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3"/>
  </p:notesMasterIdLst>
  <p:handoutMasterIdLst>
    <p:handoutMasterId r:id="rId114"/>
  </p:handoutMasterIdLst>
  <p:sldIdLst>
    <p:sldId id="576" r:id="rId2"/>
    <p:sldId id="718" r:id="rId3"/>
    <p:sldId id="717" r:id="rId4"/>
    <p:sldId id="720" r:id="rId5"/>
    <p:sldId id="719" r:id="rId6"/>
    <p:sldId id="577" r:id="rId7"/>
    <p:sldId id="578" r:id="rId8"/>
    <p:sldId id="579" r:id="rId9"/>
    <p:sldId id="580" r:id="rId10"/>
    <p:sldId id="581" r:id="rId11"/>
    <p:sldId id="582" r:id="rId12"/>
    <p:sldId id="583" r:id="rId13"/>
    <p:sldId id="584" r:id="rId14"/>
    <p:sldId id="585" r:id="rId15"/>
    <p:sldId id="586" r:id="rId16"/>
    <p:sldId id="587" r:id="rId17"/>
    <p:sldId id="709" r:id="rId18"/>
    <p:sldId id="710" r:id="rId19"/>
    <p:sldId id="711" r:id="rId20"/>
    <p:sldId id="712" r:id="rId21"/>
    <p:sldId id="713" r:id="rId22"/>
    <p:sldId id="714" r:id="rId23"/>
    <p:sldId id="588" r:id="rId24"/>
    <p:sldId id="589" r:id="rId25"/>
    <p:sldId id="590" r:id="rId26"/>
    <p:sldId id="591" r:id="rId27"/>
    <p:sldId id="592" r:id="rId28"/>
    <p:sldId id="593" r:id="rId29"/>
    <p:sldId id="594" r:id="rId30"/>
    <p:sldId id="595" r:id="rId31"/>
    <p:sldId id="692" r:id="rId32"/>
    <p:sldId id="596" r:id="rId33"/>
    <p:sldId id="706" r:id="rId34"/>
    <p:sldId id="707" r:id="rId35"/>
    <p:sldId id="708" r:id="rId36"/>
    <p:sldId id="715" r:id="rId37"/>
    <p:sldId id="716" r:id="rId38"/>
    <p:sldId id="598" r:id="rId39"/>
    <p:sldId id="599" r:id="rId40"/>
    <p:sldId id="603" r:id="rId41"/>
    <p:sldId id="620" r:id="rId42"/>
    <p:sldId id="621" r:id="rId43"/>
    <p:sldId id="622" r:id="rId44"/>
    <p:sldId id="623" r:id="rId45"/>
    <p:sldId id="624" r:id="rId46"/>
    <p:sldId id="625" r:id="rId47"/>
    <p:sldId id="626" r:id="rId48"/>
    <p:sldId id="627" r:id="rId49"/>
    <p:sldId id="628" r:id="rId50"/>
    <p:sldId id="629" r:id="rId51"/>
    <p:sldId id="630" r:id="rId52"/>
    <p:sldId id="631" r:id="rId53"/>
    <p:sldId id="632" r:id="rId54"/>
    <p:sldId id="633" r:id="rId55"/>
    <p:sldId id="634" r:id="rId56"/>
    <p:sldId id="635" r:id="rId57"/>
    <p:sldId id="636" r:id="rId58"/>
    <p:sldId id="638" r:id="rId59"/>
    <p:sldId id="639" r:id="rId60"/>
    <p:sldId id="640" r:id="rId61"/>
    <p:sldId id="641" r:id="rId62"/>
    <p:sldId id="642" r:id="rId63"/>
    <p:sldId id="643" r:id="rId64"/>
    <p:sldId id="644" r:id="rId65"/>
    <p:sldId id="693" r:id="rId66"/>
    <p:sldId id="645" r:id="rId67"/>
    <p:sldId id="646" r:id="rId68"/>
    <p:sldId id="647" r:id="rId69"/>
    <p:sldId id="649" r:id="rId70"/>
    <p:sldId id="650" r:id="rId71"/>
    <p:sldId id="651" r:id="rId72"/>
    <p:sldId id="652" r:id="rId73"/>
    <p:sldId id="653" r:id="rId74"/>
    <p:sldId id="695" r:id="rId75"/>
    <p:sldId id="696" r:id="rId76"/>
    <p:sldId id="654" r:id="rId77"/>
    <p:sldId id="655" r:id="rId78"/>
    <p:sldId id="656" r:id="rId79"/>
    <p:sldId id="697" r:id="rId80"/>
    <p:sldId id="698" r:id="rId81"/>
    <p:sldId id="699" r:id="rId82"/>
    <p:sldId id="700" r:id="rId83"/>
    <p:sldId id="701" r:id="rId84"/>
    <p:sldId id="702" r:id="rId85"/>
    <p:sldId id="703" r:id="rId86"/>
    <p:sldId id="704" r:id="rId87"/>
    <p:sldId id="657" r:id="rId88"/>
    <p:sldId id="658" r:id="rId89"/>
    <p:sldId id="659" r:id="rId90"/>
    <p:sldId id="660" r:id="rId91"/>
    <p:sldId id="661" r:id="rId92"/>
    <p:sldId id="662" r:id="rId93"/>
    <p:sldId id="663" r:id="rId94"/>
    <p:sldId id="664" r:id="rId95"/>
    <p:sldId id="665" r:id="rId96"/>
    <p:sldId id="666" r:id="rId97"/>
    <p:sldId id="667" r:id="rId98"/>
    <p:sldId id="705" r:id="rId99"/>
    <p:sldId id="721" r:id="rId100"/>
    <p:sldId id="722" r:id="rId101"/>
    <p:sldId id="723" r:id="rId102"/>
    <p:sldId id="724" r:id="rId103"/>
    <p:sldId id="735" r:id="rId104"/>
    <p:sldId id="736" r:id="rId105"/>
    <p:sldId id="737" r:id="rId106"/>
    <p:sldId id="738" r:id="rId107"/>
    <p:sldId id="739" r:id="rId108"/>
    <p:sldId id="740" r:id="rId109"/>
    <p:sldId id="741" r:id="rId110"/>
    <p:sldId id="742" r:id="rId111"/>
    <p:sldId id="668" r:id="rId112"/>
  </p:sldIdLst>
  <p:sldSz cx="9144000" cy="6858000" type="screen4x3"/>
  <p:notesSz cx="6797675" cy="9926638"/>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47">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于 芮" initials="于" lastIdx="1" clrIdx="0">
    <p:extLst>
      <p:ext uri="{19B8F6BF-5375-455C-9EA6-DF929625EA0E}">
        <p15:presenceInfo xmlns:p15="http://schemas.microsoft.com/office/powerpoint/2012/main" userId="4171ca45024c1da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3" clrMode="gray"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58" autoAdjust="0"/>
    <p:restoredTop sz="81843" autoAdjust="0"/>
  </p:normalViewPr>
  <p:slideViewPr>
    <p:cSldViewPr>
      <p:cViewPr varScale="1">
        <p:scale>
          <a:sx n="56" d="100"/>
          <a:sy n="56" d="100"/>
        </p:scale>
        <p:origin x="1860" y="66"/>
      </p:cViewPr>
      <p:guideLst>
        <p:guide orient="horz" pos="2160"/>
        <p:guide pos="2947"/>
      </p:guideLst>
    </p:cSldViewPr>
  </p:slideViewPr>
  <p:notesTextViewPr>
    <p:cViewPr>
      <p:scale>
        <a:sx n="100" d="100"/>
        <a:sy n="100" d="100"/>
      </p:scale>
      <p:origin x="0" y="0"/>
    </p:cViewPr>
  </p:notesTextViewPr>
  <p:notesViewPr>
    <p:cSldViewPr>
      <p:cViewPr varScale="1">
        <p:scale>
          <a:sx n="81" d="100"/>
          <a:sy n="81" d="100"/>
        </p:scale>
        <p:origin x="3996"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handoutMaster" Target="handoutMasters/handoutMaster1.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image" Target="../media/image3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image" Target="../media/image46.e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image" Target="../media/image48.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2"/>
            <a:ext cx="2945659" cy="49805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2"/>
            <a:ext cx="2945659" cy="498055"/>
          </a:xfrm>
          <a:prstGeom prst="rect">
            <a:avLst/>
          </a:prstGeom>
        </p:spPr>
        <p:txBody>
          <a:bodyPr vert="horz" lIns="91440" tIns="45720" rIns="91440" bIns="45720" rtlCol="0"/>
          <a:lstStyle>
            <a:lvl1pPr algn="r">
              <a:defRPr sz="1200"/>
            </a:lvl1pPr>
          </a:lstStyle>
          <a:p>
            <a:fld id="{69E66CA9-282F-4EA6-BAB4-998D9930E9CB}" type="datetimeFigureOut">
              <a:rPr lang="zh-CN" altLang="en-US" smtClean="0"/>
              <a:t>2021/10/24 Sunday</a:t>
            </a:fld>
            <a:endParaRPr lang="zh-CN" altLang="en-US"/>
          </a:p>
        </p:txBody>
      </p:sp>
      <p:sp>
        <p:nvSpPr>
          <p:cNvPr id="4" name="页脚占位符 3"/>
          <p:cNvSpPr>
            <a:spLocks noGrp="1"/>
          </p:cNvSpPr>
          <p:nvPr>
            <p:ph type="ftr" sz="quarter" idx="2"/>
          </p:nvPr>
        </p:nvSpPr>
        <p:spPr>
          <a:xfrm>
            <a:off x="0" y="9428585"/>
            <a:ext cx="2945659" cy="498054"/>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28585"/>
            <a:ext cx="2945659" cy="498054"/>
          </a:xfrm>
          <a:prstGeom prst="rect">
            <a:avLst/>
          </a:prstGeom>
        </p:spPr>
        <p:txBody>
          <a:bodyPr vert="horz" lIns="91440" tIns="45720" rIns="91440" bIns="45720" rtlCol="0" anchor="b"/>
          <a:lstStyle>
            <a:lvl1pPr algn="r">
              <a:defRPr sz="1200"/>
            </a:lvl1pPr>
          </a:lstStyle>
          <a:p>
            <a:fld id="{FDBF1D16-0323-42A7-AC92-51D14DB87A8D}"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ea typeface="微软雅黑" panose="020B0503020204020204" pitchFamily="34" charset="-122"/>
              </a:defRPr>
            </a:lvl1pPr>
          </a:lstStyle>
          <a:p>
            <a:fld id="{B5951B3C-6FC5-4E3E-964B-2EE2D7172C87}" type="datetimeFigureOut">
              <a:rPr lang="zh-CN" altLang="en-US" smtClean="0"/>
              <a:t>2021/10/24 Sunday</a:t>
            </a:fld>
            <a:endParaRPr lang="zh-CN" altLang="en-US" dirty="0"/>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79768" y="4715154"/>
            <a:ext cx="5438140" cy="4466987"/>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9428584"/>
            <a:ext cx="2945659" cy="496332"/>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50443" y="9428584"/>
            <a:ext cx="2945659" cy="496332"/>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C3795838-E9EE-415D-8B6A-0D99F3ABAAB6}"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body" idx="1"/>
          </p:nvPr>
        </p:nvSpPr>
        <p:spPr>
          <a:noFill/>
        </p:spPr>
        <p:txBody>
          <a:bodyPr/>
          <a:lstStyle/>
          <a:p>
            <a:endParaRPr lang="zh-CN" altLang="zh-CN" dirty="0"/>
          </a:p>
        </p:txBody>
      </p:sp>
      <p:sp>
        <p:nvSpPr>
          <p:cNvPr id="131075" name="Rectangle 3"/>
          <p:cNvSpPr>
            <a:spLocks noGrp="1" noRot="1" noChangeAspect="1" noChangeArrowheads="1" noTextEdit="1"/>
          </p:cNvSpPr>
          <p:nvPr>
            <p:ph type="sldImg"/>
          </p:nvPr>
        </p:nvSpPr>
        <p:spPr>
          <a:xfrm>
            <a:off x="1754188" y="750888"/>
            <a:ext cx="3289300" cy="2468562"/>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xfrm>
            <a:off x="1754188" y="750888"/>
            <a:ext cx="3289300" cy="2468562"/>
          </a:xfrm>
          <a:noFill/>
          <a:ln cap="flat"/>
        </p:spPr>
      </p:sp>
      <p:sp>
        <p:nvSpPr>
          <p:cNvPr id="1402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body" idx="1"/>
          </p:nvPr>
        </p:nvSpPr>
        <p:spPr>
          <a:noFill/>
        </p:spPr>
        <p:txBody>
          <a:bodyPr/>
          <a:lstStyle/>
          <a:p>
            <a:endParaRPr lang="en-US" altLang="zh-CN" dirty="0"/>
          </a:p>
        </p:txBody>
      </p:sp>
      <p:sp>
        <p:nvSpPr>
          <p:cNvPr id="141315" name="Rectangle 3"/>
          <p:cNvSpPr>
            <a:spLocks noGrp="1" noRot="1" noChangeAspect="1" noChangeArrowheads="1" noTextEdit="1"/>
          </p:cNvSpPr>
          <p:nvPr>
            <p:ph type="sldImg"/>
          </p:nvPr>
        </p:nvSpPr>
        <p:spPr>
          <a:xfrm>
            <a:off x="1754188" y="750888"/>
            <a:ext cx="3289300" cy="2468562"/>
          </a:xfrm>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body" idx="1"/>
          </p:nvPr>
        </p:nvSpPr>
        <p:spPr>
          <a:noFill/>
        </p:spPr>
        <p:txBody>
          <a:bodyPr/>
          <a:lstStyle/>
          <a:p>
            <a:endParaRPr lang="zh-CN" altLang="zh-CN" dirty="0"/>
          </a:p>
        </p:txBody>
      </p:sp>
      <p:sp>
        <p:nvSpPr>
          <p:cNvPr id="142339" name="Rectangle 3"/>
          <p:cNvSpPr>
            <a:spLocks noGrp="1" noRot="1" noChangeAspect="1" noChangeArrowheads="1" noTextEdit="1"/>
          </p:cNvSpPr>
          <p:nvPr>
            <p:ph type="sldImg"/>
          </p:nvPr>
        </p:nvSpPr>
        <p:spPr>
          <a:xfrm>
            <a:off x="1754188" y="750888"/>
            <a:ext cx="3289300" cy="2468562"/>
          </a:xfrm>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858" name="Rectangle 2"/>
          <p:cNvSpPr>
            <a:spLocks noChangeArrowheads="1"/>
          </p:cNvSpPr>
          <p:nvPr/>
        </p:nvSpPr>
        <p:spPr bwMode="auto">
          <a:xfrm>
            <a:off x="3852016" y="0"/>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spcBef>
                <a:spcPct val="50000"/>
              </a:spcBef>
              <a:defRPr/>
            </a:pPr>
            <a:endParaRPr lang="zh-CN" altLang="en-US" dirty="0">
              <a:solidFill>
                <a:prstClr val="black"/>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60771" name="Rectangle 3"/>
          <p:cNvSpPr>
            <a:spLocks noChangeArrowheads="1"/>
          </p:cNvSpPr>
          <p:nvPr/>
        </p:nvSpPr>
        <p:spPr bwMode="auto">
          <a:xfrm>
            <a:off x="3852016" y="9430306"/>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zh-CN" sz="1000" i="1" dirty="0">
                <a:solidFill>
                  <a:prstClr val="black"/>
                </a:solidFill>
                <a:latin typeface="Times New Roman" panose="02020603050405020304" pitchFamily="18" charset="0"/>
                <a:ea typeface="微软雅黑" panose="020B0503020204020204" pitchFamily="34" charset="-122"/>
              </a:rPr>
              <a:t>9</a:t>
            </a:r>
          </a:p>
        </p:txBody>
      </p:sp>
      <p:sp>
        <p:nvSpPr>
          <p:cNvPr id="889860" name="Rectangle 4"/>
          <p:cNvSpPr>
            <a:spLocks noChangeArrowheads="1"/>
          </p:cNvSpPr>
          <p:nvPr/>
        </p:nvSpPr>
        <p:spPr bwMode="auto">
          <a:xfrm>
            <a:off x="0" y="9430306"/>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spcBef>
                <a:spcPct val="50000"/>
              </a:spcBef>
              <a:defRPr/>
            </a:pPr>
            <a:endParaRPr lang="zh-CN" altLang="en-US" dirty="0">
              <a:solidFill>
                <a:prstClr val="black"/>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889861" name="Rectangle 5"/>
          <p:cNvSpPr>
            <a:spLocks noChangeArrowheads="1"/>
          </p:cNvSpPr>
          <p:nvPr/>
        </p:nvSpPr>
        <p:spPr bwMode="auto">
          <a:xfrm>
            <a:off x="0" y="0"/>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spcBef>
                <a:spcPct val="50000"/>
              </a:spcBef>
              <a:defRPr/>
            </a:pPr>
            <a:endParaRPr lang="zh-CN" altLang="en-US" dirty="0">
              <a:solidFill>
                <a:prstClr val="black"/>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60774" name="Rectangle 6"/>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60775" name="Rectangle 7"/>
          <p:cNvSpPr>
            <a:spLocks noGrp="1" noRot="1" noChangeAspect="1" noChangeArrowheads="1" noTextEdit="1"/>
          </p:cNvSpPr>
          <p:nvPr>
            <p:ph type="sldImg"/>
          </p:nvPr>
        </p:nvSpPr>
        <p:spPr>
          <a:xfrm>
            <a:off x="1754188" y="750888"/>
            <a:ext cx="3289300" cy="2468562"/>
          </a:xfrm>
          <a:noFill/>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body" idx="1"/>
          </p:nvPr>
        </p:nvSpPr>
        <p:spPr>
          <a:noFill/>
        </p:spPr>
        <p:txBody>
          <a:bodyPr/>
          <a:lstStyle/>
          <a:p>
            <a:endParaRPr lang="zh-CN" altLang="zh-CN"/>
          </a:p>
        </p:txBody>
      </p:sp>
      <p:sp>
        <p:nvSpPr>
          <p:cNvPr id="161795" name="Rectangle 3"/>
          <p:cNvSpPr>
            <a:spLocks noGrp="1" noRot="1" noChangeAspect="1" noChangeArrowheads="1" noTextEdit="1"/>
          </p:cNvSpPr>
          <p:nvPr>
            <p:ph type="sldImg"/>
          </p:nvPr>
        </p:nvSpPr>
        <p:spPr>
          <a:xfrm>
            <a:off x="1754188" y="750888"/>
            <a:ext cx="3289300" cy="2468562"/>
          </a:xfrm>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66915" name="Rectangle 3"/>
          <p:cNvSpPr>
            <a:spLocks noGrp="1" noRot="1" noChangeAspect="1" noChangeArrowheads="1" noTextEdit="1"/>
          </p:cNvSpPr>
          <p:nvPr>
            <p:ph type="sldImg"/>
          </p:nvPr>
        </p:nvSpPr>
        <p:spPr>
          <a:xfrm>
            <a:off x="1754188" y="750888"/>
            <a:ext cx="3289300" cy="2468562"/>
          </a:xfrm>
          <a:noFill/>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dirty="0"/>
              <a:t>右侧检验</a:t>
            </a:r>
            <a:endParaRPr lang="zh-CN" altLang="zh-CN" dirty="0"/>
          </a:p>
        </p:txBody>
      </p:sp>
      <p:sp>
        <p:nvSpPr>
          <p:cNvPr id="167939" name="Rectangle 3"/>
          <p:cNvSpPr>
            <a:spLocks noGrp="1" noRot="1" noChangeAspect="1" noChangeArrowheads="1" noTextEdit="1"/>
          </p:cNvSpPr>
          <p:nvPr>
            <p:ph type="sldImg"/>
          </p:nvPr>
        </p:nvSpPr>
        <p:spPr>
          <a:xfrm>
            <a:off x="1754188" y="750888"/>
            <a:ext cx="3289300" cy="2468562"/>
          </a:xfrm>
          <a:noFill/>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dirty="0"/>
              <a:t>左侧检验</a:t>
            </a:r>
            <a:endParaRPr lang="zh-CN" altLang="zh-CN" dirty="0"/>
          </a:p>
        </p:txBody>
      </p:sp>
      <p:sp>
        <p:nvSpPr>
          <p:cNvPr id="168963" name="Rectangle 3"/>
          <p:cNvSpPr>
            <a:spLocks noGrp="1" noRot="1" noChangeAspect="1" noChangeArrowheads="1" noTextEdit="1"/>
          </p:cNvSpPr>
          <p:nvPr>
            <p:ph type="sldImg"/>
          </p:nvPr>
        </p:nvSpPr>
        <p:spPr>
          <a:xfrm>
            <a:off x="1754188" y="750888"/>
            <a:ext cx="3289300" cy="2468562"/>
          </a:xfrm>
          <a:noFill/>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dirty="0"/>
              <a:t>左侧检验</a:t>
            </a:r>
            <a:endParaRPr lang="zh-CN" altLang="zh-CN" dirty="0"/>
          </a:p>
        </p:txBody>
      </p:sp>
      <p:sp>
        <p:nvSpPr>
          <p:cNvPr id="169987" name="Rectangle 3"/>
          <p:cNvSpPr>
            <a:spLocks noGrp="1" noRot="1" noChangeAspect="1" noChangeArrowheads="1" noTextEdit="1"/>
          </p:cNvSpPr>
          <p:nvPr>
            <p:ph type="sldImg"/>
          </p:nvPr>
        </p:nvSpPr>
        <p:spPr>
          <a:xfrm>
            <a:off x="1754188" y="750888"/>
            <a:ext cx="3289300" cy="2468562"/>
          </a:xfrm>
          <a:noFill/>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dirty="0"/>
          </a:p>
        </p:txBody>
      </p:sp>
      <p:sp>
        <p:nvSpPr>
          <p:cNvPr id="143363" name="Rectangle 3"/>
          <p:cNvSpPr>
            <a:spLocks noGrp="1" noRot="1" noChangeAspect="1" noChangeArrowheads="1" noTextEdit="1"/>
          </p:cNvSpPr>
          <p:nvPr>
            <p:ph type="sldImg"/>
          </p:nvPr>
        </p:nvSpPr>
        <p:spPr>
          <a:xfrm>
            <a:off x="1754188" y="750888"/>
            <a:ext cx="3289300" cy="2468562"/>
          </a:xfrm>
          <a:noFill/>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body" idx="1"/>
          </p:nvPr>
        </p:nvSpPr>
        <p:spPr>
          <a:noFill/>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132099" name="Rectangle 3"/>
          <p:cNvSpPr>
            <a:spLocks noGrp="1" noRot="1" noChangeAspect="1" noChangeArrowheads="1" noTextEdit="1"/>
          </p:cNvSpPr>
          <p:nvPr>
            <p:ph type="sldImg"/>
          </p:nvPr>
        </p:nvSpPr>
        <p:spPr>
          <a:xfrm>
            <a:off x="1754188" y="750888"/>
            <a:ext cx="3289300" cy="2468562"/>
          </a:xfrm>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44387" name="Rectangle 3"/>
          <p:cNvSpPr>
            <a:spLocks noGrp="1" noRot="1" noChangeAspect="1" noChangeArrowheads="1" noTextEdit="1"/>
          </p:cNvSpPr>
          <p:nvPr>
            <p:ph type="sldImg"/>
          </p:nvPr>
        </p:nvSpPr>
        <p:spPr>
          <a:xfrm>
            <a:off x="1754188" y="750888"/>
            <a:ext cx="3289300" cy="2468562"/>
          </a:xfrm>
          <a:noFill/>
          <a:ln cap="fla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45411" name="Rectangle 3"/>
          <p:cNvSpPr>
            <a:spLocks noGrp="1" noRot="1" noChangeAspect="1" noChangeArrowheads="1" noTextEdit="1"/>
          </p:cNvSpPr>
          <p:nvPr>
            <p:ph type="sldImg"/>
          </p:nvPr>
        </p:nvSpPr>
        <p:spPr>
          <a:xfrm>
            <a:off x="1754188" y="750888"/>
            <a:ext cx="3289300" cy="2468562"/>
          </a:xfrm>
          <a:noFill/>
          <a:ln cap="fla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a:xfrm>
            <a:off x="1754188" y="750888"/>
            <a:ext cx="3289300" cy="2468562"/>
          </a:xfrm>
          <a:noFill/>
          <a:ln cap="flat"/>
        </p:spPr>
      </p:sp>
      <p:sp>
        <p:nvSpPr>
          <p:cNvPr id="14643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dirty="0"/>
          </a:p>
        </p:txBody>
      </p:sp>
      <p:sp>
        <p:nvSpPr>
          <p:cNvPr id="147459" name="Rectangle 3"/>
          <p:cNvSpPr>
            <a:spLocks noGrp="1" noRot="1" noChangeAspect="1" noChangeArrowheads="1" noTextEdit="1"/>
          </p:cNvSpPr>
          <p:nvPr>
            <p:ph type="sldImg"/>
          </p:nvPr>
        </p:nvSpPr>
        <p:spPr>
          <a:xfrm>
            <a:off x="1754188" y="750888"/>
            <a:ext cx="3289300" cy="2468562"/>
          </a:xfrm>
          <a:noFill/>
          <a:ln cap="flat"/>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a:xfrm>
            <a:off x="1754188" y="750888"/>
            <a:ext cx="3289300" cy="2468562"/>
          </a:xfrm>
          <a:noFill/>
          <a:ln cap="flat"/>
        </p:spPr>
      </p:sp>
      <p:sp>
        <p:nvSpPr>
          <p:cNvPr id="14848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dirty="0"/>
          </a:p>
          <a:p>
            <a:endParaRPr lang="zh-CN" altLang="zh-CN" dirty="0"/>
          </a:p>
        </p:txBody>
      </p:sp>
      <p:sp>
        <p:nvSpPr>
          <p:cNvPr id="149507" name="Rectangle 3"/>
          <p:cNvSpPr>
            <a:spLocks noGrp="1" noRot="1" noChangeAspect="1" noChangeArrowheads="1" noTextEdit="1"/>
          </p:cNvSpPr>
          <p:nvPr>
            <p:ph type="sldImg"/>
          </p:nvPr>
        </p:nvSpPr>
        <p:spPr>
          <a:xfrm>
            <a:off x="1754188" y="750888"/>
            <a:ext cx="3289300" cy="2468562"/>
          </a:xfrm>
          <a:noFill/>
          <a:ln cap="flat"/>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zh-CN" dirty="0"/>
          </a:p>
        </p:txBody>
      </p:sp>
      <p:sp>
        <p:nvSpPr>
          <p:cNvPr id="150531" name="Rectangle 3"/>
          <p:cNvSpPr>
            <a:spLocks noGrp="1" noRot="1" noChangeAspect="1" noChangeArrowheads="1" noTextEdit="1"/>
          </p:cNvSpPr>
          <p:nvPr>
            <p:ph type="sldImg"/>
          </p:nvPr>
        </p:nvSpPr>
        <p:spPr>
          <a:xfrm>
            <a:off x="1754188" y="750888"/>
            <a:ext cx="3289300" cy="2468562"/>
          </a:xfrm>
          <a:noFill/>
          <a:ln cap="flat"/>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dirty="0"/>
          </a:p>
        </p:txBody>
      </p:sp>
      <p:sp>
        <p:nvSpPr>
          <p:cNvPr id="151555" name="Rectangle 3"/>
          <p:cNvSpPr>
            <a:spLocks noGrp="1" noRot="1" noChangeAspect="1" noChangeArrowheads="1" noTextEdit="1"/>
          </p:cNvSpPr>
          <p:nvPr>
            <p:ph type="sldImg"/>
          </p:nvPr>
        </p:nvSpPr>
        <p:spPr>
          <a:xfrm>
            <a:off x="1754188" y="750888"/>
            <a:ext cx="3289300" cy="2468562"/>
          </a:xfrm>
          <a:noFill/>
          <a:ln cap="flat"/>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dirty="0"/>
          </a:p>
        </p:txBody>
      </p:sp>
      <p:sp>
        <p:nvSpPr>
          <p:cNvPr id="151555" name="Rectangle 3"/>
          <p:cNvSpPr>
            <a:spLocks noGrp="1" noRot="1" noChangeAspect="1" noChangeArrowheads="1" noTextEdit="1"/>
          </p:cNvSpPr>
          <p:nvPr>
            <p:ph type="sldImg"/>
          </p:nvPr>
        </p:nvSpPr>
        <p:spPr>
          <a:xfrm>
            <a:off x="1754188" y="750888"/>
            <a:ext cx="3289300" cy="2468562"/>
          </a:xfrm>
          <a:noFill/>
          <a:ln cap="flat"/>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xfrm>
            <a:off x="1754188" y="750888"/>
            <a:ext cx="3289300" cy="2468562"/>
          </a:xfrm>
          <a:noFill/>
          <a:ln cap="flat"/>
        </p:spPr>
      </p:sp>
      <p:sp>
        <p:nvSpPr>
          <p:cNvPr id="15360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body" idx="1"/>
          </p:nvPr>
        </p:nvSpPr>
        <p:spPr>
          <a:noFill/>
        </p:spPr>
        <p:txBody>
          <a:bodyPr/>
          <a:lstStyle/>
          <a:p>
            <a:endParaRPr lang="en-US" altLang="zh-CN" dirty="0"/>
          </a:p>
        </p:txBody>
      </p:sp>
      <p:sp>
        <p:nvSpPr>
          <p:cNvPr id="133123" name="Rectangle 3"/>
          <p:cNvSpPr>
            <a:spLocks noGrp="1" noRot="1" noChangeAspect="1" noChangeArrowheads="1" noTextEdit="1"/>
          </p:cNvSpPr>
          <p:nvPr>
            <p:ph type="sldImg"/>
          </p:nvPr>
        </p:nvSpPr>
        <p:spPr>
          <a:xfrm>
            <a:off x="1754188" y="750888"/>
            <a:ext cx="3289300" cy="2468562"/>
          </a:xfrm>
          <a:ln cap="flat"/>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dirty="0"/>
          </a:p>
        </p:txBody>
      </p:sp>
      <p:sp>
        <p:nvSpPr>
          <p:cNvPr id="154627" name="Rectangle 3"/>
          <p:cNvSpPr>
            <a:spLocks noGrp="1" noRot="1" noChangeAspect="1" noChangeArrowheads="1" noTextEdit="1"/>
          </p:cNvSpPr>
          <p:nvPr>
            <p:ph type="sldImg"/>
          </p:nvPr>
        </p:nvSpPr>
        <p:spPr>
          <a:xfrm>
            <a:off x="1754188" y="750888"/>
            <a:ext cx="3289300" cy="2468562"/>
          </a:xfrm>
          <a:noFill/>
          <a:ln cap="flat"/>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tLang="zh-CN" dirty="0"/>
          </a:p>
        </p:txBody>
      </p:sp>
      <p:sp>
        <p:nvSpPr>
          <p:cNvPr id="162819" name="Rectangle 3"/>
          <p:cNvSpPr>
            <a:spLocks noGrp="1" noRot="1" noChangeAspect="1" noChangeArrowheads="1" noTextEdit="1"/>
          </p:cNvSpPr>
          <p:nvPr>
            <p:ph type="sldImg"/>
          </p:nvPr>
        </p:nvSpPr>
        <p:spPr>
          <a:xfrm>
            <a:off x="1754188" y="750888"/>
            <a:ext cx="3289300" cy="2468562"/>
          </a:xfrm>
          <a:noFill/>
          <a:ln cap="flat"/>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body" idx="1"/>
          </p:nvPr>
        </p:nvSpPr>
        <p:spPr>
          <a:noFill/>
        </p:spPr>
        <p:txBody>
          <a:bodyPr/>
          <a:lstStyle/>
          <a:p>
            <a:endParaRPr lang="en-US" altLang="zh-CN" dirty="0"/>
          </a:p>
        </p:txBody>
      </p:sp>
      <p:sp>
        <p:nvSpPr>
          <p:cNvPr id="171011" name="Rectangle 3"/>
          <p:cNvSpPr>
            <a:spLocks noGrp="1" noRot="1" noChangeAspect="1" noChangeArrowheads="1" noTextEdit="1"/>
          </p:cNvSpPr>
          <p:nvPr>
            <p:ph type="sldImg"/>
          </p:nvPr>
        </p:nvSpPr>
        <p:spPr>
          <a:xfrm>
            <a:off x="1754188" y="750888"/>
            <a:ext cx="3289300" cy="2468562"/>
          </a:xfrm>
          <a:ln cap="flat"/>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tLang="zh-CN" dirty="0"/>
          </a:p>
        </p:txBody>
      </p:sp>
      <p:sp>
        <p:nvSpPr>
          <p:cNvPr id="174083" name="Rectangle 3"/>
          <p:cNvSpPr>
            <a:spLocks noGrp="1" noRot="1" noChangeAspect="1" noChangeArrowheads="1" noTextEdit="1"/>
          </p:cNvSpPr>
          <p:nvPr>
            <p:ph type="sldImg"/>
          </p:nvPr>
        </p:nvSpPr>
        <p:spPr>
          <a:xfrm>
            <a:off x="1754188" y="750888"/>
            <a:ext cx="3289300" cy="2468562"/>
          </a:xfrm>
          <a:noFill/>
          <a:ln cap="flat"/>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xfrm>
            <a:off x="1754188" y="750888"/>
            <a:ext cx="3289300" cy="2468562"/>
          </a:xfrm>
          <a:noFill/>
          <a:ln cap="flat"/>
        </p:spPr>
      </p:sp>
      <p:sp>
        <p:nvSpPr>
          <p:cNvPr id="15360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dirty="0"/>
          </a:p>
        </p:txBody>
      </p:sp>
      <p:sp>
        <p:nvSpPr>
          <p:cNvPr id="154627" name="Rectangle 3"/>
          <p:cNvSpPr>
            <a:spLocks noGrp="1" noRot="1" noChangeAspect="1" noChangeArrowheads="1" noTextEdit="1"/>
          </p:cNvSpPr>
          <p:nvPr>
            <p:ph type="sldImg"/>
          </p:nvPr>
        </p:nvSpPr>
        <p:spPr>
          <a:xfrm>
            <a:off x="1754188" y="750888"/>
            <a:ext cx="3289300" cy="2468562"/>
          </a:xfrm>
          <a:noFill/>
          <a:ln cap="flat"/>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58723" name="Rectangle 3"/>
          <p:cNvSpPr>
            <a:spLocks noGrp="1" noRot="1" noChangeAspect="1" noChangeArrowheads="1" noTextEdit="1"/>
          </p:cNvSpPr>
          <p:nvPr>
            <p:ph type="sldImg"/>
          </p:nvPr>
        </p:nvSpPr>
        <p:spPr>
          <a:xfrm>
            <a:off x="1754188" y="750888"/>
            <a:ext cx="3289300" cy="2468562"/>
          </a:xfrm>
          <a:noFill/>
          <a:ln cap="flat"/>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7314" name="Rectangle 2"/>
          <p:cNvSpPr>
            <a:spLocks noChangeArrowheads="1"/>
          </p:cNvSpPr>
          <p:nvPr/>
        </p:nvSpPr>
        <p:spPr bwMode="auto">
          <a:xfrm>
            <a:off x="3852016" y="0"/>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spcBef>
                <a:spcPct val="50000"/>
              </a:spcBef>
              <a:defRPr/>
            </a:pPr>
            <a:endParaRPr lang="zh-CN" altLang="en-US" dirty="0">
              <a:solidFill>
                <a:prstClr val="black"/>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76131" name="Rectangle 3"/>
          <p:cNvSpPr>
            <a:spLocks noChangeArrowheads="1"/>
          </p:cNvSpPr>
          <p:nvPr/>
        </p:nvSpPr>
        <p:spPr bwMode="auto">
          <a:xfrm>
            <a:off x="3852016" y="9430306"/>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zh-CN" sz="1000" i="1" dirty="0">
                <a:solidFill>
                  <a:prstClr val="black"/>
                </a:solidFill>
                <a:latin typeface="Times New Roman" panose="02020603050405020304" pitchFamily="18" charset="0"/>
                <a:ea typeface="微软雅黑" panose="020B0503020204020204" pitchFamily="34" charset="-122"/>
              </a:rPr>
              <a:t>9</a:t>
            </a:r>
          </a:p>
        </p:txBody>
      </p:sp>
      <p:sp>
        <p:nvSpPr>
          <p:cNvPr id="1037316" name="Rectangle 4"/>
          <p:cNvSpPr>
            <a:spLocks noChangeArrowheads="1"/>
          </p:cNvSpPr>
          <p:nvPr/>
        </p:nvSpPr>
        <p:spPr bwMode="auto">
          <a:xfrm>
            <a:off x="0" y="9430306"/>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spcBef>
                <a:spcPct val="50000"/>
              </a:spcBef>
              <a:defRPr/>
            </a:pPr>
            <a:endParaRPr lang="zh-CN" altLang="en-US" dirty="0">
              <a:solidFill>
                <a:prstClr val="black"/>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37317" name="Rectangle 5"/>
          <p:cNvSpPr>
            <a:spLocks noChangeArrowheads="1"/>
          </p:cNvSpPr>
          <p:nvPr/>
        </p:nvSpPr>
        <p:spPr bwMode="auto">
          <a:xfrm>
            <a:off x="0" y="0"/>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spcBef>
                <a:spcPct val="50000"/>
              </a:spcBef>
              <a:defRPr/>
            </a:pPr>
            <a:endParaRPr lang="zh-CN" altLang="en-US" dirty="0">
              <a:solidFill>
                <a:prstClr val="black"/>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76134" name="Rectangle 6"/>
          <p:cNvSpPr>
            <a:spLocks noGrp="1" noRot="1" noChangeAspect="1" noChangeArrowheads="1" noTextEdit="1"/>
          </p:cNvSpPr>
          <p:nvPr>
            <p:ph type="sldImg"/>
          </p:nvPr>
        </p:nvSpPr>
        <p:spPr>
          <a:xfrm>
            <a:off x="1754188" y="750888"/>
            <a:ext cx="3289300" cy="2468562"/>
          </a:xfrm>
          <a:noFill/>
          <a:ln cap="flat"/>
        </p:spPr>
      </p:sp>
      <p:sp>
        <p:nvSpPr>
          <p:cNvPr id="176135" name="Rectangle 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dirty="0"/>
          </a:p>
        </p:txBody>
      </p:sp>
      <p:sp>
        <p:nvSpPr>
          <p:cNvPr id="177155" name="Rectangle 3"/>
          <p:cNvSpPr>
            <a:spLocks noGrp="1" noRot="1" noChangeAspect="1" noChangeArrowheads="1" noTextEdit="1"/>
          </p:cNvSpPr>
          <p:nvPr>
            <p:ph type="sldImg"/>
          </p:nvPr>
        </p:nvSpPr>
        <p:spPr>
          <a:xfrm>
            <a:off x="1754188" y="750888"/>
            <a:ext cx="3289300" cy="2468562"/>
          </a:xfrm>
          <a:noFill/>
          <a:ln cap="flat"/>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xfrm>
            <a:off x="1754188" y="750888"/>
            <a:ext cx="3289300" cy="2468562"/>
          </a:xfrm>
          <a:noFill/>
          <a:ln cap="flat"/>
        </p:spPr>
      </p:sp>
      <p:sp>
        <p:nvSpPr>
          <p:cNvPr id="17817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ChangeArrowheads="1"/>
          </p:cNvSpPr>
          <p:nvPr/>
        </p:nvSpPr>
        <p:spPr bwMode="auto">
          <a:xfrm>
            <a:off x="3852016" y="0"/>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spcBef>
                <a:spcPct val="50000"/>
              </a:spcBef>
              <a:defRPr/>
            </a:pPr>
            <a:endParaRPr lang="zh-CN" altLang="en-US" dirty="0">
              <a:solidFill>
                <a:prstClr val="black"/>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34147" name="Rectangle 3"/>
          <p:cNvSpPr>
            <a:spLocks noChangeArrowheads="1"/>
          </p:cNvSpPr>
          <p:nvPr/>
        </p:nvSpPr>
        <p:spPr bwMode="auto">
          <a:xfrm>
            <a:off x="3852016" y="9430306"/>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zh-CN" sz="1000" i="1" dirty="0">
                <a:solidFill>
                  <a:prstClr val="black"/>
                </a:solidFill>
                <a:latin typeface="Times New Roman" panose="02020603050405020304" pitchFamily="18" charset="0"/>
                <a:ea typeface="微软雅黑" panose="020B0503020204020204" pitchFamily="34" charset="-122"/>
              </a:rPr>
              <a:t>9</a:t>
            </a:r>
          </a:p>
        </p:txBody>
      </p:sp>
      <p:sp>
        <p:nvSpPr>
          <p:cNvPr id="607236" name="Rectangle 4"/>
          <p:cNvSpPr>
            <a:spLocks noChangeArrowheads="1"/>
          </p:cNvSpPr>
          <p:nvPr/>
        </p:nvSpPr>
        <p:spPr bwMode="auto">
          <a:xfrm>
            <a:off x="0" y="9430306"/>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spcBef>
                <a:spcPct val="50000"/>
              </a:spcBef>
              <a:defRPr/>
            </a:pPr>
            <a:endParaRPr lang="zh-CN" altLang="en-US" dirty="0">
              <a:solidFill>
                <a:prstClr val="black"/>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07237" name="Rectangle 5"/>
          <p:cNvSpPr>
            <a:spLocks noChangeArrowheads="1"/>
          </p:cNvSpPr>
          <p:nvPr/>
        </p:nvSpPr>
        <p:spPr bwMode="auto">
          <a:xfrm>
            <a:off x="0" y="0"/>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spcBef>
                <a:spcPct val="50000"/>
              </a:spcBef>
              <a:defRPr/>
            </a:pPr>
            <a:endParaRPr lang="zh-CN" altLang="en-US" dirty="0">
              <a:solidFill>
                <a:prstClr val="black"/>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34150" name="Rectangle 6"/>
          <p:cNvSpPr>
            <a:spLocks noGrp="1" noRot="1" noChangeAspect="1" noChangeArrowheads="1" noTextEdit="1"/>
          </p:cNvSpPr>
          <p:nvPr>
            <p:ph type="sldImg"/>
          </p:nvPr>
        </p:nvSpPr>
        <p:spPr>
          <a:xfrm>
            <a:off x="1754188" y="750888"/>
            <a:ext cx="3289300" cy="2468562"/>
          </a:xfrm>
          <a:ln cap="flat"/>
        </p:spPr>
      </p:sp>
      <p:sp>
        <p:nvSpPr>
          <p:cNvPr id="134151" name="Rectangle 7"/>
          <p:cNvSpPr>
            <a:spLocks noGrp="1" noChangeArrowheads="1"/>
          </p:cNvSpPr>
          <p:nvPr>
            <p:ph type="body" idx="1"/>
          </p:nvPr>
        </p:nvSpPr>
        <p:spPr>
          <a:noFill/>
        </p:spPr>
        <p:txBody>
          <a:bodyPr/>
          <a:lstStyle/>
          <a:p>
            <a:endParaRPr lang="zh-CN"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dirty="0"/>
          </a:p>
        </p:txBody>
      </p:sp>
      <p:sp>
        <p:nvSpPr>
          <p:cNvPr id="179203" name="Rectangle 3"/>
          <p:cNvSpPr>
            <a:spLocks noGrp="1" noRot="1" noChangeAspect="1" noChangeArrowheads="1" noTextEdit="1"/>
          </p:cNvSpPr>
          <p:nvPr>
            <p:ph type="sldImg"/>
          </p:nvPr>
        </p:nvSpPr>
        <p:spPr>
          <a:xfrm>
            <a:off x="1754188" y="750888"/>
            <a:ext cx="3289300" cy="2468562"/>
          </a:xfrm>
          <a:noFill/>
          <a:ln cap="flat"/>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body" idx="1"/>
          </p:nvPr>
        </p:nvSpPr>
        <p:spPr>
          <a:noFill/>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zh-CN" sz="1200" kern="1200" dirty="0">
              <a:solidFill>
                <a:schemeClr val="tx1"/>
              </a:solidFill>
              <a:latin typeface="+mn-lt"/>
              <a:ea typeface="微软雅黑" panose="020B0503020204020204" pitchFamily="34" charset="-122"/>
              <a:cs typeface="+mn-cs"/>
            </a:endParaRPr>
          </a:p>
        </p:txBody>
      </p:sp>
      <p:sp>
        <p:nvSpPr>
          <p:cNvPr id="180227" name="Rectangle 3"/>
          <p:cNvSpPr>
            <a:spLocks noGrp="1" noRot="1" noChangeAspect="1" noChangeArrowheads="1" noTextEdit="1"/>
          </p:cNvSpPr>
          <p:nvPr>
            <p:ph type="sldImg"/>
          </p:nvPr>
        </p:nvSpPr>
        <p:spPr>
          <a:xfrm>
            <a:off x="1754188" y="750888"/>
            <a:ext cx="3289300" cy="2468562"/>
          </a:xfrm>
          <a:ln cap="flat"/>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body" idx="1"/>
          </p:nvPr>
        </p:nvSpPr>
        <p:spPr>
          <a:noFill/>
        </p:spPr>
        <p:txBody>
          <a:bodyPr/>
          <a:lstStyle/>
          <a:p>
            <a:endParaRPr lang="zh-CN" altLang="zh-CN" dirty="0"/>
          </a:p>
        </p:txBody>
      </p:sp>
      <p:sp>
        <p:nvSpPr>
          <p:cNvPr id="181251" name="Rectangle 3"/>
          <p:cNvSpPr>
            <a:spLocks noGrp="1" noRot="1" noChangeAspect="1" noChangeArrowheads="1" noTextEdit="1"/>
          </p:cNvSpPr>
          <p:nvPr>
            <p:ph type="sldImg"/>
          </p:nvPr>
        </p:nvSpPr>
        <p:spPr>
          <a:xfrm>
            <a:off x="1754188" y="750888"/>
            <a:ext cx="3289300" cy="2468562"/>
          </a:xfrm>
          <a:ln cap="flat"/>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dirty="0"/>
          </a:p>
        </p:txBody>
      </p:sp>
      <p:sp>
        <p:nvSpPr>
          <p:cNvPr id="182275" name="Rectangle 3"/>
          <p:cNvSpPr>
            <a:spLocks noGrp="1" noRot="1" noChangeAspect="1" noChangeArrowheads="1" noTextEdit="1"/>
          </p:cNvSpPr>
          <p:nvPr>
            <p:ph type="sldImg"/>
          </p:nvPr>
        </p:nvSpPr>
        <p:spPr>
          <a:xfrm>
            <a:off x="1754188" y="750888"/>
            <a:ext cx="3289300" cy="2468562"/>
          </a:xfrm>
          <a:noFill/>
          <a:ln cap="flat"/>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body" idx="1"/>
          </p:nvPr>
        </p:nvSpPr>
        <p:spPr>
          <a:noFill/>
        </p:spPr>
        <p:txBody>
          <a:bodyPr/>
          <a:lstStyle/>
          <a:p>
            <a:endParaRPr lang="zh-CN" altLang="zh-CN" dirty="0"/>
          </a:p>
        </p:txBody>
      </p:sp>
      <p:sp>
        <p:nvSpPr>
          <p:cNvPr id="184323" name="Rectangle 3"/>
          <p:cNvSpPr>
            <a:spLocks noGrp="1" noRot="1" noChangeAspect="1" noChangeArrowheads="1" noTextEdit="1"/>
          </p:cNvSpPr>
          <p:nvPr>
            <p:ph type="sldImg"/>
          </p:nvPr>
        </p:nvSpPr>
        <p:spPr>
          <a:xfrm>
            <a:off x="1754188" y="750888"/>
            <a:ext cx="3289300" cy="2468562"/>
          </a:xfrm>
          <a:ln cap="flat"/>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body" idx="1"/>
          </p:nvPr>
        </p:nvSpPr>
        <p:spPr>
          <a:noFill/>
        </p:spPr>
        <p:txBody>
          <a:bodyPr/>
          <a:lstStyle/>
          <a:p>
            <a:endParaRPr lang="zh-CN" altLang="zh-CN"/>
          </a:p>
        </p:txBody>
      </p:sp>
      <p:sp>
        <p:nvSpPr>
          <p:cNvPr id="185347" name="Rectangle 3"/>
          <p:cNvSpPr>
            <a:spLocks noGrp="1" noRot="1" noChangeAspect="1" noChangeArrowheads="1" noTextEdit="1"/>
          </p:cNvSpPr>
          <p:nvPr>
            <p:ph type="sldImg"/>
          </p:nvPr>
        </p:nvSpPr>
        <p:spPr>
          <a:xfrm>
            <a:off x="1754188" y="750888"/>
            <a:ext cx="3289300" cy="2468562"/>
          </a:xfrm>
          <a:ln cap="flat"/>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dirty="0"/>
          </a:p>
        </p:txBody>
      </p:sp>
      <p:sp>
        <p:nvSpPr>
          <p:cNvPr id="186371" name="Rectangle 3"/>
          <p:cNvSpPr>
            <a:spLocks noGrp="1" noRot="1" noChangeAspect="1" noChangeArrowheads="1" noTextEdit="1"/>
          </p:cNvSpPr>
          <p:nvPr>
            <p:ph type="sldImg"/>
          </p:nvPr>
        </p:nvSpPr>
        <p:spPr>
          <a:xfrm>
            <a:off x="1754188" y="750888"/>
            <a:ext cx="3289300" cy="2468562"/>
          </a:xfrm>
          <a:noFill/>
          <a:ln cap="flat"/>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87395" name="Rectangle 3"/>
          <p:cNvSpPr>
            <a:spLocks noGrp="1" noRot="1" noChangeAspect="1" noChangeArrowheads="1" noTextEdit="1"/>
          </p:cNvSpPr>
          <p:nvPr>
            <p:ph type="sldImg"/>
          </p:nvPr>
        </p:nvSpPr>
        <p:spPr>
          <a:xfrm>
            <a:off x="1754188" y="750888"/>
            <a:ext cx="3289300" cy="2468562"/>
          </a:xfrm>
          <a:noFill/>
          <a:ln cap="flat"/>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body" idx="1"/>
          </p:nvPr>
        </p:nvSpPr>
        <p:spPr>
          <a:noFill/>
        </p:spPr>
        <p:txBody>
          <a:bodyPr/>
          <a:lstStyle/>
          <a:p>
            <a:endParaRPr lang="zh-CN" altLang="zh-CN"/>
          </a:p>
        </p:txBody>
      </p:sp>
      <p:sp>
        <p:nvSpPr>
          <p:cNvPr id="188419" name="Rectangle 3"/>
          <p:cNvSpPr>
            <a:spLocks noGrp="1" noRot="1" noChangeAspect="1" noChangeArrowheads="1" noTextEdit="1"/>
          </p:cNvSpPr>
          <p:nvPr>
            <p:ph type="sldImg"/>
          </p:nvPr>
        </p:nvSpPr>
        <p:spPr>
          <a:xfrm>
            <a:off x="1754188" y="750888"/>
            <a:ext cx="3289300" cy="2468562"/>
          </a:xfrm>
          <a:ln cap="flat"/>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body" idx="1"/>
          </p:nvPr>
        </p:nvSpPr>
        <p:spPr>
          <a:noFill/>
        </p:spPr>
        <p:txBody>
          <a:bodyPr/>
          <a:lstStyle/>
          <a:p>
            <a:endParaRPr lang="zh-CN" altLang="zh-CN" dirty="0"/>
          </a:p>
        </p:txBody>
      </p:sp>
      <p:sp>
        <p:nvSpPr>
          <p:cNvPr id="189443" name="Rectangle 3"/>
          <p:cNvSpPr>
            <a:spLocks noGrp="1" noRot="1" noChangeAspect="1" noChangeArrowheads="1" noTextEdit="1"/>
          </p:cNvSpPr>
          <p:nvPr>
            <p:ph type="sldImg"/>
          </p:nvPr>
        </p:nvSpPr>
        <p:spPr>
          <a:xfrm>
            <a:off x="1754188" y="750888"/>
            <a:ext cx="3289300" cy="2468562"/>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xfrm>
            <a:off x="1754188" y="750888"/>
            <a:ext cx="3289300" cy="2468562"/>
          </a:xfrm>
          <a:noFill/>
          <a:ln cap="flat"/>
        </p:spPr>
      </p:sp>
      <p:sp>
        <p:nvSpPr>
          <p:cNvPr id="1351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body" idx="1"/>
          </p:nvPr>
        </p:nvSpPr>
        <p:spPr>
          <a:noFill/>
        </p:spPr>
        <p:txBody>
          <a:bodyPr/>
          <a:lstStyle/>
          <a:p>
            <a:endParaRPr lang="zh-CN" altLang="zh-CN" dirty="0"/>
          </a:p>
        </p:txBody>
      </p:sp>
      <p:sp>
        <p:nvSpPr>
          <p:cNvPr id="190467" name="Rectangle 3"/>
          <p:cNvSpPr>
            <a:spLocks noGrp="1" noRot="1" noChangeAspect="1" noChangeArrowheads="1" noTextEdit="1"/>
          </p:cNvSpPr>
          <p:nvPr>
            <p:ph type="sldImg"/>
          </p:nvPr>
        </p:nvSpPr>
        <p:spPr>
          <a:xfrm>
            <a:off x="1754188" y="750888"/>
            <a:ext cx="3289300" cy="2468562"/>
          </a:xfrm>
          <a:ln cap="flat"/>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body" idx="1"/>
          </p:nvPr>
        </p:nvSpPr>
        <p:spPr>
          <a:noFill/>
        </p:spPr>
        <p:txBody>
          <a:bodyPr/>
          <a:lstStyle/>
          <a:p>
            <a:endParaRPr lang="zh-CN" altLang="zh-CN" dirty="0"/>
          </a:p>
        </p:txBody>
      </p:sp>
      <p:sp>
        <p:nvSpPr>
          <p:cNvPr id="192515" name="Rectangle 3"/>
          <p:cNvSpPr>
            <a:spLocks noGrp="1" noRot="1" noChangeAspect="1" noChangeArrowheads="1" noTextEdit="1"/>
          </p:cNvSpPr>
          <p:nvPr>
            <p:ph type="sldImg"/>
          </p:nvPr>
        </p:nvSpPr>
        <p:spPr>
          <a:xfrm>
            <a:off x="1754188" y="750888"/>
            <a:ext cx="3289300" cy="2468562"/>
          </a:xfrm>
          <a:ln cap="flat"/>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body" idx="1"/>
          </p:nvPr>
        </p:nvSpPr>
        <p:spPr>
          <a:noFill/>
        </p:spPr>
        <p:txBody>
          <a:bodyPr/>
          <a:lstStyle/>
          <a:p>
            <a:endParaRPr lang="zh-CN" altLang="zh-CN" dirty="0"/>
          </a:p>
        </p:txBody>
      </p:sp>
      <p:sp>
        <p:nvSpPr>
          <p:cNvPr id="193539" name="Rectangle 3"/>
          <p:cNvSpPr>
            <a:spLocks noGrp="1" noRot="1" noChangeAspect="1" noChangeArrowheads="1" noTextEdit="1"/>
          </p:cNvSpPr>
          <p:nvPr>
            <p:ph type="sldImg"/>
          </p:nvPr>
        </p:nvSpPr>
        <p:spPr>
          <a:xfrm>
            <a:off x="1754188" y="750888"/>
            <a:ext cx="3289300" cy="2468562"/>
          </a:xfrm>
          <a:ln cap="flat"/>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a:xfrm>
            <a:off x="1754188" y="750888"/>
            <a:ext cx="3289300" cy="2468562"/>
          </a:xfrm>
          <a:noFill/>
          <a:ln cap="flat"/>
        </p:spPr>
      </p:sp>
      <p:sp>
        <p:nvSpPr>
          <p:cNvPr id="19456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body" idx="1"/>
          </p:nvPr>
        </p:nvSpPr>
        <p:spPr>
          <a:noFill/>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zh-CN" sz="1200" kern="1200" dirty="0">
              <a:solidFill>
                <a:schemeClr val="tx1"/>
              </a:solidFill>
              <a:latin typeface="+mn-lt"/>
              <a:ea typeface="微软雅黑" panose="020B0503020204020204" pitchFamily="34" charset="-122"/>
              <a:cs typeface="+mn-cs"/>
            </a:endParaRPr>
          </a:p>
          <a:p>
            <a:endParaRPr lang="zh-CN" altLang="zh-CN" dirty="0"/>
          </a:p>
        </p:txBody>
      </p:sp>
      <p:sp>
        <p:nvSpPr>
          <p:cNvPr id="196611" name="Rectangle 3"/>
          <p:cNvSpPr>
            <a:spLocks noGrp="1" noRot="1" noChangeAspect="1" noChangeArrowheads="1" noTextEdit="1"/>
          </p:cNvSpPr>
          <p:nvPr>
            <p:ph type="sldImg"/>
          </p:nvPr>
        </p:nvSpPr>
        <p:spPr>
          <a:xfrm>
            <a:off x="1754188" y="750888"/>
            <a:ext cx="3289300" cy="2468562"/>
          </a:xfrm>
          <a:ln cap="flat"/>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body" idx="1"/>
          </p:nvPr>
        </p:nvSpPr>
        <p:spPr>
          <a:noFill/>
        </p:spPr>
        <p:txBody>
          <a:bodyPr/>
          <a:lstStyle/>
          <a:p>
            <a:endParaRPr lang="zh-CN" altLang="zh-CN" dirty="0"/>
          </a:p>
        </p:txBody>
      </p:sp>
      <p:sp>
        <p:nvSpPr>
          <p:cNvPr id="197635" name="Rectangle 3"/>
          <p:cNvSpPr>
            <a:spLocks noGrp="1" noRot="1" noChangeAspect="1" noChangeArrowheads="1" noTextEdit="1"/>
          </p:cNvSpPr>
          <p:nvPr>
            <p:ph type="sldImg"/>
          </p:nvPr>
        </p:nvSpPr>
        <p:spPr>
          <a:xfrm>
            <a:off x="1754188" y="750888"/>
            <a:ext cx="3289300" cy="2468562"/>
          </a:xfrm>
          <a:ln cap="flat"/>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body" idx="1"/>
          </p:nvPr>
        </p:nvSpPr>
        <p:spPr>
          <a:noFill/>
        </p:spPr>
        <p:txBody>
          <a:bodyPr/>
          <a:lstStyle/>
          <a:p>
            <a:endParaRPr lang="zh-CN" altLang="zh-CN" dirty="0"/>
          </a:p>
        </p:txBody>
      </p:sp>
      <p:sp>
        <p:nvSpPr>
          <p:cNvPr id="198659" name="Rectangle 3"/>
          <p:cNvSpPr>
            <a:spLocks noGrp="1" noRot="1" noChangeAspect="1" noChangeArrowheads="1" noTextEdit="1"/>
          </p:cNvSpPr>
          <p:nvPr>
            <p:ph type="sldImg"/>
          </p:nvPr>
        </p:nvSpPr>
        <p:spPr>
          <a:xfrm>
            <a:off x="1754188" y="750888"/>
            <a:ext cx="3289300" cy="2468562"/>
          </a:xfrm>
          <a:ln cap="flat"/>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spect="1" noChangeArrowheads="1" noTextEdit="1"/>
          </p:cNvSpPr>
          <p:nvPr>
            <p:ph type="sldImg"/>
          </p:nvPr>
        </p:nvSpPr>
        <p:spPr>
          <a:xfrm>
            <a:off x="1754188" y="750888"/>
            <a:ext cx="3289300" cy="2468562"/>
          </a:xfrm>
          <a:noFill/>
          <a:ln cap="flat"/>
        </p:spPr>
      </p:sp>
      <p:sp>
        <p:nvSpPr>
          <p:cNvPr id="19968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body" idx="1"/>
          </p:nvPr>
        </p:nvSpPr>
        <p:spPr>
          <a:noFill/>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zh-CN" sz="1200" kern="1200" dirty="0">
              <a:solidFill>
                <a:schemeClr val="tx1"/>
              </a:solidFill>
              <a:latin typeface="+mn-lt"/>
              <a:ea typeface="微软雅黑" panose="020B0503020204020204" pitchFamily="34" charset="-122"/>
              <a:cs typeface="+mn-cs"/>
            </a:endParaRPr>
          </a:p>
        </p:txBody>
      </p:sp>
      <p:sp>
        <p:nvSpPr>
          <p:cNvPr id="200707" name="Rectangle 3"/>
          <p:cNvSpPr>
            <a:spLocks noGrp="1" noRot="1" noChangeAspect="1" noChangeArrowheads="1" noTextEdit="1"/>
          </p:cNvSpPr>
          <p:nvPr>
            <p:ph type="sldImg"/>
          </p:nvPr>
        </p:nvSpPr>
        <p:spPr>
          <a:xfrm>
            <a:off x="1754188" y="750888"/>
            <a:ext cx="3289300" cy="2468562"/>
          </a:xfrm>
          <a:ln cap="flat"/>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body" idx="1"/>
          </p:nvPr>
        </p:nvSpPr>
        <p:spPr>
          <a:noFill/>
        </p:spPr>
        <p:txBody>
          <a:bodyPr/>
          <a:lstStyle/>
          <a:p>
            <a:endParaRPr lang="zh-CN" altLang="zh-CN" dirty="0"/>
          </a:p>
        </p:txBody>
      </p:sp>
      <p:sp>
        <p:nvSpPr>
          <p:cNvPr id="201731" name="Rectangle 3"/>
          <p:cNvSpPr>
            <a:spLocks noGrp="1" noRot="1" noChangeAspect="1" noChangeArrowheads="1" noTextEdit="1"/>
          </p:cNvSpPr>
          <p:nvPr>
            <p:ph type="sldImg"/>
          </p:nvPr>
        </p:nvSpPr>
        <p:spPr>
          <a:xfrm>
            <a:off x="1754188" y="750888"/>
            <a:ext cx="3289300" cy="2468562"/>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body" idx="1"/>
          </p:nvPr>
        </p:nvSpPr>
        <p:spPr>
          <a:xfrm>
            <a:off x="906357" y="3391602"/>
            <a:ext cx="4984962" cy="6452315"/>
          </a:xfrm>
          <a:noFill/>
        </p:spPr>
        <p:txBody>
          <a:bodyPr/>
          <a:lstStyle/>
          <a:p>
            <a:pPr marL="114300" lvl="1">
              <a:spcBef>
                <a:spcPct val="20000"/>
              </a:spcBef>
            </a:pPr>
            <a:endParaRPr lang="zh-CN" altLang="zh-CN" dirty="0"/>
          </a:p>
        </p:txBody>
      </p:sp>
      <p:sp>
        <p:nvSpPr>
          <p:cNvPr id="136195" name="Rectangle 3"/>
          <p:cNvSpPr>
            <a:spLocks noGrp="1" noRot="1" noChangeAspect="1" noChangeArrowheads="1" noTextEdit="1"/>
          </p:cNvSpPr>
          <p:nvPr>
            <p:ph type="sldImg"/>
          </p:nvPr>
        </p:nvSpPr>
        <p:spPr>
          <a:xfrm>
            <a:off x="1754188" y="750888"/>
            <a:ext cx="3289300" cy="2468562"/>
          </a:xfrm>
          <a:ln cap="flat"/>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body" idx="1"/>
          </p:nvPr>
        </p:nvSpPr>
        <p:spPr>
          <a:noFill/>
        </p:spPr>
        <p:txBody>
          <a:bodyPr/>
          <a:lstStyle/>
          <a:p>
            <a:endParaRPr lang="zh-CN" altLang="zh-CN" dirty="0"/>
          </a:p>
        </p:txBody>
      </p:sp>
      <p:sp>
        <p:nvSpPr>
          <p:cNvPr id="202755" name="Rectangle 3"/>
          <p:cNvSpPr>
            <a:spLocks noGrp="1" noRot="1" noChangeAspect="1" noChangeArrowheads="1" noTextEdit="1"/>
          </p:cNvSpPr>
          <p:nvPr>
            <p:ph type="sldImg"/>
          </p:nvPr>
        </p:nvSpPr>
        <p:spPr>
          <a:xfrm>
            <a:off x="1754188" y="750888"/>
            <a:ext cx="3289300" cy="2468562"/>
          </a:xfrm>
          <a:ln cap="flat"/>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body" idx="1"/>
          </p:nvPr>
        </p:nvSpPr>
        <p:spPr>
          <a:noFill/>
        </p:spPr>
        <p:txBody>
          <a:bodyPr/>
          <a:lstStyle/>
          <a:p>
            <a:endParaRPr lang="zh-CN" altLang="zh-CN" dirty="0"/>
          </a:p>
        </p:txBody>
      </p:sp>
      <p:sp>
        <p:nvSpPr>
          <p:cNvPr id="202755" name="Rectangle 3"/>
          <p:cNvSpPr>
            <a:spLocks noGrp="1" noRot="1" noChangeAspect="1" noChangeArrowheads="1" noTextEdit="1"/>
          </p:cNvSpPr>
          <p:nvPr>
            <p:ph type="sldImg"/>
          </p:nvPr>
        </p:nvSpPr>
        <p:spPr>
          <a:xfrm>
            <a:off x="1754188" y="750888"/>
            <a:ext cx="3289300" cy="2468562"/>
          </a:xfrm>
          <a:ln cap="flat"/>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9362" name="Rectangle 2"/>
          <p:cNvSpPr>
            <a:spLocks noChangeArrowheads="1"/>
          </p:cNvSpPr>
          <p:nvPr/>
        </p:nvSpPr>
        <p:spPr bwMode="auto">
          <a:xfrm>
            <a:off x="3852016" y="0"/>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spcBef>
                <a:spcPct val="50000"/>
              </a:spcBef>
              <a:defRPr/>
            </a:pPr>
            <a:endParaRPr lang="zh-CN" altLang="en-US" dirty="0">
              <a:solidFill>
                <a:prstClr val="black"/>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03779" name="Rectangle 3"/>
          <p:cNvSpPr>
            <a:spLocks noChangeArrowheads="1"/>
          </p:cNvSpPr>
          <p:nvPr/>
        </p:nvSpPr>
        <p:spPr bwMode="auto">
          <a:xfrm>
            <a:off x="3852016" y="9430306"/>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zh-CN" sz="1000" i="1" dirty="0">
                <a:solidFill>
                  <a:prstClr val="black"/>
                </a:solidFill>
                <a:latin typeface="Times New Roman" panose="02020603050405020304" pitchFamily="18" charset="0"/>
                <a:ea typeface="微软雅黑" panose="020B0503020204020204" pitchFamily="34" charset="-122"/>
              </a:rPr>
              <a:t>9</a:t>
            </a:r>
          </a:p>
        </p:txBody>
      </p:sp>
      <p:sp>
        <p:nvSpPr>
          <p:cNvPr id="1039364" name="Rectangle 4"/>
          <p:cNvSpPr>
            <a:spLocks noChangeArrowheads="1"/>
          </p:cNvSpPr>
          <p:nvPr/>
        </p:nvSpPr>
        <p:spPr bwMode="auto">
          <a:xfrm>
            <a:off x="0" y="9430306"/>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spcBef>
                <a:spcPct val="50000"/>
              </a:spcBef>
              <a:defRPr/>
            </a:pPr>
            <a:endParaRPr lang="zh-CN" altLang="en-US" dirty="0">
              <a:solidFill>
                <a:prstClr val="black"/>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39365" name="Rectangle 5"/>
          <p:cNvSpPr>
            <a:spLocks noChangeArrowheads="1"/>
          </p:cNvSpPr>
          <p:nvPr/>
        </p:nvSpPr>
        <p:spPr bwMode="auto">
          <a:xfrm>
            <a:off x="0" y="0"/>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spcBef>
                <a:spcPct val="50000"/>
              </a:spcBef>
              <a:defRPr/>
            </a:pPr>
            <a:endParaRPr lang="zh-CN" altLang="en-US" dirty="0">
              <a:solidFill>
                <a:prstClr val="black"/>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03782" name="Rectangle 6"/>
          <p:cNvSpPr>
            <a:spLocks noGrp="1" noRot="1" noChangeAspect="1" noChangeArrowheads="1" noTextEdit="1"/>
          </p:cNvSpPr>
          <p:nvPr>
            <p:ph type="sldImg"/>
          </p:nvPr>
        </p:nvSpPr>
        <p:spPr>
          <a:xfrm>
            <a:off x="1754188" y="750888"/>
            <a:ext cx="3289300" cy="2468562"/>
          </a:xfrm>
          <a:noFill/>
          <a:ln cap="flat"/>
        </p:spPr>
      </p:sp>
      <p:sp>
        <p:nvSpPr>
          <p:cNvPr id="203783" name="Rectangle 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dirty="0"/>
          </a:p>
        </p:txBody>
      </p:sp>
      <p:sp>
        <p:nvSpPr>
          <p:cNvPr id="204803" name="Rectangle 3"/>
          <p:cNvSpPr>
            <a:spLocks noGrp="1" noRot="1" noChangeAspect="1" noChangeArrowheads="1" noTextEdit="1"/>
          </p:cNvSpPr>
          <p:nvPr>
            <p:ph type="sldImg"/>
          </p:nvPr>
        </p:nvSpPr>
        <p:spPr>
          <a:xfrm>
            <a:off x="1754188" y="750888"/>
            <a:ext cx="3289300" cy="2468562"/>
          </a:xfrm>
          <a:noFill/>
          <a:ln cap="flat"/>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Rot="1" noChangeAspect="1" noChangeArrowheads="1" noTextEdit="1"/>
          </p:cNvSpPr>
          <p:nvPr>
            <p:ph type="sldImg"/>
          </p:nvPr>
        </p:nvSpPr>
        <p:spPr>
          <a:xfrm>
            <a:off x="1754188" y="750888"/>
            <a:ext cx="3289300" cy="2468562"/>
          </a:xfrm>
          <a:noFill/>
          <a:ln cap="flat"/>
        </p:spPr>
      </p:sp>
      <p:sp>
        <p:nvSpPr>
          <p:cNvPr id="20582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dirty="0"/>
          </a:p>
        </p:txBody>
      </p:sp>
      <p:sp>
        <p:nvSpPr>
          <p:cNvPr id="207875" name="Rectangle 3"/>
          <p:cNvSpPr>
            <a:spLocks noGrp="1" noRot="1" noChangeAspect="1" noChangeArrowheads="1" noTextEdit="1"/>
          </p:cNvSpPr>
          <p:nvPr>
            <p:ph type="sldImg"/>
          </p:nvPr>
        </p:nvSpPr>
        <p:spPr>
          <a:xfrm>
            <a:off x="1754188" y="750888"/>
            <a:ext cx="3289300" cy="2468562"/>
          </a:xfrm>
          <a:noFill/>
          <a:ln cap="flat"/>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Rectangle 2"/>
          <p:cNvSpPr>
            <a:spLocks noChangeArrowheads="1"/>
          </p:cNvSpPr>
          <p:nvPr/>
        </p:nvSpPr>
        <p:spPr bwMode="auto">
          <a:xfrm>
            <a:off x="3852016" y="0"/>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spcBef>
                <a:spcPct val="50000"/>
              </a:spcBef>
              <a:defRPr/>
            </a:pPr>
            <a:endParaRPr lang="zh-CN" altLang="en-US" dirty="0">
              <a:solidFill>
                <a:prstClr val="black"/>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08899" name="Rectangle 3"/>
          <p:cNvSpPr>
            <a:spLocks noChangeArrowheads="1"/>
          </p:cNvSpPr>
          <p:nvPr/>
        </p:nvSpPr>
        <p:spPr bwMode="auto">
          <a:xfrm>
            <a:off x="3852016" y="9430306"/>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zh-CN" sz="1000" i="1" dirty="0">
                <a:solidFill>
                  <a:prstClr val="black"/>
                </a:solidFill>
                <a:latin typeface="Times New Roman" panose="02020603050405020304" pitchFamily="18" charset="0"/>
                <a:ea typeface="微软雅黑" panose="020B0503020204020204" pitchFamily="34" charset="-122"/>
              </a:rPr>
              <a:t>9</a:t>
            </a:r>
          </a:p>
        </p:txBody>
      </p:sp>
      <p:sp>
        <p:nvSpPr>
          <p:cNvPr id="891908" name="Rectangle 4"/>
          <p:cNvSpPr>
            <a:spLocks noChangeArrowheads="1"/>
          </p:cNvSpPr>
          <p:nvPr/>
        </p:nvSpPr>
        <p:spPr bwMode="auto">
          <a:xfrm>
            <a:off x="0" y="9430306"/>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spcBef>
                <a:spcPct val="50000"/>
              </a:spcBef>
              <a:defRPr/>
            </a:pPr>
            <a:endParaRPr lang="zh-CN" altLang="en-US" dirty="0">
              <a:solidFill>
                <a:prstClr val="black"/>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891909" name="Rectangle 5"/>
          <p:cNvSpPr>
            <a:spLocks noChangeArrowheads="1"/>
          </p:cNvSpPr>
          <p:nvPr/>
        </p:nvSpPr>
        <p:spPr bwMode="auto">
          <a:xfrm>
            <a:off x="0" y="0"/>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spcBef>
                <a:spcPct val="50000"/>
              </a:spcBef>
              <a:defRPr/>
            </a:pPr>
            <a:endParaRPr lang="zh-CN" altLang="en-US" dirty="0">
              <a:solidFill>
                <a:prstClr val="black"/>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08902" name="Rectangle 6"/>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dirty="0"/>
          </a:p>
        </p:txBody>
      </p:sp>
      <p:sp>
        <p:nvSpPr>
          <p:cNvPr id="208903" name="Rectangle 7"/>
          <p:cNvSpPr>
            <a:spLocks noGrp="1" noRot="1" noChangeAspect="1" noChangeArrowheads="1" noTextEdit="1"/>
          </p:cNvSpPr>
          <p:nvPr>
            <p:ph type="sldImg"/>
          </p:nvPr>
        </p:nvSpPr>
        <p:spPr>
          <a:xfrm>
            <a:off x="1754188" y="750888"/>
            <a:ext cx="3289300" cy="2468562"/>
          </a:xfrm>
          <a:noFill/>
          <a:ln cap="flat"/>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dirty="0"/>
              <a:t>双侧检验。</a:t>
            </a:r>
            <a:endParaRPr lang="zh-CN" altLang="zh-CN" dirty="0"/>
          </a:p>
        </p:txBody>
      </p:sp>
      <p:sp>
        <p:nvSpPr>
          <p:cNvPr id="209923" name="Rectangle 3"/>
          <p:cNvSpPr>
            <a:spLocks noGrp="1" noRot="1" noChangeAspect="1" noChangeArrowheads="1" noTextEdit="1"/>
          </p:cNvSpPr>
          <p:nvPr>
            <p:ph type="sldImg"/>
          </p:nvPr>
        </p:nvSpPr>
        <p:spPr>
          <a:xfrm>
            <a:off x="1754188" y="750888"/>
            <a:ext cx="3289300" cy="2468562"/>
          </a:xfrm>
          <a:noFill/>
          <a:ln cap="flat"/>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210947" name="Rectangle 3"/>
          <p:cNvSpPr>
            <a:spLocks noGrp="1" noRot="1" noChangeAspect="1" noChangeArrowheads="1" noTextEdit="1"/>
          </p:cNvSpPr>
          <p:nvPr>
            <p:ph type="sldImg"/>
          </p:nvPr>
        </p:nvSpPr>
        <p:spPr>
          <a:xfrm>
            <a:off x="1754188" y="750888"/>
            <a:ext cx="3289300" cy="2468562"/>
          </a:xfrm>
          <a:noFill/>
          <a:ln cap="flat"/>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1" indent="0" algn="l" defTabSz="914400" rtl="0" eaLnBrk="1" fontAlgn="auto" latinLnBrk="0" hangingPunct="1">
              <a:lnSpc>
                <a:spcPct val="100000"/>
              </a:lnSpc>
              <a:spcBef>
                <a:spcPts val="0"/>
              </a:spcBef>
              <a:spcAft>
                <a:spcPts val="0"/>
              </a:spcAft>
              <a:buClrTx/>
              <a:buSzTx/>
              <a:buFontTx/>
              <a:buNone/>
              <a:defRPr/>
            </a:pPr>
            <a:endParaRPr lang="zh-CN" altLang="zh-CN" dirty="0"/>
          </a:p>
        </p:txBody>
      </p:sp>
      <p:sp>
        <p:nvSpPr>
          <p:cNvPr id="211971" name="Rectangle 3"/>
          <p:cNvSpPr>
            <a:spLocks noGrp="1" noRot="1" noChangeAspect="1" noChangeArrowheads="1" noTextEdit="1"/>
          </p:cNvSpPr>
          <p:nvPr>
            <p:ph type="sldImg"/>
          </p:nvPr>
        </p:nvSpPr>
        <p:spPr>
          <a:xfrm>
            <a:off x="1754188" y="750888"/>
            <a:ext cx="3289300" cy="2468562"/>
          </a:xfrm>
          <a:noFill/>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body" idx="1"/>
          </p:nvPr>
        </p:nvSpPr>
        <p:spPr>
          <a:noFill/>
        </p:spPr>
        <p:txBody>
          <a:bodyPr/>
          <a:lstStyle/>
          <a:p>
            <a:endParaRPr lang="zh-CN" altLang="zh-CN" dirty="0"/>
          </a:p>
        </p:txBody>
      </p:sp>
      <p:sp>
        <p:nvSpPr>
          <p:cNvPr id="137219" name="Rectangle 3"/>
          <p:cNvSpPr>
            <a:spLocks noGrp="1" noRot="1" noChangeAspect="1" noChangeArrowheads="1" noTextEdit="1"/>
          </p:cNvSpPr>
          <p:nvPr>
            <p:ph type="sldImg"/>
          </p:nvPr>
        </p:nvSpPr>
        <p:spPr>
          <a:xfrm>
            <a:off x="1754188" y="750888"/>
            <a:ext cx="3289300" cy="2468562"/>
          </a:xfrm>
          <a:ln cap="flat"/>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2" name="Rectangle 2"/>
          <p:cNvSpPr>
            <a:spLocks noGrp="1" noChangeArrowheads="1"/>
          </p:cNvSpPr>
          <p:nvPr>
            <p:ph type="body" idx="1"/>
          </p:nvPr>
        </p:nvSpPr>
        <p:spPr bwMode="auto">
          <a:xfrm>
            <a:off x="914400" y="3276600"/>
            <a:ext cx="5029200" cy="5181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zh-CN" altLang="en-US" dirty="0"/>
              <a:t>左侧检验</a:t>
            </a:r>
            <a:endParaRPr lang="zh-CN" altLang="zh-CN" dirty="0"/>
          </a:p>
        </p:txBody>
      </p:sp>
      <p:sp>
        <p:nvSpPr>
          <p:cNvPr id="773123" name="Rectangle 3"/>
          <p:cNvSpPr>
            <a:spLocks noGrp="1" noRot="1" noChangeAspect="1" noChangeArrowheads="1"/>
          </p:cNvSpPr>
          <p:nvPr>
            <p:ph type="sldImg"/>
          </p:nvPr>
        </p:nvSpPr>
        <p:spPr bwMode="auto">
          <a:xfrm>
            <a:off x="1912938" y="692150"/>
            <a:ext cx="3032125" cy="2273300"/>
          </a:xfrm>
          <a:prstGeom prst="rect">
            <a:avLst/>
          </a:prstGeom>
          <a:noFill/>
          <a:ln w="12700" cap="flat">
            <a:solidFill>
              <a:schemeClr val="tx1"/>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074" name="Rectangle 2"/>
          <p:cNvSpPr>
            <a:spLocks noGrp="1" noChangeArrowheads="1"/>
          </p:cNvSpPr>
          <p:nvPr>
            <p:ph type="body" idx="1"/>
          </p:nvPr>
        </p:nvSpPr>
        <p:spPr bwMode="auto">
          <a:xfrm>
            <a:off x="914400" y="3276600"/>
            <a:ext cx="5029200" cy="5181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dirty="0"/>
          </a:p>
        </p:txBody>
      </p:sp>
      <p:sp>
        <p:nvSpPr>
          <p:cNvPr id="771075" name="Rectangle 3"/>
          <p:cNvSpPr>
            <a:spLocks noGrp="1" noRot="1" noChangeAspect="1" noChangeArrowheads="1"/>
          </p:cNvSpPr>
          <p:nvPr>
            <p:ph type="sldImg"/>
          </p:nvPr>
        </p:nvSpPr>
        <p:spPr bwMode="auto">
          <a:xfrm>
            <a:off x="1912938" y="692150"/>
            <a:ext cx="3032125" cy="2273300"/>
          </a:xfrm>
          <a:prstGeom prst="rect">
            <a:avLst/>
          </a:prstGeom>
          <a:noFill/>
          <a:ln w="12700" cap="flat">
            <a:solidFill>
              <a:schemeClr val="tx1"/>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1" indent="0" algn="l" defTabSz="914400" rtl="0" eaLnBrk="1" fontAlgn="auto" latinLnBrk="0" hangingPunct="1">
              <a:lnSpc>
                <a:spcPct val="100000"/>
              </a:lnSpc>
              <a:spcBef>
                <a:spcPts val="0"/>
              </a:spcBef>
              <a:spcAft>
                <a:spcPts val="0"/>
              </a:spcAft>
              <a:buClrTx/>
              <a:buSzTx/>
              <a:buFontTx/>
              <a:buNone/>
              <a:defRPr/>
            </a:pPr>
            <a:endParaRPr lang="zh-CN" altLang="zh-CN" dirty="0"/>
          </a:p>
        </p:txBody>
      </p:sp>
      <p:sp>
        <p:nvSpPr>
          <p:cNvPr id="212995" name="Rectangle 3"/>
          <p:cNvSpPr>
            <a:spLocks noGrp="1" noRot="1" noChangeAspect="1" noChangeArrowheads="1" noTextEdit="1"/>
          </p:cNvSpPr>
          <p:nvPr>
            <p:ph type="sldImg"/>
          </p:nvPr>
        </p:nvSpPr>
        <p:spPr>
          <a:xfrm>
            <a:off x="1754188" y="750888"/>
            <a:ext cx="3289300" cy="2468562"/>
          </a:xfrm>
          <a:noFill/>
          <a:ln cap="flat"/>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dirty="0"/>
          </a:p>
        </p:txBody>
      </p:sp>
      <p:sp>
        <p:nvSpPr>
          <p:cNvPr id="214019" name="Rectangle 3"/>
          <p:cNvSpPr>
            <a:spLocks noGrp="1" noRot="1" noChangeAspect="1" noChangeArrowheads="1" noTextEdit="1"/>
          </p:cNvSpPr>
          <p:nvPr>
            <p:ph type="sldImg"/>
          </p:nvPr>
        </p:nvSpPr>
        <p:spPr>
          <a:xfrm>
            <a:off x="1754188" y="750888"/>
            <a:ext cx="3289300" cy="2468562"/>
          </a:xfrm>
          <a:noFill/>
          <a:ln cap="flat"/>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l">
              <a:spcBef>
                <a:spcPct val="50000"/>
              </a:spcBef>
              <a:defRPr/>
            </a:pPr>
            <a:endParaRPr lang="zh-CN" altLang="en-US"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endParaRPr>
          </a:p>
        </p:txBody>
      </p:sp>
      <p:sp>
        <p:nvSpPr>
          <p:cNvPr id="215043" name="Rectangle 3"/>
          <p:cNvSpPr>
            <a:spLocks noGrp="1" noRot="1" noChangeAspect="1" noChangeArrowheads="1" noTextEdit="1"/>
          </p:cNvSpPr>
          <p:nvPr>
            <p:ph type="sldImg"/>
          </p:nvPr>
        </p:nvSpPr>
        <p:spPr>
          <a:xfrm>
            <a:off x="1754188" y="750888"/>
            <a:ext cx="3289300" cy="2468562"/>
          </a:xfrm>
          <a:noFill/>
          <a:ln cap="flat"/>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ChangeArrowheads="1"/>
          </p:cNvSpPr>
          <p:nvPr>
            <p:ph type="body" idx="1"/>
          </p:nvPr>
        </p:nvSpPr>
        <p:spPr bwMode="auto">
          <a:xfrm>
            <a:off x="914400" y="3276600"/>
            <a:ext cx="5029200" cy="5181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dirty="0"/>
          </a:p>
        </p:txBody>
      </p:sp>
      <p:sp>
        <p:nvSpPr>
          <p:cNvPr id="816131" name="Rectangle 3"/>
          <p:cNvSpPr>
            <a:spLocks noGrp="1" noRot="1" noChangeAspect="1" noChangeArrowheads="1" noTextEdit="1"/>
          </p:cNvSpPr>
          <p:nvPr>
            <p:ph type="sldImg"/>
          </p:nvPr>
        </p:nvSpPr>
        <p:spPr bwMode="auto">
          <a:xfrm>
            <a:off x="1912938" y="692150"/>
            <a:ext cx="3032125" cy="2273300"/>
          </a:xfrm>
          <a:prstGeom prst="rect">
            <a:avLst/>
          </a:prstGeom>
          <a:noFill/>
          <a:ln w="12700" cap="flat">
            <a:solidFill>
              <a:schemeClr val="tx1"/>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954"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anose="020B0503020204020204" pitchFamily="34" charset="-122"/>
            </a:endParaRPr>
          </a:p>
        </p:txBody>
      </p:sp>
      <p:sp>
        <p:nvSpPr>
          <p:cNvPr id="893955"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spcBef>
                <a:spcPct val="0"/>
              </a:spcBef>
            </a:pPr>
            <a:r>
              <a:rPr lang="en-US" altLang="zh-CN" sz="1000" i="1" dirty="0">
                <a:effectLst/>
                <a:latin typeface="Times New Roman" panose="02020603050405020304" pitchFamily="18" charset="0"/>
                <a:ea typeface="微软雅黑" panose="020B0503020204020204" pitchFamily="34" charset="-122"/>
              </a:rPr>
              <a:t>9</a:t>
            </a:r>
          </a:p>
        </p:txBody>
      </p:sp>
      <p:sp>
        <p:nvSpPr>
          <p:cNvPr id="893956"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anose="020B0503020204020204" pitchFamily="34" charset="-122"/>
            </a:endParaRPr>
          </a:p>
        </p:txBody>
      </p:sp>
      <p:sp>
        <p:nvSpPr>
          <p:cNvPr id="893957"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anose="020B0503020204020204" pitchFamily="34" charset="-122"/>
            </a:endParaRPr>
          </a:p>
        </p:txBody>
      </p:sp>
      <p:sp>
        <p:nvSpPr>
          <p:cNvPr id="893958" name="Rectangle 6"/>
          <p:cNvSpPr>
            <a:spLocks noGrp="1" noChangeArrowheads="1"/>
          </p:cNvSpPr>
          <p:nvPr>
            <p:ph type="body" idx="1"/>
          </p:nvPr>
        </p:nvSpPr>
        <p:spPr bwMode="auto">
          <a:xfrm>
            <a:off x="914400" y="3276600"/>
            <a:ext cx="5029200" cy="5181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a:p>
        </p:txBody>
      </p:sp>
      <p:sp>
        <p:nvSpPr>
          <p:cNvPr id="893959" name="Rectangle 7"/>
          <p:cNvSpPr>
            <a:spLocks noGrp="1" noRot="1" noChangeAspect="1" noChangeArrowheads="1" noTextEdit="1"/>
          </p:cNvSpPr>
          <p:nvPr>
            <p:ph type="sldImg"/>
          </p:nvPr>
        </p:nvSpPr>
        <p:spPr bwMode="auto">
          <a:xfrm>
            <a:off x="1912938" y="692150"/>
            <a:ext cx="3032125" cy="2273300"/>
          </a:xfrm>
          <a:prstGeom prst="rect">
            <a:avLst/>
          </a:prstGeom>
          <a:noFill/>
          <a:ln w="12700" cap="flat">
            <a:solidFill>
              <a:schemeClr val="tx1"/>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0" name="Rectangle 2"/>
          <p:cNvSpPr>
            <a:spLocks noChangeArrowheads="1"/>
          </p:cNvSpPr>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anose="020B0503020204020204" pitchFamily="34" charset="-122"/>
            </a:endParaRPr>
          </a:p>
        </p:txBody>
      </p:sp>
      <p:sp>
        <p:nvSpPr>
          <p:cNvPr id="898051" name="Rectangle 3"/>
          <p:cNvSpPr>
            <a:spLocks noChangeArrowheads="1"/>
          </p:cNvSpPr>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spcBef>
                <a:spcPct val="0"/>
              </a:spcBef>
            </a:pPr>
            <a:r>
              <a:rPr lang="en-US" altLang="zh-CN" sz="1000" i="1" dirty="0">
                <a:effectLst/>
                <a:latin typeface="Times New Roman" panose="02020603050405020304" pitchFamily="18" charset="0"/>
                <a:ea typeface="微软雅黑" panose="020B0503020204020204" pitchFamily="34" charset="-122"/>
              </a:rPr>
              <a:t>9</a:t>
            </a:r>
          </a:p>
        </p:txBody>
      </p:sp>
      <p:sp>
        <p:nvSpPr>
          <p:cNvPr id="898052" name="Rectangle 4"/>
          <p:cNvSpPr>
            <a:spLocks noChangeArrowheads="1"/>
          </p:cNvSpPr>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anose="020B0503020204020204" pitchFamily="34" charset="-122"/>
            </a:endParaRPr>
          </a:p>
        </p:txBody>
      </p:sp>
      <p:sp>
        <p:nvSpPr>
          <p:cNvPr id="898053" name="Rectangle 5"/>
          <p:cNvSpPr>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dirty="0">
              <a:ea typeface="微软雅黑" panose="020B0503020204020204" pitchFamily="34" charset="-122"/>
            </a:endParaRPr>
          </a:p>
        </p:txBody>
      </p:sp>
      <p:sp>
        <p:nvSpPr>
          <p:cNvPr id="898054" name="Rectangle 6"/>
          <p:cNvSpPr>
            <a:spLocks noGrp="1" noChangeArrowheads="1"/>
          </p:cNvSpPr>
          <p:nvPr>
            <p:ph type="body" idx="1"/>
          </p:nvPr>
        </p:nvSpPr>
        <p:spPr bwMode="auto">
          <a:xfrm>
            <a:off x="914400" y="3276600"/>
            <a:ext cx="5029200" cy="5181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a:p>
        </p:txBody>
      </p:sp>
      <p:sp>
        <p:nvSpPr>
          <p:cNvPr id="898055" name="Rectangle 7"/>
          <p:cNvSpPr>
            <a:spLocks noGrp="1" noRot="1" noChangeAspect="1" noChangeArrowheads="1" noTextEdit="1"/>
          </p:cNvSpPr>
          <p:nvPr>
            <p:ph type="sldImg"/>
          </p:nvPr>
        </p:nvSpPr>
        <p:spPr bwMode="auto">
          <a:xfrm>
            <a:off x="1912938" y="692150"/>
            <a:ext cx="3032125" cy="2273300"/>
          </a:xfrm>
          <a:prstGeom prst="rect">
            <a:avLst/>
          </a:prstGeom>
          <a:noFill/>
          <a:ln w="12700" cap="flat">
            <a:solidFill>
              <a:schemeClr val="tx1"/>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274" name="Rectangle 2"/>
          <p:cNvSpPr>
            <a:spLocks noGrp="1" noChangeArrowheads="1"/>
          </p:cNvSpPr>
          <p:nvPr>
            <p:ph type="body" idx="1"/>
          </p:nvPr>
        </p:nvSpPr>
        <p:spPr bwMode="auto">
          <a:xfrm>
            <a:off x="914400" y="3276600"/>
            <a:ext cx="5029200" cy="5181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en-US" altLang="zh-CN" dirty="0"/>
          </a:p>
        </p:txBody>
      </p:sp>
      <p:sp>
        <p:nvSpPr>
          <p:cNvPr id="822275" name="Rectangle 3"/>
          <p:cNvSpPr>
            <a:spLocks noGrp="1" noRot="1" noChangeAspect="1" noChangeArrowheads="1" noTextEdit="1"/>
          </p:cNvSpPr>
          <p:nvPr>
            <p:ph type="sldImg"/>
          </p:nvPr>
        </p:nvSpPr>
        <p:spPr bwMode="auto">
          <a:xfrm>
            <a:off x="1912938" y="692150"/>
            <a:ext cx="3032125" cy="2273300"/>
          </a:xfrm>
          <a:prstGeom prst="rect">
            <a:avLst/>
          </a:prstGeom>
          <a:noFill/>
          <a:ln w="12700" cap="flat">
            <a:solidFill>
              <a:schemeClr val="tx1"/>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ChangeArrowheads="1"/>
          </p:cNvSpPr>
          <p:nvPr>
            <p:ph type="body" idx="1"/>
          </p:nvPr>
        </p:nvSpPr>
        <p:spPr bwMode="auto">
          <a:xfrm>
            <a:off x="914400" y="3276600"/>
            <a:ext cx="5029200" cy="5181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dirty="0"/>
          </a:p>
        </p:txBody>
      </p:sp>
      <p:sp>
        <p:nvSpPr>
          <p:cNvPr id="824323" name="Rectangle 3"/>
          <p:cNvSpPr>
            <a:spLocks noGrp="1" noRot="1" noChangeAspect="1" noChangeArrowheads="1" noTextEdit="1"/>
          </p:cNvSpPr>
          <p:nvPr>
            <p:ph type="sldImg"/>
          </p:nvPr>
        </p:nvSpPr>
        <p:spPr bwMode="auto">
          <a:xfrm>
            <a:off x="1912938" y="692150"/>
            <a:ext cx="3032125" cy="2273300"/>
          </a:xfrm>
          <a:prstGeom prst="rect">
            <a:avLst/>
          </a:prstGeom>
          <a:noFill/>
          <a:ln w="12700" cap="flat">
            <a:solidFill>
              <a:schemeClr val="tx1"/>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dirty="0"/>
          </a:p>
        </p:txBody>
      </p:sp>
      <p:sp>
        <p:nvSpPr>
          <p:cNvPr id="138243" name="Rectangle 3"/>
          <p:cNvSpPr>
            <a:spLocks noGrp="1" noRot="1" noChangeAspect="1" noChangeArrowheads="1" noTextEdit="1"/>
          </p:cNvSpPr>
          <p:nvPr>
            <p:ph type="sldImg"/>
          </p:nvPr>
        </p:nvSpPr>
        <p:spPr>
          <a:xfrm>
            <a:off x="1754188" y="750888"/>
            <a:ext cx="3289300" cy="2468562"/>
          </a:xfrm>
          <a:noFill/>
          <a:ln cap="flat"/>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618" name="Rectangle 2"/>
          <p:cNvSpPr>
            <a:spLocks noGrp="1" noChangeArrowheads="1"/>
          </p:cNvSpPr>
          <p:nvPr>
            <p:ph type="body" idx="1"/>
          </p:nvPr>
        </p:nvSpPr>
        <p:spPr bwMode="auto">
          <a:xfrm>
            <a:off x="914400" y="3276600"/>
            <a:ext cx="5029200" cy="5181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a:p>
        </p:txBody>
      </p:sp>
      <p:sp>
        <p:nvSpPr>
          <p:cNvPr id="879619" name="Rectangle 3"/>
          <p:cNvSpPr>
            <a:spLocks noGrp="1" noRot="1" noChangeAspect="1" noChangeArrowheads="1"/>
          </p:cNvSpPr>
          <p:nvPr>
            <p:ph type="sldImg"/>
          </p:nvPr>
        </p:nvSpPr>
        <p:spPr bwMode="auto">
          <a:xfrm>
            <a:off x="1912938" y="692150"/>
            <a:ext cx="3032125" cy="2273300"/>
          </a:xfrm>
          <a:prstGeom prst="rect">
            <a:avLst/>
          </a:prstGeom>
          <a:noFill/>
          <a:ln w="12700" cap="flat">
            <a:solidFill>
              <a:schemeClr val="tx1"/>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38" name="Rectangle 2"/>
          <p:cNvSpPr>
            <a:spLocks noGrp="1" noChangeArrowheads="1"/>
          </p:cNvSpPr>
          <p:nvPr>
            <p:ph type="body" idx="1"/>
          </p:nvPr>
        </p:nvSpPr>
        <p:spPr bwMode="auto">
          <a:xfrm>
            <a:off x="914400" y="3276600"/>
            <a:ext cx="5029200" cy="5181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a:p>
        </p:txBody>
      </p:sp>
      <p:sp>
        <p:nvSpPr>
          <p:cNvPr id="859139" name="Rectangle 3"/>
          <p:cNvSpPr>
            <a:spLocks noGrp="1" noRot="1" noChangeAspect="1" noChangeArrowheads="1" noTextEdit="1"/>
          </p:cNvSpPr>
          <p:nvPr>
            <p:ph type="sldImg"/>
          </p:nvPr>
        </p:nvSpPr>
        <p:spPr bwMode="auto">
          <a:xfrm>
            <a:off x="1912938" y="692150"/>
            <a:ext cx="3032125" cy="2273300"/>
          </a:xfrm>
          <a:prstGeom prst="rect">
            <a:avLst/>
          </a:prstGeom>
          <a:noFill/>
          <a:ln w="12700" cap="flat">
            <a:solidFill>
              <a:schemeClr val="tx1"/>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90" name="Rectangle 2"/>
          <p:cNvSpPr>
            <a:spLocks noGrp="1" noChangeArrowheads="1"/>
          </p:cNvSpPr>
          <p:nvPr>
            <p:ph type="body" idx="1"/>
          </p:nvPr>
        </p:nvSpPr>
        <p:spPr bwMode="auto">
          <a:xfrm>
            <a:off x="914400" y="3276600"/>
            <a:ext cx="5029200" cy="5181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endParaRPr lang="zh-CN" altLang="zh-CN" dirty="0"/>
          </a:p>
        </p:txBody>
      </p:sp>
      <p:sp>
        <p:nvSpPr>
          <p:cNvPr id="857091" name="Rectangle 3"/>
          <p:cNvSpPr>
            <a:spLocks noGrp="1" noRot="1" noChangeAspect="1" noChangeArrowheads="1" noTextEdit="1"/>
          </p:cNvSpPr>
          <p:nvPr>
            <p:ph type="sldImg"/>
          </p:nvPr>
        </p:nvSpPr>
        <p:spPr bwMode="auto">
          <a:xfrm>
            <a:off x="1912938" y="692150"/>
            <a:ext cx="3032125" cy="2273300"/>
          </a:xfrm>
          <a:prstGeom prst="rect">
            <a:avLst/>
          </a:prstGeom>
          <a:noFill/>
          <a:ln w="12700" cap="flat">
            <a:solidFill>
              <a:schemeClr val="tx1"/>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Rot="1" noChangeAspect="1" noChangeArrowheads="1" noTextEdit="1"/>
          </p:cNvSpPr>
          <p:nvPr>
            <p:ph type="sldImg"/>
          </p:nvPr>
        </p:nvSpPr>
        <p:spPr>
          <a:xfrm>
            <a:off x="1754188" y="750888"/>
            <a:ext cx="3289300" cy="2468562"/>
          </a:xfrm>
          <a:noFill/>
          <a:ln cap="flat"/>
        </p:spPr>
      </p:sp>
      <p:sp>
        <p:nvSpPr>
          <p:cNvPr id="2273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dirty="0"/>
          </a:p>
        </p:txBody>
      </p:sp>
      <p:sp>
        <p:nvSpPr>
          <p:cNvPr id="228355" name="Rectangle 3"/>
          <p:cNvSpPr>
            <a:spLocks noGrp="1" noRot="1" noChangeAspect="1" noChangeArrowheads="1" noTextEdit="1"/>
          </p:cNvSpPr>
          <p:nvPr>
            <p:ph type="sldImg"/>
          </p:nvPr>
        </p:nvSpPr>
        <p:spPr>
          <a:xfrm>
            <a:off x="1754188" y="750888"/>
            <a:ext cx="3289300" cy="2468562"/>
          </a:xfrm>
          <a:noFill/>
          <a:ln cap="flat"/>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002" name="Rectangle 2"/>
          <p:cNvSpPr>
            <a:spLocks noChangeArrowheads="1"/>
          </p:cNvSpPr>
          <p:nvPr/>
        </p:nvSpPr>
        <p:spPr bwMode="auto">
          <a:xfrm>
            <a:off x="3852016" y="0"/>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spcBef>
                <a:spcPct val="50000"/>
              </a:spcBef>
              <a:defRPr/>
            </a:pPr>
            <a:endParaRPr lang="zh-CN" altLang="en-US" dirty="0">
              <a:solidFill>
                <a:prstClr val="black"/>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9379" name="Rectangle 3"/>
          <p:cNvSpPr>
            <a:spLocks noChangeArrowheads="1"/>
          </p:cNvSpPr>
          <p:nvPr/>
        </p:nvSpPr>
        <p:spPr bwMode="auto">
          <a:xfrm>
            <a:off x="3852016" y="9430306"/>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zh-CN" sz="1000" i="1" dirty="0">
                <a:solidFill>
                  <a:prstClr val="black"/>
                </a:solidFill>
                <a:latin typeface="Times New Roman" panose="02020603050405020304" pitchFamily="18" charset="0"/>
                <a:ea typeface="微软雅黑" panose="020B0503020204020204" pitchFamily="34" charset="-122"/>
              </a:rPr>
              <a:t>9</a:t>
            </a:r>
          </a:p>
        </p:txBody>
      </p:sp>
      <p:sp>
        <p:nvSpPr>
          <p:cNvPr id="896004" name="Rectangle 4"/>
          <p:cNvSpPr>
            <a:spLocks noChangeArrowheads="1"/>
          </p:cNvSpPr>
          <p:nvPr/>
        </p:nvSpPr>
        <p:spPr bwMode="auto">
          <a:xfrm>
            <a:off x="0" y="9430306"/>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spcBef>
                <a:spcPct val="50000"/>
              </a:spcBef>
              <a:defRPr/>
            </a:pPr>
            <a:endParaRPr lang="zh-CN" altLang="en-US" dirty="0">
              <a:solidFill>
                <a:prstClr val="black"/>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896005" name="Rectangle 5"/>
          <p:cNvSpPr>
            <a:spLocks noChangeArrowheads="1"/>
          </p:cNvSpPr>
          <p:nvPr/>
        </p:nvSpPr>
        <p:spPr bwMode="auto">
          <a:xfrm>
            <a:off x="0" y="0"/>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spcBef>
                <a:spcPct val="50000"/>
              </a:spcBef>
              <a:defRPr/>
            </a:pPr>
            <a:endParaRPr lang="zh-CN" altLang="en-US" dirty="0">
              <a:solidFill>
                <a:prstClr val="black"/>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9382" name="Rectangle 6"/>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zh-CN" dirty="0"/>
          </a:p>
        </p:txBody>
      </p:sp>
      <p:sp>
        <p:nvSpPr>
          <p:cNvPr id="229383" name="Rectangle 7"/>
          <p:cNvSpPr>
            <a:spLocks noGrp="1" noRot="1" noChangeAspect="1" noChangeArrowheads="1" noTextEdit="1"/>
          </p:cNvSpPr>
          <p:nvPr>
            <p:ph type="sldImg"/>
          </p:nvPr>
        </p:nvSpPr>
        <p:spPr>
          <a:xfrm>
            <a:off x="1754188" y="750888"/>
            <a:ext cx="3289300" cy="2468562"/>
          </a:xfrm>
          <a:noFill/>
          <a:ln cap="flat"/>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dirty="0"/>
          </a:p>
        </p:txBody>
      </p:sp>
      <p:sp>
        <p:nvSpPr>
          <p:cNvPr id="230403" name="Rectangle 3"/>
          <p:cNvSpPr>
            <a:spLocks noGrp="1" noRot="1" noChangeAspect="1" noChangeArrowheads="1" noTextEdit="1"/>
          </p:cNvSpPr>
          <p:nvPr>
            <p:ph type="sldImg"/>
          </p:nvPr>
        </p:nvSpPr>
        <p:spPr>
          <a:xfrm>
            <a:off x="1754188" y="750888"/>
            <a:ext cx="3289300" cy="2468562"/>
          </a:xfrm>
          <a:noFill/>
          <a:ln cap="flat"/>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zh-CN" dirty="0"/>
          </a:p>
        </p:txBody>
      </p:sp>
      <p:sp>
        <p:nvSpPr>
          <p:cNvPr id="231427" name="Rectangle 3"/>
          <p:cNvSpPr>
            <a:spLocks noGrp="1" noRot="1" noChangeAspect="1" noChangeArrowheads="1" noTextEdit="1"/>
          </p:cNvSpPr>
          <p:nvPr>
            <p:ph type="sldImg"/>
          </p:nvPr>
        </p:nvSpPr>
        <p:spPr>
          <a:xfrm>
            <a:off x="1754188" y="750888"/>
            <a:ext cx="3289300" cy="2468562"/>
          </a:xfrm>
          <a:noFill/>
          <a:ln cap="flat"/>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410" name="Rectangle 2"/>
          <p:cNvSpPr>
            <a:spLocks noChangeArrowheads="1"/>
          </p:cNvSpPr>
          <p:nvPr/>
        </p:nvSpPr>
        <p:spPr bwMode="auto">
          <a:xfrm>
            <a:off x="3852016" y="0"/>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spcBef>
                <a:spcPct val="50000"/>
              </a:spcBef>
              <a:defRPr/>
            </a:pPr>
            <a:endParaRPr lang="zh-CN" altLang="en-US" dirty="0">
              <a:solidFill>
                <a:prstClr val="black"/>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36547" name="Rectangle 3"/>
          <p:cNvSpPr>
            <a:spLocks noChangeArrowheads="1"/>
          </p:cNvSpPr>
          <p:nvPr/>
        </p:nvSpPr>
        <p:spPr bwMode="auto">
          <a:xfrm>
            <a:off x="3852016" y="9430306"/>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0" rIns="19050" bIns="0" anchor="b"/>
          <a:lstStyle/>
          <a:p>
            <a:pPr algn="r"/>
            <a:r>
              <a:rPr lang="en-US" altLang="zh-CN" sz="1000" i="1" dirty="0">
                <a:solidFill>
                  <a:prstClr val="black"/>
                </a:solidFill>
                <a:latin typeface="Times New Roman" panose="02020603050405020304" pitchFamily="18" charset="0"/>
                <a:ea typeface="微软雅黑" panose="020B0503020204020204" pitchFamily="34" charset="-122"/>
              </a:rPr>
              <a:t>9</a:t>
            </a:r>
          </a:p>
        </p:txBody>
      </p:sp>
      <p:sp>
        <p:nvSpPr>
          <p:cNvPr id="1041412" name="Rectangle 4"/>
          <p:cNvSpPr>
            <a:spLocks noChangeArrowheads="1"/>
          </p:cNvSpPr>
          <p:nvPr/>
        </p:nvSpPr>
        <p:spPr bwMode="auto">
          <a:xfrm>
            <a:off x="0" y="9430306"/>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spcBef>
                <a:spcPct val="50000"/>
              </a:spcBef>
              <a:defRPr/>
            </a:pPr>
            <a:endParaRPr lang="zh-CN" altLang="en-US" dirty="0">
              <a:solidFill>
                <a:prstClr val="black"/>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41413" name="Rectangle 5"/>
          <p:cNvSpPr>
            <a:spLocks noChangeArrowheads="1"/>
          </p:cNvSpPr>
          <p:nvPr/>
        </p:nvSpPr>
        <p:spPr bwMode="auto">
          <a:xfrm>
            <a:off x="0" y="0"/>
            <a:ext cx="2945659" cy="49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spcBef>
                <a:spcPct val="50000"/>
              </a:spcBef>
              <a:defRPr/>
            </a:pPr>
            <a:endParaRPr lang="zh-CN" altLang="en-US" dirty="0">
              <a:solidFill>
                <a:prstClr val="black"/>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36550" name="Rectangle 6"/>
          <p:cNvSpPr>
            <a:spLocks noGrp="1" noRot="1" noChangeAspect="1" noChangeArrowheads="1" noTextEdit="1"/>
          </p:cNvSpPr>
          <p:nvPr>
            <p:ph type="sldImg"/>
          </p:nvPr>
        </p:nvSpPr>
        <p:spPr>
          <a:xfrm>
            <a:off x="1754188" y="750888"/>
            <a:ext cx="3289300" cy="2468562"/>
          </a:xfrm>
          <a:noFill/>
          <a:ln cap="flat"/>
        </p:spPr>
      </p:sp>
      <p:sp>
        <p:nvSpPr>
          <p:cNvPr id="236551" name="Rectangle 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Rot="1" noChangeAspect="1" noChangeArrowheads="1" noTextEdit="1"/>
          </p:cNvSpPr>
          <p:nvPr>
            <p:ph type="sldImg"/>
          </p:nvPr>
        </p:nvSpPr>
        <p:spPr>
          <a:xfrm>
            <a:off x="1754188" y="750888"/>
            <a:ext cx="3289300" cy="2468562"/>
          </a:xfrm>
          <a:noFill/>
          <a:ln cap="flat"/>
        </p:spPr>
      </p:sp>
      <p:sp>
        <p:nvSpPr>
          <p:cNvPr id="2375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139267" name="Rectangle 3"/>
          <p:cNvSpPr>
            <a:spLocks noGrp="1" noRot="1" noChangeAspect="1" noChangeArrowheads="1" noTextEdit="1"/>
          </p:cNvSpPr>
          <p:nvPr>
            <p:ph type="sldImg"/>
          </p:nvPr>
        </p:nvSpPr>
        <p:spPr>
          <a:xfrm>
            <a:off x="1754188" y="750888"/>
            <a:ext cx="3289300" cy="2468562"/>
          </a:xfrm>
          <a:noFill/>
          <a:ln cap="flat"/>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dirty="0"/>
          </a:p>
        </p:txBody>
      </p:sp>
      <p:sp>
        <p:nvSpPr>
          <p:cNvPr id="238595" name="Rectangle 3"/>
          <p:cNvSpPr>
            <a:spLocks noGrp="1" noRot="1" noChangeAspect="1" noChangeArrowheads="1" noTextEdit="1"/>
          </p:cNvSpPr>
          <p:nvPr>
            <p:ph type="sldImg"/>
          </p:nvPr>
        </p:nvSpPr>
        <p:spPr>
          <a:xfrm>
            <a:off x="1754188" y="750888"/>
            <a:ext cx="3289300" cy="2468562"/>
          </a:xfrm>
          <a:noFill/>
          <a:ln cap="flat"/>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dirty="0"/>
          </a:p>
        </p:txBody>
      </p:sp>
      <p:sp>
        <p:nvSpPr>
          <p:cNvPr id="239619" name="Rectangle 3"/>
          <p:cNvSpPr>
            <a:spLocks noGrp="1" noRot="1" noChangeAspect="1" noChangeArrowheads="1" noTextEdit="1"/>
          </p:cNvSpPr>
          <p:nvPr>
            <p:ph type="sldImg"/>
          </p:nvPr>
        </p:nvSpPr>
        <p:spPr>
          <a:xfrm>
            <a:off x="1754188" y="750888"/>
            <a:ext cx="3289300" cy="2468562"/>
          </a:xfrm>
          <a:noFill/>
          <a:ln cap="flat"/>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240643" name="Rectangle 3"/>
          <p:cNvSpPr>
            <a:spLocks noGrp="1" noRot="1" noChangeAspect="1" noChangeArrowheads="1" noTextEdit="1"/>
          </p:cNvSpPr>
          <p:nvPr>
            <p:ph type="sldImg"/>
          </p:nvPr>
        </p:nvSpPr>
        <p:spPr>
          <a:xfrm>
            <a:off x="1754188" y="750888"/>
            <a:ext cx="3289300" cy="2468562"/>
          </a:xfrm>
          <a:noFill/>
          <a:ln cap="flat"/>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zh-CN"/>
          </a:p>
        </p:txBody>
      </p:sp>
      <p:sp>
        <p:nvSpPr>
          <p:cNvPr id="241667" name="Rectangle 3"/>
          <p:cNvSpPr>
            <a:spLocks noGrp="1" noRot="1" noChangeAspect="1" noChangeArrowheads="1" noTextEdit="1"/>
          </p:cNvSpPr>
          <p:nvPr>
            <p:ph type="sldImg"/>
          </p:nvPr>
        </p:nvSpPr>
        <p:spPr>
          <a:xfrm>
            <a:off x="1754188" y="750888"/>
            <a:ext cx="3289300" cy="2468562"/>
          </a:xfrm>
          <a:noFill/>
          <a:ln cap="flat"/>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795838-E9EE-415D-8B6A-0D99F3ABAAB6}" type="slidenum">
              <a:rPr lang="zh-CN" altLang="en-US" smtClean="0"/>
              <a:t>98</a:t>
            </a:fld>
            <a:endParaRPr lang="zh-CN" altLang="en-US"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795838-E9EE-415D-8B6A-0D99F3ABAAB6}" type="slidenum">
              <a:rPr lang="zh-CN" altLang="en-US" smtClean="0"/>
              <a:t>99</a:t>
            </a:fld>
            <a:endParaRPr lang="zh-CN" altLang="en-US"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3795838-E9EE-415D-8B6A-0D99F3ABAAB6}" type="slidenum">
              <a:rPr lang="zh-CN" altLang="en-US" smtClean="0"/>
              <a:t>100</a:t>
            </a:fld>
            <a:endParaRPr lang="zh-CN" altLang="en-US"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body" idx="1"/>
          </p:nvPr>
        </p:nvSpPr>
        <p:spPr>
          <a:noFill/>
        </p:spPr>
        <p:txBody>
          <a:bodyPr/>
          <a:lstStyle/>
          <a:p>
            <a:endParaRPr lang="en-US" altLang="zh-CN" dirty="0"/>
          </a:p>
        </p:txBody>
      </p:sp>
      <p:sp>
        <p:nvSpPr>
          <p:cNvPr id="242691" name="Rectangle 3"/>
          <p:cNvSpPr>
            <a:spLocks noGrp="1" noRot="1" noChangeAspect="1" noChangeArrowheads="1" noTextEdit="1"/>
          </p:cNvSpPr>
          <p:nvPr>
            <p:ph type="sldImg"/>
          </p:nvPr>
        </p:nvSpPr>
        <p:spPr>
          <a:xfrm>
            <a:off x="1754188" y="750888"/>
            <a:ext cx="3289300" cy="2468562"/>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对角圆角矩形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64234" y="381001"/>
            <a:ext cx="8229600" cy="2209800"/>
          </a:xfrm>
        </p:spPr>
        <p:txBody>
          <a:bodyPr lIns="45720" rIns="228600" anchor="b">
            <a:normAutofit/>
          </a:bodyPr>
          <a:lstStyle>
            <a:lvl1pPr marL="0" algn="r">
              <a:defRPr sz="4800"/>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10" name="日期占位符 9"/>
          <p:cNvSpPr>
            <a:spLocks noGrp="1"/>
          </p:cNvSpPr>
          <p:nvPr>
            <p:ph type="dt" sz="half" idx="10"/>
          </p:nvPr>
        </p:nvSpPr>
        <p:spPr>
          <a:xfrm>
            <a:off x="5562600" y="6509004"/>
            <a:ext cx="3002280" cy="274320"/>
          </a:xfrm>
        </p:spPr>
        <p:txBody>
          <a:bodyPr vert="horz" rtlCol="0"/>
          <a:lstStyle/>
          <a:p>
            <a:fld id="{530820CF-B880-4189-942D-D702A7CBA730}" type="datetimeFigureOut">
              <a:rPr lang="zh-CN" altLang="en-US" smtClean="0"/>
              <a:t>2021/10/24 Sunday</a:t>
            </a:fld>
            <a:endParaRPr lang="zh-CN" altLang="en-US"/>
          </a:p>
        </p:txBody>
      </p:sp>
      <p:sp>
        <p:nvSpPr>
          <p:cNvPr id="11" name="灯片编号占位符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lstStyle>
          <a:p>
            <a:fld id="{0C913308-F349-4B6D-A68A-DD1791B4A57B}" type="slidenum">
              <a:rPr lang="zh-CN" altLang="en-US" smtClean="0"/>
              <a:t>‹#›</a:t>
            </a:fld>
            <a:endParaRPr lang="zh-CN" altLang="en-US"/>
          </a:p>
        </p:txBody>
      </p:sp>
      <p:sp>
        <p:nvSpPr>
          <p:cNvPr id="12" name="页脚占位符 11"/>
          <p:cNvSpPr>
            <a:spLocks noGrp="1"/>
          </p:cNvSpPr>
          <p:nvPr>
            <p:ph type="ftr" sz="quarter" idx="12"/>
          </p:nvPr>
        </p:nvSpPr>
        <p:spPr>
          <a:xfrm>
            <a:off x="1600200" y="6509004"/>
            <a:ext cx="3907464" cy="274320"/>
          </a:xfrm>
        </p:spPr>
        <p:txBody>
          <a:bodyPr vert="horz" rtlCol="0"/>
          <a:lstStyle/>
          <a:p>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2021/10/24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lvl1pPr algn="l">
              <a:defRPr/>
            </a:lvl1p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2021/10/24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828800" y="228600"/>
            <a:ext cx="6781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828800"/>
            <a:ext cx="38481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610100" y="1828800"/>
            <a:ext cx="3848100" cy="4114800"/>
          </a:xfrm>
        </p:spPr>
        <p:txBody>
          <a:bodyPr/>
          <a:lstStyle/>
          <a:p>
            <a:pPr lvl="0"/>
            <a:endParaRPr lang="zh-CN" alt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905000" y="228600"/>
            <a:ext cx="6781800" cy="1143000"/>
          </a:xfrm>
        </p:spPr>
        <p:txBody>
          <a:bodyPr/>
          <a:lstStyle/>
          <a:p>
            <a:r>
              <a:rPr lang="zh-CN" altLang="en-US"/>
              <a:t>单击此处编辑母版标题样式</a:t>
            </a:r>
          </a:p>
        </p:txBody>
      </p:sp>
      <p:sp>
        <p:nvSpPr>
          <p:cNvPr id="3" name="表格占位符 2"/>
          <p:cNvSpPr>
            <a:spLocks noGrp="1"/>
          </p:cNvSpPr>
          <p:nvPr>
            <p:ph type="tbl" idx="1"/>
          </p:nvPr>
        </p:nvSpPr>
        <p:spPr>
          <a:xfrm>
            <a:off x="609600" y="1828800"/>
            <a:ext cx="7848600" cy="4114800"/>
          </a:xfrm>
        </p:spPr>
        <p:txBody>
          <a:bodyPr/>
          <a:lstStyle/>
          <a:p>
            <a:pPr lvl="0"/>
            <a:endParaRPr lang="zh-CN" altLang="en-US"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905000" y="228600"/>
            <a:ext cx="6781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828800"/>
            <a:ext cx="38481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10100" y="1828800"/>
            <a:ext cx="38481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2021/10/24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7" name="矩形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8" name="日期占位符 7"/>
          <p:cNvSpPr>
            <a:spLocks noGrp="1"/>
          </p:cNvSpPr>
          <p:nvPr>
            <p:ph type="dt" sz="half" idx="10"/>
          </p:nvPr>
        </p:nvSpPr>
        <p:spPr>
          <a:xfrm>
            <a:off x="5562600" y="6513670"/>
            <a:ext cx="3002280" cy="274320"/>
          </a:xfrm>
        </p:spPr>
        <p:txBody>
          <a:bodyPr vert="horz" rtlCol="0"/>
          <a:lstStyle/>
          <a:p>
            <a:fld id="{530820CF-B880-4189-942D-D702A7CBA730}" type="datetimeFigureOut">
              <a:rPr lang="zh-CN" altLang="en-US" smtClean="0"/>
              <a:t>2021/10/24 Sunday</a:t>
            </a:fld>
            <a:endParaRPr lang="zh-CN" altLang="en-US"/>
          </a:p>
        </p:txBody>
      </p:sp>
      <p:sp>
        <p:nvSpPr>
          <p:cNvPr id="9" name="灯片编号占位符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lstStyle>
          <a:p>
            <a:fld id="{0C913308-F349-4B6D-A68A-DD1791B4A57B}" type="slidenum">
              <a:rPr lang="zh-CN" altLang="en-US" smtClean="0"/>
              <a:t>‹#›</a:t>
            </a:fld>
            <a:endParaRPr lang="zh-CN" altLang="en-US"/>
          </a:p>
        </p:txBody>
      </p:sp>
      <p:sp>
        <p:nvSpPr>
          <p:cNvPr id="10" name="页脚占位符 9"/>
          <p:cNvSpPr>
            <a:spLocks noGrp="1"/>
          </p:cNvSpPr>
          <p:nvPr>
            <p:ph type="ftr" sz="quarter" idx="12"/>
          </p:nvPr>
        </p:nvSpPr>
        <p:spPr>
          <a:xfrm>
            <a:off x="1600200" y="6513670"/>
            <a:ext cx="3907464" cy="274320"/>
          </a:xfrm>
        </p:spPr>
        <p:txBody>
          <a:bodyPr vert="horz" rtlCol="0"/>
          <a:lstStyle/>
          <a:p>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2021/10/24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641080" y="6514568"/>
            <a:ext cx="464288" cy="274320"/>
          </a:xfrm>
        </p:spPr>
        <p:txBody>
          <a:bodyPr/>
          <a:lstStyle/>
          <a:p>
            <a:fld id="{0C913308-F349-4B6D-A68A-DD1791B4A57B}" type="slidenum">
              <a:rPr lang="zh-CN" altLang="en-US" smtClean="0"/>
              <a:t>‹#›</a:t>
            </a:fld>
            <a:endParaRPr lang="zh-CN" altLang="en-US"/>
          </a:p>
        </p:txBody>
      </p:sp>
      <p:sp>
        <p:nvSpPr>
          <p:cNvPr id="10" name="矩形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11" name="矩形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p>
            <a:pPr algn="ctr" eaLnBrk="1" latinLnBrk="0" hangingPunct="1"/>
            <a:endParaRPr kumimoji="0" lang="en-US"/>
          </a:p>
        </p:txBody>
      </p:sp>
      <p:sp>
        <p:nvSpPr>
          <p:cNvPr id="2" name="标题 1"/>
          <p:cNvSpPr>
            <a:spLocks noGrp="1"/>
          </p:cNvSpPr>
          <p:nvPr>
            <p:ph type="title"/>
          </p:nvPr>
        </p:nvSpPr>
        <p:spPr>
          <a:xfrm>
            <a:off x="457200" y="251948"/>
            <a:ext cx="8229600" cy="1143000"/>
          </a:xfrm>
        </p:spPr>
        <p:txBody>
          <a:bodyPr anchor="b"/>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2021/10/24 Sunday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a:xfrm>
            <a:off x="8641080" y="6514568"/>
            <a:ext cx="464288" cy="274320"/>
          </a:xfr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53218"/>
            <a:ext cx="8229600" cy="1143000"/>
          </a:xfrm>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2021/10/24 Sunday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矩形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2021/10/24 Sunday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2"/>
      </p:bgRef>
    </p:bg>
    <p:spTree>
      <p:nvGrpSpPr>
        <p:cNvPr id="1" name=""/>
        <p:cNvGrpSpPr/>
        <p:nvPr/>
      </p:nvGrpSpPr>
      <p:grpSpPr>
        <a:xfrm>
          <a:off x="0" y="0"/>
          <a:ext cx="0" cy="0"/>
          <a:chOff x="0" y="0"/>
          <a:chExt cx="0" cy="0"/>
        </a:xfrm>
      </p:grpSpPr>
      <p:sp>
        <p:nvSpPr>
          <p:cNvPr id="8" name="矩形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4963136" y="304800"/>
            <a:ext cx="3931920" cy="762000"/>
          </a:xfrm>
        </p:spPr>
        <p:txBody>
          <a:bodyPr anchor="b"/>
          <a:lstStyle>
            <a:lvl1pPr marL="0" algn="r">
              <a:buNone/>
              <a:defRPr sz="2000" b="1"/>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228600" y="2209800"/>
            <a:ext cx="8666456" cy="3977640"/>
          </a:xfrm>
        </p:spPr>
        <p:txBody>
          <a:bodyPr/>
          <a:lstStyle>
            <a:lvl1pPr marL="292735">
              <a:defRPr sz="3200"/>
            </a:lvl1pPr>
            <a:lvl2pPr marL="594360">
              <a:defRPr sz="2800"/>
            </a:lvl2pPr>
            <a:lvl3pPr marL="822960">
              <a:defRPr sz="2400"/>
            </a:lvl3pPr>
            <a:lvl4pPr marL="1051560">
              <a:defRPr sz="2000"/>
            </a:lvl4pPr>
            <a:lvl5pPr marL="1261745">
              <a:defRPr sz="20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9" name="日期占位符 8"/>
          <p:cNvSpPr>
            <a:spLocks noGrp="1"/>
          </p:cNvSpPr>
          <p:nvPr>
            <p:ph type="dt" sz="half" idx="10"/>
          </p:nvPr>
        </p:nvSpPr>
        <p:spPr>
          <a:xfrm>
            <a:off x="5562600" y="6513670"/>
            <a:ext cx="3002280" cy="274320"/>
          </a:xfrm>
        </p:spPr>
        <p:txBody>
          <a:bodyPr vert="horz" rtlCol="0"/>
          <a:lstStyle/>
          <a:p>
            <a:fld id="{530820CF-B880-4189-942D-D702A7CBA730}" type="datetimeFigureOut">
              <a:rPr lang="zh-CN" altLang="en-US" smtClean="0"/>
              <a:t>2021/10/24 Sunday</a:t>
            </a:fld>
            <a:endParaRPr lang="zh-CN" altLang="en-US"/>
          </a:p>
        </p:txBody>
      </p:sp>
      <p:sp>
        <p:nvSpPr>
          <p:cNvPr id="10" name="灯片编号占位符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lstStyle>
          <a:p>
            <a:fld id="{0C913308-F349-4B6D-A68A-DD1791B4A57B}" type="slidenum">
              <a:rPr lang="zh-CN" altLang="en-US" smtClean="0"/>
              <a:t>‹#›</a:t>
            </a:fld>
            <a:endParaRPr lang="zh-CN" altLang="en-US"/>
          </a:p>
        </p:txBody>
      </p:sp>
      <p:sp>
        <p:nvSpPr>
          <p:cNvPr id="11" name="页脚占位符 10"/>
          <p:cNvSpPr>
            <a:spLocks noGrp="1"/>
          </p:cNvSpPr>
          <p:nvPr>
            <p:ph type="ftr" sz="quarter" idx="12"/>
          </p:nvPr>
        </p:nvSpPr>
        <p:spPr>
          <a:xfrm>
            <a:off x="1600200" y="6513670"/>
            <a:ext cx="3907464" cy="274320"/>
          </a:xfrm>
        </p:spPr>
        <p:txBody>
          <a:bodyPr vert="horz" rtlCol="0"/>
          <a:lstStyle/>
          <a:p>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3040443" y="4724400"/>
            <a:ext cx="5486400" cy="664536"/>
          </a:xfrm>
        </p:spPr>
        <p:txBody>
          <a:bodyPr anchor="b"/>
          <a:lstStyle>
            <a:lvl1pPr marL="0" algn="r">
              <a:buNone/>
              <a:defRPr sz="2000" b="1"/>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13" name="图片占位符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ea typeface="微软雅黑" panose="020B0503020204020204" pitchFamily="34" charset="-122"/>
              </a:defRPr>
            </a:lvl1pPr>
          </a:lstStyle>
          <a:p>
            <a:pPr marL="0" algn="l" rtl="0" eaLnBrk="1" latinLnBrk="0" hangingPunct="1"/>
            <a:r>
              <a:rPr kumimoji="0" lang="zh-CN" altLang="en-US" dirty="0">
                <a:solidFill>
                  <a:schemeClr val="lt1"/>
                </a:solidFill>
                <a:latin typeface="+mn-lt"/>
                <a:ea typeface="+mn-ea"/>
                <a:cs typeface="+mn-cs"/>
              </a:rPr>
              <a:t>单击图标添加图片</a:t>
            </a:r>
            <a:endParaRPr kumimoji="0" lang="en-US" dirty="0">
              <a:solidFill>
                <a:schemeClr val="lt1"/>
              </a:solidFill>
              <a:latin typeface="+mn-lt"/>
              <a:ea typeface="+mn-ea"/>
              <a:cs typeface="+mn-cs"/>
            </a:endParaRPr>
          </a:p>
        </p:txBody>
      </p:sp>
      <p:sp>
        <p:nvSpPr>
          <p:cNvPr id="8" name="日期占位符 7"/>
          <p:cNvSpPr>
            <a:spLocks noGrp="1"/>
          </p:cNvSpPr>
          <p:nvPr>
            <p:ph type="dt" sz="half" idx="10"/>
          </p:nvPr>
        </p:nvSpPr>
        <p:spPr>
          <a:xfrm>
            <a:off x="5562600" y="6509004"/>
            <a:ext cx="3002280" cy="274320"/>
          </a:xfrm>
        </p:spPr>
        <p:txBody>
          <a:bodyPr vert="horz" rtlCol="0"/>
          <a:lstStyle/>
          <a:p>
            <a:fld id="{530820CF-B880-4189-942D-D702A7CBA730}" type="datetimeFigureOut">
              <a:rPr lang="zh-CN" altLang="en-US" smtClean="0"/>
              <a:t>2021/10/24 Sunday</a:t>
            </a:fld>
            <a:endParaRPr lang="zh-CN" altLang="en-US"/>
          </a:p>
        </p:txBody>
      </p:sp>
      <p:sp>
        <p:nvSpPr>
          <p:cNvPr id="9" name="灯片编号占位符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lstStyle>
          <a:p>
            <a:fld id="{0C913308-F349-4B6D-A68A-DD1791B4A57B}" type="slidenum">
              <a:rPr lang="zh-CN" altLang="en-US" smtClean="0"/>
              <a:t>‹#›</a:t>
            </a:fld>
            <a:endParaRPr lang="zh-CN" altLang="en-US"/>
          </a:p>
        </p:txBody>
      </p:sp>
      <p:sp>
        <p:nvSpPr>
          <p:cNvPr id="10" name="页脚占位符 9"/>
          <p:cNvSpPr>
            <a:spLocks noGrp="1"/>
          </p:cNvSpPr>
          <p:nvPr>
            <p:ph type="ftr" sz="quarter" idx="12"/>
          </p:nvPr>
        </p:nvSpPr>
        <p:spPr>
          <a:xfrm>
            <a:off x="1600200" y="6509004"/>
            <a:ext cx="3907464" cy="274320"/>
          </a:xfrm>
        </p:spPr>
        <p:txBody>
          <a:bodyPr vert="horz" rtlCol="0"/>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对角圆角矩形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页脚占位符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ea typeface="微软雅黑" panose="020B0503020204020204" pitchFamily="34" charset="-122"/>
              </a:defRPr>
            </a:lvl1pPr>
          </a:lstStyle>
          <a:p>
            <a:endParaRPr lang="zh-CN" altLang="en-US" dirty="0"/>
          </a:p>
        </p:txBody>
      </p:sp>
      <p:sp>
        <p:nvSpPr>
          <p:cNvPr id="14" name="日期占位符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ea typeface="微软雅黑" panose="020B0503020204020204" pitchFamily="34" charset="-122"/>
              </a:defRPr>
            </a:lvl1pPr>
          </a:lstStyle>
          <a:p>
            <a:fld id="{530820CF-B880-4189-942D-D702A7CBA730}" type="datetimeFigureOut">
              <a:rPr lang="zh-CN" altLang="en-US" smtClean="0"/>
              <a:t>2021/10/24 Sunday</a:t>
            </a:fld>
            <a:endParaRPr lang="zh-CN" altLang="en-US" dirty="0"/>
          </a:p>
        </p:txBody>
      </p:sp>
      <p:sp>
        <p:nvSpPr>
          <p:cNvPr id="23" name="灯片编号占位符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ea typeface="微软雅黑" panose="020B0503020204020204" pitchFamily="34" charset="-122"/>
              </a:defRPr>
            </a:lvl1pPr>
          </a:lstStyle>
          <a:p>
            <a:fld id="{0C913308-F349-4B6D-A68A-DD1791B4A57B}" type="slidenum">
              <a:rPr lang="zh-CN" altLang="en-US" smtClean="0"/>
              <a:t>‹#›</a:t>
            </a:fld>
            <a:endParaRPr lang="zh-CN" altLang="en-US" dirty="0"/>
          </a:p>
        </p:txBody>
      </p:sp>
      <p:sp>
        <p:nvSpPr>
          <p:cNvPr id="22" name="标题占位符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p>
            <a:r>
              <a:rPr kumimoji="0" lang="zh-CN" altLang="en-US" dirty="0"/>
              <a:t>单击此处编辑母版标题样式</a:t>
            </a:r>
            <a:endParaRPr kumimoji="0" lang="en-US" dirty="0"/>
          </a:p>
        </p:txBody>
      </p:sp>
      <p:sp>
        <p:nvSpPr>
          <p:cNvPr id="13" name="文本占位符 12"/>
          <p:cNvSpPr>
            <a:spLocks noGrp="1"/>
          </p:cNvSpPr>
          <p:nvPr>
            <p:ph type="body" idx="1"/>
          </p:nvPr>
        </p:nvSpPr>
        <p:spPr>
          <a:xfrm>
            <a:off x="457200" y="1646237"/>
            <a:ext cx="8229600" cy="4526280"/>
          </a:xfrm>
          <a:prstGeom prst="rect">
            <a:avLst/>
          </a:prstGeom>
        </p:spPr>
        <p:txBody>
          <a:bodyPr>
            <a:normAutofit/>
          </a:bodyPr>
          <a:lstStyle/>
          <a:p>
            <a:pPr lvl="0" eaLnBrk="1" latinLnBrk="0" hangingPunct="1"/>
            <a:r>
              <a:rPr kumimoji="0" lang="zh-CN" altLang="en-US" dirty="0"/>
              <a:t>单击此处编辑母版文本样式</a:t>
            </a:r>
          </a:p>
          <a:p>
            <a:pPr lvl="1" eaLnBrk="1" latinLnBrk="0" hangingPunct="1"/>
            <a:r>
              <a:rPr kumimoji="0" lang="zh-CN" altLang="en-US" dirty="0"/>
              <a:t>第二级</a:t>
            </a:r>
          </a:p>
          <a:p>
            <a:pPr lvl="2" eaLnBrk="1" latinLnBrk="0" hangingPunct="1"/>
            <a:r>
              <a:rPr kumimoji="0" lang="zh-CN" altLang="en-US" dirty="0"/>
              <a:t>第三级</a:t>
            </a:r>
          </a:p>
          <a:p>
            <a:pPr lvl="3" eaLnBrk="1" latinLnBrk="0" hangingPunct="1"/>
            <a:r>
              <a:rPr kumimoji="0" lang="zh-CN" altLang="en-US" dirty="0"/>
              <a:t>第四级</a:t>
            </a:r>
          </a:p>
          <a:p>
            <a:pPr lvl="4" eaLnBrk="1" latinLnBrk="0" hangingPunct="1"/>
            <a:r>
              <a:rPr kumimoji="0" lang="zh-CN" altLang="en-US" dirty="0"/>
              <a:t>第五级</a:t>
            </a:r>
            <a:endParaRPr kumimoji="0"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marL="54610"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微软雅黑" panose="020B0503020204020204" pitchFamily="34" charset="-122"/>
          <a:cs typeface="+mj-cs"/>
        </a:defRPr>
      </a:lvl1pPr>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微软雅黑" panose="020B0503020204020204" pitchFamily="34" charset="-122"/>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微软雅黑" panose="020B0503020204020204" pitchFamily="34" charset="-122"/>
          <a:cs typeface="+mn-cs"/>
        </a:defRPr>
      </a:lvl2pPr>
      <a:lvl3pPr marL="822960" indent="-191770"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微软雅黑" panose="020B0503020204020204" pitchFamily="34" charset="-122"/>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微软雅黑" panose="020B0503020204020204" pitchFamily="34" charset="-122"/>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微软雅黑" panose="020B0503020204020204" pitchFamily="34" charset="-122"/>
          <a:cs typeface="+mn-cs"/>
        </a:defRPr>
      </a:lvl5pPr>
      <a:lvl6pPr marL="1371600" indent="-173990"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990"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990"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990"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96.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34.vml"/><Relationship Id="rId4" Type="http://schemas.openxmlformats.org/officeDocument/2006/relationships/image" Target="../media/image42.emf"/></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35.vml"/><Relationship Id="rId4" Type="http://schemas.openxmlformats.org/officeDocument/2006/relationships/image" Target="../media/image55.emf"/></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56.wmf"/></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4.w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e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oleObject3.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oleObject4.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40.xml"/><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8.emf"/><Relationship Id="rId4" Type="http://schemas.openxmlformats.org/officeDocument/2006/relationships/oleObject" Target="../embeddings/oleObject5.bin"/><Relationship Id="rId9" Type="http://schemas.openxmlformats.org/officeDocument/2006/relationships/image" Target="../media/image10.emf"/></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image" Target="../media/image12.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11.emf"/><Relationship Id="rId4" Type="http://schemas.openxmlformats.org/officeDocument/2006/relationships/oleObject" Target="../embeddings/oleObject8.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4.xml"/><Relationship Id="rId1" Type="http://schemas.openxmlformats.org/officeDocument/2006/relationships/vmlDrawing" Target="../drawings/vmlDrawing6.vml"/><Relationship Id="rId5" Type="http://schemas.openxmlformats.org/officeDocument/2006/relationships/image" Target="../media/image13.emf"/><Relationship Id="rId4" Type="http://schemas.openxmlformats.org/officeDocument/2006/relationships/oleObject" Target="../embeddings/oleObject10.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4.xml"/><Relationship Id="rId1" Type="http://schemas.openxmlformats.org/officeDocument/2006/relationships/vmlDrawing" Target="../drawings/vmlDrawing7.vml"/><Relationship Id="rId5" Type="http://schemas.openxmlformats.org/officeDocument/2006/relationships/image" Target="../media/image14.emf"/><Relationship Id="rId4" Type="http://schemas.openxmlformats.org/officeDocument/2006/relationships/oleObject" Target="../embeddings/oleObject1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4.xml"/><Relationship Id="rId1" Type="http://schemas.openxmlformats.org/officeDocument/2006/relationships/vmlDrawing" Target="../drawings/vmlDrawing8.vml"/><Relationship Id="rId5" Type="http://schemas.openxmlformats.org/officeDocument/2006/relationships/image" Target="../media/image15.wmf"/><Relationship Id="rId4" Type="http://schemas.openxmlformats.org/officeDocument/2006/relationships/oleObject" Target="../embeddings/oleObject12.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oleObject" Target="../embeddings/oleObject13.bin"/></Relationships>
</file>

<file path=ppt/slides/_rels/slide5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4.xml"/><Relationship Id="rId1" Type="http://schemas.openxmlformats.org/officeDocument/2006/relationships/vmlDrawing" Target="../drawings/vmlDrawing10.vml"/><Relationship Id="rId5" Type="http://schemas.openxmlformats.org/officeDocument/2006/relationships/image" Target="../media/image19.wmf"/><Relationship Id="rId4" Type="http://schemas.openxmlformats.org/officeDocument/2006/relationships/oleObject" Target="../embeddings/oleObject14.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2.xml"/><Relationship Id="rId1" Type="http://schemas.openxmlformats.org/officeDocument/2006/relationships/vmlDrawing" Target="../drawings/vmlDrawing11.vml"/><Relationship Id="rId5" Type="http://schemas.openxmlformats.org/officeDocument/2006/relationships/image" Target="../media/image20.wmf"/><Relationship Id="rId4" Type="http://schemas.openxmlformats.org/officeDocument/2006/relationships/oleObject" Target="../embeddings/oleObject15.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4.xml"/><Relationship Id="rId1" Type="http://schemas.openxmlformats.org/officeDocument/2006/relationships/vmlDrawing" Target="../drawings/vmlDrawing12.vml"/><Relationship Id="rId5" Type="http://schemas.openxmlformats.org/officeDocument/2006/relationships/image" Target="../media/image21.emf"/><Relationship Id="rId4" Type="http://schemas.openxmlformats.org/officeDocument/2006/relationships/oleObject" Target="../embeddings/oleObject16.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22.emf"/><Relationship Id="rId4" Type="http://schemas.openxmlformats.org/officeDocument/2006/relationships/oleObject" Target="../embeddings/oleObject17.bin"/></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4.xml"/><Relationship Id="rId1" Type="http://schemas.openxmlformats.org/officeDocument/2006/relationships/vmlDrawing" Target="../drawings/vmlDrawing14.vml"/><Relationship Id="rId5" Type="http://schemas.openxmlformats.org/officeDocument/2006/relationships/image" Target="../media/image23.emf"/><Relationship Id="rId4" Type="http://schemas.openxmlformats.org/officeDocument/2006/relationships/oleObject" Target="../embeddings/oleObject18.bin"/></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24.emf"/><Relationship Id="rId4" Type="http://schemas.openxmlformats.org/officeDocument/2006/relationships/oleObject" Target="../embeddings/oleObject19.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2.xml"/><Relationship Id="rId1" Type="http://schemas.openxmlformats.org/officeDocument/2006/relationships/vmlDrawing" Target="../drawings/vmlDrawing16.vml"/><Relationship Id="rId6" Type="http://schemas.openxmlformats.org/officeDocument/2006/relationships/oleObject" Target="../embeddings/oleObject21.bin"/><Relationship Id="rId5" Type="http://schemas.openxmlformats.org/officeDocument/2006/relationships/image" Target="../media/image25.wmf"/><Relationship Id="rId4" Type="http://schemas.openxmlformats.org/officeDocument/2006/relationships/oleObject" Target="../embeddings/oleObject20.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4.xml"/><Relationship Id="rId1" Type="http://schemas.openxmlformats.org/officeDocument/2006/relationships/vmlDrawing" Target="../drawings/vmlDrawing17.vml"/><Relationship Id="rId5" Type="http://schemas.openxmlformats.org/officeDocument/2006/relationships/image" Target="../media/image26.emf"/><Relationship Id="rId4" Type="http://schemas.openxmlformats.org/officeDocument/2006/relationships/oleObject" Target="../embeddings/oleObject22.bin"/></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4.xml"/><Relationship Id="rId1" Type="http://schemas.openxmlformats.org/officeDocument/2006/relationships/vmlDrawing" Target="../drawings/vmlDrawing18.vml"/><Relationship Id="rId5" Type="http://schemas.openxmlformats.org/officeDocument/2006/relationships/image" Target="../media/image26.emf"/><Relationship Id="rId4" Type="http://schemas.openxmlformats.org/officeDocument/2006/relationships/oleObject" Target="../embeddings/oleObject23.bin"/></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27.emf"/><Relationship Id="rId4" Type="http://schemas.openxmlformats.org/officeDocument/2006/relationships/oleObject" Target="../embeddings/oleObject24.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4.xml"/><Relationship Id="rId1" Type="http://schemas.openxmlformats.org/officeDocument/2006/relationships/vmlDrawing" Target="../drawings/vmlDrawing20.vml"/><Relationship Id="rId5" Type="http://schemas.openxmlformats.org/officeDocument/2006/relationships/image" Target="../media/image28.emf"/><Relationship Id="rId4" Type="http://schemas.openxmlformats.org/officeDocument/2006/relationships/oleObject" Target="../embeddings/oleObject25.bin"/></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9.xml"/><Relationship Id="rId7" Type="http://schemas.openxmlformats.org/officeDocument/2006/relationships/image" Target="../media/image30.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27.bin"/><Relationship Id="rId5" Type="http://schemas.openxmlformats.org/officeDocument/2006/relationships/image" Target="../media/image29.emf"/><Relationship Id="rId4" Type="http://schemas.openxmlformats.org/officeDocument/2006/relationships/oleObject" Target="../embeddings/oleObject26.bin"/></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31.wmf"/><Relationship Id="rId4" Type="http://schemas.openxmlformats.org/officeDocument/2006/relationships/oleObject" Target="../embeddings/oleObject28.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4.xml"/><Relationship Id="rId1" Type="http://schemas.openxmlformats.org/officeDocument/2006/relationships/vmlDrawing" Target="../drawings/vmlDrawing23.vml"/><Relationship Id="rId5" Type="http://schemas.openxmlformats.org/officeDocument/2006/relationships/image" Target="../media/image32.emf"/><Relationship Id="rId4" Type="http://schemas.openxmlformats.org/officeDocument/2006/relationships/oleObject" Target="../embeddings/oleObject29.bin"/></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2.xml"/><Relationship Id="rId7"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31.bin"/><Relationship Id="rId5" Type="http://schemas.openxmlformats.org/officeDocument/2006/relationships/image" Target="../media/image33.emf"/><Relationship Id="rId4" Type="http://schemas.openxmlformats.org/officeDocument/2006/relationships/oleObject" Target="../embeddings/oleObject30.bin"/></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14.xml"/><Relationship Id="rId1" Type="http://schemas.openxmlformats.org/officeDocument/2006/relationships/vmlDrawing" Target="../drawings/vmlDrawing25.vml"/><Relationship Id="rId5" Type="http://schemas.openxmlformats.org/officeDocument/2006/relationships/image" Target="../media/image35.emf"/><Relationship Id="rId4" Type="http://schemas.openxmlformats.org/officeDocument/2006/relationships/oleObject" Target="../embeddings/oleObject32.bin"/></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notesSlide" Target="../notesSlides/notesSlide78.xml"/><Relationship Id="rId7"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34.bin"/><Relationship Id="rId5" Type="http://schemas.openxmlformats.org/officeDocument/2006/relationships/image" Target="../media/image36.wmf"/><Relationship Id="rId4" Type="http://schemas.openxmlformats.org/officeDocument/2006/relationships/oleObject" Target="../embeddings/oleObject33.bin"/><Relationship Id="rId9" Type="http://schemas.openxmlformats.org/officeDocument/2006/relationships/image" Target="../media/image38.wmf"/></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1.xml"/><Relationship Id="rId7" Type="http://schemas.openxmlformats.org/officeDocument/2006/relationships/image" Target="../media/image40.emf"/><Relationship Id="rId2" Type="http://schemas.openxmlformats.org/officeDocument/2006/relationships/slideLayout" Target="../slideLayouts/slideLayout13.xml"/><Relationship Id="rId1" Type="http://schemas.openxmlformats.org/officeDocument/2006/relationships/vmlDrawing" Target="../drawings/vmlDrawing27.vml"/><Relationship Id="rId6" Type="http://schemas.openxmlformats.org/officeDocument/2006/relationships/oleObject" Target="../embeddings/oleObject37.bin"/><Relationship Id="rId5" Type="http://schemas.openxmlformats.org/officeDocument/2006/relationships/image" Target="../media/image39.emf"/><Relationship Id="rId4" Type="http://schemas.openxmlformats.org/officeDocument/2006/relationships/oleObject" Target="../embeddings/oleObject36.bin"/></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14.xml"/><Relationship Id="rId1" Type="http://schemas.openxmlformats.org/officeDocument/2006/relationships/vmlDrawing" Target="../drawings/vmlDrawing28.vml"/><Relationship Id="rId5" Type="http://schemas.openxmlformats.org/officeDocument/2006/relationships/image" Target="../media/image41.wmf"/><Relationship Id="rId4" Type="http://schemas.openxmlformats.org/officeDocument/2006/relationships/oleObject" Target="../embeddings/oleObject38.bin"/></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2.xml"/><Relationship Id="rId1" Type="http://schemas.openxmlformats.org/officeDocument/2006/relationships/vmlDrawing" Target="../drawings/vmlDrawing29.vml"/><Relationship Id="rId5" Type="http://schemas.openxmlformats.org/officeDocument/2006/relationships/image" Target="../media/image42.emf"/><Relationship Id="rId4" Type="http://schemas.openxmlformats.org/officeDocument/2006/relationships/oleObject" Target="../embeddings/oleObject39.bin"/></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notesSlide" Target="../notesSlides/notesSlide86.xml"/><Relationship Id="rId1" Type="http://schemas.openxmlformats.org/officeDocument/2006/relationships/slideLayout" Target="../slideLayouts/slideLayout2.xml"/><Relationship Id="rId4" Type="http://schemas.openxmlformats.org/officeDocument/2006/relationships/image" Target="../media/image44.emf"/></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14.xml"/><Relationship Id="rId1" Type="http://schemas.openxmlformats.org/officeDocument/2006/relationships/vmlDrawing" Target="../drawings/vmlDrawing30.vml"/><Relationship Id="rId5" Type="http://schemas.openxmlformats.org/officeDocument/2006/relationships/image" Target="../media/image45.wmf"/><Relationship Id="rId4" Type="http://schemas.openxmlformats.org/officeDocument/2006/relationships/oleObject" Target="../embeddings/oleObject40.bin"/></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0.xml"/><Relationship Id="rId7" Type="http://schemas.openxmlformats.org/officeDocument/2006/relationships/image" Target="../media/image47.e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42.bin"/><Relationship Id="rId5" Type="http://schemas.openxmlformats.org/officeDocument/2006/relationships/image" Target="../media/image46.emf"/><Relationship Id="rId4" Type="http://schemas.openxmlformats.org/officeDocument/2006/relationships/oleObject" Target="../embeddings/oleObject41.bin"/></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91.xml"/><Relationship Id="rId7" Type="http://schemas.openxmlformats.org/officeDocument/2006/relationships/image" Target="../media/image49.e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44.bin"/><Relationship Id="rId5" Type="http://schemas.openxmlformats.org/officeDocument/2006/relationships/image" Target="../media/image48.emf"/><Relationship Id="rId4" Type="http://schemas.openxmlformats.org/officeDocument/2006/relationships/oleObject" Target="../embeddings/oleObject43.bin"/></Relationships>
</file>

<file path=ppt/slides/_rels/slide9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14.xml"/><Relationship Id="rId1" Type="http://schemas.openxmlformats.org/officeDocument/2006/relationships/vmlDrawing" Target="../drawings/vmlDrawing33.vml"/><Relationship Id="rId5" Type="http://schemas.openxmlformats.org/officeDocument/2006/relationships/image" Target="../media/image51.emf"/><Relationship Id="rId4" Type="http://schemas.openxmlformats.org/officeDocument/2006/relationships/oleObject" Target="../embeddings/oleObject45.bin"/></Relationships>
</file>

<file path=ppt/slides/_rels/slide9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94.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ctrTitle"/>
          </p:nvPr>
        </p:nvSpPr>
        <p:spPr>
          <a:xfrm>
            <a:off x="1717675" y="350838"/>
            <a:ext cx="7080250" cy="914400"/>
          </a:xfrm>
        </p:spPr>
        <p:txBody>
          <a:bodyPr anchorCtr="0"/>
          <a:lstStyle/>
          <a:p>
            <a:pPr>
              <a:defRPr/>
            </a:pPr>
            <a:r>
              <a:rPr lang="zh-CN" altLang="en-US" sz="4000" dirty="0">
                <a:latin typeface="Arial" panose="020B0604020202020204" pitchFamily="34" charset="0"/>
              </a:rPr>
              <a:t>第 </a:t>
            </a:r>
            <a:r>
              <a:rPr lang="en-US" altLang="zh-CN" sz="4000" dirty="0">
                <a:latin typeface="Arial" panose="020B0604020202020204" pitchFamily="34" charset="0"/>
              </a:rPr>
              <a:t>6 </a:t>
            </a:r>
            <a:r>
              <a:rPr lang="zh-CN" altLang="en-US" sz="4000" dirty="0">
                <a:latin typeface="Arial" panose="020B0604020202020204" pitchFamily="34" charset="0"/>
              </a:rPr>
              <a:t>章   假设检验</a:t>
            </a:r>
          </a:p>
        </p:txBody>
      </p:sp>
      <p:sp>
        <p:nvSpPr>
          <p:cNvPr id="468995" name="Rectangle 3"/>
          <p:cNvSpPr>
            <a:spLocks noGrp="1" noChangeArrowheads="1"/>
          </p:cNvSpPr>
          <p:nvPr>
            <p:ph type="subTitle" idx="1"/>
          </p:nvPr>
        </p:nvSpPr>
        <p:spPr>
          <a:xfrm>
            <a:off x="539552" y="2924944"/>
            <a:ext cx="8001000" cy="3562350"/>
          </a:xfrm>
        </p:spPr>
        <p:txBody>
          <a:bodyPr/>
          <a:lstStyle/>
          <a:p>
            <a:pPr algn="l">
              <a:defRPr/>
            </a:pPr>
            <a:r>
              <a:rPr lang="en-US" altLang="zh-CN" b="1" dirty="0">
                <a:cs typeface="Arial" panose="020B0604020202020204" pitchFamily="34" charset="0"/>
              </a:rPr>
              <a:t>6.1</a:t>
            </a:r>
            <a:r>
              <a:rPr lang="en-US" altLang="zh-CN" b="1" dirty="0"/>
              <a:t>   </a:t>
            </a:r>
            <a:r>
              <a:rPr lang="zh-CN" altLang="en-US" b="1" dirty="0"/>
              <a:t>假设检验的基本问题 </a:t>
            </a:r>
          </a:p>
          <a:p>
            <a:pPr algn="l">
              <a:defRPr/>
            </a:pPr>
            <a:r>
              <a:rPr lang="en-US" altLang="zh-CN" b="1" dirty="0">
                <a:cs typeface="Arial" panose="020B0604020202020204" pitchFamily="34" charset="0"/>
              </a:rPr>
              <a:t>6.2</a:t>
            </a:r>
            <a:r>
              <a:rPr lang="en-US" altLang="zh-CN" b="1" dirty="0"/>
              <a:t>   </a:t>
            </a:r>
            <a:r>
              <a:rPr lang="zh-CN" altLang="en-US" b="1" dirty="0"/>
              <a:t>一个正态总体参数的检验</a:t>
            </a:r>
          </a:p>
          <a:p>
            <a:pPr algn="l">
              <a:defRPr/>
            </a:pPr>
            <a:r>
              <a:rPr lang="en-US" altLang="zh-CN" b="1" dirty="0">
                <a:cs typeface="Arial" panose="020B0604020202020204" pitchFamily="34" charset="0"/>
              </a:rPr>
              <a:t>6.3</a:t>
            </a:r>
            <a:r>
              <a:rPr lang="en-US" altLang="zh-CN" b="1" dirty="0"/>
              <a:t>   </a:t>
            </a:r>
            <a:r>
              <a:rPr lang="zh-CN" altLang="en-US" b="1" dirty="0"/>
              <a:t>两个正态总体参数的检验</a:t>
            </a:r>
          </a:p>
          <a:p>
            <a:pPr algn="l">
              <a:defRPr/>
            </a:pPr>
            <a:r>
              <a:rPr lang="en-US" altLang="zh-CN" b="1" dirty="0">
                <a:cs typeface="Arial" panose="020B0604020202020204" pitchFamily="34" charset="0"/>
              </a:rPr>
              <a:t>6.4</a:t>
            </a:r>
            <a:r>
              <a:rPr lang="en-US" altLang="zh-CN" b="1" dirty="0"/>
              <a:t>   </a:t>
            </a:r>
            <a:r>
              <a:rPr lang="zh-CN" altLang="en-US" b="1" dirty="0"/>
              <a:t>假设检验中的其他问题</a:t>
            </a: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pPr>
              <a:defRPr/>
            </a:pPr>
            <a:r>
              <a:rPr lang="zh-CN" altLang="en-US" sz="4000">
                <a:latin typeface="Arial" panose="020B0604020202020204" pitchFamily="34" charset="0"/>
              </a:rPr>
              <a:t>什么是假设</a:t>
            </a:r>
            <a:r>
              <a:rPr lang="en-US" altLang="zh-CN" sz="4000">
                <a:latin typeface="Arial" panose="020B0604020202020204" pitchFamily="34" charset="0"/>
              </a:rPr>
              <a:t>?</a:t>
            </a:r>
            <a:br>
              <a:rPr lang="en-US" altLang="zh-CN" sz="4000">
                <a:latin typeface="Arial" panose="020B0604020202020204" pitchFamily="34" charset="0"/>
              </a:rPr>
            </a:br>
            <a:r>
              <a:rPr lang="en-US" altLang="zh-CN" sz="3600">
                <a:solidFill>
                  <a:schemeClr val="hlink"/>
                </a:solidFill>
                <a:latin typeface="Arial" panose="020B0604020202020204" pitchFamily="34" charset="0"/>
              </a:rPr>
              <a:t>(</a:t>
            </a:r>
            <a:r>
              <a:rPr lang="en-US" altLang="zh-CN" sz="3600">
                <a:solidFill>
                  <a:schemeClr val="hlink"/>
                </a:solidFill>
                <a:latin typeface="Arial" panose="020B0604020202020204" pitchFamily="34" charset="0"/>
                <a:cs typeface="Times New Roman" panose="02020603050405020304" pitchFamily="18" charset="0"/>
              </a:rPr>
              <a:t>hypothesis</a:t>
            </a:r>
            <a:r>
              <a:rPr lang="en-US" altLang="zh-CN" sz="3600">
                <a:solidFill>
                  <a:schemeClr val="hlink"/>
                </a:solidFill>
                <a:latin typeface="Arial" panose="020B0604020202020204" pitchFamily="34" charset="0"/>
              </a:rPr>
              <a:t>)</a:t>
            </a:r>
          </a:p>
        </p:txBody>
      </p:sp>
      <p:sp>
        <p:nvSpPr>
          <p:cNvPr id="22531" name="Rectangle 3"/>
          <p:cNvSpPr>
            <a:spLocks noGrp="1" noChangeArrowheads="1"/>
          </p:cNvSpPr>
          <p:nvPr>
            <p:ph type="body" sz="half" idx="1"/>
          </p:nvPr>
        </p:nvSpPr>
        <p:spPr>
          <a:xfrm>
            <a:off x="304800" y="2057400"/>
            <a:ext cx="4852988" cy="4114800"/>
          </a:xfrm>
        </p:spPr>
        <p:txBody>
          <a:bodyPr/>
          <a:lstStyle/>
          <a:p>
            <a:pPr marL="0" indent="0" algn="just">
              <a:defRPr/>
            </a:pPr>
            <a:r>
              <a:rPr lang="en-US" altLang="zh-CN" dirty="0">
                <a:solidFill>
                  <a:schemeClr val="accent2"/>
                </a:solidFill>
                <a:sym typeface="Wingdings 3" pitchFamily="18" charset="2"/>
              </a:rPr>
              <a:t> </a:t>
            </a:r>
            <a:r>
              <a:rPr lang="zh-CN" altLang="en-US" dirty="0"/>
              <a:t>对总体参数的的数值所作的一种陈述</a:t>
            </a:r>
          </a:p>
          <a:p>
            <a:pPr lvl="1" algn="just">
              <a:spcBef>
                <a:spcPct val="40000"/>
              </a:spcBef>
              <a:defRPr/>
            </a:pPr>
            <a:r>
              <a:rPr lang="zh-CN" altLang="en-US" dirty="0"/>
              <a:t>总体参数包括</a:t>
            </a:r>
            <a:r>
              <a:rPr lang="zh-CN" altLang="en-US" b="1" dirty="0">
                <a:solidFill>
                  <a:srgbClr val="FFFFB1"/>
                </a:solidFill>
              </a:rPr>
              <a:t>总体均值</a:t>
            </a:r>
            <a:r>
              <a:rPr lang="zh-CN" altLang="en-US" dirty="0"/>
              <a:t>、</a:t>
            </a:r>
            <a:r>
              <a:rPr lang="zh-CN" altLang="en-US" b="1" dirty="0">
                <a:solidFill>
                  <a:srgbClr val="FFFFB1"/>
                </a:solidFill>
              </a:rPr>
              <a:t>比例</a:t>
            </a:r>
            <a:r>
              <a:rPr lang="zh-CN" altLang="en-US" dirty="0"/>
              <a:t>、</a:t>
            </a:r>
            <a:r>
              <a:rPr lang="zh-CN" altLang="en-US" b="1" dirty="0">
                <a:solidFill>
                  <a:srgbClr val="FFFFB1"/>
                </a:solidFill>
              </a:rPr>
              <a:t>方差</a:t>
            </a:r>
            <a:r>
              <a:rPr lang="zh-CN" altLang="en-US" dirty="0"/>
              <a:t>等</a:t>
            </a:r>
          </a:p>
          <a:p>
            <a:pPr lvl="1" algn="just">
              <a:spcBef>
                <a:spcPct val="40000"/>
              </a:spcBef>
              <a:defRPr/>
            </a:pPr>
            <a:r>
              <a:rPr lang="zh-CN" altLang="en-US" dirty="0"/>
              <a:t>分析</a:t>
            </a:r>
            <a:r>
              <a:rPr lang="zh-CN" altLang="en-US" b="1" dirty="0">
                <a:solidFill>
                  <a:srgbClr val="FFFFB1"/>
                </a:solidFill>
              </a:rPr>
              <a:t>之前</a:t>
            </a:r>
            <a:r>
              <a:rPr lang="zh-CN" altLang="en-US" dirty="0"/>
              <a:t>必须陈述</a:t>
            </a:r>
          </a:p>
        </p:txBody>
      </p:sp>
      <p:sp>
        <p:nvSpPr>
          <p:cNvPr id="22532" name="Rectangle 4"/>
          <p:cNvSpPr>
            <a:spLocks noChangeArrowheads="1"/>
          </p:cNvSpPr>
          <p:nvPr/>
        </p:nvSpPr>
        <p:spPr bwMode="auto">
          <a:xfrm>
            <a:off x="5486400" y="1981200"/>
            <a:ext cx="2900363" cy="69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spcBef>
                <a:spcPct val="50000"/>
              </a:spcBef>
              <a:defRPr/>
            </a:pPr>
            <a:r>
              <a:rPr lang="zh-CN" altLang="en-US" sz="2000" dirty="0">
                <a:solidFill>
                  <a:srgbClr val="00DFCA"/>
                </a:solidFill>
                <a:latin typeface="Arial" panose="020B0604020202020204" pitchFamily="34" charset="0"/>
                <a:ea typeface="微软雅黑" panose="020B0503020204020204" pitchFamily="34" charset="-122"/>
              </a:rPr>
              <a:t>我认为该地区新生婴儿的平均体重为</a:t>
            </a:r>
            <a:r>
              <a:rPr lang="en-US" altLang="zh-CN" sz="2000" dirty="0">
                <a:solidFill>
                  <a:srgbClr val="00DFCA"/>
                </a:solidFill>
                <a:latin typeface="Arial" panose="020B0604020202020204" pitchFamily="34" charset="0"/>
                <a:ea typeface="微软雅黑" panose="020B0503020204020204" pitchFamily="34" charset="-122"/>
              </a:rPr>
              <a:t>3190</a:t>
            </a:r>
            <a:r>
              <a:rPr lang="zh-CN" altLang="en-US" sz="2000" dirty="0">
                <a:solidFill>
                  <a:srgbClr val="00DFCA"/>
                </a:solidFill>
                <a:latin typeface="Arial" panose="020B0604020202020204" pitchFamily="34" charset="0"/>
                <a:ea typeface="微软雅黑" panose="020B0503020204020204" pitchFamily="34" charset="-122"/>
              </a:rPr>
              <a:t>克</a:t>
            </a:r>
            <a:r>
              <a:rPr lang="en-US" altLang="zh-CN" sz="2000" dirty="0">
                <a:solidFill>
                  <a:srgbClr val="00DFCA"/>
                </a:solidFill>
                <a:latin typeface="Arial" panose="020B0604020202020204" pitchFamily="34" charset="0"/>
                <a:ea typeface="微软雅黑" panose="020B0503020204020204" pitchFamily="34" charset="-122"/>
              </a:rPr>
              <a:t>!</a:t>
            </a:r>
          </a:p>
        </p:txBody>
      </p:sp>
      <p:sp>
        <p:nvSpPr>
          <p:cNvPr id="22533" name="AutoShape 5"/>
          <p:cNvSpPr>
            <a:spLocks noChangeArrowheads="1"/>
          </p:cNvSpPr>
          <p:nvPr/>
        </p:nvSpPr>
        <p:spPr bwMode="auto">
          <a:xfrm>
            <a:off x="5334000" y="1905000"/>
            <a:ext cx="2965450" cy="941388"/>
          </a:xfrm>
          <a:prstGeom prst="wedgeRoundRectCallout">
            <a:avLst>
              <a:gd name="adj1" fmla="val -16060"/>
              <a:gd name="adj2" fmla="val 66667"/>
              <a:gd name="adj3" fmla="val 16667"/>
            </a:avLst>
          </a:prstGeom>
          <a:noFill/>
          <a:ln w="12700">
            <a:solidFill>
              <a:schemeClr val="fo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22534" name="Group 138"/>
          <p:cNvGrpSpPr/>
          <p:nvPr/>
        </p:nvGrpSpPr>
        <p:grpSpPr bwMode="auto">
          <a:xfrm>
            <a:off x="5334000" y="2971800"/>
            <a:ext cx="3402013" cy="3403600"/>
            <a:chOff x="3360" y="1872"/>
            <a:chExt cx="2143" cy="2144"/>
          </a:xfrm>
        </p:grpSpPr>
        <p:sp>
          <p:nvSpPr>
            <p:cNvPr id="22538" name="Freeform 10"/>
            <p:cNvSpPr/>
            <p:nvPr/>
          </p:nvSpPr>
          <p:spPr bwMode="auto">
            <a:xfrm>
              <a:off x="3360" y="1885"/>
              <a:ext cx="2143" cy="2131"/>
            </a:xfrm>
            <a:custGeom>
              <a:avLst/>
              <a:gdLst>
                <a:gd name="T0" fmla="*/ 5849 w 10716"/>
                <a:gd name="T1" fmla="*/ 263 h 10654"/>
                <a:gd name="T2" fmla="*/ 6204 w 10716"/>
                <a:gd name="T3" fmla="*/ 524 h 10654"/>
                <a:gd name="T4" fmla="*/ 6486 w 10716"/>
                <a:gd name="T5" fmla="*/ 782 h 10654"/>
                <a:gd name="T6" fmla="*/ 7119 w 10716"/>
                <a:gd name="T7" fmla="*/ 915 h 10654"/>
                <a:gd name="T8" fmla="*/ 7401 w 10716"/>
                <a:gd name="T9" fmla="*/ 1701 h 10654"/>
                <a:gd name="T10" fmla="*/ 7257 w 10716"/>
                <a:gd name="T11" fmla="*/ 2221 h 10654"/>
                <a:gd name="T12" fmla="*/ 7401 w 10716"/>
                <a:gd name="T13" fmla="*/ 3070 h 10654"/>
                <a:gd name="T14" fmla="*/ 7683 w 10716"/>
                <a:gd name="T15" fmla="*/ 3661 h 10654"/>
                <a:gd name="T16" fmla="*/ 8176 w 10716"/>
                <a:gd name="T17" fmla="*/ 3919 h 10654"/>
                <a:gd name="T18" fmla="*/ 8741 w 10716"/>
                <a:gd name="T19" fmla="*/ 4252 h 10654"/>
                <a:gd name="T20" fmla="*/ 9517 w 10716"/>
                <a:gd name="T21" fmla="*/ 4376 h 10654"/>
                <a:gd name="T22" fmla="*/ 9868 w 10716"/>
                <a:gd name="T23" fmla="*/ 4643 h 10654"/>
                <a:gd name="T24" fmla="*/ 10151 w 10716"/>
                <a:gd name="T25" fmla="*/ 5100 h 10654"/>
                <a:gd name="T26" fmla="*/ 10433 w 10716"/>
                <a:gd name="T27" fmla="*/ 5555 h 10654"/>
                <a:gd name="T28" fmla="*/ 10716 w 10716"/>
                <a:gd name="T29" fmla="*/ 6536 h 10654"/>
                <a:gd name="T30" fmla="*/ 10433 w 10716"/>
                <a:gd name="T31" fmla="*/ 7972 h 10654"/>
                <a:gd name="T32" fmla="*/ 10151 w 10716"/>
                <a:gd name="T33" fmla="*/ 8237 h 10654"/>
                <a:gd name="T34" fmla="*/ 10293 w 10716"/>
                <a:gd name="T35" fmla="*/ 8953 h 10654"/>
                <a:gd name="T36" fmla="*/ 10293 w 10716"/>
                <a:gd name="T37" fmla="*/ 9935 h 10654"/>
                <a:gd name="T38" fmla="*/ 8809 w 10716"/>
                <a:gd name="T39" fmla="*/ 10197 h 10654"/>
                <a:gd name="T40" fmla="*/ 5920 w 10716"/>
                <a:gd name="T41" fmla="*/ 9935 h 10654"/>
                <a:gd name="T42" fmla="*/ 5494 w 10716"/>
                <a:gd name="T43" fmla="*/ 10130 h 10654"/>
                <a:gd name="T44" fmla="*/ 5002 w 10716"/>
                <a:gd name="T45" fmla="*/ 10392 h 10654"/>
                <a:gd name="T46" fmla="*/ 3525 w 10716"/>
                <a:gd name="T47" fmla="*/ 10654 h 10654"/>
                <a:gd name="T48" fmla="*/ 2256 w 10716"/>
                <a:gd name="T49" fmla="*/ 10392 h 10654"/>
                <a:gd name="T50" fmla="*/ 1835 w 10716"/>
                <a:gd name="T51" fmla="*/ 10130 h 10654"/>
                <a:gd name="T52" fmla="*/ 1408 w 10716"/>
                <a:gd name="T53" fmla="*/ 9872 h 10654"/>
                <a:gd name="T54" fmla="*/ 1126 w 10716"/>
                <a:gd name="T55" fmla="*/ 9543 h 10654"/>
                <a:gd name="T56" fmla="*/ 1408 w 10716"/>
                <a:gd name="T57" fmla="*/ 8628 h 10654"/>
                <a:gd name="T58" fmla="*/ 1691 w 10716"/>
                <a:gd name="T59" fmla="*/ 8237 h 10654"/>
                <a:gd name="T60" fmla="*/ 1341 w 10716"/>
                <a:gd name="T61" fmla="*/ 7972 h 10654"/>
                <a:gd name="T62" fmla="*/ 848 w 10716"/>
                <a:gd name="T63" fmla="*/ 7713 h 10654"/>
                <a:gd name="T64" fmla="*/ 560 w 10716"/>
                <a:gd name="T65" fmla="*/ 7451 h 10654"/>
                <a:gd name="T66" fmla="*/ 283 w 10716"/>
                <a:gd name="T67" fmla="*/ 7122 h 10654"/>
                <a:gd name="T68" fmla="*/ 0 w 10716"/>
                <a:gd name="T69" fmla="*/ 5426 h 10654"/>
                <a:gd name="T70" fmla="*/ 560 w 10716"/>
                <a:gd name="T71" fmla="*/ 4901 h 10654"/>
                <a:gd name="T72" fmla="*/ 1341 w 10716"/>
                <a:gd name="T73" fmla="*/ 4643 h 10654"/>
                <a:gd name="T74" fmla="*/ 2112 w 10716"/>
                <a:gd name="T75" fmla="*/ 4376 h 10654"/>
                <a:gd name="T76" fmla="*/ 2538 w 10716"/>
                <a:gd name="T77" fmla="*/ 4118 h 10654"/>
                <a:gd name="T78" fmla="*/ 1973 w 10716"/>
                <a:gd name="T79" fmla="*/ 4118 h 10654"/>
                <a:gd name="T80" fmla="*/ 1408 w 10716"/>
                <a:gd name="T81" fmla="*/ 4376 h 10654"/>
                <a:gd name="T82" fmla="*/ 210 w 10716"/>
                <a:gd name="T83" fmla="*/ 4643 h 10654"/>
                <a:gd name="T84" fmla="*/ 143 w 10716"/>
                <a:gd name="T85" fmla="*/ 4315 h 10654"/>
                <a:gd name="T86" fmla="*/ 283 w 10716"/>
                <a:gd name="T87" fmla="*/ 3465 h 10654"/>
                <a:gd name="T88" fmla="*/ 560 w 10716"/>
                <a:gd name="T89" fmla="*/ 3070 h 10654"/>
                <a:gd name="T90" fmla="*/ 848 w 10716"/>
                <a:gd name="T91" fmla="*/ 2812 h 10654"/>
                <a:gd name="T92" fmla="*/ 987 w 10716"/>
                <a:gd name="T93" fmla="*/ 1893 h 10654"/>
                <a:gd name="T94" fmla="*/ 1408 w 10716"/>
                <a:gd name="T95" fmla="*/ 1502 h 10654"/>
                <a:gd name="T96" fmla="*/ 1973 w 10716"/>
                <a:gd name="T97" fmla="*/ 2746 h 10654"/>
                <a:gd name="T98" fmla="*/ 2323 w 10716"/>
                <a:gd name="T99" fmla="*/ 3070 h 10654"/>
                <a:gd name="T100" fmla="*/ 2606 w 10716"/>
                <a:gd name="T101" fmla="*/ 3661 h 10654"/>
                <a:gd name="T102" fmla="*/ 2889 w 10716"/>
                <a:gd name="T103" fmla="*/ 3270 h 10654"/>
                <a:gd name="T104" fmla="*/ 3172 w 10716"/>
                <a:gd name="T105" fmla="*/ 2617 h 10654"/>
                <a:gd name="T106" fmla="*/ 2889 w 10716"/>
                <a:gd name="T107" fmla="*/ 2160 h 10654"/>
                <a:gd name="T108" fmla="*/ 3032 w 10716"/>
                <a:gd name="T109" fmla="*/ 1373 h 10654"/>
                <a:gd name="T110" fmla="*/ 3172 w 10716"/>
                <a:gd name="T111" fmla="*/ 849 h 10654"/>
                <a:gd name="T112" fmla="*/ 3172 w 10716"/>
                <a:gd name="T113" fmla="*/ 1048 h 10654"/>
                <a:gd name="T114" fmla="*/ 3454 w 10716"/>
                <a:gd name="T115" fmla="*/ 1373 h 10654"/>
                <a:gd name="T116" fmla="*/ 3454 w 10716"/>
                <a:gd name="T117" fmla="*/ 782 h 10654"/>
                <a:gd name="T118" fmla="*/ 4019 w 10716"/>
                <a:gd name="T119" fmla="*/ 524 h 10654"/>
                <a:gd name="T120" fmla="*/ 4513 w 10716"/>
                <a:gd name="T121" fmla="*/ 263 h 10654"/>
                <a:gd name="T122" fmla="*/ 5073 w 10716"/>
                <a:gd name="T123" fmla="*/ 133 h 10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716" h="10654">
                  <a:moveTo>
                    <a:pt x="5288" y="0"/>
                  </a:moveTo>
                  <a:lnTo>
                    <a:pt x="5427" y="0"/>
                  </a:lnTo>
                  <a:lnTo>
                    <a:pt x="5427" y="66"/>
                  </a:lnTo>
                  <a:lnTo>
                    <a:pt x="5494" y="66"/>
                  </a:lnTo>
                  <a:lnTo>
                    <a:pt x="5494" y="195"/>
                  </a:lnTo>
                  <a:lnTo>
                    <a:pt x="5710" y="195"/>
                  </a:lnTo>
                  <a:lnTo>
                    <a:pt x="5710" y="263"/>
                  </a:lnTo>
                  <a:lnTo>
                    <a:pt x="5849" y="263"/>
                  </a:lnTo>
                  <a:lnTo>
                    <a:pt x="5849" y="324"/>
                  </a:lnTo>
                  <a:lnTo>
                    <a:pt x="5992" y="324"/>
                  </a:lnTo>
                  <a:lnTo>
                    <a:pt x="5992" y="391"/>
                  </a:lnTo>
                  <a:lnTo>
                    <a:pt x="6060" y="391"/>
                  </a:lnTo>
                  <a:lnTo>
                    <a:pt x="6060" y="458"/>
                  </a:lnTo>
                  <a:lnTo>
                    <a:pt x="6132" y="458"/>
                  </a:lnTo>
                  <a:lnTo>
                    <a:pt x="6132" y="524"/>
                  </a:lnTo>
                  <a:lnTo>
                    <a:pt x="6204" y="524"/>
                  </a:lnTo>
                  <a:lnTo>
                    <a:pt x="6204" y="586"/>
                  </a:lnTo>
                  <a:lnTo>
                    <a:pt x="6769" y="586"/>
                  </a:lnTo>
                  <a:lnTo>
                    <a:pt x="6769" y="653"/>
                  </a:lnTo>
                  <a:lnTo>
                    <a:pt x="6347" y="653"/>
                  </a:lnTo>
                  <a:lnTo>
                    <a:pt x="6347" y="720"/>
                  </a:lnTo>
                  <a:lnTo>
                    <a:pt x="6414" y="720"/>
                  </a:lnTo>
                  <a:lnTo>
                    <a:pt x="6414" y="782"/>
                  </a:lnTo>
                  <a:lnTo>
                    <a:pt x="6486" y="782"/>
                  </a:lnTo>
                  <a:lnTo>
                    <a:pt x="6486" y="849"/>
                  </a:lnTo>
                  <a:lnTo>
                    <a:pt x="6907" y="849"/>
                  </a:lnTo>
                  <a:lnTo>
                    <a:pt x="6907" y="915"/>
                  </a:lnTo>
                  <a:lnTo>
                    <a:pt x="6978" y="915"/>
                  </a:lnTo>
                  <a:lnTo>
                    <a:pt x="6978" y="982"/>
                  </a:lnTo>
                  <a:lnTo>
                    <a:pt x="7051" y="982"/>
                  </a:lnTo>
                  <a:lnTo>
                    <a:pt x="7051" y="915"/>
                  </a:lnTo>
                  <a:lnTo>
                    <a:pt x="7119" y="915"/>
                  </a:lnTo>
                  <a:lnTo>
                    <a:pt x="7119" y="1244"/>
                  </a:lnTo>
                  <a:lnTo>
                    <a:pt x="7190" y="1244"/>
                  </a:lnTo>
                  <a:lnTo>
                    <a:pt x="7190" y="1373"/>
                  </a:lnTo>
                  <a:lnTo>
                    <a:pt x="7257" y="1373"/>
                  </a:lnTo>
                  <a:lnTo>
                    <a:pt x="7257" y="1568"/>
                  </a:lnTo>
                  <a:lnTo>
                    <a:pt x="7329" y="1568"/>
                  </a:lnTo>
                  <a:lnTo>
                    <a:pt x="7329" y="1701"/>
                  </a:lnTo>
                  <a:lnTo>
                    <a:pt x="7401" y="1701"/>
                  </a:lnTo>
                  <a:lnTo>
                    <a:pt x="7401" y="1959"/>
                  </a:lnTo>
                  <a:lnTo>
                    <a:pt x="7329" y="1959"/>
                  </a:lnTo>
                  <a:lnTo>
                    <a:pt x="7329" y="2092"/>
                  </a:lnTo>
                  <a:lnTo>
                    <a:pt x="7257" y="2092"/>
                  </a:lnTo>
                  <a:lnTo>
                    <a:pt x="7257" y="2160"/>
                  </a:lnTo>
                  <a:lnTo>
                    <a:pt x="7190" y="2160"/>
                  </a:lnTo>
                  <a:lnTo>
                    <a:pt x="7190" y="2221"/>
                  </a:lnTo>
                  <a:lnTo>
                    <a:pt x="7257" y="2221"/>
                  </a:lnTo>
                  <a:lnTo>
                    <a:pt x="7257" y="2351"/>
                  </a:lnTo>
                  <a:lnTo>
                    <a:pt x="7329" y="2351"/>
                  </a:lnTo>
                  <a:lnTo>
                    <a:pt x="7329" y="2550"/>
                  </a:lnTo>
                  <a:lnTo>
                    <a:pt x="7401" y="2550"/>
                  </a:lnTo>
                  <a:lnTo>
                    <a:pt x="7401" y="2746"/>
                  </a:lnTo>
                  <a:lnTo>
                    <a:pt x="7472" y="2746"/>
                  </a:lnTo>
                  <a:lnTo>
                    <a:pt x="7472" y="3070"/>
                  </a:lnTo>
                  <a:lnTo>
                    <a:pt x="7401" y="3070"/>
                  </a:lnTo>
                  <a:lnTo>
                    <a:pt x="7401" y="3270"/>
                  </a:lnTo>
                  <a:lnTo>
                    <a:pt x="7472" y="3270"/>
                  </a:lnTo>
                  <a:lnTo>
                    <a:pt x="7472" y="3332"/>
                  </a:lnTo>
                  <a:lnTo>
                    <a:pt x="7544" y="3332"/>
                  </a:lnTo>
                  <a:lnTo>
                    <a:pt x="7544" y="3399"/>
                  </a:lnTo>
                  <a:lnTo>
                    <a:pt x="7611" y="3399"/>
                  </a:lnTo>
                  <a:lnTo>
                    <a:pt x="7611" y="3661"/>
                  </a:lnTo>
                  <a:lnTo>
                    <a:pt x="7683" y="3661"/>
                  </a:lnTo>
                  <a:lnTo>
                    <a:pt x="7683" y="3727"/>
                  </a:lnTo>
                  <a:lnTo>
                    <a:pt x="7755" y="3727"/>
                  </a:lnTo>
                  <a:lnTo>
                    <a:pt x="7755" y="3790"/>
                  </a:lnTo>
                  <a:lnTo>
                    <a:pt x="7823" y="3790"/>
                  </a:lnTo>
                  <a:lnTo>
                    <a:pt x="7823" y="3856"/>
                  </a:lnTo>
                  <a:lnTo>
                    <a:pt x="8038" y="3856"/>
                  </a:lnTo>
                  <a:lnTo>
                    <a:pt x="8038" y="3919"/>
                  </a:lnTo>
                  <a:lnTo>
                    <a:pt x="8176" y="3919"/>
                  </a:lnTo>
                  <a:lnTo>
                    <a:pt x="8176" y="3986"/>
                  </a:lnTo>
                  <a:lnTo>
                    <a:pt x="8249" y="3986"/>
                  </a:lnTo>
                  <a:lnTo>
                    <a:pt x="8249" y="4118"/>
                  </a:lnTo>
                  <a:lnTo>
                    <a:pt x="8532" y="4118"/>
                  </a:lnTo>
                  <a:lnTo>
                    <a:pt x="8532" y="4185"/>
                  </a:lnTo>
                  <a:lnTo>
                    <a:pt x="8670" y="4185"/>
                  </a:lnTo>
                  <a:lnTo>
                    <a:pt x="8670" y="4252"/>
                  </a:lnTo>
                  <a:lnTo>
                    <a:pt x="8741" y="4252"/>
                  </a:lnTo>
                  <a:lnTo>
                    <a:pt x="8741" y="4315"/>
                  </a:lnTo>
                  <a:lnTo>
                    <a:pt x="8809" y="4315"/>
                  </a:lnTo>
                  <a:lnTo>
                    <a:pt x="8809" y="4376"/>
                  </a:lnTo>
                  <a:lnTo>
                    <a:pt x="8882" y="4376"/>
                  </a:lnTo>
                  <a:lnTo>
                    <a:pt x="8882" y="4443"/>
                  </a:lnTo>
                  <a:lnTo>
                    <a:pt x="8953" y="4443"/>
                  </a:lnTo>
                  <a:lnTo>
                    <a:pt x="8953" y="4376"/>
                  </a:lnTo>
                  <a:lnTo>
                    <a:pt x="9517" y="4376"/>
                  </a:lnTo>
                  <a:lnTo>
                    <a:pt x="9517" y="4443"/>
                  </a:lnTo>
                  <a:lnTo>
                    <a:pt x="9657" y="4443"/>
                  </a:lnTo>
                  <a:lnTo>
                    <a:pt x="9657" y="4510"/>
                  </a:lnTo>
                  <a:lnTo>
                    <a:pt x="9728" y="4510"/>
                  </a:lnTo>
                  <a:lnTo>
                    <a:pt x="9728" y="4577"/>
                  </a:lnTo>
                  <a:lnTo>
                    <a:pt x="9800" y="4577"/>
                  </a:lnTo>
                  <a:lnTo>
                    <a:pt x="9800" y="4643"/>
                  </a:lnTo>
                  <a:lnTo>
                    <a:pt x="9868" y="4643"/>
                  </a:lnTo>
                  <a:lnTo>
                    <a:pt x="9868" y="4772"/>
                  </a:lnTo>
                  <a:lnTo>
                    <a:pt x="9939" y="4772"/>
                  </a:lnTo>
                  <a:lnTo>
                    <a:pt x="9939" y="4838"/>
                  </a:lnTo>
                  <a:lnTo>
                    <a:pt x="10007" y="4838"/>
                  </a:lnTo>
                  <a:lnTo>
                    <a:pt x="10007" y="4901"/>
                  </a:lnTo>
                  <a:lnTo>
                    <a:pt x="10078" y="4901"/>
                  </a:lnTo>
                  <a:lnTo>
                    <a:pt x="10078" y="5100"/>
                  </a:lnTo>
                  <a:lnTo>
                    <a:pt x="10151" y="5100"/>
                  </a:lnTo>
                  <a:lnTo>
                    <a:pt x="10151" y="5229"/>
                  </a:lnTo>
                  <a:lnTo>
                    <a:pt x="10222" y="5229"/>
                  </a:lnTo>
                  <a:lnTo>
                    <a:pt x="10222" y="5359"/>
                  </a:lnTo>
                  <a:lnTo>
                    <a:pt x="10293" y="5359"/>
                  </a:lnTo>
                  <a:lnTo>
                    <a:pt x="10293" y="5487"/>
                  </a:lnTo>
                  <a:lnTo>
                    <a:pt x="10366" y="5487"/>
                  </a:lnTo>
                  <a:lnTo>
                    <a:pt x="10366" y="5555"/>
                  </a:lnTo>
                  <a:lnTo>
                    <a:pt x="10433" y="5555"/>
                  </a:lnTo>
                  <a:lnTo>
                    <a:pt x="10433" y="5688"/>
                  </a:lnTo>
                  <a:lnTo>
                    <a:pt x="10504" y="5688"/>
                  </a:lnTo>
                  <a:lnTo>
                    <a:pt x="10504" y="5950"/>
                  </a:lnTo>
                  <a:lnTo>
                    <a:pt x="10572" y="5950"/>
                  </a:lnTo>
                  <a:lnTo>
                    <a:pt x="10572" y="6144"/>
                  </a:lnTo>
                  <a:lnTo>
                    <a:pt x="10644" y="6144"/>
                  </a:lnTo>
                  <a:lnTo>
                    <a:pt x="10644" y="6536"/>
                  </a:lnTo>
                  <a:lnTo>
                    <a:pt x="10716" y="6536"/>
                  </a:lnTo>
                  <a:lnTo>
                    <a:pt x="10716" y="7646"/>
                  </a:lnTo>
                  <a:lnTo>
                    <a:pt x="10644" y="7646"/>
                  </a:lnTo>
                  <a:lnTo>
                    <a:pt x="10644" y="7779"/>
                  </a:lnTo>
                  <a:lnTo>
                    <a:pt x="10572" y="7779"/>
                  </a:lnTo>
                  <a:lnTo>
                    <a:pt x="10572" y="7908"/>
                  </a:lnTo>
                  <a:lnTo>
                    <a:pt x="10504" y="7908"/>
                  </a:lnTo>
                  <a:lnTo>
                    <a:pt x="10504" y="7972"/>
                  </a:lnTo>
                  <a:lnTo>
                    <a:pt x="10433" y="7972"/>
                  </a:lnTo>
                  <a:lnTo>
                    <a:pt x="10433" y="8038"/>
                  </a:lnTo>
                  <a:lnTo>
                    <a:pt x="10366" y="8038"/>
                  </a:lnTo>
                  <a:lnTo>
                    <a:pt x="10366" y="8105"/>
                  </a:lnTo>
                  <a:lnTo>
                    <a:pt x="10293" y="8105"/>
                  </a:lnTo>
                  <a:lnTo>
                    <a:pt x="10293" y="8172"/>
                  </a:lnTo>
                  <a:lnTo>
                    <a:pt x="10222" y="8172"/>
                  </a:lnTo>
                  <a:lnTo>
                    <a:pt x="10222" y="8237"/>
                  </a:lnTo>
                  <a:lnTo>
                    <a:pt x="10151" y="8237"/>
                  </a:lnTo>
                  <a:lnTo>
                    <a:pt x="10151" y="8304"/>
                  </a:lnTo>
                  <a:lnTo>
                    <a:pt x="10078" y="8304"/>
                  </a:lnTo>
                  <a:lnTo>
                    <a:pt x="10078" y="8495"/>
                  </a:lnTo>
                  <a:lnTo>
                    <a:pt x="10151" y="8495"/>
                  </a:lnTo>
                  <a:lnTo>
                    <a:pt x="10151" y="8696"/>
                  </a:lnTo>
                  <a:lnTo>
                    <a:pt x="10222" y="8696"/>
                  </a:lnTo>
                  <a:lnTo>
                    <a:pt x="10222" y="8953"/>
                  </a:lnTo>
                  <a:lnTo>
                    <a:pt x="10293" y="8953"/>
                  </a:lnTo>
                  <a:lnTo>
                    <a:pt x="10293" y="9152"/>
                  </a:lnTo>
                  <a:lnTo>
                    <a:pt x="10366" y="9152"/>
                  </a:lnTo>
                  <a:lnTo>
                    <a:pt x="10366" y="9543"/>
                  </a:lnTo>
                  <a:lnTo>
                    <a:pt x="10433" y="9543"/>
                  </a:lnTo>
                  <a:lnTo>
                    <a:pt x="10433" y="9872"/>
                  </a:lnTo>
                  <a:lnTo>
                    <a:pt x="10366" y="9872"/>
                  </a:lnTo>
                  <a:lnTo>
                    <a:pt x="10366" y="9935"/>
                  </a:lnTo>
                  <a:lnTo>
                    <a:pt x="10293" y="9935"/>
                  </a:lnTo>
                  <a:lnTo>
                    <a:pt x="10293" y="10001"/>
                  </a:lnTo>
                  <a:lnTo>
                    <a:pt x="10222" y="10001"/>
                  </a:lnTo>
                  <a:lnTo>
                    <a:pt x="10222" y="10063"/>
                  </a:lnTo>
                  <a:lnTo>
                    <a:pt x="10078" y="10063"/>
                  </a:lnTo>
                  <a:lnTo>
                    <a:pt x="10078" y="10130"/>
                  </a:lnTo>
                  <a:lnTo>
                    <a:pt x="9585" y="10130"/>
                  </a:lnTo>
                  <a:lnTo>
                    <a:pt x="9585" y="10197"/>
                  </a:lnTo>
                  <a:lnTo>
                    <a:pt x="8809" y="10197"/>
                  </a:lnTo>
                  <a:lnTo>
                    <a:pt x="8809" y="10130"/>
                  </a:lnTo>
                  <a:lnTo>
                    <a:pt x="7611" y="10130"/>
                  </a:lnTo>
                  <a:lnTo>
                    <a:pt x="7611" y="10063"/>
                  </a:lnTo>
                  <a:lnTo>
                    <a:pt x="7257" y="10063"/>
                  </a:lnTo>
                  <a:lnTo>
                    <a:pt x="7257" y="10001"/>
                  </a:lnTo>
                  <a:lnTo>
                    <a:pt x="6486" y="10001"/>
                  </a:lnTo>
                  <a:lnTo>
                    <a:pt x="6486" y="9935"/>
                  </a:lnTo>
                  <a:lnTo>
                    <a:pt x="5920" y="9935"/>
                  </a:lnTo>
                  <a:lnTo>
                    <a:pt x="5920" y="10001"/>
                  </a:lnTo>
                  <a:lnTo>
                    <a:pt x="5849" y="10001"/>
                  </a:lnTo>
                  <a:lnTo>
                    <a:pt x="5849" y="10063"/>
                  </a:lnTo>
                  <a:lnTo>
                    <a:pt x="5782" y="10063"/>
                  </a:lnTo>
                  <a:lnTo>
                    <a:pt x="5782" y="10197"/>
                  </a:lnTo>
                  <a:lnTo>
                    <a:pt x="5567" y="10197"/>
                  </a:lnTo>
                  <a:lnTo>
                    <a:pt x="5567" y="10130"/>
                  </a:lnTo>
                  <a:lnTo>
                    <a:pt x="5494" y="10130"/>
                  </a:lnTo>
                  <a:lnTo>
                    <a:pt x="5494" y="10001"/>
                  </a:lnTo>
                  <a:lnTo>
                    <a:pt x="5359" y="10001"/>
                  </a:lnTo>
                  <a:lnTo>
                    <a:pt x="5359" y="9935"/>
                  </a:lnTo>
                  <a:lnTo>
                    <a:pt x="5144" y="9935"/>
                  </a:lnTo>
                  <a:lnTo>
                    <a:pt x="5144" y="10264"/>
                  </a:lnTo>
                  <a:lnTo>
                    <a:pt x="5073" y="10264"/>
                  </a:lnTo>
                  <a:lnTo>
                    <a:pt x="5073" y="10392"/>
                  </a:lnTo>
                  <a:lnTo>
                    <a:pt x="5002" y="10392"/>
                  </a:lnTo>
                  <a:lnTo>
                    <a:pt x="5002" y="10459"/>
                  </a:lnTo>
                  <a:lnTo>
                    <a:pt x="4934" y="10459"/>
                  </a:lnTo>
                  <a:lnTo>
                    <a:pt x="4934" y="10522"/>
                  </a:lnTo>
                  <a:lnTo>
                    <a:pt x="4794" y="10522"/>
                  </a:lnTo>
                  <a:lnTo>
                    <a:pt x="4794" y="10589"/>
                  </a:lnTo>
                  <a:lnTo>
                    <a:pt x="3948" y="10589"/>
                  </a:lnTo>
                  <a:lnTo>
                    <a:pt x="3948" y="10654"/>
                  </a:lnTo>
                  <a:lnTo>
                    <a:pt x="3525" y="10654"/>
                  </a:lnTo>
                  <a:lnTo>
                    <a:pt x="3525" y="10589"/>
                  </a:lnTo>
                  <a:lnTo>
                    <a:pt x="3032" y="10589"/>
                  </a:lnTo>
                  <a:lnTo>
                    <a:pt x="3032" y="10522"/>
                  </a:lnTo>
                  <a:lnTo>
                    <a:pt x="2606" y="10522"/>
                  </a:lnTo>
                  <a:lnTo>
                    <a:pt x="2606" y="10459"/>
                  </a:lnTo>
                  <a:lnTo>
                    <a:pt x="2395" y="10459"/>
                  </a:lnTo>
                  <a:lnTo>
                    <a:pt x="2395" y="10392"/>
                  </a:lnTo>
                  <a:lnTo>
                    <a:pt x="2256" y="10392"/>
                  </a:lnTo>
                  <a:lnTo>
                    <a:pt x="2256" y="10330"/>
                  </a:lnTo>
                  <a:lnTo>
                    <a:pt x="2112" y="10330"/>
                  </a:lnTo>
                  <a:lnTo>
                    <a:pt x="2112" y="10264"/>
                  </a:lnTo>
                  <a:lnTo>
                    <a:pt x="1973" y="10264"/>
                  </a:lnTo>
                  <a:lnTo>
                    <a:pt x="1973" y="10197"/>
                  </a:lnTo>
                  <a:lnTo>
                    <a:pt x="1906" y="10197"/>
                  </a:lnTo>
                  <a:lnTo>
                    <a:pt x="1906" y="10130"/>
                  </a:lnTo>
                  <a:lnTo>
                    <a:pt x="1835" y="10130"/>
                  </a:lnTo>
                  <a:lnTo>
                    <a:pt x="1835" y="10063"/>
                  </a:lnTo>
                  <a:lnTo>
                    <a:pt x="1691" y="10063"/>
                  </a:lnTo>
                  <a:lnTo>
                    <a:pt x="1691" y="10001"/>
                  </a:lnTo>
                  <a:lnTo>
                    <a:pt x="1619" y="10001"/>
                  </a:lnTo>
                  <a:lnTo>
                    <a:pt x="1619" y="9935"/>
                  </a:lnTo>
                  <a:lnTo>
                    <a:pt x="1548" y="9935"/>
                  </a:lnTo>
                  <a:lnTo>
                    <a:pt x="1548" y="9872"/>
                  </a:lnTo>
                  <a:lnTo>
                    <a:pt x="1408" y="9872"/>
                  </a:lnTo>
                  <a:lnTo>
                    <a:pt x="1408" y="9806"/>
                  </a:lnTo>
                  <a:lnTo>
                    <a:pt x="1341" y="9806"/>
                  </a:lnTo>
                  <a:lnTo>
                    <a:pt x="1341" y="9740"/>
                  </a:lnTo>
                  <a:lnTo>
                    <a:pt x="1270" y="9740"/>
                  </a:lnTo>
                  <a:lnTo>
                    <a:pt x="1270" y="9673"/>
                  </a:lnTo>
                  <a:lnTo>
                    <a:pt x="1198" y="9673"/>
                  </a:lnTo>
                  <a:lnTo>
                    <a:pt x="1198" y="9543"/>
                  </a:lnTo>
                  <a:lnTo>
                    <a:pt x="1126" y="9543"/>
                  </a:lnTo>
                  <a:lnTo>
                    <a:pt x="1126" y="9281"/>
                  </a:lnTo>
                  <a:lnTo>
                    <a:pt x="1198" y="9281"/>
                  </a:lnTo>
                  <a:lnTo>
                    <a:pt x="1198" y="8953"/>
                  </a:lnTo>
                  <a:lnTo>
                    <a:pt x="1270" y="8953"/>
                  </a:lnTo>
                  <a:lnTo>
                    <a:pt x="1270" y="8824"/>
                  </a:lnTo>
                  <a:lnTo>
                    <a:pt x="1341" y="8824"/>
                  </a:lnTo>
                  <a:lnTo>
                    <a:pt x="1341" y="8628"/>
                  </a:lnTo>
                  <a:lnTo>
                    <a:pt x="1408" y="8628"/>
                  </a:lnTo>
                  <a:lnTo>
                    <a:pt x="1408" y="8495"/>
                  </a:lnTo>
                  <a:lnTo>
                    <a:pt x="1480" y="8495"/>
                  </a:lnTo>
                  <a:lnTo>
                    <a:pt x="1480" y="8367"/>
                  </a:lnTo>
                  <a:lnTo>
                    <a:pt x="1548" y="8367"/>
                  </a:lnTo>
                  <a:lnTo>
                    <a:pt x="1548" y="8304"/>
                  </a:lnTo>
                  <a:lnTo>
                    <a:pt x="1619" y="8304"/>
                  </a:lnTo>
                  <a:lnTo>
                    <a:pt x="1619" y="8237"/>
                  </a:lnTo>
                  <a:lnTo>
                    <a:pt x="1691" y="8237"/>
                  </a:lnTo>
                  <a:lnTo>
                    <a:pt x="1691" y="8172"/>
                  </a:lnTo>
                  <a:lnTo>
                    <a:pt x="1763" y="8172"/>
                  </a:lnTo>
                  <a:lnTo>
                    <a:pt x="1763" y="8105"/>
                  </a:lnTo>
                  <a:lnTo>
                    <a:pt x="1619" y="8105"/>
                  </a:lnTo>
                  <a:lnTo>
                    <a:pt x="1619" y="8038"/>
                  </a:lnTo>
                  <a:lnTo>
                    <a:pt x="1480" y="8038"/>
                  </a:lnTo>
                  <a:lnTo>
                    <a:pt x="1480" y="7972"/>
                  </a:lnTo>
                  <a:lnTo>
                    <a:pt x="1341" y="7972"/>
                  </a:lnTo>
                  <a:lnTo>
                    <a:pt x="1341" y="7908"/>
                  </a:lnTo>
                  <a:lnTo>
                    <a:pt x="1198" y="7908"/>
                  </a:lnTo>
                  <a:lnTo>
                    <a:pt x="1198" y="7843"/>
                  </a:lnTo>
                  <a:lnTo>
                    <a:pt x="1059" y="7843"/>
                  </a:lnTo>
                  <a:lnTo>
                    <a:pt x="1059" y="7779"/>
                  </a:lnTo>
                  <a:lnTo>
                    <a:pt x="987" y="7779"/>
                  </a:lnTo>
                  <a:lnTo>
                    <a:pt x="987" y="7713"/>
                  </a:lnTo>
                  <a:lnTo>
                    <a:pt x="848" y="7713"/>
                  </a:lnTo>
                  <a:lnTo>
                    <a:pt x="848" y="7646"/>
                  </a:lnTo>
                  <a:lnTo>
                    <a:pt x="776" y="7646"/>
                  </a:lnTo>
                  <a:lnTo>
                    <a:pt x="776" y="7584"/>
                  </a:lnTo>
                  <a:lnTo>
                    <a:pt x="704" y="7584"/>
                  </a:lnTo>
                  <a:lnTo>
                    <a:pt x="704" y="7518"/>
                  </a:lnTo>
                  <a:lnTo>
                    <a:pt x="633" y="7518"/>
                  </a:lnTo>
                  <a:lnTo>
                    <a:pt x="633" y="7451"/>
                  </a:lnTo>
                  <a:lnTo>
                    <a:pt x="560" y="7451"/>
                  </a:lnTo>
                  <a:lnTo>
                    <a:pt x="560" y="7384"/>
                  </a:lnTo>
                  <a:lnTo>
                    <a:pt x="493" y="7384"/>
                  </a:lnTo>
                  <a:lnTo>
                    <a:pt x="493" y="7323"/>
                  </a:lnTo>
                  <a:lnTo>
                    <a:pt x="422" y="7323"/>
                  </a:lnTo>
                  <a:lnTo>
                    <a:pt x="422" y="7255"/>
                  </a:lnTo>
                  <a:lnTo>
                    <a:pt x="351" y="7255"/>
                  </a:lnTo>
                  <a:lnTo>
                    <a:pt x="351" y="7122"/>
                  </a:lnTo>
                  <a:lnTo>
                    <a:pt x="283" y="7122"/>
                  </a:lnTo>
                  <a:lnTo>
                    <a:pt x="283" y="6928"/>
                  </a:lnTo>
                  <a:lnTo>
                    <a:pt x="210" y="6928"/>
                  </a:lnTo>
                  <a:lnTo>
                    <a:pt x="210" y="5816"/>
                  </a:lnTo>
                  <a:lnTo>
                    <a:pt x="143" y="5816"/>
                  </a:lnTo>
                  <a:lnTo>
                    <a:pt x="143" y="5621"/>
                  </a:lnTo>
                  <a:lnTo>
                    <a:pt x="72" y="5621"/>
                  </a:lnTo>
                  <a:lnTo>
                    <a:pt x="72" y="5426"/>
                  </a:lnTo>
                  <a:lnTo>
                    <a:pt x="0" y="5426"/>
                  </a:lnTo>
                  <a:lnTo>
                    <a:pt x="0" y="4967"/>
                  </a:lnTo>
                  <a:lnTo>
                    <a:pt x="72" y="4967"/>
                  </a:lnTo>
                  <a:lnTo>
                    <a:pt x="72" y="4901"/>
                  </a:lnTo>
                  <a:lnTo>
                    <a:pt x="143" y="4901"/>
                  </a:lnTo>
                  <a:lnTo>
                    <a:pt x="143" y="4643"/>
                  </a:lnTo>
                  <a:lnTo>
                    <a:pt x="210" y="4643"/>
                  </a:lnTo>
                  <a:lnTo>
                    <a:pt x="210" y="4901"/>
                  </a:lnTo>
                  <a:lnTo>
                    <a:pt x="560" y="4901"/>
                  </a:lnTo>
                  <a:lnTo>
                    <a:pt x="560" y="4838"/>
                  </a:lnTo>
                  <a:lnTo>
                    <a:pt x="704" y="4838"/>
                  </a:lnTo>
                  <a:lnTo>
                    <a:pt x="704" y="4772"/>
                  </a:lnTo>
                  <a:lnTo>
                    <a:pt x="916" y="4772"/>
                  </a:lnTo>
                  <a:lnTo>
                    <a:pt x="916" y="4705"/>
                  </a:lnTo>
                  <a:lnTo>
                    <a:pt x="1126" y="4705"/>
                  </a:lnTo>
                  <a:lnTo>
                    <a:pt x="1126" y="4643"/>
                  </a:lnTo>
                  <a:lnTo>
                    <a:pt x="1341" y="4643"/>
                  </a:lnTo>
                  <a:lnTo>
                    <a:pt x="1341" y="4577"/>
                  </a:lnTo>
                  <a:lnTo>
                    <a:pt x="1619" y="4577"/>
                  </a:lnTo>
                  <a:lnTo>
                    <a:pt x="1619" y="4510"/>
                  </a:lnTo>
                  <a:lnTo>
                    <a:pt x="1835" y="4510"/>
                  </a:lnTo>
                  <a:lnTo>
                    <a:pt x="1835" y="4443"/>
                  </a:lnTo>
                  <a:lnTo>
                    <a:pt x="1973" y="4443"/>
                  </a:lnTo>
                  <a:lnTo>
                    <a:pt x="1973" y="4376"/>
                  </a:lnTo>
                  <a:lnTo>
                    <a:pt x="2112" y="4376"/>
                  </a:lnTo>
                  <a:lnTo>
                    <a:pt x="2112" y="4315"/>
                  </a:lnTo>
                  <a:lnTo>
                    <a:pt x="2256" y="4315"/>
                  </a:lnTo>
                  <a:lnTo>
                    <a:pt x="2256" y="4252"/>
                  </a:lnTo>
                  <a:lnTo>
                    <a:pt x="2395" y="4252"/>
                  </a:lnTo>
                  <a:lnTo>
                    <a:pt x="2395" y="4185"/>
                  </a:lnTo>
                  <a:lnTo>
                    <a:pt x="2467" y="4185"/>
                  </a:lnTo>
                  <a:lnTo>
                    <a:pt x="2467" y="4118"/>
                  </a:lnTo>
                  <a:lnTo>
                    <a:pt x="2538" y="4118"/>
                  </a:lnTo>
                  <a:lnTo>
                    <a:pt x="2538" y="3919"/>
                  </a:lnTo>
                  <a:lnTo>
                    <a:pt x="2323" y="3919"/>
                  </a:lnTo>
                  <a:lnTo>
                    <a:pt x="2323" y="3986"/>
                  </a:lnTo>
                  <a:lnTo>
                    <a:pt x="2256" y="3986"/>
                  </a:lnTo>
                  <a:lnTo>
                    <a:pt x="2256" y="4053"/>
                  </a:lnTo>
                  <a:lnTo>
                    <a:pt x="2112" y="4053"/>
                  </a:lnTo>
                  <a:lnTo>
                    <a:pt x="2112" y="4118"/>
                  </a:lnTo>
                  <a:lnTo>
                    <a:pt x="1973" y="4118"/>
                  </a:lnTo>
                  <a:lnTo>
                    <a:pt x="1973" y="4185"/>
                  </a:lnTo>
                  <a:lnTo>
                    <a:pt x="1906" y="4185"/>
                  </a:lnTo>
                  <a:lnTo>
                    <a:pt x="1906" y="4252"/>
                  </a:lnTo>
                  <a:lnTo>
                    <a:pt x="1691" y="4252"/>
                  </a:lnTo>
                  <a:lnTo>
                    <a:pt x="1691" y="4315"/>
                  </a:lnTo>
                  <a:lnTo>
                    <a:pt x="1548" y="4315"/>
                  </a:lnTo>
                  <a:lnTo>
                    <a:pt x="1548" y="4376"/>
                  </a:lnTo>
                  <a:lnTo>
                    <a:pt x="1408" y="4376"/>
                  </a:lnTo>
                  <a:lnTo>
                    <a:pt x="1408" y="4443"/>
                  </a:lnTo>
                  <a:lnTo>
                    <a:pt x="1270" y="4443"/>
                  </a:lnTo>
                  <a:lnTo>
                    <a:pt x="1270" y="4510"/>
                  </a:lnTo>
                  <a:lnTo>
                    <a:pt x="987" y="4510"/>
                  </a:lnTo>
                  <a:lnTo>
                    <a:pt x="987" y="4577"/>
                  </a:lnTo>
                  <a:lnTo>
                    <a:pt x="704" y="4577"/>
                  </a:lnTo>
                  <a:lnTo>
                    <a:pt x="704" y="4643"/>
                  </a:lnTo>
                  <a:lnTo>
                    <a:pt x="210" y="4643"/>
                  </a:lnTo>
                  <a:lnTo>
                    <a:pt x="210" y="4577"/>
                  </a:lnTo>
                  <a:lnTo>
                    <a:pt x="351" y="4577"/>
                  </a:lnTo>
                  <a:lnTo>
                    <a:pt x="351" y="4510"/>
                  </a:lnTo>
                  <a:lnTo>
                    <a:pt x="283" y="4510"/>
                  </a:lnTo>
                  <a:lnTo>
                    <a:pt x="283" y="4443"/>
                  </a:lnTo>
                  <a:lnTo>
                    <a:pt x="210" y="4443"/>
                  </a:lnTo>
                  <a:lnTo>
                    <a:pt x="210" y="4315"/>
                  </a:lnTo>
                  <a:lnTo>
                    <a:pt x="143" y="4315"/>
                  </a:lnTo>
                  <a:lnTo>
                    <a:pt x="143" y="4118"/>
                  </a:lnTo>
                  <a:lnTo>
                    <a:pt x="72" y="4118"/>
                  </a:lnTo>
                  <a:lnTo>
                    <a:pt x="72" y="3661"/>
                  </a:lnTo>
                  <a:lnTo>
                    <a:pt x="143" y="3661"/>
                  </a:lnTo>
                  <a:lnTo>
                    <a:pt x="143" y="3528"/>
                  </a:lnTo>
                  <a:lnTo>
                    <a:pt x="210" y="3528"/>
                  </a:lnTo>
                  <a:lnTo>
                    <a:pt x="210" y="3465"/>
                  </a:lnTo>
                  <a:lnTo>
                    <a:pt x="283" y="3465"/>
                  </a:lnTo>
                  <a:lnTo>
                    <a:pt x="283" y="3399"/>
                  </a:lnTo>
                  <a:lnTo>
                    <a:pt x="351" y="3399"/>
                  </a:lnTo>
                  <a:lnTo>
                    <a:pt x="351" y="3204"/>
                  </a:lnTo>
                  <a:lnTo>
                    <a:pt x="422" y="3204"/>
                  </a:lnTo>
                  <a:lnTo>
                    <a:pt x="422" y="3137"/>
                  </a:lnTo>
                  <a:lnTo>
                    <a:pt x="493" y="3137"/>
                  </a:lnTo>
                  <a:lnTo>
                    <a:pt x="493" y="3070"/>
                  </a:lnTo>
                  <a:lnTo>
                    <a:pt x="560" y="3070"/>
                  </a:lnTo>
                  <a:lnTo>
                    <a:pt x="560" y="3009"/>
                  </a:lnTo>
                  <a:lnTo>
                    <a:pt x="633" y="3009"/>
                  </a:lnTo>
                  <a:lnTo>
                    <a:pt x="633" y="2942"/>
                  </a:lnTo>
                  <a:lnTo>
                    <a:pt x="704" y="2942"/>
                  </a:lnTo>
                  <a:lnTo>
                    <a:pt x="704" y="2875"/>
                  </a:lnTo>
                  <a:lnTo>
                    <a:pt x="776" y="2875"/>
                  </a:lnTo>
                  <a:lnTo>
                    <a:pt x="776" y="2812"/>
                  </a:lnTo>
                  <a:lnTo>
                    <a:pt x="848" y="2812"/>
                  </a:lnTo>
                  <a:lnTo>
                    <a:pt x="848" y="2746"/>
                  </a:lnTo>
                  <a:lnTo>
                    <a:pt x="916" y="2746"/>
                  </a:lnTo>
                  <a:lnTo>
                    <a:pt x="916" y="2550"/>
                  </a:lnTo>
                  <a:lnTo>
                    <a:pt x="848" y="2550"/>
                  </a:lnTo>
                  <a:lnTo>
                    <a:pt x="848" y="2288"/>
                  </a:lnTo>
                  <a:lnTo>
                    <a:pt x="916" y="2288"/>
                  </a:lnTo>
                  <a:lnTo>
                    <a:pt x="916" y="1893"/>
                  </a:lnTo>
                  <a:lnTo>
                    <a:pt x="987" y="1893"/>
                  </a:lnTo>
                  <a:lnTo>
                    <a:pt x="987" y="1764"/>
                  </a:lnTo>
                  <a:lnTo>
                    <a:pt x="1059" y="1764"/>
                  </a:lnTo>
                  <a:lnTo>
                    <a:pt x="1059" y="1636"/>
                  </a:lnTo>
                  <a:lnTo>
                    <a:pt x="1126" y="1636"/>
                  </a:lnTo>
                  <a:lnTo>
                    <a:pt x="1126" y="1568"/>
                  </a:lnTo>
                  <a:lnTo>
                    <a:pt x="1198" y="1568"/>
                  </a:lnTo>
                  <a:lnTo>
                    <a:pt x="1198" y="1502"/>
                  </a:lnTo>
                  <a:lnTo>
                    <a:pt x="1408" y="1502"/>
                  </a:lnTo>
                  <a:lnTo>
                    <a:pt x="1408" y="1568"/>
                  </a:lnTo>
                  <a:lnTo>
                    <a:pt x="1548" y="1568"/>
                  </a:lnTo>
                  <a:lnTo>
                    <a:pt x="1548" y="1636"/>
                  </a:lnTo>
                  <a:lnTo>
                    <a:pt x="1619" y="1636"/>
                  </a:lnTo>
                  <a:lnTo>
                    <a:pt x="1619" y="1701"/>
                  </a:lnTo>
                  <a:lnTo>
                    <a:pt x="1691" y="1701"/>
                  </a:lnTo>
                  <a:lnTo>
                    <a:pt x="1691" y="2746"/>
                  </a:lnTo>
                  <a:lnTo>
                    <a:pt x="1973" y="2746"/>
                  </a:lnTo>
                  <a:lnTo>
                    <a:pt x="1973" y="2812"/>
                  </a:lnTo>
                  <a:lnTo>
                    <a:pt x="2044" y="2812"/>
                  </a:lnTo>
                  <a:lnTo>
                    <a:pt x="2044" y="2875"/>
                  </a:lnTo>
                  <a:lnTo>
                    <a:pt x="2185" y="2875"/>
                  </a:lnTo>
                  <a:lnTo>
                    <a:pt x="2185" y="2942"/>
                  </a:lnTo>
                  <a:lnTo>
                    <a:pt x="2256" y="2942"/>
                  </a:lnTo>
                  <a:lnTo>
                    <a:pt x="2256" y="3070"/>
                  </a:lnTo>
                  <a:lnTo>
                    <a:pt x="2323" y="3070"/>
                  </a:lnTo>
                  <a:lnTo>
                    <a:pt x="2323" y="3204"/>
                  </a:lnTo>
                  <a:lnTo>
                    <a:pt x="2395" y="3204"/>
                  </a:lnTo>
                  <a:lnTo>
                    <a:pt x="2395" y="3332"/>
                  </a:lnTo>
                  <a:lnTo>
                    <a:pt x="2467" y="3332"/>
                  </a:lnTo>
                  <a:lnTo>
                    <a:pt x="2467" y="3856"/>
                  </a:lnTo>
                  <a:lnTo>
                    <a:pt x="2538" y="3856"/>
                  </a:lnTo>
                  <a:lnTo>
                    <a:pt x="2538" y="3661"/>
                  </a:lnTo>
                  <a:lnTo>
                    <a:pt x="2606" y="3661"/>
                  </a:lnTo>
                  <a:lnTo>
                    <a:pt x="2606" y="3528"/>
                  </a:lnTo>
                  <a:lnTo>
                    <a:pt x="2678" y="3528"/>
                  </a:lnTo>
                  <a:lnTo>
                    <a:pt x="2678" y="3399"/>
                  </a:lnTo>
                  <a:lnTo>
                    <a:pt x="2750" y="3399"/>
                  </a:lnTo>
                  <a:lnTo>
                    <a:pt x="2750" y="3332"/>
                  </a:lnTo>
                  <a:lnTo>
                    <a:pt x="2821" y="3332"/>
                  </a:lnTo>
                  <a:lnTo>
                    <a:pt x="2821" y="3270"/>
                  </a:lnTo>
                  <a:lnTo>
                    <a:pt x="2889" y="3270"/>
                  </a:lnTo>
                  <a:lnTo>
                    <a:pt x="2889" y="3204"/>
                  </a:lnTo>
                  <a:lnTo>
                    <a:pt x="2960" y="3204"/>
                  </a:lnTo>
                  <a:lnTo>
                    <a:pt x="2960" y="3137"/>
                  </a:lnTo>
                  <a:lnTo>
                    <a:pt x="3032" y="3137"/>
                  </a:lnTo>
                  <a:lnTo>
                    <a:pt x="3032" y="3070"/>
                  </a:lnTo>
                  <a:lnTo>
                    <a:pt x="3104" y="3070"/>
                  </a:lnTo>
                  <a:lnTo>
                    <a:pt x="3104" y="2617"/>
                  </a:lnTo>
                  <a:lnTo>
                    <a:pt x="3172" y="2617"/>
                  </a:lnTo>
                  <a:lnTo>
                    <a:pt x="3172" y="2417"/>
                  </a:lnTo>
                  <a:lnTo>
                    <a:pt x="3104" y="2417"/>
                  </a:lnTo>
                  <a:lnTo>
                    <a:pt x="3104" y="2351"/>
                  </a:lnTo>
                  <a:lnTo>
                    <a:pt x="3032" y="2351"/>
                  </a:lnTo>
                  <a:lnTo>
                    <a:pt x="3032" y="2288"/>
                  </a:lnTo>
                  <a:lnTo>
                    <a:pt x="2960" y="2288"/>
                  </a:lnTo>
                  <a:lnTo>
                    <a:pt x="2960" y="2160"/>
                  </a:lnTo>
                  <a:lnTo>
                    <a:pt x="2889" y="2160"/>
                  </a:lnTo>
                  <a:lnTo>
                    <a:pt x="2889" y="1701"/>
                  </a:lnTo>
                  <a:lnTo>
                    <a:pt x="2960" y="1701"/>
                  </a:lnTo>
                  <a:lnTo>
                    <a:pt x="2960" y="1636"/>
                  </a:lnTo>
                  <a:lnTo>
                    <a:pt x="3032" y="1636"/>
                  </a:lnTo>
                  <a:lnTo>
                    <a:pt x="3032" y="1568"/>
                  </a:lnTo>
                  <a:lnTo>
                    <a:pt x="3104" y="1568"/>
                  </a:lnTo>
                  <a:lnTo>
                    <a:pt x="3104" y="1373"/>
                  </a:lnTo>
                  <a:lnTo>
                    <a:pt x="3032" y="1373"/>
                  </a:lnTo>
                  <a:lnTo>
                    <a:pt x="3032" y="1307"/>
                  </a:lnTo>
                  <a:lnTo>
                    <a:pt x="2960" y="1307"/>
                  </a:lnTo>
                  <a:lnTo>
                    <a:pt x="2960" y="1111"/>
                  </a:lnTo>
                  <a:lnTo>
                    <a:pt x="3032" y="1111"/>
                  </a:lnTo>
                  <a:lnTo>
                    <a:pt x="3032" y="982"/>
                  </a:lnTo>
                  <a:lnTo>
                    <a:pt x="3104" y="982"/>
                  </a:lnTo>
                  <a:lnTo>
                    <a:pt x="3104" y="849"/>
                  </a:lnTo>
                  <a:lnTo>
                    <a:pt x="3172" y="849"/>
                  </a:lnTo>
                  <a:lnTo>
                    <a:pt x="3172" y="782"/>
                  </a:lnTo>
                  <a:lnTo>
                    <a:pt x="3238" y="782"/>
                  </a:lnTo>
                  <a:lnTo>
                    <a:pt x="3238" y="849"/>
                  </a:lnTo>
                  <a:lnTo>
                    <a:pt x="3382" y="849"/>
                  </a:lnTo>
                  <a:lnTo>
                    <a:pt x="3382" y="915"/>
                  </a:lnTo>
                  <a:lnTo>
                    <a:pt x="3238" y="915"/>
                  </a:lnTo>
                  <a:lnTo>
                    <a:pt x="3238" y="1048"/>
                  </a:lnTo>
                  <a:lnTo>
                    <a:pt x="3172" y="1048"/>
                  </a:lnTo>
                  <a:lnTo>
                    <a:pt x="3172" y="1177"/>
                  </a:lnTo>
                  <a:lnTo>
                    <a:pt x="3238" y="1177"/>
                  </a:lnTo>
                  <a:lnTo>
                    <a:pt x="3238" y="1373"/>
                  </a:lnTo>
                  <a:lnTo>
                    <a:pt x="3310" y="1373"/>
                  </a:lnTo>
                  <a:lnTo>
                    <a:pt x="3310" y="1436"/>
                  </a:lnTo>
                  <a:lnTo>
                    <a:pt x="3382" y="1436"/>
                  </a:lnTo>
                  <a:lnTo>
                    <a:pt x="3382" y="1373"/>
                  </a:lnTo>
                  <a:lnTo>
                    <a:pt x="3454" y="1373"/>
                  </a:lnTo>
                  <a:lnTo>
                    <a:pt x="3454" y="1177"/>
                  </a:lnTo>
                  <a:lnTo>
                    <a:pt x="3525" y="1177"/>
                  </a:lnTo>
                  <a:lnTo>
                    <a:pt x="3525" y="1048"/>
                  </a:lnTo>
                  <a:lnTo>
                    <a:pt x="3598" y="1048"/>
                  </a:lnTo>
                  <a:lnTo>
                    <a:pt x="3598" y="915"/>
                  </a:lnTo>
                  <a:lnTo>
                    <a:pt x="3664" y="915"/>
                  </a:lnTo>
                  <a:lnTo>
                    <a:pt x="3664" y="782"/>
                  </a:lnTo>
                  <a:lnTo>
                    <a:pt x="3454" y="782"/>
                  </a:lnTo>
                  <a:lnTo>
                    <a:pt x="3454" y="720"/>
                  </a:lnTo>
                  <a:lnTo>
                    <a:pt x="3804" y="720"/>
                  </a:lnTo>
                  <a:lnTo>
                    <a:pt x="3804" y="653"/>
                  </a:lnTo>
                  <a:lnTo>
                    <a:pt x="3875" y="653"/>
                  </a:lnTo>
                  <a:lnTo>
                    <a:pt x="3875" y="586"/>
                  </a:lnTo>
                  <a:lnTo>
                    <a:pt x="3525" y="586"/>
                  </a:lnTo>
                  <a:lnTo>
                    <a:pt x="3525" y="524"/>
                  </a:lnTo>
                  <a:lnTo>
                    <a:pt x="4019" y="524"/>
                  </a:lnTo>
                  <a:lnTo>
                    <a:pt x="4019" y="458"/>
                  </a:lnTo>
                  <a:lnTo>
                    <a:pt x="4086" y="458"/>
                  </a:lnTo>
                  <a:lnTo>
                    <a:pt x="4086" y="391"/>
                  </a:lnTo>
                  <a:lnTo>
                    <a:pt x="4230" y="391"/>
                  </a:lnTo>
                  <a:lnTo>
                    <a:pt x="4230" y="324"/>
                  </a:lnTo>
                  <a:lnTo>
                    <a:pt x="4369" y="324"/>
                  </a:lnTo>
                  <a:lnTo>
                    <a:pt x="4369" y="263"/>
                  </a:lnTo>
                  <a:lnTo>
                    <a:pt x="4513" y="263"/>
                  </a:lnTo>
                  <a:lnTo>
                    <a:pt x="4513" y="195"/>
                  </a:lnTo>
                  <a:lnTo>
                    <a:pt x="4651" y="195"/>
                  </a:lnTo>
                  <a:lnTo>
                    <a:pt x="4651" y="133"/>
                  </a:lnTo>
                  <a:lnTo>
                    <a:pt x="4723" y="133"/>
                  </a:lnTo>
                  <a:lnTo>
                    <a:pt x="4723" y="195"/>
                  </a:lnTo>
                  <a:lnTo>
                    <a:pt x="5002" y="195"/>
                  </a:lnTo>
                  <a:lnTo>
                    <a:pt x="5002" y="133"/>
                  </a:lnTo>
                  <a:lnTo>
                    <a:pt x="5073" y="133"/>
                  </a:lnTo>
                  <a:lnTo>
                    <a:pt x="5073" y="66"/>
                  </a:lnTo>
                  <a:lnTo>
                    <a:pt x="5288" y="66"/>
                  </a:lnTo>
                  <a:lnTo>
                    <a:pt x="5288"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558" name="Freeform 30">
              <a:hlinkClick r:id="" action="ppaction://noaction" highlightClick="1"/>
              <a:hlinkHover r:id="" action="ppaction://noaction" highlightClick="1"/>
            </p:cNvPr>
            <p:cNvSpPr/>
            <p:nvPr/>
          </p:nvSpPr>
          <p:spPr bwMode="auto">
            <a:xfrm>
              <a:off x="3388" y="2198"/>
              <a:ext cx="453" cy="603"/>
            </a:xfrm>
            <a:custGeom>
              <a:avLst/>
              <a:gdLst>
                <a:gd name="T0" fmla="*/ 1274 w 2265"/>
                <a:gd name="T1" fmla="*/ 0 h 3019"/>
                <a:gd name="T2" fmla="*/ 1413 w 2265"/>
                <a:gd name="T3" fmla="*/ 67 h 3019"/>
                <a:gd name="T4" fmla="*/ 1485 w 2265"/>
                <a:gd name="T5" fmla="*/ 133 h 3019"/>
                <a:gd name="T6" fmla="*/ 1557 w 2265"/>
                <a:gd name="T7" fmla="*/ 1315 h 3019"/>
                <a:gd name="T8" fmla="*/ 1700 w 2265"/>
                <a:gd name="T9" fmla="*/ 1248 h 3019"/>
                <a:gd name="T10" fmla="*/ 1772 w 2265"/>
                <a:gd name="T11" fmla="*/ 1315 h 3019"/>
                <a:gd name="T12" fmla="*/ 1839 w 2265"/>
                <a:gd name="T13" fmla="*/ 1248 h 3019"/>
                <a:gd name="T14" fmla="*/ 1910 w 2265"/>
                <a:gd name="T15" fmla="*/ 1315 h 3019"/>
                <a:gd name="T16" fmla="*/ 1983 w 2265"/>
                <a:gd name="T17" fmla="*/ 1577 h 3019"/>
                <a:gd name="T18" fmla="*/ 2054 w 2265"/>
                <a:gd name="T19" fmla="*/ 1381 h 3019"/>
                <a:gd name="T20" fmla="*/ 2125 w 2265"/>
                <a:gd name="T21" fmla="*/ 1510 h 3019"/>
                <a:gd name="T22" fmla="*/ 2193 w 2265"/>
                <a:gd name="T23" fmla="*/ 1640 h 3019"/>
                <a:gd name="T24" fmla="*/ 2265 w 2265"/>
                <a:gd name="T25" fmla="*/ 1772 h 3019"/>
                <a:gd name="T26" fmla="*/ 2193 w 2265"/>
                <a:gd name="T27" fmla="*/ 2296 h 3019"/>
                <a:gd name="T28" fmla="*/ 2125 w 2265"/>
                <a:gd name="T29" fmla="*/ 2364 h 3019"/>
                <a:gd name="T30" fmla="*/ 1983 w 2265"/>
                <a:gd name="T31" fmla="*/ 2429 h 3019"/>
                <a:gd name="T32" fmla="*/ 1839 w 2265"/>
                <a:gd name="T33" fmla="*/ 2496 h 3019"/>
                <a:gd name="T34" fmla="*/ 1772 w 2265"/>
                <a:gd name="T35" fmla="*/ 2559 h 3019"/>
                <a:gd name="T36" fmla="*/ 1557 w 2265"/>
                <a:gd name="T37" fmla="*/ 2625 h 3019"/>
                <a:gd name="T38" fmla="*/ 1413 w 2265"/>
                <a:gd name="T39" fmla="*/ 2693 h 3019"/>
                <a:gd name="T40" fmla="*/ 1274 w 2265"/>
                <a:gd name="T41" fmla="*/ 2758 h 3019"/>
                <a:gd name="T42" fmla="*/ 1135 w 2265"/>
                <a:gd name="T43" fmla="*/ 2821 h 3019"/>
                <a:gd name="T44" fmla="*/ 852 w 2265"/>
                <a:gd name="T45" fmla="*/ 2887 h 3019"/>
                <a:gd name="T46" fmla="*/ 565 w 2265"/>
                <a:gd name="T47" fmla="*/ 2954 h 3019"/>
                <a:gd name="T48" fmla="*/ 282 w 2265"/>
                <a:gd name="T49" fmla="*/ 3019 h 3019"/>
                <a:gd name="T50" fmla="*/ 211 w 2265"/>
                <a:gd name="T51" fmla="*/ 2954 h 3019"/>
                <a:gd name="T52" fmla="*/ 140 w 2265"/>
                <a:gd name="T53" fmla="*/ 2887 h 3019"/>
                <a:gd name="T54" fmla="*/ 67 w 2265"/>
                <a:gd name="T55" fmla="*/ 2758 h 3019"/>
                <a:gd name="T56" fmla="*/ 0 w 2265"/>
                <a:gd name="T57" fmla="*/ 2559 h 3019"/>
                <a:gd name="T58" fmla="*/ 67 w 2265"/>
                <a:gd name="T59" fmla="*/ 2101 h 3019"/>
                <a:gd name="T60" fmla="*/ 140 w 2265"/>
                <a:gd name="T61" fmla="*/ 1969 h 3019"/>
                <a:gd name="T62" fmla="*/ 355 w 2265"/>
                <a:gd name="T63" fmla="*/ 1905 h 3019"/>
                <a:gd name="T64" fmla="*/ 282 w 2265"/>
                <a:gd name="T65" fmla="*/ 1839 h 3019"/>
                <a:gd name="T66" fmla="*/ 355 w 2265"/>
                <a:gd name="T67" fmla="*/ 1640 h 3019"/>
                <a:gd name="T68" fmla="*/ 423 w 2265"/>
                <a:gd name="T69" fmla="*/ 1577 h 3019"/>
                <a:gd name="T70" fmla="*/ 708 w 2265"/>
                <a:gd name="T71" fmla="*/ 1510 h 3019"/>
                <a:gd name="T72" fmla="*/ 565 w 2265"/>
                <a:gd name="T73" fmla="*/ 1445 h 3019"/>
                <a:gd name="T74" fmla="*/ 638 w 2265"/>
                <a:gd name="T75" fmla="*/ 1381 h 3019"/>
                <a:gd name="T76" fmla="*/ 708 w 2265"/>
                <a:gd name="T77" fmla="*/ 1315 h 3019"/>
                <a:gd name="T78" fmla="*/ 991 w 2265"/>
                <a:gd name="T79" fmla="*/ 1248 h 3019"/>
                <a:gd name="T80" fmla="*/ 852 w 2265"/>
                <a:gd name="T81" fmla="*/ 1182 h 3019"/>
                <a:gd name="T82" fmla="*/ 780 w 2265"/>
                <a:gd name="T83" fmla="*/ 986 h 3019"/>
                <a:gd name="T84" fmla="*/ 852 w 2265"/>
                <a:gd name="T85" fmla="*/ 721 h 3019"/>
                <a:gd name="T86" fmla="*/ 920 w 2265"/>
                <a:gd name="T87" fmla="*/ 329 h 3019"/>
                <a:gd name="T88" fmla="*/ 991 w 2265"/>
                <a:gd name="T89" fmla="*/ 200 h 3019"/>
                <a:gd name="T90" fmla="*/ 1063 w 2265"/>
                <a:gd name="T91" fmla="*/ 67 h 30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65" h="3019">
                  <a:moveTo>
                    <a:pt x="1063" y="0"/>
                  </a:moveTo>
                  <a:lnTo>
                    <a:pt x="1274" y="0"/>
                  </a:lnTo>
                  <a:lnTo>
                    <a:pt x="1274" y="67"/>
                  </a:lnTo>
                  <a:lnTo>
                    <a:pt x="1413" y="67"/>
                  </a:lnTo>
                  <a:lnTo>
                    <a:pt x="1413" y="133"/>
                  </a:lnTo>
                  <a:lnTo>
                    <a:pt x="1485" y="133"/>
                  </a:lnTo>
                  <a:lnTo>
                    <a:pt x="1485" y="1315"/>
                  </a:lnTo>
                  <a:lnTo>
                    <a:pt x="1557" y="1315"/>
                  </a:lnTo>
                  <a:lnTo>
                    <a:pt x="1557" y="1248"/>
                  </a:lnTo>
                  <a:lnTo>
                    <a:pt x="1700" y="1248"/>
                  </a:lnTo>
                  <a:lnTo>
                    <a:pt x="1700" y="1315"/>
                  </a:lnTo>
                  <a:lnTo>
                    <a:pt x="1772" y="1315"/>
                  </a:lnTo>
                  <a:lnTo>
                    <a:pt x="1772" y="1248"/>
                  </a:lnTo>
                  <a:lnTo>
                    <a:pt x="1839" y="1248"/>
                  </a:lnTo>
                  <a:lnTo>
                    <a:pt x="1839" y="1315"/>
                  </a:lnTo>
                  <a:lnTo>
                    <a:pt x="1910" y="1315"/>
                  </a:lnTo>
                  <a:lnTo>
                    <a:pt x="1910" y="1577"/>
                  </a:lnTo>
                  <a:lnTo>
                    <a:pt x="1983" y="1577"/>
                  </a:lnTo>
                  <a:lnTo>
                    <a:pt x="1983" y="1381"/>
                  </a:lnTo>
                  <a:lnTo>
                    <a:pt x="2054" y="1381"/>
                  </a:lnTo>
                  <a:lnTo>
                    <a:pt x="2054" y="1510"/>
                  </a:lnTo>
                  <a:lnTo>
                    <a:pt x="2125" y="1510"/>
                  </a:lnTo>
                  <a:lnTo>
                    <a:pt x="2125" y="1640"/>
                  </a:lnTo>
                  <a:lnTo>
                    <a:pt x="2193" y="1640"/>
                  </a:lnTo>
                  <a:lnTo>
                    <a:pt x="2193" y="1772"/>
                  </a:lnTo>
                  <a:lnTo>
                    <a:pt x="2265" y="1772"/>
                  </a:lnTo>
                  <a:lnTo>
                    <a:pt x="2265" y="2296"/>
                  </a:lnTo>
                  <a:lnTo>
                    <a:pt x="2193" y="2296"/>
                  </a:lnTo>
                  <a:lnTo>
                    <a:pt x="2193" y="2364"/>
                  </a:lnTo>
                  <a:lnTo>
                    <a:pt x="2125" y="2364"/>
                  </a:lnTo>
                  <a:lnTo>
                    <a:pt x="2125" y="2429"/>
                  </a:lnTo>
                  <a:lnTo>
                    <a:pt x="1983" y="2429"/>
                  </a:lnTo>
                  <a:lnTo>
                    <a:pt x="1983" y="2496"/>
                  </a:lnTo>
                  <a:lnTo>
                    <a:pt x="1839" y="2496"/>
                  </a:lnTo>
                  <a:lnTo>
                    <a:pt x="1839" y="2559"/>
                  </a:lnTo>
                  <a:lnTo>
                    <a:pt x="1772" y="2559"/>
                  </a:lnTo>
                  <a:lnTo>
                    <a:pt x="1772" y="2625"/>
                  </a:lnTo>
                  <a:lnTo>
                    <a:pt x="1557" y="2625"/>
                  </a:lnTo>
                  <a:lnTo>
                    <a:pt x="1557" y="2693"/>
                  </a:lnTo>
                  <a:lnTo>
                    <a:pt x="1413" y="2693"/>
                  </a:lnTo>
                  <a:lnTo>
                    <a:pt x="1413" y="2758"/>
                  </a:lnTo>
                  <a:lnTo>
                    <a:pt x="1274" y="2758"/>
                  </a:lnTo>
                  <a:lnTo>
                    <a:pt x="1274" y="2821"/>
                  </a:lnTo>
                  <a:lnTo>
                    <a:pt x="1135" y="2821"/>
                  </a:lnTo>
                  <a:lnTo>
                    <a:pt x="1135" y="2887"/>
                  </a:lnTo>
                  <a:lnTo>
                    <a:pt x="852" y="2887"/>
                  </a:lnTo>
                  <a:lnTo>
                    <a:pt x="852" y="2954"/>
                  </a:lnTo>
                  <a:lnTo>
                    <a:pt x="565" y="2954"/>
                  </a:lnTo>
                  <a:lnTo>
                    <a:pt x="565" y="3019"/>
                  </a:lnTo>
                  <a:lnTo>
                    <a:pt x="282" y="3019"/>
                  </a:lnTo>
                  <a:lnTo>
                    <a:pt x="282" y="2954"/>
                  </a:lnTo>
                  <a:lnTo>
                    <a:pt x="211" y="2954"/>
                  </a:lnTo>
                  <a:lnTo>
                    <a:pt x="211" y="2887"/>
                  </a:lnTo>
                  <a:lnTo>
                    <a:pt x="140" y="2887"/>
                  </a:lnTo>
                  <a:lnTo>
                    <a:pt x="140" y="2758"/>
                  </a:lnTo>
                  <a:lnTo>
                    <a:pt x="67" y="2758"/>
                  </a:lnTo>
                  <a:lnTo>
                    <a:pt x="67" y="2559"/>
                  </a:lnTo>
                  <a:lnTo>
                    <a:pt x="0" y="2559"/>
                  </a:lnTo>
                  <a:lnTo>
                    <a:pt x="0" y="2101"/>
                  </a:lnTo>
                  <a:lnTo>
                    <a:pt x="67" y="2101"/>
                  </a:lnTo>
                  <a:lnTo>
                    <a:pt x="67" y="1969"/>
                  </a:lnTo>
                  <a:lnTo>
                    <a:pt x="140" y="1969"/>
                  </a:lnTo>
                  <a:lnTo>
                    <a:pt x="140" y="1905"/>
                  </a:lnTo>
                  <a:lnTo>
                    <a:pt x="355" y="1905"/>
                  </a:lnTo>
                  <a:lnTo>
                    <a:pt x="355" y="1839"/>
                  </a:lnTo>
                  <a:lnTo>
                    <a:pt x="282" y="1839"/>
                  </a:lnTo>
                  <a:lnTo>
                    <a:pt x="282" y="1640"/>
                  </a:lnTo>
                  <a:lnTo>
                    <a:pt x="355" y="1640"/>
                  </a:lnTo>
                  <a:lnTo>
                    <a:pt x="355" y="1577"/>
                  </a:lnTo>
                  <a:lnTo>
                    <a:pt x="423" y="1577"/>
                  </a:lnTo>
                  <a:lnTo>
                    <a:pt x="423" y="1510"/>
                  </a:lnTo>
                  <a:lnTo>
                    <a:pt x="708" y="1510"/>
                  </a:lnTo>
                  <a:lnTo>
                    <a:pt x="708" y="1445"/>
                  </a:lnTo>
                  <a:lnTo>
                    <a:pt x="565" y="1445"/>
                  </a:lnTo>
                  <a:lnTo>
                    <a:pt x="565" y="1381"/>
                  </a:lnTo>
                  <a:lnTo>
                    <a:pt x="638" y="1381"/>
                  </a:lnTo>
                  <a:lnTo>
                    <a:pt x="638" y="1315"/>
                  </a:lnTo>
                  <a:lnTo>
                    <a:pt x="708" y="1315"/>
                  </a:lnTo>
                  <a:lnTo>
                    <a:pt x="708" y="1248"/>
                  </a:lnTo>
                  <a:lnTo>
                    <a:pt x="991" y="1248"/>
                  </a:lnTo>
                  <a:lnTo>
                    <a:pt x="991" y="1182"/>
                  </a:lnTo>
                  <a:lnTo>
                    <a:pt x="852" y="1182"/>
                  </a:lnTo>
                  <a:lnTo>
                    <a:pt x="852" y="986"/>
                  </a:lnTo>
                  <a:lnTo>
                    <a:pt x="780" y="986"/>
                  </a:lnTo>
                  <a:lnTo>
                    <a:pt x="780" y="721"/>
                  </a:lnTo>
                  <a:lnTo>
                    <a:pt x="852" y="721"/>
                  </a:lnTo>
                  <a:lnTo>
                    <a:pt x="852" y="329"/>
                  </a:lnTo>
                  <a:lnTo>
                    <a:pt x="920" y="329"/>
                  </a:lnTo>
                  <a:lnTo>
                    <a:pt x="920" y="200"/>
                  </a:lnTo>
                  <a:lnTo>
                    <a:pt x="991" y="200"/>
                  </a:lnTo>
                  <a:lnTo>
                    <a:pt x="991" y="67"/>
                  </a:lnTo>
                  <a:lnTo>
                    <a:pt x="1063" y="67"/>
                  </a:lnTo>
                  <a:lnTo>
                    <a:pt x="1063" y="0"/>
                  </a:lnTo>
                  <a:close/>
                </a:path>
              </a:pathLst>
            </a:custGeom>
            <a:solidFill>
              <a:srgbClr val="FF9999"/>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564" name="Freeform 36"/>
            <p:cNvSpPr/>
            <p:nvPr/>
          </p:nvSpPr>
          <p:spPr bwMode="auto">
            <a:xfrm>
              <a:off x="3444" y="2446"/>
              <a:ext cx="242" cy="264"/>
            </a:xfrm>
            <a:custGeom>
              <a:avLst/>
              <a:gdLst>
                <a:gd name="T0" fmla="*/ 856 w 1210"/>
                <a:gd name="T1" fmla="*/ 0 h 1322"/>
                <a:gd name="T2" fmla="*/ 928 w 1210"/>
                <a:gd name="T3" fmla="*/ 65 h 1322"/>
                <a:gd name="T4" fmla="*/ 1138 w 1210"/>
                <a:gd name="T5" fmla="*/ 132 h 1322"/>
                <a:gd name="T6" fmla="*/ 1210 w 1210"/>
                <a:gd name="T7" fmla="*/ 65 h 1322"/>
                <a:gd name="T8" fmla="*/ 1138 w 1210"/>
                <a:gd name="T9" fmla="*/ 132 h 1322"/>
                <a:gd name="T10" fmla="*/ 1210 w 1210"/>
                <a:gd name="T11" fmla="*/ 329 h 1322"/>
                <a:gd name="T12" fmla="*/ 1138 w 1210"/>
                <a:gd name="T13" fmla="*/ 461 h 1322"/>
                <a:gd name="T14" fmla="*/ 1066 w 1210"/>
                <a:gd name="T15" fmla="*/ 594 h 1322"/>
                <a:gd name="T16" fmla="*/ 999 w 1210"/>
                <a:gd name="T17" fmla="*/ 660 h 1322"/>
                <a:gd name="T18" fmla="*/ 928 w 1210"/>
                <a:gd name="T19" fmla="*/ 794 h 1322"/>
                <a:gd name="T20" fmla="*/ 856 w 1210"/>
                <a:gd name="T21" fmla="*/ 860 h 1322"/>
                <a:gd name="T22" fmla="*/ 784 w 1210"/>
                <a:gd name="T23" fmla="*/ 993 h 1322"/>
                <a:gd name="T24" fmla="*/ 712 w 1210"/>
                <a:gd name="T25" fmla="*/ 1188 h 1322"/>
                <a:gd name="T26" fmla="*/ 641 w 1210"/>
                <a:gd name="T27" fmla="*/ 1322 h 1322"/>
                <a:gd name="T28" fmla="*/ 712 w 1210"/>
                <a:gd name="T29" fmla="*/ 1188 h 1322"/>
                <a:gd name="T30" fmla="*/ 784 w 1210"/>
                <a:gd name="T31" fmla="*/ 993 h 1322"/>
                <a:gd name="T32" fmla="*/ 712 w 1210"/>
                <a:gd name="T33" fmla="*/ 794 h 1322"/>
                <a:gd name="T34" fmla="*/ 641 w 1210"/>
                <a:gd name="T35" fmla="*/ 860 h 1322"/>
                <a:gd name="T36" fmla="*/ 569 w 1210"/>
                <a:gd name="T37" fmla="*/ 926 h 1322"/>
                <a:gd name="T38" fmla="*/ 426 w 1210"/>
                <a:gd name="T39" fmla="*/ 993 h 1322"/>
                <a:gd name="T40" fmla="*/ 354 w 1210"/>
                <a:gd name="T41" fmla="*/ 1055 h 1322"/>
                <a:gd name="T42" fmla="*/ 71 w 1210"/>
                <a:gd name="T43" fmla="*/ 1123 h 1322"/>
                <a:gd name="T44" fmla="*/ 0 w 1210"/>
                <a:gd name="T45" fmla="*/ 1188 h 1322"/>
                <a:gd name="T46" fmla="*/ 71 w 1210"/>
                <a:gd name="T47" fmla="*/ 1123 h 1322"/>
                <a:gd name="T48" fmla="*/ 0 w 1210"/>
                <a:gd name="T49" fmla="*/ 993 h 1322"/>
                <a:gd name="T50" fmla="*/ 71 w 1210"/>
                <a:gd name="T51" fmla="*/ 860 h 1322"/>
                <a:gd name="T52" fmla="*/ 211 w 1210"/>
                <a:gd name="T53" fmla="*/ 794 h 1322"/>
                <a:gd name="T54" fmla="*/ 71 w 1210"/>
                <a:gd name="T55" fmla="*/ 728 h 1322"/>
                <a:gd name="T56" fmla="*/ 211 w 1210"/>
                <a:gd name="T57" fmla="*/ 660 h 1322"/>
                <a:gd name="T58" fmla="*/ 282 w 1210"/>
                <a:gd name="T59" fmla="*/ 728 h 1322"/>
                <a:gd name="T60" fmla="*/ 354 w 1210"/>
                <a:gd name="T61" fmla="*/ 1055 h 1322"/>
                <a:gd name="T62" fmla="*/ 426 w 1210"/>
                <a:gd name="T63" fmla="*/ 993 h 1322"/>
                <a:gd name="T64" fmla="*/ 569 w 1210"/>
                <a:gd name="T65" fmla="*/ 926 h 1322"/>
                <a:gd name="T66" fmla="*/ 641 w 1210"/>
                <a:gd name="T67" fmla="*/ 860 h 1322"/>
                <a:gd name="T68" fmla="*/ 712 w 1210"/>
                <a:gd name="T69" fmla="*/ 794 h 1322"/>
                <a:gd name="T70" fmla="*/ 784 w 1210"/>
                <a:gd name="T71" fmla="*/ 728 h 1322"/>
                <a:gd name="T72" fmla="*/ 712 w 1210"/>
                <a:gd name="T73" fmla="*/ 527 h 1322"/>
                <a:gd name="T74" fmla="*/ 641 w 1210"/>
                <a:gd name="T75" fmla="*/ 461 h 1322"/>
                <a:gd name="T76" fmla="*/ 569 w 1210"/>
                <a:gd name="T77" fmla="*/ 394 h 1322"/>
                <a:gd name="T78" fmla="*/ 426 w 1210"/>
                <a:gd name="T79" fmla="*/ 329 h 1322"/>
                <a:gd name="T80" fmla="*/ 569 w 1210"/>
                <a:gd name="T81" fmla="*/ 262 h 1322"/>
                <a:gd name="T82" fmla="*/ 641 w 1210"/>
                <a:gd name="T83" fmla="*/ 329 h 1322"/>
                <a:gd name="T84" fmla="*/ 712 w 1210"/>
                <a:gd name="T85" fmla="*/ 394 h 1322"/>
                <a:gd name="T86" fmla="*/ 784 w 1210"/>
                <a:gd name="T87" fmla="*/ 461 h 1322"/>
                <a:gd name="T88" fmla="*/ 856 w 1210"/>
                <a:gd name="T89" fmla="*/ 527 h 1322"/>
                <a:gd name="T90" fmla="*/ 928 w 1210"/>
                <a:gd name="T91" fmla="*/ 728 h 1322"/>
                <a:gd name="T92" fmla="*/ 999 w 1210"/>
                <a:gd name="T93" fmla="*/ 660 h 1322"/>
                <a:gd name="T94" fmla="*/ 1066 w 1210"/>
                <a:gd name="T95" fmla="*/ 594 h 1322"/>
                <a:gd name="T96" fmla="*/ 1138 w 1210"/>
                <a:gd name="T97" fmla="*/ 461 h 1322"/>
                <a:gd name="T98" fmla="*/ 1066 w 1210"/>
                <a:gd name="T99" fmla="*/ 329 h 1322"/>
                <a:gd name="T100" fmla="*/ 999 w 1210"/>
                <a:gd name="T101" fmla="*/ 394 h 1322"/>
                <a:gd name="T102" fmla="*/ 928 w 1210"/>
                <a:gd name="T103" fmla="*/ 461 h 1322"/>
                <a:gd name="T104" fmla="*/ 856 w 1210"/>
                <a:gd name="T105" fmla="*/ 394 h 1322"/>
                <a:gd name="T106" fmla="*/ 712 w 1210"/>
                <a:gd name="T107" fmla="*/ 65 h 1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10" h="1322">
                  <a:moveTo>
                    <a:pt x="712" y="0"/>
                  </a:moveTo>
                  <a:lnTo>
                    <a:pt x="856" y="0"/>
                  </a:lnTo>
                  <a:lnTo>
                    <a:pt x="856" y="65"/>
                  </a:lnTo>
                  <a:lnTo>
                    <a:pt x="928" y="65"/>
                  </a:lnTo>
                  <a:lnTo>
                    <a:pt x="928" y="132"/>
                  </a:lnTo>
                  <a:lnTo>
                    <a:pt x="1138" y="132"/>
                  </a:lnTo>
                  <a:lnTo>
                    <a:pt x="1138" y="65"/>
                  </a:lnTo>
                  <a:lnTo>
                    <a:pt x="1210" y="65"/>
                  </a:lnTo>
                  <a:lnTo>
                    <a:pt x="1210" y="132"/>
                  </a:lnTo>
                  <a:lnTo>
                    <a:pt x="1138" y="132"/>
                  </a:lnTo>
                  <a:lnTo>
                    <a:pt x="1138" y="329"/>
                  </a:lnTo>
                  <a:lnTo>
                    <a:pt x="1210" y="329"/>
                  </a:lnTo>
                  <a:lnTo>
                    <a:pt x="1210" y="461"/>
                  </a:lnTo>
                  <a:lnTo>
                    <a:pt x="1138" y="461"/>
                  </a:lnTo>
                  <a:lnTo>
                    <a:pt x="1138" y="594"/>
                  </a:lnTo>
                  <a:lnTo>
                    <a:pt x="1066" y="594"/>
                  </a:lnTo>
                  <a:lnTo>
                    <a:pt x="1066" y="660"/>
                  </a:lnTo>
                  <a:lnTo>
                    <a:pt x="999" y="660"/>
                  </a:lnTo>
                  <a:lnTo>
                    <a:pt x="999" y="794"/>
                  </a:lnTo>
                  <a:lnTo>
                    <a:pt x="928" y="794"/>
                  </a:lnTo>
                  <a:lnTo>
                    <a:pt x="928" y="860"/>
                  </a:lnTo>
                  <a:lnTo>
                    <a:pt x="856" y="860"/>
                  </a:lnTo>
                  <a:lnTo>
                    <a:pt x="856" y="993"/>
                  </a:lnTo>
                  <a:lnTo>
                    <a:pt x="784" y="993"/>
                  </a:lnTo>
                  <a:lnTo>
                    <a:pt x="784" y="1188"/>
                  </a:lnTo>
                  <a:lnTo>
                    <a:pt x="712" y="1188"/>
                  </a:lnTo>
                  <a:lnTo>
                    <a:pt x="712" y="1322"/>
                  </a:lnTo>
                  <a:lnTo>
                    <a:pt x="641" y="1322"/>
                  </a:lnTo>
                  <a:lnTo>
                    <a:pt x="641" y="1188"/>
                  </a:lnTo>
                  <a:lnTo>
                    <a:pt x="712" y="1188"/>
                  </a:lnTo>
                  <a:lnTo>
                    <a:pt x="712" y="993"/>
                  </a:lnTo>
                  <a:lnTo>
                    <a:pt x="784" y="993"/>
                  </a:lnTo>
                  <a:lnTo>
                    <a:pt x="784" y="794"/>
                  </a:lnTo>
                  <a:lnTo>
                    <a:pt x="712" y="794"/>
                  </a:lnTo>
                  <a:lnTo>
                    <a:pt x="712" y="860"/>
                  </a:lnTo>
                  <a:lnTo>
                    <a:pt x="641" y="860"/>
                  </a:lnTo>
                  <a:lnTo>
                    <a:pt x="641" y="926"/>
                  </a:lnTo>
                  <a:lnTo>
                    <a:pt x="569" y="926"/>
                  </a:lnTo>
                  <a:lnTo>
                    <a:pt x="569" y="993"/>
                  </a:lnTo>
                  <a:lnTo>
                    <a:pt x="426" y="993"/>
                  </a:lnTo>
                  <a:lnTo>
                    <a:pt x="426" y="1055"/>
                  </a:lnTo>
                  <a:lnTo>
                    <a:pt x="354" y="1055"/>
                  </a:lnTo>
                  <a:lnTo>
                    <a:pt x="354" y="1123"/>
                  </a:lnTo>
                  <a:lnTo>
                    <a:pt x="71" y="1123"/>
                  </a:lnTo>
                  <a:lnTo>
                    <a:pt x="71" y="1188"/>
                  </a:lnTo>
                  <a:lnTo>
                    <a:pt x="0" y="1188"/>
                  </a:lnTo>
                  <a:lnTo>
                    <a:pt x="0" y="1123"/>
                  </a:lnTo>
                  <a:lnTo>
                    <a:pt x="71" y="1123"/>
                  </a:lnTo>
                  <a:lnTo>
                    <a:pt x="71" y="993"/>
                  </a:lnTo>
                  <a:lnTo>
                    <a:pt x="0" y="993"/>
                  </a:lnTo>
                  <a:lnTo>
                    <a:pt x="0" y="860"/>
                  </a:lnTo>
                  <a:lnTo>
                    <a:pt x="71" y="860"/>
                  </a:lnTo>
                  <a:lnTo>
                    <a:pt x="71" y="794"/>
                  </a:lnTo>
                  <a:lnTo>
                    <a:pt x="211" y="794"/>
                  </a:lnTo>
                  <a:lnTo>
                    <a:pt x="211" y="728"/>
                  </a:lnTo>
                  <a:lnTo>
                    <a:pt x="71" y="728"/>
                  </a:lnTo>
                  <a:lnTo>
                    <a:pt x="71" y="660"/>
                  </a:lnTo>
                  <a:lnTo>
                    <a:pt x="211" y="660"/>
                  </a:lnTo>
                  <a:lnTo>
                    <a:pt x="211" y="728"/>
                  </a:lnTo>
                  <a:lnTo>
                    <a:pt x="282" y="728"/>
                  </a:lnTo>
                  <a:lnTo>
                    <a:pt x="282" y="1055"/>
                  </a:lnTo>
                  <a:lnTo>
                    <a:pt x="354" y="1055"/>
                  </a:lnTo>
                  <a:lnTo>
                    <a:pt x="354" y="993"/>
                  </a:lnTo>
                  <a:lnTo>
                    <a:pt x="426" y="993"/>
                  </a:lnTo>
                  <a:lnTo>
                    <a:pt x="426" y="926"/>
                  </a:lnTo>
                  <a:lnTo>
                    <a:pt x="569" y="926"/>
                  </a:lnTo>
                  <a:lnTo>
                    <a:pt x="569" y="860"/>
                  </a:lnTo>
                  <a:lnTo>
                    <a:pt x="641" y="860"/>
                  </a:lnTo>
                  <a:lnTo>
                    <a:pt x="641" y="794"/>
                  </a:lnTo>
                  <a:lnTo>
                    <a:pt x="712" y="794"/>
                  </a:lnTo>
                  <a:lnTo>
                    <a:pt x="712" y="728"/>
                  </a:lnTo>
                  <a:lnTo>
                    <a:pt x="784" y="728"/>
                  </a:lnTo>
                  <a:lnTo>
                    <a:pt x="784" y="527"/>
                  </a:lnTo>
                  <a:lnTo>
                    <a:pt x="712" y="527"/>
                  </a:lnTo>
                  <a:lnTo>
                    <a:pt x="712" y="461"/>
                  </a:lnTo>
                  <a:lnTo>
                    <a:pt x="641" y="461"/>
                  </a:lnTo>
                  <a:lnTo>
                    <a:pt x="641" y="394"/>
                  </a:lnTo>
                  <a:lnTo>
                    <a:pt x="569" y="394"/>
                  </a:lnTo>
                  <a:lnTo>
                    <a:pt x="569" y="329"/>
                  </a:lnTo>
                  <a:lnTo>
                    <a:pt x="426" y="329"/>
                  </a:lnTo>
                  <a:lnTo>
                    <a:pt x="426" y="262"/>
                  </a:lnTo>
                  <a:lnTo>
                    <a:pt x="569" y="262"/>
                  </a:lnTo>
                  <a:lnTo>
                    <a:pt x="569" y="329"/>
                  </a:lnTo>
                  <a:lnTo>
                    <a:pt x="641" y="329"/>
                  </a:lnTo>
                  <a:lnTo>
                    <a:pt x="641" y="394"/>
                  </a:lnTo>
                  <a:lnTo>
                    <a:pt x="712" y="394"/>
                  </a:lnTo>
                  <a:lnTo>
                    <a:pt x="712" y="461"/>
                  </a:lnTo>
                  <a:lnTo>
                    <a:pt x="784" y="461"/>
                  </a:lnTo>
                  <a:lnTo>
                    <a:pt x="784" y="527"/>
                  </a:lnTo>
                  <a:lnTo>
                    <a:pt x="856" y="527"/>
                  </a:lnTo>
                  <a:lnTo>
                    <a:pt x="856" y="728"/>
                  </a:lnTo>
                  <a:lnTo>
                    <a:pt x="928" y="728"/>
                  </a:lnTo>
                  <a:lnTo>
                    <a:pt x="928" y="660"/>
                  </a:lnTo>
                  <a:lnTo>
                    <a:pt x="999" y="660"/>
                  </a:lnTo>
                  <a:lnTo>
                    <a:pt x="999" y="594"/>
                  </a:lnTo>
                  <a:lnTo>
                    <a:pt x="1066" y="594"/>
                  </a:lnTo>
                  <a:lnTo>
                    <a:pt x="1066" y="461"/>
                  </a:lnTo>
                  <a:lnTo>
                    <a:pt x="1138" y="461"/>
                  </a:lnTo>
                  <a:lnTo>
                    <a:pt x="1138" y="329"/>
                  </a:lnTo>
                  <a:lnTo>
                    <a:pt x="1066" y="329"/>
                  </a:lnTo>
                  <a:lnTo>
                    <a:pt x="1066" y="394"/>
                  </a:lnTo>
                  <a:lnTo>
                    <a:pt x="999" y="394"/>
                  </a:lnTo>
                  <a:lnTo>
                    <a:pt x="999" y="461"/>
                  </a:lnTo>
                  <a:lnTo>
                    <a:pt x="928" y="461"/>
                  </a:lnTo>
                  <a:lnTo>
                    <a:pt x="928" y="394"/>
                  </a:lnTo>
                  <a:lnTo>
                    <a:pt x="856" y="394"/>
                  </a:lnTo>
                  <a:lnTo>
                    <a:pt x="856" y="65"/>
                  </a:lnTo>
                  <a:lnTo>
                    <a:pt x="712" y="65"/>
                  </a:lnTo>
                  <a:lnTo>
                    <a:pt x="712" y="0"/>
                  </a:lnTo>
                  <a:close/>
                </a:path>
              </a:pathLst>
            </a:custGeom>
            <a:solidFill>
              <a:srgbClr val="EF8F01"/>
            </a:solidFill>
            <a:ln w="9525">
              <a:solidFill>
                <a:schemeClr val="bg2"/>
              </a:solidFill>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566" name="Freeform 38"/>
            <p:cNvSpPr/>
            <p:nvPr/>
          </p:nvSpPr>
          <p:spPr bwMode="auto">
            <a:xfrm>
              <a:off x="3627" y="2486"/>
              <a:ext cx="32" cy="41"/>
            </a:xfrm>
            <a:custGeom>
              <a:avLst/>
              <a:gdLst>
                <a:gd name="T0" fmla="*/ 0 w 157"/>
                <a:gd name="T1" fmla="*/ 0 h 206"/>
                <a:gd name="T2" fmla="*/ 157 w 157"/>
                <a:gd name="T3" fmla="*/ 0 h 206"/>
                <a:gd name="T4" fmla="*/ 157 w 157"/>
                <a:gd name="T5" fmla="*/ 137 h 206"/>
                <a:gd name="T6" fmla="*/ 80 w 157"/>
                <a:gd name="T7" fmla="*/ 137 h 206"/>
                <a:gd name="T8" fmla="*/ 80 w 157"/>
                <a:gd name="T9" fmla="*/ 206 h 206"/>
                <a:gd name="T10" fmla="*/ 0 w 157"/>
                <a:gd name="T11" fmla="*/ 206 h 206"/>
                <a:gd name="T12" fmla="*/ 0 w 157"/>
                <a:gd name="T13" fmla="*/ 0 h 206"/>
              </a:gdLst>
              <a:ahLst/>
              <a:cxnLst>
                <a:cxn ang="0">
                  <a:pos x="T0" y="T1"/>
                </a:cxn>
                <a:cxn ang="0">
                  <a:pos x="T2" y="T3"/>
                </a:cxn>
                <a:cxn ang="0">
                  <a:pos x="T4" y="T5"/>
                </a:cxn>
                <a:cxn ang="0">
                  <a:pos x="T6" y="T7"/>
                </a:cxn>
                <a:cxn ang="0">
                  <a:pos x="T8" y="T9"/>
                </a:cxn>
                <a:cxn ang="0">
                  <a:pos x="T10" y="T11"/>
                </a:cxn>
                <a:cxn ang="0">
                  <a:pos x="T12" y="T13"/>
                </a:cxn>
              </a:cxnLst>
              <a:rect l="0" t="0" r="r" b="b"/>
              <a:pathLst>
                <a:path w="157" h="206">
                  <a:moveTo>
                    <a:pt x="0" y="0"/>
                  </a:moveTo>
                  <a:lnTo>
                    <a:pt x="157" y="0"/>
                  </a:lnTo>
                  <a:lnTo>
                    <a:pt x="157" y="137"/>
                  </a:lnTo>
                  <a:lnTo>
                    <a:pt x="80" y="137"/>
                  </a:lnTo>
                  <a:lnTo>
                    <a:pt x="80" y="206"/>
                  </a:lnTo>
                  <a:lnTo>
                    <a:pt x="0" y="206"/>
                  </a:lnTo>
                  <a:lnTo>
                    <a:pt x="0" y="0"/>
                  </a:lnTo>
                  <a:close/>
                </a:path>
              </a:pathLst>
            </a:custGeom>
            <a:solidFill>
              <a:srgbClr val="FFA584"/>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22539" name="Group 77"/>
            <p:cNvGrpSpPr/>
            <p:nvPr/>
          </p:nvGrpSpPr>
          <p:grpSpPr bwMode="auto">
            <a:xfrm>
              <a:off x="3374" y="1872"/>
              <a:ext cx="2115" cy="2131"/>
              <a:chOff x="3374" y="1872"/>
              <a:chExt cx="2115" cy="2131"/>
            </a:xfrm>
          </p:grpSpPr>
          <p:grpSp>
            <p:nvGrpSpPr>
              <p:cNvPr id="22540" name="Group 78"/>
              <p:cNvGrpSpPr/>
              <p:nvPr/>
            </p:nvGrpSpPr>
            <p:grpSpPr bwMode="auto">
              <a:xfrm>
                <a:off x="3711" y="1872"/>
                <a:ext cx="1130" cy="916"/>
                <a:chOff x="3711" y="1872"/>
                <a:chExt cx="1130" cy="916"/>
              </a:xfrm>
            </p:grpSpPr>
            <p:sp>
              <p:nvSpPr>
                <p:cNvPr id="22607" name="Rectangle 79"/>
                <p:cNvSpPr>
                  <a:spLocks noChangeArrowheads="1"/>
                </p:cNvSpPr>
                <p:nvPr/>
              </p:nvSpPr>
              <p:spPr bwMode="auto">
                <a:xfrm>
                  <a:off x="4345" y="1872"/>
                  <a:ext cx="74" cy="1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608" name="Freeform 80"/>
                <p:cNvSpPr/>
                <p:nvPr/>
              </p:nvSpPr>
              <p:spPr bwMode="auto">
                <a:xfrm>
                  <a:off x="4303" y="1885"/>
                  <a:ext cx="45" cy="29"/>
                </a:xfrm>
                <a:custGeom>
                  <a:avLst/>
                  <a:gdLst>
                    <a:gd name="T0" fmla="*/ 77 w 229"/>
                    <a:gd name="T1" fmla="*/ 0 h 144"/>
                    <a:gd name="T2" fmla="*/ 229 w 229"/>
                    <a:gd name="T3" fmla="*/ 0 h 144"/>
                    <a:gd name="T4" fmla="*/ 229 w 229"/>
                    <a:gd name="T5" fmla="*/ 75 h 144"/>
                    <a:gd name="T6" fmla="*/ 77 w 229"/>
                    <a:gd name="T7" fmla="*/ 75 h 144"/>
                    <a:gd name="T8" fmla="*/ 77 w 229"/>
                    <a:gd name="T9" fmla="*/ 144 h 144"/>
                    <a:gd name="T10" fmla="*/ 0 w 229"/>
                    <a:gd name="T11" fmla="*/ 144 h 144"/>
                    <a:gd name="T12" fmla="*/ 0 w 229"/>
                    <a:gd name="T13" fmla="*/ 75 h 144"/>
                    <a:gd name="T14" fmla="*/ 77 w 229"/>
                    <a:gd name="T15" fmla="*/ 75 h 144"/>
                    <a:gd name="T16" fmla="*/ 77 w 229"/>
                    <a:gd name="T17"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 h="144">
                      <a:moveTo>
                        <a:pt x="77" y="0"/>
                      </a:moveTo>
                      <a:lnTo>
                        <a:pt x="229" y="0"/>
                      </a:lnTo>
                      <a:lnTo>
                        <a:pt x="229" y="75"/>
                      </a:lnTo>
                      <a:lnTo>
                        <a:pt x="77" y="75"/>
                      </a:lnTo>
                      <a:lnTo>
                        <a:pt x="77" y="144"/>
                      </a:lnTo>
                      <a:lnTo>
                        <a:pt x="0" y="144"/>
                      </a:lnTo>
                      <a:lnTo>
                        <a:pt x="0" y="75"/>
                      </a:lnTo>
                      <a:lnTo>
                        <a:pt x="77" y="75"/>
                      </a:lnTo>
                      <a:lnTo>
                        <a:pt x="77"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609" name="Freeform 81"/>
                <p:cNvSpPr/>
                <p:nvPr/>
              </p:nvSpPr>
              <p:spPr bwMode="auto">
                <a:xfrm>
                  <a:off x="3951" y="1924"/>
                  <a:ext cx="890" cy="864"/>
                </a:xfrm>
                <a:custGeom>
                  <a:avLst/>
                  <a:gdLst>
                    <a:gd name="T0" fmla="*/ 2543 w 4448"/>
                    <a:gd name="T1" fmla="*/ 63 h 4323"/>
                    <a:gd name="T2" fmla="*/ 2893 w 4448"/>
                    <a:gd name="T3" fmla="*/ 129 h 4323"/>
                    <a:gd name="T4" fmla="*/ 3041 w 4448"/>
                    <a:gd name="T5" fmla="*/ 263 h 4323"/>
                    <a:gd name="T6" fmla="*/ 3180 w 4448"/>
                    <a:gd name="T7" fmla="*/ 329 h 4323"/>
                    <a:gd name="T8" fmla="*/ 3251 w 4448"/>
                    <a:gd name="T9" fmla="*/ 458 h 4323"/>
                    <a:gd name="T10" fmla="*/ 3391 w 4448"/>
                    <a:gd name="T11" fmla="*/ 520 h 4323"/>
                    <a:gd name="T12" fmla="*/ 3458 w 4448"/>
                    <a:gd name="T13" fmla="*/ 720 h 4323"/>
                    <a:gd name="T14" fmla="*/ 3601 w 4448"/>
                    <a:gd name="T15" fmla="*/ 853 h 4323"/>
                    <a:gd name="T16" fmla="*/ 3530 w 4448"/>
                    <a:gd name="T17" fmla="*/ 1244 h 4323"/>
                    <a:gd name="T18" fmla="*/ 3745 w 4448"/>
                    <a:gd name="T19" fmla="*/ 1307 h 4323"/>
                    <a:gd name="T20" fmla="*/ 3816 w 4448"/>
                    <a:gd name="T21" fmla="*/ 1307 h 4323"/>
                    <a:gd name="T22" fmla="*/ 3954 w 4448"/>
                    <a:gd name="T23" fmla="*/ 1244 h 4323"/>
                    <a:gd name="T24" fmla="*/ 4166 w 4448"/>
                    <a:gd name="T25" fmla="*/ 1244 h 4323"/>
                    <a:gd name="T26" fmla="*/ 3954 w 4448"/>
                    <a:gd name="T27" fmla="*/ 1307 h 4323"/>
                    <a:gd name="T28" fmla="*/ 4305 w 4448"/>
                    <a:gd name="T29" fmla="*/ 1506 h 4323"/>
                    <a:gd name="T30" fmla="*/ 4305 w 4448"/>
                    <a:gd name="T31" fmla="*/ 1768 h 4323"/>
                    <a:gd name="T32" fmla="*/ 4166 w 4448"/>
                    <a:gd name="T33" fmla="*/ 2026 h 4323"/>
                    <a:gd name="T34" fmla="*/ 4305 w 4448"/>
                    <a:gd name="T35" fmla="*/ 2159 h 4323"/>
                    <a:gd name="T36" fmla="*/ 4377 w 4448"/>
                    <a:gd name="T37" fmla="*/ 2555 h 4323"/>
                    <a:gd name="T38" fmla="*/ 4377 w 4448"/>
                    <a:gd name="T39" fmla="*/ 2879 h 4323"/>
                    <a:gd name="T40" fmla="*/ 4305 w 4448"/>
                    <a:gd name="T41" fmla="*/ 3341 h 4323"/>
                    <a:gd name="T42" fmla="*/ 4166 w 4448"/>
                    <a:gd name="T43" fmla="*/ 3470 h 4323"/>
                    <a:gd name="T44" fmla="*/ 4095 w 4448"/>
                    <a:gd name="T45" fmla="*/ 3665 h 4323"/>
                    <a:gd name="T46" fmla="*/ 3954 w 4448"/>
                    <a:gd name="T47" fmla="*/ 3733 h 4323"/>
                    <a:gd name="T48" fmla="*/ 3816 w 4448"/>
                    <a:gd name="T49" fmla="*/ 3932 h 4323"/>
                    <a:gd name="T50" fmla="*/ 3601 w 4448"/>
                    <a:gd name="T51" fmla="*/ 3994 h 4323"/>
                    <a:gd name="T52" fmla="*/ 3458 w 4448"/>
                    <a:gd name="T53" fmla="*/ 4127 h 4323"/>
                    <a:gd name="T54" fmla="*/ 2682 w 4448"/>
                    <a:gd name="T55" fmla="*/ 4190 h 4323"/>
                    <a:gd name="T56" fmla="*/ 2614 w 4448"/>
                    <a:gd name="T57" fmla="*/ 4190 h 4323"/>
                    <a:gd name="T58" fmla="*/ 2332 w 4448"/>
                    <a:gd name="T59" fmla="*/ 4256 h 4323"/>
                    <a:gd name="T60" fmla="*/ 1906 w 4448"/>
                    <a:gd name="T61" fmla="*/ 4256 h 4323"/>
                    <a:gd name="T62" fmla="*/ 1413 w 4448"/>
                    <a:gd name="T63" fmla="*/ 4190 h 4323"/>
                    <a:gd name="T64" fmla="*/ 1269 w 4448"/>
                    <a:gd name="T65" fmla="*/ 4062 h 4323"/>
                    <a:gd name="T66" fmla="*/ 992 w 4448"/>
                    <a:gd name="T67" fmla="*/ 3994 h 4323"/>
                    <a:gd name="T68" fmla="*/ 848 w 4448"/>
                    <a:gd name="T69" fmla="*/ 3865 h 4323"/>
                    <a:gd name="T70" fmla="*/ 636 w 4448"/>
                    <a:gd name="T71" fmla="*/ 3798 h 4323"/>
                    <a:gd name="T72" fmla="*/ 565 w 4448"/>
                    <a:gd name="T73" fmla="*/ 3665 h 4323"/>
                    <a:gd name="T74" fmla="*/ 422 w 4448"/>
                    <a:gd name="T75" fmla="*/ 3603 h 4323"/>
                    <a:gd name="T76" fmla="*/ 354 w 4448"/>
                    <a:gd name="T77" fmla="*/ 3404 h 4323"/>
                    <a:gd name="T78" fmla="*/ 216 w 4448"/>
                    <a:gd name="T79" fmla="*/ 3274 h 4323"/>
                    <a:gd name="T80" fmla="*/ 282 w 4448"/>
                    <a:gd name="T81" fmla="*/ 2159 h 4323"/>
                    <a:gd name="T82" fmla="*/ 72 w 4448"/>
                    <a:gd name="T83" fmla="*/ 2093 h 4323"/>
                    <a:gd name="T84" fmla="*/ 0 w 4448"/>
                    <a:gd name="T85" fmla="*/ 1506 h 4323"/>
                    <a:gd name="T86" fmla="*/ 144 w 4448"/>
                    <a:gd name="T87" fmla="*/ 1441 h 4323"/>
                    <a:gd name="T88" fmla="*/ 216 w 4448"/>
                    <a:gd name="T89" fmla="*/ 1307 h 4323"/>
                    <a:gd name="T90" fmla="*/ 354 w 4448"/>
                    <a:gd name="T91" fmla="*/ 1506 h 4323"/>
                    <a:gd name="T92" fmla="*/ 422 w 4448"/>
                    <a:gd name="T93" fmla="*/ 1835 h 4323"/>
                    <a:gd name="T94" fmla="*/ 565 w 4448"/>
                    <a:gd name="T95" fmla="*/ 1506 h 4323"/>
                    <a:gd name="T96" fmla="*/ 494 w 4448"/>
                    <a:gd name="T97" fmla="*/ 1178 h 4323"/>
                    <a:gd name="T98" fmla="*/ 636 w 4448"/>
                    <a:gd name="T99" fmla="*/ 982 h 4323"/>
                    <a:gd name="T100" fmla="*/ 708 w 4448"/>
                    <a:gd name="T101" fmla="*/ 720 h 4323"/>
                    <a:gd name="T102" fmla="*/ 848 w 4448"/>
                    <a:gd name="T103" fmla="*/ 587 h 4323"/>
                    <a:gd name="T104" fmla="*/ 919 w 4448"/>
                    <a:gd name="T105" fmla="*/ 458 h 4323"/>
                    <a:gd name="T106" fmla="*/ 1059 w 4448"/>
                    <a:gd name="T107" fmla="*/ 391 h 4323"/>
                    <a:gd name="T108" fmla="*/ 1130 w 4448"/>
                    <a:gd name="T109" fmla="*/ 263 h 4323"/>
                    <a:gd name="T110" fmla="*/ 1413 w 4448"/>
                    <a:gd name="T111" fmla="*/ 196 h 4323"/>
                    <a:gd name="T112" fmla="*/ 1557 w 4448"/>
                    <a:gd name="T113" fmla="*/ 63 h 4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48" h="4323">
                      <a:moveTo>
                        <a:pt x="2046" y="0"/>
                      </a:moveTo>
                      <a:lnTo>
                        <a:pt x="2543" y="0"/>
                      </a:lnTo>
                      <a:lnTo>
                        <a:pt x="2543" y="63"/>
                      </a:lnTo>
                      <a:lnTo>
                        <a:pt x="2754" y="63"/>
                      </a:lnTo>
                      <a:lnTo>
                        <a:pt x="2754" y="129"/>
                      </a:lnTo>
                      <a:lnTo>
                        <a:pt x="2893" y="129"/>
                      </a:lnTo>
                      <a:lnTo>
                        <a:pt x="2893" y="196"/>
                      </a:lnTo>
                      <a:lnTo>
                        <a:pt x="3041" y="196"/>
                      </a:lnTo>
                      <a:lnTo>
                        <a:pt x="3041" y="263"/>
                      </a:lnTo>
                      <a:lnTo>
                        <a:pt x="3108" y="263"/>
                      </a:lnTo>
                      <a:lnTo>
                        <a:pt x="3108" y="329"/>
                      </a:lnTo>
                      <a:lnTo>
                        <a:pt x="3180" y="329"/>
                      </a:lnTo>
                      <a:lnTo>
                        <a:pt x="3180" y="391"/>
                      </a:lnTo>
                      <a:lnTo>
                        <a:pt x="3251" y="391"/>
                      </a:lnTo>
                      <a:lnTo>
                        <a:pt x="3251" y="458"/>
                      </a:lnTo>
                      <a:lnTo>
                        <a:pt x="3319" y="458"/>
                      </a:lnTo>
                      <a:lnTo>
                        <a:pt x="3319" y="520"/>
                      </a:lnTo>
                      <a:lnTo>
                        <a:pt x="3391" y="520"/>
                      </a:lnTo>
                      <a:lnTo>
                        <a:pt x="3391" y="587"/>
                      </a:lnTo>
                      <a:lnTo>
                        <a:pt x="3458" y="587"/>
                      </a:lnTo>
                      <a:lnTo>
                        <a:pt x="3458" y="720"/>
                      </a:lnTo>
                      <a:lnTo>
                        <a:pt x="3530" y="720"/>
                      </a:lnTo>
                      <a:lnTo>
                        <a:pt x="3530" y="853"/>
                      </a:lnTo>
                      <a:lnTo>
                        <a:pt x="3601" y="853"/>
                      </a:lnTo>
                      <a:lnTo>
                        <a:pt x="3601" y="1178"/>
                      </a:lnTo>
                      <a:lnTo>
                        <a:pt x="3530" y="1178"/>
                      </a:lnTo>
                      <a:lnTo>
                        <a:pt x="3530" y="1244"/>
                      </a:lnTo>
                      <a:lnTo>
                        <a:pt x="3673" y="1244"/>
                      </a:lnTo>
                      <a:lnTo>
                        <a:pt x="3673" y="1307"/>
                      </a:lnTo>
                      <a:lnTo>
                        <a:pt x="3745" y="1307"/>
                      </a:lnTo>
                      <a:lnTo>
                        <a:pt x="3745" y="1441"/>
                      </a:lnTo>
                      <a:lnTo>
                        <a:pt x="3816" y="1441"/>
                      </a:lnTo>
                      <a:lnTo>
                        <a:pt x="3816" y="1307"/>
                      </a:lnTo>
                      <a:lnTo>
                        <a:pt x="3889" y="1307"/>
                      </a:lnTo>
                      <a:lnTo>
                        <a:pt x="3889" y="1244"/>
                      </a:lnTo>
                      <a:lnTo>
                        <a:pt x="3954" y="1244"/>
                      </a:lnTo>
                      <a:lnTo>
                        <a:pt x="3954" y="1178"/>
                      </a:lnTo>
                      <a:lnTo>
                        <a:pt x="4166" y="1178"/>
                      </a:lnTo>
                      <a:lnTo>
                        <a:pt x="4166" y="1244"/>
                      </a:lnTo>
                      <a:lnTo>
                        <a:pt x="4239" y="1244"/>
                      </a:lnTo>
                      <a:lnTo>
                        <a:pt x="4239" y="1307"/>
                      </a:lnTo>
                      <a:lnTo>
                        <a:pt x="3954" y="1307"/>
                      </a:lnTo>
                      <a:lnTo>
                        <a:pt x="3954" y="1373"/>
                      </a:lnTo>
                      <a:lnTo>
                        <a:pt x="4305" y="1373"/>
                      </a:lnTo>
                      <a:lnTo>
                        <a:pt x="4305" y="1506"/>
                      </a:lnTo>
                      <a:lnTo>
                        <a:pt x="4377" y="1506"/>
                      </a:lnTo>
                      <a:lnTo>
                        <a:pt x="4377" y="1768"/>
                      </a:lnTo>
                      <a:lnTo>
                        <a:pt x="4305" y="1768"/>
                      </a:lnTo>
                      <a:lnTo>
                        <a:pt x="4305" y="1897"/>
                      </a:lnTo>
                      <a:lnTo>
                        <a:pt x="4166" y="1897"/>
                      </a:lnTo>
                      <a:lnTo>
                        <a:pt x="4166" y="2026"/>
                      </a:lnTo>
                      <a:lnTo>
                        <a:pt x="4239" y="2026"/>
                      </a:lnTo>
                      <a:lnTo>
                        <a:pt x="4239" y="2159"/>
                      </a:lnTo>
                      <a:lnTo>
                        <a:pt x="4305" y="2159"/>
                      </a:lnTo>
                      <a:lnTo>
                        <a:pt x="4305" y="2360"/>
                      </a:lnTo>
                      <a:lnTo>
                        <a:pt x="4377" y="2360"/>
                      </a:lnTo>
                      <a:lnTo>
                        <a:pt x="4377" y="2555"/>
                      </a:lnTo>
                      <a:lnTo>
                        <a:pt x="4448" y="2555"/>
                      </a:lnTo>
                      <a:lnTo>
                        <a:pt x="4448" y="2879"/>
                      </a:lnTo>
                      <a:lnTo>
                        <a:pt x="4377" y="2879"/>
                      </a:lnTo>
                      <a:lnTo>
                        <a:pt x="4377" y="3145"/>
                      </a:lnTo>
                      <a:lnTo>
                        <a:pt x="4305" y="3145"/>
                      </a:lnTo>
                      <a:lnTo>
                        <a:pt x="4305" y="3341"/>
                      </a:lnTo>
                      <a:lnTo>
                        <a:pt x="4239" y="3341"/>
                      </a:lnTo>
                      <a:lnTo>
                        <a:pt x="4239" y="3470"/>
                      </a:lnTo>
                      <a:lnTo>
                        <a:pt x="4166" y="3470"/>
                      </a:lnTo>
                      <a:lnTo>
                        <a:pt x="4166" y="3603"/>
                      </a:lnTo>
                      <a:lnTo>
                        <a:pt x="4095" y="3603"/>
                      </a:lnTo>
                      <a:lnTo>
                        <a:pt x="4095" y="3665"/>
                      </a:lnTo>
                      <a:lnTo>
                        <a:pt x="4027" y="3665"/>
                      </a:lnTo>
                      <a:lnTo>
                        <a:pt x="4027" y="3733"/>
                      </a:lnTo>
                      <a:lnTo>
                        <a:pt x="3954" y="3733"/>
                      </a:lnTo>
                      <a:lnTo>
                        <a:pt x="3954" y="3798"/>
                      </a:lnTo>
                      <a:lnTo>
                        <a:pt x="3816" y="3798"/>
                      </a:lnTo>
                      <a:lnTo>
                        <a:pt x="3816" y="3932"/>
                      </a:lnTo>
                      <a:lnTo>
                        <a:pt x="3673" y="3932"/>
                      </a:lnTo>
                      <a:lnTo>
                        <a:pt x="3673" y="3994"/>
                      </a:lnTo>
                      <a:lnTo>
                        <a:pt x="3601" y="3994"/>
                      </a:lnTo>
                      <a:lnTo>
                        <a:pt x="3601" y="4062"/>
                      </a:lnTo>
                      <a:lnTo>
                        <a:pt x="3458" y="4062"/>
                      </a:lnTo>
                      <a:lnTo>
                        <a:pt x="3458" y="4127"/>
                      </a:lnTo>
                      <a:lnTo>
                        <a:pt x="3319" y="4127"/>
                      </a:lnTo>
                      <a:lnTo>
                        <a:pt x="3319" y="4190"/>
                      </a:lnTo>
                      <a:lnTo>
                        <a:pt x="2682" y="4190"/>
                      </a:lnTo>
                      <a:lnTo>
                        <a:pt x="2682" y="4127"/>
                      </a:lnTo>
                      <a:lnTo>
                        <a:pt x="2614" y="4127"/>
                      </a:lnTo>
                      <a:lnTo>
                        <a:pt x="2614" y="4190"/>
                      </a:lnTo>
                      <a:lnTo>
                        <a:pt x="2476" y="4190"/>
                      </a:lnTo>
                      <a:lnTo>
                        <a:pt x="2476" y="4256"/>
                      </a:lnTo>
                      <a:lnTo>
                        <a:pt x="2332" y="4256"/>
                      </a:lnTo>
                      <a:lnTo>
                        <a:pt x="2332" y="4323"/>
                      </a:lnTo>
                      <a:lnTo>
                        <a:pt x="1906" y="4323"/>
                      </a:lnTo>
                      <a:lnTo>
                        <a:pt x="1906" y="4256"/>
                      </a:lnTo>
                      <a:lnTo>
                        <a:pt x="1557" y="4256"/>
                      </a:lnTo>
                      <a:lnTo>
                        <a:pt x="1557" y="4190"/>
                      </a:lnTo>
                      <a:lnTo>
                        <a:pt x="1413" y="4190"/>
                      </a:lnTo>
                      <a:lnTo>
                        <a:pt x="1413" y="4127"/>
                      </a:lnTo>
                      <a:lnTo>
                        <a:pt x="1269" y="4127"/>
                      </a:lnTo>
                      <a:lnTo>
                        <a:pt x="1269" y="4062"/>
                      </a:lnTo>
                      <a:lnTo>
                        <a:pt x="1130" y="4062"/>
                      </a:lnTo>
                      <a:lnTo>
                        <a:pt x="1130" y="3994"/>
                      </a:lnTo>
                      <a:lnTo>
                        <a:pt x="992" y="3994"/>
                      </a:lnTo>
                      <a:lnTo>
                        <a:pt x="992" y="3932"/>
                      </a:lnTo>
                      <a:lnTo>
                        <a:pt x="848" y="3932"/>
                      </a:lnTo>
                      <a:lnTo>
                        <a:pt x="848" y="3865"/>
                      </a:lnTo>
                      <a:lnTo>
                        <a:pt x="708" y="3865"/>
                      </a:lnTo>
                      <a:lnTo>
                        <a:pt x="708" y="3798"/>
                      </a:lnTo>
                      <a:lnTo>
                        <a:pt x="636" y="3798"/>
                      </a:lnTo>
                      <a:lnTo>
                        <a:pt x="636" y="3733"/>
                      </a:lnTo>
                      <a:lnTo>
                        <a:pt x="565" y="3733"/>
                      </a:lnTo>
                      <a:lnTo>
                        <a:pt x="565" y="3665"/>
                      </a:lnTo>
                      <a:lnTo>
                        <a:pt x="494" y="3665"/>
                      </a:lnTo>
                      <a:lnTo>
                        <a:pt x="494" y="3603"/>
                      </a:lnTo>
                      <a:lnTo>
                        <a:pt x="422" y="3603"/>
                      </a:lnTo>
                      <a:lnTo>
                        <a:pt x="422" y="3470"/>
                      </a:lnTo>
                      <a:lnTo>
                        <a:pt x="354" y="3470"/>
                      </a:lnTo>
                      <a:lnTo>
                        <a:pt x="354" y="3404"/>
                      </a:lnTo>
                      <a:lnTo>
                        <a:pt x="282" y="3404"/>
                      </a:lnTo>
                      <a:lnTo>
                        <a:pt x="282" y="3274"/>
                      </a:lnTo>
                      <a:lnTo>
                        <a:pt x="216" y="3274"/>
                      </a:lnTo>
                      <a:lnTo>
                        <a:pt x="216" y="2425"/>
                      </a:lnTo>
                      <a:lnTo>
                        <a:pt x="282" y="2425"/>
                      </a:lnTo>
                      <a:lnTo>
                        <a:pt x="282" y="2159"/>
                      </a:lnTo>
                      <a:lnTo>
                        <a:pt x="144" y="2159"/>
                      </a:lnTo>
                      <a:lnTo>
                        <a:pt x="144" y="2093"/>
                      </a:lnTo>
                      <a:lnTo>
                        <a:pt x="72" y="2093"/>
                      </a:lnTo>
                      <a:lnTo>
                        <a:pt x="72" y="1965"/>
                      </a:lnTo>
                      <a:lnTo>
                        <a:pt x="0" y="1965"/>
                      </a:lnTo>
                      <a:lnTo>
                        <a:pt x="0" y="1506"/>
                      </a:lnTo>
                      <a:lnTo>
                        <a:pt x="72" y="1506"/>
                      </a:lnTo>
                      <a:lnTo>
                        <a:pt x="72" y="1441"/>
                      </a:lnTo>
                      <a:lnTo>
                        <a:pt x="144" y="1441"/>
                      </a:lnTo>
                      <a:lnTo>
                        <a:pt x="144" y="1373"/>
                      </a:lnTo>
                      <a:lnTo>
                        <a:pt x="216" y="1373"/>
                      </a:lnTo>
                      <a:lnTo>
                        <a:pt x="216" y="1307"/>
                      </a:lnTo>
                      <a:lnTo>
                        <a:pt x="422" y="1307"/>
                      </a:lnTo>
                      <a:lnTo>
                        <a:pt x="422" y="1506"/>
                      </a:lnTo>
                      <a:lnTo>
                        <a:pt x="354" y="1506"/>
                      </a:lnTo>
                      <a:lnTo>
                        <a:pt x="354" y="1573"/>
                      </a:lnTo>
                      <a:lnTo>
                        <a:pt x="422" y="1573"/>
                      </a:lnTo>
                      <a:lnTo>
                        <a:pt x="422" y="1835"/>
                      </a:lnTo>
                      <a:lnTo>
                        <a:pt x="494" y="1835"/>
                      </a:lnTo>
                      <a:lnTo>
                        <a:pt x="494" y="1506"/>
                      </a:lnTo>
                      <a:lnTo>
                        <a:pt x="565" y="1506"/>
                      </a:lnTo>
                      <a:lnTo>
                        <a:pt x="565" y="1441"/>
                      </a:lnTo>
                      <a:lnTo>
                        <a:pt x="494" y="1441"/>
                      </a:lnTo>
                      <a:lnTo>
                        <a:pt x="494" y="1178"/>
                      </a:lnTo>
                      <a:lnTo>
                        <a:pt x="565" y="1178"/>
                      </a:lnTo>
                      <a:lnTo>
                        <a:pt x="565" y="982"/>
                      </a:lnTo>
                      <a:lnTo>
                        <a:pt x="636" y="982"/>
                      </a:lnTo>
                      <a:lnTo>
                        <a:pt x="636" y="853"/>
                      </a:lnTo>
                      <a:lnTo>
                        <a:pt x="708" y="853"/>
                      </a:lnTo>
                      <a:lnTo>
                        <a:pt x="708" y="720"/>
                      </a:lnTo>
                      <a:lnTo>
                        <a:pt x="776" y="720"/>
                      </a:lnTo>
                      <a:lnTo>
                        <a:pt x="776" y="587"/>
                      </a:lnTo>
                      <a:lnTo>
                        <a:pt x="848" y="587"/>
                      </a:lnTo>
                      <a:lnTo>
                        <a:pt x="848" y="520"/>
                      </a:lnTo>
                      <a:lnTo>
                        <a:pt x="919" y="520"/>
                      </a:lnTo>
                      <a:lnTo>
                        <a:pt x="919" y="458"/>
                      </a:lnTo>
                      <a:lnTo>
                        <a:pt x="992" y="458"/>
                      </a:lnTo>
                      <a:lnTo>
                        <a:pt x="992" y="391"/>
                      </a:lnTo>
                      <a:lnTo>
                        <a:pt x="1059" y="391"/>
                      </a:lnTo>
                      <a:lnTo>
                        <a:pt x="1059" y="329"/>
                      </a:lnTo>
                      <a:lnTo>
                        <a:pt x="1130" y="329"/>
                      </a:lnTo>
                      <a:lnTo>
                        <a:pt x="1130" y="263"/>
                      </a:lnTo>
                      <a:lnTo>
                        <a:pt x="1269" y="263"/>
                      </a:lnTo>
                      <a:lnTo>
                        <a:pt x="1269" y="196"/>
                      </a:lnTo>
                      <a:lnTo>
                        <a:pt x="1413" y="196"/>
                      </a:lnTo>
                      <a:lnTo>
                        <a:pt x="1413" y="129"/>
                      </a:lnTo>
                      <a:lnTo>
                        <a:pt x="1557" y="129"/>
                      </a:lnTo>
                      <a:lnTo>
                        <a:pt x="1557" y="63"/>
                      </a:lnTo>
                      <a:lnTo>
                        <a:pt x="2046" y="63"/>
                      </a:lnTo>
                      <a:lnTo>
                        <a:pt x="2046" y="0"/>
                      </a:lnTo>
                      <a:close/>
                    </a:path>
                  </a:pathLst>
                </a:custGeom>
                <a:solidFill>
                  <a:srgbClr val="FF9999"/>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610" name="Freeform 82"/>
                <p:cNvSpPr/>
                <p:nvPr/>
              </p:nvSpPr>
              <p:spPr bwMode="auto">
                <a:xfrm>
                  <a:off x="4190" y="1990"/>
                  <a:ext cx="116" cy="80"/>
                </a:xfrm>
                <a:custGeom>
                  <a:avLst/>
                  <a:gdLst>
                    <a:gd name="T0" fmla="*/ 368 w 583"/>
                    <a:gd name="T1" fmla="*/ 0 h 403"/>
                    <a:gd name="T2" fmla="*/ 511 w 583"/>
                    <a:gd name="T3" fmla="*/ 0 h 403"/>
                    <a:gd name="T4" fmla="*/ 511 w 583"/>
                    <a:gd name="T5" fmla="*/ 68 h 403"/>
                    <a:gd name="T6" fmla="*/ 583 w 583"/>
                    <a:gd name="T7" fmla="*/ 68 h 403"/>
                    <a:gd name="T8" fmla="*/ 583 w 583"/>
                    <a:gd name="T9" fmla="*/ 133 h 403"/>
                    <a:gd name="T10" fmla="*/ 511 w 583"/>
                    <a:gd name="T11" fmla="*/ 133 h 403"/>
                    <a:gd name="T12" fmla="*/ 511 w 583"/>
                    <a:gd name="T13" fmla="*/ 200 h 403"/>
                    <a:gd name="T14" fmla="*/ 368 w 583"/>
                    <a:gd name="T15" fmla="*/ 200 h 403"/>
                    <a:gd name="T16" fmla="*/ 368 w 583"/>
                    <a:gd name="T17" fmla="*/ 266 h 403"/>
                    <a:gd name="T18" fmla="*/ 220 w 583"/>
                    <a:gd name="T19" fmla="*/ 266 h 403"/>
                    <a:gd name="T20" fmla="*/ 220 w 583"/>
                    <a:gd name="T21" fmla="*/ 337 h 403"/>
                    <a:gd name="T22" fmla="*/ 149 w 583"/>
                    <a:gd name="T23" fmla="*/ 337 h 403"/>
                    <a:gd name="T24" fmla="*/ 149 w 583"/>
                    <a:gd name="T25" fmla="*/ 403 h 403"/>
                    <a:gd name="T26" fmla="*/ 72 w 583"/>
                    <a:gd name="T27" fmla="*/ 403 h 403"/>
                    <a:gd name="T28" fmla="*/ 72 w 583"/>
                    <a:gd name="T29" fmla="*/ 337 h 403"/>
                    <a:gd name="T30" fmla="*/ 0 w 583"/>
                    <a:gd name="T31" fmla="*/ 337 h 403"/>
                    <a:gd name="T32" fmla="*/ 0 w 583"/>
                    <a:gd name="T33" fmla="*/ 266 h 403"/>
                    <a:gd name="T34" fmla="*/ 72 w 583"/>
                    <a:gd name="T35" fmla="*/ 266 h 403"/>
                    <a:gd name="T36" fmla="*/ 72 w 583"/>
                    <a:gd name="T37" fmla="*/ 200 h 403"/>
                    <a:gd name="T38" fmla="*/ 149 w 583"/>
                    <a:gd name="T39" fmla="*/ 200 h 403"/>
                    <a:gd name="T40" fmla="*/ 149 w 583"/>
                    <a:gd name="T41" fmla="*/ 133 h 403"/>
                    <a:gd name="T42" fmla="*/ 220 w 583"/>
                    <a:gd name="T43" fmla="*/ 133 h 403"/>
                    <a:gd name="T44" fmla="*/ 220 w 583"/>
                    <a:gd name="T45" fmla="*/ 68 h 403"/>
                    <a:gd name="T46" fmla="*/ 368 w 583"/>
                    <a:gd name="T47" fmla="*/ 68 h 403"/>
                    <a:gd name="T48" fmla="*/ 368 w 583"/>
                    <a:gd name="T49"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3" h="403">
                      <a:moveTo>
                        <a:pt x="368" y="0"/>
                      </a:moveTo>
                      <a:lnTo>
                        <a:pt x="511" y="0"/>
                      </a:lnTo>
                      <a:lnTo>
                        <a:pt x="511" y="68"/>
                      </a:lnTo>
                      <a:lnTo>
                        <a:pt x="583" y="68"/>
                      </a:lnTo>
                      <a:lnTo>
                        <a:pt x="583" y="133"/>
                      </a:lnTo>
                      <a:lnTo>
                        <a:pt x="511" y="133"/>
                      </a:lnTo>
                      <a:lnTo>
                        <a:pt x="511" y="200"/>
                      </a:lnTo>
                      <a:lnTo>
                        <a:pt x="368" y="200"/>
                      </a:lnTo>
                      <a:lnTo>
                        <a:pt x="368" y="266"/>
                      </a:lnTo>
                      <a:lnTo>
                        <a:pt x="220" y="266"/>
                      </a:lnTo>
                      <a:lnTo>
                        <a:pt x="220" y="337"/>
                      </a:lnTo>
                      <a:lnTo>
                        <a:pt x="149" y="337"/>
                      </a:lnTo>
                      <a:lnTo>
                        <a:pt x="149" y="403"/>
                      </a:lnTo>
                      <a:lnTo>
                        <a:pt x="72" y="403"/>
                      </a:lnTo>
                      <a:lnTo>
                        <a:pt x="72" y="337"/>
                      </a:lnTo>
                      <a:lnTo>
                        <a:pt x="0" y="337"/>
                      </a:lnTo>
                      <a:lnTo>
                        <a:pt x="0" y="266"/>
                      </a:lnTo>
                      <a:lnTo>
                        <a:pt x="72" y="266"/>
                      </a:lnTo>
                      <a:lnTo>
                        <a:pt x="72" y="200"/>
                      </a:lnTo>
                      <a:lnTo>
                        <a:pt x="149" y="200"/>
                      </a:lnTo>
                      <a:lnTo>
                        <a:pt x="149" y="133"/>
                      </a:lnTo>
                      <a:lnTo>
                        <a:pt x="220" y="133"/>
                      </a:lnTo>
                      <a:lnTo>
                        <a:pt x="220" y="68"/>
                      </a:lnTo>
                      <a:lnTo>
                        <a:pt x="368" y="68"/>
                      </a:lnTo>
                      <a:lnTo>
                        <a:pt x="368"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611" name="Freeform 83"/>
                <p:cNvSpPr/>
                <p:nvPr/>
              </p:nvSpPr>
              <p:spPr bwMode="auto">
                <a:xfrm>
                  <a:off x="4430" y="1990"/>
                  <a:ext cx="116" cy="54"/>
                </a:xfrm>
                <a:custGeom>
                  <a:avLst/>
                  <a:gdLst>
                    <a:gd name="T0" fmla="*/ 216 w 578"/>
                    <a:gd name="T1" fmla="*/ 0 h 274"/>
                    <a:gd name="T2" fmla="*/ 502 w 578"/>
                    <a:gd name="T3" fmla="*/ 0 h 274"/>
                    <a:gd name="T4" fmla="*/ 502 w 578"/>
                    <a:gd name="T5" fmla="*/ 68 h 274"/>
                    <a:gd name="T6" fmla="*/ 578 w 578"/>
                    <a:gd name="T7" fmla="*/ 68 h 274"/>
                    <a:gd name="T8" fmla="*/ 578 w 578"/>
                    <a:gd name="T9" fmla="*/ 137 h 274"/>
                    <a:gd name="T10" fmla="*/ 502 w 578"/>
                    <a:gd name="T11" fmla="*/ 137 h 274"/>
                    <a:gd name="T12" fmla="*/ 502 w 578"/>
                    <a:gd name="T13" fmla="*/ 204 h 274"/>
                    <a:gd name="T14" fmla="*/ 216 w 578"/>
                    <a:gd name="T15" fmla="*/ 204 h 274"/>
                    <a:gd name="T16" fmla="*/ 216 w 578"/>
                    <a:gd name="T17" fmla="*/ 274 h 274"/>
                    <a:gd name="T18" fmla="*/ 72 w 578"/>
                    <a:gd name="T19" fmla="*/ 274 h 274"/>
                    <a:gd name="T20" fmla="*/ 72 w 578"/>
                    <a:gd name="T21" fmla="*/ 204 h 274"/>
                    <a:gd name="T22" fmla="*/ 0 w 578"/>
                    <a:gd name="T23" fmla="*/ 204 h 274"/>
                    <a:gd name="T24" fmla="*/ 0 w 578"/>
                    <a:gd name="T25" fmla="*/ 137 h 274"/>
                    <a:gd name="T26" fmla="*/ 72 w 578"/>
                    <a:gd name="T27" fmla="*/ 137 h 274"/>
                    <a:gd name="T28" fmla="*/ 72 w 578"/>
                    <a:gd name="T29" fmla="*/ 68 h 274"/>
                    <a:gd name="T30" fmla="*/ 216 w 578"/>
                    <a:gd name="T31" fmla="*/ 68 h 274"/>
                    <a:gd name="T32" fmla="*/ 216 w 578"/>
                    <a:gd name="T33"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8" h="274">
                      <a:moveTo>
                        <a:pt x="216" y="0"/>
                      </a:moveTo>
                      <a:lnTo>
                        <a:pt x="502" y="0"/>
                      </a:lnTo>
                      <a:lnTo>
                        <a:pt x="502" y="68"/>
                      </a:lnTo>
                      <a:lnTo>
                        <a:pt x="578" y="68"/>
                      </a:lnTo>
                      <a:lnTo>
                        <a:pt x="578" y="137"/>
                      </a:lnTo>
                      <a:lnTo>
                        <a:pt x="502" y="137"/>
                      </a:lnTo>
                      <a:lnTo>
                        <a:pt x="502" y="204"/>
                      </a:lnTo>
                      <a:lnTo>
                        <a:pt x="216" y="204"/>
                      </a:lnTo>
                      <a:lnTo>
                        <a:pt x="216" y="274"/>
                      </a:lnTo>
                      <a:lnTo>
                        <a:pt x="72" y="274"/>
                      </a:lnTo>
                      <a:lnTo>
                        <a:pt x="72" y="204"/>
                      </a:lnTo>
                      <a:lnTo>
                        <a:pt x="0" y="204"/>
                      </a:lnTo>
                      <a:lnTo>
                        <a:pt x="0" y="137"/>
                      </a:lnTo>
                      <a:lnTo>
                        <a:pt x="72" y="137"/>
                      </a:lnTo>
                      <a:lnTo>
                        <a:pt x="72" y="68"/>
                      </a:lnTo>
                      <a:lnTo>
                        <a:pt x="216" y="68"/>
                      </a:lnTo>
                      <a:lnTo>
                        <a:pt x="216"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612" name="Freeform 84"/>
                <p:cNvSpPr/>
                <p:nvPr/>
              </p:nvSpPr>
              <p:spPr bwMode="auto">
                <a:xfrm>
                  <a:off x="4007" y="2002"/>
                  <a:ext cx="60" cy="42"/>
                </a:xfrm>
                <a:custGeom>
                  <a:avLst/>
                  <a:gdLst>
                    <a:gd name="T0" fmla="*/ 151 w 299"/>
                    <a:gd name="T1" fmla="*/ 0 h 212"/>
                    <a:gd name="T2" fmla="*/ 299 w 299"/>
                    <a:gd name="T3" fmla="*/ 0 h 212"/>
                    <a:gd name="T4" fmla="*/ 299 w 299"/>
                    <a:gd name="T5" fmla="*/ 71 h 212"/>
                    <a:gd name="T6" fmla="*/ 151 w 299"/>
                    <a:gd name="T7" fmla="*/ 71 h 212"/>
                    <a:gd name="T8" fmla="*/ 151 w 299"/>
                    <a:gd name="T9" fmla="*/ 142 h 212"/>
                    <a:gd name="T10" fmla="*/ 75 w 299"/>
                    <a:gd name="T11" fmla="*/ 142 h 212"/>
                    <a:gd name="T12" fmla="*/ 75 w 299"/>
                    <a:gd name="T13" fmla="*/ 212 h 212"/>
                    <a:gd name="T14" fmla="*/ 0 w 299"/>
                    <a:gd name="T15" fmla="*/ 212 h 212"/>
                    <a:gd name="T16" fmla="*/ 0 w 299"/>
                    <a:gd name="T17" fmla="*/ 142 h 212"/>
                    <a:gd name="T18" fmla="*/ 75 w 299"/>
                    <a:gd name="T19" fmla="*/ 142 h 212"/>
                    <a:gd name="T20" fmla="*/ 75 w 299"/>
                    <a:gd name="T21" fmla="*/ 71 h 212"/>
                    <a:gd name="T22" fmla="*/ 151 w 299"/>
                    <a:gd name="T23" fmla="*/ 71 h 212"/>
                    <a:gd name="T24" fmla="*/ 151 w 299"/>
                    <a:gd name="T25"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9" h="212">
                      <a:moveTo>
                        <a:pt x="151" y="0"/>
                      </a:moveTo>
                      <a:lnTo>
                        <a:pt x="299" y="0"/>
                      </a:lnTo>
                      <a:lnTo>
                        <a:pt x="299" y="71"/>
                      </a:lnTo>
                      <a:lnTo>
                        <a:pt x="151" y="71"/>
                      </a:lnTo>
                      <a:lnTo>
                        <a:pt x="151" y="142"/>
                      </a:lnTo>
                      <a:lnTo>
                        <a:pt x="75" y="142"/>
                      </a:lnTo>
                      <a:lnTo>
                        <a:pt x="75" y="212"/>
                      </a:lnTo>
                      <a:lnTo>
                        <a:pt x="0" y="212"/>
                      </a:lnTo>
                      <a:lnTo>
                        <a:pt x="0" y="142"/>
                      </a:lnTo>
                      <a:lnTo>
                        <a:pt x="75" y="142"/>
                      </a:lnTo>
                      <a:lnTo>
                        <a:pt x="75" y="71"/>
                      </a:lnTo>
                      <a:lnTo>
                        <a:pt x="151" y="71"/>
                      </a:lnTo>
                      <a:lnTo>
                        <a:pt x="151"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613" name="Rectangle 85"/>
                <p:cNvSpPr>
                  <a:spLocks noChangeArrowheads="1"/>
                </p:cNvSpPr>
                <p:nvPr/>
              </p:nvSpPr>
              <p:spPr bwMode="auto">
                <a:xfrm>
                  <a:off x="4261" y="2002"/>
                  <a:ext cx="31" cy="16"/>
                </a:xfrm>
                <a:prstGeom prst="rect">
                  <a:avLst/>
                </a:prstGeom>
                <a:solidFill>
                  <a:srgbClr val="FFA5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614" name="Rectangle 86"/>
                <p:cNvSpPr>
                  <a:spLocks noChangeArrowheads="1"/>
                </p:cNvSpPr>
                <p:nvPr/>
              </p:nvSpPr>
              <p:spPr bwMode="auto">
                <a:xfrm>
                  <a:off x="4471" y="2002"/>
                  <a:ext cx="60" cy="16"/>
                </a:xfrm>
                <a:prstGeom prst="rect">
                  <a:avLst/>
                </a:prstGeom>
                <a:solidFill>
                  <a:srgbClr val="FFA5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615" name="Rectangle 87"/>
                <p:cNvSpPr>
                  <a:spLocks noChangeArrowheads="1"/>
                </p:cNvSpPr>
                <p:nvPr/>
              </p:nvSpPr>
              <p:spPr bwMode="auto">
                <a:xfrm>
                  <a:off x="4233" y="2015"/>
                  <a:ext cx="31" cy="16"/>
                </a:xfrm>
                <a:prstGeom prst="rect">
                  <a:avLst/>
                </a:prstGeom>
                <a:solidFill>
                  <a:srgbClr val="FFA5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616" name="Rectangle 88"/>
                <p:cNvSpPr>
                  <a:spLocks noChangeArrowheads="1"/>
                </p:cNvSpPr>
                <p:nvPr/>
              </p:nvSpPr>
              <p:spPr bwMode="auto">
                <a:xfrm>
                  <a:off x="4444" y="2015"/>
                  <a:ext cx="31" cy="16"/>
                </a:xfrm>
                <a:prstGeom prst="rect">
                  <a:avLst/>
                </a:prstGeom>
                <a:solidFill>
                  <a:srgbClr val="FFA5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617" name="Freeform 89"/>
                <p:cNvSpPr/>
                <p:nvPr/>
              </p:nvSpPr>
              <p:spPr bwMode="auto">
                <a:xfrm>
                  <a:off x="4712" y="2015"/>
                  <a:ext cx="59" cy="55"/>
                </a:xfrm>
                <a:custGeom>
                  <a:avLst/>
                  <a:gdLst>
                    <a:gd name="T0" fmla="*/ 0 w 294"/>
                    <a:gd name="T1" fmla="*/ 0 h 277"/>
                    <a:gd name="T2" fmla="*/ 76 w 294"/>
                    <a:gd name="T3" fmla="*/ 0 h 277"/>
                    <a:gd name="T4" fmla="*/ 76 w 294"/>
                    <a:gd name="T5" fmla="*/ 70 h 277"/>
                    <a:gd name="T6" fmla="*/ 147 w 294"/>
                    <a:gd name="T7" fmla="*/ 70 h 277"/>
                    <a:gd name="T8" fmla="*/ 147 w 294"/>
                    <a:gd name="T9" fmla="*/ 140 h 277"/>
                    <a:gd name="T10" fmla="*/ 218 w 294"/>
                    <a:gd name="T11" fmla="*/ 140 h 277"/>
                    <a:gd name="T12" fmla="*/ 218 w 294"/>
                    <a:gd name="T13" fmla="*/ 207 h 277"/>
                    <a:gd name="T14" fmla="*/ 294 w 294"/>
                    <a:gd name="T15" fmla="*/ 207 h 277"/>
                    <a:gd name="T16" fmla="*/ 294 w 294"/>
                    <a:gd name="T17" fmla="*/ 277 h 277"/>
                    <a:gd name="T18" fmla="*/ 218 w 294"/>
                    <a:gd name="T19" fmla="*/ 277 h 277"/>
                    <a:gd name="T20" fmla="*/ 218 w 294"/>
                    <a:gd name="T21" fmla="*/ 207 h 277"/>
                    <a:gd name="T22" fmla="*/ 147 w 294"/>
                    <a:gd name="T23" fmla="*/ 207 h 277"/>
                    <a:gd name="T24" fmla="*/ 147 w 294"/>
                    <a:gd name="T25" fmla="*/ 140 h 277"/>
                    <a:gd name="T26" fmla="*/ 76 w 294"/>
                    <a:gd name="T27" fmla="*/ 140 h 277"/>
                    <a:gd name="T28" fmla="*/ 76 w 294"/>
                    <a:gd name="T29" fmla="*/ 70 h 277"/>
                    <a:gd name="T30" fmla="*/ 0 w 294"/>
                    <a:gd name="T31" fmla="*/ 70 h 277"/>
                    <a:gd name="T32" fmla="*/ 0 w 294"/>
                    <a:gd name="T33"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4" h="277">
                      <a:moveTo>
                        <a:pt x="0" y="0"/>
                      </a:moveTo>
                      <a:lnTo>
                        <a:pt x="76" y="0"/>
                      </a:lnTo>
                      <a:lnTo>
                        <a:pt x="76" y="70"/>
                      </a:lnTo>
                      <a:lnTo>
                        <a:pt x="147" y="70"/>
                      </a:lnTo>
                      <a:lnTo>
                        <a:pt x="147" y="140"/>
                      </a:lnTo>
                      <a:lnTo>
                        <a:pt x="218" y="140"/>
                      </a:lnTo>
                      <a:lnTo>
                        <a:pt x="218" y="207"/>
                      </a:lnTo>
                      <a:lnTo>
                        <a:pt x="294" y="207"/>
                      </a:lnTo>
                      <a:lnTo>
                        <a:pt x="294" y="277"/>
                      </a:lnTo>
                      <a:lnTo>
                        <a:pt x="218" y="277"/>
                      </a:lnTo>
                      <a:lnTo>
                        <a:pt x="218" y="207"/>
                      </a:lnTo>
                      <a:lnTo>
                        <a:pt x="147" y="207"/>
                      </a:lnTo>
                      <a:lnTo>
                        <a:pt x="147" y="140"/>
                      </a:lnTo>
                      <a:lnTo>
                        <a:pt x="76" y="140"/>
                      </a:lnTo>
                      <a:lnTo>
                        <a:pt x="76" y="70"/>
                      </a:lnTo>
                      <a:lnTo>
                        <a:pt x="0" y="7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618" name="Rectangle 90"/>
                <p:cNvSpPr>
                  <a:spLocks noChangeArrowheads="1"/>
                </p:cNvSpPr>
                <p:nvPr/>
              </p:nvSpPr>
              <p:spPr bwMode="auto">
                <a:xfrm>
                  <a:off x="4218" y="2028"/>
                  <a:ext cx="18" cy="16"/>
                </a:xfrm>
                <a:prstGeom prst="rect">
                  <a:avLst/>
                </a:prstGeom>
                <a:solidFill>
                  <a:srgbClr val="FFA5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619" name="Rectangle 91"/>
                <p:cNvSpPr>
                  <a:spLocks noChangeArrowheads="1"/>
                </p:cNvSpPr>
                <p:nvPr/>
              </p:nvSpPr>
              <p:spPr bwMode="auto">
                <a:xfrm>
                  <a:off x="4035" y="2041"/>
                  <a:ext cx="18" cy="1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620" name="Rectangle 92"/>
                <p:cNvSpPr>
                  <a:spLocks noChangeArrowheads="1"/>
                </p:cNvSpPr>
                <p:nvPr/>
              </p:nvSpPr>
              <p:spPr bwMode="auto">
                <a:xfrm>
                  <a:off x="4204" y="2041"/>
                  <a:ext cx="18" cy="17"/>
                </a:xfrm>
                <a:prstGeom prst="rect">
                  <a:avLst/>
                </a:prstGeom>
                <a:solidFill>
                  <a:srgbClr val="FFA5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621" name="Freeform 93"/>
                <p:cNvSpPr/>
                <p:nvPr/>
              </p:nvSpPr>
              <p:spPr bwMode="auto">
                <a:xfrm>
                  <a:off x="4064" y="2068"/>
                  <a:ext cx="594" cy="289"/>
                </a:xfrm>
                <a:custGeom>
                  <a:avLst/>
                  <a:gdLst>
                    <a:gd name="T0" fmla="*/ 1130 w 2969"/>
                    <a:gd name="T1" fmla="*/ 67 h 1448"/>
                    <a:gd name="T2" fmla="*/ 1273 w 2969"/>
                    <a:gd name="T3" fmla="*/ 133 h 1448"/>
                    <a:gd name="T4" fmla="*/ 1345 w 2969"/>
                    <a:gd name="T5" fmla="*/ 395 h 1448"/>
                    <a:gd name="T6" fmla="*/ 1555 w 2969"/>
                    <a:gd name="T7" fmla="*/ 329 h 1448"/>
                    <a:gd name="T8" fmla="*/ 1911 w 2969"/>
                    <a:gd name="T9" fmla="*/ 196 h 1448"/>
                    <a:gd name="T10" fmla="*/ 2049 w 2969"/>
                    <a:gd name="T11" fmla="*/ 133 h 1448"/>
                    <a:gd name="T12" fmla="*/ 2476 w 2969"/>
                    <a:gd name="T13" fmla="*/ 133 h 1448"/>
                    <a:gd name="T14" fmla="*/ 2615 w 2969"/>
                    <a:gd name="T15" fmla="*/ 196 h 1448"/>
                    <a:gd name="T16" fmla="*/ 2898 w 2969"/>
                    <a:gd name="T17" fmla="*/ 395 h 1448"/>
                    <a:gd name="T18" fmla="*/ 2898 w 2969"/>
                    <a:gd name="T19" fmla="*/ 462 h 1448"/>
                    <a:gd name="T20" fmla="*/ 2615 w 2969"/>
                    <a:gd name="T21" fmla="*/ 524 h 1448"/>
                    <a:gd name="T22" fmla="*/ 2476 w 2969"/>
                    <a:gd name="T23" fmla="*/ 591 h 1448"/>
                    <a:gd name="T24" fmla="*/ 2404 w 2969"/>
                    <a:gd name="T25" fmla="*/ 724 h 1448"/>
                    <a:gd name="T26" fmla="*/ 2049 w 2969"/>
                    <a:gd name="T27" fmla="*/ 790 h 1448"/>
                    <a:gd name="T28" fmla="*/ 2121 w 2969"/>
                    <a:gd name="T29" fmla="*/ 922 h 1448"/>
                    <a:gd name="T30" fmla="*/ 2264 w 2969"/>
                    <a:gd name="T31" fmla="*/ 986 h 1448"/>
                    <a:gd name="T32" fmla="*/ 2193 w 2969"/>
                    <a:gd name="T33" fmla="*/ 1251 h 1448"/>
                    <a:gd name="T34" fmla="*/ 1978 w 2969"/>
                    <a:gd name="T35" fmla="*/ 1315 h 1448"/>
                    <a:gd name="T36" fmla="*/ 1838 w 2969"/>
                    <a:gd name="T37" fmla="*/ 1448 h 1448"/>
                    <a:gd name="T38" fmla="*/ 1273 w 2969"/>
                    <a:gd name="T39" fmla="*/ 1381 h 1448"/>
                    <a:gd name="T40" fmla="*/ 1202 w 2969"/>
                    <a:gd name="T41" fmla="*/ 1251 h 1448"/>
                    <a:gd name="T42" fmla="*/ 1202 w 2969"/>
                    <a:gd name="T43" fmla="*/ 986 h 1448"/>
                    <a:gd name="T44" fmla="*/ 1273 w 2969"/>
                    <a:gd name="T45" fmla="*/ 790 h 1448"/>
                    <a:gd name="T46" fmla="*/ 1413 w 2969"/>
                    <a:gd name="T47" fmla="*/ 724 h 1448"/>
                    <a:gd name="T48" fmla="*/ 1345 w 2969"/>
                    <a:gd name="T49" fmla="*/ 857 h 1448"/>
                    <a:gd name="T50" fmla="*/ 1202 w 2969"/>
                    <a:gd name="T51" fmla="*/ 986 h 1448"/>
                    <a:gd name="T52" fmla="*/ 1273 w 2969"/>
                    <a:gd name="T53" fmla="*/ 1315 h 1448"/>
                    <a:gd name="T54" fmla="*/ 1838 w 2969"/>
                    <a:gd name="T55" fmla="*/ 1381 h 1448"/>
                    <a:gd name="T56" fmla="*/ 1978 w 2969"/>
                    <a:gd name="T57" fmla="*/ 1251 h 1448"/>
                    <a:gd name="T58" fmla="*/ 2193 w 2969"/>
                    <a:gd name="T59" fmla="*/ 1119 h 1448"/>
                    <a:gd name="T60" fmla="*/ 2121 w 2969"/>
                    <a:gd name="T61" fmla="*/ 922 h 1448"/>
                    <a:gd name="T62" fmla="*/ 1978 w 2969"/>
                    <a:gd name="T63" fmla="*/ 857 h 1448"/>
                    <a:gd name="T64" fmla="*/ 1911 w 2969"/>
                    <a:gd name="T65" fmla="*/ 657 h 1448"/>
                    <a:gd name="T66" fmla="*/ 1767 w 2969"/>
                    <a:gd name="T67" fmla="*/ 524 h 1448"/>
                    <a:gd name="T68" fmla="*/ 1696 w 2969"/>
                    <a:gd name="T69" fmla="*/ 524 h 1448"/>
                    <a:gd name="T70" fmla="*/ 1273 w 2969"/>
                    <a:gd name="T71" fmla="*/ 591 h 1448"/>
                    <a:gd name="T72" fmla="*/ 1202 w 2969"/>
                    <a:gd name="T73" fmla="*/ 724 h 1448"/>
                    <a:gd name="T74" fmla="*/ 636 w 2969"/>
                    <a:gd name="T75" fmla="*/ 790 h 1448"/>
                    <a:gd name="T76" fmla="*/ 565 w 2969"/>
                    <a:gd name="T77" fmla="*/ 922 h 1448"/>
                    <a:gd name="T78" fmla="*/ 427 w 2969"/>
                    <a:gd name="T79" fmla="*/ 986 h 1448"/>
                    <a:gd name="T80" fmla="*/ 494 w 2969"/>
                    <a:gd name="T81" fmla="*/ 857 h 1448"/>
                    <a:gd name="T82" fmla="*/ 636 w 2969"/>
                    <a:gd name="T83" fmla="*/ 790 h 1448"/>
                    <a:gd name="T84" fmla="*/ 565 w 2969"/>
                    <a:gd name="T85" fmla="*/ 657 h 1448"/>
                    <a:gd name="T86" fmla="*/ 427 w 2969"/>
                    <a:gd name="T87" fmla="*/ 591 h 1448"/>
                    <a:gd name="T88" fmla="*/ 283 w 2969"/>
                    <a:gd name="T89" fmla="*/ 591 h 1448"/>
                    <a:gd name="T90" fmla="*/ 71 w 2969"/>
                    <a:gd name="T91" fmla="*/ 657 h 1448"/>
                    <a:gd name="T92" fmla="*/ 0 w 2969"/>
                    <a:gd name="T93" fmla="*/ 657 h 1448"/>
                    <a:gd name="T94" fmla="*/ 143 w 2969"/>
                    <a:gd name="T95" fmla="*/ 591 h 1448"/>
                    <a:gd name="T96" fmla="*/ 283 w 2969"/>
                    <a:gd name="T97" fmla="*/ 462 h 1448"/>
                    <a:gd name="T98" fmla="*/ 494 w 2969"/>
                    <a:gd name="T99" fmla="*/ 329 h 1448"/>
                    <a:gd name="T100" fmla="*/ 565 w 2969"/>
                    <a:gd name="T101" fmla="*/ 133 h 1448"/>
                    <a:gd name="T102" fmla="*/ 848 w 2969"/>
                    <a:gd name="T103" fmla="*/ 67 h 1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69" h="1448">
                      <a:moveTo>
                        <a:pt x="848" y="0"/>
                      </a:moveTo>
                      <a:lnTo>
                        <a:pt x="1130" y="0"/>
                      </a:lnTo>
                      <a:lnTo>
                        <a:pt x="1130" y="67"/>
                      </a:lnTo>
                      <a:lnTo>
                        <a:pt x="1202" y="67"/>
                      </a:lnTo>
                      <a:lnTo>
                        <a:pt x="1202" y="133"/>
                      </a:lnTo>
                      <a:lnTo>
                        <a:pt x="1273" y="133"/>
                      </a:lnTo>
                      <a:lnTo>
                        <a:pt x="1273" y="196"/>
                      </a:lnTo>
                      <a:lnTo>
                        <a:pt x="1345" y="196"/>
                      </a:lnTo>
                      <a:lnTo>
                        <a:pt x="1345" y="395"/>
                      </a:lnTo>
                      <a:lnTo>
                        <a:pt x="1413" y="395"/>
                      </a:lnTo>
                      <a:lnTo>
                        <a:pt x="1413" y="329"/>
                      </a:lnTo>
                      <a:lnTo>
                        <a:pt x="1555" y="329"/>
                      </a:lnTo>
                      <a:lnTo>
                        <a:pt x="1555" y="262"/>
                      </a:lnTo>
                      <a:lnTo>
                        <a:pt x="1911" y="262"/>
                      </a:lnTo>
                      <a:lnTo>
                        <a:pt x="1911" y="196"/>
                      </a:lnTo>
                      <a:lnTo>
                        <a:pt x="1978" y="196"/>
                      </a:lnTo>
                      <a:lnTo>
                        <a:pt x="1978" y="133"/>
                      </a:lnTo>
                      <a:lnTo>
                        <a:pt x="2049" y="133"/>
                      </a:lnTo>
                      <a:lnTo>
                        <a:pt x="2049" y="67"/>
                      </a:lnTo>
                      <a:lnTo>
                        <a:pt x="2476" y="67"/>
                      </a:lnTo>
                      <a:lnTo>
                        <a:pt x="2476" y="133"/>
                      </a:lnTo>
                      <a:lnTo>
                        <a:pt x="2543" y="133"/>
                      </a:lnTo>
                      <a:lnTo>
                        <a:pt x="2543" y="196"/>
                      </a:lnTo>
                      <a:lnTo>
                        <a:pt x="2615" y="196"/>
                      </a:lnTo>
                      <a:lnTo>
                        <a:pt x="2615" y="329"/>
                      </a:lnTo>
                      <a:lnTo>
                        <a:pt x="2898" y="329"/>
                      </a:lnTo>
                      <a:lnTo>
                        <a:pt x="2898" y="395"/>
                      </a:lnTo>
                      <a:lnTo>
                        <a:pt x="2969" y="395"/>
                      </a:lnTo>
                      <a:lnTo>
                        <a:pt x="2969" y="462"/>
                      </a:lnTo>
                      <a:lnTo>
                        <a:pt x="2898" y="462"/>
                      </a:lnTo>
                      <a:lnTo>
                        <a:pt x="2898" y="395"/>
                      </a:lnTo>
                      <a:lnTo>
                        <a:pt x="2615" y="395"/>
                      </a:lnTo>
                      <a:lnTo>
                        <a:pt x="2615" y="524"/>
                      </a:lnTo>
                      <a:lnTo>
                        <a:pt x="2543" y="524"/>
                      </a:lnTo>
                      <a:lnTo>
                        <a:pt x="2543" y="591"/>
                      </a:lnTo>
                      <a:lnTo>
                        <a:pt x="2476" y="591"/>
                      </a:lnTo>
                      <a:lnTo>
                        <a:pt x="2476" y="657"/>
                      </a:lnTo>
                      <a:lnTo>
                        <a:pt x="2404" y="657"/>
                      </a:lnTo>
                      <a:lnTo>
                        <a:pt x="2404" y="724"/>
                      </a:lnTo>
                      <a:lnTo>
                        <a:pt x="1978" y="724"/>
                      </a:lnTo>
                      <a:lnTo>
                        <a:pt x="1978" y="790"/>
                      </a:lnTo>
                      <a:lnTo>
                        <a:pt x="2049" y="790"/>
                      </a:lnTo>
                      <a:lnTo>
                        <a:pt x="2049" y="857"/>
                      </a:lnTo>
                      <a:lnTo>
                        <a:pt x="2121" y="857"/>
                      </a:lnTo>
                      <a:lnTo>
                        <a:pt x="2121" y="922"/>
                      </a:lnTo>
                      <a:lnTo>
                        <a:pt x="2193" y="922"/>
                      </a:lnTo>
                      <a:lnTo>
                        <a:pt x="2193" y="986"/>
                      </a:lnTo>
                      <a:lnTo>
                        <a:pt x="2264" y="986"/>
                      </a:lnTo>
                      <a:lnTo>
                        <a:pt x="2264" y="1119"/>
                      </a:lnTo>
                      <a:lnTo>
                        <a:pt x="2193" y="1119"/>
                      </a:lnTo>
                      <a:lnTo>
                        <a:pt x="2193" y="1251"/>
                      </a:lnTo>
                      <a:lnTo>
                        <a:pt x="2121" y="1251"/>
                      </a:lnTo>
                      <a:lnTo>
                        <a:pt x="2121" y="1315"/>
                      </a:lnTo>
                      <a:lnTo>
                        <a:pt x="1978" y="1315"/>
                      </a:lnTo>
                      <a:lnTo>
                        <a:pt x="1978" y="1381"/>
                      </a:lnTo>
                      <a:lnTo>
                        <a:pt x="1838" y="1381"/>
                      </a:lnTo>
                      <a:lnTo>
                        <a:pt x="1838" y="1448"/>
                      </a:lnTo>
                      <a:lnTo>
                        <a:pt x="1345" y="1448"/>
                      </a:lnTo>
                      <a:lnTo>
                        <a:pt x="1345" y="1381"/>
                      </a:lnTo>
                      <a:lnTo>
                        <a:pt x="1273" y="1381"/>
                      </a:lnTo>
                      <a:lnTo>
                        <a:pt x="1273" y="1315"/>
                      </a:lnTo>
                      <a:lnTo>
                        <a:pt x="1202" y="1315"/>
                      </a:lnTo>
                      <a:lnTo>
                        <a:pt x="1202" y="1251"/>
                      </a:lnTo>
                      <a:lnTo>
                        <a:pt x="1130" y="1251"/>
                      </a:lnTo>
                      <a:lnTo>
                        <a:pt x="1130" y="986"/>
                      </a:lnTo>
                      <a:lnTo>
                        <a:pt x="1202" y="986"/>
                      </a:lnTo>
                      <a:lnTo>
                        <a:pt x="1202" y="857"/>
                      </a:lnTo>
                      <a:lnTo>
                        <a:pt x="1273" y="857"/>
                      </a:lnTo>
                      <a:lnTo>
                        <a:pt x="1273" y="790"/>
                      </a:lnTo>
                      <a:lnTo>
                        <a:pt x="1345" y="790"/>
                      </a:lnTo>
                      <a:lnTo>
                        <a:pt x="1345" y="724"/>
                      </a:lnTo>
                      <a:lnTo>
                        <a:pt x="1413" y="724"/>
                      </a:lnTo>
                      <a:lnTo>
                        <a:pt x="1413" y="790"/>
                      </a:lnTo>
                      <a:lnTo>
                        <a:pt x="1345" y="790"/>
                      </a:lnTo>
                      <a:lnTo>
                        <a:pt x="1345" y="857"/>
                      </a:lnTo>
                      <a:lnTo>
                        <a:pt x="1273" y="857"/>
                      </a:lnTo>
                      <a:lnTo>
                        <a:pt x="1273" y="986"/>
                      </a:lnTo>
                      <a:lnTo>
                        <a:pt x="1202" y="986"/>
                      </a:lnTo>
                      <a:lnTo>
                        <a:pt x="1202" y="1251"/>
                      </a:lnTo>
                      <a:lnTo>
                        <a:pt x="1273" y="1251"/>
                      </a:lnTo>
                      <a:lnTo>
                        <a:pt x="1273" y="1315"/>
                      </a:lnTo>
                      <a:lnTo>
                        <a:pt x="1345" y="1315"/>
                      </a:lnTo>
                      <a:lnTo>
                        <a:pt x="1345" y="1381"/>
                      </a:lnTo>
                      <a:lnTo>
                        <a:pt x="1838" y="1381"/>
                      </a:lnTo>
                      <a:lnTo>
                        <a:pt x="1838" y="1315"/>
                      </a:lnTo>
                      <a:lnTo>
                        <a:pt x="1978" y="1315"/>
                      </a:lnTo>
                      <a:lnTo>
                        <a:pt x="1978" y="1251"/>
                      </a:lnTo>
                      <a:lnTo>
                        <a:pt x="2121" y="1251"/>
                      </a:lnTo>
                      <a:lnTo>
                        <a:pt x="2121" y="1119"/>
                      </a:lnTo>
                      <a:lnTo>
                        <a:pt x="2193" y="1119"/>
                      </a:lnTo>
                      <a:lnTo>
                        <a:pt x="2193" y="986"/>
                      </a:lnTo>
                      <a:lnTo>
                        <a:pt x="2121" y="986"/>
                      </a:lnTo>
                      <a:lnTo>
                        <a:pt x="2121" y="922"/>
                      </a:lnTo>
                      <a:lnTo>
                        <a:pt x="2049" y="922"/>
                      </a:lnTo>
                      <a:lnTo>
                        <a:pt x="2049" y="857"/>
                      </a:lnTo>
                      <a:lnTo>
                        <a:pt x="1978" y="857"/>
                      </a:lnTo>
                      <a:lnTo>
                        <a:pt x="1978" y="790"/>
                      </a:lnTo>
                      <a:lnTo>
                        <a:pt x="1911" y="790"/>
                      </a:lnTo>
                      <a:lnTo>
                        <a:pt x="1911" y="657"/>
                      </a:lnTo>
                      <a:lnTo>
                        <a:pt x="1838" y="657"/>
                      </a:lnTo>
                      <a:lnTo>
                        <a:pt x="1838" y="524"/>
                      </a:lnTo>
                      <a:lnTo>
                        <a:pt x="1767" y="524"/>
                      </a:lnTo>
                      <a:lnTo>
                        <a:pt x="1767" y="462"/>
                      </a:lnTo>
                      <a:lnTo>
                        <a:pt x="1696" y="462"/>
                      </a:lnTo>
                      <a:lnTo>
                        <a:pt x="1696" y="524"/>
                      </a:lnTo>
                      <a:lnTo>
                        <a:pt x="1485" y="524"/>
                      </a:lnTo>
                      <a:lnTo>
                        <a:pt x="1485" y="591"/>
                      </a:lnTo>
                      <a:lnTo>
                        <a:pt x="1273" y="591"/>
                      </a:lnTo>
                      <a:lnTo>
                        <a:pt x="1273" y="657"/>
                      </a:lnTo>
                      <a:lnTo>
                        <a:pt x="1202" y="657"/>
                      </a:lnTo>
                      <a:lnTo>
                        <a:pt x="1202" y="724"/>
                      </a:lnTo>
                      <a:lnTo>
                        <a:pt x="1130" y="724"/>
                      </a:lnTo>
                      <a:lnTo>
                        <a:pt x="1130" y="790"/>
                      </a:lnTo>
                      <a:lnTo>
                        <a:pt x="636" y="790"/>
                      </a:lnTo>
                      <a:lnTo>
                        <a:pt x="636" y="857"/>
                      </a:lnTo>
                      <a:lnTo>
                        <a:pt x="565" y="857"/>
                      </a:lnTo>
                      <a:lnTo>
                        <a:pt x="565" y="922"/>
                      </a:lnTo>
                      <a:lnTo>
                        <a:pt x="494" y="922"/>
                      </a:lnTo>
                      <a:lnTo>
                        <a:pt x="494" y="986"/>
                      </a:lnTo>
                      <a:lnTo>
                        <a:pt x="427" y="986"/>
                      </a:lnTo>
                      <a:lnTo>
                        <a:pt x="427" y="922"/>
                      </a:lnTo>
                      <a:lnTo>
                        <a:pt x="494" y="922"/>
                      </a:lnTo>
                      <a:lnTo>
                        <a:pt x="494" y="857"/>
                      </a:lnTo>
                      <a:lnTo>
                        <a:pt x="565" y="857"/>
                      </a:lnTo>
                      <a:lnTo>
                        <a:pt x="565" y="790"/>
                      </a:lnTo>
                      <a:lnTo>
                        <a:pt x="636" y="790"/>
                      </a:lnTo>
                      <a:lnTo>
                        <a:pt x="636" y="724"/>
                      </a:lnTo>
                      <a:lnTo>
                        <a:pt x="565" y="724"/>
                      </a:lnTo>
                      <a:lnTo>
                        <a:pt x="565" y="657"/>
                      </a:lnTo>
                      <a:lnTo>
                        <a:pt x="494" y="657"/>
                      </a:lnTo>
                      <a:lnTo>
                        <a:pt x="494" y="591"/>
                      </a:lnTo>
                      <a:lnTo>
                        <a:pt x="427" y="591"/>
                      </a:lnTo>
                      <a:lnTo>
                        <a:pt x="427" y="524"/>
                      </a:lnTo>
                      <a:lnTo>
                        <a:pt x="283" y="524"/>
                      </a:lnTo>
                      <a:lnTo>
                        <a:pt x="283" y="591"/>
                      </a:lnTo>
                      <a:lnTo>
                        <a:pt x="143" y="591"/>
                      </a:lnTo>
                      <a:lnTo>
                        <a:pt x="143" y="657"/>
                      </a:lnTo>
                      <a:lnTo>
                        <a:pt x="71" y="657"/>
                      </a:lnTo>
                      <a:lnTo>
                        <a:pt x="71" y="724"/>
                      </a:lnTo>
                      <a:lnTo>
                        <a:pt x="0" y="724"/>
                      </a:lnTo>
                      <a:lnTo>
                        <a:pt x="0" y="657"/>
                      </a:lnTo>
                      <a:lnTo>
                        <a:pt x="71" y="657"/>
                      </a:lnTo>
                      <a:lnTo>
                        <a:pt x="71" y="591"/>
                      </a:lnTo>
                      <a:lnTo>
                        <a:pt x="143" y="591"/>
                      </a:lnTo>
                      <a:lnTo>
                        <a:pt x="143" y="524"/>
                      </a:lnTo>
                      <a:lnTo>
                        <a:pt x="283" y="524"/>
                      </a:lnTo>
                      <a:lnTo>
                        <a:pt x="283" y="462"/>
                      </a:lnTo>
                      <a:lnTo>
                        <a:pt x="427" y="462"/>
                      </a:lnTo>
                      <a:lnTo>
                        <a:pt x="427" y="329"/>
                      </a:lnTo>
                      <a:lnTo>
                        <a:pt x="494" y="329"/>
                      </a:lnTo>
                      <a:lnTo>
                        <a:pt x="494" y="196"/>
                      </a:lnTo>
                      <a:lnTo>
                        <a:pt x="565" y="196"/>
                      </a:lnTo>
                      <a:lnTo>
                        <a:pt x="565" y="133"/>
                      </a:lnTo>
                      <a:lnTo>
                        <a:pt x="704" y="133"/>
                      </a:lnTo>
                      <a:lnTo>
                        <a:pt x="704" y="67"/>
                      </a:lnTo>
                      <a:lnTo>
                        <a:pt x="848" y="67"/>
                      </a:lnTo>
                      <a:lnTo>
                        <a:pt x="848"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622" name="Freeform 94"/>
                <p:cNvSpPr/>
                <p:nvPr/>
              </p:nvSpPr>
              <p:spPr bwMode="auto">
                <a:xfrm>
                  <a:off x="4007" y="2081"/>
                  <a:ext cx="46" cy="41"/>
                </a:xfrm>
                <a:custGeom>
                  <a:avLst/>
                  <a:gdLst>
                    <a:gd name="T0" fmla="*/ 155 w 231"/>
                    <a:gd name="T1" fmla="*/ 0 h 209"/>
                    <a:gd name="T2" fmla="*/ 231 w 231"/>
                    <a:gd name="T3" fmla="*/ 0 h 209"/>
                    <a:gd name="T4" fmla="*/ 231 w 231"/>
                    <a:gd name="T5" fmla="*/ 69 h 209"/>
                    <a:gd name="T6" fmla="*/ 155 w 231"/>
                    <a:gd name="T7" fmla="*/ 69 h 209"/>
                    <a:gd name="T8" fmla="*/ 155 w 231"/>
                    <a:gd name="T9" fmla="*/ 140 h 209"/>
                    <a:gd name="T10" fmla="*/ 75 w 231"/>
                    <a:gd name="T11" fmla="*/ 140 h 209"/>
                    <a:gd name="T12" fmla="*/ 75 w 231"/>
                    <a:gd name="T13" fmla="*/ 209 h 209"/>
                    <a:gd name="T14" fmla="*/ 0 w 231"/>
                    <a:gd name="T15" fmla="*/ 209 h 209"/>
                    <a:gd name="T16" fmla="*/ 0 w 231"/>
                    <a:gd name="T17" fmla="*/ 140 h 209"/>
                    <a:gd name="T18" fmla="*/ 75 w 231"/>
                    <a:gd name="T19" fmla="*/ 140 h 209"/>
                    <a:gd name="T20" fmla="*/ 75 w 231"/>
                    <a:gd name="T21" fmla="*/ 69 h 209"/>
                    <a:gd name="T22" fmla="*/ 155 w 231"/>
                    <a:gd name="T23" fmla="*/ 69 h 209"/>
                    <a:gd name="T24" fmla="*/ 155 w 231"/>
                    <a:gd name="T25" fmla="*/ 0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1" h="209">
                      <a:moveTo>
                        <a:pt x="155" y="0"/>
                      </a:moveTo>
                      <a:lnTo>
                        <a:pt x="231" y="0"/>
                      </a:lnTo>
                      <a:lnTo>
                        <a:pt x="231" y="69"/>
                      </a:lnTo>
                      <a:lnTo>
                        <a:pt x="155" y="69"/>
                      </a:lnTo>
                      <a:lnTo>
                        <a:pt x="155" y="140"/>
                      </a:lnTo>
                      <a:lnTo>
                        <a:pt x="75" y="140"/>
                      </a:lnTo>
                      <a:lnTo>
                        <a:pt x="75" y="209"/>
                      </a:lnTo>
                      <a:lnTo>
                        <a:pt x="0" y="209"/>
                      </a:lnTo>
                      <a:lnTo>
                        <a:pt x="0" y="140"/>
                      </a:lnTo>
                      <a:lnTo>
                        <a:pt x="75" y="140"/>
                      </a:lnTo>
                      <a:lnTo>
                        <a:pt x="75" y="69"/>
                      </a:lnTo>
                      <a:lnTo>
                        <a:pt x="155" y="69"/>
                      </a:lnTo>
                      <a:lnTo>
                        <a:pt x="155"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623" name="Freeform 95"/>
                <p:cNvSpPr/>
                <p:nvPr/>
              </p:nvSpPr>
              <p:spPr bwMode="auto">
                <a:xfrm>
                  <a:off x="4162" y="2081"/>
                  <a:ext cx="158" cy="133"/>
                </a:xfrm>
                <a:custGeom>
                  <a:avLst/>
                  <a:gdLst>
                    <a:gd name="T0" fmla="*/ 359 w 793"/>
                    <a:gd name="T1" fmla="*/ 0 h 668"/>
                    <a:gd name="T2" fmla="*/ 650 w 793"/>
                    <a:gd name="T3" fmla="*/ 0 h 668"/>
                    <a:gd name="T4" fmla="*/ 650 w 793"/>
                    <a:gd name="T5" fmla="*/ 65 h 668"/>
                    <a:gd name="T6" fmla="*/ 722 w 793"/>
                    <a:gd name="T7" fmla="*/ 65 h 668"/>
                    <a:gd name="T8" fmla="*/ 722 w 793"/>
                    <a:gd name="T9" fmla="*/ 132 h 668"/>
                    <a:gd name="T10" fmla="*/ 793 w 793"/>
                    <a:gd name="T11" fmla="*/ 132 h 668"/>
                    <a:gd name="T12" fmla="*/ 793 w 793"/>
                    <a:gd name="T13" fmla="*/ 535 h 668"/>
                    <a:gd name="T14" fmla="*/ 722 w 793"/>
                    <a:gd name="T15" fmla="*/ 535 h 668"/>
                    <a:gd name="T16" fmla="*/ 722 w 793"/>
                    <a:gd name="T17" fmla="*/ 602 h 668"/>
                    <a:gd name="T18" fmla="*/ 650 w 793"/>
                    <a:gd name="T19" fmla="*/ 602 h 668"/>
                    <a:gd name="T20" fmla="*/ 650 w 793"/>
                    <a:gd name="T21" fmla="*/ 668 h 668"/>
                    <a:gd name="T22" fmla="*/ 144 w 793"/>
                    <a:gd name="T23" fmla="*/ 668 h 668"/>
                    <a:gd name="T24" fmla="*/ 144 w 793"/>
                    <a:gd name="T25" fmla="*/ 602 h 668"/>
                    <a:gd name="T26" fmla="*/ 73 w 793"/>
                    <a:gd name="T27" fmla="*/ 602 h 668"/>
                    <a:gd name="T28" fmla="*/ 73 w 793"/>
                    <a:gd name="T29" fmla="*/ 535 h 668"/>
                    <a:gd name="T30" fmla="*/ 0 w 793"/>
                    <a:gd name="T31" fmla="*/ 535 h 668"/>
                    <a:gd name="T32" fmla="*/ 0 w 793"/>
                    <a:gd name="T33" fmla="*/ 265 h 668"/>
                    <a:gd name="T34" fmla="*/ 73 w 793"/>
                    <a:gd name="T35" fmla="*/ 265 h 668"/>
                    <a:gd name="T36" fmla="*/ 73 w 793"/>
                    <a:gd name="T37" fmla="*/ 132 h 668"/>
                    <a:gd name="T38" fmla="*/ 215 w 793"/>
                    <a:gd name="T39" fmla="*/ 132 h 668"/>
                    <a:gd name="T40" fmla="*/ 215 w 793"/>
                    <a:gd name="T41" fmla="*/ 65 h 668"/>
                    <a:gd name="T42" fmla="*/ 359 w 793"/>
                    <a:gd name="T43" fmla="*/ 65 h 668"/>
                    <a:gd name="T44" fmla="*/ 359 w 793"/>
                    <a:gd name="T45" fmla="*/ 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93" h="668">
                      <a:moveTo>
                        <a:pt x="359" y="0"/>
                      </a:moveTo>
                      <a:lnTo>
                        <a:pt x="650" y="0"/>
                      </a:lnTo>
                      <a:lnTo>
                        <a:pt x="650" y="65"/>
                      </a:lnTo>
                      <a:lnTo>
                        <a:pt x="722" y="65"/>
                      </a:lnTo>
                      <a:lnTo>
                        <a:pt x="722" y="132"/>
                      </a:lnTo>
                      <a:lnTo>
                        <a:pt x="793" y="132"/>
                      </a:lnTo>
                      <a:lnTo>
                        <a:pt x="793" y="535"/>
                      </a:lnTo>
                      <a:lnTo>
                        <a:pt x="722" y="535"/>
                      </a:lnTo>
                      <a:lnTo>
                        <a:pt x="722" y="602"/>
                      </a:lnTo>
                      <a:lnTo>
                        <a:pt x="650" y="602"/>
                      </a:lnTo>
                      <a:lnTo>
                        <a:pt x="650" y="668"/>
                      </a:lnTo>
                      <a:lnTo>
                        <a:pt x="144" y="668"/>
                      </a:lnTo>
                      <a:lnTo>
                        <a:pt x="144" y="602"/>
                      </a:lnTo>
                      <a:lnTo>
                        <a:pt x="73" y="602"/>
                      </a:lnTo>
                      <a:lnTo>
                        <a:pt x="73" y="535"/>
                      </a:lnTo>
                      <a:lnTo>
                        <a:pt x="0" y="535"/>
                      </a:lnTo>
                      <a:lnTo>
                        <a:pt x="0" y="265"/>
                      </a:lnTo>
                      <a:lnTo>
                        <a:pt x="73" y="265"/>
                      </a:lnTo>
                      <a:lnTo>
                        <a:pt x="73" y="132"/>
                      </a:lnTo>
                      <a:lnTo>
                        <a:pt x="215" y="132"/>
                      </a:lnTo>
                      <a:lnTo>
                        <a:pt x="215" y="65"/>
                      </a:lnTo>
                      <a:lnTo>
                        <a:pt x="359" y="65"/>
                      </a:lnTo>
                      <a:lnTo>
                        <a:pt x="359" y="0"/>
                      </a:lnTo>
                      <a:close/>
                    </a:path>
                  </a:pathLst>
                </a:custGeom>
                <a:solidFill>
                  <a:srgbClr val="FFA584"/>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624" name="Freeform 96"/>
                <p:cNvSpPr/>
                <p:nvPr/>
              </p:nvSpPr>
              <p:spPr bwMode="auto">
                <a:xfrm>
                  <a:off x="4669" y="2081"/>
                  <a:ext cx="87" cy="93"/>
                </a:xfrm>
                <a:custGeom>
                  <a:avLst/>
                  <a:gdLst>
                    <a:gd name="T0" fmla="*/ 0 w 438"/>
                    <a:gd name="T1" fmla="*/ 0 h 468"/>
                    <a:gd name="T2" fmla="*/ 295 w 438"/>
                    <a:gd name="T3" fmla="*/ 0 h 468"/>
                    <a:gd name="T4" fmla="*/ 295 w 438"/>
                    <a:gd name="T5" fmla="*/ 65 h 468"/>
                    <a:gd name="T6" fmla="*/ 365 w 438"/>
                    <a:gd name="T7" fmla="*/ 65 h 468"/>
                    <a:gd name="T8" fmla="*/ 365 w 438"/>
                    <a:gd name="T9" fmla="*/ 132 h 468"/>
                    <a:gd name="T10" fmla="*/ 438 w 438"/>
                    <a:gd name="T11" fmla="*/ 132 h 468"/>
                    <a:gd name="T12" fmla="*/ 438 w 438"/>
                    <a:gd name="T13" fmla="*/ 335 h 468"/>
                    <a:gd name="T14" fmla="*/ 365 w 438"/>
                    <a:gd name="T15" fmla="*/ 335 h 468"/>
                    <a:gd name="T16" fmla="*/ 365 w 438"/>
                    <a:gd name="T17" fmla="*/ 268 h 468"/>
                    <a:gd name="T18" fmla="*/ 295 w 438"/>
                    <a:gd name="T19" fmla="*/ 268 h 468"/>
                    <a:gd name="T20" fmla="*/ 295 w 438"/>
                    <a:gd name="T21" fmla="*/ 132 h 468"/>
                    <a:gd name="T22" fmla="*/ 218 w 438"/>
                    <a:gd name="T23" fmla="*/ 132 h 468"/>
                    <a:gd name="T24" fmla="*/ 218 w 438"/>
                    <a:gd name="T25" fmla="*/ 468 h 468"/>
                    <a:gd name="T26" fmla="*/ 71 w 438"/>
                    <a:gd name="T27" fmla="*/ 468 h 468"/>
                    <a:gd name="T28" fmla="*/ 71 w 438"/>
                    <a:gd name="T29" fmla="*/ 65 h 468"/>
                    <a:gd name="T30" fmla="*/ 0 w 438"/>
                    <a:gd name="T31" fmla="*/ 65 h 468"/>
                    <a:gd name="T32" fmla="*/ 0 w 438"/>
                    <a:gd name="T33"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8" h="468">
                      <a:moveTo>
                        <a:pt x="0" y="0"/>
                      </a:moveTo>
                      <a:lnTo>
                        <a:pt x="295" y="0"/>
                      </a:lnTo>
                      <a:lnTo>
                        <a:pt x="295" y="65"/>
                      </a:lnTo>
                      <a:lnTo>
                        <a:pt x="365" y="65"/>
                      </a:lnTo>
                      <a:lnTo>
                        <a:pt x="365" y="132"/>
                      </a:lnTo>
                      <a:lnTo>
                        <a:pt x="438" y="132"/>
                      </a:lnTo>
                      <a:lnTo>
                        <a:pt x="438" y="335"/>
                      </a:lnTo>
                      <a:lnTo>
                        <a:pt x="365" y="335"/>
                      </a:lnTo>
                      <a:lnTo>
                        <a:pt x="365" y="268"/>
                      </a:lnTo>
                      <a:lnTo>
                        <a:pt x="295" y="268"/>
                      </a:lnTo>
                      <a:lnTo>
                        <a:pt x="295" y="132"/>
                      </a:lnTo>
                      <a:lnTo>
                        <a:pt x="218" y="132"/>
                      </a:lnTo>
                      <a:lnTo>
                        <a:pt x="218" y="468"/>
                      </a:lnTo>
                      <a:lnTo>
                        <a:pt x="71" y="468"/>
                      </a:lnTo>
                      <a:lnTo>
                        <a:pt x="71" y="65"/>
                      </a:lnTo>
                      <a:lnTo>
                        <a:pt x="0" y="6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625" name="Freeform 97"/>
                <p:cNvSpPr/>
                <p:nvPr/>
              </p:nvSpPr>
              <p:spPr bwMode="auto">
                <a:xfrm>
                  <a:off x="4430" y="2094"/>
                  <a:ext cx="143" cy="107"/>
                </a:xfrm>
                <a:custGeom>
                  <a:avLst/>
                  <a:gdLst>
                    <a:gd name="T0" fmla="*/ 216 w 717"/>
                    <a:gd name="T1" fmla="*/ 0 h 537"/>
                    <a:gd name="T2" fmla="*/ 649 w 717"/>
                    <a:gd name="T3" fmla="*/ 0 h 537"/>
                    <a:gd name="T4" fmla="*/ 649 w 717"/>
                    <a:gd name="T5" fmla="*/ 67 h 537"/>
                    <a:gd name="T6" fmla="*/ 717 w 717"/>
                    <a:gd name="T7" fmla="*/ 67 h 537"/>
                    <a:gd name="T8" fmla="*/ 717 w 717"/>
                    <a:gd name="T9" fmla="*/ 399 h 537"/>
                    <a:gd name="T10" fmla="*/ 649 w 717"/>
                    <a:gd name="T11" fmla="*/ 399 h 537"/>
                    <a:gd name="T12" fmla="*/ 649 w 717"/>
                    <a:gd name="T13" fmla="*/ 470 h 537"/>
                    <a:gd name="T14" fmla="*/ 574 w 717"/>
                    <a:gd name="T15" fmla="*/ 470 h 537"/>
                    <a:gd name="T16" fmla="*/ 574 w 717"/>
                    <a:gd name="T17" fmla="*/ 537 h 537"/>
                    <a:gd name="T18" fmla="*/ 72 w 717"/>
                    <a:gd name="T19" fmla="*/ 537 h 537"/>
                    <a:gd name="T20" fmla="*/ 72 w 717"/>
                    <a:gd name="T21" fmla="*/ 399 h 537"/>
                    <a:gd name="T22" fmla="*/ 0 w 717"/>
                    <a:gd name="T23" fmla="*/ 399 h 537"/>
                    <a:gd name="T24" fmla="*/ 0 w 717"/>
                    <a:gd name="T25" fmla="*/ 200 h 537"/>
                    <a:gd name="T26" fmla="*/ 72 w 717"/>
                    <a:gd name="T27" fmla="*/ 200 h 537"/>
                    <a:gd name="T28" fmla="*/ 72 w 717"/>
                    <a:gd name="T29" fmla="*/ 133 h 537"/>
                    <a:gd name="T30" fmla="*/ 143 w 717"/>
                    <a:gd name="T31" fmla="*/ 133 h 537"/>
                    <a:gd name="T32" fmla="*/ 143 w 717"/>
                    <a:gd name="T33" fmla="*/ 67 h 537"/>
                    <a:gd name="T34" fmla="*/ 216 w 717"/>
                    <a:gd name="T35" fmla="*/ 67 h 537"/>
                    <a:gd name="T36" fmla="*/ 216 w 717"/>
                    <a:gd name="T37" fmla="*/ 0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17" h="537">
                      <a:moveTo>
                        <a:pt x="216" y="0"/>
                      </a:moveTo>
                      <a:lnTo>
                        <a:pt x="649" y="0"/>
                      </a:lnTo>
                      <a:lnTo>
                        <a:pt x="649" y="67"/>
                      </a:lnTo>
                      <a:lnTo>
                        <a:pt x="717" y="67"/>
                      </a:lnTo>
                      <a:lnTo>
                        <a:pt x="717" y="399"/>
                      </a:lnTo>
                      <a:lnTo>
                        <a:pt x="649" y="399"/>
                      </a:lnTo>
                      <a:lnTo>
                        <a:pt x="649" y="470"/>
                      </a:lnTo>
                      <a:lnTo>
                        <a:pt x="574" y="470"/>
                      </a:lnTo>
                      <a:lnTo>
                        <a:pt x="574" y="537"/>
                      </a:lnTo>
                      <a:lnTo>
                        <a:pt x="72" y="537"/>
                      </a:lnTo>
                      <a:lnTo>
                        <a:pt x="72" y="399"/>
                      </a:lnTo>
                      <a:lnTo>
                        <a:pt x="0" y="399"/>
                      </a:lnTo>
                      <a:lnTo>
                        <a:pt x="0" y="200"/>
                      </a:lnTo>
                      <a:lnTo>
                        <a:pt x="72" y="200"/>
                      </a:lnTo>
                      <a:lnTo>
                        <a:pt x="72" y="133"/>
                      </a:lnTo>
                      <a:lnTo>
                        <a:pt x="143" y="133"/>
                      </a:lnTo>
                      <a:lnTo>
                        <a:pt x="143" y="67"/>
                      </a:lnTo>
                      <a:lnTo>
                        <a:pt x="216" y="67"/>
                      </a:lnTo>
                      <a:lnTo>
                        <a:pt x="216" y="0"/>
                      </a:lnTo>
                      <a:close/>
                    </a:path>
                  </a:pathLst>
                </a:custGeom>
                <a:solidFill>
                  <a:srgbClr val="FFA584"/>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626" name="Rectangle 98"/>
                <p:cNvSpPr>
                  <a:spLocks noChangeArrowheads="1"/>
                </p:cNvSpPr>
                <p:nvPr/>
              </p:nvSpPr>
              <p:spPr bwMode="auto">
                <a:xfrm>
                  <a:off x="4698" y="2094"/>
                  <a:ext cx="16"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627" name="Freeform 99"/>
                <p:cNvSpPr/>
                <p:nvPr/>
              </p:nvSpPr>
              <p:spPr bwMode="auto">
                <a:xfrm>
                  <a:off x="4331" y="2133"/>
                  <a:ext cx="88" cy="41"/>
                </a:xfrm>
                <a:custGeom>
                  <a:avLst/>
                  <a:gdLst>
                    <a:gd name="T0" fmla="*/ 218 w 439"/>
                    <a:gd name="T1" fmla="*/ 0 h 206"/>
                    <a:gd name="T2" fmla="*/ 439 w 439"/>
                    <a:gd name="T3" fmla="*/ 0 h 206"/>
                    <a:gd name="T4" fmla="*/ 439 w 439"/>
                    <a:gd name="T5" fmla="*/ 69 h 206"/>
                    <a:gd name="T6" fmla="*/ 368 w 439"/>
                    <a:gd name="T7" fmla="*/ 69 h 206"/>
                    <a:gd name="T8" fmla="*/ 368 w 439"/>
                    <a:gd name="T9" fmla="*/ 140 h 206"/>
                    <a:gd name="T10" fmla="*/ 144 w 439"/>
                    <a:gd name="T11" fmla="*/ 140 h 206"/>
                    <a:gd name="T12" fmla="*/ 144 w 439"/>
                    <a:gd name="T13" fmla="*/ 206 h 206"/>
                    <a:gd name="T14" fmla="*/ 0 w 439"/>
                    <a:gd name="T15" fmla="*/ 206 h 206"/>
                    <a:gd name="T16" fmla="*/ 0 w 439"/>
                    <a:gd name="T17" fmla="*/ 140 h 206"/>
                    <a:gd name="T18" fmla="*/ 71 w 439"/>
                    <a:gd name="T19" fmla="*/ 140 h 206"/>
                    <a:gd name="T20" fmla="*/ 71 w 439"/>
                    <a:gd name="T21" fmla="*/ 69 h 206"/>
                    <a:gd name="T22" fmla="*/ 218 w 439"/>
                    <a:gd name="T23" fmla="*/ 69 h 206"/>
                    <a:gd name="T24" fmla="*/ 218 w 439"/>
                    <a:gd name="T25" fmla="*/ 0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39" h="206">
                      <a:moveTo>
                        <a:pt x="218" y="0"/>
                      </a:moveTo>
                      <a:lnTo>
                        <a:pt x="439" y="0"/>
                      </a:lnTo>
                      <a:lnTo>
                        <a:pt x="439" y="69"/>
                      </a:lnTo>
                      <a:lnTo>
                        <a:pt x="368" y="69"/>
                      </a:lnTo>
                      <a:lnTo>
                        <a:pt x="368" y="140"/>
                      </a:lnTo>
                      <a:lnTo>
                        <a:pt x="144" y="140"/>
                      </a:lnTo>
                      <a:lnTo>
                        <a:pt x="144" y="206"/>
                      </a:lnTo>
                      <a:lnTo>
                        <a:pt x="0" y="206"/>
                      </a:lnTo>
                      <a:lnTo>
                        <a:pt x="0" y="140"/>
                      </a:lnTo>
                      <a:lnTo>
                        <a:pt x="71" y="140"/>
                      </a:lnTo>
                      <a:lnTo>
                        <a:pt x="71" y="69"/>
                      </a:lnTo>
                      <a:lnTo>
                        <a:pt x="218" y="69"/>
                      </a:lnTo>
                      <a:lnTo>
                        <a:pt x="218" y="0"/>
                      </a:lnTo>
                      <a:close/>
                    </a:path>
                  </a:pathLst>
                </a:custGeom>
                <a:solidFill>
                  <a:srgbClr val="FFA584"/>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628" name="Freeform 100"/>
                <p:cNvSpPr/>
                <p:nvPr/>
              </p:nvSpPr>
              <p:spPr bwMode="auto">
                <a:xfrm>
                  <a:off x="4712" y="2198"/>
                  <a:ext cx="73" cy="108"/>
                </a:xfrm>
                <a:custGeom>
                  <a:avLst/>
                  <a:gdLst>
                    <a:gd name="T0" fmla="*/ 76 w 367"/>
                    <a:gd name="T1" fmla="*/ 0 h 541"/>
                    <a:gd name="T2" fmla="*/ 144 w 367"/>
                    <a:gd name="T3" fmla="*/ 0 h 541"/>
                    <a:gd name="T4" fmla="*/ 144 w 367"/>
                    <a:gd name="T5" fmla="*/ 67 h 541"/>
                    <a:gd name="T6" fmla="*/ 76 w 367"/>
                    <a:gd name="T7" fmla="*/ 67 h 541"/>
                    <a:gd name="T8" fmla="*/ 76 w 367"/>
                    <a:gd name="T9" fmla="*/ 137 h 541"/>
                    <a:gd name="T10" fmla="*/ 144 w 367"/>
                    <a:gd name="T11" fmla="*/ 137 h 541"/>
                    <a:gd name="T12" fmla="*/ 144 w 367"/>
                    <a:gd name="T13" fmla="*/ 270 h 541"/>
                    <a:gd name="T14" fmla="*/ 218 w 367"/>
                    <a:gd name="T15" fmla="*/ 270 h 541"/>
                    <a:gd name="T16" fmla="*/ 218 w 367"/>
                    <a:gd name="T17" fmla="*/ 337 h 541"/>
                    <a:gd name="T18" fmla="*/ 291 w 367"/>
                    <a:gd name="T19" fmla="*/ 337 h 541"/>
                    <a:gd name="T20" fmla="*/ 291 w 367"/>
                    <a:gd name="T21" fmla="*/ 403 h 541"/>
                    <a:gd name="T22" fmla="*/ 367 w 367"/>
                    <a:gd name="T23" fmla="*/ 403 h 541"/>
                    <a:gd name="T24" fmla="*/ 367 w 367"/>
                    <a:gd name="T25" fmla="*/ 541 h 541"/>
                    <a:gd name="T26" fmla="*/ 291 w 367"/>
                    <a:gd name="T27" fmla="*/ 541 h 541"/>
                    <a:gd name="T28" fmla="*/ 291 w 367"/>
                    <a:gd name="T29" fmla="*/ 403 h 541"/>
                    <a:gd name="T30" fmla="*/ 218 w 367"/>
                    <a:gd name="T31" fmla="*/ 403 h 541"/>
                    <a:gd name="T32" fmla="*/ 218 w 367"/>
                    <a:gd name="T33" fmla="*/ 337 h 541"/>
                    <a:gd name="T34" fmla="*/ 144 w 367"/>
                    <a:gd name="T35" fmla="*/ 337 h 541"/>
                    <a:gd name="T36" fmla="*/ 144 w 367"/>
                    <a:gd name="T37" fmla="*/ 270 h 541"/>
                    <a:gd name="T38" fmla="*/ 76 w 367"/>
                    <a:gd name="T39" fmla="*/ 270 h 541"/>
                    <a:gd name="T40" fmla="*/ 76 w 367"/>
                    <a:gd name="T41" fmla="*/ 137 h 541"/>
                    <a:gd name="T42" fmla="*/ 0 w 367"/>
                    <a:gd name="T43" fmla="*/ 137 h 541"/>
                    <a:gd name="T44" fmla="*/ 0 w 367"/>
                    <a:gd name="T45" fmla="*/ 67 h 541"/>
                    <a:gd name="T46" fmla="*/ 76 w 367"/>
                    <a:gd name="T47" fmla="*/ 67 h 541"/>
                    <a:gd name="T48" fmla="*/ 76 w 367"/>
                    <a:gd name="T49" fmla="*/ 0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7" h="541">
                      <a:moveTo>
                        <a:pt x="76" y="0"/>
                      </a:moveTo>
                      <a:lnTo>
                        <a:pt x="144" y="0"/>
                      </a:lnTo>
                      <a:lnTo>
                        <a:pt x="144" y="67"/>
                      </a:lnTo>
                      <a:lnTo>
                        <a:pt x="76" y="67"/>
                      </a:lnTo>
                      <a:lnTo>
                        <a:pt x="76" y="137"/>
                      </a:lnTo>
                      <a:lnTo>
                        <a:pt x="144" y="137"/>
                      </a:lnTo>
                      <a:lnTo>
                        <a:pt x="144" y="270"/>
                      </a:lnTo>
                      <a:lnTo>
                        <a:pt x="218" y="270"/>
                      </a:lnTo>
                      <a:lnTo>
                        <a:pt x="218" y="337"/>
                      </a:lnTo>
                      <a:lnTo>
                        <a:pt x="291" y="337"/>
                      </a:lnTo>
                      <a:lnTo>
                        <a:pt x="291" y="403"/>
                      </a:lnTo>
                      <a:lnTo>
                        <a:pt x="367" y="403"/>
                      </a:lnTo>
                      <a:lnTo>
                        <a:pt x="367" y="541"/>
                      </a:lnTo>
                      <a:lnTo>
                        <a:pt x="291" y="541"/>
                      </a:lnTo>
                      <a:lnTo>
                        <a:pt x="291" y="403"/>
                      </a:lnTo>
                      <a:lnTo>
                        <a:pt x="218" y="403"/>
                      </a:lnTo>
                      <a:lnTo>
                        <a:pt x="218" y="337"/>
                      </a:lnTo>
                      <a:lnTo>
                        <a:pt x="144" y="337"/>
                      </a:lnTo>
                      <a:lnTo>
                        <a:pt x="144" y="270"/>
                      </a:lnTo>
                      <a:lnTo>
                        <a:pt x="76" y="270"/>
                      </a:lnTo>
                      <a:lnTo>
                        <a:pt x="76" y="137"/>
                      </a:lnTo>
                      <a:lnTo>
                        <a:pt x="0" y="137"/>
                      </a:lnTo>
                      <a:lnTo>
                        <a:pt x="0" y="67"/>
                      </a:lnTo>
                      <a:lnTo>
                        <a:pt x="76" y="67"/>
                      </a:lnTo>
                      <a:lnTo>
                        <a:pt x="76"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629" name="Freeform 101"/>
                <p:cNvSpPr/>
                <p:nvPr/>
              </p:nvSpPr>
              <p:spPr bwMode="auto">
                <a:xfrm>
                  <a:off x="3979" y="2211"/>
                  <a:ext cx="45" cy="42"/>
                </a:xfrm>
                <a:custGeom>
                  <a:avLst/>
                  <a:gdLst>
                    <a:gd name="T0" fmla="*/ 77 w 227"/>
                    <a:gd name="T1" fmla="*/ 0 h 212"/>
                    <a:gd name="T2" fmla="*/ 227 w 227"/>
                    <a:gd name="T3" fmla="*/ 0 h 212"/>
                    <a:gd name="T4" fmla="*/ 227 w 227"/>
                    <a:gd name="T5" fmla="*/ 70 h 212"/>
                    <a:gd name="T6" fmla="*/ 77 w 227"/>
                    <a:gd name="T7" fmla="*/ 70 h 212"/>
                    <a:gd name="T8" fmla="*/ 77 w 227"/>
                    <a:gd name="T9" fmla="*/ 212 h 212"/>
                    <a:gd name="T10" fmla="*/ 0 w 227"/>
                    <a:gd name="T11" fmla="*/ 212 h 212"/>
                    <a:gd name="T12" fmla="*/ 0 w 227"/>
                    <a:gd name="T13" fmla="*/ 70 h 212"/>
                    <a:gd name="T14" fmla="*/ 77 w 227"/>
                    <a:gd name="T15" fmla="*/ 70 h 212"/>
                    <a:gd name="T16" fmla="*/ 77 w 227"/>
                    <a:gd name="T1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7" h="212">
                      <a:moveTo>
                        <a:pt x="77" y="0"/>
                      </a:moveTo>
                      <a:lnTo>
                        <a:pt x="227" y="0"/>
                      </a:lnTo>
                      <a:lnTo>
                        <a:pt x="227" y="70"/>
                      </a:lnTo>
                      <a:lnTo>
                        <a:pt x="77" y="70"/>
                      </a:lnTo>
                      <a:lnTo>
                        <a:pt x="77" y="212"/>
                      </a:lnTo>
                      <a:lnTo>
                        <a:pt x="0" y="212"/>
                      </a:lnTo>
                      <a:lnTo>
                        <a:pt x="0" y="70"/>
                      </a:lnTo>
                      <a:lnTo>
                        <a:pt x="77" y="70"/>
                      </a:lnTo>
                      <a:lnTo>
                        <a:pt x="77"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630" name="Freeform 102"/>
                <p:cNvSpPr/>
                <p:nvPr/>
              </p:nvSpPr>
              <p:spPr bwMode="auto">
                <a:xfrm>
                  <a:off x="4007" y="2289"/>
                  <a:ext cx="32" cy="68"/>
                </a:xfrm>
                <a:custGeom>
                  <a:avLst/>
                  <a:gdLst>
                    <a:gd name="T0" fmla="*/ 80 w 160"/>
                    <a:gd name="T1" fmla="*/ 0 h 340"/>
                    <a:gd name="T2" fmla="*/ 160 w 160"/>
                    <a:gd name="T3" fmla="*/ 0 h 340"/>
                    <a:gd name="T4" fmla="*/ 160 w 160"/>
                    <a:gd name="T5" fmla="*/ 137 h 340"/>
                    <a:gd name="T6" fmla="*/ 80 w 160"/>
                    <a:gd name="T7" fmla="*/ 137 h 340"/>
                    <a:gd name="T8" fmla="*/ 80 w 160"/>
                    <a:gd name="T9" fmla="*/ 340 h 340"/>
                    <a:gd name="T10" fmla="*/ 0 w 160"/>
                    <a:gd name="T11" fmla="*/ 340 h 340"/>
                    <a:gd name="T12" fmla="*/ 0 w 160"/>
                    <a:gd name="T13" fmla="*/ 137 h 340"/>
                    <a:gd name="T14" fmla="*/ 80 w 160"/>
                    <a:gd name="T15" fmla="*/ 137 h 340"/>
                    <a:gd name="T16" fmla="*/ 80 w 160"/>
                    <a:gd name="T17" fmla="*/ 69 h 340"/>
                    <a:gd name="T18" fmla="*/ 80 w 160"/>
                    <a:gd name="T19"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 h="340">
                      <a:moveTo>
                        <a:pt x="80" y="0"/>
                      </a:moveTo>
                      <a:lnTo>
                        <a:pt x="160" y="0"/>
                      </a:lnTo>
                      <a:lnTo>
                        <a:pt x="160" y="137"/>
                      </a:lnTo>
                      <a:lnTo>
                        <a:pt x="80" y="137"/>
                      </a:lnTo>
                      <a:lnTo>
                        <a:pt x="80" y="340"/>
                      </a:lnTo>
                      <a:lnTo>
                        <a:pt x="0" y="340"/>
                      </a:lnTo>
                      <a:lnTo>
                        <a:pt x="0" y="137"/>
                      </a:lnTo>
                      <a:lnTo>
                        <a:pt x="80" y="137"/>
                      </a:lnTo>
                      <a:lnTo>
                        <a:pt x="80" y="69"/>
                      </a:lnTo>
                      <a:lnTo>
                        <a:pt x="8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631" name="Rectangle 103"/>
                <p:cNvSpPr>
                  <a:spLocks noChangeArrowheads="1"/>
                </p:cNvSpPr>
                <p:nvPr/>
              </p:nvSpPr>
              <p:spPr bwMode="auto">
                <a:xfrm>
                  <a:off x="4796" y="2316"/>
                  <a:ext cx="17" cy="16"/>
                </a:xfrm>
                <a:prstGeom prst="rect">
                  <a:avLst/>
                </a:prstGeom>
                <a:solidFill>
                  <a:srgbClr val="FFA5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632" name="Freeform 104"/>
                <p:cNvSpPr/>
                <p:nvPr/>
              </p:nvSpPr>
              <p:spPr bwMode="auto">
                <a:xfrm>
                  <a:off x="4176" y="2381"/>
                  <a:ext cx="426" cy="108"/>
                </a:xfrm>
                <a:custGeom>
                  <a:avLst/>
                  <a:gdLst>
                    <a:gd name="T0" fmla="*/ 430 w 2129"/>
                    <a:gd name="T1" fmla="*/ 0 h 539"/>
                    <a:gd name="T2" fmla="*/ 357 w 2129"/>
                    <a:gd name="T3" fmla="*/ 137 h 539"/>
                    <a:gd name="T4" fmla="*/ 430 w 2129"/>
                    <a:gd name="T5" fmla="*/ 203 h 539"/>
                    <a:gd name="T6" fmla="*/ 496 w 2129"/>
                    <a:gd name="T7" fmla="*/ 270 h 539"/>
                    <a:gd name="T8" fmla="*/ 640 w 2129"/>
                    <a:gd name="T9" fmla="*/ 336 h 539"/>
                    <a:gd name="T10" fmla="*/ 779 w 2129"/>
                    <a:gd name="T11" fmla="*/ 404 h 539"/>
                    <a:gd name="T12" fmla="*/ 1276 w 2129"/>
                    <a:gd name="T13" fmla="*/ 473 h 539"/>
                    <a:gd name="T14" fmla="*/ 1487 w 2129"/>
                    <a:gd name="T15" fmla="*/ 404 h 539"/>
                    <a:gd name="T16" fmla="*/ 1559 w 2129"/>
                    <a:gd name="T17" fmla="*/ 336 h 539"/>
                    <a:gd name="T18" fmla="*/ 1631 w 2129"/>
                    <a:gd name="T19" fmla="*/ 270 h 539"/>
                    <a:gd name="T20" fmla="*/ 1702 w 2129"/>
                    <a:gd name="T21" fmla="*/ 203 h 539"/>
                    <a:gd name="T22" fmla="*/ 1770 w 2129"/>
                    <a:gd name="T23" fmla="*/ 0 h 539"/>
                    <a:gd name="T24" fmla="*/ 1846 w 2129"/>
                    <a:gd name="T25" fmla="*/ 203 h 539"/>
                    <a:gd name="T26" fmla="*/ 1917 w 2129"/>
                    <a:gd name="T27" fmla="*/ 270 h 539"/>
                    <a:gd name="T28" fmla="*/ 2129 w 2129"/>
                    <a:gd name="T29" fmla="*/ 336 h 539"/>
                    <a:gd name="T30" fmla="*/ 1917 w 2129"/>
                    <a:gd name="T31" fmla="*/ 404 h 539"/>
                    <a:gd name="T32" fmla="*/ 1846 w 2129"/>
                    <a:gd name="T33" fmla="*/ 336 h 539"/>
                    <a:gd name="T34" fmla="*/ 1770 w 2129"/>
                    <a:gd name="T35" fmla="*/ 270 h 539"/>
                    <a:gd name="T36" fmla="*/ 1702 w 2129"/>
                    <a:gd name="T37" fmla="*/ 203 h 539"/>
                    <a:gd name="T38" fmla="*/ 1631 w 2129"/>
                    <a:gd name="T39" fmla="*/ 270 h 539"/>
                    <a:gd name="T40" fmla="*/ 1559 w 2129"/>
                    <a:gd name="T41" fmla="*/ 336 h 539"/>
                    <a:gd name="T42" fmla="*/ 1487 w 2129"/>
                    <a:gd name="T43" fmla="*/ 404 h 539"/>
                    <a:gd name="T44" fmla="*/ 1276 w 2129"/>
                    <a:gd name="T45" fmla="*/ 473 h 539"/>
                    <a:gd name="T46" fmla="*/ 779 w 2129"/>
                    <a:gd name="T47" fmla="*/ 539 h 539"/>
                    <a:gd name="T48" fmla="*/ 640 w 2129"/>
                    <a:gd name="T49" fmla="*/ 473 h 539"/>
                    <a:gd name="T50" fmla="*/ 496 w 2129"/>
                    <a:gd name="T51" fmla="*/ 404 h 539"/>
                    <a:gd name="T52" fmla="*/ 430 w 2129"/>
                    <a:gd name="T53" fmla="*/ 336 h 539"/>
                    <a:gd name="T54" fmla="*/ 357 w 2129"/>
                    <a:gd name="T55" fmla="*/ 270 h 539"/>
                    <a:gd name="T56" fmla="*/ 286 w 2129"/>
                    <a:gd name="T57" fmla="*/ 203 h 539"/>
                    <a:gd name="T58" fmla="*/ 215 w 2129"/>
                    <a:gd name="T59" fmla="*/ 270 h 539"/>
                    <a:gd name="T60" fmla="*/ 142 w 2129"/>
                    <a:gd name="T61" fmla="*/ 336 h 539"/>
                    <a:gd name="T62" fmla="*/ 0 w 2129"/>
                    <a:gd name="T63" fmla="*/ 404 h 539"/>
                    <a:gd name="T64" fmla="*/ 142 w 2129"/>
                    <a:gd name="T65" fmla="*/ 336 h 539"/>
                    <a:gd name="T66" fmla="*/ 215 w 2129"/>
                    <a:gd name="T67" fmla="*/ 270 h 539"/>
                    <a:gd name="T68" fmla="*/ 286 w 2129"/>
                    <a:gd name="T69" fmla="*/ 203 h 539"/>
                    <a:gd name="T70" fmla="*/ 357 w 2129"/>
                    <a:gd name="T71" fmla="*/ 137 h 539"/>
                    <a:gd name="T72" fmla="*/ 357 w 2129"/>
                    <a:gd name="T73" fmla="*/ 0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129" h="539">
                      <a:moveTo>
                        <a:pt x="357" y="0"/>
                      </a:moveTo>
                      <a:lnTo>
                        <a:pt x="430" y="0"/>
                      </a:lnTo>
                      <a:lnTo>
                        <a:pt x="430" y="137"/>
                      </a:lnTo>
                      <a:lnTo>
                        <a:pt x="357" y="137"/>
                      </a:lnTo>
                      <a:lnTo>
                        <a:pt x="357" y="203"/>
                      </a:lnTo>
                      <a:lnTo>
                        <a:pt x="430" y="203"/>
                      </a:lnTo>
                      <a:lnTo>
                        <a:pt x="430" y="270"/>
                      </a:lnTo>
                      <a:lnTo>
                        <a:pt x="496" y="270"/>
                      </a:lnTo>
                      <a:lnTo>
                        <a:pt x="496" y="336"/>
                      </a:lnTo>
                      <a:lnTo>
                        <a:pt x="640" y="336"/>
                      </a:lnTo>
                      <a:lnTo>
                        <a:pt x="640" y="404"/>
                      </a:lnTo>
                      <a:lnTo>
                        <a:pt x="779" y="404"/>
                      </a:lnTo>
                      <a:lnTo>
                        <a:pt x="779" y="473"/>
                      </a:lnTo>
                      <a:lnTo>
                        <a:pt x="1276" y="473"/>
                      </a:lnTo>
                      <a:lnTo>
                        <a:pt x="1276" y="404"/>
                      </a:lnTo>
                      <a:lnTo>
                        <a:pt x="1487" y="404"/>
                      </a:lnTo>
                      <a:lnTo>
                        <a:pt x="1487" y="336"/>
                      </a:lnTo>
                      <a:lnTo>
                        <a:pt x="1559" y="336"/>
                      </a:lnTo>
                      <a:lnTo>
                        <a:pt x="1559" y="270"/>
                      </a:lnTo>
                      <a:lnTo>
                        <a:pt x="1631" y="270"/>
                      </a:lnTo>
                      <a:lnTo>
                        <a:pt x="1631" y="203"/>
                      </a:lnTo>
                      <a:lnTo>
                        <a:pt x="1702" y="203"/>
                      </a:lnTo>
                      <a:lnTo>
                        <a:pt x="1702" y="0"/>
                      </a:lnTo>
                      <a:lnTo>
                        <a:pt x="1770" y="0"/>
                      </a:lnTo>
                      <a:lnTo>
                        <a:pt x="1770" y="203"/>
                      </a:lnTo>
                      <a:lnTo>
                        <a:pt x="1846" y="203"/>
                      </a:lnTo>
                      <a:lnTo>
                        <a:pt x="1846" y="270"/>
                      </a:lnTo>
                      <a:lnTo>
                        <a:pt x="1917" y="270"/>
                      </a:lnTo>
                      <a:lnTo>
                        <a:pt x="1917" y="336"/>
                      </a:lnTo>
                      <a:lnTo>
                        <a:pt x="2129" y="336"/>
                      </a:lnTo>
                      <a:lnTo>
                        <a:pt x="2129" y="404"/>
                      </a:lnTo>
                      <a:lnTo>
                        <a:pt x="1917" y="404"/>
                      </a:lnTo>
                      <a:lnTo>
                        <a:pt x="1917" y="336"/>
                      </a:lnTo>
                      <a:lnTo>
                        <a:pt x="1846" y="336"/>
                      </a:lnTo>
                      <a:lnTo>
                        <a:pt x="1846" y="270"/>
                      </a:lnTo>
                      <a:lnTo>
                        <a:pt x="1770" y="270"/>
                      </a:lnTo>
                      <a:lnTo>
                        <a:pt x="1770" y="203"/>
                      </a:lnTo>
                      <a:lnTo>
                        <a:pt x="1702" y="203"/>
                      </a:lnTo>
                      <a:lnTo>
                        <a:pt x="1702" y="270"/>
                      </a:lnTo>
                      <a:lnTo>
                        <a:pt x="1631" y="270"/>
                      </a:lnTo>
                      <a:lnTo>
                        <a:pt x="1631" y="336"/>
                      </a:lnTo>
                      <a:lnTo>
                        <a:pt x="1559" y="336"/>
                      </a:lnTo>
                      <a:lnTo>
                        <a:pt x="1559" y="404"/>
                      </a:lnTo>
                      <a:lnTo>
                        <a:pt x="1487" y="404"/>
                      </a:lnTo>
                      <a:lnTo>
                        <a:pt x="1487" y="473"/>
                      </a:lnTo>
                      <a:lnTo>
                        <a:pt x="1276" y="473"/>
                      </a:lnTo>
                      <a:lnTo>
                        <a:pt x="1276" y="539"/>
                      </a:lnTo>
                      <a:lnTo>
                        <a:pt x="779" y="539"/>
                      </a:lnTo>
                      <a:lnTo>
                        <a:pt x="779" y="473"/>
                      </a:lnTo>
                      <a:lnTo>
                        <a:pt x="640" y="473"/>
                      </a:lnTo>
                      <a:lnTo>
                        <a:pt x="640" y="404"/>
                      </a:lnTo>
                      <a:lnTo>
                        <a:pt x="496" y="404"/>
                      </a:lnTo>
                      <a:lnTo>
                        <a:pt x="496" y="336"/>
                      </a:lnTo>
                      <a:lnTo>
                        <a:pt x="430" y="336"/>
                      </a:lnTo>
                      <a:lnTo>
                        <a:pt x="430" y="270"/>
                      </a:lnTo>
                      <a:lnTo>
                        <a:pt x="357" y="270"/>
                      </a:lnTo>
                      <a:lnTo>
                        <a:pt x="357" y="203"/>
                      </a:lnTo>
                      <a:lnTo>
                        <a:pt x="286" y="203"/>
                      </a:lnTo>
                      <a:lnTo>
                        <a:pt x="286" y="270"/>
                      </a:lnTo>
                      <a:lnTo>
                        <a:pt x="215" y="270"/>
                      </a:lnTo>
                      <a:lnTo>
                        <a:pt x="215" y="336"/>
                      </a:lnTo>
                      <a:lnTo>
                        <a:pt x="142" y="336"/>
                      </a:lnTo>
                      <a:lnTo>
                        <a:pt x="142" y="404"/>
                      </a:lnTo>
                      <a:lnTo>
                        <a:pt x="0" y="404"/>
                      </a:lnTo>
                      <a:lnTo>
                        <a:pt x="0" y="336"/>
                      </a:lnTo>
                      <a:lnTo>
                        <a:pt x="142" y="336"/>
                      </a:lnTo>
                      <a:lnTo>
                        <a:pt x="142" y="270"/>
                      </a:lnTo>
                      <a:lnTo>
                        <a:pt x="215" y="270"/>
                      </a:lnTo>
                      <a:lnTo>
                        <a:pt x="215" y="203"/>
                      </a:lnTo>
                      <a:lnTo>
                        <a:pt x="286" y="203"/>
                      </a:lnTo>
                      <a:lnTo>
                        <a:pt x="286" y="137"/>
                      </a:lnTo>
                      <a:lnTo>
                        <a:pt x="357" y="137"/>
                      </a:lnTo>
                      <a:lnTo>
                        <a:pt x="357" y="66"/>
                      </a:lnTo>
                      <a:lnTo>
                        <a:pt x="357"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633" name="Freeform 105"/>
                <p:cNvSpPr/>
                <p:nvPr/>
              </p:nvSpPr>
              <p:spPr bwMode="auto">
                <a:xfrm>
                  <a:off x="3711" y="2459"/>
                  <a:ext cx="61" cy="68"/>
                </a:xfrm>
                <a:custGeom>
                  <a:avLst/>
                  <a:gdLst>
                    <a:gd name="T0" fmla="*/ 0 w 301"/>
                    <a:gd name="T1" fmla="*/ 0 h 340"/>
                    <a:gd name="T2" fmla="*/ 77 w 301"/>
                    <a:gd name="T3" fmla="*/ 0 h 340"/>
                    <a:gd name="T4" fmla="*/ 77 w 301"/>
                    <a:gd name="T5" fmla="*/ 271 h 340"/>
                    <a:gd name="T6" fmla="*/ 301 w 301"/>
                    <a:gd name="T7" fmla="*/ 271 h 340"/>
                    <a:gd name="T8" fmla="*/ 301 w 301"/>
                    <a:gd name="T9" fmla="*/ 340 h 340"/>
                    <a:gd name="T10" fmla="*/ 77 w 301"/>
                    <a:gd name="T11" fmla="*/ 340 h 340"/>
                    <a:gd name="T12" fmla="*/ 77 w 301"/>
                    <a:gd name="T13" fmla="*/ 271 h 340"/>
                    <a:gd name="T14" fmla="*/ 0 w 301"/>
                    <a:gd name="T15" fmla="*/ 271 h 340"/>
                    <a:gd name="T16" fmla="*/ 0 w 301"/>
                    <a:gd name="T17"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1" h="340">
                      <a:moveTo>
                        <a:pt x="0" y="0"/>
                      </a:moveTo>
                      <a:lnTo>
                        <a:pt x="77" y="0"/>
                      </a:lnTo>
                      <a:lnTo>
                        <a:pt x="77" y="271"/>
                      </a:lnTo>
                      <a:lnTo>
                        <a:pt x="301" y="271"/>
                      </a:lnTo>
                      <a:lnTo>
                        <a:pt x="301" y="340"/>
                      </a:lnTo>
                      <a:lnTo>
                        <a:pt x="77" y="340"/>
                      </a:lnTo>
                      <a:lnTo>
                        <a:pt x="77" y="271"/>
                      </a:lnTo>
                      <a:lnTo>
                        <a:pt x="0" y="27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634" name="Freeform 106"/>
                <p:cNvSpPr/>
                <p:nvPr/>
              </p:nvSpPr>
              <p:spPr bwMode="auto">
                <a:xfrm>
                  <a:off x="3960" y="2081"/>
                  <a:ext cx="87" cy="93"/>
                </a:xfrm>
                <a:custGeom>
                  <a:avLst/>
                  <a:gdLst>
                    <a:gd name="T0" fmla="*/ 437 w 437"/>
                    <a:gd name="T1" fmla="*/ 0 h 468"/>
                    <a:gd name="T2" fmla="*/ 142 w 437"/>
                    <a:gd name="T3" fmla="*/ 0 h 468"/>
                    <a:gd name="T4" fmla="*/ 142 w 437"/>
                    <a:gd name="T5" fmla="*/ 65 h 468"/>
                    <a:gd name="T6" fmla="*/ 71 w 437"/>
                    <a:gd name="T7" fmla="*/ 65 h 468"/>
                    <a:gd name="T8" fmla="*/ 71 w 437"/>
                    <a:gd name="T9" fmla="*/ 132 h 468"/>
                    <a:gd name="T10" fmla="*/ 0 w 437"/>
                    <a:gd name="T11" fmla="*/ 132 h 468"/>
                    <a:gd name="T12" fmla="*/ 0 w 437"/>
                    <a:gd name="T13" fmla="*/ 335 h 468"/>
                    <a:gd name="T14" fmla="*/ 71 w 437"/>
                    <a:gd name="T15" fmla="*/ 335 h 468"/>
                    <a:gd name="T16" fmla="*/ 71 w 437"/>
                    <a:gd name="T17" fmla="*/ 268 h 468"/>
                    <a:gd name="T18" fmla="*/ 142 w 437"/>
                    <a:gd name="T19" fmla="*/ 268 h 468"/>
                    <a:gd name="T20" fmla="*/ 142 w 437"/>
                    <a:gd name="T21" fmla="*/ 132 h 468"/>
                    <a:gd name="T22" fmla="*/ 219 w 437"/>
                    <a:gd name="T23" fmla="*/ 132 h 468"/>
                    <a:gd name="T24" fmla="*/ 219 w 437"/>
                    <a:gd name="T25" fmla="*/ 468 h 468"/>
                    <a:gd name="T26" fmla="*/ 366 w 437"/>
                    <a:gd name="T27" fmla="*/ 468 h 468"/>
                    <a:gd name="T28" fmla="*/ 366 w 437"/>
                    <a:gd name="T29" fmla="*/ 65 h 468"/>
                    <a:gd name="T30" fmla="*/ 437 w 437"/>
                    <a:gd name="T31" fmla="*/ 65 h 468"/>
                    <a:gd name="T32" fmla="*/ 437 w 437"/>
                    <a:gd name="T33"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7" h="468">
                      <a:moveTo>
                        <a:pt x="437" y="0"/>
                      </a:moveTo>
                      <a:lnTo>
                        <a:pt x="142" y="0"/>
                      </a:lnTo>
                      <a:lnTo>
                        <a:pt x="142" y="65"/>
                      </a:lnTo>
                      <a:lnTo>
                        <a:pt x="71" y="65"/>
                      </a:lnTo>
                      <a:lnTo>
                        <a:pt x="71" y="132"/>
                      </a:lnTo>
                      <a:lnTo>
                        <a:pt x="0" y="132"/>
                      </a:lnTo>
                      <a:lnTo>
                        <a:pt x="0" y="335"/>
                      </a:lnTo>
                      <a:lnTo>
                        <a:pt x="71" y="335"/>
                      </a:lnTo>
                      <a:lnTo>
                        <a:pt x="71" y="268"/>
                      </a:lnTo>
                      <a:lnTo>
                        <a:pt x="142" y="268"/>
                      </a:lnTo>
                      <a:lnTo>
                        <a:pt x="142" y="132"/>
                      </a:lnTo>
                      <a:lnTo>
                        <a:pt x="219" y="132"/>
                      </a:lnTo>
                      <a:lnTo>
                        <a:pt x="219" y="468"/>
                      </a:lnTo>
                      <a:lnTo>
                        <a:pt x="366" y="468"/>
                      </a:lnTo>
                      <a:lnTo>
                        <a:pt x="366" y="65"/>
                      </a:lnTo>
                      <a:lnTo>
                        <a:pt x="437" y="65"/>
                      </a:lnTo>
                      <a:lnTo>
                        <a:pt x="43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nvGrpSpPr>
              <p:cNvPr id="22541" name="Group 107"/>
              <p:cNvGrpSpPr/>
              <p:nvPr/>
            </p:nvGrpSpPr>
            <p:grpSpPr bwMode="auto">
              <a:xfrm>
                <a:off x="3374" y="2512"/>
                <a:ext cx="2115" cy="1491"/>
                <a:chOff x="3374" y="2512"/>
                <a:chExt cx="2115" cy="1491"/>
              </a:xfrm>
            </p:grpSpPr>
            <p:sp>
              <p:nvSpPr>
                <p:cNvPr id="22636" name="Freeform 108"/>
                <p:cNvSpPr/>
                <p:nvPr/>
              </p:nvSpPr>
              <p:spPr bwMode="auto">
                <a:xfrm>
                  <a:off x="3374" y="2512"/>
                  <a:ext cx="1016" cy="1491"/>
                </a:xfrm>
                <a:custGeom>
                  <a:avLst/>
                  <a:gdLst>
                    <a:gd name="T0" fmla="*/ 3107 w 5081"/>
                    <a:gd name="T1" fmla="*/ 327 h 7455"/>
                    <a:gd name="T2" fmla="*/ 3247 w 5081"/>
                    <a:gd name="T3" fmla="*/ 1371 h 7455"/>
                    <a:gd name="T4" fmla="*/ 3385 w 5081"/>
                    <a:gd name="T5" fmla="*/ 2025 h 7455"/>
                    <a:gd name="T6" fmla="*/ 3529 w 5081"/>
                    <a:gd name="T7" fmla="*/ 2421 h 7455"/>
                    <a:gd name="T8" fmla="*/ 3668 w 5081"/>
                    <a:gd name="T9" fmla="*/ 2682 h 7455"/>
                    <a:gd name="T10" fmla="*/ 3812 w 5081"/>
                    <a:gd name="T11" fmla="*/ 3007 h 7455"/>
                    <a:gd name="T12" fmla="*/ 3951 w 5081"/>
                    <a:gd name="T13" fmla="*/ 3203 h 7455"/>
                    <a:gd name="T14" fmla="*/ 4091 w 5081"/>
                    <a:gd name="T15" fmla="*/ 3402 h 7455"/>
                    <a:gd name="T16" fmla="*/ 4234 w 5081"/>
                    <a:gd name="T17" fmla="*/ 3531 h 7455"/>
                    <a:gd name="T18" fmla="*/ 4377 w 5081"/>
                    <a:gd name="T19" fmla="*/ 3726 h 7455"/>
                    <a:gd name="T20" fmla="*/ 4520 w 5081"/>
                    <a:gd name="T21" fmla="*/ 3860 h 7455"/>
                    <a:gd name="T22" fmla="*/ 4660 w 5081"/>
                    <a:gd name="T23" fmla="*/ 4117 h 7455"/>
                    <a:gd name="T24" fmla="*/ 4798 w 5081"/>
                    <a:gd name="T25" fmla="*/ 4512 h 7455"/>
                    <a:gd name="T26" fmla="*/ 4937 w 5081"/>
                    <a:gd name="T27" fmla="*/ 5033 h 7455"/>
                    <a:gd name="T28" fmla="*/ 5010 w 5081"/>
                    <a:gd name="T29" fmla="*/ 5295 h 7455"/>
                    <a:gd name="T30" fmla="*/ 5010 w 5081"/>
                    <a:gd name="T31" fmla="*/ 6801 h 7455"/>
                    <a:gd name="T32" fmla="*/ 4871 w 5081"/>
                    <a:gd name="T33" fmla="*/ 7258 h 7455"/>
                    <a:gd name="T34" fmla="*/ 3883 w 5081"/>
                    <a:gd name="T35" fmla="*/ 7388 h 7455"/>
                    <a:gd name="T36" fmla="*/ 2964 w 5081"/>
                    <a:gd name="T37" fmla="*/ 7388 h 7455"/>
                    <a:gd name="T38" fmla="*/ 2328 w 5081"/>
                    <a:gd name="T39" fmla="*/ 7258 h 7455"/>
                    <a:gd name="T40" fmla="*/ 2045 w 5081"/>
                    <a:gd name="T41" fmla="*/ 7130 h 7455"/>
                    <a:gd name="T42" fmla="*/ 1834 w 5081"/>
                    <a:gd name="T43" fmla="*/ 6996 h 7455"/>
                    <a:gd name="T44" fmla="*/ 1623 w 5081"/>
                    <a:gd name="T45" fmla="*/ 6867 h 7455"/>
                    <a:gd name="T46" fmla="*/ 1480 w 5081"/>
                    <a:gd name="T47" fmla="*/ 6734 h 7455"/>
                    <a:gd name="T48" fmla="*/ 1269 w 5081"/>
                    <a:gd name="T49" fmla="*/ 6606 h 7455"/>
                    <a:gd name="T50" fmla="*/ 1130 w 5081"/>
                    <a:gd name="T51" fmla="*/ 6409 h 7455"/>
                    <a:gd name="T52" fmla="*/ 1269 w 5081"/>
                    <a:gd name="T53" fmla="*/ 5819 h 7455"/>
                    <a:gd name="T54" fmla="*/ 1408 w 5081"/>
                    <a:gd name="T55" fmla="*/ 5494 h 7455"/>
                    <a:gd name="T56" fmla="*/ 1551 w 5081"/>
                    <a:gd name="T57" fmla="*/ 5233 h 7455"/>
                    <a:gd name="T58" fmla="*/ 1695 w 5081"/>
                    <a:gd name="T59" fmla="*/ 5099 h 7455"/>
                    <a:gd name="T60" fmla="*/ 1972 w 5081"/>
                    <a:gd name="T61" fmla="*/ 4971 h 7455"/>
                    <a:gd name="T62" fmla="*/ 2543 w 5081"/>
                    <a:gd name="T63" fmla="*/ 4971 h 7455"/>
                    <a:gd name="T64" fmla="*/ 1408 w 5081"/>
                    <a:gd name="T65" fmla="*/ 4838 h 7455"/>
                    <a:gd name="T66" fmla="*/ 1130 w 5081"/>
                    <a:gd name="T67" fmla="*/ 4709 h 7455"/>
                    <a:gd name="T68" fmla="*/ 919 w 5081"/>
                    <a:gd name="T69" fmla="*/ 4576 h 7455"/>
                    <a:gd name="T70" fmla="*/ 704 w 5081"/>
                    <a:gd name="T71" fmla="*/ 4446 h 7455"/>
                    <a:gd name="T72" fmla="*/ 561 w 5081"/>
                    <a:gd name="T73" fmla="*/ 4317 h 7455"/>
                    <a:gd name="T74" fmla="*/ 421 w 5081"/>
                    <a:gd name="T75" fmla="*/ 4184 h 7455"/>
                    <a:gd name="T76" fmla="*/ 282 w 5081"/>
                    <a:gd name="T77" fmla="*/ 3988 h 7455"/>
                    <a:gd name="T78" fmla="*/ 138 w 5081"/>
                    <a:gd name="T79" fmla="*/ 2682 h 7455"/>
                    <a:gd name="T80" fmla="*/ 0 w 5081"/>
                    <a:gd name="T81" fmla="*/ 2292 h 7455"/>
                    <a:gd name="T82" fmla="*/ 632 w 5081"/>
                    <a:gd name="T83" fmla="*/ 1767 h 7455"/>
                    <a:gd name="T84" fmla="*/ 1058 w 5081"/>
                    <a:gd name="T85" fmla="*/ 1635 h 7455"/>
                    <a:gd name="T86" fmla="*/ 1551 w 5081"/>
                    <a:gd name="T87" fmla="*/ 1505 h 7455"/>
                    <a:gd name="T88" fmla="*/ 1907 w 5081"/>
                    <a:gd name="T89" fmla="*/ 1371 h 7455"/>
                    <a:gd name="T90" fmla="*/ 2189 w 5081"/>
                    <a:gd name="T91" fmla="*/ 1242 h 7455"/>
                    <a:gd name="T92" fmla="*/ 2399 w 5081"/>
                    <a:gd name="T93" fmla="*/ 1114 h 7455"/>
                    <a:gd name="T94" fmla="*/ 2543 w 5081"/>
                    <a:gd name="T95" fmla="*/ 980 h 7455"/>
                    <a:gd name="T96" fmla="*/ 2610 w 5081"/>
                    <a:gd name="T97" fmla="*/ 785 h 7455"/>
                    <a:gd name="T98" fmla="*/ 2610 w 5081"/>
                    <a:gd name="T99" fmla="*/ 524 h 7455"/>
                    <a:gd name="T100" fmla="*/ 2753 w 5081"/>
                    <a:gd name="T101" fmla="*/ 262 h 7455"/>
                    <a:gd name="T102" fmla="*/ 2892 w 5081"/>
                    <a:gd name="T103" fmla="*/ 132 h 7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081" h="7455">
                      <a:moveTo>
                        <a:pt x="2964" y="0"/>
                      </a:moveTo>
                      <a:lnTo>
                        <a:pt x="3035" y="0"/>
                      </a:lnTo>
                      <a:lnTo>
                        <a:pt x="3035" y="327"/>
                      </a:lnTo>
                      <a:lnTo>
                        <a:pt x="3107" y="327"/>
                      </a:lnTo>
                      <a:lnTo>
                        <a:pt x="3107" y="457"/>
                      </a:lnTo>
                      <a:lnTo>
                        <a:pt x="3175" y="457"/>
                      </a:lnTo>
                      <a:lnTo>
                        <a:pt x="3175" y="1371"/>
                      </a:lnTo>
                      <a:lnTo>
                        <a:pt x="3247" y="1371"/>
                      </a:lnTo>
                      <a:lnTo>
                        <a:pt x="3247" y="1700"/>
                      </a:lnTo>
                      <a:lnTo>
                        <a:pt x="3314" y="1700"/>
                      </a:lnTo>
                      <a:lnTo>
                        <a:pt x="3314" y="2025"/>
                      </a:lnTo>
                      <a:lnTo>
                        <a:pt x="3385" y="2025"/>
                      </a:lnTo>
                      <a:lnTo>
                        <a:pt x="3385" y="2225"/>
                      </a:lnTo>
                      <a:lnTo>
                        <a:pt x="3458" y="2225"/>
                      </a:lnTo>
                      <a:lnTo>
                        <a:pt x="3458" y="2421"/>
                      </a:lnTo>
                      <a:lnTo>
                        <a:pt x="3529" y="2421"/>
                      </a:lnTo>
                      <a:lnTo>
                        <a:pt x="3529" y="2549"/>
                      </a:lnTo>
                      <a:lnTo>
                        <a:pt x="3600" y="2549"/>
                      </a:lnTo>
                      <a:lnTo>
                        <a:pt x="3600" y="2682"/>
                      </a:lnTo>
                      <a:lnTo>
                        <a:pt x="3668" y="2682"/>
                      </a:lnTo>
                      <a:lnTo>
                        <a:pt x="3668" y="2877"/>
                      </a:lnTo>
                      <a:lnTo>
                        <a:pt x="3741" y="2877"/>
                      </a:lnTo>
                      <a:lnTo>
                        <a:pt x="3741" y="3007"/>
                      </a:lnTo>
                      <a:lnTo>
                        <a:pt x="3812" y="3007"/>
                      </a:lnTo>
                      <a:lnTo>
                        <a:pt x="3812" y="3139"/>
                      </a:lnTo>
                      <a:lnTo>
                        <a:pt x="3883" y="3139"/>
                      </a:lnTo>
                      <a:lnTo>
                        <a:pt x="3883" y="3203"/>
                      </a:lnTo>
                      <a:lnTo>
                        <a:pt x="3951" y="3203"/>
                      </a:lnTo>
                      <a:lnTo>
                        <a:pt x="3951" y="3336"/>
                      </a:lnTo>
                      <a:lnTo>
                        <a:pt x="4023" y="3336"/>
                      </a:lnTo>
                      <a:lnTo>
                        <a:pt x="4023" y="3402"/>
                      </a:lnTo>
                      <a:lnTo>
                        <a:pt x="4091" y="3402"/>
                      </a:lnTo>
                      <a:lnTo>
                        <a:pt x="4091" y="3465"/>
                      </a:lnTo>
                      <a:lnTo>
                        <a:pt x="4162" y="3465"/>
                      </a:lnTo>
                      <a:lnTo>
                        <a:pt x="4162" y="3531"/>
                      </a:lnTo>
                      <a:lnTo>
                        <a:pt x="4234" y="3531"/>
                      </a:lnTo>
                      <a:lnTo>
                        <a:pt x="4234" y="3660"/>
                      </a:lnTo>
                      <a:lnTo>
                        <a:pt x="4306" y="3660"/>
                      </a:lnTo>
                      <a:lnTo>
                        <a:pt x="4306" y="3726"/>
                      </a:lnTo>
                      <a:lnTo>
                        <a:pt x="4377" y="3726"/>
                      </a:lnTo>
                      <a:lnTo>
                        <a:pt x="4377" y="3794"/>
                      </a:lnTo>
                      <a:lnTo>
                        <a:pt x="4448" y="3794"/>
                      </a:lnTo>
                      <a:lnTo>
                        <a:pt x="4448" y="3860"/>
                      </a:lnTo>
                      <a:lnTo>
                        <a:pt x="4520" y="3860"/>
                      </a:lnTo>
                      <a:lnTo>
                        <a:pt x="4520" y="3922"/>
                      </a:lnTo>
                      <a:lnTo>
                        <a:pt x="4588" y="3922"/>
                      </a:lnTo>
                      <a:lnTo>
                        <a:pt x="4588" y="4117"/>
                      </a:lnTo>
                      <a:lnTo>
                        <a:pt x="4660" y="4117"/>
                      </a:lnTo>
                      <a:lnTo>
                        <a:pt x="4660" y="4317"/>
                      </a:lnTo>
                      <a:lnTo>
                        <a:pt x="4727" y="4317"/>
                      </a:lnTo>
                      <a:lnTo>
                        <a:pt x="4727" y="4512"/>
                      </a:lnTo>
                      <a:lnTo>
                        <a:pt x="4798" y="4512"/>
                      </a:lnTo>
                      <a:lnTo>
                        <a:pt x="4798" y="4904"/>
                      </a:lnTo>
                      <a:lnTo>
                        <a:pt x="4871" y="4904"/>
                      </a:lnTo>
                      <a:lnTo>
                        <a:pt x="4871" y="5033"/>
                      </a:lnTo>
                      <a:lnTo>
                        <a:pt x="4937" y="5033"/>
                      </a:lnTo>
                      <a:lnTo>
                        <a:pt x="4937" y="5233"/>
                      </a:lnTo>
                      <a:lnTo>
                        <a:pt x="4871" y="5233"/>
                      </a:lnTo>
                      <a:lnTo>
                        <a:pt x="4871" y="5295"/>
                      </a:lnTo>
                      <a:lnTo>
                        <a:pt x="5010" y="5295"/>
                      </a:lnTo>
                      <a:lnTo>
                        <a:pt x="5010" y="5687"/>
                      </a:lnTo>
                      <a:lnTo>
                        <a:pt x="5081" y="5687"/>
                      </a:lnTo>
                      <a:lnTo>
                        <a:pt x="5081" y="6801"/>
                      </a:lnTo>
                      <a:lnTo>
                        <a:pt x="5010" y="6801"/>
                      </a:lnTo>
                      <a:lnTo>
                        <a:pt x="5010" y="7130"/>
                      </a:lnTo>
                      <a:lnTo>
                        <a:pt x="4937" y="7130"/>
                      </a:lnTo>
                      <a:lnTo>
                        <a:pt x="4937" y="7258"/>
                      </a:lnTo>
                      <a:lnTo>
                        <a:pt x="4871" y="7258"/>
                      </a:lnTo>
                      <a:lnTo>
                        <a:pt x="4871" y="7322"/>
                      </a:lnTo>
                      <a:lnTo>
                        <a:pt x="4727" y="7322"/>
                      </a:lnTo>
                      <a:lnTo>
                        <a:pt x="4727" y="7388"/>
                      </a:lnTo>
                      <a:lnTo>
                        <a:pt x="3883" y="7388"/>
                      </a:lnTo>
                      <a:lnTo>
                        <a:pt x="3883" y="7455"/>
                      </a:lnTo>
                      <a:lnTo>
                        <a:pt x="3458" y="7455"/>
                      </a:lnTo>
                      <a:lnTo>
                        <a:pt x="3458" y="7388"/>
                      </a:lnTo>
                      <a:lnTo>
                        <a:pt x="2964" y="7388"/>
                      </a:lnTo>
                      <a:lnTo>
                        <a:pt x="2964" y="7322"/>
                      </a:lnTo>
                      <a:lnTo>
                        <a:pt x="2543" y="7322"/>
                      </a:lnTo>
                      <a:lnTo>
                        <a:pt x="2543" y="7258"/>
                      </a:lnTo>
                      <a:lnTo>
                        <a:pt x="2328" y="7258"/>
                      </a:lnTo>
                      <a:lnTo>
                        <a:pt x="2328" y="7192"/>
                      </a:lnTo>
                      <a:lnTo>
                        <a:pt x="2189" y="7192"/>
                      </a:lnTo>
                      <a:lnTo>
                        <a:pt x="2189" y="7130"/>
                      </a:lnTo>
                      <a:lnTo>
                        <a:pt x="2045" y="7130"/>
                      </a:lnTo>
                      <a:lnTo>
                        <a:pt x="2045" y="7063"/>
                      </a:lnTo>
                      <a:lnTo>
                        <a:pt x="1907" y="7063"/>
                      </a:lnTo>
                      <a:lnTo>
                        <a:pt x="1907" y="6996"/>
                      </a:lnTo>
                      <a:lnTo>
                        <a:pt x="1834" y="6996"/>
                      </a:lnTo>
                      <a:lnTo>
                        <a:pt x="1834" y="6929"/>
                      </a:lnTo>
                      <a:lnTo>
                        <a:pt x="1766" y="6929"/>
                      </a:lnTo>
                      <a:lnTo>
                        <a:pt x="1766" y="6867"/>
                      </a:lnTo>
                      <a:lnTo>
                        <a:pt x="1623" y="6867"/>
                      </a:lnTo>
                      <a:lnTo>
                        <a:pt x="1623" y="6801"/>
                      </a:lnTo>
                      <a:lnTo>
                        <a:pt x="1551" y="6801"/>
                      </a:lnTo>
                      <a:lnTo>
                        <a:pt x="1551" y="6734"/>
                      </a:lnTo>
                      <a:lnTo>
                        <a:pt x="1480" y="6734"/>
                      </a:lnTo>
                      <a:lnTo>
                        <a:pt x="1480" y="6667"/>
                      </a:lnTo>
                      <a:lnTo>
                        <a:pt x="1341" y="6667"/>
                      </a:lnTo>
                      <a:lnTo>
                        <a:pt x="1341" y="6606"/>
                      </a:lnTo>
                      <a:lnTo>
                        <a:pt x="1269" y="6606"/>
                      </a:lnTo>
                      <a:lnTo>
                        <a:pt x="1269" y="6539"/>
                      </a:lnTo>
                      <a:lnTo>
                        <a:pt x="1198" y="6539"/>
                      </a:lnTo>
                      <a:lnTo>
                        <a:pt x="1198" y="6409"/>
                      </a:lnTo>
                      <a:lnTo>
                        <a:pt x="1130" y="6409"/>
                      </a:lnTo>
                      <a:lnTo>
                        <a:pt x="1130" y="6147"/>
                      </a:lnTo>
                      <a:lnTo>
                        <a:pt x="1198" y="6147"/>
                      </a:lnTo>
                      <a:lnTo>
                        <a:pt x="1198" y="5819"/>
                      </a:lnTo>
                      <a:lnTo>
                        <a:pt x="1269" y="5819"/>
                      </a:lnTo>
                      <a:lnTo>
                        <a:pt x="1269" y="5687"/>
                      </a:lnTo>
                      <a:lnTo>
                        <a:pt x="1341" y="5687"/>
                      </a:lnTo>
                      <a:lnTo>
                        <a:pt x="1341" y="5494"/>
                      </a:lnTo>
                      <a:lnTo>
                        <a:pt x="1408" y="5494"/>
                      </a:lnTo>
                      <a:lnTo>
                        <a:pt x="1408" y="5361"/>
                      </a:lnTo>
                      <a:lnTo>
                        <a:pt x="1480" y="5361"/>
                      </a:lnTo>
                      <a:lnTo>
                        <a:pt x="1480" y="5233"/>
                      </a:lnTo>
                      <a:lnTo>
                        <a:pt x="1551" y="5233"/>
                      </a:lnTo>
                      <a:lnTo>
                        <a:pt x="1551" y="5167"/>
                      </a:lnTo>
                      <a:lnTo>
                        <a:pt x="1623" y="5167"/>
                      </a:lnTo>
                      <a:lnTo>
                        <a:pt x="1623" y="5099"/>
                      </a:lnTo>
                      <a:lnTo>
                        <a:pt x="1695" y="5099"/>
                      </a:lnTo>
                      <a:lnTo>
                        <a:pt x="1695" y="5033"/>
                      </a:lnTo>
                      <a:lnTo>
                        <a:pt x="1766" y="5033"/>
                      </a:lnTo>
                      <a:lnTo>
                        <a:pt x="1766" y="4971"/>
                      </a:lnTo>
                      <a:lnTo>
                        <a:pt x="1972" y="4971"/>
                      </a:lnTo>
                      <a:lnTo>
                        <a:pt x="1972" y="5033"/>
                      </a:lnTo>
                      <a:lnTo>
                        <a:pt x="2045" y="5033"/>
                      </a:lnTo>
                      <a:lnTo>
                        <a:pt x="2045" y="4971"/>
                      </a:lnTo>
                      <a:lnTo>
                        <a:pt x="2543" y="4971"/>
                      </a:lnTo>
                      <a:lnTo>
                        <a:pt x="2543" y="4904"/>
                      </a:lnTo>
                      <a:lnTo>
                        <a:pt x="1551" y="4904"/>
                      </a:lnTo>
                      <a:lnTo>
                        <a:pt x="1551" y="4838"/>
                      </a:lnTo>
                      <a:lnTo>
                        <a:pt x="1408" y="4838"/>
                      </a:lnTo>
                      <a:lnTo>
                        <a:pt x="1408" y="4774"/>
                      </a:lnTo>
                      <a:lnTo>
                        <a:pt x="1269" y="4774"/>
                      </a:lnTo>
                      <a:lnTo>
                        <a:pt x="1269" y="4709"/>
                      </a:lnTo>
                      <a:lnTo>
                        <a:pt x="1130" y="4709"/>
                      </a:lnTo>
                      <a:lnTo>
                        <a:pt x="1130" y="4642"/>
                      </a:lnTo>
                      <a:lnTo>
                        <a:pt x="991" y="4642"/>
                      </a:lnTo>
                      <a:lnTo>
                        <a:pt x="991" y="4576"/>
                      </a:lnTo>
                      <a:lnTo>
                        <a:pt x="919" y="4576"/>
                      </a:lnTo>
                      <a:lnTo>
                        <a:pt x="919" y="4512"/>
                      </a:lnTo>
                      <a:lnTo>
                        <a:pt x="776" y="4512"/>
                      </a:lnTo>
                      <a:lnTo>
                        <a:pt x="776" y="4446"/>
                      </a:lnTo>
                      <a:lnTo>
                        <a:pt x="704" y="4446"/>
                      </a:lnTo>
                      <a:lnTo>
                        <a:pt x="704" y="4384"/>
                      </a:lnTo>
                      <a:lnTo>
                        <a:pt x="632" y="4384"/>
                      </a:lnTo>
                      <a:lnTo>
                        <a:pt x="632" y="4317"/>
                      </a:lnTo>
                      <a:lnTo>
                        <a:pt x="561" y="4317"/>
                      </a:lnTo>
                      <a:lnTo>
                        <a:pt x="561" y="4250"/>
                      </a:lnTo>
                      <a:lnTo>
                        <a:pt x="494" y="4250"/>
                      </a:lnTo>
                      <a:lnTo>
                        <a:pt x="494" y="4184"/>
                      </a:lnTo>
                      <a:lnTo>
                        <a:pt x="421" y="4184"/>
                      </a:lnTo>
                      <a:lnTo>
                        <a:pt x="421" y="4117"/>
                      </a:lnTo>
                      <a:lnTo>
                        <a:pt x="353" y="4117"/>
                      </a:lnTo>
                      <a:lnTo>
                        <a:pt x="353" y="3988"/>
                      </a:lnTo>
                      <a:lnTo>
                        <a:pt x="282" y="3988"/>
                      </a:lnTo>
                      <a:lnTo>
                        <a:pt x="282" y="3794"/>
                      </a:lnTo>
                      <a:lnTo>
                        <a:pt x="211" y="3794"/>
                      </a:lnTo>
                      <a:lnTo>
                        <a:pt x="211" y="2682"/>
                      </a:lnTo>
                      <a:lnTo>
                        <a:pt x="138" y="2682"/>
                      </a:lnTo>
                      <a:lnTo>
                        <a:pt x="138" y="2482"/>
                      </a:lnTo>
                      <a:lnTo>
                        <a:pt x="71" y="2482"/>
                      </a:lnTo>
                      <a:lnTo>
                        <a:pt x="71" y="2292"/>
                      </a:lnTo>
                      <a:lnTo>
                        <a:pt x="0" y="2292"/>
                      </a:lnTo>
                      <a:lnTo>
                        <a:pt x="0" y="1830"/>
                      </a:lnTo>
                      <a:lnTo>
                        <a:pt x="494" y="1830"/>
                      </a:lnTo>
                      <a:lnTo>
                        <a:pt x="494" y="1767"/>
                      </a:lnTo>
                      <a:lnTo>
                        <a:pt x="632" y="1767"/>
                      </a:lnTo>
                      <a:lnTo>
                        <a:pt x="632" y="1700"/>
                      </a:lnTo>
                      <a:lnTo>
                        <a:pt x="847" y="1700"/>
                      </a:lnTo>
                      <a:lnTo>
                        <a:pt x="847" y="1635"/>
                      </a:lnTo>
                      <a:lnTo>
                        <a:pt x="1058" y="1635"/>
                      </a:lnTo>
                      <a:lnTo>
                        <a:pt x="1058" y="1568"/>
                      </a:lnTo>
                      <a:lnTo>
                        <a:pt x="1269" y="1568"/>
                      </a:lnTo>
                      <a:lnTo>
                        <a:pt x="1269" y="1505"/>
                      </a:lnTo>
                      <a:lnTo>
                        <a:pt x="1551" y="1505"/>
                      </a:lnTo>
                      <a:lnTo>
                        <a:pt x="1551" y="1438"/>
                      </a:lnTo>
                      <a:lnTo>
                        <a:pt x="1766" y="1438"/>
                      </a:lnTo>
                      <a:lnTo>
                        <a:pt x="1766" y="1371"/>
                      </a:lnTo>
                      <a:lnTo>
                        <a:pt x="1907" y="1371"/>
                      </a:lnTo>
                      <a:lnTo>
                        <a:pt x="1907" y="1306"/>
                      </a:lnTo>
                      <a:lnTo>
                        <a:pt x="2045" y="1306"/>
                      </a:lnTo>
                      <a:lnTo>
                        <a:pt x="2045" y="1242"/>
                      </a:lnTo>
                      <a:lnTo>
                        <a:pt x="2189" y="1242"/>
                      </a:lnTo>
                      <a:lnTo>
                        <a:pt x="2189" y="1181"/>
                      </a:lnTo>
                      <a:lnTo>
                        <a:pt x="2328" y="1181"/>
                      </a:lnTo>
                      <a:lnTo>
                        <a:pt x="2328" y="1114"/>
                      </a:lnTo>
                      <a:lnTo>
                        <a:pt x="2399" y="1114"/>
                      </a:lnTo>
                      <a:lnTo>
                        <a:pt x="2399" y="1048"/>
                      </a:lnTo>
                      <a:lnTo>
                        <a:pt x="2472" y="1048"/>
                      </a:lnTo>
                      <a:lnTo>
                        <a:pt x="2472" y="980"/>
                      </a:lnTo>
                      <a:lnTo>
                        <a:pt x="2543" y="980"/>
                      </a:lnTo>
                      <a:lnTo>
                        <a:pt x="2543" y="847"/>
                      </a:lnTo>
                      <a:lnTo>
                        <a:pt x="2753" y="847"/>
                      </a:lnTo>
                      <a:lnTo>
                        <a:pt x="2753" y="785"/>
                      </a:lnTo>
                      <a:lnTo>
                        <a:pt x="2610" y="785"/>
                      </a:lnTo>
                      <a:lnTo>
                        <a:pt x="2610" y="719"/>
                      </a:lnTo>
                      <a:lnTo>
                        <a:pt x="2543" y="719"/>
                      </a:lnTo>
                      <a:lnTo>
                        <a:pt x="2543" y="524"/>
                      </a:lnTo>
                      <a:lnTo>
                        <a:pt x="2610" y="524"/>
                      </a:lnTo>
                      <a:lnTo>
                        <a:pt x="2610" y="390"/>
                      </a:lnTo>
                      <a:lnTo>
                        <a:pt x="2681" y="390"/>
                      </a:lnTo>
                      <a:lnTo>
                        <a:pt x="2681" y="262"/>
                      </a:lnTo>
                      <a:lnTo>
                        <a:pt x="2753" y="262"/>
                      </a:lnTo>
                      <a:lnTo>
                        <a:pt x="2753" y="195"/>
                      </a:lnTo>
                      <a:lnTo>
                        <a:pt x="2821" y="195"/>
                      </a:lnTo>
                      <a:lnTo>
                        <a:pt x="2821" y="132"/>
                      </a:lnTo>
                      <a:lnTo>
                        <a:pt x="2892" y="132"/>
                      </a:lnTo>
                      <a:lnTo>
                        <a:pt x="2892" y="65"/>
                      </a:lnTo>
                      <a:lnTo>
                        <a:pt x="2964" y="65"/>
                      </a:lnTo>
                      <a:lnTo>
                        <a:pt x="2964" y="0"/>
                      </a:lnTo>
                      <a:close/>
                    </a:path>
                  </a:pathLst>
                </a:custGeom>
                <a:solidFill>
                  <a:srgbClr val="CC6600"/>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637" name="Freeform 109"/>
                <p:cNvSpPr/>
                <p:nvPr/>
              </p:nvSpPr>
              <p:spPr bwMode="auto">
                <a:xfrm>
                  <a:off x="3514" y="2537"/>
                  <a:ext cx="60" cy="68"/>
                </a:xfrm>
                <a:custGeom>
                  <a:avLst/>
                  <a:gdLst>
                    <a:gd name="T0" fmla="*/ 151 w 299"/>
                    <a:gd name="T1" fmla="*/ 0 h 339"/>
                    <a:gd name="T2" fmla="*/ 223 w 299"/>
                    <a:gd name="T3" fmla="*/ 0 h 339"/>
                    <a:gd name="T4" fmla="*/ 223 w 299"/>
                    <a:gd name="T5" fmla="*/ 69 h 339"/>
                    <a:gd name="T6" fmla="*/ 299 w 299"/>
                    <a:gd name="T7" fmla="*/ 69 h 339"/>
                    <a:gd name="T8" fmla="*/ 299 w 299"/>
                    <a:gd name="T9" fmla="*/ 136 h 339"/>
                    <a:gd name="T10" fmla="*/ 223 w 299"/>
                    <a:gd name="T11" fmla="*/ 136 h 339"/>
                    <a:gd name="T12" fmla="*/ 223 w 299"/>
                    <a:gd name="T13" fmla="*/ 69 h 339"/>
                    <a:gd name="T14" fmla="*/ 151 w 299"/>
                    <a:gd name="T15" fmla="*/ 69 h 339"/>
                    <a:gd name="T16" fmla="*/ 151 w 299"/>
                    <a:gd name="T17" fmla="*/ 136 h 339"/>
                    <a:gd name="T18" fmla="*/ 76 w 299"/>
                    <a:gd name="T19" fmla="*/ 136 h 339"/>
                    <a:gd name="T20" fmla="*/ 76 w 299"/>
                    <a:gd name="T21" fmla="*/ 270 h 339"/>
                    <a:gd name="T22" fmla="*/ 223 w 299"/>
                    <a:gd name="T23" fmla="*/ 270 h 339"/>
                    <a:gd name="T24" fmla="*/ 223 w 299"/>
                    <a:gd name="T25" fmla="*/ 206 h 339"/>
                    <a:gd name="T26" fmla="*/ 299 w 299"/>
                    <a:gd name="T27" fmla="*/ 206 h 339"/>
                    <a:gd name="T28" fmla="*/ 299 w 299"/>
                    <a:gd name="T29" fmla="*/ 270 h 339"/>
                    <a:gd name="T30" fmla="*/ 223 w 299"/>
                    <a:gd name="T31" fmla="*/ 270 h 339"/>
                    <a:gd name="T32" fmla="*/ 223 w 299"/>
                    <a:gd name="T33" fmla="*/ 339 h 339"/>
                    <a:gd name="T34" fmla="*/ 0 w 299"/>
                    <a:gd name="T35" fmla="*/ 339 h 339"/>
                    <a:gd name="T36" fmla="*/ 0 w 299"/>
                    <a:gd name="T37" fmla="*/ 136 h 339"/>
                    <a:gd name="T38" fmla="*/ 76 w 299"/>
                    <a:gd name="T39" fmla="*/ 136 h 339"/>
                    <a:gd name="T40" fmla="*/ 76 w 299"/>
                    <a:gd name="T41" fmla="*/ 69 h 339"/>
                    <a:gd name="T42" fmla="*/ 151 w 299"/>
                    <a:gd name="T43" fmla="*/ 69 h 339"/>
                    <a:gd name="T44" fmla="*/ 151 w 299"/>
                    <a:gd name="T45" fmla="*/ 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9" h="339">
                      <a:moveTo>
                        <a:pt x="151" y="0"/>
                      </a:moveTo>
                      <a:lnTo>
                        <a:pt x="223" y="0"/>
                      </a:lnTo>
                      <a:lnTo>
                        <a:pt x="223" y="69"/>
                      </a:lnTo>
                      <a:lnTo>
                        <a:pt x="299" y="69"/>
                      </a:lnTo>
                      <a:lnTo>
                        <a:pt x="299" y="136"/>
                      </a:lnTo>
                      <a:lnTo>
                        <a:pt x="223" y="136"/>
                      </a:lnTo>
                      <a:lnTo>
                        <a:pt x="223" y="69"/>
                      </a:lnTo>
                      <a:lnTo>
                        <a:pt x="151" y="69"/>
                      </a:lnTo>
                      <a:lnTo>
                        <a:pt x="151" y="136"/>
                      </a:lnTo>
                      <a:lnTo>
                        <a:pt x="76" y="136"/>
                      </a:lnTo>
                      <a:lnTo>
                        <a:pt x="76" y="270"/>
                      </a:lnTo>
                      <a:lnTo>
                        <a:pt x="223" y="270"/>
                      </a:lnTo>
                      <a:lnTo>
                        <a:pt x="223" y="206"/>
                      </a:lnTo>
                      <a:lnTo>
                        <a:pt x="299" y="206"/>
                      </a:lnTo>
                      <a:lnTo>
                        <a:pt x="299" y="270"/>
                      </a:lnTo>
                      <a:lnTo>
                        <a:pt x="223" y="270"/>
                      </a:lnTo>
                      <a:lnTo>
                        <a:pt x="223" y="339"/>
                      </a:lnTo>
                      <a:lnTo>
                        <a:pt x="0" y="339"/>
                      </a:lnTo>
                      <a:lnTo>
                        <a:pt x="0" y="136"/>
                      </a:lnTo>
                      <a:lnTo>
                        <a:pt x="76" y="136"/>
                      </a:lnTo>
                      <a:lnTo>
                        <a:pt x="76" y="69"/>
                      </a:lnTo>
                      <a:lnTo>
                        <a:pt x="151" y="69"/>
                      </a:lnTo>
                      <a:lnTo>
                        <a:pt x="151"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638" name="Freeform 110"/>
                <p:cNvSpPr/>
                <p:nvPr/>
              </p:nvSpPr>
              <p:spPr bwMode="auto">
                <a:xfrm>
                  <a:off x="4486" y="2551"/>
                  <a:ext cx="1003" cy="1360"/>
                </a:xfrm>
                <a:custGeom>
                  <a:avLst/>
                  <a:gdLst>
                    <a:gd name="T0" fmla="*/ 1907 w 5015"/>
                    <a:gd name="T1" fmla="*/ 324 h 6801"/>
                    <a:gd name="T2" fmla="*/ 2122 w 5015"/>
                    <a:gd name="T3" fmla="*/ 457 h 6801"/>
                    <a:gd name="T4" fmla="*/ 2404 w 5015"/>
                    <a:gd name="T5" fmla="*/ 652 h 6801"/>
                    <a:gd name="T6" fmla="*/ 2611 w 5015"/>
                    <a:gd name="T7" fmla="*/ 1830 h 6801"/>
                    <a:gd name="T8" fmla="*/ 3037 w 5015"/>
                    <a:gd name="T9" fmla="*/ 981 h 6801"/>
                    <a:gd name="T10" fmla="*/ 3247 w 5015"/>
                    <a:gd name="T11" fmla="*/ 1111 h 6801"/>
                    <a:gd name="T12" fmla="*/ 3884 w 5015"/>
                    <a:gd name="T13" fmla="*/ 1176 h 6801"/>
                    <a:gd name="T14" fmla="*/ 4166 w 5015"/>
                    <a:gd name="T15" fmla="*/ 1310 h 6801"/>
                    <a:gd name="T16" fmla="*/ 4307 w 5015"/>
                    <a:gd name="T17" fmla="*/ 1568 h 6801"/>
                    <a:gd name="T18" fmla="*/ 4522 w 5015"/>
                    <a:gd name="T19" fmla="*/ 1897 h 6801"/>
                    <a:gd name="T20" fmla="*/ 4660 w 5015"/>
                    <a:gd name="T21" fmla="*/ 2222 h 6801"/>
                    <a:gd name="T22" fmla="*/ 4872 w 5015"/>
                    <a:gd name="T23" fmla="*/ 2616 h 6801"/>
                    <a:gd name="T24" fmla="*/ 5015 w 5015"/>
                    <a:gd name="T25" fmla="*/ 4314 h 6801"/>
                    <a:gd name="T26" fmla="*/ 4799 w 5015"/>
                    <a:gd name="T27" fmla="*/ 4579 h 6801"/>
                    <a:gd name="T28" fmla="*/ 4660 w 5015"/>
                    <a:gd name="T29" fmla="*/ 4776 h 6801"/>
                    <a:gd name="T30" fmla="*/ 4449 w 5015"/>
                    <a:gd name="T31" fmla="*/ 4904 h 6801"/>
                    <a:gd name="T32" fmla="*/ 4307 w 5015"/>
                    <a:gd name="T33" fmla="*/ 5100 h 6801"/>
                    <a:gd name="T34" fmla="*/ 4522 w 5015"/>
                    <a:gd name="T35" fmla="*/ 5362 h 6801"/>
                    <a:gd name="T36" fmla="*/ 4660 w 5015"/>
                    <a:gd name="T37" fmla="*/ 6214 h 6801"/>
                    <a:gd name="T38" fmla="*/ 4593 w 5015"/>
                    <a:gd name="T39" fmla="*/ 6606 h 6801"/>
                    <a:gd name="T40" fmla="*/ 3956 w 5015"/>
                    <a:gd name="T41" fmla="*/ 6801 h 6801"/>
                    <a:gd name="T42" fmla="*/ 1625 w 5015"/>
                    <a:gd name="T43" fmla="*/ 6672 h 6801"/>
                    <a:gd name="T44" fmla="*/ 212 w 5015"/>
                    <a:gd name="T45" fmla="*/ 6477 h 6801"/>
                    <a:gd name="T46" fmla="*/ 73 w 5015"/>
                    <a:gd name="T47" fmla="*/ 6214 h 6801"/>
                    <a:gd name="T48" fmla="*/ 212 w 5015"/>
                    <a:gd name="T49" fmla="*/ 4972 h 6801"/>
                    <a:gd name="T50" fmla="*/ 423 w 5015"/>
                    <a:gd name="T51" fmla="*/ 4776 h 6801"/>
                    <a:gd name="T52" fmla="*/ 638 w 5015"/>
                    <a:gd name="T53" fmla="*/ 4579 h 6801"/>
                    <a:gd name="T54" fmla="*/ 1131 w 5015"/>
                    <a:gd name="T55" fmla="*/ 4579 h 6801"/>
                    <a:gd name="T56" fmla="*/ 1625 w 5015"/>
                    <a:gd name="T57" fmla="*/ 4776 h 6801"/>
                    <a:gd name="T58" fmla="*/ 2260 w 5015"/>
                    <a:gd name="T59" fmla="*/ 4904 h 6801"/>
                    <a:gd name="T60" fmla="*/ 2404 w 5015"/>
                    <a:gd name="T61" fmla="*/ 5100 h 6801"/>
                    <a:gd name="T62" fmla="*/ 2611 w 5015"/>
                    <a:gd name="T63" fmla="*/ 5299 h 6801"/>
                    <a:gd name="T64" fmla="*/ 2754 w 5015"/>
                    <a:gd name="T65" fmla="*/ 5558 h 6801"/>
                    <a:gd name="T66" fmla="*/ 2826 w 5015"/>
                    <a:gd name="T67" fmla="*/ 5299 h 6801"/>
                    <a:gd name="T68" fmla="*/ 2682 w 5015"/>
                    <a:gd name="T69" fmla="*/ 4904 h 6801"/>
                    <a:gd name="T70" fmla="*/ 2472 w 5015"/>
                    <a:gd name="T71" fmla="*/ 4709 h 6801"/>
                    <a:gd name="T72" fmla="*/ 2332 w 5015"/>
                    <a:gd name="T73" fmla="*/ 4381 h 6801"/>
                    <a:gd name="T74" fmla="*/ 2122 w 5015"/>
                    <a:gd name="T75" fmla="*/ 4122 h 6801"/>
                    <a:gd name="T76" fmla="*/ 1978 w 5015"/>
                    <a:gd name="T77" fmla="*/ 3727 h 6801"/>
                    <a:gd name="T78" fmla="*/ 2050 w 5015"/>
                    <a:gd name="T79" fmla="*/ 3465 h 6801"/>
                    <a:gd name="T80" fmla="*/ 2122 w 5015"/>
                    <a:gd name="T81" fmla="*/ 3270 h 6801"/>
                    <a:gd name="T82" fmla="*/ 1907 w 5015"/>
                    <a:gd name="T83" fmla="*/ 3403 h 6801"/>
                    <a:gd name="T84" fmla="*/ 1768 w 5015"/>
                    <a:gd name="T85" fmla="*/ 3599 h 6801"/>
                    <a:gd name="T86" fmla="*/ 1269 w 5015"/>
                    <a:gd name="T87" fmla="*/ 3727 h 6801"/>
                    <a:gd name="T88" fmla="*/ 566 w 5015"/>
                    <a:gd name="T89" fmla="*/ 3599 h 6801"/>
                    <a:gd name="T90" fmla="*/ 776 w 5015"/>
                    <a:gd name="T91" fmla="*/ 3270 h 6801"/>
                    <a:gd name="T92" fmla="*/ 919 w 5015"/>
                    <a:gd name="T93" fmla="*/ 2487 h 6801"/>
                    <a:gd name="T94" fmla="*/ 1131 w 5015"/>
                    <a:gd name="T95" fmla="*/ 2025 h 6801"/>
                    <a:gd name="T96" fmla="*/ 1269 w 5015"/>
                    <a:gd name="T97" fmla="*/ 914 h 6801"/>
                    <a:gd name="T98" fmla="*/ 1485 w 5015"/>
                    <a:gd name="T99" fmla="*/ 520 h 6801"/>
                    <a:gd name="T100" fmla="*/ 1625 w 5015"/>
                    <a:gd name="T101" fmla="*/ 195 h 68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5015" h="6801">
                      <a:moveTo>
                        <a:pt x="1696" y="0"/>
                      </a:moveTo>
                      <a:lnTo>
                        <a:pt x="1834" y="0"/>
                      </a:lnTo>
                      <a:lnTo>
                        <a:pt x="1834" y="67"/>
                      </a:lnTo>
                      <a:lnTo>
                        <a:pt x="1907" y="67"/>
                      </a:lnTo>
                      <a:lnTo>
                        <a:pt x="1907" y="324"/>
                      </a:lnTo>
                      <a:lnTo>
                        <a:pt x="1978" y="324"/>
                      </a:lnTo>
                      <a:lnTo>
                        <a:pt x="1978" y="390"/>
                      </a:lnTo>
                      <a:lnTo>
                        <a:pt x="2050" y="390"/>
                      </a:lnTo>
                      <a:lnTo>
                        <a:pt x="2050" y="457"/>
                      </a:lnTo>
                      <a:lnTo>
                        <a:pt x="2122" y="457"/>
                      </a:lnTo>
                      <a:lnTo>
                        <a:pt x="2122" y="520"/>
                      </a:lnTo>
                      <a:lnTo>
                        <a:pt x="2189" y="520"/>
                      </a:lnTo>
                      <a:lnTo>
                        <a:pt x="2189" y="586"/>
                      </a:lnTo>
                      <a:lnTo>
                        <a:pt x="2404" y="586"/>
                      </a:lnTo>
                      <a:lnTo>
                        <a:pt x="2404" y="652"/>
                      </a:lnTo>
                      <a:lnTo>
                        <a:pt x="2543" y="652"/>
                      </a:lnTo>
                      <a:lnTo>
                        <a:pt x="2543" y="1768"/>
                      </a:lnTo>
                      <a:lnTo>
                        <a:pt x="1978" y="1768"/>
                      </a:lnTo>
                      <a:lnTo>
                        <a:pt x="1978" y="1830"/>
                      </a:lnTo>
                      <a:lnTo>
                        <a:pt x="2611" y="1830"/>
                      </a:lnTo>
                      <a:lnTo>
                        <a:pt x="2611" y="849"/>
                      </a:lnTo>
                      <a:lnTo>
                        <a:pt x="2897" y="849"/>
                      </a:lnTo>
                      <a:lnTo>
                        <a:pt x="2897" y="914"/>
                      </a:lnTo>
                      <a:lnTo>
                        <a:pt x="3037" y="914"/>
                      </a:lnTo>
                      <a:lnTo>
                        <a:pt x="3037" y="981"/>
                      </a:lnTo>
                      <a:lnTo>
                        <a:pt x="3109" y="981"/>
                      </a:lnTo>
                      <a:lnTo>
                        <a:pt x="3109" y="1044"/>
                      </a:lnTo>
                      <a:lnTo>
                        <a:pt x="3180" y="1044"/>
                      </a:lnTo>
                      <a:lnTo>
                        <a:pt x="3180" y="1111"/>
                      </a:lnTo>
                      <a:lnTo>
                        <a:pt x="3247" y="1111"/>
                      </a:lnTo>
                      <a:lnTo>
                        <a:pt x="3247" y="1176"/>
                      </a:lnTo>
                      <a:lnTo>
                        <a:pt x="3320" y="1176"/>
                      </a:lnTo>
                      <a:lnTo>
                        <a:pt x="3320" y="1111"/>
                      </a:lnTo>
                      <a:lnTo>
                        <a:pt x="3884" y="1111"/>
                      </a:lnTo>
                      <a:lnTo>
                        <a:pt x="3884" y="1176"/>
                      </a:lnTo>
                      <a:lnTo>
                        <a:pt x="4023" y="1176"/>
                      </a:lnTo>
                      <a:lnTo>
                        <a:pt x="4023" y="1243"/>
                      </a:lnTo>
                      <a:lnTo>
                        <a:pt x="4095" y="1243"/>
                      </a:lnTo>
                      <a:lnTo>
                        <a:pt x="4095" y="1310"/>
                      </a:lnTo>
                      <a:lnTo>
                        <a:pt x="4166" y="1310"/>
                      </a:lnTo>
                      <a:lnTo>
                        <a:pt x="4166" y="1440"/>
                      </a:lnTo>
                      <a:lnTo>
                        <a:pt x="4239" y="1440"/>
                      </a:lnTo>
                      <a:lnTo>
                        <a:pt x="4239" y="1502"/>
                      </a:lnTo>
                      <a:lnTo>
                        <a:pt x="4307" y="1502"/>
                      </a:lnTo>
                      <a:lnTo>
                        <a:pt x="4307" y="1568"/>
                      </a:lnTo>
                      <a:lnTo>
                        <a:pt x="4378" y="1568"/>
                      </a:lnTo>
                      <a:lnTo>
                        <a:pt x="4378" y="1768"/>
                      </a:lnTo>
                      <a:lnTo>
                        <a:pt x="4449" y="1768"/>
                      </a:lnTo>
                      <a:lnTo>
                        <a:pt x="4449" y="1897"/>
                      </a:lnTo>
                      <a:lnTo>
                        <a:pt x="4522" y="1897"/>
                      </a:lnTo>
                      <a:lnTo>
                        <a:pt x="4522" y="2025"/>
                      </a:lnTo>
                      <a:lnTo>
                        <a:pt x="4593" y="2025"/>
                      </a:lnTo>
                      <a:lnTo>
                        <a:pt x="4593" y="2155"/>
                      </a:lnTo>
                      <a:lnTo>
                        <a:pt x="4660" y="2155"/>
                      </a:lnTo>
                      <a:lnTo>
                        <a:pt x="4660" y="2222"/>
                      </a:lnTo>
                      <a:lnTo>
                        <a:pt x="4732" y="2222"/>
                      </a:lnTo>
                      <a:lnTo>
                        <a:pt x="4732" y="2354"/>
                      </a:lnTo>
                      <a:lnTo>
                        <a:pt x="4799" y="2354"/>
                      </a:lnTo>
                      <a:lnTo>
                        <a:pt x="4799" y="2616"/>
                      </a:lnTo>
                      <a:lnTo>
                        <a:pt x="4872" y="2616"/>
                      </a:lnTo>
                      <a:lnTo>
                        <a:pt x="4872" y="2812"/>
                      </a:lnTo>
                      <a:lnTo>
                        <a:pt x="4943" y="2812"/>
                      </a:lnTo>
                      <a:lnTo>
                        <a:pt x="4943" y="3202"/>
                      </a:lnTo>
                      <a:lnTo>
                        <a:pt x="5015" y="3202"/>
                      </a:lnTo>
                      <a:lnTo>
                        <a:pt x="5015" y="4314"/>
                      </a:lnTo>
                      <a:lnTo>
                        <a:pt x="4943" y="4314"/>
                      </a:lnTo>
                      <a:lnTo>
                        <a:pt x="4943" y="4447"/>
                      </a:lnTo>
                      <a:lnTo>
                        <a:pt x="4872" y="4447"/>
                      </a:lnTo>
                      <a:lnTo>
                        <a:pt x="4872" y="4579"/>
                      </a:lnTo>
                      <a:lnTo>
                        <a:pt x="4799" y="4579"/>
                      </a:lnTo>
                      <a:lnTo>
                        <a:pt x="4799" y="4643"/>
                      </a:lnTo>
                      <a:lnTo>
                        <a:pt x="4732" y="4643"/>
                      </a:lnTo>
                      <a:lnTo>
                        <a:pt x="4732" y="4709"/>
                      </a:lnTo>
                      <a:lnTo>
                        <a:pt x="4660" y="4709"/>
                      </a:lnTo>
                      <a:lnTo>
                        <a:pt x="4660" y="4776"/>
                      </a:lnTo>
                      <a:lnTo>
                        <a:pt x="4593" y="4776"/>
                      </a:lnTo>
                      <a:lnTo>
                        <a:pt x="4593" y="4838"/>
                      </a:lnTo>
                      <a:lnTo>
                        <a:pt x="4522" y="4838"/>
                      </a:lnTo>
                      <a:lnTo>
                        <a:pt x="4522" y="4904"/>
                      </a:lnTo>
                      <a:lnTo>
                        <a:pt x="4449" y="4904"/>
                      </a:lnTo>
                      <a:lnTo>
                        <a:pt x="4449" y="4972"/>
                      </a:lnTo>
                      <a:lnTo>
                        <a:pt x="4378" y="4972"/>
                      </a:lnTo>
                      <a:lnTo>
                        <a:pt x="4378" y="5038"/>
                      </a:lnTo>
                      <a:lnTo>
                        <a:pt x="4307" y="5038"/>
                      </a:lnTo>
                      <a:lnTo>
                        <a:pt x="4307" y="5100"/>
                      </a:lnTo>
                      <a:lnTo>
                        <a:pt x="4378" y="5100"/>
                      </a:lnTo>
                      <a:lnTo>
                        <a:pt x="4378" y="5166"/>
                      </a:lnTo>
                      <a:lnTo>
                        <a:pt x="4449" y="5166"/>
                      </a:lnTo>
                      <a:lnTo>
                        <a:pt x="4449" y="5362"/>
                      </a:lnTo>
                      <a:lnTo>
                        <a:pt x="4522" y="5362"/>
                      </a:lnTo>
                      <a:lnTo>
                        <a:pt x="4522" y="5624"/>
                      </a:lnTo>
                      <a:lnTo>
                        <a:pt x="4593" y="5624"/>
                      </a:lnTo>
                      <a:lnTo>
                        <a:pt x="4593" y="5823"/>
                      </a:lnTo>
                      <a:lnTo>
                        <a:pt x="4660" y="5823"/>
                      </a:lnTo>
                      <a:lnTo>
                        <a:pt x="4660" y="6214"/>
                      </a:lnTo>
                      <a:lnTo>
                        <a:pt x="4732" y="6214"/>
                      </a:lnTo>
                      <a:lnTo>
                        <a:pt x="4732" y="6539"/>
                      </a:lnTo>
                      <a:lnTo>
                        <a:pt x="4660" y="6539"/>
                      </a:lnTo>
                      <a:lnTo>
                        <a:pt x="4660" y="6606"/>
                      </a:lnTo>
                      <a:lnTo>
                        <a:pt x="4593" y="6606"/>
                      </a:lnTo>
                      <a:lnTo>
                        <a:pt x="4593" y="6672"/>
                      </a:lnTo>
                      <a:lnTo>
                        <a:pt x="4449" y="6672"/>
                      </a:lnTo>
                      <a:lnTo>
                        <a:pt x="4449" y="6734"/>
                      </a:lnTo>
                      <a:lnTo>
                        <a:pt x="3956" y="6734"/>
                      </a:lnTo>
                      <a:lnTo>
                        <a:pt x="3956" y="6801"/>
                      </a:lnTo>
                      <a:lnTo>
                        <a:pt x="3180" y="6801"/>
                      </a:lnTo>
                      <a:lnTo>
                        <a:pt x="3180" y="6734"/>
                      </a:lnTo>
                      <a:lnTo>
                        <a:pt x="1978" y="6734"/>
                      </a:lnTo>
                      <a:lnTo>
                        <a:pt x="1978" y="6672"/>
                      </a:lnTo>
                      <a:lnTo>
                        <a:pt x="1625" y="6672"/>
                      </a:lnTo>
                      <a:lnTo>
                        <a:pt x="1625" y="6606"/>
                      </a:lnTo>
                      <a:lnTo>
                        <a:pt x="848" y="6606"/>
                      </a:lnTo>
                      <a:lnTo>
                        <a:pt x="848" y="6539"/>
                      </a:lnTo>
                      <a:lnTo>
                        <a:pt x="212" y="6539"/>
                      </a:lnTo>
                      <a:lnTo>
                        <a:pt x="212" y="6477"/>
                      </a:lnTo>
                      <a:lnTo>
                        <a:pt x="73" y="6477"/>
                      </a:lnTo>
                      <a:lnTo>
                        <a:pt x="73" y="6411"/>
                      </a:lnTo>
                      <a:lnTo>
                        <a:pt x="0" y="6411"/>
                      </a:lnTo>
                      <a:lnTo>
                        <a:pt x="0" y="6214"/>
                      </a:lnTo>
                      <a:lnTo>
                        <a:pt x="73" y="6214"/>
                      </a:lnTo>
                      <a:lnTo>
                        <a:pt x="73" y="5492"/>
                      </a:lnTo>
                      <a:lnTo>
                        <a:pt x="144" y="5492"/>
                      </a:lnTo>
                      <a:lnTo>
                        <a:pt x="144" y="5233"/>
                      </a:lnTo>
                      <a:lnTo>
                        <a:pt x="212" y="5233"/>
                      </a:lnTo>
                      <a:lnTo>
                        <a:pt x="212" y="4972"/>
                      </a:lnTo>
                      <a:lnTo>
                        <a:pt x="283" y="4972"/>
                      </a:lnTo>
                      <a:lnTo>
                        <a:pt x="283" y="4838"/>
                      </a:lnTo>
                      <a:lnTo>
                        <a:pt x="355" y="4838"/>
                      </a:lnTo>
                      <a:lnTo>
                        <a:pt x="355" y="4776"/>
                      </a:lnTo>
                      <a:lnTo>
                        <a:pt x="423" y="4776"/>
                      </a:lnTo>
                      <a:lnTo>
                        <a:pt x="423" y="4709"/>
                      </a:lnTo>
                      <a:lnTo>
                        <a:pt x="566" y="4709"/>
                      </a:lnTo>
                      <a:lnTo>
                        <a:pt x="566" y="4643"/>
                      </a:lnTo>
                      <a:lnTo>
                        <a:pt x="638" y="4643"/>
                      </a:lnTo>
                      <a:lnTo>
                        <a:pt x="638" y="4579"/>
                      </a:lnTo>
                      <a:lnTo>
                        <a:pt x="776" y="4579"/>
                      </a:lnTo>
                      <a:lnTo>
                        <a:pt x="776" y="4514"/>
                      </a:lnTo>
                      <a:lnTo>
                        <a:pt x="992" y="4514"/>
                      </a:lnTo>
                      <a:lnTo>
                        <a:pt x="992" y="4579"/>
                      </a:lnTo>
                      <a:lnTo>
                        <a:pt x="1131" y="4579"/>
                      </a:lnTo>
                      <a:lnTo>
                        <a:pt x="1131" y="4643"/>
                      </a:lnTo>
                      <a:lnTo>
                        <a:pt x="1342" y="4643"/>
                      </a:lnTo>
                      <a:lnTo>
                        <a:pt x="1342" y="4709"/>
                      </a:lnTo>
                      <a:lnTo>
                        <a:pt x="1625" y="4709"/>
                      </a:lnTo>
                      <a:lnTo>
                        <a:pt x="1625" y="4776"/>
                      </a:lnTo>
                      <a:lnTo>
                        <a:pt x="1768" y="4776"/>
                      </a:lnTo>
                      <a:lnTo>
                        <a:pt x="1768" y="4838"/>
                      </a:lnTo>
                      <a:lnTo>
                        <a:pt x="2050" y="4838"/>
                      </a:lnTo>
                      <a:lnTo>
                        <a:pt x="2050" y="4904"/>
                      </a:lnTo>
                      <a:lnTo>
                        <a:pt x="2260" y="4904"/>
                      </a:lnTo>
                      <a:lnTo>
                        <a:pt x="2260" y="4972"/>
                      </a:lnTo>
                      <a:lnTo>
                        <a:pt x="2332" y="4972"/>
                      </a:lnTo>
                      <a:lnTo>
                        <a:pt x="2332" y="5038"/>
                      </a:lnTo>
                      <a:lnTo>
                        <a:pt x="2404" y="5038"/>
                      </a:lnTo>
                      <a:lnTo>
                        <a:pt x="2404" y="5100"/>
                      </a:lnTo>
                      <a:lnTo>
                        <a:pt x="2472" y="5100"/>
                      </a:lnTo>
                      <a:lnTo>
                        <a:pt x="2472" y="5233"/>
                      </a:lnTo>
                      <a:lnTo>
                        <a:pt x="2543" y="5233"/>
                      </a:lnTo>
                      <a:lnTo>
                        <a:pt x="2543" y="5299"/>
                      </a:lnTo>
                      <a:lnTo>
                        <a:pt x="2611" y="5299"/>
                      </a:lnTo>
                      <a:lnTo>
                        <a:pt x="2611" y="5362"/>
                      </a:lnTo>
                      <a:lnTo>
                        <a:pt x="2682" y="5362"/>
                      </a:lnTo>
                      <a:lnTo>
                        <a:pt x="2682" y="5492"/>
                      </a:lnTo>
                      <a:lnTo>
                        <a:pt x="2754" y="5492"/>
                      </a:lnTo>
                      <a:lnTo>
                        <a:pt x="2754" y="5558"/>
                      </a:lnTo>
                      <a:lnTo>
                        <a:pt x="3109" y="5558"/>
                      </a:lnTo>
                      <a:lnTo>
                        <a:pt x="3109" y="5492"/>
                      </a:lnTo>
                      <a:lnTo>
                        <a:pt x="2897" y="5492"/>
                      </a:lnTo>
                      <a:lnTo>
                        <a:pt x="2897" y="5299"/>
                      </a:lnTo>
                      <a:lnTo>
                        <a:pt x="2826" y="5299"/>
                      </a:lnTo>
                      <a:lnTo>
                        <a:pt x="2826" y="5166"/>
                      </a:lnTo>
                      <a:lnTo>
                        <a:pt x="2754" y="5166"/>
                      </a:lnTo>
                      <a:lnTo>
                        <a:pt x="2754" y="4972"/>
                      </a:lnTo>
                      <a:lnTo>
                        <a:pt x="2682" y="4972"/>
                      </a:lnTo>
                      <a:lnTo>
                        <a:pt x="2682" y="4904"/>
                      </a:lnTo>
                      <a:lnTo>
                        <a:pt x="2611" y="4904"/>
                      </a:lnTo>
                      <a:lnTo>
                        <a:pt x="2611" y="4838"/>
                      </a:lnTo>
                      <a:lnTo>
                        <a:pt x="2543" y="4838"/>
                      </a:lnTo>
                      <a:lnTo>
                        <a:pt x="2543" y="4709"/>
                      </a:lnTo>
                      <a:lnTo>
                        <a:pt x="2472" y="4709"/>
                      </a:lnTo>
                      <a:lnTo>
                        <a:pt x="2472" y="4579"/>
                      </a:lnTo>
                      <a:lnTo>
                        <a:pt x="2404" y="4579"/>
                      </a:lnTo>
                      <a:lnTo>
                        <a:pt x="2404" y="4447"/>
                      </a:lnTo>
                      <a:lnTo>
                        <a:pt x="2332" y="4447"/>
                      </a:lnTo>
                      <a:lnTo>
                        <a:pt x="2332" y="4381"/>
                      </a:lnTo>
                      <a:lnTo>
                        <a:pt x="2260" y="4381"/>
                      </a:lnTo>
                      <a:lnTo>
                        <a:pt x="2260" y="4251"/>
                      </a:lnTo>
                      <a:lnTo>
                        <a:pt x="2189" y="4251"/>
                      </a:lnTo>
                      <a:lnTo>
                        <a:pt x="2189" y="4122"/>
                      </a:lnTo>
                      <a:lnTo>
                        <a:pt x="2122" y="4122"/>
                      </a:lnTo>
                      <a:lnTo>
                        <a:pt x="2122" y="3989"/>
                      </a:lnTo>
                      <a:lnTo>
                        <a:pt x="2050" y="3989"/>
                      </a:lnTo>
                      <a:lnTo>
                        <a:pt x="2050" y="3857"/>
                      </a:lnTo>
                      <a:lnTo>
                        <a:pt x="1978" y="3857"/>
                      </a:lnTo>
                      <a:lnTo>
                        <a:pt x="1978" y="3727"/>
                      </a:lnTo>
                      <a:lnTo>
                        <a:pt x="1907" y="3727"/>
                      </a:lnTo>
                      <a:lnTo>
                        <a:pt x="1907" y="3531"/>
                      </a:lnTo>
                      <a:lnTo>
                        <a:pt x="1978" y="3531"/>
                      </a:lnTo>
                      <a:lnTo>
                        <a:pt x="1978" y="3465"/>
                      </a:lnTo>
                      <a:lnTo>
                        <a:pt x="2050" y="3465"/>
                      </a:lnTo>
                      <a:lnTo>
                        <a:pt x="2050" y="3403"/>
                      </a:lnTo>
                      <a:lnTo>
                        <a:pt x="2332" y="3403"/>
                      </a:lnTo>
                      <a:lnTo>
                        <a:pt x="2332" y="3336"/>
                      </a:lnTo>
                      <a:lnTo>
                        <a:pt x="2122" y="3336"/>
                      </a:lnTo>
                      <a:lnTo>
                        <a:pt x="2122" y="3270"/>
                      </a:lnTo>
                      <a:lnTo>
                        <a:pt x="2050" y="3270"/>
                      </a:lnTo>
                      <a:lnTo>
                        <a:pt x="2050" y="3336"/>
                      </a:lnTo>
                      <a:lnTo>
                        <a:pt x="1978" y="3336"/>
                      </a:lnTo>
                      <a:lnTo>
                        <a:pt x="1978" y="3403"/>
                      </a:lnTo>
                      <a:lnTo>
                        <a:pt x="1907" y="3403"/>
                      </a:lnTo>
                      <a:lnTo>
                        <a:pt x="1907" y="3465"/>
                      </a:lnTo>
                      <a:lnTo>
                        <a:pt x="1834" y="3465"/>
                      </a:lnTo>
                      <a:lnTo>
                        <a:pt x="1834" y="3531"/>
                      </a:lnTo>
                      <a:lnTo>
                        <a:pt x="1768" y="3531"/>
                      </a:lnTo>
                      <a:lnTo>
                        <a:pt x="1768" y="3599"/>
                      </a:lnTo>
                      <a:lnTo>
                        <a:pt x="1696" y="3599"/>
                      </a:lnTo>
                      <a:lnTo>
                        <a:pt x="1696" y="3660"/>
                      </a:lnTo>
                      <a:lnTo>
                        <a:pt x="1625" y="3660"/>
                      </a:lnTo>
                      <a:lnTo>
                        <a:pt x="1625" y="3727"/>
                      </a:lnTo>
                      <a:lnTo>
                        <a:pt x="1269" y="3727"/>
                      </a:lnTo>
                      <a:lnTo>
                        <a:pt x="1269" y="3660"/>
                      </a:lnTo>
                      <a:lnTo>
                        <a:pt x="709" y="3660"/>
                      </a:lnTo>
                      <a:lnTo>
                        <a:pt x="709" y="3727"/>
                      </a:lnTo>
                      <a:lnTo>
                        <a:pt x="566" y="3727"/>
                      </a:lnTo>
                      <a:lnTo>
                        <a:pt x="566" y="3599"/>
                      </a:lnTo>
                      <a:lnTo>
                        <a:pt x="638" y="3599"/>
                      </a:lnTo>
                      <a:lnTo>
                        <a:pt x="638" y="3403"/>
                      </a:lnTo>
                      <a:lnTo>
                        <a:pt x="709" y="3403"/>
                      </a:lnTo>
                      <a:lnTo>
                        <a:pt x="709" y="3270"/>
                      </a:lnTo>
                      <a:lnTo>
                        <a:pt x="776" y="3270"/>
                      </a:lnTo>
                      <a:lnTo>
                        <a:pt x="776" y="2944"/>
                      </a:lnTo>
                      <a:lnTo>
                        <a:pt x="848" y="2944"/>
                      </a:lnTo>
                      <a:lnTo>
                        <a:pt x="848" y="2679"/>
                      </a:lnTo>
                      <a:lnTo>
                        <a:pt x="919" y="2679"/>
                      </a:lnTo>
                      <a:lnTo>
                        <a:pt x="919" y="2487"/>
                      </a:lnTo>
                      <a:lnTo>
                        <a:pt x="992" y="2487"/>
                      </a:lnTo>
                      <a:lnTo>
                        <a:pt x="992" y="2287"/>
                      </a:lnTo>
                      <a:lnTo>
                        <a:pt x="1060" y="2287"/>
                      </a:lnTo>
                      <a:lnTo>
                        <a:pt x="1060" y="2025"/>
                      </a:lnTo>
                      <a:lnTo>
                        <a:pt x="1131" y="2025"/>
                      </a:lnTo>
                      <a:lnTo>
                        <a:pt x="1131" y="1702"/>
                      </a:lnTo>
                      <a:lnTo>
                        <a:pt x="1202" y="1702"/>
                      </a:lnTo>
                      <a:lnTo>
                        <a:pt x="1202" y="1310"/>
                      </a:lnTo>
                      <a:lnTo>
                        <a:pt x="1269" y="1310"/>
                      </a:lnTo>
                      <a:lnTo>
                        <a:pt x="1269" y="914"/>
                      </a:lnTo>
                      <a:lnTo>
                        <a:pt x="1342" y="914"/>
                      </a:lnTo>
                      <a:lnTo>
                        <a:pt x="1342" y="652"/>
                      </a:lnTo>
                      <a:lnTo>
                        <a:pt x="1413" y="652"/>
                      </a:lnTo>
                      <a:lnTo>
                        <a:pt x="1413" y="520"/>
                      </a:lnTo>
                      <a:lnTo>
                        <a:pt x="1485" y="520"/>
                      </a:lnTo>
                      <a:lnTo>
                        <a:pt x="1485" y="457"/>
                      </a:lnTo>
                      <a:lnTo>
                        <a:pt x="1557" y="457"/>
                      </a:lnTo>
                      <a:lnTo>
                        <a:pt x="1557" y="324"/>
                      </a:lnTo>
                      <a:lnTo>
                        <a:pt x="1625" y="324"/>
                      </a:lnTo>
                      <a:lnTo>
                        <a:pt x="1625" y="195"/>
                      </a:lnTo>
                      <a:lnTo>
                        <a:pt x="1696" y="195"/>
                      </a:lnTo>
                      <a:lnTo>
                        <a:pt x="1696" y="132"/>
                      </a:lnTo>
                      <a:lnTo>
                        <a:pt x="1696" y="0"/>
                      </a:lnTo>
                      <a:close/>
                    </a:path>
                  </a:pathLst>
                </a:custGeom>
                <a:solidFill>
                  <a:srgbClr val="CC6600"/>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639" name="Rectangle 111"/>
                <p:cNvSpPr>
                  <a:spLocks noChangeArrowheads="1"/>
                </p:cNvSpPr>
                <p:nvPr/>
              </p:nvSpPr>
              <p:spPr bwMode="auto">
                <a:xfrm>
                  <a:off x="3458" y="2615"/>
                  <a:ext cx="32" cy="30"/>
                </a:xfrm>
                <a:prstGeom prst="rect">
                  <a:avLst/>
                </a:prstGeom>
                <a:solidFill>
                  <a:srgbClr val="FFA5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640" name="Freeform 112"/>
                <p:cNvSpPr/>
                <p:nvPr/>
              </p:nvSpPr>
              <p:spPr bwMode="auto">
                <a:xfrm>
                  <a:off x="4486" y="2629"/>
                  <a:ext cx="45" cy="120"/>
                </a:xfrm>
                <a:custGeom>
                  <a:avLst/>
                  <a:gdLst>
                    <a:gd name="T0" fmla="*/ 0 w 228"/>
                    <a:gd name="T1" fmla="*/ 0 h 603"/>
                    <a:gd name="T2" fmla="*/ 76 w 228"/>
                    <a:gd name="T3" fmla="*/ 0 h 603"/>
                    <a:gd name="T4" fmla="*/ 76 w 228"/>
                    <a:gd name="T5" fmla="*/ 67 h 603"/>
                    <a:gd name="T6" fmla="*/ 156 w 228"/>
                    <a:gd name="T7" fmla="*/ 67 h 603"/>
                    <a:gd name="T8" fmla="*/ 156 w 228"/>
                    <a:gd name="T9" fmla="*/ 200 h 603"/>
                    <a:gd name="T10" fmla="*/ 228 w 228"/>
                    <a:gd name="T11" fmla="*/ 200 h 603"/>
                    <a:gd name="T12" fmla="*/ 228 w 228"/>
                    <a:gd name="T13" fmla="*/ 399 h 603"/>
                    <a:gd name="T14" fmla="*/ 156 w 228"/>
                    <a:gd name="T15" fmla="*/ 399 h 603"/>
                    <a:gd name="T16" fmla="*/ 156 w 228"/>
                    <a:gd name="T17" fmla="*/ 538 h 603"/>
                    <a:gd name="T18" fmla="*/ 76 w 228"/>
                    <a:gd name="T19" fmla="*/ 538 h 603"/>
                    <a:gd name="T20" fmla="*/ 76 w 228"/>
                    <a:gd name="T21" fmla="*/ 603 h 603"/>
                    <a:gd name="T22" fmla="*/ 0 w 228"/>
                    <a:gd name="T23" fmla="*/ 603 h 603"/>
                    <a:gd name="T24" fmla="*/ 0 w 228"/>
                    <a:gd name="T25" fmla="*/ 538 h 603"/>
                    <a:gd name="T26" fmla="*/ 76 w 228"/>
                    <a:gd name="T27" fmla="*/ 538 h 603"/>
                    <a:gd name="T28" fmla="*/ 76 w 228"/>
                    <a:gd name="T29" fmla="*/ 399 h 603"/>
                    <a:gd name="T30" fmla="*/ 156 w 228"/>
                    <a:gd name="T31" fmla="*/ 399 h 603"/>
                    <a:gd name="T32" fmla="*/ 156 w 228"/>
                    <a:gd name="T33" fmla="*/ 200 h 603"/>
                    <a:gd name="T34" fmla="*/ 76 w 228"/>
                    <a:gd name="T35" fmla="*/ 200 h 603"/>
                    <a:gd name="T36" fmla="*/ 76 w 228"/>
                    <a:gd name="T37" fmla="*/ 67 h 603"/>
                    <a:gd name="T38" fmla="*/ 0 w 228"/>
                    <a:gd name="T39" fmla="*/ 67 h 603"/>
                    <a:gd name="T40" fmla="*/ 0 w 228"/>
                    <a:gd name="T41" fmla="*/ 0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8" h="603">
                      <a:moveTo>
                        <a:pt x="0" y="0"/>
                      </a:moveTo>
                      <a:lnTo>
                        <a:pt x="76" y="0"/>
                      </a:lnTo>
                      <a:lnTo>
                        <a:pt x="76" y="67"/>
                      </a:lnTo>
                      <a:lnTo>
                        <a:pt x="156" y="67"/>
                      </a:lnTo>
                      <a:lnTo>
                        <a:pt x="156" y="200"/>
                      </a:lnTo>
                      <a:lnTo>
                        <a:pt x="228" y="200"/>
                      </a:lnTo>
                      <a:lnTo>
                        <a:pt x="228" y="399"/>
                      </a:lnTo>
                      <a:lnTo>
                        <a:pt x="156" y="399"/>
                      </a:lnTo>
                      <a:lnTo>
                        <a:pt x="156" y="538"/>
                      </a:lnTo>
                      <a:lnTo>
                        <a:pt x="76" y="538"/>
                      </a:lnTo>
                      <a:lnTo>
                        <a:pt x="76" y="603"/>
                      </a:lnTo>
                      <a:lnTo>
                        <a:pt x="0" y="603"/>
                      </a:lnTo>
                      <a:lnTo>
                        <a:pt x="0" y="538"/>
                      </a:lnTo>
                      <a:lnTo>
                        <a:pt x="76" y="538"/>
                      </a:lnTo>
                      <a:lnTo>
                        <a:pt x="76" y="399"/>
                      </a:lnTo>
                      <a:lnTo>
                        <a:pt x="156" y="399"/>
                      </a:lnTo>
                      <a:lnTo>
                        <a:pt x="156" y="200"/>
                      </a:lnTo>
                      <a:lnTo>
                        <a:pt x="76" y="200"/>
                      </a:lnTo>
                      <a:lnTo>
                        <a:pt x="76" y="67"/>
                      </a:lnTo>
                      <a:lnTo>
                        <a:pt x="0" y="6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641" name="Freeform 113"/>
                <p:cNvSpPr/>
                <p:nvPr/>
              </p:nvSpPr>
              <p:spPr bwMode="auto">
                <a:xfrm>
                  <a:off x="4021" y="2642"/>
                  <a:ext cx="721" cy="1269"/>
                </a:xfrm>
                <a:custGeom>
                  <a:avLst/>
                  <a:gdLst>
                    <a:gd name="T0" fmla="*/ 144 w 3604"/>
                    <a:gd name="T1" fmla="*/ 63 h 6344"/>
                    <a:gd name="T2" fmla="*/ 286 w 3604"/>
                    <a:gd name="T3" fmla="*/ 325 h 6344"/>
                    <a:gd name="T4" fmla="*/ 426 w 3604"/>
                    <a:gd name="T5" fmla="*/ 587 h 6344"/>
                    <a:gd name="T6" fmla="*/ 565 w 3604"/>
                    <a:gd name="T7" fmla="*/ 719 h 6344"/>
                    <a:gd name="T8" fmla="*/ 709 w 3604"/>
                    <a:gd name="T9" fmla="*/ 849 h 6344"/>
                    <a:gd name="T10" fmla="*/ 848 w 3604"/>
                    <a:gd name="T11" fmla="*/ 1045 h 6344"/>
                    <a:gd name="T12" fmla="*/ 992 w 3604"/>
                    <a:gd name="T13" fmla="*/ 1178 h 6344"/>
                    <a:gd name="T14" fmla="*/ 1134 w 3604"/>
                    <a:gd name="T15" fmla="*/ 1311 h 6344"/>
                    <a:gd name="T16" fmla="*/ 1273 w 3604"/>
                    <a:gd name="T17" fmla="*/ 1440 h 6344"/>
                    <a:gd name="T18" fmla="*/ 1413 w 3604"/>
                    <a:gd name="T19" fmla="*/ 1698 h 6344"/>
                    <a:gd name="T20" fmla="*/ 1556 w 3604"/>
                    <a:gd name="T21" fmla="*/ 1963 h 6344"/>
                    <a:gd name="T22" fmla="*/ 1696 w 3604"/>
                    <a:gd name="T23" fmla="*/ 2355 h 6344"/>
                    <a:gd name="T24" fmla="*/ 1911 w 3604"/>
                    <a:gd name="T25" fmla="*/ 2487 h 6344"/>
                    <a:gd name="T26" fmla="*/ 2053 w 3604"/>
                    <a:gd name="T27" fmla="*/ 2289 h 6344"/>
                    <a:gd name="T28" fmla="*/ 2193 w 3604"/>
                    <a:gd name="T29" fmla="*/ 2027 h 6344"/>
                    <a:gd name="T30" fmla="*/ 2332 w 3604"/>
                    <a:gd name="T31" fmla="*/ 1830 h 6344"/>
                    <a:gd name="T32" fmla="*/ 2476 w 3604"/>
                    <a:gd name="T33" fmla="*/ 1635 h 6344"/>
                    <a:gd name="T34" fmla="*/ 2619 w 3604"/>
                    <a:gd name="T35" fmla="*/ 1502 h 6344"/>
                    <a:gd name="T36" fmla="*/ 2758 w 3604"/>
                    <a:gd name="T37" fmla="*/ 1311 h 6344"/>
                    <a:gd name="T38" fmla="*/ 2901 w 3604"/>
                    <a:gd name="T39" fmla="*/ 1178 h 6344"/>
                    <a:gd name="T40" fmla="*/ 3041 w 3604"/>
                    <a:gd name="T41" fmla="*/ 1045 h 6344"/>
                    <a:gd name="T42" fmla="*/ 3180 w 3604"/>
                    <a:gd name="T43" fmla="*/ 916 h 6344"/>
                    <a:gd name="T44" fmla="*/ 3323 w 3604"/>
                    <a:gd name="T45" fmla="*/ 719 h 6344"/>
                    <a:gd name="T46" fmla="*/ 3466 w 3604"/>
                    <a:gd name="T47" fmla="*/ 524 h 6344"/>
                    <a:gd name="T48" fmla="*/ 3604 w 3604"/>
                    <a:gd name="T49" fmla="*/ 262 h 6344"/>
                    <a:gd name="T50" fmla="*/ 3466 w 3604"/>
                    <a:gd name="T51" fmla="*/ 849 h 6344"/>
                    <a:gd name="T52" fmla="*/ 3323 w 3604"/>
                    <a:gd name="T53" fmla="*/ 1568 h 6344"/>
                    <a:gd name="T54" fmla="*/ 3180 w 3604"/>
                    <a:gd name="T55" fmla="*/ 2027 h 6344"/>
                    <a:gd name="T56" fmla="*/ 3041 w 3604"/>
                    <a:gd name="T57" fmla="*/ 2487 h 6344"/>
                    <a:gd name="T58" fmla="*/ 2901 w 3604"/>
                    <a:gd name="T59" fmla="*/ 2946 h 6344"/>
                    <a:gd name="T60" fmla="*/ 2758 w 3604"/>
                    <a:gd name="T61" fmla="*/ 3333 h 6344"/>
                    <a:gd name="T62" fmla="*/ 2619 w 3604"/>
                    <a:gd name="T63" fmla="*/ 3465 h 6344"/>
                    <a:gd name="T64" fmla="*/ 2476 w 3604"/>
                    <a:gd name="T65" fmla="*/ 3598 h 6344"/>
                    <a:gd name="T66" fmla="*/ 2332 w 3604"/>
                    <a:gd name="T67" fmla="*/ 3794 h 6344"/>
                    <a:gd name="T68" fmla="*/ 2193 w 3604"/>
                    <a:gd name="T69" fmla="*/ 3924 h 6344"/>
                    <a:gd name="T70" fmla="*/ 2193 w 3604"/>
                    <a:gd name="T71" fmla="*/ 4252 h 6344"/>
                    <a:gd name="T72" fmla="*/ 2543 w 3604"/>
                    <a:gd name="T73" fmla="*/ 4381 h 6344"/>
                    <a:gd name="T74" fmla="*/ 2404 w 3604"/>
                    <a:gd name="T75" fmla="*/ 4776 h 6344"/>
                    <a:gd name="T76" fmla="*/ 2261 w 3604"/>
                    <a:gd name="T77" fmla="*/ 5757 h 6344"/>
                    <a:gd name="T78" fmla="*/ 2404 w 3604"/>
                    <a:gd name="T79" fmla="*/ 6020 h 6344"/>
                    <a:gd name="T80" fmla="*/ 2476 w 3604"/>
                    <a:gd name="T81" fmla="*/ 6215 h 6344"/>
                    <a:gd name="T82" fmla="*/ 2261 w 3604"/>
                    <a:gd name="T83" fmla="*/ 6344 h 6344"/>
                    <a:gd name="T84" fmla="*/ 2053 w 3604"/>
                    <a:gd name="T85" fmla="*/ 6149 h 6344"/>
                    <a:gd name="T86" fmla="*/ 1982 w 3604"/>
                    <a:gd name="T87" fmla="*/ 5625 h 6344"/>
                    <a:gd name="T88" fmla="*/ 1982 w 3604"/>
                    <a:gd name="T89" fmla="*/ 5430 h 6344"/>
                    <a:gd name="T90" fmla="*/ 1838 w 3604"/>
                    <a:gd name="T91" fmla="*/ 5035 h 6344"/>
                    <a:gd name="T92" fmla="*/ 1838 w 3604"/>
                    <a:gd name="T93" fmla="*/ 4776 h 6344"/>
                    <a:gd name="T94" fmla="*/ 1696 w 3604"/>
                    <a:gd name="T95" fmla="*/ 4381 h 6344"/>
                    <a:gd name="T96" fmla="*/ 1556 w 3604"/>
                    <a:gd name="T97" fmla="*/ 3857 h 6344"/>
                    <a:gd name="T98" fmla="*/ 1413 w 3604"/>
                    <a:gd name="T99" fmla="*/ 3465 h 6344"/>
                    <a:gd name="T100" fmla="*/ 1273 w 3604"/>
                    <a:gd name="T101" fmla="*/ 3203 h 6344"/>
                    <a:gd name="T102" fmla="*/ 1134 w 3604"/>
                    <a:gd name="T103" fmla="*/ 3074 h 6344"/>
                    <a:gd name="T104" fmla="*/ 992 w 3604"/>
                    <a:gd name="T105" fmla="*/ 2879 h 6344"/>
                    <a:gd name="T106" fmla="*/ 848 w 3604"/>
                    <a:gd name="T107" fmla="*/ 2745 h 6344"/>
                    <a:gd name="T108" fmla="*/ 709 w 3604"/>
                    <a:gd name="T109" fmla="*/ 2551 h 6344"/>
                    <a:gd name="T110" fmla="*/ 565 w 3604"/>
                    <a:gd name="T111" fmla="*/ 2355 h 6344"/>
                    <a:gd name="T112" fmla="*/ 426 w 3604"/>
                    <a:gd name="T113" fmla="*/ 2027 h 6344"/>
                    <a:gd name="T114" fmla="*/ 286 w 3604"/>
                    <a:gd name="T115" fmla="*/ 1765 h 6344"/>
                    <a:gd name="T116" fmla="*/ 144 w 3604"/>
                    <a:gd name="T117" fmla="*/ 1373 h 6344"/>
                    <a:gd name="T118" fmla="*/ 0 w 3604"/>
                    <a:gd name="T119" fmla="*/ 719 h 6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04" h="6344">
                      <a:moveTo>
                        <a:pt x="0" y="0"/>
                      </a:moveTo>
                      <a:lnTo>
                        <a:pt x="72" y="0"/>
                      </a:lnTo>
                      <a:lnTo>
                        <a:pt x="72" y="63"/>
                      </a:lnTo>
                      <a:lnTo>
                        <a:pt x="144" y="63"/>
                      </a:lnTo>
                      <a:lnTo>
                        <a:pt x="144" y="129"/>
                      </a:lnTo>
                      <a:lnTo>
                        <a:pt x="215" y="129"/>
                      </a:lnTo>
                      <a:lnTo>
                        <a:pt x="215" y="325"/>
                      </a:lnTo>
                      <a:lnTo>
                        <a:pt x="286" y="325"/>
                      </a:lnTo>
                      <a:lnTo>
                        <a:pt x="286" y="457"/>
                      </a:lnTo>
                      <a:lnTo>
                        <a:pt x="354" y="457"/>
                      </a:lnTo>
                      <a:lnTo>
                        <a:pt x="354" y="587"/>
                      </a:lnTo>
                      <a:lnTo>
                        <a:pt x="426" y="587"/>
                      </a:lnTo>
                      <a:lnTo>
                        <a:pt x="426" y="654"/>
                      </a:lnTo>
                      <a:lnTo>
                        <a:pt x="494" y="654"/>
                      </a:lnTo>
                      <a:lnTo>
                        <a:pt x="494" y="719"/>
                      </a:lnTo>
                      <a:lnTo>
                        <a:pt x="565" y="719"/>
                      </a:lnTo>
                      <a:lnTo>
                        <a:pt x="565" y="786"/>
                      </a:lnTo>
                      <a:lnTo>
                        <a:pt x="636" y="786"/>
                      </a:lnTo>
                      <a:lnTo>
                        <a:pt x="636" y="849"/>
                      </a:lnTo>
                      <a:lnTo>
                        <a:pt x="709" y="849"/>
                      </a:lnTo>
                      <a:lnTo>
                        <a:pt x="709" y="977"/>
                      </a:lnTo>
                      <a:lnTo>
                        <a:pt x="777" y="977"/>
                      </a:lnTo>
                      <a:lnTo>
                        <a:pt x="777" y="1045"/>
                      </a:lnTo>
                      <a:lnTo>
                        <a:pt x="848" y="1045"/>
                      </a:lnTo>
                      <a:lnTo>
                        <a:pt x="848" y="1111"/>
                      </a:lnTo>
                      <a:lnTo>
                        <a:pt x="919" y="1111"/>
                      </a:lnTo>
                      <a:lnTo>
                        <a:pt x="919" y="1178"/>
                      </a:lnTo>
                      <a:lnTo>
                        <a:pt x="992" y="1178"/>
                      </a:lnTo>
                      <a:lnTo>
                        <a:pt x="992" y="1245"/>
                      </a:lnTo>
                      <a:lnTo>
                        <a:pt x="1063" y="1245"/>
                      </a:lnTo>
                      <a:lnTo>
                        <a:pt x="1063" y="1311"/>
                      </a:lnTo>
                      <a:lnTo>
                        <a:pt x="1134" y="1311"/>
                      </a:lnTo>
                      <a:lnTo>
                        <a:pt x="1134" y="1373"/>
                      </a:lnTo>
                      <a:lnTo>
                        <a:pt x="1202" y="1373"/>
                      </a:lnTo>
                      <a:lnTo>
                        <a:pt x="1202" y="1440"/>
                      </a:lnTo>
                      <a:lnTo>
                        <a:pt x="1273" y="1440"/>
                      </a:lnTo>
                      <a:lnTo>
                        <a:pt x="1273" y="1568"/>
                      </a:lnTo>
                      <a:lnTo>
                        <a:pt x="1345" y="1568"/>
                      </a:lnTo>
                      <a:lnTo>
                        <a:pt x="1345" y="1698"/>
                      </a:lnTo>
                      <a:lnTo>
                        <a:pt x="1413" y="1698"/>
                      </a:lnTo>
                      <a:lnTo>
                        <a:pt x="1413" y="1830"/>
                      </a:lnTo>
                      <a:lnTo>
                        <a:pt x="1485" y="1830"/>
                      </a:lnTo>
                      <a:lnTo>
                        <a:pt x="1485" y="1963"/>
                      </a:lnTo>
                      <a:lnTo>
                        <a:pt x="1556" y="1963"/>
                      </a:lnTo>
                      <a:lnTo>
                        <a:pt x="1556" y="2159"/>
                      </a:lnTo>
                      <a:lnTo>
                        <a:pt x="1628" y="2159"/>
                      </a:lnTo>
                      <a:lnTo>
                        <a:pt x="1628" y="2355"/>
                      </a:lnTo>
                      <a:lnTo>
                        <a:pt x="1696" y="2355"/>
                      </a:lnTo>
                      <a:lnTo>
                        <a:pt x="1696" y="2551"/>
                      </a:lnTo>
                      <a:lnTo>
                        <a:pt x="1838" y="2551"/>
                      </a:lnTo>
                      <a:lnTo>
                        <a:pt x="1838" y="2487"/>
                      </a:lnTo>
                      <a:lnTo>
                        <a:pt x="1911" y="2487"/>
                      </a:lnTo>
                      <a:lnTo>
                        <a:pt x="1911" y="2421"/>
                      </a:lnTo>
                      <a:lnTo>
                        <a:pt x="1982" y="2421"/>
                      </a:lnTo>
                      <a:lnTo>
                        <a:pt x="1982" y="2289"/>
                      </a:lnTo>
                      <a:lnTo>
                        <a:pt x="2053" y="2289"/>
                      </a:lnTo>
                      <a:lnTo>
                        <a:pt x="2053" y="2159"/>
                      </a:lnTo>
                      <a:lnTo>
                        <a:pt x="2121" y="2159"/>
                      </a:lnTo>
                      <a:lnTo>
                        <a:pt x="2121" y="2027"/>
                      </a:lnTo>
                      <a:lnTo>
                        <a:pt x="2193" y="2027"/>
                      </a:lnTo>
                      <a:lnTo>
                        <a:pt x="2193" y="1963"/>
                      </a:lnTo>
                      <a:lnTo>
                        <a:pt x="2261" y="1963"/>
                      </a:lnTo>
                      <a:lnTo>
                        <a:pt x="2261" y="1830"/>
                      </a:lnTo>
                      <a:lnTo>
                        <a:pt x="2332" y="1830"/>
                      </a:lnTo>
                      <a:lnTo>
                        <a:pt x="2332" y="1765"/>
                      </a:lnTo>
                      <a:lnTo>
                        <a:pt x="2404" y="1765"/>
                      </a:lnTo>
                      <a:lnTo>
                        <a:pt x="2404" y="1635"/>
                      </a:lnTo>
                      <a:lnTo>
                        <a:pt x="2476" y="1635"/>
                      </a:lnTo>
                      <a:lnTo>
                        <a:pt x="2476" y="1568"/>
                      </a:lnTo>
                      <a:lnTo>
                        <a:pt x="2543" y="1568"/>
                      </a:lnTo>
                      <a:lnTo>
                        <a:pt x="2543" y="1502"/>
                      </a:lnTo>
                      <a:lnTo>
                        <a:pt x="2619" y="1502"/>
                      </a:lnTo>
                      <a:lnTo>
                        <a:pt x="2619" y="1440"/>
                      </a:lnTo>
                      <a:lnTo>
                        <a:pt x="2691" y="1440"/>
                      </a:lnTo>
                      <a:lnTo>
                        <a:pt x="2691" y="1311"/>
                      </a:lnTo>
                      <a:lnTo>
                        <a:pt x="2758" y="1311"/>
                      </a:lnTo>
                      <a:lnTo>
                        <a:pt x="2758" y="1245"/>
                      </a:lnTo>
                      <a:lnTo>
                        <a:pt x="2830" y="1245"/>
                      </a:lnTo>
                      <a:lnTo>
                        <a:pt x="2830" y="1178"/>
                      </a:lnTo>
                      <a:lnTo>
                        <a:pt x="2901" y="1178"/>
                      </a:lnTo>
                      <a:lnTo>
                        <a:pt x="2901" y="1111"/>
                      </a:lnTo>
                      <a:lnTo>
                        <a:pt x="2973" y="1111"/>
                      </a:lnTo>
                      <a:lnTo>
                        <a:pt x="2973" y="1045"/>
                      </a:lnTo>
                      <a:lnTo>
                        <a:pt x="3041" y="1045"/>
                      </a:lnTo>
                      <a:lnTo>
                        <a:pt x="3041" y="977"/>
                      </a:lnTo>
                      <a:lnTo>
                        <a:pt x="3113" y="977"/>
                      </a:lnTo>
                      <a:lnTo>
                        <a:pt x="3113" y="916"/>
                      </a:lnTo>
                      <a:lnTo>
                        <a:pt x="3180" y="916"/>
                      </a:lnTo>
                      <a:lnTo>
                        <a:pt x="3180" y="849"/>
                      </a:lnTo>
                      <a:lnTo>
                        <a:pt x="3251" y="849"/>
                      </a:lnTo>
                      <a:lnTo>
                        <a:pt x="3251" y="719"/>
                      </a:lnTo>
                      <a:lnTo>
                        <a:pt x="3323" y="719"/>
                      </a:lnTo>
                      <a:lnTo>
                        <a:pt x="3323" y="654"/>
                      </a:lnTo>
                      <a:lnTo>
                        <a:pt x="3395" y="654"/>
                      </a:lnTo>
                      <a:lnTo>
                        <a:pt x="3395" y="524"/>
                      </a:lnTo>
                      <a:lnTo>
                        <a:pt x="3466" y="524"/>
                      </a:lnTo>
                      <a:lnTo>
                        <a:pt x="3466" y="325"/>
                      </a:lnTo>
                      <a:lnTo>
                        <a:pt x="3539" y="325"/>
                      </a:lnTo>
                      <a:lnTo>
                        <a:pt x="3539" y="262"/>
                      </a:lnTo>
                      <a:lnTo>
                        <a:pt x="3604" y="262"/>
                      </a:lnTo>
                      <a:lnTo>
                        <a:pt x="3604" y="457"/>
                      </a:lnTo>
                      <a:lnTo>
                        <a:pt x="3539" y="457"/>
                      </a:lnTo>
                      <a:lnTo>
                        <a:pt x="3539" y="849"/>
                      </a:lnTo>
                      <a:lnTo>
                        <a:pt x="3466" y="849"/>
                      </a:lnTo>
                      <a:lnTo>
                        <a:pt x="3466" y="1245"/>
                      </a:lnTo>
                      <a:lnTo>
                        <a:pt x="3395" y="1245"/>
                      </a:lnTo>
                      <a:lnTo>
                        <a:pt x="3395" y="1568"/>
                      </a:lnTo>
                      <a:lnTo>
                        <a:pt x="3323" y="1568"/>
                      </a:lnTo>
                      <a:lnTo>
                        <a:pt x="3323" y="1830"/>
                      </a:lnTo>
                      <a:lnTo>
                        <a:pt x="3251" y="1830"/>
                      </a:lnTo>
                      <a:lnTo>
                        <a:pt x="3251" y="2027"/>
                      </a:lnTo>
                      <a:lnTo>
                        <a:pt x="3180" y="2027"/>
                      </a:lnTo>
                      <a:lnTo>
                        <a:pt x="3180" y="2222"/>
                      </a:lnTo>
                      <a:lnTo>
                        <a:pt x="3113" y="2222"/>
                      </a:lnTo>
                      <a:lnTo>
                        <a:pt x="3113" y="2487"/>
                      </a:lnTo>
                      <a:lnTo>
                        <a:pt x="3041" y="2487"/>
                      </a:lnTo>
                      <a:lnTo>
                        <a:pt x="3041" y="2813"/>
                      </a:lnTo>
                      <a:lnTo>
                        <a:pt x="2973" y="2813"/>
                      </a:lnTo>
                      <a:lnTo>
                        <a:pt x="2973" y="2946"/>
                      </a:lnTo>
                      <a:lnTo>
                        <a:pt x="2901" y="2946"/>
                      </a:lnTo>
                      <a:lnTo>
                        <a:pt x="2901" y="3142"/>
                      </a:lnTo>
                      <a:lnTo>
                        <a:pt x="2830" y="3142"/>
                      </a:lnTo>
                      <a:lnTo>
                        <a:pt x="2830" y="3333"/>
                      </a:lnTo>
                      <a:lnTo>
                        <a:pt x="2758" y="3333"/>
                      </a:lnTo>
                      <a:lnTo>
                        <a:pt x="2758" y="3400"/>
                      </a:lnTo>
                      <a:lnTo>
                        <a:pt x="2691" y="3400"/>
                      </a:lnTo>
                      <a:lnTo>
                        <a:pt x="2691" y="3465"/>
                      </a:lnTo>
                      <a:lnTo>
                        <a:pt x="2619" y="3465"/>
                      </a:lnTo>
                      <a:lnTo>
                        <a:pt x="2619" y="3532"/>
                      </a:lnTo>
                      <a:lnTo>
                        <a:pt x="2543" y="3532"/>
                      </a:lnTo>
                      <a:lnTo>
                        <a:pt x="2543" y="3598"/>
                      </a:lnTo>
                      <a:lnTo>
                        <a:pt x="2476" y="3598"/>
                      </a:lnTo>
                      <a:lnTo>
                        <a:pt x="2476" y="3728"/>
                      </a:lnTo>
                      <a:lnTo>
                        <a:pt x="2404" y="3728"/>
                      </a:lnTo>
                      <a:lnTo>
                        <a:pt x="2404" y="3794"/>
                      </a:lnTo>
                      <a:lnTo>
                        <a:pt x="2332" y="3794"/>
                      </a:lnTo>
                      <a:lnTo>
                        <a:pt x="2332" y="3857"/>
                      </a:lnTo>
                      <a:lnTo>
                        <a:pt x="2261" y="3857"/>
                      </a:lnTo>
                      <a:lnTo>
                        <a:pt x="2261" y="3924"/>
                      </a:lnTo>
                      <a:lnTo>
                        <a:pt x="2193" y="3924"/>
                      </a:lnTo>
                      <a:lnTo>
                        <a:pt x="2193" y="3990"/>
                      </a:lnTo>
                      <a:lnTo>
                        <a:pt x="2121" y="3990"/>
                      </a:lnTo>
                      <a:lnTo>
                        <a:pt x="2121" y="4252"/>
                      </a:lnTo>
                      <a:lnTo>
                        <a:pt x="2193" y="4252"/>
                      </a:lnTo>
                      <a:lnTo>
                        <a:pt x="2193" y="4319"/>
                      </a:lnTo>
                      <a:lnTo>
                        <a:pt x="2261" y="4319"/>
                      </a:lnTo>
                      <a:lnTo>
                        <a:pt x="2261" y="4381"/>
                      </a:lnTo>
                      <a:lnTo>
                        <a:pt x="2543" y="4381"/>
                      </a:lnTo>
                      <a:lnTo>
                        <a:pt x="2543" y="4515"/>
                      </a:lnTo>
                      <a:lnTo>
                        <a:pt x="2476" y="4515"/>
                      </a:lnTo>
                      <a:lnTo>
                        <a:pt x="2476" y="4776"/>
                      </a:lnTo>
                      <a:lnTo>
                        <a:pt x="2404" y="4776"/>
                      </a:lnTo>
                      <a:lnTo>
                        <a:pt x="2404" y="5035"/>
                      </a:lnTo>
                      <a:lnTo>
                        <a:pt x="2332" y="5035"/>
                      </a:lnTo>
                      <a:lnTo>
                        <a:pt x="2332" y="5757"/>
                      </a:lnTo>
                      <a:lnTo>
                        <a:pt x="2261" y="5757"/>
                      </a:lnTo>
                      <a:lnTo>
                        <a:pt x="2261" y="5954"/>
                      </a:lnTo>
                      <a:lnTo>
                        <a:pt x="2332" y="5954"/>
                      </a:lnTo>
                      <a:lnTo>
                        <a:pt x="2332" y="6020"/>
                      </a:lnTo>
                      <a:lnTo>
                        <a:pt x="2404" y="6020"/>
                      </a:lnTo>
                      <a:lnTo>
                        <a:pt x="2404" y="6082"/>
                      </a:lnTo>
                      <a:lnTo>
                        <a:pt x="2543" y="6082"/>
                      </a:lnTo>
                      <a:lnTo>
                        <a:pt x="2543" y="6215"/>
                      </a:lnTo>
                      <a:lnTo>
                        <a:pt x="2476" y="6215"/>
                      </a:lnTo>
                      <a:lnTo>
                        <a:pt x="2476" y="6277"/>
                      </a:lnTo>
                      <a:lnTo>
                        <a:pt x="2404" y="6277"/>
                      </a:lnTo>
                      <a:lnTo>
                        <a:pt x="2404" y="6344"/>
                      </a:lnTo>
                      <a:lnTo>
                        <a:pt x="2261" y="6344"/>
                      </a:lnTo>
                      <a:lnTo>
                        <a:pt x="2261" y="6215"/>
                      </a:lnTo>
                      <a:lnTo>
                        <a:pt x="2193" y="6215"/>
                      </a:lnTo>
                      <a:lnTo>
                        <a:pt x="2193" y="6149"/>
                      </a:lnTo>
                      <a:lnTo>
                        <a:pt x="2053" y="6149"/>
                      </a:lnTo>
                      <a:lnTo>
                        <a:pt x="2053" y="6082"/>
                      </a:lnTo>
                      <a:lnTo>
                        <a:pt x="1911" y="6082"/>
                      </a:lnTo>
                      <a:lnTo>
                        <a:pt x="1911" y="5625"/>
                      </a:lnTo>
                      <a:lnTo>
                        <a:pt x="1982" y="5625"/>
                      </a:lnTo>
                      <a:lnTo>
                        <a:pt x="1982" y="5559"/>
                      </a:lnTo>
                      <a:lnTo>
                        <a:pt x="1911" y="5559"/>
                      </a:lnTo>
                      <a:lnTo>
                        <a:pt x="1911" y="5430"/>
                      </a:lnTo>
                      <a:lnTo>
                        <a:pt x="1982" y="5430"/>
                      </a:lnTo>
                      <a:lnTo>
                        <a:pt x="1982" y="5366"/>
                      </a:lnTo>
                      <a:lnTo>
                        <a:pt x="1911" y="5366"/>
                      </a:lnTo>
                      <a:lnTo>
                        <a:pt x="1911" y="5035"/>
                      </a:lnTo>
                      <a:lnTo>
                        <a:pt x="1838" y="5035"/>
                      </a:lnTo>
                      <a:lnTo>
                        <a:pt x="1838" y="4905"/>
                      </a:lnTo>
                      <a:lnTo>
                        <a:pt x="1911" y="4905"/>
                      </a:lnTo>
                      <a:lnTo>
                        <a:pt x="1911" y="4776"/>
                      </a:lnTo>
                      <a:lnTo>
                        <a:pt x="1838" y="4776"/>
                      </a:lnTo>
                      <a:lnTo>
                        <a:pt x="1838" y="4643"/>
                      </a:lnTo>
                      <a:lnTo>
                        <a:pt x="1767" y="4643"/>
                      </a:lnTo>
                      <a:lnTo>
                        <a:pt x="1767" y="4381"/>
                      </a:lnTo>
                      <a:lnTo>
                        <a:pt x="1696" y="4381"/>
                      </a:lnTo>
                      <a:lnTo>
                        <a:pt x="1696" y="4252"/>
                      </a:lnTo>
                      <a:lnTo>
                        <a:pt x="1628" y="4252"/>
                      </a:lnTo>
                      <a:lnTo>
                        <a:pt x="1628" y="3857"/>
                      </a:lnTo>
                      <a:lnTo>
                        <a:pt x="1556" y="3857"/>
                      </a:lnTo>
                      <a:lnTo>
                        <a:pt x="1556" y="3665"/>
                      </a:lnTo>
                      <a:lnTo>
                        <a:pt x="1485" y="3665"/>
                      </a:lnTo>
                      <a:lnTo>
                        <a:pt x="1485" y="3465"/>
                      </a:lnTo>
                      <a:lnTo>
                        <a:pt x="1413" y="3465"/>
                      </a:lnTo>
                      <a:lnTo>
                        <a:pt x="1413" y="3270"/>
                      </a:lnTo>
                      <a:lnTo>
                        <a:pt x="1345" y="3270"/>
                      </a:lnTo>
                      <a:lnTo>
                        <a:pt x="1345" y="3203"/>
                      </a:lnTo>
                      <a:lnTo>
                        <a:pt x="1273" y="3203"/>
                      </a:lnTo>
                      <a:lnTo>
                        <a:pt x="1273" y="3142"/>
                      </a:lnTo>
                      <a:lnTo>
                        <a:pt x="1202" y="3142"/>
                      </a:lnTo>
                      <a:lnTo>
                        <a:pt x="1202" y="3074"/>
                      </a:lnTo>
                      <a:lnTo>
                        <a:pt x="1134" y="3074"/>
                      </a:lnTo>
                      <a:lnTo>
                        <a:pt x="1134" y="3008"/>
                      </a:lnTo>
                      <a:lnTo>
                        <a:pt x="1063" y="3008"/>
                      </a:lnTo>
                      <a:lnTo>
                        <a:pt x="1063" y="2879"/>
                      </a:lnTo>
                      <a:lnTo>
                        <a:pt x="992" y="2879"/>
                      </a:lnTo>
                      <a:lnTo>
                        <a:pt x="992" y="2813"/>
                      </a:lnTo>
                      <a:lnTo>
                        <a:pt x="919" y="2813"/>
                      </a:lnTo>
                      <a:lnTo>
                        <a:pt x="919" y="2745"/>
                      </a:lnTo>
                      <a:lnTo>
                        <a:pt x="848" y="2745"/>
                      </a:lnTo>
                      <a:lnTo>
                        <a:pt x="848" y="2679"/>
                      </a:lnTo>
                      <a:lnTo>
                        <a:pt x="777" y="2679"/>
                      </a:lnTo>
                      <a:lnTo>
                        <a:pt x="777" y="2551"/>
                      </a:lnTo>
                      <a:lnTo>
                        <a:pt x="709" y="2551"/>
                      </a:lnTo>
                      <a:lnTo>
                        <a:pt x="709" y="2487"/>
                      </a:lnTo>
                      <a:lnTo>
                        <a:pt x="636" y="2487"/>
                      </a:lnTo>
                      <a:lnTo>
                        <a:pt x="636" y="2355"/>
                      </a:lnTo>
                      <a:lnTo>
                        <a:pt x="565" y="2355"/>
                      </a:lnTo>
                      <a:lnTo>
                        <a:pt x="565" y="2222"/>
                      </a:lnTo>
                      <a:lnTo>
                        <a:pt x="494" y="2222"/>
                      </a:lnTo>
                      <a:lnTo>
                        <a:pt x="494" y="2027"/>
                      </a:lnTo>
                      <a:lnTo>
                        <a:pt x="426" y="2027"/>
                      </a:lnTo>
                      <a:lnTo>
                        <a:pt x="426" y="1897"/>
                      </a:lnTo>
                      <a:lnTo>
                        <a:pt x="354" y="1897"/>
                      </a:lnTo>
                      <a:lnTo>
                        <a:pt x="354" y="1765"/>
                      </a:lnTo>
                      <a:lnTo>
                        <a:pt x="286" y="1765"/>
                      </a:lnTo>
                      <a:lnTo>
                        <a:pt x="286" y="1568"/>
                      </a:lnTo>
                      <a:lnTo>
                        <a:pt x="215" y="1568"/>
                      </a:lnTo>
                      <a:lnTo>
                        <a:pt x="215" y="1373"/>
                      </a:lnTo>
                      <a:lnTo>
                        <a:pt x="144" y="1373"/>
                      </a:lnTo>
                      <a:lnTo>
                        <a:pt x="144" y="1045"/>
                      </a:lnTo>
                      <a:lnTo>
                        <a:pt x="72" y="1045"/>
                      </a:lnTo>
                      <a:lnTo>
                        <a:pt x="72" y="719"/>
                      </a:lnTo>
                      <a:lnTo>
                        <a:pt x="0" y="719"/>
                      </a:lnTo>
                      <a:lnTo>
                        <a:pt x="0" y="0"/>
                      </a:lnTo>
                      <a:close/>
                    </a:path>
                  </a:pathLst>
                </a:custGeom>
                <a:solidFill>
                  <a:srgbClr val="E8008A"/>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642" name="Freeform 114"/>
                <p:cNvSpPr/>
                <p:nvPr/>
              </p:nvSpPr>
              <p:spPr bwMode="auto">
                <a:xfrm>
                  <a:off x="3726" y="2681"/>
                  <a:ext cx="481" cy="1152"/>
                </a:xfrm>
                <a:custGeom>
                  <a:avLst/>
                  <a:gdLst>
                    <a:gd name="T0" fmla="*/ 1064 w 2409"/>
                    <a:gd name="T1" fmla="*/ 67 h 5759"/>
                    <a:gd name="T2" fmla="*/ 1207 w 2409"/>
                    <a:gd name="T3" fmla="*/ 201 h 5759"/>
                    <a:gd name="T4" fmla="*/ 1275 w 2409"/>
                    <a:gd name="T5" fmla="*/ 524 h 5759"/>
                    <a:gd name="T6" fmla="*/ 1418 w 2409"/>
                    <a:gd name="T7" fmla="*/ 658 h 5759"/>
                    <a:gd name="T8" fmla="*/ 1486 w 2409"/>
                    <a:gd name="T9" fmla="*/ 1311 h 5759"/>
                    <a:gd name="T10" fmla="*/ 1628 w 2409"/>
                    <a:gd name="T11" fmla="*/ 1570 h 5759"/>
                    <a:gd name="T12" fmla="*/ 1701 w 2409"/>
                    <a:gd name="T13" fmla="*/ 2160 h 5759"/>
                    <a:gd name="T14" fmla="*/ 1843 w 2409"/>
                    <a:gd name="T15" fmla="*/ 3141 h 5759"/>
                    <a:gd name="T16" fmla="*/ 1911 w 2409"/>
                    <a:gd name="T17" fmla="*/ 3270 h 5759"/>
                    <a:gd name="T18" fmla="*/ 1911 w 2409"/>
                    <a:gd name="T19" fmla="*/ 3337 h 5759"/>
                    <a:gd name="T20" fmla="*/ 1843 w 2409"/>
                    <a:gd name="T21" fmla="*/ 3205 h 5759"/>
                    <a:gd name="T22" fmla="*/ 1701 w 2409"/>
                    <a:gd name="T23" fmla="*/ 3337 h 5759"/>
                    <a:gd name="T24" fmla="*/ 1628 w 2409"/>
                    <a:gd name="T25" fmla="*/ 3537 h 5759"/>
                    <a:gd name="T26" fmla="*/ 1486 w 2409"/>
                    <a:gd name="T27" fmla="*/ 3603 h 5759"/>
                    <a:gd name="T28" fmla="*/ 1418 w 2409"/>
                    <a:gd name="T29" fmla="*/ 3732 h 5759"/>
                    <a:gd name="T30" fmla="*/ 1701 w 2409"/>
                    <a:gd name="T31" fmla="*/ 3795 h 5759"/>
                    <a:gd name="T32" fmla="*/ 1984 w 2409"/>
                    <a:gd name="T33" fmla="*/ 3927 h 5759"/>
                    <a:gd name="T34" fmla="*/ 2409 w 2409"/>
                    <a:gd name="T35" fmla="*/ 3991 h 5759"/>
                    <a:gd name="T36" fmla="*/ 2337 w 2409"/>
                    <a:gd name="T37" fmla="*/ 5433 h 5759"/>
                    <a:gd name="T38" fmla="*/ 2199 w 2409"/>
                    <a:gd name="T39" fmla="*/ 5497 h 5759"/>
                    <a:gd name="T40" fmla="*/ 2126 w 2409"/>
                    <a:gd name="T41" fmla="*/ 5625 h 5759"/>
                    <a:gd name="T42" fmla="*/ 1628 w 2409"/>
                    <a:gd name="T43" fmla="*/ 5692 h 5759"/>
                    <a:gd name="T44" fmla="*/ 924 w 2409"/>
                    <a:gd name="T45" fmla="*/ 5692 h 5759"/>
                    <a:gd name="T46" fmla="*/ 638 w 2409"/>
                    <a:gd name="T47" fmla="*/ 5625 h 5759"/>
                    <a:gd name="T48" fmla="*/ 494 w 2409"/>
                    <a:gd name="T49" fmla="*/ 5497 h 5759"/>
                    <a:gd name="T50" fmla="*/ 283 w 2409"/>
                    <a:gd name="T51" fmla="*/ 5433 h 5759"/>
                    <a:gd name="T52" fmla="*/ 212 w 2409"/>
                    <a:gd name="T53" fmla="*/ 5300 h 5759"/>
                    <a:gd name="T54" fmla="*/ 73 w 2409"/>
                    <a:gd name="T55" fmla="*/ 5238 h 5759"/>
                    <a:gd name="T56" fmla="*/ 0 w 2409"/>
                    <a:gd name="T57" fmla="*/ 4386 h 5759"/>
                    <a:gd name="T58" fmla="*/ 141 w 2409"/>
                    <a:gd name="T59" fmla="*/ 4256 h 5759"/>
                    <a:gd name="T60" fmla="*/ 212 w 2409"/>
                    <a:gd name="T61" fmla="*/ 4256 h 5759"/>
                    <a:gd name="T62" fmla="*/ 73 w 2409"/>
                    <a:gd name="T63" fmla="*/ 4386 h 5759"/>
                    <a:gd name="T64" fmla="*/ 141 w 2409"/>
                    <a:gd name="T65" fmla="*/ 5238 h 5759"/>
                    <a:gd name="T66" fmla="*/ 283 w 2409"/>
                    <a:gd name="T67" fmla="*/ 5300 h 5759"/>
                    <a:gd name="T68" fmla="*/ 356 w 2409"/>
                    <a:gd name="T69" fmla="*/ 5433 h 5759"/>
                    <a:gd name="T70" fmla="*/ 638 w 2409"/>
                    <a:gd name="T71" fmla="*/ 5497 h 5759"/>
                    <a:gd name="T72" fmla="*/ 781 w 2409"/>
                    <a:gd name="T73" fmla="*/ 5625 h 5759"/>
                    <a:gd name="T74" fmla="*/ 1628 w 2409"/>
                    <a:gd name="T75" fmla="*/ 5692 h 5759"/>
                    <a:gd name="T76" fmla="*/ 1984 w 2409"/>
                    <a:gd name="T77" fmla="*/ 5562 h 5759"/>
                    <a:gd name="T78" fmla="*/ 2199 w 2409"/>
                    <a:gd name="T79" fmla="*/ 5497 h 5759"/>
                    <a:gd name="T80" fmla="*/ 2266 w 2409"/>
                    <a:gd name="T81" fmla="*/ 5300 h 5759"/>
                    <a:gd name="T82" fmla="*/ 1984 w 2409"/>
                    <a:gd name="T83" fmla="*/ 3991 h 5759"/>
                    <a:gd name="T84" fmla="*/ 1701 w 2409"/>
                    <a:gd name="T85" fmla="*/ 3862 h 5759"/>
                    <a:gd name="T86" fmla="*/ 1346 w 2409"/>
                    <a:gd name="T87" fmla="*/ 3795 h 5759"/>
                    <a:gd name="T88" fmla="*/ 1207 w 2409"/>
                    <a:gd name="T89" fmla="*/ 3927 h 5759"/>
                    <a:gd name="T90" fmla="*/ 992 w 2409"/>
                    <a:gd name="T91" fmla="*/ 3991 h 5759"/>
                    <a:gd name="T92" fmla="*/ 781 w 2409"/>
                    <a:gd name="T93" fmla="*/ 3991 h 5759"/>
                    <a:gd name="T94" fmla="*/ 1135 w 2409"/>
                    <a:gd name="T95" fmla="*/ 3927 h 5759"/>
                    <a:gd name="T96" fmla="*/ 1207 w 2409"/>
                    <a:gd name="T97" fmla="*/ 3795 h 5759"/>
                    <a:gd name="T98" fmla="*/ 1346 w 2409"/>
                    <a:gd name="T99" fmla="*/ 3732 h 5759"/>
                    <a:gd name="T100" fmla="*/ 1418 w 2409"/>
                    <a:gd name="T101" fmla="*/ 3603 h 5759"/>
                    <a:gd name="T102" fmla="*/ 1557 w 2409"/>
                    <a:gd name="T103" fmla="*/ 3537 h 5759"/>
                    <a:gd name="T104" fmla="*/ 1628 w 2409"/>
                    <a:gd name="T105" fmla="*/ 3337 h 5759"/>
                    <a:gd name="T106" fmla="*/ 1628 w 2409"/>
                    <a:gd name="T107" fmla="*/ 2160 h 5759"/>
                    <a:gd name="T108" fmla="*/ 1557 w 2409"/>
                    <a:gd name="T109" fmla="*/ 1570 h 5759"/>
                    <a:gd name="T110" fmla="*/ 1418 w 2409"/>
                    <a:gd name="T111" fmla="*/ 1311 h 5759"/>
                    <a:gd name="T112" fmla="*/ 1346 w 2409"/>
                    <a:gd name="T113" fmla="*/ 658 h 5759"/>
                    <a:gd name="T114" fmla="*/ 1207 w 2409"/>
                    <a:gd name="T115" fmla="*/ 524 h 5759"/>
                    <a:gd name="T116" fmla="*/ 1135 w 2409"/>
                    <a:gd name="T117" fmla="*/ 201 h 5759"/>
                    <a:gd name="T118" fmla="*/ 992 w 2409"/>
                    <a:gd name="T119" fmla="*/ 67 h 5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09" h="5759">
                      <a:moveTo>
                        <a:pt x="992" y="0"/>
                      </a:moveTo>
                      <a:lnTo>
                        <a:pt x="1064" y="0"/>
                      </a:lnTo>
                      <a:lnTo>
                        <a:pt x="1064" y="67"/>
                      </a:lnTo>
                      <a:lnTo>
                        <a:pt x="1135" y="67"/>
                      </a:lnTo>
                      <a:lnTo>
                        <a:pt x="1135" y="201"/>
                      </a:lnTo>
                      <a:lnTo>
                        <a:pt x="1207" y="201"/>
                      </a:lnTo>
                      <a:lnTo>
                        <a:pt x="1207" y="329"/>
                      </a:lnTo>
                      <a:lnTo>
                        <a:pt x="1275" y="329"/>
                      </a:lnTo>
                      <a:lnTo>
                        <a:pt x="1275" y="524"/>
                      </a:lnTo>
                      <a:lnTo>
                        <a:pt x="1346" y="524"/>
                      </a:lnTo>
                      <a:lnTo>
                        <a:pt x="1346" y="658"/>
                      </a:lnTo>
                      <a:lnTo>
                        <a:pt x="1418" y="658"/>
                      </a:lnTo>
                      <a:lnTo>
                        <a:pt x="1418" y="1050"/>
                      </a:lnTo>
                      <a:lnTo>
                        <a:pt x="1486" y="1050"/>
                      </a:lnTo>
                      <a:lnTo>
                        <a:pt x="1486" y="1311"/>
                      </a:lnTo>
                      <a:lnTo>
                        <a:pt x="1557" y="1311"/>
                      </a:lnTo>
                      <a:lnTo>
                        <a:pt x="1557" y="1570"/>
                      </a:lnTo>
                      <a:lnTo>
                        <a:pt x="1628" y="1570"/>
                      </a:lnTo>
                      <a:lnTo>
                        <a:pt x="1628" y="1835"/>
                      </a:lnTo>
                      <a:lnTo>
                        <a:pt x="1701" y="1835"/>
                      </a:lnTo>
                      <a:lnTo>
                        <a:pt x="1701" y="2160"/>
                      </a:lnTo>
                      <a:lnTo>
                        <a:pt x="1772" y="2160"/>
                      </a:lnTo>
                      <a:lnTo>
                        <a:pt x="1772" y="3141"/>
                      </a:lnTo>
                      <a:lnTo>
                        <a:pt x="1843" y="3141"/>
                      </a:lnTo>
                      <a:lnTo>
                        <a:pt x="1843" y="3205"/>
                      </a:lnTo>
                      <a:lnTo>
                        <a:pt x="1911" y="3205"/>
                      </a:lnTo>
                      <a:lnTo>
                        <a:pt x="1911" y="3270"/>
                      </a:lnTo>
                      <a:lnTo>
                        <a:pt x="1984" y="3270"/>
                      </a:lnTo>
                      <a:lnTo>
                        <a:pt x="1984" y="3337"/>
                      </a:lnTo>
                      <a:lnTo>
                        <a:pt x="1911" y="3337"/>
                      </a:lnTo>
                      <a:lnTo>
                        <a:pt x="1911" y="3270"/>
                      </a:lnTo>
                      <a:lnTo>
                        <a:pt x="1843" y="3270"/>
                      </a:lnTo>
                      <a:lnTo>
                        <a:pt x="1843" y="3205"/>
                      </a:lnTo>
                      <a:lnTo>
                        <a:pt x="1772" y="3205"/>
                      </a:lnTo>
                      <a:lnTo>
                        <a:pt x="1772" y="3337"/>
                      </a:lnTo>
                      <a:lnTo>
                        <a:pt x="1701" y="3337"/>
                      </a:lnTo>
                      <a:lnTo>
                        <a:pt x="1701" y="3403"/>
                      </a:lnTo>
                      <a:lnTo>
                        <a:pt x="1628" y="3403"/>
                      </a:lnTo>
                      <a:lnTo>
                        <a:pt x="1628" y="3537"/>
                      </a:lnTo>
                      <a:lnTo>
                        <a:pt x="1557" y="3537"/>
                      </a:lnTo>
                      <a:lnTo>
                        <a:pt x="1557" y="3603"/>
                      </a:lnTo>
                      <a:lnTo>
                        <a:pt x="1486" y="3603"/>
                      </a:lnTo>
                      <a:lnTo>
                        <a:pt x="1486" y="3665"/>
                      </a:lnTo>
                      <a:lnTo>
                        <a:pt x="1418" y="3665"/>
                      </a:lnTo>
                      <a:lnTo>
                        <a:pt x="1418" y="3732"/>
                      </a:lnTo>
                      <a:lnTo>
                        <a:pt x="1486" y="3732"/>
                      </a:lnTo>
                      <a:lnTo>
                        <a:pt x="1486" y="3795"/>
                      </a:lnTo>
                      <a:lnTo>
                        <a:pt x="1701" y="3795"/>
                      </a:lnTo>
                      <a:lnTo>
                        <a:pt x="1701" y="3862"/>
                      </a:lnTo>
                      <a:lnTo>
                        <a:pt x="1984" y="3862"/>
                      </a:lnTo>
                      <a:lnTo>
                        <a:pt x="1984" y="3927"/>
                      </a:lnTo>
                      <a:lnTo>
                        <a:pt x="2337" y="3927"/>
                      </a:lnTo>
                      <a:lnTo>
                        <a:pt x="2337" y="3991"/>
                      </a:lnTo>
                      <a:lnTo>
                        <a:pt x="2409" y="3991"/>
                      </a:lnTo>
                      <a:lnTo>
                        <a:pt x="2409" y="5300"/>
                      </a:lnTo>
                      <a:lnTo>
                        <a:pt x="2337" y="5300"/>
                      </a:lnTo>
                      <a:lnTo>
                        <a:pt x="2337" y="5433"/>
                      </a:lnTo>
                      <a:lnTo>
                        <a:pt x="2266" y="5433"/>
                      </a:lnTo>
                      <a:lnTo>
                        <a:pt x="2266" y="5497"/>
                      </a:lnTo>
                      <a:lnTo>
                        <a:pt x="2199" y="5497"/>
                      </a:lnTo>
                      <a:lnTo>
                        <a:pt x="2199" y="5562"/>
                      </a:lnTo>
                      <a:lnTo>
                        <a:pt x="2126" y="5562"/>
                      </a:lnTo>
                      <a:lnTo>
                        <a:pt x="2126" y="5625"/>
                      </a:lnTo>
                      <a:lnTo>
                        <a:pt x="1984" y="5625"/>
                      </a:lnTo>
                      <a:lnTo>
                        <a:pt x="1984" y="5692"/>
                      </a:lnTo>
                      <a:lnTo>
                        <a:pt x="1628" y="5692"/>
                      </a:lnTo>
                      <a:lnTo>
                        <a:pt x="1628" y="5759"/>
                      </a:lnTo>
                      <a:lnTo>
                        <a:pt x="924" y="5759"/>
                      </a:lnTo>
                      <a:lnTo>
                        <a:pt x="924" y="5692"/>
                      </a:lnTo>
                      <a:lnTo>
                        <a:pt x="781" y="5692"/>
                      </a:lnTo>
                      <a:lnTo>
                        <a:pt x="781" y="5625"/>
                      </a:lnTo>
                      <a:lnTo>
                        <a:pt x="638" y="5625"/>
                      </a:lnTo>
                      <a:lnTo>
                        <a:pt x="638" y="5562"/>
                      </a:lnTo>
                      <a:lnTo>
                        <a:pt x="494" y="5562"/>
                      </a:lnTo>
                      <a:lnTo>
                        <a:pt x="494" y="5497"/>
                      </a:lnTo>
                      <a:lnTo>
                        <a:pt x="356" y="5497"/>
                      </a:lnTo>
                      <a:lnTo>
                        <a:pt x="356" y="5433"/>
                      </a:lnTo>
                      <a:lnTo>
                        <a:pt x="283" y="5433"/>
                      </a:lnTo>
                      <a:lnTo>
                        <a:pt x="283" y="5367"/>
                      </a:lnTo>
                      <a:lnTo>
                        <a:pt x="212" y="5367"/>
                      </a:lnTo>
                      <a:lnTo>
                        <a:pt x="212" y="5300"/>
                      </a:lnTo>
                      <a:lnTo>
                        <a:pt x="141" y="5300"/>
                      </a:lnTo>
                      <a:lnTo>
                        <a:pt x="141" y="5238"/>
                      </a:lnTo>
                      <a:lnTo>
                        <a:pt x="73" y="5238"/>
                      </a:lnTo>
                      <a:lnTo>
                        <a:pt x="73" y="5105"/>
                      </a:lnTo>
                      <a:lnTo>
                        <a:pt x="0" y="5105"/>
                      </a:lnTo>
                      <a:lnTo>
                        <a:pt x="0" y="4386"/>
                      </a:lnTo>
                      <a:lnTo>
                        <a:pt x="73" y="4386"/>
                      </a:lnTo>
                      <a:lnTo>
                        <a:pt x="73" y="4256"/>
                      </a:lnTo>
                      <a:lnTo>
                        <a:pt x="141" y="4256"/>
                      </a:lnTo>
                      <a:lnTo>
                        <a:pt x="141" y="4191"/>
                      </a:lnTo>
                      <a:lnTo>
                        <a:pt x="212" y="4191"/>
                      </a:lnTo>
                      <a:lnTo>
                        <a:pt x="212" y="4256"/>
                      </a:lnTo>
                      <a:lnTo>
                        <a:pt x="141" y="4256"/>
                      </a:lnTo>
                      <a:lnTo>
                        <a:pt x="141" y="4386"/>
                      </a:lnTo>
                      <a:lnTo>
                        <a:pt x="73" y="4386"/>
                      </a:lnTo>
                      <a:lnTo>
                        <a:pt x="73" y="5105"/>
                      </a:lnTo>
                      <a:lnTo>
                        <a:pt x="141" y="5105"/>
                      </a:lnTo>
                      <a:lnTo>
                        <a:pt x="141" y="5238"/>
                      </a:lnTo>
                      <a:lnTo>
                        <a:pt x="212" y="5238"/>
                      </a:lnTo>
                      <a:lnTo>
                        <a:pt x="212" y="5300"/>
                      </a:lnTo>
                      <a:lnTo>
                        <a:pt x="283" y="5300"/>
                      </a:lnTo>
                      <a:lnTo>
                        <a:pt x="283" y="5367"/>
                      </a:lnTo>
                      <a:lnTo>
                        <a:pt x="356" y="5367"/>
                      </a:lnTo>
                      <a:lnTo>
                        <a:pt x="356" y="5433"/>
                      </a:lnTo>
                      <a:lnTo>
                        <a:pt x="494" y="5433"/>
                      </a:lnTo>
                      <a:lnTo>
                        <a:pt x="494" y="5497"/>
                      </a:lnTo>
                      <a:lnTo>
                        <a:pt x="638" y="5497"/>
                      </a:lnTo>
                      <a:lnTo>
                        <a:pt x="638" y="5562"/>
                      </a:lnTo>
                      <a:lnTo>
                        <a:pt x="781" y="5562"/>
                      </a:lnTo>
                      <a:lnTo>
                        <a:pt x="781" y="5625"/>
                      </a:lnTo>
                      <a:lnTo>
                        <a:pt x="924" y="5625"/>
                      </a:lnTo>
                      <a:lnTo>
                        <a:pt x="924" y="5692"/>
                      </a:lnTo>
                      <a:lnTo>
                        <a:pt x="1628" y="5692"/>
                      </a:lnTo>
                      <a:lnTo>
                        <a:pt x="1628" y="5625"/>
                      </a:lnTo>
                      <a:lnTo>
                        <a:pt x="1984" y="5625"/>
                      </a:lnTo>
                      <a:lnTo>
                        <a:pt x="1984" y="5562"/>
                      </a:lnTo>
                      <a:lnTo>
                        <a:pt x="2126" y="5562"/>
                      </a:lnTo>
                      <a:lnTo>
                        <a:pt x="2126" y="5497"/>
                      </a:lnTo>
                      <a:lnTo>
                        <a:pt x="2199" y="5497"/>
                      </a:lnTo>
                      <a:lnTo>
                        <a:pt x="2199" y="5433"/>
                      </a:lnTo>
                      <a:lnTo>
                        <a:pt x="2266" y="5433"/>
                      </a:lnTo>
                      <a:lnTo>
                        <a:pt x="2266" y="5300"/>
                      </a:lnTo>
                      <a:lnTo>
                        <a:pt x="2337" y="5300"/>
                      </a:lnTo>
                      <a:lnTo>
                        <a:pt x="2337" y="3991"/>
                      </a:lnTo>
                      <a:lnTo>
                        <a:pt x="1984" y="3991"/>
                      </a:lnTo>
                      <a:lnTo>
                        <a:pt x="1984" y="3927"/>
                      </a:lnTo>
                      <a:lnTo>
                        <a:pt x="1701" y="3927"/>
                      </a:lnTo>
                      <a:lnTo>
                        <a:pt x="1701" y="3862"/>
                      </a:lnTo>
                      <a:lnTo>
                        <a:pt x="1486" y="3862"/>
                      </a:lnTo>
                      <a:lnTo>
                        <a:pt x="1486" y="3795"/>
                      </a:lnTo>
                      <a:lnTo>
                        <a:pt x="1346" y="3795"/>
                      </a:lnTo>
                      <a:lnTo>
                        <a:pt x="1346" y="3862"/>
                      </a:lnTo>
                      <a:lnTo>
                        <a:pt x="1207" y="3862"/>
                      </a:lnTo>
                      <a:lnTo>
                        <a:pt x="1207" y="3927"/>
                      </a:lnTo>
                      <a:lnTo>
                        <a:pt x="1135" y="3927"/>
                      </a:lnTo>
                      <a:lnTo>
                        <a:pt x="1135" y="3991"/>
                      </a:lnTo>
                      <a:lnTo>
                        <a:pt x="992" y="3991"/>
                      </a:lnTo>
                      <a:lnTo>
                        <a:pt x="992" y="4057"/>
                      </a:lnTo>
                      <a:lnTo>
                        <a:pt x="781" y="4057"/>
                      </a:lnTo>
                      <a:lnTo>
                        <a:pt x="781" y="3991"/>
                      </a:lnTo>
                      <a:lnTo>
                        <a:pt x="992" y="3991"/>
                      </a:lnTo>
                      <a:lnTo>
                        <a:pt x="992" y="3927"/>
                      </a:lnTo>
                      <a:lnTo>
                        <a:pt x="1135" y="3927"/>
                      </a:lnTo>
                      <a:lnTo>
                        <a:pt x="1135" y="3862"/>
                      </a:lnTo>
                      <a:lnTo>
                        <a:pt x="1207" y="3862"/>
                      </a:lnTo>
                      <a:lnTo>
                        <a:pt x="1207" y="3795"/>
                      </a:lnTo>
                      <a:lnTo>
                        <a:pt x="1275" y="3795"/>
                      </a:lnTo>
                      <a:lnTo>
                        <a:pt x="1275" y="3732"/>
                      </a:lnTo>
                      <a:lnTo>
                        <a:pt x="1346" y="3732"/>
                      </a:lnTo>
                      <a:lnTo>
                        <a:pt x="1346" y="3665"/>
                      </a:lnTo>
                      <a:lnTo>
                        <a:pt x="1418" y="3665"/>
                      </a:lnTo>
                      <a:lnTo>
                        <a:pt x="1418" y="3603"/>
                      </a:lnTo>
                      <a:lnTo>
                        <a:pt x="1486" y="3603"/>
                      </a:lnTo>
                      <a:lnTo>
                        <a:pt x="1486" y="3537"/>
                      </a:lnTo>
                      <a:lnTo>
                        <a:pt x="1557" y="3537"/>
                      </a:lnTo>
                      <a:lnTo>
                        <a:pt x="1557" y="3403"/>
                      </a:lnTo>
                      <a:lnTo>
                        <a:pt x="1628" y="3403"/>
                      </a:lnTo>
                      <a:lnTo>
                        <a:pt x="1628" y="3337"/>
                      </a:lnTo>
                      <a:lnTo>
                        <a:pt x="1701" y="3337"/>
                      </a:lnTo>
                      <a:lnTo>
                        <a:pt x="1701" y="2160"/>
                      </a:lnTo>
                      <a:lnTo>
                        <a:pt x="1628" y="2160"/>
                      </a:lnTo>
                      <a:lnTo>
                        <a:pt x="1628" y="1835"/>
                      </a:lnTo>
                      <a:lnTo>
                        <a:pt x="1557" y="1835"/>
                      </a:lnTo>
                      <a:lnTo>
                        <a:pt x="1557" y="1570"/>
                      </a:lnTo>
                      <a:lnTo>
                        <a:pt x="1486" y="1570"/>
                      </a:lnTo>
                      <a:lnTo>
                        <a:pt x="1486" y="1311"/>
                      </a:lnTo>
                      <a:lnTo>
                        <a:pt x="1418" y="1311"/>
                      </a:lnTo>
                      <a:lnTo>
                        <a:pt x="1418" y="1050"/>
                      </a:lnTo>
                      <a:lnTo>
                        <a:pt x="1346" y="1050"/>
                      </a:lnTo>
                      <a:lnTo>
                        <a:pt x="1346" y="658"/>
                      </a:lnTo>
                      <a:lnTo>
                        <a:pt x="1275" y="658"/>
                      </a:lnTo>
                      <a:lnTo>
                        <a:pt x="1275" y="524"/>
                      </a:lnTo>
                      <a:lnTo>
                        <a:pt x="1207" y="524"/>
                      </a:lnTo>
                      <a:lnTo>
                        <a:pt x="1207" y="329"/>
                      </a:lnTo>
                      <a:lnTo>
                        <a:pt x="1135" y="329"/>
                      </a:lnTo>
                      <a:lnTo>
                        <a:pt x="1135" y="201"/>
                      </a:lnTo>
                      <a:lnTo>
                        <a:pt x="1064" y="201"/>
                      </a:lnTo>
                      <a:lnTo>
                        <a:pt x="1064" y="67"/>
                      </a:lnTo>
                      <a:lnTo>
                        <a:pt x="992" y="67"/>
                      </a:lnTo>
                      <a:lnTo>
                        <a:pt x="992"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643" name="Rectangle 115"/>
                <p:cNvSpPr>
                  <a:spLocks noChangeArrowheads="1"/>
                </p:cNvSpPr>
                <p:nvPr/>
              </p:nvSpPr>
              <p:spPr bwMode="auto">
                <a:xfrm>
                  <a:off x="4712" y="2681"/>
                  <a:ext cx="17" cy="16"/>
                </a:xfrm>
                <a:prstGeom prst="rect">
                  <a:avLst/>
                </a:prstGeom>
                <a:solidFill>
                  <a:srgbClr val="FF844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644" name="Freeform 116"/>
                <p:cNvSpPr/>
                <p:nvPr/>
              </p:nvSpPr>
              <p:spPr bwMode="auto">
                <a:xfrm>
                  <a:off x="4078" y="2694"/>
                  <a:ext cx="270" cy="251"/>
                </a:xfrm>
                <a:custGeom>
                  <a:avLst/>
                  <a:gdLst>
                    <a:gd name="T0" fmla="*/ 0 w 1354"/>
                    <a:gd name="T1" fmla="*/ 0 h 1256"/>
                    <a:gd name="T2" fmla="*/ 71 w 1354"/>
                    <a:gd name="T3" fmla="*/ 0 h 1256"/>
                    <a:gd name="T4" fmla="*/ 71 w 1354"/>
                    <a:gd name="T5" fmla="*/ 66 h 1256"/>
                    <a:gd name="T6" fmla="*/ 211 w 1354"/>
                    <a:gd name="T7" fmla="*/ 66 h 1256"/>
                    <a:gd name="T8" fmla="*/ 211 w 1354"/>
                    <a:gd name="T9" fmla="*/ 133 h 1256"/>
                    <a:gd name="T10" fmla="*/ 353 w 1354"/>
                    <a:gd name="T11" fmla="*/ 133 h 1256"/>
                    <a:gd name="T12" fmla="*/ 353 w 1354"/>
                    <a:gd name="T13" fmla="*/ 198 h 1256"/>
                    <a:gd name="T14" fmla="*/ 497 w 1354"/>
                    <a:gd name="T15" fmla="*/ 198 h 1256"/>
                    <a:gd name="T16" fmla="*/ 497 w 1354"/>
                    <a:gd name="T17" fmla="*/ 265 h 1256"/>
                    <a:gd name="T18" fmla="*/ 641 w 1354"/>
                    <a:gd name="T19" fmla="*/ 265 h 1256"/>
                    <a:gd name="T20" fmla="*/ 641 w 1354"/>
                    <a:gd name="T21" fmla="*/ 328 h 1256"/>
                    <a:gd name="T22" fmla="*/ 784 w 1354"/>
                    <a:gd name="T23" fmla="*/ 328 h 1256"/>
                    <a:gd name="T24" fmla="*/ 784 w 1354"/>
                    <a:gd name="T25" fmla="*/ 395 h 1256"/>
                    <a:gd name="T26" fmla="*/ 928 w 1354"/>
                    <a:gd name="T27" fmla="*/ 395 h 1256"/>
                    <a:gd name="T28" fmla="*/ 928 w 1354"/>
                    <a:gd name="T29" fmla="*/ 460 h 1256"/>
                    <a:gd name="T30" fmla="*/ 1139 w 1354"/>
                    <a:gd name="T31" fmla="*/ 460 h 1256"/>
                    <a:gd name="T32" fmla="*/ 1139 w 1354"/>
                    <a:gd name="T33" fmla="*/ 660 h 1256"/>
                    <a:gd name="T34" fmla="*/ 1210 w 1354"/>
                    <a:gd name="T35" fmla="*/ 660 h 1256"/>
                    <a:gd name="T36" fmla="*/ 1210 w 1354"/>
                    <a:gd name="T37" fmla="*/ 727 h 1256"/>
                    <a:gd name="T38" fmla="*/ 1281 w 1354"/>
                    <a:gd name="T39" fmla="*/ 727 h 1256"/>
                    <a:gd name="T40" fmla="*/ 1281 w 1354"/>
                    <a:gd name="T41" fmla="*/ 793 h 1256"/>
                    <a:gd name="T42" fmla="*/ 1354 w 1354"/>
                    <a:gd name="T43" fmla="*/ 793 h 1256"/>
                    <a:gd name="T44" fmla="*/ 1354 w 1354"/>
                    <a:gd name="T45" fmla="*/ 927 h 1256"/>
                    <a:gd name="T46" fmla="*/ 1281 w 1354"/>
                    <a:gd name="T47" fmla="*/ 927 h 1256"/>
                    <a:gd name="T48" fmla="*/ 1281 w 1354"/>
                    <a:gd name="T49" fmla="*/ 993 h 1256"/>
                    <a:gd name="T50" fmla="*/ 1210 w 1354"/>
                    <a:gd name="T51" fmla="*/ 993 h 1256"/>
                    <a:gd name="T52" fmla="*/ 1210 w 1354"/>
                    <a:gd name="T53" fmla="*/ 1122 h 1256"/>
                    <a:gd name="T54" fmla="*/ 1139 w 1354"/>
                    <a:gd name="T55" fmla="*/ 1122 h 1256"/>
                    <a:gd name="T56" fmla="*/ 1139 w 1354"/>
                    <a:gd name="T57" fmla="*/ 1256 h 1256"/>
                    <a:gd name="T58" fmla="*/ 1067 w 1354"/>
                    <a:gd name="T59" fmla="*/ 1256 h 1256"/>
                    <a:gd name="T60" fmla="*/ 1067 w 1354"/>
                    <a:gd name="T61" fmla="*/ 927 h 1256"/>
                    <a:gd name="T62" fmla="*/ 999 w 1354"/>
                    <a:gd name="T63" fmla="*/ 927 h 1256"/>
                    <a:gd name="T64" fmla="*/ 999 w 1354"/>
                    <a:gd name="T65" fmla="*/ 1122 h 1256"/>
                    <a:gd name="T66" fmla="*/ 928 w 1354"/>
                    <a:gd name="T67" fmla="*/ 1122 h 1256"/>
                    <a:gd name="T68" fmla="*/ 928 w 1354"/>
                    <a:gd name="T69" fmla="*/ 1059 h 1256"/>
                    <a:gd name="T70" fmla="*/ 856 w 1354"/>
                    <a:gd name="T71" fmla="*/ 1059 h 1256"/>
                    <a:gd name="T72" fmla="*/ 856 w 1354"/>
                    <a:gd name="T73" fmla="*/ 993 h 1256"/>
                    <a:gd name="T74" fmla="*/ 784 w 1354"/>
                    <a:gd name="T75" fmla="*/ 993 h 1256"/>
                    <a:gd name="T76" fmla="*/ 784 w 1354"/>
                    <a:gd name="T77" fmla="*/ 927 h 1256"/>
                    <a:gd name="T78" fmla="*/ 712 w 1354"/>
                    <a:gd name="T79" fmla="*/ 927 h 1256"/>
                    <a:gd name="T80" fmla="*/ 712 w 1354"/>
                    <a:gd name="T81" fmla="*/ 861 h 1256"/>
                    <a:gd name="T82" fmla="*/ 641 w 1354"/>
                    <a:gd name="T83" fmla="*/ 861 h 1256"/>
                    <a:gd name="T84" fmla="*/ 641 w 1354"/>
                    <a:gd name="T85" fmla="*/ 793 h 1256"/>
                    <a:gd name="T86" fmla="*/ 568 w 1354"/>
                    <a:gd name="T87" fmla="*/ 793 h 1256"/>
                    <a:gd name="T88" fmla="*/ 568 w 1354"/>
                    <a:gd name="T89" fmla="*/ 727 h 1256"/>
                    <a:gd name="T90" fmla="*/ 497 w 1354"/>
                    <a:gd name="T91" fmla="*/ 727 h 1256"/>
                    <a:gd name="T92" fmla="*/ 497 w 1354"/>
                    <a:gd name="T93" fmla="*/ 594 h 1256"/>
                    <a:gd name="T94" fmla="*/ 426 w 1354"/>
                    <a:gd name="T95" fmla="*/ 594 h 1256"/>
                    <a:gd name="T96" fmla="*/ 426 w 1354"/>
                    <a:gd name="T97" fmla="*/ 527 h 1256"/>
                    <a:gd name="T98" fmla="*/ 353 w 1354"/>
                    <a:gd name="T99" fmla="*/ 527 h 1256"/>
                    <a:gd name="T100" fmla="*/ 353 w 1354"/>
                    <a:gd name="T101" fmla="*/ 460 h 1256"/>
                    <a:gd name="T102" fmla="*/ 282 w 1354"/>
                    <a:gd name="T103" fmla="*/ 460 h 1256"/>
                    <a:gd name="T104" fmla="*/ 282 w 1354"/>
                    <a:gd name="T105" fmla="*/ 395 h 1256"/>
                    <a:gd name="T106" fmla="*/ 211 w 1354"/>
                    <a:gd name="T107" fmla="*/ 395 h 1256"/>
                    <a:gd name="T108" fmla="*/ 211 w 1354"/>
                    <a:gd name="T109" fmla="*/ 328 h 1256"/>
                    <a:gd name="T110" fmla="*/ 139 w 1354"/>
                    <a:gd name="T111" fmla="*/ 328 h 1256"/>
                    <a:gd name="T112" fmla="*/ 139 w 1354"/>
                    <a:gd name="T113" fmla="*/ 198 h 1256"/>
                    <a:gd name="T114" fmla="*/ 71 w 1354"/>
                    <a:gd name="T115" fmla="*/ 198 h 1256"/>
                    <a:gd name="T116" fmla="*/ 71 w 1354"/>
                    <a:gd name="T117" fmla="*/ 66 h 1256"/>
                    <a:gd name="T118" fmla="*/ 0 w 1354"/>
                    <a:gd name="T119" fmla="*/ 66 h 1256"/>
                    <a:gd name="T120" fmla="*/ 0 w 1354"/>
                    <a:gd name="T121" fmla="*/ 0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4" h="1256">
                      <a:moveTo>
                        <a:pt x="0" y="0"/>
                      </a:moveTo>
                      <a:lnTo>
                        <a:pt x="71" y="0"/>
                      </a:lnTo>
                      <a:lnTo>
                        <a:pt x="71" y="66"/>
                      </a:lnTo>
                      <a:lnTo>
                        <a:pt x="211" y="66"/>
                      </a:lnTo>
                      <a:lnTo>
                        <a:pt x="211" y="133"/>
                      </a:lnTo>
                      <a:lnTo>
                        <a:pt x="353" y="133"/>
                      </a:lnTo>
                      <a:lnTo>
                        <a:pt x="353" y="198"/>
                      </a:lnTo>
                      <a:lnTo>
                        <a:pt x="497" y="198"/>
                      </a:lnTo>
                      <a:lnTo>
                        <a:pt x="497" y="265"/>
                      </a:lnTo>
                      <a:lnTo>
                        <a:pt x="641" y="265"/>
                      </a:lnTo>
                      <a:lnTo>
                        <a:pt x="641" y="328"/>
                      </a:lnTo>
                      <a:lnTo>
                        <a:pt x="784" y="328"/>
                      </a:lnTo>
                      <a:lnTo>
                        <a:pt x="784" y="395"/>
                      </a:lnTo>
                      <a:lnTo>
                        <a:pt x="928" y="395"/>
                      </a:lnTo>
                      <a:lnTo>
                        <a:pt x="928" y="460"/>
                      </a:lnTo>
                      <a:lnTo>
                        <a:pt x="1139" y="460"/>
                      </a:lnTo>
                      <a:lnTo>
                        <a:pt x="1139" y="660"/>
                      </a:lnTo>
                      <a:lnTo>
                        <a:pt x="1210" y="660"/>
                      </a:lnTo>
                      <a:lnTo>
                        <a:pt x="1210" y="727"/>
                      </a:lnTo>
                      <a:lnTo>
                        <a:pt x="1281" y="727"/>
                      </a:lnTo>
                      <a:lnTo>
                        <a:pt x="1281" y="793"/>
                      </a:lnTo>
                      <a:lnTo>
                        <a:pt x="1354" y="793"/>
                      </a:lnTo>
                      <a:lnTo>
                        <a:pt x="1354" y="927"/>
                      </a:lnTo>
                      <a:lnTo>
                        <a:pt x="1281" y="927"/>
                      </a:lnTo>
                      <a:lnTo>
                        <a:pt x="1281" y="993"/>
                      </a:lnTo>
                      <a:lnTo>
                        <a:pt x="1210" y="993"/>
                      </a:lnTo>
                      <a:lnTo>
                        <a:pt x="1210" y="1122"/>
                      </a:lnTo>
                      <a:lnTo>
                        <a:pt x="1139" y="1122"/>
                      </a:lnTo>
                      <a:lnTo>
                        <a:pt x="1139" y="1256"/>
                      </a:lnTo>
                      <a:lnTo>
                        <a:pt x="1067" y="1256"/>
                      </a:lnTo>
                      <a:lnTo>
                        <a:pt x="1067" y="927"/>
                      </a:lnTo>
                      <a:lnTo>
                        <a:pt x="999" y="927"/>
                      </a:lnTo>
                      <a:lnTo>
                        <a:pt x="999" y="1122"/>
                      </a:lnTo>
                      <a:lnTo>
                        <a:pt x="928" y="1122"/>
                      </a:lnTo>
                      <a:lnTo>
                        <a:pt x="928" y="1059"/>
                      </a:lnTo>
                      <a:lnTo>
                        <a:pt x="856" y="1059"/>
                      </a:lnTo>
                      <a:lnTo>
                        <a:pt x="856" y="993"/>
                      </a:lnTo>
                      <a:lnTo>
                        <a:pt x="784" y="993"/>
                      </a:lnTo>
                      <a:lnTo>
                        <a:pt x="784" y="927"/>
                      </a:lnTo>
                      <a:lnTo>
                        <a:pt x="712" y="927"/>
                      </a:lnTo>
                      <a:lnTo>
                        <a:pt x="712" y="861"/>
                      </a:lnTo>
                      <a:lnTo>
                        <a:pt x="641" y="861"/>
                      </a:lnTo>
                      <a:lnTo>
                        <a:pt x="641" y="793"/>
                      </a:lnTo>
                      <a:lnTo>
                        <a:pt x="568" y="793"/>
                      </a:lnTo>
                      <a:lnTo>
                        <a:pt x="568" y="727"/>
                      </a:lnTo>
                      <a:lnTo>
                        <a:pt x="497" y="727"/>
                      </a:lnTo>
                      <a:lnTo>
                        <a:pt x="497" y="594"/>
                      </a:lnTo>
                      <a:lnTo>
                        <a:pt x="426" y="594"/>
                      </a:lnTo>
                      <a:lnTo>
                        <a:pt x="426" y="527"/>
                      </a:lnTo>
                      <a:lnTo>
                        <a:pt x="353" y="527"/>
                      </a:lnTo>
                      <a:lnTo>
                        <a:pt x="353" y="460"/>
                      </a:lnTo>
                      <a:lnTo>
                        <a:pt x="282" y="460"/>
                      </a:lnTo>
                      <a:lnTo>
                        <a:pt x="282" y="395"/>
                      </a:lnTo>
                      <a:lnTo>
                        <a:pt x="211" y="395"/>
                      </a:lnTo>
                      <a:lnTo>
                        <a:pt x="211" y="328"/>
                      </a:lnTo>
                      <a:lnTo>
                        <a:pt x="139" y="328"/>
                      </a:lnTo>
                      <a:lnTo>
                        <a:pt x="139" y="198"/>
                      </a:lnTo>
                      <a:lnTo>
                        <a:pt x="71" y="198"/>
                      </a:lnTo>
                      <a:lnTo>
                        <a:pt x="71" y="66"/>
                      </a:lnTo>
                      <a:lnTo>
                        <a:pt x="0" y="6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645" name="Freeform 117"/>
                <p:cNvSpPr/>
                <p:nvPr/>
              </p:nvSpPr>
              <p:spPr bwMode="auto">
                <a:xfrm>
                  <a:off x="4430" y="2720"/>
                  <a:ext cx="271" cy="225"/>
                </a:xfrm>
                <a:custGeom>
                  <a:avLst/>
                  <a:gdLst>
                    <a:gd name="T0" fmla="*/ 1282 w 1353"/>
                    <a:gd name="T1" fmla="*/ 0 h 1123"/>
                    <a:gd name="T2" fmla="*/ 1353 w 1353"/>
                    <a:gd name="T3" fmla="*/ 0 h 1123"/>
                    <a:gd name="T4" fmla="*/ 1353 w 1353"/>
                    <a:gd name="T5" fmla="*/ 132 h 1123"/>
                    <a:gd name="T6" fmla="*/ 1282 w 1353"/>
                    <a:gd name="T7" fmla="*/ 132 h 1123"/>
                    <a:gd name="T8" fmla="*/ 1282 w 1353"/>
                    <a:gd name="T9" fmla="*/ 262 h 1123"/>
                    <a:gd name="T10" fmla="*/ 1211 w 1353"/>
                    <a:gd name="T11" fmla="*/ 262 h 1123"/>
                    <a:gd name="T12" fmla="*/ 1211 w 1353"/>
                    <a:gd name="T13" fmla="*/ 327 h 1123"/>
                    <a:gd name="T14" fmla="*/ 1139 w 1353"/>
                    <a:gd name="T15" fmla="*/ 327 h 1123"/>
                    <a:gd name="T16" fmla="*/ 1139 w 1353"/>
                    <a:gd name="T17" fmla="*/ 461 h 1123"/>
                    <a:gd name="T18" fmla="*/ 1068 w 1353"/>
                    <a:gd name="T19" fmla="*/ 461 h 1123"/>
                    <a:gd name="T20" fmla="*/ 1068 w 1353"/>
                    <a:gd name="T21" fmla="*/ 527 h 1123"/>
                    <a:gd name="T22" fmla="*/ 1000 w 1353"/>
                    <a:gd name="T23" fmla="*/ 527 h 1123"/>
                    <a:gd name="T24" fmla="*/ 1000 w 1353"/>
                    <a:gd name="T25" fmla="*/ 594 h 1123"/>
                    <a:gd name="T26" fmla="*/ 928 w 1353"/>
                    <a:gd name="T27" fmla="*/ 594 h 1123"/>
                    <a:gd name="T28" fmla="*/ 928 w 1353"/>
                    <a:gd name="T29" fmla="*/ 660 h 1123"/>
                    <a:gd name="T30" fmla="*/ 856 w 1353"/>
                    <a:gd name="T31" fmla="*/ 660 h 1123"/>
                    <a:gd name="T32" fmla="*/ 856 w 1353"/>
                    <a:gd name="T33" fmla="*/ 728 h 1123"/>
                    <a:gd name="T34" fmla="*/ 785 w 1353"/>
                    <a:gd name="T35" fmla="*/ 728 h 1123"/>
                    <a:gd name="T36" fmla="*/ 785 w 1353"/>
                    <a:gd name="T37" fmla="*/ 794 h 1123"/>
                    <a:gd name="T38" fmla="*/ 713 w 1353"/>
                    <a:gd name="T39" fmla="*/ 794 h 1123"/>
                    <a:gd name="T40" fmla="*/ 713 w 1353"/>
                    <a:gd name="T41" fmla="*/ 860 h 1123"/>
                    <a:gd name="T42" fmla="*/ 641 w 1353"/>
                    <a:gd name="T43" fmla="*/ 860 h 1123"/>
                    <a:gd name="T44" fmla="*/ 641 w 1353"/>
                    <a:gd name="T45" fmla="*/ 926 h 1123"/>
                    <a:gd name="T46" fmla="*/ 569 w 1353"/>
                    <a:gd name="T47" fmla="*/ 926 h 1123"/>
                    <a:gd name="T48" fmla="*/ 569 w 1353"/>
                    <a:gd name="T49" fmla="*/ 1055 h 1123"/>
                    <a:gd name="T50" fmla="*/ 498 w 1353"/>
                    <a:gd name="T51" fmla="*/ 1055 h 1123"/>
                    <a:gd name="T52" fmla="*/ 498 w 1353"/>
                    <a:gd name="T53" fmla="*/ 1123 h 1123"/>
                    <a:gd name="T54" fmla="*/ 354 w 1353"/>
                    <a:gd name="T55" fmla="*/ 1123 h 1123"/>
                    <a:gd name="T56" fmla="*/ 354 w 1353"/>
                    <a:gd name="T57" fmla="*/ 1055 h 1123"/>
                    <a:gd name="T58" fmla="*/ 284 w 1353"/>
                    <a:gd name="T59" fmla="*/ 1055 h 1123"/>
                    <a:gd name="T60" fmla="*/ 284 w 1353"/>
                    <a:gd name="T61" fmla="*/ 926 h 1123"/>
                    <a:gd name="T62" fmla="*/ 211 w 1353"/>
                    <a:gd name="T63" fmla="*/ 926 h 1123"/>
                    <a:gd name="T64" fmla="*/ 211 w 1353"/>
                    <a:gd name="T65" fmla="*/ 860 h 1123"/>
                    <a:gd name="T66" fmla="*/ 140 w 1353"/>
                    <a:gd name="T67" fmla="*/ 860 h 1123"/>
                    <a:gd name="T68" fmla="*/ 140 w 1353"/>
                    <a:gd name="T69" fmla="*/ 794 h 1123"/>
                    <a:gd name="T70" fmla="*/ 0 w 1353"/>
                    <a:gd name="T71" fmla="*/ 794 h 1123"/>
                    <a:gd name="T72" fmla="*/ 0 w 1353"/>
                    <a:gd name="T73" fmla="*/ 660 h 1123"/>
                    <a:gd name="T74" fmla="*/ 72 w 1353"/>
                    <a:gd name="T75" fmla="*/ 660 h 1123"/>
                    <a:gd name="T76" fmla="*/ 72 w 1353"/>
                    <a:gd name="T77" fmla="*/ 594 h 1123"/>
                    <a:gd name="T78" fmla="*/ 140 w 1353"/>
                    <a:gd name="T79" fmla="*/ 594 h 1123"/>
                    <a:gd name="T80" fmla="*/ 140 w 1353"/>
                    <a:gd name="T81" fmla="*/ 527 h 1123"/>
                    <a:gd name="T82" fmla="*/ 211 w 1353"/>
                    <a:gd name="T83" fmla="*/ 527 h 1123"/>
                    <a:gd name="T84" fmla="*/ 211 w 1353"/>
                    <a:gd name="T85" fmla="*/ 461 h 1123"/>
                    <a:gd name="T86" fmla="*/ 284 w 1353"/>
                    <a:gd name="T87" fmla="*/ 461 h 1123"/>
                    <a:gd name="T88" fmla="*/ 284 w 1353"/>
                    <a:gd name="T89" fmla="*/ 527 h 1123"/>
                    <a:gd name="T90" fmla="*/ 354 w 1353"/>
                    <a:gd name="T91" fmla="*/ 527 h 1123"/>
                    <a:gd name="T92" fmla="*/ 354 w 1353"/>
                    <a:gd name="T93" fmla="*/ 660 h 1123"/>
                    <a:gd name="T94" fmla="*/ 425 w 1353"/>
                    <a:gd name="T95" fmla="*/ 660 h 1123"/>
                    <a:gd name="T96" fmla="*/ 425 w 1353"/>
                    <a:gd name="T97" fmla="*/ 461 h 1123"/>
                    <a:gd name="T98" fmla="*/ 354 w 1353"/>
                    <a:gd name="T99" fmla="*/ 461 h 1123"/>
                    <a:gd name="T100" fmla="*/ 354 w 1353"/>
                    <a:gd name="T101" fmla="*/ 262 h 1123"/>
                    <a:gd name="T102" fmla="*/ 928 w 1353"/>
                    <a:gd name="T103" fmla="*/ 262 h 1123"/>
                    <a:gd name="T104" fmla="*/ 928 w 1353"/>
                    <a:gd name="T105" fmla="*/ 195 h 1123"/>
                    <a:gd name="T106" fmla="*/ 1068 w 1353"/>
                    <a:gd name="T107" fmla="*/ 195 h 1123"/>
                    <a:gd name="T108" fmla="*/ 1068 w 1353"/>
                    <a:gd name="T109" fmla="*/ 132 h 1123"/>
                    <a:gd name="T110" fmla="*/ 1211 w 1353"/>
                    <a:gd name="T111" fmla="*/ 132 h 1123"/>
                    <a:gd name="T112" fmla="*/ 1211 w 1353"/>
                    <a:gd name="T113" fmla="*/ 65 h 1123"/>
                    <a:gd name="T114" fmla="*/ 1282 w 1353"/>
                    <a:gd name="T115" fmla="*/ 65 h 1123"/>
                    <a:gd name="T116" fmla="*/ 1282 w 1353"/>
                    <a:gd name="T117" fmla="*/ 0 h 1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53" h="1123">
                      <a:moveTo>
                        <a:pt x="1282" y="0"/>
                      </a:moveTo>
                      <a:lnTo>
                        <a:pt x="1353" y="0"/>
                      </a:lnTo>
                      <a:lnTo>
                        <a:pt x="1353" y="132"/>
                      </a:lnTo>
                      <a:lnTo>
                        <a:pt x="1282" y="132"/>
                      </a:lnTo>
                      <a:lnTo>
                        <a:pt x="1282" y="262"/>
                      </a:lnTo>
                      <a:lnTo>
                        <a:pt x="1211" y="262"/>
                      </a:lnTo>
                      <a:lnTo>
                        <a:pt x="1211" y="327"/>
                      </a:lnTo>
                      <a:lnTo>
                        <a:pt x="1139" y="327"/>
                      </a:lnTo>
                      <a:lnTo>
                        <a:pt x="1139" y="461"/>
                      </a:lnTo>
                      <a:lnTo>
                        <a:pt x="1068" y="461"/>
                      </a:lnTo>
                      <a:lnTo>
                        <a:pt x="1068" y="527"/>
                      </a:lnTo>
                      <a:lnTo>
                        <a:pt x="1000" y="527"/>
                      </a:lnTo>
                      <a:lnTo>
                        <a:pt x="1000" y="594"/>
                      </a:lnTo>
                      <a:lnTo>
                        <a:pt x="928" y="594"/>
                      </a:lnTo>
                      <a:lnTo>
                        <a:pt x="928" y="660"/>
                      </a:lnTo>
                      <a:lnTo>
                        <a:pt x="856" y="660"/>
                      </a:lnTo>
                      <a:lnTo>
                        <a:pt x="856" y="728"/>
                      </a:lnTo>
                      <a:lnTo>
                        <a:pt x="785" y="728"/>
                      </a:lnTo>
                      <a:lnTo>
                        <a:pt x="785" y="794"/>
                      </a:lnTo>
                      <a:lnTo>
                        <a:pt x="713" y="794"/>
                      </a:lnTo>
                      <a:lnTo>
                        <a:pt x="713" y="860"/>
                      </a:lnTo>
                      <a:lnTo>
                        <a:pt x="641" y="860"/>
                      </a:lnTo>
                      <a:lnTo>
                        <a:pt x="641" y="926"/>
                      </a:lnTo>
                      <a:lnTo>
                        <a:pt x="569" y="926"/>
                      </a:lnTo>
                      <a:lnTo>
                        <a:pt x="569" y="1055"/>
                      </a:lnTo>
                      <a:lnTo>
                        <a:pt x="498" y="1055"/>
                      </a:lnTo>
                      <a:lnTo>
                        <a:pt x="498" y="1123"/>
                      </a:lnTo>
                      <a:lnTo>
                        <a:pt x="354" y="1123"/>
                      </a:lnTo>
                      <a:lnTo>
                        <a:pt x="354" y="1055"/>
                      </a:lnTo>
                      <a:lnTo>
                        <a:pt x="284" y="1055"/>
                      </a:lnTo>
                      <a:lnTo>
                        <a:pt x="284" y="926"/>
                      </a:lnTo>
                      <a:lnTo>
                        <a:pt x="211" y="926"/>
                      </a:lnTo>
                      <a:lnTo>
                        <a:pt x="211" y="860"/>
                      </a:lnTo>
                      <a:lnTo>
                        <a:pt x="140" y="860"/>
                      </a:lnTo>
                      <a:lnTo>
                        <a:pt x="140" y="794"/>
                      </a:lnTo>
                      <a:lnTo>
                        <a:pt x="0" y="794"/>
                      </a:lnTo>
                      <a:lnTo>
                        <a:pt x="0" y="660"/>
                      </a:lnTo>
                      <a:lnTo>
                        <a:pt x="72" y="660"/>
                      </a:lnTo>
                      <a:lnTo>
                        <a:pt x="72" y="594"/>
                      </a:lnTo>
                      <a:lnTo>
                        <a:pt x="140" y="594"/>
                      </a:lnTo>
                      <a:lnTo>
                        <a:pt x="140" y="527"/>
                      </a:lnTo>
                      <a:lnTo>
                        <a:pt x="211" y="527"/>
                      </a:lnTo>
                      <a:lnTo>
                        <a:pt x="211" y="461"/>
                      </a:lnTo>
                      <a:lnTo>
                        <a:pt x="284" y="461"/>
                      </a:lnTo>
                      <a:lnTo>
                        <a:pt x="284" y="527"/>
                      </a:lnTo>
                      <a:lnTo>
                        <a:pt x="354" y="527"/>
                      </a:lnTo>
                      <a:lnTo>
                        <a:pt x="354" y="660"/>
                      </a:lnTo>
                      <a:lnTo>
                        <a:pt x="425" y="660"/>
                      </a:lnTo>
                      <a:lnTo>
                        <a:pt x="425" y="461"/>
                      </a:lnTo>
                      <a:lnTo>
                        <a:pt x="354" y="461"/>
                      </a:lnTo>
                      <a:lnTo>
                        <a:pt x="354" y="262"/>
                      </a:lnTo>
                      <a:lnTo>
                        <a:pt x="928" y="262"/>
                      </a:lnTo>
                      <a:lnTo>
                        <a:pt x="928" y="195"/>
                      </a:lnTo>
                      <a:lnTo>
                        <a:pt x="1068" y="195"/>
                      </a:lnTo>
                      <a:lnTo>
                        <a:pt x="1068" y="132"/>
                      </a:lnTo>
                      <a:lnTo>
                        <a:pt x="1211" y="132"/>
                      </a:lnTo>
                      <a:lnTo>
                        <a:pt x="1211" y="65"/>
                      </a:lnTo>
                      <a:lnTo>
                        <a:pt x="1282" y="65"/>
                      </a:lnTo>
                      <a:lnTo>
                        <a:pt x="128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646" name="Freeform 118"/>
                <p:cNvSpPr/>
                <p:nvPr/>
              </p:nvSpPr>
              <p:spPr bwMode="auto">
                <a:xfrm>
                  <a:off x="4951" y="2785"/>
                  <a:ext cx="340" cy="474"/>
                </a:xfrm>
                <a:custGeom>
                  <a:avLst/>
                  <a:gdLst>
                    <a:gd name="T0" fmla="*/ 922 w 1703"/>
                    <a:gd name="T1" fmla="*/ 0 h 2367"/>
                    <a:gd name="T2" fmla="*/ 851 w 1703"/>
                    <a:gd name="T3" fmla="*/ 66 h 2367"/>
                    <a:gd name="T4" fmla="*/ 780 w 1703"/>
                    <a:gd name="T5" fmla="*/ 133 h 2367"/>
                    <a:gd name="T6" fmla="*/ 707 w 1703"/>
                    <a:gd name="T7" fmla="*/ 195 h 2367"/>
                    <a:gd name="T8" fmla="*/ 780 w 1703"/>
                    <a:gd name="T9" fmla="*/ 462 h 2367"/>
                    <a:gd name="T10" fmla="*/ 851 w 1703"/>
                    <a:gd name="T11" fmla="*/ 657 h 2367"/>
                    <a:gd name="T12" fmla="*/ 922 w 1703"/>
                    <a:gd name="T13" fmla="*/ 790 h 2367"/>
                    <a:gd name="T14" fmla="*/ 995 w 1703"/>
                    <a:gd name="T15" fmla="*/ 924 h 2367"/>
                    <a:gd name="T16" fmla="*/ 1063 w 1703"/>
                    <a:gd name="T17" fmla="*/ 1053 h 2367"/>
                    <a:gd name="T18" fmla="*/ 1134 w 1703"/>
                    <a:gd name="T19" fmla="*/ 1186 h 2367"/>
                    <a:gd name="T20" fmla="*/ 1205 w 1703"/>
                    <a:gd name="T21" fmla="*/ 1314 h 2367"/>
                    <a:gd name="T22" fmla="*/ 1278 w 1703"/>
                    <a:gd name="T23" fmla="*/ 1448 h 2367"/>
                    <a:gd name="T24" fmla="*/ 1349 w 1703"/>
                    <a:gd name="T25" fmla="*/ 1509 h 2367"/>
                    <a:gd name="T26" fmla="*/ 1563 w 1703"/>
                    <a:gd name="T27" fmla="*/ 1576 h 2367"/>
                    <a:gd name="T28" fmla="*/ 1420 w 1703"/>
                    <a:gd name="T29" fmla="*/ 1642 h 2367"/>
                    <a:gd name="T30" fmla="*/ 1205 w 1703"/>
                    <a:gd name="T31" fmla="*/ 1709 h 2367"/>
                    <a:gd name="T32" fmla="*/ 1063 w 1703"/>
                    <a:gd name="T33" fmla="*/ 1777 h 2367"/>
                    <a:gd name="T34" fmla="*/ 922 w 1703"/>
                    <a:gd name="T35" fmla="*/ 1838 h 2367"/>
                    <a:gd name="T36" fmla="*/ 1134 w 1703"/>
                    <a:gd name="T37" fmla="*/ 1905 h 2367"/>
                    <a:gd name="T38" fmla="*/ 1278 w 1703"/>
                    <a:gd name="T39" fmla="*/ 1971 h 2367"/>
                    <a:gd name="T40" fmla="*/ 1349 w 1703"/>
                    <a:gd name="T41" fmla="*/ 2038 h 2367"/>
                    <a:gd name="T42" fmla="*/ 1420 w 1703"/>
                    <a:gd name="T43" fmla="*/ 2104 h 2367"/>
                    <a:gd name="T44" fmla="*/ 1563 w 1703"/>
                    <a:gd name="T45" fmla="*/ 2172 h 2367"/>
                    <a:gd name="T46" fmla="*/ 1631 w 1703"/>
                    <a:gd name="T47" fmla="*/ 2237 h 2367"/>
                    <a:gd name="T48" fmla="*/ 1703 w 1703"/>
                    <a:gd name="T49" fmla="*/ 2300 h 2367"/>
                    <a:gd name="T50" fmla="*/ 1631 w 1703"/>
                    <a:gd name="T51" fmla="*/ 2367 h 2367"/>
                    <a:gd name="T52" fmla="*/ 1563 w 1703"/>
                    <a:gd name="T53" fmla="*/ 2300 h 2367"/>
                    <a:gd name="T54" fmla="*/ 1420 w 1703"/>
                    <a:gd name="T55" fmla="*/ 2237 h 2367"/>
                    <a:gd name="T56" fmla="*/ 1349 w 1703"/>
                    <a:gd name="T57" fmla="*/ 2172 h 2367"/>
                    <a:gd name="T58" fmla="*/ 1278 w 1703"/>
                    <a:gd name="T59" fmla="*/ 2104 h 2367"/>
                    <a:gd name="T60" fmla="*/ 1134 w 1703"/>
                    <a:gd name="T61" fmla="*/ 2038 h 2367"/>
                    <a:gd name="T62" fmla="*/ 922 w 1703"/>
                    <a:gd name="T63" fmla="*/ 1971 h 2367"/>
                    <a:gd name="T64" fmla="*/ 851 w 1703"/>
                    <a:gd name="T65" fmla="*/ 1905 h 2367"/>
                    <a:gd name="T66" fmla="*/ 640 w 1703"/>
                    <a:gd name="T67" fmla="*/ 1838 h 2367"/>
                    <a:gd name="T68" fmla="*/ 497 w 1703"/>
                    <a:gd name="T69" fmla="*/ 1905 h 2367"/>
                    <a:gd name="T70" fmla="*/ 425 w 1703"/>
                    <a:gd name="T71" fmla="*/ 1971 h 2367"/>
                    <a:gd name="T72" fmla="*/ 354 w 1703"/>
                    <a:gd name="T73" fmla="*/ 2038 h 2367"/>
                    <a:gd name="T74" fmla="*/ 210 w 1703"/>
                    <a:gd name="T75" fmla="*/ 2104 h 2367"/>
                    <a:gd name="T76" fmla="*/ 0 w 1703"/>
                    <a:gd name="T77" fmla="*/ 2172 h 2367"/>
                    <a:gd name="T78" fmla="*/ 210 w 1703"/>
                    <a:gd name="T79" fmla="*/ 2104 h 2367"/>
                    <a:gd name="T80" fmla="*/ 354 w 1703"/>
                    <a:gd name="T81" fmla="*/ 2038 h 2367"/>
                    <a:gd name="T82" fmla="*/ 425 w 1703"/>
                    <a:gd name="T83" fmla="*/ 1971 h 2367"/>
                    <a:gd name="T84" fmla="*/ 497 w 1703"/>
                    <a:gd name="T85" fmla="*/ 1905 h 2367"/>
                    <a:gd name="T86" fmla="*/ 640 w 1703"/>
                    <a:gd name="T87" fmla="*/ 1838 h 2367"/>
                    <a:gd name="T88" fmla="*/ 1063 w 1703"/>
                    <a:gd name="T89" fmla="*/ 1777 h 2367"/>
                    <a:gd name="T90" fmla="*/ 1205 w 1703"/>
                    <a:gd name="T91" fmla="*/ 1709 h 2367"/>
                    <a:gd name="T92" fmla="*/ 1349 w 1703"/>
                    <a:gd name="T93" fmla="*/ 1642 h 2367"/>
                    <a:gd name="T94" fmla="*/ 1278 w 1703"/>
                    <a:gd name="T95" fmla="*/ 1576 h 2367"/>
                    <a:gd name="T96" fmla="*/ 1205 w 1703"/>
                    <a:gd name="T97" fmla="*/ 1509 h 2367"/>
                    <a:gd name="T98" fmla="*/ 1134 w 1703"/>
                    <a:gd name="T99" fmla="*/ 1448 h 2367"/>
                    <a:gd name="T100" fmla="*/ 1063 w 1703"/>
                    <a:gd name="T101" fmla="*/ 1314 h 2367"/>
                    <a:gd name="T102" fmla="*/ 995 w 1703"/>
                    <a:gd name="T103" fmla="*/ 1186 h 2367"/>
                    <a:gd name="T104" fmla="*/ 922 w 1703"/>
                    <a:gd name="T105" fmla="*/ 1053 h 2367"/>
                    <a:gd name="T106" fmla="*/ 851 w 1703"/>
                    <a:gd name="T107" fmla="*/ 924 h 2367"/>
                    <a:gd name="T108" fmla="*/ 780 w 1703"/>
                    <a:gd name="T109" fmla="*/ 790 h 2367"/>
                    <a:gd name="T110" fmla="*/ 707 w 1703"/>
                    <a:gd name="T111" fmla="*/ 657 h 2367"/>
                    <a:gd name="T112" fmla="*/ 640 w 1703"/>
                    <a:gd name="T113" fmla="*/ 462 h 2367"/>
                    <a:gd name="T114" fmla="*/ 707 w 1703"/>
                    <a:gd name="T115" fmla="*/ 195 h 2367"/>
                    <a:gd name="T116" fmla="*/ 780 w 1703"/>
                    <a:gd name="T117" fmla="*/ 133 h 2367"/>
                    <a:gd name="T118" fmla="*/ 851 w 1703"/>
                    <a:gd name="T119" fmla="*/ 66 h 2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03" h="2367">
                      <a:moveTo>
                        <a:pt x="851" y="0"/>
                      </a:moveTo>
                      <a:lnTo>
                        <a:pt x="922" y="0"/>
                      </a:lnTo>
                      <a:lnTo>
                        <a:pt x="922" y="66"/>
                      </a:lnTo>
                      <a:lnTo>
                        <a:pt x="851" y="66"/>
                      </a:lnTo>
                      <a:lnTo>
                        <a:pt x="851" y="133"/>
                      </a:lnTo>
                      <a:lnTo>
                        <a:pt x="780" y="133"/>
                      </a:lnTo>
                      <a:lnTo>
                        <a:pt x="780" y="195"/>
                      </a:lnTo>
                      <a:lnTo>
                        <a:pt x="707" y="195"/>
                      </a:lnTo>
                      <a:lnTo>
                        <a:pt x="707" y="462"/>
                      </a:lnTo>
                      <a:lnTo>
                        <a:pt x="780" y="462"/>
                      </a:lnTo>
                      <a:lnTo>
                        <a:pt x="780" y="657"/>
                      </a:lnTo>
                      <a:lnTo>
                        <a:pt x="851" y="657"/>
                      </a:lnTo>
                      <a:lnTo>
                        <a:pt x="851" y="790"/>
                      </a:lnTo>
                      <a:lnTo>
                        <a:pt x="922" y="790"/>
                      </a:lnTo>
                      <a:lnTo>
                        <a:pt x="922" y="924"/>
                      </a:lnTo>
                      <a:lnTo>
                        <a:pt x="995" y="924"/>
                      </a:lnTo>
                      <a:lnTo>
                        <a:pt x="995" y="1053"/>
                      </a:lnTo>
                      <a:lnTo>
                        <a:pt x="1063" y="1053"/>
                      </a:lnTo>
                      <a:lnTo>
                        <a:pt x="1063" y="1186"/>
                      </a:lnTo>
                      <a:lnTo>
                        <a:pt x="1134" y="1186"/>
                      </a:lnTo>
                      <a:lnTo>
                        <a:pt x="1134" y="1314"/>
                      </a:lnTo>
                      <a:lnTo>
                        <a:pt x="1205" y="1314"/>
                      </a:lnTo>
                      <a:lnTo>
                        <a:pt x="1205" y="1448"/>
                      </a:lnTo>
                      <a:lnTo>
                        <a:pt x="1278" y="1448"/>
                      </a:lnTo>
                      <a:lnTo>
                        <a:pt x="1278" y="1509"/>
                      </a:lnTo>
                      <a:lnTo>
                        <a:pt x="1349" y="1509"/>
                      </a:lnTo>
                      <a:lnTo>
                        <a:pt x="1349" y="1576"/>
                      </a:lnTo>
                      <a:lnTo>
                        <a:pt x="1563" y="1576"/>
                      </a:lnTo>
                      <a:lnTo>
                        <a:pt x="1563" y="1642"/>
                      </a:lnTo>
                      <a:lnTo>
                        <a:pt x="1420" y="1642"/>
                      </a:lnTo>
                      <a:lnTo>
                        <a:pt x="1420" y="1709"/>
                      </a:lnTo>
                      <a:lnTo>
                        <a:pt x="1205" y="1709"/>
                      </a:lnTo>
                      <a:lnTo>
                        <a:pt x="1205" y="1777"/>
                      </a:lnTo>
                      <a:lnTo>
                        <a:pt x="1063" y="1777"/>
                      </a:lnTo>
                      <a:lnTo>
                        <a:pt x="1063" y="1838"/>
                      </a:lnTo>
                      <a:lnTo>
                        <a:pt x="922" y="1838"/>
                      </a:lnTo>
                      <a:lnTo>
                        <a:pt x="922" y="1905"/>
                      </a:lnTo>
                      <a:lnTo>
                        <a:pt x="1134" y="1905"/>
                      </a:lnTo>
                      <a:lnTo>
                        <a:pt x="1134" y="1971"/>
                      </a:lnTo>
                      <a:lnTo>
                        <a:pt x="1278" y="1971"/>
                      </a:lnTo>
                      <a:lnTo>
                        <a:pt x="1278" y="2038"/>
                      </a:lnTo>
                      <a:lnTo>
                        <a:pt x="1349" y="2038"/>
                      </a:lnTo>
                      <a:lnTo>
                        <a:pt x="1349" y="2104"/>
                      </a:lnTo>
                      <a:lnTo>
                        <a:pt x="1420" y="2104"/>
                      </a:lnTo>
                      <a:lnTo>
                        <a:pt x="1420" y="2172"/>
                      </a:lnTo>
                      <a:lnTo>
                        <a:pt x="1563" y="2172"/>
                      </a:lnTo>
                      <a:lnTo>
                        <a:pt x="1563" y="2237"/>
                      </a:lnTo>
                      <a:lnTo>
                        <a:pt x="1631" y="2237"/>
                      </a:lnTo>
                      <a:lnTo>
                        <a:pt x="1631" y="2300"/>
                      </a:lnTo>
                      <a:lnTo>
                        <a:pt x="1703" y="2300"/>
                      </a:lnTo>
                      <a:lnTo>
                        <a:pt x="1703" y="2367"/>
                      </a:lnTo>
                      <a:lnTo>
                        <a:pt x="1631" y="2367"/>
                      </a:lnTo>
                      <a:lnTo>
                        <a:pt x="1631" y="2300"/>
                      </a:lnTo>
                      <a:lnTo>
                        <a:pt x="1563" y="2300"/>
                      </a:lnTo>
                      <a:lnTo>
                        <a:pt x="1563" y="2237"/>
                      </a:lnTo>
                      <a:lnTo>
                        <a:pt x="1420" y="2237"/>
                      </a:lnTo>
                      <a:lnTo>
                        <a:pt x="1420" y="2172"/>
                      </a:lnTo>
                      <a:lnTo>
                        <a:pt x="1349" y="2172"/>
                      </a:lnTo>
                      <a:lnTo>
                        <a:pt x="1349" y="2104"/>
                      </a:lnTo>
                      <a:lnTo>
                        <a:pt x="1278" y="2104"/>
                      </a:lnTo>
                      <a:lnTo>
                        <a:pt x="1278" y="2038"/>
                      </a:lnTo>
                      <a:lnTo>
                        <a:pt x="1134" y="2038"/>
                      </a:lnTo>
                      <a:lnTo>
                        <a:pt x="1134" y="1971"/>
                      </a:lnTo>
                      <a:lnTo>
                        <a:pt x="922" y="1971"/>
                      </a:lnTo>
                      <a:lnTo>
                        <a:pt x="922" y="1905"/>
                      </a:lnTo>
                      <a:lnTo>
                        <a:pt x="851" y="1905"/>
                      </a:lnTo>
                      <a:lnTo>
                        <a:pt x="851" y="1838"/>
                      </a:lnTo>
                      <a:lnTo>
                        <a:pt x="640" y="1838"/>
                      </a:lnTo>
                      <a:lnTo>
                        <a:pt x="640" y="1905"/>
                      </a:lnTo>
                      <a:lnTo>
                        <a:pt x="497" y="1905"/>
                      </a:lnTo>
                      <a:lnTo>
                        <a:pt x="497" y="1971"/>
                      </a:lnTo>
                      <a:lnTo>
                        <a:pt x="425" y="1971"/>
                      </a:lnTo>
                      <a:lnTo>
                        <a:pt x="425" y="2038"/>
                      </a:lnTo>
                      <a:lnTo>
                        <a:pt x="354" y="2038"/>
                      </a:lnTo>
                      <a:lnTo>
                        <a:pt x="354" y="2104"/>
                      </a:lnTo>
                      <a:lnTo>
                        <a:pt x="210" y="2104"/>
                      </a:lnTo>
                      <a:lnTo>
                        <a:pt x="210" y="2172"/>
                      </a:lnTo>
                      <a:lnTo>
                        <a:pt x="0" y="2172"/>
                      </a:lnTo>
                      <a:lnTo>
                        <a:pt x="0" y="2104"/>
                      </a:lnTo>
                      <a:lnTo>
                        <a:pt x="210" y="2104"/>
                      </a:lnTo>
                      <a:lnTo>
                        <a:pt x="210" y="2038"/>
                      </a:lnTo>
                      <a:lnTo>
                        <a:pt x="354" y="2038"/>
                      </a:lnTo>
                      <a:lnTo>
                        <a:pt x="354" y="1971"/>
                      </a:lnTo>
                      <a:lnTo>
                        <a:pt x="425" y="1971"/>
                      </a:lnTo>
                      <a:lnTo>
                        <a:pt x="425" y="1905"/>
                      </a:lnTo>
                      <a:lnTo>
                        <a:pt x="497" y="1905"/>
                      </a:lnTo>
                      <a:lnTo>
                        <a:pt x="497" y="1838"/>
                      </a:lnTo>
                      <a:lnTo>
                        <a:pt x="640" y="1838"/>
                      </a:lnTo>
                      <a:lnTo>
                        <a:pt x="640" y="1777"/>
                      </a:lnTo>
                      <a:lnTo>
                        <a:pt x="1063" y="1777"/>
                      </a:lnTo>
                      <a:lnTo>
                        <a:pt x="1063" y="1709"/>
                      </a:lnTo>
                      <a:lnTo>
                        <a:pt x="1205" y="1709"/>
                      </a:lnTo>
                      <a:lnTo>
                        <a:pt x="1205" y="1642"/>
                      </a:lnTo>
                      <a:lnTo>
                        <a:pt x="1349" y="1642"/>
                      </a:lnTo>
                      <a:lnTo>
                        <a:pt x="1349" y="1576"/>
                      </a:lnTo>
                      <a:lnTo>
                        <a:pt x="1278" y="1576"/>
                      </a:lnTo>
                      <a:lnTo>
                        <a:pt x="1278" y="1509"/>
                      </a:lnTo>
                      <a:lnTo>
                        <a:pt x="1205" y="1509"/>
                      </a:lnTo>
                      <a:lnTo>
                        <a:pt x="1205" y="1448"/>
                      </a:lnTo>
                      <a:lnTo>
                        <a:pt x="1134" y="1448"/>
                      </a:lnTo>
                      <a:lnTo>
                        <a:pt x="1134" y="1314"/>
                      </a:lnTo>
                      <a:lnTo>
                        <a:pt x="1063" y="1314"/>
                      </a:lnTo>
                      <a:lnTo>
                        <a:pt x="1063" y="1186"/>
                      </a:lnTo>
                      <a:lnTo>
                        <a:pt x="995" y="1186"/>
                      </a:lnTo>
                      <a:lnTo>
                        <a:pt x="995" y="1053"/>
                      </a:lnTo>
                      <a:lnTo>
                        <a:pt x="922" y="1053"/>
                      </a:lnTo>
                      <a:lnTo>
                        <a:pt x="922" y="924"/>
                      </a:lnTo>
                      <a:lnTo>
                        <a:pt x="851" y="924"/>
                      </a:lnTo>
                      <a:lnTo>
                        <a:pt x="851" y="790"/>
                      </a:lnTo>
                      <a:lnTo>
                        <a:pt x="780" y="790"/>
                      </a:lnTo>
                      <a:lnTo>
                        <a:pt x="780" y="657"/>
                      </a:lnTo>
                      <a:lnTo>
                        <a:pt x="707" y="657"/>
                      </a:lnTo>
                      <a:lnTo>
                        <a:pt x="707" y="462"/>
                      </a:lnTo>
                      <a:lnTo>
                        <a:pt x="640" y="462"/>
                      </a:lnTo>
                      <a:lnTo>
                        <a:pt x="640" y="195"/>
                      </a:lnTo>
                      <a:lnTo>
                        <a:pt x="707" y="195"/>
                      </a:lnTo>
                      <a:lnTo>
                        <a:pt x="707" y="133"/>
                      </a:lnTo>
                      <a:lnTo>
                        <a:pt x="780" y="133"/>
                      </a:lnTo>
                      <a:lnTo>
                        <a:pt x="780" y="66"/>
                      </a:lnTo>
                      <a:lnTo>
                        <a:pt x="851" y="66"/>
                      </a:lnTo>
                      <a:lnTo>
                        <a:pt x="851"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647" name="Rectangle 119"/>
                <p:cNvSpPr>
                  <a:spLocks noChangeArrowheads="1"/>
                </p:cNvSpPr>
                <p:nvPr/>
              </p:nvSpPr>
              <p:spPr bwMode="auto">
                <a:xfrm>
                  <a:off x="4288" y="2824"/>
                  <a:ext cx="18" cy="5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648" name="Freeform 120"/>
                <p:cNvSpPr/>
                <p:nvPr/>
              </p:nvSpPr>
              <p:spPr bwMode="auto">
                <a:xfrm>
                  <a:off x="4514" y="2851"/>
                  <a:ext cx="32" cy="55"/>
                </a:xfrm>
                <a:custGeom>
                  <a:avLst/>
                  <a:gdLst>
                    <a:gd name="T0" fmla="*/ 0 w 156"/>
                    <a:gd name="T1" fmla="*/ 0 h 277"/>
                    <a:gd name="T2" fmla="*/ 76 w 156"/>
                    <a:gd name="T3" fmla="*/ 0 h 277"/>
                    <a:gd name="T4" fmla="*/ 76 w 156"/>
                    <a:gd name="T5" fmla="*/ 141 h 277"/>
                    <a:gd name="T6" fmla="*/ 156 w 156"/>
                    <a:gd name="T7" fmla="*/ 141 h 277"/>
                    <a:gd name="T8" fmla="*/ 156 w 156"/>
                    <a:gd name="T9" fmla="*/ 277 h 277"/>
                    <a:gd name="T10" fmla="*/ 76 w 156"/>
                    <a:gd name="T11" fmla="*/ 277 h 277"/>
                    <a:gd name="T12" fmla="*/ 76 w 156"/>
                    <a:gd name="T13" fmla="*/ 141 h 277"/>
                    <a:gd name="T14" fmla="*/ 0 w 156"/>
                    <a:gd name="T15" fmla="*/ 141 h 277"/>
                    <a:gd name="T16" fmla="*/ 0 w 156"/>
                    <a:gd name="T17"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277">
                      <a:moveTo>
                        <a:pt x="0" y="0"/>
                      </a:moveTo>
                      <a:lnTo>
                        <a:pt x="76" y="0"/>
                      </a:lnTo>
                      <a:lnTo>
                        <a:pt x="76" y="141"/>
                      </a:lnTo>
                      <a:lnTo>
                        <a:pt x="156" y="141"/>
                      </a:lnTo>
                      <a:lnTo>
                        <a:pt x="156" y="277"/>
                      </a:lnTo>
                      <a:lnTo>
                        <a:pt x="76" y="277"/>
                      </a:lnTo>
                      <a:lnTo>
                        <a:pt x="76" y="141"/>
                      </a:lnTo>
                      <a:lnTo>
                        <a:pt x="0" y="14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649" name="Freeform 121"/>
                <p:cNvSpPr/>
                <p:nvPr/>
              </p:nvSpPr>
              <p:spPr bwMode="auto">
                <a:xfrm>
                  <a:off x="4782" y="2916"/>
                  <a:ext cx="285" cy="290"/>
                </a:xfrm>
                <a:custGeom>
                  <a:avLst/>
                  <a:gdLst>
                    <a:gd name="T0" fmla="*/ 497 w 1425"/>
                    <a:gd name="T1" fmla="*/ 0 h 1450"/>
                    <a:gd name="T2" fmla="*/ 211 w 1425"/>
                    <a:gd name="T3" fmla="*/ 66 h 1450"/>
                    <a:gd name="T4" fmla="*/ 426 w 1425"/>
                    <a:gd name="T5" fmla="*/ 132 h 1450"/>
                    <a:gd name="T6" fmla="*/ 713 w 1425"/>
                    <a:gd name="T7" fmla="*/ 198 h 1450"/>
                    <a:gd name="T8" fmla="*/ 856 w 1425"/>
                    <a:gd name="T9" fmla="*/ 265 h 1450"/>
                    <a:gd name="T10" fmla="*/ 999 w 1425"/>
                    <a:gd name="T11" fmla="*/ 328 h 1450"/>
                    <a:gd name="T12" fmla="*/ 1139 w 1425"/>
                    <a:gd name="T13" fmla="*/ 395 h 1450"/>
                    <a:gd name="T14" fmla="*/ 1281 w 1425"/>
                    <a:gd name="T15" fmla="*/ 460 h 1450"/>
                    <a:gd name="T16" fmla="*/ 1354 w 1425"/>
                    <a:gd name="T17" fmla="*/ 527 h 1450"/>
                    <a:gd name="T18" fmla="*/ 1425 w 1425"/>
                    <a:gd name="T19" fmla="*/ 593 h 1450"/>
                    <a:gd name="T20" fmla="*/ 1354 w 1425"/>
                    <a:gd name="T21" fmla="*/ 726 h 1450"/>
                    <a:gd name="T22" fmla="*/ 1281 w 1425"/>
                    <a:gd name="T23" fmla="*/ 794 h 1450"/>
                    <a:gd name="T24" fmla="*/ 1210 w 1425"/>
                    <a:gd name="T25" fmla="*/ 855 h 1450"/>
                    <a:gd name="T26" fmla="*/ 1139 w 1425"/>
                    <a:gd name="T27" fmla="*/ 922 h 1450"/>
                    <a:gd name="T28" fmla="*/ 1066 w 1425"/>
                    <a:gd name="T29" fmla="*/ 1055 h 1450"/>
                    <a:gd name="T30" fmla="*/ 999 w 1425"/>
                    <a:gd name="T31" fmla="*/ 1123 h 1450"/>
                    <a:gd name="T32" fmla="*/ 928 w 1425"/>
                    <a:gd name="T33" fmla="*/ 1184 h 1450"/>
                    <a:gd name="T34" fmla="*/ 856 w 1425"/>
                    <a:gd name="T35" fmla="*/ 1251 h 1450"/>
                    <a:gd name="T36" fmla="*/ 784 w 1425"/>
                    <a:gd name="T37" fmla="*/ 1317 h 1450"/>
                    <a:gd name="T38" fmla="*/ 713 w 1425"/>
                    <a:gd name="T39" fmla="*/ 1384 h 1450"/>
                    <a:gd name="T40" fmla="*/ 641 w 1425"/>
                    <a:gd name="T41" fmla="*/ 1450 h 1450"/>
                    <a:gd name="T42" fmla="*/ 713 w 1425"/>
                    <a:gd name="T43" fmla="*/ 1384 h 1450"/>
                    <a:gd name="T44" fmla="*/ 784 w 1425"/>
                    <a:gd name="T45" fmla="*/ 1317 h 1450"/>
                    <a:gd name="T46" fmla="*/ 856 w 1425"/>
                    <a:gd name="T47" fmla="*/ 1251 h 1450"/>
                    <a:gd name="T48" fmla="*/ 928 w 1425"/>
                    <a:gd name="T49" fmla="*/ 1184 h 1450"/>
                    <a:gd name="T50" fmla="*/ 999 w 1425"/>
                    <a:gd name="T51" fmla="*/ 1123 h 1450"/>
                    <a:gd name="T52" fmla="*/ 1066 w 1425"/>
                    <a:gd name="T53" fmla="*/ 1055 h 1450"/>
                    <a:gd name="T54" fmla="*/ 1139 w 1425"/>
                    <a:gd name="T55" fmla="*/ 922 h 1450"/>
                    <a:gd name="T56" fmla="*/ 1210 w 1425"/>
                    <a:gd name="T57" fmla="*/ 855 h 1450"/>
                    <a:gd name="T58" fmla="*/ 1281 w 1425"/>
                    <a:gd name="T59" fmla="*/ 794 h 1450"/>
                    <a:gd name="T60" fmla="*/ 1354 w 1425"/>
                    <a:gd name="T61" fmla="*/ 726 h 1450"/>
                    <a:gd name="T62" fmla="*/ 1281 w 1425"/>
                    <a:gd name="T63" fmla="*/ 593 h 1450"/>
                    <a:gd name="T64" fmla="*/ 1139 w 1425"/>
                    <a:gd name="T65" fmla="*/ 527 h 1450"/>
                    <a:gd name="T66" fmla="*/ 999 w 1425"/>
                    <a:gd name="T67" fmla="*/ 460 h 1450"/>
                    <a:gd name="T68" fmla="*/ 856 w 1425"/>
                    <a:gd name="T69" fmla="*/ 395 h 1450"/>
                    <a:gd name="T70" fmla="*/ 713 w 1425"/>
                    <a:gd name="T71" fmla="*/ 328 h 1450"/>
                    <a:gd name="T72" fmla="*/ 426 w 1425"/>
                    <a:gd name="T73" fmla="*/ 265 h 1450"/>
                    <a:gd name="T74" fmla="*/ 211 w 1425"/>
                    <a:gd name="T75" fmla="*/ 198 h 1450"/>
                    <a:gd name="T76" fmla="*/ 0 w 1425"/>
                    <a:gd name="T77" fmla="*/ 132 h 1450"/>
                    <a:gd name="T78" fmla="*/ 71 w 1425"/>
                    <a:gd name="T79" fmla="*/ 66 h 1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25" h="1450">
                      <a:moveTo>
                        <a:pt x="71" y="0"/>
                      </a:moveTo>
                      <a:lnTo>
                        <a:pt x="497" y="0"/>
                      </a:lnTo>
                      <a:lnTo>
                        <a:pt x="497" y="66"/>
                      </a:lnTo>
                      <a:lnTo>
                        <a:pt x="211" y="66"/>
                      </a:lnTo>
                      <a:lnTo>
                        <a:pt x="211" y="132"/>
                      </a:lnTo>
                      <a:lnTo>
                        <a:pt x="426" y="132"/>
                      </a:lnTo>
                      <a:lnTo>
                        <a:pt x="426" y="198"/>
                      </a:lnTo>
                      <a:lnTo>
                        <a:pt x="713" y="198"/>
                      </a:lnTo>
                      <a:lnTo>
                        <a:pt x="713" y="265"/>
                      </a:lnTo>
                      <a:lnTo>
                        <a:pt x="856" y="265"/>
                      </a:lnTo>
                      <a:lnTo>
                        <a:pt x="856" y="328"/>
                      </a:lnTo>
                      <a:lnTo>
                        <a:pt x="999" y="328"/>
                      </a:lnTo>
                      <a:lnTo>
                        <a:pt x="999" y="395"/>
                      </a:lnTo>
                      <a:lnTo>
                        <a:pt x="1139" y="395"/>
                      </a:lnTo>
                      <a:lnTo>
                        <a:pt x="1139" y="460"/>
                      </a:lnTo>
                      <a:lnTo>
                        <a:pt x="1281" y="460"/>
                      </a:lnTo>
                      <a:lnTo>
                        <a:pt x="1281" y="527"/>
                      </a:lnTo>
                      <a:lnTo>
                        <a:pt x="1354" y="527"/>
                      </a:lnTo>
                      <a:lnTo>
                        <a:pt x="1354" y="593"/>
                      </a:lnTo>
                      <a:lnTo>
                        <a:pt x="1425" y="593"/>
                      </a:lnTo>
                      <a:lnTo>
                        <a:pt x="1425" y="726"/>
                      </a:lnTo>
                      <a:lnTo>
                        <a:pt x="1354" y="726"/>
                      </a:lnTo>
                      <a:lnTo>
                        <a:pt x="1354" y="794"/>
                      </a:lnTo>
                      <a:lnTo>
                        <a:pt x="1281" y="794"/>
                      </a:lnTo>
                      <a:lnTo>
                        <a:pt x="1281" y="855"/>
                      </a:lnTo>
                      <a:lnTo>
                        <a:pt x="1210" y="855"/>
                      </a:lnTo>
                      <a:lnTo>
                        <a:pt x="1210" y="922"/>
                      </a:lnTo>
                      <a:lnTo>
                        <a:pt x="1139" y="922"/>
                      </a:lnTo>
                      <a:lnTo>
                        <a:pt x="1139" y="1055"/>
                      </a:lnTo>
                      <a:lnTo>
                        <a:pt x="1066" y="1055"/>
                      </a:lnTo>
                      <a:lnTo>
                        <a:pt x="1066" y="1123"/>
                      </a:lnTo>
                      <a:lnTo>
                        <a:pt x="999" y="1123"/>
                      </a:lnTo>
                      <a:lnTo>
                        <a:pt x="999" y="1184"/>
                      </a:lnTo>
                      <a:lnTo>
                        <a:pt x="928" y="1184"/>
                      </a:lnTo>
                      <a:lnTo>
                        <a:pt x="928" y="1251"/>
                      </a:lnTo>
                      <a:lnTo>
                        <a:pt x="856" y="1251"/>
                      </a:lnTo>
                      <a:lnTo>
                        <a:pt x="856" y="1317"/>
                      </a:lnTo>
                      <a:lnTo>
                        <a:pt x="784" y="1317"/>
                      </a:lnTo>
                      <a:lnTo>
                        <a:pt x="784" y="1384"/>
                      </a:lnTo>
                      <a:lnTo>
                        <a:pt x="713" y="1384"/>
                      </a:lnTo>
                      <a:lnTo>
                        <a:pt x="713" y="1450"/>
                      </a:lnTo>
                      <a:lnTo>
                        <a:pt x="641" y="1450"/>
                      </a:lnTo>
                      <a:lnTo>
                        <a:pt x="641" y="1384"/>
                      </a:lnTo>
                      <a:lnTo>
                        <a:pt x="713" y="1384"/>
                      </a:lnTo>
                      <a:lnTo>
                        <a:pt x="713" y="1317"/>
                      </a:lnTo>
                      <a:lnTo>
                        <a:pt x="784" y="1317"/>
                      </a:lnTo>
                      <a:lnTo>
                        <a:pt x="784" y="1251"/>
                      </a:lnTo>
                      <a:lnTo>
                        <a:pt x="856" y="1251"/>
                      </a:lnTo>
                      <a:lnTo>
                        <a:pt x="856" y="1184"/>
                      </a:lnTo>
                      <a:lnTo>
                        <a:pt x="928" y="1184"/>
                      </a:lnTo>
                      <a:lnTo>
                        <a:pt x="928" y="1123"/>
                      </a:lnTo>
                      <a:lnTo>
                        <a:pt x="999" y="1123"/>
                      </a:lnTo>
                      <a:lnTo>
                        <a:pt x="999" y="1055"/>
                      </a:lnTo>
                      <a:lnTo>
                        <a:pt x="1066" y="1055"/>
                      </a:lnTo>
                      <a:lnTo>
                        <a:pt x="1066" y="922"/>
                      </a:lnTo>
                      <a:lnTo>
                        <a:pt x="1139" y="922"/>
                      </a:lnTo>
                      <a:lnTo>
                        <a:pt x="1139" y="855"/>
                      </a:lnTo>
                      <a:lnTo>
                        <a:pt x="1210" y="855"/>
                      </a:lnTo>
                      <a:lnTo>
                        <a:pt x="1210" y="794"/>
                      </a:lnTo>
                      <a:lnTo>
                        <a:pt x="1281" y="794"/>
                      </a:lnTo>
                      <a:lnTo>
                        <a:pt x="1281" y="726"/>
                      </a:lnTo>
                      <a:lnTo>
                        <a:pt x="1354" y="726"/>
                      </a:lnTo>
                      <a:lnTo>
                        <a:pt x="1354" y="593"/>
                      </a:lnTo>
                      <a:lnTo>
                        <a:pt x="1281" y="593"/>
                      </a:lnTo>
                      <a:lnTo>
                        <a:pt x="1281" y="527"/>
                      </a:lnTo>
                      <a:lnTo>
                        <a:pt x="1139" y="527"/>
                      </a:lnTo>
                      <a:lnTo>
                        <a:pt x="1139" y="460"/>
                      </a:lnTo>
                      <a:lnTo>
                        <a:pt x="999" y="460"/>
                      </a:lnTo>
                      <a:lnTo>
                        <a:pt x="999" y="395"/>
                      </a:lnTo>
                      <a:lnTo>
                        <a:pt x="856" y="395"/>
                      </a:lnTo>
                      <a:lnTo>
                        <a:pt x="856" y="328"/>
                      </a:lnTo>
                      <a:lnTo>
                        <a:pt x="713" y="328"/>
                      </a:lnTo>
                      <a:lnTo>
                        <a:pt x="713" y="265"/>
                      </a:lnTo>
                      <a:lnTo>
                        <a:pt x="426" y="265"/>
                      </a:lnTo>
                      <a:lnTo>
                        <a:pt x="426" y="198"/>
                      </a:lnTo>
                      <a:lnTo>
                        <a:pt x="211" y="198"/>
                      </a:lnTo>
                      <a:lnTo>
                        <a:pt x="211" y="132"/>
                      </a:lnTo>
                      <a:lnTo>
                        <a:pt x="0" y="132"/>
                      </a:lnTo>
                      <a:lnTo>
                        <a:pt x="0" y="66"/>
                      </a:lnTo>
                      <a:lnTo>
                        <a:pt x="71" y="66"/>
                      </a:lnTo>
                      <a:lnTo>
                        <a:pt x="71"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650" name="Freeform 122"/>
                <p:cNvSpPr/>
                <p:nvPr/>
              </p:nvSpPr>
              <p:spPr bwMode="auto">
                <a:xfrm>
                  <a:off x="4359" y="3230"/>
                  <a:ext cx="46" cy="54"/>
                </a:xfrm>
                <a:custGeom>
                  <a:avLst/>
                  <a:gdLst>
                    <a:gd name="T0" fmla="*/ 76 w 229"/>
                    <a:gd name="T1" fmla="*/ 0 h 273"/>
                    <a:gd name="T2" fmla="*/ 152 w 229"/>
                    <a:gd name="T3" fmla="*/ 0 h 273"/>
                    <a:gd name="T4" fmla="*/ 152 w 229"/>
                    <a:gd name="T5" fmla="*/ 66 h 273"/>
                    <a:gd name="T6" fmla="*/ 229 w 229"/>
                    <a:gd name="T7" fmla="*/ 66 h 273"/>
                    <a:gd name="T8" fmla="*/ 229 w 229"/>
                    <a:gd name="T9" fmla="*/ 204 h 273"/>
                    <a:gd name="T10" fmla="*/ 152 w 229"/>
                    <a:gd name="T11" fmla="*/ 204 h 273"/>
                    <a:gd name="T12" fmla="*/ 152 w 229"/>
                    <a:gd name="T13" fmla="*/ 273 h 273"/>
                    <a:gd name="T14" fmla="*/ 76 w 229"/>
                    <a:gd name="T15" fmla="*/ 273 h 273"/>
                    <a:gd name="T16" fmla="*/ 76 w 229"/>
                    <a:gd name="T17" fmla="*/ 204 h 273"/>
                    <a:gd name="T18" fmla="*/ 0 w 229"/>
                    <a:gd name="T19" fmla="*/ 204 h 273"/>
                    <a:gd name="T20" fmla="*/ 0 w 229"/>
                    <a:gd name="T21" fmla="*/ 66 h 273"/>
                    <a:gd name="T22" fmla="*/ 76 w 229"/>
                    <a:gd name="T23" fmla="*/ 66 h 273"/>
                    <a:gd name="T24" fmla="*/ 76 w 229"/>
                    <a:gd name="T2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273">
                      <a:moveTo>
                        <a:pt x="76" y="0"/>
                      </a:moveTo>
                      <a:lnTo>
                        <a:pt x="152" y="0"/>
                      </a:lnTo>
                      <a:lnTo>
                        <a:pt x="152" y="66"/>
                      </a:lnTo>
                      <a:lnTo>
                        <a:pt x="229" y="66"/>
                      </a:lnTo>
                      <a:lnTo>
                        <a:pt x="229" y="204"/>
                      </a:lnTo>
                      <a:lnTo>
                        <a:pt x="152" y="204"/>
                      </a:lnTo>
                      <a:lnTo>
                        <a:pt x="152" y="273"/>
                      </a:lnTo>
                      <a:lnTo>
                        <a:pt x="76" y="273"/>
                      </a:lnTo>
                      <a:lnTo>
                        <a:pt x="76" y="204"/>
                      </a:lnTo>
                      <a:lnTo>
                        <a:pt x="0" y="204"/>
                      </a:lnTo>
                      <a:lnTo>
                        <a:pt x="0" y="66"/>
                      </a:lnTo>
                      <a:lnTo>
                        <a:pt x="76" y="66"/>
                      </a:lnTo>
                      <a:lnTo>
                        <a:pt x="76"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651" name="Rectangle 123"/>
                <p:cNvSpPr>
                  <a:spLocks noChangeArrowheads="1"/>
                </p:cNvSpPr>
                <p:nvPr/>
              </p:nvSpPr>
              <p:spPr bwMode="auto">
                <a:xfrm>
                  <a:off x="4373" y="3242"/>
                  <a:ext cx="17" cy="30"/>
                </a:xfrm>
                <a:prstGeom prst="rect">
                  <a:avLst/>
                </a:prstGeom>
                <a:solidFill>
                  <a:srgbClr val="FF00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652" name="Freeform 124"/>
                <p:cNvSpPr/>
                <p:nvPr/>
              </p:nvSpPr>
              <p:spPr bwMode="auto">
                <a:xfrm>
                  <a:off x="4458" y="3294"/>
                  <a:ext cx="595" cy="356"/>
                </a:xfrm>
                <a:custGeom>
                  <a:avLst/>
                  <a:gdLst>
                    <a:gd name="T0" fmla="*/ 1416 w 2973"/>
                    <a:gd name="T1" fmla="*/ 0 h 1777"/>
                    <a:gd name="T2" fmla="*/ 1555 w 2973"/>
                    <a:gd name="T3" fmla="*/ 64 h 1777"/>
                    <a:gd name="T4" fmla="*/ 1628 w 2973"/>
                    <a:gd name="T5" fmla="*/ 197 h 1777"/>
                    <a:gd name="T6" fmla="*/ 2053 w 2973"/>
                    <a:gd name="T7" fmla="*/ 64 h 1777"/>
                    <a:gd name="T8" fmla="*/ 2125 w 2973"/>
                    <a:gd name="T9" fmla="*/ 130 h 1777"/>
                    <a:gd name="T10" fmla="*/ 2196 w 2973"/>
                    <a:gd name="T11" fmla="*/ 264 h 1777"/>
                    <a:gd name="T12" fmla="*/ 2268 w 2973"/>
                    <a:gd name="T13" fmla="*/ 396 h 1777"/>
                    <a:gd name="T14" fmla="*/ 2335 w 2973"/>
                    <a:gd name="T15" fmla="*/ 530 h 1777"/>
                    <a:gd name="T16" fmla="*/ 2407 w 2973"/>
                    <a:gd name="T17" fmla="*/ 658 h 1777"/>
                    <a:gd name="T18" fmla="*/ 2479 w 2973"/>
                    <a:gd name="T19" fmla="*/ 724 h 1777"/>
                    <a:gd name="T20" fmla="*/ 2547 w 2973"/>
                    <a:gd name="T21" fmla="*/ 857 h 1777"/>
                    <a:gd name="T22" fmla="*/ 2618 w 2973"/>
                    <a:gd name="T23" fmla="*/ 986 h 1777"/>
                    <a:gd name="T24" fmla="*/ 2685 w 2973"/>
                    <a:gd name="T25" fmla="*/ 1120 h 1777"/>
                    <a:gd name="T26" fmla="*/ 2758 w 2973"/>
                    <a:gd name="T27" fmla="*/ 1186 h 1777"/>
                    <a:gd name="T28" fmla="*/ 2829 w 2973"/>
                    <a:gd name="T29" fmla="*/ 1254 h 1777"/>
                    <a:gd name="T30" fmla="*/ 2900 w 2973"/>
                    <a:gd name="T31" fmla="*/ 1448 h 1777"/>
                    <a:gd name="T32" fmla="*/ 2973 w 2973"/>
                    <a:gd name="T33" fmla="*/ 1581 h 1777"/>
                    <a:gd name="T34" fmla="*/ 2900 w 2973"/>
                    <a:gd name="T35" fmla="*/ 1777 h 1777"/>
                    <a:gd name="T36" fmla="*/ 2829 w 2973"/>
                    <a:gd name="T37" fmla="*/ 1649 h 1777"/>
                    <a:gd name="T38" fmla="*/ 2758 w 2973"/>
                    <a:gd name="T39" fmla="*/ 1581 h 1777"/>
                    <a:gd name="T40" fmla="*/ 2685 w 2973"/>
                    <a:gd name="T41" fmla="*/ 1515 h 1777"/>
                    <a:gd name="T42" fmla="*/ 2618 w 2973"/>
                    <a:gd name="T43" fmla="*/ 1382 h 1777"/>
                    <a:gd name="T44" fmla="*/ 2547 w 2973"/>
                    <a:gd name="T45" fmla="*/ 1320 h 1777"/>
                    <a:gd name="T46" fmla="*/ 2479 w 2973"/>
                    <a:gd name="T47" fmla="*/ 1254 h 1777"/>
                    <a:gd name="T48" fmla="*/ 2407 w 2973"/>
                    <a:gd name="T49" fmla="*/ 1186 h 1777"/>
                    <a:gd name="T50" fmla="*/ 2196 w 2973"/>
                    <a:gd name="T51" fmla="*/ 1120 h 1777"/>
                    <a:gd name="T52" fmla="*/ 1910 w 2973"/>
                    <a:gd name="T53" fmla="*/ 1053 h 1777"/>
                    <a:gd name="T54" fmla="*/ 1766 w 2973"/>
                    <a:gd name="T55" fmla="*/ 986 h 1777"/>
                    <a:gd name="T56" fmla="*/ 1487 w 2973"/>
                    <a:gd name="T57" fmla="*/ 921 h 1777"/>
                    <a:gd name="T58" fmla="*/ 1278 w 2973"/>
                    <a:gd name="T59" fmla="*/ 857 h 1777"/>
                    <a:gd name="T60" fmla="*/ 1134 w 2973"/>
                    <a:gd name="T61" fmla="*/ 791 h 1777"/>
                    <a:gd name="T62" fmla="*/ 919 w 2973"/>
                    <a:gd name="T63" fmla="*/ 724 h 1777"/>
                    <a:gd name="T64" fmla="*/ 779 w 2973"/>
                    <a:gd name="T65" fmla="*/ 791 h 1777"/>
                    <a:gd name="T66" fmla="*/ 708 w 2973"/>
                    <a:gd name="T67" fmla="*/ 857 h 1777"/>
                    <a:gd name="T68" fmla="*/ 564 w 2973"/>
                    <a:gd name="T69" fmla="*/ 921 h 1777"/>
                    <a:gd name="T70" fmla="*/ 497 w 2973"/>
                    <a:gd name="T71" fmla="*/ 986 h 1777"/>
                    <a:gd name="T72" fmla="*/ 71 w 2973"/>
                    <a:gd name="T73" fmla="*/ 1053 h 1777"/>
                    <a:gd name="T74" fmla="*/ 0 w 2973"/>
                    <a:gd name="T75" fmla="*/ 986 h 1777"/>
                    <a:gd name="T76" fmla="*/ 71 w 2973"/>
                    <a:gd name="T77" fmla="*/ 724 h 1777"/>
                    <a:gd name="T78" fmla="*/ 144 w 2973"/>
                    <a:gd name="T79" fmla="*/ 658 h 1777"/>
                    <a:gd name="T80" fmla="*/ 214 w 2973"/>
                    <a:gd name="T81" fmla="*/ 592 h 1777"/>
                    <a:gd name="T82" fmla="*/ 285 w 2973"/>
                    <a:gd name="T83" fmla="*/ 530 h 1777"/>
                    <a:gd name="T84" fmla="*/ 353 w 2973"/>
                    <a:gd name="T85" fmla="*/ 462 h 1777"/>
                    <a:gd name="T86" fmla="*/ 426 w 2973"/>
                    <a:gd name="T87" fmla="*/ 329 h 1777"/>
                    <a:gd name="T88" fmla="*/ 497 w 2973"/>
                    <a:gd name="T89" fmla="*/ 264 h 1777"/>
                    <a:gd name="T90" fmla="*/ 564 w 2973"/>
                    <a:gd name="T91" fmla="*/ 197 h 1777"/>
                    <a:gd name="T92" fmla="*/ 708 w 2973"/>
                    <a:gd name="T93" fmla="*/ 130 h 1777"/>
                    <a:gd name="T94" fmla="*/ 851 w 2973"/>
                    <a:gd name="T95" fmla="*/ 64 h 1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973" h="1777">
                      <a:moveTo>
                        <a:pt x="851" y="0"/>
                      </a:moveTo>
                      <a:lnTo>
                        <a:pt x="1416" y="0"/>
                      </a:lnTo>
                      <a:lnTo>
                        <a:pt x="1416" y="64"/>
                      </a:lnTo>
                      <a:lnTo>
                        <a:pt x="1555" y="64"/>
                      </a:lnTo>
                      <a:lnTo>
                        <a:pt x="1555" y="197"/>
                      </a:lnTo>
                      <a:lnTo>
                        <a:pt x="1628" y="197"/>
                      </a:lnTo>
                      <a:lnTo>
                        <a:pt x="1628" y="64"/>
                      </a:lnTo>
                      <a:lnTo>
                        <a:pt x="2053" y="64"/>
                      </a:lnTo>
                      <a:lnTo>
                        <a:pt x="2053" y="130"/>
                      </a:lnTo>
                      <a:lnTo>
                        <a:pt x="2125" y="130"/>
                      </a:lnTo>
                      <a:lnTo>
                        <a:pt x="2125" y="264"/>
                      </a:lnTo>
                      <a:lnTo>
                        <a:pt x="2196" y="264"/>
                      </a:lnTo>
                      <a:lnTo>
                        <a:pt x="2196" y="396"/>
                      </a:lnTo>
                      <a:lnTo>
                        <a:pt x="2268" y="396"/>
                      </a:lnTo>
                      <a:lnTo>
                        <a:pt x="2268" y="530"/>
                      </a:lnTo>
                      <a:lnTo>
                        <a:pt x="2335" y="530"/>
                      </a:lnTo>
                      <a:lnTo>
                        <a:pt x="2335" y="658"/>
                      </a:lnTo>
                      <a:lnTo>
                        <a:pt x="2407" y="658"/>
                      </a:lnTo>
                      <a:lnTo>
                        <a:pt x="2407" y="724"/>
                      </a:lnTo>
                      <a:lnTo>
                        <a:pt x="2479" y="724"/>
                      </a:lnTo>
                      <a:lnTo>
                        <a:pt x="2479" y="857"/>
                      </a:lnTo>
                      <a:lnTo>
                        <a:pt x="2547" y="857"/>
                      </a:lnTo>
                      <a:lnTo>
                        <a:pt x="2547" y="986"/>
                      </a:lnTo>
                      <a:lnTo>
                        <a:pt x="2618" y="986"/>
                      </a:lnTo>
                      <a:lnTo>
                        <a:pt x="2618" y="1120"/>
                      </a:lnTo>
                      <a:lnTo>
                        <a:pt x="2685" y="1120"/>
                      </a:lnTo>
                      <a:lnTo>
                        <a:pt x="2685" y="1186"/>
                      </a:lnTo>
                      <a:lnTo>
                        <a:pt x="2758" y="1186"/>
                      </a:lnTo>
                      <a:lnTo>
                        <a:pt x="2758" y="1254"/>
                      </a:lnTo>
                      <a:lnTo>
                        <a:pt x="2829" y="1254"/>
                      </a:lnTo>
                      <a:lnTo>
                        <a:pt x="2829" y="1448"/>
                      </a:lnTo>
                      <a:lnTo>
                        <a:pt x="2900" y="1448"/>
                      </a:lnTo>
                      <a:lnTo>
                        <a:pt x="2900" y="1581"/>
                      </a:lnTo>
                      <a:lnTo>
                        <a:pt x="2973" y="1581"/>
                      </a:lnTo>
                      <a:lnTo>
                        <a:pt x="2973" y="1777"/>
                      </a:lnTo>
                      <a:lnTo>
                        <a:pt x="2900" y="1777"/>
                      </a:lnTo>
                      <a:lnTo>
                        <a:pt x="2900" y="1649"/>
                      </a:lnTo>
                      <a:lnTo>
                        <a:pt x="2829" y="1649"/>
                      </a:lnTo>
                      <a:lnTo>
                        <a:pt x="2829" y="1581"/>
                      </a:lnTo>
                      <a:lnTo>
                        <a:pt x="2758" y="1581"/>
                      </a:lnTo>
                      <a:lnTo>
                        <a:pt x="2758" y="1515"/>
                      </a:lnTo>
                      <a:lnTo>
                        <a:pt x="2685" y="1515"/>
                      </a:lnTo>
                      <a:lnTo>
                        <a:pt x="2685" y="1382"/>
                      </a:lnTo>
                      <a:lnTo>
                        <a:pt x="2618" y="1382"/>
                      </a:lnTo>
                      <a:lnTo>
                        <a:pt x="2618" y="1320"/>
                      </a:lnTo>
                      <a:lnTo>
                        <a:pt x="2547" y="1320"/>
                      </a:lnTo>
                      <a:lnTo>
                        <a:pt x="2547" y="1254"/>
                      </a:lnTo>
                      <a:lnTo>
                        <a:pt x="2479" y="1254"/>
                      </a:lnTo>
                      <a:lnTo>
                        <a:pt x="2479" y="1186"/>
                      </a:lnTo>
                      <a:lnTo>
                        <a:pt x="2407" y="1186"/>
                      </a:lnTo>
                      <a:lnTo>
                        <a:pt x="2407" y="1120"/>
                      </a:lnTo>
                      <a:lnTo>
                        <a:pt x="2196" y="1120"/>
                      </a:lnTo>
                      <a:lnTo>
                        <a:pt x="2196" y="1053"/>
                      </a:lnTo>
                      <a:lnTo>
                        <a:pt x="1910" y="1053"/>
                      </a:lnTo>
                      <a:lnTo>
                        <a:pt x="1910" y="986"/>
                      </a:lnTo>
                      <a:lnTo>
                        <a:pt x="1766" y="986"/>
                      </a:lnTo>
                      <a:lnTo>
                        <a:pt x="1766" y="921"/>
                      </a:lnTo>
                      <a:lnTo>
                        <a:pt x="1487" y="921"/>
                      </a:lnTo>
                      <a:lnTo>
                        <a:pt x="1487" y="857"/>
                      </a:lnTo>
                      <a:lnTo>
                        <a:pt x="1278" y="857"/>
                      </a:lnTo>
                      <a:lnTo>
                        <a:pt x="1278" y="791"/>
                      </a:lnTo>
                      <a:lnTo>
                        <a:pt x="1134" y="791"/>
                      </a:lnTo>
                      <a:lnTo>
                        <a:pt x="1134" y="724"/>
                      </a:lnTo>
                      <a:lnTo>
                        <a:pt x="919" y="724"/>
                      </a:lnTo>
                      <a:lnTo>
                        <a:pt x="919" y="791"/>
                      </a:lnTo>
                      <a:lnTo>
                        <a:pt x="779" y="791"/>
                      </a:lnTo>
                      <a:lnTo>
                        <a:pt x="779" y="857"/>
                      </a:lnTo>
                      <a:lnTo>
                        <a:pt x="708" y="857"/>
                      </a:lnTo>
                      <a:lnTo>
                        <a:pt x="708" y="921"/>
                      </a:lnTo>
                      <a:lnTo>
                        <a:pt x="564" y="921"/>
                      </a:lnTo>
                      <a:lnTo>
                        <a:pt x="564" y="986"/>
                      </a:lnTo>
                      <a:lnTo>
                        <a:pt x="497" y="986"/>
                      </a:lnTo>
                      <a:lnTo>
                        <a:pt x="497" y="1053"/>
                      </a:lnTo>
                      <a:lnTo>
                        <a:pt x="71" y="1053"/>
                      </a:lnTo>
                      <a:lnTo>
                        <a:pt x="71" y="986"/>
                      </a:lnTo>
                      <a:lnTo>
                        <a:pt x="0" y="986"/>
                      </a:lnTo>
                      <a:lnTo>
                        <a:pt x="0" y="724"/>
                      </a:lnTo>
                      <a:lnTo>
                        <a:pt x="71" y="724"/>
                      </a:lnTo>
                      <a:lnTo>
                        <a:pt x="71" y="658"/>
                      </a:lnTo>
                      <a:lnTo>
                        <a:pt x="144" y="658"/>
                      </a:lnTo>
                      <a:lnTo>
                        <a:pt x="144" y="592"/>
                      </a:lnTo>
                      <a:lnTo>
                        <a:pt x="214" y="592"/>
                      </a:lnTo>
                      <a:lnTo>
                        <a:pt x="214" y="530"/>
                      </a:lnTo>
                      <a:lnTo>
                        <a:pt x="285" y="530"/>
                      </a:lnTo>
                      <a:lnTo>
                        <a:pt x="285" y="462"/>
                      </a:lnTo>
                      <a:lnTo>
                        <a:pt x="353" y="462"/>
                      </a:lnTo>
                      <a:lnTo>
                        <a:pt x="353" y="329"/>
                      </a:lnTo>
                      <a:lnTo>
                        <a:pt x="426" y="329"/>
                      </a:lnTo>
                      <a:lnTo>
                        <a:pt x="426" y="264"/>
                      </a:lnTo>
                      <a:lnTo>
                        <a:pt x="497" y="264"/>
                      </a:lnTo>
                      <a:lnTo>
                        <a:pt x="497" y="197"/>
                      </a:lnTo>
                      <a:lnTo>
                        <a:pt x="564" y="197"/>
                      </a:lnTo>
                      <a:lnTo>
                        <a:pt x="564" y="130"/>
                      </a:lnTo>
                      <a:lnTo>
                        <a:pt x="708" y="130"/>
                      </a:lnTo>
                      <a:lnTo>
                        <a:pt x="708" y="64"/>
                      </a:lnTo>
                      <a:lnTo>
                        <a:pt x="851" y="64"/>
                      </a:lnTo>
                      <a:lnTo>
                        <a:pt x="851" y="0"/>
                      </a:lnTo>
                      <a:close/>
                    </a:path>
                  </a:pathLst>
                </a:custGeom>
                <a:solidFill>
                  <a:srgbClr val="FF9999"/>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653" name="Rectangle 125"/>
                <p:cNvSpPr>
                  <a:spLocks noChangeArrowheads="1"/>
                </p:cNvSpPr>
                <p:nvPr/>
              </p:nvSpPr>
              <p:spPr bwMode="auto">
                <a:xfrm>
                  <a:off x="4767" y="3294"/>
                  <a:ext cx="18" cy="16"/>
                </a:xfrm>
                <a:prstGeom prst="rect">
                  <a:avLst/>
                </a:prstGeom>
                <a:solidFill>
                  <a:srgbClr val="FFA5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654" name="Freeform 126"/>
                <p:cNvSpPr/>
                <p:nvPr/>
              </p:nvSpPr>
              <p:spPr bwMode="auto">
                <a:xfrm>
                  <a:off x="4359" y="3334"/>
                  <a:ext cx="46" cy="55"/>
                </a:xfrm>
                <a:custGeom>
                  <a:avLst/>
                  <a:gdLst>
                    <a:gd name="T0" fmla="*/ 76 w 229"/>
                    <a:gd name="T1" fmla="*/ 0 h 277"/>
                    <a:gd name="T2" fmla="*/ 152 w 229"/>
                    <a:gd name="T3" fmla="*/ 0 h 277"/>
                    <a:gd name="T4" fmla="*/ 152 w 229"/>
                    <a:gd name="T5" fmla="*/ 70 h 277"/>
                    <a:gd name="T6" fmla="*/ 229 w 229"/>
                    <a:gd name="T7" fmla="*/ 70 h 277"/>
                    <a:gd name="T8" fmla="*/ 229 w 229"/>
                    <a:gd name="T9" fmla="*/ 207 h 277"/>
                    <a:gd name="T10" fmla="*/ 152 w 229"/>
                    <a:gd name="T11" fmla="*/ 207 h 277"/>
                    <a:gd name="T12" fmla="*/ 152 w 229"/>
                    <a:gd name="T13" fmla="*/ 277 h 277"/>
                    <a:gd name="T14" fmla="*/ 76 w 229"/>
                    <a:gd name="T15" fmla="*/ 277 h 277"/>
                    <a:gd name="T16" fmla="*/ 76 w 229"/>
                    <a:gd name="T17" fmla="*/ 207 h 277"/>
                    <a:gd name="T18" fmla="*/ 0 w 229"/>
                    <a:gd name="T19" fmla="*/ 207 h 277"/>
                    <a:gd name="T20" fmla="*/ 0 w 229"/>
                    <a:gd name="T21" fmla="*/ 70 h 277"/>
                    <a:gd name="T22" fmla="*/ 76 w 229"/>
                    <a:gd name="T23" fmla="*/ 70 h 277"/>
                    <a:gd name="T24" fmla="*/ 76 w 229"/>
                    <a:gd name="T25"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277">
                      <a:moveTo>
                        <a:pt x="76" y="0"/>
                      </a:moveTo>
                      <a:lnTo>
                        <a:pt x="152" y="0"/>
                      </a:lnTo>
                      <a:lnTo>
                        <a:pt x="152" y="70"/>
                      </a:lnTo>
                      <a:lnTo>
                        <a:pt x="229" y="70"/>
                      </a:lnTo>
                      <a:lnTo>
                        <a:pt x="229" y="207"/>
                      </a:lnTo>
                      <a:lnTo>
                        <a:pt x="152" y="207"/>
                      </a:lnTo>
                      <a:lnTo>
                        <a:pt x="152" y="277"/>
                      </a:lnTo>
                      <a:lnTo>
                        <a:pt x="76" y="277"/>
                      </a:lnTo>
                      <a:lnTo>
                        <a:pt x="76" y="207"/>
                      </a:lnTo>
                      <a:lnTo>
                        <a:pt x="0" y="207"/>
                      </a:lnTo>
                      <a:lnTo>
                        <a:pt x="0" y="70"/>
                      </a:lnTo>
                      <a:lnTo>
                        <a:pt x="76" y="70"/>
                      </a:lnTo>
                      <a:lnTo>
                        <a:pt x="76"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655" name="Freeform 127"/>
                <p:cNvSpPr/>
                <p:nvPr/>
              </p:nvSpPr>
              <p:spPr bwMode="auto">
                <a:xfrm>
                  <a:off x="4782" y="3334"/>
                  <a:ext cx="73" cy="81"/>
                </a:xfrm>
                <a:custGeom>
                  <a:avLst/>
                  <a:gdLst>
                    <a:gd name="T0" fmla="*/ 0 w 366"/>
                    <a:gd name="T1" fmla="*/ 0 h 406"/>
                    <a:gd name="T2" fmla="*/ 76 w 366"/>
                    <a:gd name="T3" fmla="*/ 0 h 406"/>
                    <a:gd name="T4" fmla="*/ 76 w 366"/>
                    <a:gd name="T5" fmla="*/ 67 h 406"/>
                    <a:gd name="T6" fmla="*/ 144 w 366"/>
                    <a:gd name="T7" fmla="*/ 67 h 406"/>
                    <a:gd name="T8" fmla="*/ 144 w 366"/>
                    <a:gd name="T9" fmla="*/ 137 h 406"/>
                    <a:gd name="T10" fmla="*/ 219 w 366"/>
                    <a:gd name="T11" fmla="*/ 137 h 406"/>
                    <a:gd name="T12" fmla="*/ 219 w 366"/>
                    <a:gd name="T13" fmla="*/ 204 h 406"/>
                    <a:gd name="T14" fmla="*/ 291 w 366"/>
                    <a:gd name="T15" fmla="*/ 204 h 406"/>
                    <a:gd name="T16" fmla="*/ 291 w 366"/>
                    <a:gd name="T17" fmla="*/ 274 h 406"/>
                    <a:gd name="T18" fmla="*/ 366 w 366"/>
                    <a:gd name="T19" fmla="*/ 274 h 406"/>
                    <a:gd name="T20" fmla="*/ 366 w 366"/>
                    <a:gd name="T21" fmla="*/ 406 h 406"/>
                    <a:gd name="T22" fmla="*/ 291 w 366"/>
                    <a:gd name="T23" fmla="*/ 406 h 406"/>
                    <a:gd name="T24" fmla="*/ 291 w 366"/>
                    <a:gd name="T25" fmla="*/ 274 h 406"/>
                    <a:gd name="T26" fmla="*/ 219 w 366"/>
                    <a:gd name="T27" fmla="*/ 274 h 406"/>
                    <a:gd name="T28" fmla="*/ 219 w 366"/>
                    <a:gd name="T29" fmla="*/ 204 h 406"/>
                    <a:gd name="T30" fmla="*/ 144 w 366"/>
                    <a:gd name="T31" fmla="*/ 204 h 406"/>
                    <a:gd name="T32" fmla="*/ 144 w 366"/>
                    <a:gd name="T33" fmla="*/ 137 h 406"/>
                    <a:gd name="T34" fmla="*/ 76 w 366"/>
                    <a:gd name="T35" fmla="*/ 137 h 406"/>
                    <a:gd name="T36" fmla="*/ 76 w 366"/>
                    <a:gd name="T37" fmla="*/ 67 h 406"/>
                    <a:gd name="T38" fmla="*/ 0 w 366"/>
                    <a:gd name="T39" fmla="*/ 67 h 406"/>
                    <a:gd name="T40" fmla="*/ 0 w 366"/>
                    <a:gd name="T41"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6" h="406">
                      <a:moveTo>
                        <a:pt x="0" y="0"/>
                      </a:moveTo>
                      <a:lnTo>
                        <a:pt x="76" y="0"/>
                      </a:lnTo>
                      <a:lnTo>
                        <a:pt x="76" y="67"/>
                      </a:lnTo>
                      <a:lnTo>
                        <a:pt x="144" y="67"/>
                      </a:lnTo>
                      <a:lnTo>
                        <a:pt x="144" y="137"/>
                      </a:lnTo>
                      <a:lnTo>
                        <a:pt x="219" y="137"/>
                      </a:lnTo>
                      <a:lnTo>
                        <a:pt x="219" y="204"/>
                      </a:lnTo>
                      <a:lnTo>
                        <a:pt x="291" y="204"/>
                      </a:lnTo>
                      <a:lnTo>
                        <a:pt x="291" y="274"/>
                      </a:lnTo>
                      <a:lnTo>
                        <a:pt x="366" y="274"/>
                      </a:lnTo>
                      <a:lnTo>
                        <a:pt x="366" y="406"/>
                      </a:lnTo>
                      <a:lnTo>
                        <a:pt x="291" y="406"/>
                      </a:lnTo>
                      <a:lnTo>
                        <a:pt x="291" y="274"/>
                      </a:lnTo>
                      <a:lnTo>
                        <a:pt x="219" y="274"/>
                      </a:lnTo>
                      <a:lnTo>
                        <a:pt x="219" y="204"/>
                      </a:lnTo>
                      <a:lnTo>
                        <a:pt x="144" y="204"/>
                      </a:lnTo>
                      <a:lnTo>
                        <a:pt x="144" y="137"/>
                      </a:lnTo>
                      <a:lnTo>
                        <a:pt x="76" y="137"/>
                      </a:lnTo>
                      <a:lnTo>
                        <a:pt x="76" y="67"/>
                      </a:lnTo>
                      <a:lnTo>
                        <a:pt x="0" y="67"/>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656" name="Rectangle 128"/>
                <p:cNvSpPr>
                  <a:spLocks noChangeArrowheads="1"/>
                </p:cNvSpPr>
                <p:nvPr/>
              </p:nvSpPr>
              <p:spPr bwMode="auto">
                <a:xfrm>
                  <a:off x="4373" y="3347"/>
                  <a:ext cx="17" cy="29"/>
                </a:xfrm>
                <a:prstGeom prst="rect">
                  <a:avLst/>
                </a:prstGeom>
                <a:solidFill>
                  <a:srgbClr val="FF00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657" name="Freeform 129"/>
                <p:cNvSpPr/>
                <p:nvPr/>
              </p:nvSpPr>
              <p:spPr bwMode="auto">
                <a:xfrm>
                  <a:off x="4471" y="3425"/>
                  <a:ext cx="75" cy="68"/>
                </a:xfrm>
                <a:custGeom>
                  <a:avLst/>
                  <a:gdLst>
                    <a:gd name="T0" fmla="*/ 77 w 371"/>
                    <a:gd name="T1" fmla="*/ 0 h 340"/>
                    <a:gd name="T2" fmla="*/ 295 w 371"/>
                    <a:gd name="T3" fmla="*/ 0 h 340"/>
                    <a:gd name="T4" fmla="*/ 295 w 371"/>
                    <a:gd name="T5" fmla="*/ 69 h 340"/>
                    <a:gd name="T6" fmla="*/ 371 w 371"/>
                    <a:gd name="T7" fmla="*/ 69 h 340"/>
                    <a:gd name="T8" fmla="*/ 371 w 371"/>
                    <a:gd name="T9" fmla="*/ 270 h 340"/>
                    <a:gd name="T10" fmla="*/ 295 w 371"/>
                    <a:gd name="T11" fmla="*/ 270 h 340"/>
                    <a:gd name="T12" fmla="*/ 295 w 371"/>
                    <a:gd name="T13" fmla="*/ 340 h 340"/>
                    <a:gd name="T14" fmla="*/ 0 w 371"/>
                    <a:gd name="T15" fmla="*/ 340 h 340"/>
                    <a:gd name="T16" fmla="*/ 0 w 371"/>
                    <a:gd name="T17" fmla="*/ 69 h 340"/>
                    <a:gd name="T18" fmla="*/ 77 w 371"/>
                    <a:gd name="T19" fmla="*/ 69 h 340"/>
                    <a:gd name="T20" fmla="*/ 77 w 371"/>
                    <a:gd name="T21" fmla="*/ 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1" h="340">
                      <a:moveTo>
                        <a:pt x="77" y="0"/>
                      </a:moveTo>
                      <a:lnTo>
                        <a:pt x="295" y="0"/>
                      </a:lnTo>
                      <a:lnTo>
                        <a:pt x="295" y="69"/>
                      </a:lnTo>
                      <a:lnTo>
                        <a:pt x="371" y="69"/>
                      </a:lnTo>
                      <a:lnTo>
                        <a:pt x="371" y="270"/>
                      </a:lnTo>
                      <a:lnTo>
                        <a:pt x="295" y="270"/>
                      </a:lnTo>
                      <a:lnTo>
                        <a:pt x="295" y="340"/>
                      </a:lnTo>
                      <a:lnTo>
                        <a:pt x="0" y="340"/>
                      </a:lnTo>
                      <a:lnTo>
                        <a:pt x="0" y="69"/>
                      </a:lnTo>
                      <a:lnTo>
                        <a:pt x="77" y="69"/>
                      </a:lnTo>
                      <a:lnTo>
                        <a:pt x="77"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658" name="Rectangle 130"/>
                <p:cNvSpPr>
                  <a:spLocks noChangeArrowheads="1"/>
                </p:cNvSpPr>
                <p:nvPr/>
              </p:nvSpPr>
              <p:spPr bwMode="auto">
                <a:xfrm>
                  <a:off x="4486" y="3438"/>
                  <a:ext cx="45" cy="42"/>
                </a:xfrm>
                <a:prstGeom prst="rect">
                  <a:avLst/>
                </a:prstGeom>
                <a:solidFill>
                  <a:srgbClr val="FFA5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659" name="Freeform 131"/>
                <p:cNvSpPr/>
                <p:nvPr/>
              </p:nvSpPr>
              <p:spPr bwMode="auto">
                <a:xfrm>
                  <a:off x="4373" y="3452"/>
                  <a:ext cx="46" cy="54"/>
                </a:xfrm>
                <a:custGeom>
                  <a:avLst/>
                  <a:gdLst>
                    <a:gd name="T0" fmla="*/ 77 w 233"/>
                    <a:gd name="T1" fmla="*/ 0 h 273"/>
                    <a:gd name="T2" fmla="*/ 156 w 233"/>
                    <a:gd name="T3" fmla="*/ 0 h 273"/>
                    <a:gd name="T4" fmla="*/ 156 w 233"/>
                    <a:gd name="T5" fmla="*/ 69 h 273"/>
                    <a:gd name="T6" fmla="*/ 233 w 233"/>
                    <a:gd name="T7" fmla="*/ 69 h 273"/>
                    <a:gd name="T8" fmla="*/ 233 w 233"/>
                    <a:gd name="T9" fmla="*/ 203 h 273"/>
                    <a:gd name="T10" fmla="*/ 156 w 233"/>
                    <a:gd name="T11" fmla="*/ 203 h 273"/>
                    <a:gd name="T12" fmla="*/ 156 w 233"/>
                    <a:gd name="T13" fmla="*/ 273 h 273"/>
                    <a:gd name="T14" fmla="*/ 77 w 233"/>
                    <a:gd name="T15" fmla="*/ 273 h 273"/>
                    <a:gd name="T16" fmla="*/ 77 w 233"/>
                    <a:gd name="T17" fmla="*/ 203 h 273"/>
                    <a:gd name="T18" fmla="*/ 0 w 233"/>
                    <a:gd name="T19" fmla="*/ 203 h 273"/>
                    <a:gd name="T20" fmla="*/ 0 w 233"/>
                    <a:gd name="T21" fmla="*/ 69 h 273"/>
                    <a:gd name="T22" fmla="*/ 77 w 233"/>
                    <a:gd name="T23" fmla="*/ 69 h 273"/>
                    <a:gd name="T24" fmla="*/ 77 w 233"/>
                    <a:gd name="T2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3" h="273">
                      <a:moveTo>
                        <a:pt x="77" y="0"/>
                      </a:moveTo>
                      <a:lnTo>
                        <a:pt x="156" y="0"/>
                      </a:lnTo>
                      <a:lnTo>
                        <a:pt x="156" y="69"/>
                      </a:lnTo>
                      <a:lnTo>
                        <a:pt x="233" y="69"/>
                      </a:lnTo>
                      <a:lnTo>
                        <a:pt x="233" y="203"/>
                      </a:lnTo>
                      <a:lnTo>
                        <a:pt x="156" y="203"/>
                      </a:lnTo>
                      <a:lnTo>
                        <a:pt x="156" y="273"/>
                      </a:lnTo>
                      <a:lnTo>
                        <a:pt x="77" y="273"/>
                      </a:lnTo>
                      <a:lnTo>
                        <a:pt x="77" y="203"/>
                      </a:lnTo>
                      <a:lnTo>
                        <a:pt x="0" y="203"/>
                      </a:lnTo>
                      <a:lnTo>
                        <a:pt x="0" y="69"/>
                      </a:lnTo>
                      <a:lnTo>
                        <a:pt x="77" y="69"/>
                      </a:lnTo>
                      <a:lnTo>
                        <a:pt x="77"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660" name="Rectangle 132"/>
                <p:cNvSpPr>
                  <a:spLocks noChangeArrowheads="1"/>
                </p:cNvSpPr>
                <p:nvPr/>
              </p:nvSpPr>
              <p:spPr bwMode="auto">
                <a:xfrm>
                  <a:off x="4387" y="3464"/>
                  <a:ext cx="18" cy="29"/>
                </a:xfrm>
                <a:prstGeom prst="rect">
                  <a:avLst/>
                </a:prstGeom>
                <a:solidFill>
                  <a:srgbClr val="FF008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661" name="Freeform 133"/>
                <p:cNvSpPr/>
                <p:nvPr/>
              </p:nvSpPr>
              <p:spPr bwMode="auto">
                <a:xfrm>
                  <a:off x="4288" y="3503"/>
                  <a:ext cx="60" cy="56"/>
                </a:xfrm>
                <a:custGeom>
                  <a:avLst/>
                  <a:gdLst>
                    <a:gd name="T0" fmla="*/ 0 w 301"/>
                    <a:gd name="T1" fmla="*/ 0 h 277"/>
                    <a:gd name="T2" fmla="*/ 77 w 301"/>
                    <a:gd name="T3" fmla="*/ 0 h 277"/>
                    <a:gd name="T4" fmla="*/ 77 w 301"/>
                    <a:gd name="T5" fmla="*/ 70 h 277"/>
                    <a:gd name="T6" fmla="*/ 152 w 301"/>
                    <a:gd name="T7" fmla="*/ 70 h 277"/>
                    <a:gd name="T8" fmla="*/ 152 w 301"/>
                    <a:gd name="T9" fmla="*/ 140 h 277"/>
                    <a:gd name="T10" fmla="*/ 224 w 301"/>
                    <a:gd name="T11" fmla="*/ 140 h 277"/>
                    <a:gd name="T12" fmla="*/ 224 w 301"/>
                    <a:gd name="T13" fmla="*/ 208 h 277"/>
                    <a:gd name="T14" fmla="*/ 301 w 301"/>
                    <a:gd name="T15" fmla="*/ 208 h 277"/>
                    <a:gd name="T16" fmla="*/ 301 w 301"/>
                    <a:gd name="T17" fmla="*/ 277 h 277"/>
                    <a:gd name="T18" fmla="*/ 224 w 301"/>
                    <a:gd name="T19" fmla="*/ 277 h 277"/>
                    <a:gd name="T20" fmla="*/ 224 w 301"/>
                    <a:gd name="T21" fmla="*/ 208 h 277"/>
                    <a:gd name="T22" fmla="*/ 152 w 301"/>
                    <a:gd name="T23" fmla="*/ 208 h 277"/>
                    <a:gd name="T24" fmla="*/ 152 w 301"/>
                    <a:gd name="T25" fmla="*/ 140 h 277"/>
                    <a:gd name="T26" fmla="*/ 77 w 301"/>
                    <a:gd name="T27" fmla="*/ 140 h 277"/>
                    <a:gd name="T28" fmla="*/ 77 w 301"/>
                    <a:gd name="T29" fmla="*/ 70 h 277"/>
                    <a:gd name="T30" fmla="*/ 0 w 301"/>
                    <a:gd name="T31" fmla="*/ 70 h 277"/>
                    <a:gd name="T32" fmla="*/ 0 w 301"/>
                    <a:gd name="T33" fmla="*/ 0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1" h="277">
                      <a:moveTo>
                        <a:pt x="0" y="0"/>
                      </a:moveTo>
                      <a:lnTo>
                        <a:pt x="77" y="0"/>
                      </a:lnTo>
                      <a:lnTo>
                        <a:pt x="77" y="70"/>
                      </a:lnTo>
                      <a:lnTo>
                        <a:pt x="152" y="70"/>
                      </a:lnTo>
                      <a:lnTo>
                        <a:pt x="152" y="140"/>
                      </a:lnTo>
                      <a:lnTo>
                        <a:pt x="224" y="140"/>
                      </a:lnTo>
                      <a:lnTo>
                        <a:pt x="224" y="208"/>
                      </a:lnTo>
                      <a:lnTo>
                        <a:pt x="301" y="208"/>
                      </a:lnTo>
                      <a:lnTo>
                        <a:pt x="301" y="277"/>
                      </a:lnTo>
                      <a:lnTo>
                        <a:pt x="224" y="277"/>
                      </a:lnTo>
                      <a:lnTo>
                        <a:pt x="224" y="208"/>
                      </a:lnTo>
                      <a:lnTo>
                        <a:pt x="152" y="208"/>
                      </a:lnTo>
                      <a:lnTo>
                        <a:pt x="152" y="140"/>
                      </a:lnTo>
                      <a:lnTo>
                        <a:pt x="77" y="140"/>
                      </a:lnTo>
                      <a:lnTo>
                        <a:pt x="77" y="70"/>
                      </a:lnTo>
                      <a:lnTo>
                        <a:pt x="0" y="7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662" name="Freeform 134"/>
                <p:cNvSpPr/>
                <p:nvPr/>
              </p:nvSpPr>
              <p:spPr bwMode="auto">
                <a:xfrm>
                  <a:off x="5106" y="3568"/>
                  <a:ext cx="242" cy="82"/>
                </a:xfrm>
                <a:custGeom>
                  <a:avLst/>
                  <a:gdLst>
                    <a:gd name="T0" fmla="*/ 1143 w 1210"/>
                    <a:gd name="T1" fmla="*/ 0 h 407"/>
                    <a:gd name="T2" fmla="*/ 1210 w 1210"/>
                    <a:gd name="T3" fmla="*/ 0 h 407"/>
                    <a:gd name="T4" fmla="*/ 1210 w 1210"/>
                    <a:gd name="T5" fmla="*/ 67 h 407"/>
                    <a:gd name="T6" fmla="*/ 1143 w 1210"/>
                    <a:gd name="T7" fmla="*/ 67 h 407"/>
                    <a:gd name="T8" fmla="*/ 1143 w 1210"/>
                    <a:gd name="T9" fmla="*/ 136 h 407"/>
                    <a:gd name="T10" fmla="*/ 999 w 1210"/>
                    <a:gd name="T11" fmla="*/ 136 h 407"/>
                    <a:gd name="T12" fmla="*/ 999 w 1210"/>
                    <a:gd name="T13" fmla="*/ 204 h 407"/>
                    <a:gd name="T14" fmla="*/ 784 w 1210"/>
                    <a:gd name="T15" fmla="*/ 204 h 407"/>
                    <a:gd name="T16" fmla="*/ 784 w 1210"/>
                    <a:gd name="T17" fmla="*/ 274 h 407"/>
                    <a:gd name="T18" fmla="*/ 641 w 1210"/>
                    <a:gd name="T19" fmla="*/ 274 h 407"/>
                    <a:gd name="T20" fmla="*/ 641 w 1210"/>
                    <a:gd name="T21" fmla="*/ 340 h 407"/>
                    <a:gd name="T22" fmla="*/ 354 w 1210"/>
                    <a:gd name="T23" fmla="*/ 340 h 407"/>
                    <a:gd name="T24" fmla="*/ 354 w 1210"/>
                    <a:gd name="T25" fmla="*/ 407 h 407"/>
                    <a:gd name="T26" fmla="*/ 0 w 1210"/>
                    <a:gd name="T27" fmla="*/ 407 h 407"/>
                    <a:gd name="T28" fmla="*/ 0 w 1210"/>
                    <a:gd name="T29" fmla="*/ 340 h 407"/>
                    <a:gd name="T30" fmla="*/ 354 w 1210"/>
                    <a:gd name="T31" fmla="*/ 340 h 407"/>
                    <a:gd name="T32" fmla="*/ 354 w 1210"/>
                    <a:gd name="T33" fmla="*/ 274 h 407"/>
                    <a:gd name="T34" fmla="*/ 641 w 1210"/>
                    <a:gd name="T35" fmla="*/ 274 h 407"/>
                    <a:gd name="T36" fmla="*/ 641 w 1210"/>
                    <a:gd name="T37" fmla="*/ 204 h 407"/>
                    <a:gd name="T38" fmla="*/ 784 w 1210"/>
                    <a:gd name="T39" fmla="*/ 204 h 407"/>
                    <a:gd name="T40" fmla="*/ 784 w 1210"/>
                    <a:gd name="T41" fmla="*/ 136 h 407"/>
                    <a:gd name="T42" fmla="*/ 999 w 1210"/>
                    <a:gd name="T43" fmla="*/ 136 h 407"/>
                    <a:gd name="T44" fmla="*/ 999 w 1210"/>
                    <a:gd name="T45" fmla="*/ 67 h 407"/>
                    <a:gd name="T46" fmla="*/ 1143 w 1210"/>
                    <a:gd name="T47" fmla="*/ 67 h 407"/>
                    <a:gd name="T48" fmla="*/ 1143 w 1210"/>
                    <a:gd name="T49"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10" h="407">
                      <a:moveTo>
                        <a:pt x="1143" y="0"/>
                      </a:moveTo>
                      <a:lnTo>
                        <a:pt x="1210" y="0"/>
                      </a:lnTo>
                      <a:lnTo>
                        <a:pt x="1210" y="67"/>
                      </a:lnTo>
                      <a:lnTo>
                        <a:pt x="1143" y="67"/>
                      </a:lnTo>
                      <a:lnTo>
                        <a:pt x="1143" y="136"/>
                      </a:lnTo>
                      <a:lnTo>
                        <a:pt x="999" y="136"/>
                      </a:lnTo>
                      <a:lnTo>
                        <a:pt x="999" y="204"/>
                      </a:lnTo>
                      <a:lnTo>
                        <a:pt x="784" y="204"/>
                      </a:lnTo>
                      <a:lnTo>
                        <a:pt x="784" y="274"/>
                      </a:lnTo>
                      <a:lnTo>
                        <a:pt x="641" y="274"/>
                      </a:lnTo>
                      <a:lnTo>
                        <a:pt x="641" y="340"/>
                      </a:lnTo>
                      <a:lnTo>
                        <a:pt x="354" y="340"/>
                      </a:lnTo>
                      <a:lnTo>
                        <a:pt x="354" y="407"/>
                      </a:lnTo>
                      <a:lnTo>
                        <a:pt x="0" y="407"/>
                      </a:lnTo>
                      <a:lnTo>
                        <a:pt x="0" y="340"/>
                      </a:lnTo>
                      <a:lnTo>
                        <a:pt x="354" y="340"/>
                      </a:lnTo>
                      <a:lnTo>
                        <a:pt x="354" y="274"/>
                      </a:lnTo>
                      <a:lnTo>
                        <a:pt x="641" y="274"/>
                      </a:lnTo>
                      <a:lnTo>
                        <a:pt x="641" y="204"/>
                      </a:lnTo>
                      <a:lnTo>
                        <a:pt x="784" y="204"/>
                      </a:lnTo>
                      <a:lnTo>
                        <a:pt x="784" y="136"/>
                      </a:lnTo>
                      <a:lnTo>
                        <a:pt x="999" y="136"/>
                      </a:lnTo>
                      <a:lnTo>
                        <a:pt x="999" y="67"/>
                      </a:lnTo>
                      <a:lnTo>
                        <a:pt x="1143" y="67"/>
                      </a:lnTo>
                      <a:lnTo>
                        <a:pt x="1143"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663" name="Freeform 135"/>
                <p:cNvSpPr/>
                <p:nvPr/>
              </p:nvSpPr>
              <p:spPr bwMode="auto">
                <a:xfrm>
                  <a:off x="4401" y="3582"/>
                  <a:ext cx="32" cy="55"/>
                </a:xfrm>
                <a:custGeom>
                  <a:avLst/>
                  <a:gdLst>
                    <a:gd name="T0" fmla="*/ 0 w 156"/>
                    <a:gd name="T1" fmla="*/ 0 h 278"/>
                    <a:gd name="T2" fmla="*/ 80 w 156"/>
                    <a:gd name="T3" fmla="*/ 0 h 278"/>
                    <a:gd name="T4" fmla="*/ 80 w 156"/>
                    <a:gd name="T5" fmla="*/ 69 h 278"/>
                    <a:gd name="T6" fmla="*/ 156 w 156"/>
                    <a:gd name="T7" fmla="*/ 69 h 278"/>
                    <a:gd name="T8" fmla="*/ 156 w 156"/>
                    <a:gd name="T9" fmla="*/ 212 h 278"/>
                    <a:gd name="T10" fmla="*/ 80 w 156"/>
                    <a:gd name="T11" fmla="*/ 212 h 278"/>
                    <a:gd name="T12" fmla="*/ 80 w 156"/>
                    <a:gd name="T13" fmla="*/ 278 h 278"/>
                    <a:gd name="T14" fmla="*/ 0 w 156"/>
                    <a:gd name="T15" fmla="*/ 278 h 278"/>
                    <a:gd name="T16" fmla="*/ 0 w 156"/>
                    <a:gd name="T17" fmla="*/ 212 h 278"/>
                    <a:gd name="T18" fmla="*/ 80 w 156"/>
                    <a:gd name="T19" fmla="*/ 212 h 278"/>
                    <a:gd name="T20" fmla="*/ 80 w 156"/>
                    <a:gd name="T21" fmla="*/ 69 h 278"/>
                    <a:gd name="T22" fmla="*/ 0 w 156"/>
                    <a:gd name="T23" fmla="*/ 69 h 278"/>
                    <a:gd name="T24" fmla="*/ 0 w 156"/>
                    <a:gd name="T25" fmla="*/ 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278">
                      <a:moveTo>
                        <a:pt x="0" y="0"/>
                      </a:moveTo>
                      <a:lnTo>
                        <a:pt x="80" y="0"/>
                      </a:lnTo>
                      <a:lnTo>
                        <a:pt x="80" y="69"/>
                      </a:lnTo>
                      <a:lnTo>
                        <a:pt x="156" y="69"/>
                      </a:lnTo>
                      <a:lnTo>
                        <a:pt x="156" y="212"/>
                      </a:lnTo>
                      <a:lnTo>
                        <a:pt x="80" y="212"/>
                      </a:lnTo>
                      <a:lnTo>
                        <a:pt x="80" y="278"/>
                      </a:lnTo>
                      <a:lnTo>
                        <a:pt x="0" y="278"/>
                      </a:lnTo>
                      <a:lnTo>
                        <a:pt x="0" y="212"/>
                      </a:lnTo>
                      <a:lnTo>
                        <a:pt x="80" y="212"/>
                      </a:lnTo>
                      <a:lnTo>
                        <a:pt x="80" y="69"/>
                      </a:lnTo>
                      <a:lnTo>
                        <a:pt x="0" y="6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664" name="Rectangle 136"/>
                <p:cNvSpPr>
                  <a:spLocks noChangeArrowheads="1"/>
                </p:cNvSpPr>
                <p:nvPr/>
              </p:nvSpPr>
              <p:spPr bwMode="auto">
                <a:xfrm>
                  <a:off x="4416" y="3725"/>
                  <a:ext cx="17" cy="29"/>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2665" name="Freeform 137"/>
                <p:cNvSpPr/>
                <p:nvPr/>
              </p:nvSpPr>
              <p:spPr bwMode="auto">
                <a:xfrm>
                  <a:off x="3393" y="2663"/>
                  <a:ext cx="483" cy="207"/>
                </a:xfrm>
                <a:custGeom>
                  <a:avLst/>
                  <a:gdLst>
                    <a:gd name="T0" fmla="*/ 76 w 2417"/>
                    <a:gd name="T1" fmla="*/ 1015 h 1037"/>
                    <a:gd name="T2" fmla="*/ 181 w 2417"/>
                    <a:gd name="T3" fmla="*/ 1015 h 1037"/>
                    <a:gd name="T4" fmla="*/ 270 w 2417"/>
                    <a:gd name="T5" fmla="*/ 1033 h 1037"/>
                    <a:gd name="T6" fmla="*/ 380 w 2417"/>
                    <a:gd name="T7" fmla="*/ 1021 h 1037"/>
                    <a:gd name="T8" fmla="*/ 431 w 2417"/>
                    <a:gd name="T9" fmla="*/ 943 h 1037"/>
                    <a:gd name="T10" fmla="*/ 537 w 2417"/>
                    <a:gd name="T11" fmla="*/ 943 h 1037"/>
                    <a:gd name="T12" fmla="*/ 629 w 2417"/>
                    <a:gd name="T13" fmla="*/ 885 h 1037"/>
                    <a:gd name="T14" fmla="*/ 734 w 2417"/>
                    <a:gd name="T15" fmla="*/ 846 h 1037"/>
                    <a:gd name="T16" fmla="*/ 823 w 2417"/>
                    <a:gd name="T17" fmla="*/ 806 h 1037"/>
                    <a:gd name="T18" fmla="*/ 911 w 2417"/>
                    <a:gd name="T19" fmla="*/ 822 h 1037"/>
                    <a:gd name="T20" fmla="*/ 1016 w 2417"/>
                    <a:gd name="T21" fmla="*/ 791 h 1037"/>
                    <a:gd name="T22" fmla="*/ 1122 w 2417"/>
                    <a:gd name="T23" fmla="*/ 752 h 1037"/>
                    <a:gd name="T24" fmla="*/ 1228 w 2417"/>
                    <a:gd name="T25" fmla="*/ 713 h 1037"/>
                    <a:gd name="T26" fmla="*/ 1336 w 2417"/>
                    <a:gd name="T27" fmla="*/ 692 h 1037"/>
                    <a:gd name="T28" fmla="*/ 1443 w 2417"/>
                    <a:gd name="T29" fmla="*/ 654 h 1037"/>
                    <a:gd name="T30" fmla="*/ 1548 w 2417"/>
                    <a:gd name="T31" fmla="*/ 614 h 1037"/>
                    <a:gd name="T32" fmla="*/ 1637 w 2417"/>
                    <a:gd name="T33" fmla="*/ 576 h 1037"/>
                    <a:gd name="T34" fmla="*/ 1742 w 2417"/>
                    <a:gd name="T35" fmla="*/ 537 h 1037"/>
                    <a:gd name="T36" fmla="*/ 1852 w 2417"/>
                    <a:gd name="T37" fmla="*/ 521 h 1037"/>
                    <a:gd name="T38" fmla="*/ 1957 w 2417"/>
                    <a:gd name="T39" fmla="*/ 482 h 1037"/>
                    <a:gd name="T40" fmla="*/ 2063 w 2417"/>
                    <a:gd name="T41" fmla="*/ 447 h 1037"/>
                    <a:gd name="T42" fmla="*/ 2117 w 2417"/>
                    <a:gd name="T43" fmla="*/ 345 h 1037"/>
                    <a:gd name="T44" fmla="*/ 2206 w 2417"/>
                    <a:gd name="T45" fmla="*/ 310 h 1037"/>
                    <a:gd name="T46" fmla="*/ 2312 w 2417"/>
                    <a:gd name="T47" fmla="*/ 270 h 1037"/>
                    <a:gd name="T48" fmla="*/ 2362 w 2417"/>
                    <a:gd name="T49" fmla="*/ 216 h 1037"/>
                    <a:gd name="T50" fmla="*/ 2383 w 2417"/>
                    <a:gd name="T51" fmla="*/ 98 h 1037"/>
                    <a:gd name="T52" fmla="*/ 2417 w 2417"/>
                    <a:gd name="T53" fmla="*/ 0 h 1037"/>
                    <a:gd name="T54" fmla="*/ 2312 w 2417"/>
                    <a:gd name="T55" fmla="*/ 0 h 1037"/>
                    <a:gd name="T56" fmla="*/ 2206 w 2417"/>
                    <a:gd name="T57" fmla="*/ 17 h 1037"/>
                    <a:gd name="T58" fmla="*/ 2117 w 2417"/>
                    <a:gd name="T59" fmla="*/ 72 h 1037"/>
                    <a:gd name="T60" fmla="*/ 2045 w 2417"/>
                    <a:gd name="T61" fmla="*/ 133 h 1037"/>
                    <a:gd name="T62" fmla="*/ 1940 w 2417"/>
                    <a:gd name="T63" fmla="*/ 149 h 1037"/>
                    <a:gd name="T64" fmla="*/ 1830 w 2417"/>
                    <a:gd name="T65" fmla="*/ 189 h 1037"/>
                    <a:gd name="T66" fmla="*/ 1780 w 2417"/>
                    <a:gd name="T67" fmla="*/ 247 h 1037"/>
                    <a:gd name="T68" fmla="*/ 1692 w 2417"/>
                    <a:gd name="T69" fmla="*/ 302 h 1037"/>
                    <a:gd name="T70" fmla="*/ 1582 w 2417"/>
                    <a:gd name="T71" fmla="*/ 341 h 1037"/>
                    <a:gd name="T72" fmla="*/ 1477 w 2417"/>
                    <a:gd name="T73" fmla="*/ 366 h 1037"/>
                    <a:gd name="T74" fmla="*/ 1388 w 2417"/>
                    <a:gd name="T75" fmla="*/ 419 h 1037"/>
                    <a:gd name="T76" fmla="*/ 1299 w 2417"/>
                    <a:gd name="T77" fmla="*/ 438 h 1037"/>
                    <a:gd name="T78" fmla="*/ 1169 w 2417"/>
                    <a:gd name="T79" fmla="*/ 477 h 1037"/>
                    <a:gd name="T80" fmla="*/ 1081 w 2417"/>
                    <a:gd name="T81" fmla="*/ 517 h 1037"/>
                    <a:gd name="T82" fmla="*/ 1013 w 2417"/>
                    <a:gd name="T83" fmla="*/ 572 h 1037"/>
                    <a:gd name="T84" fmla="*/ 958 w 2417"/>
                    <a:gd name="T85" fmla="*/ 631 h 1037"/>
                    <a:gd name="T86" fmla="*/ 852 w 2417"/>
                    <a:gd name="T87" fmla="*/ 639 h 1037"/>
                    <a:gd name="T88" fmla="*/ 746 w 2417"/>
                    <a:gd name="T89" fmla="*/ 639 h 1037"/>
                    <a:gd name="T90" fmla="*/ 638 w 2417"/>
                    <a:gd name="T91" fmla="*/ 670 h 1037"/>
                    <a:gd name="T92" fmla="*/ 531 w 2417"/>
                    <a:gd name="T93" fmla="*/ 709 h 1037"/>
                    <a:gd name="T94" fmla="*/ 426 w 2417"/>
                    <a:gd name="T95" fmla="*/ 748 h 1037"/>
                    <a:gd name="T96" fmla="*/ 321 w 2417"/>
                    <a:gd name="T97" fmla="*/ 787 h 1037"/>
                    <a:gd name="T98" fmla="*/ 211 w 2417"/>
                    <a:gd name="T99" fmla="*/ 767 h 1037"/>
                    <a:gd name="T100" fmla="*/ 123 w 2417"/>
                    <a:gd name="T101" fmla="*/ 752 h 1037"/>
                    <a:gd name="T102" fmla="*/ 17 w 2417"/>
                    <a:gd name="T103" fmla="*/ 752 h 1037"/>
                    <a:gd name="T104" fmla="*/ 0 w 2417"/>
                    <a:gd name="T105" fmla="*/ 861 h 1037"/>
                    <a:gd name="T106" fmla="*/ 0 w 2417"/>
                    <a:gd name="T107" fmla="*/ 979 h 1037"/>
                    <a:gd name="T108" fmla="*/ 64 w 2417"/>
                    <a:gd name="T109" fmla="*/ 1033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17" h="1037">
                      <a:moveTo>
                        <a:pt x="85" y="1037"/>
                      </a:moveTo>
                      <a:lnTo>
                        <a:pt x="26" y="1021"/>
                      </a:lnTo>
                      <a:lnTo>
                        <a:pt x="43" y="998"/>
                      </a:lnTo>
                      <a:lnTo>
                        <a:pt x="60" y="998"/>
                      </a:lnTo>
                      <a:lnTo>
                        <a:pt x="76" y="998"/>
                      </a:lnTo>
                      <a:lnTo>
                        <a:pt x="76" y="1015"/>
                      </a:lnTo>
                      <a:lnTo>
                        <a:pt x="94" y="1015"/>
                      </a:lnTo>
                      <a:lnTo>
                        <a:pt x="114" y="1015"/>
                      </a:lnTo>
                      <a:lnTo>
                        <a:pt x="131" y="1015"/>
                      </a:lnTo>
                      <a:lnTo>
                        <a:pt x="148" y="1015"/>
                      </a:lnTo>
                      <a:lnTo>
                        <a:pt x="165" y="1015"/>
                      </a:lnTo>
                      <a:lnTo>
                        <a:pt x="181" y="1015"/>
                      </a:lnTo>
                      <a:lnTo>
                        <a:pt x="202" y="1015"/>
                      </a:lnTo>
                      <a:lnTo>
                        <a:pt x="202" y="1033"/>
                      </a:lnTo>
                      <a:lnTo>
                        <a:pt x="220" y="1033"/>
                      </a:lnTo>
                      <a:lnTo>
                        <a:pt x="237" y="1033"/>
                      </a:lnTo>
                      <a:lnTo>
                        <a:pt x="253" y="1033"/>
                      </a:lnTo>
                      <a:lnTo>
                        <a:pt x="270" y="1033"/>
                      </a:lnTo>
                      <a:lnTo>
                        <a:pt x="292" y="1033"/>
                      </a:lnTo>
                      <a:lnTo>
                        <a:pt x="309" y="1033"/>
                      </a:lnTo>
                      <a:lnTo>
                        <a:pt x="325" y="1033"/>
                      </a:lnTo>
                      <a:lnTo>
                        <a:pt x="343" y="1033"/>
                      </a:lnTo>
                      <a:lnTo>
                        <a:pt x="359" y="1033"/>
                      </a:lnTo>
                      <a:lnTo>
                        <a:pt x="380" y="1021"/>
                      </a:lnTo>
                      <a:lnTo>
                        <a:pt x="380" y="998"/>
                      </a:lnTo>
                      <a:lnTo>
                        <a:pt x="380" y="983"/>
                      </a:lnTo>
                      <a:lnTo>
                        <a:pt x="380" y="959"/>
                      </a:lnTo>
                      <a:lnTo>
                        <a:pt x="396" y="959"/>
                      </a:lnTo>
                      <a:lnTo>
                        <a:pt x="414" y="959"/>
                      </a:lnTo>
                      <a:lnTo>
                        <a:pt x="431" y="943"/>
                      </a:lnTo>
                      <a:lnTo>
                        <a:pt x="448" y="943"/>
                      </a:lnTo>
                      <a:lnTo>
                        <a:pt x="469" y="943"/>
                      </a:lnTo>
                      <a:lnTo>
                        <a:pt x="485" y="954"/>
                      </a:lnTo>
                      <a:lnTo>
                        <a:pt x="502" y="954"/>
                      </a:lnTo>
                      <a:lnTo>
                        <a:pt x="519" y="954"/>
                      </a:lnTo>
                      <a:lnTo>
                        <a:pt x="537" y="943"/>
                      </a:lnTo>
                      <a:lnTo>
                        <a:pt x="537" y="925"/>
                      </a:lnTo>
                      <a:lnTo>
                        <a:pt x="558" y="904"/>
                      </a:lnTo>
                      <a:lnTo>
                        <a:pt x="574" y="904"/>
                      </a:lnTo>
                      <a:lnTo>
                        <a:pt x="590" y="885"/>
                      </a:lnTo>
                      <a:lnTo>
                        <a:pt x="608" y="885"/>
                      </a:lnTo>
                      <a:lnTo>
                        <a:pt x="629" y="885"/>
                      </a:lnTo>
                      <a:lnTo>
                        <a:pt x="645" y="869"/>
                      </a:lnTo>
                      <a:lnTo>
                        <a:pt x="663" y="869"/>
                      </a:lnTo>
                      <a:lnTo>
                        <a:pt x="680" y="869"/>
                      </a:lnTo>
                      <a:lnTo>
                        <a:pt x="696" y="846"/>
                      </a:lnTo>
                      <a:lnTo>
                        <a:pt x="718" y="846"/>
                      </a:lnTo>
                      <a:lnTo>
                        <a:pt x="734" y="846"/>
                      </a:lnTo>
                      <a:lnTo>
                        <a:pt x="752" y="846"/>
                      </a:lnTo>
                      <a:lnTo>
                        <a:pt x="752" y="829"/>
                      </a:lnTo>
                      <a:lnTo>
                        <a:pt x="768" y="806"/>
                      </a:lnTo>
                      <a:lnTo>
                        <a:pt x="785" y="806"/>
                      </a:lnTo>
                      <a:lnTo>
                        <a:pt x="805" y="806"/>
                      </a:lnTo>
                      <a:lnTo>
                        <a:pt x="823" y="806"/>
                      </a:lnTo>
                      <a:lnTo>
                        <a:pt x="839" y="806"/>
                      </a:lnTo>
                      <a:lnTo>
                        <a:pt x="857" y="806"/>
                      </a:lnTo>
                      <a:lnTo>
                        <a:pt x="857" y="822"/>
                      </a:lnTo>
                      <a:lnTo>
                        <a:pt x="873" y="822"/>
                      </a:lnTo>
                      <a:lnTo>
                        <a:pt x="895" y="822"/>
                      </a:lnTo>
                      <a:lnTo>
                        <a:pt x="911" y="822"/>
                      </a:lnTo>
                      <a:lnTo>
                        <a:pt x="928" y="806"/>
                      </a:lnTo>
                      <a:lnTo>
                        <a:pt x="945" y="806"/>
                      </a:lnTo>
                      <a:lnTo>
                        <a:pt x="962" y="806"/>
                      </a:lnTo>
                      <a:lnTo>
                        <a:pt x="983" y="791"/>
                      </a:lnTo>
                      <a:lnTo>
                        <a:pt x="1001" y="791"/>
                      </a:lnTo>
                      <a:lnTo>
                        <a:pt x="1016" y="791"/>
                      </a:lnTo>
                      <a:lnTo>
                        <a:pt x="1034" y="767"/>
                      </a:lnTo>
                      <a:lnTo>
                        <a:pt x="1051" y="767"/>
                      </a:lnTo>
                      <a:lnTo>
                        <a:pt x="1072" y="767"/>
                      </a:lnTo>
                      <a:lnTo>
                        <a:pt x="1088" y="767"/>
                      </a:lnTo>
                      <a:lnTo>
                        <a:pt x="1106" y="752"/>
                      </a:lnTo>
                      <a:lnTo>
                        <a:pt x="1122" y="752"/>
                      </a:lnTo>
                      <a:lnTo>
                        <a:pt x="1139" y="752"/>
                      </a:lnTo>
                      <a:lnTo>
                        <a:pt x="1160" y="729"/>
                      </a:lnTo>
                      <a:lnTo>
                        <a:pt x="1177" y="729"/>
                      </a:lnTo>
                      <a:lnTo>
                        <a:pt x="1194" y="713"/>
                      </a:lnTo>
                      <a:lnTo>
                        <a:pt x="1210" y="713"/>
                      </a:lnTo>
                      <a:lnTo>
                        <a:pt x="1228" y="713"/>
                      </a:lnTo>
                      <a:lnTo>
                        <a:pt x="1249" y="692"/>
                      </a:lnTo>
                      <a:lnTo>
                        <a:pt x="1266" y="692"/>
                      </a:lnTo>
                      <a:lnTo>
                        <a:pt x="1283" y="692"/>
                      </a:lnTo>
                      <a:lnTo>
                        <a:pt x="1299" y="692"/>
                      </a:lnTo>
                      <a:lnTo>
                        <a:pt x="1316" y="692"/>
                      </a:lnTo>
                      <a:lnTo>
                        <a:pt x="1336" y="692"/>
                      </a:lnTo>
                      <a:lnTo>
                        <a:pt x="1354" y="692"/>
                      </a:lnTo>
                      <a:lnTo>
                        <a:pt x="1371" y="674"/>
                      </a:lnTo>
                      <a:lnTo>
                        <a:pt x="1388" y="674"/>
                      </a:lnTo>
                      <a:lnTo>
                        <a:pt x="1404" y="674"/>
                      </a:lnTo>
                      <a:lnTo>
                        <a:pt x="1426" y="654"/>
                      </a:lnTo>
                      <a:lnTo>
                        <a:pt x="1443" y="654"/>
                      </a:lnTo>
                      <a:lnTo>
                        <a:pt x="1459" y="654"/>
                      </a:lnTo>
                      <a:lnTo>
                        <a:pt x="1477" y="639"/>
                      </a:lnTo>
                      <a:lnTo>
                        <a:pt x="1493" y="639"/>
                      </a:lnTo>
                      <a:lnTo>
                        <a:pt x="1514" y="639"/>
                      </a:lnTo>
                      <a:lnTo>
                        <a:pt x="1531" y="614"/>
                      </a:lnTo>
                      <a:lnTo>
                        <a:pt x="1548" y="614"/>
                      </a:lnTo>
                      <a:lnTo>
                        <a:pt x="1566" y="614"/>
                      </a:lnTo>
                      <a:lnTo>
                        <a:pt x="1582" y="614"/>
                      </a:lnTo>
                      <a:lnTo>
                        <a:pt x="1603" y="599"/>
                      </a:lnTo>
                      <a:lnTo>
                        <a:pt x="1619" y="599"/>
                      </a:lnTo>
                      <a:lnTo>
                        <a:pt x="1637" y="599"/>
                      </a:lnTo>
                      <a:lnTo>
                        <a:pt x="1637" y="576"/>
                      </a:lnTo>
                      <a:lnTo>
                        <a:pt x="1653" y="576"/>
                      </a:lnTo>
                      <a:lnTo>
                        <a:pt x="1671" y="576"/>
                      </a:lnTo>
                      <a:lnTo>
                        <a:pt x="1692" y="560"/>
                      </a:lnTo>
                      <a:lnTo>
                        <a:pt x="1709" y="560"/>
                      </a:lnTo>
                      <a:lnTo>
                        <a:pt x="1725" y="560"/>
                      </a:lnTo>
                      <a:lnTo>
                        <a:pt x="1742" y="537"/>
                      </a:lnTo>
                      <a:lnTo>
                        <a:pt x="1759" y="537"/>
                      </a:lnTo>
                      <a:lnTo>
                        <a:pt x="1780" y="537"/>
                      </a:lnTo>
                      <a:lnTo>
                        <a:pt x="1797" y="521"/>
                      </a:lnTo>
                      <a:lnTo>
                        <a:pt x="1815" y="521"/>
                      </a:lnTo>
                      <a:lnTo>
                        <a:pt x="1830" y="521"/>
                      </a:lnTo>
                      <a:lnTo>
                        <a:pt x="1852" y="521"/>
                      </a:lnTo>
                      <a:lnTo>
                        <a:pt x="1868" y="501"/>
                      </a:lnTo>
                      <a:lnTo>
                        <a:pt x="1886" y="501"/>
                      </a:lnTo>
                      <a:lnTo>
                        <a:pt x="1902" y="501"/>
                      </a:lnTo>
                      <a:lnTo>
                        <a:pt x="1919" y="482"/>
                      </a:lnTo>
                      <a:lnTo>
                        <a:pt x="1940" y="482"/>
                      </a:lnTo>
                      <a:lnTo>
                        <a:pt x="1957" y="482"/>
                      </a:lnTo>
                      <a:lnTo>
                        <a:pt x="1974" y="462"/>
                      </a:lnTo>
                      <a:lnTo>
                        <a:pt x="1991" y="462"/>
                      </a:lnTo>
                      <a:lnTo>
                        <a:pt x="2008" y="447"/>
                      </a:lnTo>
                      <a:lnTo>
                        <a:pt x="2030" y="447"/>
                      </a:lnTo>
                      <a:lnTo>
                        <a:pt x="2045" y="447"/>
                      </a:lnTo>
                      <a:lnTo>
                        <a:pt x="2063" y="447"/>
                      </a:lnTo>
                      <a:lnTo>
                        <a:pt x="2063" y="424"/>
                      </a:lnTo>
                      <a:lnTo>
                        <a:pt x="2080" y="408"/>
                      </a:lnTo>
                      <a:lnTo>
                        <a:pt x="2080" y="384"/>
                      </a:lnTo>
                      <a:lnTo>
                        <a:pt x="2097" y="384"/>
                      </a:lnTo>
                      <a:lnTo>
                        <a:pt x="2097" y="369"/>
                      </a:lnTo>
                      <a:lnTo>
                        <a:pt x="2117" y="345"/>
                      </a:lnTo>
                      <a:lnTo>
                        <a:pt x="2117" y="329"/>
                      </a:lnTo>
                      <a:lnTo>
                        <a:pt x="2135" y="329"/>
                      </a:lnTo>
                      <a:lnTo>
                        <a:pt x="2150" y="329"/>
                      </a:lnTo>
                      <a:lnTo>
                        <a:pt x="2168" y="329"/>
                      </a:lnTo>
                      <a:lnTo>
                        <a:pt x="2185" y="310"/>
                      </a:lnTo>
                      <a:lnTo>
                        <a:pt x="2206" y="310"/>
                      </a:lnTo>
                      <a:lnTo>
                        <a:pt x="2223" y="310"/>
                      </a:lnTo>
                      <a:lnTo>
                        <a:pt x="2240" y="291"/>
                      </a:lnTo>
                      <a:lnTo>
                        <a:pt x="2257" y="291"/>
                      </a:lnTo>
                      <a:lnTo>
                        <a:pt x="2273" y="270"/>
                      </a:lnTo>
                      <a:lnTo>
                        <a:pt x="2294" y="270"/>
                      </a:lnTo>
                      <a:lnTo>
                        <a:pt x="2312" y="270"/>
                      </a:lnTo>
                      <a:lnTo>
                        <a:pt x="2328" y="270"/>
                      </a:lnTo>
                      <a:lnTo>
                        <a:pt x="2344" y="270"/>
                      </a:lnTo>
                      <a:lnTo>
                        <a:pt x="2344" y="251"/>
                      </a:lnTo>
                      <a:lnTo>
                        <a:pt x="2362" y="251"/>
                      </a:lnTo>
                      <a:lnTo>
                        <a:pt x="2362" y="232"/>
                      </a:lnTo>
                      <a:lnTo>
                        <a:pt x="2362" y="216"/>
                      </a:lnTo>
                      <a:lnTo>
                        <a:pt x="2362" y="192"/>
                      </a:lnTo>
                      <a:lnTo>
                        <a:pt x="2362" y="177"/>
                      </a:lnTo>
                      <a:lnTo>
                        <a:pt x="2383" y="154"/>
                      </a:lnTo>
                      <a:lnTo>
                        <a:pt x="2383" y="137"/>
                      </a:lnTo>
                      <a:lnTo>
                        <a:pt x="2383" y="114"/>
                      </a:lnTo>
                      <a:lnTo>
                        <a:pt x="2383" y="98"/>
                      </a:lnTo>
                      <a:lnTo>
                        <a:pt x="2400" y="98"/>
                      </a:lnTo>
                      <a:lnTo>
                        <a:pt x="2400" y="79"/>
                      </a:lnTo>
                      <a:lnTo>
                        <a:pt x="2400" y="60"/>
                      </a:lnTo>
                      <a:lnTo>
                        <a:pt x="2400" y="40"/>
                      </a:lnTo>
                      <a:lnTo>
                        <a:pt x="2417" y="24"/>
                      </a:lnTo>
                      <a:lnTo>
                        <a:pt x="2417" y="0"/>
                      </a:lnTo>
                      <a:lnTo>
                        <a:pt x="2400" y="0"/>
                      </a:lnTo>
                      <a:lnTo>
                        <a:pt x="2383" y="0"/>
                      </a:lnTo>
                      <a:lnTo>
                        <a:pt x="2362" y="0"/>
                      </a:lnTo>
                      <a:lnTo>
                        <a:pt x="2344" y="0"/>
                      </a:lnTo>
                      <a:lnTo>
                        <a:pt x="2328" y="0"/>
                      </a:lnTo>
                      <a:lnTo>
                        <a:pt x="2312" y="0"/>
                      </a:lnTo>
                      <a:lnTo>
                        <a:pt x="2294" y="0"/>
                      </a:lnTo>
                      <a:lnTo>
                        <a:pt x="2273" y="0"/>
                      </a:lnTo>
                      <a:lnTo>
                        <a:pt x="2257" y="0"/>
                      </a:lnTo>
                      <a:lnTo>
                        <a:pt x="2240" y="17"/>
                      </a:lnTo>
                      <a:lnTo>
                        <a:pt x="2223" y="17"/>
                      </a:lnTo>
                      <a:lnTo>
                        <a:pt x="2206" y="17"/>
                      </a:lnTo>
                      <a:lnTo>
                        <a:pt x="2185" y="32"/>
                      </a:lnTo>
                      <a:lnTo>
                        <a:pt x="2168" y="32"/>
                      </a:lnTo>
                      <a:lnTo>
                        <a:pt x="2150" y="55"/>
                      </a:lnTo>
                      <a:lnTo>
                        <a:pt x="2135" y="55"/>
                      </a:lnTo>
                      <a:lnTo>
                        <a:pt x="2117" y="55"/>
                      </a:lnTo>
                      <a:lnTo>
                        <a:pt x="2117" y="72"/>
                      </a:lnTo>
                      <a:lnTo>
                        <a:pt x="2097" y="72"/>
                      </a:lnTo>
                      <a:lnTo>
                        <a:pt x="2080" y="95"/>
                      </a:lnTo>
                      <a:lnTo>
                        <a:pt x="2063" y="95"/>
                      </a:lnTo>
                      <a:lnTo>
                        <a:pt x="2045" y="95"/>
                      </a:lnTo>
                      <a:lnTo>
                        <a:pt x="2045" y="111"/>
                      </a:lnTo>
                      <a:lnTo>
                        <a:pt x="2045" y="133"/>
                      </a:lnTo>
                      <a:lnTo>
                        <a:pt x="2030" y="133"/>
                      </a:lnTo>
                      <a:lnTo>
                        <a:pt x="2008" y="133"/>
                      </a:lnTo>
                      <a:lnTo>
                        <a:pt x="1991" y="149"/>
                      </a:lnTo>
                      <a:lnTo>
                        <a:pt x="1974" y="149"/>
                      </a:lnTo>
                      <a:lnTo>
                        <a:pt x="1957" y="149"/>
                      </a:lnTo>
                      <a:lnTo>
                        <a:pt x="1940" y="149"/>
                      </a:lnTo>
                      <a:lnTo>
                        <a:pt x="1919" y="169"/>
                      </a:lnTo>
                      <a:lnTo>
                        <a:pt x="1902" y="169"/>
                      </a:lnTo>
                      <a:lnTo>
                        <a:pt x="1886" y="169"/>
                      </a:lnTo>
                      <a:lnTo>
                        <a:pt x="1868" y="189"/>
                      </a:lnTo>
                      <a:lnTo>
                        <a:pt x="1852" y="189"/>
                      </a:lnTo>
                      <a:lnTo>
                        <a:pt x="1830" y="189"/>
                      </a:lnTo>
                      <a:lnTo>
                        <a:pt x="1815" y="189"/>
                      </a:lnTo>
                      <a:lnTo>
                        <a:pt x="1797" y="189"/>
                      </a:lnTo>
                      <a:lnTo>
                        <a:pt x="1780" y="189"/>
                      </a:lnTo>
                      <a:lnTo>
                        <a:pt x="1780" y="208"/>
                      </a:lnTo>
                      <a:lnTo>
                        <a:pt x="1780" y="223"/>
                      </a:lnTo>
                      <a:lnTo>
                        <a:pt x="1780" y="247"/>
                      </a:lnTo>
                      <a:lnTo>
                        <a:pt x="1759" y="262"/>
                      </a:lnTo>
                      <a:lnTo>
                        <a:pt x="1742" y="262"/>
                      </a:lnTo>
                      <a:lnTo>
                        <a:pt x="1742" y="287"/>
                      </a:lnTo>
                      <a:lnTo>
                        <a:pt x="1725" y="287"/>
                      </a:lnTo>
                      <a:lnTo>
                        <a:pt x="1709" y="302"/>
                      </a:lnTo>
                      <a:lnTo>
                        <a:pt x="1692" y="302"/>
                      </a:lnTo>
                      <a:lnTo>
                        <a:pt x="1671" y="326"/>
                      </a:lnTo>
                      <a:lnTo>
                        <a:pt x="1653" y="326"/>
                      </a:lnTo>
                      <a:lnTo>
                        <a:pt x="1637" y="326"/>
                      </a:lnTo>
                      <a:lnTo>
                        <a:pt x="1619" y="341"/>
                      </a:lnTo>
                      <a:lnTo>
                        <a:pt x="1603" y="341"/>
                      </a:lnTo>
                      <a:lnTo>
                        <a:pt x="1582" y="341"/>
                      </a:lnTo>
                      <a:lnTo>
                        <a:pt x="1566" y="341"/>
                      </a:lnTo>
                      <a:lnTo>
                        <a:pt x="1548" y="366"/>
                      </a:lnTo>
                      <a:lnTo>
                        <a:pt x="1531" y="366"/>
                      </a:lnTo>
                      <a:lnTo>
                        <a:pt x="1514" y="366"/>
                      </a:lnTo>
                      <a:lnTo>
                        <a:pt x="1493" y="366"/>
                      </a:lnTo>
                      <a:lnTo>
                        <a:pt x="1477" y="366"/>
                      </a:lnTo>
                      <a:lnTo>
                        <a:pt x="1459" y="366"/>
                      </a:lnTo>
                      <a:lnTo>
                        <a:pt x="1443" y="380"/>
                      </a:lnTo>
                      <a:lnTo>
                        <a:pt x="1426" y="380"/>
                      </a:lnTo>
                      <a:lnTo>
                        <a:pt x="1426" y="400"/>
                      </a:lnTo>
                      <a:lnTo>
                        <a:pt x="1404" y="400"/>
                      </a:lnTo>
                      <a:lnTo>
                        <a:pt x="1388" y="419"/>
                      </a:lnTo>
                      <a:lnTo>
                        <a:pt x="1371" y="419"/>
                      </a:lnTo>
                      <a:lnTo>
                        <a:pt x="1354" y="419"/>
                      </a:lnTo>
                      <a:lnTo>
                        <a:pt x="1336" y="419"/>
                      </a:lnTo>
                      <a:lnTo>
                        <a:pt x="1336" y="438"/>
                      </a:lnTo>
                      <a:lnTo>
                        <a:pt x="1316" y="438"/>
                      </a:lnTo>
                      <a:lnTo>
                        <a:pt x="1299" y="438"/>
                      </a:lnTo>
                      <a:lnTo>
                        <a:pt x="1283" y="454"/>
                      </a:lnTo>
                      <a:lnTo>
                        <a:pt x="1266" y="454"/>
                      </a:lnTo>
                      <a:lnTo>
                        <a:pt x="1249" y="454"/>
                      </a:lnTo>
                      <a:lnTo>
                        <a:pt x="1207" y="454"/>
                      </a:lnTo>
                      <a:lnTo>
                        <a:pt x="1189" y="454"/>
                      </a:lnTo>
                      <a:lnTo>
                        <a:pt x="1169" y="477"/>
                      </a:lnTo>
                      <a:lnTo>
                        <a:pt x="1151" y="477"/>
                      </a:lnTo>
                      <a:lnTo>
                        <a:pt x="1135" y="477"/>
                      </a:lnTo>
                      <a:lnTo>
                        <a:pt x="1135" y="494"/>
                      </a:lnTo>
                      <a:lnTo>
                        <a:pt x="1118" y="517"/>
                      </a:lnTo>
                      <a:lnTo>
                        <a:pt x="1102" y="517"/>
                      </a:lnTo>
                      <a:lnTo>
                        <a:pt x="1081" y="517"/>
                      </a:lnTo>
                      <a:lnTo>
                        <a:pt x="1063" y="517"/>
                      </a:lnTo>
                      <a:lnTo>
                        <a:pt x="1046" y="533"/>
                      </a:lnTo>
                      <a:lnTo>
                        <a:pt x="1029" y="533"/>
                      </a:lnTo>
                      <a:lnTo>
                        <a:pt x="1013" y="533"/>
                      </a:lnTo>
                      <a:lnTo>
                        <a:pt x="1013" y="556"/>
                      </a:lnTo>
                      <a:lnTo>
                        <a:pt x="1013" y="572"/>
                      </a:lnTo>
                      <a:lnTo>
                        <a:pt x="1013" y="591"/>
                      </a:lnTo>
                      <a:lnTo>
                        <a:pt x="992" y="591"/>
                      </a:lnTo>
                      <a:lnTo>
                        <a:pt x="974" y="591"/>
                      </a:lnTo>
                      <a:lnTo>
                        <a:pt x="974" y="611"/>
                      </a:lnTo>
                      <a:lnTo>
                        <a:pt x="958" y="611"/>
                      </a:lnTo>
                      <a:lnTo>
                        <a:pt x="958" y="631"/>
                      </a:lnTo>
                      <a:lnTo>
                        <a:pt x="941" y="631"/>
                      </a:lnTo>
                      <a:lnTo>
                        <a:pt x="924" y="631"/>
                      </a:lnTo>
                      <a:lnTo>
                        <a:pt x="902" y="646"/>
                      </a:lnTo>
                      <a:lnTo>
                        <a:pt x="887" y="646"/>
                      </a:lnTo>
                      <a:lnTo>
                        <a:pt x="869" y="639"/>
                      </a:lnTo>
                      <a:lnTo>
                        <a:pt x="852" y="639"/>
                      </a:lnTo>
                      <a:lnTo>
                        <a:pt x="836" y="639"/>
                      </a:lnTo>
                      <a:lnTo>
                        <a:pt x="814" y="639"/>
                      </a:lnTo>
                      <a:lnTo>
                        <a:pt x="798" y="639"/>
                      </a:lnTo>
                      <a:lnTo>
                        <a:pt x="780" y="639"/>
                      </a:lnTo>
                      <a:lnTo>
                        <a:pt x="764" y="639"/>
                      </a:lnTo>
                      <a:lnTo>
                        <a:pt x="746" y="639"/>
                      </a:lnTo>
                      <a:lnTo>
                        <a:pt x="725" y="646"/>
                      </a:lnTo>
                      <a:lnTo>
                        <a:pt x="709" y="646"/>
                      </a:lnTo>
                      <a:lnTo>
                        <a:pt x="692" y="646"/>
                      </a:lnTo>
                      <a:lnTo>
                        <a:pt x="675" y="670"/>
                      </a:lnTo>
                      <a:lnTo>
                        <a:pt x="658" y="670"/>
                      </a:lnTo>
                      <a:lnTo>
                        <a:pt x="638" y="670"/>
                      </a:lnTo>
                      <a:lnTo>
                        <a:pt x="620" y="686"/>
                      </a:lnTo>
                      <a:lnTo>
                        <a:pt x="604" y="686"/>
                      </a:lnTo>
                      <a:lnTo>
                        <a:pt x="587" y="686"/>
                      </a:lnTo>
                      <a:lnTo>
                        <a:pt x="566" y="709"/>
                      </a:lnTo>
                      <a:lnTo>
                        <a:pt x="549" y="709"/>
                      </a:lnTo>
                      <a:lnTo>
                        <a:pt x="531" y="709"/>
                      </a:lnTo>
                      <a:lnTo>
                        <a:pt x="516" y="724"/>
                      </a:lnTo>
                      <a:lnTo>
                        <a:pt x="498" y="724"/>
                      </a:lnTo>
                      <a:lnTo>
                        <a:pt x="476" y="724"/>
                      </a:lnTo>
                      <a:lnTo>
                        <a:pt x="460" y="748"/>
                      </a:lnTo>
                      <a:lnTo>
                        <a:pt x="443" y="748"/>
                      </a:lnTo>
                      <a:lnTo>
                        <a:pt x="426" y="748"/>
                      </a:lnTo>
                      <a:lnTo>
                        <a:pt x="409" y="764"/>
                      </a:lnTo>
                      <a:lnTo>
                        <a:pt x="389" y="787"/>
                      </a:lnTo>
                      <a:lnTo>
                        <a:pt x="372" y="787"/>
                      </a:lnTo>
                      <a:lnTo>
                        <a:pt x="355" y="787"/>
                      </a:lnTo>
                      <a:lnTo>
                        <a:pt x="338" y="787"/>
                      </a:lnTo>
                      <a:lnTo>
                        <a:pt x="321" y="787"/>
                      </a:lnTo>
                      <a:lnTo>
                        <a:pt x="300" y="787"/>
                      </a:lnTo>
                      <a:lnTo>
                        <a:pt x="283" y="787"/>
                      </a:lnTo>
                      <a:lnTo>
                        <a:pt x="267" y="767"/>
                      </a:lnTo>
                      <a:lnTo>
                        <a:pt x="249" y="767"/>
                      </a:lnTo>
                      <a:lnTo>
                        <a:pt x="232" y="767"/>
                      </a:lnTo>
                      <a:lnTo>
                        <a:pt x="211" y="767"/>
                      </a:lnTo>
                      <a:lnTo>
                        <a:pt x="194" y="767"/>
                      </a:lnTo>
                      <a:lnTo>
                        <a:pt x="178" y="767"/>
                      </a:lnTo>
                      <a:lnTo>
                        <a:pt x="178" y="752"/>
                      </a:lnTo>
                      <a:lnTo>
                        <a:pt x="160" y="752"/>
                      </a:lnTo>
                      <a:lnTo>
                        <a:pt x="144" y="752"/>
                      </a:lnTo>
                      <a:lnTo>
                        <a:pt x="123" y="752"/>
                      </a:lnTo>
                      <a:lnTo>
                        <a:pt x="106" y="752"/>
                      </a:lnTo>
                      <a:lnTo>
                        <a:pt x="88" y="752"/>
                      </a:lnTo>
                      <a:lnTo>
                        <a:pt x="73" y="752"/>
                      </a:lnTo>
                      <a:lnTo>
                        <a:pt x="55" y="752"/>
                      </a:lnTo>
                      <a:lnTo>
                        <a:pt x="34" y="752"/>
                      </a:lnTo>
                      <a:lnTo>
                        <a:pt x="17" y="752"/>
                      </a:lnTo>
                      <a:lnTo>
                        <a:pt x="17" y="787"/>
                      </a:lnTo>
                      <a:lnTo>
                        <a:pt x="17" y="803"/>
                      </a:lnTo>
                      <a:lnTo>
                        <a:pt x="17" y="822"/>
                      </a:lnTo>
                      <a:lnTo>
                        <a:pt x="0" y="822"/>
                      </a:lnTo>
                      <a:lnTo>
                        <a:pt x="0" y="841"/>
                      </a:lnTo>
                      <a:lnTo>
                        <a:pt x="0" y="861"/>
                      </a:lnTo>
                      <a:lnTo>
                        <a:pt x="0" y="878"/>
                      </a:lnTo>
                      <a:lnTo>
                        <a:pt x="0" y="901"/>
                      </a:lnTo>
                      <a:lnTo>
                        <a:pt x="0" y="916"/>
                      </a:lnTo>
                      <a:lnTo>
                        <a:pt x="0" y="940"/>
                      </a:lnTo>
                      <a:lnTo>
                        <a:pt x="0" y="954"/>
                      </a:lnTo>
                      <a:lnTo>
                        <a:pt x="0" y="979"/>
                      </a:lnTo>
                      <a:lnTo>
                        <a:pt x="13" y="994"/>
                      </a:lnTo>
                      <a:lnTo>
                        <a:pt x="13" y="1015"/>
                      </a:lnTo>
                      <a:lnTo>
                        <a:pt x="13" y="1033"/>
                      </a:lnTo>
                      <a:lnTo>
                        <a:pt x="31" y="1033"/>
                      </a:lnTo>
                      <a:lnTo>
                        <a:pt x="46" y="1033"/>
                      </a:lnTo>
                      <a:lnTo>
                        <a:pt x="64" y="1033"/>
                      </a:lnTo>
                      <a:lnTo>
                        <a:pt x="85" y="1037"/>
                      </a:lnTo>
                      <a:close/>
                    </a:path>
                  </a:pathLst>
                </a:custGeom>
                <a:solidFill>
                  <a:srgbClr val="FFFFFF"/>
                </a:solidFill>
                <a:ln w="1588">
                  <a:solidFill>
                    <a:srgbClr val="232323"/>
                  </a:solidFill>
                  <a:prstDash val="solid"/>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grpSp>
    </p:spTree>
  </p:cSld>
  <p:clrMapOvr>
    <a:masterClrMapping/>
  </p:clrMapOvr>
  <p:transition>
    <p:wipe dir="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案例分析</a:t>
            </a:r>
            <a:endParaRPr lang="zh-CN" altLang="en-US" dirty="0"/>
          </a:p>
        </p:txBody>
      </p:sp>
      <p:sp>
        <p:nvSpPr>
          <p:cNvPr id="4" name="矩形 3"/>
          <p:cNvSpPr/>
          <p:nvPr/>
        </p:nvSpPr>
        <p:spPr>
          <a:xfrm>
            <a:off x="971600" y="1916832"/>
            <a:ext cx="7272808" cy="4247317"/>
          </a:xfrm>
          <a:prstGeom prst="rect">
            <a:avLst/>
          </a:prstGeom>
        </p:spPr>
        <p:txBody>
          <a:bodyPr wrap="square">
            <a:spAutoFit/>
          </a:bodyPr>
          <a:lstStyle/>
          <a:p>
            <a:pPr>
              <a:lnSpc>
                <a:spcPct val="150000"/>
              </a:lnSpc>
              <a:defRPr/>
            </a:pPr>
            <a:r>
              <a:rPr lang="zh-CN" altLang="en-US" b="1" dirty="0">
                <a:latin typeface="微软雅黑" panose="020B0503020204020204" pitchFamily="34" charset="-122"/>
                <a:ea typeface="微软雅黑" panose="020B0503020204020204" pitchFamily="34" charset="-122"/>
              </a:rPr>
              <a:t>以饮食的描写为例：</a:t>
            </a:r>
            <a:endParaRPr lang="en-US" altLang="zh-CN" b="1" dirty="0">
              <a:latin typeface="微软雅黑" panose="020B0503020204020204" pitchFamily="34" charset="-122"/>
              <a:ea typeface="微软雅黑" panose="020B0503020204020204" pitchFamily="34" charset="-122"/>
            </a:endParaRPr>
          </a:p>
          <a:p>
            <a:pPr>
              <a:lnSpc>
                <a:spcPct val="150000"/>
              </a:lnSpc>
              <a:defRPr/>
            </a:pPr>
            <a:r>
              <a:rPr lang="zh-CN" altLang="en-US" b="1" dirty="0">
                <a:latin typeface="微软雅黑" panose="020B0503020204020204" pitchFamily="34" charset="-122"/>
                <a:ea typeface="微软雅黑" panose="020B0503020204020204" pitchFamily="34" charset="-122"/>
              </a:rPr>
              <a:t>原假设</a:t>
            </a:r>
            <a:r>
              <a:rPr lang="en-US" altLang="zh-CN" b="1" dirty="0">
                <a:latin typeface="微软雅黑" panose="020B0503020204020204" pitchFamily="34" charset="-122"/>
                <a:ea typeface="微软雅黑" panose="020B0503020204020204" pitchFamily="34" charset="-122"/>
              </a:rPr>
              <a:t>H</a:t>
            </a:r>
            <a:r>
              <a:rPr lang="en-US" altLang="zh-CN" sz="1400" b="1" dirty="0">
                <a:latin typeface="微软雅黑" panose="020B0503020204020204" pitchFamily="34" charset="-122"/>
                <a:ea typeface="微软雅黑" panose="020B0503020204020204" pitchFamily="34" charset="-122"/>
              </a:rPr>
              <a:t>0</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前</a:t>
            </a:r>
            <a:r>
              <a:rPr lang="en-US" altLang="zh-CN" b="1" dirty="0">
                <a:latin typeface="微软雅黑" panose="020B0503020204020204" pitchFamily="34" charset="-122"/>
                <a:ea typeface="微软雅黑" panose="020B0503020204020204" pitchFamily="34" charset="-122"/>
              </a:rPr>
              <a:t>80</a:t>
            </a:r>
            <a:r>
              <a:rPr lang="zh-CN" altLang="en-US" b="1" dirty="0">
                <a:latin typeface="微软雅黑" panose="020B0503020204020204" pitchFamily="34" charset="-122"/>
                <a:ea typeface="微软雅黑" panose="020B0503020204020204" pitchFamily="34" charset="-122"/>
              </a:rPr>
              <a:t>回与后</a:t>
            </a:r>
            <a:r>
              <a:rPr lang="en-US" altLang="zh-CN" b="1" dirty="0">
                <a:latin typeface="微软雅黑" panose="020B0503020204020204" pitchFamily="34" charset="-122"/>
                <a:ea typeface="微软雅黑" panose="020B0503020204020204" pitchFamily="34" charset="-122"/>
              </a:rPr>
              <a:t>40</a:t>
            </a:r>
            <a:r>
              <a:rPr lang="zh-CN" altLang="en-US" b="1" dirty="0">
                <a:latin typeface="微软雅黑" panose="020B0503020204020204" pitchFamily="34" charset="-122"/>
                <a:ea typeface="微软雅黑" panose="020B0503020204020204" pitchFamily="34" charset="-122"/>
              </a:rPr>
              <a:t>回对于“饮食描写”的关注程度相同</a:t>
            </a:r>
            <a:endParaRPr lang="en-US" altLang="zh-CN" b="1" dirty="0">
              <a:latin typeface="微软雅黑" panose="020B0503020204020204" pitchFamily="34" charset="-122"/>
              <a:ea typeface="微软雅黑" panose="020B0503020204020204" pitchFamily="34" charset="-122"/>
            </a:endParaRPr>
          </a:p>
          <a:p>
            <a:pPr>
              <a:lnSpc>
                <a:spcPct val="150000"/>
              </a:lnSpc>
              <a:defRPr/>
            </a:pPr>
            <a:r>
              <a:rPr lang="zh-CN" altLang="en-US" b="1" dirty="0">
                <a:latin typeface="微软雅黑" panose="020B0503020204020204" pitchFamily="34" charset="-122"/>
                <a:ea typeface="微软雅黑" panose="020B0503020204020204" pitchFamily="34" charset="-122"/>
              </a:rPr>
              <a:t>备择假设</a:t>
            </a:r>
            <a:r>
              <a:rPr lang="en-US" altLang="zh-CN" b="1" dirty="0">
                <a:latin typeface="微软雅黑" panose="020B0503020204020204" pitchFamily="34" charset="-122"/>
                <a:ea typeface="微软雅黑" panose="020B0503020204020204" pitchFamily="34" charset="-122"/>
              </a:rPr>
              <a:t>H</a:t>
            </a:r>
            <a:r>
              <a:rPr lang="en-US" altLang="zh-CN" sz="1400" b="1" dirty="0">
                <a:latin typeface="微软雅黑" panose="020B0503020204020204" pitchFamily="34" charset="-122"/>
                <a:ea typeface="微软雅黑" panose="020B0503020204020204" pitchFamily="34" charset="-122"/>
              </a:rPr>
              <a:t>1</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前</a:t>
            </a:r>
            <a:r>
              <a:rPr lang="en-US" altLang="zh-CN" b="1" dirty="0">
                <a:latin typeface="微软雅黑" panose="020B0503020204020204" pitchFamily="34" charset="-122"/>
                <a:ea typeface="微软雅黑" panose="020B0503020204020204" pitchFamily="34" charset="-122"/>
              </a:rPr>
              <a:t>80</a:t>
            </a:r>
            <a:r>
              <a:rPr lang="zh-CN" altLang="en-US" b="1" dirty="0">
                <a:latin typeface="微软雅黑" panose="020B0503020204020204" pitchFamily="34" charset="-122"/>
                <a:ea typeface="微软雅黑" panose="020B0503020204020204" pitchFamily="34" charset="-122"/>
              </a:rPr>
              <a:t>回与后</a:t>
            </a:r>
            <a:r>
              <a:rPr lang="en-US" altLang="zh-CN" b="1" dirty="0">
                <a:latin typeface="微软雅黑" panose="020B0503020204020204" pitchFamily="34" charset="-122"/>
                <a:ea typeface="微软雅黑" panose="020B0503020204020204" pitchFamily="34" charset="-122"/>
              </a:rPr>
              <a:t>40</a:t>
            </a:r>
            <a:r>
              <a:rPr lang="zh-CN" altLang="en-US" b="1" dirty="0">
                <a:latin typeface="微软雅黑" panose="020B0503020204020204" pitchFamily="34" charset="-122"/>
                <a:ea typeface="微软雅黑" panose="020B0503020204020204" pitchFamily="34" charset="-122"/>
              </a:rPr>
              <a:t>回对于“饮食描写”的关注程度不同</a:t>
            </a:r>
            <a:endParaRPr lang="en-US" altLang="zh-CN" b="1" dirty="0">
              <a:latin typeface="微软雅黑" panose="020B0503020204020204" pitchFamily="34" charset="-122"/>
              <a:ea typeface="微软雅黑" panose="020B0503020204020204" pitchFamily="34" charset="-122"/>
            </a:endParaRPr>
          </a:p>
          <a:p>
            <a:pPr>
              <a:lnSpc>
                <a:spcPct val="150000"/>
              </a:lnSpc>
              <a:defRPr/>
            </a:pPr>
            <a:endParaRPr lang="en-US" altLang="zh-CN" b="1" dirty="0">
              <a:latin typeface="微软雅黑" panose="020B0503020204020204" pitchFamily="34" charset="-122"/>
              <a:ea typeface="微软雅黑" panose="020B0503020204020204" pitchFamily="34" charset="-122"/>
            </a:endParaRPr>
          </a:p>
          <a:p>
            <a:pPr>
              <a:lnSpc>
                <a:spcPct val="150000"/>
              </a:lnSpc>
              <a:defRPr/>
            </a:pPr>
            <a:r>
              <a:rPr lang="zh-CN" altLang="en-US" b="1" dirty="0">
                <a:latin typeface="微软雅黑" panose="020B0503020204020204" pitchFamily="34" charset="-122"/>
                <a:ea typeface="微软雅黑" panose="020B0503020204020204" pitchFamily="34" charset="-122"/>
              </a:rPr>
              <a:t>转化为统计问题，可计算出：</a:t>
            </a:r>
            <a:endParaRPr lang="en-US" altLang="zh-CN" b="1" dirty="0">
              <a:latin typeface="微软雅黑" panose="020B0503020204020204" pitchFamily="34" charset="-122"/>
              <a:ea typeface="微软雅黑" panose="020B0503020204020204" pitchFamily="34" charset="-122"/>
            </a:endParaRPr>
          </a:p>
          <a:p>
            <a:pPr>
              <a:lnSpc>
                <a:spcPct val="150000"/>
              </a:lnSpc>
              <a:defRPr/>
            </a:pPr>
            <a:r>
              <a:rPr lang="zh-CN" altLang="en-US" b="1" dirty="0">
                <a:latin typeface="微软雅黑" panose="020B0503020204020204" pitchFamily="34" charset="-122"/>
                <a:ea typeface="微软雅黑" panose="020B0503020204020204" pitchFamily="34" charset="-122"/>
              </a:rPr>
              <a:t>前</a:t>
            </a:r>
            <a:r>
              <a:rPr lang="en-US" altLang="zh-CN" b="1" dirty="0">
                <a:latin typeface="微软雅黑" panose="020B0503020204020204" pitchFamily="34" charset="-122"/>
                <a:ea typeface="微软雅黑" panose="020B0503020204020204" pitchFamily="34" charset="-122"/>
              </a:rPr>
              <a:t>80</a:t>
            </a:r>
            <a:r>
              <a:rPr lang="zh-CN" altLang="en-US" b="1" dirty="0">
                <a:latin typeface="微软雅黑" panose="020B0503020204020204" pitchFamily="34" charset="-122"/>
                <a:ea typeface="微软雅黑" panose="020B0503020204020204" pitchFamily="34" charset="-122"/>
              </a:rPr>
              <a:t>回中描写饮食的回的比例为</a:t>
            </a:r>
            <a:r>
              <a:rPr lang="en-US" altLang="zh-CN" b="1" dirty="0">
                <a:latin typeface="微软雅黑" panose="020B0503020204020204" pitchFamily="34" charset="-122"/>
                <a:ea typeface="微软雅黑" panose="020B0503020204020204" pitchFamily="34" charset="-122"/>
              </a:rPr>
              <a:t>0.425</a:t>
            </a:r>
          </a:p>
          <a:p>
            <a:pPr>
              <a:lnSpc>
                <a:spcPct val="150000"/>
              </a:lnSpc>
              <a:defRPr/>
            </a:pPr>
            <a:r>
              <a:rPr lang="zh-CN" altLang="en-US" b="1" dirty="0">
                <a:latin typeface="微软雅黑" panose="020B0503020204020204" pitchFamily="34" charset="-122"/>
                <a:ea typeface="微软雅黑" panose="020B0503020204020204" pitchFamily="34" charset="-122"/>
              </a:rPr>
              <a:t>后</a:t>
            </a:r>
            <a:r>
              <a:rPr lang="en-US" altLang="zh-CN" b="1" dirty="0">
                <a:latin typeface="微软雅黑" panose="020B0503020204020204" pitchFamily="34" charset="-122"/>
                <a:ea typeface="微软雅黑" panose="020B0503020204020204" pitchFamily="34" charset="-122"/>
              </a:rPr>
              <a:t>40</a:t>
            </a:r>
            <a:r>
              <a:rPr lang="zh-CN" altLang="en-US" b="1" dirty="0">
                <a:latin typeface="微软雅黑" panose="020B0503020204020204" pitchFamily="34" charset="-122"/>
                <a:ea typeface="微软雅黑" panose="020B0503020204020204" pitchFamily="34" charset="-122"/>
              </a:rPr>
              <a:t>回中描写饮食的回的比例为</a:t>
            </a:r>
            <a:r>
              <a:rPr lang="en-US" altLang="zh-CN" b="1" dirty="0">
                <a:latin typeface="微软雅黑" panose="020B0503020204020204" pitchFamily="34" charset="-122"/>
                <a:ea typeface="微软雅黑" panose="020B0503020204020204" pitchFamily="34" charset="-122"/>
              </a:rPr>
              <a:t>0.2</a:t>
            </a:r>
          </a:p>
          <a:p>
            <a:pPr>
              <a:lnSpc>
                <a:spcPct val="150000"/>
              </a:lnSpc>
              <a:defRPr/>
            </a:pPr>
            <a:endParaRPr lang="en-US" altLang="zh-CN" b="1" dirty="0">
              <a:latin typeface="微软雅黑" panose="020B0503020204020204" pitchFamily="34" charset="-122"/>
              <a:ea typeface="微软雅黑" panose="020B0503020204020204" pitchFamily="34" charset="-122"/>
            </a:endParaRPr>
          </a:p>
          <a:p>
            <a:pPr lvl="0">
              <a:lnSpc>
                <a:spcPct val="150000"/>
              </a:lnSpc>
              <a:defRPr/>
            </a:pPr>
            <a:r>
              <a:rPr kumimoji="1" lang="zh-CN" altLang="en-US" b="1" dirty="0">
                <a:solidFill>
                  <a:srgbClr val="FFC000"/>
                </a:solidFill>
                <a:effectLst>
                  <a:outerShdw blurRad="38100" dist="38100" dir="2700000" algn="tl">
                    <a:srgbClr val="000000"/>
                  </a:outerShdw>
                </a:effectLst>
                <a:latin typeface="Arial" panose="020B0604020202020204" pitchFamily="34" charset="0"/>
                <a:ea typeface="微软雅黑" panose="020B0503020204020204" pitchFamily="34" charset="-122"/>
              </a:rPr>
              <a:t>问题转化为：</a:t>
            </a:r>
            <a:endParaRPr kumimoji="1" lang="en-US" altLang="zh-CN" b="1" dirty="0">
              <a:solidFill>
                <a:srgbClr val="FFC000"/>
              </a:solidFill>
              <a:effectLst>
                <a:outerShdw blurRad="38100" dist="38100" dir="2700000" algn="tl">
                  <a:srgbClr val="000000"/>
                </a:outerShdw>
              </a:effectLst>
              <a:latin typeface="Arial" panose="020B0604020202020204" pitchFamily="34" charset="0"/>
              <a:ea typeface="微软雅黑" panose="020B0503020204020204" pitchFamily="34" charset="-122"/>
            </a:endParaRPr>
          </a:p>
          <a:p>
            <a:pPr lvl="0">
              <a:lnSpc>
                <a:spcPct val="150000"/>
              </a:lnSpc>
              <a:defRPr/>
            </a:pPr>
            <a:r>
              <a:rPr lang="en-US" altLang="zh-CN" b="1" dirty="0">
                <a:solidFill>
                  <a:srgbClr val="FFC000"/>
                </a:solidFill>
                <a:latin typeface="微软雅黑" panose="020B0503020204020204" pitchFamily="34" charset="-122"/>
                <a:ea typeface="微软雅黑" panose="020B0503020204020204" pitchFamily="34" charset="-122"/>
              </a:rPr>
              <a:t>H</a:t>
            </a:r>
            <a:r>
              <a:rPr lang="en-US" altLang="zh-CN" sz="1400" b="1" dirty="0">
                <a:solidFill>
                  <a:srgbClr val="FFC000"/>
                </a:solidFill>
                <a:latin typeface="微软雅黑" panose="020B0503020204020204" pitchFamily="34" charset="-122"/>
                <a:ea typeface="微软雅黑" panose="020B0503020204020204" pitchFamily="34" charset="-122"/>
              </a:rPr>
              <a:t>0</a:t>
            </a:r>
            <a:r>
              <a:rPr lang="en-US" altLang="zh-CN" b="1" dirty="0">
                <a:solidFill>
                  <a:srgbClr val="FFC000"/>
                </a:solidFill>
                <a:latin typeface="微软雅黑" panose="020B0503020204020204" pitchFamily="34" charset="-122"/>
                <a:ea typeface="微软雅黑" panose="020B0503020204020204" pitchFamily="34" charset="-122"/>
              </a:rPr>
              <a:t>: </a:t>
            </a:r>
            <a:r>
              <a:rPr kumimoji="1" lang="en-US" altLang="zh-CN" b="1" i="1" dirty="0">
                <a:solidFill>
                  <a:srgbClr val="FFC000"/>
                </a:solidFill>
                <a:effectLst>
                  <a:outerShdw blurRad="38100" dist="38100" dir="2700000" algn="tl">
                    <a:srgbClr val="000000"/>
                  </a:outerShdw>
                </a:effectLst>
                <a:latin typeface="Arial" panose="020B0604020202020204" pitchFamily="34" charset="0"/>
                <a:ea typeface="微软雅黑" panose="020B0503020204020204" pitchFamily="34" charset="-122"/>
              </a:rPr>
              <a:t>P</a:t>
            </a:r>
            <a:r>
              <a:rPr kumimoji="1" lang="en-US" altLang="zh-CN" b="1" baseline="-25000" dirty="0">
                <a:solidFill>
                  <a:srgbClr val="FFC000"/>
                </a:solidFill>
                <a:effectLst>
                  <a:outerShdw blurRad="38100" dist="38100" dir="2700000" algn="tl">
                    <a:srgbClr val="000000"/>
                  </a:outerShdw>
                </a:effectLst>
                <a:latin typeface="Arial" panose="020B0604020202020204" pitchFamily="34" charset="0"/>
                <a:ea typeface="微软雅黑" panose="020B0503020204020204" pitchFamily="34" charset="-122"/>
              </a:rPr>
              <a:t>1</a:t>
            </a:r>
            <a:r>
              <a:rPr kumimoji="1" lang="en-US" altLang="zh-CN" b="1" dirty="0">
                <a:solidFill>
                  <a:srgbClr val="FFC000"/>
                </a:solidFill>
                <a:effectLst>
                  <a:outerShdw blurRad="38100" dist="38100" dir="2700000" algn="tl">
                    <a:srgbClr val="000000"/>
                  </a:outerShdw>
                </a:effectLst>
                <a:latin typeface="Arial" panose="020B0604020202020204" pitchFamily="34" charset="0"/>
                <a:ea typeface="微软雅黑" panose="020B0503020204020204" pitchFamily="34" charset="-122"/>
              </a:rPr>
              <a:t>–</a:t>
            </a:r>
            <a:r>
              <a:rPr kumimoji="1" lang="en-US" altLang="zh-CN" b="1" i="1" dirty="0">
                <a:solidFill>
                  <a:srgbClr val="FFC000"/>
                </a:solidFill>
                <a:effectLst>
                  <a:outerShdw blurRad="38100" dist="38100" dir="2700000" algn="tl">
                    <a:srgbClr val="000000"/>
                  </a:outerShdw>
                </a:effectLst>
                <a:latin typeface="Arial" panose="020B0604020202020204" pitchFamily="34" charset="0"/>
                <a:ea typeface="微软雅黑" panose="020B0503020204020204" pitchFamily="34" charset="-122"/>
              </a:rPr>
              <a:t>P</a:t>
            </a:r>
            <a:r>
              <a:rPr kumimoji="1" lang="en-US" altLang="zh-CN" b="1" baseline="-25000" dirty="0">
                <a:solidFill>
                  <a:srgbClr val="FFC000"/>
                </a:solidFill>
                <a:effectLst>
                  <a:outerShdw blurRad="38100" dist="38100" dir="2700000" algn="tl">
                    <a:srgbClr val="000000"/>
                  </a:outerShdw>
                </a:effectLst>
                <a:latin typeface="Arial" panose="020B0604020202020204" pitchFamily="34" charset="0"/>
                <a:ea typeface="微软雅黑" panose="020B0503020204020204" pitchFamily="34" charset="-122"/>
              </a:rPr>
              <a:t>2 </a:t>
            </a:r>
            <a:r>
              <a:rPr kumimoji="1" lang="en-US" altLang="zh-CN" b="1" dirty="0">
                <a:solidFill>
                  <a:srgbClr val="FFC000"/>
                </a:solidFill>
                <a:effectLst>
                  <a:outerShdw blurRad="38100" dist="38100" dir="2700000" algn="tl">
                    <a:srgbClr val="000000"/>
                  </a:outerShdw>
                </a:effectLst>
                <a:latin typeface="Arial" panose="020B0604020202020204" pitchFamily="34" charset="0"/>
                <a:ea typeface="微软雅黑" panose="020B0503020204020204" pitchFamily="34" charset="-122"/>
              </a:rPr>
              <a:t>= 0  </a:t>
            </a:r>
            <a:r>
              <a:rPr kumimoji="1" lang="zh-CN" altLang="en-US" b="1" dirty="0">
                <a:solidFill>
                  <a:srgbClr val="FFC000"/>
                </a:solidFill>
                <a:effectLst>
                  <a:outerShdw blurRad="38100" dist="38100" dir="2700000" algn="tl">
                    <a:srgbClr val="000000"/>
                  </a:outerShdw>
                </a:effectLst>
                <a:latin typeface="Arial" panose="020B0604020202020204" pitchFamily="34" charset="0"/>
                <a:ea typeface="微软雅黑" panose="020B0503020204020204" pitchFamily="34" charset="-122"/>
              </a:rPr>
              <a:t>， </a:t>
            </a:r>
            <a:r>
              <a:rPr lang="en-US" altLang="zh-CN" b="1" dirty="0">
                <a:solidFill>
                  <a:srgbClr val="FFC000"/>
                </a:solidFill>
                <a:latin typeface="微软雅黑" panose="020B0503020204020204" pitchFamily="34" charset="-122"/>
                <a:ea typeface="微软雅黑" panose="020B0503020204020204" pitchFamily="34" charset="-122"/>
              </a:rPr>
              <a:t>H</a:t>
            </a:r>
            <a:r>
              <a:rPr lang="en-US" altLang="zh-CN" sz="1400" b="1" dirty="0">
                <a:solidFill>
                  <a:srgbClr val="FFC000"/>
                </a:solidFill>
                <a:latin typeface="微软雅黑" panose="020B0503020204020204" pitchFamily="34" charset="-122"/>
                <a:ea typeface="微软雅黑" panose="020B0503020204020204" pitchFamily="34" charset="-122"/>
              </a:rPr>
              <a:t>1</a:t>
            </a:r>
            <a:r>
              <a:rPr lang="en-US" altLang="zh-CN" b="1" dirty="0">
                <a:solidFill>
                  <a:srgbClr val="FFC000"/>
                </a:solidFill>
                <a:latin typeface="微软雅黑" panose="020B0503020204020204" pitchFamily="34" charset="-122"/>
                <a:ea typeface="微软雅黑" panose="020B0503020204020204" pitchFamily="34" charset="-122"/>
              </a:rPr>
              <a:t>: </a:t>
            </a:r>
            <a:r>
              <a:rPr kumimoji="1" lang="en-US" altLang="zh-CN" b="1" i="1" dirty="0">
                <a:solidFill>
                  <a:srgbClr val="FFC000"/>
                </a:solidFill>
                <a:effectLst>
                  <a:outerShdw blurRad="38100" dist="38100" dir="2700000" algn="tl">
                    <a:srgbClr val="000000"/>
                  </a:outerShdw>
                </a:effectLst>
                <a:latin typeface="Arial" panose="020B0604020202020204" pitchFamily="34" charset="0"/>
                <a:ea typeface="微软雅黑" panose="020B0503020204020204" pitchFamily="34" charset="-122"/>
              </a:rPr>
              <a:t>P</a:t>
            </a:r>
            <a:r>
              <a:rPr kumimoji="1" lang="en-US" altLang="zh-CN" b="1" baseline="-25000" dirty="0">
                <a:solidFill>
                  <a:srgbClr val="FFC000"/>
                </a:solidFill>
                <a:effectLst>
                  <a:outerShdw blurRad="38100" dist="38100" dir="2700000" algn="tl">
                    <a:srgbClr val="000000"/>
                  </a:outerShdw>
                </a:effectLst>
                <a:latin typeface="Arial" panose="020B0604020202020204" pitchFamily="34" charset="0"/>
                <a:ea typeface="微软雅黑" panose="020B0503020204020204" pitchFamily="34" charset="-122"/>
              </a:rPr>
              <a:t>1</a:t>
            </a:r>
            <a:r>
              <a:rPr kumimoji="1" lang="en-US" altLang="zh-CN" b="1" dirty="0">
                <a:solidFill>
                  <a:srgbClr val="FFC000"/>
                </a:solidFill>
                <a:effectLst>
                  <a:outerShdw blurRad="38100" dist="38100" dir="2700000" algn="tl">
                    <a:srgbClr val="000000"/>
                  </a:outerShdw>
                </a:effectLst>
                <a:latin typeface="Arial" panose="020B0604020202020204" pitchFamily="34" charset="0"/>
                <a:ea typeface="微软雅黑" panose="020B0503020204020204" pitchFamily="34" charset="-122"/>
              </a:rPr>
              <a:t>–</a:t>
            </a:r>
            <a:r>
              <a:rPr kumimoji="1" lang="en-US" altLang="zh-CN" b="1" i="1" dirty="0">
                <a:solidFill>
                  <a:srgbClr val="FFC000"/>
                </a:solidFill>
                <a:effectLst>
                  <a:outerShdw blurRad="38100" dist="38100" dir="2700000" algn="tl">
                    <a:srgbClr val="000000"/>
                  </a:outerShdw>
                </a:effectLst>
                <a:latin typeface="Arial" panose="020B0604020202020204" pitchFamily="34" charset="0"/>
                <a:ea typeface="微软雅黑" panose="020B0503020204020204" pitchFamily="34" charset="-122"/>
              </a:rPr>
              <a:t>P</a:t>
            </a:r>
            <a:r>
              <a:rPr kumimoji="1" lang="en-US" altLang="zh-CN" b="1" baseline="-25000" dirty="0">
                <a:solidFill>
                  <a:srgbClr val="FFC000"/>
                </a:solidFill>
                <a:effectLst>
                  <a:outerShdw blurRad="38100" dist="38100" dir="2700000" algn="tl">
                    <a:srgbClr val="000000"/>
                  </a:outerShdw>
                </a:effectLst>
                <a:latin typeface="Arial" panose="020B0604020202020204" pitchFamily="34" charset="0"/>
                <a:ea typeface="微软雅黑" panose="020B0503020204020204" pitchFamily="34" charset="-122"/>
              </a:rPr>
              <a:t>2 </a:t>
            </a:r>
            <a:r>
              <a:rPr kumimoji="1" lang="zh-CN" altLang="en-US" b="1" dirty="0">
                <a:solidFill>
                  <a:srgbClr val="FFC000"/>
                </a:solidFill>
                <a:effectLst>
                  <a:outerShdw blurRad="38100" dist="38100" dir="2700000" algn="tl">
                    <a:srgbClr val="000000"/>
                  </a:outerShdw>
                </a:effectLst>
                <a:latin typeface="Arial" panose="020B0604020202020204" pitchFamily="34" charset="0"/>
                <a:ea typeface="微软雅黑" panose="020B0503020204020204" pitchFamily="34" charset="-122"/>
              </a:rPr>
              <a:t>≠</a:t>
            </a:r>
            <a:r>
              <a:rPr kumimoji="1" lang="en-US" altLang="zh-CN" b="1" dirty="0">
                <a:solidFill>
                  <a:srgbClr val="FFC000"/>
                </a:solidFill>
                <a:effectLst>
                  <a:outerShdw blurRad="38100" dist="38100" dir="2700000" algn="tl">
                    <a:srgbClr val="000000"/>
                  </a:outerShdw>
                </a:effectLst>
                <a:latin typeface="Arial" panose="020B0604020202020204" pitchFamily="34" charset="0"/>
                <a:ea typeface="微软雅黑" panose="020B0503020204020204" pitchFamily="34" charset="-122"/>
              </a:rPr>
              <a:t> 0</a:t>
            </a:r>
          </a:p>
        </p:txBody>
      </p:sp>
      <mc:AlternateContent xmlns:mc="http://schemas.openxmlformats.org/markup-compatibility/2006" xmlns:a14="http://schemas.microsoft.com/office/drawing/2010/main">
        <mc:Choice Requires="a14">
          <p:sp>
            <p:nvSpPr>
              <p:cNvPr id="5" name="矩形 4"/>
              <p:cNvSpPr/>
              <p:nvPr/>
            </p:nvSpPr>
            <p:spPr>
              <a:xfrm>
                <a:off x="5364088" y="4067780"/>
                <a:ext cx="46224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i="0">
                              <a:latin typeface="Cambria Math" panose="02040503050406030204" pitchFamily="18" charset="0"/>
                            </a:rPr>
                            <m:t>1</m:t>
                          </m:r>
                        </m:sub>
                      </m:sSub>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5364088" y="4067780"/>
                <a:ext cx="462241" cy="369332"/>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xmlns:a14="http://schemas.microsoft.com/office/drawing/2010/main">
        <mc:Choice Requires="a14">
          <p:sp>
            <p:nvSpPr>
              <p:cNvPr id="6" name="矩形 5"/>
              <p:cNvSpPr/>
              <p:nvPr/>
            </p:nvSpPr>
            <p:spPr>
              <a:xfrm>
                <a:off x="5364088" y="4468668"/>
                <a:ext cx="46756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latin typeface="Cambria Math" panose="02040503050406030204" pitchFamily="18" charset="0"/>
                            </a:rPr>
                          </m:ctrlPr>
                        </m:sSubPr>
                        <m:e>
                          <m:r>
                            <a:rPr lang="zh-CN" altLang="en-US" i="1">
                              <a:latin typeface="Cambria Math" panose="02040503050406030204" pitchFamily="18" charset="0"/>
                            </a:rPr>
                            <m:t>𝑃</m:t>
                          </m:r>
                        </m:e>
                        <m:sub>
                          <m:r>
                            <a:rPr lang="en-US" altLang="zh-CN" b="0" i="0" smtClean="0">
                              <a:latin typeface="Cambria Math" panose="02040503050406030204" pitchFamily="18" charset="0"/>
                            </a:rPr>
                            <m:t>2</m:t>
                          </m:r>
                        </m:sub>
                      </m:sSub>
                    </m:oMath>
                  </m:oMathPara>
                </a14:m>
                <a:endParaRPr lang="zh-CN" altLang="en-US" dirty="0"/>
              </a:p>
            </p:txBody>
          </p:sp>
        </mc:Choice>
        <mc:Fallback xmlns="">
          <p:sp>
            <p:nvSpPr>
              <p:cNvPr id="6" name="矩形 5"/>
              <p:cNvSpPr>
                <a:spLocks noRot="1" noChangeAspect="1" noMove="1" noResize="1" noEditPoints="1" noAdjustHandles="1" noChangeArrowheads="1" noChangeShapeType="1" noTextEdit="1"/>
              </p:cNvSpPr>
              <p:nvPr/>
            </p:nvSpPr>
            <p:spPr>
              <a:xfrm>
                <a:off x="5364088" y="4468668"/>
                <a:ext cx="467564" cy="369332"/>
              </a:xfrm>
              <a:prstGeom prst="rect">
                <a:avLst/>
              </a:prstGeom>
              <a:blipFill rotWithShape="1">
                <a:blip r:embed="rId4"/>
                <a:stretch>
                  <a:fillRect/>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案例分析</a:t>
            </a:r>
          </a:p>
        </p:txBody>
      </p:sp>
      <p:sp>
        <p:nvSpPr>
          <p:cNvPr id="3" name="内容占位符 2"/>
          <p:cNvSpPr>
            <a:spLocks noGrp="1"/>
          </p:cNvSpPr>
          <p:nvPr>
            <p:ph idx="1"/>
          </p:nvPr>
        </p:nvSpPr>
        <p:spPr/>
        <p:txBody>
          <a:bodyPr/>
          <a:lstStyle/>
          <a:p>
            <a:r>
              <a:rPr lang="zh-CN" altLang="en-US" dirty="0"/>
              <a:t>利用两个总体比例之差的检验方法</a:t>
            </a:r>
          </a:p>
        </p:txBody>
      </p:sp>
      <p:graphicFrame>
        <p:nvGraphicFramePr>
          <p:cNvPr id="4" name="Object 9">
            <a:hlinkClick r:id="" action="ppaction://ole?verb=0"/>
          </p:cNvPr>
          <p:cNvGraphicFramePr/>
          <p:nvPr/>
        </p:nvGraphicFramePr>
        <p:xfrm>
          <a:off x="2051720" y="2348880"/>
          <a:ext cx="4536504" cy="1224136"/>
        </p:xfrm>
        <a:graphic>
          <a:graphicData uri="http://schemas.openxmlformats.org/presentationml/2006/ole">
            <mc:AlternateContent xmlns:mc="http://schemas.openxmlformats.org/markup-compatibility/2006">
              <mc:Choice xmlns:v="urn:schemas-microsoft-com:vml" Requires="v">
                <p:oleObj spid="_x0000_s587790" name="Equation" r:id="rId3" imgW="3136900" imgH="901700" progId="Equation.DSMT4">
                  <p:embed/>
                </p:oleObj>
              </mc:Choice>
              <mc:Fallback>
                <p:oleObj name="Equation" r:id="rId3" imgW="3136900" imgH="901700" progId="Equation.DSMT4">
                  <p:embed/>
                  <p:pic>
                    <p:nvPicPr>
                      <p:cNvPr id="0" name="Object 9">
                        <a:hlinkClick r:id="" action="ppaction://ole?verb=0"/>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2348880"/>
                        <a:ext cx="4536504" cy="1224136"/>
                      </a:xfrm>
                      <a:prstGeom prst="rect">
                        <a:avLst/>
                      </a:prstGeom>
                      <a:noFill/>
                      <a:ln>
                        <a:noFill/>
                      </a:ln>
                      <a:effectLst>
                        <a:outerShdw dist="17961" dir="2700000" algn="ctr" rotWithShape="0">
                          <a:schemeClr val="bg2"/>
                        </a:outerShdw>
                      </a:effectLst>
                    </p:spPr>
                  </p:pic>
                </p:oleObj>
              </mc:Fallback>
            </mc:AlternateContent>
          </a:graphicData>
        </a:graphic>
      </p:graphicFrame>
      <p:graphicFrame>
        <p:nvGraphicFramePr>
          <p:cNvPr id="5" name="表格 4"/>
          <p:cNvGraphicFramePr>
            <a:graphicFrameLocks noGrp="1"/>
          </p:cNvGraphicFramePr>
          <p:nvPr/>
        </p:nvGraphicFramePr>
        <p:xfrm>
          <a:off x="1619672" y="3947477"/>
          <a:ext cx="4462301" cy="2225040"/>
        </p:xfrm>
        <a:graphic>
          <a:graphicData uri="http://schemas.openxmlformats.org/drawingml/2006/table">
            <a:tbl>
              <a:tblPr firstRow="1" firstCol="1" bandRow="1">
                <a:tableStyleId>{5C22544A-7EE6-4342-B048-85BDC9FD1C3A}</a:tableStyleId>
              </a:tblPr>
              <a:tblGrid>
                <a:gridCol w="1602178">
                  <a:extLst>
                    <a:ext uri="{9D8B030D-6E8A-4147-A177-3AD203B41FA5}">
                      <a16:colId xmlns:a16="http://schemas.microsoft.com/office/drawing/2014/main" val="20000"/>
                    </a:ext>
                  </a:extLst>
                </a:gridCol>
                <a:gridCol w="1214838">
                  <a:extLst>
                    <a:ext uri="{9D8B030D-6E8A-4147-A177-3AD203B41FA5}">
                      <a16:colId xmlns:a16="http://schemas.microsoft.com/office/drawing/2014/main" val="20001"/>
                    </a:ext>
                  </a:extLst>
                </a:gridCol>
                <a:gridCol w="1645285">
                  <a:extLst>
                    <a:ext uri="{9D8B030D-6E8A-4147-A177-3AD203B41FA5}">
                      <a16:colId xmlns:a16="http://schemas.microsoft.com/office/drawing/2014/main" val="20002"/>
                    </a:ext>
                  </a:extLst>
                </a:gridCol>
              </a:tblGrid>
              <a:tr h="370840">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zh-CN" altLang="en-US" dirty="0">
                          <a:latin typeface="微软雅黑" panose="020B0503020204020204" pitchFamily="34" charset="-122"/>
                          <a:ea typeface="微软雅黑" panose="020B0503020204020204" pitchFamily="34" charset="-122"/>
                        </a:rPr>
                        <a:t>统计量</a:t>
                      </a:r>
                    </a:p>
                  </a:txBody>
                  <a:tcPr/>
                </a:tc>
                <a:tc>
                  <a:txBody>
                    <a:bodyPr/>
                    <a:lstStyle/>
                    <a:p>
                      <a:pPr algn="ctr"/>
                      <a:r>
                        <a:rPr lang="en-US" altLang="zh-CN" dirty="0">
                          <a:latin typeface="微软雅黑" panose="020B0503020204020204" pitchFamily="34" charset="-122"/>
                          <a:ea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rPr>
                        <a:t>值</a:t>
                      </a:r>
                    </a:p>
                  </a:txBody>
                  <a:tcPr/>
                </a:tc>
                <a:extLst>
                  <a:ext uri="{0D108BD9-81ED-4DB2-BD59-A6C34878D82A}">
                    <a16:rowId xmlns:a16="http://schemas.microsoft.com/office/drawing/2014/main" val="10000"/>
                  </a:ext>
                </a:extLst>
              </a:tr>
              <a:tr h="370840">
                <a:tc>
                  <a:txBody>
                    <a:bodyPr/>
                    <a:lstStyle/>
                    <a:p>
                      <a:pPr algn="ctr"/>
                      <a:r>
                        <a:rPr lang="zh-CN" altLang="en-US" dirty="0">
                          <a:latin typeface="微软雅黑" panose="020B0503020204020204" pitchFamily="34" charset="-122"/>
                          <a:ea typeface="微软雅黑" panose="020B0503020204020204" pitchFamily="34" charset="-122"/>
                        </a:rPr>
                        <a:t>花卉</a:t>
                      </a:r>
                    </a:p>
                  </a:txBody>
                  <a:tcPr/>
                </a:tc>
                <a:tc>
                  <a:txBody>
                    <a:bodyPr/>
                    <a:lstStyle/>
                    <a:p>
                      <a:pPr algn="ctr"/>
                      <a:r>
                        <a:rPr lang="en-US" altLang="zh-CN" dirty="0">
                          <a:latin typeface="微软雅黑" panose="020B0503020204020204" pitchFamily="34" charset="-122"/>
                          <a:ea typeface="微软雅黑" panose="020B0503020204020204" pitchFamily="34" charset="-122"/>
                        </a:rPr>
                        <a:t>2.4360</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0.0074</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1"/>
                  </a:ext>
                </a:extLst>
              </a:tr>
              <a:tr h="370840">
                <a:tc>
                  <a:txBody>
                    <a:bodyPr/>
                    <a:lstStyle/>
                    <a:p>
                      <a:pPr algn="ctr"/>
                      <a:r>
                        <a:rPr lang="zh-CN" altLang="en-US" dirty="0">
                          <a:latin typeface="微软雅黑" panose="020B0503020204020204" pitchFamily="34" charset="-122"/>
                          <a:ea typeface="微软雅黑" panose="020B0503020204020204" pitchFamily="34" charset="-122"/>
                        </a:rPr>
                        <a:t>树木</a:t>
                      </a:r>
                    </a:p>
                  </a:txBody>
                  <a:tcPr/>
                </a:tc>
                <a:tc>
                  <a:txBody>
                    <a:bodyPr/>
                    <a:lstStyle/>
                    <a:p>
                      <a:pPr algn="ctr"/>
                      <a:r>
                        <a:rPr lang="en-US" altLang="zh-CN" dirty="0">
                          <a:latin typeface="微软雅黑" panose="020B0503020204020204" pitchFamily="34" charset="-122"/>
                          <a:ea typeface="微软雅黑" panose="020B0503020204020204" pitchFamily="34" charset="-122"/>
                        </a:rPr>
                        <a:t>2.3590</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0.0092</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2"/>
                  </a:ext>
                </a:extLst>
              </a:tr>
              <a:tr h="370840">
                <a:tc>
                  <a:txBody>
                    <a:bodyPr/>
                    <a:lstStyle/>
                    <a:p>
                      <a:pPr algn="ctr"/>
                      <a:r>
                        <a:rPr lang="zh-CN" altLang="en-US" dirty="0">
                          <a:latin typeface="微软雅黑" panose="020B0503020204020204" pitchFamily="34" charset="-122"/>
                          <a:ea typeface="微软雅黑" panose="020B0503020204020204" pitchFamily="34" charset="-122"/>
                        </a:rPr>
                        <a:t>饮食</a:t>
                      </a:r>
                    </a:p>
                  </a:txBody>
                  <a:tcPr/>
                </a:tc>
                <a:tc>
                  <a:txBody>
                    <a:bodyPr/>
                    <a:lstStyle/>
                    <a:p>
                      <a:pPr algn="ctr"/>
                      <a:r>
                        <a:rPr lang="en-US" altLang="zh-CN" dirty="0">
                          <a:latin typeface="微软雅黑" panose="020B0503020204020204" pitchFamily="34" charset="-122"/>
                          <a:ea typeface="微软雅黑" panose="020B0503020204020204" pitchFamily="34" charset="-122"/>
                        </a:rPr>
                        <a:t>1.8622</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0.0313</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3"/>
                  </a:ext>
                </a:extLst>
              </a:tr>
              <a:tr h="370840">
                <a:tc>
                  <a:txBody>
                    <a:bodyPr/>
                    <a:lstStyle/>
                    <a:p>
                      <a:pPr algn="ctr"/>
                      <a:r>
                        <a:rPr lang="zh-CN" altLang="en-US" dirty="0">
                          <a:latin typeface="微软雅黑" panose="020B0503020204020204" pitchFamily="34" charset="-122"/>
                          <a:ea typeface="微软雅黑" panose="020B0503020204020204" pitchFamily="34" charset="-122"/>
                        </a:rPr>
                        <a:t>医药</a:t>
                      </a:r>
                    </a:p>
                  </a:txBody>
                  <a:tcPr/>
                </a:tc>
                <a:tc>
                  <a:txBody>
                    <a:bodyPr/>
                    <a:lstStyle/>
                    <a:p>
                      <a:pPr algn="ctr"/>
                      <a:r>
                        <a:rPr lang="en-US" altLang="zh-CN" dirty="0">
                          <a:latin typeface="微软雅黑" panose="020B0503020204020204" pitchFamily="34" charset="-122"/>
                          <a:ea typeface="微软雅黑" panose="020B0503020204020204" pitchFamily="34" charset="-122"/>
                        </a:rPr>
                        <a:t>1.5811</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0.0569</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4"/>
                  </a:ext>
                </a:extLst>
              </a:tr>
              <a:tr h="370840">
                <a:tc>
                  <a:txBody>
                    <a:bodyPr/>
                    <a:lstStyle/>
                    <a:p>
                      <a:pPr algn="ctr"/>
                      <a:r>
                        <a:rPr lang="zh-CN" altLang="en-US" dirty="0">
                          <a:latin typeface="微软雅黑" panose="020B0503020204020204" pitchFamily="34" charset="-122"/>
                          <a:ea typeface="微软雅黑" panose="020B0503020204020204" pitchFamily="34" charset="-122"/>
                        </a:rPr>
                        <a:t>诗词</a:t>
                      </a:r>
                    </a:p>
                  </a:txBody>
                  <a:tcPr/>
                </a:tc>
                <a:tc>
                  <a:txBody>
                    <a:bodyPr/>
                    <a:lstStyle/>
                    <a:p>
                      <a:pPr algn="ctr"/>
                      <a:r>
                        <a:rPr lang="en-US" altLang="zh-CN" dirty="0">
                          <a:latin typeface="微软雅黑" panose="020B0503020204020204" pitchFamily="34" charset="-122"/>
                          <a:ea typeface="微软雅黑" panose="020B0503020204020204" pitchFamily="34" charset="-122"/>
                        </a:rPr>
                        <a:t>1.4325</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0.0760</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5"/>
                  </a:ext>
                </a:extLst>
              </a:tr>
            </a:tbl>
          </a:graphicData>
        </a:graphic>
      </p:graphicFrame>
      <p:sp>
        <p:nvSpPr>
          <p:cNvPr id="6" name="圆角矩形 5"/>
          <p:cNvSpPr/>
          <p:nvPr/>
        </p:nvSpPr>
        <p:spPr>
          <a:xfrm>
            <a:off x="4765040" y="4293235"/>
            <a:ext cx="1001395" cy="115189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157605" y="4424680"/>
            <a:ext cx="7032625" cy="368300"/>
          </a:xfrm>
          <a:prstGeom prst="rect">
            <a:avLst/>
          </a:prstGeom>
          <a:solidFill>
            <a:schemeClr val="accent2">
              <a:lumMod val="20000"/>
              <a:lumOff val="80000"/>
            </a:schemeClr>
          </a:solidFill>
        </p:spPr>
        <p:txBody>
          <a:bodyPr wrap="square" rtlCol="0">
            <a:spAutoFit/>
          </a:bodyPr>
          <a:lstStyle/>
          <a:p>
            <a:endParaRPr lang="zh-CN" altLang="en-US">
              <a:solidFill>
                <a:schemeClr val="tx2"/>
              </a:solidFill>
            </a:endParaRPr>
          </a:p>
        </p:txBody>
      </p:sp>
      <p:sp>
        <p:nvSpPr>
          <p:cNvPr id="2" name="标题 1"/>
          <p:cNvSpPr>
            <a:spLocks noGrp="1"/>
          </p:cNvSpPr>
          <p:nvPr>
            <p:ph type="title"/>
          </p:nvPr>
        </p:nvSpPr>
        <p:spPr/>
        <p:txBody>
          <a:bodyPr/>
          <a:lstStyle/>
          <a:p>
            <a:r>
              <a:rPr lang="zh-CN" altLang="en-US" dirty="0"/>
              <a:t>案例分析</a:t>
            </a:r>
          </a:p>
        </p:txBody>
      </p:sp>
      <p:sp>
        <p:nvSpPr>
          <p:cNvPr id="3" name="内容占位符 2"/>
          <p:cNvSpPr>
            <a:spLocks noGrp="1"/>
          </p:cNvSpPr>
          <p:nvPr>
            <p:ph idx="1"/>
          </p:nvPr>
        </p:nvSpPr>
        <p:spPr/>
        <p:txBody>
          <a:bodyPr/>
          <a:lstStyle/>
          <a:p>
            <a:r>
              <a:rPr lang="zh-CN" altLang="zh-CN" b="1" dirty="0"/>
              <a:t>从一个例子说明“接受</a:t>
            </a:r>
            <a:r>
              <a:rPr lang="zh-CN" altLang="en-US" b="1" dirty="0"/>
              <a:t>原</a:t>
            </a:r>
            <a:r>
              <a:rPr lang="zh-CN" altLang="zh-CN" b="1" dirty="0"/>
              <a:t>假设”的说法不妥</a:t>
            </a:r>
            <a:endParaRPr lang="en-US" altLang="zh-CN" b="1" dirty="0"/>
          </a:p>
          <a:p>
            <a:endParaRPr lang="en-US" altLang="zh-CN" b="1" dirty="0"/>
          </a:p>
          <a:p>
            <a:r>
              <a:rPr lang="zh-CN" altLang="zh-CN" sz="2400" b="1" dirty="0">
                <a:latin typeface="Times New Roman" panose="02020603050405020304" pitchFamily="18" charset="0"/>
              </a:rPr>
              <a:t>一个大米加工厂卖给一个超市一批标明10kg重的大米。而该超市怀疑该厂家缺斤短两，对10包大米进行了称重，得到下面结果（单位：千克）这里假定打包的大米重量服从正态分布</a:t>
            </a:r>
            <a:endParaRPr lang="zh-CN" altLang="zh-CN" b="1" dirty="0">
              <a:solidFill>
                <a:srgbClr val="0000FF"/>
              </a:solidFill>
              <a:latin typeface="Times New Roman" panose="02020603050405020304" pitchFamily="18" charset="0"/>
            </a:endParaRPr>
          </a:p>
          <a:p>
            <a:endParaRPr lang="zh-CN" altLang="en-US" dirty="0"/>
          </a:p>
        </p:txBody>
      </p:sp>
      <p:graphicFrame>
        <p:nvGraphicFramePr>
          <p:cNvPr id="4" name="Object 8"/>
          <p:cNvGraphicFramePr>
            <a:graphicFrameLocks noChangeAspect="1"/>
          </p:cNvGraphicFramePr>
          <p:nvPr/>
        </p:nvGraphicFramePr>
        <p:xfrm>
          <a:off x="-111303" y="4424695"/>
          <a:ext cx="10669905" cy="758825"/>
        </p:xfrm>
        <a:graphic>
          <a:graphicData uri="http://schemas.openxmlformats.org/presentationml/2006/ole">
            <mc:AlternateContent xmlns:mc="http://schemas.openxmlformats.org/markup-compatibility/2006">
              <mc:Choice xmlns:v="urn:schemas-microsoft-com:vml" Requires="v">
                <p:oleObj spid="_x0000_s588812" name="Document" r:id="rId3" imgW="6096000" imgH="409575" progId="Word.Document.8">
                  <p:embed/>
                </p:oleObj>
              </mc:Choice>
              <mc:Fallback>
                <p:oleObj name="Document" r:id="rId3" imgW="6096000" imgH="409575" progId="Word.Document.8">
                  <p:embed/>
                  <p:pic>
                    <p:nvPicPr>
                      <p:cNvPr id="0" name="Object 8"/>
                      <p:cNvPicPr>
                        <a:picLocks noChangeAspect="1" noChangeArrowheads="1"/>
                      </p:cNvPicPr>
                      <p:nvPr/>
                    </p:nvPicPr>
                    <p:blipFill>
                      <a:blip r:embed="rId4"/>
                      <a:srcRect/>
                      <a:stretch>
                        <a:fillRect/>
                      </a:stretch>
                    </p:blipFill>
                    <p:spPr bwMode="auto">
                      <a:xfrm>
                        <a:off x="-111303" y="4424695"/>
                        <a:ext cx="10669905" cy="758825"/>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案例分析</a:t>
            </a:r>
          </a:p>
        </p:txBody>
      </p:sp>
      <p:sp>
        <p:nvSpPr>
          <p:cNvPr id="3" name="内容占位符 2"/>
          <p:cNvSpPr>
            <a:spLocks noGrp="1"/>
          </p:cNvSpPr>
          <p:nvPr>
            <p:ph idx="1"/>
          </p:nvPr>
        </p:nvSpPr>
        <p:spPr/>
        <p:txBody>
          <a:bodyPr/>
          <a:lstStyle/>
          <a:p>
            <a:r>
              <a:rPr lang="zh-CN" altLang="en-US" dirty="0"/>
              <a:t>由于发生分歧，于是各方同意用这个数据进行关于大米重量均值</a:t>
            </a:r>
            <a:r>
              <a:rPr lang="en-US" altLang="zh-CN" dirty="0"/>
              <a:t>m</a:t>
            </a:r>
            <a:r>
              <a:rPr lang="zh-CN" altLang="en-US" dirty="0"/>
              <a:t>的</a:t>
            </a:r>
            <a:r>
              <a:rPr lang="en-US" altLang="zh-CN" dirty="0"/>
              <a:t>t</a:t>
            </a:r>
            <a:r>
              <a:rPr lang="zh-CN" altLang="en-US" dirty="0"/>
              <a:t>检验；以厂家所说的平均重量不低于</a:t>
            </a:r>
            <a:r>
              <a:rPr lang="en-US" altLang="zh-CN" dirty="0"/>
              <a:t>10kg</a:t>
            </a:r>
            <a:r>
              <a:rPr lang="zh-CN" altLang="en-US" dirty="0"/>
              <a:t>作为原假设，而以超市怀疑的份量不足</a:t>
            </a:r>
            <a:r>
              <a:rPr lang="en-US" altLang="zh-CN" dirty="0"/>
              <a:t>10kg</a:t>
            </a:r>
            <a:r>
              <a:rPr lang="zh-CN" altLang="en-US" dirty="0"/>
              <a:t>作为备选假设：</a:t>
            </a:r>
          </a:p>
          <a:p>
            <a:endParaRPr lang="zh-CN" altLang="en-US" dirty="0"/>
          </a:p>
        </p:txBody>
      </p:sp>
      <p:graphicFrame>
        <p:nvGraphicFramePr>
          <p:cNvPr id="4" name="Object 9"/>
          <p:cNvGraphicFramePr>
            <a:graphicFrameLocks noChangeAspect="1"/>
          </p:cNvGraphicFramePr>
          <p:nvPr/>
        </p:nvGraphicFramePr>
        <p:xfrm>
          <a:off x="1152525" y="3817938"/>
          <a:ext cx="6011863" cy="763587"/>
        </p:xfrm>
        <a:graphic>
          <a:graphicData uri="http://schemas.openxmlformats.org/presentationml/2006/ole">
            <mc:AlternateContent xmlns:mc="http://schemas.openxmlformats.org/markup-compatibility/2006">
              <mc:Choice xmlns:v="urn:schemas-microsoft-com:vml" Requires="v">
                <p:oleObj spid="_x0000_s589836" name="Equation" r:id="rId3" imgW="43281600" imgH="5486400" progId="Equation.DSMT4">
                  <p:embed/>
                </p:oleObj>
              </mc:Choice>
              <mc:Fallback>
                <p:oleObj name="Equation" r:id="rId3" imgW="43281600" imgH="5486400" progId="Equation.DSMT4">
                  <p:embed/>
                  <p:pic>
                    <p:nvPicPr>
                      <p:cNvPr id="0" name="Object 9"/>
                      <p:cNvPicPr>
                        <a:picLocks noChangeAspect="1" noChangeArrowheads="1"/>
                      </p:cNvPicPr>
                      <p:nvPr/>
                    </p:nvPicPr>
                    <p:blipFill>
                      <a:blip r:embed="rId4"/>
                      <a:srcRect/>
                      <a:stretch>
                        <a:fillRect/>
                      </a:stretch>
                    </p:blipFill>
                    <p:spPr bwMode="auto">
                      <a:xfrm>
                        <a:off x="1152525" y="3817938"/>
                        <a:ext cx="6011863" cy="7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矩形 4"/>
          <p:cNvSpPr/>
          <p:nvPr/>
        </p:nvSpPr>
        <p:spPr>
          <a:xfrm>
            <a:off x="827584" y="5024015"/>
            <a:ext cx="7488832" cy="1077218"/>
          </a:xfrm>
          <a:prstGeom prst="rect">
            <a:avLst/>
          </a:prstGeom>
        </p:spPr>
        <p:txBody>
          <a:bodyPr wrap="square">
            <a:spAutoFit/>
          </a:bodyPr>
          <a:lstStyle/>
          <a:p>
            <a:r>
              <a:rPr lang="zh-CN" altLang="zh-CN" sz="3200" dirty="0">
                <a:ea typeface="微软雅黑" panose="020B0503020204020204" pitchFamily="34" charset="-122"/>
              </a:rPr>
              <a:t>超市、加工厂老板和该老板的律师都进行了检验。</a:t>
            </a:r>
            <a:endParaRPr lang="zh-CN" altLang="en-US" sz="3200" dirty="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案例分析</a:t>
            </a:r>
          </a:p>
        </p:txBody>
      </p:sp>
      <p:sp>
        <p:nvSpPr>
          <p:cNvPr id="3" name="内容占位符 2"/>
          <p:cNvSpPr>
            <a:spLocks noGrp="1"/>
          </p:cNvSpPr>
          <p:nvPr>
            <p:ph idx="1"/>
          </p:nvPr>
        </p:nvSpPr>
        <p:spPr/>
        <p:txBody>
          <a:bodyPr/>
          <a:lstStyle/>
          <a:p>
            <a:r>
              <a:rPr lang="zh-CN" altLang="en-US" sz="2800" dirty="0"/>
              <a:t>超市用全部样本数据进行</a:t>
            </a:r>
            <a:r>
              <a:rPr lang="en-US" altLang="zh-CN" sz="2800" dirty="0"/>
              <a:t>t</a:t>
            </a:r>
            <a:r>
              <a:rPr lang="zh-CN" altLang="en-US" sz="2800" dirty="0"/>
              <a:t>检验，得到拒绝原假设的结论。</a:t>
            </a:r>
            <a:endParaRPr lang="en-US" altLang="zh-CN" sz="2800" dirty="0"/>
          </a:p>
          <a:p>
            <a:endParaRPr lang="en-US" altLang="zh-CN" sz="2800" dirty="0"/>
          </a:p>
          <a:p>
            <a:r>
              <a:rPr lang="zh-CN" altLang="en-US" sz="2800" dirty="0"/>
              <a:t>他们根据计算得到：样本均值为</a:t>
            </a:r>
            <a:r>
              <a:rPr lang="en-US" altLang="zh-CN" sz="2800" dirty="0"/>
              <a:t>9.92kg</a:t>
            </a:r>
            <a:r>
              <a:rPr lang="zh-CN" altLang="en-US" sz="2800" dirty="0"/>
              <a:t>，而</a:t>
            </a:r>
            <a:r>
              <a:rPr lang="en-US" altLang="zh-CN" sz="2800" dirty="0"/>
              <a:t>p-</a:t>
            </a:r>
            <a:r>
              <a:rPr lang="zh-CN" altLang="en-US" sz="2800" dirty="0"/>
              <a:t>值为</a:t>
            </a:r>
            <a:r>
              <a:rPr lang="en-US" altLang="zh-CN" sz="2800" dirty="0"/>
              <a:t>0.0106</a:t>
            </a:r>
            <a:r>
              <a:rPr lang="zh-CN" altLang="en-US" sz="2800" dirty="0"/>
              <a:t>。因此超市认为，对于显著性水平</a:t>
            </a:r>
            <a:r>
              <a:rPr lang="en-US" altLang="zh-CN" sz="2800" dirty="0"/>
              <a:t>α=0.05</a:t>
            </a:r>
            <a:r>
              <a:rPr lang="zh-CN" altLang="en-US" sz="2800" dirty="0"/>
              <a:t>，应该拒绝原假设。</a:t>
            </a:r>
          </a:p>
          <a:p>
            <a:endParaRPr lang="zh-CN" alt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案例分析</a:t>
            </a:r>
          </a:p>
        </p:txBody>
      </p:sp>
      <p:sp>
        <p:nvSpPr>
          <p:cNvPr id="3" name="内容占位符 2"/>
          <p:cNvSpPr>
            <a:spLocks noGrp="1"/>
          </p:cNvSpPr>
          <p:nvPr>
            <p:ph idx="1"/>
          </p:nvPr>
        </p:nvSpPr>
        <p:spPr/>
        <p:txBody>
          <a:bodyPr>
            <a:normAutofit/>
          </a:bodyPr>
          <a:lstStyle/>
          <a:p>
            <a:r>
              <a:rPr lang="zh-CN" altLang="en-US" sz="2800" dirty="0"/>
              <a:t>大米加工厂老板也懂些统计，他只取了上面样本的头两个个数目</a:t>
            </a:r>
            <a:r>
              <a:rPr lang="en-US" altLang="zh-CN" sz="2800" dirty="0"/>
              <a:t>9.93</a:t>
            </a:r>
            <a:r>
              <a:rPr lang="zh-CN" altLang="en-US" sz="2800" dirty="0"/>
              <a:t>和</a:t>
            </a:r>
            <a:r>
              <a:rPr lang="en-US" altLang="zh-CN" sz="2800" dirty="0"/>
              <a:t>9.83</a:t>
            </a:r>
            <a:r>
              <a:rPr lang="zh-CN" altLang="en-US" sz="2800" dirty="0"/>
              <a:t>进行同样的</a:t>
            </a:r>
            <a:r>
              <a:rPr lang="en-US" altLang="zh-CN" sz="2800" dirty="0"/>
              <a:t>t</a:t>
            </a:r>
            <a:r>
              <a:rPr lang="zh-CN" altLang="en-US" sz="2800" dirty="0"/>
              <a:t>检验。</a:t>
            </a:r>
            <a:endParaRPr lang="en-US" altLang="zh-CN" sz="2800" dirty="0"/>
          </a:p>
          <a:p>
            <a:endParaRPr lang="en-US" altLang="zh-CN" sz="2800" dirty="0"/>
          </a:p>
          <a:p>
            <a:r>
              <a:rPr lang="zh-CN" altLang="en-US" sz="2800" dirty="0"/>
              <a:t>通过对这两个数进行计算得到：样本均值为</a:t>
            </a:r>
            <a:r>
              <a:rPr lang="en-US" altLang="zh-CN" sz="2800" dirty="0"/>
              <a:t>9.88kg</a:t>
            </a:r>
            <a:r>
              <a:rPr lang="zh-CN" altLang="en-US" sz="2800" dirty="0"/>
              <a:t>，而</a:t>
            </a:r>
            <a:r>
              <a:rPr lang="en-US" altLang="zh-CN" sz="2800" dirty="0"/>
              <a:t>p-</a:t>
            </a:r>
            <a:r>
              <a:rPr lang="zh-CN" altLang="en-US" sz="2800" dirty="0"/>
              <a:t>值为</a:t>
            </a:r>
            <a:r>
              <a:rPr lang="en-US" altLang="zh-CN" sz="2800" dirty="0"/>
              <a:t>0.1257</a:t>
            </a:r>
            <a:r>
              <a:rPr lang="zh-CN" altLang="en-US" sz="2800" dirty="0"/>
              <a:t>。虽然样本均值不如超市检验的大，但</a:t>
            </a:r>
            <a:r>
              <a:rPr lang="en-US" altLang="zh-CN" sz="2800" dirty="0"/>
              <a:t>p-</a:t>
            </a:r>
            <a:r>
              <a:rPr lang="zh-CN" altLang="en-US" sz="2800" dirty="0"/>
              <a:t>值大大增加。加工厂老板于是下了结论：对于水平</a:t>
            </a:r>
            <a:r>
              <a:rPr lang="en-US" altLang="zh-CN" sz="2800" dirty="0"/>
              <a:t>α</a:t>
            </a:r>
            <a:r>
              <a:rPr lang="zh-CN" altLang="en-US" sz="2800" dirty="0"/>
              <a:t>＝</a:t>
            </a:r>
            <a:r>
              <a:rPr lang="en-US" altLang="zh-CN" sz="2800" dirty="0"/>
              <a:t>0.05</a:t>
            </a:r>
            <a:r>
              <a:rPr lang="zh-CN" altLang="en-US" sz="2800" dirty="0"/>
              <a:t>，“接受原假设”，即加工厂的大米平均重量的确不低于</a:t>
            </a:r>
            <a:r>
              <a:rPr lang="en-US" altLang="zh-CN" sz="2800" dirty="0"/>
              <a:t>10kg</a:t>
            </a:r>
            <a:r>
              <a:rPr lang="zh-CN" altLang="en-US" sz="2800" dirty="0"/>
              <a:t>。</a:t>
            </a:r>
          </a:p>
          <a:p>
            <a:endParaRPr lang="zh-CN" alt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案例分析</a:t>
            </a:r>
          </a:p>
        </p:txBody>
      </p:sp>
      <p:sp>
        <p:nvSpPr>
          <p:cNvPr id="3" name="内容占位符 2"/>
          <p:cNvSpPr>
            <a:spLocks noGrp="1"/>
          </p:cNvSpPr>
          <p:nvPr>
            <p:ph idx="1"/>
          </p:nvPr>
        </p:nvSpPr>
        <p:spPr/>
        <p:txBody>
          <a:bodyPr>
            <a:normAutofit lnSpcReduction="10000"/>
          </a:bodyPr>
          <a:lstStyle/>
          <a:p>
            <a:r>
              <a:rPr lang="zh-CN" altLang="en-US" sz="3000" dirty="0">
                <a:latin typeface="微软雅黑" panose="020B0503020204020204" pitchFamily="34" charset="-122"/>
              </a:rPr>
              <a:t>大米加工厂老板的律师用了全部数据，利用对中位数的符号检验（对于正态分布，对中位数的检验等价于对均值的检验）。</a:t>
            </a:r>
            <a:endParaRPr lang="en-US" altLang="zh-CN" sz="3000" dirty="0">
              <a:latin typeface="微软雅黑" panose="020B0503020204020204" pitchFamily="34" charset="-122"/>
            </a:endParaRPr>
          </a:p>
          <a:p>
            <a:endParaRPr lang="en-US" altLang="zh-CN" sz="3000" dirty="0">
              <a:latin typeface="微软雅黑" panose="020B0503020204020204" pitchFamily="34" charset="-122"/>
            </a:endParaRPr>
          </a:p>
          <a:p>
            <a:r>
              <a:rPr lang="zh-CN" altLang="en-US" sz="3000" dirty="0">
                <a:latin typeface="微软雅黑" panose="020B0503020204020204" pitchFamily="34" charset="-122"/>
              </a:rPr>
              <a:t>根据计算，得到该检验的</a:t>
            </a:r>
            <a:r>
              <a:rPr lang="en-US" altLang="zh-CN" sz="3000" dirty="0">
                <a:latin typeface="微软雅黑" panose="020B0503020204020204" pitchFamily="34" charset="-122"/>
              </a:rPr>
              <a:t>p-</a:t>
            </a:r>
            <a:r>
              <a:rPr lang="zh-CN" altLang="en-US" sz="3000" dirty="0">
                <a:latin typeface="微软雅黑" panose="020B0503020204020204" pitchFamily="34" charset="-122"/>
              </a:rPr>
              <a:t>值为</a:t>
            </a:r>
            <a:r>
              <a:rPr lang="en-US" altLang="zh-CN" sz="3000" dirty="0">
                <a:latin typeface="微软雅黑" panose="020B0503020204020204" pitchFamily="34" charset="-122"/>
              </a:rPr>
              <a:t>0.0547</a:t>
            </a:r>
            <a:r>
              <a:rPr lang="zh-CN" altLang="en-US" sz="3000" dirty="0">
                <a:latin typeface="微软雅黑" panose="020B0503020204020204" pitchFamily="34" charset="-122"/>
              </a:rPr>
              <a:t>。所以这个律师说在显著性水平</a:t>
            </a:r>
            <a:r>
              <a:rPr lang="en-US" altLang="zh-CN" sz="3000" dirty="0">
                <a:latin typeface="微软雅黑" panose="020B0503020204020204" pitchFamily="34" charset="-122"/>
              </a:rPr>
              <a:t>α=0.05</a:t>
            </a:r>
            <a:r>
              <a:rPr lang="zh-CN" altLang="en-US" sz="3000" dirty="0">
                <a:latin typeface="微软雅黑" panose="020B0503020204020204" pitchFamily="34" charset="-122"/>
              </a:rPr>
              <a:t>时，应该“接受</a:t>
            </a:r>
            <a:r>
              <a:rPr lang="zh-CN" altLang="en-US" dirty="0"/>
              <a:t>原</a:t>
            </a:r>
            <a:r>
              <a:rPr lang="zh-CN" altLang="en-US" sz="3000" dirty="0">
                <a:latin typeface="微软雅黑" panose="020B0503020204020204" pitchFamily="34" charset="-122"/>
              </a:rPr>
              <a:t>假设”。</a:t>
            </a:r>
            <a:endParaRPr lang="en-US" altLang="zh-CN" sz="3000" dirty="0">
              <a:latin typeface="微软雅黑" panose="020B0503020204020204" pitchFamily="34" charset="-122"/>
            </a:endParaRPr>
          </a:p>
          <a:p>
            <a:endParaRPr lang="en-US" altLang="zh-CN" sz="3000" dirty="0">
              <a:latin typeface="微软雅黑" panose="020B0503020204020204" pitchFamily="34" charset="-122"/>
            </a:endParaRPr>
          </a:p>
          <a:p>
            <a:r>
              <a:rPr lang="zh-CN" altLang="en-US" sz="3000" dirty="0">
                <a:latin typeface="微软雅黑" panose="020B0503020204020204" pitchFamily="34" charset="-122"/>
              </a:rPr>
              <a:t>还说，“既然三个检验中有两个都接受</a:t>
            </a:r>
            <a:r>
              <a:rPr lang="zh-CN" altLang="en-US" dirty="0"/>
              <a:t>原</a:t>
            </a:r>
            <a:r>
              <a:rPr lang="zh-CN" altLang="en-US" sz="3000" dirty="0">
                <a:latin typeface="微软雅黑" panose="020B0503020204020204" pitchFamily="34" charset="-122"/>
              </a:rPr>
              <a:t>假设，就应该接受。”</a:t>
            </a:r>
          </a:p>
          <a:p>
            <a:endParaRPr lang="zh-CN" alt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案例分析</a:t>
            </a:r>
          </a:p>
        </p:txBody>
      </p:sp>
      <p:sp>
        <p:nvSpPr>
          <p:cNvPr id="3" name="内容占位符 2"/>
          <p:cNvSpPr>
            <a:spLocks noGrp="1"/>
          </p:cNvSpPr>
          <p:nvPr>
            <p:ph idx="1"/>
          </p:nvPr>
        </p:nvSpPr>
        <p:spPr/>
        <p:txBody>
          <a:bodyPr>
            <a:normAutofit/>
          </a:bodyPr>
          <a:lstStyle/>
          <a:p>
            <a:r>
              <a:rPr lang="zh-CN" altLang="en-US" sz="3000" dirty="0">
                <a:latin typeface="微软雅黑" panose="020B0503020204020204" pitchFamily="34" charset="-122"/>
              </a:rPr>
              <a:t>加工厂老板实际上减少了作为证据的数据，因此只能得到“证据不足，无法拒绝</a:t>
            </a:r>
            <a:r>
              <a:rPr lang="zh-CN" altLang="en-US" dirty="0"/>
              <a:t>原</a:t>
            </a:r>
            <a:r>
              <a:rPr lang="zh-CN" altLang="en-US" sz="3000" dirty="0">
                <a:latin typeface="微软雅黑" panose="020B0503020204020204" pitchFamily="34" charset="-122"/>
              </a:rPr>
              <a:t>假设”的结论。但加工厂老板利用一些错误的统计教科书的说法，把“证据不足以拒绝</a:t>
            </a:r>
            <a:r>
              <a:rPr lang="zh-CN" altLang="en-US" dirty="0"/>
              <a:t>原</a:t>
            </a:r>
            <a:r>
              <a:rPr lang="zh-CN" altLang="en-US" sz="3000" dirty="0">
                <a:latin typeface="微软雅黑" panose="020B0503020204020204" pitchFamily="34" charset="-122"/>
              </a:rPr>
              <a:t>假设”改成“接受</a:t>
            </a:r>
            <a:r>
              <a:rPr lang="zh-CN" altLang="en-US" dirty="0"/>
              <a:t>原</a:t>
            </a:r>
            <a:r>
              <a:rPr lang="zh-CN" altLang="en-US" sz="3000" dirty="0">
                <a:latin typeface="微软雅黑" panose="020B0503020204020204" pitchFamily="34" charset="-122"/>
              </a:rPr>
              <a:t>假设”了。而且，从样本中仅选择某些数目（等于销毁证据）违背统计道德。</a:t>
            </a:r>
          </a:p>
          <a:p>
            <a:endParaRPr lang="zh-CN" alt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案例分析</a:t>
            </a:r>
          </a:p>
        </p:txBody>
      </p:sp>
      <p:sp>
        <p:nvSpPr>
          <p:cNvPr id="3" name="内容占位符 2"/>
          <p:cNvSpPr>
            <a:spLocks noGrp="1"/>
          </p:cNvSpPr>
          <p:nvPr>
            <p:ph idx="1"/>
          </p:nvPr>
        </p:nvSpPr>
        <p:spPr/>
        <p:txBody>
          <a:bodyPr>
            <a:normAutofit fontScale="92500" lnSpcReduction="10000"/>
          </a:bodyPr>
          <a:lstStyle/>
          <a:p>
            <a:r>
              <a:rPr lang="zh-CN" altLang="en-US" sz="3000" dirty="0">
                <a:latin typeface="微软雅黑" panose="020B0503020204020204" pitchFamily="34" charset="-122"/>
              </a:rPr>
              <a:t>律师虽然用了全部数据，但用了不同的方法。他也只能够说“在这个检验方法下，证据不足以拒绝</a:t>
            </a:r>
            <a:r>
              <a:rPr lang="zh-CN" altLang="en-US" dirty="0"/>
              <a:t>原</a:t>
            </a:r>
            <a:r>
              <a:rPr lang="zh-CN" altLang="en-US" sz="3000" dirty="0">
                <a:latin typeface="微软雅黑" panose="020B0503020204020204" pitchFamily="34" charset="-122"/>
              </a:rPr>
              <a:t>假设”而不能说“接受</a:t>
            </a:r>
            <a:r>
              <a:rPr lang="zh-CN" altLang="en-US" dirty="0"/>
              <a:t>原</a:t>
            </a:r>
            <a:r>
              <a:rPr lang="zh-CN" altLang="en-US" sz="3000" dirty="0">
                <a:latin typeface="微软雅黑" panose="020B0503020204020204" pitchFamily="34" charset="-122"/>
              </a:rPr>
              <a:t>假设”。</a:t>
            </a:r>
            <a:endParaRPr lang="en-US" altLang="zh-CN" sz="3000" dirty="0">
              <a:latin typeface="微软雅黑" panose="020B0503020204020204" pitchFamily="34" charset="-122"/>
            </a:endParaRPr>
          </a:p>
          <a:p>
            <a:r>
              <a:rPr lang="zh-CN" altLang="en-US" sz="3000" dirty="0">
                <a:latin typeface="微软雅黑" panose="020B0503020204020204" pitchFamily="34" charset="-122"/>
              </a:rPr>
              <a:t>另外，律师对超市用更有效的检验方法得到的“拒绝</a:t>
            </a:r>
            <a:r>
              <a:rPr lang="zh-CN" altLang="en-US" dirty="0"/>
              <a:t>原</a:t>
            </a:r>
            <a:r>
              <a:rPr lang="zh-CN" altLang="en-US" sz="3000" dirty="0">
                <a:latin typeface="微软雅黑" panose="020B0503020204020204" pitchFamily="34" charset="-122"/>
              </a:rPr>
              <a:t>假设”的结论视而不见，这也违背了统计原理。</a:t>
            </a:r>
            <a:endParaRPr lang="en-US" altLang="zh-CN" sz="3000" dirty="0">
              <a:latin typeface="微软雅黑" panose="020B0503020204020204" pitchFamily="34" charset="-122"/>
            </a:endParaRPr>
          </a:p>
          <a:p>
            <a:r>
              <a:rPr lang="zh-CN" altLang="en-US" sz="3000" dirty="0">
                <a:latin typeface="微软雅黑" panose="020B0503020204020204" pitchFamily="34" charset="-122"/>
              </a:rPr>
              <a:t>其实，对于同一个检验问题，可能有多种检验方法。但只要有一个拒绝，就可以拒绝。那些不能拒绝的检验方法是能力不足。用统计术语来说，该拒绝而不能拒绝的检验方法是势（</a:t>
            </a:r>
            <a:r>
              <a:rPr lang="en-US" altLang="zh-CN" sz="3000" dirty="0">
                <a:latin typeface="微软雅黑" panose="020B0503020204020204" pitchFamily="34" charset="-122"/>
              </a:rPr>
              <a:t>power</a:t>
            </a:r>
            <a:r>
              <a:rPr lang="zh-CN" altLang="en-US" sz="3000" dirty="0">
                <a:latin typeface="微软雅黑" panose="020B0503020204020204" pitchFamily="34" charset="-122"/>
              </a:rPr>
              <a:t>）不足，或者效率（</a:t>
            </a:r>
            <a:r>
              <a:rPr lang="en-US" altLang="zh-CN" sz="3000" dirty="0">
                <a:latin typeface="微软雅黑" panose="020B0503020204020204" pitchFamily="34" charset="-122"/>
              </a:rPr>
              <a:t>efficiency</a:t>
            </a:r>
            <a:r>
              <a:rPr lang="zh-CN" altLang="en-US" sz="3000" dirty="0">
                <a:latin typeface="微软雅黑" panose="020B0503020204020204" pitchFamily="34" charset="-122"/>
              </a:rPr>
              <a:t>）低。</a:t>
            </a:r>
          </a:p>
          <a:p>
            <a:pPr marL="0" indent="0">
              <a:buNone/>
            </a:pPr>
            <a:endParaRPr lang="zh-CN" altLang="en-US" sz="3000" dirty="0">
              <a:latin typeface="微软雅黑" panose="020B0503020204020204" pitchFamily="34" charset="-122"/>
            </a:endParaRPr>
          </a:p>
          <a:p>
            <a:endParaRPr lang="zh-CN" alt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案例分析</a:t>
            </a:r>
          </a:p>
        </p:txBody>
      </p:sp>
      <p:sp>
        <p:nvSpPr>
          <p:cNvPr id="3" name="内容占位符 2"/>
          <p:cNvSpPr>
            <a:spLocks noGrp="1"/>
          </p:cNvSpPr>
          <p:nvPr>
            <p:ph idx="1"/>
          </p:nvPr>
        </p:nvSpPr>
        <p:spPr/>
        <p:txBody>
          <a:bodyPr>
            <a:normAutofit/>
          </a:bodyPr>
          <a:lstStyle/>
          <a:p>
            <a:r>
              <a:rPr lang="zh-CN" altLang="en-US" sz="3000" dirty="0">
                <a:latin typeface="微软雅黑" panose="020B0503020204020204" pitchFamily="34" charset="-122"/>
              </a:rPr>
              <a:t>该例说明了几个问题：</a:t>
            </a:r>
          </a:p>
          <a:p>
            <a:r>
              <a:rPr lang="zh-CN" altLang="en-US" sz="3000" dirty="0">
                <a:latin typeface="微软雅黑" panose="020B0503020204020204" pitchFamily="34" charset="-122"/>
              </a:rPr>
              <a:t>在已经得到样本的情况下，随意舍取一些数目是违背统计原理和统计道德的。这相当于篡改或销毁证据。</a:t>
            </a:r>
          </a:p>
          <a:p>
            <a:r>
              <a:rPr lang="zh-CN" altLang="en-US" sz="3000" dirty="0">
                <a:latin typeface="微软雅黑" panose="020B0503020204020204" pitchFamily="34" charset="-122"/>
              </a:rPr>
              <a:t>由于证据不足而不能拒绝原假设绝对不能说成“接受原假设”。如果一定要说，需给出</a:t>
            </a:r>
            <a:r>
              <a:rPr lang="zh-CN" altLang="en-US" sz="3000">
                <a:latin typeface="微软雅黑" panose="020B0503020204020204" pitchFamily="34" charset="-122"/>
              </a:rPr>
              <a:t>你接受原假设</a:t>
            </a:r>
            <a:r>
              <a:rPr lang="zh-CN" altLang="en-US" sz="3000" dirty="0">
                <a:latin typeface="微软雅黑" panose="020B0503020204020204" pitchFamily="34" charset="-122"/>
              </a:rPr>
              <a:t>所可能犯第二类错误的概率（这是无法算出的）。这是加工厂老板和律师所犯的错误。</a:t>
            </a:r>
          </a:p>
          <a:p>
            <a:pPr marL="0" indent="0">
              <a:buNone/>
            </a:pPr>
            <a:endParaRPr lang="zh-CN" altLang="en-US" sz="3000" dirty="0">
              <a:latin typeface="微软雅黑" panose="020B0503020204020204" pitchFamily="34" charset="-122"/>
            </a:endParaRPr>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normAutofit fontScale="90000"/>
          </a:bodyPr>
          <a:lstStyle/>
          <a:p>
            <a:pPr>
              <a:defRPr/>
            </a:pPr>
            <a:r>
              <a:rPr lang="zh-CN" altLang="en-US" sz="4000" dirty="0">
                <a:latin typeface="Arial" panose="020B0604020202020204" pitchFamily="34" charset="0"/>
              </a:rPr>
              <a:t>什么是假设检验</a:t>
            </a:r>
            <a:r>
              <a:rPr lang="en-US" altLang="zh-CN" sz="4000" dirty="0">
                <a:latin typeface="Arial" panose="020B0604020202020204" pitchFamily="34" charset="0"/>
              </a:rPr>
              <a:t>?</a:t>
            </a:r>
            <a:br>
              <a:rPr lang="en-US" altLang="zh-CN" sz="4000" dirty="0">
                <a:latin typeface="Arial" panose="020B0604020202020204" pitchFamily="34" charset="0"/>
              </a:rPr>
            </a:br>
            <a:r>
              <a:rPr lang="en-US" altLang="zh-CN" sz="4000" dirty="0">
                <a:latin typeface="Arial" panose="020B0604020202020204" pitchFamily="34" charset="0"/>
              </a:rPr>
              <a:t> </a:t>
            </a:r>
            <a:r>
              <a:rPr lang="en-US" altLang="zh-CN" sz="3600" dirty="0">
                <a:solidFill>
                  <a:schemeClr val="hlink"/>
                </a:solidFill>
                <a:latin typeface="Arial" panose="020B0604020202020204" pitchFamily="34" charset="0"/>
              </a:rPr>
              <a:t>(</a:t>
            </a:r>
            <a:r>
              <a:rPr lang="en-US" altLang="zh-CN" sz="3600" dirty="0">
                <a:solidFill>
                  <a:schemeClr val="hlink"/>
                </a:solidFill>
                <a:latin typeface="Arial" panose="020B0604020202020204" pitchFamily="34" charset="0"/>
                <a:cs typeface="Times New Roman" panose="02020603050405020304" pitchFamily="18" charset="0"/>
              </a:rPr>
              <a:t>hypothesis testing</a:t>
            </a:r>
            <a:r>
              <a:rPr lang="en-US" altLang="zh-CN" sz="3600" dirty="0">
                <a:solidFill>
                  <a:schemeClr val="hlink"/>
                </a:solidFill>
                <a:latin typeface="Arial" panose="020B0604020202020204" pitchFamily="34" charset="0"/>
              </a:rPr>
              <a:t>)</a:t>
            </a:r>
          </a:p>
        </p:txBody>
      </p:sp>
      <p:sp>
        <p:nvSpPr>
          <p:cNvPr id="485379" name="Rectangle 3"/>
          <p:cNvSpPr>
            <a:spLocks noGrp="1" noChangeArrowheads="1"/>
          </p:cNvSpPr>
          <p:nvPr>
            <p:ph type="body" idx="1"/>
          </p:nvPr>
        </p:nvSpPr>
        <p:spPr>
          <a:xfrm>
            <a:off x="592138" y="1733550"/>
            <a:ext cx="8066087" cy="4514850"/>
          </a:xfrm>
        </p:spPr>
        <p:txBody>
          <a:bodyPr/>
          <a:lstStyle/>
          <a:p>
            <a:pPr algn="just">
              <a:buFontTx/>
              <a:buAutoNum type="arabicPeriod"/>
              <a:defRPr/>
            </a:pPr>
            <a:r>
              <a:rPr lang="zh-CN" altLang="en-US" dirty="0"/>
              <a:t>事先对总体参数或分布形式作出某种假设，然后利用样本信息来判断原假设是否成立</a:t>
            </a:r>
          </a:p>
          <a:p>
            <a:pPr algn="just">
              <a:buFontTx/>
              <a:buAutoNum type="arabicPeriod"/>
              <a:defRPr/>
            </a:pPr>
            <a:r>
              <a:rPr lang="zh-CN" altLang="en-US" dirty="0"/>
              <a:t>有参数假设检验和</a:t>
            </a:r>
            <a:r>
              <a:rPr lang="zh-CN" altLang="en-US" dirty="0">
                <a:sym typeface="Wingdings" panose="05000000000000000000" pitchFamily="2" charset="2"/>
              </a:rPr>
              <a:t>非</a:t>
            </a:r>
            <a:r>
              <a:rPr lang="zh-CN" altLang="en-US" dirty="0"/>
              <a:t>参数假设检验</a:t>
            </a:r>
          </a:p>
          <a:p>
            <a:pPr algn="just">
              <a:spcBef>
                <a:spcPct val="24000"/>
              </a:spcBef>
              <a:buFontTx/>
              <a:buAutoNum type="arabicPeriod" startAt="3"/>
              <a:defRPr/>
            </a:pPr>
            <a:r>
              <a:rPr lang="zh-CN" altLang="en-US" dirty="0"/>
              <a:t>采用逻辑上的反证法，依据统计上的小概率原理</a:t>
            </a:r>
          </a:p>
        </p:txBody>
      </p:sp>
      <p:pic>
        <p:nvPicPr>
          <p:cNvPr id="23556" name="Picture 4" descr="C:\Program Files\Common Files\Microsoft Shared\Clipart\cagcat50\PE02043_.wmf">
            <a:hlinkClick r:id="" action="ppaction://noaction" highlightClick="1"/>
            <a:hlinkHover r:id="" action="ppaction://noaction" highlightClick="1"/>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2600" y="4594225"/>
            <a:ext cx="1289050"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5379">
                                            <p:txEl>
                                              <p:pRg st="0" end="0"/>
                                            </p:txEl>
                                          </p:spTgt>
                                        </p:tgtEl>
                                        <p:attrNameLst>
                                          <p:attrName>style.visibility</p:attrName>
                                        </p:attrNameLst>
                                      </p:cBhvr>
                                      <p:to>
                                        <p:strVal val="visible"/>
                                      </p:to>
                                    </p:set>
                                    <p:animEffect transition="in" filter="wipe(left)">
                                      <p:cBhvr>
                                        <p:cTn id="7" dur="500"/>
                                        <p:tgtEl>
                                          <p:spTgt spid="485379">
                                            <p:txEl>
                                              <p:pRg st="0" end="0"/>
                                            </p:txEl>
                                          </p:spTgt>
                                        </p:tgtEl>
                                      </p:cBhvr>
                                    </p:animEffect>
                                  </p:childTnLst>
                                  <p:subTnLst>
                                    <p:animClr clrSpc="rgb" dir="cw">
                                      <p:cBhvr override="childStyle">
                                        <p:cTn dur="1" fill="hold" display="0" masterRel="nextClick" afterEffect="1"/>
                                        <p:tgtEl>
                                          <p:spTgt spid="485379">
                                            <p:txEl>
                                              <p:pRg st="0" end="0"/>
                                            </p:txEl>
                                          </p:spTgt>
                                        </p:tgtEl>
                                        <p:attrNameLst>
                                          <p:attrName>ppt_c</p:attrName>
                                        </p:attrNameLst>
                                      </p:cBhvr>
                                      <p:to>
                                        <a:schemeClr val="folHlink"/>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5379">
                                            <p:txEl>
                                              <p:pRg st="1" end="1"/>
                                            </p:txEl>
                                          </p:spTgt>
                                        </p:tgtEl>
                                        <p:attrNameLst>
                                          <p:attrName>style.visibility</p:attrName>
                                        </p:attrNameLst>
                                      </p:cBhvr>
                                      <p:to>
                                        <p:strVal val="visible"/>
                                      </p:to>
                                    </p:set>
                                    <p:animEffect transition="in" filter="wipe(left)">
                                      <p:cBhvr>
                                        <p:cTn id="12" dur="500"/>
                                        <p:tgtEl>
                                          <p:spTgt spid="485379">
                                            <p:txEl>
                                              <p:pRg st="1" end="1"/>
                                            </p:txEl>
                                          </p:spTgt>
                                        </p:tgtEl>
                                      </p:cBhvr>
                                    </p:animEffect>
                                  </p:childTnLst>
                                  <p:subTnLst>
                                    <p:animClr clrSpc="rgb" dir="cw">
                                      <p:cBhvr override="childStyle">
                                        <p:cTn dur="1" fill="hold" display="0" masterRel="nextClick" afterEffect="1"/>
                                        <p:tgtEl>
                                          <p:spTgt spid="485379">
                                            <p:txEl>
                                              <p:pRg st="1" end="1"/>
                                            </p:txEl>
                                          </p:spTgt>
                                        </p:tgtEl>
                                        <p:attrNameLst>
                                          <p:attrName>ppt_c</p:attrName>
                                        </p:attrNameLst>
                                      </p:cBhvr>
                                      <p:to>
                                        <a:schemeClr val="folHlink"/>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5379">
                                            <p:txEl>
                                              <p:pRg st="2" end="2"/>
                                            </p:txEl>
                                          </p:spTgt>
                                        </p:tgtEl>
                                        <p:attrNameLst>
                                          <p:attrName>style.visibility</p:attrName>
                                        </p:attrNameLst>
                                      </p:cBhvr>
                                      <p:to>
                                        <p:strVal val="visible"/>
                                      </p:to>
                                    </p:set>
                                    <p:animEffect transition="in" filter="wipe(left)">
                                      <p:cBhvr>
                                        <p:cTn id="17" dur="500"/>
                                        <p:tgtEl>
                                          <p:spTgt spid="485379">
                                            <p:txEl>
                                              <p:pRg st="2" end="2"/>
                                            </p:txEl>
                                          </p:spTgt>
                                        </p:tgtEl>
                                      </p:cBhvr>
                                    </p:animEffect>
                                  </p:childTnLst>
                                  <p:subTnLst>
                                    <p:animClr clrSpc="rgb" dir="cw">
                                      <p:cBhvr override="childStyle">
                                        <p:cTn dur="1" fill="hold" display="0" masterRel="nextClick" afterEffect="1"/>
                                        <p:tgtEl>
                                          <p:spTgt spid="485379">
                                            <p:txEl>
                                              <p:pRg st="2" end="2"/>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79" grpId="0" build="p"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案例分析</a:t>
            </a:r>
          </a:p>
        </p:txBody>
      </p:sp>
      <p:sp>
        <p:nvSpPr>
          <p:cNvPr id="3" name="内容占位符 2"/>
          <p:cNvSpPr>
            <a:spLocks noGrp="1"/>
          </p:cNvSpPr>
          <p:nvPr>
            <p:ph idx="1"/>
          </p:nvPr>
        </p:nvSpPr>
        <p:spPr/>
        <p:txBody>
          <a:bodyPr>
            <a:normAutofit/>
          </a:bodyPr>
          <a:lstStyle/>
          <a:p>
            <a:r>
              <a:rPr lang="zh-CN" altLang="en-US" sz="3000" dirty="0">
                <a:latin typeface="微软雅黑" panose="020B0503020204020204" pitchFamily="34" charset="-122"/>
              </a:rPr>
              <a:t>例中律师的检验和超市所做的检验都针对同样的检验问题，但由于超市的检验方法比律师的检验更强大（或更强势，</a:t>
            </a:r>
            <a:r>
              <a:rPr lang="en-US" altLang="zh-CN" sz="3000" dirty="0">
                <a:latin typeface="微软雅黑" panose="020B0503020204020204" pitchFamily="34" charset="-122"/>
              </a:rPr>
              <a:t>more powerful</a:t>
            </a:r>
            <a:r>
              <a:rPr lang="zh-CN" altLang="en-US" sz="3000" dirty="0">
                <a:latin typeface="微软雅黑" panose="020B0503020204020204" pitchFamily="34" charset="-122"/>
              </a:rPr>
              <a:t>，更有效率，</a:t>
            </a:r>
            <a:r>
              <a:rPr lang="en-US" altLang="zh-CN" sz="3000" dirty="0">
                <a:latin typeface="微软雅黑" panose="020B0503020204020204" pitchFamily="34" charset="-122"/>
              </a:rPr>
              <a:t>more efficient</a:t>
            </a:r>
            <a:r>
              <a:rPr lang="zh-CN" altLang="en-US" sz="3000" dirty="0">
                <a:latin typeface="微软雅黑" panose="020B0503020204020204" pitchFamily="34" charset="-122"/>
              </a:rPr>
              <a:t>），所以超市拒绝了原假设，而律师的检验则不能拒绝。</a:t>
            </a:r>
          </a:p>
          <a:p>
            <a:r>
              <a:rPr lang="zh-CN" altLang="en-US" sz="3000" dirty="0">
                <a:latin typeface="微软雅黑" panose="020B0503020204020204" pitchFamily="34" charset="-122"/>
              </a:rPr>
              <a:t>如果有针对同一检验问题的许多检验方法，那么，只要有一个拒绝，就必须拒绝。绝对不能“少数服从多数”，也不能“视而不见”。</a:t>
            </a:r>
          </a:p>
          <a:p>
            <a:pPr marL="0" indent="0">
              <a:buNone/>
            </a:pPr>
            <a:endParaRPr lang="zh-CN" altLang="en-US" sz="3000" dirty="0">
              <a:latin typeface="微软雅黑" panose="020B0503020204020204" pitchFamily="34" charset="-122"/>
            </a:endParaRPr>
          </a:p>
          <a:p>
            <a:endParaRPr lang="zh-CN" alt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ChangeArrowheads="1"/>
          </p:cNvSpPr>
          <p:nvPr>
            <p:ph type="title"/>
          </p:nvPr>
        </p:nvSpPr>
        <p:spPr/>
        <p:txBody>
          <a:bodyPr/>
          <a:lstStyle/>
          <a:p>
            <a:pPr>
              <a:defRPr/>
            </a:pPr>
            <a:r>
              <a:rPr lang="zh-CN" altLang="en-US" sz="4000"/>
              <a:t>本章小结</a:t>
            </a:r>
            <a:endParaRPr lang="zh-CN" altLang="en-US"/>
          </a:p>
        </p:txBody>
      </p:sp>
      <p:sp>
        <p:nvSpPr>
          <p:cNvPr id="594947" name="Rectangle 3"/>
          <p:cNvSpPr>
            <a:spLocks noGrp="1" noChangeArrowheads="1"/>
          </p:cNvSpPr>
          <p:nvPr>
            <p:ph type="body" idx="1"/>
          </p:nvPr>
        </p:nvSpPr>
        <p:spPr>
          <a:xfrm>
            <a:off x="685800" y="1809750"/>
            <a:ext cx="8001000" cy="4286250"/>
          </a:xfrm>
        </p:spPr>
        <p:txBody>
          <a:bodyPr/>
          <a:lstStyle/>
          <a:p>
            <a:pPr marL="609600" indent="-609600">
              <a:spcBef>
                <a:spcPct val="40000"/>
              </a:spcBef>
              <a:buAutoNum type="arabicPeriod"/>
              <a:defRPr/>
            </a:pPr>
            <a:r>
              <a:rPr lang="zh-CN" altLang="en-US" b="1" dirty="0"/>
              <a:t>假设检验的概念和类型 </a:t>
            </a:r>
            <a:endParaRPr lang="en-US" altLang="zh-CN" b="1" dirty="0"/>
          </a:p>
          <a:p>
            <a:pPr marL="609600" indent="-609600">
              <a:spcBef>
                <a:spcPct val="40000"/>
              </a:spcBef>
              <a:buAutoNum type="arabicPeriod"/>
              <a:defRPr/>
            </a:pPr>
            <a:r>
              <a:rPr lang="zh-CN" altLang="en-US" b="1" dirty="0"/>
              <a:t>假设检验的过程</a:t>
            </a:r>
          </a:p>
          <a:p>
            <a:pPr marL="609600" indent="-609600">
              <a:spcBef>
                <a:spcPct val="40000"/>
              </a:spcBef>
              <a:buFontTx/>
              <a:buAutoNum type="arabicPeriod" startAt="3"/>
              <a:defRPr/>
            </a:pPr>
            <a:r>
              <a:rPr lang="zh-CN" altLang="en-US" b="1" dirty="0"/>
              <a:t>利用</a:t>
            </a:r>
            <a:r>
              <a:rPr lang="en-US" altLang="zh-CN" b="1" i="1" dirty="0"/>
              <a:t>p</a:t>
            </a:r>
            <a:r>
              <a:rPr lang="en-US" altLang="zh-CN" b="1" dirty="0"/>
              <a:t> - </a:t>
            </a:r>
            <a:r>
              <a:rPr lang="zh-CN" altLang="en-US" b="1" dirty="0"/>
              <a:t>值进行检验</a:t>
            </a:r>
          </a:p>
          <a:p>
            <a:pPr marL="609600" indent="-609600">
              <a:spcBef>
                <a:spcPct val="40000"/>
              </a:spcBef>
              <a:buFontTx/>
              <a:buAutoNum type="arabicPeriod" startAt="3"/>
              <a:defRPr/>
            </a:pPr>
            <a:r>
              <a:rPr lang="zh-CN" altLang="en-US" b="1" dirty="0"/>
              <a:t>基于一个样本的假设检验问题</a:t>
            </a:r>
            <a:endParaRPr lang="en-US" altLang="zh-CN" b="1" dirty="0"/>
          </a:p>
          <a:p>
            <a:pPr marL="609600" indent="-609600">
              <a:spcBef>
                <a:spcPct val="40000"/>
              </a:spcBef>
              <a:buFontTx/>
              <a:buAutoNum type="arabicPeriod" startAt="3"/>
              <a:defRPr/>
            </a:pPr>
            <a:r>
              <a:rPr lang="zh-CN" altLang="en-US" b="1" dirty="0"/>
              <a:t>基于两个样本的假设检验问题</a:t>
            </a:r>
            <a:endParaRPr lang="en-US" altLang="zh-CN" b="1" dirty="0"/>
          </a:p>
          <a:p>
            <a:pPr marL="609600" indent="-609600">
              <a:spcBef>
                <a:spcPct val="40000"/>
              </a:spcBef>
              <a:buFontTx/>
              <a:buAutoNum type="arabicPeriod" startAt="3"/>
              <a:defRPr/>
            </a:pPr>
            <a:r>
              <a:rPr lang="zh-CN" altLang="en-US" b="1" dirty="0"/>
              <a:t>用置信区间进行检验</a:t>
            </a:r>
          </a:p>
        </p:txBody>
      </p:sp>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p:txBody>
          <a:bodyPr/>
          <a:lstStyle/>
          <a:p>
            <a:pPr>
              <a:defRPr/>
            </a:pPr>
            <a:r>
              <a:rPr lang="zh-CN" altLang="en-US" sz="4000"/>
              <a:t>假设检验的基本思想</a:t>
            </a:r>
          </a:p>
        </p:txBody>
      </p:sp>
      <p:sp>
        <p:nvSpPr>
          <p:cNvPr id="698385" name="Line 17"/>
          <p:cNvSpPr>
            <a:spLocks noChangeShapeType="1"/>
          </p:cNvSpPr>
          <p:nvPr/>
        </p:nvSpPr>
        <p:spPr bwMode="auto">
          <a:xfrm>
            <a:off x="8277225" y="5522913"/>
            <a:ext cx="1588" cy="17462"/>
          </a:xfrm>
          <a:prstGeom prst="line">
            <a:avLst/>
          </a:prstGeom>
          <a:noFill/>
          <a:ln w="41275">
            <a:solidFill>
              <a:srgbClr val="CDCDCD"/>
            </a:solidFill>
            <a:round/>
          </a:ln>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98386" name="Line 18"/>
          <p:cNvSpPr>
            <a:spLocks noChangeShapeType="1"/>
          </p:cNvSpPr>
          <p:nvPr/>
        </p:nvSpPr>
        <p:spPr bwMode="auto">
          <a:xfrm>
            <a:off x="7591425" y="5522913"/>
            <a:ext cx="1588" cy="17462"/>
          </a:xfrm>
          <a:prstGeom prst="line">
            <a:avLst/>
          </a:prstGeom>
          <a:noFill/>
          <a:ln w="41275">
            <a:solidFill>
              <a:srgbClr val="CDCDCD"/>
            </a:solidFill>
            <a:round/>
          </a:ln>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98387" name="Line 19"/>
          <p:cNvSpPr>
            <a:spLocks noChangeShapeType="1"/>
          </p:cNvSpPr>
          <p:nvPr/>
        </p:nvSpPr>
        <p:spPr bwMode="auto">
          <a:xfrm>
            <a:off x="6902450" y="5522913"/>
            <a:ext cx="1588" cy="17462"/>
          </a:xfrm>
          <a:prstGeom prst="line">
            <a:avLst/>
          </a:prstGeom>
          <a:noFill/>
          <a:ln w="41275">
            <a:solidFill>
              <a:srgbClr val="CDCDCD"/>
            </a:solidFill>
            <a:round/>
          </a:ln>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98388" name="Line 20"/>
          <p:cNvSpPr>
            <a:spLocks noChangeShapeType="1"/>
          </p:cNvSpPr>
          <p:nvPr/>
        </p:nvSpPr>
        <p:spPr bwMode="auto">
          <a:xfrm>
            <a:off x="6213475" y="5522913"/>
            <a:ext cx="1588" cy="17462"/>
          </a:xfrm>
          <a:prstGeom prst="line">
            <a:avLst/>
          </a:prstGeom>
          <a:noFill/>
          <a:ln w="41275">
            <a:solidFill>
              <a:srgbClr val="CDCDCD"/>
            </a:solidFill>
            <a:round/>
          </a:ln>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98389" name="Line 21"/>
          <p:cNvSpPr>
            <a:spLocks noChangeShapeType="1"/>
          </p:cNvSpPr>
          <p:nvPr/>
        </p:nvSpPr>
        <p:spPr bwMode="auto">
          <a:xfrm>
            <a:off x="5524500" y="5522913"/>
            <a:ext cx="1588" cy="17462"/>
          </a:xfrm>
          <a:prstGeom prst="line">
            <a:avLst/>
          </a:prstGeom>
          <a:noFill/>
          <a:ln w="41275">
            <a:solidFill>
              <a:srgbClr val="CDCDCD"/>
            </a:solidFill>
            <a:round/>
          </a:ln>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98390" name="Line 22"/>
          <p:cNvSpPr>
            <a:spLocks noChangeShapeType="1"/>
          </p:cNvSpPr>
          <p:nvPr/>
        </p:nvSpPr>
        <p:spPr bwMode="auto">
          <a:xfrm>
            <a:off x="4835525" y="5522913"/>
            <a:ext cx="1588" cy="17462"/>
          </a:xfrm>
          <a:prstGeom prst="line">
            <a:avLst/>
          </a:prstGeom>
          <a:noFill/>
          <a:ln w="41275">
            <a:solidFill>
              <a:srgbClr val="CDCDCD"/>
            </a:solidFill>
            <a:round/>
          </a:ln>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98391" name="Line 23"/>
          <p:cNvSpPr>
            <a:spLocks noChangeShapeType="1"/>
          </p:cNvSpPr>
          <p:nvPr/>
        </p:nvSpPr>
        <p:spPr bwMode="auto">
          <a:xfrm>
            <a:off x="4146550" y="5522913"/>
            <a:ext cx="1588" cy="17462"/>
          </a:xfrm>
          <a:prstGeom prst="line">
            <a:avLst/>
          </a:prstGeom>
          <a:noFill/>
          <a:ln w="41275">
            <a:solidFill>
              <a:srgbClr val="CDCDCD"/>
            </a:solidFill>
            <a:round/>
          </a:ln>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98392" name="Line 24"/>
          <p:cNvSpPr>
            <a:spLocks noChangeShapeType="1"/>
          </p:cNvSpPr>
          <p:nvPr/>
        </p:nvSpPr>
        <p:spPr bwMode="auto">
          <a:xfrm>
            <a:off x="3462338" y="5522913"/>
            <a:ext cx="1587" cy="17462"/>
          </a:xfrm>
          <a:prstGeom prst="line">
            <a:avLst/>
          </a:prstGeom>
          <a:noFill/>
          <a:ln w="41275">
            <a:solidFill>
              <a:srgbClr val="CDCDCD"/>
            </a:solidFill>
            <a:round/>
          </a:ln>
          <a:effectLst>
            <a:outerShdw dist="45791" dir="3378596"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98393" name="Line 25"/>
          <p:cNvSpPr>
            <a:spLocks noChangeShapeType="1"/>
          </p:cNvSpPr>
          <p:nvPr/>
        </p:nvSpPr>
        <p:spPr bwMode="auto">
          <a:xfrm>
            <a:off x="2773363" y="5522913"/>
            <a:ext cx="1587" cy="17462"/>
          </a:xfrm>
          <a:prstGeom prst="line">
            <a:avLst/>
          </a:prstGeom>
          <a:noFill/>
          <a:ln w="41275">
            <a:solidFill>
              <a:srgbClr val="CDCDCD"/>
            </a:solidFill>
            <a:round/>
          </a:ln>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98394" name="Line 26"/>
          <p:cNvSpPr>
            <a:spLocks noChangeShapeType="1"/>
          </p:cNvSpPr>
          <p:nvPr/>
        </p:nvSpPr>
        <p:spPr bwMode="auto">
          <a:xfrm>
            <a:off x="2084388" y="5522913"/>
            <a:ext cx="1587" cy="17462"/>
          </a:xfrm>
          <a:prstGeom prst="line">
            <a:avLst/>
          </a:prstGeom>
          <a:noFill/>
          <a:ln w="41275">
            <a:solidFill>
              <a:srgbClr val="CDCDCD"/>
            </a:solidFill>
            <a:round/>
          </a:ln>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98401" name="Rectangle 33"/>
          <p:cNvSpPr>
            <a:spLocks noChangeArrowheads="1"/>
          </p:cNvSpPr>
          <p:nvPr/>
        </p:nvSpPr>
        <p:spPr bwMode="auto">
          <a:xfrm>
            <a:off x="6262688" y="2497138"/>
            <a:ext cx="2290762" cy="797654"/>
          </a:xfrm>
          <a:prstGeom prst="rect">
            <a:avLst/>
          </a:prstGeom>
          <a:noFill/>
          <a:ln>
            <a:noFill/>
          </a:ln>
          <a:effectLst>
            <a:outerShdw dist="28398" dir="1593903"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pPr algn="l">
              <a:spcBef>
                <a:spcPct val="50000"/>
              </a:spcBef>
              <a:defRPr/>
            </a:pPr>
            <a:r>
              <a:rPr lang="en-US" altLang="zh-CN"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 </a:t>
            </a:r>
            <a:r>
              <a:rPr lang="zh-CN" altLang="en-US"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因此我们拒绝假设 </a:t>
            </a:r>
            <a:r>
              <a:rPr lang="zh-CN" altLang="en-US" b="1" dirty="0">
                <a:solidFill>
                  <a:srgbClr val="FFFFB1"/>
                </a:solidFill>
                <a:effectLst>
                  <a:outerShdw blurRad="38100" dist="38100" dir="2700000" algn="tl">
                    <a:srgbClr val="000000"/>
                  </a:outerShdw>
                </a:effectLst>
                <a:latin typeface="Symbol" panose="05050102010706020507" pitchFamily="18" charset="2"/>
                <a:ea typeface="微软雅黑" panose="020B0503020204020204" pitchFamily="34" charset="-122"/>
              </a:rPr>
              <a:t></a:t>
            </a:r>
            <a:r>
              <a:rPr lang="zh-CN" altLang="en-US"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 </a:t>
            </a:r>
            <a:r>
              <a:rPr lang="en-US" altLang="zh-CN"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 50</a:t>
            </a:r>
          </a:p>
        </p:txBody>
      </p:sp>
      <p:grpSp>
        <p:nvGrpSpPr>
          <p:cNvPr id="698409" name="Group 41"/>
          <p:cNvGrpSpPr/>
          <p:nvPr/>
        </p:nvGrpSpPr>
        <p:grpSpPr bwMode="auto">
          <a:xfrm>
            <a:off x="3676650" y="4267200"/>
            <a:ext cx="2214563" cy="1282700"/>
            <a:chOff x="2304" y="2832"/>
            <a:chExt cx="1395" cy="712"/>
          </a:xfrm>
        </p:grpSpPr>
        <p:sp>
          <p:nvSpPr>
            <p:cNvPr id="698400" name="Rectangle 32"/>
            <p:cNvSpPr>
              <a:spLocks noChangeArrowheads="1"/>
            </p:cNvSpPr>
            <p:nvPr/>
          </p:nvSpPr>
          <p:spPr bwMode="auto">
            <a:xfrm>
              <a:off x="2304" y="2832"/>
              <a:ext cx="1395" cy="35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pPr algn="l">
                <a:spcBef>
                  <a:spcPct val="50000"/>
                </a:spcBef>
                <a:defRPr/>
              </a:pPr>
              <a:r>
                <a:rPr lang="en-US" altLang="zh-CN"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 </a:t>
              </a:r>
              <a:r>
                <a:rPr lang="zh-CN" altLang="en-US"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如果这是总体的真实均值</a:t>
              </a:r>
            </a:p>
          </p:txBody>
        </p:sp>
        <p:sp>
          <p:nvSpPr>
            <p:cNvPr id="698403" name="Line 35"/>
            <p:cNvSpPr>
              <a:spLocks noChangeShapeType="1"/>
            </p:cNvSpPr>
            <p:nvPr/>
          </p:nvSpPr>
          <p:spPr bwMode="auto">
            <a:xfrm>
              <a:off x="3024" y="3336"/>
              <a:ext cx="0" cy="208"/>
            </a:xfrm>
            <a:prstGeom prst="line">
              <a:avLst/>
            </a:prstGeom>
            <a:noFill/>
            <a:ln w="38100">
              <a:solidFill>
                <a:schemeClr val="tx2"/>
              </a:solidFill>
              <a:round/>
              <a:tailEnd type="triangle" w="med" len="med"/>
            </a:ln>
            <a:effectLst>
              <a:outerShdw dist="127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sp>
        <p:nvSpPr>
          <p:cNvPr id="698395" name="Rectangle 27"/>
          <p:cNvSpPr>
            <a:spLocks noChangeArrowheads="1"/>
          </p:cNvSpPr>
          <p:nvPr/>
        </p:nvSpPr>
        <p:spPr bwMode="auto">
          <a:xfrm>
            <a:off x="6953250" y="5638800"/>
            <a:ext cx="923330" cy="276999"/>
          </a:xfrm>
          <a:prstGeom prst="rect">
            <a:avLst/>
          </a:prstGeom>
          <a:noFill/>
          <a:ln>
            <a:noFill/>
          </a:ln>
          <a:effectLst>
            <a:outerShdw dist="254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zh-CN" altLang="en-US"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样本均值</a:t>
            </a:r>
            <a:endParaRPr lang="zh-CN" altLang="en-US" dirty="0">
              <a:solidFill>
                <a:srgbClr val="FFFFFF"/>
              </a:solidFill>
              <a:latin typeface="Arial" panose="020B0604020202020204" pitchFamily="34" charset="0"/>
              <a:ea typeface="微软雅黑" panose="020B0503020204020204" pitchFamily="34" charset="-122"/>
            </a:endParaRPr>
          </a:p>
        </p:txBody>
      </p:sp>
      <p:sp>
        <p:nvSpPr>
          <p:cNvPr id="24592" name="Rectangle 28"/>
          <p:cNvSpPr>
            <a:spLocks noChangeArrowheads="1"/>
          </p:cNvSpPr>
          <p:nvPr/>
        </p:nvSpPr>
        <p:spPr bwMode="auto">
          <a:xfrm>
            <a:off x="4408488" y="5576888"/>
            <a:ext cx="200376" cy="415498"/>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700" b="1" dirty="0">
                <a:solidFill>
                  <a:srgbClr val="FFFFFF"/>
                </a:solidFill>
                <a:latin typeface="Symbol" panose="05050102010706020507" pitchFamily="18" charset="2"/>
                <a:ea typeface="微软雅黑" panose="020B0503020204020204" pitchFamily="34" charset="-122"/>
              </a:rPr>
              <a:t>m</a:t>
            </a:r>
            <a:endParaRPr lang="en-US" altLang="zh-CN" dirty="0">
              <a:solidFill>
                <a:srgbClr val="FFFFFF"/>
              </a:solidFill>
              <a:latin typeface="Arial" panose="020B0604020202020204" pitchFamily="34" charset="0"/>
              <a:ea typeface="微软雅黑" panose="020B0503020204020204" pitchFamily="34" charset="-122"/>
            </a:endParaRPr>
          </a:p>
        </p:txBody>
      </p:sp>
      <p:sp>
        <p:nvSpPr>
          <p:cNvPr id="24593" name="Rectangle 29"/>
          <p:cNvSpPr>
            <a:spLocks noChangeArrowheads="1"/>
          </p:cNvSpPr>
          <p:nvPr/>
        </p:nvSpPr>
        <p:spPr bwMode="auto">
          <a:xfrm>
            <a:off x="4602163" y="5599113"/>
            <a:ext cx="779059" cy="415498"/>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sz="2700" b="1" dirty="0">
                <a:solidFill>
                  <a:srgbClr val="FFFFFF"/>
                </a:solidFill>
                <a:latin typeface="Arial" panose="020B0604020202020204" pitchFamily="34" charset="0"/>
                <a:ea typeface="微软雅黑" panose="020B0503020204020204" pitchFamily="34" charset="-122"/>
              </a:rPr>
              <a:t> = 50</a:t>
            </a:r>
            <a:endParaRPr lang="en-US" altLang="zh-CN" dirty="0">
              <a:solidFill>
                <a:srgbClr val="FFFFFF"/>
              </a:solidFill>
              <a:latin typeface="Arial" panose="020B0604020202020204" pitchFamily="34" charset="0"/>
              <a:ea typeface="微软雅黑" panose="020B0503020204020204" pitchFamily="34" charset="-122"/>
            </a:endParaRPr>
          </a:p>
        </p:txBody>
      </p:sp>
      <p:sp>
        <p:nvSpPr>
          <p:cNvPr id="698398" name="Rectangle 30"/>
          <p:cNvSpPr>
            <a:spLocks noChangeArrowheads="1"/>
          </p:cNvSpPr>
          <p:nvPr/>
        </p:nvSpPr>
        <p:spPr bwMode="auto">
          <a:xfrm>
            <a:off x="3524250" y="1733550"/>
            <a:ext cx="2543175" cy="515938"/>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pPr>
              <a:spcBef>
                <a:spcPct val="50000"/>
              </a:spcBef>
              <a:defRPr/>
            </a:pPr>
            <a:r>
              <a:rPr lang="zh-CN" altLang="en-US" sz="2800" b="1"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抽样分布</a:t>
            </a:r>
          </a:p>
        </p:txBody>
      </p:sp>
      <p:sp>
        <p:nvSpPr>
          <p:cNvPr id="698405" name="Rectangle 37"/>
          <p:cNvSpPr>
            <a:spLocks noChangeArrowheads="1"/>
          </p:cNvSpPr>
          <p:nvPr/>
        </p:nvSpPr>
        <p:spPr bwMode="auto">
          <a:xfrm>
            <a:off x="3707904" y="5517232"/>
            <a:ext cx="987425" cy="515937"/>
          </a:xfrm>
          <a:prstGeom prst="rect">
            <a:avLst/>
          </a:prstGeom>
          <a:noFill/>
          <a:ln>
            <a:noFill/>
          </a:ln>
          <a:effectLst>
            <a:outerShdw dist="45791" dir="3378596"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pPr>
              <a:spcBef>
                <a:spcPct val="50000"/>
              </a:spcBef>
              <a:defRPr/>
            </a:pPr>
            <a:r>
              <a:rPr lang="en-US" altLang="zh-CN"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H</a:t>
            </a:r>
            <a:r>
              <a:rPr lang="en-US" altLang="zh-CN" sz="2800" b="1" baseline="-25000"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0</a:t>
            </a:r>
          </a:p>
        </p:txBody>
      </p:sp>
      <p:grpSp>
        <p:nvGrpSpPr>
          <p:cNvPr id="24596" name="Group 56"/>
          <p:cNvGrpSpPr/>
          <p:nvPr/>
        </p:nvGrpSpPr>
        <p:grpSpPr bwMode="auto">
          <a:xfrm>
            <a:off x="1328738" y="4127500"/>
            <a:ext cx="85725" cy="1257300"/>
            <a:chOff x="837" y="2600"/>
            <a:chExt cx="54" cy="792"/>
          </a:xfrm>
        </p:grpSpPr>
        <p:sp>
          <p:nvSpPr>
            <p:cNvPr id="698377" name="Line 9"/>
            <p:cNvSpPr>
              <a:spLocks noChangeShapeType="1"/>
            </p:cNvSpPr>
            <p:nvPr/>
          </p:nvSpPr>
          <p:spPr bwMode="auto">
            <a:xfrm>
              <a:off x="837" y="2600"/>
              <a:ext cx="54" cy="1"/>
            </a:xfrm>
            <a:prstGeom prst="line">
              <a:avLst/>
            </a:prstGeom>
            <a:noFill/>
            <a:ln w="41275">
              <a:solidFill>
                <a:srgbClr val="CDCDCD"/>
              </a:solidFill>
              <a:rou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98378" name="Line 10"/>
            <p:cNvSpPr>
              <a:spLocks noChangeShapeType="1"/>
            </p:cNvSpPr>
            <p:nvPr/>
          </p:nvSpPr>
          <p:spPr bwMode="auto">
            <a:xfrm>
              <a:off x="837" y="2712"/>
              <a:ext cx="54" cy="1"/>
            </a:xfrm>
            <a:prstGeom prst="line">
              <a:avLst/>
            </a:prstGeom>
            <a:noFill/>
            <a:ln w="41275">
              <a:solidFill>
                <a:srgbClr val="CDCDCD"/>
              </a:solidFill>
              <a:rou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98379" name="Line 11"/>
            <p:cNvSpPr>
              <a:spLocks noChangeShapeType="1"/>
            </p:cNvSpPr>
            <p:nvPr/>
          </p:nvSpPr>
          <p:spPr bwMode="auto">
            <a:xfrm>
              <a:off x="837" y="2826"/>
              <a:ext cx="54" cy="1"/>
            </a:xfrm>
            <a:prstGeom prst="line">
              <a:avLst/>
            </a:prstGeom>
            <a:noFill/>
            <a:ln w="41275">
              <a:solidFill>
                <a:srgbClr val="CDCDCD"/>
              </a:solidFill>
              <a:round/>
            </a:ln>
            <a:effectLst>
              <a:outerShdw dist="40161" dir="4293903"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98380" name="Line 12"/>
            <p:cNvSpPr>
              <a:spLocks noChangeShapeType="1"/>
            </p:cNvSpPr>
            <p:nvPr/>
          </p:nvSpPr>
          <p:spPr bwMode="auto">
            <a:xfrm>
              <a:off x="837" y="2938"/>
              <a:ext cx="54" cy="1"/>
            </a:xfrm>
            <a:prstGeom prst="line">
              <a:avLst/>
            </a:prstGeom>
            <a:noFill/>
            <a:ln w="41275">
              <a:solidFill>
                <a:srgbClr val="CDCDCD"/>
              </a:solidFill>
              <a:rou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98381" name="Line 13"/>
            <p:cNvSpPr>
              <a:spLocks noChangeShapeType="1"/>
            </p:cNvSpPr>
            <p:nvPr/>
          </p:nvSpPr>
          <p:spPr bwMode="auto">
            <a:xfrm>
              <a:off x="837" y="3053"/>
              <a:ext cx="54" cy="1"/>
            </a:xfrm>
            <a:prstGeom prst="line">
              <a:avLst/>
            </a:prstGeom>
            <a:noFill/>
            <a:ln w="41275">
              <a:solidFill>
                <a:srgbClr val="CDCDCD"/>
              </a:solidFill>
              <a:rou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98382" name="Line 14"/>
            <p:cNvSpPr>
              <a:spLocks noChangeShapeType="1"/>
            </p:cNvSpPr>
            <p:nvPr/>
          </p:nvSpPr>
          <p:spPr bwMode="auto">
            <a:xfrm>
              <a:off x="837" y="3164"/>
              <a:ext cx="54" cy="1"/>
            </a:xfrm>
            <a:prstGeom prst="line">
              <a:avLst/>
            </a:prstGeom>
            <a:noFill/>
            <a:ln w="41275">
              <a:solidFill>
                <a:srgbClr val="CDCDCD"/>
              </a:solidFill>
              <a:rou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98383" name="Line 15"/>
            <p:cNvSpPr>
              <a:spLocks noChangeShapeType="1"/>
            </p:cNvSpPr>
            <p:nvPr/>
          </p:nvSpPr>
          <p:spPr bwMode="auto">
            <a:xfrm>
              <a:off x="837" y="3275"/>
              <a:ext cx="54" cy="2"/>
            </a:xfrm>
            <a:prstGeom prst="line">
              <a:avLst/>
            </a:prstGeom>
            <a:noFill/>
            <a:ln w="41275">
              <a:solidFill>
                <a:srgbClr val="CDCDCD"/>
              </a:solidFill>
              <a:rou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98384" name="Line 16"/>
            <p:cNvSpPr>
              <a:spLocks noChangeShapeType="1"/>
            </p:cNvSpPr>
            <p:nvPr/>
          </p:nvSpPr>
          <p:spPr bwMode="auto">
            <a:xfrm>
              <a:off x="837" y="3391"/>
              <a:ext cx="54" cy="1"/>
            </a:xfrm>
            <a:prstGeom prst="line">
              <a:avLst/>
            </a:prstGeom>
            <a:noFill/>
            <a:ln w="41275">
              <a:solidFill>
                <a:srgbClr val="CDCDCD"/>
              </a:solidFill>
              <a:rou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nvGrpSpPr>
          <p:cNvPr id="24597" name="Group 50"/>
          <p:cNvGrpSpPr/>
          <p:nvPr/>
        </p:nvGrpSpPr>
        <p:grpSpPr bwMode="auto">
          <a:xfrm>
            <a:off x="1414463" y="2384425"/>
            <a:ext cx="6881812" cy="3176588"/>
            <a:chOff x="879" y="1598"/>
            <a:chExt cx="4335" cy="2001"/>
          </a:xfrm>
        </p:grpSpPr>
        <p:grpSp>
          <p:nvGrpSpPr>
            <p:cNvPr id="24603" name="Group 49"/>
            <p:cNvGrpSpPr/>
            <p:nvPr/>
          </p:nvGrpSpPr>
          <p:grpSpPr bwMode="auto">
            <a:xfrm>
              <a:off x="879" y="1598"/>
              <a:ext cx="4255" cy="1937"/>
              <a:chOff x="879" y="1598"/>
              <a:chExt cx="4255" cy="1937"/>
            </a:xfrm>
          </p:grpSpPr>
          <p:sp>
            <p:nvSpPr>
              <p:cNvPr id="698372" name="Freeform 4"/>
              <p:cNvSpPr/>
              <p:nvPr/>
            </p:nvSpPr>
            <p:spPr bwMode="auto">
              <a:xfrm>
                <a:off x="2995" y="1598"/>
                <a:ext cx="2139" cy="1937"/>
              </a:xfrm>
              <a:custGeom>
                <a:avLst/>
                <a:gdLst>
                  <a:gd name="T0" fmla="*/ 2127 w 2127"/>
                  <a:gd name="T1" fmla="*/ 2045 h 2045"/>
                  <a:gd name="T2" fmla="*/ 1903 w 2127"/>
                  <a:gd name="T3" fmla="*/ 2020 h 2045"/>
                  <a:gd name="T4" fmla="*/ 1792 w 2127"/>
                  <a:gd name="T5" fmla="*/ 1997 h 2045"/>
                  <a:gd name="T6" fmla="*/ 1679 w 2127"/>
                  <a:gd name="T7" fmla="*/ 1963 h 2045"/>
                  <a:gd name="T8" fmla="*/ 1568 w 2127"/>
                  <a:gd name="T9" fmla="*/ 1918 h 2045"/>
                  <a:gd name="T10" fmla="*/ 1455 w 2127"/>
                  <a:gd name="T11" fmla="*/ 1855 h 2045"/>
                  <a:gd name="T12" fmla="*/ 1344 w 2127"/>
                  <a:gd name="T13" fmla="*/ 1770 h 2045"/>
                  <a:gd name="T14" fmla="*/ 1120 w 2127"/>
                  <a:gd name="T15" fmla="*/ 1532 h 2045"/>
                  <a:gd name="T16" fmla="*/ 896 w 2127"/>
                  <a:gd name="T17" fmla="*/ 1198 h 2045"/>
                  <a:gd name="T18" fmla="*/ 672 w 2127"/>
                  <a:gd name="T19" fmla="*/ 799 h 2045"/>
                  <a:gd name="T20" fmla="*/ 561 w 2127"/>
                  <a:gd name="T21" fmla="*/ 595 h 2045"/>
                  <a:gd name="T22" fmla="*/ 448 w 2127"/>
                  <a:gd name="T23" fmla="*/ 402 h 2045"/>
                  <a:gd name="T24" fmla="*/ 337 w 2127"/>
                  <a:gd name="T25" fmla="*/ 238 h 2045"/>
                  <a:gd name="T26" fmla="*/ 224 w 2127"/>
                  <a:gd name="T27" fmla="*/ 111 h 2045"/>
                  <a:gd name="T28" fmla="*/ 113 w 2127"/>
                  <a:gd name="T29" fmla="*/ 28 h 2045"/>
                  <a:gd name="T30" fmla="*/ 0 w 2127"/>
                  <a:gd name="T31" fmla="*/ 0 h 2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27" h="2045">
                    <a:moveTo>
                      <a:pt x="2127" y="2045"/>
                    </a:moveTo>
                    <a:lnTo>
                      <a:pt x="1903" y="2020"/>
                    </a:lnTo>
                    <a:lnTo>
                      <a:pt x="1792" y="1997"/>
                    </a:lnTo>
                    <a:lnTo>
                      <a:pt x="1679" y="1963"/>
                    </a:lnTo>
                    <a:lnTo>
                      <a:pt x="1568" y="1918"/>
                    </a:lnTo>
                    <a:lnTo>
                      <a:pt x="1455" y="1855"/>
                    </a:lnTo>
                    <a:lnTo>
                      <a:pt x="1344" y="1770"/>
                    </a:lnTo>
                    <a:lnTo>
                      <a:pt x="1120" y="1532"/>
                    </a:lnTo>
                    <a:lnTo>
                      <a:pt x="896" y="1198"/>
                    </a:lnTo>
                    <a:lnTo>
                      <a:pt x="672" y="799"/>
                    </a:lnTo>
                    <a:lnTo>
                      <a:pt x="561" y="595"/>
                    </a:lnTo>
                    <a:lnTo>
                      <a:pt x="448" y="402"/>
                    </a:lnTo>
                    <a:lnTo>
                      <a:pt x="337" y="238"/>
                    </a:lnTo>
                    <a:lnTo>
                      <a:pt x="224" y="111"/>
                    </a:lnTo>
                    <a:lnTo>
                      <a:pt x="113" y="28"/>
                    </a:lnTo>
                    <a:lnTo>
                      <a:pt x="0" y="0"/>
                    </a:lnTo>
                  </a:path>
                </a:pathLst>
              </a:custGeom>
              <a:noFill/>
              <a:ln w="58738">
                <a:solidFill>
                  <a:srgbClr val="00FFFF"/>
                </a:solidFill>
                <a:prstDash val="solid"/>
                <a:round/>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98373" name="Freeform 5"/>
              <p:cNvSpPr/>
              <p:nvPr/>
            </p:nvSpPr>
            <p:spPr bwMode="auto">
              <a:xfrm>
                <a:off x="879" y="1598"/>
                <a:ext cx="2128" cy="1937"/>
              </a:xfrm>
              <a:custGeom>
                <a:avLst/>
                <a:gdLst>
                  <a:gd name="T0" fmla="*/ 0 w 2128"/>
                  <a:gd name="T1" fmla="*/ 2045 h 2045"/>
                  <a:gd name="T2" fmla="*/ 224 w 2128"/>
                  <a:gd name="T3" fmla="*/ 2020 h 2045"/>
                  <a:gd name="T4" fmla="*/ 338 w 2128"/>
                  <a:gd name="T5" fmla="*/ 1997 h 2045"/>
                  <a:gd name="T6" fmla="*/ 448 w 2128"/>
                  <a:gd name="T7" fmla="*/ 1963 h 2045"/>
                  <a:gd name="T8" fmla="*/ 559 w 2128"/>
                  <a:gd name="T9" fmla="*/ 1918 h 2045"/>
                  <a:gd name="T10" fmla="*/ 672 w 2128"/>
                  <a:gd name="T11" fmla="*/ 1855 h 2045"/>
                  <a:gd name="T12" fmla="*/ 783 w 2128"/>
                  <a:gd name="T13" fmla="*/ 1770 h 2045"/>
                  <a:gd name="T14" fmla="*/ 1010 w 2128"/>
                  <a:gd name="T15" fmla="*/ 1532 h 2045"/>
                  <a:gd name="T16" fmla="*/ 1231 w 2128"/>
                  <a:gd name="T17" fmla="*/ 1198 h 2045"/>
                  <a:gd name="T18" fmla="*/ 1455 w 2128"/>
                  <a:gd name="T19" fmla="*/ 799 h 2045"/>
                  <a:gd name="T20" fmla="*/ 1569 w 2128"/>
                  <a:gd name="T21" fmla="*/ 595 h 2045"/>
                  <a:gd name="T22" fmla="*/ 1679 w 2128"/>
                  <a:gd name="T23" fmla="*/ 402 h 2045"/>
                  <a:gd name="T24" fmla="*/ 1793 w 2128"/>
                  <a:gd name="T25" fmla="*/ 238 h 2045"/>
                  <a:gd name="T26" fmla="*/ 1904 w 2128"/>
                  <a:gd name="T27" fmla="*/ 111 h 2045"/>
                  <a:gd name="T28" fmla="*/ 2017 w 2128"/>
                  <a:gd name="T29" fmla="*/ 28 h 2045"/>
                  <a:gd name="T30" fmla="*/ 2128 w 2128"/>
                  <a:gd name="T31" fmla="*/ 0 h 2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28" h="2045">
                    <a:moveTo>
                      <a:pt x="0" y="2045"/>
                    </a:moveTo>
                    <a:lnTo>
                      <a:pt x="224" y="2020"/>
                    </a:lnTo>
                    <a:lnTo>
                      <a:pt x="338" y="1997"/>
                    </a:lnTo>
                    <a:lnTo>
                      <a:pt x="448" y="1963"/>
                    </a:lnTo>
                    <a:lnTo>
                      <a:pt x="559" y="1918"/>
                    </a:lnTo>
                    <a:lnTo>
                      <a:pt x="672" y="1855"/>
                    </a:lnTo>
                    <a:lnTo>
                      <a:pt x="783" y="1770"/>
                    </a:lnTo>
                    <a:lnTo>
                      <a:pt x="1010" y="1532"/>
                    </a:lnTo>
                    <a:lnTo>
                      <a:pt x="1231" y="1198"/>
                    </a:lnTo>
                    <a:lnTo>
                      <a:pt x="1455" y="799"/>
                    </a:lnTo>
                    <a:lnTo>
                      <a:pt x="1569" y="595"/>
                    </a:lnTo>
                    <a:lnTo>
                      <a:pt x="1679" y="402"/>
                    </a:lnTo>
                    <a:lnTo>
                      <a:pt x="1793" y="238"/>
                    </a:lnTo>
                    <a:lnTo>
                      <a:pt x="1904" y="111"/>
                    </a:lnTo>
                    <a:lnTo>
                      <a:pt x="2017" y="28"/>
                    </a:lnTo>
                    <a:lnTo>
                      <a:pt x="2128" y="0"/>
                    </a:lnTo>
                  </a:path>
                </a:pathLst>
              </a:custGeom>
              <a:noFill/>
              <a:ln w="58738">
                <a:solidFill>
                  <a:srgbClr val="00FFFF"/>
                </a:solidFill>
                <a:prstDash val="solid"/>
                <a:round/>
              </a:ln>
              <a:effectLst>
                <a:outerShdw dist="28398" dir="1593903"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sp>
          <p:nvSpPr>
            <p:cNvPr id="698412" name="Freeform 44"/>
            <p:cNvSpPr/>
            <p:nvPr/>
          </p:nvSpPr>
          <p:spPr bwMode="auto">
            <a:xfrm>
              <a:off x="879" y="2709"/>
              <a:ext cx="4335" cy="890"/>
            </a:xfrm>
            <a:custGeom>
              <a:avLst/>
              <a:gdLst>
                <a:gd name="T0" fmla="*/ 0 w 4335"/>
                <a:gd name="T1" fmla="*/ 0 h 890"/>
                <a:gd name="T2" fmla="*/ 0 w 4335"/>
                <a:gd name="T3" fmla="*/ 890 h 890"/>
                <a:gd name="T4" fmla="*/ 4335 w 4335"/>
                <a:gd name="T5" fmla="*/ 890 h 890"/>
              </a:gdLst>
              <a:ahLst/>
              <a:cxnLst>
                <a:cxn ang="0">
                  <a:pos x="T0" y="T1"/>
                </a:cxn>
                <a:cxn ang="0">
                  <a:pos x="T2" y="T3"/>
                </a:cxn>
                <a:cxn ang="0">
                  <a:pos x="T4" y="T5"/>
                </a:cxn>
              </a:cxnLst>
              <a:rect l="0" t="0" r="r" b="b"/>
              <a:pathLst>
                <a:path w="4335" h="890">
                  <a:moveTo>
                    <a:pt x="0" y="0"/>
                  </a:moveTo>
                  <a:lnTo>
                    <a:pt x="0" y="890"/>
                  </a:lnTo>
                  <a:lnTo>
                    <a:pt x="4335" y="890"/>
                  </a:lnTo>
                </a:path>
              </a:pathLst>
            </a:custGeom>
            <a:noFill/>
            <a:ln w="41275">
              <a:solidFill>
                <a:schemeClr val="tx1"/>
              </a:solidFill>
              <a:prstDash val="solid"/>
              <a:rou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nvGrpSpPr>
          <p:cNvPr id="698419" name="Group 51"/>
          <p:cNvGrpSpPr/>
          <p:nvPr/>
        </p:nvGrpSpPr>
        <p:grpSpPr bwMode="auto">
          <a:xfrm>
            <a:off x="1009650" y="2438400"/>
            <a:ext cx="2293938" cy="3559175"/>
            <a:chOff x="624" y="1632"/>
            <a:chExt cx="1445" cy="2242"/>
          </a:xfrm>
        </p:grpSpPr>
        <p:grpSp>
          <p:nvGrpSpPr>
            <p:cNvPr id="24599" name="Group 52"/>
            <p:cNvGrpSpPr/>
            <p:nvPr/>
          </p:nvGrpSpPr>
          <p:grpSpPr bwMode="auto">
            <a:xfrm>
              <a:off x="624" y="1632"/>
              <a:ext cx="1411" cy="1800"/>
              <a:chOff x="624" y="1632"/>
              <a:chExt cx="1411" cy="1800"/>
            </a:xfrm>
          </p:grpSpPr>
          <p:sp>
            <p:nvSpPr>
              <p:cNvPr id="698421" name="Rectangle 53"/>
              <p:cNvSpPr>
                <a:spLocks noChangeArrowheads="1"/>
              </p:cNvSpPr>
              <p:nvPr/>
            </p:nvSpPr>
            <p:spPr bwMode="auto">
              <a:xfrm>
                <a:off x="624" y="1632"/>
                <a:ext cx="1411" cy="406"/>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pPr algn="l">
                  <a:spcBef>
                    <a:spcPct val="50000"/>
                  </a:spcBef>
                  <a:defRPr/>
                </a:pPr>
                <a:r>
                  <a:rPr lang="zh-CN" altLang="en-US"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这个值不像我们应该得到的样本均值 </a:t>
                </a:r>
                <a:r>
                  <a:rPr lang="en-US" altLang="zh-CN"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a:t>
                </a:r>
              </a:p>
            </p:txBody>
          </p:sp>
          <p:sp>
            <p:nvSpPr>
              <p:cNvPr id="698422" name="Line 54"/>
              <p:cNvSpPr>
                <a:spLocks noChangeShapeType="1"/>
              </p:cNvSpPr>
              <p:nvPr/>
            </p:nvSpPr>
            <p:spPr bwMode="auto">
              <a:xfrm>
                <a:off x="1748" y="2384"/>
                <a:ext cx="0" cy="1048"/>
              </a:xfrm>
              <a:prstGeom prst="line">
                <a:avLst/>
              </a:prstGeom>
              <a:noFill/>
              <a:ln w="38100">
                <a:solidFill>
                  <a:schemeClr val="tx2"/>
                </a:solidFill>
                <a:rou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sp>
          <p:nvSpPr>
            <p:cNvPr id="698423" name="Rectangle 55"/>
            <p:cNvSpPr>
              <a:spLocks noChangeArrowheads="1"/>
            </p:cNvSpPr>
            <p:nvPr/>
          </p:nvSpPr>
          <p:spPr bwMode="auto">
            <a:xfrm>
              <a:off x="1591" y="3643"/>
              <a:ext cx="478" cy="231"/>
            </a:xfrm>
            <a:prstGeom prst="rect">
              <a:avLst/>
            </a:prstGeom>
            <a:noFill/>
            <a:ln>
              <a:noFill/>
            </a:ln>
            <a:effectLst>
              <a:outerShdw dist="45791" dir="3378596"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pPr algn="l">
                <a:spcBef>
                  <a:spcPct val="50000"/>
                </a:spcBef>
                <a:defRPr/>
              </a:pPr>
              <a:r>
                <a:rPr lang="en-US" altLang="zh-CN" b="1" dirty="0">
                  <a:solidFill>
                    <a:srgbClr val="DC0081"/>
                  </a:solidFill>
                  <a:effectLst>
                    <a:outerShdw blurRad="38100" dist="38100" dir="2700000" algn="tl">
                      <a:srgbClr val="000000"/>
                    </a:outerShdw>
                  </a:effectLst>
                  <a:latin typeface="Arial" panose="020B0604020202020204" pitchFamily="34" charset="0"/>
                  <a:ea typeface="微软雅黑" panose="020B0503020204020204" pitchFamily="34" charset="-122"/>
                </a:rPr>
                <a:t>20</a:t>
              </a: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698409"/>
                                        </p:tgtEl>
                                        <p:attrNameLst>
                                          <p:attrName>style.visibility</p:attrName>
                                        </p:attrNameLst>
                                      </p:cBhvr>
                                      <p:to>
                                        <p:strVal val="visible"/>
                                      </p:to>
                                    </p:set>
                                    <p:anim calcmode="lin" valueType="num">
                                      <p:cBhvr additive="base">
                                        <p:cTn id="7" dur="500"/>
                                        <p:tgtEl>
                                          <p:spTgt spid="698409"/>
                                        </p:tgtEl>
                                        <p:attrNameLst>
                                          <p:attrName>ppt_y</p:attrName>
                                        </p:attrNameLst>
                                      </p:cBhvr>
                                      <p:tavLst>
                                        <p:tav tm="0">
                                          <p:val>
                                            <p:strVal val="#ppt_y-#ppt_h*1.125000"/>
                                          </p:val>
                                        </p:tav>
                                        <p:tav tm="100000">
                                          <p:val>
                                            <p:strVal val="#ppt_y"/>
                                          </p:val>
                                        </p:tav>
                                      </p:tavLst>
                                    </p:anim>
                                    <p:animEffect transition="in" filter="wipe(down)">
                                      <p:cBhvr>
                                        <p:cTn id="8" dur="500"/>
                                        <p:tgtEl>
                                          <p:spTgt spid="698409"/>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nodeType="clickEffect">
                                  <p:stCondLst>
                                    <p:cond delay="0"/>
                                  </p:stCondLst>
                                  <p:childTnLst>
                                    <p:set>
                                      <p:cBhvr>
                                        <p:cTn id="12" dur="1" fill="hold">
                                          <p:stCondLst>
                                            <p:cond delay="0"/>
                                          </p:stCondLst>
                                        </p:cTn>
                                        <p:tgtEl>
                                          <p:spTgt spid="698419"/>
                                        </p:tgtEl>
                                        <p:attrNameLst>
                                          <p:attrName>style.visibility</p:attrName>
                                        </p:attrNameLst>
                                      </p:cBhvr>
                                      <p:to>
                                        <p:strVal val="visible"/>
                                      </p:to>
                                    </p:set>
                                    <p:anim calcmode="lin" valueType="num">
                                      <p:cBhvr additive="base">
                                        <p:cTn id="13" dur="500"/>
                                        <p:tgtEl>
                                          <p:spTgt spid="698419"/>
                                        </p:tgtEl>
                                        <p:attrNameLst>
                                          <p:attrName>ppt_y</p:attrName>
                                        </p:attrNameLst>
                                      </p:cBhvr>
                                      <p:tavLst>
                                        <p:tav tm="0">
                                          <p:val>
                                            <p:strVal val="#ppt_y-#ppt_h*1.125000"/>
                                          </p:val>
                                        </p:tav>
                                        <p:tav tm="100000">
                                          <p:val>
                                            <p:strVal val="#ppt_y"/>
                                          </p:val>
                                        </p:tav>
                                      </p:tavLst>
                                    </p:anim>
                                    <p:animEffect transition="in" filter="wipe(down)">
                                      <p:cBhvr>
                                        <p:cTn id="14" dur="500"/>
                                        <p:tgtEl>
                                          <p:spTgt spid="69841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698401"/>
                                        </p:tgtEl>
                                        <p:attrNameLst>
                                          <p:attrName>style.visibility</p:attrName>
                                        </p:attrNameLst>
                                      </p:cBhvr>
                                      <p:to>
                                        <p:strVal val="visible"/>
                                      </p:to>
                                    </p:set>
                                    <p:animEffect transition="in" filter="wipe(right)">
                                      <p:cBhvr>
                                        <p:cTn id="19" dur="500"/>
                                        <p:tgtEl>
                                          <p:spTgt spid="6984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8401"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35"/>
          <p:cNvGrpSpPr/>
          <p:nvPr/>
        </p:nvGrpSpPr>
        <p:grpSpPr bwMode="auto">
          <a:xfrm>
            <a:off x="306388" y="2209800"/>
            <a:ext cx="2671762" cy="3551238"/>
            <a:chOff x="193" y="1392"/>
            <a:chExt cx="1683" cy="2237"/>
          </a:xfrm>
        </p:grpSpPr>
        <p:sp>
          <p:nvSpPr>
            <p:cNvPr id="876546" name="Freeform 2"/>
            <p:cNvSpPr/>
            <p:nvPr/>
          </p:nvSpPr>
          <p:spPr bwMode="auto">
            <a:xfrm>
              <a:off x="193" y="1741"/>
              <a:ext cx="1683" cy="1888"/>
            </a:xfrm>
            <a:custGeom>
              <a:avLst/>
              <a:gdLst>
                <a:gd name="T0" fmla="*/ 418 w 1683"/>
                <a:gd name="T1" fmla="*/ 103 h 1888"/>
                <a:gd name="T2" fmla="*/ 309 w 1683"/>
                <a:gd name="T3" fmla="*/ 161 h 1888"/>
                <a:gd name="T4" fmla="*/ 210 w 1683"/>
                <a:gd name="T5" fmla="*/ 236 h 1888"/>
                <a:gd name="T6" fmla="*/ 128 w 1683"/>
                <a:gd name="T7" fmla="*/ 326 h 1888"/>
                <a:gd name="T8" fmla="*/ 64 w 1683"/>
                <a:gd name="T9" fmla="*/ 430 h 1888"/>
                <a:gd name="T10" fmla="*/ 20 w 1683"/>
                <a:gd name="T11" fmla="*/ 543 h 1888"/>
                <a:gd name="T12" fmla="*/ 0 w 1683"/>
                <a:gd name="T13" fmla="*/ 659 h 1888"/>
                <a:gd name="T14" fmla="*/ 3 w 1683"/>
                <a:gd name="T15" fmla="*/ 776 h 1888"/>
                <a:gd name="T16" fmla="*/ 31 w 1683"/>
                <a:gd name="T17" fmla="*/ 893 h 1888"/>
                <a:gd name="T18" fmla="*/ 73 w 1683"/>
                <a:gd name="T19" fmla="*/ 1024 h 1888"/>
                <a:gd name="T20" fmla="*/ 114 w 1683"/>
                <a:gd name="T21" fmla="*/ 1150 h 1888"/>
                <a:gd name="T22" fmla="*/ 152 w 1683"/>
                <a:gd name="T23" fmla="*/ 1266 h 1888"/>
                <a:gd name="T24" fmla="*/ 182 w 1683"/>
                <a:gd name="T25" fmla="*/ 1371 h 1888"/>
                <a:gd name="T26" fmla="*/ 207 w 1683"/>
                <a:gd name="T27" fmla="*/ 1455 h 1888"/>
                <a:gd name="T28" fmla="*/ 222 w 1683"/>
                <a:gd name="T29" fmla="*/ 1519 h 1888"/>
                <a:gd name="T30" fmla="*/ 231 w 1683"/>
                <a:gd name="T31" fmla="*/ 1559 h 1888"/>
                <a:gd name="T32" fmla="*/ 230 w 1683"/>
                <a:gd name="T33" fmla="*/ 1575 h 1888"/>
                <a:gd name="T34" fmla="*/ 269 w 1683"/>
                <a:gd name="T35" fmla="*/ 1657 h 1888"/>
                <a:gd name="T36" fmla="*/ 327 w 1683"/>
                <a:gd name="T37" fmla="*/ 1728 h 1888"/>
                <a:gd name="T38" fmla="*/ 408 w 1683"/>
                <a:gd name="T39" fmla="*/ 1793 h 1888"/>
                <a:gd name="T40" fmla="*/ 498 w 1683"/>
                <a:gd name="T41" fmla="*/ 1838 h 1888"/>
                <a:gd name="T42" fmla="*/ 603 w 1683"/>
                <a:gd name="T43" fmla="*/ 1872 h 1888"/>
                <a:gd name="T44" fmla="*/ 716 w 1683"/>
                <a:gd name="T45" fmla="*/ 1887 h 1888"/>
                <a:gd name="T46" fmla="*/ 835 w 1683"/>
                <a:gd name="T47" fmla="*/ 1884 h 1888"/>
                <a:gd name="T48" fmla="*/ 952 w 1683"/>
                <a:gd name="T49" fmla="*/ 1865 h 1888"/>
                <a:gd name="T50" fmla="*/ 1071 w 1683"/>
                <a:gd name="T51" fmla="*/ 1827 h 1888"/>
                <a:gd name="T52" fmla="*/ 1187 w 1683"/>
                <a:gd name="T53" fmla="*/ 1777 h 1888"/>
                <a:gd name="T54" fmla="*/ 1296 w 1683"/>
                <a:gd name="T55" fmla="*/ 1719 h 1888"/>
                <a:gd name="T56" fmla="*/ 1391 w 1683"/>
                <a:gd name="T57" fmla="*/ 1648 h 1888"/>
                <a:gd name="T58" fmla="*/ 1472 w 1683"/>
                <a:gd name="T59" fmla="*/ 1573 h 1888"/>
                <a:gd name="T60" fmla="*/ 1532 w 1683"/>
                <a:gd name="T61" fmla="*/ 1495 h 1888"/>
                <a:gd name="T62" fmla="*/ 1571 w 1683"/>
                <a:gd name="T63" fmla="*/ 1414 h 1888"/>
                <a:gd name="T64" fmla="*/ 1590 w 1683"/>
                <a:gd name="T65" fmla="*/ 1335 h 1888"/>
                <a:gd name="T66" fmla="*/ 1589 w 1683"/>
                <a:gd name="T67" fmla="*/ 1260 h 1888"/>
                <a:gd name="T68" fmla="*/ 1563 w 1683"/>
                <a:gd name="T69" fmla="*/ 1165 h 1888"/>
                <a:gd name="T70" fmla="*/ 1538 w 1683"/>
                <a:gd name="T71" fmla="*/ 1051 h 1888"/>
                <a:gd name="T72" fmla="*/ 1528 w 1683"/>
                <a:gd name="T73" fmla="*/ 944 h 1888"/>
                <a:gd name="T74" fmla="*/ 1534 w 1683"/>
                <a:gd name="T75" fmla="*/ 849 h 1888"/>
                <a:gd name="T76" fmla="*/ 1557 w 1683"/>
                <a:gd name="T77" fmla="*/ 771 h 1888"/>
                <a:gd name="T78" fmla="*/ 1592 w 1683"/>
                <a:gd name="T79" fmla="*/ 713 h 1888"/>
                <a:gd name="T80" fmla="*/ 1639 w 1683"/>
                <a:gd name="T81" fmla="*/ 684 h 1888"/>
                <a:gd name="T82" fmla="*/ 1665 w 1683"/>
                <a:gd name="T83" fmla="*/ 661 h 1888"/>
                <a:gd name="T84" fmla="*/ 1679 w 1683"/>
                <a:gd name="T85" fmla="*/ 613 h 1888"/>
                <a:gd name="T86" fmla="*/ 1682 w 1683"/>
                <a:gd name="T87" fmla="*/ 542 h 1888"/>
                <a:gd name="T88" fmla="*/ 1671 w 1683"/>
                <a:gd name="T89" fmla="*/ 457 h 1888"/>
                <a:gd name="T90" fmla="*/ 1648 w 1683"/>
                <a:gd name="T91" fmla="*/ 362 h 1888"/>
                <a:gd name="T92" fmla="*/ 1617 w 1683"/>
                <a:gd name="T93" fmla="*/ 274 h 1888"/>
                <a:gd name="T94" fmla="*/ 1568 w 1683"/>
                <a:gd name="T95" fmla="*/ 201 h 1888"/>
                <a:gd name="T96" fmla="*/ 1501 w 1683"/>
                <a:gd name="T97" fmla="*/ 137 h 1888"/>
                <a:gd name="T98" fmla="*/ 1413 w 1683"/>
                <a:gd name="T99" fmla="*/ 85 h 1888"/>
                <a:gd name="T100" fmla="*/ 1308 w 1683"/>
                <a:gd name="T101" fmla="*/ 44 h 1888"/>
                <a:gd name="T102" fmla="*/ 1189 w 1683"/>
                <a:gd name="T103" fmla="*/ 18 h 1888"/>
                <a:gd name="T104" fmla="*/ 1057 w 1683"/>
                <a:gd name="T105" fmla="*/ 2 h 1888"/>
                <a:gd name="T106" fmla="*/ 919 w 1683"/>
                <a:gd name="T107" fmla="*/ 4 h 1888"/>
                <a:gd name="T108" fmla="*/ 774 w 1683"/>
                <a:gd name="T109" fmla="*/ 15 h 1888"/>
                <a:gd name="T110" fmla="*/ 624 w 1683"/>
                <a:gd name="T111" fmla="*/ 42 h 1888"/>
                <a:gd name="T112" fmla="*/ 478 w 1683"/>
                <a:gd name="T113" fmla="*/ 82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683" h="1888">
                  <a:moveTo>
                    <a:pt x="478" y="82"/>
                  </a:moveTo>
                  <a:lnTo>
                    <a:pt x="418" y="103"/>
                  </a:lnTo>
                  <a:lnTo>
                    <a:pt x="362" y="129"/>
                  </a:lnTo>
                  <a:lnTo>
                    <a:pt x="309" y="161"/>
                  </a:lnTo>
                  <a:lnTo>
                    <a:pt x="256" y="196"/>
                  </a:lnTo>
                  <a:lnTo>
                    <a:pt x="210" y="236"/>
                  </a:lnTo>
                  <a:lnTo>
                    <a:pt x="166" y="280"/>
                  </a:lnTo>
                  <a:lnTo>
                    <a:pt x="128" y="326"/>
                  </a:lnTo>
                  <a:lnTo>
                    <a:pt x="93" y="378"/>
                  </a:lnTo>
                  <a:lnTo>
                    <a:pt x="64" y="430"/>
                  </a:lnTo>
                  <a:lnTo>
                    <a:pt x="39" y="485"/>
                  </a:lnTo>
                  <a:lnTo>
                    <a:pt x="20" y="543"/>
                  </a:lnTo>
                  <a:lnTo>
                    <a:pt x="7" y="601"/>
                  </a:lnTo>
                  <a:lnTo>
                    <a:pt x="0" y="659"/>
                  </a:lnTo>
                  <a:lnTo>
                    <a:pt x="0" y="719"/>
                  </a:lnTo>
                  <a:lnTo>
                    <a:pt x="3" y="776"/>
                  </a:lnTo>
                  <a:lnTo>
                    <a:pt x="13" y="834"/>
                  </a:lnTo>
                  <a:lnTo>
                    <a:pt x="31" y="893"/>
                  </a:lnTo>
                  <a:lnTo>
                    <a:pt x="53" y="957"/>
                  </a:lnTo>
                  <a:lnTo>
                    <a:pt x="73" y="1024"/>
                  </a:lnTo>
                  <a:lnTo>
                    <a:pt x="95" y="1087"/>
                  </a:lnTo>
                  <a:lnTo>
                    <a:pt x="114" y="1150"/>
                  </a:lnTo>
                  <a:lnTo>
                    <a:pt x="134" y="1209"/>
                  </a:lnTo>
                  <a:lnTo>
                    <a:pt x="152" y="1266"/>
                  </a:lnTo>
                  <a:lnTo>
                    <a:pt x="166" y="1321"/>
                  </a:lnTo>
                  <a:lnTo>
                    <a:pt x="182" y="1371"/>
                  </a:lnTo>
                  <a:lnTo>
                    <a:pt x="195" y="1414"/>
                  </a:lnTo>
                  <a:lnTo>
                    <a:pt x="207" y="1455"/>
                  </a:lnTo>
                  <a:lnTo>
                    <a:pt x="216" y="1488"/>
                  </a:lnTo>
                  <a:lnTo>
                    <a:pt x="222" y="1519"/>
                  </a:lnTo>
                  <a:lnTo>
                    <a:pt x="227" y="1541"/>
                  </a:lnTo>
                  <a:lnTo>
                    <a:pt x="231" y="1559"/>
                  </a:lnTo>
                  <a:lnTo>
                    <a:pt x="232" y="1568"/>
                  </a:lnTo>
                  <a:lnTo>
                    <a:pt x="230" y="1575"/>
                  </a:lnTo>
                  <a:lnTo>
                    <a:pt x="247" y="1616"/>
                  </a:lnTo>
                  <a:lnTo>
                    <a:pt x="269" y="1657"/>
                  </a:lnTo>
                  <a:lnTo>
                    <a:pt x="294" y="1694"/>
                  </a:lnTo>
                  <a:lnTo>
                    <a:pt x="327" y="1728"/>
                  </a:lnTo>
                  <a:lnTo>
                    <a:pt x="365" y="1763"/>
                  </a:lnTo>
                  <a:lnTo>
                    <a:pt x="408" y="1793"/>
                  </a:lnTo>
                  <a:lnTo>
                    <a:pt x="452" y="1817"/>
                  </a:lnTo>
                  <a:lnTo>
                    <a:pt x="498" y="1838"/>
                  </a:lnTo>
                  <a:lnTo>
                    <a:pt x="550" y="1858"/>
                  </a:lnTo>
                  <a:lnTo>
                    <a:pt x="603" y="1872"/>
                  </a:lnTo>
                  <a:lnTo>
                    <a:pt x="660" y="1881"/>
                  </a:lnTo>
                  <a:lnTo>
                    <a:pt x="716" y="1887"/>
                  </a:lnTo>
                  <a:lnTo>
                    <a:pt x="775" y="1885"/>
                  </a:lnTo>
                  <a:lnTo>
                    <a:pt x="835" y="1884"/>
                  </a:lnTo>
                  <a:lnTo>
                    <a:pt x="894" y="1876"/>
                  </a:lnTo>
                  <a:lnTo>
                    <a:pt x="952" y="1865"/>
                  </a:lnTo>
                  <a:lnTo>
                    <a:pt x="1011" y="1849"/>
                  </a:lnTo>
                  <a:lnTo>
                    <a:pt x="1071" y="1827"/>
                  </a:lnTo>
                  <a:lnTo>
                    <a:pt x="1132" y="1803"/>
                  </a:lnTo>
                  <a:lnTo>
                    <a:pt x="1187" y="1777"/>
                  </a:lnTo>
                  <a:lnTo>
                    <a:pt x="1243" y="1747"/>
                  </a:lnTo>
                  <a:lnTo>
                    <a:pt x="1296" y="1719"/>
                  </a:lnTo>
                  <a:lnTo>
                    <a:pt x="1346" y="1683"/>
                  </a:lnTo>
                  <a:lnTo>
                    <a:pt x="1391" y="1648"/>
                  </a:lnTo>
                  <a:lnTo>
                    <a:pt x="1434" y="1611"/>
                  </a:lnTo>
                  <a:lnTo>
                    <a:pt x="1472" y="1573"/>
                  </a:lnTo>
                  <a:lnTo>
                    <a:pt x="1503" y="1535"/>
                  </a:lnTo>
                  <a:lnTo>
                    <a:pt x="1532" y="1495"/>
                  </a:lnTo>
                  <a:lnTo>
                    <a:pt x="1554" y="1455"/>
                  </a:lnTo>
                  <a:lnTo>
                    <a:pt x="1571" y="1414"/>
                  </a:lnTo>
                  <a:lnTo>
                    <a:pt x="1585" y="1374"/>
                  </a:lnTo>
                  <a:lnTo>
                    <a:pt x="1590" y="1335"/>
                  </a:lnTo>
                  <a:lnTo>
                    <a:pt x="1591" y="1297"/>
                  </a:lnTo>
                  <a:lnTo>
                    <a:pt x="1589" y="1260"/>
                  </a:lnTo>
                  <a:lnTo>
                    <a:pt x="1581" y="1224"/>
                  </a:lnTo>
                  <a:lnTo>
                    <a:pt x="1563" y="1165"/>
                  </a:lnTo>
                  <a:lnTo>
                    <a:pt x="1549" y="1108"/>
                  </a:lnTo>
                  <a:lnTo>
                    <a:pt x="1538" y="1051"/>
                  </a:lnTo>
                  <a:lnTo>
                    <a:pt x="1531" y="996"/>
                  </a:lnTo>
                  <a:lnTo>
                    <a:pt x="1528" y="944"/>
                  </a:lnTo>
                  <a:lnTo>
                    <a:pt x="1530" y="894"/>
                  </a:lnTo>
                  <a:lnTo>
                    <a:pt x="1534" y="849"/>
                  </a:lnTo>
                  <a:lnTo>
                    <a:pt x="1543" y="807"/>
                  </a:lnTo>
                  <a:lnTo>
                    <a:pt x="1557" y="771"/>
                  </a:lnTo>
                  <a:lnTo>
                    <a:pt x="1572" y="738"/>
                  </a:lnTo>
                  <a:lnTo>
                    <a:pt x="1592" y="713"/>
                  </a:lnTo>
                  <a:lnTo>
                    <a:pt x="1613" y="694"/>
                  </a:lnTo>
                  <a:lnTo>
                    <a:pt x="1639" y="684"/>
                  </a:lnTo>
                  <a:lnTo>
                    <a:pt x="1652" y="675"/>
                  </a:lnTo>
                  <a:lnTo>
                    <a:pt x="1665" y="661"/>
                  </a:lnTo>
                  <a:lnTo>
                    <a:pt x="1674" y="640"/>
                  </a:lnTo>
                  <a:lnTo>
                    <a:pt x="1679" y="613"/>
                  </a:lnTo>
                  <a:lnTo>
                    <a:pt x="1681" y="582"/>
                  </a:lnTo>
                  <a:lnTo>
                    <a:pt x="1682" y="542"/>
                  </a:lnTo>
                  <a:lnTo>
                    <a:pt x="1678" y="500"/>
                  </a:lnTo>
                  <a:lnTo>
                    <a:pt x="1671" y="457"/>
                  </a:lnTo>
                  <a:lnTo>
                    <a:pt x="1663" y="409"/>
                  </a:lnTo>
                  <a:lnTo>
                    <a:pt x="1648" y="362"/>
                  </a:lnTo>
                  <a:lnTo>
                    <a:pt x="1634" y="311"/>
                  </a:lnTo>
                  <a:lnTo>
                    <a:pt x="1617" y="274"/>
                  </a:lnTo>
                  <a:lnTo>
                    <a:pt x="1597" y="236"/>
                  </a:lnTo>
                  <a:lnTo>
                    <a:pt x="1568" y="201"/>
                  </a:lnTo>
                  <a:lnTo>
                    <a:pt x="1538" y="168"/>
                  </a:lnTo>
                  <a:lnTo>
                    <a:pt x="1501" y="137"/>
                  </a:lnTo>
                  <a:lnTo>
                    <a:pt x="1459" y="110"/>
                  </a:lnTo>
                  <a:lnTo>
                    <a:pt x="1413" y="85"/>
                  </a:lnTo>
                  <a:lnTo>
                    <a:pt x="1362" y="65"/>
                  </a:lnTo>
                  <a:lnTo>
                    <a:pt x="1308" y="44"/>
                  </a:lnTo>
                  <a:lnTo>
                    <a:pt x="1251" y="29"/>
                  </a:lnTo>
                  <a:lnTo>
                    <a:pt x="1189" y="18"/>
                  </a:lnTo>
                  <a:lnTo>
                    <a:pt x="1125" y="7"/>
                  </a:lnTo>
                  <a:lnTo>
                    <a:pt x="1057" y="2"/>
                  </a:lnTo>
                  <a:lnTo>
                    <a:pt x="990" y="0"/>
                  </a:lnTo>
                  <a:lnTo>
                    <a:pt x="919" y="4"/>
                  </a:lnTo>
                  <a:lnTo>
                    <a:pt x="845" y="7"/>
                  </a:lnTo>
                  <a:lnTo>
                    <a:pt x="774" y="15"/>
                  </a:lnTo>
                  <a:lnTo>
                    <a:pt x="700" y="29"/>
                  </a:lnTo>
                  <a:lnTo>
                    <a:pt x="624" y="42"/>
                  </a:lnTo>
                  <a:lnTo>
                    <a:pt x="551" y="61"/>
                  </a:lnTo>
                  <a:lnTo>
                    <a:pt x="478" y="82"/>
                  </a:lnTo>
                </a:path>
              </a:pathLst>
            </a:custGeom>
            <a:solidFill>
              <a:srgbClr val="FCFEB9"/>
            </a:solidFill>
            <a:ln w="12700" cap="rnd" cmpd="sng">
              <a:solidFill>
                <a:srgbClr val="000000"/>
              </a:solidFill>
              <a:prstDash val="solid"/>
              <a:round/>
              <a:headEnd type="none" w="med" len="med"/>
              <a:tailEnd type="none" w="med" len="med"/>
            </a:ln>
            <a:effectLst>
              <a:outerShdw dist="107763" dir="2700000" algn="ctr" rotWithShape="0">
                <a:srgbClr val="000000"/>
              </a:outerShdw>
            </a:effec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876547" name="Rectangle 3"/>
            <p:cNvSpPr>
              <a:spLocks noChangeArrowheads="1"/>
            </p:cNvSpPr>
            <p:nvPr/>
          </p:nvSpPr>
          <p:spPr bwMode="auto">
            <a:xfrm>
              <a:off x="576" y="1392"/>
              <a:ext cx="910"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spcBef>
                  <a:spcPct val="50000"/>
                </a:spcBef>
                <a:defRPr/>
              </a:pPr>
              <a:r>
                <a:rPr lang="zh-CN" altLang="en-US" sz="2800" b="1"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总体</a:t>
              </a:r>
            </a:p>
          </p:txBody>
        </p:sp>
      </p:grpSp>
      <p:grpSp>
        <p:nvGrpSpPr>
          <p:cNvPr id="25603" name="Group 34"/>
          <p:cNvGrpSpPr/>
          <p:nvPr/>
        </p:nvGrpSpPr>
        <p:grpSpPr bwMode="auto">
          <a:xfrm>
            <a:off x="611188" y="3043238"/>
            <a:ext cx="1981200" cy="2473325"/>
            <a:chOff x="385" y="1917"/>
            <a:chExt cx="1248" cy="1558"/>
          </a:xfrm>
        </p:grpSpPr>
        <p:sp>
          <p:nvSpPr>
            <p:cNvPr id="25630" name="Rectangle 13"/>
            <p:cNvSpPr>
              <a:spLocks noChangeArrowheads="1"/>
            </p:cNvSpPr>
            <p:nvPr/>
          </p:nvSpPr>
          <p:spPr bwMode="auto">
            <a:xfrm>
              <a:off x="490" y="1917"/>
              <a:ext cx="360"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spcBef>
                  <a:spcPct val="50000"/>
                </a:spcBef>
              </a:pPr>
              <a:r>
                <a:rPr lang="en-US" altLang="zh-CN" sz="3600" b="1" dirty="0">
                  <a:solidFill>
                    <a:srgbClr val="000000"/>
                  </a:solidFill>
                  <a:latin typeface="Wingdings" panose="05000000000000000000" pitchFamily="2" charset="2"/>
                  <a:ea typeface="微软雅黑" panose="020B0503020204020204" pitchFamily="34" charset="-122"/>
                </a:rPr>
                <a:t></a:t>
              </a:r>
            </a:p>
          </p:txBody>
        </p:sp>
        <p:sp>
          <p:nvSpPr>
            <p:cNvPr id="25631" name="Rectangle 14"/>
            <p:cNvSpPr>
              <a:spLocks noChangeArrowheads="1"/>
            </p:cNvSpPr>
            <p:nvPr/>
          </p:nvSpPr>
          <p:spPr bwMode="auto">
            <a:xfrm>
              <a:off x="1239" y="2183"/>
              <a:ext cx="360"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spcBef>
                  <a:spcPct val="50000"/>
                </a:spcBef>
              </a:pPr>
              <a:r>
                <a:rPr lang="en-US" altLang="zh-CN" sz="3600" b="1" dirty="0">
                  <a:solidFill>
                    <a:srgbClr val="000000"/>
                  </a:solidFill>
                  <a:latin typeface="Wingdings" panose="05000000000000000000" pitchFamily="2" charset="2"/>
                  <a:ea typeface="微软雅黑" panose="020B0503020204020204" pitchFamily="34" charset="-122"/>
                </a:rPr>
                <a:t></a:t>
              </a:r>
            </a:p>
          </p:txBody>
        </p:sp>
        <p:sp>
          <p:nvSpPr>
            <p:cNvPr id="25632" name="Rectangle 15"/>
            <p:cNvSpPr>
              <a:spLocks noChangeArrowheads="1"/>
            </p:cNvSpPr>
            <p:nvPr/>
          </p:nvSpPr>
          <p:spPr bwMode="auto">
            <a:xfrm>
              <a:off x="604" y="3069"/>
              <a:ext cx="360"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spcBef>
                  <a:spcPct val="50000"/>
                </a:spcBef>
              </a:pPr>
              <a:r>
                <a:rPr lang="en-US" altLang="zh-CN" sz="3600" b="1" dirty="0">
                  <a:solidFill>
                    <a:srgbClr val="000000"/>
                  </a:solidFill>
                  <a:latin typeface="Wingdings" panose="05000000000000000000" pitchFamily="2" charset="2"/>
                  <a:ea typeface="微软雅黑" panose="020B0503020204020204" pitchFamily="34" charset="-122"/>
                </a:rPr>
                <a:t></a:t>
              </a:r>
            </a:p>
          </p:txBody>
        </p:sp>
        <p:sp>
          <p:nvSpPr>
            <p:cNvPr id="25633" name="Rectangle 17"/>
            <p:cNvSpPr>
              <a:spLocks noChangeArrowheads="1"/>
            </p:cNvSpPr>
            <p:nvPr/>
          </p:nvSpPr>
          <p:spPr bwMode="auto">
            <a:xfrm>
              <a:off x="1114" y="1917"/>
              <a:ext cx="360"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spcBef>
                  <a:spcPct val="50000"/>
                </a:spcBef>
              </a:pPr>
              <a:r>
                <a:rPr lang="en-US" altLang="zh-CN" sz="3600" b="1" dirty="0">
                  <a:solidFill>
                    <a:srgbClr val="000000"/>
                  </a:solidFill>
                  <a:latin typeface="Wingdings" panose="05000000000000000000" pitchFamily="2" charset="2"/>
                  <a:ea typeface="微软雅黑" panose="020B0503020204020204" pitchFamily="34" charset="-122"/>
                </a:rPr>
                <a:t></a:t>
              </a:r>
            </a:p>
          </p:txBody>
        </p:sp>
        <p:sp>
          <p:nvSpPr>
            <p:cNvPr id="25634" name="Rectangle 18"/>
            <p:cNvSpPr>
              <a:spLocks noChangeArrowheads="1"/>
            </p:cNvSpPr>
            <p:nvPr/>
          </p:nvSpPr>
          <p:spPr bwMode="auto">
            <a:xfrm>
              <a:off x="1273" y="2912"/>
              <a:ext cx="360"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spcBef>
                  <a:spcPct val="50000"/>
                </a:spcBef>
              </a:pPr>
              <a:r>
                <a:rPr lang="en-US" altLang="zh-CN" sz="3600" b="1" dirty="0">
                  <a:solidFill>
                    <a:srgbClr val="000000"/>
                  </a:solidFill>
                  <a:latin typeface="Wingdings" panose="05000000000000000000" pitchFamily="2" charset="2"/>
                  <a:ea typeface="微软雅黑" panose="020B0503020204020204" pitchFamily="34" charset="-122"/>
                </a:rPr>
                <a:t></a:t>
              </a:r>
            </a:p>
          </p:txBody>
        </p:sp>
        <p:grpSp>
          <p:nvGrpSpPr>
            <p:cNvPr id="25635" name="Group 29"/>
            <p:cNvGrpSpPr/>
            <p:nvPr/>
          </p:nvGrpSpPr>
          <p:grpSpPr bwMode="auto">
            <a:xfrm>
              <a:off x="385" y="2419"/>
              <a:ext cx="1000" cy="616"/>
              <a:chOff x="385" y="2419"/>
              <a:chExt cx="1000" cy="616"/>
            </a:xfrm>
          </p:grpSpPr>
          <p:sp>
            <p:nvSpPr>
              <p:cNvPr id="876550" name="Oval 6"/>
              <p:cNvSpPr>
                <a:spLocks noChangeArrowheads="1"/>
              </p:cNvSpPr>
              <p:nvPr/>
            </p:nvSpPr>
            <p:spPr bwMode="auto">
              <a:xfrm>
                <a:off x="385" y="2419"/>
                <a:ext cx="1000" cy="616"/>
              </a:xfrm>
              <a:prstGeom prst="ellipse">
                <a:avLst/>
              </a:prstGeom>
              <a:solidFill>
                <a:srgbClr val="FFFFBD"/>
              </a:solidFill>
              <a:ln>
                <a:noFill/>
              </a:ln>
              <a:effectLst/>
              <a:extLst>
                <a:ext uri="{91240B29-F687-4F45-9708-019B960494DF}">
                  <a14:hiddenLine xmlns:a14="http://schemas.microsoft.com/office/drawing/2010/main" w="12700">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5637" name="Rectangle 16"/>
              <p:cNvSpPr>
                <a:spLocks noChangeArrowheads="1"/>
              </p:cNvSpPr>
              <p:nvPr/>
            </p:nvSpPr>
            <p:spPr bwMode="auto">
              <a:xfrm>
                <a:off x="507" y="2493"/>
                <a:ext cx="360" cy="406"/>
              </a:xfrm>
              <a:prstGeom prst="rect">
                <a:avLst/>
              </a:prstGeom>
              <a:solidFill>
                <a:srgbClr val="FFFFB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spcBef>
                    <a:spcPct val="50000"/>
                  </a:spcBef>
                </a:pPr>
                <a:r>
                  <a:rPr lang="en-US" altLang="zh-CN" sz="3600" b="1" dirty="0">
                    <a:solidFill>
                      <a:srgbClr val="000000"/>
                    </a:solidFill>
                    <a:latin typeface="Wingdings" panose="05000000000000000000" pitchFamily="2" charset="2"/>
                    <a:ea typeface="微软雅黑" panose="020B0503020204020204" pitchFamily="34" charset="-122"/>
                  </a:rPr>
                  <a:t></a:t>
                </a:r>
              </a:p>
            </p:txBody>
          </p:sp>
          <p:sp>
            <p:nvSpPr>
              <p:cNvPr id="25638" name="Rectangle 19"/>
              <p:cNvSpPr>
                <a:spLocks noChangeArrowheads="1"/>
              </p:cNvSpPr>
              <p:nvPr/>
            </p:nvSpPr>
            <p:spPr bwMode="auto">
              <a:xfrm>
                <a:off x="954" y="2531"/>
                <a:ext cx="360" cy="406"/>
              </a:xfrm>
              <a:prstGeom prst="rect">
                <a:avLst/>
              </a:prstGeom>
              <a:solidFill>
                <a:srgbClr val="FFFFBD"/>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spcBef>
                    <a:spcPct val="50000"/>
                  </a:spcBef>
                </a:pPr>
                <a:r>
                  <a:rPr lang="en-US" altLang="zh-CN" sz="3600" b="1" dirty="0">
                    <a:solidFill>
                      <a:srgbClr val="000000"/>
                    </a:solidFill>
                    <a:latin typeface="Wingdings" panose="05000000000000000000" pitchFamily="2" charset="2"/>
                    <a:ea typeface="微软雅黑" panose="020B0503020204020204" pitchFamily="34" charset="-122"/>
                  </a:rPr>
                  <a:t></a:t>
                </a:r>
              </a:p>
            </p:txBody>
          </p:sp>
        </p:grpSp>
      </p:grpSp>
      <p:sp>
        <p:nvSpPr>
          <p:cNvPr id="876570" name="Rectangle 26"/>
          <p:cNvSpPr>
            <a:spLocks noGrp="1" noChangeArrowheads="1"/>
          </p:cNvSpPr>
          <p:nvPr>
            <p:ph type="title"/>
          </p:nvPr>
        </p:nvSpPr>
        <p:spPr/>
        <p:txBody>
          <a:bodyPr/>
          <a:lstStyle/>
          <a:p>
            <a:pPr>
              <a:defRPr/>
            </a:pPr>
            <a:r>
              <a:rPr lang="zh-CN" altLang="en-US" sz="4000" dirty="0"/>
              <a:t>假设检验的过程</a:t>
            </a:r>
            <a:endParaRPr lang="zh-CN" altLang="en-US" sz="3000" dirty="0">
              <a:solidFill>
                <a:schemeClr val="hlink"/>
              </a:solidFill>
            </a:endParaRPr>
          </a:p>
        </p:txBody>
      </p:sp>
      <p:grpSp>
        <p:nvGrpSpPr>
          <p:cNvPr id="876601" name="Group 57"/>
          <p:cNvGrpSpPr/>
          <p:nvPr/>
        </p:nvGrpSpPr>
        <p:grpSpPr bwMode="auto">
          <a:xfrm>
            <a:off x="681038" y="3867150"/>
            <a:ext cx="5511798" cy="2638425"/>
            <a:chOff x="441" y="2436"/>
            <a:chExt cx="3472" cy="1662"/>
          </a:xfrm>
        </p:grpSpPr>
        <p:grpSp>
          <p:nvGrpSpPr>
            <p:cNvPr id="25616" name="Group 9"/>
            <p:cNvGrpSpPr/>
            <p:nvPr/>
          </p:nvGrpSpPr>
          <p:grpSpPr bwMode="auto">
            <a:xfrm>
              <a:off x="935" y="3088"/>
              <a:ext cx="1423" cy="984"/>
              <a:chOff x="935" y="3088"/>
              <a:chExt cx="1423" cy="984"/>
            </a:xfrm>
          </p:grpSpPr>
          <p:sp>
            <p:nvSpPr>
              <p:cNvPr id="876554" name="Freeform 10"/>
              <p:cNvSpPr/>
              <p:nvPr/>
            </p:nvSpPr>
            <p:spPr bwMode="auto">
              <a:xfrm>
                <a:off x="935" y="3088"/>
                <a:ext cx="1423" cy="975"/>
              </a:xfrm>
              <a:custGeom>
                <a:avLst/>
                <a:gdLst>
                  <a:gd name="T0" fmla="*/ 0 w 1423"/>
                  <a:gd name="T1" fmla="*/ 62 h 975"/>
                  <a:gd name="T2" fmla="*/ 45 w 1423"/>
                  <a:gd name="T3" fmla="*/ 147 h 975"/>
                  <a:gd name="T4" fmla="*/ 110 w 1423"/>
                  <a:gd name="T5" fmla="*/ 244 h 975"/>
                  <a:gd name="T6" fmla="*/ 187 w 1423"/>
                  <a:gd name="T7" fmla="*/ 331 h 975"/>
                  <a:gd name="T8" fmla="*/ 276 w 1423"/>
                  <a:gd name="T9" fmla="*/ 427 h 975"/>
                  <a:gd name="T10" fmla="*/ 379 w 1423"/>
                  <a:gd name="T11" fmla="*/ 518 h 975"/>
                  <a:gd name="T12" fmla="*/ 511 w 1423"/>
                  <a:gd name="T13" fmla="*/ 614 h 975"/>
                  <a:gd name="T14" fmla="*/ 634 w 1423"/>
                  <a:gd name="T15" fmla="*/ 691 h 975"/>
                  <a:gd name="T16" fmla="*/ 773 w 1423"/>
                  <a:gd name="T17" fmla="*/ 746 h 975"/>
                  <a:gd name="T18" fmla="*/ 911 w 1423"/>
                  <a:gd name="T19" fmla="*/ 777 h 975"/>
                  <a:gd name="T20" fmla="*/ 1003 w 1423"/>
                  <a:gd name="T21" fmla="*/ 777 h 975"/>
                  <a:gd name="T22" fmla="*/ 1078 w 1423"/>
                  <a:gd name="T23" fmla="*/ 768 h 975"/>
                  <a:gd name="T24" fmla="*/ 1107 w 1423"/>
                  <a:gd name="T25" fmla="*/ 974 h 975"/>
                  <a:gd name="T26" fmla="*/ 1192 w 1423"/>
                  <a:gd name="T27" fmla="*/ 857 h 975"/>
                  <a:gd name="T28" fmla="*/ 1299 w 1423"/>
                  <a:gd name="T29" fmla="*/ 737 h 975"/>
                  <a:gd name="T30" fmla="*/ 1422 w 1423"/>
                  <a:gd name="T31" fmla="*/ 670 h 975"/>
                  <a:gd name="T32" fmla="*/ 1358 w 1423"/>
                  <a:gd name="T33" fmla="*/ 591 h 975"/>
                  <a:gd name="T34" fmla="*/ 1224 w 1423"/>
                  <a:gd name="T35" fmla="*/ 504 h 975"/>
                  <a:gd name="T36" fmla="*/ 1139 w 1423"/>
                  <a:gd name="T37" fmla="*/ 422 h 975"/>
                  <a:gd name="T38" fmla="*/ 1105 w 1423"/>
                  <a:gd name="T39" fmla="*/ 553 h 975"/>
                  <a:gd name="T40" fmla="*/ 983 w 1423"/>
                  <a:gd name="T41" fmla="*/ 568 h 975"/>
                  <a:gd name="T42" fmla="*/ 849 w 1423"/>
                  <a:gd name="T43" fmla="*/ 555 h 975"/>
                  <a:gd name="T44" fmla="*/ 705 w 1423"/>
                  <a:gd name="T45" fmla="*/ 518 h 975"/>
                  <a:gd name="T46" fmla="*/ 531 w 1423"/>
                  <a:gd name="T47" fmla="*/ 450 h 975"/>
                  <a:gd name="T48" fmla="*/ 388 w 1423"/>
                  <a:gd name="T49" fmla="*/ 368 h 975"/>
                  <a:gd name="T50" fmla="*/ 321 w 1423"/>
                  <a:gd name="T51" fmla="*/ 327 h 975"/>
                  <a:gd name="T52" fmla="*/ 268 w 1423"/>
                  <a:gd name="T53" fmla="*/ 286 h 975"/>
                  <a:gd name="T54" fmla="*/ 185 w 1423"/>
                  <a:gd name="T55" fmla="*/ 219 h 975"/>
                  <a:gd name="T56" fmla="*/ 135 w 1423"/>
                  <a:gd name="T57" fmla="*/ 171 h 975"/>
                  <a:gd name="T58" fmla="*/ 90 w 1423"/>
                  <a:gd name="T59" fmla="*/ 122 h 975"/>
                  <a:gd name="T60" fmla="*/ 43 w 1423"/>
                  <a:gd name="T61" fmla="*/ 63 h 975"/>
                  <a:gd name="T62" fmla="*/ 0 w 1423"/>
                  <a:gd name="T63" fmla="*/ 0 h 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23" h="975">
                    <a:moveTo>
                      <a:pt x="0" y="0"/>
                    </a:moveTo>
                    <a:lnTo>
                      <a:pt x="0" y="62"/>
                    </a:lnTo>
                    <a:lnTo>
                      <a:pt x="25" y="109"/>
                    </a:lnTo>
                    <a:lnTo>
                      <a:pt x="45" y="147"/>
                    </a:lnTo>
                    <a:lnTo>
                      <a:pt x="74" y="193"/>
                    </a:lnTo>
                    <a:lnTo>
                      <a:pt x="110" y="244"/>
                    </a:lnTo>
                    <a:lnTo>
                      <a:pt x="143" y="279"/>
                    </a:lnTo>
                    <a:lnTo>
                      <a:pt x="187" y="331"/>
                    </a:lnTo>
                    <a:lnTo>
                      <a:pt x="232" y="381"/>
                    </a:lnTo>
                    <a:lnTo>
                      <a:pt x="276" y="427"/>
                    </a:lnTo>
                    <a:lnTo>
                      <a:pt x="335" y="482"/>
                    </a:lnTo>
                    <a:lnTo>
                      <a:pt x="379" y="518"/>
                    </a:lnTo>
                    <a:lnTo>
                      <a:pt x="442" y="564"/>
                    </a:lnTo>
                    <a:lnTo>
                      <a:pt x="511" y="614"/>
                    </a:lnTo>
                    <a:lnTo>
                      <a:pt x="581" y="659"/>
                    </a:lnTo>
                    <a:lnTo>
                      <a:pt x="634" y="691"/>
                    </a:lnTo>
                    <a:lnTo>
                      <a:pt x="710" y="723"/>
                    </a:lnTo>
                    <a:lnTo>
                      <a:pt x="773" y="746"/>
                    </a:lnTo>
                    <a:lnTo>
                      <a:pt x="840" y="764"/>
                    </a:lnTo>
                    <a:lnTo>
                      <a:pt x="911" y="777"/>
                    </a:lnTo>
                    <a:lnTo>
                      <a:pt x="953" y="779"/>
                    </a:lnTo>
                    <a:lnTo>
                      <a:pt x="1003" y="777"/>
                    </a:lnTo>
                    <a:lnTo>
                      <a:pt x="1041" y="773"/>
                    </a:lnTo>
                    <a:lnTo>
                      <a:pt x="1078" y="768"/>
                    </a:lnTo>
                    <a:lnTo>
                      <a:pt x="1107" y="759"/>
                    </a:lnTo>
                    <a:lnTo>
                      <a:pt x="1107" y="974"/>
                    </a:lnTo>
                    <a:lnTo>
                      <a:pt x="1145" y="920"/>
                    </a:lnTo>
                    <a:lnTo>
                      <a:pt x="1192" y="857"/>
                    </a:lnTo>
                    <a:lnTo>
                      <a:pt x="1241" y="795"/>
                    </a:lnTo>
                    <a:lnTo>
                      <a:pt x="1299" y="737"/>
                    </a:lnTo>
                    <a:lnTo>
                      <a:pt x="1344" y="704"/>
                    </a:lnTo>
                    <a:lnTo>
                      <a:pt x="1422" y="670"/>
                    </a:lnTo>
                    <a:lnTo>
                      <a:pt x="1421" y="623"/>
                    </a:lnTo>
                    <a:lnTo>
                      <a:pt x="1358" y="591"/>
                    </a:lnTo>
                    <a:lnTo>
                      <a:pt x="1291" y="556"/>
                    </a:lnTo>
                    <a:lnTo>
                      <a:pt x="1224" y="504"/>
                    </a:lnTo>
                    <a:lnTo>
                      <a:pt x="1170" y="454"/>
                    </a:lnTo>
                    <a:lnTo>
                      <a:pt x="1139" y="422"/>
                    </a:lnTo>
                    <a:lnTo>
                      <a:pt x="1105" y="370"/>
                    </a:lnTo>
                    <a:lnTo>
                      <a:pt x="1105" y="553"/>
                    </a:lnTo>
                    <a:lnTo>
                      <a:pt x="1041" y="564"/>
                    </a:lnTo>
                    <a:lnTo>
                      <a:pt x="983" y="568"/>
                    </a:lnTo>
                    <a:lnTo>
                      <a:pt x="915" y="564"/>
                    </a:lnTo>
                    <a:lnTo>
                      <a:pt x="849" y="555"/>
                    </a:lnTo>
                    <a:lnTo>
                      <a:pt x="773" y="536"/>
                    </a:lnTo>
                    <a:lnTo>
                      <a:pt x="705" y="518"/>
                    </a:lnTo>
                    <a:lnTo>
                      <a:pt x="610" y="484"/>
                    </a:lnTo>
                    <a:lnTo>
                      <a:pt x="531" y="450"/>
                    </a:lnTo>
                    <a:lnTo>
                      <a:pt x="462" y="413"/>
                    </a:lnTo>
                    <a:lnTo>
                      <a:pt x="388" y="368"/>
                    </a:lnTo>
                    <a:lnTo>
                      <a:pt x="353" y="346"/>
                    </a:lnTo>
                    <a:lnTo>
                      <a:pt x="321" y="327"/>
                    </a:lnTo>
                    <a:lnTo>
                      <a:pt x="294" y="307"/>
                    </a:lnTo>
                    <a:lnTo>
                      <a:pt x="268" y="286"/>
                    </a:lnTo>
                    <a:lnTo>
                      <a:pt x="218" y="249"/>
                    </a:lnTo>
                    <a:lnTo>
                      <a:pt x="185" y="219"/>
                    </a:lnTo>
                    <a:lnTo>
                      <a:pt x="160" y="195"/>
                    </a:lnTo>
                    <a:lnTo>
                      <a:pt x="135" y="171"/>
                    </a:lnTo>
                    <a:lnTo>
                      <a:pt x="111" y="145"/>
                    </a:lnTo>
                    <a:lnTo>
                      <a:pt x="90" y="122"/>
                    </a:lnTo>
                    <a:lnTo>
                      <a:pt x="67" y="95"/>
                    </a:lnTo>
                    <a:lnTo>
                      <a:pt x="43" y="63"/>
                    </a:lnTo>
                    <a:lnTo>
                      <a:pt x="19" y="32"/>
                    </a:lnTo>
                    <a:lnTo>
                      <a:pt x="0" y="0"/>
                    </a:lnTo>
                  </a:path>
                </a:pathLst>
              </a:custGeom>
              <a:solidFill>
                <a:srgbClr val="008000"/>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876555" name="Freeform 11"/>
              <p:cNvSpPr/>
              <p:nvPr/>
            </p:nvSpPr>
            <p:spPr bwMode="auto">
              <a:xfrm>
                <a:off x="937" y="3148"/>
                <a:ext cx="1421" cy="924"/>
              </a:xfrm>
              <a:custGeom>
                <a:avLst/>
                <a:gdLst>
                  <a:gd name="T0" fmla="*/ 0 w 1421"/>
                  <a:gd name="T1" fmla="*/ 0 h 924"/>
                  <a:gd name="T2" fmla="*/ 19 w 1421"/>
                  <a:gd name="T3" fmla="*/ 52 h 924"/>
                  <a:gd name="T4" fmla="*/ 36 w 1421"/>
                  <a:gd name="T5" fmla="*/ 94 h 924"/>
                  <a:gd name="T6" fmla="*/ 54 w 1421"/>
                  <a:gd name="T7" fmla="*/ 129 h 924"/>
                  <a:gd name="T8" fmla="*/ 76 w 1421"/>
                  <a:gd name="T9" fmla="*/ 169 h 924"/>
                  <a:gd name="T10" fmla="*/ 108 w 1421"/>
                  <a:gd name="T11" fmla="*/ 224 h 924"/>
                  <a:gd name="T12" fmla="*/ 143 w 1421"/>
                  <a:gd name="T13" fmla="*/ 274 h 924"/>
                  <a:gd name="T14" fmla="*/ 187 w 1421"/>
                  <a:gd name="T15" fmla="*/ 325 h 924"/>
                  <a:gd name="T16" fmla="*/ 232 w 1421"/>
                  <a:gd name="T17" fmla="*/ 374 h 924"/>
                  <a:gd name="T18" fmla="*/ 277 w 1421"/>
                  <a:gd name="T19" fmla="*/ 419 h 924"/>
                  <a:gd name="T20" fmla="*/ 335 w 1421"/>
                  <a:gd name="T21" fmla="*/ 473 h 924"/>
                  <a:gd name="T22" fmla="*/ 379 w 1421"/>
                  <a:gd name="T23" fmla="*/ 508 h 924"/>
                  <a:gd name="T24" fmla="*/ 442 w 1421"/>
                  <a:gd name="T25" fmla="*/ 553 h 924"/>
                  <a:gd name="T26" fmla="*/ 511 w 1421"/>
                  <a:gd name="T27" fmla="*/ 602 h 924"/>
                  <a:gd name="T28" fmla="*/ 581 w 1421"/>
                  <a:gd name="T29" fmla="*/ 647 h 924"/>
                  <a:gd name="T30" fmla="*/ 634 w 1421"/>
                  <a:gd name="T31" fmla="*/ 678 h 924"/>
                  <a:gd name="T32" fmla="*/ 710 w 1421"/>
                  <a:gd name="T33" fmla="*/ 709 h 924"/>
                  <a:gd name="T34" fmla="*/ 773 w 1421"/>
                  <a:gd name="T35" fmla="*/ 731 h 924"/>
                  <a:gd name="T36" fmla="*/ 840 w 1421"/>
                  <a:gd name="T37" fmla="*/ 749 h 924"/>
                  <a:gd name="T38" fmla="*/ 911 w 1421"/>
                  <a:gd name="T39" fmla="*/ 763 h 924"/>
                  <a:gd name="T40" fmla="*/ 953 w 1421"/>
                  <a:gd name="T41" fmla="*/ 765 h 924"/>
                  <a:gd name="T42" fmla="*/ 1003 w 1421"/>
                  <a:gd name="T43" fmla="*/ 763 h 924"/>
                  <a:gd name="T44" fmla="*/ 1041 w 1421"/>
                  <a:gd name="T45" fmla="*/ 758 h 924"/>
                  <a:gd name="T46" fmla="*/ 1077 w 1421"/>
                  <a:gd name="T47" fmla="*/ 754 h 924"/>
                  <a:gd name="T48" fmla="*/ 1107 w 1421"/>
                  <a:gd name="T49" fmla="*/ 745 h 924"/>
                  <a:gd name="T50" fmla="*/ 1107 w 1421"/>
                  <a:gd name="T51" fmla="*/ 923 h 924"/>
                  <a:gd name="T52" fmla="*/ 1147 w 1421"/>
                  <a:gd name="T53" fmla="*/ 867 h 924"/>
                  <a:gd name="T54" fmla="*/ 1188 w 1421"/>
                  <a:gd name="T55" fmla="*/ 816 h 924"/>
                  <a:gd name="T56" fmla="*/ 1242 w 1421"/>
                  <a:gd name="T57" fmla="*/ 749 h 924"/>
                  <a:gd name="T58" fmla="*/ 1300 w 1421"/>
                  <a:gd name="T59" fmla="*/ 696 h 924"/>
                  <a:gd name="T60" fmla="*/ 1353 w 1421"/>
                  <a:gd name="T61" fmla="*/ 652 h 924"/>
                  <a:gd name="T62" fmla="*/ 1420 w 1421"/>
                  <a:gd name="T63" fmla="*/ 611 h 924"/>
                  <a:gd name="T64" fmla="*/ 1357 w 1421"/>
                  <a:gd name="T65" fmla="*/ 580 h 924"/>
                  <a:gd name="T66" fmla="*/ 1292 w 1421"/>
                  <a:gd name="T67" fmla="*/ 544 h 924"/>
                  <a:gd name="T68" fmla="*/ 1224 w 1421"/>
                  <a:gd name="T69" fmla="*/ 495 h 924"/>
                  <a:gd name="T70" fmla="*/ 1170 w 1421"/>
                  <a:gd name="T71" fmla="*/ 446 h 924"/>
                  <a:gd name="T72" fmla="*/ 1139 w 1421"/>
                  <a:gd name="T73" fmla="*/ 415 h 924"/>
                  <a:gd name="T74" fmla="*/ 1105 w 1421"/>
                  <a:gd name="T75" fmla="*/ 363 h 924"/>
                  <a:gd name="T76" fmla="*/ 1105 w 1421"/>
                  <a:gd name="T77" fmla="*/ 542 h 924"/>
                  <a:gd name="T78" fmla="*/ 1041 w 1421"/>
                  <a:gd name="T79" fmla="*/ 553 h 924"/>
                  <a:gd name="T80" fmla="*/ 983 w 1421"/>
                  <a:gd name="T81" fmla="*/ 558 h 924"/>
                  <a:gd name="T82" fmla="*/ 915 w 1421"/>
                  <a:gd name="T83" fmla="*/ 553 h 924"/>
                  <a:gd name="T84" fmla="*/ 849 w 1421"/>
                  <a:gd name="T85" fmla="*/ 544 h 924"/>
                  <a:gd name="T86" fmla="*/ 773 w 1421"/>
                  <a:gd name="T87" fmla="*/ 526 h 924"/>
                  <a:gd name="T88" fmla="*/ 706 w 1421"/>
                  <a:gd name="T89" fmla="*/ 508 h 924"/>
                  <a:gd name="T90" fmla="*/ 609 w 1421"/>
                  <a:gd name="T91" fmla="*/ 475 h 924"/>
                  <a:gd name="T92" fmla="*/ 532 w 1421"/>
                  <a:gd name="T93" fmla="*/ 441 h 924"/>
                  <a:gd name="T94" fmla="*/ 462 w 1421"/>
                  <a:gd name="T95" fmla="*/ 406 h 924"/>
                  <a:gd name="T96" fmla="*/ 388 w 1421"/>
                  <a:gd name="T97" fmla="*/ 361 h 924"/>
                  <a:gd name="T98" fmla="*/ 354 w 1421"/>
                  <a:gd name="T99" fmla="*/ 340 h 924"/>
                  <a:gd name="T100" fmla="*/ 322 w 1421"/>
                  <a:gd name="T101" fmla="*/ 321 h 924"/>
                  <a:gd name="T102" fmla="*/ 294 w 1421"/>
                  <a:gd name="T103" fmla="*/ 301 h 924"/>
                  <a:gd name="T104" fmla="*/ 268 w 1421"/>
                  <a:gd name="T105" fmla="*/ 280 h 924"/>
                  <a:gd name="T106" fmla="*/ 219 w 1421"/>
                  <a:gd name="T107" fmla="*/ 245 h 924"/>
                  <a:gd name="T108" fmla="*/ 186 w 1421"/>
                  <a:gd name="T109" fmla="*/ 215 h 924"/>
                  <a:gd name="T110" fmla="*/ 161 w 1421"/>
                  <a:gd name="T111" fmla="*/ 192 h 924"/>
                  <a:gd name="T112" fmla="*/ 135 w 1421"/>
                  <a:gd name="T113" fmla="*/ 167 h 924"/>
                  <a:gd name="T114" fmla="*/ 111 w 1421"/>
                  <a:gd name="T115" fmla="*/ 142 h 924"/>
                  <a:gd name="T116" fmla="*/ 91 w 1421"/>
                  <a:gd name="T117" fmla="*/ 120 h 924"/>
                  <a:gd name="T118" fmla="*/ 67 w 1421"/>
                  <a:gd name="T119" fmla="*/ 94 h 924"/>
                  <a:gd name="T120" fmla="*/ 43 w 1421"/>
                  <a:gd name="T121" fmla="*/ 62 h 924"/>
                  <a:gd name="T122" fmla="*/ 20 w 1421"/>
                  <a:gd name="T123" fmla="*/ 32 h 924"/>
                  <a:gd name="T124" fmla="*/ 0 w 1421"/>
                  <a:gd name="T125" fmla="*/ 0 h 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21" h="924">
                    <a:moveTo>
                      <a:pt x="0" y="0"/>
                    </a:moveTo>
                    <a:lnTo>
                      <a:pt x="19" y="52"/>
                    </a:lnTo>
                    <a:lnTo>
                      <a:pt x="36" y="94"/>
                    </a:lnTo>
                    <a:lnTo>
                      <a:pt x="54" y="129"/>
                    </a:lnTo>
                    <a:lnTo>
                      <a:pt x="76" y="169"/>
                    </a:lnTo>
                    <a:lnTo>
                      <a:pt x="108" y="224"/>
                    </a:lnTo>
                    <a:lnTo>
                      <a:pt x="143" y="274"/>
                    </a:lnTo>
                    <a:lnTo>
                      <a:pt x="187" y="325"/>
                    </a:lnTo>
                    <a:lnTo>
                      <a:pt x="232" y="374"/>
                    </a:lnTo>
                    <a:lnTo>
                      <a:pt x="277" y="419"/>
                    </a:lnTo>
                    <a:lnTo>
                      <a:pt x="335" y="473"/>
                    </a:lnTo>
                    <a:lnTo>
                      <a:pt x="379" y="508"/>
                    </a:lnTo>
                    <a:lnTo>
                      <a:pt x="442" y="553"/>
                    </a:lnTo>
                    <a:lnTo>
                      <a:pt x="511" y="602"/>
                    </a:lnTo>
                    <a:lnTo>
                      <a:pt x="581" y="647"/>
                    </a:lnTo>
                    <a:lnTo>
                      <a:pt x="634" y="678"/>
                    </a:lnTo>
                    <a:lnTo>
                      <a:pt x="710" y="709"/>
                    </a:lnTo>
                    <a:lnTo>
                      <a:pt x="773" y="731"/>
                    </a:lnTo>
                    <a:lnTo>
                      <a:pt x="840" y="749"/>
                    </a:lnTo>
                    <a:lnTo>
                      <a:pt x="911" y="763"/>
                    </a:lnTo>
                    <a:lnTo>
                      <a:pt x="953" y="765"/>
                    </a:lnTo>
                    <a:lnTo>
                      <a:pt x="1003" y="763"/>
                    </a:lnTo>
                    <a:lnTo>
                      <a:pt x="1041" y="758"/>
                    </a:lnTo>
                    <a:lnTo>
                      <a:pt x="1077" y="754"/>
                    </a:lnTo>
                    <a:lnTo>
                      <a:pt x="1107" y="745"/>
                    </a:lnTo>
                    <a:lnTo>
                      <a:pt x="1107" y="923"/>
                    </a:lnTo>
                    <a:lnTo>
                      <a:pt x="1147" y="867"/>
                    </a:lnTo>
                    <a:lnTo>
                      <a:pt x="1188" y="816"/>
                    </a:lnTo>
                    <a:lnTo>
                      <a:pt x="1242" y="749"/>
                    </a:lnTo>
                    <a:lnTo>
                      <a:pt x="1300" y="696"/>
                    </a:lnTo>
                    <a:lnTo>
                      <a:pt x="1353" y="652"/>
                    </a:lnTo>
                    <a:lnTo>
                      <a:pt x="1420" y="611"/>
                    </a:lnTo>
                    <a:lnTo>
                      <a:pt x="1357" y="580"/>
                    </a:lnTo>
                    <a:lnTo>
                      <a:pt x="1292" y="544"/>
                    </a:lnTo>
                    <a:lnTo>
                      <a:pt x="1224" y="495"/>
                    </a:lnTo>
                    <a:lnTo>
                      <a:pt x="1170" y="446"/>
                    </a:lnTo>
                    <a:lnTo>
                      <a:pt x="1139" y="415"/>
                    </a:lnTo>
                    <a:lnTo>
                      <a:pt x="1105" y="363"/>
                    </a:lnTo>
                    <a:lnTo>
                      <a:pt x="1105" y="542"/>
                    </a:lnTo>
                    <a:lnTo>
                      <a:pt x="1041" y="553"/>
                    </a:lnTo>
                    <a:lnTo>
                      <a:pt x="983" y="558"/>
                    </a:lnTo>
                    <a:lnTo>
                      <a:pt x="915" y="553"/>
                    </a:lnTo>
                    <a:lnTo>
                      <a:pt x="849" y="544"/>
                    </a:lnTo>
                    <a:lnTo>
                      <a:pt x="773" y="526"/>
                    </a:lnTo>
                    <a:lnTo>
                      <a:pt x="706" y="508"/>
                    </a:lnTo>
                    <a:lnTo>
                      <a:pt x="609" y="475"/>
                    </a:lnTo>
                    <a:lnTo>
                      <a:pt x="532" y="441"/>
                    </a:lnTo>
                    <a:lnTo>
                      <a:pt x="462" y="406"/>
                    </a:lnTo>
                    <a:lnTo>
                      <a:pt x="388" y="361"/>
                    </a:lnTo>
                    <a:lnTo>
                      <a:pt x="354" y="340"/>
                    </a:lnTo>
                    <a:lnTo>
                      <a:pt x="322" y="321"/>
                    </a:lnTo>
                    <a:lnTo>
                      <a:pt x="294" y="301"/>
                    </a:lnTo>
                    <a:lnTo>
                      <a:pt x="268" y="280"/>
                    </a:lnTo>
                    <a:lnTo>
                      <a:pt x="219" y="245"/>
                    </a:lnTo>
                    <a:lnTo>
                      <a:pt x="186" y="215"/>
                    </a:lnTo>
                    <a:lnTo>
                      <a:pt x="161" y="192"/>
                    </a:lnTo>
                    <a:lnTo>
                      <a:pt x="135" y="167"/>
                    </a:lnTo>
                    <a:lnTo>
                      <a:pt x="111" y="142"/>
                    </a:lnTo>
                    <a:lnTo>
                      <a:pt x="91" y="120"/>
                    </a:lnTo>
                    <a:lnTo>
                      <a:pt x="67" y="94"/>
                    </a:lnTo>
                    <a:lnTo>
                      <a:pt x="43" y="62"/>
                    </a:lnTo>
                    <a:lnTo>
                      <a:pt x="20" y="32"/>
                    </a:lnTo>
                    <a:lnTo>
                      <a:pt x="0" y="0"/>
                    </a:lnTo>
                  </a:path>
                </a:pathLst>
              </a:custGeom>
              <a:solidFill>
                <a:srgbClr val="00FF00"/>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sp>
          <p:nvSpPr>
            <p:cNvPr id="876567" name="AutoShape 23"/>
            <p:cNvSpPr>
              <a:spLocks noChangeArrowheads="1"/>
            </p:cNvSpPr>
            <p:nvPr/>
          </p:nvSpPr>
          <p:spPr bwMode="auto">
            <a:xfrm>
              <a:off x="2336" y="3135"/>
              <a:ext cx="1193" cy="288"/>
            </a:xfrm>
            <a:prstGeom prst="roundRect">
              <a:avLst>
                <a:gd name="adj" fmla="val 16667"/>
              </a:avLst>
            </a:prstGeom>
            <a:solidFill>
              <a:srgbClr val="FF8FD2"/>
            </a:solidFill>
            <a:ln>
              <a:noFill/>
            </a:ln>
            <a:effectLst/>
            <a:extLst>
              <a:ext uri="{91240B29-F687-4F45-9708-019B960494DF}">
                <a14:hiddenLine xmlns:a14="http://schemas.microsoft.com/office/drawing/2010/main" w="127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defRPr/>
              </a:pPr>
              <a:r>
                <a:rPr lang="zh-CN" altLang="en-US" sz="2100" b="1" dirty="0">
                  <a:solidFill>
                    <a:srgbClr val="FAFD00"/>
                  </a:solidFill>
                  <a:effectLst>
                    <a:outerShdw blurRad="38100" dist="38100" dir="2700000" algn="tl">
                      <a:srgbClr val="000000"/>
                    </a:outerShdw>
                  </a:effectLst>
                  <a:latin typeface="Arial" panose="020B0604020202020204" pitchFamily="34" charset="0"/>
                  <a:ea typeface="微软雅黑" panose="020B0503020204020204" pitchFamily="34" charset="-122"/>
                </a:rPr>
                <a:t>抽取随机样本</a:t>
              </a:r>
            </a:p>
          </p:txBody>
        </p:sp>
        <p:grpSp>
          <p:nvGrpSpPr>
            <p:cNvPr id="25618" name="Group 55"/>
            <p:cNvGrpSpPr/>
            <p:nvPr/>
          </p:nvGrpSpPr>
          <p:grpSpPr bwMode="auto">
            <a:xfrm>
              <a:off x="2438" y="3482"/>
              <a:ext cx="1475" cy="616"/>
              <a:chOff x="2438" y="3482"/>
              <a:chExt cx="1475" cy="616"/>
            </a:xfrm>
          </p:grpSpPr>
          <p:sp>
            <p:nvSpPr>
              <p:cNvPr id="876565" name="Oval 21"/>
              <p:cNvSpPr>
                <a:spLocks noChangeArrowheads="1"/>
              </p:cNvSpPr>
              <p:nvPr/>
            </p:nvSpPr>
            <p:spPr bwMode="auto">
              <a:xfrm>
                <a:off x="2438" y="3482"/>
                <a:ext cx="1000" cy="616"/>
              </a:xfrm>
              <a:prstGeom prst="ellipse">
                <a:avLst/>
              </a:prstGeom>
              <a:solidFill>
                <a:schemeClr val="accent1"/>
              </a:solidFill>
              <a:ln w="12700">
                <a:solidFill>
                  <a:srgbClr val="000000"/>
                </a:solidFill>
                <a:round/>
              </a:ln>
              <a:effectLst>
                <a:outerShdw dist="107763" dir="2700000" algn="ctr" rotWithShape="0">
                  <a:srgbClr val="000000"/>
                </a:outerShdw>
              </a:effec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25624" name="Group 44"/>
              <p:cNvGrpSpPr/>
              <p:nvPr/>
            </p:nvGrpSpPr>
            <p:grpSpPr bwMode="auto">
              <a:xfrm>
                <a:off x="2484" y="3565"/>
                <a:ext cx="1429" cy="511"/>
                <a:chOff x="2484" y="3565"/>
                <a:chExt cx="1429" cy="511"/>
              </a:xfrm>
            </p:grpSpPr>
            <p:sp>
              <p:nvSpPr>
                <p:cNvPr id="876566" name="Rectangle 22"/>
                <p:cNvSpPr>
                  <a:spLocks noChangeArrowheads="1"/>
                </p:cNvSpPr>
                <p:nvPr/>
              </p:nvSpPr>
              <p:spPr bwMode="auto">
                <a:xfrm>
                  <a:off x="2484" y="3611"/>
                  <a:ext cx="1429" cy="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nSpc>
                      <a:spcPct val="105000"/>
                    </a:lnSpc>
                    <a:spcBef>
                      <a:spcPct val="50000"/>
                    </a:spcBef>
                    <a:defRPr/>
                  </a:pPr>
                  <a:r>
                    <a:rPr lang="zh-CN" altLang="en-US" b="1"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均值</a:t>
                  </a:r>
                  <a:br>
                    <a:rPr lang="zh-CN" altLang="en-US" b="1"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br>
                  <a:r>
                    <a:rPr lang="zh-CN" altLang="en-US" b="1"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 </a:t>
                  </a:r>
                  <a:r>
                    <a:rPr lang="zh-CN" altLang="en-US" b="1" i="1" dirty="0">
                      <a:solidFill>
                        <a:srgbClr val="FFFFFF"/>
                      </a:solidFill>
                      <a:effectLst>
                        <a:outerShdw blurRad="38100" dist="38100" dir="2700000" algn="tl">
                          <a:srgbClr val="000000"/>
                        </a:outerShdw>
                      </a:effectLst>
                      <a:latin typeface="Symbol" panose="05050102010706020507" pitchFamily="18" charset="2"/>
                      <a:ea typeface="微软雅黑" panose="020B0503020204020204" pitchFamily="34" charset="-122"/>
                    </a:rPr>
                    <a:t></a:t>
                  </a:r>
                  <a:r>
                    <a:rPr lang="en-US" altLang="zh-CN" b="1" i="1"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X </a:t>
                  </a:r>
                  <a:r>
                    <a:rPr lang="en-US" altLang="zh-CN" b="1"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 20</a:t>
                  </a:r>
                </a:p>
              </p:txBody>
            </p:sp>
            <p:sp>
              <p:nvSpPr>
                <p:cNvPr id="876568" name="Rectangle 24"/>
                <p:cNvSpPr>
                  <a:spLocks noChangeArrowheads="1"/>
                </p:cNvSpPr>
                <p:nvPr/>
              </p:nvSpPr>
              <p:spPr bwMode="auto">
                <a:xfrm>
                  <a:off x="3028" y="3748"/>
                  <a:ext cx="306"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spcBef>
                      <a:spcPct val="50000"/>
                    </a:spcBef>
                    <a:defRPr/>
                  </a:pPr>
                  <a:r>
                    <a:rPr lang="en-US" altLang="zh-CN" sz="2800" b="1" dirty="0">
                      <a:solidFill>
                        <a:srgbClr val="FFFFFF"/>
                      </a:solidFill>
                      <a:effectLst>
                        <a:outerShdw blurRad="38100" dist="38100" dir="2700000" algn="tl">
                          <a:srgbClr val="000000"/>
                        </a:outerShdw>
                      </a:effectLst>
                      <a:latin typeface="Wingdings" panose="05000000000000000000" pitchFamily="2" charset="2"/>
                      <a:ea typeface="微软雅黑" panose="020B0503020204020204" pitchFamily="34" charset="-122"/>
                    </a:rPr>
                    <a:t></a:t>
                  </a:r>
                </a:p>
              </p:txBody>
            </p:sp>
            <p:sp>
              <p:nvSpPr>
                <p:cNvPr id="876569" name="Rectangle 25"/>
                <p:cNvSpPr>
                  <a:spLocks noChangeArrowheads="1"/>
                </p:cNvSpPr>
                <p:nvPr/>
              </p:nvSpPr>
              <p:spPr bwMode="auto">
                <a:xfrm>
                  <a:off x="3127" y="3565"/>
                  <a:ext cx="306"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spcBef>
                      <a:spcPct val="50000"/>
                    </a:spcBef>
                    <a:defRPr/>
                  </a:pPr>
                  <a:r>
                    <a:rPr lang="en-US" altLang="zh-CN" sz="2800" b="1" dirty="0">
                      <a:solidFill>
                        <a:srgbClr val="FFFFFF"/>
                      </a:solidFill>
                      <a:effectLst>
                        <a:outerShdw blurRad="38100" dist="38100" dir="2700000" algn="tl">
                          <a:srgbClr val="000000"/>
                        </a:outerShdw>
                      </a:effectLst>
                      <a:latin typeface="Wingdings" panose="05000000000000000000" pitchFamily="2" charset="2"/>
                      <a:ea typeface="微软雅黑" panose="020B0503020204020204" pitchFamily="34" charset="-122"/>
                    </a:rPr>
                    <a:t></a:t>
                  </a:r>
                </a:p>
              </p:txBody>
            </p:sp>
          </p:grpSp>
        </p:grpSp>
        <p:grpSp>
          <p:nvGrpSpPr>
            <p:cNvPr id="25619" name="Group 30"/>
            <p:cNvGrpSpPr/>
            <p:nvPr/>
          </p:nvGrpSpPr>
          <p:grpSpPr bwMode="auto">
            <a:xfrm>
              <a:off x="441" y="2436"/>
              <a:ext cx="1000" cy="616"/>
              <a:chOff x="385" y="2419"/>
              <a:chExt cx="1000" cy="616"/>
            </a:xfrm>
          </p:grpSpPr>
          <p:sp>
            <p:nvSpPr>
              <p:cNvPr id="876575" name="Oval 31"/>
              <p:cNvSpPr>
                <a:spLocks noChangeArrowheads="1"/>
              </p:cNvSpPr>
              <p:nvPr/>
            </p:nvSpPr>
            <p:spPr bwMode="auto">
              <a:xfrm>
                <a:off x="385" y="2419"/>
                <a:ext cx="1000" cy="616"/>
              </a:xfrm>
              <a:prstGeom prst="ellipse">
                <a:avLst/>
              </a:prstGeom>
              <a:solidFill>
                <a:schemeClr val="accent1"/>
              </a:solidFill>
              <a:ln w="1270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876576" name="Rectangle 32"/>
              <p:cNvSpPr>
                <a:spLocks noChangeArrowheads="1"/>
              </p:cNvSpPr>
              <p:nvPr/>
            </p:nvSpPr>
            <p:spPr bwMode="auto">
              <a:xfrm>
                <a:off x="507" y="2493"/>
                <a:ext cx="360"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spcBef>
                    <a:spcPct val="50000"/>
                  </a:spcBef>
                  <a:defRPr/>
                </a:pPr>
                <a:r>
                  <a:rPr lang="en-US" altLang="zh-CN" sz="3600" b="1" dirty="0">
                    <a:solidFill>
                      <a:srgbClr val="FFFFFF"/>
                    </a:solidFill>
                    <a:effectLst>
                      <a:outerShdw blurRad="38100" dist="38100" dir="2700000" algn="tl">
                        <a:srgbClr val="000000"/>
                      </a:outerShdw>
                    </a:effectLst>
                    <a:latin typeface="Wingdings" panose="05000000000000000000" pitchFamily="2" charset="2"/>
                    <a:ea typeface="微软雅黑" panose="020B0503020204020204" pitchFamily="34" charset="-122"/>
                  </a:rPr>
                  <a:t></a:t>
                </a:r>
              </a:p>
            </p:txBody>
          </p:sp>
          <p:sp>
            <p:nvSpPr>
              <p:cNvPr id="876577" name="Rectangle 33"/>
              <p:cNvSpPr>
                <a:spLocks noChangeArrowheads="1"/>
              </p:cNvSpPr>
              <p:nvPr/>
            </p:nvSpPr>
            <p:spPr bwMode="auto">
              <a:xfrm>
                <a:off x="954" y="2531"/>
                <a:ext cx="360" cy="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spcBef>
                    <a:spcPct val="50000"/>
                  </a:spcBef>
                  <a:defRPr/>
                </a:pPr>
                <a:r>
                  <a:rPr lang="en-US" altLang="zh-CN" sz="3600" b="1" dirty="0">
                    <a:solidFill>
                      <a:srgbClr val="FFFFFF"/>
                    </a:solidFill>
                    <a:effectLst>
                      <a:outerShdw blurRad="38100" dist="38100" dir="2700000" algn="tl">
                        <a:srgbClr val="000000"/>
                      </a:outerShdw>
                    </a:effectLst>
                    <a:latin typeface="Wingdings" panose="05000000000000000000" pitchFamily="2" charset="2"/>
                    <a:ea typeface="微软雅黑" panose="020B0503020204020204" pitchFamily="34" charset="-122"/>
                  </a:rPr>
                  <a:t></a:t>
                </a:r>
              </a:p>
            </p:txBody>
          </p:sp>
        </p:grpSp>
      </p:grpSp>
      <p:grpSp>
        <p:nvGrpSpPr>
          <p:cNvPr id="876598" name="Group 54"/>
          <p:cNvGrpSpPr/>
          <p:nvPr/>
        </p:nvGrpSpPr>
        <p:grpSpPr bwMode="auto">
          <a:xfrm>
            <a:off x="2655888" y="1684338"/>
            <a:ext cx="3267075" cy="2763837"/>
            <a:chOff x="1673" y="1061"/>
            <a:chExt cx="2058" cy="1741"/>
          </a:xfrm>
        </p:grpSpPr>
        <p:graphicFrame>
          <p:nvGraphicFramePr>
            <p:cNvPr id="25612" name="Object 8">
              <a:hlinkClick r:id="" action="ppaction://ole?verb=0"/>
            </p:cNvPr>
            <p:cNvGraphicFramePr/>
            <p:nvPr/>
          </p:nvGraphicFramePr>
          <p:xfrm>
            <a:off x="1673" y="1436"/>
            <a:ext cx="1293" cy="1366"/>
          </p:xfrm>
          <a:graphic>
            <a:graphicData uri="http://schemas.openxmlformats.org/presentationml/2006/ole">
              <mc:AlternateContent xmlns:mc="http://schemas.openxmlformats.org/markup-compatibility/2006">
                <mc:Choice xmlns:v="urn:schemas-microsoft-com:vml" Requires="v">
                  <p:oleObj spid="_x0000_s97412" name="剪辑" r:id="rId4" imgW="4356100" imgH="4597400" progId="">
                    <p:embed/>
                  </p:oleObj>
                </mc:Choice>
                <mc:Fallback>
                  <p:oleObj name="剪辑" r:id="rId4" imgW="4356100" imgH="4597400" progId="">
                    <p:embed/>
                    <p:pic>
                      <p:nvPicPr>
                        <p:cNvPr id="0" name="Picture 10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3" y="1436"/>
                          <a:ext cx="1293" cy="1366"/>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pSp>
          <p:nvGrpSpPr>
            <p:cNvPr id="25613" name="Group 50"/>
            <p:cNvGrpSpPr/>
            <p:nvPr/>
          </p:nvGrpSpPr>
          <p:grpSpPr bwMode="auto">
            <a:xfrm>
              <a:off x="2592" y="1061"/>
              <a:ext cx="1139" cy="641"/>
              <a:chOff x="2592" y="1061"/>
              <a:chExt cx="1087" cy="641"/>
            </a:xfrm>
          </p:grpSpPr>
          <p:sp>
            <p:nvSpPr>
              <p:cNvPr id="876586" name="AutoShape 42"/>
              <p:cNvSpPr>
                <a:spLocks noChangeArrowheads="1"/>
              </p:cNvSpPr>
              <p:nvPr/>
            </p:nvSpPr>
            <p:spPr bwMode="auto">
              <a:xfrm>
                <a:off x="2592" y="1061"/>
                <a:ext cx="1087" cy="641"/>
              </a:xfrm>
              <a:prstGeom prst="wedgeRoundRectCallout">
                <a:avLst>
                  <a:gd name="adj1" fmla="val -48620"/>
                  <a:gd name="adj2" fmla="val 69815"/>
                  <a:gd name="adj3" fmla="val 16667"/>
                </a:avLst>
              </a:prstGeom>
              <a:solidFill>
                <a:schemeClr val="accent2"/>
              </a:solidFill>
              <a:ln w="12700">
                <a:solidFill>
                  <a:schemeClr val="bg2"/>
                </a:solidFill>
                <a:miter lim="800000"/>
              </a:ln>
              <a:effectLst>
                <a:outerShdw dist="81320" dir="3080412" algn="ctr" rotWithShape="0">
                  <a:schemeClr val="bg2"/>
                </a:outerShdw>
              </a:effectLst>
            </p:spPr>
            <p:txBody>
              <a:bodyPr/>
              <a:lstStyle/>
              <a:p>
                <a:pPr algn="l">
                  <a:spcBef>
                    <a:spcPct val="50000"/>
                  </a:spcBef>
                  <a:defRPr/>
                </a:pPr>
                <a:endParaRPr lang="en-US" altLang="zh-CN" sz="1600" b="1" dirty="0">
                  <a:solidFill>
                    <a:srgbClr val="000000"/>
                  </a:solidFill>
                  <a:latin typeface="幼圆" pitchFamily="49" charset="-122"/>
                  <a:ea typeface="幼圆" pitchFamily="49" charset="-122"/>
                </a:endParaRPr>
              </a:p>
              <a:p>
                <a:pPr algn="l">
                  <a:spcBef>
                    <a:spcPct val="50000"/>
                  </a:spcBef>
                  <a:defRPr/>
                </a:pPr>
                <a:r>
                  <a:rPr lang="zh-CN" altLang="en-US" sz="1600" b="1" dirty="0">
                    <a:solidFill>
                      <a:srgbClr val="000000"/>
                    </a:solidFill>
                    <a:latin typeface="幼圆" pitchFamily="49" charset="-122"/>
                    <a:ea typeface="幼圆" pitchFamily="49" charset="-122"/>
                  </a:rPr>
                  <a:t>我认为人口的平均年龄是</a:t>
                </a:r>
                <a:r>
                  <a:rPr lang="en-US" altLang="zh-CN" sz="1600" b="1" dirty="0">
                    <a:solidFill>
                      <a:srgbClr val="000000"/>
                    </a:solidFill>
                    <a:latin typeface="幼圆" pitchFamily="49" charset="-122"/>
                    <a:ea typeface="幼圆" pitchFamily="49" charset="-122"/>
                  </a:rPr>
                  <a:t>50</a:t>
                </a:r>
                <a:r>
                  <a:rPr lang="zh-CN" altLang="en-US" sz="1600" b="1" dirty="0">
                    <a:solidFill>
                      <a:srgbClr val="000000"/>
                    </a:solidFill>
                    <a:latin typeface="幼圆" pitchFamily="49" charset="-122"/>
                    <a:ea typeface="幼圆" pitchFamily="49" charset="-122"/>
                  </a:rPr>
                  <a:t>岁 </a:t>
                </a:r>
                <a:endParaRPr lang="zh-CN" altLang="en-US" sz="18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endParaRPr>
              </a:p>
            </p:txBody>
          </p:sp>
          <p:sp>
            <p:nvSpPr>
              <p:cNvPr id="876587" name="AutoShape 43"/>
              <p:cNvSpPr>
                <a:spLocks noChangeArrowheads="1"/>
              </p:cNvSpPr>
              <p:nvPr/>
            </p:nvSpPr>
            <p:spPr bwMode="auto">
              <a:xfrm>
                <a:off x="2710" y="1103"/>
                <a:ext cx="905" cy="268"/>
              </a:xfrm>
              <a:prstGeom prst="roundRect">
                <a:avLst>
                  <a:gd name="adj" fmla="val 16667"/>
                </a:avLst>
              </a:prstGeom>
              <a:solidFill>
                <a:srgbClr val="FF8FD2"/>
              </a:solidFill>
              <a:ln>
                <a:noFill/>
              </a:ln>
              <a:effectLst/>
              <a:extLst>
                <a:ext uri="{91240B29-F687-4F45-9708-019B960494DF}">
                  <a14:hiddenLine xmlns:a14="http://schemas.microsoft.com/office/drawing/2010/main" w="127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900" b="1" dirty="0">
                    <a:solidFill>
                      <a:srgbClr val="FAFD00"/>
                    </a:solidFill>
                    <a:effectLst>
                      <a:outerShdw blurRad="38100" dist="38100" dir="2700000" algn="tl">
                        <a:srgbClr val="000000"/>
                      </a:outerShdw>
                    </a:effectLst>
                    <a:latin typeface="Arial" panose="020B0604020202020204" pitchFamily="34" charset="0"/>
                    <a:ea typeface="微软雅黑" panose="020B0503020204020204" pitchFamily="34" charset="-122"/>
                  </a:rPr>
                  <a:t>提出假设</a:t>
                </a:r>
              </a:p>
            </p:txBody>
          </p:sp>
        </p:grpSp>
      </p:grpSp>
      <p:grpSp>
        <p:nvGrpSpPr>
          <p:cNvPr id="876596" name="Group 52"/>
          <p:cNvGrpSpPr/>
          <p:nvPr/>
        </p:nvGrpSpPr>
        <p:grpSpPr bwMode="auto">
          <a:xfrm>
            <a:off x="5748338" y="1701800"/>
            <a:ext cx="3273425" cy="4208463"/>
            <a:chOff x="3621" y="1072"/>
            <a:chExt cx="2062" cy="2651"/>
          </a:xfrm>
        </p:grpSpPr>
        <p:graphicFrame>
          <p:nvGraphicFramePr>
            <p:cNvPr id="25608" name="Object 7">
              <a:hlinkClick r:id="" action="ppaction://ole?verb=0"/>
            </p:cNvPr>
            <p:cNvGraphicFramePr/>
            <p:nvPr/>
          </p:nvGraphicFramePr>
          <p:xfrm>
            <a:off x="3621" y="2018"/>
            <a:ext cx="2062" cy="1705"/>
          </p:xfrm>
          <a:graphic>
            <a:graphicData uri="http://schemas.openxmlformats.org/presentationml/2006/ole">
              <mc:AlternateContent xmlns:mc="http://schemas.openxmlformats.org/markup-compatibility/2006">
                <mc:Choice xmlns:v="urn:schemas-microsoft-com:vml" Requires="v">
                  <p:oleObj spid="_x0000_s97413" name="剪辑" r:id="rId6" imgW="4046855" imgH="3352800" progId="">
                    <p:embed/>
                  </p:oleObj>
                </mc:Choice>
                <mc:Fallback>
                  <p:oleObj name="剪辑" r:id="rId6" imgW="4046855" imgH="3352800" progId="">
                    <p:embed/>
                    <p:pic>
                      <p:nvPicPr>
                        <p:cNvPr id="0" name="Picture 10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21" y="2018"/>
                          <a:ext cx="2062" cy="170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pSp>
          <p:nvGrpSpPr>
            <p:cNvPr id="25609" name="Group 49"/>
            <p:cNvGrpSpPr/>
            <p:nvPr/>
          </p:nvGrpSpPr>
          <p:grpSpPr bwMode="auto">
            <a:xfrm>
              <a:off x="4416" y="1072"/>
              <a:ext cx="942" cy="793"/>
              <a:chOff x="4416" y="1072"/>
              <a:chExt cx="942" cy="793"/>
            </a:xfrm>
          </p:grpSpPr>
          <p:sp>
            <p:nvSpPr>
              <p:cNvPr id="25610" name="AutoShape 12"/>
              <p:cNvSpPr>
                <a:spLocks noChangeArrowheads="1"/>
              </p:cNvSpPr>
              <p:nvPr/>
            </p:nvSpPr>
            <p:spPr bwMode="auto">
              <a:xfrm>
                <a:off x="4416" y="1072"/>
                <a:ext cx="942" cy="793"/>
              </a:xfrm>
              <a:prstGeom prst="wedgeRoundRectCallout">
                <a:avLst>
                  <a:gd name="adj1" fmla="val -22088"/>
                  <a:gd name="adj2" fmla="val 66667"/>
                  <a:gd name="adj3" fmla="val 16667"/>
                </a:avLst>
              </a:prstGeom>
              <a:solidFill>
                <a:schemeClr val="accent2"/>
              </a:solidFill>
              <a:ln w="12700">
                <a:solidFill>
                  <a:schemeClr val="bg2"/>
                </a:solidFill>
                <a:miter lim="800000"/>
              </a:ln>
              <a:effectLst>
                <a:outerShdw dist="107763" dir="2700000" algn="ctr" rotWithShape="0">
                  <a:schemeClr val="bg2"/>
                </a:outerShdw>
              </a:effectLst>
            </p:spPr>
            <p:txBody>
              <a:bodyPr lIns="0" tIns="0" rIns="0" bIns="0" anchor="ctr" anchorCtr="1">
                <a:spAutoFit/>
              </a:bodyPr>
              <a:lstStyle/>
              <a:p>
                <a:pPr>
                  <a:spcBef>
                    <a:spcPct val="50000"/>
                  </a:spcBef>
                </a:pPr>
                <a:endParaRPr lang="en-US" altLang="zh-CN" sz="1800" b="1" dirty="0">
                  <a:solidFill>
                    <a:srgbClr val="000000"/>
                  </a:solidFill>
                  <a:latin typeface="Arial" panose="020B0604020202020204" pitchFamily="34" charset="0"/>
                  <a:ea typeface="微软雅黑" panose="020B0503020204020204" pitchFamily="34" charset="-122"/>
                </a:endParaRPr>
              </a:p>
              <a:p>
                <a:pPr>
                  <a:spcBef>
                    <a:spcPct val="50000"/>
                  </a:spcBef>
                </a:pPr>
                <a:r>
                  <a:rPr lang="en-US" altLang="zh-CN" sz="1800" b="1" dirty="0">
                    <a:solidFill>
                      <a:srgbClr val="000000"/>
                    </a:solidFill>
                    <a:latin typeface="Arial" panose="020B0604020202020204" pitchFamily="34" charset="0"/>
                    <a:ea typeface="微软雅黑" panose="020B0503020204020204" pitchFamily="34" charset="-122"/>
                  </a:rPr>
                  <a:t>  </a:t>
                </a:r>
                <a:r>
                  <a:rPr lang="zh-CN" altLang="en-US" sz="1800" b="1" dirty="0">
                    <a:solidFill>
                      <a:srgbClr val="000000"/>
                    </a:solidFill>
                    <a:latin typeface="Arial" panose="020B0604020202020204" pitchFamily="34" charset="0"/>
                    <a:ea typeface="微软雅黑" panose="020B0503020204020204" pitchFamily="34" charset="-122"/>
                  </a:rPr>
                  <a:t>拒绝假设</a:t>
                </a:r>
                <a:r>
                  <a:rPr lang="en-US" altLang="zh-CN" sz="1800" b="1" dirty="0">
                    <a:solidFill>
                      <a:srgbClr val="000000"/>
                    </a:solidFill>
                    <a:latin typeface="Arial" panose="020B0604020202020204" pitchFamily="34" charset="0"/>
                    <a:ea typeface="微软雅黑" panose="020B0503020204020204" pitchFamily="34" charset="-122"/>
                  </a:rPr>
                  <a:t>! </a:t>
                </a:r>
                <a:endParaRPr lang="en-US" altLang="zh-CN" sz="600" b="1" dirty="0">
                  <a:solidFill>
                    <a:srgbClr val="000000"/>
                  </a:solidFill>
                  <a:latin typeface="Arial" panose="020B0604020202020204" pitchFamily="34" charset="0"/>
                  <a:ea typeface="微软雅黑" panose="020B0503020204020204" pitchFamily="34" charset="-122"/>
                </a:endParaRPr>
              </a:p>
              <a:p>
                <a:pPr>
                  <a:spcBef>
                    <a:spcPct val="50000"/>
                  </a:spcBef>
                </a:pPr>
                <a:r>
                  <a:rPr lang="en-US" altLang="zh-CN" sz="1800" b="1" dirty="0">
                    <a:solidFill>
                      <a:srgbClr val="000000"/>
                    </a:solidFill>
                    <a:latin typeface="Arial" panose="020B0604020202020204" pitchFamily="34" charset="0"/>
                    <a:ea typeface="微软雅黑" panose="020B0503020204020204" pitchFamily="34" charset="-122"/>
                  </a:rPr>
                  <a:t>  </a:t>
                </a:r>
                <a:r>
                  <a:rPr lang="zh-CN" altLang="en-US" sz="1800" b="1" dirty="0">
                    <a:solidFill>
                      <a:srgbClr val="000000"/>
                    </a:solidFill>
                    <a:latin typeface="Arial" panose="020B0604020202020204" pitchFamily="34" charset="0"/>
                    <a:ea typeface="微软雅黑" panose="020B0503020204020204" pitchFamily="34" charset="-122"/>
                  </a:rPr>
                  <a:t>别无选择</a:t>
                </a:r>
                <a:r>
                  <a:rPr lang="en-US" altLang="zh-CN" sz="1800" b="1" dirty="0">
                    <a:solidFill>
                      <a:srgbClr val="000000"/>
                    </a:solidFill>
                    <a:latin typeface="Arial" panose="020B0604020202020204" pitchFamily="34" charset="0"/>
                    <a:ea typeface="微软雅黑" panose="020B0503020204020204" pitchFamily="34" charset="-122"/>
                  </a:rPr>
                  <a:t>.</a:t>
                </a:r>
              </a:p>
            </p:txBody>
          </p:sp>
          <p:sp>
            <p:nvSpPr>
              <p:cNvPr id="876591" name="AutoShape 47"/>
              <p:cNvSpPr>
                <a:spLocks noChangeArrowheads="1"/>
              </p:cNvSpPr>
              <p:nvPr/>
            </p:nvSpPr>
            <p:spPr bwMode="auto">
              <a:xfrm>
                <a:off x="4481" y="1120"/>
                <a:ext cx="840" cy="268"/>
              </a:xfrm>
              <a:prstGeom prst="roundRect">
                <a:avLst>
                  <a:gd name="adj" fmla="val 16667"/>
                </a:avLst>
              </a:prstGeom>
              <a:solidFill>
                <a:srgbClr val="FF8FD2"/>
              </a:solidFill>
              <a:ln>
                <a:noFill/>
              </a:ln>
              <a:effectLst/>
              <a:extLst>
                <a:ext uri="{91240B29-F687-4F45-9708-019B960494DF}">
                  <a14:hiddenLine xmlns:a14="http://schemas.microsoft.com/office/drawing/2010/main" w="127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1900" b="1" dirty="0">
                    <a:solidFill>
                      <a:srgbClr val="FAFD00"/>
                    </a:solidFill>
                    <a:effectLst>
                      <a:outerShdw blurRad="38100" dist="38100" dir="2700000" algn="tl">
                        <a:srgbClr val="000000"/>
                      </a:outerShdw>
                    </a:effectLst>
                    <a:latin typeface="Arial" panose="020B0604020202020204" pitchFamily="34" charset="0"/>
                    <a:ea typeface="微软雅黑" panose="020B0503020204020204" pitchFamily="34" charset="-122"/>
                  </a:rPr>
                  <a:t>作出决策</a:t>
                </a:r>
              </a:p>
            </p:txBody>
          </p:sp>
        </p:gr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76598"/>
                                        </p:tgtEl>
                                        <p:attrNameLst>
                                          <p:attrName>style.visibility</p:attrName>
                                        </p:attrNameLst>
                                      </p:cBhvr>
                                      <p:to>
                                        <p:strVal val="visible"/>
                                      </p:to>
                                    </p:set>
                                    <p:animEffect transition="in" filter="wipe(right)">
                                      <p:cBhvr>
                                        <p:cTn id="7" dur="500"/>
                                        <p:tgtEl>
                                          <p:spTgt spid="87659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76601"/>
                                        </p:tgtEl>
                                        <p:attrNameLst>
                                          <p:attrName>style.visibility</p:attrName>
                                        </p:attrNameLst>
                                      </p:cBhvr>
                                      <p:to>
                                        <p:strVal val="visible"/>
                                      </p:to>
                                    </p:set>
                                    <p:animEffect transition="in" filter="wipe(left)">
                                      <p:cBhvr>
                                        <p:cTn id="12" dur="500"/>
                                        <p:tgtEl>
                                          <p:spTgt spid="87660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76596"/>
                                        </p:tgtEl>
                                        <p:attrNameLst>
                                          <p:attrName>style.visibility</p:attrName>
                                        </p:attrNameLst>
                                      </p:cBhvr>
                                      <p:to>
                                        <p:strVal val="visible"/>
                                      </p:to>
                                    </p:set>
                                    <p:animEffect transition="in" filter="dissolve">
                                      <p:cBhvr>
                                        <p:cTn id="17" dur="500"/>
                                        <p:tgtEl>
                                          <p:spTgt spid="876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25" name="Text Box 5"/>
          <p:cNvSpPr txBox="1">
            <a:spLocks noChangeArrowheads="1"/>
          </p:cNvSpPr>
          <p:nvPr/>
        </p:nvSpPr>
        <p:spPr bwMode="auto">
          <a:xfrm>
            <a:off x="539552" y="2852936"/>
            <a:ext cx="8026400" cy="3370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09600" indent="-609600">
              <a:spcBef>
                <a:spcPct val="0"/>
              </a:spcBef>
              <a:defRPr kumimoji="1" sz="2400">
                <a:solidFill>
                  <a:schemeClr val="tx1"/>
                </a:solidFill>
                <a:latin typeface="Times New Roman" panose="02020603050405020304" pitchFamily="18" charset="0"/>
                <a:ea typeface="宋体" panose="02010600030101010101" pitchFamily="2" charset="-122"/>
              </a:defRPr>
            </a:lvl1pPr>
            <a:lvl2pPr marL="1066800" indent="-609600">
              <a:spcBef>
                <a:spcPct val="0"/>
              </a:spcBef>
              <a:defRPr kumimoji="1" sz="2400">
                <a:solidFill>
                  <a:schemeClr val="tx1"/>
                </a:solidFill>
                <a:latin typeface="Times New Roman" panose="02020603050405020304" pitchFamily="18" charset="0"/>
                <a:ea typeface="宋体" panose="02010600030101010101" pitchFamily="2" charset="-122"/>
              </a:defRPr>
            </a:lvl2pPr>
            <a:lvl3pPr marL="1524000" indent="-609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981200" indent="-609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438400" indent="-609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895600" indent="-609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352800" indent="-609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810000" indent="-609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267200" indent="-609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algn="l">
              <a:spcBef>
                <a:spcPct val="50000"/>
              </a:spcBef>
              <a:buClr>
                <a:srgbClr val="F57B49"/>
              </a:buClr>
              <a:buSzPct val="140000"/>
              <a:buFont typeface="+mj-lt"/>
              <a:buAutoNum type="arabicPeriod"/>
              <a:defRPr/>
            </a:pPr>
            <a:r>
              <a:rPr lang="zh-CN" altLang="en-US" sz="3000" b="1" dirty="0">
                <a:effectLst>
                  <a:outerShdw blurRad="38100" dist="38100" dir="2700000" algn="tl">
                    <a:srgbClr val="000000"/>
                  </a:outerShdw>
                </a:effectLst>
                <a:latin typeface="Arial" panose="020B0604020202020204" pitchFamily="34" charset="0"/>
                <a:ea typeface="微软雅黑" panose="020B0503020204020204" pitchFamily="34" charset="-122"/>
              </a:rPr>
              <a:t>提出假设</a:t>
            </a:r>
          </a:p>
          <a:p>
            <a:pPr lvl="1" algn="l">
              <a:spcBef>
                <a:spcPct val="50000"/>
              </a:spcBef>
              <a:buClr>
                <a:srgbClr val="F57B49"/>
              </a:buClr>
              <a:buSzPct val="140000"/>
              <a:buFont typeface="+mj-lt"/>
              <a:buAutoNum type="arabicPeriod"/>
              <a:defRPr/>
            </a:pPr>
            <a:r>
              <a:rPr lang="zh-CN" altLang="en-US" sz="3000" b="1" dirty="0">
                <a:effectLst>
                  <a:outerShdw blurRad="38100" dist="38100" dir="2700000" algn="tl">
                    <a:srgbClr val="000000"/>
                  </a:outerShdw>
                </a:effectLst>
                <a:latin typeface="Arial" panose="020B0604020202020204" pitchFamily="34" charset="0"/>
                <a:ea typeface="微软雅黑" panose="020B0503020204020204" pitchFamily="34" charset="-122"/>
              </a:rPr>
              <a:t>确定适当的检验统计量</a:t>
            </a:r>
          </a:p>
          <a:p>
            <a:pPr lvl="1" algn="l">
              <a:spcBef>
                <a:spcPct val="50000"/>
              </a:spcBef>
              <a:buClr>
                <a:srgbClr val="F57B49"/>
              </a:buClr>
              <a:buSzPct val="140000"/>
              <a:buFont typeface="+mj-lt"/>
              <a:buAutoNum type="arabicPeriod"/>
              <a:defRPr/>
            </a:pPr>
            <a:r>
              <a:rPr lang="zh-CN" altLang="en-US" sz="3000" b="1" dirty="0">
                <a:effectLst>
                  <a:outerShdw blurRad="38100" dist="38100" dir="2700000" algn="tl">
                    <a:srgbClr val="000000"/>
                  </a:outerShdw>
                </a:effectLst>
                <a:latin typeface="Arial" panose="020B0604020202020204" pitchFamily="34" charset="0"/>
                <a:ea typeface="微软雅黑" panose="020B0503020204020204" pitchFamily="34" charset="-122"/>
              </a:rPr>
              <a:t>规定显著性水平</a:t>
            </a:r>
            <a:r>
              <a:rPr lang="zh-CN" altLang="en-US" sz="3200" b="1" dirty="0">
                <a:effectLst>
                  <a:outerShdw blurRad="38100" dist="38100" dir="2700000" algn="tl">
                    <a:srgbClr val="000000"/>
                  </a:outerShdw>
                </a:effectLst>
                <a:latin typeface="Symbol" panose="05050102010706020507" pitchFamily="18" charset="2"/>
                <a:ea typeface="微软雅黑" panose="020B0503020204020204" pitchFamily="34" charset="-122"/>
              </a:rPr>
              <a:t></a:t>
            </a:r>
          </a:p>
          <a:p>
            <a:pPr lvl="1" algn="l">
              <a:spcBef>
                <a:spcPct val="50000"/>
              </a:spcBef>
              <a:buClr>
                <a:srgbClr val="F57B49"/>
              </a:buClr>
              <a:buSzPct val="140000"/>
              <a:buFont typeface="+mj-lt"/>
              <a:buAutoNum type="arabicPeriod"/>
              <a:defRPr/>
            </a:pPr>
            <a:r>
              <a:rPr lang="zh-CN" altLang="en-US" sz="3000" b="1" dirty="0">
                <a:effectLst>
                  <a:outerShdw blurRad="38100" dist="38100" dir="2700000" algn="tl">
                    <a:srgbClr val="000000"/>
                  </a:outerShdw>
                </a:effectLst>
                <a:latin typeface="Arial" panose="020B0604020202020204" pitchFamily="34" charset="0"/>
                <a:ea typeface="微软雅黑" panose="020B0503020204020204" pitchFamily="34" charset="-122"/>
              </a:rPr>
              <a:t>计算检验统计量的值</a:t>
            </a:r>
          </a:p>
          <a:p>
            <a:pPr lvl="1" algn="l">
              <a:spcBef>
                <a:spcPct val="50000"/>
              </a:spcBef>
              <a:buClr>
                <a:srgbClr val="F57B49"/>
              </a:buClr>
              <a:buSzPct val="140000"/>
              <a:buFont typeface="+mj-lt"/>
              <a:buAutoNum type="arabicPeriod"/>
              <a:defRPr/>
            </a:pPr>
            <a:r>
              <a:rPr lang="zh-CN" altLang="en-US" sz="3000" b="1" dirty="0">
                <a:effectLst>
                  <a:outerShdw blurRad="38100" dist="38100" dir="2700000" algn="tl">
                    <a:srgbClr val="000000"/>
                  </a:outerShdw>
                </a:effectLst>
                <a:latin typeface="Arial" panose="020B0604020202020204" pitchFamily="34" charset="0"/>
                <a:ea typeface="微软雅黑" panose="020B0503020204020204" pitchFamily="34" charset="-122"/>
              </a:rPr>
              <a:t>作出统计决策</a:t>
            </a:r>
          </a:p>
        </p:txBody>
      </p:sp>
      <p:sp>
        <p:nvSpPr>
          <p:cNvPr id="3" name="Rectangle 26"/>
          <p:cNvSpPr txBox="1">
            <a:spLocks noChangeArrowheads="1"/>
          </p:cNvSpPr>
          <p:nvPr/>
        </p:nvSpPr>
        <p:spPr bwMode="auto">
          <a:xfrm>
            <a:off x="1907704" y="1124744"/>
            <a:ext cx="6781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1" compatLnSpc="1"/>
          <a:lstStyle>
            <a:lvl1pPr algn="ctr" rtl="0"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mj-lt"/>
                <a:ea typeface="+mj-ea"/>
                <a:cs typeface="+mj-cs"/>
              </a:defRPr>
            </a:lvl1pPr>
            <a:lvl2pPr algn="ctr" rtl="0"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itchFamily="18" charset="0"/>
                <a:ea typeface="宋体" panose="02010600030101010101" pitchFamily="2" charset="-122"/>
              </a:defRPr>
            </a:lvl2pPr>
            <a:lvl3pPr algn="ctr" rtl="0"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itchFamily="18" charset="0"/>
                <a:ea typeface="宋体" panose="02010600030101010101" pitchFamily="2" charset="-122"/>
              </a:defRPr>
            </a:lvl3pPr>
            <a:lvl4pPr algn="ctr" rtl="0"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itchFamily="18" charset="0"/>
                <a:ea typeface="宋体" panose="02010600030101010101" pitchFamily="2" charset="-122"/>
              </a:defRPr>
            </a:lvl4pPr>
            <a:lvl5pPr algn="ctr" rtl="0"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itchFamily="18" charset="0"/>
                <a:ea typeface="宋体" panose="02010600030101010101" pitchFamily="2" charset="-122"/>
              </a:defRPr>
            </a:lvl5pPr>
            <a:lvl6pPr marL="457200" algn="ctr" rtl="0"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itchFamily="18" charset="0"/>
                <a:ea typeface="宋体" panose="02010600030101010101" pitchFamily="2" charset="-122"/>
              </a:defRPr>
            </a:lvl6pPr>
            <a:lvl7pPr marL="914400" algn="ctr" rtl="0"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itchFamily="18" charset="0"/>
                <a:ea typeface="宋体" panose="02010600030101010101" pitchFamily="2" charset="-122"/>
              </a:defRPr>
            </a:lvl7pPr>
            <a:lvl8pPr marL="1371600" algn="ctr" rtl="0"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itchFamily="18" charset="0"/>
                <a:ea typeface="宋体" panose="02010600030101010101" pitchFamily="2" charset="-122"/>
              </a:defRPr>
            </a:lvl8pPr>
            <a:lvl9pPr marL="1828800" algn="ctr" rtl="0" eaLnBrk="0" fontAlgn="base" hangingPunct="0">
              <a:lnSpc>
                <a:spcPct val="95000"/>
              </a:lnSpc>
              <a:spcBef>
                <a:spcPct val="0"/>
              </a:spcBef>
              <a:spcAft>
                <a:spcPct val="0"/>
              </a:spcAft>
              <a:defRPr kumimoji="1" sz="4400" b="1">
                <a:solidFill>
                  <a:schemeClr val="tx1"/>
                </a:solidFill>
                <a:effectLst>
                  <a:outerShdw blurRad="38100" dist="38100" dir="2700000" algn="tl">
                    <a:srgbClr val="000000"/>
                  </a:outerShdw>
                </a:effectLst>
                <a:latin typeface="Book Antiqua" pitchFamily="18" charset="0"/>
                <a:ea typeface="宋体" panose="02010600030101010101" pitchFamily="2" charset="-122"/>
              </a:defRPr>
            </a:lvl9pPr>
          </a:lstStyle>
          <a:p>
            <a:pPr>
              <a:defRPr/>
            </a:pPr>
            <a:r>
              <a:rPr lang="zh-CN" altLang="en-US" sz="4000" dirty="0">
                <a:ea typeface="微软雅黑" panose="020B0503020204020204" pitchFamily="34" charset="-122"/>
              </a:rPr>
              <a:t>假设检验的步骤</a:t>
            </a:r>
            <a:endParaRPr lang="zh-CN" altLang="en-US" sz="3000" dirty="0">
              <a:solidFill>
                <a:schemeClr val="hlink"/>
              </a:solidFill>
              <a:ea typeface="微软雅黑" panose="020B0503020204020204" pitchFamily="34" charset="-122"/>
            </a:endParaRPr>
          </a:p>
        </p:txBody>
      </p:sp>
    </p:spTree>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bg>
      <p:bgRef idx="1003">
        <a:schemeClr val="bg2"/>
      </p:bgRef>
    </p:bg>
    <p:spTree>
      <p:nvGrpSpPr>
        <p:cNvPr id="1" name=""/>
        <p:cNvGrpSpPr/>
        <p:nvPr/>
      </p:nvGrpSpPr>
      <p:grpSpPr>
        <a:xfrm>
          <a:off x="0" y="0"/>
          <a:ext cx="0" cy="0"/>
          <a:chOff x="0" y="0"/>
          <a:chExt cx="0" cy="0"/>
        </a:xfrm>
      </p:grpSpPr>
      <p:sp>
        <p:nvSpPr>
          <p:cNvPr id="24579" name="Rectangle 3"/>
          <p:cNvSpPr>
            <a:spLocks noGrp="1" noChangeArrowheads="1"/>
          </p:cNvSpPr>
          <p:nvPr>
            <p:ph idx="1"/>
          </p:nvPr>
        </p:nvSpPr>
        <p:spPr>
          <a:xfrm>
            <a:off x="609600" y="1752600"/>
            <a:ext cx="8062913" cy="4479925"/>
          </a:xfrm>
        </p:spPr>
        <p:txBody>
          <a:bodyPr/>
          <a:lstStyle/>
          <a:p>
            <a:pPr marL="609600" indent="-609600">
              <a:defRPr/>
            </a:pPr>
            <a:r>
              <a:rPr lang="en-US" altLang="zh-CN" dirty="0">
                <a:solidFill>
                  <a:schemeClr val="accent2"/>
                </a:solidFill>
                <a:sym typeface="Wingdings 3" pitchFamily="18" charset="2"/>
              </a:rPr>
              <a:t> </a:t>
            </a:r>
            <a:r>
              <a:rPr lang="zh-CN" altLang="en-US" b="1" dirty="0">
                <a:solidFill>
                  <a:srgbClr val="FFFF99"/>
                </a:solidFill>
              </a:rPr>
              <a:t>什么是原假设？</a:t>
            </a:r>
            <a:r>
              <a:rPr lang="en-US" altLang="zh-CN" b="1" dirty="0">
                <a:solidFill>
                  <a:srgbClr val="FFFF99"/>
                </a:solidFill>
              </a:rPr>
              <a:t>(null hypothesis)</a:t>
            </a:r>
          </a:p>
          <a:p>
            <a:pPr marL="609600" indent="-609600">
              <a:buNone/>
              <a:defRPr/>
            </a:pPr>
            <a:r>
              <a:rPr lang="zh-CN" altLang="en-US" dirty="0"/>
              <a:t>     </a:t>
            </a:r>
            <a:r>
              <a:rPr lang="en-US" altLang="zh-CN" dirty="0"/>
              <a:t>1. </a:t>
            </a:r>
            <a:r>
              <a:rPr lang="zh-CN" altLang="en-US" dirty="0"/>
              <a:t>待检验的假设，又称“</a:t>
            </a:r>
            <a:r>
              <a:rPr lang="en-US" altLang="zh-CN" dirty="0"/>
              <a:t>0</a:t>
            </a:r>
            <a:r>
              <a:rPr lang="zh-CN" altLang="en-US" dirty="0"/>
              <a:t>假设”</a:t>
            </a:r>
            <a:endParaRPr lang="en-US" altLang="zh-CN" dirty="0"/>
          </a:p>
          <a:p>
            <a:pPr marL="609600" indent="-609600">
              <a:buNone/>
              <a:defRPr/>
            </a:pPr>
            <a:r>
              <a:rPr lang="en-US" altLang="zh-CN" dirty="0"/>
              <a:t>     2. </a:t>
            </a:r>
            <a:r>
              <a:rPr lang="zh-CN" altLang="en-US" dirty="0"/>
              <a:t>研</a:t>
            </a:r>
            <a:r>
              <a:rPr lang="zh-CN" altLang="en-US" dirty="0">
                <a:latin typeface="Times New Roman" panose="02020603050405020304" pitchFamily="18" charset="0"/>
              </a:rPr>
              <a:t>究者想收集证据予以反对的假设</a:t>
            </a:r>
          </a:p>
          <a:p>
            <a:pPr marL="609600" indent="-609600">
              <a:defRPr/>
            </a:pPr>
            <a:r>
              <a:rPr lang="en-US" altLang="zh-CN" dirty="0"/>
              <a:t>3. </a:t>
            </a:r>
            <a:r>
              <a:rPr lang="zh-CN" altLang="en-US" dirty="0"/>
              <a:t>总是有等号 </a:t>
            </a:r>
            <a:r>
              <a:rPr lang="zh-CN" altLang="en-US" b="1" dirty="0">
                <a:solidFill>
                  <a:srgbClr val="FCFEB9"/>
                </a:solidFill>
                <a:latin typeface="Symbol" panose="05050102010706020507" pitchFamily="18" charset="2"/>
              </a:rPr>
              <a:t></a:t>
            </a:r>
            <a:r>
              <a:rPr lang="en-US" altLang="zh-CN" dirty="0"/>
              <a:t>, </a:t>
            </a:r>
            <a:r>
              <a:rPr lang="en-US" altLang="zh-CN" b="1" dirty="0">
                <a:solidFill>
                  <a:srgbClr val="FCFEB9"/>
                </a:solidFill>
                <a:latin typeface="Symbol" panose="05050102010706020507" pitchFamily="18" charset="2"/>
              </a:rPr>
              <a:t> </a:t>
            </a:r>
            <a:r>
              <a:rPr lang="zh-CN" altLang="en-US" dirty="0"/>
              <a:t>或</a:t>
            </a:r>
            <a:r>
              <a:rPr lang="zh-CN" altLang="en-US" b="1" dirty="0">
                <a:latin typeface="Symbol" panose="05050102010706020507" pitchFamily="18" charset="2"/>
              </a:rPr>
              <a:t></a:t>
            </a:r>
            <a:r>
              <a:rPr lang="zh-CN" altLang="en-US" b="1" dirty="0">
                <a:solidFill>
                  <a:srgbClr val="FCFEB9"/>
                </a:solidFill>
                <a:latin typeface="Symbol" panose="05050102010706020507" pitchFamily="18" charset="2"/>
              </a:rPr>
              <a:t></a:t>
            </a:r>
          </a:p>
          <a:p>
            <a:pPr marL="609600" indent="-609600">
              <a:defRPr/>
            </a:pPr>
            <a:r>
              <a:rPr lang="en-US" altLang="zh-CN" dirty="0"/>
              <a:t>4. </a:t>
            </a:r>
            <a:r>
              <a:rPr lang="zh-CN" altLang="en-US" dirty="0"/>
              <a:t>表示为 </a:t>
            </a:r>
            <a:r>
              <a:rPr lang="en-US" altLang="zh-CN" dirty="0"/>
              <a:t>H</a:t>
            </a:r>
            <a:r>
              <a:rPr lang="en-US" altLang="zh-CN" baseline="-25000" dirty="0"/>
              <a:t>0</a:t>
            </a:r>
          </a:p>
          <a:p>
            <a:pPr marL="1219200" lvl="1" indent="-533400">
              <a:buSzPct val="80000"/>
              <a:defRPr/>
            </a:pPr>
            <a:r>
              <a:rPr lang="en-US" altLang="zh-CN" dirty="0"/>
              <a:t>H</a:t>
            </a:r>
            <a:r>
              <a:rPr lang="en-US" altLang="zh-CN" baseline="-25000" dirty="0"/>
              <a:t>0</a:t>
            </a:r>
            <a:r>
              <a:rPr lang="zh-CN" altLang="en-US" dirty="0"/>
              <a:t>：</a:t>
            </a:r>
            <a:r>
              <a:rPr lang="zh-CN" altLang="en-US" dirty="0">
                <a:latin typeface="Symbol" panose="05050102010706020507" pitchFamily="18" charset="2"/>
              </a:rPr>
              <a:t></a:t>
            </a:r>
            <a:r>
              <a:rPr lang="zh-CN" altLang="en-US" dirty="0"/>
              <a:t> </a:t>
            </a:r>
            <a:r>
              <a:rPr lang="zh-CN" altLang="en-US" b="1" dirty="0">
                <a:latin typeface="Symbol" panose="05050102010706020507" pitchFamily="18" charset="2"/>
              </a:rPr>
              <a:t></a:t>
            </a:r>
            <a:r>
              <a:rPr lang="zh-CN" altLang="en-US" dirty="0"/>
              <a:t> 某一数值 </a:t>
            </a:r>
          </a:p>
          <a:p>
            <a:pPr marL="1219200" lvl="1" indent="-533400">
              <a:buSzPct val="80000"/>
              <a:defRPr/>
            </a:pPr>
            <a:r>
              <a:rPr lang="zh-CN" altLang="en-US" dirty="0"/>
              <a:t>指定为 </a:t>
            </a:r>
            <a:r>
              <a:rPr lang="en-US" altLang="zh-CN" dirty="0"/>
              <a:t>= </a:t>
            </a:r>
            <a:r>
              <a:rPr lang="zh-CN" altLang="en-US" dirty="0"/>
              <a:t>号，即 </a:t>
            </a:r>
            <a:r>
              <a:rPr lang="zh-CN" altLang="en-US" b="1" dirty="0">
                <a:latin typeface="Symbol" panose="05050102010706020507" pitchFamily="18" charset="2"/>
              </a:rPr>
              <a:t> </a:t>
            </a:r>
            <a:r>
              <a:rPr lang="zh-CN" altLang="en-US" dirty="0"/>
              <a:t>或 </a:t>
            </a:r>
            <a:r>
              <a:rPr lang="zh-CN" altLang="en-US" b="1" dirty="0">
                <a:latin typeface="Symbol" panose="05050102010706020507" pitchFamily="18" charset="2"/>
              </a:rPr>
              <a:t></a:t>
            </a:r>
          </a:p>
          <a:p>
            <a:pPr marL="1219200" lvl="1" indent="-533400">
              <a:buSzPct val="80000"/>
              <a:defRPr/>
            </a:pPr>
            <a:r>
              <a:rPr lang="zh-CN" altLang="en-US" dirty="0"/>
              <a:t>例如</a:t>
            </a:r>
            <a:r>
              <a:rPr lang="en-US" altLang="zh-CN" dirty="0"/>
              <a:t>, H</a:t>
            </a:r>
            <a:r>
              <a:rPr lang="en-US" altLang="zh-CN" baseline="-25000" dirty="0"/>
              <a:t>0</a:t>
            </a:r>
            <a:r>
              <a:rPr lang="zh-CN" altLang="en-US" dirty="0"/>
              <a:t>：</a:t>
            </a:r>
            <a:r>
              <a:rPr lang="zh-CN" altLang="en-US" dirty="0">
                <a:latin typeface="Symbol" panose="05050102010706020507" pitchFamily="18" charset="2"/>
              </a:rPr>
              <a:t></a:t>
            </a:r>
            <a:r>
              <a:rPr lang="zh-CN" altLang="en-US" dirty="0"/>
              <a:t> </a:t>
            </a:r>
            <a:r>
              <a:rPr lang="zh-CN" altLang="en-US" b="1" dirty="0">
                <a:latin typeface="Symbol" panose="05050102010706020507" pitchFamily="18" charset="2"/>
              </a:rPr>
              <a:t></a:t>
            </a:r>
            <a:r>
              <a:rPr lang="zh-CN" altLang="en-US" dirty="0"/>
              <a:t> </a:t>
            </a:r>
            <a:r>
              <a:rPr lang="en-US" altLang="zh-CN" dirty="0"/>
              <a:t>3190</a:t>
            </a:r>
            <a:r>
              <a:rPr lang="zh-CN" altLang="en-US" dirty="0"/>
              <a:t>（克）</a:t>
            </a:r>
          </a:p>
        </p:txBody>
      </p:sp>
      <p:sp>
        <p:nvSpPr>
          <p:cNvPr id="5" name="Rectangle 4"/>
          <p:cNvSpPr>
            <a:spLocks noChangeArrowheads="1"/>
          </p:cNvSpPr>
          <p:nvPr/>
        </p:nvSpPr>
        <p:spPr bwMode="auto">
          <a:xfrm>
            <a:off x="1905000" y="228600"/>
            <a:ext cx="6781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nchorCtr="1"/>
          <a:lstStyle/>
          <a:p>
            <a:pPr algn="r">
              <a:lnSpc>
                <a:spcPct val="95000"/>
              </a:lnSpc>
              <a:defRPr/>
            </a:pPr>
            <a:r>
              <a:rPr lang="zh-CN" altLang="en-US" sz="3600" dirty="0">
                <a:solidFill>
                  <a:schemeClr val="tx2">
                    <a:tint val="100000"/>
                    <a:shade val="90000"/>
                    <a:satMod val="250000"/>
                    <a:alpha val="100000"/>
                  </a:schemeClr>
                </a:solidFill>
                <a:latin typeface="+mj-lt"/>
                <a:ea typeface="微软雅黑" panose="020B0503020204020204" pitchFamily="34" charset="-122"/>
                <a:cs typeface="+mj-cs"/>
              </a:rPr>
              <a:t>             提出原假设和备择假设</a:t>
            </a:r>
          </a:p>
        </p:txBody>
      </p:sp>
    </p:spTree>
  </p:cSld>
  <p:clrMapOvr>
    <a:overrideClrMapping bg1="dk1" tx1="lt1" bg2="dk2" tx2="lt2" accent1="accent1" accent2="accent2" accent3="accent3" accent4="accent4" accent5="accent5" accent6="accent6" hlink="hlink" folHlink="folHlink"/>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wipe(left)">
                                      <p:cBhvr>
                                        <p:cTn id="7" dur="500"/>
                                        <p:tgtEl>
                                          <p:spTgt spid="24579">
                                            <p:txEl>
                                              <p:pRg st="0" end="0"/>
                                            </p:txEl>
                                          </p:spTgt>
                                        </p:tgtEl>
                                      </p:cBhvr>
                                    </p:animEffect>
                                  </p:childTnLst>
                                  <p:subTnLst>
                                    <p:animClr clrSpc="rgb" dir="cw">
                                      <p:cBhvr override="childStyle">
                                        <p:cTn dur="1" fill="hold" display="0" masterRel="nextClick" afterEffect="1"/>
                                        <p:tgtEl>
                                          <p:spTgt spid="24579">
                                            <p:txEl>
                                              <p:pRg st="0" end="0"/>
                                            </p:txEl>
                                          </p:spTgt>
                                        </p:tgtEl>
                                        <p:attrNameLst>
                                          <p:attrName>ppt_c</p:attrName>
                                        </p:attrNameLst>
                                      </p:cBhvr>
                                      <p:to>
                                        <a:schemeClr val="folHlink"/>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wipe(left)">
                                      <p:cBhvr>
                                        <p:cTn id="12" dur="500"/>
                                        <p:tgtEl>
                                          <p:spTgt spid="24579">
                                            <p:txEl>
                                              <p:pRg st="1" end="1"/>
                                            </p:txEl>
                                          </p:spTgt>
                                        </p:tgtEl>
                                      </p:cBhvr>
                                    </p:animEffect>
                                  </p:childTnLst>
                                  <p:subTnLst>
                                    <p:animClr clrSpc="rgb" dir="cw">
                                      <p:cBhvr override="childStyle">
                                        <p:cTn dur="1" fill="hold" display="0" masterRel="nextClick" afterEffect="1"/>
                                        <p:tgtEl>
                                          <p:spTgt spid="24579">
                                            <p:txEl>
                                              <p:pRg st="1" end="1"/>
                                            </p:txEl>
                                          </p:spTgt>
                                        </p:tgtEl>
                                        <p:attrNameLst>
                                          <p:attrName>ppt_c</p:attrName>
                                        </p:attrNameLst>
                                      </p:cBhvr>
                                      <p:to>
                                        <a:schemeClr val="folHlink"/>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wipe(left)">
                                      <p:cBhvr>
                                        <p:cTn id="17" dur="500"/>
                                        <p:tgtEl>
                                          <p:spTgt spid="24579">
                                            <p:txEl>
                                              <p:pRg st="2" end="2"/>
                                            </p:txEl>
                                          </p:spTgt>
                                        </p:tgtEl>
                                      </p:cBhvr>
                                    </p:animEffect>
                                  </p:childTnLst>
                                  <p:subTnLst>
                                    <p:animClr clrSpc="rgb" dir="cw">
                                      <p:cBhvr override="childStyle">
                                        <p:cTn dur="1" fill="hold" display="0" masterRel="nextClick" afterEffect="1"/>
                                        <p:tgtEl>
                                          <p:spTgt spid="24579">
                                            <p:txEl>
                                              <p:pRg st="2" end="2"/>
                                            </p:txEl>
                                          </p:spTgt>
                                        </p:tgtEl>
                                        <p:attrNameLst>
                                          <p:attrName>ppt_c</p:attrName>
                                        </p:attrNameLst>
                                      </p:cBhvr>
                                      <p:to>
                                        <a:schemeClr val="folHlink"/>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579">
                                            <p:txEl>
                                              <p:pRg st="3" end="3"/>
                                            </p:txEl>
                                          </p:spTgt>
                                        </p:tgtEl>
                                        <p:attrNameLst>
                                          <p:attrName>style.visibility</p:attrName>
                                        </p:attrNameLst>
                                      </p:cBhvr>
                                      <p:to>
                                        <p:strVal val="visible"/>
                                      </p:to>
                                    </p:set>
                                    <p:animEffect transition="in" filter="wipe(left)">
                                      <p:cBhvr>
                                        <p:cTn id="22" dur="500"/>
                                        <p:tgtEl>
                                          <p:spTgt spid="24579">
                                            <p:txEl>
                                              <p:pRg st="3" end="3"/>
                                            </p:txEl>
                                          </p:spTgt>
                                        </p:tgtEl>
                                      </p:cBhvr>
                                    </p:animEffect>
                                  </p:childTnLst>
                                  <p:subTnLst>
                                    <p:animClr clrSpc="rgb" dir="cw">
                                      <p:cBhvr override="childStyle">
                                        <p:cTn dur="1" fill="hold" display="0" masterRel="nextClick" afterEffect="1"/>
                                        <p:tgtEl>
                                          <p:spTgt spid="24579">
                                            <p:txEl>
                                              <p:pRg st="3" end="3"/>
                                            </p:txEl>
                                          </p:spTgt>
                                        </p:tgtEl>
                                        <p:attrNameLst>
                                          <p:attrName>ppt_c</p:attrName>
                                        </p:attrNameLst>
                                      </p:cBhvr>
                                      <p:to>
                                        <a:schemeClr val="folHlink"/>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579">
                                            <p:txEl>
                                              <p:pRg st="4" end="4"/>
                                            </p:txEl>
                                          </p:spTgt>
                                        </p:tgtEl>
                                        <p:attrNameLst>
                                          <p:attrName>style.visibility</p:attrName>
                                        </p:attrNameLst>
                                      </p:cBhvr>
                                      <p:to>
                                        <p:strVal val="visible"/>
                                      </p:to>
                                    </p:set>
                                    <p:animEffect transition="in" filter="wipe(left)">
                                      <p:cBhvr>
                                        <p:cTn id="27" dur="500"/>
                                        <p:tgtEl>
                                          <p:spTgt spid="24579">
                                            <p:txEl>
                                              <p:pRg st="4" end="4"/>
                                            </p:txEl>
                                          </p:spTgt>
                                        </p:tgtEl>
                                      </p:cBhvr>
                                    </p:animEffect>
                                  </p:childTnLst>
                                  <p:subTnLst>
                                    <p:animClr clrSpc="rgb" dir="cw">
                                      <p:cBhvr override="childStyle">
                                        <p:cTn dur="1" fill="hold" display="0" masterRel="nextClick" afterEffect="1"/>
                                        <p:tgtEl>
                                          <p:spTgt spid="24579">
                                            <p:txEl>
                                              <p:pRg st="4" end="4"/>
                                            </p:txEl>
                                          </p:spTgt>
                                        </p:tgtEl>
                                        <p:attrNameLst>
                                          <p:attrName>ppt_c</p:attrName>
                                        </p:attrNameLst>
                                      </p:cBhvr>
                                      <p:to>
                                        <a:schemeClr val="folHlink"/>
                                      </p:to>
                                    </p:animClr>
                                  </p:subTnLst>
                                </p:cTn>
                              </p:par>
                              <p:par>
                                <p:cTn id="28" presetID="22" presetClass="entr" presetSubtype="8" fill="hold" grpId="0" nodeType="withEffect">
                                  <p:stCondLst>
                                    <p:cond delay="0"/>
                                  </p:stCondLst>
                                  <p:childTnLst>
                                    <p:set>
                                      <p:cBhvr>
                                        <p:cTn id="29" dur="1" fill="hold">
                                          <p:stCondLst>
                                            <p:cond delay="0"/>
                                          </p:stCondLst>
                                        </p:cTn>
                                        <p:tgtEl>
                                          <p:spTgt spid="24579">
                                            <p:txEl>
                                              <p:pRg st="5" end="5"/>
                                            </p:txEl>
                                          </p:spTgt>
                                        </p:tgtEl>
                                        <p:attrNameLst>
                                          <p:attrName>style.visibility</p:attrName>
                                        </p:attrNameLst>
                                      </p:cBhvr>
                                      <p:to>
                                        <p:strVal val="visible"/>
                                      </p:to>
                                    </p:set>
                                    <p:animEffect transition="in" filter="wipe(left)">
                                      <p:cBhvr>
                                        <p:cTn id="30" dur="500"/>
                                        <p:tgtEl>
                                          <p:spTgt spid="24579">
                                            <p:txEl>
                                              <p:pRg st="5" end="5"/>
                                            </p:txEl>
                                          </p:spTgt>
                                        </p:tgtEl>
                                      </p:cBhvr>
                                    </p:animEffect>
                                  </p:childTnLst>
                                  <p:subTnLst>
                                    <p:animClr clrSpc="rgb" dir="cw">
                                      <p:cBhvr override="childStyle">
                                        <p:cTn dur="1" fill="hold" display="0" masterRel="nextClick" afterEffect="1"/>
                                        <p:tgtEl>
                                          <p:spTgt spid="24579">
                                            <p:txEl>
                                              <p:pRg st="5" end="5"/>
                                            </p:txEl>
                                          </p:spTgt>
                                        </p:tgtEl>
                                        <p:attrNameLst>
                                          <p:attrName>ppt_c</p:attrName>
                                        </p:attrNameLst>
                                      </p:cBhvr>
                                      <p:to>
                                        <a:schemeClr val="folHlink"/>
                                      </p:to>
                                    </p:animClr>
                                  </p:subTnLst>
                                </p:cTn>
                              </p:par>
                              <p:par>
                                <p:cTn id="31" presetID="22" presetClass="entr" presetSubtype="8" fill="hold" grpId="0" nodeType="withEffect">
                                  <p:stCondLst>
                                    <p:cond delay="0"/>
                                  </p:stCondLst>
                                  <p:childTnLst>
                                    <p:set>
                                      <p:cBhvr>
                                        <p:cTn id="32" dur="1" fill="hold">
                                          <p:stCondLst>
                                            <p:cond delay="0"/>
                                          </p:stCondLst>
                                        </p:cTn>
                                        <p:tgtEl>
                                          <p:spTgt spid="24579">
                                            <p:txEl>
                                              <p:pRg st="6" end="6"/>
                                            </p:txEl>
                                          </p:spTgt>
                                        </p:tgtEl>
                                        <p:attrNameLst>
                                          <p:attrName>style.visibility</p:attrName>
                                        </p:attrNameLst>
                                      </p:cBhvr>
                                      <p:to>
                                        <p:strVal val="visible"/>
                                      </p:to>
                                    </p:set>
                                    <p:animEffect transition="in" filter="wipe(left)">
                                      <p:cBhvr>
                                        <p:cTn id="33" dur="500"/>
                                        <p:tgtEl>
                                          <p:spTgt spid="24579">
                                            <p:txEl>
                                              <p:pRg st="6" end="6"/>
                                            </p:txEl>
                                          </p:spTgt>
                                        </p:tgtEl>
                                      </p:cBhvr>
                                    </p:animEffect>
                                  </p:childTnLst>
                                  <p:subTnLst>
                                    <p:animClr clrSpc="rgb" dir="cw">
                                      <p:cBhvr override="childStyle">
                                        <p:cTn dur="1" fill="hold" display="0" masterRel="nextClick" afterEffect="1"/>
                                        <p:tgtEl>
                                          <p:spTgt spid="24579">
                                            <p:txEl>
                                              <p:pRg st="6" end="6"/>
                                            </p:txEl>
                                          </p:spTgt>
                                        </p:tgtEl>
                                        <p:attrNameLst>
                                          <p:attrName>ppt_c</p:attrName>
                                        </p:attrNameLst>
                                      </p:cBhvr>
                                      <p:to>
                                        <a:schemeClr val="folHlink"/>
                                      </p:to>
                                    </p:animClr>
                                  </p:subTnLst>
                                </p:cTn>
                              </p:par>
                              <p:par>
                                <p:cTn id="34" presetID="22" presetClass="entr" presetSubtype="8" fill="hold" grpId="0" nodeType="withEffect">
                                  <p:stCondLst>
                                    <p:cond delay="0"/>
                                  </p:stCondLst>
                                  <p:childTnLst>
                                    <p:set>
                                      <p:cBhvr>
                                        <p:cTn id="35" dur="1" fill="hold">
                                          <p:stCondLst>
                                            <p:cond delay="0"/>
                                          </p:stCondLst>
                                        </p:cTn>
                                        <p:tgtEl>
                                          <p:spTgt spid="24579">
                                            <p:txEl>
                                              <p:pRg st="7" end="7"/>
                                            </p:txEl>
                                          </p:spTgt>
                                        </p:tgtEl>
                                        <p:attrNameLst>
                                          <p:attrName>style.visibility</p:attrName>
                                        </p:attrNameLst>
                                      </p:cBhvr>
                                      <p:to>
                                        <p:strVal val="visible"/>
                                      </p:to>
                                    </p:set>
                                    <p:animEffect transition="in" filter="wipe(left)">
                                      <p:cBhvr>
                                        <p:cTn id="36" dur="500"/>
                                        <p:tgtEl>
                                          <p:spTgt spid="24579">
                                            <p:txEl>
                                              <p:pRg st="7" end="7"/>
                                            </p:txEl>
                                          </p:spTgt>
                                        </p:tgtEl>
                                      </p:cBhvr>
                                    </p:animEffect>
                                  </p:childTnLst>
                                  <p:subTnLst>
                                    <p:animClr clrSpc="rgb" dir="cw">
                                      <p:cBhvr override="childStyle">
                                        <p:cTn dur="1" fill="hold" display="0" masterRel="nextClick" afterEffect="1"/>
                                        <p:tgtEl>
                                          <p:spTgt spid="24579">
                                            <p:txEl>
                                              <p:pRg st="7" end="7"/>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522288" y="1733550"/>
            <a:ext cx="8316912" cy="4343400"/>
          </a:xfrm>
        </p:spPr>
        <p:txBody>
          <a:bodyPr>
            <a:normAutofit lnSpcReduction="10000"/>
          </a:bodyPr>
          <a:lstStyle/>
          <a:p>
            <a:pPr marL="609600" indent="-609600">
              <a:spcBef>
                <a:spcPct val="30000"/>
              </a:spcBef>
              <a:defRPr/>
            </a:pPr>
            <a:r>
              <a:rPr lang="en-US" altLang="zh-CN" sz="3000" dirty="0">
                <a:solidFill>
                  <a:schemeClr val="accent2"/>
                </a:solidFill>
                <a:sym typeface="Wingdings 3" pitchFamily="18" charset="2"/>
              </a:rPr>
              <a:t> </a:t>
            </a:r>
            <a:r>
              <a:rPr lang="zh-CN" altLang="en-US" sz="3000" b="1" dirty="0">
                <a:solidFill>
                  <a:srgbClr val="FFFF99"/>
                </a:solidFill>
              </a:rPr>
              <a:t>什么是备择假设？</a:t>
            </a:r>
            <a:r>
              <a:rPr lang="en-US" altLang="zh-CN" sz="3000" b="1" dirty="0">
                <a:solidFill>
                  <a:srgbClr val="FFFF99"/>
                </a:solidFill>
              </a:rPr>
              <a:t>(alternative hypothesis)</a:t>
            </a:r>
          </a:p>
          <a:p>
            <a:pPr marL="609600" indent="-609600">
              <a:spcBef>
                <a:spcPct val="30000"/>
              </a:spcBef>
              <a:buNone/>
              <a:defRPr/>
            </a:pPr>
            <a:r>
              <a:rPr lang="zh-CN" altLang="en-US" sz="3000" dirty="0"/>
              <a:t>     </a:t>
            </a:r>
            <a:r>
              <a:rPr lang="en-US" altLang="zh-CN" sz="3000" dirty="0"/>
              <a:t>1. </a:t>
            </a:r>
            <a:r>
              <a:rPr lang="zh-CN" altLang="en-US" sz="3000" dirty="0"/>
              <a:t>与原假设对立的假设，也称“研究假设”</a:t>
            </a:r>
            <a:endParaRPr lang="en-US" altLang="zh-CN" sz="3000" dirty="0"/>
          </a:p>
          <a:p>
            <a:pPr marL="609600" indent="-609600">
              <a:spcBef>
                <a:spcPct val="30000"/>
              </a:spcBef>
              <a:buNone/>
              <a:defRPr/>
            </a:pPr>
            <a:r>
              <a:rPr lang="en-US" altLang="zh-CN" sz="3000" dirty="0"/>
              <a:t>     2. </a:t>
            </a:r>
            <a:r>
              <a:rPr lang="zh-CN" altLang="en-US" sz="3000" dirty="0"/>
              <a:t>研究</a:t>
            </a:r>
            <a:r>
              <a:rPr lang="zh-CN" altLang="en-US" sz="3000" dirty="0">
                <a:latin typeface="Symbol" panose="05050102010706020507" pitchFamily="18" charset="2"/>
              </a:rPr>
              <a:t>者想收集证据予以支持的假设</a:t>
            </a:r>
            <a:endParaRPr lang="en-US" altLang="zh-CN" sz="3000" dirty="0">
              <a:latin typeface="Symbol" panose="05050102010706020507" pitchFamily="18" charset="2"/>
            </a:endParaRPr>
          </a:p>
          <a:p>
            <a:pPr marL="609600" indent="-609600">
              <a:spcBef>
                <a:spcPct val="30000"/>
              </a:spcBef>
              <a:buNone/>
              <a:defRPr/>
            </a:pPr>
            <a:r>
              <a:rPr lang="zh-CN" altLang="en-US" sz="3000" dirty="0"/>
              <a:t>     </a:t>
            </a:r>
            <a:r>
              <a:rPr lang="en-US" altLang="zh-CN" sz="3000" dirty="0"/>
              <a:t>3. </a:t>
            </a:r>
            <a:r>
              <a:rPr lang="zh-CN" altLang="en-US" sz="3000" dirty="0"/>
              <a:t>总是有不等号</a:t>
            </a:r>
            <a:r>
              <a:rPr lang="en-US" altLang="zh-CN" sz="3000" dirty="0"/>
              <a:t>:</a:t>
            </a:r>
            <a:r>
              <a:rPr lang="en-US" altLang="zh-CN" sz="3000" b="1" dirty="0"/>
              <a:t> </a:t>
            </a:r>
            <a:r>
              <a:rPr lang="en-US" altLang="zh-CN" sz="3000" b="1" dirty="0">
                <a:solidFill>
                  <a:srgbClr val="FCFEB9"/>
                </a:solidFill>
                <a:latin typeface="Symbol" panose="05050102010706020507" pitchFamily="18" charset="2"/>
              </a:rPr>
              <a:t></a:t>
            </a:r>
            <a:r>
              <a:rPr lang="en-US" altLang="zh-CN" sz="3000" dirty="0"/>
              <a:t>,</a:t>
            </a:r>
            <a:r>
              <a:rPr lang="en-US" altLang="zh-CN" sz="3000" b="1" dirty="0">
                <a:latin typeface="Symbol" panose="05050102010706020507" pitchFamily="18" charset="2"/>
              </a:rPr>
              <a:t></a:t>
            </a:r>
            <a:r>
              <a:rPr lang="en-US" altLang="zh-CN" sz="3000" b="1" dirty="0">
                <a:solidFill>
                  <a:srgbClr val="FCFEB9"/>
                </a:solidFill>
                <a:latin typeface="Symbol" panose="05050102010706020507" pitchFamily="18" charset="2"/>
              </a:rPr>
              <a:t></a:t>
            </a:r>
            <a:r>
              <a:rPr lang="en-US" altLang="zh-CN" sz="3000" dirty="0"/>
              <a:t> </a:t>
            </a:r>
            <a:r>
              <a:rPr lang="zh-CN" altLang="en-US" sz="3000" dirty="0"/>
              <a:t>或 </a:t>
            </a:r>
            <a:r>
              <a:rPr lang="zh-CN" altLang="en-US" sz="3000" b="1" dirty="0">
                <a:solidFill>
                  <a:srgbClr val="FCFEB9"/>
                </a:solidFill>
                <a:latin typeface="Symbol" panose="05050102010706020507" pitchFamily="18" charset="2"/>
              </a:rPr>
              <a:t></a:t>
            </a:r>
            <a:endParaRPr lang="zh-CN" altLang="en-US" sz="3000" dirty="0"/>
          </a:p>
          <a:p>
            <a:pPr marL="609600" indent="-609600">
              <a:spcBef>
                <a:spcPct val="30000"/>
              </a:spcBef>
              <a:buNone/>
              <a:defRPr/>
            </a:pPr>
            <a:r>
              <a:rPr lang="zh-CN" altLang="en-US" sz="3000" dirty="0"/>
              <a:t>     </a:t>
            </a:r>
            <a:r>
              <a:rPr lang="en-US" altLang="zh-CN" sz="3000" dirty="0"/>
              <a:t>4. </a:t>
            </a:r>
            <a:r>
              <a:rPr lang="zh-CN" altLang="en-US" sz="3000" dirty="0"/>
              <a:t>表示为 </a:t>
            </a:r>
            <a:r>
              <a:rPr lang="en-US" altLang="zh-CN" sz="3000" dirty="0"/>
              <a:t>H</a:t>
            </a:r>
            <a:r>
              <a:rPr lang="en-US" altLang="zh-CN" sz="3000" baseline="-25000" dirty="0"/>
              <a:t>1</a:t>
            </a:r>
            <a:endParaRPr lang="en-US" altLang="zh-CN" sz="3000" dirty="0"/>
          </a:p>
          <a:p>
            <a:pPr marL="1219200" lvl="1" indent="-533400">
              <a:spcBef>
                <a:spcPct val="30000"/>
              </a:spcBef>
              <a:buSzPct val="80000"/>
              <a:defRPr/>
            </a:pPr>
            <a:r>
              <a:rPr lang="en-US" altLang="zh-CN" sz="2600" dirty="0"/>
              <a:t>H</a:t>
            </a:r>
            <a:r>
              <a:rPr lang="en-US" altLang="zh-CN" sz="2600" baseline="-25000" dirty="0"/>
              <a:t>1</a:t>
            </a:r>
            <a:r>
              <a:rPr lang="zh-CN" altLang="en-US" sz="2600" dirty="0"/>
              <a:t>：</a:t>
            </a:r>
            <a:r>
              <a:rPr lang="zh-CN" altLang="en-US" sz="2600" dirty="0">
                <a:latin typeface="Symbol" panose="05050102010706020507" pitchFamily="18" charset="2"/>
              </a:rPr>
              <a:t></a:t>
            </a:r>
            <a:r>
              <a:rPr lang="zh-CN" altLang="en-US" sz="2600" dirty="0"/>
              <a:t> </a:t>
            </a:r>
            <a:r>
              <a:rPr lang="en-US" altLang="zh-CN" sz="2600" dirty="0"/>
              <a:t>&lt;</a:t>
            </a:r>
            <a:r>
              <a:rPr lang="zh-CN" altLang="en-US" sz="2600" dirty="0"/>
              <a:t>某一数值，或</a:t>
            </a:r>
            <a:r>
              <a:rPr lang="zh-CN" altLang="en-US" sz="2600" dirty="0">
                <a:latin typeface="Symbol" panose="05050102010706020507" pitchFamily="18" charset="2"/>
              </a:rPr>
              <a:t> </a:t>
            </a:r>
            <a:r>
              <a:rPr lang="zh-CN" altLang="en-US" sz="2600" b="1" dirty="0">
                <a:latin typeface="Symbol" panose="05050102010706020507" pitchFamily="18" charset="2"/>
              </a:rPr>
              <a:t></a:t>
            </a:r>
            <a:r>
              <a:rPr lang="zh-CN" altLang="en-US" sz="2600" dirty="0"/>
              <a:t>某一数值</a:t>
            </a:r>
          </a:p>
          <a:p>
            <a:pPr marL="1219200" lvl="1" indent="-533400">
              <a:spcBef>
                <a:spcPct val="30000"/>
              </a:spcBef>
              <a:buSzPct val="80000"/>
              <a:defRPr/>
            </a:pPr>
            <a:r>
              <a:rPr lang="zh-CN" altLang="en-US" sz="2600" dirty="0"/>
              <a:t>例如</a:t>
            </a:r>
            <a:r>
              <a:rPr lang="en-US" altLang="zh-CN" sz="2600" dirty="0"/>
              <a:t>, H</a:t>
            </a:r>
            <a:r>
              <a:rPr lang="en-US" altLang="zh-CN" sz="2600" baseline="-25000" dirty="0"/>
              <a:t>1</a:t>
            </a:r>
            <a:r>
              <a:rPr lang="zh-CN" altLang="en-US" sz="2600" dirty="0"/>
              <a:t>：</a:t>
            </a:r>
            <a:r>
              <a:rPr lang="zh-CN" altLang="en-US" sz="2600" dirty="0">
                <a:latin typeface="Symbol" panose="05050102010706020507" pitchFamily="18" charset="2"/>
              </a:rPr>
              <a:t></a:t>
            </a:r>
            <a:r>
              <a:rPr lang="zh-CN" altLang="en-US" sz="2600" dirty="0"/>
              <a:t> </a:t>
            </a:r>
            <a:r>
              <a:rPr lang="en-US" altLang="zh-CN" sz="2600" dirty="0"/>
              <a:t>&lt; 3910(</a:t>
            </a:r>
            <a:r>
              <a:rPr lang="zh-CN" altLang="en-US" sz="2600" dirty="0"/>
              <a:t>克</a:t>
            </a:r>
            <a:r>
              <a:rPr lang="en-US" altLang="zh-CN" sz="2600" dirty="0"/>
              <a:t>)</a:t>
            </a:r>
            <a:r>
              <a:rPr lang="zh-CN" altLang="en-US" sz="2600" dirty="0"/>
              <a:t>，或</a:t>
            </a:r>
            <a:r>
              <a:rPr lang="zh-CN" altLang="en-US" sz="2600" dirty="0">
                <a:latin typeface="Symbol" panose="05050102010706020507" pitchFamily="18" charset="2"/>
              </a:rPr>
              <a:t> </a:t>
            </a:r>
            <a:r>
              <a:rPr lang="en-US" altLang="zh-CN" sz="2600" dirty="0">
                <a:latin typeface="Symbol" panose="05050102010706020507" pitchFamily="18" charset="2"/>
              </a:rPr>
              <a:t>3910(</a:t>
            </a:r>
            <a:r>
              <a:rPr lang="zh-CN" altLang="en-US" sz="2600" dirty="0">
                <a:latin typeface="Symbol" panose="05050102010706020507" pitchFamily="18" charset="2"/>
              </a:rPr>
              <a:t>克</a:t>
            </a:r>
            <a:r>
              <a:rPr lang="en-US" altLang="zh-CN" sz="2600" dirty="0">
                <a:latin typeface="Symbol" panose="05050102010706020507" pitchFamily="18" charset="2"/>
              </a:rPr>
              <a:t>)</a:t>
            </a:r>
          </a:p>
        </p:txBody>
      </p:sp>
      <p:sp>
        <p:nvSpPr>
          <p:cNvPr id="26628" name="Rectangle 4"/>
          <p:cNvSpPr>
            <a:spLocks noChangeArrowheads="1"/>
          </p:cNvSpPr>
          <p:nvPr/>
        </p:nvSpPr>
        <p:spPr bwMode="auto">
          <a:xfrm>
            <a:off x="1905000" y="228600"/>
            <a:ext cx="6781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nchorCtr="1"/>
          <a:lstStyle/>
          <a:p>
            <a:pPr algn="r">
              <a:lnSpc>
                <a:spcPct val="95000"/>
              </a:lnSpc>
              <a:defRPr/>
            </a:pPr>
            <a:r>
              <a:rPr lang="zh-CN" altLang="en-US" sz="3600" dirty="0">
                <a:solidFill>
                  <a:schemeClr val="tx2">
                    <a:tint val="100000"/>
                    <a:shade val="90000"/>
                    <a:satMod val="250000"/>
                    <a:alpha val="100000"/>
                  </a:schemeClr>
                </a:solidFill>
                <a:latin typeface="+mj-lt"/>
                <a:ea typeface="微软雅黑" panose="020B0503020204020204" pitchFamily="34" charset="-122"/>
                <a:cs typeface="+mj-cs"/>
              </a:rPr>
              <a:t>             提出原假设和备择假设</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wipe(left)">
                                      <p:cBhvr>
                                        <p:cTn id="7" dur="500"/>
                                        <p:tgtEl>
                                          <p:spTgt spid="26627">
                                            <p:txEl>
                                              <p:pRg st="0" end="0"/>
                                            </p:txEl>
                                          </p:spTgt>
                                        </p:tgtEl>
                                      </p:cBhvr>
                                    </p:animEffect>
                                  </p:childTnLst>
                                  <p:subTnLst>
                                    <p:animClr clrSpc="rgb" dir="cw">
                                      <p:cBhvr override="childStyle">
                                        <p:cTn dur="1" fill="hold" display="0" masterRel="nextClick" afterEffect="1"/>
                                        <p:tgtEl>
                                          <p:spTgt spid="26627">
                                            <p:txEl>
                                              <p:pRg st="0" end="0"/>
                                            </p:txEl>
                                          </p:spTgt>
                                        </p:tgtEl>
                                        <p:attrNameLst>
                                          <p:attrName>ppt_c</p:attrName>
                                        </p:attrNameLst>
                                      </p:cBhvr>
                                      <p:to>
                                        <a:schemeClr val="folHlink"/>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wipe(left)">
                                      <p:cBhvr>
                                        <p:cTn id="12" dur="500"/>
                                        <p:tgtEl>
                                          <p:spTgt spid="26627">
                                            <p:txEl>
                                              <p:pRg st="1" end="1"/>
                                            </p:txEl>
                                          </p:spTgt>
                                        </p:tgtEl>
                                      </p:cBhvr>
                                    </p:animEffect>
                                  </p:childTnLst>
                                  <p:subTnLst>
                                    <p:animClr clrSpc="rgb" dir="cw">
                                      <p:cBhvr override="childStyle">
                                        <p:cTn dur="1" fill="hold" display="0" masterRel="nextClick" afterEffect="1"/>
                                        <p:tgtEl>
                                          <p:spTgt spid="26627">
                                            <p:txEl>
                                              <p:pRg st="1" end="1"/>
                                            </p:txEl>
                                          </p:spTgt>
                                        </p:tgtEl>
                                        <p:attrNameLst>
                                          <p:attrName>ppt_c</p:attrName>
                                        </p:attrNameLst>
                                      </p:cBhvr>
                                      <p:to>
                                        <a:schemeClr val="folHlink"/>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27">
                                            <p:txEl>
                                              <p:pRg st="2" end="2"/>
                                            </p:txEl>
                                          </p:spTgt>
                                        </p:tgtEl>
                                        <p:attrNameLst>
                                          <p:attrName>style.visibility</p:attrName>
                                        </p:attrNameLst>
                                      </p:cBhvr>
                                      <p:to>
                                        <p:strVal val="visible"/>
                                      </p:to>
                                    </p:set>
                                    <p:animEffect transition="in" filter="wipe(left)">
                                      <p:cBhvr>
                                        <p:cTn id="17" dur="500"/>
                                        <p:tgtEl>
                                          <p:spTgt spid="26627">
                                            <p:txEl>
                                              <p:pRg st="2" end="2"/>
                                            </p:txEl>
                                          </p:spTgt>
                                        </p:tgtEl>
                                      </p:cBhvr>
                                    </p:animEffect>
                                  </p:childTnLst>
                                  <p:subTnLst>
                                    <p:animClr clrSpc="rgb" dir="cw">
                                      <p:cBhvr override="childStyle">
                                        <p:cTn dur="1" fill="hold" display="0" masterRel="nextClick" afterEffect="1"/>
                                        <p:tgtEl>
                                          <p:spTgt spid="26627">
                                            <p:txEl>
                                              <p:pRg st="2" end="2"/>
                                            </p:txEl>
                                          </p:spTgt>
                                        </p:tgtEl>
                                        <p:attrNameLst>
                                          <p:attrName>ppt_c</p:attrName>
                                        </p:attrNameLst>
                                      </p:cBhvr>
                                      <p:to>
                                        <a:schemeClr val="folHlink"/>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627">
                                            <p:txEl>
                                              <p:pRg st="3" end="3"/>
                                            </p:txEl>
                                          </p:spTgt>
                                        </p:tgtEl>
                                        <p:attrNameLst>
                                          <p:attrName>style.visibility</p:attrName>
                                        </p:attrNameLst>
                                      </p:cBhvr>
                                      <p:to>
                                        <p:strVal val="visible"/>
                                      </p:to>
                                    </p:set>
                                    <p:animEffect transition="in" filter="wipe(left)">
                                      <p:cBhvr>
                                        <p:cTn id="22" dur="500"/>
                                        <p:tgtEl>
                                          <p:spTgt spid="26627">
                                            <p:txEl>
                                              <p:pRg st="3" end="3"/>
                                            </p:txEl>
                                          </p:spTgt>
                                        </p:tgtEl>
                                      </p:cBhvr>
                                    </p:animEffect>
                                  </p:childTnLst>
                                  <p:subTnLst>
                                    <p:animClr clrSpc="rgb" dir="cw">
                                      <p:cBhvr override="childStyle">
                                        <p:cTn dur="1" fill="hold" display="0" masterRel="nextClick" afterEffect="1"/>
                                        <p:tgtEl>
                                          <p:spTgt spid="26627">
                                            <p:txEl>
                                              <p:pRg st="3" end="3"/>
                                            </p:txEl>
                                          </p:spTgt>
                                        </p:tgtEl>
                                        <p:attrNameLst>
                                          <p:attrName>ppt_c</p:attrName>
                                        </p:attrNameLst>
                                      </p:cBhvr>
                                      <p:to>
                                        <a:schemeClr val="folHlink"/>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627">
                                            <p:txEl>
                                              <p:pRg st="4" end="4"/>
                                            </p:txEl>
                                          </p:spTgt>
                                        </p:tgtEl>
                                        <p:attrNameLst>
                                          <p:attrName>style.visibility</p:attrName>
                                        </p:attrNameLst>
                                      </p:cBhvr>
                                      <p:to>
                                        <p:strVal val="visible"/>
                                      </p:to>
                                    </p:set>
                                    <p:animEffect transition="in" filter="wipe(left)">
                                      <p:cBhvr>
                                        <p:cTn id="27" dur="500"/>
                                        <p:tgtEl>
                                          <p:spTgt spid="26627">
                                            <p:txEl>
                                              <p:pRg st="4" end="4"/>
                                            </p:txEl>
                                          </p:spTgt>
                                        </p:tgtEl>
                                      </p:cBhvr>
                                    </p:animEffect>
                                  </p:childTnLst>
                                  <p:subTnLst>
                                    <p:animClr clrSpc="rgb" dir="cw">
                                      <p:cBhvr override="childStyle">
                                        <p:cTn dur="1" fill="hold" display="0" masterRel="nextClick" afterEffect="1"/>
                                        <p:tgtEl>
                                          <p:spTgt spid="26627">
                                            <p:txEl>
                                              <p:pRg st="4" end="4"/>
                                            </p:txEl>
                                          </p:spTgt>
                                        </p:tgtEl>
                                        <p:attrNameLst>
                                          <p:attrName>ppt_c</p:attrName>
                                        </p:attrNameLst>
                                      </p:cBhvr>
                                      <p:to>
                                        <a:schemeClr val="folHlink"/>
                                      </p:to>
                                    </p:animClr>
                                  </p:subTnLst>
                                </p:cTn>
                              </p:par>
                              <p:par>
                                <p:cTn id="28" presetID="22" presetClass="entr" presetSubtype="8" fill="hold" grpId="0" nodeType="withEffect">
                                  <p:stCondLst>
                                    <p:cond delay="0"/>
                                  </p:stCondLst>
                                  <p:childTnLst>
                                    <p:set>
                                      <p:cBhvr>
                                        <p:cTn id="29" dur="1" fill="hold">
                                          <p:stCondLst>
                                            <p:cond delay="0"/>
                                          </p:stCondLst>
                                        </p:cTn>
                                        <p:tgtEl>
                                          <p:spTgt spid="26627">
                                            <p:txEl>
                                              <p:pRg st="5" end="5"/>
                                            </p:txEl>
                                          </p:spTgt>
                                        </p:tgtEl>
                                        <p:attrNameLst>
                                          <p:attrName>style.visibility</p:attrName>
                                        </p:attrNameLst>
                                      </p:cBhvr>
                                      <p:to>
                                        <p:strVal val="visible"/>
                                      </p:to>
                                    </p:set>
                                    <p:animEffect transition="in" filter="wipe(left)">
                                      <p:cBhvr>
                                        <p:cTn id="30" dur="500"/>
                                        <p:tgtEl>
                                          <p:spTgt spid="26627">
                                            <p:txEl>
                                              <p:pRg st="5" end="5"/>
                                            </p:txEl>
                                          </p:spTgt>
                                        </p:tgtEl>
                                      </p:cBhvr>
                                    </p:animEffect>
                                  </p:childTnLst>
                                  <p:subTnLst>
                                    <p:animClr clrSpc="rgb" dir="cw">
                                      <p:cBhvr override="childStyle">
                                        <p:cTn dur="1" fill="hold" display="0" masterRel="nextClick" afterEffect="1"/>
                                        <p:tgtEl>
                                          <p:spTgt spid="26627">
                                            <p:txEl>
                                              <p:pRg st="5" end="5"/>
                                            </p:txEl>
                                          </p:spTgt>
                                        </p:tgtEl>
                                        <p:attrNameLst>
                                          <p:attrName>ppt_c</p:attrName>
                                        </p:attrNameLst>
                                      </p:cBhvr>
                                      <p:to>
                                        <a:schemeClr val="folHlink"/>
                                      </p:to>
                                    </p:animClr>
                                  </p:subTnLst>
                                </p:cTn>
                              </p:par>
                              <p:par>
                                <p:cTn id="31" presetID="22" presetClass="entr" presetSubtype="8" fill="hold" grpId="0" nodeType="withEffect">
                                  <p:stCondLst>
                                    <p:cond delay="0"/>
                                  </p:stCondLst>
                                  <p:childTnLst>
                                    <p:set>
                                      <p:cBhvr>
                                        <p:cTn id="32" dur="1" fill="hold">
                                          <p:stCondLst>
                                            <p:cond delay="0"/>
                                          </p:stCondLst>
                                        </p:cTn>
                                        <p:tgtEl>
                                          <p:spTgt spid="26627">
                                            <p:txEl>
                                              <p:pRg st="6" end="6"/>
                                            </p:txEl>
                                          </p:spTgt>
                                        </p:tgtEl>
                                        <p:attrNameLst>
                                          <p:attrName>style.visibility</p:attrName>
                                        </p:attrNameLst>
                                      </p:cBhvr>
                                      <p:to>
                                        <p:strVal val="visible"/>
                                      </p:to>
                                    </p:set>
                                    <p:animEffect transition="in" filter="wipe(left)">
                                      <p:cBhvr>
                                        <p:cTn id="33" dur="500"/>
                                        <p:tgtEl>
                                          <p:spTgt spid="26627">
                                            <p:txEl>
                                              <p:pRg st="6" end="6"/>
                                            </p:txEl>
                                          </p:spTgt>
                                        </p:tgtEl>
                                      </p:cBhvr>
                                    </p:animEffect>
                                  </p:childTnLst>
                                  <p:subTnLst>
                                    <p:animClr clrSpc="rgb" dir="cw">
                                      <p:cBhvr override="childStyle">
                                        <p:cTn dur="1" fill="hold" display="0" masterRel="nextClick" afterEffect="1"/>
                                        <p:tgtEl>
                                          <p:spTgt spid="26627">
                                            <p:txEl>
                                              <p:pRg st="6" end="6"/>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834" name="Rectangle 2"/>
          <p:cNvSpPr>
            <a:spLocks noGrp="1" noChangeArrowheads="1"/>
          </p:cNvSpPr>
          <p:nvPr>
            <p:ph type="title"/>
          </p:nvPr>
        </p:nvSpPr>
        <p:spPr/>
        <p:txBody>
          <a:bodyPr>
            <a:normAutofit fontScale="90000"/>
          </a:bodyPr>
          <a:lstStyle/>
          <a:p>
            <a:pPr>
              <a:defRPr/>
            </a:pPr>
            <a:r>
              <a:rPr lang="zh-CN" altLang="en-US" sz="4000"/>
              <a:t>双侧检验与单侧检验</a:t>
            </a:r>
            <a:br>
              <a:rPr lang="zh-CN" altLang="en-US" sz="4000"/>
            </a:br>
            <a:r>
              <a:rPr lang="zh-CN" altLang="en-US" sz="4000"/>
              <a:t> </a:t>
            </a: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假设的形式</a:t>
            </a:r>
            <a:r>
              <a:rPr lang="en-US" altLang="zh-CN" sz="3600">
                <a:solidFill>
                  <a:schemeClr val="hlink"/>
                </a:solidFill>
                <a:latin typeface="Arial" panose="020B0604020202020204" pitchFamily="34" charset="0"/>
              </a:rPr>
              <a:t>)</a:t>
            </a:r>
          </a:p>
        </p:txBody>
      </p:sp>
      <p:graphicFrame>
        <p:nvGraphicFramePr>
          <p:cNvPr id="888912" name="Group 80"/>
          <p:cNvGraphicFramePr>
            <a:graphicFrameLocks noGrp="1"/>
          </p:cNvGraphicFramePr>
          <p:nvPr/>
        </p:nvGraphicFramePr>
        <p:xfrm>
          <a:off x="901700" y="2214563"/>
          <a:ext cx="7507288" cy="3463925"/>
        </p:xfrm>
        <a:graphic>
          <a:graphicData uri="http://schemas.openxmlformats.org/drawingml/2006/table">
            <a:tbl>
              <a:tblPr/>
              <a:tblGrid>
                <a:gridCol w="1876425">
                  <a:extLst>
                    <a:ext uri="{9D8B030D-6E8A-4147-A177-3AD203B41FA5}">
                      <a16:colId xmlns:a16="http://schemas.microsoft.com/office/drawing/2014/main" val="20000"/>
                    </a:ext>
                  </a:extLst>
                </a:gridCol>
                <a:gridCol w="1878013">
                  <a:extLst>
                    <a:ext uri="{9D8B030D-6E8A-4147-A177-3AD203B41FA5}">
                      <a16:colId xmlns:a16="http://schemas.microsoft.com/office/drawing/2014/main" val="20001"/>
                    </a:ext>
                  </a:extLst>
                </a:gridCol>
                <a:gridCol w="1876425">
                  <a:extLst>
                    <a:ext uri="{9D8B030D-6E8A-4147-A177-3AD203B41FA5}">
                      <a16:colId xmlns:a16="http://schemas.microsoft.com/office/drawing/2014/main" val="20002"/>
                    </a:ext>
                  </a:extLst>
                </a:gridCol>
                <a:gridCol w="1876425">
                  <a:extLst>
                    <a:ext uri="{9D8B030D-6E8A-4147-A177-3AD203B41FA5}">
                      <a16:colId xmlns:a16="http://schemas.microsoft.com/office/drawing/2014/main" val="20003"/>
                    </a:ext>
                  </a:extLst>
                </a:gridCol>
              </a:tblGrid>
              <a:tr h="838200">
                <a:tc rowSpan="2">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2800" b="1" i="0" u="none" strike="noStrike" cap="none" normalizeH="0" baseline="0" dirty="0">
                          <a:ln>
                            <a:noFill/>
                          </a:ln>
                          <a:solidFill>
                            <a:schemeClr val="bg2"/>
                          </a:solidFill>
                          <a:effectLst/>
                          <a:latin typeface="Arial" panose="020B0604020202020204" pitchFamily="34" charset="0"/>
                          <a:ea typeface="微软雅黑" panose="020B0503020204020204" pitchFamily="34" charset="-122"/>
                        </a:rPr>
                        <a:t>假设</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EC674"/>
                    </a:solidFill>
                  </a:tcPr>
                </a:tc>
                <a:tc gridSpan="3">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2800" b="1"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研究的问题</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FFF9B"/>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777875">
                <a:tc vMerge="1">
                  <a:txBody>
                    <a:bodyPr/>
                    <a:lstStyle/>
                    <a:p>
                      <a:endParaRPr lang="zh-CN"/>
                    </a:p>
                  </a:txBody>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2800" b="1"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双侧检验</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FFF9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2800" b="1"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左侧检验</a:t>
                      </a:r>
                      <a:endParaRPr kumimoji="1" lang="zh-CN" altLang="en-US" sz="2800" b="1" i="0" u="none" strike="noStrike" cap="none" normalizeH="0" baseline="0" dirty="0">
                        <a:ln>
                          <a:noFill/>
                        </a:ln>
                        <a:solidFill>
                          <a:schemeClr val="bg2"/>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FFF9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2800" b="1"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右侧检验</a:t>
                      </a:r>
                      <a:endParaRPr kumimoji="1" lang="zh-CN" altLang="en-US" sz="2800" b="1" i="0" u="none" strike="noStrike" cap="none" normalizeH="0" baseline="0" dirty="0">
                        <a:ln>
                          <a:noFill/>
                        </a:ln>
                        <a:solidFill>
                          <a:schemeClr val="bg2"/>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FFF9B"/>
                    </a:solidFill>
                  </a:tcPr>
                </a:tc>
                <a:extLst>
                  <a:ext uri="{0D108BD9-81ED-4DB2-BD59-A6C34878D82A}">
                    <a16:rowId xmlns:a16="http://schemas.microsoft.com/office/drawing/2014/main" val="10001"/>
                  </a:ext>
                </a:extLst>
              </a:tr>
              <a:tr h="923925">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700" b="1" i="0" u="none" strike="noStrike" cap="none" normalizeH="0" baseline="0" dirty="0">
                          <a:ln>
                            <a:noFill/>
                          </a:ln>
                          <a:solidFill>
                            <a:schemeClr val="bg2"/>
                          </a:solidFill>
                          <a:effectLst/>
                          <a:latin typeface="Arial" panose="020B0604020202020204" pitchFamily="34" charset="0"/>
                          <a:ea typeface="微软雅黑" panose="020B0503020204020204" pitchFamily="34" charset="-122"/>
                        </a:rPr>
                        <a:t>H</a:t>
                      </a:r>
                      <a:r>
                        <a:rPr kumimoji="1" lang="en-US" altLang="zh-CN" sz="2700" b="1" i="0" u="none" strike="noStrike" cap="none" normalizeH="0" baseline="-25000" dirty="0">
                          <a:ln>
                            <a:noFill/>
                          </a:ln>
                          <a:solidFill>
                            <a:schemeClr val="bg2"/>
                          </a:solidFill>
                          <a:effectLst/>
                          <a:latin typeface="Arial" panose="020B0604020202020204" pitchFamily="34" charset="0"/>
                          <a:ea typeface="微软雅黑" panose="020B0503020204020204" pitchFamily="34" charset="-122"/>
                        </a:rPr>
                        <a:t>0</a:t>
                      </a:r>
                      <a:endParaRPr kumimoji="1" lang="en-US" altLang="zh-CN" sz="2700" b="1" i="0" u="none" strike="noStrike" cap="none" normalizeH="0" baseline="0" dirty="0">
                        <a:ln>
                          <a:noFill/>
                        </a:ln>
                        <a:solidFill>
                          <a:schemeClr val="bg2"/>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EC67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900" b="1" i="0" u="none" strike="noStrike" cap="none" normalizeH="0" baseline="0" dirty="0">
                          <a:ln>
                            <a:noFill/>
                          </a:ln>
                          <a:solidFill>
                            <a:srgbClr val="FF2323"/>
                          </a:solidFill>
                          <a:effectLst>
                            <a:outerShdw blurRad="38100" dist="38100" dir="2700000" algn="tl">
                              <a:srgbClr val="000000"/>
                            </a:outerShdw>
                          </a:effectLst>
                          <a:latin typeface="Symbol" panose="05050102010706020507" pitchFamily="18" charset="2"/>
                          <a:ea typeface="微软雅黑" panose="020B0503020204020204" pitchFamily="34" charset="-122"/>
                        </a:rPr>
                        <a:t>m </a:t>
                      </a:r>
                      <a:r>
                        <a:rPr kumimoji="1" lang="en-US" altLang="zh-CN" sz="2700" b="1" i="0"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 </a:t>
                      </a:r>
                      <a:r>
                        <a:rPr kumimoji="1" lang="en-US" altLang="zh-CN" sz="2900" b="1" i="0" u="none" strike="noStrike" cap="none" normalizeH="0" baseline="0" dirty="0">
                          <a:ln>
                            <a:noFill/>
                          </a:ln>
                          <a:solidFill>
                            <a:srgbClr val="FF2323"/>
                          </a:solidFill>
                          <a:effectLst>
                            <a:outerShdw blurRad="38100" dist="38100" dir="2700000" algn="tl">
                              <a:srgbClr val="000000"/>
                            </a:outerShdw>
                          </a:effectLst>
                          <a:latin typeface="Symbol" panose="05050102010706020507" pitchFamily="18" charset="2"/>
                          <a:ea typeface="微软雅黑" panose="020B0503020204020204" pitchFamily="34" charset="-122"/>
                        </a:rPr>
                        <a:t>m</a:t>
                      </a:r>
                      <a:r>
                        <a:rPr kumimoji="1" lang="en-US" altLang="zh-CN" sz="2900" b="1" i="0" u="none" strike="noStrike" cap="none" normalizeH="0" baseline="-25000" dirty="0">
                          <a:ln>
                            <a:noFill/>
                          </a:ln>
                          <a:solidFill>
                            <a:srgbClr val="FF2323"/>
                          </a:solidFill>
                          <a:effectLst>
                            <a:outerShdw blurRad="38100" dist="38100" dir="2700000" algn="tl">
                              <a:srgbClr val="000000"/>
                            </a:outerShdw>
                          </a:effectLst>
                          <a:latin typeface="Symbol" panose="05050102010706020507" pitchFamily="18" charset="2"/>
                          <a:ea typeface="微软雅黑" panose="020B0503020204020204" pitchFamily="34" charset="-122"/>
                        </a:rPr>
                        <a:t>0</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900" b="1" i="0" u="none" strike="noStrike" cap="none" normalizeH="0" baseline="0" dirty="0">
                          <a:ln>
                            <a:noFill/>
                          </a:ln>
                          <a:solidFill>
                            <a:srgbClr val="FF2323"/>
                          </a:solidFill>
                          <a:effectLst>
                            <a:outerShdw blurRad="38100" dist="38100" dir="2700000" algn="tl">
                              <a:srgbClr val="000000"/>
                            </a:outerShdw>
                          </a:effectLst>
                          <a:latin typeface="Symbol" panose="05050102010706020507" pitchFamily="18" charset="2"/>
                          <a:ea typeface="微软雅黑" panose="020B0503020204020204" pitchFamily="34" charset="-122"/>
                        </a:rPr>
                        <a:t>m </a:t>
                      </a:r>
                      <a:r>
                        <a:rPr kumimoji="1" lang="en-US" altLang="zh-CN" sz="2900" b="1" i="0"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sym typeface="Symbol" panose="05050102010706020507" pitchFamily="18" charset="2"/>
                        </a:rPr>
                        <a:t></a:t>
                      </a:r>
                      <a:r>
                        <a:rPr kumimoji="1" lang="en-US" altLang="zh-CN" sz="2900" b="1" i="0"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 </a:t>
                      </a:r>
                      <a:r>
                        <a:rPr kumimoji="1" lang="en-US" altLang="zh-CN" sz="2900" b="1" i="0" u="none" strike="noStrike" cap="none" normalizeH="0" baseline="0" dirty="0">
                          <a:ln>
                            <a:noFill/>
                          </a:ln>
                          <a:solidFill>
                            <a:srgbClr val="FF2323"/>
                          </a:solidFill>
                          <a:effectLst>
                            <a:outerShdw blurRad="38100" dist="38100" dir="2700000" algn="tl">
                              <a:srgbClr val="000000"/>
                            </a:outerShdw>
                          </a:effectLst>
                          <a:latin typeface="Symbol" panose="05050102010706020507" pitchFamily="18" charset="2"/>
                          <a:ea typeface="微软雅黑" panose="020B0503020204020204" pitchFamily="34" charset="-122"/>
                        </a:rPr>
                        <a:t>m</a:t>
                      </a:r>
                      <a:r>
                        <a:rPr kumimoji="1" lang="en-US" altLang="zh-CN" sz="2900" b="1" i="0" u="none" strike="noStrike" cap="none" normalizeH="0" baseline="-25000" dirty="0">
                          <a:ln>
                            <a:noFill/>
                          </a:ln>
                          <a:solidFill>
                            <a:srgbClr val="FF2323"/>
                          </a:solidFill>
                          <a:effectLst>
                            <a:outerShdw blurRad="38100" dist="38100" dir="2700000" algn="tl">
                              <a:srgbClr val="000000"/>
                            </a:outerShdw>
                          </a:effectLst>
                          <a:latin typeface="Symbol" panose="05050102010706020507" pitchFamily="18" charset="2"/>
                          <a:ea typeface="微软雅黑" panose="020B0503020204020204" pitchFamily="34" charset="-122"/>
                        </a:rPr>
                        <a:t>0</a:t>
                      </a:r>
                      <a:endParaRPr kumimoji="1" lang="en-US" altLang="zh-CN" sz="2800" b="1" i="0"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endParaRP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900" b="1" i="0" u="none" strike="noStrike" cap="none" normalizeH="0" baseline="0" dirty="0">
                          <a:ln>
                            <a:noFill/>
                          </a:ln>
                          <a:solidFill>
                            <a:srgbClr val="FF2323"/>
                          </a:solidFill>
                          <a:effectLst>
                            <a:outerShdw blurRad="38100" dist="38100" dir="2700000" algn="tl">
                              <a:srgbClr val="000000"/>
                            </a:outerShdw>
                          </a:effectLst>
                          <a:latin typeface="Symbol" panose="05050102010706020507" pitchFamily="18" charset="2"/>
                          <a:ea typeface="微软雅黑" panose="020B0503020204020204" pitchFamily="34" charset="-122"/>
                        </a:rPr>
                        <a:t>m </a:t>
                      </a:r>
                      <a:r>
                        <a:rPr kumimoji="1" lang="en-US" altLang="zh-CN" sz="2900" b="1" i="0"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sym typeface="Symbol" panose="05050102010706020507" pitchFamily="18" charset="2"/>
                        </a:rPr>
                        <a:t></a:t>
                      </a:r>
                      <a:r>
                        <a:rPr kumimoji="1" lang="en-US" altLang="zh-CN" sz="2900" b="1" i="0"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 </a:t>
                      </a:r>
                      <a:r>
                        <a:rPr kumimoji="1" lang="en-US" altLang="zh-CN" sz="2900" b="1" i="0" u="none" strike="noStrike" cap="none" normalizeH="0" baseline="0" dirty="0">
                          <a:ln>
                            <a:noFill/>
                          </a:ln>
                          <a:solidFill>
                            <a:srgbClr val="FF2323"/>
                          </a:solidFill>
                          <a:effectLst>
                            <a:outerShdw blurRad="38100" dist="38100" dir="2700000" algn="tl">
                              <a:srgbClr val="000000"/>
                            </a:outerShdw>
                          </a:effectLst>
                          <a:latin typeface="Symbol" panose="05050102010706020507" pitchFamily="18" charset="2"/>
                          <a:ea typeface="微软雅黑" panose="020B0503020204020204" pitchFamily="34" charset="-122"/>
                        </a:rPr>
                        <a:t>m</a:t>
                      </a:r>
                      <a:r>
                        <a:rPr kumimoji="1" lang="en-US" altLang="zh-CN" sz="2900" b="1" i="0" u="none" strike="noStrike" cap="none" normalizeH="0" baseline="-25000" dirty="0">
                          <a:ln>
                            <a:noFill/>
                          </a:ln>
                          <a:solidFill>
                            <a:srgbClr val="FF2323"/>
                          </a:solidFill>
                          <a:effectLst>
                            <a:outerShdw blurRad="38100" dist="38100" dir="2700000" algn="tl">
                              <a:srgbClr val="000000"/>
                            </a:outerShdw>
                          </a:effectLst>
                          <a:latin typeface="Symbol" panose="05050102010706020507" pitchFamily="18" charset="2"/>
                          <a:ea typeface="微软雅黑" panose="020B0503020204020204" pitchFamily="34" charset="-122"/>
                        </a:rPr>
                        <a:t>0</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extLst>
                  <a:ext uri="{0D108BD9-81ED-4DB2-BD59-A6C34878D82A}">
                    <a16:rowId xmlns:a16="http://schemas.microsoft.com/office/drawing/2014/main" val="10002"/>
                  </a:ext>
                </a:extLst>
              </a:tr>
              <a:tr h="923925">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700" b="1" i="0" u="none" strike="noStrike" cap="none" normalizeH="0" baseline="0" dirty="0">
                          <a:ln>
                            <a:noFill/>
                          </a:ln>
                          <a:solidFill>
                            <a:schemeClr val="bg2"/>
                          </a:solidFill>
                          <a:effectLst/>
                          <a:latin typeface="Arial" panose="020B0604020202020204" pitchFamily="34" charset="0"/>
                          <a:ea typeface="微软雅黑" panose="020B0503020204020204" pitchFamily="34" charset="-122"/>
                        </a:rPr>
                        <a:t>H</a:t>
                      </a:r>
                      <a:r>
                        <a:rPr kumimoji="1" lang="en-US" altLang="zh-CN" sz="2700" b="1" i="0" u="none" strike="noStrike" cap="none" normalizeH="0" baseline="-25000" dirty="0">
                          <a:ln>
                            <a:noFill/>
                          </a:ln>
                          <a:solidFill>
                            <a:schemeClr val="bg2"/>
                          </a:solidFill>
                          <a:effectLst/>
                          <a:latin typeface="Arial" panose="020B0604020202020204" pitchFamily="34" charset="0"/>
                          <a:ea typeface="微软雅黑" panose="020B0503020204020204" pitchFamily="34" charset="-122"/>
                        </a:rPr>
                        <a:t>1</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EC67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900" b="1" i="0" u="none" strike="noStrike" cap="none" normalizeH="0" baseline="0" dirty="0">
                          <a:ln>
                            <a:noFill/>
                          </a:ln>
                          <a:solidFill>
                            <a:srgbClr val="FF2323"/>
                          </a:solidFill>
                          <a:effectLst>
                            <a:outerShdw blurRad="38100" dist="38100" dir="2700000" algn="tl">
                              <a:srgbClr val="000000"/>
                            </a:outerShdw>
                          </a:effectLst>
                          <a:latin typeface="Symbol" panose="05050102010706020507" pitchFamily="18" charset="2"/>
                          <a:ea typeface="微软雅黑" panose="020B0503020204020204" pitchFamily="34" charset="-122"/>
                        </a:rPr>
                        <a:t>m </a:t>
                      </a:r>
                      <a:r>
                        <a:rPr kumimoji="1" lang="en-US" altLang="zh-CN" sz="2700" b="1" i="0"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a:t>
                      </a:r>
                      <a:r>
                        <a:rPr kumimoji="1" lang="en-US" altLang="zh-CN" sz="2900" b="1" i="0" u="none" strike="noStrike" cap="none" normalizeH="0" baseline="0" dirty="0">
                          <a:ln>
                            <a:noFill/>
                          </a:ln>
                          <a:solidFill>
                            <a:srgbClr val="FF2323"/>
                          </a:solidFill>
                          <a:effectLst>
                            <a:outerShdw blurRad="38100" dist="38100" dir="2700000" algn="tl">
                              <a:srgbClr val="000000"/>
                            </a:outerShdw>
                          </a:effectLst>
                          <a:latin typeface="Symbol" panose="05050102010706020507" pitchFamily="18" charset="2"/>
                          <a:ea typeface="微软雅黑" panose="020B0503020204020204" pitchFamily="34" charset="-122"/>
                        </a:rPr>
                        <a:t>m</a:t>
                      </a:r>
                      <a:r>
                        <a:rPr kumimoji="1" lang="en-US" altLang="zh-CN" sz="2900" b="1" i="0" u="none" strike="noStrike" cap="none" normalizeH="0" baseline="-25000" dirty="0">
                          <a:ln>
                            <a:noFill/>
                          </a:ln>
                          <a:solidFill>
                            <a:srgbClr val="FF2323"/>
                          </a:solidFill>
                          <a:effectLst>
                            <a:outerShdw blurRad="38100" dist="38100" dir="2700000" algn="tl">
                              <a:srgbClr val="000000"/>
                            </a:outerShdw>
                          </a:effectLst>
                          <a:latin typeface="Symbol" panose="05050102010706020507" pitchFamily="18" charset="2"/>
                          <a:ea typeface="微软雅黑" panose="020B0503020204020204" pitchFamily="34" charset="-122"/>
                        </a:rPr>
                        <a:t>0</a:t>
                      </a:r>
                      <a:endParaRPr kumimoji="1" lang="en-US" altLang="zh-CN" sz="2900" b="1" i="0" u="none" strike="noStrike" cap="none" normalizeH="0" baseline="0" dirty="0">
                        <a:ln>
                          <a:noFill/>
                        </a:ln>
                        <a:solidFill>
                          <a:srgbClr val="FF2323"/>
                        </a:solidFill>
                        <a:effectLst>
                          <a:outerShdw blurRad="38100" dist="38100" dir="2700000" algn="tl">
                            <a:srgbClr val="000000"/>
                          </a:outerShdw>
                        </a:effectLst>
                        <a:latin typeface="Symbol" panose="05050102010706020507" pitchFamily="18" charset="2"/>
                        <a:ea typeface="微软雅黑" panose="020B0503020204020204" pitchFamily="34" charset="-122"/>
                      </a:endParaRP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900" b="1" i="0" u="none" strike="noStrike" cap="none" normalizeH="0" baseline="0" dirty="0">
                          <a:ln>
                            <a:noFill/>
                          </a:ln>
                          <a:solidFill>
                            <a:srgbClr val="FF2323"/>
                          </a:solidFill>
                          <a:effectLst>
                            <a:outerShdw blurRad="38100" dist="38100" dir="2700000" algn="tl">
                              <a:srgbClr val="000000"/>
                            </a:outerShdw>
                          </a:effectLst>
                          <a:latin typeface="Symbol" panose="05050102010706020507" pitchFamily="18" charset="2"/>
                          <a:ea typeface="微软雅黑" panose="020B0503020204020204" pitchFamily="34" charset="-122"/>
                        </a:rPr>
                        <a:t>m </a:t>
                      </a:r>
                      <a:r>
                        <a:rPr kumimoji="1" lang="en-US" altLang="zh-CN" sz="2900" b="1" i="0"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&lt; </a:t>
                      </a:r>
                      <a:r>
                        <a:rPr kumimoji="1" lang="en-US" altLang="zh-CN" sz="2900" b="1" i="0" u="none" strike="noStrike" cap="none" normalizeH="0" baseline="0" dirty="0">
                          <a:ln>
                            <a:noFill/>
                          </a:ln>
                          <a:solidFill>
                            <a:srgbClr val="FF2323"/>
                          </a:solidFill>
                          <a:effectLst>
                            <a:outerShdw blurRad="38100" dist="38100" dir="2700000" algn="tl">
                              <a:srgbClr val="000000"/>
                            </a:outerShdw>
                          </a:effectLst>
                          <a:latin typeface="Symbol" panose="05050102010706020507" pitchFamily="18" charset="2"/>
                          <a:ea typeface="微软雅黑" panose="020B0503020204020204" pitchFamily="34" charset="-122"/>
                        </a:rPr>
                        <a:t>m</a:t>
                      </a:r>
                      <a:r>
                        <a:rPr kumimoji="1" lang="en-US" altLang="zh-CN" sz="2900" b="1" i="0" u="none" strike="noStrike" cap="none" normalizeH="0" baseline="-25000" dirty="0">
                          <a:ln>
                            <a:noFill/>
                          </a:ln>
                          <a:solidFill>
                            <a:srgbClr val="FF2323"/>
                          </a:solidFill>
                          <a:effectLst>
                            <a:outerShdw blurRad="38100" dist="38100" dir="2700000" algn="tl">
                              <a:srgbClr val="000000"/>
                            </a:outerShdw>
                          </a:effectLst>
                          <a:latin typeface="Symbol" panose="05050102010706020507" pitchFamily="18" charset="2"/>
                          <a:ea typeface="微软雅黑" panose="020B0503020204020204" pitchFamily="34" charset="-122"/>
                        </a:rPr>
                        <a:t>0</a:t>
                      </a:r>
                      <a:endParaRPr kumimoji="1" lang="en-US" altLang="zh-CN" sz="2800" b="1" i="0"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endParaRP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900" b="1" i="0" u="none" strike="noStrike" cap="none" normalizeH="0" baseline="0" dirty="0">
                          <a:ln>
                            <a:noFill/>
                          </a:ln>
                          <a:solidFill>
                            <a:srgbClr val="FF2323"/>
                          </a:solidFill>
                          <a:effectLst>
                            <a:outerShdw blurRad="38100" dist="38100" dir="2700000" algn="tl">
                              <a:srgbClr val="000000"/>
                            </a:outerShdw>
                          </a:effectLst>
                          <a:latin typeface="Symbol" panose="05050102010706020507" pitchFamily="18" charset="2"/>
                          <a:ea typeface="微软雅黑" panose="020B0503020204020204" pitchFamily="34" charset="-122"/>
                        </a:rPr>
                        <a:t>m </a:t>
                      </a:r>
                      <a:r>
                        <a:rPr kumimoji="1" lang="en-US" altLang="zh-CN" sz="2900" b="1" i="0"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&gt; </a:t>
                      </a:r>
                      <a:r>
                        <a:rPr kumimoji="1" lang="en-US" altLang="zh-CN" sz="2900" b="1" i="0" u="none" strike="noStrike" cap="none" normalizeH="0" baseline="0" dirty="0">
                          <a:ln>
                            <a:noFill/>
                          </a:ln>
                          <a:solidFill>
                            <a:srgbClr val="FF2323"/>
                          </a:solidFill>
                          <a:effectLst>
                            <a:outerShdw blurRad="38100" dist="38100" dir="2700000" algn="tl">
                              <a:srgbClr val="000000"/>
                            </a:outerShdw>
                          </a:effectLst>
                          <a:latin typeface="Symbol" panose="05050102010706020507" pitchFamily="18" charset="2"/>
                          <a:ea typeface="微软雅黑" panose="020B0503020204020204" pitchFamily="34" charset="-122"/>
                        </a:rPr>
                        <a:t>m</a:t>
                      </a:r>
                      <a:r>
                        <a:rPr kumimoji="1" lang="en-US" altLang="zh-CN" sz="2900" b="1" i="0" u="none" strike="noStrike" cap="none" normalizeH="0" baseline="-25000" dirty="0">
                          <a:ln>
                            <a:noFill/>
                          </a:ln>
                          <a:solidFill>
                            <a:srgbClr val="FF2323"/>
                          </a:solidFill>
                          <a:effectLst>
                            <a:outerShdw blurRad="38100" dist="38100" dir="2700000" algn="tl">
                              <a:srgbClr val="000000"/>
                            </a:outerShdw>
                          </a:effectLst>
                          <a:latin typeface="Symbol" panose="05050102010706020507" pitchFamily="18" charset="2"/>
                          <a:ea typeface="微软雅黑" panose="020B0503020204020204" pitchFamily="34" charset="-122"/>
                        </a:rPr>
                        <a:t>0</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extLst>
                  <a:ext uri="{0D108BD9-81ED-4DB2-BD59-A6C34878D82A}">
                    <a16:rowId xmlns:a16="http://schemas.microsoft.com/office/drawing/2014/main" val="10003"/>
                  </a:ext>
                </a:extLst>
              </a:tr>
            </a:tbl>
          </a:graphicData>
        </a:graphic>
      </p:graphicFrame>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a:xfrm>
            <a:off x="1905000" y="228600"/>
            <a:ext cx="6985000" cy="1143000"/>
          </a:xfrm>
        </p:spPr>
        <p:txBody>
          <a:bodyPr>
            <a:normAutofit fontScale="90000"/>
          </a:bodyPr>
          <a:lstStyle/>
          <a:p>
            <a:pPr>
              <a:defRPr/>
            </a:pPr>
            <a:r>
              <a:rPr lang="zh-CN" altLang="en-US" sz="4000"/>
              <a:t>双侧检验</a:t>
            </a:r>
            <a:br>
              <a:rPr lang="zh-CN" altLang="en-US" sz="4000"/>
            </a:b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原假设与备择假设的确定</a:t>
            </a:r>
            <a:r>
              <a:rPr lang="en-US" altLang="zh-CN" sz="3600">
                <a:solidFill>
                  <a:schemeClr val="hlink"/>
                </a:solidFill>
                <a:latin typeface="Arial" panose="020B0604020202020204" pitchFamily="34" charset="0"/>
              </a:rPr>
              <a:t>)</a:t>
            </a:r>
          </a:p>
        </p:txBody>
      </p:sp>
      <p:sp>
        <p:nvSpPr>
          <p:cNvPr id="643075" name="Rectangle 3"/>
          <p:cNvSpPr>
            <a:spLocks noGrp="1" noChangeArrowheads="1"/>
          </p:cNvSpPr>
          <p:nvPr>
            <p:ph type="body" idx="1"/>
          </p:nvPr>
        </p:nvSpPr>
        <p:spPr>
          <a:xfrm>
            <a:off x="609600" y="1736725"/>
            <a:ext cx="8086725" cy="4248150"/>
          </a:xfrm>
        </p:spPr>
        <p:txBody>
          <a:bodyPr/>
          <a:lstStyle/>
          <a:p>
            <a:pPr marL="609600" indent="-609600" algn="just">
              <a:lnSpc>
                <a:spcPct val="90000"/>
              </a:lnSpc>
              <a:buFontTx/>
              <a:buAutoNum type="arabicPeriod"/>
              <a:defRPr/>
            </a:pPr>
            <a:r>
              <a:rPr lang="zh-CN" altLang="en-US" sz="3000" dirty="0"/>
              <a:t>备择假设没有特定的方向性</a:t>
            </a:r>
            <a:endParaRPr lang="en-US" altLang="zh-CN" sz="3000" dirty="0"/>
          </a:p>
          <a:p>
            <a:pPr marL="609600" indent="-609600" algn="just">
              <a:lnSpc>
                <a:spcPct val="90000"/>
              </a:lnSpc>
              <a:buFontTx/>
              <a:buAutoNum type="arabicPeriod"/>
              <a:defRPr/>
            </a:pPr>
            <a:endParaRPr lang="zh-CN" altLang="en-US" sz="3000" dirty="0"/>
          </a:p>
          <a:p>
            <a:pPr marL="609600" indent="-609600" algn="just">
              <a:lnSpc>
                <a:spcPct val="90000"/>
              </a:lnSpc>
              <a:buFontTx/>
              <a:buAutoNum type="arabicPeriod"/>
              <a:defRPr/>
            </a:pPr>
            <a:r>
              <a:rPr lang="zh-CN" altLang="en-US" sz="3000" dirty="0"/>
              <a:t>例如，某种零件的尺寸，要求其平均长度为</a:t>
            </a:r>
            <a:r>
              <a:rPr lang="en-US" altLang="zh-CN" sz="3000" dirty="0"/>
              <a:t>10cm</a:t>
            </a:r>
            <a:r>
              <a:rPr lang="zh-CN" altLang="en-US" sz="3000" dirty="0"/>
              <a:t>，大于或小于</a:t>
            </a:r>
            <a:r>
              <a:rPr lang="en-US" altLang="zh-CN" sz="3000" dirty="0"/>
              <a:t>10cm</a:t>
            </a:r>
            <a:r>
              <a:rPr lang="zh-CN" altLang="en-US" sz="3000" dirty="0"/>
              <a:t>均属于不合格</a:t>
            </a:r>
          </a:p>
          <a:p>
            <a:pPr marL="1219200" lvl="1" indent="-533400" algn="just">
              <a:lnSpc>
                <a:spcPct val="90000"/>
              </a:lnSpc>
              <a:defRPr/>
            </a:pPr>
            <a:r>
              <a:rPr lang="zh-CN" altLang="en-US" sz="2600" dirty="0"/>
              <a:t>我们想要证明</a:t>
            </a:r>
            <a:r>
              <a:rPr lang="en-US" altLang="zh-CN" sz="2600" dirty="0"/>
              <a:t>(</a:t>
            </a:r>
            <a:r>
              <a:rPr lang="zh-CN" altLang="en-US" sz="2600" dirty="0"/>
              <a:t>检验</a:t>
            </a:r>
            <a:r>
              <a:rPr lang="en-US" altLang="zh-CN" sz="2600" dirty="0"/>
              <a:t>)</a:t>
            </a:r>
            <a:r>
              <a:rPr lang="zh-CN" altLang="en-US" sz="2600" dirty="0"/>
              <a:t>大于或小于这两种可能性中的任何一种是否成立</a:t>
            </a:r>
          </a:p>
          <a:p>
            <a:pPr marL="609600" indent="-609600" algn="just">
              <a:lnSpc>
                <a:spcPct val="90000"/>
              </a:lnSpc>
              <a:buFontTx/>
              <a:buAutoNum type="arabicPeriod"/>
              <a:defRPr/>
            </a:pPr>
            <a:r>
              <a:rPr lang="zh-CN" altLang="en-US" sz="3000" dirty="0"/>
              <a:t>建立的原假设与备择假设应为</a:t>
            </a:r>
          </a:p>
          <a:p>
            <a:pPr marL="0" indent="0" algn="just">
              <a:lnSpc>
                <a:spcPct val="90000"/>
              </a:lnSpc>
              <a:buNone/>
              <a:defRPr/>
            </a:pPr>
            <a:r>
              <a:rPr lang="zh-CN" altLang="en-US" sz="3000" dirty="0">
                <a:solidFill>
                  <a:schemeClr val="tx2"/>
                </a:solidFill>
              </a:rPr>
              <a:t>              </a:t>
            </a:r>
            <a:r>
              <a:rPr lang="en-US" altLang="zh-CN" sz="3000" b="1" dirty="0">
                <a:solidFill>
                  <a:srgbClr val="FFFF99"/>
                </a:solidFill>
              </a:rPr>
              <a:t>H</a:t>
            </a:r>
            <a:r>
              <a:rPr lang="en-US" altLang="zh-CN" sz="3000" b="1" baseline="-25000" dirty="0">
                <a:solidFill>
                  <a:srgbClr val="FFFF99"/>
                </a:solidFill>
              </a:rPr>
              <a:t>0</a:t>
            </a:r>
            <a:r>
              <a:rPr lang="en-US" altLang="zh-CN" sz="3000" b="1" dirty="0">
                <a:solidFill>
                  <a:srgbClr val="FFFF99"/>
                </a:solidFill>
              </a:rPr>
              <a:t>: </a:t>
            </a:r>
            <a:r>
              <a:rPr lang="en-US" altLang="zh-CN" sz="3000" b="1" dirty="0">
                <a:solidFill>
                  <a:srgbClr val="FFFF99"/>
                </a:solidFill>
                <a:latin typeface="Symbol" panose="05050102010706020507" pitchFamily="18" charset="2"/>
              </a:rPr>
              <a:t></a:t>
            </a:r>
            <a:r>
              <a:rPr lang="en-US" altLang="zh-CN" sz="3000" b="1" dirty="0">
                <a:solidFill>
                  <a:srgbClr val="FFFF99"/>
                </a:solidFill>
              </a:rPr>
              <a:t> </a:t>
            </a:r>
            <a:r>
              <a:rPr lang="en-US" altLang="zh-CN" sz="3000" b="1" dirty="0">
                <a:solidFill>
                  <a:srgbClr val="FFFF99"/>
                </a:solidFill>
                <a:latin typeface="Symbol" panose="05050102010706020507" pitchFamily="18" charset="2"/>
              </a:rPr>
              <a:t>=</a:t>
            </a:r>
            <a:r>
              <a:rPr lang="en-US" altLang="zh-CN" sz="3000" b="1" dirty="0">
                <a:solidFill>
                  <a:srgbClr val="FFFF99"/>
                </a:solidFill>
              </a:rPr>
              <a:t> 10      H</a:t>
            </a:r>
            <a:r>
              <a:rPr lang="en-US" altLang="zh-CN" sz="3000" b="1" baseline="-25000" dirty="0">
                <a:solidFill>
                  <a:srgbClr val="FFFF99"/>
                </a:solidFill>
              </a:rPr>
              <a:t>1</a:t>
            </a:r>
            <a:r>
              <a:rPr lang="en-US" altLang="zh-CN" sz="3000" b="1" dirty="0">
                <a:solidFill>
                  <a:srgbClr val="FFFF99"/>
                </a:solidFill>
              </a:rPr>
              <a:t>: </a:t>
            </a:r>
            <a:r>
              <a:rPr lang="en-US" altLang="zh-CN" sz="3000" b="1" dirty="0">
                <a:solidFill>
                  <a:srgbClr val="FFFF99"/>
                </a:solidFill>
                <a:latin typeface="Symbol" panose="05050102010706020507" pitchFamily="18" charset="2"/>
              </a:rPr>
              <a:t></a:t>
            </a:r>
            <a:r>
              <a:rPr lang="en-US" altLang="zh-CN" sz="3000" b="1" dirty="0">
                <a:solidFill>
                  <a:srgbClr val="FFFF99"/>
                </a:solidFill>
              </a:rPr>
              <a:t> </a:t>
            </a:r>
            <a:r>
              <a:rPr lang="en-US" altLang="zh-CN" sz="3000" b="1" dirty="0">
                <a:solidFill>
                  <a:srgbClr val="FFFF99"/>
                </a:solidFill>
                <a:latin typeface="Symbol" panose="05050102010706020507" pitchFamily="18" charset="2"/>
              </a:rPr>
              <a:t></a:t>
            </a:r>
            <a:r>
              <a:rPr lang="en-US" altLang="zh-CN" sz="3000" b="1" dirty="0">
                <a:solidFill>
                  <a:srgbClr val="FFFF99"/>
                </a:solidFill>
              </a:rPr>
              <a:t> 10</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3075">
                                            <p:txEl>
                                              <p:pRg st="0" end="0"/>
                                            </p:txEl>
                                          </p:spTgt>
                                        </p:tgtEl>
                                        <p:attrNameLst>
                                          <p:attrName>style.visibility</p:attrName>
                                        </p:attrNameLst>
                                      </p:cBhvr>
                                      <p:to>
                                        <p:strVal val="visible"/>
                                      </p:to>
                                    </p:set>
                                    <p:animEffect transition="in" filter="wipe(left)">
                                      <p:cBhvr>
                                        <p:cTn id="7" dur="500"/>
                                        <p:tgtEl>
                                          <p:spTgt spid="643075">
                                            <p:txEl>
                                              <p:pRg st="0" end="0"/>
                                            </p:txEl>
                                          </p:spTgt>
                                        </p:tgtEl>
                                      </p:cBhvr>
                                    </p:animEffect>
                                  </p:childTnLst>
                                  <p:subTnLst>
                                    <p:animClr clrSpc="rgb" dir="cw">
                                      <p:cBhvr override="childStyle">
                                        <p:cTn dur="1" fill="hold" display="0" masterRel="nextClick" afterEffect="1"/>
                                        <p:tgtEl>
                                          <p:spTgt spid="643075">
                                            <p:txEl>
                                              <p:pRg st="0" end="0"/>
                                            </p:txEl>
                                          </p:spTgt>
                                        </p:tgtEl>
                                        <p:attrNameLst>
                                          <p:attrName>ppt_c</p:attrName>
                                        </p:attrNameLst>
                                      </p:cBhvr>
                                      <p:to>
                                        <a:schemeClr val="folHlink"/>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3075">
                                            <p:txEl>
                                              <p:pRg st="2" end="2"/>
                                            </p:txEl>
                                          </p:spTgt>
                                        </p:tgtEl>
                                        <p:attrNameLst>
                                          <p:attrName>style.visibility</p:attrName>
                                        </p:attrNameLst>
                                      </p:cBhvr>
                                      <p:to>
                                        <p:strVal val="visible"/>
                                      </p:to>
                                    </p:set>
                                    <p:animEffect transition="in" filter="wipe(left)">
                                      <p:cBhvr>
                                        <p:cTn id="12" dur="500"/>
                                        <p:tgtEl>
                                          <p:spTgt spid="643075">
                                            <p:txEl>
                                              <p:pRg st="2" end="2"/>
                                            </p:txEl>
                                          </p:spTgt>
                                        </p:tgtEl>
                                      </p:cBhvr>
                                    </p:animEffect>
                                  </p:childTnLst>
                                  <p:subTnLst>
                                    <p:animClr clrSpc="rgb" dir="cw">
                                      <p:cBhvr override="childStyle">
                                        <p:cTn dur="1" fill="hold" display="0" masterRel="nextClick" afterEffect="1"/>
                                        <p:tgtEl>
                                          <p:spTgt spid="643075">
                                            <p:txEl>
                                              <p:pRg st="2" end="2"/>
                                            </p:txEl>
                                          </p:spTgt>
                                        </p:tgtEl>
                                        <p:attrNameLst>
                                          <p:attrName>ppt_c</p:attrName>
                                        </p:attrNameLst>
                                      </p:cBhvr>
                                      <p:to>
                                        <a:schemeClr val="folHlink"/>
                                      </p:to>
                                    </p:animClr>
                                  </p:subTnLst>
                                </p:cTn>
                              </p:par>
                              <p:par>
                                <p:cTn id="13" presetID="22" presetClass="entr" presetSubtype="8" fill="hold" grpId="0" nodeType="withEffect">
                                  <p:stCondLst>
                                    <p:cond delay="0"/>
                                  </p:stCondLst>
                                  <p:childTnLst>
                                    <p:set>
                                      <p:cBhvr>
                                        <p:cTn id="14" dur="1" fill="hold">
                                          <p:stCondLst>
                                            <p:cond delay="0"/>
                                          </p:stCondLst>
                                        </p:cTn>
                                        <p:tgtEl>
                                          <p:spTgt spid="643075">
                                            <p:txEl>
                                              <p:pRg st="3" end="3"/>
                                            </p:txEl>
                                          </p:spTgt>
                                        </p:tgtEl>
                                        <p:attrNameLst>
                                          <p:attrName>style.visibility</p:attrName>
                                        </p:attrNameLst>
                                      </p:cBhvr>
                                      <p:to>
                                        <p:strVal val="visible"/>
                                      </p:to>
                                    </p:set>
                                    <p:animEffect transition="in" filter="wipe(left)">
                                      <p:cBhvr>
                                        <p:cTn id="15" dur="500"/>
                                        <p:tgtEl>
                                          <p:spTgt spid="643075">
                                            <p:txEl>
                                              <p:pRg st="3" end="3"/>
                                            </p:txEl>
                                          </p:spTgt>
                                        </p:tgtEl>
                                      </p:cBhvr>
                                    </p:animEffect>
                                  </p:childTnLst>
                                  <p:subTnLst>
                                    <p:animClr clrSpc="rgb" dir="cw">
                                      <p:cBhvr override="childStyle">
                                        <p:cTn dur="1" fill="hold" display="0" masterRel="nextClick" afterEffect="1"/>
                                        <p:tgtEl>
                                          <p:spTgt spid="643075">
                                            <p:txEl>
                                              <p:pRg st="3" end="3"/>
                                            </p:txEl>
                                          </p:spTgt>
                                        </p:tgtEl>
                                        <p:attrNameLst>
                                          <p:attrName>ppt_c</p:attrName>
                                        </p:attrNameLst>
                                      </p:cBhvr>
                                      <p:to>
                                        <a:schemeClr val="folHlink"/>
                                      </p:to>
                                    </p:animClr>
                                  </p:sub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43075">
                                            <p:txEl>
                                              <p:pRg st="4" end="4"/>
                                            </p:txEl>
                                          </p:spTgt>
                                        </p:tgtEl>
                                        <p:attrNameLst>
                                          <p:attrName>style.visibility</p:attrName>
                                        </p:attrNameLst>
                                      </p:cBhvr>
                                      <p:to>
                                        <p:strVal val="visible"/>
                                      </p:to>
                                    </p:set>
                                    <p:animEffect transition="in" filter="wipe(left)">
                                      <p:cBhvr>
                                        <p:cTn id="20" dur="500"/>
                                        <p:tgtEl>
                                          <p:spTgt spid="643075">
                                            <p:txEl>
                                              <p:pRg st="4" end="4"/>
                                            </p:txEl>
                                          </p:spTgt>
                                        </p:tgtEl>
                                      </p:cBhvr>
                                    </p:animEffect>
                                  </p:childTnLst>
                                  <p:subTnLst>
                                    <p:animClr clrSpc="rgb" dir="cw">
                                      <p:cBhvr override="childStyle">
                                        <p:cTn dur="1" fill="hold" display="0" masterRel="nextClick" afterEffect="1"/>
                                        <p:tgtEl>
                                          <p:spTgt spid="643075">
                                            <p:txEl>
                                              <p:pRg st="4" end="4"/>
                                            </p:txEl>
                                          </p:spTgt>
                                        </p:tgtEl>
                                        <p:attrNameLst>
                                          <p:attrName>ppt_c</p:attrName>
                                        </p:attrNameLst>
                                      </p:cBhvr>
                                      <p:to>
                                        <a:schemeClr val="folHlink"/>
                                      </p:to>
                                    </p:animClr>
                                  </p:sub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43075">
                                            <p:txEl>
                                              <p:pRg st="5" end="5"/>
                                            </p:txEl>
                                          </p:spTgt>
                                        </p:tgtEl>
                                        <p:attrNameLst>
                                          <p:attrName>style.visibility</p:attrName>
                                        </p:attrNameLst>
                                      </p:cBhvr>
                                      <p:to>
                                        <p:strVal val="visible"/>
                                      </p:to>
                                    </p:set>
                                    <p:animEffect transition="in" filter="wipe(left)">
                                      <p:cBhvr>
                                        <p:cTn id="25" dur="500"/>
                                        <p:tgtEl>
                                          <p:spTgt spid="643075">
                                            <p:txEl>
                                              <p:pRg st="5" end="5"/>
                                            </p:txEl>
                                          </p:spTgt>
                                        </p:tgtEl>
                                      </p:cBhvr>
                                    </p:animEffect>
                                  </p:childTnLst>
                                  <p:subTnLst>
                                    <p:animClr clrSpc="rgb" dir="cw">
                                      <p:cBhvr override="childStyle">
                                        <p:cTn dur="1" fill="hold" display="0" masterRel="nextClick" afterEffect="1"/>
                                        <p:tgtEl>
                                          <p:spTgt spid="643075">
                                            <p:txEl>
                                              <p:pRg st="5" end="5"/>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3075"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9794" name="Rectangle 2"/>
          <p:cNvSpPr>
            <a:spLocks noGrp="1" noChangeArrowheads="1"/>
          </p:cNvSpPr>
          <p:nvPr>
            <p:ph type="title"/>
          </p:nvPr>
        </p:nvSpPr>
        <p:spPr>
          <a:xfrm>
            <a:off x="1905000" y="228600"/>
            <a:ext cx="6985000" cy="1143000"/>
          </a:xfrm>
        </p:spPr>
        <p:txBody>
          <a:bodyPr>
            <a:normAutofit fontScale="90000"/>
          </a:bodyPr>
          <a:lstStyle/>
          <a:p>
            <a:pPr>
              <a:defRPr/>
            </a:pPr>
            <a:r>
              <a:rPr lang="zh-CN" altLang="en-US" sz="4000"/>
              <a:t>单侧检验</a:t>
            </a:r>
            <a:br>
              <a:rPr lang="zh-CN" altLang="en-US" sz="4000"/>
            </a:b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原假设与备择假设的确定</a:t>
            </a:r>
            <a:r>
              <a:rPr lang="en-US" altLang="zh-CN" sz="3600">
                <a:solidFill>
                  <a:schemeClr val="hlink"/>
                </a:solidFill>
                <a:latin typeface="Arial" panose="020B0604020202020204" pitchFamily="34" charset="0"/>
              </a:rPr>
              <a:t>)</a:t>
            </a:r>
          </a:p>
        </p:txBody>
      </p:sp>
      <p:sp>
        <p:nvSpPr>
          <p:cNvPr id="929795" name="Rectangle 3"/>
          <p:cNvSpPr>
            <a:spLocks noGrp="1" noChangeArrowheads="1"/>
          </p:cNvSpPr>
          <p:nvPr>
            <p:ph type="body" idx="1"/>
          </p:nvPr>
        </p:nvSpPr>
        <p:spPr>
          <a:xfrm>
            <a:off x="609600" y="1814513"/>
            <a:ext cx="8047038" cy="4314825"/>
          </a:xfrm>
        </p:spPr>
        <p:txBody>
          <a:bodyPr/>
          <a:lstStyle/>
          <a:p>
            <a:pPr marL="609600" indent="-609600" algn="just">
              <a:buNone/>
              <a:defRPr/>
            </a:pPr>
            <a:r>
              <a:rPr lang="en-US" altLang="zh-CN" sz="2800" dirty="0"/>
              <a:t>1.  </a:t>
            </a:r>
            <a:r>
              <a:rPr lang="zh-CN" altLang="en-US" sz="2800" dirty="0"/>
              <a:t>将研究者想收集证据予以支持的假设作为备择假设</a:t>
            </a:r>
            <a:r>
              <a:rPr lang="en-US" altLang="zh-CN" sz="2800" dirty="0"/>
              <a:t>H</a:t>
            </a:r>
            <a:r>
              <a:rPr lang="en-US" altLang="zh-CN" sz="2800" baseline="-25000" dirty="0"/>
              <a:t>1</a:t>
            </a:r>
            <a:endParaRPr lang="en-US" altLang="zh-CN" sz="2800" dirty="0"/>
          </a:p>
          <a:p>
            <a:pPr marL="1219200" lvl="1" indent="-533400" algn="just">
              <a:buSzTx/>
              <a:buFont typeface="Wingdings" panose="05000000000000000000" pitchFamily="2" charset="2"/>
              <a:buChar char="§"/>
              <a:defRPr/>
            </a:pPr>
            <a:r>
              <a:rPr lang="zh-CN" altLang="en-US" sz="2400" dirty="0"/>
              <a:t>例如</a:t>
            </a:r>
            <a:r>
              <a:rPr lang="en-US" altLang="zh-CN" sz="2400" dirty="0"/>
              <a:t>,</a:t>
            </a:r>
            <a:r>
              <a:rPr lang="zh-CN" altLang="en-US" sz="2400" dirty="0"/>
              <a:t>一个研究者总是想证明自己的研究结论是正确的</a:t>
            </a:r>
          </a:p>
          <a:p>
            <a:pPr marL="1219200" lvl="1" indent="-533400" algn="just">
              <a:buSzTx/>
              <a:buFont typeface="Wingdings" panose="05000000000000000000" pitchFamily="2" charset="2"/>
              <a:buChar char="§"/>
              <a:defRPr/>
            </a:pPr>
            <a:r>
              <a:rPr lang="zh-CN" altLang="en-US" sz="2400" dirty="0"/>
              <a:t>一个销售商总是想证明供货商的说法是不正确的</a:t>
            </a:r>
          </a:p>
          <a:p>
            <a:pPr marL="1219200" lvl="1" indent="-533400" algn="just">
              <a:buSzTx/>
              <a:buFont typeface="Wingdings" panose="05000000000000000000" pitchFamily="2" charset="2"/>
              <a:buChar char="§"/>
              <a:defRPr/>
            </a:pPr>
            <a:r>
              <a:rPr lang="zh-CN" altLang="en-US" sz="2400" dirty="0"/>
              <a:t>备择假设的方向与想要证明其正确性的方向一致</a:t>
            </a:r>
          </a:p>
          <a:p>
            <a:pPr marL="609600" indent="-609600" algn="just">
              <a:buNone/>
              <a:defRPr/>
            </a:pPr>
            <a:r>
              <a:rPr lang="en-US" altLang="zh-CN" sz="2800" dirty="0"/>
              <a:t>2.  </a:t>
            </a:r>
            <a:r>
              <a:rPr lang="zh-CN" altLang="en-US" sz="2800" dirty="0"/>
              <a:t>将研究者想收集证据证明其不正确的假设作为原假设</a:t>
            </a:r>
            <a:r>
              <a:rPr lang="en-US" altLang="zh-CN" sz="2800" dirty="0"/>
              <a:t>H</a:t>
            </a:r>
            <a:r>
              <a:rPr lang="en-US" altLang="zh-CN" sz="2800" baseline="-25000" dirty="0"/>
              <a:t>0</a:t>
            </a:r>
            <a:endParaRPr lang="en-US" altLang="zh-CN" sz="2800" dirty="0"/>
          </a:p>
          <a:p>
            <a:pPr marL="609600" indent="-609600" algn="just">
              <a:buClr>
                <a:schemeClr val="tx1"/>
              </a:buClr>
              <a:buNone/>
              <a:defRPr/>
            </a:pPr>
            <a:r>
              <a:rPr lang="en-US" altLang="zh-CN" sz="2800" dirty="0"/>
              <a:t>3.   </a:t>
            </a:r>
            <a:r>
              <a:rPr lang="zh-CN" altLang="en-US" sz="2800" dirty="0"/>
              <a:t>先确立备择假设</a:t>
            </a:r>
            <a:r>
              <a:rPr lang="en-US" altLang="zh-CN" sz="2800" dirty="0"/>
              <a:t>H</a:t>
            </a:r>
            <a:r>
              <a:rPr lang="en-US" altLang="zh-CN" sz="2800" baseline="-25000" dirty="0"/>
              <a:t>1</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9795">
                                            <p:txEl>
                                              <p:pRg st="0" end="0"/>
                                            </p:txEl>
                                          </p:spTgt>
                                        </p:tgtEl>
                                        <p:attrNameLst>
                                          <p:attrName>style.visibility</p:attrName>
                                        </p:attrNameLst>
                                      </p:cBhvr>
                                      <p:to>
                                        <p:strVal val="visible"/>
                                      </p:to>
                                    </p:set>
                                    <p:animEffect transition="in" filter="wipe(left)">
                                      <p:cBhvr>
                                        <p:cTn id="7" dur="500"/>
                                        <p:tgtEl>
                                          <p:spTgt spid="929795">
                                            <p:txEl>
                                              <p:pRg st="0" end="0"/>
                                            </p:txEl>
                                          </p:spTgt>
                                        </p:tgtEl>
                                      </p:cBhvr>
                                    </p:animEffect>
                                  </p:childTnLst>
                                  <p:subTnLst>
                                    <p:animClr clrSpc="rgb" dir="cw">
                                      <p:cBhvr override="childStyle">
                                        <p:cTn dur="1" fill="hold" display="0" masterRel="nextClick" afterEffect="1"/>
                                        <p:tgtEl>
                                          <p:spTgt spid="929795">
                                            <p:txEl>
                                              <p:pRg st="0" end="0"/>
                                            </p:txEl>
                                          </p:spTgt>
                                        </p:tgtEl>
                                        <p:attrNameLst>
                                          <p:attrName>ppt_c</p:attrName>
                                        </p:attrNameLst>
                                      </p:cBhvr>
                                      <p:to>
                                        <a:schemeClr val="folHlink"/>
                                      </p:to>
                                    </p:animClr>
                                  </p:subTnLst>
                                </p:cTn>
                              </p:par>
                              <p:par>
                                <p:cTn id="8" presetID="22" presetClass="entr" presetSubtype="8" fill="hold" grpId="0" nodeType="withEffect">
                                  <p:stCondLst>
                                    <p:cond delay="0"/>
                                  </p:stCondLst>
                                  <p:childTnLst>
                                    <p:set>
                                      <p:cBhvr>
                                        <p:cTn id="9" dur="1" fill="hold">
                                          <p:stCondLst>
                                            <p:cond delay="0"/>
                                          </p:stCondLst>
                                        </p:cTn>
                                        <p:tgtEl>
                                          <p:spTgt spid="929795">
                                            <p:txEl>
                                              <p:pRg st="1" end="1"/>
                                            </p:txEl>
                                          </p:spTgt>
                                        </p:tgtEl>
                                        <p:attrNameLst>
                                          <p:attrName>style.visibility</p:attrName>
                                        </p:attrNameLst>
                                      </p:cBhvr>
                                      <p:to>
                                        <p:strVal val="visible"/>
                                      </p:to>
                                    </p:set>
                                    <p:animEffect transition="in" filter="wipe(left)">
                                      <p:cBhvr>
                                        <p:cTn id="10" dur="500"/>
                                        <p:tgtEl>
                                          <p:spTgt spid="929795">
                                            <p:txEl>
                                              <p:pRg st="1" end="1"/>
                                            </p:txEl>
                                          </p:spTgt>
                                        </p:tgtEl>
                                      </p:cBhvr>
                                    </p:animEffect>
                                  </p:childTnLst>
                                  <p:subTnLst>
                                    <p:animClr clrSpc="rgb" dir="cw">
                                      <p:cBhvr override="childStyle">
                                        <p:cTn dur="1" fill="hold" display="0" masterRel="nextClick" afterEffect="1"/>
                                        <p:tgtEl>
                                          <p:spTgt spid="929795">
                                            <p:txEl>
                                              <p:pRg st="1" end="1"/>
                                            </p:txEl>
                                          </p:spTgt>
                                        </p:tgtEl>
                                        <p:attrNameLst>
                                          <p:attrName>ppt_c</p:attrName>
                                        </p:attrNameLst>
                                      </p:cBhvr>
                                      <p:to>
                                        <a:schemeClr val="folHlink"/>
                                      </p:to>
                                    </p:animClr>
                                  </p:subTnLst>
                                </p:cTn>
                              </p:par>
                              <p:par>
                                <p:cTn id="11" presetID="22" presetClass="entr" presetSubtype="8" fill="hold" grpId="0" nodeType="withEffect">
                                  <p:stCondLst>
                                    <p:cond delay="0"/>
                                  </p:stCondLst>
                                  <p:childTnLst>
                                    <p:set>
                                      <p:cBhvr>
                                        <p:cTn id="12" dur="1" fill="hold">
                                          <p:stCondLst>
                                            <p:cond delay="0"/>
                                          </p:stCondLst>
                                        </p:cTn>
                                        <p:tgtEl>
                                          <p:spTgt spid="929795">
                                            <p:txEl>
                                              <p:pRg st="2" end="2"/>
                                            </p:txEl>
                                          </p:spTgt>
                                        </p:tgtEl>
                                        <p:attrNameLst>
                                          <p:attrName>style.visibility</p:attrName>
                                        </p:attrNameLst>
                                      </p:cBhvr>
                                      <p:to>
                                        <p:strVal val="visible"/>
                                      </p:to>
                                    </p:set>
                                    <p:animEffect transition="in" filter="wipe(left)">
                                      <p:cBhvr>
                                        <p:cTn id="13" dur="500"/>
                                        <p:tgtEl>
                                          <p:spTgt spid="929795">
                                            <p:txEl>
                                              <p:pRg st="2" end="2"/>
                                            </p:txEl>
                                          </p:spTgt>
                                        </p:tgtEl>
                                      </p:cBhvr>
                                    </p:animEffect>
                                  </p:childTnLst>
                                  <p:subTnLst>
                                    <p:animClr clrSpc="rgb" dir="cw">
                                      <p:cBhvr override="childStyle">
                                        <p:cTn dur="1" fill="hold" display="0" masterRel="nextClick" afterEffect="1"/>
                                        <p:tgtEl>
                                          <p:spTgt spid="929795">
                                            <p:txEl>
                                              <p:pRg st="2" end="2"/>
                                            </p:txEl>
                                          </p:spTgt>
                                        </p:tgtEl>
                                        <p:attrNameLst>
                                          <p:attrName>ppt_c</p:attrName>
                                        </p:attrNameLst>
                                      </p:cBhvr>
                                      <p:to>
                                        <a:schemeClr val="folHlink"/>
                                      </p:to>
                                    </p:animClr>
                                  </p:subTnLst>
                                </p:cTn>
                              </p:par>
                              <p:par>
                                <p:cTn id="14" presetID="22" presetClass="entr" presetSubtype="8" fill="hold" grpId="0" nodeType="withEffect">
                                  <p:stCondLst>
                                    <p:cond delay="0"/>
                                  </p:stCondLst>
                                  <p:childTnLst>
                                    <p:set>
                                      <p:cBhvr>
                                        <p:cTn id="15" dur="1" fill="hold">
                                          <p:stCondLst>
                                            <p:cond delay="0"/>
                                          </p:stCondLst>
                                        </p:cTn>
                                        <p:tgtEl>
                                          <p:spTgt spid="929795">
                                            <p:txEl>
                                              <p:pRg st="3" end="3"/>
                                            </p:txEl>
                                          </p:spTgt>
                                        </p:tgtEl>
                                        <p:attrNameLst>
                                          <p:attrName>style.visibility</p:attrName>
                                        </p:attrNameLst>
                                      </p:cBhvr>
                                      <p:to>
                                        <p:strVal val="visible"/>
                                      </p:to>
                                    </p:set>
                                    <p:animEffect transition="in" filter="wipe(left)">
                                      <p:cBhvr>
                                        <p:cTn id="16" dur="500"/>
                                        <p:tgtEl>
                                          <p:spTgt spid="929795">
                                            <p:txEl>
                                              <p:pRg st="3" end="3"/>
                                            </p:txEl>
                                          </p:spTgt>
                                        </p:tgtEl>
                                      </p:cBhvr>
                                    </p:animEffect>
                                  </p:childTnLst>
                                  <p:subTnLst>
                                    <p:animClr clrSpc="rgb" dir="cw">
                                      <p:cBhvr override="childStyle">
                                        <p:cTn dur="1" fill="hold" display="0" masterRel="nextClick" afterEffect="1"/>
                                        <p:tgtEl>
                                          <p:spTgt spid="929795">
                                            <p:txEl>
                                              <p:pRg st="3" end="3"/>
                                            </p:txEl>
                                          </p:spTgt>
                                        </p:tgtEl>
                                        <p:attrNameLst>
                                          <p:attrName>ppt_c</p:attrName>
                                        </p:attrNameLst>
                                      </p:cBhvr>
                                      <p:to>
                                        <a:schemeClr val="folHlink"/>
                                      </p:to>
                                    </p:animClr>
                                  </p:sub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29795">
                                            <p:txEl>
                                              <p:pRg st="4" end="4"/>
                                            </p:txEl>
                                          </p:spTgt>
                                        </p:tgtEl>
                                        <p:attrNameLst>
                                          <p:attrName>style.visibility</p:attrName>
                                        </p:attrNameLst>
                                      </p:cBhvr>
                                      <p:to>
                                        <p:strVal val="visible"/>
                                      </p:to>
                                    </p:set>
                                    <p:animEffect transition="in" filter="wipe(left)">
                                      <p:cBhvr>
                                        <p:cTn id="21" dur="500"/>
                                        <p:tgtEl>
                                          <p:spTgt spid="929795">
                                            <p:txEl>
                                              <p:pRg st="4" end="4"/>
                                            </p:txEl>
                                          </p:spTgt>
                                        </p:tgtEl>
                                      </p:cBhvr>
                                    </p:animEffect>
                                  </p:childTnLst>
                                  <p:subTnLst>
                                    <p:animClr clrSpc="rgb" dir="cw">
                                      <p:cBhvr override="childStyle">
                                        <p:cTn dur="1" fill="hold" display="0" masterRel="nextClick" afterEffect="1"/>
                                        <p:tgtEl>
                                          <p:spTgt spid="929795">
                                            <p:txEl>
                                              <p:pRg st="4" end="4"/>
                                            </p:txEl>
                                          </p:spTgt>
                                        </p:tgtEl>
                                        <p:attrNameLst>
                                          <p:attrName>ppt_c</p:attrName>
                                        </p:attrNameLst>
                                      </p:cBhvr>
                                      <p:to>
                                        <a:schemeClr val="folHlink"/>
                                      </p:to>
                                    </p:animClr>
                                  </p:sub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29795">
                                            <p:txEl>
                                              <p:pRg st="5" end="5"/>
                                            </p:txEl>
                                          </p:spTgt>
                                        </p:tgtEl>
                                        <p:attrNameLst>
                                          <p:attrName>style.visibility</p:attrName>
                                        </p:attrNameLst>
                                      </p:cBhvr>
                                      <p:to>
                                        <p:strVal val="visible"/>
                                      </p:to>
                                    </p:set>
                                    <p:animEffect transition="in" filter="wipe(left)">
                                      <p:cBhvr>
                                        <p:cTn id="26" dur="500"/>
                                        <p:tgtEl>
                                          <p:spTgt spid="929795">
                                            <p:txEl>
                                              <p:pRg st="5" end="5"/>
                                            </p:txEl>
                                          </p:spTgt>
                                        </p:tgtEl>
                                      </p:cBhvr>
                                    </p:animEffect>
                                  </p:childTnLst>
                                  <p:subTnLst>
                                    <p:animClr clrSpc="rgb" dir="cw">
                                      <p:cBhvr override="childStyle">
                                        <p:cTn dur="1" fill="hold" display="0" masterRel="nextClick" afterEffect="1"/>
                                        <p:tgtEl>
                                          <p:spTgt spid="929795">
                                            <p:txEl>
                                              <p:pRg st="5" end="5"/>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9795"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引言</a:t>
            </a:r>
          </a:p>
        </p:txBody>
      </p:sp>
      <p:sp>
        <p:nvSpPr>
          <p:cNvPr id="3" name="内容占位符 2"/>
          <p:cNvSpPr>
            <a:spLocks noGrp="1"/>
          </p:cNvSpPr>
          <p:nvPr>
            <p:ph idx="1"/>
          </p:nvPr>
        </p:nvSpPr>
        <p:spPr/>
        <p:txBody>
          <a:bodyPr>
            <a:normAutofit/>
          </a:bodyPr>
          <a:lstStyle/>
          <a:p>
            <a:pPr marL="609600" indent="-609600"/>
            <a:r>
              <a:rPr lang="zh-CN" altLang="zh-CN" sz="2600" dirty="0">
                <a:effectLst/>
                <a:latin typeface="+mj-lt"/>
                <a:cs typeface="+mj-cs"/>
              </a:rPr>
              <a:t>如果一个人说他从来没有骂过人。他能够证明吗？</a:t>
            </a:r>
          </a:p>
          <a:p>
            <a:pPr marL="609600" indent="-609600"/>
            <a:endParaRPr lang="zh-CN" altLang="zh-CN" sz="2600" dirty="0">
              <a:effectLst/>
              <a:latin typeface="+mj-lt"/>
              <a:cs typeface="+mj-cs"/>
            </a:endParaRPr>
          </a:p>
          <a:p>
            <a:pPr marL="609600" indent="-609600"/>
            <a:r>
              <a:rPr lang="zh-CN" altLang="zh-CN" sz="2600" dirty="0">
                <a:effectLst/>
                <a:latin typeface="+mj-lt"/>
                <a:cs typeface="+mj-cs"/>
              </a:rPr>
              <a:t>要证明他没有骂过人，他必须出示他从小到大每一时刻的录音录像，所有书写的东西等等，还要证明这些物证是完全的、真实的、没有间断的。这简直是不可能的。</a:t>
            </a:r>
          </a:p>
          <a:p>
            <a:pPr marL="609600" indent="-609600"/>
            <a:endParaRPr lang="zh-CN" altLang="zh-CN" sz="2600" dirty="0">
              <a:effectLst/>
              <a:latin typeface="+mj-lt"/>
              <a:cs typeface="+mj-cs"/>
            </a:endParaRPr>
          </a:p>
          <a:p>
            <a:pPr marL="609600" indent="-609600"/>
            <a:r>
              <a:rPr lang="zh-CN" altLang="zh-CN" sz="2600" dirty="0">
                <a:effectLst/>
                <a:latin typeface="+mj-lt"/>
                <a:cs typeface="+mj-cs"/>
              </a:rPr>
              <a:t>即使他找到一些证人，比如他的同学、家人和同事，那也只能够证明在那些证人在场的某些片刻，他没有被听到骂人。</a:t>
            </a:r>
          </a:p>
          <a:p>
            <a:endParaRPr lang="zh-CN" altLang="en-US" dirty="0">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p:cNvSpPr>
            <a:spLocks noGrp="1" noChangeArrowheads="1"/>
          </p:cNvSpPr>
          <p:nvPr>
            <p:ph type="title"/>
          </p:nvPr>
        </p:nvSpPr>
        <p:spPr>
          <a:xfrm>
            <a:off x="1905000" y="228600"/>
            <a:ext cx="6985000" cy="1143000"/>
          </a:xfrm>
        </p:spPr>
        <p:txBody>
          <a:bodyPr>
            <a:normAutofit fontScale="90000"/>
          </a:bodyPr>
          <a:lstStyle/>
          <a:p>
            <a:pPr>
              <a:defRPr/>
            </a:pPr>
            <a:r>
              <a:rPr lang="zh-CN" altLang="en-US" sz="4000"/>
              <a:t>单侧检验</a:t>
            </a:r>
            <a:br>
              <a:rPr lang="zh-CN" altLang="en-US" sz="4000"/>
            </a:br>
            <a:r>
              <a:rPr lang="zh-CN" altLang="en-US" sz="4000"/>
              <a:t> </a:t>
            </a: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原假设与备择假设的确定</a:t>
            </a:r>
            <a:r>
              <a:rPr lang="en-US" altLang="zh-CN" sz="3600">
                <a:solidFill>
                  <a:schemeClr val="hlink"/>
                </a:solidFill>
                <a:latin typeface="Arial" panose="020B0604020202020204" pitchFamily="34" charset="0"/>
              </a:rPr>
              <a:t>)</a:t>
            </a:r>
          </a:p>
        </p:txBody>
      </p:sp>
      <p:sp>
        <p:nvSpPr>
          <p:cNvPr id="860163" name="Rectangle 3"/>
          <p:cNvSpPr>
            <a:spLocks noGrp="1" noChangeArrowheads="1"/>
          </p:cNvSpPr>
          <p:nvPr>
            <p:ph type="body" idx="1"/>
          </p:nvPr>
        </p:nvSpPr>
        <p:spPr>
          <a:xfrm>
            <a:off x="609600" y="1809750"/>
            <a:ext cx="8005763" cy="4537075"/>
          </a:xfrm>
        </p:spPr>
        <p:txBody>
          <a:bodyPr/>
          <a:lstStyle/>
          <a:p>
            <a:pPr marL="609600" indent="-609600" algn="just">
              <a:buClr>
                <a:schemeClr val="accent2"/>
              </a:buClr>
              <a:buFont typeface="Wingdings" panose="05000000000000000000" pitchFamily="2" charset="2"/>
              <a:buChar char="q"/>
              <a:defRPr/>
            </a:pPr>
            <a:r>
              <a:rPr lang="zh-CN" altLang="en-US" dirty="0"/>
              <a:t>一项研究表明，采用新技术生产后，将会使产品的使用寿命明显延长到</a:t>
            </a:r>
            <a:r>
              <a:rPr lang="en-US" altLang="zh-CN" dirty="0"/>
              <a:t>1500</a:t>
            </a:r>
            <a:r>
              <a:rPr lang="zh-CN" altLang="en-US" dirty="0"/>
              <a:t>小时以上。检验这一结论是否成立</a:t>
            </a:r>
          </a:p>
          <a:p>
            <a:pPr marL="1219200" lvl="1" indent="-533400" algn="just">
              <a:defRPr/>
            </a:pPr>
            <a:r>
              <a:rPr lang="zh-CN" altLang="en-US" dirty="0"/>
              <a:t>研究者总是想证明自己的研究结论</a:t>
            </a:r>
            <a:r>
              <a:rPr lang="en-US" altLang="zh-CN" dirty="0"/>
              <a:t>(</a:t>
            </a:r>
            <a:r>
              <a:rPr lang="zh-CN" altLang="en-US" dirty="0"/>
              <a:t>寿命延长</a:t>
            </a:r>
            <a:r>
              <a:rPr lang="en-US" altLang="zh-CN" dirty="0"/>
              <a:t>)</a:t>
            </a:r>
            <a:r>
              <a:rPr lang="zh-CN" altLang="en-US" dirty="0"/>
              <a:t>是正确的</a:t>
            </a:r>
          </a:p>
          <a:p>
            <a:pPr marL="1219200" lvl="1" indent="-533400" algn="just">
              <a:defRPr/>
            </a:pPr>
            <a:r>
              <a:rPr lang="zh-CN" altLang="en-US" sz="3000" dirty="0"/>
              <a:t>备择假设的方向为“</a:t>
            </a:r>
            <a:r>
              <a:rPr lang="en-US" altLang="zh-CN" sz="3000" dirty="0">
                <a:solidFill>
                  <a:srgbClr val="FFFFCC"/>
                </a:solidFill>
              </a:rPr>
              <a:t>&gt;</a:t>
            </a:r>
            <a:r>
              <a:rPr lang="en-US" altLang="zh-CN" sz="3000" dirty="0"/>
              <a:t>”(</a:t>
            </a:r>
            <a:r>
              <a:rPr lang="zh-CN" altLang="en-US" dirty="0"/>
              <a:t>寿命延长</a:t>
            </a:r>
            <a:r>
              <a:rPr lang="en-US" altLang="zh-CN" sz="3000" dirty="0"/>
              <a:t>)</a:t>
            </a:r>
            <a:endParaRPr lang="en-US" altLang="zh-CN" dirty="0"/>
          </a:p>
          <a:p>
            <a:pPr marL="1219200" lvl="1" indent="-533400" algn="just">
              <a:defRPr/>
            </a:pPr>
            <a:r>
              <a:rPr lang="zh-CN" altLang="en-US" sz="3000" dirty="0"/>
              <a:t>建立的原假设与备择假设应为</a:t>
            </a:r>
          </a:p>
          <a:p>
            <a:pPr marL="0" indent="0" algn="just">
              <a:buNone/>
              <a:defRPr/>
            </a:pPr>
            <a:r>
              <a:rPr lang="zh-CN" altLang="en-US" sz="3400" dirty="0"/>
              <a:t>             </a:t>
            </a:r>
            <a:r>
              <a:rPr lang="en-US" altLang="zh-CN" sz="3000" b="1" dirty="0">
                <a:solidFill>
                  <a:srgbClr val="FFFFB1"/>
                </a:solidFill>
              </a:rPr>
              <a:t>H</a:t>
            </a:r>
            <a:r>
              <a:rPr lang="en-US" altLang="zh-CN" sz="3000" b="1" baseline="-25000" dirty="0">
                <a:solidFill>
                  <a:srgbClr val="FFFFB1"/>
                </a:solidFill>
              </a:rPr>
              <a:t>0</a:t>
            </a:r>
            <a:r>
              <a:rPr lang="en-US" altLang="zh-CN" sz="3000" b="1" dirty="0">
                <a:solidFill>
                  <a:srgbClr val="FFFFB1"/>
                </a:solidFill>
              </a:rPr>
              <a:t>: </a:t>
            </a:r>
            <a:r>
              <a:rPr lang="en-US" altLang="zh-CN" sz="3000" b="1" dirty="0">
                <a:solidFill>
                  <a:srgbClr val="FFFFB1"/>
                </a:solidFill>
                <a:latin typeface="Symbol" panose="05050102010706020507" pitchFamily="18" charset="2"/>
              </a:rPr>
              <a:t></a:t>
            </a:r>
            <a:r>
              <a:rPr lang="en-US" altLang="zh-CN" sz="3000" b="1" dirty="0">
                <a:solidFill>
                  <a:srgbClr val="FFFFB1"/>
                </a:solidFill>
              </a:rPr>
              <a:t> </a:t>
            </a:r>
            <a:r>
              <a:rPr lang="en-US" altLang="zh-CN" sz="3000" b="1" dirty="0">
                <a:solidFill>
                  <a:srgbClr val="FFFFB1"/>
                </a:solidFill>
                <a:latin typeface="Symbol" panose="05050102010706020507" pitchFamily="18" charset="2"/>
              </a:rPr>
              <a:t></a:t>
            </a:r>
            <a:r>
              <a:rPr lang="en-US" altLang="zh-CN" sz="3000" b="1" dirty="0">
                <a:solidFill>
                  <a:srgbClr val="FFFFB1"/>
                </a:solidFill>
              </a:rPr>
              <a:t> 1500      H</a:t>
            </a:r>
            <a:r>
              <a:rPr lang="en-US" altLang="zh-CN" sz="3000" b="1" baseline="-25000" dirty="0">
                <a:solidFill>
                  <a:srgbClr val="FFFFB1"/>
                </a:solidFill>
              </a:rPr>
              <a:t>1</a:t>
            </a:r>
            <a:r>
              <a:rPr lang="en-US" altLang="zh-CN" sz="3000" b="1" dirty="0">
                <a:solidFill>
                  <a:srgbClr val="FFFFB1"/>
                </a:solidFill>
              </a:rPr>
              <a:t>: </a:t>
            </a:r>
            <a:r>
              <a:rPr lang="en-US" altLang="zh-CN" sz="3000" b="1" dirty="0">
                <a:solidFill>
                  <a:srgbClr val="FFFFB1"/>
                </a:solidFill>
                <a:latin typeface="Symbol" panose="05050102010706020507" pitchFamily="18" charset="2"/>
              </a:rPr>
              <a:t></a:t>
            </a:r>
            <a:r>
              <a:rPr lang="en-US" altLang="zh-CN" sz="3000" b="1" dirty="0">
                <a:solidFill>
                  <a:srgbClr val="FFFFB1"/>
                </a:solidFill>
              </a:rPr>
              <a:t> </a:t>
            </a:r>
            <a:r>
              <a:rPr lang="en-US" altLang="zh-CN" sz="3000" b="1" dirty="0">
                <a:solidFill>
                  <a:srgbClr val="FFFFB1"/>
                </a:solidFill>
                <a:latin typeface="Symbol" panose="05050102010706020507" pitchFamily="18" charset="2"/>
              </a:rPr>
              <a:t></a:t>
            </a:r>
            <a:r>
              <a:rPr lang="en-US" altLang="zh-CN" sz="3000" b="1" dirty="0">
                <a:solidFill>
                  <a:srgbClr val="FFFFB1"/>
                </a:solidFill>
              </a:rPr>
              <a:t> 1500</a:t>
            </a:r>
          </a:p>
        </p:txBody>
      </p:sp>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2610" name="Rectangle 2"/>
          <p:cNvSpPr>
            <a:spLocks noGrp="1" noChangeArrowheads="1"/>
          </p:cNvSpPr>
          <p:nvPr>
            <p:ph type="title"/>
          </p:nvPr>
        </p:nvSpPr>
        <p:spPr>
          <a:xfrm>
            <a:off x="1905000" y="228600"/>
            <a:ext cx="6985000" cy="1143000"/>
          </a:xfrm>
        </p:spPr>
        <p:txBody>
          <a:bodyPr>
            <a:normAutofit fontScale="90000"/>
          </a:bodyPr>
          <a:lstStyle/>
          <a:p>
            <a:pPr>
              <a:defRPr/>
            </a:pPr>
            <a:r>
              <a:rPr lang="zh-CN" altLang="en-US" sz="4000"/>
              <a:t>单侧检验</a:t>
            </a:r>
            <a:br>
              <a:rPr lang="zh-CN" altLang="en-US" sz="4000"/>
            </a:br>
            <a:r>
              <a:rPr lang="zh-CN" altLang="en-US" sz="4000"/>
              <a:t> </a:t>
            </a: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原假设与备择假设的确定</a:t>
            </a:r>
            <a:r>
              <a:rPr lang="en-US" altLang="zh-CN" sz="3600">
                <a:solidFill>
                  <a:schemeClr val="hlink"/>
                </a:solidFill>
                <a:latin typeface="Arial" panose="020B0604020202020204" pitchFamily="34" charset="0"/>
              </a:rPr>
              <a:t>)</a:t>
            </a:r>
          </a:p>
        </p:txBody>
      </p:sp>
      <p:sp>
        <p:nvSpPr>
          <p:cNvPr id="1092611" name="Rectangle 3"/>
          <p:cNvSpPr>
            <a:spLocks noGrp="1" noChangeArrowheads="1"/>
          </p:cNvSpPr>
          <p:nvPr>
            <p:ph type="body" idx="1"/>
          </p:nvPr>
        </p:nvSpPr>
        <p:spPr>
          <a:xfrm>
            <a:off x="609600" y="1809750"/>
            <a:ext cx="8005763" cy="4537075"/>
          </a:xfrm>
        </p:spPr>
        <p:txBody>
          <a:bodyPr/>
          <a:lstStyle/>
          <a:p>
            <a:pPr marL="609600" indent="-609600" algn="just">
              <a:buClr>
                <a:schemeClr val="accent2"/>
              </a:buClr>
              <a:buFont typeface="Wingdings" panose="05000000000000000000" pitchFamily="2" charset="2"/>
              <a:buChar char="q"/>
              <a:defRPr/>
            </a:pPr>
            <a:r>
              <a:rPr lang="zh-CN" altLang="en-US" dirty="0"/>
              <a:t>一项研究表明，改进生产工艺后，会使产品的废品率降低到</a:t>
            </a:r>
            <a:r>
              <a:rPr lang="en-US" altLang="zh-CN" dirty="0"/>
              <a:t>2%</a:t>
            </a:r>
            <a:r>
              <a:rPr lang="zh-CN" altLang="en-US" dirty="0"/>
              <a:t>以下。检验这一结论是否成立</a:t>
            </a:r>
          </a:p>
          <a:p>
            <a:pPr marL="1219200" lvl="1" indent="-533400" algn="just">
              <a:defRPr/>
            </a:pPr>
            <a:r>
              <a:rPr lang="zh-CN" altLang="en-US" dirty="0"/>
              <a:t>研究者总是想证明自己的研究结论</a:t>
            </a:r>
            <a:r>
              <a:rPr lang="en-US" altLang="zh-CN" dirty="0"/>
              <a:t>(</a:t>
            </a:r>
            <a:r>
              <a:rPr lang="zh-CN" altLang="en-US" dirty="0"/>
              <a:t>废品率降低</a:t>
            </a:r>
            <a:r>
              <a:rPr lang="en-US" altLang="zh-CN" dirty="0"/>
              <a:t>)</a:t>
            </a:r>
            <a:r>
              <a:rPr lang="zh-CN" altLang="en-US" dirty="0"/>
              <a:t>是正确的</a:t>
            </a:r>
          </a:p>
          <a:p>
            <a:pPr marL="1219200" lvl="1" indent="-533400" algn="just">
              <a:defRPr/>
            </a:pPr>
            <a:r>
              <a:rPr lang="zh-CN" altLang="en-US" sz="3000" dirty="0"/>
              <a:t>备择假设的方向为“</a:t>
            </a:r>
            <a:r>
              <a:rPr lang="en-US" altLang="zh-CN" sz="3000" dirty="0">
                <a:solidFill>
                  <a:srgbClr val="FFFFCC"/>
                </a:solidFill>
              </a:rPr>
              <a:t>&lt;</a:t>
            </a:r>
            <a:r>
              <a:rPr lang="en-US" altLang="zh-CN" sz="3000" dirty="0"/>
              <a:t>”(</a:t>
            </a:r>
            <a:r>
              <a:rPr lang="zh-CN" altLang="en-US" dirty="0"/>
              <a:t>废品率降低</a:t>
            </a:r>
            <a:r>
              <a:rPr lang="en-US" altLang="zh-CN" sz="3000" dirty="0"/>
              <a:t>)</a:t>
            </a:r>
            <a:endParaRPr lang="en-US" altLang="zh-CN" dirty="0"/>
          </a:p>
          <a:p>
            <a:pPr marL="1219200" lvl="1" indent="-533400" algn="just">
              <a:defRPr/>
            </a:pPr>
            <a:r>
              <a:rPr lang="zh-CN" altLang="en-US" sz="3000" dirty="0"/>
              <a:t>建立的原假设与备择假设应为</a:t>
            </a:r>
          </a:p>
          <a:p>
            <a:pPr marL="0" indent="0" algn="just">
              <a:buNone/>
              <a:defRPr/>
            </a:pPr>
            <a:r>
              <a:rPr lang="zh-CN" altLang="en-US" sz="3000" dirty="0">
                <a:solidFill>
                  <a:schemeClr val="tx2"/>
                </a:solidFill>
              </a:rPr>
              <a:t>              </a:t>
            </a:r>
            <a:r>
              <a:rPr lang="en-US" altLang="zh-CN" sz="3000" b="1" dirty="0">
                <a:solidFill>
                  <a:srgbClr val="FFFFB1"/>
                </a:solidFill>
              </a:rPr>
              <a:t>H</a:t>
            </a:r>
            <a:r>
              <a:rPr lang="en-US" altLang="zh-CN" sz="3000" b="1" baseline="-25000" dirty="0">
                <a:solidFill>
                  <a:srgbClr val="FFFFB1"/>
                </a:solidFill>
              </a:rPr>
              <a:t>0</a:t>
            </a:r>
            <a:r>
              <a:rPr lang="en-US" altLang="zh-CN" sz="3000" b="1" dirty="0">
                <a:solidFill>
                  <a:srgbClr val="FFFFB1"/>
                </a:solidFill>
              </a:rPr>
              <a:t>: </a:t>
            </a:r>
            <a:r>
              <a:rPr lang="en-US" altLang="zh-CN" sz="3000" b="1" dirty="0">
                <a:solidFill>
                  <a:srgbClr val="FFFFB1"/>
                </a:solidFill>
                <a:latin typeface="Symbol" panose="05050102010706020507" pitchFamily="18" charset="2"/>
              </a:rPr>
              <a:t> </a:t>
            </a:r>
            <a:r>
              <a:rPr lang="en-US" altLang="zh-CN" sz="3000" b="1" dirty="0">
                <a:solidFill>
                  <a:srgbClr val="FFFFB1"/>
                </a:solidFill>
                <a:latin typeface="Symbol" panose="05050102010706020507" pitchFamily="18" charset="2"/>
                <a:sym typeface="Symbol" panose="05050102010706020507" pitchFamily="18" charset="2"/>
              </a:rPr>
              <a:t> </a:t>
            </a:r>
            <a:r>
              <a:rPr lang="en-US" altLang="zh-CN" sz="3000" b="1" dirty="0">
                <a:solidFill>
                  <a:srgbClr val="FFFFB1"/>
                </a:solidFill>
              </a:rPr>
              <a:t>2%      H</a:t>
            </a:r>
            <a:r>
              <a:rPr lang="en-US" altLang="zh-CN" sz="3000" b="1" baseline="-25000" dirty="0">
                <a:solidFill>
                  <a:srgbClr val="FFFFB1"/>
                </a:solidFill>
              </a:rPr>
              <a:t>1</a:t>
            </a:r>
            <a:r>
              <a:rPr lang="en-US" altLang="zh-CN" sz="3000" b="1" dirty="0">
                <a:solidFill>
                  <a:srgbClr val="FFFFB1"/>
                </a:solidFill>
              </a:rPr>
              <a:t>: </a:t>
            </a:r>
            <a:r>
              <a:rPr lang="en-US" altLang="zh-CN" sz="3000" b="1" dirty="0">
                <a:solidFill>
                  <a:srgbClr val="FFFFB1"/>
                </a:solidFill>
                <a:latin typeface="Symbol" panose="05050102010706020507" pitchFamily="18" charset="2"/>
              </a:rPr>
              <a:t></a:t>
            </a:r>
            <a:r>
              <a:rPr lang="en-US" altLang="zh-CN" sz="3000" b="1" dirty="0">
                <a:solidFill>
                  <a:srgbClr val="FFFFB1"/>
                </a:solidFill>
              </a:rPr>
              <a:t> </a:t>
            </a:r>
            <a:r>
              <a:rPr lang="en-US" altLang="zh-CN" sz="3000" b="1" dirty="0">
                <a:solidFill>
                  <a:srgbClr val="FFFFB1"/>
                </a:solidFill>
                <a:latin typeface="Symbol" panose="05050102010706020507" pitchFamily="18" charset="2"/>
              </a:rPr>
              <a:t>&lt;</a:t>
            </a:r>
            <a:r>
              <a:rPr lang="en-US" altLang="zh-CN" sz="3000" b="1" dirty="0">
                <a:solidFill>
                  <a:srgbClr val="FFFFB1"/>
                </a:solidFill>
              </a:rPr>
              <a:t> 2%</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92611">
                                            <p:txEl>
                                              <p:pRg st="0" end="0"/>
                                            </p:txEl>
                                          </p:spTgt>
                                        </p:tgtEl>
                                        <p:attrNameLst>
                                          <p:attrName>style.visibility</p:attrName>
                                        </p:attrNameLst>
                                      </p:cBhvr>
                                      <p:to>
                                        <p:strVal val="visible"/>
                                      </p:to>
                                    </p:set>
                                    <p:animEffect transition="in" filter="wipe(left)">
                                      <p:cBhvr>
                                        <p:cTn id="7" dur="500"/>
                                        <p:tgtEl>
                                          <p:spTgt spid="1092611">
                                            <p:txEl>
                                              <p:pRg st="0" end="0"/>
                                            </p:txEl>
                                          </p:spTgt>
                                        </p:tgtEl>
                                      </p:cBhvr>
                                    </p:animEffect>
                                  </p:childTnLst>
                                  <p:subTnLst>
                                    <p:animClr clrSpc="rgb" dir="cw">
                                      <p:cBhvr override="childStyle">
                                        <p:cTn dur="1" fill="hold" display="0" masterRel="nextClick" afterEffect="1"/>
                                        <p:tgtEl>
                                          <p:spTgt spid="1092611">
                                            <p:txEl>
                                              <p:pRg st="0" end="0"/>
                                            </p:txEl>
                                          </p:spTgt>
                                        </p:tgtEl>
                                        <p:attrNameLst>
                                          <p:attrName>ppt_c</p:attrName>
                                        </p:attrNameLst>
                                      </p:cBhvr>
                                      <p:to>
                                        <a:schemeClr val="folHlink"/>
                                      </p:to>
                                    </p:animClr>
                                  </p:subTnLst>
                                </p:cTn>
                              </p:par>
                              <p:par>
                                <p:cTn id="8" presetID="22" presetClass="entr" presetSubtype="8" fill="hold" grpId="0" nodeType="withEffect">
                                  <p:stCondLst>
                                    <p:cond delay="0"/>
                                  </p:stCondLst>
                                  <p:childTnLst>
                                    <p:set>
                                      <p:cBhvr>
                                        <p:cTn id="9" dur="1" fill="hold">
                                          <p:stCondLst>
                                            <p:cond delay="0"/>
                                          </p:stCondLst>
                                        </p:cTn>
                                        <p:tgtEl>
                                          <p:spTgt spid="1092611">
                                            <p:txEl>
                                              <p:pRg st="1" end="1"/>
                                            </p:txEl>
                                          </p:spTgt>
                                        </p:tgtEl>
                                        <p:attrNameLst>
                                          <p:attrName>style.visibility</p:attrName>
                                        </p:attrNameLst>
                                      </p:cBhvr>
                                      <p:to>
                                        <p:strVal val="visible"/>
                                      </p:to>
                                    </p:set>
                                    <p:animEffect transition="in" filter="wipe(left)">
                                      <p:cBhvr>
                                        <p:cTn id="10" dur="500"/>
                                        <p:tgtEl>
                                          <p:spTgt spid="1092611">
                                            <p:txEl>
                                              <p:pRg st="1" end="1"/>
                                            </p:txEl>
                                          </p:spTgt>
                                        </p:tgtEl>
                                      </p:cBhvr>
                                    </p:animEffect>
                                  </p:childTnLst>
                                  <p:subTnLst>
                                    <p:animClr clrSpc="rgb" dir="cw">
                                      <p:cBhvr override="childStyle">
                                        <p:cTn dur="1" fill="hold" display="0" masterRel="nextClick" afterEffect="1"/>
                                        <p:tgtEl>
                                          <p:spTgt spid="1092611">
                                            <p:txEl>
                                              <p:pRg st="1" end="1"/>
                                            </p:txEl>
                                          </p:spTgt>
                                        </p:tgtEl>
                                        <p:attrNameLst>
                                          <p:attrName>ppt_c</p:attrName>
                                        </p:attrNameLst>
                                      </p:cBhvr>
                                      <p:to>
                                        <a:schemeClr val="folHlink"/>
                                      </p:to>
                                    </p:animClr>
                                  </p:subTnLst>
                                </p:cTn>
                              </p:par>
                              <p:par>
                                <p:cTn id="11" presetID="22" presetClass="entr" presetSubtype="8" fill="hold" grpId="0" nodeType="withEffect">
                                  <p:stCondLst>
                                    <p:cond delay="0"/>
                                  </p:stCondLst>
                                  <p:childTnLst>
                                    <p:set>
                                      <p:cBhvr>
                                        <p:cTn id="12" dur="1" fill="hold">
                                          <p:stCondLst>
                                            <p:cond delay="0"/>
                                          </p:stCondLst>
                                        </p:cTn>
                                        <p:tgtEl>
                                          <p:spTgt spid="1092611">
                                            <p:txEl>
                                              <p:pRg st="2" end="2"/>
                                            </p:txEl>
                                          </p:spTgt>
                                        </p:tgtEl>
                                        <p:attrNameLst>
                                          <p:attrName>style.visibility</p:attrName>
                                        </p:attrNameLst>
                                      </p:cBhvr>
                                      <p:to>
                                        <p:strVal val="visible"/>
                                      </p:to>
                                    </p:set>
                                    <p:animEffect transition="in" filter="wipe(left)">
                                      <p:cBhvr>
                                        <p:cTn id="13" dur="500"/>
                                        <p:tgtEl>
                                          <p:spTgt spid="1092611">
                                            <p:txEl>
                                              <p:pRg st="2" end="2"/>
                                            </p:txEl>
                                          </p:spTgt>
                                        </p:tgtEl>
                                      </p:cBhvr>
                                    </p:animEffect>
                                  </p:childTnLst>
                                  <p:subTnLst>
                                    <p:animClr clrSpc="rgb" dir="cw">
                                      <p:cBhvr override="childStyle">
                                        <p:cTn dur="1" fill="hold" display="0" masterRel="nextClick" afterEffect="1"/>
                                        <p:tgtEl>
                                          <p:spTgt spid="1092611">
                                            <p:txEl>
                                              <p:pRg st="2" end="2"/>
                                            </p:txEl>
                                          </p:spTgt>
                                        </p:tgtEl>
                                        <p:attrNameLst>
                                          <p:attrName>ppt_c</p:attrName>
                                        </p:attrNameLst>
                                      </p:cBhvr>
                                      <p:to>
                                        <a:schemeClr val="folHlink"/>
                                      </p:to>
                                    </p:animClr>
                                  </p:subTnLst>
                                </p:cTn>
                              </p:par>
                              <p:par>
                                <p:cTn id="14" presetID="22" presetClass="entr" presetSubtype="8" fill="hold" grpId="0" nodeType="withEffect">
                                  <p:stCondLst>
                                    <p:cond delay="0"/>
                                  </p:stCondLst>
                                  <p:childTnLst>
                                    <p:set>
                                      <p:cBhvr>
                                        <p:cTn id="15" dur="1" fill="hold">
                                          <p:stCondLst>
                                            <p:cond delay="0"/>
                                          </p:stCondLst>
                                        </p:cTn>
                                        <p:tgtEl>
                                          <p:spTgt spid="1092611">
                                            <p:txEl>
                                              <p:pRg st="3" end="3"/>
                                            </p:txEl>
                                          </p:spTgt>
                                        </p:tgtEl>
                                        <p:attrNameLst>
                                          <p:attrName>style.visibility</p:attrName>
                                        </p:attrNameLst>
                                      </p:cBhvr>
                                      <p:to>
                                        <p:strVal val="visible"/>
                                      </p:to>
                                    </p:set>
                                    <p:animEffect transition="in" filter="wipe(left)">
                                      <p:cBhvr>
                                        <p:cTn id="16" dur="500"/>
                                        <p:tgtEl>
                                          <p:spTgt spid="1092611">
                                            <p:txEl>
                                              <p:pRg st="3" end="3"/>
                                            </p:txEl>
                                          </p:spTgt>
                                        </p:tgtEl>
                                      </p:cBhvr>
                                    </p:animEffect>
                                  </p:childTnLst>
                                  <p:subTnLst>
                                    <p:animClr clrSpc="rgb" dir="cw">
                                      <p:cBhvr override="childStyle">
                                        <p:cTn dur="1" fill="hold" display="0" masterRel="nextClick" afterEffect="1"/>
                                        <p:tgtEl>
                                          <p:spTgt spid="1092611">
                                            <p:txEl>
                                              <p:pRg st="3" end="3"/>
                                            </p:txEl>
                                          </p:spTgt>
                                        </p:tgtEl>
                                        <p:attrNameLst>
                                          <p:attrName>ppt_c</p:attrName>
                                        </p:attrNameLst>
                                      </p:cBhvr>
                                      <p:to>
                                        <a:schemeClr val="folHlink"/>
                                      </p:to>
                                    </p:animClr>
                                  </p:sub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92611">
                                            <p:txEl>
                                              <p:pRg st="4" end="4"/>
                                            </p:txEl>
                                          </p:spTgt>
                                        </p:tgtEl>
                                        <p:attrNameLst>
                                          <p:attrName>style.visibility</p:attrName>
                                        </p:attrNameLst>
                                      </p:cBhvr>
                                      <p:to>
                                        <p:strVal val="visible"/>
                                      </p:to>
                                    </p:set>
                                    <p:animEffect transition="in" filter="wipe(left)">
                                      <p:cBhvr>
                                        <p:cTn id="21" dur="500"/>
                                        <p:tgtEl>
                                          <p:spTgt spid="1092611">
                                            <p:txEl>
                                              <p:pRg st="4" end="4"/>
                                            </p:txEl>
                                          </p:spTgt>
                                        </p:tgtEl>
                                      </p:cBhvr>
                                    </p:animEffect>
                                  </p:childTnLst>
                                  <p:subTnLst>
                                    <p:animClr clrSpc="rgb" dir="cw">
                                      <p:cBhvr override="childStyle">
                                        <p:cTn dur="1" fill="hold" display="0" masterRel="nextClick" afterEffect="1"/>
                                        <p:tgtEl>
                                          <p:spTgt spid="1092611">
                                            <p:txEl>
                                              <p:pRg st="4" end="4"/>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2611"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210" name="Rectangle 2"/>
          <p:cNvSpPr>
            <a:spLocks noGrp="1" noChangeArrowheads="1"/>
          </p:cNvSpPr>
          <p:nvPr>
            <p:ph type="title"/>
          </p:nvPr>
        </p:nvSpPr>
        <p:spPr>
          <a:xfrm>
            <a:off x="1905000" y="228600"/>
            <a:ext cx="6985000" cy="1143000"/>
          </a:xfrm>
        </p:spPr>
        <p:txBody>
          <a:bodyPr>
            <a:normAutofit fontScale="90000"/>
          </a:bodyPr>
          <a:lstStyle/>
          <a:p>
            <a:pPr>
              <a:defRPr/>
            </a:pPr>
            <a:r>
              <a:rPr lang="zh-CN" altLang="en-US" sz="4000"/>
              <a:t>单侧检验</a:t>
            </a:r>
            <a:br>
              <a:rPr lang="zh-CN" altLang="en-US" sz="4000"/>
            </a:br>
            <a:r>
              <a:rPr lang="zh-CN" altLang="en-US" sz="4000"/>
              <a:t> </a:t>
            </a: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原假设与备择假设的确定</a:t>
            </a:r>
            <a:r>
              <a:rPr lang="en-US" altLang="zh-CN" sz="3600">
                <a:solidFill>
                  <a:schemeClr val="hlink"/>
                </a:solidFill>
                <a:latin typeface="Arial" panose="020B0604020202020204" pitchFamily="34" charset="0"/>
              </a:rPr>
              <a:t>)</a:t>
            </a:r>
          </a:p>
        </p:txBody>
      </p:sp>
      <p:sp>
        <p:nvSpPr>
          <p:cNvPr id="862211" name="Rectangle 3"/>
          <p:cNvSpPr>
            <a:spLocks noGrp="1" noChangeArrowheads="1"/>
          </p:cNvSpPr>
          <p:nvPr>
            <p:ph type="body" idx="1"/>
          </p:nvPr>
        </p:nvSpPr>
        <p:spPr>
          <a:xfrm>
            <a:off x="574675" y="1797050"/>
            <a:ext cx="8099425" cy="4195763"/>
          </a:xfrm>
        </p:spPr>
        <p:txBody>
          <a:bodyPr>
            <a:normAutofit/>
          </a:bodyPr>
          <a:lstStyle/>
          <a:p>
            <a:pPr algn="just">
              <a:lnSpc>
                <a:spcPct val="90000"/>
              </a:lnSpc>
              <a:buClr>
                <a:schemeClr val="accent2"/>
              </a:buClr>
              <a:buFont typeface="Wingdings" panose="05000000000000000000" pitchFamily="2" charset="2"/>
              <a:buChar char="q"/>
              <a:defRPr/>
            </a:pPr>
            <a:r>
              <a:rPr lang="zh-CN" altLang="en-US" dirty="0"/>
              <a:t>某灯泡制造商声称，该企业所生产的灯泡的平均使用寿命在</a:t>
            </a:r>
            <a:r>
              <a:rPr lang="en-US" altLang="zh-CN" dirty="0"/>
              <a:t>1000</a:t>
            </a:r>
            <a:r>
              <a:rPr lang="zh-CN" altLang="en-US" dirty="0"/>
              <a:t>小时以上。如果你准备进一批货，怎样进行检验</a:t>
            </a:r>
          </a:p>
          <a:p>
            <a:pPr marL="1143000" lvl="1" indent="-457200" algn="just">
              <a:lnSpc>
                <a:spcPct val="90000"/>
              </a:lnSpc>
              <a:buSzTx/>
              <a:buFont typeface="Wingdings" panose="05000000000000000000" pitchFamily="2" charset="2"/>
              <a:buChar char="§"/>
              <a:defRPr/>
            </a:pPr>
            <a:r>
              <a:rPr lang="zh-CN" altLang="en-US" dirty="0"/>
              <a:t>检验权在销售商一方</a:t>
            </a:r>
          </a:p>
          <a:p>
            <a:pPr marL="1143000" lvl="1" indent="-457200" algn="just">
              <a:lnSpc>
                <a:spcPct val="90000"/>
              </a:lnSpc>
              <a:buSzTx/>
              <a:buFont typeface="Wingdings" panose="05000000000000000000" pitchFamily="2" charset="2"/>
              <a:buChar char="§"/>
              <a:defRPr/>
            </a:pPr>
            <a:r>
              <a:rPr lang="zh-CN" altLang="en-US" dirty="0"/>
              <a:t>作为销售商，你总是想收集证据证明生产商的说法</a:t>
            </a:r>
            <a:r>
              <a:rPr lang="en-US" altLang="zh-CN" dirty="0"/>
              <a:t>(</a:t>
            </a:r>
            <a:r>
              <a:rPr lang="zh-CN" altLang="en-US" dirty="0"/>
              <a:t>寿命在</a:t>
            </a:r>
            <a:r>
              <a:rPr lang="en-US" altLang="zh-CN" dirty="0"/>
              <a:t>1000</a:t>
            </a:r>
            <a:r>
              <a:rPr lang="zh-CN" altLang="en-US" dirty="0"/>
              <a:t>小时以上</a:t>
            </a:r>
            <a:r>
              <a:rPr lang="en-US" altLang="zh-CN" dirty="0"/>
              <a:t>)</a:t>
            </a:r>
            <a:r>
              <a:rPr lang="zh-CN" altLang="en-US" dirty="0"/>
              <a:t>是不正确的</a:t>
            </a:r>
          </a:p>
          <a:p>
            <a:pPr marL="1143000" lvl="1" indent="-457200" algn="just">
              <a:lnSpc>
                <a:spcPct val="90000"/>
              </a:lnSpc>
              <a:defRPr/>
            </a:pPr>
            <a:r>
              <a:rPr lang="zh-CN" altLang="en-US" sz="3000" dirty="0"/>
              <a:t>备择假设的方向为“</a:t>
            </a:r>
            <a:r>
              <a:rPr lang="en-US" altLang="zh-CN" sz="3000" dirty="0">
                <a:solidFill>
                  <a:srgbClr val="FFFFCC"/>
                </a:solidFill>
              </a:rPr>
              <a:t>&lt;</a:t>
            </a:r>
            <a:r>
              <a:rPr lang="en-US" altLang="zh-CN" sz="3000" dirty="0"/>
              <a:t>”(</a:t>
            </a:r>
            <a:r>
              <a:rPr lang="zh-CN" altLang="en-US" dirty="0"/>
              <a:t>寿命不足</a:t>
            </a:r>
            <a:r>
              <a:rPr lang="en-US" altLang="zh-CN" dirty="0"/>
              <a:t>1000</a:t>
            </a:r>
            <a:r>
              <a:rPr lang="zh-CN" altLang="en-US" dirty="0"/>
              <a:t>小时</a:t>
            </a:r>
            <a:r>
              <a:rPr lang="en-US" altLang="zh-CN" sz="3000" dirty="0"/>
              <a:t>)</a:t>
            </a:r>
            <a:endParaRPr lang="en-US" altLang="zh-CN" dirty="0"/>
          </a:p>
          <a:p>
            <a:pPr marL="1143000" lvl="1" indent="-457200" algn="just">
              <a:lnSpc>
                <a:spcPct val="90000"/>
              </a:lnSpc>
              <a:buSzTx/>
              <a:buFont typeface="Wingdings" panose="05000000000000000000" pitchFamily="2" charset="2"/>
              <a:buChar char="§"/>
              <a:defRPr/>
            </a:pPr>
            <a:r>
              <a:rPr lang="zh-CN" altLang="en-US" dirty="0"/>
              <a:t>建立的原假设与备择假设应为</a:t>
            </a:r>
          </a:p>
          <a:p>
            <a:pPr marL="0" indent="0" algn="just">
              <a:lnSpc>
                <a:spcPct val="90000"/>
              </a:lnSpc>
              <a:buNone/>
              <a:defRPr/>
            </a:pPr>
            <a:r>
              <a:rPr lang="zh-CN" altLang="en-US" sz="2800" dirty="0"/>
              <a:t>                </a:t>
            </a:r>
            <a:r>
              <a:rPr lang="en-US" altLang="zh-CN" sz="2800" b="1" dirty="0">
                <a:solidFill>
                  <a:srgbClr val="FFFFB1"/>
                </a:solidFill>
              </a:rPr>
              <a:t>H</a:t>
            </a:r>
            <a:r>
              <a:rPr lang="en-US" altLang="zh-CN" sz="2800" b="1" baseline="-25000" dirty="0">
                <a:solidFill>
                  <a:srgbClr val="FFFFB1"/>
                </a:solidFill>
              </a:rPr>
              <a:t>0</a:t>
            </a:r>
            <a:r>
              <a:rPr lang="en-US" altLang="zh-CN" sz="2800" b="1" dirty="0">
                <a:solidFill>
                  <a:srgbClr val="FFFFB1"/>
                </a:solidFill>
              </a:rPr>
              <a:t>: </a:t>
            </a:r>
            <a:r>
              <a:rPr lang="en-US" altLang="zh-CN" sz="2800" b="1" dirty="0">
                <a:solidFill>
                  <a:srgbClr val="FFFFB1"/>
                </a:solidFill>
                <a:latin typeface="Symbol" panose="05050102010706020507" pitchFamily="18" charset="2"/>
              </a:rPr>
              <a:t></a:t>
            </a:r>
            <a:r>
              <a:rPr lang="en-US" altLang="zh-CN" sz="2800" b="1" dirty="0">
                <a:solidFill>
                  <a:srgbClr val="FFFFB1"/>
                </a:solidFill>
              </a:rPr>
              <a:t> </a:t>
            </a:r>
            <a:r>
              <a:rPr lang="en-US" altLang="zh-CN" sz="2800" b="1" dirty="0">
                <a:solidFill>
                  <a:srgbClr val="FFFFB1"/>
                </a:solidFill>
                <a:latin typeface="Symbol" panose="05050102010706020507" pitchFamily="18" charset="2"/>
                <a:sym typeface="Symbol" panose="05050102010706020507" pitchFamily="18" charset="2"/>
              </a:rPr>
              <a:t></a:t>
            </a:r>
            <a:r>
              <a:rPr lang="en-US" altLang="zh-CN" sz="2800" b="1" dirty="0">
                <a:solidFill>
                  <a:srgbClr val="FFFFB1"/>
                </a:solidFill>
              </a:rPr>
              <a:t> 1000      H</a:t>
            </a:r>
            <a:r>
              <a:rPr lang="en-US" altLang="zh-CN" sz="2800" b="1" baseline="-25000" dirty="0">
                <a:solidFill>
                  <a:srgbClr val="FFFFB1"/>
                </a:solidFill>
              </a:rPr>
              <a:t>1</a:t>
            </a:r>
            <a:r>
              <a:rPr lang="en-US" altLang="zh-CN" sz="2800" b="1" dirty="0">
                <a:solidFill>
                  <a:srgbClr val="FFFFB1"/>
                </a:solidFill>
              </a:rPr>
              <a:t>: </a:t>
            </a:r>
            <a:r>
              <a:rPr lang="en-US" altLang="zh-CN" sz="2800" b="1" dirty="0">
                <a:solidFill>
                  <a:srgbClr val="FFFFB1"/>
                </a:solidFill>
                <a:latin typeface="Symbol" panose="05050102010706020507" pitchFamily="18" charset="2"/>
              </a:rPr>
              <a:t></a:t>
            </a:r>
            <a:r>
              <a:rPr lang="en-US" altLang="zh-CN" sz="2800" b="1" dirty="0">
                <a:solidFill>
                  <a:srgbClr val="FFFFB1"/>
                </a:solidFill>
              </a:rPr>
              <a:t> </a:t>
            </a:r>
            <a:r>
              <a:rPr lang="en-US" altLang="zh-CN" sz="2800" b="1" dirty="0">
                <a:solidFill>
                  <a:srgbClr val="FFFFB1"/>
                </a:solidFill>
                <a:latin typeface="Symbol" panose="05050102010706020507" pitchFamily="18" charset="2"/>
              </a:rPr>
              <a:t>&lt; </a:t>
            </a:r>
            <a:r>
              <a:rPr lang="en-US" altLang="zh-CN" sz="2800" b="1" dirty="0">
                <a:solidFill>
                  <a:srgbClr val="FFFFB1"/>
                </a:solidFill>
              </a:rPr>
              <a:t>1000</a:t>
            </a:r>
          </a:p>
        </p:txBody>
      </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bg>
      <p:bgRef idx="1003">
        <a:schemeClr val="bg2"/>
      </p:bgRef>
    </p:bg>
    <p:spTree>
      <p:nvGrpSpPr>
        <p:cNvPr id="1" name=""/>
        <p:cNvGrpSpPr/>
        <p:nvPr/>
      </p:nvGrpSpPr>
      <p:grpSpPr>
        <a:xfrm>
          <a:off x="0" y="0"/>
          <a:ext cx="0" cy="0"/>
          <a:chOff x="0" y="0"/>
          <a:chExt cx="0" cy="0"/>
        </a:xfrm>
      </p:grpSpPr>
      <p:sp>
        <p:nvSpPr>
          <p:cNvPr id="667650" name="Rectangle 2"/>
          <p:cNvSpPr>
            <a:spLocks noGrp="1" noChangeArrowheads="1"/>
          </p:cNvSpPr>
          <p:nvPr>
            <p:ph idx="1"/>
          </p:nvPr>
        </p:nvSpPr>
        <p:spPr>
          <a:xfrm>
            <a:off x="390525" y="1738313"/>
            <a:ext cx="8518525" cy="4343400"/>
          </a:xfrm>
        </p:spPr>
        <p:txBody>
          <a:bodyPr/>
          <a:lstStyle/>
          <a:p>
            <a:pPr marL="609600" indent="-609600" algn="just">
              <a:spcBef>
                <a:spcPct val="30000"/>
              </a:spcBef>
              <a:defRPr/>
            </a:pPr>
            <a:r>
              <a:rPr lang="en-US" altLang="zh-CN" dirty="0">
                <a:solidFill>
                  <a:schemeClr val="accent2"/>
                </a:solidFill>
                <a:sym typeface="Wingdings 3" pitchFamily="18" charset="2"/>
              </a:rPr>
              <a:t> </a:t>
            </a:r>
            <a:r>
              <a:rPr lang="zh-CN" altLang="en-US" b="1" dirty="0">
                <a:solidFill>
                  <a:srgbClr val="FFFF99"/>
                </a:solidFill>
              </a:rPr>
              <a:t>什么检验统计量？</a:t>
            </a:r>
          </a:p>
          <a:p>
            <a:pPr marL="609600" indent="-609600" algn="just">
              <a:spcBef>
                <a:spcPct val="30000"/>
              </a:spcBef>
              <a:defRPr/>
            </a:pPr>
            <a:r>
              <a:rPr lang="en-US" altLang="zh-CN" dirty="0"/>
              <a:t>1. </a:t>
            </a:r>
            <a:r>
              <a:rPr lang="zh-CN" altLang="en-US" dirty="0"/>
              <a:t>用于假设检验决策的统计量</a:t>
            </a:r>
            <a:endParaRPr lang="zh-CN" altLang="en-US" dirty="0">
              <a:latin typeface="Symbol" panose="05050102010706020507" pitchFamily="18" charset="2"/>
            </a:endParaRPr>
          </a:p>
          <a:p>
            <a:pPr marL="609600" indent="-609600" algn="just">
              <a:spcBef>
                <a:spcPct val="30000"/>
              </a:spcBef>
              <a:defRPr/>
            </a:pPr>
            <a:r>
              <a:rPr lang="en-US" altLang="zh-CN" dirty="0"/>
              <a:t>2. </a:t>
            </a:r>
            <a:r>
              <a:rPr lang="zh-CN" altLang="en-US" dirty="0"/>
              <a:t>选择统计量的方法与参数估计相同，需考虑</a:t>
            </a:r>
          </a:p>
          <a:p>
            <a:pPr marL="1219200" lvl="1" indent="-533400" algn="just">
              <a:spcBef>
                <a:spcPct val="30000"/>
              </a:spcBef>
              <a:defRPr/>
            </a:pPr>
            <a:r>
              <a:rPr lang="zh-CN" altLang="en-US" dirty="0"/>
              <a:t>是大样本还是小样本</a:t>
            </a:r>
          </a:p>
          <a:p>
            <a:pPr marL="1219200" lvl="1" indent="-533400" algn="just">
              <a:spcBef>
                <a:spcPct val="30000"/>
              </a:spcBef>
              <a:defRPr/>
            </a:pPr>
            <a:r>
              <a:rPr lang="zh-CN" altLang="en-US" dirty="0"/>
              <a:t>总体方差已知还是未知</a:t>
            </a:r>
          </a:p>
          <a:p>
            <a:pPr marL="0" indent="0" algn="just">
              <a:spcBef>
                <a:spcPct val="30000"/>
              </a:spcBef>
              <a:buNone/>
              <a:defRPr/>
            </a:pPr>
            <a:r>
              <a:rPr lang="en-US" altLang="zh-CN" dirty="0"/>
              <a:t>   3.</a:t>
            </a:r>
            <a:r>
              <a:rPr lang="zh-CN" altLang="en-US" dirty="0"/>
              <a:t>检验统计量的基本形式为</a:t>
            </a:r>
          </a:p>
        </p:txBody>
      </p:sp>
      <p:sp>
        <p:nvSpPr>
          <p:cNvPr id="667651" name="Rectangle 3"/>
          <p:cNvSpPr>
            <a:spLocks noChangeArrowheads="1"/>
          </p:cNvSpPr>
          <p:nvPr/>
        </p:nvSpPr>
        <p:spPr bwMode="auto">
          <a:xfrm>
            <a:off x="1905000" y="228600"/>
            <a:ext cx="6781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nchorCtr="1"/>
          <a:lstStyle/>
          <a:p>
            <a:pPr algn="r">
              <a:lnSpc>
                <a:spcPct val="95000"/>
              </a:lnSpc>
              <a:defRPr/>
            </a:pPr>
            <a:r>
              <a:rPr lang="zh-CN" altLang="en-US" sz="3600" dirty="0">
                <a:solidFill>
                  <a:schemeClr val="tx2">
                    <a:tint val="100000"/>
                    <a:shade val="90000"/>
                    <a:satMod val="250000"/>
                    <a:alpha val="100000"/>
                  </a:schemeClr>
                </a:solidFill>
                <a:latin typeface="+mj-lt"/>
                <a:ea typeface="微软雅黑" panose="020B0503020204020204" pitchFamily="34" charset="-122"/>
                <a:cs typeface="+mj-cs"/>
              </a:rPr>
              <a:t>              确定适当的检验统计量</a:t>
            </a:r>
          </a:p>
        </p:txBody>
      </p:sp>
      <p:graphicFrame>
        <p:nvGraphicFramePr>
          <p:cNvPr id="667652" name="Object 4">
            <a:hlinkClick r:id="" action="ppaction://ole?verb=0"/>
          </p:cNvPr>
          <p:cNvGraphicFramePr/>
          <p:nvPr/>
        </p:nvGraphicFramePr>
        <p:xfrm>
          <a:off x="5940152" y="4927600"/>
          <a:ext cx="1933575" cy="1154113"/>
        </p:xfrm>
        <a:graphic>
          <a:graphicData uri="http://schemas.openxmlformats.org/presentationml/2006/ole">
            <mc:AlternateContent xmlns:mc="http://schemas.openxmlformats.org/markup-compatibility/2006">
              <mc:Choice xmlns:v="urn:schemas-microsoft-com:vml" Requires="v">
                <p:oleObj spid="_x0000_s98372" name="Equation" r:id="rId4" imgW="1016000" imgH="609600" progId="">
                  <p:embed/>
                </p:oleObj>
              </mc:Choice>
              <mc:Fallback>
                <p:oleObj name="Equation" r:id="rId4" imgW="1016000" imgH="609600" progId="">
                  <p:embed/>
                  <p:pic>
                    <p:nvPicPr>
                      <p:cNvPr id="0" name="Picture 5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0152" y="4927600"/>
                        <a:ext cx="1933575" cy="115411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Tree>
  </p:cSld>
  <p:clrMapOvr>
    <a:overrideClrMapping bg1="dk1" tx1="lt1" bg2="dk2" tx2="lt2" accent1="accent1" accent2="accent2" accent3="accent3" accent4="accent4" accent5="accent5" accent6="accent6" hlink="hlink" folHlink="folHlink"/>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7650">
                                            <p:txEl>
                                              <p:pRg st="0" end="0"/>
                                            </p:txEl>
                                          </p:spTgt>
                                        </p:tgtEl>
                                        <p:attrNameLst>
                                          <p:attrName>style.visibility</p:attrName>
                                        </p:attrNameLst>
                                      </p:cBhvr>
                                      <p:to>
                                        <p:strVal val="visible"/>
                                      </p:to>
                                    </p:set>
                                    <p:animEffect transition="in" filter="wipe(left)">
                                      <p:cBhvr>
                                        <p:cTn id="7" dur="500"/>
                                        <p:tgtEl>
                                          <p:spTgt spid="667650">
                                            <p:txEl>
                                              <p:pRg st="0" end="0"/>
                                            </p:txEl>
                                          </p:spTgt>
                                        </p:tgtEl>
                                      </p:cBhvr>
                                    </p:animEffect>
                                  </p:childTnLst>
                                  <p:subTnLst>
                                    <p:animClr clrSpc="rgb" dir="cw">
                                      <p:cBhvr override="childStyle">
                                        <p:cTn dur="1" fill="hold" display="0" masterRel="nextClick" afterEffect="1"/>
                                        <p:tgtEl>
                                          <p:spTgt spid="667650">
                                            <p:txEl>
                                              <p:pRg st="0" end="0"/>
                                            </p:txEl>
                                          </p:spTgt>
                                        </p:tgtEl>
                                        <p:attrNameLst>
                                          <p:attrName>ppt_c</p:attrName>
                                        </p:attrNameLst>
                                      </p:cBhvr>
                                      <p:to>
                                        <a:schemeClr val="folHlink"/>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67650">
                                            <p:txEl>
                                              <p:pRg st="1" end="1"/>
                                            </p:txEl>
                                          </p:spTgt>
                                        </p:tgtEl>
                                        <p:attrNameLst>
                                          <p:attrName>style.visibility</p:attrName>
                                        </p:attrNameLst>
                                      </p:cBhvr>
                                      <p:to>
                                        <p:strVal val="visible"/>
                                      </p:to>
                                    </p:set>
                                    <p:animEffect transition="in" filter="wipe(left)">
                                      <p:cBhvr>
                                        <p:cTn id="12" dur="500"/>
                                        <p:tgtEl>
                                          <p:spTgt spid="667650">
                                            <p:txEl>
                                              <p:pRg st="1" end="1"/>
                                            </p:txEl>
                                          </p:spTgt>
                                        </p:tgtEl>
                                      </p:cBhvr>
                                    </p:animEffect>
                                  </p:childTnLst>
                                  <p:subTnLst>
                                    <p:animClr clrSpc="rgb" dir="cw">
                                      <p:cBhvr override="childStyle">
                                        <p:cTn dur="1" fill="hold" display="0" masterRel="nextClick" afterEffect="1"/>
                                        <p:tgtEl>
                                          <p:spTgt spid="667650">
                                            <p:txEl>
                                              <p:pRg st="1" end="1"/>
                                            </p:txEl>
                                          </p:spTgt>
                                        </p:tgtEl>
                                        <p:attrNameLst>
                                          <p:attrName>ppt_c</p:attrName>
                                        </p:attrNameLst>
                                      </p:cBhvr>
                                      <p:to>
                                        <a:schemeClr val="folHlink"/>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67650">
                                            <p:txEl>
                                              <p:pRg st="2" end="2"/>
                                            </p:txEl>
                                          </p:spTgt>
                                        </p:tgtEl>
                                        <p:attrNameLst>
                                          <p:attrName>style.visibility</p:attrName>
                                        </p:attrNameLst>
                                      </p:cBhvr>
                                      <p:to>
                                        <p:strVal val="visible"/>
                                      </p:to>
                                    </p:set>
                                    <p:animEffect transition="in" filter="wipe(left)">
                                      <p:cBhvr>
                                        <p:cTn id="17" dur="500"/>
                                        <p:tgtEl>
                                          <p:spTgt spid="667650">
                                            <p:txEl>
                                              <p:pRg st="2" end="2"/>
                                            </p:txEl>
                                          </p:spTgt>
                                        </p:tgtEl>
                                      </p:cBhvr>
                                    </p:animEffect>
                                  </p:childTnLst>
                                  <p:subTnLst>
                                    <p:animClr clrSpc="rgb" dir="cw">
                                      <p:cBhvr override="childStyle">
                                        <p:cTn dur="1" fill="hold" display="0" masterRel="nextClick" afterEffect="1"/>
                                        <p:tgtEl>
                                          <p:spTgt spid="667650">
                                            <p:txEl>
                                              <p:pRg st="2" end="2"/>
                                            </p:txEl>
                                          </p:spTgt>
                                        </p:tgtEl>
                                        <p:attrNameLst>
                                          <p:attrName>ppt_c</p:attrName>
                                        </p:attrNameLst>
                                      </p:cBhvr>
                                      <p:to>
                                        <a:schemeClr val="folHlink"/>
                                      </p:to>
                                    </p:animClr>
                                  </p:subTnLst>
                                </p:cTn>
                              </p:par>
                              <p:par>
                                <p:cTn id="18" presetID="22" presetClass="entr" presetSubtype="8" fill="hold" grpId="0" nodeType="withEffect">
                                  <p:stCondLst>
                                    <p:cond delay="0"/>
                                  </p:stCondLst>
                                  <p:childTnLst>
                                    <p:set>
                                      <p:cBhvr>
                                        <p:cTn id="19" dur="1" fill="hold">
                                          <p:stCondLst>
                                            <p:cond delay="0"/>
                                          </p:stCondLst>
                                        </p:cTn>
                                        <p:tgtEl>
                                          <p:spTgt spid="667650">
                                            <p:txEl>
                                              <p:pRg st="3" end="3"/>
                                            </p:txEl>
                                          </p:spTgt>
                                        </p:tgtEl>
                                        <p:attrNameLst>
                                          <p:attrName>style.visibility</p:attrName>
                                        </p:attrNameLst>
                                      </p:cBhvr>
                                      <p:to>
                                        <p:strVal val="visible"/>
                                      </p:to>
                                    </p:set>
                                    <p:animEffect transition="in" filter="wipe(left)">
                                      <p:cBhvr>
                                        <p:cTn id="20" dur="500"/>
                                        <p:tgtEl>
                                          <p:spTgt spid="667650">
                                            <p:txEl>
                                              <p:pRg st="3" end="3"/>
                                            </p:txEl>
                                          </p:spTgt>
                                        </p:tgtEl>
                                      </p:cBhvr>
                                    </p:animEffect>
                                  </p:childTnLst>
                                  <p:subTnLst>
                                    <p:animClr clrSpc="rgb" dir="cw">
                                      <p:cBhvr override="childStyle">
                                        <p:cTn dur="1" fill="hold" display="0" masterRel="nextClick" afterEffect="1"/>
                                        <p:tgtEl>
                                          <p:spTgt spid="667650">
                                            <p:txEl>
                                              <p:pRg st="3" end="3"/>
                                            </p:txEl>
                                          </p:spTgt>
                                        </p:tgtEl>
                                        <p:attrNameLst>
                                          <p:attrName>ppt_c</p:attrName>
                                        </p:attrNameLst>
                                      </p:cBhvr>
                                      <p:to>
                                        <a:schemeClr val="folHlink"/>
                                      </p:to>
                                    </p:animClr>
                                  </p:subTnLst>
                                </p:cTn>
                              </p:par>
                              <p:par>
                                <p:cTn id="21" presetID="22" presetClass="entr" presetSubtype="8" fill="hold" grpId="0" nodeType="withEffect">
                                  <p:stCondLst>
                                    <p:cond delay="0"/>
                                  </p:stCondLst>
                                  <p:childTnLst>
                                    <p:set>
                                      <p:cBhvr>
                                        <p:cTn id="22" dur="1" fill="hold">
                                          <p:stCondLst>
                                            <p:cond delay="0"/>
                                          </p:stCondLst>
                                        </p:cTn>
                                        <p:tgtEl>
                                          <p:spTgt spid="667650">
                                            <p:txEl>
                                              <p:pRg st="4" end="4"/>
                                            </p:txEl>
                                          </p:spTgt>
                                        </p:tgtEl>
                                        <p:attrNameLst>
                                          <p:attrName>style.visibility</p:attrName>
                                        </p:attrNameLst>
                                      </p:cBhvr>
                                      <p:to>
                                        <p:strVal val="visible"/>
                                      </p:to>
                                    </p:set>
                                    <p:animEffect transition="in" filter="wipe(left)">
                                      <p:cBhvr>
                                        <p:cTn id="23" dur="500"/>
                                        <p:tgtEl>
                                          <p:spTgt spid="667650">
                                            <p:txEl>
                                              <p:pRg st="4" end="4"/>
                                            </p:txEl>
                                          </p:spTgt>
                                        </p:tgtEl>
                                      </p:cBhvr>
                                    </p:animEffect>
                                  </p:childTnLst>
                                  <p:subTnLst>
                                    <p:animClr clrSpc="rgb" dir="cw">
                                      <p:cBhvr override="childStyle">
                                        <p:cTn dur="1" fill="hold" display="0" masterRel="nextClick" afterEffect="1"/>
                                        <p:tgtEl>
                                          <p:spTgt spid="667650">
                                            <p:txEl>
                                              <p:pRg st="4" end="4"/>
                                            </p:txEl>
                                          </p:spTgt>
                                        </p:tgtEl>
                                        <p:attrNameLst>
                                          <p:attrName>ppt_c</p:attrName>
                                        </p:attrNameLst>
                                      </p:cBhvr>
                                      <p:to>
                                        <a:schemeClr val="folHlink"/>
                                      </p:to>
                                    </p:animClr>
                                  </p:sub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67650">
                                            <p:txEl>
                                              <p:pRg st="5" end="5"/>
                                            </p:txEl>
                                          </p:spTgt>
                                        </p:tgtEl>
                                        <p:attrNameLst>
                                          <p:attrName>style.visibility</p:attrName>
                                        </p:attrNameLst>
                                      </p:cBhvr>
                                      <p:to>
                                        <p:strVal val="visible"/>
                                      </p:to>
                                    </p:set>
                                    <p:animEffect transition="in" filter="wipe(left)">
                                      <p:cBhvr>
                                        <p:cTn id="28" dur="500"/>
                                        <p:tgtEl>
                                          <p:spTgt spid="667650">
                                            <p:txEl>
                                              <p:pRg st="5" end="5"/>
                                            </p:txEl>
                                          </p:spTgt>
                                        </p:tgtEl>
                                      </p:cBhvr>
                                    </p:animEffect>
                                  </p:childTnLst>
                                  <p:subTnLst>
                                    <p:animClr clrSpc="rgb" dir="cw">
                                      <p:cBhvr override="childStyle">
                                        <p:cTn dur="1" fill="hold" display="0" masterRel="nextClick" afterEffect="1"/>
                                        <p:tgtEl>
                                          <p:spTgt spid="667650">
                                            <p:txEl>
                                              <p:pRg st="5" end="5"/>
                                            </p:txEl>
                                          </p:spTgt>
                                        </p:tgtEl>
                                        <p:attrNameLst>
                                          <p:attrName>ppt_c</p:attrName>
                                        </p:attrNameLst>
                                      </p:cBhvr>
                                      <p:to>
                                        <a:schemeClr val="folHlink"/>
                                      </p:to>
                                    </p:animClr>
                                  </p:sub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667652"/>
                                        </p:tgtEl>
                                        <p:attrNameLst>
                                          <p:attrName>style.visibility</p:attrName>
                                        </p:attrNameLst>
                                      </p:cBhvr>
                                      <p:to>
                                        <p:strVal val="visible"/>
                                      </p:to>
                                    </p:set>
                                    <p:animEffect transition="in" filter="wipe(left)">
                                      <p:cBhvr>
                                        <p:cTn id="33" dur="500"/>
                                        <p:tgtEl>
                                          <p:spTgt spid="667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7650"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1746" name="Rectangle 2"/>
          <p:cNvSpPr>
            <a:spLocks noGrp="1" noChangeArrowheads="1"/>
          </p:cNvSpPr>
          <p:nvPr>
            <p:ph type="title"/>
          </p:nvPr>
        </p:nvSpPr>
        <p:spPr/>
        <p:txBody>
          <a:bodyPr>
            <a:normAutofit fontScale="90000"/>
          </a:bodyPr>
          <a:lstStyle/>
          <a:p>
            <a:pPr>
              <a:defRPr/>
            </a:pPr>
            <a:r>
              <a:rPr lang="zh-CN" altLang="en-US" sz="4000" dirty="0"/>
              <a:t>规定显著性水平</a:t>
            </a:r>
            <a:r>
              <a:rPr lang="zh-CN" altLang="en-US" sz="3200" i="1" dirty="0">
                <a:latin typeface="Symbol" panose="05050102010706020507" pitchFamily="18" charset="2"/>
              </a:rPr>
              <a:t></a:t>
            </a:r>
            <a:br>
              <a:rPr lang="zh-CN" altLang="en-US" sz="3200" i="1" dirty="0">
                <a:latin typeface="Symbol" panose="05050102010706020507" pitchFamily="18" charset="2"/>
              </a:rPr>
            </a:br>
            <a:r>
              <a:rPr lang="en-US" altLang="zh-CN" sz="3200" dirty="0">
                <a:solidFill>
                  <a:schemeClr val="hlink"/>
                </a:solidFill>
                <a:latin typeface="Arial" panose="020B0604020202020204" pitchFamily="34" charset="0"/>
              </a:rPr>
              <a:t>(</a:t>
            </a:r>
            <a:r>
              <a:rPr lang="en-US" altLang="zh-CN" sz="3200" dirty="0">
                <a:solidFill>
                  <a:schemeClr val="hlink"/>
                </a:solidFill>
                <a:latin typeface="Arial" panose="020B0604020202020204" pitchFamily="34" charset="0"/>
                <a:cs typeface="Times New Roman" panose="02020603050405020304" pitchFamily="18" charset="0"/>
              </a:rPr>
              <a:t>significant level</a:t>
            </a:r>
            <a:r>
              <a:rPr lang="en-US" altLang="zh-CN" sz="3200" dirty="0">
                <a:solidFill>
                  <a:schemeClr val="hlink"/>
                </a:solidFill>
                <a:latin typeface="Arial" panose="020B0604020202020204" pitchFamily="34" charset="0"/>
              </a:rPr>
              <a:t>)</a:t>
            </a:r>
          </a:p>
        </p:txBody>
      </p:sp>
      <p:sp>
        <p:nvSpPr>
          <p:cNvPr id="671747" name="Rectangle 3"/>
          <p:cNvSpPr>
            <a:spLocks noGrp="1" noChangeArrowheads="1"/>
          </p:cNvSpPr>
          <p:nvPr>
            <p:ph type="body" idx="1"/>
          </p:nvPr>
        </p:nvSpPr>
        <p:spPr>
          <a:xfrm>
            <a:off x="609600" y="1754188"/>
            <a:ext cx="7848600" cy="4413250"/>
          </a:xfrm>
        </p:spPr>
        <p:txBody>
          <a:bodyPr/>
          <a:lstStyle/>
          <a:p>
            <a:pPr>
              <a:defRPr/>
            </a:pPr>
            <a:r>
              <a:rPr lang="en-US" altLang="zh-CN" dirty="0">
                <a:solidFill>
                  <a:schemeClr val="accent2"/>
                </a:solidFill>
                <a:sym typeface="Wingdings 3" pitchFamily="18" charset="2"/>
              </a:rPr>
              <a:t> </a:t>
            </a:r>
            <a:r>
              <a:rPr lang="zh-CN" altLang="en-US" b="1" dirty="0">
                <a:solidFill>
                  <a:srgbClr val="FFFFB1"/>
                </a:solidFill>
              </a:rPr>
              <a:t>什么显著性水平？</a:t>
            </a:r>
            <a:endParaRPr lang="zh-CN" altLang="en-US" dirty="0">
              <a:solidFill>
                <a:srgbClr val="FFFFB1"/>
              </a:solidFill>
            </a:endParaRPr>
          </a:p>
          <a:p>
            <a:pPr>
              <a:defRPr/>
            </a:pPr>
            <a:r>
              <a:rPr lang="en-US" altLang="zh-CN" dirty="0"/>
              <a:t>1.	</a:t>
            </a:r>
            <a:r>
              <a:rPr lang="zh-CN" altLang="en-US" dirty="0"/>
              <a:t>是一个概率值</a:t>
            </a:r>
          </a:p>
          <a:p>
            <a:pPr>
              <a:spcBef>
                <a:spcPct val="33000"/>
              </a:spcBef>
              <a:defRPr/>
            </a:pPr>
            <a:r>
              <a:rPr lang="en-US" altLang="zh-CN" dirty="0"/>
              <a:t>2.	</a:t>
            </a:r>
            <a:r>
              <a:rPr lang="zh-CN" altLang="en-US" dirty="0"/>
              <a:t>原假设为真时，拒绝原假设的概率</a:t>
            </a:r>
          </a:p>
          <a:p>
            <a:pPr>
              <a:spcBef>
                <a:spcPct val="33000"/>
              </a:spcBef>
              <a:defRPr/>
            </a:pPr>
            <a:r>
              <a:rPr lang="en-US" altLang="zh-CN" dirty="0"/>
              <a:t>3.	</a:t>
            </a:r>
            <a:r>
              <a:rPr lang="zh-CN" altLang="en-US" dirty="0"/>
              <a:t>用 </a:t>
            </a:r>
            <a:r>
              <a:rPr lang="zh-CN" altLang="en-US" dirty="0">
                <a:latin typeface="Symbol" panose="05050102010706020507" pitchFamily="18" charset="2"/>
              </a:rPr>
              <a:t>来表示</a:t>
            </a:r>
            <a:endParaRPr lang="en-US" altLang="zh-CN" dirty="0"/>
          </a:p>
          <a:p>
            <a:pPr lvl="1">
              <a:defRPr/>
            </a:pPr>
            <a:r>
              <a:rPr lang="zh-CN" altLang="en-US" dirty="0"/>
              <a:t>常用的 </a:t>
            </a:r>
            <a:r>
              <a:rPr lang="zh-CN" altLang="en-US" dirty="0">
                <a:latin typeface="Symbol" panose="05050102010706020507" pitchFamily="18" charset="2"/>
              </a:rPr>
              <a:t>值有</a:t>
            </a:r>
            <a:r>
              <a:rPr lang="en-US" altLang="zh-CN" dirty="0"/>
              <a:t>0.01, 0.05, 0.10</a:t>
            </a:r>
          </a:p>
          <a:p>
            <a:pPr>
              <a:spcBef>
                <a:spcPct val="33000"/>
              </a:spcBef>
              <a:defRPr/>
            </a:pPr>
            <a:r>
              <a:rPr lang="en-US" altLang="zh-CN" dirty="0"/>
              <a:t>4.	</a:t>
            </a:r>
            <a:r>
              <a:rPr lang="zh-CN" altLang="en-US" dirty="0"/>
              <a:t>由研究者事先确定</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1747">
                                            <p:txEl>
                                              <p:pRg st="0" end="0"/>
                                            </p:txEl>
                                          </p:spTgt>
                                        </p:tgtEl>
                                        <p:attrNameLst>
                                          <p:attrName>style.visibility</p:attrName>
                                        </p:attrNameLst>
                                      </p:cBhvr>
                                      <p:to>
                                        <p:strVal val="visible"/>
                                      </p:to>
                                    </p:set>
                                    <p:animEffect transition="in" filter="wipe(left)">
                                      <p:cBhvr>
                                        <p:cTn id="7" dur="500"/>
                                        <p:tgtEl>
                                          <p:spTgt spid="671747">
                                            <p:txEl>
                                              <p:pRg st="0" end="0"/>
                                            </p:txEl>
                                          </p:spTgt>
                                        </p:tgtEl>
                                      </p:cBhvr>
                                    </p:animEffect>
                                  </p:childTnLst>
                                  <p:subTnLst>
                                    <p:animClr clrSpc="rgb" dir="cw">
                                      <p:cBhvr override="childStyle">
                                        <p:cTn dur="1" fill="hold" display="0" masterRel="nextClick" afterEffect="1"/>
                                        <p:tgtEl>
                                          <p:spTgt spid="671747">
                                            <p:txEl>
                                              <p:pRg st="0" end="0"/>
                                            </p:txEl>
                                          </p:spTgt>
                                        </p:tgtEl>
                                        <p:attrNameLst>
                                          <p:attrName>ppt_c</p:attrName>
                                        </p:attrNameLst>
                                      </p:cBhvr>
                                      <p:to>
                                        <a:schemeClr val="folHlink"/>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1747">
                                            <p:txEl>
                                              <p:pRg st="1" end="1"/>
                                            </p:txEl>
                                          </p:spTgt>
                                        </p:tgtEl>
                                        <p:attrNameLst>
                                          <p:attrName>style.visibility</p:attrName>
                                        </p:attrNameLst>
                                      </p:cBhvr>
                                      <p:to>
                                        <p:strVal val="visible"/>
                                      </p:to>
                                    </p:set>
                                    <p:animEffect transition="in" filter="wipe(left)">
                                      <p:cBhvr>
                                        <p:cTn id="12" dur="500"/>
                                        <p:tgtEl>
                                          <p:spTgt spid="671747">
                                            <p:txEl>
                                              <p:pRg st="1" end="1"/>
                                            </p:txEl>
                                          </p:spTgt>
                                        </p:tgtEl>
                                      </p:cBhvr>
                                    </p:animEffect>
                                  </p:childTnLst>
                                  <p:subTnLst>
                                    <p:animClr clrSpc="rgb" dir="cw">
                                      <p:cBhvr override="childStyle">
                                        <p:cTn dur="1" fill="hold" display="0" masterRel="nextClick" afterEffect="1"/>
                                        <p:tgtEl>
                                          <p:spTgt spid="671747">
                                            <p:txEl>
                                              <p:pRg st="1" end="1"/>
                                            </p:txEl>
                                          </p:spTgt>
                                        </p:tgtEl>
                                        <p:attrNameLst>
                                          <p:attrName>ppt_c</p:attrName>
                                        </p:attrNameLst>
                                      </p:cBhvr>
                                      <p:to>
                                        <a:schemeClr val="folHlink"/>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71747">
                                            <p:txEl>
                                              <p:pRg st="2" end="2"/>
                                            </p:txEl>
                                          </p:spTgt>
                                        </p:tgtEl>
                                        <p:attrNameLst>
                                          <p:attrName>style.visibility</p:attrName>
                                        </p:attrNameLst>
                                      </p:cBhvr>
                                      <p:to>
                                        <p:strVal val="visible"/>
                                      </p:to>
                                    </p:set>
                                    <p:animEffect transition="in" filter="wipe(left)">
                                      <p:cBhvr>
                                        <p:cTn id="17" dur="500"/>
                                        <p:tgtEl>
                                          <p:spTgt spid="671747">
                                            <p:txEl>
                                              <p:pRg st="2" end="2"/>
                                            </p:txEl>
                                          </p:spTgt>
                                        </p:tgtEl>
                                      </p:cBhvr>
                                    </p:animEffect>
                                  </p:childTnLst>
                                  <p:subTnLst>
                                    <p:animClr clrSpc="rgb" dir="cw">
                                      <p:cBhvr override="childStyle">
                                        <p:cTn dur="1" fill="hold" display="0" masterRel="nextClick" afterEffect="1"/>
                                        <p:tgtEl>
                                          <p:spTgt spid="671747">
                                            <p:txEl>
                                              <p:pRg st="2" end="2"/>
                                            </p:txEl>
                                          </p:spTgt>
                                        </p:tgtEl>
                                        <p:attrNameLst>
                                          <p:attrName>ppt_c</p:attrName>
                                        </p:attrNameLst>
                                      </p:cBhvr>
                                      <p:to>
                                        <a:schemeClr val="folHlink"/>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71747">
                                            <p:txEl>
                                              <p:pRg st="3" end="3"/>
                                            </p:txEl>
                                          </p:spTgt>
                                        </p:tgtEl>
                                        <p:attrNameLst>
                                          <p:attrName>style.visibility</p:attrName>
                                        </p:attrNameLst>
                                      </p:cBhvr>
                                      <p:to>
                                        <p:strVal val="visible"/>
                                      </p:to>
                                    </p:set>
                                    <p:animEffect transition="in" filter="wipe(left)">
                                      <p:cBhvr>
                                        <p:cTn id="22" dur="500"/>
                                        <p:tgtEl>
                                          <p:spTgt spid="671747">
                                            <p:txEl>
                                              <p:pRg st="3" end="3"/>
                                            </p:txEl>
                                          </p:spTgt>
                                        </p:tgtEl>
                                      </p:cBhvr>
                                    </p:animEffect>
                                  </p:childTnLst>
                                  <p:subTnLst>
                                    <p:animClr clrSpc="rgb" dir="cw">
                                      <p:cBhvr override="childStyle">
                                        <p:cTn dur="1" fill="hold" display="0" masterRel="nextClick" afterEffect="1"/>
                                        <p:tgtEl>
                                          <p:spTgt spid="671747">
                                            <p:txEl>
                                              <p:pRg st="3" end="3"/>
                                            </p:txEl>
                                          </p:spTgt>
                                        </p:tgtEl>
                                        <p:attrNameLst>
                                          <p:attrName>ppt_c</p:attrName>
                                        </p:attrNameLst>
                                      </p:cBhvr>
                                      <p:to>
                                        <a:schemeClr val="folHlink"/>
                                      </p:to>
                                    </p:animClr>
                                  </p:subTnLst>
                                </p:cTn>
                              </p:par>
                              <p:par>
                                <p:cTn id="23" presetID="22" presetClass="entr" presetSubtype="8" fill="hold" grpId="0" nodeType="withEffect">
                                  <p:stCondLst>
                                    <p:cond delay="0"/>
                                  </p:stCondLst>
                                  <p:childTnLst>
                                    <p:set>
                                      <p:cBhvr>
                                        <p:cTn id="24" dur="1" fill="hold">
                                          <p:stCondLst>
                                            <p:cond delay="0"/>
                                          </p:stCondLst>
                                        </p:cTn>
                                        <p:tgtEl>
                                          <p:spTgt spid="671747">
                                            <p:txEl>
                                              <p:pRg st="4" end="4"/>
                                            </p:txEl>
                                          </p:spTgt>
                                        </p:tgtEl>
                                        <p:attrNameLst>
                                          <p:attrName>style.visibility</p:attrName>
                                        </p:attrNameLst>
                                      </p:cBhvr>
                                      <p:to>
                                        <p:strVal val="visible"/>
                                      </p:to>
                                    </p:set>
                                    <p:animEffect transition="in" filter="wipe(left)">
                                      <p:cBhvr>
                                        <p:cTn id="25" dur="500"/>
                                        <p:tgtEl>
                                          <p:spTgt spid="671747">
                                            <p:txEl>
                                              <p:pRg st="4" end="4"/>
                                            </p:txEl>
                                          </p:spTgt>
                                        </p:tgtEl>
                                      </p:cBhvr>
                                    </p:animEffect>
                                  </p:childTnLst>
                                  <p:subTnLst>
                                    <p:animClr clrSpc="rgb" dir="cw">
                                      <p:cBhvr override="childStyle">
                                        <p:cTn dur="1" fill="hold" display="0" masterRel="nextClick" afterEffect="1"/>
                                        <p:tgtEl>
                                          <p:spTgt spid="671747">
                                            <p:txEl>
                                              <p:pRg st="4" end="4"/>
                                            </p:txEl>
                                          </p:spTgt>
                                        </p:tgtEl>
                                        <p:attrNameLst>
                                          <p:attrName>ppt_c</p:attrName>
                                        </p:attrNameLst>
                                      </p:cBhvr>
                                      <p:to>
                                        <a:schemeClr val="folHlink"/>
                                      </p:to>
                                    </p:animClr>
                                  </p:sub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671747">
                                            <p:txEl>
                                              <p:pRg st="5" end="5"/>
                                            </p:txEl>
                                          </p:spTgt>
                                        </p:tgtEl>
                                        <p:attrNameLst>
                                          <p:attrName>style.visibility</p:attrName>
                                        </p:attrNameLst>
                                      </p:cBhvr>
                                      <p:to>
                                        <p:strVal val="visible"/>
                                      </p:to>
                                    </p:set>
                                    <p:animEffect transition="in" filter="wipe(left)">
                                      <p:cBhvr>
                                        <p:cTn id="30" dur="500"/>
                                        <p:tgtEl>
                                          <p:spTgt spid="671747">
                                            <p:txEl>
                                              <p:pRg st="5" end="5"/>
                                            </p:txEl>
                                          </p:spTgt>
                                        </p:tgtEl>
                                      </p:cBhvr>
                                    </p:animEffect>
                                  </p:childTnLst>
                                  <p:subTnLst>
                                    <p:animClr clrSpc="rgb" dir="cw">
                                      <p:cBhvr override="childStyle">
                                        <p:cTn dur="1" fill="hold" display="0" masterRel="nextClick" afterEffect="1"/>
                                        <p:tgtEl>
                                          <p:spTgt spid="671747">
                                            <p:txEl>
                                              <p:pRg st="5" end="5"/>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747"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7890" name="Rectangle 2"/>
          <p:cNvSpPr>
            <a:spLocks noGrp="1" noChangeArrowheads="1"/>
          </p:cNvSpPr>
          <p:nvPr>
            <p:ph type="title"/>
          </p:nvPr>
        </p:nvSpPr>
        <p:spPr/>
        <p:txBody>
          <a:bodyPr>
            <a:normAutofit/>
          </a:bodyPr>
          <a:lstStyle/>
          <a:p>
            <a:pPr>
              <a:defRPr/>
            </a:pPr>
            <a:r>
              <a:rPr lang="zh-CN" altLang="en-US" sz="3600" dirty="0"/>
              <a:t>作出统计决策</a:t>
            </a:r>
            <a:endParaRPr lang="zh-CN" altLang="en-US" sz="2800" b="0" dirty="0">
              <a:latin typeface="Symbol" panose="05050102010706020507" pitchFamily="18" charset="2"/>
            </a:endParaRPr>
          </a:p>
        </p:txBody>
      </p:sp>
      <p:sp>
        <p:nvSpPr>
          <p:cNvPr id="677891" name="Rectangle 3"/>
          <p:cNvSpPr>
            <a:spLocks noGrp="1" noChangeArrowheads="1"/>
          </p:cNvSpPr>
          <p:nvPr>
            <p:ph type="body" idx="1"/>
          </p:nvPr>
        </p:nvSpPr>
        <p:spPr>
          <a:xfrm>
            <a:off x="609600" y="1743075"/>
            <a:ext cx="8051800" cy="4362450"/>
          </a:xfrm>
        </p:spPr>
        <p:txBody>
          <a:bodyPr/>
          <a:lstStyle/>
          <a:p>
            <a:pPr marL="609600" indent="-609600">
              <a:buFontTx/>
              <a:buAutoNum type="arabicPeriod"/>
              <a:defRPr/>
            </a:pPr>
            <a:r>
              <a:rPr lang="zh-CN" altLang="en-US" dirty="0"/>
              <a:t>计算检验的统计量</a:t>
            </a:r>
          </a:p>
          <a:p>
            <a:pPr marL="609600" indent="-609600">
              <a:buFontTx/>
              <a:buAutoNum type="arabicPeriod"/>
              <a:defRPr/>
            </a:pPr>
            <a:r>
              <a:rPr lang="zh-CN" altLang="en-US" dirty="0"/>
              <a:t>根据给定的显著性水平</a:t>
            </a:r>
            <a:r>
              <a:rPr lang="zh-CN" altLang="en-US" i="1" dirty="0">
                <a:latin typeface="Symbol" panose="05050102010706020507" pitchFamily="18" charset="2"/>
              </a:rPr>
              <a:t></a:t>
            </a:r>
            <a:r>
              <a:rPr lang="zh-CN" altLang="en-US" dirty="0">
                <a:latin typeface="Symbol" panose="05050102010706020507" pitchFamily="18" charset="2"/>
              </a:rPr>
              <a:t>，查表得出相应的临界值</a:t>
            </a:r>
            <a:r>
              <a:rPr lang="en-US" altLang="zh-CN" i="1" dirty="0">
                <a:latin typeface="Times New Roman" panose="02020603050405020304" pitchFamily="18" charset="0"/>
              </a:rPr>
              <a:t>z</a:t>
            </a:r>
            <a:r>
              <a:rPr lang="en-US" altLang="zh-CN" baseline="-25000" dirty="0">
                <a:latin typeface="Symbol" panose="05050102010706020507" pitchFamily="18" charset="2"/>
              </a:rPr>
              <a:t></a:t>
            </a:r>
            <a:r>
              <a:rPr lang="zh-CN" altLang="en-US" dirty="0">
                <a:latin typeface="Symbol" panose="05050102010706020507" pitchFamily="18" charset="2"/>
              </a:rPr>
              <a:t>或</a:t>
            </a:r>
            <a:r>
              <a:rPr lang="en-US" altLang="zh-CN" i="1" dirty="0">
                <a:latin typeface="Times New Roman" panose="02020603050405020304" pitchFamily="18" charset="0"/>
              </a:rPr>
              <a:t>z</a:t>
            </a:r>
            <a:r>
              <a:rPr lang="en-US" altLang="zh-CN" baseline="-25000" dirty="0">
                <a:latin typeface="Symbol" panose="05050102010706020507" pitchFamily="18" charset="2"/>
              </a:rPr>
              <a:t>/2</a:t>
            </a:r>
            <a:r>
              <a:rPr lang="zh-CN" altLang="en-US" dirty="0">
                <a:latin typeface="Symbol" panose="05050102010706020507" pitchFamily="18" charset="2"/>
              </a:rPr>
              <a:t>， </a:t>
            </a:r>
            <a:r>
              <a:rPr lang="en-US" altLang="zh-CN" i="1" dirty="0">
                <a:latin typeface="Times New Roman" panose="02020603050405020304" pitchFamily="18" charset="0"/>
              </a:rPr>
              <a:t>t</a:t>
            </a:r>
            <a:r>
              <a:rPr lang="en-US" altLang="zh-CN" baseline="-25000" dirty="0">
                <a:latin typeface="Symbol" panose="05050102010706020507" pitchFamily="18" charset="2"/>
              </a:rPr>
              <a:t></a:t>
            </a:r>
            <a:r>
              <a:rPr lang="zh-CN" altLang="en-US" dirty="0">
                <a:latin typeface="Symbol" panose="05050102010706020507" pitchFamily="18" charset="2"/>
              </a:rPr>
              <a:t>或</a:t>
            </a:r>
            <a:r>
              <a:rPr lang="en-US" altLang="zh-CN" i="1" dirty="0">
                <a:latin typeface="Times New Roman" panose="02020603050405020304" pitchFamily="18" charset="0"/>
              </a:rPr>
              <a:t>t</a:t>
            </a:r>
            <a:r>
              <a:rPr lang="en-US" altLang="zh-CN" baseline="-25000" dirty="0">
                <a:latin typeface="Symbol" panose="05050102010706020507" pitchFamily="18" charset="2"/>
              </a:rPr>
              <a:t>/2</a:t>
            </a:r>
            <a:endParaRPr lang="en-US" altLang="zh-CN" dirty="0"/>
          </a:p>
          <a:p>
            <a:pPr marL="609600" indent="-609600">
              <a:buFontTx/>
              <a:buAutoNum type="arabicPeriod"/>
              <a:defRPr/>
            </a:pPr>
            <a:r>
              <a:rPr lang="zh-CN" altLang="en-US" dirty="0"/>
              <a:t>将检验统计量的值与</a:t>
            </a:r>
            <a:r>
              <a:rPr lang="zh-CN" altLang="en-US" i="1" dirty="0">
                <a:latin typeface="Symbol" panose="05050102010706020507" pitchFamily="18" charset="2"/>
              </a:rPr>
              <a:t> </a:t>
            </a:r>
            <a:r>
              <a:rPr lang="zh-CN" altLang="en-US" dirty="0">
                <a:latin typeface="Symbol" panose="05050102010706020507" pitchFamily="18" charset="2"/>
              </a:rPr>
              <a:t>水平的临界值进行比较</a:t>
            </a:r>
            <a:endParaRPr lang="zh-CN" altLang="en-US" dirty="0"/>
          </a:p>
          <a:p>
            <a:pPr marL="609600" indent="-609600">
              <a:buFontTx/>
              <a:buAutoNum type="arabicPeriod"/>
              <a:defRPr/>
            </a:pPr>
            <a:r>
              <a:rPr lang="zh-CN" altLang="en-US" dirty="0"/>
              <a:t>得出不拒绝或拒绝原假设的结论</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7891">
                                            <p:txEl>
                                              <p:pRg st="0" end="0"/>
                                            </p:txEl>
                                          </p:spTgt>
                                        </p:tgtEl>
                                        <p:attrNameLst>
                                          <p:attrName>style.visibility</p:attrName>
                                        </p:attrNameLst>
                                      </p:cBhvr>
                                      <p:to>
                                        <p:strVal val="visible"/>
                                      </p:to>
                                    </p:set>
                                    <p:animEffect transition="in" filter="wipe(left)">
                                      <p:cBhvr>
                                        <p:cTn id="7" dur="500"/>
                                        <p:tgtEl>
                                          <p:spTgt spid="677891">
                                            <p:txEl>
                                              <p:pRg st="0" end="0"/>
                                            </p:txEl>
                                          </p:spTgt>
                                        </p:tgtEl>
                                      </p:cBhvr>
                                    </p:animEffect>
                                  </p:childTnLst>
                                  <p:subTnLst>
                                    <p:animClr clrSpc="rgb" dir="cw">
                                      <p:cBhvr override="childStyle">
                                        <p:cTn dur="1" fill="hold" display="0" masterRel="nextClick" afterEffect="1"/>
                                        <p:tgtEl>
                                          <p:spTgt spid="677891">
                                            <p:txEl>
                                              <p:pRg st="0" end="0"/>
                                            </p:txEl>
                                          </p:spTgt>
                                        </p:tgtEl>
                                        <p:attrNameLst>
                                          <p:attrName>ppt_c</p:attrName>
                                        </p:attrNameLst>
                                      </p:cBhvr>
                                      <p:to>
                                        <a:schemeClr val="folHlink"/>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7891">
                                            <p:txEl>
                                              <p:pRg st="1" end="1"/>
                                            </p:txEl>
                                          </p:spTgt>
                                        </p:tgtEl>
                                        <p:attrNameLst>
                                          <p:attrName>style.visibility</p:attrName>
                                        </p:attrNameLst>
                                      </p:cBhvr>
                                      <p:to>
                                        <p:strVal val="visible"/>
                                      </p:to>
                                    </p:set>
                                    <p:animEffect transition="in" filter="wipe(left)">
                                      <p:cBhvr>
                                        <p:cTn id="12" dur="500"/>
                                        <p:tgtEl>
                                          <p:spTgt spid="677891">
                                            <p:txEl>
                                              <p:pRg st="1" end="1"/>
                                            </p:txEl>
                                          </p:spTgt>
                                        </p:tgtEl>
                                      </p:cBhvr>
                                    </p:animEffect>
                                  </p:childTnLst>
                                  <p:subTnLst>
                                    <p:animClr clrSpc="rgb" dir="cw">
                                      <p:cBhvr override="childStyle">
                                        <p:cTn dur="1" fill="hold" display="0" masterRel="nextClick" afterEffect="1"/>
                                        <p:tgtEl>
                                          <p:spTgt spid="677891">
                                            <p:txEl>
                                              <p:pRg st="1" end="1"/>
                                            </p:txEl>
                                          </p:spTgt>
                                        </p:tgtEl>
                                        <p:attrNameLst>
                                          <p:attrName>ppt_c</p:attrName>
                                        </p:attrNameLst>
                                      </p:cBhvr>
                                      <p:to>
                                        <a:schemeClr val="folHlink"/>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77891">
                                            <p:txEl>
                                              <p:pRg st="2" end="2"/>
                                            </p:txEl>
                                          </p:spTgt>
                                        </p:tgtEl>
                                        <p:attrNameLst>
                                          <p:attrName>style.visibility</p:attrName>
                                        </p:attrNameLst>
                                      </p:cBhvr>
                                      <p:to>
                                        <p:strVal val="visible"/>
                                      </p:to>
                                    </p:set>
                                    <p:animEffect transition="in" filter="wipe(left)">
                                      <p:cBhvr>
                                        <p:cTn id="17" dur="500"/>
                                        <p:tgtEl>
                                          <p:spTgt spid="677891">
                                            <p:txEl>
                                              <p:pRg st="2" end="2"/>
                                            </p:txEl>
                                          </p:spTgt>
                                        </p:tgtEl>
                                      </p:cBhvr>
                                    </p:animEffect>
                                  </p:childTnLst>
                                  <p:subTnLst>
                                    <p:animClr clrSpc="rgb" dir="cw">
                                      <p:cBhvr override="childStyle">
                                        <p:cTn dur="1" fill="hold" display="0" masterRel="nextClick" afterEffect="1"/>
                                        <p:tgtEl>
                                          <p:spTgt spid="677891">
                                            <p:txEl>
                                              <p:pRg st="2" end="2"/>
                                            </p:txEl>
                                          </p:spTgt>
                                        </p:tgtEl>
                                        <p:attrNameLst>
                                          <p:attrName>ppt_c</p:attrName>
                                        </p:attrNameLst>
                                      </p:cBhvr>
                                      <p:to>
                                        <a:schemeClr val="folHlink"/>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77891">
                                            <p:txEl>
                                              <p:pRg st="3" end="3"/>
                                            </p:txEl>
                                          </p:spTgt>
                                        </p:tgtEl>
                                        <p:attrNameLst>
                                          <p:attrName>style.visibility</p:attrName>
                                        </p:attrNameLst>
                                      </p:cBhvr>
                                      <p:to>
                                        <p:strVal val="visible"/>
                                      </p:to>
                                    </p:set>
                                    <p:animEffect transition="in" filter="wipe(left)">
                                      <p:cBhvr>
                                        <p:cTn id="22" dur="500"/>
                                        <p:tgtEl>
                                          <p:spTgt spid="677891">
                                            <p:txEl>
                                              <p:pRg st="3" end="3"/>
                                            </p:txEl>
                                          </p:spTgt>
                                        </p:tgtEl>
                                      </p:cBhvr>
                                    </p:animEffect>
                                  </p:childTnLst>
                                  <p:subTnLst>
                                    <p:animClr clrSpc="rgb" dir="cw">
                                      <p:cBhvr override="childStyle">
                                        <p:cTn dur="1" fill="hold" display="0" masterRel="nextClick" afterEffect="1"/>
                                        <p:tgtEl>
                                          <p:spTgt spid="677891">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7891"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3170" name="Rectangle 2"/>
          <p:cNvSpPr>
            <a:spLocks noGrp="1" noChangeArrowheads="1"/>
          </p:cNvSpPr>
          <p:nvPr>
            <p:ph type="ctrTitle"/>
          </p:nvPr>
        </p:nvSpPr>
        <p:spPr>
          <a:xfrm>
            <a:off x="685800" y="2286000"/>
            <a:ext cx="7772400" cy="1143000"/>
          </a:xfrm>
        </p:spPr>
        <p:txBody>
          <a:bodyPr anchorCtr="0"/>
          <a:lstStyle/>
          <a:p>
            <a:pPr>
              <a:defRPr/>
            </a:pPr>
            <a:r>
              <a:rPr lang="zh-CN" altLang="en-US"/>
              <a:t>假设检验中的小概率原理</a:t>
            </a:r>
          </a:p>
        </p:txBody>
      </p:sp>
    </p:spTree>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3794" name="Rectangle 2"/>
          <p:cNvSpPr>
            <a:spLocks noGrp="1" noChangeArrowheads="1"/>
          </p:cNvSpPr>
          <p:nvPr>
            <p:ph type="title"/>
          </p:nvPr>
        </p:nvSpPr>
        <p:spPr/>
        <p:txBody>
          <a:bodyPr/>
          <a:lstStyle/>
          <a:p>
            <a:pPr>
              <a:defRPr/>
            </a:pPr>
            <a:r>
              <a:rPr lang="zh-CN" altLang="en-US" sz="4000" dirty="0"/>
              <a:t>假设检验中的小概率原理</a:t>
            </a:r>
            <a:endParaRPr lang="zh-CN" altLang="en-US" sz="3200" b="0" dirty="0">
              <a:latin typeface="Symbol" panose="05050102010706020507" pitchFamily="18" charset="2"/>
            </a:endParaRPr>
          </a:p>
        </p:txBody>
      </p:sp>
      <p:sp>
        <p:nvSpPr>
          <p:cNvPr id="673795" name="Rectangle 3"/>
          <p:cNvSpPr>
            <a:spLocks noGrp="1" noChangeArrowheads="1"/>
          </p:cNvSpPr>
          <p:nvPr>
            <p:ph type="body" idx="1"/>
          </p:nvPr>
        </p:nvSpPr>
        <p:spPr>
          <a:xfrm>
            <a:off x="609600" y="1774825"/>
            <a:ext cx="7994650" cy="4413250"/>
          </a:xfrm>
        </p:spPr>
        <p:txBody>
          <a:bodyPr/>
          <a:lstStyle/>
          <a:p>
            <a:pPr algn="just">
              <a:defRPr/>
            </a:pPr>
            <a:r>
              <a:rPr lang="en-US" altLang="zh-CN" dirty="0">
                <a:solidFill>
                  <a:schemeClr val="accent2"/>
                </a:solidFill>
                <a:sym typeface="Wingdings 3" pitchFamily="18" charset="2"/>
              </a:rPr>
              <a:t> </a:t>
            </a:r>
            <a:r>
              <a:rPr lang="zh-CN" altLang="en-US" b="1" dirty="0">
                <a:solidFill>
                  <a:srgbClr val="FFFFB1"/>
                </a:solidFill>
              </a:rPr>
              <a:t>什么小概率？</a:t>
            </a:r>
            <a:endParaRPr lang="zh-CN" altLang="en-US" dirty="0">
              <a:solidFill>
                <a:srgbClr val="FFFFB1"/>
              </a:solidFill>
            </a:endParaRPr>
          </a:p>
          <a:p>
            <a:pPr algn="just">
              <a:defRPr/>
            </a:pPr>
            <a:r>
              <a:rPr lang="en-US" altLang="zh-CN" dirty="0"/>
              <a:t>1.	</a:t>
            </a:r>
            <a:r>
              <a:rPr lang="zh-CN" altLang="en-US" dirty="0"/>
              <a:t>在一次试验中，一个几乎不可能发生的事件发生的概率</a:t>
            </a:r>
          </a:p>
          <a:p>
            <a:pPr algn="just">
              <a:spcBef>
                <a:spcPct val="33000"/>
              </a:spcBef>
              <a:defRPr/>
            </a:pPr>
            <a:r>
              <a:rPr lang="en-US" altLang="zh-CN" dirty="0"/>
              <a:t>2.	</a:t>
            </a:r>
            <a:r>
              <a:rPr lang="zh-CN" altLang="en-US" dirty="0"/>
              <a:t>在一次试验中小概率事件一旦发生，我们就有理由拒绝原假设</a:t>
            </a:r>
          </a:p>
          <a:p>
            <a:pPr algn="just">
              <a:spcBef>
                <a:spcPct val="33000"/>
              </a:spcBef>
              <a:defRPr/>
            </a:pPr>
            <a:r>
              <a:rPr lang="en-US" altLang="zh-CN" dirty="0"/>
              <a:t>3.	</a:t>
            </a:r>
            <a:r>
              <a:rPr lang="zh-CN" altLang="en-US" dirty="0"/>
              <a:t>小概率由研究者事先确定</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3795">
                                            <p:txEl>
                                              <p:pRg st="0" end="0"/>
                                            </p:txEl>
                                          </p:spTgt>
                                        </p:tgtEl>
                                        <p:attrNameLst>
                                          <p:attrName>style.visibility</p:attrName>
                                        </p:attrNameLst>
                                      </p:cBhvr>
                                      <p:to>
                                        <p:strVal val="visible"/>
                                      </p:to>
                                    </p:set>
                                    <p:animEffect transition="in" filter="wipe(left)">
                                      <p:cBhvr>
                                        <p:cTn id="7" dur="500"/>
                                        <p:tgtEl>
                                          <p:spTgt spid="673795">
                                            <p:txEl>
                                              <p:pRg st="0" end="0"/>
                                            </p:txEl>
                                          </p:spTgt>
                                        </p:tgtEl>
                                      </p:cBhvr>
                                    </p:animEffect>
                                  </p:childTnLst>
                                  <p:subTnLst>
                                    <p:animClr clrSpc="rgb" dir="cw">
                                      <p:cBhvr override="childStyle">
                                        <p:cTn dur="1" fill="hold" display="0" masterRel="nextClick" afterEffect="1"/>
                                        <p:tgtEl>
                                          <p:spTgt spid="673795">
                                            <p:txEl>
                                              <p:pRg st="0" end="0"/>
                                            </p:txEl>
                                          </p:spTgt>
                                        </p:tgtEl>
                                        <p:attrNameLst>
                                          <p:attrName>ppt_c</p:attrName>
                                        </p:attrNameLst>
                                      </p:cBhvr>
                                      <p:to>
                                        <a:schemeClr val="folHlink"/>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3795">
                                            <p:txEl>
                                              <p:pRg st="1" end="1"/>
                                            </p:txEl>
                                          </p:spTgt>
                                        </p:tgtEl>
                                        <p:attrNameLst>
                                          <p:attrName>style.visibility</p:attrName>
                                        </p:attrNameLst>
                                      </p:cBhvr>
                                      <p:to>
                                        <p:strVal val="visible"/>
                                      </p:to>
                                    </p:set>
                                    <p:animEffect transition="in" filter="wipe(left)">
                                      <p:cBhvr>
                                        <p:cTn id="12" dur="500"/>
                                        <p:tgtEl>
                                          <p:spTgt spid="673795">
                                            <p:txEl>
                                              <p:pRg st="1" end="1"/>
                                            </p:txEl>
                                          </p:spTgt>
                                        </p:tgtEl>
                                      </p:cBhvr>
                                    </p:animEffect>
                                  </p:childTnLst>
                                  <p:subTnLst>
                                    <p:animClr clrSpc="rgb" dir="cw">
                                      <p:cBhvr override="childStyle">
                                        <p:cTn dur="1" fill="hold" display="0" masterRel="nextClick" afterEffect="1"/>
                                        <p:tgtEl>
                                          <p:spTgt spid="673795">
                                            <p:txEl>
                                              <p:pRg st="1" end="1"/>
                                            </p:txEl>
                                          </p:spTgt>
                                        </p:tgtEl>
                                        <p:attrNameLst>
                                          <p:attrName>ppt_c</p:attrName>
                                        </p:attrNameLst>
                                      </p:cBhvr>
                                      <p:to>
                                        <a:schemeClr val="folHlink"/>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73795">
                                            <p:txEl>
                                              <p:pRg st="2" end="2"/>
                                            </p:txEl>
                                          </p:spTgt>
                                        </p:tgtEl>
                                        <p:attrNameLst>
                                          <p:attrName>style.visibility</p:attrName>
                                        </p:attrNameLst>
                                      </p:cBhvr>
                                      <p:to>
                                        <p:strVal val="visible"/>
                                      </p:to>
                                    </p:set>
                                    <p:animEffect transition="in" filter="wipe(left)">
                                      <p:cBhvr>
                                        <p:cTn id="17" dur="500"/>
                                        <p:tgtEl>
                                          <p:spTgt spid="673795">
                                            <p:txEl>
                                              <p:pRg st="2" end="2"/>
                                            </p:txEl>
                                          </p:spTgt>
                                        </p:tgtEl>
                                      </p:cBhvr>
                                    </p:animEffect>
                                  </p:childTnLst>
                                  <p:subTnLst>
                                    <p:animClr clrSpc="rgb" dir="cw">
                                      <p:cBhvr override="childStyle">
                                        <p:cTn dur="1" fill="hold" display="0" masterRel="nextClick" afterEffect="1"/>
                                        <p:tgtEl>
                                          <p:spTgt spid="673795">
                                            <p:txEl>
                                              <p:pRg st="2" end="2"/>
                                            </p:txEl>
                                          </p:spTgt>
                                        </p:tgtEl>
                                        <p:attrNameLst>
                                          <p:attrName>ppt_c</p:attrName>
                                        </p:attrNameLst>
                                      </p:cBhvr>
                                      <p:to>
                                        <a:schemeClr val="folHlink"/>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73795">
                                            <p:txEl>
                                              <p:pRg st="3" end="3"/>
                                            </p:txEl>
                                          </p:spTgt>
                                        </p:tgtEl>
                                        <p:attrNameLst>
                                          <p:attrName>style.visibility</p:attrName>
                                        </p:attrNameLst>
                                      </p:cBhvr>
                                      <p:to>
                                        <p:strVal val="visible"/>
                                      </p:to>
                                    </p:set>
                                    <p:animEffect transition="in" filter="wipe(left)">
                                      <p:cBhvr>
                                        <p:cTn id="22" dur="500"/>
                                        <p:tgtEl>
                                          <p:spTgt spid="673795">
                                            <p:txEl>
                                              <p:pRg st="3" end="3"/>
                                            </p:txEl>
                                          </p:spTgt>
                                        </p:tgtEl>
                                      </p:cBhvr>
                                    </p:animEffect>
                                  </p:childTnLst>
                                  <p:subTnLst>
                                    <p:animClr clrSpc="rgb" dir="cw">
                                      <p:cBhvr override="childStyle">
                                        <p:cTn dur="1" fill="hold" display="0" masterRel="nextClick" afterEffect="1"/>
                                        <p:tgtEl>
                                          <p:spTgt spid="673795">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3795"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21" name="Text Box 5"/>
          <p:cNvSpPr txBox="1">
            <a:spLocks noChangeArrowheads="1"/>
          </p:cNvSpPr>
          <p:nvPr/>
        </p:nvSpPr>
        <p:spPr bwMode="auto">
          <a:xfrm>
            <a:off x="1115616" y="2636912"/>
            <a:ext cx="685800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4400" b="1" dirty="0">
                <a:solidFill>
                  <a:srgbClr val="FFFFFF"/>
                </a:solidFill>
                <a:effectLst>
                  <a:outerShdw blurRad="38100" dist="38100" dir="2700000" algn="tl">
                    <a:srgbClr val="000000"/>
                  </a:outerShdw>
                </a:effectLst>
                <a:latin typeface="Book Antiqua" pitchFamily="18" charset="0"/>
                <a:ea typeface="微软雅黑" panose="020B0503020204020204" pitchFamily="34" charset="-122"/>
              </a:rPr>
              <a:t>假设检验中的两类错误</a:t>
            </a:r>
          </a:p>
          <a:p>
            <a:pPr>
              <a:spcBef>
                <a:spcPct val="50000"/>
              </a:spcBef>
              <a:defRPr/>
            </a:pPr>
            <a:r>
              <a:rPr lang="en-US" altLang="zh-CN" sz="4400" b="1" dirty="0">
                <a:solidFill>
                  <a:srgbClr val="F57B49"/>
                </a:solidFill>
                <a:effectLst>
                  <a:outerShdw blurRad="38100" dist="38100" dir="2700000" algn="tl">
                    <a:srgbClr val="000000"/>
                  </a:outerShdw>
                </a:effectLst>
                <a:latin typeface="Arial" panose="020B0604020202020204" pitchFamily="34" charset="0"/>
                <a:ea typeface="微软雅黑" panose="020B0503020204020204" pitchFamily="34" charset="-122"/>
              </a:rPr>
              <a:t>(</a:t>
            </a:r>
            <a:r>
              <a:rPr lang="zh-CN" altLang="en-US" sz="4400" b="1" dirty="0">
                <a:solidFill>
                  <a:srgbClr val="F57B49"/>
                </a:solidFill>
                <a:effectLst>
                  <a:outerShdw blurRad="38100" dist="38100" dir="2700000" algn="tl">
                    <a:srgbClr val="000000"/>
                  </a:outerShdw>
                </a:effectLst>
                <a:latin typeface="Arial" panose="020B0604020202020204" pitchFamily="34" charset="0"/>
                <a:ea typeface="微软雅黑" panose="020B0503020204020204" pitchFamily="34" charset="-122"/>
              </a:rPr>
              <a:t>决策风险</a:t>
            </a:r>
            <a:r>
              <a:rPr lang="en-US" altLang="zh-CN" sz="4400" b="1" dirty="0">
                <a:solidFill>
                  <a:srgbClr val="F57B49"/>
                </a:solidFill>
                <a:effectLst>
                  <a:outerShdw blurRad="38100" dist="38100" dir="2700000" algn="tl">
                    <a:srgbClr val="000000"/>
                  </a:outerShdw>
                </a:effectLst>
                <a:latin typeface="Arial" panose="020B0604020202020204" pitchFamily="34" charset="0"/>
                <a:ea typeface="微软雅黑" panose="020B0503020204020204" pitchFamily="34" charset="-122"/>
              </a:rPr>
              <a:t>)</a:t>
            </a:r>
          </a:p>
        </p:txBody>
      </p:sp>
    </p:spTree>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3314" name="Rectangle 2"/>
          <p:cNvSpPr>
            <a:spLocks noGrp="1" noChangeArrowheads="1"/>
          </p:cNvSpPr>
          <p:nvPr>
            <p:ph type="title"/>
          </p:nvPr>
        </p:nvSpPr>
        <p:spPr>
          <a:xfrm>
            <a:off x="1905000" y="247650"/>
            <a:ext cx="6781800" cy="1028700"/>
          </a:xfrm>
        </p:spPr>
        <p:txBody>
          <a:bodyPr/>
          <a:lstStyle/>
          <a:p>
            <a:pPr>
              <a:defRPr/>
            </a:pPr>
            <a:r>
              <a:rPr lang="zh-CN" altLang="en-US" sz="4000"/>
              <a:t>假设检验中的两类错误</a:t>
            </a:r>
            <a:endParaRPr lang="zh-CN" altLang="en-US"/>
          </a:p>
        </p:txBody>
      </p:sp>
      <p:sp>
        <p:nvSpPr>
          <p:cNvPr id="653315" name="Rectangle 3"/>
          <p:cNvSpPr>
            <a:spLocks noGrp="1" noChangeArrowheads="1"/>
          </p:cNvSpPr>
          <p:nvPr>
            <p:ph type="body" idx="1"/>
          </p:nvPr>
        </p:nvSpPr>
        <p:spPr>
          <a:xfrm>
            <a:off x="609600" y="1752600"/>
            <a:ext cx="4705350" cy="4419600"/>
          </a:xfrm>
        </p:spPr>
        <p:txBody>
          <a:bodyPr/>
          <a:lstStyle/>
          <a:p>
            <a:pPr>
              <a:defRPr/>
            </a:pPr>
            <a:r>
              <a:rPr lang="en-US" altLang="zh-CN" sz="2800" b="1" dirty="0"/>
              <a:t>1.	</a:t>
            </a:r>
            <a:r>
              <a:rPr lang="zh-CN" altLang="en-US" sz="2800" b="1" dirty="0"/>
              <a:t>第一类错误（弃真错误）</a:t>
            </a:r>
          </a:p>
          <a:p>
            <a:pPr lvl="1">
              <a:defRPr/>
            </a:pPr>
            <a:r>
              <a:rPr lang="zh-CN" altLang="en-US" sz="2400" dirty="0"/>
              <a:t>原假设为真时拒绝原假设</a:t>
            </a:r>
          </a:p>
          <a:p>
            <a:pPr lvl="1">
              <a:defRPr/>
            </a:pPr>
            <a:r>
              <a:rPr lang="zh-CN" altLang="en-US" sz="2400" dirty="0"/>
              <a:t>会产生一系列后果</a:t>
            </a:r>
          </a:p>
          <a:p>
            <a:pPr lvl="1">
              <a:defRPr/>
            </a:pPr>
            <a:r>
              <a:rPr lang="zh-CN" altLang="en-US" sz="2400" dirty="0"/>
              <a:t>第一类错误的概率为</a:t>
            </a:r>
            <a:r>
              <a:rPr lang="zh-CN" altLang="en-US" sz="2400" dirty="0">
                <a:latin typeface="Symbol" panose="05050102010706020507" pitchFamily="18" charset="2"/>
              </a:rPr>
              <a:t></a:t>
            </a:r>
          </a:p>
          <a:p>
            <a:pPr lvl="2">
              <a:defRPr/>
            </a:pPr>
            <a:r>
              <a:rPr lang="zh-CN" altLang="en-US" dirty="0"/>
              <a:t>被称为显著性水平</a:t>
            </a:r>
          </a:p>
          <a:p>
            <a:pPr>
              <a:defRPr/>
            </a:pPr>
            <a:r>
              <a:rPr lang="en-US" altLang="zh-CN" sz="2800" b="1" dirty="0"/>
              <a:t>2.	</a:t>
            </a:r>
            <a:r>
              <a:rPr lang="zh-CN" altLang="en-US" sz="2800" b="1" dirty="0"/>
              <a:t>第二类错误（取伪错误）</a:t>
            </a:r>
          </a:p>
          <a:p>
            <a:pPr lvl="1">
              <a:defRPr/>
            </a:pPr>
            <a:r>
              <a:rPr lang="zh-CN" altLang="en-US" sz="2400" dirty="0"/>
              <a:t>原假设为假时不拒绝原假设</a:t>
            </a:r>
          </a:p>
          <a:p>
            <a:pPr lvl="1">
              <a:defRPr/>
            </a:pPr>
            <a:r>
              <a:rPr lang="zh-CN" altLang="en-US" sz="2400" dirty="0"/>
              <a:t>第二类错误的概率为</a:t>
            </a:r>
            <a:r>
              <a:rPr lang="zh-CN" altLang="en-US" sz="2400" dirty="0">
                <a:latin typeface="Symbol" panose="05050102010706020507" pitchFamily="18" charset="2"/>
              </a:rPr>
              <a:t></a:t>
            </a:r>
            <a:endParaRPr lang="en-US" altLang="zh-CN" sz="2400" dirty="0"/>
          </a:p>
        </p:txBody>
      </p:sp>
      <p:grpSp>
        <p:nvGrpSpPr>
          <p:cNvPr id="35844" name="Group 78"/>
          <p:cNvGrpSpPr/>
          <p:nvPr/>
        </p:nvGrpSpPr>
        <p:grpSpPr bwMode="auto">
          <a:xfrm>
            <a:off x="5775325" y="2895600"/>
            <a:ext cx="2644775" cy="2973388"/>
            <a:chOff x="3806" y="1824"/>
            <a:chExt cx="1498" cy="1873"/>
          </a:xfrm>
        </p:grpSpPr>
        <p:sp>
          <p:nvSpPr>
            <p:cNvPr id="653329" name="Freeform 17"/>
            <p:cNvSpPr/>
            <p:nvPr/>
          </p:nvSpPr>
          <p:spPr bwMode="auto">
            <a:xfrm>
              <a:off x="3806" y="2069"/>
              <a:ext cx="1367" cy="1628"/>
            </a:xfrm>
            <a:custGeom>
              <a:avLst/>
              <a:gdLst>
                <a:gd name="T0" fmla="*/ 640 w 1112"/>
                <a:gd name="T1" fmla="*/ 12 h 1346"/>
                <a:gd name="T2" fmla="*/ 614 w 1112"/>
                <a:gd name="T3" fmla="*/ 861 h 1346"/>
                <a:gd name="T4" fmla="*/ 126 w 1112"/>
                <a:gd name="T5" fmla="*/ 921 h 1346"/>
                <a:gd name="T6" fmla="*/ 0 w 1112"/>
                <a:gd name="T7" fmla="*/ 1022 h 1346"/>
                <a:gd name="T8" fmla="*/ 166 w 1112"/>
                <a:gd name="T9" fmla="*/ 1346 h 1346"/>
                <a:gd name="T10" fmla="*/ 1112 w 1112"/>
                <a:gd name="T11" fmla="*/ 1242 h 1346"/>
                <a:gd name="T12" fmla="*/ 1033 w 1112"/>
                <a:gd name="T13" fmla="*/ 857 h 1346"/>
                <a:gd name="T14" fmla="*/ 1032 w 1112"/>
                <a:gd name="T15" fmla="*/ 855 h 1346"/>
                <a:gd name="T16" fmla="*/ 1031 w 1112"/>
                <a:gd name="T17" fmla="*/ 853 h 1346"/>
                <a:gd name="T18" fmla="*/ 1028 w 1112"/>
                <a:gd name="T19" fmla="*/ 847 h 1346"/>
                <a:gd name="T20" fmla="*/ 1025 w 1112"/>
                <a:gd name="T21" fmla="*/ 841 h 1346"/>
                <a:gd name="T22" fmla="*/ 1021 w 1112"/>
                <a:gd name="T23" fmla="*/ 833 h 1346"/>
                <a:gd name="T24" fmla="*/ 1016 w 1112"/>
                <a:gd name="T25" fmla="*/ 824 h 1346"/>
                <a:gd name="T26" fmla="*/ 1011 w 1112"/>
                <a:gd name="T27" fmla="*/ 814 h 1346"/>
                <a:gd name="T28" fmla="*/ 1005 w 1112"/>
                <a:gd name="T29" fmla="*/ 805 h 1346"/>
                <a:gd name="T30" fmla="*/ 996 w 1112"/>
                <a:gd name="T31" fmla="*/ 793 h 1346"/>
                <a:gd name="T32" fmla="*/ 987 w 1112"/>
                <a:gd name="T33" fmla="*/ 783 h 1346"/>
                <a:gd name="T34" fmla="*/ 978 w 1112"/>
                <a:gd name="T35" fmla="*/ 772 h 1346"/>
                <a:gd name="T36" fmla="*/ 967 w 1112"/>
                <a:gd name="T37" fmla="*/ 764 h 1346"/>
                <a:gd name="T38" fmla="*/ 955 w 1112"/>
                <a:gd name="T39" fmla="*/ 755 h 1346"/>
                <a:gd name="T40" fmla="*/ 942 w 1112"/>
                <a:gd name="T41" fmla="*/ 748 h 1346"/>
                <a:gd name="T42" fmla="*/ 927 w 1112"/>
                <a:gd name="T43" fmla="*/ 741 h 1346"/>
                <a:gd name="T44" fmla="*/ 912 w 1112"/>
                <a:gd name="T45" fmla="*/ 736 h 1346"/>
                <a:gd name="T46" fmla="*/ 895 w 1112"/>
                <a:gd name="T47" fmla="*/ 732 h 1346"/>
                <a:gd name="T48" fmla="*/ 879 w 1112"/>
                <a:gd name="T49" fmla="*/ 729 h 1346"/>
                <a:gd name="T50" fmla="*/ 863 w 1112"/>
                <a:gd name="T51" fmla="*/ 726 h 1346"/>
                <a:gd name="T52" fmla="*/ 848 w 1112"/>
                <a:gd name="T53" fmla="*/ 722 h 1346"/>
                <a:gd name="T54" fmla="*/ 833 w 1112"/>
                <a:gd name="T55" fmla="*/ 719 h 1346"/>
                <a:gd name="T56" fmla="*/ 819 w 1112"/>
                <a:gd name="T57" fmla="*/ 717 h 1346"/>
                <a:gd name="T58" fmla="*/ 805 w 1112"/>
                <a:gd name="T59" fmla="*/ 713 h 1346"/>
                <a:gd name="T60" fmla="*/ 793 w 1112"/>
                <a:gd name="T61" fmla="*/ 712 h 1346"/>
                <a:gd name="T62" fmla="*/ 780 w 1112"/>
                <a:gd name="T63" fmla="*/ 710 h 1346"/>
                <a:gd name="T64" fmla="*/ 770 w 1112"/>
                <a:gd name="T65" fmla="*/ 707 h 1346"/>
                <a:gd name="T66" fmla="*/ 760 w 1112"/>
                <a:gd name="T67" fmla="*/ 706 h 1346"/>
                <a:gd name="T68" fmla="*/ 753 w 1112"/>
                <a:gd name="T69" fmla="*/ 705 h 1346"/>
                <a:gd name="T70" fmla="*/ 746 w 1112"/>
                <a:gd name="T71" fmla="*/ 704 h 1346"/>
                <a:gd name="T72" fmla="*/ 742 w 1112"/>
                <a:gd name="T73" fmla="*/ 703 h 1346"/>
                <a:gd name="T74" fmla="*/ 739 w 1112"/>
                <a:gd name="T75" fmla="*/ 703 h 1346"/>
                <a:gd name="T76" fmla="*/ 739 w 1112"/>
                <a:gd name="T77" fmla="*/ 703 h 1346"/>
                <a:gd name="T78" fmla="*/ 677 w 1112"/>
                <a:gd name="T79" fmla="*/ 0 h 1346"/>
                <a:gd name="T80" fmla="*/ 640 w 1112"/>
                <a:gd name="T81" fmla="*/ 12 h 1346"/>
                <a:gd name="T82" fmla="*/ 640 w 1112"/>
                <a:gd name="T83" fmla="*/ 12 h 1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12" h="1346">
                  <a:moveTo>
                    <a:pt x="640" y="12"/>
                  </a:moveTo>
                  <a:lnTo>
                    <a:pt x="614" y="861"/>
                  </a:lnTo>
                  <a:lnTo>
                    <a:pt x="126" y="921"/>
                  </a:lnTo>
                  <a:lnTo>
                    <a:pt x="0" y="1022"/>
                  </a:lnTo>
                  <a:lnTo>
                    <a:pt x="166" y="1346"/>
                  </a:lnTo>
                  <a:lnTo>
                    <a:pt x="1112" y="1242"/>
                  </a:lnTo>
                  <a:lnTo>
                    <a:pt x="1033" y="857"/>
                  </a:lnTo>
                  <a:lnTo>
                    <a:pt x="1032" y="855"/>
                  </a:lnTo>
                  <a:lnTo>
                    <a:pt x="1031" y="853"/>
                  </a:lnTo>
                  <a:lnTo>
                    <a:pt x="1028" y="847"/>
                  </a:lnTo>
                  <a:lnTo>
                    <a:pt x="1025" y="841"/>
                  </a:lnTo>
                  <a:lnTo>
                    <a:pt x="1021" y="833"/>
                  </a:lnTo>
                  <a:lnTo>
                    <a:pt x="1016" y="824"/>
                  </a:lnTo>
                  <a:lnTo>
                    <a:pt x="1011" y="814"/>
                  </a:lnTo>
                  <a:lnTo>
                    <a:pt x="1005" y="805"/>
                  </a:lnTo>
                  <a:lnTo>
                    <a:pt x="996" y="793"/>
                  </a:lnTo>
                  <a:lnTo>
                    <a:pt x="987" y="783"/>
                  </a:lnTo>
                  <a:lnTo>
                    <a:pt x="978" y="772"/>
                  </a:lnTo>
                  <a:lnTo>
                    <a:pt x="967" y="764"/>
                  </a:lnTo>
                  <a:lnTo>
                    <a:pt x="955" y="755"/>
                  </a:lnTo>
                  <a:lnTo>
                    <a:pt x="942" y="748"/>
                  </a:lnTo>
                  <a:lnTo>
                    <a:pt x="927" y="741"/>
                  </a:lnTo>
                  <a:lnTo>
                    <a:pt x="912" y="736"/>
                  </a:lnTo>
                  <a:lnTo>
                    <a:pt x="895" y="732"/>
                  </a:lnTo>
                  <a:lnTo>
                    <a:pt x="879" y="729"/>
                  </a:lnTo>
                  <a:lnTo>
                    <a:pt x="863" y="726"/>
                  </a:lnTo>
                  <a:lnTo>
                    <a:pt x="848" y="722"/>
                  </a:lnTo>
                  <a:lnTo>
                    <a:pt x="833" y="719"/>
                  </a:lnTo>
                  <a:lnTo>
                    <a:pt x="819" y="717"/>
                  </a:lnTo>
                  <a:lnTo>
                    <a:pt x="805" y="713"/>
                  </a:lnTo>
                  <a:lnTo>
                    <a:pt x="793" y="712"/>
                  </a:lnTo>
                  <a:lnTo>
                    <a:pt x="780" y="710"/>
                  </a:lnTo>
                  <a:lnTo>
                    <a:pt x="770" y="707"/>
                  </a:lnTo>
                  <a:lnTo>
                    <a:pt x="760" y="706"/>
                  </a:lnTo>
                  <a:lnTo>
                    <a:pt x="753" y="705"/>
                  </a:lnTo>
                  <a:lnTo>
                    <a:pt x="746" y="704"/>
                  </a:lnTo>
                  <a:lnTo>
                    <a:pt x="742" y="703"/>
                  </a:lnTo>
                  <a:lnTo>
                    <a:pt x="739" y="703"/>
                  </a:lnTo>
                  <a:lnTo>
                    <a:pt x="739" y="703"/>
                  </a:lnTo>
                  <a:lnTo>
                    <a:pt x="677" y="0"/>
                  </a:lnTo>
                  <a:lnTo>
                    <a:pt x="640" y="12"/>
                  </a:lnTo>
                  <a:lnTo>
                    <a:pt x="640" y="12"/>
                  </a:lnTo>
                  <a:close/>
                </a:path>
              </a:pathLst>
            </a:custGeom>
            <a:solidFill>
              <a:srgbClr val="B3B3B3"/>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53330" name="Freeform 18"/>
            <p:cNvSpPr/>
            <p:nvPr/>
          </p:nvSpPr>
          <p:spPr bwMode="auto">
            <a:xfrm>
              <a:off x="4105" y="1963"/>
              <a:ext cx="955" cy="220"/>
            </a:xfrm>
            <a:custGeom>
              <a:avLst/>
              <a:gdLst>
                <a:gd name="T0" fmla="*/ 0 w 777"/>
                <a:gd name="T1" fmla="*/ 182 h 182"/>
                <a:gd name="T2" fmla="*/ 777 w 777"/>
                <a:gd name="T3" fmla="*/ 36 h 182"/>
                <a:gd name="T4" fmla="*/ 773 w 777"/>
                <a:gd name="T5" fmla="*/ 0 h 182"/>
                <a:gd name="T6" fmla="*/ 0 w 777"/>
                <a:gd name="T7" fmla="*/ 153 h 182"/>
                <a:gd name="T8" fmla="*/ 0 w 777"/>
                <a:gd name="T9" fmla="*/ 182 h 182"/>
                <a:gd name="T10" fmla="*/ 0 w 777"/>
                <a:gd name="T11" fmla="*/ 182 h 182"/>
              </a:gdLst>
              <a:ahLst/>
              <a:cxnLst>
                <a:cxn ang="0">
                  <a:pos x="T0" y="T1"/>
                </a:cxn>
                <a:cxn ang="0">
                  <a:pos x="T2" y="T3"/>
                </a:cxn>
                <a:cxn ang="0">
                  <a:pos x="T4" y="T5"/>
                </a:cxn>
                <a:cxn ang="0">
                  <a:pos x="T6" y="T7"/>
                </a:cxn>
                <a:cxn ang="0">
                  <a:pos x="T8" y="T9"/>
                </a:cxn>
                <a:cxn ang="0">
                  <a:pos x="T10" y="T11"/>
                </a:cxn>
              </a:cxnLst>
              <a:rect l="0" t="0" r="r" b="b"/>
              <a:pathLst>
                <a:path w="777" h="182">
                  <a:moveTo>
                    <a:pt x="0" y="182"/>
                  </a:moveTo>
                  <a:lnTo>
                    <a:pt x="777" y="36"/>
                  </a:lnTo>
                  <a:lnTo>
                    <a:pt x="773" y="0"/>
                  </a:lnTo>
                  <a:lnTo>
                    <a:pt x="0" y="153"/>
                  </a:lnTo>
                  <a:lnTo>
                    <a:pt x="0" y="182"/>
                  </a:lnTo>
                  <a:lnTo>
                    <a:pt x="0" y="182"/>
                  </a:lnTo>
                  <a:close/>
                </a:path>
              </a:pathLst>
            </a:custGeom>
            <a:solidFill>
              <a:srgbClr val="FFFFCC"/>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53331" name="Freeform 19"/>
            <p:cNvSpPr/>
            <p:nvPr/>
          </p:nvSpPr>
          <p:spPr bwMode="auto">
            <a:xfrm>
              <a:off x="4563" y="2350"/>
              <a:ext cx="137" cy="809"/>
            </a:xfrm>
            <a:custGeom>
              <a:avLst/>
              <a:gdLst>
                <a:gd name="T0" fmla="*/ 27 w 111"/>
                <a:gd name="T1" fmla="*/ 0 h 669"/>
                <a:gd name="T2" fmla="*/ 54 w 111"/>
                <a:gd name="T3" fmla="*/ 11 h 669"/>
                <a:gd name="T4" fmla="*/ 45 w 111"/>
                <a:gd name="T5" fmla="*/ 611 h 669"/>
                <a:gd name="T6" fmla="*/ 110 w 111"/>
                <a:gd name="T7" fmla="*/ 617 h 669"/>
                <a:gd name="T8" fmla="*/ 111 w 111"/>
                <a:gd name="T9" fmla="*/ 660 h 669"/>
                <a:gd name="T10" fmla="*/ 0 w 111"/>
                <a:gd name="T11" fmla="*/ 669 h 669"/>
                <a:gd name="T12" fmla="*/ 27 w 111"/>
                <a:gd name="T13" fmla="*/ 0 h 669"/>
                <a:gd name="T14" fmla="*/ 27 w 111"/>
                <a:gd name="T15" fmla="*/ 0 h 6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 h="669">
                  <a:moveTo>
                    <a:pt x="27" y="0"/>
                  </a:moveTo>
                  <a:lnTo>
                    <a:pt x="54" y="11"/>
                  </a:lnTo>
                  <a:lnTo>
                    <a:pt x="45" y="611"/>
                  </a:lnTo>
                  <a:lnTo>
                    <a:pt x="110" y="617"/>
                  </a:lnTo>
                  <a:lnTo>
                    <a:pt x="111" y="660"/>
                  </a:lnTo>
                  <a:lnTo>
                    <a:pt x="0" y="669"/>
                  </a:lnTo>
                  <a:lnTo>
                    <a:pt x="27" y="0"/>
                  </a:lnTo>
                  <a:lnTo>
                    <a:pt x="27" y="0"/>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53332" name="Freeform 20"/>
            <p:cNvSpPr/>
            <p:nvPr/>
          </p:nvSpPr>
          <p:spPr bwMode="auto">
            <a:xfrm>
              <a:off x="4320" y="3090"/>
              <a:ext cx="725" cy="179"/>
            </a:xfrm>
            <a:custGeom>
              <a:avLst/>
              <a:gdLst>
                <a:gd name="T0" fmla="*/ 176 w 590"/>
                <a:gd name="T1" fmla="*/ 0 h 148"/>
                <a:gd name="T2" fmla="*/ 87 w 590"/>
                <a:gd name="T3" fmla="*/ 35 h 148"/>
                <a:gd name="T4" fmla="*/ 35 w 590"/>
                <a:gd name="T5" fmla="*/ 70 h 148"/>
                <a:gd name="T6" fmla="*/ 0 w 590"/>
                <a:gd name="T7" fmla="*/ 148 h 148"/>
                <a:gd name="T8" fmla="*/ 590 w 590"/>
                <a:gd name="T9" fmla="*/ 132 h 148"/>
                <a:gd name="T10" fmla="*/ 516 w 590"/>
                <a:gd name="T11" fmla="*/ 28 h 148"/>
                <a:gd name="T12" fmla="*/ 204 w 590"/>
                <a:gd name="T13" fmla="*/ 70 h 148"/>
                <a:gd name="T14" fmla="*/ 176 w 590"/>
                <a:gd name="T15" fmla="*/ 0 h 148"/>
                <a:gd name="T16" fmla="*/ 176 w 590"/>
                <a:gd name="T17" fmla="*/ 0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0" h="148">
                  <a:moveTo>
                    <a:pt x="176" y="0"/>
                  </a:moveTo>
                  <a:lnTo>
                    <a:pt x="87" y="35"/>
                  </a:lnTo>
                  <a:lnTo>
                    <a:pt x="35" y="70"/>
                  </a:lnTo>
                  <a:lnTo>
                    <a:pt x="0" y="148"/>
                  </a:lnTo>
                  <a:lnTo>
                    <a:pt x="590" y="132"/>
                  </a:lnTo>
                  <a:lnTo>
                    <a:pt x="516" y="28"/>
                  </a:lnTo>
                  <a:lnTo>
                    <a:pt x="204" y="70"/>
                  </a:lnTo>
                  <a:lnTo>
                    <a:pt x="176" y="0"/>
                  </a:lnTo>
                  <a:lnTo>
                    <a:pt x="176" y="0"/>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53333" name="Freeform 21"/>
            <p:cNvSpPr/>
            <p:nvPr/>
          </p:nvSpPr>
          <p:spPr bwMode="auto">
            <a:xfrm>
              <a:off x="4757" y="2358"/>
              <a:ext cx="451" cy="308"/>
            </a:xfrm>
            <a:custGeom>
              <a:avLst/>
              <a:gdLst>
                <a:gd name="T0" fmla="*/ 0 w 368"/>
                <a:gd name="T1" fmla="*/ 119 h 254"/>
                <a:gd name="T2" fmla="*/ 323 w 368"/>
                <a:gd name="T3" fmla="*/ 0 h 254"/>
                <a:gd name="T4" fmla="*/ 324 w 368"/>
                <a:gd name="T5" fmla="*/ 1 h 254"/>
                <a:gd name="T6" fmla="*/ 328 w 368"/>
                <a:gd name="T7" fmla="*/ 7 h 254"/>
                <a:gd name="T8" fmla="*/ 332 w 368"/>
                <a:gd name="T9" fmla="*/ 14 h 254"/>
                <a:gd name="T10" fmla="*/ 339 w 368"/>
                <a:gd name="T11" fmla="*/ 26 h 254"/>
                <a:gd name="T12" fmla="*/ 345 w 368"/>
                <a:gd name="T13" fmla="*/ 39 h 254"/>
                <a:gd name="T14" fmla="*/ 353 w 368"/>
                <a:gd name="T15" fmla="*/ 55 h 254"/>
                <a:gd name="T16" fmla="*/ 359 w 368"/>
                <a:gd name="T17" fmla="*/ 71 h 254"/>
                <a:gd name="T18" fmla="*/ 365 w 368"/>
                <a:gd name="T19" fmla="*/ 90 h 254"/>
                <a:gd name="T20" fmla="*/ 368 w 368"/>
                <a:gd name="T21" fmla="*/ 107 h 254"/>
                <a:gd name="T22" fmla="*/ 368 w 368"/>
                <a:gd name="T23" fmla="*/ 128 h 254"/>
                <a:gd name="T24" fmla="*/ 367 w 368"/>
                <a:gd name="T25" fmla="*/ 147 h 254"/>
                <a:gd name="T26" fmla="*/ 361 w 368"/>
                <a:gd name="T27" fmla="*/ 168 h 254"/>
                <a:gd name="T28" fmla="*/ 351 w 368"/>
                <a:gd name="T29" fmla="*/ 185 h 254"/>
                <a:gd name="T30" fmla="*/ 337 w 368"/>
                <a:gd name="T31" fmla="*/ 205 h 254"/>
                <a:gd name="T32" fmla="*/ 317 w 368"/>
                <a:gd name="T33" fmla="*/ 221 h 254"/>
                <a:gd name="T34" fmla="*/ 291 w 368"/>
                <a:gd name="T35" fmla="*/ 237 h 254"/>
                <a:gd name="T36" fmla="*/ 262 w 368"/>
                <a:gd name="T37" fmla="*/ 248 h 254"/>
                <a:gd name="T38" fmla="*/ 234 w 368"/>
                <a:gd name="T39" fmla="*/ 254 h 254"/>
                <a:gd name="T40" fmla="*/ 207 w 368"/>
                <a:gd name="T41" fmla="*/ 254 h 254"/>
                <a:gd name="T42" fmla="*/ 181 w 368"/>
                <a:gd name="T43" fmla="*/ 250 h 254"/>
                <a:gd name="T44" fmla="*/ 154 w 368"/>
                <a:gd name="T45" fmla="*/ 243 h 254"/>
                <a:gd name="T46" fmla="*/ 130 w 368"/>
                <a:gd name="T47" fmla="*/ 233 h 254"/>
                <a:gd name="T48" fmla="*/ 108 w 368"/>
                <a:gd name="T49" fmla="*/ 220 h 254"/>
                <a:gd name="T50" fmla="*/ 88 w 368"/>
                <a:gd name="T51" fmla="*/ 207 h 254"/>
                <a:gd name="T52" fmla="*/ 68 w 368"/>
                <a:gd name="T53" fmla="*/ 191 h 254"/>
                <a:gd name="T54" fmla="*/ 51 w 368"/>
                <a:gd name="T55" fmla="*/ 176 h 254"/>
                <a:gd name="T56" fmla="*/ 36 w 368"/>
                <a:gd name="T57" fmla="*/ 162 h 254"/>
                <a:gd name="T58" fmla="*/ 24 w 368"/>
                <a:gd name="T59" fmla="*/ 148 h 254"/>
                <a:gd name="T60" fmla="*/ 13 w 368"/>
                <a:gd name="T61" fmla="*/ 136 h 254"/>
                <a:gd name="T62" fmla="*/ 6 w 368"/>
                <a:gd name="T63" fmla="*/ 127 h 254"/>
                <a:gd name="T64" fmla="*/ 1 w 368"/>
                <a:gd name="T65" fmla="*/ 121 h 254"/>
                <a:gd name="T66" fmla="*/ 0 w 368"/>
                <a:gd name="T67" fmla="*/ 119 h 254"/>
                <a:gd name="T68" fmla="*/ 0 w 368"/>
                <a:gd name="T69" fmla="*/ 119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8" h="254">
                  <a:moveTo>
                    <a:pt x="0" y="119"/>
                  </a:moveTo>
                  <a:lnTo>
                    <a:pt x="323" y="0"/>
                  </a:lnTo>
                  <a:lnTo>
                    <a:pt x="324" y="1"/>
                  </a:lnTo>
                  <a:lnTo>
                    <a:pt x="328" y="7"/>
                  </a:lnTo>
                  <a:lnTo>
                    <a:pt x="332" y="14"/>
                  </a:lnTo>
                  <a:lnTo>
                    <a:pt x="339" y="26"/>
                  </a:lnTo>
                  <a:lnTo>
                    <a:pt x="345" y="39"/>
                  </a:lnTo>
                  <a:lnTo>
                    <a:pt x="353" y="55"/>
                  </a:lnTo>
                  <a:lnTo>
                    <a:pt x="359" y="71"/>
                  </a:lnTo>
                  <a:lnTo>
                    <a:pt x="365" y="90"/>
                  </a:lnTo>
                  <a:lnTo>
                    <a:pt x="368" y="107"/>
                  </a:lnTo>
                  <a:lnTo>
                    <a:pt x="368" y="128"/>
                  </a:lnTo>
                  <a:lnTo>
                    <a:pt x="367" y="147"/>
                  </a:lnTo>
                  <a:lnTo>
                    <a:pt x="361" y="168"/>
                  </a:lnTo>
                  <a:lnTo>
                    <a:pt x="351" y="185"/>
                  </a:lnTo>
                  <a:lnTo>
                    <a:pt x="337" y="205"/>
                  </a:lnTo>
                  <a:lnTo>
                    <a:pt x="317" y="221"/>
                  </a:lnTo>
                  <a:lnTo>
                    <a:pt x="291" y="237"/>
                  </a:lnTo>
                  <a:lnTo>
                    <a:pt x="262" y="248"/>
                  </a:lnTo>
                  <a:lnTo>
                    <a:pt x="234" y="254"/>
                  </a:lnTo>
                  <a:lnTo>
                    <a:pt x="207" y="254"/>
                  </a:lnTo>
                  <a:lnTo>
                    <a:pt x="181" y="250"/>
                  </a:lnTo>
                  <a:lnTo>
                    <a:pt x="154" y="243"/>
                  </a:lnTo>
                  <a:lnTo>
                    <a:pt x="130" y="233"/>
                  </a:lnTo>
                  <a:lnTo>
                    <a:pt x="108" y="220"/>
                  </a:lnTo>
                  <a:lnTo>
                    <a:pt x="88" y="207"/>
                  </a:lnTo>
                  <a:lnTo>
                    <a:pt x="68" y="191"/>
                  </a:lnTo>
                  <a:lnTo>
                    <a:pt x="51" y="176"/>
                  </a:lnTo>
                  <a:lnTo>
                    <a:pt x="36" y="162"/>
                  </a:lnTo>
                  <a:lnTo>
                    <a:pt x="24" y="148"/>
                  </a:lnTo>
                  <a:lnTo>
                    <a:pt x="13" y="136"/>
                  </a:lnTo>
                  <a:lnTo>
                    <a:pt x="6" y="127"/>
                  </a:lnTo>
                  <a:lnTo>
                    <a:pt x="1" y="121"/>
                  </a:lnTo>
                  <a:lnTo>
                    <a:pt x="0" y="119"/>
                  </a:lnTo>
                  <a:lnTo>
                    <a:pt x="0" y="119"/>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53334" name="Freeform 22"/>
            <p:cNvSpPr/>
            <p:nvPr/>
          </p:nvSpPr>
          <p:spPr bwMode="auto">
            <a:xfrm>
              <a:off x="4536" y="1824"/>
              <a:ext cx="472" cy="1378"/>
            </a:xfrm>
            <a:custGeom>
              <a:avLst/>
              <a:gdLst>
                <a:gd name="T0" fmla="*/ 42 w 384"/>
                <a:gd name="T1" fmla="*/ 8 h 1140"/>
                <a:gd name="T2" fmla="*/ 0 w 384"/>
                <a:gd name="T3" fmla="*/ 1140 h 1140"/>
                <a:gd name="T4" fmla="*/ 384 w 384"/>
                <a:gd name="T5" fmla="*/ 1103 h 1140"/>
                <a:gd name="T6" fmla="*/ 341 w 384"/>
                <a:gd name="T7" fmla="*/ 1058 h 1140"/>
                <a:gd name="T8" fmla="*/ 32 w 384"/>
                <a:gd name="T9" fmla="*/ 1087 h 1140"/>
                <a:gd name="T10" fmla="*/ 66 w 384"/>
                <a:gd name="T11" fmla="*/ 0 h 1140"/>
                <a:gd name="T12" fmla="*/ 42 w 384"/>
                <a:gd name="T13" fmla="*/ 8 h 1140"/>
                <a:gd name="T14" fmla="*/ 42 w 384"/>
                <a:gd name="T15" fmla="*/ 8 h 11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4" h="1140">
                  <a:moveTo>
                    <a:pt x="42" y="8"/>
                  </a:moveTo>
                  <a:lnTo>
                    <a:pt x="0" y="1140"/>
                  </a:lnTo>
                  <a:lnTo>
                    <a:pt x="384" y="1103"/>
                  </a:lnTo>
                  <a:lnTo>
                    <a:pt x="341" y="1058"/>
                  </a:lnTo>
                  <a:lnTo>
                    <a:pt x="32" y="1087"/>
                  </a:lnTo>
                  <a:lnTo>
                    <a:pt x="66" y="0"/>
                  </a:lnTo>
                  <a:lnTo>
                    <a:pt x="42" y="8"/>
                  </a:lnTo>
                  <a:lnTo>
                    <a:pt x="42" y="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53335" name="Freeform 23"/>
            <p:cNvSpPr/>
            <p:nvPr/>
          </p:nvSpPr>
          <p:spPr bwMode="auto">
            <a:xfrm>
              <a:off x="4867" y="2171"/>
              <a:ext cx="312" cy="331"/>
            </a:xfrm>
            <a:custGeom>
              <a:avLst/>
              <a:gdLst>
                <a:gd name="T0" fmla="*/ 51 w 254"/>
                <a:gd name="T1" fmla="*/ 0 h 274"/>
                <a:gd name="T2" fmla="*/ 0 w 254"/>
                <a:gd name="T3" fmla="*/ 274 h 274"/>
                <a:gd name="T4" fmla="*/ 254 w 254"/>
                <a:gd name="T5" fmla="*/ 174 h 274"/>
                <a:gd name="T6" fmla="*/ 51 w 254"/>
                <a:gd name="T7" fmla="*/ 0 h 274"/>
                <a:gd name="T8" fmla="*/ 51 w 254"/>
                <a:gd name="T9" fmla="*/ 0 h 274"/>
              </a:gdLst>
              <a:ahLst/>
              <a:cxnLst>
                <a:cxn ang="0">
                  <a:pos x="T0" y="T1"/>
                </a:cxn>
                <a:cxn ang="0">
                  <a:pos x="T2" y="T3"/>
                </a:cxn>
                <a:cxn ang="0">
                  <a:pos x="T4" y="T5"/>
                </a:cxn>
                <a:cxn ang="0">
                  <a:pos x="T6" y="T7"/>
                </a:cxn>
                <a:cxn ang="0">
                  <a:pos x="T8" y="T9"/>
                </a:cxn>
              </a:cxnLst>
              <a:rect l="0" t="0" r="r" b="b"/>
              <a:pathLst>
                <a:path w="254" h="274">
                  <a:moveTo>
                    <a:pt x="51" y="0"/>
                  </a:moveTo>
                  <a:lnTo>
                    <a:pt x="0" y="274"/>
                  </a:lnTo>
                  <a:lnTo>
                    <a:pt x="254" y="174"/>
                  </a:lnTo>
                  <a:lnTo>
                    <a:pt x="51" y="0"/>
                  </a:lnTo>
                  <a:lnTo>
                    <a:pt x="51" y="0"/>
                  </a:lnTo>
                  <a:close/>
                </a:path>
              </a:pathLst>
            </a:custGeom>
            <a:solidFill>
              <a:srgbClr val="FFFFCC"/>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53337" name="Freeform 25"/>
            <p:cNvSpPr/>
            <p:nvPr/>
          </p:nvSpPr>
          <p:spPr bwMode="auto">
            <a:xfrm>
              <a:off x="4294" y="3016"/>
              <a:ext cx="761" cy="277"/>
            </a:xfrm>
            <a:custGeom>
              <a:avLst/>
              <a:gdLst>
                <a:gd name="T0" fmla="*/ 211 w 619"/>
                <a:gd name="T1" fmla="*/ 53 h 229"/>
                <a:gd name="T2" fmla="*/ 198 w 619"/>
                <a:gd name="T3" fmla="*/ 53 h 229"/>
                <a:gd name="T4" fmla="*/ 176 w 619"/>
                <a:gd name="T5" fmla="*/ 54 h 229"/>
                <a:gd name="T6" fmla="*/ 147 w 619"/>
                <a:gd name="T7" fmla="*/ 61 h 229"/>
                <a:gd name="T8" fmla="*/ 112 w 619"/>
                <a:gd name="T9" fmla="*/ 77 h 229"/>
                <a:gd name="T10" fmla="*/ 77 w 619"/>
                <a:gd name="T11" fmla="*/ 101 h 229"/>
                <a:gd name="T12" fmla="*/ 42 w 619"/>
                <a:gd name="T13" fmla="*/ 139 h 229"/>
                <a:gd name="T14" fmla="*/ 13 w 619"/>
                <a:gd name="T15" fmla="*/ 193 h 229"/>
                <a:gd name="T16" fmla="*/ 5 w 619"/>
                <a:gd name="T17" fmla="*/ 228 h 229"/>
                <a:gd name="T18" fmla="*/ 55 w 619"/>
                <a:gd name="T19" fmla="*/ 228 h 229"/>
                <a:gd name="T20" fmla="*/ 140 w 619"/>
                <a:gd name="T21" fmla="*/ 226 h 229"/>
                <a:gd name="T22" fmla="*/ 250 w 619"/>
                <a:gd name="T23" fmla="*/ 223 h 229"/>
                <a:gd name="T24" fmla="*/ 365 w 619"/>
                <a:gd name="T25" fmla="*/ 218 h 229"/>
                <a:gd name="T26" fmla="*/ 473 w 619"/>
                <a:gd name="T27" fmla="*/ 215 h 229"/>
                <a:gd name="T28" fmla="*/ 562 w 619"/>
                <a:gd name="T29" fmla="*/ 211 h 229"/>
                <a:gd name="T30" fmla="*/ 612 w 619"/>
                <a:gd name="T31" fmla="*/ 209 h 229"/>
                <a:gd name="T32" fmla="*/ 619 w 619"/>
                <a:gd name="T33" fmla="*/ 207 h 229"/>
                <a:gd name="T34" fmla="*/ 619 w 619"/>
                <a:gd name="T35" fmla="*/ 194 h 229"/>
                <a:gd name="T36" fmla="*/ 617 w 619"/>
                <a:gd name="T37" fmla="*/ 171 h 229"/>
                <a:gd name="T38" fmla="*/ 608 w 619"/>
                <a:gd name="T39" fmla="*/ 140 h 229"/>
                <a:gd name="T40" fmla="*/ 590 w 619"/>
                <a:gd name="T41" fmla="*/ 107 h 229"/>
                <a:gd name="T42" fmla="*/ 560 w 619"/>
                <a:gd name="T43" fmla="*/ 71 h 229"/>
                <a:gd name="T44" fmla="*/ 514 w 619"/>
                <a:gd name="T45" fmla="*/ 38 h 229"/>
                <a:gd name="T46" fmla="*/ 450 w 619"/>
                <a:gd name="T47" fmla="*/ 10 h 229"/>
                <a:gd name="T48" fmla="*/ 406 w 619"/>
                <a:gd name="T49" fmla="*/ 41 h 229"/>
                <a:gd name="T50" fmla="*/ 412 w 619"/>
                <a:gd name="T51" fmla="*/ 41 h 229"/>
                <a:gd name="T52" fmla="*/ 428 w 619"/>
                <a:gd name="T53" fmla="*/ 43 h 229"/>
                <a:gd name="T54" fmla="*/ 451 w 619"/>
                <a:gd name="T55" fmla="*/ 48 h 229"/>
                <a:gd name="T56" fmla="*/ 479 w 619"/>
                <a:gd name="T57" fmla="*/ 58 h 229"/>
                <a:gd name="T58" fmla="*/ 508 w 619"/>
                <a:gd name="T59" fmla="*/ 74 h 229"/>
                <a:gd name="T60" fmla="*/ 537 w 619"/>
                <a:gd name="T61" fmla="*/ 97 h 229"/>
                <a:gd name="T62" fmla="*/ 562 w 619"/>
                <a:gd name="T63" fmla="*/ 129 h 229"/>
                <a:gd name="T64" fmla="*/ 581 w 619"/>
                <a:gd name="T65" fmla="*/ 173 h 229"/>
                <a:gd name="T66" fmla="*/ 47 w 619"/>
                <a:gd name="T67" fmla="*/ 196 h 229"/>
                <a:gd name="T68" fmla="*/ 51 w 619"/>
                <a:gd name="T69" fmla="*/ 187 h 229"/>
                <a:gd name="T70" fmla="*/ 58 w 619"/>
                <a:gd name="T71" fmla="*/ 171 h 229"/>
                <a:gd name="T72" fmla="*/ 71 w 619"/>
                <a:gd name="T73" fmla="*/ 151 h 229"/>
                <a:gd name="T74" fmla="*/ 90 w 619"/>
                <a:gd name="T75" fmla="*/ 130 h 229"/>
                <a:gd name="T76" fmla="*/ 114 w 619"/>
                <a:gd name="T77" fmla="*/ 110 h 229"/>
                <a:gd name="T78" fmla="*/ 147 w 619"/>
                <a:gd name="T79" fmla="*/ 95 h 229"/>
                <a:gd name="T80" fmla="*/ 187 w 619"/>
                <a:gd name="T81" fmla="*/ 88 h 229"/>
                <a:gd name="T82" fmla="*/ 213 w 619"/>
                <a:gd name="T83" fmla="*/ 53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19" h="229">
                  <a:moveTo>
                    <a:pt x="213" y="53"/>
                  </a:moveTo>
                  <a:lnTo>
                    <a:pt x="211" y="53"/>
                  </a:lnTo>
                  <a:lnTo>
                    <a:pt x="206" y="53"/>
                  </a:lnTo>
                  <a:lnTo>
                    <a:pt x="198" y="53"/>
                  </a:lnTo>
                  <a:lnTo>
                    <a:pt x="189" y="53"/>
                  </a:lnTo>
                  <a:lnTo>
                    <a:pt x="176" y="54"/>
                  </a:lnTo>
                  <a:lnTo>
                    <a:pt x="162" y="57"/>
                  </a:lnTo>
                  <a:lnTo>
                    <a:pt x="147" y="61"/>
                  </a:lnTo>
                  <a:lnTo>
                    <a:pt x="130" y="68"/>
                  </a:lnTo>
                  <a:lnTo>
                    <a:pt x="112" y="77"/>
                  </a:lnTo>
                  <a:lnTo>
                    <a:pt x="95" y="88"/>
                  </a:lnTo>
                  <a:lnTo>
                    <a:pt x="77" y="101"/>
                  </a:lnTo>
                  <a:lnTo>
                    <a:pt x="60" y="118"/>
                  </a:lnTo>
                  <a:lnTo>
                    <a:pt x="42" y="139"/>
                  </a:lnTo>
                  <a:lnTo>
                    <a:pt x="27" y="164"/>
                  </a:lnTo>
                  <a:lnTo>
                    <a:pt x="13" y="193"/>
                  </a:lnTo>
                  <a:lnTo>
                    <a:pt x="0" y="226"/>
                  </a:lnTo>
                  <a:lnTo>
                    <a:pt x="5" y="228"/>
                  </a:lnTo>
                  <a:lnTo>
                    <a:pt x="25" y="229"/>
                  </a:lnTo>
                  <a:lnTo>
                    <a:pt x="55" y="228"/>
                  </a:lnTo>
                  <a:lnTo>
                    <a:pt x="95" y="228"/>
                  </a:lnTo>
                  <a:lnTo>
                    <a:pt x="140" y="226"/>
                  </a:lnTo>
                  <a:lnTo>
                    <a:pt x="193" y="225"/>
                  </a:lnTo>
                  <a:lnTo>
                    <a:pt x="250" y="223"/>
                  </a:lnTo>
                  <a:lnTo>
                    <a:pt x="308" y="222"/>
                  </a:lnTo>
                  <a:lnTo>
                    <a:pt x="365" y="218"/>
                  </a:lnTo>
                  <a:lnTo>
                    <a:pt x="422" y="217"/>
                  </a:lnTo>
                  <a:lnTo>
                    <a:pt x="473" y="215"/>
                  </a:lnTo>
                  <a:lnTo>
                    <a:pt x="522" y="212"/>
                  </a:lnTo>
                  <a:lnTo>
                    <a:pt x="562" y="211"/>
                  </a:lnTo>
                  <a:lnTo>
                    <a:pt x="592" y="210"/>
                  </a:lnTo>
                  <a:lnTo>
                    <a:pt x="612" y="209"/>
                  </a:lnTo>
                  <a:lnTo>
                    <a:pt x="619" y="209"/>
                  </a:lnTo>
                  <a:lnTo>
                    <a:pt x="619" y="207"/>
                  </a:lnTo>
                  <a:lnTo>
                    <a:pt x="619" y="202"/>
                  </a:lnTo>
                  <a:lnTo>
                    <a:pt x="619" y="194"/>
                  </a:lnTo>
                  <a:lnTo>
                    <a:pt x="619" y="183"/>
                  </a:lnTo>
                  <a:lnTo>
                    <a:pt x="617" y="171"/>
                  </a:lnTo>
                  <a:lnTo>
                    <a:pt x="613" y="157"/>
                  </a:lnTo>
                  <a:lnTo>
                    <a:pt x="608" y="140"/>
                  </a:lnTo>
                  <a:lnTo>
                    <a:pt x="601" y="124"/>
                  </a:lnTo>
                  <a:lnTo>
                    <a:pt x="590" y="107"/>
                  </a:lnTo>
                  <a:lnTo>
                    <a:pt x="576" y="89"/>
                  </a:lnTo>
                  <a:lnTo>
                    <a:pt x="560" y="71"/>
                  </a:lnTo>
                  <a:lnTo>
                    <a:pt x="539" y="54"/>
                  </a:lnTo>
                  <a:lnTo>
                    <a:pt x="514" y="38"/>
                  </a:lnTo>
                  <a:lnTo>
                    <a:pt x="484" y="23"/>
                  </a:lnTo>
                  <a:lnTo>
                    <a:pt x="450" y="10"/>
                  </a:lnTo>
                  <a:lnTo>
                    <a:pt x="410" y="0"/>
                  </a:lnTo>
                  <a:lnTo>
                    <a:pt x="406" y="41"/>
                  </a:lnTo>
                  <a:lnTo>
                    <a:pt x="408" y="41"/>
                  </a:lnTo>
                  <a:lnTo>
                    <a:pt x="412" y="41"/>
                  </a:lnTo>
                  <a:lnTo>
                    <a:pt x="418" y="41"/>
                  </a:lnTo>
                  <a:lnTo>
                    <a:pt x="428" y="43"/>
                  </a:lnTo>
                  <a:lnTo>
                    <a:pt x="439" y="44"/>
                  </a:lnTo>
                  <a:lnTo>
                    <a:pt x="451" y="48"/>
                  </a:lnTo>
                  <a:lnTo>
                    <a:pt x="465" y="52"/>
                  </a:lnTo>
                  <a:lnTo>
                    <a:pt x="479" y="58"/>
                  </a:lnTo>
                  <a:lnTo>
                    <a:pt x="494" y="65"/>
                  </a:lnTo>
                  <a:lnTo>
                    <a:pt x="508" y="74"/>
                  </a:lnTo>
                  <a:lnTo>
                    <a:pt x="523" y="85"/>
                  </a:lnTo>
                  <a:lnTo>
                    <a:pt x="537" y="97"/>
                  </a:lnTo>
                  <a:lnTo>
                    <a:pt x="550" y="111"/>
                  </a:lnTo>
                  <a:lnTo>
                    <a:pt x="562" y="129"/>
                  </a:lnTo>
                  <a:lnTo>
                    <a:pt x="572" y="150"/>
                  </a:lnTo>
                  <a:lnTo>
                    <a:pt x="581" y="173"/>
                  </a:lnTo>
                  <a:lnTo>
                    <a:pt x="47" y="198"/>
                  </a:lnTo>
                  <a:lnTo>
                    <a:pt x="47" y="196"/>
                  </a:lnTo>
                  <a:lnTo>
                    <a:pt x="48" y="193"/>
                  </a:lnTo>
                  <a:lnTo>
                    <a:pt x="51" y="187"/>
                  </a:lnTo>
                  <a:lnTo>
                    <a:pt x="54" y="180"/>
                  </a:lnTo>
                  <a:lnTo>
                    <a:pt x="58" y="171"/>
                  </a:lnTo>
                  <a:lnTo>
                    <a:pt x="65" y="161"/>
                  </a:lnTo>
                  <a:lnTo>
                    <a:pt x="71" y="151"/>
                  </a:lnTo>
                  <a:lnTo>
                    <a:pt x="80" y="140"/>
                  </a:lnTo>
                  <a:lnTo>
                    <a:pt x="90" y="130"/>
                  </a:lnTo>
                  <a:lnTo>
                    <a:pt x="101" y="120"/>
                  </a:lnTo>
                  <a:lnTo>
                    <a:pt x="114" y="110"/>
                  </a:lnTo>
                  <a:lnTo>
                    <a:pt x="130" y="102"/>
                  </a:lnTo>
                  <a:lnTo>
                    <a:pt x="147" y="95"/>
                  </a:lnTo>
                  <a:lnTo>
                    <a:pt x="166" y="92"/>
                  </a:lnTo>
                  <a:lnTo>
                    <a:pt x="187" y="88"/>
                  </a:lnTo>
                  <a:lnTo>
                    <a:pt x="211" y="89"/>
                  </a:lnTo>
                  <a:lnTo>
                    <a:pt x="213" y="53"/>
                  </a:lnTo>
                  <a:lnTo>
                    <a:pt x="213" y="5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53347" name="Freeform 35"/>
            <p:cNvSpPr/>
            <p:nvPr/>
          </p:nvSpPr>
          <p:spPr bwMode="auto">
            <a:xfrm>
              <a:off x="4025" y="2627"/>
              <a:ext cx="452" cy="293"/>
            </a:xfrm>
            <a:custGeom>
              <a:avLst/>
              <a:gdLst>
                <a:gd name="T0" fmla="*/ 0 w 369"/>
                <a:gd name="T1" fmla="*/ 83 h 242"/>
                <a:gd name="T2" fmla="*/ 0 w 369"/>
                <a:gd name="T3" fmla="*/ 85 h 242"/>
                <a:gd name="T4" fmla="*/ 1 w 369"/>
                <a:gd name="T5" fmla="*/ 91 h 242"/>
                <a:gd name="T6" fmla="*/ 2 w 369"/>
                <a:gd name="T7" fmla="*/ 100 h 242"/>
                <a:gd name="T8" fmla="*/ 6 w 369"/>
                <a:gd name="T9" fmla="*/ 113 h 242"/>
                <a:gd name="T10" fmla="*/ 10 w 369"/>
                <a:gd name="T11" fmla="*/ 127 h 242"/>
                <a:gd name="T12" fmla="*/ 15 w 369"/>
                <a:gd name="T13" fmla="*/ 142 h 242"/>
                <a:gd name="T14" fmla="*/ 23 w 369"/>
                <a:gd name="T15" fmla="*/ 158 h 242"/>
                <a:gd name="T16" fmla="*/ 33 w 369"/>
                <a:gd name="T17" fmla="*/ 174 h 242"/>
                <a:gd name="T18" fmla="*/ 44 w 369"/>
                <a:gd name="T19" fmla="*/ 191 h 242"/>
                <a:gd name="T20" fmla="*/ 58 w 369"/>
                <a:gd name="T21" fmla="*/ 206 h 242"/>
                <a:gd name="T22" fmla="*/ 73 w 369"/>
                <a:gd name="T23" fmla="*/ 219 h 242"/>
                <a:gd name="T24" fmla="*/ 93 w 369"/>
                <a:gd name="T25" fmla="*/ 230 h 242"/>
                <a:gd name="T26" fmla="*/ 115 w 369"/>
                <a:gd name="T27" fmla="*/ 237 h 242"/>
                <a:gd name="T28" fmla="*/ 140 w 369"/>
                <a:gd name="T29" fmla="*/ 242 h 242"/>
                <a:gd name="T30" fmla="*/ 169 w 369"/>
                <a:gd name="T31" fmla="*/ 241 h 242"/>
                <a:gd name="T32" fmla="*/ 201 w 369"/>
                <a:gd name="T33" fmla="*/ 237 h 242"/>
                <a:gd name="T34" fmla="*/ 234 w 369"/>
                <a:gd name="T35" fmla="*/ 228 h 242"/>
                <a:gd name="T36" fmla="*/ 261 w 369"/>
                <a:gd name="T37" fmla="*/ 215 h 242"/>
                <a:gd name="T38" fmla="*/ 285 w 369"/>
                <a:gd name="T39" fmla="*/ 200 h 242"/>
                <a:gd name="T40" fmla="*/ 305 w 369"/>
                <a:gd name="T41" fmla="*/ 182 h 242"/>
                <a:gd name="T42" fmla="*/ 320 w 369"/>
                <a:gd name="T43" fmla="*/ 164 h 242"/>
                <a:gd name="T44" fmla="*/ 334 w 369"/>
                <a:gd name="T45" fmla="*/ 144 h 242"/>
                <a:gd name="T46" fmla="*/ 345 w 369"/>
                <a:gd name="T47" fmla="*/ 123 h 242"/>
                <a:gd name="T48" fmla="*/ 354 w 369"/>
                <a:gd name="T49" fmla="*/ 104 h 242"/>
                <a:gd name="T50" fmla="*/ 359 w 369"/>
                <a:gd name="T51" fmla="*/ 83 h 242"/>
                <a:gd name="T52" fmla="*/ 364 w 369"/>
                <a:gd name="T53" fmla="*/ 64 h 242"/>
                <a:gd name="T54" fmla="*/ 366 w 369"/>
                <a:gd name="T55" fmla="*/ 47 h 242"/>
                <a:gd name="T56" fmla="*/ 368 w 369"/>
                <a:gd name="T57" fmla="*/ 32 h 242"/>
                <a:gd name="T58" fmla="*/ 368 w 369"/>
                <a:gd name="T59" fmla="*/ 19 h 242"/>
                <a:gd name="T60" fmla="*/ 369 w 369"/>
                <a:gd name="T61" fmla="*/ 8 h 242"/>
                <a:gd name="T62" fmla="*/ 369 w 369"/>
                <a:gd name="T63" fmla="*/ 2 h 242"/>
                <a:gd name="T64" fmla="*/ 369 w 369"/>
                <a:gd name="T65" fmla="*/ 0 h 242"/>
                <a:gd name="T66" fmla="*/ 0 w 369"/>
                <a:gd name="T67" fmla="*/ 83 h 242"/>
                <a:gd name="T68" fmla="*/ 0 w 369"/>
                <a:gd name="T69" fmla="*/ 83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69" h="242">
                  <a:moveTo>
                    <a:pt x="0" y="83"/>
                  </a:moveTo>
                  <a:lnTo>
                    <a:pt x="0" y="85"/>
                  </a:lnTo>
                  <a:lnTo>
                    <a:pt x="1" y="91"/>
                  </a:lnTo>
                  <a:lnTo>
                    <a:pt x="2" y="100"/>
                  </a:lnTo>
                  <a:lnTo>
                    <a:pt x="6" y="113"/>
                  </a:lnTo>
                  <a:lnTo>
                    <a:pt x="10" y="127"/>
                  </a:lnTo>
                  <a:lnTo>
                    <a:pt x="15" y="142"/>
                  </a:lnTo>
                  <a:lnTo>
                    <a:pt x="23" y="158"/>
                  </a:lnTo>
                  <a:lnTo>
                    <a:pt x="33" y="174"/>
                  </a:lnTo>
                  <a:lnTo>
                    <a:pt x="44" y="191"/>
                  </a:lnTo>
                  <a:lnTo>
                    <a:pt x="58" y="206"/>
                  </a:lnTo>
                  <a:lnTo>
                    <a:pt x="73" y="219"/>
                  </a:lnTo>
                  <a:lnTo>
                    <a:pt x="93" y="230"/>
                  </a:lnTo>
                  <a:lnTo>
                    <a:pt x="115" y="237"/>
                  </a:lnTo>
                  <a:lnTo>
                    <a:pt x="140" y="242"/>
                  </a:lnTo>
                  <a:lnTo>
                    <a:pt x="169" y="241"/>
                  </a:lnTo>
                  <a:lnTo>
                    <a:pt x="201" y="237"/>
                  </a:lnTo>
                  <a:lnTo>
                    <a:pt x="234" y="228"/>
                  </a:lnTo>
                  <a:lnTo>
                    <a:pt x="261" y="215"/>
                  </a:lnTo>
                  <a:lnTo>
                    <a:pt x="285" y="200"/>
                  </a:lnTo>
                  <a:lnTo>
                    <a:pt x="305" y="182"/>
                  </a:lnTo>
                  <a:lnTo>
                    <a:pt x="320" y="164"/>
                  </a:lnTo>
                  <a:lnTo>
                    <a:pt x="334" y="144"/>
                  </a:lnTo>
                  <a:lnTo>
                    <a:pt x="345" y="123"/>
                  </a:lnTo>
                  <a:lnTo>
                    <a:pt x="354" y="104"/>
                  </a:lnTo>
                  <a:lnTo>
                    <a:pt x="359" y="83"/>
                  </a:lnTo>
                  <a:lnTo>
                    <a:pt x="364" y="64"/>
                  </a:lnTo>
                  <a:lnTo>
                    <a:pt x="366" y="47"/>
                  </a:lnTo>
                  <a:lnTo>
                    <a:pt x="368" y="32"/>
                  </a:lnTo>
                  <a:lnTo>
                    <a:pt x="368" y="19"/>
                  </a:lnTo>
                  <a:lnTo>
                    <a:pt x="369" y="8"/>
                  </a:lnTo>
                  <a:lnTo>
                    <a:pt x="369" y="2"/>
                  </a:lnTo>
                  <a:lnTo>
                    <a:pt x="369" y="0"/>
                  </a:lnTo>
                  <a:lnTo>
                    <a:pt x="0" y="83"/>
                  </a:ln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53349" name="Freeform 37"/>
            <p:cNvSpPr/>
            <p:nvPr/>
          </p:nvSpPr>
          <p:spPr bwMode="auto">
            <a:xfrm>
              <a:off x="4047" y="2632"/>
              <a:ext cx="347" cy="239"/>
            </a:xfrm>
            <a:custGeom>
              <a:avLst/>
              <a:gdLst>
                <a:gd name="T0" fmla="*/ 0 w 282"/>
                <a:gd name="T1" fmla="*/ 59 h 198"/>
                <a:gd name="T2" fmla="*/ 0 w 282"/>
                <a:gd name="T3" fmla="*/ 61 h 198"/>
                <a:gd name="T4" fmla="*/ 0 w 282"/>
                <a:gd name="T5" fmla="*/ 66 h 198"/>
                <a:gd name="T6" fmla="*/ 0 w 282"/>
                <a:gd name="T7" fmla="*/ 74 h 198"/>
                <a:gd name="T8" fmla="*/ 2 w 282"/>
                <a:gd name="T9" fmla="*/ 86 h 198"/>
                <a:gd name="T10" fmla="*/ 4 w 282"/>
                <a:gd name="T11" fmla="*/ 97 h 198"/>
                <a:gd name="T12" fmla="*/ 7 w 282"/>
                <a:gd name="T13" fmla="*/ 111 h 198"/>
                <a:gd name="T14" fmla="*/ 13 w 282"/>
                <a:gd name="T15" fmla="*/ 125 h 198"/>
                <a:gd name="T16" fmla="*/ 19 w 282"/>
                <a:gd name="T17" fmla="*/ 140 h 198"/>
                <a:gd name="T18" fmla="*/ 27 w 282"/>
                <a:gd name="T19" fmla="*/ 153 h 198"/>
                <a:gd name="T20" fmla="*/ 38 w 282"/>
                <a:gd name="T21" fmla="*/ 167 h 198"/>
                <a:gd name="T22" fmla="*/ 51 w 282"/>
                <a:gd name="T23" fmla="*/ 178 h 198"/>
                <a:gd name="T24" fmla="*/ 68 w 282"/>
                <a:gd name="T25" fmla="*/ 188 h 198"/>
                <a:gd name="T26" fmla="*/ 87 w 282"/>
                <a:gd name="T27" fmla="*/ 195 h 198"/>
                <a:gd name="T28" fmla="*/ 110 w 282"/>
                <a:gd name="T29" fmla="*/ 198 h 198"/>
                <a:gd name="T30" fmla="*/ 136 w 282"/>
                <a:gd name="T31" fmla="*/ 198 h 198"/>
                <a:gd name="T32" fmla="*/ 166 w 282"/>
                <a:gd name="T33" fmla="*/ 196 h 198"/>
                <a:gd name="T34" fmla="*/ 194 w 282"/>
                <a:gd name="T35" fmla="*/ 187 h 198"/>
                <a:gd name="T36" fmla="*/ 218 w 282"/>
                <a:gd name="T37" fmla="*/ 176 h 198"/>
                <a:gd name="T38" fmla="*/ 238 w 282"/>
                <a:gd name="T39" fmla="*/ 163 h 198"/>
                <a:gd name="T40" fmla="*/ 254 w 282"/>
                <a:gd name="T41" fmla="*/ 149 h 198"/>
                <a:gd name="T42" fmla="*/ 265 w 282"/>
                <a:gd name="T43" fmla="*/ 133 h 198"/>
                <a:gd name="T44" fmla="*/ 273 w 282"/>
                <a:gd name="T45" fmla="*/ 118 h 198"/>
                <a:gd name="T46" fmla="*/ 278 w 282"/>
                <a:gd name="T47" fmla="*/ 101 h 198"/>
                <a:gd name="T48" fmla="*/ 282 w 282"/>
                <a:gd name="T49" fmla="*/ 84 h 198"/>
                <a:gd name="T50" fmla="*/ 282 w 282"/>
                <a:gd name="T51" fmla="*/ 67 h 198"/>
                <a:gd name="T52" fmla="*/ 282 w 282"/>
                <a:gd name="T53" fmla="*/ 52 h 198"/>
                <a:gd name="T54" fmla="*/ 280 w 282"/>
                <a:gd name="T55" fmla="*/ 38 h 198"/>
                <a:gd name="T56" fmla="*/ 278 w 282"/>
                <a:gd name="T57" fmla="*/ 25 h 198"/>
                <a:gd name="T58" fmla="*/ 275 w 282"/>
                <a:gd name="T59" fmla="*/ 15 h 198"/>
                <a:gd name="T60" fmla="*/ 273 w 282"/>
                <a:gd name="T61" fmla="*/ 7 h 198"/>
                <a:gd name="T62" fmla="*/ 271 w 282"/>
                <a:gd name="T63" fmla="*/ 1 h 198"/>
                <a:gd name="T64" fmla="*/ 271 w 282"/>
                <a:gd name="T65" fmla="*/ 0 h 198"/>
                <a:gd name="T66" fmla="*/ 0 w 282"/>
                <a:gd name="T67" fmla="*/ 59 h 198"/>
                <a:gd name="T68" fmla="*/ 0 w 282"/>
                <a:gd name="T69" fmla="*/ 59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2" h="198">
                  <a:moveTo>
                    <a:pt x="0" y="59"/>
                  </a:moveTo>
                  <a:lnTo>
                    <a:pt x="0" y="61"/>
                  </a:lnTo>
                  <a:lnTo>
                    <a:pt x="0" y="66"/>
                  </a:lnTo>
                  <a:lnTo>
                    <a:pt x="0" y="74"/>
                  </a:lnTo>
                  <a:lnTo>
                    <a:pt x="2" y="86"/>
                  </a:lnTo>
                  <a:lnTo>
                    <a:pt x="4" y="97"/>
                  </a:lnTo>
                  <a:lnTo>
                    <a:pt x="7" y="111"/>
                  </a:lnTo>
                  <a:lnTo>
                    <a:pt x="13" y="125"/>
                  </a:lnTo>
                  <a:lnTo>
                    <a:pt x="19" y="140"/>
                  </a:lnTo>
                  <a:lnTo>
                    <a:pt x="27" y="153"/>
                  </a:lnTo>
                  <a:lnTo>
                    <a:pt x="38" y="167"/>
                  </a:lnTo>
                  <a:lnTo>
                    <a:pt x="51" y="178"/>
                  </a:lnTo>
                  <a:lnTo>
                    <a:pt x="68" y="188"/>
                  </a:lnTo>
                  <a:lnTo>
                    <a:pt x="87" y="195"/>
                  </a:lnTo>
                  <a:lnTo>
                    <a:pt x="110" y="198"/>
                  </a:lnTo>
                  <a:lnTo>
                    <a:pt x="136" y="198"/>
                  </a:lnTo>
                  <a:lnTo>
                    <a:pt x="166" y="196"/>
                  </a:lnTo>
                  <a:lnTo>
                    <a:pt x="194" y="187"/>
                  </a:lnTo>
                  <a:lnTo>
                    <a:pt x="218" y="176"/>
                  </a:lnTo>
                  <a:lnTo>
                    <a:pt x="238" y="163"/>
                  </a:lnTo>
                  <a:lnTo>
                    <a:pt x="254" y="149"/>
                  </a:lnTo>
                  <a:lnTo>
                    <a:pt x="265" y="133"/>
                  </a:lnTo>
                  <a:lnTo>
                    <a:pt x="273" y="118"/>
                  </a:lnTo>
                  <a:lnTo>
                    <a:pt x="278" y="101"/>
                  </a:lnTo>
                  <a:lnTo>
                    <a:pt x="282" y="84"/>
                  </a:lnTo>
                  <a:lnTo>
                    <a:pt x="282" y="67"/>
                  </a:lnTo>
                  <a:lnTo>
                    <a:pt x="282" y="52"/>
                  </a:lnTo>
                  <a:lnTo>
                    <a:pt x="280" y="38"/>
                  </a:lnTo>
                  <a:lnTo>
                    <a:pt x="278" y="25"/>
                  </a:lnTo>
                  <a:lnTo>
                    <a:pt x="275" y="15"/>
                  </a:lnTo>
                  <a:lnTo>
                    <a:pt x="273" y="7"/>
                  </a:lnTo>
                  <a:lnTo>
                    <a:pt x="271" y="1"/>
                  </a:lnTo>
                  <a:lnTo>
                    <a:pt x="271" y="0"/>
                  </a:lnTo>
                  <a:lnTo>
                    <a:pt x="0" y="59"/>
                  </a:lnTo>
                  <a:lnTo>
                    <a:pt x="0" y="59"/>
                  </a:lnTo>
                  <a:close/>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53350" name="Freeform 38"/>
            <p:cNvSpPr/>
            <p:nvPr/>
          </p:nvSpPr>
          <p:spPr bwMode="auto">
            <a:xfrm>
              <a:off x="4287" y="1843"/>
              <a:ext cx="578" cy="241"/>
            </a:xfrm>
            <a:custGeom>
              <a:avLst/>
              <a:gdLst>
                <a:gd name="T0" fmla="*/ 0 w 471"/>
                <a:gd name="T1" fmla="*/ 199 h 199"/>
                <a:gd name="T2" fmla="*/ 251 w 471"/>
                <a:gd name="T3" fmla="*/ 0 h 199"/>
                <a:gd name="T4" fmla="*/ 471 w 471"/>
                <a:gd name="T5" fmla="*/ 107 h 199"/>
                <a:gd name="T6" fmla="*/ 415 w 471"/>
                <a:gd name="T7" fmla="*/ 118 h 199"/>
                <a:gd name="T8" fmla="*/ 252 w 471"/>
                <a:gd name="T9" fmla="*/ 45 h 199"/>
                <a:gd name="T10" fmla="*/ 53 w 471"/>
                <a:gd name="T11" fmla="*/ 191 h 199"/>
                <a:gd name="T12" fmla="*/ 0 w 471"/>
                <a:gd name="T13" fmla="*/ 199 h 199"/>
                <a:gd name="T14" fmla="*/ 0 w 471"/>
                <a:gd name="T15" fmla="*/ 199 h 1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1" h="199">
                  <a:moveTo>
                    <a:pt x="0" y="199"/>
                  </a:moveTo>
                  <a:lnTo>
                    <a:pt x="251" y="0"/>
                  </a:lnTo>
                  <a:lnTo>
                    <a:pt x="471" y="107"/>
                  </a:lnTo>
                  <a:lnTo>
                    <a:pt x="415" y="118"/>
                  </a:lnTo>
                  <a:lnTo>
                    <a:pt x="252" y="45"/>
                  </a:lnTo>
                  <a:lnTo>
                    <a:pt x="53" y="191"/>
                  </a:lnTo>
                  <a:lnTo>
                    <a:pt x="0" y="199"/>
                  </a:lnTo>
                  <a:lnTo>
                    <a:pt x="0" y="199"/>
                  </a:lnTo>
                  <a:close/>
                </a:path>
              </a:pathLst>
            </a:custGeom>
            <a:solidFill>
              <a:srgbClr val="00CCFF"/>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53351" name="Freeform 39"/>
            <p:cNvSpPr/>
            <p:nvPr/>
          </p:nvSpPr>
          <p:spPr bwMode="auto">
            <a:xfrm>
              <a:off x="3986" y="2332"/>
              <a:ext cx="406" cy="401"/>
            </a:xfrm>
            <a:custGeom>
              <a:avLst/>
              <a:gdLst>
                <a:gd name="T0" fmla="*/ 114 w 331"/>
                <a:gd name="T1" fmla="*/ 0 h 332"/>
                <a:gd name="T2" fmla="*/ 0 w 331"/>
                <a:gd name="T3" fmla="*/ 332 h 332"/>
                <a:gd name="T4" fmla="*/ 5 w 331"/>
                <a:gd name="T5" fmla="*/ 331 h 332"/>
                <a:gd name="T6" fmla="*/ 17 w 331"/>
                <a:gd name="T7" fmla="*/ 329 h 332"/>
                <a:gd name="T8" fmla="*/ 35 w 331"/>
                <a:gd name="T9" fmla="*/ 325 h 332"/>
                <a:gd name="T10" fmla="*/ 57 w 331"/>
                <a:gd name="T11" fmla="*/ 321 h 332"/>
                <a:gd name="T12" fmla="*/ 82 w 331"/>
                <a:gd name="T13" fmla="*/ 315 h 332"/>
                <a:gd name="T14" fmla="*/ 110 w 331"/>
                <a:gd name="T15" fmla="*/ 309 h 332"/>
                <a:gd name="T16" fmla="*/ 139 w 331"/>
                <a:gd name="T17" fmla="*/ 303 h 332"/>
                <a:gd name="T18" fmla="*/ 171 w 331"/>
                <a:gd name="T19" fmla="*/ 296 h 332"/>
                <a:gd name="T20" fmla="*/ 200 w 331"/>
                <a:gd name="T21" fmla="*/ 289 h 332"/>
                <a:gd name="T22" fmla="*/ 230 w 331"/>
                <a:gd name="T23" fmla="*/ 284 h 332"/>
                <a:gd name="T24" fmla="*/ 256 w 331"/>
                <a:gd name="T25" fmla="*/ 277 h 332"/>
                <a:gd name="T26" fmla="*/ 281 w 331"/>
                <a:gd name="T27" fmla="*/ 272 h 332"/>
                <a:gd name="T28" fmla="*/ 302 w 331"/>
                <a:gd name="T29" fmla="*/ 267 h 332"/>
                <a:gd name="T30" fmla="*/ 318 w 331"/>
                <a:gd name="T31" fmla="*/ 264 h 332"/>
                <a:gd name="T32" fmla="*/ 328 w 331"/>
                <a:gd name="T33" fmla="*/ 262 h 332"/>
                <a:gd name="T34" fmla="*/ 331 w 331"/>
                <a:gd name="T35" fmla="*/ 262 h 332"/>
                <a:gd name="T36" fmla="*/ 114 w 331"/>
                <a:gd name="T37" fmla="*/ 0 h 332"/>
                <a:gd name="T38" fmla="*/ 114 w 331"/>
                <a:gd name="T39"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1" h="332">
                  <a:moveTo>
                    <a:pt x="114" y="0"/>
                  </a:moveTo>
                  <a:lnTo>
                    <a:pt x="0" y="332"/>
                  </a:lnTo>
                  <a:lnTo>
                    <a:pt x="5" y="331"/>
                  </a:lnTo>
                  <a:lnTo>
                    <a:pt x="17" y="329"/>
                  </a:lnTo>
                  <a:lnTo>
                    <a:pt x="35" y="325"/>
                  </a:lnTo>
                  <a:lnTo>
                    <a:pt x="57" y="321"/>
                  </a:lnTo>
                  <a:lnTo>
                    <a:pt x="82" y="315"/>
                  </a:lnTo>
                  <a:lnTo>
                    <a:pt x="110" y="309"/>
                  </a:lnTo>
                  <a:lnTo>
                    <a:pt x="139" y="303"/>
                  </a:lnTo>
                  <a:lnTo>
                    <a:pt x="171" y="296"/>
                  </a:lnTo>
                  <a:lnTo>
                    <a:pt x="200" y="289"/>
                  </a:lnTo>
                  <a:lnTo>
                    <a:pt x="230" y="284"/>
                  </a:lnTo>
                  <a:lnTo>
                    <a:pt x="256" y="277"/>
                  </a:lnTo>
                  <a:lnTo>
                    <a:pt x="281" y="272"/>
                  </a:lnTo>
                  <a:lnTo>
                    <a:pt x="302" y="267"/>
                  </a:lnTo>
                  <a:lnTo>
                    <a:pt x="318" y="264"/>
                  </a:lnTo>
                  <a:lnTo>
                    <a:pt x="328" y="262"/>
                  </a:lnTo>
                  <a:lnTo>
                    <a:pt x="331" y="262"/>
                  </a:lnTo>
                  <a:lnTo>
                    <a:pt x="114" y="0"/>
                  </a:lnTo>
                  <a:lnTo>
                    <a:pt x="114" y="0"/>
                  </a:lnTo>
                  <a:close/>
                </a:path>
              </a:pathLst>
            </a:custGeom>
            <a:solidFill>
              <a:srgbClr val="D57BAE"/>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53360" name="Freeform 48"/>
            <p:cNvSpPr/>
            <p:nvPr/>
          </p:nvSpPr>
          <p:spPr bwMode="auto">
            <a:xfrm>
              <a:off x="4152" y="2019"/>
              <a:ext cx="335" cy="656"/>
            </a:xfrm>
            <a:custGeom>
              <a:avLst/>
              <a:gdLst>
                <a:gd name="T0" fmla="*/ 36 w 274"/>
                <a:gd name="T1" fmla="*/ 14 h 543"/>
                <a:gd name="T2" fmla="*/ 53 w 274"/>
                <a:gd name="T3" fmla="*/ 155 h 543"/>
                <a:gd name="T4" fmla="*/ 0 w 274"/>
                <a:gd name="T5" fmla="*/ 284 h 543"/>
                <a:gd name="T6" fmla="*/ 22 w 274"/>
                <a:gd name="T7" fmla="*/ 307 h 543"/>
                <a:gd name="T8" fmla="*/ 63 w 274"/>
                <a:gd name="T9" fmla="*/ 203 h 543"/>
                <a:gd name="T10" fmla="*/ 62 w 274"/>
                <a:gd name="T11" fmla="*/ 543 h 543"/>
                <a:gd name="T12" fmla="*/ 90 w 274"/>
                <a:gd name="T13" fmla="*/ 539 h 543"/>
                <a:gd name="T14" fmla="*/ 94 w 274"/>
                <a:gd name="T15" fmla="*/ 178 h 543"/>
                <a:gd name="T16" fmla="*/ 243 w 274"/>
                <a:gd name="T17" fmla="*/ 515 h 543"/>
                <a:gd name="T18" fmla="*/ 274 w 274"/>
                <a:gd name="T19" fmla="*/ 500 h 543"/>
                <a:gd name="T20" fmla="*/ 96 w 274"/>
                <a:gd name="T21" fmla="*/ 119 h 543"/>
                <a:gd name="T22" fmla="*/ 80 w 274"/>
                <a:gd name="T23" fmla="*/ 0 h 543"/>
                <a:gd name="T24" fmla="*/ 36 w 274"/>
                <a:gd name="T25" fmla="*/ 14 h 543"/>
                <a:gd name="T26" fmla="*/ 36 w 274"/>
                <a:gd name="T27" fmla="*/ 14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4" h="543">
                  <a:moveTo>
                    <a:pt x="36" y="14"/>
                  </a:moveTo>
                  <a:lnTo>
                    <a:pt x="53" y="155"/>
                  </a:lnTo>
                  <a:lnTo>
                    <a:pt x="0" y="284"/>
                  </a:lnTo>
                  <a:lnTo>
                    <a:pt x="22" y="307"/>
                  </a:lnTo>
                  <a:lnTo>
                    <a:pt x="63" y="203"/>
                  </a:lnTo>
                  <a:lnTo>
                    <a:pt x="62" y="543"/>
                  </a:lnTo>
                  <a:lnTo>
                    <a:pt x="90" y="539"/>
                  </a:lnTo>
                  <a:lnTo>
                    <a:pt x="94" y="178"/>
                  </a:lnTo>
                  <a:lnTo>
                    <a:pt x="243" y="515"/>
                  </a:lnTo>
                  <a:lnTo>
                    <a:pt x="274" y="500"/>
                  </a:lnTo>
                  <a:lnTo>
                    <a:pt x="96" y="119"/>
                  </a:lnTo>
                  <a:lnTo>
                    <a:pt x="80" y="0"/>
                  </a:lnTo>
                  <a:lnTo>
                    <a:pt x="36" y="14"/>
                  </a:lnTo>
                  <a:lnTo>
                    <a:pt x="36" y="14"/>
                  </a:lnTo>
                  <a:close/>
                </a:path>
              </a:pathLst>
            </a:custGeom>
            <a:solidFill>
              <a:srgbClr val="00CCFF"/>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53361" name="Freeform 49"/>
            <p:cNvSpPr/>
            <p:nvPr/>
          </p:nvSpPr>
          <p:spPr bwMode="auto">
            <a:xfrm>
              <a:off x="3965" y="2608"/>
              <a:ext cx="548" cy="140"/>
            </a:xfrm>
            <a:custGeom>
              <a:avLst/>
              <a:gdLst>
                <a:gd name="T0" fmla="*/ 0 w 447"/>
                <a:gd name="T1" fmla="*/ 78 h 116"/>
                <a:gd name="T2" fmla="*/ 443 w 447"/>
                <a:gd name="T3" fmla="*/ 0 h 116"/>
                <a:gd name="T4" fmla="*/ 447 w 447"/>
                <a:gd name="T5" fmla="*/ 30 h 116"/>
                <a:gd name="T6" fmla="*/ 7 w 447"/>
                <a:gd name="T7" fmla="*/ 116 h 116"/>
                <a:gd name="T8" fmla="*/ 0 w 447"/>
                <a:gd name="T9" fmla="*/ 78 h 116"/>
                <a:gd name="T10" fmla="*/ 0 w 447"/>
                <a:gd name="T11" fmla="*/ 78 h 116"/>
              </a:gdLst>
              <a:ahLst/>
              <a:cxnLst>
                <a:cxn ang="0">
                  <a:pos x="T0" y="T1"/>
                </a:cxn>
                <a:cxn ang="0">
                  <a:pos x="T2" y="T3"/>
                </a:cxn>
                <a:cxn ang="0">
                  <a:pos x="T4" y="T5"/>
                </a:cxn>
                <a:cxn ang="0">
                  <a:pos x="T6" y="T7"/>
                </a:cxn>
                <a:cxn ang="0">
                  <a:pos x="T8" y="T9"/>
                </a:cxn>
                <a:cxn ang="0">
                  <a:pos x="T10" y="T11"/>
                </a:cxn>
              </a:cxnLst>
              <a:rect l="0" t="0" r="r" b="b"/>
              <a:pathLst>
                <a:path w="447" h="116">
                  <a:moveTo>
                    <a:pt x="0" y="78"/>
                  </a:moveTo>
                  <a:lnTo>
                    <a:pt x="443" y="0"/>
                  </a:lnTo>
                  <a:lnTo>
                    <a:pt x="447" y="30"/>
                  </a:lnTo>
                  <a:lnTo>
                    <a:pt x="7" y="116"/>
                  </a:lnTo>
                  <a:lnTo>
                    <a:pt x="0" y="78"/>
                  </a:lnTo>
                  <a:lnTo>
                    <a:pt x="0" y="7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53362" name="Freeform 50"/>
            <p:cNvSpPr/>
            <p:nvPr/>
          </p:nvSpPr>
          <p:spPr bwMode="auto">
            <a:xfrm>
              <a:off x="4786" y="1878"/>
              <a:ext cx="439" cy="615"/>
            </a:xfrm>
            <a:custGeom>
              <a:avLst/>
              <a:gdLst>
                <a:gd name="T0" fmla="*/ 63 w 358"/>
                <a:gd name="T1" fmla="*/ 7 h 508"/>
                <a:gd name="T2" fmla="*/ 83 w 358"/>
                <a:gd name="T3" fmla="*/ 136 h 508"/>
                <a:gd name="T4" fmla="*/ 0 w 358"/>
                <a:gd name="T5" fmla="*/ 508 h 508"/>
                <a:gd name="T6" fmla="*/ 35 w 358"/>
                <a:gd name="T7" fmla="*/ 497 h 508"/>
                <a:gd name="T8" fmla="*/ 93 w 358"/>
                <a:gd name="T9" fmla="*/ 203 h 508"/>
                <a:gd name="T10" fmla="*/ 105 w 358"/>
                <a:gd name="T11" fmla="*/ 309 h 508"/>
                <a:gd name="T12" fmla="*/ 119 w 358"/>
                <a:gd name="T13" fmla="*/ 250 h 508"/>
                <a:gd name="T14" fmla="*/ 116 w 358"/>
                <a:gd name="T15" fmla="*/ 178 h 508"/>
                <a:gd name="T16" fmla="*/ 357 w 358"/>
                <a:gd name="T17" fmla="*/ 436 h 508"/>
                <a:gd name="T18" fmla="*/ 358 w 358"/>
                <a:gd name="T19" fmla="*/ 388 h 508"/>
                <a:gd name="T20" fmla="*/ 110 w 358"/>
                <a:gd name="T21" fmla="*/ 136 h 508"/>
                <a:gd name="T22" fmla="*/ 93 w 358"/>
                <a:gd name="T23" fmla="*/ 0 h 508"/>
                <a:gd name="T24" fmla="*/ 63 w 358"/>
                <a:gd name="T25" fmla="*/ 7 h 508"/>
                <a:gd name="T26" fmla="*/ 63 w 358"/>
                <a:gd name="T27" fmla="*/ 7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8" h="508">
                  <a:moveTo>
                    <a:pt x="63" y="7"/>
                  </a:moveTo>
                  <a:lnTo>
                    <a:pt x="83" y="136"/>
                  </a:lnTo>
                  <a:lnTo>
                    <a:pt x="0" y="508"/>
                  </a:lnTo>
                  <a:lnTo>
                    <a:pt x="35" y="497"/>
                  </a:lnTo>
                  <a:lnTo>
                    <a:pt x="93" y="203"/>
                  </a:lnTo>
                  <a:lnTo>
                    <a:pt x="105" y="309"/>
                  </a:lnTo>
                  <a:lnTo>
                    <a:pt x="119" y="250"/>
                  </a:lnTo>
                  <a:lnTo>
                    <a:pt x="116" y="178"/>
                  </a:lnTo>
                  <a:lnTo>
                    <a:pt x="357" y="436"/>
                  </a:lnTo>
                  <a:lnTo>
                    <a:pt x="358" y="388"/>
                  </a:lnTo>
                  <a:lnTo>
                    <a:pt x="110" y="136"/>
                  </a:lnTo>
                  <a:lnTo>
                    <a:pt x="93" y="0"/>
                  </a:lnTo>
                  <a:lnTo>
                    <a:pt x="63" y="7"/>
                  </a:lnTo>
                  <a:lnTo>
                    <a:pt x="63" y="7"/>
                  </a:lnTo>
                  <a:close/>
                </a:path>
              </a:pathLst>
            </a:custGeom>
            <a:solidFill>
              <a:srgbClr val="00CCFF"/>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53363" name="Freeform 51"/>
            <p:cNvSpPr/>
            <p:nvPr/>
          </p:nvSpPr>
          <p:spPr bwMode="auto">
            <a:xfrm>
              <a:off x="4847" y="2362"/>
              <a:ext cx="386" cy="236"/>
            </a:xfrm>
            <a:custGeom>
              <a:avLst/>
              <a:gdLst>
                <a:gd name="T0" fmla="*/ 0 w 314"/>
                <a:gd name="T1" fmla="*/ 100 h 195"/>
                <a:gd name="T2" fmla="*/ 310 w 314"/>
                <a:gd name="T3" fmla="*/ 0 h 195"/>
                <a:gd name="T4" fmla="*/ 310 w 314"/>
                <a:gd name="T5" fmla="*/ 1 h 195"/>
                <a:gd name="T6" fmla="*/ 311 w 314"/>
                <a:gd name="T7" fmla="*/ 5 h 195"/>
                <a:gd name="T8" fmla="*/ 312 w 314"/>
                <a:gd name="T9" fmla="*/ 12 h 195"/>
                <a:gd name="T10" fmla="*/ 313 w 314"/>
                <a:gd name="T11" fmla="*/ 22 h 195"/>
                <a:gd name="T12" fmla="*/ 314 w 314"/>
                <a:gd name="T13" fmla="*/ 32 h 195"/>
                <a:gd name="T14" fmla="*/ 314 w 314"/>
                <a:gd name="T15" fmla="*/ 45 h 195"/>
                <a:gd name="T16" fmla="*/ 314 w 314"/>
                <a:gd name="T17" fmla="*/ 59 h 195"/>
                <a:gd name="T18" fmla="*/ 312 w 314"/>
                <a:gd name="T19" fmla="*/ 74 h 195"/>
                <a:gd name="T20" fmla="*/ 309 w 314"/>
                <a:gd name="T21" fmla="*/ 89 h 195"/>
                <a:gd name="T22" fmla="*/ 304 w 314"/>
                <a:gd name="T23" fmla="*/ 104 h 195"/>
                <a:gd name="T24" fmla="*/ 296 w 314"/>
                <a:gd name="T25" fmla="*/ 120 h 195"/>
                <a:gd name="T26" fmla="*/ 287 w 314"/>
                <a:gd name="T27" fmla="*/ 136 h 195"/>
                <a:gd name="T28" fmla="*/ 274 w 314"/>
                <a:gd name="T29" fmla="*/ 149 h 195"/>
                <a:gd name="T30" fmla="*/ 259 w 314"/>
                <a:gd name="T31" fmla="*/ 163 h 195"/>
                <a:gd name="T32" fmla="*/ 241 w 314"/>
                <a:gd name="T33" fmla="*/ 174 h 195"/>
                <a:gd name="T34" fmla="*/ 219 w 314"/>
                <a:gd name="T35" fmla="*/ 185 h 195"/>
                <a:gd name="T36" fmla="*/ 195 w 314"/>
                <a:gd name="T37" fmla="*/ 191 h 195"/>
                <a:gd name="T38" fmla="*/ 173 w 314"/>
                <a:gd name="T39" fmla="*/ 195 h 195"/>
                <a:gd name="T40" fmla="*/ 151 w 314"/>
                <a:gd name="T41" fmla="*/ 195 h 195"/>
                <a:gd name="T42" fmla="*/ 131 w 314"/>
                <a:gd name="T43" fmla="*/ 192 h 195"/>
                <a:gd name="T44" fmla="*/ 111 w 314"/>
                <a:gd name="T45" fmla="*/ 187 h 195"/>
                <a:gd name="T46" fmla="*/ 93 w 314"/>
                <a:gd name="T47" fmla="*/ 178 h 195"/>
                <a:gd name="T48" fmla="*/ 76 w 314"/>
                <a:gd name="T49" fmla="*/ 170 h 195"/>
                <a:gd name="T50" fmla="*/ 61 w 314"/>
                <a:gd name="T51" fmla="*/ 161 h 195"/>
                <a:gd name="T52" fmla="*/ 47 w 314"/>
                <a:gd name="T53" fmla="*/ 149 h 195"/>
                <a:gd name="T54" fmla="*/ 35 w 314"/>
                <a:gd name="T55" fmla="*/ 139 h 195"/>
                <a:gd name="T56" fmla="*/ 23 w 314"/>
                <a:gd name="T57" fmla="*/ 129 h 195"/>
                <a:gd name="T58" fmla="*/ 16 w 314"/>
                <a:gd name="T59" fmla="*/ 119 h 195"/>
                <a:gd name="T60" fmla="*/ 8 w 314"/>
                <a:gd name="T61" fmla="*/ 110 h 195"/>
                <a:gd name="T62" fmla="*/ 3 w 314"/>
                <a:gd name="T63" fmla="*/ 104 h 195"/>
                <a:gd name="T64" fmla="*/ 0 w 314"/>
                <a:gd name="T65" fmla="*/ 100 h 195"/>
                <a:gd name="T66" fmla="*/ 0 w 314"/>
                <a:gd name="T67" fmla="*/ 100 h 195"/>
                <a:gd name="T68" fmla="*/ 0 w 314"/>
                <a:gd name="T69" fmla="*/ 10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4" h="195">
                  <a:moveTo>
                    <a:pt x="0" y="100"/>
                  </a:moveTo>
                  <a:lnTo>
                    <a:pt x="310" y="0"/>
                  </a:lnTo>
                  <a:lnTo>
                    <a:pt x="310" y="1"/>
                  </a:lnTo>
                  <a:lnTo>
                    <a:pt x="311" y="5"/>
                  </a:lnTo>
                  <a:lnTo>
                    <a:pt x="312" y="12"/>
                  </a:lnTo>
                  <a:lnTo>
                    <a:pt x="313" y="22"/>
                  </a:lnTo>
                  <a:lnTo>
                    <a:pt x="314" y="32"/>
                  </a:lnTo>
                  <a:lnTo>
                    <a:pt x="314" y="45"/>
                  </a:lnTo>
                  <a:lnTo>
                    <a:pt x="314" y="59"/>
                  </a:lnTo>
                  <a:lnTo>
                    <a:pt x="312" y="74"/>
                  </a:lnTo>
                  <a:lnTo>
                    <a:pt x="309" y="89"/>
                  </a:lnTo>
                  <a:lnTo>
                    <a:pt x="304" y="104"/>
                  </a:lnTo>
                  <a:lnTo>
                    <a:pt x="296" y="120"/>
                  </a:lnTo>
                  <a:lnTo>
                    <a:pt x="287" y="136"/>
                  </a:lnTo>
                  <a:lnTo>
                    <a:pt x="274" y="149"/>
                  </a:lnTo>
                  <a:lnTo>
                    <a:pt x="259" y="163"/>
                  </a:lnTo>
                  <a:lnTo>
                    <a:pt x="241" y="174"/>
                  </a:lnTo>
                  <a:lnTo>
                    <a:pt x="219" y="185"/>
                  </a:lnTo>
                  <a:lnTo>
                    <a:pt x="195" y="191"/>
                  </a:lnTo>
                  <a:lnTo>
                    <a:pt x="173" y="195"/>
                  </a:lnTo>
                  <a:lnTo>
                    <a:pt x="151" y="195"/>
                  </a:lnTo>
                  <a:lnTo>
                    <a:pt x="131" y="192"/>
                  </a:lnTo>
                  <a:lnTo>
                    <a:pt x="111" y="187"/>
                  </a:lnTo>
                  <a:lnTo>
                    <a:pt x="93" y="178"/>
                  </a:lnTo>
                  <a:lnTo>
                    <a:pt x="76" y="170"/>
                  </a:lnTo>
                  <a:lnTo>
                    <a:pt x="61" y="161"/>
                  </a:lnTo>
                  <a:lnTo>
                    <a:pt x="47" y="149"/>
                  </a:lnTo>
                  <a:lnTo>
                    <a:pt x="35" y="139"/>
                  </a:lnTo>
                  <a:lnTo>
                    <a:pt x="23" y="129"/>
                  </a:lnTo>
                  <a:lnTo>
                    <a:pt x="16" y="119"/>
                  </a:lnTo>
                  <a:lnTo>
                    <a:pt x="8" y="110"/>
                  </a:lnTo>
                  <a:lnTo>
                    <a:pt x="3" y="104"/>
                  </a:lnTo>
                  <a:lnTo>
                    <a:pt x="0" y="100"/>
                  </a:lnTo>
                  <a:lnTo>
                    <a:pt x="0" y="100"/>
                  </a:lnTo>
                  <a:lnTo>
                    <a:pt x="0" y="100"/>
                  </a:lnTo>
                  <a:close/>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53364" name="Freeform 52"/>
            <p:cNvSpPr/>
            <p:nvPr/>
          </p:nvSpPr>
          <p:spPr bwMode="auto">
            <a:xfrm>
              <a:off x="4719" y="2313"/>
              <a:ext cx="585" cy="233"/>
            </a:xfrm>
            <a:custGeom>
              <a:avLst/>
              <a:gdLst>
                <a:gd name="T0" fmla="*/ 7 w 476"/>
                <a:gd name="T1" fmla="*/ 151 h 193"/>
                <a:gd name="T2" fmla="*/ 462 w 476"/>
                <a:gd name="T3" fmla="*/ 0 h 193"/>
                <a:gd name="T4" fmla="*/ 476 w 476"/>
                <a:gd name="T5" fmla="*/ 34 h 193"/>
                <a:gd name="T6" fmla="*/ 0 w 476"/>
                <a:gd name="T7" fmla="*/ 193 h 193"/>
                <a:gd name="T8" fmla="*/ 7 w 476"/>
                <a:gd name="T9" fmla="*/ 151 h 193"/>
                <a:gd name="T10" fmla="*/ 7 w 476"/>
                <a:gd name="T11" fmla="*/ 151 h 193"/>
              </a:gdLst>
              <a:ahLst/>
              <a:cxnLst>
                <a:cxn ang="0">
                  <a:pos x="T0" y="T1"/>
                </a:cxn>
                <a:cxn ang="0">
                  <a:pos x="T2" y="T3"/>
                </a:cxn>
                <a:cxn ang="0">
                  <a:pos x="T4" y="T5"/>
                </a:cxn>
                <a:cxn ang="0">
                  <a:pos x="T6" y="T7"/>
                </a:cxn>
                <a:cxn ang="0">
                  <a:pos x="T8" y="T9"/>
                </a:cxn>
                <a:cxn ang="0">
                  <a:pos x="T10" y="T11"/>
                </a:cxn>
              </a:cxnLst>
              <a:rect l="0" t="0" r="r" b="b"/>
              <a:pathLst>
                <a:path w="476" h="193">
                  <a:moveTo>
                    <a:pt x="7" y="151"/>
                  </a:moveTo>
                  <a:lnTo>
                    <a:pt x="462" y="0"/>
                  </a:lnTo>
                  <a:lnTo>
                    <a:pt x="476" y="34"/>
                  </a:lnTo>
                  <a:lnTo>
                    <a:pt x="0" y="193"/>
                  </a:lnTo>
                  <a:lnTo>
                    <a:pt x="7" y="151"/>
                  </a:lnTo>
                  <a:lnTo>
                    <a:pt x="7" y="15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53365" name="Freeform 53"/>
            <p:cNvSpPr/>
            <p:nvPr/>
          </p:nvSpPr>
          <p:spPr bwMode="auto">
            <a:xfrm>
              <a:off x="4466" y="3303"/>
              <a:ext cx="677" cy="167"/>
            </a:xfrm>
            <a:custGeom>
              <a:avLst/>
              <a:gdLst>
                <a:gd name="T0" fmla="*/ 38 w 551"/>
                <a:gd name="T1" fmla="*/ 57 h 138"/>
                <a:gd name="T2" fmla="*/ 0 w 551"/>
                <a:gd name="T3" fmla="*/ 138 h 138"/>
                <a:gd name="T4" fmla="*/ 12 w 551"/>
                <a:gd name="T5" fmla="*/ 137 h 138"/>
                <a:gd name="T6" fmla="*/ 33 w 551"/>
                <a:gd name="T7" fmla="*/ 136 h 138"/>
                <a:gd name="T8" fmla="*/ 62 w 551"/>
                <a:gd name="T9" fmla="*/ 132 h 138"/>
                <a:gd name="T10" fmla="*/ 100 w 551"/>
                <a:gd name="T11" fmla="*/ 129 h 138"/>
                <a:gd name="T12" fmla="*/ 142 w 551"/>
                <a:gd name="T13" fmla="*/ 123 h 138"/>
                <a:gd name="T14" fmla="*/ 189 w 551"/>
                <a:gd name="T15" fmla="*/ 118 h 138"/>
                <a:gd name="T16" fmla="*/ 237 w 551"/>
                <a:gd name="T17" fmla="*/ 112 h 138"/>
                <a:gd name="T18" fmla="*/ 288 w 551"/>
                <a:gd name="T19" fmla="*/ 108 h 138"/>
                <a:gd name="T20" fmla="*/ 337 w 551"/>
                <a:gd name="T21" fmla="*/ 102 h 138"/>
                <a:gd name="T22" fmla="*/ 384 w 551"/>
                <a:gd name="T23" fmla="*/ 96 h 138"/>
                <a:gd name="T24" fmla="*/ 429 w 551"/>
                <a:gd name="T25" fmla="*/ 90 h 138"/>
                <a:gd name="T26" fmla="*/ 469 w 551"/>
                <a:gd name="T27" fmla="*/ 87 h 138"/>
                <a:gd name="T28" fmla="*/ 502 w 551"/>
                <a:gd name="T29" fmla="*/ 82 h 138"/>
                <a:gd name="T30" fmla="*/ 528 w 551"/>
                <a:gd name="T31" fmla="*/ 80 h 138"/>
                <a:gd name="T32" fmla="*/ 544 w 551"/>
                <a:gd name="T33" fmla="*/ 78 h 138"/>
                <a:gd name="T34" fmla="*/ 551 w 551"/>
                <a:gd name="T35" fmla="*/ 78 h 138"/>
                <a:gd name="T36" fmla="*/ 537 w 551"/>
                <a:gd name="T37" fmla="*/ 0 h 138"/>
                <a:gd name="T38" fmla="*/ 38 w 551"/>
                <a:gd name="T39" fmla="*/ 57 h 138"/>
                <a:gd name="T40" fmla="*/ 38 w 551"/>
                <a:gd name="T41" fmla="*/ 5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51" h="138">
                  <a:moveTo>
                    <a:pt x="38" y="57"/>
                  </a:moveTo>
                  <a:lnTo>
                    <a:pt x="0" y="138"/>
                  </a:lnTo>
                  <a:lnTo>
                    <a:pt x="12" y="137"/>
                  </a:lnTo>
                  <a:lnTo>
                    <a:pt x="33" y="136"/>
                  </a:lnTo>
                  <a:lnTo>
                    <a:pt x="62" y="132"/>
                  </a:lnTo>
                  <a:lnTo>
                    <a:pt x="100" y="129"/>
                  </a:lnTo>
                  <a:lnTo>
                    <a:pt x="142" y="123"/>
                  </a:lnTo>
                  <a:lnTo>
                    <a:pt x="189" y="118"/>
                  </a:lnTo>
                  <a:lnTo>
                    <a:pt x="237" y="112"/>
                  </a:lnTo>
                  <a:lnTo>
                    <a:pt x="288" y="108"/>
                  </a:lnTo>
                  <a:lnTo>
                    <a:pt x="337" y="102"/>
                  </a:lnTo>
                  <a:lnTo>
                    <a:pt x="384" y="96"/>
                  </a:lnTo>
                  <a:lnTo>
                    <a:pt x="429" y="90"/>
                  </a:lnTo>
                  <a:lnTo>
                    <a:pt x="469" y="87"/>
                  </a:lnTo>
                  <a:lnTo>
                    <a:pt x="502" y="82"/>
                  </a:lnTo>
                  <a:lnTo>
                    <a:pt x="528" y="80"/>
                  </a:lnTo>
                  <a:lnTo>
                    <a:pt x="544" y="78"/>
                  </a:lnTo>
                  <a:lnTo>
                    <a:pt x="551" y="78"/>
                  </a:lnTo>
                  <a:lnTo>
                    <a:pt x="537" y="0"/>
                  </a:lnTo>
                  <a:lnTo>
                    <a:pt x="38" y="57"/>
                  </a:lnTo>
                  <a:lnTo>
                    <a:pt x="38" y="57"/>
                  </a:lnTo>
                  <a:close/>
                </a:path>
              </a:pathLst>
            </a:custGeom>
            <a:solidFill>
              <a:srgbClr val="FAAD45"/>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53373" name="Freeform 61"/>
            <p:cNvSpPr/>
            <p:nvPr/>
          </p:nvSpPr>
          <p:spPr bwMode="auto">
            <a:xfrm>
              <a:off x="3884" y="3264"/>
              <a:ext cx="1270" cy="337"/>
            </a:xfrm>
            <a:custGeom>
              <a:avLst/>
              <a:gdLst>
                <a:gd name="T0" fmla="*/ 27 w 1034"/>
                <a:gd name="T1" fmla="*/ 0 h 279"/>
                <a:gd name="T2" fmla="*/ 143 w 1034"/>
                <a:gd name="T3" fmla="*/ 243 h 279"/>
                <a:gd name="T4" fmla="*/ 1028 w 1034"/>
                <a:gd name="T5" fmla="*/ 142 h 279"/>
                <a:gd name="T6" fmla="*/ 1034 w 1034"/>
                <a:gd name="T7" fmla="*/ 177 h 279"/>
                <a:gd name="T8" fmla="*/ 133 w 1034"/>
                <a:gd name="T9" fmla="*/ 279 h 279"/>
                <a:gd name="T10" fmla="*/ 0 w 1034"/>
                <a:gd name="T11" fmla="*/ 25 h 279"/>
                <a:gd name="T12" fmla="*/ 27 w 1034"/>
                <a:gd name="T13" fmla="*/ 0 h 279"/>
                <a:gd name="T14" fmla="*/ 27 w 1034"/>
                <a:gd name="T15" fmla="*/ 0 h 2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4" h="279">
                  <a:moveTo>
                    <a:pt x="27" y="0"/>
                  </a:moveTo>
                  <a:lnTo>
                    <a:pt x="143" y="243"/>
                  </a:lnTo>
                  <a:lnTo>
                    <a:pt x="1028" y="142"/>
                  </a:lnTo>
                  <a:lnTo>
                    <a:pt x="1034" y="177"/>
                  </a:lnTo>
                  <a:lnTo>
                    <a:pt x="133" y="279"/>
                  </a:lnTo>
                  <a:lnTo>
                    <a:pt x="0" y="25"/>
                  </a:lnTo>
                  <a:lnTo>
                    <a:pt x="27" y="0"/>
                  </a:lnTo>
                  <a:lnTo>
                    <a:pt x="27"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3315">
                                            <p:txEl>
                                              <p:pRg st="0" end="0"/>
                                            </p:txEl>
                                          </p:spTgt>
                                        </p:tgtEl>
                                        <p:attrNameLst>
                                          <p:attrName>style.visibility</p:attrName>
                                        </p:attrNameLst>
                                      </p:cBhvr>
                                      <p:to>
                                        <p:strVal val="visible"/>
                                      </p:to>
                                    </p:set>
                                    <p:animEffect transition="in" filter="wipe(left)">
                                      <p:cBhvr>
                                        <p:cTn id="7" dur="500"/>
                                        <p:tgtEl>
                                          <p:spTgt spid="653315">
                                            <p:txEl>
                                              <p:pRg st="0" end="0"/>
                                            </p:txEl>
                                          </p:spTgt>
                                        </p:tgtEl>
                                      </p:cBhvr>
                                    </p:animEffect>
                                  </p:childTnLst>
                                  <p:subTnLst>
                                    <p:animClr clrSpc="rgb" dir="cw">
                                      <p:cBhvr override="childStyle">
                                        <p:cTn dur="1" fill="hold" display="0" masterRel="nextClick" afterEffect="1"/>
                                        <p:tgtEl>
                                          <p:spTgt spid="653315">
                                            <p:txEl>
                                              <p:pRg st="0" end="0"/>
                                            </p:txEl>
                                          </p:spTgt>
                                        </p:tgtEl>
                                        <p:attrNameLst>
                                          <p:attrName>ppt_c</p:attrName>
                                        </p:attrNameLst>
                                      </p:cBhvr>
                                      <p:to>
                                        <a:schemeClr val="folHlink"/>
                                      </p:to>
                                    </p:animClr>
                                  </p:subTnLst>
                                </p:cTn>
                              </p:par>
                              <p:par>
                                <p:cTn id="8" presetID="22" presetClass="entr" presetSubtype="8" fill="hold" grpId="0" nodeType="withEffect">
                                  <p:stCondLst>
                                    <p:cond delay="0"/>
                                  </p:stCondLst>
                                  <p:childTnLst>
                                    <p:set>
                                      <p:cBhvr>
                                        <p:cTn id="9" dur="1" fill="hold">
                                          <p:stCondLst>
                                            <p:cond delay="0"/>
                                          </p:stCondLst>
                                        </p:cTn>
                                        <p:tgtEl>
                                          <p:spTgt spid="653315">
                                            <p:txEl>
                                              <p:pRg st="1" end="1"/>
                                            </p:txEl>
                                          </p:spTgt>
                                        </p:tgtEl>
                                        <p:attrNameLst>
                                          <p:attrName>style.visibility</p:attrName>
                                        </p:attrNameLst>
                                      </p:cBhvr>
                                      <p:to>
                                        <p:strVal val="visible"/>
                                      </p:to>
                                    </p:set>
                                    <p:animEffect transition="in" filter="wipe(left)">
                                      <p:cBhvr>
                                        <p:cTn id="10" dur="500"/>
                                        <p:tgtEl>
                                          <p:spTgt spid="653315">
                                            <p:txEl>
                                              <p:pRg st="1" end="1"/>
                                            </p:txEl>
                                          </p:spTgt>
                                        </p:tgtEl>
                                      </p:cBhvr>
                                    </p:animEffect>
                                  </p:childTnLst>
                                  <p:subTnLst>
                                    <p:animClr clrSpc="rgb" dir="cw">
                                      <p:cBhvr override="childStyle">
                                        <p:cTn dur="1" fill="hold" display="0" masterRel="nextClick" afterEffect="1"/>
                                        <p:tgtEl>
                                          <p:spTgt spid="653315">
                                            <p:txEl>
                                              <p:pRg st="1" end="1"/>
                                            </p:txEl>
                                          </p:spTgt>
                                        </p:tgtEl>
                                        <p:attrNameLst>
                                          <p:attrName>ppt_c</p:attrName>
                                        </p:attrNameLst>
                                      </p:cBhvr>
                                      <p:to>
                                        <a:schemeClr val="folHlink"/>
                                      </p:to>
                                    </p:animClr>
                                  </p:subTnLst>
                                </p:cTn>
                              </p:par>
                              <p:par>
                                <p:cTn id="11" presetID="22" presetClass="entr" presetSubtype="8" fill="hold" grpId="0" nodeType="withEffect">
                                  <p:stCondLst>
                                    <p:cond delay="0"/>
                                  </p:stCondLst>
                                  <p:childTnLst>
                                    <p:set>
                                      <p:cBhvr>
                                        <p:cTn id="12" dur="1" fill="hold">
                                          <p:stCondLst>
                                            <p:cond delay="0"/>
                                          </p:stCondLst>
                                        </p:cTn>
                                        <p:tgtEl>
                                          <p:spTgt spid="653315">
                                            <p:txEl>
                                              <p:pRg st="2" end="2"/>
                                            </p:txEl>
                                          </p:spTgt>
                                        </p:tgtEl>
                                        <p:attrNameLst>
                                          <p:attrName>style.visibility</p:attrName>
                                        </p:attrNameLst>
                                      </p:cBhvr>
                                      <p:to>
                                        <p:strVal val="visible"/>
                                      </p:to>
                                    </p:set>
                                    <p:animEffect transition="in" filter="wipe(left)">
                                      <p:cBhvr>
                                        <p:cTn id="13" dur="500"/>
                                        <p:tgtEl>
                                          <p:spTgt spid="653315">
                                            <p:txEl>
                                              <p:pRg st="2" end="2"/>
                                            </p:txEl>
                                          </p:spTgt>
                                        </p:tgtEl>
                                      </p:cBhvr>
                                    </p:animEffect>
                                  </p:childTnLst>
                                  <p:subTnLst>
                                    <p:animClr clrSpc="rgb" dir="cw">
                                      <p:cBhvr override="childStyle">
                                        <p:cTn dur="1" fill="hold" display="0" masterRel="nextClick" afterEffect="1"/>
                                        <p:tgtEl>
                                          <p:spTgt spid="653315">
                                            <p:txEl>
                                              <p:pRg st="2" end="2"/>
                                            </p:txEl>
                                          </p:spTgt>
                                        </p:tgtEl>
                                        <p:attrNameLst>
                                          <p:attrName>ppt_c</p:attrName>
                                        </p:attrNameLst>
                                      </p:cBhvr>
                                      <p:to>
                                        <a:schemeClr val="folHlink"/>
                                      </p:to>
                                    </p:animClr>
                                  </p:subTnLst>
                                </p:cTn>
                              </p:par>
                              <p:par>
                                <p:cTn id="14" presetID="22" presetClass="entr" presetSubtype="8" fill="hold" grpId="0" nodeType="withEffect">
                                  <p:stCondLst>
                                    <p:cond delay="0"/>
                                  </p:stCondLst>
                                  <p:childTnLst>
                                    <p:set>
                                      <p:cBhvr>
                                        <p:cTn id="15" dur="1" fill="hold">
                                          <p:stCondLst>
                                            <p:cond delay="0"/>
                                          </p:stCondLst>
                                        </p:cTn>
                                        <p:tgtEl>
                                          <p:spTgt spid="653315">
                                            <p:txEl>
                                              <p:pRg st="3" end="3"/>
                                            </p:txEl>
                                          </p:spTgt>
                                        </p:tgtEl>
                                        <p:attrNameLst>
                                          <p:attrName>style.visibility</p:attrName>
                                        </p:attrNameLst>
                                      </p:cBhvr>
                                      <p:to>
                                        <p:strVal val="visible"/>
                                      </p:to>
                                    </p:set>
                                    <p:animEffect transition="in" filter="wipe(left)">
                                      <p:cBhvr>
                                        <p:cTn id="16" dur="500"/>
                                        <p:tgtEl>
                                          <p:spTgt spid="653315">
                                            <p:txEl>
                                              <p:pRg st="3" end="3"/>
                                            </p:txEl>
                                          </p:spTgt>
                                        </p:tgtEl>
                                      </p:cBhvr>
                                    </p:animEffect>
                                  </p:childTnLst>
                                  <p:subTnLst>
                                    <p:animClr clrSpc="rgb" dir="cw">
                                      <p:cBhvr override="childStyle">
                                        <p:cTn dur="1" fill="hold" display="0" masterRel="nextClick" afterEffect="1"/>
                                        <p:tgtEl>
                                          <p:spTgt spid="653315">
                                            <p:txEl>
                                              <p:pRg st="3" end="3"/>
                                            </p:txEl>
                                          </p:spTgt>
                                        </p:tgtEl>
                                        <p:attrNameLst>
                                          <p:attrName>ppt_c</p:attrName>
                                        </p:attrNameLst>
                                      </p:cBhvr>
                                      <p:to>
                                        <a:schemeClr val="folHlink"/>
                                      </p:to>
                                    </p:animClr>
                                  </p:subTnLst>
                                </p:cTn>
                              </p:par>
                              <p:par>
                                <p:cTn id="17" presetID="22" presetClass="entr" presetSubtype="8" fill="hold" grpId="0" nodeType="withEffect">
                                  <p:stCondLst>
                                    <p:cond delay="0"/>
                                  </p:stCondLst>
                                  <p:childTnLst>
                                    <p:set>
                                      <p:cBhvr>
                                        <p:cTn id="18" dur="1" fill="hold">
                                          <p:stCondLst>
                                            <p:cond delay="0"/>
                                          </p:stCondLst>
                                        </p:cTn>
                                        <p:tgtEl>
                                          <p:spTgt spid="653315">
                                            <p:txEl>
                                              <p:pRg st="4" end="4"/>
                                            </p:txEl>
                                          </p:spTgt>
                                        </p:tgtEl>
                                        <p:attrNameLst>
                                          <p:attrName>style.visibility</p:attrName>
                                        </p:attrNameLst>
                                      </p:cBhvr>
                                      <p:to>
                                        <p:strVal val="visible"/>
                                      </p:to>
                                    </p:set>
                                    <p:animEffect transition="in" filter="wipe(left)">
                                      <p:cBhvr>
                                        <p:cTn id="19" dur="500"/>
                                        <p:tgtEl>
                                          <p:spTgt spid="653315">
                                            <p:txEl>
                                              <p:pRg st="4" end="4"/>
                                            </p:txEl>
                                          </p:spTgt>
                                        </p:tgtEl>
                                      </p:cBhvr>
                                    </p:animEffect>
                                  </p:childTnLst>
                                  <p:subTnLst>
                                    <p:animClr clrSpc="rgb" dir="cw">
                                      <p:cBhvr override="childStyle">
                                        <p:cTn dur="1" fill="hold" display="0" masterRel="nextClick" afterEffect="1"/>
                                        <p:tgtEl>
                                          <p:spTgt spid="653315">
                                            <p:txEl>
                                              <p:pRg st="4" end="4"/>
                                            </p:txEl>
                                          </p:spTgt>
                                        </p:tgtEl>
                                        <p:attrNameLst>
                                          <p:attrName>ppt_c</p:attrName>
                                        </p:attrNameLst>
                                      </p:cBhvr>
                                      <p:to>
                                        <a:schemeClr val="folHlink"/>
                                      </p:to>
                                    </p:animClr>
                                  </p:sub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53315">
                                            <p:txEl>
                                              <p:pRg st="5" end="5"/>
                                            </p:txEl>
                                          </p:spTgt>
                                        </p:tgtEl>
                                        <p:attrNameLst>
                                          <p:attrName>style.visibility</p:attrName>
                                        </p:attrNameLst>
                                      </p:cBhvr>
                                      <p:to>
                                        <p:strVal val="visible"/>
                                      </p:to>
                                    </p:set>
                                    <p:animEffect transition="in" filter="wipe(left)">
                                      <p:cBhvr>
                                        <p:cTn id="24" dur="500"/>
                                        <p:tgtEl>
                                          <p:spTgt spid="653315">
                                            <p:txEl>
                                              <p:pRg st="5" end="5"/>
                                            </p:txEl>
                                          </p:spTgt>
                                        </p:tgtEl>
                                      </p:cBhvr>
                                    </p:animEffect>
                                  </p:childTnLst>
                                  <p:subTnLst>
                                    <p:animClr clrSpc="rgb" dir="cw">
                                      <p:cBhvr override="childStyle">
                                        <p:cTn dur="1" fill="hold" display="0" masterRel="nextClick" afterEffect="1"/>
                                        <p:tgtEl>
                                          <p:spTgt spid="653315">
                                            <p:txEl>
                                              <p:pRg st="5" end="5"/>
                                            </p:txEl>
                                          </p:spTgt>
                                        </p:tgtEl>
                                        <p:attrNameLst>
                                          <p:attrName>ppt_c</p:attrName>
                                        </p:attrNameLst>
                                      </p:cBhvr>
                                      <p:to>
                                        <a:schemeClr val="folHlink"/>
                                      </p:to>
                                    </p:animClr>
                                  </p:subTnLst>
                                </p:cTn>
                              </p:par>
                              <p:par>
                                <p:cTn id="25" presetID="22" presetClass="entr" presetSubtype="8" fill="hold" grpId="0" nodeType="withEffect">
                                  <p:stCondLst>
                                    <p:cond delay="0"/>
                                  </p:stCondLst>
                                  <p:childTnLst>
                                    <p:set>
                                      <p:cBhvr>
                                        <p:cTn id="26" dur="1" fill="hold">
                                          <p:stCondLst>
                                            <p:cond delay="0"/>
                                          </p:stCondLst>
                                        </p:cTn>
                                        <p:tgtEl>
                                          <p:spTgt spid="653315">
                                            <p:txEl>
                                              <p:pRg st="6" end="6"/>
                                            </p:txEl>
                                          </p:spTgt>
                                        </p:tgtEl>
                                        <p:attrNameLst>
                                          <p:attrName>style.visibility</p:attrName>
                                        </p:attrNameLst>
                                      </p:cBhvr>
                                      <p:to>
                                        <p:strVal val="visible"/>
                                      </p:to>
                                    </p:set>
                                    <p:animEffect transition="in" filter="wipe(left)">
                                      <p:cBhvr>
                                        <p:cTn id="27" dur="500"/>
                                        <p:tgtEl>
                                          <p:spTgt spid="653315">
                                            <p:txEl>
                                              <p:pRg st="6" end="6"/>
                                            </p:txEl>
                                          </p:spTgt>
                                        </p:tgtEl>
                                      </p:cBhvr>
                                    </p:animEffect>
                                  </p:childTnLst>
                                  <p:subTnLst>
                                    <p:animClr clrSpc="rgb" dir="cw">
                                      <p:cBhvr override="childStyle">
                                        <p:cTn dur="1" fill="hold" display="0" masterRel="nextClick" afterEffect="1"/>
                                        <p:tgtEl>
                                          <p:spTgt spid="653315">
                                            <p:txEl>
                                              <p:pRg st="6" end="6"/>
                                            </p:txEl>
                                          </p:spTgt>
                                        </p:tgtEl>
                                        <p:attrNameLst>
                                          <p:attrName>ppt_c</p:attrName>
                                        </p:attrNameLst>
                                      </p:cBhvr>
                                      <p:to>
                                        <a:schemeClr val="folHlink"/>
                                      </p:to>
                                    </p:animClr>
                                  </p:subTnLst>
                                </p:cTn>
                              </p:par>
                              <p:par>
                                <p:cTn id="28" presetID="22" presetClass="entr" presetSubtype="8" fill="hold" grpId="0" nodeType="withEffect">
                                  <p:stCondLst>
                                    <p:cond delay="0"/>
                                  </p:stCondLst>
                                  <p:childTnLst>
                                    <p:set>
                                      <p:cBhvr>
                                        <p:cTn id="29" dur="1" fill="hold">
                                          <p:stCondLst>
                                            <p:cond delay="0"/>
                                          </p:stCondLst>
                                        </p:cTn>
                                        <p:tgtEl>
                                          <p:spTgt spid="653315">
                                            <p:txEl>
                                              <p:pRg st="7" end="7"/>
                                            </p:txEl>
                                          </p:spTgt>
                                        </p:tgtEl>
                                        <p:attrNameLst>
                                          <p:attrName>style.visibility</p:attrName>
                                        </p:attrNameLst>
                                      </p:cBhvr>
                                      <p:to>
                                        <p:strVal val="visible"/>
                                      </p:to>
                                    </p:set>
                                    <p:animEffect transition="in" filter="wipe(left)">
                                      <p:cBhvr>
                                        <p:cTn id="30" dur="500"/>
                                        <p:tgtEl>
                                          <p:spTgt spid="653315">
                                            <p:txEl>
                                              <p:pRg st="7" end="7"/>
                                            </p:txEl>
                                          </p:spTgt>
                                        </p:tgtEl>
                                      </p:cBhvr>
                                    </p:animEffect>
                                  </p:childTnLst>
                                  <p:subTnLst>
                                    <p:animClr clrSpc="rgb" dir="cw">
                                      <p:cBhvr override="childStyle">
                                        <p:cTn dur="1" fill="hold" display="0" masterRel="nextClick" afterEffect="1"/>
                                        <p:tgtEl>
                                          <p:spTgt spid="653315">
                                            <p:txEl>
                                              <p:pRg st="7" end="7"/>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15"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引言</a:t>
            </a:r>
          </a:p>
        </p:txBody>
      </p:sp>
      <p:sp>
        <p:nvSpPr>
          <p:cNvPr id="3" name="内容占位符 2"/>
          <p:cNvSpPr>
            <a:spLocks noGrp="1"/>
          </p:cNvSpPr>
          <p:nvPr>
            <p:ph idx="1"/>
          </p:nvPr>
        </p:nvSpPr>
        <p:spPr/>
        <p:txBody>
          <a:bodyPr/>
          <a:lstStyle/>
          <a:p>
            <a:pPr marL="609600" indent="-609600"/>
            <a:r>
              <a:rPr lang="zh-CN" altLang="zh-CN" sz="2600" dirty="0">
                <a:effectLst/>
                <a:latin typeface="+mj-lt"/>
                <a:cs typeface="+mj-cs"/>
              </a:rPr>
              <a:t>反过来，如果要证明这个人骂过人很容易，只要有一次被抓住就足够了。</a:t>
            </a:r>
          </a:p>
          <a:p>
            <a:pPr marL="609600" indent="-609600"/>
            <a:endParaRPr lang="zh-CN" altLang="zh-CN" sz="2600" dirty="0">
              <a:effectLst/>
              <a:latin typeface="+mj-lt"/>
              <a:cs typeface="+mj-cs"/>
            </a:endParaRPr>
          </a:p>
          <a:p>
            <a:pPr marL="609600" indent="-609600"/>
            <a:r>
              <a:rPr lang="zh-CN" altLang="zh-CN" sz="2600" dirty="0">
                <a:effectLst/>
                <a:latin typeface="+mj-lt"/>
                <a:cs typeface="+mj-cs"/>
              </a:rPr>
              <a:t>看来，企图肯定什么事物很难，而否定却要相对容易得多。这就是假设检验背后的哲学。</a:t>
            </a:r>
          </a:p>
          <a:p>
            <a:pPr marL="609600" indent="-609600"/>
            <a:endParaRPr lang="zh-CN" altLang="zh-CN" sz="2600" dirty="0">
              <a:effectLst/>
              <a:latin typeface="+mj-lt"/>
              <a:cs typeface="+mj-cs"/>
            </a:endParaRPr>
          </a:p>
          <a:p>
            <a:pPr marL="609600" indent="-609600"/>
            <a:r>
              <a:rPr lang="zh-CN" altLang="zh-CN" sz="2600" dirty="0">
                <a:effectLst/>
                <a:latin typeface="+mj-lt"/>
                <a:cs typeface="+mj-cs"/>
              </a:rPr>
              <a:t>科学总往往是在否定中发展</a:t>
            </a:r>
            <a:r>
              <a:rPr lang="zh-CN" altLang="en-US" sz="2600" dirty="0">
                <a:effectLst/>
                <a:latin typeface="+mj-lt"/>
                <a:cs typeface="+mj-cs"/>
              </a:rPr>
              <a:t>。</a:t>
            </a:r>
            <a:endParaRPr lang="zh-CN" altLang="zh-CN" sz="2600" dirty="0">
              <a:effectLst/>
              <a:latin typeface="+mj-lt"/>
              <a:cs typeface="+mj-cs"/>
            </a:endParaRPr>
          </a:p>
          <a:p>
            <a:endParaRPr lang="zh-CN" altLang="en-US" dirty="0">
              <a:effectLs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787" name="Rectangle 3"/>
          <p:cNvSpPr>
            <a:spLocks noChangeArrowheads="1"/>
          </p:cNvSpPr>
          <p:nvPr/>
        </p:nvSpPr>
        <p:spPr bwMode="auto">
          <a:xfrm>
            <a:off x="314325" y="1639888"/>
            <a:ext cx="252412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defRPr/>
            </a:pPr>
            <a:r>
              <a:rPr lang="en-US" altLang="zh-CN" sz="2600" b="1" dirty="0">
                <a:solidFill>
                  <a:srgbClr val="FFFF93"/>
                </a:solidFill>
                <a:effectLst>
                  <a:outerShdw blurRad="38100" dist="38100" dir="2700000" algn="tl">
                    <a:srgbClr val="000000"/>
                  </a:outerShdw>
                </a:effectLst>
                <a:latin typeface="Arial" panose="020B0604020202020204" pitchFamily="34" charset="0"/>
                <a:ea typeface="微软雅黑" panose="020B0503020204020204" pitchFamily="34" charset="-122"/>
              </a:rPr>
              <a:t>H</a:t>
            </a:r>
            <a:r>
              <a:rPr lang="en-US" altLang="zh-CN" sz="2600" b="1" baseline="-25000" dirty="0">
                <a:solidFill>
                  <a:srgbClr val="FFFF93"/>
                </a:solidFill>
                <a:effectLst>
                  <a:outerShdw blurRad="38100" dist="38100" dir="2700000" algn="tl">
                    <a:srgbClr val="000000"/>
                  </a:outerShdw>
                </a:effectLst>
                <a:latin typeface="Arial" panose="020B0604020202020204" pitchFamily="34" charset="0"/>
                <a:ea typeface="微软雅黑" panose="020B0503020204020204" pitchFamily="34" charset="-122"/>
              </a:rPr>
              <a:t>0</a:t>
            </a:r>
            <a:r>
              <a:rPr lang="en-US" altLang="zh-CN" sz="2600" b="1" dirty="0">
                <a:solidFill>
                  <a:srgbClr val="FFFF93"/>
                </a:solidFill>
                <a:effectLst>
                  <a:outerShdw blurRad="38100" dist="38100" dir="2700000" algn="tl">
                    <a:srgbClr val="000000"/>
                  </a:outerShdw>
                </a:effectLst>
                <a:latin typeface="Arial" panose="020B0604020202020204" pitchFamily="34" charset="0"/>
                <a:ea typeface="微软雅黑" panose="020B0503020204020204" pitchFamily="34" charset="-122"/>
              </a:rPr>
              <a:t>: </a:t>
            </a:r>
            <a:r>
              <a:rPr lang="zh-CN" altLang="en-US" sz="2600" b="1" dirty="0">
                <a:solidFill>
                  <a:srgbClr val="FFFF93"/>
                </a:solidFill>
                <a:effectLst>
                  <a:outerShdw blurRad="38100" dist="38100" dir="2700000" algn="tl">
                    <a:srgbClr val="000000"/>
                  </a:outerShdw>
                </a:effectLst>
                <a:latin typeface="Arial" panose="020B0604020202020204" pitchFamily="34" charset="0"/>
                <a:ea typeface="微软雅黑" panose="020B0503020204020204" pitchFamily="34" charset="-122"/>
              </a:rPr>
              <a:t>无罪</a:t>
            </a:r>
          </a:p>
        </p:txBody>
      </p:sp>
      <p:sp>
        <p:nvSpPr>
          <p:cNvPr id="886791" name="Rectangle 7"/>
          <p:cNvSpPr>
            <a:spLocks noChangeArrowheads="1"/>
          </p:cNvSpPr>
          <p:nvPr/>
        </p:nvSpPr>
        <p:spPr bwMode="auto">
          <a:xfrm>
            <a:off x="1905000" y="228600"/>
            <a:ext cx="6781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nchorCtr="1"/>
          <a:lstStyle/>
          <a:p>
            <a:pPr>
              <a:lnSpc>
                <a:spcPct val="95000"/>
              </a:lnSpc>
              <a:defRPr/>
            </a:pPr>
            <a:r>
              <a:rPr lang="zh-CN" altLang="en-US" sz="4000" b="1" dirty="0">
                <a:solidFill>
                  <a:srgbClr val="FFFFFF"/>
                </a:solidFill>
                <a:effectLst>
                  <a:outerShdw blurRad="38100" dist="38100" dir="2700000" algn="tl">
                    <a:srgbClr val="000000"/>
                  </a:outerShdw>
                </a:effectLst>
                <a:latin typeface="Book Antiqua" pitchFamily="18" charset="0"/>
                <a:ea typeface="微软雅黑" panose="020B0503020204020204" pitchFamily="34" charset="-122"/>
              </a:rPr>
              <a:t>假设检验中的两类错误</a:t>
            </a:r>
          </a:p>
          <a:p>
            <a:pPr>
              <a:lnSpc>
                <a:spcPct val="95000"/>
              </a:lnSpc>
              <a:defRPr/>
            </a:pPr>
            <a:r>
              <a:rPr lang="zh-CN" altLang="en-US" sz="3600" b="1" dirty="0">
                <a:solidFill>
                  <a:srgbClr val="FE9B03"/>
                </a:solidFill>
                <a:effectLst>
                  <a:outerShdw blurRad="38100" dist="38100" dir="2700000" algn="tl">
                    <a:srgbClr val="000000"/>
                  </a:outerShdw>
                </a:effectLst>
                <a:latin typeface="Book Antiqua" pitchFamily="18" charset="0"/>
                <a:ea typeface="微软雅黑" panose="020B0503020204020204" pitchFamily="34" charset="-122"/>
              </a:rPr>
              <a:t>（决策结果）</a:t>
            </a:r>
          </a:p>
        </p:txBody>
      </p:sp>
      <p:graphicFrame>
        <p:nvGraphicFramePr>
          <p:cNvPr id="886936" name="Group 152"/>
          <p:cNvGraphicFramePr>
            <a:graphicFrameLocks noGrp="1"/>
          </p:cNvGraphicFramePr>
          <p:nvPr/>
        </p:nvGraphicFramePr>
        <p:xfrm>
          <a:off x="276225" y="2209800"/>
          <a:ext cx="4267200" cy="3825876"/>
        </p:xfrm>
        <a:graphic>
          <a:graphicData uri="http://schemas.openxmlformats.org/drawingml/2006/table">
            <a:tbl>
              <a:tblPr/>
              <a:tblGrid>
                <a:gridCol w="1423988">
                  <a:extLst>
                    <a:ext uri="{9D8B030D-6E8A-4147-A177-3AD203B41FA5}">
                      <a16:colId xmlns:a16="http://schemas.microsoft.com/office/drawing/2014/main" val="20000"/>
                    </a:ext>
                  </a:extLst>
                </a:gridCol>
                <a:gridCol w="1423987">
                  <a:extLst>
                    <a:ext uri="{9D8B030D-6E8A-4147-A177-3AD203B41FA5}">
                      <a16:colId xmlns:a16="http://schemas.microsoft.com/office/drawing/2014/main" val="20001"/>
                    </a:ext>
                  </a:extLst>
                </a:gridCol>
                <a:gridCol w="1419225">
                  <a:extLst>
                    <a:ext uri="{9D8B030D-6E8A-4147-A177-3AD203B41FA5}">
                      <a16:colId xmlns:a16="http://schemas.microsoft.com/office/drawing/2014/main" val="20002"/>
                    </a:ext>
                  </a:extLst>
                </a:gridCol>
              </a:tblGrid>
              <a:tr h="674688">
                <a:tc gridSpan="3">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2400" b="1" i="0" u="none" strike="noStrike" cap="none" normalizeH="0" baseline="0" dirty="0">
                          <a:ln>
                            <a:noFill/>
                          </a:ln>
                          <a:solidFill>
                            <a:schemeClr val="tx1"/>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陪审团审判</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80000"/>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628650">
                <a:tc rowSpan="2">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2400" b="1"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微软雅黑" panose="020B0503020204020204" pitchFamily="34" charset="-122"/>
                        </a:rPr>
                        <a:t>裁决</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80000"/>
                    </a:solidFill>
                  </a:tcPr>
                </a:tc>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2400" b="1" i="0" u="none" strike="noStrike" cap="none" normalizeH="0" baseline="0" dirty="0">
                          <a:ln>
                            <a:noFill/>
                          </a:ln>
                          <a:solidFill>
                            <a:schemeClr val="tx1"/>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实际情况</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80000"/>
                    </a:solidFill>
                  </a:tcPr>
                </a:tc>
                <a:tc hMerge="1">
                  <a:txBody>
                    <a:bodyPr/>
                    <a:lstStyle/>
                    <a:p>
                      <a:endParaRPr lang="zh-CN"/>
                    </a:p>
                  </a:txBody>
                  <a:tcPr/>
                </a:tc>
                <a:extLst>
                  <a:ext uri="{0D108BD9-81ED-4DB2-BD59-A6C34878D82A}">
                    <a16:rowId xmlns:a16="http://schemas.microsoft.com/office/drawing/2014/main" val="10001"/>
                  </a:ext>
                </a:extLst>
              </a:tr>
              <a:tr h="661988">
                <a:tc vMerge="1">
                  <a:txBody>
                    <a:bodyPr/>
                    <a:lstStyle/>
                    <a:p>
                      <a:endParaRPr lang="zh-CN"/>
                    </a:p>
                  </a:txBody>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2400" b="1"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微软雅黑" panose="020B0503020204020204" pitchFamily="34" charset="-122"/>
                        </a:rPr>
                        <a:t>无罪</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8000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2400" b="1"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微软雅黑" panose="020B0503020204020204" pitchFamily="34" charset="-122"/>
                        </a:rPr>
                        <a:t>有罪</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80000"/>
                    </a:solidFill>
                  </a:tcPr>
                </a:tc>
                <a:extLst>
                  <a:ext uri="{0D108BD9-81ED-4DB2-BD59-A6C34878D82A}">
                    <a16:rowId xmlns:a16="http://schemas.microsoft.com/office/drawing/2014/main" val="10002"/>
                  </a:ext>
                </a:extLst>
              </a:tr>
              <a:tr h="936625">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2400" b="1"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微软雅黑" panose="020B0503020204020204" pitchFamily="34" charset="-122"/>
                        </a:rPr>
                        <a:t>无罪</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8000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2400" b="1"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微软雅黑" panose="020B0503020204020204" pitchFamily="34" charset="-122"/>
                        </a:rPr>
                        <a:t>正确</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8000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2400" b="1"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微软雅黑" panose="020B0503020204020204" pitchFamily="34" charset="-122"/>
                        </a:rPr>
                        <a:t>错误</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80000"/>
                    </a:solidFill>
                  </a:tcPr>
                </a:tc>
                <a:extLst>
                  <a:ext uri="{0D108BD9-81ED-4DB2-BD59-A6C34878D82A}">
                    <a16:rowId xmlns:a16="http://schemas.microsoft.com/office/drawing/2014/main" val="10003"/>
                  </a:ext>
                </a:extLst>
              </a:tr>
              <a:tr h="923925">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2400" b="1"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微软雅黑" panose="020B0503020204020204" pitchFamily="34" charset="-122"/>
                        </a:rPr>
                        <a:t>有罪</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8000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2400" b="1" i="0" u="none" strike="noStrike" cap="none" normalizeH="0" baseline="0" dirty="0">
                          <a:ln>
                            <a:noFill/>
                          </a:ln>
                          <a:solidFill>
                            <a:schemeClr val="tx1"/>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错误</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8000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2400" b="1"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微软雅黑" panose="020B0503020204020204" pitchFamily="34" charset="-122"/>
                        </a:rPr>
                        <a:t>正确</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80000"/>
                    </a:solidFill>
                  </a:tcPr>
                </a:tc>
                <a:extLst>
                  <a:ext uri="{0D108BD9-81ED-4DB2-BD59-A6C34878D82A}">
                    <a16:rowId xmlns:a16="http://schemas.microsoft.com/office/drawing/2014/main" val="10004"/>
                  </a:ext>
                </a:extLst>
              </a:tr>
            </a:tbl>
          </a:graphicData>
        </a:graphic>
      </p:graphicFrame>
      <p:graphicFrame>
        <p:nvGraphicFramePr>
          <p:cNvPr id="886930" name="Group 146"/>
          <p:cNvGraphicFramePr>
            <a:graphicFrameLocks noGrp="1"/>
          </p:cNvGraphicFramePr>
          <p:nvPr/>
        </p:nvGraphicFramePr>
        <p:xfrm>
          <a:off x="4565650" y="2206625"/>
          <a:ext cx="4329113" cy="3840164"/>
        </p:xfrm>
        <a:graphic>
          <a:graphicData uri="http://schemas.openxmlformats.org/drawingml/2006/table">
            <a:tbl>
              <a:tblPr/>
              <a:tblGrid>
                <a:gridCol w="1447800">
                  <a:extLst>
                    <a:ext uri="{9D8B030D-6E8A-4147-A177-3AD203B41FA5}">
                      <a16:colId xmlns:a16="http://schemas.microsoft.com/office/drawing/2014/main" val="20000"/>
                    </a:ext>
                  </a:extLst>
                </a:gridCol>
                <a:gridCol w="1441450">
                  <a:extLst>
                    <a:ext uri="{9D8B030D-6E8A-4147-A177-3AD203B41FA5}">
                      <a16:colId xmlns:a16="http://schemas.microsoft.com/office/drawing/2014/main" val="20001"/>
                    </a:ext>
                  </a:extLst>
                </a:gridCol>
                <a:gridCol w="1439863">
                  <a:extLst>
                    <a:ext uri="{9D8B030D-6E8A-4147-A177-3AD203B41FA5}">
                      <a16:colId xmlns:a16="http://schemas.microsoft.com/office/drawing/2014/main" val="20002"/>
                    </a:ext>
                  </a:extLst>
                </a:gridCol>
              </a:tblGrid>
              <a:tr h="663575">
                <a:tc gridSpan="3">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400" b="1"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微软雅黑" panose="020B0503020204020204" pitchFamily="34" charset="-122"/>
                        </a:rPr>
                        <a:t>H</a:t>
                      </a:r>
                      <a:r>
                        <a:rPr kumimoji="1" lang="en-US" altLang="zh-CN" sz="2400" b="1" i="0" u="none" strike="noStrike" cap="none" normalizeH="0" baseline="-25000" dirty="0">
                          <a:ln>
                            <a:noFill/>
                          </a:ln>
                          <a:solidFill>
                            <a:schemeClr val="tx1"/>
                          </a:solidFill>
                          <a:effectLst>
                            <a:outerShdw blurRad="38100" dist="38100" dir="2700000" algn="tl">
                              <a:srgbClr val="000000"/>
                            </a:outerShdw>
                          </a:effectLst>
                          <a:latin typeface="Arial" panose="020B0604020202020204" pitchFamily="34" charset="0"/>
                          <a:ea typeface="微软雅黑" panose="020B0503020204020204" pitchFamily="34" charset="-122"/>
                        </a:rPr>
                        <a:t>0 </a:t>
                      </a:r>
                      <a:r>
                        <a:rPr kumimoji="1" lang="zh-CN" altLang="en-US" sz="2400" b="1" i="0" u="none" strike="noStrike" cap="none" normalizeH="0" baseline="0" dirty="0">
                          <a:ln>
                            <a:noFill/>
                          </a:ln>
                          <a:solidFill>
                            <a:schemeClr val="tx1"/>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检验</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660400">
                <a:tc rowSpan="2">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2400" b="1"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微软雅黑" panose="020B0503020204020204" pitchFamily="34" charset="-122"/>
                        </a:rPr>
                        <a:t>决策</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2400" b="1" i="0" u="none" strike="noStrike" cap="none" normalizeH="0" baseline="0" dirty="0">
                          <a:ln>
                            <a:noFill/>
                          </a:ln>
                          <a:solidFill>
                            <a:schemeClr val="tx1"/>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实际情况</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zh-CN"/>
                    </a:p>
                  </a:txBody>
                  <a:tcPr/>
                </a:tc>
                <a:extLst>
                  <a:ext uri="{0D108BD9-81ED-4DB2-BD59-A6C34878D82A}">
                    <a16:rowId xmlns:a16="http://schemas.microsoft.com/office/drawing/2014/main" val="10001"/>
                  </a:ext>
                </a:extLst>
              </a:tr>
              <a:tr h="636588">
                <a:tc vMerge="1">
                  <a:txBody>
                    <a:bodyPr/>
                    <a:lstStyle/>
                    <a:p>
                      <a:endParaRPr lang="zh-CN"/>
                    </a:p>
                  </a:txBody>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400" b="1"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微软雅黑" panose="020B0503020204020204" pitchFamily="34" charset="-122"/>
                        </a:rPr>
                        <a:t>H</a:t>
                      </a:r>
                      <a:r>
                        <a:rPr kumimoji="1" lang="en-US" altLang="zh-CN" sz="2400" b="1" i="0" u="none" strike="noStrike" cap="none" normalizeH="0" baseline="-25000" dirty="0">
                          <a:ln>
                            <a:noFill/>
                          </a:ln>
                          <a:solidFill>
                            <a:schemeClr val="tx1"/>
                          </a:solidFill>
                          <a:effectLst>
                            <a:outerShdw blurRad="38100" dist="38100" dir="2700000" algn="tl">
                              <a:srgbClr val="000000"/>
                            </a:outerShdw>
                          </a:effectLst>
                          <a:latin typeface="Arial" panose="020B0604020202020204" pitchFamily="34" charset="0"/>
                          <a:ea typeface="微软雅黑" panose="020B0503020204020204" pitchFamily="34" charset="-122"/>
                        </a:rPr>
                        <a:t>0</a:t>
                      </a:r>
                      <a:r>
                        <a:rPr kumimoji="1" lang="zh-CN" altLang="en-US" sz="2400" b="1"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微软雅黑" panose="020B0503020204020204" pitchFamily="34" charset="-122"/>
                        </a:rPr>
                        <a:t>为真</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400" b="1"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微软雅黑" panose="020B0503020204020204" pitchFamily="34" charset="-122"/>
                        </a:rPr>
                        <a:t>H</a:t>
                      </a:r>
                      <a:r>
                        <a:rPr kumimoji="1" lang="en-US" altLang="zh-CN" sz="2400" b="1" i="0" u="none" strike="noStrike" cap="none" normalizeH="0" baseline="-25000" dirty="0">
                          <a:ln>
                            <a:noFill/>
                          </a:ln>
                          <a:solidFill>
                            <a:schemeClr val="tx1"/>
                          </a:solidFill>
                          <a:effectLst>
                            <a:outerShdw blurRad="38100" dist="38100" dir="2700000" algn="tl">
                              <a:srgbClr val="000000"/>
                            </a:outerShdw>
                          </a:effectLst>
                          <a:latin typeface="Arial" panose="020B0604020202020204" pitchFamily="34" charset="0"/>
                          <a:ea typeface="微软雅黑" panose="020B0503020204020204" pitchFamily="34" charset="-122"/>
                        </a:rPr>
                        <a:t>0</a:t>
                      </a:r>
                      <a:r>
                        <a:rPr kumimoji="1" lang="zh-CN" altLang="en-US" sz="2400" b="1"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微软雅黑" panose="020B0503020204020204" pitchFamily="34" charset="-122"/>
                        </a:rPr>
                        <a:t>为假</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935038">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2400" b="1"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微软雅黑" panose="020B0503020204020204" pitchFamily="34" charset="-122"/>
                        </a:rPr>
                        <a:t>不拒绝</a:t>
                      </a:r>
                      <a:r>
                        <a:rPr kumimoji="1" lang="en-US" altLang="zh-CN" sz="2400" b="1"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微软雅黑" panose="020B0503020204020204" pitchFamily="34" charset="-122"/>
                        </a:rPr>
                        <a:t>H</a:t>
                      </a:r>
                      <a:r>
                        <a:rPr kumimoji="1" lang="en-US" altLang="zh-CN" sz="2400" b="1" i="0" u="none" strike="noStrike" cap="none" normalizeH="0" baseline="-25000" dirty="0">
                          <a:ln>
                            <a:noFill/>
                          </a:ln>
                          <a:solidFill>
                            <a:schemeClr val="tx1"/>
                          </a:solidFill>
                          <a:effectLst>
                            <a:outerShdw blurRad="38100" dist="38100" dir="2700000" algn="tl">
                              <a:srgbClr val="000000"/>
                            </a:outerShdw>
                          </a:effectLst>
                          <a:latin typeface="Arial" panose="020B0604020202020204" pitchFamily="34" charset="0"/>
                          <a:ea typeface="微软雅黑" panose="020B0503020204020204" pitchFamily="34" charset="-122"/>
                        </a:rPr>
                        <a:t>0</a:t>
                      </a:r>
                      <a:endParaRPr kumimoji="1" lang="en-US" altLang="zh-CN" sz="2400" b="1"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微软雅黑" panose="020B0503020204020204" pitchFamily="34"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2400" b="1"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微软雅黑" panose="020B0503020204020204" pitchFamily="34" charset="-122"/>
                        </a:rPr>
                        <a:t>正确决策</a:t>
                      </a:r>
                    </a:p>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400" b="1"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微软雅黑" panose="020B0503020204020204" pitchFamily="34" charset="-122"/>
                        </a:rPr>
                        <a:t>(1 – </a:t>
                      </a:r>
                      <a:r>
                        <a:rPr kumimoji="1" lang="en-US" altLang="zh-CN" sz="2400" b="1" i="0" u="none" strike="noStrike" cap="none" normalizeH="0" baseline="0" dirty="0">
                          <a:ln>
                            <a:noFill/>
                          </a:ln>
                          <a:solidFill>
                            <a:schemeClr val="tx1"/>
                          </a:solidFill>
                          <a:effectLst>
                            <a:outerShdw blurRad="38100" dist="38100" dir="2700000" algn="tl">
                              <a:srgbClr val="000000"/>
                            </a:outerShdw>
                          </a:effectLst>
                          <a:latin typeface="Symbol" panose="05050102010706020507" pitchFamily="18" charset="2"/>
                          <a:ea typeface="微软雅黑" panose="020B0503020204020204" pitchFamily="34"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2400" b="1" i="0" u="none" strike="noStrike" cap="none" normalizeH="0" baseline="0" dirty="0">
                          <a:ln>
                            <a:noFill/>
                          </a:ln>
                          <a:solidFill>
                            <a:schemeClr val="tx1"/>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第二类错误</a:t>
                      </a:r>
                      <a:r>
                        <a:rPr kumimoji="1" lang="en-US" altLang="zh-CN" sz="2400" b="1" i="0" u="none" strike="noStrike" cap="none" normalizeH="0" baseline="0" dirty="0">
                          <a:ln>
                            <a:noFill/>
                          </a:ln>
                          <a:solidFill>
                            <a:schemeClr val="tx1"/>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a:t>
                      </a:r>
                      <a:r>
                        <a:rPr kumimoji="1" lang="en-US" altLang="zh-CN" sz="2400" b="1" i="0" u="none" strike="noStrike" cap="none" normalizeH="0" baseline="0" dirty="0">
                          <a:ln>
                            <a:noFill/>
                          </a:ln>
                          <a:solidFill>
                            <a:schemeClr val="tx1"/>
                          </a:solidFill>
                          <a:effectLst>
                            <a:outerShdw blurRad="38100" dist="38100" dir="2700000" algn="tl">
                              <a:srgbClr val="000000"/>
                            </a:outerShdw>
                          </a:effectLst>
                          <a:latin typeface="Symbol" panose="05050102010706020507" pitchFamily="18" charset="2"/>
                          <a:ea typeface="微软雅黑" panose="020B0503020204020204" pitchFamily="34" charset="-122"/>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944563">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2400" b="1"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微软雅黑" panose="020B0503020204020204" pitchFamily="34" charset="-122"/>
                        </a:rPr>
                        <a:t>拒绝</a:t>
                      </a:r>
                      <a:r>
                        <a:rPr kumimoji="1" lang="en-US" altLang="zh-CN" sz="2400" b="1" i="0" u="none" strike="noStrike" cap="none" normalizeH="0" baseline="0" dirty="0">
                          <a:ln>
                            <a:noFill/>
                          </a:ln>
                          <a:solidFill>
                            <a:schemeClr val="tx1"/>
                          </a:solidFill>
                          <a:effectLst>
                            <a:outerShdw blurRad="38100" dist="38100" dir="2700000" algn="tl">
                              <a:srgbClr val="000000"/>
                            </a:outerShdw>
                          </a:effectLst>
                          <a:latin typeface="Arial" panose="020B0604020202020204" pitchFamily="34" charset="0"/>
                          <a:ea typeface="微软雅黑" panose="020B0503020204020204" pitchFamily="34" charset="-122"/>
                        </a:rPr>
                        <a:t>H</a:t>
                      </a:r>
                      <a:r>
                        <a:rPr kumimoji="1" lang="en-US" altLang="zh-CN" sz="2400" b="1" i="0" u="none" strike="noStrike" cap="none" normalizeH="0" baseline="-25000" dirty="0">
                          <a:ln>
                            <a:noFill/>
                          </a:ln>
                          <a:solidFill>
                            <a:schemeClr val="tx1"/>
                          </a:solidFill>
                          <a:effectLst>
                            <a:outerShdw blurRad="38100" dist="38100" dir="2700000" algn="tl">
                              <a:srgbClr val="000000"/>
                            </a:outerShdw>
                          </a:effectLst>
                          <a:latin typeface="Arial" panose="020B0604020202020204" pitchFamily="34" charset="0"/>
                          <a:ea typeface="微软雅黑" panose="020B0503020204020204" pitchFamily="34" charset="-122"/>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2400" b="1" i="0" u="none" strike="noStrike" cap="none" normalizeH="0" baseline="0" dirty="0">
                          <a:ln>
                            <a:noFill/>
                          </a:ln>
                          <a:solidFill>
                            <a:schemeClr val="tx1"/>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第一类错误</a:t>
                      </a:r>
                      <a:r>
                        <a:rPr kumimoji="1" lang="en-US" altLang="zh-CN" sz="2400" b="1" i="0" u="none" strike="noStrike" cap="none" normalizeH="0" baseline="0" dirty="0">
                          <a:ln>
                            <a:noFill/>
                          </a:ln>
                          <a:solidFill>
                            <a:schemeClr val="tx1"/>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a:t>
                      </a:r>
                      <a:r>
                        <a:rPr kumimoji="1" lang="en-US" altLang="zh-CN" sz="2400" b="1" i="0" u="none" strike="noStrike" cap="none" normalizeH="0" baseline="0" dirty="0">
                          <a:ln>
                            <a:noFill/>
                          </a:ln>
                          <a:solidFill>
                            <a:schemeClr val="tx1"/>
                          </a:solidFill>
                          <a:effectLst>
                            <a:outerShdw blurRad="38100" dist="38100" dir="2700000" algn="tl">
                              <a:srgbClr val="000000"/>
                            </a:outerShdw>
                          </a:effectLst>
                          <a:latin typeface="Symbol" panose="05050102010706020507" pitchFamily="18" charset="2"/>
                          <a:ea typeface="微软雅黑" panose="020B0503020204020204" pitchFamily="34"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2400" b="1" i="0" u="none" strike="noStrike" cap="none" normalizeH="0" baseline="0" dirty="0">
                          <a:ln>
                            <a:noFill/>
                          </a:ln>
                          <a:solidFill>
                            <a:schemeClr val="tx1"/>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正确决策</a:t>
                      </a:r>
                    </a:p>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400" b="1" i="0" u="none" strike="noStrike" cap="none" normalizeH="0" baseline="0" dirty="0">
                          <a:ln>
                            <a:noFill/>
                          </a:ln>
                          <a:solidFill>
                            <a:schemeClr val="tx1"/>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(1-</a:t>
                      </a:r>
                      <a:r>
                        <a:rPr kumimoji="1" lang="en-US" altLang="zh-CN" sz="2400" b="1" i="0" u="none" strike="noStrike" cap="none" normalizeH="0" baseline="0" dirty="0">
                          <a:ln>
                            <a:noFill/>
                          </a:ln>
                          <a:solidFill>
                            <a:schemeClr val="tx1"/>
                          </a:solidFill>
                          <a:effectLst>
                            <a:outerShdw blurRad="38100" dist="38100" dir="2700000" algn="tl">
                              <a:srgbClr val="000000"/>
                            </a:outerShdw>
                          </a:effectLst>
                          <a:latin typeface="Symbol" panose="05050102010706020507" pitchFamily="18" charset="2"/>
                          <a:ea typeface="微软雅黑" panose="020B0503020204020204" pitchFamily="34" charset="-122"/>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bl>
          </a:graphicData>
        </a:graphic>
      </p:graphicFrame>
      <p:sp>
        <p:nvSpPr>
          <p:cNvPr id="886931" name="AutoShape 147"/>
          <p:cNvSpPr>
            <a:spLocks noChangeArrowheads="1"/>
          </p:cNvSpPr>
          <p:nvPr/>
        </p:nvSpPr>
        <p:spPr bwMode="auto">
          <a:xfrm>
            <a:off x="2444750" y="1703388"/>
            <a:ext cx="2199258" cy="312737"/>
          </a:xfrm>
          <a:prstGeom prst="wedgeRoundRectCallout">
            <a:avLst>
              <a:gd name="adj1" fmla="val -46565"/>
              <a:gd name="adj2" fmla="val 109069"/>
              <a:gd name="adj3" fmla="val 16667"/>
            </a:avLst>
          </a:prstGeom>
          <a:noFill/>
          <a:ln w="12700">
            <a:solidFill>
              <a:schemeClr val="hlink"/>
            </a:solidFill>
            <a:miter lim="800000"/>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pPr>
              <a:spcBef>
                <a:spcPct val="50000"/>
              </a:spcBef>
              <a:defRPr/>
            </a:pPr>
            <a:r>
              <a:rPr lang="zh-CN" altLang="en-US" sz="1200" dirty="0">
                <a:solidFill>
                  <a:srgbClr val="0BFFF9"/>
                </a:solidFill>
                <a:effectLst>
                  <a:outerShdw blurRad="38100" dist="38100" dir="2700000" algn="tl">
                    <a:srgbClr val="000000"/>
                  </a:outerShdw>
                </a:effectLst>
                <a:latin typeface="Arial" panose="020B0604020202020204" pitchFamily="34" charset="0"/>
                <a:ea typeface="微软雅黑" panose="020B0503020204020204" pitchFamily="34" charset="-122"/>
              </a:rPr>
              <a:t>假设检验就好像一场审判过程</a:t>
            </a:r>
            <a:endParaRPr lang="zh-CN" altLang="en-US" sz="1200" dirty="0">
              <a:solidFill>
                <a:srgbClr val="0BFFF9"/>
              </a:solidFill>
              <a:latin typeface="Arial" panose="020B0604020202020204" pitchFamily="34" charset="0"/>
              <a:ea typeface="微软雅黑" panose="020B0503020204020204" pitchFamily="34" charset="-122"/>
            </a:endParaRPr>
          </a:p>
        </p:txBody>
      </p:sp>
      <p:sp>
        <p:nvSpPr>
          <p:cNvPr id="886932" name="AutoShape 148"/>
          <p:cNvSpPr>
            <a:spLocks noChangeArrowheads="1"/>
          </p:cNvSpPr>
          <p:nvPr/>
        </p:nvSpPr>
        <p:spPr bwMode="auto">
          <a:xfrm>
            <a:off x="5299075" y="1703388"/>
            <a:ext cx="1350963" cy="360362"/>
          </a:xfrm>
          <a:prstGeom prst="wedgeRoundRectCallout">
            <a:avLst>
              <a:gd name="adj1" fmla="val 52704"/>
              <a:gd name="adj2" fmla="val 78634"/>
              <a:gd name="adj3" fmla="val 16667"/>
            </a:avLst>
          </a:prstGeom>
          <a:noFill/>
          <a:ln w="12700">
            <a:solidFill>
              <a:schemeClr val="hlink"/>
            </a:solidFill>
            <a:miter lim="800000"/>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pPr>
              <a:defRPr/>
            </a:pPr>
            <a:r>
              <a:rPr lang="zh-CN" altLang="en-US" sz="1400" dirty="0">
                <a:solidFill>
                  <a:srgbClr val="0BFFF9"/>
                </a:solidFill>
                <a:effectLst>
                  <a:outerShdw blurRad="38100" dist="38100" dir="2700000" algn="tl">
                    <a:srgbClr val="000000"/>
                  </a:outerShdw>
                </a:effectLst>
                <a:latin typeface="Arial" panose="020B0604020202020204" pitchFamily="34" charset="0"/>
                <a:ea typeface="微软雅黑" panose="020B0503020204020204" pitchFamily="34" charset="-122"/>
              </a:rPr>
              <a:t>统计检验过程</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886930"/>
                                        </p:tgtEl>
                                        <p:attrNameLst>
                                          <p:attrName>style.visibility</p:attrName>
                                        </p:attrNameLst>
                                      </p:cBhvr>
                                      <p:to>
                                        <p:strVal val="visible"/>
                                      </p:to>
                                    </p:set>
                                    <p:animEffect transition="in" filter="wipe(right)">
                                      <p:cBhvr>
                                        <p:cTn id="7" dur="500"/>
                                        <p:tgtEl>
                                          <p:spTgt spid="8869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86932"/>
                                        </p:tgtEl>
                                        <p:attrNameLst>
                                          <p:attrName>style.visibility</p:attrName>
                                        </p:attrNameLst>
                                      </p:cBhvr>
                                      <p:to>
                                        <p:strVal val="visible"/>
                                      </p:to>
                                    </p:set>
                                    <p:animEffect transition="in" filter="wipe(up)">
                                      <p:cBhvr>
                                        <p:cTn id="12" dur="500"/>
                                        <p:tgtEl>
                                          <p:spTgt spid="886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6932"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60" name="Rectangle 4"/>
          <p:cNvSpPr>
            <a:spLocks noGrp="1" noChangeArrowheads="1"/>
          </p:cNvSpPr>
          <p:nvPr>
            <p:ph type="title"/>
          </p:nvPr>
        </p:nvSpPr>
        <p:spPr/>
        <p:txBody>
          <a:bodyPr/>
          <a:lstStyle/>
          <a:p>
            <a:pPr>
              <a:defRPr/>
            </a:pPr>
            <a:r>
              <a:rPr lang="en-US" altLang="zh-CN" sz="4000" dirty="0">
                <a:latin typeface="Symbol" panose="05050102010706020507" pitchFamily="18" charset="2"/>
              </a:rPr>
              <a:t></a:t>
            </a:r>
            <a:r>
              <a:rPr lang="en-US" altLang="zh-CN" sz="4000" dirty="0"/>
              <a:t> </a:t>
            </a:r>
            <a:r>
              <a:rPr lang="zh-CN" altLang="en-US" sz="4000" dirty="0"/>
              <a:t>错误和 </a:t>
            </a:r>
            <a:r>
              <a:rPr lang="zh-CN" altLang="en-US" sz="4000" dirty="0">
                <a:latin typeface="Symbol" panose="05050102010706020507" pitchFamily="18" charset="2"/>
              </a:rPr>
              <a:t></a:t>
            </a:r>
            <a:r>
              <a:rPr lang="zh-CN" altLang="en-US" sz="4000" dirty="0"/>
              <a:t> 错误的关系</a:t>
            </a:r>
            <a:endParaRPr lang="zh-CN" altLang="en-US" dirty="0"/>
          </a:p>
        </p:txBody>
      </p:sp>
      <p:pic>
        <p:nvPicPr>
          <p:cNvPr id="746500" name="Picture 4" descr="C:\Users\Administrator\Desktop\200aa59f6e3922bfcf6bee93d34caf63_hd.jpg"/>
          <p:cNvPicPr>
            <a:picLocks noChangeAspect="1" noChangeArrowheads="1"/>
          </p:cNvPicPr>
          <p:nvPr/>
        </p:nvPicPr>
        <p:blipFill>
          <a:blip r:embed="rId3" cstate="print"/>
          <a:srcRect/>
          <a:stretch>
            <a:fillRect/>
          </a:stretch>
        </p:blipFill>
        <p:spPr bwMode="auto">
          <a:xfrm>
            <a:off x="1403648" y="2060848"/>
            <a:ext cx="6048672" cy="3309440"/>
          </a:xfrm>
          <a:prstGeom prst="rect">
            <a:avLst/>
          </a:prstGeom>
          <a:noFill/>
        </p:spPr>
      </p:pic>
      <p:sp>
        <p:nvSpPr>
          <p:cNvPr id="78" name="矩形 77"/>
          <p:cNvSpPr/>
          <p:nvPr/>
        </p:nvSpPr>
        <p:spPr>
          <a:xfrm>
            <a:off x="4788024" y="3933056"/>
            <a:ext cx="861133" cy="369332"/>
          </a:xfrm>
          <a:prstGeom prst="rect">
            <a:avLst/>
          </a:prstGeom>
        </p:spPr>
        <p:txBody>
          <a:bodyPr wrap="none">
            <a:spAutoFit/>
          </a:bodyPr>
          <a:lstStyle/>
          <a:p>
            <a:r>
              <a:rPr lang="en-US" altLang="zh-CN" dirty="0">
                <a:solidFill>
                  <a:schemeClr val="bg1"/>
                </a:solidFill>
                <a:latin typeface="Symbol" panose="05050102010706020507" pitchFamily="18" charset="2"/>
                <a:ea typeface="微软雅黑" panose="020B0503020204020204" pitchFamily="34" charset="-122"/>
              </a:rPr>
              <a:t></a:t>
            </a:r>
            <a:r>
              <a:rPr lang="en-US" altLang="zh-CN" dirty="0">
                <a:solidFill>
                  <a:schemeClr val="bg1"/>
                </a:solidFill>
                <a:ea typeface="微软雅黑" panose="020B0503020204020204" pitchFamily="34" charset="-122"/>
              </a:rPr>
              <a:t> </a:t>
            </a:r>
            <a:r>
              <a:rPr lang="zh-CN" altLang="en-US" dirty="0">
                <a:solidFill>
                  <a:schemeClr val="bg1"/>
                </a:solidFill>
                <a:ea typeface="微软雅黑" panose="020B0503020204020204" pitchFamily="34" charset="-122"/>
              </a:rPr>
              <a:t>错误</a:t>
            </a:r>
          </a:p>
        </p:txBody>
      </p:sp>
      <p:cxnSp>
        <p:nvCxnSpPr>
          <p:cNvPr id="80" name="直接箭头连接符 79"/>
          <p:cNvCxnSpPr/>
          <p:nvPr/>
        </p:nvCxnSpPr>
        <p:spPr>
          <a:xfrm flipH="1" flipV="1">
            <a:off x="3635896" y="4293096"/>
            <a:ext cx="216024"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矩形 80"/>
          <p:cNvSpPr/>
          <p:nvPr/>
        </p:nvSpPr>
        <p:spPr>
          <a:xfrm>
            <a:off x="3131840" y="3789040"/>
            <a:ext cx="841897" cy="369332"/>
          </a:xfrm>
          <a:prstGeom prst="rect">
            <a:avLst/>
          </a:prstGeom>
        </p:spPr>
        <p:txBody>
          <a:bodyPr wrap="none">
            <a:spAutoFit/>
          </a:bodyPr>
          <a:lstStyle/>
          <a:p>
            <a:r>
              <a:rPr lang="zh-CN" altLang="en-US" dirty="0">
                <a:solidFill>
                  <a:schemeClr val="bg1"/>
                </a:solidFill>
                <a:latin typeface="Symbol" panose="05050102010706020507" pitchFamily="18" charset="2"/>
                <a:ea typeface="微软雅黑" panose="020B0503020204020204" pitchFamily="34" charset="-122"/>
              </a:rPr>
              <a:t></a:t>
            </a:r>
            <a:r>
              <a:rPr lang="zh-CN" altLang="en-US" dirty="0">
                <a:solidFill>
                  <a:schemeClr val="bg1"/>
                </a:solidFill>
                <a:ea typeface="微软雅黑" panose="020B0503020204020204" pitchFamily="34" charset="-122"/>
              </a:rPr>
              <a:t> 错误</a:t>
            </a:r>
          </a:p>
        </p:txBody>
      </p:sp>
      <p:cxnSp>
        <p:nvCxnSpPr>
          <p:cNvPr id="83" name="直接箭头连接符 82"/>
          <p:cNvCxnSpPr/>
          <p:nvPr/>
        </p:nvCxnSpPr>
        <p:spPr>
          <a:xfrm flipV="1">
            <a:off x="4644008" y="4221088"/>
            <a:ext cx="214543" cy="1347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3635896" y="4797152"/>
            <a:ext cx="1008112" cy="369332"/>
          </a:xfrm>
          <a:prstGeom prst="rect">
            <a:avLst/>
          </a:prstGeom>
          <a:noFill/>
        </p:spPr>
        <p:txBody>
          <a:bodyPr wrap="square" rtlCol="0">
            <a:spAutoFit/>
          </a:bodyPr>
          <a:lstStyle/>
          <a:p>
            <a:r>
              <a:rPr lang="zh-CN" altLang="en-US" dirty="0">
                <a:solidFill>
                  <a:schemeClr val="bg1"/>
                </a:solidFill>
                <a:ea typeface="微软雅黑" panose="020B0503020204020204" pitchFamily="34" charset="-122"/>
              </a:rPr>
              <a:t>临界值</a:t>
            </a:r>
          </a:p>
        </p:txBody>
      </p:sp>
    </p:spTree>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60" name="Rectangle 4"/>
          <p:cNvSpPr>
            <a:spLocks noGrp="1" noChangeArrowheads="1"/>
          </p:cNvSpPr>
          <p:nvPr>
            <p:ph type="title"/>
          </p:nvPr>
        </p:nvSpPr>
        <p:spPr/>
        <p:txBody>
          <a:bodyPr/>
          <a:lstStyle/>
          <a:p>
            <a:pPr>
              <a:defRPr/>
            </a:pPr>
            <a:r>
              <a:rPr lang="en-US" altLang="zh-CN" sz="4000">
                <a:latin typeface="Symbol" panose="05050102010706020507" pitchFamily="18" charset="2"/>
              </a:rPr>
              <a:t></a:t>
            </a:r>
            <a:r>
              <a:rPr lang="en-US" altLang="zh-CN" sz="4000"/>
              <a:t> </a:t>
            </a:r>
            <a:r>
              <a:rPr lang="zh-CN" altLang="en-US" sz="4000"/>
              <a:t>错误和 </a:t>
            </a:r>
            <a:r>
              <a:rPr lang="zh-CN" altLang="en-US" sz="4000">
                <a:latin typeface="Symbol" panose="05050102010706020507" pitchFamily="18" charset="2"/>
              </a:rPr>
              <a:t></a:t>
            </a:r>
            <a:r>
              <a:rPr lang="zh-CN" altLang="en-US" sz="4000"/>
              <a:t> 错误的关系</a:t>
            </a:r>
            <a:endParaRPr lang="zh-CN" altLang="en-US"/>
          </a:p>
        </p:txBody>
      </p:sp>
      <p:grpSp>
        <p:nvGrpSpPr>
          <p:cNvPr id="37891" name="Group 83"/>
          <p:cNvGrpSpPr/>
          <p:nvPr/>
        </p:nvGrpSpPr>
        <p:grpSpPr bwMode="auto">
          <a:xfrm>
            <a:off x="307975" y="1889125"/>
            <a:ext cx="8315325" cy="4129088"/>
            <a:chOff x="194" y="1190"/>
            <a:chExt cx="5238" cy="2601"/>
          </a:xfrm>
        </p:grpSpPr>
        <p:sp>
          <p:nvSpPr>
            <p:cNvPr id="659458" name="AutoShape 2"/>
            <p:cNvSpPr>
              <a:spLocks noChangeArrowheads="1"/>
            </p:cNvSpPr>
            <p:nvPr/>
          </p:nvSpPr>
          <p:spPr bwMode="auto">
            <a:xfrm>
              <a:off x="3840" y="1286"/>
              <a:ext cx="1592" cy="593"/>
            </a:xfrm>
            <a:prstGeom prst="wedgeRoundRectCallout">
              <a:avLst>
                <a:gd name="adj1" fmla="val -16833"/>
                <a:gd name="adj2" fmla="val 66667"/>
                <a:gd name="adj3" fmla="val 16667"/>
              </a:avLst>
            </a:prstGeom>
            <a:solidFill>
              <a:schemeClr val="tx1"/>
            </a:solidFill>
            <a:ln w="12700">
              <a:solidFill>
                <a:schemeClr val="bg2"/>
              </a:solidFill>
              <a:miter lim="800000"/>
            </a:ln>
            <a:effectLst>
              <a:outerShdw dist="107763" dir="2700000" algn="ctr" rotWithShape="0">
                <a:schemeClr val="bg2"/>
              </a:outerShdw>
            </a:effec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59461" name="Rectangle 5"/>
            <p:cNvSpPr>
              <a:spLocks noChangeArrowheads="1"/>
            </p:cNvSpPr>
            <p:nvPr/>
          </p:nvSpPr>
          <p:spPr bwMode="auto">
            <a:xfrm rot="20700000">
              <a:off x="772" y="2538"/>
              <a:ext cx="2104" cy="232"/>
            </a:xfrm>
            <a:prstGeom prst="rect">
              <a:avLst/>
            </a:prstGeom>
            <a:solidFill>
              <a:schemeClr val="hlink"/>
            </a:solidFill>
            <a:ln w="12700">
              <a:solidFill>
                <a:schemeClr val="bg2"/>
              </a:solidFill>
              <a:miter lim="800000"/>
            </a:ln>
            <a:effectLst>
              <a:outerShdw dist="107763" dir="2700000" algn="ctr" rotWithShape="0">
                <a:schemeClr val="bg2"/>
              </a:outerShdw>
            </a:effec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37894" name="Group 6"/>
            <p:cNvGrpSpPr/>
            <p:nvPr/>
          </p:nvGrpSpPr>
          <p:grpSpPr bwMode="auto">
            <a:xfrm>
              <a:off x="2537" y="2653"/>
              <a:ext cx="735" cy="1138"/>
              <a:chOff x="2537" y="2615"/>
              <a:chExt cx="735" cy="1138"/>
            </a:xfrm>
          </p:grpSpPr>
          <p:sp>
            <p:nvSpPr>
              <p:cNvPr id="659463" name="Freeform 7"/>
              <p:cNvSpPr/>
              <p:nvPr/>
            </p:nvSpPr>
            <p:spPr bwMode="auto">
              <a:xfrm>
                <a:off x="2537" y="2615"/>
                <a:ext cx="734" cy="1136"/>
              </a:xfrm>
              <a:custGeom>
                <a:avLst/>
                <a:gdLst>
                  <a:gd name="T0" fmla="*/ 27 w 734"/>
                  <a:gd name="T1" fmla="*/ 1135 h 1136"/>
                  <a:gd name="T2" fmla="*/ 130 w 734"/>
                  <a:gd name="T3" fmla="*/ 1105 h 1136"/>
                  <a:gd name="T4" fmla="*/ 189 w 734"/>
                  <a:gd name="T5" fmla="*/ 1076 h 1136"/>
                  <a:gd name="T6" fmla="*/ 248 w 734"/>
                  <a:gd name="T7" fmla="*/ 1040 h 1136"/>
                  <a:gd name="T8" fmla="*/ 301 w 734"/>
                  <a:gd name="T9" fmla="*/ 999 h 1136"/>
                  <a:gd name="T10" fmla="*/ 356 w 734"/>
                  <a:gd name="T11" fmla="*/ 953 h 1136"/>
                  <a:gd name="T12" fmla="*/ 415 w 734"/>
                  <a:gd name="T13" fmla="*/ 893 h 1136"/>
                  <a:gd name="T14" fmla="*/ 484 w 734"/>
                  <a:gd name="T15" fmla="*/ 811 h 1136"/>
                  <a:gd name="T16" fmla="*/ 531 w 734"/>
                  <a:gd name="T17" fmla="*/ 733 h 1136"/>
                  <a:gd name="T18" fmla="*/ 570 w 734"/>
                  <a:gd name="T19" fmla="*/ 660 h 1136"/>
                  <a:gd name="T20" fmla="*/ 597 w 734"/>
                  <a:gd name="T21" fmla="*/ 580 h 1136"/>
                  <a:gd name="T22" fmla="*/ 611 w 734"/>
                  <a:gd name="T23" fmla="*/ 507 h 1136"/>
                  <a:gd name="T24" fmla="*/ 609 w 734"/>
                  <a:gd name="T25" fmla="*/ 433 h 1136"/>
                  <a:gd name="T26" fmla="*/ 590 w 734"/>
                  <a:gd name="T27" fmla="*/ 353 h 1136"/>
                  <a:gd name="T28" fmla="*/ 556 w 734"/>
                  <a:gd name="T29" fmla="*/ 285 h 1136"/>
                  <a:gd name="T30" fmla="*/ 533 w 734"/>
                  <a:gd name="T31" fmla="*/ 246 h 1136"/>
                  <a:gd name="T32" fmla="*/ 702 w 734"/>
                  <a:gd name="T33" fmla="*/ 207 h 1136"/>
                  <a:gd name="T34" fmla="*/ 629 w 734"/>
                  <a:gd name="T35" fmla="*/ 185 h 1136"/>
                  <a:gd name="T36" fmla="*/ 552 w 734"/>
                  <a:gd name="T37" fmla="*/ 158 h 1136"/>
                  <a:gd name="T38" fmla="*/ 485 w 734"/>
                  <a:gd name="T39" fmla="*/ 125 h 1136"/>
                  <a:gd name="T40" fmla="*/ 419 w 734"/>
                  <a:gd name="T41" fmla="*/ 87 h 1136"/>
                  <a:gd name="T42" fmla="*/ 342 w 734"/>
                  <a:gd name="T43" fmla="*/ 26 h 1136"/>
                  <a:gd name="T44" fmla="*/ 292 w 734"/>
                  <a:gd name="T45" fmla="*/ 27 h 1136"/>
                  <a:gd name="T46" fmla="*/ 282 w 734"/>
                  <a:gd name="T47" fmla="*/ 85 h 1136"/>
                  <a:gd name="T48" fmla="*/ 265 w 734"/>
                  <a:gd name="T49" fmla="*/ 126 h 1136"/>
                  <a:gd name="T50" fmla="*/ 240 w 734"/>
                  <a:gd name="T51" fmla="*/ 165 h 1136"/>
                  <a:gd name="T52" fmla="*/ 207 w 734"/>
                  <a:gd name="T53" fmla="*/ 203 h 1136"/>
                  <a:gd name="T54" fmla="*/ 163 w 734"/>
                  <a:gd name="T55" fmla="*/ 239 h 1136"/>
                  <a:gd name="T56" fmla="*/ 170 w 734"/>
                  <a:gd name="T57" fmla="*/ 291 h 1136"/>
                  <a:gd name="T58" fmla="*/ 344 w 734"/>
                  <a:gd name="T59" fmla="*/ 280 h 1136"/>
                  <a:gd name="T60" fmla="*/ 377 w 734"/>
                  <a:gd name="T61" fmla="*/ 365 h 1136"/>
                  <a:gd name="T62" fmla="*/ 396 w 734"/>
                  <a:gd name="T63" fmla="*/ 447 h 1136"/>
                  <a:gd name="T64" fmla="*/ 406 w 734"/>
                  <a:gd name="T65" fmla="*/ 516 h 1136"/>
                  <a:gd name="T66" fmla="*/ 407 w 734"/>
                  <a:gd name="T67" fmla="*/ 597 h 1136"/>
                  <a:gd name="T68" fmla="*/ 392 w 734"/>
                  <a:gd name="T69" fmla="*/ 670 h 1136"/>
                  <a:gd name="T70" fmla="*/ 373 w 734"/>
                  <a:gd name="T71" fmla="*/ 737 h 1136"/>
                  <a:gd name="T72" fmla="*/ 334 w 734"/>
                  <a:gd name="T73" fmla="*/ 812 h 1136"/>
                  <a:gd name="T74" fmla="*/ 292 w 734"/>
                  <a:gd name="T75" fmla="*/ 880 h 1136"/>
                  <a:gd name="T76" fmla="*/ 237 w 734"/>
                  <a:gd name="T77" fmla="*/ 961 h 1136"/>
                  <a:gd name="T78" fmla="*/ 183 w 734"/>
                  <a:gd name="T79" fmla="*/ 1017 h 1136"/>
                  <a:gd name="T80" fmla="*/ 135 w 734"/>
                  <a:gd name="T81" fmla="*/ 1056 h 1136"/>
                  <a:gd name="T82" fmla="*/ 88 w 734"/>
                  <a:gd name="T83" fmla="*/ 1084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4" h="1136">
                    <a:moveTo>
                      <a:pt x="0" y="1122"/>
                    </a:moveTo>
                    <a:lnTo>
                      <a:pt x="27" y="1135"/>
                    </a:lnTo>
                    <a:lnTo>
                      <a:pt x="92" y="1117"/>
                    </a:lnTo>
                    <a:lnTo>
                      <a:pt x="130" y="1105"/>
                    </a:lnTo>
                    <a:lnTo>
                      <a:pt x="160" y="1087"/>
                    </a:lnTo>
                    <a:lnTo>
                      <a:pt x="189" y="1076"/>
                    </a:lnTo>
                    <a:lnTo>
                      <a:pt x="219" y="1058"/>
                    </a:lnTo>
                    <a:lnTo>
                      <a:pt x="248" y="1040"/>
                    </a:lnTo>
                    <a:lnTo>
                      <a:pt x="276" y="1016"/>
                    </a:lnTo>
                    <a:lnTo>
                      <a:pt x="301" y="999"/>
                    </a:lnTo>
                    <a:lnTo>
                      <a:pt x="326" y="983"/>
                    </a:lnTo>
                    <a:lnTo>
                      <a:pt x="356" y="953"/>
                    </a:lnTo>
                    <a:lnTo>
                      <a:pt x="383" y="926"/>
                    </a:lnTo>
                    <a:lnTo>
                      <a:pt x="415" y="893"/>
                    </a:lnTo>
                    <a:lnTo>
                      <a:pt x="454" y="850"/>
                    </a:lnTo>
                    <a:lnTo>
                      <a:pt x="484" y="811"/>
                    </a:lnTo>
                    <a:lnTo>
                      <a:pt x="503" y="779"/>
                    </a:lnTo>
                    <a:lnTo>
                      <a:pt x="531" y="733"/>
                    </a:lnTo>
                    <a:lnTo>
                      <a:pt x="553" y="697"/>
                    </a:lnTo>
                    <a:lnTo>
                      <a:pt x="570" y="660"/>
                    </a:lnTo>
                    <a:lnTo>
                      <a:pt x="584" y="621"/>
                    </a:lnTo>
                    <a:lnTo>
                      <a:pt x="597" y="580"/>
                    </a:lnTo>
                    <a:lnTo>
                      <a:pt x="607" y="545"/>
                    </a:lnTo>
                    <a:lnTo>
                      <a:pt x="611" y="507"/>
                    </a:lnTo>
                    <a:lnTo>
                      <a:pt x="611" y="469"/>
                    </a:lnTo>
                    <a:lnTo>
                      <a:pt x="609" y="433"/>
                    </a:lnTo>
                    <a:lnTo>
                      <a:pt x="605" y="394"/>
                    </a:lnTo>
                    <a:lnTo>
                      <a:pt x="590" y="353"/>
                    </a:lnTo>
                    <a:lnTo>
                      <a:pt x="578" y="321"/>
                    </a:lnTo>
                    <a:lnTo>
                      <a:pt x="556" y="285"/>
                    </a:lnTo>
                    <a:lnTo>
                      <a:pt x="542" y="257"/>
                    </a:lnTo>
                    <a:lnTo>
                      <a:pt x="533" y="246"/>
                    </a:lnTo>
                    <a:lnTo>
                      <a:pt x="733" y="226"/>
                    </a:lnTo>
                    <a:lnTo>
                      <a:pt x="702" y="207"/>
                    </a:lnTo>
                    <a:lnTo>
                      <a:pt x="663" y="195"/>
                    </a:lnTo>
                    <a:lnTo>
                      <a:pt x="629" y="185"/>
                    </a:lnTo>
                    <a:lnTo>
                      <a:pt x="592" y="173"/>
                    </a:lnTo>
                    <a:lnTo>
                      <a:pt x="552" y="158"/>
                    </a:lnTo>
                    <a:lnTo>
                      <a:pt x="516" y="140"/>
                    </a:lnTo>
                    <a:lnTo>
                      <a:pt x="485" y="125"/>
                    </a:lnTo>
                    <a:lnTo>
                      <a:pt x="451" y="106"/>
                    </a:lnTo>
                    <a:lnTo>
                      <a:pt x="419" y="87"/>
                    </a:lnTo>
                    <a:lnTo>
                      <a:pt x="380" y="63"/>
                    </a:lnTo>
                    <a:lnTo>
                      <a:pt x="342" y="26"/>
                    </a:lnTo>
                    <a:lnTo>
                      <a:pt x="295" y="0"/>
                    </a:lnTo>
                    <a:lnTo>
                      <a:pt x="292" y="27"/>
                    </a:lnTo>
                    <a:lnTo>
                      <a:pt x="288" y="52"/>
                    </a:lnTo>
                    <a:lnTo>
                      <a:pt x="282" y="85"/>
                    </a:lnTo>
                    <a:lnTo>
                      <a:pt x="273" y="109"/>
                    </a:lnTo>
                    <a:lnTo>
                      <a:pt x="265" y="126"/>
                    </a:lnTo>
                    <a:lnTo>
                      <a:pt x="256" y="142"/>
                    </a:lnTo>
                    <a:lnTo>
                      <a:pt x="240" y="165"/>
                    </a:lnTo>
                    <a:lnTo>
                      <a:pt x="221" y="185"/>
                    </a:lnTo>
                    <a:lnTo>
                      <a:pt x="207" y="203"/>
                    </a:lnTo>
                    <a:lnTo>
                      <a:pt x="185" y="219"/>
                    </a:lnTo>
                    <a:lnTo>
                      <a:pt x="163" y="239"/>
                    </a:lnTo>
                    <a:lnTo>
                      <a:pt x="122" y="265"/>
                    </a:lnTo>
                    <a:lnTo>
                      <a:pt x="170" y="291"/>
                    </a:lnTo>
                    <a:lnTo>
                      <a:pt x="336" y="266"/>
                    </a:lnTo>
                    <a:lnTo>
                      <a:pt x="344" y="280"/>
                    </a:lnTo>
                    <a:lnTo>
                      <a:pt x="363" y="328"/>
                    </a:lnTo>
                    <a:lnTo>
                      <a:pt x="377" y="365"/>
                    </a:lnTo>
                    <a:lnTo>
                      <a:pt x="390" y="416"/>
                    </a:lnTo>
                    <a:lnTo>
                      <a:pt x="396" y="447"/>
                    </a:lnTo>
                    <a:lnTo>
                      <a:pt x="402" y="474"/>
                    </a:lnTo>
                    <a:lnTo>
                      <a:pt x="406" y="516"/>
                    </a:lnTo>
                    <a:lnTo>
                      <a:pt x="410" y="554"/>
                    </a:lnTo>
                    <a:lnTo>
                      <a:pt x="407" y="597"/>
                    </a:lnTo>
                    <a:lnTo>
                      <a:pt x="401" y="632"/>
                    </a:lnTo>
                    <a:lnTo>
                      <a:pt x="392" y="670"/>
                    </a:lnTo>
                    <a:lnTo>
                      <a:pt x="384" y="709"/>
                    </a:lnTo>
                    <a:lnTo>
                      <a:pt x="373" y="737"/>
                    </a:lnTo>
                    <a:lnTo>
                      <a:pt x="355" y="773"/>
                    </a:lnTo>
                    <a:lnTo>
                      <a:pt x="334" y="812"/>
                    </a:lnTo>
                    <a:lnTo>
                      <a:pt x="314" y="845"/>
                    </a:lnTo>
                    <a:lnTo>
                      <a:pt x="292" y="880"/>
                    </a:lnTo>
                    <a:lnTo>
                      <a:pt x="264" y="922"/>
                    </a:lnTo>
                    <a:lnTo>
                      <a:pt x="237" y="961"/>
                    </a:lnTo>
                    <a:lnTo>
                      <a:pt x="204" y="993"/>
                    </a:lnTo>
                    <a:lnTo>
                      <a:pt x="183" y="1017"/>
                    </a:lnTo>
                    <a:lnTo>
                      <a:pt x="158" y="1040"/>
                    </a:lnTo>
                    <a:lnTo>
                      <a:pt x="135" y="1056"/>
                    </a:lnTo>
                    <a:lnTo>
                      <a:pt x="111" y="1069"/>
                    </a:lnTo>
                    <a:lnTo>
                      <a:pt x="88" y="1084"/>
                    </a:lnTo>
                    <a:lnTo>
                      <a:pt x="0" y="1122"/>
                    </a:lnTo>
                  </a:path>
                </a:pathLst>
              </a:custGeom>
              <a:solidFill>
                <a:schemeClr val="folHlink"/>
              </a:solidFill>
              <a:ln w="12700" cap="rnd" cmpd="sng">
                <a:solidFill>
                  <a:srgbClr val="000000"/>
                </a:solidFill>
                <a:prstDash val="solid"/>
                <a:round/>
                <a:headEnd type="none" w="med" len="med"/>
                <a:tailEnd type="none" w="med" len="med"/>
              </a:ln>
              <a:effectLst>
                <a:outerShdw dist="53882" dir="2700000" algn="ctr" rotWithShape="0">
                  <a:schemeClr val="bg2"/>
                </a:outerShdw>
              </a:effec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59464" name="Freeform 8"/>
              <p:cNvSpPr/>
              <p:nvPr/>
            </p:nvSpPr>
            <p:spPr bwMode="auto">
              <a:xfrm>
                <a:off x="2565" y="2643"/>
                <a:ext cx="707" cy="1110"/>
              </a:xfrm>
              <a:custGeom>
                <a:avLst/>
                <a:gdLst>
                  <a:gd name="T0" fmla="*/ 86 w 707"/>
                  <a:gd name="T1" fmla="*/ 1093 h 1110"/>
                  <a:gd name="T2" fmla="*/ 150 w 707"/>
                  <a:gd name="T3" fmla="*/ 1068 h 1110"/>
                  <a:gd name="T4" fmla="*/ 208 w 707"/>
                  <a:gd name="T5" fmla="*/ 1039 h 1110"/>
                  <a:gd name="T6" fmla="*/ 271 w 707"/>
                  <a:gd name="T7" fmla="*/ 1000 h 1110"/>
                  <a:gd name="T8" fmla="*/ 318 w 707"/>
                  <a:gd name="T9" fmla="*/ 964 h 1110"/>
                  <a:gd name="T10" fmla="*/ 374 w 707"/>
                  <a:gd name="T11" fmla="*/ 910 h 1110"/>
                  <a:gd name="T12" fmla="*/ 447 w 707"/>
                  <a:gd name="T13" fmla="*/ 833 h 1110"/>
                  <a:gd name="T14" fmla="*/ 497 w 707"/>
                  <a:gd name="T15" fmla="*/ 763 h 1110"/>
                  <a:gd name="T16" fmla="*/ 547 w 707"/>
                  <a:gd name="T17" fmla="*/ 681 h 1110"/>
                  <a:gd name="T18" fmla="*/ 582 w 707"/>
                  <a:gd name="T19" fmla="*/ 607 h 1110"/>
                  <a:gd name="T20" fmla="*/ 603 w 707"/>
                  <a:gd name="T21" fmla="*/ 530 h 1110"/>
                  <a:gd name="T22" fmla="*/ 611 w 707"/>
                  <a:gd name="T23" fmla="*/ 458 h 1110"/>
                  <a:gd name="T24" fmla="*/ 605 w 707"/>
                  <a:gd name="T25" fmla="*/ 382 h 1110"/>
                  <a:gd name="T26" fmla="*/ 582 w 707"/>
                  <a:gd name="T27" fmla="*/ 312 h 1110"/>
                  <a:gd name="T28" fmla="*/ 551 w 707"/>
                  <a:gd name="T29" fmla="*/ 253 h 1110"/>
                  <a:gd name="T30" fmla="*/ 706 w 707"/>
                  <a:gd name="T31" fmla="*/ 198 h 1110"/>
                  <a:gd name="T32" fmla="*/ 635 w 707"/>
                  <a:gd name="T33" fmla="*/ 177 h 1110"/>
                  <a:gd name="T34" fmla="*/ 565 w 707"/>
                  <a:gd name="T35" fmla="*/ 152 h 1110"/>
                  <a:gd name="T36" fmla="*/ 500 w 707"/>
                  <a:gd name="T37" fmla="*/ 122 h 1110"/>
                  <a:gd name="T38" fmla="*/ 439 w 707"/>
                  <a:gd name="T39" fmla="*/ 85 h 1110"/>
                  <a:gd name="T40" fmla="*/ 366 w 707"/>
                  <a:gd name="T41" fmla="*/ 38 h 1110"/>
                  <a:gd name="T42" fmla="*/ 317 w 707"/>
                  <a:gd name="T43" fmla="*/ 0 h 1110"/>
                  <a:gd name="T44" fmla="*/ 312 w 707"/>
                  <a:gd name="T45" fmla="*/ 54 h 1110"/>
                  <a:gd name="T46" fmla="*/ 295 w 707"/>
                  <a:gd name="T47" fmla="*/ 111 h 1110"/>
                  <a:gd name="T48" fmla="*/ 277 w 707"/>
                  <a:gd name="T49" fmla="*/ 141 h 1110"/>
                  <a:gd name="T50" fmla="*/ 245 w 707"/>
                  <a:gd name="T51" fmla="*/ 185 h 1110"/>
                  <a:gd name="T52" fmla="*/ 206 w 707"/>
                  <a:gd name="T53" fmla="*/ 220 h 1110"/>
                  <a:gd name="T54" fmla="*/ 144 w 707"/>
                  <a:gd name="T55" fmla="*/ 265 h 1110"/>
                  <a:gd name="T56" fmla="*/ 361 w 707"/>
                  <a:gd name="T57" fmla="*/ 275 h 1110"/>
                  <a:gd name="T58" fmla="*/ 388 w 707"/>
                  <a:gd name="T59" fmla="*/ 358 h 1110"/>
                  <a:gd name="T60" fmla="*/ 404 w 707"/>
                  <a:gd name="T61" fmla="*/ 438 h 1110"/>
                  <a:gd name="T62" fmla="*/ 413 w 707"/>
                  <a:gd name="T63" fmla="*/ 507 h 1110"/>
                  <a:gd name="T64" fmla="*/ 409 w 707"/>
                  <a:gd name="T65" fmla="*/ 586 h 1110"/>
                  <a:gd name="T66" fmla="*/ 392 w 707"/>
                  <a:gd name="T67" fmla="*/ 657 h 1110"/>
                  <a:gd name="T68" fmla="*/ 371 w 707"/>
                  <a:gd name="T69" fmla="*/ 726 h 1110"/>
                  <a:gd name="T70" fmla="*/ 331 w 707"/>
                  <a:gd name="T71" fmla="*/ 797 h 1110"/>
                  <a:gd name="T72" fmla="*/ 288 w 707"/>
                  <a:gd name="T73" fmla="*/ 868 h 1110"/>
                  <a:gd name="T74" fmla="*/ 233 w 707"/>
                  <a:gd name="T75" fmla="*/ 944 h 1110"/>
                  <a:gd name="T76" fmla="*/ 181 w 707"/>
                  <a:gd name="T77" fmla="*/ 1002 h 1110"/>
                  <a:gd name="T78" fmla="*/ 133 w 707"/>
                  <a:gd name="T79" fmla="*/ 1042 h 1110"/>
                  <a:gd name="T80" fmla="*/ 86 w 707"/>
                  <a:gd name="T81" fmla="*/ 1069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7" h="1110">
                    <a:moveTo>
                      <a:pt x="0" y="1109"/>
                    </a:moveTo>
                    <a:lnTo>
                      <a:pt x="86" y="1093"/>
                    </a:lnTo>
                    <a:lnTo>
                      <a:pt x="115" y="1084"/>
                    </a:lnTo>
                    <a:lnTo>
                      <a:pt x="150" y="1068"/>
                    </a:lnTo>
                    <a:lnTo>
                      <a:pt x="175" y="1057"/>
                    </a:lnTo>
                    <a:lnTo>
                      <a:pt x="208" y="1039"/>
                    </a:lnTo>
                    <a:lnTo>
                      <a:pt x="237" y="1023"/>
                    </a:lnTo>
                    <a:lnTo>
                      <a:pt x="271" y="1000"/>
                    </a:lnTo>
                    <a:lnTo>
                      <a:pt x="295" y="981"/>
                    </a:lnTo>
                    <a:lnTo>
                      <a:pt x="318" y="964"/>
                    </a:lnTo>
                    <a:lnTo>
                      <a:pt x="352" y="938"/>
                    </a:lnTo>
                    <a:lnTo>
                      <a:pt x="374" y="910"/>
                    </a:lnTo>
                    <a:lnTo>
                      <a:pt x="409" y="876"/>
                    </a:lnTo>
                    <a:lnTo>
                      <a:pt x="447" y="833"/>
                    </a:lnTo>
                    <a:lnTo>
                      <a:pt x="476" y="796"/>
                    </a:lnTo>
                    <a:lnTo>
                      <a:pt x="497" y="763"/>
                    </a:lnTo>
                    <a:lnTo>
                      <a:pt x="527" y="718"/>
                    </a:lnTo>
                    <a:lnTo>
                      <a:pt x="547" y="681"/>
                    </a:lnTo>
                    <a:lnTo>
                      <a:pt x="564" y="645"/>
                    </a:lnTo>
                    <a:lnTo>
                      <a:pt x="582" y="607"/>
                    </a:lnTo>
                    <a:lnTo>
                      <a:pt x="593" y="566"/>
                    </a:lnTo>
                    <a:lnTo>
                      <a:pt x="603" y="530"/>
                    </a:lnTo>
                    <a:lnTo>
                      <a:pt x="610" y="492"/>
                    </a:lnTo>
                    <a:lnTo>
                      <a:pt x="611" y="458"/>
                    </a:lnTo>
                    <a:lnTo>
                      <a:pt x="611" y="421"/>
                    </a:lnTo>
                    <a:lnTo>
                      <a:pt x="605" y="382"/>
                    </a:lnTo>
                    <a:lnTo>
                      <a:pt x="594" y="343"/>
                    </a:lnTo>
                    <a:lnTo>
                      <a:pt x="582" y="312"/>
                    </a:lnTo>
                    <a:lnTo>
                      <a:pt x="565" y="278"/>
                    </a:lnTo>
                    <a:lnTo>
                      <a:pt x="551" y="253"/>
                    </a:lnTo>
                    <a:lnTo>
                      <a:pt x="531" y="216"/>
                    </a:lnTo>
                    <a:lnTo>
                      <a:pt x="706" y="198"/>
                    </a:lnTo>
                    <a:lnTo>
                      <a:pt x="669" y="189"/>
                    </a:lnTo>
                    <a:lnTo>
                      <a:pt x="635" y="177"/>
                    </a:lnTo>
                    <a:lnTo>
                      <a:pt x="601" y="167"/>
                    </a:lnTo>
                    <a:lnTo>
                      <a:pt x="565" y="152"/>
                    </a:lnTo>
                    <a:lnTo>
                      <a:pt x="531" y="136"/>
                    </a:lnTo>
                    <a:lnTo>
                      <a:pt x="500" y="122"/>
                    </a:lnTo>
                    <a:lnTo>
                      <a:pt x="468" y="104"/>
                    </a:lnTo>
                    <a:lnTo>
                      <a:pt x="439" y="85"/>
                    </a:lnTo>
                    <a:lnTo>
                      <a:pt x="399" y="60"/>
                    </a:lnTo>
                    <a:lnTo>
                      <a:pt x="366" y="38"/>
                    </a:lnTo>
                    <a:lnTo>
                      <a:pt x="345" y="21"/>
                    </a:lnTo>
                    <a:lnTo>
                      <a:pt x="317" y="0"/>
                    </a:lnTo>
                    <a:lnTo>
                      <a:pt x="315" y="28"/>
                    </a:lnTo>
                    <a:lnTo>
                      <a:pt x="312" y="54"/>
                    </a:lnTo>
                    <a:lnTo>
                      <a:pt x="305" y="85"/>
                    </a:lnTo>
                    <a:lnTo>
                      <a:pt x="295" y="111"/>
                    </a:lnTo>
                    <a:lnTo>
                      <a:pt x="287" y="126"/>
                    </a:lnTo>
                    <a:lnTo>
                      <a:pt x="277" y="141"/>
                    </a:lnTo>
                    <a:lnTo>
                      <a:pt x="263" y="165"/>
                    </a:lnTo>
                    <a:lnTo>
                      <a:pt x="245" y="185"/>
                    </a:lnTo>
                    <a:lnTo>
                      <a:pt x="230" y="201"/>
                    </a:lnTo>
                    <a:lnTo>
                      <a:pt x="206" y="220"/>
                    </a:lnTo>
                    <a:lnTo>
                      <a:pt x="183" y="239"/>
                    </a:lnTo>
                    <a:lnTo>
                      <a:pt x="144" y="265"/>
                    </a:lnTo>
                    <a:lnTo>
                      <a:pt x="343" y="237"/>
                    </a:lnTo>
                    <a:lnTo>
                      <a:pt x="361" y="275"/>
                    </a:lnTo>
                    <a:lnTo>
                      <a:pt x="375" y="320"/>
                    </a:lnTo>
                    <a:lnTo>
                      <a:pt x="388" y="358"/>
                    </a:lnTo>
                    <a:lnTo>
                      <a:pt x="400" y="409"/>
                    </a:lnTo>
                    <a:lnTo>
                      <a:pt x="404" y="438"/>
                    </a:lnTo>
                    <a:lnTo>
                      <a:pt x="409" y="467"/>
                    </a:lnTo>
                    <a:lnTo>
                      <a:pt x="413" y="507"/>
                    </a:lnTo>
                    <a:lnTo>
                      <a:pt x="414" y="544"/>
                    </a:lnTo>
                    <a:lnTo>
                      <a:pt x="409" y="586"/>
                    </a:lnTo>
                    <a:lnTo>
                      <a:pt x="402" y="620"/>
                    </a:lnTo>
                    <a:lnTo>
                      <a:pt x="392" y="657"/>
                    </a:lnTo>
                    <a:lnTo>
                      <a:pt x="382" y="696"/>
                    </a:lnTo>
                    <a:lnTo>
                      <a:pt x="371" y="726"/>
                    </a:lnTo>
                    <a:lnTo>
                      <a:pt x="352" y="760"/>
                    </a:lnTo>
                    <a:lnTo>
                      <a:pt x="331" y="797"/>
                    </a:lnTo>
                    <a:lnTo>
                      <a:pt x="312" y="831"/>
                    </a:lnTo>
                    <a:lnTo>
                      <a:pt x="288" y="868"/>
                    </a:lnTo>
                    <a:lnTo>
                      <a:pt x="260" y="906"/>
                    </a:lnTo>
                    <a:lnTo>
                      <a:pt x="233" y="944"/>
                    </a:lnTo>
                    <a:lnTo>
                      <a:pt x="200" y="979"/>
                    </a:lnTo>
                    <a:lnTo>
                      <a:pt x="181" y="1002"/>
                    </a:lnTo>
                    <a:lnTo>
                      <a:pt x="156" y="1025"/>
                    </a:lnTo>
                    <a:lnTo>
                      <a:pt x="133" y="1042"/>
                    </a:lnTo>
                    <a:lnTo>
                      <a:pt x="111" y="1059"/>
                    </a:lnTo>
                    <a:lnTo>
                      <a:pt x="86" y="1069"/>
                    </a:lnTo>
                    <a:lnTo>
                      <a:pt x="0" y="1109"/>
                    </a:lnTo>
                  </a:path>
                </a:pathLst>
              </a:custGeom>
              <a:solidFill>
                <a:schemeClr val="folHlink"/>
              </a:solidFill>
              <a:ln w="12700" cap="rnd" cmpd="sng">
                <a:solidFill>
                  <a:srgbClr val="000000"/>
                </a:solidFill>
                <a:prstDash val="solid"/>
                <a:round/>
                <a:headEnd type="none" w="med" len="med"/>
                <a:tailEnd type="none" w="med" len="med"/>
              </a:ln>
              <a:effectLst>
                <a:outerShdw dist="53882" dir="2700000" algn="ctr" rotWithShape="0">
                  <a:schemeClr val="bg2"/>
                </a:outerShdw>
              </a:effec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nvGrpSpPr>
            <p:cNvPr id="37895" name="Group 9"/>
            <p:cNvGrpSpPr/>
            <p:nvPr/>
          </p:nvGrpSpPr>
          <p:grpSpPr bwMode="auto">
            <a:xfrm>
              <a:off x="399" y="1548"/>
              <a:ext cx="735" cy="1138"/>
              <a:chOff x="399" y="1510"/>
              <a:chExt cx="735" cy="1138"/>
            </a:xfrm>
          </p:grpSpPr>
          <p:sp>
            <p:nvSpPr>
              <p:cNvPr id="659466" name="Freeform 10"/>
              <p:cNvSpPr/>
              <p:nvPr/>
            </p:nvSpPr>
            <p:spPr bwMode="auto">
              <a:xfrm>
                <a:off x="400" y="1512"/>
                <a:ext cx="734" cy="1136"/>
              </a:xfrm>
              <a:custGeom>
                <a:avLst/>
                <a:gdLst>
                  <a:gd name="T0" fmla="*/ 706 w 734"/>
                  <a:gd name="T1" fmla="*/ 0 h 1136"/>
                  <a:gd name="T2" fmla="*/ 603 w 734"/>
                  <a:gd name="T3" fmla="*/ 30 h 1136"/>
                  <a:gd name="T4" fmla="*/ 544 w 734"/>
                  <a:gd name="T5" fmla="*/ 59 h 1136"/>
                  <a:gd name="T6" fmla="*/ 485 w 734"/>
                  <a:gd name="T7" fmla="*/ 95 h 1136"/>
                  <a:gd name="T8" fmla="*/ 432 w 734"/>
                  <a:gd name="T9" fmla="*/ 136 h 1136"/>
                  <a:gd name="T10" fmla="*/ 377 w 734"/>
                  <a:gd name="T11" fmla="*/ 182 h 1136"/>
                  <a:gd name="T12" fmla="*/ 318 w 734"/>
                  <a:gd name="T13" fmla="*/ 242 h 1136"/>
                  <a:gd name="T14" fmla="*/ 249 w 734"/>
                  <a:gd name="T15" fmla="*/ 324 h 1136"/>
                  <a:gd name="T16" fmla="*/ 202 w 734"/>
                  <a:gd name="T17" fmla="*/ 402 h 1136"/>
                  <a:gd name="T18" fmla="*/ 163 w 734"/>
                  <a:gd name="T19" fmla="*/ 475 h 1136"/>
                  <a:gd name="T20" fmla="*/ 136 w 734"/>
                  <a:gd name="T21" fmla="*/ 555 h 1136"/>
                  <a:gd name="T22" fmla="*/ 122 w 734"/>
                  <a:gd name="T23" fmla="*/ 628 h 1136"/>
                  <a:gd name="T24" fmla="*/ 124 w 734"/>
                  <a:gd name="T25" fmla="*/ 702 h 1136"/>
                  <a:gd name="T26" fmla="*/ 143 w 734"/>
                  <a:gd name="T27" fmla="*/ 782 h 1136"/>
                  <a:gd name="T28" fmla="*/ 177 w 734"/>
                  <a:gd name="T29" fmla="*/ 850 h 1136"/>
                  <a:gd name="T30" fmla="*/ 200 w 734"/>
                  <a:gd name="T31" fmla="*/ 889 h 1136"/>
                  <a:gd name="T32" fmla="*/ 31 w 734"/>
                  <a:gd name="T33" fmla="*/ 928 h 1136"/>
                  <a:gd name="T34" fmla="*/ 104 w 734"/>
                  <a:gd name="T35" fmla="*/ 950 h 1136"/>
                  <a:gd name="T36" fmla="*/ 181 w 734"/>
                  <a:gd name="T37" fmla="*/ 977 h 1136"/>
                  <a:gd name="T38" fmla="*/ 248 w 734"/>
                  <a:gd name="T39" fmla="*/ 1010 h 1136"/>
                  <a:gd name="T40" fmla="*/ 314 w 734"/>
                  <a:gd name="T41" fmla="*/ 1048 h 1136"/>
                  <a:gd name="T42" fmla="*/ 391 w 734"/>
                  <a:gd name="T43" fmla="*/ 1109 h 1136"/>
                  <a:gd name="T44" fmla="*/ 441 w 734"/>
                  <a:gd name="T45" fmla="*/ 1108 h 1136"/>
                  <a:gd name="T46" fmla="*/ 451 w 734"/>
                  <a:gd name="T47" fmla="*/ 1050 h 1136"/>
                  <a:gd name="T48" fmla="*/ 468 w 734"/>
                  <a:gd name="T49" fmla="*/ 1009 h 1136"/>
                  <a:gd name="T50" fmla="*/ 493 w 734"/>
                  <a:gd name="T51" fmla="*/ 970 h 1136"/>
                  <a:gd name="T52" fmla="*/ 526 w 734"/>
                  <a:gd name="T53" fmla="*/ 932 h 1136"/>
                  <a:gd name="T54" fmla="*/ 570 w 734"/>
                  <a:gd name="T55" fmla="*/ 896 h 1136"/>
                  <a:gd name="T56" fmla="*/ 563 w 734"/>
                  <a:gd name="T57" fmla="*/ 844 h 1136"/>
                  <a:gd name="T58" fmla="*/ 389 w 734"/>
                  <a:gd name="T59" fmla="*/ 855 h 1136"/>
                  <a:gd name="T60" fmla="*/ 356 w 734"/>
                  <a:gd name="T61" fmla="*/ 770 h 1136"/>
                  <a:gd name="T62" fmla="*/ 337 w 734"/>
                  <a:gd name="T63" fmla="*/ 688 h 1136"/>
                  <a:gd name="T64" fmla="*/ 327 w 734"/>
                  <a:gd name="T65" fmla="*/ 619 h 1136"/>
                  <a:gd name="T66" fmla="*/ 326 w 734"/>
                  <a:gd name="T67" fmla="*/ 538 h 1136"/>
                  <a:gd name="T68" fmla="*/ 341 w 734"/>
                  <a:gd name="T69" fmla="*/ 465 h 1136"/>
                  <a:gd name="T70" fmla="*/ 360 w 734"/>
                  <a:gd name="T71" fmla="*/ 398 h 1136"/>
                  <a:gd name="T72" fmla="*/ 399 w 734"/>
                  <a:gd name="T73" fmla="*/ 323 h 1136"/>
                  <a:gd name="T74" fmla="*/ 441 w 734"/>
                  <a:gd name="T75" fmla="*/ 255 h 1136"/>
                  <a:gd name="T76" fmla="*/ 496 w 734"/>
                  <a:gd name="T77" fmla="*/ 174 h 1136"/>
                  <a:gd name="T78" fmla="*/ 550 w 734"/>
                  <a:gd name="T79" fmla="*/ 118 h 1136"/>
                  <a:gd name="T80" fmla="*/ 598 w 734"/>
                  <a:gd name="T81" fmla="*/ 79 h 1136"/>
                  <a:gd name="T82" fmla="*/ 645 w 734"/>
                  <a:gd name="T83" fmla="*/ 51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34" h="1136">
                    <a:moveTo>
                      <a:pt x="733" y="13"/>
                    </a:moveTo>
                    <a:lnTo>
                      <a:pt x="706" y="0"/>
                    </a:lnTo>
                    <a:lnTo>
                      <a:pt x="641" y="18"/>
                    </a:lnTo>
                    <a:lnTo>
                      <a:pt x="603" y="30"/>
                    </a:lnTo>
                    <a:lnTo>
                      <a:pt x="573" y="48"/>
                    </a:lnTo>
                    <a:lnTo>
                      <a:pt x="544" y="59"/>
                    </a:lnTo>
                    <a:lnTo>
                      <a:pt x="514" y="77"/>
                    </a:lnTo>
                    <a:lnTo>
                      <a:pt x="485" y="95"/>
                    </a:lnTo>
                    <a:lnTo>
                      <a:pt x="457" y="119"/>
                    </a:lnTo>
                    <a:lnTo>
                      <a:pt x="432" y="136"/>
                    </a:lnTo>
                    <a:lnTo>
                      <a:pt x="407" y="152"/>
                    </a:lnTo>
                    <a:lnTo>
                      <a:pt x="377" y="182"/>
                    </a:lnTo>
                    <a:lnTo>
                      <a:pt x="350" y="209"/>
                    </a:lnTo>
                    <a:lnTo>
                      <a:pt x="318" y="242"/>
                    </a:lnTo>
                    <a:lnTo>
                      <a:pt x="279" y="285"/>
                    </a:lnTo>
                    <a:lnTo>
                      <a:pt x="249" y="324"/>
                    </a:lnTo>
                    <a:lnTo>
                      <a:pt x="230" y="356"/>
                    </a:lnTo>
                    <a:lnTo>
                      <a:pt x="202" y="402"/>
                    </a:lnTo>
                    <a:lnTo>
                      <a:pt x="180" y="438"/>
                    </a:lnTo>
                    <a:lnTo>
                      <a:pt x="163" y="475"/>
                    </a:lnTo>
                    <a:lnTo>
                      <a:pt x="149" y="514"/>
                    </a:lnTo>
                    <a:lnTo>
                      <a:pt x="136" y="555"/>
                    </a:lnTo>
                    <a:lnTo>
                      <a:pt x="126" y="590"/>
                    </a:lnTo>
                    <a:lnTo>
                      <a:pt x="122" y="628"/>
                    </a:lnTo>
                    <a:lnTo>
                      <a:pt x="122" y="666"/>
                    </a:lnTo>
                    <a:lnTo>
                      <a:pt x="124" y="702"/>
                    </a:lnTo>
                    <a:lnTo>
                      <a:pt x="128" y="741"/>
                    </a:lnTo>
                    <a:lnTo>
                      <a:pt x="143" y="782"/>
                    </a:lnTo>
                    <a:lnTo>
                      <a:pt x="155" y="814"/>
                    </a:lnTo>
                    <a:lnTo>
                      <a:pt x="177" y="850"/>
                    </a:lnTo>
                    <a:lnTo>
                      <a:pt x="191" y="878"/>
                    </a:lnTo>
                    <a:lnTo>
                      <a:pt x="200" y="889"/>
                    </a:lnTo>
                    <a:lnTo>
                      <a:pt x="0" y="909"/>
                    </a:lnTo>
                    <a:lnTo>
                      <a:pt x="31" y="928"/>
                    </a:lnTo>
                    <a:lnTo>
                      <a:pt x="70" y="940"/>
                    </a:lnTo>
                    <a:lnTo>
                      <a:pt x="104" y="950"/>
                    </a:lnTo>
                    <a:lnTo>
                      <a:pt x="141" y="962"/>
                    </a:lnTo>
                    <a:lnTo>
                      <a:pt x="181" y="977"/>
                    </a:lnTo>
                    <a:lnTo>
                      <a:pt x="217" y="995"/>
                    </a:lnTo>
                    <a:lnTo>
                      <a:pt x="248" y="1010"/>
                    </a:lnTo>
                    <a:lnTo>
                      <a:pt x="282" y="1029"/>
                    </a:lnTo>
                    <a:lnTo>
                      <a:pt x="314" y="1048"/>
                    </a:lnTo>
                    <a:lnTo>
                      <a:pt x="353" y="1072"/>
                    </a:lnTo>
                    <a:lnTo>
                      <a:pt x="391" y="1109"/>
                    </a:lnTo>
                    <a:lnTo>
                      <a:pt x="438" y="1135"/>
                    </a:lnTo>
                    <a:lnTo>
                      <a:pt x="441" y="1108"/>
                    </a:lnTo>
                    <a:lnTo>
                      <a:pt x="445" y="1083"/>
                    </a:lnTo>
                    <a:lnTo>
                      <a:pt x="451" y="1050"/>
                    </a:lnTo>
                    <a:lnTo>
                      <a:pt x="460" y="1026"/>
                    </a:lnTo>
                    <a:lnTo>
                      <a:pt x="468" y="1009"/>
                    </a:lnTo>
                    <a:lnTo>
                      <a:pt x="477" y="993"/>
                    </a:lnTo>
                    <a:lnTo>
                      <a:pt x="493" y="970"/>
                    </a:lnTo>
                    <a:lnTo>
                      <a:pt x="512" y="950"/>
                    </a:lnTo>
                    <a:lnTo>
                      <a:pt x="526" y="932"/>
                    </a:lnTo>
                    <a:lnTo>
                      <a:pt x="548" y="916"/>
                    </a:lnTo>
                    <a:lnTo>
                      <a:pt x="570" y="896"/>
                    </a:lnTo>
                    <a:lnTo>
                      <a:pt x="611" y="870"/>
                    </a:lnTo>
                    <a:lnTo>
                      <a:pt x="563" y="844"/>
                    </a:lnTo>
                    <a:lnTo>
                      <a:pt x="397" y="869"/>
                    </a:lnTo>
                    <a:lnTo>
                      <a:pt x="389" y="855"/>
                    </a:lnTo>
                    <a:lnTo>
                      <a:pt x="370" y="807"/>
                    </a:lnTo>
                    <a:lnTo>
                      <a:pt x="356" y="770"/>
                    </a:lnTo>
                    <a:lnTo>
                      <a:pt x="343" y="719"/>
                    </a:lnTo>
                    <a:lnTo>
                      <a:pt x="337" y="688"/>
                    </a:lnTo>
                    <a:lnTo>
                      <a:pt x="331" y="661"/>
                    </a:lnTo>
                    <a:lnTo>
                      <a:pt x="327" y="619"/>
                    </a:lnTo>
                    <a:lnTo>
                      <a:pt x="323" y="581"/>
                    </a:lnTo>
                    <a:lnTo>
                      <a:pt x="326" y="538"/>
                    </a:lnTo>
                    <a:lnTo>
                      <a:pt x="332" y="503"/>
                    </a:lnTo>
                    <a:lnTo>
                      <a:pt x="341" y="465"/>
                    </a:lnTo>
                    <a:lnTo>
                      <a:pt x="349" y="426"/>
                    </a:lnTo>
                    <a:lnTo>
                      <a:pt x="360" y="398"/>
                    </a:lnTo>
                    <a:lnTo>
                      <a:pt x="378" y="362"/>
                    </a:lnTo>
                    <a:lnTo>
                      <a:pt x="399" y="323"/>
                    </a:lnTo>
                    <a:lnTo>
                      <a:pt x="419" y="290"/>
                    </a:lnTo>
                    <a:lnTo>
                      <a:pt x="441" y="255"/>
                    </a:lnTo>
                    <a:lnTo>
                      <a:pt x="469" y="213"/>
                    </a:lnTo>
                    <a:lnTo>
                      <a:pt x="496" y="174"/>
                    </a:lnTo>
                    <a:lnTo>
                      <a:pt x="529" y="142"/>
                    </a:lnTo>
                    <a:lnTo>
                      <a:pt x="550" y="118"/>
                    </a:lnTo>
                    <a:lnTo>
                      <a:pt x="575" y="95"/>
                    </a:lnTo>
                    <a:lnTo>
                      <a:pt x="598" y="79"/>
                    </a:lnTo>
                    <a:lnTo>
                      <a:pt x="622" y="66"/>
                    </a:lnTo>
                    <a:lnTo>
                      <a:pt x="645" y="51"/>
                    </a:lnTo>
                    <a:lnTo>
                      <a:pt x="733" y="13"/>
                    </a:lnTo>
                  </a:path>
                </a:pathLst>
              </a:custGeom>
              <a:solidFill>
                <a:schemeClr val="folHlink"/>
              </a:solidFill>
              <a:ln w="12700" cap="rnd" cmpd="sng">
                <a:solidFill>
                  <a:srgbClr val="000000"/>
                </a:solidFill>
                <a:prstDash val="solid"/>
                <a:round/>
                <a:headEnd type="none" w="med" len="med"/>
                <a:tailEnd type="none" w="med" len="med"/>
              </a:ln>
              <a:effectLst>
                <a:outerShdw dist="107763" dir="2700000" algn="ctr" rotWithShape="0">
                  <a:schemeClr val="bg2"/>
                </a:outerShdw>
              </a:effec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59467" name="Freeform 11"/>
              <p:cNvSpPr/>
              <p:nvPr/>
            </p:nvSpPr>
            <p:spPr bwMode="auto">
              <a:xfrm>
                <a:off x="399" y="1510"/>
                <a:ext cx="707" cy="1110"/>
              </a:xfrm>
              <a:custGeom>
                <a:avLst/>
                <a:gdLst>
                  <a:gd name="T0" fmla="*/ 620 w 707"/>
                  <a:gd name="T1" fmla="*/ 16 h 1110"/>
                  <a:gd name="T2" fmla="*/ 556 w 707"/>
                  <a:gd name="T3" fmla="*/ 41 h 1110"/>
                  <a:gd name="T4" fmla="*/ 498 w 707"/>
                  <a:gd name="T5" fmla="*/ 70 h 1110"/>
                  <a:gd name="T6" fmla="*/ 435 w 707"/>
                  <a:gd name="T7" fmla="*/ 109 h 1110"/>
                  <a:gd name="T8" fmla="*/ 388 w 707"/>
                  <a:gd name="T9" fmla="*/ 145 h 1110"/>
                  <a:gd name="T10" fmla="*/ 332 w 707"/>
                  <a:gd name="T11" fmla="*/ 199 h 1110"/>
                  <a:gd name="T12" fmla="*/ 259 w 707"/>
                  <a:gd name="T13" fmla="*/ 276 h 1110"/>
                  <a:gd name="T14" fmla="*/ 209 w 707"/>
                  <a:gd name="T15" fmla="*/ 346 h 1110"/>
                  <a:gd name="T16" fmla="*/ 159 w 707"/>
                  <a:gd name="T17" fmla="*/ 428 h 1110"/>
                  <a:gd name="T18" fmla="*/ 124 w 707"/>
                  <a:gd name="T19" fmla="*/ 502 h 1110"/>
                  <a:gd name="T20" fmla="*/ 103 w 707"/>
                  <a:gd name="T21" fmla="*/ 579 h 1110"/>
                  <a:gd name="T22" fmla="*/ 95 w 707"/>
                  <a:gd name="T23" fmla="*/ 651 h 1110"/>
                  <a:gd name="T24" fmla="*/ 101 w 707"/>
                  <a:gd name="T25" fmla="*/ 727 h 1110"/>
                  <a:gd name="T26" fmla="*/ 124 w 707"/>
                  <a:gd name="T27" fmla="*/ 797 h 1110"/>
                  <a:gd name="T28" fmla="*/ 155 w 707"/>
                  <a:gd name="T29" fmla="*/ 856 h 1110"/>
                  <a:gd name="T30" fmla="*/ 0 w 707"/>
                  <a:gd name="T31" fmla="*/ 911 h 1110"/>
                  <a:gd name="T32" fmla="*/ 71 w 707"/>
                  <a:gd name="T33" fmla="*/ 932 h 1110"/>
                  <a:gd name="T34" fmla="*/ 141 w 707"/>
                  <a:gd name="T35" fmla="*/ 957 h 1110"/>
                  <a:gd name="T36" fmla="*/ 206 w 707"/>
                  <a:gd name="T37" fmla="*/ 987 h 1110"/>
                  <a:gd name="T38" fmla="*/ 267 w 707"/>
                  <a:gd name="T39" fmla="*/ 1024 h 1110"/>
                  <a:gd name="T40" fmla="*/ 340 w 707"/>
                  <a:gd name="T41" fmla="*/ 1071 h 1110"/>
                  <a:gd name="T42" fmla="*/ 389 w 707"/>
                  <a:gd name="T43" fmla="*/ 1109 h 1110"/>
                  <a:gd name="T44" fmla="*/ 394 w 707"/>
                  <a:gd name="T45" fmla="*/ 1055 h 1110"/>
                  <a:gd name="T46" fmla="*/ 411 w 707"/>
                  <a:gd name="T47" fmla="*/ 998 h 1110"/>
                  <a:gd name="T48" fmla="*/ 429 w 707"/>
                  <a:gd name="T49" fmla="*/ 968 h 1110"/>
                  <a:gd name="T50" fmla="*/ 461 w 707"/>
                  <a:gd name="T51" fmla="*/ 924 h 1110"/>
                  <a:gd name="T52" fmla="*/ 500 w 707"/>
                  <a:gd name="T53" fmla="*/ 889 h 1110"/>
                  <a:gd name="T54" fmla="*/ 562 w 707"/>
                  <a:gd name="T55" fmla="*/ 844 h 1110"/>
                  <a:gd name="T56" fmla="*/ 345 w 707"/>
                  <a:gd name="T57" fmla="*/ 834 h 1110"/>
                  <a:gd name="T58" fmla="*/ 318 w 707"/>
                  <a:gd name="T59" fmla="*/ 751 h 1110"/>
                  <a:gd name="T60" fmla="*/ 302 w 707"/>
                  <a:gd name="T61" fmla="*/ 671 h 1110"/>
                  <a:gd name="T62" fmla="*/ 293 w 707"/>
                  <a:gd name="T63" fmla="*/ 602 h 1110"/>
                  <a:gd name="T64" fmla="*/ 297 w 707"/>
                  <a:gd name="T65" fmla="*/ 523 h 1110"/>
                  <a:gd name="T66" fmla="*/ 314 w 707"/>
                  <a:gd name="T67" fmla="*/ 452 h 1110"/>
                  <a:gd name="T68" fmla="*/ 335 w 707"/>
                  <a:gd name="T69" fmla="*/ 383 h 1110"/>
                  <a:gd name="T70" fmla="*/ 375 w 707"/>
                  <a:gd name="T71" fmla="*/ 312 h 1110"/>
                  <a:gd name="T72" fmla="*/ 418 w 707"/>
                  <a:gd name="T73" fmla="*/ 241 h 1110"/>
                  <a:gd name="T74" fmla="*/ 473 w 707"/>
                  <a:gd name="T75" fmla="*/ 165 h 1110"/>
                  <a:gd name="T76" fmla="*/ 525 w 707"/>
                  <a:gd name="T77" fmla="*/ 107 h 1110"/>
                  <a:gd name="T78" fmla="*/ 573 w 707"/>
                  <a:gd name="T79" fmla="*/ 67 h 1110"/>
                  <a:gd name="T80" fmla="*/ 620 w 707"/>
                  <a:gd name="T81" fmla="*/ 40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07" h="1110">
                    <a:moveTo>
                      <a:pt x="706" y="0"/>
                    </a:moveTo>
                    <a:lnTo>
                      <a:pt x="620" y="16"/>
                    </a:lnTo>
                    <a:lnTo>
                      <a:pt x="591" y="25"/>
                    </a:lnTo>
                    <a:lnTo>
                      <a:pt x="556" y="41"/>
                    </a:lnTo>
                    <a:lnTo>
                      <a:pt x="531" y="52"/>
                    </a:lnTo>
                    <a:lnTo>
                      <a:pt x="498" y="70"/>
                    </a:lnTo>
                    <a:lnTo>
                      <a:pt x="469" y="86"/>
                    </a:lnTo>
                    <a:lnTo>
                      <a:pt x="435" y="109"/>
                    </a:lnTo>
                    <a:lnTo>
                      <a:pt x="411" y="128"/>
                    </a:lnTo>
                    <a:lnTo>
                      <a:pt x="388" y="145"/>
                    </a:lnTo>
                    <a:lnTo>
                      <a:pt x="354" y="171"/>
                    </a:lnTo>
                    <a:lnTo>
                      <a:pt x="332" y="199"/>
                    </a:lnTo>
                    <a:lnTo>
                      <a:pt x="297" y="233"/>
                    </a:lnTo>
                    <a:lnTo>
                      <a:pt x="259" y="276"/>
                    </a:lnTo>
                    <a:lnTo>
                      <a:pt x="230" y="313"/>
                    </a:lnTo>
                    <a:lnTo>
                      <a:pt x="209" y="346"/>
                    </a:lnTo>
                    <a:lnTo>
                      <a:pt x="179" y="391"/>
                    </a:lnTo>
                    <a:lnTo>
                      <a:pt x="159" y="428"/>
                    </a:lnTo>
                    <a:lnTo>
                      <a:pt x="142" y="464"/>
                    </a:lnTo>
                    <a:lnTo>
                      <a:pt x="124" y="502"/>
                    </a:lnTo>
                    <a:lnTo>
                      <a:pt x="113" y="543"/>
                    </a:lnTo>
                    <a:lnTo>
                      <a:pt x="103" y="579"/>
                    </a:lnTo>
                    <a:lnTo>
                      <a:pt x="96" y="617"/>
                    </a:lnTo>
                    <a:lnTo>
                      <a:pt x="95" y="651"/>
                    </a:lnTo>
                    <a:lnTo>
                      <a:pt x="95" y="688"/>
                    </a:lnTo>
                    <a:lnTo>
                      <a:pt x="101" y="727"/>
                    </a:lnTo>
                    <a:lnTo>
                      <a:pt x="112" y="766"/>
                    </a:lnTo>
                    <a:lnTo>
                      <a:pt x="124" y="797"/>
                    </a:lnTo>
                    <a:lnTo>
                      <a:pt x="141" y="831"/>
                    </a:lnTo>
                    <a:lnTo>
                      <a:pt x="155" y="856"/>
                    </a:lnTo>
                    <a:lnTo>
                      <a:pt x="175" y="893"/>
                    </a:lnTo>
                    <a:lnTo>
                      <a:pt x="0" y="911"/>
                    </a:lnTo>
                    <a:lnTo>
                      <a:pt x="37" y="920"/>
                    </a:lnTo>
                    <a:lnTo>
                      <a:pt x="71" y="932"/>
                    </a:lnTo>
                    <a:lnTo>
                      <a:pt x="105" y="942"/>
                    </a:lnTo>
                    <a:lnTo>
                      <a:pt x="141" y="957"/>
                    </a:lnTo>
                    <a:lnTo>
                      <a:pt x="175" y="973"/>
                    </a:lnTo>
                    <a:lnTo>
                      <a:pt x="206" y="987"/>
                    </a:lnTo>
                    <a:lnTo>
                      <a:pt x="238" y="1005"/>
                    </a:lnTo>
                    <a:lnTo>
                      <a:pt x="267" y="1024"/>
                    </a:lnTo>
                    <a:lnTo>
                      <a:pt x="307" y="1049"/>
                    </a:lnTo>
                    <a:lnTo>
                      <a:pt x="340" y="1071"/>
                    </a:lnTo>
                    <a:lnTo>
                      <a:pt x="361" y="1088"/>
                    </a:lnTo>
                    <a:lnTo>
                      <a:pt x="389" y="1109"/>
                    </a:lnTo>
                    <a:lnTo>
                      <a:pt x="391" y="1081"/>
                    </a:lnTo>
                    <a:lnTo>
                      <a:pt x="394" y="1055"/>
                    </a:lnTo>
                    <a:lnTo>
                      <a:pt x="401" y="1024"/>
                    </a:lnTo>
                    <a:lnTo>
                      <a:pt x="411" y="998"/>
                    </a:lnTo>
                    <a:lnTo>
                      <a:pt x="419" y="983"/>
                    </a:lnTo>
                    <a:lnTo>
                      <a:pt x="429" y="968"/>
                    </a:lnTo>
                    <a:lnTo>
                      <a:pt x="443" y="944"/>
                    </a:lnTo>
                    <a:lnTo>
                      <a:pt x="461" y="924"/>
                    </a:lnTo>
                    <a:lnTo>
                      <a:pt x="476" y="908"/>
                    </a:lnTo>
                    <a:lnTo>
                      <a:pt x="500" y="889"/>
                    </a:lnTo>
                    <a:lnTo>
                      <a:pt x="523" y="870"/>
                    </a:lnTo>
                    <a:lnTo>
                      <a:pt x="562" y="844"/>
                    </a:lnTo>
                    <a:lnTo>
                      <a:pt x="363" y="872"/>
                    </a:lnTo>
                    <a:lnTo>
                      <a:pt x="345" y="834"/>
                    </a:lnTo>
                    <a:lnTo>
                      <a:pt x="331" y="789"/>
                    </a:lnTo>
                    <a:lnTo>
                      <a:pt x="318" y="751"/>
                    </a:lnTo>
                    <a:lnTo>
                      <a:pt x="306" y="700"/>
                    </a:lnTo>
                    <a:lnTo>
                      <a:pt x="302" y="671"/>
                    </a:lnTo>
                    <a:lnTo>
                      <a:pt x="297" y="642"/>
                    </a:lnTo>
                    <a:lnTo>
                      <a:pt x="293" y="602"/>
                    </a:lnTo>
                    <a:lnTo>
                      <a:pt x="292" y="565"/>
                    </a:lnTo>
                    <a:lnTo>
                      <a:pt x="297" y="523"/>
                    </a:lnTo>
                    <a:lnTo>
                      <a:pt x="304" y="489"/>
                    </a:lnTo>
                    <a:lnTo>
                      <a:pt x="314" y="452"/>
                    </a:lnTo>
                    <a:lnTo>
                      <a:pt x="324" y="413"/>
                    </a:lnTo>
                    <a:lnTo>
                      <a:pt x="335" y="383"/>
                    </a:lnTo>
                    <a:lnTo>
                      <a:pt x="354" y="349"/>
                    </a:lnTo>
                    <a:lnTo>
                      <a:pt x="375" y="312"/>
                    </a:lnTo>
                    <a:lnTo>
                      <a:pt x="394" y="278"/>
                    </a:lnTo>
                    <a:lnTo>
                      <a:pt x="418" y="241"/>
                    </a:lnTo>
                    <a:lnTo>
                      <a:pt x="446" y="203"/>
                    </a:lnTo>
                    <a:lnTo>
                      <a:pt x="473" y="165"/>
                    </a:lnTo>
                    <a:lnTo>
                      <a:pt x="506" y="130"/>
                    </a:lnTo>
                    <a:lnTo>
                      <a:pt x="525" y="107"/>
                    </a:lnTo>
                    <a:lnTo>
                      <a:pt x="550" y="84"/>
                    </a:lnTo>
                    <a:lnTo>
                      <a:pt x="573" y="67"/>
                    </a:lnTo>
                    <a:lnTo>
                      <a:pt x="595" y="50"/>
                    </a:lnTo>
                    <a:lnTo>
                      <a:pt x="620" y="40"/>
                    </a:lnTo>
                    <a:lnTo>
                      <a:pt x="706" y="0"/>
                    </a:lnTo>
                  </a:path>
                </a:pathLst>
              </a:custGeom>
              <a:solidFill>
                <a:schemeClr val="folHlink"/>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sp>
          <p:nvSpPr>
            <p:cNvPr id="659468" name="AutoShape 12"/>
            <p:cNvSpPr>
              <a:spLocks noChangeArrowheads="1"/>
            </p:cNvSpPr>
            <p:nvPr/>
          </p:nvSpPr>
          <p:spPr bwMode="auto">
            <a:xfrm>
              <a:off x="1604" y="2797"/>
              <a:ext cx="441" cy="338"/>
            </a:xfrm>
            <a:prstGeom prst="triangle">
              <a:avLst>
                <a:gd name="adj" fmla="val 49995"/>
              </a:avLst>
            </a:prstGeom>
            <a:solidFill>
              <a:srgbClr val="FF60C0"/>
            </a:solidFill>
            <a:ln w="12700">
              <a:solidFill>
                <a:srgbClr val="000000"/>
              </a:solidFill>
              <a:miter lim="800000"/>
            </a:ln>
            <a:effectLst>
              <a:outerShdw dist="107763" dir="2700000" algn="ctr" rotWithShape="0">
                <a:schemeClr val="bg2"/>
              </a:outerShdw>
            </a:effec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59469" name="Rectangle 13"/>
            <p:cNvSpPr>
              <a:spLocks noChangeArrowheads="1"/>
            </p:cNvSpPr>
            <p:nvPr/>
          </p:nvSpPr>
          <p:spPr bwMode="auto">
            <a:xfrm>
              <a:off x="194" y="2658"/>
              <a:ext cx="630"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defRPr/>
              </a:pPr>
              <a:r>
                <a:rPr lang="en-US" altLang="zh-CN" sz="6000" b="1" dirty="0">
                  <a:solidFill>
                    <a:srgbClr val="FFFF93"/>
                  </a:solidFill>
                  <a:effectLst>
                    <a:outerShdw blurRad="38100" dist="38100" dir="2700000" algn="tl">
                      <a:srgbClr val="000000"/>
                    </a:outerShdw>
                  </a:effectLst>
                  <a:latin typeface="Symbol" panose="05050102010706020507" pitchFamily="18" charset="2"/>
                  <a:ea typeface="微软雅黑" panose="020B0503020204020204" pitchFamily="34" charset="-122"/>
                </a:rPr>
                <a:t></a:t>
              </a:r>
            </a:p>
          </p:txBody>
        </p:sp>
        <p:sp>
          <p:nvSpPr>
            <p:cNvPr id="659470" name="Rectangle 14"/>
            <p:cNvSpPr>
              <a:spLocks noChangeArrowheads="1"/>
            </p:cNvSpPr>
            <p:nvPr/>
          </p:nvSpPr>
          <p:spPr bwMode="auto">
            <a:xfrm>
              <a:off x="2866" y="1940"/>
              <a:ext cx="630" cy="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50000"/>
                </a:spcBef>
                <a:defRPr/>
              </a:pPr>
              <a:r>
                <a:rPr lang="en-US" altLang="zh-CN" sz="6000" b="1" dirty="0">
                  <a:solidFill>
                    <a:srgbClr val="FFFF93"/>
                  </a:solidFill>
                  <a:effectLst>
                    <a:outerShdw blurRad="38100" dist="38100" dir="2700000" algn="tl">
                      <a:srgbClr val="000000"/>
                    </a:outerShdw>
                  </a:effectLst>
                  <a:latin typeface="Symbol" panose="05050102010706020507" pitchFamily="18" charset="2"/>
                  <a:ea typeface="微软雅黑" panose="020B0503020204020204" pitchFamily="34" charset="-122"/>
                </a:rPr>
                <a:t></a:t>
              </a:r>
            </a:p>
          </p:txBody>
        </p:sp>
        <p:sp>
          <p:nvSpPr>
            <p:cNvPr id="37899" name="Rectangle 15"/>
            <p:cNvSpPr>
              <a:spLocks noChangeArrowheads="1"/>
            </p:cNvSpPr>
            <p:nvPr/>
          </p:nvSpPr>
          <p:spPr bwMode="auto">
            <a:xfrm>
              <a:off x="4080" y="1334"/>
              <a:ext cx="1248" cy="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spcBef>
                  <a:spcPct val="50000"/>
                </a:spcBef>
              </a:pPr>
              <a:r>
                <a:rPr lang="zh-CN" altLang="en-US" sz="2200" b="1" dirty="0">
                  <a:solidFill>
                    <a:srgbClr val="000000"/>
                  </a:solidFill>
                  <a:latin typeface="Arial" panose="020B0604020202020204" pitchFamily="34" charset="0"/>
                  <a:ea typeface="微软雅黑" panose="020B0503020204020204" pitchFamily="34" charset="-122"/>
                </a:rPr>
                <a:t>你不能同时减少两类错误</a:t>
              </a:r>
              <a:r>
                <a:rPr lang="en-US" altLang="zh-CN" sz="2200" b="1" dirty="0">
                  <a:solidFill>
                    <a:srgbClr val="000000"/>
                  </a:solidFill>
                  <a:latin typeface="Arial" panose="020B0604020202020204" pitchFamily="34" charset="0"/>
                  <a:ea typeface="微软雅黑" panose="020B0503020204020204" pitchFamily="34" charset="-122"/>
                </a:rPr>
                <a:t>!</a:t>
              </a:r>
            </a:p>
          </p:txBody>
        </p:sp>
        <p:sp>
          <p:nvSpPr>
            <p:cNvPr id="659472" name="AutoShape 16"/>
            <p:cNvSpPr>
              <a:spLocks noChangeArrowheads="1"/>
            </p:cNvSpPr>
            <p:nvPr/>
          </p:nvSpPr>
          <p:spPr bwMode="auto">
            <a:xfrm>
              <a:off x="1344" y="1190"/>
              <a:ext cx="1680" cy="768"/>
            </a:xfrm>
            <a:prstGeom prst="wedgeEllipseCallout">
              <a:avLst>
                <a:gd name="adj1" fmla="val -43750"/>
                <a:gd name="adj2" fmla="val 70000"/>
              </a:avLst>
            </a:prstGeom>
            <a:noFill/>
            <a:ln w="12700">
              <a:solidFill>
                <a:schemeClr val="hlink"/>
              </a:solidFill>
              <a:miter lim="800000"/>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zh-CN"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endParaRPr>
            </a:p>
          </p:txBody>
        </p:sp>
        <p:sp>
          <p:nvSpPr>
            <p:cNvPr id="659473" name="Text Box 17"/>
            <p:cNvSpPr txBox="1">
              <a:spLocks noChangeArrowheads="1"/>
            </p:cNvSpPr>
            <p:nvPr/>
          </p:nvSpPr>
          <p:spPr bwMode="auto">
            <a:xfrm>
              <a:off x="1584" y="1286"/>
              <a:ext cx="1344"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en-US" altLang="zh-CN" sz="2000" b="1" dirty="0">
                  <a:solidFill>
                    <a:srgbClr val="FFFFB1"/>
                  </a:solidFill>
                  <a:effectLst>
                    <a:outerShdw blurRad="38100" dist="38100" dir="2700000" algn="tl">
                      <a:srgbClr val="000000"/>
                    </a:outerShdw>
                  </a:effectLst>
                  <a:latin typeface="Symbol" panose="05050102010706020507" pitchFamily="18" charset="2"/>
                  <a:ea typeface="微软雅黑" panose="020B0503020204020204" pitchFamily="34" charset="-122"/>
                </a:rPr>
                <a:t></a:t>
              </a:r>
              <a:r>
                <a:rPr lang="zh-CN" altLang="en-US" sz="2000" b="1" dirty="0">
                  <a:solidFill>
                    <a:srgbClr val="FFFFB1"/>
                  </a:solidFill>
                  <a:effectLst>
                    <a:outerShdw blurRad="38100" dist="38100" dir="2700000" algn="tl">
                      <a:srgbClr val="000000"/>
                    </a:outerShdw>
                  </a:effectLst>
                  <a:latin typeface="Symbol" panose="05050102010706020507" pitchFamily="18" charset="2"/>
                  <a:ea typeface="微软雅黑" panose="020B0503020204020204" pitchFamily="34" charset="-122"/>
                </a:rPr>
                <a:t>和的关系就像翘翘板，</a:t>
              </a:r>
              <a:r>
                <a:rPr lang="zh-CN" altLang="en-US" sz="20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小</a:t>
              </a:r>
              <a:r>
                <a:rPr lang="zh-CN" altLang="en-US" sz="2000" b="1" dirty="0">
                  <a:solidFill>
                    <a:srgbClr val="FFFFB1"/>
                  </a:solidFill>
                  <a:effectLst>
                    <a:outerShdw blurRad="38100" dist="38100" dir="2700000" algn="tl">
                      <a:srgbClr val="000000"/>
                    </a:outerShdw>
                  </a:effectLst>
                  <a:latin typeface="Symbol" panose="05050102010706020507" pitchFamily="18" charset="2"/>
                  <a:ea typeface="微软雅黑" panose="020B0503020204020204" pitchFamily="34" charset="-122"/>
                </a:rPr>
                <a:t>就大， </a:t>
              </a:r>
              <a:r>
                <a:rPr lang="zh-CN" altLang="en-US" sz="20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大</a:t>
              </a:r>
              <a:r>
                <a:rPr lang="zh-CN" altLang="en-US" sz="2000" b="1" dirty="0">
                  <a:solidFill>
                    <a:srgbClr val="FFFFB1"/>
                  </a:solidFill>
                  <a:effectLst>
                    <a:outerShdw blurRad="38100" dist="38100" dir="2700000" algn="tl">
                      <a:srgbClr val="000000"/>
                    </a:outerShdw>
                  </a:effectLst>
                  <a:latin typeface="Symbol" panose="05050102010706020507" pitchFamily="18" charset="2"/>
                  <a:ea typeface="微软雅黑" panose="020B0503020204020204" pitchFamily="34" charset="-122"/>
                </a:rPr>
                <a:t>就小</a:t>
              </a:r>
              <a:endParaRPr lang="zh-CN" altLang="en-US" sz="2800" b="1" dirty="0">
                <a:solidFill>
                  <a:srgbClr val="FFFFB1"/>
                </a:solidFill>
                <a:effectLst>
                  <a:outerShdw blurRad="38100" dist="38100" dir="2700000" algn="tl">
                    <a:srgbClr val="000000"/>
                  </a:outerShdw>
                </a:effectLst>
                <a:latin typeface="Symbol" panose="05050102010706020507" pitchFamily="18" charset="2"/>
                <a:ea typeface="微软雅黑" panose="020B0503020204020204" pitchFamily="34" charset="-122"/>
              </a:endParaRPr>
            </a:p>
          </p:txBody>
        </p:sp>
        <p:grpSp>
          <p:nvGrpSpPr>
            <p:cNvPr id="37902" name="Group 81"/>
            <p:cNvGrpSpPr/>
            <p:nvPr/>
          </p:nvGrpSpPr>
          <p:grpSpPr bwMode="auto">
            <a:xfrm>
              <a:off x="3997" y="2032"/>
              <a:ext cx="1224" cy="1725"/>
              <a:chOff x="3997" y="2032"/>
              <a:chExt cx="1224" cy="1725"/>
            </a:xfrm>
          </p:grpSpPr>
          <p:grpSp>
            <p:nvGrpSpPr>
              <p:cNvPr id="37903" name="Group 20"/>
              <p:cNvGrpSpPr/>
              <p:nvPr/>
            </p:nvGrpSpPr>
            <p:grpSpPr bwMode="auto">
              <a:xfrm>
                <a:off x="4268" y="2032"/>
                <a:ext cx="953" cy="802"/>
                <a:chOff x="3653" y="2693"/>
                <a:chExt cx="674" cy="736"/>
              </a:xfrm>
            </p:grpSpPr>
            <p:grpSp>
              <p:nvGrpSpPr>
                <p:cNvPr id="37940" name="Group 21"/>
                <p:cNvGrpSpPr/>
                <p:nvPr/>
              </p:nvGrpSpPr>
              <p:grpSpPr bwMode="auto">
                <a:xfrm>
                  <a:off x="3653" y="2693"/>
                  <a:ext cx="674" cy="736"/>
                  <a:chOff x="3653" y="2693"/>
                  <a:chExt cx="674" cy="736"/>
                </a:xfrm>
              </p:grpSpPr>
              <p:grpSp>
                <p:nvGrpSpPr>
                  <p:cNvPr id="37944" name="Group 22"/>
                  <p:cNvGrpSpPr/>
                  <p:nvPr/>
                </p:nvGrpSpPr>
                <p:grpSpPr bwMode="auto">
                  <a:xfrm>
                    <a:off x="3653" y="2729"/>
                    <a:ext cx="615" cy="700"/>
                    <a:chOff x="3653" y="2729"/>
                    <a:chExt cx="615" cy="700"/>
                  </a:xfrm>
                </p:grpSpPr>
                <p:sp>
                  <p:nvSpPr>
                    <p:cNvPr id="659479" name="Freeform 23"/>
                    <p:cNvSpPr/>
                    <p:nvPr/>
                  </p:nvSpPr>
                  <p:spPr bwMode="auto">
                    <a:xfrm>
                      <a:off x="3653" y="2729"/>
                      <a:ext cx="615" cy="700"/>
                    </a:xfrm>
                    <a:custGeom>
                      <a:avLst/>
                      <a:gdLst>
                        <a:gd name="T0" fmla="*/ 540 w 615"/>
                        <a:gd name="T1" fmla="*/ 341 h 700"/>
                        <a:gd name="T2" fmla="*/ 581 w 615"/>
                        <a:gd name="T3" fmla="*/ 273 h 700"/>
                        <a:gd name="T4" fmla="*/ 610 w 615"/>
                        <a:gd name="T5" fmla="*/ 182 h 700"/>
                        <a:gd name="T6" fmla="*/ 612 w 615"/>
                        <a:gd name="T7" fmla="*/ 103 h 700"/>
                        <a:gd name="T8" fmla="*/ 572 w 615"/>
                        <a:gd name="T9" fmla="*/ 36 h 700"/>
                        <a:gd name="T10" fmla="*/ 500 w 615"/>
                        <a:gd name="T11" fmla="*/ 3 h 700"/>
                        <a:gd name="T12" fmla="*/ 424 w 615"/>
                        <a:gd name="T13" fmla="*/ 5 h 700"/>
                        <a:gd name="T14" fmla="*/ 375 w 615"/>
                        <a:gd name="T15" fmla="*/ 30 h 700"/>
                        <a:gd name="T16" fmla="*/ 361 w 615"/>
                        <a:gd name="T17" fmla="*/ 57 h 700"/>
                        <a:gd name="T18" fmla="*/ 330 w 615"/>
                        <a:gd name="T19" fmla="*/ 104 h 700"/>
                        <a:gd name="T20" fmla="*/ 302 w 615"/>
                        <a:gd name="T21" fmla="*/ 144 h 700"/>
                        <a:gd name="T22" fmla="*/ 238 w 615"/>
                        <a:gd name="T23" fmla="*/ 151 h 700"/>
                        <a:gd name="T24" fmla="*/ 167 w 615"/>
                        <a:gd name="T25" fmla="*/ 135 h 700"/>
                        <a:gd name="T26" fmla="*/ 81 w 615"/>
                        <a:gd name="T27" fmla="*/ 125 h 700"/>
                        <a:gd name="T28" fmla="*/ 37 w 615"/>
                        <a:gd name="T29" fmla="*/ 135 h 700"/>
                        <a:gd name="T30" fmla="*/ 5 w 615"/>
                        <a:gd name="T31" fmla="*/ 168 h 700"/>
                        <a:gd name="T32" fmla="*/ 5 w 615"/>
                        <a:gd name="T33" fmla="*/ 217 h 700"/>
                        <a:gd name="T34" fmla="*/ 31 w 615"/>
                        <a:gd name="T35" fmla="*/ 245 h 700"/>
                        <a:gd name="T36" fmla="*/ 105 w 615"/>
                        <a:gd name="T37" fmla="*/ 266 h 700"/>
                        <a:gd name="T38" fmla="*/ 193 w 615"/>
                        <a:gd name="T39" fmla="*/ 280 h 700"/>
                        <a:gd name="T40" fmla="*/ 243 w 615"/>
                        <a:gd name="T41" fmla="*/ 280 h 700"/>
                        <a:gd name="T42" fmla="*/ 243 w 615"/>
                        <a:gd name="T43" fmla="*/ 320 h 700"/>
                        <a:gd name="T44" fmla="*/ 309 w 615"/>
                        <a:gd name="T45" fmla="*/ 325 h 700"/>
                        <a:gd name="T46" fmla="*/ 304 w 615"/>
                        <a:gd name="T47" fmla="*/ 352 h 700"/>
                        <a:gd name="T48" fmla="*/ 302 w 615"/>
                        <a:gd name="T49" fmla="*/ 377 h 700"/>
                        <a:gd name="T50" fmla="*/ 236 w 615"/>
                        <a:gd name="T51" fmla="*/ 373 h 700"/>
                        <a:gd name="T52" fmla="*/ 209 w 615"/>
                        <a:gd name="T53" fmla="*/ 454 h 700"/>
                        <a:gd name="T54" fmla="*/ 193 w 615"/>
                        <a:gd name="T55" fmla="*/ 546 h 700"/>
                        <a:gd name="T56" fmla="*/ 191 w 615"/>
                        <a:gd name="T57" fmla="*/ 626 h 700"/>
                        <a:gd name="T58" fmla="*/ 208 w 615"/>
                        <a:gd name="T59" fmla="*/ 683 h 700"/>
                        <a:gd name="T60" fmla="*/ 238 w 615"/>
                        <a:gd name="T61" fmla="*/ 699 h 700"/>
                        <a:gd name="T62" fmla="*/ 295 w 615"/>
                        <a:gd name="T63" fmla="*/ 692 h 700"/>
                        <a:gd name="T64" fmla="*/ 343 w 615"/>
                        <a:gd name="T65" fmla="*/ 671 h 700"/>
                        <a:gd name="T66" fmla="*/ 375 w 615"/>
                        <a:gd name="T67" fmla="*/ 628 h 700"/>
                        <a:gd name="T68" fmla="*/ 394 w 615"/>
                        <a:gd name="T69" fmla="*/ 586 h 700"/>
                        <a:gd name="T70" fmla="*/ 421 w 615"/>
                        <a:gd name="T71" fmla="*/ 537 h 700"/>
                        <a:gd name="T72" fmla="*/ 460 w 615"/>
                        <a:gd name="T73" fmla="*/ 497 h 700"/>
                        <a:gd name="T74" fmla="*/ 489 w 615"/>
                        <a:gd name="T75" fmla="*/ 455 h 700"/>
                        <a:gd name="T76" fmla="*/ 520 w 615"/>
                        <a:gd name="T77" fmla="*/ 391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15" h="700">
                          <a:moveTo>
                            <a:pt x="520" y="391"/>
                          </a:moveTo>
                          <a:lnTo>
                            <a:pt x="540" y="341"/>
                          </a:lnTo>
                          <a:lnTo>
                            <a:pt x="565" y="306"/>
                          </a:lnTo>
                          <a:lnTo>
                            <a:pt x="581" y="273"/>
                          </a:lnTo>
                          <a:lnTo>
                            <a:pt x="598" y="235"/>
                          </a:lnTo>
                          <a:lnTo>
                            <a:pt x="610" y="182"/>
                          </a:lnTo>
                          <a:lnTo>
                            <a:pt x="614" y="145"/>
                          </a:lnTo>
                          <a:lnTo>
                            <a:pt x="612" y="103"/>
                          </a:lnTo>
                          <a:lnTo>
                            <a:pt x="593" y="64"/>
                          </a:lnTo>
                          <a:lnTo>
                            <a:pt x="572" y="36"/>
                          </a:lnTo>
                          <a:lnTo>
                            <a:pt x="544" y="15"/>
                          </a:lnTo>
                          <a:lnTo>
                            <a:pt x="500" y="3"/>
                          </a:lnTo>
                          <a:lnTo>
                            <a:pt x="461" y="0"/>
                          </a:lnTo>
                          <a:lnTo>
                            <a:pt x="424" y="5"/>
                          </a:lnTo>
                          <a:lnTo>
                            <a:pt x="394" y="16"/>
                          </a:lnTo>
                          <a:lnTo>
                            <a:pt x="375" y="30"/>
                          </a:lnTo>
                          <a:lnTo>
                            <a:pt x="372" y="45"/>
                          </a:lnTo>
                          <a:lnTo>
                            <a:pt x="361" y="57"/>
                          </a:lnTo>
                          <a:lnTo>
                            <a:pt x="342" y="81"/>
                          </a:lnTo>
                          <a:lnTo>
                            <a:pt x="330" y="104"/>
                          </a:lnTo>
                          <a:lnTo>
                            <a:pt x="316" y="130"/>
                          </a:lnTo>
                          <a:lnTo>
                            <a:pt x="302" y="144"/>
                          </a:lnTo>
                          <a:lnTo>
                            <a:pt x="270" y="154"/>
                          </a:lnTo>
                          <a:lnTo>
                            <a:pt x="238" y="151"/>
                          </a:lnTo>
                          <a:lnTo>
                            <a:pt x="203" y="142"/>
                          </a:lnTo>
                          <a:lnTo>
                            <a:pt x="167" y="135"/>
                          </a:lnTo>
                          <a:lnTo>
                            <a:pt x="120" y="128"/>
                          </a:lnTo>
                          <a:lnTo>
                            <a:pt x="81" y="125"/>
                          </a:lnTo>
                          <a:lnTo>
                            <a:pt x="58" y="129"/>
                          </a:lnTo>
                          <a:lnTo>
                            <a:pt x="37" y="135"/>
                          </a:lnTo>
                          <a:lnTo>
                            <a:pt x="17" y="150"/>
                          </a:lnTo>
                          <a:lnTo>
                            <a:pt x="5" y="168"/>
                          </a:lnTo>
                          <a:lnTo>
                            <a:pt x="0" y="193"/>
                          </a:lnTo>
                          <a:lnTo>
                            <a:pt x="5" y="217"/>
                          </a:lnTo>
                          <a:lnTo>
                            <a:pt x="17" y="234"/>
                          </a:lnTo>
                          <a:lnTo>
                            <a:pt x="31" y="245"/>
                          </a:lnTo>
                          <a:lnTo>
                            <a:pt x="57" y="256"/>
                          </a:lnTo>
                          <a:lnTo>
                            <a:pt x="105" y="266"/>
                          </a:lnTo>
                          <a:lnTo>
                            <a:pt x="144" y="273"/>
                          </a:lnTo>
                          <a:lnTo>
                            <a:pt x="193" y="280"/>
                          </a:lnTo>
                          <a:lnTo>
                            <a:pt x="229" y="282"/>
                          </a:lnTo>
                          <a:lnTo>
                            <a:pt x="243" y="280"/>
                          </a:lnTo>
                          <a:lnTo>
                            <a:pt x="248" y="300"/>
                          </a:lnTo>
                          <a:lnTo>
                            <a:pt x="243" y="320"/>
                          </a:lnTo>
                          <a:lnTo>
                            <a:pt x="275" y="329"/>
                          </a:lnTo>
                          <a:lnTo>
                            <a:pt x="309" y="325"/>
                          </a:lnTo>
                          <a:lnTo>
                            <a:pt x="307" y="339"/>
                          </a:lnTo>
                          <a:lnTo>
                            <a:pt x="304" y="352"/>
                          </a:lnTo>
                          <a:lnTo>
                            <a:pt x="303" y="366"/>
                          </a:lnTo>
                          <a:lnTo>
                            <a:pt x="302" y="377"/>
                          </a:lnTo>
                          <a:lnTo>
                            <a:pt x="267" y="382"/>
                          </a:lnTo>
                          <a:lnTo>
                            <a:pt x="236" y="373"/>
                          </a:lnTo>
                          <a:lnTo>
                            <a:pt x="222" y="407"/>
                          </a:lnTo>
                          <a:lnTo>
                            <a:pt x="209" y="454"/>
                          </a:lnTo>
                          <a:lnTo>
                            <a:pt x="201" y="493"/>
                          </a:lnTo>
                          <a:lnTo>
                            <a:pt x="193" y="546"/>
                          </a:lnTo>
                          <a:lnTo>
                            <a:pt x="190" y="587"/>
                          </a:lnTo>
                          <a:lnTo>
                            <a:pt x="191" y="626"/>
                          </a:lnTo>
                          <a:lnTo>
                            <a:pt x="196" y="655"/>
                          </a:lnTo>
                          <a:lnTo>
                            <a:pt x="208" y="683"/>
                          </a:lnTo>
                          <a:lnTo>
                            <a:pt x="219" y="697"/>
                          </a:lnTo>
                          <a:lnTo>
                            <a:pt x="238" y="699"/>
                          </a:lnTo>
                          <a:lnTo>
                            <a:pt x="267" y="694"/>
                          </a:lnTo>
                          <a:lnTo>
                            <a:pt x="295" y="692"/>
                          </a:lnTo>
                          <a:lnTo>
                            <a:pt x="321" y="683"/>
                          </a:lnTo>
                          <a:lnTo>
                            <a:pt x="343" y="671"/>
                          </a:lnTo>
                          <a:lnTo>
                            <a:pt x="361" y="650"/>
                          </a:lnTo>
                          <a:lnTo>
                            <a:pt x="375" y="628"/>
                          </a:lnTo>
                          <a:lnTo>
                            <a:pt x="386" y="607"/>
                          </a:lnTo>
                          <a:lnTo>
                            <a:pt x="394" y="586"/>
                          </a:lnTo>
                          <a:lnTo>
                            <a:pt x="405" y="558"/>
                          </a:lnTo>
                          <a:lnTo>
                            <a:pt x="421" y="537"/>
                          </a:lnTo>
                          <a:lnTo>
                            <a:pt x="440" y="518"/>
                          </a:lnTo>
                          <a:lnTo>
                            <a:pt x="460" y="497"/>
                          </a:lnTo>
                          <a:lnTo>
                            <a:pt x="475" y="479"/>
                          </a:lnTo>
                          <a:lnTo>
                            <a:pt x="489" y="455"/>
                          </a:lnTo>
                          <a:lnTo>
                            <a:pt x="503" y="427"/>
                          </a:lnTo>
                          <a:lnTo>
                            <a:pt x="520" y="391"/>
                          </a:lnTo>
                        </a:path>
                      </a:pathLst>
                    </a:custGeom>
                    <a:solidFill>
                      <a:srgbClr val="E0A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37955" name="Group 24"/>
                    <p:cNvGrpSpPr/>
                    <p:nvPr/>
                  </p:nvGrpSpPr>
                  <p:grpSpPr bwMode="auto">
                    <a:xfrm>
                      <a:off x="3894" y="2981"/>
                      <a:ext cx="102" cy="195"/>
                      <a:chOff x="3894" y="2981"/>
                      <a:chExt cx="102" cy="195"/>
                    </a:xfrm>
                  </p:grpSpPr>
                  <p:sp>
                    <p:nvSpPr>
                      <p:cNvPr id="659481" name="Freeform 25"/>
                      <p:cNvSpPr/>
                      <p:nvPr/>
                    </p:nvSpPr>
                    <p:spPr bwMode="auto">
                      <a:xfrm>
                        <a:off x="3957" y="2985"/>
                        <a:ext cx="39" cy="191"/>
                      </a:xfrm>
                      <a:custGeom>
                        <a:avLst/>
                        <a:gdLst>
                          <a:gd name="T0" fmla="*/ 16 w 39"/>
                          <a:gd name="T1" fmla="*/ 190 h 191"/>
                          <a:gd name="T2" fmla="*/ 7 w 39"/>
                          <a:gd name="T3" fmla="*/ 164 h 191"/>
                          <a:gd name="T4" fmla="*/ 3 w 39"/>
                          <a:gd name="T5" fmla="*/ 138 h 191"/>
                          <a:gd name="T6" fmla="*/ 0 w 39"/>
                          <a:gd name="T7" fmla="*/ 111 h 191"/>
                          <a:gd name="T8" fmla="*/ 3 w 39"/>
                          <a:gd name="T9" fmla="*/ 78 h 191"/>
                          <a:gd name="T10" fmla="*/ 11 w 39"/>
                          <a:gd name="T11" fmla="*/ 48 h 191"/>
                          <a:gd name="T12" fmla="*/ 24 w 39"/>
                          <a:gd name="T13" fmla="*/ 22 h 191"/>
                          <a:gd name="T14" fmla="*/ 38 w 39"/>
                          <a:gd name="T15" fmla="*/ 0 h 1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191">
                            <a:moveTo>
                              <a:pt x="16" y="190"/>
                            </a:moveTo>
                            <a:lnTo>
                              <a:pt x="7" y="164"/>
                            </a:lnTo>
                            <a:lnTo>
                              <a:pt x="3" y="138"/>
                            </a:lnTo>
                            <a:lnTo>
                              <a:pt x="0" y="111"/>
                            </a:lnTo>
                            <a:lnTo>
                              <a:pt x="3" y="78"/>
                            </a:lnTo>
                            <a:lnTo>
                              <a:pt x="11" y="48"/>
                            </a:lnTo>
                            <a:lnTo>
                              <a:pt x="24" y="22"/>
                            </a:lnTo>
                            <a:lnTo>
                              <a:pt x="38"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59482" name="Freeform 26"/>
                      <p:cNvSpPr/>
                      <p:nvPr/>
                    </p:nvSpPr>
                    <p:spPr bwMode="auto">
                      <a:xfrm>
                        <a:off x="3894" y="2981"/>
                        <a:ext cx="47" cy="34"/>
                      </a:xfrm>
                      <a:custGeom>
                        <a:avLst/>
                        <a:gdLst>
                          <a:gd name="T0" fmla="*/ 0 w 47"/>
                          <a:gd name="T1" fmla="*/ 33 h 34"/>
                          <a:gd name="T2" fmla="*/ 21 w 47"/>
                          <a:gd name="T3" fmla="*/ 30 h 34"/>
                          <a:gd name="T4" fmla="*/ 42 w 47"/>
                          <a:gd name="T5" fmla="*/ 22 h 34"/>
                          <a:gd name="T6" fmla="*/ 46 w 47"/>
                          <a:gd name="T7" fmla="*/ 7 h 34"/>
                          <a:gd name="T8" fmla="*/ 35 w 47"/>
                          <a:gd name="T9" fmla="*/ 0 h 34"/>
                        </a:gdLst>
                        <a:ahLst/>
                        <a:cxnLst>
                          <a:cxn ang="0">
                            <a:pos x="T0" y="T1"/>
                          </a:cxn>
                          <a:cxn ang="0">
                            <a:pos x="T2" y="T3"/>
                          </a:cxn>
                          <a:cxn ang="0">
                            <a:pos x="T4" y="T5"/>
                          </a:cxn>
                          <a:cxn ang="0">
                            <a:pos x="T6" y="T7"/>
                          </a:cxn>
                          <a:cxn ang="0">
                            <a:pos x="T8" y="T9"/>
                          </a:cxn>
                        </a:cxnLst>
                        <a:rect l="0" t="0" r="r" b="b"/>
                        <a:pathLst>
                          <a:path w="47" h="34">
                            <a:moveTo>
                              <a:pt x="0" y="33"/>
                            </a:moveTo>
                            <a:lnTo>
                              <a:pt x="21" y="30"/>
                            </a:lnTo>
                            <a:lnTo>
                              <a:pt x="42" y="22"/>
                            </a:lnTo>
                            <a:lnTo>
                              <a:pt x="46" y="7"/>
                            </a:lnTo>
                            <a:lnTo>
                              <a:pt x="35"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grpSp>
                <p:nvGrpSpPr>
                  <p:cNvPr id="37945" name="Group 27"/>
                  <p:cNvGrpSpPr/>
                  <p:nvPr/>
                </p:nvGrpSpPr>
                <p:grpSpPr bwMode="auto">
                  <a:xfrm>
                    <a:off x="4003" y="2693"/>
                    <a:ext cx="324" cy="371"/>
                    <a:chOff x="4003" y="2693"/>
                    <a:chExt cx="324" cy="371"/>
                  </a:xfrm>
                </p:grpSpPr>
                <p:sp>
                  <p:nvSpPr>
                    <p:cNvPr id="659484" name="Freeform 28"/>
                    <p:cNvSpPr/>
                    <p:nvPr/>
                  </p:nvSpPr>
                  <p:spPr bwMode="auto">
                    <a:xfrm>
                      <a:off x="4003" y="2693"/>
                      <a:ext cx="324" cy="371"/>
                    </a:xfrm>
                    <a:custGeom>
                      <a:avLst/>
                      <a:gdLst>
                        <a:gd name="T0" fmla="*/ 12 w 324"/>
                        <a:gd name="T1" fmla="*/ 42 h 371"/>
                        <a:gd name="T2" fmla="*/ 56 w 324"/>
                        <a:gd name="T3" fmla="*/ 30 h 371"/>
                        <a:gd name="T4" fmla="*/ 87 w 324"/>
                        <a:gd name="T5" fmla="*/ 8 h 371"/>
                        <a:gd name="T6" fmla="*/ 115 w 324"/>
                        <a:gd name="T7" fmla="*/ 0 h 371"/>
                        <a:gd name="T8" fmla="*/ 144 w 324"/>
                        <a:gd name="T9" fmla="*/ 11 h 371"/>
                        <a:gd name="T10" fmla="*/ 183 w 324"/>
                        <a:gd name="T11" fmla="*/ 23 h 371"/>
                        <a:gd name="T12" fmla="*/ 216 w 324"/>
                        <a:gd name="T13" fmla="*/ 19 h 371"/>
                        <a:gd name="T14" fmla="*/ 248 w 324"/>
                        <a:gd name="T15" fmla="*/ 29 h 371"/>
                        <a:gd name="T16" fmla="*/ 280 w 324"/>
                        <a:gd name="T17" fmla="*/ 46 h 371"/>
                        <a:gd name="T18" fmla="*/ 316 w 324"/>
                        <a:gd name="T19" fmla="*/ 80 h 371"/>
                        <a:gd name="T20" fmla="*/ 323 w 324"/>
                        <a:gd name="T21" fmla="*/ 147 h 371"/>
                        <a:gd name="T22" fmla="*/ 309 w 324"/>
                        <a:gd name="T23" fmla="*/ 220 h 371"/>
                        <a:gd name="T24" fmla="*/ 302 w 324"/>
                        <a:gd name="T25" fmla="*/ 260 h 371"/>
                        <a:gd name="T26" fmla="*/ 274 w 324"/>
                        <a:gd name="T27" fmla="*/ 272 h 371"/>
                        <a:gd name="T28" fmla="*/ 255 w 324"/>
                        <a:gd name="T29" fmla="*/ 297 h 371"/>
                        <a:gd name="T30" fmla="*/ 245 w 324"/>
                        <a:gd name="T31" fmla="*/ 337 h 371"/>
                        <a:gd name="T32" fmla="*/ 208 w 324"/>
                        <a:gd name="T33" fmla="*/ 362 h 371"/>
                        <a:gd name="T34" fmla="*/ 165 w 324"/>
                        <a:gd name="T35" fmla="*/ 370 h 371"/>
                        <a:gd name="T36" fmla="*/ 142 w 324"/>
                        <a:gd name="T37" fmla="*/ 363 h 371"/>
                        <a:gd name="T38" fmla="*/ 137 w 324"/>
                        <a:gd name="T39" fmla="*/ 338 h 371"/>
                        <a:gd name="T40" fmla="*/ 149 w 324"/>
                        <a:gd name="T41" fmla="*/ 312 h 371"/>
                        <a:gd name="T42" fmla="*/ 134 w 324"/>
                        <a:gd name="T43" fmla="*/ 289 h 371"/>
                        <a:gd name="T44" fmla="*/ 89 w 324"/>
                        <a:gd name="T45" fmla="*/ 296 h 371"/>
                        <a:gd name="T46" fmla="*/ 64 w 324"/>
                        <a:gd name="T47" fmla="*/ 281 h 371"/>
                        <a:gd name="T48" fmla="*/ 97 w 324"/>
                        <a:gd name="T49" fmla="*/ 260 h 371"/>
                        <a:gd name="T50" fmla="*/ 110 w 324"/>
                        <a:gd name="T51" fmla="*/ 236 h 371"/>
                        <a:gd name="T52" fmla="*/ 106 w 324"/>
                        <a:gd name="T53" fmla="*/ 216 h 371"/>
                        <a:gd name="T54" fmla="*/ 87 w 324"/>
                        <a:gd name="T55" fmla="*/ 187 h 371"/>
                        <a:gd name="T56" fmla="*/ 84 w 324"/>
                        <a:gd name="T57" fmla="*/ 159 h 371"/>
                        <a:gd name="T58" fmla="*/ 96 w 324"/>
                        <a:gd name="T59" fmla="*/ 140 h 371"/>
                        <a:gd name="T60" fmla="*/ 126 w 324"/>
                        <a:gd name="T61" fmla="*/ 124 h 371"/>
                        <a:gd name="T62" fmla="*/ 150 w 324"/>
                        <a:gd name="T63" fmla="*/ 110 h 371"/>
                        <a:gd name="T64" fmla="*/ 151 w 324"/>
                        <a:gd name="T65" fmla="*/ 98 h 371"/>
                        <a:gd name="T66" fmla="*/ 142 w 324"/>
                        <a:gd name="T67" fmla="*/ 86 h 371"/>
                        <a:gd name="T68" fmla="*/ 135 w 324"/>
                        <a:gd name="T69" fmla="*/ 84 h 371"/>
                        <a:gd name="T70" fmla="*/ 102 w 324"/>
                        <a:gd name="T71" fmla="*/ 87 h 371"/>
                        <a:gd name="T72" fmla="*/ 73 w 324"/>
                        <a:gd name="T73" fmla="*/ 84 h 371"/>
                        <a:gd name="T74" fmla="*/ 53 w 324"/>
                        <a:gd name="T75" fmla="*/ 74 h 371"/>
                        <a:gd name="T76" fmla="*/ 34 w 324"/>
                        <a:gd name="T77" fmla="*/ 61 h 371"/>
                        <a:gd name="T78" fmla="*/ 0 w 324"/>
                        <a:gd name="T79" fmla="*/ 56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4" h="371">
                          <a:moveTo>
                            <a:pt x="0" y="56"/>
                          </a:moveTo>
                          <a:lnTo>
                            <a:pt x="12" y="42"/>
                          </a:lnTo>
                          <a:lnTo>
                            <a:pt x="31" y="32"/>
                          </a:lnTo>
                          <a:lnTo>
                            <a:pt x="56" y="30"/>
                          </a:lnTo>
                          <a:lnTo>
                            <a:pt x="71" y="18"/>
                          </a:lnTo>
                          <a:lnTo>
                            <a:pt x="87" y="8"/>
                          </a:lnTo>
                          <a:lnTo>
                            <a:pt x="99" y="3"/>
                          </a:lnTo>
                          <a:lnTo>
                            <a:pt x="115" y="0"/>
                          </a:lnTo>
                          <a:lnTo>
                            <a:pt x="128" y="1"/>
                          </a:lnTo>
                          <a:lnTo>
                            <a:pt x="144" y="11"/>
                          </a:lnTo>
                          <a:lnTo>
                            <a:pt x="161" y="19"/>
                          </a:lnTo>
                          <a:lnTo>
                            <a:pt x="183" y="23"/>
                          </a:lnTo>
                          <a:lnTo>
                            <a:pt x="199" y="21"/>
                          </a:lnTo>
                          <a:lnTo>
                            <a:pt x="216" y="19"/>
                          </a:lnTo>
                          <a:lnTo>
                            <a:pt x="233" y="22"/>
                          </a:lnTo>
                          <a:lnTo>
                            <a:pt x="248" y="29"/>
                          </a:lnTo>
                          <a:lnTo>
                            <a:pt x="265" y="37"/>
                          </a:lnTo>
                          <a:lnTo>
                            <a:pt x="280" y="46"/>
                          </a:lnTo>
                          <a:lnTo>
                            <a:pt x="299" y="61"/>
                          </a:lnTo>
                          <a:lnTo>
                            <a:pt x="316" y="80"/>
                          </a:lnTo>
                          <a:lnTo>
                            <a:pt x="322" y="108"/>
                          </a:lnTo>
                          <a:lnTo>
                            <a:pt x="323" y="147"/>
                          </a:lnTo>
                          <a:lnTo>
                            <a:pt x="319" y="189"/>
                          </a:lnTo>
                          <a:lnTo>
                            <a:pt x="309" y="220"/>
                          </a:lnTo>
                          <a:lnTo>
                            <a:pt x="307" y="242"/>
                          </a:lnTo>
                          <a:lnTo>
                            <a:pt x="302" y="260"/>
                          </a:lnTo>
                          <a:lnTo>
                            <a:pt x="288" y="269"/>
                          </a:lnTo>
                          <a:lnTo>
                            <a:pt x="274" y="272"/>
                          </a:lnTo>
                          <a:lnTo>
                            <a:pt x="262" y="283"/>
                          </a:lnTo>
                          <a:lnTo>
                            <a:pt x="255" y="297"/>
                          </a:lnTo>
                          <a:lnTo>
                            <a:pt x="252" y="318"/>
                          </a:lnTo>
                          <a:lnTo>
                            <a:pt x="245" y="337"/>
                          </a:lnTo>
                          <a:lnTo>
                            <a:pt x="231" y="351"/>
                          </a:lnTo>
                          <a:lnTo>
                            <a:pt x="208" y="362"/>
                          </a:lnTo>
                          <a:lnTo>
                            <a:pt x="187" y="367"/>
                          </a:lnTo>
                          <a:lnTo>
                            <a:pt x="165" y="370"/>
                          </a:lnTo>
                          <a:lnTo>
                            <a:pt x="150" y="368"/>
                          </a:lnTo>
                          <a:lnTo>
                            <a:pt x="142" y="363"/>
                          </a:lnTo>
                          <a:lnTo>
                            <a:pt x="137" y="352"/>
                          </a:lnTo>
                          <a:lnTo>
                            <a:pt x="137" y="338"/>
                          </a:lnTo>
                          <a:lnTo>
                            <a:pt x="144" y="326"/>
                          </a:lnTo>
                          <a:lnTo>
                            <a:pt x="149" y="312"/>
                          </a:lnTo>
                          <a:lnTo>
                            <a:pt x="147" y="297"/>
                          </a:lnTo>
                          <a:lnTo>
                            <a:pt x="134" y="289"/>
                          </a:lnTo>
                          <a:lnTo>
                            <a:pt x="120" y="288"/>
                          </a:lnTo>
                          <a:lnTo>
                            <a:pt x="89" y="296"/>
                          </a:lnTo>
                          <a:lnTo>
                            <a:pt x="77" y="286"/>
                          </a:lnTo>
                          <a:lnTo>
                            <a:pt x="64" y="281"/>
                          </a:lnTo>
                          <a:lnTo>
                            <a:pt x="81" y="272"/>
                          </a:lnTo>
                          <a:lnTo>
                            <a:pt x="97" y="260"/>
                          </a:lnTo>
                          <a:lnTo>
                            <a:pt x="106" y="248"/>
                          </a:lnTo>
                          <a:lnTo>
                            <a:pt x="110" y="236"/>
                          </a:lnTo>
                          <a:lnTo>
                            <a:pt x="110" y="226"/>
                          </a:lnTo>
                          <a:lnTo>
                            <a:pt x="106" y="216"/>
                          </a:lnTo>
                          <a:lnTo>
                            <a:pt x="96" y="203"/>
                          </a:lnTo>
                          <a:lnTo>
                            <a:pt x="87" y="187"/>
                          </a:lnTo>
                          <a:lnTo>
                            <a:pt x="84" y="174"/>
                          </a:lnTo>
                          <a:lnTo>
                            <a:pt x="84" y="159"/>
                          </a:lnTo>
                          <a:lnTo>
                            <a:pt x="88" y="147"/>
                          </a:lnTo>
                          <a:lnTo>
                            <a:pt x="96" y="140"/>
                          </a:lnTo>
                          <a:lnTo>
                            <a:pt x="110" y="132"/>
                          </a:lnTo>
                          <a:lnTo>
                            <a:pt x="126" y="124"/>
                          </a:lnTo>
                          <a:lnTo>
                            <a:pt x="138" y="117"/>
                          </a:lnTo>
                          <a:lnTo>
                            <a:pt x="150" y="110"/>
                          </a:lnTo>
                          <a:lnTo>
                            <a:pt x="158" y="98"/>
                          </a:lnTo>
                          <a:lnTo>
                            <a:pt x="151" y="98"/>
                          </a:lnTo>
                          <a:lnTo>
                            <a:pt x="144" y="91"/>
                          </a:lnTo>
                          <a:lnTo>
                            <a:pt x="142" y="86"/>
                          </a:lnTo>
                          <a:lnTo>
                            <a:pt x="140" y="81"/>
                          </a:lnTo>
                          <a:lnTo>
                            <a:pt x="135" y="84"/>
                          </a:lnTo>
                          <a:lnTo>
                            <a:pt x="117" y="84"/>
                          </a:lnTo>
                          <a:lnTo>
                            <a:pt x="102" y="87"/>
                          </a:lnTo>
                          <a:lnTo>
                            <a:pt x="88" y="86"/>
                          </a:lnTo>
                          <a:lnTo>
                            <a:pt x="73" y="84"/>
                          </a:lnTo>
                          <a:lnTo>
                            <a:pt x="63" y="81"/>
                          </a:lnTo>
                          <a:lnTo>
                            <a:pt x="53" y="74"/>
                          </a:lnTo>
                          <a:lnTo>
                            <a:pt x="44" y="67"/>
                          </a:lnTo>
                          <a:lnTo>
                            <a:pt x="34" y="61"/>
                          </a:lnTo>
                          <a:lnTo>
                            <a:pt x="18" y="60"/>
                          </a:lnTo>
                          <a:lnTo>
                            <a:pt x="0" y="56"/>
                          </a:lnTo>
                        </a:path>
                      </a:pathLst>
                    </a:custGeom>
                    <a:solidFill>
                      <a:srgbClr val="A04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37947" name="Group 29"/>
                    <p:cNvGrpSpPr/>
                    <p:nvPr/>
                  </p:nvGrpSpPr>
                  <p:grpSpPr bwMode="auto">
                    <a:xfrm>
                      <a:off x="4013" y="2733"/>
                      <a:ext cx="167" cy="257"/>
                      <a:chOff x="4013" y="2733"/>
                      <a:chExt cx="167" cy="257"/>
                    </a:xfrm>
                  </p:grpSpPr>
                  <p:sp>
                    <p:nvSpPr>
                      <p:cNvPr id="659486" name="Freeform 30"/>
                      <p:cNvSpPr/>
                      <p:nvPr/>
                    </p:nvSpPr>
                    <p:spPr bwMode="auto">
                      <a:xfrm>
                        <a:off x="4153" y="2766"/>
                        <a:ext cx="27" cy="36"/>
                      </a:xfrm>
                      <a:custGeom>
                        <a:avLst/>
                        <a:gdLst>
                          <a:gd name="T0" fmla="*/ 0 w 27"/>
                          <a:gd name="T1" fmla="*/ 26 h 36"/>
                          <a:gd name="T2" fmla="*/ 16 w 27"/>
                          <a:gd name="T3" fmla="*/ 20 h 36"/>
                          <a:gd name="T4" fmla="*/ 22 w 27"/>
                          <a:gd name="T5" fmla="*/ 10 h 36"/>
                          <a:gd name="T6" fmla="*/ 24 w 27"/>
                          <a:gd name="T7" fmla="*/ 0 h 36"/>
                          <a:gd name="T8" fmla="*/ 26 w 27"/>
                          <a:gd name="T9" fmla="*/ 14 h 36"/>
                          <a:gd name="T10" fmla="*/ 20 w 27"/>
                          <a:gd name="T11" fmla="*/ 25 h 36"/>
                          <a:gd name="T12" fmla="*/ 12 w 27"/>
                          <a:gd name="T13" fmla="*/ 29 h 36"/>
                          <a:gd name="T14" fmla="*/ 20 w 27"/>
                          <a:gd name="T15" fmla="*/ 33 h 36"/>
                          <a:gd name="T16" fmla="*/ 26 w 27"/>
                          <a:gd name="T17" fmla="*/ 33 h 36"/>
                          <a:gd name="T18" fmla="*/ 20 w 27"/>
                          <a:gd name="T19" fmla="*/ 35 h 36"/>
                          <a:gd name="T20" fmla="*/ 0 w 27"/>
                          <a:gd name="T21"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 h="36">
                            <a:moveTo>
                              <a:pt x="0" y="26"/>
                            </a:moveTo>
                            <a:lnTo>
                              <a:pt x="16" y="20"/>
                            </a:lnTo>
                            <a:lnTo>
                              <a:pt x="22" y="10"/>
                            </a:lnTo>
                            <a:lnTo>
                              <a:pt x="24" y="0"/>
                            </a:lnTo>
                            <a:lnTo>
                              <a:pt x="26" y="14"/>
                            </a:lnTo>
                            <a:lnTo>
                              <a:pt x="20" y="25"/>
                            </a:lnTo>
                            <a:lnTo>
                              <a:pt x="12" y="29"/>
                            </a:lnTo>
                            <a:lnTo>
                              <a:pt x="20" y="33"/>
                            </a:lnTo>
                            <a:lnTo>
                              <a:pt x="26" y="33"/>
                            </a:lnTo>
                            <a:lnTo>
                              <a:pt x="20" y="35"/>
                            </a:lnTo>
                            <a:lnTo>
                              <a:pt x="0" y="26"/>
                            </a:lnTo>
                          </a:path>
                        </a:pathLst>
                      </a:custGeom>
                      <a:solidFill>
                        <a:srgbClr val="60402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59487" name="Freeform 31"/>
                      <p:cNvSpPr/>
                      <p:nvPr/>
                    </p:nvSpPr>
                    <p:spPr bwMode="auto">
                      <a:xfrm>
                        <a:off x="4112" y="2922"/>
                        <a:ext cx="13" cy="6"/>
                      </a:xfrm>
                      <a:custGeom>
                        <a:avLst/>
                        <a:gdLst>
                          <a:gd name="T0" fmla="*/ 0 w 13"/>
                          <a:gd name="T1" fmla="*/ 4 h 6"/>
                          <a:gd name="T2" fmla="*/ 7 w 13"/>
                          <a:gd name="T3" fmla="*/ 4 h 6"/>
                          <a:gd name="T4" fmla="*/ 12 w 13"/>
                          <a:gd name="T5" fmla="*/ 0 h 6"/>
                          <a:gd name="T6" fmla="*/ 11 w 13"/>
                          <a:gd name="T7" fmla="*/ 5 h 6"/>
                          <a:gd name="T8" fmla="*/ 0 w 13"/>
                          <a:gd name="T9" fmla="*/ 4 h 6"/>
                        </a:gdLst>
                        <a:ahLst/>
                        <a:cxnLst>
                          <a:cxn ang="0">
                            <a:pos x="T0" y="T1"/>
                          </a:cxn>
                          <a:cxn ang="0">
                            <a:pos x="T2" y="T3"/>
                          </a:cxn>
                          <a:cxn ang="0">
                            <a:pos x="T4" y="T5"/>
                          </a:cxn>
                          <a:cxn ang="0">
                            <a:pos x="T6" y="T7"/>
                          </a:cxn>
                          <a:cxn ang="0">
                            <a:pos x="T8" y="T9"/>
                          </a:cxn>
                        </a:cxnLst>
                        <a:rect l="0" t="0" r="r" b="b"/>
                        <a:pathLst>
                          <a:path w="13" h="6">
                            <a:moveTo>
                              <a:pt x="0" y="4"/>
                            </a:moveTo>
                            <a:lnTo>
                              <a:pt x="7" y="4"/>
                            </a:lnTo>
                            <a:lnTo>
                              <a:pt x="12" y="0"/>
                            </a:lnTo>
                            <a:lnTo>
                              <a:pt x="11" y="5"/>
                            </a:lnTo>
                            <a:lnTo>
                              <a:pt x="0" y="4"/>
                            </a:lnTo>
                          </a:path>
                        </a:pathLst>
                      </a:custGeom>
                      <a:solidFill>
                        <a:srgbClr val="60402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59488" name="Freeform 32"/>
                      <p:cNvSpPr/>
                      <p:nvPr/>
                    </p:nvSpPr>
                    <p:spPr bwMode="auto">
                      <a:xfrm>
                        <a:off x="4099" y="2931"/>
                        <a:ext cx="44" cy="31"/>
                      </a:xfrm>
                      <a:custGeom>
                        <a:avLst/>
                        <a:gdLst>
                          <a:gd name="T0" fmla="*/ 10 w 44"/>
                          <a:gd name="T1" fmla="*/ 0 h 31"/>
                          <a:gd name="T2" fmla="*/ 18 w 44"/>
                          <a:gd name="T3" fmla="*/ 10 h 31"/>
                          <a:gd name="T4" fmla="*/ 31 w 44"/>
                          <a:gd name="T5" fmla="*/ 14 h 31"/>
                          <a:gd name="T6" fmla="*/ 43 w 44"/>
                          <a:gd name="T7" fmla="*/ 16 h 31"/>
                          <a:gd name="T8" fmla="*/ 31 w 44"/>
                          <a:gd name="T9" fmla="*/ 18 h 31"/>
                          <a:gd name="T10" fmla="*/ 21 w 44"/>
                          <a:gd name="T11" fmla="*/ 17 h 31"/>
                          <a:gd name="T12" fmla="*/ 14 w 44"/>
                          <a:gd name="T13" fmla="*/ 14 h 31"/>
                          <a:gd name="T14" fmla="*/ 10 w 44"/>
                          <a:gd name="T15" fmla="*/ 24 h 31"/>
                          <a:gd name="T16" fmla="*/ 0 w 44"/>
                          <a:gd name="T17" fmla="*/ 30 h 31"/>
                          <a:gd name="T18" fmla="*/ 6 w 44"/>
                          <a:gd name="T19" fmla="*/ 22 h 31"/>
                          <a:gd name="T20" fmla="*/ 8 w 44"/>
                          <a:gd name="T21" fmla="*/ 17 h 31"/>
                          <a:gd name="T22" fmla="*/ 6 w 44"/>
                          <a:gd name="T23" fmla="*/ 10 h 31"/>
                          <a:gd name="T24" fmla="*/ 10 w 44"/>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31">
                            <a:moveTo>
                              <a:pt x="10" y="0"/>
                            </a:moveTo>
                            <a:lnTo>
                              <a:pt x="18" y="10"/>
                            </a:lnTo>
                            <a:lnTo>
                              <a:pt x="31" y="14"/>
                            </a:lnTo>
                            <a:lnTo>
                              <a:pt x="43" y="16"/>
                            </a:lnTo>
                            <a:lnTo>
                              <a:pt x="31" y="18"/>
                            </a:lnTo>
                            <a:lnTo>
                              <a:pt x="21" y="17"/>
                            </a:lnTo>
                            <a:lnTo>
                              <a:pt x="14" y="14"/>
                            </a:lnTo>
                            <a:lnTo>
                              <a:pt x="10" y="24"/>
                            </a:lnTo>
                            <a:lnTo>
                              <a:pt x="0" y="30"/>
                            </a:lnTo>
                            <a:lnTo>
                              <a:pt x="6" y="22"/>
                            </a:lnTo>
                            <a:lnTo>
                              <a:pt x="8" y="17"/>
                            </a:lnTo>
                            <a:lnTo>
                              <a:pt x="6" y="10"/>
                            </a:lnTo>
                            <a:lnTo>
                              <a:pt x="10" y="0"/>
                            </a:lnTo>
                          </a:path>
                        </a:pathLst>
                      </a:custGeom>
                      <a:solidFill>
                        <a:srgbClr val="60402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59489" name="Freeform 33"/>
                      <p:cNvSpPr/>
                      <p:nvPr/>
                    </p:nvSpPr>
                    <p:spPr bwMode="auto">
                      <a:xfrm>
                        <a:off x="4121" y="2968"/>
                        <a:ext cx="35" cy="21"/>
                      </a:xfrm>
                      <a:custGeom>
                        <a:avLst/>
                        <a:gdLst>
                          <a:gd name="T0" fmla="*/ 0 w 35"/>
                          <a:gd name="T1" fmla="*/ 12 h 21"/>
                          <a:gd name="T2" fmla="*/ 18 w 35"/>
                          <a:gd name="T3" fmla="*/ 10 h 21"/>
                          <a:gd name="T4" fmla="*/ 26 w 35"/>
                          <a:gd name="T5" fmla="*/ 5 h 21"/>
                          <a:gd name="T6" fmla="*/ 30 w 35"/>
                          <a:gd name="T7" fmla="*/ 0 h 21"/>
                          <a:gd name="T8" fmla="*/ 26 w 35"/>
                          <a:gd name="T9" fmla="*/ 8 h 21"/>
                          <a:gd name="T10" fmla="*/ 24 w 35"/>
                          <a:gd name="T11" fmla="*/ 12 h 21"/>
                          <a:gd name="T12" fmla="*/ 28 w 35"/>
                          <a:gd name="T13" fmla="*/ 15 h 21"/>
                          <a:gd name="T14" fmla="*/ 34 w 35"/>
                          <a:gd name="T15" fmla="*/ 16 h 21"/>
                          <a:gd name="T16" fmla="*/ 26 w 35"/>
                          <a:gd name="T17" fmla="*/ 19 h 21"/>
                          <a:gd name="T18" fmla="*/ 22 w 35"/>
                          <a:gd name="T19" fmla="*/ 20 h 21"/>
                          <a:gd name="T20" fmla="*/ 18 w 35"/>
                          <a:gd name="T21" fmla="*/ 19 h 21"/>
                          <a:gd name="T22" fmla="*/ 14 w 35"/>
                          <a:gd name="T23" fmla="*/ 15 h 21"/>
                          <a:gd name="T24" fmla="*/ 0 w 35"/>
                          <a:gd name="T25"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21">
                            <a:moveTo>
                              <a:pt x="0" y="12"/>
                            </a:moveTo>
                            <a:lnTo>
                              <a:pt x="18" y="10"/>
                            </a:lnTo>
                            <a:lnTo>
                              <a:pt x="26" y="5"/>
                            </a:lnTo>
                            <a:lnTo>
                              <a:pt x="30" y="0"/>
                            </a:lnTo>
                            <a:lnTo>
                              <a:pt x="26" y="8"/>
                            </a:lnTo>
                            <a:lnTo>
                              <a:pt x="24" y="12"/>
                            </a:lnTo>
                            <a:lnTo>
                              <a:pt x="28" y="15"/>
                            </a:lnTo>
                            <a:lnTo>
                              <a:pt x="34" y="16"/>
                            </a:lnTo>
                            <a:lnTo>
                              <a:pt x="26" y="19"/>
                            </a:lnTo>
                            <a:lnTo>
                              <a:pt x="22" y="20"/>
                            </a:lnTo>
                            <a:lnTo>
                              <a:pt x="18" y="19"/>
                            </a:lnTo>
                            <a:lnTo>
                              <a:pt x="14" y="15"/>
                            </a:lnTo>
                            <a:lnTo>
                              <a:pt x="0" y="12"/>
                            </a:lnTo>
                          </a:path>
                        </a:pathLst>
                      </a:custGeom>
                      <a:solidFill>
                        <a:srgbClr val="60402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59490" name="Freeform 34"/>
                      <p:cNvSpPr/>
                      <p:nvPr/>
                    </p:nvSpPr>
                    <p:spPr bwMode="auto">
                      <a:xfrm>
                        <a:off x="4013" y="2733"/>
                        <a:ext cx="34" cy="23"/>
                      </a:xfrm>
                      <a:custGeom>
                        <a:avLst/>
                        <a:gdLst>
                          <a:gd name="T0" fmla="*/ 0 w 34"/>
                          <a:gd name="T1" fmla="*/ 8 h 23"/>
                          <a:gd name="T2" fmla="*/ 14 w 34"/>
                          <a:gd name="T3" fmla="*/ 9 h 23"/>
                          <a:gd name="T4" fmla="*/ 19 w 34"/>
                          <a:gd name="T5" fmla="*/ 12 h 23"/>
                          <a:gd name="T6" fmla="*/ 20 w 34"/>
                          <a:gd name="T7" fmla="*/ 19 h 23"/>
                          <a:gd name="T8" fmla="*/ 25 w 34"/>
                          <a:gd name="T9" fmla="*/ 22 h 23"/>
                          <a:gd name="T10" fmla="*/ 31 w 34"/>
                          <a:gd name="T11" fmla="*/ 19 h 23"/>
                          <a:gd name="T12" fmla="*/ 33 w 34"/>
                          <a:gd name="T13" fmla="*/ 9 h 23"/>
                          <a:gd name="T14" fmla="*/ 31 w 34"/>
                          <a:gd name="T15" fmla="*/ 0 h 23"/>
                          <a:gd name="T16" fmla="*/ 26 w 34"/>
                          <a:gd name="T17" fmla="*/ 0 h 23"/>
                          <a:gd name="T18" fmla="*/ 27 w 34"/>
                          <a:gd name="T19" fmla="*/ 4 h 23"/>
                          <a:gd name="T20" fmla="*/ 26 w 34"/>
                          <a:gd name="T21" fmla="*/ 12 h 23"/>
                          <a:gd name="T22" fmla="*/ 20 w 34"/>
                          <a:gd name="T23" fmla="*/ 5 h 23"/>
                          <a:gd name="T24" fmla="*/ 12 w 34"/>
                          <a:gd name="T25" fmla="*/ 4 h 23"/>
                          <a:gd name="T26" fmla="*/ 0 w 34"/>
                          <a:gd name="T27"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23">
                            <a:moveTo>
                              <a:pt x="0" y="8"/>
                            </a:moveTo>
                            <a:lnTo>
                              <a:pt x="14" y="9"/>
                            </a:lnTo>
                            <a:lnTo>
                              <a:pt x="19" y="12"/>
                            </a:lnTo>
                            <a:lnTo>
                              <a:pt x="20" y="19"/>
                            </a:lnTo>
                            <a:lnTo>
                              <a:pt x="25" y="22"/>
                            </a:lnTo>
                            <a:lnTo>
                              <a:pt x="31" y="19"/>
                            </a:lnTo>
                            <a:lnTo>
                              <a:pt x="33" y="9"/>
                            </a:lnTo>
                            <a:lnTo>
                              <a:pt x="31" y="0"/>
                            </a:lnTo>
                            <a:lnTo>
                              <a:pt x="26" y="0"/>
                            </a:lnTo>
                            <a:lnTo>
                              <a:pt x="27" y="4"/>
                            </a:lnTo>
                            <a:lnTo>
                              <a:pt x="26" y="12"/>
                            </a:lnTo>
                            <a:lnTo>
                              <a:pt x="20" y="5"/>
                            </a:lnTo>
                            <a:lnTo>
                              <a:pt x="12" y="4"/>
                            </a:lnTo>
                            <a:lnTo>
                              <a:pt x="0" y="8"/>
                            </a:lnTo>
                          </a:path>
                        </a:pathLst>
                      </a:custGeom>
                      <a:solidFill>
                        <a:srgbClr val="60402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59491" name="Freeform 35"/>
                      <p:cNvSpPr/>
                      <p:nvPr/>
                    </p:nvSpPr>
                    <p:spPr bwMode="auto">
                      <a:xfrm>
                        <a:off x="4039" y="2758"/>
                        <a:ext cx="28" cy="10"/>
                      </a:xfrm>
                      <a:custGeom>
                        <a:avLst/>
                        <a:gdLst>
                          <a:gd name="T0" fmla="*/ 0 w 28"/>
                          <a:gd name="T1" fmla="*/ 0 h 10"/>
                          <a:gd name="T2" fmla="*/ 12 w 28"/>
                          <a:gd name="T3" fmla="*/ 8 h 10"/>
                          <a:gd name="T4" fmla="*/ 21 w 28"/>
                          <a:gd name="T5" fmla="*/ 9 h 10"/>
                          <a:gd name="T6" fmla="*/ 27 w 28"/>
                          <a:gd name="T7" fmla="*/ 5 h 10"/>
                          <a:gd name="T8" fmla="*/ 18 w 28"/>
                          <a:gd name="T9" fmla="*/ 5 h 10"/>
                          <a:gd name="T10" fmla="*/ 11 w 28"/>
                          <a:gd name="T11" fmla="*/ 4 h 10"/>
                          <a:gd name="T12" fmla="*/ 0 w 28"/>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0" y="0"/>
                            </a:moveTo>
                            <a:lnTo>
                              <a:pt x="12" y="8"/>
                            </a:lnTo>
                            <a:lnTo>
                              <a:pt x="21" y="9"/>
                            </a:lnTo>
                            <a:lnTo>
                              <a:pt x="27" y="5"/>
                            </a:lnTo>
                            <a:lnTo>
                              <a:pt x="18" y="5"/>
                            </a:lnTo>
                            <a:lnTo>
                              <a:pt x="11" y="4"/>
                            </a:lnTo>
                            <a:lnTo>
                              <a:pt x="0" y="0"/>
                            </a:lnTo>
                          </a:path>
                        </a:pathLst>
                      </a:custGeom>
                      <a:solidFill>
                        <a:srgbClr val="60402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grpSp>
            <p:grpSp>
              <p:nvGrpSpPr>
                <p:cNvPr id="37941" name="Group 36"/>
                <p:cNvGrpSpPr/>
                <p:nvPr/>
              </p:nvGrpSpPr>
              <p:grpSpPr bwMode="auto">
                <a:xfrm>
                  <a:off x="3979" y="2815"/>
                  <a:ext cx="73" cy="65"/>
                  <a:chOff x="3979" y="2815"/>
                  <a:chExt cx="73" cy="65"/>
                </a:xfrm>
              </p:grpSpPr>
              <p:sp>
                <p:nvSpPr>
                  <p:cNvPr id="659493" name="Freeform 37"/>
                  <p:cNvSpPr/>
                  <p:nvPr/>
                </p:nvSpPr>
                <p:spPr bwMode="auto">
                  <a:xfrm>
                    <a:off x="4008" y="2815"/>
                    <a:ext cx="44" cy="32"/>
                  </a:xfrm>
                  <a:custGeom>
                    <a:avLst/>
                    <a:gdLst>
                      <a:gd name="T0" fmla="*/ 0 w 44"/>
                      <a:gd name="T1" fmla="*/ 0 h 32"/>
                      <a:gd name="T2" fmla="*/ 14 w 44"/>
                      <a:gd name="T3" fmla="*/ 1 h 32"/>
                      <a:gd name="T4" fmla="*/ 29 w 44"/>
                      <a:gd name="T5" fmla="*/ 6 h 32"/>
                      <a:gd name="T6" fmla="*/ 39 w 44"/>
                      <a:gd name="T7" fmla="*/ 17 h 32"/>
                      <a:gd name="T8" fmla="*/ 43 w 44"/>
                      <a:gd name="T9" fmla="*/ 31 h 32"/>
                    </a:gdLst>
                    <a:ahLst/>
                    <a:cxnLst>
                      <a:cxn ang="0">
                        <a:pos x="T0" y="T1"/>
                      </a:cxn>
                      <a:cxn ang="0">
                        <a:pos x="T2" y="T3"/>
                      </a:cxn>
                      <a:cxn ang="0">
                        <a:pos x="T4" y="T5"/>
                      </a:cxn>
                      <a:cxn ang="0">
                        <a:pos x="T6" y="T7"/>
                      </a:cxn>
                      <a:cxn ang="0">
                        <a:pos x="T8" y="T9"/>
                      </a:cxn>
                    </a:cxnLst>
                    <a:rect l="0" t="0" r="r" b="b"/>
                    <a:pathLst>
                      <a:path w="44" h="32">
                        <a:moveTo>
                          <a:pt x="0" y="0"/>
                        </a:moveTo>
                        <a:lnTo>
                          <a:pt x="14" y="1"/>
                        </a:lnTo>
                        <a:lnTo>
                          <a:pt x="29" y="6"/>
                        </a:lnTo>
                        <a:lnTo>
                          <a:pt x="39" y="17"/>
                        </a:lnTo>
                        <a:lnTo>
                          <a:pt x="43" y="31"/>
                        </a:lnTo>
                      </a:path>
                    </a:pathLst>
                  </a:custGeom>
                  <a:noFill/>
                  <a:ln w="50800" cap="rnd" cmpd="sng">
                    <a:solidFill>
                      <a:srgbClr val="A04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59494" name="Freeform 38"/>
                  <p:cNvSpPr/>
                  <p:nvPr/>
                </p:nvSpPr>
                <p:spPr bwMode="auto">
                  <a:xfrm>
                    <a:off x="3979" y="2839"/>
                    <a:ext cx="34" cy="41"/>
                  </a:xfrm>
                  <a:custGeom>
                    <a:avLst/>
                    <a:gdLst>
                      <a:gd name="T0" fmla="*/ 33 w 34"/>
                      <a:gd name="T1" fmla="*/ 0 h 41"/>
                      <a:gd name="T2" fmla="*/ 26 w 34"/>
                      <a:gd name="T3" fmla="*/ 0 h 41"/>
                      <a:gd name="T4" fmla="*/ 17 w 34"/>
                      <a:gd name="T5" fmla="*/ 5 h 41"/>
                      <a:gd name="T6" fmla="*/ 10 w 34"/>
                      <a:gd name="T7" fmla="*/ 13 h 41"/>
                      <a:gd name="T8" fmla="*/ 3 w 34"/>
                      <a:gd name="T9" fmla="*/ 22 h 41"/>
                      <a:gd name="T10" fmla="*/ 0 w 34"/>
                      <a:gd name="T11" fmla="*/ 32 h 41"/>
                      <a:gd name="T12" fmla="*/ 1 w 34"/>
                      <a:gd name="T13" fmla="*/ 40 h 41"/>
                      <a:gd name="T14" fmla="*/ 8 w 34"/>
                      <a:gd name="T15" fmla="*/ 39 h 41"/>
                      <a:gd name="T16" fmla="*/ 17 w 34"/>
                      <a:gd name="T17" fmla="*/ 36 h 41"/>
                      <a:gd name="T18" fmla="*/ 26 w 34"/>
                      <a:gd name="T19" fmla="*/ 29 h 41"/>
                      <a:gd name="T20" fmla="*/ 30 w 34"/>
                      <a:gd name="T21" fmla="*/ 21 h 41"/>
                      <a:gd name="T22" fmla="*/ 33 w 34"/>
                      <a:gd name="T23" fmla="*/ 8 h 41"/>
                      <a:gd name="T24" fmla="*/ 33 w 34"/>
                      <a:gd name="T2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41">
                        <a:moveTo>
                          <a:pt x="33" y="0"/>
                        </a:moveTo>
                        <a:lnTo>
                          <a:pt x="26" y="0"/>
                        </a:lnTo>
                        <a:lnTo>
                          <a:pt x="17" y="5"/>
                        </a:lnTo>
                        <a:lnTo>
                          <a:pt x="10" y="13"/>
                        </a:lnTo>
                        <a:lnTo>
                          <a:pt x="3" y="22"/>
                        </a:lnTo>
                        <a:lnTo>
                          <a:pt x="0" y="32"/>
                        </a:lnTo>
                        <a:lnTo>
                          <a:pt x="1" y="40"/>
                        </a:lnTo>
                        <a:lnTo>
                          <a:pt x="8" y="39"/>
                        </a:lnTo>
                        <a:lnTo>
                          <a:pt x="17" y="36"/>
                        </a:lnTo>
                        <a:lnTo>
                          <a:pt x="26" y="29"/>
                        </a:lnTo>
                        <a:lnTo>
                          <a:pt x="30" y="21"/>
                        </a:lnTo>
                        <a:lnTo>
                          <a:pt x="33" y="8"/>
                        </a:lnTo>
                        <a:lnTo>
                          <a:pt x="33" y="0"/>
                        </a:lnTo>
                      </a:path>
                    </a:pathLst>
                  </a:custGeom>
                  <a:solidFill>
                    <a:srgbClr val="000000"/>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grpSp>
            <p:nvGrpSpPr>
              <p:cNvPr id="37904" name="Group 40"/>
              <p:cNvGrpSpPr/>
              <p:nvPr/>
            </p:nvGrpSpPr>
            <p:grpSpPr bwMode="auto">
              <a:xfrm>
                <a:off x="4239" y="3154"/>
                <a:ext cx="572" cy="603"/>
                <a:chOff x="3664" y="3718"/>
                <a:chExt cx="356" cy="554"/>
              </a:xfrm>
            </p:grpSpPr>
            <p:grpSp>
              <p:nvGrpSpPr>
                <p:cNvPr id="37928" name="Group 41"/>
                <p:cNvGrpSpPr/>
                <p:nvPr/>
              </p:nvGrpSpPr>
              <p:grpSpPr bwMode="auto">
                <a:xfrm>
                  <a:off x="3664" y="4130"/>
                  <a:ext cx="356" cy="142"/>
                  <a:chOff x="3664" y="4130"/>
                  <a:chExt cx="356" cy="142"/>
                </a:xfrm>
              </p:grpSpPr>
              <p:sp>
                <p:nvSpPr>
                  <p:cNvPr id="659498" name="Freeform 42"/>
                  <p:cNvSpPr/>
                  <p:nvPr/>
                </p:nvSpPr>
                <p:spPr bwMode="auto">
                  <a:xfrm>
                    <a:off x="3664" y="4221"/>
                    <a:ext cx="187" cy="49"/>
                  </a:xfrm>
                  <a:custGeom>
                    <a:avLst/>
                    <a:gdLst>
                      <a:gd name="T0" fmla="*/ 168 w 187"/>
                      <a:gd name="T1" fmla="*/ 0 h 48"/>
                      <a:gd name="T2" fmla="*/ 104 w 187"/>
                      <a:gd name="T3" fmla="*/ 5 h 48"/>
                      <a:gd name="T4" fmla="*/ 74 w 187"/>
                      <a:gd name="T5" fmla="*/ 20 h 48"/>
                      <a:gd name="T6" fmla="*/ 55 w 187"/>
                      <a:gd name="T7" fmla="*/ 23 h 48"/>
                      <a:gd name="T8" fmla="*/ 36 w 187"/>
                      <a:gd name="T9" fmla="*/ 26 h 48"/>
                      <a:gd name="T10" fmla="*/ 5 w 187"/>
                      <a:gd name="T11" fmla="*/ 36 h 48"/>
                      <a:gd name="T12" fmla="*/ 0 w 187"/>
                      <a:gd name="T13" fmla="*/ 40 h 48"/>
                      <a:gd name="T14" fmla="*/ 0 w 187"/>
                      <a:gd name="T15" fmla="*/ 47 h 48"/>
                      <a:gd name="T16" fmla="*/ 83 w 187"/>
                      <a:gd name="T17" fmla="*/ 47 h 48"/>
                      <a:gd name="T18" fmla="*/ 152 w 187"/>
                      <a:gd name="T19" fmla="*/ 32 h 48"/>
                      <a:gd name="T20" fmla="*/ 156 w 187"/>
                      <a:gd name="T21" fmla="*/ 39 h 48"/>
                      <a:gd name="T22" fmla="*/ 182 w 187"/>
                      <a:gd name="T23" fmla="*/ 38 h 48"/>
                      <a:gd name="T24" fmla="*/ 185 w 187"/>
                      <a:gd name="T25" fmla="*/ 32 h 48"/>
                      <a:gd name="T26" fmla="*/ 186 w 187"/>
                      <a:gd name="T27" fmla="*/ 23 h 48"/>
                      <a:gd name="T28" fmla="*/ 184 w 187"/>
                      <a:gd name="T29" fmla="*/ 14 h 48"/>
                      <a:gd name="T30" fmla="*/ 179 w 187"/>
                      <a:gd name="T31" fmla="*/ 5 h 48"/>
                      <a:gd name="T32" fmla="*/ 168 w 187"/>
                      <a:gd name="T3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7" h="48">
                        <a:moveTo>
                          <a:pt x="168" y="0"/>
                        </a:moveTo>
                        <a:lnTo>
                          <a:pt x="104" y="5"/>
                        </a:lnTo>
                        <a:lnTo>
                          <a:pt x="74" y="20"/>
                        </a:lnTo>
                        <a:lnTo>
                          <a:pt x="55" y="23"/>
                        </a:lnTo>
                        <a:lnTo>
                          <a:pt x="36" y="26"/>
                        </a:lnTo>
                        <a:lnTo>
                          <a:pt x="5" y="36"/>
                        </a:lnTo>
                        <a:lnTo>
                          <a:pt x="0" y="40"/>
                        </a:lnTo>
                        <a:lnTo>
                          <a:pt x="0" y="47"/>
                        </a:lnTo>
                        <a:lnTo>
                          <a:pt x="83" y="47"/>
                        </a:lnTo>
                        <a:lnTo>
                          <a:pt x="152" y="32"/>
                        </a:lnTo>
                        <a:lnTo>
                          <a:pt x="156" y="39"/>
                        </a:lnTo>
                        <a:lnTo>
                          <a:pt x="182" y="38"/>
                        </a:lnTo>
                        <a:lnTo>
                          <a:pt x="185" y="32"/>
                        </a:lnTo>
                        <a:lnTo>
                          <a:pt x="186" y="23"/>
                        </a:lnTo>
                        <a:lnTo>
                          <a:pt x="184" y="14"/>
                        </a:lnTo>
                        <a:lnTo>
                          <a:pt x="179" y="5"/>
                        </a:lnTo>
                        <a:lnTo>
                          <a:pt x="168" y="0"/>
                        </a:lnTo>
                      </a:path>
                    </a:pathLst>
                  </a:custGeom>
                  <a:solidFill>
                    <a:srgbClr val="30303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59499" name="Freeform 43"/>
                  <p:cNvSpPr/>
                  <p:nvPr/>
                </p:nvSpPr>
                <p:spPr bwMode="auto">
                  <a:xfrm>
                    <a:off x="3881" y="4130"/>
                    <a:ext cx="139" cy="142"/>
                  </a:xfrm>
                  <a:custGeom>
                    <a:avLst/>
                    <a:gdLst>
                      <a:gd name="T0" fmla="*/ 64 w 139"/>
                      <a:gd name="T1" fmla="*/ 51 h 142"/>
                      <a:gd name="T2" fmla="*/ 46 w 139"/>
                      <a:gd name="T3" fmla="*/ 48 h 142"/>
                      <a:gd name="T4" fmla="*/ 38 w 139"/>
                      <a:gd name="T5" fmla="*/ 77 h 142"/>
                      <a:gd name="T6" fmla="*/ 6 w 139"/>
                      <a:gd name="T7" fmla="*/ 115 h 142"/>
                      <a:gd name="T8" fmla="*/ 1 w 139"/>
                      <a:gd name="T9" fmla="*/ 129 h 142"/>
                      <a:gd name="T10" fmla="*/ 0 w 139"/>
                      <a:gd name="T11" fmla="*/ 138 h 142"/>
                      <a:gd name="T12" fmla="*/ 5 w 139"/>
                      <a:gd name="T13" fmla="*/ 141 h 142"/>
                      <a:gd name="T14" fmla="*/ 73 w 139"/>
                      <a:gd name="T15" fmla="*/ 88 h 142"/>
                      <a:gd name="T16" fmla="*/ 109 w 139"/>
                      <a:gd name="T17" fmla="*/ 48 h 142"/>
                      <a:gd name="T18" fmla="*/ 115 w 139"/>
                      <a:gd name="T19" fmla="*/ 52 h 142"/>
                      <a:gd name="T20" fmla="*/ 138 w 139"/>
                      <a:gd name="T21" fmla="*/ 32 h 142"/>
                      <a:gd name="T22" fmla="*/ 138 w 139"/>
                      <a:gd name="T23" fmla="*/ 19 h 142"/>
                      <a:gd name="T24" fmla="*/ 135 w 139"/>
                      <a:gd name="T25" fmla="*/ 11 h 142"/>
                      <a:gd name="T26" fmla="*/ 126 w 139"/>
                      <a:gd name="T27" fmla="*/ 4 h 142"/>
                      <a:gd name="T28" fmla="*/ 115 w 139"/>
                      <a:gd name="T29" fmla="*/ 0 h 142"/>
                      <a:gd name="T30" fmla="*/ 64 w 139"/>
                      <a:gd name="T31" fmla="*/ 5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9" h="142">
                        <a:moveTo>
                          <a:pt x="64" y="51"/>
                        </a:moveTo>
                        <a:lnTo>
                          <a:pt x="46" y="48"/>
                        </a:lnTo>
                        <a:lnTo>
                          <a:pt x="38" y="77"/>
                        </a:lnTo>
                        <a:lnTo>
                          <a:pt x="6" y="115"/>
                        </a:lnTo>
                        <a:lnTo>
                          <a:pt x="1" y="129"/>
                        </a:lnTo>
                        <a:lnTo>
                          <a:pt x="0" y="138"/>
                        </a:lnTo>
                        <a:lnTo>
                          <a:pt x="5" y="141"/>
                        </a:lnTo>
                        <a:lnTo>
                          <a:pt x="73" y="88"/>
                        </a:lnTo>
                        <a:lnTo>
                          <a:pt x="109" y="48"/>
                        </a:lnTo>
                        <a:lnTo>
                          <a:pt x="115" y="52"/>
                        </a:lnTo>
                        <a:lnTo>
                          <a:pt x="138" y="32"/>
                        </a:lnTo>
                        <a:lnTo>
                          <a:pt x="138" y="19"/>
                        </a:lnTo>
                        <a:lnTo>
                          <a:pt x="135" y="11"/>
                        </a:lnTo>
                        <a:lnTo>
                          <a:pt x="126" y="4"/>
                        </a:lnTo>
                        <a:lnTo>
                          <a:pt x="115" y="0"/>
                        </a:lnTo>
                        <a:lnTo>
                          <a:pt x="64" y="51"/>
                        </a:lnTo>
                      </a:path>
                    </a:pathLst>
                  </a:custGeom>
                  <a:solidFill>
                    <a:srgbClr val="30303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nvGrpSpPr>
                <p:cNvPr id="37929" name="Group 44"/>
                <p:cNvGrpSpPr/>
                <p:nvPr/>
              </p:nvGrpSpPr>
              <p:grpSpPr bwMode="auto">
                <a:xfrm>
                  <a:off x="3692" y="3718"/>
                  <a:ext cx="321" cy="517"/>
                  <a:chOff x="3692" y="3718"/>
                  <a:chExt cx="321" cy="517"/>
                </a:xfrm>
              </p:grpSpPr>
              <p:sp>
                <p:nvSpPr>
                  <p:cNvPr id="659501" name="Freeform 45"/>
                  <p:cNvSpPr/>
                  <p:nvPr/>
                </p:nvSpPr>
                <p:spPr bwMode="auto">
                  <a:xfrm>
                    <a:off x="3692" y="3718"/>
                    <a:ext cx="321" cy="517"/>
                  </a:xfrm>
                  <a:custGeom>
                    <a:avLst/>
                    <a:gdLst>
                      <a:gd name="T0" fmla="*/ 28 w 321"/>
                      <a:gd name="T1" fmla="*/ 0 h 517"/>
                      <a:gd name="T2" fmla="*/ 94 w 321"/>
                      <a:gd name="T3" fmla="*/ 21 h 517"/>
                      <a:gd name="T4" fmla="*/ 122 w 321"/>
                      <a:gd name="T5" fmla="*/ 26 h 517"/>
                      <a:gd name="T6" fmla="*/ 148 w 321"/>
                      <a:gd name="T7" fmla="*/ 44 h 517"/>
                      <a:gd name="T8" fmla="*/ 181 w 321"/>
                      <a:gd name="T9" fmla="*/ 65 h 517"/>
                      <a:gd name="T10" fmla="*/ 212 w 321"/>
                      <a:gd name="T11" fmla="*/ 72 h 517"/>
                      <a:gd name="T12" fmla="*/ 238 w 321"/>
                      <a:gd name="T13" fmla="*/ 81 h 517"/>
                      <a:gd name="T14" fmla="*/ 252 w 321"/>
                      <a:gd name="T15" fmla="*/ 110 h 517"/>
                      <a:gd name="T16" fmla="*/ 258 w 321"/>
                      <a:gd name="T17" fmla="*/ 127 h 517"/>
                      <a:gd name="T18" fmla="*/ 262 w 321"/>
                      <a:gd name="T19" fmla="*/ 143 h 517"/>
                      <a:gd name="T20" fmla="*/ 260 w 321"/>
                      <a:gd name="T21" fmla="*/ 162 h 517"/>
                      <a:gd name="T22" fmla="*/ 256 w 321"/>
                      <a:gd name="T23" fmla="*/ 188 h 517"/>
                      <a:gd name="T24" fmla="*/ 257 w 321"/>
                      <a:gd name="T25" fmla="*/ 223 h 517"/>
                      <a:gd name="T26" fmla="*/ 260 w 321"/>
                      <a:gd name="T27" fmla="*/ 270 h 517"/>
                      <a:gd name="T28" fmla="*/ 270 w 321"/>
                      <a:gd name="T29" fmla="*/ 312 h 517"/>
                      <a:gd name="T30" fmla="*/ 279 w 321"/>
                      <a:gd name="T31" fmla="*/ 350 h 517"/>
                      <a:gd name="T32" fmla="*/ 300 w 321"/>
                      <a:gd name="T33" fmla="*/ 385 h 517"/>
                      <a:gd name="T34" fmla="*/ 320 w 321"/>
                      <a:gd name="T35" fmla="*/ 410 h 517"/>
                      <a:gd name="T36" fmla="*/ 290 w 321"/>
                      <a:gd name="T37" fmla="*/ 432 h 517"/>
                      <a:gd name="T38" fmla="*/ 268 w 321"/>
                      <a:gd name="T39" fmla="*/ 456 h 517"/>
                      <a:gd name="T40" fmla="*/ 233 w 321"/>
                      <a:gd name="T41" fmla="*/ 480 h 517"/>
                      <a:gd name="T42" fmla="*/ 221 w 321"/>
                      <a:gd name="T43" fmla="*/ 463 h 517"/>
                      <a:gd name="T44" fmla="*/ 215 w 321"/>
                      <a:gd name="T45" fmla="*/ 433 h 517"/>
                      <a:gd name="T46" fmla="*/ 201 w 321"/>
                      <a:gd name="T47" fmla="*/ 406 h 517"/>
                      <a:gd name="T48" fmla="*/ 188 w 321"/>
                      <a:gd name="T49" fmla="*/ 376 h 517"/>
                      <a:gd name="T50" fmla="*/ 177 w 321"/>
                      <a:gd name="T51" fmla="*/ 350 h 517"/>
                      <a:gd name="T52" fmla="*/ 162 w 321"/>
                      <a:gd name="T53" fmla="*/ 321 h 517"/>
                      <a:gd name="T54" fmla="*/ 158 w 321"/>
                      <a:gd name="T55" fmla="*/ 296 h 517"/>
                      <a:gd name="T56" fmla="*/ 155 w 321"/>
                      <a:gd name="T57" fmla="*/ 273 h 517"/>
                      <a:gd name="T58" fmla="*/ 150 w 321"/>
                      <a:gd name="T59" fmla="*/ 249 h 517"/>
                      <a:gd name="T60" fmla="*/ 145 w 321"/>
                      <a:gd name="T61" fmla="*/ 219 h 517"/>
                      <a:gd name="T62" fmla="*/ 129 w 321"/>
                      <a:gd name="T63" fmla="*/ 139 h 517"/>
                      <a:gd name="T64" fmla="*/ 126 w 321"/>
                      <a:gd name="T65" fmla="*/ 186 h 517"/>
                      <a:gd name="T66" fmla="*/ 141 w 321"/>
                      <a:gd name="T67" fmla="*/ 259 h 517"/>
                      <a:gd name="T68" fmla="*/ 144 w 321"/>
                      <a:gd name="T69" fmla="*/ 305 h 517"/>
                      <a:gd name="T70" fmla="*/ 146 w 321"/>
                      <a:gd name="T71" fmla="*/ 338 h 517"/>
                      <a:gd name="T72" fmla="*/ 151 w 321"/>
                      <a:gd name="T73" fmla="*/ 366 h 517"/>
                      <a:gd name="T74" fmla="*/ 155 w 321"/>
                      <a:gd name="T75" fmla="*/ 406 h 517"/>
                      <a:gd name="T76" fmla="*/ 158 w 321"/>
                      <a:gd name="T77" fmla="*/ 453 h 517"/>
                      <a:gd name="T78" fmla="*/ 155 w 321"/>
                      <a:gd name="T79" fmla="*/ 493 h 517"/>
                      <a:gd name="T80" fmla="*/ 148 w 321"/>
                      <a:gd name="T81" fmla="*/ 507 h 517"/>
                      <a:gd name="T82" fmla="*/ 127 w 321"/>
                      <a:gd name="T83" fmla="*/ 507 h 517"/>
                      <a:gd name="T84" fmla="*/ 105 w 321"/>
                      <a:gd name="T85" fmla="*/ 506 h 517"/>
                      <a:gd name="T86" fmla="*/ 79 w 321"/>
                      <a:gd name="T87" fmla="*/ 512 h 517"/>
                      <a:gd name="T88" fmla="*/ 56 w 321"/>
                      <a:gd name="T89" fmla="*/ 516 h 517"/>
                      <a:gd name="T90" fmla="*/ 47 w 321"/>
                      <a:gd name="T91" fmla="*/ 511 h 517"/>
                      <a:gd name="T92" fmla="*/ 44 w 321"/>
                      <a:gd name="T93" fmla="*/ 481 h 517"/>
                      <a:gd name="T94" fmla="*/ 49 w 321"/>
                      <a:gd name="T95" fmla="*/ 435 h 517"/>
                      <a:gd name="T96" fmla="*/ 52 w 321"/>
                      <a:gd name="T97" fmla="*/ 387 h 517"/>
                      <a:gd name="T98" fmla="*/ 56 w 321"/>
                      <a:gd name="T99" fmla="*/ 356 h 517"/>
                      <a:gd name="T100" fmla="*/ 50 w 321"/>
                      <a:gd name="T101" fmla="*/ 336 h 517"/>
                      <a:gd name="T102" fmla="*/ 45 w 321"/>
                      <a:gd name="T103" fmla="*/ 316 h 517"/>
                      <a:gd name="T104" fmla="*/ 38 w 321"/>
                      <a:gd name="T105" fmla="*/ 281 h 517"/>
                      <a:gd name="T106" fmla="*/ 30 w 321"/>
                      <a:gd name="T107" fmla="*/ 248 h 517"/>
                      <a:gd name="T108" fmla="*/ 12 w 321"/>
                      <a:gd name="T109" fmla="*/ 201 h 517"/>
                      <a:gd name="T110" fmla="*/ 6 w 321"/>
                      <a:gd name="T111" fmla="*/ 182 h 517"/>
                      <a:gd name="T112" fmla="*/ 1 w 321"/>
                      <a:gd name="T113" fmla="*/ 157 h 517"/>
                      <a:gd name="T114" fmla="*/ 1 w 321"/>
                      <a:gd name="T115" fmla="*/ 141 h 517"/>
                      <a:gd name="T116" fmla="*/ 0 w 321"/>
                      <a:gd name="T117" fmla="*/ 120 h 517"/>
                      <a:gd name="T118" fmla="*/ 1 w 321"/>
                      <a:gd name="T119" fmla="*/ 95 h 517"/>
                      <a:gd name="T120" fmla="*/ 5 w 321"/>
                      <a:gd name="T121" fmla="*/ 67 h 517"/>
                      <a:gd name="T122" fmla="*/ 12 w 321"/>
                      <a:gd name="T123" fmla="*/ 35 h 517"/>
                      <a:gd name="T124" fmla="*/ 28 w 321"/>
                      <a:gd name="T125" fmla="*/ 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1" h="517">
                        <a:moveTo>
                          <a:pt x="28" y="0"/>
                        </a:moveTo>
                        <a:lnTo>
                          <a:pt x="94" y="21"/>
                        </a:lnTo>
                        <a:lnTo>
                          <a:pt x="122" y="26"/>
                        </a:lnTo>
                        <a:lnTo>
                          <a:pt x="148" y="44"/>
                        </a:lnTo>
                        <a:lnTo>
                          <a:pt x="181" y="65"/>
                        </a:lnTo>
                        <a:lnTo>
                          <a:pt x="212" y="72"/>
                        </a:lnTo>
                        <a:lnTo>
                          <a:pt x="238" y="81"/>
                        </a:lnTo>
                        <a:lnTo>
                          <a:pt x="252" y="110"/>
                        </a:lnTo>
                        <a:lnTo>
                          <a:pt x="258" y="127"/>
                        </a:lnTo>
                        <a:lnTo>
                          <a:pt x="262" y="143"/>
                        </a:lnTo>
                        <a:lnTo>
                          <a:pt x="260" y="162"/>
                        </a:lnTo>
                        <a:lnTo>
                          <a:pt x="256" y="188"/>
                        </a:lnTo>
                        <a:lnTo>
                          <a:pt x="257" y="223"/>
                        </a:lnTo>
                        <a:lnTo>
                          <a:pt x="260" y="270"/>
                        </a:lnTo>
                        <a:lnTo>
                          <a:pt x="270" y="312"/>
                        </a:lnTo>
                        <a:lnTo>
                          <a:pt x="279" y="350"/>
                        </a:lnTo>
                        <a:lnTo>
                          <a:pt x="300" y="385"/>
                        </a:lnTo>
                        <a:lnTo>
                          <a:pt x="320" y="410"/>
                        </a:lnTo>
                        <a:lnTo>
                          <a:pt x="290" y="432"/>
                        </a:lnTo>
                        <a:lnTo>
                          <a:pt x="268" y="456"/>
                        </a:lnTo>
                        <a:lnTo>
                          <a:pt x="233" y="480"/>
                        </a:lnTo>
                        <a:lnTo>
                          <a:pt x="221" y="463"/>
                        </a:lnTo>
                        <a:lnTo>
                          <a:pt x="215" y="433"/>
                        </a:lnTo>
                        <a:lnTo>
                          <a:pt x="201" y="406"/>
                        </a:lnTo>
                        <a:lnTo>
                          <a:pt x="188" y="376"/>
                        </a:lnTo>
                        <a:lnTo>
                          <a:pt x="177" y="350"/>
                        </a:lnTo>
                        <a:lnTo>
                          <a:pt x="162" y="321"/>
                        </a:lnTo>
                        <a:lnTo>
                          <a:pt x="158" y="296"/>
                        </a:lnTo>
                        <a:lnTo>
                          <a:pt x="155" y="273"/>
                        </a:lnTo>
                        <a:lnTo>
                          <a:pt x="150" y="249"/>
                        </a:lnTo>
                        <a:lnTo>
                          <a:pt x="145" y="219"/>
                        </a:lnTo>
                        <a:lnTo>
                          <a:pt x="129" y="139"/>
                        </a:lnTo>
                        <a:lnTo>
                          <a:pt x="126" y="186"/>
                        </a:lnTo>
                        <a:lnTo>
                          <a:pt x="141" y="259"/>
                        </a:lnTo>
                        <a:lnTo>
                          <a:pt x="144" y="305"/>
                        </a:lnTo>
                        <a:lnTo>
                          <a:pt x="146" y="338"/>
                        </a:lnTo>
                        <a:lnTo>
                          <a:pt x="151" y="366"/>
                        </a:lnTo>
                        <a:lnTo>
                          <a:pt x="155" y="406"/>
                        </a:lnTo>
                        <a:lnTo>
                          <a:pt x="158" y="453"/>
                        </a:lnTo>
                        <a:lnTo>
                          <a:pt x="155" y="493"/>
                        </a:lnTo>
                        <a:lnTo>
                          <a:pt x="148" y="507"/>
                        </a:lnTo>
                        <a:lnTo>
                          <a:pt x="127" y="507"/>
                        </a:lnTo>
                        <a:lnTo>
                          <a:pt x="105" y="506"/>
                        </a:lnTo>
                        <a:lnTo>
                          <a:pt x="79" y="512"/>
                        </a:lnTo>
                        <a:lnTo>
                          <a:pt x="56" y="516"/>
                        </a:lnTo>
                        <a:lnTo>
                          <a:pt x="47" y="511"/>
                        </a:lnTo>
                        <a:lnTo>
                          <a:pt x="44" y="481"/>
                        </a:lnTo>
                        <a:lnTo>
                          <a:pt x="49" y="435"/>
                        </a:lnTo>
                        <a:lnTo>
                          <a:pt x="52" y="387"/>
                        </a:lnTo>
                        <a:lnTo>
                          <a:pt x="56" y="356"/>
                        </a:lnTo>
                        <a:lnTo>
                          <a:pt x="50" y="336"/>
                        </a:lnTo>
                        <a:lnTo>
                          <a:pt x="45" y="316"/>
                        </a:lnTo>
                        <a:lnTo>
                          <a:pt x="38" y="281"/>
                        </a:lnTo>
                        <a:lnTo>
                          <a:pt x="30" y="248"/>
                        </a:lnTo>
                        <a:lnTo>
                          <a:pt x="12" y="201"/>
                        </a:lnTo>
                        <a:lnTo>
                          <a:pt x="6" y="182"/>
                        </a:lnTo>
                        <a:lnTo>
                          <a:pt x="1" y="157"/>
                        </a:lnTo>
                        <a:lnTo>
                          <a:pt x="1" y="141"/>
                        </a:lnTo>
                        <a:lnTo>
                          <a:pt x="0" y="120"/>
                        </a:lnTo>
                        <a:lnTo>
                          <a:pt x="1" y="95"/>
                        </a:lnTo>
                        <a:lnTo>
                          <a:pt x="5" y="67"/>
                        </a:lnTo>
                        <a:lnTo>
                          <a:pt x="12" y="35"/>
                        </a:lnTo>
                        <a:lnTo>
                          <a:pt x="28" y="0"/>
                        </a:lnTo>
                      </a:path>
                    </a:pathLst>
                  </a:custGeom>
                  <a:solidFill>
                    <a:srgbClr val="00A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37931" name="Group 46"/>
                  <p:cNvGrpSpPr/>
                  <p:nvPr/>
                </p:nvGrpSpPr>
                <p:grpSpPr bwMode="auto">
                  <a:xfrm>
                    <a:off x="3703" y="3734"/>
                    <a:ext cx="254" cy="354"/>
                    <a:chOff x="3703" y="3734"/>
                    <a:chExt cx="254" cy="354"/>
                  </a:xfrm>
                </p:grpSpPr>
                <p:sp>
                  <p:nvSpPr>
                    <p:cNvPr id="659503" name="Freeform 47"/>
                    <p:cNvSpPr/>
                    <p:nvPr/>
                  </p:nvSpPr>
                  <p:spPr bwMode="auto">
                    <a:xfrm>
                      <a:off x="3703" y="3734"/>
                      <a:ext cx="239" cy="92"/>
                    </a:xfrm>
                    <a:custGeom>
                      <a:avLst/>
                      <a:gdLst>
                        <a:gd name="T0" fmla="*/ 9 w 239"/>
                        <a:gd name="T1" fmla="*/ 0 h 92"/>
                        <a:gd name="T2" fmla="*/ 115 w 239"/>
                        <a:gd name="T3" fmla="*/ 21 h 92"/>
                        <a:gd name="T4" fmla="*/ 238 w 239"/>
                        <a:gd name="T5" fmla="*/ 87 h 92"/>
                        <a:gd name="T6" fmla="*/ 233 w 239"/>
                        <a:gd name="T7" fmla="*/ 91 h 92"/>
                        <a:gd name="T8" fmla="*/ 218 w 239"/>
                        <a:gd name="T9" fmla="*/ 84 h 92"/>
                        <a:gd name="T10" fmla="*/ 210 w 239"/>
                        <a:gd name="T11" fmla="*/ 78 h 92"/>
                        <a:gd name="T12" fmla="*/ 194 w 239"/>
                        <a:gd name="T13" fmla="*/ 72 h 92"/>
                        <a:gd name="T14" fmla="*/ 182 w 239"/>
                        <a:gd name="T15" fmla="*/ 71 h 92"/>
                        <a:gd name="T16" fmla="*/ 173 w 239"/>
                        <a:gd name="T17" fmla="*/ 71 h 92"/>
                        <a:gd name="T18" fmla="*/ 160 w 239"/>
                        <a:gd name="T19" fmla="*/ 69 h 92"/>
                        <a:gd name="T20" fmla="*/ 144 w 239"/>
                        <a:gd name="T21" fmla="*/ 67 h 92"/>
                        <a:gd name="T22" fmla="*/ 132 w 239"/>
                        <a:gd name="T23" fmla="*/ 61 h 92"/>
                        <a:gd name="T24" fmla="*/ 125 w 239"/>
                        <a:gd name="T25" fmla="*/ 55 h 92"/>
                        <a:gd name="T26" fmla="*/ 118 w 239"/>
                        <a:gd name="T27" fmla="*/ 47 h 92"/>
                        <a:gd name="T28" fmla="*/ 109 w 239"/>
                        <a:gd name="T29" fmla="*/ 36 h 92"/>
                        <a:gd name="T30" fmla="*/ 100 w 239"/>
                        <a:gd name="T31" fmla="*/ 33 h 92"/>
                        <a:gd name="T32" fmla="*/ 85 w 239"/>
                        <a:gd name="T33" fmla="*/ 28 h 92"/>
                        <a:gd name="T34" fmla="*/ 72 w 239"/>
                        <a:gd name="T35" fmla="*/ 28 h 92"/>
                        <a:gd name="T36" fmla="*/ 57 w 239"/>
                        <a:gd name="T37" fmla="*/ 31 h 92"/>
                        <a:gd name="T38" fmla="*/ 44 w 239"/>
                        <a:gd name="T39" fmla="*/ 33 h 92"/>
                        <a:gd name="T40" fmla="*/ 30 w 239"/>
                        <a:gd name="T41" fmla="*/ 28 h 92"/>
                        <a:gd name="T42" fmla="*/ 14 w 239"/>
                        <a:gd name="T43" fmla="*/ 28 h 92"/>
                        <a:gd name="T44" fmla="*/ 0 w 239"/>
                        <a:gd name="T45" fmla="*/ 35 h 92"/>
                        <a:gd name="T46" fmla="*/ 3 w 239"/>
                        <a:gd name="T47" fmla="*/ 21 h 92"/>
                        <a:gd name="T48" fmla="*/ 7 w 239"/>
                        <a:gd name="T49" fmla="*/ 10 h 92"/>
                        <a:gd name="T50" fmla="*/ 9 w 239"/>
                        <a:gd name="T51"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9" h="92">
                          <a:moveTo>
                            <a:pt x="9" y="0"/>
                          </a:moveTo>
                          <a:lnTo>
                            <a:pt x="115" y="21"/>
                          </a:lnTo>
                          <a:lnTo>
                            <a:pt x="238" y="87"/>
                          </a:lnTo>
                          <a:lnTo>
                            <a:pt x="233" y="91"/>
                          </a:lnTo>
                          <a:lnTo>
                            <a:pt x="218" y="84"/>
                          </a:lnTo>
                          <a:lnTo>
                            <a:pt x="210" y="78"/>
                          </a:lnTo>
                          <a:lnTo>
                            <a:pt x="194" y="72"/>
                          </a:lnTo>
                          <a:lnTo>
                            <a:pt x="182" y="71"/>
                          </a:lnTo>
                          <a:lnTo>
                            <a:pt x="173" y="71"/>
                          </a:lnTo>
                          <a:lnTo>
                            <a:pt x="160" y="69"/>
                          </a:lnTo>
                          <a:lnTo>
                            <a:pt x="144" y="67"/>
                          </a:lnTo>
                          <a:lnTo>
                            <a:pt x="132" y="61"/>
                          </a:lnTo>
                          <a:lnTo>
                            <a:pt x="125" y="55"/>
                          </a:lnTo>
                          <a:lnTo>
                            <a:pt x="118" y="47"/>
                          </a:lnTo>
                          <a:lnTo>
                            <a:pt x="109" y="36"/>
                          </a:lnTo>
                          <a:lnTo>
                            <a:pt x="100" y="33"/>
                          </a:lnTo>
                          <a:lnTo>
                            <a:pt x="85" y="28"/>
                          </a:lnTo>
                          <a:lnTo>
                            <a:pt x="72" y="28"/>
                          </a:lnTo>
                          <a:lnTo>
                            <a:pt x="57" y="31"/>
                          </a:lnTo>
                          <a:lnTo>
                            <a:pt x="44" y="33"/>
                          </a:lnTo>
                          <a:lnTo>
                            <a:pt x="30" y="28"/>
                          </a:lnTo>
                          <a:lnTo>
                            <a:pt x="14" y="28"/>
                          </a:lnTo>
                          <a:lnTo>
                            <a:pt x="0" y="35"/>
                          </a:lnTo>
                          <a:lnTo>
                            <a:pt x="3" y="21"/>
                          </a:lnTo>
                          <a:lnTo>
                            <a:pt x="7" y="10"/>
                          </a:lnTo>
                          <a:lnTo>
                            <a:pt x="9" y="0"/>
                          </a:lnTo>
                        </a:path>
                      </a:pathLst>
                    </a:custGeom>
                    <a:solidFill>
                      <a:srgbClr val="00606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59504" name="Freeform 48"/>
                    <p:cNvSpPr/>
                    <p:nvPr/>
                  </p:nvSpPr>
                  <p:spPr bwMode="auto">
                    <a:xfrm>
                      <a:off x="3744" y="4057"/>
                      <a:ext cx="27" cy="14"/>
                    </a:xfrm>
                    <a:custGeom>
                      <a:avLst/>
                      <a:gdLst>
                        <a:gd name="T0" fmla="*/ 0 w 27"/>
                        <a:gd name="T1" fmla="*/ 13 h 14"/>
                        <a:gd name="T2" fmla="*/ 14 w 27"/>
                        <a:gd name="T3" fmla="*/ 11 h 14"/>
                        <a:gd name="T4" fmla="*/ 19 w 27"/>
                        <a:gd name="T5" fmla="*/ 8 h 14"/>
                        <a:gd name="T6" fmla="*/ 26 w 27"/>
                        <a:gd name="T7" fmla="*/ 0 h 14"/>
                        <a:gd name="T8" fmla="*/ 13 w 27"/>
                        <a:gd name="T9" fmla="*/ 10 h 14"/>
                        <a:gd name="T10" fmla="*/ 0 w 27"/>
                        <a:gd name="T11" fmla="*/ 13 h 14"/>
                      </a:gdLst>
                      <a:ahLst/>
                      <a:cxnLst>
                        <a:cxn ang="0">
                          <a:pos x="T0" y="T1"/>
                        </a:cxn>
                        <a:cxn ang="0">
                          <a:pos x="T2" y="T3"/>
                        </a:cxn>
                        <a:cxn ang="0">
                          <a:pos x="T4" y="T5"/>
                        </a:cxn>
                        <a:cxn ang="0">
                          <a:pos x="T6" y="T7"/>
                        </a:cxn>
                        <a:cxn ang="0">
                          <a:pos x="T8" y="T9"/>
                        </a:cxn>
                        <a:cxn ang="0">
                          <a:pos x="T10" y="T11"/>
                        </a:cxn>
                      </a:cxnLst>
                      <a:rect l="0" t="0" r="r" b="b"/>
                      <a:pathLst>
                        <a:path w="27" h="14">
                          <a:moveTo>
                            <a:pt x="0" y="13"/>
                          </a:moveTo>
                          <a:lnTo>
                            <a:pt x="14" y="11"/>
                          </a:lnTo>
                          <a:lnTo>
                            <a:pt x="19" y="8"/>
                          </a:lnTo>
                          <a:lnTo>
                            <a:pt x="26" y="0"/>
                          </a:lnTo>
                          <a:lnTo>
                            <a:pt x="13" y="10"/>
                          </a:lnTo>
                          <a:lnTo>
                            <a:pt x="0" y="13"/>
                          </a:lnTo>
                        </a:path>
                      </a:pathLst>
                    </a:custGeom>
                    <a:solidFill>
                      <a:srgbClr val="00606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37934" name="Group 49"/>
                    <p:cNvGrpSpPr/>
                    <p:nvPr/>
                  </p:nvGrpSpPr>
                  <p:grpSpPr bwMode="auto">
                    <a:xfrm>
                      <a:off x="3936" y="4002"/>
                      <a:ext cx="21" cy="42"/>
                      <a:chOff x="3936" y="4002"/>
                      <a:chExt cx="21" cy="42"/>
                    </a:xfrm>
                  </p:grpSpPr>
                  <p:sp>
                    <p:nvSpPr>
                      <p:cNvPr id="659506" name="Freeform 50"/>
                      <p:cNvSpPr/>
                      <p:nvPr/>
                    </p:nvSpPr>
                    <p:spPr bwMode="auto">
                      <a:xfrm>
                        <a:off x="3936" y="4002"/>
                        <a:ext cx="19" cy="26"/>
                      </a:xfrm>
                      <a:custGeom>
                        <a:avLst/>
                        <a:gdLst>
                          <a:gd name="T0" fmla="*/ 18 w 19"/>
                          <a:gd name="T1" fmla="*/ 0 h 26"/>
                          <a:gd name="T2" fmla="*/ 12 w 19"/>
                          <a:gd name="T3" fmla="*/ 19 h 26"/>
                          <a:gd name="T4" fmla="*/ 7 w 19"/>
                          <a:gd name="T5" fmla="*/ 22 h 26"/>
                          <a:gd name="T6" fmla="*/ 0 w 19"/>
                          <a:gd name="T7" fmla="*/ 25 h 26"/>
                          <a:gd name="T8" fmla="*/ 9 w 19"/>
                          <a:gd name="T9" fmla="*/ 16 h 26"/>
                          <a:gd name="T10" fmla="*/ 18 w 19"/>
                          <a:gd name="T11" fmla="*/ 0 h 26"/>
                        </a:gdLst>
                        <a:ahLst/>
                        <a:cxnLst>
                          <a:cxn ang="0">
                            <a:pos x="T0" y="T1"/>
                          </a:cxn>
                          <a:cxn ang="0">
                            <a:pos x="T2" y="T3"/>
                          </a:cxn>
                          <a:cxn ang="0">
                            <a:pos x="T4" y="T5"/>
                          </a:cxn>
                          <a:cxn ang="0">
                            <a:pos x="T6" y="T7"/>
                          </a:cxn>
                          <a:cxn ang="0">
                            <a:pos x="T8" y="T9"/>
                          </a:cxn>
                          <a:cxn ang="0">
                            <a:pos x="T10" y="T11"/>
                          </a:cxn>
                        </a:cxnLst>
                        <a:rect l="0" t="0" r="r" b="b"/>
                        <a:pathLst>
                          <a:path w="19" h="26">
                            <a:moveTo>
                              <a:pt x="18" y="0"/>
                            </a:moveTo>
                            <a:lnTo>
                              <a:pt x="12" y="19"/>
                            </a:lnTo>
                            <a:lnTo>
                              <a:pt x="7" y="22"/>
                            </a:lnTo>
                            <a:lnTo>
                              <a:pt x="0" y="25"/>
                            </a:lnTo>
                            <a:lnTo>
                              <a:pt x="9" y="16"/>
                            </a:lnTo>
                            <a:lnTo>
                              <a:pt x="18" y="0"/>
                            </a:lnTo>
                          </a:path>
                        </a:pathLst>
                      </a:custGeom>
                      <a:solidFill>
                        <a:srgbClr val="00606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59507" name="Freeform 51"/>
                      <p:cNvSpPr/>
                      <p:nvPr/>
                    </p:nvSpPr>
                    <p:spPr bwMode="auto">
                      <a:xfrm>
                        <a:off x="3941" y="4004"/>
                        <a:ext cx="16" cy="40"/>
                      </a:xfrm>
                      <a:custGeom>
                        <a:avLst/>
                        <a:gdLst>
                          <a:gd name="T0" fmla="*/ 13 w 16"/>
                          <a:gd name="T1" fmla="*/ 0 h 40"/>
                          <a:gd name="T2" fmla="*/ 12 w 16"/>
                          <a:gd name="T3" fmla="*/ 17 h 40"/>
                          <a:gd name="T4" fmla="*/ 12 w 16"/>
                          <a:gd name="T5" fmla="*/ 25 h 40"/>
                          <a:gd name="T6" fmla="*/ 7 w 16"/>
                          <a:gd name="T7" fmla="*/ 34 h 40"/>
                          <a:gd name="T8" fmla="*/ 0 w 16"/>
                          <a:gd name="T9" fmla="*/ 39 h 40"/>
                          <a:gd name="T10" fmla="*/ 11 w 16"/>
                          <a:gd name="T11" fmla="*/ 34 h 40"/>
                          <a:gd name="T12" fmla="*/ 15 w 16"/>
                          <a:gd name="T13" fmla="*/ 23 h 40"/>
                          <a:gd name="T14" fmla="*/ 13 w 16"/>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0">
                            <a:moveTo>
                              <a:pt x="13" y="0"/>
                            </a:moveTo>
                            <a:lnTo>
                              <a:pt x="12" y="17"/>
                            </a:lnTo>
                            <a:lnTo>
                              <a:pt x="12" y="25"/>
                            </a:lnTo>
                            <a:lnTo>
                              <a:pt x="7" y="34"/>
                            </a:lnTo>
                            <a:lnTo>
                              <a:pt x="0" y="39"/>
                            </a:lnTo>
                            <a:lnTo>
                              <a:pt x="11" y="34"/>
                            </a:lnTo>
                            <a:lnTo>
                              <a:pt x="15" y="23"/>
                            </a:lnTo>
                            <a:lnTo>
                              <a:pt x="13" y="0"/>
                            </a:lnTo>
                          </a:path>
                        </a:pathLst>
                      </a:custGeom>
                      <a:solidFill>
                        <a:srgbClr val="00606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sp>
                  <p:nvSpPr>
                    <p:cNvPr id="659508" name="Freeform 52"/>
                    <p:cNvSpPr/>
                    <p:nvPr/>
                  </p:nvSpPr>
                  <p:spPr bwMode="auto">
                    <a:xfrm>
                      <a:off x="3745" y="4074"/>
                      <a:ext cx="27" cy="14"/>
                    </a:xfrm>
                    <a:custGeom>
                      <a:avLst/>
                      <a:gdLst>
                        <a:gd name="T0" fmla="*/ 0 w 27"/>
                        <a:gd name="T1" fmla="*/ 1 h 14"/>
                        <a:gd name="T2" fmla="*/ 8 w 27"/>
                        <a:gd name="T3" fmla="*/ 1 h 14"/>
                        <a:gd name="T4" fmla="*/ 19 w 27"/>
                        <a:gd name="T5" fmla="*/ 2 h 14"/>
                        <a:gd name="T6" fmla="*/ 24 w 27"/>
                        <a:gd name="T7" fmla="*/ 4 h 14"/>
                        <a:gd name="T8" fmla="*/ 24 w 27"/>
                        <a:gd name="T9" fmla="*/ 13 h 14"/>
                        <a:gd name="T10" fmla="*/ 26 w 27"/>
                        <a:gd name="T11" fmla="*/ 2 h 14"/>
                        <a:gd name="T12" fmla="*/ 22 w 27"/>
                        <a:gd name="T13" fmla="*/ 0 h 14"/>
                        <a:gd name="T14" fmla="*/ 0 w 27"/>
                        <a:gd name="T15" fmla="*/ 1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14">
                          <a:moveTo>
                            <a:pt x="0" y="1"/>
                          </a:moveTo>
                          <a:lnTo>
                            <a:pt x="8" y="1"/>
                          </a:lnTo>
                          <a:lnTo>
                            <a:pt x="19" y="2"/>
                          </a:lnTo>
                          <a:lnTo>
                            <a:pt x="24" y="4"/>
                          </a:lnTo>
                          <a:lnTo>
                            <a:pt x="24" y="13"/>
                          </a:lnTo>
                          <a:lnTo>
                            <a:pt x="26" y="2"/>
                          </a:lnTo>
                          <a:lnTo>
                            <a:pt x="22" y="0"/>
                          </a:lnTo>
                          <a:lnTo>
                            <a:pt x="0" y="1"/>
                          </a:lnTo>
                        </a:path>
                      </a:pathLst>
                    </a:custGeom>
                    <a:solidFill>
                      <a:srgbClr val="00606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grpSp>
          <p:sp>
            <p:nvSpPr>
              <p:cNvPr id="659511" name="Freeform 55">
                <a:hlinkHover r:id="" action="ppaction://noaction" highlightClick="1"/>
              </p:cNvPr>
              <p:cNvSpPr/>
              <p:nvPr/>
            </p:nvSpPr>
            <p:spPr bwMode="auto">
              <a:xfrm>
                <a:off x="3997" y="2641"/>
                <a:ext cx="242" cy="218"/>
              </a:xfrm>
              <a:custGeom>
                <a:avLst/>
                <a:gdLst>
                  <a:gd name="T0" fmla="*/ 12 w 151"/>
                  <a:gd name="T1" fmla="*/ 1 h 200"/>
                  <a:gd name="T2" fmla="*/ 42 w 151"/>
                  <a:gd name="T3" fmla="*/ 21 h 200"/>
                  <a:gd name="T4" fmla="*/ 60 w 151"/>
                  <a:gd name="T5" fmla="*/ 34 h 200"/>
                  <a:gd name="T6" fmla="*/ 83 w 151"/>
                  <a:gd name="T7" fmla="*/ 56 h 200"/>
                  <a:gd name="T8" fmla="*/ 96 w 151"/>
                  <a:gd name="T9" fmla="*/ 55 h 200"/>
                  <a:gd name="T10" fmla="*/ 109 w 151"/>
                  <a:gd name="T11" fmla="*/ 57 h 200"/>
                  <a:gd name="T12" fmla="*/ 118 w 151"/>
                  <a:gd name="T13" fmla="*/ 63 h 200"/>
                  <a:gd name="T14" fmla="*/ 125 w 151"/>
                  <a:gd name="T15" fmla="*/ 74 h 200"/>
                  <a:gd name="T16" fmla="*/ 135 w 151"/>
                  <a:gd name="T17" fmla="*/ 86 h 200"/>
                  <a:gd name="T18" fmla="*/ 147 w 151"/>
                  <a:gd name="T19" fmla="*/ 96 h 200"/>
                  <a:gd name="T20" fmla="*/ 150 w 151"/>
                  <a:gd name="T21" fmla="*/ 110 h 200"/>
                  <a:gd name="T22" fmla="*/ 136 w 151"/>
                  <a:gd name="T23" fmla="*/ 133 h 200"/>
                  <a:gd name="T24" fmla="*/ 132 w 151"/>
                  <a:gd name="T25" fmla="*/ 154 h 200"/>
                  <a:gd name="T26" fmla="*/ 122 w 151"/>
                  <a:gd name="T27" fmla="*/ 176 h 200"/>
                  <a:gd name="T28" fmla="*/ 111 w 151"/>
                  <a:gd name="T29" fmla="*/ 190 h 200"/>
                  <a:gd name="T30" fmla="*/ 99 w 151"/>
                  <a:gd name="T31" fmla="*/ 199 h 200"/>
                  <a:gd name="T32" fmla="*/ 85 w 151"/>
                  <a:gd name="T33" fmla="*/ 199 h 200"/>
                  <a:gd name="T34" fmla="*/ 58 w 151"/>
                  <a:gd name="T35" fmla="*/ 188 h 200"/>
                  <a:gd name="T36" fmla="*/ 41 w 151"/>
                  <a:gd name="T37" fmla="*/ 176 h 200"/>
                  <a:gd name="T38" fmla="*/ 29 w 151"/>
                  <a:gd name="T39" fmla="*/ 164 h 200"/>
                  <a:gd name="T40" fmla="*/ 22 w 151"/>
                  <a:gd name="T41" fmla="*/ 153 h 200"/>
                  <a:gd name="T42" fmla="*/ 19 w 151"/>
                  <a:gd name="T43" fmla="*/ 143 h 200"/>
                  <a:gd name="T44" fmla="*/ 22 w 151"/>
                  <a:gd name="T45" fmla="*/ 135 h 200"/>
                  <a:gd name="T46" fmla="*/ 27 w 151"/>
                  <a:gd name="T47" fmla="*/ 130 h 200"/>
                  <a:gd name="T48" fmla="*/ 27 w 151"/>
                  <a:gd name="T49" fmla="*/ 123 h 200"/>
                  <a:gd name="T50" fmla="*/ 30 w 151"/>
                  <a:gd name="T51" fmla="*/ 116 h 200"/>
                  <a:gd name="T52" fmla="*/ 36 w 151"/>
                  <a:gd name="T53" fmla="*/ 114 h 200"/>
                  <a:gd name="T54" fmla="*/ 42 w 151"/>
                  <a:gd name="T55" fmla="*/ 113 h 200"/>
                  <a:gd name="T56" fmla="*/ 42 w 151"/>
                  <a:gd name="T57" fmla="*/ 103 h 200"/>
                  <a:gd name="T58" fmla="*/ 47 w 151"/>
                  <a:gd name="T59" fmla="*/ 95 h 200"/>
                  <a:gd name="T60" fmla="*/ 52 w 151"/>
                  <a:gd name="T61" fmla="*/ 91 h 200"/>
                  <a:gd name="T62" fmla="*/ 66 w 151"/>
                  <a:gd name="T63" fmla="*/ 85 h 200"/>
                  <a:gd name="T64" fmla="*/ 56 w 151"/>
                  <a:gd name="T65" fmla="*/ 80 h 200"/>
                  <a:gd name="T66" fmla="*/ 43 w 151"/>
                  <a:gd name="T67" fmla="*/ 68 h 200"/>
                  <a:gd name="T68" fmla="*/ 30 w 151"/>
                  <a:gd name="T69" fmla="*/ 55 h 200"/>
                  <a:gd name="T70" fmla="*/ 16 w 151"/>
                  <a:gd name="T71" fmla="*/ 39 h 200"/>
                  <a:gd name="T72" fmla="*/ 2 w 151"/>
                  <a:gd name="T73" fmla="*/ 20 h 200"/>
                  <a:gd name="T74" fmla="*/ 0 w 151"/>
                  <a:gd name="T75" fmla="*/ 13 h 200"/>
                  <a:gd name="T76" fmla="*/ 0 w 151"/>
                  <a:gd name="T77" fmla="*/ 6 h 200"/>
                  <a:gd name="T78" fmla="*/ 2 w 151"/>
                  <a:gd name="T79" fmla="*/ 2 h 200"/>
                  <a:gd name="T80" fmla="*/ 8 w 151"/>
                  <a:gd name="T81" fmla="*/ 0 h 200"/>
                  <a:gd name="T82" fmla="*/ 12 w 151"/>
                  <a:gd name="T83" fmla="*/ 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 h="200">
                    <a:moveTo>
                      <a:pt x="12" y="1"/>
                    </a:moveTo>
                    <a:lnTo>
                      <a:pt x="42" y="21"/>
                    </a:lnTo>
                    <a:lnTo>
                      <a:pt x="60" y="34"/>
                    </a:lnTo>
                    <a:lnTo>
                      <a:pt x="83" y="56"/>
                    </a:lnTo>
                    <a:lnTo>
                      <a:pt x="96" y="55"/>
                    </a:lnTo>
                    <a:lnTo>
                      <a:pt x="109" y="57"/>
                    </a:lnTo>
                    <a:lnTo>
                      <a:pt x="118" y="63"/>
                    </a:lnTo>
                    <a:lnTo>
                      <a:pt x="125" y="74"/>
                    </a:lnTo>
                    <a:lnTo>
                      <a:pt x="135" y="86"/>
                    </a:lnTo>
                    <a:lnTo>
                      <a:pt x="147" y="96"/>
                    </a:lnTo>
                    <a:lnTo>
                      <a:pt x="150" y="110"/>
                    </a:lnTo>
                    <a:lnTo>
                      <a:pt x="136" y="133"/>
                    </a:lnTo>
                    <a:lnTo>
                      <a:pt x="132" y="154"/>
                    </a:lnTo>
                    <a:lnTo>
                      <a:pt x="122" y="176"/>
                    </a:lnTo>
                    <a:lnTo>
                      <a:pt x="111" y="190"/>
                    </a:lnTo>
                    <a:lnTo>
                      <a:pt x="99" y="199"/>
                    </a:lnTo>
                    <a:lnTo>
                      <a:pt x="85" y="199"/>
                    </a:lnTo>
                    <a:lnTo>
                      <a:pt x="58" y="188"/>
                    </a:lnTo>
                    <a:lnTo>
                      <a:pt x="41" y="176"/>
                    </a:lnTo>
                    <a:lnTo>
                      <a:pt x="29" y="164"/>
                    </a:lnTo>
                    <a:lnTo>
                      <a:pt x="22" y="153"/>
                    </a:lnTo>
                    <a:lnTo>
                      <a:pt x="19" y="143"/>
                    </a:lnTo>
                    <a:lnTo>
                      <a:pt x="22" y="135"/>
                    </a:lnTo>
                    <a:lnTo>
                      <a:pt x="27" y="130"/>
                    </a:lnTo>
                    <a:lnTo>
                      <a:pt x="27" y="123"/>
                    </a:lnTo>
                    <a:lnTo>
                      <a:pt x="30" y="116"/>
                    </a:lnTo>
                    <a:lnTo>
                      <a:pt x="36" y="114"/>
                    </a:lnTo>
                    <a:lnTo>
                      <a:pt x="42" y="113"/>
                    </a:lnTo>
                    <a:lnTo>
                      <a:pt x="42" y="103"/>
                    </a:lnTo>
                    <a:lnTo>
                      <a:pt x="47" y="95"/>
                    </a:lnTo>
                    <a:lnTo>
                      <a:pt x="52" y="91"/>
                    </a:lnTo>
                    <a:lnTo>
                      <a:pt x="66" y="85"/>
                    </a:lnTo>
                    <a:lnTo>
                      <a:pt x="56" y="80"/>
                    </a:lnTo>
                    <a:lnTo>
                      <a:pt x="43" y="68"/>
                    </a:lnTo>
                    <a:lnTo>
                      <a:pt x="30" y="55"/>
                    </a:lnTo>
                    <a:lnTo>
                      <a:pt x="16" y="39"/>
                    </a:lnTo>
                    <a:lnTo>
                      <a:pt x="2" y="20"/>
                    </a:lnTo>
                    <a:lnTo>
                      <a:pt x="0" y="13"/>
                    </a:lnTo>
                    <a:lnTo>
                      <a:pt x="0" y="6"/>
                    </a:lnTo>
                    <a:lnTo>
                      <a:pt x="2" y="2"/>
                    </a:lnTo>
                    <a:lnTo>
                      <a:pt x="8" y="0"/>
                    </a:lnTo>
                    <a:lnTo>
                      <a:pt x="12" y="1"/>
                    </a:lnTo>
                  </a:path>
                </a:pathLst>
              </a:custGeom>
              <a:solidFill>
                <a:srgbClr val="E0A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37906" name="Group 56"/>
              <p:cNvGrpSpPr/>
              <p:nvPr/>
            </p:nvGrpSpPr>
            <p:grpSpPr bwMode="auto">
              <a:xfrm>
                <a:off x="4035" y="2700"/>
                <a:ext cx="159" cy="95"/>
                <a:chOff x="3537" y="3301"/>
                <a:chExt cx="99" cy="87"/>
              </a:xfrm>
            </p:grpSpPr>
            <p:sp>
              <p:nvSpPr>
                <p:cNvPr id="659513" name="Freeform 57"/>
                <p:cNvSpPr/>
                <p:nvPr/>
              </p:nvSpPr>
              <p:spPr bwMode="auto">
                <a:xfrm>
                  <a:off x="3537" y="3378"/>
                  <a:ext cx="19" cy="10"/>
                </a:xfrm>
                <a:custGeom>
                  <a:avLst/>
                  <a:gdLst>
                    <a:gd name="T0" fmla="*/ 0 w 19"/>
                    <a:gd name="T1" fmla="*/ 0 h 10"/>
                    <a:gd name="T2" fmla="*/ 7 w 19"/>
                    <a:gd name="T3" fmla="*/ 1 h 10"/>
                    <a:gd name="T4" fmla="*/ 14 w 19"/>
                    <a:gd name="T5" fmla="*/ 4 h 10"/>
                    <a:gd name="T6" fmla="*/ 18 w 19"/>
                    <a:gd name="T7" fmla="*/ 9 h 10"/>
                  </a:gdLst>
                  <a:ahLst/>
                  <a:cxnLst>
                    <a:cxn ang="0">
                      <a:pos x="T0" y="T1"/>
                    </a:cxn>
                    <a:cxn ang="0">
                      <a:pos x="T2" y="T3"/>
                    </a:cxn>
                    <a:cxn ang="0">
                      <a:pos x="T4" y="T5"/>
                    </a:cxn>
                    <a:cxn ang="0">
                      <a:pos x="T6" y="T7"/>
                    </a:cxn>
                  </a:cxnLst>
                  <a:rect l="0" t="0" r="r" b="b"/>
                  <a:pathLst>
                    <a:path w="19" h="10">
                      <a:moveTo>
                        <a:pt x="0" y="0"/>
                      </a:moveTo>
                      <a:lnTo>
                        <a:pt x="7" y="1"/>
                      </a:lnTo>
                      <a:lnTo>
                        <a:pt x="14" y="4"/>
                      </a:lnTo>
                      <a:lnTo>
                        <a:pt x="18" y="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59514" name="Freeform 58"/>
                <p:cNvSpPr/>
                <p:nvPr/>
              </p:nvSpPr>
              <p:spPr bwMode="auto">
                <a:xfrm>
                  <a:off x="3553" y="3357"/>
                  <a:ext cx="17" cy="16"/>
                </a:xfrm>
                <a:custGeom>
                  <a:avLst/>
                  <a:gdLst>
                    <a:gd name="T0" fmla="*/ 0 w 17"/>
                    <a:gd name="T1" fmla="*/ 0 h 15"/>
                    <a:gd name="T2" fmla="*/ 5 w 17"/>
                    <a:gd name="T3" fmla="*/ 1 h 15"/>
                    <a:gd name="T4" fmla="*/ 11 w 17"/>
                    <a:gd name="T5" fmla="*/ 4 h 15"/>
                    <a:gd name="T6" fmla="*/ 14 w 17"/>
                    <a:gd name="T7" fmla="*/ 8 h 15"/>
                    <a:gd name="T8" fmla="*/ 16 w 17"/>
                    <a:gd name="T9" fmla="*/ 14 h 15"/>
                  </a:gdLst>
                  <a:ahLst/>
                  <a:cxnLst>
                    <a:cxn ang="0">
                      <a:pos x="T0" y="T1"/>
                    </a:cxn>
                    <a:cxn ang="0">
                      <a:pos x="T2" y="T3"/>
                    </a:cxn>
                    <a:cxn ang="0">
                      <a:pos x="T4" y="T5"/>
                    </a:cxn>
                    <a:cxn ang="0">
                      <a:pos x="T6" y="T7"/>
                    </a:cxn>
                    <a:cxn ang="0">
                      <a:pos x="T8" y="T9"/>
                    </a:cxn>
                  </a:cxnLst>
                  <a:rect l="0" t="0" r="r" b="b"/>
                  <a:pathLst>
                    <a:path w="17" h="15">
                      <a:moveTo>
                        <a:pt x="0" y="0"/>
                      </a:moveTo>
                      <a:lnTo>
                        <a:pt x="5" y="1"/>
                      </a:lnTo>
                      <a:lnTo>
                        <a:pt x="11" y="4"/>
                      </a:lnTo>
                      <a:lnTo>
                        <a:pt x="14" y="8"/>
                      </a:lnTo>
                      <a:lnTo>
                        <a:pt x="16" y="1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59515" name="Freeform 59"/>
                <p:cNvSpPr/>
                <p:nvPr/>
              </p:nvSpPr>
              <p:spPr bwMode="auto">
                <a:xfrm>
                  <a:off x="3568" y="3335"/>
                  <a:ext cx="20" cy="16"/>
                </a:xfrm>
                <a:custGeom>
                  <a:avLst/>
                  <a:gdLst>
                    <a:gd name="T0" fmla="*/ 0 w 20"/>
                    <a:gd name="T1" fmla="*/ 0 h 16"/>
                    <a:gd name="T2" fmla="*/ 7 w 20"/>
                    <a:gd name="T3" fmla="*/ 2 h 16"/>
                    <a:gd name="T4" fmla="*/ 15 w 20"/>
                    <a:gd name="T5" fmla="*/ 7 h 16"/>
                    <a:gd name="T6" fmla="*/ 19 w 20"/>
                    <a:gd name="T7" fmla="*/ 15 h 16"/>
                  </a:gdLst>
                  <a:ahLst/>
                  <a:cxnLst>
                    <a:cxn ang="0">
                      <a:pos x="T0" y="T1"/>
                    </a:cxn>
                    <a:cxn ang="0">
                      <a:pos x="T2" y="T3"/>
                    </a:cxn>
                    <a:cxn ang="0">
                      <a:pos x="T4" y="T5"/>
                    </a:cxn>
                    <a:cxn ang="0">
                      <a:pos x="T6" y="T7"/>
                    </a:cxn>
                  </a:cxnLst>
                  <a:rect l="0" t="0" r="r" b="b"/>
                  <a:pathLst>
                    <a:path w="20" h="16">
                      <a:moveTo>
                        <a:pt x="0" y="0"/>
                      </a:moveTo>
                      <a:lnTo>
                        <a:pt x="7" y="2"/>
                      </a:lnTo>
                      <a:lnTo>
                        <a:pt x="15" y="7"/>
                      </a:lnTo>
                      <a:lnTo>
                        <a:pt x="19" y="15"/>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59516" name="Freeform 60"/>
                <p:cNvSpPr/>
                <p:nvPr/>
              </p:nvSpPr>
              <p:spPr bwMode="auto">
                <a:xfrm>
                  <a:off x="3594" y="3301"/>
                  <a:ext cx="42" cy="30"/>
                </a:xfrm>
                <a:custGeom>
                  <a:avLst/>
                  <a:gdLst>
                    <a:gd name="T0" fmla="*/ 0 w 42"/>
                    <a:gd name="T1" fmla="*/ 0 h 30"/>
                    <a:gd name="T2" fmla="*/ 11 w 42"/>
                    <a:gd name="T3" fmla="*/ 3 h 30"/>
                    <a:gd name="T4" fmla="*/ 19 w 42"/>
                    <a:gd name="T5" fmla="*/ 7 h 30"/>
                    <a:gd name="T6" fmla="*/ 26 w 42"/>
                    <a:gd name="T7" fmla="*/ 15 h 30"/>
                    <a:gd name="T8" fmla="*/ 31 w 42"/>
                    <a:gd name="T9" fmla="*/ 24 h 30"/>
                    <a:gd name="T10" fmla="*/ 41 w 42"/>
                    <a:gd name="T11" fmla="*/ 29 h 30"/>
                  </a:gdLst>
                  <a:ahLst/>
                  <a:cxnLst>
                    <a:cxn ang="0">
                      <a:pos x="T0" y="T1"/>
                    </a:cxn>
                    <a:cxn ang="0">
                      <a:pos x="T2" y="T3"/>
                    </a:cxn>
                    <a:cxn ang="0">
                      <a:pos x="T4" y="T5"/>
                    </a:cxn>
                    <a:cxn ang="0">
                      <a:pos x="T6" y="T7"/>
                    </a:cxn>
                    <a:cxn ang="0">
                      <a:pos x="T8" y="T9"/>
                    </a:cxn>
                    <a:cxn ang="0">
                      <a:pos x="T10" y="T11"/>
                    </a:cxn>
                  </a:cxnLst>
                  <a:rect l="0" t="0" r="r" b="b"/>
                  <a:pathLst>
                    <a:path w="42" h="30">
                      <a:moveTo>
                        <a:pt x="0" y="0"/>
                      </a:moveTo>
                      <a:lnTo>
                        <a:pt x="11" y="3"/>
                      </a:lnTo>
                      <a:lnTo>
                        <a:pt x="19" y="7"/>
                      </a:lnTo>
                      <a:lnTo>
                        <a:pt x="26" y="15"/>
                      </a:lnTo>
                      <a:lnTo>
                        <a:pt x="31" y="24"/>
                      </a:lnTo>
                      <a:lnTo>
                        <a:pt x="41" y="2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nvGrpSpPr>
              <p:cNvPr id="37907" name="Group 61"/>
              <p:cNvGrpSpPr/>
              <p:nvPr/>
            </p:nvGrpSpPr>
            <p:grpSpPr bwMode="auto">
              <a:xfrm>
                <a:off x="4156" y="2759"/>
                <a:ext cx="645" cy="512"/>
                <a:chOff x="3612" y="3355"/>
                <a:chExt cx="402" cy="471"/>
              </a:xfrm>
            </p:grpSpPr>
            <p:grpSp>
              <p:nvGrpSpPr>
                <p:cNvPr id="37908" name="Group 62"/>
                <p:cNvGrpSpPr/>
                <p:nvPr/>
              </p:nvGrpSpPr>
              <p:grpSpPr bwMode="auto">
                <a:xfrm>
                  <a:off x="3612" y="3355"/>
                  <a:ext cx="398" cy="137"/>
                  <a:chOff x="3612" y="3355"/>
                  <a:chExt cx="398" cy="137"/>
                </a:xfrm>
              </p:grpSpPr>
              <p:grpSp>
                <p:nvGrpSpPr>
                  <p:cNvPr id="37917" name="Group 63"/>
                  <p:cNvGrpSpPr/>
                  <p:nvPr/>
                </p:nvGrpSpPr>
                <p:grpSpPr bwMode="auto">
                  <a:xfrm>
                    <a:off x="3834" y="3399"/>
                    <a:ext cx="176" cy="93"/>
                    <a:chOff x="3834" y="3399"/>
                    <a:chExt cx="176" cy="93"/>
                  </a:xfrm>
                </p:grpSpPr>
                <p:sp>
                  <p:nvSpPr>
                    <p:cNvPr id="659520" name="Freeform 64"/>
                    <p:cNvSpPr/>
                    <p:nvPr/>
                  </p:nvSpPr>
                  <p:spPr bwMode="auto">
                    <a:xfrm>
                      <a:off x="3851" y="3399"/>
                      <a:ext cx="160" cy="93"/>
                    </a:xfrm>
                    <a:custGeom>
                      <a:avLst/>
                      <a:gdLst>
                        <a:gd name="T0" fmla="*/ 0 w 159"/>
                        <a:gd name="T1" fmla="*/ 92 h 93"/>
                        <a:gd name="T2" fmla="*/ 14 w 159"/>
                        <a:gd name="T3" fmla="*/ 28 h 93"/>
                        <a:gd name="T4" fmla="*/ 54 w 159"/>
                        <a:gd name="T5" fmla="*/ 16 h 93"/>
                        <a:gd name="T6" fmla="*/ 104 w 159"/>
                        <a:gd name="T7" fmla="*/ 6 h 93"/>
                        <a:gd name="T8" fmla="*/ 158 w 159"/>
                        <a:gd name="T9" fmla="*/ 0 h 93"/>
                        <a:gd name="T10" fmla="*/ 123 w 159"/>
                        <a:gd name="T11" fmla="*/ 84 h 93"/>
                        <a:gd name="T12" fmla="*/ 78 w 159"/>
                        <a:gd name="T13" fmla="*/ 72 h 93"/>
                        <a:gd name="T14" fmla="*/ 0 w 159"/>
                        <a:gd name="T15" fmla="*/ 92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93">
                          <a:moveTo>
                            <a:pt x="0" y="92"/>
                          </a:moveTo>
                          <a:lnTo>
                            <a:pt x="14" y="28"/>
                          </a:lnTo>
                          <a:lnTo>
                            <a:pt x="54" y="16"/>
                          </a:lnTo>
                          <a:lnTo>
                            <a:pt x="104" y="6"/>
                          </a:lnTo>
                          <a:lnTo>
                            <a:pt x="158" y="0"/>
                          </a:lnTo>
                          <a:lnTo>
                            <a:pt x="123" y="84"/>
                          </a:lnTo>
                          <a:lnTo>
                            <a:pt x="78" y="72"/>
                          </a:lnTo>
                          <a:lnTo>
                            <a:pt x="0" y="92"/>
                          </a:lnTo>
                        </a:path>
                      </a:pathLst>
                    </a:custGeom>
                    <a:solidFill>
                      <a:srgbClr val="E0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59521" name="Freeform 65"/>
                    <p:cNvSpPr/>
                    <p:nvPr/>
                  </p:nvSpPr>
                  <p:spPr bwMode="auto">
                    <a:xfrm>
                      <a:off x="3834" y="3430"/>
                      <a:ext cx="39" cy="44"/>
                    </a:xfrm>
                    <a:custGeom>
                      <a:avLst/>
                      <a:gdLst>
                        <a:gd name="T0" fmla="*/ 0 w 39"/>
                        <a:gd name="T1" fmla="*/ 29 h 45"/>
                        <a:gd name="T2" fmla="*/ 7 w 39"/>
                        <a:gd name="T3" fmla="*/ 10 h 45"/>
                        <a:gd name="T4" fmla="*/ 31 w 39"/>
                        <a:gd name="T5" fmla="*/ 0 h 45"/>
                        <a:gd name="T6" fmla="*/ 38 w 39"/>
                        <a:gd name="T7" fmla="*/ 29 h 45"/>
                        <a:gd name="T8" fmla="*/ 24 w 39"/>
                        <a:gd name="T9" fmla="*/ 44 h 45"/>
                        <a:gd name="T10" fmla="*/ 0 w 39"/>
                        <a:gd name="T11" fmla="*/ 29 h 45"/>
                      </a:gdLst>
                      <a:ahLst/>
                      <a:cxnLst>
                        <a:cxn ang="0">
                          <a:pos x="T0" y="T1"/>
                        </a:cxn>
                        <a:cxn ang="0">
                          <a:pos x="T2" y="T3"/>
                        </a:cxn>
                        <a:cxn ang="0">
                          <a:pos x="T4" y="T5"/>
                        </a:cxn>
                        <a:cxn ang="0">
                          <a:pos x="T6" y="T7"/>
                        </a:cxn>
                        <a:cxn ang="0">
                          <a:pos x="T8" y="T9"/>
                        </a:cxn>
                        <a:cxn ang="0">
                          <a:pos x="T10" y="T11"/>
                        </a:cxn>
                      </a:cxnLst>
                      <a:rect l="0" t="0" r="r" b="b"/>
                      <a:pathLst>
                        <a:path w="39" h="45">
                          <a:moveTo>
                            <a:pt x="0" y="29"/>
                          </a:moveTo>
                          <a:lnTo>
                            <a:pt x="7" y="10"/>
                          </a:lnTo>
                          <a:lnTo>
                            <a:pt x="31" y="0"/>
                          </a:lnTo>
                          <a:lnTo>
                            <a:pt x="38" y="29"/>
                          </a:lnTo>
                          <a:lnTo>
                            <a:pt x="24" y="44"/>
                          </a:lnTo>
                          <a:lnTo>
                            <a:pt x="0" y="29"/>
                          </a:lnTo>
                        </a:path>
                      </a:pathLst>
                    </a:custGeom>
                    <a:solidFill>
                      <a:srgbClr val="0000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59522" name="Freeform 66"/>
                    <p:cNvSpPr/>
                    <p:nvPr/>
                  </p:nvSpPr>
                  <p:spPr bwMode="auto">
                    <a:xfrm>
                      <a:off x="3865" y="3460"/>
                      <a:ext cx="11" cy="16"/>
                    </a:xfrm>
                    <a:custGeom>
                      <a:avLst/>
                      <a:gdLst>
                        <a:gd name="T0" fmla="*/ 7 w 11"/>
                        <a:gd name="T1" fmla="*/ 0 h 15"/>
                        <a:gd name="T2" fmla="*/ 10 w 11"/>
                        <a:gd name="T3" fmla="*/ 14 h 15"/>
                        <a:gd name="T4" fmla="*/ 0 w 11"/>
                        <a:gd name="T5" fmla="*/ 7 h 15"/>
                        <a:gd name="T6" fmla="*/ 7 w 11"/>
                        <a:gd name="T7" fmla="*/ 0 h 15"/>
                      </a:gdLst>
                      <a:ahLst/>
                      <a:cxnLst>
                        <a:cxn ang="0">
                          <a:pos x="T0" y="T1"/>
                        </a:cxn>
                        <a:cxn ang="0">
                          <a:pos x="T2" y="T3"/>
                        </a:cxn>
                        <a:cxn ang="0">
                          <a:pos x="T4" y="T5"/>
                        </a:cxn>
                        <a:cxn ang="0">
                          <a:pos x="T6" y="T7"/>
                        </a:cxn>
                      </a:cxnLst>
                      <a:rect l="0" t="0" r="r" b="b"/>
                      <a:pathLst>
                        <a:path w="11" h="15">
                          <a:moveTo>
                            <a:pt x="7" y="0"/>
                          </a:moveTo>
                          <a:lnTo>
                            <a:pt x="10" y="14"/>
                          </a:lnTo>
                          <a:lnTo>
                            <a:pt x="0" y="7"/>
                          </a:lnTo>
                          <a:lnTo>
                            <a:pt x="7" y="0"/>
                          </a:lnTo>
                        </a:path>
                      </a:pathLst>
                    </a:custGeom>
                    <a:solidFill>
                      <a:srgbClr val="C0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nvGrpSpPr>
                  <p:cNvPr id="37918" name="Group 67"/>
                  <p:cNvGrpSpPr/>
                  <p:nvPr/>
                </p:nvGrpSpPr>
                <p:grpSpPr bwMode="auto">
                  <a:xfrm>
                    <a:off x="3612" y="3355"/>
                    <a:ext cx="108" cy="127"/>
                    <a:chOff x="3612" y="3355"/>
                    <a:chExt cx="108" cy="127"/>
                  </a:xfrm>
                </p:grpSpPr>
                <p:sp>
                  <p:nvSpPr>
                    <p:cNvPr id="659524" name="Freeform 68"/>
                    <p:cNvSpPr/>
                    <p:nvPr/>
                  </p:nvSpPr>
                  <p:spPr bwMode="auto">
                    <a:xfrm>
                      <a:off x="3612" y="3355"/>
                      <a:ext cx="108" cy="127"/>
                    </a:xfrm>
                    <a:custGeom>
                      <a:avLst/>
                      <a:gdLst>
                        <a:gd name="T0" fmla="*/ 0 w 108"/>
                        <a:gd name="T1" fmla="*/ 98 h 127"/>
                        <a:gd name="T2" fmla="*/ 18 w 108"/>
                        <a:gd name="T3" fmla="*/ 79 h 127"/>
                        <a:gd name="T4" fmla="*/ 33 w 108"/>
                        <a:gd name="T5" fmla="*/ 53 h 127"/>
                        <a:gd name="T6" fmla="*/ 44 w 108"/>
                        <a:gd name="T7" fmla="*/ 17 h 127"/>
                        <a:gd name="T8" fmla="*/ 54 w 108"/>
                        <a:gd name="T9" fmla="*/ 0 h 127"/>
                        <a:gd name="T10" fmla="*/ 66 w 108"/>
                        <a:gd name="T11" fmla="*/ 9 h 127"/>
                        <a:gd name="T12" fmla="*/ 85 w 108"/>
                        <a:gd name="T13" fmla="*/ 21 h 127"/>
                        <a:gd name="T14" fmla="*/ 107 w 108"/>
                        <a:gd name="T15" fmla="*/ 27 h 127"/>
                        <a:gd name="T16" fmla="*/ 74 w 108"/>
                        <a:gd name="T17" fmla="*/ 61 h 127"/>
                        <a:gd name="T18" fmla="*/ 65 w 108"/>
                        <a:gd name="T19" fmla="*/ 76 h 127"/>
                        <a:gd name="T20" fmla="*/ 60 w 108"/>
                        <a:gd name="T21" fmla="*/ 95 h 127"/>
                        <a:gd name="T22" fmla="*/ 48 w 108"/>
                        <a:gd name="T23" fmla="*/ 109 h 127"/>
                        <a:gd name="T24" fmla="*/ 43 w 108"/>
                        <a:gd name="T25" fmla="*/ 126 h 127"/>
                        <a:gd name="T26" fmla="*/ 33 w 108"/>
                        <a:gd name="T27" fmla="*/ 115 h 127"/>
                        <a:gd name="T28" fmla="*/ 19 w 108"/>
                        <a:gd name="T29" fmla="*/ 104 h 127"/>
                        <a:gd name="T30" fmla="*/ 0 w 108"/>
                        <a:gd name="T31" fmla="*/ 98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 h="127">
                          <a:moveTo>
                            <a:pt x="0" y="98"/>
                          </a:moveTo>
                          <a:lnTo>
                            <a:pt x="18" y="79"/>
                          </a:lnTo>
                          <a:lnTo>
                            <a:pt x="33" y="53"/>
                          </a:lnTo>
                          <a:lnTo>
                            <a:pt x="44" y="17"/>
                          </a:lnTo>
                          <a:lnTo>
                            <a:pt x="54" y="0"/>
                          </a:lnTo>
                          <a:lnTo>
                            <a:pt x="66" y="9"/>
                          </a:lnTo>
                          <a:lnTo>
                            <a:pt x="85" y="21"/>
                          </a:lnTo>
                          <a:lnTo>
                            <a:pt x="107" y="27"/>
                          </a:lnTo>
                          <a:lnTo>
                            <a:pt x="74" y="61"/>
                          </a:lnTo>
                          <a:lnTo>
                            <a:pt x="65" y="76"/>
                          </a:lnTo>
                          <a:lnTo>
                            <a:pt x="60" y="95"/>
                          </a:lnTo>
                          <a:lnTo>
                            <a:pt x="48" y="109"/>
                          </a:lnTo>
                          <a:lnTo>
                            <a:pt x="43" y="126"/>
                          </a:lnTo>
                          <a:lnTo>
                            <a:pt x="33" y="115"/>
                          </a:lnTo>
                          <a:lnTo>
                            <a:pt x="19" y="104"/>
                          </a:lnTo>
                          <a:lnTo>
                            <a:pt x="0" y="98"/>
                          </a:lnTo>
                        </a:path>
                      </a:pathLst>
                    </a:custGeom>
                    <a:solidFill>
                      <a:srgbClr val="E0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59525" name="Freeform 69"/>
                    <p:cNvSpPr/>
                    <p:nvPr/>
                  </p:nvSpPr>
                  <p:spPr bwMode="auto">
                    <a:xfrm>
                      <a:off x="3672" y="3372"/>
                      <a:ext cx="14" cy="16"/>
                    </a:xfrm>
                    <a:custGeom>
                      <a:avLst/>
                      <a:gdLst>
                        <a:gd name="T0" fmla="*/ 8 w 14"/>
                        <a:gd name="T1" fmla="*/ 0 h 15"/>
                        <a:gd name="T2" fmla="*/ 0 w 14"/>
                        <a:gd name="T3" fmla="*/ 11 h 15"/>
                        <a:gd name="T4" fmla="*/ 6 w 14"/>
                        <a:gd name="T5" fmla="*/ 14 h 15"/>
                        <a:gd name="T6" fmla="*/ 13 w 14"/>
                        <a:gd name="T7" fmla="*/ 3 h 15"/>
                        <a:gd name="T8" fmla="*/ 8 w 14"/>
                        <a:gd name="T9" fmla="*/ 0 h 15"/>
                      </a:gdLst>
                      <a:ahLst/>
                      <a:cxnLst>
                        <a:cxn ang="0">
                          <a:pos x="T0" y="T1"/>
                        </a:cxn>
                        <a:cxn ang="0">
                          <a:pos x="T2" y="T3"/>
                        </a:cxn>
                        <a:cxn ang="0">
                          <a:pos x="T4" y="T5"/>
                        </a:cxn>
                        <a:cxn ang="0">
                          <a:pos x="T6" y="T7"/>
                        </a:cxn>
                        <a:cxn ang="0">
                          <a:pos x="T8" y="T9"/>
                        </a:cxn>
                      </a:cxnLst>
                      <a:rect l="0" t="0" r="r" b="b"/>
                      <a:pathLst>
                        <a:path w="14" h="15">
                          <a:moveTo>
                            <a:pt x="8" y="0"/>
                          </a:moveTo>
                          <a:lnTo>
                            <a:pt x="0" y="11"/>
                          </a:lnTo>
                          <a:lnTo>
                            <a:pt x="6" y="14"/>
                          </a:lnTo>
                          <a:lnTo>
                            <a:pt x="13" y="3"/>
                          </a:lnTo>
                          <a:lnTo>
                            <a:pt x="8" y="0"/>
                          </a:lnTo>
                        </a:path>
                      </a:pathLst>
                    </a:custGeom>
                    <a:solidFill>
                      <a:srgbClr val="C0C0E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grpSp>
              <p:nvGrpSpPr>
                <p:cNvPr id="37909" name="Group 70"/>
                <p:cNvGrpSpPr/>
                <p:nvPr/>
              </p:nvGrpSpPr>
              <p:grpSpPr bwMode="auto">
                <a:xfrm>
                  <a:off x="3644" y="3378"/>
                  <a:ext cx="370" cy="448"/>
                  <a:chOff x="3644" y="3378"/>
                  <a:chExt cx="370" cy="448"/>
                </a:xfrm>
              </p:grpSpPr>
              <p:sp>
                <p:nvSpPr>
                  <p:cNvPr id="659527" name="Freeform 71"/>
                  <p:cNvSpPr/>
                  <p:nvPr/>
                </p:nvSpPr>
                <p:spPr bwMode="auto">
                  <a:xfrm>
                    <a:off x="3644" y="3380"/>
                    <a:ext cx="370" cy="446"/>
                  </a:xfrm>
                  <a:custGeom>
                    <a:avLst/>
                    <a:gdLst>
                      <a:gd name="T0" fmla="*/ 28 w 370"/>
                      <a:gd name="T1" fmla="*/ 114 h 446"/>
                      <a:gd name="T2" fmla="*/ 5 w 370"/>
                      <a:gd name="T3" fmla="*/ 99 h 446"/>
                      <a:gd name="T4" fmla="*/ 12 w 370"/>
                      <a:gd name="T5" fmla="*/ 83 h 446"/>
                      <a:gd name="T6" fmla="*/ 27 w 370"/>
                      <a:gd name="T7" fmla="*/ 57 h 446"/>
                      <a:gd name="T8" fmla="*/ 53 w 370"/>
                      <a:gd name="T9" fmla="*/ 25 h 446"/>
                      <a:gd name="T10" fmla="*/ 76 w 370"/>
                      <a:gd name="T11" fmla="*/ 0 h 446"/>
                      <a:gd name="T12" fmla="*/ 95 w 370"/>
                      <a:gd name="T13" fmla="*/ 15 h 446"/>
                      <a:gd name="T14" fmla="*/ 125 w 370"/>
                      <a:gd name="T15" fmla="*/ 44 h 446"/>
                      <a:gd name="T16" fmla="*/ 149 w 370"/>
                      <a:gd name="T17" fmla="*/ 58 h 446"/>
                      <a:gd name="T18" fmla="*/ 181 w 370"/>
                      <a:gd name="T19" fmla="*/ 68 h 446"/>
                      <a:gd name="T20" fmla="*/ 208 w 370"/>
                      <a:gd name="T21" fmla="*/ 85 h 446"/>
                      <a:gd name="T22" fmla="*/ 235 w 370"/>
                      <a:gd name="T23" fmla="*/ 101 h 446"/>
                      <a:gd name="T24" fmla="*/ 264 w 370"/>
                      <a:gd name="T25" fmla="*/ 90 h 446"/>
                      <a:gd name="T26" fmla="*/ 292 w 370"/>
                      <a:gd name="T27" fmla="*/ 80 h 446"/>
                      <a:gd name="T28" fmla="*/ 317 w 370"/>
                      <a:gd name="T29" fmla="*/ 78 h 446"/>
                      <a:gd name="T30" fmla="*/ 339 w 370"/>
                      <a:gd name="T31" fmla="*/ 83 h 446"/>
                      <a:gd name="T32" fmla="*/ 358 w 370"/>
                      <a:gd name="T33" fmla="*/ 96 h 446"/>
                      <a:gd name="T34" fmla="*/ 367 w 370"/>
                      <a:gd name="T35" fmla="*/ 109 h 446"/>
                      <a:gd name="T36" fmla="*/ 369 w 370"/>
                      <a:gd name="T37" fmla="*/ 122 h 446"/>
                      <a:gd name="T38" fmla="*/ 366 w 370"/>
                      <a:gd name="T39" fmla="*/ 138 h 446"/>
                      <a:gd name="T40" fmla="*/ 358 w 370"/>
                      <a:gd name="T41" fmla="*/ 157 h 446"/>
                      <a:gd name="T42" fmla="*/ 349 w 370"/>
                      <a:gd name="T43" fmla="*/ 180 h 446"/>
                      <a:gd name="T44" fmla="*/ 341 w 370"/>
                      <a:gd name="T45" fmla="*/ 202 h 446"/>
                      <a:gd name="T46" fmla="*/ 334 w 370"/>
                      <a:gd name="T47" fmla="*/ 227 h 446"/>
                      <a:gd name="T48" fmla="*/ 336 w 370"/>
                      <a:gd name="T49" fmla="*/ 254 h 446"/>
                      <a:gd name="T50" fmla="*/ 334 w 370"/>
                      <a:gd name="T51" fmla="*/ 288 h 446"/>
                      <a:gd name="T52" fmla="*/ 330 w 370"/>
                      <a:gd name="T53" fmla="*/ 325 h 446"/>
                      <a:gd name="T54" fmla="*/ 320 w 370"/>
                      <a:gd name="T55" fmla="*/ 356 h 446"/>
                      <a:gd name="T56" fmla="*/ 313 w 370"/>
                      <a:gd name="T57" fmla="*/ 375 h 446"/>
                      <a:gd name="T58" fmla="*/ 306 w 370"/>
                      <a:gd name="T59" fmla="*/ 400 h 446"/>
                      <a:gd name="T60" fmla="*/ 302 w 370"/>
                      <a:gd name="T61" fmla="*/ 445 h 446"/>
                      <a:gd name="T62" fmla="*/ 283 w 370"/>
                      <a:gd name="T63" fmla="*/ 431 h 446"/>
                      <a:gd name="T64" fmla="*/ 255 w 370"/>
                      <a:gd name="T65" fmla="*/ 418 h 446"/>
                      <a:gd name="T66" fmla="*/ 233 w 370"/>
                      <a:gd name="T67" fmla="*/ 417 h 446"/>
                      <a:gd name="T68" fmla="*/ 212 w 370"/>
                      <a:gd name="T69" fmla="*/ 410 h 446"/>
                      <a:gd name="T70" fmla="*/ 181 w 370"/>
                      <a:gd name="T71" fmla="*/ 386 h 446"/>
                      <a:gd name="T72" fmla="*/ 140 w 370"/>
                      <a:gd name="T73" fmla="*/ 375 h 446"/>
                      <a:gd name="T74" fmla="*/ 110 w 370"/>
                      <a:gd name="T75" fmla="*/ 378 h 446"/>
                      <a:gd name="T76" fmla="*/ 83 w 370"/>
                      <a:gd name="T77" fmla="*/ 369 h 446"/>
                      <a:gd name="T78" fmla="*/ 62 w 370"/>
                      <a:gd name="T79" fmla="*/ 354 h 446"/>
                      <a:gd name="T80" fmla="*/ 49 w 370"/>
                      <a:gd name="T81" fmla="*/ 347 h 446"/>
                      <a:gd name="T82" fmla="*/ 25 w 370"/>
                      <a:gd name="T83" fmla="*/ 340 h 446"/>
                      <a:gd name="T84" fmla="*/ 0 w 370"/>
                      <a:gd name="T85" fmla="*/ 336 h 446"/>
                      <a:gd name="T86" fmla="*/ 24 w 370"/>
                      <a:gd name="T87" fmla="*/ 294 h 446"/>
                      <a:gd name="T88" fmla="*/ 45 w 370"/>
                      <a:gd name="T89" fmla="*/ 268 h 446"/>
                      <a:gd name="T90" fmla="*/ 64 w 370"/>
                      <a:gd name="T91" fmla="*/ 241 h 446"/>
                      <a:gd name="T92" fmla="*/ 81 w 370"/>
                      <a:gd name="T93" fmla="*/ 222 h 446"/>
                      <a:gd name="T94" fmla="*/ 97 w 370"/>
                      <a:gd name="T95" fmla="*/ 206 h 446"/>
                      <a:gd name="T96" fmla="*/ 104 w 370"/>
                      <a:gd name="T97" fmla="*/ 185 h 446"/>
                      <a:gd name="T98" fmla="*/ 92 w 370"/>
                      <a:gd name="T99" fmla="*/ 168 h 446"/>
                      <a:gd name="T100" fmla="*/ 76 w 370"/>
                      <a:gd name="T101" fmla="*/ 156 h 446"/>
                      <a:gd name="T102" fmla="*/ 49 w 370"/>
                      <a:gd name="T103" fmla="*/ 137 h 446"/>
                      <a:gd name="T104" fmla="*/ 28 w 370"/>
                      <a:gd name="T105" fmla="*/ 114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0" h="446">
                        <a:moveTo>
                          <a:pt x="28" y="114"/>
                        </a:moveTo>
                        <a:lnTo>
                          <a:pt x="5" y="99"/>
                        </a:lnTo>
                        <a:lnTo>
                          <a:pt x="12" y="83"/>
                        </a:lnTo>
                        <a:lnTo>
                          <a:pt x="27" y="57"/>
                        </a:lnTo>
                        <a:lnTo>
                          <a:pt x="53" y="25"/>
                        </a:lnTo>
                        <a:lnTo>
                          <a:pt x="76" y="0"/>
                        </a:lnTo>
                        <a:lnTo>
                          <a:pt x="95" y="15"/>
                        </a:lnTo>
                        <a:lnTo>
                          <a:pt x="125" y="44"/>
                        </a:lnTo>
                        <a:lnTo>
                          <a:pt x="149" y="58"/>
                        </a:lnTo>
                        <a:lnTo>
                          <a:pt x="181" y="68"/>
                        </a:lnTo>
                        <a:lnTo>
                          <a:pt x="208" y="85"/>
                        </a:lnTo>
                        <a:lnTo>
                          <a:pt x="235" y="101"/>
                        </a:lnTo>
                        <a:lnTo>
                          <a:pt x="264" y="90"/>
                        </a:lnTo>
                        <a:lnTo>
                          <a:pt x="292" y="80"/>
                        </a:lnTo>
                        <a:lnTo>
                          <a:pt x="317" y="78"/>
                        </a:lnTo>
                        <a:lnTo>
                          <a:pt x="339" y="83"/>
                        </a:lnTo>
                        <a:lnTo>
                          <a:pt x="358" y="96"/>
                        </a:lnTo>
                        <a:lnTo>
                          <a:pt x="367" y="109"/>
                        </a:lnTo>
                        <a:lnTo>
                          <a:pt x="369" y="122"/>
                        </a:lnTo>
                        <a:lnTo>
                          <a:pt x="366" y="138"/>
                        </a:lnTo>
                        <a:lnTo>
                          <a:pt x="358" y="157"/>
                        </a:lnTo>
                        <a:lnTo>
                          <a:pt x="349" y="180"/>
                        </a:lnTo>
                        <a:lnTo>
                          <a:pt x="341" y="202"/>
                        </a:lnTo>
                        <a:lnTo>
                          <a:pt x="334" y="227"/>
                        </a:lnTo>
                        <a:lnTo>
                          <a:pt x="336" y="254"/>
                        </a:lnTo>
                        <a:lnTo>
                          <a:pt x="334" y="288"/>
                        </a:lnTo>
                        <a:lnTo>
                          <a:pt x="330" y="325"/>
                        </a:lnTo>
                        <a:lnTo>
                          <a:pt x="320" y="356"/>
                        </a:lnTo>
                        <a:lnTo>
                          <a:pt x="313" y="375"/>
                        </a:lnTo>
                        <a:lnTo>
                          <a:pt x="306" y="400"/>
                        </a:lnTo>
                        <a:lnTo>
                          <a:pt x="302" y="445"/>
                        </a:lnTo>
                        <a:lnTo>
                          <a:pt x="283" y="431"/>
                        </a:lnTo>
                        <a:lnTo>
                          <a:pt x="255" y="418"/>
                        </a:lnTo>
                        <a:lnTo>
                          <a:pt x="233" y="417"/>
                        </a:lnTo>
                        <a:lnTo>
                          <a:pt x="212" y="410"/>
                        </a:lnTo>
                        <a:lnTo>
                          <a:pt x="181" y="386"/>
                        </a:lnTo>
                        <a:lnTo>
                          <a:pt x="140" y="375"/>
                        </a:lnTo>
                        <a:lnTo>
                          <a:pt x="110" y="378"/>
                        </a:lnTo>
                        <a:lnTo>
                          <a:pt x="83" y="369"/>
                        </a:lnTo>
                        <a:lnTo>
                          <a:pt x="62" y="354"/>
                        </a:lnTo>
                        <a:lnTo>
                          <a:pt x="49" y="347"/>
                        </a:lnTo>
                        <a:lnTo>
                          <a:pt x="25" y="340"/>
                        </a:lnTo>
                        <a:lnTo>
                          <a:pt x="0" y="336"/>
                        </a:lnTo>
                        <a:lnTo>
                          <a:pt x="24" y="294"/>
                        </a:lnTo>
                        <a:lnTo>
                          <a:pt x="45" y="268"/>
                        </a:lnTo>
                        <a:lnTo>
                          <a:pt x="64" y="241"/>
                        </a:lnTo>
                        <a:lnTo>
                          <a:pt x="81" y="222"/>
                        </a:lnTo>
                        <a:lnTo>
                          <a:pt x="97" y="206"/>
                        </a:lnTo>
                        <a:lnTo>
                          <a:pt x="104" y="185"/>
                        </a:lnTo>
                        <a:lnTo>
                          <a:pt x="92" y="168"/>
                        </a:lnTo>
                        <a:lnTo>
                          <a:pt x="76" y="156"/>
                        </a:lnTo>
                        <a:lnTo>
                          <a:pt x="49" y="137"/>
                        </a:lnTo>
                        <a:lnTo>
                          <a:pt x="28" y="114"/>
                        </a:lnTo>
                      </a:path>
                    </a:pathLst>
                  </a:custGeom>
                  <a:solidFill>
                    <a:srgbClr val="80FFE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37911" name="Group 72"/>
                  <p:cNvGrpSpPr/>
                  <p:nvPr/>
                </p:nvGrpSpPr>
                <p:grpSpPr bwMode="auto">
                  <a:xfrm>
                    <a:off x="3652" y="3378"/>
                    <a:ext cx="329" cy="261"/>
                    <a:chOff x="3652" y="3378"/>
                    <a:chExt cx="329" cy="261"/>
                  </a:xfrm>
                </p:grpSpPr>
                <p:sp>
                  <p:nvSpPr>
                    <p:cNvPr id="659529" name="Freeform 73"/>
                    <p:cNvSpPr/>
                    <p:nvPr/>
                  </p:nvSpPr>
                  <p:spPr bwMode="auto">
                    <a:xfrm>
                      <a:off x="3744" y="3568"/>
                      <a:ext cx="45" cy="72"/>
                    </a:xfrm>
                    <a:custGeom>
                      <a:avLst/>
                      <a:gdLst>
                        <a:gd name="T0" fmla="*/ 0 w 46"/>
                        <a:gd name="T1" fmla="*/ 0 h 72"/>
                        <a:gd name="T2" fmla="*/ 14 w 46"/>
                        <a:gd name="T3" fmla="*/ 10 h 72"/>
                        <a:gd name="T4" fmla="*/ 25 w 46"/>
                        <a:gd name="T5" fmla="*/ 19 h 72"/>
                        <a:gd name="T6" fmla="*/ 33 w 46"/>
                        <a:gd name="T7" fmla="*/ 30 h 72"/>
                        <a:gd name="T8" fmla="*/ 37 w 46"/>
                        <a:gd name="T9" fmla="*/ 42 h 72"/>
                        <a:gd name="T10" fmla="*/ 45 w 46"/>
                        <a:gd name="T11" fmla="*/ 71 h 72"/>
                        <a:gd name="T12" fmla="*/ 42 w 46"/>
                        <a:gd name="T13" fmla="*/ 42 h 72"/>
                        <a:gd name="T14" fmla="*/ 40 w 46"/>
                        <a:gd name="T15" fmla="*/ 20 h 72"/>
                        <a:gd name="T16" fmla="*/ 27 w 46"/>
                        <a:gd name="T17" fmla="*/ 15 h 72"/>
                        <a:gd name="T18" fmla="*/ 11 w 46"/>
                        <a:gd name="T19" fmla="*/ 6 h 72"/>
                        <a:gd name="T20" fmla="*/ 0 w 46"/>
                        <a:gd name="T21"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2">
                          <a:moveTo>
                            <a:pt x="0" y="0"/>
                          </a:moveTo>
                          <a:lnTo>
                            <a:pt x="14" y="10"/>
                          </a:lnTo>
                          <a:lnTo>
                            <a:pt x="25" y="19"/>
                          </a:lnTo>
                          <a:lnTo>
                            <a:pt x="33" y="30"/>
                          </a:lnTo>
                          <a:lnTo>
                            <a:pt x="37" y="42"/>
                          </a:lnTo>
                          <a:lnTo>
                            <a:pt x="45" y="71"/>
                          </a:lnTo>
                          <a:lnTo>
                            <a:pt x="42" y="42"/>
                          </a:lnTo>
                          <a:lnTo>
                            <a:pt x="40" y="20"/>
                          </a:lnTo>
                          <a:lnTo>
                            <a:pt x="27" y="15"/>
                          </a:lnTo>
                          <a:lnTo>
                            <a:pt x="11" y="6"/>
                          </a:lnTo>
                          <a:lnTo>
                            <a:pt x="0" y="0"/>
                          </a:lnTo>
                        </a:path>
                      </a:pathLst>
                    </a:custGeom>
                    <a:solidFill>
                      <a:srgbClr val="00C0A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59530" name="Freeform 74"/>
                    <p:cNvSpPr/>
                    <p:nvPr/>
                  </p:nvSpPr>
                  <p:spPr bwMode="auto">
                    <a:xfrm>
                      <a:off x="3864" y="3469"/>
                      <a:ext cx="34" cy="43"/>
                    </a:xfrm>
                    <a:custGeom>
                      <a:avLst/>
                      <a:gdLst>
                        <a:gd name="T0" fmla="*/ 0 w 34"/>
                        <a:gd name="T1" fmla="*/ 0 h 43"/>
                        <a:gd name="T2" fmla="*/ 5 w 34"/>
                        <a:gd name="T3" fmla="*/ 6 h 43"/>
                        <a:gd name="T4" fmla="*/ 12 w 34"/>
                        <a:gd name="T5" fmla="*/ 12 h 43"/>
                        <a:gd name="T6" fmla="*/ 16 w 34"/>
                        <a:gd name="T7" fmla="*/ 19 h 43"/>
                        <a:gd name="T8" fmla="*/ 16 w 34"/>
                        <a:gd name="T9" fmla="*/ 27 h 43"/>
                        <a:gd name="T10" fmla="*/ 14 w 34"/>
                        <a:gd name="T11" fmla="*/ 42 h 43"/>
                        <a:gd name="T12" fmla="*/ 21 w 34"/>
                        <a:gd name="T13" fmla="*/ 23 h 43"/>
                        <a:gd name="T14" fmla="*/ 23 w 34"/>
                        <a:gd name="T15" fmla="*/ 12 h 43"/>
                        <a:gd name="T16" fmla="*/ 26 w 34"/>
                        <a:gd name="T17" fmla="*/ 6 h 43"/>
                        <a:gd name="T18" fmla="*/ 33 w 34"/>
                        <a:gd name="T19" fmla="*/ 0 h 43"/>
                        <a:gd name="T20" fmla="*/ 18 w 34"/>
                        <a:gd name="T21" fmla="*/ 6 h 43"/>
                        <a:gd name="T22" fmla="*/ 14 w 34"/>
                        <a:gd name="T23" fmla="*/ 9 h 43"/>
                        <a:gd name="T24" fmla="*/ 0 w 34"/>
                        <a:gd name="T25"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43">
                          <a:moveTo>
                            <a:pt x="0" y="0"/>
                          </a:moveTo>
                          <a:lnTo>
                            <a:pt x="5" y="6"/>
                          </a:lnTo>
                          <a:lnTo>
                            <a:pt x="12" y="12"/>
                          </a:lnTo>
                          <a:lnTo>
                            <a:pt x="16" y="19"/>
                          </a:lnTo>
                          <a:lnTo>
                            <a:pt x="16" y="27"/>
                          </a:lnTo>
                          <a:lnTo>
                            <a:pt x="14" y="42"/>
                          </a:lnTo>
                          <a:lnTo>
                            <a:pt x="21" y="23"/>
                          </a:lnTo>
                          <a:lnTo>
                            <a:pt x="23" y="12"/>
                          </a:lnTo>
                          <a:lnTo>
                            <a:pt x="26" y="6"/>
                          </a:lnTo>
                          <a:lnTo>
                            <a:pt x="33" y="0"/>
                          </a:lnTo>
                          <a:lnTo>
                            <a:pt x="18" y="6"/>
                          </a:lnTo>
                          <a:lnTo>
                            <a:pt x="14" y="9"/>
                          </a:lnTo>
                          <a:lnTo>
                            <a:pt x="0" y="0"/>
                          </a:lnTo>
                        </a:path>
                      </a:pathLst>
                    </a:custGeom>
                    <a:solidFill>
                      <a:srgbClr val="00C0A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59531" name="Freeform 75"/>
                    <p:cNvSpPr/>
                    <p:nvPr/>
                  </p:nvSpPr>
                  <p:spPr bwMode="auto">
                    <a:xfrm>
                      <a:off x="3918" y="3580"/>
                      <a:ext cx="63" cy="51"/>
                    </a:xfrm>
                    <a:custGeom>
                      <a:avLst/>
                      <a:gdLst>
                        <a:gd name="T0" fmla="*/ 62 w 63"/>
                        <a:gd name="T1" fmla="*/ 11 h 51"/>
                        <a:gd name="T2" fmla="*/ 57 w 63"/>
                        <a:gd name="T3" fmla="*/ 15 h 51"/>
                        <a:gd name="T4" fmla="*/ 49 w 63"/>
                        <a:gd name="T5" fmla="*/ 18 h 51"/>
                        <a:gd name="T6" fmla="*/ 42 w 63"/>
                        <a:gd name="T7" fmla="*/ 15 h 51"/>
                        <a:gd name="T8" fmla="*/ 32 w 63"/>
                        <a:gd name="T9" fmla="*/ 9 h 51"/>
                        <a:gd name="T10" fmla="*/ 15 w 63"/>
                        <a:gd name="T11" fmla="*/ 2 h 51"/>
                        <a:gd name="T12" fmla="*/ 0 w 63"/>
                        <a:gd name="T13" fmla="*/ 0 h 51"/>
                        <a:gd name="T14" fmla="*/ 16 w 63"/>
                        <a:gd name="T15" fmla="*/ 4 h 51"/>
                        <a:gd name="T16" fmla="*/ 26 w 63"/>
                        <a:gd name="T17" fmla="*/ 11 h 51"/>
                        <a:gd name="T18" fmla="*/ 32 w 63"/>
                        <a:gd name="T19" fmla="*/ 17 h 51"/>
                        <a:gd name="T20" fmla="*/ 42 w 63"/>
                        <a:gd name="T21" fmla="*/ 21 h 51"/>
                        <a:gd name="T22" fmla="*/ 50 w 63"/>
                        <a:gd name="T23" fmla="*/ 24 h 51"/>
                        <a:gd name="T24" fmla="*/ 47 w 63"/>
                        <a:gd name="T25" fmla="*/ 29 h 51"/>
                        <a:gd name="T26" fmla="*/ 40 w 63"/>
                        <a:gd name="T27" fmla="*/ 32 h 51"/>
                        <a:gd name="T28" fmla="*/ 31 w 63"/>
                        <a:gd name="T29" fmla="*/ 32 h 51"/>
                        <a:gd name="T30" fmla="*/ 21 w 63"/>
                        <a:gd name="T31" fmla="*/ 35 h 51"/>
                        <a:gd name="T32" fmla="*/ 15 w 63"/>
                        <a:gd name="T33" fmla="*/ 39 h 51"/>
                        <a:gd name="T34" fmla="*/ 26 w 63"/>
                        <a:gd name="T35" fmla="*/ 37 h 51"/>
                        <a:gd name="T36" fmla="*/ 36 w 63"/>
                        <a:gd name="T37" fmla="*/ 36 h 51"/>
                        <a:gd name="T38" fmla="*/ 43 w 63"/>
                        <a:gd name="T39" fmla="*/ 37 h 51"/>
                        <a:gd name="T40" fmla="*/ 49 w 63"/>
                        <a:gd name="T41" fmla="*/ 35 h 51"/>
                        <a:gd name="T42" fmla="*/ 53 w 63"/>
                        <a:gd name="T43" fmla="*/ 31 h 51"/>
                        <a:gd name="T44" fmla="*/ 55 w 63"/>
                        <a:gd name="T45" fmla="*/ 37 h 51"/>
                        <a:gd name="T46" fmla="*/ 52 w 63"/>
                        <a:gd name="T47" fmla="*/ 44 h 51"/>
                        <a:gd name="T48" fmla="*/ 43 w 63"/>
                        <a:gd name="T49" fmla="*/ 50 h 51"/>
                        <a:gd name="T50" fmla="*/ 54 w 63"/>
                        <a:gd name="T51" fmla="*/ 45 h 51"/>
                        <a:gd name="T52" fmla="*/ 60 w 63"/>
                        <a:gd name="T53" fmla="*/ 40 h 51"/>
                        <a:gd name="T54" fmla="*/ 59 w 63"/>
                        <a:gd name="T55" fmla="*/ 26 h 51"/>
                        <a:gd name="T56" fmla="*/ 62 w 63"/>
                        <a:gd name="T57" fmla="*/ 1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3" h="51">
                          <a:moveTo>
                            <a:pt x="62" y="11"/>
                          </a:moveTo>
                          <a:lnTo>
                            <a:pt x="57" y="15"/>
                          </a:lnTo>
                          <a:lnTo>
                            <a:pt x="49" y="18"/>
                          </a:lnTo>
                          <a:lnTo>
                            <a:pt x="42" y="15"/>
                          </a:lnTo>
                          <a:lnTo>
                            <a:pt x="32" y="9"/>
                          </a:lnTo>
                          <a:lnTo>
                            <a:pt x="15" y="2"/>
                          </a:lnTo>
                          <a:lnTo>
                            <a:pt x="0" y="0"/>
                          </a:lnTo>
                          <a:lnTo>
                            <a:pt x="16" y="4"/>
                          </a:lnTo>
                          <a:lnTo>
                            <a:pt x="26" y="11"/>
                          </a:lnTo>
                          <a:lnTo>
                            <a:pt x="32" y="17"/>
                          </a:lnTo>
                          <a:lnTo>
                            <a:pt x="42" y="21"/>
                          </a:lnTo>
                          <a:lnTo>
                            <a:pt x="50" y="24"/>
                          </a:lnTo>
                          <a:lnTo>
                            <a:pt x="47" y="29"/>
                          </a:lnTo>
                          <a:lnTo>
                            <a:pt x="40" y="32"/>
                          </a:lnTo>
                          <a:lnTo>
                            <a:pt x="31" y="32"/>
                          </a:lnTo>
                          <a:lnTo>
                            <a:pt x="21" y="35"/>
                          </a:lnTo>
                          <a:lnTo>
                            <a:pt x="15" y="39"/>
                          </a:lnTo>
                          <a:lnTo>
                            <a:pt x="26" y="37"/>
                          </a:lnTo>
                          <a:lnTo>
                            <a:pt x="36" y="36"/>
                          </a:lnTo>
                          <a:lnTo>
                            <a:pt x="43" y="37"/>
                          </a:lnTo>
                          <a:lnTo>
                            <a:pt x="49" y="35"/>
                          </a:lnTo>
                          <a:lnTo>
                            <a:pt x="53" y="31"/>
                          </a:lnTo>
                          <a:lnTo>
                            <a:pt x="55" y="37"/>
                          </a:lnTo>
                          <a:lnTo>
                            <a:pt x="52" y="44"/>
                          </a:lnTo>
                          <a:lnTo>
                            <a:pt x="43" y="50"/>
                          </a:lnTo>
                          <a:lnTo>
                            <a:pt x="54" y="45"/>
                          </a:lnTo>
                          <a:lnTo>
                            <a:pt x="60" y="40"/>
                          </a:lnTo>
                          <a:lnTo>
                            <a:pt x="59" y="26"/>
                          </a:lnTo>
                          <a:lnTo>
                            <a:pt x="62" y="11"/>
                          </a:lnTo>
                        </a:path>
                      </a:pathLst>
                    </a:custGeom>
                    <a:solidFill>
                      <a:srgbClr val="00C0A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59532" name="Freeform 76"/>
                    <p:cNvSpPr/>
                    <p:nvPr/>
                  </p:nvSpPr>
                  <p:spPr bwMode="auto">
                    <a:xfrm>
                      <a:off x="3761" y="3434"/>
                      <a:ext cx="31" cy="15"/>
                    </a:xfrm>
                    <a:custGeom>
                      <a:avLst/>
                      <a:gdLst>
                        <a:gd name="T0" fmla="*/ 30 w 31"/>
                        <a:gd name="T1" fmla="*/ 2 h 15"/>
                        <a:gd name="T2" fmla="*/ 16 w 31"/>
                        <a:gd name="T3" fmla="*/ 3 h 15"/>
                        <a:gd name="T4" fmla="*/ 0 w 31"/>
                        <a:gd name="T5" fmla="*/ 14 h 15"/>
                        <a:gd name="T6" fmla="*/ 8 w 31"/>
                        <a:gd name="T7" fmla="*/ 7 h 15"/>
                        <a:gd name="T8" fmla="*/ 16 w 31"/>
                        <a:gd name="T9" fmla="*/ 0 h 15"/>
                        <a:gd name="T10" fmla="*/ 30 w 31"/>
                        <a:gd name="T11" fmla="*/ 2 h 15"/>
                      </a:gdLst>
                      <a:ahLst/>
                      <a:cxnLst>
                        <a:cxn ang="0">
                          <a:pos x="T0" y="T1"/>
                        </a:cxn>
                        <a:cxn ang="0">
                          <a:pos x="T2" y="T3"/>
                        </a:cxn>
                        <a:cxn ang="0">
                          <a:pos x="T4" y="T5"/>
                        </a:cxn>
                        <a:cxn ang="0">
                          <a:pos x="T6" y="T7"/>
                        </a:cxn>
                        <a:cxn ang="0">
                          <a:pos x="T8" y="T9"/>
                        </a:cxn>
                        <a:cxn ang="0">
                          <a:pos x="T10" y="T11"/>
                        </a:cxn>
                      </a:cxnLst>
                      <a:rect l="0" t="0" r="r" b="b"/>
                      <a:pathLst>
                        <a:path w="31" h="15">
                          <a:moveTo>
                            <a:pt x="30" y="2"/>
                          </a:moveTo>
                          <a:lnTo>
                            <a:pt x="16" y="3"/>
                          </a:lnTo>
                          <a:lnTo>
                            <a:pt x="0" y="14"/>
                          </a:lnTo>
                          <a:lnTo>
                            <a:pt x="8" y="7"/>
                          </a:lnTo>
                          <a:lnTo>
                            <a:pt x="16" y="0"/>
                          </a:lnTo>
                          <a:lnTo>
                            <a:pt x="30" y="2"/>
                          </a:lnTo>
                        </a:path>
                      </a:pathLst>
                    </a:custGeom>
                    <a:solidFill>
                      <a:srgbClr val="00C0A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59533" name="Freeform 77"/>
                    <p:cNvSpPr/>
                    <p:nvPr/>
                  </p:nvSpPr>
                  <p:spPr bwMode="auto">
                    <a:xfrm>
                      <a:off x="3652" y="3378"/>
                      <a:ext cx="66" cy="92"/>
                    </a:xfrm>
                    <a:custGeom>
                      <a:avLst/>
                      <a:gdLst>
                        <a:gd name="T0" fmla="*/ 0 w 66"/>
                        <a:gd name="T1" fmla="*/ 91 h 92"/>
                        <a:gd name="T2" fmla="*/ 8 w 66"/>
                        <a:gd name="T3" fmla="*/ 76 h 92"/>
                        <a:gd name="T4" fmla="*/ 13 w 66"/>
                        <a:gd name="T5" fmla="*/ 68 h 92"/>
                        <a:gd name="T6" fmla="*/ 19 w 66"/>
                        <a:gd name="T7" fmla="*/ 57 h 92"/>
                        <a:gd name="T8" fmla="*/ 26 w 66"/>
                        <a:gd name="T9" fmla="*/ 48 h 92"/>
                        <a:gd name="T10" fmla="*/ 34 w 66"/>
                        <a:gd name="T11" fmla="*/ 39 h 92"/>
                        <a:gd name="T12" fmla="*/ 41 w 66"/>
                        <a:gd name="T13" fmla="*/ 32 h 92"/>
                        <a:gd name="T14" fmla="*/ 50 w 66"/>
                        <a:gd name="T15" fmla="*/ 22 h 92"/>
                        <a:gd name="T16" fmla="*/ 57 w 66"/>
                        <a:gd name="T17" fmla="*/ 12 h 92"/>
                        <a:gd name="T18" fmla="*/ 65 w 66"/>
                        <a:gd name="T19" fmla="*/ 6 h 92"/>
                        <a:gd name="T20" fmla="*/ 64 w 66"/>
                        <a:gd name="T21"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92">
                          <a:moveTo>
                            <a:pt x="0" y="91"/>
                          </a:moveTo>
                          <a:lnTo>
                            <a:pt x="8" y="76"/>
                          </a:lnTo>
                          <a:lnTo>
                            <a:pt x="13" y="68"/>
                          </a:lnTo>
                          <a:lnTo>
                            <a:pt x="19" y="57"/>
                          </a:lnTo>
                          <a:lnTo>
                            <a:pt x="26" y="48"/>
                          </a:lnTo>
                          <a:lnTo>
                            <a:pt x="34" y="39"/>
                          </a:lnTo>
                          <a:lnTo>
                            <a:pt x="41" y="32"/>
                          </a:lnTo>
                          <a:lnTo>
                            <a:pt x="50" y="22"/>
                          </a:lnTo>
                          <a:lnTo>
                            <a:pt x="57" y="12"/>
                          </a:lnTo>
                          <a:lnTo>
                            <a:pt x="65" y="6"/>
                          </a:lnTo>
                          <a:lnTo>
                            <a:pt x="64"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grpSp>
        </p:grpSp>
      </p:grpSp>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82" name="Text Box 2"/>
          <p:cNvSpPr txBox="1">
            <a:spLocks noChangeArrowheads="1"/>
          </p:cNvSpPr>
          <p:nvPr/>
        </p:nvSpPr>
        <p:spPr bwMode="auto">
          <a:xfrm>
            <a:off x="611560" y="2852936"/>
            <a:ext cx="80581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4400" b="1"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依据什么做出决策：</a:t>
            </a:r>
            <a:r>
              <a:rPr lang="zh-CN" altLang="en-US" sz="4400" b="1" i="1" dirty="0">
                <a:solidFill>
                  <a:srgbClr val="F57B49"/>
                </a:solidFill>
                <a:effectLst>
                  <a:outerShdw blurRad="38100" dist="38100" dir="2700000" algn="tl">
                    <a:srgbClr val="000000"/>
                  </a:outerShdw>
                </a:effectLst>
                <a:latin typeface="Arial" panose="020B0604020202020204" pitchFamily="34" charset="0"/>
                <a:ea typeface="微软雅黑" panose="020B0503020204020204" pitchFamily="34" charset="-122"/>
              </a:rPr>
              <a:t>统计量</a:t>
            </a:r>
          </a:p>
        </p:txBody>
      </p:sp>
    </p:spTree>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6530" name="Rectangle 2"/>
          <p:cNvSpPr>
            <a:spLocks noGrp="1" noChangeArrowheads="1"/>
          </p:cNvSpPr>
          <p:nvPr>
            <p:ph type="title"/>
          </p:nvPr>
        </p:nvSpPr>
        <p:spPr/>
        <p:txBody>
          <a:bodyPr>
            <a:normAutofit fontScale="90000"/>
          </a:bodyPr>
          <a:lstStyle/>
          <a:p>
            <a:pPr>
              <a:defRPr/>
            </a:pPr>
            <a:r>
              <a:rPr lang="zh-CN" altLang="en-US" sz="4000" dirty="0">
                <a:latin typeface="Arial" panose="020B0604020202020204" pitchFamily="34" charset="0"/>
              </a:rPr>
              <a:t>检验统计量</a:t>
            </a:r>
            <a:br>
              <a:rPr lang="en-US" altLang="zh-CN" sz="4000" dirty="0">
                <a:latin typeface="Arial" panose="020B0604020202020204" pitchFamily="34" charset="0"/>
              </a:rPr>
            </a:br>
            <a:r>
              <a:rPr lang="en-US" altLang="zh-CN" sz="4000" dirty="0">
                <a:solidFill>
                  <a:schemeClr val="hlink"/>
                </a:solidFill>
                <a:latin typeface="Arial" panose="020B0604020202020204" pitchFamily="34" charset="0"/>
              </a:rPr>
              <a:t>(</a:t>
            </a:r>
            <a:r>
              <a:rPr lang="en-US" altLang="zh-CN" sz="4000" i="1" dirty="0">
                <a:solidFill>
                  <a:schemeClr val="hlink"/>
                </a:solidFill>
                <a:latin typeface="Arial" panose="020B0604020202020204" pitchFamily="34" charset="0"/>
              </a:rPr>
              <a:t>test statistic</a:t>
            </a:r>
            <a:r>
              <a:rPr lang="en-US" altLang="zh-CN" sz="4000" dirty="0">
                <a:solidFill>
                  <a:schemeClr val="hlink"/>
                </a:solidFill>
                <a:latin typeface="Arial" panose="020B0604020202020204" pitchFamily="34" charset="0"/>
              </a:rPr>
              <a:t>)</a:t>
            </a:r>
            <a:endParaRPr lang="en-US" altLang="zh-CN" sz="3600" dirty="0">
              <a:solidFill>
                <a:schemeClr val="hlink"/>
              </a:solidFill>
              <a:latin typeface="Arial" panose="020B0604020202020204" pitchFamily="34" charset="0"/>
            </a:endParaRPr>
          </a:p>
        </p:txBody>
      </p:sp>
      <p:sp>
        <p:nvSpPr>
          <p:cNvPr id="1046531" name="Rectangle 3"/>
          <p:cNvSpPr>
            <a:spLocks noGrp="1" noChangeArrowheads="1"/>
          </p:cNvSpPr>
          <p:nvPr>
            <p:ph type="body" idx="1"/>
          </p:nvPr>
        </p:nvSpPr>
        <p:spPr>
          <a:xfrm>
            <a:off x="609600" y="1722438"/>
            <a:ext cx="8132763" cy="4503737"/>
          </a:xfrm>
        </p:spPr>
        <p:txBody>
          <a:bodyPr>
            <a:normAutofit/>
          </a:bodyPr>
          <a:lstStyle/>
          <a:p>
            <a:pPr marL="609600" indent="-609600">
              <a:lnSpc>
                <a:spcPct val="90000"/>
              </a:lnSpc>
              <a:buFontTx/>
              <a:buAutoNum type="arabicPeriod"/>
              <a:defRPr/>
            </a:pPr>
            <a:r>
              <a:rPr lang="zh-CN" altLang="en-US" sz="2800" dirty="0"/>
              <a:t>根据样本观测结果计算出对原假设作出决策的检验统计量</a:t>
            </a:r>
            <a:endParaRPr lang="en-US" altLang="zh-CN" sz="2800" dirty="0"/>
          </a:p>
          <a:p>
            <a:pPr marL="609600" indent="-609600">
              <a:lnSpc>
                <a:spcPct val="90000"/>
              </a:lnSpc>
              <a:buFontTx/>
              <a:buAutoNum type="arabicPeriod"/>
              <a:defRPr/>
            </a:pPr>
            <a:endParaRPr lang="en-US" altLang="zh-CN" sz="2800" dirty="0"/>
          </a:p>
          <a:p>
            <a:pPr marL="609600" indent="-609600">
              <a:lnSpc>
                <a:spcPct val="90000"/>
              </a:lnSpc>
              <a:buFontTx/>
              <a:buAutoNum type="arabicPeriod"/>
              <a:defRPr/>
            </a:pPr>
            <a:r>
              <a:rPr lang="zh-CN" altLang="en-US" sz="2800" dirty="0"/>
              <a:t>标准化检验统计量</a:t>
            </a:r>
            <a:endParaRPr lang="en-US" altLang="zh-CN" sz="2800" dirty="0"/>
          </a:p>
          <a:p>
            <a:pPr marL="0" indent="0">
              <a:lnSpc>
                <a:spcPct val="90000"/>
              </a:lnSpc>
              <a:buNone/>
              <a:defRPr/>
            </a:pPr>
            <a:r>
              <a:rPr lang="en-US" altLang="zh-CN" sz="2800" dirty="0"/>
              <a:t>       =</a:t>
            </a:r>
            <a:r>
              <a:rPr lang="zh-CN" altLang="en-US" sz="2800" dirty="0"/>
              <a:t>（点估计量</a:t>
            </a:r>
            <a:r>
              <a:rPr lang="en-US" altLang="zh-CN" sz="2800" dirty="0"/>
              <a:t>-</a:t>
            </a:r>
            <a:r>
              <a:rPr lang="zh-CN" altLang="en-US" sz="2800" dirty="0"/>
              <a:t>假设值）</a:t>
            </a:r>
            <a:r>
              <a:rPr lang="en-US" altLang="zh-CN" sz="2800" dirty="0"/>
              <a:t>/</a:t>
            </a:r>
            <a:r>
              <a:rPr lang="zh-CN" altLang="en-US" sz="2800" dirty="0"/>
              <a:t>点估计量的标准误差</a:t>
            </a:r>
            <a:endParaRPr lang="en-US" altLang="zh-CN" sz="2800" dirty="0"/>
          </a:p>
          <a:p>
            <a:pPr marL="0" indent="0">
              <a:lnSpc>
                <a:spcPct val="90000"/>
              </a:lnSpc>
              <a:buNone/>
              <a:defRPr/>
            </a:pPr>
            <a:endParaRPr lang="en-US" altLang="zh-CN" sz="2800" dirty="0">
              <a:solidFill>
                <a:schemeClr val="accent2"/>
              </a:solidFill>
              <a:sym typeface="Wingdings 3" pitchFamily="18" charset="2"/>
            </a:endParaRPr>
          </a:p>
          <a:p>
            <a:pPr marL="0" indent="0">
              <a:lnSpc>
                <a:spcPct val="90000"/>
              </a:lnSpc>
              <a:buNone/>
              <a:defRPr/>
            </a:pPr>
            <a:r>
              <a:rPr lang="zh-CN" altLang="en-US" sz="2800" dirty="0">
                <a:solidFill>
                  <a:schemeClr val="accent2"/>
                </a:solidFill>
                <a:sym typeface="Wingdings 3" pitchFamily="18" charset="2"/>
              </a:rPr>
              <a:t>       反映了点估计量与假设的总体参数相比，相差多少个标准差的距离。</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46531">
                                            <p:txEl>
                                              <p:pRg st="0" end="0"/>
                                            </p:txEl>
                                          </p:spTgt>
                                        </p:tgtEl>
                                        <p:attrNameLst>
                                          <p:attrName>style.visibility</p:attrName>
                                        </p:attrNameLst>
                                      </p:cBhvr>
                                      <p:to>
                                        <p:strVal val="visible"/>
                                      </p:to>
                                    </p:set>
                                    <p:animEffect transition="in" filter="wipe(left)">
                                      <p:cBhvr>
                                        <p:cTn id="7" dur="500"/>
                                        <p:tgtEl>
                                          <p:spTgt spid="1046531">
                                            <p:txEl>
                                              <p:pRg st="0" end="0"/>
                                            </p:txEl>
                                          </p:spTgt>
                                        </p:tgtEl>
                                      </p:cBhvr>
                                    </p:animEffect>
                                  </p:childTnLst>
                                  <p:subTnLst>
                                    <p:animClr clrSpc="rgb" dir="cw">
                                      <p:cBhvr override="childStyle">
                                        <p:cTn dur="1" fill="hold" display="0" masterRel="nextClick" afterEffect="1"/>
                                        <p:tgtEl>
                                          <p:spTgt spid="1046531">
                                            <p:txEl>
                                              <p:pRg st="0" end="0"/>
                                            </p:txEl>
                                          </p:spTgt>
                                        </p:tgtEl>
                                        <p:attrNameLst>
                                          <p:attrName>ppt_c</p:attrName>
                                        </p:attrNameLst>
                                      </p:cBhvr>
                                      <p:to>
                                        <a:schemeClr val="folHlink"/>
                                      </p:to>
                                    </p:animClr>
                                  </p:subTnLst>
                                </p:cTn>
                              </p:par>
                              <p:par>
                                <p:cTn id="8" presetID="22" presetClass="entr" presetSubtype="8" fill="hold" grpId="0" nodeType="withEffect">
                                  <p:stCondLst>
                                    <p:cond delay="0"/>
                                  </p:stCondLst>
                                  <p:childTnLst>
                                    <p:set>
                                      <p:cBhvr>
                                        <p:cTn id="9" dur="1" fill="hold">
                                          <p:stCondLst>
                                            <p:cond delay="0"/>
                                          </p:stCondLst>
                                        </p:cTn>
                                        <p:tgtEl>
                                          <p:spTgt spid="1046531">
                                            <p:txEl>
                                              <p:pRg st="2" end="2"/>
                                            </p:txEl>
                                          </p:spTgt>
                                        </p:tgtEl>
                                        <p:attrNameLst>
                                          <p:attrName>style.visibility</p:attrName>
                                        </p:attrNameLst>
                                      </p:cBhvr>
                                      <p:to>
                                        <p:strVal val="visible"/>
                                      </p:to>
                                    </p:set>
                                    <p:animEffect transition="in" filter="wipe(left)">
                                      <p:cBhvr>
                                        <p:cTn id="10" dur="500"/>
                                        <p:tgtEl>
                                          <p:spTgt spid="1046531">
                                            <p:txEl>
                                              <p:pRg st="2" end="2"/>
                                            </p:txEl>
                                          </p:spTgt>
                                        </p:tgtEl>
                                      </p:cBhvr>
                                    </p:animEffect>
                                  </p:childTnLst>
                                  <p:subTnLst>
                                    <p:animClr clrSpc="rgb" dir="cw">
                                      <p:cBhvr override="childStyle">
                                        <p:cTn dur="1" fill="hold" display="0" masterRel="nextClick" afterEffect="1"/>
                                        <p:tgtEl>
                                          <p:spTgt spid="1046531">
                                            <p:txEl>
                                              <p:pRg st="2" end="2"/>
                                            </p:txEl>
                                          </p:spTgt>
                                        </p:tgtEl>
                                        <p:attrNameLst>
                                          <p:attrName>ppt_c</p:attrName>
                                        </p:attrNameLst>
                                      </p:cBhvr>
                                      <p:to>
                                        <a:schemeClr val="folHlink"/>
                                      </p:to>
                                    </p:animClr>
                                  </p:subTnLst>
                                </p:cTn>
                              </p:par>
                              <p:par>
                                <p:cTn id="11" presetID="22" presetClass="entr" presetSubtype="8" fill="hold" grpId="0" nodeType="withEffect">
                                  <p:stCondLst>
                                    <p:cond delay="0"/>
                                  </p:stCondLst>
                                  <p:childTnLst>
                                    <p:set>
                                      <p:cBhvr>
                                        <p:cTn id="12" dur="1" fill="hold">
                                          <p:stCondLst>
                                            <p:cond delay="0"/>
                                          </p:stCondLst>
                                        </p:cTn>
                                        <p:tgtEl>
                                          <p:spTgt spid="1046531">
                                            <p:txEl>
                                              <p:pRg st="3" end="3"/>
                                            </p:txEl>
                                          </p:spTgt>
                                        </p:tgtEl>
                                        <p:attrNameLst>
                                          <p:attrName>style.visibility</p:attrName>
                                        </p:attrNameLst>
                                      </p:cBhvr>
                                      <p:to>
                                        <p:strVal val="visible"/>
                                      </p:to>
                                    </p:set>
                                    <p:animEffect transition="in" filter="wipe(left)">
                                      <p:cBhvr>
                                        <p:cTn id="13" dur="500"/>
                                        <p:tgtEl>
                                          <p:spTgt spid="1046531">
                                            <p:txEl>
                                              <p:pRg st="3" end="3"/>
                                            </p:txEl>
                                          </p:spTgt>
                                        </p:tgtEl>
                                      </p:cBhvr>
                                    </p:animEffect>
                                  </p:childTnLst>
                                  <p:subTnLst>
                                    <p:animClr clrSpc="rgb" dir="cw">
                                      <p:cBhvr override="childStyle">
                                        <p:cTn dur="1" fill="hold" display="0" masterRel="nextClick" afterEffect="1"/>
                                        <p:tgtEl>
                                          <p:spTgt spid="1046531">
                                            <p:txEl>
                                              <p:pRg st="3" end="3"/>
                                            </p:txEl>
                                          </p:spTgt>
                                        </p:tgtEl>
                                        <p:attrNameLst>
                                          <p:attrName>ppt_c</p:attrName>
                                        </p:attrNameLst>
                                      </p:cBhvr>
                                      <p:to>
                                        <a:schemeClr val="folHlink"/>
                                      </p:to>
                                    </p:animClr>
                                  </p:sub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046531">
                                            <p:txEl>
                                              <p:pRg st="5" end="5"/>
                                            </p:txEl>
                                          </p:spTgt>
                                        </p:tgtEl>
                                        <p:attrNameLst>
                                          <p:attrName>style.visibility</p:attrName>
                                        </p:attrNameLst>
                                      </p:cBhvr>
                                      <p:to>
                                        <p:strVal val="visible"/>
                                      </p:to>
                                    </p:set>
                                    <p:animEffect transition="in" filter="wipe(left)">
                                      <p:cBhvr>
                                        <p:cTn id="18" dur="500"/>
                                        <p:tgtEl>
                                          <p:spTgt spid="1046531">
                                            <p:txEl>
                                              <p:pRg st="5" end="5"/>
                                            </p:txEl>
                                          </p:spTgt>
                                        </p:tgtEl>
                                      </p:cBhvr>
                                    </p:animEffect>
                                  </p:childTnLst>
                                  <p:subTnLst>
                                    <p:animClr clrSpc="rgb" dir="cw">
                                      <p:cBhvr override="childStyle">
                                        <p:cTn dur="1" fill="hold" display="0" masterRel="nextClick" afterEffect="1"/>
                                        <p:tgtEl>
                                          <p:spTgt spid="1046531">
                                            <p:txEl>
                                              <p:pRg st="5" end="5"/>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6531"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p:txBody>
          <a:bodyPr>
            <a:normAutofit fontScale="90000"/>
          </a:bodyPr>
          <a:lstStyle/>
          <a:p>
            <a:pPr>
              <a:defRPr/>
            </a:pPr>
            <a:r>
              <a:rPr lang="zh-CN" altLang="en-US" sz="4000"/>
              <a:t>双侧检验</a:t>
            </a:r>
            <a:br>
              <a:rPr lang="zh-CN" altLang="en-US" sz="4000"/>
            </a:b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显著性水平与拒绝域 </a:t>
            </a:r>
            <a:r>
              <a:rPr lang="en-US" altLang="zh-CN" sz="3600">
                <a:solidFill>
                  <a:schemeClr val="hlink"/>
                </a:solidFill>
                <a:latin typeface="Arial" panose="020B0604020202020204" pitchFamily="34" charset="0"/>
              </a:rPr>
              <a:t>)</a:t>
            </a:r>
            <a:endParaRPr lang="en-US" altLang="zh-CN">
              <a:latin typeface="Arial" panose="020B0604020202020204" pitchFamily="34" charset="0"/>
            </a:endParaRPr>
          </a:p>
        </p:txBody>
      </p:sp>
      <p:grpSp>
        <p:nvGrpSpPr>
          <p:cNvPr id="49156" name="Group 183"/>
          <p:cNvGrpSpPr/>
          <p:nvPr/>
        </p:nvGrpSpPr>
        <p:grpSpPr bwMode="auto">
          <a:xfrm>
            <a:off x="685800" y="1905000"/>
            <a:ext cx="7326313" cy="4048125"/>
            <a:chOff x="432" y="1200"/>
            <a:chExt cx="4615" cy="2550"/>
          </a:xfrm>
        </p:grpSpPr>
        <p:sp>
          <p:nvSpPr>
            <p:cNvPr id="700542" name="Rectangle 126"/>
            <p:cNvSpPr>
              <a:spLocks noChangeArrowheads="1"/>
            </p:cNvSpPr>
            <p:nvPr/>
          </p:nvSpPr>
          <p:spPr bwMode="auto">
            <a:xfrm>
              <a:off x="432" y="1200"/>
              <a:ext cx="1680" cy="325"/>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pPr>
                <a:spcBef>
                  <a:spcPct val="50000"/>
                </a:spcBef>
                <a:defRPr/>
              </a:pPr>
              <a:r>
                <a:rPr lang="zh-CN" altLang="en-US" sz="2800" b="1"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抽样分布</a:t>
              </a:r>
            </a:p>
          </p:txBody>
        </p:sp>
        <p:sp>
          <p:nvSpPr>
            <p:cNvPr id="700522" name="Rectangle 106"/>
            <p:cNvSpPr>
              <a:spLocks noChangeArrowheads="1"/>
            </p:cNvSpPr>
            <p:nvPr/>
          </p:nvSpPr>
          <p:spPr bwMode="auto">
            <a:xfrm>
              <a:off x="2592" y="3408"/>
              <a:ext cx="304" cy="174"/>
            </a:xfrm>
            <a:prstGeom prst="rect">
              <a:avLst/>
            </a:prstGeom>
            <a:noFill/>
            <a:ln>
              <a:noFill/>
            </a:ln>
            <a:effectLst>
              <a:outerShdw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H</a:t>
              </a:r>
              <a:r>
                <a:rPr lang="en-US" altLang="zh-CN" baseline="-250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0</a:t>
              </a:r>
              <a:r>
                <a:rPr lang="zh-CN" altLang="en-US"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值</a:t>
              </a:r>
            </a:p>
          </p:txBody>
        </p:sp>
        <p:sp>
          <p:nvSpPr>
            <p:cNvPr id="700523" name="Rectangle 107"/>
            <p:cNvSpPr>
              <a:spLocks noChangeArrowheads="1"/>
            </p:cNvSpPr>
            <p:nvPr/>
          </p:nvSpPr>
          <p:spPr bwMode="auto">
            <a:xfrm>
              <a:off x="3450" y="3569"/>
              <a:ext cx="436" cy="174"/>
            </a:xfrm>
            <a:prstGeom prst="rect">
              <a:avLst/>
            </a:prstGeom>
            <a:noFill/>
            <a:ln>
              <a:noFill/>
            </a:ln>
            <a:effectLst>
              <a:outerShdw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zh-CN" altLang="en-US"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临界值</a:t>
              </a:r>
              <a:endParaRPr lang="zh-CN" altLang="en-US" dirty="0">
                <a:solidFill>
                  <a:srgbClr val="FFFFFF"/>
                </a:solidFill>
                <a:latin typeface="Arial" panose="020B0604020202020204" pitchFamily="34" charset="0"/>
                <a:ea typeface="微软雅黑" panose="020B0503020204020204" pitchFamily="34" charset="-122"/>
              </a:endParaRPr>
            </a:p>
          </p:txBody>
        </p:sp>
        <p:sp>
          <p:nvSpPr>
            <p:cNvPr id="700524" name="Rectangle 108"/>
            <p:cNvSpPr>
              <a:spLocks noChangeArrowheads="1"/>
            </p:cNvSpPr>
            <p:nvPr/>
          </p:nvSpPr>
          <p:spPr bwMode="auto">
            <a:xfrm>
              <a:off x="1500" y="3576"/>
              <a:ext cx="436" cy="174"/>
            </a:xfrm>
            <a:prstGeom prst="rect">
              <a:avLst/>
            </a:prstGeom>
            <a:noFill/>
            <a:ln>
              <a:noFill/>
            </a:ln>
            <a:effectLst>
              <a:outerShdw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zh-CN" altLang="en-US"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临界值</a:t>
              </a:r>
              <a:endParaRPr lang="zh-CN" altLang="en-US" dirty="0">
                <a:solidFill>
                  <a:srgbClr val="FFFFFF"/>
                </a:solidFill>
                <a:latin typeface="Arial" panose="020B0604020202020204" pitchFamily="34" charset="0"/>
                <a:ea typeface="微软雅黑" panose="020B0503020204020204" pitchFamily="34" charset="-122"/>
              </a:endParaRPr>
            </a:p>
          </p:txBody>
        </p:sp>
        <p:sp>
          <p:nvSpPr>
            <p:cNvPr id="49161" name="Rectangle 109"/>
            <p:cNvSpPr>
              <a:spLocks noChangeArrowheads="1"/>
            </p:cNvSpPr>
            <p:nvPr/>
          </p:nvSpPr>
          <p:spPr bwMode="auto">
            <a:xfrm>
              <a:off x="4346" y="2430"/>
              <a:ext cx="253" cy="17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r>
                <a:rPr lang="en-US" altLang="zh-CN" b="1" dirty="0">
                  <a:solidFill>
                    <a:srgbClr val="FFFFFF"/>
                  </a:solidFill>
                  <a:latin typeface="Symbol" panose="05050102010706020507" pitchFamily="18" charset="2"/>
                  <a:ea typeface="微软雅黑" panose="020B0503020204020204" pitchFamily="34" charset="-122"/>
                </a:rPr>
                <a:t>a</a:t>
              </a:r>
              <a:r>
                <a:rPr lang="en-US" altLang="zh-CN" b="1" dirty="0">
                  <a:solidFill>
                    <a:srgbClr val="FFFFFF"/>
                  </a:solidFill>
                  <a:latin typeface="Arial" panose="020B0604020202020204" pitchFamily="34" charset="0"/>
                  <a:ea typeface="微软雅黑" panose="020B0503020204020204" pitchFamily="34" charset="-122"/>
                </a:rPr>
                <a:t>/2 </a:t>
              </a:r>
            </a:p>
          </p:txBody>
        </p:sp>
        <p:sp>
          <p:nvSpPr>
            <p:cNvPr id="700526" name="Rectangle 110"/>
            <p:cNvSpPr>
              <a:spLocks noChangeArrowheads="1"/>
            </p:cNvSpPr>
            <p:nvPr/>
          </p:nvSpPr>
          <p:spPr bwMode="auto">
            <a:xfrm>
              <a:off x="1078" y="2408"/>
              <a:ext cx="253" cy="174"/>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b="1" dirty="0">
                  <a:solidFill>
                    <a:srgbClr val="FFFFFF"/>
                  </a:solidFill>
                  <a:effectLst>
                    <a:outerShdw blurRad="38100" dist="38100" dir="2700000" algn="tl">
                      <a:srgbClr val="000000"/>
                    </a:outerShdw>
                  </a:effectLst>
                  <a:latin typeface="Symbol" panose="05050102010706020507" pitchFamily="18" charset="2"/>
                  <a:ea typeface="微软雅黑" panose="020B0503020204020204" pitchFamily="34" charset="-122"/>
                </a:rPr>
                <a:t>a</a:t>
              </a:r>
              <a:r>
                <a:rPr lang="en-US" altLang="zh-CN" b="1"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/2</a:t>
              </a:r>
              <a:r>
                <a:rPr lang="en-US" altLang="zh-CN" b="1" dirty="0">
                  <a:solidFill>
                    <a:srgbClr val="CDCDCD"/>
                  </a:solidFill>
                  <a:effectLst>
                    <a:outerShdw blurRad="38100" dist="38100" dir="2700000" algn="tl">
                      <a:srgbClr val="000000"/>
                    </a:outerShdw>
                  </a:effectLst>
                  <a:latin typeface="Arial" panose="020B0604020202020204" pitchFamily="34" charset="0"/>
                  <a:ea typeface="微软雅黑" panose="020B0503020204020204" pitchFamily="34" charset="-122"/>
                </a:rPr>
                <a:t> </a:t>
              </a:r>
            </a:p>
          </p:txBody>
        </p:sp>
        <p:sp>
          <p:nvSpPr>
            <p:cNvPr id="700527" name="Rectangle 111"/>
            <p:cNvSpPr>
              <a:spLocks noChangeArrowheads="1"/>
            </p:cNvSpPr>
            <p:nvPr/>
          </p:nvSpPr>
          <p:spPr bwMode="auto">
            <a:xfrm>
              <a:off x="4320" y="3408"/>
              <a:ext cx="727" cy="174"/>
            </a:xfrm>
            <a:prstGeom prst="rect">
              <a:avLst/>
            </a:prstGeom>
            <a:noFill/>
            <a:ln>
              <a:noFill/>
            </a:ln>
            <a:effectLst>
              <a:outerShdw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zh-CN" altLang="en-US"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样本统计量</a:t>
              </a:r>
              <a:endParaRPr lang="zh-CN" altLang="en-US" dirty="0">
                <a:solidFill>
                  <a:srgbClr val="FFFFFF"/>
                </a:solidFill>
                <a:latin typeface="Arial" panose="020B0604020202020204" pitchFamily="34" charset="0"/>
                <a:ea typeface="微软雅黑" panose="020B0503020204020204" pitchFamily="34" charset="-122"/>
              </a:endParaRPr>
            </a:p>
          </p:txBody>
        </p:sp>
        <p:sp>
          <p:nvSpPr>
            <p:cNvPr id="700528" name="Rectangle 112"/>
            <p:cNvSpPr>
              <a:spLocks noChangeArrowheads="1"/>
            </p:cNvSpPr>
            <p:nvPr/>
          </p:nvSpPr>
          <p:spPr bwMode="auto">
            <a:xfrm>
              <a:off x="1188" y="1824"/>
              <a:ext cx="436" cy="174"/>
            </a:xfrm>
            <a:prstGeom prst="rect">
              <a:avLst/>
            </a:prstGeom>
            <a:noFill/>
            <a:ln>
              <a:noFill/>
            </a:ln>
            <a:effectLst>
              <a:outerShdw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zh-CN" altLang="en-US" dirty="0">
                  <a:solidFill>
                    <a:srgbClr val="FE9B03"/>
                  </a:solidFill>
                  <a:effectLst>
                    <a:outerShdw blurRad="38100" dist="38100" dir="2700000" algn="tl">
                      <a:srgbClr val="000000"/>
                    </a:outerShdw>
                  </a:effectLst>
                  <a:latin typeface="Arial" panose="020B0604020202020204" pitchFamily="34" charset="0"/>
                  <a:ea typeface="微软雅黑" panose="020B0503020204020204" pitchFamily="34" charset="-122"/>
                </a:rPr>
                <a:t>拒绝域</a:t>
              </a:r>
              <a:endParaRPr lang="zh-CN" altLang="en-US" dirty="0">
                <a:solidFill>
                  <a:srgbClr val="FE9B03"/>
                </a:solidFill>
                <a:latin typeface="Arial" panose="020B0604020202020204" pitchFamily="34" charset="0"/>
                <a:ea typeface="微软雅黑" panose="020B0503020204020204" pitchFamily="34" charset="-122"/>
              </a:endParaRPr>
            </a:p>
          </p:txBody>
        </p:sp>
        <p:sp>
          <p:nvSpPr>
            <p:cNvPr id="700529" name="Rectangle 113"/>
            <p:cNvSpPr>
              <a:spLocks noChangeArrowheads="1"/>
            </p:cNvSpPr>
            <p:nvPr/>
          </p:nvSpPr>
          <p:spPr bwMode="auto">
            <a:xfrm>
              <a:off x="3768" y="1824"/>
              <a:ext cx="436" cy="174"/>
            </a:xfrm>
            <a:prstGeom prst="rect">
              <a:avLst/>
            </a:prstGeom>
            <a:noFill/>
            <a:ln>
              <a:noFill/>
            </a:ln>
            <a:effectLst>
              <a:outerShdw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zh-CN" altLang="en-US" dirty="0">
                  <a:solidFill>
                    <a:srgbClr val="FE9B03"/>
                  </a:solidFill>
                  <a:effectLst>
                    <a:outerShdw blurRad="38100" dist="38100" dir="2700000" algn="tl">
                      <a:srgbClr val="000000"/>
                    </a:outerShdw>
                  </a:effectLst>
                  <a:latin typeface="Arial" panose="020B0604020202020204" pitchFamily="34" charset="0"/>
                  <a:ea typeface="微软雅黑" panose="020B0503020204020204" pitchFamily="34" charset="-122"/>
                </a:rPr>
                <a:t>拒绝域</a:t>
              </a:r>
              <a:endParaRPr lang="zh-CN" altLang="en-US" dirty="0">
                <a:solidFill>
                  <a:srgbClr val="FE9B03"/>
                </a:solidFill>
                <a:latin typeface="Arial" panose="020B0604020202020204" pitchFamily="34" charset="0"/>
                <a:ea typeface="微软雅黑" panose="020B0503020204020204" pitchFamily="34" charset="-122"/>
              </a:endParaRPr>
            </a:p>
          </p:txBody>
        </p:sp>
        <p:sp>
          <p:nvSpPr>
            <p:cNvPr id="700531" name="Line 115"/>
            <p:cNvSpPr>
              <a:spLocks noChangeShapeType="1"/>
            </p:cNvSpPr>
            <p:nvPr/>
          </p:nvSpPr>
          <p:spPr bwMode="auto">
            <a:xfrm>
              <a:off x="4771" y="3340"/>
              <a:ext cx="1" cy="18"/>
            </a:xfrm>
            <a:prstGeom prst="line">
              <a:avLst/>
            </a:prstGeom>
            <a:noFill/>
            <a:ln w="36513">
              <a:solidFill>
                <a:srgbClr val="CDCDCD"/>
              </a:solidFill>
              <a:round/>
            </a:ln>
            <a:effectLst>
              <a:outerShdw algn="ctr" rotWithShape="0">
                <a:srgbClr val="808080"/>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00532" name="Line 116"/>
            <p:cNvSpPr>
              <a:spLocks noChangeShapeType="1"/>
            </p:cNvSpPr>
            <p:nvPr/>
          </p:nvSpPr>
          <p:spPr bwMode="auto">
            <a:xfrm>
              <a:off x="4378" y="3340"/>
              <a:ext cx="1" cy="18"/>
            </a:xfrm>
            <a:prstGeom prst="line">
              <a:avLst/>
            </a:prstGeom>
            <a:noFill/>
            <a:ln w="36513">
              <a:solidFill>
                <a:srgbClr val="CDCDCD"/>
              </a:solidFill>
              <a:round/>
            </a:ln>
            <a:effectLst>
              <a:outerShdw algn="ctr" rotWithShape="0">
                <a:srgbClr val="808080"/>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00533" name="Line 117"/>
            <p:cNvSpPr>
              <a:spLocks noChangeShapeType="1"/>
            </p:cNvSpPr>
            <p:nvPr/>
          </p:nvSpPr>
          <p:spPr bwMode="auto">
            <a:xfrm>
              <a:off x="3981" y="3340"/>
              <a:ext cx="1" cy="18"/>
            </a:xfrm>
            <a:prstGeom prst="line">
              <a:avLst/>
            </a:prstGeom>
            <a:noFill/>
            <a:ln w="36513">
              <a:solidFill>
                <a:srgbClr val="CDCDCD"/>
              </a:solidFill>
              <a:round/>
            </a:ln>
            <a:effectLst>
              <a:outerShdw algn="ctr" rotWithShape="0">
                <a:srgbClr val="808080"/>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00534" name="Line 118"/>
            <p:cNvSpPr>
              <a:spLocks noChangeShapeType="1"/>
            </p:cNvSpPr>
            <p:nvPr/>
          </p:nvSpPr>
          <p:spPr bwMode="auto">
            <a:xfrm>
              <a:off x="3585" y="3340"/>
              <a:ext cx="1" cy="18"/>
            </a:xfrm>
            <a:prstGeom prst="line">
              <a:avLst/>
            </a:prstGeom>
            <a:noFill/>
            <a:ln w="36513">
              <a:solidFill>
                <a:srgbClr val="CDCDCD"/>
              </a:solidFill>
              <a:round/>
            </a:ln>
            <a:effectLst>
              <a:outerShdw algn="ctr" rotWithShape="0">
                <a:srgbClr val="808080"/>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00535" name="Line 119"/>
            <p:cNvSpPr>
              <a:spLocks noChangeShapeType="1"/>
            </p:cNvSpPr>
            <p:nvPr/>
          </p:nvSpPr>
          <p:spPr bwMode="auto">
            <a:xfrm>
              <a:off x="3189" y="3340"/>
              <a:ext cx="1" cy="18"/>
            </a:xfrm>
            <a:prstGeom prst="line">
              <a:avLst/>
            </a:prstGeom>
            <a:noFill/>
            <a:ln w="36513">
              <a:solidFill>
                <a:srgbClr val="CDCDCD"/>
              </a:solidFill>
              <a:round/>
            </a:ln>
            <a:effectLst>
              <a:outerShdw algn="ctr" rotWithShape="0">
                <a:srgbClr val="808080"/>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00536" name="Line 120"/>
            <p:cNvSpPr>
              <a:spLocks noChangeShapeType="1"/>
            </p:cNvSpPr>
            <p:nvPr/>
          </p:nvSpPr>
          <p:spPr bwMode="auto">
            <a:xfrm>
              <a:off x="2793" y="3340"/>
              <a:ext cx="1" cy="18"/>
            </a:xfrm>
            <a:prstGeom prst="line">
              <a:avLst/>
            </a:prstGeom>
            <a:noFill/>
            <a:ln w="36513">
              <a:solidFill>
                <a:srgbClr val="CDCDCD"/>
              </a:solidFill>
              <a:round/>
            </a:ln>
            <a:effectLst>
              <a:outerShdw algn="ctr" rotWithShape="0">
                <a:srgbClr val="808080"/>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00537" name="Line 121"/>
            <p:cNvSpPr>
              <a:spLocks noChangeShapeType="1"/>
            </p:cNvSpPr>
            <p:nvPr/>
          </p:nvSpPr>
          <p:spPr bwMode="auto">
            <a:xfrm>
              <a:off x="2397" y="3340"/>
              <a:ext cx="1" cy="18"/>
            </a:xfrm>
            <a:prstGeom prst="line">
              <a:avLst/>
            </a:prstGeom>
            <a:noFill/>
            <a:ln w="36513">
              <a:solidFill>
                <a:srgbClr val="CDCDCD"/>
              </a:solidFill>
              <a:round/>
            </a:ln>
            <a:effectLst>
              <a:outerShdw algn="ctr" rotWithShape="0">
                <a:srgbClr val="808080"/>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00538" name="Line 122"/>
            <p:cNvSpPr>
              <a:spLocks noChangeShapeType="1"/>
            </p:cNvSpPr>
            <p:nvPr/>
          </p:nvSpPr>
          <p:spPr bwMode="auto">
            <a:xfrm>
              <a:off x="2003" y="3340"/>
              <a:ext cx="1" cy="18"/>
            </a:xfrm>
            <a:prstGeom prst="line">
              <a:avLst/>
            </a:prstGeom>
            <a:noFill/>
            <a:ln w="36513">
              <a:solidFill>
                <a:srgbClr val="CDCDCD"/>
              </a:solidFill>
              <a:round/>
            </a:ln>
            <a:effectLst>
              <a:outerShdw algn="ctr" rotWithShape="0">
                <a:srgbClr val="808080"/>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00539" name="Line 123"/>
            <p:cNvSpPr>
              <a:spLocks noChangeShapeType="1"/>
            </p:cNvSpPr>
            <p:nvPr/>
          </p:nvSpPr>
          <p:spPr bwMode="auto">
            <a:xfrm>
              <a:off x="1607" y="3340"/>
              <a:ext cx="1" cy="18"/>
            </a:xfrm>
            <a:prstGeom prst="line">
              <a:avLst/>
            </a:prstGeom>
            <a:noFill/>
            <a:ln w="36513">
              <a:solidFill>
                <a:srgbClr val="CDCDCD"/>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00540" name="Line 124"/>
            <p:cNvSpPr>
              <a:spLocks noChangeShapeType="1"/>
            </p:cNvSpPr>
            <p:nvPr/>
          </p:nvSpPr>
          <p:spPr bwMode="auto">
            <a:xfrm>
              <a:off x="1865" y="3111"/>
              <a:ext cx="1778" cy="1"/>
            </a:xfrm>
            <a:prstGeom prst="line">
              <a:avLst/>
            </a:prstGeom>
            <a:noFill/>
            <a:ln w="36513">
              <a:solidFill>
                <a:schemeClr val="tx1"/>
              </a:solidFill>
              <a:round/>
              <a:headEnd type="triangle" w="med" len="med"/>
              <a:tailEnd type="triangle" w="med" len="med"/>
            </a:ln>
            <a:effectLst>
              <a:outerShdw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00543" name="Rectangle 127"/>
            <p:cNvSpPr>
              <a:spLocks noChangeArrowheads="1"/>
            </p:cNvSpPr>
            <p:nvPr/>
          </p:nvSpPr>
          <p:spPr bwMode="auto">
            <a:xfrm>
              <a:off x="2253" y="2325"/>
              <a:ext cx="966" cy="231"/>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pPr>
                <a:spcBef>
                  <a:spcPct val="50000"/>
                </a:spcBef>
                <a:defRPr/>
              </a:pPr>
              <a:r>
                <a:rPr lang="en-US" altLang="zh-CN" b="1"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1 - </a:t>
              </a:r>
              <a:r>
                <a:rPr lang="en-US" altLang="zh-CN" b="1" dirty="0">
                  <a:solidFill>
                    <a:srgbClr val="FFFFFF"/>
                  </a:solidFill>
                  <a:effectLst>
                    <a:outerShdw blurRad="38100" dist="38100" dir="2700000" algn="tl">
                      <a:srgbClr val="000000"/>
                    </a:outerShdw>
                  </a:effectLst>
                  <a:latin typeface="Symbol" panose="05050102010706020507" pitchFamily="18" charset="2"/>
                  <a:ea typeface="微软雅黑" panose="020B0503020204020204" pitchFamily="34" charset="-122"/>
                </a:rPr>
                <a:t></a:t>
              </a:r>
              <a:endParaRPr lang="en-US" altLang="zh-CN" b="1" dirty="0">
                <a:solidFill>
                  <a:srgbClr val="FFFFFF"/>
                </a:solidFill>
                <a:latin typeface="Symbol" panose="05050102010706020507" pitchFamily="18" charset="2"/>
                <a:ea typeface="微软雅黑" panose="020B0503020204020204" pitchFamily="34" charset="-122"/>
              </a:endParaRPr>
            </a:p>
          </p:txBody>
        </p:sp>
        <p:sp>
          <p:nvSpPr>
            <p:cNvPr id="700544" name="Line 128"/>
            <p:cNvSpPr>
              <a:spLocks noChangeShapeType="1"/>
            </p:cNvSpPr>
            <p:nvPr/>
          </p:nvSpPr>
          <p:spPr bwMode="auto">
            <a:xfrm flipH="1">
              <a:off x="2716" y="1448"/>
              <a:ext cx="796" cy="944"/>
            </a:xfrm>
            <a:prstGeom prst="line">
              <a:avLst/>
            </a:prstGeom>
            <a:noFill/>
            <a:ln w="25400">
              <a:solidFill>
                <a:schemeClr val="tx2"/>
              </a:solidFill>
              <a:round/>
              <a:tailEnd type="triangle" w="med" len="med"/>
            </a:ln>
            <a:effectLst>
              <a:outerShdw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00545" name="Rectangle 129"/>
            <p:cNvSpPr>
              <a:spLocks noChangeArrowheads="1"/>
            </p:cNvSpPr>
            <p:nvPr/>
          </p:nvSpPr>
          <p:spPr bwMode="auto">
            <a:xfrm>
              <a:off x="3501" y="1293"/>
              <a:ext cx="1299" cy="231"/>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pPr algn="l">
                <a:spcBef>
                  <a:spcPct val="50000"/>
                </a:spcBef>
                <a:defRPr/>
              </a:pPr>
              <a:r>
                <a:rPr lang="zh-CN" altLang="en-US"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置信水平</a:t>
              </a:r>
            </a:p>
          </p:txBody>
        </p:sp>
        <p:sp>
          <p:nvSpPr>
            <p:cNvPr id="700546" name="Line 130"/>
            <p:cNvSpPr>
              <a:spLocks noChangeShapeType="1"/>
            </p:cNvSpPr>
            <p:nvPr/>
          </p:nvSpPr>
          <p:spPr bwMode="auto">
            <a:xfrm>
              <a:off x="1152" y="2160"/>
              <a:ext cx="624" cy="0"/>
            </a:xfrm>
            <a:prstGeom prst="line">
              <a:avLst/>
            </a:prstGeom>
            <a:noFill/>
            <a:ln w="28575">
              <a:solidFill>
                <a:schemeClr val="tx1"/>
              </a:solidFill>
              <a:round/>
              <a:headEnd type="triangle" w="med" len="med"/>
            </a:ln>
            <a:effectLst>
              <a:outerShdw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00548" name="Line 132"/>
            <p:cNvSpPr>
              <a:spLocks noChangeShapeType="1"/>
            </p:cNvSpPr>
            <p:nvPr/>
          </p:nvSpPr>
          <p:spPr bwMode="auto">
            <a:xfrm>
              <a:off x="3732" y="2160"/>
              <a:ext cx="672" cy="0"/>
            </a:xfrm>
            <a:prstGeom prst="line">
              <a:avLst/>
            </a:prstGeom>
            <a:noFill/>
            <a:ln w="28575">
              <a:solidFill>
                <a:schemeClr val="tx1"/>
              </a:solidFill>
              <a:round/>
              <a:tailEnd type="triangle" w="med" len="med"/>
            </a:ln>
            <a:effectLst>
              <a:outerShdw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00549" name="Line 133"/>
            <p:cNvSpPr>
              <a:spLocks noChangeShapeType="1"/>
            </p:cNvSpPr>
            <p:nvPr/>
          </p:nvSpPr>
          <p:spPr bwMode="auto">
            <a:xfrm>
              <a:off x="1764" y="3360"/>
              <a:ext cx="0" cy="192"/>
            </a:xfrm>
            <a:prstGeom prst="line">
              <a:avLst/>
            </a:prstGeom>
            <a:noFill/>
            <a:ln w="28575">
              <a:solidFill>
                <a:schemeClr val="tx1"/>
              </a:solidFill>
              <a:round/>
              <a:headEnd type="triangle" w="med" len="med"/>
            </a:ln>
            <a:effectLst>
              <a:outerShdw dist="127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00550" name="Line 134"/>
            <p:cNvSpPr>
              <a:spLocks noChangeShapeType="1"/>
            </p:cNvSpPr>
            <p:nvPr/>
          </p:nvSpPr>
          <p:spPr bwMode="auto">
            <a:xfrm>
              <a:off x="3708" y="3360"/>
              <a:ext cx="0" cy="192"/>
            </a:xfrm>
            <a:prstGeom prst="line">
              <a:avLst/>
            </a:prstGeom>
            <a:noFill/>
            <a:ln w="28575">
              <a:solidFill>
                <a:schemeClr val="tx1"/>
              </a:solidFill>
              <a:round/>
              <a:headEnd type="triangle" w="med" len="med"/>
            </a:ln>
            <a:effectLst>
              <a:outerShdw dist="127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00573" name="Freeform 157" descr="60%"/>
            <p:cNvSpPr/>
            <p:nvPr/>
          </p:nvSpPr>
          <p:spPr bwMode="auto">
            <a:xfrm>
              <a:off x="740" y="2929"/>
              <a:ext cx="1019" cy="426"/>
            </a:xfrm>
            <a:custGeom>
              <a:avLst/>
              <a:gdLst>
                <a:gd name="T0" fmla="*/ 1129 w 1129"/>
                <a:gd name="T1" fmla="*/ 0 h 735"/>
                <a:gd name="T2" fmla="*/ 1129 w 1129"/>
                <a:gd name="T3" fmla="*/ 735 h 735"/>
                <a:gd name="T4" fmla="*/ 0 w 1129"/>
                <a:gd name="T5" fmla="*/ 735 h 735"/>
                <a:gd name="T6" fmla="*/ 124 w 1129"/>
                <a:gd name="T7" fmla="*/ 698 h 735"/>
                <a:gd name="T8" fmla="*/ 246 w 1129"/>
                <a:gd name="T9" fmla="*/ 657 h 735"/>
                <a:gd name="T10" fmla="*/ 362 w 1129"/>
                <a:gd name="T11" fmla="*/ 610 h 735"/>
                <a:gd name="T12" fmla="*/ 474 w 1129"/>
                <a:gd name="T13" fmla="*/ 559 h 735"/>
                <a:gd name="T14" fmla="*/ 580 w 1129"/>
                <a:gd name="T15" fmla="*/ 504 h 735"/>
                <a:gd name="T16" fmla="*/ 681 w 1129"/>
                <a:gd name="T17" fmla="*/ 442 h 735"/>
                <a:gd name="T18" fmla="*/ 774 w 1129"/>
                <a:gd name="T19" fmla="*/ 378 h 735"/>
                <a:gd name="T20" fmla="*/ 860 w 1129"/>
                <a:gd name="T21" fmla="*/ 308 h 735"/>
                <a:gd name="T22" fmla="*/ 940 w 1129"/>
                <a:gd name="T23" fmla="*/ 236 h 735"/>
                <a:gd name="T24" fmla="*/ 1010 w 1129"/>
                <a:gd name="T25" fmla="*/ 161 h 735"/>
                <a:gd name="T26" fmla="*/ 1074 w 1129"/>
                <a:gd name="T27" fmla="*/ 81 h 735"/>
                <a:gd name="T28" fmla="*/ 1129 w 1129"/>
                <a:gd name="T29"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29" h="735">
                  <a:moveTo>
                    <a:pt x="1129" y="0"/>
                  </a:moveTo>
                  <a:lnTo>
                    <a:pt x="1129" y="735"/>
                  </a:lnTo>
                  <a:lnTo>
                    <a:pt x="0" y="735"/>
                  </a:lnTo>
                  <a:lnTo>
                    <a:pt x="124" y="698"/>
                  </a:lnTo>
                  <a:lnTo>
                    <a:pt x="246" y="657"/>
                  </a:lnTo>
                  <a:lnTo>
                    <a:pt x="362" y="610"/>
                  </a:lnTo>
                  <a:lnTo>
                    <a:pt x="474" y="559"/>
                  </a:lnTo>
                  <a:lnTo>
                    <a:pt x="580" y="504"/>
                  </a:lnTo>
                  <a:lnTo>
                    <a:pt x="681" y="442"/>
                  </a:lnTo>
                  <a:lnTo>
                    <a:pt x="774" y="378"/>
                  </a:lnTo>
                  <a:lnTo>
                    <a:pt x="860" y="308"/>
                  </a:lnTo>
                  <a:lnTo>
                    <a:pt x="940" y="236"/>
                  </a:lnTo>
                  <a:lnTo>
                    <a:pt x="1010" y="161"/>
                  </a:lnTo>
                  <a:lnTo>
                    <a:pt x="1074" y="81"/>
                  </a:lnTo>
                  <a:lnTo>
                    <a:pt x="1129" y="0"/>
                  </a:lnTo>
                  <a:close/>
                </a:path>
              </a:pathLst>
            </a:custGeom>
            <a:pattFill prst="pct60">
              <a:fgClr>
                <a:srgbClr val="FF3300"/>
              </a:fgClr>
              <a:bgClr>
                <a:srgbClr val="FFFFFF"/>
              </a:bgClr>
            </a:patt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00574" name="Freeform 158" descr="60%"/>
            <p:cNvSpPr/>
            <p:nvPr/>
          </p:nvSpPr>
          <p:spPr bwMode="auto">
            <a:xfrm>
              <a:off x="3727" y="2893"/>
              <a:ext cx="1044" cy="467"/>
            </a:xfrm>
            <a:custGeom>
              <a:avLst/>
              <a:gdLst>
                <a:gd name="T0" fmla="*/ 0 w 1129"/>
                <a:gd name="T1" fmla="*/ 0 h 734"/>
                <a:gd name="T2" fmla="*/ 0 w 1129"/>
                <a:gd name="T3" fmla="*/ 734 h 734"/>
                <a:gd name="T4" fmla="*/ 1129 w 1129"/>
                <a:gd name="T5" fmla="*/ 734 h 734"/>
                <a:gd name="T6" fmla="*/ 1002 w 1129"/>
                <a:gd name="T7" fmla="*/ 700 h 734"/>
                <a:gd name="T8" fmla="*/ 880 w 1129"/>
                <a:gd name="T9" fmla="*/ 659 h 734"/>
                <a:gd name="T10" fmla="*/ 764 w 1129"/>
                <a:gd name="T11" fmla="*/ 612 h 734"/>
                <a:gd name="T12" fmla="*/ 652 w 1129"/>
                <a:gd name="T13" fmla="*/ 561 h 734"/>
                <a:gd name="T14" fmla="*/ 546 w 1129"/>
                <a:gd name="T15" fmla="*/ 504 h 734"/>
                <a:gd name="T16" fmla="*/ 445 w 1129"/>
                <a:gd name="T17" fmla="*/ 444 h 734"/>
                <a:gd name="T18" fmla="*/ 352 w 1129"/>
                <a:gd name="T19" fmla="*/ 380 h 734"/>
                <a:gd name="T20" fmla="*/ 267 w 1129"/>
                <a:gd name="T21" fmla="*/ 310 h 734"/>
                <a:gd name="T22" fmla="*/ 189 w 1129"/>
                <a:gd name="T23" fmla="*/ 237 h 734"/>
                <a:gd name="T24" fmla="*/ 116 w 1129"/>
                <a:gd name="T25" fmla="*/ 162 h 734"/>
                <a:gd name="T26" fmla="*/ 54 w 1129"/>
                <a:gd name="T27" fmla="*/ 82 h 734"/>
                <a:gd name="T28" fmla="*/ 0 w 1129"/>
                <a:gd name="T29" fmla="*/ 0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29" h="734">
                  <a:moveTo>
                    <a:pt x="0" y="0"/>
                  </a:moveTo>
                  <a:lnTo>
                    <a:pt x="0" y="734"/>
                  </a:lnTo>
                  <a:lnTo>
                    <a:pt x="1129" y="734"/>
                  </a:lnTo>
                  <a:lnTo>
                    <a:pt x="1002" y="700"/>
                  </a:lnTo>
                  <a:lnTo>
                    <a:pt x="880" y="659"/>
                  </a:lnTo>
                  <a:lnTo>
                    <a:pt x="764" y="612"/>
                  </a:lnTo>
                  <a:lnTo>
                    <a:pt x="652" y="561"/>
                  </a:lnTo>
                  <a:lnTo>
                    <a:pt x="546" y="504"/>
                  </a:lnTo>
                  <a:lnTo>
                    <a:pt x="445" y="444"/>
                  </a:lnTo>
                  <a:lnTo>
                    <a:pt x="352" y="380"/>
                  </a:lnTo>
                  <a:lnTo>
                    <a:pt x="267" y="310"/>
                  </a:lnTo>
                  <a:lnTo>
                    <a:pt x="189" y="237"/>
                  </a:lnTo>
                  <a:lnTo>
                    <a:pt x="116" y="162"/>
                  </a:lnTo>
                  <a:lnTo>
                    <a:pt x="54" y="82"/>
                  </a:lnTo>
                  <a:lnTo>
                    <a:pt x="0" y="0"/>
                  </a:lnTo>
                  <a:close/>
                </a:path>
              </a:pathLst>
            </a:custGeom>
            <a:pattFill prst="pct60">
              <a:fgClr>
                <a:srgbClr val="FF3300"/>
              </a:fgClr>
              <a:bgClr>
                <a:srgbClr val="FFFFFF"/>
              </a:bgClr>
            </a:patt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49185" name="Group 159"/>
            <p:cNvGrpSpPr/>
            <p:nvPr/>
          </p:nvGrpSpPr>
          <p:grpSpPr bwMode="auto">
            <a:xfrm>
              <a:off x="713" y="1898"/>
              <a:ext cx="4136" cy="1486"/>
              <a:chOff x="765" y="1872"/>
              <a:chExt cx="4008" cy="1486"/>
            </a:xfrm>
          </p:grpSpPr>
          <p:sp>
            <p:nvSpPr>
              <p:cNvPr id="700576" name="Freeform 160"/>
              <p:cNvSpPr/>
              <p:nvPr/>
            </p:nvSpPr>
            <p:spPr bwMode="auto">
              <a:xfrm>
                <a:off x="816" y="1872"/>
                <a:ext cx="3957" cy="1466"/>
              </a:xfrm>
              <a:custGeom>
                <a:avLst/>
                <a:gdLst>
                  <a:gd name="T0" fmla="*/ 0 w 3957"/>
                  <a:gd name="T1" fmla="*/ 0 h 1466"/>
                  <a:gd name="T2" fmla="*/ 0 w 3957"/>
                  <a:gd name="T3" fmla="*/ 1466 h 1466"/>
                  <a:gd name="T4" fmla="*/ 3957 w 3957"/>
                  <a:gd name="T5" fmla="*/ 1466 h 1466"/>
                </a:gdLst>
                <a:ahLst/>
                <a:cxnLst>
                  <a:cxn ang="0">
                    <a:pos x="T0" y="T1"/>
                  </a:cxn>
                  <a:cxn ang="0">
                    <a:pos x="T2" y="T3"/>
                  </a:cxn>
                  <a:cxn ang="0">
                    <a:pos x="T4" y="T5"/>
                  </a:cxn>
                </a:cxnLst>
                <a:rect l="0" t="0" r="r" b="b"/>
                <a:pathLst>
                  <a:path w="3957" h="1466">
                    <a:moveTo>
                      <a:pt x="0" y="0"/>
                    </a:moveTo>
                    <a:lnTo>
                      <a:pt x="0" y="1466"/>
                    </a:lnTo>
                    <a:lnTo>
                      <a:pt x="3957" y="1466"/>
                    </a:lnTo>
                  </a:path>
                </a:pathLst>
              </a:custGeom>
              <a:noFill/>
              <a:ln w="36513">
                <a:solidFill>
                  <a:schemeClr val="tx1"/>
                </a:solidFill>
                <a:prstDash val="solid"/>
                <a:round/>
              </a:ln>
              <a:effectLst>
                <a:outerShdw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49194" name="Group 161"/>
              <p:cNvGrpSpPr/>
              <p:nvPr/>
            </p:nvGrpSpPr>
            <p:grpSpPr bwMode="auto">
              <a:xfrm>
                <a:off x="765" y="1874"/>
                <a:ext cx="447" cy="1484"/>
                <a:chOff x="765" y="1874"/>
                <a:chExt cx="447" cy="1484"/>
              </a:xfrm>
            </p:grpSpPr>
            <p:sp>
              <p:nvSpPr>
                <p:cNvPr id="700578" name="Line 162"/>
                <p:cNvSpPr>
                  <a:spLocks noChangeShapeType="1"/>
                </p:cNvSpPr>
                <p:nvPr/>
              </p:nvSpPr>
              <p:spPr bwMode="auto">
                <a:xfrm>
                  <a:off x="765" y="1874"/>
                  <a:ext cx="49" cy="1"/>
                </a:xfrm>
                <a:prstGeom prst="line">
                  <a:avLst/>
                </a:prstGeom>
                <a:noFill/>
                <a:ln w="36513">
                  <a:solidFill>
                    <a:srgbClr val="CDCDCD"/>
                  </a:solidFill>
                  <a:rou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00579" name="Line 163"/>
                <p:cNvSpPr>
                  <a:spLocks noChangeShapeType="1"/>
                </p:cNvSpPr>
                <p:nvPr/>
              </p:nvSpPr>
              <p:spPr bwMode="auto">
                <a:xfrm>
                  <a:off x="765" y="2022"/>
                  <a:ext cx="49" cy="1"/>
                </a:xfrm>
                <a:prstGeom prst="line">
                  <a:avLst/>
                </a:prstGeom>
                <a:noFill/>
                <a:ln w="36513">
                  <a:solidFill>
                    <a:srgbClr val="CDCDCD"/>
                  </a:solidFill>
                  <a:rou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00580" name="Line 164"/>
                <p:cNvSpPr>
                  <a:spLocks noChangeShapeType="1"/>
                </p:cNvSpPr>
                <p:nvPr/>
              </p:nvSpPr>
              <p:spPr bwMode="auto">
                <a:xfrm>
                  <a:off x="765" y="2169"/>
                  <a:ext cx="49" cy="1"/>
                </a:xfrm>
                <a:prstGeom prst="line">
                  <a:avLst/>
                </a:prstGeom>
                <a:noFill/>
                <a:ln w="36513">
                  <a:solidFill>
                    <a:srgbClr val="CDCDCD"/>
                  </a:solidFill>
                  <a:rou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00581" name="Line 165"/>
                <p:cNvSpPr>
                  <a:spLocks noChangeShapeType="1"/>
                </p:cNvSpPr>
                <p:nvPr/>
              </p:nvSpPr>
              <p:spPr bwMode="auto">
                <a:xfrm>
                  <a:off x="765" y="2314"/>
                  <a:ext cx="49" cy="1"/>
                </a:xfrm>
                <a:prstGeom prst="line">
                  <a:avLst/>
                </a:prstGeom>
                <a:noFill/>
                <a:ln w="36513">
                  <a:solidFill>
                    <a:srgbClr val="CDCDCD"/>
                  </a:solidFill>
                  <a:rou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00582" name="Line 166"/>
                <p:cNvSpPr>
                  <a:spLocks noChangeShapeType="1"/>
                </p:cNvSpPr>
                <p:nvPr/>
              </p:nvSpPr>
              <p:spPr bwMode="auto">
                <a:xfrm>
                  <a:off x="765" y="2461"/>
                  <a:ext cx="49" cy="1"/>
                </a:xfrm>
                <a:prstGeom prst="line">
                  <a:avLst/>
                </a:prstGeom>
                <a:noFill/>
                <a:ln w="36513">
                  <a:solidFill>
                    <a:srgbClr val="CDCDCD"/>
                  </a:solidFill>
                  <a:rou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00583" name="Line 167"/>
                <p:cNvSpPr>
                  <a:spLocks noChangeShapeType="1"/>
                </p:cNvSpPr>
                <p:nvPr/>
              </p:nvSpPr>
              <p:spPr bwMode="auto">
                <a:xfrm>
                  <a:off x="765" y="2608"/>
                  <a:ext cx="49" cy="1"/>
                </a:xfrm>
                <a:prstGeom prst="line">
                  <a:avLst/>
                </a:prstGeom>
                <a:noFill/>
                <a:ln w="36513">
                  <a:solidFill>
                    <a:srgbClr val="CDCDCD"/>
                  </a:solidFill>
                  <a:rou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00584" name="Line 168"/>
                <p:cNvSpPr>
                  <a:spLocks noChangeShapeType="1"/>
                </p:cNvSpPr>
                <p:nvPr/>
              </p:nvSpPr>
              <p:spPr bwMode="auto">
                <a:xfrm>
                  <a:off x="765" y="2756"/>
                  <a:ext cx="49" cy="1"/>
                </a:xfrm>
                <a:prstGeom prst="line">
                  <a:avLst/>
                </a:prstGeom>
                <a:noFill/>
                <a:ln w="36513">
                  <a:solidFill>
                    <a:srgbClr val="CDCDCD"/>
                  </a:solidFill>
                  <a:rou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00585" name="Line 169"/>
                <p:cNvSpPr>
                  <a:spLocks noChangeShapeType="1"/>
                </p:cNvSpPr>
                <p:nvPr/>
              </p:nvSpPr>
              <p:spPr bwMode="auto">
                <a:xfrm>
                  <a:off x="765" y="2900"/>
                  <a:ext cx="49" cy="1"/>
                </a:xfrm>
                <a:prstGeom prst="line">
                  <a:avLst/>
                </a:prstGeom>
                <a:noFill/>
                <a:ln w="36513">
                  <a:solidFill>
                    <a:srgbClr val="CDCDCD"/>
                  </a:solidFill>
                  <a:rou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00586" name="Line 170"/>
                <p:cNvSpPr>
                  <a:spLocks noChangeShapeType="1"/>
                </p:cNvSpPr>
                <p:nvPr/>
              </p:nvSpPr>
              <p:spPr bwMode="auto">
                <a:xfrm>
                  <a:off x="765" y="3048"/>
                  <a:ext cx="49" cy="1"/>
                </a:xfrm>
                <a:prstGeom prst="line">
                  <a:avLst/>
                </a:prstGeom>
                <a:noFill/>
                <a:ln w="36513">
                  <a:solidFill>
                    <a:srgbClr val="CDCDCD"/>
                  </a:solidFill>
                  <a:rou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00587" name="Line 171"/>
                <p:cNvSpPr>
                  <a:spLocks noChangeShapeType="1"/>
                </p:cNvSpPr>
                <p:nvPr/>
              </p:nvSpPr>
              <p:spPr bwMode="auto">
                <a:xfrm>
                  <a:off x="765" y="3195"/>
                  <a:ext cx="49" cy="1"/>
                </a:xfrm>
                <a:prstGeom prst="line">
                  <a:avLst/>
                </a:prstGeom>
                <a:noFill/>
                <a:ln w="36513">
                  <a:solidFill>
                    <a:srgbClr val="CDCDCD"/>
                  </a:solidFill>
                  <a:round/>
                </a:ln>
                <a:effectLst>
                  <a:outerShdw dist="12700" dir="54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00588" name="Line 172"/>
                <p:cNvSpPr>
                  <a:spLocks noChangeShapeType="1"/>
                </p:cNvSpPr>
                <p:nvPr/>
              </p:nvSpPr>
              <p:spPr bwMode="auto">
                <a:xfrm>
                  <a:off x="1211" y="3340"/>
                  <a:ext cx="1" cy="18"/>
                </a:xfrm>
                <a:prstGeom prst="line">
                  <a:avLst/>
                </a:prstGeom>
                <a:noFill/>
                <a:ln w="36513">
                  <a:solidFill>
                    <a:srgbClr val="CDCDCD"/>
                  </a:solidFill>
                  <a:round/>
                </a:ln>
                <a:effectLst>
                  <a:outerShdw algn="ctr" rotWithShape="0">
                    <a:srgbClr val="808080"/>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grpSp>
          <p:nvGrpSpPr>
            <p:cNvPr id="49186" name="Group 173"/>
            <p:cNvGrpSpPr/>
            <p:nvPr/>
          </p:nvGrpSpPr>
          <p:grpSpPr bwMode="auto">
            <a:xfrm>
              <a:off x="816" y="1872"/>
              <a:ext cx="3883" cy="1432"/>
              <a:chOff x="816" y="1872"/>
              <a:chExt cx="3883" cy="1432"/>
            </a:xfrm>
          </p:grpSpPr>
          <p:sp>
            <p:nvSpPr>
              <p:cNvPr id="700590" name="Freeform 174"/>
              <p:cNvSpPr/>
              <p:nvPr/>
            </p:nvSpPr>
            <p:spPr bwMode="auto">
              <a:xfrm>
                <a:off x="2757" y="1874"/>
                <a:ext cx="1942" cy="1430"/>
              </a:xfrm>
              <a:custGeom>
                <a:avLst/>
                <a:gdLst>
                  <a:gd name="T0" fmla="*/ 1942 w 1942"/>
                  <a:gd name="T1" fmla="*/ 1430 h 1430"/>
                  <a:gd name="T2" fmla="*/ 1737 w 1942"/>
                  <a:gd name="T3" fmla="*/ 1412 h 1430"/>
                  <a:gd name="T4" fmla="*/ 1636 w 1942"/>
                  <a:gd name="T5" fmla="*/ 1396 h 1430"/>
                  <a:gd name="T6" fmla="*/ 1532 w 1942"/>
                  <a:gd name="T7" fmla="*/ 1373 h 1430"/>
                  <a:gd name="T8" fmla="*/ 1431 w 1942"/>
                  <a:gd name="T9" fmla="*/ 1342 h 1430"/>
                  <a:gd name="T10" fmla="*/ 1328 w 1942"/>
                  <a:gd name="T11" fmla="*/ 1298 h 1430"/>
                  <a:gd name="T12" fmla="*/ 1227 w 1942"/>
                  <a:gd name="T13" fmla="*/ 1238 h 1430"/>
                  <a:gd name="T14" fmla="*/ 1022 w 1942"/>
                  <a:gd name="T15" fmla="*/ 1073 h 1430"/>
                  <a:gd name="T16" fmla="*/ 818 w 1942"/>
                  <a:gd name="T17" fmla="*/ 838 h 1430"/>
                  <a:gd name="T18" fmla="*/ 613 w 1942"/>
                  <a:gd name="T19" fmla="*/ 559 h 1430"/>
                  <a:gd name="T20" fmla="*/ 512 w 1942"/>
                  <a:gd name="T21" fmla="*/ 416 h 1430"/>
                  <a:gd name="T22" fmla="*/ 409 w 1942"/>
                  <a:gd name="T23" fmla="*/ 282 h 1430"/>
                  <a:gd name="T24" fmla="*/ 308 w 1942"/>
                  <a:gd name="T25" fmla="*/ 166 h 1430"/>
                  <a:gd name="T26" fmla="*/ 204 w 1942"/>
                  <a:gd name="T27" fmla="*/ 78 h 1430"/>
                  <a:gd name="T28" fmla="*/ 103 w 1942"/>
                  <a:gd name="T29" fmla="*/ 21 h 1430"/>
                  <a:gd name="T30" fmla="*/ 0 w 1942"/>
                  <a:gd name="T31" fmla="*/ 0 h 1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2" h="1430">
                    <a:moveTo>
                      <a:pt x="1942" y="1430"/>
                    </a:moveTo>
                    <a:lnTo>
                      <a:pt x="1737" y="1412"/>
                    </a:lnTo>
                    <a:lnTo>
                      <a:pt x="1636" y="1396"/>
                    </a:lnTo>
                    <a:lnTo>
                      <a:pt x="1532" y="1373"/>
                    </a:lnTo>
                    <a:lnTo>
                      <a:pt x="1431" y="1342"/>
                    </a:lnTo>
                    <a:lnTo>
                      <a:pt x="1328" y="1298"/>
                    </a:lnTo>
                    <a:lnTo>
                      <a:pt x="1227" y="1238"/>
                    </a:lnTo>
                    <a:lnTo>
                      <a:pt x="1022" y="1073"/>
                    </a:lnTo>
                    <a:lnTo>
                      <a:pt x="818" y="838"/>
                    </a:lnTo>
                    <a:lnTo>
                      <a:pt x="613" y="559"/>
                    </a:lnTo>
                    <a:lnTo>
                      <a:pt x="512" y="416"/>
                    </a:lnTo>
                    <a:lnTo>
                      <a:pt x="409" y="282"/>
                    </a:lnTo>
                    <a:lnTo>
                      <a:pt x="308" y="166"/>
                    </a:lnTo>
                    <a:lnTo>
                      <a:pt x="204" y="78"/>
                    </a:lnTo>
                    <a:lnTo>
                      <a:pt x="103" y="21"/>
                    </a:lnTo>
                    <a:lnTo>
                      <a:pt x="0" y="0"/>
                    </a:lnTo>
                  </a:path>
                </a:pathLst>
              </a:custGeom>
              <a:noFill/>
              <a:ln w="76200" cmpd="sng">
                <a:solidFill>
                  <a:srgbClr val="CE64A1"/>
                </a:solidFill>
                <a:prstDash val="solid"/>
                <a:round/>
              </a:ln>
              <a:effectLst>
                <a:outerShdw dist="38100" dir="54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00591" name="Freeform 175"/>
              <p:cNvSpPr/>
              <p:nvPr/>
            </p:nvSpPr>
            <p:spPr bwMode="auto">
              <a:xfrm>
                <a:off x="816" y="1872"/>
                <a:ext cx="1943" cy="1430"/>
              </a:xfrm>
              <a:custGeom>
                <a:avLst/>
                <a:gdLst>
                  <a:gd name="T0" fmla="*/ 0 w 1943"/>
                  <a:gd name="T1" fmla="*/ 1430 h 1430"/>
                  <a:gd name="T2" fmla="*/ 205 w 1943"/>
                  <a:gd name="T3" fmla="*/ 1412 h 1430"/>
                  <a:gd name="T4" fmla="*/ 309 w 1943"/>
                  <a:gd name="T5" fmla="*/ 1396 h 1430"/>
                  <a:gd name="T6" fmla="*/ 410 w 1943"/>
                  <a:gd name="T7" fmla="*/ 1373 h 1430"/>
                  <a:gd name="T8" fmla="*/ 511 w 1943"/>
                  <a:gd name="T9" fmla="*/ 1342 h 1430"/>
                  <a:gd name="T10" fmla="*/ 614 w 1943"/>
                  <a:gd name="T11" fmla="*/ 1298 h 1430"/>
                  <a:gd name="T12" fmla="*/ 715 w 1943"/>
                  <a:gd name="T13" fmla="*/ 1238 h 1430"/>
                  <a:gd name="T14" fmla="*/ 922 w 1943"/>
                  <a:gd name="T15" fmla="*/ 1073 h 1430"/>
                  <a:gd name="T16" fmla="*/ 1124 w 1943"/>
                  <a:gd name="T17" fmla="*/ 838 h 1430"/>
                  <a:gd name="T18" fmla="*/ 1329 w 1943"/>
                  <a:gd name="T19" fmla="*/ 559 h 1430"/>
                  <a:gd name="T20" fmla="*/ 1432 w 1943"/>
                  <a:gd name="T21" fmla="*/ 416 h 1430"/>
                  <a:gd name="T22" fmla="*/ 1533 w 1943"/>
                  <a:gd name="T23" fmla="*/ 282 h 1430"/>
                  <a:gd name="T24" fmla="*/ 1637 w 1943"/>
                  <a:gd name="T25" fmla="*/ 166 h 1430"/>
                  <a:gd name="T26" fmla="*/ 1738 w 1943"/>
                  <a:gd name="T27" fmla="*/ 78 h 1430"/>
                  <a:gd name="T28" fmla="*/ 1842 w 1943"/>
                  <a:gd name="T29" fmla="*/ 21 h 1430"/>
                  <a:gd name="T30" fmla="*/ 1943 w 1943"/>
                  <a:gd name="T31" fmla="*/ 0 h 1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3" h="1430">
                    <a:moveTo>
                      <a:pt x="0" y="1430"/>
                    </a:moveTo>
                    <a:lnTo>
                      <a:pt x="205" y="1412"/>
                    </a:lnTo>
                    <a:lnTo>
                      <a:pt x="309" y="1396"/>
                    </a:lnTo>
                    <a:lnTo>
                      <a:pt x="410" y="1373"/>
                    </a:lnTo>
                    <a:lnTo>
                      <a:pt x="511" y="1342"/>
                    </a:lnTo>
                    <a:lnTo>
                      <a:pt x="614" y="1298"/>
                    </a:lnTo>
                    <a:lnTo>
                      <a:pt x="715" y="1238"/>
                    </a:lnTo>
                    <a:lnTo>
                      <a:pt x="922" y="1073"/>
                    </a:lnTo>
                    <a:lnTo>
                      <a:pt x="1124" y="838"/>
                    </a:lnTo>
                    <a:lnTo>
                      <a:pt x="1329" y="559"/>
                    </a:lnTo>
                    <a:lnTo>
                      <a:pt x="1432" y="416"/>
                    </a:lnTo>
                    <a:lnTo>
                      <a:pt x="1533" y="282"/>
                    </a:lnTo>
                    <a:lnTo>
                      <a:pt x="1637" y="166"/>
                    </a:lnTo>
                    <a:lnTo>
                      <a:pt x="1738" y="78"/>
                    </a:lnTo>
                    <a:lnTo>
                      <a:pt x="1842" y="21"/>
                    </a:lnTo>
                    <a:lnTo>
                      <a:pt x="1943" y="0"/>
                    </a:lnTo>
                  </a:path>
                </a:pathLst>
              </a:custGeom>
              <a:noFill/>
              <a:ln w="76200" cmpd="sng">
                <a:solidFill>
                  <a:srgbClr val="CE64A1"/>
                </a:solidFill>
                <a:prstDash val="solid"/>
                <a:round/>
              </a:ln>
              <a:effectLst>
                <a:outerShdw dist="38100" dir="54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sp>
          <p:nvSpPr>
            <p:cNvPr id="700592" name="Freeform 176"/>
            <p:cNvSpPr/>
            <p:nvPr/>
          </p:nvSpPr>
          <p:spPr bwMode="auto">
            <a:xfrm>
              <a:off x="1241" y="2672"/>
              <a:ext cx="303" cy="566"/>
            </a:xfrm>
            <a:custGeom>
              <a:avLst/>
              <a:gdLst>
                <a:gd name="T0" fmla="*/ 0 w 303"/>
                <a:gd name="T1" fmla="*/ 0 h 566"/>
                <a:gd name="T2" fmla="*/ 47 w 303"/>
                <a:gd name="T3" fmla="*/ 6 h 566"/>
                <a:gd name="T4" fmla="*/ 91 w 303"/>
                <a:gd name="T5" fmla="*/ 18 h 566"/>
                <a:gd name="T6" fmla="*/ 130 w 303"/>
                <a:gd name="T7" fmla="*/ 44 h 566"/>
                <a:gd name="T8" fmla="*/ 163 w 303"/>
                <a:gd name="T9" fmla="*/ 75 h 566"/>
                <a:gd name="T10" fmla="*/ 189 w 303"/>
                <a:gd name="T11" fmla="*/ 114 h 566"/>
                <a:gd name="T12" fmla="*/ 207 w 303"/>
                <a:gd name="T13" fmla="*/ 155 h 566"/>
                <a:gd name="T14" fmla="*/ 212 w 303"/>
                <a:gd name="T15" fmla="*/ 202 h 566"/>
                <a:gd name="T16" fmla="*/ 210 w 303"/>
                <a:gd name="T17" fmla="*/ 249 h 566"/>
                <a:gd name="T18" fmla="*/ 194 w 303"/>
                <a:gd name="T19" fmla="*/ 292 h 566"/>
                <a:gd name="T20" fmla="*/ 181 w 303"/>
                <a:gd name="T21" fmla="*/ 331 h 566"/>
                <a:gd name="T22" fmla="*/ 176 w 303"/>
                <a:gd name="T23" fmla="*/ 373 h 566"/>
                <a:gd name="T24" fmla="*/ 181 w 303"/>
                <a:gd name="T25" fmla="*/ 411 h 566"/>
                <a:gd name="T26" fmla="*/ 192 w 303"/>
                <a:gd name="T27" fmla="*/ 453 h 566"/>
                <a:gd name="T28" fmla="*/ 210 w 303"/>
                <a:gd name="T29" fmla="*/ 489 h 566"/>
                <a:gd name="T30" fmla="*/ 236 w 303"/>
                <a:gd name="T31" fmla="*/ 520 h 566"/>
                <a:gd name="T32" fmla="*/ 267 w 303"/>
                <a:gd name="T33" fmla="*/ 546 h 566"/>
                <a:gd name="T34" fmla="*/ 303 w 303"/>
                <a:gd name="T35" fmla="*/ 566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3" h="566">
                  <a:moveTo>
                    <a:pt x="0" y="0"/>
                  </a:moveTo>
                  <a:lnTo>
                    <a:pt x="47" y="6"/>
                  </a:lnTo>
                  <a:lnTo>
                    <a:pt x="91" y="18"/>
                  </a:lnTo>
                  <a:lnTo>
                    <a:pt x="130" y="44"/>
                  </a:lnTo>
                  <a:lnTo>
                    <a:pt x="163" y="75"/>
                  </a:lnTo>
                  <a:lnTo>
                    <a:pt x="189" y="114"/>
                  </a:lnTo>
                  <a:lnTo>
                    <a:pt x="207" y="155"/>
                  </a:lnTo>
                  <a:lnTo>
                    <a:pt x="212" y="202"/>
                  </a:lnTo>
                  <a:lnTo>
                    <a:pt x="210" y="249"/>
                  </a:lnTo>
                  <a:lnTo>
                    <a:pt x="194" y="292"/>
                  </a:lnTo>
                  <a:lnTo>
                    <a:pt x="181" y="331"/>
                  </a:lnTo>
                  <a:lnTo>
                    <a:pt x="176" y="373"/>
                  </a:lnTo>
                  <a:lnTo>
                    <a:pt x="181" y="411"/>
                  </a:lnTo>
                  <a:lnTo>
                    <a:pt x="192" y="453"/>
                  </a:lnTo>
                  <a:lnTo>
                    <a:pt x="210" y="489"/>
                  </a:lnTo>
                  <a:lnTo>
                    <a:pt x="236" y="520"/>
                  </a:lnTo>
                  <a:lnTo>
                    <a:pt x="267" y="546"/>
                  </a:lnTo>
                  <a:lnTo>
                    <a:pt x="303" y="566"/>
                  </a:lnTo>
                </a:path>
              </a:pathLst>
            </a:custGeom>
            <a:noFill/>
            <a:ln w="36513">
              <a:solidFill>
                <a:srgbClr val="2FFFEB"/>
              </a:solidFill>
              <a:prstDash val="solid"/>
              <a:round/>
              <a:headEnd type="none" w="med" len="med"/>
              <a:tailEnd type="triangle" w="med" len="med"/>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00593" name="Freeform 177"/>
            <p:cNvSpPr/>
            <p:nvPr/>
          </p:nvSpPr>
          <p:spPr bwMode="auto">
            <a:xfrm>
              <a:off x="3903" y="2698"/>
              <a:ext cx="591" cy="563"/>
            </a:xfrm>
            <a:custGeom>
              <a:avLst/>
              <a:gdLst>
                <a:gd name="T0" fmla="*/ 795 w 795"/>
                <a:gd name="T1" fmla="*/ 0 h 491"/>
                <a:gd name="T2" fmla="*/ 776 w 795"/>
                <a:gd name="T3" fmla="*/ 57 h 491"/>
                <a:gd name="T4" fmla="*/ 748 w 795"/>
                <a:gd name="T5" fmla="*/ 111 h 491"/>
                <a:gd name="T6" fmla="*/ 712 w 795"/>
                <a:gd name="T7" fmla="*/ 160 h 491"/>
                <a:gd name="T8" fmla="*/ 668 w 795"/>
                <a:gd name="T9" fmla="*/ 204 h 491"/>
                <a:gd name="T10" fmla="*/ 619 w 795"/>
                <a:gd name="T11" fmla="*/ 238 h 491"/>
                <a:gd name="T12" fmla="*/ 562 w 795"/>
                <a:gd name="T13" fmla="*/ 266 h 491"/>
                <a:gd name="T14" fmla="*/ 505 w 795"/>
                <a:gd name="T15" fmla="*/ 282 h 491"/>
                <a:gd name="T16" fmla="*/ 442 w 795"/>
                <a:gd name="T17" fmla="*/ 290 h 491"/>
                <a:gd name="T18" fmla="*/ 383 w 795"/>
                <a:gd name="T19" fmla="*/ 287 h 491"/>
                <a:gd name="T20" fmla="*/ 323 w 795"/>
                <a:gd name="T21" fmla="*/ 284 h 491"/>
                <a:gd name="T22" fmla="*/ 266 w 795"/>
                <a:gd name="T23" fmla="*/ 290 h 491"/>
                <a:gd name="T24" fmla="*/ 209 w 795"/>
                <a:gd name="T25" fmla="*/ 305 h 491"/>
                <a:gd name="T26" fmla="*/ 158 w 795"/>
                <a:gd name="T27" fmla="*/ 328 h 491"/>
                <a:gd name="T28" fmla="*/ 108 w 795"/>
                <a:gd name="T29" fmla="*/ 359 h 491"/>
                <a:gd name="T30" fmla="*/ 64 w 795"/>
                <a:gd name="T31" fmla="*/ 398 h 491"/>
                <a:gd name="T32" fmla="*/ 28 w 795"/>
                <a:gd name="T33" fmla="*/ 442 h 491"/>
                <a:gd name="T34" fmla="*/ 0 w 795"/>
                <a:gd name="T35" fmla="*/ 491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5" h="491">
                  <a:moveTo>
                    <a:pt x="795" y="0"/>
                  </a:moveTo>
                  <a:lnTo>
                    <a:pt x="776" y="57"/>
                  </a:lnTo>
                  <a:lnTo>
                    <a:pt x="748" y="111"/>
                  </a:lnTo>
                  <a:lnTo>
                    <a:pt x="712" y="160"/>
                  </a:lnTo>
                  <a:lnTo>
                    <a:pt x="668" y="204"/>
                  </a:lnTo>
                  <a:lnTo>
                    <a:pt x="619" y="238"/>
                  </a:lnTo>
                  <a:lnTo>
                    <a:pt x="562" y="266"/>
                  </a:lnTo>
                  <a:lnTo>
                    <a:pt x="505" y="282"/>
                  </a:lnTo>
                  <a:lnTo>
                    <a:pt x="442" y="290"/>
                  </a:lnTo>
                  <a:lnTo>
                    <a:pt x="383" y="287"/>
                  </a:lnTo>
                  <a:lnTo>
                    <a:pt x="323" y="284"/>
                  </a:lnTo>
                  <a:lnTo>
                    <a:pt x="266" y="290"/>
                  </a:lnTo>
                  <a:lnTo>
                    <a:pt x="209" y="305"/>
                  </a:lnTo>
                  <a:lnTo>
                    <a:pt x="158" y="328"/>
                  </a:lnTo>
                  <a:lnTo>
                    <a:pt x="108" y="359"/>
                  </a:lnTo>
                  <a:lnTo>
                    <a:pt x="64" y="398"/>
                  </a:lnTo>
                  <a:lnTo>
                    <a:pt x="28" y="442"/>
                  </a:lnTo>
                  <a:lnTo>
                    <a:pt x="0" y="491"/>
                  </a:lnTo>
                </a:path>
              </a:pathLst>
            </a:custGeom>
            <a:noFill/>
            <a:ln w="36513">
              <a:solidFill>
                <a:srgbClr val="2FFFEB"/>
              </a:solidFill>
              <a:prstDash val="solid"/>
              <a:round/>
              <a:headEnd type="none" w="med" len="med"/>
              <a:tailEnd type="triangle" w="med" len="med"/>
            </a:ln>
            <a:effectLst>
              <a:outerShdw dist="12700" dir="54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00595" name="Line 179"/>
            <p:cNvSpPr>
              <a:spLocks noChangeShapeType="1"/>
            </p:cNvSpPr>
            <p:nvPr/>
          </p:nvSpPr>
          <p:spPr bwMode="auto">
            <a:xfrm>
              <a:off x="1764" y="2160"/>
              <a:ext cx="0" cy="1200"/>
            </a:xfrm>
            <a:prstGeom prst="line">
              <a:avLst/>
            </a:prstGeom>
            <a:noFill/>
            <a:ln w="28575">
              <a:solidFill>
                <a:schemeClr val="tx1"/>
              </a:solidFill>
              <a:round/>
            </a:ln>
            <a:effectLst>
              <a:outerShdw dist="127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00596" name="Line 180"/>
            <p:cNvSpPr>
              <a:spLocks noChangeShapeType="1"/>
            </p:cNvSpPr>
            <p:nvPr/>
          </p:nvSpPr>
          <p:spPr bwMode="auto">
            <a:xfrm>
              <a:off x="3720" y="2160"/>
              <a:ext cx="0" cy="1202"/>
            </a:xfrm>
            <a:prstGeom prst="line">
              <a:avLst/>
            </a:prstGeom>
            <a:noFill/>
            <a:ln w="28575">
              <a:solidFill>
                <a:schemeClr val="tx1"/>
              </a:solidFill>
              <a:round/>
            </a:ln>
            <a:effectLst>
              <a:outerShdw dist="12700" dir="162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spTree>
  </p:cSld>
  <p:clrMapOvr>
    <a:masterClrMapping/>
  </p:clrMapOvr>
  <p:transition>
    <p:split orient="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79" name="Rectangle 51"/>
          <p:cNvSpPr>
            <a:spLocks noGrp="1" noChangeArrowheads="1"/>
          </p:cNvSpPr>
          <p:nvPr>
            <p:ph type="title"/>
          </p:nvPr>
        </p:nvSpPr>
        <p:spPr/>
        <p:txBody>
          <a:bodyPr>
            <a:normAutofit fontScale="90000"/>
          </a:bodyPr>
          <a:lstStyle/>
          <a:p>
            <a:pPr>
              <a:defRPr/>
            </a:pPr>
            <a:r>
              <a:rPr lang="zh-CN" altLang="en-US" sz="4000"/>
              <a:t>单侧检验</a:t>
            </a:r>
            <a:br>
              <a:rPr lang="zh-CN" altLang="en-US" sz="4000"/>
            </a:b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显著性水平与拒绝域</a:t>
            </a:r>
            <a:r>
              <a:rPr lang="en-US" altLang="zh-CN" sz="3600">
                <a:solidFill>
                  <a:schemeClr val="hlink"/>
                </a:solidFill>
                <a:latin typeface="Arial" panose="020B0604020202020204" pitchFamily="34" charset="0"/>
              </a:rPr>
              <a:t>)</a:t>
            </a:r>
            <a:endParaRPr lang="en-US" altLang="zh-CN">
              <a:latin typeface="Arial" panose="020B0604020202020204" pitchFamily="34" charset="0"/>
            </a:endParaRPr>
          </a:p>
        </p:txBody>
      </p:sp>
      <p:grpSp>
        <p:nvGrpSpPr>
          <p:cNvPr id="57348" name="Group 123"/>
          <p:cNvGrpSpPr/>
          <p:nvPr/>
        </p:nvGrpSpPr>
        <p:grpSpPr bwMode="auto">
          <a:xfrm>
            <a:off x="685800" y="1905000"/>
            <a:ext cx="7326313" cy="4029075"/>
            <a:chOff x="432" y="1200"/>
            <a:chExt cx="4615" cy="2538"/>
          </a:xfrm>
        </p:grpSpPr>
        <p:sp>
          <p:nvSpPr>
            <p:cNvPr id="509007" name="Rectangle 79"/>
            <p:cNvSpPr>
              <a:spLocks noChangeArrowheads="1"/>
            </p:cNvSpPr>
            <p:nvPr/>
          </p:nvSpPr>
          <p:spPr bwMode="auto">
            <a:xfrm>
              <a:off x="2592" y="3408"/>
              <a:ext cx="30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H</a:t>
              </a:r>
              <a:r>
                <a:rPr lang="en-US" altLang="zh-CN" baseline="-250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0</a:t>
              </a:r>
              <a:r>
                <a:rPr lang="zh-CN" altLang="en-US"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值</a:t>
              </a:r>
            </a:p>
          </p:txBody>
        </p:sp>
        <p:sp>
          <p:nvSpPr>
            <p:cNvPr id="509008" name="Rectangle 80"/>
            <p:cNvSpPr>
              <a:spLocks noChangeArrowheads="1"/>
            </p:cNvSpPr>
            <p:nvPr/>
          </p:nvSpPr>
          <p:spPr bwMode="auto">
            <a:xfrm>
              <a:off x="1548" y="3564"/>
              <a:ext cx="43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zh-CN" altLang="en-US"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临界值</a:t>
              </a:r>
              <a:endParaRPr lang="zh-CN" altLang="en-US" dirty="0">
                <a:solidFill>
                  <a:srgbClr val="FFFFFF"/>
                </a:solidFill>
                <a:latin typeface="Arial" panose="020B0604020202020204" pitchFamily="34" charset="0"/>
                <a:ea typeface="微软雅黑" panose="020B0503020204020204" pitchFamily="34" charset="-122"/>
              </a:endParaRPr>
            </a:p>
          </p:txBody>
        </p:sp>
        <p:sp>
          <p:nvSpPr>
            <p:cNvPr id="509009" name="Rectangle 81"/>
            <p:cNvSpPr>
              <a:spLocks noChangeArrowheads="1"/>
            </p:cNvSpPr>
            <p:nvPr/>
          </p:nvSpPr>
          <p:spPr bwMode="auto">
            <a:xfrm>
              <a:off x="1284" y="2364"/>
              <a:ext cx="238"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0" tIns="0" rIns="0" bIns="0">
              <a:spAutoFit/>
            </a:bodyPr>
            <a:lstStyle/>
            <a:p>
              <a:pPr algn="l">
                <a:defRPr/>
              </a:pPr>
              <a:r>
                <a:rPr lang="en-US" altLang="zh-CN" sz="2800" b="1" dirty="0">
                  <a:solidFill>
                    <a:srgbClr val="FFFFFF"/>
                  </a:solidFill>
                  <a:effectLst>
                    <a:outerShdw blurRad="38100" dist="38100" dir="2700000" algn="tl">
                      <a:srgbClr val="000000"/>
                    </a:outerShdw>
                  </a:effectLst>
                  <a:latin typeface="Symbol" panose="05050102010706020507" pitchFamily="18" charset="2"/>
                  <a:ea typeface="微软雅黑" panose="020B0503020204020204" pitchFamily="34" charset="-122"/>
                </a:rPr>
                <a:t>a</a:t>
              </a:r>
              <a:endParaRPr lang="en-US" altLang="zh-CN"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endParaRPr>
            </a:p>
          </p:txBody>
        </p:sp>
        <p:sp>
          <p:nvSpPr>
            <p:cNvPr id="509010" name="Rectangle 82"/>
            <p:cNvSpPr>
              <a:spLocks noChangeArrowheads="1"/>
            </p:cNvSpPr>
            <p:nvPr/>
          </p:nvSpPr>
          <p:spPr bwMode="auto">
            <a:xfrm>
              <a:off x="4320" y="3408"/>
              <a:ext cx="72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zh-CN" altLang="en-US"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样本统计量</a:t>
              </a:r>
              <a:endParaRPr lang="zh-CN" altLang="en-US" dirty="0">
                <a:solidFill>
                  <a:srgbClr val="FFFFFF"/>
                </a:solidFill>
                <a:latin typeface="Arial" panose="020B0604020202020204" pitchFamily="34" charset="0"/>
                <a:ea typeface="微软雅黑" panose="020B0503020204020204" pitchFamily="34" charset="-122"/>
              </a:endParaRPr>
            </a:p>
          </p:txBody>
        </p:sp>
        <p:sp>
          <p:nvSpPr>
            <p:cNvPr id="509011" name="Rectangle 83"/>
            <p:cNvSpPr>
              <a:spLocks noChangeArrowheads="1"/>
            </p:cNvSpPr>
            <p:nvPr/>
          </p:nvSpPr>
          <p:spPr bwMode="auto">
            <a:xfrm>
              <a:off x="1260" y="1800"/>
              <a:ext cx="43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zh-CN" altLang="en-US" dirty="0">
                  <a:solidFill>
                    <a:srgbClr val="FE9B03"/>
                  </a:solidFill>
                  <a:effectLst>
                    <a:outerShdw blurRad="38100" dist="38100" dir="2700000" algn="tl">
                      <a:srgbClr val="000000"/>
                    </a:outerShdw>
                  </a:effectLst>
                  <a:latin typeface="Arial" panose="020B0604020202020204" pitchFamily="34" charset="0"/>
                  <a:ea typeface="微软雅黑" panose="020B0503020204020204" pitchFamily="34" charset="-122"/>
                </a:rPr>
                <a:t>拒绝域</a:t>
              </a:r>
              <a:endParaRPr lang="zh-CN" altLang="en-US" dirty="0">
                <a:solidFill>
                  <a:srgbClr val="FE9B03"/>
                </a:solidFill>
                <a:latin typeface="Arial" panose="020B0604020202020204" pitchFamily="34" charset="0"/>
                <a:ea typeface="微软雅黑" panose="020B0503020204020204" pitchFamily="34" charset="-122"/>
              </a:endParaRPr>
            </a:p>
          </p:txBody>
        </p:sp>
        <p:grpSp>
          <p:nvGrpSpPr>
            <p:cNvPr id="57354" name="Group 85"/>
            <p:cNvGrpSpPr/>
            <p:nvPr/>
          </p:nvGrpSpPr>
          <p:grpSpPr bwMode="auto">
            <a:xfrm>
              <a:off x="765" y="1874"/>
              <a:ext cx="49" cy="1322"/>
              <a:chOff x="765" y="1874"/>
              <a:chExt cx="49" cy="1322"/>
            </a:xfrm>
          </p:grpSpPr>
          <p:sp>
            <p:nvSpPr>
              <p:cNvPr id="509014" name="Line 86"/>
              <p:cNvSpPr>
                <a:spLocks noChangeShapeType="1"/>
              </p:cNvSpPr>
              <p:nvPr/>
            </p:nvSpPr>
            <p:spPr bwMode="auto">
              <a:xfrm>
                <a:off x="765" y="1874"/>
                <a:ext cx="49" cy="1"/>
              </a:xfrm>
              <a:prstGeom prst="line">
                <a:avLst/>
              </a:prstGeom>
              <a:noFill/>
              <a:ln w="36513">
                <a:solidFill>
                  <a:srgbClr val="CDCDCD"/>
                </a:solidFill>
                <a:round/>
              </a:ln>
              <a:effectLst>
                <a:outerShdw dist="45791" dir="3378596"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509015" name="Line 87"/>
              <p:cNvSpPr>
                <a:spLocks noChangeShapeType="1"/>
              </p:cNvSpPr>
              <p:nvPr/>
            </p:nvSpPr>
            <p:spPr bwMode="auto">
              <a:xfrm>
                <a:off x="765" y="2022"/>
                <a:ext cx="49" cy="1"/>
              </a:xfrm>
              <a:prstGeom prst="line">
                <a:avLst/>
              </a:prstGeom>
              <a:noFill/>
              <a:ln w="36513">
                <a:solidFill>
                  <a:srgbClr val="CDCDCD"/>
                </a:solidFill>
                <a:round/>
              </a:ln>
              <a:effectLst>
                <a:outerShdw dist="45791" dir="3378596"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509016" name="Line 88"/>
              <p:cNvSpPr>
                <a:spLocks noChangeShapeType="1"/>
              </p:cNvSpPr>
              <p:nvPr/>
            </p:nvSpPr>
            <p:spPr bwMode="auto">
              <a:xfrm>
                <a:off x="765" y="2169"/>
                <a:ext cx="49" cy="1"/>
              </a:xfrm>
              <a:prstGeom prst="line">
                <a:avLst/>
              </a:prstGeom>
              <a:noFill/>
              <a:ln w="36513">
                <a:solidFill>
                  <a:srgbClr val="CDCDCD"/>
                </a:solidFill>
                <a:round/>
              </a:ln>
              <a:effectLst>
                <a:outerShdw dist="45791" dir="3378596"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509017" name="Line 89"/>
              <p:cNvSpPr>
                <a:spLocks noChangeShapeType="1"/>
              </p:cNvSpPr>
              <p:nvPr/>
            </p:nvSpPr>
            <p:spPr bwMode="auto">
              <a:xfrm>
                <a:off x="765" y="2314"/>
                <a:ext cx="49" cy="1"/>
              </a:xfrm>
              <a:prstGeom prst="line">
                <a:avLst/>
              </a:prstGeom>
              <a:noFill/>
              <a:ln w="36513">
                <a:solidFill>
                  <a:srgbClr val="CDCDCD"/>
                </a:solidFill>
                <a:round/>
              </a:ln>
              <a:effectLst>
                <a:outerShdw dist="45791" dir="3378596"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509018" name="Line 90"/>
              <p:cNvSpPr>
                <a:spLocks noChangeShapeType="1"/>
              </p:cNvSpPr>
              <p:nvPr/>
            </p:nvSpPr>
            <p:spPr bwMode="auto">
              <a:xfrm>
                <a:off x="765" y="2461"/>
                <a:ext cx="49" cy="1"/>
              </a:xfrm>
              <a:prstGeom prst="line">
                <a:avLst/>
              </a:prstGeom>
              <a:noFill/>
              <a:ln w="36513">
                <a:solidFill>
                  <a:srgbClr val="CDCDCD"/>
                </a:solidFill>
                <a:round/>
              </a:ln>
              <a:effectLst>
                <a:outerShdw dist="45791" dir="3378596"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509019" name="Line 91"/>
              <p:cNvSpPr>
                <a:spLocks noChangeShapeType="1"/>
              </p:cNvSpPr>
              <p:nvPr/>
            </p:nvSpPr>
            <p:spPr bwMode="auto">
              <a:xfrm>
                <a:off x="765" y="2608"/>
                <a:ext cx="49" cy="1"/>
              </a:xfrm>
              <a:prstGeom prst="line">
                <a:avLst/>
              </a:prstGeom>
              <a:noFill/>
              <a:ln w="36513">
                <a:solidFill>
                  <a:srgbClr val="CDCDCD"/>
                </a:solidFill>
                <a:round/>
              </a:ln>
              <a:effectLst>
                <a:outerShdw dist="45791" dir="3378596"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509020" name="Line 92"/>
              <p:cNvSpPr>
                <a:spLocks noChangeShapeType="1"/>
              </p:cNvSpPr>
              <p:nvPr/>
            </p:nvSpPr>
            <p:spPr bwMode="auto">
              <a:xfrm>
                <a:off x="765" y="2756"/>
                <a:ext cx="49" cy="1"/>
              </a:xfrm>
              <a:prstGeom prst="line">
                <a:avLst/>
              </a:prstGeom>
              <a:noFill/>
              <a:ln w="36513">
                <a:solidFill>
                  <a:srgbClr val="CDCDCD"/>
                </a:solidFill>
                <a:round/>
              </a:ln>
              <a:effectLst>
                <a:outerShdw dist="45791" dir="3378596"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509021" name="Line 93"/>
              <p:cNvSpPr>
                <a:spLocks noChangeShapeType="1"/>
              </p:cNvSpPr>
              <p:nvPr/>
            </p:nvSpPr>
            <p:spPr bwMode="auto">
              <a:xfrm>
                <a:off x="765" y="2900"/>
                <a:ext cx="49" cy="1"/>
              </a:xfrm>
              <a:prstGeom prst="line">
                <a:avLst/>
              </a:prstGeom>
              <a:noFill/>
              <a:ln w="36513">
                <a:solidFill>
                  <a:srgbClr val="CDCDCD"/>
                </a:solidFill>
                <a:round/>
              </a:ln>
              <a:effectLst>
                <a:outerShdw dist="45791" dir="3378596"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509022" name="Line 94"/>
              <p:cNvSpPr>
                <a:spLocks noChangeShapeType="1"/>
              </p:cNvSpPr>
              <p:nvPr/>
            </p:nvSpPr>
            <p:spPr bwMode="auto">
              <a:xfrm>
                <a:off x="765" y="3048"/>
                <a:ext cx="49" cy="1"/>
              </a:xfrm>
              <a:prstGeom prst="line">
                <a:avLst/>
              </a:prstGeom>
              <a:noFill/>
              <a:ln w="36513">
                <a:solidFill>
                  <a:srgbClr val="CDCDCD"/>
                </a:solidFill>
                <a:round/>
              </a:ln>
              <a:effectLst>
                <a:outerShdw dist="45791" dir="3378596"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509023" name="Line 95"/>
              <p:cNvSpPr>
                <a:spLocks noChangeShapeType="1"/>
              </p:cNvSpPr>
              <p:nvPr/>
            </p:nvSpPr>
            <p:spPr bwMode="auto">
              <a:xfrm>
                <a:off x="765" y="3195"/>
                <a:ext cx="49" cy="1"/>
              </a:xfrm>
              <a:prstGeom prst="line">
                <a:avLst/>
              </a:prstGeom>
              <a:noFill/>
              <a:ln w="36513">
                <a:solidFill>
                  <a:srgbClr val="CDCDCD"/>
                </a:solidFill>
                <a:round/>
              </a:ln>
              <a:effectLst>
                <a:outerShdw dist="45791" dir="3378596"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sp>
          <p:nvSpPr>
            <p:cNvPr id="509024" name="Line 96"/>
            <p:cNvSpPr>
              <a:spLocks noChangeShapeType="1"/>
            </p:cNvSpPr>
            <p:nvPr/>
          </p:nvSpPr>
          <p:spPr bwMode="auto">
            <a:xfrm>
              <a:off x="4771" y="3340"/>
              <a:ext cx="1" cy="18"/>
            </a:xfrm>
            <a:prstGeom prst="line">
              <a:avLst/>
            </a:prstGeom>
            <a:noFill/>
            <a:ln w="36513">
              <a:solidFill>
                <a:srgbClr val="CDCDCD"/>
              </a:solidFill>
              <a:round/>
            </a:ln>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509025" name="Line 97"/>
            <p:cNvSpPr>
              <a:spLocks noChangeShapeType="1"/>
            </p:cNvSpPr>
            <p:nvPr/>
          </p:nvSpPr>
          <p:spPr bwMode="auto">
            <a:xfrm>
              <a:off x="4378" y="3340"/>
              <a:ext cx="1" cy="18"/>
            </a:xfrm>
            <a:prstGeom prst="line">
              <a:avLst/>
            </a:prstGeom>
            <a:noFill/>
            <a:ln w="36513">
              <a:solidFill>
                <a:srgbClr val="CDCDCD"/>
              </a:solidFill>
              <a:round/>
            </a:ln>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509026" name="Line 98"/>
            <p:cNvSpPr>
              <a:spLocks noChangeShapeType="1"/>
            </p:cNvSpPr>
            <p:nvPr/>
          </p:nvSpPr>
          <p:spPr bwMode="auto">
            <a:xfrm>
              <a:off x="3981" y="3340"/>
              <a:ext cx="1" cy="18"/>
            </a:xfrm>
            <a:prstGeom prst="line">
              <a:avLst/>
            </a:prstGeom>
            <a:noFill/>
            <a:ln w="36513">
              <a:solidFill>
                <a:srgbClr val="CDCDCD"/>
              </a:solidFill>
              <a:round/>
            </a:ln>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509027" name="Line 99"/>
            <p:cNvSpPr>
              <a:spLocks noChangeShapeType="1"/>
            </p:cNvSpPr>
            <p:nvPr/>
          </p:nvSpPr>
          <p:spPr bwMode="auto">
            <a:xfrm>
              <a:off x="3585" y="3340"/>
              <a:ext cx="1" cy="18"/>
            </a:xfrm>
            <a:prstGeom prst="line">
              <a:avLst/>
            </a:prstGeom>
            <a:noFill/>
            <a:ln w="36513">
              <a:solidFill>
                <a:srgbClr val="CDCDCD"/>
              </a:solidFill>
              <a:round/>
            </a:ln>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509028" name="Line 100"/>
            <p:cNvSpPr>
              <a:spLocks noChangeShapeType="1"/>
            </p:cNvSpPr>
            <p:nvPr/>
          </p:nvSpPr>
          <p:spPr bwMode="auto">
            <a:xfrm>
              <a:off x="3189" y="3340"/>
              <a:ext cx="1" cy="18"/>
            </a:xfrm>
            <a:prstGeom prst="line">
              <a:avLst/>
            </a:prstGeom>
            <a:noFill/>
            <a:ln w="36513">
              <a:solidFill>
                <a:srgbClr val="CDCDCD"/>
              </a:solidFill>
              <a:round/>
            </a:ln>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509029" name="Line 101"/>
            <p:cNvSpPr>
              <a:spLocks noChangeShapeType="1"/>
            </p:cNvSpPr>
            <p:nvPr/>
          </p:nvSpPr>
          <p:spPr bwMode="auto">
            <a:xfrm>
              <a:off x="2793" y="3340"/>
              <a:ext cx="1" cy="18"/>
            </a:xfrm>
            <a:prstGeom prst="line">
              <a:avLst/>
            </a:prstGeom>
            <a:noFill/>
            <a:ln w="36513">
              <a:solidFill>
                <a:srgbClr val="CDCDCD"/>
              </a:solidFill>
              <a:round/>
            </a:ln>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509030" name="Line 102"/>
            <p:cNvSpPr>
              <a:spLocks noChangeShapeType="1"/>
            </p:cNvSpPr>
            <p:nvPr/>
          </p:nvSpPr>
          <p:spPr bwMode="auto">
            <a:xfrm>
              <a:off x="2397" y="3340"/>
              <a:ext cx="1" cy="18"/>
            </a:xfrm>
            <a:prstGeom prst="line">
              <a:avLst/>
            </a:prstGeom>
            <a:noFill/>
            <a:ln w="36513">
              <a:solidFill>
                <a:srgbClr val="CDCDCD"/>
              </a:solidFill>
              <a:round/>
            </a:ln>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509031" name="Line 103"/>
            <p:cNvSpPr>
              <a:spLocks noChangeShapeType="1"/>
            </p:cNvSpPr>
            <p:nvPr/>
          </p:nvSpPr>
          <p:spPr bwMode="auto">
            <a:xfrm>
              <a:off x="2003" y="3340"/>
              <a:ext cx="1" cy="18"/>
            </a:xfrm>
            <a:prstGeom prst="line">
              <a:avLst/>
            </a:prstGeom>
            <a:noFill/>
            <a:ln w="36513">
              <a:solidFill>
                <a:srgbClr val="CDCDCD"/>
              </a:solidFill>
              <a:round/>
            </a:ln>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509032" name="Line 104"/>
            <p:cNvSpPr>
              <a:spLocks noChangeShapeType="1"/>
            </p:cNvSpPr>
            <p:nvPr/>
          </p:nvSpPr>
          <p:spPr bwMode="auto">
            <a:xfrm>
              <a:off x="1607" y="3340"/>
              <a:ext cx="1" cy="18"/>
            </a:xfrm>
            <a:prstGeom prst="line">
              <a:avLst/>
            </a:prstGeom>
            <a:noFill/>
            <a:ln w="36513">
              <a:solidFill>
                <a:srgbClr val="CDCDCD"/>
              </a:solidFill>
              <a:round/>
            </a:ln>
            <a:effectLst>
              <a:outerShdw dist="53882"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509033" name="Line 105"/>
            <p:cNvSpPr>
              <a:spLocks noChangeShapeType="1"/>
            </p:cNvSpPr>
            <p:nvPr/>
          </p:nvSpPr>
          <p:spPr bwMode="auto">
            <a:xfrm>
              <a:off x="1211" y="3340"/>
              <a:ext cx="1" cy="18"/>
            </a:xfrm>
            <a:prstGeom prst="line">
              <a:avLst/>
            </a:prstGeom>
            <a:noFill/>
            <a:ln w="36513">
              <a:solidFill>
                <a:srgbClr val="CDCDCD"/>
              </a:solidFill>
              <a:round/>
            </a:ln>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509034" name="Line 106"/>
            <p:cNvSpPr>
              <a:spLocks noChangeShapeType="1"/>
            </p:cNvSpPr>
            <p:nvPr/>
          </p:nvSpPr>
          <p:spPr bwMode="auto">
            <a:xfrm>
              <a:off x="1848" y="3108"/>
              <a:ext cx="1884" cy="0"/>
            </a:xfrm>
            <a:prstGeom prst="line">
              <a:avLst/>
            </a:prstGeom>
            <a:noFill/>
            <a:ln w="36513">
              <a:solidFill>
                <a:schemeClr val="tx1"/>
              </a:solidFill>
              <a:round/>
              <a:tailEnd type="triangle" w="med" len="med"/>
            </a:ln>
            <a:effectLst>
              <a:outerShdw dist="45791" dir="3378596"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509035" name="Freeform 107"/>
            <p:cNvSpPr/>
            <p:nvPr/>
          </p:nvSpPr>
          <p:spPr bwMode="auto">
            <a:xfrm>
              <a:off x="1677" y="3079"/>
              <a:ext cx="108" cy="98"/>
            </a:xfrm>
            <a:custGeom>
              <a:avLst/>
              <a:gdLst>
                <a:gd name="T0" fmla="*/ 20 w 108"/>
                <a:gd name="T1" fmla="*/ 0 h 98"/>
                <a:gd name="T2" fmla="*/ 108 w 108"/>
                <a:gd name="T3" fmla="*/ 67 h 98"/>
                <a:gd name="T4" fmla="*/ 0 w 108"/>
                <a:gd name="T5" fmla="*/ 98 h 98"/>
                <a:gd name="T6" fmla="*/ 20 w 108"/>
                <a:gd name="T7" fmla="*/ 0 h 98"/>
              </a:gdLst>
              <a:ahLst/>
              <a:cxnLst>
                <a:cxn ang="0">
                  <a:pos x="T0" y="T1"/>
                </a:cxn>
                <a:cxn ang="0">
                  <a:pos x="T2" y="T3"/>
                </a:cxn>
                <a:cxn ang="0">
                  <a:pos x="T4" y="T5"/>
                </a:cxn>
                <a:cxn ang="0">
                  <a:pos x="T6" y="T7"/>
                </a:cxn>
              </a:cxnLst>
              <a:rect l="0" t="0" r="r" b="b"/>
              <a:pathLst>
                <a:path w="108" h="98">
                  <a:moveTo>
                    <a:pt x="20" y="0"/>
                  </a:moveTo>
                  <a:lnTo>
                    <a:pt x="108" y="67"/>
                  </a:lnTo>
                  <a:lnTo>
                    <a:pt x="0" y="98"/>
                  </a:lnTo>
                  <a:lnTo>
                    <a:pt x="20" y="0"/>
                  </a:lnTo>
                  <a:close/>
                </a:path>
              </a:pathLst>
            </a:custGeom>
            <a:solidFill>
              <a:srgbClr val="2FFFEB"/>
            </a:solidFill>
            <a:ln w="9525">
              <a:solidFill>
                <a:srgbClr val="2FFFEB"/>
              </a:solidFill>
              <a:round/>
            </a:ln>
            <a:effectLst/>
            <a:extLst>
              <a:ext uri="{AF507438-7753-43E0-B8FC-AC1667EBCBE1}">
                <a14:hiddenEffects xmlns:a14="http://schemas.microsoft.com/office/drawing/2010/main">
                  <a:effectLst>
                    <a:outerShdw dist="45791" dir="2021404"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509036" name="Rectangle 108"/>
            <p:cNvSpPr>
              <a:spLocks noChangeArrowheads="1"/>
            </p:cNvSpPr>
            <p:nvPr/>
          </p:nvSpPr>
          <p:spPr bwMode="auto">
            <a:xfrm>
              <a:off x="432" y="1200"/>
              <a:ext cx="1680"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90488" tIns="44450" rIns="90488" bIns="44450">
              <a:spAutoFit/>
            </a:bodyPr>
            <a:lstStyle/>
            <a:p>
              <a:pPr>
                <a:spcBef>
                  <a:spcPct val="50000"/>
                </a:spcBef>
                <a:defRPr/>
              </a:pPr>
              <a:r>
                <a:rPr lang="zh-CN" altLang="en-US" sz="2800" b="1"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抽样分布</a:t>
              </a:r>
            </a:p>
          </p:txBody>
        </p:sp>
        <p:sp>
          <p:nvSpPr>
            <p:cNvPr id="509037" name="Rectangle 109"/>
            <p:cNvSpPr>
              <a:spLocks noChangeArrowheads="1"/>
            </p:cNvSpPr>
            <p:nvPr/>
          </p:nvSpPr>
          <p:spPr bwMode="auto">
            <a:xfrm>
              <a:off x="2253" y="2517"/>
              <a:ext cx="96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90488" tIns="44450" rIns="90488" bIns="44450">
              <a:spAutoFit/>
            </a:bodyPr>
            <a:lstStyle/>
            <a:p>
              <a:pPr>
                <a:spcBef>
                  <a:spcPct val="50000"/>
                </a:spcBef>
                <a:defRPr/>
              </a:pPr>
              <a:r>
                <a:rPr lang="en-US" altLang="zh-CN" b="1"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1 - </a:t>
              </a:r>
              <a:r>
                <a:rPr lang="en-US" altLang="zh-CN" b="1" dirty="0">
                  <a:solidFill>
                    <a:srgbClr val="FFFFFF"/>
                  </a:solidFill>
                  <a:effectLst>
                    <a:outerShdw blurRad="38100" dist="38100" dir="2700000" algn="tl">
                      <a:srgbClr val="000000"/>
                    </a:outerShdw>
                  </a:effectLst>
                  <a:latin typeface="Symbol" panose="05050102010706020507" pitchFamily="18" charset="2"/>
                  <a:ea typeface="微软雅黑" panose="020B0503020204020204" pitchFamily="34" charset="-122"/>
                </a:rPr>
                <a:t></a:t>
              </a:r>
              <a:endParaRPr lang="en-US" altLang="zh-CN" b="1" dirty="0">
                <a:solidFill>
                  <a:srgbClr val="FFFFFF"/>
                </a:solidFill>
                <a:latin typeface="Symbol" panose="05050102010706020507" pitchFamily="18" charset="2"/>
                <a:ea typeface="微软雅黑" panose="020B0503020204020204" pitchFamily="34" charset="-122"/>
              </a:endParaRPr>
            </a:p>
          </p:txBody>
        </p:sp>
        <p:sp>
          <p:nvSpPr>
            <p:cNvPr id="509038" name="Line 110"/>
            <p:cNvSpPr>
              <a:spLocks noChangeShapeType="1"/>
            </p:cNvSpPr>
            <p:nvPr/>
          </p:nvSpPr>
          <p:spPr bwMode="auto">
            <a:xfrm flipH="1">
              <a:off x="2752" y="1568"/>
              <a:ext cx="1060" cy="992"/>
            </a:xfrm>
            <a:prstGeom prst="line">
              <a:avLst/>
            </a:prstGeom>
            <a:noFill/>
            <a:ln w="25400">
              <a:solidFill>
                <a:schemeClr val="tx2"/>
              </a:solidFill>
              <a:rou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509039" name="Rectangle 111"/>
            <p:cNvSpPr>
              <a:spLocks noChangeArrowheads="1"/>
            </p:cNvSpPr>
            <p:nvPr/>
          </p:nvSpPr>
          <p:spPr bwMode="auto">
            <a:xfrm>
              <a:off x="3501" y="1293"/>
              <a:ext cx="129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45791" dir="3378596" algn="ctr" rotWithShape="0">
                      <a:schemeClr val="bg2"/>
                    </a:outerShdw>
                  </a:effectLst>
                </a14:hiddenEffects>
              </a:ext>
            </a:extLst>
          </p:spPr>
          <p:txBody>
            <a:bodyPr lIns="90488" tIns="44450" rIns="90488" bIns="44450">
              <a:spAutoFit/>
            </a:bodyPr>
            <a:lstStyle/>
            <a:p>
              <a:pPr algn="l">
                <a:spcBef>
                  <a:spcPct val="50000"/>
                </a:spcBef>
                <a:defRPr/>
              </a:pPr>
              <a:r>
                <a:rPr lang="zh-CN" altLang="en-US"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置信水平</a:t>
              </a:r>
            </a:p>
          </p:txBody>
        </p:sp>
        <p:sp>
          <p:nvSpPr>
            <p:cNvPr id="509040" name="Line 112"/>
            <p:cNvSpPr>
              <a:spLocks noChangeShapeType="1"/>
            </p:cNvSpPr>
            <p:nvPr/>
          </p:nvSpPr>
          <p:spPr bwMode="auto">
            <a:xfrm>
              <a:off x="1836" y="3372"/>
              <a:ext cx="0" cy="192"/>
            </a:xfrm>
            <a:prstGeom prst="line">
              <a:avLst/>
            </a:prstGeom>
            <a:noFill/>
            <a:ln w="28575">
              <a:solidFill>
                <a:schemeClr val="tx1"/>
              </a:solidFill>
              <a:round/>
              <a:headEnd type="triangle" w="med" len="med"/>
            </a:ln>
            <a:effectLst>
              <a:outerShdw dist="28398" dir="1593903"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509041" name="Freeform 113" descr="60%"/>
            <p:cNvSpPr/>
            <p:nvPr/>
          </p:nvSpPr>
          <p:spPr bwMode="auto">
            <a:xfrm>
              <a:off x="992" y="2797"/>
              <a:ext cx="839" cy="546"/>
            </a:xfrm>
            <a:custGeom>
              <a:avLst/>
              <a:gdLst>
                <a:gd name="T0" fmla="*/ 1129 w 1129"/>
                <a:gd name="T1" fmla="*/ 0 h 735"/>
                <a:gd name="T2" fmla="*/ 1129 w 1129"/>
                <a:gd name="T3" fmla="*/ 735 h 735"/>
                <a:gd name="T4" fmla="*/ 0 w 1129"/>
                <a:gd name="T5" fmla="*/ 735 h 735"/>
                <a:gd name="T6" fmla="*/ 124 w 1129"/>
                <a:gd name="T7" fmla="*/ 698 h 735"/>
                <a:gd name="T8" fmla="*/ 246 w 1129"/>
                <a:gd name="T9" fmla="*/ 657 h 735"/>
                <a:gd name="T10" fmla="*/ 362 w 1129"/>
                <a:gd name="T11" fmla="*/ 610 h 735"/>
                <a:gd name="T12" fmla="*/ 474 w 1129"/>
                <a:gd name="T13" fmla="*/ 559 h 735"/>
                <a:gd name="T14" fmla="*/ 580 w 1129"/>
                <a:gd name="T15" fmla="*/ 504 h 735"/>
                <a:gd name="T16" fmla="*/ 681 w 1129"/>
                <a:gd name="T17" fmla="*/ 442 h 735"/>
                <a:gd name="T18" fmla="*/ 774 w 1129"/>
                <a:gd name="T19" fmla="*/ 378 h 735"/>
                <a:gd name="T20" fmla="*/ 860 w 1129"/>
                <a:gd name="T21" fmla="*/ 308 h 735"/>
                <a:gd name="T22" fmla="*/ 940 w 1129"/>
                <a:gd name="T23" fmla="*/ 236 h 735"/>
                <a:gd name="T24" fmla="*/ 1010 w 1129"/>
                <a:gd name="T25" fmla="*/ 161 h 735"/>
                <a:gd name="T26" fmla="*/ 1074 w 1129"/>
                <a:gd name="T27" fmla="*/ 81 h 735"/>
                <a:gd name="T28" fmla="*/ 1129 w 1129"/>
                <a:gd name="T29"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29" h="735">
                  <a:moveTo>
                    <a:pt x="1129" y="0"/>
                  </a:moveTo>
                  <a:lnTo>
                    <a:pt x="1129" y="735"/>
                  </a:lnTo>
                  <a:lnTo>
                    <a:pt x="0" y="735"/>
                  </a:lnTo>
                  <a:lnTo>
                    <a:pt x="124" y="698"/>
                  </a:lnTo>
                  <a:lnTo>
                    <a:pt x="246" y="657"/>
                  </a:lnTo>
                  <a:lnTo>
                    <a:pt x="362" y="610"/>
                  </a:lnTo>
                  <a:lnTo>
                    <a:pt x="474" y="559"/>
                  </a:lnTo>
                  <a:lnTo>
                    <a:pt x="580" y="504"/>
                  </a:lnTo>
                  <a:lnTo>
                    <a:pt x="681" y="442"/>
                  </a:lnTo>
                  <a:lnTo>
                    <a:pt x="774" y="378"/>
                  </a:lnTo>
                  <a:lnTo>
                    <a:pt x="860" y="308"/>
                  </a:lnTo>
                  <a:lnTo>
                    <a:pt x="940" y="236"/>
                  </a:lnTo>
                  <a:lnTo>
                    <a:pt x="1010" y="161"/>
                  </a:lnTo>
                  <a:lnTo>
                    <a:pt x="1074" y="81"/>
                  </a:lnTo>
                  <a:lnTo>
                    <a:pt x="1129" y="0"/>
                  </a:lnTo>
                  <a:close/>
                </a:path>
              </a:pathLst>
            </a:custGeom>
            <a:pattFill prst="pct60">
              <a:fgClr>
                <a:srgbClr val="FF3300"/>
              </a:fgClr>
              <a:bgClr>
                <a:srgbClr val="FFFFFF"/>
              </a:bgClr>
            </a:patt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57373" name="Group 114"/>
            <p:cNvGrpSpPr/>
            <p:nvPr/>
          </p:nvGrpSpPr>
          <p:grpSpPr bwMode="auto">
            <a:xfrm>
              <a:off x="816" y="1872"/>
              <a:ext cx="3883" cy="1432"/>
              <a:chOff x="816" y="1872"/>
              <a:chExt cx="3883" cy="1432"/>
            </a:xfrm>
          </p:grpSpPr>
          <p:sp>
            <p:nvSpPr>
              <p:cNvPr id="509043" name="Freeform 115"/>
              <p:cNvSpPr/>
              <p:nvPr/>
            </p:nvSpPr>
            <p:spPr bwMode="auto">
              <a:xfrm>
                <a:off x="2757" y="1874"/>
                <a:ext cx="1942" cy="1430"/>
              </a:xfrm>
              <a:custGeom>
                <a:avLst/>
                <a:gdLst>
                  <a:gd name="T0" fmla="*/ 1942 w 1942"/>
                  <a:gd name="T1" fmla="*/ 1430 h 1430"/>
                  <a:gd name="T2" fmla="*/ 1737 w 1942"/>
                  <a:gd name="T3" fmla="*/ 1412 h 1430"/>
                  <a:gd name="T4" fmla="*/ 1636 w 1942"/>
                  <a:gd name="T5" fmla="*/ 1396 h 1430"/>
                  <a:gd name="T6" fmla="*/ 1532 w 1942"/>
                  <a:gd name="T7" fmla="*/ 1373 h 1430"/>
                  <a:gd name="T8" fmla="*/ 1431 w 1942"/>
                  <a:gd name="T9" fmla="*/ 1342 h 1430"/>
                  <a:gd name="T10" fmla="*/ 1328 w 1942"/>
                  <a:gd name="T11" fmla="*/ 1298 h 1430"/>
                  <a:gd name="T12" fmla="*/ 1227 w 1942"/>
                  <a:gd name="T13" fmla="*/ 1238 h 1430"/>
                  <a:gd name="T14" fmla="*/ 1022 w 1942"/>
                  <a:gd name="T15" fmla="*/ 1073 h 1430"/>
                  <a:gd name="T16" fmla="*/ 818 w 1942"/>
                  <a:gd name="T17" fmla="*/ 838 h 1430"/>
                  <a:gd name="T18" fmla="*/ 613 w 1942"/>
                  <a:gd name="T19" fmla="*/ 559 h 1430"/>
                  <a:gd name="T20" fmla="*/ 512 w 1942"/>
                  <a:gd name="T21" fmla="*/ 416 h 1430"/>
                  <a:gd name="T22" fmla="*/ 409 w 1942"/>
                  <a:gd name="T23" fmla="*/ 282 h 1430"/>
                  <a:gd name="T24" fmla="*/ 308 w 1942"/>
                  <a:gd name="T25" fmla="*/ 166 h 1430"/>
                  <a:gd name="T26" fmla="*/ 204 w 1942"/>
                  <a:gd name="T27" fmla="*/ 78 h 1430"/>
                  <a:gd name="T28" fmla="*/ 103 w 1942"/>
                  <a:gd name="T29" fmla="*/ 21 h 1430"/>
                  <a:gd name="T30" fmla="*/ 0 w 1942"/>
                  <a:gd name="T31" fmla="*/ 0 h 1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2" h="1430">
                    <a:moveTo>
                      <a:pt x="1942" y="1430"/>
                    </a:moveTo>
                    <a:lnTo>
                      <a:pt x="1737" y="1412"/>
                    </a:lnTo>
                    <a:lnTo>
                      <a:pt x="1636" y="1396"/>
                    </a:lnTo>
                    <a:lnTo>
                      <a:pt x="1532" y="1373"/>
                    </a:lnTo>
                    <a:lnTo>
                      <a:pt x="1431" y="1342"/>
                    </a:lnTo>
                    <a:lnTo>
                      <a:pt x="1328" y="1298"/>
                    </a:lnTo>
                    <a:lnTo>
                      <a:pt x="1227" y="1238"/>
                    </a:lnTo>
                    <a:lnTo>
                      <a:pt x="1022" y="1073"/>
                    </a:lnTo>
                    <a:lnTo>
                      <a:pt x="818" y="838"/>
                    </a:lnTo>
                    <a:lnTo>
                      <a:pt x="613" y="559"/>
                    </a:lnTo>
                    <a:lnTo>
                      <a:pt x="512" y="416"/>
                    </a:lnTo>
                    <a:lnTo>
                      <a:pt x="409" y="282"/>
                    </a:lnTo>
                    <a:lnTo>
                      <a:pt x="308" y="166"/>
                    </a:lnTo>
                    <a:lnTo>
                      <a:pt x="204" y="78"/>
                    </a:lnTo>
                    <a:lnTo>
                      <a:pt x="103" y="21"/>
                    </a:lnTo>
                    <a:lnTo>
                      <a:pt x="0" y="0"/>
                    </a:lnTo>
                  </a:path>
                </a:pathLst>
              </a:custGeom>
              <a:noFill/>
              <a:ln w="76200" cmpd="sng">
                <a:solidFill>
                  <a:srgbClr val="CE64A1"/>
                </a:solidFill>
                <a:prstDash val="solid"/>
                <a:rou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509044" name="Freeform 116"/>
              <p:cNvSpPr/>
              <p:nvPr/>
            </p:nvSpPr>
            <p:spPr bwMode="auto">
              <a:xfrm>
                <a:off x="816" y="1872"/>
                <a:ext cx="1943" cy="1430"/>
              </a:xfrm>
              <a:custGeom>
                <a:avLst/>
                <a:gdLst>
                  <a:gd name="T0" fmla="*/ 0 w 1943"/>
                  <a:gd name="T1" fmla="*/ 1430 h 1430"/>
                  <a:gd name="T2" fmla="*/ 205 w 1943"/>
                  <a:gd name="T3" fmla="*/ 1412 h 1430"/>
                  <a:gd name="T4" fmla="*/ 309 w 1943"/>
                  <a:gd name="T5" fmla="*/ 1396 h 1430"/>
                  <a:gd name="T6" fmla="*/ 410 w 1943"/>
                  <a:gd name="T7" fmla="*/ 1373 h 1430"/>
                  <a:gd name="T8" fmla="*/ 511 w 1943"/>
                  <a:gd name="T9" fmla="*/ 1342 h 1430"/>
                  <a:gd name="T10" fmla="*/ 614 w 1943"/>
                  <a:gd name="T11" fmla="*/ 1298 h 1430"/>
                  <a:gd name="T12" fmla="*/ 715 w 1943"/>
                  <a:gd name="T13" fmla="*/ 1238 h 1430"/>
                  <a:gd name="T14" fmla="*/ 922 w 1943"/>
                  <a:gd name="T15" fmla="*/ 1073 h 1430"/>
                  <a:gd name="T16" fmla="*/ 1124 w 1943"/>
                  <a:gd name="T17" fmla="*/ 838 h 1430"/>
                  <a:gd name="T18" fmla="*/ 1329 w 1943"/>
                  <a:gd name="T19" fmla="*/ 559 h 1430"/>
                  <a:gd name="T20" fmla="*/ 1432 w 1943"/>
                  <a:gd name="T21" fmla="*/ 416 h 1430"/>
                  <a:gd name="T22" fmla="*/ 1533 w 1943"/>
                  <a:gd name="T23" fmla="*/ 282 h 1430"/>
                  <a:gd name="T24" fmla="*/ 1637 w 1943"/>
                  <a:gd name="T25" fmla="*/ 166 h 1430"/>
                  <a:gd name="T26" fmla="*/ 1738 w 1943"/>
                  <a:gd name="T27" fmla="*/ 78 h 1430"/>
                  <a:gd name="T28" fmla="*/ 1842 w 1943"/>
                  <a:gd name="T29" fmla="*/ 21 h 1430"/>
                  <a:gd name="T30" fmla="*/ 1943 w 1943"/>
                  <a:gd name="T31" fmla="*/ 0 h 1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3" h="1430">
                    <a:moveTo>
                      <a:pt x="0" y="1430"/>
                    </a:moveTo>
                    <a:lnTo>
                      <a:pt x="205" y="1412"/>
                    </a:lnTo>
                    <a:lnTo>
                      <a:pt x="309" y="1396"/>
                    </a:lnTo>
                    <a:lnTo>
                      <a:pt x="410" y="1373"/>
                    </a:lnTo>
                    <a:lnTo>
                      <a:pt x="511" y="1342"/>
                    </a:lnTo>
                    <a:lnTo>
                      <a:pt x="614" y="1298"/>
                    </a:lnTo>
                    <a:lnTo>
                      <a:pt x="715" y="1238"/>
                    </a:lnTo>
                    <a:lnTo>
                      <a:pt x="922" y="1073"/>
                    </a:lnTo>
                    <a:lnTo>
                      <a:pt x="1124" y="838"/>
                    </a:lnTo>
                    <a:lnTo>
                      <a:pt x="1329" y="559"/>
                    </a:lnTo>
                    <a:lnTo>
                      <a:pt x="1432" y="416"/>
                    </a:lnTo>
                    <a:lnTo>
                      <a:pt x="1533" y="282"/>
                    </a:lnTo>
                    <a:lnTo>
                      <a:pt x="1637" y="166"/>
                    </a:lnTo>
                    <a:lnTo>
                      <a:pt x="1738" y="78"/>
                    </a:lnTo>
                    <a:lnTo>
                      <a:pt x="1842" y="21"/>
                    </a:lnTo>
                    <a:lnTo>
                      <a:pt x="1943" y="0"/>
                    </a:lnTo>
                  </a:path>
                </a:pathLst>
              </a:custGeom>
              <a:noFill/>
              <a:ln w="76200" cmpd="sng">
                <a:solidFill>
                  <a:srgbClr val="CE64A1"/>
                </a:solidFill>
                <a:prstDash val="solid"/>
                <a:round/>
              </a:ln>
              <a:effectLst>
                <a:outerShdw dist="254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nvGrpSpPr>
            <p:cNvPr id="57374" name="Group 117"/>
            <p:cNvGrpSpPr/>
            <p:nvPr/>
          </p:nvGrpSpPr>
          <p:grpSpPr bwMode="auto">
            <a:xfrm>
              <a:off x="1164" y="2136"/>
              <a:ext cx="672" cy="1200"/>
              <a:chOff x="1392" y="2160"/>
              <a:chExt cx="672" cy="1200"/>
            </a:xfrm>
          </p:grpSpPr>
          <p:sp>
            <p:nvSpPr>
              <p:cNvPr id="509046" name="Line 118"/>
              <p:cNvSpPr>
                <a:spLocks noChangeShapeType="1"/>
              </p:cNvSpPr>
              <p:nvPr/>
            </p:nvSpPr>
            <p:spPr bwMode="auto">
              <a:xfrm>
                <a:off x="1392" y="2160"/>
                <a:ext cx="672" cy="0"/>
              </a:xfrm>
              <a:prstGeom prst="line">
                <a:avLst/>
              </a:prstGeom>
              <a:noFill/>
              <a:ln w="28575">
                <a:solidFill>
                  <a:schemeClr val="tx1"/>
                </a:solidFill>
                <a:round/>
                <a:headEnd type="triangle" w="med" len="me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509047" name="Line 119"/>
              <p:cNvSpPr>
                <a:spLocks noChangeShapeType="1"/>
              </p:cNvSpPr>
              <p:nvPr/>
            </p:nvSpPr>
            <p:spPr bwMode="auto">
              <a:xfrm>
                <a:off x="2064" y="2160"/>
                <a:ext cx="0" cy="1200"/>
              </a:xfrm>
              <a:prstGeom prst="line">
                <a:avLst/>
              </a:prstGeom>
              <a:noFill/>
              <a:ln w="28575">
                <a:solidFill>
                  <a:schemeClr val="tx1"/>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sp>
          <p:nvSpPr>
            <p:cNvPr id="509048" name="Freeform 120"/>
            <p:cNvSpPr/>
            <p:nvPr/>
          </p:nvSpPr>
          <p:spPr bwMode="auto">
            <a:xfrm>
              <a:off x="1325" y="2648"/>
              <a:ext cx="351" cy="566"/>
            </a:xfrm>
            <a:custGeom>
              <a:avLst/>
              <a:gdLst>
                <a:gd name="T0" fmla="*/ 0 w 303"/>
                <a:gd name="T1" fmla="*/ 0 h 566"/>
                <a:gd name="T2" fmla="*/ 47 w 303"/>
                <a:gd name="T3" fmla="*/ 6 h 566"/>
                <a:gd name="T4" fmla="*/ 91 w 303"/>
                <a:gd name="T5" fmla="*/ 18 h 566"/>
                <a:gd name="T6" fmla="*/ 130 w 303"/>
                <a:gd name="T7" fmla="*/ 44 h 566"/>
                <a:gd name="T8" fmla="*/ 163 w 303"/>
                <a:gd name="T9" fmla="*/ 75 h 566"/>
                <a:gd name="T10" fmla="*/ 189 w 303"/>
                <a:gd name="T11" fmla="*/ 114 h 566"/>
                <a:gd name="T12" fmla="*/ 207 w 303"/>
                <a:gd name="T13" fmla="*/ 155 h 566"/>
                <a:gd name="T14" fmla="*/ 212 w 303"/>
                <a:gd name="T15" fmla="*/ 202 h 566"/>
                <a:gd name="T16" fmla="*/ 210 w 303"/>
                <a:gd name="T17" fmla="*/ 249 h 566"/>
                <a:gd name="T18" fmla="*/ 194 w 303"/>
                <a:gd name="T19" fmla="*/ 292 h 566"/>
                <a:gd name="T20" fmla="*/ 181 w 303"/>
                <a:gd name="T21" fmla="*/ 331 h 566"/>
                <a:gd name="T22" fmla="*/ 176 w 303"/>
                <a:gd name="T23" fmla="*/ 373 h 566"/>
                <a:gd name="T24" fmla="*/ 181 w 303"/>
                <a:gd name="T25" fmla="*/ 411 h 566"/>
                <a:gd name="T26" fmla="*/ 192 w 303"/>
                <a:gd name="T27" fmla="*/ 453 h 566"/>
                <a:gd name="T28" fmla="*/ 210 w 303"/>
                <a:gd name="T29" fmla="*/ 489 h 566"/>
                <a:gd name="T30" fmla="*/ 236 w 303"/>
                <a:gd name="T31" fmla="*/ 520 h 566"/>
                <a:gd name="T32" fmla="*/ 267 w 303"/>
                <a:gd name="T33" fmla="*/ 546 h 566"/>
                <a:gd name="T34" fmla="*/ 303 w 303"/>
                <a:gd name="T35" fmla="*/ 566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3" h="566">
                  <a:moveTo>
                    <a:pt x="0" y="0"/>
                  </a:moveTo>
                  <a:lnTo>
                    <a:pt x="47" y="6"/>
                  </a:lnTo>
                  <a:lnTo>
                    <a:pt x="91" y="18"/>
                  </a:lnTo>
                  <a:lnTo>
                    <a:pt x="130" y="44"/>
                  </a:lnTo>
                  <a:lnTo>
                    <a:pt x="163" y="75"/>
                  </a:lnTo>
                  <a:lnTo>
                    <a:pt x="189" y="114"/>
                  </a:lnTo>
                  <a:lnTo>
                    <a:pt x="207" y="155"/>
                  </a:lnTo>
                  <a:lnTo>
                    <a:pt x="212" y="202"/>
                  </a:lnTo>
                  <a:lnTo>
                    <a:pt x="210" y="249"/>
                  </a:lnTo>
                  <a:lnTo>
                    <a:pt x="194" y="292"/>
                  </a:lnTo>
                  <a:lnTo>
                    <a:pt x="181" y="331"/>
                  </a:lnTo>
                  <a:lnTo>
                    <a:pt x="176" y="373"/>
                  </a:lnTo>
                  <a:lnTo>
                    <a:pt x="181" y="411"/>
                  </a:lnTo>
                  <a:lnTo>
                    <a:pt x="192" y="453"/>
                  </a:lnTo>
                  <a:lnTo>
                    <a:pt x="210" y="489"/>
                  </a:lnTo>
                  <a:lnTo>
                    <a:pt x="236" y="520"/>
                  </a:lnTo>
                  <a:lnTo>
                    <a:pt x="267" y="546"/>
                  </a:lnTo>
                  <a:lnTo>
                    <a:pt x="303" y="566"/>
                  </a:lnTo>
                </a:path>
              </a:pathLst>
            </a:custGeom>
            <a:noFill/>
            <a:ln w="36513">
              <a:solidFill>
                <a:srgbClr val="2FFFEB"/>
              </a:solidFill>
              <a:prstDash val="solid"/>
              <a:round/>
              <a:headEnd type="none" w="med" len="med"/>
              <a:tailEnd type="triangle" w="med" len="med"/>
            </a:ln>
            <a:effectLst>
              <a:outerShdw dist="45791" dir="3378596"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509049" name="Freeform 121"/>
            <p:cNvSpPr/>
            <p:nvPr/>
          </p:nvSpPr>
          <p:spPr bwMode="auto">
            <a:xfrm>
              <a:off x="816" y="1872"/>
              <a:ext cx="3957" cy="1466"/>
            </a:xfrm>
            <a:custGeom>
              <a:avLst/>
              <a:gdLst>
                <a:gd name="T0" fmla="*/ 0 w 3957"/>
                <a:gd name="T1" fmla="*/ 0 h 1466"/>
                <a:gd name="T2" fmla="*/ 0 w 3957"/>
                <a:gd name="T3" fmla="*/ 1466 h 1466"/>
                <a:gd name="T4" fmla="*/ 3957 w 3957"/>
                <a:gd name="T5" fmla="*/ 1466 h 1466"/>
              </a:gdLst>
              <a:ahLst/>
              <a:cxnLst>
                <a:cxn ang="0">
                  <a:pos x="T0" y="T1"/>
                </a:cxn>
                <a:cxn ang="0">
                  <a:pos x="T2" y="T3"/>
                </a:cxn>
                <a:cxn ang="0">
                  <a:pos x="T4" y="T5"/>
                </a:cxn>
              </a:cxnLst>
              <a:rect l="0" t="0" r="r" b="b"/>
              <a:pathLst>
                <a:path w="3957" h="1466">
                  <a:moveTo>
                    <a:pt x="0" y="0"/>
                  </a:moveTo>
                  <a:lnTo>
                    <a:pt x="0" y="1466"/>
                  </a:lnTo>
                  <a:lnTo>
                    <a:pt x="3957" y="1466"/>
                  </a:lnTo>
                </a:path>
              </a:pathLst>
            </a:custGeom>
            <a:noFill/>
            <a:ln w="36513">
              <a:solidFill>
                <a:schemeClr val="tx1"/>
              </a:solidFill>
              <a:prstDash val="solid"/>
              <a:round/>
            </a:ln>
            <a:effectLst>
              <a:outerShdw dist="45791" dir="3378596"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spTree>
  </p:cSld>
  <p:clrMapOvr>
    <a:masterClrMapping/>
  </p:clrMapOvr>
  <p:transition>
    <p:split orient="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714" name="Rectangle 2"/>
          <p:cNvSpPr>
            <a:spLocks noGrp="1" noChangeArrowheads="1"/>
          </p:cNvSpPr>
          <p:nvPr>
            <p:ph type="title"/>
          </p:nvPr>
        </p:nvSpPr>
        <p:spPr/>
        <p:txBody>
          <a:bodyPr>
            <a:normAutofit fontScale="90000"/>
          </a:bodyPr>
          <a:lstStyle/>
          <a:p>
            <a:pPr>
              <a:defRPr/>
            </a:pPr>
            <a:r>
              <a:rPr lang="zh-CN" altLang="en-US" sz="4000"/>
              <a:t>右侧检验</a:t>
            </a:r>
            <a:br>
              <a:rPr lang="zh-CN" altLang="en-US" sz="4000"/>
            </a:br>
            <a:r>
              <a:rPr lang="zh-CN" altLang="en-US" sz="4000"/>
              <a:t> </a:t>
            </a: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显著性水平与拒绝域</a:t>
            </a:r>
            <a:r>
              <a:rPr lang="en-US" altLang="zh-CN" sz="3600">
                <a:solidFill>
                  <a:schemeClr val="hlink"/>
                </a:solidFill>
                <a:latin typeface="Arial" panose="020B0604020202020204" pitchFamily="34" charset="0"/>
              </a:rPr>
              <a:t>)</a:t>
            </a:r>
          </a:p>
        </p:txBody>
      </p:sp>
      <p:grpSp>
        <p:nvGrpSpPr>
          <p:cNvPr id="60419" name="Group 63"/>
          <p:cNvGrpSpPr/>
          <p:nvPr/>
        </p:nvGrpSpPr>
        <p:grpSpPr bwMode="auto">
          <a:xfrm>
            <a:off x="723900" y="1657350"/>
            <a:ext cx="8024813" cy="4538663"/>
            <a:chOff x="456" y="1044"/>
            <a:chExt cx="5055" cy="2859"/>
          </a:xfrm>
        </p:grpSpPr>
        <p:sp>
          <p:nvSpPr>
            <p:cNvPr id="1011716" name="Rectangle 4"/>
            <p:cNvSpPr>
              <a:spLocks noChangeArrowheads="1"/>
            </p:cNvSpPr>
            <p:nvPr/>
          </p:nvSpPr>
          <p:spPr bwMode="auto">
            <a:xfrm>
              <a:off x="2616" y="3252"/>
              <a:ext cx="304" cy="174"/>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H</a:t>
              </a:r>
              <a:r>
                <a:rPr lang="en-US" altLang="zh-CN" baseline="-250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0</a:t>
              </a:r>
              <a:r>
                <a:rPr lang="zh-CN" altLang="en-US"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值</a:t>
              </a:r>
            </a:p>
          </p:txBody>
        </p:sp>
        <p:sp>
          <p:nvSpPr>
            <p:cNvPr id="1011717" name="Rectangle 5"/>
            <p:cNvSpPr>
              <a:spLocks noChangeArrowheads="1"/>
            </p:cNvSpPr>
            <p:nvPr/>
          </p:nvSpPr>
          <p:spPr bwMode="auto">
            <a:xfrm>
              <a:off x="3384" y="3444"/>
              <a:ext cx="436" cy="174"/>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zh-CN" altLang="en-US"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临界值</a:t>
              </a:r>
              <a:endParaRPr lang="zh-CN" altLang="en-US" dirty="0">
                <a:solidFill>
                  <a:srgbClr val="FFFFFF"/>
                </a:solidFill>
                <a:latin typeface="Arial" panose="020B0604020202020204" pitchFamily="34" charset="0"/>
                <a:ea typeface="微软雅黑" panose="020B0503020204020204" pitchFamily="34" charset="-122"/>
              </a:endParaRPr>
            </a:p>
          </p:txBody>
        </p:sp>
        <p:sp>
          <p:nvSpPr>
            <p:cNvPr id="1011718" name="Rectangle 6"/>
            <p:cNvSpPr>
              <a:spLocks noChangeArrowheads="1"/>
            </p:cNvSpPr>
            <p:nvPr/>
          </p:nvSpPr>
          <p:spPr bwMode="auto">
            <a:xfrm>
              <a:off x="4188" y="2280"/>
              <a:ext cx="142" cy="269"/>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sz="2800" b="1" dirty="0">
                  <a:solidFill>
                    <a:srgbClr val="FFFFFF"/>
                  </a:solidFill>
                  <a:effectLst>
                    <a:outerShdw blurRad="38100" dist="38100" dir="2700000" algn="tl">
                      <a:srgbClr val="000000"/>
                    </a:outerShdw>
                  </a:effectLst>
                  <a:latin typeface="Symbol" panose="05050102010706020507" pitchFamily="18" charset="2"/>
                  <a:ea typeface="微软雅黑" panose="020B0503020204020204" pitchFamily="34" charset="-122"/>
                </a:rPr>
                <a:t>a</a:t>
              </a:r>
              <a:endParaRPr lang="en-US" altLang="zh-CN"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endParaRPr>
            </a:p>
          </p:txBody>
        </p:sp>
        <p:sp>
          <p:nvSpPr>
            <p:cNvPr id="1011719" name="Rectangle 7"/>
            <p:cNvSpPr>
              <a:spLocks noChangeArrowheads="1"/>
            </p:cNvSpPr>
            <p:nvPr/>
          </p:nvSpPr>
          <p:spPr bwMode="auto">
            <a:xfrm>
              <a:off x="4344" y="3252"/>
              <a:ext cx="727" cy="174"/>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zh-CN" altLang="en-US"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样本统计量</a:t>
              </a:r>
              <a:endParaRPr lang="zh-CN" altLang="en-US" dirty="0">
                <a:solidFill>
                  <a:srgbClr val="FFFFFF"/>
                </a:solidFill>
                <a:latin typeface="Arial" panose="020B0604020202020204" pitchFamily="34" charset="0"/>
                <a:ea typeface="微软雅黑" panose="020B0503020204020204" pitchFamily="34" charset="-122"/>
              </a:endParaRPr>
            </a:p>
          </p:txBody>
        </p:sp>
        <p:sp>
          <p:nvSpPr>
            <p:cNvPr id="1011720" name="Rectangle 8"/>
            <p:cNvSpPr>
              <a:spLocks noChangeArrowheads="1"/>
            </p:cNvSpPr>
            <p:nvPr/>
          </p:nvSpPr>
          <p:spPr bwMode="auto">
            <a:xfrm>
              <a:off x="3732" y="1740"/>
              <a:ext cx="436" cy="174"/>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zh-CN" altLang="en-US" dirty="0">
                  <a:solidFill>
                    <a:srgbClr val="FE9B03"/>
                  </a:solidFill>
                  <a:effectLst>
                    <a:outerShdw blurRad="38100" dist="38100" dir="2700000" algn="tl">
                      <a:srgbClr val="000000"/>
                    </a:outerShdw>
                  </a:effectLst>
                  <a:latin typeface="Arial" panose="020B0604020202020204" pitchFamily="34" charset="0"/>
                  <a:ea typeface="微软雅黑" panose="020B0503020204020204" pitchFamily="34" charset="-122"/>
                </a:rPr>
                <a:t>拒绝域</a:t>
              </a:r>
              <a:endParaRPr lang="zh-CN" altLang="en-US" dirty="0">
                <a:solidFill>
                  <a:srgbClr val="FE9B03"/>
                </a:solidFill>
                <a:latin typeface="Arial" panose="020B0604020202020204" pitchFamily="34" charset="0"/>
                <a:ea typeface="微软雅黑" panose="020B0503020204020204" pitchFamily="34" charset="-122"/>
              </a:endParaRPr>
            </a:p>
          </p:txBody>
        </p:sp>
        <p:grpSp>
          <p:nvGrpSpPr>
            <p:cNvPr id="60425" name="Group 10"/>
            <p:cNvGrpSpPr/>
            <p:nvPr/>
          </p:nvGrpSpPr>
          <p:grpSpPr bwMode="auto">
            <a:xfrm>
              <a:off x="789" y="1718"/>
              <a:ext cx="49" cy="1322"/>
              <a:chOff x="765" y="1874"/>
              <a:chExt cx="49" cy="1322"/>
            </a:xfrm>
          </p:grpSpPr>
          <p:sp>
            <p:nvSpPr>
              <p:cNvPr id="1011723" name="Line 11"/>
              <p:cNvSpPr>
                <a:spLocks noChangeShapeType="1"/>
              </p:cNvSpPr>
              <p:nvPr/>
            </p:nvSpPr>
            <p:spPr bwMode="auto">
              <a:xfrm>
                <a:off x="765" y="1874"/>
                <a:ext cx="49" cy="1"/>
              </a:xfrm>
              <a:prstGeom prst="line">
                <a:avLst/>
              </a:prstGeom>
              <a:noFill/>
              <a:ln w="36513">
                <a:solidFill>
                  <a:srgbClr val="CDCDCD"/>
                </a:solidFill>
                <a:rou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11724" name="Line 12"/>
              <p:cNvSpPr>
                <a:spLocks noChangeShapeType="1"/>
              </p:cNvSpPr>
              <p:nvPr/>
            </p:nvSpPr>
            <p:spPr bwMode="auto">
              <a:xfrm>
                <a:off x="765" y="2022"/>
                <a:ext cx="49" cy="1"/>
              </a:xfrm>
              <a:prstGeom prst="line">
                <a:avLst/>
              </a:prstGeom>
              <a:noFill/>
              <a:ln w="36513">
                <a:solidFill>
                  <a:srgbClr val="CDCDCD"/>
                </a:solidFill>
                <a:rou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11725" name="Line 13"/>
              <p:cNvSpPr>
                <a:spLocks noChangeShapeType="1"/>
              </p:cNvSpPr>
              <p:nvPr/>
            </p:nvSpPr>
            <p:spPr bwMode="auto">
              <a:xfrm>
                <a:off x="765" y="2169"/>
                <a:ext cx="49" cy="1"/>
              </a:xfrm>
              <a:prstGeom prst="line">
                <a:avLst/>
              </a:prstGeom>
              <a:noFill/>
              <a:ln w="36513">
                <a:solidFill>
                  <a:srgbClr val="CDCDCD"/>
                </a:solidFill>
                <a:rou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11726" name="Line 14"/>
              <p:cNvSpPr>
                <a:spLocks noChangeShapeType="1"/>
              </p:cNvSpPr>
              <p:nvPr/>
            </p:nvSpPr>
            <p:spPr bwMode="auto">
              <a:xfrm>
                <a:off x="765" y="2314"/>
                <a:ext cx="49" cy="1"/>
              </a:xfrm>
              <a:prstGeom prst="line">
                <a:avLst/>
              </a:prstGeom>
              <a:noFill/>
              <a:ln w="36513">
                <a:solidFill>
                  <a:srgbClr val="CDCDCD"/>
                </a:solidFill>
                <a:rou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11727" name="Line 15"/>
              <p:cNvSpPr>
                <a:spLocks noChangeShapeType="1"/>
              </p:cNvSpPr>
              <p:nvPr/>
            </p:nvSpPr>
            <p:spPr bwMode="auto">
              <a:xfrm>
                <a:off x="765" y="2461"/>
                <a:ext cx="49" cy="1"/>
              </a:xfrm>
              <a:prstGeom prst="line">
                <a:avLst/>
              </a:prstGeom>
              <a:noFill/>
              <a:ln w="36513">
                <a:solidFill>
                  <a:srgbClr val="CDCDCD"/>
                </a:solidFill>
                <a:rou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11728" name="Line 16"/>
              <p:cNvSpPr>
                <a:spLocks noChangeShapeType="1"/>
              </p:cNvSpPr>
              <p:nvPr/>
            </p:nvSpPr>
            <p:spPr bwMode="auto">
              <a:xfrm>
                <a:off x="765" y="2608"/>
                <a:ext cx="49" cy="1"/>
              </a:xfrm>
              <a:prstGeom prst="line">
                <a:avLst/>
              </a:prstGeom>
              <a:noFill/>
              <a:ln w="36513">
                <a:solidFill>
                  <a:srgbClr val="CDCDCD"/>
                </a:solidFill>
                <a:rou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11729" name="Line 17"/>
              <p:cNvSpPr>
                <a:spLocks noChangeShapeType="1"/>
              </p:cNvSpPr>
              <p:nvPr/>
            </p:nvSpPr>
            <p:spPr bwMode="auto">
              <a:xfrm>
                <a:off x="765" y="2756"/>
                <a:ext cx="49" cy="1"/>
              </a:xfrm>
              <a:prstGeom prst="line">
                <a:avLst/>
              </a:prstGeom>
              <a:noFill/>
              <a:ln w="36513">
                <a:solidFill>
                  <a:srgbClr val="CDCDCD"/>
                </a:solidFill>
                <a:rou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11730" name="Line 18"/>
              <p:cNvSpPr>
                <a:spLocks noChangeShapeType="1"/>
              </p:cNvSpPr>
              <p:nvPr/>
            </p:nvSpPr>
            <p:spPr bwMode="auto">
              <a:xfrm>
                <a:off x="765" y="2900"/>
                <a:ext cx="49" cy="1"/>
              </a:xfrm>
              <a:prstGeom prst="line">
                <a:avLst/>
              </a:prstGeom>
              <a:noFill/>
              <a:ln w="36513">
                <a:solidFill>
                  <a:srgbClr val="CDCDCD"/>
                </a:solidFill>
                <a:rou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11731" name="Line 19"/>
              <p:cNvSpPr>
                <a:spLocks noChangeShapeType="1"/>
              </p:cNvSpPr>
              <p:nvPr/>
            </p:nvSpPr>
            <p:spPr bwMode="auto">
              <a:xfrm>
                <a:off x="765" y="3048"/>
                <a:ext cx="49" cy="1"/>
              </a:xfrm>
              <a:prstGeom prst="line">
                <a:avLst/>
              </a:prstGeom>
              <a:noFill/>
              <a:ln w="36513">
                <a:solidFill>
                  <a:srgbClr val="CDCDCD"/>
                </a:solidFill>
                <a:rou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11732" name="Line 20"/>
              <p:cNvSpPr>
                <a:spLocks noChangeShapeType="1"/>
              </p:cNvSpPr>
              <p:nvPr/>
            </p:nvSpPr>
            <p:spPr bwMode="auto">
              <a:xfrm>
                <a:off x="765" y="3195"/>
                <a:ext cx="49" cy="1"/>
              </a:xfrm>
              <a:prstGeom prst="line">
                <a:avLst/>
              </a:prstGeom>
              <a:noFill/>
              <a:ln w="36513">
                <a:solidFill>
                  <a:srgbClr val="CDCDCD"/>
                </a:solidFill>
                <a:rou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sp>
          <p:nvSpPr>
            <p:cNvPr id="1011743" name="Line 31"/>
            <p:cNvSpPr>
              <a:spLocks noChangeShapeType="1"/>
            </p:cNvSpPr>
            <p:nvPr/>
          </p:nvSpPr>
          <p:spPr bwMode="auto">
            <a:xfrm flipH="1">
              <a:off x="1740" y="2988"/>
              <a:ext cx="1920" cy="0"/>
            </a:xfrm>
            <a:prstGeom prst="line">
              <a:avLst/>
            </a:prstGeom>
            <a:noFill/>
            <a:ln w="36513">
              <a:solidFill>
                <a:schemeClr val="tx1"/>
              </a:solidFill>
              <a:round/>
              <a:tailEnd type="triangle" w="med" len="me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11744" name="Rectangle 32"/>
            <p:cNvSpPr>
              <a:spLocks noChangeArrowheads="1"/>
            </p:cNvSpPr>
            <p:nvPr/>
          </p:nvSpPr>
          <p:spPr bwMode="auto">
            <a:xfrm>
              <a:off x="456" y="1044"/>
              <a:ext cx="1680" cy="325"/>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pPr>
                <a:spcBef>
                  <a:spcPct val="50000"/>
                </a:spcBef>
                <a:defRPr/>
              </a:pPr>
              <a:r>
                <a:rPr lang="zh-CN" altLang="en-US" sz="2800" b="1"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抽样分布</a:t>
              </a:r>
            </a:p>
          </p:txBody>
        </p:sp>
        <p:sp>
          <p:nvSpPr>
            <p:cNvPr id="1011745" name="Rectangle 33"/>
            <p:cNvSpPr>
              <a:spLocks noChangeArrowheads="1"/>
            </p:cNvSpPr>
            <p:nvPr/>
          </p:nvSpPr>
          <p:spPr bwMode="auto">
            <a:xfrm>
              <a:off x="2301" y="2337"/>
              <a:ext cx="966" cy="231"/>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pPr>
                <a:spcBef>
                  <a:spcPct val="50000"/>
                </a:spcBef>
                <a:defRPr/>
              </a:pPr>
              <a:r>
                <a:rPr lang="en-US" altLang="zh-CN" b="1"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1 - </a:t>
              </a:r>
              <a:r>
                <a:rPr lang="en-US" altLang="zh-CN" b="1" dirty="0">
                  <a:solidFill>
                    <a:srgbClr val="FFFFFF"/>
                  </a:solidFill>
                  <a:effectLst>
                    <a:outerShdw blurRad="38100" dist="38100" dir="2700000" algn="tl">
                      <a:srgbClr val="000000"/>
                    </a:outerShdw>
                  </a:effectLst>
                  <a:latin typeface="Symbol" panose="05050102010706020507" pitchFamily="18" charset="2"/>
                  <a:ea typeface="微软雅黑" panose="020B0503020204020204" pitchFamily="34" charset="-122"/>
                </a:rPr>
                <a:t></a:t>
              </a:r>
              <a:endParaRPr lang="en-US" altLang="zh-CN" b="1" dirty="0">
                <a:solidFill>
                  <a:srgbClr val="FFFFFF"/>
                </a:solidFill>
                <a:latin typeface="Symbol" panose="05050102010706020507" pitchFamily="18" charset="2"/>
                <a:ea typeface="微软雅黑" panose="020B0503020204020204" pitchFamily="34" charset="-122"/>
              </a:endParaRPr>
            </a:p>
          </p:txBody>
        </p:sp>
        <p:sp>
          <p:nvSpPr>
            <p:cNvPr id="1011746" name="Line 34"/>
            <p:cNvSpPr>
              <a:spLocks noChangeShapeType="1"/>
            </p:cNvSpPr>
            <p:nvPr/>
          </p:nvSpPr>
          <p:spPr bwMode="auto">
            <a:xfrm flipH="1">
              <a:off x="2800" y="1376"/>
              <a:ext cx="844" cy="1028"/>
            </a:xfrm>
            <a:prstGeom prst="line">
              <a:avLst/>
            </a:prstGeom>
            <a:noFill/>
            <a:ln w="25400">
              <a:solidFill>
                <a:schemeClr val="tx2"/>
              </a:solidFill>
              <a:round/>
              <a:tailEnd type="triangle" w="med" len="me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11747" name="Rectangle 35"/>
            <p:cNvSpPr>
              <a:spLocks noChangeArrowheads="1"/>
            </p:cNvSpPr>
            <p:nvPr/>
          </p:nvSpPr>
          <p:spPr bwMode="auto">
            <a:xfrm>
              <a:off x="3261" y="1065"/>
              <a:ext cx="951" cy="231"/>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pPr algn="l">
                <a:spcBef>
                  <a:spcPct val="50000"/>
                </a:spcBef>
                <a:defRPr/>
              </a:pPr>
              <a:r>
                <a:rPr lang="zh-CN" altLang="en-US" b="1" dirty="0">
                  <a:solidFill>
                    <a:srgbClr val="FFFF93"/>
                  </a:solidFill>
                  <a:effectLst>
                    <a:outerShdw blurRad="38100" dist="38100" dir="2700000" algn="tl">
                      <a:srgbClr val="000000"/>
                    </a:outerShdw>
                  </a:effectLst>
                  <a:latin typeface="Arial" panose="020B0604020202020204" pitchFamily="34" charset="0"/>
                  <a:ea typeface="微软雅黑" panose="020B0503020204020204" pitchFamily="34" charset="-122"/>
                </a:rPr>
                <a:t>置信水平</a:t>
              </a:r>
            </a:p>
          </p:txBody>
        </p:sp>
        <p:sp>
          <p:nvSpPr>
            <p:cNvPr id="1011748" name="Line 36"/>
            <p:cNvSpPr>
              <a:spLocks noChangeShapeType="1"/>
            </p:cNvSpPr>
            <p:nvPr/>
          </p:nvSpPr>
          <p:spPr bwMode="auto">
            <a:xfrm>
              <a:off x="3672" y="3216"/>
              <a:ext cx="0" cy="192"/>
            </a:xfrm>
            <a:prstGeom prst="line">
              <a:avLst/>
            </a:prstGeom>
            <a:noFill/>
            <a:ln w="28575">
              <a:solidFill>
                <a:schemeClr val="tx1"/>
              </a:solidFill>
              <a:round/>
              <a:headEnd type="triangle" w="med" len="me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11749" name="AutoShape 37"/>
            <p:cNvSpPr>
              <a:spLocks noChangeArrowheads="1"/>
            </p:cNvSpPr>
            <p:nvPr/>
          </p:nvSpPr>
          <p:spPr bwMode="auto">
            <a:xfrm>
              <a:off x="1356" y="3228"/>
              <a:ext cx="576" cy="432"/>
            </a:xfrm>
            <a:prstGeom prst="upArrow">
              <a:avLst>
                <a:gd name="adj1" fmla="val 50000"/>
                <a:gd name="adj2" fmla="val 25000"/>
              </a:avLst>
            </a:prstGeom>
            <a:solidFill>
              <a:schemeClr val="accent1"/>
            </a:solidFill>
            <a:ln w="12700">
              <a:solidFill>
                <a:schemeClr val="tx1"/>
              </a:solidFill>
              <a:miter lim="800000"/>
            </a:ln>
            <a:effectLst>
              <a:outerShdw dist="17961" dir="2700000" algn="ctr" rotWithShape="0">
                <a:schemeClr val="bg2"/>
              </a:outerShdw>
            </a:effectLst>
          </p:spPr>
          <p:txBody>
            <a:bodyPr vert="eaVert"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aphicFrame>
          <p:nvGraphicFramePr>
            <p:cNvPr id="60433" name="Object 38">
              <a:hlinkClick r:id="" action="ppaction://ole?verb=0"/>
            </p:cNvPr>
            <p:cNvGraphicFramePr/>
            <p:nvPr/>
          </p:nvGraphicFramePr>
          <p:xfrm>
            <a:off x="4701" y="1728"/>
            <a:ext cx="810" cy="1082"/>
          </p:xfrm>
          <a:graphic>
            <a:graphicData uri="http://schemas.openxmlformats.org/presentationml/2006/ole">
              <mc:AlternateContent xmlns:mc="http://schemas.openxmlformats.org/markup-compatibility/2006">
                <mc:Choice xmlns:v="urn:schemas-microsoft-com:vml" Requires="v">
                  <p:oleObj spid="_x0000_s586776" name="剪辑" r:id="rId4" imgW="2247900" imgH="3307080" progId="">
                    <p:embed/>
                  </p:oleObj>
                </mc:Choice>
                <mc:Fallback>
                  <p:oleObj name="剪辑" r:id="rId4" imgW="2247900" imgH="3307080" progId="">
                    <p:embed/>
                    <p:pic>
                      <p:nvPicPr>
                        <p:cNvPr id="0" name="Picture 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1" y="1728"/>
                          <a:ext cx="810" cy="1082"/>
                        </a:xfrm>
                        <a:prstGeom prst="rect">
                          <a:avLst/>
                        </a:prstGeom>
                        <a:noFill/>
                        <a:ln>
                          <a:noFill/>
                        </a:ln>
                        <a:effectLst>
                          <a:outerShdw dist="28398" dir="3806097"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1011751" name="Rectangle 39"/>
            <p:cNvSpPr>
              <a:spLocks noChangeArrowheads="1"/>
            </p:cNvSpPr>
            <p:nvPr/>
          </p:nvSpPr>
          <p:spPr bwMode="auto">
            <a:xfrm>
              <a:off x="648" y="3672"/>
              <a:ext cx="2016" cy="231"/>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pPr>
                <a:spcBef>
                  <a:spcPct val="50000"/>
                </a:spcBef>
                <a:defRPr/>
              </a:pPr>
              <a:r>
                <a:rPr lang="zh-CN" altLang="en-US"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观察到的样本统计量</a:t>
              </a:r>
            </a:p>
          </p:txBody>
        </p:sp>
        <p:sp>
          <p:nvSpPr>
            <p:cNvPr id="1011761" name="Freeform 49" descr="60%"/>
            <p:cNvSpPr/>
            <p:nvPr/>
          </p:nvSpPr>
          <p:spPr bwMode="auto">
            <a:xfrm>
              <a:off x="3691" y="2653"/>
              <a:ext cx="876" cy="527"/>
            </a:xfrm>
            <a:custGeom>
              <a:avLst/>
              <a:gdLst>
                <a:gd name="T0" fmla="*/ 0 w 1129"/>
                <a:gd name="T1" fmla="*/ 0 h 734"/>
                <a:gd name="T2" fmla="*/ 0 w 1129"/>
                <a:gd name="T3" fmla="*/ 734 h 734"/>
                <a:gd name="T4" fmla="*/ 1129 w 1129"/>
                <a:gd name="T5" fmla="*/ 734 h 734"/>
                <a:gd name="T6" fmla="*/ 1002 w 1129"/>
                <a:gd name="T7" fmla="*/ 700 h 734"/>
                <a:gd name="T8" fmla="*/ 880 w 1129"/>
                <a:gd name="T9" fmla="*/ 659 h 734"/>
                <a:gd name="T10" fmla="*/ 764 w 1129"/>
                <a:gd name="T11" fmla="*/ 612 h 734"/>
                <a:gd name="T12" fmla="*/ 652 w 1129"/>
                <a:gd name="T13" fmla="*/ 561 h 734"/>
                <a:gd name="T14" fmla="*/ 546 w 1129"/>
                <a:gd name="T15" fmla="*/ 504 h 734"/>
                <a:gd name="T16" fmla="*/ 445 w 1129"/>
                <a:gd name="T17" fmla="*/ 444 h 734"/>
                <a:gd name="T18" fmla="*/ 352 w 1129"/>
                <a:gd name="T19" fmla="*/ 380 h 734"/>
                <a:gd name="T20" fmla="*/ 267 w 1129"/>
                <a:gd name="T21" fmla="*/ 310 h 734"/>
                <a:gd name="T22" fmla="*/ 189 w 1129"/>
                <a:gd name="T23" fmla="*/ 237 h 734"/>
                <a:gd name="T24" fmla="*/ 116 w 1129"/>
                <a:gd name="T25" fmla="*/ 162 h 734"/>
                <a:gd name="T26" fmla="*/ 54 w 1129"/>
                <a:gd name="T27" fmla="*/ 82 h 734"/>
                <a:gd name="T28" fmla="*/ 0 w 1129"/>
                <a:gd name="T29" fmla="*/ 0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29" h="734">
                  <a:moveTo>
                    <a:pt x="0" y="0"/>
                  </a:moveTo>
                  <a:lnTo>
                    <a:pt x="0" y="734"/>
                  </a:lnTo>
                  <a:lnTo>
                    <a:pt x="1129" y="734"/>
                  </a:lnTo>
                  <a:lnTo>
                    <a:pt x="1002" y="700"/>
                  </a:lnTo>
                  <a:lnTo>
                    <a:pt x="880" y="659"/>
                  </a:lnTo>
                  <a:lnTo>
                    <a:pt x="764" y="612"/>
                  </a:lnTo>
                  <a:lnTo>
                    <a:pt x="652" y="561"/>
                  </a:lnTo>
                  <a:lnTo>
                    <a:pt x="546" y="504"/>
                  </a:lnTo>
                  <a:lnTo>
                    <a:pt x="445" y="444"/>
                  </a:lnTo>
                  <a:lnTo>
                    <a:pt x="352" y="380"/>
                  </a:lnTo>
                  <a:lnTo>
                    <a:pt x="267" y="310"/>
                  </a:lnTo>
                  <a:lnTo>
                    <a:pt x="189" y="237"/>
                  </a:lnTo>
                  <a:lnTo>
                    <a:pt x="116" y="162"/>
                  </a:lnTo>
                  <a:lnTo>
                    <a:pt x="54" y="82"/>
                  </a:lnTo>
                  <a:lnTo>
                    <a:pt x="0" y="0"/>
                  </a:lnTo>
                  <a:close/>
                </a:path>
              </a:pathLst>
            </a:custGeom>
            <a:pattFill prst="pct60">
              <a:fgClr>
                <a:srgbClr val="FF3300"/>
              </a:fgClr>
              <a:bgClr>
                <a:srgbClr val="FFFFFF"/>
              </a:bgClr>
            </a:patt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60436" name="Group 51"/>
            <p:cNvGrpSpPr/>
            <p:nvPr/>
          </p:nvGrpSpPr>
          <p:grpSpPr bwMode="auto">
            <a:xfrm>
              <a:off x="840" y="1716"/>
              <a:ext cx="3883" cy="1432"/>
              <a:chOff x="816" y="1872"/>
              <a:chExt cx="3883" cy="1432"/>
            </a:xfrm>
          </p:grpSpPr>
          <p:sp>
            <p:nvSpPr>
              <p:cNvPr id="1011764" name="Freeform 52"/>
              <p:cNvSpPr/>
              <p:nvPr/>
            </p:nvSpPr>
            <p:spPr bwMode="auto">
              <a:xfrm>
                <a:off x="2757" y="1874"/>
                <a:ext cx="1942" cy="1430"/>
              </a:xfrm>
              <a:custGeom>
                <a:avLst/>
                <a:gdLst>
                  <a:gd name="T0" fmla="*/ 1942 w 1942"/>
                  <a:gd name="T1" fmla="*/ 1430 h 1430"/>
                  <a:gd name="T2" fmla="*/ 1737 w 1942"/>
                  <a:gd name="T3" fmla="*/ 1412 h 1430"/>
                  <a:gd name="T4" fmla="*/ 1636 w 1942"/>
                  <a:gd name="T5" fmla="*/ 1396 h 1430"/>
                  <a:gd name="T6" fmla="*/ 1532 w 1942"/>
                  <a:gd name="T7" fmla="*/ 1373 h 1430"/>
                  <a:gd name="T8" fmla="*/ 1431 w 1942"/>
                  <a:gd name="T9" fmla="*/ 1342 h 1430"/>
                  <a:gd name="T10" fmla="*/ 1328 w 1942"/>
                  <a:gd name="T11" fmla="*/ 1298 h 1430"/>
                  <a:gd name="T12" fmla="*/ 1227 w 1942"/>
                  <a:gd name="T13" fmla="*/ 1238 h 1430"/>
                  <a:gd name="T14" fmla="*/ 1022 w 1942"/>
                  <a:gd name="T15" fmla="*/ 1073 h 1430"/>
                  <a:gd name="T16" fmla="*/ 818 w 1942"/>
                  <a:gd name="T17" fmla="*/ 838 h 1430"/>
                  <a:gd name="T18" fmla="*/ 613 w 1942"/>
                  <a:gd name="T19" fmla="*/ 559 h 1430"/>
                  <a:gd name="T20" fmla="*/ 512 w 1942"/>
                  <a:gd name="T21" fmla="*/ 416 h 1430"/>
                  <a:gd name="T22" fmla="*/ 409 w 1942"/>
                  <a:gd name="T23" fmla="*/ 282 h 1430"/>
                  <a:gd name="T24" fmla="*/ 308 w 1942"/>
                  <a:gd name="T25" fmla="*/ 166 h 1430"/>
                  <a:gd name="T26" fmla="*/ 204 w 1942"/>
                  <a:gd name="T27" fmla="*/ 78 h 1430"/>
                  <a:gd name="T28" fmla="*/ 103 w 1942"/>
                  <a:gd name="T29" fmla="*/ 21 h 1430"/>
                  <a:gd name="T30" fmla="*/ 0 w 1942"/>
                  <a:gd name="T31" fmla="*/ 0 h 1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2" h="1430">
                    <a:moveTo>
                      <a:pt x="1942" y="1430"/>
                    </a:moveTo>
                    <a:lnTo>
                      <a:pt x="1737" y="1412"/>
                    </a:lnTo>
                    <a:lnTo>
                      <a:pt x="1636" y="1396"/>
                    </a:lnTo>
                    <a:lnTo>
                      <a:pt x="1532" y="1373"/>
                    </a:lnTo>
                    <a:lnTo>
                      <a:pt x="1431" y="1342"/>
                    </a:lnTo>
                    <a:lnTo>
                      <a:pt x="1328" y="1298"/>
                    </a:lnTo>
                    <a:lnTo>
                      <a:pt x="1227" y="1238"/>
                    </a:lnTo>
                    <a:lnTo>
                      <a:pt x="1022" y="1073"/>
                    </a:lnTo>
                    <a:lnTo>
                      <a:pt x="818" y="838"/>
                    </a:lnTo>
                    <a:lnTo>
                      <a:pt x="613" y="559"/>
                    </a:lnTo>
                    <a:lnTo>
                      <a:pt x="512" y="416"/>
                    </a:lnTo>
                    <a:lnTo>
                      <a:pt x="409" y="282"/>
                    </a:lnTo>
                    <a:lnTo>
                      <a:pt x="308" y="166"/>
                    </a:lnTo>
                    <a:lnTo>
                      <a:pt x="204" y="78"/>
                    </a:lnTo>
                    <a:lnTo>
                      <a:pt x="103" y="21"/>
                    </a:lnTo>
                    <a:lnTo>
                      <a:pt x="0" y="0"/>
                    </a:lnTo>
                  </a:path>
                </a:pathLst>
              </a:custGeom>
              <a:noFill/>
              <a:ln w="76200" cmpd="sng">
                <a:solidFill>
                  <a:srgbClr val="CE64A1"/>
                </a:solidFill>
                <a:prstDash val="solid"/>
                <a:round/>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11765" name="Freeform 53"/>
              <p:cNvSpPr/>
              <p:nvPr/>
            </p:nvSpPr>
            <p:spPr bwMode="auto">
              <a:xfrm>
                <a:off x="816" y="1872"/>
                <a:ext cx="1943" cy="1430"/>
              </a:xfrm>
              <a:custGeom>
                <a:avLst/>
                <a:gdLst>
                  <a:gd name="T0" fmla="*/ 0 w 1943"/>
                  <a:gd name="T1" fmla="*/ 1430 h 1430"/>
                  <a:gd name="T2" fmla="*/ 205 w 1943"/>
                  <a:gd name="T3" fmla="*/ 1412 h 1430"/>
                  <a:gd name="T4" fmla="*/ 309 w 1943"/>
                  <a:gd name="T5" fmla="*/ 1396 h 1430"/>
                  <a:gd name="T6" fmla="*/ 410 w 1943"/>
                  <a:gd name="T7" fmla="*/ 1373 h 1430"/>
                  <a:gd name="T8" fmla="*/ 511 w 1943"/>
                  <a:gd name="T9" fmla="*/ 1342 h 1430"/>
                  <a:gd name="T10" fmla="*/ 614 w 1943"/>
                  <a:gd name="T11" fmla="*/ 1298 h 1430"/>
                  <a:gd name="T12" fmla="*/ 715 w 1943"/>
                  <a:gd name="T13" fmla="*/ 1238 h 1430"/>
                  <a:gd name="T14" fmla="*/ 922 w 1943"/>
                  <a:gd name="T15" fmla="*/ 1073 h 1430"/>
                  <a:gd name="T16" fmla="*/ 1124 w 1943"/>
                  <a:gd name="T17" fmla="*/ 838 h 1430"/>
                  <a:gd name="T18" fmla="*/ 1329 w 1943"/>
                  <a:gd name="T19" fmla="*/ 559 h 1430"/>
                  <a:gd name="T20" fmla="*/ 1432 w 1943"/>
                  <a:gd name="T21" fmla="*/ 416 h 1430"/>
                  <a:gd name="T22" fmla="*/ 1533 w 1943"/>
                  <a:gd name="T23" fmla="*/ 282 h 1430"/>
                  <a:gd name="T24" fmla="*/ 1637 w 1943"/>
                  <a:gd name="T25" fmla="*/ 166 h 1430"/>
                  <a:gd name="T26" fmla="*/ 1738 w 1943"/>
                  <a:gd name="T27" fmla="*/ 78 h 1430"/>
                  <a:gd name="T28" fmla="*/ 1842 w 1943"/>
                  <a:gd name="T29" fmla="*/ 21 h 1430"/>
                  <a:gd name="T30" fmla="*/ 1943 w 1943"/>
                  <a:gd name="T31" fmla="*/ 0 h 1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3" h="1430">
                    <a:moveTo>
                      <a:pt x="0" y="1430"/>
                    </a:moveTo>
                    <a:lnTo>
                      <a:pt x="205" y="1412"/>
                    </a:lnTo>
                    <a:lnTo>
                      <a:pt x="309" y="1396"/>
                    </a:lnTo>
                    <a:lnTo>
                      <a:pt x="410" y="1373"/>
                    </a:lnTo>
                    <a:lnTo>
                      <a:pt x="511" y="1342"/>
                    </a:lnTo>
                    <a:lnTo>
                      <a:pt x="614" y="1298"/>
                    </a:lnTo>
                    <a:lnTo>
                      <a:pt x="715" y="1238"/>
                    </a:lnTo>
                    <a:lnTo>
                      <a:pt x="922" y="1073"/>
                    </a:lnTo>
                    <a:lnTo>
                      <a:pt x="1124" y="838"/>
                    </a:lnTo>
                    <a:lnTo>
                      <a:pt x="1329" y="559"/>
                    </a:lnTo>
                    <a:lnTo>
                      <a:pt x="1432" y="416"/>
                    </a:lnTo>
                    <a:lnTo>
                      <a:pt x="1533" y="282"/>
                    </a:lnTo>
                    <a:lnTo>
                      <a:pt x="1637" y="166"/>
                    </a:lnTo>
                    <a:lnTo>
                      <a:pt x="1738" y="78"/>
                    </a:lnTo>
                    <a:lnTo>
                      <a:pt x="1842" y="21"/>
                    </a:lnTo>
                    <a:lnTo>
                      <a:pt x="1943" y="0"/>
                    </a:lnTo>
                  </a:path>
                </a:pathLst>
              </a:custGeom>
              <a:noFill/>
              <a:ln w="76200" cmpd="sng">
                <a:solidFill>
                  <a:srgbClr val="CE64A1"/>
                </a:solidFill>
                <a:prstDash val="solid"/>
                <a:round/>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nvGrpSpPr>
            <p:cNvPr id="60437" name="Group 54"/>
            <p:cNvGrpSpPr/>
            <p:nvPr/>
          </p:nvGrpSpPr>
          <p:grpSpPr bwMode="auto">
            <a:xfrm flipH="1">
              <a:off x="3684" y="2004"/>
              <a:ext cx="672" cy="1200"/>
              <a:chOff x="1392" y="2160"/>
              <a:chExt cx="672" cy="1200"/>
            </a:xfrm>
          </p:grpSpPr>
          <p:sp>
            <p:nvSpPr>
              <p:cNvPr id="1011767" name="Line 55"/>
              <p:cNvSpPr>
                <a:spLocks noChangeShapeType="1"/>
              </p:cNvSpPr>
              <p:nvPr/>
            </p:nvSpPr>
            <p:spPr bwMode="auto">
              <a:xfrm>
                <a:off x="1392" y="2160"/>
                <a:ext cx="672" cy="0"/>
              </a:xfrm>
              <a:prstGeom prst="line">
                <a:avLst/>
              </a:prstGeom>
              <a:noFill/>
              <a:ln w="28575">
                <a:solidFill>
                  <a:schemeClr val="tx1"/>
                </a:solidFill>
                <a:round/>
                <a:headEnd type="triangle" w="med" len="med"/>
              </a:ln>
              <a:effectLst>
                <a:outerShdw dist="25400" dir="54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11768" name="Line 56"/>
              <p:cNvSpPr>
                <a:spLocks noChangeShapeType="1"/>
              </p:cNvSpPr>
              <p:nvPr/>
            </p:nvSpPr>
            <p:spPr bwMode="auto">
              <a:xfrm>
                <a:off x="2064" y="2160"/>
                <a:ext cx="0" cy="1200"/>
              </a:xfrm>
              <a:prstGeom prst="line">
                <a:avLst/>
              </a:prstGeom>
              <a:noFill/>
              <a:ln w="28575">
                <a:solidFill>
                  <a:schemeClr val="tx1"/>
                </a:solidFill>
                <a:rou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sp>
          <p:nvSpPr>
            <p:cNvPr id="1011769" name="Freeform 57"/>
            <p:cNvSpPr/>
            <p:nvPr/>
          </p:nvSpPr>
          <p:spPr bwMode="auto">
            <a:xfrm>
              <a:off x="840" y="1716"/>
              <a:ext cx="3957" cy="1466"/>
            </a:xfrm>
            <a:custGeom>
              <a:avLst/>
              <a:gdLst>
                <a:gd name="T0" fmla="*/ 0 w 3957"/>
                <a:gd name="T1" fmla="*/ 0 h 1466"/>
                <a:gd name="T2" fmla="*/ 0 w 3957"/>
                <a:gd name="T3" fmla="*/ 1466 h 1466"/>
                <a:gd name="T4" fmla="*/ 3957 w 3957"/>
                <a:gd name="T5" fmla="*/ 1466 h 1466"/>
              </a:gdLst>
              <a:ahLst/>
              <a:cxnLst>
                <a:cxn ang="0">
                  <a:pos x="T0" y="T1"/>
                </a:cxn>
                <a:cxn ang="0">
                  <a:pos x="T2" y="T3"/>
                </a:cxn>
                <a:cxn ang="0">
                  <a:pos x="T4" y="T5"/>
                </a:cxn>
              </a:cxnLst>
              <a:rect l="0" t="0" r="r" b="b"/>
              <a:pathLst>
                <a:path w="3957" h="1466">
                  <a:moveTo>
                    <a:pt x="0" y="0"/>
                  </a:moveTo>
                  <a:lnTo>
                    <a:pt x="0" y="1466"/>
                  </a:lnTo>
                  <a:lnTo>
                    <a:pt x="3957" y="1466"/>
                  </a:lnTo>
                </a:path>
              </a:pathLst>
            </a:custGeom>
            <a:noFill/>
            <a:ln w="36513">
              <a:solidFill>
                <a:schemeClr val="tx1"/>
              </a:solidFill>
              <a:prstDash val="solid"/>
              <a:round/>
            </a:ln>
            <a:effectLst>
              <a:outerShdw dist="28398" dir="3806097"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11770" name="Freeform 58"/>
            <p:cNvSpPr/>
            <p:nvPr/>
          </p:nvSpPr>
          <p:spPr bwMode="auto">
            <a:xfrm flipH="1">
              <a:off x="3845" y="2564"/>
              <a:ext cx="423" cy="494"/>
            </a:xfrm>
            <a:custGeom>
              <a:avLst/>
              <a:gdLst>
                <a:gd name="T0" fmla="*/ 0 w 303"/>
                <a:gd name="T1" fmla="*/ 0 h 566"/>
                <a:gd name="T2" fmla="*/ 47 w 303"/>
                <a:gd name="T3" fmla="*/ 6 h 566"/>
                <a:gd name="T4" fmla="*/ 91 w 303"/>
                <a:gd name="T5" fmla="*/ 18 h 566"/>
                <a:gd name="T6" fmla="*/ 130 w 303"/>
                <a:gd name="T7" fmla="*/ 44 h 566"/>
                <a:gd name="T8" fmla="*/ 163 w 303"/>
                <a:gd name="T9" fmla="*/ 75 h 566"/>
                <a:gd name="T10" fmla="*/ 189 w 303"/>
                <a:gd name="T11" fmla="*/ 114 h 566"/>
                <a:gd name="T12" fmla="*/ 207 w 303"/>
                <a:gd name="T13" fmla="*/ 155 h 566"/>
                <a:gd name="T14" fmla="*/ 212 w 303"/>
                <a:gd name="T15" fmla="*/ 202 h 566"/>
                <a:gd name="T16" fmla="*/ 210 w 303"/>
                <a:gd name="T17" fmla="*/ 249 h 566"/>
                <a:gd name="T18" fmla="*/ 194 w 303"/>
                <a:gd name="T19" fmla="*/ 292 h 566"/>
                <a:gd name="T20" fmla="*/ 181 w 303"/>
                <a:gd name="T21" fmla="*/ 331 h 566"/>
                <a:gd name="T22" fmla="*/ 176 w 303"/>
                <a:gd name="T23" fmla="*/ 373 h 566"/>
                <a:gd name="T24" fmla="*/ 181 w 303"/>
                <a:gd name="T25" fmla="*/ 411 h 566"/>
                <a:gd name="T26" fmla="*/ 192 w 303"/>
                <a:gd name="T27" fmla="*/ 453 h 566"/>
                <a:gd name="T28" fmla="*/ 210 w 303"/>
                <a:gd name="T29" fmla="*/ 489 h 566"/>
                <a:gd name="T30" fmla="*/ 236 w 303"/>
                <a:gd name="T31" fmla="*/ 520 h 566"/>
                <a:gd name="T32" fmla="*/ 267 w 303"/>
                <a:gd name="T33" fmla="*/ 546 h 566"/>
                <a:gd name="T34" fmla="*/ 303 w 303"/>
                <a:gd name="T35" fmla="*/ 566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3" h="566">
                  <a:moveTo>
                    <a:pt x="0" y="0"/>
                  </a:moveTo>
                  <a:lnTo>
                    <a:pt x="47" y="6"/>
                  </a:lnTo>
                  <a:lnTo>
                    <a:pt x="91" y="18"/>
                  </a:lnTo>
                  <a:lnTo>
                    <a:pt x="130" y="44"/>
                  </a:lnTo>
                  <a:lnTo>
                    <a:pt x="163" y="75"/>
                  </a:lnTo>
                  <a:lnTo>
                    <a:pt x="189" y="114"/>
                  </a:lnTo>
                  <a:lnTo>
                    <a:pt x="207" y="155"/>
                  </a:lnTo>
                  <a:lnTo>
                    <a:pt x="212" y="202"/>
                  </a:lnTo>
                  <a:lnTo>
                    <a:pt x="210" y="249"/>
                  </a:lnTo>
                  <a:lnTo>
                    <a:pt x="194" y="292"/>
                  </a:lnTo>
                  <a:lnTo>
                    <a:pt x="181" y="331"/>
                  </a:lnTo>
                  <a:lnTo>
                    <a:pt x="176" y="373"/>
                  </a:lnTo>
                  <a:lnTo>
                    <a:pt x="181" y="411"/>
                  </a:lnTo>
                  <a:lnTo>
                    <a:pt x="192" y="453"/>
                  </a:lnTo>
                  <a:lnTo>
                    <a:pt x="210" y="489"/>
                  </a:lnTo>
                  <a:lnTo>
                    <a:pt x="236" y="520"/>
                  </a:lnTo>
                  <a:lnTo>
                    <a:pt x="267" y="546"/>
                  </a:lnTo>
                  <a:lnTo>
                    <a:pt x="303" y="566"/>
                  </a:lnTo>
                </a:path>
              </a:pathLst>
            </a:custGeom>
            <a:noFill/>
            <a:ln w="36513">
              <a:solidFill>
                <a:srgbClr val="2FFFEB"/>
              </a:solidFill>
              <a:prstDash val="solid"/>
              <a:round/>
              <a:headEnd type="none" w="med" len="med"/>
              <a:tailEnd type="triangle" w="med" len="med"/>
            </a:ln>
            <a:effectLst>
              <a:outerShdw dist="40161" dir="4293903"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spTree>
  </p:cSld>
  <p:clrMapOvr>
    <a:masterClrMapping/>
  </p:clrMapOvr>
  <p:transition>
    <p:wipe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82" name="Text Box 2"/>
          <p:cNvSpPr txBox="1">
            <a:spLocks noChangeArrowheads="1"/>
          </p:cNvSpPr>
          <p:nvPr/>
        </p:nvSpPr>
        <p:spPr bwMode="auto">
          <a:xfrm>
            <a:off x="611560" y="2852936"/>
            <a:ext cx="80581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4400" b="1"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假设检验中的</a:t>
            </a:r>
            <a:r>
              <a:rPr lang="zh-CN" altLang="en-US" sz="4400" b="1" dirty="0">
                <a:solidFill>
                  <a:srgbClr val="EAEAEA"/>
                </a:solidFill>
                <a:effectLst>
                  <a:outerShdw blurRad="38100" dist="38100" dir="2700000" algn="tl">
                    <a:srgbClr val="000000"/>
                  </a:outerShdw>
                </a:effectLst>
                <a:latin typeface="Arial" panose="020B0604020202020204" pitchFamily="34" charset="0"/>
                <a:ea typeface="微软雅黑" panose="020B0503020204020204" pitchFamily="34" charset="-122"/>
              </a:rPr>
              <a:t> </a:t>
            </a:r>
            <a:r>
              <a:rPr lang="en-US" altLang="zh-CN" sz="4400" b="1" i="1" dirty="0">
                <a:solidFill>
                  <a:srgbClr val="F57B49"/>
                </a:solidFill>
                <a:effectLst>
                  <a:outerShdw blurRad="38100" dist="38100" dir="2700000" algn="tl">
                    <a:srgbClr val="000000"/>
                  </a:outerShdw>
                </a:effectLst>
                <a:latin typeface="Arial" panose="020B0604020202020204" pitchFamily="34" charset="0"/>
                <a:ea typeface="微软雅黑" panose="020B0503020204020204" pitchFamily="34" charset="-122"/>
              </a:rPr>
              <a:t>P </a:t>
            </a:r>
            <a:r>
              <a:rPr lang="zh-CN" altLang="en-US" sz="4400" b="1" dirty="0">
                <a:solidFill>
                  <a:srgbClr val="F57B49"/>
                </a:solidFill>
                <a:effectLst>
                  <a:outerShdw blurRad="38100" dist="38100" dir="2700000" algn="tl">
                    <a:srgbClr val="000000"/>
                  </a:outerShdw>
                </a:effectLst>
                <a:latin typeface="Arial" panose="020B0604020202020204" pitchFamily="34" charset="0"/>
                <a:ea typeface="微软雅黑" panose="020B0503020204020204" pitchFamily="34" charset="-122"/>
              </a:rPr>
              <a:t>值</a:t>
            </a:r>
            <a:endParaRPr lang="zh-CN" altLang="en-US" sz="4400" b="1" dirty="0">
              <a:solidFill>
                <a:srgbClr val="EAEAEA"/>
              </a:solidFill>
              <a:effectLst>
                <a:outerShdw blurRad="38100" dist="38100" dir="2700000" algn="tl">
                  <a:srgbClr val="000000"/>
                </a:outerShdw>
              </a:effectLst>
              <a:latin typeface="Arial" panose="020B0604020202020204" pitchFamily="34" charset="0"/>
              <a:ea typeface="微软雅黑" panose="020B0503020204020204" pitchFamily="34" charset="-122"/>
            </a:endParaRPr>
          </a:p>
        </p:txBody>
      </p:sp>
    </p:spTree>
  </p:cSld>
  <p:clrMapOvr>
    <a:masterClrMapping/>
  </p:clrMapOvr>
  <p:transition>
    <p:zoom/>
  </p:transition>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6530" name="Rectangle 2"/>
          <p:cNvSpPr>
            <a:spLocks noGrp="1" noChangeArrowheads="1"/>
          </p:cNvSpPr>
          <p:nvPr>
            <p:ph type="title"/>
          </p:nvPr>
        </p:nvSpPr>
        <p:spPr/>
        <p:txBody>
          <a:bodyPr>
            <a:normAutofit fontScale="90000"/>
          </a:bodyPr>
          <a:lstStyle/>
          <a:p>
            <a:pPr>
              <a:defRPr/>
            </a:pPr>
            <a:r>
              <a:rPr lang="zh-CN" altLang="en-US" sz="4000" dirty="0">
                <a:latin typeface="Arial" panose="020B0604020202020204" pitchFamily="34" charset="0"/>
              </a:rPr>
              <a:t>什么是</a:t>
            </a:r>
            <a:r>
              <a:rPr lang="en-US" altLang="zh-CN" sz="4000" i="1" dirty="0">
                <a:latin typeface="Arial" panose="020B0604020202020204" pitchFamily="34" charset="0"/>
              </a:rPr>
              <a:t>P </a:t>
            </a:r>
            <a:r>
              <a:rPr lang="zh-CN" altLang="en-US" sz="4000" dirty="0">
                <a:latin typeface="Arial" panose="020B0604020202020204" pitchFamily="34" charset="0"/>
              </a:rPr>
              <a:t>值</a:t>
            </a:r>
            <a:r>
              <a:rPr lang="en-US" altLang="zh-CN" sz="4000" dirty="0">
                <a:latin typeface="Arial" panose="020B0604020202020204" pitchFamily="34" charset="0"/>
              </a:rPr>
              <a:t>?</a:t>
            </a:r>
            <a:br>
              <a:rPr lang="en-US" altLang="zh-CN" sz="4000" dirty="0">
                <a:latin typeface="Arial" panose="020B0604020202020204" pitchFamily="34" charset="0"/>
              </a:rPr>
            </a:br>
            <a:r>
              <a:rPr lang="en-US" altLang="zh-CN" sz="3600" dirty="0">
                <a:solidFill>
                  <a:schemeClr val="hlink"/>
                </a:solidFill>
                <a:latin typeface="Arial" panose="020B0604020202020204" pitchFamily="34" charset="0"/>
              </a:rPr>
              <a:t>(</a:t>
            </a:r>
            <a:r>
              <a:rPr lang="en-US" altLang="zh-CN" sz="3600" i="1" dirty="0">
                <a:solidFill>
                  <a:schemeClr val="hlink"/>
                </a:solidFill>
                <a:latin typeface="Arial" panose="020B0604020202020204" pitchFamily="34" charset="0"/>
              </a:rPr>
              <a:t>P</a:t>
            </a:r>
            <a:r>
              <a:rPr lang="en-US" altLang="zh-CN" sz="3600" dirty="0">
                <a:solidFill>
                  <a:schemeClr val="hlink"/>
                </a:solidFill>
                <a:latin typeface="Arial" panose="020B0604020202020204" pitchFamily="34" charset="0"/>
              </a:rPr>
              <a:t>-value)</a:t>
            </a:r>
          </a:p>
        </p:txBody>
      </p:sp>
      <mc:AlternateContent xmlns:mc="http://schemas.openxmlformats.org/markup-compatibility/2006" xmlns:a14="http://schemas.microsoft.com/office/drawing/2010/main">
        <mc:Choice Requires="a14">
          <p:sp>
            <p:nvSpPr>
              <p:cNvPr id="1046531" name="Rectangle 3"/>
              <p:cNvSpPr>
                <a:spLocks noGrp="1" noChangeArrowheads="1"/>
              </p:cNvSpPr>
              <p:nvPr>
                <p:ph type="body" idx="1"/>
              </p:nvPr>
            </p:nvSpPr>
            <p:spPr>
              <a:xfrm>
                <a:off x="609600" y="1722438"/>
                <a:ext cx="8132763" cy="4503737"/>
              </a:xfrm>
            </p:spPr>
            <p:txBody>
              <a:bodyPr/>
              <a:lstStyle/>
              <a:p>
                <a:pPr marL="609600" indent="-609600">
                  <a:lnSpc>
                    <a:spcPct val="90000"/>
                  </a:lnSpc>
                  <a:buFontTx/>
                  <a:buAutoNum type="arabicPeriod"/>
                  <a:defRPr/>
                </a:pPr>
                <a:r>
                  <a:rPr lang="zh-CN" altLang="en-US" dirty="0"/>
                  <a:t>是一个概率值</a:t>
                </a:r>
              </a:p>
              <a:p>
                <a:pPr marL="609600" indent="-609600">
                  <a:lnSpc>
                    <a:spcPct val="90000"/>
                  </a:lnSpc>
                  <a:buFontTx/>
                  <a:buAutoNum type="arabicPeriod"/>
                  <a:defRPr/>
                </a:pPr>
                <a:r>
                  <a:rPr lang="zh-CN" altLang="en-US" dirty="0"/>
                  <a:t>如果原假设为真，</a:t>
                </a:r>
                <a:r>
                  <a:rPr lang="en-US" altLang="zh-CN" i="1" dirty="0"/>
                  <a:t>P-</a:t>
                </a:r>
                <a:r>
                  <a:rPr lang="zh-CN" altLang="en-US" dirty="0"/>
                  <a:t>值是抽样分布中大于或小于样本统计量的概率</a:t>
                </a:r>
              </a:p>
              <a:p>
                <a:pPr marL="609600" indent="-609600">
                  <a:lnSpc>
                    <a:spcPct val="90000"/>
                  </a:lnSpc>
                  <a:spcBef>
                    <a:spcPct val="30000"/>
                  </a:spcBef>
                  <a:buFontTx/>
                  <a:buAutoNum type="arabicPeriod"/>
                  <a:defRPr/>
                </a:pPr>
                <a:r>
                  <a:rPr lang="zh-CN" altLang="en-US" dirty="0"/>
                  <a:t>被称为观察到的</a:t>
                </a:r>
                <a:r>
                  <a:rPr lang="en-US" altLang="zh-CN" dirty="0"/>
                  <a:t>(</a:t>
                </a:r>
                <a:r>
                  <a:rPr lang="zh-CN" altLang="en-US" dirty="0"/>
                  <a:t>或实测的</a:t>
                </a:r>
                <a:r>
                  <a:rPr lang="en-US" altLang="zh-CN" dirty="0"/>
                  <a:t>)</a:t>
                </a:r>
                <a:r>
                  <a:rPr lang="zh-CN" altLang="en-US" dirty="0"/>
                  <a:t>显著性水平</a:t>
                </a:r>
              </a:p>
              <a:p>
                <a:pPr marL="1219200" lvl="1" indent="-533400">
                  <a:lnSpc>
                    <a:spcPct val="90000"/>
                  </a:lnSpc>
                  <a:defRPr/>
                </a:pPr>
                <a:r>
                  <a:rPr lang="en-US" altLang="zh-CN" dirty="0"/>
                  <a:t>H</a:t>
                </a:r>
                <a:r>
                  <a:rPr lang="en-US" altLang="zh-CN" baseline="-25000" dirty="0"/>
                  <a:t>0</a:t>
                </a:r>
                <a:r>
                  <a:rPr lang="en-US" altLang="zh-CN" dirty="0"/>
                  <a:t> </a:t>
                </a:r>
                <a:r>
                  <a:rPr lang="zh-CN" altLang="en-US" dirty="0"/>
                  <a:t>能被拒绝的</a:t>
                </a:r>
                <a14:m>
                  <m:oMath xmlns:m="http://schemas.openxmlformats.org/officeDocument/2006/math">
                    <m:r>
                      <a:rPr lang="zh-CN" altLang="en-US" i="1" smtClean="0">
                        <a:latin typeface="Cambria Math"/>
                      </a:rPr>
                      <m:t>𝛼</m:t>
                    </m:r>
                  </m:oMath>
                </a14:m>
                <a:r>
                  <a:rPr lang="zh-CN" altLang="en-US" dirty="0"/>
                  <a:t>的最小值</a:t>
                </a:r>
                <a:endParaRPr lang="zh-CN" altLang="en-US" dirty="0">
                  <a:solidFill>
                    <a:schemeClr val="accent2"/>
                  </a:solidFill>
                  <a:sym typeface="Wingdings 3" pitchFamily="18" charset="2"/>
                </a:endParaRPr>
              </a:p>
            </p:txBody>
          </p:sp>
        </mc:Choice>
        <mc:Fallback xmlns="">
          <p:sp>
            <p:nvSpPr>
              <p:cNvPr id="1046531" name="Rectangle 3"/>
              <p:cNvSpPr>
                <a:spLocks noGrp="1" noRot="1" noChangeAspect="1" noMove="1" noResize="1" noEditPoints="1" noAdjustHandles="1" noChangeArrowheads="1" noChangeShapeType="1" noTextEdit="1"/>
              </p:cNvSpPr>
              <p:nvPr>
                <p:ph type="body" idx="1"/>
              </p:nvPr>
            </p:nvSpPr>
            <p:spPr>
              <a:xfrm>
                <a:off x="609600" y="1722438"/>
                <a:ext cx="8132763" cy="4503737"/>
              </a:xfrm>
              <a:blipFill rotWithShape="1">
                <a:blip r:embed="rId3" cstate="print"/>
                <a:stretch>
                  <a:fillRect l="-975" t="-2846" r="-1424"/>
                </a:stretch>
              </a:blipFill>
            </p:spPr>
            <p:txBody>
              <a:bodyPr/>
              <a:lstStyle/>
              <a:p>
                <a:r>
                  <a:rPr lang="zh-CN" altLang="en-US">
                    <a:noFill/>
                  </a:rPr>
                  <a:t> </a:t>
                </a:r>
                <a:endParaRPr lang="zh-CN" altLang="en-US">
                  <a:noFill/>
                </a:endParaRPr>
              </a:p>
            </p:txBody>
          </p:sp>
        </mc:Fallback>
      </mc:AlternateContent>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46531">
                                            <p:txEl>
                                              <p:pRg st="0" end="0"/>
                                            </p:txEl>
                                          </p:spTgt>
                                        </p:tgtEl>
                                        <p:attrNameLst>
                                          <p:attrName>style.visibility</p:attrName>
                                        </p:attrNameLst>
                                      </p:cBhvr>
                                      <p:to>
                                        <p:strVal val="visible"/>
                                      </p:to>
                                    </p:set>
                                    <p:animEffect transition="in" filter="wipe(left)">
                                      <p:cBhvr>
                                        <p:cTn id="7" dur="500"/>
                                        <p:tgtEl>
                                          <p:spTgt spid="1046531">
                                            <p:txEl>
                                              <p:pRg st="0" end="0"/>
                                            </p:txEl>
                                          </p:spTgt>
                                        </p:tgtEl>
                                      </p:cBhvr>
                                    </p:animEffect>
                                  </p:childTnLst>
                                  <p:subTnLst>
                                    <p:animClr clrSpc="rgb" dir="cw">
                                      <p:cBhvr override="childStyle">
                                        <p:cTn dur="1" fill="hold" display="0" masterRel="nextClick" afterEffect="1"/>
                                        <p:tgtEl>
                                          <p:spTgt spid="1046531">
                                            <p:txEl>
                                              <p:pRg st="0" end="0"/>
                                            </p:txEl>
                                          </p:spTgt>
                                        </p:tgtEl>
                                        <p:attrNameLst>
                                          <p:attrName>ppt_c</p:attrName>
                                        </p:attrNameLst>
                                      </p:cBhvr>
                                      <p:to>
                                        <a:schemeClr val="folHlink"/>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46531">
                                            <p:txEl>
                                              <p:pRg st="1" end="1"/>
                                            </p:txEl>
                                          </p:spTgt>
                                        </p:tgtEl>
                                        <p:attrNameLst>
                                          <p:attrName>style.visibility</p:attrName>
                                        </p:attrNameLst>
                                      </p:cBhvr>
                                      <p:to>
                                        <p:strVal val="visible"/>
                                      </p:to>
                                    </p:set>
                                    <p:animEffect transition="in" filter="wipe(left)">
                                      <p:cBhvr>
                                        <p:cTn id="12" dur="500"/>
                                        <p:tgtEl>
                                          <p:spTgt spid="1046531">
                                            <p:txEl>
                                              <p:pRg st="1" end="1"/>
                                            </p:txEl>
                                          </p:spTgt>
                                        </p:tgtEl>
                                      </p:cBhvr>
                                    </p:animEffect>
                                  </p:childTnLst>
                                  <p:subTnLst>
                                    <p:animClr clrSpc="rgb" dir="cw">
                                      <p:cBhvr override="childStyle">
                                        <p:cTn dur="1" fill="hold" display="0" masterRel="nextClick" afterEffect="1"/>
                                        <p:tgtEl>
                                          <p:spTgt spid="1046531">
                                            <p:txEl>
                                              <p:pRg st="1" end="1"/>
                                            </p:txEl>
                                          </p:spTgt>
                                        </p:tgtEl>
                                        <p:attrNameLst>
                                          <p:attrName>ppt_c</p:attrName>
                                        </p:attrNameLst>
                                      </p:cBhvr>
                                      <p:to>
                                        <a:schemeClr val="folHlink"/>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46531">
                                            <p:txEl>
                                              <p:pRg st="2" end="2"/>
                                            </p:txEl>
                                          </p:spTgt>
                                        </p:tgtEl>
                                        <p:attrNameLst>
                                          <p:attrName>style.visibility</p:attrName>
                                        </p:attrNameLst>
                                      </p:cBhvr>
                                      <p:to>
                                        <p:strVal val="visible"/>
                                      </p:to>
                                    </p:set>
                                    <p:animEffect transition="in" filter="wipe(left)">
                                      <p:cBhvr>
                                        <p:cTn id="17" dur="500"/>
                                        <p:tgtEl>
                                          <p:spTgt spid="1046531">
                                            <p:txEl>
                                              <p:pRg st="2" end="2"/>
                                            </p:txEl>
                                          </p:spTgt>
                                        </p:tgtEl>
                                      </p:cBhvr>
                                    </p:animEffect>
                                  </p:childTnLst>
                                  <p:subTnLst>
                                    <p:animClr clrSpc="rgb" dir="cw">
                                      <p:cBhvr override="childStyle">
                                        <p:cTn dur="1" fill="hold" display="0" masterRel="nextClick" afterEffect="1"/>
                                        <p:tgtEl>
                                          <p:spTgt spid="1046531">
                                            <p:txEl>
                                              <p:pRg st="2" end="2"/>
                                            </p:txEl>
                                          </p:spTgt>
                                        </p:tgtEl>
                                        <p:attrNameLst>
                                          <p:attrName>ppt_c</p:attrName>
                                        </p:attrNameLst>
                                      </p:cBhvr>
                                      <p:to>
                                        <a:schemeClr val="folHlink"/>
                                      </p:to>
                                    </p:animClr>
                                  </p:subTnLst>
                                </p:cTn>
                              </p:par>
                              <p:par>
                                <p:cTn id="18" presetID="22" presetClass="entr" presetSubtype="8" fill="hold" grpId="0" nodeType="withEffect">
                                  <p:stCondLst>
                                    <p:cond delay="0"/>
                                  </p:stCondLst>
                                  <p:childTnLst>
                                    <p:set>
                                      <p:cBhvr>
                                        <p:cTn id="19" dur="1" fill="hold">
                                          <p:stCondLst>
                                            <p:cond delay="0"/>
                                          </p:stCondLst>
                                        </p:cTn>
                                        <p:tgtEl>
                                          <p:spTgt spid="1046531">
                                            <p:txEl>
                                              <p:pRg st="3" end="3"/>
                                            </p:txEl>
                                          </p:spTgt>
                                        </p:tgtEl>
                                        <p:attrNameLst>
                                          <p:attrName>style.visibility</p:attrName>
                                        </p:attrNameLst>
                                      </p:cBhvr>
                                      <p:to>
                                        <p:strVal val="visible"/>
                                      </p:to>
                                    </p:set>
                                    <p:animEffect transition="in" filter="wipe(left)">
                                      <p:cBhvr>
                                        <p:cTn id="20" dur="500"/>
                                        <p:tgtEl>
                                          <p:spTgt spid="1046531">
                                            <p:txEl>
                                              <p:pRg st="3" end="3"/>
                                            </p:txEl>
                                          </p:spTgt>
                                        </p:tgtEl>
                                      </p:cBhvr>
                                    </p:animEffect>
                                  </p:childTnLst>
                                  <p:subTnLst>
                                    <p:animClr clrSpc="rgb" dir="cw">
                                      <p:cBhvr override="childStyle">
                                        <p:cTn dur="1" fill="hold" display="0" masterRel="nextClick" afterEffect="1"/>
                                        <p:tgtEl>
                                          <p:spTgt spid="1046531">
                                            <p:txEl>
                                              <p:pRg st="3" end="3"/>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653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引言</a:t>
            </a:r>
          </a:p>
        </p:txBody>
      </p:sp>
      <p:sp>
        <p:nvSpPr>
          <p:cNvPr id="3" name="内容占位符 2"/>
          <p:cNvSpPr>
            <a:spLocks noGrp="1"/>
          </p:cNvSpPr>
          <p:nvPr>
            <p:ph idx="1"/>
          </p:nvPr>
        </p:nvSpPr>
        <p:spPr/>
        <p:txBody>
          <a:bodyPr/>
          <a:lstStyle/>
          <a:p>
            <a:pPr marL="609600" indent="-609600"/>
            <a:r>
              <a:rPr lang="zh-CN" altLang="zh-CN" sz="2600" dirty="0">
                <a:effectLst/>
                <a:latin typeface="+mj-lt"/>
                <a:cs typeface="+mj-cs"/>
              </a:rPr>
              <a:t>在假设检验中，一般要设立一个原假设（上面的“从来没骂过人”就是一个例子）；</a:t>
            </a:r>
          </a:p>
          <a:p>
            <a:pPr marL="609600" indent="-609600"/>
            <a:endParaRPr lang="zh-CN" altLang="zh-CN" sz="2600" dirty="0">
              <a:effectLst/>
              <a:latin typeface="+mj-lt"/>
              <a:cs typeface="+mj-cs"/>
            </a:endParaRPr>
          </a:p>
          <a:p>
            <a:pPr marL="609600" indent="-609600"/>
            <a:r>
              <a:rPr lang="zh-CN" altLang="zh-CN" sz="2600" dirty="0">
                <a:effectLst/>
                <a:latin typeface="+mj-lt"/>
                <a:cs typeface="+mj-cs"/>
              </a:rPr>
              <a:t>而设立该假设的动机主要是企图利用人们掌握的反映现实世界的数据来找出假设与现实之间的矛盾，从而否定这个假设。</a:t>
            </a:r>
          </a:p>
          <a:p>
            <a:endParaRPr lang="zh-CN" altLang="en-US" dirty="0">
              <a:effectLs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22" name="Rectangle 2"/>
          <p:cNvSpPr>
            <a:spLocks noGrp="1" noChangeArrowheads="1"/>
          </p:cNvSpPr>
          <p:nvPr>
            <p:ph type="title"/>
          </p:nvPr>
        </p:nvSpPr>
        <p:spPr/>
        <p:txBody>
          <a:bodyPr>
            <a:normAutofit fontScale="90000"/>
          </a:bodyPr>
          <a:lstStyle/>
          <a:p>
            <a:pPr>
              <a:defRPr/>
            </a:pPr>
            <a:r>
              <a:rPr lang="zh-CN" altLang="en-US" sz="4000" dirty="0">
                <a:latin typeface="Arial" panose="020B0604020202020204" pitchFamily="34" charset="0"/>
              </a:rPr>
              <a:t>利用 </a:t>
            </a:r>
            <a:r>
              <a:rPr lang="en-US" altLang="zh-CN" sz="4000" i="1" dirty="0">
                <a:latin typeface="Arial" panose="020B0604020202020204" pitchFamily="34" charset="0"/>
              </a:rPr>
              <a:t>P </a:t>
            </a:r>
            <a:r>
              <a:rPr lang="zh-CN" altLang="en-US" sz="4000" dirty="0">
                <a:latin typeface="Arial" panose="020B0604020202020204" pitchFamily="34" charset="0"/>
              </a:rPr>
              <a:t>值进行检验</a:t>
            </a:r>
            <a:br>
              <a:rPr lang="zh-CN" altLang="en-US" sz="4000" dirty="0">
                <a:latin typeface="Arial" panose="020B0604020202020204" pitchFamily="34" charset="0"/>
              </a:rPr>
            </a:br>
            <a:r>
              <a:rPr lang="en-US" altLang="zh-CN" sz="3600" dirty="0">
                <a:solidFill>
                  <a:schemeClr val="hlink"/>
                </a:solidFill>
                <a:latin typeface="Arial" panose="020B0604020202020204" pitchFamily="34" charset="0"/>
              </a:rPr>
              <a:t>(</a:t>
            </a:r>
            <a:r>
              <a:rPr lang="zh-CN" altLang="en-US" sz="3600" dirty="0">
                <a:solidFill>
                  <a:schemeClr val="hlink"/>
                </a:solidFill>
                <a:latin typeface="Arial" panose="020B0604020202020204" pitchFamily="34" charset="0"/>
              </a:rPr>
              <a:t>决策准则</a:t>
            </a:r>
            <a:r>
              <a:rPr lang="en-US" altLang="zh-CN" sz="3600" dirty="0">
                <a:solidFill>
                  <a:schemeClr val="hlink"/>
                </a:solidFill>
                <a:latin typeface="Arial" panose="020B0604020202020204" pitchFamily="34" charset="0"/>
              </a:rPr>
              <a:t>)</a:t>
            </a:r>
          </a:p>
        </p:txBody>
      </p:sp>
      <p:sp>
        <p:nvSpPr>
          <p:cNvPr id="1054723" name="Rectangle 3"/>
          <p:cNvSpPr>
            <a:spLocks noGrp="1" noChangeArrowheads="1"/>
          </p:cNvSpPr>
          <p:nvPr>
            <p:ph type="body" idx="1"/>
          </p:nvPr>
        </p:nvSpPr>
        <p:spPr>
          <a:xfrm>
            <a:off x="609600" y="1798638"/>
            <a:ext cx="8132763" cy="4408487"/>
          </a:xfrm>
        </p:spPr>
        <p:txBody>
          <a:bodyPr/>
          <a:lstStyle/>
          <a:p>
            <a:pPr marL="609600" indent="-609600">
              <a:spcBef>
                <a:spcPct val="30000"/>
              </a:spcBef>
              <a:buFontTx/>
              <a:buAutoNum type="arabicPeriod"/>
              <a:defRPr/>
            </a:pPr>
            <a:r>
              <a:rPr lang="zh-CN" altLang="en-US" dirty="0"/>
              <a:t>单侧检验</a:t>
            </a:r>
          </a:p>
          <a:p>
            <a:pPr marL="1219200" lvl="1" indent="-533400">
              <a:spcBef>
                <a:spcPct val="30000"/>
              </a:spcBef>
              <a:defRPr/>
            </a:pPr>
            <a:r>
              <a:rPr lang="zh-CN" altLang="en-US" dirty="0"/>
              <a:t>若</a:t>
            </a:r>
            <a:r>
              <a:rPr lang="en-US" altLang="zh-CN" dirty="0"/>
              <a:t>p-</a:t>
            </a:r>
            <a:r>
              <a:rPr lang="zh-CN" altLang="en-US" dirty="0"/>
              <a:t>值 </a:t>
            </a:r>
            <a:r>
              <a:rPr lang="en-US" altLang="zh-CN" dirty="0">
                <a:latin typeface="Symbol" panose="05050102010706020507" pitchFamily="18" charset="2"/>
              </a:rPr>
              <a:t>&gt;</a:t>
            </a:r>
            <a:r>
              <a:rPr lang="en-US" altLang="zh-CN" dirty="0"/>
              <a:t> </a:t>
            </a:r>
            <a:r>
              <a:rPr lang="en-US" altLang="zh-CN" dirty="0">
                <a:latin typeface="Symbol" panose="05050102010706020507" pitchFamily="18" charset="2"/>
              </a:rPr>
              <a:t></a:t>
            </a:r>
            <a:r>
              <a:rPr lang="en-US" altLang="zh-CN" dirty="0">
                <a:latin typeface="微软雅黑" panose="020B0503020204020204" pitchFamily="34" charset="-122"/>
              </a:rPr>
              <a:t>,</a:t>
            </a:r>
            <a:r>
              <a:rPr lang="en-US" altLang="zh-CN" dirty="0">
                <a:sym typeface="+mn-ea"/>
              </a:rPr>
              <a:t> </a:t>
            </a:r>
            <a:r>
              <a:rPr lang="zh-CN" altLang="en-US" dirty="0"/>
              <a:t>不能拒绝 </a:t>
            </a:r>
            <a:r>
              <a:rPr lang="en-US" altLang="zh-CN" dirty="0"/>
              <a:t>H</a:t>
            </a:r>
            <a:r>
              <a:rPr lang="en-US" altLang="zh-CN" baseline="-25000" dirty="0"/>
              <a:t>0</a:t>
            </a:r>
            <a:endParaRPr lang="en-US" altLang="zh-CN" dirty="0"/>
          </a:p>
          <a:p>
            <a:pPr marL="1219200" lvl="1" indent="-533400">
              <a:defRPr/>
            </a:pPr>
            <a:r>
              <a:rPr lang="zh-CN" altLang="en-US" dirty="0"/>
              <a:t>若</a:t>
            </a:r>
            <a:r>
              <a:rPr lang="en-US" altLang="zh-CN" dirty="0"/>
              <a:t>p-</a:t>
            </a:r>
            <a:r>
              <a:rPr lang="zh-CN" altLang="en-US" dirty="0"/>
              <a:t>值 </a:t>
            </a:r>
            <a:r>
              <a:rPr lang="en-US" altLang="zh-CN" dirty="0"/>
              <a:t>&lt; </a:t>
            </a:r>
            <a:r>
              <a:rPr lang="en-US" altLang="zh-CN" dirty="0">
                <a:latin typeface="Symbol" panose="05050102010706020507" pitchFamily="18" charset="2"/>
              </a:rPr>
              <a:t></a:t>
            </a:r>
            <a:r>
              <a:rPr lang="en-US" altLang="zh-CN" dirty="0"/>
              <a:t>, </a:t>
            </a:r>
            <a:r>
              <a:rPr lang="zh-CN" altLang="en-US" dirty="0"/>
              <a:t>拒绝 </a:t>
            </a:r>
            <a:r>
              <a:rPr lang="en-US" altLang="zh-CN" dirty="0"/>
              <a:t>H</a:t>
            </a:r>
            <a:r>
              <a:rPr lang="en-US" altLang="zh-CN" baseline="-25000" dirty="0"/>
              <a:t>0</a:t>
            </a:r>
          </a:p>
          <a:p>
            <a:pPr marL="609600" indent="-609600">
              <a:buFont typeface="Wingdings" panose="05000000000000000000" pitchFamily="2" charset="2"/>
              <a:buAutoNum type="arabicPeriod"/>
              <a:defRPr/>
            </a:pPr>
            <a:r>
              <a:rPr lang="zh-CN" altLang="en-US" dirty="0"/>
              <a:t>双侧检验</a:t>
            </a:r>
          </a:p>
          <a:p>
            <a:pPr marL="1219200" lvl="1" indent="-533400">
              <a:spcBef>
                <a:spcPct val="30000"/>
              </a:spcBef>
              <a:defRPr/>
            </a:pPr>
            <a:r>
              <a:rPr lang="zh-CN" altLang="en-US" dirty="0"/>
              <a:t>若</a:t>
            </a:r>
            <a:r>
              <a:rPr lang="en-US" altLang="zh-CN" dirty="0"/>
              <a:t>p-</a:t>
            </a:r>
            <a:r>
              <a:rPr lang="zh-CN" altLang="en-US" dirty="0"/>
              <a:t>值</a:t>
            </a:r>
            <a:r>
              <a:rPr lang="en-US" altLang="zh-CN" dirty="0"/>
              <a:t>/2</a:t>
            </a:r>
            <a:r>
              <a:rPr lang="zh-CN" altLang="en-US" dirty="0"/>
              <a:t> </a:t>
            </a:r>
            <a:r>
              <a:rPr lang="en-US" altLang="zh-CN" dirty="0">
                <a:latin typeface="Symbol" panose="05050102010706020507" pitchFamily="18" charset="2"/>
              </a:rPr>
              <a:t>&gt;</a:t>
            </a:r>
            <a:r>
              <a:rPr lang="en-US" altLang="zh-CN" dirty="0"/>
              <a:t> </a:t>
            </a:r>
            <a:r>
              <a:rPr lang="en-US" altLang="zh-CN" dirty="0">
                <a:latin typeface="Symbol" panose="05050102010706020507" pitchFamily="18" charset="2"/>
              </a:rPr>
              <a:t>/2</a:t>
            </a:r>
            <a:r>
              <a:rPr lang="en-US" altLang="zh-CN" dirty="0"/>
              <a:t>, </a:t>
            </a:r>
            <a:r>
              <a:rPr lang="zh-CN" altLang="en-US" dirty="0"/>
              <a:t>不能拒绝 </a:t>
            </a:r>
            <a:r>
              <a:rPr lang="en-US" altLang="zh-CN" dirty="0"/>
              <a:t>H</a:t>
            </a:r>
            <a:r>
              <a:rPr lang="en-US" altLang="zh-CN" baseline="-25000" dirty="0"/>
              <a:t>0</a:t>
            </a:r>
            <a:endParaRPr lang="en-US" altLang="zh-CN" dirty="0"/>
          </a:p>
          <a:p>
            <a:pPr marL="1219200" lvl="1" indent="-533400">
              <a:defRPr/>
            </a:pPr>
            <a:r>
              <a:rPr lang="zh-CN" altLang="en-US" dirty="0"/>
              <a:t>若</a:t>
            </a:r>
            <a:r>
              <a:rPr lang="en-US" altLang="zh-CN" dirty="0"/>
              <a:t>p-</a:t>
            </a:r>
            <a:r>
              <a:rPr lang="zh-CN" altLang="en-US" dirty="0"/>
              <a:t>值</a:t>
            </a:r>
            <a:r>
              <a:rPr lang="en-US" altLang="zh-CN" dirty="0"/>
              <a:t>/2</a:t>
            </a:r>
            <a:r>
              <a:rPr lang="zh-CN" altLang="en-US" dirty="0"/>
              <a:t> </a:t>
            </a:r>
            <a:r>
              <a:rPr lang="en-US" altLang="zh-CN" dirty="0"/>
              <a:t>&lt; </a:t>
            </a:r>
            <a:r>
              <a:rPr lang="en-US" altLang="zh-CN" dirty="0">
                <a:latin typeface="Symbol" panose="05050102010706020507" pitchFamily="18" charset="2"/>
              </a:rPr>
              <a:t>/2</a:t>
            </a:r>
            <a:r>
              <a:rPr lang="en-US" altLang="zh-CN" dirty="0"/>
              <a:t>, </a:t>
            </a:r>
            <a:r>
              <a:rPr lang="zh-CN" altLang="en-US" dirty="0"/>
              <a:t>拒绝 </a:t>
            </a:r>
            <a:r>
              <a:rPr lang="en-US" altLang="zh-CN" dirty="0"/>
              <a:t>H</a:t>
            </a:r>
            <a:r>
              <a:rPr lang="en-US" altLang="zh-CN" baseline="-25000" dirty="0"/>
              <a:t>0</a:t>
            </a:r>
            <a:endParaRPr lang="en-US" altLang="zh-CN" dirty="0"/>
          </a:p>
        </p:txBody>
      </p:sp>
      <p:grpSp>
        <p:nvGrpSpPr>
          <p:cNvPr id="45060" name="Group 4"/>
          <p:cNvGrpSpPr/>
          <p:nvPr/>
        </p:nvGrpSpPr>
        <p:grpSpPr bwMode="auto">
          <a:xfrm>
            <a:off x="6364288" y="3244850"/>
            <a:ext cx="1943100" cy="2738438"/>
            <a:chOff x="3997" y="2032"/>
            <a:chExt cx="1224" cy="1725"/>
          </a:xfrm>
        </p:grpSpPr>
        <p:grpSp>
          <p:nvGrpSpPr>
            <p:cNvPr id="45061" name="Group 5"/>
            <p:cNvGrpSpPr/>
            <p:nvPr/>
          </p:nvGrpSpPr>
          <p:grpSpPr bwMode="auto">
            <a:xfrm>
              <a:off x="4268" y="2032"/>
              <a:ext cx="953" cy="802"/>
              <a:chOff x="3653" y="2693"/>
              <a:chExt cx="674" cy="736"/>
            </a:xfrm>
          </p:grpSpPr>
          <p:grpSp>
            <p:nvGrpSpPr>
              <p:cNvPr id="45098" name="Group 6"/>
              <p:cNvGrpSpPr/>
              <p:nvPr/>
            </p:nvGrpSpPr>
            <p:grpSpPr bwMode="auto">
              <a:xfrm>
                <a:off x="3653" y="2693"/>
                <a:ext cx="674" cy="736"/>
                <a:chOff x="3653" y="2693"/>
                <a:chExt cx="674" cy="736"/>
              </a:xfrm>
            </p:grpSpPr>
            <p:grpSp>
              <p:nvGrpSpPr>
                <p:cNvPr id="45102" name="Group 7"/>
                <p:cNvGrpSpPr/>
                <p:nvPr/>
              </p:nvGrpSpPr>
              <p:grpSpPr bwMode="auto">
                <a:xfrm>
                  <a:off x="3653" y="2729"/>
                  <a:ext cx="615" cy="700"/>
                  <a:chOff x="3653" y="2729"/>
                  <a:chExt cx="615" cy="700"/>
                </a:xfrm>
              </p:grpSpPr>
              <p:sp>
                <p:nvSpPr>
                  <p:cNvPr id="1054728" name="Freeform 8"/>
                  <p:cNvSpPr/>
                  <p:nvPr/>
                </p:nvSpPr>
                <p:spPr bwMode="auto">
                  <a:xfrm>
                    <a:off x="3653" y="2729"/>
                    <a:ext cx="615" cy="700"/>
                  </a:xfrm>
                  <a:custGeom>
                    <a:avLst/>
                    <a:gdLst>
                      <a:gd name="T0" fmla="*/ 540 w 615"/>
                      <a:gd name="T1" fmla="*/ 341 h 700"/>
                      <a:gd name="T2" fmla="*/ 581 w 615"/>
                      <a:gd name="T3" fmla="*/ 273 h 700"/>
                      <a:gd name="T4" fmla="*/ 610 w 615"/>
                      <a:gd name="T5" fmla="*/ 182 h 700"/>
                      <a:gd name="T6" fmla="*/ 612 w 615"/>
                      <a:gd name="T7" fmla="*/ 103 h 700"/>
                      <a:gd name="T8" fmla="*/ 572 w 615"/>
                      <a:gd name="T9" fmla="*/ 36 h 700"/>
                      <a:gd name="T10" fmla="*/ 500 w 615"/>
                      <a:gd name="T11" fmla="*/ 3 h 700"/>
                      <a:gd name="T12" fmla="*/ 424 w 615"/>
                      <a:gd name="T13" fmla="*/ 5 h 700"/>
                      <a:gd name="T14" fmla="*/ 375 w 615"/>
                      <a:gd name="T15" fmla="*/ 30 h 700"/>
                      <a:gd name="T16" fmla="*/ 361 w 615"/>
                      <a:gd name="T17" fmla="*/ 57 h 700"/>
                      <a:gd name="T18" fmla="*/ 330 w 615"/>
                      <a:gd name="T19" fmla="*/ 104 h 700"/>
                      <a:gd name="T20" fmla="*/ 302 w 615"/>
                      <a:gd name="T21" fmla="*/ 144 h 700"/>
                      <a:gd name="T22" fmla="*/ 238 w 615"/>
                      <a:gd name="T23" fmla="*/ 151 h 700"/>
                      <a:gd name="T24" fmla="*/ 167 w 615"/>
                      <a:gd name="T25" fmla="*/ 135 h 700"/>
                      <a:gd name="T26" fmla="*/ 81 w 615"/>
                      <a:gd name="T27" fmla="*/ 125 h 700"/>
                      <a:gd name="T28" fmla="*/ 37 w 615"/>
                      <a:gd name="T29" fmla="*/ 135 h 700"/>
                      <a:gd name="T30" fmla="*/ 5 w 615"/>
                      <a:gd name="T31" fmla="*/ 168 h 700"/>
                      <a:gd name="T32" fmla="*/ 5 w 615"/>
                      <a:gd name="T33" fmla="*/ 217 h 700"/>
                      <a:gd name="T34" fmla="*/ 31 w 615"/>
                      <a:gd name="T35" fmla="*/ 245 h 700"/>
                      <a:gd name="T36" fmla="*/ 105 w 615"/>
                      <a:gd name="T37" fmla="*/ 266 h 700"/>
                      <a:gd name="T38" fmla="*/ 193 w 615"/>
                      <a:gd name="T39" fmla="*/ 280 h 700"/>
                      <a:gd name="T40" fmla="*/ 243 w 615"/>
                      <a:gd name="T41" fmla="*/ 280 h 700"/>
                      <a:gd name="T42" fmla="*/ 243 w 615"/>
                      <a:gd name="T43" fmla="*/ 320 h 700"/>
                      <a:gd name="T44" fmla="*/ 309 w 615"/>
                      <a:gd name="T45" fmla="*/ 325 h 700"/>
                      <a:gd name="T46" fmla="*/ 304 w 615"/>
                      <a:gd name="T47" fmla="*/ 352 h 700"/>
                      <a:gd name="T48" fmla="*/ 302 w 615"/>
                      <a:gd name="T49" fmla="*/ 377 h 700"/>
                      <a:gd name="T50" fmla="*/ 236 w 615"/>
                      <a:gd name="T51" fmla="*/ 373 h 700"/>
                      <a:gd name="T52" fmla="*/ 209 w 615"/>
                      <a:gd name="T53" fmla="*/ 454 h 700"/>
                      <a:gd name="T54" fmla="*/ 193 w 615"/>
                      <a:gd name="T55" fmla="*/ 546 h 700"/>
                      <a:gd name="T56" fmla="*/ 191 w 615"/>
                      <a:gd name="T57" fmla="*/ 626 h 700"/>
                      <a:gd name="T58" fmla="*/ 208 w 615"/>
                      <a:gd name="T59" fmla="*/ 683 h 700"/>
                      <a:gd name="T60" fmla="*/ 238 w 615"/>
                      <a:gd name="T61" fmla="*/ 699 h 700"/>
                      <a:gd name="T62" fmla="*/ 295 w 615"/>
                      <a:gd name="T63" fmla="*/ 692 h 700"/>
                      <a:gd name="T64" fmla="*/ 343 w 615"/>
                      <a:gd name="T65" fmla="*/ 671 h 700"/>
                      <a:gd name="T66" fmla="*/ 375 w 615"/>
                      <a:gd name="T67" fmla="*/ 628 h 700"/>
                      <a:gd name="T68" fmla="*/ 394 w 615"/>
                      <a:gd name="T69" fmla="*/ 586 h 700"/>
                      <a:gd name="T70" fmla="*/ 421 w 615"/>
                      <a:gd name="T71" fmla="*/ 537 h 700"/>
                      <a:gd name="T72" fmla="*/ 460 w 615"/>
                      <a:gd name="T73" fmla="*/ 497 h 700"/>
                      <a:gd name="T74" fmla="*/ 489 w 615"/>
                      <a:gd name="T75" fmla="*/ 455 h 700"/>
                      <a:gd name="T76" fmla="*/ 520 w 615"/>
                      <a:gd name="T77" fmla="*/ 391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15" h="700">
                        <a:moveTo>
                          <a:pt x="520" y="391"/>
                        </a:moveTo>
                        <a:lnTo>
                          <a:pt x="540" y="341"/>
                        </a:lnTo>
                        <a:lnTo>
                          <a:pt x="565" y="306"/>
                        </a:lnTo>
                        <a:lnTo>
                          <a:pt x="581" y="273"/>
                        </a:lnTo>
                        <a:lnTo>
                          <a:pt x="598" y="235"/>
                        </a:lnTo>
                        <a:lnTo>
                          <a:pt x="610" y="182"/>
                        </a:lnTo>
                        <a:lnTo>
                          <a:pt x="614" y="145"/>
                        </a:lnTo>
                        <a:lnTo>
                          <a:pt x="612" y="103"/>
                        </a:lnTo>
                        <a:lnTo>
                          <a:pt x="593" y="64"/>
                        </a:lnTo>
                        <a:lnTo>
                          <a:pt x="572" y="36"/>
                        </a:lnTo>
                        <a:lnTo>
                          <a:pt x="544" y="15"/>
                        </a:lnTo>
                        <a:lnTo>
                          <a:pt x="500" y="3"/>
                        </a:lnTo>
                        <a:lnTo>
                          <a:pt x="461" y="0"/>
                        </a:lnTo>
                        <a:lnTo>
                          <a:pt x="424" y="5"/>
                        </a:lnTo>
                        <a:lnTo>
                          <a:pt x="394" y="16"/>
                        </a:lnTo>
                        <a:lnTo>
                          <a:pt x="375" y="30"/>
                        </a:lnTo>
                        <a:lnTo>
                          <a:pt x="372" y="45"/>
                        </a:lnTo>
                        <a:lnTo>
                          <a:pt x="361" y="57"/>
                        </a:lnTo>
                        <a:lnTo>
                          <a:pt x="342" y="81"/>
                        </a:lnTo>
                        <a:lnTo>
                          <a:pt x="330" y="104"/>
                        </a:lnTo>
                        <a:lnTo>
                          <a:pt x="316" y="130"/>
                        </a:lnTo>
                        <a:lnTo>
                          <a:pt x="302" y="144"/>
                        </a:lnTo>
                        <a:lnTo>
                          <a:pt x="270" y="154"/>
                        </a:lnTo>
                        <a:lnTo>
                          <a:pt x="238" y="151"/>
                        </a:lnTo>
                        <a:lnTo>
                          <a:pt x="203" y="142"/>
                        </a:lnTo>
                        <a:lnTo>
                          <a:pt x="167" y="135"/>
                        </a:lnTo>
                        <a:lnTo>
                          <a:pt x="120" y="128"/>
                        </a:lnTo>
                        <a:lnTo>
                          <a:pt x="81" y="125"/>
                        </a:lnTo>
                        <a:lnTo>
                          <a:pt x="58" y="129"/>
                        </a:lnTo>
                        <a:lnTo>
                          <a:pt x="37" y="135"/>
                        </a:lnTo>
                        <a:lnTo>
                          <a:pt x="17" y="150"/>
                        </a:lnTo>
                        <a:lnTo>
                          <a:pt x="5" y="168"/>
                        </a:lnTo>
                        <a:lnTo>
                          <a:pt x="0" y="193"/>
                        </a:lnTo>
                        <a:lnTo>
                          <a:pt x="5" y="217"/>
                        </a:lnTo>
                        <a:lnTo>
                          <a:pt x="17" y="234"/>
                        </a:lnTo>
                        <a:lnTo>
                          <a:pt x="31" y="245"/>
                        </a:lnTo>
                        <a:lnTo>
                          <a:pt x="57" y="256"/>
                        </a:lnTo>
                        <a:lnTo>
                          <a:pt x="105" y="266"/>
                        </a:lnTo>
                        <a:lnTo>
                          <a:pt x="144" y="273"/>
                        </a:lnTo>
                        <a:lnTo>
                          <a:pt x="193" y="280"/>
                        </a:lnTo>
                        <a:lnTo>
                          <a:pt x="229" y="282"/>
                        </a:lnTo>
                        <a:lnTo>
                          <a:pt x="243" y="280"/>
                        </a:lnTo>
                        <a:lnTo>
                          <a:pt x="248" y="300"/>
                        </a:lnTo>
                        <a:lnTo>
                          <a:pt x="243" y="320"/>
                        </a:lnTo>
                        <a:lnTo>
                          <a:pt x="275" y="329"/>
                        </a:lnTo>
                        <a:lnTo>
                          <a:pt x="309" y="325"/>
                        </a:lnTo>
                        <a:lnTo>
                          <a:pt x="307" y="339"/>
                        </a:lnTo>
                        <a:lnTo>
                          <a:pt x="304" y="352"/>
                        </a:lnTo>
                        <a:lnTo>
                          <a:pt x="303" y="366"/>
                        </a:lnTo>
                        <a:lnTo>
                          <a:pt x="302" y="377"/>
                        </a:lnTo>
                        <a:lnTo>
                          <a:pt x="267" y="382"/>
                        </a:lnTo>
                        <a:lnTo>
                          <a:pt x="236" y="373"/>
                        </a:lnTo>
                        <a:lnTo>
                          <a:pt x="222" y="407"/>
                        </a:lnTo>
                        <a:lnTo>
                          <a:pt x="209" y="454"/>
                        </a:lnTo>
                        <a:lnTo>
                          <a:pt x="201" y="493"/>
                        </a:lnTo>
                        <a:lnTo>
                          <a:pt x="193" y="546"/>
                        </a:lnTo>
                        <a:lnTo>
                          <a:pt x="190" y="587"/>
                        </a:lnTo>
                        <a:lnTo>
                          <a:pt x="191" y="626"/>
                        </a:lnTo>
                        <a:lnTo>
                          <a:pt x="196" y="655"/>
                        </a:lnTo>
                        <a:lnTo>
                          <a:pt x="208" y="683"/>
                        </a:lnTo>
                        <a:lnTo>
                          <a:pt x="219" y="697"/>
                        </a:lnTo>
                        <a:lnTo>
                          <a:pt x="238" y="699"/>
                        </a:lnTo>
                        <a:lnTo>
                          <a:pt x="267" y="694"/>
                        </a:lnTo>
                        <a:lnTo>
                          <a:pt x="295" y="692"/>
                        </a:lnTo>
                        <a:lnTo>
                          <a:pt x="321" y="683"/>
                        </a:lnTo>
                        <a:lnTo>
                          <a:pt x="343" y="671"/>
                        </a:lnTo>
                        <a:lnTo>
                          <a:pt x="361" y="650"/>
                        </a:lnTo>
                        <a:lnTo>
                          <a:pt x="375" y="628"/>
                        </a:lnTo>
                        <a:lnTo>
                          <a:pt x="386" y="607"/>
                        </a:lnTo>
                        <a:lnTo>
                          <a:pt x="394" y="586"/>
                        </a:lnTo>
                        <a:lnTo>
                          <a:pt x="405" y="558"/>
                        </a:lnTo>
                        <a:lnTo>
                          <a:pt x="421" y="537"/>
                        </a:lnTo>
                        <a:lnTo>
                          <a:pt x="440" y="518"/>
                        </a:lnTo>
                        <a:lnTo>
                          <a:pt x="460" y="497"/>
                        </a:lnTo>
                        <a:lnTo>
                          <a:pt x="475" y="479"/>
                        </a:lnTo>
                        <a:lnTo>
                          <a:pt x="489" y="455"/>
                        </a:lnTo>
                        <a:lnTo>
                          <a:pt x="503" y="427"/>
                        </a:lnTo>
                        <a:lnTo>
                          <a:pt x="520" y="391"/>
                        </a:lnTo>
                      </a:path>
                    </a:pathLst>
                  </a:custGeom>
                  <a:solidFill>
                    <a:srgbClr val="E0A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45113" name="Group 9"/>
                  <p:cNvGrpSpPr/>
                  <p:nvPr/>
                </p:nvGrpSpPr>
                <p:grpSpPr bwMode="auto">
                  <a:xfrm>
                    <a:off x="3894" y="2981"/>
                    <a:ext cx="102" cy="195"/>
                    <a:chOff x="3894" y="2981"/>
                    <a:chExt cx="102" cy="195"/>
                  </a:xfrm>
                </p:grpSpPr>
                <p:sp>
                  <p:nvSpPr>
                    <p:cNvPr id="1054730" name="Freeform 10"/>
                    <p:cNvSpPr/>
                    <p:nvPr/>
                  </p:nvSpPr>
                  <p:spPr bwMode="auto">
                    <a:xfrm>
                      <a:off x="3957" y="2985"/>
                      <a:ext cx="39" cy="191"/>
                    </a:xfrm>
                    <a:custGeom>
                      <a:avLst/>
                      <a:gdLst>
                        <a:gd name="T0" fmla="*/ 16 w 39"/>
                        <a:gd name="T1" fmla="*/ 190 h 191"/>
                        <a:gd name="T2" fmla="*/ 7 w 39"/>
                        <a:gd name="T3" fmla="*/ 164 h 191"/>
                        <a:gd name="T4" fmla="*/ 3 w 39"/>
                        <a:gd name="T5" fmla="*/ 138 h 191"/>
                        <a:gd name="T6" fmla="*/ 0 w 39"/>
                        <a:gd name="T7" fmla="*/ 111 h 191"/>
                        <a:gd name="T8" fmla="*/ 3 w 39"/>
                        <a:gd name="T9" fmla="*/ 78 h 191"/>
                        <a:gd name="T10" fmla="*/ 11 w 39"/>
                        <a:gd name="T11" fmla="*/ 48 h 191"/>
                        <a:gd name="T12" fmla="*/ 24 w 39"/>
                        <a:gd name="T13" fmla="*/ 22 h 191"/>
                        <a:gd name="T14" fmla="*/ 38 w 39"/>
                        <a:gd name="T15" fmla="*/ 0 h 1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191">
                          <a:moveTo>
                            <a:pt x="16" y="190"/>
                          </a:moveTo>
                          <a:lnTo>
                            <a:pt x="7" y="164"/>
                          </a:lnTo>
                          <a:lnTo>
                            <a:pt x="3" y="138"/>
                          </a:lnTo>
                          <a:lnTo>
                            <a:pt x="0" y="111"/>
                          </a:lnTo>
                          <a:lnTo>
                            <a:pt x="3" y="78"/>
                          </a:lnTo>
                          <a:lnTo>
                            <a:pt x="11" y="48"/>
                          </a:lnTo>
                          <a:lnTo>
                            <a:pt x="24" y="22"/>
                          </a:lnTo>
                          <a:lnTo>
                            <a:pt x="38"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54731" name="Freeform 11"/>
                    <p:cNvSpPr/>
                    <p:nvPr/>
                  </p:nvSpPr>
                  <p:spPr bwMode="auto">
                    <a:xfrm>
                      <a:off x="3894" y="2981"/>
                      <a:ext cx="47" cy="34"/>
                    </a:xfrm>
                    <a:custGeom>
                      <a:avLst/>
                      <a:gdLst>
                        <a:gd name="T0" fmla="*/ 0 w 47"/>
                        <a:gd name="T1" fmla="*/ 33 h 34"/>
                        <a:gd name="T2" fmla="*/ 21 w 47"/>
                        <a:gd name="T3" fmla="*/ 30 h 34"/>
                        <a:gd name="T4" fmla="*/ 42 w 47"/>
                        <a:gd name="T5" fmla="*/ 22 h 34"/>
                        <a:gd name="T6" fmla="*/ 46 w 47"/>
                        <a:gd name="T7" fmla="*/ 7 h 34"/>
                        <a:gd name="T8" fmla="*/ 35 w 47"/>
                        <a:gd name="T9" fmla="*/ 0 h 34"/>
                      </a:gdLst>
                      <a:ahLst/>
                      <a:cxnLst>
                        <a:cxn ang="0">
                          <a:pos x="T0" y="T1"/>
                        </a:cxn>
                        <a:cxn ang="0">
                          <a:pos x="T2" y="T3"/>
                        </a:cxn>
                        <a:cxn ang="0">
                          <a:pos x="T4" y="T5"/>
                        </a:cxn>
                        <a:cxn ang="0">
                          <a:pos x="T6" y="T7"/>
                        </a:cxn>
                        <a:cxn ang="0">
                          <a:pos x="T8" y="T9"/>
                        </a:cxn>
                      </a:cxnLst>
                      <a:rect l="0" t="0" r="r" b="b"/>
                      <a:pathLst>
                        <a:path w="47" h="34">
                          <a:moveTo>
                            <a:pt x="0" y="33"/>
                          </a:moveTo>
                          <a:lnTo>
                            <a:pt x="21" y="30"/>
                          </a:lnTo>
                          <a:lnTo>
                            <a:pt x="42" y="22"/>
                          </a:lnTo>
                          <a:lnTo>
                            <a:pt x="46" y="7"/>
                          </a:lnTo>
                          <a:lnTo>
                            <a:pt x="35"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grpSp>
              <p:nvGrpSpPr>
                <p:cNvPr id="45103" name="Group 12"/>
                <p:cNvGrpSpPr/>
                <p:nvPr/>
              </p:nvGrpSpPr>
              <p:grpSpPr bwMode="auto">
                <a:xfrm>
                  <a:off x="4003" y="2693"/>
                  <a:ext cx="324" cy="371"/>
                  <a:chOff x="4003" y="2693"/>
                  <a:chExt cx="324" cy="371"/>
                </a:xfrm>
              </p:grpSpPr>
              <p:sp>
                <p:nvSpPr>
                  <p:cNvPr id="1054733" name="Freeform 13"/>
                  <p:cNvSpPr/>
                  <p:nvPr/>
                </p:nvSpPr>
                <p:spPr bwMode="auto">
                  <a:xfrm>
                    <a:off x="4003" y="2693"/>
                    <a:ext cx="324" cy="371"/>
                  </a:xfrm>
                  <a:custGeom>
                    <a:avLst/>
                    <a:gdLst>
                      <a:gd name="T0" fmla="*/ 12 w 324"/>
                      <a:gd name="T1" fmla="*/ 42 h 371"/>
                      <a:gd name="T2" fmla="*/ 56 w 324"/>
                      <a:gd name="T3" fmla="*/ 30 h 371"/>
                      <a:gd name="T4" fmla="*/ 87 w 324"/>
                      <a:gd name="T5" fmla="*/ 8 h 371"/>
                      <a:gd name="T6" fmla="*/ 115 w 324"/>
                      <a:gd name="T7" fmla="*/ 0 h 371"/>
                      <a:gd name="T8" fmla="*/ 144 w 324"/>
                      <a:gd name="T9" fmla="*/ 11 h 371"/>
                      <a:gd name="T10" fmla="*/ 183 w 324"/>
                      <a:gd name="T11" fmla="*/ 23 h 371"/>
                      <a:gd name="T12" fmla="*/ 216 w 324"/>
                      <a:gd name="T13" fmla="*/ 19 h 371"/>
                      <a:gd name="T14" fmla="*/ 248 w 324"/>
                      <a:gd name="T15" fmla="*/ 29 h 371"/>
                      <a:gd name="T16" fmla="*/ 280 w 324"/>
                      <a:gd name="T17" fmla="*/ 46 h 371"/>
                      <a:gd name="T18" fmla="*/ 316 w 324"/>
                      <a:gd name="T19" fmla="*/ 80 h 371"/>
                      <a:gd name="T20" fmla="*/ 323 w 324"/>
                      <a:gd name="T21" fmla="*/ 147 h 371"/>
                      <a:gd name="T22" fmla="*/ 309 w 324"/>
                      <a:gd name="T23" fmla="*/ 220 h 371"/>
                      <a:gd name="T24" fmla="*/ 302 w 324"/>
                      <a:gd name="T25" fmla="*/ 260 h 371"/>
                      <a:gd name="T26" fmla="*/ 274 w 324"/>
                      <a:gd name="T27" fmla="*/ 272 h 371"/>
                      <a:gd name="T28" fmla="*/ 255 w 324"/>
                      <a:gd name="T29" fmla="*/ 297 h 371"/>
                      <a:gd name="T30" fmla="*/ 245 w 324"/>
                      <a:gd name="T31" fmla="*/ 337 h 371"/>
                      <a:gd name="T32" fmla="*/ 208 w 324"/>
                      <a:gd name="T33" fmla="*/ 362 h 371"/>
                      <a:gd name="T34" fmla="*/ 165 w 324"/>
                      <a:gd name="T35" fmla="*/ 370 h 371"/>
                      <a:gd name="T36" fmla="*/ 142 w 324"/>
                      <a:gd name="T37" fmla="*/ 363 h 371"/>
                      <a:gd name="T38" fmla="*/ 137 w 324"/>
                      <a:gd name="T39" fmla="*/ 338 h 371"/>
                      <a:gd name="T40" fmla="*/ 149 w 324"/>
                      <a:gd name="T41" fmla="*/ 312 h 371"/>
                      <a:gd name="T42" fmla="*/ 134 w 324"/>
                      <a:gd name="T43" fmla="*/ 289 h 371"/>
                      <a:gd name="T44" fmla="*/ 89 w 324"/>
                      <a:gd name="T45" fmla="*/ 296 h 371"/>
                      <a:gd name="T46" fmla="*/ 64 w 324"/>
                      <a:gd name="T47" fmla="*/ 281 h 371"/>
                      <a:gd name="T48" fmla="*/ 97 w 324"/>
                      <a:gd name="T49" fmla="*/ 260 h 371"/>
                      <a:gd name="T50" fmla="*/ 110 w 324"/>
                      <a:gd name="T51" fmla="*/ 236 h 371"/>
                      <a:gd name="T52" fmla="*/ 106 w 324"/>
                      <a:gd name="T53" fmla="*/ 216 h 371"/>
                      <a:gd name="T54" fmla="*/ 87 w 324"/>
                      <a:gd name="T55" fmla="*/ 187 h 371"/>
                      <a:gd name="T56" fmla="*/ 84 w 324"/>
                      <a:gd name="T57" fmla="*/ 159 h 371"/>
                      <a:gd name="T58" fmla="*/ 96 w 324"/>
                      <a:gd name="T59" fmla="*/ 140 h 371"/>
                      <a:gd name="T60" fmla="*/ 126 w 324"/>
                      <a:gd name="T61" fmla="*/ 124 h 371"/>
                      <a:gd name="T62" fmla="*/ 150 w 324"/>
                      <a:gd name="T63" fmla="*/ 110 h 371"/>
                      <a:gd name="T64" fmla="*/ 151 w 324"/>
                      <a:gd name="T65" fmla="*/ 98 h 371"/>
                      <a:gd name="T66" fmla="*/ 142 w 324"/>
                      <a:gd name="T67" fmla="*/ 86 h 371"/>
                      <a:gd name="T68" fmla="*/ 135 w 324"/>
                      <a:gd name="T69" fmla="*/ 84 h 371"/>
                      <a:gd name="T70" fmla="*/ 102 w 324"/>
                      <a:gd name="T71" fmla="*/ 87 h 371"/>
                      <a:gd name="T72" fmla="*/ 73 w 324"/>
                      <a:gd name="T73" fmla="*/ 84 h 371"/>
                      <a:gd name="T74" fmla="*/ 53 w 324"/>
                      <a:gd name="T75" fmla="*/ 74 h 371"/>
                      <a:gd name="T76" fmla="*/ 34 w 324"/>
                      <a:gd name="T77" fmla="*/ 61 h 371"/>
                      <a:gd name="T78" fmla="*/ 0 w 324"/>
                      <a:gd name="T79" fmla="*/ 56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4" h="371">
                        <a:moveTo>
                          <a:pt x="0" y="56"/>
                        </a:moveTo>
                        <a:lnTo>
                          <a:pt x="12" y="42"/>
                        </a:lnTo>
                        <a:lnTo>
                          <a:pt x="31" y="32"/>
                        </a:lnTo>
                        <a:lnTo>
                          <a:pt x="56" y="30"/>
                        </a:lnTo>
                        <a:lnTo>
                          <a:pt x="71" y="18"/>
                        </a:lnTo>
                        <a:lnTo>
                          <a:pt x="87" y="8"/>
                        </a:lnTo>
                        <a:lnTo>
                          <a:pt x="99" y="3"/>
                        </a:lnTo>
                        <a:lnTo>
                          <a:pt x="115" y="0"/>
                        </a:lnTo>
                        <a:lnTo>
                          <a:pt x="128" y="1"/>
                        </a:lnTo>
                        <a:lnTo>
                          <a:pt x="144" y="11"/>
                        </a:lnTo>
                        <a:lnTo>
                          <a:pt x="161" y="19"/>
                        </a:lnTo>
                        <a:lnTo>
                          <a:pt x="183" y="23"/>
                        </a:lnTo>
                        <a:lnTo>
                          <a:pt x="199" y="21"/>
                        </a:lnTo>
                        <a:lnTo>
                          <a:pt x="216" y="19"/>
                        </a:lnTo>
                        <a:lnTo>
                          <a:pt x="233" y="22"/>
                        </a:lnTo>
                        <a:lnTo>
                          <a:pt x="248" y="29"/>
                        </a:lnTo>
                        <a:lnTo>
                          <a:pt x="265" y="37"/>
                        </a:lnTo>
                        <a:lnTo>
                          <a:pt x="280" y="46"/>
                        </a:lnTo>
                        <a:lnTo>
                          <a:pt x="299" y="61"/>
                        </a:lnTo>
                        <a:lnTo>
                          <a:pt x="316" y="80"/>
                        </a:lnTo>
                        <a:lnTo>
                          <a:pt x="322" y="108"/>
                        </a:lnTo>
                        <a:lnTo>
                          <a:pt x="323" y="147"/>
                        </a:lnTo>
                        <a:lnTo>
                          <a:pt x="319" y="189"/>
                        </a:lnTo>
                        <a:lnTo>
                          <a:pt x="309" y="220"/>
                        </a:lnTo>
                        <a:lnTo>
                          <a:pt x="307" y="242"/>
                        </a:lnTo>
                        <a:lnTo>
                          <a:pt x="302" y="260"/>
                        </a:lnTo>
                        <a:lnTo>
                          <a:pt x="288" y="269"/>
                        </a:lnTo>
                        <a:lnTo>
                          <a:pt x="274" y="272"/>
                        </a:lnTo>
                        <a:lnTo>
                          <a:pt x="262" y="283"/>
                        </a:lnTo>
                        <a:lnTo>
                          <a:pt x="255" y="297"/>
                        </a:lnTo>
                        <a:lnTo>
                          <a:pt x="252" y="318"/>
                        </a:lnTo>
                        <a:lnTo>
                          <a:pt x="245" y="337"/>
                        </a:lnTo>
                        <a:lnTo>
                          <a:pt x="231" y="351"/>
                        </a:lnTo>
                        <a:lnTo>
                          <a:pt x="208" y="362"/>
                        </a:lnTo>
                        <a:lnTo>
                          <a:pt x="187" y="367"/>
                        </a:lnTo>
                        <a:lnTo>
                          <a:pt x="165" y="370"/>
                        </a:lnTo>
                        <a:lnTo>
                          <a:pt x="150" y="368"/>
                        </a:lnTo>
                        <a:lnTo>
                          <a:pt x="142" y="363"/>
                        </a:lnTo>
                        <a:lnTo>
                          <a:pt x="137" y="352"/>
                        </a:lnTo>
                        <a:lnTo>
                          <a:pt x="137" y="338"/>
                        </a:lnTo>
                        <a:lnTo>
                          <a:pt x="144" y="326"/>
                        </a:lnTo>
                        <a:lnTo>
                          <a:pt x="149" y="312"/>
                        </a:lnTo>
                        <a:lnTo>
                          <a:pt x="147" y="297"/>
                        </a:lnTo>
                        <a:lnTo>
                          <a:pt x="134" y="289"/>
                        </a:lnTo>
                        <a:lnTo>
                          <a:pt x="120" y="288"/>
                        </a:lnTo>
                        <a:lnTo>
                          <a:pt x="89" y="296"/>
                        </a:lnTo>
                        <a:lnTo>
                          <a:pt x="77" y="286"/>
                        </a:lnTo>
                        <a:lnTo>
                          <a:pt x="64" y="281"/>
                        </a:lnTo>
                        <a:lnTo>
                          <a:pt x="81" y="272"/>
                        </a:lnTo>
                        <a:lnTo>
                          <a:pt x="97" y="260"/>
                        </a:lnTo>
                        <a:lnTo>
                          <a:pt x="106" y="248"/>
                        </a:lnTo>
                        <a:lnTo>
                          <a:pt x="110" y="236"/>
                        </a:lnTo>
                        <a:lnTo>
                          <a:pt x="110" y="226"/>
                        </a:lnTo>
                        <a:lnTo>
                          <a:pt x="106" y="216"/>
                        </a:lnTo>
                        <a:lnTo>
                          <a:pt x="96" y="203"/>
                        </a:lnTo>
                        <a:lnTo>
                          <a:pt x="87" y="187"/>
                        </a:lnTo>
                        <a:lnTo>
                          <a:pt x="84" y="174"/>
                        </a:lnTo>
                        <a:lnTo>
                          <a:pt x="84" y="159"/>
                        </a:lnTo>
                        <a:lnTo>
                          <a:pt x="88" y="147"/>
                        </a:lnTo>
                        <a:lnTo>
                          <a:pt x="96" y="140"/>
                        </a:lnTo>
                        <a:lnTo>
                          <a:pt x="110" y="132"/>
                        </a:lnTo>
                        <a:lnTo>
                          <a:pt x="126" y="124"/>
                        </a:lnTo>
                        <a:lnTo>
                          <a:pt x="138" y="117"/>
                        </a:lnTo>
                        <a:lnTo>
                          <a:pt x="150" y="110"/>
                        </a:lnTo>
                        <a:lnTo>
                          <a:pt x="158" y="98"/>
                        </a:lnTo>
                        <a:lnTo>
                          <a:pt x="151" y="98"/>
                        </a:lnTo>
                        <a:lnTo>
                          <a:pt x="144" y="91"/>
                        </a:lnTo>
                        <a:lnTo>
                          <a:pt x="142" y="86"/>
                        </a:lnTo>
                        <a:lnTo>
                          <a:pt x="140" y="81"/>
                        </a:lnTo>
                        <a:lnTo>
                          <a:pt x="135" y="84"/>
                        </a:lnTo>
                        <a:lnTo>
                          <a:pt x="117" y="84"/>
                        </a:lnTo>
                        <a:lnTo>
                          <a:pt x="102" y="87"/>
                        </a:lnTo>
                        <a:lnTo>
                          <a:pt x="88" y="86"/>
                        </a:lnTo>
                        <a:lnTo>
                          <a:pt x="73" y="84"/>
                        </a:lnTo>
                        <a:lnTo>
                          <a:pt x="63" y="81"/>
                        </a:lnTo>
                        <a:lnTo>
                          <a:pt x="53" y="74"/>
                        </a:lnTo>
                        <a:lnTo>
                          <a:pt x="44" y="67"/>
                        </a:lnTo>
                        <a:lnTo>
                          <a:pt x="34" y="61"/>
                        </a:lnTo>
                        <a:lnTo>
                          <a:pt x="18" y="60"/>
                        </a:lnTo>
                        <a:lnTo>
                          <a:pt x="0" y="56"/>
                        </a:lnTo>
                      </a:path>
                    </a:pathLst>
                  </a:custGeom>
                  <a:solidFill>
                    <a:srgbClr val="A04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45105" name="Group 14"/>
                  <p:cNvGrpSpPr/>
                  <p:nvPr/>
                </p:nvGrpSpPr>
                <p:grpSpPr bwMode="auto">
                  <a:xfrm>
                    <a:off x="4013" y="2733"/>
                    <a:ext cx="167" cy="257"/>
                    <a:chOff x="4013" y="2733"/>
                    <a:chExt cx="167" cy="257"/>
                  </a:xfrm>
                </p:grpSpPr>
                <p:sp>
                  <p:nvSpPr>
                    <p:cNvPr id="1054735" name="Freeform 15"/>
                    <p:cNvSpPr/>
                    <p:nvPr/>
                  </p:nvSpPr>
                  <p:spPr bwMode="auto">
                    <a:xfrm>
                      <a:off x="4153" y="2766"/>
                      <a:ext cx="27" cy="36"/>
                    </a:xfrm>
                    <a:custGeom>
                      <a:avLst/>
                      <a:gdLst>
                        <a:gd name="T0" fmla="*/ 0 w 27"/>
                        <a:gd name="T1" fmla="*/ 26 h 36"/>
                        <a:gd name="T2" fmla="*/ 16 w 27"/>
                        <a:gd name="T3" fmla="*/ 20 h 36"/>
                        <a:gd name="T4" fmla="*/ 22 w 27"/>
                        <a:gd name="T5" fmla="*/ 10 h 36"/>
                        <a:gd name="T6" fmla="*/ 24 w 27"/>
                        <a:gd name="T7" fmla="*/ 0 h 36"/>
                        <a:gd name="T8" fmla="*/ 26 w 27"/>
                        <a:gd name="T9" fmla="*/ 14 h 36"/>
                        <a:gd name="T10" fmla="*/ 20 w 27"/>
                        <a:gd name="T11" fmla="*/ 25 h 36"/>
                        <a:gd name="T12" fmla="*/ 12 w 27"/>
                        <a:gd name="T13" fmla="*/ 29 h 36"/>
                        <a:gd name="T14" fmla="*/ 20 w 27"/>
                        <a:gd name="T15" fmla="*/ 33 h 36"/>
                        <a:gd name="T16" fmla="*/ 26 w 27"/>
                        <a:gd name="T17" fmla="*/ 33 h 36"/>
                        <a:gd name="T18" fmla="*/ 20 w 27"/>
                        <a:gd name="T19" fmla="*/ 35 h 36"/>
                        <a:gd name="T20" fmla="*/ 0 w 27"/>
                        <a:gd name="T21" fmla="*/ 2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 h="36">
                          <a:moveTo>
                            <a:pt x="0" y="26"/>
                          </a:moveTo>
                          <a:lnTo>
                            <a:pt x="16" y="20"/>
                          </a:lnTo>
                          <a:lnTo>
                            <a:pt x="22" y="10"/>
                          </a:lnTo>
                          <a:lnTo>
                            <a:pt x="24" y="0"/>
                          </a:lnTo>
                          <a:lnTo>
                            <a:pt x="26" y="14"/>
                          </a:lnTo>
                          <a:lnTo>
                            <a:pt x="20" y="25"/>
                          </a:lnTo>
                          <a:lnTo>
                            <a:pt x="12" y="29"/>
                          </a:lnTo>
                          <a:lnTo>
                            <a:pt x="20" y="33"/>
                          </a:lnTo>
                          <a:lnTo>
                            <a:pt x="26" y="33"/>
                          </a:lnTo>
                          <a:lnTo>
                            <a:pt x="20" y="35"/>
                          </a:lnTo>
                          <a:lnTo>
                            <a:pt x="0" y="26"/>
                          </a:lnTo>
                        </a:path>
                      </a:pathLst>
                    </a:custGeom>
                    <a:solidFill>
                      <a:srgbClr val="60402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54736" name="Freeform 16"/>
                    <p:cNvSpPr/>
                    <p:nvPr/>
                  </p:nvSpPr>
                  <p:spPr bwMode="auto">
                    <a:xfrm>
                      <a:off x="4112" y="2922"/>
                      <a:ext cx="13" cy="6"/>
                    </a:xfrm>
                    <a:custGeom>
                      <a:avLst/>
                      <a:gdLst>
                        <a:gd name="T0" fmla="*/ 0 w 13"/>
                        <a:gd name="T1" fmla="*/ 4 h 6"/>
                        <a:gd name="T2" fmla="*/ 7 w 13"/>
                        <a:gd name="T3" fmla="*/ 4 h 6"/>
                        <a:gd name="T4" fmla="*/ 12 w 13"/>
                        <a:gd name="T5" fmla="*/ 0 h 6"/>
                        <a:gd name="T6" fmla="*/ 11 w 13"/>
                        <a:gd name="T7" fmla="*/ 5 h 6"/>
                        <a:gd name="T8" fmla="*/ 0 w 13"/>
                        <a:gd name="T9" fmla="*/ 4 h 6"/>
                      </a:gdLst>
                      <a:ahLst/>
                      <a:cxnLst>
                        <a:cxn ang="0">
                          <a:pos x="T0" y="T1"/>
                        </a:cxn>
                        <a:cxn ang="0">
                          <a:pos x="T2" y="T3"/>
                        </a:cxn>
                        <a:cxn ang="0">
                          <a:pos x="T4" y="T5"/>
                        </a:cxn>
                        <a:cxn ang="0">
                          <a:pos x="T6" y="T7"/>
                        </a:cxn>
                        <a:cxn ang="0">
                          <a:pos x="T8" y="T9"/>
                        </a:cxn>
                      </a:cxnLst>
                      <a:rect l="0" t="0" r="r" b="b"/>
                      <a:pathLst>
                        <a:path w="13" h="6">
                          <a:moveTo>
                            <a:pt x="0" y="4"/>
                          </a:moveTo>
                          <a:lnTo>
                            <a:pt x="7" y="4"/>
                          </a:lnTo>
                          <a:lnTo>
                            <a:pt x="12" y="0"/>
                          </a:lnTo>
                          <a:lnTo>
                            <a:pt x="11" y="5"/>
                          </a:lnTo>
                          <a:lnTo>
                            <a:pt x="0" y="4"/>
                          </a:lnTo>
                        </a:path>
                      </a:pathLst>
                    </a:custGeom>
                    <a:solidFill>
                      <a:srgbClr val="60402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54737" name="Freeform 17"/>
                    <p:cNvSpPr/>
                    <p:nvPr/>
                  </p:nvSpPr>
                  <p:spPr bwMode="auto">
                    <a:xfrm>
                      <a:off x="4099" y="2931"/>
                      <a:ext cx="44" cy="31"/>
                    </a:xfrm>
                    <a:custGeom>
                      <a:avLst/>
                      <a:gdLst>
                        <a:gd name="T0" fmla="*/ 10 w 44"/>
                        <a:gd name="T1" fmla="*/ 0 h 31"/>
                        <a:gd name="T2" fmla="*/ 18 w 44"/>
                        <a:gd name="T3" fmla="*/ 10 h 31"/>
                        <a:gd name="T4" fmla="*/ 31 w 44"/>
                        <a:gd name="T5" fmla="*/ 14 h 31"/>
                        <a:gd name="T6" fmla="*/ 43 w 44"/>
                        <a:gd name="T7" fmla="*/ 16 h 31"/>
                        <a:gd name="T8" fmla="*/ 31 w 44"/>
                        <a:gd name="T9" fmla="*/ 18 h 31"/>
                        <a:gd name="T10" fmla="*/ 21 w 44"/>
                        <a:gd name="T11" fmla="*/ 17 h 31"/>
                        <a:gd name="T12" fmla="*/ 14 w 44"/>
                        <a:gd name="T13" fmla="*/ 14 h 31"/>
                        <a:gd name="T14" fmla="*/ 10 w 44"/>
                        <a:gd name="T15" fmla="*/ 24 h 31"/>
                        <a:gd name="T16" fmla="*/ 0 w 44"/>
                        <a:gd name="T17" fmla="*/ 30 h 31"/>
                        <a:gd name="T18" fmla="*/ 6 w 44"/>
                        <a:gd name="T19" fmla="*/ 22 h 31"/>
                        <a:gd name="T20" fmla="*/ 8 w 44"/>
                        <a:gd name="T21" fmla="*/ 17 h 31"/>
                        <a:gd name="T22" fmla="*/ 6 w 44"/>
                        <a:gd name="T23" fmla="*/ 10 h 31"/>
                        <a:gd name="T24" fmla="*/ 10 w 44"/>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31">
                          <a:moveTo>
                            <a:pt x="10" y="0"/>
                          </a:moveTo>
                          <a:lnTo>
                            <a:pt x="18" y="10"/>
                          </a:lnTo>
                          <a:lnTo>
                            <a:pt x="31" y="14"/>
                          </a:lnTo>
                          <a:lnTo>
                            <a:pt x="43" y="16"/>
                          </a:lnTo>
                          <a:lnTo>
                            <a:pt x="31" y="18"/>
                          </a:lnTo>
                          <a:lnTo>
                            <a:pt x="21" y="17"/>
                          </a:lnTo>
                          <a:lnTo>
                            <a:pt x="14" y="14"/>
                          </a:lnTo>
                          <a:lnTo>
                            <a:pt x="10" y="24"/>
                          </a:lnTo>
                          <a:lnTo>
                            <a:pt x="0" y="30"/>
                          </a:lnTo>
                          <a:lnTo>
                            <a:pt x="6" y="22"/>
                          </a:lnTo>
                          <a:lnTo>
                            <a:pt x="8" y="17"/>
                          </a:lnTo>
                          <a:lnTo>
                            <a:pt x="6" y="10"/>
                          </a:lnTo>
                          <a:lnTo>
                            <a:pt x="10" y="0"/>
                          </a:lnTo>
                        </a:path>
                      </a:pathLst>
                    </a:custGeom>
                    <a:solidFill>
                      <a:srgbClr val="60402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54738" name="Freeform 18"/>
                    <p:cNvSpPr/>
                    <p:nvPr/>
                  </p:nvSpPr>
                  <p:spPr bwMode="auto">
                    <a:xfrm>
                      <a:off x="4121" y="2968"/>
                      <a:ext cx="35" cy="21"/>
                    </a:xfrm>
                    <a:custGeom>
                      <a:avLst/>
                      <a:gdLst>
                        <a:gd name="T0" fmla="*/ 0 w 35"/>
                        <a:gd name="T1" fmla="*/ 12 h 21"/>
                        <a:gd name="T2" fmla="*/ 18 w 35"/>
                        <a:gd name="T3" fmla="*/ 10 h 21"/>
                        <a:gd name="T4" fmla="*/ 26 w 35"/>
                        <a:gd name="T5" fmla="*/ 5 h 21"/>
                        <a:gd name="T6" fmla="*/ 30 w 35"/>
                        <a:gd name="T7" fmla="*/ 0 h 21"/>
                        <a:gd name="T8" fmla="*/ 26 w 35"/>
                        <a:gd name="T9" fmla="*/ 8 h 21"/>
                        <a:gd name="T10" fmla="*/ 24 w 35"/>
                        <a:gd name="T11" fmla="*/ 12 h 21"/>
                        <a:gd name="T12" fmla="*/ 28 w 35"/>
                        <a:gd name="T13" fmla="*/ 15 h 21"/>
                        <a:gd name="T14" fmla="*/ 34 w 35"/>
                        <a:gd name="T15" fmla="*/ 16 h 21"/>
                        <a:gd name="T16" fmla="*/ 26 w 35"/>
                        <a:gd name="T17" fmla="*/ 19 h 21"/>
                        <a:gd name="T18" fmla="*/ 22 w 35"/>
                        <a:gd name="T19" fmla="*/ 20 h 21"/>
                        <a:gd name="T20" fmla="*/ 18 w 35"/>
                        <a:gd name="T21" fmla="*/ 19 h 21"/>
                        <a:gd name="T22" fmla="*/ 14 w 35"/>
                        <a:gd name="T23" fmla="*/ 15 h 21"/>
                        <a:gd name="T24" fmla="*/ 0 w 35"/>
                        <a:gd name="T25"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21">
                          <a:moveTo>
                            <a:pt x="0" y="12"/>
                          </a:moveTo>
                          <a:lnTo>
                            <a:pt x="18" y="10"/>
                          </a:lnTo>
                          <a:lnTo>
                            <a:pt x="26" y="5"/>
                          </a:lnTo>
                          <a:lnTo>
                            <a:pt x="30" y="0"/>
                          </a:lnTo>
                          <a:lnTo>
                            <a:pt x="26" y="8"/>
                          </a:lnTo>
                          <a:lnTo>
                            <a:pt x="24" y="12"/>
                          </a:lnTo>
                          <a:lnTo>
                            <a:pt x="28" y="15"/>
                          </a:lnTo>
                          <a:lnTo>
                            <a:pt x="34" y="16"/>
                          </a:lnTo>
                          <a:lnTo>
                            <a:pt x="26" y="19"/>
                          </a:lnTo>
                          <a:lnTo>
                            <a:pt x="22" y="20"/>
                          </a:lnTo>
                          <a:lnTo>
                            <a:pt x="18" y="19"/>
                          </a:lnTo>
                          <a:lnTo>
                            <a:pt x="14" y="15"/>
                          </a:lnTo>
                          <a:lnTo>
                            <a:pt x="0" y="12"/>
                          </a:lnTo>
                        </a:path>
                      </a:pathLst>
                    </a:custGeom>
                    <a:solidFill>
                      <a:srgbClr val="60402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54739" name="Freeform 19"/>
                    <p:cNvSpPr/>
                    <p:nvPr/>
                  </p:nvSpPr>
                  <p:spPr bwMode="auto">
                    <a:xfrm>
                      <a:off x="4013" y="2733"/>
                      <a:ext cx="34" cy="23"/>
                    </a:xfrm>
                    <a:custGeom>
                      <a:avLst/>
                      <a:gdLst>
                        <a:gd name="T0" fmla="*/ 0 w 34"/>
                        <a:gd name="T1" fmla="*/ 8 h 23"/>
                        <a:gd name="T2" fmla="*/ 14 w 34"/>
                        <a:gd name="T3" fmla="*/ 9 h 23"/>
                        <a:gd name="T4" fmla="*/ 19 w 34"/>
                        <a:gd name="T5" fmla="*/ 12 h 23"/>
                        <a:gd name="T6" fmla="*/ 20 w 34"/>
                        <a:gd name="T7" fmla="*/ 19 h 23"/>
                        <a:gd name="T8" fmla="*/ 25 w 34"/>
                        <a:gd name="T9" fmla="*/ 22 h 23"/>
                        <a:gd name="T10" fmla="*/ 31 w 34"/>
                        <a:gd name="T11" fmla="*/ 19 h 23"/>
                        <a:gd name="T12" fmla="*/ 33 w 34"/>
                        <a:gd name="T13" fmla="*/ 9 h 23"/>
                        <a:gd name="T14" fmla="*/ 31 w 34"/>
                        <a:gd name="T15" fmla="*/ 0 h 23"/>
                        <a:gd name="T16" fmla="*/ 26 w 34"/>
                        <a:gd name="T17" fmla="*/ 0 h 23"/>
                        <a:gd name="T18" fmla="*/ 27 w 34"/>
                        <a:gd name="T19" fmla="*/ 4 h 23"/>
                        <a:gd name="T20" fmla="*/ 26 w 34"/>
                        <a:gd name="T21" fmla="*/ 12 h 23"/>
                        <a:gd name="T22" fmla="*/ 20 w 34"/>
                        <a:gd name="T23" fmla="*/ 5 h 23"/>
                        <a:gd name="T24" fmla="*/ 12 w 34"/>
                        <a:gd name="T25" fmla="*/ 4 h 23"/>
                        <a:gd name="T26" fmla="*/ 0 w 34"/>
                        <a:gd name="T27" fmla="*/ 8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23">
                          <a:moveTo>
                            <a:pt x="0" y="8"/>
                          </a:moveTo>
                          <a:lnTo>
                            <a:pt x="14" y="9"/>
                          </a:lnTo>
                          <a:lnTo>
                            <a:pt x="19" y="12"/>
                          </a:lnTo>
                          <a:lnTo>
                            <a:pt x="20" y="19"/>
                          </a:lnTo>
                          <a:lnTo>
                            <a:pt x="25" y="22"/>
                          </a:lnTo>
                          <a:lnTo>
                            <a:pt x="31" y="19"/>
                          </a:lnTo>
                          <a:lnTo>
                            <a:pt x="33" y="9"/>
                          </a:lnTo>
                          <a:lnTo>
                            <a:pt x="31" y="0"/>
                          </a:lnTo>
                          <a:lnTo>
                            <a:pt x="26" y="0"/>
                          </a:lnTo>
                          <a:lnTo>
                            <a:pt x="27" y="4"/>
                          </a:lnTo>
                          <a:lnTo>
                            <a:pt x="26" y="12"/>
                          </a:lnTo>
                          <a:lnTo>
                            <a:pt x="20" y="5"/>
                          </a:lnTo>
                          <a:lnTo>
                            <a:pt x="12" y="4"/>
                          </a:lnTo>
                          <a:lnTo>
                            <a:pt x="0" y="8"/>
                          </a:lnTo>
                        </a:path>
                      </a:pathLst>
                    </a:custGeom>
                    <a:solidFill>
                      <a:srgbClr val="60402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54740" name="Freeform 20"/>
                    <p:cNvSpPr/>
                    <p:nvPr/>
                  </p:nvSpPr>
                  <p:spPr bwMode="auto">
                    <a:xfrm>
                      <a:off x="4039" y="2758"/>
                      <a:ext cx="28" cy="10"/>
                    </a:xfrm>
                    <a:custGeom>
                      <a:avLst/>
                      <a:gdLst>
                        <a:gd name="T0" fmla="*/ 0 w 28"/>
                        <a:gd name="T1" fmla="*/ 0 h 10"/>
                        <a:gd name="T2" fmla="*/ 12 w 28"/>
                        <a:gd name="T3" fmla="*/ 8 h 10"/>
                        <a:gd name="T4" fmla="*/ 21 w 28"/>
                        <a:gd name="T5" fmla="*/ 9 h 10"/>
                        <a:gd name="T6" fmla="*/ 27 w 28"/>
                        <a:gd name="T7" fmla="*/ 5 h 10"/>
                        <a:gd name="T8" fmla="*/ 18 w 28"/>
                        <a:gd name="T9" fmla="*/ 5 h 10"/>
                        <a:gd name="T10" fmla="*/ 11 w 28"/>
                        <a:gd name="T11" fmla="*/ 4 h 10"/>
                        <a:gd name="T12" fmla="*/ 0 w 28"/>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0" y="0"/>
                          </a:moveTo>
                          <a:lnTo>
                            <a:pt x="12" y="8"/>
                          </a:lnTo>
                          <a:lnTo>
                            <a:pt x="21" y="9"/>
                          </a:lnTo>
                          <a:lnTo>
                            <a:pt x="27" y="5"/>
                          </a:lnTo>
                          <a:lnTo>
                            <a:pt x="18" y="5"/>
                          </a:lnTo>
                          <a:lnTo>
                            <a:pt x="11" y="4"/>
                          </a:lnTo>
                          <a:lnTo>
                            <a:pt x="0" y="0"/>
                          </a:lnTo>
                        </a:path>
                      </a:pathLst>
                    </a:custGeom>
                    <a:solidFill>
                      <a:srgbClr val="60402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grpSp>
          <p:grpSp>
            <p:nvGrpSpPr>
              <p:cNvPr id="45099" name="Group 21"/>
              <p:cNvGrpSpPr/>
              <p:nvPr/>
            </p:nvGrpSpPr>
            <p:grpSpPr bwMode="auto">
              <a:xfrm>
                <a:off x="3979" y="2815"/>
                <a:ext cx="73" cy="65"/>
                <a:chOff x="3979" y="2815"/>
                <a:chExt cx="73" cy="65"/>
              </a:xfrm>
            </p:grpSpPr>
            <p:sp>
              <p:nvSpPr>
                <p:cNvPr id="1054742" name="Freeform 22"/>
                <p:cNvSpPr/>
                <p:nvPr/>
              </p:nvSpPr>
              <p:spPr bwMode="auto">
                <a:xfrm>
                  <a:off x="4008" y="2815"/>
                  <a:ext cx="44" cy="32"/>
                </a:xfrm>
                <a:custGeom>
                  <a:avLst/>
                  <a:gdLst>
                    <a:gd name="T0" fmla="*/ 0 w 44"/>
                    <a:gd name="T1" fmla="*/ 0 h 32"/>
                    <a:gd name="T2" fmla="*/ 14 w 44"/>
                    <a:gd name="T3" fmla="*/ 1 h 32"/>
                    <a:gd name="T4" fmla="*/ 29 w 44"/>
                    <a:gd name="T5" fmla="*/ 6 h 32"/>
                    <a:gd name="T6" fmla="*/ 39 w 44"/>
                    <a:gd name="T7" fmla="*/ 17 h 32"/>
                    <a:gd name="T8" fmla="*/ 43 w 44"/>
                    <a:gd name="T9" fmla="*/ 31 h 32"/>
                  </a:gdLst>
                  <a:ahLst/>
                  <a:cxnLst>
                    <a:cxn ang="0">
                      <a:pos x="T0" y="T1"/>
                    </a:cxn>
                    <a:cxn ang="0">
                      <a:pos x="T2" y="T3"/>
                    </a:cxn>
                    <a:cxn ang="0">
                      <a:pos x="T4" y="T5"/>
                    </a:cxn>
                    <a:cxn ang="0">
                      <a:pos x="T6" y="T7"/>
                    </a:cxn>
                    <a:cxn ang="0">
                      <a:pos x="T8" y="T9"/>
                    </a:cxn>
                  </a:cxnLst>
                  <a:rect l="0" t="0" r="r" b="b"/>
                  <a:pathLst>
                    <a:path w="44" h="32">
                      <a:moveTo>
                        <a:pt x="0" y="0"/>
                      </a:moveTo>
                      <a:lnTo>
                        <a:pt x="14" y="1"/>
                      </a:lnTo>
                      <a:lnTo>
                        <a:pt x="29" y="6"/>
                      </a:lnTo>
                      <a:lnTo>
                        <a:pt x="39" y="17"/>
                      </a:lnTo>
                      <a:lnTo>
                        <a:pt x="43" y="31"/>
                      </a:lnTo>
                    </a:path>
                  </a:pathLst>
                </a:custGeom>
                <a:noFill/>
                <a:ln w="50800" cap="rnd" cmpd="sng">
                  <a:solidFill>
                    <a:srgbClr val="A04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54743" name="Freeform 23"/>
                <p:cNvSpPr/>
                <p:nvPr/>
              </p:nvSpPr>
              <p:spPr bwMode="auto">
                <a:xfrm>
                  <a:off x="3979" y="2839"/>
                  <a:ext cx="34" cy="41"/>
                </a:xfrm>
                <a:custGeom>
                  <a:avLst/>
                  <a:gdLst>
                    <a:gd name="T0" fmla="*/ 33 w 34"/>
                    <a:gd name="T1" fmla="*/ 0 h 41"/>
                    <a:gd name="T2" fmla="*/ 26 w 34"/>
                    <a:gd name="T3" fmla="*/ 0 h 41"/>
                    <a:gd name="T4" fmla="*/ 17 w 34"/>
                    <a:gd name="T5" fmla="*/ 5 h 41"/>
                    <a:gd name="T6" fmla="*/ 10 w 34"/>
                    <a:gd name="T7" fmla="*/ 13 h 41"/>
                    <a:gd name="T8" fmla="*/ 3 w 34"/>
                    <a:gd name="T9" fmla="*/ 22 h 41"/>
                    <a:gd name="T10" fmla="*/ 0 w 34"/>
                    <a:gd name="T11" fmla="*/ 32 h 41"/>
                    <a:gd name="T12" fmla="*/ 1 w 34"/>
                    <a:gd name="T13" fmla="*/ 40 h 41"/>
                    <a:gd name="T14" fmla="*/ 8 w 34"/>
                    <a:gd name="T15" fmla="*/ 39 h 41"/>
                    <a:gd name="T16" fmla="*/ 17 w 34"/>
                    <a:gd name="T17" fmla="*/ 36 h 41"/>
                    <a:gd name="T18" fmla="*/ 26 w 34"/>
                    <a:gd name="T19" fmla="*/ 29 h 41"/>
                    <a:gd name="T20" fmla="*/ 30 w 34"/>
                    <a:gd name="T21" fmla="*/ 21 h 41"/>
                    <a:gd name="T22" fmla="*/ 33 w 34"/>
                    <a:gd name="T23" fmla="*/ 8 h 41"/>
                    <a:gd name="T24" fmla="*/ 33 w 34"/>
                    <a:gd name="T2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41">
                      <a:moveTo>
                        <a:pt x="33" y="0"/>
                      </a:moveTo>
                      <a:lnTo>
                        <a:pt x="26" y="0"/>
                      </a:lnTo>
                      <a:lnTo>
                        <a:pt x="17" y="5"/>
                      </a:lnTo>
                      <a:lnTo>
                        <a:pt x="10" y="13"/>
                      </a:lnTo>
                      <a:lnTo>
                        <a:pt x="3" y="22"/>
                      </a:lnTo>
                      <a:lnTo>
                        <a:pt x="0" y="32"/>
                      </a:lnTo>
                      <a:lnTo>
                        <a:pt x="1" y="40"/>
                      </a:lnTo>
                      <a:lnTo>
                        <a:pt x="8" y="39"/>
                      </a:lnTo>
                      <a:lnTo>
                        <a:pt x="17" y="36"/>
                      </a:lnTo>
                      <a:lnTo>
                        <a:pt x="26" y="29"/>
                      </a:lnTo>
                      <a:lnTo>
                        <a:pt x="30" y="21"/>
                      </a:lnTo>
                      <a:lnTo>
                        <a:pt x="33" y="8"/>
                      </a:lnTo>
                      <a:lnTo>
                        <a:pt x="33" y="0"/>
                      </a:lnTo>
                    </a:path>
                  </a:pathLst>
                </a:custGeom>
                <a:solidFill>
                  <a:srgbClr val="000000"/>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grpSp>
          <p:nvGrpSpPr>
            <p:cNvPr id="45062" name="Group 24"/>
            <p:cNvGrpSpPr/>
            <p:nvPr/>
          </p:nvGrpSpPr>
          <p:grpSpPr bwMode="auto">
            <a:xfrm>
              <a:off x="4239" y="3154"/>
              <a:ext cx="572" cy="603"/>
              <a:chOff x="3664" y="3718"/>
              <a:chExt cx="356" cy="554"/>
            </a:xfrm>
          </p:grpSpPr>
          <p:grpSp>
            <p:nvGrpSpPr>
              <p:cNvPr id="45086" name="Group 25"/>
              <p:cNvGrpSpPr/>
              <p:nvPr/>
            </p:nvGrpSpPr>
            <p:grpSpPr bwMode="auto">
              <a:xfrm>
                <a:off x="3664" y="4130"/>
                <a:ext cx="356" cy="142"/>
                <a:chOff x="3664" y="4130"/>
                <a:chExt cx="356" cy="142"/>
              </a:xfrm>
            </p:grpSpPr>
            <p:sp>
              <p:nvSpPr>
                <p:cNvPr id="1054746" name="Freeform 26"/>
                <p:cNvSpPr/>
                <p:nvPr/>
              </p:nvSpPr>
              <p:spPr bwMode="auto">
                <a:xfrm>
                  <a:off x="3664" y="4221"/>
                  <a:ext cx="187" cy="49"/>
                </a:xfrm>
                <a:custGeom>
                  <a:avLst/>
                  <a:gdLst>
                    <a:gd name="T0" fmla="*/ 168 w 187"/>
                    <a:gd name="T1" fmla="*/ 0 h 48"/>
                    <a:gd name="T2" fmla="*/ 104 w 187"/>
                    <a:gd name="T3" fmla="*/ 5 h 48"/>
                    <a:gd name="T4" fmla="*/ 74 w 187"/>
                    <a:gd name="T5" fmla="*/ 20 h 48"/>
                    <a:gd name="T6" fmla="*/ 55 w 187"/>
                    <a:gd name="T7" fmla="*/ 23 h 48"/>
                    <a:gd name="T8" fmla="*/ 36 w 187"/>
                    <a:gd name="T9" fmla="*/ 26 h 48"/>
                    <a:gd name="T10" fmla="*/ 5 w 187"/>
                    <a:gd name="T11" fmla="*/ 36 h 48"/>
                    <a:gd name="T12" fmla="*/ 0 w 187"/>
                    <a:gd name="T13" fmla="*/ 40 h 48"/>
                    <a:gd name="T14" fmla="*/ 0 w 187"/>
                    <a:gd name="T15" fmla="*/ 47 h 48"/>
                    <a:gd name="T16" fmla="*/ 83 w 187"/>
                    <a:gd name="T17" fmla="*/ 47 h 48"/>
                    <a:gd name="T18" fmla="*/ 152 w 187"/>
                    <a:gd name="T19" fmla="*/ 32 h 48"/>
                    <a:gd name="T20" fmla="*/ 156 w 187"/>
                    <a:gd name="T21" fmla="*/ 39 h 48"/>
                    <a:gd name="T22" fmla="*/ 182 w 187"/>
                    <a:gd name="T23" fmla="*/ 38 h 48"/>
                    <a:gd name="T24" fmla="*/ 185 w 187"/>
                    <a:gd name="T25" fmla="*/ 32 h 48"/>
                    <a:gd name="T26" fmla="*/ 186 w 187"/>
                    <a:gd name="T27" fmla="*/ 23 h 48"/>
                    <a:gd name="T28" fmla="*/ 184 w 187"/>
                    <a:gd name="T29" fmla="*/ 14 h 48"/>
                    <a:gd name="T30" fmla="*/ 179 w 187"/>
                    <a:gd name="T31" fmla="*/ 5 h 48"/>
                    <a:gd name="T32" fmla="*/ 168 w 187"/>
                    <a:gd name="T3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7" h="48">
                      <a:moveTo>
                        <a:pt x="168" y="0"/>
                      </a:moveTo>
                      <a:lnTo>
                        <a:pt x="104" y="5"/>
                      </a:lnTo>
                      <a:lnTo>
                        <a:pt x="74" y="20"/>
                      </a:lnTo>
                      <a:lnTo>
                        <a:pt x="55" y="23"/>
                      </a:lnTo>
                      <a:lnTo>
                        <a:pt x="36" y="26"/>
                      </a:lnTo>
                      <a:lnTo>
                        <a:pt x="5" y="36"/>
                      </a:lnTo>
                      <a:lnTo>
                        <a:pt x="0" y="40"/>
                      </a:lnTo>
                      <a:lnTo>
                        <a:pt x="0" y="47"/>
                      </a:lnTo>
                      <a:lnTo>
                        <a:pt x="83" y="47"/>
                      </a:lnTo>
                      <a:lnTo>
                        <a:pt x="152" y="32"/>
                      </a:lnTo>
                      <a:lnTo>
                        <a:pt x="156" y="39"/>
                      </a:lnTo>
                      <a:lnTo>
                        <a:pt x="182" y="38"/>
                      </a:lnTo>
                      <a:lnTo>
                        <a:pt x="185" y="32"/>
                      </a:lnTo>
                      <a:lnTo>
                        <a:pt x="186" y="23"/>
                      </a:lnTo>
                      <a:lnTo>
                        <a:pt x="184" y="14"/>
                      </a:lnTo>
                      <a:lnTo>
                        <a:pt x="179" y="5"/>
                      </a:lnTo>
                      <a:lnTo>
                        <a:pt x="168" y="0"/>
                      </a:lnTo>
                    </a:path>
                  </a:pathLst>
                </a:custGeom>
                <a:solidFill>
                  <a:srgbClr val="30303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54747" name="Freeform 27"/>
                <p:cNvSpPr/>
                <p:nvPr/>
              </p:nvSpPr>
              <p:spPr bwMode="auto">
                <a:xfrm>
                  <a:off x="3881" y="4130"/>
                  <a:ext cx="139" cy="142"/>
                </a:xfrm>
                <a:custGeom>
                  <a:avLst/>
                  <a:gdLst>
                    <a:gd name="T0" fmla="*/ 64 w 139"/>
                    <a:gd name="T1" fmla="*/ 51 h 142"/>
                    <a:gd name="T2" fmla="*/ 46 w 139"/>
                    <a:gd name="T3" fmla="*/ 48 h 142"/>
                    <a:gd name="T4" fmla="*/ 38 w 139"/>
                    <a:gd name="T5" fmla="*/ 77 h 142"/>
                    <a:gd name="T6" fmla="*/ 6 w 139"/>
                    <a:gd name="T7" fmla="*/ 115 h 142"/>
                    <a:gd name="T8" fmla="*/ 1 w 139"/>
                    <a:gd name="T9" fmla="*/ 129 h 142"/>
                    <a:gd name="T10" fmla="*/ 0 w 139"/>
                    <a:gd name="T11" fmla="*/ 138 h 142"/>
                    <a:gd name="T12" fmla="*/ 5 w 139"/>
                    <a:gd name="T13" fmla="*/ 141 h 142"/>
                    <a:gd name="T14" fmla="*/ 73 w 139"/>
                    <a:gd name="T15" fmla="*/ 88 h 142"/>
                    <a:gd name="T16" fmla="*/ 109 w 139"/>
                    <a:gd name="T17" fmla="*/ 48 h 142"/>
                    <a:gd name="T18" fmla="*/ 115 w 139"/>
                    <a:gd name="T19" fmla="*/ 52 h 142"/>
                    <a:gd name="T20" fmla="*/ 138 w 139"/>
                    <a:gd name="T21" fmla="*/ 32 h 142"/>
                    <a:gd name="T22" fmla="*/ 138 w 139"/>
                    <a:gd name="T23" fmla="*/ 19 h 142"/>
                    <a:gd name="T24" fmla="*/ 135 w 139"/>
                    <a:gd name="T25" fmla="*/ 11 h 142"/>
                    <a:gd name="T26" fmla="*/ 126 w 139"/>
                    <a:gd name="T27" fmla="*/ 4 h 142"/>
                    <a:gd name="T28" fmla="*/ 115 w 139"/>
                    <a:gd name="T29" fmla="*/ 0 h 142"/>
                    <a:gd name="T30" fmla="*/ 64 w 139"/>
                    <a:gd name="T31" fmla="*/ 51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9" h="142">
                      <a:moveTo>
                        <a:pt x="64" y="51"/>
                      </a:moveTo>
                      <a:lnTo>
                        <a:pt x="46" y="48"/>
                      </a:lnTo>
                      <a:lnTo>
                        <a:pt x="38" y="77"/>
                      </a:lnTo>
                      <a:lnTo>
                        <a:pt x="6" y="115"/>
                      </a:lnTo>
                      <a:lnTo>
                        <a:pt x="1" y="129"/>
                      </a:lnTo>
                      <a:lnTo>
                        <a:pt x="0" y="138"/>
                      </a:lnTo>
                      <a:lnTo>
                        <a:pt x="5" y="141"/>
                      </a:lnTo>
                      <a:lnTo>
                        <a:pt x="73" y="88"/>
                      </a:lnTo>
                      <a:lnTo>
                        <a:pt x="109" y="48"/>
                      </a:lnTo>
                      <a:lnTo>
                        <a:pt x="115" y="52"/>
                      </a:lnTo>
                      <a:lnTo>
                        <a:pt x="138" y="32"/>
                      </a:lnTo>
                      <a:lnTo>
                        <a:pt x="138" y="19"/>
                      </a:lnTo>
                      <a:lnTo>
                        <a:pt x="135" y="11"/>
                      </a:lnTo>
                      <a:lnTo>
                        <a:pt x="126" y="4"/>
                      </a:lnTo>
                      <a:lnTo>
                        <a:pt x="115" y="0"/>
                      </a:lnTo>
                      <a:lnTo>
                        <a:pt x="64" y="51"/>
                      </a:lnTo>
                    </a:path>
                  </a:pathLst>
                </a:custGeom>
                <a:solidFill>
                  <a:srgbClr val="30303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nvGrpSpPr>
              <p:cNvPr id="45087" name="Group 28"/>
              <p:cNvGrpSpPr/>
              <p:nvPr/>
            </p:nvGrpSpPr>
            <p:grpSpPr bwMode="auto">
              <a:xfrm>
                <a:off x="3692" y="3718"/>
                <a:ext cx="321" cy="517"/>
                <a:chOff x="3692" y="3718"/>
                <a:chExt cx="321" cy="517"/>
              </a:xfrm>
            </p:grpSpPr>
            <p:sp>
              <p:nvSpPr>
                <p:cNvPr id="1054749" name="Freeform 29"/>
                <p:cNvSpPr/>
                <p:nvPr/>
              </p:nvSpPr>
              <p:spPr bwMode="auto">
                <a:xfrm>
                  <a:off x="3692" y="3718"/>
                  <a:ext cx="321" cy="517"/>
                </a:xfrm>
                <a:custGeom>
                  <a:avLst/>
                  <a:gdLst>
                    <a:gd name="T0" fmla="*/ 28 w 321"/>
                    <a:gd name="T1" fmla="*/ 0 h 517"/>
                    <a:gd name="T2" fmla="*/ 94 w 321"/>
                    <a:gd name="T3" fmla="*/ 21 h 517"/>
                    <a:gd name="T4" fmla="*/ 122 w 321"/>
                    <a:gd name="T5" fmla="*/ 26 h 517"/>
                    <a:gd name="T6" fmla="*/ 148 w 321"/>
                    <a:gd name="T7" fmla="*/ 44 h 517"/>
                    <a:gd name="T8" fmla="*/ 181 w 321"/>
                    <a:gd name="T9" fmla="*/ 65 h 517"/>
                    <a:gd name="T10" fmla="*/ 212 w 321"/>
                    <a:gd name="T11" fmla="*/ 72 h 517"/>
                    <a:gd name="T12" fmla="*/ 238 w 321"/>
                    <a:gd name="T13" fmla="*/ 81 h 517"/>
                    <a:gd name="T14" fmla="*/ 252 w 321"/>
                    <a:gd name="T15" fmla="*/ 110 h 517"/>
                    <a:gd name="T16" fmla="*/ 258 w 321"/>
                    <a:gd name="T17" fmla="*/ 127 h 517"/>
                    <a:gd name="T18" fmla="*/ 262 w 321"/>
                    <a:gd name="T19" fmla="*/ 143 h 517"/>
                    <a:gd name="T20" fmla="*/ 260 w 321"/>
                    <a:gd name="T21" fmla="*/ 162 h 517"/>
                    <a:gd name="T22" fmla="*/ 256 w 321"/>
                    <a:gd name="T23" fmla="*/ 188 h 517"/>
                    <a:gd name="T24" fmla="*/ 257 w 321"/>
                    <a:gd name="T25" fmla="*/ 223 h 517"/>
                    <a:gd name="T26" fmla="*/ 260 w 321"/>
                    <a:gd name="T27" fmla="*/ 270 h 517"/>
                    <a:gd name="T28" fmla="*/ 270 w 321"/>
                    <a:gd name="T29" fmla="*/ 312 h 517"/>
                    <a:gd name="T30" fmla="*/ 279 w 321"/>
                    <a:gd name="T31" fmla="*/ 350 h 517"/>
                    <a:gd name="T32" fmla="*/ 300 w 321"/>
                    <a:gd name="T33" fmla="*/ 385 h 517"/>
                    <a:gd name="T34" fmla="*/ 320 w 321"/>
                    <a:gd name="T35" fmla="*/ 410 h 517"/>
                    <a:gd name="T36" fmla="*/ 290 w 321"/>
                    <a:gd name="T37" fmla="*/ 432 h 517"/>
                    <a:gd name="T38" fmla="*/ 268 w 321"/>
                    <a:gd name="T39" fmla="*/ 456 h 517"/>
                    <a:gd name="T40" fmla="*/ 233 w 321"/>
                    <a:gd name="T41" fmla="*/ 480 h 517"/>
                    <a:gd name="T42" fmla="*/ 221 w 321"/>
                    <a:gd name="T43" fmla="*/ 463 h 517"/>
                    <a:gd name="T44" fmla="*/ 215 w 321"/>
                    <a:gd name="T45" fmla="*/ 433 h 517"/>
                    <a:gd name="T46" fmla="*/ 201 w 321"/>
                    <a:gd name="T47" fmla="*/ 406 h 517"/>
                    <a:gd name="T48" fmla="*/ 188 w 321"/>
                    <a:gd name="T49" fmla="*/ 376 h 517"/>
                    <a:gd name="T50" fmla="*/ 177 w 321"/>
                    <a:gd name="T51" fmla="*/ 350 h 517"/>
                    <a:gd name="T52" fmla="*/ 162 w 321"/>
                    <a:gd name="T53" fmla="*/ 321 h 517"/>
                    <a:gd name="T54" fmla="*/ 158 w 321"/>
                    <a:gd name="T55" fmla="*/ 296 h 517"/>
                    <a:gd name="T56" fmla="*/ 155 w 321"/>
                    <a:gd name="T57" fmla="*/ 273 h 517"/>
                    <a:gd name="T58" fmla="*/ 150 w 321"/>
                    <a:gd name="T59" fmla="*/ 249 h 517"/>
                    <a:gd name="T60" fmla="*/ 145 w 321"/>
                    <a:gd name="T61" fmla="*/ 219 h 517"/>
                    <a:gd name="T62" fmla="*/ 129 w 321"/>
                    <a:gd name="T63" fmla="*/ 139 h 517"/>
                    <a:gd name="T64" fmla="*/ 126 w 321"/>
                    <a:gd name="T65" fmla="*/ 186 h 517"/>
                    <a:gd name="T66" fmla="*/ 141 w 321"/>
                    <a:gd name="T67" fmla="*/ 259 h 517"/>
                    <a:gd name="T68" fmla="*/ 144 w 321"/>
                    <a:gd name="T69" fmla="*/ 305 h 517"/>
                    <a:gd name="T70" fmla="*/ 146 w 321"/>
                    <a:gd name="T71" fmla="*/ 338 h 517"/>
                    <a:gd name="T72" fmla="*/ 151 w 321"/>
                    <a:gd name="T73" fmla="*/ 366 h 517"/>
                    <a:gd name="T74" fmla="*/ 155 w 321"/>
                    <a:gd name="T75" fmla="*/ 406 h 517"/>
                    <a:gd name="T76" fmla="*/ 158 w 321"/>
                    <a:gd name="T77" fmla="*/ 453 h 517"/>
                    <a:gd name="T78" fmla="*/ 155 w 321"/>
                    <a:gd name="T79" fmla="*/ 493 h 517"/>
                    <a:gd name="T80" fmla="*/ 148 w 321"/>
                    <a:gd name="T81" fmla="*/ 507 h 517"/>
                    <a:gd name="T82" fmla="*/ 127 w 321"/>
                    <a:gd name="T83" fmla="*/ 507 h 517"/>
                    <a:gd name="T84" fmla="*/ 105 w 321"/>
                    <a:gd name="T85" fmla="*/ 506 h 517"/>
                    <a:gd name="T86" fmla="*/ 79 w 321"/>
                    <a:gd name="T87" fmla="*/ 512 h 517"/>
                    <a:gd name="T88" fmla="*/ 56 w 321"/>
                    <a:gd name="T89" fmla="*/ 516 h 517"/>
                    <a:gd name="T90" fmla="*/ 47 w 321"/>
                    <a:gd name="T91" fmla="*/ 511 h 517"/>
                    <a:gd name="T92" fmla="*/ 44 w 321"/>
                    <a:gd name="T93" fmla="*/ 481 h 517"/>
                    <a:gd name="T94" fmla="*/ 49 w 321"/>
                    <a:gd name="T95" fmla="*/ 435 h 517"/>
                    <a:gd name="T96" fmla="*/ 52 w 321"/>
                    <a:gd name="T97" fmla="*/ 387 h 517"/>
                    <a:gd name="T98" fmla="*/ 56 w 321"/>
                    <a:gd name="T99" fmla="*/ 356 h 517"/>
                    <a:gd name="T100" fmla="*/ 50 w 321"/>
                    <a:gd name="T101" fmla="*/ 336 h 517"/>
                    <a:gd name="T102" fmla="*/ 45 w 321"/>
                    <a:gd name="T103" fmla="*/ 316 h 517"/>
                    <a:gd name="T104" fmla="*/ 38 w 321"/>
                    <a:gd name="T105" fmla="*/ 281 h 517"/>
                    <a:gd name="T106" fmla="*/ 30 w 321"/>
                    <a:gd name="T107" fmla="*/ 248 h 517"/>
                    <a:gd name="T108" fmla="*/ 12 w 321"/>
                    <a:gd name="T109" fmla="*/ 201 h 517"/>
                    <a:gd name="T110" fmla="*/ 6 w 321"/>
                    <a:gd name="T111" fmla="*/ 182 h 517"/>
                    <a:gd name="T112" fmla="*/ 1 w 321"/>
                    <a:gd name="T113" fmla="*/ 157 h 517"/>
                    <a:gd name="T114" fmla="*/ 1 w 321"/>
                    <a:gd name="T115" fmla="*/ 141 h 517"/>
                    <a:gd name="T116" fmla="*/ 0 w 321"/>
                    <a:gd name="T117" fmla="*/ 120 h 517"/>
                    <a:gd name="T118" fmla="*/ 1 w 321"/>
                    <a:gd name="T119" fmla="*/ 95 h 517"/>
                    <a:gd name="T120" fmla="*/ 5 w 321"/>
                    <a:gd name="T121" fmla="*/ 67 h 517"/>
                    <a:gd name="T122" fmla="*/ 12 w 321"/>
                    <a:gd name="T123" fmla="*/ 35 h 517"/>
                    <a:gd name="T124" fmla="*/ 28 w 321"/>
                    <a:gd name="T125" fmla="*/ 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1" h="517">
                      <a:moveTo>
                        <a:pt x="28" y="0"/>
                      </a:moveTo>
                      <a:lnTo>
                        <a:pt x="94" y="21"/>
                      </a:lnTo>
                      <a:lnTo>
                        <a:pt x="122" y="26"/>
                      </a:lnTo>
                      <a:lnTo>
                        <a:pt x="148" y="44"/>
                      </a:lnTo>
                      <a:lnTo>
                        <a:pt x="181" y="65"/>
                      </a:lnTo>
                      <a:lnTo>
                        <a:pt x="212" y="72"/>
                      </a:lnTo>
                      <a:lnTo>
                        <a:pt x="238" y="81"/>
                      </a:lnTo>
                      <a:lnTo>
                        <a:pt x="252" y="110"/>
                      </a:lnTo>
                      <a:lnTo>
                        <a:pt x="258" y="127"/>
                      </a:lnTo>
                      <a:lnTo>
                        <a:pt x="262" y="143"/>
                      </a:lnTo>
                      <a:lnTo>
                        <a:pt x="260" y="162"/>
                      </a:lnTo>
                      <a:lnTo>
                        <a:pt x="256" y="188"/>
                      </a:lnTo>
                      <a:lnTo>
                        <a:pt x="257" y="223"/>
                      </a:lnTo>
                      <a:lnTo>
                        <a:pt x="260" y="270"/>
                      </a:lnTo>
                      <a:lnTo>
                        <a:pt x="270" y="312"/>
                      </a:lnTo>
                      <a:lnTo>
                        <a:pt x="279" y="350"/>
                      </a:lnTo>
                      <a:lnTo>
                        <a:pt x="300" y="385"/>
                      </a:lnTo>
                      <a:lnTo>
                        <a:pt x="320" y="410"/>
                      </a:lnTo>
                      <a:lnTo>
                        <a:pt x="290" y="432"/>
                      </a:lnTo>
                      <a:lnTo>
                        <a:pt x="268" y="456"/>
                      </a:lnTo>
                      <a:lnTo>
                        <a:pt x="233" y="480"/>
                      </a:lnTo>
                      <a:lnTo>
                        <a:pt x="221" y="463"/>
                      </a:lnTo>
                      <a:lnTo>
                        <a:pt x="215" y="433"/>
                      </a:lnTo>
                      <a:lnTo>
                        <a:pt x="201" y="406"/>
                      </a:lnTo>
                      <a:lnTo>
                        <a:pt x="188" y="376"/>
                      </a:lnTo>
                      <a:lnTo>
                        <a:pt x="177" y="350"/>
                      </a:lnTo>
                      <a:lnTo>
                        <a:pt x="162" y="321"/>
                      </a:lnTo>
                      <a:lnTo>
                        <a:pt x="158" y="296"/>
                      </a:lnTo>
                      <a:lnTo>
                        <a:pt x="155" y="273"/>
                      </a:lnTo>
                      <a:lnTo>
                        <a:pt x="150" y="249"/>
                      </a:lnTo>
                      <a:lnTo>
                        <a:pt x="145" y="219"/>
                      </a:lnTo>
                      <a:lnTo>
                        <a:pt x="129" y="139"/>
                      </a:lnTo>
                      <a:lnTo>
                        <a:pt x="126" y="186"/>
                      </a:lnTo>
                      <a:lnTo>
                        <a:pt x="141" y="259"/>
                      </a:lnTo>
                      <a:lnTo>
                        <a:pt x="144" y="305"/>
                      </a:lnTo>
                      <a:lnTo>
                        <a:pt x="146" y="338"/>
                      </a:lnTo>
                      <a:lnTo>
                        <a:pt x="151" y="366"/>
                      </a:lnTo>
                      <a:lnTo>
                        <a:pt x="155" y="406"/>
                      </a:lnTo>
                      <a:lnTo>
                        <a:pt x="158" y="453"/>
                      </a:lnTo>
                      <a:lnTo>
                        <a:pt x="155" y="493"/>
                      </a:lnTo>
                      <a:lnTo>
                        <a:pt x="148" y="507"/>
                      </a:lnTo>
                      <a:lnTo>
                        <a:pt x="127" y="507"/>
                      </a:lnTo>
                      <a:lnTo>
                        <a:pt x="105" y="506"/>
                      </a:lnTo>
                      <a:lnTo>
                        <a:pt x="79" y="512"/>
                      </a:lnTo>
                      <a:lnTo>
                        <a:pt x="56" y="516"/>
                      </a:lnTo>
                      <a:lnTo>
                        <a:pt x="47" y="511"/>
                      </a:lnTo>
                      <a:lnTo>
                        <a:pt x="44" y="481"/>
                      </a:lnTo>
                      <a:lnTo>
                        <a:pt x="49" y="435"/>
                      </a:lnTo>
                      <a:lnTo>
                        <a:pt x="52" y="387"/>
                      </a:lnTo>
                      <a:lnTo>
                        <a:pt x="56" y="356"/>
                      </a:lnTo>
                      <a:lnTo>
                        <a:pt x="50" y="336"/>
                      </a:lnTo>
                      <a:lnTo>
                        <a:pt x="45" y="316"/>
                      </a:lnTo>
                      <a:lnTo>
                        <a:pt x="38" y="281"/>
                      </a:lnTo>
                      <a:lnTo>
                        <a:pt x="30" y="248"/>
                      </a:lnTo>
                      <a:lnTo>
                        <a:pt x="12" y="201"/>
                      </a:lnTo>
                      <a:lnTo>
                        <a:pt x="6" y="182"/>
                      </a:lnTo>
                      <a:lnTo>
                        <a:pt x="1" y="157"/>
                      </a:lnTo>
                      <a:lnTo>
                        <a:pt x="1" y="141"/>
                      </a:lnTo>
                      <a:lnTo>
                        <a:pt x="0" y="120"/>
                      </a:lnTo>
                      <a:lnTo>
                        <a:pt x="1" y="95"/>
                      </a:lnTo>
                      <a:lnTo>
                        <a:pt x="5" y="67"/>
                      </a:lnTo>
                      <a:lnTo>
                        <a:pt x="12" y="35"/>
                      </a:lnTo>
                      <a:lnTo>
                        <a:pt x="28" y="0"/>
                      </a:lnTo>
                    </a:path>
                  </a:pathLst>
                </a:custGeom>
                <a:solidFill>
                  <a:srgbClr val="00A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45089" name="Group 30"/>
                <p:cNvGrpSpPr/>
                <p:nvPr/>
              </p:nvGrpSpPr>
              <p:grpSpPr bwMode="auto">
                <a:xfrm>
                  <a:off x="3703" y="3734"/>
                  <a:ext cx="254" cy="354"/>
                  <a:chOff x="3703" y="3734"/>
                  <a:chExt cx="254" cy="354"/>
                </a:xfrm>
              </p:grpSpPr>
              <p:sp>
                <p:nvSpPr>
                  <p:cNvPr id="1054751" name="Freeform 31"/>
                  <p:cNvSpPr/>
                  <p:nvPr/>
                </p:nvSpPr>
                <p:spPr bwMode="auto">
                  <a:xfrm>
                    <a:off x="3703" y="3734"/>
                    <a:ext cx="239" cy="92"/>
                  </a:xfrm>
                  <a:custGeom>
                    <a:avLst/>
                    <a:gdLst>
                      <a:gd name="T0" fmla="*/ 9 w 239"/>
                      <a:gd name="T1" fmla="*/ 0 h 92"/>
                      <a:gd name="T2" fmla="*/ 115 w 239"/>
                      <a:gd name="T3" fmla="*/ 21 h 92"/>
                      <a:gd name="T4" fmla="*/ 238 w 239"/>
                      <a:gd name="T5" fmla="*/ 87 h 92"/>
                      <a:gd name="T6" fmla="*/ 233 w 239"/>
                      <a:gd name="T7" fmla="*/ 91 h 92"/>
                      <a:gd name="T8" fmla="*/ 218 w 239"/>
                      <a:gd name="T9" fmla="*/ 84 h 92"/>
                      <a:gd name="T10" fmla="*/ 210 w 239"/>
                      <a:gd name="T11" fmla="*/ 78 h 92"/>
                      <a:gd name="T12" fmla="*/ 194 w 239"/>
                      <a:gd name="T13" fmla="*/ 72 h 92"/>
                      <a:gd name="T14" fmla="*/ 182 w 239"/>
                      <a:gd name="T15" fmla="*/ 71 h 92"/>
                      <a:gd name="T16" fmla="*/ 173 w 239"/>
                      <a:gd name="T17" fmla="*/ 71 h 92"/>
                      <a:gd name="T18" fmla="*/ 160 w 239"/>
                      <a:gd name="T19" fmla="*/ 69 h 92"/>
                      <a:gd name="T20" fmla="*/ 144 w 239"/>
                      <a:gd name="T21" fmla="*/ 67 h 92"/>
                      <a:gd name="T22" fmla="*/ 132 w 239"/>
                      <a:gd name="T23" fmla="*/ 61 h 92"/>
                      <a:gd name="T24" fmla="*/ 125 w 239"/>
                      <a:gd name="T25" fmla="*/ 55 h 92"/>
                      <a:gd name="T26" fmla="*/ 118 w 239"/>
                      <a:gd name="T27" fmla="*/ 47 h 92"/>
                      <a:gd name="T28" fmla="*/ 109 w 239"/>
                      <a:gd name="T29" fmla="*/ 36 h 92"/>
                      <a:gd name="T30" fmla="*/ 100 w 239"/>
                      <a:gd name="T31" fmla="*/ 33 h 92"/>
                      <a:gd name="T32" fmla="*/ 85 w 239"/>
                      <a:gd name="T33" fmla="*/ 28 h 92"/>
                      <a:gd name="T34" fmla="*/ 72 w 239"/>
                      <a:gd name="T35" fmla="*/ 28 h 92"/>
                      <a:gd name="T36" fmla="*/ 57 w 239"/>
                      <a:gd name="T37" fmla="*/ 31 h 92"/>
                      <a:gd name="T38" fmla="*/ 44 w 239"/>
                      <a:gd name="T39" fmla="*/ 33 h 92"/>
                      <a:gd name="T40" fmla="*/ 30 w 239"/>
                      <a:gd name="T41" fmla="*/ 28 h 92"/>
                      <a:gd name="T42" fmla="*/ 14 w 239"/>
                      <a:gd name="T43" fmla="*/ 28 h 92"/>
                      <a:gd name="T44" fmla="*/ 0 w 239"/>
                      <a:gd name="T45" fmla="*/ 35 h 92"/>
                      <a:gd name="T46" fmla="*/ 3 w 239"/>
                      <a:gd name="T47" fmla="*/ 21 h 92"/>
                      <a:gd name="T48" fmla="*/ 7 w 239"/>
                      <a:gd name="T49" fmla="*/ 10 h 92"/>
                      <a:gd name="T50" fmla="*/ 9 w 239"/>
                      <a:gd name="T51"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39" h="92">
                        <a:moveTo>
                          <a:pt x="9" y="0"/>
                        </a:moveTo>
                        <a:lnTo>
                          <a:pt x="115" y="21"/>
                        </a:lnTo>
                        <a:lnTo>
                          <a:pt x="238" y="87"/>
                        </a:lnTo>
                        <a:lnTo>
                          <a:pt x="233" y="91"/>
                        </a:lnTo>
                        <a:lnTo>
                          <a:pt x="218" y="84"/>
                        </a:lnTo>
                        <a:lnTo>
                          <a:pt x="210" y="78"/>
                        </a:lnTo>
                        <a:lnTo>
                          <a:pt x="194" y="72"/>
                        </a:lnTo>
                        <a:lnTo>
                          <a:pt x="182" y="71"/>
                        </a:lnTo>
                        <a:lnTo>
                          <a:pt x="173" y="71"/>
                        </a:lnTo>
                        <a:lnTo>
                          <a:pt x="160" y="69"/>
                        </a:lnTo>
                        <a:lnTo>
                          <a:pt x="144" y="67"/>
                        </a:lnTo>
                        <a:lnTo>
                          <a:pt x="132" y="61"/>
                        </a:lnTo>
                        <a:lnTo>
                          <a:pt x="125" y="55"/>
                        </a:lnTo>
                        <a:lnTo>
                          <a:pt x="118" y="47"/>
                        </a:lnTo>
                        <a:lnTo>
                          <a:pt x="109" y="36"/>
                        </a:lnTo>
                        <a:lnTo>
                          <a:pt x="100" y="33"/>
                        </a:lnTo>
                        <a:lnTo>
                          <a:pt x="85" y="28"/>
                        </a:lnTo>
                        <a:lnTo>
                          <a:pt x="72" y="28"/>
                        </a:lnTo>
                        <a:lnTo>
                          <a:pt x="57" y="31"/>
                        </a:lnTo>
                        <a:lnTo>
                          <a:pt x="44" y="33"/>
                        </a:lnTo>
                        <a:lnTo>
                          <a:pt x="30" y="28"/>
                        </a:lnTo>
                        <a:lnTo>
                          <a:pt x="14" y="28"/>
                        </a:lnTo>
                        <a:lnTo>
                          <a:pt x="0" y="35"/>
                        </a:lnTo>
                        <a:lnTo>
                          <a:pt x="3" y="21"/>
                        </a:lnTo>
                        <a:lnTo>
                          <a:pt x="7" y="10"/>
                        </a:lnTo>
                        <a:lnTo>
                          <a:pt x="9" y="0"/>
                        </a:lnTo>
                      </a:path>
                    </a:pathLst>
                  </a:custGeom>
                  <a:solidFill>
                    <a:srgbClr val="00606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54752" name="Freeform 32"/>
                  <p:cNvSpPr/>
                  <p:nvPr/>
                </p:nvSpPr>
                <p:spPr bwMode="auto">
                  <a:xfrm>
                    <a:off x="3744" y="4057"/>
                    <a:ext cx="27" cy="14"/>
                  </a:xfrm>
                  <a:custGeom>
                    <a:avLst/>
                    <a:gdLst>
                      <a:gd name="T0" fmla="*/ 0 w 27"/>
                      <a:gd name="T1" fmla="*/ 13 h 14"/>
                      <a:gd name="T2" fmla="*/ 14 w 27"/>
                      <a:gd name="T3" fmla="*/ 11 h 14"/>
                      <a:gd name="T4" fmla="*/ 19 w 27"/>
                      <a:gd name="T5" fmla="*/ 8 h 14"/>
                      <a:gd name="T6" fmla="*/ 26 w 27"/>
                      <a:gd name="T7" fmla="*/ 0 h 14"/>
                      <a:gd name="T8" fmla="*/ 13 w 27"/>
                      <a:gd name="T9" fmla="*/ 10 h 14"/>
                      <a:gd name="T10" fmla="*/ 0 w 27"/>
                      <a:gd name="T11" fmla="*/ 13 h 14"/>
                    </a:gdLst>
                    <a:ahLst/>
                    <a:cxnLst>
                      <a:cxn ang="0">
                        <a:pos x="T0" y="T1"/>
                      </a:cxn>
                      <a:cxn ang="0">
                        <a:pos x="T2" y="T3"/>
                      </a:cxn>
                      <a:cxn ang="0">
                        <a:pos x="T4" y="T5"/>
                      </a:cxn>
                      <a:cxn ang="0">
                        <a:pos x="T6" y="T7"/>
                      </a:cxn>
                      <a:cxn ang="0">
                        <a:pos x="T8" y="T9"/>
                      </a:cxn>
                      <a:cxn ang="0">
                        <a:pos x="T10" y="T11"/>
                      </a:cxn>
                    </a:cxnLst>
                    <a:rect l="0" t="0" r="r" b="b"/>
                    <a:pathLst>
                      <a:path w="27" h="14">
                        <a:moveTo>
                          <a:pt x="0" y="13"/>
                        </a:moveTo>
                        <a:lnTo>
                          <a:pt x="14" y="11"/>
                        </a:lnTo>
                        <a:lnTo>
                          <a:pt x="19" y="8"/>
                        </a:lnTo>
                        <a:lnTo>
                          <a:pt x="26" y="0"/>
                        </a:lnTo>
                        <a:lnTo>
                          <a:pt x="13" y="10"/>
                        </a:lnTo>
                        <a:lnTo>
                          <a:pt x="0" y="13"/>
                        </a:lnTo>
                      </a:path>
                    </a:pathLst>
                  </a:custGeom>
                  <a:solidFill>
                    <a:srgbClr val="00606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45092" name="Group 33"/>
                  <p:cNvGrpSpPr/>
                  <p:nvPr/>
                </p:nvGrpSpPr>
                <p:grpSpPr bwMode="auto">
                  <a:xfrm>
                    <a:off x="3936" y="4002"/>
                    <a:ext cx="21" cy="42"/>
                    <a:chOff x="3936" y="4002"/>
                    <a:chExt cx="21" cy="42"/>
                  </a:xfrm>
                </p:grpSpPr>
                <p:sp>
                  <p:nvSpPr>
                    <p:cNvPr id="1054754" name="Freeform 34"/>
                    <p:cNvSpPr/>
                    <p:nvPr/>
                  </p:nvSpPr>
                  <p:spPr bwMode="auto">
                    <a:xfrm>
                      <a:off x="3936" y="4002"/>
                      <a:ext cx="19" cy="26"/>
                    </a:xfrm>
                    <a:custGeom>
                      <a:avLst/>
                      <a:gdLst>
                        <a:gd name="T0" fmla="*/ 18 w 19"/>
                        <a:gd name="T1" fmla="*/ 0 h 26"/>
                        <a:gd name="T2" fmla="*/ 12 w 19"/>
                        <a:gd name="T3" fmla="*/ 19 h 26"/>
                        <a:gd name="T4" fmla="*/ 7 w 19"/>
                        <a:gd name="T5" fmla="*/ 22 h 26"/>
                        <a:gd name="T6" fmla="*/ 0 w 19"/>
                        <a:gd name="T7" fmla="*/ 25 h 26"/>
                        <a:gd name="T8" fmla="*/ 9 w 19"/>
                        <a:gd name="T9" fmla="*/ 16 h 26"/>
                        <a:gd name="T10" fmla="*/ 18 w 19"/>
                        <a:gd name="T11" fmla="*/ 0 h 26"/>
                      </a:gdLst>
                      <a:ahLst/>
                      <a:cxnLst>
                        <a:cxn ang="0">
                          <a:pos x="T0" y="T1"/>
                        </a:cxn>
                        <a:cxn ang="0">
                          <a:pos x="T2" y="T3"/>
                        </a:cxn>
                        <a:cxn ang="0">
                          <a:pos x="T4" y="T5"/>
                        </a:cxn>
                        <a:cxn ang="0">
                          <a:pos x="T6" y="T7"/>
                        </a:cxn>
                        <a:cxn ang="0">
                          <a:pos x="T8" y="T9"/>
                        </a:cxn>
                        <a:cxn ang="0">
                          <a:pos x="T10" y="T11"/>
                        </a:cxn>
                      </a:cxnLst>
                      <a:rect l="0" t="0" r="r" b="b"/>
                      <a:pathLst>
                        <a:path w="19" h="26">
                          <a:moveTo>
                            <a:pt x="18" y="0"/>
                          </a:moveTo>
                          <a:lnTo>
                            <a:pt x="12" y="19"/>
                          </a:lnTo>
                          <a:lnTo>
                            <a:pt x="7" y="22"/>
                          </a:lnTo>
                          <a:lnTo>
                            <a:pt x="0" y="25"/>
                          </a:lnTo>
                          <a:lnTo>
                            <a:pt x="9" y="16"/>
                          </a:lnTo>
                          <a:lnTo>
                            <a:pt x="18" y="0"/>
                          </a:lnTo>
                        </a:path>
                      </a:pathLst>
                    </a:custGeom>
                    <a:solidFill>
                      <a:srgbClr val="00606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54755" name="Freeform 35"/>
                    <p:cNvSpPr/>
                    <p:nvPr/>
                  </p:nvSpPr>
                  <p:spPr bwMode="auto">
                    <a:xfrm>
                      <a:off x="3941" y="4004"/>
                      <a:ext cx="16" cy="40"/>
                    </a:xfrm>
                    <a:custGeom>
                      <a:avLst/>
                      <a:gdLst>
                        <a:gd name="T0" fmla="*/ 13 w 16"/>
                        <a:gd name="T1" fmla="*/ 0 h 40"/>
                        <a:gd name="T2" fmla="*/ 12 w 16"/>
                        <a:gd name="T3" fmla="*/ 17 h 40"/>
                        <a:gd name="T4" fmla="*/ 12 w 16"/>
                        <a:gd name="T5" fmla="*/ 25 h 40"/>
                        <a:gd name="T6" fmla="*/ 7 w 16"/>
                        <a:gd name="T7" fmla="*/ 34 h 40"/>
                        <a:gd name="T8" fmla="*/ 0 w 16"/>
                        <a:gd name="T9" fmla="*/ 39 h 40"/>
                        <a:gd name="T10" fmla="*/ 11 w 16"/>
                        <a:gd name="T11" fmla="*/ 34 h 40"/>
                        <a:gd name="T12" fmla="*/ 15 w 16"/>
                        <a:gd name="T13" fmla="*/ 23 h 40"/>
                        <a:gd name="T14" fmla="*/ 13 w 16"/>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40">
                          <a:moveTo>
                            <a:pt x="13" y="0"/>
                          </a:moveTo>
                          <a:lnTo>
                            <a:pt x="12" y="17"/>
                          </a:lnTo>
                          <a:lnTo>
                            <a:pt x="12" y="25"/>
                          </a:lnTo>
                          <a:lnTo>
                            <a:pt x="7" y="34"/>
                          </a:lnTo>
                          <a:lnTo>
                            <a:pt x="0" y="39"/>
                          </a:lnTo>
                          <a:lnTo>
                            <a:pt x="11" y="34"/>
                          </a:lnTo>
                          <a:lnTo>
                            <a:pt x="15" y="23"/>
                          </a:lnTo>
                          <a:lnTo>
                            <a:pt x="13" y="0"/>
                          </a:lnTo>
                        </a:path>
                      </a:pathLst>
                    </a:custGeom>
                    <a:solidFill>
                      <a:srgbClr val="00606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sp>
                <p:nvSpPr>
                  <p:cNvPr id="1054756" name="Freeform 36"/>
                  <p:cNvSpPr/>
                  <p:nvPr/>
                </p:nvSpPr>
                <p:spPr bwMode="auto">
                  <a:xfrm>
                    <a:off x="3745" y="4074"/>
                    <a:ext cx="27" cy="14"/>
                  </a:xfrm>
                  <a:custGeom>
                    <a:avLst/>
                    <a:gdLst>
                      <a:gd name="T0" fmla="*/ 0 w 27"/>
                      <a:gd name="T1" fmla="*/ 1 h 14"/>
                      <a:gd name="T2" fmla="*/ 8 w 27"/>
                      <a:gd name="T3" fmla="*/ 1 h 14"/>
                      <a:gd name="T4" fmla="*/ 19 w 27"/>
                      <a:gd name="T5" fmla="*/ 2 h 14"/>
                      <a:gd name="T6" fmla="*/ 24 w 27"/>
                      <a:gd name="T7" fmla="*/ 4 h 14"/>
                      <a:gd name="T8" fmla="*/ 24 w 27"/>
                      <a:gd name="T9" fmla="*/ 13 h 14"/>
                      <a:gd name="T10" fmla="*/ 26 w 27"/>
                      <a:gd name="T11" fmla="*/ 2 h 14"/>
                      <a:gd name="T12" fmla="*/ 22 w 27"/>
                      <a:gd name="T13" fmla="*/ 0 h 14"/>
                      <a:gd name="T14" fmla="*/ 0 w 27"/>
                      <a:gd name="T15" fmla="*/ 1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14">
                        <a:moveTo>
                          <a:pt x="0" y="1"/>
                        </a:moveTo>
                        <a:lnTo>
                          <a:pt x="8" y="1"/>
                        </a:lnTo>
                        <a:lnTo>
                          <a:pt x="19" y="2"/>
                        </a:lnTo>
                        <a:lnTo>
                          <a:pt x="24" y="4"/>
                        </a:lnTo>
                        <a:lnTo>
                          <a:pt x="24" y="13"/>
                        </a:lnTo>
                        <a:lnTo>
                          <a:pt x="26" y="2"/>
                        </a:lnTo>
                        <a:lnTo>
                          <a:pt x="22" y="0"/>
                        </a:lnTo>
                        <a:lnTo>
                          <a:pt x="0" y="1"/>
                        </a:lnTo>
                      </a:path>
                    </a:pathLst>
                  </a:custGeom>
                  <a:solidFill>
                    <a:srgbClr val="00606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grpSp>
        <p:sp>
          <p:nvSpPr>
            <p:cNvPr id="1054757" name="Freeform 37">
              <a:hlinkHover r:id="" action="ppaction://noaction" highlightClick="1"/>
            </p:cNvPr>
            <p:cNvSpPr/>
            <p:nvPr/>
          </p:nvSpPr>
          <p:spPr bwMode="auto">
            <a:xfrm>
              <a:off x="3997" y="2641"/>
              <a:ext cx="242" cy="218"/>
            </a:xfrm>
            <a:custGeom>
              <a:avLst/>
              <a:gdLst>
                <a:gd name="T0" fmla="*/ 12 w 151"/>
                <a:gd name="T1" fmla="*/ 1 h 200"/>
                <a:gd name="T2" fmla="*/ 42 w 151"/>
                <a:gd name="T3" fmla="*/ 21 h 200"/>
                <a:gd name="T4" fmla="*/ 60 w 151"/>
                <a:gd name="T5" fmla="*/ 34 h 200"/>
                <a:gd name="T6" fmla="*/ 83 w 151"/>
                <a:gd name="T7" fmla="*/ 56 h 200"/>
                <a:gd name="T8" fmla="*/ 96 w 151"/>
                <a:gd name="T9" fmla="*/ 55 h 200"/>
                <a:gd name="T10" fmla="*/ 109 w 151"/>
                <a:gd name="T11" fmla="*/ 57 h 200"/>
                <a:gd name="T12" fmla="*/ 118 w 151"/>
                <a:gd name="T13" fmla="*/ 63 h 200"/>
                <a:gd name="T14" fmla="*/ 125 w 151"/>
                <a:gd name="T15" fmla="*/ 74 h 200"/>
                <a:gd name="T16" fmla="*/ 135 w 151"/>
                <a:gd name="T17" fmla="*/ 86 h 200"/>
                <a:gd name="T18" fmla="*/ 147 w 151"/>
                <a:gd name="T19" fmla="*/ 96 h 200"/>
                <a:gd name="T20" fmla="*/ 150 w 151"/>
                <a:gd name="T21" fmla="*/ 110 h 200"/>
                <a:gd name="T22" fmla="*/ 136 w 151"/>
                <a:gd name="T23" fmla="*/ 133 h 200"/>
                <a:gd name="T24" fmla="*/ 132 w 151"/>
                <a:gd name="T25" fmla="*/ 154 h 200"/>
                <a:gd name="T26" fmla="*/ 122 w 151"/>
                <a:gd name="T27" fmla="*/ 176 h 200"/>
                <a:gd name="T28" fmla="*/ 111 w 151"/>
                <a:gd name="T29" fmla="*/ 190 h 200"/>
                <a:gd name="T30" fmla="*/ 99 w 151"/>
                <a:gd name="T31" fmla="*/ 199 h 200"/>
                <a:gd name="T32" fmla="*/ 85 w 151"/>
                <a:gd name="T33" fmla="*/ 199 h 200"/>
                <a:gd name="T34" fmla="*/ 58 w 151"/>
                <a:gd name="T35" fmla="*/ 188 h 200"/>
                <a:gd name="T36" fmla="*/ 41 w 151"/>
                <a:gd name="T37" fmla="*/ 176 h 200"/>
                <a:gd name="T38" fmla="*/ 29 w 151"/>
                <a:gd name="T39" fmla="*/ 164 h 200"/>
                <a:gd name="T40" fmla="*/ 22 w 151"/>
                <a:gd name="T41" fmla="*/ 153 h 200"/>
                <a:gd name="T42" fmla="*/ 19 w 151"/>
                <a:gd name="T43" fmla="*/ 143 h 200"/>
                <a:gd name="T44" fmla="*/ 22 w 151"/>
                <a:gd name="T45" fmla="*/ 135 h 200"/>
                <a:gd name="T46" fmla="*/ 27 w 151"/>
                <a:gd name="T47" fmla="*/ 130 h 200"/>
                <a:gd name="T48" fmla="*/ 27 w 151"/>
                <a:gd name="T49" fmla="*/ 123 h 200"/>
                <a:gd name="T50" fmla="*/ 30 w 151"/>
                <a:gd name="T51" fmla="*/ 116 h 200"/>
                <a:gd name="T52" fmla="*/ 36 w 151"/>
                <a:gd name="T53" fmla="*/ 114 h 200"/>
                <a:gd name="T54" fmla="*/ 42 w 151"/>
                <a:gd name="T55" fmla="*/ 113 h 200"/>
                <a:gd name="T56" fmla="*/ 42 w 151"/>
                <a:gd name="T57" fmla="*/ 103 h 200"/>
                <a:gd name="T58" fmla="*/ 47 w 151"/>
                <a:gd name="T59" fmla="*/ 95 h 200"/>
                <a:gd name="T60" fmla="*/ 52 w 151"/>
                <a:gd name="T61" fmla="*/ 91 h 200"/>
                <a:gd name="T62" fmla="*/ 66 w 151"/>
                <a:gd name="T63" fmla="*/ 85 h 200"/>
                <a:gd name="T64" fmla="*/ 56 w 151"/>
                <a:gd name="T65" fmla="*/ 80 h 200"/>
                <a:gd name="T66" fmla="*/ 43 w 151"/>
                <a:gd name="T67" fmla="*/ 68 h 200"/>
                <a:gd name="T68" fmla="*/ 30 w 151"/>
                <a:gd name="T69" fmla="*/ 55 h 200"/>
                <a:gd name="T70" fmla="*/ 16 w 151"/>
                <a:gd name="T71" fmla="*/ 39 h 200"/>
                <a:gd name="T72" fmla="*/ 2 w 151"/>
                <a:gd name="T73" fmla="*/ 20 h 200"/>
                <a:gd name="T74" fmla="*/ 0 w 151"/>
                <a:gd name="T75" fmla="*/ 13 h 200"/>
                <a:gd name="T76" fmla="*/ 0 w 151"/>
                <a:gd name="T77" fmla="*/ 6 h 200"/>
                <a:gd name="T78" fmla="*/ 2 w 151"/>
                <a:gd name="T79" fmla="*/ 2 h 200"/>
                <a:gd name="T80" fmla="*/ 8 w 151"/>
                <a:gd name="T81" fmla="*/ 0 h 200"/>
                <a:gd name="T82" fmla="*/ 12 w 151"/>
                <a:gd name="T83" fmla="*/ 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1" h="200">
                  <a:moveTo>
                    <a:pt x="12" y="1"/>
                  </a:moveTo>
                  <a:lnTo>
                    <a:pt x="42" y="21"/>
                  </a:lnTo>
                  <a:lnTo>
                    <a:pt x="60" y="34"/>
                  </a:lnTo>
                  <a:lnTo>
                    <a:pt x="83" y="56"/>
                  </a:lnTo>
                  <a:lnTo>
                    <a:pt x="96" y="55"/>
                  </a:lnTo>
                  <a:lnTo>
                    <a:pt x="109" y="57"/>
                  </a:lnTo>
                  <a:lnTo>
                    <a:pt x="118" y="63"/>
                  </a:lnTo>
                  <a:lnTo>
                    <a:pt x="125" y="74"/>
                  </a:lnTo>
                  <a:lnTo>
                    <a:pt x="135" y="86"/>
                  </a:lnTo>
                  <a:lnTo>
                    <a:pt x="147" y="96"/>
                  </a:lnTo>
                  <a:lnTo>
                    <a:pt x="150" y="110"/>
                  </a:lnTo>
                  <a:lnTo>
                    <a:pt x="136" y="133"/>
                  </a:lnTo>
                  <a:lnTo>
                    <a:pt x="132" y="154"/>
                  </a:lnTo>
                  <a:lnTo>
                    <a:pt x="122" y="176"/>
                  </a:lnTo>
                  <a:lnTo>
                    <a:pt x="111" y="190"/>
                  </a:lnTo>
                  <a:lnTo>
                    <a:pt x="99" y="199"/>
                  </a:lnTo>
                  <a:lnTo>
                    <a:pt x="85" y="199"/>
                  </a:lnTo>
                  <a:lnTo>
                    <a:pt x="58" y="188"/>
                  </a:lnTo>
                  <a:lnTo>
                    <a:pt x="41" y="176"/>
                  </a:lnTo>
                  <a:lnTo>
                    <a:pt x="29" y="164"/>
                  </a:lnTo>
                  <a:lnTo>
                    <a:pt x="22" y="153"/>
                  </a:lnTo>
                  <a:lnTo>
                    <a:pt x="19" y="143"/>
                  </a:lnTo>
                  <a:lnTo>
                    <a:pt x="22" y="135"/>
                  </a:lnTo>
                  <a:lnTo>
                    <a:pt x="27" y="130"/>
                  </a:lnTo>
                  <a:lnTo>
                    <a:pt x="27" y="123"/>
                  </a:lnTo>
                  <a:lnTo>
                    <a:pt x="30" y="116"/>
                  </a:lnTo>
                  <a:lnTo>
                    <a:pt x="36" y="114"/>
                  </a:lnTo>
                  <a:lnTo>
                    <a:pt x="42" y="113"/>
                  </a:lnTo>
                  <a:lnTo>
                    <a:pt x="42" y="103"/>
                  </a:lnTo>
                  <a:lnTo>
                    <a:pt x="47" y="95"/>
                  </a:lnTo>
                  <a:lnTo>
                    <a:pt x="52" y="91"/>
                  </a:lnTo>
                  <a:lnTo>
                    <a:pt x="66" y="85"/>
                  </a:lnTo>
                  <a:lnTo>
                    <a:pt x="56" y="80"/>
                  </a:lnTo>
                  <a:lnTo>
                    <a:pt x="43" y="68"/>
                  </a:lnTo>
                  <a:lnTo>
                    <a:pt x="30" y="55"/>
                  </a:lnTo>
                  <a:lnTo>
                    <a:pt x="16" y="39"/>
                  </a:lnTo>
                  <a:lnTo>
                    <a:pt x="2" y="20"/>
                  </a:lnTo>
                  <a:lnTo>
                    <a:pt x="0" y="13"/>
                  </a:lnTo>
                  <a:lnTo>
                    <a:pt x="0" y="6"/>
                  </a:lnTo>
                  <a:lnTo>
                    <a:pt x="2" y="2"/>
                  </a:lnTo>
                  <a:lnTo>
                    <a:pt x="8" y="0"/>
                  </a:lnTo>
                  <a:lnTo>
                    <a:pt x="12" y="1"/>
                  </a:lnTo>
                </a:path>
              </a:pathLst>
            </a:custGeom>
            <a:solidFill>
              <a:srgbClr val="E0A08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45064" name="Group 38"/>
            <p:cNvGrpSpPr/>
            <p:nvPr/>
          </p:nvGrpSpPr>
          <p:grpSpPr bwMode="auto">
            <a:xfrm>
              <a:off x="4035" y="2700"/>
              <a:ext cx="159" cy="95"/>
              <a:chOff x="3537" y="3301"/>
              <a:chExt cx="99" cy="87"/>
            </a:xfrm>
          </p:grpSpPr>
          <p:sp>
            <p:nvSpPr>
              <p:cNvPr id="1054759" name="Freeform 39"/>
              <p:cNvSpPr/>
              <p:nvPr/>
            </p:nvSpPr>
            <p:spPr bwMode="auto">
              <a:xfrm>
                <a:off x="3537" y="3378"/>
                <a:ext cx="19" cy="10"/>
              </a:xfrm>
              <a:custGeom>
                <a:avLst/>
                <a:gdLst>
                  <a:gd name="T0" fmla="*/ 0 w 19"/>
                  <a:gd name="T1" fmla="*/ 0 h 10"/>
                  <a:gd name="T2" fmla="*/ 7 w 19"/>
                  <a:gd name="T3" fmla="*/ 1 h 10"/>
                  <a:gd name="T4" fmla="*/ 14 w 19"/>
                  <a:gd name="T5" fmla="*/ 4 h 10"/>
                  <a:gd name="T6" fmla="*/ 18 w 19"/>
                  <a:gd name="T7" fmla="*/ 9 h 10"/>
                </a:gdLst>
                <a:ahLst/>
                <a:cxnLst>
                  <a:cxn ang="0">
                    <a:pos x="T0" y="T1"/>
                  </a:cxn>
                  <a:cxn ang="0">
                    <a:pos x="T2" y="T3"/>
                  </a:cxn>
                  <a:cxn ang="0">
                    <a:pos x="T4" y="T5"/>
                  </a:cxn>
                  <a:cxn ang="0">
                    <a:pos x="T6" y="T7"/>
                  </a:cxn>
                </a:cxnLst>
                <a:rect l="0" t="0" r="r" b="b"/>
                <a:pathLst>
                  <a:path w="19" h="10">
                    <a:moveTo>
                      <a:pt x="0" y="0"/>
                    </a:moveTo>
                    <a:lnTo>
                      <a:pt x="7" y="1"/>
                    </a:lnTo>
                    <a:lnTo>
                      <a:pt x="14" y="4"/>
                    </a:lnTo>
                    <a:lnTo>
                      <a:pt x="18" y="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54760" name="Freeform 40"/>
              <p:cNvSpPr/>
              <p:nvPr/>
            </p:nvSpPr>
            <p:spPr bwMode="auto">
              <a:xfrm>
                <a:off x="3553" y="3357"/>
                <a:ext cx="17" cy="16"/>
              </a:xfrm>
              <a:custGeom>
                <a:avLst/>
                <a:gdLst>
                  <a:gd name="T0" fmla="*/ 0 w 17"/>
                  <a:gd name="T1" fmla="*/ 0 h 15"/>
                  <a:gd name="T2" fmla="*/ 5 w 17"/>
                  <a:gd name="T3" fmla="*/ 1 h 15"/>
                  <a:gd name="T4" fmla="*/ 11 w 17"/>
                  <a:gd name="T5" fmla="*/ 4 h 15"/>
                  <a:gd name="T6" fmla="*/ 14 w 17"/>
                  <a:gd name="T7" fmla="*/ 8 h 15"/>
                  <a:gd name="T8" fmla="*/ 16 w 17"/>
                  <a:gd name="T9" fmla="*/ 14 h 15"/>
                </a:gdLst>
                <a:ahLst/>
                <a:cxnLst>
                  <a:cxn ang="0">
                    <a:pos x="T0" y="T1"/>
                  </a:cxn>
                  <a:cxn ang="0">
                    <a:pos x="T2" y="T3"/>
                  </a:cxn>
                  <a:cxn ang="0">
                    <a:pos x="T4" y="T5"/>
                  </a:cxn>
                  <a:cxn ang="0">
                    <a:pos x="T6" y="T7"/>
                  </a:cxn>
                  <a:cxn ang="0">
                    <a:pos x="T8" y="T9"/>
                  </a:cxn>
                </a:cxnLst>
                <a:rect l="0" t="0" r="r" b="b"/>
                <a:pathLst>
                  <a:path w="17" h="15">
                    <a:moveTo>
                      <a:pt x="0" y="0"/>
                    </a:moveTo>
                    <a:lnTo>
                      <a:pt x="5" y="1"/>
                    </a:lnTo>
                    <a:lnTo>
                      <a:pt x="11" y="4"/>
                    </a:lnTo>
                    <a:lnTo>
                      <a:pt x="14" y="8"/>
                    </a:lnTo>
                    <a:lnTo>
                      <a:pt x="16" y="14"/>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54761" name="Freeform 41"/>
              <p:cNvSpPr/>
              <p:nvPr/>
            </p:nvSpPr>
            <p:spPr bwMode="auto">
              <a:xfrm>
                <a:off x="3568" y="3335"/>
                <a:ext cx="20" cy="16"/>
              </a:xfrm>
              <a:custGeom>
                <a:avLst/>
                <a:gdLst>
                  <a:gd name="T0" fmla="*/ 0 w 20"/>
                  <a:gd name="T1" fmla="*/ 0 h 16"/>
                  <a:gd name="T2" fmla="*/ 7 w 20"/>
                  <a:gd name="T3" fmla="*/ 2 h 16"/>
                  <a:gd name="T4" fmla="*/ 15 w 20"/>
                  <a:gd name="T5" fmla="*/ 7 h 16"/>
                  <a:gd name="T6" fmla="*/ 19 w 20"/>
                  <a:gd name="T7" fmla="*/ 15 h 16"/>
                </a:gdLst>
                <a:ahLst/>
                <a:cxnLst>
                  <a:cxn ang="0">
                    <a:pos x="T0" y="T1"/>
                  </a:cxn>
                  <a:cxn ang="0">
                    <a:pos x="T2" y="T3"/>
                  </a:cxn>
                  <a:cxn ang="0">
                    <a:pos x="T4" y="T5"/>
                  </a:cxn>
                  <a:cxn ang="0">
                    <a:pos x="T6" y="T7"/>
                  </a:cxn>
                </a:cxnLst>
                <a:rect l="0" t="0" r="r" b="b"/>
                <a:pathLst>
                  <a:path w="20" h="16">
                    <a:moveTo>
                      <a:pt x="0" y="0"/>
                    </a:moveTo>
                    <a:lnTo>
                      <a:pt x="7" y="2"/>
                    </a:lnTo>
                    <a:lnTo>
                      <a:pt x="15" y="7"/>
                    </a:lnTo>
                    <a:lnTo>
                      <a:pt x="19" y="15"/>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54762" name="Freeform 42"/>
              <p:cNvSpPr/>
              <p:nvPr/>
            </p:nvSpPr>
            <p:spPr bwMode="auto">
              <a:xfrm>
                <a:off x="3594" y="3301"/>
                <a:ext cx="42" cy="30"/>
              </a:xfrm>
              <a:custGeom>
                <a:avLst/>
                <a:gdLst>
                  <a:gd name="T0" fmla="*/ 0 w 42"/>
                  <a:gd name="T1" fmla="*/ 0 h 30"/>
                  <a:gd name="T2" fmla="*/ 11 w 42"/>
                  <a:gd name="T3" fmla="*/ 3 h 30"/>
                  <a:gd name="T4" fmla="*/ 19 w 42"/>
                  <a:gd name="T5" fmla="*/ 7 h 30"/>
                  <a:gd name="T6" fmla="*/ 26 w 42"/>
                  <a:gd name="T7" fmla="*/ 15 h 30"/>
                  <a:gd name="T8" fmla="*/ 31 w 42"/>
                  <a:gd name="T9" fmla="*/ 24 h 30"/>
                  <a:gd name="T10" fmla="*/ 41 w 42"/>
                  <a:gd name="T11" fmla="*/ 29 h 30"/>
                </a:gdLst>
                <a:ahLst/>
                <a:cxnLst>
                  <a:cxn ang="0">
                    <a:pos x="T0" y="T1"/>
                  </a:cxn>
                  <a:cxn ang="0">
                    <a:pos x="T2" y="T3"/>
                  </a:cxn>
                  <a:cxn ang="0">
                    <a:pos x="T4" y="T5"/>
                  </a:cxn>
                  <a:cxn ang="0">
                    <a:pos x="T6" y="T7"/>
                  </a:cxn>
                  <a:cxn ang="0">
                    <a:pos x="T8" y="T9"/>
                  </a:cxn>
                  <a:cxn ang="0">
                    <a:pos x="T10" y="T11"/>
                  </a:cxn>
                </a:cxnLst>
                <a:rect l="0" t="0" r="r" b="b"/>
                <a:pathLst>
                  <a:path w="42" h="30">
                    <a:moveTo>
                      <a:pt x="0" y="0"/>
                    </a:moveTo>
                    <a:lnTo>
                      <a:pt x="11" y="3"/>
                    </a:lnTo>
                    <a:lnTo>
                      <a:pt x="19" y="7"/>
                    </a:lnTo>
                    <a:lnTo>
                      <a:pt x="26" y="15"/>
                    </a:lnTo>
                    <a:lnTo>
                      <a:pt x="31" y="24"/>
                    </a:lnTo>
                    <a:lnTo>
                      <a:pt x="41" y="29"/>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nvGrpSpPr>
            <p:cNvPr id="45065" name="Group 43"/>
            <p:cNvGrpSpPr/>
            <p:nvPr/>
          </p:nvGrpSpPr>
          <p:grpSpPr bwMode="auto">
            <a:xfrm>
              <a:off x="4156" y="2759"/>
              <a:ext cx="645" cy="512"/>
              <a:chOff x="3612" y="3355"/>
              <a:chExt cx="402" cy="471"/>
            </a:xfrm>
          </p:grpSpPr>
          <p:grpSp>
            <p:nvGrpSpPr>
              <p:cNvPr id="45066" name="Group 44"/>
              <p:cNvGrpSpPr/>
              <p:nvPr/>
            </p:nvGrpSpPr>
            <p:grpSpPr bwMode="auto">
              <a:xfrm>
                <a:off x="3612" y="3355"/>
                <a:ext cx="398" cy="137"/>
                <a:chOff x="3612" y="3355"/>
                <a:chExt cx="398" cy="137"/>
              </a:xfrm>
            </p:grpSpPr>
            <p:grpSp>
              <p:nvGrpSpPr>
                <p:cNvPr id="45075" name="Group 45"/>
                <p:cNvGrpSpPr/>
                <p:nvPr/>
              </p:nvGrpSpPr>
              <p:grpSpPr bwMode="auto">
                <a:xfrm>
                  <a:off x="3834" y="3399"/>
                  <a:ext cx="176" cy="93"/>
                  <a:chOff x="3834" y="3399"/>
                  <a:chExt cx="176" cy="93"/>
                </a:xfrm>
              </p:grpSpPr>
              <p:sp>
                <p:nvSpPr>
                  <p:cNvPr id="1054766" name="Freeform 46"/>
                  <p:cNvSpPr/>
                  <p:nvPr/>
                </p:nvSpPr>
                <p:spPr bwMode="auto">
                  <a:xfrm>
                    <a:off x="3851" y="3399"/>
                    <a:ext cx="160" cy="93"/>
                  </a:xfrm>
                  <a:custGeom>
                    <a:avLst/>
                    <a:gdLst>
                      <a:gd name="T0" fmla="*/ 0 w 159"/>
                      <a:gd name="T1" fmla="*/ 92 h 93"/>
                      <a:gd name="T2" fmla="*/ 14 w 159"/>
                      <a:gd name="T3" fmla="*/ 28 h 93"/>
                      <a:gd name="T4" fmla="*/ 54 w 159"/>
                      <a:gd name="T5" fmla="*/ 16 h 93"/>
                      <a:gd name="T6" fmla="*/ 104 w 159"/>
                      <a:gd name="T7" fmla="*/ 6 h 93"/>
                      <a:gd name="T8" fmla="*/ 158 w 159"/>
                      <a:gd name="T9" fmla="*/ 0 h 93"/>
                      <a:gd name="T10" fmla="*/ 123 w 159"/>
                      <a:gd name="T11" fmla="*/ 84 h 93"/>
                      <a:gd name="T12" fmla="*/ 78 w 159"/>
                      <a:gd name="T13" fmla="*/ 72 h 93"/>
                      <a:gd name="T14" fmla="*/ 0 w 159"/>
                      <a:gd name="T15" fmla="*/ 92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93">
                        <a:moveTo>
                          <a:pt x="0" y="92"/>
                        </a:moveTo>
                        <a:lnTo>
                          <a:pt x="14" y="28"/>
                        </a:lnTo>
                        <a:lnTo>
                          <a:pt x="54" y="16"/>
                        </a:lnTo>
                        <a:lnTo>
                          <a:pt x="104" y="6"/>
                        </a:lnTo>
                        <a:lnTo>
                          <a:pt x="158" y="0"/>
                        </a:lnTo>
                        <a:lnTo>
                          <a:pt x="123" y="84"/>
                        </a:lnTo>
                        <a:lnTo>
                          <a:pt x="78" y="72"/>
                        </a:lnTo>
                        <a:lnTo>
                          <a:pt x="0" y="92"/>
                        </a:lnTo>
                      </a:path>
                    </a:pathLst>
                  </a:custGeom>
                  <a:solidFill>
                    <a:srgbClr val="E0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54767" name="Freeform 47"/>
                  <p:cNvSpPr/>
                  <p:nvPr/>
                </p:nvSpPr>
                <p:spPr bwMode="auto">
                  <a:xfrm>
                    <a:off x="3834" y="3430"/>
                    <a:ext cx="39" cy="44"/>
                  </a:xfrm>
                  <a:custGeom>
                    <a:avLst/>
                    <a:gdLst>
                      <a:gd name="T0" fmla="*/ 0 w 39"/>
                      <a:gd name="T1" fmla="*/ 29 h 45"/>
                      <a:gd name="T2" fmla="*/ 7 w 39"/>
                      <a:gd name="T3" fmla="*/ 10 h 45"/>
                      <a:gd name="T4" fmla="*/ 31 w 39"/>
                      <a:gd name="T5" fmla="*/ 0 h 45"/>
                      <a:gd name="T6" fmla="*/ 38 w 39"/>
                      <a:gd name="T7" fmla="*/ 29 h 45"/>
                      <a:gd name="T8" fmla="*/ 24 w 39"/>
                      <a:gd name="T9" fmla="*/ 44 h 45"/>
                      <a:gd name="T10" fmla="*/ 0 w 39"/>
                      <a:gd name="T11" fmla="*/ 29 h 45"/>
                    </a:gdLst>
                    <a:ahLst/>
                    <a:cxnLst>
                      <a:cxn ang="0">
                        <a:pos x="T0" y="T1"/>
                      </a:cxn>
                      <a:cxn ang="0">
                        <a:pos x="T2" y="T3"/>
                      </a:cxn>
                      <a:cxn ang="0">
                        <a:pos x="T4" y="T5"/>
                      </a:cxn>
                      <a:cxn ang="0">
                        <a:pos x="T6" y="T7"/>
                      </a:cxn>
                      <a:cxn ang="0">
                        <a:pos x="T8" y="T9"/>
                      </a:cxn>
                      <a:cxn ang="0">
                        <a:pos x="T10" y="T11"/>
                      </a:cxn>
                    </a:cxnLst>
                    <a:rect l="0" t="0" r="r" b="b"/>
                    <a:pathLst>
                      <a:path w="39" h="45">
                        <a:moveTo>
                          <a:pt x="0" y="29"/>
                        </a:moveTo>
                        <a:lnTo>
                          <a:pt x="7" y="10"/>
                        </a:lnTo>
                        <a:lnTo>
                          <a:pt x="31" y="0"/>
                        </a:lnTo>
                        <a:lnTo>
                          <a:pt x="38" y="29"/>
                        </a:lnTo>
                        <a:lnTo>
                          <a:pt x="24" y="44"/>
                        </a:lnTo>
                        <a:lnTo>
                          <a:pt x="0" y="29"/>
                        </a:lnTo>
                      </a:path>
                    </a:pathLst>
                  </a:custGeom>
                  <a:solidFill>
                    <a:srgbClr val="0000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54768" name="Freeform 48"/>
                  <p:cNvSpPr/>
                  <p:nvPr/>
                </p:nvSpPr>
                <p:spPr bwMode="auto">
                  <a:xfrm>
                    <a:off x="3865" y="3460"/>
                    <a:ext cx="11" cy="16"/>
                  </a:xfrm>
                  <a:custGeom>
                    <a:avLst/>
                    <a:gdLst>
                      <a:gd name="T0" fmla="*/ 7 w 11"/>
                      <a:gd name="T1" fmla="*/ 0 h 15"/>
                      <a:gd name="T2" fmla="*/ 10 w 11"/>
                      <a:gd name="T3" fmla="*/ 14 h 15"/>
                      <a:gd name="T4" fmla="*/ 0 w 11"/>
                      <a:gd name="T5" fmla="*/ 7 h 15"/>
                      <a:gd name="T6" fmla="*/ 7 w 11"/>
                      <a:gd name="T7" fmla="*/ 0 h 15"/>
                    </a:gdLst>
                    <a:ahLst/>
                    <a:cxnLst>
                      <a:cxn ang="0">
                        <a:pos x="T0" y="T1"/>
                      </a:cxn>
                      <a:cxn ang="0">
                        <a:pos x="T2" y="T3"/>
                      </a:cxn>
                      <a:cxn ang="0">
                        <a:pos x="T4" y="T5"/>
                      </a:cxn>
                      <a:cxn ang="0">
                        <a:pos x="T6" y="T7"/>
                      </a:cxn>
                    </a:cxnLst>
                    <a:rect l="0" t="0" r="r" b="b"/>
                    <a:pathLst>
                      <a:path w="11" h="15">
                        <a:moveTo>
                          <a:pt x="7" y="0"/>
                        </a:moveTo>
                        <a:lnTo>
                          <a:pt x="10" y="14"/>
                        </a:lnTo>
                        <a:lnTo>
                          <a:pt x="0" y="7"/>
                        </a:lnTo>
                        <a:lnTo>
                          <a:pt x="7" y="0"/>
                        </a:lnTo>
                      </a:path>
                    </a:pathLst>
                  </a:custGeom>
                  <a:solidFill>
                    <a:srgbClr val="C0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nvGrpSpPr>
                <p:cNvPr id="45076" name="Group 49"/>
                <p:cNvGrpSpPr/>
                <p:nvPr/>
              </p:nvGrpSpPr>
              <p:grpSpPr bwMode="auto">
                <a:xfrm>
                  <a:off x="3612" y="3355"/>
                  <a:ext cx="108" cy="127"/>
                  <a:chOff x="3612" y="3355"/>
                  <a:chExt cx="108" cy="127"/>
                </a:xfrm>
              </p:grpSpPr>
              <p:sp>
                <p:nvSpPr>
                  <p:cNvPr id="1054770" name="Freeform 50"/>
                  <p:cNvSpPr/>
                  <p:nvPr/>
                </p:nvSpPr>
                <p:spPr bwMode="auto">
                  <a:xfrm>
                    <a:off x="3612" y="3355"/>
                    <a:ext cx="108" cy="127"/>
                  </a:xfrm>
                  <a:custGeom>
                    <a:avLst/>
                    <a:gdLst>
                      <a:gd name="T0" fmla="*/ 0 w 108"/>
                      <a:gd name="T1" fmla="*/ 98 h 127"/>
                      <a:gd name="T2" fmla="*/ 18 w 108"/>
                      <a:gd name="T3" fmla="*/ 79 h 127"/>
                      <a:gd name="T4" fmla="*/ 33 w 108"/>
                      <a:gd name="T5" fmla="*/ 53 h 127"/>
                      <a:gd name="T6" fmla="*/ 44 w 108"/>
                      <a:gd name="T7" fmla="*/ 17 h 127"/>
                      <a:gd name="T8" fmla="*/ 54 w 108"/>
                      <a:gd name="T9" fmla="*/ 0 h 127"/>
                      <a:gd name="T10" fmla="*/ 66 w 108"/>
                      <a:gd name="T11" fmla="*/ 9 h 127"/>
                      <a:gd name="T12" fmla="*/ 85 w 108"/>
                      <a:gd name="T13" fmla="*/ 21 h 127"/>
                      <a:gd name="T14" fmla="*/ 107 w 108"/>
                      <a:gd name="T15" fmla="*/ 27 h 127"/>
                      <a:gd name="T16" fmla="*/ 74 w 108"/>
                      <a:gd name="T17" fmla="*/ 61 h 127"/>
                      <a:gd name="T18" fmla="*/ 65 w 108"/>
                      <a:gd name="T19" fmla="*/ 76 h 127"/>
                      <a:gd name="T20" fmla="*/ 60 w 108"/>
                      <a:gd name="T21" fmla="*/ 95 h 127"/>
                      <a:gd name="T22" fmla="*/ 48 w 108"/>
                      <a:gd name="T23" fmla="*/ 109 h 127"/>
                      <a:gd name="T24" fmla="*/ 43 w 108"/>
                      <a:gd name="T25" fmla="*/ 126 h 127"/>
                      <a:gd name="T26" fmla="*/ 33 w 108"/>
                      <a:gd name="T27" fmla="*/ 115 h 127"/>
                      <a:gd name="T28" fmla="*/ 19 w 108"/>
                      <a:gd name="T29" fmla="*/ 104 h 127"/>
                      <a:gd name="T30" fmla="*/ 0 w 108"/>
                      <a:gd name="T31" fmla="*/ 98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 h="127">
                        <a:moveTo>
                          <a:pt x="0" y="98"/>
                        </a:moveTo>
                        <a:lnTo>
                          <a:pt x="18" y="79"/>
                        </a:lnTo>
                        <a:lnTo>
                          <a:pt x="33" y="53"/>
                        </a:lnTo>
                        <a:lnTo>
                          <a:pt x="44" y="17"/>
                        </a:lnTo>
                        <a:lnTo>
                          <a:pt x="54" y="0"/>
                        </a:lnTo>
                        <a:lnTo>
                          <a:pt x="66" y="9"/>
                        </a:lnTo>
                        <a:lnTo>
                          <a:pt x="85" y="21"/>
                        </a:lnTo>
                        <a:lnTo>
                          <a:pt x="107" y="27"/>
                        </a:lnTo>
                        <a:lnTo>
                          <a:pt x="74" y="61"/>
                        </a:lnTo>
                        <a:lnTo>
                          <a:pt x="65" y="76"/>
                        </a:lnTo>
                        <a:lnTo>
                          <a:pt x="60" y="95"/>
                        </a:lnTo>
                        <a:lnTo>
                          <a:pt x="48" y="109"/>
                        </a:lnTo>
                        <a:lnTo>
                          <a:pt x="43" y="126"/>
                        </a:lnTo>
                        <a:lnTo>
                          <a:pt x="33" y="115"/>
                        </a:lnTo>
                        <a:lnTo>
                          <a:pt x="19" y="104"/>
                        </a:lnTo>
                        <a:lnTo>
                          <a:pt x="0" y="98"/>
                        </a:lnTo>
                      </a:path>
                    </a:pathLst>
                  </a:custGeom>
                  <a:solidFill>
                    <a:srgbClr val="E0FFFF"/>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54771" name="Freeform 51"/>
                  <p:cNvSpPr/>
                  <p:nvPr/>
                </p:nvSpPr>
                <p:spPr bwMode="auto">
                  <a:xfrm>
                    <a:off x="3672" y="3372"/>
                    <a:ext cx="14" cy="16"/>
                  </a:xfrm>
                  <a:custGeom>
                    <a:avLst/>
                    <a:gdLst>
                      <a:gd name="T0" fmla="*/ 8 w 14"/>
                      <a:gd name="T1" fmla="*/ 0 h 15"/>
                      <a:gd name="T2" fmla="*/ 0 w 14"/>
                      <a:gd name="T3" fmla="*/ 11 h 15"/>
                      <a:gd name="T4" fmla="*/ 6 w 14"/>
                      <a:gd name="T5" fmla="*/ 14 h 15"/>
                      <a:gd name="T6" fmla="*/ 13 w 14"/>
                      <a:gd name="T7" fmla="*/ 3 h 15"/>
                      <a:gd name="T8" fmla="*/ 8 w 14"/>
                      <a:gd name="T9" fmla="*/ 0 h 15"/>
                    </a:gdLst>
                    <a:ahLst/>
                    <a:cxnLst>
                      <a:cxn ang="0">
                        <a:pos x="T0" y="T1"/>
                      </a:cxn>
                      <a:cxn ang="0">
                        <a:pos x="T2" y="T3"/>
                      </a:cxn>
                      <a:cxn ang="0">
                        <a:pos x="T4" y="T5"/>
                      </a:cxn>
                      <a:cxn ang="0">
                        <a:pos x="T6" y="T7"/>
                      </a:cxn>
                      <a:cxn ang="0">
                        <a:pos x="T8" y="T9"/>
                      </a:cxn>
                    </a:cxnLst>
                    <a:rect l="0" t="0" r="r" b="b"/>
                    <a:pathLst>
                      <a:path w="14" h="15">
                        <a:moveTo>
                          <a:pt x="8" y="0"/>
                        </a:moveTo>
                        <a:lnTo>
                          <a:pt x="0" y="11"/>
                        </a:lnTo>
                        <a:lnTo>
                          <a:pt x="6" y="14"/>
                        </a:lnTo>
                        <a:lnTo>
                          <a:pt x="13" y="3"/>
                        </a:lnTo>
                        <a:lnTo>
                          <a:pt x="8" y="0"/>
                        </a:lnTo>
                      </a:path>
                    </a:pathLst>
                  </a:custGeom>
                  <a:solidFill>
                    <a:srgbClr val="C0C0E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grpSp>
            <p:nvGrpSpPr>
              <p:cNvPr id="45067" name="Group 52"/>
              <p:cNvGrpSpPr/>
              <p:nvPr/>
            </p:nvGrpSpPr>
            <p:grpSpPr bwMode="auto">
              <a:xfrm>
                <a:off x="3644" y="3378"/>
                <a:ext cx="370" cy="448"/>
                <a:chOff x="3644" y="3378"/>
                <a:chExt cx="370" cy="448"/>
              </a:xfrm>
            </p:grpSpPr>
            <p:sp>
              <p:nvSpPr>
                <p:cNvPr id="1054773" name="Freeform 53"/>
                <p:cNvSpPr/>
                <p:nvPr/>
              </p:nvSpPr>
              <p:spPr bwMode="auto">
                <a:xfrm>
                  <a:off x="3644" y="3380"/>
                  <a:ext cx="370" cy="446"/>
                </a:xfrm>
                <a:custGeom>
                  <a:avLst/>
                  <a:gdLst>
                    <a:gd name="T0" fmla="*/ 28 w 370"/>
                    <a:gd name="T1" fmla="*/ 114 h 446"/>
                    <a:gd name="T2" fmla="*/ 5 w 370"/>
                    <a:gd name="T3" fmla="*/ 99 h 446"/>
                    <a:gd name="T4" fmla="*/ 12 w 370"/>
                    <a:gd name="T5" fmla="*/ 83 h 446"/>
                    <a:gd name="T6" fmla="*/ 27 w 370"/>
                    <a:gd name="T7" fmla="*/ 57 h 446"/>
                    <a:gd name="T8" fmla="*/ 53 w 370"/>
                    <a:gd name="T9" fmla="*/ 25 h 446"/>
                    <a:gd name="T10" fmla="*/ 76 w 370"/>
                    <a:gd name="T11" fmla="*/ 0 h 446"/>
                    <a:gd name="T12" fmla="*/ 95 w 370"/>
                    <a:gd name="T13" fmla="*/ 15 h 446"/>
                    <a:gd name="T14" fmla="*/ 125 w 370"/>
                    <a:gd name="T15" fmla="*/ 44 h 446"/>
                    <a:gd name="T16" fmla="*/ 149 w 370"/>
                    <a:gd name="T17" fmla="*/ 58 h 446"/>
                    <a:gd name="T18" fmla="*/ 181 w 370"/>
                    <a:gd name="T19" fmla="*/ 68 h 446"/>
                    <a:gd name="T20" fmla="*/ 208 w 370"/>
                    <a:gd name="T21" fmla="*/ 85 h 446"/>
                    <a:gd name="T22" fmla="*/ 235 w 370"/>
                    <a:gd name="T23" fmla="*/ 101 h 446"/>
                    <a:gd name="T24" fmla="*/ 264 w 370"/>
                    <a:gd name="T25" fmla="*/ 90 h 446"/>
                    <a:gd name="T26" fmla="*/ 292 w 370"/>
                    <a:gd name="T27" fmla="*/ 80 h 446"/>
                    <a:gd name="T28" fmla="*/ 317 w 370"/>
                    <a:gd name="T29" fmla="*/ 78 h 446"/>
                    <a:gd name="T30" fmla="*/ 339 w 370"/>
                    <a:gd name="T31" fmla="*/ 83 h 446"/>
                    <a:gd name="T32" fmla="*/ 358 w 370"/>
                    <a:gd name="T33" fmla="*/ 96 h 446"/>
                    <a:gd name="T34" fmla="*/ 367 w 370"/>
                    <a:gd name="T35" fmla="*/ 109 h 446"/>
                    <a:gd name="T36" fmla="*/ 369 w 370"/>
                    <a:gd name="T37" fmla="*/ 122 h 446"/>
                    <a:gd name="T38" fmla="*/ 366 w 370"/>
                    <a:gd name="T39" fmla="*/ 138 h 446"/>
                    <a:gd name="T40" fmla="*/ 358 w 370"/>
                    <a:gd name="T41" fmla="*/ 157 h 446"/>
                    <a:gd name="T42" fmla="*/ 349 w 370"/>
                    <a:gd name="T43" fmla="*/ 180 h 446"/>
                    <a:gd name="T44" fmla="*/ 341 w 370"/>
                    <a:gd name="T45" fmla="*/ 202 h 446"/>
                    <a:gd name="T46" fmla="*/ 334 w 370"/>
                    <a:gd name="T47" fmla="*/ 227 h 446"/>
                    <a:gd name="T48" fmla="*/ 336 w 370"/>
                    <a:gd name="T49" fmla="*/ 254 h 446"/>
                    <a:gd name="T50" fmla="*/ 334 w 370"/>
                    <a:gd name="T51" fmla="*/ 288 h 446"/>
                    <a:gd name="T52" fmla="*/ 330 w 370"/>
                    <a:gd name="T53" fmla="*/ 325 h 446"/>
                    <a:gd name="T54" fmla="*/ 320 w 370"/>
                    <a:gd name="T55" fmla="*/ 356 h 446"/>
                    <a:gd name="T56" fmla="*/ 313 w 370"/>
                    <a:gd name="T57" fmla="*/ 375 h 446"/>
                    <a:gd name="T58" fmla="*/ 306 w 370"/>
                    <a:gd name="T59" fmla="*/ 400 h 446"/>
                    <a:gd name="T60" fmla="*/ 302 w 370"/>
                    <a:gd name="T61" fmla="*/ 445 h 446"/>
                    <a:gd name="T62" fmla="*/ 283 w 370"/>
                    <a:gd name="T63" fmla="*/ 431 h 446"/>
                    <a:gd name="T64" fmla="*/ 255 w 370"/>
                    <a:gd name="T65" fmla="*/ 418 h 446"/>
                    <a:gd name="T66" fmla="*/ 233 w 370"/>
                    <a:gd name="T67" fmla="*/ 417 h 446"/>
                    <a:gd name="T68" fmla="*/ 212 w 370"/>
                    <a:gd name="T69" fmla="*/ 410 h 446"/>
                    <a:gd name="T70" fmla="*/ 181 w 370"/>
                    <a:gd name="T71" fmla="*/ 386 h 446"/>
                    <a:gd name="T72" fmla="*/ 140 w 370"/>
                    <a:gd name="T73" fmla="*/ 375 h 446"/>
                    <a:gd name="T74" fmla="*/ 110 w 370"/>
                    <a:gd name="T75" fmla="*/ 378 h 446"/>
                    <a:gd name="T76" fmla="*/ 83 w 370"/>
                    <a:gd name="T77" fmla="*/ 369 h 446"/>
                    <a:gd name="T78" fmla="*/ 62 w 370"/>
                    <a:gd name="T79" fmla="*/ 354 h 446"/>
                    <a:gd name="T80" fmla="*/ 49 w 370"/>
                    <a:gd name="T81" fmla="*/ 347 h 446"/>
                    <a:gd name="T82" fmla="*/ 25 w 370"/>
                    <a:gd name="T83" fmla="*/ 340 h 446"/>
                    <a:gd name="T84" fmla="*/ 0 w 370"/>
                    <a:gd name="T85" fmla="*/ 336 h 446"/>
                    <a:gd name="T86" fmla="*/ 24 w 370"/>
                    <a:gd name="T87" fmla="*/ 294 h 446"/>
                    <a:gd name="T88" fmla="*/ 45 w 370"/>
                    <a:gd name="T89" fmla="*/ 268 h 446"/>
                    <a:gd name="T90" fmla="*/ 64 w 370"/>
                    <a:gd name="T91" fmla="*/ 241 h 446"/>
                    <a:gd name="T92" fmla="*/ 81 w 370"/>
                    <a:gd name="T93" fmla="*/ 222 h 446"/>
                    <a:gd name="T94" fmla="*/ 97 w 370"/>
                    <a:gd name="T95" fmla="*/ 206 h 446"/>
                    <a:gd name="T96" fmla="*/ 104 w 370"/>
                    <a:gd name="T97" fmla="*/ 185 h 446"/>
                    <a:gd name="T98" fmla="*/ 92 w 370"/>
                    <a:gd name="T99" fmla="*/ 168 h 446"/>
                    <a:gd name="T100" fmla="*/ 76 w 370"/>
                    <a:gd name="T101" fmla="*/ 156 h 446"/>
                    <a:gd name="T102" fmla="*/ 49 w 370"/>
                    <a:gd name="T103" fmla="*/ 137 h 446"/>
                    <a:gd name="T104" fmla="*/ 28 w 370"/>
                    <a:gd name="T105" fmla="*/ 114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70" h="446">
                      <a:moveTo>
                        <a:pt x="28" y="114"/>
                      </a:moveTo>
                      <a:lnTo>
                        <a:pt x="5" y="99"/>
                      </a:lnTo>
                      <a:lnTo>
                        <a:pt x="12" y="83"/>
                      </a:lnTo>
                      <a:lnTo>
                        <a:pt x="27" y="57"/>
                      </a:lnTo>
                      <a:lnTo>
                        <a:pt x="53" y="25"/>
                      </a:lnTo>
                      <a:lnTo>
                        <a:pt x="76" y="0"/>
                      </a:lnTo>
                      <a:lnTo>
                        <a:pt x="95" y="15"/>
                      </a:lnTo>
                      <a:lnTo>
                        <a:pt x="125" y="44"/>
                      </a:lnTo>
                      <a:lnTo>
                        <a:pt x="149" y="58"/>
                      </a:lnTo>
                      <a:lnTo>
                        <a:pt x="181" y="68"/>
                      </a:lnTo>
                      <a:lnTo>
                        <a:pt x="208" y="85"/>
                      </a:lnTo>
                      <a:lnTo>
                        <a:pt x="235" y="101"/>
                      </a:lnTo>
                      <a:lnTo>
                        <a:pt x="264" y="90"/>
                      </a:lnTo>
                      <a:lnTo>
                        <a:pt x="292" y="80"/>
                      </a:lnTo>
                      <a:lnTo>
                        <a:pt x="317" y="78"/>
                      </a:lnTo>
                      <a:lnTo>
                        <a:pt x="339" y="83"/>
                      </a:lnTo>
                      <a:lnTo>
                        <a:pt x="358" y="96"/>
                      </a:lnTo>
                      <a:lnTo>
                        <a:pt x="367" y="109"/>
                      </a:lnTo>
                      <a:lnTo>
                        <a:pt x="369" y="122"/>
                      </a:lnTo>
                      <a:lnTo>
                        <a:pt x="366" y="138"/>
                      </a:lnTo>
                      <a:lnTo>
                        <a:pt x="358" y="157"/>
                      </a:lnTo>
                      <a:lnTo>
                        <a:pt x="349" y="180"/>
                      </a:lnTo>
                      <a:lnTo>
                        <a:pt x="341" y="202"/>
                      </a:lnTo>
                      <a:lnTo>
                        <a:pt x="334" y="227"/>
                      </a:lnTo>
                      <a:lnTo>
                        <a:pt x="336" y="254"/>
                      </a:lnTo>
                      <a:lnTo>
                        <a:pt x="334" y="288"/>
                      </a:lnTo>
                      <a:lnTo>
                        <a:pt x="330" y="325"/>
                      </a:lnTo>
                      <a:lnTo>
                        <a:pt x="320" y="356"/>
                      </a:lnTo>
                      <a:lnTo>
                        <a:pt x="313" y="375"/>
                      </a:lnTo>
                      <a:lnTo>
                        <a:pt x="306" y="400"/>
                      </a:lnTo>
                      <a:lnTo>
                        <a:pt x="302" y="445"/>
                      </a:lnTo>
                      <a:lnTo>
                        <a:pt x="283" y="431"/>
                      </a:lnTo>
                      <a:lnTo>
                        <a:pt x="255" y="418"/>
                      </a:lnTo>
                      <a:lnTo>
                        <a:pt x="233" y="417"/>
                      </a:lnTo>
                      <a:lnTo>
                        <a:pt x="212" y="410"/>
                      </a:lnTo>
                      <a:lnTo>
                        <a:pt x="181" y="386"/>
                      </a:lnTo>
                      <a:lnTo>
                        <a:pt x="140" y="375"/>
                      </a:lnTo>
                      <a:lnTo>
                        <a:pt x="110" y="378"/>
                      </a:lnTo>
                      <a:lnTo>
                        <a:pt x="83" y="369"/>
                      </a:lnTo>
                      <a:lnTo>
                        <a:pt x="62" y="354"/>
                      </a:lnTo>
                      <a:lnTo>
                        <a:pt x="49" y="347"/>
                      </a:lnTo>
                      <a:lnTo>
                        <a:pt x="25" y="340"/>
                      </a:lnTo>
                      <a:lnTo>
                        <a:pt x="0" y="336"/>
                      </a:lnTo>
                      <a:lnTo>
                        <a:pt x="24" y="294"/>
                      </a:lnTo>
                      <a:lnTo>
                        <a:pt x="45" y="268"/>
                      </a:lnTo>
                      <a:lnTo>
                        <a:pt x="64" y="241"/>
                      </a:lnTo>
                      <a:lnTo>
                        <a:pt x="81" y="222"/>
                      </a:lnTo>
                      <a:lnTo>
                        <a:pt x="97" y="206"/>
                      </a:lnTo>
                      <a:lnTo>
                        <a:pt x="104" y="185"/>
                      </a:lnTo>
                      <a:lnTo>
                        <a:pt x="92" y="168"/>
                      </a:lnTo>
                      <a:lnTo>
                        <a:pt x="76" y="156"/>
                      </a:lnTo>
                      <a:lnTo>
                        <a:pt x="49" y="137"/>
                      </a:lnTo>
                      <a:lnTo>
                        <a:pt x="28" y="114"/>
                      </a:lnTo>
                    </a:path>
                  </a:pathLst>
                </a:custGeom>
                <a:solidFill>
                  <a:srgbClr val="80FFE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45069" name="Group 54"/>
                <p:cNvGrpSpPr/>
                <p:nvPr/>
              </p:nvGrpSpPr>
              <p:grpSpPr bwMode="auto">
                <a:xfrm>
                  <a:off x="3652" y="3378"/>
                  <a:ext cx="329" cy="261"/>
                  <a:chOff x="3652" y="3378"/>
                  <a:chExt cx="329" cy="261"/>
                </a:xfrm>
              </p:grpSpPr>
              <p:sp>
                <p:nvSpPr>
                  <p:cNvPr id="1054775" name="Freeform 55"/>
                  <p:cNvSpPr/>
                  <p:nvPr/>
                </p:nvSpPr>
                <p:spPr bwMode="auto">
                  <a:xfrm>
                    <a:off x="3744" y="3568"/>
                    <a:ext cx="45" cy="72"/>
                  </a:xfrm>
                  <a:custGeom>
                    <a:avLst/>
                    <a:gdLst>
                      <a:gd name="T0" fmla="*/ 0 w 46"/>
                      <a:gd name="T1" fmla="*/ 0 h 72"/>
                      <a:gd name="T2" fmla="*/ 14 w 46"/>
                      <a:gd name="T3" fmla="*/ 10 h 72"/>
                      <a:gd name="T4" fmla="*/ 25 w 46"/>
                      <a:gd name="T5" fmla="*/ 19 h 72"/>
                      <a:gd name="T6" fmla="*/ 33 w 46"/>
                      <a:gd name="T7" fmla="*/ 30 h 72"/>
                      <a:gd name="T8" fmla="*/ 37 w 46"/>
                      <a:gd name="T9" fmla="*/ 42 h 72"/>
                      <a:gd name="T10" fmla="*/ 45 w 46"/>
                      <a:gd name="T11" fmla="*/ 71 h 72"/>
                      <a:gd name="T12" fmla="*/ 42 w 46"/>
                      <a:gd name="T13" fmla="*/ 42 h 72"/>
                      <a:gd name="T14" fmla="*/ 40 w 46"/>
                      <a:gd name="T15" fmla="*/ 20 h 72"/>
                      <a:gd name="T16" fmla="*/ 27 w 46"/>
                      <a:gd name="T17" fmla="*/ 15 h 72"/>
                      <a:gd name="T18" fmla="*/ 11 w 46"/>
                      <a:gd name="T19" fmla="*/ 6 h 72"/>
                      <a:gd name="T20" fmla="*/ 0 w 46"/>
                      <a:gd name="T21"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2">
                        <a:moveTo>
                          <a:pt x="0" y="0"/>
                        </a:moveTo>
                        <a:lnTo>
                          <a:pt x="14" y="10"/>
                        </a:lnTo>
                        <a:lnTo>
                          <a:pt x="25" y="19"/>
                        </a:lnTo>
                        <a:lnTo>
                          <a:pt x="33" y="30"/>
                        </a:lnTo>
                        <a:lnTo>
                          <a:pt x="37" y="42"/>
                        </a:lnTo>
                        <a:lnTo>
                          <a:pt x="45" y="71"/>
                        </a:lnTo>
                        <a:lnTo>
                          <a:pt x="42" y="42"/>
                        </a:lnTo>
                        <a:lnTo>
                          <a:pt x="40" y="20"/>
                        </a:lnTo>
                        <a:lnTo>
                          <a:pt x="27" y="15"/>
                        </a:lnTo>
                        <a:lnTo>
                          <a:pt x="11" y="6"/>
                        </a:lnTo>
                        <a:lnTo>
                          <a:pt x="0" y="0"/>
                        </a:lnTo>
                      </a:path>
                    </a:pathLst>
                  </a:custGeom>
                  <a:solidFill>
                    <a:srgbClr val="00C0A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54776" name="Freeform 56"/>
                  <p:cNvSpPr/>
                  <p:nvPr/>
                </p:nvSpPr>
                <p:spPr bwMode="auto">
                  <a:xfrm>
                    <a:off x="3864" y="3469"/>
                    <a:ext cx="34" cy="43"/>
                  </a:xfrm>
                  <a:custGeom>
                    <a:avLst/>
                    <a:gdLst>
                      <a:gd name="T0" fmla="*/ 0 w 34"/>
                      <a:gd name="T1" fmla="*/ 0 h 43"/>
                      <a:gd name="T2" fmla="*/ 5 w 34"/>
                      <a:gd name="T3" fmla="*/ 6 h 43"/>
                      <a:gd name="T4" fmla="*/ 12 w 34"/>
                      <a:gd name="T5" fmla="*/ 12 h 43"/>
                      <a:gd name="T6" fmla="*/ 16 w 34"/>
                      <a:gd name="T7" fmla="*/ 19 h 43"/>
                      <a:gd name="T8" fmla="*/ 16 w 34"/>
                      <a:gd name="T9" fmla="*/ 27 h 43"/>
                      <a:gd name="T10" fmla="*/ 14 w 34"/>
                      <a:gd name="T11" fmla="*/ 42 h 43"/>
                      <a:gd name="T12" fmla="*/ 21 w 34"/>
                      <a:gd name="T13" fmla="*/ 23 h 43"/>
                      <a:gd name="T14" fmla="*/ 23 w 34"/>
                      <a:gd name="T15" fmla="*/ 12 h 43"/>
                      <a:gd name="T16" fmla="*/ 26 w 34"/>
                      <a:gd name="T17" fmla="*/ 6 h 43"/>
                      <a:gd name="T18" fmla="*/ 33 w 34"/>
                      <a:gd name="T19" fmla="*/ 0 h 43"/>
                      <a:gd name="T20" fmla="*/ 18 w 34"/>
                      <a:gd name="T21" fmla="*/ 6 h 43"/>
                      <a:gd name="T22" fmla="*/ 14 w 34"/>
                      <a:gd name="T23" fmla="*/ 9 h 43"/>
                      <a:gd name="T24" fmla="*/ 0 w 34"/>
                      <a:gd name="T25"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43">
                        <a:moveTo>
                          <a:pt x="0" y="0"/>
                        </a:moveTo>
                        <a:lnTo>
                          <a:pt x="5" y="6"/>
                        </a:lnTo>
                        <a:lnTo>
                          <a:pt x="12" y="12"/>
                        </a:lnTo>
                        <a:lnTo>
                          <a:pt x="16" y="19"/>
                        </a:lnTo>
                        <a:lnTo>
                          <a:pt x="16" y="27"/>
                        </a:lnTo>
                        <a:lnTo>
                          <a:pt x="14" y="42"/>
                        </a:lnTo>
                        <a:lnTo>
                          <a:pt x="21" y="23"/>
                        </a:lnTo>
                        <a:lnTo>
                          <a:pt x="23" y="12"/>
                        </a:lnTo>
                        <a:lnTo>
                          <a:pt x="26" y="6"/>
                        </a:lnTo>
                        <a:lnTo>
                          <a:pt x="33" y="0"/>
                        </a:lnTo>
                        <a:lnTo>
                          <a:pt x="18" y="6"/>
                        </a:lnTo>
                        <a:lnTo>
                          <a:pt x="14" y="9"/>
                        </a:lnTo>
                        <a:lnTo>
                          <a:pt x="0" y="0"/>
                        </a:lnTo>
                      </a:path>
                    </a:pathLst>
                  </a:custGeom>
                  <a:solidFill>
                    <a:srgbClr val="00C0A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54777" name="Freeform 57"/>
                  <p:cNvSpPr/>
                  <p:nvPr/>
                </p:nvSpPr>
                <p:spPr bwMode="auto">
                  <a:xfrm>
                    <a:off x="3918" y="3580"/>
                    <a:ext cx="63" cy="51"/>
                  </a:xfrm>
                  <a:custGeom>
                    <a:avLst/>
                    <a:gdLst>
                      <a:gd name="T0" fmla="*/ 62 w 63"/>
                      <a:gd name="T1" fmla="*/ 11 h 51"/>
                      <a:gd name="T2" fmla="*/ 57 w 63"/>
                      <a:gd name="T3" fmla="*/ 15 h 51"/>
                      <a:gd name="T4" fmla="*/ 49 w 63"/>
                      <a:gd name="T5" fmla="*/ 18 h 51"/>
                      <a:gd name="T6" fmla="*/ 42 w 63"/>
                      <a:gd name="T7" fmla="*/ 15 h 51"/>
                      <a:gd name="T8" fmla="*/ 32 w 63"/>
                      <a:gd name="T9" fmla="*/ 9 h 51"/>
                      <a:gd name="T10" fmla="*/ 15 w 63"/>
                      <a:gd name="T11" fmla="*/ 2 h 51"/>
                      <a:gd name="T12" fmla="*/ 0 w 63"/>
                      <a:gd name="T13" fmla="*/ 0 h 51"/>
                      <a:gd name="T14" fmla="*/ 16 w 63"/>
                      <a:gd name="T15" fmla="*/ 4 h 51"/>
                      <a:gd name="T16" fmla="*/ 26 w 63"/>
                      <a:gd name="T17" fmla="*/ 11 h 51"/>
                      <a:gd name="T18" fmla="*/ 32 w 63"/>
                      <a:gd name="T19" fmla="*/ 17 h 51"/>
                      <a:gd name="T20" fmla="*/ 42 w 63"/>
                      <a:gd name="T21" fmla="*/ 21 h 51"/>
                      <a:gd name="T22" fmla="*/ 50 w 63"/>
                      <a:gd name="T23" fmla="*/ 24 h 51"/>
                      <a:gd name="T24" fmla="*/ 47 w 63"/>
                      <a:gd name="T25" fmla="*/ 29 h 51"/>
                      <a:gd name="T26" fmla="*/ 40 w 63"/>
                      <a:gd name="T27" fmla="*/ 32 h 51"/>
                      <a:gd name="T28" fmla="*/ 31 w 63"/>
                      <a:gd name="T29" fmla="*/ 32 h 51"/>
                      <a:gd name="T30" fmla="*/ 21 w 63"/>
                      <a:gd name="T31" fmla="*/ 35 h 51"/>
                      <a:gd name="T32" fmla="*/ 15 w 63"/>
                      <a:gd name="T33" fmla="*/ 39 h 51"/>
                      <a:gd name="T34" fmla="*/ 26 w 63"/>
                      <a:gd name="T35" fmla="*/ 37 h 51"/>
                      <a:gd name="T36" fmla="*/ 36 w 63"/>
                      <a:gd name="T37" fmla="*/ 36 h 51"/>
                      <a:gd name="T38" fmla="*/ 43 w 63"/>
                      <a:gd name="T39" fmla="*/ 37 h 51"/>
                      <a:gd name="T40" fmla="*/ 49 w 63"/>
                      <a:gd name="T41" fmla="*/ 35 h 51"/>
                      <a:gd name="T42" fmla="*/ 53 w 63"/>
                      <a:gd name="T43" fmla="*/ 31 h 51"/>
                      <a:gd name="T44" fmla="*/ 55 w 63"/>
                      <a:gd name="T45" fmla="*/ 37 h 51"/>
                      <a:gd name="T46" fmla="*/ 52 w 63"/>
                      <a:gd name="T47" fmla="*/ 44 h 51"/>
                      <a:gd name="T48" fmla="*/ 43 w 63"/>
                      <a:gd name="T49" fmla="*/ 50 h 51"/>
                      <a:gd name="T50" fmla="*/ 54 w 63"/>
                      <a:gd name="T51" fmla="*/ 45 h 51"/>
                      <a:gd name="T52" fmla="*/ 60 w 63"/>
                      <a:gd name="T53" fmla="*/ 40 h 51"/>
                      <a:gd name="T54" fmla="*/ 59 w 63"/>
                      <a:gd name="T55" fmla="*/ 26 h 51"/>
                      <a:gd name="T56" fmla="*/ 62 w 63"/>
                      <a:gd name="T57" fmla="*/ 1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3" h="51">
                        <a:moveTo>
                          <a:pt x="62" y="11"/>
                        </a:moveTo>
                        <a:lnTo>
                          <a:pt x="57" y="15"/>
                        </a:lnTo>
                        <a:lnTo>
                          <a:pt x="49" y="18"/>
                        </a:lnTo>
                        <a:lnTo>
                          <a:pt x="42" y="15"/>
                        </a:lnTo>
                        <a:lnTo>
                          <a:pt x="32" y="9"/>
                        </a:lnTo>
                        <a:lnTo>
                          <a:pt x="15" y="2"/>
                        </a:lnTo>
                        <a:lnTo>
                          <a:pt x="0" y="0"/>
                        </a:lnTo>
                        <a:lnTo>
                          <a:pt x="16" y="4"/>
                        </a:lnTo>
                        <a:lnTo>
                          <a:pt x="26" y="11"/>
                        </a:lnTo>
                        <a:lnTo>
                          <a:pt x="32" y="17"/>
                        </a:lnTo>
                        <a:lnTo>
                          <a:pt x="42" y="21"/>
                        </a:lnTo>
                        <a:lnTo>
                          <a:pt x="50" y="24"/>
                        </a:lnTo>
                        <a:lnTo>
                          <a:pt x="47" y="29"/>
                        </a:lnTo>
                        <a:lnTo>
                          <a:pt x="40" y="32"/>
                        </a:lnTo>
                        <a:lnTo>
                          <a:pt x="31" y="32"/>
                        </a:lnTo>
                        <a:lnTo>
                          <a:pt x="21" y="35"/>
                        </a:lnTo>
                        <a:lnTo>
                          <a:pt x="15" y="39"/>
                        </a:lnTo>
                        <a:lnTo>
                          <a:pt x="26" y="37"/>
                        </a:lnTo>
                        <a:lnTo>
                          <a:pt x="36" y="36"/>
                        </a:lnTo>
                        <a:lnTo>
                          <a:pt x="43" y="37"/>
                        </a:lnTo>
                        <a:lnTo>
                          <a:pt x="49" y="35"/>
                        </a:lnTo>
                        <a:lnTo>
                          <a:pt x="53" y="31"/>
                        </a:lnTo>
                        <a:lnTo>
                          <a:pt x="55" y="37"/>
                        </a:lnTo>
                        <a:lnTo>
                          <a:pt x="52" y="44"/>
                        </a:lnTo>
                        <a:lnTo>
                          <a:pt x="43" y="50"/>
                        </a:lnTo>
                        <a:lnTo>
                          <a:pt x="54" y="45"/>
                        </a:lnTo>
                        <a:lnTo>
                          <a:pt x="60" y="40"/>
                        </a:lnTo>
                        <a:lnTo>
                          <a:pt x="59" y="26"/>
                        </a:lnTo>
                        <a:lnTo>
                          <a:pt x="62" y="11"/>
                        </a:lnTo>
                      </a:path>
                    </a:pathLst>
                  </a:custGeom>
                  <a:solidFill>
                    <a:srgbClr val="00C0A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54778" name="Freeform 58"/>
                  <p:cNvSpPr/>
                  <p:nvPr/>
                </p:nvSpPr>
                <p:spPr bwMode="auto">
                  <a:xfrm>
                    <a:off x="3761" y="3434"/>
                    <a:ext cx="31" cy="15"/>
                  </a:xfrm>
                  <a:custGeom>
                    <a:avLst/>
                    <a:gdLst>
                      <a:gd name="T0" fmla="*/ 30 w 31"/>
                      <a:gd name="T1" fmla="*/ 2 h 15"/>
                      <a:gd name="T2" fmla="*/ 16 w 31"/>
                      <a:gd name="T3" fmla="*/ 3 h 15"/>
                      <a:gd name="T4" fmla="*/ 0 w 31"/>
                      <a:gd name="T5" fmla="*/ 14 h 15"/>
                      <a:gd name="T6" fmla="*/ 8 w 31"/>
                      <a:gd name="T7" fmla="*/ 7 h 15"/>
                      <a:gd name="T8" fmla="*/ 16 w 31"/>
                      <a:gd name="T9" fmla="*/ 0 h 15"/>
                      <a:gd name="T10" fmla="*/ 30 w 31"/>
                      <a:gd name="T11" fmla="*/ 2 h 15"/>
                    </a:gdLst>
                    <a:ahLst/>
                    <a:cxnLst>
                      <a:cxn ang="0">
                        <a:pos x="T0" y="T1"/>
                      </a:cxn>
                      <a:cxn ang="0">
                        <a:pos x="T2" y="T3"/>
                      </a:cxn>
                      <a:cxn ang="0">
                        <a:pos x="T4" y="T5"/>
                      </a:cxn>
                      <a:cxn ang="0">
                        <a:pos x="T6" y="T7"/>
                      </a:cxn>
                      <a:cxn ang="0">
                        <a:pos x="T8" y="T9"/>
                      </a:cxn>
                      <a:cxn ang="0">
                        <a:pos x="T10" y="T11"/>
                      </a:cxn>
                    </a:cxnLst>
                    <a:rect l="0" t="0" r="r" b="b"/>
                    <a:pathLst>
                      <a:path w="31" h="15">
                        <a:moveTo>
                          <a:pt x="30" y="2"/>
                        </a:moveTo>
                        <a:lnTo>
                          <a:pt x="16" y="3"/>
                        </a:lnTo>
                        <a:lnTo>
                          <a:pt x="0" y="14"/>
                        </a:lnTo>
                        <a:lnTo>
                          <a:pt x="8" y="7"/>
                        </a:lnTo>
                        <a:lnTo>
                          <a:pt x="16" y="0"/>
                        </a:lnTo>
                        <a:lnTo>
                          <a:pt x="30" y="2"/>
                        </a:lnTo>
                      </a:path>
                    </a:pathLst>
                  </a:custGeom>
                  <a:solidFill>
                    <a:srgbClr val="00C0A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54779" name="Freeform 59"/>
                  <p:cNvSpPr/>
                  <p:nvPr/>
                </p:nvSpPr>
                <p:spPr bwMode="auto">
                  <a:xfrm>
                    <a:off x="3652" y="3378"/>
                    <a:ext cx="66" cy="92"/>
                  </a:xfrm>
                  <a:custGeom>
                    <a:avLst/>
                    <a:gdLst>
                      <a:gd name="T0" fmla="*/ 0 w 66"/>
                      <a:gd name="T1" fmla="*/ 91 h 92"/>
                      <a:gd name="T2" fmla="*/ 8 w 66"/>
                      <a:gd name="T3" fmla="*/ 76 h 92"/>
                      <a:gd name="T4" fmla="*/ 13 w 66"/>
                      <a:gd name="T5" fmla="*/ 68 h 92"/>
                      <a:gd name="T6" fmla="*/ 19 w 66"/>
                      <a:gd name="T7" fmla="*/ 57 h 92"/>
                      <a:gd name="T8" fmla="*/ 26 w 66"/>
                      <a:gd name="T9" fmla="*/ 48 h 92"/>
                      <a:gd name="T10" fmla="*/ 34 w 66"/>
                      <a:gd name="T11" fmla="*/ 39 h 92"/>
                      <a:gd name="T12" fmla="*/ 41 w 66"/>
                      <a:gd name="T13" fmla="*/ 32 h 92"/>
                      <a:gd name="T14" fmla="*/ 50 w 66"/>
                      <a:gd name="T15" fmla="*/ 22 h 92"/>
                      <a:gd name="T16" fmla="*/ 57 w 66"/>
                      <a:gd name="T17" fmla="*/ 12 h 92"/>
                      <a:gd name="T18" fmla="*/ 65 w 66"/>
                      <a:gd name="T19" fmla="*/ 6 h 92"/>
                      <a:gd name="T20" fmla="*/ 64 w 66"/>
                      <a:gd name="T21"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 h="92">
                        <a:moveTo>
                          <a:pt x="0" y="91"/>
                        </a:moveTo>
                        <a:lnTo>
                          <a:pt x="8" y="76"/>
                        </a:lnTo>
                        <a:lnTo>
                          <a:pt x="13" y="68"/>
                        </a:lnTo>
                        <a:lnTo>
                          <a:pt x="19" y="57"/>
                        </a:lnTo>
                        <a:lnTo>
                          <a:pt x="26" y="48"/>
                        </a:lnTo>
                        <a:lnTo>
                          <a:pt x="34" y="39"/>
                        </a:lnTo>
                        <a:lnTo>
                          <a:pt x="41" y="32"/>
                        </a:lnTo>
                        <a:lnTo>
                          <a:pt x="50" y="22"/>
                        </a:lnTo>
                        <a:lnTo>
                          <a:pt x="57" y="12"/>
                        </a:lnTo>
                        <a:lnTo>
                          <a:pt x="65" y="6"/>
                        </a:lnTo>
                        <a:lnTo>
                          <a:pt x="64"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gr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54723">
                                            <p:txEl>
                                              <p:pRg st="0" end="0"/>
                                            </p:txEl>
                                          </p:spTgt>
                                        </p:tgtEl>
                                        <p:attrNameLst>
                                          <p:attrName>style.visibility</p:attrName>
                                        </p:attrNameLst>
                                      </p:cBhvr>
                                      <p:to>
                                        <p:strVal val="visible"/>
                                      </p:to>
                                    </p:set>
                                    <p:animEffect transition="in" filter="wipe(left)">
                                      <p:cBhvr>
                                        <p:cTn id="7" dur="500"/>
                                        <p:tgtEl>
                                          <p:spTgt spid="1054723">
                                            <p:txEl>
                                              <p:pRg st="0" end="0"/>
                                            </p:txEl>
                                          </p:spTgt>
                                        </p:tgtEl>
                                      </p:cBhvr>
                                    </p:animEffect>
                                  </p:childTnLst>
                                  <p:subTnLst>
                                    <p:animClr clrSpc="rgb" dir="cw">
                                      <p:cBhvr override="childStyle">
                                        <p:cTn dur="1" fill="hold" display="0" masterRel="nextClick" afterEffect="1"/>
                                        <p:tgtEl>
                                          <p:spTgt spid="1054723">
                                            <p:txEl>
                                              <p:pRg st="0" end="0"/>
                                            </p:txEl>
                                          </p:spTgt>
                                        </p:tgtEl>
                                        <p:attrNameLst>
                                          <p:attrName>ppt_c</p:attrName>
                                        </p:attrNameLst>
                                      </p:cBhvr>
                                      <p:to>
                                        <a:schemeClr val="folHlink"/>
                                      </p:to>
                                    </p:animClr>
                                  </p:subTnLst>
                                </p:cTn>
                              </p:par>
                              <p:par>
                                <p:cTn id="8" presetID="22" presetClass="entr" presetSubtype="8" fill="hold" grpId="0" nodeType="withEffect">
                                  <p:stCondLst>
                                    <p:cond delay="0"/>
                                  </p:stCondLst>
                                  <p:childTnLst>
                                    <p:set>
                                      <p:cBhvr>
                                        <p:cTn id="9" dur="1" fill="hold">
                                          <p:stCondLst>
                                            <p:cond delay="0"/>
                                          </p:stCondLst>
                                        </p:cTn>
                                        <p:tgtEl>
                                          <p:spTgt spid="1054723">
                                            <p:txEl>
                                              <p:pRg st="1" end="1"/>
                                            </p:txEl>
                                          </p:spTgt>
                                        </p:tgtEl>
                                        <p:attrNameLst>
                                          <p:attrName>style.visibility</p:attrName>
                                        </p:attrNameLst>
                                      </p:cBhvr>
                                      <p:to>
                                        <p:strVal val="visible"/>
                                      </p:to>
                                    </p:set>
                                    <p:animEffect transition="in" filter="wipe(left)">
                                      <p:cBhvr>
                                        <p:cTn id="10" dur="500"/>
                                        <p:tgtEl>
                                          <p:spTgt spid="1054723">
                                            <p:txEl>
                                              <p:pRg st="1" end="1"/>
                                            </p:txEl>
                                          </p:spTgt>
                                        </p:tgtEl>
                                      </p:cBhvr>
                                    </p:animEffect>
                                  </p:childTnLst>
                                  <p:subTnLst>
                                    <p:animClr clrSpc="rgb" dir="cw">
                                      <p:cBhvr override="childStyle">
                                        <p:cTn dur="1" fill="hold" display="0" masterRel="nextClick" afterEffect="1"/>
                                        <p:tgtEl>
                                          <p:spTgt spid="1054723">
                                            <p:txEl>
                                              <p:pRg st="1" end="1"/>
                                            </p:txEl>
                                          </p:spTgt>
                                        </p:tgtEl>
                                        <p:attrNameLst>
                                          <p:attrName>ppt_c</p:attrName>
                                        </p:attrNameLst>
                                      </p:cBhvr>
                                      <p:to>
                                        <a:schemeClr val="folHlink"/>
                                      </p:to>
                                    </p:animClr>
                                  </p:subTnLst>
                                </p:cTn>
                              </p:par>
                              <p:par>
                                <p:cTn id="11" presetID="22" presetClass="entr" presetSubtype="8" fill="hold" grpId="0" nodeType="withEffect">
                                  <p:stCondLst>
                                    <p:cond delay="0"/>
                                  </p:stCondLst>
                                  <p:childTnLst>
                                    <p:set>
                                      <p:cBhvr>
                                        <p:cTn id="12" dur="1" fill="hold">
                                          <p:stCondLst>
                                            <p:cond delay="0"/>
                                          </p:stCondLst>
                                        </p:cTn>
                                        <p:tgtEl>
                                          <p:spTgt spid="1054723">
                                            <p:txEl>
                                              <p:pRg st="2" end="2"/>
                                            </p:txEl>
                                          </p:spTgt>
                                        </p:tgtEl>
                                        <p:attrNameLst>
                                          <p:attrName>style.visibility</p:attrName>
                                        </p:attrNameLst>
                                      </p:cBhvr>
                                      <p:to>
                                        <p:strVal val="visible"/>
                                      </p:to>
                                    </p:set>
                                    <p:animEffect transition="in" filter="wipe(left)">
                                      <p:cBhvr>
                                        <p:cTn id="13" dur="500"/>
                                        <p:tgtEl>
                                          <p:spTgt spid="1054723">
                                            <p:txEl>
                                              <p:pRg st="2" end="2"/>
                                            </p:txEl>
                                          </p:spTgt>
                                        </p:tgtEl>
                                      </p:cBhvr>
                                    </p:animEffect>
                                  </p:childTnLst>
                                  <p:subTnLst>
                                    <p:animClr clrSpc="rgb" dir="cw">
                                      <p:cBhvr override="childStyle">
                                        <p:cTn dur="1" fill="hold" display="0" masterRel="nextClick" afterEffect="1"/>
                                        <p:tgtEl>
                                          <p:spTgt spid="1054723">
                                            <p:txEl>
                                              <p:pRg st="2" end="2"/>
                                            </p:txEl>
                                          </p:spTgt>
                                        </p:tgtEl>
                                        <p:attrNameLst>
                                          <p:attrName>ppt_c</p:attrName>
                                        </p:attrNameLst>
                                      </p:cBhvr>
                                      <p:to>
                                        <a:schemeClr val="folHlink"/>
                                      </p:to>
                                    </p:animClr>
                                  </p:sub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054723">
                                            <p:txEl>
                                              <p:pRg st="3" end="3"/>
                                            </p:txEl>
                                          </p:spTgt>
                                        </p:tgtEl>
                                        <p:attrNameLst>
                                          <p:attrName>style.visibility</p:attrName>
                                        </p:attrNameLst>
                                      </p:cBhvr>
                                      <p:to>
                                        <p:strVal val="visible"/>
                                      </p:to>
                                    </p:set>
                                    <p:animEffect transition="in" filter="wipe(left)">
                                      <p:cBhvr>
                                        <p:cTn id="18" dur="500"/>
                                        <p:tgtEl>
                                          <p:spTgt spid="1054723">
                                            <p:txEl>
                                              <p:pRg st="3" end="3"/>
                                            </p:txEl>
                                          </p:spTgt>
                                        </p:tgtEl>
                                      </p:cBhvr>
                                    </p:animEffect>
                                  </p:childTnLst>
                                  <p:subTnLst>
                                    <p:animClr clrSpc="rgb" dir="cw">
                                      <p:cBhvr override="childStyle">
                                        <p:cTn dur="1" fill="hold" display="0" masterRel="nextClick" afterEffect="1"/>
                                        <p:tgtEl>
                                          <p:spTgt spid="1054723">
                                            <p:txEl>
                                              <p:pRg st="3" end="3"/>
                                            </p:txEl>
                                          </p:spTgt>
                                        </p:tgtEl>
                                        <p:attrNameLst>
                                          <p:attrName>ppt_c</p:attrName>
                                        </p:attrNameLst>
                                      </p:cBhvr>
                                      <p:to>
                                        <a:schemeClr val="folHlink"/>
                                      </p:to>
                                    </p:animClr>
                                  </p:subTnLst>
                                </p:cTn>
                              </p:par>
                              <p:par>
                                <p:cTn id="19" presetID="22" presetClass="entr" presetSubtype="8" fill="hold" grpId="0" nodeType="withEffect">
                                  <p:stCondLst>
                                    <p:cond delay="0"/>
                                  </p:stCondLst>
                                  <p:childTnLst>
                                    <p:set>
                                      <p:cBhvr>
                                        <p:cTn id="20" dur="1" fill="hold">
                                          <p:stCondLst>
                                            <p:cond delay="0"/>
                                          </p:stCondLst>
                                        </p:cTn>
                                        <p:tgtEl>
                                          <p:spTgt spid="1054723">
                                            <p:txEl>
                                              <p:pRg st="4" end="4"/>
                                            </p:txEl>
                                          </p:spTgt>
                                        </p:tgtEl>
                                        <p:attrNameLst>
                                          <p:attrName>style.visibility</p:attrName>
                                        </p:attrNameLst>
                                      </p:cBhvr>
                                      <p:to>
                                        <p:strVal val="visible"/>
                                      </p:to>
                                    </p:set>
                                    <p:animEffect transition="in" filter="wipe(left)">
                                      <p:cBhvr>
                                        <p:cTn id="21" dur="500"/>
                                        <p:tgtEl>
                                          <p:spTgt spid="1054723">
                                            <p:txEl>
                                              <p:pRg st="4" end="4"/>
                                            </p:txEl>
                                          </p:spTgt>
                                        </p:tgtEl>
                                      </p:cBhvr>
                                    </p:animEffect>
                                  </p:childTnLst>
                                  <p:subTnLst>
                                    <p:animClr clrSpc="rgb" dir="cw">
                                      <p:cBhvr override="childStyle">
                                        <p:cTn dur="1" fill="hold" display="0" masterRel="nextClick" afterEffect="1"/>
                                        <p:tgtEl>
                                          <p:spTgt spid="1054723">
                                            <p:txEl>
                                              <p:pRg st="4" end="4"/>
                                            </p:txEl>
                                          </p:spTgt>
                                        </p:tgtEl>
                                        <p:attrNameLst>
                                          <p:attrName>ppt_c</p:attrName>
                                        </p:attrNameLst>
                                      </p:cBhvr>
                                      <p:to>
                                        <a:schemeClr val="folHlink"/>
                                      </p:to>
                                    </p:animClr>
                                  </p:subTnLst>
                                </p:cTn>
                              </p:par>
                              <p:par>
                                <p:cTn id="22" presetID="22" presetClass="entr" presetSubtype="8" fill="hold" grpId="0" nodeType="withEffect">
                                  <p:stCondLst>
                                    <p:cond delay="0"/>
                                  </p:stCondLst>
                                  <p:childTnLst>
                                    <p:set>
                                      <p:cBhvr>
                                        <p:cTn id="23" dur="1" fill="hold">
                                          <p:stCondLst>
                                            <p:cond delay="0"/>
                                          </p:stCondLst>
                                        </p:cTn>
                                        <p:tgtEl>
                                          <p:spTgt spid="1054723">
                                            <p:txEl>
                                              <p:pRg st="5" end="5"/>
                                            </p:txEl>
                                          </p:spTgt>
                                        </p:tgtEl>
                                        <p:attrNameLst>
                                          <p:attrName>style.visibility</p:attrName>
                                        </p:attrNameLst>
                                      </p:cBhvr>
                                      <p:to>
                                        <p:strVal val="visible"/>
                                      </p:to>
                                    </p:set>
                                    <p:animEffect transition="in" filter="wipe(left)">
                                      <p:cBhvr>
                                        <p:cTn id="24" dur="500"/>
                                        <p:tgtEl>
                                          <p:spTgt spid="1054723">
                                            <p:txEl>
                                              <p:pRg st="5" end="5"/>
                                            </p:txEl>
                                          </p:spTgt>
                                        </p:tgtEl>
                                      </p:cBhvr>
                                    </p:animEffect>
                                  </p:childTnLst>
                                  <p:subTnLst>
                                    <p:animClr clrSpc="rgb" dir="cw">
                                      <p:cBhvr override="childStyle">
                                        <p:cTn dur="1" fill="hold" display="0" masterRel="nextClick" afterEffect="1"/>
                                        <p:tgtEl>
                                          <p:spTgt spid="1054723">
                                            <p:txEl>
                                              <p:pRg st="5" end="5"/>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23"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290"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36291" name="Rectangle 3"/>
          <p:cNvSpPr>
            <a:spLocks noChangeArrowheads="1"/>
          </p:cNvSpPr>
          <p:nvPr/>
        </p:nvSpPr>
        <p:spPr bwMode="auto">
          <a:xfrm>
            <a:off x="1905000" y="228600"/>
            <a:ext cx="69151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nchorCtr="1"/>
          <a:lstStyle/>
          <a:p>
            <a:pPr>
              <a:lnSpc>
                <a:spcPct val="95000"/>
              </a:lnSpc>
              <a:defRPr/>
            </a:pPr>
            <a:r>
              <a:rPr lang="en-US" altLang="zh-CN" sz="3600" b="1"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Arial" panose="020B0604020202020204" pitchFamily="34" charset="0"/>
              </a:rPr>
              <a:t>6.2  </a:t>
            </a:r>
            <a:r>
              <a:rPr lang="zh-CN" altLang="en-US" sz="3600" b="1" dirty="0">
                <a:solidFill>
                  <a:srgbClr val="FFFFFF"/>
                </a:solidFill>
                <a:effectLst>
                  <a:outerShdw blurRad="38100" dist="38100" dir="2700000" algn="tl">
                    <a:srgbClr val="000000"/>
                  </a:outerShdw>
                </a:effectLst>
                <a:latin typeface="Book Antiqua" pitchFamily="18" charset="0"/>
                <a:ea typeface="微软雅黑" panose="020B0503020204020204" pitchFamily="34" charset="-122"/>
              </a:rPr>
              <a:t>一个正态总体参数的检验</a:t>
            </a:r>
          </a:p>
        </p:txBody>
      </p:sp>
      <p:sp>
        <p:nvSpPr>
          <p:cNvPr id="1036292" name="Rectangle 4"/>
          <p:cNvSpPr>
            <a:spLocks noChangeArrowheads="1"/>
          </p:cNvSpPr>
          <p:nvPr/>
        </p:nvSpPr>
        <p:spPr bwMode="auto">
          <a:xfrm>
            <a:off x="655320" y="3140968"/>
            <a:ext cx="80327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marL="812800" indent="-812800" algn="l">
              <a:spcBef>
                <a:spcPct val="24000"/>
              </a:spcBef>
              <a:buFontTx/>
              <a:buAutoNum type="ea1ChsPeriod"/>
              <a:defRPr/>
            </a:pPr>
            <a:r>
              <a:rPr lang="zh-CN" altLang="en-US" sz="3200" b="1" dirty="0">
                <a:effectLst>
                  <a:outerShdw blurRad="38100" dist="38100" dir="2700000" algn="tl">
                    <a:srgbClr val="000000"/>
                  </a:outerShdw>
                </a:effectLst>
                <a:latin typeface="Arial" panose="020B0604020202020204" pitchFamily="34" charset="0"/>
                <a:ea typeface="微软雅黑" panose="020B0503020204020204" pitchFamily="34" charset="-122"/>
              </a:rPr>
              <a:t>检验统计量的确定</a:t>
            </a:r>
          </a:p>
          <a:p>
            <a:pPr marL="812800" indent="-812800" algn="l">
              <a:spcBef>
                <a:spcPct val="24000"/>
              </a:spcBef>
              <a:buFontTx/>
              <a:buAutoNum type="ea1ChsPeriod"/>
              <a:defRPr/>
            </a:pPr>
            <a:r>
              <a:rPr lang="zh-CN" altLang="en-US" sz="3200" b="1" dirty="0">
                <a:effectLst>
                  <a:outerShdw blurRad="38100" dist="38100" dir="2700000" algn="tl">
                    <a:srgbClr val="000000"/>
                  </a:outerShdw>
                </a:effectLst>
                <a:latin typeface="Arial" panose="020B0604020202020204" pitchFamily="34" charset="0"/>
                <a:ea typeface="微软雅黑" panose="020B0503020204020204" pitchFamily="34" charset="-122"/>
              </a:rPr>
              <a:t>总体均值的检验</a:t>
            </a:r>
          </a:p>
          <a:p>
            <a:pPr marL="812800" indent="-812800" algn="l">
              <a:spcBef>
                <a:spcPct val="24000"/>
              </a:spcBef>
              <a:buFontTx/>
              <a:buAutoNum type="ea1ChsPeriod"/>
              <a:defRPr/>
            </a:pPr>
            <a:r>
              <a:rPr lang="zh-CN" altLang="en-US" sz="3200" b="1" dirty="0">
                <a:effectLst>
                  <a:outerShdw blurRad="38100" dist="38100" dir="2700000" algn="tl">
                    <a:srgbClr val="000000"/>
                  </a:outerShdw>
                </a:effectLst>
                <a:latin typeface="Arial" panose="020B0604020202020204" pitchFamily="34" charset="0"/>
                <a:ea typeface="微软雅黑" panose="020B0503020204020204" pitchFamily="34" charset="-122"/>
              </a:rPr>
              <a:t>总体比例的检验</a:t>
            </a:r>
          </a:p>
          <a:p>
            <a:pPr marL="812800" indent="-812800" algn="l">
              <a:spcBef>
                <a:spcPct val="24000"/>
              </a:spcBef>
              <a:buFontTx/>
              <a:buAutoNum type="ea1ChsPeriod"/>
              <a:defRPr/>
            </a:pPr>
            <a:r>
              <a:rPr lang="zh-CN" altLang="en-US" sz="3200" b="1" dirty="0">
                <a:effectLst>
                  <a:outerShdw blurRad="38100" dist="38100" dir="2700000" algn="tl">
                    <a:srgbClr val="000000"/>
                  </a:outerShdw>
                </a:effectLst>
                <a:latin typeface="Arial" panose="020B0604020202020204" pitchFamily="34" charset="0"/>
                <a:ea typeface="微软雅黑" panose="020B0503020204020204" pitchFamily="34" charset="-122"/>
              </a:rPr>
              <a:t>总体方差的检验</a:t>
            </a:r>
          </a:p>
        </p:txBody>
      </p:sp>
    </p:spTree>
  </p:cSld>
  <p:clrMapOvr>
    <a:masterClrMapping/>
  </p:clrMapOvr>
  <p:transition>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770" name="Rectangle 2"/>
          <p:cNvSpPr>
            <a:spLocks noGrp="1" noChangeArrowheads="1"/>
          </p:cNvSpPr>
          <p:nvPr>
            <p:ph type="title"/>
          </p:nvPr>
        </p:nvSpPr>
        <p:spPr/>
        <p:txBody>
          <a:bodyPr/>
          <a:lstStyle/>
          <a:p>
            <a:pPr>
              <a:defRPr/>
            </a:pPr>
            <a:r>
              <a:rPr lang="zh-CN" altLang="en-US"/>
              <a:t>一个总体参数的检验</a:t>
            </a:r>
          </a:p>
        </p:txBody>
      </p:sp>
      <p:sp>
        <p:nvSpPr>
          <p:cNvPr id="63491" name="Rectangle 4"/>
          <p:cNvSpPr>
            <a:spLocks noChangeArrowheads="1"/>
          </p:cNvSpPr>
          <p:nvPr/>
        </p:nvSpPr>
        <p:spPr bwMode="auto">
          <a:xfrm>
            <a:off x="2362200" y="4953000"/>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endParaRPr lang="zh-CN" altLang="zh-CN" dirty="0">
              <a:solidFill>
                <a:srgbClr val="FFFFFF"/>
              </a:solidFill>
              <a:latin typeface="Arial" panose="020B0604020202020204" pitchFamily="34" charset="0"/>
              <a:ea typeface="微软雅黑" panose="020B0503020204020204" pitchFamily="34" charset="-122"/>
            </a:endParaRPr>
          </a:p>
        </p:txBody>
      </p:sp>
      <p:sp>
        <p:nvSpPr>
          <p:cNvPr id="63492" name="Rectangle 5"/>
          <p:cNvSpPr>
            <a:spLocks noChangeArrowheads="1"/>
          </p:cNvSpPr>
          <p:nvPr/>
        </p:nvSpPr>
        <p:spPr bwMode="auto">
          <a:xfrm>
            <a:off x="7924800" y="2590800"/>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endParaRPr lang="zh-CN" altLang="zh-CN" dirty="0">
              <a:solidFill>
                <a:srgbClr val="FFFFFF"/>
              </a:solidFill>
              <a:latin typeface="Arial" panose="020B0604020202020204" pitchFamily="34" charset="0"/>
              <a:ea typeface="微软雅黑" panose="020B0503020204020204" pitchFamily="34" charset="-122"/>
            </a:endParaRPr>
          </a:p>
        </p:txBody>
      </p:sp>
      <p:grpSp>
        <p:nvGrpSpPr>
          <p:cNvPr id="63493" name="Group 36"/>
          <p:cNvGrpSpPr/>
          <p:nvPr/>
        </p:nvGrpSpPr>
        <p:grpSpPr bwMode="auto">
          <a:xfrm>
            <a:off x="457200" y="1981200"/>
            <a:ext cx="8382000" cy="3754438"/>
            <a:chOff x="288" y="1248"/>
            <a:chExt cx="5280" cy="2365"/>
          </a:xfrm>
        </p:grpSpPr>
        <p:sp>
          <p:nvSpPr>
            <p:cNvPr id="1056783" name="Line 15"/>
            <p:cNvSpPr>
              <a:spLocks noChangeShapeType="1"/>
            </p:cNvSpPr>
            <p:nvPr/>
          </p:nvSpPr>
          <p:spPr bwMode="auto">
            <a:xfrm>
              <a:off x="1680" y="1824"/>
              <a:ext cx="3168" cy="0"/>
            </a:xfrm>
            <a:prstGeom prst="line">
              <a:avLst/>
            </a:prstGeom>
            <a:noFill/>
            <a:ln w="28575">
              <a:solidFill>
                <a:schemeClr val="tx1"/>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56784" name="Line 16"/>
            <p:cNvSpPr>
              <a:spLocks noChangeShapeType="1"/>
            </p:cNvSpPr>
            <p:nvPr/>
          </p:nvSpPr>
          <p:spPr bwMode="auto">
            <a:xfrm>
              <a:off x="1680" y="1824"/>
              <a:ext cx="0" cy="336"/>
            </a:xfrm>
            <a:prstGeom prst="line">
              <a:avLst/>
            </a:prstGeom>
            <a:noFill/>
            <a:ln w="28575">
              <a:solidFill>
                <a:schemeClr val="tx1"/>
              </a:solidFill>
              <a:rou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56785" name="Line 17"/>
            <p:cNvSpPr>
              <a:spLocks noChangeShapeType="1"/>
            </p:cNvSpPr>
            <p:nvPr/>
          </p:nvSpPr>
          <p:spPr bwMode="auto">
            <a:xfrm>
              <a:off x="3456" y="1824"/>
              <a:ext cx="0" cy="336"/>
            </a:xfrm>
            <a:prstGeom prst="line">
              <a:avLst/>
            </a:prstGeom>
            <a:noFill/>
            <a:ln w="28575">
              <a:solidFill>
                <a:schemeClr val="tx1"/>
              </a:solidFill>
              <a:rou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56786" name="Line 18"/>
            <p:cNvSpPr>
              <a:spLocks noChangeShapeType="1"/>
            </p:cNvSpPr>
            <p:nvPr/>
          </p:nvSpPr>
          <p:spPr bwMode="auto">
            <a:xfrm>
              <a:off x="4848" y="1824"/>
              <a:ext cx="0" cy="336"/>
            </a:xfrm>
            <a:prstGeom prst="line">
              <a:avLst/>
            </a:prstGeom>
            <a:noFill/>
            <a:ln w="28575">
              <a:solidFill>
                <a:schemeClr val="tx1"/>
              </a:solidFill>
              <a:rou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56787" name="Line 19"/>
            <p:cNvSpPr>
              <a:spLocks noChangeShapeType="1"/>
            </p:cNvSpPr>
            <p:nvPr/>
          </p:nvSpPr>
          <p:spPr bwMode="auto">
            <a:xfrm>
              <a:off x="2928" y="1632"/>
              <a:ext cx="0" cy="192"/>
            </a:xfrm>
            <a:prstGeom prst="line">
              <a:avLst/>
            </a:prstGeom>
            <a:noFill/>
            <a:ln w="28575">
              <a:solidFill>
                <a:schemeClr val="tx1"/>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56788" name="Line 20"/>
            <p:cNvSpPr>
              <a:spLocks noChangeShapeType="1"/>
            </p:cNvSpPr>
            <p:nvPr/>
          </p:nvSpPr>
          <p:spPr bwMode="auto">
            <a:xfrm>
              <a:off x="960" y="2736"/>
              <a:ext cx="1248" cy="0"/>
            </a:xfrm>
            <a:prstGeom prst="line">
              <a:avLst/>
            </a:prstGeom>
            <a:noFill/>
            <a:ln w="28575">
              <a:solidFill>
                <a:schemeClr val="tx1"/>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56789" name="Line 21"/>
            <p:cNvSpPr>
              <a:spLocks noChangeShapeType="1"/>
            </p:cNvSpPr>
            <p:nvPr/>
          </p:nvSpPr>
          <p:spPr bwMode="auto">
            <a:xfrm>
              <a:off x="1584" y="2496"/>
              <a:ext cx="0" cy="240"/>
            </a:xfrm>
            <a:prstGeom prst="line">
              <a:avLst/>
            </a:prstGeom>
            <a:noFill/>
            <a:ln w="28575">
              <a:solidFill>
                <a:schemeClr val="tx1"/>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56790" name="Line 22"/>
            <p:cNvSpPr>
              <a:spLocks noChangeShapeType="1"/>
            </p:cNvSpPr>
            <p:nvPr/>
          </p:nvSpPr>
          <p:spPr bwMode="auto">
            <a:xfrm>
              <a:off x="960" y="2736"/>
              <a:ext cx="0" cy="288"/>
            </a:xfrm>
            <a:prstGeom prst="line">
              <a:avLst/>
            </a:prstGeom>
            <a:noFill/>
            <a:ln w="28575">
              <a:solidFill>
                <a:schemeClr val="tx1"/>
              </a:solidFill>
              <a:rou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56791" name="Line 23"/>
            <p:cNvSpPr>
              <a:spLocks noChangeShapeType="1"/>
            </p:cNvSpPr>
            <p:nvPr/>
          </p:nvSpPr>
          <p:spPr bwMode="auto">
            <a:xfrm>
              <a:off x="2208" y="2736"/>
              <a:ext cx="0" cy="288"/>
            </a:xfrm>
            <a:prstGeom prst="line">
              <a:avLst/>
            </a:prstGeom>
            <a:noFill/>
            <a:ln w="28575">
              <a:solidFill>
                <a:schemeClr val="tx1"/>
              </a:solidFill>
              <a:rou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56792" name="Line 24"/>
            <p:cNvSpPr>
              <a:spLocks noChangeShapeType="1"/>
            </p:cNvSpPr>
            <p:nvPr/>
          </p:nvSpPr>
          <p:spPr bwMode="auto">
            <a:xfrm>
              <a:off x="3504" y="2496"/>
              <a:ext cx="0" cy="528"/>
            </a:xfrm>
            <a:prstGeom prst="line">
              <a:avLst/>
            </a:prstGeom>
            <a:noFill/>
            <a:ln w="28575">
              <a:solidFill>
                <a:schemeClr val="tx1"/>
              </a:solidFill>
              <a:rou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56793" name="Line 25"/>
            <p:cNvSpPr>
              <a:spLocks noChangeShapeType="1"/>
            </p:cNvSpPr>
            <p:nvPr/>
          </p:nvSpPr>
          <p:spPr bwMode="auto">
            <a:xfrm>
              <a:off x="4848" y="2496"/>
              <a:ext cx="0" cy="528"/>
            </a:xfrm>
            <a:prstGeom prst="line">
              <a:avLst/>
            </a:prstGeom>
            <a:noFill/>
            <a:ln w="28575">
              <a:solidFill>
                <a:schemeClr val="tx1"/>
              </a:solidFill>
              <a:rou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3505" name="Text Box 27"/>
            <p:cNvSpPr txBox="1">
              <a:spLocks noChangeArrowheads="1"/>
            </p:cNvSpPr>
            <p:nvPr/>
          </p:nvSpPr>
          <p:spPr bwMode="auto">
            <a:xfrm>
              <a:off x="288" y="3024"/>
              <a:ext cx="1248" cy="589"/>
            </a:xfrm>
            <a:prstGeom prst="rect">
              <a:avLst/>
            </a:prstGeom>
            <a:solidFill>
              <a:srgbClr val="7BFFF2"/>
            </a:solidFill>
            <a:ln w="28575">
              <a:solidFill>
                <a:schemeClr val="bg2"/>
              </a:solidFill>
              <a:miter lim="800000"/>
            </a:ln>
            <a:effectLst>
              <a:outerShdw dist="89803" dir="2700000" algn="ctr" rotWithShape="0">
                <a:schemeClr val="bg2"/>
              </a:outerShdw>
            </a:effec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500" b="1" dirty="0">
                  <a:solidFill>
                    <a:srgbClr val="000000"/>
                  </a:solidFill>
                  <a:ea typeface="微软雅黑" panose="020B0503020204020204" pitchFamily="34" charset="-122"/>
                </a:rPr>
                <a:t>Z </a:t>
              </a:r>
              <a:r>
                <a:rPr lang="zh-CN" altLang="en-US" sz="2500" b="1" dirty="0">
                  <a:solidFill>
                    <a:srgbClr val="000000"/>
                  </a:solidFill>
                  <a:ea typeface="微软雅黑" panose="020B0503020204020204" pitchFamily="34" charset="-122"/>
                </a:rPr>
                <a:t>检验</a:t>
              </a:r>
            </a:p>
            <a:p>
              <a:pPr>
                <a:spcBef>
                  <a:spcPct val="50000"/>
                </a:spcBef>
              </a:pPr>
              <a:r>
                <a:rPr lang="zh-CN" altLang="en-US" sz="1900" b="1" dirty="0">
                  <a:solidFill>
                    <a:srgbClr val="000000"/>
                  </a:solidFill>
                  <a:ea typeface="微软雅黑" panose="020B0503020204020204" pitchFamily="34" charset="-122"/>
                </a:rPr>
                <a:t>（单尾和双尾）</a:t>
              </a:r>
            </a:p>
          </p:txBody>
        </p:sp>
        <p:sp>
          <p:nvSpPr>
            <p:cNvPr id="63506" name="Text Box 28"/>
            <p:cNvSpPr txBox="1">
              <a:spLocks noChangeArrowheads="1"/>
            </p:cNvSpPr>
            <p:nvPr/>
          </p:nvSpPr>
          <p:spPr bwMode="auto">
            <a:xfrm>
              <a:off x="1584" y="3024"/>
              <a:ext cx="1296" cy="589"/>
            </a:xfrm>
            <a:prstGeom prst="rect">
              <a:avLst/>
            </a:prstGeom>
            <a:solidFill>
              <a:srgbClr val="7BFFF2"/>
            </a:solidFill>
            <a:ln w="28575">
              <a:solidFill>
                <a:schemeClr val="bg2"/>
              </a:solidFill>
              <a:miter lim="800000"/>
            </a:ln>
            <a:effectLst>
              <a:outerShdw dist="89803" dir="2700000" algn="ctr" rotWithShape="0">
                <a:schemeClr val="bg2"/>
              </a:outerShdw>
            </a:effec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500" b="1" dirty="0">
                  <a:solidFill>
                    <a:srgbClr val="000000"/>
                  </a:solidFill>
                  <a:ea typeface="微软雅黑" panose="020B0503020204020204" pitchFamily="34" charset="-122"/>
                </a:rPr>
                <a:t> t </a:t>
              </a:r>
              <a:r>
                <a:rPr lang="zh-CN" altLang="en-US" sz="2500" b="1" dirty="0">
                  <a:solidFill>
                    <a:srgbClr val="000000"/>
                  </a:solidFill>
                  <a:ea typeface="微软雅黑" panose="020B0503020204020204" pitchFamily="34" charset="-122"/>
                </a:rPr>
                <a:t>检验</a:t>
              </a:r>
            </a:p>
            <a:p>
              <a:pPr>
                <a:spcBef>
                  <a:spcPct val="50000"/>
                </a:spcBef>
              </a:pPr>
              <a:r>
                <a:rPr lang="zh-CN" altLang="en-US" sz="1900" b="1" dirty="0">
                  <a:solidFill>
                    <a:srgbClr val="000000"/>
                  </a:solidFill>
                  <a:ea typeface="微软雅黑" panose="020B0503020204020204" pitchFamily="34" charset="-122"/>
                </a:rPr>
                <a:t>（单尾和双尾）</a:t>
              </a:r>
            </a:p>
          </p:txBody>
        </p:sp>
        <p:sp>
          <p:nvSpPr>
            <p:cNvPr id="63507" name="Text Box 29"/>
            <p:cNvSpPr txBox="1">
              <a:spLocks noChangeArrowheads="1"/>
            </p:cNvSpPr>
            <p:nvPr/>
          </p:nvSpPr>
          <p:spPr bwMode="auto">
            <a:xfrm>
              <a:off x="2928" y="3024"/>
              <a:ext cx="1248" cy="589"/>
            </a:xfrm>
            <a:prstGeom prst="rect">
              <a:avLst/>
            </a:prstGeom>
            <a:solidFill>
              <a:srgbClr val="7BFFF2"/>
            </a:solidFill>
            <a:ln w="28575">
              <a:solidFill>
                <a:schemeClr val="bg2"/>
              </a:solidFill>
              <a:miter lim="800000"/>
            </a:ln>
            <a:effectLst>
              <a:outerShdw dist="89803" dir="2700000" algn="ctr" rotWithShape="0">
                <a:schemeClr val="bg2"/>
              </a:outerShdw>
            </a:effec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500" b="1" dirty="0">
                  <a:solidFill>
                    <a:srgbClr val="000000"/>
                  </a:solidFill>
                  <a:ea typeface="微软雅黑" panose="020B0503020204020204" pitchFamily="34" charset="-122"/>
                </a:rPr>
                <a:t>Z </a:t>
              </a:r>
              <a:r>
                <a:rPr lang="zh-CN" altLang="en-US" sz="2500" b="1" dirty="0">
                  <a:solidFill>
                    <a:srgbClr val="000000"/>
                  </a:solidFill>
                  <a:ea typeface="微软雅黑" panose="020B0503020204020204" pitchFamily="34" charset="-122"/>
                </a:rPr>
                <a:t>检验</a:t>
              </a:r>
            </a:p>
            <a:p>
              <a:pPr>
                <a:spcBef>
                  <a:spcPct val="50000"/>
                </a:spcBef>
              </a:pPr>
              <a:r>
                <a:rPr lang="zh-CN" altLang="en-US" sz="1900" b="1" dirty="0">
                  <a:solidFill>
                    <a:srgbClr val="000000"/>
                  </a:solidFill>
                  <a:ea typeface="微软雅黑" panose="020B0503020204020204" pitchFamily="34" charset="-122"/>
                </a:rPr>
                <a:t>（单尾和双尾）</a:t>
              </a:r>
            </a:p>
          </p:txBody>
        </p:sp>
        <p:sp>
          <p:nvSpPr>
            <p:cNvPr id="63508" name="Text Box 30"/>
            <p:cNvSpPr txBox="1">
              <a:spLocks noChangeArrowheads="1"/>
            </p:cNvSpPr>
            <p:nvPr/>
          </p:nvSpPr>
          <p:spPr bwMode="auto">
            <a:xfrm>
              <a:off x="4320" y="3024"/>
              <a:ext cx="1248" cy="589"/>
            </a:xfrm>
            <a:prstGeom prst="rect">
              <a:avLst/>
            </a:prstGeom>
            <a:solidFill>
              <a:srgbClr val="7BFFF2"/>
            </a:solidFill>
            <a:ln w="28575">
              <a:solidFill>
                <a:schemeClr val="bg2"/>
              </a:solidFill>
              <a:miter lim="800000"/>
            </a:ln>
            <a:effectLst>
              <a:outerShdw dist="89803" dir="2700000" algn="ctr" rotWithShape="0">
                <a:schemeClr val="bg2"/>
              </a:outerShdw>
            </a:effec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500" b="1" dirty="0">
                  <a:solidFill>
                    <a:srgbClr val="000000"/>
                  </a:solidFill>
                  <a:ea typeface="微软雅黑" panose="020B0503020204020204" pitchFamily="34" charset="-122"/>
                </a:rPr>
                <a:t> </a:t>
              </a:r>
              <a:r>
                <a:rPr lang="en-US" altLang="zh-CN" sz="2500" b="1" dirty="0">
                  <a:solidFill>
                    <a:srgbClr val="000000"/>
                  </a:solidFill>
                  <a:latin typeface="Symbol" panose="05050102010706020507" pitchFamily="18" charset="2"/>
                  <a:ea typeface="微软雅黑" panose="020B0503020204020204" pitchFamily="34" charset="-122"/>
                  <a:sym typeface="Symbol" panose="05050102010706020507" pitchFamily="18" charset="2"/>
                </a:rPr>
                <a:t></a:t>
              </a:r>
              <a:r>
                <a:rPr lang="en-US" altLang="zh-CN" sz="2500" b="1" baseline="30000" dirty="0">
                  <a:solidFill>
                    <a:srgbClr val="000000"/>
                  </a:solidFill>
                  <a:latin typeface="Symbol" panose="05050102010706020507" pitchFamily="18" charset="2"/>
                  <a:ea typeface="微软雅黑" panose="020B0503020204020204" pitchFamily="34" charset="-122"/>
                </a:rPr>
                <a:t>2</a:t>
              </a:r>
              <a:r>
                <a:rPr lang="zh-CN" altLang="en-US" sz="2500" b="1" dirty="0">
                  <a:solidFill>
                    <a:srgbClr val="000000"/>
                  </a:solidFill>
                  <a:ea typeface="微软雅黑" panose="020B0503020204020204" pitchFamily="34" charset="-122"/>
                </a:rPr>
                <a:t>检验</a:t>
              </a:r>
            </a:p>
            <a:p>
              <a:pPr>
                <a:spcBef>
                  <a:spcPct val="50000"/>
                </a:spcBef>
              </a:pPr>
              <a:r>
                <a:rPr lang="zh-CN" altLang="en-US" sz="1900" b="1" dirty="0">
                  <a:solidFill>
                    <a:srgbClr val="000000"/>
                  </a:solidFill>
                  <a:ea typeface="微软雅黑" panose="020B0503020204020204" pitchFamily="34" charset="-122"/>
                </a:rPr>
                <a:t>（单尾和双尾）</a:t>
              </a:r>
            </a:p>
          </p:txBody>
        </p:sp>
        <p:sp>
          <p:nvSpPr>
            <p:cNvPr id="63509" name="Text Box 31"/>
            <p:cNvSpPr txBox="1">
              <a:spLocks noChangeArrowheads="1"/>
            </p:cNvSpPr>
            <p:nvPr/>
          </p:nvSpPr>
          <p:spPr bwMode="auto">
            <a:xfrm>
              <a:off x="1152" y="2160"/>
              <a:ext cx="912" cy="330"/>
            </a:xfrm>
            <a:prstGeom prst="rect">
              <a:avLst/>
            </a:prstGeom>
            <a:solidFill>
              <a:schemeClr val="accent2"/>
            </a:solidFill>
            <a:ln w="28575">
              <a:solidFill>
                <a:schemeClr val="bg2"/>
              </a:solidFill>
              <a:miter lim="800000"/>
            </a:ln>
            <a:effectLst>
              <a:outerShdw dist="89803" dir="2700000" algn="ctr" rotWithShape="0">
                <a:schemeClr val="bg2"/>
              </a:outerShdw>
            </a:effec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dirty="0">
                  <a:solidFill>
                    <a:srgbClr val="000000"/>
                  </a:solidFill>
                  <a:ea typeface="微软雅黑" panose="020B0503020204020204" pitchFamily="34" charset="-122"/>
                </a:rPr>
                <a:t>均值</a:t>
              </a:r>
              <a:endParaRPr lang="zh-CN" altLang="en-US" sz="2800" b="1" dirty="0">
                <a:solidFill>
                  <a:srgbClr val="FFFFFF"/>
                </a:solidFill>
                <a:ea typeface="微软雅黑" panose="020B0503020204020204" pitchFamily="34" charset="-122"/>
              </a:endParaRPr>
            </a:p>
          </p:txBody>
        </p:sp>
        <p:sp>
          <p:nvSpPr>
            <p:cNvPr id="63510" name="Text Box 32"/>
            <p:cNvSpPr txBox="1">
              <a:spLocks noChangeArrowheads="1"/>
            </p:cNvSpPr>
            <p:nvPr/>
          </p:nvSpPr>
          <p:spPr bwMode="auto">
            <a:xfrm>
              <a:off x="2256" y="1248"/>
              <a:ext cx="1344" cy="383"/>
            </a:xfrm>
            <a:prstGeom prst="rect">
              <a:avLst/>
            </a:prstGeom>
            <a:solidFill>
              <a:schemeClr val="accent2"/>
            </a:solidFill>
            <a:ln w="28575">
              <a:solidFill>
                <a:schemeClr val="bg2"/>
              </a:solidFill>
              <a:miter lim="800000"/>
            </a:ln>
            <a:effectLst>
              <a:outerShdw dist="89803" dir="2700000" algn="ctr" rotWithShape="0">
                <a:schemeClr val="bg2"/>
              </a:outerShdw>
            </a:effec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3200" b="1" dirty="0">
                  <a:solidFill>
                    <a:srgbClr val="000000"/>
                  </a:solidFill>
                  <a:ea typeface="微软雅黑" panose="020B0503020204020204" pitchFamily="34" charset="-122"/>
                </a:rPr>
                <a:t>一个总体</a:t>
              </a:r>
            </a:p>
          </p:txBody>
        </p:sp>
        <p:sp>
          <p:nvSpPr>
            <p:cNvPr id="63511" name="Text Box 33"/>
            <p:cNvSpPr txBox="1">
              <a:spLocks noChangeArrowheads="1"/>
            </p:cNvSpPr>
            <p:nvPr/>
          </p:nvSpPr>
          <p:spPr bwMode="auto">
            <a:xfrm>
              <a:off x="3024" y="2160"/>
              <a:ext cx="912" cy="330"/>
            </a:xfrm>
            <a:prstGeom prst="rect">
              <a:avLst/>
            </a:prstGeom>
            <a:solidFill>
              <a:schemeClr val="accent2"/>
            </a:solidFill>
            <a:ln w="28575">
              <a:solidFill>
                <a:schemeClr val="bg2"/>
              </a:solidFill>
              <a:miter lim="800000"/>
            </a:ln>
            <a:effectLst>
              <a:outerShdw dist="89803" dir="2700000" algn="ctr" rotWithShape="0">
                <a:schemeClr val="bg2"/>
              </a:outerShdw>
            </a:effec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dirty="0">
                  <a:solidFill>
                    <a:srgbClr val="000000"/>
                  </a:solidFill>
                  <a:ea typeface="微软雅黑" panose="020B0503020204020204" pitchFamily="34" charset="-122"/>
                </a:rPr>
                <a:t>比例</a:t>
              </a:r>
              <a:endParaRPr lang="zh-CN" altLang="en-US" sz="2800" b="1" dirty="0">
                <a:solidFill>
                  <a:srgbClr val="FFFFFF"/>
                </a:solidFill>
                <a:ea typeface="微软雅黑" panose="020B0503020204020204" pitchFamily="34" charset="-122"/>
              </a:endParaRPr>
            </a:p>
          </p:txBody>
        </p:sp>
        <p:sp>
          <p:nvSpPr>
            <p:cNvPr id="63512" name="Text Box 34"/>
            <p:cNvSpPr txBox="1">
              <a:spLocks noChangeArrowheads="1"/>
            </p:cNvSpPr>
            <p:nvPr/>
          </p:nvSpPr>
          <p:spPr bwMode="auto">
            <a:xfrm>
              <a:off x="4416" y="2160"/>
              <a:ext cx="912" cy="330"/>
            </a:xfrm>
            <a:prstGeom prst="rect">
              <a:avLst/>
            </a:prstGeom>
            <a:solidFill>
              <a:schemeClr val="accent2"/>
            </a:solidFill>
            <a:ln w="28575">
              <a:solidFill>
                <a:schemeClr val="bg2"/>
              </a:solidFill>
              <a:miter lim="800000"/>
            </a:ln>
            <a:effectLst>
              <a:outerShdw dist="89803" dir="2700000" algn="ctr" rotWithShape="0">
                <a:schemeClr val="bg2"/>
              </a:outerShdw>
            </a:effec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dirty="0">
                  <a:solidFill>
                    <a:srgbClr val="000000"/>
                  </a:solidFill>
                  <a:ea typeface="微软雅黑" panose="020B0503020204020204" pitchFamily="34" charset="-122"/>
                </a:rPr>
                <a:t>方差</a:t>
              </a:r>
              <a:endParaRPr lang="zh-CN" altLang="en-US" sz="2800" b="1" dirty="0">
                <a:solidFill>
                  <a:srgbClr val="FFFFFF"/>
                </a:solidFill>
                <a:ea typeface="微软雅黑" panose="020B0503020204020204" pitchFamily="34" charset="-122"/>
              </a:endParaRPr>
            </a:p>
          </p:txBody>
        </p:sp>
      </p:grpSp>
    </p:spTree>
  </p:cSld>
  <p:clrMapOvr>
    <a:masterClrMapping/>
  </p:clrMapOvr>
  <p:transition>
    <p:wipe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Rectangle 2"/>
          <p:cNvSpPr>
            <a:spLocks noGrp="1" noChangeArrowheads="1"/>
          </p:cNvSpPr>
          <p:nvPr>
            <p:ph type="ctrTitle"/>
          </p:nvPr>
        </p:nvSpPr>
        <p:spPr>
          <a:xfrm>
            <a:off x="647700" y="2114550"/>
            <a:ext cx="7810500" cy="1676400"/>
          </a:xfrm>
        </p:spPr>
        <p:txBody>
          <a:bodyPr anchorCtr="0"/>
          <a:lstStyle/>
          <a:p>
            <a:pPr>
              <a:defRPr/>
            </a:pPr>
            <a:r>
              <a:rPr lang="zh-CN" altLang="en-US">
                <a:latin typeface="Symbol" panose="05050102010706020507" pitchFamily="18" charset="2"/>
              </a:rPr>
              <a:t>总体</a:t>
            </a:r>
            <a:r>
              <a:rPr lang="zh-CN" altLang="en-US">
                <a:latin typeface="Arial" panose="020B0604020202020204" pitchFamily="34" charset="0"/>
              </a:rPr>
              <a:t>均值检验</a:t>
            </a:r>
            <a:endParaRPr lang="zh-CN" altLang="en-US" sz="4000">
              <a:solidFill>
                <a:schemeClr val="hlink"/>
              </a:solidFill>
              <a:latin typeface="Arial" panose="020B0604020202020204" pitchFamily="34" charset="0"/>
            </a:endParaRPr>
          </a:p>
        </p:txBody>
      </p:sp>
    </p:spTree>
  </p:cSld>
  <p:clrMapOvr>
    <a:masterClrMapping/>
  </p:clrMapOvr>
  <p:transition>
    <p:zoom/>
  </p:transition>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8818" name="Rectangle 2"/>
          <p:cNvSpPr>
            <a:spLocks noGrp="1" noChangeArrowheads="1"/>
          </p:cNvSpPr>
          <p:nvPr>
            <p:ph type="title"/>
          </p:nvPr>
        </p:nvSpPr>
        <p:spPr/>
        <p:txBody>
          <a:bodyPr>
            <a:normAutofit fontScale="90000"/>
          </a:bodyPr>
          <a:lstStyle/>
          <a:p>
            <a:pPr>
              <a:defRPr/>
            </a:pPr>
            <a:r>
              <a:rPr lang="zh-CN" altLang="en-US" sz="4000"/>
              <a:t>总体均值的检验</a:t>
            </a:r>
            <a:br>
              <a:rPr lang="zh-CN" altLang="en-US"/>
            </a:b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检验统计量</a:t>
            </a:r>
            <a:r>
              <a:rPr lang="en-US" altLang="zh-CN" sz="3600">
                <a:solidFill>
                  <a:schemeClr val="hlink"/>
                </a:solidFill>
                <a:latin typeface="Arial" panose="020B0604020202020204" pitchFamily="34" charset="0"/>
              </a:rPr>
              <a:t>)</a:t>
            </a:r>
          </a:p>
        </p:txBody>
      </p:sp>
      <p:sp>
        <p:nvSpPr>
          <p:cNvPr id="65539" name="AutoShape 3"/>
          <p:cNvSpPr>
            <a:spLocks noChangeArrowheads="1"/>
          </p:cNvSpPr>
          <p:nvPr/>
        </p:nvSpPr>
        <p:spPr bwMode="auto">
          <a:xfrm>
            <a:off x="1935163" y="1906588"/>
            <a:ext cx="3844925" cy="733663"/>
          </a:xfrm>
          <a:prstGeom prst="diamond">
            <a:avLst/>
          </a:prstGeom>
          <a:solidFill>
            <a:srgbClr val="FFFFCC"/>
          </a:solidFill>
          <a:ln w="28575">
            <a:solidFill>
              <a:schemeClr val="bg2"/>
            </a:solidFill>
            <a:miter lim="800000"/>
          </a:ln>
          <a:effectLst>
            <a:outerShdw dist="12700" dir="5400000" algn="ctr" rotWithShape="0">
              <a:schemeClr val="bg2"/>
            </a:outerShdw>
          </a:effectLst>
        </p:spPr>
        <p:txBody>
          <a:bodyPr>
            <a:spAutoFit/>
          </a:bodyPr>
          <a:lstStyle/>
          <a:p>
            <a:pPr>
              <a:spcBef>
                <a:spcPct val="50000"/>
              </a:spcBef>
            </a:pPr>
            <a:r>
              <a:rPr lang="zh-CN" altLang="en-US" sz="1800" b="1" dirty="0">
                <a:solidFill>
                  <a:srgbClr val="000000"/>
                </a:solidFill>
                <a:latin typeface="Arial" panose="020B0604020202020204" pitchFamily="34" charset="0"/>
                <a:ea typeface="微软雅黑" panose="020B0503020204020204" pitchFamily="34" charset="-122"/>
                <a:sym typeface="Symbol" panose="05050102010706020507" pitchFamily="18" charset="2"/>
              </a:rPr>
              <a:t>总体 </a:t>
            </a:r>
            <a:r>
              <a:rPr lang="zh-CN" altLang="en-US" sz="1800" b="1" dirty="0">
                <a:solidFill>
                  <a:srgbClr val="000000"/>
                </a:solidFill>
                <a:latin typeface="Arial" panose="020B0604020202020204" pitchFamily="34" charset="0"/>
                <a:ea typeface="微软雅黑" panose="020B0503020204020204" pitchFamily="34" charset="-122"/>
              </a:rPr>
              <a:t>是否已知</a:t>
            </a:r>
          </a:p>
        </p:txBody>
      </p:sp>
      <p:grpSp>
        <p:nvGrpSpPr>
          <p:cNvPr id="1058875" name="Group 59"/>
          <p:cNvGrpSpPr/>
          <p:nvPr/>
        </p:nvGrpSpPr>
        <p:grpSpPr bwMode="auto">
          <a:xfrm>
            <a:off x="6915150" y="2647950"/>
            <a:ext cx="1428750" cy="3128963"/>
            <a:chOff x="4356" y="1668"/>
            <a:chExt cx="900" cy="1971"/>
          </a:xfrm>
        </p:grpSpPr>
        <p:sp>
          <p:nvSpPr>
            <p:cNvPr id="1058827" name="Line 11"/>
            <p:cNvSpPr>
              <a:spLocks noChangeShapeType="1"/>
            </p:cNvSpPr>
            <p:nvPr/>
          </p:nvSpPr>
          <p:spPr bwMode="auto">
            <a:xfrm>
              <a:off x="4824" y="2627"/>
              <a:ext cx="0" cy="124"/>
            </a:xfrm>
            <a:prstGeom prst="line">
              <a:avLst/>
            </a:prstGeom>
            <a:noFill/>
            <a:ln w="19050">
              <a:solidFill>
                <a:schemeClr val="tx1"/>
              </a:solidFill>
              <a:rou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58828" name="Line 12"/>
            <p:cNvSpPr>
              <a:spLocks noChangeShapeType="1"/>
            </p:cNvSpPr>
            <p:nvPr/>
          </p:nvSpPr>
          <p:spPr bwMode="auto">
            <a:xfrm>
              <a:off x="4812" y="1959"/>
              <a:ext cx="0" cy="178"/>
            </a:xfrm>
            <a:prstGeom prst="line">
              <a:avLst/>
            </a:prstGeom>
            <a:noFill/>
            <a:ln w="19050">
              <a:solidFill>
                <a:schemeClr val="tx1"/>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58829" name="Line 13"/>
            <p:cNvSpPr>
              <a:spLocks noChangeShapeType="1"/>
            </p:cNvSpPr>
            <p:nvPr/>
          </p:nvSpPr>
          <p:spPr bwMode="auto">
            <a:xfrm>
              <a:off x="4536" y="1959"/>
              <a:ext cx="276" cy="0"/>
            </a:xfrm>
            <a:prstGeom prst="line">
              <a:avLst/>
            </a:prstGeom>
            <a:noFill/>
            <a:ln w="19050">
              <a:solidFill>
                <a:srgbClr val="EAEAEA"/>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5561" name="Text Box 14"/>
            <p:cNvSpPr txBox="1">
              <a:spLocks noChangeArrowheads="1"/>
            </p:cNvSpPr>
            <p:nvPr/>
          </p:nvSpPr>
          <p:spPr bwMode="auto">
            <a:xfrm>
              <a:off x="4404" y="2148"/>
              <a:ext cx="780" cy="461"/>
            </a:xfrm>
            <a:prstGeom prst="rect">
              <a:avLst/>
            </a:prstGeom>
            <a:solidFill>
              <a:srgbClr val="DA8AB8"/>
            </a:solidFill>
            <a:ln w="28575">
              <a:solidFill>
                <a:schemeClr val="bg2"/>
              </a:solidFill>
              <a:miter lim="800000"/>
            </a:ln>
            <a:effectLst>
              <a:outerShdw dist="12700" dir="5400000" algn="ctr" rotWithShape="0">
                <a:schemeClr val="bg2"/>
              </a:outerShdw>
            </a:effec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dirty="0">
                  <a:solidFill>
                    <a:srgbClr val="FFFF33"/>
                  </a:solidFill>
                  <a:ea typeface="微软雅黑" panose="020B0503020204020204" pitchFamily="34" charset="-122"/>
                  <a:sym typeface="Symbol" panose="05050102010706020507" pitchFamily="18" charset="2"/>
                </a:rPr>
                <a:t>用样本标</a:t>
              </a:r>
            </a:p>
            <a:p>
              <a:pPr>
                <a:spcBef>
                  <a:spcPct val="50000"/>
                </a:spcBef>
              </a:pPr>
              <a:r>
                <a:rPr lang="zh-CN" altLang="en-US" sz="1600" b="1" dirty="0">
                  <a:solidFill>
                    <a:srgbClr val="FFFF33"/>
                  </a:solidFill>
                  <a:ea typeface="微软雅黑" panose="020B0503020204020204" pitchFamily="34" charset="-122"/>
                  <a:sym typeface="Symbol" panose="05050102010706020507" pitchFamily="18" charset="2"/>
                </a:rPr>
                <a:t>准差</a:t>
              </a:r>
              <a:r>
                <a:rPr lang="en-US" altLang="zh-CN" sz="1600" b="1" dirty="0">
                  <a:solidFill>
                    <a:srgbClr val="FFFF33"/>
                  </a:solidFill>
                  <a:ea typeface="微软雅黑" panose="020B0503020204020204" pitchFamily="34" charset="-122"/>
                  <a:sym typeface="Symbol" panose="05050102010706020507" pitchFamily="18" charset="2"/>
                </a:rPr>
                <a:t>S</a:t>
              </a:r>
              <a:r>
                <a:rPr lang="zh-CN" altLang="en-US" sz="1600" b="1" dirty="0">
                  <a:solidFill>
                    <a:srgbClr val="FFFF33"/>
                  </a:solidFill>
                  <a:ea typeface="微软雅黑" panose="020B0503020204020204" pitchFamily="34" charset="-122"/>
                  <a:sym typeface="Symbol" panose="05050102010706020507" pitchFamily="18" charset="2"/>
                </a:rPr>
                <a:t>代替</a:t>
              </a:r>
            </a:p>
          </p:txBody>
        </p:sp>
        <p:sp>
          <p:nvSpPr>
            <p:cNvPr id="65562" name="Text Box 16"/>
            <p:cNvSpPr txBox="1">
              <a:spLocks noChangeArrowheads="1"/>
            </p:cNvSpPr>
            <p:nvPr/>
          </p:nvSpPr>
          <p:spPr bwMode="auto">
            <a:xfrm>
              <a:off x="4356" y="2775"/>
              <a:ext cx="900" cy="864"/>
            </a:xfrm>
            <a:prstGeom prst="rect">
              <a:avLst/>
            </a:prstGeom>
            <a:solidFill>
              <a:srgbClr val="7BFFF2"/>
            </a:solidFill>
            <a:ln w="28575">
              <a:solidFill>
                <a:schemeClr val="bg2"/>
              </a:solidFill>
              <a:miter lim="800000"/>
            </a:ln>
            <a:effectLst>
              <a:outerShdw dist="45791" dir="3378596" algn="ctr" rotWithShape="0">
                <a:schemeClr val="bg2"/>
              </a:outerShdw>
            </a:effec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200" b="1" dirty="0">
                  <a:solidFill>
                    <a:srgbClr val="000000"/>
                  </a:solidFill>
                  <a:ea typeface="微软雅黑" panose="020B0503020204020204" pitchFamily="34" charset="-122"/>
                </a:rPr>
                <a:t> t </a:t>
              </a:r>
              <a:r>
                <a:rPr lang="zh-CN" altLang="en-US" sz="2200" b="1" dirty="0">
                  <a:solidFill>
                    <a:srgbClr val="000000"/>
                  </a:solidFill>
                  <a:ea typeface="微软雅黑" panose="020B0503020204020204" pitchFamily="34" charset="-122"/>
                </a:rPr>
                <a:t>检验</a:t>
              </a:r>
            </a:p>
            <a:p>
              <a:pPr>
                <a:spcBef>
                  <a:spcPct val="50000"/>
                </a:spcBef>
              </a:pPr>
              <a:endParaRPr lang="zh-CN" altLang="en-US" sz="2200" b="1" dirty="0">
                <a:solidFill>
                  <a:srgbClr val="000000"/>
                </a:solidFill>
                <a:ea typeface="微软雅黑" panose="020B0503020204020204" pitchFamily="34" charset="-122"/>
              </a:endParaRPr>
            </a:p>
            <a:p>
              <a:pPr>
                <a:spcBef>
                  <a:spcPct val="50000"/>
                </a:spcBef>
              </a:pPr>
              <a:endParaRPr lang="en-US" altLang="zh-CN" sz="1800" b="1" dirty="0">
                <a:solidFill>
                  <a:srgbClr val="000000"/>
                </a:solidFill>
                <a:ea typeface="微软雅黑" panose="020B0503020204020204" pitchFamily="34" charset="-122"/>
              </a:endParaRPr>
            </a:p>
          </p:txBody>
        </p:sp>
        <p:graphicFrame>
          <p:nvGraphicFramePr>
            <p:cNvPr id="65563" name="Object 17">
              <a:hlinkClick r:id="" action="ppaction://ole?verb=0"/>
            </p:cNvPr>
            <p:cNvGraphicFramePr/>
            <p:nvPr/>
          </p:nvGraphicFramePr>
          <p:xfrm>
            <a:off x="4429" y="3023"/>
            <a:ext cx="760" cy="598"/>
          </p:xfrm>
          <a:graphic>
            <a:graphicData uri="http://schemas.openxmlformats.org/presentationml/2006/ole">
              <mc:AlternateContent xmlns:mc="http://schemas.openxmlformats.org/markup-compatibility/2006">
                <mc:Choice xmlns:v="urn:schemas-microsoft-com:vml" Requires="v">
                  <p:oleObj spid="_x0000_s106692" name="Equation" r:id="rId4" imgW="952500" imgH="609600" progId="">
                    <p:embed/>
                  </p:oleObj>
                </mc:Choice>
                <mc:Fallback>
                  <p:oleObj name="Equation" r:id="rId4" imgW="952500" imgH="609600" progId="">
                    <p:embed/>
                    <p:pic>
                      <p:nvPicPr>
                        <p:cNvPr id="0" name="Picture 15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9" y="3023"/>
                          <a:ext cx="760" cy="598"/>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1058834" name="Text Box 18"/>
            <p:cNvSpPr txBox="1">
              <a:spLocks noChangeArrowheads="1"/>
            </p:cNvSpPr>
            <p:nvPr/>
          </p:nvSpPr>
          <p:spPr bwMode="auto">
            <a:xfrm>
              <a:off x="4500" y="1668"/>
              <a:ext cx="384" cy="25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spcBef>
                  <a:spcPct val="50000"/>
                </a:spcBef>
                <a:defRPr/>
              </a:pPr>
              <a:r>
                <a:rPr lang="zh-CN" altLang="en-US" sz="20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小</a:t>
              </a:r>
            </a:p>
          </p:txBody>
        </p:sp>
      </p:grpSp>
      <p:grpSp>
        <p:nvGrpSpPr>
          <p:cNvPr id="1058866" name="Group 50"/>
          <p:cNvGrpSpPr/>
          <p:nvPr/>
        </p:nvGrpSpPr>
        <p:grpSpPr bwMode="auto">
          <a:xfrm>
            <a:off x="4640263" y="1828801"/>
            <a:ext cx="2682875" cy="1698626"/>
            <a:chOff x="2923" y="1116"/>
            <a:chExt cx="1690" cy="1070"/>
          </a:xfrm>
        </p:grpSpPr>
        <p:sp>
          <p:nvSpPr>
            <p:cNvPr id="1058841" name="Line 25"/>
            <p:cNvSpPr>
              <a:spLocks noChangeShapeType="1"/>
            </p:cNvSpPr>
            <p:nvPr/>
          </p:nvSpPr>
          <p:spPr bwMode="auto">
            <a:xfrm flipV="1">
              <a:off x="3612" y="1382"/>
              <a:ext cx="168" cy="0"/>
            </a:xfrm>
            <a:prstGeom prst="line">
              <a:avLst/>
            </a:prstGeom>
            <a:noFill/>
            <a:ln w="19050">
              <a:solidFill>
                <a:srgbClr val="EAEAEA"/>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5555" name="AutoShape 27"/>
            <p:cNvSpPr>
              <a:spLocks noChangeArrowheads="1"/>
            </p:cNvSpPr>
            <p:nvPr/>
          </p:nvSpPr>
          <p:spPr bwMode="auto">
            <a:xfrm>
              <a:off x="2923" y="1685"/>
              <a:ext cx="1690" cy="501"/>
            </a:xfrm>
            <a:prstGeom prst="diamond">
              <a:avLst/>
            </a:prstGeom>
            <a:solidFill>
              <a:srgbClr val="FFFFCC"/>
            </a:solidFill>
            <a:ln w="28575">
              <a:solidFill>
                <a:schemeClr val="bg2"/>
              </a:solidFill>
              <a:miter lim="800000"/>
            </a:ln>
            <a:effectLst>
              <a:outerShdw dist="12700" dir="5400000" algn="ctr" rotWithShape="0">
                <a:schemeClr val="bg2"/>
              </a:outerShdw>
            </a:effectLst>
          </p:spPr>
          <p:txBody>
            <a:bodyPr>
              <a:spAutoFit/>
            </a:bodyPr>
            <a:lstStyle/>
            <a:p>
              <a:pPr>
                <a:spcBef>
                  <a:spcPct val="50000"/>
                </a:spcBef>
              </a:pPr>
              <a:r>
                <a:rPr lang="zh-CN" altLang="en-US" sz="2000" b="1" dirty="0">
                  <a:solidFill>
                    <a:srgbClr val="000000"/>
                  </a:solidFill>
                  <a:latin typeface="Arial" panose="020B0604020202020204" pitchFamily="34" charset="0"/>
                  <a:ea typeface="微软雅黑" panose="020B0503020204020204" pitchFamily="34" charset="-122"/>
                  <a:sym typeface="Symbol" panose="05050102010706020507" pitchFamily="18" charset="2"/>
                </a:rPr>
                <a:t>样本容量</a:t>
              </a:r>
              <a:endParaRPr lang="en-US" altLang="zh-CN" sz="2000" b="1" dirty="0">
                <a:solidFill>
                  <a:srgbClr val="000000"/>
                </a:solidFill>
                <a:latin typeface="Arial" panose="020B0604020202020204" pitchFamily="34" charset="0"/>
                <a:ea typeface="微软雅黑" panose="020B0503020204020204" pitchFamily="34" charset="-122"/>
              </a:endParaRPr>
            </a:p>
          </p:txBody>
        </p:sp>
        <p:sp>
          <p:nvSpPr>
            <p:cNvPr id="1058844" name="Text Box 28"/>
            <p:cNvSpPr txBox="1">
              <a:spLocks noChangeArrowheads="1"/>
            </p:cNvSpPr>
            <p:nvPr/>
          </p:nvSpPr>
          <p:spPr bwMode="auto">
            <a:xfrm>
              <a:off x="3540" y="1116"/>
              <a:ext cx="384" cy="25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spcBef>
                  <a:spcPct val="50000"/>
                </a:spcBef>
                <a:defRPr/>
              </a:pPr>
              <a:r>
                <a:rPr lang="zh-CN" altLang="en-US" sz="20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否</a:t>
              </a:r>
            </a:p>
          </p:txBody>
        </p:sp>
        <p:sp>
          <p:nvSpPr>
            <p:cNvPr id="1058846" name="Line 30"/>
            <p:cNvSpPr>
              <a:spLocks noChangeShapeType="1"/>
            </p:cNvSpPr>
            <p:nvPr/>
          </p:nvSpPr>
          <p:spPr bwMode="auto">
            <a:xfrm>
              <a:off x="3780" y="1391"/>
              <a:ext cx="0" cy="292"/>
            </a:xfrm>
            <a:prstGeom prst="line">
              <a:avLst/>
            </a:prstGeom>
            <a:noFill/>
            <a:ln w="19050">
              <a:solidFill>
                <a:schemeClr val="tx1"/>
              </a:solidFill>
              <a:rou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nvGrpSpPr>
          <p:cNvPr id="1058871" name="Group 55"/>
          <p:cNvGrpSpPr/>
          <p:nvPr/>
        </p:nvGrpSpPr>
        <p:grpSpPr bwMode="auto">
          <a:xfrm>
            <a:off x="781050" y="1847850"/>
            <a:ext cx="1581150" cy="3967163"/>
            <a:chOff x="492" y="1164"/>
            <a:chExt cx="996" cy="2499"/>
          </a:xfrm>
        </p:grpSpPr>
        <p:sp>
          <p:nvSpPr>
            <p:cNvPr id="1058822" name="Line 6"/>
            <p:cNvSpPr>
              <a:spLocks noChangeShapeType="1"/>
            </p:cNvSpPr>
            <p:nvPr/>
          </p:nvSpPr>
          <p:spPr bwMode="auto">
            <a:xfrm>
              <a:off x="1020" y="1457"/>
              <a:ext cx="0" cy="1342"/>
            </a:xfrm>
            <a:prstGeom prst="line">
              <a:avLst/>
            </a:prstGeom>
            <a:noFill/>
            <a:ln w="19050">
              <a:solidFill>
                <a:schemeClr val="tx1"/>
              </a:solidFill>
              <a:rou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58837" name="Line 21"/>
            <p:cNvSpPr>
              <a:spLocks noChangeShapeType="1"/>
            </p:cNvSpPr>
            <p:nvPr/>
          </p:nvSpPr>
          <p:spPr bwMode="auto">
            <a:xfrm>
              <a:off x="1020" y="1430"/>
              <a:ext cx="228" cy="0"/>
            </a:xfrm>
            <a:prstGeom prst="line">
              <a:avLst/>
            </a:prstGeom>
            <a:noFill/>
            <a:ln w="19050">
              <a:solidFill>
                <a:srgbClr val="EAEAEA"/>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58839" name="Text Box 23"/>
            <p:cNvSpPr txBox="1">
              <a:spLocks noChangeArrowheads="1"/>
            </p:cNvSpPr>
            <p:nvPr/>
          </p:nvSpPr>
          <p:spPr bwMode="auto">
            <a:xfrm>
              <a:off x="852" y="1164"/>
              <a:ext cx="372" cy="25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spcBef>
                  <a:spcPct val="50000"/>
                </a:spcBef>
                <a:defRPr/>
              </a:pPr>
              <a:r>
                <a:rPr lang="zh-CN" altLang="en-US" sz="20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是</a:t>
              </a:r>
            </a:p>
          </p:txBody>
        </p:sp>
        <p:sp>
          <p:nvSpPr>
            <p:cNvPr id="65552" name="Text Box 7"/>
            <p:cNvSpPr txBox="1">
              <a:spLocks noChangeArrowheads="1"/>
            </p:cNvSpPr>
            <p:nvPr/>
          </p:nvSpPr>
          <p:spPr bwMode="auto">
            <a:xfrm>
              <a:off x="492" y="2799"/>
              <a:ext cx="996" cy="864"/>
            </a:xfrm>
            <a:prstGeom prst="rect">
              <a:avLst/>
            </a:prstGeom>
            <a:solidFill>
              <a:srgbClr val="7BFFF2"/>
            </a:solidFill>
            <a:ln w="28575">
              <a:solidFill>
                <a:schemeClr val="bg2"/>
              </a:solidFill>
              <a:miter lim="800000"/>
            </a:ln>
            <a:effectLst>
              <a:outerShdw dist="45791" dir="3378596" algn="ctr" rotWithShape="0">
                <a:schemeClr val="bg2"/>
              </a:outerShdw>
            </a:effec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200" b="1" dirty="0">
                  <a:solidFill>
                    <a:srgbClr val="000000"/>
                  </a:solidFill>
                  <a:ea typeface="微软雅黑" panose="020B0503020204020204" pitchFamily="34" charset="-122"/>
                </a:rPr>
                <a:t>z </a:t>
              </a:r>
              <a:r>
                <a:rPr lang="zh-CN" altLang="en-US" sz="2200" b="1" dirty="0">
                  <a:solidFill>
                    <a:srgbClr val="000000"/>
                  </a:solidFill>
                  <a:ea typeface="微软雅黑" panose="020B0503020204020204" pitchFamily="34" charset="-122"/>
                </a:rPr>
                <a:t>检验</a:t>
              </a:r>
            </a:p>
            <a:p>
              <a:pPr algn="l">
                <a:spcBef>
                  <a:spcPct val="50000"/>
                </a:spcBef>
              </a:pPr>
              <a:r>
                <a:rPr lang="zh-CN" altLang="en-US" sz="2200" b="1" dirty="0">
                  <a:solidFill>
                    <a:srgbClr val="000000"/>
                  </a:solidFill>
                  <a:ea typeface="微软雅黑" panose="020B0503020204020204" pitchFamily="34" charset="-122"/>
                </a:rPr>
                <a:t>                 </a:t>
              </a:r>
            </a:p>
            <a:p>
              <a:pPr>
                <a:spcBef>
                  <a:spcPct val="50000"/>
                </a:spcBef>
              </a:pPr>
              <a:endParaRPr lang="en-US" altLang="zh-CN" sz="1800" b="1" dirty="0">
                <a:solidFill>
                  <a:srgbClr val="000000"/>
                </a:solidFill>
                <a:ea typeface="微软雅黑" panose="020B0503020204020204" pitchFamily="34" charset="-122"/>
              </a:endParaRPr>
            </a:p>
          </p:txBody>
        </p:sp>
        <p:graphicFrame>
          <p:nvGraphicFramePr>
            <p:cNvPr id="65553" name="Object 8">
              <a:hlinkClick r:id="" action="ppaction://ole?verb=0"/>
            </p:cNvPr>
            <p:cNvGraphicFramePr/>
            <p:nvPr/>
          </p:nvGraphicFramePr>
          <p:xfrm>
            <a:off x="575" y="3060"/>
            <a:ext cx="812" cy="598"/>
          </p:xfrm>
          <a:graphic>
            <a:graphicData uri="http://schemas.openxmlformats.org/presentationml/2006/ole">
              <mc:AlternateContent xmlns:mc="http://schemas.openxmlformats.org/markup-compatibility/2006">
                <mc:Choice xmlns:v="urn:schemas-microsoft-com:vml" Requires="v">
                  <p:oleObj spid="_x0000_s106693" name="Equation" r:id="rId6" imgW="1016000" imgH="609600" progId="">
                    <p:embed/>
                  </p:oleObj>
                </mc:Choice>
                <mc:Fallback>
                  <p:oleObj name="Equation" r:id="rId6" imgW="1016000" imgH="609600" progId="">
                    <p:embed/>
                    <p:pic>
                      <p:nvPicPr>
                        <p:cNvPr id="0" name="Picture 156"/>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5" y="3060"/>
                          <a:ext cx="812" cy="598"/>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pSp>
      <p:grpSp>
        <p:nvGrpSpPr>
          <p:cNvPr id="1058874" name="Group 58"/>
          <p:cNvGrpSpPr/>
          <p:nvPr/>
        </p:nvGrpSpPr>
        <p:grpSpPr bwMode="auto">
          <a:xfrm>
            <a:off x="3505200" y="2628900"/>
            <a:ext cx="1562100" cy="3186113"/>
            <a:chOff x="2208" y="1656"/>
            <a:chExt cx="984" cy="2007"/>
          </a:xfrm>
        </p:grpSpPr>
        <p:sp>
          <p:nvSpPr>
            <p:cNvPr id="1058855" name="Line 39"/>
            <p:cNvSpPr>
              <a:spLocks noChangeShapeType="1"/>
            </p:cNvSpPr>
            <p:nvPr/>
          </p:nvSpPr>
          <p:spPr bwMode="auto">
            <a:xfrm>
              <a:off x="2652" y="1985"/>
              <a:ext cx="0" cy="790"/>
            </a:xfrm>
            <a:prstGeom prst="line">
              <a:avLst/>
            </a:prstGeom>
            <a:noFill/>
            <a:ln w="19050">
              <a:solidFill>
                <a:schemeClr val="tx1"/>
              </a:solidFill>
              <a:round/>
              <a:tailEnd type="triangle" w="med" len="me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58857" name="Line 41"/>
            <p:cNvSpPr>
              <a:spLocks noChangeShapeType="1"/>
            </p:cNvSpPr>
            <p:nvPr/>
          </p:nvSpPr>
          <p:spPr bwMode="auto">
            <a:xfrm>
              <a:off x="2664" y="1961"/>
              <a:ext cx="300" cy="0"/>
            </a:xfrm>
            <a:prstGeom prst="line">
              <a:avLst/>
            </a:prstGeom>
            <a:noFill/>
            <a:ln w="19050">
              <a:solidFill>
                <a:schemeClr val="tx1"/>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5546" name="Text Box 43"/>
            <p:cNvSpPr txBox="1">
              <a:spLocks noChangeArrowheads="1"/>
            </p:cNvSpPr>
            <p:nvPr/>
          </p:nvSpPr>
          <p:spPr bwMode="auto">
            <a:xfrm>
              <a:off x="2208" y="2799"/>
              <a:ext cx="984" cy="864"/>
            </a:xfrm>
            <a:prstGeom prst="rect">
              <a:avLst/>
            </a:prstGeom>
            <a:solidFill>
              <a:srgbClr val="7BFFF2"/>
            </a:solidFill>
            <a:ln w="28575">
              <a:solidFill>
                <a:schemeClr val="bg2"/>
              </a:solidFill>
              <a:miter lim="800000"/>
            </a:ln>
            <a:effectLst>
              <a:outerShdw dist="45791" dir="3378596" algn="ctr" rotWithShape="0">
                <a:schemeClr val="bg2"/>
              </a:outerShdw>
            </a:effec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200" b="1" dirty="0">
                  <a:solidFill>
                    <a:srgbClr val="000000"/>
                  </a:solidFill>
                  <a:ea typeface="微软雅黑" panose="020B0503020204020204" pitchFamily="34" charset="-122"/>
                </a:rPr>
                <a:t>z </a:t>
              </a:r>
              <a:r>
                <a:rPr lang="zh-CN" altLang="en-US" sz="2200" b="1" dirty="0">
                  <a:solidFill>
                    <a:srgbClr val="000000"/>
                  </a:solidFill>
                  <a:ea typeface="微软雅黑" panose="020B0503020204020204" pitchFamily="34" charset="-122"/>
                </a:rPr>
                <a:t>检验</a:t>
              </a:r>
            </a:p>
            <a:p>
              <a:pPr>
                <a:spcBef>
                  <a:spcPct val="50000"/>
                </a:spcBef>
              </a:pPr>
              <a:endParaRPr lang="zh-CN" altLang="en-US" sz="2200" b="1" dirty="0">
                <a:solidFill>
                  <a:srgbClr val="000000"/>
                </a:solidFill>
                <a:ea typeface="微软雅黑" panose="020B0503020204020204" pitchFamily="34" charset="-122"/>
              </a:endParaRPr>
            </a:p>
            <a:p>
              <a:pPr>
                <a:spcBef>
                  <a:spcPct val="50000"/>
                </a:spcBef>
              </a:pPr>
              <a:endParaRPr lang="en-US" altLang="zh-CN" sz="1800" b="1" dirty="0">
                <a:solidFill>
                  <a:srgbClr val="000000"/>
                </a:solidFill>
                <a:ea typeface="微软雅黑" panose="020B0503020204020204" pitchFamily="34" charset="-122"/>
              </a:endParaRPr>
            </a:p>
          </p:txBody>
        </p:sp>
        <p:graphicFrame>
          <p:nvGraphicFramePr>
            <p:cNvPr id="65547" name="Object 44">
              <a:hlinkClick r:id="" action="ppaction://ole?verb=0"/>
            </p:cNvPr>
            <p:cNvGraphicFramePr/>
            <p:nvPr/>
          </p:nvGraphicFramePr>
          <p:xfrm>
            <a:off x="2247" y="3048"/>
            <a:ext cx="901" cy="598"/>
          </p:xfrm>
          <a:graphic>
            <a:graphicData uri="http://schemas.openxmlformats.org/presentationml/2006/ole">
              <mc:AlternateContent xmlns:mc="http://schemas.openxmlformats.org/markup-compatibility/2006">
                <mc:Choice xmlns:v="urn:schemas-microsoft-com:vml" Requires="v">
                  <p:oleObj spid="_x0000_s106694" name="Equation" r:id="rId8" imgW="1016000" imgH="609600" progId="">
                    <p:embed/>
                  </p:oleObj>
                </mc:Choice>
                <mc:Fallback>
                  <p:oleObj name="Equation" r:id="rId8" imgW="1016000" imgH="609600" progId="">
                    <p:embed/>
                    <p:pic>
                      <p:nvPicPr>
                        <p:cNvPr id="0" name="Picture 157"/>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47" y="3048"/>
                          <a:ext cx="901" cy="598"/>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1058861" name="Text Box 45"/>
            <p:cNvSpPr txBox="1">
              <a:spLocks noChangeArrowheads="1"/>
            </p:cNvSpPr>
            <p:nvPr/>
          </p:nvSpPr>
          <p:spPr bwMode="auto">
            <a:xfrm>
              <a:off x="2640" y="1656"/>
              <a:ext cx="372" cy="25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spcBef>
                  <a:spcPct val="50000"/>
                </a:spcBef>
                <a:defRPr/>
              </a:pPr>
              <a:r>
                <a:rPr lang="zh-CN" altLang="en-US" sz="20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大</a:t>
              </a:r>
            </a:p>
          </p:txBody>
        </p:sp>
      </p:grpSp>
      <p:sp>
        <p:nvSpPr>
          <p:cNvPr id="37" name="Text Box 14"/>
          <p:cNvSpPr txBox="1">
            <a:spLocks noChangeArrowheads="1"/>
          </p:cNvSpPr>
          <p:nvPr/>
        </p:nvSpPr>
        <p:spPr bwMode="auto">
          <a:xfrm>
            <a:off x="3590925" y="3365160"/>
            <a:ext cx="1238250" cy="731838"/>
          </a:xfrm>
          <a:prstGeom prst="rect">
            <a:avLst/>
          </a:prstGeom>
          <a:solidFill>
            <a:srgbClr val="DA8AB8"/>
          </a:solidFill>
          <a:ln w="28575">
            <a:solidFill>
              <a:schemeClr val="bg2"/>
            </a:solidFill>
            <a:miter lim="800000"/>
          </a:ln>
          <a:effectLst>
            <a:outerShdw dist="12700" dir="5400000" algn="ctr" rotWithShape="0">
              <a:schemeClr val="bg2"/>
            </a:outerShdw>
          </a:effec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1600" b="1" dirty="0">
                <a:solidFill>
                  <a:srgbClr val="FFFF33"/>
                </a:solidFill>
                <a:ea typeface="微软雅黑" panose="020B0503020204020204" pitchFamily="34" charset="-122"/>
                <a:sym typeface="Symbol" panose="05050102010706020507" pitchFamily="18" charset="2"/>
              </a:rPr>
              <a:t>用样本标</a:t>
            </a:r>
          </a:p>
          <a:p>
            <a:pPr>
              <a:spcBef>
                <a:spcPct val="50000"/>
              </a:spcBef>
            </a:pPr>
            <a:r>
              <a:rPr lang="zh-CN" altLang="en-US" sz="1600" b="1" dirty="0">
                <a:solidFill>
                  <a:srgbClr val="FFFF33"/>
                </a:solidFill>
                <a:ea typeface="微软雅黑" panose="020B0503020204020204" pitchFamily="34" charset="-122"/>
                <a:sym typeface="Symbol" panose="05050102010706020507" pitchFamily="18" charset="2"/>
              </a:rPr>
              <a:t>准差</a:t>
            </a:r>
            <a:r>
              <a:rPr lang="en-US" altLang="zh-CN" sz="1600" b="1" dirty="0">
                <a:solidFill>
                  <a:srgbClr val="FFFF33"/>
                </a:solidFill>
                <a:ea typeface="微软雅黑" panose="020B0503020204020204" pitchFamily="34" charset="-122"/>
                <a:sym typeface="Symbol" panose="05050102010706020507" pitchFamily="18" charset="2"/>
              </a:rPr>
              <a:t>S</a:t>
            </a:r>
            <a:r>
              <a:rPr lang="zh-CN" altLang="en-US" sz="1600" b="1" dirty="0">
                <a:solidFill>
                  <a:srgbClr val="FFFF33"/>
                </a:solidFill>
                <a:ea typeface="微软雅黑" panose="020B0503020204020204" pitchFamily="34" charset="-122"/>
                <a:sym typeface="Symbol" panose="05050102010706020507" pitchFamily="18" charset="2"/>
              </a:rPr>
              <a:t>代替</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58871"/>
                                        </p:tgtEl>
                                        <p:attrNameLst>
                                          <p:attrName>style.visibility</p:attrName>
                                        </p:attrNameLst>
                                      </p:cBhvr>
                                      <p:to>
                                        <p:strVal val="visible"/>
                                      </p:to>
                                    </p:set>
                                    <p:animEffect transition="in" filter="wipe(up)">
                                      <p:cBhvr>
                                        <p:cTn id="7" dur="500"/>
                                        <p:tgtEl>
                                          <p:spTgt spid="10588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58866"/>
                                        </p:tgtEl>
                                        <p:attrNameLst>
                                          <p:attrName>style.visibility</p:attrName>
                                        </p:attrNameLst>
                                      </p:cBhvr>
                                      <p:to>
                                        <p:strVal val="visible"/>
                                      </p:to>
                                    </p:set>
                                    <p:animEffect transition="in" filter="wipe(up)">
                                      <p:cBhvr>
                                        <p:cTn id="12" dur="500"/>
                                        <p:tgtEl>
                                          <p:spTgt spid="105886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58874"/>
                                        </p:tgtEl>
                                        <p:attrNameLst>
                                          <p:attrName>style.visibility</p:attrName>
                                        </p:attrNameLst>
                                      </p:cBhvr>
                                      <p:to>
                                        <p:strVal val="visible"/>
                                      </p:to>
                                    </p:set>
                                    <p:animEffect transition="in" filter="wipe(up)">
                                      <p:cBhvr>
                                        <p:cTn id="17" dur="500"/>
                                        <p:tgtEl>
                                          <p:spTgt spid="1058874"/>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down)">
                                      <p:cBhvr>
                                        <p:cTn id="20" dur="500"/>
                                        <p:tgtEl>
                                          <p:spTgt spid="3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1058875"/>
                                        </p:tgtEl>
                                        <p:attrNameLst>
                                          <p:attrName>style.visibility</p:attrName>
                                        </p:attrNameLst>
                                      </p:cBhvr>
                                      <p:to>
                                        <p:strVal val="visible"/>
                                      </p:to>
                                    </p:set>
                                    <p:animEffect transition="in" filter="wipe(up)">
                                      <p:cBhvr>
                                        <p:cTn id="25" dur="500"/>
                                        <p:tgtEl>
                                          <p:spTgt spid="1058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normAutofit fontScale="90000"/>
          </a:bodyPr>
          <a:lstStyle/>
          <a:p>
            <a:pPr>
              <a:defRPr/>
            </a:pPr>
            <a:r>
              <a:rPr lang="zh-CN" altLang="en-US" sz="4000" dirty="0">
                <a:latin typeface="Arial" panose="020B0604020202020204" pitchFamily="34" charset="0"/>
              </a:rPr>
              <a:t>总体均值的检验</a:t>
            </a:r>
            <a:br>
              <a:rPr lang="zh-CN" altLang="en-US" sz="4000" dirty="0">
                <a:latin typeface="Arial" panose="020B0604020202020204" pitchFamily="34" charset="0"/>
              </a:rPr>
            </a:br>
            <a:r>
              <a:rPr lang="zh-CN" altLang="en-US" sz="4000" dirty="0">
                <a:latin typeface="Arial" panose="020B0604020202020204" pitchFamily="34" charset="0"/>
              </a:rPr>
              <a:t> </a:t>
            </a:r>
            <a:r>
              <a:rPr lang="en-US" altLang="zh-CN" sz="3600" dirty="0">
                <a:solidFill>
                  <a:schemeClr val="hlink"/>
                </a:solidFill>
                <a:latin typeface="Arial" panose="020B0604020202020204" pitchFamily="34" charset="0"/>
              </a:rPr>
              <a:t>(</a:t>
            </a:r>
            <a:r>
              <a:rPr lang="en-US" altLang="zh-CN" sz="3600" dirty="0">
                <a:solidFill>
                  <a:schemeClr val="hlink"/>
                </a:solidFill>
                <a:latin typeface="Symbol" panose="05050102010706020507" pitchFamily="18" charset="2"/>
              </a:rPr>
              <a:t></a:t>
            </a:r>
            <a:r>
              <a:rPr lang="en-US" altLang="zh-CN" sz="3600" baseline="30000" dirty="0">
                <a:solidFill>
                  <a:schemeClr val="hlink"/>
                </a:solidFill>
                <a:latin typeface="Arial" panose="020B0604020202020204" pitchFamily="34" charset="0"/>
              </a:rPr>
              <a:t>2</a:t>
            </a:r>
            <a:r>
              <a:rPr lang="en-US" altLang="zh-CN" sz="3600" dirty="0">
                <a:solidFill>
                  <a:schemeClr val="hlink"/>
                </a:solidFill>
                <a:latin typeface="Arial" panose="020B0604020202020204" pitchFamily="34" charset="0"/>
              </a:rPr>
              <a:t> </a:t>
            </a:r>
            <a:r>
              <a:rPr lang="zh-CN" altLang="en-US" sz="3600" dirty="0">
                <a:solidFill>
                  <a:schemeClr val="hlink"/>
                </a:solidFill>
                <a:latin typeface="Arial" panose="020B0604020202020204" pitchFamily="34" charset="0"/>
              </a:rPr>
              <a:t>已知或</a:t>
            </a:r>
            <a:r>
              <a:rPr lang="zh-CN" altLang="en-US" sz="3600" dirty="0">
                <a:solidFill>
                  <a:schemeClr val="hlink"/>
                </a:solidFill>
                <a:latin typeface="Symbol" panose="05050102010706020507" pitchFamily="18" charset="2"/>
              </a:rPr>
              <a:t></a:t>
            </a:r>
            <a:r>
              <a:rPr lang="en-US" altLang="zh-CN" sz="3600" baseline="30000" dirty="0">
                <a:solidFill>
                  <a:schemeClr val="hlink"/>
                </a:solidFill>
                <a:latin typeface="Arial" panose="020B0604020202020204" pitchFamily="34" charset="0"/>
              </a:rPr>
              <a:t>2</a:t>
            </a:r>
            <a:r>
              <a:rPr lang="zh-CN" altLang="en-US" sz="3600" dirty="0">
                <a:solidFill>
                  <a:schemeClr val="hlink"/>
                </a:solidFill>
                <a:latin typeface="Arial" panose="020B0604020202020204" pitchFamily="34" charset="0"/>
              </a:rPr>
              <a:t>未知大样本</a:t>
            </a:r>
            <a:r>
              <a:rPr lang="en-US" altLang="zh-CN" sz="3600" dirty="0">
                <a:solidFill>
                  <a:schemeClr val="hlink"/>
                </a:solidFill>
                <a:latin typeface="Arial" panose="020B0604020202020204" pitchFamily="34" charset="0"/>
              </a:rPr>
              <a:t>)</a:t>
            </a:r>
          </a:p>
        </p:txBody>
      </p:sp>
      <p:sp>
        <p:nvSpPr>
          <p:cNvPr id="531459" name="Rectangle 3"/>
          <p:cNvSpPr>
            <a:spLocks noGrp="1" noChangeArrowheads="1"/>
          </p:cNvSpPr>
          <p:nvPr>
            <p:ph type="body" idx="1"/>
          </p:nvPr>
        </p:nvSpPr>
        <p:spPr>
          <a:xfrm>
            <a:off x="403225" y="1738313"/>
            <a:ext cx="8418513" cy="4491037"/>
          </a:xfrm>
        </p:spPr>
        <p:txBody>
          <a:bodyPr/>
          <a:lstStyle/>
          <a:p>
            <a:pPr marL="609600" indent="-609600">
              <a:defRPr/>
            </a:pPr>
            <a:r>
              <a:rPr lang="en-US" altLang="zh-CN" dirty="0"/>
              <a:t>1. </a:t>
            </a:r>
            <a:r>
              <a:rPr lang="zh-CN" altLang="en-US" dirty="0"/>
              <a:t>假定条件</a:t>
            </a:r>
          </a:p>
          <a:p>
            <a:pPr marL="1219200" lvl="1" indent="-533400">
              <a:defRPr/>
            </a:pPr>
            <a:r>
              <a:rPr lang="zh-CN" altLang="en-US" dirty="0"/>
              <a:t>总体服从正态分布</a:t>
            </a:r>
          </a:p>
          <a:p>
            <a:pPr marL="1219200" lvl="1" indent="-533400">
              <a:defRPr/>
            </a:pPr>
            <a:r>
              <a:rPr lang="zh-CN" altLang="en-US" dirty="0"/>
              <a:t>若不服从正态分布</a:t>
            </a:r>
            <a:r>
              <a:rPr lang="en-US" altLang="zh-CN" dirty="0"/>
              <a:t>, </a:t>
            </a:r>
            <a:r>
              <a:rPr lang="zh-CN" altLang="en-US" dirty="0"/>
              <a:t>可用正态分布来近似</a:t>
            </a:r>
            <a:r>
              <a:rPr lang="en-US" altLang="zh-CN" dirty="0"/>
              <a:t>(</a:t>
            </a:r>
            <a:r>
              <a:rPr lang="en-US" altLang="zh-CN" i="1" dirty="0"/>
              <a:t>n</a:t>
            </a:r>
            <a:r>
              <a:rPr lang="en-US" altLang="zh-CN" dirty="0">
                <a:sym typeface="Symbol" panose="05050102010706020507" pitchFamily="18" charset="2"/>
              </a:rPr>
              <a:t></a:t>
            </a:r>
            <a:r>
              <a:rPr lang="en-US" altLang="zh-CN" dirty="0"/>
              <a:t>30)</a:t>
            </a:r>
          </a:p>
          <a:p>
            <a:pPr marL="609600" indent="-609600">
              <a:buNone/>
              <a:defRPr/>
            </a:pPr>
            <a:r>
              <a:rPr lang="zh-CN" altLang="en-US" dirty="0"/>
              <a:t>     </a:t>
            </a:r>
            <a:r>
              <a:rPr lang="en-US" altLang="zh-CN" dirty="0"/>
              <a:t>2. </a:t>
            </a:r>
            <a:r>
              <a:rPr lang="zh-CN" altLang="en-US" dirty="0"/>
              <a:t>使用</a:t>
            </a:r>
            <a:r>
              <a:rPr lang="en-US" altLang="zh-CN" i="1" dirty="0"/>
              <a:t>Z</a:t>
            </a:r>
            <a:r>
              <a:rPr lang="en-US" altLang="zh-CN" dirty="0"/>
              <a:t>-</a:t>
            </a:r>
            <a:r>
              <a:rPr lang="zh-CN" altLang="en-US" dirty="0"/>
              <a:t>统计量</a:t>
            </a:r>
          </a:p>
          <a:p>
            <a:pPr marL="609600" indent="-609600">
              <a:buFontTx/>
              <a:buAutoNum type="arabicPeriod" startAt="2"/>
              <a:defRPr/>
            </a:pPr>
            <a:endParaRPr lang="zh-CN" altLang="en-US" sz="1400" dirty="0"/>
          </a:p>
          <a:p>
            <a:pPr marL="1219200" lvl="1" indent="-533400">
              <a:defRPr/>
            </a:pPr>
            <a:r>
              <a:rPr lang="zh-CN" altLang="en-US" dirty="0">
                <a:latin typeface="Symbol" panose="05050102010706020507" pitchFamily="18" charset="2"/>
              </a:rPr>
              <a:t></a:t>
            </a:r>
            <a:r>
              <a:rPr lang="en-US" altLang="zh-CN" baseline="30000" dirty="0"/>
              <a:t>2</a:t>
            </a:r>
            <a:r>
              <a:rPr lang="en-US" altLang="zh-CN" dirty="0"/>
              <a:t> </a:t>
            </a:r>
            <a:r>
              <a:rPr lang="zh-CN" altLang="en-US" dirty="0"/>
              <a:t>已知：</a:t>
            </a:r>
          </a:p>
          <a:p>
            <a:pPr marL="1219200" lvl="1" indent="-533400">
              <a:defRPr/>
            </a:pPr>
            <a:endParaRPr lang="zh-CN" altLang="en-US" dirty="0"/>
          </a:p>
          <a:p>
            <a:pPr marL="1219200" lvl="1" indent="-533400">
              <a:defRPr/>
            </a:pPr>
            <a:endParaRPr lang="en-US" altLang="zh-CN" dirty="0">
              <a:latin typeface="Symbol" panose="05050102010706020507" pitchFamily="18" charset="2"/>
            </a:endParaRPr>
          </a:p>
          <a:p>
            <a:pPr marL="1219200" lvl="1" indent="-533400">
              <a:defRPr/>
            </a:pPr>
            <a:r>
              <a:rPr lang="zh-CN" altLang="en-US" dirty="0">
                <a:latin typeface="Symbol" panose="05050102010706020507" pitchFamily="18" charset="2"/>
              </a:rPr>
              <a:t></a:t>
            </a:r>
            <a:r>
              <a:rPr lang="en-US" altLang="zh-CN" baseline="30000" dirty="0"/>
              <a:t>2</a:t>
            </a:r>
            <a:r>
              <a:rPr lang="en-US" altLang="zh-CN" dirty="0"/>
              <a:t> </a:t>
            </a:r>
            <a:r>
              <a:rPr lang="zh-CN" altLang="en-US" dirty="0"/>
              <a:t>未知：</a:t>
            </a:r>
          </a:p>
        </p:txBody>
      </p:sp>
      <p:graphicFrame>
        <p:nvGraphicFramePr>
          <p:cNvPr id="66564" name="Object 19">
            <a:hlinkClick r:id="" action="ppaction://ole?verb=0"/>
          </p:cNvPr>
          <p:cNvGraphicFramePr/>
          <p:nvPr/>
        </p:nvGraphicFramePr>
        <p:xfrm>
          <a:off x="3203848" y="3717032"/>
          <a:ext cx="3328987" cy="1152525"/>
        </p:xfrm>
        <a:graphic>
          <a:graphicData uri="http://schemas.openxmlformats.org/presentationml/2006/ole">
            <mc:AlternateContent xmlns:mc="http://schemas.openxmlformats.org/markup-compatibility/2006">
              <mc:Choice xmlns:v="urn:schemas-microsoft-com:vml" Requires="v">
                <p:oleObj spid="_x0000_s107652" name="Equation" r:id="rId4" imgW="1765300" imgH="609600" progId="">
                  <p:embed/>
                </p:oleObj>
              </mc:Choice>
              <mc:Fallback>
                <p:oleObj name="Equation" r:id="rId4" imgW="1765300" imgH="609600" progId="">
                  <p:embed/>
                  <p:pic>
                    <p:nvPicPr>
                      <p:cNvPr id="0" name="Picture 10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848" y="3717032"/>
                        <a:ext cx="3328987" cy="115252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aphicFrame>
        <p:nvGraphicFramePr>
          <p:cNvPr id="66565" name="Object 20">
            <a:hlinkClick r:id="" action="ppaction://ole?verb=0"/>
          </p:cNvPr>
          <p:cNvGraphicFramePr/>
          <p:nvPr/>
        </p:nvGraphicFramePr>
        <p:xfrm>
          <a:off x="3275856" y="5013176"/>
          <a:ext cx="3328987" cy="1152525"/>
        </p:xfrm>
        <a:graphic>
          <a:graphicData uri="http://schemas.openxmlformats.org/presentationml/2006/ole">
            <mc:AlternateContent xmlns:mc="http://schemas.openxmlformats.org/markup-compatibility/2006">
              <mc:Choice xmlns:v="urn:schemas-microsoft-com:vml" Requires="v">
                <p:oleObj spid="_x0000_s107653" name="Equation" r:id="rId6" imgW="1765300" imgH="609600" progId="">
                  <p:embed/>
                </p:oleObj>
              </mc:Choice>
              <mc:Fallback>
                <p:oleObj name="Equation" r:id="rId6" imgW="1765300" imgH="609600" progId="">
                  <p:embed/>
                  <p:pic>
                    <p:nvPicPr>
                      <p:cNvPr id="0" name="Picture 10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5856" y="5013176"/>
                        <a:ext cx="3328987" cy="115252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Tree>
  </p:cSld>
  <p:clrMapOvr>
    <a:masterClrMapping/>
  </p:clrMapOvr>
  <p:transition>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a:xfrm>
            <a:off x="1676400" y="247650"/>
            <a:ext cx="7239000" cy="1047750"/>
          </a:xfrm>
        </p:spPr>
        <p:txBody>
          <a:bodyPr>
            <a:normAutofit fontScale="90000"/>
          </a:bodyPr>
          <a:lstStyle/>
          <a:p>
            <a:pPr>
              <a:defRPr/>
            </a:pPr>
            <a:r>
              <a:rPr lang="en-US" altLang="zh-CN" sz="4000">
                <a:latin typeface="Symbol" panose="05050102010706020507" pitchFamily="18" charset="2"/>
              </a:rPr>
              <a:t></a:t>
            </a:r>
            <a:r>
              <a:rPr lang="en-US" altLang="zh-CN" sz="4000" baseline="30000">
                <a:latin typeface="Arial" panose="020B0604020202020204" pitchFamily="34" charset="0"/>
              </a:rPr>
              <a:t>2</a:t>
            </a:r>
            <a:r>
              <a:rPr lang="en-US" altLang="zh-CN" sz="4000">
                <a:latin typeface="Arial" panose="020B0604020202020204" pitchFamily="34" charset="0"/>
              </a:rPr>
              <a:t> </a:t>
            </a:r>
            <a:r>
              <a:rPr lang="zh-CN" altLang="en-US" sz="4000">
                <a:latin typeface="Arial" panose="020B0604020202020204" pitchFamily="34" charset="0"/>
              </a:rPr>
              <a:t>已知均值的检验</a:t>
            </a:r>
            <a:br>
              <a:rPr lang="zh-CN" altLang="en-US" sz="4000">
                <a:latin typeface="Arial" panose="020B0604020202020204" pitchFamily="34" charset="0"/>
              </a:rPr>
            </a:b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例题分析</a:t>
            </a:r>
            <a:r>
              <a:rPr lang="en-US" altLang="zh-CN" sz="3600">
                <a:solidFill>
                  <a:schemeClr val="hlink"/>
                </a:solidFill>
                <a:latin typeface="Arial" panose="020B0604020202020204" pitchFamily="34" charset="0"/>
              </a:rPr>
              <a:t>)</a:t>
            </a:r>
          </a:p>
        </p:txBody>
      </p:sp>
      <p:sp>
        <p:nvSpPr>
          <p:cNvPr id="529411" name="Rectangle 3"/>
          <p:cNvSpPr>
            <a:spLocks noGrp="1" noChangeArrowheads="1"/>
          </p:cNvSpPr>
          <p:nvPr>
            <p:ph type="body" sz="half" idx="1"/>
          </p:nvPr>
        </p:nvSpPr>
        <p:spPr>
          <a:xfrm>
            <a:off x="425450" y="1828800"/>
            <a:ext cx="5441950" cy="4386263"/>
          </a:xfrm>
          <a:extLst>
            <a:ext uri="{91240B29-F687-4F45-9708-019B960494DF}">
              <a14:hiddenLine xmlns:a14="http://schemas.microsoft.com/office/drawing/2010/main" w="12700">
                <a:solidFill>
                  <a:schemeClr val="hlink"/>
                </a:solidFill>
                <a:miter lim="800000"/>
                <a:headEnd/>
                <a:tailEnd/>
              </a14:hiddenLine>
            </a:ext>
          </a:extLst>
        </p:spPr>
        <p:txBody>
          <a:bodyPr/>
          <a:lstStyle/>
          <a:p>
            <a:pPr marL="0" indent="0" algn="just">
              <a:lnSpc>
                <a:spcPct val="110000"/>
              </a:lnSpc>
              <a:defRPr/>
            </a:pPr>
            <a:r>
              <a:rPr lang="en-US" altLang="zh-CN" sz="2600" b="1" dirty="0">
                <a:solidFill>
                  <a:srgbClr val="FFFFB1"/>
                </a:solidFill>
              </a:rPr>
              <a:t>【</a:t>
            </a:r>
            <a:r>
              <a:rPr lang="zh-CN" altLang="en-US" sz="2600" b="1" dirty="0">
                <a:solidFill>
                  <a:srgbClr val="FFFFB1"/>
                </a:solidFill>
              </a:rPr>
              <a:t>例</a:t>
            </a:r>
            <a:r>
              <a:rPr lang="en-US" altLang="zh-CN" sz="2600" b="1" dirty="0">
                <a:solidFill>
                  <a:srgbClr val="FFFFB1"/>
                </a:solidFill>
              </a:rPr>
              <a:t>】</a:t>
            </a:r>
            <a:r>
              <a:rPr lang="zh-CN" altLang="en-US" sz="2600" dirty="0">
                <a:solidFill>
                  <a:srgbClr val="FFFFFF"/>
                </a:solidFill>
              </a:rPr>
              <a:t>某机床厂加工一种零件，根据经验知道，该厂加工零件的椭圆度近似服从正态分布，其总体均值为</a:t>
            </a:r>
            <a:r>
              <a:rPr lang="zh-CN" altLang="en-US" sz="2600" dirty="0">
                <a:solidFill>
                  <a:srgbClr val="FFFFB1"/>
                </a:solidFill>
                <a:sym typeface="Symbol" panose="05050102010706020507" pitchFamily="18" charset="2"/>
              </a:rPr>
              <a:t></a:t>
            </a:r>
            <a:r>
              <a:rPr lang="en-US" altLang="zh-CN" sz="2600" baseline="-25000" dirty="0">
                <a:solidFill>
                  <a:srgbClr val="FFFFB1"/>
                </a:solidFill>
                <a:sym typeface="Symbol" panose="05050102010706020507" pitchFamily="18" charset="2"/>
              </a:rPr>
              <a:t>0</a:t>
            </a:r>
            <a:r>
              <a:rPr lang="en-US" altLang="zh-CN" sz="2600" dirty="0">
                <a:solidFill>
                  <a:srgbClr val="FFFFB1"/>
                </a:solidFill>
              </a:rPr>
              <a:t>=0.081mm</a:t>
            </a:r>
            <a:r>
              <a:rPr lang="zh-CN" altLang="en-US" sz="2600" dirty="0">
                <a:solidFill>
                  <a:srgbClr val="FFFFFF"/>
                </a:solidFill>
              </a:rPr>
              <a:t>，总体标准差为</a:t>
            </a:r>
            <a:r>
              <a:rPr lang="zh-CN" altLang="en-US" sz="2600" dirty="0">
                <a:solidFill>
                  <a:srgbClr val="FFFFB1"/>
                </a:solidFill>
                <a:latin typeface="Symbol" panose="05050102010706020507" pitchFamily="18" charset="2"/>
              </a:rPr>
              <a:t></a:t>
            </a:r>
            <a:r>
              <a:rPr lang="en-US" altLang="zh-CN" sz="2600" dirty="0">
                <a:solidFill>
                  <a:srgbClr val="FFFFB1"/>
                </a:solidFill>
              </a:rPr>
              <a:t>= 0.025</a:t>
            </a:r>
            <a:r>
              <a:rPr lang="en-US" altLang="zh-CN" sz="2600" dirty="0">
                <a:solidFill>
                  <a:srgbClr val="FFFFFF"/>
                </a:solidFill>
              </a:rPr>
              <a:t> </a:t>
            </a:r>
            <a:r>
              <a:rPr lang="zh-CN" altLang="en-US" sz="2600" dirty="0">
                <a:solidFill>
                  <a:srgbClr val="FFFFFF"/>
                </a:solidFill>
              </a:rPr>
              <a:t>。今换一种新机床进行加工，抽取</a:t>
            </a:r>
            <a:r>
              <a:rPr lang="en-US" altLang="zh-CN" sz="2600" i="1" dirty="0">
                <a:solidFill>
                  <a:srgbClr val="FFFFB1"/>
                </a:solidFill>
              </a:rPr>
              <a:t>n</a:t>
            </a:r>
            <a:r>
              <a:rPr lang="en-US" altLang="zh-CN" sz="2600" dirty="0">
                <a:solidFill>
                  <a:srgbClr val="FFFFB1"/>
                </a:solidFill>
              </a:rPr>
              <a:t>=200</a:t>
            </a:r>
            <a:r>
              <a:rPr lang="zh-CN" altLang="en-US" sz="2600" dirty="0">
                <a:solidFill>
                  <a:srgbClr val="FFFFFF"/>
                </a:solidFill>
              </a:rPr>
              <a:t>个零件进行检验，得到的椭圆度为</a:t>
            </a:r>
            <a:r>
              <a:rPr lang="en-US" altLang="zh-CN" sz="2600" dirty="0">
                <a:solidFill>
                  <a:srgbClr val="FFFF93"/>
                </a:solidFill>
              </a:rPr>
              <a:t>0.076</a:t>
            </a:r>
            <a:r>
              <a:rPr lang="en-US" altLang="zh-CN" sz="2600" dirty="0"/>
              <a:t>mm</a:t>
            </a:r>
            <a:r>
              <a:rPr lang="zh-CN" altLang="en-US" sz="2600" dirty="0"/>
              <a:t>。试问新机床加工零件的椭圆度的均值与以前有无</a:t>
            </a:r>
            <a:r>
              <a:rPr lang="zh-CN" altLang="en-US" sz="2600"/>
              <a:t>显著差异？（</a:t>
            </a:r>
            <a:r>
              <a:rPr lang="zh-CN" altLang="en-US" sz="2600" dirty="0">
                <a:solidFill>
                  <a:srgbClr val="FFFFB1"/>
                </a:solidFill>
                <a:sym typeface="Symbol" panose="05050102010706020507" pitchFamily="18" charset="2"/>
              </a:rPr>
              <a:t></a:t>
            </a:r>
            <a:r>
              <a:rPr lang="zh-CN" altLang="en-US" sz="2600" dirty="0">
                <a:solidFill>
                  <a:srgbClr val="FFFFB1"/>
                </a:solidFill>
              </a:rPr>
              <a:t>＝</a:t>
            </a:r>
            <a:r>
              <a:rPr lang="en-US" altLang="zh-CN" sz="2600" dirty="0">
                <a:solidFill>
                  <a:srgbClr val="FFFFB1"/>
                </a:solidFill>
              </a:rPr>
              <a:t>0.05</a:t>
            </a:r>
            <a:r>
              <a:rPr lang="zh-CN" altLang="en-US" sz="2600" dirty="0"/>
              <a:t>）</a:t>
            </a:r>
          </a:p>
        </p:txBody>
      </p:sp>
      <p:sp>
        <p:nvSpPr>
          <p:cNvPr id="529418" name="Oval 10"/>
          <p:cNvSpPr>
            <a:spLocks noChangeArrowheads="1"/>
          </p:cNvSpPr>
          <p:nvPr/>
        </p:nvSpPr>
        <p:spPr bwMode="auto">
          <a:xfrm>
            <a:off x="5943600" y="4876800"/>
            <a:ext cx="2590800" cy="1219200"/>
          </a:xfrm>
          <a:prstGeom prst="ellipse">
            <a:avLst/>
          </a:prstGeom>
          <a:gradFill rotWithShape="0">
            <a:gsLst>
              <a:gs pos="0">
                <a:srgbClr val="FF139F"/>
              </a:gs>
              <a:gs pos="100000">
                <a:srgbClr val="FF139F">
                  <a:gamma/>
                  <a:shade val="46275"/>
                  <a:invGamma/>
                </a:srgbClr>
              </a:gs>
            </a:gsLst>
            <a:lin ang="5400000" scaled="1"/>
          </a:gradFill>
          <a:ln w="12700">
            <a:solidFill>
              <a:srgbClr val="69FFF1"/>
            </a:solidFill>
            <a:round/>
          </a:ln>
          <a:effectLst>
            <a:outerShdw dist="107763" dir="18900000" algn="ctr" rotWithShape="0">
              <a:schemeClr val="bg2"/>
            </a:outerShdw>
          </a:effec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529420" name="Oval 12"/>
          <p:cNvSpPr>
            <a:spLocks noChangeArrowheads="1"/>
          </p:cNvSpPr>
          <p:nvPr/>
        </p:nvSpPr>
        <p:spPr bwMode="auto">
          <a:xfrm>
            <a:off x="6324600" y="3352800"/>
            <a:ext cx="2590800" cy="1219200"/>
          </a:xfrm>
          <a:prstGeom prst="ellipse">
            <a:avLst/>
          </a:prstGeom>
          <a:gradFill rotWithShape="0">
            <a:gsLst>
              <a:gs pos="0">
                <a:schemeClr val="hlink"/>
              </a:gs>
              <a:gs pos="100000">
                <a:schemeClr val="hlink">
                  <a:gamma/>
                  <a:shade val="46275"/>
                  <a:invGamma/>
                </a:schemeClr>
              </a:gs>
            </a:gsLst>
            <a:lin ang="5400000" scaled="1"/>
          </a:gradFill>
          <a:ln w="12700">
            <a:solidFill>
              <a:schemeClr val="accent2"/>
            </a:solidFill>
            <a:round/>
          </a:ln>
          <a:effectLst>
            <a:outerShdw dist="107763" dir="18900000" algn="ctr" rotWithShape="0">
              <a:schemeClr val="bg2"/>
            </a:outerShdw>
          </a:effectLst>
        </p:spPr>
        <p:txBody>
          <a:bodyPr wrap="none" anchor="ctr"/>
          <a:lstStyle/>
          <a:p>
            <a:pPr>
              <a:defRPr/>
            </a:pPr>
            <a:endParaRPr lang="zh-CN" altLang="zh-CN" dirty="0">
              <a:solidFill>
                <a:srgbClr val="FAFD00"/>
              </a:solidFill>
              <a:effectLst>
                <a:outerShdw blurRad="38100" dist="38100" dir="2700000" algn="tl">
                  <a:srgbClr val="000000"/>
                </a:outerShdw>
              </a:effectLst>
              <a:latin typeface="Arial" panose="020B0604020202020204" pitchFamily="34" charset="0"/>
              <a:ea typeface="微软雅黑" panose="020B0503020204020204" pitchFamily="34" charset="-122"/>
            </a:endParaRPr>
          </a:p>
        </p:txBody>
      </p:sp>
      <p:sp>
        <p:nvSpPr>
          <p:cNvPr id="529422" name="AutoShape 14"/>
          <p:cNvSpPr>
            <a:spLocks noChangeArrowheads="1"/>
          </p:cNvSpPr>
          <p:nvPr/>
        </p:nvSpPr>
        <p:spPr bwMode="auto">
          <a:xfrm>
            <a:off x="6383338" y="2093913"/>
            <a:ext cx="2205037" cy="836612"/>
          </a:xfrm>
          <a:prstGeom prst="cloudCallout">
            <a:avLst>
              <a:gd name="adj1" fmla="val -65407"/>
              <a:gd name="adj2" fmla="val 145065"/>
            </a:avLst>
          </a:prstGeom>
          <a:noFill/>
          <a:ln w="12700">
            <a:solidFill>
              <a:schemeClr val="hlink"/>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zh-CN" altLang="en-US" dirty="0">
                <a:solidFill>
                  <a:srgbClr val="00DFCA"/>
                </a:solidFill>
                <a:effectLst>
                  <a:outerShdw blurRad="38100" dist="38100" dir="2700000" algn="tl">
                    <a:srgbClr val="000000"/>
                  </a:outerShdw>
                </a:effectLst>
                <a:latin typeface="Arial" panose="020B0604020202020204" pitchFamily="34" charset="0"/>
                <a:ea typeface="微软雅黑" panose="020B0503020204020204" pitchFamily="34" charset="-122"/>
              </a:rPr>
              <a:t>双侧检验</a:t>
            </a:r>
          </a:p>
        </p:txBody>
      </p:sp>
    </p:spTree>
  </p:cSld>
  <p:clrMapOvr>
    <a:masterClrMapping/>
  </p:clrMapOvr>
  <p:transition>
    <p:wipe dir="r"/>
  </p:transition>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0866" name="Rectangle 2"/>
          <p:cNvSpPr>
            <a:spLocks noGrp="1" noChangeArrowheads="1"/>
          </p:cNvSpPr>
          <p:nvPr>
            <p:ph type="title"/>
          </p:nvPr>
        </p:nvSpPr>
        <p:spPr/>
        <p:txBody>
          <a:bodyPr>
            <a:normAutofit fontScale="90000"/>
          </a:bodyPr>
          <a:lstStyle/>
          <a:p>
            <a:pPr>
              <a:defRPr/>
            </a:pPr>
            <a:r>
              <a:rPr lang="en-US" altLang="zh-CN" sz="4000">
                <a:latin typeface="Symbol" panose="05050102010706020507" pitchFamily="18" charset="2"/>
              </a:rPr>
              <a:t></a:t>
            </a:r>
            <a:r>
              <a:rPr lang="en-US" altLang="zh-CN" sz="4000" baseline="30000">
                <a:latin typeface="Arial" panose="020B0604020202020204" pitchFamily="34" charset="0"/>
              </a:rPr>
              <a:t>2</a:t>
            </a:r>
            <a:r>
              <a:rPr lang="en-US" altLang="zh-CN" sz="4000">
                <a:latin typeface="Arial" panose="020B0604020202020204" pitchFamily="34" charset="0"/>
              </a:rPr>
              <a:t> </a:t>
            </a:r>
            <a:r>
              <a:rPr lang="zh-CN" altLang="en-US" sz="4000">
                <a:latin typeface="Arial" panose="020B0604020202020204" pitchFamily="34" charset="0"/>
              </a:rPr>
              <a:t>已知均值的检验</a:t>
            </a:r>
            <a:br>
              <a:rPr lang="zh-CN" altLang="en-US" sz="4000">
                <a:latin typeface="Arial" panose="020B0604020202020204" pitchFamily="34" charset="0"/>
              </a:rPr>
            </a:br>
            <a:r>
              <a:rPr lang="zh-CN" altLang="en-US" sz="4000">
                <a:latin typeface="Arial" panose="020B0604020202020204" pitchFamily="34" charset="0"/>
              </a:rPr>
              <a:t> </a:t>
            </a: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例题分析</a:t>
            </a:r>
            <a:r>
              <a:rPr lang="en-US" altLang="zh-CN" sz="3600">
                <a:solidFill>
                  <a:schemeClr val="hlink"/>
                </a:solidFill>
                <a:latin typeface="Arial" panose="020B0604020202020204" pitchFamily="34" charset="0"/>
              </a:rPr>
              <a:t>)</a:t>
            </a:r>
          </a:p>
        </p:txBody>
      </p:sp>
      <p:sp>
        <p:nvSpPr>
          <p:cNvPr id="1060867" name="Rectangle 3"/>
          <p:cNvSpPr>
            <a:spLocks noGrp="1" noChangeArrowheads="1"/>
          </p:cNvSpPr>
          <p:nvPr>
            <p:ph type="body" sz="half" idx="1"/>
          </p:nvPr>
        </p:nvSpPr>
        <p:spPr>
          <a:xfrm>
            <a:off x="609600" y="1789113"/>
            <a:ext cx="3676650" cy="4491037"/>
          </a:xfrm>
        </p:spPr>
        <p:txBody>
          <a:bodyPr/>
          <a:lstStyle/>
          <a:p>
            <a:pPr marL="0" indent="0">
              <a:defRPr/>
            </a:pPr>
            <a:r>
              <a:rPr lang="en-US" altLang="zh-CN" sz="2800" b="1">
                <a:solidFill>
                  <a:srgbClr val="FFFFB1"/>
                </a:solidFill>
              </a:rPr>
              <a:t>H</a:t>
            </a:r>
            <a:r>
              <a:rPr lang="en-US" altLang="zh-CN" sz="2000" b="1">
                <a:solidFill>
                  <a:srgbClr val="FFFFB1"/>
                </a:solidFill>
              </a:rPr>
              <a:t>0</a:t>
            </a:r>
            <a:r>
              <a:rPr lang="en-US" altLang="zh-CN" sz="2800" b="1">
                <a:solidFill>
                  <a:srgbClr val="EAEAEA"/>
                </a:solidFill>
              </a:rPr>
              <a:t>:</a:t>
            </a:r>
            <a:r>
              <a:rPr lang="en-US" altLang="zh-CN" sz="2800" b="1">
                <a:solidFill>
                  <a:schemeClr val="tx2"/>
                </a:solidFill>
              </a:rPr>
              <a:t> </a:t>
            </a:r>
            <a:r>
              <a:rPr lang="en-US" altLang="zh-CN" sz="2800" b="1">
                <a:latin typeface="Symbol" panose="05050102010706020507" pitchFamily="18" charset="2"/>
              </a:rPr>
              <a:t></a:t>
            </a:r>
            <a:r>
              <a:rPr lang="en-US" altLang="zh-CN" sz="2800" b="1"/>
              <a:t> = 0.081</a:t>
            </a:r>
          </a:p>
          <a:p>
            <a:pPr marL="0" indent="0">
              <a:defRPr/>
            </a:pPr>
            <a:r>
              <a:rPr lang="en-US" altLang="zh-CN" sz="2800" b="1">
                <a:solidFill>
                  <a:srgbClr val="FFFFB1"/>
                </a:solidFill>
              </a:rPr>
              <a:t>H</a:t>
            </a:r>
            <a:r>
              <a:rPr lang="en-US" altLang="zh-CN" sz="2000" b="1">
                <a:solidFill>
                  <a:srgbClr val="FFFFB1"/>
                </a:solidFill>
              </a:rPr>
              <a:t>1</a:t>
            </a:r>
            <a:r>
              <a:rPr lang="en-US" altLang="zh-CN" sz="2800" b="1">
                <a:solidFill>
                  <a:srgbClr val="EAEAEA"/>
                </a:solidFill>
              </a:rPr>
              <a:t>: </a:t>
            </a:r>
            <a:r>
              <a:rPr lang="en-US" altLang="zh-CN" sz="2800" b="1">
                <a:latin typeface="Symbol" panose="05050102010706020507" pitchFamily="18" charset="2"/>
              </a:rPr>
              <a:t></a:t>
            </a:r>
            <a:r>
              <a:rPr lang="en-US" altLang="zh-CN" sz="2800" b="1"/>
              <a:t> </a:t>
            </a:r>
            <a:r>
              <a:rPr lang="en-US" altLang="zh-CN" sz="2800" b="1">
                <a:latin typeface="Symbol" panose="05050102010706020507" pitchFamily="18" charset="2"/>
                <a:sym typeface="Symbol" panose="05050102010706020507" pitchFamily="18" charset="2"/>
              </a:rPr>
              <a:t></a:t>
            </a:r>
            <a:r>
              <a:rPr lang="en-US" altLang="zh-CN" sz="2800" b="1"/>
              <a:t> 0.081</a:t>
            </a:r>
          </a:p>
          <a:p>
            <a:pPr marL="0" indent="0">
              <a:defRPr/>
            </a:pPr>
            <a:r>
              <a:rPr lang="en-US" altLang="zh-CN" sz="2800" b="1">
                <a:solidFill>
                  <a:srgbClr val="FFFFB1"/>
                </a:solidFill>
                <a:latin typeface="Symbol" panose="05050102010706020507" pitchFamily="18" charset="2"/>
              </a:rPr>
              <a:t></a:t>
            </a:r>
            <a:r>
              <a:rPr lang="en-US" altLang="zh-CN" sz="2800" b="1">
                <a:solidFill>
                  <a:srgbClr val="EAEAEA"/>
                </a:solidFill>
              </a:rPr>
              <a:t> </a:t>
            </a:r>
            <a:r>
              <a:rPr lang="en-US" altLang="zh-CN" sz="2800" b="1"/>
              <a:t>=</a:t>
            </a:r>
            <a:r>
              <a:rPr lang="en-US" altLang="zh-CN" sz="2800" b="1">
                <a:solidFill>
                  <a:schemeClr val="tx2"/>
                </a:solidFill>
              </a:rPr>
              <a:t> </a:t>
            </a:r>
            <a:r>
              <a:rPr lang="en-US" altLang="zh-CN" sz="2800" b="1"/>
              <a:t>0.05</a:t>
            </a:r>
          </a:p>
          <a:p>
            <a:pPr marL="0" indent="0">
              <a:defRPr/>
            </a:pPr>
            <a:r>
              <a:rPr lang="en-US" altLang="zh-CN" sz="2800" b="1" i="1">
                <a:solidFill>
                  <a:srgbClr val="FFFFB1"/>
                </a:solidFill>
                <a:latin typeface="Times New Roman" panose="02020603050405020304" pitchFamily="18" charset="0"/>
              </a:rPr>
              <a:t>n</a:t>
            </a:r>
            <a:r>
              <a:rPr lang="en-US" altLang="zh-CN" sz="2800" b="1">
                <a:solidFill>
                  <a:srgbClr val="FFFFB1"/>
                </a:solidFill>
                <a:latin typeface="Times New Roman" panose="02020603050405020304" pitchFamily="18" charset="0"/>
              </a:rPr>
              <a:t> </a:t>
            </a:r>
            <a:r>
              <a:rPr lang="en-US" altLang="zh-CN" sz="2800" b="1"/>
              <a:t>=</a:t>
            </a:r>
            <a:r>
              <a:rPr lang="en-US" altLang="zh-CN" sz="2800" b="1">
                <a:solidFill>
                  <a:srgbClr val="EAEAEA"/>
                </a:solidFill>
              </a:rPr>
              <a:t> </a:t>
            </a:r>
            <a:r>
              <a:rPr lang="en-US" altLang="zh-CN" sz="2800" b="1"/>
              <a:t>200</a:t>
            </a:r>
          </a:p>
          <a:p>
            <a:pPr marL="0" indent="0">
              <a:spcBef>
                <a:spcPct val="24000"/>
              </a:spcBef>
              <a:defRPr/>
            </a:pPr>
            <a:r>
              <a:rPr lang="zh-CN" altLang="en-US" sz="2800" b="1">
                <a:solidFill>
                  <a:srgbClr val="FFFFB1"/>
                </a:solidFill>
              </a:rPr>
              <a:t>临界值</a:t>
            </a:r>
            <a:r>
              <a:rPr lang="en-US" altLang="zh-CN" sz="2800" b="1">
                <a:solidFill>
                  <a:srgbClr val="FFFFB1"/>
                </a:solidFill>
              </a:rPr>
              <a:t>(s):</a:t>
            </a:r>
          </a:p>
          <a:p>
            <a:pPr marL="0" indent="0">
              <a:defRPr/>
            </a:pPr>
            <a:endParaRPr lang="en-US" altLang="zh-CN" sz="2800" b="1"/>
          </a:p>
        </p:txBody>
      </p:sp>
      <p:sp>
        <p:nvSpPr>
          <p:cNvPr id="1060868" name="Rectangle 4"/>
          <p:cNvSpPr>
            <a:spLocks noChangeArrowheads="1"/>
          </p:cNvSpPr>
          <p:nvPr/>
        </p:nvSpPr>
        <p:spPr bwMode="auto">
          <a:xfrm>
            <a:off x="4114800" y="1858963"/>
            <a:ext cx="2362200"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algn="l">
              <a:spcBef>
                <a:spcPct val="20000"/>
              </a:spcBef>
              <a:defRPr/>
            </a:pPr>
            <a:r>
              <a:rPr lang="zh-CN" altLang="en-US"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检验统计量</a:t>
            </a:r>
            <a:r>
              <a:rPr lang="en-US" altLang="zh-CN"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a:t>
            </a:r>
          </a:p>
        </p:txBody>
      </p:sp>
      <p:grpSp>
        <p:nvGrpSpPr>
          <p:cNvPr id="1060869" name="Group 5"/>
          <p:cNvGrpSpPr/>
          <p:nvPr/>
        </p:nvGrpSpPr>
        <p:grpSpPr bwMode="auto">
          <a:xfrm>
            <a:off x="712788" y="4483100"/>
            <a:ext cx="2960687" cy="1836738"/>
            <a:chOff x="449" y="2824"/>
            <a:chExt cx="1865" cy="1157"/>
          </a:xfrm>
        </p:grpSpPr>
        <p:sp>
          <p:nvSpPr>
            <p:cNvPr id="1060870" name="Line 6"/>
            <p:cNvSpPr>
              <a:spLocks noChangeShapeType="1"/>
            </p:cNvSpPr>
            <p:nvPr/>
          </p:nvSpPr>
          <p:spPr bwMode="auto">
            <a:xfrm>
              <a:off x="1376" y="2871"/>
              <a:ext cx="1" cy="848"/>
            </a:xfrm>
            <a:prstGeom prst="line">
              <a:avLst/>
            </a:prstGeom>
            <a:noFill/>
            <a:ln w="17463">
              <a:solidFill>
                <a:schemeClr val="tx1"/>
              </a:solidFill>
              <a:round/>
            </a:ln>
            <a:effectLst>
              <a:outerShdw dist="127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60871" name="Freeform 7" descr="60%"/>
            <p:cNvSpPr/>
            <p:nvPr/>
          </p:nvSpPr>
          <p:spPr bwMode="auto">
            <a:xfrm>
              <a:off x="575" y="3248"/>
              <a:ext cx="483" cy="484"/>
            </a:xfrm>
            <a:custGeom>
              <a:avLst/>
              <a:gdLst>
                <a:gd name="T0" fmla="*/ 447 w 447"/>
                <a:gd name="T1" fmla="*/ 0 h 436"/>
                <a:gd name="T2" fmla="*/ 447 w 447"/>
                <a:gd name="T3" fmla="*/ 436 h 436"/>
                <a:gd name="T4" fmla="*/ 0 w 447"/>
                <a:gd name="T5" fmla="*/ 436 h 436"/>
                <a:gd name="T6" fmla="*/ 54 w 447"/>
                <a:gd name="T7" fmla="*/ 412 h 436"/>
                <a:gd name="T8" fmla="*/ 106 w 447"/>
                <a:gd name="T9" fmla="*/ 386 h 436"/>
                <a:gd name="T10" fmla="*/ 156 w 447"/>
                <a:gd name="T11" fmla="*/ 355 h 436"/>
                <a:gd name="T12" fmla="*/ 203 w 447"/>
                <a:gd name="T13" fmla="*/ 321 h 436"/>
                <a:gd name="T14" fmla="*/ 248 w 447"/>
                <a:gd name="T15" fmla="*/ 284 h 436"/>
                <a:gd name="T16" fmla="*/ 290 w 447"/>
                <a:gd name="T17" fmla="*/ 243 h 436"/>
                <a:gd name="T18" fmla="*/ 329 w 447"/>
                <a:gd name="T19" fmla="*/ 199 h 436"/>
                <a:gd name="T20" fmla="*/ 364 w 447"/>
                <a:gd name="T21" fmla="*/ 152 h 436"/>
                <a:gd name="T22" fmla="*/ 395 w 447"/>
                <a:gd name="T23" fmla="*/ 104 h 436"/>
                <a:gd name="T24" fmla="*/ 423 w 447"/>
                <a:gd name="T25" fmla="*/ 54 h 436"/>
                <a:gd name="T26" fmla="*/ 447 w 447"/>
                <a:gd name="T27" fmla="*/ 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7" h="436">
                  <a:moveTo>
                    <a:pt x="447" y="0"/>
                  </a:moveTo>
                  <a:lnTo>
                    <a:pt x="447" y="436"/>
                  </a:lnTo>
                  <a:lnTo>
                    <a:pt x="0" y="436"/>
                  </a:lnTo>
                  <a:lnTo>
                    <a:pt x="54" y="412"/>
                  </a:lnTo>
                  <a:lnTo>
                    <a:pt x="106" y="386"/>
                  </a:lnTo>
                  <a:lnTo>
                    <a:pt x="156" y="355"/>
                  </a:lnTo>
                  <a:lnTo>
                    <a:pt x="203" y="321"/>
                  </a:lnTo>
                  <a:lnTo>
                    <a:pt x="248" y="284"/>
                  </a:lnTo>
                  <a:lnTo>
                    <a:pt x="290" y="243"/>
                  </a:lnTo>
                  <a:lnTo>
                    <a:pt x="329" y="199"/>
                  </a:lnTo>
                  <a:lnTo>
                    <a:pt x="364" y="152"/>
                  </a:lnTo>
                  <a:lnTo>
                    <a:pt x="395" y="104"/>
                  </a:lnTo>
                  <a:lnTo>
                    <a:pt x="423" y="54"/>
                  </a:lnTo>
                  <a:lnTo>
                    <a:pt x="447" y="0"/>
                  </a:lnTo>
                  <a:close/>
                </a:path>
              </a:pathLst>
            </a:custGeom>
            <a:pattFill prst="pct60">
              <a:fgClr>
                <a:schemeClr val="hlink"/>
              </a:fgClr>
              <a:bgClr>
                <a:srgbClr val="FFFFFF"/>
              </a:bgClr>
            </a:patt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60872" name="Freeform 8" descr="60%"/>
            <p:cNvSpPr/>
            <p:nvPr/>
          </p:nvSpPr>
          <p:spPr bwMode="auto">
            <a:xfrm>
              <a:off x="1721" y="3270"/>
              <a:ext cx="484" cy="462"/>
            </a:xfrm>
            <a:custGeom>
              <a:avLst/>
              <a:gdLst>
                <a:gd name="T0" fmla="*/ 0 w 424"/>
                <a:gd name="T1" fmla="*/ 0 h 414"/>
                <a:gd name="T2" fmla="*/ 0 w 424"/>
                <a:gd name="T3" fmla="*/ 414 h 414"/>
                <a:gd name="T4" fmla="*/ 424 w 424"/>
                <a:gd name="T5" fmla="*/ 414 h 414"/>
                <a:gd name="T6" fmla="*/ 372 w 424"/>
                <a:gd name="T7" fmla="*/ 392 h 414"/>
                <a:gd name="T8" fmla="*/ 323 w 424"/>
                <a:gd name="T9" fmla="*/ 366 h 414"/>
                <a:gd name="T10" fmla="*/ 276 w 424"/>
                <a:gd name="T11" fmla="*/ 337 h 414"/>
                <a:gd name="T12" fmla="*/ 230 w 424"/>
                <a:gd name="T13" fmla="*/ 304 h 414"/>
                <a:gd name="T14" fmla="*/ 188 w 424"/>
                <a:gd name="T15" fmla="*/ 268 h 414"/>
                <a:gd name="T16" fmla="*/ 148 w 424"/>
                <a:gd name="T17" fmla="*/ 230 h 414"/>
                <a:gd name="T18" fmla="*/ 112 w 424"/>
                <a:gd name="T19" fmla="*/ 188 h 414"/>
                <a:gd name="T20" fmla="*/ 78 w 424"/>
                <a:gd name="T21" fmla="*/ 145 h 414"/>
                <a:gd name="T22" fmla="*/ 48 w 424"/>
                <a:gd name="T23" fmla="*/ 99 h 414"/>
                <a:gd name="T24" fmla="*/ 22 w 424"/>
                <a:gd name="T25" fmla="*/ 50 h 414"/>
                <a:gd name="T26" fmla="*/ 0 w 424"/>
                <a:gd name="T27" fmla="*/ 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4" h="414">
                  <a:moveTo>
                    <a:pt x="0" y="0"/>
                  </a:moveTo>
                  <a:lnTo>
                    <a:pt x="0" y="414"/>
                  </a:lnTo>
                  <a:lnTo>
                    <a:pt x="424" y="414"/>
                  </a:lnTo>
                  <a:lnTo>
                    <a:pt x="372" y="392"/>
                  </a:lnTo>
                  <a:lnTo>
                    <a:pt x="323" y="366"/>
                  </a:lnTo>
                  <a:lnTo>
                    <a:pt x="276" y="337"/>
                  </a:lnTo>
                  <a:lnTo>
                    <a:pt x="230" y="304"/>
                  </a:lnTo>
                  <a:lnTo>
                    <a:pt x="188" y="268"/>
                  </a:lnTo>
                  <a:lnTo>
                    <a:pt x="148" y="230"/>
                  </a:lnTo>
                  <a:lnTo>
                    <a:pt x="112" y="188"/>
                  </a:lnTo>
                  <a:lnTo>
                    <a:pt x="78" y="145"/>
                  </a:lnTo>
                  <a:lnTo>
                    <a:pt x="48" y="99"/>
                  </a:lnTo>
                  <a:lnTo>
                    <a:pt x="22" y="50"/>
                  </a:lnTo>
                  <a:lnTo>
                    <a:pt x="0" y="0"/>
                  </a:lnTo>
                  <a:close/>
                </a:path>
              </a:pathLst>
            </a:custGeom>
            <a:pattFill prst="pct60">
              <a:fgClr>
                <a:schemeClr val="hlink"/>
              </a:fgClr>
              <a:bgClr>
                <a:srgbClr val="FFFFFF"/>
              </a:bgClr>
            </a:patt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68622" name="Group 9"/>
            <p:cNvGrpSpPr/>
            <p:nvPr/>
          </p:nvGrpSpPr>
          <p:grpSpPr bwMode="auto">
            <a:xfrm>
              <a:off x="472" y="2857"/>
              <a:ext cx="1808" cy="838"/>
              <a:chOff x="472" y="2857"/>
              <a:chExt cx="1808" cy="838"/>
            </a:xfrm>
          </p:grpSpPr>
          <p:sp>
            <p:nvSpPr>
              <p:cNvPr id="1060874" name="Freeform 10"/>
              <p:cNvSpPr/>
              <p:nvPr/>
            </p:nvSpPr>
            <p:spPr bwMode="auto">
              <a:xfrm>
                <a:off x="1376" y="2857"/>
                <a:ext cx="904" cy="838"/>
              </a:xfrm>
              <a:custGeom>
                <a:avLst/>
                <a:gdLst>
                  <a:gd name="T0" fmla="*/ 904 w 904"/>
                  <a:gd name="T1" fmla="*/ 838 h 838"/>
                  <a:gd name="T2" fmla="*/ 809 w 904"/>
                  <a:gd name="T3" fmla="*/ 828 h 838"/>
                  <a:gd name="T4" fmla="*/ 762 w 904"/>
                  <a:gd name="T5" fmla="*/ 818 h 838"/>
                  <a:gd name="T6" fmla="*/ 714 w 904"/>
                  <a:gd name="T7" fmla="*/ 805 h 838"/>
                  <a:gd name="T8" fmla="*/ 667 w 904"/>
                  <a:gd name="T9" fmla="*/ 785 h 838"/>
                  <a:gd name="T10" fmla="*/ 619 w 904"/>
                  <a:gd name="T11" fmla="*/ 759 h 838"/>
                  <a:gd name="T12" fmla="*/ 572 w 904"/>
                  <a:gd name="T13" fmla="*/ 724 h 838"/>
                  <a:gd name="T14" fmla="*/ 476 w 904"/>
                  <a:gd name="T15" fmla="*/ 627 h 838"/>
                  <a:gd name="T16" fmla="*/ 381 w 904"/>
                  <a:gd name="T17" fmla="*/ 491 h 838"/>
                  <a:gd name="T18" fmla="*/ 286 w 904"/>
                  <a:gd name="T19" fmla="*/ 326 h 838"/>
                  <a:gd name="T20" fmla="*/ 239 w 904"/>
                  <a:gd name="T21" fmla="*/ 243 h 838"/>
                  <a:gd name="T22" fmla="*/ 191 w 904"/>
                  <a:gd name="T23" fmla="*/ 165 h 838"/>
                  <a:gd name="T24" fmla="*/ 144 w 904"/>
                  <a:gd name="T25" fmla="*/ 98 h 838"/>
                  <a:gd name="T26" fmla="*/ 95 w 904"/>
                  <a:gd name="T27" fmla="*/ 44 h 838"/>
                  <a:gd name="T28" fmla="*/ 48 w 904"/>
                  <a:gd name="T29" fmla="*/ 11 h 838"/>
                  <a:gd name="T30" fmla="*/ 0 w 904"/>
                  <a:gd name="T31"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4" h="838">
                    <a:moveTo>
                      <a:pt x="904" y="838"/>
                    </a:moveTo>
                    <a:lnTo>
                      <a:pt x="809" y="828"/>
                    </a:lnTo>
                    <a:lnTo>
                      <a:pt x="762" y="818"/>
                    </a:lnTo>
                    <a:lnTo>
                      <a:pt x="714" y="805"/>
                    </a:lnTo>
                    <a:lnTo>
                      <a:pt x="667" y="785"/>
                    </a:lnTo>
                    <a:lnTo>
                      <a:pt x="619" y="759"/>
                    </a:lnTo>
                    <a:lnTo>
                      <a:pt x="572" y="724"/>
                    </a:lnTo>
                    <a:lnTo>
                      <a:pt x="476" y="627"/>
                    </a:lnTo>
                    <a:lnTo>
                      <a:pt x="381" y="491"/>
                    </a:lnTo>
                    <a:lnTo>
                      <a:pt x="286" y="326"/>
                    </a:lnTo>
                    <a:lnTo>
                      <a:pt x="239" y="243"/>
                    </a:lnTo>
                    <a:lnTo>
                      <a:pt x="191" y="165"/>
                    </a:lnTo>
                    <a:lnTo>
                      <a:pt x="144" y="98"/>
                    </a:lnTo>
                    <a:lnTo>
                      <a:pt x="95" y="44"/>
                    </a:lnTo>
                    <a:lnTo>
                      <a:pt x="48" y="11"/>
                    </a:lnTo>
                    <a:lnTo>
                      <a:pt x="0" y="0"/>
                    </a:lnTo>
                  </a:path>
                </a:pathLst>
              </a:custGeom>
              <a:noFill/>
              <a:ln w="57150" cmpd="sng">
                <a:solidFill>
                  <a:srgbClr val="FF0000"/>
                </a:solidFill>
                <a:prstDash val="solid"/>
                <a:rou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60875" name="Freeform 11"/>
              <p:cNvSpPr/>
              <p:nvPr/>
            </p:nvSpPr>
            <p:spPr bwMode="auto">
              <a:xfrm>
                <a:off x="472" y="2857"/>
                <a:ext cx="904" cy="838"/>
              </a:xfrm>
              <a:custGeom>
                <a:avLst/>
                <a:gdLst>
                  <a:gd name="T0" fmla="*/ 0 w 904"/>
                  <a:gd name="T1" fmla="*/ 838 h 838"/>
                  <a:gd name="T2" fmla="*/ 95 w 904"/>
                  <a:gd name="T3" fmla="*/ 828 h 838"/>
                  <a:gd name="T4" fmla="*/ 144 w 904"/>
                  <a:gd name="T5" fmla="*/ 818 h 838"/>
                  <a:gd name="T6" fmla="*/ 191 w 904"/>
                  <a:gd name="T7" fmla="*/ 805 h 838"/>
                  <a:gd name="T8" fmla="*/ 238 w 904"/>
                  <a:gd name="T9" fmla="*/ 785 h 838"/>
                  <a:gd name="T10" fmla="*/ 286 w 904"/>
                  <a:gd name="T11" fmla="*/ 759 h 838"/>
                  <a:gd name="T12" fmla="*/ 333 w 904"/>
                  <a:gd name="T13" fmla="*/ 724 h 838"/>
                  <a:gd name="T14" fmla="*/ 429 w 904"/>
                  <a:gd name="T15" fmla="*/ 627 h 838"/>
                  <a:gd name="T16" fmla="*/ 523 w 904"/>
                  <a:gd name="T17" fmla="*/ 491 h 838"/>
                  <a:gd name="T18" fmla="*/ 619 w 904"/>
                  <a:gd name="T19" fmla="*/ 326 h 838"/>
                  <a:gd name="T20" fmla="*/ 667 w 904"/>
                  <a:gd name="T21" fmla="*/ 243 h 838"/>
                  <a:gd name="T22" fmla="*/ 714 w 904"/>
                  <a:gd name="T23" fmla="*/ 165 h 838"/>
                  <a:gd name="T24" fmla="*/ 762 w 904"/>
                  <a:gd name="T25" fmla="*/ 98 h 838"/>
                  <a:gd name="T26" fmla="*/ 809 w 904"/>
                  <a:gd name="T27" fmla="*/ 44 h 838"/>
                  <a:gd name="T28" fmla="*/ 857 w 904"/>
                  <a:gd name="T29" fmla="*/ 11 h 838"/>
                  <a:gd name="T30" fmla="*/ 904 w 904"/>
                  <a:gd name="T31"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4" h="838">
                    <a:moveTo>
                      <a:pt x="0" y="838"/>
                    </a:moveTo>
                    <a:lnTo>
                      <a:pt x="95" y="828"/>
                    </a:lnTo>
                    <a:lnTo>
                      <a:pt x="144" y="818"/>
                    </a:lnTo>
                    <a:lnTo>
                      <a:pt x="191" y="805"/>
                    </a:lnTo>
                    <a:lnTo>
                      <a:pt x="238" y="785"/>
                    </a:lnTo>
                    <a:lnTo>
                      <a:pt x="286" y="759"/>
                    </a:lnTo>
                    <a:lnTo>
                      <a:pt x="333" y="724"/>
                    </a:lnTo>
                    <a:lnTo>
                      <a:pt x="429" y="627"/>
                    </a:lnTo>
                    <a:lnTo>
                      <a:pt x="523" y="491"/>
                    </a:lnTo>
                    <a:lnTo>
                      <a:pt x="619" y="326"/>
                    </a:lnTo>
                    <a:lnTo>
                      <a:pt x="667" y="243"/>
                    </a:lnTo>
                    <a:lnTo>
                      <a:pt x="714" y="165"/>
                    </a:lnTo>
                    <a:lnTo>
                      <a:pt x="762" y="98"/>
                    </a:lnTo>
                    <a:lnTo>
                      <a:pt x="809" y="44"/>
                    </a:lnTo>
                    <a:lnTo>
                      <a:pt x="857" y="11"/>
                    </a:lnTo>
                    <a:lnTo>
                      <a:pt x="904" y="0"/>
                    </a:lnTo>
                  </a:path>
                </a:pathLst>
              </a:custGeom>
              <a:noFill/>
              <a:ln w="57150" cmpd="sng">
                <a:solidFill>
                  <a:srgbClr val="FF0000"/>
                </a:solidFill>
                <a:prstDash val="solid"/>
                <a:rou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sp>
          <p:nvSpPr>
            <p:cNvPr id="1060876" name="Line 12"/>
            <p:cNvSpPr>
              <a:spLocks noChangeShapeType="1"/>
            </p:cNvSpPr>
            <p:nvPr/>
          </p:nvSpPr>
          <p:spPr bwMode="auto">
            <a:xfrm>
              <a:off x="1946" y="3692"/>
              <a:ext cx="1" cy="8"/>
            </a:xfrm>
            <a:prstGeom prst="line">
              <a:avLst/>
            </a:prstGeom>
            <a:noFill/>
            <a:ln w="25400">
              <a:solidFill>
                <a:srgbClr val="CDCDCD"/>
              </a:solidFill>
              <a:round/>
            </a:ln>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60877" name="Line 13"/>
            <p:cNvSpPr>
              <a:spLocks noChangeShapeType="1"/>
            </p:cNvSpPr>
            <p:nvPr/>
          </p:nvSpPr>
          <p:spPr bwMode="auto">
            <a:xfrm>
              <a:off x="1762" y="3692"/>
              <a:ext cx="1" cy="8"/>
            </a:xfrm>
            <a:prstGeom prst="line">
              <a:avLst/>
            </a:prstGeom>
            <a:noFill/>
            <a:ln w="25400">
              <a:solidFill>
                <a:srgbClr val="CDCDCD"/>
              </a:solidFill>
              <a:round/>
            </a:ln>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60878" name="Line 14"/>
            <p:cNvSpPr>
              <a:spLocks noChangeShapeType="1"/>
            </p:cNvSpPr>
            <p:nvPr/>
          </p:nvSpPr>
          <p:spPr bwMode="auto">
            <a:xfrm>
              <a:off x="841" y="3692"/>
              <a:ext cx="1" cy="8"/>
            </a:xfrm>
            <a:prstGeom prst="line">
              <a:avLst/>
            </a:prstGeom>
            <a:noFill/>
            <a:ln w="25400">
              <a:solidFill>
                <a:srgbClr val="CDCDCD"/>
              </a:solidFill>
              <a:round/>
            </a:ln>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68626" name="Group 15"/>
            <p:cNvGrpSpPr/>
            <p:nvPr/>
          </p:nvGrpSpPr>
          <p:grpSpPr bwMode="auto">
            <a:xfrm>
              <a:off x="449" y="3039"/>
              <a:ext cx="1865" cy="697"/>
              <a:chOff x="449" y="3003"/>
              <a:chExt cx="1865" cy="697"/>
            </a:xfrm>
          </p:grpSpPr>
          <p:sp>
            <p:nvSpPr>
              <p:cNvPr id="1060880" name="Freeform 16"/>
              <p:cNvSpPr/>
              <p:nvPr/>
            </p:nvSpPr>
            <p:spPr bwMode="auto">
              <a:xfrm>
                <a:off x="472" y="3003"/>
                <a:ext cx="1842" cy="689"/>
              </a:xfrm>
              <a:custGeom>
                <a:avLst/>
                <a:gdLst>
                  <a:gd name="T0" fmla="*/ 0 w 1842"/>
                  <a:gd name="T1" fmla="*/ 0 h 689"/>
                  <a:gd name="T2" fmla="*/ 0 w 1842"/>
                  <a:gd name="T3" fmla="*/ 689 h 689"/>
                  <a:gd name="T4" fmla="*/ 1842 w 1842"/>
                  <a:gd name="T5" fmla="*/ 689 h 689"/>
                </a:gdLst>
                <a:ahLst/>
                <a:cxnLst>
                  <a:cxn ang="0">
                    <a:pos x="T0" y="T1"/>
                  </a:cxn>
                  <a:cxn ang="0">
                    <a:pos x="T2" y="T3"/>
                  </a:cxn>
                  <a:cxn ang="0">
                    <a:pos x="T4" y="T5"/>
                  </a:cxn>
                </a:cxnLst>
                <a:rect l="0" t="0" r="r" b="b"/>
                <a:pathLst>
                  <a:path w="1842" h="689">
                    <a:moveTo>
                      <a:pt x="0" y="0"/>
                    </a:moveTo>
                    <a:lnTo>
                      <a:pt x="0" y="689"/>
                    </a:lnTo>
                    <a:lnTo>
                      <a:pt x="1842" y="689"/>
                    </a:lnTo>
                  </a:path>
                </a:pathLst>
              </a:custGeom>
              <a:noFill/>
              <a:ln w="19050" cmpd="sng">
                <a:solidFill>
                  <a:srgbClr val="F0F0F0"/>
                </a:solidFill>
                <a:prstDash val="solid"/>
                <a:rou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68644" name="Group 17"/>
              <p:cNvGrpSpPr/>
              <p:nvPr/>
            </p:nvGrpSpPr>
            <p:grpSpPr bwMode="auto">
              <a:xfrm>
                <a:off x="449" y="3003"/>
                <a:ext cx="209" cy="697"/>
                <a:chOff x="449" y="3003"/>
                <a:chExt cx="209" cy="697"/>
              </a:xfrm>
            </p:grpSpPr>
            <p:sp>
              <p:nvSpPr>
                <p:cNvPr id="1060882" name="Line 18"/>
                <p:cNvSpPr>
                  <a:spLocks noChangeShapeType="1"/>
                </p:cNvSpPr>
                <p:nvPr/>
              </p:nvSpPr>
              <p:spPr bwMode="auto">
                <a:xfrm>
                  <a:off x="449" y="3003"/>
                  <a:ext cx="23" cy="1"/>
                </a:xfrm>
                <a:prstGeom prst="line">
                  <a:avLst/>
                </a:prstGeom>
                <a:noFill/>
                <a:ln w="19050">
                  <a:solidFill>
                    <a:srgbClr val="F0F0F0"/>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60883" name="Line 19"/>
                <p:cNvSpPr>
                  <a:spLocks noChangeShapeType="1"/>
                </p:cNvSpPr>
                <p:nvPr/>
              </p:nvSpPr>
              <p:spPr bwMode="auto">
                <a:xfrm>
                  <a:off x="449" y="3072"/>
                  <a:ext cx="23" cy="1"/>
                </a:xfrm>
                <a:prstGeom prst="line">
                  <a:avLst/>
                </a:prstGeom>
                <a:noFill/>
                <a:ln w="19050">
                  <a:solidFill>
                    <a:srgbClr val="F0F0F0"/>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60884" name="Line 20"/>
                <p:cNvSpPr>
                  <a:spLocks noChangeShapeType="1"/>
                </p:cNvSpPr>
                <p:nvPr/>
              </p:nvSpPr>
              <p:spPr bwMode="auto">
                <a:xfrm>
                  <a:off x="449" y="3142"/>
                  <a:ext cx="23" cy="1"/>
                </a:xfrm>
                <a:prstGeom prst="line">
                  <a:avLst/>
                </a:prstGeom>
                <a:noFill/>
                <a:ln w="19050">
                  <a:solidFill>
                    <a:srgbClr val="F0F0F0"/>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60885" name="Line 21"/>
                <p:cNvSpPr>
                  <a:spLocks noChangeShapeType="1"/>
                </p:cNvSpPr>
                <p:nvPr/>
              </p:nvSpPr>
              <p:spPr bwMode="auto">
                <a:xfrm>
                  <a:off x="449" y="3210"/>
                  <a:ext cx="23" cy="1"/>
                </a:xfrm>
                <a:prstGeom prst="line">
                  <a:avLst/>
                </a:prstGeom>
                <a:noFill/>
                <a:ln w="19050">
                  <a:solidFill>
                    <a:srgbClr val="F0F0F0"/>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60886" name="Line 22"/>
                <p:cNvSpPr>
                  <a:spLocks noChangeShapeType="1"/>
                </p:cNvSpPr>
                <p:nvPr/>
              </p:nvSpPr>
              <p:spPr bwMode="auto">
                <a:xfrm>
                  <a:off x="449" y="3279"/>
                  <a:ext cx="23" cy="1"/>
                </a:xfrm>
                <a:prstGeom prst="line">
                  <a:avLst/>
                </a:prstGeom>
                <a:noFill/>
                <a:ln w="19050">
                  <a:solidFill>
                    <a:srgbClr val="F0F0F0"/>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60887" name="Line 23"/>
                <p:cNvSpPr>
                  <a:spLocks noChangeShapeType="1"/>
                </p:cNvSpPr>
                <p:nvPr/>
              </p:nvSpPr>
              <p:spPr bwMode="auto">
                <a:xfrm>
                  <a:off x="449" y="3347"/>
                  <a:ext cx="23" cy="1"/>
                </a:xfrm>
                <a:prstGeom prst="line">
                  <a:avLst/>
                </a:prstGeom>
                <a:noFill/>
                <a:ln w="19050">
                  <a:solidFill>
                    <a:srgbClr val="F0F0F0"/>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60888" name="Line 24"/>
                <p:cNvSpPr>
                  <a:spLocks noChangeShapeType="1"/>
                </p:cNvSpPr>
                <p:nvPr/>
              </p:nvSpPr>
              <p:spPr bwMode="auto">
                <a:xfrm>
                  <a:off x="449" y="3417"/>
                  <a:ext cx="23" cy="1"/>
                </a:xfrm>
                <a:prstGeom prst="line">
                  <a:avLst/>
                </a:prstGeom>
                <a:noFill/>
                <a:ln w="19050">
                  <a:solidFill>
                    <a:srgbClr val="F0F0F0"/>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60889" name="Line 25"/>
                <p:cNvSpPr>
                  <a:spLocks noChangeShapeType="1"/>
                </p:cNvSpPr>
                <p:nvPr/>
              </p:nvSpPr>
              <p:spPr bwMode="auto">
                <a:xfrm>
                  <a:off x="449" y="3485"/>
                  <a:ext cx="23" cy="1"/>
                </a:xfrm>
                <a:prstGeom prst="line">
                  <a:avLst/>
                </a:prstGeom>
                <a:noFill/>
                <a:ln w="19050">
                  <a:solidFill>
                    <a:srgbClr val="F0F0F0"/>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60890" name="Line 26"/>
                <p:cNvSpPr>
                  <a:spLocks noChangeShapeType="1"/>
                </p:cNvSpPr>
                <p:nvPr/>
              </p:nvSpPr>
              <p:spPr bwMode="auto">
                <a:xfrm>
                  <a:off x="449" y="3554"/>
                  <a:ext cx="23" cy="1"/>
                </a:xfrm>
                <a:prstGeom prst="line">
                  <a:avLst/>
                </a:prstGeom>
                <a:noFill/>
                <a:ln w="19050">
                  <a:solidFill>
                    <a:srgbClr val="F0F0F0"/>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60891" name="Line 27"/>
                <p:cNvSpPr>
                  <a:spLocks noChangeShapeType="1"/>
                </p:cNvSpPr>
                <p:nvPr/>
              </p:nvSpPr>
              <p:spPr bwMode="auto">
                <a:xfrm>
                  <a:off x="449" y="3623"/>
                  <a:ext cx="23" cy="1"/>
                </a:xfrm>
                <a:prstGeom prst="line">
                  <a:avLst/>
                </a:prstGeom>
                <a:noFill/>
                <a:ln w="19050">
                  <a:solidFill>
                    <a:srgbClr val="F0F0F0"/>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60892" name="Line 28"/>
                <p:cNvSpPr>
                  <a:spLocks noChangeShapeType="1"/>
                </p:cNvSpPr>
                <p:nvPr/>
              </p:nvSpPr>
              <p:spPr bwMode="auto">
                <a:xfrm>
                  <a:off x="657" y="3692"/>
                  <a:ext cx="1" cy="8"/>
                </a:xfrm>
                <a:prstGeom prst="line">
                  <a:avLst/>
                </a:prstGeom>
                <a:noFill/>
                <a:ln w="19050">
                  <a:solidFill>
                    <a:srgbClr val="F0F0F0"/>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sp>
          <p:nvSpPr>
            <p:cNvPr id="1060893" name="Rectangle 29"/>
            <p:cNvSpPr>
              <a:spLocks noChangeArrowheads="1"/>
            </p:cNvSpPr>
            <p:nvPr/>
          </p:nvSpPr>
          <p:spPr bwMode="auto">
            <a:xfrm>
              <a:off x="2167" y="3729"/>
              <a:ext cx="12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sz="26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Z</a:t>
              </a:r>
            </a:p>
          </p:txBody>
        </p:sp>
        <p:sp>
          <p:nvSpPr>
            <p:cNvPr id="1060894" name="Rectangle 30"/>
            <p:cNvSpPr>
              <a:spLocks noChangeArrowheads="1"/>
            </p:cNvSpPr>
            <p:nvPr/>
          </p:nvSpPr>
          <p:spPr bwMode="auto">
            <a:xfrm>
              <a:off x="1315" y="3726"/>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sz="26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0</a:t>
              </a:r>
            </a:p>
          </p:txBody>
        </p:sp>
        <p:sp>
          <p:nvSpPr>
            <p:cNvPr id="1060895" name="Rectangle 31"/>
            <p:cNvSpPr>
              <a:spLocks noChangeArrowheads="1"/>
            </p:cNvSpPr>
            <p:nvPr/>
          </p:nvSpPr>
          <p:spPr bwMode="auto">
            <a:xfrm>
              <a:off x="1563" y="3750"/>
              <a:ext cx="2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sz="18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1.96</a:t>
              </a:r>
            </a:p>
          </p:txBody>
        </p:sp>
        <p:sp>
          <p:nvSpPr>
            <p:cNvPr id="1060896" name="Rectangle 32"/>
            <p:cNvSpPr>
              <a:spLocks noChangeArrowheads="1"/>
            </p:cNvSpPr>
            <p:nvPr/>
          </p:nvSpPr>
          <p:spPr bwMode="auto">
            <a:xfrm>
              <a:off x="785" y="3762"/>
              <a:ext cx="3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sz="18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-1.96</a:t>
              </a:r>
            </a:p>
          </p:txBody>
        </p:sp>
        <p:sp>
          <p:nvSpPr>
            <p:cNvPr id="1060897" name="Rectangle 33"/>
            <p:cNvSpPr>
              <a:spLocks noChangeArrowheads="1"/>
            </p:cNvSpPr>
            <p:nvPr/>
          </p:nvSpPr>
          <p:spPr bwMode="auto">
            <a:xfrm>
              <a:off x="1947" y="3170"/>
              <a:ext cx="2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sz="18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.025</a:t>
              </a:r>
            </a:p>
          </p:txBody>
        </p:sp>
        <p:sp>
          <p:nvSpPr>
            <p:cNvPr id="1060898" name="Freeform 34"/>
            <p:cNvSpPr/>
            <p:nvPr/>
          </p:nvSpPr>
          <p:spPr bwMode="auto">
            <a:xfrm>
              <a:off x="808" y="3352"/>
              <a:ext cx="134" cy="274"/>
            </a:xfrm>
            <a:custGeom>
              <a:avLst/>
              <a:gdLst>
                <a:gd name="T0" fmla="*/ 0 w 110"/>
                <a:gd name="T1" fmla="*/ 0 h 238"/>
                <a:gd name="T2" fmla="*/ 19 w 110"/>
                <a:gd name="T3" fmla="*/ 1 h 238"/>
                <a:gd name="T4" fmla="*/ 37 w 110"/>
                <a:gd name="T5" fmla="*/ 5 h 238"/>
                <a:gd name="T6" fmla="*/ 52 w 110"/>
                <a:gd name="T7" fmla="*/ 14 h 238"/>
                <a:gd name="T8" fmla="*/ 67 w 110"/>
                <a:gd name="T9" fmla="*/ 25 h 238"/>
                <a:gd name="T10" fmla="*/ 78 w 110"/>
                <a:gd name="T11" fmla="*/ 39 h 238"/>
                <a:gd name="T12" fmla="*/ 86 w 110"/>
                <a:gd name="T13" fmla="*/ 55 h 238"/>
                <a:gd name="T14" fmla="*/ 90 w 110"/>
                <a:gd name="T15" fmla="*/ 73 h 238"/>
                <a:gd name="T16" fmla="*/ 90 w 110"/>
                <a:gd name="T17" fmla="*/ 90 h 238"/>
                <a:gd name="T18" fmla="*/ 86 w 110"/>
                <a:gd name="T19" fmla="*/ 108 h 238"/>
                <a:gd name="T20" fmla="*/ 78 w 110"/>
                <a:gd name="T21" fmla="*/ 124 h 238"/>
                <a:gd name="T22" fmla="*/ 70 w 110"/>
                <a:gd name="T23" fmla="*/ 140 h 238"/>
                <a:gd name="T24" fmla="*/ 67 w 110"/>
                <a:gd name="T25" fmla="*/ 157 h 238"/>
                <a:gd name="T26" fmla="*/ 67 w 110"/>
                <a:gd name="T27" fmla="*/ 175 h 238"/>
                <a:gd name="T28" fmla="*/ 70 w 110"/>
                <a:gd name="T29" fmla="*/ 192 h 238"/>
                <a:gd name="T30" fmla="*/ 79 w 110"/>
                <a:gd name="T31" fmla="*/ 209 h 238"/>
                <a:gd name="T32" fmla="*/ 90 w 110"/>
                <a:gd name="T33" fmla="*/ 222 h 238"/>
                <a:gd name="T34" fmla="*/ 103 w 110"/>
                <a:gd name="T35" fmla="*/ 234 h 238"/>
                <a:gd name="T36" fmla="*/ 110 w 110"/>
                <a:gd name="T37"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238">
                  <a:moveTo>
                    <a:pt x="0" y="0"/>
                  </a:moveTo>
                  <a:lnTo>
                    <a:pt x="19" y="1"/>
                  </a:lnTo>
                  <a:lnTo>
                    <a:pt x="37" y="5"/>
                  </a:lnTo>
                  <a:lnTo>
                    <a:pt x="52" y="14"/>
                  </a:lnTo>
                  <a:lnTo>
                    <a:pt x="67" y="25"/>
                  </a:lnTo>
                  <a:lnTo>
                    <a:pt x="78" y="39"/>
                  </a:lnTo>
                  <a:lnTo>
                    <a:pt x="86" y="55"/>
                  </a:lnTo>
                  <a:lnTo>
                    <a:pt x="90" y="73"/>
                  </a:lnTo>
                  <a:lnTo>
                    <a:pt x="90" y="90"/>
                  </a:lnTo>
                  <a:lnTo>
                    <a:pt x="86" y="108"/>
                  </a:lnTo>
                  <a:lnTo>
                    <a:pt x="78" y="124"/>
                  </a:lnTo>
                  <a:lnTo>
                    <a:pt x="70" y="140"/>
                  </a:lnTo>
                  <a:lnTo>
                    <a:pt x="67" y="157"/>
                  </a:lnTo>
                  <a:lnTo>
                    <a:pt x="67" y="175"/>
                  </a:lnTo>
                  <a:lnTo>
                    <a:pt x="70" y="192"/>
                  </a:lnTo>
                  <a:lnTo>
                    <a:pt x="79" y="209"/>
                  </a:lnTo>
                  <a:lnTo>
                    <a:pt x="90" y="222"/>
                  </a:lnTo>
                  <a:lnTo>
                    <a:pt x="103" y="234"/>
                  </a:lnTo>
                  <a:lnTo>
                    <a:pt x="110" y="238"/>
                  </a:lnTo>
                </a:path>
              </a:pathLst>
            </a:custGeom>
            <a:noFill/>
            <a:ln w="12700"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60899" name="Freeform 35"/>
            <p:cNvSpPr/>
            <p:nvPr/>
          </p:nvSpPr>
          <p:spPr bwMode="auto">
            <a:xfrm>
              <a:off x="1837" y="3340"/>
              <a:ext cx="294" cy="236"/>
            </a:xfrm>
            <a:custGeom>
              <a:avLst/>
              <a:gdLst>
                <a:gd name="T0" fmla="*/ 294 w 294"/>
                <a:gd name="T1" fmla="*/ 0 h 188"/>
                <a:gd name="T2" fmla="*/ 291 w 294"/>
                <a:gd name="T3" fmla="*/ 23 h 188"/>
                <a:gd name="T4" fmla="*/ 283 w 294"/>
                <a:gd name="T5" fmla="*/ 46 h 188"/>
                <a:gd name="T6" fmla="*/ 271 w 294"/>
                <a:gd name="T7" fmla="*/ 66 h 188"/>
                <a:gd name="T8" fmla="*/ 255 w 294"/>
                <a:gd name="T9" fmla="*/ 84 h 188"/>
                <a:gd name="T10" fmla="*/ 236 w 294"/>
                <a:gd name="T11" fmla="*/ 99 h 188"/>
                <a:gd name="T12" fmla="*/ 214 w 294"/>
                <a:gd name="T13" fmla="*/ 110 h 188"/>
                <a:gd name="T14" fmla="*/ 190 w 294"/>
                <a:gd name="T15" fmla="*/ 117 h 188"/>
                <a:gd name="T16" fmla="*/ 166 w 294"/>
                <a:gd name="T17" fmla="*/ 118 h 188"/>
                <a:gd name="T18" fmla="*/ 142 w 294"/>
                <a:gd name="T19" fmla="*/ 116 h 188"/>
                <a:gd name="T20" fmla="*/ 117 w 294"/>
                <a:gd name="T21" fmla="*/ 113 h 188"/>
                <a:gd name="T22" fmla="*/ 92 w 294"/>
                <a:gd name="T23" fmla="*/ 116 h 188"/>
                <a:gd name="T24" fmla="*/ 70 w 294"/>
                <a:gd name="T25" fmla="*/ 123 h 188"/>
                <a:gd name="T26" fmla="*/ 47 w 294"/>
                <a:gd name="T27" fmla="*/ 133 h 188"/>
                <a:gd name="T28" fmla="*/ 27 w 294"/>
                <a:gd name="T29" fmla="*/ 147 h 188"/>
                <a:gd name="T30" fmla="*/ 12 w 294"/>
                <a:gd name="T31" fmla="*/ 166 h 188"/>
                <a:gd name="T32" fmla="*/ 0 w 294"/>
                <a:gd name="T33" fmla="*/ 186 h 188"/>
                <a:gd name="T34" fmla="*/ 0 w 294"/>
                <a:gd name="T35"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4" h="188">
                  <a:moveTo>
                    <a:pt x="294" y="0"/>
                  </a:moveTo>
                  <a:lnTo>
                    <a:pt x="291" y="23"/>
                  </a:lnTo>
                  <a:lnTo>
                    <a:pt x="283" y="46"/>
                  </a:lnTo>
                  <a:lnTo>
                    <a:pt x="271" y="66"/>
                  </a:lnTo>
                  <a:lnTo>
                    <a:pt x="255" y="84"/>
                  </a:lnTo>
                  <a:lnTo>
                    <a:pt x="236" y="99"/>
                  </a:lnTo>
                  <a:lnTo>
                    <a:pt x="214" y="110"/>
                  </a:lnTo>
                  <a:lnTo>
                    <a:pt x="190" y="117"/>
                  </a:lnTo>
                  <a:lnTo>
                    <a:pt x="166" y="118"/>
                  </a:lnTo>
                  <a:lnTo>
                    <a:pt x="142" y="116"/>
                  </a:lnTo>
                  <a:lnTo>
                    <a:pt x="117" y="113"/>
                  </a:lnTo>
                  <a:lnTo>
                    <a:pt x="92" y="116"/>
                  </a:lnTo>
                  <a:lnTo>
                    <a:pt x="70" y="123"/>
                  </a:lnTo>
                  <a:lnTo>
                    <a:pt x="47" y="133"/>
                  </a:lnTo>
                  <a:lnTo>
                    <a:pt x="27" y="147"/>
                  </a:lnTo>
                  <a:lnTo>
                    <a:pt x="12" y="166"/>
                  </a:lnTo>
                  <a:lnTo>
                    <a:pt x="0" y="186"/>
                  </a:lnTo>
                  <a:lnTo>
                    <a:pt x="0" y="188"/>
                  </a:lnTo>
                </a:path>
              </a:pathLst>
            </a:custGeom>
            <a:noFill/>
            <a:ln w="12700"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60900" name="Rectangle 36"/>
            <p:cNvSpPr>
              <a:spLocks noChangeArrowheads="1"/>
            </p:cNvSpPr>
            <p:nvPr/>
          </p:nvSpPr>
          <p:spPr bwMode="auto">
            <a:xfrm>
              <a:off x="501" y="2824"/>
              <a:ext cx="54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zh-CN" altLang="en-US" sz="20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拒绝 </a:t>
              </a:r>
              <a:r>
                <a:rPr lang="en-US" altLang="zh-CN" sz="20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H</a:t>
              </a:r>
              <a:r>
                <a:rPr lang="en-US" altLang="zh-CN" sz="2000" baseline="-250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0</a:t>
              </a:r>
              <a:endParaRPr lang="en-US" altLang="zh-CN" sz="20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endParaRPr>
            </a:p>
          </p:txBody>
        </p:sp>
        <p:sp>
          <p:nvSpPr>
            <p:cNvPr id="1060901" name="Rectangle 37"/>
            <p:cNvSpPr>
              <a:spLocks noChangeArrowheads="1"/>
            </p:cNvSpPr>
            <p:nvPr/>
          </p:nvSpPr>
          <p:spPr bwMode="auto">
            <a:xfrm>
              <a:off x="1697" y="2824"/>
              <a:ext cx="54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zh-CN" altLang="en-US" sz="20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拒绝 </a:t>
              </a:r>
              <a:r>
                <a:rPr lang="en-US" altLang="zh-CN" sz="20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H</a:t>
              </a:r>
              <a:r>
                <a:rPr lang="en-US" altLang="zh-CN" sz="2000" baseline="-250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0</a:t>
              </a:r>
              <a:endParaRPr lang="en-US" altLang="zh-CN" sz="20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endParaRPr>
            </a:p>
          </p:txBody>
        </p:sp>
        <p:grpSp>
          <p:nvGrpSpPr>
            <p:cNvPr id="68636" name="Group 38"/>
            <p:cNvGrpSpPr/>
            <p:nvPr/>
          </p:nvGrpSpPr>
          <p:grpSpPr bwMode="auto">
            <a:xfrm>
              <a:off x="758" y="3048"/>
              <a:ext cx="301" cy="670"/>
              <a:chOff x="758" y="3048"/>
              <a:chExt cx="301" cy="670"/>
            </a:xfrm>
          </p:grpSpPr>
          <p:sp>
            <p:nvSpPr>
              <p:cNvPr id="1060903" name="Line 39"/>
              <p:cNvSpPr>
                <a:spLocks noChangeShapeType="1"/>
              </p:cNvSpPr>
              <p:nvPr/>
            </p:nvSpPr>
            <p:spPr bwMode="auto">
              <a:xfrm>
                <a:off x="758" y="3048"/>
                <a:ext cx="300" cy="1"/>
              </a:xfrm>
              <a:prstGeom prst="line">
                <a:avLst/>
              </a:prstGeom>
              <a:noFill/>
              <a:ln w="17463">
                <a:solidFill>
                  <a:schemeClr val="tx1"/>
                </a:solidFill>
                <a:round/>
                <a:headEnd type="triangle" w="med" len="med"/>
              </a:ln>
              <a:effectLst>
                <a:outerShdw dist="127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60904" name="Line 40"/>
              <p:cNvSpPr>
                <a:spLocks noChangeShapeType="1"/>
              </p:cNvSpPr>
              <p:nvPr/>
            </p:nvSpPr>
            <p:spPr bwMode="auto">
              <a:xfrm flipV="1">
                <a:off x="1058" y="3048"/>
                <a:ext cx="1" cy="670"/>
              </a:xfrm>
              <a:prstGeom prst="line">
                <a:avLst/>
              </a:prstGeom>
              <a:noFill/>
              <a:ln w="17463">
                <a:solidFill>
                  <a:schemeClr val="tx1"/>
                </a:solidFill>
                <a:round/>
              </a:ln>
              <a:effectLst>
                <a:outerShdw dist="127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nvGrpSpPr>
            <p:cNvPr id="68637" name="Group 41"/>
            <p:cNvGrpSpPr/>
            <p:nvPr/>
          </p:nvGrpSpPr>
          <p:grpSpPr bwMode="auto">
            <a:xfrm>
              <a:off x="1721" y="3048"/>
              <a:ext cx="322" cy="676"/>
              <a:chOff x="1721" y="3048"/>
              <a:chExt cx="322" cy="676"/>
            </a:xfrm>
          </p:grpSpPr>
          <p:sp>
            <p:nvSpPr>
              <p:cNvPr id="1060906" name="Line 42"/>
              <p:cNvSpPr>
                <a:spLocks noChangeShapeType="1"/>
              </p:cNvSpPr>
              <p:nvPr/>
            </p:nvSpPr>
            <p:spPr bwMode="auto">
              <a:xfrm flipH="1">
                <a:off x="1721" y="3048"/>
                <a:ext cx="322" cy="1"/>
              </a:xfrm>
              <a:prstGeom prst="line">
                <a:avLst/>
              </a:prstGeom>
              <a:noFill/>
              <a:ln w="17463">
                <a:solidFill>
                  <a:schemeClr val="tx1"/>
                </a:solidFill>
                <a:round/>
                <a:headEnd type="triangle" w="med" len="med"/>
              </a:ln>
              <a:effectLst>
                <a:outerShdw dist="127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60907" name="Line 43"/>
              <p:cNvSpPr>
                <a:spLocks noChangeShapeType="1"/>
              </p:cNvSpPr>
              <p:nvPr/>
            </p:nvSpPr>
            <p:spPr bwMode="auto">
              <a:xfrm flipV="1">
                <a:off x="1721" y="3048"/>
                <a:ext cx="1" cy="676"/>
              </a:xfrm>
              <a:prstGeom prst="line">
                <a:avLst/>
              </a:prstGeom>
              <a:noFill/>
              <a:ln w="17463">
                <a:solidFill>
                  <a:schemeClr val="tx1"/>
                </a:solidFill>
                <a:round/>
              </a:ln>
              <a:effectLst>
                <a:outerShdw dist="127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sp>
          <p:nvSpPr>
            <p:cNvPr id="1060908" name="Rectangle 44"/>
            <p:cNvSpPr>
              <a:spLocks noChangeArrowheads="1"/>
            </p:cNvSpPr>
            <p:nvPr/>
          </p:nvSpPr>
          <p:spPr bwMode="auto">
            <a:xfrm>
              <a:off x="553" y="3170"/>
              <a:ext cx="2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sz="18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.025</a:t>
              </a:r>
            </a:p>
          </p:txBody>
        </p:sp>
      </p:grpSp>
      <p:sp>
        <p:nvSpPr>
          <p:cNvPr id="1060909" name="Rectangle 45"/>
          <p:cNvSpPr>
            <a:spLocks noChangeArrowheads="1"/>
          </p:cNvSpPr>
          <p:nvPr/>
        </p:nvSpPr>
        <p:spPr bwMode="auto">
          <a:xfrm>
            <a:off x="4191000" y="3619500"/>
            <a:ext cx="2362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algn="l">
              <a:spcBef>
                <a:spcPct val="20000"/>
              </a:spcBef>
              <a:defRPr/>
            </a:pPr>
            <a:r>
              <a:rPr lang="zh-CN" altLang="en-US"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决策</a:t>
            </a:r>
            <a:r>
              <a:rPr lang="en-US" altLang="zh-CN"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a:t>
            </a:r>
          </a:p>
        </p:txBody>
      </p:sp>
      <p:sp>
        <p:nvSpPr>
          <p:cNvPr id="1060910" name="Rectangle 46"/>
          <p:cNvSpPr>
            <a:spLocks noChangeArrowheads="1"/>
          </p:cNvSpPr>
          <p:nvPr/>
        </p:nvSpPr>
        <p:spPr bwMode="auto">
          <a:xfrm>
            <a:off x="4191000" y="4724400"/>
            <a:ext cx="1371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algn="l">
              <a:spcBef>
                <a:spcPct val="20000"/>
              </a:spcBef>
              <a:defRPr/>
            </a:pPr>
            <a:r>
              <a:rPr lang="zh-CN" altLang="en-US"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结论</a:t>
            </a:r>
            <a:r>
              <a:rPr lang="en-US" altLang="zh-CN"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a:t>
            </a:r>
            <a:r>
              <a:rPr lang="en-US" altLang="zh-CN"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 </a:t>
            </a:r>
          </a:p>
        </p:txBody>
      </p:sp>
      <p:sp>
        <p:nvSpPr>
          <p:cNvPr id="1060911" name="Text Box 47"/>
          <p:cNvSpPr txBox="1">
            <a:spLocks noChangeArrowheads="1"/>
          </p:cNvSpPr>
          <p:nvPr/>
        </p:nvSpPr>
        <p:spPr bwMode="auto">
          <a:xfrm>
            <a:off x="4267200" y="4191000"/>
            <a:ext cx="43243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zh-CN" altLang="en-US"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在 </a:t>
            </a:r>
            <a:r>
              <a:rPr lang="zh-CN" altLang="en-US" dirty="0">
                <a:solidFill>
                  <a:srgbClr val="FFFFFF"/>
                </a:solidFill>
                <a:effectLst>
                  <a:outerShdw blurRad="38100" dist="38100" dir="2700000" algn="tl">
                    <a:srgbClr val="000000"/>
                  </a:outerShdw>
                </a:effectLst>
                <a:latin typeface="Symbol" panose="05050102010706020507" pitchFamily="18" charset="2"/>
                <a:ea typeface="微软雅黑" panose="020B0503020204020204" pitchFamily="34" charset="-122"/>
              </a:rPr>
              <a:t></a:t>
            </a:r>
            <a:r>
              <a:rPr lang="zh-CN" altLang="en-US"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 </a:t>
            </a:r>
            <a:r>
              <a:rPr lang="en-US" altLang="zh-CN"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 0.05</a:t>
            </a:r>
            <a:r>
              <a:rPr lang="zh-CN" altLang="en-US"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的水平上拒绝</a:t>
            </a:r>
            <a:r>
              <a:rPr lang="en-US" altLang="zh-CN"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H</a:t>
            </a:r>
            <a:r>
              <a:rPr lang="en-US" altLang="zh-CN" baseline="-250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0</a:t>
            </a:r>
          </a:p>
        </p:txBody>
      </p:sp>
      <p:sp>
        <p:nvSpPr>
          <p:cNvPr id="1060912" name="Text Box 48"/>
          <p:cNvSpPr txBox="1">
            <a:spLocks noChangeArrowheads="1"/>
          </p:cNvSpPr>
          <p:nvPr/>
        </p:nvSpPr>
        <p:spPr bwMode="auto">
          <a:xfrm>
            <a:off x="4167188" y="5257800"/>
            <a:ext cx="4560887"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defRPr/>
            </a:pPr>
            <a:r>
              <a:rPr lang="zh-CN" altLang="en-US" sz="26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有证据表明新机床加工的零件的椭圆度与以前有显著差异</a:t>
            </a:r>
          </a:p>
        </p:txBody>
      </p:sp>
      <p:graphicFrame>
        <p:nvGraphicFramePr>
          <p:cNvPr id="1060913" name="Object 49">
            <a:hlinkClick r:id="" action="ppaction://ole?verb=0"/>
          </p:cNvPr>
          <p:cNvGraphicFramePr/>
          <p:nvPr/>
        </p:nvGraphicFramePr>
        <p:xfrm>
          <a:off x="4222750" y="2428875"/>
          <a:ext cx="4478338" cy="1060450"/>
        </p:xfrm>
        <a:graphic>
          <a:graphicData uri="http://schemas.openxmlformats.org/presentationml/2006/ole">
            <mc:AlternateContent xmlns:mc="http://schemas.openxmlformats.org/markup-compatibility/2006">
              <mc:Choice xmlns:v="urn:schemas-microsoft-com:vml" Requires="v">
                <p:oleObj spid="_x0000_s108612" name="Equation" r:id="rId4" imgW="2933700" imgH="596900" progId="">
                  <p:embed/>
                </p:oleObj>
              </mc:Choice>
              <mc:Fallback>
                <p:oleObj name="Equation" r:id="rId4" imgW="2933700" imgH="596900" progId="">
                  <p:embed/>
                  <p:pic>
                    <p:nvPicPr>
                      <p:cNvPr id="0" name="Picture 5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2750" y="2428875"/>
                        <a:ext cx="4478338" cy="106045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60867">
                                            <p:txEl>
                                              <p:pRg st="0" end="0"/>
                                            </p:txEl>
                                          </p:spTgt>
                                        </p:tgtEl>
                                        <p:attrNameLst>
                                          <p:attrName>style.visibility</p:attrName>
                                        </p:attrNameLst>
                                      </p:cBhvr>
                                      <p:to>
                                        <p:strVal val="visible"/>
                                      </p:to>
                                    </p:set>
                                    <p:animEffect transition="in" filter="wipe(left)">
                                      <p:cBhvr>
                                        <p:cTn id="7" dur="500"/>
                                        <p:tgtEl>
                                          <p:spTgt spid="1060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60867">
                                            <p:txEl>
                                              <p:pRg st="1" end="1"/>
                                            </p:txEl>
                                          </p:spTgt>
                                        </p:tgtEl>
                                        <p:attrNameLst>
                                          <p:attrName>style.visibility</p:attrName>
                                        </p:attrNameLst>
                                      </p:cBhvr>
                                      <p:to>
                                        <p:strVal val="visible"/>
                                      </p:to>
                                    </p:set>
                                    <p:animEffect transition="in" filter="wipe(left)">
                                      <p:cBhvr>
                                        <p:cTn id="12" dur="500"/>
                                        <p:tgtEl>
                                          <p:spTgt spid="10608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60867">
                                            <p:txEl>
                                              <p:pRg st="2" end="2"/>
                                            </p:txEl>
                                          </p:spTgt>
                                        </p:tgtEl>
                                        <p:attrNameLst>
                                          <p:attrName>style.visibility</p:attrName>
                                        </p:attrNameLst>
                                      </p:cBhvr>
                                      <p:to>
                                        <p:strVal val="visible"/>
                                      </p:to>
                                    </p:set>
                                    <p:animEffect transition="in" filter="wipe(left)">
                                      <p:cBhvr>
                                        <p:cTn id="17" dur="500"/>
                                        <p:tgtEl>
                                          <p:spTgt spid="10608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60867">
                                            <p:txEl>
                                              <p:pRg st="3" end="3"/>
                                            </p:txEl>
                                          </p:spTgt>
                                        </p:tgtEl>
                                        <p:attrNameLst>
                                          <p:attrName>style.visibility</p:attrName>
                                        </p:attrNameLst>
                                      </p:cBhvr>
                                      <p:to>
                                        <p:strVal val="visible"/>
                                      </p:to>
                                    </p:set>
                                    <p:animEffect transition="in" filter="wipe(left)">
                                      <p:cBhvr>
                                        <p:cTn id="22" dur="500"/>
                                        <p:tgtEl>
                                          <p:spTgt spid="10608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60867">
                                            <p:txEl>
                                              <p:pRg st="4" end="4"/>
                                            </p:txEl>
                                          </p:spTgt>
                                        </p:tgtEl>
                                        <p:attrNameLst>
                                          <p:attrName>style.visibility</p:attrName>
                                        </p:attrNameLst>
                                      </p:cBhvr>
                                      <p:to>
                                        <p:strVal val="visible"/>
                                      </p:to>
                                    </p:set>
                                    <p:animEffect transition="in" filter="wipe(left)">
                                      <p:cBhvr>
                                        <p:cTn id="27" dur="500"/>
                                        <p:tgtEl>
                                          <p:spTgt spid="10608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nodeType="clickEffect">
                                  <p:stCondLst>
                                    <p:cond delay="0"/>
                                  </p:stCondLst>
                                  <p:childTnLst>
                                    <p:set>
                                      <p:cBhvr>
                                        <p:cTn id="31" dur="1" fill="hold">
                                          <p:stCondLst>
                                            <p:cond delay="0"/>
                                          </p:stCondLst>
                                        </p:cTn>
                                        <p:tgtEl>
                                          <p:spTgt spid="1060869"/>
                                        </p:tgtEl>
                                        <p:attrNameLst>
                                          <p:attrName>style.visibility</p:attrName>
                                        </p:attrNameLst>
                                      </p:cBhvr>
                                      <p:to>
                                        <p:strVal val="visible"/>
                                      </p:to>
                                    </p:set>
                                    <p:animEffect transition="in" filter="barn(outVertical)">
                                      <p:cBhvr>
                                        <p:cTn id="32" dur="500"/>
                                        <p:tgtEl>
                                          <p:spTgt spid="106086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60868">
                                            <p:txEl>
                                              <p:pRg st="0" end="0"/>
                                            </p:txEl>
                                          </p:spTgt>
                                        </p:tgtEl>
                                        <p:attrNameLst>
                                          <p:attrName>style.visibility</p:attrName>
                                        </p:attrNameLst>
                                      </p:cBhvr>
                                      <p:to>
                                        <p:strVal val="visible"/>
                                      </p:to>
                                    </p:set>
                                    <p:animEffect transition="in" filter="wipe(left)">
                                      <p:cBhvr>
                                        <p:cTn id="37" dur="500"/>
                                        <p:tgtEl>
                                          <p:spTgt spid="106086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060913"/>
                                        </p:tgtEl>
                                        <p:attrNameLst>
                                          <p:attrName>style.visibility</p:attrName>
                                        </p:attrNameLst>
                                      </p:cBhvr>
                                      <p:to>
                                        <p:strVal val="visible"/>
                                      </p:to>
                                    </p:set>
                                    <p:animEffect transition="in" filter="wipe(left)">
                                      <p:cBhvr>
                                        <p:cTn id="42" dur="500"/>
                                        <p:tgtEl>
                                          <p:spTgt spid="10609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60909">
                                            <p:txEl>
                                              <p:pRg st="0" end="0"/>
                                            </p:txEl>
                                          </p:spTgt>
                                        </p:tgtEl>
                                        <p:attrNameLst>
                                          <p:attrName>style.visibility</p:attrName>
                                        </p:attrNameLst>
                                      </p:cBhvr>
                                      <p:to>
                                        <p:strVal val="visible"/>
                                      </p:to>
                                    </p:set>
                                    <p:animEffect transition="in" filter="wipe(left)">
                                      <p:cBhvr>
                                        <p:cTn id="47" dur="500"/>
                                        <p:tgtEl>
                                          <p:spTgt spid="1060909">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60911">
                                            <p:txEl>
                                              <p:pRg st="0" end="0"/>
                                            </p:txEl>
                                          </p:spTgt>
                                        </p:tgtEl>
                                        <p:attrNameLst>
                                          <p:attrName>style.visibility</p:attrName>
                                        </p:attrNameLst>
                                      </p:cBhvr>
                                      <p:to>
                                        <p:strVal val="visible"/>
                                      </p:to>
                                    </p:set>
                                    <p:animEffect transition="in" filter="wipe(left)">
                                      <p:cBhvr>
                                        <p:cTn id="52" dur="500"/>
                                        <p:tgtEl>
                                          <p:spTgt spid="1060911">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60910">
                                            <p:txEl>
                                              <p:pRg st="0" end="0"/>
                                            </p:txEl>
                                          </p:spTgt>
                                        </p:tgtEl>
                                        <p:attrNameLst>
                                          <p:attrName>style.visibility</p:attrName>
                                        </p:attrNameLst>
                                      </p:cBhvr>
                                      <p:to>
                                        <p:strVal val="visible"/>
                                      </p:to>
                                    </p:set>
                                    <p:animEffect transition="in" filter="wipe(left)">
                                      <p:cBhvr>
                                        <p:cTn id="57" dur="500"/>
                                        <p:tgtEl>
                                          <p:spTgt spid="1060910">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060912">
                                            <p:txEl>
                                              <p:pRg st="0" end="0"/>
                                            </p:txEl>
                                          </p:spTgt>
                                        </p:tgtEl>
                                        <p:attrNameLst>
                                          <p:attrName>style.visibility</p:attrName>
                                        </p:attrNameLst>
                                      </p:cBhvr>
                                      <p:to>
                                        <p:strVal val="visible"/>
                                      </p:to>
                                    </p:set>
                                    <p:animEffect transition="in" filter="wipe(left)">
                                      <p:cBhvr>
                                        <p:cTn id="62" dur="500"/>
                                        <p:tgtEl>
                                          <p:spTgt spid="10609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0867" grpId="0" build="p" autoUpdateAnimBg="0"/>
      <p:bldP spid="1060868" grpId="0" build="p" autoUpdateAnimBg="0"/>
      <p:bldP spid="1060909" grpId="0" build="p" autoUpdateAnimBg="0"/>
      <p:bldP spid="1060910" grpId="0" build="p" autoUpdateAnimBg="0"/>
      <p:bldP spid="1060911" grpId="0" build="p" autoUpdateAnimBg="0"/>
      <p:bldP spid="1060912"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1676400" y="152400"/>
            <a:ext cx="7239000" cy="1143000"/>
          </a:xfrm>
        </p:spPr>
        <p:txBody>
          <a:bodyPr>
            <a:normAutofit fontScale="90000"/>
          </a:bodyPr>
          <a:lstStyle/>
          <a:p>
            <a:pPr>
              <a:defRPr/>
            </a:pPr>
            <a:r>
              <a:rPr lang="en-US" altLang="zh-CN" sz="4000">
                <a:latin typeface="Symbol" panose="05050102010706020507" pitchFamily="18" charset="2"/>
              </a:rPr>
              <a:t></a:t>
            </a:r>
            <a:r>
              <a:rPr lang="en-US" altLang="zh-CN" sz="4000" baseline="30000">
                <a:latin typeface="Arial" panose="020B0604020202020204" pitchFamily="34" charset="0"/>
              </a:rPr>
              <a:t>2</a:t>
            </a:r>
            <a:r>
              <a:rPr lang="en-US" altLang="zh-CN" sz="4000">
                <a:latin typeface="Arial" panose="020B0604020202020204" pitchFamily="34" charset="0"/>
              </a:rPr>
              <a:t> </a:t>
            </a:r>
            <a:r>
              <a:rPr lang="zh-CN" altLang="en-US" sz="4000">
                <a:latin typeface="Arial" panose="020B0604020202020204" pitchFamily="34" charset="0"/>
              </a:rPr>
              <a:t>已知均值的检验</a:t>
            </a:r>
            <a:br>
              <a:rPr lang="zh-CN" altLang="en-US" sz="4000"/>
            </a:br>
            <a:r>
              <a:rPr lang="zh-CN" altLang="en-US" sz="4000"/>
              <a:t> </a:t>
            </a: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小样本例题分析</a:t>
            </a:r>
            <a:r>
              <a:rPr lang="en-US" altLang="zh-CN" sz="3600">
                <a:solidFill>
                  <a:schemeClr val="hlink"/>
                </a:solidFill>
                <a:latin typeface="Arial" panose="020B0604020202020204" pitchFamily="34" charset="0"/>
              </a:rPr>
              <a:t>)</a:t>
            </a:r>
          </a:p>
        </p:txBody>
      </p:sp>
      <p:sp>
        <p:nvSpPr>
          <p:cNvPr id="155656" name="Rectangle 8"/>
          <p:cNvSpPr>
            <a:spLocks noGrp="1" noChangeArrowheads="1"/>
          </p:cNvSpPr>
          <p:nvPr>
            <p:ph type="body" sz="half" idx="1"/>
          </p:nvPr>
        </p:nvSpPr>
        <p:spPr>
          <a:xfrm>
            <a:off x="593725" y="1857375"/>
            <a:ext cx="5105400" cy="4305300"/>
          </a:xfrm>
        </p:spPr>
        <p:txBody>
          <a:bodyPr/>
          <a:lstStyle/>
          <a:p>
            <a:pPr marL="0" indent="0" algn="just">
              <a:defRPr/>
            </a:pPr>
            <a:r>
              <a:rPr lang="en-US" altLang="zh-CN" b="1" dirty="0">
                <a:solidFill>
                  <a:srgbClr val="FFFFB1"/>
                </a:solidFill>
              </a:rPr>
              <a:t>【</a:t>
            </a:r>
            <a:r>
              <a:rPr lang="zh-CN" altLang="en-US" b="1" dirty="0">
                <a:solidFill>
                  <a:srgbClr val="FFFFB1"/>
                </a:solidFill>
              </a:rPr>
              <a:t>例</a:t>
            </a:r>
            <a:r>
              <a:rPr lang="en-US" altLang="zh-CN" b="1" dirty="0">
                <a:solidFill>
                  <a:srgbClr val="FFFFB1"/>
                </a:solidFill>
              </a:rPr>
              <a:t>】</a:t>
            </a:r>
            <a:r>
              <a:rPr lang="zh-CN" altLang="en-US" sz="3000" dirty="0"/>
              <a:t>根据过去大量资料，某厂生产的灯泡的使用寿命服从正态分布</a:t>
            </a:r>
            <a:r>
              <a:rPr lang="en-US" altLang="zh-CN" sz="3000" i="1" dirty="0">
                <a:latin typeface="Times New Roman" panose="02020603050405020304" pitchFamily="18" charset="0"/>
              </a:rPr>
              <a:t>N~</a:t>
            </a:r>
            <a:r>
              <a:rPr lang="en-US" altLang="zh-CN" sz="3000" dirty="0"/>
              <a:t>(</a:t>
            </a:r>
            <a:r>
              <a:rPr lang="en-US" altLang="zh-CN" sz="3000" dirty="0">
                <a:solidFill>
                  <a:srgbClr val="FFFFB1"/>
                </a:solidFill>
              </a:rPr>
              <a:t>1020</a:t>
            </a:r>
            <a:r>
              <a:rPr lang="zh-CN" altLang="en-US" sz="3000" dirty="0"/>
              <a:t>，</a:t>
            </a:r>
            <a:r>
              <a:rPr lang="en-US" altLang="zh-CN" sz="3000" dirty="0">
                <a:solidFill>
                  <a:srgbClr val="FFFFB1"/>
                </a:solidFill>
              </a:rPr>
              <a:t>100</a:t>
            </a:r>
            <a:r>
              <a:rPr lang="en-US" altLang="zh-CN" sz="3000" baseline="30000" dirty="0">
                <a:solidFill>
                  <a:srgbClr val="FFFFB1"/>
                </a:solidFill>
              </a:rPr>
              <a:t>2</a:t>
            </a:r>
            <a:r>
              <a:rPr lang="en-US" altLang="zh-CN" sz="3000" dirty="0"/>
              <a:t>)</a:t>
            </a:r>
            <a:r>
              <a:rPr lang="zh-CN" altLang="en-US" sz="3000" dirty="0"/>
              <a:t>。现从最近生产的一批产品中随机抽取</a:t>
            </a:r>
            <a:r>
              <a:rPr lang="en-US" altLang="zh-CN" sz="3000" dirty="0">
                <a:solidFill>
                  <a:srgbClr val="FFFFB1"/>
                </a:solidFill>
              </a:rPr>
              <a:t>16</a:t>
            </a:r>
            <a:r>
              <a:rPr lang="zh-CN" altLang="en-US" sz="3000" dirty="0">
                <a:solidFill>
                  <a:srgbClr val="EAEAEA"/>
                </a:solidFill>
              </a:rPr>
              <a:t>只</a:t>
            </a:r>
            <a:r>
              <a:rPr lang="zh-CN" altLang="en-US" sz="3000" dirty="0"/>
              <a:t>，测得样本平均寿命为</a:t>
            </a:r>
            <a:r>
              <a:rPr lang="en-US" altLang="zh-CN" sz="3000" dirty="0">
                <a:solidFill>
                  <a:srgbClr val="FFFFB1"/>
                </a:solidFill>
              </a:rPr>
              <a:t>1080</a:t>
            </a:r>
            <a:r>
              <a:rPr lang="zh-CN" altLang="en-US" sz="3000" dirty="0"/>
              <a:t>小时。试在</a:t>
            </a:r>
            <a:r>
              <a:rPr lang="en-US" altLang="zh-CN" sz="3000" dirty="0">
                <a:solidFill>
                  <a:srgbClr val="FFFFB1"/>
                </a:solidFill>
              </a:rPr>
              <a:t>0.05</a:t>
            </a:r>
            <a:r>
              <a:rPr lang="zh-CN" altLang="en-US" sz="3000" dirty="0"/>
              <a:t>的显著性水平下判断这批产品的使用寿命是否有显著提高？</a:t>
            </a:r>
            <a:r>
              <a:rPr lang="en-US" altLang="zh-CN" sz="3000" dirty="0"/>
              <a:t>(</a:t>
            </a:r>
            <a:r>
              <a:rPr lang="en-US" altLang="zh-CN" sz="3000" dirty="0">
                <a:solidFill>
                  <a:srgbClr val="FFFFB1"/>
                </a:solidFill>
                <a:sym typeface="Symbol" panose="05050102010706020507" pitchFamily="18" charset="2"/>
              </a:rPr>
              <a:t></a:t>
            </a:r>
            <a:r>
              <a:rPr lang="zh-CN" altLang="en-US" sz="3000" dirty="0">
                <a:solidFill>
                  <a:srgbClr val="FFFFB1"/>
                </a:solidFill>
              </a:rPr>
              <a:t>＝</a:t>
            </a:r>
            <a:r>
              <a:rPr lang="en-US" altLang="zh-CN" sz="3000" dirty="0">
                <a:solidFill>
                  <a:srgbClr val="FFFFB1"/>
                </a:solidFill>
              </a:rPr>
              <a:t>0.05</a:t>
            </a:r>
            <a:r>
              <a:rPr lang="en-US" altLang="zh-CN" sz="3000" dirty="0">
                <a:solidFill>
                  <a:srgbClr val="EAEAEA"/>
                </a:solidFill>
              </a:rPr>
              <a:t>)</a:t>
            </a:r>
          </a:p>
        </p:txBody>
      </p:sp>
      <p:sp>
        <p:nvSpPr>
          <p:cNvPr id="155663" name="Litebulb">
            <a:hlinkHover r:id="" action="ppaction://noaction" highlightClick="1"/>
          </p:cNvPr>
          <p:cNvSpPr>
            <a:spLocks noEditPoints="1" noChangeArrowheads="1"/>
          </p:cNvSpPr>
          <p:nvPr/>
        </p:nvSpPr>
        <p:spPr bwMode="auto">
          <a:xfrm>
            <a:off x="6367463" y="3309938"/>
            <a:ext cx="2028825" cy="2981325"/>
          </a:xfrm>
          <a:custGeom>
            <a:avLst/>
            <a:gdLst>
              <a:gd name="T0" fmla="*/ 10800 w 21600"/>
              <a:gd name="T1" fmla="*/ 0 h 21600"/>
              <a:gd name="T2" fmla="*/ 21600 w 21600"/>
              <a:gd name="T3" fmla="*/ 7782 h 21600"/>
              <a:gd name="T4" fmla="*/ 0 w 21600"/>
              <a:gd name="T5" fmla="*/ 7782 h 21600"/>
              <a:gd name="T6" fmla="*/ 10800 w 21600"/>
              <a:gd name="T7" fmla="*/ 21600 h 21600"/>
              <a:gd name="T8" fmla="*/ 3556 w 21600"/>
              <a:gd name="T9" fmla="*/ 2188 h 21600"/>
              <a:gd name="T10" fmla="*/ 18277 w 21600"/>
              <a:gd name="T11" fmla="*/ 9282 h 21600"/>
            </a:gdLst>
            <a:ahLst/>
            <a:cxnLst>
              <a:cxn ang="0">
                <a:pos x="T0" y="T1"/>
              </a:cxn>
              <a:cxn ang="0">
                <a:pos x="T2" y="T3"/>
              </a:cxn>
              <a:cxn ang="0">
                <a:pos x="T4" y="T5"/>
              </a:cxn>
              <a:cxn ang="0">
                <a:pos x="T6" y="T7"/>
              </a:cxn>
            </a:cxnLst>
            <a:rect l="T8" t="T9" r="T10" b="T11"/>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D9"/>
          </a:solidFill>
          <a:ln w="57150">
            <a:solidFill>
              <a:srgbClr val="000000"/>
            </a:solidFill>
            <a:miter lim="800000"/>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55664" name="AutoShape 16"/>
          <p:cNvSpPr>
            <a:spLocks noChangeArrowheads="1"/>
          </p:cNvSpPr>
          <p:nvPr/>
        </p:nvSpPr>
        <p:spPr bwMode="auto">
          <a:xfrm>
            <a:off x="6081713" y="2114550"/>
            <a:ext cx="2490787" cy="830263"/>
          </a:xfrm>
          <a:prstGeom prst="cloudCallout">
            <a:avLst>
              <a:gd name="adj1" fmla="val -55991"/>
              <a:gd name="adj2" fmla="val 119792"/>
            </a:avLst>
          </a:prstGeom>
          <a:noFill/>
          <a:ln w="12700">
            <a:solidFill>
              <a:schemeClr val="hlink"/>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zh-CN" altLang="en-US" dirty="0">
                <a:solidFill>
                  <a:srgbClr val="00DFCA"/>
                </a:solidFill>
                <a:effectLst>
                  <a:outerShdw blurRad="38100" dist="38100" dir="2700000" algn="tl">
                    <a:srgbClr val="000000"/>
                  </a:outerShdw>
                </a:effectLst>
                <a:latin typeface="Arial" panose="020B0604020202020204" pitchFamily="34" charset="0"/>
                <a:ea typeface="微软雅黑" panose="020B0503020204020204" pitchFamily="34" charset="-122"/>
              </a:rPr>
              <a:t>单侧检验</a:t>
            </a:r>
          </a:p>
        </p:txBody>
      </p:sp>
    </p:spTree>
  </p:cSld>
  <p:clrMapOvr>
    <a:masterClrMapping/>
  </p:clrMapOvr>
  <p:transition>
    <p:wipe dir="r"/>
  </p:transition>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normAutofit fontScale="90000"/>
          </a:bodyPr>
          <a:lstStyle/>
          <a:p>
            <a:pPr>
              <a:defRPr/>
            </a:pPr>
            <a:r>
              <a:rPr lang="en-US" altLang="zh-CN" sz="4000">
                <a:latin typeface="Symbol" panose="05050102010706020507" pitchFamily="18" charset="2"/>
              </a:rPr>
              <a:t></a:t>
            </a:r>
            <a:r>
              <a:rPr lang="en-US" altLang="zh-CN" sz="4000" baseline="30000">
                <a:latin typeface="Arial" panose="020B0604020202020204" pitchFamily="34" charset="0"/>
              </a:rPr>
              <a:t>2</a:t>
            </a:r>
            <a:r>
              <a:rPr lang="en-US" altLang="zh-CN" sz="4000">
                <a:latin typeface="Arial" panose="020B0604020202020204" pitchFamily="34" charset="0"/>
              </a:rPr>
              <a:t> </a:t>
            </a:r>
            <a:r>
              <a:rPr lang="zh-CN" altLang="en-US" sz="4000">
                <a:latin typeface="Arial" panose="020B0604020202020204" pitchFamily="34" charset="0"/>
              </a:rPr>
              <a:t>已知均值的检验</a:t>
            </a:r>
            <a:br>
              <a:rPr lang="zh-CN" altLang="en-US" sz="4000"/>
            </a:br>
            <a:r>
              <a:rPr lang="zh-CN" altLang="en-US" sz="4000"/>
              <a:t> </a:t>
            </a: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小样本例题分析</a:t>
            </a:r>
            <a:r>
              <a:rPr lang="en-US" altLang="zh-CN" sz="3600">
                <a:solidFill>
                  <a:schemeClr val="hlink"/>
                </a:solidFill>
                <a:latin typeface="Arial" panose="020B0604020202020204" pitchFamily="34" charset="0"/>
              </a:rPr>
              <a:t>)</a:t>
            </a:r>
          </a:p>
        </p:txBody>
      </p:sp>
      <p:sp>
        <p:nvSpPr>
          <p:cNvPr id="169987" name="Rectangle 3"/>
          <p:cNvSpPr>
            <a:spLocks noGrp="1" noChangeArrowheads="1"/>
          </p:cNvSpPr>
          <p:nvPr>
            <p:ph type="body" sz="half" idx="1"/>
          </p:nvPr>
        </p:nvSpPr>
        <p:spPr>
          <a:xfrm>
            <a:off x="566738" y="1838325"/>
            <a:ext cx="3848100" cy="3932238"/>
          </a:xfrm>
        </p:spPr>
        <p:txBody>
          <a:bodyPr/>
          <a:lstStyle/>
          <a:p>
            <a:pPr marL="0" indent="0">
              <a:defRPr/>
            </a:pPr>
            <a:r>
              <a:rPr lang="en-US" altLang="zh-CN" sz="2800" b="1">
                <a:solidFill>
                  <a:srgbClr val="FFFFB1"/>
                </a:solidFill>
              </a:rPr>
              <a:t>H</a:t>
            </a:r>
            <a:r>
              <a:rPr lang="en-US" altLang="zh-CN" sz="2000" b="1">
                <a:solidFill>
                  <a:srgbClr val="FFFFB1"/>
                </a:solidFill>
              </a:rPr>
              <a:t>0</a:t>
            </a:r>
            <a:r>
              <a:rPr lang="en-US" altLang="zh-CN" sz="2800" b="1">
                <a:solidFill>
                  <a:srgbClr val="EAEAEA"/>
                </a:solidFill>
              </a:rPr>
              <a:t>:</a:t>
            </a:r>
            <a:r>
              <a:rPr lang="en-US" altLang="zh-CN" sz="2800" b="1">
                <a:solidFill>
                  <a:schemeClr val="tx2"/>
                </a:solidFill>
              </a:rPr>
              <a:t> </a:t>
            </a:r>
            <a:r>
              <a:rPr lang="en-US" altLang="zh-CN" sz="2800" b="1">
                <a:latin typeface="Symbol" panose="05050102010706020507" pitchFamily="18" charset="2"/>
              </a:rPr>
              <a:t></a:t>
            </a:r>
            <a:r>
              <a:rPr lang="en-US" altLang="zh-CN" sz="2800" b="1"/>
              <a:t> </a:t>
            </a:r>
            <a:r>
              <a:rPr lang="en-US" altLang="zh-CN" sz="2800" b="1">
                <a:sym typeface="Symbol" panose="05050102010706020507" pitchFamily="18" charset="2"/>
              </a:rPr>
              <a:t></a:t>
            </a:r>
            <a:r>
              <a:rPr lang="en-US" altLang="zh-CN" sz="2800" b="1"/>
              <a:t> 1020</a:t>
            </a:r>
          </a:p>
          <a:p>
            <a:pPr marL="0" indent="0">
              <a:defRPr/>
            </a:pPr>
            <a:r>
              <a:rPr lang="en-US" altLang="zh-CN" sz="2800" b="1">
                <a:solidFill>
                  <a:srgbClr val="FFFFB1"/>
                </a:solidFill>
              </a:rPr>
              <a:t>H</a:t>
            </a:r>
            <a:r>
              <a:rPr lang="en-US" altLang="zh-CN" sz="2000" b="1">
                <a:solidFill>
                  <a:srgbClr val="FFFFB1"/>
                </a:solidFill>
              </a:rPr>
              <a:t>1</a:t>
            </a:r>
            <a:r>
              <a:rPr lang="en-US" altLang="zh-CN" sz="2800" b="1">
                <a:solidFill>
                  <a:srgbClr val="EAEAEA"/>
                </a:solidFill>
              </a:rPr>
              <a:t>: </a:t>
            </a:r>
            <a:r>
              <a:rPr lang="en-US" altLang="zh-CN" sz="2800" b="1">
                <a:latin typeface="Symbol" panose="05050102010706020507" pitchFamily="18" charset="2"/>
              </a:rPr>
              <a:t></a:t>
            </a:r>
            <a:r>
              <a:rPr lang="en-US" altLang="zh-CN" sz="2800" b="1"/>
              <a:t> &gt; 1020</a:t>
            </a:r>
          </a:p>
          <a:p>
            <a:pPr marL="0" indent="0">
              <a:defRPr/>
            </a:pPr>
            <a:r>
              <a:rPr lang="en-US" altLang="zh-CN" sz="2800" b="1">
                <a:solidFill>
                  <a:srgbClr val="FFFFB1"/>
                </a:solidFill>
                <a:latin typeface="Symbol" panose="05050102010706020507" pitchFamily="18" charset="2"/>
              </a:rPr>
              <a:t></a:t>
            </a:r>
            <a:r>
              <a:rPr lang="en-US" altLang="zh-CN" sz="2800" b="1">
                <a:solidFill>
                  <a:srgbClr val="FFFFB1"/>
                </a:solidFill>
              </a:rPr>
              <a:t> </a:t>
            </a:r>
            <a:r>
              <a:rPr lang="en-US" altLang="zh-CN" sz="2800" b="1">
                <a:solidFill>
                  <a:srgbClr val="EAEAEA"/>
                </a:solidFill>
              </a:rPr>
              <a:t>=</a:t>
            </a:r>
            <a:r>
              <a:rPr lang="en-US" altLang="zh-CN" sz="2800" b="1">
                <a:solidFill>
                  <a:schemeClr val="tx2"/>
                </a:solidFill>
              </a:rPr>
              <a:t> </a:t>
            </a:r>
            <a:r>
              <a:rPr lang="en-US" altLang="zh-CN" sz="2800" b="1">
                <a:solidFill>
                  <a:srgbClr val="EAEAEA"/>
                </a:solidFill>
              </a:rPr>
              <a:t>0.05</a:t>
            </a:r>
          </a:p>
          <a:p>
            <a:pPr marL="0" indent="0">
              <a:defRPr/>
            </a:pPr>
            <a:r>
              <a:rPr lang="en-US" altLang="zh-CN" sz="2800" b="1" i="1">
                <a:solidFill>
                  <a:srgbClr val="FFFFB1"/>
                </a:solidFill>
                <a:latin typeface="Times New Roman" panose="02020603050405020304" pitchFamily="18" charset="0"/>
              </a:rPr>
              <a:t>n</a:t>
            </a:r>
            <a:r>
              <a:rPr lang="en-US" altLang="zh-CN" sz="2800" b="1" i="1">
                <a:solidFill>
                  <a:srgbClr val="FFFFB1"/>
                </a:solidFill>
              </a:rPr>
              <a:t> </a:t>
            </a:r>
            <a:r>
              <a:rPr lang="en-US" altLang="zh-CN" sz="2800" b="1">
                <a:solidFill>
                  <a:srgbClr val="EAEAEA"/>
                </a:solidFill>
              </a:rPr>
              <a:t>=</a:t>
            </a:r>
            <a:r>
              <a:rPr lang="en-US" altLang="zh-CN" sz="2800" b="1">
                <a:solidFill>
                  <a:schemeClr val="tx2"/>
                </a:solidFill>
              </a:rPr>
              <a:t> </a:t>
            </a:r>
            <a:r>
              <a:rPr lang="en-US" altLang="zh-CN" sz="2800" b="1"/>
              <a:t>16</a:t>
            </a:r>
          </a:p>
          <a:p>
            <a:pPr marL="0" indent="0">
              <a:defRPr/>
            </a:pPr>
            <a:r>
              <a:rPr lang="zh-CN" altLang="en-US" sz="2800" b="1">
                <a:solidFill>
                  <a:srgbClr val="FFFFB1"/>
                </a:solidFill>
              </a:rPr>
              <a:t>临界值</a:t>
            </a:r>
            <a:r>
              <a:rPr lang="en-US" altLang="zh-CN" sz="2800" b="1">
                <a:solidFill>
                  <a:srgbClr val="FFFFB1"/>
                </a:solidFill>
              </a:rPr>
              <a:t>(s):</a:t>
            </a:r>
          </a:p>
        </p:txBody>
      </p:sp>
      <p:sp>
        <p:nvSpPr>
          <p:cNvPr id="169988" name="Rectangle 4"/>
          <p:cNvSpPr>
            <a:spLocks noChangeArrowheads="1"/>
          </p:cNvSpPr>
          <p:nvPr/>
        </p:nvSpPr>
        <p:spPr bwMode="auto">
          <a:xfrm>
            <a:off x="4359275" y="1854200"/>
            <a:ext cx="3810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algn="l">
              <a:spcBef>
                <a:spcPct val="20000"/>
              </a:spcBef>
              <a:defRPr/>
            </a:pPr>
            <a:r>
              <a:rPr lang="zh-CN" altLang="en-US"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检验统计量</a:t>
            </a:r>
            <a:r>
              <a:rPr lang="en-US" altLang="zh-CN"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 </a:t>
            </a:r>
          </a:p>
        </p:txBody>
      </p:sp>
      <p:sp>
        <p:nvSpPr>
          <p:cNvPr id="169991" name="Rectangle 7"/>
          <p:cNvSpPr>
            <a:spLocks noChangeArrowheads="1"/>
          </p:cNvSpPr>
          <p:nvPr/>
        </p:nvSpPr>
        <p:spPr bwMode="auto">
          <a:xfrm>
            <a:off x="4433888" y="4354513"/>
            <a:ext cx="4329112"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spcBef>
                <a:spcPct val="50000"/>
              </a:spcBef>
              <a:defRPr/>
            </a:pPr>
            <a:r>
              <a:rPr lang="zh-CN" altLang="en-US"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在 </a:t>
            </a:r>
            <a:r>
              <a:rPr lang="zh-CN" altLang="en-US" dirty="0">
                <a:solidFill>
                  <a:srgbClr val="FFFFFF"/>
                </a:solidFill>
                <a:effectLst>
                  <a:outerShdw blurRad="38100" dist="38100" dir="2700000" algn="tl">
                    <a:srgbClr val="000000"/>
                  </a:outerShdw>
                </a:effectLst>
                <a:latin typeface="Symbol" panose="05050102010706020507" pitchFamily="18" charset="2"/>
                <a:ea typeface="微软雅黑" panose="020B0503020204020204" pitchFamily="34" charset="-122"/>
              </a:rPr>
              <a:t></a:t>
            </a:r>
            <a:r>
              <a:rPr lang="zh-CN" altLang="en-US"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 </a:t>
            </a:r>
            <a:r>
              <a:rPr lang="en-US" altLang="zh-CN"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 0.05</a:t>
            </a:r>
            <a:r>
              <a:rPr lang="zh-CN" altLang="en-US"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的水平上拒绝</a:t>
            </a:r>
            <a:r>
              <a:rPr lang="en-US" altLang="zh-CN"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H</a:t>
            </a:r>
            <a:r>
              <a:rPr lang="en-US" altLang="zh-CN" baseline="-250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0</a:t>
            </a:r>
            <a:endParaRPr lang="en-US" altLang="zh-CN"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endParaRPr>
          </a:p>
        </p:txBody>
      </p:sp>
      <p:sp>
        <p:nvSpPr>
          <p:cNvPr id="169992" name="Rectangle 8"/>
          <p:cNvSpPr>
            <a:spLocks noChangeArrowheads="1"/>
          </p:cNvSpPr>
          <p:nvPr/>
        </p:nvSpPr>
        <p:spPr bwMode="auto">
          <a:xfrm>
            <a:off x="4433888" y="5461000"/>
            <a:ext cx="3895725"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spcBef>
                <a:spcPct val="50000"/>
              </a:spcBef>
              <a:defRPr/>
            </a:pPr>
            <a:r>
              <a:rPr lang="zh-CN" altLang="en-US"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有证据表明这批灯泡的使用寿命有显著提高</a:t>
            </a:r>
          </a:p>
        </p:txBody>
      </p:sp>
      <p:sp>
        <p:nvSpPr>
          <p:cNvPr id="169995" name="Text Box 11"/>
          <p:cNvSpPr txBox="1">
            <a:spLocks noChangeArrowheads="1"/>
          </p:cNvSpPr>
          <p:nvPr/>
        </p:nvSpPr>
        <p:spPr bwMode="auto">
          <a:xfrm>
            <a:off x="4433888" y="3744913"/>
            <a:ext cx="1066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zh-CN" altLang="en-US"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决策</a:t>
            </a:r>
            <a:r>
              <a:rPr lang="en-US" altLang="zh-CN"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a:t>
            </a:r>
          </a:p>
        </p:txBody>
      </p:sp>
      <p:sp>
        <p:nvSpPr>
          <p:cNvPr id="169996" name="Text Box 12"/>
          <p:cNvSpPr txBox="1">
            <a:spLocks noChangeArrowheads="1"/>
          </p:cNvSpPr>
          <p:nvPr/>
        </p:nvSpPr>
        <p:spPr bwMode="auto">
          <a:xfrm>
            <a:off x="4433888" y="4927600"/>
            <a:ext cx="106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zh-CN" altLang="en-US"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结论</a:t>
            </a:r>
            <a:r>
              <a:rPr lang="en-US" altLang="zh-CN"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a:t>
            </a:r>
          </a:p>
        </p:txBody>
      </p:sp>
      <p:graphicFrame>
        <p:nvGraphicFramePr>
          <p:cNvPr id="169998" name="Object 14">
            <a:hlinkClick r:id="" action="ppaction://ole?verb=0"/>
          </p:cNvPr>
          <p:cNvGraphicFramePr/>
          <p:nvPr>
            <p:extLst>
              <p:ext uri="{D42A27DB-BD31-4B8C-83A1-F6EECF244321}">
                <p14:modId xmlns:p14="http://schemas.microsoft.com/office/powerpoint/2010/main" val="1578596279"/>
              </p:ext>
            </p:extLst>
          </p:nvPr>
        </p:nvGraphicFramePr>
        <p:xfrm>
          <a:off x="4398480" y="2452688"/>
          <a:ext cx="4348163" cy="1084262"/>
        </p:xfrm>
        <a:graphic>
          <a:graphicData uri="http://schemas.openxmlformats.org/presentationml/2006/ole">
            <mc:AlternateContent xmlns:mc="http://schemas.openxmlformats.org/markup-compatibility/2006">
              <mc:Choice xmlns:v="urn:schemas-microsoft-com:vml" Requires="v">
                <p:oleObj spid="_x0000_s109636" name="Equation" r:id="rId4" imgW="2616200" imgH="596900" progId="">
                  <p:embed/>
                </p:oleObj>
              </mc:Choice>
              <mc:Fallback>
                <p:oleObj name="Equation" r:id="rId4" imgW="2616200" imgH="596900" progId="">
                  <p:embed/>
                  <p:pic>
                    <p:nvPicPr>
                      <p:cNvPr id="0" name="Picture 5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8480" y="2452688"/>
                        <a:ext cx="4348163" cy="108426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pSp>
        <p:nvGrpSpPr>
          <p:cNvPr id="170045" name="Group 61"/>
          <p:cNvGrpSpPr/>
          <p:nvPr/>
        </p:nvGrpSpPr>
        <p:grpSpPr bwMode="auto">
          <a:xfrm>
            <a:off x="674688" y="4452938"/>
            <a:ext cx="2892424" cy="1962150"/>
            <a:chOff x="425" y="2805"/>
            <a:chExt cx="1822" cy="1236"/>
          </a:xfrm>
        </p:grpSpPr>
        <p:sp>
          <p:nvSpPr>
            <p:cNvPr id="170002" name="Rectangle 18"/>
            <p:cNvSpPr>
              <a:spLocks noChangeArrowheads="1"/>
            </p:cNvSpPr>
            <p:nvPr/>
          </p:nvSpPr>
          <p:spPr bwMode="auto">
            <a:xfrm>
              <a:off x="2099" y="3789"/>
              <a:ext cx="12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sz="26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Z</a:t>
              </a:r>
            </a:p>
          </p:txBody>
        </p:sp>
        <p:sp>
          <p:nvSpPr>
            <p:cNvPr id="170003" name="Rectangle 19"/>
            <p:cNvSpPr>
              <a:spLocks noChangeArrowheads="1"/>
            </p:cNvSpPr>
            <p:nvPr/>
          </p:nvSpPr>
          <p:spPr bwMode="auto">
            <a:xfrm>
              <a:off x="1268" y="3786"/>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sz="26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0</a:t>
              </a:r>
            </a:p>
          </p:txBody>
        </p:sp>
        <p:sp>
          <p:nvSpPr>
            <p:cNvPr id="170004" name="Rectangle 20"/>
            <p:cNvSpPr>
              <a:spLocks noChangeArrowheads="1"/>
            </p:cNvSpPr>
            <p:nvPr/>
          </p:nvSpPr>
          <p:spPr bwMode="auto">
            <a:xfrm>
              <a:off x="1616" y="2805"/>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zh-CN" altLang="en-US" sz="20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拒绝域</a:t>
              </a:r>
            </a:p>
          </p:txBody>
        </p:sp>
        <p:sp>
          <p:nvSpPr>
            <p:cNvPr id="170005" name="Rectangle 21"/>
            <p:cNvSpPr>
              <a:spLocks noChangeArrowheads="1"/>
            </p:cNvSpPr>
            <p:nvPr/>
          </p:nvSpPr>
          <p:spPr bwMode="auto">
            <a:xfrm>
              <a:off x="1933" y="3216"/>
              <a:ext cx="31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sz="20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sym typeface="Symbol" panose="05050102010706020507" pitchFamily="18" charset="2"/>
                </a:rPr>
                <a:t>0.05</a:t>
              </a:r>
              <a:endParaRPr lang="en-US" altLang="zh-CN" sz="20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endParaRPr>
            </a:p>
          </p:txBody>
        </p:sp>
        <p:sp>
          <p:nvSpPr>
            <p:cNvPr id="170006" name="Freeform 22" descr="60%"/>
            <p:cNvSpPr/>
            <p:nvPr/>
          </p:nvSpPr>
          <p:spPr bwMode="auto">
            <a:xfrm>
              <a:off x="1659" y="3284"/>
              <a:ext cx="526" cy="504"/>
            </a:xfrm>
            <a:custGeom>
              <a:avLst/>
              <a:gdLst>
                <a:gd name="T0" fmla="*/ 0 w 424"/>
                <a:gd name="T1" fmla="*/ 0 h 414"/>
                <a:gd name="T2" fmla="*/ 0 w 424"/>
                <a:gd name="T3" fmla="*/ 414 h 414"/>
                <a:gd name="T4" fmla="*/ 424 w 424"/>
                <a:gd name="T5" fmla="*/ 414 h 414"/>
                <a:gd name="T6" fmla="*/ 372 w 424"/>
                <a:gd name="T7" fmla="*/ 392 h 414"/>
                <a:gd name="T8" fmla="*/ 323 w 424"/>
                <a:gd name="T9" fmla="*/ 366 h 414"/>
                <a:gd name="T10" fmla="*/ 276 w 424"/>
                <a:gd name="T11" fmla="*/ 337 h 414"/>
                <a:gd name="T12" fmla="*/ 230 w 424"/>
                <a:gd name="T13" fmla="*/ 304 h 414"/>
                <a:gd name="T14" fmla="*/ 188 w 424"/>
                <a:gd name="T15" fmla="*/ 268 h 414"/>
                <a:gd name="T16" fmla="*/ 148 w 424"/>
                <a:gd name="T17" fmla="*/ 230 h 414"/>
                <a:gd name="T18" fmla="*/ 112 w 424"/>
                <a:gd name="T19" fmla="*/ 188 h 414"/>
                <a:gd name="T20" fmla="*/ 78 w 424"/>
                <a:gd name="T21" fmla="*/ 145 h 414"/>
                <a:gd name="T22" fmla="*/ 48 w 424"/>
                <a:gd name="T23" fmla="*/ 99 h 414"/>
                <a:gd name="T24" fmla="*/ 22 w 424"/>
                <a:gd name="T25" fmla="*/ 50 h 414"/>
                <a:gd name="T26" fmla="*/ 0 w 424"/>
                <a:gd name="T27" fmla="*/ 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4" h="414">
                  <a:moveTo>
                    <a:pt x="0" y="0"/>
                  </a:moveTo>
                  <a:lnTo>
                    <a:pt x="0" y="414"/>
                  </a:lnTo>
                  <a:lnTo>
                    <a:pt x="424" y="414"/>
                  </a:lnTo>
                  <a:lnTo>
                    <a:pt x="372" y="392"/>
                  </a:lnTo>
                  <a:lnTo>
                    <a:pt x="323" y="366"/>
                  </a:lnTo>
                  <a:lnTo>
                    <a:pt x="276" y="337"/>
                  </a:lnTo>
                  <a:lnTo>
                    <a:pt x="230" y="304"/>
                  </a:lnTo>
                  <a:lnTo>
                    <a:pt x="188" y="268"/>
                  </a:lnTo>
                  <a:lnTo>
                    <a:pt x="148" y="230"/>
                  </a:lnTo>
                  <a:lnTo>
                    <a:pt x="112" y="188"/>
                  </a:lnTo>
                  <a:lnTo>
                    <a:pt x="78" y="145"/>
                  </a:lnTo>
                  <a:lnTo>
                    <a:pt x="48" y="99"/>
                  </a:lnTo>
                  <a:lnTo>
                    <a:pt x="22" y="50"/>
                  </a:lnTo>
                  <a:lnTo>
                    <a:pt x="0" y="0"/>
                  </a:lnTo>
                  <a:close/>
                </a:path>
              </a:pathLst>
            </a:custGeom>
            <a:pattFill prst="pct60">
              <a:fgClr>
                <a:schemeClr val="hlink"/>
              </a:fgClr>
              <a:bgClr>
                <a:srgbClr val="FFFFFF"/>
              </a:bgClr>
            </a:patt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71696" name="Group 38"/>
            <p:cNvGrpSpPr/>
            <p:nvPr/>
          </p:nvGrpSpPr>
          <p:grpSpPr bwMode="auto">
            <a:xfrm>
              <a:off x="448" y="2843"/>
              <a:ext cx="1761" cy="909"/>
              <a:chOff x="472" y="2857"/>
              <a:chExt cx="1808" cy="838"/>
            </a:xfrm>
          </p:grpSpPr>
          <p:sp>
            <p:nvSpPr>
              <p:cNvPr id="170023" name="Freeform 39"/>
              <p:cNvSpPr/>
              <p:nvPr/>
            </p:nvSpPr>
            <p:spPr bwMode="auto">
              <a:xfrm>
                <a:off x="1377" y="2857"/>
                <a:ext cx="903" cy="838"/>
              </a:xfrm>
              <a:custGeom>
                <a:avLst/>
                <a:gdLst>
                  <a:gd name="T0" fmla="*/ 904 w 904"/>
                  <a:gd name="T1" fmla="*/ 838 h 838"/>
                  <a:gd name="T2" fmla="*/ 809 w 904"/>
                  <a:gd name="T3" fmla="*/ 828 h 838"/>
                  <a:gd name="T4" fmla="*/ 762 w 904"/>
                  <a:gd name="T5" fmla="*/ 818 h 838"/>
                  <a:gd name="T6" fmla="*/ 714 w 904"/>
                  <a:gd name="T7" fmla="*/ 805 h 838"/>
                  <a:gd name="T8" fmla="*/ 667 w 904"/>
                  <a:gd name="T9" fmla="*/ 785 h 838"/>
                  <a:gd name="T10" fmla="*/ 619 w 904"/>
                  <a:gd name="T11" fmla="*/ 759 h 838"/>
                  <a:gd name="T12" fmla="*/ 572 w 904"/>
                  <a:gd name="T13" fmla="*/ 724 h 838"/>
                  <a:gd name="T14" fmla="*/ 476 w 904"/>
                  <a:gd name="T15" fmla="*/ 627 h 838"/>
                  <a:gd name="T16" fmla="*/ 381 w 904"/>
                  <a:gd name="T17" fmla="*/ 491 h 838"/>
                  <a:gd name="T18" fmla="*/ 286 w 904"/>
                  <a:gd name="T19" fmla="*/ 326 h 838"/>
                  <a:gd name="T20" fmla="*/ 239 w 904"/>
                  <a:gd name="T21" fmla="*/ 243 h 838"/>
                  <a:gd name="T22" fmla="*/ 191 w 904"/>
                  <a:gd name="T23" fmla="*/ 165 h 838"/>
                  <a:gd name="T24" fmla="*/ 144 w 904"/>
                  <a:gd name="T25" fmla="*/ 98 h 838"/>
                  <a:gd name="T26" fmla="*/ 95 w 904"/>
                  <a:gd name="T27" fmla="*/ 44 h 838"/>
                  <a:gd name="T28" fmla="*/ 48 w 904"/>
                  <a:gd name="T29" fmla="*/ 11 h 838"/>
                  <a:gd name="T30" fmla="*/ 0 w 904"/>
                  <a:gd name="T31"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4" h="838">
                    <a:moveTo>
                      <a:pt x="904" y="838"/>
                    </a:moveTo>
                    <a:lnTo>
                      <a:pt x="809" y="828"/>
                    </a:lnTo>
                    <a:lnTo>
                      <a:pt x="762" y="818"/>
                    </a:lnTo>
                    <a:lnTo>
                      <a:pt x="714" y="805"/>
                    </a:lnTo>
                    <a:lnTo>
                      <a:pt x="667" y="785"/>
                    </a:lnTo>
                    <a:lnTo>
                      <a:pt x="619" y="759"/>
                    </a:lnTo>
                    <a:lnTo>
                      <a:pt x="572" y="724"/>
                    </a:lnTo>
                    <a:lnTo>
                      <a:pt x="476" y="627"/>
                    </a:lnTo>
                    <a:lnTo>
                      <a:pt x="381" y="491"/>
                    </a:lnTo>
                    <a:lnTo>
                      <a:pt x="286" y="326"/>
                    </a:lnTo>
                    <a:lnTo>
                      <a:pt x="239" y="243"/>
                    </a:lnTo>
                    <a:lnTo>
                      <a:pt x="191" y="165"/>
                    </a:lnTo>
                    <a:lnTo>
                      <a:pt x="144" y="98"/>
                    </a:lnTo>
                    <a:lnTo>
                      <a:pt x="95" y="44"/>
                    </a:lnTo>
                    <a:lnTo>
                      <a:pt x="48" y="11"/>
                    </a:lnTo>
                    <a:lnTo>
                      <a:pt x="0" y="0"/>
                    </a:lnTo>
                  </a:path>
                </a:pathLst>
              </a:custGeom>
              <a:noFill/>
              <a:ln w="57150" cmpd="sng">
                <a:solidFill>
                  <a:srgbClr val="FF0000"/>
                </a:solidFill>
                <a:prstDash val="solid"/>
                <a:rou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70024" name="Freeform 40"/>
              <p:cNvSpPr/>
              <p:nvPr/>
            </p:nvSpPr>
            <p:spPr bwMode="auto">
              <a:xfrm>
                <a:off x="472" y="2857"/>
                <a:ext cx="905" cy="838"/>
              </a:xfrm>
              <a:custGeom>
                <a:avLst/>
                <a:gdLst>
                  <a:gd name="T0" fmla="*/ 0 w 904"/>
                  <a:gd name="T1" fmla="*/ 838 h 838"/>
                  <a:gd name="T2" fmla="*/ 95 w 904"/>
                  <a:gd name="T3" fmla="*/ 828 h 838"/>
                  <a:gd name="T4" fmla="*/ 144 w 904"/>
                  <a:gd name="T5" fmla="*/ 818 h 838"/>
                  <a:gd name="T6" fmla="*/ 191 w 904"/>
                  <a:gd name="T7" fmla="*/ 805 h 838"/>
                  <a:gd name="T8" fmla="*/ 238 w 904"/>
                  <a:gd name="T9" fmla="*/ 785 h 838"/>
                  <a:gd name="T10" fmla="*/ 286 w 904"/>
                  <a:gd name="T11" fmla="*/ 759 h 838"/>
                  <a:gd name="T12" fmla="*/ 333 w 904"/>
                  <a:gd name="T13" fmla="*/ 724 h 838"/>
                  <a:gd name="T14" fmla="*/ 429 w 904"/>
                  <a:gd name="T15" fmla="*/ 627 h 838"/>
                  <a:gd name="T16" fmla="*/ 523 w 904"/>
                  <a:gd name="T17" fmla="*/ 491 h 838"/>
                  <a:gd name="T18" fmla="*/ 619 w 904"/>
                  <a:gd name="T19" fmla="*/ 326 h 838"/>
                  <a:gd name="T20" fmla="*/ 667 w 904"/>
                  <a:gd name="T21" fmla="*/ 243 h 838"/>
                  <a:gd name="T22" fmla="*/ 714 w 904"/>
                  <a:gd name="T23" fmla="*/ 165 h 838"/>
                  <a:gd name="T24" fmla="*/ 762 w 904"/>
                  <a:gd name="T25" fmla="*/ 98 h 838"/>
                  <a:gd name="T26" fmla="*/ 809 w 904"/>
                  <a:gd name="T27" fmla="*/ 44 h 838"/>
                  <a:gd name="T28" fmla="*/ 857 w 904"/>
                  <a:gd name="T29" fmla="*/ 11 h 838"/>
                  <a:gd name="T30" fmla="*/ 904 w 904"/>
                  <a:gd name="T31"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4" h="838">
                    <a:moveTo>
                      <a:pt x="0" y="838"/>
                    </a:moveTo>
                    <a:lnTo>
                      <a:pt x="95" y="828"/>
                    </a:lnTo>
                    <a:lnTo>
                      <a:pt x="144" y="818"/>
                    </a:lnTo>
                    <a:lnTo>
                      <a:pt x="191" y="805"/>
                    </a:lnTo>
                    <a:lnTo>
                      <a:pt x="238" y="785"/>
                    </a:lnTo>
                    <a:lnTo>
                      <a:pt x="286" y="759"/>
                    </a:lnTo>
                    <a:lnTo>
                      <a:pt x="333" y="724"/>
                    </a:lnTo>
                    <a:lnTo>
                      <a:pt x="429" y="627"/>
                    </a:lnTo>
                    <a:lnTo>
                      <a:pt x="523" y="491"/>
                    </a:lnTo>
                    <a:lnTo>
                      <a:pt x="619" y="326"/>
                    </a:lnTo>
                    <a:lnTo>
                      <a:pt x="667" y="243"/>
                    </a:lnTo>
                    <a:lnTo>
                      <a:pt x="714" y="165"/>
                    </a:lnTo>
                    <a:lnTo>
                      <a:pt x="762" y="98"/>
                    </a:lnTo>
                    <a:lnTo>
                      <a:pt x="809" y="44"/>
                    </a:lnTo>
                    <a:lnTo>
                      <a:pt x="857" y="11"/>
                    </a:lnTo>
                    <a:lnTo>
                      <a:pt x="904" y="0"/>
                    </a:lnTo>
                  </a:path>
                </a:pathLst>
              </a:custGeom>
              <a:noFill/>
              <a:ln w="57150" cmpd="sng">
                <a:solidFill>
                  <a:srgbClr val="FF0000"/>
                </a:solidFill>
                <a:prstDash val="solid"/>
                <a:rou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nvGrpSpPr>
            <p:cNvPr id="71697" name="Group 41"/>
            <p:cNvGrpSpPr/>
            <p:nvPr/>
          </p:nvGrpSpPr>
          <p:grpSpPr bwMode="auto">
            <a:xfrm>
              <a:off x="1642" y="3050"/>
              <a:ext cx="292" cy="727"/>
              <a:chOff x="4652" y="2072"/>
              <a:chExt cx="375" cy="874"/>
            </a:xfrm>
          </p:grpSpPr>
          <p:sp>
            <p:nvSpPr>
              <p:cNvPr id="170026" name="Line 42"/>
              <p:cNvSpPr>
                <a:spLocks noChangeShapeType="1"/>
              </p:cNvSpPr>
              <p:nvPr/>
            </p:nvSpPr>
            <p:spPr bwMode="auto">
              <a:xfrm>
                <a:off x="4652" y="2072"/>
                <a:ext cx="375" cy="2"/>
              </a:xfrm>
              <a:prstGeom prst="line">
                <a:avLst/>
              </a:prstGeom>
              <a:noFill/>
              <a:ln w="17463">
                <a:solidFill>
                  <a:schemeClr val="tx1"/>
                </a:solidFill>
                <a:round/>
                <a:tailEnd type="triangle" w="med" len="med"/>
              </a:ln>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70027" name="Line 43"/>
              <p:cNvSpPr>
                <a:spLocks noChangeShapeType="1"/>
              </p:cNvSpPr>
              <p:nvPr/>
            </p:nvSpPr>
            <p:spPr bwMode="auto">
              <a:xfrm flipV="1">
                <a:off x="4655" y="2072"/>
                <a:ext cx="1" cy="874"/>
              </a:xfrm>
              <a:prstGeom prst="line">
                <a:avLst/>
              </a:prstGeom>
              <a:noFill/>
              <a:ln w="17463">
                <a:solidFill>
                  <a:schemeClr val="tx1"/>
                </a:solidFill>
                <a:round/>
              </a:ln>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sp>
          <p:nvSpPr>
            <p:cNvPr id="170028" name="Rectangle 44"/>
            <p:cNvSpPr>
              <a:spLocks noChangeArrowheads="1"/>
            </p:cNvSpPr>
            <p:nvPr/>
          </p:nvSpPr>
          <p:spPr bwMode="auto">
            <a:xfrm>
              <a:off x="1537" y="3816"/>
              <a:ext cx="40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sz="2000" b="1"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sym typeface="Symbol" panose="05050102010706020507" pitchFamily="18" charset="2"/>
                </a:rPr>
                <a:t>1.645</a:t>
              </a:r>
              <a:endParaRPr lang="en-US" altLang="zh-CN" sz="2000" b="1"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endParaRPr>
            </a:p>
          </p:txBody>
        </p:sp>
        <p:sp>
          <p:nvSpPr>
            <p:cNvPr id="170029" name="Freeform 45"/>
            <p:cNvSpPr/>
            <p:nvPr/>
          </p:nvSpPr>
          <p:spPr bwMode="auto">
            <a:xfrm rot="3547430">
              <a:off x="1802" y="3369"/>
              <a:ext cx="132" cy="319"/>
            </a:xfrm>
            <a:custGeom>
              <a:avLst/>
              <a:gdLst>
                <a:gd name="T0" fmla="*/ 0 w 110"/>
                <a:gd name="T1" fmla="*/ 0 h 238"/>
                <a:gd name="T2" fmla="*/ 19 w 110"/>
                <a:gd name="T3" fmla="*/ 1 h 238"/>
                <a:gd name="T4" fmla="*/ 37 w 110"/>
                <a:gd name="T5" fmla="*/ 5 h 238"/>
                <a:gd name="T6" fmla="*/ 52 w 110"/>
                <a:gd name="T7" fmla="*/ 14 h 238"/>
                <a:gd name="T8" fmla="*/ 67 w 110"/>
                <a:gd name="T9" fmla="*/ 25 h 238"/>
                <a:gd name="T10" fmla="*/ 78 w 110"/>
                <a:gd name="T11" fmla="*/ 39 h 238"/>
                <a:gd name="T12" fmla="*/ 86 w 110"/>
                <a:gd name="T13" fmla="*/ 55 h 238"/>
                <a:gd name="T14" fmla="*/ 90 w 110"/>
                <a:gd name="T15" fmla="*/ 73 h 238"/>
                <a:gd name="T16" fmla="*/ 90 w 110"/>
                <a:gd name="T17" fmla="*/ 90 h 238"/>
                <a:gd name="T18" fmla="*/ 86 w 110"/>
                <a:gd name="T19" fmla="*/ 108 h 238"/>
                <a:gd name="T20" fmla="*/ 78 w 110"/>
                <a:gd name="T21" fmla="*/ 124 h 238"/>
                <a:gd name="T22" fmla="*/ 70 w 110"/>
                <a:gd name="T23" fmla="*/ 140 h 238"/>
                <a:gd name="T24" fmla="*/ 67 w 110"/>
                <a:gd name="T25" fmla="*/ 157 h 238"/>
                <a:gd name="T26" fmla="*/ 67 w 110"/>
                <a:gd name="T27" fmla="*/ 175 h 238"/>
                <a:gd name="T28" fmla="*/ 70 w 110"/>
                <a:gd name="T29" fmla="*/ 192 h 238"/>
                <a:gd name="T30" fmla="*/ 79 w 110"/>
                <a:gd name="T31" fmla="*/ 209 h 238"/>
                <a:gd name="T32" fmla="*/ 90 w 110"/>
                <a:gd name="T33" fmla="*/ 222 h 238"/>
                <a:gd name="T34" fmla="*/ 103 w 110"/>
                <a:gd name="T35" fmla="*/ 234 h 238"/>
                <a:gd name="T36" fmla="*/ 110 w 110"/>
                <a:gd name="T37"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238">
                  <a:moveTo>
                    <a:pt x="0" y="0"/>
                  </a:moveTo>
                  <a:lnTo>
                    <a:pt x="19" y="1"/>
                  </a:lnTo>
                  <a:lnTo>
                    <a:pt x="37" y="5"/>
                  </a:lnTo>
                  <a:lnTo>
                    <a:pt x="52" y="14"/>
                  </a:lnTo>
                  <a:lnTo>
                    <a:pt x="67" y="25"/>
                  </a:lnTo>
                  <a:lnTo>
                    <a:pt x="78" y="39"/>
                  </a:lnTo>
                  <a:lnTo>
                    <a:pt x="86" y="55"/>
                  </a:lnTo>
                  <a:lnTo>
                    <a:pt x="90" y="73"/>
                  </a:lnTo>
                  <a:lnTo>
                    <a:pt x="90" y="90"/>
                  </a:lnTo>
                  <a:lnTo>
                    <a:pt x="86" y="108"/>
                  </a:lnTo>
                  <a:lnTo>
                    <a:pt x="78" y="124"/>
                  </a:lnTo>
                  <a:lnTo>
                    <a:pt x="70" y="140"/>
                  </a:lnTo>
                  <a:lnTo>
                    <a:pt x="67" y="157"/>
                  </a:lnTo>
                  <a:lnTo>
                    <a:pt x="67" y="175"/>
                  </a:lnTo>
                  <a:lnTo>
                    <a:pt x="70" y="192"/>
                  </a:lnTo>
                  <a:lnTo>
                    <a:pt x="79" y="209"/>
                  </a:lnTo>
                  <a:lnTo>
                    <a:pt x="90" y="222"/>
                  </a:lnTo>
                  <a:lnTo>
                    <a:pt x="103" y="234"/>
                  </a:lnTo>
                  <a:lnTo>
                    <a:pt x="110" y="238"/>
                  </a:lnTo>
                </a:path>
              </a:pathLst>
            </a:custGeom>
            <a:noFill/>
            <a:ln w="12700" cmpd="sng">
              <a:solidFill>
                <a:schemeClr val="tx1"/>
              </a:solidFill>
              <a:prstDash val="solid"/>
              <a:round/>
              <a:headEnd type="none" w="med" len="med"/>
              <a:tailEnd type="triangle" w="med" len="me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70030" name="Line 46"/>
            <p:cNvSpPr>
              <a:spLocks noChangeShapeType="1"/>
            </p:cNvSpPr>
            <p:nvPr/>
          </p:nvSpPr>
          <p:spPr bwMode="auto">
            <a:xfrm>
              <a:off x="1332" y="2868"/>
              <a:ext cx="0" cy="912"/>
            </a:xfrm>
            <a:prstGeom prst="line">
              <a:avLst/>
            </a:prstGeom>
            <a:noFill/>
            <a:ln w="12700">
              <a:solidFill>
                <a:schemeClr val="tx1"/>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71701" name="Group 47"/>
            <p:cNvGrpSpPr/>
            <p:nvPr/>
          </p:nvGrpSpPr>
          <p:grpSpPr bwMode="auto">
            <a:xfrm>
              <a:off x="425" y="3041"/>
              <a:ext cx="1817" cy="756"/>
              <a:chOff x="449" y="3003"/>
              <a:chExt cx="1865" cy="697"/>
            </a:xfrm>
          </p:grpSpPr>
          <p:sp>
            <p:nvSpPr>
              <p:cNvPr id="170032" name="Freeform 48"/>
              <p:cNvSpPr/>
              <p:nvPr/>
            </p:nvSpPr>
            <p:spPr bwMode="auto">
              <a:xfrm>
                <a:off x="472" y="3003"/>
                <a:ext cx="1842" cy="689"/>
              </a:xfrm>
              <a:custGeom>
                <a:avLst/>
                <a:gdLst>
                  <a:gd name="T0" fmla="*/ 0 w 1842"/>
                  <a:gd name="T1" fmla="*/ 0 h 689"/>
                  <a:gd name="T2" fmla="*/ 0 w 1842"/>
                  <a:gd name="T3" fmla="*/ 689 h 689"/>
                  <a:gd name="T4" fmla="*/ 1842 w 1842"/>
                  <a:gd name="T5" fmla="*/ 689 h 689"/>
                </a:gdLst>
                <a:ahLst/>
                <a:cxnLst>
                  <a:cxn ang="0">
                    <a:pos x="T0" y="T1"/>
                  </a:cxn>
                  <a:cxn ang="0">
                    <a:pos x="T2" y="T3"/>
                  </a:cxn>
                  <a:cxn ang="0">
                    <a:pos x="T4" y="T5"/>
                  </a:cxn>
                </a:cxnLst>
                <a:rect l="0" t="0" r="r" b="b"/>
                <a:pathLst>
                  <a:path w="1842" h="689">
                    <a:moveTo>
                      <a:pt x="0" y="0"/>
                    </a:moveTo>
                    <a:lnTo>
                      <a:pt x="0" y="689"/>
                    </a:lnTo>
                    <a:lnTo>
                      <a:pt x="1842" y="689"/>
                    </a:lnTo>
                  </a:path>
                </a:pathLst>
              </a:custGeom>
              <a:noFill/>
              <a:ln w="38100" cmpd="sng">
                <a:solidFill>
                  <a:srgbClr val="F0F0F0"/>
                </a:solidFill>
                <a:prstDash val="solid"/>
                <a:rou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71703" name="Group 49"/>
              <p:cNvGrpSpPr/>
              <p:nvPr/>
            </p:nvGrpSpPr>
            <p:grpSpPr bwMode="auto">
              <a:xfrm>
                <a:off x="449" y="3003"/>
                <a:ext cx="209" cy="697"/>
                <a:chOff x="449" y="3003"/>
                <a:chExt cx="209" cy="697"/>
              </a:xfrm>
            </p:grpSpPr>
            <p:sp>
              <p:nvSpPr>
                <p:cNvPr id="170034" name="Line 50"/>
                <p:cNvSpPr>
                  <a:spLocks noChangeShapeType="1"/>
                </p:cNvSpPr>
                <p:nvPr/>
              </p:nvSpPr>
              <p:spPr bwMode="auto">
                <a:xfrm>
                  <a:off x="449" y="3003"/>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70035" name="Line 51"/>
                <p:cNvSpPr>
                  <a:spLocks noChangeShapeType="1"/>
                </p:cNvSpPr>
                <p:nvPr/>
              </p:nvSpPr>
              <p:spPr bwMode="auto">
                <a:xfrm>
                  <a:off x="449" y="3072"/>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70036" name="Line 52"/>
                <p:cNvSpPr>
                  <a:spLocks noChangeShapeType="1"/>
                </p:cNvSpPr>
                <p:nvPr/>
              </p:nvSpPr>
              <p:spPr bwMode="auto">
                <a:xfrm>
                  <a:off x="449" y="3142"/>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70037" name="Line 53"/>
                <p:cNvSpPr>
                  <a:spLocks noChangeShapeType="1"/>
                </p:cNvSpPr>
                <p:nvPr/>
              </p:nvSpPr>
              <p:spPr bwMode="auto">
                <a:xfrm>
                  <a:off x="449" y="3210"/>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70038" name="Line 54"/>
                <p:cNvSpPr>
                  <a:spLocks noChangeShapeType="1"/>
                </p:cNvSpPr>
                <p:nvPr/>
              </p:nvSpPr>
              <p:spPr bwMode="auto">
                <a:xfrm>
                  <a:off x="449" y="3279"/>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70039" name="Line 55"/>
                <p:cNvSpPr>
                  <a:spLocks noChangeShapeType="1"/>
                </p:cNvSpPr>
                <p:nvPr/>
              </p:nvSpPr>
              <p:spPr bwMode="auto">
                <a:xfrm>
                  <a:off x="449" y="3347"/>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70040" name="Line 56"/>
                <p:cNvSpPr>
                  <a:spLocks noChangeShapeType="1"/>
                </p:cNvSpPr>
                <p:nvPr/>
              </p:nvSpPr>
              <p:spPr bwMode="auto">
                <a:xfrm>
                  <a:off x="449" y="3417"/>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70041" name="Line 57"/>
                <p:cNvSpPr>
                  <a:spLocks noChangeShapeType="1"/>
                </p:cNvSpPr>
                <p:nvPr/>
              </p:nvSpPr>
              <p:spPr bwMode="auto">
                <a:xfrm>
                  <a:off x="449" y="3485"/>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70042" name="Line 58"/>
                <p:cNvSpPr>
                  <a:spLocks noChangeShapeType="1"/>
                </p:cNvSpPr>
                <p:nvPr/>
              </p:nvSpPr>
              <p:spPr bwMode="auto">
                <a:xfrm>
                  <a:off x="449" y="3554"/>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70043" name="Line 59"/>
                <p:cNvSpPr>
                  <a:spLocks noChangeShapeType="1"/>
                </p:cNvSpPr>
                <p:nvPr/>
              </p:nvSpPr>
              <p:spPr bwMode="auto">
                <a:xfrm>
                  <a:off x="449" y="3623"/>
                  <a:ext cx="23" cy="2"/>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70044" name="Line 60"/>
                <p:cNvSpPr>
                  <a:spLocks noChangeShapeType="1"/>
                </p:cNvSpPr>
                <p:nvPr/>
              </p:nvSpPr>
              <p:spPr bwMode="auto">
                <a:xfrm>
                  <a:off x="657" y="3692"/>
                  <a:ext cx="1" cy="8"/>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grpSp>
      <p:sp>
        <p:nvSpPr>
          <p:cNvPr id="2" name="矩形 1">
            <a:extLst>
              <a:ext uri="{FF2B5EF4-FFF2-40B4-BE49-F238E27FC236}">
                <a16:creationId xmlns:a16="http://schemas.microsoft.com/office/drawing/2014/main" id="{51316E70-A7CA-45CF-B630-AA6FB446158B}"/>
              </a:ext>
            </a:extLst>
          </p:cNvPr>
          <p:cNvSpPr/>
          <p:nvPr/>
        </p:nvSpPr>
        <p:spPr>
          <a:xfrm>
            <a:off x="7323886" y="3157593"/>
            <a:ext cx="632490" cy="44444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16</a:t>
            </a:r>
            <a:endParaRPr lang="zh-CN" alt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9987">
                                            <p:txEl>
                                              <p:pRg st="0" end="0"/>
                                            </p:txEl>
                                          </p:spTgt>
                                        </p:tgtEl>
                                        <p:attrNameLst>
                                          <p:attrName>style.visibility</p:attrName>
                                        </p:attrNameLst>
                                      </p:cBhvr>
                                      <p:to>
                                        <p:strVal val="visible"/>
                                      </p:to>
                                    </p:set>
                                    <p:animEffect transition="in" filter="wipe(left)">
                                      <p:cBhvr>
                                        <p:cTn id="7" dur="500"/>
                                        <p:tgtEl>
                                          <p:spTgt spid="169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9987">
                                            <p:txEl>
                                              <p:pRg st="1" end="1"/>
                                            </p:txEl>
                                          </p:spTgt>
                                        </p:tgtEl>
                                        <p:attrNameLst>
                                          <p:attrName>style.visibility</p:attrName>
                                        </p:attrNameLst>
                                      </p:cBhvr>
                                      <p:to>
                                        <p:strVal val="visible"/>
                                      </p:to>
                                    </p:set>
                                    <p:animEffect transition="in" filter="wipe(left)">
                                      <p:cBhvr>
                                        <p:cTn id="12" dur="500"/>
                                        <p:tgtEl>
                                          <p:spTgt spid="1699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9987">
                                            <p:txEl>
                                              <p:pRg st="2" end="2"/>
                                            </p:txEl>
                                          </p:spTgt>
                                        </p:tgtEl>
                                        <p:attrNameLst>
                                          <p:attrName>style.visibility</p:attrName>
                                        </p:attrNameLst>
                                      </p:cBhvr>
                                      <p:to>
                                        <p:strVal val="visible"/>
                                      </p:to>
                                    </p:set>
                                    <p:animEffect transition="in" filter="wipe(left)">
                                      <p:cBhvr>
                                        <p:cTn id="17" dur="500"/>
                                        <p:tgtEl>
                                          <p:spTgt spid="1699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9987">
                                            <p:txEl>
                                              <p:pRg st="3" end="3"/>
                                            </p:txEl>
                                          </p:spTgt>
                                        </p:tgtEl>
                                        <p:attrNameLst>
                                          <p:attrName>style.visibility</p:attrName>
                                        </p:attrNameLst>
                                      </p:cBhvr>
                                      <p:to>
                                        <p:strVal val="visible"/>
                                      </p:to>
                                    </p:set>
                                    <p:animEffect transition="in" filter="wipe(left)">
                                      <p:cBhvr>
                                        <p:cTn id="22" dur="500"/>
                                        <p:tgtEl>
                                          <p:spTgt spid="1699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9987">
                                            <p:txEl>
                                              <p:pRg st="4" end="4"/>
                                            </p:txEl>
                                          </p:spTgt>
                                        </p:tgtEl>
                                        <p:attrNameLst>
                                          <p:attrName>style.visibility</p:attrName>
                                        </p:attrNameLst>
                                      </p:cBhvr>
                                      <p:to>
                                        <p:strVal val="visible"/>
                                      </p:to>
                                    </p:set>
                                    <p:animEffect transition="in" filter="wipe(left)">
                                      <p:cBhvr>
                                        <p:cTn id="27" dur="500"/>
                                        <p:tgtEl>
                                          <p:spTgt spid="16998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nodeType="clickEffect">
                                  <p:stCondLst>
                                    <p:cond delay="0"/>
                                  </p:stCondLst>
                                  <p:childTnLst>
                                    <p:set>
                                      <p:cBhvr>
                                        <p:cTn id="31" dur="1" fill="hold">
                                          <p:stCondLst>
                                            <p:cond delay="0"/>
                                          </p:stCondLst>
                                        </p:cTn>
                                        <p:tgtEl>
                                          <p:spTgt spid="170045"/>
                                        </p:tgtEl>
                                        <p:attrNameLst>
                                          <p:attrName>style.visibility</p:attrName>
                                        </p:attrNameLst>
                                      </p:cBhvr>
                                      <p:to>
                                        <p:strVal val="visible"/>
                                      </p:to>
                                    </p:set>
                                    <p:animEffect transition="in" filter="barn(outVertical)">
                                      <p:cBhvr>
                                        <p:cTn id="32" dur="500"/>
                                        <p:tgtEl>
                                          <p:spTgt spid="17004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9988">
                                            <p:txEl>
                                              <p:pRg st="0" end="0"/>
                                            </p:txEl>
                                          </p:spTgt>
                                        </p:tgtEl>
                                        <p:attrNameLst>
                                          <p:attrName>style.visibility</p:attrName>
                                        </p:attrNameLst>
                                      </p:cBhvr>
                                      <p:to>
                                        <p:strVal val="visible"/>
                                      </p:to>
                                    </p:set>
                                    <p:animEffect transition="in" filter="wipe(left)">
                                      <p:cBhvr>
                                        <p:cTn id="37" dur="500"/>
                                        <p:tgtEl>
                                          <p:spTgt spid="16998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69998"/>
                                        </p:tgtEl>
                                        <p:attrNameLst>
                                          <p:attrName>style.visibility</p:attrName>
                                        </p:attrNameLst>
                                      </p:cBhvr>
                                      <p:to>
                                        <p:strVal val="visible"/>
                                      </p:to>
                                    </p:set>
                                    <p:animEffect transition="in" filter="wipe(left)">
                                      <p:cBhvr>
                                        <p:cTn id="42" dur="500"/>
                                        <p:tgtEl>
                                          <p:spTgt spid="16999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69995">
                                            <p:txEl>
                                              <p:pRg st="0" end="0"/>
                                            </p:txEl>
                                          </p:spTgt>
                                        </p:tgtEl>
                                        <p:attrNameLst>
                                          <p:attrName>style.visibility</p:attrName>
                                        </p:attrNameLst>
                                      </p:cBhvr>
                                      <p:to>
                                        <p:strVal val="visible"/>
                                      </p:to>
                                    </p:set>
                                    <p:animEffect transition="in" filter="wipe(left)">
                                      <p:cBhvr>
                                        <p:cTn id="47" dur="500"/>
                                        <p:tgtEl>
                                          <p:spTgt spid="169995">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69991">
                                            <p:txEl>
                                              <p:pRg st="0" end="0"/>
                                            </p:txEl>
                                          </p:spTgt>
                                        </p:tgtEl>
                                        <p:attrNameLst>
                                          <p:attrName>style.visibility</p:attrName>
                                        </p:attrNameLst>
                                      </p:cBhvr>
                                      <p:to>
                                        <p:strVal val="visible"/>
                                      </p:to>
                                    </p:set>
                                    <p:animEffect transition="in" filter="wipe(left)">
                                      <p:cBhvr>
                                        <p:cTn id="52" dur="500"/>
                                        <p:tgtEl>
                                          <p:spTgt spid="169991">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69996">
                                            <p:txEl>
                                              <p:pRg st="0" end="0"/>
                                            </p:txEl>
                                          </p:spTgt>
                                        </p:tgtEl>
                                        <p:attrNameLst>
                                          <p:attrName>style.visibility</p:attrName>
                                        </p:attrNameLst>
                                      </p:cBhvr>
                                      <p:to>
                                        <p:strVal val="visible"/>
                                      </p:to>
                                    </p:set>
                                    <p:animEffect transition="in" filter="wipe(left)">
                                      <p:cBhvr>
                                        <p:cTn id="57" dur="500"/>
                                        <p:tgtEl>
                                          <p:spTgt spid="169996">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69992">
                                            <p:txEl>
                                              <p:pRg st="0" end="0"/>
                                            </p:txEl>
                                          </p:spTgt>
                                        </p:tgtEl>
                                        <p:attrNameLst>
                                          <p:attrName>style.visibility</p:attrName>
                                        </p:attrNameLst>
                                      </p:cBhvr>
                                      <p:to>
                                        <p:strVal val="visible"/>
                                      </p:to>
                                    </p:set>
                                    <p:animEffect transition="in" filter="wipe(left)">
                                      <p:cBhvr>
                                        <p:cTn id="62" dur="500"/>
                                        <p:tgtEl>
                                          <p:spTgt spid="16999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build="p" autoUpdateAnimBg="0"/>
      <p:bldP spid="169988" grpId="0" build="p" autoUpdateAnimBg="0"/>
      <p:bldP spid="169991" grpId="0" build="p" autoUpdateAnimBg="0"/>
      <p:bldP spid="169992" grpId="0" build="p" autoUpdateAnimBg="0"/>
      <p:bldP spid="169995" grpId="0" build="p" autoUpdateAnimBg="0"/>
      <p:bldP spid="169996"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引言</a:t>
            </a:r>
          </a:p>
        </p:txBody>
      </p:sp>
      <p:sp>
        <p:nvSpPr>
          <p:cNvPr id="3" name="内容占位符 2"/>
          <p:cNvSpPr>
            <a:spLocks noGrp="1"/>
          </p:cNvSpPr>
          <p:nvPr>
            <p:ph idx="1"/>
          </p:nvPr>
        </p:nvSpPr>
        <p:spPr/>
        <p:txBody>
          <a:bodyPr/>
          <a:lstStyle/>
          <a:p>
            <a:pPr marL="609600" indent="-609600"/>
            <a:r>
              <a:rPr lang="zh-CN" altLang="zh-CN" sz="2600" dirty="0">
                <a:effectLst/>
                <a:latin typeface="+mj-lt"/>
                <a:cs typeface="+mj-cs"/>
              </a:rPr>
              <a:t>在多数统计教科书中(除理论探讨外)假设检验都是以否定原假设为目标。</a:t>
            </a:r>
          </a:p>
          <a:p>
            <a:pPr marL="609600" indent="-609600"/>
            <a:endParaRPr lang="zh-CN" altLang="zh-CN" sz="2600" dirty="0">
              <a:effectLst/>
              <a:latin typeface="+mj-lt"/>
              <a:cs typeface="+mj-cs"/>
            </a:endParaRPr>
          </a:p>
          <a:p>
            <a:pPr marL="609600" indent="-609600"/>
            <a:r>
              <a:rPr lang="zh-CN" altLang="zh-CN" sz="2600" dirty="0">
                <a:effectLst/>
                <a:latin typeface="+mj-lt"/>
                <a:cs typeface="+mj-cs"/>
              </a:rPr>
              <a:t>如否定不了，说明证据不足，无法否定原假设。但不能说明原假设正确。</a:t>
            </a:r>
          </a:p>
          <a:p>
            <a:pPr marL="609600" indent="-609600"/>
            <a:endParaRPr lang="zh-CN" altLang="zh-CN" sz="2600" dirty="0">
              <a:effectLst/>
              <a:latin typeface="+mj-lt"/>
              <a:cs typeface="+mj-cs"/>
            </a:endParaRPr>
          </a:p>
          <a:p>
            <a:pPr marL="609600" indent="-609600"/>
            <a:r>
              <a:rPr lang="zh-CN" altLang="zh-CN" sz="2600" dirty="0">
                <a:effectLst/>
                <a:latin typeface="+mj-lt"/>
                <a:cs typeface="+mj-cs"/>
              </a:rPr>
              <a:t>就像一两次没有听过他骂人还远不能证明他从来没有骂过人。</a:t>
            </a:r>
          </a:p>
          <a:p>
            <a:endParaRPr lang="zh-CN" altLang="en-US" dirty="0">
              <a:effectLst/>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Grp="1" noChangeArrowheads="1"/>
          </p:cNvSpPr>
          <p:nvPr>
            <p:ph type="title"/>
          </p:nvPr>
        </p:nvSpPr>
        <p:spPr>
          <a:xfrm>
            <a:off x="1676400" y="152400"/>
            <a:ext cx="7239000" cy="1200150"/>
          </a:xfrm>
        </p:spPr>
        <p:txBody>
          <a:bodyPr>
            <a:normAutofit fontScale="90000"/>
          </a:bodyPr>
          <a:lstStyle/>
          <a:p>
            <a:pPr>
              <a:defRPr/>
            </a:pPr>
            <a:r>
              <a:rPr lang="en-US" altLang="zh-CN" sz="4000">
                <a:latin typeface="Symbol" panose="05050102010706020507" pitchFamily="18" charset="2"/>
              </a:rPr>
              <a:t></a:t>
            </a:r>
            <a:r>
              <a:rPr lang="en-US" altLang="zh-CN" sz="4000" baseline="30000">
                <a:latin typeface="Arial" panose="020B0604020202020204" pitchFamily="34" charset="0"/>
              </a:rPr>
              <a:t>2</a:t>
            </a:r>
            <a:r>
              <a:rPr lang="en-US" altLang="zh-CN" sz="4000">
                <a:latin typeface="Arial" panose="020B0604020202020204" pitchFamily="34" charset="0"/>
              </a:rPr>
              <a:t> </a:t>
            </a:r>
            <a:r>
              <a:rPr lang="zh-CN" altLang="en-US" sz="4000">
                <a:latin typeface="Arial" panose="020B0604020202020204" pitchFamily="34" charset="0"/>
              </a:rPr>
              <a:t>未知大样本均值的检验</a:t>
            </a:r>
            <a:br>
              <a:rPr lang="zh-CN" altLang="en-US" sz="4000"/>
            </a:br>
            <a:r>
              <a:rPr lang="zh-CN" altLang="en-US" sz="4000"/>
              <a:t> </a:t>
            </a: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例题分析</a:t>
            </a:r>
            <a:r>
              <a:rPr lang="en-US" altLang="zh-CN" sz="3600">
                <a:solidFill>
                  <a:schemeClr val="hlink"/>
                </a:solidFill>
                <a:latin typeface="Arial" panose="020B0604020202020204" pitchFamily="34" charset="0"/>
              </a:rPr>
              <a:t>)</a:t>
            </a:r>
          </a:p>
        </p:txBody>
      </p:sp>
      <p:sp>
        <p:nvSpPr>
          <p:cNvPr id="708611" name="Rectangle 3"/>
          <p:cNvSpPr>
            <a:spLocks noGrp="1" noChangeArrowheads="1"/>
          </p:cNvSpPr>
          <p:nvPr>
            <p:ph type="body" sz="half" idx="1"/>
          </p:nvPr>
        </p:nvSpPr>
        <p:spPr>
          <a:xfrm>
            <a:off x="533400" y="1828800"/>
            <a:ext cx="5010150" cy="4305300"/>
          </a:xfrm>
        </p:spPr>
        <p:txBody>
          <a:bodyPr/>
          <a:lstStyle/>
          <a:p>
            <a:pPr marL="0" indent="0" algn="just">
              <a:lnSpc>
                <a:spcPct val="90000"/>
              </a:lnSpc>
              <a:defRPr/>
            </a:pPr>
            <a:r>
              <a:rPr lang="en-US" altLang="zh-CN" sz="2800" b="1" dirty="0">
                <a:solidFill>
                  <a:srgbClr val="FFFF99"/>
                </a:solidFill>
              </a:rPr>
              <a:t>【</a:t>
            </a:r>
            <a:r>
              <a:rPr lang="zh-CN" altLang="en-US" sz="2800" b="1" dirty="0">
                <a:solidFill>
                  <a:srgbClr val="FFFF99"/>
                </a:solidFill>
              </a:rPr>
              <a:t>例</a:t>
            </a:r>
            <a:r>
              <a:rPr lang="en-US" altLang="zh-CN" sz="2800" b="1" dirty="0">
                <a:solidFill>
                  <a:srgbClr val="FFFF99"/>
                </a:solidFill>
              </a:rPr>
              <a:t>】</a:t>
            </a:r>
            <a:r>
              <a:rPr lang="zh-CN" altLang="en-US" sz="2800" dirty="0"/>
              <a:t>某电子元件批量生产的质量标准为平均使用寿命</a:t>
            </a:r>
            <a:r>
              <a:rPr lang="en-US" altLang="zh-CN" sz="2800" dirty="0">
                <a:solidFill>
                  <a:srgbClr val="FFFF99"/>
                </a:solidFill>
                <a:cs typeface="Times New Roman" panose="02020603050405020304" pitchFamily="18" charset="0"/>
              </a:rPr>
              <a:t>1200</a:t>
            </a:r>
            <a:r>
              <a:rPr lang="zh-CN" altLang="en-US" sz="2800" dirty="0"/>
              <a:t>小时。某厂宣称他们采用一种新工艺生产的元件质量大大超过规定标准。为了进行验证，随机抽取了</a:t>
            </a:r>
            <a:r>
              <a:rPr lang="en-US" altLang="zh-CN" sz="2800" dirty="0">
                <a:solidFill>
                  <a:srgbClr val="FFFF99"/>
                </a:solidFill>
                <a:cs typeface="Times New Roman" panose="02020603050405020304" pitchFamily="18" charset="0"/>
              </a:rPr>
              <a:t>100</a:t>
            </a:r>
            <a:r>
              <a:rPr lang="zh-CN" altLang="en-US" sz="2800" dirty="0"/>
              <a:t>件作为样本，测得平均使用寿命</a:t>
            </a:r>
            <a:r>
              <a:rPr lang="en-US" altLang="zh-CN" sz="2800" dirty="0">
                <a:solidFill>
                  <a:srgbClr val="FFFF99"/>
                </a:solidFill>
                <a:cs typeface="Times New Roman" panose="02020603050405020304" pitchFamily="18" charset="0"/>
              </a:rPr>
              <a:t>1245</a:t>
            </a:r>
            <a:r>
              <a:rPr lang="zh-CN" altLang="en-US" sz="2800" dirty="0"/>
              <a:t>小时，标准差</a:t>
            </a:r>
            <a:r>
              <a:rPr lang="en-US" altLang="zh-CN" sz="2800" dirty="0">
                <a:solidFill>
                  <a:srgbClr val="FFFF99"/>
                </a:solidFill>
                <a:cs typeface="Times New Roman" panose="02020603050405020304" pitchFamily="18" charset="0"/>
              </a:rPr>
              <a:t>300</a:t>
            </a:r>
            <a:r>
              <a:rPr lang="zh-CN" altLang="en-US" sz="2800" dirty="0"/>
              <a:t>小时。能否说该厂生产的电子元件质量显著地高于规定标准？ </a:t>
            </a:r>
            <a:r>
              <a:rPr lang="en-US" altLang="zh-CN" sz="2800" dirty="0"/>
              <a:t>(</a:t>
            </a:r>
            <a:r>
              <a:rPr lang="en-US" altLang="zh-CN" sz="2800" dirty="0">
                <a:solidFill>
                  <a:srgbClr val="FFFFB1"/>
                </a:solidFill>
                <a:sym typeface="Symbol" panose="05050102010706020507" pitchFamily="18" charset="2"/>
              </a:rPr>
              <a:t></a:t>
            </a:r>
            <a:r>
              <a:rPr lang="zh-CN" altLang="en-US" sz="2800" dirty="0">
                <a:solidFill>
                  <a:srgbClr val="FFFFB1"/>
                </a:solidFill>
              </a:rPr>
              <a:t>＝</a:t>
            </a:r>
            <a:r>
              <a:rPr lang="en-US" altLang="zh-CN" sz="2800" dirty="0">
                <a:solidFill>
                  <a:srgbClr val="FFFFB1"/>
                </a:solidFill>
              </a:rPr>
              <a:t>0.05</a:t>
            </a:r>
            <a:r>
              <a:rPr lang="en-US" altLang="zh-CN" sz="2800" dirty="0"/>
              <a:t>)</a:t>
            </a:r>
          </a:p>
        </p:txBody>
      </p:sp>
      <p:sp>
        <p:nvSpPr>
          <p:cNvPr id="708614" name="AutoShape 6"/>
          <p:cNvSpPr>
            <a:spLocks noChangeArrowheads="1"/>
          </p:cNvSpPr>
          <p:nvPr/>
        </p:nvSpPr>
        <p:spPr bwMode="auto">
          <a:xfrm>
            <a:off x="6081713" y="2114550"/>
            <a:ext cx="2490787" cy="830263"/>
          </a:xfrm>
          <a:prstGeom prst="cloudCallout">
            <a:avLst>
              <a:gd name="adj1" fmla="val -55991"/>
              <a:gd name="adj2" fmla="val 119792"/>
            </a:avLst>
          </a:prstGeom>
          <a:noFill/>
          <a:ln w="12700">
            <a:solidFill>
              <a:schemeClr val="hlink"/>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zh-CN" altLang="en-US" dirty="0">
                <a:solidFill>
                  <a:srgbClr val="00DFCA"/>
                </a:solidFill>
                <a:effectLst>
                  <a:outerShdw blurRad="38100" dist="38100" dir="2700000" algn="tl">
                    <a:srgbClr val="000000"/>
                  </a:outerShdw>
                </a:effectLst>
                <a:latin typeface="Arial" panose="020B0604020202020204" pitchFamily="34" charset="0"/>
                <a:ea typeface="微软雅黑" panose="020B0503020204020204" pitchFamily="34" charset="-122"/>
              </a:rPr>
              <a:t>单侧检验</a:t>
            </a:r>
          </a:p>
        </p:txBody>
      </p:sp>
      <p:grpSp>
        <p:nvGrpSpPr>
          <p:cNvPr id="72709" name="Group 16"/>
          <p:cNvGrpSpPr/>
          <p:nvPr/>
        </p:nvGrpSpPr>
        <p:grpSpPr bwMode="auto">
          <a:xfrm>
            <a:off x="5913438" y="3598863"/>
            <a:ext cx="2616200" cy="2032000"/>
            <a:chOff x="3725" y="2267"/>
            <a:chExt cx="1648" cy="1280"/>
          </a:xfrm>
        </p:grpSpPr>
        <p:sp>
          <p:nvSpPr>
            <p:cNvPr id="708618" name="Freeform 10"/>
            <p:cNvSpPr/>
            <p:nvPr/>
          </p:nvSpPr>
          <p:spPr bwMode="auto">
            <a:xfrm rot="-669707">
              <a:off x="3725" y="2341"/>
              <a:ext cx="1196" cy="1206"/>
            </a:xfrm>
            <a:custGeom>
              <a:avLst/>
              <a:gdLst>
                <a:gd name="T0" fmla="*/ 785 w 913"/>
                <a:gd name="T1" fmla="*/ 1333 h 1333"/>
                <a:gd name="T2" fmla="*/ 913 w 913"/>
                <a:gd name="T3" fmla="*/ 44 h 1333"/>
                <a:gd name="T4" fmla="*/ 129 w 913"/>
                <a:gd name="T5" fmla="*/ 0 h 1333"/>
                <a:gd name="T6" fmla="*/ 0 w 913"/>
                <a:gd name="T7" fmla="*/ 1148 h 1333"/>
                <a:gd name="T8" fmla="*/ 785 w 913"/>
                <a:gd name="T9" fmla="*/ 1333 h 1333"/>
              </a:gdLst>
              <a:ahLst/>
              <a:cxnLst>
                <a:cxn ang="0">
                  <a:pos x="T0" y="T1"/>
                </a:cxn>
                <a:cxn ang="0">
                  <a:pos x="T2" y="T3"/>
                </a:cxn>
                <a:cxn ang="0">
                  <a:pos x="T4" y="T5"/>
                </a:cxn>
                <a:cxn ang="0">
                  <a:pos x="T6" y="T7"/>
                </a:cxn>
                <a:cxn ang="0">
                  <a:pos x="T8" y="T9"/>
                </a:cxn>
              </a:cxnLst>
              <a:rect l="0" t="0" r="r" b="b"/>
              <a:pathLst>
                <a:path w="913" h="1333">
                  <a:moveTo>
                    <a:pt x="785" y="1333"/>
                  </a:moveTo>
                  <a:lnTo>
                    <a:pt x="913" y="44"/>
                  </a:lnTo>
                  <a:lnTo>
                    <a:pt x="129" y="0"/>
                  </a:lnTo>
                  <a:lnTo>
                    <a:pt x="0" y="1148"/>
                  </a:lnTo>
                  <a:lnTo>
                    <a:pt x="785" y="1333"/>
                  </a:lnTo>
                  <a:close/>
                </a:path>
              </a:pathLst>
            </a:custGeom>
            <a:solidFill>
              <a:srgbClr val="969696"/>
            </a:solidFill>
            <a:ln w="6350">
              <a:solidFill>
                <a:srgbClr val="000000"/>
              </a:solidFill>
              <a:prstDash val="solid"/>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08619" name="Freeform 11"/>
            <p:cNvSpPr/>
            <p:nvPr/>
          </p:nvSpPr>
          <p:spPr bwMode="auto">
            <a:xfrm rot="-625351">
              <a:off x="3835" y="2439"/>
              <a:ext cx="930" cy="975"/>
            </a:xfrm>
            <a:custGeom>
              <a:avLst/>
              <a:gdLst>
                <a:gd name="T0" fmla="*/ 654 w 654"/>
                <a:gd name="T1" fmla="*/ 45 h 1003"/>
                <a:gd name="T2" fmla="*/ 561 w 654"/>
                <a:gd name="T3" fmla="*/ 1003 h 1003"/>
                <a:gd name="T4" fmla="*/ 0 w 654"/>
                <a:gd name="T5" fmla="*/ 890 h 1003"/>
                <a:gd name="T6" fmla="*/ 95 w 654"/>
                <a:gd name="T7" fmla="*/ 0 h 1003"/>
                <a:gd name="T8" fmla="*/ 654 w 654"/>
                <a:gd name="T9" fmla="*/ 45 h 1003"/>
              </a:gdLst>
              <a:ahLst/>
              <a:cxnLst>
                <a:cxn ang="0">
                  <a:pos x="T0" y="T1"/>
                </a:cxn>
                <a:cxn ang="0">
                  <a:pos x="T2" y="T3"/>
                </a:cxn>
                <a:cxn ang="0">
                  <a:pos x="T4" y="T5"/>
                </a:cxn>
                <a:cxn ang="0">
                  <a:pos x="T6" y="T7"/>
                </a:cxn>
                <a:cxn ang="0">
                  <a:pos x="T8" y="T9"/>
                </a:cxn>
              </a:cxnLst>
              <a:rect l="0" t="0" r="r" b="b"/>
              <a:pathLst>
                <a:path w="654" h="1003">
                  <a:moveTo>
                    <a:pt x="654" y="45"/>
                  </a:moveTo>
                  <a:lnTo>
                    <a:pt x="561" y="1003"/>
                  </a:lnTo>
                  <a:lnTo>
                    <a:pt x="0" y="890"/>
                  </a:lnTo>
                  <a:lnTo>
                    <a:pt x="95" y="0"/>
                  </a:lnTo>
                  <a:lnTo>
                    <a:pt x="654" y="45"/>
                  </a:lnTo>
                  <a:close/>
                </a:path>
              </a:pathLst>
            </a:custGeom>
            <a:solidFill>
              <a:srgbClr val="00FFFF"/>
            </a:solidFill>
            <a:ln w="6350">
              <a:solidFill>
                <a:srgbClr val="000000"/>
              </a:solidFill>
              <a:prstDash val="solid"/>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08620" name="AutoShape 12"/>
            <p:cNvSpPr>
              <a:spLocks noChangeArrowheads="1"/>
            </p:cNvSpPr>
            <p:nvPr/>
          </p:nvSpPr>
          <p:spPr bwMode="auto">
            <a:xfrm rot="15988652" flipV="1">
              <a:off x="4522" y="2568"/>
              <a:ext cx="1152" cy="549"/>
            </a:xfrm>
            <a:prstGeom prst="triangle">
              <a:avLst>
                <a:gd name="adj" fmla="val 72560"/>
              </a:avLst>
            </a:prstGeom>
            <a:solidFill>
              <a:srgbClr val="C0C0C0"/>
            </a:solidFill>
            <a:ln>
              <a:noFill/>
            </a:ln>
            <a:effectLst>
              <a:outerShdw dist="17961" dir="2700000" algn="ctr" rotWithShape="0">
                <a:schemeClr val="bg2"/>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spTree>
  </p:cSld>
  <p:clrMapOvr>
    <a:masterClrMapping/>
  </p:clrMapOvr>
  <p:transition>
    <p:wipe dir="r"/>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0274" name="Rectangle 2"/>
          <p:cNvSpPr>
            <a:spLocks noGrp="1" noChangeArrowheads="1"/>
          </p:cNvSpPr>
          <p:nvPr>
            <p:ph type="title"/>
          </p:nvPr>
        </p:nvSpPr>
        <p:spPr/>
        <p:txBody>
          <a:bodyPr>
            <a:normAutofit fontScale="90000"/>
          </a:bodyPr>
          <a:lstStyle/>
          <a:p>
            <a:pPr>
              <a:defRPr/>
            </a:pPr>
            <a:r>
              <a:rPr lang="en-US" altLang="zh-CN" sz="4000">
                <a:latin typeface="Symbol" panose="05050102010706020507" pitchFamily="18" charset="2"/>
              </a:rPr>
              <a:t></a:t>
            </a:r>
            <a:r>
              <a:rPr lang="en-US" altLang="zh-CN" sz="4000" baseline="30000">
                <a:latin typeface="Arial" panose="020B0604020202020204" pitchFamily="34" charset="0"/>
              </a:rPr>
              <a:t>2</a:t>
            </a:r>
            <a:r>
              <a:rPr lang="en-US" altLang="zh-CN" sz="4000">
                <a:latin typeface="Arial" panose="020B0604020202020204" pitchFamily="34" charset="0"/>
              </a:rPr>
              <a:t> </a:t>
            </a:r>
            <a:r>
              <a:rPr lang="zh-CN" altLang="en-US" sz="4000">
                <a:latin typeface="Arial" panose="020B0604020202020204" pitchFamily="34" charset="0"/>
              </a:rPr>
              <a:t>未知大样本均值的检验</a:t>
            </a:r>
            <a:br>
              <a:rPr lang="zh-CN" altLang="en-US" sz="4000"/>
            </a:br>
            <a:r>
              <a:rPr lang="zh-CN" altLang="en-US" sz="4000"/>
              <a:t> </a:t>
            </a: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例题分析</a:t>
            </a:r>
            <a:r>
              <a:rPr lang="en-US" altLang="zh-CN" sz="3600">
                <a:solidFill>
                  <a:schemeClr val="hlink"/>
                </a:solidFill>
                <a:latin typeface="Arial" panose="020B0604020202020204" pitchFamily="34" charset="0"/>
              </a:rPr>
              <a:t>)</a:t>
            </a:r>
          </a:p>
        </p:txBody>
      </p:sp>
      <p:sp>
        <p:nvSpPr>
          <p:cNvPr id="950275" name="Rectangle 3"/>
          <p:cNvSpPr>
            <a:spLocks noGrp="1" noChangeArrowheads="1"/>
          </p:cNvSpPr>
          <p:nvPr>
            <p:ph type="body" sz="half" idx="1"/>
          </p:nvPr>
        </p:nvSpPr>
        <p:spPr>
          <a:xfrm>
            <a:off x="609600" y="1676400"/>
            <a:ext cx="3848100" cy="4114800"/>
          </a:xfrm>
        </p:spPr>
        <p:txBody>
          <a:bodyPr/>
          <a:lstStyle/>
          <a:p>
            <a:pPr marL="0" indent="0">
              <a:defRPr/>
            </a:pPr>
            <a:r>
              <a:rPr lang="en-US" altLang="zh-CN" sz="2800" b="1" dirty="0">
                <a:solidFill>
                  <a:srgbClr val="FFFFB1"/>
                </a:solidFill>
              </a:rPr>
              <a:t>H</a:t>
            </a:r>
            <a:r>
              <a:rPr lang="en-US" altLang="zh-CN" sz="2000" b="1" dirty="0">
                <a:solidFill>
                  <a:srgbClr val="FFFFB1"/>
                </a:solidFill>
              </a:rPr>
              <a:t>0</a:t>
            </a:r>
            <a:r>
              <a:rPr lang="en-US" altLang="zh-CN" sz="2800" b="1" dirty="0">
                <a:solidFill>
                  <a:srgbClr val="EAEAEA"/>
                </a:solidFill>
              </a:rPr>
              <a:t>: </a:t>
            </a:r>
            <a:r>
              <a:rPr lang="en-US" altLang="zh-CN" sz="2800" b="1" dirty="0">
                <a:latin typeface="Symbol" panose="05050102010706020507" pitchFamily="18" charset="2"/>
              </a:rPr>
              <a:t> </a:t>
            </a:r>
            <a:r>
              <a:rPr lang="en-US" altLang="zh-CN" sz="2800" b="1" dirty="0">
                <a:sym typeface="Symbol" panose="05050102010706020507" pitchFamily="18" charset="2"/>
              </a:rPr>
              <a:t> </a:t>
            </a:r>
            <a:r>
              <a:rPr lang="en-US" altLang="zh-CN" sz="2800" b="1" dirty="0"/>
              <a:t>1200</a:t>
            </a:r>
          </a:p>
          <a:p>
            <a:pPr marL="0" indent="0">
              <a:defRPr/>
            </a:pPr>
            <a:r>
              <a:rPr lang="en-US" altLang="zh-CN" sz="2800" b="1" dirty="0">
                <a:solidFill>
                  <a:srgbClr val="FFFFB1"/>
                </a:solidFill>
              </a:rPr>
              <a:t>H</a:t>
            </a:r>
            <a:r>
              <a:rPr lang="en-US" altLang="zh-CN" sz="2000" b="1" dirty="0">
                <a:solidFill>
                  <a:srgbClr val="FFFFB1"/>
                </a:solidFill>
              </a:rPr>
              <a:t>1</a:t>
            </a:r>
            <a:r>
              <a:rPr lang="en-US" altLang="zh-CN" sz="2800" b="1" dirty="0">
                <a:solidFill>
                  <a:srgbClr val="EAEAEA"/>
                </a:solidFill>
              </a:rPr>
              <a:t>: </a:t>
            </a:r>
            <a:r>
              <a:rPr lang="en-US" altLang="zh-CN" sz="2800" b="1" dirty="0">
                <a:latin typeface="Symbol" panose="05050102010706020507" pitchFamily="18" charset="2"/>
              </a:rPr>
              <a:t></a:t>
            </a:r>
            <a:r>
              <a:rPr lang="en-US" altLang="zh-CN" sz="2800" b="1" dirty="0"/>
              <a:t> &gt;1200</a:t>
            </a:r>
          </a:p>
          <a:p>
            <a:pPr marL="0" indent="0">
              <a:defRPr/>
            </a:pPr>
            <a:r>
              <a:rPr lang="en-US" altLang="zh-CN" sz="2800" b="1" dirty="0">
                <a:solidFill>
                  <a:srgbClr val="FFFF93"/>
                </a:solidFill>
                <a:latin typeface="Symbol" panose="05050102010706020507" pitchFamily="18" charset="2"/>
              </a:rPr>
              <a:t></a:t>
            </a:r>
            <a:r>
              <a:rPr lang="en-US" altLang="zh-CN" sz="2800" b="1" dirty="0">
                <a:solidFill>
                  <a:srgbClr val="FFFF93"/>
                </a:solidFill>
              </a:rPr>
              <a:t> </a:t>
            </a:r>
            <a:r>
              <a:rPr lang="en-US" altLang="zh-CN" sz="2800" b="1" dirty="0">
                <a:solidFill>
                  <a:srgbClr val="EAEAEA"/>
                </a:solidFill>
              </a:rPr>
              <a:t>=</a:t>
            </a:r>
            <a:r>
              <a:rPr lang="en-US" altLang="zh-CN" sz="2800" b="1" dirty="0">
                <a:solidFill>
                  <a:schemeClr val="tx2"/>
                </a:solidFill>
              </a:rPr>
              <a:t> </a:t>
            </a:r>
            <a:r>
              <a:rPr lang="en-US" altLang="zh-CN" sz="2800" b="1" dirty="0"/>
              <a:t>0.05</a:t>
            </a:r>
          </a:p>
          <a:p>
            <a:pPr marL="0" indent="0">
              <a:defRPr/>
            </a:pPr>
            <a:r>
              <a:rPr lang="en-US" altLang="zh-CN" sz="2800" b="1" i="1" dirty="0">
                <a:solidFill>
                  <a:srgbClr val="FFFFB1"/>
                </a:solidFill>
                <a:latin typeface="Times New Roman" panose="02020603050405020304" pitchFamily="18" charset="0"/>
              </a:rPr>
              <a:t>n </a:t>
            </a:r>
            <a:r>
              <a:rPr lang="en-US" altLang="zh-CN" sz="2800" b="1" dirty="0">
                <a:solidFill>
                  <a:srgbClr val="EAEAEA"/>
                </a:solidFill>
              </a:rPr>
              <a:t>=</a:t>
            </a:r>
            <a:r>
              <a:rPr lang="en-US" altLang="zh-CN" sz="2800" b="1" dirty="0">
                <a:solidFill>
                  <a:schemeClr val="tx2"/>
                </a:solidFill>
              </a:rPr>
              <a:t> </a:t>
            </a:r>
            <a:r>
              <a:rPr lang="en-US" altLang="zh-CN" sz="2800" b="1" dirty="0"/>
              <a:t>100</a:t>
            </a:r>
          </a:p>
          <a:p>
            <a:pPr marL="0" indent="0">
              <a:defRPr/>
            </a:pPr>
            <a:r>
              <a:rPr lang="zh-CN" altLang="en-US" sz="2800" b="1" dirty="0">
                <a:solidFill>
                  <a:srgbClr val="FFFFB1"/>
                </a:solidFill>
              </a:rPr>
              <a:t>临界值</a:t>
            </a:r>
            <a:r>
              <a:rPr lang="en-US" altLang="zh-CN" sz="2800" b="1" dirty="0">
                <a:solidFill>
                  <a:srgbClr val="FFFFB1"/>
                </a:solidFill>
              </a:rPr>
              <a:t>(s):</a:t>
            </a:r>
          </a:p>
        </p:txBody>
      </p:sp>
      <p:sp>
        <p:nvSpPr>
          <p:cNvPr id="950276" name="Rectangle 4"/>
          <p:cNvSpPr>
            <a:spLocks noChangeArrowheads="1"/>
          </p:cNvSpPr>
          <p:nvPr/>
        </p:nvSpPr>
        <p:spPr bwMode="auto">
          <a:xfrm>
            <a:off x="4256088" y="1793875"/>
            <a:ext cx="3810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algn="l">
              <a:spcBef>
                <a:spcPct val="20000"/>
              </a:spcBef>
              <a:defRPr/>
            </a:pPr>
            <a:r>
              <a:rPr lang="zh-CN" altLang="en-US"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检验统计量</a:t>
            </a:r>
            <a:r>
              <a:rPr lang="en-US" altLang="zh-CN"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 </a:t>
            </a:r>
          </a:p>
        </p:txBody>
      </p:sp>
      <p:sp>
        <p:nvSpPr>
          <p:cNvPr id="950277" name="Rectangle 5"/>
          <p:cNvSpPr>
            <a:spLocks noChangeArrowheads="1"/>
          </p:cNvSpPr>
          <p:nvPr/>
        </p:nvSpPr>
        <p:spPr bwMode="auto">
          <a:xfrm>
            <a:off x="4257675" y="4333875"/>
            <a:ext cx="450532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spcBef>
                <a:spcPct val="50000"/>
              </a:spcBef>
              <a:defRPr/>
            </a:pPr>
            <a:r>
              <a:rPr lang="zh-CN" altLang="en-US"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在 </a:t>
            </a:r>
            <a:r>
              <a:rPr lang="zh-CN" altLang="en-US" dirty="0">
                <a:solidFill>
                  <a:srgbClr val="FFFFFF"/>
                </a:solidFill>
                <a:effectLst>
                  <a:outerShdw blurRad="38100" dist="38100" dir="2700000" algn="tl">
                    <a:srgbClr val="000000"/>
                  </a:outerShdw>
                </a:effectLst>
                <a:latin typeface="Symbol" panose="05050102010706020507" pitchFamily="18" charset="2"/>
                <a:ea typeface="微软雅黑" panose="020B0503020204020204" pitchFamily="34" charset="-122"/>
              </a:rPr>
              <a:t></a:t>
            </a:r>
            <a:r>
              <a:rPr lang="zh-CN" altLang="en-US"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 </a:t>
            </a:r>
            <a:r>
              <a:rPr lang="en-US" altLang="zh-CN"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 0.05</a:t>
            </a:r>
            <a:r>
              <a:rPr lang="zh-CN" altLang="en-US"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的水平上不能拒绝</a:t>
            </a:r>
            <a:r>
              <a:rPr lang="en-US" altLang="zh-CN"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H</a:t>
            </a:r>
            <a:r>
              <a:rPr lang="en-US" altLang="zh-CN" baseline="-250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0</a:t>
            </a:r>
          </a:p>
        </p:txBody>
      </p:sp>
      <p:sp>
        <p:nvSpPr>
          <p:cNvPr id="950278" name="Rectangle 6"/>
          <p:cNvSpPr>
            <a:spLocks noChangeArrowheads="1"/>
          </p:cNvSpPr>
          <p:nvPr/>
        </p:nvSpPr>
        <p:spPr bwMode="auto">
          <a:xfrm>
            <a:off x="4352925" y="5400675"/>
            <a:ext cx="4162425"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spcBef>
                <a:spcPct val="50000"/>
              </a:spcBef>
              <a:defRPr/>
            </a:pPr>
            <a:r>
              <a:rPr lang="zh-CN" altLang="en-US"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不能认为该厂生产的元件寿命显著地高于</a:t>
            </a:r>
            <a:r>
              <a:rPr lang="en-US" altLang="zh-CN"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1200</a:t>
            </a:r>
            <a:r>
              <a:rPr lang="zh-CN" altLang="en-US"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小时</a:t>
            </a:r>
          </a:p>
        </p:txBody>
      </p:sp>
      <p:sp>
        <p:nvSpPr>
          <p:cNvPr id="950279" name="Text Box 7"/>
          <p:cNvSpPr txBox="1">
            <a:spLocks noChangeArrowheads="1"/>
          </p:cNvSpPr>
          <p:nvPr/>
        </p:nvSpPr>
        <p:spPr bwMode="auto">
          <a:xfrm>
            <a:off x="4352925" y="3724275"/>
            <a:ext cx="106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zh-CN" altLang="en-US"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决策</a:t>
            </a:r>
            <a:r>
              <a:rPr lang="en-US" altLang="zh-CN"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a:t>
            </a:r>
          </a:p>
        </p:txBody>
      </p:sp>
      <p:sp>
        <p:nvSpPr>
          <p:cNvPr id="950280" name="Text Box 8"/>
          <p:cNvSpPr txBox="1">
            <a:spLocks noChangeArrowheads="1"/>
          </p:cNvSpPr>
          <p:nvPr/>
        </p:nvSpPr>
        <p:spPr bwMode="auto">
          <a:xfrm>
            <a:off x="4352925" y="4867275"/>
            <a:ext cx="106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zh-CN" altLang="en-US"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结论</a:t>
            </a:r>
            <a:r>
              <a:rPr lang="en-US" altLang="zh-CN"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a:t>
            </a:r>
          </a:p>
        </p:txBody>
      </p:sp>
      <p:graphicFrame>
        <p:nvGraphicFramePr>
          <p:cNvPr id="950286" name="Object 14">
            <a:hlinkClick r:id="" action="ppaction://ole?verb=0"/>
          </p:cNvPr>
          <p:cNvGraphicFramePr/>
          <p:nvPr/>
        </p:nvGraphicFramePr>
        <p:xfrm>
          <a:off x="4647680" y="2451209"/>
          <a:ext cx="3418408" cy="926991"/>
        </p:xfrm>
        <a:graphic>
          <a:graphicData uri="http://schemas.openxmlformats.org/presentationml/2006/ole">
            <mc:AlternateContent xmlns:mc="http://schemas.openxmlformats.org/markup-compatibility/2006">
              <mc:Choice xmlns:v="urn:schemas-microsoft-com:vml" Requires="v">
                <p:oleObj spid="_x0000_s110661" name="Equation" r:id="rId4" imgW="45110400" imgH="10668000" progId="Equation.DSMT4">
                  <p:embed/>
                </p:oleObj>
              </mc:Choice>
              <mc:Fallback>
                <p:oleObj name="Equation" r:id="rId4" imgW="45110400" imgH="10668000" progId="Equation.DSMT4">
                  <p:embed/>
                  <p:pic>
                    <p:nvPicPr>
                      <p:cNvPr id="0" name="Picture 54"/>
                      <p:cNvPicPr>
                        <a:picLocks noChangeArrowheads="1"/>
                      </p:cNvPicPr>
                      <p:nvPr/>
                    </p:nvPicPr>
                    <p:blipFill>
                      <a:blip r:embed="rId5"/>
                      <a:srcRect/>
                      <a:stretch>
                        <a:fillRect/>
                      </a:stretch>
                    </p:blipFill>
                    <p:spPr bwMode="auto">
                      <a:xfrm>
                        <a:off x="4647680" y="2451209"/>
                        <a:ext cx="3418408" cy="926991"/>
                      </a:xfrm>
                      <a:prstGeom prst="rect">
                        <a:avLst/>
                      </a:prstGeom>
                      <a:noFill/>
                      <a:ln>
                        <a:noFill/>
                      </a:ln>
                      <a:effectLst>
                        <a:outerShdw dist="17961" dir="2700000" algn="ctr" rotWithShape="0">
                          <a:schemeClr val="bg2"/>
                        </a:outerShdw>
                      </a:effectLst>
                    </p:spPr>
                  </p:pic>
                </p:oleObj>
              </mc:Fallback>
            </mc:AlternateContent>
          </a:graphicData>
        </a:graphic>
      </p:graphicFrame>
      <p:grpSp>
        <p:nvGrpSpPr>
          <p:cNvPr id="950335" name="Group 63"/>
          <p:cNvGrpSpPr/>
          <p:nvPr/>
        </p:nvGrpSpPr>
        <p:grpSpPr bwMode="auto">
          <a:xfrm>
            <a:off x="674688" y="4452938"/>
            <a:ext cx="2892424" cy="1962150"/>
            <a:chOff x="425" y="2805"/>
            <a:chExt cx="1822" cy="1236"/>
          </a:xfrm>
        </p:grpSpPr>
        <p:sp>
          <p:nvSpPr>
            <p:cNvPr id="950336" name="Rectangle 64"/>
            <p:cNvSpPr>
              <a:spLocks noChangeArrowheads="1"/>
            </p:cNvSpPr>
            <p:nvPr/>
          </p:nvSpPr>
          <p:spPr bwMode="auto">
            <a:xfrm>
              <a:off x="2099" y="3789"/>
              <a:ext cx="12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sz="26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Z</a:t>
              </a:r>
            </a:p>
          </p:txBody>
        </p:sp>
        <p:sp>
          <p:nvSpPr>
            <p:cNvPr id="950337" name="Rectangle 65"/>
            <p:cNvSpPr>
              <a:spLocks noChangeArrowheads="1"/>
            </p:cNvSpPr>
            <p:nvPr/>
          </p:nvSpPr>
          <p:spPr bwMode="auto">
            <a:xfrm>
              <a:off x="1268" y="3786"/>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sz="26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0</a:t>
              </a:r>
            </a:p>
          </p:txBody>
        </p:sp>
        <p:sp>
          <p:nvSpPr>
            <p:cNvPr id="950338" name="Rectangle 66"/>
            <p:cNvSpPr>
              <a:spLocks noChangeArrowheads="1"/>
            </p:cNvSpPr>
            <p:nvPr/>
          </p:nvSpPr>
          <p:spPr bwMode="auto">
            <a:xfrm>
              <a:off x="1616" y="2805"/>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zh-CN" altLang="en-US" sz="20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拒绝域</a:t>
              </a:r>
            </a:p>
          </p:txBody>
        </p:sp>
        <p:sp>
          <p:nvSpPr>
            <p:cNvPr id="950339" name="Rectangle 67"/>
            <p:cNvSpPr>
              <a:spLocks noChangeArrowheads="1"/>
            </p:cNvSpPr>
            <p:nvPr/>
          </p:nvSpPr>
          <p:spPr bwMode="auto">
            <a:xfrm>
              <a:off x="1933" y="3216"/>
              <a:ext cx="31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sz="20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sym typeface="Symbol" panose="05050102010706020507" pitchFamily="18" charset="2"/>
                </a:rPr>
                <a:t>0.05</a:t>
              </a:r>
              <a:endParaRPr lang="en-US" altLang="zh-CN" sz="20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endParaRPr>
            </a:p>
          </p:txBody>
        </p:sp>
        <p:sp>
          <p:nvSpPr>
            <p:cNvPr id="950340" name="Freeform 68" descr="60%"/>
            <p:cNvSpPr/>
            <p:nvPr/>
          </p:nvSpPr>
          <p:spPr bwMode="auto">
            <a:xfrm>
              <a:off x="1659" y="3284"/>
              <a:ext cx="526" cy="504"/>
            </a:xfrm>
            <a:custGeom>
              <a:avLst/>
              <a:gdLst>
                <a:gd name="T0" fmla="*/ 0 w 424"/>
                <a:gd name="T1" fmla="*/ 0 h 414"/>
                <a:gd name="T2" fmla="*/ 0 w 424"/>
                <a:gd name="T3" fmla="*/ 414 h 414"/>
                <a:gd name="T4" fmla="*/ 424 w 424"/>
                <a:gd name="T5" fmla="*/ 414 h 414"/>
                <a:gd name="T6" fmla="*/ 372 w 424"/>
                <a:gd name="T7" fmla="*/ 392 h 414"/>
                <a:gd name="T8" fmla="*/ 323 w 424"/>
                <a:gd name="T9" fmla="*/ 366 h 414"/>
                <a:gd name="T10" fmla="*/ 276 w 424"/>
                <a:gd name="T11" fmla="*/ 337 h 414"/>
                <a:gd name="T12" fmla="*/ 230 w 424"/>
                <a:gd name="T13" fmla="*/ 304 h 414"/>
                <a:gd name="T14" fmla="*/ 188 w 424"/>
                <a:gd name="T15" fmla="*/ 268 h 414"/>
                <a:gd name="T16" fmla="*/ 148 w 424"/>
                <a:gd name="T17" fmla="*/ 230 h 414"/>
                <a:gd name="T18" fmla="*/ 112 w 424"/>
                <a:gd name="T19" fmla="*/ 188 h 414"/>
                <a:gd name="T20" fmla="*/ 78 w 424"/>
                <a:gd name="T21" fmla="*/ 145 h 414"/>
                <a:gd name="T22" fmla="*/ 48 w 424"/>
                <a:gd name="T23" fmla="*/ 99 h 414"/>
                <a:gd name="T24" fmla="*/ 22 w 424"/>
                <a:gd name="T25" fmla="*/ 50 h 414"/>
                <a:gd name="T26" fmla="*/ 0 w 424"/>
                <a:gd name="T27" fmla="*/ 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4" h="414">
                  <a:moveTo>
                    <a:pt x="0" y="0"/>
                  </a:moveTo>
                  <a:lnTo>
                    <a:pt x="0" y="414"/>
                  </a:lnTo>
                  <a:lnTo>
                    <a:pt x="424" y="414"/>
                  </a:lnTo>
                  <a:lnTo>
                    <a:pt x="372" y="392"/>
                  </a:lnTo>
                  <a:lnTo>
                    <a:pt x="323" y="366"/>
                  </a:lnTo>
                  <a:lnTo>
                    <a:pt x="276" y="337"/>
                  </a:lnTo>
                  <a:lnTo>
                    <a:pt x="230" y="304"/>
                  </a:lnTo>
                  <a:lnTo>
                    <a:pt x="188" y="268"/>
                  </a:lnTo>
                  <a:lnTo>
                    <a:pt x="148" y="230"/>
                  </a:lnTo>
                  <a:lnTo>
                    <a:pt x="112" y="188"/>
                  </a:lnTo>
                  <a:lnTo>
                    <a:pt x="78" y="145"/>
                  </a:lnTo>
                  <a:lnTo>
                    <a:pt x="48" y="99"/>
                  </a:lnTo>
                  <a:lnTo>
                    <a:pt x="22" y="50"/>
                  </a:lnTo>
                  <a:lnTo>
                    <a:pt x="0" y="0"/>
                  </a:lnTo>
                  <a:close/>
                </a:path>
              </a:pathLst>
            </a:custGeom>
            <a:pattFill prst="pct60">
              <a:fgClr>
                <a:schemeClr val="hlink"/>
              </a:fgClr>
              <a:bgClr>
                <a:srgbClr val="FFFFFF"/>
              </a:bgClr>
            </a:patt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73744" name="Group 69"/>
            <p:cNvGrpSpPr/>
            <p:nvPr/>
          </p:nvGrpSpPr>
          <p:grpSpPr bwMode="auto">
            <a:xfrm>
              <a:off x="448" y="2843"/>
              <a:ext cx="1761" cy="909"/>
              <a:chOff x="472" y="2857"/>
              <a:chExt cx="1808" cy="838"/>
            </a:xfrm>
          </p:grpSpPr>
          <p:sp>
            <p:nvSpPr>
              <p:cNvPr id="950342" name="Freeform 70"/>
              <p:cNvSpPr/>
              <p:nvPr/>
            </p:nvSpPr>
            <p:spPr bwMode="auto">
              <a:xfrm>
                <a:off x="1377" y="2857"/>
                <a:ext cx="903" cy="838"/>
              </a:xfrm>
              <a:custGeom>
                <a:avLst/>
                <a:gdLst>
                  <a:gd name="T0" fmla="*/ 904 w 904"/>
                  <a:gd name="T1" fmla="*/ 838 h 838"/>
                  <a:gd name="T2" fmla="*/ 809 w 904"/>
                  <a:gd name="T3" fmla="*/ 828 h 838"/>
                  <a:gd name="T4" fmla="*/ 762 w 904"/>
                  <a:gd name="T5" fmla="*/ 818 h 838"/>
                  <a:gd name="T6" fmla="*/ 714 w 904"/>
                  <a:gd name="T7" fmla="*/ 805 h 838"/>
                  <a:gd name="T8" fmla="*/ 667 w 904"/>
                  <a:gd name="T9" fmla="*/ 785 h 838"/>
                  <a:gd name="T10" fmla="*/ 619 w 904"/>
                  <a:gd name="T11" fmla="*/ 759 h 838"/>
                  <a:gd name="T12" fmla="*/ 572 w 904"/>
                  <a:gd name="T13" fmla="*/ 724 h 838"/>
                  <a:gd name="T14" fmla="*/ 476 w 904"/>
                  <a:gd name="T15" fmla="*/ 627 h 838"/>
                  <a:gd name="T16" fmla="*/ 381 w 904"/>
                  <a:gd name="T17" fmla="*/ 491 h 838"/>
                  <a:gd name="T18" fmla="*/ 286 w 904"/>
                  <a:gd name="T19" fmla="*/ 326 h 838"/>
                  <a:gd name="T20" fmla="*/ 239 w 904"/>
                  <a:gd name="T21" fmla="*/ 243 h 838"/>
                  <a:gd name="T22" fmla="*/ 191 w 904"/>
                  <a:gd name="T23" fmla="*/ 165 h 838"/>
                  <a:gd name="T24" fmla="*/ 144 w 904"/>
                  <a:gd name="T25" fmla="*/ 98 h 838"/>
                  <a:gd name="T26" fmla="*/ 95 w 904"/>
                  <a:gd name="T27" fmla="*/ 44 h 838"/>
                  <a:gd name="T28" fmla="*/ 48 w 904"/>
                  <a:gd name="T29" fmla="*/ 11 h 838"/>
                  <a:gd name="T30" fmla="*/ 0 w 904"/>
                  <a:gd name="T31"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4" h="838">
                    <a:moveTo>
                      <a:pt x="904" y="838"/>
                    </a:moveTo>
                    <a:lnTo>
                      <a:pt x="809" y="828"/>
                    </a:lnTo>
                    <a:lnTo>
                      <a:pt x="762" y="818"/>
                    </a:lnTo>
                    <a:lnTo>
                      <a:pt x="714" y="805"/>
                    </a:lnTo>
                    <a:lnTo>
                      <a:pt x="667" y="785"/>
                    </a:lnTo>
                    <a:lnTo>
                      <a:pt x="619" y="759"/>
                    </a:lnTo>
                    <a:lnTo>
                      <a:pt x="572" y="724"/>
                    </a:lnTo>
                    <a:lnTo>
                      <a:pt x="476" y="627"/>
                    </a:lnTo>
                    <a:lnTo>
                      <a:pt x="381" y="491"/>
                    </a:lnTo>
                    <a:lnTo>
                      <a:pt x="286" y="326"/>
                    </a:lnTo>
                    <a:lnTo>
                      <a:pt x="239" y="243"/>
                    </a:lnTo>
                    <a:lnTo>
                      <a:pt x="191" y="165"/>
                    </a:lnTo>
                    <a:lnTo>
                      <a:pt x="144" y="98"/>
                    </a:lnTo>
                    <a:lnTo>
                      <a:pt x="95" y="44"/>
                    </a:lnTo>
                    <a:lnTo>
                      <a:pt x="48" y="11"/>
                    </a:lnTo>
                    <a:lnTo>
                      <a:pt x="0" y="0"/>
                    </a:lnTo>
                  </a:path>
                </a:pathLst>
              </a:custGeom>
              <a:noFill/>
              <a:ln w="57150" cmpd="sng">
                <a:solidFill>
                  <a:srgbClr val="FF0000"/>
                </a:solidFill>
                <a:prstDash val="solid"/>
                <a:rou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950343" name="Freeform 71"/>
              <p:cNvSpPr/>
              <p:nvPr/>
            </p:nvSpPr>
            <p:spPr bwMode="auto">
              <a:xfrm>
                <a:off x="472" y="2857"/>
                <a:ext cx="905" cy="838"/>
              </a:xfrm>
              <a:custGeom>
                <a:avLst/>
                <a:gdLst>
                  <a:gd name="T0" fmla="*/ 0 w 904"/>
                  <a:gd name="T1" fmla="*/ 838 h 838"/>
                  <a:gd name="T2" fmla="*/ 95 w 904"/>
                  <a:gd name="T3" fmla="*/ 828 h 838"/>
                  <a:gd name="T4" fmla="*/ 144 w 904"/>
                  <a:gd name="T5" fmla="*/ 818 h 838"/>
                  <a:gd name="T6" fmla="*/ 191 w 904"/>
                  <a:gd name="T7" fmla="*/ 805 h 838"/>
                  <a:gd name="T8" fmla="*/ 238 w 904"/>
                  <a:gd name="T9" fmla="*/ 785 h 838"/>
                  <a:gd name="T10" fmla="*/ 286 w 904"/>
                  <a:gd name="T11" fmla="*/ 759 h 838"/>
                  <a:gd name="T12" fmla="*/ 333 w 904"/>
                  <a:gd name="T13" fmla="*/ 724 h 838"/>
                  <a:gd name="T14" fmla="*/ 429 w 904"/>
                  <a:gd name="T15" fmla="*/ 627 h 838"/>
                  <a:gd name="T16" fmla="*/ 523 w 904"/>
                  <a:gd name="T17" fmla="*/ 491 h 838"/>
                  <a:gd name="T18" fmla="*/ 619 w 904"/>
                  <a:gd name="T19" fmla="*/ 326 h 838"/>
                  <a:gd name="T20" fmla="*/ 667 w 904"/>
                  <a:gd name="T21" fmla="*/ 243 h 838"/>
                  <a:gd name="T22" fmla="*/ 714 w 904"/>
                  <a:gd name="T23" fmla="*/ 165 h 838"/>
                  <a:gd name="T24" fmla="*/ 762 w 904"/>
                  <a:gd name="T25" fmla="*/ 98 h 838"/>
                  <a:gd name="T26" fmla="*/ 809 w 904"/>
                  <a:gd name="T27" fmla="*/ 44 h 838"/>
                  <a:gd name="T28" fmla="*/ 857 w 904"/>
                  <a:gd name="T29" fmla="*/ 11 h 838"/>
                  <a:gd name="T30" fmla="*/ 904 w 904"/>
                  <a:gd name="T31"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4" h="838">
                    <a:moveTo>
                      <a:pt x="0" y="838"/>
                    </a:moveTo>
                    <a:lnTo>
                      <a:pt x="95" y="828"/>
                    </a:lnTo>
                    <a:lnTo>
                      <a:pt x="144" y="818"/>
                    </a:lnTo>
                    <a:lnTo>
                      <a:pt x="191" y="805"/>
                    </a:lnTo>
                    <a:lnTo>
                      <a:pt x="238" y="785"/>
                    </a:lnTo>
                    <a:lnTo>
                      <a:pt x="286" y="759"/>
                    </a:lnTo>
                    <a:lnTo>
                      <a:pt x="333" y="724"/>
                    </a:lnTo>
                    <a:lnTo>
                      <a:pt x="429" y="627"/>
                    </a:lnTo>
                    <a:lnTo>
                      <a:pt x="523" y="491"/>
                    </a:lnTo>
                    <a:lnTo>
                      <a:pt x="619" y="326"/>
                    </a:lnTo>
                    <a:lnTo>
                      <a:pt x="667" y="243"/>
                    </a:lnTo>
                    <a:lnTo>
                      <a:pt x="714" y="165"/>
                    </a:lnTo>
                    <a:lnTo>
                      <a:pt x="762" y="98"/>
                    </a:lnTo>
                    <a:lnTo>
                      <a:pt x="809" y="44"/>
                    </a:lnTo>
                    <a:lnTo>
                      <a:pt x="857" y="11"/>
                    </a:lnTo>
                    <a:lnTo>
                      <a:pt x="904" y="0"/>
                    </a:lnTo>
                  </a:path>
                </a:pathLst>
              </a:custGeom>
              <a:noFill/>
              <a:ln w="57150" cmpd="sng">
                <a:solidFill>
                  <a:srgbClr val="FF0000"/>
                </a:solidFill>
                <a:prstDash val="solid"/>
                <a:rou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nvGrpSpPr>
            <p:cNvPr id="73745" name="Group 72"/>
            <p:cNvGrpSpPr/>
            <p:nvPr/>
          </p:nvGrpSpPr>
          <p:grpSpPr bwMode="auto">
            <a:xfrm>
              <a:off x="1642" y="3050"/>
              <a:ext cx="292" cy="727"/>
              <a:chOff x="4652" y="2072"/>
              <a:chExt cx="375" cy="874"/>
            </a:xfrm>
          </p:grpSpPr>
          <p:sp>
            <p:nvSpPr>
              <p:cNvPr id="950345" name="Line 73"/>
              <p:cNvSpPr>
                <a:spLocks noChangeShapeType="1"/>
              </p:cNvSpPr>
              <p:nvPr/>
            </p:nvSpPr>
            <p:spPr bwMode="auto">
              <a:xfrm>
                <a:off x="4652" y="2072"/>
                <a:ext cx="375" cy="2"/>
              </a:xfrm>
              <a:prstGeom prst="line">
                <a:avLst/>
              </a:prstGeom>
              <a:noFill/>
              <a:ln w="17463">
                <a:solidFill>
                  <a:schemeClr val="tx1"/>
                </a:solidFill>
                <a:round/>
                <a:tailEnd type="triangle" w="med" len="med"/>
              </a:ln>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950346" name="Line 74"/>
              <p:cNvSpPr>
                <a:spLocks noChangeShapeType="1"/>
              </p:cNvSpPr>
              <p:nvPr/>
            </p:nvSpPr>
            <p:spPr bwMode="auto">
              <a:xfrm flipV="1">
                <a:off x="4655" y="2072"/>
                <a:ext cx="1" cy="874"/>
              </a:xfrm>
              <a:prstGeom prst="line">
                <a:avLst/>
              </a:prstGeom>
              <a:noFill/>
              <a:ln w="17463">
                <a:solidFill>
                  <a:schemeClr val="tx1"/>
                </a:solidFill>
                <a:round/>
              </a:ln>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sp>
          <p:nvSpPr>
            <p:cNvPr id="950347" name="Rectangle 75"/>
            <p:cNvSpPr>
              <a:spLocks noChangeArrowheads="1"/>
            </p:cNvSpPr>
            <p:nvPr/>
          </p:nvSpPr>
          <p:spPr bwMode="auto">
            <a:xfrm>
              <a:off x="1537" y="3816"/>
              <a:ext cx="40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sz="2000" b="1"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sym typeface="Symbol" panose="05050102010706020507" pitchFamily="18" charset="2"/>
                </a:rPr>
                <a:t>1.645</a:t>
              </a:r>
              <a:endParaRPr lang="en-US" altLang="zh-CN" sz="2000" b="1"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endParaRPr>
            </a:p>
          </p:txBody>
        </p:sp>
        <p:sp>
          <p:nvSpPr>
            <p:cNvPr id="950348" name="Freeform 76"/>
            <p:cNvSpPr/>
            <p:nvPr/>
          </p:nvSpPr>
          <p:spPr bwMode="auto">
            <a:xfrm rot="3547430">
              <a:off x="1802" y="3369"/>
              <a:ext cx="132" cy="319"/>
            </a:xfrm>
            <a:custGeom>
              <a:avLst/>
              <a:gdLst>
                <a:gd name="T0" fmla="*/ 0 w 110"/>
                <a:gd name="T1" fmla="*/ 0 h 238"/>
                <a:gd name="T2" fmla="*/ 19 w 110"/>
                <a:gd name="T3" fmla="*/ 1 h 238"/>
                <a:gd name="T4" fmla="*/ 37 w 110"/>
                <a:gd name="T5" fmla="*/ 5 h 238"/>
                <a:gd name="T6" fmla="*/ 52 w 110"/>
                <a:gd name="T7" fmla="*/ 14 h 238"/>
                <a:gd name="T8" fmla="*/ 67 w 110"/>
                <a:gd name="T9" fmla="*/ 25 h 238"/>
                <a:gd name="T10" fmla="*/ 78 w 110"/>
                <a:gd name="T11" fmla="*/ 39 h 238"/>
                <a:gd name="T12" fmla="*/ 86 w 110"/>
                <a:gd name="T13" fmla="*/ 55 h 238"/>
                <a:gd name="T14" fmla="*/ 90 w 110"/>
                <a:gd name="T15" fmla="*/ 73 h 238"/>
                <a:gd name="T16" fmla="*/ 90 w 110"/>
                <a:gd name="T17" fmla="*/ 90 h 238"/>
                <a:gd name="T18" fmla="*/ 86 w 110"/>
                <a:gd name="T19" fmla="*/ 108 h 238"/>
                <a:gd name="T20" fmla="*/ 78 w 110"/>
                <a:gd name="T21" fmla="*/ 124 h 238"/>
                <a:gd name="T22" fmla="*/ 70 w 110"/>
                <a:gd name="T23" fmla="*/ 140 h 238"/>
                <a:gd name="T24" fmla="*/ 67 w 110"/>
                <a:gd name="T25" fmla="*/ 157 h 238"/>
                <a:gd name="T26" fmla="*/ 67 w 110"/>
                <a:gd name="T27" fmla="*/ 175 h 238"/>
                <a:gd name="T28" fmla="*/ 70 w 110"/>
                <a:gd name="T29" fmla="*/ 192 h 238"/>
                <a:gd name="T30" fmla="*/ 79 w 110"/>
                <a:gd name="T31" fmla="*/ 209 h 238"/>
                <a:gd name="T32" fmla="*/ 90 w 110"/>
                <a:gd name="T33" fmla="*/ 222 h 238"/>
                <a:gd name="T34" fmla="*/ 103 w 110"/>
                <a:gd name="T35" fmla="*/ 234 h 238"/>
                <a:gd name="T36" fmla="*/ 110 w 110"/>
                <a:gd name="T37"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238">
                  <a:moveTo>
                    <a:pt x="0" y="0"/>
                  </a:moveTo>
                  <a:lnTo>
                    <a:pt x="19" y="1"/>
                  </a:lnTo>
                  <a:lnTo>
                    <a:pt x="37" y="5"/>
                  </a:lnTo>
                  <a:lnTo>
                    <a:pt x="52" y="14"/>
                  </a:lnTo>
                  <a:lnTo>
                    <a:pt x="67" y="25"/>
                  </a:lnTo>
                  <a:lnTo>
                    <a:pt x="78" y="39"/>
                  </a:lnTo>
                  <a:lnTo>
                    <a:pt x="86" y="55"/>
                  </a:lnTo>
                  <a:lnTo>
                    <a:pt x="90" y="73"/>
                  </a:lnTo>
                  <a:lnTo>
                    <a:pt x="90" y="90"/>
                  </a:lnTo>
                  <a:lnTo>
                    <a:pt x="86" y="108"/>
                  </a:lnTo>
                  <a:lnTo>
                    <a:pt x="78" y="124"/>
                  </a:lnTo>
                  <a:lnTo>
                    <a:pt x="70" y="140"/>
                  </a:lnTo>
                  <a:lnTo>
                    <a:pt x="67" y="157"/>
                  </a:lnTo>
                  <a:lnTo>
                    <a:pt x="67" y="175"/>
                  </a:lnTo>
                  <a:lnTo>
                    <a:pt x="70" y="192"/>
                  </a:lnTo>
                  <a:lnTo>
                    <a:pt x="79" y="209"/>
                  </a:lnTo>
                  <a:lnTo>
                    <a:pt x="90" y="222"/>
                  </a:lnTo>
                  <a:lnTo>
                    <a:pt x="103" y="234"/>
                  </a:lnTo>
                  <a:lnTo>
                    <a:pt x="110" y="238"/>
                  </a:lnTo>
                </a:path>
              </a:pathLst>
            </a:custGeom>
            <a:noFill/>
            <a:ln w="12700" cmpd="sng">
              <a:solidFill>
                <a:schemeClr val="tx1"/>
              </a:solidFill>
              <a:prstDash val="solid"/>
              <a:round/>
              <a:headEnd type="none" w="med" len="med"/>
              <a:tailEnd type="triangle" w="med" len="me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950349" name="Line 77"/>
            <p:cNvSpPr>
              <a:spLocks noChangeShapeType="1"/>
            </p:cNvSpPr>
            <p:nvPr/>
          </p:nvSpPr>
          <p:spPr bwMode="auto">
            <a:xfrm>
              <a:off x="1332" y="2868"/>
              <a:ext cx="0" cy="912"/>
            </a:xfrm>
            <a:prstGeom prst="line">
              <a:avLst/>
            </a:prstGeom>
            <a:noFill/>
            <a:ln w="12700">
              <a:solidFill>
                <a:schemeClr val="tx1"/>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73749" name="Group 78"/>
            <p:cNvGrpSpPr/>
            <p:nvPr/>
          </p:nvGrpSpPr>
          <p:grpSpPr bwMode="auto">
            <a:xfrm>
              <a:off x="425" y="3041"/>
              <a:ext cx="1817" cy="756"/>
              <a:chOff x="449" y="3003"/>
              <a:chExt cx="1865" cy="697"/>
            </a:xfrm>
          </p:grpSpPr>
          <p:sp>
            <p:nvSpPr>
              <p:cNvPr id="950351" name="Freeform 79"/>
              <p:cNvSpPr/>
              <p:nvPr/>
            </p:nvSpPr>
            <p:spPr bwMode="auto">
              <a:xfrm>
                <a:off x="472" y="3003"/>
                <a:ext cx="1842" cy="689"/>
              </a:xfrm>
              <a:custGeom>
                <a:avLst/>
                <a:gdLst>
                  <a:gd name="T0" fmla="*/ 0 w 1842"/>
                  <a:gd name="T1" fmla="*/ 0 h 689"/>
                  <a:gd name="T2" fmla="*/ 0 w 1842"/>
                  <a:gd name="T3" fmla="*/ 689 h 689"/>
                  <a:gd name="T4" fmla="*/ 1842 w 1842"/>
                  <a:gd name="T5" fmla="*/ 689 h 689"/>
                </a:gdLst>
                <a:ahLst/>
                <a:cxnLst>
                  <a:cxn ang="0">
                    <a:pos x="T0" y="T1"/>
                  </a:cxn>
                  <a:cxn ang="0">
                    <a:pos x="T2" y="T3"/>
                  </a:cxn>
                  <a:cxn ang="0">
                    <a:pos x="T4" y="T5"/>
                  </a:cxn>
                </a:cxnLst>
                <a:rect l="0" t="0" r="r" b="b"/>
                <a:pathLst>
                  <a:path w="1842" h="689">
                    <a:moveTo>
                      <a:pt x="0" y="0"/>
                    </a:moveTo>
                    <a:lnTo>
                      <a:pt x="0" y="689"/>
                    </a:lnTo>
                    <a:lnTo>
                      <a:pt x="1842" y="689"/>
                    </a:lnTo>
                  </a:path>
                </a:pathLst>
              </a:custGeom>
              <a:noFill/>
              <a:ln w="38100" cmpd="sng">
                <a:solidFill>
                  <a:srgbClr val="F0F0F0"/>
                </a:solidFill>
                <a:prstDash val="solid"/>
                <a:rou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73751" name="Group 80"/>
              <p:cNvGrpSpPr/>
              <p:nvPr/>
            </p:nvGrpSpPr>
            <p:grpSpPr bwMode="auto">
              <a:xfrm>
                <a:off x="449" y="3003"/>
                <a:ext cx="209" cy="697"/>
                <a:chOff x="449" y="3003"/>
                <a:chExt cx="209" cy="697"/>
              </a:xfrm>
            </p:grpSpPr>
            <p:sp>
              <p:nvSpPr>
                <p:cNvPr id="950353" name="Line 81"/>
                <p:cNvSpPr>
                  <a:spLocks noChangeShapeType="1"/>
                </p:cNvSpPr>
                <p:nvPr/>
              </p:nvSpPr>
              <p:spPr bwMode="auto">
                <a:xfrm>
                  <a:off x="449" y="3003"/>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950354" name="Line 82"/>
                <p:cNvSpPr>
                  <a:spLocks noChangeShapeType="1"/>
                </p:cNvSpPr>
                <p:nvPr/>
              </p:nvSpPr>
              <p:spPr bwMode="auto">
                <a:xfrm>
                  <a:off x="449" y="3072"/>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950355" name="Line 83"/>
                <p:cNvSpPr>
                  <a:spLocks noChangeShapeType="1"/>
                </p:cNvSpPr>
                <p:nvPr/>
              </p:nvSpPr>
              <p:spPr bwMode="auto">
                <a:xfrm>
                  <a:off x="449" y="3142"/>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950356" name="Line 84"/>
                <p:cNvSpPr>
                  <a:spLocks noChangeShapeType="1"/>
                </p:cNvSpPr>
                <p:nvPr/>
              </p:nvSpPr>
              <p:spPr bwMode="auto">
                <a:xfrm>
                  <a:off x="449" y="3210"/>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950357" name="Line 85"/>
                <p:cNvSpPr>
                  <a:spLocks noChangeShapeType="1"/>
                </p:cNvSpPr>
                <p:nvPr/>
              </p:nvSpPr>
              <p:spPr bwMode="auto">
                <a:xfrm>
                  <a:off x="449" y="3279"/>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950358" name="Line 86"/>
                <p:cNvSpPr>
                  <a:spLocks noChangeShapeType="1"/>
                </p:cNvSpPr>
                <p:nvPr/>
              </p:nvSpPr>
              <p:spPr bwMode="auto">
                <a:xfrm>
                  <a:off x="449" y="3347"/>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950359" name="Line 87"/>
                <p:cNvSpPr>
                  <a:spLocks noChangeShapeType="1"/>
                </p:cNvSpPr>
                <p:nvPr/>
              </p:nvSpPr>
              <p:spPr bwMode="auto">
                <a:xfrm>
                  <a:off x="449" y="3417"/>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950360" name="Line 88"/>
                <p:cNvSpPr>
                  <a:spLocks noChangeShapeType="1"/>
                </p:cNvSpPr>
                <p:nvPr/>
              </p:nvSpPr>
              <p:spPr bwMode="auto">
                <a:xfrm>
                  <a:off x="449" y="3485"/>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950361" name="Line 89"/>
                <p:cNvSpPr>
                  <a:spLocks noChangeShapeType="1"/>
                </p:cNvSpPr>
                <p:nvPr/>
              </p:nvSpPr>
              <p:spPr bwMode="auto">
                <a:xfrm>
                  <a:off x="449" y="3554"/>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950362" name="Line 90"/>
                <p:cNvSpPr>
                  <a:spLocks noChangeShapeType="1"/>
                </p:cNvSpPr>
                <p:nvPr/>
              </p:nvSpPr>
              <p:spPr bwMode="auto">
                <a:xfrm>
                  <a:off x="449" y="3623"/>
                  <a:ext cx="23" cy="2"/>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950363" name="Line 91"/>
                <p:cNvSpPr>
                  <a:spLocks noChangeShapeType="1"/>
                </p:cNvSpPr>
                <p:nvPr/>
              </p:nvSpPr>
              <p:spPr bwMode="auto">
                <a:xfrm>
                  <a:off x="657" y="3692"/>
                  <a:ext cx="1" cy="8"/>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0275">
                                            <p:txEl>
                                              <p:pRg st="0" end="0"/>
                                            </p:txEl>
                                          </p:spTgt>
                                        </p:tgtEl>
                                        <p:attrNameLst>
                                          <p:attrName>style.visibility</p:attrName>
                                        </p:attrNameLst>
                                      </p:cBhvr>
                                      <p:to>
                                        <p:strVal val="visible"/>
                                      </p:to>
                                    </p:set>
                                    <p:animEffect transition="in" filter="wipe(left)">
                                      <p:cBhvr>
                                        <p:cTn id="7" dur="500"/>
                                        <p:tgtEl>
                                          <p:spTgt spid="950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50275">
                                            <p:txEl>
                                              <p:pRg st="1" end="1"/>
                                            </p:txEl>
                                          </p:spTgt>
                                        </p:tgtEl>
                                        <p:attrNameLst>
                                          <p:attrName>style.visibility</p:attrName>
                                        </p:attrNameLst>
                                      </p:cBhvr>
                                      <p:to>
                                        <p:strVal val="visible"/>
                                      </p:to>
                                    </p:set>
                                    <p:animEffect transition="in" filter="wipe(left)">
                                      <p:cBhvr>
                                        <p:cTn id="12" dur="500"/>
                                        <p:tgtEl>
                                          <p:spTgt spid="9502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50275">
                                            <p:txEl>
                                              <p:pRg st="2" end="2"/>
                                            </p:txEl>
                                          </p:spTgt>
                                        </p:tgtEl>
                                        <p:attrNameLst>
                                          <p:attrName>style.visibility</p:attrName>
                                        </p:attrNameLst>
                                      </p:cBhvr>
                                      <p:to>
                                        <p:strVal val="visible"/>
                                      </p:to>
                                    </p:set>
                                    <p:animEffect transition="in" filter="wipe(left)">
                                      <p:cBhvr>
                                        <p:cTn id="17" dur="500"/>
                                        <p:tgtEl>
                                          <p:spTgt spid="9502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50275">
                                            <p:txEl>
                                              <p:pRg st="3" end="3"/>
                                            </p:txEl>
                                          </p:spTgt>
                                        </p:tgtEl>
                                        <p:attrNameLst>
                                          <p:attrName>style.visibility</p:attrName>
                                        </p:attrNameLst>
                                      </p:cBhvr>
                                      <p:to>
                                        <p:strVal val="visible"/>
                                      </p:to>
                                    </p:set>
                                    <p:animEffect transition="in" filter="wipe(left)">
                                      <p:cBhvr>
                                        <p:cTn id="22" dur="500"/>
                                        <p:tgtEl>
                                          <p:spTgt spid="9502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50275">
                                            <p:txEl>
                                              <p:pRg st="4" end="4"/>
                                            </p:txEl>
                                          </p:spTgt>
                                        </p:tgtEl>
                                        <p:attrNameLst>
                                          <p:attrName>style.visibility</p:attrName>
                                        </p:attrNameLst>
                                      </p:cBhvr>
                                      <p:to>
                                        <p:strVal val="visible"/>
                                      </p:to>
                                    </p:set>
                                    <p:animEffect transition="in" filter="wipe(left)">
                                      <p:cBhvr>
                                        <p:cTn id="27" dur="500"/>
                                        <p:tgtEl>
                                          <p:spTgt spid="9502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nodeType="clickEffect">
                                  <p:stCondLst>
                                    <p:cond delay="0"/>
                                  </p:stCondLst>
                                  <p:childTnLst>
                                    <p:set>
                                      <p:cBhvr>
                                        <p:cTn id="31" dur="1" fill="hold">
                                          <p:stCondLst>
                                            <p:cond delay="0"/>
                                          </p:stCondLst>
                                        </p:cTn>
                                        <p:tgtEl>
                                          <p:spTgt spid="950335"/>
                                        </p:tgtEl>
                                        <p:attrNameLst>
                                          <p:attrName>style.visibility</p:attrName>
                                        </p:attrNameLst>
                                      </p:cBhvr>
                                      <p:to>
                                        <p:strVal val="visible"/>
                                      </p:to>
                                    </p:set>
                                    <p:animEffect transition="in" filter="barn(outVertical)">
                                      <p:cBhvr>
                                        <p:cTn id="32" dur="500"/>
                                        <p:tgtEl>
                                          <p:spTgt spid="95033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50276">
                                            <p:txEl>
                                              <p:pRg st="0" end="0"/>
                                            </p:txEl>
                                          </p:spTgt>
                                        </p:tgtEl>
                                        <p:attrNameLst>
                                          <p:attrName>style.visibility</p:attrName>
                                        </p:attrNameLst>
                                      </p:cBhvr>
                                      <p:to>
                                        <p:strVal val="visible"/>
                                      </p:to>
                                    </p:set>
                                    <p:animEffect transition="in" filter="wipe(left)">
                                      <p:cBhvr>
                                        <p:cTn id="37" dur="500"/>
                                        <p:tgtEl>
                                          <p:spTgt spid="95027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50286"/>
                                        </p:tgtEl>
                                        <p:attrNameLst>
                                          <p:attrName>style.visibility</p:attrName>
                                        </p:attrNameLst>
                                      </p:cBhvr>
                                      <p:to>
                                        <p:strVal val="visible"/>
                                      </p:to>
                                    </p:set>
                                    <p:animEffect transition="in" filter="wipe(left)">
                                      <p:cBhvr>
                                        <p:cTn id="42" dur="500"/>
                                        <p:tgtEl>
                                          <p:spTgt spid="95028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50279">
                                            <p:txEl>
                                              <p:pRg st="0" end="0"/>
                                            </p:txEl>
                                          </p:spTgt>
                                        </p:tgtEl>
                                        <p:attrNameLst>
                                          <p:attrName>style.visibility</p:attrName>
                                        </p:attrNameLst>
                                      </p:cBhvr>
                                      <p:to>
                                        <p:strVal val="visible"/>
                                      </p:to>
                                    </p:set>
                                    <p:animEffect transition="in" filter="wipe(left)">
                                      <p:cBhvr>
                                        <p:cTn id="47" dur="500"/>
                                        <p:tgtEl>
                                          <p:spTgt spid="950279">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950277">
                                            <p:txEl>
                                              <p:pRg st="0" end="0"/>
                                            </p:txEl>
                                          </p:spTgt>
                                        </p:tgtEl>
                                        <p:attrNameLst>
                                          <p:attrName>style.visibility</p:attrName>
                                        </p:attrNameLst>
                                      </p:cBhvr>
                                      <p:to>
                                        <p:strVal val="visible"/>
                                      </p:to>
                                    </p:set>
                                    <p:animEffect transition="in" filter="wipe(left)">
                                      <p:cBhvr>
                                        <p:cTn id="52" dur="500"/>
                                        <p:tgtEl>
                                          <p:spTgt spid="950277">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950280">
                                            <p:txEl>
                                              <p:pRg st="0" end="0"/>
                                            </p:txEl>
                                          </p:spTgt>
                                        </p:tgtEl>
                                        <p:attrNameLst>
                                          <p:attrName>style.visibility</p:attrName>
                                        </p:attrNameLst>
                                      </p:cBhvr>
                                      <p:to>
                                        <p:strVal val="visible"/>
                                      </p:to>
                                    </p:set>
                                    <p:animEffect transition="in" filter="wipe(left)">
                                      <p:cBhvr>
                                        <p:cTn id="57" dur="500"/>
                                        <p:tgtEl>
                                          <p:spTgt spid="950280">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950278">
                                            <p:txEl>
                                              <p:pRg st="0" end="0"/>
                                            </p:txEl>
                                          </p:spTgt>
                                        </p:tgtEl>
                                        <p:attrNameLst>
                                          <p:attrName>style.visibility</p:attrName>
                                        </p:attrNameLst>
                                      </p:cBhvr>
                                      <p:to>
                                        <p:strVal val="visible"/>
                                      </p:to>
                                    </p:set>
                                    <p:animEffect transition="in" filter="wipe(left)">
                                      <p:cBhvr>
                                        <p:cTn id="62" dur="500"/>
                                        <p:tgtEl>
                                          <p:spTgt spid="95027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0275" grpId="0" build="p" autoUpdateAnimBg="0"/>
      <p:bldP spid="950276" grpId="0" build="p" autoUpdateAnimBg="0"/>
      <p:bldP spid="950277" grpId="0" build="p" autoUpdateAnimBg="0"/>
      <p:bldP spid="950278" grpId="0" build="p" autoUpdateAnimBg="0"/>
      <p:bldP spid="950279" grpId="0" build="p" autoUpdateAnimBg="0"/>
      <p:bldP spid="950280"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p:txBody>
          <a:bodyPr>
            <a:normAutofit fontScale="90000"/>
          </a:bodyPr>
          <a:lstStyle/>
          <a:p>
            <a:pPr>
              <a:defRPr/>
            </a:pPr>
            <a:r>
              <a:rPr lang="zh-CN" altLang="en-US" sz="4000">
                <a:latin typeface="Arial" panose="020B0604020202020204" pitchFamily="34" charset="0"/>
              </a:rPr>
              <a:t>总体均值的检验</a:t>
            </a:r>
            <a:br>
              <a:rPr lang="zh-CN" altLang="en-US" sz="4000">
                <a:latin typeface="Arial" panose="020B0604020202020204" pitchFamily="34" charset="0"/>
              </a:rPr>
            </a:br>
            <a:r>
              <a:rPr lang="zh-CN" altLang="en-US" sz="4000">
                <a:latin typeface="Arial" panose="020B0604020202020204" pitchFamily="34" charset="0"/>
              </a:rPr>
              <a:t> </a:t>
            </a:r>
            <a:r>
              <a:rPr lang="en-US" altLang="zh-CN" sz="3600">
                <a:solidFill>
                  <a:schemeClr val="hlink"/>
                </a:solidFill>
                <a:latin typeface="Arial" panose="020B0604020202020204" pitchFamily="34" charset="0"/>
              </a:rPr>
              <a:t>(</a:t>
            </a:r>
            <a:r>
              <a:rPr lang="en-US" altLang="zh-CN" sz="3600">
                <a:solidFill>
                  <a:schemeClr val="hlink"/>
                </a:solidFill>
                <a:latin typeface="Symbol" panose="05050102010706020507" pitchFamily="18" charset="2"/>
              </a:rPr>
              <a:t></a:t>
            </a:r>
            <a:r>
              <a:rPr lang="en-US" altLang="zh-CN" sz="3600" baseline="30000">
                <a:solidFill>
                  <a:schemeClr val="hlink"/>
                </a:solidFill>
                <a:latin typeface="Arial" panose="020B0604020202020204" pitchFamily="34" charset="0"/>
              </a:rPr>
              <a:t>2</a:t>
            </a:r>
            <a:r>
              <a:rPr lang="zh-CN" altLang="en-US" sz="3600">
                <a:solidFill>
                  <a:schemeClr val="hlink"/>
                </a:solidFill>
                <a:latin typeface="Arial" panose="020B0604020202020204" pitchFamily="34" charset="0"/>
              </a:rPr>
              <a:t>未知小样本</a:t>
            </a:r>
            <a:r>
              <a:rPr lang="en-US" altLang="zh-CN" sz="3600">
                <a:solidFill>
                  <a:schemeClr val="hlink"/>
                </a:solidFill>
                <a:latin typeface="Arial" panose="020B0604020202020204" pitchFamily="34" charset="0"/>
              </a:rPr>
              <a:t>)</a:t>
            </a:r>
          </a:p>
        </p:txBody>
      </p:sp>
      <p:sp>
        <p:nvSpPr>
          <p:cNvPr id="239619" name="Rectangle 3"/>
          <p:cNvSpPr>
            <a:spLocks noGrp="1" noChangeArrowheads="1"/>
          </p:cNvSpPr>
          <p:nvPr>
            <p:ph type="body" idx="1"/>
          </p:nvPr>
        </p:nvSpPr>
        <p:spPr>
          <a:xfrm>
            <a:off x="609600" y="1828800"/>
            <a:ext cx="7478713" cy="4022725"/>
          </a:xfrm>
        </p:spPr>
        <p:txBody>
          <a:bodyPr/>
          <a:lstStyle/>
          <a:p>
            <a:pPr>
              <a:defRPr/>
            </a:pPr>
            <a:r>
              <a:rPr lang="en-US" altLang="zh-CN" dirty="0"/>
              <a:t>1.	</a:t>
            </a:r>
            <a:r>
              <a:rPr lang="zh-CN" altLang="en-US" dirty="0"/>
              <a:t>假定条件</a:t>
            </a:r>
          </a:p>
          <a:p>
            <a:pPr lvl="1">
              <a:defRPr/>
            </a:pPr>
            <a:r>
              <a:rPr lang="zh-CN" altLang="en-US" dirty="0">
                <a:latin typeface="Symbol" panose="05050102010706020507" pitchFamily="18" charset="2"/>
              </a:rPr>
              <a:t>总体为正态分布</a:t>
            </a:r>
          </a:p>
          <a:p>
            <a:pPr lvl="1">
              <a:defRPr/>
            </a:pPr>
            <a:r>
              <a:rPr lang="zh-CN" altLang="en-US" dirty="0">
                <a:latin typeface="Symbol" panose="05050102010706020507" pitchFamily="18" charset="2"/>
              </a:rPr>
              <a:t></a:t>
            </a:r>
            <a:r>
              <a:rPr lang="en-US" altLang="zh-CN" baseline="30000" dirty="0"/>
              <a:t>2</a:t>
            </a:r>
            <a:r>
              <a:rPr lang="zh-CN" altLang="en-US" dirty="0"/>
              <a:t>未知，且小样本</a:t>
            </a:r>
            <a:endParaRPr lang="zh-CN" altLang="en-US" dirty="0">
              <a:latin typeface="Times New Roman" panose="02020603050405020304" pitchFamily="18" charset="0"/>
            </a:endParaRPr>
          </a:p>
          <a:p>
            <a:pPr>
              <a:spcBef>
                <a:spcPct val="30000"/>
              </a:spcBef>
              <a:defRPr/>
            </a:pPr>
            <a:r>
              <a:rPr lang="en-US" altLang="zh-CN" dirty="0"/>
              <a:t>2.	</a:t>
            </a:r>
            <a:r>
              <a:rPr lang="zh-CN" altLang="en-US" dirty="0"/>
              <a:t>使用</a:t>
            </a:r>
            <a:r>
              <a:rPr lang="en-US" altLang="zh-CN" i="1" dirty="0">
                <a:latin typeface="Times New Roman" panose="02020603050405020304" pitchFamily="18" charset="0"/>
              </a:rPr>
              <a:t>t</a:t>
            </a:r>
            <a:r>
              <a:rPr lang="en-US" altLang="zh-CN" dirty="0"/>
              <a:t> </a:t>
            </a:r>
            <a:r>
              <a:rPr lang="zh-CN" altLang="en-US" dirty="0"/>
              <a:t>统计量</a:t>
            </a:r>
          </a:p>
        </p:txBody>
      </p:sp>
      <p:graphicFrame>
        <p:nvGraphicFramePr>
          <p:cNvPr id="74756" name="Object 17">
            <a:hlinkClick r:id="" action="ppaction://ole?verb=0"/>
          </p:cNvPr>
          <p:cNvGraphicFramePr/>
          <p:nvPr/>
        </p:nvGraphicFramePr>
        <p:xfrm>
          <a:off x="1871663" y="4367213"/>
          <a:ext cx="2462212" cy="1012825"/>
        </p:xfrm>
        <a:graphic>
          <a:graphicData uri="http://schemas.openxmlformats.org/presentationml/2006/ole">
            <mc:AlternateContent xmlns:mc="http://schemas.openxmlformats.org/markup-compatibility/2006">
              <mc:Choice xmlns:v="urn:schemas-microsoft-com:vml" Requires="v">
                <p:oleObj spid="_x0000_s111684" name="Equation" r:id="rId4" imgW="30175200" imgH="10972800" progId="Equation.DSMT4">
                  <p:embed/>
                </p:oleObj>
              </mc:Choice>
              <mc:Fallback>
                <p:oleObj name="Equation" r:id="rId4" imgW="30175200" imgH="10972800" progId="Equation.DSMT4">
                  <p:embed/>
                  <p:pic>
                    <p:nvPicPr>
                      <p:cNvPr id="0" name="Picture 53"/>
                      <p:cNvPicPr>
                        <a:picLocks noChangeArrowheads="1"/>
                      </p:cNvPicPr>
                      <p:nvPr/>
                    </p:nvPicPr>
                    <p:blipFill>
                      <a:blip r:embed="rId5"/>
                      <a:srcRect/>
                      <a:stretch>
                        <a:fillRect/>
                      </a:stretch>
                    </p:blipFill>
                    <p:spPr bwMode="auto">
                      <a:xfrm>
                        <a:off x="1871663" y="4367213"/>
                        <a:ext cx="2462212" cy="101282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pic>
        <p:nvPicPr>
          <p:cNvPr id="74757" name="Picture 19" descr="C:\Program Files\Microsoft Office\Clipart\Popular\fistslam.wmf">
            <a:hlinkHover r:id="" action="ppaction://noaction"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19688" y="2838450"/>
            <a:ext cx="3436937"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1600200" y="228600"/>
            <a:ext cx="7239000" cy="1143000"/>
          </a:xfrm>
        </p:spPr>
        <p:txBody>
          <a:bodyPr>
            <a:normAutofit fontScale="90000"/>
          </a:bodyPr>
          <a:lstStyle/>
          <a:p>
            <a:pPr>
              <a:defRPr/>
            </a:pPr>
            <a:r>
              <a:rPr lang="en-US" altLang="zh-CN" sz="4000">
                <a:latin typeface="Symbol" panose="05050102010706020507" pitchFamily="18" charset="2"/>
              </a:rPr>
              <a:t></a:t>
            </a:r>
            <a:r>
              <a:rPr lang="en-US" altLang="zh-CN" sz="4000" baseline="30000">
                <a:latin typeface="Arial" panose="020B0604020202020204" pitchFamily="34" charset="0"/>
              </a:rPr>
              <a:t>2</a:t>
            </a:r>
            <a:r>
              <a:rPr lang="en-US" altLang="zh-CN" sz="4000">
                <a:latin typeface="Arial" panose="020B0604020202020204" pitchFamily="34" charset="0"/>
              </a:rPr>
              <a:t> </a:t>
            </a:r>
            <a:r>
              <a:rPr lang="zh-CN" altLang="en-US" sz="4000">
                <a:latin typeface="Arial" panose="020B0604020202020204" pitchFamily="34" charset="0"/>
              </a:rPr>
              <a:t>未知小样本均值的检验</a:t>
            </a:r>
            <a:br>
              <a:rPr lang="zh-CN" altLang="en-US" sz="4000"/>
            </a:br>
            <a:r>
              <a:rPr lang="zh-CN" altLang="en-US" sz="4000"/>
              <a:t> </a:t>
            </a: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例题分析</a:t>
            </a:r>
            <a:r>
              <a:rPr lang="en-US" altLang="zh-CN" sz="3600">
                <a:solidFill>
                  <a:schemeClr val="hlink"/>
                </a:solidFill>
                <a:latin typeface="Arial" panose="020B0604020202020204" pitchFamily="34" charset="0"/>
              </a:rPr>
              <a:t>)</a:t>
            </a:r>
          </a:p>
        </p:txBody>
      </p:sp>
      <p:sp>
        <p:nvSpPr>
          <p:cNvPr id="256008" name="Rectangle 8"/>
          <p:cNvSpPr>
            <a:spLocks noGrp="1" noChangeArrowheads="1"/>
          </p:cNvSpPr>
          <p:nvPr>
            <p:ph type="body" sz="half" idx="1"/>
          </p:nvPr>
        </p:nvSpPr>
        <p:spPr>
          <a:xfrm>
            <a:off x="609600" y="1828800"/>
            <a:ext cx="4724400" cy="4495800"/>
          </a:xfrm>
        </p:spPr>
        <p:txBody>
          <a:bodyPr/>
          <a:lstStyle/>
          <a:p>
            <a:pPr marL="0" indent="0" algn="just">
              <a:defRPr/>
            </a:pPr>
            <a:r>
              <a:rPr lang="en-US" altLang="zh-CN" b="1" dirty="0">
                <a:solidFill>
                  <a:srgbClr val="FFFF99"/>
                </a:solidFill>
              </a:rPr>
              <a:t>【</a:t>
            </a:r>
            <a:r>
              <a:rPr lang="zh-CN" altLang="en-US" b="1" dirty="0">
                <a:solidFill>
                  <a:srgbClr val="FFFF99"/>
                </a:solidFill>
              </a:rPr>
              <a:t>例</a:t>
            </a:r>
            <a:r>
              <a:rPr lang="en-US" altLang="zh-CN" b="1" dirty="0">
                <a:solidFill>
                  <a:srgbClr val="FFFF99"/>
                </a:solidFill>
              </a:rPr>
              <a:t>】</a:t>
            </a:r>
            <a:r>
              <a:rPr lang="zh-CN" altLang="en-US" sz="3000" dirty="0"/>
              <a:t>某机器制造出的肥皂厚度为</a:t>
            </a:r>
            <a:r>
              <a:rPr lang="en-US" altLang="zh-CN" sz="3000" dirty="0">
                <a:solidFill>
                  <a:srgbClr val="FFFF99"/>
                </a:solidFill>
                <a:cs typeface="Times New Roman" panose="02020603050405020304" pitchFamily="18" charset="0"/>
              </a:rPr>
              <a:t>5</a:t>
            </a:r>
            <a:r>
              <a:rPr lang="en-US" altLang="zh-CN" sz="3000" dirty="0">
                <a:cs typeface="Times New Roman" panose="02020603050405020304" pitchFamily="18" charset="0"/>
              </a:rPr>
              <a:t>cm</a:t>
            </a:r>
            <a:r>
              <a:rPr lang="zh-CN" altLang="en-US" sz="3000" dirty="0"/>
              <a:t>，今欲了解机器性能是否良好，随机抽取</a:t>
            </a:r>
            <a:r>
              <a:rPr lang="en-US" altLang="zh-CN" sz="3000" dirty="0">
                <a:solidFill>
                  <a:srgbClr val="FFFF99"/>
                </a:solidFill>
                <a:cs typeface="Times New Roman" panose="02020603050405020304" pitchFamily="18" charset="0"/>
              </a:rPr>
              <a:t>10</a:t>
            </a:r>
            <a:r>
              <a:rPr lang="zh-CN" altLang="en-US" sz="3000" dirty="0"/>
              <a:t>块肥皂为样本，测得平均厚度为</a:t>
            </a:r>
            <a:r>
              <a:rPr lang="en-US" altLang="zh-CN" sz="3000" dirty="0">
                <a:solidFill>
                  <a:srgbClr val="FFFF99"/>
                </a:solidFill>
                <a:cs typeface="Times New Roman" panose="02020603050405020304" pitchFamily="18" charset="0"/>
              </a:rPr>
              <a:t>5.3</a:t>
            </a:r>
            <a:r>
              <a:rPr lang="en-US" altLang="zh-CN" sz="3000" dirty="0">
                <a:cs typeface="Times New Roman" panose="02020603050405020304" pitchFamily="18" charset="0"/>
              </a:rPr>
              <a:t>cm</a:t>
            </a:r>
            <a:r>
              <a:rPr lang="zh-CN" altLang="en-US" sz="3000" dirty="0"/>
              <a:t>，标准差为</a:t>
            </a:r>
            <a:r>
              <a:rPr lang="en-US" altLang="zh-CN" sz="3000" dirty="0">
                <a:solidFill>
                  <a:srgbClr val="FFFF99"/>
                </a:solidFill>
                <a:cs typeface="Times New Roman" panose="02020603050405020304" pitchFamily="18" charset="0"/>
              </a:rPr>
              <a:t>0.3</a:t>
            </a:r>
            <a:r>
              <a:rPr lang="en-US" altLang="zh-CN" sz="3000" dirty="0">
                <a:cs typeface="Times New Roman" panose="02020603050405020304" pitchFamily="18" charset="0"/>
              </a:rPr>
              <a:t>cm</a:t>
            </a:r>
            <a:r>
              <a:rPr lang="zh-CN" altLang="en-US" sz="3000" dirty="0"/>
              <a:t>，试以</a:t>
            </a:r>
            <a:r>
              <a:rPr lang="en-US" altLang="zh-CN" sz="3000" dirty="0">
                <a:solidFill>
                  <a:srgbClr val="FFFF99"/>
                </a:solidFill>
                <a:cs typeface="Times New Roman" panose="02020603050405020304" pitchFamily="18" charset="0"/>
              </a:rPr>
              <a:t>0.05</a:t>
            </a:r>
            <a:r>
              <a:rPr lang="zh-CN" altLang="en-US" sz="3000" dirty="0"/>
              <a:t>的显著性水平检验机器性能良好的假设。 </a:t>
            </a:r>
          </a:p>
        </p:txBody>
      </p:sp>
      <p:pic>
        <p:nvPicPr>
          <p:cNvPr id="75780" name="Picture 16" descr="C:\Program Files\Common Files\Microsoft Shared\Clipart\cagcat50\BL00381_.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18163" y="3548063"/>
            <a:ext cx="3059112" cy="271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17" name="AutoShape 17"/>
          <p:cNvSpPr>
            <a:spLocks noChangeArrowheads="1"/>
          </p:cNvSpPr>
          <p:nvPr/>
        </p:nvSpPr>
        <p:spPr bwMode="auto">
          <a:xfrm>
            <a:off x="6383338" y="2093913"/>
            <a:ext cx="2205037" cy="836612"/>
          </a:xfrm>
          <a:prstGeom prst="cloudCallout">
            <a:avLst>
              <a:gd name="adj1" fmla="val -91324"/>
              <a:gd name="adj2" fmla="val 126852"/>
            </a:avLst>
          </a:prstGeom>
          <a:noFill/>
          <a:ln w="12700">
            <a:solidFill>
              <a:schemeClr val="hlink"/>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zh-CN" altLang="en-US" dirty="0">
                <a:solidFill>
                  <a:srgbClr val="00DFCA"/>
                </a:solidFill>
                <a:effectLst>
                  <a:outerShdw blurRad="38100" dist="38100" dir="2700000" algn="tl">
                    <a:srgbClr val="000000"/>
                  </a:outerShdw>
                </a:effectLst>
                <a:latin typeface="Arial" panose="020B0604020202020204" pitchFamily="34" charset="0"/>
                <a:ea typeface="微软雅黑" panose="020B0503020204020204" pitchFamily="34" charset="-122"/>
              </a:rPr>
              <a:t>双侧检验</a:t>
            </a:r>
          </a:p>
        </p:txBody>
      </p:sp>
    </p:spTree>
  </p:cSld>
  <p:clrMapOvr>
    <a:masterClrMapping/>
  </p:clrMapOvr>
  <p:transition>
    <p:wipe dir="r"/>
  </p:transition>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normAutofit fontScale="90000"/>
          </a:bodyPr>
          <a:lstStyle/>
          <a:p>
            <a:pPr>
              <a:defRPr/>
            </a:pPr>
            <a:r>
              <a:rPr lang="en-US" altLang="zh-CN" sz="4000">
                <a:latin typeface="Symbol" panose="05050102010706020507" pitchFamily="18" charset="2"/>
              </a:rPr>
              <a:t></a:t>
            </a:r>
            <a:r>
              <a:rPr lang="en-US" altLang="zh-CN" sz="4000" baseline="30000">
                <a:latin typeface="Arial" panose="020B0604020202020204" pitchFamily="34" charset="0"/>
              </a:rPr>
              <a:t>2</a:t>
            </a:r>
            <a:r>
              <a:rPr lang="en-US" altLang="zh-CN" sz="4000">
                <a:latin typeface="Arial" panose="020B0604020202020204" pitchFamily="34" charset="0"/>
              </a:rPr>
              <a:t> </a:t>
            </a:r>
            <a:r>
              <a:rPr lang="zh-CN" altLang="en-US" sz="4000">
                <a:latin typeface="Arial" panose="020B0604020202020204" pitchFamily="34" charset="0"/>
              </a:rPr>
              <a:t>未知小样本均值的检验</a:t>
            </a:r>
            <a:br>
              <a:rPr lang="zh-CN" altLang="en-US" sz="4000"/>
            </a:br>
            <a:r>
              <a:rPr lang="zh-CN" altLang="en-US" sz="4000"/>
              <a:t> </a:t>
            </a: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例题分析</a:t>
            </a:r>
            <a:r>
              <a:rPr lang="en-US" altLang="zh-CN" sz="3600">
                <a:solidFill>
                  <a:schemeClr val="hlink"/>
                </a:solidFill>
                <a:latin typeface="Arial" panose="020B0604020202020204" pitchFamily="34" charset="0"/>
              </a:rPr>
              <a:t>)</a:t>
            </a:r>
          </a:p>
        </p:txBody>
      </p:sp>
      <p:sp>
        <p:nvSpPr>
          <p:cNvPr id="270339" name="Rectangle 3"/>
          <p:cNvSpPr>
            <a:spLocks noGrp="1" noChangeArrowheads="1"/>
          </p:cNvSpPr>
          <p:nvPr>
            <p:ph type="body" sz="half" idx="1"/>
          </p:nvPr>
        </p:nvSpPr>
        <p:spPr>
          <a:xfrm>
            <a:off x="609600" y="1797050"/>
            <a:ext cx="3848100" cy="3994150"/>
          </a:xfrm>
        </p:spPr>
        <p:txBody>
          <a:bodyPr/>
          <a:lstStyle/>
          <a:p>
            <a:pPr marL="0" indent="0">
              <a:defRPr/>
            </a:pPr>
            <a:r>
              <a:rPr lang="en-US" altLang="zh-CN" sz="2800" b="1" dirty="0">
                <a:solidFill>
                  <a:srgbClr val="FFFFB1"/>
                </a:solidFill>
              </a:rPr>
              <a:t>H</a:t>
            </a:r>
            <a:r>
              <a:rPr lang="en-US" altLang="zh-CN" sz="2000" b="1" dirty="0">
                <a:solidFill>
                  <a:srgbClr val="FFFFB1"/>
                </a:solidFill>
              </a:rPr>
              <a:t>0</a:t>
            </a:r>
            <a:r>
              <a:rPr lang="en-US" altLang="zh-CN" sz="2800" b="1" dirty="0">
                <a:solidFill>
                  <a:srgbClr val="EAEAEA"/>
                </a:solidFill>
              </a:rPr>
              <a:t>: </a:t>
            </a:r>
            <a:r>
              <a:rPr lang="en-US" altLang="zh-CN" sz="2800" b="1" dirty="0">
                <a:latin typeface="Symbol" panose="05050102010706020507" pitchFamily="18" charset="2"/>
              </a:rPr>
              <a:t></a:t>
            </a:r>
            <a:r>
              <a:rPr lang="en-US" altLang="zh-CN" sz="2800" b="1" dirty="0"/>
              <a:t> = 5</a:t>
            </a:r>
          </a:p>
          <a:p>
            <a:pPr marL="0" indent="0">
              <a:defRPr/>
            </a:pPr>
            <a:r>
              <a:rPr lang="en-US" altLang="zh-CN" sz="2800" b="1" dirty="0">
                <a:solidFill>
                  <a:srgbClr val="FFFFB1"/>
                </a:solidFill>
              </a:rPr>
              <a:t>H</a:t>
            </a:r>
            <a:r>
              <a:rPr lang="en-US" altLang="zh-CN" sz="2000" b="1" dirty="0">
                <a:solidFill>
                  <a:srgbClr val="FFFFB1"/>
                </a:solidFill>
              </a:rPr>
              <a:t>1</a:t>
            </a:r>
            <a:r>
              <a:rPr lang="en-US" altLang="zh-CN" sz="2800" b="1" dirty="0">
                <a:solidFill>
                  <a:srgbClr val="EAEAEA"/>
                </a:solidFill>
              </a:rPr>
              <a:t>:</a:t>
            </a:r>
            <a:r>
              <a:rPr lang="en-US" altLang="zh-CN" sz="2800" b="1" dirty="0">
                <a:solidFill>
                  <a:schemeClr val="tx2"/>
                </a:solidFill>
              </a:rPr>
              <a:t> </a:t>
            </a:r>
            <a:r>
              <a:rPr lang="en-US" altLang="zh-CN" sz="2800" b="1" dirty="0">
                <a:latin typeface="Symbol" panose="05050102010706020507" pitchFamily="18" charset="2"/>
              </a:rPr>
              <a:t></a:t>
            </a:r>
            <a:r>
              <a:rPr lang="en-US" altLang="zh-CN" sz="2800" b="1" dirty="0"/>
              <a:t> </a:t>
            </a:r>
            <a:r>
              <a:rPr lang="en-US" altLang="zh-CN" sz="2800" b="1" dirty="0">
                <a:latin typeface="Symbol" panose="05050102010706020507" pitchFamily="18" charset="2"/>
              </a:rPr>
              <a:t></a:t>
            </a:r>
            <a:r>
              <a:rPr lang="en-US" altLang="zh-CN" sz="2800" b="1" dirty="0"/>
              <a:t> 5</a:t>
            </a:r>
          </a:p>
          <a:p>
            <a:pPr marL="0" indent="0">
              <a:defRPr/>
            </a:pPr>
            <a:r>
              <a:rPr lang="en-US" altLang="zh-CN" sz="2800" b="1" dirty="0">
                <a:solidFill>
                  <a:srgbClr val="FFFFB1"/>
                </a:solidFill>
                <a:latin typeface="Symbol" panose="05050102010706020507" pitchFamily="18" charset="2"/>
              </a:rPr>
              <a:t></a:t>
            </a:r>
            <a:r>
              <a:rPr lang="en-US" altLang="zh-CN" sz="2800" b="1" dirty="0">
                <a:solidFill>
                  <a:srgbClr val="FFFFB1"/>
                </a:solidFill>
              </a:rPr>
              <a:t> </a:t>
            </a:r>
            <a:r>
              <a:rPr lang="en-US" altLang="zh-CN" sz="2800" b="1" dirty="0">
                <a:solidFill>
                  <a:srgbClr val="EAEAEA"/>
                </a:solidFill>
              </a:rPr>
              <a:t>= 0.05</a:t>
            </a:r>
          </a:p>
          <a:p>
            <a:pPr marL="0" indent="0">
              <a:defRPr/>
            </a:pPr>
            <a:r>
              <a:rPr lang="en-US" altLang="zh-CN" sz="2800" b="1" dirty="0">
                <a:solidFill>
                  <a:srgbClr val="FFFFB1"/>
                </a:solidFill>
              </a:rPr>
              <a:t>df </a:t>
            </a:r>
            <a:r>
              <a:rPr lang="en-US" altLang="zh-CN" sz="2800" b="1" dirty="0">
                <a:solidFill>
                  <a:srgbClr val="EAEAEA"/>
                </a:solidFill>
              </a:rPr>
              <a:t>= 10</a:t>
            </a:r>
            <a:r>
              <a:rPr lang="en-US" altLang="zh-CN" sz="2800" b="1" dirty="0"/>
              <a:t> - 1 = 9</a:t>
            </a:r>
          </a:p>
          <a:p>
            <a:pPr marL="0" indent="0">
              <a:buNone/>
              <a:defRPr/>
            </a:pPr>
            <a:r>
              <a:rPr lang="en-US" altLang="zh-CN" sz="2800" b="1" dirty="0"/>
              <a:t>   df</a:t>
            </a:r>
            <a:r>
              <a:rPr lang="zh-CN" altLang="en-US" sz="2800" b="1" dirty="0"/>
              <a:t>自由度</a:t>
            </a:r>
            <a:r>
              <a:rPr lang="en-US" altLang="zh-CN" sz="2800" b="1" dirty="0"/>
              <a:t>n-1</a:t>
            </a:r>
          </a:p>
          <a:p>
            <a:pPr marL="0" indent="0">
              <a:spcBef>
                <a:spcPct val="9000"/>
              </a:spcBef>
              <a:defRPr/>
            </a:pPr>
            <a:r>
              <a:rPr lang="zh-CN" altLang="en-US" sz="2800" b="1" dirty="0">
                <a:solidFill>
                  <a:srgbClr val="FFFFB1"/>
                </a:solidFill>
              </a:rPr>
              <a:t>临界值</a:t>
            </a:r>
            <a:r>
              <a:rPr lang="en-US" altLang="zh-CN" sz="2800" b="1" dirty="0">
                <a:solidFill>
                  <a:srgbClr val="FFFFB1"/>
                </a:solidFill>
              </a:rPr>
              <a:t>(s):</a:t>
            </a:r>
          </a:p>
          <a:p>
            <a:pPr marL="0" indent="0">
              <a:defRPr/>
            </a:pPr>
            <a:endParaRPr lang="en-US" altLang="zh-CN" sz="2800" b="1" dirty="0">
              <a:solidFill>
                <a:srgbClr val="FFFFB1"/>
              </a:solidFill>
            </a:endParaRPr>
          </a:p>
        </p:txBody>
      </p:sp>
      <p:sp>
        <p:nvSpPr>
          <p:cNvPr id="270340" name="Rectangle 4"/>
          <p:cNvSpPr>
            <a:spLocks noChangeArrowheads="1"/>
          </p:cNvSpPr>
          <p:nvPr/>
        </p:nvSpPr>
        <p:spPr bwMode="auto">
          <a:xfrm>
            <a:off x="4230688" y="1828800"/>
            <a:ext cx="2895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algn="l">
              <a:spcBef>
                <a:spcPct val="20000"/>
              </a:spcBef>
              <a:defRPr/>
            </a:pPr>
            <a:r>
              <a:rPr lang="zh-CN" altLang="en-US"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检验统计量</a:t>
            </a:r>
            <a:r>
              <a:rPr lang="en-US" altLang="zh-CN"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 </a:t>
            </a:r>
          </a:p>
        </p:txBody>
      </p:sp>
      <p:sp>
        <p:nvSpPr>
          <p:cNvPr id="270343" name="Rectangle 7"/>
          <p:cNvSpPr>
            <a:spLocks noChangeArrowheads="1"/>
          </p:cNvSpPr>
          <p:nvPr/>
        </p:nvSpPr>
        <p:spPr bwMode="auto">
          <a:xfrm>
            <a:off x="4308475" y="4322763"/>
            <a:ext cx="434022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spcBef>
                <a:spcPct val="50000"/>
              </a:spcBef>
              <a:defRPr/>
            </a:pPr>
            <a:r>
              <a:rPr lang="zh-CN" altLang="en-US" sz="26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在 </a:t>
            </a:r>
            <a:r>
              <a:rPr lang="zh-CN" altLang="en-US" sz="2600" dirty="0">
                <a:solidFill>
                  <a:srgbClr val="FFFFFF"/>
                </a:solidFill>
                <a:effectLst>
                  <a:outerShdw blurRad="38100" dist="38100" dir="2700000" algn="tl">
                    <a:srgbClr val="000000"/>
                  </a:outerShdw>
                </a:effectLst>
                <a:latin typeface="Symbol" panose="05050102010706020507" pitchFamily="18" charset="2"/>
                <a:ea typeface="微软雅黑" panose="020B0503020204020204" pitchFamily="34" charset="-122"/>
              </a:rPr>
              <a:t></a:t>
            </a:r>
            <a:r>
              <a:rPr lang="zh-CN" altLang="en-US" sz="26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 </a:t>
            </a:r>
            <a:r>
              <a:rPr lang="en-US" altLang="zh-CN" sz="26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 0.05</a:t>
            </a:r>
            <a:r>
              <a:rPr lang="zh-CN" altLang="en-US" sz="26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的水平上拒绝</a:t>
            </a:r>
            <a:r>
              <a:rPr lang="en-US" altLang="zh-CN" sz="26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H</a:t>
            </a:r>
            <a:r>
              <a:rPr lang="en-US" altLang="zh-CN" sz="2600" baseline="-250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0</a:t>
            </a:r>
            <a:endParaRPr lang="en-US" altLang="zh-CN" sz="26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endParaRPr>
          </a:p>
        </p:txBody>
      </p:sp>
      <p:sp>
        <p:nvSpPr>
          <p:cNvPr id="270344" name="Rectangle 8"/>
          <p:cNvSpPr>
            <a:spLocks noChangeArrowheads="1"/>
          </p:cNvSpPr>
          <p:nvPr/>
        </p:nvSpPr>
        <p:spPr bwMode="auto">
          <a:xfrm>
            <a:off x="4303713" y="5441950"/>
            <a:ext cx="420052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spcBef>
                <a:spcPct val="50000"/>
              </a:spcBef>
              <a:defRPr/>
            </a:pPr>
            <a:r>
              <a:rPr lang="zh-CN" altLang="en-US" sz="2600" dirty="0">
                <a:solidFill>
                  <a:srgbClr val="FFFFFF"/>
                </a:solidFill>
                <a:effectLst>
                  <a:outerShdw blurRad="38100" dist="38100" dir="2700000" algn="tl">
                    <a:srgbClr val="000000"/>
                  </a:outerShdw>
                </a:effectLst>
                <a:latin typeface="Times New Roman" panose="02020603050405020304" pitchFamily="18" charset="0"/>
                <a:ea typeface="微软雅黑" panose="020B0503020204020204" pitchFamily="34" charset="-122"/>
              </a:rPr>
              <a:t>说明该机器的性能不好</a:t>
            </a:r>
            <a:r>
              <a:rPr lang="zh-CN" altLang="en-US" sz="26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 </a:t>
            </a:r>
          </a:p>
        </p:txBody>
      </p:sp>
      <p:sp>
        <p:nvSpPr>
          <p:cNvPr id="270345" name="Rectangle 9"/>
          <p:cNvSpPr>
            <a:spLocks noChangeArrowheads="1"/>
          </p:cNvSpPr>
          <p:nvPr/>
        </p:nvSpPr>
        <p:spPr bwMode="auto">
          <a:xfrm>
            <a:off x="4308475" y="3713163"/>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algn="l">
              <a:spcBef>
                <a:spcPct val="20000"/>
              </a:spcBef>
              <a:defRPr/>
            </a:pPr>
            <a:r>
              <a:rPr lang="zh-CN" altLang="en-US"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决策：</a:t>
            </a:r>
          </a:p>
        </p:txBody>
      </p:sp>
      <p:sp>
        <p:nvSpPr>
          <p:cNvPr id="270346" name="Rectangle 10"/>
          <p:cNvSpPr>
            <a:spLocks noChangeArrowheads="1"/>
          </p:cNvSpPr>
          <p:nvPr/>
        </p:nvSpPr>
        <p:spPr bwMode="auto">
          <a:xfrm>
            <a:off x="4308475" y="4856163"/>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algn="l">
              <a:spcBef>
                <a:spcPct val="20000"/>
              </a:spcBef>
              <a:defRPr/>
            </a:pPr>
            <a:r>
              <a:rPr lang="zh-CN" altLang="en-US"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结论：</a:t>
            </a:r>
          </a:p>
        </p:txBody>
      </p:sp>
      <p:sp>
        <p:nvSpPr>
          <p:cNvPr id="270354" name="Text Box 18"/>
          <p:cNvSpPr txBox="1">
            <a:spLocks noChangeArrowheads="1"/>
          </p:cNvSpPr>
          <p:nvPr/>
        </p:nvSpPr>
        <p:spPr bwMode="auto">
          <a:xfrm>
            <a:off x="4267200" y="2514600"/>
            <a:ext cx="3124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endParaRPr lang="zh-CN" altLang="zh-CN"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endParaRPr>
          </a:p>
        </p:txBody>
      </p:sp>
      <p:graphicFrame>
        <p:nvGraphicFramePr>
          <p:cNvPr id="270356" name="Object 20">
            <a:hlinkClick r:id="" action="ppaction://ole?verb=0"/>
          </p:cNvPr>
          <p:cNvGraphicFramePr/>
          <p:nvPr/>
        </p:nvGraphicFramePr>
        <p:xfrm>
          <a:off x="4644009" y="2600325"/>
          <a:ext cx="3149030" cy="811213"/>
        </p:xfrm>
        <a:graphic>
          <a:graphicData uri="http://schemas.openxmlformats.org/presentationml/2006/ole">
            <mc:AlternateContent xmlns:mc="http://schemas.openxmlformats.org/markup-compatibility/2006">
              <mc:Choice xmlns:v="urn:schemas-microsoft-com:vml" Requires="v">
                <p:oleObj spid="_x0000_s112710" name="Equation" r:id="rId4" imgW="41757600" imgH="10668000" progId="Equation.DSMT4">
                  <p:embed/>
                </p:oleObj>
              </mc:Choice>
              <mc:Fallback>
                <p:oleObj name="Equation" r:id="rId4" imgW="41757600" imgH="10668000" progId="Equation.DSMT4">
                  <p:embed/>
                  <p:pic>
                    <p:nvPicPr>
                      <p:cNvPr id="0" name="Picture 55"/>
                      <p:cNvPicPr>
                        <a:picLocks noChangeArrowheads="1"/>
                      </p:cNvPicPr>
                      <p:nvPr/>
                    </p:nvPicPr>
                    <p:blipFill>
                      <a:blip r:embed="rId5"/>
                      <a:srcRect/>
                      <a:stretch>
                        <a:fillRect/>
                      </a:stretch>
                    </p:blipFill>
                    <p:spPr bwMode="auto">
                      <a:xfrm>
                        <a:off x="4644009" y="2600325"/>
                        <a:ext cx="3149030" cy="811213"/>
                      </a:xfrm>
                      <a:prstGeom prst="rect">
                        <a:avLst/>
                      </a:prstGeom>
                      <a:noFill/>
                      <a:ln>
                        <a:noFill/>
                      </a:ln>
                      <a:effectLst>
                        <a:outerShdw dist="17961" dir="2700000" algn="ctr" rotWithShape="0">
                          <a:schemeClr val="bg2"/>
                        </a:outerShdw>
                      </a:effectLst>
                    </p:spPr>
                  </p:pic>
                </p:oleObj>
              </mc:Fallback>
            </mc:AlternateContent>
          </a:graphicData>
        </a:graphic>
      </p:graphicFrame>
      <p:grpSp>
        <p:nvGrpSpPr>
          <p:cNvPr id="270413" name="Group 77"/>
          <p:cNvGrpSpPr/>
          <p:nvPr/>
        </p:nvGrpSpPr>
        <p:grpSpPr bwMode="auto">
          <a:xfrm>
            <a:off x="769938" y="4425950"/>
            <a:ext cx="2960687" cy="1836738"/>
            <a:chOff x="485" y="2788"/>
            <a:chExt cx="1865" cy="1157"/>
          </a:xfrm>
        </p:grpSpPr>
        <p:sp>
          <p:nvSpPr>
            <p:cNvPr id="270359" name="Freeform 23" descr="60%"/>
            <p:cNvSpPr/>
            <p:nvPr/>
          </p:nvSpPr>
          <p:spPr bwMode="auto">
            <a:xfrm>
              <a:off x="611" y="3212"/>
              <a:ext cx="483" cy="484"/>
            </a:xfrm>
            <a:custGeom>
              <a:avLst/>
              <a:gdLst>
                <a:gd name="T0" fmla="*/ 447 w 447"/>
                <a:gd name="T1" fmla="*/ 0 h 436"/>
                <a:gd name="T2" fmla="*/ 447 w 447"/>
                <a:gd name="T3" fmla="*/ 436 h 436"/>
                <a:gd name="T4" fmla="*/ 0 w 447"/>
                <a:gd name="T5" fmla="*/ 436 h 436"/>
                <a:gd name="T6" fmla="*/ 54 w 447"/>
                <a:gd name="T7" fmla="*/ 412 h 436"/>
                <a:gd name="T8" fmla="*/ 106 w 447"/>
                <a:gd name="T9" fmla="*/ 386 h 436"/>
                <a:gd name="T10" fmla="*/ 156 w 447"/>
                <a:gd name="T11" fmla="*/ 355 h 436"/>
                <a:gd name="T12" fmla="*/ 203 w 447"/>
                <a:gd name="T13" fmla="*/ 321 h 436"/>
                <a:gd name="T14" fmla="*/ 248 w 447"/>
                <a:gd name="T15" fmla="*/ 284 h 436"/>
                <a:gd name="T16" fmla="*/ 290 w 447"/>
                <a:gd name="T17" fmla="*/ 243 h 436"/>
                <a:gd name="T18" fmla="*/ 329 w 447"/>
                <a:gd name="T19" fmla="*/ 199 h 436"/>
                <a:gd name="T20" fmla="*/ 364 w 447"/>
                <a:gd name="T21" fmla="*/ 152 h 436"/>
                <a:gd name="T22" fmla="*/ 395 w 447"/>
                <a:gd name="T23" fmla="*/ 104 h 436"/>
                <a:gd name="T24" fmla="*/ 423 w 447"/>
                <a:gd name="T25" fmla="*/ 54 h 436"/>
                <a:gd name="T26" fmla="*/ 447 w 447"/>
                <a:gd name="T27" fmla="*/ 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7" h="436">
                  <a:moveTo>
                    <a:pt x="447" y="0"/>
                  </a:moveTo>
                  <a:lnTo>
                    <a:pt x="447" y="436"/>
                  </a:lnTo>
                  <a:lnTo>
                    <a:pt x="0" y="436"/>
                  </a:lnTo>
                  <a:lnTo>
                    <a:pt x="54" y="412"/>
                  </a:lnTo>
                  <a:lnTo>
                    <a:pt x="106" y="386"/>
                  </a:lnTo>
                  <a:lnTo>
                    <a:pt x="156" y="355"/>
                  </a:lnTo>
                  <a:lnTo>
                    <a:pt x="203" y="321"/>
                  </a:lnTo>
                  <a:lnTo>
                    <a:pt x="248" y="284"/>
                  </a:lnTo>
                  <a:lnTo>
                    <a:pt x="290" y="243"/>
                  </a:lnTo>
                  <a:lnTo>
                    <a:pt x="329" y="199"/>
                  </a:lnTo>
                  <a:lnTo>
                    <a:pt x="364" y="152"/>
                  </a:lnTo>
                  <a:lnTo>
                    <a:pt x="395" y="104"/>
                  </a:lnTo>
                  <a:lnTo>
                    <a:pt x="423" y="54"/>
                  </a:lnTo>
                  <a:lnTo>
                    <a:pt x="447" y="0"/>
                  </a:lnTo>
                  <a:close/>
                </a:path>
              </a:pathLst>
            </a:custGeom>
            <a:pattFill prst="pct60">
              <a:fgClr>
                <a:schemeClr val="hlink"/>
              </a:fgClr>
              <a:bgClr>
                <a:srgbClr val="FFFFFF"/>
              </a:bgClr>
            </a:patt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70360" name="Freeform 24" descr="60%"/>
            <p:cNvSpPr/>
            <p:nvPr/>
          </p:nvSpPr>
          <p:spPr bwMode="auto">
            <a:xfrm>
              <a:off x="1757" y="3234"/>
              <a:ext cx="484" cy="462"/>
            </a:xfrm>
            <a:custGeom>
              <a:avLst/>
              <a:gdLst>
                <a:gd name="T0" fmla="*/ 0 w 424"/>
                <a:gd name="T1" fmla="*/ 0 h 414"/>
                <a:gd name="T2" fmla="*/ 0 w 424"/>
                <a:gd name="T3" fmla="*/ 414 h 414"/>
                <a:gd name="T4" fmla="*/ 424 w 424"/>
                <a:gd name="T5" fmla="*/ 414 h 414"/>
                <a:gd name="T6" fmla="*/ 372 w 424"/>
                <a:gd name="T7" fmla="*/ 392 h 414"/>
                <a:gd name="T8" fmla="*/ 323 w 424"/>
                <a:gd name="T9" fmla="*/ 366 h 414"/>
                <a:gd name="T10" fmla="*/ 276 w 424"/>
                <a:gd name="T11" fmla="*/ 337 h 414"/>
                <a:gd name="T12" fmla="*/ 230 w 424"/>
                <a:gd name="T13" fmla="*/ 304 h 414"/>
                <a:gd name="T14" fmla="*/ 188 w 424"/>
                <a:gd name="T15" fmla="*/ 268 h 414"/>
                <a:gd name="T16" fmla="*/ 148 w 424"/>
                <a:gd name="T17" fmla="*/ 230 h 414"/>
                <a:gd name="T18" fmla="*/ 112 w 424"/>
                <a:gd name="T19" fmla="*/ 188 h 414"/>
                <a:gd name="T20" fmla="*/ 78 w 424"/>
                <a:gd name="T21" fmla="*/ 145 h 414"/>
                <a:gd name="T22" fmla="*/ 48 w 424"/>
                <a:gd name="T23" fmla="*/ 99 h 414"/>
                <a:gd name="T24" fmla="*/ 22 w 424"/>
                <a:gd name="T25" fmla="*/ 50 h 414"/>
                <a:gd name="T26" fmla="*/ 0 w 424"/>
                <a:gd name="T27" fmla="*/ 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4" h="414">
                  <a:moveTo>
                    <a:pt x="0" y="0"/>
                  </a:moveTo>
                  <a:lnTo>
                    <a:pt x="0" y="414"/>
                  </a:lnTo>
                  <a:lnTo>
                    <a:pt x="424" y="414"/>
                  </a:lnTo>
                  <a:lnTo>
                    <a:pt x="372" y="392"/>
                  </a:lnTo>
                  <a:lnTo>
                    <a:pt x="323" y="366"/>
                  </a:lnTo>
                  <a:lnTo>
                    <a:pt x="276" y="337"/>
                  </a:lnTo>
                  <a:lnTo>
                    <a:pt x="230" y="304"/>
                  </a:lnTo>
                  <a:lnTo>
                    <a:pt x="188" y="268"/>
                  </a:lnTo>
                  <a:lnTo>
                    <a:pt x="148" y="230"/>
                  </a:lnTo>
                  <a:lnTo>
                    <a:pt x="112" y="188"/>
                  </a:lnTo>
                  <a:lnTo>
                    <a:pt x="78" y="145"/>
                  </a:lnTo>
                  <a:lnTo>
                    <a:pt x="48" y="99"/>
                  </a:lnTo>
                  <a:lnTo>
                    <a:pt x="22" y="50"/>
                  </a:lnTo>
                  <a:lnTo>
                    <a:pt x="0" y="0"/>
                  </a:lnTo>
                  <a:close/>
                </a:path>
              </a:pathLst>
            </a:custGeom>
            <a:pattFill prst="pct60">
              <a:fgClr>
                <a:schemeClr val="hlink"/>
              </a:fgClr>
              <a:bgClr>
                <a:srgbClr val="FFFFFF"/>
              </a:bgClr>
            </a:patt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76814" name="Group 25"/>
            <p:cNvGrpSpPr/>
            <p:nvPr/>
          </p:nvGrpSpPr>
          <p:grpSpPr bwMode="auto">
            <a:xfrm>
              <a:off x="508" y="2821"/>
              <a:ext cx="1808" cy="838"/>
              <a:chOff x="472" y="2857"/>
              <a:chExt cx="1808" cy="838"/>
            </a:xfrm>
          </p:grpSpPr>
          <p:sp>
            <p:nvSpPr>
              <p:cNvPr id="270362" name="Freeform 26"/>
              <p:cNvSpPr/>
              <p:nvPr/>
            </p:nvSpPr>
            <p:spPr bwMode="auto">
              <a:xfrm>
                <a:off x="1376" y="2857"/>
                <a:ext cx="904" cy="838"/>
              </a:xfrm>
              <a:custGeom>
                <a:avLst/>
                <a:gdLst>
                  <a:gd name="T0" fmla="*/ 904 w 904"/>
                  <a:gd name="T1" fmla="*/ 838 h 838"/>
                  <a:gd name="T2" fmla="*/ 809 w 904"/>
                  <a:gd name="T3" fmla="*/ 828 h 838"/>
                  <a:gd name="T4" fmla="*/ 762 w 904"/>
                  <a:gd name="T5" fmla="*/ 818 h 838"/>
                  <a:gd name="T6" fmla="*/ 714 w 904"/>
                  <a:gd name="T7" fmla="*/ 805 h 838"/>
                  <a:gd name="T8" fmla="*/ 667 w 904"/>
                  <a:gd name="T9" fmla="*/ 785 h 838"/>
                  <a:gd name="T10" fmla="*/ 619 w 904"/>
                  <a:gd name="T11" fmla="*/ 759 h 838"/>
                  <a:gd name="T12" fmla="*/ 572 w 904"/>
                  <a:gd name="T13" fmla="*/ 724 h 838"/>
                  <a:gd name="T14" fmla="*/ 476 w 904"/>
                  <a:gd name="T15" fmla="*/ 627 h 838"/>
                  <a:gd name="T16" fmla="*/ 381 w 904"/>
                  <a:gd name="T17" fmla="*/ 491 h 838"/>
                  <a:gd name="T18" fmla="*/ 286 w 904"/>
                  <a:gd name="T19" fmla="*/ 326 h 838"/>
                  <a:gd name="T20" fmla="*/ 239 w 904"/>
                  <a:gd name="T21" fmla="*/ 243 h 838"/>
                  <a:gd name="T22" fmla="*/ 191 w 904"/>
                  <a:gd name="T23" fmla="*/ 165 h 838"/>
                  <a:gd name="T24" fmla="*/ 144 w 904"/>
                  <a:gd name="T25" fmla="*/ 98 h 838"/>
                  <a:gd name="T26" fmla="*/ 95 w 904"/>
                  <a:gd name="T27" fmla="*/ 44 h 838"/>
                  <a:gd name="T28" fmla="*/ 48 w 904"/>
                  <a:gd name="T29" fmla="*/ 11 h 838"/>
                  <a:gd name="T30" fmla="*/ 0 w 904"/>
                  <a:gd name="T31"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4" h="838">
                    <a:moveTo>
                      <a:pt x="904" y="838"/>
                    </a:moveTo>
                    <a:lnTo>
                      <a:pt x="809" y="828"/>
                    </a:lnTo>
                    <a:lnTo>
                      <a:pt x="762" y="818"/>
                    </a:lnTo>
                    <a:lnTo>
                      <a:pt x="714" y="805"/>
                    </a:lnTo>
                    <a:lnTo>
                      <a:pt x="667" y="785"/>
                    </a:lnTo>
                    <a:lnTo>
                      <a:pt x="619" y="759"/>
                    </a:lnTo>
                    <a:lnTo>
                      <a:pt x="572" y="724"/>
                    </a:lnTo>
                    <a:lnTo>
                      <a:pt x="476" y="627"/>
                    </a:lnTo>
                    <a:lnTo>
                      <a:pt x="381" y="491"/>
                    </a:lnTo>
                    <a:lnTo>
                      <a:pt x="286" y="326"/>
                    </a:lnTo>
                    <a:lnTo>
                      <a:pt x="239" y="243"/>
                    </a:lnTo>
                    <a:lnTo>
                      <a:pt x="191" y="165"/>
                    </a:lnTo>
                    <a:lnTo>
                      <a:pt x="144" y="98"/>
                    </a:lnTo>
                    <a:lnTo>
                      <a:pt x="95" y="44"/>
                    </a:lnTo>
                    <a:lnTo>
                      <a:pt x="48" y="11"/>
                    </a:lnTo>
                    <a:lnTo>
                      <a:pt x="0" y="0"/>
                    </a:lnTo>
                  </a:path>
                </a:pathLst>
              </a:custGeom>
              <a:noFill/>
              <a:ln w="57150" cmpd="sng">
                <a:solidFill>
                  <a:srgbClr val="FF0000"/>
                </a:solidFill>
                <a:prstDash val="solid"/>
                <a:rou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70363" name="Freeform 27"/>
              <p:cNvSpPr/>
              <p:nvPr/>
            </p:nvSpPr>
            <p:spPr bwMode="auto">
              <a:xfrm>
                <a:off x="472" y="2857"/>
                <a:ext cx="904" cy="838"/>
              </a:xfrm>
              <a:custGeom>
                <a:avLst/>
                <a:gdLst>
                  <a:gd name="T0" fmla="*/ 0 w 904"/>
                  <a:gd name="T1" fmla="*/ 838 h 838"/>
                  <a:gd name="T2" fmla="*/ 95 w 904"/>
                  <a:gd name="T3" fmla="*/ 828 h 838"/>
                  <a:gd name="T4" fmla="*/ 144 w 904"/>
                  <a:gd name="T5" fmla="*/ 818 h 838"/>
                  <a:gd name="T6" fmla="*/ 191 w 904"/>
                  <a:gd name="T7" fmla="*/ 805 h 838"/>
                  <a:gd name="T8" fmla="*/ 238 w 904"/>
                  <a:gd name="T9" fmla="*/ 785 h 838"/>
                  <a:gd name="T10" fmla="*/ 286 w 904"/>
                  <a:gd name="T11" fmla="*/ 759 h 838"/>
                  <a:gd name="T12" fmla="*/ 333 w 904"/>
                  <a:gd name="T13" fmla="*/ 724 h 838"/>
                  <a:gd name="T14" fmla="*/ 429 w 904"/>
                  <a:gd name="T15" fmla="*/ 627 h 838"/>
                  <a:gd name="T16" fmla="*/ 523 w 904"/>
                  <a:gd name="T17" fmla="*/ 491 h 838"/>
                  <a:gd name="T18" fmla="*/ 619 w 904"/>
                  <a:gd name="T19" fmla="*/ 326 h 838"/>
                  <a:gd name="T20" fmla="*/ 667 w 904"/>
                  <a:gd name="T21" fmla="*/ 243 h 838"/>
                  <a:gd name="T22" fmla="*/ 714 w 904"/>
                  <a:gd name="T23" fmla="*/ 165 h 838"/>
                  <a:gd name="T24" fmla="*/ 762 w 904"/>
                  <a:gd name="T25" fmla="*/ 98 h 838"/>
                  <a:gd name="T26" fmla="*/ 809 w 904"/>
                  <a:gd name="T27" fmla="*/ 44 h 838"/>
                  <a:gd name="T28" fmla="*/ 857 w 904"/>
                  <a:gd name="T29" fmla="*/ 11 h 838"/>
                  <a:gd name="T30" fmla="*/ 904 w 904"/>
                  <a:gd name="T31"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4" h="838">
                    <a:moveTo>
                      <a:pt x="0" y="838"/>
                    </a:moveTo>
                    <a:lnTo>
                      <a:pt x="95" y="828"/>
                    </a:lnTo>
                    <a:lnTo>
                      <a:pt x="144" y="818"/>
                    </a:lnTo>
                    <a:lnTo>
                      <a:pt x="191" y="805"/>
                    </a:lnTo>
                    <a:lnTo>
                      <a:pt x="238" y="785"/>
                    </a:lnTo>
                    <a:lnTo>
                      <a:pt x="286" y="759"/>
                    </a:lnTo>
                    <a:lnTo>
                      <a:pt x="333" y="724"/>
                    </a:lnTo>
                    <a:lnTo>
                      <a:pt x="429" y="627"/>
                    </a:lnTo>
                    <a:lnTo>
                      <a:pt x="523" y="491"/>
                    </a:lnTo>
                    <a:lnTo>
                      <a:pt x="619" y="326"/>
                    </a:lnTo>
                    <a:lnTo>
                      <a:pt x="667" y="243"/>
                    </a:lnTo>
                    <a:lnTo>
                      <a:pt x="714" y="165"/>
                    </a:lnTo>
                    <a:lnTo>
                      <a:pt x="762" y="98"/>
                    </a:lnTo>
                    <a:lnTo>
                      <a:pt x="809" y="44"/>
                    </a:lnTo>
                    <a:lnTo>
                      <a:pt x="857" y="11"/>
                    </a:lnTo>
                    <a:lnTo>
                      <a:pt x="904" y="0"/>
                    </a:lnTo>
                  </a:path>
                </a:pathLst>
              </a:custGeom>
              <a:noFill/>
              <a:ln w="57150" cmpd="sng">
                <a:solidFill>
                  <a:srgbClr val="FF0000"/>
                </a:solidFill>
                <a:prstDash val="solid"/>
                <a:rou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sp>
          <p:nvSpPr>
            <p:cNvPr id="270364" name="Line 28"/>
            <p:cNvSpPr>
              <a:spLocks noChangeShapeType="1"/>
            </p:cNvSpPr>
            <p:nvPr/>
          </p:nvSpPr>
          <p:spPr bwMode="auto">
            <a:xfrm>
              <a:off x="1982" y="3656"/>
              <a:ext cx="1" cy="8"/>
            </a:xfrm>
            <a:prstGeom prst="line">
              <a:avLst/>
            </a:prstGeom>
            <a:noFill/>
            <a:ln w="25400">
              <a:solidFill>
                <a:srgbClr val="CDCDCD"/>
              </a:solidFill>
              <a:round/>
            </a:ln>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70365" name="Line 29"/>
            <p:cNvSpPr>
              <a:spLocks noChangeShapeType="1"/>
            </p:cNvSpPr>
            <p:nvPr/>
          </p:nvSpPr>
          <p:spPr bwMode="auto">
            <a:xfrm>
              <a:off x="1798" y="3656"/>
              <a:ext cx="1" cy="8"/>
            </a:xfrm>
            <a:prstGeom prst="line">
              <a:avLst/>
            </a:prstGeom>
            <a:noFill/>
            <a:ln w="25400">
              <a:solidFill>
                <a:srgbClr val="CDCDCD"/>
              </a:solidFill>
              <a:round/>
            </a:ln>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70366" name="Line 30"/>
            <p:cNvSpPr>
              <a:spLocks noChangeShapeType="1"/>
            </p:cNvSpPr>
            <p:nvPr/>
          </p:nvSpPr>
          <p:spPr bwMode="auto">
            <a:xfrm>
              <a:off x="877" y="3656"/>
              <a:ext cx="1" cy="8"/>
            </a:xfrm>
            <a:prstGeom prst="line">
              <a:avLst/>
            </a:prstGeom>
            <a:noFill/>
            <a:ln w="25400">
              <a:solidFill>
                <a:srgbClr val="CDCDCD"/>
              </a:solidFill>
              <a:round/>
            </a:ln>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70381" name="Rectangle 45"/>
            <p:cNvSpPr>
              <a:spLocks noChangeArrowheads="1"/>
            </p:cNvSpPr>
            <p:nvPr/>
          </p:nvSpPr>
          <p:spPr bwMode="auto">
            <a:xfrm>
              <a:off x="2203" y="3693"/>
              <a:ext cx="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sz="2600" b="1"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t</a:t>
              </a:r>
            </a:p>
          </p:txBody>
        </p:sp>
        <p:sp>
          <p:nvSpPr>
            <p:cNvPr id="270382" name="Rectangle 46"/>
            <p:cNvSpPr>
              <a:spLocks noChangeArrowheads="1"/>
            </p:cNvSpPr>
            <p:nvPr/>
          </p:nvSpPr>
          <p:spPr bwMode="auto">
            <a:xfrm>
              <a:off x="1351" y="3690"/>
              <a:ext cx="8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0</a:t>
              </a:r>
            </a:p>
          </p:txBody>
        </p:sp>
        <p:sp>
          <p:nvSpPr>
            <p:cNvPr id="270383" name="Rectangle 47"/>
            <p:cNvSpPr>
              <a:spLocks noChangeArrowheads="1"/>
            </p:cNvSpPr>
            <p:nvPr/>
          </p:nvSpPr>
          <p:spPr bwMode="auto">
            <a:xfrm>
              <a:off x="1599" y="3714"/>
              <a:ext cx="36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sz="18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2.262</a:t>
              </a:r>
            </a:p>
          </p:txBody>
        </p:sp>
        <p:sp>
          <p:nvSpPr>
            <p:cNvPr id="270384" name="Rectangle 48"/>
            <p:cNvSpPr>
              <a:spLocks noChangeArrowheads="1"/>
            </p:cNvSpPr>
            <p:nvPr/>
          </p:nvSpPr>
          <p:spPr bwMode="auto">
            <a:xfrm>
              <a:off x="821" y="3726"/>
              <a:ext cx="4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sz="18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-2.262</a:t>
              </a:r>
            </a:p>
          </p:txBody>
        </p:sp>
        <p:sp>
          <p:nvSpPr>
            <p:cNvPr id="270385" name="Rectangle 49"/>
            <p:cNvSpPr>
              <a:spLocks noChangeArrowheads="1"/>
            </p:cNvSpPr>
            <p:nvPr/>
          </p:nvSpPr>
          <p:spPr bwMode="auto">
            <a:xfrm>
              <a:off x="1983" y="3134"/>
              <a:ext cx="2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sz="18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.025</a:t>
              </a:r>
            </a:p>
          </p:txBody>
        </p:sp>
        <p:sp>
          <p:nvSpPr>
            <p:cNvPr id="270386" name="Freeform 50"/>
            <p:cNvSpPr/>
            <p:nvPr/>
          </p:nvSpPr>
          <p:spPr bwMode="auto">
            <a:xfrm>
              <a:off x="844" y="3316"/>
              <a:ext cx="134" cy="274"/>
            </a:xfrm>
            <a:custGeom>
              <a:avLst/>
              <a:gdLst>
                <a:gd name="T0" fmla="*/ 0 w 110"/>
                <a:gd name="T1" fmla="*/ 0 h 238"/>
                <a:gd name="T2" fmla="*/ 19 w 110"/>
                <a:gd name="T3" fmla="*/ 1 h 238"/>
                <a:gd name="T4" fmla="*/ 37 w 110"/>
                <a:gd name="T5" fmla="*/ 5 h 238"/>
                <a:gd name="T6" fmla="*/ 52 w 110"/>
                <a:gd name="T7" fmla="*/ 14 h 238"/>
                <a:gd name="T8" fmla="*/ 67 w 110"/>
                <a:gd name="T9" fmla="*/ 25 h 238"/>
                <a:gd name="T10" fmla="*/ 78 w 110"/>
                <a:gd name="T11" fmla="*/ 39 h 238"/>
                <a:gd name="T12" fmla="*/ 86 w 110"/>
                <a:gd name="T13" fmla="*/ 55 h 238"/>
                <a:gd name="T14" fmla="*/ 90 w 110"/>
                <a:gd name="T15" fmla="*/ 73 h 238"/>
                <a:gd name="T16" fmla="*/ 90 w 110"/>
                <a:gd name="T17" fmla="*/ 90 h 238"/>
                <a:gd name="T18" fmla="*/ 86 w 110"/>
                <a:gd name="T19" fmla="*/ 108 h 238"/>
                <a:gd name="T20" fmla="*/ 78 w 110"/>
                <a:gd name="T21" fmla="*/ 124 h 238"/>
                <a:gd name="T22" fmla="*/ 70 w 110"/>
                <a:gd name="T23" fmla="*/ 140 h 238"/>
                <a:gd name="T24" fmla="*/ 67 w 110"/>
                <a:gd name="T25" fmla="*/ 157 h 238"/>
                <a:gd name="T26" fmla="*/ 67 w 110"/>
                <a:gd name="T27" fmla="*/ 175 h 238"/>
                <a:gd name="T28" fmla="*/ 70 w 110"/>
                <a:gd name="T29" fmla="*/ 192 h 238"/>
                <a:gd name="T30" fmla="*/ 79 w 110"/>
                <a:gd name="T31" fmla="*/ 209 h 238"/>
                <a:gd name="T32" fmla="*/ 90 w 110"/>
                <a:gd name="T33" fmla="*/ 222 h 238"/>
                <a:gd name="T34" fmla="*/ 103 w 110"/>
                <a:gd name="T35" fmla="*/ 234 h 238"/>
                <a:gd name="T36" fmla="*/ 110 w 110"/>
                <a:gd name="T37"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238">
                  <a:moveTo>
                    <a:pt x="0" y="0"/>
                  </a:moveTo>
                  <a:lnTo>
                    <a:pt x="19" y="1"/>
                  </a:lnTo>
                  <a:lnTo>
                    <a:pt x="37" y="5"/>
                  </a:lnTo>
                  <a:lnTo>
                    <a:pt x="52" y="14"/>
                  </a:lnTo>
                  <a:lnTo>
                    <a:pt x="67" y="25"/>
                  </a:lnTo>
                  <a:lnTo>
                    <a:pt x="78" y="39"/>
                  </a:lnTo>
                  <a:lnTo>
                    <a:pt x="86" y="55"/>
                  </a:lnTo>
                  <a:lnTo>
                    <a:pt x="90" y="73"/>
                  </a:lnTo>
                  <a:lnTo>
                    <a:pt x="90" y="90"/>
                  </a:lnTo>
                  <a:lnTo>
                    <a:pt x="86" y="108"/>
                  </a:lnTo>
                  <a:lnTo>
                    <a:pt x="78" y="124"/>
                  </a:lnTo>
                  <a:lnTo>
                    <a:pt x="70" y="140"/>
                  </a:lnTo>
                  <a:lnTo>
                    <a:pt x="67" y="157"/>
                  </a:lnTo>
                  <a:lnTo>
                    <a:pt x="67" y="175"/>
                  </a:lnTo>
                  <a:lnTo>
                    <a:pt x="70" y="192"/>
                  </a:lnTo>
                  <a:lnTo>
                    <a:pt x="79" y="209"/>
                  </a:lnTo>
                  <a:lnTo>
                    <a:pt x="90" y="222"/>
                  </a:lnTo>
                  <a:lnTo>
                    <a:pt x="103" y="234"/>
                  </a:lnTo>
                  <a:lnTo>
                    <a:pt x="110" y="238"/>
                  </a:lnTo>
                </a:path>
              </a:pathLst>
            </a:custGeom>
            <a:noFill/>
            <a:ln w="12700"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70387" name="Freeform 51"/>
            <p:cNvSpPr/>
            <p:nvPr/>
          </p:nvSpPr>
          <p:spPr bwMode="auto">
            <a:xfrm>
              <a:off x="1873" y="3304"/>
              <a:ext cx="294" cy="236"/>
            </a:xfrm>
            <a:custGeom>
              <a:avLst/>
              <a:gdLst>
                <a:gd name="T0" fmla="*/ 294 w 294"/>
                <a:gd name="T1" fmla="*/ 0 h 188"/>
                <a:gd name="T2" fmla="*/ 291 w 294"/>
                <a:gd name="T3" fmla="*/ 23 h 188"/>
                <a:gd name="T4" fmla="*/ 283 w 294"/>
                <a:gd name="T5" fmla="*/ 46 h 188"/>
                <a:gd name="T6" fmla="*/ 271 w 294"/>
                <a:gd name="T7" fmla="*/ 66 h 188"/>
                <a:gd name="T8" fmla="*/ 255 w 294"/>
                <a:gd name="T9" fmla="*/ 84 h 188"/>
                <a:gd name="T10" fmla="*/ 236 w 294"/>
                <a:gd name="T11" fmla="*/ 99 h 188"/>
                <a:gd name="T12" fmla="*/ 214 w 294"/>
                <a:gd name="T13" fmla="*/ 110 h 188"/>
                <a:gd name="T14" fmla="*/ 190 w 294"/>
                <a:gd name="T15" fmla="*/ 117 h 188"/>
                <a:gd name="T16" fmla="*/ 166 w 294"/>
                <a:gd name="T17" fmla="*/ 118 h 188"/>
                <a:gd name="T18" fmla="*/ 142 w 294"/>
                <a:gd name="T19" fmla="*/ 116 h 188"/>
                <a:gd name="T20" fmla="*/ 117 w 294"/>
                <a:gd name="T21" fmla="*/ 113 h 188"/>
                <a:gd name="T22" fmla="*/ 92 w 294"/>
                <a:gd name="T23" fmla="*/ 116 h 188"/>
                <a:gd name="T24" fmla="*/ 70 w 294"/>
                <a:gd name="T25" fmla="*/ 123 h 188"/>
                <a:gd name="T26" fmla="*/ 47 w 294"/>
                <a:gd name="T27" fmla="*/ 133 h 188"/>
                <a:gd name="T28" fmla="*/ 27 w 294"/>
                <a:gd name="T29" fmla="*/ 147 h 188"/>
                <a:gd name="T30" fmla="*/ 12 w 294"/>
                <a:gd name="T31" fmla="*/ 166 h 188"/>
                <a:gd name="T32" fmla="*/ 0 w 294"/>
                <a:gd name="T33" fmla="*/ 186 h 188"/>
                <a:gd name="T34" fmla="*/ 0 w 294"/>
                <a:gd name="T35"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4" h="188">
                  <a:moveTo>
                    <a:pt x="294" y="0"/>
                  </a:moveTo>
                  <a:lnTo>
                    <a:pt x="291" y="23"/>
                  </a:lnTo>
                  <a:lnTo>
                    <a:pt x="283" y="46"/>
                  </a:lnTo>
                  <a:lnTo>
                    <a:pt x="271" y="66"/>
                  </a:lnTo>
                  <a:lnTo>
                    <a:pt x="255" y="84"/>
                  </a:lnTo>
                  <a:lnTo>
                    <a:pt x="236" y="99"/>
                  </a:lnTo>
                  <a:lnTo>
                    <a:pt x="214" y="110"/>
                  </a:lnTo>
                  <a:lnTo>
                    <a:pt x="190" y="117"/>
                  </a:lnTo>
                  <a:lnTo>
                    <a:pt x="166" y="118"/>
                  </a:lnTo>
                  <a:lnTo>
                    <a:pt x="142" y="116"/>
                  </a:lnTo>
                  <a:lnTo>
                    <a:pt x="117" y="113"/>
                  </a:lnTo>
                  <a:lnTo>
                    <a:pt x="92" y="116"/>
                  </a:lnTo>
                  <a:lnTo>
                    <a:pt x="70" y="123"/>
                  </a:lnTo>
                  <a:lnTo>
                    <a:pt x="47" y="133"/>
                  </a:lnTo>
                  <a:lnTo>
                    <a:pt x="27" y="147"/>
                  </a:lnTo>
                  <a:lnTo>
                    <a:pt x="12" y="166"/>
                  </a:lnTo>
                  <a:lnTo>
                    <a:pt x="0" y="186"/>
                  </a:lnTo>
                  <a:lnTo>
                    <a:pt x="0" y="188"/>
                  </a:lnTo>
                </a:path>
              </a:pathLst>
            </a:custGeom>
            <a:noFill/>
            <a:ln w="12700"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70388" name="Rectangle 52"/>
            <p:cNvSpPr>
              <a:spLocks noChangeArrowheads="1"/>
            </p:cNvSpPr>
            <p:nvPr/>
          </p:nvSpPr>
          <p:spPr bwMode="auto">
            <a:xfrm>
              <a:off x="537" y="2788"/>
              <a:ext cx="54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zh-CN" altLang="en-US" sz="20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拒绝 </a:t>
              </a:r>
              <a:r>
                <a:rPr lang="en-US" altLang="zh-CN" sz="20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H</a:t>
              </a:r>
              <a:r>
                <a:rPr lang="en-US" altLang="zh-CN" sz="2000" baseline="-250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0</a:t>
              </a:r>
              <a:endParaRPr lang="en-US" altLang="zh-CN" sz="20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endParaRPr>
            </a:p>
          </p:txBody>
        </p:sp>
        <p:sp>
          <p:nvSpPr>
            <p:cNvPr id="270389" name="Rectangle 53"/>
            <p:cNvSpPr>
              <a:spLocks noChangeArrowheads="1"/>
            </p:cNvSpPr>
            <p:nvPr/>
          </p:nvSpPr>
          <p:spPr bwMode="auto">
            <a:xfrm>
              <a:off x="1733" y="2788"/>
              <a:ext cx="54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zh-CN" altLang="en-US" sz="20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拒绝 </a:t>
              </a:r>
              <a:r>
                <a:rPr lang="en-US" altLang="zh-CN" sz="20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H</a:t>
              </a:r>
              <a:r>
                <a:rPr lang="en-US" altLang="zh-CN" sz="2000" baseline="-250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0</a:t>
              </a:r>
              <a:endParaRPr lang="en-US" altLang="zh-CN" sz="20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endParaRPr>
            </a:p>
          </p:txBody>
        </p:sp>
        <p:grpSp>
          <p:nvGrpSpPr>
            <p:cNvPr id="76827" name="Group 54"/>
            <p:cNvGrpSpPr/>
            <p:nvPr/>
          </p:nvGrpSpPr>
          <p:grpSpPr bwMode="auto">
            <a:xfrm>
              <a:off x="794" y="3012"/>
              <a:ext cx="301" cy="670"/>
              <a:chOff x="758" y="3048"/>
              <a:chExt cx="301" cy="670"/>
            </a:xfrm>
          </p:grpSpPr>
          <p:sp>
            <p:nvSpPr>
              <p:cNvPr id="270391" name="Line 55"/>
              <p:cNvSpPr>
                <a:spLocks noChangeShapeType="1"/>
              </p:cNvSpPr>
              <p:nvPr/>
            </p:nvSpPr>
            <p:spPr bwMode="auto">
              <a:xfrm>
                <a:off x="758" y="3048"/>
                <a:ext cx="300" cy="1"/>
              </a:xfrm>
              <a:prstGeom prst="line">
                <a:avLst/>
              </a:prstGeom>
              <a:noFill/>
              <a:ln w="17463">
                <a:solidFill>
                  <a:schemeClr val="tx1"/>
                </a:solidFill>
                <a:round/>
                <a:headEnd type="triangle" w="med" len="med"/>
              </a:ln>
              <a:effectLst>
                <a:outerShdw dist="127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70392" name="Line 56"/>
              <p:cNvSpPr>
                <a:spLocks noChangeShapeType="1"/>
              </p:cNvSpPr>
              <p:nvPr/>
            </p:nvSpPr>
            <p:spPr bwMode="auto">
              <a:xfrm flipV="1">
                <a:off x="1058" y="3048"/>
                <a:ext cx="1" cy="670"/>
              </a:xfrm>
              <a:prstGeom prst="line">
                <a:avLst/>
              </a:prstGeom>
              <a:noFill/>
              <a:ln w="17463">
                <a:solidFill>
                  <a:schemeClr val="tx1"/>
                </a:solidFill>
                <a:round/>
              </a:ln>
              <a:effectLst>
                <a:outerShdw dist="127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nvGrpSpPr>
            <p:cNvPr id="76828" name="Group 57"/>
            <p:cNvGrpSpPr/>
            <p:nvPr/>
          </p:nvGrpSpPr>
          <p:grpSpPr bwMode="auto">
            <a:xfrm>
              <a:off x="1757" y="3012"/>
              <a:ext cx="322" cy="676"/>
              <a:chOff x="1721" y="3048"/>
              <a:chExt cx="322" cy="676"/>
            </a:xfrm>
          </p:grpSpPr>
          <p:sp>
            <p:nvSpPr>
              <p:cNvPr id="270394" name="Line 58"/>
              <p:cNvSpPr>
                <a:spLocks noChangeShapeType="1"/>
              </p:cNvSpPr>
              <p:nvPr/>
            </p:nvSpPr>
            <p:spPr bwMode="auto">
              <a:xfrm flipH="1">
                <a:off x="1721" y="3048"/>
                <a:ext cx="322" cy="1"/>
              </a:xfrm>
              <a:prstGeom prst="line">
                <a:avLst/>
              </a:prstGeom>
              <a:noFill/>
              <a:ln w="17463">
                <a:solidFill>
                  <a:schemeClr val="tx1"/>
                </a:solidFill>
                <a:round/>
                <a:headEnd type="triangle" w="med" len="med"/>
              </a:ln>
              <a:effectLst>
                <a:outerShdw dist="127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70395" name="Line 59"/>
              <p:cNvSpPr>
                <a:spLocks noChangeShapeType="1"/>
              </p:cNvSpPr>
              <p:nvPr/>
            </p:nvSpPr>
            <p:spPr bwMode="auto">
              <a:xfrm flipV="1">
                <a:off x="1721" y="3048"/>
                <a:ext cx="1" cy="676"/>
              </a:xfrm>
              <a:prstGeom prst="line">
                <a:avLst/>
              </a:prstGeom>
              <a:noFill/>
              <a:ln w="17463">
                <a:solidFill>
                  <a:schemeClr val="tx1"/>
                </a:solidFill>
                <a:round/>
              </a:ln>
              <a:effectLst>
                <a:outerShdw dist="127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sp>
          <p:nvSpPr>
            <p:cNvPr id="270396" name="Rectangle 60"/>
            <p:cNvSpPr>
              <a:spLocks noChangeArrowheads="1"/>
            </p:cNvSpPr>
            <p:nvPr/>
          </p:nvSpPr>
          <p:spPr bwMode="auto">
            <a:xfrm>
              <a:off x="589" y="3134"/>
              <a:ext cx="2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sz="18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.025</a:t>
              </a:r>
            </a:p>
          </p:txBody>
        </p:sp>
        <p:sp>
          <p:nvSpPr>
            <p:cNvPr id="270397" name="Line 61"/>
            <p:cNvSpPr>
              <a:spLocks noChangeShapeType="1"/>
            </p:cNvSpPr>
            <p:nvPr/>
          </p:nvSpPr>
          <p:spPr bwMode="auto">
            <a:xfrm>
              <a:off x="1428" y="2856"/>
              <a:ext cx="0" cy="828"/>
            </a:xfrm>
            <a:prstGeom prst="line">
              <a:avLst/>
            </a:prstGeom>
            <a:noFill/>
            <a:ln w="12700">
              <a:solidFill>
                <a:schemeClr val="tx1"/>
              </a:solidFill>
              <a:rou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76831" name="Group 62"/>
            <p:cNvGrpSpPr/>
            <p:nvPr/>
          </p:nvGrpSpPr>
          <p:grpSpPr bwMode="auto">
            <a:xfrm>
              <a:off x="485" y="3003"/>
              <a:ext cx="1865" cy="697"/>
              <a:chOff x="449" y="3003"/>
              <a:chExt cx="1865" cy="697"/>
            </a:xfrm>
          </p:grpSpPr>
          <p:sp>
            <p:nvSpPr>
              <p:cNvPr id="270399" name="Freeform 63"/>
              <p:cNvSpPr/>
              <p:nvPr/>
            </p:nvSpPr>
            <p:spPr bwMode="auto">
              <a:xfrm>
                <a:off x="472" y="3003"/>
                <a:ext cx="1842" cy="689"/>
              </a:xfrm>
              <a:custGeom>
                <a:avLst/>
                <a:gdLst>
                  <a:gd name="T0" fmla="*/ 0 w 1842"/>
                  <a:gd name="T1" fmla="*/ 0 h 689"/>
                  <a:gd name="T2" fmla="*/ 0 w 1842"/>
                  <a:gd name="T3" fmla="*/ 689 h 689"/>
                  <a:gd name="T4" fmla="*/ 1842 w 1842"/>
                  <a:gd name="T5" fmla="*/ 689 h 689"/>
                </a:gdLst>
                <a:ahLst/>
                <a:cxnLst>
                  <a:cxn ang="0">
                    <a:pos x="T0" y="T1"/>
                  </a:cxn>
                  <a:cxn ang="0">
                    <a:pos x="T2" y="T3"/>
                  </a:cxn>
                  <a:cxn ang="0">
                    <a:pos x="T4" y="T5"/>
                  </a:cxn>
                </a:cxnLst>
                <a:rect l="0" t="0" r="r" b="b"/>
                <a:pathLst>
                  <a:path w="1842" h="689">
                    <a:moveTo>
                      <a:pt x="0" y="0"/>
                    </a:moveTo>
                    <a:lnTo>
                      <a:pt x="0" y="689"/>
                    </a:lnTo>
                    <a:lnTo>
                      <a:pt x="1842" y="689"/>
                    </a:lnTo>
                  </a:path>
                </a:pathLst>
              </a:custGeom>
              <a:noFill/>
              <a:ln w="19050" cmpd="sng">
                <a:solidFill>
                  <a:srgbClr val="F0F0F0"/>
                </a:solidFill>
                <a:prstDash val="solid"/>
                <a:rou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76833" name="Group 64"/>
              <p:cNvGrpSpPr/>
              <p:nvPr/>
            </p:nvGrpSpPr>
            <p:grpSpPr bwMode="auto">
              <a:xfrm>
                <a:off x="449" y="3003"/>
                <a:ext cx="209" cy="697"/>
                <a:chOff x="449" y="3003"/>
                <a:chExt cx="209" cy="697"/>
              </a:xfrm>
            </p:grpSpPr>
            <p:sp>
              <p:nvSpPr>
                <p:cNvPr id="270401" name="Line 65"/>
                <p:cNvSpPr>
                  <a:spLocks noChangeShapeType="1"/>
                </p:cNvSpPr>
                <p:nvPr/>
              </p:nvSpPr>
              <p:spPr bwMode="auto">
                <a:xfrm>
                  <a:off x="449" y="3003"/>
                  <a:ext cx="23" cy="1"/>
                </a:xfrm>
                <a:prstGeom prst="line">
                  <a:avLst/>
                </a:prstGeom>
                <a:noFill/>
                <a:ln w="19050">
                  <a:solidFill>
                    <a:srgbClr val="F0F0F0"/>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70402" name="Line 66"/>
                <p:cNvSpPr>
                  <a:spLocks noChangeShapeType="1"/>
                </p:cNvSpPr>
                <p:nvPr/>
              </p:nvSpPr>
              <p:spPr bwMode="auto">
                <a:xfrm>
                  <a:off x="449" y="3072"/>
                  <a:ext cx="23" cy="1"/>
                </a:xfrm>
                <a:prstGeom prst="line">
                  <a:avLst/>
                </a:prstGeom>
                <a:noFill/>
                <a:ln w="19050">
                  <a:solidFill>
                    <a:srgbClr val="F0F0F0"/>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70403" name="Line 67"/>
                <p:cNvSpPr>
                  <a:spLocks noChangeShapeType="1"/>
                </p:cNvSpPr>
                <p:nvPr/>
              </p:nvSpPr>
              <p:spPr bwMode="auto">
                <a:xfrm>
                  <a:off x="449" y="3142"/>
                  <a:ext cx="23" cy="1"/>
                </a:xfrm>
                <a:prstGeom prst="line">
                  <a:avLst/>
                </a:prstGeom>
                <a:noFill/>
                <a:ln w="19050">
                  <a:solidFill>
                    <a:srgbClr val="F0F0F0"/>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70404" name="Line 68"/>
                <p:cNvSpPr>
                  <a:spLocks noChangeShapeType="1"/>
                </p:cNvSpPr>
                <p:nvPr/>
              </p:nvSpPr>
              <p:spPr bwMode="auto">
                <a:xfrm>
                  <a:off x="449" y="3210"/>
                  <a:ext cx="23" cy="1"/>
                </a:xfrm>
                <a:prstGeom prst="line">
                  <a:avLst/>
                </a:prstGeom>
                <a:noFill/>
                <a:ln w="19050">
                  <a:solidFill>
                    <a:srgbClr val="F0F0F0"/>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70405" name="Line 69"/>
                <p:cNvSpPr>
                  <a:spLocks noChangeShapeType="1"/>
                </p:cNvSpPr>
                <p:nvPr/>
              </p:nvSpPr>
              <p:spPr bwMode="auto">
                <a:xfrm>
                  <a:off x="449" y="3279"/>
                  <a:ext cx="23" cy="1"/>
                </a:xfrm>
                <a:prstGeom prst="line">
                  <a:avLst/>
                </a:prstGeom>
                <a:noFill/>
                <a:ln w="19050">
                  <a:solidFill>
                    <a:srgbClr val="F0F0F0"/>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70406" name="Line 70"/>
                <p:cNvSpPr>
                  <a:spLocks noChangeShapeType="1"/>
                </p:cNvSpPr>
                <p:nvPr/>
              </p:nvSpPr>
              <p:spPr bwMode="auto">
                <a:xfrm>
                  <a:off x="449" y="3347"/>
                  <a:ext cx="23" cy="1"/>
                </a:xfrm>
                <a:prstGeom prst="line">
                  <a:avLst/>
                </a:prstGeom>
                <a:noFill/>
                <a:ln w="19050">
                  <a:solidFill>
                    <a:srgbClr val="F0F0F0"/>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70407" name="Line 71"/>
                <p:cNvSpPr>
                  <a:spLocks noChangeShapeType="1"/>
                </p:cNvSpPr>
                <p:nvPr/>
              </p:nvSpPr>
              <p:spPr bwMode="auto">
                <a:xfrm>
                  <a:off x="449" y="3417"/>
                  <a:ext cx="23" cy="1"/>
                </a:xfrm>
                <a:prstGeom prst="line">
                  <a:avLst/>
                </a:prstGeom>
                <a:noFill/>
                <a:ln w="19050">
                  <a:solidFill>
                    <a:srgbClr val="F0F0F0"/>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70408" name="Line 72"/>
                <p:cNvSpPr>
                  <a:spLocks noChangeShapeType="1"/>
                </p:cNvSpPr>
                <p:nvPr/>
              </p:nvSpPr>
              <p:spPr bwMode="auto">
                <a:xfrm>
                  <a:off x="449" y="3485"/>
                  <a:ext cx="23" cy="1"/>
                </a:xfrm>
                <a:prstGeom prst="line">
                  <a:avLst/>
                </a:prstGeom>
                <a:noFill/>
                <a:ln w="19050">
                  <a:solidFill>
                    <a:srgbClr val="F0F0F0"/>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70409" name="Line 73"/>
                <p:cNvSpPr>
                  <a:spLocks noChangeShapeType="1"/>
                </p:cNvSpPr>
                <p:nvPr/>
              </p:nvSpPr>
              <p:spPr bwMode="auto">
                <a:xfrm>
                  <a:off x="449" y="3554"/>
                  <a:ext cx="23" cy="1"/>
                </a:xfrm>
                <a:prstGeom prst="line">
                  <a:avLst/>
                </a:prstGeom>
                <a:noFill/>
                <a:ln w="19050">
                  <a:solidFill>
                    <a:srgbClr val="F0F0F0"/>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70410" name="Line 74"/>
                <p:cNvSpPr>
                  <a:spLocks noChangeShapeType="1"/>
                </p:cNvSpPr>
                <p:nvPr/>
              </p:nvSpPr>
              <p:spPr bwMode="auto">
                <a:xfrm>
                  <a:off x="449" y="3623"/>
                  <a:ext cx="23" cy="1"/>
                </a:xfrm>
                <a:prstGeom prst="line">
                  <a:avLst/>
                </a:prstGeom>
                <a:noFill/>
                <a:ln w="19050">
                  <a:solidFill>
                    <a:srgbClr val="F0F0F0"/>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270411" name="Line 75"/>
                <p:cNvSpPr>
                  <a:spLocks noChangeShapeType="1"/>
                </p:cNvSpPr>
                <p:nvPr/>
              </p:nvSpPr>
              <p:spPr bwMode="auto">
                <a:xfrm>
                  <a:off x="657" y="3692"/>
                  <a:ext cx="1" cy="8"/>
                </a:xfrm>
                <a:prstGeom prst="line">
                  <a:avLst/>
                </a:prstGeom>
                <a:noFill/>
                <a:ln w="19050">
                  <a:solidFill>
                    <a:srgbClr val="F0F0F0"/>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0339">
                                            <p:txEl>
                                              <p:pRg st="0" end="0"/>
                                            </p:txEl>
                                          </p:spTgt>
                                        </p:tgtEl>
                                        <p:attrNameLst>
                                          <p:attrName>style.visibility</p:attrName>
                                        </p:attrNameLst>
                                      </p:cBhvr>
                                      <p:to>
                                        <p:strVal val="visible"/>
                                      </p:to>
                                    </p:set>
                                    <p:animEffect transition="in" filter="wipe(left)">
                                      <p:cBhvr>
                                        <p:cTn id="7" dur="500"/>
                                        <p:tgtEl>
                                          <p:spTgt spid="270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0339">
                                            <p:txEl>
                                              <p:pRg st="1" end="1"/>
                                            </p:txEl>
                                          </p:spTgt>
                                        </p:tgtEl>
                                        <p:attrNameLst>
                                          <p:attrName>style.visibility</p:attrName>
                                        </p:attrNameLst>
                                      </p:cBhvr>
                                      <p:to>
                                        <p:strVal val="visible"/>
                                      </p:to>
                                    </p:set>
                                    <p:animEffect transition="in" filter="wipe(left)">
                                      <p:cBhvr>
                                        <p:cTn id="12" dur="500"/>
                                        <p:tgtEl>
                                          <p:spTgt spid="2703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0339">
                                            <p:txEl>
                                              <p:pRg st="2" end="2"/>
                                            </p:txEl>
                                          </p:spTgt>
                                        </p:tgtEl>
                                        <p:attrNameLst>
                                          <p:attrName>style.visibility</p:attrName>
                                        </p:attrNameLst>
                                      </p:cBhvr>
                                      <p:to>
                                        <p:strVal val="visible"/>
                                      </p:to>
                                    </p:set>
                                    <p:animEffect transition="in" filter="wipe(left)">
                                      <p:cBhvr>
                                        <p:cTn id="17" dur="500"/>
                                        <p:tgtEl>
                                          <p:spTgt spid="2703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0339">
                                            <p:txEl>
                                              <p:pRg st="3" end="3"/>
                                            </p:txEl>
                                          </p:spTgt>
                                        </p:tgtEl>
                                        <p:attrNameLst>
                                          <p:attrName>style.visibility</p:attrName>
                                        </p:attrNameLst>
                                      </p:cBhvr>
                                      <p:to>
                                        <p:strVal val="visible"/>
                                      </p:to>
                                    </p:set>
                                    <p:animEffect transition="in" filter="wipe(left)">
                                      <p:cBhvr>
                                        <p:cTn id="22" dur="500"/>
                                        <p:tgtEl>
                                          <p:spTgt spid="2703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0339">
                                            <p:txEl>
                                              <p:pRg st="4" end="4"/>
                                            </p:txEl>
                                          </p:spTgt>
                                        </p:tgtEl>
                                        <p:attrNameLst>
                                          <p:attrName>style.visibility</p:attrName>
                                        </p:attrNameLst>
                                      </p:cBhvr>
                                      <p:to>
                                        <p:strVal val="visible"/>
                                      </p:to>
                                    </p:set>
                                    <p:animEffect transition="in" filter="wipe(left)">
                                      <p:cBhvr>
                                        <p:cTn id="27" dur="500"/>
                                        <p:tgtEl>
                                          <p:spTgt spid="2703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0339">
                                            <p:txEl>
                                              <p:pRg st="5" end="5"/>
                                            </p:txEl>
                                          </p:spTgt>
                                        </p:tgtEl>
                                        <p:attrNameLst>
                                          <p:attrName>style.visibility</p:attrName>
                                        </p:attrNameLst>
                                      </p:cBhvr>
                                      <p:to>
                                        <p:strVal val="visible"/>
                                      </p:to>
                                    </p:set>
                                    <p:animEffect transition="in" filter="wipe(left)">
                                      <p:cBhvr>
                                        <p:cTn id="32" dur="500"/>
                                        <p:tgtEl>
                                          <p:spTgt spid="27033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nodeType="clickEffect">
                                  <p:stCondLst>
                                    <p:cond delay="0"/>
                                  </p:stCondLst>
                                  <p:childTnLst>
                                    <p:set>
                                      <p:cBhvr>
                                        <p:cTn id="36" dur="1" fill="hold">
                                          <p:stCondLst>
                                            <p:cond delay="0"/>
                                          </p:stCondLst>
                                        </p:cTn>
                                        <p:tgtEl>
                                          <p:spTgt spid="270413"/>
                                        </p:tgtEl>
                                        <p:attrNameLst>
                                          <p:attrName>style.visibility</p:attrName>
                                        </p:attrNameLst>
                                      </p:cBhvr>
                                      <p:to>
                                        <p:strVal val="visible"/>
                                      </p:to>
                                    </p:set>
                                    <p:animEffect transition="in" filter="barn(outVertical)">
                                      <p:cBhvr>
                                        <p:cTn id="37" dur="500"/>
                                        <p:tgtEl>
                                          <p:spTgt spid="2704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70340">
                                            <p:txEl>
                                              <p:pRg st="0" end="0"/>
                                            </p:txEl>
                                          </p:spTgt>
                                        </p:tgtEl>
                                        <p:attrNameLst>
                                          <p:attrName>style.visibility</p:attrName>
                                        </p:attrNameLst>
                                      </p:cBhvr>
                                      <p:to>
                                        <p:strVal val="visible"/>
                                      </p:to>
                                    </p:set>
                                    <p:animEffect transition="in" filter="wipe(left)">
                                      <p:cBhvr>
                                        <p:cTn id="42" dur="500"/>
                                        <p:tgtEl>
                                          <p:spTgt spid="270340">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70356"/>
                                        </p:tgtEl>
                                        <p:attrNameLst>
                                          <p:attrName>style.visibility</p:attrName>
                                        </p:attrNameLst>
                                      </p:cBhvr>
                                      <p:to>
                                        <p:strVal val="visible"/>
                                      </p:to>
                                    </p:set>
                                    <p:animEffect transition="in" filter="wipe(left)">
                                      <p:cBhvr>
                                        <p:cTn id="47" dur="500"/>
                                        <p:tgtEl>
                                          <p:spTgt spid="27035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70345">
                                            <p:txEl>
                                              <p:pRg st="0" end="0"/>
                                            </p:txEl>
                                          </p:spTgt>
                                        </p:tgtEl>
                                        <p:attrNameLst>
                                          <p:attrName>style.visibility</p:attrName>
                                        </p:attrNameLst>
                                      </p:cBhvr>
                                      <p:to>
                                        <p:strVal val="visible"/>
                                      </p:to>
                                    </p:set>
                                    <p:animEffect transition="in" filter="wipe(left)">
                                      <p:cBhvr>
                                        <p:cTn id="52" dur="500"/>
                                        <p:tgtEl>
                                          <p:spTgt spid="270345">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70343">
                                            <p:txEl>
                                              <p:pRg st="0" end="0"/>
                                            </p:txEl>
                                          </p:spTgt>
                                        </p:tgtEl>
                                        <p:attrNameLst>
                                          <p:attrName>style.visibility</p:attrName>
                                        </p:attrNameLst>
                                      </p:cBhvr>
                                      <p:to>
                                        <p:strVal val="visible"/>
                                      </p:to>
                                    </p:set>
                                    <p:animEffect transition="in" filter="wipe(left)">
                                      <p:cBhvr>
                                        <p:cTn id="57" dur="500"/>
                                        <p:tgtEl>
                                          <p:spTgt spid="270343">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70346">
                                            <p:txEl>
                                              <p:pRg st="0" end="0"/>
                                            </p:txEl>
                                          </p:spTgt>
                                        </p:tgtEl>
                                        <p:attrNameLst>
                                          <p:attrName>style.visibility</p:attrName>
                                        </p:attrNameLst>
                                      </p:cBhvr>
                                      <p:to>
                                        <p:strVal val="visible"/>
                                      </p:to>
                                    </p:set>
                                    <p:animEffect transition="in" filter="wipe(left)">
                                      <p:cBhvr>
                                        <p:cTn id="62" dur="500"/>
                                        <p:tgtEl>
                                          <p:spTgt spid="270346">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70344">
                                            <p:txEl>
                                              <p:pRg st="0" end="0"/>
                                            </p:txEl>
                                          </p:spTgt>
                                        </p:tgtEl>
                                        <p:attrNameLst>
                                          <p:attrName>style.visibility</p:attrName>
                                        </p:attrNameLst>
                                      </p:cBhvr>
                                      <p:to>
                                        <p:strVal val="visible"/>
                                      </p:to>
                                    </p:set>
                                    <p:animEffect transition="in" filter="wipe(left)">
                                      <p:cBhvr>
                                        <p:cTn id="67" dur="500"/>
                                        <p:tgtEl>
                                          <p:spTgt spid="2703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build="p" autoUpdateAnimBg="0"/>
      <p:bldP spid="270340" grpId="0" build="p" autoUpdateAnimBg="0"/>
      <p:bldP spid="270343" grpId="0" build="p" autoUpdateAnimBg="0"/>
      <p:bldP spid="270344" grpId="0" build="p" autoUpdateAnimBg="0"/>
      <p:bldP spid="270345" grpId="0" build="p" autoUpdateAnimBg="0"/>
      <p:bldP spid="270346"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normAutofit fontScale="90000"/>
          </a:bodyPr>
          <a:lstStyle/>
          <a:p>
            <a:pPr>
              <a:defRPr/>
            </a:pPr>
            <a:r>
              <a:rPr lang="en-US" altLang="zh-CN" sz="4000">
                <a:latin typeface="Symbol" panose="05050102010706020507" pitchFamily="18" charset="2"/>
              </a:rPr>
              <a:t></a:t>
            </a:r>
            <a:r>
              <a:rPr lang="en-US" altLang="zh-CN" sz="4000" baseline="30000">
                <a:latin typeface="Arial" panose="020B0604020202020204" pitchFamily="34" charset="0"/>
              </a:rPr>
              <a:t>2</a:t>
            </a:r>
            <a:r>
              <a:rPr lang="en-US" altLang="zh-CN" sz="4000">
                <a:latin typeface="Arial" panose="020B0604020202020204" pitchFamily="34" charset="0"/>
              </a:rPr>
              <a:t> </a:t>
            </a:r>
            <a:r>
              <a:rPr lang="zh-CN" altLang="en-US" sz="4000">
                <a:latin typeface="Arial" panose="020B0604020202020204" pitchFamily="34" charset="0"/>
              </a:rPr>
              <a:t>未知小样本均值的检验</a:t>
            </a:r>
            <a:br>
              <a:rPr lang="zh-CN" altLang="en-US" sz="4000"/>
            </a:br>
            <a:r>
              <a:rPr lang="zh-CN" altLang="en-US" sz="4000"/>
              <a:t> </a:t>
            </a: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例题分析</a:t>
            </a:r>
            <a:r>
              <a:rPr lang="en-US" altLang="zh-CN" sz="3600">
                <a:solidFill>
                  <a:schemeClr val="hlink"/>
                </a:solidFill>
                <a:latin typeface="Arial" panose="020B0604020202020204" pitchFamily="34" charset="0"/>
              </a:rPr>
              <a:t>)</a:t>
            </a:r>
          </a:p>
        </p:txBody>
      </p:sp>
      <p:sp>
        <p:nvSpPr>
          <p:cNvPr id="290819" name="Rectangle 3"/>
          <p:cNvSpPr>
            <a:spLocks noGrp="1" noChangeArrowheads="1"/>
          </p:cNvSpPr>
          <p:nvPr>
            <p:ph type="body" sz="half" idx="1"/>
          </p:nvPr>
        </p:nvSpPr>
        <p:spPr>
          <a:xfrm>
            <a:off x="3722688" y="1752600"/>
            <a:ext cx="5048250" cy="4678363"/>
          </a:xfrm>
        </p:spPr>
        <p:txBody>
          <a:bodyPr>
            <a:normAutofit lnSpcReduction="10000"/>
          </a:bodyPr>
          <a:lstStyle/>
          <a:p>
            <a:pPr marL="0" indent="0" algn="just">
              <a:lnSpc>
                <a:spcPct val="105000"/>
              </a:lnSpc>
              <a:defRPr/>
            </a:pPr>
            <a:r>
              <a:rPr lang="en-US" altLang="zh-CN" sz="2600"/>
              <a:t> </a:t>
            </a:r>
            <a:r>
              <a:rPr lang="en-US" altLang="zh-CN" sz="2800" b="1">
                <a:solidFill>
                  <a:srgbClr val="FFFFB1"/>
                </a:solidFill>
              </a:rPr>
              <a:t>【</a:t>
            </a:r>
            <a:r>
              <a:rPr lang="zh-CN" altLang="en-US" sz="2800" b="1">
                <a:solidFill>
                  <a:srgbClr val="FFFFB1"/>
                </a:solidFill>
              </a:rPr>
              <a:t>例</a:t>
            </a:r>
            <a:r>
              <a:rPr lang="en-US" altLang="zh-CN" sz="2800" b="1">
                <a:solidFill>
                  <a:srgbClr val="FFFFB1"/>
                </a:solidFill>
              </a:rPr>
              <a:t>】</a:t>
            </a:r>
            <a:r>
              <a:rPr lang="zh-CN" altLang="en-US" sz="2600"/>
              <a:t>一个汽车轮胎制造商声称，某一等级的轮胎的平均寿命在一定的汽车重量和正常行驶条件下</a:t>
            </a:r>
            <a:r>
              <a:rPr lang="zh-CN" altLang="en-US" sz="2600">
                <a:solidFill>
                  <a:srgbClr val="FFFFB1"/>
                </a:solidFill>
              </a:rPr>
              <a:t>大于</a:t>
            </a:r>
            <a:r>
              <a:rPr lang="en-US" altLang="zh-CN" sz="2600">
                <a:solidFill>
                  <a:srgbClr val="FFFFB1"/>
                </a:solidFill>
              </a:rPr>
              <a:t>40000</a:t>
            </a:r>
            <a:r>
              <a:rPr lang="zh-CN" altLang="en-US" sz="2600"/>
              <a:t>公里，对一个由</a:t>
            </a:r>
            <a:r>
              <a:rPr lang="en-US" altLang="zh-CN" sz="2600">
                <a:solidFill>
                  <a:srgbClr val="FFFFB1"/>
                </a:solidFill>
              </a:rPr>
              <a:t>20</a:t>
            </a:r>
            <a:r>
              <a:rPr lang="zh-CN" altLang="en-US" sz="2600"/>
              <a:t>个轮胎组成的随机样本作了试验，测得平均值为</a:t>
            </a:r>
            <a:r>
              <a:rPr lang="en-US" altLang="zh-CN" sz="2600">
                <a:solidFill>
                  <a:srgbClr val="FFFFB1"/>
                </a:solidFill>
              </a:rPr>
              <a:t>41000</a:t>
            </a:r>
            <a:r>
              <a:rPr lang="zh-CN" altLang="en-US" sz="2600"/>
              <a:t>公里，标准差为</a:t>
            </a:r>
            <a:r>
              <a:rPr lang="en-US" altLang="zh-CN" sz="2600">
                <a:solidFill>
                  <a:srgbClr val="FFFFB1"/>
                </a:solidFill>
              </a:rPr>
              <a:t>5000</a:t>
            </a:r>
            <a:r>
              <a:rPr lang="zh-CN" altLang="en-US" sz="2600"/>
              <a:t>公里。已知轮胎寿命的公里数服从正态分布，我们能否根据这些数据作出结论，该制造商的产品同他所说的标准相符？</a:t>
            </a:r>
            <a:r>
              <a:rPr lang="en-US" altLang="zh-CN" sz="2600"/>
              <a:t>(</a:t>
            </a:r>
            <a:r>
              <a:rPr lang="en-US" altLang="zh-CN" sz="2800">
                <a:solidFill>
                  <a:srgbClr val="FFFFB1"/>
                </a:solidFill>
                <a:latin typeface="Symbol" panose="05050102010706020507" pitchFamily="18" charset="2"/>
              </a:rPr>
              <a:t></a:t>
            </a:r>
            <a:r>
              <a:rPr lang="en-US" altLang="zh-CN" sz="2800">
                <a:solidFill>
                  <a:srgbClr val="FFFFB1"/>
                </a:solidFill>
              </a:rPr>
              <a:t> </a:t>
            </a:r>
            <a:r>
              <a:rPr lang="en-US" altLang="zh-CN" sz="2600">
                <a:solidFill>
                  <a:srgbClr val="FFFFB1"/>
                </a:solidFill>
              </a:rPr>
              <a:t>= 0.05</a:t>
            </a:r>
            <a:r>
              <a:rPr lang="en-US" altLang="zh-CN" sz="2600"/>
              <a:t>)</a:t>
            </a:r>
          </a:p>
        </p:txBody>
      </p:sp>
      <p:graphicFrame>
        <p:nvGraphicFramePr>
          <p:cNvPr id="78852" name="Object 6">
            <a:hlinkHover r:id="" action="ppaction://noaction" highlightClick="1"/>
          </p:cNvPr>
          <p:cNvGraphicFramePr>
            <a:graphicFrameLocks noChangeAspect="1"/>
          </p:cNvGraphicFramePr>
          <p:nvPr/>
        </p:nvGraphicFramePr>
        <p:xfrm>
          <a:off x="228600" y="4648200"/>
          <a:ext cx="3581400" cy="1477963"/>
        </p:xfrm>
        <a:graphic>
          <a:graphicData uri="http://schemas.openxmlformats.org/presentationml/2006/ole">
            <mc:AlternateContent xmlns:mc="http://schemas.openxmlformats.org/markup-compatibility/2006">
              <mc:Choice xmlns:v="urn:schemas-microsoft-com:vml" Requires="v">
                <p:oleObj spid="_x0000_s113733" name="Clip" r:id="rId4" imgW="6545580" imgH="1706880" progId="">
                  <p:embed/>
                </p:oleObj>
              </mc:Choice>
              <mc:Fallback>
                <p:oleObj name="Clip" r:id="rId4" imgW="6545580" imgH="1706880" progId="">
                  <p:embed/>
                  <p:pic>
                    <p:nvPicPr>
                      <p:cNvPr id="0" name="Picture 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4648200"/>
                        <a:ext cx="3581400" cy="1477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0828" name="AutoShape 12"/>
          <p:cNvSpPr>
            <a:spLocks noChangeArrowheads="1"/>
          </p:cNvSpPr>
          <p:nvPr/>
        </p:nvSpPr>
        <p:spPr bwMode="auto">
          <a:xfrm flipH="1">
            <a:off x="650875" y="2266950"/>
            <a:ext cx="2574925" cy="1219200"/>
          </a:xfrm>
          <a:prstGeom prst="cloudCallout">
            <a:avLst>
              <a:gd name="adj1" fmla="val -63995"/>
              <a:gd name="adj2" fmla="val 119787"/>
            </a:avLst>
          </a:prstGeom>
          <a:noFill/>
          <a:ln w="12700">
            <a:solidFill>
              <a:schemeClr val="hlink"/>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zh-CN" altLang="en-US" dirty="0">
                <a:solidFill>
                  <a:srgbClr val="00DFCA"/>
                </a:solidFill>
                <a:effectLst>
                  <a:outerShdw blurRad="38100" dist="38100" dir="2700000" algn="tl">
                    <a:srgbClr val="000000"/>
                  </a:outerShdw>
                </a:effectLst>
                <a:latin typeface="Arial" panose="020B0604020202020204" pitchFamily="34" charset="0"/>
                <a:ea typeface="微软雅黑" panose="020B0503020204020204" pitchFamily="34" charset="-122"/>
              </a:rPr>
              <a:t>单侧检验！</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0828"/>
                                        </p:tgtEl>
                                        <p:attrNameLst>
                                          <p:attrName>style.visibility</p:attrName>
                                        </p:attrNameLst>
                                      </p:cBhvr>
                                      <p:to>
                                        <p:strVal val="visible"/>
                                      </p:to>
                                    </p:set>
                                    <p:animEffect transition="in" filter="fade">
                                      <p:cBhvr>
                                        <p:cTn id="7" dur="1000"/>
                                        <p:tgtEl>
                                          <p:spTgt spid="290828"/>
                                        </p:tgtEl>
                                      </p:cBhvr>
                                    </p:animEffect>
                                    <p:anim calcmode="lin" valueType="num">
                                      <p:cBhvr>
                                        <p:cTn id="8" dur="1000" fill="hold"/>
                                        <p:tgtEl>
                                          <p:spTgt spid="290828"/>
                                        </p:tgtEl>
                                        <p:attrNameLst>
                                          <p:attrName>ppt_x</p:attrName>
                                        </p:attrNameLst>
                                      </p:cBhvr>
                                      <p:tavLst>
                                        <p:tav tm="0">
                                          <p:val>
                                            <p:strVal val="#ppt_x"/>
                                          </p:val>
                                        </p:tav>
                                        <p:tav tm="100000">
                                          <p:val>
                                            <p:strVal val="#ppt_x"/>
                                          </p:val>
                                        </p:tav>
                                      </p:tavLst>
                                    </p:anim>
                                    <p:anim calcmode="lin" valueType="num">
                                      <p:cBhvr>
                                        <p:cTn id="9" dur="1000" fill="hold"/>
                                        <p:tgtEl>
                                          <p:spTgt spid="2908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28" grpId="0" animBg="1"/>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5155" name="Rectangle 3"/>
          <p:cNvSpPr>
            <a:spLocks noGrp="1" noChangeArrowheads="1"/>
          </p:cNvSpPr>
          <p:nvPr>
            <p:ph type="title"/>
          </p:nvPr>
        </p:nvSpPr>
        <p:spPr/>
        <p:txBody>
          <a:bodyPr>
            <a:normAutofit fontScale="90000"/>
          </a:bodyPr>
          <a:lstStyle/>
          <a:p>
            <a:pPr>
              <a:defRPr/>
            </a:pPr>
            <a:r>
              <a:rPr lang="zh-CN" altLang="en-US" sz="4000">
                <a:latin typeface="Arial" panose="020B0604020202020204" pitchFamily="34" charset="0"/>
              </a:rPr>
              <a:t>均值的单尾 </a:t>
            </a:r>
            <a:r>
              <a:rPr lang="en-US" altLang="zh-CN" sz="4000">
                <a:latin typeface="Arial" panose="020B0604020202020204" pitchFamily="34" charset="0"/>
              </a:rPr>
              <a:t>t </a:t>
            </a:r>
            <a:r>
              <a:rPr lang="zh-CN" altLang="en-US" sz="4000">
                <a:latin typeface="Arial" panose="020B0604020202020204" pitchFamily="34" charset="0"/>
              </a:rPr>
              <a:t>检验 </a:t>
            </a:r>
            <a:br>
              <a:rPr lang="zh-CN" altLang="en-US" sz="4000">
                <a:latin typeface="Arial" panose="020B0604020202020204" pitchFamily="34" charset="0"/>
              </a:rPr>
            </a:b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计算结果</a:t>
            </a:r>
            <a:r>
              <a:rPr lang="en-US" altLang="zh-CN" sz="3600">
                <a:solidFill>
                  <a:schemeClr val="hlink"/>
                </a:solidFill>
                <a:latin typeface="Arial" panose="020B0604020202020204" pitchFamily="34" charset="0"/>
              </a:rPr>
              <a:t>) </a:t>
            </a:r>
          </a:p>
        </p:txBody>
      </p:sp>
      <p:sp>
        <p:nvSpPr>
          <p:cNvPr id="305156" name="Rectangle 4"/>
          <p:cNvSpPr>
            <a:spLocks noGrp="1" noChangeArrowheads="1"/>
          </p:cNvSpPr>
          <p:nvPr>
            <p:ph type="body" sz="half" idx="1"/>
          </p:nvPr>
        </p:nvSpPr>
        <p:spPr>
          <a:xfrm>
            <a:off x="609600" y="1778000"/>
            <a:ext cx="3848100" cy="4013200"/>
          </a:xfrm>
        </p:spPr>
        <p:txBody>
          <a:bodyPr/>
          <a:lstStyle/>
          <a:p>
            <a:pPr marL="0" indent="0">
              <a:defRPr/>
            </a:pPr>
            <a:r>
              <a:rPr lang="en-US" altLang="zh-CN" sz="2800" b="1">
                <a:solidFill>
                  <a:srgbClr val="FFFFB1"/>
                </a:solidFill>
              </a:rPr>
              <a:t>H</a:t>
            </a:r>
            <a:r>
              <a:rPr lang="en-US" altLang="zh-CN" sz="2000" b="1">
                <a:solidFill>
                  <a:srgbClr val="FFFFB1"/>
                </a:solidFill>
              </a:rPr>
              <a:t>0</a:t>
            </a:r>
            <a:r>
              <a:rPr lang="en-US" altLang="zh-CN" sz="2800" b="1">
                <a:solidFill>
                  <a:srgbClr val="EAEAEA"/>
                </a:solidFill>
              </a:rPr>
              <a:t>: </a:t>
            </a:r>
            <a:r>
              <a:rPr lang="en-US" altLang="zh-CN" sz="2800" b="1">
                <a:solidFill>
                  <a:srgbClr val="EAEAEA"/>
                </a:solidFill>
                <a:latin typeface="Symbol" panose="05050102010706020507" pitchFamily="18" charset="2"/>
              </a:rPr>
              <a:t></a:t>
            </a:r>
            <a:r>
              <a:rPr lang="en-US" altLang="zh-CN" sz="2800" b="1">
                <a:solidFill>
                  <a:srgbClr val="EAEAEA"/>
                </a:solidFill>
              </a:rPr>
              <a:t> </a:t>
            </a:r>
            <a:r>
              <a:rPr lang="en-US" altLang="zh-CN" sz="2800" b="1">
                <a:solidFill>
                  <a:srgbClr val="EAEAEA"/>
                </a:solidFill>
                <a:sym typeface="Symbol" panose="05050102010706020507" pitchFamily="18" charset="2"/>
              </a:rPr>
              <a:t></a:t>
            </a:r>
            <a:r>
              <a:rPr lang="en-US" altLang="zh-CN" sz="2800" b="1"/>
              <a:t> 40000</a:t>
            </a:r>
          </a:p>
          <a:p>
            <a:pPr marL="0" indent="0">
              <a:defRPr/>
            </a:pPr>
            <a:r>
              <a:rPr lang="en-US" altLang="zh-CN" sz="2800" b="1">
                <a:solidFill>
                  <a:srgbClr val="FFFFB1"/>
                </a:solidFill>
              </a:rPr>
              <a:t>H</a:t>
            </a:r>
            <a:r>
              <a:rPr lang="en-US" altLang="zh-CN" sz="2000" b="1">
                <a:solidFill>
                  <a:srgbClr val="FFFFB1"/>
                </a:solidFill>
              </a:rPr>
              <a:t>1</a:t>
            </a:r>
            <a:r>
              <a:rPr lang="en-US" altLang="zh-CN" sz="2800" b="1">
                <a:solidFill>
                  <a:srgbClr val="EAEAEA"/>
                </a:solidFill>
              </a:rPr>
              <a:t>:</a:t>
            </a:r>
            <a:r>
              <a:rPr lang="en-US" altLang="zh-CN" sz="2800" b="1">
                <a:solidFill>
                  <a:schemeClr val="tx2"/>
                </a:solidFill>
              </a:rPr>
              <a:t> </a:t>
            </a:r>
            <a:r>
              <a:rPr lang="en-US" altLang="zh-CN" sz="2800" b="1">
                <a:latin typeface="Symbol" panose="05050102010706020507" pitchFamily="18" charset="2"/>
              </a:rPr>
              <a:t></a:t>
            </a:r>
            <a:r>
              <a:rPr lang="en-US" altLang="zh-CN" sz="2800" b="1"/>
              <a:t> &lt; 40000</a:t>
            </a:r>
          </a:p>
          <a:p>
            <a:pPr marL="0" indent="0">
              <a:defRPr/>
            </a:pPr>
            <a:r>
              <a:rPr lang="en-US" altLang="zh-CN" sz="2800" b="1">
                <a:solidFill>
                  <a:srgbClr val="FFFFB1"/>
                </a:solidFill>
                <a:latin typeface="Symbol" panose="05050102010706020507" pitchFamily="18" charset="2"/>
              </a:rPr>
              <a:t></a:t>
            </a:r>
            <a:r>
              <a:rPr lang="en-US" altLang="zh-CN" sz="2800" b="1">
                <a:solidFill>
                  <a:srgbClr val="FFFFB1"/>
                </a:solidFill>
              </a:rPr>
              <a:t> </a:t>
            </a:r>
            <a:r>
              <a:rPr lang="en-US" altLang="zh-CN" sz="2800" b="1">
                <a:solidFill>
                  <a:srgbClr val="EAEAEA"/>
                </a:solidFill>
              </a:rPr>
              <a:t>= 0.</a:t>
            </a:r>
            <a:r>
              <a:rPr lang="en-US" altLang="zh-CN" sz="2800" b="1"/>
              <a:t>05</a:t>
            </a:r>
          </a:p>
          <a:p>
            <a:pPr marL="0" indent="0">
              <a:defRPr/>
            </a:pPr>
            <a:r>
              <a:rPr lang="en-US" altLang="zh-CN" sz="2800" b="1">
                <a:solidFill>
                  <a:srgbClr val="FFFFB1"/>
                </a:solidFill>
              </a:rPr>
              <a:t>df </a:t>
            </a:r>
            <a:r>
              <a:rPr lang="en-US" altLang="zh-CN" sz="2800" b="1">
                <a:solidFill>
                  <a:srgbClr val="EAEAEA"/>
                </a:solidFill>
              </a:rPr>
              <a:t>= </a:t>
            </a:r>
            <a:r>
              <a:rPr lang="en-US" altLang="zh-CN" sz="2800" b="1"/>
              <a:t>20 - 1 = 19</a:t>
            </a:r>
          </a:p>
          <a:p>
            <a:pPr marL="0" indent="0">
              <a:spcBef>
                <a:spcPct val="18000"/>
              </a:spcBef>
              <a:defRPr/>
            </a:pPr>
            <a:r>
              <a:rPr lang="zh-CN" altLang="en-US" sz="2800" b="1">
                <a:solidFill>
                  <a:srgbClr val="FFFFB1"/>
                </a:solidFill>
              </a:rPr>
              <a:t>临界值</a:t>
            </a:r>
            <a:r>
              <a:rPr lang="en-US" altLang="zh-CN" sz="2800" b="1">
                <a:solidFill>
                  <a:srgbClr val="FFFFB1"/>
                </a:solidFill>
              </a:rPr>
              <a:t>(s):</a:t>
            </a:r>
          </a:p>
          <a:p>
            <a:pPr marL="0" indent="0">
              <a:defRPr/>
            </a:pPr>
            <a:endParaRPr lang="en-US" altLang="zh-CN" sz="2800" b="1">
              <a:solidFill>
                <a:srgbClr val="FFFF7F"/>
              </a:solidFill>
            </a:endParaRPr>
          </a:p>
        </p:txBody>
      </p:sp>
      <p:sp>
        <p:nvSpPr>
          <p:cNvPr id="305157" name="Rectangle 5"/>
          <p:cNvSpPr>
            <a:spLocks noChangeArrowheads="1"/>
          </p:cNvSpPr>
          <p:nvPr/>
        </p:nvSpPr>
        <p:spPr bwMode="auto">
          <a:xfrm>
            <a:off x="4144963" y="1790700"/>
            <a:ext cx="3733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algn="l">
              <a:spcBef>
                <a:spcPct val="20000"/>
              </a:spcBef>
              <a:defRPr/>
            </a:pPr>
            <a:r>
              <a:rPr lang="zh-CN" altLang="en-US"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检验统计量</a:t>
            </a:r>
            <a:r>
              <a:rPr lang="en-US" altLang="zh-CN"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a:t>
            </a:r>
          </a:p>
        </p:txBody>
      </p:sp>
      <p:sp>
        <p:nvSpPr>
          <p:cNvPr id="305159" name="Rectangle 7"/>
          <p:cNvSpPr>
            <a:spLocks noChangeArrowheads="1"/>
          </p:cNvSpPr>
          <p:nvPr/>
        </p:nvSpPr>
        <p:spPr bwMode="auto">
          <a:xfrm>
            <a:off x="4210050" y="4343400"/>
            <a:ext cx="4652963"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spcBef>
                <a:spcPct val="50000"/>
              </a:spcBef>
              <a:defRPr/>
            </a:pPr>
            <a:r>
              <a:rPr lang="en-US" altLang="zh-CN" sz="28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 </a:t>
            </a:r>
            <a:r>
              <a:rPr lang="zh-CN" altLang="en-US"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在</a:t>
            </a:r>
            <a:r>
              <a:rPr lang="zh-CN" altLang="en-US" dirty="0">
                <a:solidFill>
                  <a:srgbClr val="FFFFFF"/>
                </a:solidFill>
                <a:effectLst>
                  <a:outerShdw blurRad="38100" dist="38100" dir="2700000" algn="tl">
                    <a:srgbClr val="000000"/>
                  </a:outerShdw>
                </a:effectLst>
                <a:latin typeface="Symbol" panose="05050102010706020507" pitchFamily="18" charset="2"/>
                <a:ea typeface="微软雅黑" panose="020B0503020204020204" pitchFamily="34" charset="-122"/>
              </a:rPr>
              <a:t></a:t>
            </a:r>
            <a:r>
              <a:rPr lang="zh-CN" altLang="en-US"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 </a:t>
            </a:r>
            <a:r>
              <a:rPr lang="en-US" altLang="zh-CN"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 0.05</a:t>
            </a:r>
            <a:r>
              <a:rPr lang="zh-CN" altLang="en-US"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的水平上不能拒绝</a:t>
            </a:r>
            <a:r>
              <a:rPr lang="en-US" altLang="zh-CN"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H</a:t>
            </a:r>
            <a:r>
              <a:rPr lang="en-US" altLang="zh-CN" baseline="-250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0</a:t>
            </a:r>
            <a:endParaRPr lang="en-US" altLang="zh-CN"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endParaRPr>
          </a:p>
        </p:txBody>
      </p:sp>
      <p:sp>
        <p:nvSpPr>
          <p:cNvPr id="305160" name="Rectangle 8"/>
          <p:cNvSpPr>
            <a:spLocks noChangeArrowheads="1"/>
          </p:cNvSpPr>
          <p:nvPr/>
        </p:nvSpPr>
        <p:spPr bwMode="auto">
          <a:xfrm>
            <a:off x="4286250" y="5486400"/>
            <a:ext cx="4343400" cy="64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spcBef>
                <a:spcPct val="50000"/>
              </a:spcBef>
              <a:defRPr/>
            </a:pPr>
            <a:r>
              <a:rPr lang="zh-CN" altLang="en-US"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有证据表明轮胎使用寿命显著地大于</a:t>
            </a:r>
            <a:r>
              <a:rPr lang="en-US" altLang="zh-CN"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40000</a:t>
            </a:r>
            <a:r>
              <a:rPr lang="zh-CN" altLang="en-US"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公里</a:t>
            </a:r>
          </a:p>
        </p:txBody>
      </p:sp>
      <p:sp>
        <p:nvSpPr>
          <p:cNvPr id="305161" name="Text Box 9"/>
          <p:cNvSpPr txBox="1">
            <a:spLocks noChangeArrowheads="1"/>
          </p:cNvSpPr>
          <p:nvPr/>
        </p:nvSpPr>
        <p:spPr bwMode="auto">
          <a:xfrm>
            <a:off x="4144963" y="3886200"/>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zh-CN" altLang="en-US"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决策</a:t>
            </a:r>
            <a:r>
              <a:rPr lang="en-US" altLang="zh-CN"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a:t>
            </a:r>
            <a:r>
              <a:rPr lang="en-US" altLang="zh-CN"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 </a:t>
            </a:r>
          </a:p>
        </p:txBody>
      </p:sp>
      <p:sp>
        <p:nvSpPr>
          <p:cNvPr id="305162" name="Text Box 10"/>
          <p:cNvSpPr txBox="1">
            <a:spLocks noChangeArrowheads="1"/>
          </p:cNvSpPr>
          <p:nvPr/>
        </p:nvSpPr>
        <p:spPr bwMode="auto">
          <a:xfrm>
            <a:off x="4144963" y="4953000"/>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zh-CN" altLang="en-US"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结论</a:t>
            </a:r>
            <a:r>
              <a:rPr lang="en-US" altLang="zh-CN"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a:t>
            </a:r>
            <a:r>
              <a:rPr lang="en-US" altLang="zh-CN"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 </a:t>
            </a:r>
          </a:p>
        </p:txBody>
      </p:sp>
      <p:graphicFrame>
        <p:nvGraphicFramePr>
          <p:cNvPr id="305218" name="Object 66">
            <a:hlinkClick r:id="" action="ppaction://ole?verb=0"/>
          </p:cNvPr>
          <p:cNvGraphicFramePr/>
          <p:nvPr/>
        </p:nvGraphicFramePr>
        <p:xfrm>
          <a:off x="4275138" y="2200275"/>
          <a:ext cx="3587750" cy="1797050"/>
        </p:xfrm>
        <a:graphic>
          <a:graphicData uri="http://schemas.openxmlformats.org/presentationml/2006/ole">
            <mc:AlternateContent xmlns:mc="http://schemas.openxmlformats.org/markup-compatibility/2006">
              <mc:Choice xmlns:v="urn:schemas-microsoft-com:vml" Requires="v">
                <p:oleObj spid="_x0000_s114757" name="Equation" r:id="rId4" imgW="2235200" imgH="1206500" progId="">
                  <p:embed/>
                </p:oleObj>
              </mc:Choice>
              <mc:Fallback>
                <p:oleObj name="Equation" r:id="rId4" imgW="2235200" imgH="1206500" progId="">
                  <p:embed/>
                  <p:pic>
                    <p:nvPicPr>
                      <p:cNvPr id="0" name="Picture 5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5138" y="2200275"/>
                        <a:ext cx="3587750" cy="179705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pSp>
        <p:nvGrpSpPr>
          <p:cNvPr id="305264" name="Group 112"/>
          <p:cNvGrpSpPr/>
          <p:nvPr/>
        </p:nvGrpSpPr>
        <p:grpSpPr bwMode="auto">
          <a:xfrm>
            <a:off x="731838" y="4379913"/>
            <a:ext cx="2922587" cy="1871662"/>
            <a:chOff x="461" y="2735"/>
            <a:chExt cx="1841" cy="1179"/>
          </a:xfrm>
        </p:grpSpPr>
        <p:sp>
          <p:nvSpPr>
            <p:cNvPr id="305220" name="Text Box 68"/>
            <p:cNvSpPr txBox="1">
              <a:spLocks noChangeArrowheads="1"/>
            </p:cNvSpPr>
            <p:nvPr/>
          </p:nvSpPr>
          <p:spPr bwMode="auto">
            <a:xfrm>
              <a:off x="670" y="3642"/>
              <a:ext cx="6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en-US" altLang="zh-CN" sz="20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-1.7291</a:t>
              </a:r>
            </a:p>
          </p:txBody>
        </p:sp>
        <p:sp>
          <p:nvSpPr>
            <p:cNvPr id="305221" name="Line 69"/>
            <p:cNvSpPr>
              <a:spLocks noChangeShapeType="1"/>
            </p:cNvSpPr>
            <p:nvPr/>
          </p:nvSpPr>
          <p:spPr bwMode="auto">
            <a:xfrm>
              <a:off x="1377" y="2796"/>
              <a:ext cx="0" cy="855"/>
            </a:xfrm>
            <a:prstGeom prst="line">
              <a:avLst/>
            </a:prstGeom>
            <a:noFill/>
            <a:ln w="17463">
              <a:solidFill>
                <a:schemeClr val="tx1"/>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05222" name="Freeform 70" descr="60%"/>
            <p:cNvSpPr/>
            <p:nvPr/>
          </p:nvSpPr>
          <p:spPr bwMode="auto">
            <a:xfrm>
              <a:off x="510" y="3213"/>
              <a:ext cx="552" cy="451"/>
            </a:xfrm>
            <a:custGeom>
              <a:avLst/>
              <a:gdLst>
                <a:gd name="T0" fmla="*/ 447 w 447"/>
                <a:gd name="T1" fmla="*/ 0 h 436"/>
                <a:gd name="T2" fmla="*/ 447 w 447"/>
                <a:gd name="T3" fmla="*/ 436 h 436"/>
                <a:gd name="T4" fmla="*/ 0 w 447"/>
                <a:gd name="T5" fmla="*/ 436 h 436"/>
                <a:gd name="T6" fmla="*/ 54 w 447"/>
                <a:gd name="T7" fmla="*/ 412 h 436"/>
                <a:gd name="T8" fmla="*/ 106 w 447"/>
                <a:gd name="T9" fmla="*/ 386 h 436"/>
                <a:gd name="T10" fmla="*/ 156 w 447"/>
                <a:gd name="T11" fmla="*/ 355 h 436"/>
                <a:gd name="T12" fmla="*/ 203 w 447"/>
                <a:gd name="T13" fmla="*/ 321 h 436"/>
                <a:gd name="T14" fmla="*/ 248 w 447"/>
                <a:gd name="T15" fmla="*/ 284 h 436"/>
                <a:gd name="T16" fmla="*/ 290 w 447"/>
                <a:gd name="T17" fmla="*/ 243 h 436"/>
                <a:gd name="T18" fmla="*/ 329 w 447"/>
                <a:gd name="T19" fmla="*/ 199 h 436"/>
                <a:gd name="T20" fmla="*/ 364 w 447"/>
                <a:gd name="T21" fmla="*/ 152 h 436"/>
                <a:gd name="T22" fmla="*/ 395 w 447"/>
                <a:gd name="T23" fmla="*/ 104 h 436"/>
                <a:gd name="T24" fmla="*/ 423 w 447"/>
                <a:gd name="T25" fmla="*/ 54 h 436"/>
                <a:gd name="T26" fmla="*/ 447 w 447"/>
                <a:gd name="T27" fmla="*/ 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7" h="436">
                  <a:moveTo>
                    <a:pt x="447" y="0"/>
                  </a:moveTo>
                  <a:lnTo>
                    <a:pt x="447" y="436"/>
                  </a:lnTo>
                  <a:lnTo>
                    <a:pt x="0" y="436"/>
                  </a:lnTo>
                  <a:lnTo>
                    <a:pt x="54" y="412"/>
                  </a:lnTo>
                  <a:lnTo>
                    <a:pt x="106" y="386"/>
                  </a:lnTo>
                  <a:lnTo>
                    <a:pt x="156" y="355"/>
                  </a:lnTo>
                  <a:lnTo>
                    <a:pt x="203" y="321"/>
                  </a:lnTo>
                  <a:lnTo>
                    <a:pt x="248" y="284"/>
                  </a:lnTo>
                  <a:lnTo>
                    <a:pt x="290" y="243"/>
                  </a:lnTo>
                  <a:lnTo>
                    <a:pt x="329" y="199"/>
                  </a:lnTo>
                  <a:lnTo>
                    <a:pt x="364" y="152"/>
                  </a:lnTo>
                  <a:lnTo>
                    <a:pt x="395" y="104"/>
                  </a:lnTo>
                  <a:lnTo>
                    <a:pt x="423" y="54"/>
                  </a:lnTo>
                  <a:lnTo>
                    <a:pt x="447" y="0"/>
                  </a:lnTo>
                  <a:close/>
                </a:path>
              </a:pathLst>
            </a:custGeom>
            <a:pattFill prst="pct60">
              <a:fgClr>
                <a:schemeClr val="hlink"/>
              </a:fgClr>
              <a:bgClr>
                <a:srgbClr val="FFFFFF"/>
              </a:bgClr>
            </a:patt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79886" name="Group 71"/>
            <p:cNvGrpSpPr/>
            <p:nvPr/>
          </p:nvGrpSpPr>
          <p:grpSpPr bwMode="auto">
            <a:xfrm>
              <a:off x="484" y="2782"/>
              <a:ext cx="1784" cy="844"/>
              <a:chOff x="472" y="2857"/>
              <a:chExt cx="1808" cy="838"/>
            </a:xfrm>
          </p:grpSpPr>
          <p:sp>
            <p:nvSpPr>
              <p:cNvPr id="305224" name="Freeform 72"/>
              <p:cNvSpPr/>
              <p:nvPr/>
            </p:nvSpPr>
            <p:spPr bwMode="auto">
              <a:xfrm>
                <a:off x="1376" y="2857"/>
                <a:ext cx="904" cy="838"/>
              </a:xfrm>
              <a:custGeom>
                <a:avLst/>
                <a:gdLst>
                  <a:gd name="T0" fmla="*/ 904 w 904"/>
                  <a:gd name="T1" fmla="*/ 838 h 838"/>
                  <a:gd name="T2" fmla="*/ 809 w 904"/>
                  <a:gd name="T3" fmla="*/ 828 h 838"/>
                  <a:gd name="T4" fmla="*/ 762 w 904"/>
                  <a:gd name="T5" fmla="*/ 818 h 838"/>
                  <a:gd name="T6" fmla="*/ 714 w 904"/>
                  <a:gd name="T7" fmla="*/ 805 h 838"/>
                  <a:gd name="T8" fmla="*/ 667 w 904"/>
                  <a:gd name="T9" fmla="*/ 785 h 838"/>
                  <a:gd name="T10" fmla="*/ 619 w 904"/>
                  <a:gd name="T11" fmla="*/ 759 h 838"/>
                  <a:gd name="T12" fmla="*/ 572 w 904"/>
                  <a:gd name="T13" fmla="*/ 724 h 838"/>
                  <a:gd name="T14" fmla="*/ 476 w 904"/>
                  <a:gd name="T15" fmla="*/ 627 h 838"/>
                  <a:gd name="T16" fmla="*/ 381 w 904"/>
                  <a:gd name="T17" fmla="*/ 491 h 838"/>
                  <a:gd name="T18" fmla="*/ 286 w 904"/>
                  <a:gd name="T19" fmla="*/ 326 h 838"/>
                  <a:gd name="T20" fmla="*/ 239 w 904"/>
                  <a:gd name="T21" fmla="*/ 243 h 838"/>
                  <a:gd name="T22" fmla="*/ 191 w 904"/>
                  <a:gd name="T23" fmla="*/ 165 h 838"/>
                  <a:gd name="T24" fmla="*/ 144 w 904"/>
                  <a:gd name="T25" fmla="*/ 98 h 838"/>
                  <a:gd name="T26" fmla="*/ 95 w 904"/>
                  <a:gd name="T27" fmla="*/ 44 h 838"/>
                  <a:gd name="T28" fmla="*/ 48 w 904"/>
                  <a:gd name="T29" fmla="*/ 11 h 838"/>
                  <a:gd name="T30" fmla="*/ 0 w 904"/>
                  <a:gd name="T31"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4" h="838">
                    <a:moveTo>
                      <a:pt x="904" y="838"/>
                    </a:moveTo>
                    <a:lnTo>
                      <a:pt x="809" y="828"/>
                    </a:lnTo>
                    <a:lnTo>
                      <a:pt x="762" y="818"/>
                    </a:lnTo>
                    <a:lnTo>
                      <a:pt x="714" y="805"/>
                    </a:lnTo>
                    <a:lnTo>
                      <a:pt x="667" y="785"/>
                    </a:lnTo>
                    <a:lnTo>
                      <a:pt x="619" y="759"/>
                    </a:lnTo>
                    <a:lnTo>
                      <a:pt x="572" y="724"/>
                    </a:lnTo>
                    <a:lnTo>
                      <a:pt x="476" y="627"/>
                    </a:lnTo>
                    <a:lnTo>
                      <a:pt x="381" y="491"/>
                    </a:lnTo>
                    <a:lnTo>
                      <a:pt x="286" y="326"/>
                    </a:lnTo>
                    <a:lnTo>
                      <a:pt x="239" y="243"/>
                    </a:lnTo>
                    <a:lnTo>
                      <a:pt x="191" y="165"/>
                    </a:lnTo>
                    <a:lnTo>
                      <a:pt x="144" y="98"/>
                    </a:lnTo>
                    <a:lnTo>
                      <a:pt x="95" y="44"/>
                    </a:lnTo>
                    <a:lnTo>
                      <a:pt x="48" y="11"/>
                    </a:lnTo>
                    <a:lnTo>
                      <a:pt x="0" y="0"/>
                    </a:lnTo>
                  </a:path>
                </a:pathLst>
              </a:custGeom>
              <a:noFill/>
              <a:ln w="57150" cmpd="sng">
                <a:solidFill>
                  <a:srgbClr val="FF0000"/>
                </a:solidFill>
                <a:prstDash val="solid"/>
                <a:rou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05225" name="Freeform 73"/>
              <p:cNvSpPr/>
              <p:nvPr/>
            </p:nvSpPr>
            <p:spPr bwMode="auto">
              <a:xfrm>
                <a:off x="472" y="2857"/>
                <a:ext cx="904" cy="838"/>
              </a:xfrm>
              <a:custGeom>
                <a:avLst/>
                <a:gdLst>
                  <a:gd name="T0" fmla="*/ 0 w 904"/>
                  <a:gd name="T1" fmla="*/ 838 h 838"/>
                  <a:gd name="T2" fmla="*/ 95 w 904"/>
                  <a:gd name="T3" fmla="*/ 828 h 838"/>
                  <a:gd name="T4" fmla="*/ 144 w 904"/>
                  <a:gd name="T5" fmla="*/ 818 h 838"/>
                  <a:gd name="T6" fmla="*/ 191 w 904"/>
                  <a:gd name="T7" fmla="*/ 805 h 838"/>
                  <a:gd name="T8" fmla="*/ 238 w 904"/>
                  <a:gd name="T9" fmla="*/ 785 h 838"/>
                  <a:gd name="T10" fmla="*/ 286 w 904"/>
                  <a:gd name="T11" fmla="*/ 759 h 838"/>
                  <a:gd name="T12" fmla="*/ 333 w 904"/>
                  <a:gd name="T13" fmla="*/ 724 h 838"/>
                  <a:gd name="T14" fmla="*/ 429 w 904"/>
                  <a:gd name="T15" fmla="*/ 627 h 838"/>
                  <a:gd name="T16" fmla="*/ 523 w 904"/>
                  <a:gd name="T17" fmla="*/ 491 h 838"/>
                  <a:gd name="T18" fmla="*/ 619 w 904"/>
                  <a:gd name="T19" fmla="*/ 326 h 838"/>
                  <a:gd name="T20" fmla="*/ 667 w 904"/>
                  <a:gd name="T21" fmla="*/ 243 h 838"/>
                  <a:gd name="T22" fmla="*/ 714 w 904"/>
                  <a:gd name="T23" fmla="*/ 165 h 838"/>
                  <a:gd name="T24" fmla="*/ 762 w 904"/>
                  <a:gd name="T25" fmla="*/ 98 h 838"/>
                  <a:gd name="T26" fmla="*/ 809 w 904"/>
                  <a:gd name="T27" fmla="*/ 44 h 838"/>
                  <a:gd name="T28" fmla="*/ 857 w 904"/>
                  <a:gd name="T29" fmla="*/ 11 h 838"/>
                  <a:gd name="T30" fmla="*/ 904 w 904"/>
                  <a:gd name="T31"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4" h="838">
                    <a:moveTo>
                      <a:pt x="0" y="838"/>
                    </a:moveTo>
                    <a:lnTo>
                      <a:pt x="95" y="828"/>
                    </a:lnTo>
                    <a:lnTo>
                      <a:pt x="144" y="818"/>
                    </a:lnTo>
                    <a:lnTo>
                      <a:pt x="191" y="805"/>
                    </a:lnTo>
                    <a:lnTo>
                      <a:pt x="238" y="785"/>
                    </a:lnTo>
                    <a:lnTo>
                      <a:pt x="286" y="759"/>
                    </a:lnTo>
                    <a:lnTo>
                      <a:pt x="333" y="724"/>
                    </a:lnTo>
                    <a:lnTo>
                      <a:pt x="429" y="627"/>
                    </a:lnTo>
                    <a:lnTo>
                      <a:pt x="523" y="491"/>
                    </a:lnTo>
                    <a:lnTo>
                      <a:pt x="619" y="326"/>
                    </a:lnTo>
                    <a:lnTo>
                      <a:pt x="667" y="243"/>
                    </a:lnTo>
                    <a:lnTo>
                      <a:pt x="714" y="165"/>
                    </a:lnTo>
                    <a:lnTo>
                      <a:pt x="762" y="98"/>
                    </a:lnTo>
                    <a:lnTo>
                      <a:pt x="809" y="44"/>
                    </a:lnTo>
                    <a:lnTo>
                      <a:pt x="857" y="11"/>
                    </a:lnTo>
                    <a:lnTo>
                      <a:pt x="904" y="0"/>
                    </a:lnTo>
                  </a:path>
                </a:pathLst>
              </a:custGeom>
              <a:noFill/>
              <a:ln w="57150" cmpd="sng">
                <a:solidFill>
                  <a:srgbClr val="FF0000"/>
                </a:solidFill>
                <a:prstDash val="solid"/>
                <a:rou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sp>
          <p:nvSpPr>
            <p:cNvPr id="305226" name="Line 74"/>
            <p:cNvSpPr>
              <a:spLocks noChangeShapeType="1"/>
            </p:cNvSpPr>
            <p:nvPr/>
          </p:nvSpPr>
          <p:spPr bwMode="auto">
            <a:xfrm>
              <a:off x="847" y="3624"/>
              <a:ext cx="2" cy="8"/>
            </a:xfrm>
            <a:prstGeom prst="line">
              <a:avLst/>
            </a:prstGeom>
            <a:noFill/>
            <a:ln w="25400">
              <a:solidFill>
                <a:srgbClr val="CDCDCD"/>
              </a:solidFill>
              <a:round/>
            </a:ln>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05241" name="Rectangle 89"/>
            <p:cNvSpPr>
              <a:spLocks noChangeArrowheads="1"/>
            </p:cNvSpPr>
            <p:nvPr/>
          </p:nvSpPr>
          <p:spPr bwMode="auto">
            <a:xfrm>
              <a:off x="2157" y="3662"/>
              <a:ext cx="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sz="2600" b="1"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t</a:t>
              </a:r>
            </a:p>
          </p:txBody>
        </p:sp>
        <p:sp>
          <p:nvSpPr>
            <p:cNvPr id="305242" name="Rectangle 90"/>
            <p:cNvSpPr>
              <a:spLocks noChangeArrowheads="1"/>
            </p:cNvSpPr>
            <p:nvPr/>
          </p:nvSpPr>
          <p:spPr bwMode="auto">
            <a:xfrm>
              <a:off x="1315" y="3659"/>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sz="26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0</a:t>
              </a:r>
            </a:p>
          </p:txBody>
        </p:sp>
        <p:sp>
          <p:nvSpPr>
            <p:cNvPr id="305243" name="Freeform 91"/>
            <p:cNvSpPr/>
            <p:nvPr/>
          </p:nvSpPr>
          <p:spPr bwMode="auto">
            <a:xfrm>
              <a:off x="749" y="3272"/>
              <a:ext cx="199" cy="284"/>
            </a:xfrm>
            <a:custGeom>
              <a:avLst/>
              <a:gdLst>
                <a:gd name="T0" fmla="*/ 0 w 110"/>
                <a:gd name="T1" fmla="*/ 0 h 238"/>
                <a:gd name="T2" fmla="*/ 19 w 110"/>
                <a:gd name="T3" fmla="*/ 1 h 238"/>
                <a:gd name="T4" fmla="*/ 37 w 110"/>
                <a:gd name="T5" fmla="*/ 5 h 238"/>
                <a:gd name="T6" fmla="*/ 52 w 110"/>
                <a:gd name="T7" fmla="*/ 14 h 238"/>
                <a:gd name="T8" fmla="*/ 67 w 110"/>
                <a:gd name="T9" fmla="*/ 25 h 238"/>
                <a:gd name="T10" fmla="*/ 78 w 110"/>
                <a:gd name="T11" fmla="*/ 39 h 238"/>
                <a:gd name="T12" fmla="*/ 86 w 110"/>
                <a:gd name="T13" fmla="*/ 55 h 238"/>
                <a:gd name="T14" fmla="*/ 90 w 110"/>
                <a:gd name="T15" fmla="*/ 73 h 238"/>
                <a:gd name="T16" fmla="*/ 90 w 110"/>
                <a:gd name="T17" fmla="*/ 90 h 238"/>
                <a:gd name="T18" fmla="*/ 86 w 110"/>
                <a:gd name="T19" fmla="*/ 108 h 238"/>
                <a:gd name="T20" fmla="*/ 78 w 110"/>
                <a:gd name="T21" fmla="*/ 124 h 238"/>
                <a:gd name="T22" fmla="*/ 70 w 110"/>
                <a:gd name="T23" fmla="*/ 140 h 238"/>
                <a:gd name="T24" fmla="*/ 67 w 110"/>
                <a:gd name="T25" fmla="*/ 157 h 238"/>
                <a:gd name="T26" fmla="*/ 67 w 110"/>
                <a:gd name="T27" fmla="*/ 175 h 238"/>
                <a:gd name="T28" fmla="*/ 70 w 110"/>
                <a:gd name="T29" fmla="*/ 192 h 238"/>
                <a:gd name="T30" fmla="*/ 79 w 110"/>
                <a:gd name="T31" fmla="*/ 209 h 238"/>
                <a:gd name="T32" fmla="*/ 90 w 110"/>
                <a:gd name="T33" fmla="*/ 222 h 238"/>
                <a:gd name="T34" fmla="*/ 103 w 110"/>
                <a:gd name="T35" fmla="*/ 234 h 238"/>
                <a:gd name="T36" fmla="*/ 110 w 110"/>
                <a:gd name="T37"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238">
                  <a:moveTo>
                    <a:pt x="0" y="0"/>
                  </a:moveTo>
                  <a:lnTo>
                    <a:pt x="19" y="1"/>
                  </a:lnTo>
                  <a:lnTo>
                    <a:pt x="37" y="5"/>
                  </a:lnTo>
                  <a:lnTo>
                    <a:pt x="52" y="14"/>
                  </a:lnTo>
                  <a:lnTo>
                    <a:pt x="67" y="25"/>
                  </a:lnTo>
                  <a:lnTo>
                    <a:pt x="78" y="39"/>
                  </a:lnTo>
                  <a:lnTo>
                    <a:pt x="86" y="55"/>
                  </a:lnTo>
                  <a:lnTo>
                    <a:pt x="90" y="73"/>
                  </a:lnTo>
                  <a:lnTo>
                    <a:pt x="90" y="90"/>
                  </a:lnTo>
                  <a:lnTo>
                    <a:pt x="86" y="108"/>
                  </a:lnTo>
                  <a:lnTo>
                    <a:pt x="78" y="124"/>
                  </a:lnTo>
                  <a:lnTo>
                    <a:pt x="70" y="140"/>
                  </a:lnTo>
                  <a:lnTo>
                    <a:pt x="67" y="157"/>
                  </a:lnTo>
                  <a:lnTo>
                    <a:pt x="67" y="175"/>
                  </a:lnTo>
                  <a:lnTo>
                    <a:pt x="70" y="192"/>
                  </a:lnTo>
                  <a:lnTo>
                    <a:pt x="79" y="209"/>
                  </a:lnTo>
                  <a:lnTo>
                    <a:pt x="90" y="222"/>
                  </a:lnTo>
                  <a:lnTo>
                    <a:pt x="103" y="234"/>
                  </a:lnTo>
                  <a:lnTo>
                    <a:pt x="110" y="238"/>
                  </a:lnTo>
                </a:path>
              </a:pathLst>
            </a:custGeom>
            <a:noFill/>
            <a:ln w="12700" cmpd="sng">
              <a:solidFill>
                <a:schemeClr val="tx1"/>
              </a:solidFill>
              <a:prstDash val="solid"/>
              <a:round/>
              <a:headEnd type="none" w="med" len="med"/>
              <a:tailEnd type="triangle" w="med" len="me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05244" name="Rectangle 92"/>
            <p:cNvSpPr>
              <a:spLocks noChangeArrowheads="1"/>
            </p:cNvSpPr>
            <p:nvPr/>
          </p:nvSpPr>
          <p:spPr bwMode="auto">
            <a:xfrm>
              <a:off x="611" y="2735"/>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zh-CN" altLang="en-US" sz="20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拒绝域</a:t>
              </a:r>
            </a:p>
          </p:txBody>
        </p:sp>
        <p:sp>
          <p:nvSpPr>
            <p:cNvPr id="305245" name="Line 93"/>
            <p:cNvSpPr>
              <a:spLocks noChangeShapeType="1"/>
            </p:cNvSpPr>
            <p:nvPr/>
          </p:nvSpPr>
          <p:spPr bwMode="auto">
            <a:xfrm>
              <a:off x="766" y="2975"/>
              <a:ext cx="296" cy="1"/>
            </a:xfrm>
            <a:prstGeom prst="line">
              <a:avLst/>
            </a:prstGeom>
            <a:noFill/>
            <a:ln w="17463">
              <a:solidFill>
                <a:schemeClr val="tx1"/>
              </a:solidFill>
              <a:round/>
              <a:headEnd type="triangle" w="med" len="med"/>
            </a:ln>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05247" name="Rectangle 95"/>
            <p:cNvSpPr>
              <a:spLocks noChangeArrowheads="1"/>
            </p:cNvSpPr>
            <p:nvPr/>
          </p:nvSpPr>
          <p:spPr bwMode="auto">
            <a:xfrm>
              <a:off x="611" y="3067"/>
              <a:ext cx="2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sz="20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sym typeface="Symbol" panose="05050102010706020507" pitchFamily="18" charset="2"/>
                </a:rPr>
                <a:t>.05</a:t>
              </a:r>
              <a:endParaRPr lang="en-US" altLang="zh-CN" sz="20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endParaRPr>
            </a:p>
          </p:txBody>
        </p:sp>
        <p:sp>
          <p:nvSpPr>
            <p:cNvPr id="305249" name="Line 97"/>
            <p:cNvSpPr>
              <a:spLocks noChangeShapeType="1"/>
            </p:cNvSpPr>
            <p:nvPr/>
          </p:nvSpPr>
          <p:spPr bwMode="auto">
            <a:xfrm flipH="1">
              <a:off x="1056" y="2976"/>
              <a:ext cx="0" cy="672"/>
            </a:xfrm>
            <a:prstGeom prst="line">
              <a:avLst/>
            </a:prstGeom>
            <a:noFill/>
            <a:ln w="19050">
              <a:solidFill>
                <a:schemeClr val="tx1"/>
              </a:solidFill>
              <a:rou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79895" name="Group 98"/>
            <p:cNvGrpSpPr/>
            <p:nvPr/>
          </p:nvGrpSpPr>
          <p:grpSpPr bwMode="auto">
            <a:xfrm>
              <a:off x="461" y="2966"/>
              <a:ext cx="1841" cy="702"/>
              <a:chOff x="449" y="3003"/>
              <a:chExt cx="1865" cy="697"/>
            </a:xfrm>
          </p:grpSpPr>
          <p:sp>
            <p:nvSpPr>
              <p:cNvPr id="305251" name="Freeform 99"/>
              <p:cNvSpPr/>
              <p:nvPr/>
            </p:nvSpPr>
            <p:spPr bwMode="auto">
              <a:xfrm>
                <a:off x="472" y="3003"/>
                <a:ext cx="1842" cy="689"/>
              </a:xfrm>
              <a:custGeom>
                <a:avLst/>
                <a:gdLst>
                  <a:gd name="T0" fmla="*/ 0 w 1842"/>
                  <a:gd name="T1" fmla="*/ 0 h 689"/>
                  <a:gd name="T2" fmla="*/ 0 w 1842"/>
                  <a:gd name="T3" fmla="*/ 689 h 689"/>
                  <a:gd name="T4" fmla="*/ 1842 w 1842"/>
                  <a:gd name="T5" fmla="*/ 689 h 689"/>
                </a:gdLst>
                <a:ahLst/>
                <a:cxnLst>
                  <a:cxn ang="0">
                    <a:pos x="T0" y="T1"/>
                  </a:cxn>
                  <a:cxn ang="0">
                    <a:pos x="T2" y="T3"/>
                  </a:cxn>
                  <a:cxn ang="0">
                    <a:pos x="T4" y="T5"/>
                  </a:cxn>
                </a:cxnLst>
                <a:rect l="0" t="0" r="r" b="b"/>
                <a:pathLst>
                  <a:path w="1842" h="689">
                    <a:moveTo>
                      <a:pt x="0" y="0"/>
                    </a:moveTo>
                    <a:lnTo>
                      <a:pt x="0" y="689"/>
                    </a:lnTo>
                    <a:lnTo>
                      <a:pt x="1842" y="689"/>
                    </a:lnTo>
                  </a:path>
                </a:pathLst>
              </a:custGeom>
              <a:noFill/>
              <a:ln w="38100" cmpd="sng">
                <a:solidFill>
                  <a:srgbClr val="F0F0F0"/>
                </a:solidFill>
                <a:prstDash val="solid"/>
                <a:rou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79897" name="Group 100"/>
              <p:cNvGrpSpPr/>
              <p:nvPr/>
            </p:nvGrpSpPr>
            <p:grpSpPr bwMode="auto">
              <a:xfrm>
                <a:off x="449" y="3003"/>
                <a:ext cx="209" cy="697"/>
                <a:chOff x="449" y="3003"/>
                <a:chExt cx="209" cy="697"/>
              </a:xfrm>
            </p:grpSpPr>
            <p:sp>
              <p:nvSpPr>
                <p:cNvPr id="305253" name="Line 101"/>
                <p:cNvSpPr>
                  <a:spLocks noChangeShapeType="1"/>
                </p:cNvSpPr>
                <p:nvPr/>
              </p:nvSpPr>
              <p:spPr bwMode="auto">
                <a:xfrm>
                  <a:off x="449" y="3003"/>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05254" name="Line 102"/>
                <p:cNvSpPr>
                  <a:spLocks noChangeShapeType="1"/>
                </p:cNvSpPr>
                <p:nvPr/>
              </p:nvSpPr>
              <p:spPr bwMode="auto">
                <a:xfrm>
                  <a:off x="449" y="3072"/>
                  <a:ext cx="23" cy="2"/>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05255" name="Line 103"/>
                <p:cNvSpPr>
                  <a:spLocks noChangeShapeType="1"/>
                </p:cNvSpPr>
                <p:nvPr/>
              </p:nvSpPr>
              <p:spPr bwMode="auto">
                <a:xfrm>
                  <a:off x="449" y="3142"/>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05256" name="Line 104"/>
                <p:cNvSpPr>
                  <a:spLocks noChangeShapeType="1"/>
                </p:cNvSpPr>
                <p:nvPr/>
              </p:nvSpPr>
              <p:spPr bwMode="auto">
                <a:xfrm>
                  <a:off x="449" y="3210"/>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05257" name="Line 105"/>
                <p:cNvSpPr>
                  <a:spLocks noChangeShapeType="1"/>
                </p:cNvSpPr>
                <p:nvPr/>
              </p:nvSpPr>
              <p:spPr bwMode="auto">
                <a:xfrm>
                  <a:off x="449" y="3279"/>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05258" name="Line 106"/>
                <p:cNvSpPr>
                  <a:spLocks noChangeShapeType="1"/>
                </p:cNvSpPr>
                <p:nvPr/>
              </p:nvSpPr>
              <p:spPr bwMode="auto">
                <a:xfrm>
                  <a:off x="449" y="3347"/>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05259" name="Line 107"/>
                <p:cNvSpPr>
                  <a:spLocks noChangeShapeType="1"/>
                </p:cNvSpPr>
                <p:nvPr/>
              </p:nvSpPr>
              <p:spPr bwMode="auto">
                <a:xfrm>
                  <a:off x="449" y="3417"/>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05260" name="Line 108"/>
                <p:cNvSpPr>
                  <a:spLocks noChangeShapeType="1"/>
                </p:cNvSpPr>
                <p:nvPr/>
              </p:nvSpPr>
              <p:spPr bwMode="auto">
                <a:xfrm>
                  <a:off x="449" y="3485"/>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05261" name="Line 109"/>
                <p:cNvSpPr>
                  <a:spLocks noChangeShapeType="1"/>
                </p:cNvSpPr>
                <p:nvPr/>
              </p:nvSpPr>
              <p:spPr bwMode="auto">
                <a:xfrm>
                  <a:off x="449" y="3554"/>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05262" name="Line 110"/>
                <p:cNvSpPr>
                  <a:spLocks noChangeShapeType="1"/>
                </p:cNvSpPr>
                <p:nvPr/>
              </p:nvSpPr>
              <p:spPr bwMode="auto">
                <a:xfrm>
                  <a:off x="449" y="3623"/>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05263" name="Line 111"/>
                <p:cNvSpPr>
                  <a:spLocks noChangeShapeType="1"/>
                </p:cNvSpPr>
                <p:nvPr/>
              </p:nvSpPr>
              <p:spPr bwMode="auto">
                <a:xfrm>
                  <a:off x="657" y="3692"/>
                  <a:ext cx="1" cy="8"/>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5156">
                                            <p:txEl>
                                              <p:pRg st="0" end="0"/>
                                            </p:txEl>
                                          </p:spTgt>
                                        </p:tgtEl>
                                        <p:attrNameLst>
                                          <p:attrName>style.visibility</p:attrName>
                                        </p:attrNameLst>
                                      </p:cBhvr>
                                      <p:to>
                                        <p:strVal val="visible"/>
                                      </p:to>
                                    </p:set>
                                    <p:animEffect transition="in" filter="wipe(left)">
                                      <p:cBhvr>
                                        <p:cTn id="7" dur="500"/>
                                        <p:tgtEl>
                                          <p:spTgt spid="3051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5156">
                                            <p:txEl>
                                              <p:pRg st="1" end="1"/>
                                            </p:txEl>
                                          </p:spTgt>
                                        </p:tgtEl>
                                        <p:attrNameLst>
                                          <p:attrName>style.visibility</p:attrName>
                                        </p:attrNameLst>
                                      </p:cBhvr>
                                      <p:to>
                                        <p:strVal val="visible"/>
                                      </p:to>
                                    </p:set>
                                    <p:animEffect transition="in" filter="wipe(left)">
                                      <p:cBhvr>
                                        <p:cTn id="12" dur="500"/>
                                        <p:tgtEl>
                                          <p:spTgt spid="30515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5156">
                                            <p:txEl>
                                              <p:pRg st="2" end="2"/>
                                            </p:txEl>
                                          </p:spTgt>
                                        </p:tgtEl>
                                        <p:attrNameLst>
                                          <p:attrName>style.visibility</p:attrName>
                                        </p:attrNameLst>
                                      </p:cBhvr>
                                      <p:to>
                                        <p:strVal val="visible"/>
                                      </p:to>
                                    </p:set>
                                    <p:animEffect transition="in" filter="wipe(left)">
                                      <p:cBhvr>
                                        <p:cTn id="17" dur="500"/>
                                        <p:tgtEl>
                                          <p:spTgt spid="30515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5156">
                                            <p:txEl>
                                              <p:pRg st="3" end="3"/>
                                            </p:txEl>
                                          </p:spTgt>
                                        </p:tgtEl>
                                        <p:attrNameLst>
                                          <p:attrName>style.visibility</p:attrName>
                                        </p:attrNameLst>
                                      </p:cBhvr>
                                      <p:to>
                                        <p:strVal val="visible"/>
                                      </p:to>
                                    </p:set>
                                    <p:animEffect transition="in" filter="wipe(left)">
                                      <p:cBhvr>
                                        <p:cTn id="22" dur="500"/>
                                        <p:tgtEl>
                                          <p:spTgt spid="30515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5156">
                                            <p:txEl>
                                              <p:pRg st="4" end="4"/>
                                            </p:txEl>
                                          </p:spTgt>
                                        </p:tgtEl>
                                        <p:attrNameLst>
                                          <p:attrName>style.visibility</p:attrName>
                                        </p:attrNameLst>
                                      </p:cBhvr>
                                      <p:to>
                                        <p:strVal val="visible"/>
                                      </p:to>
                                    </p:set>
                                    <p:animEffect transition="in" filter="wipe(left)">
                                      <p:cBhvr>
                                        <p:cTn id="27" dur="500"/>
                                        <p:tgtEl>
                                          <p:spTgt spid="30515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nodeType="clickEffect">
                                  <p:stCondLst>
                                    <p:cond delay="0"/>
                                  </p:stCondLst>
                                  <p:childTnLst>
                                    <p:set>
                                      <p:cBhvr>
                                        <p:cTn id="31" dur="1" fill="hold">
                                          <p:stCondLst>
                                            <p:cond delay="0"/>
                                          </p:stCondLst>
                                        </p:cTn>
                                        <p:tgtEl>
                                          <p:spTgt spid="305264"/>
                                        </p:tgtEl>
                                        <p:attrNameLst>
                                          <p:attrName>style.visibility</p:attrName>
                                        </p:attrNameLst>
                                      </p:cBhvr>
                                      <p:to>
                                        <p:strVal val="visible"/>
                                      </p:to>
                                    </p:set>
                                    <p:animEffect transition="in" filter="barn(outVertical)">
                                      <p:cBhvr>
                                        <p:cTn id="32" dur="500"/>
                                        <p:tgtEl>
                                          <p:spTgt spid="30526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05157">
                                            <p:txEl>
                                              <p:pRg st="0" end="0"/>
                                            </p:txEl>
                                          </p:spTgt>
                                        </p:tgtEl>
                                        <p:attrNameLst>
                                          <p:attrName>style.visibility</p:attrName>
                                        </p:attrNameLst>
                                      </p:cBhvr>
                                      <p:to>
                                        <p:strVal val="visible"/>
                                      </p:to>
                                    </p:set>
                                    <p:animEffect transition="in" filter="wipe(left)">
                                      <p:cBhvr>
                                        <p:cTn id="37" dur="500"/>
                                        <p:tgtEl>
                                          <p:spTgt spid="305157">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05218"/>
                                        </p:tgtEl>
                                        <p:attrNameLst>
                                          <p:attrName>style.visibility</p:attrName>
                                        </p:attrNameLst>
                                      </p:cBhvr>
                                      <p:to>
                                        <p:strVal val="visible"/>
                                      </p:to>
                                    </p:set>
                                    <p:animEffect transition="in" filter="wipe(left)">
                                      <p:cBhvr>
                                        <p:cTn id="42" dur="500"/>
                                        <p:tgtEl>
                                          <p:spTgt spid="30521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05161">
                                            <p:txEl>
                                              <p:pRg st="0" end="0"/>
                                            </p:txEl>
                                          </p:spTgt>
                                        </p:tgtEl>
                                        <p:attrNameLst>
                                          <p:attrName>style.visibility</p:attrName>
                                        </p:attrNameLst>
                                      </p:cBhvr>
                                      <p:to>
                                        <p:strVal val="visible"/>
                                      </p:to>
                                    </p:set>
                                    <p:animEffect transition="in" filter="wipe(left)">
                                      <p:cBhvr>
                                        <p:cTn id="47" dur="500"/>
                                        <p:tgtEl>
                                          <p:spTgt spid="305161">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05159">
                                            <p:txEl>
                                              <p:pRg st="0" end="0"/>
                                            </p:txEl>
                                          </p:spTgt>
                                        </p:tgtEl>
                                        <p:attrNameLst>
                                          <p:attrName>style.visibility</p:attrName>
                                        </p:attrNameLst>
                                      </p:cBhvr>
                                      <p:to>
                                        <p:strVal val="visible"/>
                                      </p:to>
                                    </p:set>
                                    <p:animEffect transition="in" filter="wipe(left)">
                                      <p:cBhvr>
                                        <p:cTn id="52" dur="500"/>
                                        <p:tgtEl>
                                          <p:spTgt spid="305159">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05162">
                                            <p:txEl>
                                              <p:pRg st="0" end="0"/>
                                            </p:txEl>
                                          </p:spTgt>
                                        </p:tgtEl>
                                        <p:attrNameLst>
                                          <p:attrName>style.visibility</p:attrName>
                                        </p:attrNameLst>
                                      </p:cBhvr>
                                      <p:to>
                                        <p:strVal val="visible"/>
                                      </p:to>
                                    </p:set>
                                    <p:animEffect transition="in" filter="wipe(left)">
                                      <p:cBhvr>
                                        <p:cTn id="57" dur="500"/>
                                        <p:tgtEl>
                                          <p:spTgt spid="305162">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05160">
                                            <p:txEl>
                                              <p:pRg st="0" end="0"/>
                                            </p:txEl>
                                          </p:spTgt>
                                        </p:tgtEl>
                                        <p:attrNameLst>
                                          <p:attrName>style.visibility</p:attrName>
                                        </p:attrNameLst>
                                      </p:cBhvr>
                                      <p:to>
                                        <p:strVal val="visible"/>
                                      </p:to>
                                    </p:set>
                                    <p:animEffect transition="in" filter="wipe(left)">
                                      <p:cBhvr>
                                        <p:cTn id="62" dur="500"/>
                                        <p:tgtEl>
                                          <p:spTgt spid="3051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6" grpId="0" build="p" autoUpdateAnimBg="0"/>
      <p:bldP spid="305157" grpId="0" build="p" autoUpdateAnimBg="0"/>
      <p:bldP spid="305159" grpId="0" build="p" autoUpdateAnimBg="0"/>
      <p:bldP spid="305160" grpId="0" build="p" autoUpdateAnimBg="0"/>
      <p:bldP spid="305161" grpId="0" build="p" autoUpdateAnimBg="0"/>
      <p:bldP spid="305162"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506" name="Rectangle 2"/>
          <p:cNvSpPr>
            <a:spLocks noGrp="1" noChangeArrowheads="1"/>
          </p:cNvSpPr>
          <p:nvPr>
            <p:ph type="ctrTitle"/>
          </p:nvPr>
        </p:nvSpPr>
        <p:spPr>
          <a:xfrm>
            <a:off x="683568" y="2708920"/>
            <a:ext cx="7772400" cy="1143000"/>
          </a:xfrm>
        </p:spPr>
        <p:txBody>
          <a:bodyPr anchorCtr="0">
            <a:normAutofit fontScale="90000"/>
          </a:bodyPr>
          <a:lstStyle/>
          <a:p>
            <a:pPr>
              <a:defRPr/>
            </a:pPr>
            <a:r>
              <a:rPr lang="zh-CN" altLang="en-US" dirty="0">
                <a:latin typeface="Arial" panose="020B0604020202020204" pitchFamily="34" charset="0"/>
              </a:rPr>
              <a:t>总体比例的检验</a:t>
            </a:r>
            <a:br>
              <a:rPr lang="zh-CN" altLang="en-US" dirty="0">
                <a:latin typeface="Arial" panose="020B0604020202020204" pitchFamily="34" charset="0"/>
              </a:rPr>
            </a:br>
            <a:r>
              <a:rPr lang="en-US" altLang="zh-CN" sz="4000" dirty="0">
                <a:solidFill>
                  <a:schemeClr val="hlink"/>
                </a:solidFill>
                <a:latin typeface="Arial" panose="020B0604020202020204" pitchFamily="34" charset="0"/>
              </a:rPr>
              <a:t>(</a:t>
            </a:r>
            <a:r>
              <a:rPr lang="en-US" altLang="zh-CN" sz="4000" i="1" dirty="0">
                <a:solidFill>
                  <a:schemeClr val="hlink"/>
                </a:solidFill>
                <a:latin typeface="Arial" panose="020B0604020202020204" pitchFamily="34" charset="0"/>
              </a:rPr>
              <a:t>Z</a:t>
            </a:r>
            <a:r>
              <a:rPr lang="en-US" altLang="zh-CN" sz="4000" dirty="0">
                <a:solidFill>
                  <a:schemeClr val="hlink"/>
                </a:solidFill>
                <a:latin typeface="Arial" panose="020B0604020202020204" pitchFamily="34" charset="0"/>
              </a:rPr>
              <a:t> </a:t>
            </a:r>
            <a:r>
              <a:rPr lang="zh-CN" altLang="en-US" sz="4000" dirty="0">
                <a:solidFill>
                  <a:schemeClr val="hlink"/>
                </a:solidFill>
                <a:latin typeface="Arial" panose="020B0604020202020204" pitchFamily="34" charset="0"/>
              </a:rPr>
              <a:t>检验</a:t>
            </a:r>
            <a:r>
              <a:rPr lang="en-US" altLang="zh-CN" sz="4000" dirty="0">
                <a:solidFill>
                  <a:schemeClr val="hlink"/>
                </a:solidFill>
                <a:latin typeface="Arial" panose="020B0604020202020204" pitchFamily="34" charset="0"/>
              </a:rPr>
              <a:t>)</a:t>
            </a:r>
          </a:p>
        </p:txBody>
      </p:sp>
    </p:spTree>
  </p:cSld>
  <p:clrMapOvr>
    <a:masterClrMapping/>
  </p:clrMapOvr>
  <p:transition>
    <p:zoom/>
  </p:transition>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pPr>
              <a:defRPr/>
            </a:pPr>
            <a:r>
              <a:rPr lang="zh-CN" altLang="en-US" sz="4000">
                <a:latin typeface="Arial" panose="020B0604020202020204" pitchFamily="34" charset="0"/>
              </a:rPr>
              <a:t>一个总体比例检验</a:t>
            </a:r>
          </a:p>
        </p:txBody>
      </p:sp>
      <p:sp>
        <p:nvSpPr>
          <p:cNvPr id="342019" name="Rectangle 3"/>
          <p:cNvSpPr>
            <a:spLocks noGrp="1" noChangeArrowheads="1"/>
          </p:cNvSpPr>
          <p:nvPr>
            <p:ph type="body" idx="1"/>
          </p:nvPr>
        </p:nvSpPr>
        <p:spPr>
          <a:xfrm>
            <a:off x="609600" y="1828800"/>
            <a:ext cx="8229600" cy="4114800"/>
          </a:xfrm>
        </p:spPr>
        <p:txBody>
          <a:bodyPr/>
          <a:lstStyle/>
          <a:p>
            <a:pPr marL="609600" indent="-609600">
              <a:buFontTx/>
              <a:buAutoNum type="arabicPeriod"/>
              <a:defRPr/>
            </a:pPr>
            <a:r>
              <a:rPr lang="zh-CN" altLang="en-US"/>
              <a:t>假定条件</a:t>
            </a:r>
          </a:p>
          <a:p>
            <a:pPr marL="1219200" lvl="1" indent="-533400">
              <a:defRPr/>
            </a:pPr>
            <a:r>
              <a:rPr lang="zh-CN" altLang="en-US"/>
              <a:t>有两类结果</a:t>
            </a:r>
          </a:p>
          <a:p>
            <a:pPr marL="1219200" lvl="1" indent="-533400">
              <a:defRPr/>
            </a:pPr>
            <a:r>
              <a:rPr lang="zh-CN" altLang="en-US"/>
              <a:t>总体服从二项分布</a:t>
            </a:r>
          </a:p>
          <a:p>
            <a:pPr marL="1219200" lvl="1" indent="-533400">
              <a:defRPr/>
            </a:pPr>
            <a:r>
              <a:rPr lang="zh-CN" altLang="en-US"/>
              <a:t>可用正态分布来近似</a:t>
            </a:r>
          </a:p>
          <a:p>
            <a:pPr marL="609600" indent="-609600">
              <a:buFontTx/>
              <a:buAutoNum type="arabicPeriod" startAt="2"/>
              <a:defRPr/>
            </a:pPr>
            <a:r>
              <a:rPr lang="zh-CN" altLang="en-US"/>
              <a:t>比</a:t>
            </a:r>
            <a:r>
              <a:rPr lang="zh-CN" altLang="en-US">
                <a:latin typeface="Times New Roman" panose="02020603050405020304" pitchFamily="18" charset="0"/>
              </a:rPr>
              <a:t>例检验的 </a:t>
            </a:r>
            <a:r>
              <a:rPr lang="en-US" altLang="zh-CN" i="1">
                <a:latin typeface="Times New Roman" panose="02020603050405020304" pitchFamily="18" charset="0"/>
              </a:rPr>
              <a:t>Z </a:t>
            </a:r>
            <a:r>
              <a:rPr lang="zh-CN" altLang="en-US">
                <a:latin typeface="Times New Roman" panose="02020603050405020304" pitchFamily="18" charset="0"/>
              </a:rPr>
              <a:t>统计量</a:t>
            </a:r>
          </a:p>
        </p:txBody>
      </p:sp>
      <p:sp>
        <p:nvSpPr>
          <p:cNvPr id="342023" name="Rectangle 7"/>
          <p:cNvSpPr>
            <a:spLocks noChangeArrowheads="1"/>
          </p:cNvSpPr>
          <p:nvPr/>
        </p:nvSpPr>
        <p:spPr bwMode="auto">
          <a:xfrm>
            <a:off x="5060950" y="5427663"/>
            <a:ext cx="343852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spcBef>
                <a:spcPct val="50000"/>
              </a:spcBef>
              <a:defRPr/>
            </a:pPr>
            <a:r>
              <a:rPr lang="en-US" altLang="zh-CN" b="1" dirty="0">
                <a:solidFill>
                  <a:srgbClr val="FFFFB1"/>
                </a:solidFill>
                <a:effectLst>
                  <a:outerShdw blurRad="38100" dist="38100" dir="2700000" algn="tl">
                    <a:srgbClr val="000000"/>
                  </a:outerShdw>
                </a:effectLst>
                <a:latin typeface="Times New Roman" panose="02020603050405020304" pitchFamily="18" charset="0"/>
                <a:ea typeface="微软雅黑" panose="020B0503020204020204" pitchFamily="34" charset="-122"/>
                <a:sym typeface="Symbol" panose="05050102010706020507" pitchFamily="18" charset="2"/>
              </a:rPr>
              <a:t></a:t>
            </a:r>
            <a:r>
              <a:rPr lang="en-US" altLang="zh-CN" b="1" baseline="-25000"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0</a:t>
            </a:r>
            <a:r>
              <a:rPr lang="zh-CN" altLang="en-US"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为假设的总体比例</a:t>
            </a:r>
          </a:p>
        </p:txBody>
      </p:sp>
      <p:graphicFrame>
        <p:nvGraphicFramePr>
          <p:cNvPr id="342037" name="Object 21">
            <a:hlinkClick r:id="" action="ppaction://ole?verb=0"/>
          </p:cNvPr>
          <p:cNvGraphicFramePr/>
          <p:nvPr/>
        </p:nvGraphicFramePr>
        <p:xfrm>
          <a:off x="1011238" y="4537075"/>
          <a:ext cx="4532312" cy="1641475"/>
        </p:xfrm>
        <a:graphic>
          <a:graphicData uri="http://schemas.openxmlformats.org/presentationml/2006/ole">
            <mc:AlternateContent xmlns:mc="http://schemas.openxmlformats.org/markup-compatibility/2006">
              <mc:Choice xmlns:v="urn:schemas-microsoft-com:vml" Requires="v">
                <p:oleObj spid="_x0000_s115781" name="Equation" r:id="rId4" imgW="2184400" imgH="863600" progId="">
                  <p:embed/>
                </p:oleObj>
              </mc:Choice>
              <mc:Fallback>
                <p:oleObj name="Equation" r:id="rId4" imgW="2184400" imgH="863600" progId="">
                  <p:embed/>
                  <p:pic>
                    <p:nvPicPr>
                      <p:cNvPr id="0" name="Picture 5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238" y="4537075"/>
                        <a:ext cx="4532312" cy="164147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2019">
                                            <p:txEl>
                                              <p:pRg st="0" end="0"/>
                                            </p:txEl>
                                          </p:spTgt>
                                        </p:tgtEl>
                                        <p:attrNameLst>
                                          <p:attrName>style.visibility</p:attrName>
                                        </p:attrNameLst>
                                      </p:cBhvr>
                                      <p:to>
                                        <p:strVal val="visible"/>
                                      </p:to>
                                    </p:set>
                                    <p:animEffect transition="in" filter="wipe(left)">
                                      <p:cBhvr>
                                        <p:cTn id="7" dur="500"/>
                                        <p:tgtEl>
                                          <p:spTgt spid="34201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42019">
                                            <p:txEl>
                                              <p:pRg st="1" end="1"/>
                                            </p:txEl>
                                          </p:spTgt>
                                        </p:tgtEl>
                                        <p:attrNameLst>
                                          <p:attrName>style.visibility</p:attrName>
                                        </p:attrNameLst>
                                      </p:cBhvr>
                                      <p:to>
                                        <p:strVal val="visible"/>
                                      </p:to>
                                    </p:set>
                                    <p:animEffect transition="in" filter="wipe(left)">
                                      <p:cBhvr>
                                        <p:cTn id="10" dur="500"/>
                                        <p:tgtEl>
                                          <p:spTgt spid="342019">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42019">
                                            <p:txEl>
                                              <p:pRg st="2" end="2"/>
                                            </p:txEl>
                                          </p:spTgt>
                                        </p:tgtEl>
                                        <p:attrNameLst>
                                          <p:attrName>style.visibility</p:attrName>
                                        </p:attrNameLst>
                                      </p:cBhvr>
                                      <p:to>
                                        <p:strVal val="visible"/>
                                      </p:to>
                                    </p:set>
                                    <p:animEffect transition="in" filter="wipe(left)">
                                      <p:cBhvr>
                                        <p:cTn id="13" dur="500"/>
                                        <p:tgtEl>
                                          <p:spTgt spid="342019">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42019">
                                            <p:txEl>
                                              <p:pRg st="3" end="3"/>
                                            </p:txEl>
                                          </p:spTgt>
                                        </p:tgtEl>
                                        <p:attrNameLst>
                                          <p:attrName>style.visibility</p:attrName>
                                        </p:attrNameLst>
                                      </p:cBhvr>
                                      <p:to>
                                        <p:strVal val="visible"/>
                                      </p:to>
                                    </p:set>
                                    <p:animEffect transition="in" filter="wipe(left)">
                                      <p:cBhvr>
                                        <p:cTn id="16" dur="500"/>
                                        <p:tgtEl>
                                          <p:spTgt spid="34201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42019">
                                            <p:txEl>
                                              <p:pRg st="4" end="4"/>
                                            </p:txEl>
                                          </p:spTgt>
                                        </p:tgtEl>
                                        <p:attrNameLst>
                                          <p:attrName>style.visibility</p:attrName>
                                        </p:attrNameLst>
                                      </p:cBhvr>
                                      <p:to>
                                        <p:strVal val="visible"/>
                                      </p:to>
                                    </p:set>
                                    <p:animEffect transition="in" filter="wipe(left)">
                                      <p:cBhvr>
                                        <p:cTn id="21" dur="500"/>
                                        <p:tgtEl>
                                          <p:spTgt spid="34201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42037"/>
                                        </p:tgtEl>
                                        <p:attrNameLst>
                                          <p:attrName>style.visibility</p:attrName>
                                        </p:attrNameLst>
                                      </p:cBhvr>
                                      <p:to>
                                        <p:strVal val="visible"/>
                                      </p:to>
                                    </p:set>
                                    <p:animEffect transition="in" filter="wipe(left)">
                                      <p:cBhvr>
                                        <p:cTn id="26" dur="500"/>
                                        <p:tgtEl>
                                          <p:spTgt spid="34203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42023"/>
                                        </p:tgtEl>
                                        <p:attrNameLst>
                                          <p:attrName>style.visibility</p:attrName>
                                        </p:attrNameLst>
                                      </p:cBhvr>
                                      <p:to>
                                        <p:strVal val="visible"/>
                                      </p:to>
                                    </p:set>
                                    <p:animEffect transition="in" filter="wipe(left)">
                                      <p:cBhvr>
                                        <p:cTn id="31" dur="500"/>
                                        <p:tgtEl>
                                          <p:spTgt spid="342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019" grpId="0" build="p" autoUpdateAnimBg="0"/>
      <p:bldP spid="342023"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459" name="Rectangle 347"/>
          <p:cNvSpPr>
            <a:spLocks noGrp="1" noChangeArrowheads="1"/>
          </p:cNvSpPr>
          <p:nvPr>
            <p:ph type="title"/>
          </p:nvPr>
        </p:nvSpPr>
        <p:spPr>
          <a:xfrm>
            <a:off x="1676400" y="152400"/>
            <a:ext cx="7239000" cy="1143000"/>
          </a:xfrm>
        </p:spPr>
        <p:txBody>
          <a:bodyPr>
            <a:normAutofit fontScale="90000"/>
          </a:bodyPr>
          <a:lstStyle/>
          <a:p>
            <a:pPr>
              <a:defRPr/>
            </a:pPr>
            <a:r>
              <a:rPr lang="zh-CN" altLang="en-US" sz="4000"/>
              <a:t>一个总体比例的检验</a:t>
            </a:r>
            <a:br>
              <a:rPr lang="zh-CN" altLang="en-US" sz="4000">
                <a:solidFill>
                  <a:schemeClr val="tx2"/>
                </a:solidFill>
              </a:rPr>
            </a:br>
            <a:r>
              <a:rPr lang="zh-CN" altLang="en-US" sz="4000">
                <a:solidFill>
                  <a:schemeClr val="tx2"/>
                </a:solidFill>
              </a:rPr>
              <a:t> </a:t>
            </a: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例题分析</a:t>
            </a:r>
            <a:r>
              <a:rPr lang="en-US" altLang="zh-CN" sz="3600">
                <a:solidFill>
                  <a:schemeClr val="hlink"/>
                </a:solidFill>
                <a:latin typeface="Arial" panose="020B0604020202020204" pitchFamily="34" charset="0"/>
              </a:rPr>
              <a:t>)</a:t>
            </a:r>
          </a:p>
        </p:txBody>
      </p:sp>
      <p:sp>
        <p:nvSpPr>
          <p:cNvPr id="346460" name="Rectangle 348"/>
          <p:cNvSpPr>
            <a:spLocks noGrp="1" noChangeArrowheads="1"/>
          </p:cNvSpPr>
          <p:nvPr>
            <p:ph type="body" sz="half" idx="1"/>
          </p:nvPr>
        </p:nvSpPr>
        <p:spPr>
          <a:xfrm>
            <a:off x="608013" y="1666875"/>
            <a:ext cx="4533900" cy="4533900"/>
          </a:xfrm>
        </p:spPr>
        <p:txBody>
          <a:bodyPr/>
          <a:lstStyle/>
          <a:p>
            <a:pPr marL="0" indent="0" algn="just">
              <a:lnSpc>
                <a:spcPct val="110000"/>
              </a:lnSpc>
              <a:defRPr/>
            </a:pPr>
            <a:r>
              <a:rPr lang="en-US" altLang="zh-CN" sz="2800" b="1">
                <a:solidFill>
                  <a:srgbClr val="FFFF99"/>
                </a:solidFill>
              </a:rPr>
              <a:t>【</a:t>
            </a:r>
            <a:r>
              <a:rPr lang="zh-CN" altLang="en-US" sz="2800" b="1">
                <a:solidFill>
                  <a:srgbClr val="FFFF99"/>
                </a:solidFill>
              </a:rPr>
              <a:t>例</a:t>
            </a:r>
            <a:r>
              <a:rPr lang="en-US" altLang="zh-CN" sz="2800" b="1">
                <a:solidFill>
                  <a:srgbClr val="FFFF99"/>
                </a:solidFill>
              </a:rPr>
              <a:t>】</a:t>
            </a:r>
            <a:r>
              <a:rPr lang="zh-CN" altLang="en-US" sz="2600"/>
              <a:t>一项统计结果声称，某市老年人口（年龄在</a:t>
            </a:r>
            <a:r>
              <a:rPr lang="en-US" altLang="zh-CN" sz="2600">
                <a:cs typeface="Times New Roman" panose="02020603050405020304" pitchFamily="18" charset="0"/>
              </a:rPr>
              <a:t>65</a:t>
            </a:r>
            <a:r>
              <a:rPr lang="zh-CN" altLang="en-US" sz="2600"/>
              <a:t>岁以上）的比重为</a:t>
            </a:r>
            <a:r>
              <a:rPr lang="en-US" altLang="zh-CN" sz="2600">
                <a:solidFill>
                  <a:srgbClr val="FFFF99"/>
                </a:solidFill>
                <a:cs typeface="Times New Roman" panose="02020603050405020304" pitchFamily="18" charset="0"/>
              </a:rPr>
              <a:t>14.7</a:t>
            </a:r>
            <a:r>
              <a:rPr lang="en-US" altLang="zh-CN" sz="2600">
                <a:cs typeface="Times New Roman" panose="02020603050405020304" pitchFamily="18" charset="0"/>
              </a:rPr>
              <a:t>%</a:t>
            </a:r>
            <a:r>
              <a:rPr lang="zh-CN" altLang="en-US" sz="2600"/>
              <a:t>，该市老年人口研究会为了检验该项统计是否可靠，随机抽选了</a:t>
            </a:r>
            <a:r>
              <a:rPr lang="en-US" altLang="zh-CN" sz="2600">
                <a:solidFill>
                  <a:srgbClr val="FFFF99"/>
                </a:solidFill>
                <a:cs typeface="Times New Roman" panose="02020603050405020304" pitchFamily="18" charset="0"/>
              </a:rPr>
              <a:t>400</a:t>
            </a:r>
            <a:r>
              <a:rPr lang="zh-CN" altLang="en-US" sz="2600"/>
              <a:t>名居民，发现其中有</a:t>
            </a:r>
            <a:r>
              <a:rPr lang="en-US" altLang="zh-CN" sz="2600">
                <a:cs typeface="Times New Roman" panose="02020603050405020304" pitchFamily="18" charset="0"/>
              </a:rPr>
              <a:t>57</a:t>
            </a:r>
            <a:r>
              <a:rPr lang="zh-CN" altLang="en-US" sz="2600"/>
              <a:t>人年龄在</a:t>
            </a:r>
            <a:r>
              <a:rPr lang="en-US" altLang="zh-CN" sz="2600">
                <a:cs typeface="Times New Roman" panose="02020603050405020304" pitchFamily="18" charset="0"/>
              </a:rPr>
              <a:t>65</a:t>
            </a:r>
            <a:r>
              <a:rPr lang="zh-CN" altLang="en-US" sz="2600"/>
              <a:t>岁以上。调查结果是否支持该市老年人口比重为</a:t>
            </a:r>
            <a:r>
              <a:rPr lang="en-US" altLang="zh-CN" sz="2600">
                <a:cs typeface="Times New Roman" panose="02020603050405020304" pitchFamily="18" charset="0"/>
              </a:rPr>
              <a:t>14.7%</a:t>
            </a:r>
            <a:r>
              <a:rPr lang="zh-CN" altLang="en-US" sz="2600"/>
              <a:t>的看法？</a:t>
            </a:r>
            <a:r>
              <a:rPr lang="en-US" altLang="zh-CN" sz="2600"/>
              <a:t>(</a:t>
            </a:r>
            <a:r>
              <a:rPr lang="en-US" altLang="zh-CN" sz="2600" b="1">
                <a:solidFill>
                  <a:srgbClr val="FFFFB1"/>
                </a:solidFill>
                <a:latin typeface="Symbol" panose="05050102010706020507" pitchFamily="18" charset="2"/>
              </a:rPr>
              <a:t></a:t>
            </a:r>
            <a:r>
              <a:rPr lang="en-US" altLang="zh-CN" sz="2600">
                <a:solidFill>
                  <a:srgbClr val="FFFFB1"/>
                </a:solidFill>
              </a:rPr>
              <a:t>= </a:t>
            </a:r>
            <a:r>
              <a:rPr lang="en-US" altLang="zh-CN" sz="2600" b="1">
                <a:solidFill>
                  <a:srgbClr val="FFFFB1"/>
                </a:solidFill>
              </a:rPr>
              <a:t>0.05</a:t>
            </a:r>
            <a:r>
              <a:rPr lang="en-US" altLang="zh-CN" sz="2600"/>
              <a:t>)</a:t>
            </a:r>
          </a:p>
        </p:txBody>
      </p:sp>
      <p:sp>
        <p:nvSpPr>
          <p:cNvPr id="346518" name="AutoShape 406"/>
          <p:cNvSpPr>
            <a:spLocks noChangeArrowheads="1"/>
          </p:cNvSpPr>
          <p:nvPr/>
        </p:nvSpPr>
        <p:spPr bwMode="auto">
          <a:xfrm>
            <a:off x="6081713" y="2114550"/>
            <a:ext cx="2490787" cy="830263"/>
          </a:xfrm>
          <a:prstGeom prst="cloudCallout">
            <a:avLst>
              <a:gd name="adj1" fmla="val -82759"/>
              <a:gd name="adj2" fmla="val 145028"/>
            </a:avLst>
          </a:prstGeom>
          <a:noFill/>
          <a:ln w="12700">
            <a:solidFill>
              <a:schemeClr val="hlink"/>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zh-CN" altLang="en-US" dirty="0">
                <a:solidFill>
                  <a:srgbClr val="00DFCA"/>
                </a:solidFill>
                <a:effectLst>
                  <a:outerShdw blurRad="38100" dist="38100" dir="2700000" algn="tl">
                    <a:srgbClr val="000000"/>
                  </a:outerShdw>
                </a:effectLst>
                <a:latin typeface="Arial" panose="020B0604020202020204" pitchFamily="34" charset="0"/>
                <a:ea typeface="微软雅黑" panose="020B0503020204020204" pitchFamily="34" charset="-122"/>
              </a:rPr>
              <a:t>双侧检验</a:t>
            </a:r>
          </a:p>
        </p:txBody>
      </p:sp>
      <p:grpSp>
        <p:nvGrpSpPr>
          <p:cNvPr id="83973" name="Group 558"/>
          <p:cNvGrpSpPr/>
          <p:nvPr/>
        </p:nvGrpSpPr>
        <p:grpSpPr bwMode="auto">
          <a:xfrm>
            <a:off x="5461000" y="3994150"/>
            <a:ext cx="2927350" cy="2243138"/>
            <a:chOff x="3332" y="2660"/>
            <a:chExt cx="1664" cy="1269"/>
          </a:xfrm>
        </p:grpSpPr>
        <p:grpSp>
          <p:nvGrpSpPr>
            <p:cNvPr id="83974" name="Group 492"/>
            <p:cNvGrpSpPr/>
            <p:nvPr/>
          </p:nvGrpSpPr>
          <p:grpSpPr bwMode="auto">
            <a:xfrm>
              <a:off x="3332" y="2696"/>
              <a:ext cx="764" cy="1233"/>
              <a:chOff x="3848" y="1976"/>
              <a:chExt cx="944" cy="1317"/>
            </a:xfrm>
          </p:grpSpPr>
          <p:grpSp>
            <p:nvGrpSpPr>
              <p:cNvPr id="84040" name="Group 438"/>
              <p:cNvGrpSpPr/>
              <p:nvPr/>
            </p:nvGrpSpPr>
            <p:grpSpPr bwMode="auto">
              <a:xfrm>
                <a:off x="4057" y="2424"/>
                <a:ext cx="673" cy="582"/>
                <a:chOff x="4057" y="2424"/>
                <a:chExt cx="673" cy="582"/>
              </a:xfrm>
            </p:grpSpPr>
            <p:sp>
              <p:nvSpPr>
                <p:cNvPr id="346540" name="Freeform 428"/>
                <p:cNvSpPr/>
                <p:nvPr/>
              </p:nvSpPr>
              <p:spPr bwMode="auto">
                <a:xfrm>
                  <a:off x="4058" y="2424"/>
                  <a:ext cx="437" cy="364"/>
                </a:xfrm>
                <a:custGeom>
                  <a:avLst/>
                  <a:gdLst>
                    <a:gd name="T0" fmla="*/ 600 w 873"/>
                    <a:gd name="T1" fmla="*/ 287 h 726"/>
                    <a:gd name="T2" fmla="*/ 722 w 873"/>
                    <a:gd name="T3" fmla="*/ 347 h 726"/>
                    <a:gd name="T4" fmla="*/ 758 w 873"/>
                    <a:gd name="T5" fmla="*/ 400 h 726"/>
                    <a:gd name="T6" fmla="*/ 786 w 873"/>
                    <a:gd name="T7" fmla="*/ 536 h 726"/>
                    <a:gd name="T8" fmla="*/ 834 w 873"/>
                    <a:gd name="T9" fmla="*/ 634 h 726"/>
                    <a:gd name="T10" fmla="*/ 873 w 873"/>
                    <a:gd name="T11" fmla="*/ 726 h 726"/>
                    <a:gd name="T12" fmla="*/ 778 w 873"/>
                    <a:gd name="T13" fmla="*/ 643 h 726"/>
                    <a:gd name="T14" fmla="*/ 702 w 873"/>
                    <a:gd name="T15" fmla="*/ 603 h 726"/>
                    <a:gd name="T16" fmla="*/ 591 w 873"/>
                    <a:gd name="T17" fmla="*/ 520 h 726"/>
                    <a:gd name="T18" fmla="*/ 547 w 873"/>
                    <a:gd name="T19" fmla="*/ 441 h 726"/>
                    <a:gd name="T20" fmla="*/ 520 w 873"/>
                    <a:gd name="T21" fmla="*/ 328 h 726"/>
                    <a:gd name="T22" fmla="*/ 122 w 873"/>
                    <a:gd name="T23" fmla="*/ 161 h 726"/>
                    <a:gd name="T24" fmla="*/ 0 w 873"/>
                    <a:gd name="T25" fmla="*/ 6 h 726"/>
                    <a:gd name="T26" fmla="*/ 59 w 873"/>
                    <a:gd name="T27" fmla="*/ 0 h 726"/>
                    <a:gd name="T28" fmla="*/ 190 w 873"/>
                    <a:gd name="T29" fmla="*/ 50 h 726"/>
                    <a:gd name="T30" fmla="*/ 600 w 873"/>
                    <a:gd name="T31" fmla="*/ 287 h 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3" h="726">
                      <a:moveTo>
                        <a:pt x="600" y="287"/>
                      </a:moveTo>
                      <a:lnTo>
                        <a:pt x="722" y="347"/>
                      </a:lnTo>
                      <a:lnTo>
                        <a:pt x="758" y="400"/>
                      </a:lnTo>
                      <a:lnTo>
                        <a:pt x="786" y="536"/>
                      </a:lnTo>
                      <a:lnTo>
                        <a:pt x="834" y="634"/>
                      </a:lnTo>
                      <a:lnTo>
                        <a:pt x="873" y="726"/>
                      </a:lnTo>
                      <a:lnTo>
                        <a:pt x="778" y="643"/>
                      </a:lnTo>
                      <a:lnTo>
                        <a:pt x="702" y="603"/>
                      </a:lnTo>
                      <a:lnTo>
                        <a:pt x="591" y="520"/>
                      </a:lnTo>
                      <a:lnTo>
                        <a:pt x="547" y="441"/>
                      </a:lnTo>
                      <a:lnTo>
                        <a:pt x="520" y="328"/>
                      </a:lnTo>
                      <a:lnTo>
                        <a:pt x="122" y="161"/>
                      </a:lnTo>
                      <a:lnTo>
                        <a:pt x="0" y="6"/>
                      </a:lnTo>
                      <a:lnTo>
                        <a:pt x="59" y="0"/>
                      </a:lnTo>
                      <a:lnTo>
                        <a:pt x="190" y="50"/>
                      </a:lnTo>
                      <a:lnTo>
                        <a:pt x="600" y="287"/>
                      </a:lnTo>
                      <a:close/>
                    </a:path>
                  </a:pathLst>
                </a:custGeom>
                <a:solidFill>
                  <a:srgbClr val="E040A0"/>
                </a:solidFill>
                <a:ln w="9525">
                  <a:solidFill>
                    <a:srgbClr val="000000"/>
                  </a:solidFill>
                  <a:prstDash val="solid"/>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84095" name="Group 437"/>
                <p:cNvGrpSpPr/>
                <p:nvPr/>
              </p:nvGrpSpPr>
              <p:grpSpPr bwMode="auto">
                <a:xfrm>
                  <a:off x="4370" y="2632"/>
                  <a:ext cx="360" cy="374"/>
                  <a:chOff x="4370" y="2632"/>
                  <a:chExt cx="360" cy="374"/>
                </a:xfrm>
              </p:grpSpPr>
              <p:sp>
                <p:nvSpPr>
                  <p:cNvPr id="346541" name="Freeform 429"/>
                  <p:cNvSpPr/>
                  <p:nvPr/>
                </p:nvSpPr>
                <p:spPr bwMode="auto">
                  <a:xfrm>
                    <a:off x="4370" y="2632"/>
                    <a:ext cx="360" cy="374"/>
                  </a:xfrm>
                  <a:custGeom>
                    <a:avLst/>
                    <a:gdLst>
                      <a:gd name="T0" fmla="*/ 0 w 720"/>
                      <a:gd name="T1" fmla="*/ 608 h 749"/>
                      <a:gd name="T2" fmla="*/ 97 w 720"/>
                      <a:gd name="T3" fmla="*/ 565 h 749"/>
                      <a:gd name="T4" fmla="*/ 124 w 720"/>
                      <a:gd name="T5" fmla="*/ 500 h 749"/>
                      <a:gd name="T6" fmla="*/ 148 w 720"/>
                      <a:gd name="T7" fmla="*/ 440 h 749"/>
                      <a:gd name="T8" fmla="*/ 151 w 720"/>
                      <a:gd name="T9" fmla="*/ 366 h 749"/>
                      <a:gd name="T10" fmla="*/ 133 w 720"/>
                      <a:gd name="T11" fmla="*/ 273 h 749"/>
                      <a:gd name="T12" fmla="*/ 116 w 720"/>
                      <a:gd name="T13" fmla="*/ 176 h 749"/>
                      <a:gd name="T14" fmla="*/ 141 w 720"/>
                      <a:gd name="T15" fmla="*/ 159 h 749"/>
                      <a:gd name="T16" fmla="*/ 173 w 720"/>
                      <a:gd name="T17" fmla="*/ 155 h 749"/>
                      <a:gd name="T18" fmla="*/ 212 w 720"/>
                      <a:gd name="T19" fmla="*/ 176 h 749"/>
                      <a:gd name="T20" fmla="*/ 251 w 720"/>
                      <a:gd name="T21" fmla="*/ 229 h 749"/>
                      <a:gd name="T22" fmla="*/ 296 w 720"/>
                      <a:gd name="T23" fmla="*/ 340 h 749"/>
                      <a:gd name="T24" fmla="*/ 335 w 720"/>
                      <a:gd name="T25" fmla="*/ 247 h 749"/>
                      <a:gd name="T26" fmla="*/ 394 w 720"/>
                      <a:gd name="T27" fmla="*/ 173 h 749"/>
                      <a:gd name="T28" fmla="*/ 452 w 720"/>
                      <a:gd name="T29" fmla="*/ 125 h 749"/>
                      <a:gd name="T30" fmla="*/ 532 w 720"/>
                      <a:gd name="T31" fmla="*/ 51 h 749"/>
                      <a:gd name="T32" fmla="*/ 591 w 720"/>
                      <a:gd name="T33" fmla="*/ 4 h 749"/>
                      <a:gd name="T34" fmla="*/ 630 w 720"/>
                      <a:gd name="T35" fmla="*/ 0 h 749"/>
                      <a:gd name="T36" fmla="*/ 656 w 720"/>
                      <a:gd name="T37" fmla="*/ 25 h 749"/>
                      <a:gd name="T38" fmla="*/ 644 w 720"/>
                      <a:gd name="T39" fmla="*/ 62 h 749"/>
                      <a:gd name="T40" fmla="*/ 610 w 720"/>
                      <a:gd name="T41" fmla="*/ 125 h 749"/>
                      <a:gd name="T42" fmla="*/ 561 w 720"/>
                      <a:gd name="T43" fmla="*/ 203 h 749"/>
                      <a:gd name="T44" fmla="*/ 498 w 720"/>
                      <a:gd name="T45" fmla="*/ 284 h 749"/>
                      <a:gd name="T46" fmla="*/ 584 w 720"/>
                      <a:gd name="T47" fmla="*/ 263 h 749"/>
                      <a:gd name="T48" fmla="*/ 654 w 720"/>
                      <a:gd name="T49" fmla="*/ 264 h 749"/>
                      <a:gd name="T50" fmla="*/ 690 w 720"/>
                      <a:gd name="T51" fmla="*/ 284 h 749"/>
                      <a:gd name="T52" fmla="*/ 690 w 720"/>
                      <a:gd name="T53" fmla="*/ 322 h 749"/>
                      <a:gd name="T54" fmla="*/ 671 w 720"/>
                      <a:gd name="T55" fmla="*/ 358 h 749"/>
                      <a:gd name="T56" fmla="*/ 635 w 720"/>
                      <a:gd name="T57" fmla="*/ 395 h 749"/>
                      <a:gd name="T58" fmla="*/ 576 w 720"/>
                      <a:gd name="T59" fmla="*/ 416 h 749"/>
                      <a:gd name="T60" fmla="*/ 644 w 720"/>
                      <a:gd name="T61" fmla="*/ 410 h 749"/>
                      <a:gd name="T62" fmla="*/ 700 w 720"/>
                      <a:gd name="T63" fmla="*/ 428 h 749"/>
                      <a:gd name="T64" fmla="*/ 720 w 720"/>
                      <a:gd name="T65" fmla="*/ 477 h 749"/>
                      <a:gd name="T66" fmla="*/ 702 w 720"/>
                      <a:gd name="T67" fmla="*/ 518 h 749"/>
                      <a:gd name="T68" fmla="*/ 657 w 720"/>
                      <a:gd name="T69" fmla="*/ 539 h 749"/>
                      <a:gd name="T70" fmla="*/ 542 w 720"/>
                      <a:gd name="T71" fmla="*/ 532 h 749"/>
                      <a:gd name="T72" fmla="*/ 598 w 720"/>
                      <a:gd name="T73" fmla="*/ 553 h 749"/>
                      <a:gd name="T74" fmla="*/ 625 w 720"/>
                      <a:gd name="T75" fmla="*/ 576 h 749"/>
                      <a:gd name="T76" fmla="*/ 646 w 720"/>
                      <a:gd name="T77" fmla="*/ 608 h 749"/>
                      <a:gd name="T78" fmla="*/ 639 w 720"/>
                      <a:gd name="T79" fmla="*/ 655 h 749"/>
                      <a:gd name="T80" fmla="*/ 605 w 720"/>
                      <a:gd name="T81" fmla="*/ 683 h 749"/>
                      <a:gd name="T82" fmla="*/ 567 w 720"/>
                      <a:gd name="T83" fmla="*/ 682 h 749"/>
                      <a:gd name="T84" fmla="*/ 516 w 720"/>
                      <a:gd name="T85" fmla="*/ 666 h 749"/>
                      <a:gd name="T86" fmla="*/ 467 w 720"/>
                      <a:gd name="T87" fmla="*/ 639 h 749"/>
                      <a:gd name="T88" fmla="*/ 437 w 720"/>
                      <a:gd name="T89" fmla="*/ 687 h 749"/>
                      <a:gd name="T90" fmla="*/ 404 w 720"/>
                      <a:gd name="T91" fmla="*/ 722 h 749"/>
                      <a:gd name="T92" fmla="*/ 367 w 720"/>
                      <a:gd name="T93" fmla="*/ 740 h 749"/>
                      <a:gd name="T94" fmla="*/ 319 w 720"/>
                      <a:gd name="T95" fmla="*/ 749 h 749"/>
                      <a:gd name="T96" fmla="*/ 121 w 720"/>
                      <a:gd name="T97" fmla="*/ 698 h 749"/>
                      <a:gd name="T98" fmla="*/ 0 w 720"/>
                      <a:gd name="T99" fmla="*/ 608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0" h="749">
                        <a:moveTo>
                          <a:pt x="0" y="608"/>
                        </a:moveTo>
                        <a:lnTo>
                          <a:pt x="97" y="565"/>
                        </a:lnTo>
                        <a:lnTo>
                          <a:pt x="124" y="500"/>
                        </a:lnTo>
                        <a:lnTo>
                          <a:pt x="148" y="440"/>
                        </a:lnTo>
                        <a:lnTo>
                          <a:pt x="151" y="366"/>
                        </a:lnTo>
                        <a:lnTo>
                          <a:pt x="133" y="273"/>
                        </a:lnTo>
                        <a:lnTo>
                          <a:pt x="116" y="176"/>
                        </a:lnTo>
                        <a:lnTo>
                          <a:pt x="141" y="159"/>
                        </a:lnTo>
                        <a:lnTo>
                          <a:pt x="173" y="155"/>
                        </a:lnTo>
                        <a:lnTo>
                          <a:pt x="212" y="176"/>
                        </a:lnTo>
                        <a:lnTo>
                          <a:pt x="251" y="229"/>
                        </a:lnTo>
                        <a:lnTo>
                          <a:pt x="296" y="340"/>
                        </a:lnTo>
                        <a:lnTo>
                          <a:pt x="335" y="247"/>
                        </a:lnTo>
                        <a:lnTo>
                          <a:pt x="394" y="173"/>
                        </a:lnTo>
                        <a:lnTo>
                          <a:pt x="452" y="125"/>
                        </a:lnTo>
                        <a:lnTo>
                          <a:pt x="532" y="51"/>
                        </a:lnTo>
                        <a:lnTo>
                          <a:pt x="591" y="4"/>
                        </a:lnTo>
                        <a:lnTo>
                          <a:pt x="630" y="0"/>
                        </a:lnTo>
                        <a:lnTo>
                          <a:pt x="656" y="25"/>
                        </a:lnTo>
                        <a:lnTo>
                          <a:pt x="644" y="62"/>
                        </a:lnTo>
                        <a:lnTo>
                          <a:pt x="610" y="125"/>
                        </a:lnTo>
                        <a:lnTo>
                          <a:pt x="561" y="203"/>
                        </a:lnTo>
                        <a:lnTo>
                          <a:pt x="498" y="284"/>
                        </a:lnTo>
                        <a:lnTo>
                          <a:pt x="584" y="263"/>
                        </a:lnTo>
                        <a:lnTo>
                          <a:pt x="654" y="264"/>
                        </a:lnTo>
                        <a:lnTo>
                          <a:pt x="690" y="284"/>
                        </a:lnTo>
                        <a:lnTo>
                          <a:pt x="690" y="322"/>
                        </a:lnTo>
                        <a:lnTo>
                          <a:pt x="671" y="358"/>
                        </a:lnTo>
                        <a:lnTo>
                          <a:pt x="635" y="395"/>
                        </a:lnTo>
                        <a:lnTo>
                          <a:pt x="576" y="416"/>
                        </a:lnTo>
                        <a:lnTo>
                          <a:pt x="644" y="410"/>
                        </a:lnTo>
                        <a:lnTo>
                          <a:pt x="700" y="428"/>
                        </a:lnTo>
                        <a:lnTo>
                          <a:pt x="720" y="477"/>
                        </a:lnTo>
                        <a:lnTo>
                          <a:pt x="702" y="518"/>
                        </a:lnTo>
                        <a:lnTo>
                          <a:pt x="657" y="539"/>
                        </a:lnTo>
                        <a:lnTo>
                          <a:pt x="542" y="532"/>
                        </a:lnTo>
                        <a:lnTo>
                          <a:pt x="598" y="553"/>
                        </a:lnTo>
                        <a:lnTo>
                          <a:pt x="625" y="576"/>
                        </a:lnTo>
                        <a:lnTo>
                          <a:pt x="646" y="608"/>
                        </a:lnTo>
                        <a:lnTo>
                          <a:pt x="639" y="655"/>
                        </a:lnTo>
                        <a:lnTo>
                          <a:pt x="605" y="683"/>
                        </a:lnTo>
                        <a:lnTo>
                          <a:pt x="567" y="682"/>
                        </a:lnTo>
                        <a:lnTo>
                          <a:pt x="516" y="666"/>
                        </a:lnTo>
                        <a:lnTo>
                          <a:pt x="467" y="639"/>
                        </a:lnTo>
                        <a:lnTo>
                          <a:pt x="437" y="687"/>
                        </a:lnTo>
                        <a:lnTo>
                          <a:pt x="404" y="722"/>
                        </a:lnTo>
                        <a:lnTo>
                          <a:pt x="367" y="740"/>
                        </a:lnTo>
                        <a:lnTo>
                          <a:pt x="319" y="749"/>
                        </a:lnTo>
                        <a:lnTo>
                          <a:pt x="121" y="698"/>
                        </a:lnTo>
                        <a:lnTo>
                          <a:pt x="0" y="608"/>
                        </a:lnTo>
                        <a:close/>
                      </a:path>
                    </a:pathLst>
                  </a:custGeom>
                  <a:solidFill>
                    <a:srgbClr val="E0A080"/>
                  </a:solidFill>
                  <a:ln w="9525">
                    <a:solidFill>
                      <a:srgbClr val="000000"/>
                    </a:solidFill>
                    <a:prstDash val="solid"/>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84097" name="Group 436"/>
                  <p:cNvGrpSpPr/>
                  <p:nvPr/>
                </p:nvGrpSpPr>
                <p:grpSpPr bwMode="auto">
                  <a:xfrm>
                    <a:off x="4419" y="2791"/>
                    <a:ext cx="250" cy="190"/>
                    <a:chOff x="4419" y="2791"/>
                    <a:chExt cx="250" cy="190"/>
                  </a:xfrm>
                </p:grpSpPr>
                <p:sp>
                  <p:nvSpPr>
                    <p:cNvPr id="346542" name="Freeform 430"/>
                    <p:cNvSpPr/>
                    <p:nvPr/>
                  </p:nvSpPr>
                  <p:spPr bwMode="auto">
                    <a:xfrm>
                      <a:off x="4587" y="2793"/>
                      <a:ext cx="81" cy="54"/>
                    </a:xfrm>
                    <a:custGeom>
                      <a:avLst/>
                      <a:gdLst>
                        <a:gd name="T0" fmla="*/ 163 w 163"/>
                        <a:gd name="T1" fmla="*/ 96 h 108"/>
                        <a:gd name="T2" fmla="*/ 102 w 163"/>
                        <a:gd name="T3" fmla="*/ 108 h 108"/>
                        <a:gd name="T4" fmla="*/ 51 w 163"/>
                        <a:gd name="T5" fmla="*/ 104 h 108"/>
                        <a:gd name="T6" fmla="*/ 15 w 163"/>
                        <a:gd name="T7" fmla="*/ 87 h 108"/>
                        <a:gd name="T8" fmla="*/ 0 w 163"/>
                        <a:gd name="T9" fmla="*/ 55 h 108"/>
                        <a:gd name="T10" fmla="*/ 10 w 163"/>
                        <a:gd name="T11" fmla="*/ 22 h 108"/>
                        <a:gd name="T12" fmla="*/ 44 w 163"/>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63" h="108">
                          <a:moveTo>
                            <a:pt x="163" y="96"/>
                          </a:moveTo>
                          <a:lnTo>
                            <a:pt x="102" y="108"/>
                          </a:lnTo>
                          <a:lnTo>
                            <a:pt x="51" y="104"/>
                          </a:lnTo>
                          <a:lnTo>
                            <a:pt x="15" y="87"/>
                          </a:lnTo>
                          <a:lnTo>
                            <a:pt x="0" y="55"/>
                          </a:lnTo>
                          <a:lnTo>
                            <a:pt x="10" y="22"/>
                          </a:lnTo>
                          <a:lnTo>
                            <a:pt x="44" y="0"/>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543" name="Freeform 431"/>
                    <p:cNvSpPr/>
                    <p:nvPr/>
                  </p:nvSpPr>
                  <p:spPr bwMode="auto">
                    <a:xfrm>
                      <a:off x="4573" y="2847"/>
                      <a:ext cx="88" cy="57"/>
                    </a:xfrm>
                    <a:custGeom>
                      <a:avLst/>
                      <a:gdLst>
                        <a:gd name="T0" fmla="*/ 175 w 175"/>
                        <a:gd name="T1" fmla="*/ 109 h 113"/>
                        <a:gd name="T2" fmla="*/ 114 w 175"/>
                        <a:gd name="T3" fmla="*/ 113 h 113"/>
                        <a:gd name="T4" fmla="*/ 60 w 175"/>
                        <a:gd name="T5" fmla="*/ 106 h 113"/>
                        <a:gd name="T6" fmla="*/ 22 w 175"/>
                        <a:gd name="T7" fmla="*/ 90 h 113"/>
                        <a:gd name="T8" fmla="*/ 0 w 175"/>
                        <a:gd name="T9" fmla="*/ 58 h 113"/>
                        <a:gd name="T10" fmla="*/ 9 w 175"/>
                        <a:gd name="T11" fmla="*/ 30 h 113"/>
                        <a:gd name="T12" fmla="*/ 36 w 175"/>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175" h="113">
                          <a:moveTo>
                            <a:pt x="175" y="109"/>
                          </a:moveTo>
                          <a:lnTo>
                            <a:pt x="114" y="113"/>
                          </a:lnTo>
                          <a:lnTo>
                            <a:pt x="60" y="106"/>
                          </a:lnTo>
                          <a:lnTo>
                            <a:pt x="22" y="90"/>
                          </a:lnTo>
                          <a:lnTo>
                            <a:pt x="0" y="58"/>
                          </a:lnTo>
                          <a:lnTo>
                            <a:pt x="9" y="30"/>
                          </a:lnTo>
                          <a:lnTo>
                            <a:pt x="36" y="0"/>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544" name="Freeform 432"/>
                    <p:cNvSpPr/>
                    <p:nvPr/>
                  </p:nvSpPr>
                  <p:spPr bwMode="auto">
                    <a:xfrm>
                      <a:off x="4547" y="2887"/>
                      <a:ext cx="56" cy="68"/>
                    </a:xfrm>
                    <a:custGeom>
                      <a:avLst/>
                      <a:gdLst>
                        <a:gd name="T0" fmla="*/ 113 w 113"/>
                        <a:gd name="T1" fmla="*/ 137 h 137"/>
                        <a:gd name="T2" fmla="*/ 56 w 113"/>
                        <a:gd name="T3" fmla="*/ 115 h 137"/>
                        <a:gd name="T4" fmla="*/ 22 w 113"/>
                        <a:gd name="T5" fmla="*/ 88 h 137"/>
                        <a:gd name="T6" fmla="*/ 0 w 113"/>
                        <a:gd name="T7" fmla="*/ 49 h 137"/>
                        <a:gd name="T8" fmla="*/ 12 w 113"/>
                        <a:gd name="T9" fmla="*/ 12 h 137"/>
                        <a:gd name="T10" fmla="*/ 39 w 113"/>
                        <a:gd name="T11" fmla="*/ 0 h 137"/>
                      </a:gdLst>
                      <a:ahLst/>
                      <a:cxnLst>
                        <a:cxn ang="0">
                          <a:pos x="T0" y="T1"/>
                        </a:cxn>
                        <a:cxn ang="0">
                          <a:pos x="T2" y="T3"/>
                        </a:cxn>
                        <a:cxn ang="0">
                          <a:pos x="T4" y="T5"/>
                        </a:cxn>
                        <a:cxn ang="0">
                          <a:pos x="T6" y="T7"/>
                        </a:cxn>
                        <a:cxn ang="0">
                          <a:pos x="T8" y="T9"/>
                        </a:cxn>
                        <a:cxn ang="0">
                          <a:pos x="T10" y="T11"/>
                        </a:cxn>
                      </a:cxnLst>
                      <a:rect l="0" t="0" r="r" b="b"/>
                      <a:pathLst>
                        <a:path w="113" h="137">
                          <a:moveTo>
                            <a:pt x="113" y="137"/>
                          </a:moveTo>
                          <a:lnTo>
                            <a:pt x="56" y="115"/>
                          </a:lnTo>
                          <a:lnTo>
                            <a:pt x="22" y="88"/>
                          </a:lnTo>
                          <a:lnTo>
                            <a:pt x="0" y="49"/>
                          </a:lnTo>
                          <a:lnTo>
                            <a:pt x="12" y="12"/>
                          </a:lnTo>
                          <a:lnTo>
                            <a:pt x="39" y="0"/>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545" name="Freeform 433"/>
                    <p:cNvSpPr/>
                    <p:nvPr/>
                  </p:nvSpPr>
                  <p:spPr bwMode="auto">
                    <a:xfrm>
                      <a:off x="4518" y="2791"/>
                      <a:ext cx="11" cy="66"/>
                    </a:xfrm>
                    <a:custGeom>
                      <a:avLst/>
                      <a:gdLst>
                        <a:gd name="T0" fmla="*/ 0 w 23"/>
                        <a:gd name="T1" fmla="*/ 0 h 130"/>
                        <a:gd name="T2" fmla="*/ 20 w 23"/>
                        <a:gd name="T3" fmla="*/ 58 h 130"/>
                        <a:gd name="T4" fmla="*/ 23 w 23"/>
                        <a:gd name="T5" fmla="*/ 91 h 130"/>
                        <a:gd name="T6" fmla="*/ 20 w 23"/>
                        <a:gd name="T7" fmla="*/ 130 h 130"/>
                      </a:gdLst>
                      <a:ahLst/>
                      <a:cxnLst>
                        <a:cxn ang="0">
                          <a:pos x="T0" y="T1"/>
                        </a:cxn>
                        <a:cxn ang="0">
                          <a:pos x="T2" y="T3"/>
                        </a:cxn>
                        <a:cxn ang="0">
                          <a:pos x="T4" y="T5"/>
                        </a:cxn>
                        <a:cxn ang="0">
                          <a:pos x="T6" y="T7"/>
                        </a:cxn>
                      </a:cxnLst>
                      <a:rect l="0" t="0" r="r" b="b"/>
                      <a:pathLst>
                        <a:path w="23" h="130">
                          <a:moveTo>
                            <a:pt x="0" y="0"/>
                          </a:moveTo>
                          <a:lnTo>
                            <a:pt x="20" y="58"/>
                          </a:lnTo>
                          <a:lnTo>
                            <a:pt x="23" y="91"/>
                          </a:lnTo>
                          <a:lnTo>
                            <a:pt x="20" y="130"/>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546" name="Freeform 434"/>
                    <p:cNvSpPr/>
                    <p:nvPr/>
                  </p:nvSpPr>
                  <p:spPr bwMode="auto">
                    <a:xfrm>
                      <a:off x="4515" y="2791"/>
                      <a:ext cx="48" cy="26"/>
                    </a:xfrm>
                    <a:custGeom>
                      <a:avLst/>
                      <a:gdLst>
                        <a:gd name="T0" fmla="*/ 0 w 95"/>
                        <a:gd name="T1" fmla="*/ 0 h 51"/>
                        <a:gd name="T2" fmla="*/ 40 w 95"/>
                        <a:gd name="T3" fmla="*/ 5 h 51"/>
                        <a:gd name="T4" fmla="*/ 71 w 95"/>
                        <a:gd name="T5" fmla="*/ 21 h 51"/>
                        <a:gd name="T6" fmla="*/ 95 w 95"/>
                        <a:gd name="T7" fmla="*/ 51 h 51"/>
                      </a:gdLst>
                      <a:ahLst/>
                      <a:cxnLst>
                        <a:cxn ang="0">
                          <a:pos x="T0" y="T1"/>
                        </a:cxn>
                        <a:cxn ang="0">
                          <a:pos x="T2" y="T3"/>
                        </a:cxn>
                        <a:cxn ang="0">
                          <a:pos x="T4" y="T5"/>
                        </a:cxn>
                        <a:cxn ang="0">
                          <a:pos x="T6" y="T7"/>
                        </a:cxn>
                      </a:cxnLst>
                      <a:rect l="0" t="0" r="r" b="b"/>
                      <a:pathLst>
                        <a:path w="95" h="51">
                          <a:moveTo>
                            <a:pt x="0" y="0"/>
                          </a:moveTo>
                          <a:lnTo>
                            <a:pt x="40" y="5"/>
                          </a:lnTo>
                          <a:lnTo>
                            <a:pt x="71" y="21"/>
                          </a:lnTo>
                          <a:lnTo>
                            <a:pt x="95" y="51"/>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547" name="Freeform 435"/>
                    <p:cNvSpPr/>
                    <p:nvPr/>
                  </p:nvSpPr>
                  <p:spPr bwMode="auto">
                    <a:xfrm>
                      <a:off x="4419" y="2910"/>
                      <a:ext cx="81" cy="71"/>
                    </a:xfrm>
                    <a:custGeom>
                      <a:avLst/>
                      <a:gdLst>
                        <a:gd name="T0" fmla="*/ 0 w 163"/>
                        <a:gd name="T1" fmla="*/ 0 h 141"/>
                        <a:gd name="T2" fmla="*/ 3 w 163"/>
                        <a:gd name="T3" fmla="*/ 21 h 141"/>
                        <a:gd name="T4" fmla="*/ 10 w 163"/>
                        <a:gd name="T5" fmla="*/ 45 h 141"/>
                        <a:gd name="T6" fmla="*/ 20 w 163"/>
                        <a:gd name="T7" fmla="*/ 63 h 141"/>
                        <a:gd name="T8" fmla="*/ 45 w 163"/>
                        <a:gd name="T9" fmla="*/ 82 h 141"/>
                        <a:gd name="T10" fmla="*/ 76 w 163"/>
                        <a:gd name="T11" fmla="*/ 97 h 141"/>
                        <a:gd name="T12" fmla="*/ 110 w 163"/>
                        <a:gd name="T13" fmla="*/ 98 h 141"/>
                        <a:gd name="T14" fmla="*/ 135 w 163"/>
                        <a:gd name="T15" fmla="*/ 105 h 141"/>
                        <a:gd name="T16" fmla="*/ 152 w 163"/>
                        <a:gd name="T17" fmla="*/ 123 h 141"/>
                        <a:gd name="T18" fmla="*/ 163 w 163"/>
                        <a:gd name="T19" fmla="*/ 139 h 141"/>
                        <a:gd name="T20" fmla="*/ 163 w 163"/>
                        <a:gd name="T21"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41">
                          <a:moveTo>
                            <a:pt x="0" y="0"/>
                          </a:moveTo>
                          <a:lnTo>
                            <a:pt x="3" y="21"/>
                          </a:lnTo>
                          <a:lnTo>
                            <a:pt x="10" y="45"/>
                          </a:lnTo>
                          <a:lnTo>
                            <a:pt x="20" y="63"/>
                          </a:lnTo>
                          <a:lnTo>
                            <a:pt x="45" y="82"/>
                          </a:lnTo>
                          <a:lnTo>
                            <a:pt x="76" y="97"/>
                          </a:lnTo>
                          <a:lnTo>
                            <a:pt x="110" y="98"/>
                          </a:lnTo>
                          <a:lnTo>
                            <a:pt x="135" y="105"/>
                          </a:lnTo>
                          <a:lnTo>
                            <a:pt x="152" y="123"/>
                          </a:lnTo>
                          <a:lnTo>
                            <a:pt x="163" y="139"/>
                          </a:lnTo>
                          <a:lnTo>
                            <a:pt x="163" y="141"/>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grpSp>
          <p:grpSp>
            <p:nvGrpSpPr>
              <p:cNvPr id="84041" name="Group 491"/>
              <p:cNvGrpSpPr/>
              <p:nvPr/>
            </p:nvGrpSpPr>
            <p:grpSpPr bwMode="auto">
              <a:xfrm>
                <a:off x="3848" y="1976"/>
                <a:ext cx="944" cy="1317"/>
                <a:chOff x="3848" y="1976"/>
                <a:chExt cx="944" cy="1317"/>
              </a:xfrm>
            </p:grpSpPr>
            <p:grpSp>
              <p:nvGrpSpPr>
                <p:cNvPr id="84042" name="Group 470"/>
                <p:cNvGrpSpPr/>
                <p:nvPr/>
              </p:nvGrpSpPr>
              <p:grpSpPr bwMode="auto">
                <a:xfrm>
                  <a:off x="4013" y="1976"/>
                  <a:ext cx="751" cy="730"/>
                  <a:chOff x="4013" y="1976"/>
                  <a:chExt cx="751" cy="730"/>
                </a:xfrm>
              </p:grpSpPr>
              <p:sp>
                <p:nvSpPr>
                  <p:cNvPr id="346551" name="Freeform 439"/>
                  <p:cNvSpPr/>
                  <p:nvPr/>
                </p:nvSpPr>
                <p:spPr bwMode="auto">
                  <a:xfrm>
                    <a:off x="4084" y="1976"/>
                    <a:ext cx="671" cy="730"/>
                  </a:xfrm>
                  <a:custGeom>
                    <a:avLst/>
                    <a:gdLst>
                      <a:gd name="T0" fmla="*/ 164 w 1342"/>
                      <a:gd name="T1" fmla="*/ 1157 h 1460"/>
                      <a:gd name="T2" fmla="*/ 229 w 1342"/>
                      <a:gd name="T3" fmla="*/ 1032 h 1460"/>
                      <a:gd name="T4" fmla="*/ 229 w 1342"/>
                      <a:gd name="T5" fmla="*/ 995 h 1460"/>
                      <a:gd name="T6" fmla="*/ 205 w 1342"/>
                      <a:gd name="T7" fmla="*/ 946 h 1460"/>
                      <a:gd name="T8" fmla="*/ 169 w 1342"/>
                      <a:gd name="T9" fmla="*/ 891 h 1460"/>
                      <a:gd name="T10" fmla="*/ 103 w 1342"/>
                      <a:gd name="T11" fmla="*/ 840 h 1460"/>
                      <a:gd name="T12" fmla="*/ 61 w 1342"/>
                      <a:gd name="T13" fmla="*/ 770 h 1460"/>
                      <a:gd name="T14" fmla="*/ 40 w 1342"/>
                      <a:gd name="T15" fmla="*/ 708 h 1460"/>
                      <a:gd name="T16" fmla="*/ 15 w 1342"/>
                      <a:gd name="T17" fmla="*/ 662 h 1460"/>
                      <a:gd name="T18" fmla="*/ 15 w 1342"/>
                      <a:gd name="T19" fmla="*/ 608 h 1460"/>
                      <a:gd name="T20" fmla="*/ 0 w 1342"/>
                      <a:gd name="T21" fmla="*/ 482 h 1460"/>
                      <a:gd name="T22" fmla="*/ 15 w 1342"/>
                      <a:gd name="T23" fmla="*/ 387 h 1460"/>
                      <a:gd name="T24" fmla="*/ 44 w 1342"/>
                      <a:gd name="T25" fmla="*/ 305 h 1460"/>
                      <a:gd name="T26" fmla="*/ 85 w 1342"/>
                      <a:gd name="T27" fmla="*/ 217 h 1460"/>
                      <a:gd name="T28" fmla="*/ 134 w 1342"/>
                      <a:gd name="T29" fmla="*/ 165 h 1460"/>
                      <a:gd name="T30" fmla="*/ 226 w 1342"/>
                      <a:gd name="T31" fmla="*/ 104 h 1460"/>
                      <a:gd name="T32" fmla="*/ 326 w 1342"/>
                      <a:gd name="T33" fmla="*/ 62 h 1460"/>
                      <a:gd name="T34" fmla="*/ 431 w 1342"/>
                      <a:gd name="T35" fmla="*/ 25 h 1460"/>
                      <a:gd name="T36" fmla="*/ 565 w 1342"/>
                      <a:gd name="T37" fmla="*/ 3 h 1460"/>
                      <a:gd name="T38" fmla="*/ 660 w 1342"/>
                      <a:gd name="T39" fmla="*/ 0 h 1460"/>
                      <a:gd name="T40" fmla="*/ 756 w 1342"/>
                      <a:gd name="T41" fmla="*/ 9 h 1460"/>
                      <a:gd name="T42" fmla="*/ 876 w 1342"/>
                      <a:gd name="T43" fmla="*/ 33 h 1460"/>
                      <a:gd name="T44" fmla="*/ 987 w 1342"/>
                      <a:gd name="T45" fmla="*/ 70 h 1460"/>
                      <a:gd name="T46" fmla="*/ 1066 w 1342"/>
                      <a:gd name="T47" fmla="*/ 113 h 1460"/>
                      <a:gd name="T48" fmla="*/ 1167 w 1342"/>
                      <a:gd name="T49" fmla="*/ 192 h 1460"/>
                      <a:gd name="T50" fmla="*/ 1235 w 1342"/>
                      <a:gd name="T51" fmla="*/ 285 h 1460"/>
                      <a:gd name="T52" fmla="*/ 1286 w 1342"/>
                      <a:gd name="T53" fmla="*/ 372 h 1460"/>
                      <a:gd name="T54" fmla="*/ 1311 w 1342"/>
                      <a:gd name="T55" fmla="*/ 435 h 1460"/>
                      <a:gd name="T56" fmla="*/ 1342 w 1342"/>
                      <a:gd name="T57" fmla="*/ 544 h 1460"/>
                      <a:gd name="T58" fmla="*/ 1342 w 1342"/>
                      <a:gd name="T59" fmla="*/ 629 h 1460"/>
                      <a:gd name="T60" fmla="*/ 1321 w 1342"/>
                      <a:gd name="T61" fmla="*/ 750 h 1460"/>
                      <a:gd name="T62" fmla="*/ 1291 w 1342"/>
                      <a:gd name="T63" fmla="*/ 849 h 1460"/>
                      <a:gd name="T64" fmla="*/ 1245 w 1342"/>
                      <a:gd name="T65" fmla="*/ 932 h 1460"/>
                      <a:gd name="T66" fmla="*/ 1206 w 1342"/>
                      <a:gd name="T67" fmla="*/ 979 h 1460"/>
                      <a:gd name="T68" fmla="*/ 1148 w 1342"/>
                      <a:gd name="T69" fmla="*/ 1032 h 1460"/>
                      <a:gd name="T70" fmla="*/ 1053 w 1342"/>
                      <a:gd name="T71" fmla="*/ 1073 h 1460"/>
                      <a:gd name="T72" fmla="*/ 981 w 1342"/>
                      <a:gd name="T73" fmla="*/ 1099 h 1460"/>
                      <a:gd name="T74" fmla="*/ 902 w 1342"/>
                      <a:gd name="T75" fmla="*/ 1124 h 1460"/>
                      <a:gd name="T76" fmla="*/ 776 w 1342"/>
                      <a:gd name="T77" fmla="*/ 1136 h 1460"/>
                      <a:gd name="T78" fmla="*/ 667 w 1342"/>
                      <a:gd name="T79" fmla="*/ 1157 h 1460"/>
                      <a:gd name="T80" fmla="*/ 596 w 1342"/>
                      <a:gd name="T81" fmla="*/ 1173 h 1460"/>
                      <a:gd name="T82" fmla="*/ 575 w 1342"/>
                      <a:gd name="T83" fmla="*/ 1208 h 1460"/>
                      <a:gd name="T84" fmla="*/ 581 w 1342"/>
                      <a:gd name="T85" fmla="*/ 1252 h 1460"/>
                      <a:gd name="T86" fmla="*/ 575 w 1342"/>
                      <a:gd name="T87" fmla="*/ 1294 h 1460"/>
                      <a:gd name="T88" fmla="*/ 560 w 1342"/>
                      <a:gd name="T89" fmla="*/ 1324 h 1460"/>
                      <a:gd name="T90" fmla="*/ 552 w 1342"/>
                      <a:gd name="T91" fmla="*/ 1383 h 1460"/>
                      <a:gd name="T92" fmla="*/ 555 w 1342"/>
                      <a:gd name="T93" fmla="*/ 1460 h 1460"/>
                      <a:gd name="T94" fmla="*/ 465 w 1342"/>
                      <a:gd name="T95" fmla="*/ 1331 h 1460"/>
                      <a:gd name="T96" fmla="*/ 346 w 1342"/>
                      <a:gd name="T97" fmla="*/ 1226 h 1460"/>
                      <a:gd name="T98" fmla="*/ 246 w 1342"/>
                      <a:gd name="T99" fmla="*/ 1176 h 1460"/>
                      <a:gd name="T100" fmla="*/ 164 w 1342"/>
                      <a:gd name="T101" fmla="*/ 1157 h 1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42" h="1460">
                        <a:moveTo>
                          <a:pt x="164" y="1157"/>
                        </a:moveTo>
                        <a:lnTo>
                          <a:pt x="229" y="1032"/>
                        </a:lnTo>
                        <a:lnTo>
                          <a:pt x="229" y="995"/>
                        </a:lnTo>
                        <a:lnTo>
                          <a:pt x="205" y="946"/>
                        </a:lnTo>
                        <a:lnTo>
                          <a:pt x="169" y="891"/>
                        </a:lnTo>
                        <a:lnTo>
                          <a:pt x="103" y="840"/>
                        </a:lnTo>
                        <a:lnTo>
                          <a:pt x="61" y="770"/>
                        </a:lnTo>
                        <a:lnTo>
                          <a:pt x="40" y="708"/>
                        </a:lnTo>
                        <a:lnTo>
                          <a:pt x="15" y="662"/>
                        </a:lnTo>
                        <a:lnTo>
                          <a:pt x="15" y="608"/>
                        </a:lnTo>
                        <a:lnTo>
                          <a:pt x="0" y="482"/>
                        </a:lnTo>
                        <a:lnTo>
                          <a:pt x="15" y="387"/>
                        </a:lnTo>
                        <a:lnTo>
                          <a:pt x="44" y="305"/>
                        </a:lnTo>
                        <a:lnTo>
                          <a:pt x="85" y="217"/>
                        </a:lnTo>
                        <a:lnTo>
                          <a:pt x="134" y="165"/>
                        </a:lnTo>
                        <a:lnTo>
                          <a:pt x="226" y="104"/>
                        </a:lnTo>
                        <a:lnTo>
                          <a:pt x="326" y="62"/>
                        </a:lnTo>
                        <a:lnTo>
                          <a:pt x="431" y="25"/>
                        </a:lnTo>
                        <a:lnTo>
                          <a:pt x="565" y="3"/>
                        </a:lnTo>
                        <a:lnTo>
                          <a:pt x="660" y="0"/>
                        </a:lnTo>
                        <a:lnTo>
                          <a:pt x="756" y="9"/>
                        </a:lnTo>
                        <a:lnTo>
                          <a:pt x="876" y="33"/>
                        </a:lnTo>
                        <a:lnTo>
                          <a:pt x="987" y="70"/>
                        </a:lnTo>
                        <a:lnTo>
                          <a:pt x="1066" y="113"/>
                        </a:lnTo>
                        <a:lnTo>
                          <a:pt x="1167" y="192"/>
                        </a:lnTo>
                        <a:lnTo>
                          <a:pt x="1235" y="285"/>
                        </a:lnTo>
                        <a:lnTo>
                          <a:pt x="1286" y="372"/>
                        </a:lnTo>
                        <a:lnTo>
                          <a:pt x="1311" y="435"/>
                        </a:lnTo>
                        <a:lnTo>
                          <a:pt x="1342" y="544"/>
                        </a:lnTo>
                        <a:lnTo>
                          <a:pt x="1342" y="629"/>
                        </a:lnTo>
                        <a:lnTo>
                          <a:pt x="1321" y="750"/>
                        </a:lnTo>
                        <a:lnTo>
                          <a:pt x="1291" y="849"/>
                        </a:lnTo>
                        <a:lnTo>
                          <a:pt x="1245" y="932"/>
                        </a:lnTo>
                        <a:lnTo>
                          <a:pt x="1206" y="979"/>
                        </a:lnTo>
                        <a:lnTo>
                          <a:pt x="1148" y="1032"/>
                        </a:lnTo>
                        <a:lnTo>
                          <a:pt x="1053" y="1073"/>
                        </a:lnTo>
                        <a:lnTo>
                          <a:pt x="981" y="1099"/>
                        </a:lnTo>
                        <a:lnTo>
                          <a:pt x="902" y="1124"/>
                        </a:lnTo>
                        <a:lnTo>
                          <a:pt x="776" y="1136"/>
                        </a:lnTo>
                        <a:lnTo>
                          <a:pt x="667" y="1157"/>
                        </a:lnTo>
                        <a:lnTo>
                          <a:pt x="596" y="1173"/>
                        </a:lnTo>
                        <a:lnTo>
                          <a:pt x="575" y="1208"/>
                        </a:lnTo>
                        <a:lnTo>
                          <a:pt x="581" y="1252"/>
                        </a:lnTo>
                        <a:lnTo>
                          <a:pt x="575" y="1294"/>
                        </a:lnTo>
                        <a:lnTo>
                          <a:pt x="560" y="1324"/>
                        </a:lnTo>
                        <a:lnTo>
                          <a:pt x="552" y="1383"/>
                        </a:lnTo>
                        <a:lnTo>
                          <a:pt x="555" y="1460"/>
                        </a:lnTo>
                        <a:lnTo>
                          <a:pt x="465" y="1331"/>
                        </a:lnTo>
                        <a:lnTo>
                          <a:pt x="346" y="1226"/>
                        </a:lnTo>
                        <a:lnTo>
                          <a:pt x="246" y="1176"/>
                        </a:lnTo>
                        <a:lnTo>
                          <a:pt x="164" y="1157"/>
                        </a:lnTo>
                        <a:close/>
                      </a:path>
                    </a:pathLst>
                  </a:custGeom>
                  <a:solidFill>
                    <a:srgbClr val="E0A080"/>
                  </a:solidFill>
                  <a:ln w="9525">
                    <a:solidFill>
                      <a:srgbClr val="000000"/>
                    </a:solidFill>
                    <a:prstDash val="solid"/>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84064" name="Group 458"/>
                  <p:cNvGrpSpPr/>
                  <p:nvPr/>
                </p:nvGrpSpPr>
                <p:grpSpPr bwMode="auto">
                  <a:xfrm>
                    <a:off x="4013" y="1976"/>
                    <a:ext cx="630" cy="505"/>
                    <a:chOff x="4013" y="1976"/>
                    <a:chExt cx="630" cy="505"/>
                  </a:xfrm>
                </p:grpSpPr>
                <p:grpSp>
                  <p:nvGrpSpPr>
                    <p:cNvPr id="84076" name="Group 442"/>
                    <p:cNvGrpSpPr/>
                    <p:nvPr/>
                  </p:nvGrpSpPr>
                  <p:grpSpPr bwMode="auto">
                    <a:xfrm>
                      <a:off x="4181" y="1976"/>
                      <a:ext cx="434" cy="152"/>
                      <a:chOff x="4181" y="1976"/>
                      <a:chExt cx="434" cy="152"/>
                    </a:xfrm>
                  </p:grpSpPr>
                  <p:sp>
                    <p:nvSpPr>
                      <p:cNvPr id="346552" name="Freeform 440"/>
                      <p:cNvSpPr/>
                      <p:nvPr/>
                    </p:nvSpPr>
                    <p:spPr bwMode="auto">
                      <a:xfrm>
                        <a:off x="4216" y="1999"/>
                        <a:ext cx="399" cy="129"/>
                      </a:xfrm>
                      <a:custGeom>
                        <a:avLst/>
                        <a:gdLst>
                          <a:gd name="T0" fmla="*/ 0 w 796"/>
                          <a:gd name="T1" fmla="*/ 259 h 259"/>
                          <a:gd name="T2" fmla="*/ 61 w 796"/>
                          <a:gd name="T3" fmla="*/ 178 h 259"/>
                          <a:gd name="T4" fmla="*/ 141 w 796"/>
                          <a:gd name="T5" fmla="*/ 114 h 259"/>
                          <a:gd name="T6" fmla="*/ 236 w 796"/>
                          <a:gd name="T7" fmla="*/ 61 h 259"/>
                          <a:gd name="T8" fmla="*/ 331 w 796"/>
                          <a:gd name="T9" fmla="*/ 30 h 259"/>
                          <a:gd name="T10" fmla="*/ 436 w 796"/>
                          <a:gd name="T11" fmla="*/ 8 h 259"/>
                          <a:gd name="T12" fmla="*/ 572 w 796"/>
                          <a:gd name="T13" fmla="*/ 0 h 259"/>
                          <a:gd name="T14" fmla="*/ 672 w 796"/>
                          <a:gd name="T15" fmla="*/ 16 h 259"/>
                          <a:gd name="T16" fmla="*/ 796 w 796"/>
                          <a:gd name="T17" fmla="*/ 5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6" h="259">
                            <a:moveTo>
                              <a:pt x="0" y="259"/>
                            </a:moveTo>
                            <a:lnTo>
                              <a:pt x="61" y="178"/>
                            </a:lnTo>
                            <a:lnTo>
                              <a:pt x="141" y="114"/>
                            </a:lnTo>
                            <a:lnTo>
                              <a:pt x="236" y="61"/>
                            </a:lnTo>
                            <a:lnTo>
                              <a:pt x="331" y="30"/>
                            </a:lnTo>
                            <a:lnTo>
                              <a:pt x="436" y="8"/>
                            </a:lnTo>
                            <a:lnTo>
                              <a:pt x="572" y="0"/>
                            </a:lnTo>
                            <a:lnTo>
                              <a:pt x="672" y="16"/>
                            </a:lnTo>
                            <a:lnTo>
                              <a:pt x="796" y="58"/>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553" name="Freeform 441"/>
                      <p:cNvSpPr/>
                      <p:nvPr/>
                    </p:nvSpPr>
                    <p:spPr bwMode="auto">
                      <a:xfrm>
                        <a:off x="4181" y="1976"/>
                        <a:ext cx="411" cy="143"/>
                      </a:xfrm>
                      <a:custGeom>
                        <a:avLst/>
                        <a:gdLst>
                          <a:gd name="T0" fmla="*/ 0 w 822"/>
                          <a:gd name="T1" fmla="*/ 285 h 285"/>
                          <a:gd name="T2" fmla="*/ 39 w 822"/>
                          <a:gd name="T3" fmla="*/ 202 h 285"/>
                          <a:gd name="T4" fmla="*/ 87 w 822"/>
                          <a:gd name="T5" fmla="*/ 144 h 285"/>
                          <a:gd name="T6" fmla="*/ 139 w 822"/>
                          <a:gd name="T7" fmla="*/ 97 h 285"/>
                          <a:gd name="T8" fmla="*/ 236 w 822"/>
                          <a:gd name="T9" fmla="*/ 46 h 285"/>
                          <a:gd name="T10" fmla="*/ 360 w 822"/>
                          <a:gd name="T11" fmla="*/ 9 h 285"/>
                          <a:gd name="T12" fmla="*/ 476 w 822"/>
                          <a:gd name="T13" fmla="*/ 0 h 285"/>
                          <a:gd name="T14" fmla="*/ 601 w 822"/>
                          <a:gd name="T15" fmla="*/ 14 h 285"/>
                          <a:gd name="T16" fmla="*/ 715 w 822"/>
                          <a:gd name="T17" fmla="*/ 51 h 285"/>
                          <a:gd name="T18" fmla="*/ 771 w 822"/>
                          <a:gd name="T19" fmla="*/ 67 h 285"/>
                          <a:gd name="T20" fmla="*/ 822 w 822"/>
                          <a:gd name="T21" fmla="*/ 83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2" h="285">
                            <a:moveTo>
                              <a:pt x="0" y="285"/>
                            </a:moveTo>
                            <a:lnTo>
                              <a:pt x="39" y="202"/>
                            </a:lnTo>
                            <a:lnTo>
                              <a:pt x="87" y="144"/>
                            </a:lnTo>
                            <a:lnTo>
                              <a:pt x="139" y="97"/>
                            </a:lnTo>
                            <a:lnTo>
                              <a:pt x="236" y="46"/>
                            </a:lnTo>
                            <a:lnTo>
                              <a:pt x="360" y="9"/>
                            </a:lnTo>
                            <a:lnTo>
                              <a:pt x="476" y="0"/>
                            </a:lnTo>
                            <a:lnTo>
                              <a:pt x="601" y="14"/>
                            </a:lnTo>
                            <a:lnTo>
                              <a:pt x="715" y="51"/>
                            </a:lnTo>
                            <a:lnTo>
                              <a:pt x="771" y="67"/>
                            </a:lnTo>
                            <a:lnTo>
                              <a:pt x="822" y="83"/>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nvGrpSpPr>
                    <p:cNvPr id="84077" name="Group 450"/>
                    <p:cNvGrpSpPr/>
                    <p:nvPr/>
                  </p:nvGrpSpPr>
                  <p:grpSpPr bwMode="auto">
                    <a:xfrm>
                      <a:off x="4013" y="2070"/>
                      <a:ext cx="236" cy="248"/>
                      <a:chOff x="4013" y="2070"/>
                      <a:chExt cx="236" cy="248"/>
                    </a:xfrm>
                  </p:grpSpPr>
                  <p:sp>
                    <p:nvSpPr>
                      <p:cNvPr id="346555" name="Freeform 443"/>
                      <p:cNvSpPr/>
                      <p:nvPr/>
                    </p:nvSpPr>
                    <p:spPr bwMode="auto">
                      <a:xfrm>
                        <a:off x="4013" y="2070"/>
                        <a:ext cx="236" cy="247"/>
                      </a:xfrm>
                      <a:custGeom>
                        <a:avLst/>
                        <a:gdLst>
                          <a:gd name="T0" fmla="*/ 25 w 472"/>
                          <a:gd name="T1" fmla="*/ 411 h 495"/>
                          <a:gd name="T2" fmla="*/ 13 w 472"/>
                          <a:gd name="T3" fmla="*/ 215 h 495"/>
                          <a:gd name="T4" fmla="*/ 78 w 472"/>
                          <a:gd name="T5" fmla="*/ 94 h 495"/>
                          <a:gd name="T6" fmla="*/ 125 w 472"/>
                          <a:gd name="T7" fmla="*/ 23 h 495"/>
                          <a:gd name="T8" fmla="*/ 171 w 472"/>
                          <a:gd name="T9" fmla="*/ 0 h 495"/>
                          <a:gd name="T10" fmla="*/ 197 w 472"/>
                          <a:gd name="T11" fmla="*/ 44 h 495"/>
                          <a:gd name="T12" fmla="*/ 232 w 472"/>
                          <a:gd name="T13" fmla="*/ 25 h 495"/>
                          <a:gd name="T14" fmla="*/ 254 w 472"/>
                          <a:gd name="T15" fmla="*/ 73 h 495"/>
                          <a:gd name="T16" fmla="*/ 280 w 472"/>
                          <a:gd name="T17" fmla="*/ 102 h 495"/>
                          <a:gd name="T18" fmla="*/ 307 w 472"/>
                          <a:gd name="T19" fmla="*/ 125 h 495"/>
                          <a:gd name="T20" fmla="*/ 302 w 472"/>
                          <a:gd name="T21" fmla="*/ 168 h 495"/>
                          <a:gd name="T22" fmla="*/ 336 w 472"/>
                          <a:gd name="T23" fmla="*/ 143 h 495"/>
                          <a:gd name="T24" fmla="*/ 370 w 472"/>
                          <a:gd name="T25" fmla="*/ 164 h 495"/>
                          <a:gd name="T26" fmla="*/ 372 w 472"/>
                          <a:gd name="T27" fmla="*/ 199 h 495"/>
                          <a:gd name="T28" fmla="*/ 412 w 472"/>
                          <a:gd name="T29" fmla="*/ 205 h 495"/>
                          <a:gd name="T30" fmla="*/ 428 w 472"/>
                          <a:gd name="T31" fmla="*/ 247 h 495"/>
                          <a:gd name="T32" fmla="*/ 457 w 472"/>
                          <a:gd name="T33" fmla="*/ 284 h 495"/>
                          <a:gd name="T34" fmla="*/ 446 w 472"/>
                          <a:gd name="T35" fmla="*/ 370 h 495"/>
                          <a:gd name="T36" fmla="*/ 462 w 472"/>
                          <a:gd name="T37" fmla="*/ 421 h 495"/>
                          <a:gd name="T38" fmla="*/ 472 w 472"/>
                          <a:gd name="T39" fmla="*/ 469 h 495"/>
                          <a:gd name="T40" fmla="*/ 441 w 472"/>
                          <a:gd name="T41" fmla="*/ 495 h 495"/>
                          <a:gd name="T42" fmla="*/ 404 w 472"/>
                          <a:gd name="T43" fmla="*/ 492 h 495"/>
                          <a:gd name="T44" fmla="*/ 370 w 472"/>
                          <a:gd name="T45" fmla="*/ 453 h 495"/>
                          <a:gd name="T46" fmla="*/ 346 w 472"/>
                          <a:gd name="T47" fmla="*/ 449 h 495"/>
                          <a:gd name="T48" fmla="*/ 305 w 472"/>
                          <a:gd name="T49" fmla="*/ 439 h 495"/>
                          <a:gd name="T50" fmla="*/ 280 w 472"/>
                          <a:gd name="T51" fmla="*/ 432 h 495"/>
                          <a:gd name="T52" fmla="*/ 260 w 472"/>
                          <a:gd name="T53" fmla="*/ 423 h 495"/>
                          <a:gd name="T54" fmla="*/ 232 w 472"/>
                          <a:gd name="T55" fmla="*/ 420 h 495"/>
                          <a:gd name="T56" fmla="*/ 214 w 472"/>
                          <a:gd name="T57" fmla="*/ 390 h 495"/>
                          <a:gd name="T58" fmla="*/ 198 w 472"/>
                          <a:gd name="T59" fmla="*/ 420 h 495"/>
                          <a:gd name="T60" fmla="*/ 166 w 472"/>
                          <a:gd name="T61" fmla="*/ 428 h 495"/>
                          <a:gd name="T62" fmla="*/ 153 w 472"/>
                          <a:gd name="T63" fmla="*/ 439 h 495"/>
                          <a:gd name="T64" fmla="*/ 125 w 472"/>
                          <a:gd name="T65" fmla="*/ 471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495">
                            <a:moveTo>
                              <a:pt x="86" y="471"/>
                            </a:moveTo>
                            <a:lnTo>
                              <a:pt x="25" y="411"/>
                            </a:lnTo>
                            <a:lnTo>
                              <a:pt x="0" y="324"/>
                            </a:lnTo>
                            <a:lnTo>
                              <a:pt x="13" y="215"/>
                            </a:lnTo>
                            <a:lnTo>
                              <a:pt x="49" y="134"/>
                            </a:lnTo>
                            <a:lnTo>
                              <a:pt x="78" y="94"/>
                            </a:lnTo>
                            <a:lnTo>
                              <a:pt x="110" y="41"/>
                            </a:lnTo>
                            <a:lnTo>
                              <a:pt x="125" y="23"/>
                            </a:lnTo>
                            <a:lnTo>
                              <a:pt x="147" y="4"/>
                            </a:lnTo>
                            <a:lnTo>
                              <a:pt x="171" y="0"/>
                            </a:lnTo>
                            <a:lnTo>
                              <a:pt x="185" y="21"/>
                            </a:lnTo>
                            <a:lnTo>
                              <a:pt x="197" y="44"/>
                            </a:lnTo>
                            <a:lnTo>
                              <a:pt x="205" y="29"/>
                            </a:lnTo>
                            <a:lnTo>
                              <a:pt x="232" y="25"/>
                            </a:lnTo>
                            <a:lnTo>
                              <a:pt x="248" y="44"/>
                            </a:lnTo>
                            <a:lnTo>
                              <a:pt x="254" y="73"/>
                            </a:lnTo>
                            <a:lnTo>
                              <a:pt x="260" y="111"/>
                            </a:lnTo>
                            <a:lnTo>
                              <a:pt x="280" y="102"/>
                            </a:lnTo>
                            <a:lnTo>
                              <a:pt x="302" y="113"/>
                            </a:lnTo>
                            <a:lnTo>
                              <a:pt x="307" y="125"/>
                            </a:lnTo>
                            <a:lnTo>
                              <a:pt x="305" y="147"/>
                            </a:lnTo>
                            <a:lnTo>
                              <a:pt x="302" y="168"/>
                            </a:lnTo>
                            <a:lnTo>
                              <a:pt x="316" y="154"/>
                            </a:lnTo>
                            <a:lnTo>
                              <a:pt x="336" y="143"/>
                            </a:lnTo>
                            <a:lnTo>
                              <a:pt x="368" y="147"/>
                            </a:lnTo>
                            <a:lnTo>
                              <a:pt x="370" y="164"/>
                            </a:lnTo>
                            <a:lnTo>
                              <a:pt x="372" y="180"/>
                            </a:lnTo>
                            <a:lnTo>
                              <a:pt x="372" y="199"/>
                            </a:lnTo>
                            <a:lnTo>
                              <a:pt x="392" y="196"/>
                            </a:lnTo>
                            <a:lnTo>
                              <a:pt x="412" y="205"/>
                            </a:lnTo>
                            <a:lnTo>
                              <a:pt x="423" y="220"/>
                            </a:lnTo>
                            <a:lnTo>
                              <a:pt x="428" y="247"/>
                            </a:lnTo>
                            <a:lnTo>
                              <a:pt x="446" y="254"/>
                            </a:lnTo>
                            <a:lnTo>
                              <a:pt x="457" y="284"/>
                            </a:lnTo>
                            <a:lnTo>
                              <a:pt x="453" y="316"/>
                            </a:lnTo>
                            <a:lnTo>
                              <a:pt x="446" y="370"/>
                            </a:lnTo>
                            <a:lnTo>
                              <a:pt x="451" y="400"/>
                            </a:lnTo>
                            <a:lnTo>
                              <a:pt x="462" y="421"/>
                            </a:lnTo>
                            <a:lnTo>
                              <a:pt x="472" y="442"/>
                            </a:lnTo>
                            <a:lnTo>
                              <a:pt x="472" y="469"/>
                            </a:lnTo>
                            <a:lnTo>
                              <a:pt x="457" y="490"/>
                            </a:lnTo>
                            <a:lnTo>
                              <a:pt x="441" y="495"/>
                            </a:lnTo>
                            <a:lnTo>
                              <a:pt x="423" y="495"/>
                            </a:lnTo>
                            <a:lnTo>
                              <a:pt x="404" y="492"/>
                            </a:lnTo>
                            <a:lnTo>
                              <a:pt x="382" y="471"/>
                            </a:lnTo>
                            <a:lnTo>
                              <a:pt x="370" y="453"/>
                            </a:lnTo>
                            <a:lnTo>
                              <a:pt x="367" y="442"/>
                            </a:lnTo>
                            <a:lnTo>
                              <a:pt x="346" y="449"/>
                            </a:lnTo>
                            <a:lnTo>
                              <a:pt x="321" y="448"/>
                            </a:lnTo>
                            <a:lnTo>
                              <a:pt x="305" y="439"/>
                            </a:lnTo>
                            <a:lnTo>
                              <a:pt x="300" y="432"/>
                            </a:lnTo>
                            <a:lnTo>
                              <a:pt x="280" y="432"/>
                            </a:lnTo>
                            <a:lnTo>
                              <a:pt x="268" y="427"/>
                            </a:lnTo>
                            <a:lnTo>
                              <a:pt x="260" y="423"/>
                            </a:lnTo>
                            <a:lnTo>
                              <a:pt x="244" y="423"/>
                            </a:lnTo>
                            <a:lnTo>
                              <a:pt x="232" y="420"/>
                            </a:lnTo>
                            <a:lnTo>
                              <a:pt x="220" y="400"/>
                            </a:lnTo>
                            <a:lnTo>
                              <a:pt x="214" y="390"/>
                            </a:lnTo>
                            <a:lnTo>
                              <a:pt x="205" y="400"/>
                            </a:lnTo>
                            <a:lnTo>
                              <a:pt x="198" y="420"/>
                            </a:lnTo>
                            <a:lnTo>
                              <a:pt x="183" y="427"/>
                            </a:lnTo>
                            <a:lnTo>
                              <a:pt x="166" y="428"/>
                            </a:lnTo>
                            <a:lnTo>
                              <a:pt x="158" y="428"/>
                            </a:lnTo>
                            <a:lnTo>
                              <a:pt x="153" y="439"/>
                            </a:lnTo>
                            <a:lnTo>
                              <a:pt x="141" y="453"/>
                            </a:lnTo>
                            <a:lnTo>
                              <a:pt x="125" y="471"/>
                            </a:lnTo>
                            <a:lnTo>
                              <a:pt x="86" y="471"/>
                            </a:lnTo>
                            <a:close/>
                          </a:path>
                        </a:pathLst>
                      </a:custGeom>
                      <a:solidFill>
                        <a:srgbClr val="C08040"/>
                      </a:solidFill>
                      <a:ln w="9525">
                        <a:solidFill>
                          <a:srgbClr val="000000"/>
                        </a:solidFill>
                        <a:prstDash val="solid"/>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84086" name="Group 449"/>
                      <p:cNvGrpSpPr/>
                      <p:nvPr/>
                    </p:nvGrpSpPr>
                    <p:grpSpPr bwMode="auto">
                      <a:xfrm>
                        <a:off x="4025" y="2083"/>
                        <a:ext cx="179" cy="216"/>
                        <a:chOff x="4025" y="2083"/>
                        <a:chExt cx="179" cy="216"/>
                      </a:xfrm>
                    </p:grpSpPr>
                    <p:sp>
                      <p:nvSpPr>
                        <p:cNvPr id="346556" name="Freeform 444"/>
                        <p:cNvSpPr/>
                        <p:nvPr/>
                      </p:nvSpPr>
                      <p:spPr bwMode="auto">
                        <a:xfrm>
                          <a:off x="4170" y="2227"/>
                          <a:ext cx="35" cy="46"/>
                        </a:xfrm>
                        <a:custGeom>
                          <a:avLst/>
                          <a:gdLst>
                            <a:gd name="T0" fmla="*/ 21 w 72"/>
                            <a:gd name="T1" fmla="*/ 91 h 91"/>
                            <a:gd name="T2" fmla="*/ 16 w 72"/>
                            <a:gd name="T3" fmla="*/ 44 h 91"/>
                            <a:gd name="T4" fmla="*/ 29 w 72"/>
                            <a:gd name="T5" fmla="*/ 19 h 91"/>
                            <a:gd name="T6" fmla="*/ 72 w 72"/>
                            <a:gd name="T7" fmla="*/ 0 h 91"/>
                            <a:gd name="T8" fmla="*/ 45 w 72"/>
                            <a:gd name="T9" fmla="*/ 3 h 91"/>
                            <a:gd name="T10" fmla="*/ 11 w 72"/>
                            <a:gd name="T11" fmla="*/ 14 h 91"/>
                            <a:gd name="T12" fmla="*/ 0 w 72"/>
                            <a:gd name="T13" fmla="*/ 37 h 91"/>
                            <a:gd name="T14" fmla="*/ 21 w 72"/>
                            <a:gd name="T15" fmla="*/ 91 h 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91">
                              <a:moveTo>
                                <a:pt x="21" y="91"/>
                              </a:moveTo>
                              <a:lnTo>
                                <a:pt x="16" y="44"/>
                              </a:lnTo>
                              <a:lnTo>
                                <a:pt x="29" y="19"/>
                              </a:lnTo>
                              <a:lnTo>
                                <a:pt x="72" y="0"/>
                              </a:lnTo>
                              <a:lnTo>
                                <a:pt x="45" y="3"/>
                              </a:lnTo>
                              <a:lnTo>
                                <a:pt x="11" y="14"/>
                              </a:lnTo>
                              <a:lnTo>
                                <a:pt x="0" y="37"/>
                              </a:lnTo>
                              <a:lnTo>
                                <a:pt x="21" y="91"/>
                              </a:lnTo>
                              <a:close/>
                            </a:path>
                          </a:pathLst>
                        </a:custGeom>
                        <a:solidFill>
                          <a:srgbClr val="804000"/>
                        </a:solidFill>
                        <a:ln w="9525">
                          <a:solidFill>
                            <a:srgbClr val="000000"/>
                          </a:solidFill>
                          <a:prstDash val="solid"/>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557" name="Freeform 445"/>
                        <p:cNvSpPr/>
                        <p:nvPr/>
                      </p:nvSpPr>
                      <p:spPr bwMode="auto">
                        <a:xfrm>
                          <a:off x="4102" y="2154"/>
                          <a:ext cx="58" cy="110"/>
                        </a:xfrm>
                        <a:custGeom>
                          <a:avLst/>
                          <a:gdLst>
                            <a:gd name="T0" fmla="*/ 46 w 114"/>
                            <a:gd name="T1" fmla="*/ 222 h 222"/>
                            <a:gd name="T2" fmla="*/ 26 w 114"/>
                            <a:gd name="T3" fmla="*/ 172 h 222"/>
                            <a:gd name="T4" fmla="*/ 26 w 114"/>
                            <a:gd name="T5" fmla="*/ 105 h 222"/>
                            <a:gd name="T6" fmla="*/ 65 w 114"/>
                            <a:gd name="T7" fmla="*/ 52 h 222"/>
                            <a:gd name="T8" fmla="*/ 114 w 114"/>
                            <a:gd name="T9" fmla="*/ 0 h 222"/>
                            <a:gd name="T10" fmla="*/ 84 w 114"/>
                            <a:gd name="T11" fmla="*/ 30 h 222"/>
                            <a:gd name="T12" fmla="*/ 36 w 114"/>
                            <a:gd name="T13" fmla="*/ 67 h 222"/>
                            <a:gd name="T14" fmla="*/ 0 w 114"/>
                            <a:gd name="T15" fmla="*/ 98 h 222"/>
                            <a:gd name="T16" fmla="*/ 7 w 114"/>
                            <a:gd name="T17" fmla="*/ 125 h 222"/>
                            <a:gd name="T18" fmla="*/ 5 w 114"/>
                            <a:gd name="T19" fmla="*/ 155 h 222"/>
                            <a:gd name="T20" fmla="*/ 5 w 114"/>
                            <a:gd name="T21" fmla="*/ 188 h 222"/>
                            <a:gd name="T22" fmla="*/ 46 w 114"/>
                            <a:gd name="T23"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222">
                              <a:moveTo>
                                <a:pt x="46" y="222"/>
                              </a:moveTo>
                              <a:lnTo>
                                <a:pt x="26" y="172"/>
                              </a:lnTo>
                              <a:lnTo>
                                <a:pt x="26" y="105"/>
                              </a:lnTo>
                              <a:lnTo>
                                <a:pt x="65" y="52"/>
                              </a:lnTo>
                              <a:lnTo>
                                <a:pt x="114" y="0"/>
                              </a:lnTo>
                              <a:lnTo>
                                <a:pt x="84" y="30"/>
                              </a:lnTo>
                              <a:lnTo>
                                <a:pt x="36" y="67"/>
                              </a:lnTo>
                              <a:lnTo>
                                <a:pt x="0" y="98"/>
                              </a:lnTo>
                              <a:lnTo>
                                <a:pt x="7" y="125"/>
                              </a:lnTo>
                              <a:lnTo>
                                <a:pt x="5" y="155"/>
                              </a:lnTo>
                              <a:lnTo>
                                <a:pt x="5" y="188"/>
                              </a:lnTo>
                              <a:lnTo>
                                <a:pt x="46" y="222"/>
                              </a:lnTo>
                              <a:close/>
                            </a:path>
                          </a:pathLst>
                        </a:custGeom>
                        <a:solidFill>
                          <a:srgbClr val="804000"/>
                        </a:solidFill>
                        <a:ln w="9525">
                          <a:solidFill>
                            <a:srgbClr val="000000"/>
                          </a:solidFill>
                          <a:prstDash val="solid"/>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558" name="Freeform 446"/>
                        <p:cNvSpPr/>
                        <p:nvPr/>
                      </p:nvSpPr>
                      <p:spPr bwMode="auto">
                        <a:xfrm>
                          <a:off x="4025" y="2214"/>
                          <a:ext cx="39" cy="84"/>
                        </a:xfrm>
                        <a:custGeom>
                          <a:avLst/>
                          <a:gdLst>
                            <a:gd name="T0" fmla="*/ 34 w 79"/>
                            <a:gd name="T1" fmla="*/ 143 h 171"/>
                            <a:gd name="T2" fmla="*/ 0 w 79"/>
                            <a:gd name="T3" fmla="*/ 90 h 171"/>
                            <a:gd name="T4" fmla="*/ 14 w 79"/>
                            <a:gd name="T5" fmla="*/ 53 h 171"/>
                            <a:gd name="T6" fmla="*/ 43 w 79"/>
                            <a:gd name="T7" fmla="*/ 0 h 171"/>
                            <a:gd name="T8" fmla="*/ 19 w 79"/>
                            <a:gd name="T9" fmla="*/ 92 h 171"/>
                            <a:gd name="T10" fmla="*/ 38 w 79"/>
                            <a:gd name="T11" fmla="*/ 133 h 171"/>
                            <a:gd name="T12" fmla="*/ 79 w 79"/>
                            <a:gd name="T13" fmla="*/ 171 h 171"/>
                            <a:gd name="T14" fmla="*/ 34 w 79"/>
                            <a:gd name="T15" fmla="*/ 143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171">
                              <a:moveTo>
                                <a:pt x="34" y="143"/>
                              </a:moveTo>
                              <a:lnTo>
                                <a:pt x="0" y="90"/>
                              </a:lnTo>
                              <a:lnTo>
                                <a:pt x="14" y="53"/>
                              </a:lnTo>
                              <a:lnTo>
                                <a:pt x="43" y="0"/>
                              </a:lnTo>
                              <a:lnTo>
                                <a:pt x="19" y="92"/>
                              </a:lnTo>
                              <a:lnTo>
                                <a:pt x="38" y="133"/>
                              </a:lnTo>
                              <a:lnTo>
                                <a:pt x="79" y="171"/>
                              </a:lnTo>
                              <a:lnTo>
                                <a:pt x="34" y="143"/>
                              </a:lnTo>
                              <a:close/>
                            </a:path>
                          </a:pathLst>
                        </a:custGeom>
                        <a:solidFill>
                          <a:srgbClr val="804000"/>
                        </a:solidFill>
                        <a:ln w="9525">
                          <a:solidFill>
                            <a:srgbClr val="000000"/>
                          </a:solidFill>
                          <a:prstDash val="solid"/>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559" name="Freeform 447"/>
                        <p:cNvSpPr/>
                        <p:nvPr/>
                      </p:nvSpPr>
                      <p:spPr bwMode="auto">
                        <a:xfrm>
                          <a:off x="4058" y="2083"/>
                          <a:ext cx="52" cy="85"/>
                        </a:xfrm>
                        <a:custGeom>
                          <a:avLst/>
                          <a:gdLst>
                            <a:gd name="T0" fmla="*/ 107 w 107"/>
                            <a:gd name="T1" fmla="*/ 0 h 171"/>
                            <a:gd name="T2" fmla="*/ 56 w 107"/>
                            <a:gd name="T3" fmla="*/ 42 h 171"/>
                            <a:gd name="T4" fmla="*/ 16 w 107"/>
                            <a:gd name="T5" fmla="*/ 84 h 171"/>
                            <a:gd name="T6" fmla="*/ 9 w 107"/>
                            <a:gd name="T7" fmla="*/ 120 h 171"/>
                            <a:gd name="T8" fmla="*/ 0 w 107"/>
                            <a:gd name="T9" fmla="*/ 171 h 171"/>
                            <a:gd name="T10" fmla="*/ 17 w 107"/>
                            <a:gd name="T11" fmla="*/ 130 h 171"/>
                            <a:gd name="T12" fmla="*/ 33 w 107"/>
                            <a:gd name="T13" fmla="*/ 88 h 171"/>
                            <a:gd name="T14" fmla="*/ 77 w 107"/>
                            <a:gd name="T15" fmla="*/ 37 h 171"/>
                            <a:gd name="T16" fmla="*/ 107 w 107"/>
                            <a:gd name="T1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171">
                              <a:moveTo>
                                <a:pt x="107" y="0"/>
                              </a:moveTo>
                              <a:lnTo>
                                <a:pt x="56" y="42"/>
                              </a:lnTo>
                              <a:lnTo>
                                <a:pt x="16" y="84"/>
                              </a:lnTo>
                              <a:lnTo>
                                <a:pt x="9" y="120"/>
                              </a:lnTo>
                              <a:lnTo>
                                <a:pt x="0" y="171"/>
                              </a:lnTo>
                              <a:lnTo>
                                <a:pt x="17" y="130"/>
                              </a:lnTo>
                              <a:lnTo>
                                <a:pt x="33" y="88"/>
                              </a:lnTo>
                              <a:lnTo>
                                <a:pt x="77" y="37"/>
                              </a:lnTo>
                              <a:lnTo>
                                <a:pt x="107" y="0"/>
                              </a:lnTo>
                              <a:close/>
                            </a:path>
                          </a:pathLst>
                        </a:custGeom>
                        <a:solidFill>
                          <a:srgbClr val="804000"/>
                        </a:solidFill>
                        <a:ln w="9525">
                          <a:solidFill>
                            <a:srgbClr val="000000"/>
                          </a:solidFill>
                          <a:prstDash val="solid"/>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560" name="Freeform 448"/>
                        <p:cNvSpPr/>
                        <p:nvPr/>
                      </p:nvSpPr>
                      <p:spPr bwMode="auto">
                        <a:xfrm>
                          <a:off x="4051" y="2245"/>
                          <a:ext cx="29" cy="54"/>
                        </a:xfrm>
                        <a:custGeom>
                          <a:avLst/>
                          <a:gdLst>
                            <a:gd name="T0" fmla="*/ 24 w 60"/>
                            <a:gd name="T1" fmla="*/ 107 h 107"/>
                            <a:gd name="T2" fmla="*/ 9 w 60"/>
                            <a:gd name="T3" fmla="*/ 72 h 107"/>
                            <a:gd name="T4" fmla="*/ 0 w 60"/>
                            <a:gd name="T5" fmla="*/ 53 h 107"/>
                            <a:gd name="T6" fmla="*/ 17 w 60"/>
                            <a:gd name="T7" fmla="*/ 23 h 107"/>
                            <a:gd name="T8" fmla="*/ 55 w 60"/>
                            <a:gd name="T9" fmla="*/ 0 h 107"/>
                            <a:gd name="T10" fmla="*/ 33 w 60"/>
                            <a:gd name="T11" fmla="*/ 30 h 107"/>
                            <a:gd name="T12" fmla="*/ 21 w 60"/>
                            <a:gd name="T13" fmla="*/ 63 h 107"/>
                            <a:gd name="T14" fmla="*/ 39 w 60"/>
                            <a:gd name="T15" fmla="*/ 72 h 107"/>
                            <a:gd name="T16" fmla="*/ 60 w 60"/>
                            <a:gd name="T17" fmla="*/ 47 h 107"/>
                            <a:gd name="T18" fmla="*/ 50 w 60"/>
                            <a:gd name="T19" fmla="*/ 70 h 107"/>
                            <a:gd name="T20" fmla="*/ 24 w 60"/>
                            <a:gd name="T21"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107">
                              <a:moveTo>
                                <a:pt x="24" y="107"/>
                              </a:moveTo>
                              <a:lnTo>
                                <a:pt x="9" y="72"/>
                              </a:lnTo>
                              <a:lnTo>
                                <a:pt x="0" y="53"/>
                              </a:lnTo>
                              <a:lnTo>
                                <a:pt x="17" y="23"/>
                              </a:lnTo>
                              <a:lnTo>
                                <a:pt x="55" y="0"/>
                              </a:lnTo>
                              <a:lnTo>
                                <a:pt x="33" y="30"/>
                              </a:lnTo>
                              <a:lnTo>
                                <a:pt x="21" y="63"/>
                              </a:lnTo>
                              <a:lnTo>
                                <a:pt x="39" y="72"/>
                              </a:lnTo>
                              <a:lnTo>
                                <a:pt x="60" y="47"/>
                              </a:lnTo>
                              <a:lnTo>
                                <a:pt x="50" y="70"/>
                              </a:lnTo>
                              <a:lnTo>
                                <a:pt x="24" y="107"/>
                              </a:lnTo>
                              <a:close/>
                            </a:path>
                          </a:pathLst>
                        </a:custGeom>
                        <a:solidFill>
                          <a:srgbClr val="804000"/>
                        </a:solidFill>
                        <a:ln w="9525">
                          <a:solidFill>
                            <a:srgbClr val="000000"/>
                          </a:solidFill>
                          <a:prstDash val="solid"/>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grpSp>
                  <p:nvGrpSpPr>
                    <p:cNvPr id="84078" name="Group 457"/>
                    <p:cNvGrpSpPr/>
                    <p:nvPr/>
                  </p:nvGrpSpPr>
                  <p:grpSpPr bwMode="auto">
                    <a:xfrm>
                      <a:off x="4389" y="2351"/>
                      <a:ext cx="254" cy="130"/>
                      <a:chOff x="4389" y="2351"/>
                      <a:chExt cx="254" cy="130"/>
                    </a:xfrm>
                  </p:grpSpPr>
                  <p:sp>
                    <p:nvSpPr>
                      <p:cNvPr id="346563" name="Freeform 451"/>
                      <p:cNvSpPr/>
                      <p:nvPr/>
                    </p:nvSpPr>
                    <p:spPr bwMode="auto">
                      <a:xfrm>
                        <a:off x="4389" y="2351"/>
                        <a:ext cx="254" cy="130"/>
                      </a:xfrm>
                      <a:custGeom>
                        <a:avLst/>
                        <a:gdLst>
                          <a:gd name="T0" fmla="*/ 31 w 508"/>
                          <a:gd name="T1" fmla="*/ 64 h 259"/>
                          <a:gd name="T2" fmla="*/ 123 w 508"/>
                          <a:gd name="T3" fmla="*/ 69 h 259"/>
                          <a:gd name="T4" fmla="*/ 187 w 508"/>
                          <a:gd name="T5" fmla="*/ 67 h 259"/>
                          <a:gd name="T6" fmla="*/ 264 w 508"/>
                          <a:gd name="T7" fmla="*/ 32 h 259"/>
                          <a:gd name="T8" fmla="*/ 328 w 508"/>
                          <a:gd name="T9" fmla="*/ 4 h 259"/>
                          <a:gd name="T10" fmla="*/ 386 w 508"/>
                          <a:gd name="T11" fmla="*/ 0 h 259"/>
                          <a:gd name="T12" fmla="*/ 412 w 508"/>
                          <a:gd name="T13" fmla="*/ 25 h 259"/>
                          <a:gd name="T14" fmla="*/ 451 w 508"/>
                          <a:gd name="T15" fmla="*/ 41 h 259"/>
                          <a:gd name="T16" fmla="*/ 496 w 508"/>
                          <a:gd name="T17" fmla="*/ 46 h 259"/>
                          <a:gd name="T18" fmla="*/ 508 w 508"/>
                          <a:gd name="T19" fmla="*/ 69 h 259"/>
                          <a:gd name="T20" fmla="*/ 503 w 508"/>
                          <a:gd name="T21" fmla="*/ 118 h 259"/>
                          <a:gd name="T22" fmla="*/ 493 w 508"/>
                          <a:gd name="T23" fmla="*/ 150 h 259"/>
                          <a:gd name="T24" fmla="*/ 471 w 508"/>
                          <a:gd name="T25" fmla="*/ 176 h 259"/>
                          <a:gd name="T26" fmla="*/ 437 w 508"/>
                          <a:gd name="T27" fmla="*/ 208 h 259"/>
                          <a:gd name="T28" fmla="*/ 422 w 508"/>
                          <a:gd name="T29" fmla="*/ 236 h 259"/>
                          <a:gd name="T30" fmla="*/ 398 w 508"/>
                          <a:gd name="T31" fmla="*/ 257 h 259"/>
                          <a:gd name="T32" fmla="*/ 378 w 508"/>
                          <a:gd name="T33" fmla="*/ 259 h 259"/>
                          <a:gd name="T34" fmla="*/ 349 w 508"/>
                          <a:gd name="T35" fmla="*/ 233 h 259"/>
                          <a:gd name="T36" fmla="*/ 332 w 508"/>
                          <a:gd name="T37" fmla="*/ 243 h 259"/>
                          <a:gd name="T38" fmla="*/ 301 w 508"/>
                          <a:gd name="T39" fmla="*/ 245 h 259"/>
                          <a:gd name="T40" fmla="*/ 281 w 508"/>
                          <a:gd name="T41" fmla="*/ 206 h 259"/>
                          <a:gd name="T42" fmla="*/ 267 w 508"/>
                          <a:gd name="T43" fmla="*/ 212 h 259"/>
                          <a:gd name="T44" fmla="*/ 248 w 508"/>
                          <a:gd name="T45" fmla="*/ 212 h 259"/>
                          <a:gd name="T46" fmla="*/ 237 w 508"/>
                          <a:gd name="T47" fmla="*/ 192 h 259"/>
                          <a:gd name="T48" fmla="*/ 214 w 508"/>
                          <a:gd name="T49" fmla="*/ 206 h 259"/>
                          <a:gd name="T50" fmla="*/ 194 w 508"/>
                          <a:gd name="T51" fmla="*/ 217 h 259"/>
                          <a:gd name="T52" fmla="*/ 167 w 508"/>
                          <a:gd name="T53" fmla="*/ 206 h 259"/>
                          <a:gd name="T54" fmla="*/ 162 w 508"/>
                          <a:gd name="T55" fmla="*/ 187 h 259"/>
                          <a:gd name="T56" fmla="*/ 158 w 508"/>
                          <a:gd name="T57" fmla="*/ 164 h 259"/>
                          <a:gd name="T58" fmla="*/ 118 w 508"/>
                          <a:gd name="T59" fmla="*/ 169 h 259"/>
                          <a:gd name="T60" fmla="*/ 85 w 508"/>
                          <a:gd name="T61" fmla="*/ 176 h 259"/>
                          <a:gd name="T62" fmla="*/ 79 w 508"/>
                          <a:gd name="T63" fmla="*/ 164 h 259"/>
                          <a:gd name="T64" fmla="*/ 51 w 508"/>
                          <a:gd name="T65" fmla="*/ 164 h 259"/>
                          <a:gd name="T66" fmla="*/ 14 w 508"/>
                          <a:gd name="T67" fmla="*/ 136 h 259"/>
                          <a:gd name="T68" fmla="*/ 0 w 508"/>
                          <a:gd name="T69" fmla="*/ 106 h 259"/>
                          <a:gd name="T70" fmla="*/ 7 w 508"/>
                          <a:gd name="T71" fmla="*/ 92 h 259"/>
                          <a:gd name="T72" fmla="*/ 2 w 508"/>
                          <a:gd name="T73" fmla="*/ 67 h 259"/>
                          <a:gd name="T74" fmla="*/ 31 w 508"/>
                          <a:gd name="T75" fmla="*/ 64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08" h="259">
                            <a:moveTo>
                              <a:pt x="31" y="64"/>
                            </a:moveTo>
                            <a:lnTo>
                              <a:pt x="123" y="69"/>
                            </a:lnTo>
                            <a:lnTo>
                              <a:pt x="187" y="67"/>
                            </a:lnTo>
                            <a:lnTo>
                              <a:pt x="264" y="32"/>
                            </a:lnTo>
                            <a:lnTo>
                              <a:pt x="328" y="4"/>
                            </a:lnTo>
                            <a:lnTo>
                              <a:pt x="386" y="0"/>
                            </a:lnTo>
                            <a:lnTo>
                              <a:pt x="412" y="25"/>
                            </a:lnTo>
                            <a:lnTo>
                              <a:pt x="451" y="41"/>
                            </a:lnTo>
                            <a:lnTo>
                              <a:pt x="496" y="46"/>
                            </a:lnTo>
                            <a:lnTo>
                              <a:pt x="508" y="69"/>
                            </a:lnTo>
                            <a:lnTo>
                              <a:pt x="503" y="118"/>
                            </a:lnTo>
                            <a:lnTo>
                              <a:pt x="493" y="150"/>
                            </a:lnTo>
                            <a:lnTo>
                              <a:pt x="471" y="176"/>
                            </a:lnTo>
                            <a:lnTo>
                              <a:pt x="437" y="208"/>
                            </a:lnTo>
                            <a:lnTo>
                              <a:pt x="422" y="236"/>
                            </a:lnTo>
                            <a:lnTo>
                              <a:pt x="398" y="257"/>
                            </a:lnTo>
                            <a:lnTo>
                              <a:pt x="378" y="259"/>
                            </a:lnTo>
                            <a:lnTo>
                              <a:pt x="349" y="233"/>
                            </a:lnTo>
                            <a:lnTo>
                              <a:pt x="332" y="243"/>
                            </a:lnTo>
                            <a:lnTo>
                              <a:pt x="301" y="245"/>
                            </a:lnTo>
                            <a:lnTo>
                              <a:pt x="281" y="206"/>
                            </a:lnTo>
                            <a:lnTo>
                              <a:pt x="267" y="212"/>
                            </a:lnTo>
                            <a:lnTo>
                              <a:pt x="248" y="212"/>
                            </a:lnTo>
                            <a:lnTo>
                              <a:pt x="237" y="192"/>
                            </a:lnTo>
                            <a:lnTo>
                              <a:pt x="214" y="206"/>
                            </a:lnTo>
                            <a:lnTo>
                              <a:pt x="194" y="217"/>
                            </a:lnTo>
                            <a:lnTo>
                              <a:pt x="167" y="206"/>
                            </a:lnTo>
                            <a:lnTo>
                              <a:pt x="162" y="187"/>
                            </a:lnTo>
                            <a:lnTo>
                              <a:pt x="158" y="164"/>
                            </a:lnTo>
                            <a:lnTo>
                              <a:pt x="118" y="169"/>
                            </a:lnTo>
                            <a:lnTo>
                              <a:pt x="85" y="176"/>
                            </a:lnTo>
                            <a:lnTo>
                              <a:pt x="79" y="164"/>
                            </a:lnTo>
                            <a:lnTo>
                              <a:pt x="51" y="164"/>
                            </a:lnTo>
                            <a:lnTo>
                              <a:pt x="14" y="136"/>
                            </a:lnTo>
                            <a:lnTo>
                              <a:pt x="0" y="106"/>
                            </a:lnTo>
                            <a:lnTo>
                              <a:pt x="7" y="92"/>
                            </a:lnTo>
                            <a:lnTo>
                              <a:pt x="2" y="67"/>
                            </a:lnTo>
                            <a:lnTo>
                              <a:pt x="31" y="64"/>
                            </a:lnTo>
                            <a:close/>
                          </a:path>
                        </a:pathLst>
                      </a:custGeom>
                      <a:solidFill>
                        <a:srgbClr val="C08040"/>
                      </a:solidFill>
                      <a:ln w="9525">
                        <a:solidFill>
                          <a:srgbClr val="000000"/>
                        </a:solidFill>
                        <a:prstDash val="solid"/>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84080" name="Group 456"/>
                      <p:cNvGrpSpPr/>
                      <p:nvPr/>
                    </p:nvGrpSpPr>
                    <p:grpSpPr bwMode="auto">
                      <a:xfrm>
                        <a:off x="4427" y="2371"/>
                        <a:ext cx="190" cy="99"/>
                        <a:chOff x="4427" y="2371"/>
                        <a:chExt cx="190" cy="99"/>
                      </a:xfrm>
                    </p:grpSpPr>
                    <p:sp>
                      <p:nvSpPr>
                        <p:cNvPr id="346564" name="Freeform 452"/>
                        <p:cNvSpPr/>
                        <p:nvPr/>
                      </p:nvSpPr>
                      <p:spPr bwMode="auto">
                        <a:xfrm>
                          <a:off x="4427" y="2404"/>
                          <a:ext cx="59" cy="30"/>
                        </a:xfrm>
                        <a:custGeom>
                          <a:avLst/>
                          <a:gdLst>
                            <a:gd name="T0" fmla="*/ 0 w 117"/>
                            <a:gd name="T1" fmla="*/ 58 h 58"/>
                            <a:gd name="T2" fmla="*/ 59 w 117"/>
                            <a:gd name="T3" fmla="*/ 39 h 58"/>
                            <a:gd name="T4" fmla="*/ 117 w 117"/>
                            <a:gd name="T5" fmla="*/ 0 h 58"/>
                            <a:gd name="T6" fmla="*/ 95 w 117"/>
                            <a:gd name="T7" fmla="*/ 30 h 58"/>
                            <a:gd name="T8" fmla="*/ 70 w 117"/>
                            <a:gd name="T9" fmla="*/ 49 h 58"/>
                            <a:gd name="T10" fmla="*/ 0 w 117"/>
                            <a:gd name="T11" fmla="*/ 58 h 58"/>
                          </a:gdLst>
                          <a:ahLst/>
                          <a:cxnLst>
                            <a:cxn ang="0">
                              <a:pos x="T0" y="T1"/>
                            </a:cxn>
                            <a:cxn ang="0">
                              <a:pos x="T2" y="T3"/>
                            </a:cxn>
                            <a:cxn ang="0">
                              <a:pos x="T4" y="T5"/>
                            </a:cxn>
                            <a:cxn ang="0">
                              <a:pos x="T6" y="T7"/>
                            </a:cxn>
                            <a:cxn ang="0">
                              <a:pos x="T8" y="T9"/>
                            </a:cxn>
                            <a:cxn ang="0">
                              <a:pos x="T10" y="T11"/>
                            </a:cxn>
                          </a:cxnLst>
                          <a:rect l="0" t="0" r="r" b="b"/>
                          <a:pathLst>
                            <a:path w="117" h="58">
                              <a:moveTo>
                                <a:pt x="0" y="58"/>
                              </a:moveTo>
                              <a:lnTo>
                                <a:pt x="59" y="39"/>
                              </a:lnTo>
                              <a:lnTo>
                                <a:pt x="117" y="0"/>
                              </a:lnTo>
                              <a:lnTo>
                                <a:pt x="95" y="30"/>
                              </a:lnTo>
                              <a:lnTo>
                                <a:pt x="70" y="49"/>
                              </a:lnTo>
                              <a:lnTo>
                                <a:pt x="0" y="58"/>
                              </a:lnTo>
                              <a:close/>
                            </a:path>
                          </a:pathLst>
                        </a:custGeom>
                        <a:solidFill>
                          <a:srgbClr val="804000"/>
                        </a:solidFill>
                        <a:ln w="9525">
                          <a:solidFill>
                            <a:srgbClr val="000000"/>
                          </a:solidFill>
                          <a:prstDash val="solid"/>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565" name="Freeform 453"/>
                        <p:cNvSpPr/>
                        <p:nvPr/>
                      </p:nvSpPr>
                      <p:spPr bwMode="auto">
                        <a:xfrm>
                          <a:off x="4504" y="2371"/>
                          <a:ext cx="49" cy="80"/>
                        </a:xfrm>
                        <a:custGeom>
                          <a:avLst/>
                          <a:gdLst>
                            <a:gd name="T0" fmla="*/ 0 w 96"/>
                            <a:gd name="T1" fmla="*/ 158 h 158"/>
                            <a:gd name="T2" fmla="*/ 33 w 96"/>
                            <a:gd name="T3" fmla="*/ 105 h 158"/>
                            <a:gd name="T4" fmla="*/ 96 w 96"/>
                            <a:gd name="T5" fmla="*/ 0 h 158"/>
                            <a:gd name="T6" fmla="*/ 77 w 96"/>
                            <a:gd name="T7" fmla="*/ 63 h 158"/>
                            <a:gd name="T8" fmla="*/ 65 w 96"/>
                            <a:gd name="T9" fmla="*/ 109 h 158"/>
                            <a:gd name="T10" fmla="*/ 0 w 96"/>
                            <a:gd name="T11" fmla="*/ 158 h 158"/>
                          </a:gdLst>
                          <a:ahLst/>
                          <a:cxnLst>
                            <a:cxn ang="0">
                              <a:pos x="T0" y="T1"/>
                            </a:cxn>
                            <a:cxn ang="0">
                              <a:pos x="T2" y="T3"/>
                            </a:cxn>
                            <a:cxn ang="0">
                              <a:pos x="T4" y="T5"/>
                            </a:cxn>
                            <a:cxn ang="0">
                              <a:pos x="T6" y="T7"/>
                            </a:cxn>
                            <a:cxn ang="0">
                              <a:pos x="T8" y="T9"/>
                            </a:cxn>
                            <a:cxn ang="0">
                              <a:pos x="T10" y="T11"/>
                            </a:cxn>
                          </a:cxnLst>
                          <a:rect l="0" t="0" r="r" b="b"/>
                          <a:pathLst>
                            <a:path w="96" h="158">
                              <a:moveTo>
                                <a:pt x="0" y="158"/>
                              </a:moveTo>
                              <a:lnTo>
                                <a:pt x="33" y="105"/>
                              </a:lnTo>
                              <a:lnTo>
                                <a:pt x="96" y="0"/>
                              </a:lnTo>
                              <a:lnTo>
                                <a:pt x="77" y="63"/>
                              </a:lnTo>
                              <a:lnTo>
                                <a:pt x="65" y="109"/>
                              </a:lnTo>
                              <a:lnTo>
                                <a:pt x="0" y="158"/>
                              </a:lnTo>
                              <a:close/>
                            </a:path>
                          </a:pathLst>
                        </a:custGeom>
                        <a:solidFill>
                          <a:srgbClr val="804000"/>
                        </a:solidFill>
                        <a:ln w="9525">
                          <a:solidFill>
                            <a:srgbClr val="000000"/>
                          </a:solidFill>
                          <a:prstDash val="solid"/>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566" name="Freeform 454"/>
                        <p:cNvSpPr/>
                        <p:nvPr/>
                      </p:nvSpPr>
                      <p:spPr bwMode="auto">
                        <a:xfrm>
                          <a:off x="4560" y="2375"/>
                          <a:ext cx="33" cy="95"/>
                        </a:xfrm>
                        <a:custGeom>
                          <a:avLst/>
                          <a:gdLst>
                            <a:gd name="T0" fmla="*/ 0 w 68"/>
                            <a:gd name="T1" fmla="*/ 190 h 190"/>
                            <a:gd name="T2" fmla="*/ 49 w 68"/>
                            <a:gd name="T3" fmla="*/ 148 h 190"/>
                            <a:gd name="T4" fmla="*/ 47 w 68"/>
                            <a:gd name="T5" fmla="*/ 61 h 190"/>
                            <a:gd name="T6" fmla="*/ 13 w 68"/>
                            <a:gd name="T7" fmla="*/ 0 h 190"/>
                            <a:gd name="T8" fmla="*/ 54 w 68"/>
                            <a:gd name="T9" fmla="*/ 58 h 190"/>
                            <a:gd name="T10" fmla="*/ 68 w 68"/>
                            <a:gd name="T11" fmla="*/ 116 h 190"/>
                            <a:gd name="T12" fmla="*/ 64 w 68"/>
                            <a:gd name="T13" fmla="*/ 165 h 190"/>
                            <a:gd name="T14" fmla="*/ 0 w 68"/>
                            <a:gd name="T15" fmla="*/ 190 h 1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90">
                              <a:moveTo>
                                <a:pt x="0" y="190"/>
                              </a:moveTo>
                              <a:lnTo>
                                <a:pt x="49" y="148"/>
                              </a:lnTo>
                              <a:lnTo>
                                <a:pt x="47" y="61"/>
                              </a:lnTo>
                              <a:lnTo>
                                <a:pt x="13" y="0"/>
                              </a:lnTo>
                              <a:lnTo>
                                <a:pt x="54" y="58"/>
                              </a:lnTo>
                              <a:lnTo>
                                <a:pt x="68" y="116"/>
                              </a:lnTo>
                              <a:lnTo>
                                <a:pt x="64" y="165"/>
                              </a:lnTo>
                              <a:lnTo>
                                <a:pt x="0" y="190"/>
                              </a:lnTo>
                              <a:close/>
                            </a:path>
                          </a:pathLst>
                        </a:custGeom>
                        <a:solidFill>
                          <a:srgbClr val="804000"/>
                        </a:solidFill>
                        <a:ln w="9525">
                          <a:solidFill>
                            <a:srgbClr val="000000"/>
                          </a:solidFill>
                          <a:prstDash val="solid"/>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567" name="Freeform 455"/>
                        <p:cNvSpPr/>
                        <p:nvPr/>
                      </p:nvSpPr>
                      <p:spPr bwMode="auto">
                        <a:xfrm>
                          <a:off x="4607" y="2406"/>
                          <a:ext cx="10" cy="36"/>
                        </a:xfrm>
                        <a:custGeom>
                          <a:avLst/>
                          <a:gdLst>
                            <a:gd name="T0" fmla="*/ 0 w 20"/>
                            <a:gd name="T1" fmla="*/ 0 h 73"/>
                            <a:gd name="T2" fmla="*/ 20 w 20"/>
                            <a:gd name="T3" fmla="*/ 48 h 73"/>
                            <a:gd name="T4" fmla="*/ 14 w 20"/>
                            <a:gd name="T5" fmla="*/ 73 h 73"/>
                          </a:gdLst>
                          <a:ahLst/>
                          <a:cxnLst>
                            <a:cxn ang="0">
                              <a:pos x="T0" y="T1"/>
                            </a:cxn>
                            <a:cxn ang="0">
                              <a:pos x="T2" y="T3"/>
                            </a:cxn>
                            <a:cxn ang="0">
                              <a:pos x="T4" y="T5"/>
                            </a:cxn>
                          </a:cxnLst>
                          <a:rect l="0" t="0" r="r" b="b"/>
                          <a:pathLst>
                            <a:path w="20" h="73">
                              <a:moveTo>
                                <a:pt x="0" y="0"/>
                              </a:moveTo>
                              <a:lnTo>
                                <a:pt x="20" y="48"/>
                              </a:lnTo>
                              <a:lnTo>
                                <a:pt x="14" y="73"/>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grpSp>
              <p:grpSp>
                <p:nvGrpSpPr>
                  <p:cNvPr id="84065" name="Group 466"/>
                  <p:cNvGrpSpPr/>
                  <p:nvPr/>
                </p:nvGrpSpPr>
                <p:grpSpPr bwMode="auto">
                  <a:xfrm>
                    <a:off x="4462" y="2131"/>
                    <a:ext cx="302" cy="270"/>
                    <a:chOff x="4462" y="2131"/>
                    <a:chExt cx="302" cy="270"/>
                  </a:xfrm>
                </p:grpSpPr>
                <p:sp>
                  <p:nvSpPr>
                    <p:cNvPr id="346571" name="Freeform 459"/>
                    <p:cNvSpPr/>
                    <p:nvPr/>
                  </p:nvSpPr>
                  <p:spPr bwMode="auto">
                    <a:xfrm>
                      <a:off x="4595" y="2229"/>
                      <a:ext cx="145" cy="139"/>
                    </a:xfrm>
                    <a:custGeom>
                      <a:avLst/>
                      <a:gdLst>
                        <a:gd name="T0" fmla="*/ 21 w 289"/>
                        <a:gd name="T1" fmla="*/ 111 h 279"/>
                        <a:gd name="T2" fmla="*/ 55 w 289"/>
                        <a:gd name="T3" fmla="*/ 57 h 279"/>
                        <a:gd name="T4" fmla="*/ 75 w 289"/>
                        <a:gd name="T5" fmla="*/ 37 h 279"/>
                        <a:gd name="T6" fmla="*/ 121 w 289"/>
                        <a:gd name="T7" fmla="*/ 13 h 279"/>
                        <a:gd name="T8" fmla="*/ 172 w 289"/>
                        <a:gd name="T9" fmla="*/ 0 h 279"/>
                        <a:gd name="T10" fmla="*/ 218 w 289"/>
                        <a:gd name="T11" fmla="*/ 0 h 279"/>
                        <a:gd name="T12" fmla="*/ 247 w 289"/>
                        <a:gd name="T13" fmla="*/ 9 h 279"/>
                        <a:gd name="T14" fmla="*/ 272 w 289"/>
                        <a:gd name="T15" fmla="*/ 43 h 279"/>
                        <a:gd name="T16" fmla="*/ 289 w 289"/>
                        <a:gd name="T17" fmla="*/ 90 h 279"/>
                        <a:gd name="T18" fmla="*/ 284 w 289"/>
                        <a:gd name="T19" fmla="*/ 140 h 279"/>
                        <a:gd name="T20" fmla="*/ 258 w 289"/>
                        <a:gd name="T21" fmla="*/ 184 h 279"/>
                        <a:gd name="T22" fmla="*/ 240 w 289"/>
                        <a:gd name="T23" fmla="*/ 217 h 279"/>
                        <a:gd name="T24" fmla="*/ 187 w 289"/>
                        <a:gd name="T25" fmla="*/ 249 h 279"/>
                        <a:gd name="T26" fmla="*/ 121 w 289"/>
                        <a:gd name="T27" fmla="*/ 265 h 279"/>
                        <a:gd name="T28" fmla="*/ 63 w 289"/>
                        <a:gd name="T29" fmla="*/ 279 h 279"/>
                        <a:gd name="T30" fmla="*/ 24 w 289"/>
                        <a:gd name="T31" fmla="*/ 265 h 279"/>
                        <a:gd name="T32" fmla="*/ 4 w 289"/>
                        <a:gd name="T33" fmla="*/ 238 h 279"/>
                        <a:gd name="T34" fmla="*/ 0 w 289"/>
                        <a:gd name="T35" fmla="*/ 192 h 279"/>
                        <a:gd name="T36" fmla="*/ 21 w 289"/>
                        <a:gd name="T37" fmla="*/ 11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9" h="279">
                          <a:moveTo>
                            <a:pt x="21" y="111"/>
                          </a:moveTo>
                          <a:lnTo>
                            <a:pt x="55" y="57"/>
                          </a:lnTo>
                          <a:lnTo>
                            <a:pt x="75" y="37"/>
                          </a:lnTo>
                          <a:lnTo>
                            <a:pt x="121" y="13"/>
                          </a:lnTo>
                          <a:lnTo>
                            <a:pt x="172" y="0"/>
                          </a:lnTo>
                          <a:lnTo>
                            <a:pt x="218" y="0"/>
                          </a:lnTo>
                          <a:lnTo>
                            <a:pt x="247" y="9"/>
                          </a:lnTo>
                          <a:lnTo>
                            <a:pt x="272" y="43"/>
                          </a:lnTo>
                          <a:lnTo>
                            <a:pt x="289" y="90"/>
                          </a:lnTo>
                          <a:lnTo>
                            <a:pt x="284" y="140"/>
                          </a:lnTo>
                          <a:lnTo>
                            <a:pt x="258" y="184"/>
                          </a:lnTo>
                          <a:lnTo>
                            <a:pt x="240" y="217"/>
                          </a:lnTo>
                          <a:lnTo>
                            <a:pt x="187" y="249"/>
                          </a:lnTo>
                          <a:lnTo>
                            <a:pt x="121" y="265"/>
                          </a:lnTo>
                          <a:lnTo>
                            <a:pt x="63" y="279"/>
                          </a:lnTo>
                          <a:lnTo>
                            <a:pt x="24" y="265"/>
                          </a:lnTo>
                          <a:lnTo>
                            <a:pt x="4" y="238"/>
                          </a:lnTo>
                          <a:lnTo>
                            <a:pt x="0" y="192"/>
                          </a:lnTo>
                          <a:lnTo>
                            <a:pt x="21" y="111"/>
                          </a:lnTo>
                          <a:close/>
                        </a:path>
                      </a:pathLst>
                    </a:custGeom>
                    <a:solidFill>
                      <a:srgbClr val="F0F0FF"/>
                    </a:solidFill>
                    <a:ln w="9525">
                      <a:solidFill>
                        <a:srgbClr val="000000"/>
                      </a:solidFill>
                      <a:prstDash val="solid"/>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572" name="Freeform 460"/>
                    <p:cNvSpPr/>
                    <p:nvPr/>
                  </p:nvSpPr>
                  <p:spPr bwMode="auto">
                    <a:xfrm>
                      <a:off x="4657" y="2186"/>
                      <a:ext cx="107" cy="86"/>
                    </a:xfrm>
                    <a:custGeom>
                      <a:avLst/>
                      <a:gdLst>
                        <a:gd name="T0" fmla="*/ 27 w 214"/>
                        <a:gd name="T1" fmla="*/ 0 h 173"/>
                        <a:gd name="T2" fmla="*/ 206 w 214"/>
                        <a:gd name="T3" fmla="*/ 102 h 173"/>
                        <a:gd name="T4" fmla="*/ 213 w 214"/>
                        <a:gd name="T5" fmla="*/ 116 h 173"/>
                        <a:gd name="T6" fmla="*/ 214 w 214"/>
                        <a:gd name="T7" fmla="*/ 137 h 173"/>
                        <a:gd name="T8" fmla="*/ 211 w 214"/>
                        <a:gd name="T9" fmla="*/ 153 h 173"/>
                        <a:gd name="T10" fmla="*/ 206 w 214"/>
                        <a:gd name="T11" fmla="*/ 167 h 173"/>
                        <a:gd name="T12" fmla="*/ 197 w 214"/>
                        <a:gd name="T13" fmla="*/ 173 h 173"/>
                        <a:gd name="T14" fmla="*/ 180 w 214"/>
                        <a:gd name="T15" fmla="*/ 173 h 173"/>
                        <a:gd name="T16" fmla="*/ 17 w 214"/>
                        <a:gd name="T17" fmla="*/ 76 h 173"/>
                        <a:gd name="T18" fmla="*/ 4 w 214"/>
                        <a:gd name="T19" fmla="*/ 62 h 173"/>
                        <a:gd name="T20" fmla="*/ 0 w 214"/>
                        <a:gd name="T21" fmla="*/ 42 h 173"/>
                        <a:gd name="T22" fmla="*/ 4 w 214"/>
                        <a:gd name="T23" fmla="*/ 21 h 173"/>
                        <a:gd name="T24" fmla="*/ 10 w 214"/>
                        <a:gd name="T25" fmla="*/ 11 h 173"/>
                        <a:gd name="T26" fmla="*/ 19 w 214"/>
                        <a:gd name="T27" fmla="*/ 2 h 173"/>
                        <a:gd name="T28" fmla="*/ 27 w 214"/>
                        <a:gd name="T29"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4" h="173">
                          <a:moveTo>
                            <a:pt x="27" y="0"/>
                          </a:moveTo>
                          <a:lnTo>
                            <a:pt x="206" y="102"/>
                          </a:lnTo>
                          <a:lnTo>
                            <a:pt x="213" y="116"/>
                          </a:lnTo>
                          <a:lnTo>
                            <a:pt x="214" y="137"/>
                          </a:lnTo>
                          <a:lnTo>
                            <a:pt x="211" y="153"/>
                          </a:lnTo>
                          <a:lnTo>
                            <a:pt x="206" y="167"/>
                          </a:lnTo>
                          <a:lnTo>
                            <a:pt x="197" y="173"/>
                          </a:lnTo>
                          <a:lnTo>
                            <a:pt x="180" y="173"/>
                          </a:lnTo>
                          <a:lnTo>
                            <a:pt x="17" y="76"/>
                          </a:lnTo>
                          <a:lnTo>
                            <a:pt x="4" y="62"/>
                          </a:lnTo>
                          <a:lnTo>
                            <a:pt x="0" y="42"/>
                          </a:lnTo>
                          <a:lnTo>
                            <a:pt x="4" y="21"/>
                          </a:lnTo>
                          <a:lnTo>
                            <a:pt x="10" y="11"/>
                          </a:lnTo>
                          <a:lnTo>
                            <a:pt x="19" y="2"/>
                          </a:lnTo>
                          <a:lnTo>
                            <a:pt x="27" y="0"/>
                          </a:lnTo>
                          <a:close/>
                        </a:path>
                      </a:pathLst>
                    </a:custGeom>
                    <a:solidFill>
                      <a:srgbClr val="C08040"/>
                    </a:solidFill>
                    <a:ln w="9525">
                      <a:solidFill>
                        <a:srgbClr val="000000"/>
                      </a:solidFill>
                      <a:prstDash val="solid"/>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573" name="Freeform 461"/>
                    <p:cNvSpPr/>
                    <p:nvPr/>
                  </p:nvSpPr>
                  <p:spPr bwMode="auto">
                    <a:xfrm>
                      <a:off x="4560" y="2191"/>
                      <a:ext cx="196" cy="210"/>
                    </a:xfrm>
                    <a:custGeom>
                      <a:avLst/>
                      <a:gdLst>
                        <a:gd name="T0" fmla="*/ 120 w 390"/>
                        <a:gd name="T1" fmla="*/ 0 h 421"/>
                        <a:gd name="T2" fmla="*/ 234 w 390"/>
                        <a:gd name="T3" fmla="*/ 97 h 421"/>
                        <a:gd name="T4" fmla="*/ 282 w 390"/>
                        <a:gd name="T5" fmla="*/ 141 h 421"/>
                        <a:gd name="T6" fmla="*/ 329 w 390"/>
                        <a:gd name="T7" fmla="*/ 192 h 421"/>
                        <a:gd name="T8" fmla="*/ 358 w 390"/>
                        <a:gd name="T9" fmla="*/ 232 h 421"/>
                        <a:gd name="T10" fmla="*/ 383 w 390"/>
                        <a:gd name="T11" fmla="*/ 273 h 421"/>
                        <a:gd name="T12" fmla="*/ 390 w 390"/>
                        <a:gd name="T13" fmla="*/ 320 h 421"/>
                        <a:gd name="T14" fmla="*/ 385 w 390"/>
                        <a:gd name="T15" fmla="*/ 370 h 421"/>
                        <a:gd name="T16" fmla="*/ 365 w 390"/>
                        <a:gd name="T17" fmla="*/ 399 h 421"/>
                        <a:gd name="T18" fmla="*/ 329 w 390"/>
                        <a:gd name="T19" fmla="*/ 421 h 421"/>
                        <a:gd name="T20" fmla="*/ 242 w 390"/>
                        <a:gd name="T21" fmla="*/ 421 h 421"/>
                        <a:gd name="T22" fmla="*/ 181 w 390"/>
                        <a:gd name="T23" fmla="*/ 412 h 421"/>
                        <a:gd name="T24" fmla="*/ 90 w 390"/>
                        <a:gd name="T25" fmla="*/ 385 h 421"/>
                        <a:gd name="T26" fmla="*/ 73 w 390"/>
                        <a:gd name="T27" fmla="*/ 357 h 421"/>
                        <a:gd name="T28" fmla="*/ 45 w 390"/>
                        <a:gd name="T29" fmla="*/ 320 h 421"/>
                        <a:gd name="T30" fmla="*/ 0 w 390"/>
                        <a:gd name="T31" fmla="*/ 301 h 421"/>
                        <a:gd name="T32" fmla="*/ 40 w 390"/>
                        <a:gd name="T33" fmla="*/ 239 h 421"/>
                        <a:gd name="T34" fmla="*/ 40 w 390"/>
                        <a:gd name="T35" fmla="*/ 97 h 421"/>
                        <a:gd name="T36" fmla="*/ 120 w 390"/>
                        <a:gd name="T37"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0" h="421">
                          <a:moveTo>
                            <a:pt x="120" y="0"/>
                          </a:moveTo>
                          <a:lnTo>
                            <a:pt x="234" y="97"/>
                          </a:lnTo>
                          <a:lnTo>
                            <a:pt x="282" y="141"/>
                          </a:lnTo>
                          <a:lnTo>
                            <a:pt x="329" y="192"/>
                          </a:lnTo>
                          <a:lnTo>
                            <a:pt x="358" y="232"/>
                          </a:lnTo>
                          <a:lnTo>
                            <a:pt x="383" y="273"/>
                          </a:lnTo>
                          <a:lnTo>
                            <a:pt x="390" y="320"/>
                          </a:lnTo>
                          <a:lnTo>
                            <a:pt x="385" y="370"/>
                          </a:lnTo>
                          <a:lnTo>
                            <a:pt x="365" y="399"/>
                          </a:lnTo>
                          <a:lnTo>
                            <a:pt x="329" y="421"/>
                          </a:lnTo>
                          <a:lnTo>
                            <a:pt x="242" y="421"/>
                          </a:lnTo>
                          <a:lnTo>
                            <a:pt x="181" y="412"/>
                          </a:lnTo>
                          <a:lnTo>
                            <a:pt x="90" y="385"/>
                          </a:lnTo>
                          <a:lnTo>
                            <a:pt x="73" y="357"/>
                          </a:lnTo>
                          <a:lnTo>
                            <a:pt x="45" y="320"/>
                          </a:lnTo>
                          <a:lnTo>
                            <a:pt x="0" y="301"/>
                          </a:lnTo>
                          <a:lnTo>
                            <a:pt x="40" y="239"/>
                          </a:lnTo>
                          <a:lnTo>
                            <a:pt x="40" y="97"/>
                          </a:lnTo>
                          <a:lnTo>
                            <a:pt x="120" y="0"/>
                          </a:lnTo>
                          <a:close/>
                        </a:path>
                      </a:pathLst>
                    </a:custGeom>
                    <a:solidFill>
                      <a:srgbClr val="E0A080"/>
                    </a:solidFill>
                    <a:ln w="9525">
                      <a:solidFill>
                        <a:srgbClr val="000000"/>
                      </a:solidFill>
                      <a:prstDash val="solid"/>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84072" name="Group 465"/>
                    <p:cNvGrpSpPr/>
                    <p:nvPr/>
                  </p:nvGrpSpPr>
                  <p:grpSpPr bwMode="auto">
                    <a:xfrm>
                      <a:off x="4462" y="2131"/>
                      <a:ext cx="183" cy="184"/>
                      <a:chOff x="4462" y="2131"/>
                      <a:chExt cx="183" cy="184"/>
                    </a:xfrm>
                  </p:grpSpPr>
                  <p:sp>
                    <p:nvSpPr>
                      <p:cNvPr id="346574" name="Freeform 462"/>
                      <p:cNvSpPr/>
                      <p:nvPr/>
                    </p:nvSpPr>
                    <p:spPr bwMode="auto">
                      <a:xfrm>
                        <a:off x="4462" y="2176"/>
                        <a:ext cx="145" cy="138"/>
                      </a:xfrm>
                      <a:custGeom>
                        <a:avLst/>
                        <a:gdLst>
                          <a:gd name="T0" fmla="*/ 20 w 290"/>
                          <a:gd name="T1" fmla="*/ 112 h 278"/>
                          <a:gd name="T2" fmla="*/ 54 w 290"/>
                          <a:gd name="T3" fmla="*/ 58 h 278"/>
                          <a:gd name="T4" fmla="*/ 74 w 290"/>
                          <a:gd name="T5" fmla="*/ 35 h 278"/>
                          <a:gd name="T6" fmla="*/ 120 w 290"/>
                          <a:gd name="T7" fmla="*/ 10 h 278"/>
                          <a:gd name="T8" fmla="*/ 174 w 290"/>
                          <a:gd name="T9" fmla="*/ 0 h 278"/>
                          <a:gd name="T10" fmla="*/ 220 w 290"/>
                          <a:gd name="T11" fmla="*/ 0 h 278"/>
                          <a:gd name="T12" fmla="*/ 249 w 290"/>
                          <a:gd name="T13" fmla="*/ 8 h 278"/>
                          <a:gd name="T14" fmla="*/ 276 w 290"/>
                          <a:gd name="T15" fmla="*/ 42 h 278"/>
                          <a:gd name="T16" fmla="*/ 290 w 290"/>
                          <a:gd name="T17" fmla="*/ 90 h 278"/>
                          <a:gd name="T18" fmla="*/ 287 w 290"/>
                          <a:gd name="T19" fmla="*/ 142 h 278"/>
                          <a:gd name="T20" fmla="*/ 261 w 290"/>
                          <a:gd name="T21" fmla="*/ 186 h 278"/>
                          <a:gd name="T22" fmla="*/ 241 w 290"/>
                          <a:gd name="T23" fmla="*/ 216 h 278"/>
                          <a:gd name="T24" fmla="*/ 188 w 290"/>
                          <a:gd name="T25" fmla="*/ 246 h 278"/>
                          <a:gd name="T26" fmla="*/ 120 w 290"/>
                          <a:gd name="T27" fmla="*/ 264 h 278"/>
                          <a:gd name="T28" fmla="*/ 66 w 290"/>
                          <a:gd name="T29" fmla="*/ 278 h 278"/>
                          <a:gd name="T30" fmla="*/ 27 w 290"/>
                          <a:gd name="T31" fmla="*/ 264 h 278"/>
                          <a:gd name="T32" fmla="*/ 6 w 290"/>
                          <a:gd name="T33" fmla="*/ 237 h 278"/>
                          <a:gd name="T34" fmla="*/ 0 w 290"/>
                          <a:gd name="T35" fmla="*/ 193 h 278"/>
                          <a:gd name="T36" fmla="*/ 20 w 290"/>
                          <a:gd name="T37" fmla="*/ 112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0" h="278">
                            <a:moveTo>
                              <a:pt x="20" y="112"/>
                            </a:moveTo>
                            <a:lnTo>
                              <a:pt x="54" y="58"/>
                            </a:lnTo>
                            <a:lnTo>
                              <a:pt x="74" y="35"/>
                            </a:lnTo>
                            <a:lnTo>
                              <a:pt x="120" y="10"/>
                            </a:lnTo>
                            <a:lnTo>
                              <a:pt x="174" y="0"/>
                            </a:lnTo>
                            <a:lnTo>
                              <a:pt x="220" y="0"/>
                            </a:lnTo>
                            <a:lnTo>
                              <a:pt x="249" y="8"/>
                            </a:lnTo>
                            <a:lnTo>
                              <a:pt x="276" y="42"/>
                            </a:lnTo>
                            <a:lnTo>
                              <a:pt x="290" y="90"/>
                            </a:lnTo>
                            <a:lnTo>
                              <a:pt x="287" y="142"/>
                            </a:lnTo>
                            <a:lnTo>
                              <a:pt x="261" y="186"/>
                            </a:lnTo>
                            <a:lnTo>
                              <a:pt x="241" y="216"/>
                            </a:lnTo>
                            <a:lnTo>
                              <a:pt x="188" y="246"/>
                            </a:lnTo>
                            <a:lnTo>
                              <a:pt x="120" y="264"/>
                            </a:lnTo>
                            <a:lnTo>
                              <a:pt x="66" y="278"/>
                            </a:lnTo>
                            <a:lnTo>
                              <a:pt x="27" y="264"/>
                            </a:lnTo>
                            <a:lnTo>
                              <a:pt x="6" y="237"/>
                            </a:lnTo>
                            <a:lnTo>
                              <a:pt x="0" y="193"/>
                            </a:lnTo>
                            <a:lnTo>
                              <a:pt x="20" y="112"/>
                            </a:lnTo>
                            <a:close/>
                          </a:path>
                        </a:pathLst>
                      </a:custGeom>
                      <a:solidFill>
                        <a:srgbClr val="F0F0FF"/>
                      </a:solidFill>
                      <a:ln w="9525">
                        <a:solidFill>
                          <a:srgbClr val="000000"/>
                        </a:solidFill>
                        <a:prstDash val="solid"/>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575" name="Oval 463"/>
                      <p:cNvSpPr>
                        <a:spLocks noChangeArrowheads="1"/>
                      </p:cNvSpPr>
                      <p:nvPr/>
                    </p:nvSpPr>
                    <p:spPr bwMode="auto">
                      <a:xfrm>
                        <a:off x="4479" y="2274"/>
                        <a:ext cx="40" cy="40"/>
                      </a:xfrm>
                      <a:prstGeom prst="ellipse">
                        <a:avLst/>
                      </a:prstGeom>
                      <a:solidFill>
                        <a:srgbClr val="008080"/>
                      </a:solidFill>
                      <a:ln w="9525">
                        <a:solidFill>
                          <a:srgbClr val="000000"/>
                        </a:solidFill>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576" name="Freeform 464"/>
                      <p:cNvSpPr/>
                      <p:nvPr/>
                    </p:nvSpPr>
                    <p:spPr bwMode="auto">
                      <a:xfrm>
                        <a:off x="4496" y="2131"/>
                        <a:ext cx="149" cy="90"/>
                      </a:xfrm>
                      <a:custGeom>
                        <a:avLst/>
                        <a:gdLst>
                          <a:gd name="T0" fmla="*/ 42 w 300"/>
                          <a:gd name="T1" fmla="*/ 0 h 181"/>
                          <a:gd name="T2" fmla="*/ 289 w 300"/>
                          <a:gd name="T3" fmla="*/ 107 h 181"/>
                          <a:gd name="T4" fmla="*/ 297 w 300"/>
                          <a:gd name="T5" fmla="*/ 121 h 181"/>
                          <a:gd name="T6" fmla="*/ 300 w 300"/>
                          <a:gd name="T7" fmla="*/ 144 h 181"/>
                          <a:gd name="T8" fmla="*/ 295 w 300"/>
                          <a:gd name="T9" fmla="*/ 160 h 181"/>
                          <a:gd name="T10" fmla="*/ 287 w 300"/>
                          <a:gd name="T11" fmla="*/ 174 h 181"/>
                          <a:gd name="T12" fmla="*/ 275 w 300"/>
                          <a:gd name="T13" fmla="*/ 180 h 181"/>
                          <a:gd name="T14" fmla="*/ 253 w 300"/>
                          <a:gd name="T15" fmla="*/ 181 h 181"/>
                          <a:gd name="T16" fmla="*/ 24 w 300"/>
                          <a:gd name="T17" fmla="*/ 79 h 181"/>
                          <a:gd name="T18" fmla="*/ 5 w 300"/>
                          <a:gd name="T19" fmla="*/ 65 h 181"/>
                          <a:gd name="T20" fmla="*/ 0 w 300"/>
                          <a:gd name="T21" fmla="*/ 44 h 181"/>
                          <a:gd name="T22" fmla="*/ 5 w 300"/>
                          <a:gd name="T23" fmla="*/ 23 h 181"/>
                          <a:gd name="T24" fmla="*/ 13 w 300"/>
                          <a:gd name="T25" fmla="*/ 12 h 181"/>
                          <a:gd name="T26" fmla="*/ 25 w 300"/>
                          <a:gd name="T27" fmla="*/ 3 h 181"/>
                          <a:gd name="T28" fmla="*/ 42 w 30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0" h="181">
                            <a:moveTo>
                              <a:pt x="42" y="0"/>
                            </a:moveTo>
                            <a:lnTo>
                              <a:pt x="289" y="107"/>
                            </a:lnTo>
                            <a:lnTo>
                              <a:pt x="297" y="121"/>
                            </a:lnTo>
                            <a:lnTo>
                              <a:pt x="300" y="144"/>
                            </a:lnTo>
                            <a:lnTo>
                              <a:pt x="295" y="160"/>
                            </a:lnTo>
                            <a:lnTo>
                              <a:pt x="287" y="174"/>
                            </a:lnTo>
                            <a:lnTo>
                              <a:pt x="275" y="180"/>
                            </a:lnTo>
                            <a:lnTo>
                              <a:pt x="253" y="181"/>
                            </a:lnTo>
                            <a:lnTo>
                              <a:pt x="24" y="79"/>
                            </a:lnTo>
                            <a:lnTo>
                              <a:pt x="5" y="65"/>
                            </a:lnTo>
                            <a:lnTo>
                              <a:pt x="0" y="44"/>
                            </a:lnTo>
                            <a:lnTo>
                              <a:pt x="5" y="23"/>
                            </a:lnTo>
                            <a:lnTo>
                              <a:pt x="13" y="12"/>
                            </a:lnTo>
                            <a:lnTo>
                              <a:pt x="25" y="3"/>
                            </a:lnTo>
                            <a:lnTo>
                              <a:pt x="42" y="0"/>
                            </a:lnTo>
                            <a:close/>
                          </a:path>
                        </a:pathLst>
                      </a:custGeom>
                      <a:solidFill>
                        <a:srgbClr val="C08040"/>
                      </a:solidFill>
                      <a:ln w="9525">
                        <a:solidFill>
                          <a:srgbClr val="000000"/>
                        </a:solidFill>
                        <a:prstDash val="solid"/>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grpSp>
                <p:nvGrpSpPr>
                  <p:cNvPr id="84066" name="Group 469"/>
                  <p:cNvGrpSpPr/>
                  <p:nvPr/>
                </p:nvGrpSpPr>
                <p:grpSpPr bwMode="auto">
                  <a:xfrm>
                    <a:off x="4078" y="2267"/>
                    <a:ext cx="145" cy="174"/>
                    <a:chOff x="4078" y="2267"/>
                    <a:chExt cx="145" cy="174"/>
                  </a:xfrm>
                </p:grpSpPr>
                <p:sp>
                  <p:nvSpPr>
                    <p:cNvPr id="346579" name="Freeform 467"/>
                    <p:cNvSpPr/>
                    <p:nvPr/>
                  </p:nvSpPr>
                  <p:spPr bwMode="auto">
                    <a:xfrm>
                      <a:off x="4078" y="2267"/>
                      <a:ext cx="128" cy="171"/>
                    </a:xfrm>
                    <a:custGeom>
                      <a:avLst/>
                      <a:gdLst>
                        <a:gd name="T0" fmla="*/ 209 w 256"/>
                        <a:gd name="T1" fmla="*/ 53 h 340"/>
                        <a:gd name="T2" fmla="*/ 168 w 256"/>
                        <a:gd name="T3" fmla="*/ 9 h 340"/>
                        <a:gd name="T4" fmla="*/ 139 w 256"/>
                        <a:gd name="T5" fmla="*/ 2 h 340"/>
                        <a:gd name="T6" fmla="*/ 90 w 256"/>
                        <a:gd name="T7" fmla="*/ 0 h 340"/>
                        <a:gd name="T8" fmla="*/ 47 w 256"/>
                        <a:gd name="T9" fmla="*/ 25 h 340"/>
                        <a:gd name="T10" fmla="*/ 24 w 256"/>
                        <a:gd name="T11" fmla="*/ 53 h 340"/>
                        <a:gd name="T12" fmla="*/ 7 w 256"/>
                        <a:gd name="T13" fmla="*/ 86 h 340"/>
                        <a:gd name="T14" fmla="*/ 0 w 256"/>
                        <a:gd name="T15" fmla="*/ 125 h 340"/>
                        <a:gd name="T16" fmla="*/ 1 w 256"/>
                        <a:gd name="T17" fmla="*/ 169 h 340"/>
                        <a:gd name="T18" fmla="*/ 15 w 256"/>
                        <a:gd name="T19" fmla="*/ 219 h 340"/>
                        <a:gd name="T20" fmla="*/ 44 w 256"/>
                        <a:gd name="T21" fmla="*/ 257 h 340"/>
                        <a:gd name="T22" fmla="*/ 74 w 256"/>
                        <a:gd name="T23" fmla="*/ 278 h 340"/>
                        <a:gd name="T24" fmla="*/ 114 w 256"/>
                        <a:gd name="T25" fmla="*/ 294 h 340"/>
                        <a:gd name="T26" fmla="*/ 134 w 256"/>
                        <a:gd name="T27" fmla="*/ 326 h 340"/>
                        <a:gd name="T28" fmla="*/ 154 w 256"/>
                        <a:gd name="T29" fmla="*/ 337 h 340"/>
                        <a:gd name="T30" fmla="*/ 178 w 256"/>
                        <a:gd name="T31" fmla="*/ 340 h 340"/>
                        <a:gd name="T32" fmla="*/ 207 w 256"/>
                        <a:gd name="T33" fmla="*/ 333 h 340"/>
                        <a:gd name="T34" fmla="*/ 236 w 256"/>
                        <a:gd name="T35" fmla="*/ 314 h 340"/>
                        <a:gd name="T36" fmla="*/ 249 w 256"/>
                        <a:gd name="T37" fmla="*/ 285 h 340"/>
                        <a:gd name="T38" fmla="*/ 256 w 256"/>
                        <a:gd name="T39" fmla="*/ 243 h 340"/>
                        <a:gd name="T40" fmla="*/ 241 w 256"/>
                        <a:gd name="T41" fmla="*/ 203 h 340"/>
                        <a:gd name="T42" fmla="*/ 239 w 256"/>
                        <a:gd name="T43" fmla="*/ 160 h 340"/>
                        <a:gd name="T44" fmla="*/ 227 w 256"/>
                        <a:gd name="T45" fmla="*/ 102 h 340"/>
                        <a:gd name="T46" fmla="*/ 209 w 256"/>
                        <a:gd name="T47" fmla="*/ 5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6" h="340">
                          <a:moveTo>
                            <a:pt x="209" y="53"/>
                          </a:moveTo>
                          <a:lnTo>
                            <a:pt x="168" y="9"/>
                          </a:lnTo>
                          <a:lnTo>
                            <a:pt x="139" y="2"/>
                          </a:lnTo>
                          <a:lnTo>
                            <a:pt x="90" y="0"/>
                          </a:lnTo>
                          <a:lnTo>
                            <a:pt x="47" y="25"/>
                          </a:lnTo>
                          <a:lnTo>
                            <a:pt x="24" y="53"/>
                          </a:lnTo>
                          <a:lnTo>
                            <a:pt x="7" y="86"/>
                          </a:lnTo>
                          <a:lnTo>
                            <a:pt x="0" y="125"/>
                          </a:lnTo>
                          <a:lnTo>
                            <a:pt x="1" y="169"/>
                          </a:lnTo>
                          <a:lnTo>
                            <a:pt x="15" y="219"/>
                          </a:lnTo>
                          <a:lnTo>
                            <a:pt x="44" y="257"/>
                          </a:lnTo>
                          <a:lnTo>
                            <a:pt x="74" y="278"/>
                          </a:lnTo>
                          <a:lnTo>
                            <a:pt x="114" y="294"/>
                          </a:lnTo>
                          <a:lnTo>
                            <a:pt x="134" y="326"/>
                          </a:lnTo>
                          <a:lnTo>
                            <a:pt x="154" y="337"/>
                          </a:lnTo>
                          <a:lnTo>
                            <a:pt x="178" y="340"/>
                          </a:lnTo>
                          <a:lnTo>
                            <a:pt x="207" y="333"/>
                          </a:lnTo>
                          <a:lnTo>
                            <a:pt x="236" y="314"/>
                          </a:lnTo>
                          <a:lnTo>
                            <a:pt x="249" y="285"/>
                          </a:lnTo>
                          <a:lnTo>
                            <a:pt x="256" y="243"/>
                          </a:lnTo>
                          <a:lnTo>
                            <a:pt x="241" y="203"/>
                          </a:lnTo>
                          <a:lnTo>
                            <a:pt x="239" y="160"/>
                          </a:lnTo>
                          <a:lnTo>
                            <a:pt x="227" y="102"/>
                          </a:lnTo>
                          <a:lnTo>
                            <a:pt x="209" y="53"/>
                          </a:lnTo>
                          <a:close/>
                        </a:path>
                      </a:pathLst>
                    </a:custGeom>
                    <a:solidFill>
                      <a:srgbClr val="E0A080"/>
                    </a:solidFill>
                    <a:ln w="9525">
                      <a:solidFill>
                        <a:srgbClr val="000000"/>
                      </a:solidFill>
                      <a:prstDash val="solid"/>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580" name="Freeform 468"/>
                    <p:cNvSpPr/>
                    <p:nvPr/>
                  </p:nvSpPr>
                  <p:spPr bwMode="auto">
                    <a:xfrm>
                      <a:off x="4091" y="2275"/>
                      <a:ext cx="132" cy="166"/>
                    </a:xfrm>
                    <a:custGeom>
                      <a:avLst/>
                      <a:gdLst>
                        <a:gd name="T0" fmla="*/ 216 w 263"/>
                        <a:gd name="T1" fmla="*/ 50 h 330"/>
                        <a:gd name="T2" fmla="*/ 171 w 263"/>
                        <a:gd name="T3" fmla="*/ 9 h 330"/>
                        <a:gd name="T4" fmla="*/ 143 w 263"/>
                        <a:gd name="T5" fmla="*/ 2 h 330"/>
                        <a:gd name="T6" fmla="*/ 92 w 263"/>
                        <a:gd name="T7" fmla="*/ 0 h 330"/>
                        <a:gd name="T8" fmla="*/ 47 w 263"/>
                        <a:gd name="T9" fmla="*/ 22 h 330"/>
                        <a:gd name="T10" fmla="*/ 24 w 263"/>
                        <a:gd name="T11" fmla="*/ 50 h 330"/>
                        <a:gd name="T12" fmla="*/ 7 w 263"/>
                        <a:gd name="T13" fmla="*/ 85 h 330"/>
                        <a:gd name="T14" fmla="*/ 0 w 263"/>
                        <a:gd name="T15" fmla="*/ 122 h 330"/>
                        <a:gd name="T16" fmla="*/ 2 w 263"/>
                        <a:gd name="T17" fmla="*/ 164 h 330"/>
                        <a:gd name="T18" fmla="*/ 15 w 263"/>
                        <a:gd name="T19" fmla="*/ 212 h 330"/>
                        <a:gd name="T20" fmla="*/ 44 w 263"/>
                        <a:gd name="T21" fmla="*/ 251 h 330"/>
                        <a:gd name="T22" fmla="*/ 78 w 263"/>
                        <a:gd name="T23" fmla="*/ 272 h 330"/>
                        <a:gd name="T24" fmla="*/ 115 w 263"/>
                        <a:gd name="T25" fmla="*/ 286 h 330"/>
                        <a:gd name="T26" fmla="*/ 137 w 263"/>
                        <a:gd name="T27" fmla="*/ 316 h 330"/>
                        <a:gd name="T28" fmla="*/ 158 w 263"/>
                        <a:gd name="T29" fmla="*/ 326 h 330"/>
                        <a:gd name="T30" fmla="*/ 182 w 263"/>
                        <a:gd name="T31" fmla="*/ 330 h 330"/>
                        <a:gd name="T32" fmla="*/ 214 w 263"/>
                        <a:gd name="T33" fmla="*/ 321 h 330"/>
                        <a:gd name="T34" fmla="*/ 243 w 263"/>
                        <a:gd name="T35" fmla="*/ 305 h 330"/>
                        <a:gd name="T36" fmla="*/ 256 w 263"/>
                        <a:gd name="T37" fmla="*/ 279 h 330"/>
                        <a:gd name="T38" fmla="*/ 263 w 263"/>
                        <a:gd name="T39" fmla="*/ 235 h 330"/>
                        <a:gd name="T40" fmla="*/ 248 w 263"/>
                        <a:gd name="T41" fmla="*/ 196 h 330"/>
                        <a:gd name="T42" fmla="*/ 246 w 263"/>
                        <a:gd name="T43" fmla="*/ 155 h 330"/>
                        <a:gd name="T44" fmla="*/ 234 w 263"/>
                        <a:gd name="T45" fmla="*/ 101 h 330"/>
                        <a:gd name="T46" fmla="*/ 216 w 263"/>
                        <a:gd name="T47" fmla="*/ 5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3" h="330">
                          <a:moveTo>
                            <a:pt x="216" y="50"/>
                          </a:moveTo>
                          <a:lnTo>
                            <a:pt x="171" y="9"/>
                          </a:lnTo>
                          <a:lnTo>
                            <a:pt x="143" y="2"/>
                          </a:lnTo>
                          <a:lnTo>
                            <a:pt x="92" y="0"/>
                          </a:lnTo>
                          <a:lnTo>
                            <a:pt x="47" y="22"/>
                          </a:lnTo>
                          <a:lnTo>
                            <a:pt x="24" y="50"/>
                          </a:lnTo>
                          <a:lnTo>
                            <a:pt x="7" y="85"/>
                          </a:lnTo>
                          <a:lnTo>
                            <a:pt x="0" y="122"/>
                          </a:lnTo>
                          <a:lnTo>
                            <a:pt x="2" y="164"/>
                          </a:lnTo>
                          <a:lnTo>
                            <a:pt x="15" y="212"/>
                          </a:lnTo>
                          <a:lnTo>
                            <a:pt x="44" y="251"/>
                          </a:lnTo>
                          <a:lnTo>
                            <a:pt x="78" y="272"/>
                          </a:lnTo>
                          <a:lnTo>
                            <a:pt x="115" y="286"/>
                          </a:lnTo>
                          <a:lnTo>
                            <a:pt x="137" y="316"/>
                          </a:lnTo>
                          <a:lnTo>
                            <a:pt x="158" y="326"/>
                          </a:lnTo>
                          <a:lnTo>
                            <a:pt x="182" y="330"/>
                          </a:lnTo>
                          <a:lnTo>
                            <a:pt x="214" y="321"/>
                          </a:lnTo>
                          <a:lnTo>
                            <a:pt x="243" y="305"/>
                          </a:lnTo>
                          <a:lnTo>
                            <a:pt x="256" y="279"/>
                          </a:lnTo>
                          <a:lnTo>
                            <a:pt x="263" y="235"/>
                          </a:lnTo>
                          <a:lnTo>
                            <a:pt x="248" y="196"/>
                          </a:lnTo>
                          <a:lnTo>
                            <a:pt x="246" y="155"/>
                          </a:lnTo>
                          <a:lnTo>
                            <a:pt x="234" y="101"/>
                          </a:lnTo>
                          <a:lnTo>
                            <a:pt x="216" y="50"/>
                          </a:lnTo>
                          <a:close/>
                        </a:path>
                      </a:pathLst>
                    </a:custGeom>
                    <a:solidFill>
                      <a:srgbClr val="E0A080"/>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grpSp>
              <p:nvGrpSpPr>
                <p:cNvPr id="84043" name="Group 490"/>
                <p:cNvGrpSpPr/>
                <p:nvPr/>
              </p:nvGrpSpPr>
              <p:grpSpPr bwMode="auto">
                <a:xfrm>
                  <a:off x="3848" y="2430"/>
                  <a:ext cx="944" cy="863"/>
                  <a:chOff x="3848" y="2430"/>
                  <a:chExt cx="944" cy="863"/>
                </a:xfrm>
              </p:grpSpPr>
              <p:sp>
                <p:nvSpPr>
                  <p:cNvPr id="346583" name="Freeform 471"/>
                  <p:cNvSpPr/>
                  <p:nvPr/>
                </p:nvSpPr>
                <p:spPr bwMode="auto">
                  <a:xfrm>
                    <a:off x="3848" y="2430"/>
                    <a:ext cx="763" cy="784"/>
                  </a:xfrm>
                  <a:custGeom>
                    <a:avLst/>
                    <a:gdLst>
                      <a:gd name="T0" fmla="*/ 415 w 1524"/>
                      <a:gd name="T1" fmla="*/ 0 h 1566"/>
                      <a:gd name="T2" fmla="*/ 512 w 1524"/>
                      <a:gd name="T3" fmla="*/ 67 h 1566"/>
                      <a:gd name="T4" fmla="*/ 610 w 1524"/>
                      <a:gd name="T5" fmla="*/ 134 h 1566"/>
                      <a:gd name="T6" fmla="*/ 697 w 1524"/>
                      <a:gd name="T7" fmla="*/ 176 h 1566"/>
                      <a:gd name="T8" fmla="*/ 991 w 1524"/>
                      <a:gd name="T9" fmla="*/ 303 h 1566"/>
                      <a:gd name="T10" fmla="*/ 1035 w 1524"/>
                      <a:gd name="T11" fmla="*/ 495 h 1566"/>
                      <a:gd name="T12" fmla="*/ 1072 w 1524"/>
                      <a:gd name="T13" fmla="*/ 595 h 1566"/>
                      <a:gd name="T14" fmla="*/ 1105 w 1524"/>
                      <a:gd name="T15" fmla="*/ 669 h 1566"/>
                      <a:gd name="T16" fmla="*/ 1128 w 1524"/>
                      <a:gd name="T17" fmla="*/ 743 h 1566"/>
                      <a:gd name="T18" fmla="*/ 1144 w 1524"/>
                      <a:gd name="T19" fmla="*/ 819 h 1566"/>
                      <a:gd name="T20" fmla="*/ 1142 w 1524"/>
                      <a:gd name="T21" fmla="*/ 866 h 1566"/>
                      <a:gd name="T22" fmla="*/ 1132 w 1524"/>
                      <a:gd name="T23" fmla="*/ 923 h 1566"/>
                      <a:gd name="T24" fmla="*/ 1139 w 1524"/>
                      <a:gd name="T25" fmla="*/ 990 h 1566"/>
                      <a:gd name="T26" fmla="*/ 1162 w 1524"/>
                      <a:gd name="T27" fmla="*/ 1058 h 1566"/>
                      <a:gd name="T28" fmla="*/ 1223 w 1524"/>
                      <a:gd name="T29" fmla="*/ 1085 h 1566"/>
                      <a:gd name="T30" fmla="*/ 1317 w 1524"/>
                      <a:gd name="T31" fmla="*/ 1109 h 1566"/>
                      <a:gd name="T32" fmla="*/ 1381 w 1524"/>
                      <a:gd name="T33" fmla="*/ 1131 h 1566"/>
                      <a:gd name="T34" fmla="*/ 1446 w 1524"/>
                      <a:gd name="T35" fmla="*/ 1182 h 1566"/>
                      <a:gd name="T36" fmla="*/ 1487 w 1524"/>
                      <a:gd name="T37" fmla="*/ 1238 h 1566"/>
                      <a:gd name="T38" fmla="*/ 1512 w 1524"/>
                      <a:gd name="T39" fmla="*/ 1307 h 1566"/>
                      <a:gd name="T40" fmla="*/ 1524 w 1524"/>
                      <a:gd name="T41" fmla="*/ 1386 h 1566"/>
                      <a:gd name="T42" fmla="*/ 1509 w 1524"/>
                      <a:gd name="T43" fmla="*/ 1506 h 1566"/>
                      <a:gd name="T44" fmla="*/ 362 w 1524"/>
                      <a:gd name="T45" fmla="*/ 1566 h 1566"/>
                      <a:gd name="T46" fmla="*/ 152 w 1524"/>
                      <a:gd name="T47" fmla="*/ 1562 h 1566"/>
                      <a:gd name="T48" fmla="*/ 111 w 1524"/>
                      <a:gd name="T49" fmla="*/ 1506 h 1566"/>
                      <a:gd name="T50" fmla="*/ 72 w 1524"/>
                      <a:gd name="T51" fmla="*/ 1418 h 1566"/>
                      <a:gd name="T52" fmla="*/ 39 w 1524"/>
                      <a:gd name="T53" fmla="*/ 1319 h 1566"/>
                      <a:gd name="T54" fmla="*/ 21 w 1524"/>
                      <a:gd name="T55" fmla="*/ 1236 h 1566"/>
                      <a:gd name="T56" fmla="*/ 5 w 1524"/>
                      <a:gd name="T57" fmla="*/ 1146 h 1566"/>
                      <a:gd name="T58" fmla="*/ 0 w 1524"/>
                      <a:gd name="T59" fmla="*/ 1064 h 1566"/>
                      <a:gd name="T60" fmla="*/ 16 w 1524"/>
                      <a:gd name="T61" fmla="*/ 928 h 1566"/>
                      <a:gd name="T62" fmla="*/ 39 w 1524"/>
                      <a:gd name="T63" fmla="*/ 819 h 1566"/>
                      <a:gd name="T64" fmla="*/ 75 w 1524"/>
                      <a:gd name="T65" fmla="*/ 699 h 1566"/>
                      <a:gd name="T66" fmla="*/ 116 w 1524"/>
                      <a:gd name="T67" fmla="*/ 584 h 1566"/>
                      <a:gd name="T68" fmla="*/ 162 w 1524"/>
                      <a:gd name="T69" fmla="*/ 491 h 1566"/>
                      <a:gd name="T70" fmla="*/ 223 w 1524"/>
                      <a:gd name="T71" fmla="*/ 387 h 1566"/>
                      <a:gd name="T72" fmla="*/ 299 w 1524"/>
                      <a:gd name="T73" fmla="*/ 303 h 1566"/>
                      <a:gd name="T74" fmla="*/ 371 w 1524"/>
                      <a:gd name="T75" fmla="*/ 229 h 1566"/>
                      <a:gd name="T76" fmla="*/ 420 w 1524"/>
                      <a:gd name="T77" fmla="*/ 192 h 1566"/>
                      <a:gd name="T78" fmla="*/ 304 w 1524"/>
                      <a:gd name="T79" fmla="*/ 134 h 1566"/>
                      <a:gd name="T80" fmla="*/ 415 w 1524"/>
                      <a:gd name="T81" fmla="*/ 0 h 1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24" h="1566">
                        <a:moveTo>
                          <a:pt x="415" y="0"/>
                        </a:moveTo>
                        <a:lnTo>
                          <a:pt x="512" y="67"/>
                        </a:lnTo>
                        <a:lnTo>
                          <a:pt x="610" y="134"/>
                        </a:lnTo>
                        <a:lnTo>
                          <a:pt x="697" y="176"/>
                        </a:lnTo>
                        <a:lnTo>
                          <a:pt x="991" y="303"/>
                        </a:lnTo>
                        <a:lnTo>
                          <a:pt x="1035" y="495"/>
                        </a:lnTo>
                        <a:lnTo>
                          <a:pt x="1072" y="595"/>
                        </a:lnTo>
                        <a:lnTo>
                          <a:pt x="1105" y="669"/>
                        </a:lnTo>
                        <a:lnTo>
                          <a:pt x="1128" y="743"/>
                        </a:lnTo>
                        <a:lnTo>
                          <a:pt x="1144" y="819"/>
                        </a:lnTo>
                        <a:lnTo>
                          <a:pt x="1142" y="866"/>
                        </a:lnTo>
                        <a:lnTo>
                          <a:pt x="1132" y="923"/>
                        </a:lnTo>
                        <a:lnTo>
                          <a:pt x="1139" y="990"/>
                        </a:lnTo>
                        <a:lnTo>
                          <a:pt x="1162" y="1058"/>
                        </a:lnTo>
                        <a:lnTo>
                          <a:pt x="1223" y="1085"/>
                        </a:lnTo>
                        <a:lnTo>
                          <a:pt x="1317" y="1109"/>
                        </a:lnTo>
                        <a:lnTo>
                          <a:pt x="1381" y="1131"/>
                        </a:lnTo>
                        <a:lnTo>
                          <a:pt x="1446" y="1182"/>
                        </a:lnTo>
                        <a:lnTo>
                          <a:pt x="1487" y="1238"/>
                        </a:lnTo>
                        <a:lnTo>
                          <a:pt x="1512" y="1307"/>
                        </a:lnTo>
                        <a:lnTo>
                          <a:pt x="1524" y="1386"/>
                        </a:lnTo>
                        <a:lnTo>
                          <a:pt x="1509" y="1506"/>
                        </a:lnTo>
                        <a:lnTo>
                          <a:pt x="362" y="1566"/>
                        </a:lnTo>
                        <a:lnTo>
                          <a:pt x="152" y="1562"/>
                        </a:lnTo>
                        <a:lnTo>
                          <a:pt x="111" y="1506"/>
                        </a:lnTo>
                        <a:lnTo>
                          <a:pt x="72" y="1418"/>
                        </a:lnTo>
                        <a:lnTo>
                          <a:pt x="39" y="1319"/>
                        </a:lnTo>
                        <a:lnTo>
                          <a:pt x="21" y="1236"/>
                        </a:lnTo>
                        <a:lnTo>
                          <a:pt x="5" y="1146"/>
                        </a:lnTo>
                        <a:lnTo>
                          <a:pt x="0" y="1064"/>
                        </a:lnTo>
                        <a:lnTo>
                          <a:pt x="16" y="928"/>
                        </a:lnTo>
                        <a:lnTo>
                          <a:pt x="39" y="819"/>
                        </a:lnTo>
                        <a:lnTo>
                          <a:pt x="75" y="699"/>
                        </a:lnTo>
                        <a:lnTo>
                          <a:pt x="116" y="584"/>
                        </a:lnTo>
                        <a:lnTo>
                          <a:pt x="162" y="491"/>
                        </a:lnTo>
                        <a:lnTo>
                          <a:pt x="223" y="387"/>
                        </a:lnTo>
                        <a:lnTo>
                          <a:pt x="299" y="303"/>
                        </a:lnTo>
                        <a:lnTo>
                          <a:pt x="371" y="229"/>
                        </a:lnTo>
                        <a:lnTo>
                          <a:pt x="420" y="192"/>
                        </a:lnTo>
                        <a:lnTo>
                          <a:pt x="304" y="134"/>
                        </a:lnTo>
                        <a:lnTo>
                          <a:pt x="415" y="0"/>
                        </a:lnTo>
                        <a:close/>
                      </a:path>
                    </a:pathLst>
                  </a:custGeom>
                  <a:solidFill>
                    <a:srgbClr val="FF60C0"/>
                  </a:solidFill>
                  <a:ln w="9525">
                    <a:solidFill>
                      <a:srgbClr val="000000"/>
                    </a:solidFill>
                    <a:prstDash val="solid"/>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584" name="Freeform 472"/>
                  <p:cNvSpPr/>
                  <p:nvPr/>
                </p:nvSpPr>
                <p:spPr bwMode="auto">
                  <a:xfrm>
                    <a:off x="4356" y="2844"/>
                    <a:ext cx="213" cy="287"/>
                  </a:xfrm>
                  <a:custGeom>
                    <a:avLst/>
                    <a:gdLst>
                      <a:gd name="T0" fmla="*/ 0 w 427"/>
                      <a:gd name="T1" fmla="*/ 0 h 574"/>
                      <a:gd name="T2" fmla="*/ 15 w 427"/>
                      <a:gd name="T3" fmla="*/ 107 h 574"/>
                      <a:gd name="T4" fmla="*/ 32 w 427"/>
                      <a:gd name="T5" fmla="*/ 193 h 574"/>
                      <a:gd name="T6" fmla="*/ 66 w 427"/>
                      <a:gd name="T7" fmla="*/ 262 h 574"/>
                      <a:gd name="T8" fmla="*/ 94 w 427"/>
                      <a:gd name="T9" fmla="*/ 301 h 574"/>
                      <a:gd name="T10" fmla="*/ 146 w 427"/>
                      <a:gd name="T11" fmla="*/ 331 h 574"/>
                      <a:gd name="T12" fmla="*/ 241 w 427"/>
                      <a:gd name="T13" fmla="*/ 368 h 574"/>
                      <a:gd name="T14" fmla="*/ 321 w 427"/>
                      <a:gd name="T15" fmla="*/ 401 h 574"/>
                      <a:gd name="T16" fmla="*/ 360 w 427"/>
                      <a:gd name="T17" fmla="*/ 419 h 574"/>
                      <a:gd name="T18" fmla="*/ 396 w 427"/>
                      <a:gd name="T19" fmla="*/ 458 h 574"/>
                      <a:gd name="T20" fmla="*/ 416 w 427"/>
                      <a:gd name="T21" fmla="*/ 510 h 574"/>
                      <a:gd name="T22" fmla="*/ 427 w 427"/>
                      <a:gd name="T23" fmla="*/ 574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7" h="574">
                        <a:moveTo>
                          <a:pt x="0" y="0"/>
                        </a:moveTo>
                        <a:lnTo>
                          <a:pt x="15" y="107"/>
                        </a:lnTo>
                        <a:lnTo>
                          <a:pt x="32" y="193"/>
                        </a:lnTo>
                        <a:lnTo>
                          <a:pt x="66" y="262"/>
                        </a:lnTo>
                        <a:lnTo>
                          <a:pt x="94" y="301"/>
                        </a:lnTo>
                        <a:lnTo>
                          <a:pt x="146" y="331"/>
                        </a:lnTo>
                        <a:lnTo>
                          <a:pt x="241" y="368"/>
                        </a:lnTo>
                        <a:lnTo>
                          <a:pt x="321" y="401"/>
                        </a:lnTo>
                        <a:lnTo>
                          <a:pt x="360" y="419"/>
                        </a:lnTo>
                        <a:lnTo>
                          <a:pt x="396" y="458"/>
                        </a:lnTo>
                        <a:lnTo>
                          <a:pt x="416" y="510"/>
                        </a:lnTo>
                        <a:lnTo>
                          <a:pt x="427" y="574"/>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585" name="Freeform 473"/>
                  <p:cNvSpPr/>
                  <p:nvPr/>
                </p:nvSpPr>
                <p:spPr bwMode="auto">
                  <a:xfrm>
                    <a:off x="4052" y="2530"/>
                    <a:ext cx="314" cy="317"/>
                  </a:xfrm>
                  <a:custGeom>
                    <a:avLst/>
                    <a:gdLst>
                      <a:gd name="T0" fmla="*/ 0 w 627"/>
                      <a:gd name="T1" fmla="*/ 10 h 632"/>
                      <a:gd name="T2" fmla="*/ 20 w 627"/>
                      <a:gd name="T3" fmla="*/ 0 h 632"/>
                      <a:gd name="T4" fmla="*/ 85 w 627"/>
                      <a:gd name="T5" fmla="*/ 49 h 632"/>
                      <a:gd name="T6" fmla="*/ 170 w 627"/>
                      <a:gd name="T7" fmla="*/ 102 h 632"/>
                      <a:gd name="T8" fmla="*/ 239 w 627"/>
                      <a:gd name="T9" fmla="*/ 133 h 632"/>
                      <a:gd name="T10" fmla="*/ 311 w 627"/>
                      <a:gd name="T11" fmla="*/ 174 h 632"/>
                      <a:gd name="T12" fmla="*/ 411 w 627"/>
                      <a:gd name="T13" fmla="*/ 227 h 632"/>
                      <a:gd name="T14" fmla="*/ 472 w 627"/>
                      <a:gd name="T15" fmla="*/ 327 h 632"/>
                      <a:gd name="T16" fmla="*/ 520 w 627"/>
                      <a:gd name="T17" fmla="*/ 503 h 632"/>
                      <a:gd name="T18" fmla="*/ 565 w 627"/>
                      <a:gd name="T19" fmla="*/ 359 h 632"/>
                      <a:gd name="T20" fmla="*/ 601 w 627"/>
                      <a:gd name="T21" fmla="*/ 264 h 632"/>
                      <a:gd name="T22" fmla="*/ 594 w 627"/>
                      <a:gd name="T23" fmla="*/ 206 h 632"/>
                      <a:gd name="T24" fmla="*/ 615 w 627"/>
                      <a:gd name="T25" fmla="*/ 294 h 632"/>
                      <a:gd name="T26" fmla="*/ 627 w 627"/>
                      <a:gd name="T27" fmla="*/ 339 h 632"/>
                      <a:gd name="T28" fmla="*/ 606 w 627"/>
                      <a:gd name="T29" fmla="*/ 380 h 632"/>
                      <a:gd name="T30" fmla="*/ 576 w 627"/>
                      <a:gd name="T31" fmla="*/ 456 h 632"/>
                      <a:gd name="T32" fmla="*/ 540 w 627"/>
                      <a:gd name="T33" fmla="*/ 549 h 632"/>
                      <a:gd name="T34" fmla="*/ 511 w 627"/>
                      <a:gd name="T35" fmla="*/ 632 h 632"/>
                      <a:gd name="T36" fmla="*/ 472 w 627"/>
                      <a:gd name="T37" fmla="*/ 491 h 632"/>
                      <a:gd name="T38" fmla="*/ 436 w 627"/>
                      <a:gd name="T39" fmla="*/ 394 h 632"/>
                      <a:gd name="T40" fmla="*/ 416 w 627"/>
                      <a:gd name="T41" fmla="*/ 301 h 632"/>
                      <a:gd name="T42" fmla="*/ 316 w 627"/>
                      <a:gd name="T43" fmla="*/ 206 h 632"/>
                      <a:gd name="T44" fmla="*/ 141 w 627"/>
                      <a:gd name="T45" fmla="*/ 110 h 632"/>
                      <a:gd name="T46" fmla="*/ 0 w 627"/>
                      <a:gd name="T47" fmla="*/ 10 h 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27" h="632">
                        <a:moveTo>
                          <a:pt x="0" y="10"/>
                        </a:moveTo>
                        <a:lnTo>
                          <a:pt x="20" y="0"/>
                        </a:lnTo>
                        <a:lnTo>
                          <a:pt x="85" y="49"/>
                        </a:lnTo>
                        <a:lnTo>
                          <a:pt x="170" y="102"/>
                        </a:lnTo>
                        <a:lnTo>
                          <a:pt x="239" y="133"/>
                        </a:lnTo>
                        <a:lnTo>
                          <a:pt x="311" y="174"/>
                        </a:lnTo>
                        <a:lnTo>
                          <a:pt x="411" y="227"/>
                        </a:lnTo>
                        <a:lnTo>
                          <a:pt x="472" y="327"/>
                        </a:lnTo>
                        <a:lnTo>
                          <a:pt x="520" y="503"/>
                        </a:lnTo>
                        <a:lnTo>
                          <a:pt x="565" y="359"/>
                        </a:lnTo>
                        <a:lnTo>
                          <a:pt x="601" y="264"/>
                        </a:lnTo>
                        <a:lnTo>
                          <a:pt x="594" y="206"/>
                        </a:lnTo>
                        <a:lnTo>
                          <a:pt x="615" y="294"/>
                        </a:lnTo>
                        <a:lnTo>
                          <a:pt x="627" y="339"/>
                        </a:lnTo>
                        <a:lnTo>
                          <a:pt x="606" y="380"/>
                        </a:lnTo>
                        <a:lnTo>
                          <a:pt x="576" y="456"/>
                        </a:lnTo>
                        <a:lnTo>
                          <a:pt x="540" y="549"/>
                        </a:lnTo>
                        <a:lnTo>
                          <a:pt x="511" y="632"/>
                        </a:lnTo>
                        <a:lnTo>
                          <a:pt x="472" y="491"/>
                        </a:lnTo>
                        <a:lnTo>
                          <a:pt x="436" y="394"/>
                        </a:lnTo>
                        <a:lnTo>
                          <a:pt x="416" y="301"/>
                        </a:lnTo>
                        <a:lnTo>
                          <a:pt x="316" y="206"/>
                        </a:lnTo>
                        <a:lnTo>
                          <a:pt x="141" y="110"/>
                        </a:lnTo>
                        <a:lnTo>
                          <a:pt x="0" y="10"/>
                        </a:lnTo>
                        <a:close/>
                      </a:path>
                    </a:pathLst>
                  </a:custGeom>
                  <a:solidFill>
                    <a:srgbClr val="E040A0"/>
                  </a:solidFill>
                  <a:ln w="9525">
                    <a:solidFill>
                      <a:srgbClr val="E040A0"/>
                    </a:solidFill>
                    <a:prstDash val="solid"/>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586" name="Freeform 474"/>
                  <p:cNvSpPr/>
                  <p:nvPr/>
                </p:nvSpPr>
                <p:spPr bwMode="auto">
                  <a:xfrm>
                    <a:off x="4071" y="2696"/>
                    <a:ext cx="133" cy="266"/>
                  </a:xfrm>
                  <a:custGeom>
                    <a:avLst/>
                    <a:gdLst>
                      <a:gd name="T0" fmla="*/ 138 w 263"/>
                      <a:gd name="T1" fmla="*/ 425 h 531"/>
                      <a:gd name="T2" fmla="*/ 70 w 263"/>
                      <a:gd name="T3" fmla="*/ 358 h 531"/>
                      <a:gd name="T4" fmla="*/ 48 w 263"/>
                      <a:gd name="T5" fmla="*/ 289 h 531"/>
                      <a:gd name="T6" fmla="*/ 39 w 263"/>
                      <a:gd name="T7" fmla="*/ 217 h 531"/>
                      <a:gd name="T8" fmla="*/ 29 w 263"/>
                      <a:gd name="T9" fmla="*/ 118 h 531"/>
                      <a:gd name="T10" fmla="*/ 66 w 263"/>
                      <a:gd name="T11" fmla="*/ 87 h 531"/>
                      <a:gd name="T12" fmla="*/ 83 w 263"/>
                      <a:gd name="T13" fmla="*/ 159 h 531"/>
                      <a:gd name="T14" fmla="*/ 114 w 263"/>
                      <a:gd name="T15" fmla="*/ 194 h 531"/>
                      <a:gd name="T16" fmla="*/ 126 w 263"/>
                      <a:gd name="T17" fmla="*/ 273 h 531"/>
                      <a:gd name="T18" fmla="*/ 146 w 263"/>
                      <a:gd name="T19" fmla="*/ 333 h 531"/>
                      <a:gd name="T20" fmla="*/ 194 w 263"/>
                      <a:gd name="T21" fmla="*/ 384 h 531"/>
                      <a:gd name="T22" fmla="*/ 229 w 263"/>
                      <a:gd name="T23" fmla="*/ 448 h 531"/>
                      <a:gd name="T24" fmla="*/ 263 w 263"/>
                      <a:gd name="T25" fmla="*/ 531 h 531"/>
                      <a:gd name="T26" fmla="*/ 260 w 263"/>
                      <a:gd name="T27" fmla="*/ 460 h 531"/>
                      <a:gd name="T28" fmla="*/ 250 w 263"/>
                      <a:gd name="T29" fmla="*/ 402 h 531"/>
                      <a:gd name="T30" fmla="*/ 204 w 263"/>
                      <a:gd name="T31" fmla="*/ 356 h 531"/>
                      <a:gd name="T32" fmla="*/ 173 w 263"/>
                      <a:gd name="T33" fmla="*/ 295 h 531"/>
                      <a:gd name="T34" fmla="*/ 148 w 263"/>
                      <a:gd name="T35" fmla="*/ 226 h 531"/>
                      <a:gd name="T36" fmla="*/ 129 w 263"/>
                      <a:gd name="T37" fmla="*/ 164 h 531"/>
                      <a:gd name="T38" fmla="*/ 104 w 263"/>
                      <a:gd name="T39" fmla="*/ 118 h 531"/>
                      <a:gd name="T40" fmla="*/ 95 w 263"/>
                      <a:gd name="T41" fmla="*/ 57 h 531"/>
                      <a:gd name="T42" fmla="*/ 80 w 263"/>
                      <a:gd name="T43" fmla="*/ 25 h 531"/>
                      <a:gd name="T44" fmla="*/ 61 w 263"/>
                      <a:gd name="T45" fmla="*/ 0 h 531"/>
                      <a:gd name="T46" fmla="*/ 27 w 263"/>
                      <a:gd name="T47" fmla="*/ 60 h 531"/>
                      <a:gd name="T48" fmla="*/ 0 w 263"/>
                      <a:gd name="T49" fmla="*/ 143 h 531"/>
                      <a:gd name="T50" fmla="*/ 21 w 263"/>
                      <a:gd name="T51" fmla="*/ 159 h 531"/>
                      <a:gd name="T52" fmla="*/ 21 w 263"/>
                      <a:gd name="T53" fmla="*/ 221 h 531"/>
                      <a:gd name="T54" fmla="*/ 32 w 263"/>
                      <a:gd name="T55" fmla="*/ 300 h 531"/>
                      <a:gd name="T56" fmla="*/ 49 w 263"/>
                      <a:gd name="T57" fmla="*/ 356 h 531"/>
                      <a:gd name="T58" fmla="*/ 83 w 263"/>
                      <a:gd name="T59" fmla="*/ 393 h 531"/>
                      <a:gd name="T60" fmla="*/ 138 w 263"/>
                      <a:gd name="T61" fmla="*/ 425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3" h="531">
                        <a:moveTo>
                          <a:pt x="138" y="425"/>
                        </a:moveTo>
                        <a:lnTo>
                          <a:pt x="70" y="358"/>
                        </a:lnTo>
                        <a:lnTo>
                          <a:pt x="48" y="289"/>
                        </a:lnTo>
                        <a:lnTo>
                          <a:pt x="39" y="217"/>
                        </a:lnTo>
                        <a:lnTo>
                          <a:pt x="29" y="118"/>
                        </a:lnTo>
                        <a:lnTo>
                          <a:pt x="66" y="87"/>
                        </a:lnTo>
                        <a:lnTo>
                          <a:pt x="83" y="159"/>
                        </a:lnTo>
                        <a:lnTo>
                          <a:pt x="114" y="194"/>
                        </a:lnTo>
                        <a:lnTo>
                          <a:pt x="126" y="273"/>
                        </a:lnTo>
                        <a:lnTo>
                          <a:pt x="146" y="333"/>
                        </a:lnTo>
                        <a:lnTo>
                          <a:pt x="194" y="384"/>
                        </a:lnTo>
                        <a:lnTo>
                          <a:pt x="229" y="448"/>
                        </a:lnTo>
                        <a:lnTo>
                          <a:pt x="263" y="531"/>
                        </a:lnTo>
                        <a:lnTo>
                          <a:pt x="260" y="460"/>
                        </a:lnTo>
                        <a:lnTo>
                          <a:pt x="250" y="402"/>
                        </a:lnTo>
                        <a:lnTo>
                          <a:pt x="204" y="356"/>
                        </a:lnTo>
                        <a:lnTo>
                          <a:pt x="173" y="295"/>
                        </a:lnTo>
                        <a:lnTo>
                          <a:pt x="148" y="226"/>
                        </a:lnTo>
                        <a:lnTo>
                          <a:pt x="129" y="164"/>
                        </a:lnTo>
                        <a:lnTo>
                          <a:pt x="104" y="118"/>
                        </a:lnTo>
                        <a:lnTo>
                          <a:pt x="95" y="57"/>
                        </a:lnTo>
                        <a:lnTo>
                          <a:pt x="80" y="25"/>
                        </a:lnTo>
                        <a:lnTo>
                          <a:pt x="61" y="0"/>
                        </a:lnTo>
                        <a:lnTo>
                          <a:pt x="27" y="60"/>
                        </a:lnTo>
                        <a:lnTo>
                          <a:pt x="0" y="143"/>
                        </a:lnTo>
                        <a:lnTo>
                          <a:pt x="21" y="159"/>
                        </a:lnTo>
                        <a:lnTo>
                          <a:pt x="21" y="221"/>
                        </a:lnTo>
                        <a:lnTo>
                          <a:pt x="32" y="300"/>
                        </a:lnTo>
                        <a:lnTo>
                          <a:pt x="49" y="356"/>
                        </a:lnTo>
                        <a:lnTo>
                          <a:pt x="83" y="393"/>
                        </a:lnTo>
                        <a:lnTo>
                          <a:pt x="138" y="425"/>
                        </a:lnTo>
                        <a:close/>
                      </a:path>
                    </a:pathLst>
                  </a:custGeom>
                  <a:solidFill>
                    <a:srgbClr val="E040A0"/>
                  </a:solidFill>
                  <a:ln w="9525">
                    <a:solidFill>
                      <a:srgbClr val="E040A0"/>
                    </a:solidFill>
                    <a:prstDash val="solid"/>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587" name="Freeform 475"/>
                  <p:cNvSpPr/>
                  <p:nvPr/>
                </p:nvSpPr>
                <p:spPr bwMode="auto">
                  <a:xfrm>
                    <a:off x="3868" y="2843"/>
                    <a:ext cx="74" cy="180"/>
                  </a:xfrm>
                  <a:custGeom>
                    <a:avLst/>
                    <a:gdLst>
                      <a:gd name="T0" fmla="*/ 148 w 148"/>
                      <a:gd name="T1" fmla="*/ 361 h 361"/>
                      <a:gd name="T2" fmla="*/ 109 w 148"/>
                      <a:gd name="T3" fmla="*/ 347 h 361"/>
                      <a:gd name="T4" fmla="*/ 71 w 148"/>
                      <a:gd name="T5" fmla="*/ 306 h 361"/>
                      <a:gd name="T6" fmla="*/ 54 w 148"/>
                      <a:gd name="T7" fmla="*/ 278 h 361"/>
                      <a:gd name="T8" fmla="*/ 38 w 148"/>
                      <a:gd name="T9" fmla="*/ 211 h 361"/>
                      <a:gd name="T10" fmla="*/ 27 w 148"/>
                      <a:gd name="T11" fmla="*/ 167 h 361"/>
                      <a:gd name="T12" fmla="*/ 7 w 148"/>
                      <a:gd name="T13" fmla="*/ 121 h 361"/>
                      <a:gd name="T14" fmla="*/ 0 w 148"/>
                      <a:gd name="T15" fmla="*/ 70 h 361"/>
                      <a:gd name="T16" fmla="*/ 14 w 148"/>
                      <a:gd name="T17" fmla="*/ 37 h 361"/>
                      <a:gd name="T18" fmla="*/ 51 w 148"/>
                      <a:gd name="T19" fmla="*/ 0 h 361"/>
                      <a:gd name="T20" fmla="*/ 14 w 148"/>
                      <a:gd name="T21" fmla="*/ 35 h 361"/>
                      <a:gd name="T22" fmla="*/ 4 w 148"/>
                      <a:gd name="T23" fmla="*/ 72 h 361"/>
                      <a:gd name="T24" fmla="*/ 5 w 148"/>
                      <a:gd name="T25" fmla="*/ 120 h 361"/>
                      <a:gd name="T26" fmla="*/ 24 w 148"/>
                      <a:gd name="T27" fmla="*/ 160 h 361"/>
                      <a:gd name="T28" fmla="*/ 43 w 148"/>
                      <a:gd name="T29" fmla="*/ 227 h 361"/>
                      <a:gd name="T30" fmla="*/ 53 w 148"/>
                      <a:gd name="T31" fmla="*/ 266 h 361"/>
                      <a:gd name="T32" fmla="*/ 71 w 148"/>
                      <a:gd name="T33" fmla="*/ 310 h 361"/>
                      <a:gd name="T34" fmla="*/ 112 w 148"/>
                      <a:gd name="T35" fmla="*/ 345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8" h="361">
                        <a:moveTo>
                          <a:pt x="148" y="361"/>
                        </a:moveTo>
                        <a:lnTo>
                          <a:pt x="109" y="347"/>
                        </a:lnTo>
                        <a:lnTo>
                          <a:pt x="71" y="306"/>
                        </a:lnTo>
                        <a:lnTo>
                          <a:pt x="54" y="278"/>
                        </a:lnTo>
                        <a:lnTo>
                          <a:pt x="38" y="211"/>
                        </a:lnTo>
                        <a:lnTo>
                          <a:pt x="27" y="167"/>
                        </a:lnTo>
                        <a:lnTo>
                          <a:pt x="7" y="121"/>
                        </a:lnTo>
                        <a:lnTo>
                          <a:pt x="0" y="70"/>
                        </a:lnTo>
                        <a:lnTo>
                          <a:pt x="14" y="37"/>
                        </a:lnTo>
                        <a:lnTo>
                          <a:pt x="51" y="0"/>
                        </a:lnTo>
                        <a:lnTo>
                          <a:pt x="14" y="35"/>
                        </a:lnTo>
                        <a:lnTo>
                          <a:pt x="4" y="72"/>
                        </a:lnTo>
                        <a:lnTo>
                          <a:pt x="5" y="120"/>
                        </a:lnTo>
                        <a:lnTo>
                          <a:pt x="24" y="160"/>
                        </a:lnTo>
                        <a:lnTo>
                          <a:pt x="43" y="227"/>
                        </a:lnTo>
                        <a:lnTo>
                          <a:pt x="53" y="266"/>
                        </a:lnTo>
                        <a:lnTo>
                          <a:pt x="71" y="310"/>
                        </a:lnTo>
                        <a:lnTo>
                          <a:pt x="112" y="345"/>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588" name="Freeform 476"/>
                  <p:cNvSpPr/>
                  <p:nvPr/>
                </p:nvSpPr>
                <p:spPr bwMode="auto">
                  <a:xfrm>
                    <a:off x="3875" y="2843"/>
                    <a:ext cx="72" cy="180"/>
                  </a:xfrm>
                  <a:custGeom>
                    <a:avLst/>
                    <a:gdLst>
                      <a:gd name="T0" fmla="*/ 144 w 144"/>
                      <a:gd name="T1" fmla="*/ 361 h 361"/>
                      <a:gd name="T2" fmla="*/ 90 w 144"/>
                      <a:gd name="T3" fmla="*/ 313 h 361"/>
                      <a:gd name="T4" fmla="*/ 66 w 144"/>
                      <a:gd name="T5" fmla="*/ 273 h 361"/>
                      <a:gd name="T6" fmla="*/ 56 w 144"/>
                      <a:gd name="T7" fmla="*/ 234 h 361"/>
                      <a:gd name="T8" fmla="*/ 34 w 144"/>
                      <a:gd name="T9" fmla="*/ 164 h 361"/>
                      <a:gd name="T10" fmla="*/ 20 w 144"/>
                      <a:gd name="T11" fmla="*/ 118 h 361"/>
                      <a:gd name="T12" fmla="*/ 12 w 144"/>
                      <a:gd name="T13" fmla="*/ 83 h 361"/>
                      <a:gd name="T14" fmla="*/ 24 w 144"/>
                      <a:gd name="T15" fmla="*/ 42 h 361"/>
                      <a:gd name="T16" fmla="*/ 47 w 144"/>
                      <a:gd name="T17" fmla="*/ 0 h 361"/>
                      <a:gd name="T18" fmla="*/ 10 w 144"/>
                      <a:gd name="T19" fmla="*/ 35 h 361"/>
                      <a:gd name="T20" fmla="*/ 0 w 144"/>
                      <a:gd name="T21" fmla="*/ 72 h 361"/>
                      <a:gd name="T22" fmla="*/ 1 w 144"/>
                      <a:gd name="T23" fmla="*/ 120 h 361"/>
                      <a:gd name="T24" fmla="*/ 20 w 144"/>
                      <a:gd name="T25" fmla="*/ 160 h 361"/>
                      <a:gd name="T26" fmla="*/ 39 w 144"/>
                      <a:gd name="T27" fmla="*/ 227 h 361"/>
                      <a:gd name="T28" fmla="*/ 49 w 144"/>
                      <a:gd name="T29" fmla="*/ 266 h 361"/>
                      <a:gd name="T30" fmla="*/ 68 w 144"/>
                      <a:gd name="T31" fmla="*/ 310 h 361"/>
                      <a:gd name="T32" fmla="*/ 108 w 144"/>
                      <a:gd name="T33" fmla="*/ 345 h 361"/>
                      <a:gd name="T34" fmla="*/ 144 w 144"/>
                      <a:gd name="T35" fmla="*/ 36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 h="361">
                        <a:moveTo>
                          <a:pt x="144" y="361"/>
                        </a:moveTo>
                        <a:lnTo>
                          <a:pt x="90" y="313"/>
                        </a:lnTo>
                        <a:lnTo>
                          <a:pt x="66" y="273"/>
                        </a:lnTo>
                        <a:lnTo>
                          <a:pt x="56" y="234"/>
                        </a:lnTo>
                        <a:lnTo>
                          <a:pt x="34" y="164"/>
                        </a:lnTo>
                        <a:lnTo>
                          <a:pt x="20" y="118"/>
                        </a:lnTo>
                        <a:lnTo>
                          <a:pt x="12" y="83"/>
                        </a:lnTo>
                        <a:lnTo>
                          <a:pt x="24" y="42"/>
                        </a:lnTo>
                        <a:lnTo>
                          <a:pt x="47" y="0"/>
                        </a:lnTo>
                        <a:lnTo>
                          <a:pt x="10" y="35"/>
                        </a:lnTo>
                        <a:lnTo>
                          <a:pt x="0" y="72"/>
                        </a:lnTo>
                        <a:lnTo>
                          <a:pt x="1" y="120"/>
                        </a:lnTo>
                        <a:lnTo>
                          <a:pt x="20" y="160"/>
                        </a:lnTo>
                        <a:lnTo>
                          <a:pt x="39" y="227"/>
                        </a:lnTo>
                        <a:lnTo>
                          <a:pt x="49" y="266"/>
                        </a:lnTo>
                        <a:lnTo>
                          <a:pt x="68" y="310"/>
                        </a:lnTo>
                        <a:lnTo>
                          <a:pt x="108" y="345"/>
                        </a:lnTo>
                        <a:lnTo>
                          <a:pt x="144" y="361"/>
                        </a:lnTo>
                        <a:close/>
                      </a:path>
                    </a:pathLst>
                  </a:custGeom>
                  <a:solidFill>
                    <a:srgbClr val="E040A0"/>
                  </a:solidFill>
                  <a:ln w="9525">
                    <a:solidFill>
                      <a:srgbClr val="E040A0"/>
                    </a:solidFill>
                    <a:prstDash val="solid"/>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84050" name="Group 486"/>
                  <p:cNvGrpSpPr/>
                  <p:nvPr/>
                </p:nvGrpSpPr>
                <p:grpSpPr bwMode="auto">
                  <a:xfrm>
                    <a:off x="3997" y="2996"/>
                    <a:ext cx="795" cy="297"/>
                    <a:chOff x="3997" y="2996"/>
                    <a:chExt cx="795" cy="297"/>
                  </a:xfrm>
                </p:grpSpPr>
                <p:sp>
                  <p:nvSpPr>
                    <p:cNvPr id="346589" name="Freeform 477"/>
                    <p:cNvSpPr/>
                    <p:nvPr/>
                  </p:nvSpPr>
                  <p:spPr bwMode="auto">
                    <a:xfrm>
                      <a:off x="3997" y="2996"/>
                      <a:ext cx="791" cy="297"/>
                    </a:xfrm>
                    <a:custGeom>
                      <a:avLst/>
                      <a:gdLst>
                        <a:gd name="T0" fmla="*/ 381 w 1582"/>
                        <a:gd name="T1" fmla="*/ 0 h 595"/>
                        <a:gd name="T2" fmla="*/ 406 w 1582"/>
                        <a:gd name="T3" fmla="*/ 63 h 595"/>
                        <a:gd name="T4" fmla="*/ 466 w 1582"/>
                        <a:gd name="T5" fmla="*/ 144 h 595"/>
                        <a:gd name="T6" fmla="*/ 566 w 1582"/>
                        <a:gd name="T7" fmla="*/ 202 h 595"/>
                        <a:gd name="T8" fmla="*/ 705 w 1582"/>
                        <a:gd name="T9" fmla="*/ 243 h 595"/>
                        <a:gd name="T10" fmla="*/ 867 w 1582"/>
                        <a:gd name="T11" fmla="*/ 280 h 595"/>
                        <a:gd name="T12" fmla="*/ 997 w 1582"/>
                        <a:gd name="T13" fmla="*/ 285 h 595"/>
                        <a:gd name="T14" fmla="*/ 1132 w 1582"/>
                        <a:gd name="T15" fmla="*/ 280 h 595"/>
                        <a:gd name="T16" fmla="*/ 1157 w 1582"/>
                        <a:gd name="T17" fmla="*/ 264 h 595"/>
                        <a:gd name="T18" fmla="*/ 1195 w 1582"/>
                        <a:gd name="T19" fmla="*/ 218 h 595"/>
                        <a:gd name="T20" fmla="*/ 1227 w 1582"/>
                        <a:gd name="T21" fmla="*/ 183 h 595"/>
                        <a:gd name="T22" fmla="*/ 1271 w 1582"/>
                        <a:gd name="T23" fmla="*/ 153 h 595"/>
                        <a:gd name="T24" fmla="*/ 1285 w 1582"/>
                        <a:gd name="T25" fmla="*/ 118 h 595"/>
                        <a:gd name="T26" fmla="*/ 1307 w 1582"/>
                        <a:gd name="T27" fmla="*/ 88 h 595"/>
                        <a:gd name="T28" fmla="*/ 1337 w 1582"/>
                        <a:gd name="T29" fmla="*/ 72 h 595"/>
                        <a:gd name="T30" fmla="*/ 1375 w 1582"/>
                        <a:gd name="T31" fmla="*/ 58 h 595"/>
                        <a:gd name="T32" fmla="*/ 1431 w 1582"/>
                        <a:gd name="T33" fmla="*/ 52 h 595"/>
                        <a:gd name="T34" fmla="*/ 1488 w 1582"/>
                        <a:gd name="T35" fmla="*/ 66 h 595"/>
                        <a:gd name="T36" fmla="*/ 1539 w 1582"/>
                        <a:gd name="T37" fmla="*/ 91 h 595"/>
                        <a:gd name="T38" fmla="*/ 1567 w 1582"/>
                        <a:gd name="T39" fmla="*/ 123 h 595"/>
                        <a:gd name="T40" fmla="*/ 1578 w 1582"/>
                        <a:gd name="T41" fmla="*/ 165 h 595"/>
                        <a:gd name="T42" fmla="*/ 1558 w 1582"/>
                        <a:gd name="T43" fmla="*/ 250 h 595"/>
                        <a:gd name="T44" fmla="*/ 1577 w 1582"/>
                        <a:gd name="T45" fmla="*/ 281 h 595"/>
                        <a:gd name="T46" fmla="*/ 1582 w 1582"/>
                        <a:gd name="T47" fmla="*/ 320 h 595"/>
                        <a:gd name="T48" fmla="*/ 1570 w 1582"/>
                        <a:gd name="T49" fmla="*/ 350 h 595"/>
                        <a:gd name="T50" fmla="*/ 1541 w 1582"/>
                        <a:gd name="T51" fmla="*/ 383 h 595"/>
                        <a:gd name="T52" fmla="*/ 1522 w 1582"/>
                        <a:gd name="T53" fmla="*/ 408 h 595"/>
                        <a:gd name="T54" fmla="*/ 1538 w 1582"/>
                        <a:gd name="T55" fmla="*/ 442 h 595"/>
                        <a:gd name="T56" fmla="*/ 1533 w 1582"/>
                        <a:gd name="T57" fmla="*/ 479 h 595"/>
                        <a:gd name="T58" fmla="*/ 1516 w 1582"/>
                        <a:gd name="T59" fmla="*/ 505 h 595"/>
                        <a:gd name="T60" fmla="*/ 1500 w 1582"/>
                        <a:gd name="T61" fmla="*/ 530 h 595"/>
                        <a:gd name="T62" fmla="*/ 1490 w 1582"/>
                        <a:gd name="T63" fmla="*/ 572 h 595"/>
                        <a:gd name="T64" fmla="*/ 1473 w 1582"/>
                        <a:gd name="T65" fmla="*/ 590 h 595"/>
                        <a:gd name="T66" fmla="*/ 1427 w 1582"/>
                        <a:gd name="T67" fmla="*/ 595 h 595"/>
                        <a:gd name="T68" fmla="*/ 1359 w 1582"/>
                        <a:gd name="T69" fmla="*/ 593 h 595"/>
                        <a:gd name="T70" fmla="*/ 1298 w 1582"/>
                        <a:gd name="T71" fmla="*/ 579 h 595"/>
                        <a:gd name="T72" fmla="*/ 1227 w 1582"/>
                        <a:gd name="T73" fmla="*/ 558 h 595"/>
                        <a:gd name="T74" fmla="*/ 1179 w 1582"/>
                        <a:gd name="T75" fmla="*/ 533 h 595"/>
                        <a:gd name="T76" fmla="*/ 1147 w 1582"/>
                        <a:gd name="T77" fmla="*/ 512 h 595"/>
                        <a:gd name="T78" fmla="*/ 1031 w 1582"/>
                        <a:gd name="T79" fmla="*/ 528 h 595"/>
                        <a:gd name="T80" fmla="*/ 877 w 1582"/>
                        <a:gd name="T81" fmla="*/ 549 h 595"/>
                        <a:gd name="T82" fmla="*/ 761 w 1582"/>
                        <a:gd name="T83" fmla="*/ 558 h 595"/>
                        <a:gd name="T84" fmla="*/ 644 w 1582"/>
                        <a:gd name="T85" fmla="*/ 558 h 595"/>
                        <a:gd name="T86" fmla="*/ 491 w 1582"/>
                        <a:gd name="T87" fmla="*/ 554 h 595"/>
                        <a:gd name="T88" fmla="*/ 400 w 1582"/>
                        <a:gd name="T89" fmla="*/ 538 h 595"/>
                        <a:gd name="T90" fmla="*/ 240 w 1582"/>
                        <a:gd name="T91" fmla="*/ 475 h 595"/>
                        <a:gd name="T92" fmla="*/ 140 w 1582"/>
                        <a:gd name="T93" fmla="*/ 419 h 595"/>
                        <a:gd name="T94" fmla="*/ 80 w 1582"/>
                        <a:gd name="T95" fmla="*/ 332 h 595"/>
                        <a:gd name="T96" fmla="*/ 39 w 1582"/>
                        <a:gd name="T97" fmla="*/ 297 h 595"/>
                        <a:gd name="T98" fmla="*/ 0 w 1582"/>
                        <a:gd name="T99" fmla="*/ 209 h 595"/>
                        <a:gd name="T100" fmla="*/ 72 w 1582"/>
                        <a:gd name="T101" fmla="*/ 158 h 595"/>
                        <a:gd name="T102" fmla="*/ 169 w 1582"/>
                        <a:gd name="T103" fmla="*/ 140 h 595"/>
                        <a:gd name="T104" fmla="*/ 277 w 1582"/>
                        <a:gd name="T105" fmla="*/ 42 h 595"/>
                        <a:gd name="T106" fmla="*/ 340 w 1582"/>
                        <a:gd name="T107" fmla="*/ 24 h 595"/>
                        <a:gd name="T108" fmla="*/ 381 w 1582"/>
                        <a:gd name="T109"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82" h="595">
                          <a:moveTo>
                            <a:pt x="381" y="0"/>
                          </a:moveTo>
                          <a:lnTo>
                            <a:pt x="406" y="63"/>
                          </a:lnTo>
                          <a:lnTo>
                            <a:pt x="466" y="144"/>
                          </a:lnTo>
                          <a:lnTo>
                            <a:pt x="566" y="202"/>
                          </a:lnTo>
                          <a:lnTo>
                            <a:pt x="705" y="243"/>
                          </a:lnTo>
                          <a:lnTo>
                            <a:pt x="867" y="280"/>
                          </a:lnTo>
                          <a:lnTo>
                            <a:pt x="997" y="285"/>
                          </a:lnTo>
                          <a:lnTo>
                            <a:pt x="1132" y="280"/>
                          </a:lnTo>
                          <a:lnTo>
                            <a:pt x="1157" y="264"/>
                          </a:lnTo>
                          <a:lnTo>
                            <a:pt x="1195" y="218"/>
                          </a:lnTo>
                          <a:lnTo>
                            <a:pt x="1227" y="183"/>
                          </a:lnTo>
                          <a:lnTo>
                            <a:pt x="1271" y="153"/>
                          </a:lnTo>
                          <a:lnTo>
                            <a:pt x="1285" y="118"/>
                          </a:lnTo>
                          <a:lnTo>
                            <a:pt x="1307" y="88"/>
                          </a:lnTo>
                          <a:lnTo>
                            <a:pt x="1337" y="72"/>
                          </a:lnTo>
                          <a:lnTo>
                            <a:pt x="1375" y="58"/>
                          </a:lnTo>
                          <a:lnTo>
                            <a:pt x="1431" y="52"/>
                          </a:lnTo>
                          <a:lnTo>
                            <a:pt x="1488" y="66"/>
                          </a:lnTo>
                          <a:lnTo>
                            <a:pt x="1539" y="91"/>
                          </a:lnTo>
                          <a:lnTo>
                            <a:pt x="1567" y="123"/>
                          </a:lnTo>
                          <a:lnTo>
                            <a:pt x="1578" y="165"/>
                          </a:lnTo>
                          <a:lnTo>
                            <a:pt x="1558" y="250"/>
                          </a:lnTo>
                          <a:lnTo>
                            <a:pt x="1577" y="281"/>
                          </a:lnTo>
                          <a:lnTo>
                            <a:pt x="1582" y="320"/>
                          </a:lnTo>
                          <a:lnTo>
                            <a:pt x="1570" y="350"/>
                          </a:lnTo>
                          <a:lnTo>
                            <a:pt x="1541" y="383"/>
                          </a:lnTo>
                          <a:lnTo>
                            <a:pt x="1522" y="408"/>
                          </a:lnTo>
                          <a:lnTo>
                            <a:pt x="1538" y="442"/>
                          </a:lnTo>
                          <a:lnTo>
                            <a:pt x="1533" y="479"/>
                          </a:lnTo>
                          <a:lnTo>
                            <a:pt x="1516" y="505"/>
                          </a:lnTo>
                          <a:lnTo>
                            <a:pt x="1500" y="530"/>
                          </a:lnTo>
                          <a:lnTo>
                            <a:pt x="1490" y="572"/>
                          </a:lnTo>
                          <a:lnTo>
                            <a:pt x="1473" y="590"/>
                          </a:lnTo>
                          <a:lnTo>
                            <a:pt x="1427" y="595"/>
                          </a:lnTo>
                          <a:lnTo>
                            <a:pt x="1359" y="593"/>
                          </a:lnTo>
                          <a:lnTo>
                            <a:pt x="1298" y="579"/>
                          </a:lnTo>
                          <a:lnTo>
                            <a:pt x="1227" y="558"/>
                          </a:lnTo>
                          <a:lnTo>
                            <a:pt x="1179" y="533"/>
                          </a:lnTo>
                          <a:lnTo>
                            <a:pt x="1147" y="512"/>
                          </a:lnTo>
                          <a:lnTo>
                            <a:pt x="1031" y="528"/>
                          </a:lnTo>
                          <a:lnTo>
                            <a:pt x="877" y="549"/>
                          </a:lnTo>
                          <a:lnTo>
                            <a:pt x="761" y="558"/>
                          </a:lnTo>
                          <a:lnTo>
                            <a:pt x="644" y="558"/>
                          </a:lnTo>
                          <a:lnTo>
                            <a:pt x="491" y="554"/>
                          </a:lnTo>
                          <a:lnTo>
                            <a:pt x="400" y="538"/>
                          </a:lnTo>
                          <a:lnTo>
                            <a:pt x="240" y="475"/>
                          </a:lnTo>
                          <a:lnTo>
                            <a:pt x="140" y="419"/>
                          </a:lnTo>
                          <a:lnTo>
                            <a:pt x="80" y="332"/>
                          </a:lnTo>
                          <a:lnTo>
                            <a:pt x="39" y="297"/>
                          </a:lnTo>
                          <a:lnTo>
                            <a:pt x="0" y="209"/>
                          </a:lnTo>
                          <a:lnTo>
                            <a:pt x="72" y="158"/>
                          </a:lnTo>
                          <a:lnTo>
                            <a:pt x="169" y="140"/>
                          </a:lnTo>
                          <a:lnTo>
                            <a:pt x="277" y="42"/>
                          </a:lnTo>
                          <a:lnTo>
                            <a:pt x="340" y="24"/>
                          </a:lnTo>
                          <a:lnTo>
                            <a:pt x="381" y="0"/>
                          </a:lnTo>
                          <a:close/>
                        </a:path>
                      </a:pathLst>
                    </a:custGeom>
                    <a:solidFill>
                      <a:srgbClr val="E0A080"/>
                    </a:solidFill>
                    <a:ln w="9525">
                      <a:solidFill>
                        <a:srgbClr val="000000"/>
                      </a:solidFill>
                      <a:prstDash val="solid"/>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590" name="Freeform 478"/>
                    <p:cNvSpPr/>
                    <p:nvPr/>
                  </p:nvSpPr>
                  <p:spPr bwMode="auto">
                    <a:xfrm>
                      <a:off x="4678" y="3052"/>
                      <a:ext cx="17" cy="70"/>
                    </a:xfrm>
                    <a:custGeom>
                      <a:avLst/>
                      <a:gdLst>
                        <a:gd name="T0" fmla="*/ 36 w 36"/>
                        <a:gd name="T1" fmla="*/ 0 h 137"/>
                        <a:gd name="T2" fmla="*/ 19 w 36"/>
                        <a:gd name="T3" fmla="*/ 5 h 137"/>
                        <a:gd name="T4" fmla="*/ 7 w 36"/>
                        <a:gd name="T5" fmla="*/ 25 h 137"/>
                        <a:gd name="T6" fmla="*/ 0 w 36"/>
                        <a:gd name="T7" fmla="*/ 44 h 137"/>
                        <a:gd name="T8" fmla="*/ 0 w 36"/>
                        <a:gd name="T9" fmla="*/ 62 h 137"/>
                        <a:gd name="T10" fmla="*/ 9 w 36"/>
                        <a:gd name="T11" fmla="*/ 100 h 137"/>
                        <a:gd name="T12" fmla="*/ 7 w 36"/>
                        <a:gd name="T13" fmla="*/ 137 h 137"/>
                      </a:gdLst>
                      <a:ahLst/>
                      <a:cxnLst>
                        <a:cxn ang="0">
                          <a:pos x="T0" y="T1"/>
                        </a:cxn>
                        <a:cxn ang="0">
                          <a:pos x="T2" y="T3"/>
                        </a:cxn>
                        <a:cxn ang="0">
                          <a:pos x="T4" y="T5"/>
                        </a:cxn>
                        <a:cxn ang="0">
                          <a:pos x="T6" y="T7"/>
                        </a:cxn>
                        <a:cxn ang="0">
                          <a:pos x="T8" y="T9"/>
                        </a:cxn>
                        <a:cxn ang="0">
                          <a:pos x="T10" y="T11"/>
                        </a:cxn>
                        <a:cxn ang="0">
                          <a:pos x="T12" y="T13"/>
                        </a:cxn>
                      </a:cxnLst>
                      <a:rect l="0" t="0" r="r" b="b"/>
                      <a:pathLst>
                        <a:path w="36" h="137">
                          <a:moveTo>
                            <a:pt x="36" y="0"/>
                          </a:moveTo>
                          <a:lnTo>
                            <a:pt x="19" y="5"/>
                          </a:lnTo>
                          <a:lnTo>
                            <a:pt x="7" y="25"/>
                          </a:lnTo>
                          <a:lnTo>
                            <a:pt x="0" y="44"/>
                          </a:lnTo>
                          <a:lnTo>
                            <a:pt x="0" y="62"/>
                          </a:lnTo>
                          <a:lnTo>
                            <a:pt x="9" y="100"/>
                          </a:lnTo>
                          <a:lnTo>
                            <a:pt x="7" y="137"/>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591" name="Freeform 479"/>
                    <p:cNvSpPr/>
                    <p:nvPr/>
                  </p:nvSpPr>
                  <p:spPr bwMode="auto">
                    <a:xfrm>
                      <a:off x="4760" y="3140"/>
                      <a:ext cx="32" cy="11"/>
                    </a:xfrm>
                    <a:custGeom>
                      <a:avLst/>
                      <a:gdLst>
                        <a:gd name="T0" fmla="*/ 64 w 64"/>
                        <a:gd name="T1" fmla="*/ 9 h 20"/>
                        <a:gd name="T2" fmla="*/ 42 w 64"/>
                        <a:gd name="T3" fmla="*/ 20 h 20"/>
                        <a:gd name="T4" fmla="*/ 15 w 64"/>
                        <a:gd name="T5" fmla="*/ 14 h 20"/>
                        <a:gd name="T6" fmla="*/ 0 w 64"/>
                        <a:gd name="T7" fmla="*/ 0 h 20"/>
                      </a:gdLst>
                      <a:ahLst/>
                      <a:cxnLst>
                        <a:cxn ang="0">
                          <a:pos x="T0" y="T1"/>
                        </a:cxn>
                        <a:cxn ang="0">
                          <a:pos x="T2" y="T3"/>
                        </a:cxn>
                        <a:cxn ang="0">
                          <a:pos x="T4" y="T5"/>
                        </a:cxn>
                        <a:cxn ang="0">
                          <a:pos x="T6" y="T7"/>
                        </a:cxn>
                      </a:cxnLst>
                      <a:rect l="0" t="0" r="r" b="b"/>
                      <a:pathLst>
                        <a:path w="64" h="20">
                          <a:moveTo>
                            <a:pt x="64" y="9"/>
                          </a:moveTo>
                          <a:lnTo>
                            <a:pt x="42" y="20"/>
                          </a:lnTo>
                          <a:lnTo>
                            <a:pt x="15" y="14"/>
                          </a:lnTo>
                          <a:lnTo>
                            <a:pt x="0" y="0"/>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592" name="Freeform 480"/>
                    <p:cNvSpPr/>
                    <p:nvPr/>
                  </p:nvSpPr>
                  <p:spPr bwMode="auto">
                    <a:xfrm>
                      <a:off x="4743" y="3219"/>
                      <a:ext cx="36" cy="12"/>
                    </a:xfrm>
                    <a:custGeom>
                      <a:avLst/>
                      <a:gdLst>
                        <a:gd name="T0" fmla="*/ 71 w 71"/>
                        <a:gd name="T1" fmla="*/ 0 h 23"/>
                        <a:gd name="T2" fmla="*/ 63 w 71"/>
                        <a:gd name="T3" fmla="*/ 18 h 23"/>
                        <a:gd name="T4" fmla="*/ 41 w 71"/>
                        <a:gd name="T5" fmla="*/ 23 h 23"/>
                        <a:gd name="T6" fmla="*/ 20 w 71"/>
                        <a:gd name="T7" fmla="*/ 16 h 23"/>
                        <a:gd name="T8" fmla="*/ 0 w 71"/>
                        <a:gd name="T9" fmla="*/ 3 h 23"/>
                      </a:gdLst>
                      <a:ahLst/>
                      <a:cxnLst>
                        <a:cxn ang="0">
                          <a:pos x="T0" y="T1"/>
                        </a:cxn>
                        <a:cxn ang="0">
                          <a:pos x="T2" y="T3"/>
                        </a:cxn>
                        <a:cxn ang="0">
                          <a:pos x="T4" y="T5"/>
                        </a:cxn>
                        <a:cxn ang="0">
                          <a:pos x="T6" y="T7"/>
                        </a:cxn>
                        <a:cxn ang="0">
                          <a:pos x="T8" y="T9"/>
                        </a:cxn>
                      </a:cxnLst>
                      <a:rect l="0" t="0" r="r" b="b"/>
                      <a:pathLst>
                        <a:path w="71" h="23">
                          <a:moveTo>
                            <a:pt x="71" y="0"/>
                          </a:moveTo>
                          <a:lnTo>
                            <a:pt x="63" y="18"/>
                          </a:lnTo>
                          <a:lnTo>
                            <a:pt x="41" y="23"/>
                          </a:lnTo>
                          <a:lnTo>
                            <a:pt x="20" y="16"/>
                          </a:lnTo>
                          <a:lnTo>
                            <a:pt x="0" y="3"/>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593" name="Freeform 481"/>
                    <p:cNvSpPr/>
                    <p:nvPr/>
                  </p:nvSpPr>
                  <p:spPr bwMode="auto">
                    <a:xfrm>
                      <a:off x="4536" y="3163"/>
                      <a:ext cx="46" cy="89"/>
                    </a:xfrm>
                    <a:custGeom>
                      <a:avLst/>
                      <a:gdLst>
                        <a:gd name="T0" fmla="*/ 0 w 90"/>
                        <a:gd name="T1" fmla="*/ 0 h 178"/>
                        <a:gd name="T2" fmla="*/ 29 w 90"/>
                        <a:gd name="T3" fmla="*/ 25 h 178"/>
                        <a:gd name="T4" fmla="*/ 61 w 90"/>
                        <a:gd name="T5" fmla="*/ 64 h 178"/>
                        <a:gd name="T6" fmla="*/ 77 w 90"/>
                        <a:gd name="T7" fmla="*/ 109 h 178"/>
                        <a:gd name="T8" fmla="*/ 90 w 90"/>
                        <a:gd name="T9" fmla="*/ 138 h 178"/>
                        <a:gd name="T10" fmla="*/ 77 w 90"/>
                        <a:gd name="T11" fmla="*/ 178 h 178"/>
                      </a:gdLst>
                      <a:ahLst/>
                      <a:cxnLst>
                        <a:cxn ang="0">
                          <a:pos x="T0" y="T1"/>
                        </a:cxn>
                        <a:cxn ang="0">
                          <a:pos x="T2" y="T3"/>
                        </a:cxn>
                        <a:cxn ang="0">
                          <a:pos x="T4" y="T5"/>
                        </a:cxn>
                        <a:cxn ang="0">
                          <a:pos x="T6" y="T7"/>
                        </a:cxn>
                        <a:cxn ang="0">
                          <a:pos x="T8" y="T9"/>
                        </a:cxn>
                        <a:cxn ang="0">
                          <a:pos x="T10" y="T11"/>
                        </a:cxn>
                      </a:cxnLst>
                      <a:rect l="0" t="0" r="r" b="b"/>
                      <a:pathLst>
                        <a:path w="90" h="178">
                          <a:moveTo>
                            <a:pt x="0" y="0"/>
                          </a:moveTo>
                          <a:lnTo>
                            <a:pt x="29" y="25"/>
                          </a:lnTo>
                          <a:lnTo>
                            <a:pt x="61" y="64"/>
                          </a:lnTo>
                          <a:lnTo>
                            <a:pt x="77" y="109"/>
                          </a:lnTo>
                          <a:lnTo>
                            <a:pt x="90" y="138"/>
                          </a:lnTo>
                          <a:lnTo>
                            <a:pt x="77" y="178"/>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594" name="Freeform 482"/>
                    <p:cNvSpPr/>
                    <p:nvPr/>
                  </p:nvSpPr>
                  <p:spPr bwMode="auto">
                    <a:xfrm>
                      <a:off x="4681" y="3109"/>
                      <a:ext cx="47" cy="24"/>
                    </a:xfrm>
                    <a:custGeom>
                      <a:avLst/>
                      <a:gdLst>
                        <a:gd name="T0" fmla="*/ 0 w 92"/>
                        <a:gd name="T1" fmla="*/ 47 h 47"/>
                        <a:gd name="T2" fmla="*/ 17 w 92"/>
                        <a:gd name="T3" fmla="*/ 24 h 47"/>
                        <a:gd name="T4" fmla="*/ 37 w 92"/>
                        <a:gd name="T5" fmla="*/ 9 h 47"/>
                        <a:gd name="T6" fmla="*/ 59 w 92"/>
                        <a:gd name="T7" fmla="*/ 0 h 47"/>
                        <a:gd name="T8" fmla="*/ 92 w 92"/>
                        <a:gd name="T9" fmla="*/ 3 h 47"/>
                      </a:gdLst>
                      <a:ahLst/>
                      <a:cxnLst>
                        <a:cxn ang="0">
                          <a:pos x="T0" y="T1"/>
                        </a:cxn>
                        <a:cxn ang="0">
                          <a:pos x="T2" y="T3"/>
                        </a:cxn>
                        <a:cxn ang="0">
                          <a:pos x="T4" y="T5"/>
                        </a:cxn>
                        <a:cxn ang="0">
                          <a:pos x="T6" y="T7"/>
                        </a:cxn>
                        <a:cxn ang="0">
                          <a:pos x="T8" y="T9"/>
                        </a:cxn>
                      </a:cxnLst>
                      <a:rect l="0" t="0" r="r" b="b"/>
                      <a:pathLst>
                        <a:path w="92" h="47">
                          <a:moveTo>
                            <a:pt x="0" y="47"/>
                          </a:moveTo>
                          <a:lnTo>
                            <a:pt x="17" y="24"/>
                          </a:lnTo>
                          <a:lnTo>
                            <a:pt x="37" y="9"/>
                          </a:lnTo>
                          <a:lnTo>
                            <a:pt x="59" y="0"/>
                          </a:lnTo>
                          <a:lnTo>
                            <a:pt x="92" y="3"/>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595" name="Freeform 483"/>
                    <p:cNvSpPr/>
                    <p:nvPr/>
                  </p:nvSpPr>
                  <p:spPr bwMode="auto">
                    <a:xfrm>
                      <a:off x="4718" y="3084"/>
                      <a:ext cx="29" cy="25"/>
                    </a:xfrm>
                    <a:custGeom>
                      <a:avLst/>
                      <a:gdLst>
                        <a:gd name="T0" fmla="*/ 60 w 60"/>
                        <a:gd name="T1" fmla="*/ 0 h 51"/>
                        <a:gd name="T2" fmla="*/ 41 w 60"/>
                        <a:gd name="T3" fmla="*/ 0 h 51"/>
                        <a:gd name="T4" fmla="*/ 26 w 60"/>
                        <a:gd name="T5" fmla="*/ 8 h 51"/>
                        <a:gd name="T6" fmla="*/ 14 w 60"/>
                        <a:gd name="T7" fmla="*/ 17 h 51"/>
                        <a:gd name="T8" fmla="*/ 4 w 60"/>
                        <a:gd name="T9" fmla="*/ 33 h 51"/>
                        <a:gd name="T10" fmla="*/ 0 w 60"/>
                        <a:gd name="T11" fmla="*/ 51 h 51"/>
                      </a:gdLst>
                      <a:ahLst/>
                      <a:cxnLst>
                        <a:cxn ang="0">
                          <a:pos x="T0" y="T1"/>
                        </a:cxn>
                        <a:cxn ang="0">
                          <a:pos x="T2" y="T3"/>
                        </a:cxn>
                        <a:cxn ang="0">
                          <a:pos x="T4" y="T5"/>
                        </a:cxn>
                        <a:cxn ang="0">
                          <a:pos x="T6" y="T7"/>
                        </a:cxn>
                        <a:cxn ang="0">
                          <a:pos x="T8" y="T9"/>
                        </a:cxn>
                        <a:cxn ang="0">
                          <a:pos x="T10" y="T11"/>
                        </a:cxn>
                      </a:cxnLst>
                      <a:rect l="0" t="0" r="r" b="b"/>
                      <a:pathLst>
                        <a:path w="60" h="51">
                          <a:moveTo>
                            <a:pt x="60" y="0"/>
                          </a:moveTo>
                          <a:lnTo>
                            <a:pt x="41" y="0"/>
                          </a:lnTo>
                          <a:lnTo>
                            <a:pt x="26" y="8"/>
                          </a:lnTo>
                          <a:lnTo>
                            <a:pt x="14" y="17"/>
                          </a:lnTo>
                          <a:lnTo>
                            <a:pt x="4" y="33"/>
                          </a:lnTo>
                          <a:lnTo>
                            <a:pt x="0" y="51"/>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596" name="Freeform 484"/>
                    <p:cNvSpPr/>
                    <p:nvPr/>
                  </p:nvSpPr>
                  <p:spPr bwMode="auto">
                    <a:xfrm>
                      <a:off x="4712" y="3048"/>
                      <a:ext cx="12" cy="36"/>
                    </a:xfrm>
                    <a:custGeom>
                      <a:avLst/>
                      <a:gdLst>
                        <a:gd name="T0" fmla="*/ 23 w 23"/>
                        <a:gd name="T1" fmla="*/ 0 h 72"/>
                        <a:gd name="T2" fmla="*/ 13 w 23"/>
                        <a:gd name="T3" fmla="*/ 9 h 72"/>
                        <a:gd name="T4" fmla="*/ 5 w 23"/>
                        <a:gd name="T5" fmla="*/ 30 h 72"/>
                        <a:gd name="T6" fmla="*/ 0 w 23"/>
                        <a:gd name="T7" fmla="*/ 51 h 72"/>
                        <a:gd name="T8" fmla="*/ 0 w 23"/>
                        <a:gd name="T9" fmla="*/ 72 h 72"/>
                      </a:gdLst>
                      <a:ahLst/>
                      <a:cxnLst>
                        <a:cxn ang="0">
                          <a:pos x="T0" y="T1"/>
                        </a:cxn>
                        <a:cxn ang="0">
                          <a:pos x="T2" y="T3"/>
                        </a:cxn>
                        <a:cxn ang="0">
                          <a:pos x="T4" y="T5"/>
                        </a:cxn>
                        <a:cxn ang="0">
                          <a:pos x="T6" y="T7"/>
                        </a:cxn>
                        <a:cxn ang="0">
                          <a:pos x="T8" y="T9"/>
                        </a:cxn>
                      </a:cxnLst>
                      <a:rect l="0" t="0" r="r" b="b"/>
                      <a:pathLst>
                        <a:path w="23" h="72">
                          <a:moveTo>
                            <a:pt x="23" y="0"/>
                          </a:moveTo>
                          <a:lnTo>
                            <a:pt x="13" y="9"/>
                          </a:lnTo>
                          <a:lnTo>
                            <a:pt x="5" y="30"/>
                          </a:lnTo>
                          <a:lnTo>
                            <a:pt x="0" y="51"/>
                          </a:lnTo>
                          <a:lnTo>
                            <a:pt x="0" y="72"/>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597" name="Freeform 485"/>
                    <p:cNvSpPr/>
                    <p:nvPr/>
                  </p:nvSpPr>
                  <p:spPr bwMode="auto">
                    <a:xfrm>
                      <a:off x="4692" y="3064"/>
                      <a:ext cx="20" cy="21"/>
                    </a:xfrm>
                    <a:custGeom>
                      <a:avLst/>
                      <a:gdLst>
                        <a:gd name="T0" fmla="*/ 0 w 41"/>
                        <a:gd name="T1" fmla="*/ 0 h 40"/>
                        <a:gd name="T2" fmla="*/ 19 w 41"/>
                        <a:gd name="T3" fmla="*/ 9 h 40"/>
                        <a:gd name="T4" fmla="*/ 30 w 41"/>
                        <a:gd name="T5" fmla="*/ 23 h 40"/>
                        <a:gd name="T6" fmla="*/ 41 w 41"/>
                        <a:gd name="T7" fmla="*/ 40 h 40"/>
                      </a:gdLst>
                      <a:ahLst/>
                      <a:cxnLst>
                        <a:cxn ang="0">
                          <a:pos x="T0" y="T1"/>
                        </a:cxn>
                        <a:cxn ang="0">
                          <a:pos x="T2" y="T3"/>
                        </a:cxn>
                        <a:cxn ang="0">
                          <a:pos x="T4" y="T5"/>
                        </a:cxn>
                        <a:cxn ang="0">
                          <a:pos x="T6" y="T7"/>
                        </a:cxn>
                      </a:cxnLst>
                      <a:rect l="0" t="0" r="r" b="b"/>
                      <a:pathLst>
                        <a:path w="41" h="40">
                          <a:moveTo>
                            <a:pt x="0" y="0"/>
                          </a:moveTo>
                          <a:lnTo>
                            <a:pt x="19" y="9"/>
                          </a:lnTo>
                          <a:lnTo>
                            <a:pt x="30" y="23"/>
                          </a:lnTo>
                          <a:lnTo>
                            <a:pt x="41" y="40"/>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sp>
                <p:nvSpPr>
                  <p:cNvPr id="346599" name="Freeform 487"/>
                  <p:cNvSpPr/>
                  <p:nvPr/>
                </p:nvSpPr>
                <p:spPr bwMode="auto">
                  <a:xfrm>
                    <a:off x="3939" y="2910"/>
                    <a:ext cx="260" cy="218"/>
                  </a:xfrm>
                  <a:custGeom>
                    <a:avLst/>
                    <a:gdLst>
                      <a:gd name="T0" fmla="*/ 0 w 522"/>
                      <a:gd name="T1" fmla="*/ 227 h 435"/>
                      <a:gd name="T2" fmla="*/ 5 w 522"/>
                      <a:gd name="T3" fmla="*/ 276 h 435"/>
                      <a:gd name="T4" fmla="*/ 29 w 522"/>
                      <a:gd name="T5" fmla="*/ 310 h 435"/>
                      <a:gd name="T6" fmla="*/ 31 w 522"/>
                      <a:gd name="T7" fmla="*/ 317 h 435"/>
                      <a:gd name="T8" fmla="*/ 60 w 522"/>
                      <a:gd name="T9" fmla="*/ 361 h 435"/>
                      <a:gd name="T10" fmla="*/ 56 w 522"/>
                      <a:gd name="T11" fmla="*/ 368 h 435"/>
                      <a:gd name="T12" fmla="*/ 87 w 522"/>
                      <a:gd name="T13" fmla="*/ 403 h 435"/>
                      <a:gd name="T14" fmla="*/ 133 w 522"/>
                      <a:gd name="T15" fmla="*/ 435 h 435"/>
                      <a:gd name="T16" fmla="*/ 156 w 522"/>
                      <a:gd name="T17" fmla="*/ 403 h 435"/>
                      <a:gd name="T18" fmla="*/ 189 w 522"/>
                      <a:gd name="T19" fmla="*/ 375 h 435"/>
                      <a:gd name="T20" fmla="*/ 221 w 522"/>
                      <a:gd name="T21" fmla="*/ 350 h 435"/>
                      <a:gd name="T22" fmla="*/ 257 w 522"/>
                      <a:gd name="T23" fmla="*/ 347 h 435"/>
                      <a:gd name="T24" fmla="*/ 308 w 522"/>
                      <a:gd name="T25" fmla="*/ 345 h 435"/>
                      <a:gd name="T26" fmla="*/ 335 w 522"/>
                      <a:gd name="T27" fmla="*/ 308 h 435"/>
                      <a:gd name="T28" fmla="*/ 360 w 522"/>
                      <a:gd name="T29" fmla="*/ 276 h 435"/>
                      <a:gd name="T30" fmla="*/ 393 w 522"/>
                      <a:gd name="T31" fmla="*/ 257 h 435"/>
                      <a:gd name="T32" fmla="*/ 427 w 522"/>
                      <a:gd name="T33" fmla="*/ 243 h 435"/>
                      <a:gd name="T34" fmla="*/ 479 w 522"/>
                      <a:gd name="T35" fmla="*/ 232 h 435"/>
                      <a:gd name="T36" fmla="*/ 513 w 522"/>
                      <a:gd name="T37" fmla="*/ 211 h 435"/>
                      <a:gd name="T38" fmla="*/ 522 w 522"/>
                      <a:gd name="T39" fmla="*/ 190 h 435"/>
                      <a:gd name="T40" fmla="*/ 511 w 522"/>
                      <a:gd name="T41" fmla="*/ 137 h 435"/>
                      <a:gd name="T42" fmla="*/ 506 w 522"/>
                      <a:gd name="T43" fmla="*/ 139 h 435"/>
                      <a:gd name="T44" fmla="*/ 483 w 522"/>
                      <a:gd name="T45" fmla="*/ 93 h 435"/>
                      <a:gd name="T46" fmla="*/ 472 w 522"/>
                      <a:gd name="T47" fmla="*/ 70 h 435"/>
                      <a:gd name="T48" fmla="*/ 472 w 522"/>
                      <a:gd name="T49" fmla="*/ 67 h 435"/>
                      <a:gd name="T50" fmla="*/ 452 w 522"/>
                      <a:gd name="T51" fmla="*/ 37 h 435"/>
                      <a:gd name="T52" fmla="*/ 413 w 522"/>
                      <a:gd name="T53" fmla="*/ 0 h 435"/>
                      <a:gd name="T54" fmla="*/ 345 w 522"/>
                      <a:gd name="T55" fmla="*/ 30 h 435"/>
                      <a:gd name="T56" fmla="*/ 304 w 522"/>
                      <a:gd name="T57" fmla="*/ 88 h 435"/>
                      <a:gd name="T58" fmla="*/ 252 w 522"/>
                      <a:gd name="T59" fmla="*/ 112 h 435"/>
                      <a:gd name="T60" fmla="*/ 172 w 522"/>
                      <a:gd name="T61" fmla="*/ 144 h 435"/>
                      <a:gd name="T62" fmla="*/ 148 w 522"/>
                      <a:gd name="T63" fmla="*/ 186 h 435"/>
                      <a:gd name="T64" fmla="*/ 112 w 522"/>
                      <a:gd name="T65" fmla="*/ 190 h 435"/>
                      <a:gd name="T66" fmla="*/ 63 w 522"/>
                      <a:gd name="T67" fmla="*/ 211 h 435"/>
                      <a:gd name="T68" fmla="*/ 0 w 522"/>
                      <a:gd name="T69" fmla="*/ 227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22" h="435">
                        <a:moveTo>
                          <a:pt x="0" y="227"/>
                        </a:moveTo>
                        <a:lnTo>
                          <a:pt x="5" y="276"/>
                        </a:lnTo>
                        <a:lnTo>
                          <a:pt x="29" y="310"/>
                        </a:lnTo>
                        <a:lnTo>
                          <a:pt x="31" y="317"/>
                        </a:lnTo>
                        <a:lnTo>
                          <a:pt x="60" y="361"/>
                        </a:lnTo>
                        <a:lnTo>
                          <a:pt x="56" y="368"/>
                        </a:lnTo>
                        <a:lnTo>
                          <a:pt x="87" y="403"/>
                        </a:lnTo>
                        <a:lnTo>
                          <a:pt x="133" y="435"/>
                        </a:lnTo>
                        <a:lnTo>
                          <a:pt x="156" y="403"/>
                        </a:lnTo>
                        <a:lnTo>
                          <a:pt x="189" y="375"/>
                        </a:lnTo>
                        <a:lnTo>
                          <a:pt x="221" y="350"/>
                        </a:lnTo>
                        <a:lnTo>
                          <a:pt x="257" y="347"/>
                        </a:lnTo>
                        <a:lnTo>
                          <a:pt x="308" y="345"/>
                        </a:lnTo>
                        <a:lnTo>
                          <a:pt x="335" y="308"/>
                        </a:lnTo>
                        <a:lnTo>
                          <a:pt x="360" y="276"/>
                        </a:lnTo>
                        <a:lnTo>
                          <a:pt x="393" y="257"/>
                        </a:lnTo>
                        <a:lnTo>
                          <a:pt x="427" y="243"/>
                        </a:lnTo>
                        <a:lnTo>
                          <a:pt x="479" y="232"/>
                        </a:lnTo>
                        <a:lnTo>
                          <a:pt x="513" y="211"/>
                        </a:lnTo>
                        <a:lnTo>
                          <a:pt x="522" y="190"/>
                        </a:lnTo>
                        <a:lnTo>
                          <a:pt x="511" y="137"/>
                        </a:lnTo>
                        <a:lnTo>
                          <a:pt x="506" y="139"/>
                        </a:lnTo>
                        <a:lnTo>
                          <a:pt x="483" y="93"/>
                        </a:lnTo>
                        <a:lnTo>
                          <a:pt x="472" y="70"/>
                        </a:lnTo>
                        <a:lnTo>
                          <a:pt x="472" y="67"/>
                        </a:lnTo>
                        <a:lnTo>
                          <a:pt x="452" y="37"/>
                        </a:lnTo>
                        <a:lnTo>
                          <a:pt x="413" y="0"/>
                        </a:lnTo>
                        <a:lnTo>
                          <a:pt x="345" y="30"/>
                        </a:lnTo>
                        <a:lnTo>
                          <a:pt x="304" y="88"/>
                        </a:lnTo>
                        <a:lnTo>
                          <a:pt x="252" y="112"/>
                        </a:lnTo>
                        <a:lnTo>
                          <a:pt x="172" y="144"/>
                        </a:lnTo>
                        <a:lnTo>
                          <a:pt x="148" y="186"/>
                        </a:lnTo>
                        <a:lnTo>
                          <a:pt x="112" y="190"/>
                        </a:lnTo>
                        <a:lnTo>
                          <a:pt x="63" y="211"/>
                        </a:lnTo>
                        <a:lnTo>
                          <a:pt x="0" y="227"/>
                        </a:lnTo>
                        <a:close/>
                      </a:path>
                    </a:pathLst>
                  </a:custGeom>
                  <a:solidFill>
                    <a:srgbClr val="E040A0"/>
                  </a:solidFill>
                  <a:ln w="9525">
                    <a:solidFill>
                      <a:srgbClr val="000000"/>
                    </a:solidFill>
                    <a:prstDash val="solid"/>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600" name="Freeform 488"/>
                  <p:cNvSpPr/>
                  <p:nvPr/>
                </p:nvSpPr>
                <p:spPr bwMode="auto">
                  <a:xfrm>
                    <a:off x="4049" y="2520"/>
                    <a:ext cx="304" cy="256"/>
                  </a:xfrm>
                  <a:custGeom>
                    <a:avLst/>
                    <a:gdLst>
                      <a:gd name="T0" fmla="*/ 0 w 608"/>
                      <a:gd name="T1" fmla="*/ 0 h 513"/>
                      <a:gd name="T2" fmla="*/ 92 w 608"/>
                      <a:gd name="T3" fmla="*/ 53 h 513"/>
                      <a:gd name="T4" fmla="*/ 177 w 608"/>
                      <a:gd name="T5" fmla="*/ 106 h 513"/>
                      <a:gd name="T6" fmla="*/ 246 w 608"/>
                      <a:gd name="T7" fmla="*/ 140 h 513"/>
                      <a:gd name="T8" fmla="*/ 318 w 608"/>
                      <a:gd name="T9" fmla="*/ 178 h 513"/>
                      <a:gd name="T10" fmla="*/ 418 w 608"/>
                      <a:gd name="T11" fmla="*/ 231 h 513"/>
                      <a:gd name="T12" fmla="*/ 479 w 608"/>
                      <a:gd name="T13" fmla="*/ 332 h 513"/>
                      <a:gd name="T14" fmla="*/ 527 w 608"/>
                      <a:gd name="T15" fmla="*/ 508 h 513"/>
                      <a:gd name="T16" fmla="*/ 572 w 608"/>
                      <a:gd name="T17" fmla="*/ 363 h 513"/>
                      <a:gd name="T18" fmla="*/ 608 w 608"/>
                      <a:gd name="T19" fmla="*/ 268 h 513"/>
                      <a:gd name="T20" fmla="*/ 603 w 608"/>
                      <a:gd name="T21" fmla="*/ 194 h 513"/>
                      <a:gd name="T22" fmla="*/ 606 w 608"/>
                      <a:gd name="T23" fmla="*/ 268 h 513"/>
                      <a:gd name="T24" fmla="*/ 567 w 608"/>
                      <a:gd name="T25" fmla="*/ 361 h 513"/>
                      <a:gd name="T26" fmla="*/ 533 w 608"/>
                      <a:gd name="T27" fmla="*/ 513 h 513"/>
                      <a:gd name="T28" fmla="*/ 481 w 608"/>
                      <a:gd name="T29" fmla="*/ 328 h 513"/>
                      <a:gd name="T30" fmla="*/ 418 w 608"/>
                      <a:gd name="T31" fmla="*/ 233 h 513"/>
                      <a:gd name="T32" fmla="*/ 316 w 608"/>
                      <a:gd name="T33" fmla="*/ 178 h 513"/>
                      <a:gd name="T34" fmla="*/ 245 w 608"/>
                      <a:gd name="T35" fmla="*/ 143 h 513"/>
                      <a:gd name="T36" fmla="*/ 175 w 608"/>
                      <a:gd name="T37" fmla="*/ 106 h 513"/>
                      <a:gd name="T38" fmla="*/ 88 w 608"/>
                      <a:gd name="T39" fmla="*/ 53 h 513"/>
                      <a:gd name="T40" fmla="*/ 0 w 608"/>
                      <a:gd name="T41" fmla="*/ 0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8" h="513">
                        <a:moveTo>
                          <a:pt x="0" y="0"/>
                        </a:moveTo>
                        <a:lnTo>
                          <a:pt x="92" y="53"/>
                        </a:lnTo>
                        <a:lnTo>
                          <a:pt x="177" y="106"/>
                        </a:lnTo>
                        <a:lnTo>
                          <a:pt x="246" y="140"/>
                        </a:lnTo>
                        <a:lnTo>
                          <a:pt x="318" y="178"/>
                        </a:lnTo>
                        <a:lnTo>
                          <a:pt x="418" y="231"/>
                        </a:lnTo>
                        <a:lnTo>
                          <a:pt x="479" y="332"/>
                        </a:lnTo>
                        <a:lnTo>
                          <a:pt x="527" y="508"/>
                        </a:lnTo>
                        <a:lnTo>
                          <a:pt x="572" y="363"/>
                        </a:lnTo>
                        <a:lnTo>
                          <a:pt x="608" y="268"/>
                        </a:lnTo>
                        <a:lnTo>
                          <a:pt x="603" y="194"/>
                        </a:lnTo>
                        <a:lnTo>
                          <a:pt x="606" y="268"/>
                        </a:lnTo>
                        <a:lnTo>
                          <a:pt x="567" y="361"/>
                        </a:lnTo>
                        <a:lnTo>
                          <a:pt x="533" y="513"/>
                        </a:lnTo>
                        <a:lnTo>
                          <a:pt x="481" y="328"/>
                        </a:lnTo>
                        <a:lnTo>
                          <a:pt x="418" y="233"/>
                        </a:lnTo>
                        <a:lnTo>
                          <a:pt x="316" y="178"/>
                        </a:lnTo>
                        <a:lnTo>
                          <a:pt x="245" y="143"/>
                        </a:lnTo>
                        <a:lnTo>
                          <a:pt x="175" y="106"/>
                        </a:lnTo>
                        <a:lnTo>
                          <a:pt x="88" y="53"/>
                        </a:lnTo>
                        <a:lnTo>
                          <a:pt x="0" y="0"/>
                        </a:lnTo>
                        <a:close/>
                      </a:path>
                    </a:pathLst>
                  </a:custGeom>
                  <a:solidFill>
                    <a:srgbClr val="E040A0"/>
                  </a:solidFill>
                  <a:ln w="9525">
                    <a:solidFill>
                      <a:srgbClr val="000000"/>
                    </a:solidFill>
                    <a:prstDash val="solid"/>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601" name="Freeform 489"/>
                  <p:cNvSpPr/>
                  <p:nvPr/>
                </p:nvSpPr>
                <p:spPr bwMode="auto">
                  <a:xfrm>
                    <a:off x="4082" y="2742"/>
                    <a:ext cx="118" cy="220"/>
                  </a:xfrm>
                  <a:custGeom>
                    <a:avLst/>
                    <a:gdLst>
                      <a:gd name="T0" fmla="*/ 111 w 236"/>
                      <a:gd name="T1" fmla="*/ 333 h 439"/>
                      <a:gd name="T2" fmla="*/ 43 w 236"/>
                      <a:gd name="T3" fmla="*/ 266 h 439"/>
                      <a:gd name="T4" fmla="*/ 21 w 236"/>
                      <a:gd name="T5" fmla="*/ 197 h 439"/>
                      <a:gd name="T6" fmla="*/ 12 w 236"/>
                      <a:gd name="T7" fmla="*/ 125 h 439"/>
                      <a:gd name="T8" fmla="*/ 2 w 236"/>
                      <a:gd name="T9" fmla="*/ 26 h 439"/>
                      <a:gd name="T10" fmla="*/ 24 w 236"/>
                      <a:gd name="T11" fmla="*/ 9 h 439"/>
                      <a:gd name="T12" fmla="*/ 43 w 236"/>
                      <a:gd name="T13" fmla="*/ 7 h 439"/>
                      <a:gd name="T14" fmla="*/ 56 w 236"/>
                      <a:gd name="T15" fmla="*/ 67 h 439"/>
                      <a:gd name="T16" fmla="*/ 87 w 236"/>
                      <a:gd name="T17" fmla="*/ 102 h 439"/>
                      <a:gd name="T18" fmla="*/ 99 w 236"/>
                      <a:gd name="T19" fmla="*/ 181 h 439"/>
                      <a:gd name="T20" fmla="*/ 119 w 236"/>
                      <a:gd name="T21" fmla="*/ 241 h 439"/>
                      <a:gd name="T22" fmla="*/ 167 w 236"/>
                      <a:gd name="T23" fmla="*/ 292 h 439"/>
                      <a:gd name="T24" fmla="*/ 202 w 236"/>
                      <a:gd name="T25" fmla="*/ 356 h 439"/>
                      <a:gd name="T26" fmla="*/ 236 w 236"/>
                      <a:gd name="T27" fmla="*/ 439 h 439"/>
                      <a:gd name="T28" fmla="*/ 197 w 236"/>
                      <a:gd name="T29" fmla="*/ 356 h 439"/>
                      <a:gd name="T30" fmla="*/ 162 w 236"/>
                      <a:gd name="T31" fmla="*/ 291 h 439"/>
                      <a:gd name="T32" fmla="*/ 116 w 236"/>
                      <a:gd name="T33" fmla="*/ 240 h 439"/>
                      <a:gd name="T34" fmla="*/ 97 w 236"/>
                      <a:gd name="T35" fmla="*/ 181 h 439"/>
                      <a:gd name="T36" fmla="*/ 92 w 236"/>
                      <a:gd name="T37" fmla="*/ 104 h 439"/>
                      <a:gd name="T38" fmla="*/ 56 w 236"/>
                      <a:gd name="T39" fmla="*/ 74 h 439"/>
                      <a:gd name="T40" fmla="*/ 49 w 236"/>
                      <a:gd name="T41" fmla="*/ 0 h 439"/>
                      <a:gd name="T42" fmla="*/ 27 w 236"/>
                      <a:gd name="T43" fmla="*/ 7 h 439"/>
                      <a:gd name="T44" fmla="*/ 0 w 236"/>
                      <a:gd name="T45" fmla="*/ 26 h 439"/>
                      <a:gd name="T46" fmla="*/ 4 w 236"/>
                      <a:gd name="T47" fmla="*/ 67 h 439"/>
                      <a:gd name="T48" fmla="*/ 12 w 236"/>
                      <a:gd name="T49" fmla="*/ 129 h 439"/>
                      <a:gd name="T50" fmla="*/ 21 w 236"/>
                      <a:gd name="T51" fmla="*/ 187 h 439"/>
                      <a:gd name="T52" fmla="*/ 43 w 236"/>
                      <a:gd name="T53" fmla="*/ 262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439">
                        <a:moveTo>
                          <a:pt x="111" y="333"/>
                        </a:moveTo>
                        <a:lnTo>
                          <a:pt x="43" y="266"/>
                        </a:lnTo>
                        <a:lnTo>
                          <a:pt x="21" y="197"/>
                        </a:lnTo>
                        <a:lnTo>
                          <a:pt x="12" y="125"/>
                        </a:lnTo>
                        <a:lnTo>
                          <a:pt x="2" y="26"/>
                        </a:lnTo>
                        <a:lnTo>
                          <a:pt x="24" y="9"/>
                        </a:lnTo>
                        <a:lnTo>
                          <a:pt x="43" y="7"/>
                        </a:lnTo>
                        <a:lnTo>
                          <a:pt x="56" y="67"/>
                        </a:lnTo>
                        <a:lnTo>
                          <a:pt x="87" y="102"/>
                        </a:lnTo>
                        <a:lnTo>
                          <a:pt x="99" y="181"/>
                        </a:lnTo>
                        <a:lnTo>
                          <a:pt x="119" y="241"/>
                        </a:lnTo>
                        <a:lnTo>
                          <a:pt x="167" y="292"/>
                        </a:lnTo>
                        <a:lnTo>
                          <a:pt x="202" y="356"/>
                        </a:lnTo>
                        <a:lnTo>
                          <a:pt x="236" y="439"/>
                        </a:lnTo>
                        <a:lnTo>
                          <a:pt x="197" y="356"/>
                        </a:lnTo>
                        <a:lnTo>
                          <a:pt x="162" y="291"/>
                        </a:lnTo>
                        <a:lnTo>
                          <a:pt x="116" y="240"/>
                        </a:lnTo>
                        <a:lnTo>
                          <a:pt x="97" y="181"/>
                        </a:lnTo>
                        <a:lnTo>
                          <a:pt x="92" y="104"/>
                        </a:lnTo>
                        <a:lnTo>
                          <a:pt x="56" y="74"/>
                        </a:lnTo>
                        <a:lnTo>
                          <a:pt x="49" y="0"/>
                        </a:lnTo>
                        <a:lnTo>
                          <a:pt x="27" y="7"/>
                        </a:lnTo>
                        <a:lnTo>
                          <a:pt x="0" y="26"/>
                        </a:lnTo>
                        <a:lnTo>
                          <a:pt x="4" y="67"/>
                        </a:lnTo>
                        <a:lnTo>
                          <a:pt x="12" y="129"/>
                        </a:lnTo>
                        <a:lnTo>
                          <a:pt x="21" y="187"/>
                        </a:lnTo>
                        <a:lnTo>
                          <a:pt x="43" y="262"/>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grpSp>
        <p:grpSp>
          <p:nvGrpSpPr>
            <p:cNvPr id="83975" name="Group 493"/>
            <p:cNvGrpSpPr/>
            <p:nvPr/>
          </p:nvGrpSpPr>
          <p:grpSpPr bwMode="auto">
            <a:xfrm flipH="1">
              <a:off x="4232" y="2660"/>
              <a:ext cx="764" cy="1233"/>
              <a:chOff x="3848" y="1976"/>
              <a:chExt cx="944" cy="1317"/>
            </a:xfrm>
          </p:grpSpPr>
          <p:grpSp>
            <p:nvGrpSpPr>
              <p:cNvPr id="83976" name="Group 494"/>
              <p:cNvGrpSpPr/>
              <p:nvPr/>
            </p:nvGrpSpPr>
            <p:grpSpPr bwMode="auto">
              <a:xfrm>
                <a:off x="4057" y="2424"/>
                <a:ext cx="673" cy="582"/>
                <a:chOff x="4057" y="2424"/>
                <a:chExt cx="673" cy="582"/>
              </a:xfrm>
            </p:grpSpPr>
            <p:sp>
              <p:nvSpPr>
                <p:cNvPr id="346607" name="Freeform 495"/>
                <p:cNvSpPr/>
                <p:nvPr/>
              </p:nvSpPr>
              <p:spPr bwMode="auto">
                <a:xfrm>
                  <a:off x="4058" y="2424"/>
                  <a:ext cx="437" cy="364"/>
                </a:xfrm>
                <a:custGeom>
                  <a:avLst/>
                  <a:gdLst>
                    <a:gd name="T0" fmla="*/ 600 w 873"/>
                    <a:gd name="T1" fmla="*/ 287 h 726"/>
                    <a:gd name="T2" fmla="*/ 722 w 873"/>
                    <a:gd name="T3" fmla="*/ 347 h 726"/>
                    <a:gd name="T4" fmla="*/ 758 w 873"/>
                    <a:gd name="T5" fmla="*/ 400 h 726"/>
                    <a:gd name="T6" fmla="*/ 786 w 873"/>
                    <a:gd name="T7" fmla="*/ 536 h 726"/>
                    <a:gd name="T8" fmla="*/ 834 w 873"/>
                    <a:gd name="T9" fmla="*/ 634 h 726"/>
                    <a:gd name="T10" fmla="*/ 873 w 873"/>
                    <a:gd name="T11" fmla="*/ 726 h 726"/>
                    <a:gd name="T12" fmla="*/ 778 w 873"/>
                    <a:gd name="T13" fmla="*/ 643 h 726"/>
                    <a:gd name="T14" fmla="*/ 702 w 873"/>
                    <a:gd name="T15" fmla="*/ 603 h 726"/>
                    <a:gd name="T16" fmla="*/ 591 w 873"/>
                    <a:gd name="T17" fmla="*/ 520 h 726"/>
                    <a:gd name="T18" fmla="*/ 547 w 873"/>
                    <a:gd name="T19" fmla="*/ 441 h 726"/>
                    <a:gd name="T20" fmla="*/ 520 w 873"/>
                    <a:gd name="T21" fmla="*/ 328 h 726"/>
                    <a:gd name="T22" fmla="*/ 122 w 873"/>
                    <a:gd name="T23" fmla="*/ 161 h 726"/>
                    <a:gd name="T24" fmla="*/ 0 w 873"/>
                    <a:gd name="T25" fmla="*/ 6 h 726"/>
                    <a:gd name="T26" fmla="*/ 59 w 873"/>
                    <a:gd name="T27" fmla="*/ 0 h 726"/>
                    <a:gd name="T28" fmla="*/ 190 w 873"/>
                    <a:gd name="T29" fmla="*/ 50 h 726"/>
                    <a:gd name="T30" fmla="*/ 600 w 873"/>
                    <a:gd name="T31" fmla="*/ 287 h 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73" h="726">
                      <a:moveTo>
                        <a:pt x="600" y="287"/>
                      </a:moveTo>
                      <a:lnTo>
                        <a:pt x="722" y="347"/>
                      </a:lnTo>
                      <a:lnTo>
                        <a:pt x="758" y="400"/>
                      </a:lnTo>
                      <a:lnTo>
                        <a:pt x="786" y="536"/>
                      </a:lnTo>
                      <a:lnTo>
                        <a:pt x="834" y="634"/>
                      </a:lnTo>
                      <a:lnTo>
                        <a:pt x="873" y="726"/>
                      </a:lnTo>
                      <a:lnTo>
                        <a:pt x="778" y="643"/>
                      </a:lnTo>
                      <a:lnTo>
                        <a:pt x="702" y="603"/>
                      </a:lnTo>
                      <a:lnTo>
                        <a:pt x="591" y="520"/>
                      </a:lnTo>
                      <a:lnTo>
                        <a:pt x="547" y="441"/>
                      </a:lnTo>
                      <a:lnTo>
                        <a:pt x="520" y="328"/>
                      </a:lnTo>
                      <a:lnTo>
                        <a:pt x="122" y="161"/>
                      </a:lnTo>
                      <a:lnTo>
                        <a:pt x="0" y="6"/>
                      </a:lnTo>
                      <a:lnTo>
                        <a:pt x="59" y="0"/>
                      </a:lnTo>
                      <a:lnTo>
                        <a:pt x="190" y="50"/>
                      </a:lnTo>
                      <a:lnTo>
                        <a:pt x="600" y="287"/>
                      </a:lnTo>
                      <a:close/>
                    </a:path>
                  </a:pathLst>
                </a:custGeom>
                <a:solidFill>
                  <a:srgbClr val="E040A0"/>
                </a:solidFill>
                <a:ln w="9525">
                  <a:solidFill>
                    <a:srgbClr val="000000"/>
                  </a:solidFill>
                  <a:prstDash val="solid"/>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84031" name="Group 496"/>
                <p:cNvGrpSpPr/>
                <p:nvPr/>
              </p:nvGrpSpPr>
              <p:grpSpPr bwMode="auto">
                <a:xfrm>
                  <a:off x="4370" y="2632"/>
                  <a:ext cx="360" cy="374"/>
                  <a:chOff x="4370" y="2632"/>
                  <a:chExt cx="360" cy="374"/>
                </a:xfrm>
              </p:grpSpPr>
              <p:sp>
                <p:nvSpPr>
                  <p:cNvPr id="346609" name="Freeform 497"/>
                  <p:cNvSpPr/>
                  <p:nvPr/>
                </p:nvSpPr>
                <p:spPr bwMode="auto">
                  <a:xfrm>
                    <a:off x="4370" y="2632"/>
                    <a:ext cx="360" cy="374"/>
                  </a:xfrm>
                  <a:custGeom>
                    <a:avLst/>
                    <a:gdLst>
                      <a:gd name="T0" fmla="*/ 0 w 720"/>
                      <a:gd name="T1" fmla="*/ 608 h 749"/>
                      <a:gd name="T2" fmla="*/ 97 w 720"/>
                      <a:gd name="T3" fmla="*/ 565 h 749"/>
                      <a:gd name="T4" fmla="*/ 124 w 720"/>
                      <a:gd name="T5" fmla="*/ 500 h 749"/>
                      <a:gd name="T6" fmla="*/ 148 w 720"/>
                      <a:gd name="T7" fmla="*/ 440 h 749"/>
                      <a:gd name="T8" fmla="*/ 151 w 720"/>
                      <a:gd name="T9" fmla="*/ 366 h 749"/>
                      <a:gd name="T10" fmla="*/ 133 w 720"/>
                      <a:gd name="T11" fmla="*/ 273 h 749"/>
                      <a:gd name="T12" fmla="*/ 116 w 720"/>
                      <a:gd name="T13" fmla="*/ 176 h 749"/>
                      <a:gd name="T14" fmla="*/ 141 w 720"/>
                      <a:gd name="T15" fmla="*/ 159 h 749"/>
                      <a:gd name="T16" fmla="*/ 173 w 720"/>
                      <a:gd name="T17" fmla="*/ 155 h 749"/>
                      <a:gd name="T18" fmla="*/ 212 w 720"/>
                      <a:gd name="T19" fmla="*/ 176 h 749"/>
                      <a:gd name="T20" fmla="*/ 251 w 720"/>
                      <a:gd name="T21" fmla="*/ 229 h 749"/>
                      <a:gd name="T22" fmla="*/ 296 w 720"/>
                      <a:gd name="T23" fmla="*/ 340 h 749"/>
                      <a:gd name="T24" fmla="*/ 335 w 720"/>
                      <a:gd name="T25" fmla="*/ 247 h 749"/>
                      <a:gd name="T26" fmla="*/ 394 w 720"/>
                      <a:gd name="T27" fmla="*/ 173 h 749"/>
                      <a:gd name="T28" fmla="*/ 452 w 720"/>
                      <a:gd name="T29" fmla="*/ 125 h 749"/>
                      <a:gd name="T30" fmla="*/ 532 w 720"/>
                      <a:gd name="T31" fmla="*/ 51 h 749"/>
                      <a:gd name="T32" fmla="*/ 591 w 720"/>
                      <a:gd name="T33" fmla="*/ 4 h 749"/>
                      <a:gd name="T34" fmla="*/ 630 w 720"/>
                      <a:gd name="T35" fmla="*/ 0 h 749"/>
                      <a:gd name="T36" fmla="*/ 656 w 720"/>
                      <a:gd name="T37" fmla="*/ 25 h 749"/>
                      <a:gd name="T38" fmla="*/ 644 w 720"/>
                      <a:gd name="T39" fmla="*/ 62 h 749"/>
                      <a:gd name="T40" fmla="*/ 610 w 720"/>
                      <a:gd name="T41" fmla="*/ 125 h 749"/>
                      <a:gd name="T42" fmla="*/ 561 w 720"/>
                      <a:gd name="T43" fmla="*/ 203 h 749"/>
                      <a:gd name="T44" fmla="*/ 498 w 720"/>
                      <a:gd name="T45" fmla="*/ 284 h 749"/>
                      <a:gd name="T46" fmla="*/ 584 w 720"/>
                      <a:gd name="T47" fmla="*/ 263 h 749"/>
                      <a:gd name="T48" fmla="*/ 654 w 720"/>
                      <a:gd name="T49" fmla="*/ 264 h 749"/>
                      <a:gd name="T50" fmla="*/ 690 w 720"/>
                      <a:gd name="T51" fmla="*/ 284 h 749"/>
                      <a:gd name="T52" fmla="*/ 690 w 720"/>
                      <a:gd name="T53" fmla="*/ 322 h 749"/>
                      <a:gd name="T54" fmla="*/ 671 w 720"/>
                      <a:gd name="T55" fmla="*/ 358 h 749"/>
                      <a:gd name="T56" fmla="*/ 635 w 720"/>
                      <a:gd name="T57" fmla="*/ 395 h 749"/>
                      <a:gd name="T58" fmla="*/ 576 w 720"/>
                      <a:gd name="T59" fmla="*/ 416 h 749"/>
                      <a:gd name="T60" fmla="*/ 644 w 720"/>
                      <a:gd name="T61" fmla="*/ 410 h 749"/>
                      <a:gd name="T62" fmla="*/ 700 w 720"/>
                      <a:gd name="T63" fmla="*/ 428 h 749"/>
                      <a:gd name="T64" fmla="*/ 720 w 720"/>
                      <a:gd name="T65" fmla="*/ 477 h 749"/>
                      <a:gd name="T66" fmla="*/ 702 w 720"/>
                      <a:gd name="T67" fmla="*/ 518 h 749"/>
                      <a:gd name="T68" fmla="*/ 657 w 720"/>
                      <a:gd name="T69" fmla="*/ 539 h 749"/>
                      <a:gd name="T70" fmla="*/ 542 w 720"/>
                      <a:gd name="T71" fmla="*/ 532 h 749"/>
                      <a:gd name="T72" fmla="*/ 598 w 720"/>
                      <a:gd name="T73" fmla="*/ 553 h 749"/>
                      <a:gd name="T74" fmla="*/ 625 w 720"/>
                      <a:gd name="T75" fmla="*/ 576 h 749"/>
                      <a:gd name="T76" fmla="*/ 646 w 720"/>
                      <a:gd name="T77" fmla="*/ 608 h 749"/>
                      <a:gd name="T78" fmla="*/ 639 w 720"/>
                      <a:gd name="T79" fmla="*/ 655 h 749"/>
                      <a:gd name="T80" fmla="*/ 605 w 720"/>
                      <a:gd name="T81" fmla="*/ 683 h 749"/>
                      <a:gd name="T82" fmla="*/ 567 w 720"/>
                      <a:gd name="T83" fmla="*/ 682 h 749"/>
                      <a:gd name="T84" fmla="*/ 516 w 720"/>
                      <a:gd name="T85" fmla="*/ 666 h 749"/>
                      <a:gd name="T86" fmla="*/ 467 w 720"/>
                      <a:gd name="T87" fmla="*/ 639 h 749"/>
                      <a:gd name="T88" fmla="*/ 437 w 720"/>
                      <a:gd name="T89" fmla="*/ 687 h 749"/>
                      <a:gd name="T90" fmla="*/ 404 w 720"/>
                      <a:gd name="T91" fmla="*/ 722 h 749"/>
                      <a:gd name="T92" fmla="*/ 367 w 720"/>
                      <a:gd name="T93" fmla="*/ 740 h 749"/>
                      <a:gd name="T94" fmla="*/ 319 w 720"/>
                      <a:gd name="T95" fmla="*/ 749 h 749"/>
                      <a:gd name="T96" fmla="*/ 121 w 720"/>
                      <a:gd name="T97" fmla="*/ 698 h 749"/>
                      <a:gd name="T98" fmla="*/ 0 w 720"/>
                      <a:gd name="T99" fmla="*/ 608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0" h="749">
                        <a:moveTo>
                          <a:pt x="0" y="608"/>
                        </a:moveTo>
                        <a:lnTo>
                          <a:pt x="97" y="565"/>
                        </a:lnTo>
                        <a:lnTo>
                          <a:pt x="124" y="500"/>
                        </a:lnTo>
                        <a:lnTo>
                          <a:pt x="148" y="440"/>
                        </a:lnTo>
                        <a:lnTo>
                          <a:pt x="151" y="366"/>
                        </a:lnTo>
                        <a:lnTo>
                          <a:pt x="133" y="273"/>
                        </a:lnTo>
                        <a:lnTo>
                          <a:pt x="116" y="176"/>
                        </a:lnTo>
                        <a:lnTo>
                          <a:pt x="141" y="159"/>
                        </a:lnTo>
                        <a:lnTo>
                          <a:pt x="173" y="155"/>
                        </a:lnTo>
                        <a:lnTo>
                          <a:pt x="212" y="176"/>
                        </a:lnTo>
                        <a:lnTo>
                          <a:pt x="251" y="229"/>
                        </a:lnTo>
                        <a:lnTo>
                          <a:pt x="296" y="340"/>
                        </a:lnTo>
                        <a:lnTo>
                          <a:pt x="335" y="247"/>
                        </a:lnTo>
                        <a:lnTo>
                          <a:pt x="394" y="173"/>
                        </a:lnTo>
                        <a:lnTo>
                          <a:pt x="452" y="125"/>
                        </a:lnTo>
                        <a:lnTo>
                          <a:pt x="532" y="51"/>
                        </a:lnTo>
                        <a:lnTo>
                          <a:pt x="591" y="4"/>
                        </a:lnTo>
                        <a:lnTo>
                          <a:pt x="630" y="0"/>
                        </a:lnTo>
                        <a:lnTo>
                          <a:pt x="656" y="25"/>
                        </a:lnTo>
                        <a:lnTo>
                          <a:pt x="644" y="62"/>
                        </a:lnTo>
                        <a:lnTo>
                          <a:pt x="610" y="125"/>
                        </a:lnTo>
                        <a:lnTo>
                          <a:pt x="561" y="203"/>
                        </a:lnTo>
                        <a:lnTo>
                          <a:pt x="498" y="284"/>
                        </a:lnTo>
                        <a:lnTo>
                          <a:pt x="584" y="263"/>
                        </a:lnTo>
                        <a:lnTo>
                          <a:pt x="654" y="264"/>
                        </a:lnTo>
                        <a:lnTo>
                          <a:pt x="690" y="284"/>
                        </a:lnTo>
                        <a:lnTo>
                          <a:pt x="690" y="322"/>
                        </a:lnTo>
                        <a:lnTo>
                          <a:pt x="671" y="358"/>
                        </a:lnTo>
                        <a:lnTo>
                          <a:pt x="635" y="395"/>
                        </a:lnTo>
                        <a:lnTo>
                          <a:pt x="576" y="416"/>
                        </a:lnTo>
                        <a:lnTo>
                          <a:pt x="644" y="410"/>
                        </a:lnTo>
                        <a:lnTo>
                          <a:pt x="700" y="428"/>
                        </a:lnTo>
                        <a:lnTo>
                          <a:pt x="720" y="477"/>
                        </a:lnTo>
                        <a:lnTo>
                          <a:pt x="702" y="518"/>
                        </a:lnTo>
                        <a:lnTo>
                          <a:pt x="657" y="539"/>
                        </a:lnTo>
                        <a:lnTo>
                          <a:pt x="542" y="532"/>
                        </a:lnTo>
                        <a:lnTo>
                          <a:pt x="598" y="553"/>
                        </a:lnTo>
                        <a:lnTo>
                          <a:pt x="625" y="576"/>
                        </a:lnTo>
                        <a:lnTo>
                          <a:pt x="646" y="608"/>
                        </a:lnTo>
                        <a:lnTo>
                          <a:pt x="639" y="655"/>
                        </a:lnTo>
                        <a:lnTo>
                          <a:pt x="605" y="683"/>
                        </a:lnTo>
                        <a:lnTo>
                          <a:pt x="567" y="682"/>
                        </a:lnTo>
                        <a:lnTo>
                          <a:pt x="516" y="666"/>
                        </a:lnTo>
                        <a:lnTo>
                          <a:pt x="467" y="639"/>
                        </a:lnTo>
                        <a:lnTo>
                          <a:pt x="437" y="687"/>
                        </a:lnTo>
                        <a:lnTo>
                          <a:pt x="404" y="722"/>
                        </a:lnTo>
                        <a:lnTo>
                          <a:pt x="367" y="740"/>
                        </a:lnTo>
                        <a:lnTo>
                          <a:pt x="319" y="749"/>
                        </a:lnTo>
                        <a:lnTo>
                          <a:pt x="121" y="698"/>
                        </a:lnTo>
                        <a:lnTo>
                          <a:pt x="0" y="608"/>
                        </a:lnTo>
                        <a:close/>
                      </a:path>
                    </a:pathLst>
                  </a:custGeom>
                  <a:solidFill>
                    <a:srgbClr val="E0A080"/>
                  </a:solidFill>
                  <a:ln w="9525">
                    <a:solidFill>
                      <a:srgbClr val="000000"/>
                    </a:solidFill>
                    <a:prstDash val="solid"/>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84033" name="Group 498"/>
                  <p:cNvGrpSpPr/>
                  <p:nvPr/>
                </p:nvGrpSpPr>
                <p:grpSpPr bwMode="auto">
                  <a:xfrm>
                    <a:off x="4419" y="2791"/>
                    <a:ext cx="250" cy="190"/>
                    <a:chOff x="4419" y="2791"/>
                    <a:chExt cx="250" cy="190"/>
                  </a:xfrm>
                </p:grpSpPr>
                <p:sp>
                  <p:nvSpPr>
                    <p:cNvPr id="346611" name="Freeform 499"/>
                    <p:cNvSpPr/>
                    <p:nvPr/>
                  </p:nvSpPr>
                  <p:spPr bwMode="auto">
                    <a:xfrm>
                      <a:off x="4587" y="2793"/>
                      <a:ext cx="81" cy="54"/>
                    </a:xfrm>
                    <a:custGeom>
                      <a:avLst/>
                      <a:gdLst>
                        <a:gd name="T0" fmla="*/ 163 w 163"/>
                        <a:gd name="T1" fmla="*/ 96 h 108"/>
                        <a:gd name="T2" fmla="*/ 102 w 163"/>
                        <a:gd name="T3" fmla="*/ 108 h 108"/>
                        <a:gd name="T4" fmla="*/ 51 w 163"/>
                        <a:gd name="T5" fmla="*/ 104 h 108"/>
                        <a:gd name="T6" fmla="*/ 15 w 163"/>
                        <a:gd name="T7" fmla="*/ 87 h 108"/>
                        <a:gd name="T8" fmla="*/ 0 w 163"/>
                        <a:gd name="T9" fmla="*/ 55 h 108"/>
                        <a:gd name="T10" fmla="*/ 10 w 163"/>
                        <a:gd name="T11" fmla="*/ 22 h 108"/>
                        <a:gd name="T12" fmla="*/ 44 w 163"/>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63" h="108">
                          <a:moveTo>
                            <a:pt x="163" y="96"/>
                          </a:moveTo>
                          <a:lnTo>
                            <a:pt x="102" y="108"/>
                          </a:lnTo>
                          <a:lnTo>
                            <a:pt x="51" y="104"/>
                          </a:lnTo>
                          <a:lnTo>
                            <a:pt x="15" y="87"/>
                          </a:lnTo>
                          <a:lnTo>
                            <a:pt x="0" y="55"/>
                          </a:lnTo>
                          <a:lnTo>
                            <a:pt x="10" y="22"/>
                          </a:lnTo>
                          <a:lnTo>
                            <a:pt x="44" y="0"/>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612" name="Freeform 500"/>
                    <p:cNvSpPr/>
                    <p:nvPr/>
                  </p:nvSpPr>
                  <p:spPr bwMode="auto">
                    <a:xfrm>
                      <a:off x="4573" y="2847"/>
                      <a:ext cx="88" cy="57"/>
                    </a:xfrm>
                    <a:custGeom>
                      <a:avLst/>
                      <a:gdLst>
                        <a:gd name="T0" fmla="*/ 175 w 175"/>
                        <a:gd name="T1" fmla="*/ 109 h 113"/>
                        <a:gd name="T2" fmla="*/ 114 w 175"/>
                        <a:gd name="T3" fmla="*/ 113 h 113"/>
                        <a:gd name="T4" fmla="*/ 60 w 175"/>
                        <a:gd name="T5" fmla="*/ 106 h 113"/>
                        <a:gd name="T6" fmla="*/ 22 w 175"/>
                        <a:gd name="T7" fmla="*/ 90 h 113"/>
                        <a:gd name="T8" fmla="*/ 0 w 175"/>
                        <a:gd name="T9" fmla="*/ 58 h 113"/>
                        <a:gd name="T10" fmla="*/ 9 w 175"/>
                        <a:gd name="T11" fmla="*/ 30 h 113"/>
                        <a:gd name="T12" fmla="*/ 36 w 175"/>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175" h="113">
                          <a:moveTo>
                            <a:pt x="175" y="109"/>
                          </a:moveTo>
                          <a:lnTo>
                            <a:pt x="114" y="113"/>
                          </a:lnTo>
                          <a:lnTo>
                            <a:pt x="60" y="106"/>
                          </a:lnTo>
                          <a:lnTo>
                            <a:pt x="22" y="90"/>
                          </a:lnTo>
                          <a:lnTo>
                            <a:pt x="0" y="58"/>
                          </a:lnTo>
                          <a:lnTo>
                            <a:pt x="9" y="30"/>
                          </a:lnTo>
                          <a:lnTo>
                            <a:pt x="36" y="0"/>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613" name="Freeform 501"/>
                    <p:cNvSpPr/>
                    <p:nvPr/>
                  </p:nvSpPr>
                  <p:spPr bwMode="auto">
                    <a:xfrm>
                      <a:off x="4547" y="2887"/>
                      <a:ext cx="56" cy="68"/>
                    </a:xfrm>
                    <a:custGeom>
                      <a:avLst/>
                      <a:gdLst>
                        <a:gd name="T0" fmla="*/ 113 w 113"/>
                        <a:gd name="T1" fmla="*/ 137 h 137"/>
                        <a:gd name="T2" fmla="*/ 56 w 113"/>
                        <a:gd name="T3" fmla="*/ 115 h 137"/>
                        <a:gd name="T4" fmla="*/ 22 w 113"/>
                        <a:gd name="T5" fmla="*/ 88 h 137"/>
                        <a:gd name="T6" fmla="*/ 0 w 113"/>
                        <a:gd name="T7" fmla="*/ 49 h 137"/>
                        <a:gd name="T8" fmla="*/ 12 w 113"/>
                        <a:gd name="T9" fmla="*/ 12 h 137"/>
                        <a:gd name="T10" fmla="*/ 39 w 113"/>
                        <a:gd name="T11" fmla="*/ 0 h 137"/>
                      </a:gdLst>
                      <a:ahLst/>
                      <a:cxnLst>
                        <a:cxn ang="0">
                          <a:pos x="T0" y="T1"/>
                        </a:cxn>
                        <a:cxn ang="0">
                          <a:pos x="T2" y="T3"/>
                        </a:cxn>
                        <a:cxn ang="0">
                          <a:pos x="T4" y="T5"/>
                        </a:cxn>
                        <a:cxn ang="0">
                          <a:pos x="T6" y="T7"/>
                        </a:cxn>
                        <a:cxn ang="0">
                          <a:pos x="T8" y="T9"/>
                        </a:cxn>
                        <a:cxn ang="0">
                          <a:pos x="T10" y="T11"/>
                        </a:cxn>
                      </a:cxnLst>
                      <a:rect l="0" t="0" r="r" b="b"/>
                      <a:pathLst>
                        <a:path w="113" h="137">
                          <a:moveTo>
                            <a:pt x="113" y="137"/>
                          </a:moveTo>
                          <a:lnTo>
                            <a:pt x="56" y="115"/>
                          </a:lnTo>
                          <a:lnTo>
                            <a:pt x="22" y="88"/>
                          </a:lnTo>
                          <a:lnTo>
                            <a:pt x="0" y="49"/>
                          </a:lnTo>
                          <a:lnTo>
                            <a:pt x="12" y="12"/>
                          </a:lnTo>
                          <a:lnTo>
                            <a:pt x="39" y="0"/>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614" name="Freeform 502"/>
                    <p:cNvSpPr/>
                    <p:nvPr/>
                  </p:nvSpPr>
                  <p:spPr bwMode="auto">
                    <a:xfrm>
                      <a:off x="4518" y="2791"/>
                      <a:ext cx="11" cy="66"/>
                    </a:xfrm>
                    <a:custGeom>
                      <a:avLst/>
                      <a:gdLst>
                        <a:gd name="T0" fmla="*/ 0 w 23"/>
                        <a:gd name="T1" fmla="*/ 0 h 130"/>
                        <a:gd name="T2" fmla="*/ 20 w 23"/>
                        <a:gd name="T3" fmla="*/ 58 h 130"/>
                        <a:gd name="T4" fmla="*/ 23 w 23"/>
                        <a:gd name="T5" fmla="*/ 91 h 130"/>
                        <a:gd name="T6" fmla="*/ 20 w 23"/>
                        <a:gd name="T7" fmla="*/ 130 h 130"/>
                      </a:gdLst>
                      <a:ahLst/>
                      <a:cxnLst>
                        <a:cxn ang="0">
                          <a:pos x="T0" y="T1"/>
                        </a:cxn>
                        <a:cxn ang="0">
                          <a:pos x="T2" y="T3"/>
                        </a:cxn>
                        <a:cxn ang="0">
                          <a:pos x="T4" y="T5"/>
                        </a:cxn>
                        <a:cxn ang="0">
                          <a:pos x="T6" y="T7"/>
                        </a:cxn>
                      </a:cxnLst>
                      <a:rect l="0" t="0" r="r" b="b"/>
                      <a:pathLst>
                        <a:path w="23" h="130">
                          <a:moveTo>
                            <a:pt x="0" y="0"/>
                          </a:moveTo>
                          <a:lnTo>
                            <a:pt x="20" y="58"/>
                          </a:lnTo>
                          <a:lnTo>
                            <a:pt x="23" y="91"/>
                          </a:lnTo>
                          <a:lnTo>
                            <a:pt x="20" y="130"/>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615" name="Freeform 503"/>
                    <p:cNvSpPr/>
                    <p:nvPr/>
                  </p:nvSpPr>
                  <p:spPr bwMode="auto">
                    <a:xfrm>
                      <a:off x="4515" y="2791"/>
                      <a:ext cx="48" cy="26"/>
                    </a:xfrm>
                    <a:custGeom>
                      <a:avLst/>
                      <a:gdLst>
                        <a:gd name="T0" fmla="*/ 0 w 95"/>
                        <a:gd name="T1" fmla="*/ 0 h 51"/>
                        <a:gd name="T2" fmla="*/ 40 w 95"/>
                        <a:gd name="T3" fmla="*/ 5 h 51"/>
                        <a:gd name="T4" fmla="*/ 71 w 95"/>
                        <a:gd name="T5" fmla="*/ 21 h 51"/>
                        <a:gd name="T6" fmla="*/ 95 w 95"/>
                        <a:gd name="T7" fmla="*/ 51 h 51"/>
                      </a:gdLst>
                      <a:ahLst/>
                      <a:cxnLst>
                        <a:cxn ang="0">
                          <a:pos x="T0" y="T1"/>
                        </a:cxn>
                        <a:cxn ang="0">
                          <a:pos x="T2" y="T3"/>
                        </a:cxn>
                        <a:cxn ang="0">
                          <a:pos x="T4" y="T5"/>
                        </a:cxn>
                        <a:cxn ang="0">
                          <a:pos x="T6" y="T7"/>
                        </a:cxn>
                      </a:cxnLst>
                      <a:rect l="0" t="0" r="r" b="b"/>
                      <a:pathLst>
                        <a:path w="95" h="51">
                          <a:moveTo>
                            <a:pt x="0" y="0"/>
                          </a:moveTo>
                          <a:lnTo>
                            <a:pt x="40" y="5"/>
                          </a:lnTo>
                          <a:lnTo>
                            <a:pt x="71" y="21"/>
                          </a:lnTo>
                          <a:lnTo>
                            <a:pt x="95" y="51"/>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616" name="Freeform 504"/>
                    <p:cNvSpPr/>
                    <p:nvPr/>
                  </p:nvSpPr>
                  <p:spPr bwMode="auto">
                    <a:xfrm>
                      <a:off x="4419" y="2910"/>
                      <a:ext cx="81" cy="71"/>
                    </a:xfrm>
                    <a:custGeom>
                      <a:avLst/>
                      <a:gdLst>
                        <a:gd name="T0" fmla="*/ 0 w 163"/>
                        <a:gd name="T1" fmla="*/ 0 h 141"/>
                        <a:gd name="T2" fmla="*/ 3 w 163"/>
                        <a:gd name="T3" fmla="*/ 21 h 141"/>
                        <a:gd name="T4" fmla="*/ 10 w 163"/>
                        <a:gd name="T5" fmla="*/ 45 h 141"/>
                        <a:gd name="T6" fmla="*/ 20 w 163"/>
                        <a:gd name="T7" fmla="*/ 63 h 141"/>
                        <a:gd name="T8" fmla="*/ 45 w 163"/>
                        <a:gd name="T9" fmla="*/ 82 h 141"/>
                        <a:gd name="T10" fmla="*/ 76 w 163"/>
                        <a:gd name="T11" fmla="*/ 97 h 141"/>
                        <a:gd name="T12" fmla="*/ 110 w 163"/>
                        <a:gd name="T13" fmla="*/ 98 h 141"/>
                        <a:gd name="T14" fmla="*/ 135 w 163"/>
                        <a:gd name="T15" fmla="*/ 105 h 141"/>
                        <a:gd name="T16" fmla="*/ 152 w 163"/>
                        <a:gd name="T17" fmla="*/ 123 h 141"/>
                        <a:gd name="T18" fmla="*/ 163 w 163"/>
                        <a:gd name="T19" fmla="*/ 139 h 141"/>
                        <a:gd name="T20" fmla="*/ 163 w 163"/>
                        <a:gd name="T21" fmla="*/ 141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141">
                          <a:moveTo>
                            <a:pt x="0" y="0"/>
                          </a:moveTo>
                          <a:lnTo>
                            <a:pt x="3" y="21"/>
                          </a:lnTo>
                          <a:lnTo>
                            <a:pt x="10" y="45"/>
                          </a:lnTo>
                          <a:lnTo>
                            <a:pt x="20" y="63"/>
                          </a:lnTo>
                          <a:lnTo>
                            <a:pt x="45" y="82"/>
                          </a:lnTo>
                          <a:lnTo>
                            <a:pt x="76" y="97"/>
                          </a:lnTo>
                          <a:lnTo>
                            <a:pt x="110" y="98"/>
                          </a:lnTo>
                          <a:lnTo>
                            <a:pt x="135" y="105"/>
                          </a:lnTo>
                          <a:lnTo>
                            <a:pt x="152" y="123"/>
                          </a:lnTo>
                          <a:lnTo>
                            <a:pt x="163" y="139"/>
                          </a:lnTo>
                          <a:lnTo>
                            <a:pt x="163" y="141"/>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grpSp>
          <p:grpSp>
            <p:nvGrpSpPr>
              <p:cNvPr id="83977" name="Group 505"/>
              <p:cNvGrpSpPr/>
              <p:nvPr/>
            </p:nvGrpSpPr>
            <p:grpSpPr bwMode="auto">
              <a:xfrm>
                <a:off x="3848" y="1976"/>
                <a:ext cx="944" cy="1317"/>
                <a:chOff x="3848" y="1976"/>
                <a:chExt cx="944" cy="1317"/>
              </a:xfrm>
            </p:grpSpPr>
            <p:grpSp>
              <p:nvGrpSpPr>
                <p:cNvPr id="83978" name="Group 506"/>
                <p:cNvGrpSpPr/>
                <p:nvPr/>
              </p:nvGrpSpPr>
              <p:grpSpPr bwMode="auto">
                <a:xfrm>
                  <a:off x="4013" y="1976"/>
                  <a:ext cx="751" cy="730"/>
                  <a:chOff x="4013" y="1976"/>
                  <a:chExt cx="751" cy="730"/>
                </a:xfrm>
              </p:grpSpPr>
              <p:sp>
                <p:nvSpPr>
                  <p:cNvPr id="346619" name="Freeform 507"/>
                  <p:cNvSpPr/>
                  <p:nvPr/>
                </p:nvSpPr>
                <p:spPr bwMode="auto">
                  <a:xfrm>
                    <a:off x="4084" y="1976"/>
                    <a:ext cx="671" cy="730"/>
                  </a:xfrm>
                  <a:custGeom>
                    <a:avLst/>
                    <a:gdLst>
                      <a:gd name="T0" fmla="*/ 164 w 1342"/>
                      <a:gd name="T1" fmla="*/ 1157 h 1460"/>
                      <a:gd name="T2" fmla="*/ 229 w 1342"/>
                      <a:gd name="T3" fmla="*/ 1032 h 1460"/>
                      <a:gd name="T4" fmla="*/ 229 w 1342"/>
                      <a:gd name="T5" fmla="*/ 995 h 1460"/>
                      <a:gd name="T6" fmla="*/ 205 w 1342"/>
                      <a:gd name="T7" fmla="*/ 946 h 1460"/>
                      <a:gd name="T8" fmla="*/ 169 w 1342"/>
                      <a:gd name="T9" fmla="*/ 891 h 1460"/>
                      <a:gd name="T10" fmla="*/ 103 w 1342"/>
                      <a:gd name="T11" fmla="*/ 840 h 1460"/>
                      <a:gd name="T12" fmla="*/ 61 w 1342"/>
                      <a:gd name="T13" fmla="*/ 770 h 1460"/>
                      <a:gd name="T14" fmla="*/ 40 w 1342"/>
                      <a:gd name="T15" fmla="*/ 708 h 1460"/>
                      <a:gd name="T16" fmla="*/ 15 w 1342"/>
                      <a:gd name="T17" fmla="*/ 662 h 1460"/>
                      <a:gd name="T18" fmla="*/ 15 w 1342"/>
                      <a:gd name="T19" fmla="*/ 608 h 1460"/>
                      <a:gd name="T20" fmla="*/ 0 w 1342"/>
                      <a:gd name="T21" fmla="*/ 482 h 1460"/>
                      <a:gd name="T22" fmla="*/ 15 w 1342"/>
                      <a:gd name="T23" fmla="*/ 387 h 1460"/>
                      <a:gd name="T24" fmla="*/ 44 w 1342"/>
                      <a:gd name="T25" fmla="*/ 305 h 1460"/>
                      <a:gd name="T26" fmla="*/ 85 w 1342"/>
                      <a:gd name="T27" fmla="*/ 217 h 1460"/>
                      <a:gd name="T28" fmla="*/ 134 w 1342"/>
                      <a:gd name="T29" fmla="*/ 165 h 1460"/>
                      <a:gd name="T30" fmla="*/ 226 w 1342"/>
                      <a:gd name="T31" fmla="*/ 104 h 1460"/>
                      <a:gd name="T32" fmla="*/ 326 w 1342"/>
                      <a:gd name="T33" fmla="*/ 62 h 1460"/>
                      <a:gd name="T34" fmla="*/ 431 w 1342"/>
                      <a:gd name="T35" fmla="*/ 25 h 1460"/>
                      <a:gd name="T36" fmla="*/ 565 w 1342"/>
                      <a:gd name="T37" fmla="*/ 3 h 1460"/>
                      <a:gd name="T38" fmla="*/ 660 w 1342"/>
                      <a:gd name="T39" fmla="*/ 0 h 1460"/>
                      <a:gd name="T40" fmla="*/ 756 w 1342"/>
                      <a:gd name="T41" fmla="*/ 9 h 1460"/>
                      <a:gd name="T42" fmla="*/ 876 w 1342"/>
                      <a:gd name="T43" fmla="*/ 33 h 1460"/>
                      <a:gd name="T44" fmla="*/ 987 w 1342"/>
                      <a:gd name="T45" fmla="*/ 70 h 1460"/>
                      <a:gd name="T46" fmla="*/ 1066 w 1342"/>
                      <a:gd name="T47" fmla="*/ 113 h 1460"/>
                      <a:gd name="T48" fmla="*/ 1167 w 1342"/>
                      <a:gd name="T49" fmla="*/ 192 h 1460"/>
                      <a:gd name="T50" fmla="*/ 1235 w 1342"/>
                      <a:gd name="T51" fmla="*/ 285 h 1460"/>
                      <a:gd name="T52" fmla="*/ 1286 w 1342"/>
                      <a:gd name="T53" fmla="*/ 372 h 1460"/>
                      <a:gd name="T54" fmla="*/ 1311 w 1342"/>
                      <a:gd name="T55" fmla="*/ 435 h 1460"/>
                      <a:gd name="T56" fmla="*/ 1342 w 1342"/>
                      <a:gd name="T57" fmla="*/ 544 h 1460"/>
                      <a:gd name="T58" fmla="*/ 1342 w 1342"/>
                      <a:gd name="T59" fmla="*/ 629 h 1460"/>
                      <a:gd name="T60" fmla="*/ 1321 w 1342"/>
                      <a:gd name="T61" fmla="*/ 750 h 1460"/>
                      <a:gd name="T62" fmla="*/ 1291 w 1342"/>
                      <a:gd name="T63" fmla="*/ 849 h 1460"/>
                      <a:gd name="T64" fmla="*/ 1245 w 1342"/>
                      <a:gd name="T65" fmla="*/ 932 h 1460"/>
                      <a:gd name="T66" fmla="*/ 1206 w 1342"/>
                      <a:gd name="T67" fmla="*/ 979 h 1460"/>
                      <a:gd name="T68" fmla="*/ 1148 w 1342"/>
                      <a:gd name="T69" fmla="*/ 1032 h 1460"/>
                      <a:gd name="T70" fmla="*/ 1053 w 1342"/>
                      <a:gd name="T71" fmla="*/ 1073 h 1460"/>
                      <a:gd name="T72" fmla="*/ 981 w 1342"/>
                      <a:gd name="T73" fmla="*/ 1099 h 1460"/>
                      <a:gd name="T74" fmla="*/ 902 w 1342"/>
                      <a:gd name="T75" fmla="*/ 1124 h 1460"/>
                      <a:gd name="T76" fmla="*/ 776 w 1342"/>
                      <a:gd name="T77" fmla="*/ 1136 h 1460"/>
                      <a:gd name="T78" fmla="*/ 667 w 1342"/>
                      <a:gd name="T79" fmla="*/ 1157 h 1460"/>
                      <a:gd name="T80" fmla="*/ 596 w 1342"/>
                      <a:gd name="T81" fmla="*/ 1173 h 1460"/>
                      <a:gd name="T82" fmla="*/ 575 w 1342"/>
                      <a:gd name="T83" fmla="*/ 1208 h 1460"/>
                      <a:gd name="T84" fmla="*/ 581 w 1342"/>
                      <a:gd name="T85" fmla="*/ 1252 h 1460"/>
                      <a:gd name="T86" fmla="*/ 575 w 1342"/>
                      <a:gd name="T87" fmla="*/ 1294 h 1460"/>
                      <a:gd name="T88" fmla="*/ 560 w 1342"/>
                      <a:gd name="T89" fmla="*/ 1324 h 1460"/>
                      <a:gd name="T90" fmla="*/ 552 w 1342"/>
                      <a:gd name="T91" fmla="*/ 1383 h 1460"/>
                      <a:gd name="T92" fmla="*/ 555 w 1342"/>
                      <a:gd name="T93" fmla="*/ 1460 h 1460"/>
                      <a:gd name="T94" fmla="*/ 465 w 1342"/>
                      <a:gd name="T95" fmla="*/ 1331 h 1460"/>
                      <a:gd name="T96" fmla="*/ 346 w 1342"/>
                      <a:gd name="T97" fmla="*/ 1226 h 1460"/>
                      <a:gd name="T98" fmla="*/ 246 w 1342"/>
                      <a:gd name="T99" fmla="*/ 1176 h 1460"/>
                      <a:gd name="T100" fmla="*/ 164 w 1342"/>
                      <a:gd name="T101" fmla="*/ 1157 h 1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42" h="1460">
                        <a:moveTo>
                          <a:pt x="164" y="1157"/>
                        </a:moveTo>
                        <a:lnTo>
                          <a:pt x="229" y="1032"/>
                        </a:lnTo>
                        <a:lnTo>
                          <a:pt x="229" y="995"/>
                        </a:lnTo>
                        <a:lnTo>
                          <a:pt x="205" y="946"/>
                        </a:lnTo>
                        <a:lnTo>
                          <a:pt x="169" y="891"/>
                        </a:lnTo>
                        <a:lnTo>
                          <a:pt x="103" y="840"/>
                        </a:lnTo>
                        <a:lnTo>
                          <a:pt x="61" y="770"/>
                        </a:lnTo>
                        <a:lnTo>
                          <a:pt x="40" y="708"/>
                        </a:lnTo>
                        <a:lnTo>
                          <a:pt x="15" y="662"/>
                        </a:lnTo>
                        <a:lnTo>
                          <a:pt x="15" y="608"/>
                        </a:lnTo>
                        <a:lnTo>
                          <a:pt x="0" y="482"/>
                        </a:lnTo>
                        <a:lnTo>
                          <a:pt x="15" y="387"/>
                        </a:lnTo>
                        <a:lnTo>
                          <a:pt x="44" y="305"/>
                        </a:lnTo>
                        <a:lnTo>
                          <a:pt x="85" y="217"/>
                        </a:lnTo>
                        <a:lnTo>
                          <a:pt x="134" y="165"/>
                        </a:lnTo>
                        <a:lnTo>
                          <a:pt x="226" y="104"/>
                        </a:lnTo>
                        <a:lnTo>
                          <a:pt x="326" y="62"/>
                        </a:lnTo>
                        <a:lnTo>
                          <a:pt x="431" y="25"/>
                        </a:lnTo>
                        <a:lnTo>
                          <a:pt x="565" y="3"/>
                        </a:lnTo>
                        <a:lnTo>
                          <a:pt x="660" y="0"/>
                        </a:lnTo>
                        <a:lnTo>
                          <a:pt x="756" y="9"/>
                        </a:lnTo>
                        <a:lnTo>
                          <a:pt x="876" y="33"/>
                        </a:lnTo>
                        <a:lnTo>
                          <a:pt x="987" y="70"/>
                        </a:lnTo>
                        <a:lnTo>
                          <a:pt x="1066" y="113"/>
                        </a:lnTo>
                        <a:lnTo>
                          <a:pt x="1167" y="192"/>
                        </a:lnTo>
                        <a:lnTo>
                          <a:pt x="1235" y="285"/>
                        </a:lnTo>
                        <a:lnTo>
                          <a:pt x="1286" y="372"/>
                        </a:lnTo>
                        <a:lnTo>
                          <a:pt x="1311" y="435"/>
                        </a:lnTo>
                        <a:lnTo>
                          <a:pt x="1342" y="544"/>
                        </a:lnTo>
                        <a:lnTo>
                          <a:pt x="1342" y="629"/>
                        </a:lnTo>
                        <a:lnTo>
                          <a:pt x="1321" y="750"/>
                        </a:lnTo>
                        <a:lnTo>
                          <a:pt x="1291" y="849"/>
                        </a:lnTo>
                        <a:lnTo>
                          <a:pt x="1245" y="932"/>
                        </a:lnTo>
                        <a:lnTo>
                          <a:pt x="1206" y="979"/>
                        </a:lnTo>
                        <a:lnTo>
                          <a:pt x="1148" y="1032"/>
                        </a:lnTo>
                        <a:lnTo>
                          <a:pt x="1053" y="1073"/>
                        </a:lnTo>
                        <a:lnTo>
                          <a:pt x="981" y="1099"/>
                        </a:lnTo>
                        <a:lnTo>
                          <a:pt x="902" y="1124"/>
                        </a:lnTo>
                        <a:lnTo>
                          <a:pt x="776" y="1136"/>
                        </a:lnTo>
                        <a:lnTo>
                          <a:pt x="667" y="1157"/>
                        </a:lnTo>
                        <a:lnTo>
                          <a:pt x="596" y="1173"/>
                        </a:lnTo>
                        <a:lnTo>
                          <a:pt x="575" y="1208"/>
                        </a:lnTo>
                        <a:lnTo>
                          <a:pt x="581" y="1252"/>
                        </a:lnTo>
                        <a:lnTo>
                          <a:pt x="575" y="1294"/>
                        </a:lnTo>
                        <a:lnTo>
                          <a:pt x="560" y="1324"/>
                        </a:lnTo>
                        <a:lnTo>
                          <a:pt x="552" y="1383"/>
                        </a:lnTo>
                        <a:lnTo>
                          <a:pt x="555" y="1460"/>
                        </a:lnTo>
                        <a:lnTo>
                          <a:pt x="465" y="1331"/>
                        </a:lnTo>
                        <a:lnTo>
                          <a:pt x="346" y="1226"/>
                        </a:lnTo>
                        <a:lnTo>
                          <a:pt x="246" y="1176"/>
                        </a:lnTo>
                        <a:lnTo>
                          <a:pt x="164" y="1157"/>
                        </a:lnTo>
                        <a:close/>
                      </a:path>
                    </a:pathLst>
                  </a:custGeom>
                  <a:solidFill>
                    <a:srgbClr val="E0A080"/>
                  </a:solidFill>
                  <a:ln w="9525">
                    <a:solidFill>
                      <a:srgbClr val="000000"/>
                    </a:solidFill>
                    <a:prstDash val="solid"/>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84000" name="Group 508"/>
                  <p:cNvGrpSpPr/>
                  <p:nvPr/>
                </p:nvGrpSpPr>
                <p:grpSpPr bwMode="auto">
                  <a:xfrm>
                    <a:off x="4013" y="1976"/>
                    <a:ext cx="630" cy="505"/>
                    <a:chOff x="4013" y="1976"/>
                    <a:chExt cx="630" cy="505"/>
                  </a:xfrm>
                </p:grpSpPr>
                <p:grpSp>
                  <p:nvGrpSpPr>
                    <p:cNvPr id="84012" name="Group 509"/>
                    <p:cNvGrpSpPr/>
                    <p:nvPr/>
                  </p:nvGrpSpPr>
                  <p:grpSpPr bwMode="auto">
                    <a:xfrm>
                      <a:off x="4181" y="1976"/>
                      <a:ext cx="434" cy="152"/>
                      <a:chOff x="4181" y="1976"/>
                      <a:chExt cx="434" cy="152"/>
                    </a:xfrm>
                  </p:grpSpPr>
                  <p:sp>
                    <p:nvSpPr>
                      <p:cNvPr id="346622" name="Freeform 510"/>
                      <p:cNvSpPr/>
                      <p:nvPr/>
                    </p:nvSpPr>
                    <p:spPr bwMode="auto">
                      <a:xfrm>
                        <a:off x="4216" y="1999"/>
                        <a:ext cx="399" cy="129"/>
                      </a:xfrm>
                      <a:custGeom>
                        <a:avLst/>
                        <a:gdLst>
                          <a:gd name="T0" fmla="*/ 0 w 796"/>
                          <a:gd name="T1" fmla="*/ 259 h 259"/>
                          <a:gd name="T2" fmla="*/ 61 w 796"/>
                          <a:gd name="T3" fmla="*/ 178 h 259"/>
                          <a:gd name="T4" fmla="*/ 141 w 796"/>
                          <a:gd name="T5" fmla="*/ 114 h 259"/>
                          <a:gd name="T6" fmla="*/ 236 w 796"/>
                          <a:gd name="T7" fmla="*/ 61 h 259"/>
                          <a:gd name="T8" fmla="*/ 331 w 796"/>
                          <a:gd name="T9" fmla="*/ 30 h 259"/>
                          <a:gd name="T10" fmla="*/ 436 w 796"/>
                          <a:gd name="T11" fmla="*/ 8 h 259"/>
                          <a:gd name="T12" fmla="*/ 572 w 796"/>
                          <a:gd name="T13" fmla="*/ 0 h 259"/>
                          <a:gd name="T14" fmla="*/ 672 w 796"/>
                          <a:gd name="T15" fmla="*/ 16 h 259"/>
                          <a:gd name="T16" fmla="*/ 796 w 796"/>
                          <a:gd name="T17" fmla="*/ 5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6" h="259">
                            <a:moveTo>
                              <a:pt x="0" y="259"/>
                            </a:moveTo>
                            <a:lnTo>
                              <a:pt x="61" y="178"/>
                            </a:lnTo>
                            <a:lnTo>
                              <a:pt x="141" y="114"/>
                            </a:lnTo>
                            <a:lnTo>
                              <a:pt x="236" y="61"/>
                            </a:lnTo>
                            <a:lnTo>
                              <a:pt x="331" y="30"/>
                            </a:lnTo>
                            <a:lnTo>
                              <a:pt x="436" y="8"/>
                            </a:lnTo>
                            <a:lnTo>
                              <a:pt x="572" y="0"/>
                            </a:lnTo>
                            <a:lnTo>
                              <a:pt x="672" y="16"/>
                            </a:lnTo>
                            <a:lnTo>
                              <a:pt x="796" y="58"/>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623" name="Freeform 511"/>
                      <p:cNvSpPr/>
                      <p:nvPr/>
                    </p:nvSpPr>
                    <p:spPr bwMode="auto">
                      <a:xfrm>
                        <a:off x="4181" y="1976"/>
                        <a:ext cx="411" cy="143"/>
                      </a:xfrm>
                      <a:custGeom>
                        <a:avLst/>
                        <a:gdLst>
                          <a:gd name="T0" fmla="*/ 0 w 822"/>
                          <a:gd name="T1" fmla="*/ 285 h 285"/>
                          <a:gd name="T2" fmla="*/ 39 w 822"/>
                          <a:gd name="T3" fmla="*/ 202 h 285"/>
                          <a:gd name="T4" fmla="*/ 87 w 822"/>
                          <a:gd name="T5" fmla="*/ 144 h 285"/>
                          <a:gd name="T6" fmla="*/ 139 w 822"/>
                          <a:gd name="T7" fmla="*/ 97 h 285"/>
                          <a:gd name="T8" fmla="*/ 236 w 822"/>
                          <a:gd name="T9" fmla="*/ 46 h 285"/>
                          <a:gd name="T10" fmla="*/ 360 w 822"/>
                          <a:gd name="T11" fmla="*/ 9 h 285"/>
                          <a:gd name="T12" fmla="*/ 476 w 822"/>
                          <a:gd name="T13" fmla="*/ 0 h 285"/>
                          <a:gd name="T14" fmla="*/ 601 w 822"/>
                          <a:gd name="T15" fmla="*/ 14 h 285"/>
                          <a:gd name="T16" fmla="*/ 715 w 822"/>
                          <a:gd name="T17" fmla="*/ 51 h 285"/>
                          <a:gd name="T18" fmla="*/ 771 w 822"/>
                          <a:gd name="T19" fmla="*/ 67 h 285"/>
                          <a:gd name="T20" fmla="*/ 822 w 822"/>
                          <a:gd name="T21" fmla="*/ 83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2" h="285">
                            <a:moveTo>
                              <a:pt x="0" y="285"/>
                            </a:moveTo>
                            <a:lnTo>
                              <a:pt x="39" y="202"/>
                            </a:lnTo>
                            <a:lnTo>
                              <a:pt x="87" y="144"/>
                            </a:lnTo>
                            <a:lnTo>
                              <a:pt x="139" y="97"/>
                            </a:lnTo>
                            <a:lnTo>
                              <a:pt x="236" y="46"/>
                            </a:lnTo>
                            <a:lnTo>
                              <a:pt x="360" y="9"/>
                            </a:lnTo>
                            <a:lnTo>
                              <a:pt x="476" y="0"/>
                            </a:lnTo>
                            <a:lnTo>
                              <a:pt x="601" y="14"/>
                            </a:lnTo>
                            <a:lnTo>
                              <a:pt x="715" y="51"/>
                            </a:lnTo>
                            <a:lnTo>
                              <a:pt x="771" y="67"/>
                            </a:lnTo>
                            <a:lnTo>
                              <a:pt x="822" y="83"/>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nvGrpSpPr>
                    <p:cNvPr id="84013" name="Group 512"/>
                    <p:cNvGrpSpPr/>
                    <p:nvPr/>
                  </p:nvGrpSpPr>
                  <p:grpSpPr bwMode="auto">
                    <a:xfrm>
                      <a:off x="4013" y="2070"/>
                      <a:ext cx="236" cy="248"/>
                      <a:chOff x="4013" y="2070"/>
                      <a:chExt cx="236" cy="248"/>
                    </a:xfrm>
                  </p:grpSpPr>
                  <p:sp>
                    <p:nvSpPr>
                      <p:cNvPr id="346625" name="Freeform 513"/>
                      <p:cNvSpPr/>
                      <p:nvPr/>
                    </p:nvSpPr>
                    <p:spPr bwMode="auto">
                      <a:xfrm>
                        <a:off x="4013" y="2070"/>
                        <a:ext cx="236" cy="247"/>
                      </a:xfrm>
                      <a:custGeom>
                        <a:avLst/>
                        <a:gdLst>
                          <a:gd name="T0" fmla="*/ 25 w 472"/>
                          <a:gd name="T1" fmla="*/ 411 h 495"/>
                          <a:gd name="T2" fmla="*/ 13 w 472"/>
                          <a:gd name="T3" fmla="*/ 215 h 495"/>
                          <a:gd name="T4" fmla="*/ 78 w 472"/>
                          <a:gd name="T5" fmla="*/ 94 h 495"/>
                          <a:gd name="T6" fmla="*/ 125 w 472"/>
                          <a:gd name="T7" fmla="*/ 23 h 495"/>
                          <a:gd name="T8" fmla="*/ 171 w 472"/>
                          <a:gd name="T9" fmla="*/ 0 h 495"/>
                          <a:gd name="T10" fmla="*/ 197 w 472"/>
                          <a:gd name="T11" fmla="*/ 44 h 495"/>
                          <a:gd name="T12" fmla="*/ 232 w 472"/>
                          <a:gd name="T13" fmla="*/ 25 h 495"/>
                          <a:gd name="T14" fmla="*/ 254 w 472"/>
                          <a:gd name="T15" fmla="*/ 73 h 495"/>
                          <a:gd name="T16" fmla="*/ 280 w 472"/>
                          <a:gd name="T17" fmla="*/ 102 h 495"/>
                          <a:gd name="T18" fmla="*/ 307 w 472"/>
                          <a:gd name="T19" fmla="*/ 125 h 495"/>
                          <a:gd name="T20" fmla="*/ 302 w 472"/>
                          <a:gd name="T21" fmla="*/ 168 h 495"/>
                          <a:gd name="T22" fmla="*/ 336 w 472"/>
                          <a:gd name="T23" fmla="*/ 143 h 495"/>
                          <a:gd name="T24" fmla="*/ 370 w 472"/>
                          <a:gd name="T25" fmla="*/ 164 h 495"/>
                          <a:gd name="T26" fmla="*/ 372 w 472"/>
                          <a:gd name="T27" fmla="*/ 199 h 495"/>
                          <a:gd name="T28" fmla="*/ 412 w 472"/>
                          <a:gd name="T29" fmla="*/ 205 h 495"/>
                          <a:gd name="T30" fmla="*/ 428 w 472"/>
                          <a:gd name="T31" fmla="*/ 247 h 495"/>
                          <a:gd name="T32" fmla="*/ 457 w 472"/>
                          <a:gd name="T33" fmla="*/ 284 h 495"/>
                          <a:gd name="T34" fmla="*/ 446 w 472"/>
                          <a:gd name="T35" fmla="*/ 370 h 495"/>
                          <a:gd name="T36" fmla="*/ 462 w 472"/>
                          <a:gd name="T37" fmla="*/ 421 h 495"/>
                          <a:gd name="T38" fmla="*/ 472 w 472"/>
                          <a:gd name="T39" fmla="*/ 469 h 495"/>
                          <a:gd name="T40" fmla="*/ 441 w 472"/>
                          <a:gd name="T41" fmla="*/ 495 h 495"/>
                          <a:gd name="T42" fmla="*/ 404 w 472"/>
                          <a:gd name="T43" fmla="*/ 492 h 495"/>
                          <a:gd name="T44" fmla="*/ 370 w 472"/>
                          <a:gd name="T45" fmla="*/ 453 h 495"/>
                          <a:gd name="T46" fmla="*/ 346 w 472"/>
                          <a:gd name="T47" fmla="*/ 449 h 495"/>
                          <a:gd name="T48" fmla="*/ 305 w 472"/>
                          <a:gd name="T49" fmla="*/ 439 h 495"/>
                          <a:gd name="T50" fmla="*/ 280 w 472"/>
                          <a:gd name="T51" fmla="*/ 432 h 495"/>
                          <a:gd name="T52" fmla="*/ 260 w 472"/>
                          <a:gd name="T53" fmla="*/ 423 h 495"/>
                          <a:gd name="T54" fmla="*/ 232 w 472"/>
                          <a:gd name="T55" fmla="*/ 420 h 495"/>
                          <a:gd name="T56" fmla="*/ 214 w 472"/>
                          <a:gd name="T57" fmla="*/ 390 h 495"/>
                          <a:gd name="T58" fmla="*/ 198 w 472"/>
                          <a:gd name="T59" fmla="*/ 420 h 495"/>
                          <a:gd name="T60" fmla="*/ 166 w 472"/>
                          <a:gd name="T61" fmla="*/ 428 h 495"/>
                          <a:gd name="T62" fmla="*/ 153 w 472"/>
                          <a:gd name="T63" fmla="*/ 439 h 495"/>
                          <a:gd name="T64" fmla="*/ 125 w 472"/>
                          <a:gd name="T65" fmla="*/ 471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495">
                            <a:moveTo>
                              <a:pt x="86" y="471"/>
                            </a:moveTo>
                            <a:lnTo>
                              <a:pt x="25" y="411"/>
                            </a:lnTo>
                            <a:lnTo>
                              <a:pt x="0" y="324"/>
                            </a:lnTo>
                            <a:lnTo>
                              <a:pt x="13" y="215"/>
                            </a:lnTo>
                            <a:lnTo>
                              <a:pt x="49" y="134"/>
                            </a:lnTo>
                            <a:lnTo>
                              <a:pt x="78" y="94"/>
                            </a:lnTo>
                            <a:lnTo>
                              <a:pt x="110" y="41"/>
                            </a:lnTo>
                            <a:lnTo>
                              <a:pt x="125" y="23"/>
                            </a:lnTo>
                            <a:lnTo>
                              <a:pt x="147" y="4"/>
                            </a:lnTo>
                            <a:lnTo>
                              <a:pt x="171" y="0"/>
                            </a:lnTo>
                            <a:lnTo>
                              <a:pt x="185" y="21"/>
                            </a:lnTo>
                            <a:lnTo>
                              <a:pt x="197" y="44"/>
                            </a:lnTo>
                            <a:lnTo>
                              <a:pt x="205" y="29"/>
                            </a:lnTo>
                            <a:lnTo>
                              <a:pt x="232" y="25"/>
                            </a:lnTo>
                            <a:lnTo>
                              <a:pt x="248" y="44"/>
                            </a:lnTo>
                            <a:lnTo>
                              <a:pt x="254" y="73"/>
                            </a:lnTo>
                            <a:lnTo>
                              <a:pt x="260" y="111"/>
                            </a:lnTo>
                            <a:lnTo>
                              <a:pt x="280" y="102"/>
                            </a:lnTo>
                            <a:lnTo>
                              <a:pt x="302" y="113"/>
                            </a:lnTo>
                            <a:lnTo>
                              <a:pt x="307" y="125"/>
                            </a:lnTo>
                            <a:lnTo>
                              <a:pt x="305" y="147"/>
                            </a:lnTo>
                            <a:lnTo>
                              <a:pt x="302" y="168"/>
                            </a:lnTo>
                            <a:lnTo>
                              <a:pt x="316" y="154"/>
                            </a:lnTo>
                            <a:lnTo>
                              <a:pt x="336" y="143"/>
                            </a:lnTo>
                            <a:lnTo>
                              <a:pt x="368" y="147"/>
                            </a:lnTo>
                            <a:lnTo>
                              <a:pt x="370" y="164"/>
                            </a:lnTo>
                            <a:lnTo>
                              <a:pt x="372" y="180"/>
                            </a:lnTo>
                            <a:lnTo>
                              <a:pt x="372" y="199"/>
                            </a:lnTo>
                            <a:lnTo>
                              <a:pt x="392" y="196"/>
                            </a:lnTo>
                            <a:lnTo>
                              <a:pt x="412" y="205"/>
                            </a:lnTo>
                            <a:lnTo>
                              <a:pt x="423" y="220"/>
                            </a:lnTo>
                            <a:lnTo>
                              <a:pt x="428" y="247"/>
                            </a:lnTo>
                            <a:lnTo>
                              <a:pt x="446" y="254"/>
                            </a:lnTo>
                            <a:lnTo>
                              <a:pt x="457" y="284"/>
                            </a:lnTo>
                            <a:lnTo>
                              <a:pt x="453" y="316"/>
                            </a:lnTo>
                            <a:lnTo>
                              <a:pt x="446" y="370"/>
                            </a:lnTo>
                            <a:lnTo>
                              <a:pt x="451" y="400"/>
                            </a:lnTo>
                            <a:lnTo>
                              <a:pt x="462" y="421"/>
                            </a:lnTo>
                            <a:lnTo>
                              <a:pt x="472" y="442"/>
                            </a:lnTo>
                            <a:lnTo>
                              <a:pt x="472" y="469"/>
                            </a:lnTo>
                            <a:lnTo>
                              <a:pt x="457" y="490"/>
                            </a:lnTo>
                            <a:lnTo>
                              <a:pt x="441" y="495"/>
                            </a:lnTo>
                            <a:lnTo>
                              <a:pt x="423" y="495"/>
                            </a:lnTo>
                            <a:lnTo>
                              <a:pt x="404" y="492"/>
                            </a:lnTo>
                            <a:lnTo>
                              <a:pt x="382" y="471"/>
                            </a:lnTo>
                            <a:lnTo>
                              <a:pt x="370" y="453"/>
                            </a:lnTo>
                            <a:lnTo>
                              <a:pt x="367" y="442"/>
                            </a:lnTo>
                            <a:lnTo>
                              <a:pt x="346" y="449"/>
                            </a:lnTo>
                            <a:lnTo>
                              <a:pt x="321" y="448"/>
                            </a:lnTo>
                            <a:lnTo>
                              <a:pt x="305" y="439"/>
                            </a:lnTo>
                            <a:lnTo>
                              <a:pt x="300" y="432"/>
                            </a:lnTo>
                            <a:lnTo>
                              <a:pt x="280" y="432"/>
                            </a:lnTo>
                            <a:lnTo>
                              <a:pt x="268" y="427"/>
                            </a:lnTo>
                            <a:lnTo>
                              <a:pt x="260" y="423"/>
                            </a:lnTo>
                            <a:lnTo>
                              <a:pt x="244" y="423"/>
                            </a:lnTo>
                            <a:lnTo>
                              <a:pt x="232" y="420"/>
                            </a:lnTo>
                            <a:lnTo>
                              <a:pt x="220" y="400"/>
                            </a:lnTo>
                            <a:lnTo>
                              <a:pt x="214" y="390"/>
                            </a:lnTo>
                            <a:lnTo>
                              <a:pt x="205" y="400"/>
                            </a:lnTo>
                            <a:lnTo>
                              <a:pt x="198" y="420"/>
                            </a:lnTo>
                            <a:lnTo>
                              <a:pt x="183" y="427"/>
                            </a:lnTo>
                            <a:lnTo>
                              <a:pt x="166" y="428"/>
                            </a:lnTo>
                            <a:lnTo>
                              <a:pt x="158" y="428"/>
                            </a:lnTo>
                            <a:lnTo>
                              <a:pt x="153" y="439"/>
                            </a:lnTo>
                            <a:lnTo>
                              <a:pt x="141" y="453"/>
                            </a:lnTo>
                            <a:lnTo>
                              <a:pt x="125" y="471"/>
                            </a:lnTo>
                            <a:lnTo>
                              <a:pt x="86" y="471"/>
                            </a:lnTo>
                            <a:close/>
                          </a:path>
                        </a:pathLst>
                      </a:custGeom>
                      <a:solidFill>
                        <a:srgbClr val="C08040"/>
                      </a:solidFill>
                      <a:ln w="9525">
                        <a:solidFill>
                          <a:srgbClr val="000000"/>
                        </a:solidFill>
                        <a:prstDash val="solid"/>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84022" name="Group 514"/>
                      <p:cNvGrpSpPr/>
                      <p:nvPr/>
                    </p:nvGrpSpPr>
                    <p:grpSpPr bwMode="auto">
                      <a:xfrm>
                        <a:off x="4025" y="2083"/>
                        <a:ext cx="179" cy="216"/>
                        <a:chOff x="4025" y="2083"/>
                        <a:chExt cx="179" cy="216"/>
                      </a:xfrm>
                    </p:grpSpPr>
                    <p:sp>
                      <p:nvSpPr>
                        <p:cNvPr id="346627" name="Freeform 515"/>
                        <p:cNvSpPr/>
                        <p:nvPr/>
                      </p:nvSpPr>
                      <p:spPr bwMode="auto">
                        <a:xfrm>
                          <a:off x="4170" y="2227"/>
                          <a:ext cx="35" cy="46"/>
                        </a:xfrm>
                        <a:custGeom>
                          <a:avLst/>
                          <a:gdLst>
                            <a:gd name="T0" fmla="*/ 21 w 72"/>
                            <a:gd name="T1" fmla="*/ 91 h 91"/>
                            <a:gd name="T2" fmla="*/ 16 w 72"/>
                            <a:gd name="T3" fmla="*/ 44 h 91"/>
                            <a:gd name="T4" fmla="*/ 29 w 72"/>
                            <a:gd name="T5" fmla="*/ 19 h 91"/>
                            <a:gd name="T6" fmla="*/ 72 w 72"/>
                            <a:gd name="T7" fmla="*/ 0 h 91"/>
                            <a:gd name="T8" fmla="*/ 45 w 72"/>
                            <a:gd name="T9" fmla="*/ 3 h 91"/>
                            <a:gd name="T10" fmla="*/ 11 w 72"/>
                            <a:gd name="T11" fmla="*/ 14 h 91"/>
                            <a:gd name="T12" fmla="*/ 0 w 72"/>
                            <a:gd name="T13" fmla="*/ 37 h 91"/>
                            <a:gd name="T14" fmla="*/ 21 w 72"/>
                            <a:gd name="T15" fmla="*/ 91 h 9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91">
                              <a:moveTo>
                                <a:pt x="21" y="91"/>
                              </a:moveTo>
                              <a:lnTo>
                                <a:pt x="16" y="44"/>
                              </a:lnTo>
                              <a:lnTo>
                                <a:pt x="29" y="19"/>
                              </a:lnTo>
                              <a:lnTo>
                                <a:pt x="72" y="0"/>
                              </a:lnTo>
                              <a:lnTo>
                                <a:pt x="45" y="3"/>
                              </a:lnTo>
                              <a:lnTo>
                                <a:pt x="11" y="14"/>
                              </a:lnTo>
                              <a:lnTo>
                                <a:pt x="0" y="37"/>
                              </a:lnTo>
                              <a:lnTo>
                                <a:pt x="21" y="91"/>
                              </a:lnTo>
                              <a:close/>
                            </a:path>
                          </a:pathLst>
                        </a:custGeom>
                        <a:solidFill>
                          <a:srgbClr val="804000"/>
                        </a:solidFill>
                        <a:ln w="9525">
                          <a:solidFill>
                            <a:srgbClr val="000000"/>
                          </a:solidFill>
                          <a:prstDash val="solid"/>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628" name="Freeform 516"/>
                        <p:cNvSpPr/>
                        <p:nvPr/>
                      </p:nvSpPr>
                      <p:spPr bwMode="auto">
                        <a:xfrm>
                          <a:off x="4102" y="2154"/>
                          <a:ext cx="58" cy="110"/>
                        </a:xfrm>
                        <a:custGeom>
                          <a:avLst/>
                          <a:gdLst>
                            <a:gd name="T0" fmla="*/ 46 w 114"/>
                            <a:gd name="T1" fmla="*/ 222 h 222"/>
                            <a:gd name="T2" fmla="*/ 26 w 114"/>
                            <a:gd name="T3" fmla="*/ 172 h 222"/>
                            <a:gd name="T4" fmla="*/ 26 w 114"/>
                            <a:gd name="T5" fmla="*/ 105 h 222"/>
                            <a:gd name="T6" fmla="*/ 65 w 114"/>
                            <a:gd name="T7" fmla="*/ 52 h 222"/>
                            <a:gd name="T8" fmla="*/ 114 w 114"/>
                            <a:gd name="T9" fmla="*/ 0 h 222"/>
                            <a:gd name="T10" fmla="*/ 84 w 114"/>
                            <a:gd name="T11" fmla="*/ 30 h 222"/>
                            <a:gd name="T12" fmla="*/ 36 w 114"/>
                            <a:gd name="T13" fmla="*/ 67 h 222"/>
                            <a:gd name="T14" fmla="*/ 0 w 114"/>
                            <a:gd name="T15" fmla="*/ 98 h 222"/>
                            <a:gd name="T16" fmla="*/ 7 w 114"/>
                            <a:gd name="T17" fmla="*/ 125 h 222"/>
                            <a:gd name="T18" fmla="*/ 5 w 114"/>
                            <a:gd name="T19" fmla="*/ 155 h 222"/>
                            <a:gd name="T20" fmla="*/ 5 w 114"/>
                            <a:gd name="T21" fmla="*/ 188 h 222"/>
                            <a:gd name="T22" fmla="*/ 46 w 114"/>
                            <a:gd name="T23" fmla="*/ 22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222">
                              <a:moveTo>
                                <a:pt x="46" y="222"/>
                              </a:moveTo>
                              <a:lnTo>
                                <a:pt x="26" y="172"/>
                              </a:lnTo>
                              <a:lnTo>
                                <a:pt x="26" y="105"/>
                              </a:lnTo>
                              <a:lnTo>
                                <a:pt x="65" y="52"/>
                              </a:lnTo>
                              <a:lnTo>
                                <a:pt x="114" y="0"/>
                              </a:lnTo>
                              <a:lnTo>
                                <a:pt x="84" y="30"/>
                              </a:lnTo>
                              <a:lnTo>
                                <a:pt x="36" y="67"/>
                              </a:lnTo>
                              <a:lnTo>
                                <a:pt x="0" y="98"/>
                              </a:lnTo>
                              <a:lnTo>
                                <a:pt x="7" y="125"/>
                              </a:lnTo>
                              <a:lnTo>
                                <a:pt x="5" y="155"/>
                              </a:lnTo>
                              <a:lnTo>
                                <a:pt x="5" y="188"/>
                              </a:lnTo>
                              <a:lnTo>
                                <a:pt x="46" y="222"/>
                              </a:lnTo>
                              <a:close/>
                            </a:path>
                          </a:pathLst>
                        </a:custGeom>
                        <a:solidFill>
                          <a:srgbClr val="804000"/>
                        </a:solidFill>
                        <a:ln w="9525">
                          <a:solidFill>
                            <a:srgbClr val="000000"/>
                          </a:solidFill>
                          <a:prstDash val="solid"/>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629" name="Freeform 517"/>
                        <p:cNvSpPr/>
                        <p:nvPr/>
                      </p:nvSpPr>
                      <p:spPr bwMode="auto">
                        <a:xfrm>
                          <a:off x="4025" y="2214"/>
                          <a:ext cx="39" cy="84"/>
                        </a:xfrm>
                        <a:custGeom>
                          <a:avLst/>
                          <a:gdLst>
                            <a:gd name="T0" fmla="*/ 34 w 79"/>
                            <a:gd name="T1" fmla="*/ 143 h 171"/>
                            <a:gd name="T2" fmla="*/ 0 w 79"/>
                            <a:gd name="T3" fmla="*/ 90 h 171"/>
                            <a:gd name="T4" fmla="*/ 14 w 79"/>
                            <a:gd name="T5" fmla="*/ 53 h 171"/>
                            <a:gd name="T6" fmla="*/ 43 w 79"/>
                            <a:gd name="T7" fmla="*/ 0 h 171"/>
                            <a:gd name="T8" fmla="*/ 19 w 79"/>
                            <a:gd name="T9" fmla="*/ 92 h 171"/>
                            <a:gd name="T10" fmla="*/ 38 w 79"/>
                            <a:gd name="T11" fmla="*/ 133 h 171"/>
                            <a:gd name="T12" fmla="*/ 79 w 79"/>
                            <a:gd name="T13" fmla="*/ 171 h 171"/>
                            <a:gd name="T14" fmla="*/ 34 w 79"/>
                            <a:gd name="T15" fmla="*/ 143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171">
                              <a:moveTo>
                                <a:pt x="34" y="143"/>
                              </a:moveTo>
                              <a:lnTo>
                                <a:pt x="0" y="90"/>
                              </a:lnTo>
                              <a:lnTo>
                                <a:pt x="14" y="53"/>
                              </a:lnTo>
                              <a:lnTo>
                                <a:pt x="43" y="0"/>
                              </a:lnTo>
                              <a:lnTo>
                                <a:pt x="19" y="92"/>
                              </a:lnTo>
                              <a:lnTo>
                                <a:pt x="38" y="133"/>
                              </a:lnTo>
                              <a:lnTo>
                                <a:pt x="79" y="171"/>
                              </a:lnTo>
                              <a:lnTo>
                                <a:pt x="34" y="143"/>
                              </a:lnTo>
                              <a:close/>
                            </a:path>
                          </a:pathLst>
                        </a:custGeom>
                        <a:solidFill>
                          <a:srgbClr val="804000"/>
                        </a:solidFill>
                        <a:ln w="9525">
                          <a:solidFill>
                            <a:srgbClr val="000000"/>
                          </a:solidFill>
                          <a:prstDash val="solid"/>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630" name="Freeform 518"/>
                        <p:cNvSpPr/>
                        <p:nvPr/>
                      </p:nvSpPr>
                      <p:spPr bwMode="auto">
                        <a:xfrm>
                          <a:off x="4058" y="2083"/>
                          <a:ext cx="52" cy="85"/>
                        </a:xfrm>
                        <a:custGeom>
                          <a:avLst/>
                          <a:gdLst>
                            <a:gd name="T0" fmla="*/ 107 w 107"/>
                            <a:gd name="T1" fmla="*/ 0 h 171"/>
                            <a:gd name="T2" fmla="*/ 56 w 107"/>
                            <a:gd name="T3" fmla="*/ 42 h 171"/>
                            <a:gd name="T4" fmla="*/ 16 w 107"/>
                            <a:gd name="T5" fmla="*/ 84 h 171"/>
                            <a:gd name="T6" fmla="*/ 9 w 107"/>
                            <a:gd name="T7" fmla="*/ 120 h 171"/>
                            <a:gd name="T8" fmla="*/ 0 w 107"/>
                            <a:gd name="T9" fmla="*/ 171 h 171"/>
                            <a:gd name="T10" fmla="*/ 17 w 107"/>
                            <a:gd name="T11" fmla="*/ 130 h 171"/>
                            <a:gd name="T12" fmla="*/ 33 w 107"/>
                            <a:gd name="T13" fmla="*/ 88 h 171"/>
                            <a:gd name="T14" fmla="*/ 77 w 107"/>
                            <a:gd name="T15" fmla="*/ 37 h 171"/>
                            <a:gd name="T16" fmla="*/ 107 w 107"/>
                            <a:gd name="T1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171">
                              <a:moveTo>
                                <a:pt x="107" y="0"/>
                              </a:moveTo>
                              <a:lnTo>
                                <a:pt x="56" y="42"/>
                              </a:lnTo>
                              <a:lnTo>
                                <a:pt x="16" y="84"/>
                              </a:lnTo>
                              <a:lnTo>
                                <a:pt x="9" y="120"/>
                              </a:lnTo>
                              <a:lnTo>
                                <a:pt x="0" y="171"/>
                              </a:lnTo>
                              <a:lnTo>
                                <a:pt x="17" y="130"/>
                              </a:lnTo>
                              <a:lnTo>
                                <a:pt x="33" y="88"/>
                              </a:lnTo>
                              <a:lnTo>
                                <a:pt x="77" y="37"/>
                              </a:lnTo>
                              <a:lnTo>
                                <a:pt x="107" y="0"/>
                              </a:lnTo>
                              <a:close/>
                            </a:path>
                          </a:pathLst>
                        </a:custGeom>
                        <a:solidFill>
                          <a:srgbClr val="804000"/>
                        </a:solidFill>
                        <a:ln w="9525">
                          <a:solidFill>
                            <a:srgbClr val="000000"/>
                          </a:solidFill>
                          <a:prstDash val="solid"/>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631" name="Freeform 519"/>
                        <p:cNvSpPr/>
                        <p:nvPr/>
                      </p:nvSpPr>
                      <p:spPr bwMode="auto">
                        <a:xfrm>
                          <a:off x="4051" y="2245"/>
                          <a:ext cx="29" cy="54"/>
                        </a:xfrm>
                        <a:custGeom>
                          <a:avLst/>
                          <a:gdLst>
                            <a:gd name="T0" fmla="*/ 24 w 60"/>
                            <a:gd name="T1" fmla="*/ 107 h 107"/>
                            <a:gd name="T2" fmla="*/ 9 w 60"/>
                            <a:gd name="T3" fmla="*/ 72 h 107"/>
                            <a:gd name="T4" fmla="*/ 0 w 60"/>
                            <a:gd name="T5" fmla="*/ 53 h 107"/>
                            <a:gd name="T6" fmla="*/ 17 w 60"/>
                            <a:gd name="T7" fmla="*/ 23 h 107"/>
                            <a:gd name="T8" fmla="*/ 55 w 60"/>
                            <a:gd name="T9" fmla="*/ 0 h 107"/>
                            <a:gd name="T10" fmla="*/ 33 w 60"/>
                            <a:gd name="T11" fmla="*/ 30 h 107"/>
                            <a:gd name="T12" fmla="*/ 21 w 60"/>
                            <a:gd name="T13" fmla="*/ 63 h 107"/>
                            <a:gd name="T14" fmla="*/ 39 w 60"/>
                            <a:gd name="T15" fmla="*/ 72 h 107"/>
                            <a:gd name="T16" fmla="*/ 60 w 60"/>
                            <a:gd name="T17" fmla="*/ 47 h 107"/>
                            <a:gd name="T18" fmla="*/ 50 w 60"/>
                            <a:gd name="T19" fmla="*/ 70 h 107"/>
                            <a:gd name="T20" fmla="*/ 24 w 60"/>
                            <a:gd name="T21"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107">
                              <a:moveTo>
                                <a:pt x="24" y="107"/>
                              </a:moveTo>
                              <a:lnTo>
                                <a:pt x="9" y="72"/>
                              </a:lnTo>
                              <a:lnTo>
                                <a:pt x="0" y="53"/>
                              </a:lnTo>
                              <a:lnTo>
                                <a:pt x="17" y="23"/>
                              </a:lnTo>
                              <a:lnTo>
                                <a:pt x="55" y="0"/>
                              </a:lnTo>
                              <a:lnTo>
                                <a:pt x="33" y="30"/>
                              </a:lnTo>
                              <a:lnTo>
                                <a:pt x="21" y="63"/>
                              </a:lnTo>
                              <a:lnTo>
                                <a:pt x="39" y="72"/>
                              </a:lnTo>
                              <a:lnTo>
                                <a:pt x="60" y="47"/>
                              </a:lnTo>
                              <a:lnTo>
                                <a:pt x="50" y="70"/>
                              </a:lnTo>
                              <a:lnTo>
                                <a:pt x="24" y="107"/>
                              </a:lnTo>
                              <a:close/>
                            </a:path>
                          </a:pathLst>
                        </a:custGeom>
                        <a:solidFill>
                          <a:srgbClr val="804000"/>
                        </a:solidFill>
                        <a:ln w="9525">
                          <a:solidFill>
                            <a:srgbClr val="000000"/>
                          </a:solidFill>
                          <a:prstDash val="solid"/>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grpSp>
                  <p:nvGrpSpPr>
                    <p:cNvPr id="84014" name="Group 520"/>
                    <p:cNvGrpSpPr/>
                    <p:nvPr/>
                  </p:nvGrpSpPr>
                  <p:grpSpPr bwMode="auto">
                    <a:xfrm>
                      <a:off x="4389" y="2351"/>
                      <a:ext cx="254" cy="130"/>
                      <a:chOff x="4389" y="2351"/>
                      <a:chExt cx="254" cy="130"/>
                    </a:xfrm>
                  </p:grpSpPr>
                  <p:sp>
                    <p:nvSpPr>
                      <p:cNvPr id="346633" name="Freeform 521"/>
                      <p:cNvSpPr/>
                      <p:nvPr/>
                    </p:nvSpPr>
                    <p:spPr bwMode="auto">
                      <a:xfrm>
                        <a:off x="4389" y="2351"/>
                        <a:ext cx="254" cy="130"/>
                      </a:xfrm>
                      <a:custGeom>
                        <a:avLst/>
                        <a:gdLst>
                          <a:gd name="T0" fmla="*/ 31 w 508"/>
                          <a:gd name="T1" fmla="*/ 64 h 259"/>
                          <a:gd name="T2" fmla="*/ 123 w 508"/>
                          <a:gd name="T3" fmla="*/ 69 h 259"/>
                          <a:gd name="T4" fmla="*/ 187 w 508"/>
                          <a:gd name="T5" fmla="*/ 67 h 259"/>
                          <a:gd name="T6" fmla="*/ 264 w 508"/>
                          <a:gd name="T7" fmla="*/ 32 h 259"/>
                          <a:gd name="T8" fmla="*/ 328 w 508"/>
                          <a:gd name="T9" fmla="*/ 4 h 259"/>
                          <a:gd name="T10" fmla="*/ 386 w 508"/>
                          <a:gd name="T11" fmla="*/ 0 h 259"/>
                          <a:gd name="T12" fmla="*/ 412 w 508"/>
                          <a:gd name="T13" fmla="*/ 25 h 259"/>
                          <a:gd name="T14" fmla="*/ 451 w 508"/>
                          <a:gd name="T15" fmla="*/ 41 h 259"/>
                          <a:gd name="T16" fmla="*/ 496 w 508"/>
                          <a:gd name="T17" fmla="*/ 46 h 259"/>
                          <a:gd name="T18" fmla="*/ 508 w 508"/>
                          <a:gd name="T19" fmla="*/ 69 h 259"/>
                          <a:gd name="T20" fmla="*/ 503 w 508"/>
                          <a:gd name="T21" fmla="*/ 118 h 259"/>
                          <a:gd name="T22" fmla="*/ 493 w 508"/>
                          <a:gd name="T23" fmla="*/ 150 h 259"/>
                          <a:gd name="T24" fmla="*/ 471 w 508"/>
                          <a:gd name="T25" fmla="*/ 176 h 259"/>
                          <a:gd name="T26" fmla="*/ 437 w 508"/>
                          <a:gd name="T27" fmla="*/ 208 h 259"/>
                          <a:gd name="T28" fmla="*/ 422 w 508"/>
                          <a:gd name="T29" fmla="*/ 236 h 259"/>
                          <a:gd name="T30" fmla="*/ 398 w 508"/>
                          <a:gd name="T31" fmla="*/ 257 h 259"/>
                          <a:gd name="T32" fmla="*/ 378 w 508"/>
                          <a:gd name="T33" fmla="*/ 259 h 259"/>
                          <a:gd name="T34" fmla="*/ 349 w 508"/>
                          <a:gd name="T35" fmla="*/ 233 h 259"/>
                          <a:gd name="T36" fmla="*/ 332 w 508"/>
                          <a:gd name="T37" fmla="*/ 243 h 259"/>
                          <a:gd name="T38" fmla="*/ 301 w 508"/>
                          <a:gd name="T39" fmla="*/ 245 h 259"/>
                          <a:gd name="T40" fmla="*/ 281 w 508"/>
                          <a:gd name="T41" fmla="*/ 206 h 259"/>
                          <a:gd name="T42" fmla="*/ 267 w 508"/>
                          <a:gd name="T43" fmla="*/ 212 h 259"/>
                          <a:gd name="T44" fmla="*/ 248 w 508"/>
                          <a:gd name="T45" fmla="*/ 212 h 259"/>
                          <a:gd name="T46" fmla="*/ 237 w 508"/>
                          <a:gd name="T47" fmla="*/ 192 h 259"/>
                          <a:gd name="T48" fmla="*/ 214 w 508"/>
                          <a:gd name="T49" fmla="*/ 206 h 259"/>
                          <a:gd name="T50" fmla="*/ 194 w 508"/>
                          <a:gd name="T51" fmla="*/ 217 h 259"/>
                          <a:gd name="T52" fmla="*/ 167 w 508"/>
                          <a:gd name="T53" fmla="*/ 206 h 259"/>
                          <a:gd name="T54" fmla="*/ 162 w 508"/>
                          <a:gd name="T55" fmla="*/ 187 h 259"/>
                          <a:gd name="T56" fmla="*/ 158 w 508"/>
                          <a:gd name="T57" fmla="*/ 164 h 259"/>
                          <a:gd name="T58" fmla="*/ 118 w 508"/>
                          <a:gd name="T59" fmla="*/ 169 h 259"/>
                          <a:gd name="T60" fmla="*/ 85 w 508"/>
                          <a:gd name="T61" fmla="*/ 176 h 259"/>
                          <a:gd name="T62" fmla="*/ 79 w 508"/>
                          <a:gd name="T63" fmla="*/ 164 h 259"/>
                          <a:gd name="T64" fmla="*/ 51 w 508"/>
                          <a:gd name="T65" fmla="*/ 164 h 259"/>
                          <a:gd name="T66" fmla="*/ 14 w 508"/>
                          <a:gd name="T67" fmla="*/ 136 h 259"/>
                          <a:gd name="T68" fmla="*/ 0 w 508"/>
                          <a:gd name="T69" fmla="*/ 106 h 259"/>
                          <a:gd name="T70" fmla="*/ 7 w 508"/>
                          <a:gd name="T71" fmla="*/ 92 h 259"/>
                          <a:gd name="T72" fmla="*/ 2 w 508"/>
                          <a:gd name="T73" fmla="*/ 67 h 259"/>
                          <a:gd name="T74" fmla="*/ 31 w 508"/>
                          <a:gd name="T75" fmla="*/ 64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08" h="259">
                            <a:moveTo>
                              <a:pt x="31" y="64"/>
                            </a:moveTo>
                            <a:lnTo>
                              <a:pt x="123" y="69"/>
                            </a:lnTo>
                            <a:lnTo>
                              <a:pt x="187" y="67"/>
                            </a:lnTo>
                            <a:lnTo>
                              <a:pt x="264" y="32"/>
                            </a:lnTo>
                            <a:lnTo>
                              <a:pt x="328" y="4"/>
                            </a:lnTo>
                            <a:lnTo>
                              <a:pt x="386" y="0"/>
                            </a:lnTo>
                            <a:lnTo>
                              <a:pt x="412" y="25"/>
                            </a:lnTo>
                            <a:lnTo>
                              <a:pt x="451" y="41"/>
                            </a:lnTo>
                            <a:lnTo>
                              <a:pt x="496" y="46"/>
                            </a:lnTo>
                            <a:lnTo>
                              <a:pt x="508" y="69"/>
                            </a:lnTo>
                            <a:lnTo>
                              <a:pt x="503" y="118"/>
                            </a:lnTo>
                            <a:lnTo>
                              <a:pt x="493" y="150"/>
                            </a:lnTo>
                            <a:lnTo>
                              <a:pt x="471" y="176"/>
                            </a:lnTo>
                            <a:lnTo>
                              <a:pt x="437" y="208"/>
                            </a:lnTo>
                            <a:lnTo>
                              <a:pt x="422" y="236"/>
                            </a:lnTo>
                            <a:lnTo>
                              <a:pt x="398" y="257"/>
                            </a:lnTo>
                            <a:lnTo>
                              <a:pt x="378" y="259"/>
                            </a:lnTo>
                            <a:lnTo>
                              <a:pt x="349" y="233"/>
                            </a:lnTo>
                            <a:lnTo>
                              <a:pt x="332" y="243"/>
                            </a:lnTo>
                            <a:lnTo>
                              <a:pt x="301" y="245"/>
                            </a:lnTo>
                            <a:lnTo>
                              <a:pt x="281" y="206"/>
                            </a:lnTo>
                            <a:lnTo>
                              <a:pt x="267" y="212"/>
                            </a:lnTo>
                            <a:lnTo>
                              <a:pt x="248" y="212"/>
                            </a:lnTo>
                            <a:lnTo>
                              <a:pt x="237" y="192"/>
                            </a:lnTo>
                            <a:lnTo>
                              <a:pt x="214" y="206"/>
                            </a:lnTo>
                            <a:lnTo>
                              <a:pt x="194" y="217"/>
                            </a:lnTo>
                            <a:lnTo>
                              <a:pt x="167" y="206"/>
                            </a:lnTo>
                            <a:lnTo>
                              <a:pt x="162" y="187"/>
                            </a:lnTo>
                            <a:lnTo>
                              <a:pt x="158" y="164"/>
                            </a:lnTo>
                            <a:lnTo>
                              <a:pt x="118" y="169"/>
                            </a:lnTo>
                            <a:lnTo>
                              <a:pt x="85" y="176"/>
                            </a:lnTo>
                            <a:lnTo>
                              <a:pt x="79" y="164"/>
                            </a:lnTo>
                            <a:lnTo>
                              <a:pt x="51" y="164"/>
                            </a:lnTo>
                            <a:lnTo>
                              <a:pt x="14" y="136"/>
                            </a:lnTo>
                            <a:lnTo>
                              <a:pt x="0" y="106"/>
                            </a:lnTo>
                            <a:lnTo>
                              <a:pt x="7" y="92"/>
                            </a:lnTo>
                            <a:lnTo>
                              <a:pt x="2" y="67"/>
                            </a:lnTo>
                            <a:lnTo>
                              <a:pt x="31" y="64"/>
                            </a:lnTo>
                            <a:close/>
                          </a:path>
                        </a:pathLst>
                      </a:custGeom>
                      <a:solidFill>
                        <a:srgbClr val="C08040"/>
                      </a:solidFill>
                      <a:ln w="9525">
                        <a:solidFill>
                          <a:srgbClr val="000000"/>
                        </a:solidFill>
                        <a:prstDash val="solid"/>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84016" name="Group 522"/>
                      <p:cNvGrpSpPr/>
                      <p:nvPr/>
                    </p:nvGrpSpPr>
                    <p:grpSpPr bwMode="auto">
                      <a:xfrm>
                        <a:off x="4427" y="2371"/>
                        <a:ext cx="190" cy="99"/>
                        <a:chOff x="4427" y="2371"/>
                        <a:chExt cx="190" cy="99"/>
                      </a:xfrm>
                    </p:grpSpPr>
                    <p:sp>
                      <p:nvSpPr>
                        <p:cNvPr id="346635" name="Freeform 523"/>
                        <p:cNvSpPr/>
                        <p:nvPr/>
                      </p:nvSpPr>
                      <p:spPr bwMode="auto">
                        <a:xfrm>
                          <a:off x="4427" y="2404"/>
                          <a:ext cx="59" cy="30"/>
                        </a:xfrm>
                        <a:custGeom>
                          <a:avLst/>
                          <a:gdLst>
                            <a:gd name="T0" fmla="*/ 0 w 117"/>
                            <a:gd name="T1" fmla="*/ 58 h 58"/>
                            <a:gd name="T2" fmla="*/ 59 w 117"/>
                            <a:gd name="T3" fmla="*/ 39 h 58"/>
                            <a:gd name="T4" fmla="*/ 117 w 117"/>
                            <a:gd name="T5" fmla="*/ 0 h 58"/>
                            <a:gd name="T6" fmla="*/ 95 w 117"/>
                            <a:gd name="T7" fmla="*/ 30 h 58"/>
                            <a:gd name="T8" fmla="*/ 70 w 117"/>
                            <a:gd name="T9" fmla="*/ 49 h 58"/>
                            <a:gd name="T10" fmla="*/ 0 w 117"/>
                            <a:gd name="T11" fmla="*/ 58 h 58"/>
                          </a:gdLst>
                          <a:ahLst/>
                          <a:cxnLst>
                            <a:cxn ang="0">
                              <a:pos x="T0" y="T1"/>
                            </a:cxn>
                            <a:cxn ang="0">
                              <a:pos x="T2" y="T3"/>
                            </a:cxn>
                            <a:cxn ang="0">
                              <a:pos x="T4" y="T5"/>
                            </a:cxn>
                            <a:cxn ang="0">
                              <a:pos x="T6" y="T7"/>
                            </a:cxn>
                            <a:cxn ang="0">
                              <a:pos x="T8" y="T9"/>
                            </a:cxn>
                            <a:cxn ang="0">
                              <a:pos x="T10" y="T11"/>
                            </a:cxn>
                          </a:cxnLst>
                          <a:rect l="0" t="0" r="r" b="b"/>
                          <a:pathLst>
                            <a:path w="117" h="58">
                              <a:moveTo>
                                <a:pt x="0" y="58"/>
                              </a:moveTo>
                              <a:lnTo>
                                <a:pt x="59" y="39"/>
                              </a:lnTo>
                              <a:lnTo>
                                <a:pt x="117" y="0"/>
                              </a:lnTo>
                              <a:lnTo>
                                <a:pt x="95" y="30"/>
                              </a:lnTo>
                              <a:lnTo>
                                <a:pt x="70" y="49"/>
                              </a:lnTo>
                              <a:lnTo>
                                <a:pt x="0" y="58"/>
                              </a:lnTo>
                              <a:close/>
                            </a:path>
                          </a:pathLst>
                        </a:custGeom>
                        <a:solidFill>
                          <a:srgbClr val="804000"/>
                        </a:solidFill>
                        <a:ln w="9525">
                          <a:solidFill>
                            <a:srgbClr val="000000"/>
                          </a:solidFill>
                          <a:prstDash val="solid"/>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636" name="Freeform 524"/>
                        <p:cNvSpPr/>
                        <p:nvPr/>
                      </p:nvSpPr>
                      <p:spPr bwMode="auto">
                        <a:xfrm>
                          <a:off x="4504" y="2371"/>
                          <a:ext cx="48" cy="80"/>
                        </a:xfrm>
                        <a:custGeom>
                          <a:avLst/>
                          <a:gdLst>
                            <a:gd name="T0" fmla="*/ 0 w 96"/>
                            <a:gd name="T1" fmla="*/ 158 h 158"/>
                            <a:gd name="T2" fmla="*/ 33 w 96"/>
                            <a:gd name="T3" fmla="*/ 105 h 158"/>
                            <a:gd name="T4" fmla="*/ 96 w 96"/>
                            <a:gd name="T5" fmla="*/ 0 h 158"/>
                            <a:gd name="T6" fmla="*/ 77 w 96"/>
                            <a:gd name="T7" fmla="*/ 63 h 158"/>
                            <a:gd name="T8" fmla="*/ 65 w 96"/>
                            <a:gd name="T9" fmla="*/ 109 h 158"/>
                            <a:gd name="T10" fmla="*/ 0 w 96"/>
                            <a:gd name="T11" fmla="*/ 158 h 158"/>
                          </a:gdLst>
                          <a:ahLst/>
                          <a:cxnLst>
                            <a:cxn ang="0">
                              <a:pos x="T0" y="T1"/>
                            </a:cxn>
                            <a:cxn ang="0">
                              <a:pos x="T2" y="T3"/>
                            </a:cxn>
                            <a:cxn ang="0">
                              <a:pos x="T4" y="T5"/>
                            </a:cxn>
                            <a:cxn ang="0">
                              <a:pos x="T6" y="T7"/>
                            </a:cxn>
                            <a:cxn ang="0">
                              <a:pos x="T8" y="T9"/>
                            </a:cxn>
                            <a:cxn ang="0">
                              <a:pos x="T10" y="T11"/>
                            </a:cxn>
                          </a:cxnLst>
                          <a:rect l="0" t="0" r="r" b="b"/>
                          <a:pathLst>
                            <a:path w="96" h="158">
                              <a:moveTo>
                                <a:pt x="0" y="158"/>
                              </a:moveTo>
                              <a:lnTo>
                                <a:pt x="33" y="105"/>
                              </a:lnTo>
                              <a:lnTo>
                                <a:pt x="96" y="0"/>
                              </a:lnTo>
                              <a:lnTo>
                                <a:pt x="77" y="63"/>
                              </a:lnTo>
                              <a:lnTo>
                                <a:pt x="65" y="109"/>
                              </a:lnTo>
                              <a:lnTo>
                                <a:pt x="0" y="158"/>
                              </a:lnTo>
                              <a:close/>
                            </a:path>
                          </a:pathLst>
                        </a:custGeom>
                        <a:solidFill>
                          <a:srgbClr val="804000"/>
                        </a:solidFill>
                        <a:ln w="9525">
                          <a:solidFill>
                            <a:srgbClr val="000000"/>
                          </a:solidFill>
                          <a:prstDash val="solid"/>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637" name="Freeform 525"/>
                        <p:cNvSpPr/>
                        <p:nvPr/>
                      </p:nvSpPr>
                      <p:spPr bwMode="auto">
                        <a:xfrm>
                          <a:off x="4560" y="2375"/>
                          <a:ext cx="33" cy="95"/>
                        </a:xfrm>
                        <a:custGeom>
                          <a:avLst/>
                          <a:gdLst>
                            <a:gd name="T0" fmla="*/ 0 w 68"/>
                            <a:gd name="T1" fmla="*/ 190 h 190"/>
                            <a:gd name="T2" fmla="*/ 49 w 68"/>
                            <a:gd name="T3" fmla="*/ 148 h 190"/>
                            <a:gd name="T4" fmla="*/ 47 w 68"/>
                            <a:gd name="T5" fmla="*/ 61 h 190"/>
                            <a:gd name="T6" fmla="*/ 13 w 68"/>
                            <a:gd name="T7" fmla="*/ 0 h 190"/>
                            <a:gd name="T8" fmla="*/ 54 w 68"/>
                            <a:gd name="T9" fmla="*/ 58 h 190"/>
                            <a:gd name="T10" fmla="*/ 68 w 68"/>
                            <a:gd name="T11" fmla="*/ 116 h 190"/>
                            <a:gd name="T12" fmla="*/ 64 w 68"/>
                            <a:gd name="T13" fmla="*/ 165 h 190"/>
                            <a:gd name="T14" fmla="*/ 0 w 68"/>
                            <a:gd name="T15" fmla="*/ 190 h 1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8" h="190">
                              <a:moveTo>
                                <a:pt x="0" y="190"/>
                              </a:moveTo>
                              <a:lnTo>
                                <a:pt x="49" y="148"/>
                              </a:lnTo>
                              <a:lnTo>
                                <a:pt x="47" y="61"/>
                              </a:lnTo>
                              <a:lnTo>
                                <a:pt x="13" y="0"/>
                              </a:lnTo>
                              <a:lnTo>
                                <a:pt x="54" y="58"/>
                              </a:lnTo>
                              <a:lnTo>
                                <a:pt x="68" y="116"/>
                              </a:lnTo>
                              <a:lnTo>
                                <a:pt x="64" y="165"/>
                              </a:lnTo>
                              <a:lnTo>
                                <a:pt x="0" y="190"/>
                              </a:lnTo>
                              <a:close/>
                            </a:path>
                          </a:pathLst>
                        </a:custGeom>
                        <a:solidFill>
                          <a:srgbClr val="804000"/>
                        </a:solidFill>
                        <a:ln w="9525">
                          <a:solidFill>
                            <a:srgbClr val="000000"/>
                          </a:solidFill>
                          <a:prstDash val="solid"/>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638" name="Freeform 526"/>
                        <p:cNvSpPr/>
                        <p:nvPr/>
                      </p:nvSpPr>
                      <p:spPr bwMode="auto">
                        <a:xfrm>
                          <a:off x="4607" y="2406"/>
                          <a:ext cx="10" cy="36"/>
                        </a:xfrm>
                        <a:custGeom>
                          <a:avLst/>
                          <a:gdLst>
                            <a:gd name="T0" fmla="*/ 0 w 20"/>
                            <a:gd name="T1" fmla="*/ 0 h 73"/>
                            <a:gd name="T2" fmla="*/ 20 w 20"/>
                            <a:gd name="T3" fmla="*/ 48 h 73"/>
                            <a:gd name="T4" fmla="*/ 14 w 20"/>
                            <a:gd name="T5" fmla="*/ 73 h 73"/>
                          </a:gdLst>
                          <a:ahLst/>
                          <a:cxnLst>
                            <a:cxn ang="0">
                              <a:pos x="T0" y="T1"/>
                            </a:cxn>
                            <a:cxn ang="0">
                              <a:pos x="T2" y="T3"/>
                            </a:cxn>
                            <a:cxn ang="0">
                              <a:pos x="T4" y="T5"/>
                            </a:cxn>
                          </a:cxnLst>
                          <a:rect l="0" t="0" r="r" b="b"/>
                          <a:pathLst>
                            <a:path w="20" h="73">
                              <a:moveTo>
                                <a:pt x="0" y="0"/>
                              </a:moveTo>
                              <a:lnTo>
                                <a:pt x="20" y="48"/>
                              </a:lnTo>
                              <a:lnTo>
                                <a:pt x="14" y="73"/>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grpSp>
              <p:grpSp>
                <p:nvGrpSpPr>
                  <p:cNvPr id="84001" name="Group 527"/>
                  <p:cNvGrpSpPr/>
                  <p:nvPr/>
                </p:nvGrpSpPr>
                <p:grpSpPr bwMode="auto">
                  <a:xfrm>
                    <a:off x="4462" y="2131"/>
                    <a:ext cx="302" cy="270"/>
                    <a:chOff x="4462" y="2131"/>
                    <a:chExt cx="302" cy="270"/>
                  </a:xfrm>
                </p:grpSpPr>
                <p:sp>
                  <p:nvSpPr>
                    <p:cNvPr id="346640" name="Freeform 528"/>
                    <p:cNvSpPr/>
                    <p:nvPr/>
                  </p:nvSpPr>
                  <p:spPr bwMode="auto">
                    <a:xfrm>
                      <a:off x="4595" y="2229"/>
                      <a:ext cx="145" cy="139"/>
                    </a:xfrm>
                    <a:custGeom>
                      <a:avLst/>
                      <a:gdLst>
                        <a:gd name="T0" fmla="*/ 21 w 289"/>
                        <a:gd name="T1" fmla="*/ 111 h 279"/>
                        <a:gd name="T2" fmla="*/ 55 w 289"/>
                        <a:gd name="T3" fmla="*/ 57 h 279"/>
                        <a:gd name="T4" fmla="*/ 75 w 289"/>
                        <a:gd name="T5" fmla="*/ 37 h 279"/>
                        <a:gd name="T6" fmla="*/ 121 w 289"/>
                        <a:gd name="T7" fmla="*/ 13 h 279"/>
                        <a:gd name="T8" fmla="*/ 172 w 289"/>
                        <a:gd name="T9" fmla="*/ 0 h 279"/>
                        <a:gd name="T10" fmla="*/ 218 w 289"/>
                        <a:gd name="T11" fmla="*/ 0 h 279"/>
                        <a:gd name="T12" fmla="*/ 247 w 289"/>
                        <a:gd name="T13" fmla="*/ 9 h 279"/>
                        <a:gd name="T14" fmla="*/ 272 w 289"/>
                        <a:gd name="T15" fmla="*/ 43 h 279"/>
                        <a:gd name="T16" fmla="*/ 289 w 289"/>
                        <a:gd name="T17" fmla="*/ 90 h 279"/>
                        <a:gd name="T18" fmla="*/ 284 w 289"/>
                        <a:gd name="T19" fmla="*/ 140 h 279"/>
                        <a:gd name="T20" fmla="*/ 258 w 289"/>
                        <a:gd name="T21" fmla="*/ 184 h 279"/>
                        <a:gd name="T22" fmla="*/ 240 w 289"/>
                        <a:gd name="T23" fmla="*/ 217 h 279"/>
                        <a:gd name="T24" fmla="*/ 187 w 289"/>
                        <a:gd name="T25" fmla="*/ 249 h 279"/>
                        <a:gd name="T26" fmla="*/ 121 w 289"/>
                        <a:gd name="T27" fmla="*/ 265 h 279"/>
                        <a:gd name="T28" fmla="*/ 63 w 289"/>
                        <a:gd name="T29" fmla="*/ 279 h 279"/>
                        <a:gd name="T30" fmla="*/ 24 w 289"/>
                        <a:gd name="T31" fmla="*/ 265 h 279"/>
                        <a:gd name="T32" fmla="*/ 4 w 289"/>
                        <a:gd name="T33" fmla="*/ 238 h 279"/>
                        <a:gd name="T34" fmla="*/ 0 w 289"/>
                        <a:gd name="T35" fmla="*/ 192 h 279"/>
                        <a:gd name="T36" fmla="*/ 21 w 289"/>
                        <a:gd name="T37" fmla="*/ 11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9" h="279">
                          <a:moveTo>
                            <a:pt x="21" y="111"/>
                          </a:moveTo>
                          <a:lnTo>
                            <a:pt x="55" y="57"/>
                          </a:lnTo>
                          <a:lnTo>
                            <a:pt x="75" y="37"/>
                          </a:lnTo>
                          <a:lnTo>
                            <a:pt x="121" y="13"/>
                          </a:lnTo>
                          <a:lnTo>
                            <a:pt x="172" y="0"/>
                          </a:lnTo>
                          <a:lnTo>
                            <a:pt x="218" y="0"/>
                          </a:lnTo>
                          <a:lnTo>
                            <a:pt x="247" y="9"/>
                          </a:lnTo>
                          <a:lnTo>
                            <a:pt x="272" y="43"/>
                          </a:lnTo>
                          <a:lnTo>
                            <a:pt x="289" y="90"/>
                          </a:lnTo>
                          <a:lnTo>
                            <a:pt x="284" y="140"/>
                          </a:lnTo>
                          <a:lnTo>
                            <a:pt x="258" y="184"/>
                          </a:lnTo>
                          <a:lnTo>
                            <a:pt x="240" y="217"/>
                          </a:lnTo>
                          <a:lnTo>
                            <a:pt x="187" y="249"/>
                          </a:lnTo>
                          <a:lnTo>
                            <a:pt x="121" y="265"/>
                          </a:lnTo>
                          <a:lnTo>
                            <a:pt x="63" y="279"/>
                          </a:lnTo>
                          <a:lnTo>
                            <a:pt x="24" y="265"/>
                          </a:lnTo>
                          <a:lnTo>
                            <a:pt x="4" y="238"/>
                          </a:lnTo>
                          <a:lnTo>
                            <a:pt x="0" y="192"/>
                          </a:lnTo>
                          <a:lnTo>
                            <a:pt x="21" y="111"/>
                          </a:lnTo>
                          <a:close/>
                        </a:path>
                      </a:pathLst>
                    </a:custGeom>
                    <a:solidFill>
                      <a:srgbClr val="F0F0FF"/>
                    </a:solidFill>
                    <a:ln w="9525">
                      <a:solidFill>
                        <a:srgbClr val="000000"/>
                      </a:solidFill>
                      <a:prstDash val="solid"/>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641" name="Freeform 529"/>
                    <p:cNvSpPr/>
                    <p:nvPr/>
                  </p:nvSpPr>
                  <p:spPr bwMode="auto">
                    <a:xfrm>
                      <a:off x="4657" y="2186"/>
                      <a:ext cx="107" cy="86"/>
                    </a:xfrm>
                    <a:custGeom>
                      <a:avLst/>
                      <a:gdLst>
                        <a:gd name="T0" fmla="*/ 27 w 214"/>
                        <a:gd name="T1" fmla="*/ 0 h 173"/>
                        <a:gd name="T2" fmla="*/ 206 w 214"/>
                        <a:gd name="T3" fmla="*/ 102 h 173"/>
                        <a:gd name="T4" fmla="*/ 213 w 214"/>
                        <a:gd name="T5" fmla="*/ 116 h 173"/>
                        <a:gd name="T6" fmla="*/ 214 w 214"/>
                        <a:gd name="T7" fmla="*/ 137 h 173"/>
                        <a:gd name="T8" fmla="*/ 211 w 214"/>
                        <a:gd name="T9" fmla="*/ 153 h 173"/>
                        <a:gd name="T10" fmla="*/ 206 w 214"/>
                        <a:gd name="T11" fmla="*/ 167 h 173"/>
                        <a:gd name="T12" fmla="*/ 197 w 214"/>
                        <a:gd name="T13" fmla="*/ 173 h 173"/>
                        <a:gd name="T14" fmla="*/ 180 w 214"/>
                        <a:gd name="T15" fmla="*/ 173 h 173"/>
                        <a:gd name="T16" fmla="*/ 17 w 214"/>
                        <a:gd name="T17" fmla="*/ 76 h 173"/>
                        <a:gd name="T18" fmla="*/ 4 w 214"/>
                        <a:gd name="T19" fmla="*/ 62 h 173"/>
                        <a:gd name="T20" fmla="*/ 0 w 214"/>
                        <a:gd name="T21" fmla="*/ 42 h 173"/>
                        <a:gd name="T22" fmla="*/ 4 w 214"/>
                        <a:gd name="T23" fmla="*/ 21 h 173"/>
                        <a:gd name="T24" fmla="*/ 10 w 214"/>
                        <a:gd name="T25" fmla="*/ 11 h 173"/>
                        <a:gd name="T26" fmla="*/ 19 w 214"/>
                        <a:gd name="T27" fmla="*/ 2 h 173"/>
                        <a:gd name="T28" fmla="*/ 27 w 214"/>
                        <a:gd name="T29" fmla="*/ 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4" h="173">
                          <a:moveTo>
                            <a:pt x="27" y="0"/>
                          </a:moveTo>
                          <a:lnTo>
                            <a:pt x="206" y="102"/>
                          </a:lnTo>
                          <a:lnTo>
                            <a:pt x="213" y="116"/>
                          </a:lnTo>
                          <a:lnTo>
                            <a:pt x="214" y="137"/>
                          </a:lnTo>
                          <a:lnTo>
                            <a:pt x="211" y="153"/>
                          </a:lnTo>
                          <a:lnTo>
                            <a:pt x="206" y="167"/>
                          </a:lnTo>
                          <a:lnTo>
                            <a:pt x="197" y="173"/>
                          </a:lnTo>
                          <a:lnTo>
                            <a:pt x="180" y="173"/>
                          </a:lnTo>
                          <a:lnTo>
                            <a:pt x="17" y="76"/>
                          </a:lnTo>
                          <a:lnTo>
                            <a:pt x="4" y="62"/>
                          </a:lnTo>
                          <a:lnTo>
                            <a:pt x="0" y="42"/>
                          </a:lnTo>
                          <a:lnTo>
                            <a:pt x="4" y="21"/>
                          </a:lnTo>
                          <a:lnTo>
                            <a:pt x="10" y="11"/>
                          </a:lnTo>
                          <a:lnTo>
                            <a:pt x="19" y="2"/>
                          </a:lnTo>
                          <a:lnTo>
                            <a:pt x="27" y="0"/>
                          </a:lnTo>
                          <a:close/>
                        </a:path>
                      </a:pathLst>
                    </a:custGeom>
                    <a:solidFill>
                      <a:srgbClr val="C08040"/>
                    </a:solidFill>
                    <a:ln w="9525">
                      <a:solidFill>
                        <a:srgbClr val="000000"/>
                      </a:solidFill>
                      <a:prstDash val="solid"/>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642" name="Freeform 530"/>
                    <p:cNvSpPr/>
                    <p:nvPr/>
                  </p:nvSpPr>
                  <p:spPr bwMode="auto">
                    <a:xfrm>
                      <a:off x="4560" y="2191"/>
                      <a:ext cx="196" cy="210"/>
                    </a:xfrm>
                    <a:custGeom>
                      <a:avLst/>
                      <a:gdLst>
                        <a:gd name="T0" fmla="*/ 120 w 390"/>
                        <a:gd name="T1" fmla="*/ 0 h 421"/>
                        <a:gd name="T2" fmla="*/ 234 w 390"/>
                        <a:gd name="T3" fmla="*/ 97 h 421"/>
                        <a:gd name="T4" fmla="*/ 282 w 390"/>
                        <a:gd name="T5" fmla="*/ 141 h 421"/>
                        <a:gd name="T6" fmla="*/ 329 w 390"/>
                        <a:gd name="T7" fmla="*/ 192 h 421"/>
                        <a:gd name="T8" fmla="*/ 358 w 390"/>
                        <a:gd name="T9" fmla="*/ 232 h 421"/>
                        <a:gd name="T10" fmla="*/ 383 w 390"/>
                        <a:gd name="T11" fmla="*/ 273 h 421"/>
                        <a:gd name="T12" fmla="*/ 390 w 390"/>
                        <a:gd name="T13" fmla="*/ 320 h 421"/>
                        <a:gd name="T14" fmla="*/ 385 w 390"/>
                        <a:gd name="T15" fmla="*/ 370 h 421"/>
                        <a:gd name="T16" fmla="*/ 365 w 390"/>
                        <a:gd name="T17" fmla="*/ 399 h 421"/>
                        <a:gd name="T18" fmla="*/ 329 w 390"/>
                        <a:gd name="T19" fmla="*/ 421 h 421"/>
                        <a:gd name="T20" fmla="*/ 242 w 390"/>
                        <a:gd name="T21" fmla="*/ 421 h 421"/>
                        <a:gd name="T22" fmla="*/ 181 w 390"/>
                        <a:gd name="T23" fmla="*/ 412 h 421"/>
                        <a:gd name="T24" fmla="*/ 90 w 390"/>
                        <a:gd name="T25" fmla="*/ 385 h 421"/>
                        <a:gd name="T26" fmla="*/ 73 w 390"/>
                        <a:gd name="T27" fmla="*/ 357 h 421"/>
                        <a:gd name="T28" fmla="*/ 45 w 390"/>
                        <a:gd name="T29" fmla="*/ 320 h 421"/>
                        <a:gd name="T30" fmla="*/ 0 w 390"/>
                        <a:gd name="T31" fmla="*/ 301 h 421"/>
                        <a:gd name="T32" fmla="*/ 40 w 390"/>
                        <a:gd name="T33" fmla="*/ 239 h 421"/>
                        <a:gd name="T34" fmla="*/ 40 w 390"/>
                        <a:gd name="T35" fmla="*/ 97 h 421"/>
                        <a:gd name="T36" fmla="*/ 120 w 390"/>
                        <a:gd name="T37" fmla="*/ 0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0" h="421">
                          <a:moveTo>
                            <a:pt x="120" y="0"/>
                          </a:moveTo>
                          <a:lnTo>
                            <a:pt x="234" y="97"/>
                          </a:lnTo>
                          <a:lnTo>
                            <a:pt x="282" y="141"/>
                          </a:lnTo>
                          <a:lnTo>
                            <a:pt x="329" y="192"/>
                          </a:lnTo>
                          <a:lnTo>
                            <a:pt x="358" y="232"/>
                          </a:lnTo>
                          <a:lnTo>
                            <a:pt x="383" y="273"/>
                          </a:lnTo>
                          <a:lnTo>
                            <a:pt x="390" y="320"/>
                          </a:lnTo>
                          <a:lnTo>
                            <a:pt x="385" y="370"/>
                          </a:lnTo>
                          <a:lnTo>
                            <a:pt x="365" y="399"/>
                          </a:lnTo>
                          <a:lnTo>
                            <a:pt x="329" y="421"/>
                          </a:lnTo>
                          <a:lnTo>
                            <a:pt x="242" y="421"/>
                          </a:lnTo>
                          <a:lnTo>
                            <a:pt x="181" y="412"/>
                          </a:lnTo>
                          <a:lnTo>
                            <a:pt x="90" y="385"/>
                          </a:lnTo>
                          <a:lnTo>
                            <a:pt x="73" y="357"/>
                          </a:lnTo>
                          <a:lnTo>
                            <a:pt x="45" y="320"/>
                          </a:lnTo>
                          <a:lnTo>
                            <a:pt x="0" y="301"/>
                          </a:lnTo>
                          <a:lnTo>
                            <a:pt x="40" y="239"/>
                          </a:lnTo>
                          <a:lnTo>
                            <a:pt x="40" y="97"/>
                          </a:lnTo>
                          <a:lnTo>
                            <a:pt x="120" y="0"/>
                          </a:lnTo>
                          <a:close/>
                        </a:path>
                      </a:pathLst>
                    </a:custGeom>
                    <a:solidFill>
                      <a:srgbClr val="E0A080"/>
                    </a:solidFill>
                    <a:ln w="9525">
                      <a:solidFill>
                        <a:srgbClr val="000000"/>
                      </a:solidFill>
                      <a:prstDash val="solid"/>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84008" name="Group 531"/>
                    <p:cNvGrpSpPr/>
                    <p:nvPr/>
                  </p:nvGrpSpPr>
                  <p:grpSpPr bwMode="auto">
                    <a:xfrm>
                      <a:off x="4462" y="2131"/>
                      <a:ext cx="183" cy="184"/>
                      <a:chOff x="4462" y="2131"/>
                      <a:chExt cx="183" cy="184"/>
                    </a:xfrm>
                  </p:grpSpPr>
                  <p:sp>
                    <p:nvSpPr>
                      <p:cNvPr id="346644" name="Freeform 532"/>
                      <p:cNvSpPr/>
                      <p:nvPr/>
                    </p:nvSpPr>
                    <p:spPr bwMode="auto">
                      <a:xfrm>
                        <a:off x="4462" y="2176"/>
                        <a:ext cx="145" cy="138"/>
                      </a:xfrm>
                      <a:custGeom>
                        <a:avLst/>
                        <a:gdLst>
                          <a:gd name="T0" fmla="*/ 20 w 290"/>
                          <a:gd name="T1" fmla="*/ 112 h 278"/>
                          <a:gd name="T2" fmla="*/ 54 w 290"/>
                          <a:gd name="T3" fmla="*/ 58 h 278"/>
                          <a:gd name="T4" fmla="*/ 74 w 290"/>
                          <a:gd name="T5" fmla="*/ 35 h 278"/>
                          <a:gd name="T6" fmla="*/ 120 w 290"/>
                          <a:gd name="T7" fmla="*/ 10 h 278"/>
                          <a:gd name="T8" fmla="*/ 174 w 290"/>
                          <a:gd name="T9" fmla="*/ 0 h 278"/>
                          <a:gd name="T10" fmla="*/ 220 w 290"/>
                          <a:gd name="T11" fmla="*/ 0 h 278"/>
                          <a:gd name="T12" fmla="*/ 249 w 290"/>
                          <a:gd name="T13" fmla="*/ 8 h 278"/>
                          <a:gd name="T14" fmla="*/ 276 w 290"/>
                          <a:gd name="T15" fmla="*/ 42 h 278"/>
                          <a:gd name="T16" fmla="*/ 290 w 290"/>
                          <a:gd name="T17" fmla="*/ 90 h 278"/>
                          <a:gd name="T18" fmla="*/ 287 w 290"/>
                          <a:gd name="T19" fmla="*/ 142 h 278"/>
                          <a:gd name="T20" fmla="*/ 261 w 290"/>
                          <a:gd name="T21" fmla="*/ 186 h 278"/>
                          <a:gd name="T22" fmla="*/ 241 w 290"/>
                          <a:gd name="T23" fmla="*/ 216 h 278"/>
                          <a:gd name="T24" fmla="*/ 188 w 290"/>
                          <a:gd name="T25" fmla="*/ 246 h 278"/>
                          <a:gd name="T26" fmla="*/ 120 w 290"/>
                          <a:gd name="T27" fmla="*/ 264 h 278"/>
                          <a:gd name="T28" fmla="*/ 66 w 290"/>
                          <a:gd name="T29" fmla="*/ 278 h 278"/>
                          <a:gd name="T30" fmla="*/ 27 w 290"/>
                          <a:gd name="T31" fmla="*/ 264 h 278"/>
                          <a:gd name="T32" fmla="*/ 6 w 290"/>
                          <a:gd name="T33" fmla="*/ 237 h 278"/>
                          <a:gd name="T34" fmla="*/ 0 w 290"/>
                          <a:gd name="T35" fmla="*/ 193 h 278"/>
                          <a:gd name="T36" fmla="*/ 20 w 290"/>
                          <a:gd name="T37" fmla="*/ 112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0" h="278">
                            <a:moveTo>
                              <a:pt x="20" y="112"/>
                            </a:moveTo>
                            <a:lnTo>
                              <a:pt x="54" y="58"/>
                            </a:lnTo>
                            <a:lnTo>
                              <a:pt x="74" y="35"/>
                            </a:lnTo>
                            <a:lnTo>
                              <a:pt x="120" y="10"/>
                            </a:lnTo>
                            <a:lnTo>
                              <a:pt x="174" y="0"/>
                            </a:lnTo>
                            <a:lnTo>
                              <a:pt x="220" y="0"/>
                            </a:lnTo>
                            <a:lnTo>
                              <a:pt x="249" y="8"/>
                            </a:lnTo>
                            <a:lnTo>
                              <a:pt x="276" y="42"/>
                            </a:lnTo>
                            <a:lnTo>
                              <a:pt x="290" y="90"/>
                            </a:lnTo>
                            <a:lnTo>
                              <a:pt x="287" y="142"/>
                            </a:lnTo>
                            <a:lnTo>
                              <a:pt x="261" y="186"/>
                            </a:lnTo>
                            <a:lnTo>
                              <a:pt x="241" y="216"/>
                            </a:lnTo>
                            <a:lnTo>
                              <a:pt x="188" y="246"/>
                            </a:lnTo>
                            <a:lnTo>
                              <a:pt x="120" y="264"/>
                            </a:lnTo>
                            <a:lnTo>
                              <a:pt x="66" y="278"/>
                            </a:lnTo>
                            <a:lnTo>
                              <a:pt x="27" y="264"/>
                            </a:lnTo>
                            <a:lnTo>
                              <a:pt x="6" y="237"/>
                            </a:lnTo>
                            <a:lnTo>
                              <a:pt x="0" y="193"/>
                            </a:lnTo>
                            <a:lnTo>
                              <a:pt x="20" y="112"/>
                            </a:lnTo>
                            <a:close/>
                          </a:path>
                        </a:pathLst>
                      </a:custGeom>
                      <a:solidFill>
                        <a:srgbClr val="F0F0FF"/>
                      </a:solidFill>
                      <a:ln w="9525">
                        <a:solidFill>
                          <a:srgbClr val="000000"/>
                        </a:solidFill>
                        <a:prstDash val="solid"/>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645" name="Oval 533"/>
                      <p:cNvSpPr>
                        <a:spLocks noChangeArrowheads="1"/>
                      </p:cNvSpPr>
                      <p:nvPr/>
                    </p:nvSpPr>
                    <p:spPr bwMode="auto">
                      <a:xfrm>
                        <a:off x="4479" y="2274"/>
                        <a:ext cx="40" cy="40"/>
                      </a:xfrm>
                      <a:prstGeom prst="ellipse">
                        <a:avLst/>
                      </a:prstGeom>
                      <a:solidFill>
                        <a:srgbClr val="008080"/>
                      </a:solidFill>
                      <a:ln w="9525">
                        <a:solidFill>
                          <a:srgbClr val="000000"/>
                        </a:solidFill>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646" name="Freeform 534"/>
                      <p:cNvSpPr/>
                      <p:nvPr/>
                    </p:nvSpPr>
                    <p:spPr bwMode="auto">
                      <a:xfrm>
                        <a:off x="4496" y="2131"/>
                        <a:ext cx="149" cy="90"/>
                      </a:xfrm>
                      <a:custGeom>
                        <a:avLst/>
                        <a:gdLst>
                          <a:gd name="T0" fmla="*/ 42 w 300"/>
                          <a:gd name="T1" fmla="*/ 0 h 181"/>
                          <a:gd name="T2" fmla="*/ 289 w 300"/>
                          <a:gd name="T3" fmla="*/ 107 h 181"/>
                          <a:gd name="T4" fmla="*/ 297 w 300"/>
                          <a:gd name="T5" fmla="*/ 121 h 181"/>
                          <a:gd name="T6" fmla="*/ 300 w 300"/>
                          <a:gd name="T7" fmla="*/ 144 h 181"/>
                          <a:gd name="T8" fmla="*/ 295 w 300"/>
                          <a:gd name="T9" fmla="*/ 160 h 181"/>
                          <a:gd name="T10" fmla="*/ 287 w 300"/>
                          <a:gd name="T11" fmla="*/ 174 h 181"/>
                          <a:gd name="T12" fmla="*/ 275 w 300"/>
                          <a:gd name="T13" fmla="*/ 180 h 181"/>
                          <a:gd name="T14" fmla="*/ 253 w 300"/>
                          <a:gd name="T15" fmla="*/ 181 h 181"/>
                          <a:gd name="T16" fmla="*/ 24 w 300"/>
                          <a:gd name="T17" fmla="*/ 79 h 181"/>
                          <a:gd name="T18" fmla="*/ 5 w 300"/>
                          <a:gd name="T19" fmla="*/ 65 h 181"/>
                          <a:gd name="T20" fmla="*/ 0 w 300"/>
                          <a:gd name="T21" fmla="*/ 44 h 181"/>
                          <a:gd name="T22" fmla="*/ 5 w 300"/>
                          <a:gd name="T23" fmla="*/ 23 h 181"/>
                          <a:gd name="T24" fmla="*/ 13 w 300"/>
                          <a:gd name="T25" fmla="*/ 12 h 181"/>
                          <a:gd name="T26" fmla="*/ 25 w 300"/>
                          <a:gd name="T27" fmla="*/ 3 h 181"/>
                          <a:gd name="T28" fmla="*/ 42 w 300"/>
                          <a:gd name="T29"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0" h="181">
                            <a:moveTo>
                              <a:pt x="42" y="0"/>
                            </a:moveTo>
                            <a:lnTo>
                              <a:pt x="289" y="107"/>
                            </a:lnTo>
                            <a:lnTo>
                              <a:pt x="297" y="121"/>
                            </a:lnTo>
                            <a:lnTo>
                              <a:pt x="300" y="144"/>
                            </a:lnTo>
                            <a:lnTo>
                              <a:pt x="295" y="160"/>
                            </a:lnTo>
                            <a:lnTo>
                              <a:pt x="287" y="174"/>
                            </a:lnTo>
                            <a:lnTo>
                              <a:pt x="275" y="180"/>
                            </a:lnTo>
                            <a:lnTo>
                              <a:pt x="253" y="181"/>
                            </a:lnTo>
                            <a:lnTo>
                              <a:pt x="24" y="79"/>
                            </a:lnTo>
                            <a:lnTo>
                              <a:pt x="5" y="65"/>
                            </a:lnTo>
                            <a:lnTo>
                              <a:pt x="0" y="44"/>
                            </a:lnTo>
                            <a:lnTo>
                              <a:pt x="5" y="23"/>
                            </a:lnTo>
                            <a:lnTo>
                              <a:pt x="13" y="12"/>
                            </a:lnTo>
                            <a:lnTo>
                              <a:pt x="25" y="3"/>
                            </a:lnTo>
                            <a:lnTo>
                              <a:pt x="42" y="0"/>
                            </a:lnTo>
                            <a:close/>
                          </a:path>
                        </a:pathLst>
                      </a:custGeom>
                      <a:solidFill>
                        <a:srgbClr val="C08040"/>
                      </a:solidFill>
                      <a:ln w="9525">
                        <a:solidFill>
                          <a:srgbClr val="000000"/>
                        </a:solidFill>
                        <a:prstDash val="solid"/>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grpSp>
                <p:nvGrpSpPr>
                  <p:cNvPr id="84002" name="Group 535"/>
                  <p:cNvGrpSpPr/>
                  <p:nvPr/>
                </p:nvGrpSpPr>
                <p:grpSpPr bwMode="auto">
                  <a:xfrm>
                    <a:off x="4078" y="2267"/>
                    <a:ext cx="145" cy="174"/>
                    <a:chOff x="4078" y="2267"/>
                    <a:chExt cx="145" cy="174"/>
                  </a:xfrm>
                </p:grpSpPr>
                <p:sp>
                  <p:nvSpPr>
                    <p:cNvPr id="346648" name="Freeform 536"/>
                    <p:cNvSpPr/>
                    <p:nvPr/>
                  </p:nvSpPr>
                  <p:spPr bwMode="auto">
                    <a:xfrm>
                      <a:off x="4078" y="2267"/>
                      <a:ext cx="128" cy="171"/>
                    </a:xfrm>
                    <a:custGeom>
                      <a:avLst/>
                      <a:gdLst>
                        <a:gd name="T0" fmla="*/ 209 w 256"/>
                        <a:gd name="T1" fmla="*/ 53 h 340"/>
                        <a:gd name="T2" fmla="*/ 168 w 256"/>
                        <a:gd name="T3" fmla="*/ 9 h 340"/>
                        <a:gd name="T4" fmla="*/ 139 w 256"/>
                        <a:gd name="T5" fmla="*/ 2 h 340"/>
                        <a:gd name="T6" fmla="*/ 90 w 256"/>
                        <a:gd name="T7" fmla="*/ 0 h 340"/>
                        <a:gd name="T8" fmla="*/ 47 w 256"/>
                        <a:gd name="T9" fmla="*/ 25 h 340"/>
                        <a:gd name="T10" fmla="*/ 24 w 256"/>
                        <a:gd name="T11" fmla="*/ 53 h 340"/>
                        <a:gd name="T12" fmla="*/ 7 w 256"/>
                        <a:gd name="T13" fmla="*/ 86 h 340"/>
                        <a:gd name="T14" fmla="*/ 0 w 256"/>
                        <a:gd name="T15" fmla="*/ 125 h 340"/>
                        <a:gd name="T16" fmla="*/ 1 w 256"/>
                        <a:gd name="T17" fmla="*/ 169 h 340"/>
                        <a:gd name="T18" fmla="*/ 15 w 256"/>
                        <a:gd name="T19" fmla="*/ 219 h 340"/>
                        <a:gd name="T20" fmla="*/ 44 w 256"/>
                        <a:gd name="T21" fmla="*/ 257 h 340"/>
                        <a:gd name="T22" fmla="*/ 74 w 256"/>
                        <a:gd name="T23" fmla="*/ 278 h 340"/>
                        <a:gd name="T24" fmla="*/ 114 w 256"/>
                        <a:gd name="T25" fmla="*/ 294 h 340"/>
                        <a:gd name="T26" fmla="*/ 134 w 256"/>
                        <a:gd name="T27" fmla="*/ 326 h 340"/>
                        <a:gd name="T28" fmla="*/ 154 w 256"/>
                        <a:gd name="T29" fmla="*/ 337 h 340"/>
                        <a:gd name="T30" fmla="*/ 178 w 256"/>
                        <a:gd name="T31" fmla="*/ 340 h 340"/>
                        <a:gd name="T32" fmla="*/ 207 w 256"/>
                        <a:gd name="T33" fmla="*/ 333 h 340"/>
                        <a:gd name="T34" fmla="*/ 236 w 256"/>
                        <a:gd name="T35" fmla="*/ 314 h 340"/>
                        <a:gd name="T36" fmla="*/ 249 w 256"/>
                        <a:gd name="T37" fmla="*/ 285 h 340"/>
                        <a:gd name="T38" fmla="*/ 256 w 256"/>
                        <a:gd name="T39" fmla="*/ 243 h 340"/>
                        <a:gd name="T40" fmla="*/ 241 w 256"/>
                        <a:gd name="T41" fmla="*/ 203 h 340"/>
                        <a:gd name="T42" fmla="*/ 239 w 256"/>
                        <a:gd name="T43" fmla="*/ 160 h 340"/>
                        <a:gd name="T44" fmla="*/ 227 w 256"/>
                        <a:gd name="T45" fmla="*/ 102 h 340"/>
                        <a:gd name="T46" fmla="*/ 209 w 256"/>
                        <a:gd name="T47" fmla="*/ 5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6" h="340">
                          <a:moveTo>
                            <a:pt x="209" y="53"/>
                          </a:moveTo>
                          <a:lnTo>
                            <a:pt x="168" y="9"/>
                          </a:lnTo>
                          <a:lnTo>
                            <a:pt x="139" y="2"/>
                          </a:lnTo>
                          <a:lnTo>
                            <a:pt x="90" y="0"/>
                          </a:lnTo>
                          <a:lnTo>
                            <a:pt x="47" y="25"/>
                          </a:lnTo>
                          <a:lnTo>
                            <a:pt x="24" y="53"/>
                          </a:lnTo>
                          <a:lnTo>
                            <a:pt x="7" y="86"/>
                          </a:lnTo>
                          <a:lnTo>
                            <a:pt x="0" y="125"/>
                          </a:lnTo>
                          <a:lnTo>
                            <a:pt x="1" y="169"/>
                          </a:lnTo>
                          <a:lnTo>
                            <a:pt x="15" y="219"/>
                          </a:lnTo>
                          <a:lnTo>
                            <a:pt x="44" y="257"/>
                          </a:lnTo>
                          <a:lnTo>
                            <a:pt x="74" y="278"/>
                          </a:lnTo>
                          <a:lnTo>
                            <a:pt x="114" y="294"/>
                          </a:lnTo>
                          <a:lnTo>
                            <a:pt x="134" y="326"/>
                          </a:lnTo>
                          <a:lnTo>
                            <a:pt x="154" y="337"/>
                          </a:lnTo>
                          <a:lnTo>
                            <a:pt x="178" y="340"/>
                          </a:lnTo>
                          <a:lnTo>
                            <a:pt x="207" y="333"/>
                          </a:lnTo>
                          <a:lnTo>
                            <a:pt x="236" y="314"/>
                          </a:lnTo>
                          <a:lnTo>
                            <a:pt x="249" y="285"/>
                          </a:lnTo>
                          <a:lnTo>
                            <a:pt x="256" y="243"/>
                          </a:lnTo>
                          <a:lnTo>
                            <a:pt x="241" y="203"/>
                          </a:lnTo>
                          <a:lnTo>
                            <a:pt x="239" y="160"/>
                          </a:lnTo>
                          <a:lnTo>
                            <a:pt x="227" y="102"/>
                          </a:lnTo>
                          <a:lnTo>
                            <a:pt x="209" y="53"/>
                          </a:lnTo>
                          <a:close/>
                        </a:path>
                      </a:pathLst>
                    </a:custGeom>
                    <a:solidFill>
                      <a:srgbClr val="E0A080"/>
                    </a:solidFill>
                    <a:ln w="9525">
                      <a:solidFill>
                        <a:srgbClr val="000000"/>
                      </a:solidFill>
                      <a:prstDash val="solid"/>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649" name="Freeform 537"/>
                    <p:cNvSpPr/>
                    <p:nvPr/>
                  </p:nvSpPr>
                  <p:spPr bwMode="auto">
                    <a:xfrm>
                      <a:off x="4091" y="2275"/>
                      <a:ext cx="132" cy="166"/>
                    </a:xfrm>
                    <a:custGeom>
                      <a:avLst/>
                      <a:gdLst>
                        <a:gd name="T0" fmla="*/ 216 w 263"/>
                        <a:gd name="T1" fmla="*/ 50 h 330"/>
                        <a:gd name="T2" fmla="*/ 171 w 263"/>
                        <a:gd name="T3" fmla="*/ 9 h 330"/>
                        <a:gd name="T4" fmla="*/ 143 w 263"/>
                        <a:gd name="T5" fmla="*/ 2 h 330"/>
                        <a:gd name="T6" fmla="*/ 92 w 263"/>
                        <a:gd name="T7" fmla="*/ 0 h 330"/>
                        <a:gd name="T8" fmla="*/ 47 w 263"/>
                        <a:gd name="T9" fmla="*/ 22 h 330"/>
                        <a:gd name="T10" fmla="*/ 24 w 263"/>
                        <a:gd name="T11" fmla="*/ 50 h 330"/>
                        <a:gd name="T12" fmla="*/ 7 w 263"/>
                        <a:gd name="T13" fmla="*/ 85 h 330"/>
                        <a:gd name="T14" fmla="*/ 0 w 263"/>
                        <a:gd name="T15" fmla="*/ 122 h 330"/>
                        <a:gd name="T16" fmla="*/ 2 w 263"/>
                        <a:gd name="T17" fmla="*/ 164 h 330"/>
                        <a:gd name="T18" fmla="*/ 15 w 263"/>
                        <a:gd name="T19" fmla="*/ 212 h 330"/>
                        <a:gd name="T20" fmla="*/ 44 w 263"/>
                        <a:gd name="T21" fmla="*/ 251 h 330"/>
                        <a:gd name="T22" fmla="*/ 78 w 263"/>
                        <a:gd name="T23" fmla="*/ 272 h 330"/>
                        <a:gd name="T24" fmla="*/ 115 w 263"/>
                        <a:gd name="T25" fmla="*/ 286 h 330"/>
                        <a:gd name="T26" fmla="*/ 137 w 263"/>
                        <a:gd name="T27" fmla="*/ 316 h 330"/>
                        <a:gd name="T28" fmla="*/ 158 w 263"/>
                        <a:gd name="T29" fmla="*/ 326 h 330"/>
                        <a:gd name="T30" fmla="*/ 182 w 263"/>
                        <a:gd name="T31" fmla="*/ 330 h 330"/>
                        <a:gd name="T32" fmla="*/ 214 w 263"/>
                        <a:gd name="T33" fmla="*/ 321 h 330"/>
                        <a:gd name="T34" fmla="*/ 243 w 263"/>
                        <a:gd name="T35" fmla="*/ 305 h 330"/>
                        <a:gd name="T36" fmla="*/ 256 w 263"/>
                        <a:gd name="T37" fmla="*/ 279 h 330"/>
                        <a:gd name="T38" fmla="*/ 263 w 263"/>
                        <a:gd name="T39" fmla="*/ 235 h 330"/>
                        <a:gd name="T40" fmla="*/ 248 w 263"/>
                        <a:gd name="T41" fmla="*/ 196 h 330"/>
                        <a:gd name="T42" fmla="*/ 246 w 263"/>
                        <a:gd name="T43" fmla="*/ 155 h 330"/>
                        <a:gd name="T44" fmla="*/ 234 w 263"/>
                        <a:gd name="T45" fmla="*/ 101 h 330"/>
                        <a:gd name="T46" fmla="*/ 216 w 263"/>
                        <a:gd name="T47" fmla="*/ 5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3" h="330">
                          <a:moveTo>
                            <a:pt x="216" y="50"/>
                          </a:moveTo>
                          <a:lnTo>
                            <a:pt x="171" y="9"/>
                          </a:lnTo>
                          <a:lnTo>
                            <a:pt x="143" y="2"/>
                          </a:lnTo>
                          <a:lnTo>
                            <a:pt x="92" y="0"/>
                          </a:lnTo>
                          <a:lnTo>
                            <a:pt x="47" y="22"/>
                          </a:lnTo>
                          <a:lnTo>
                            <a:pt x="24" y="50"/>
                          </a:lnTo>
                          <a:lnTo>
                            <a:pt x="7" y="85"/>
                          </a:lnTo>
                          <a:lnTo>
                            <a:pt x="0" y="122"/>
                          </a:lnTo>
                          <a:lnTo>
                            <a:pt x="2" y="164"/>
                          </a:lnTo>
                          <a:lnTo>
                            <a:pt x="15" y="212"/>
                          </a:lnTo>
                          <a:lnTo>
                            <a:pt x="44" y="251"/>
                          </a:lnTo>
                          <a:lnTo>
                            <a:pt x="78" y="272"/>
                          </a:lnTo>
                          <a:lnTo>
                            <a:pt x="115" y="286"/>
                          </a:lnTo>
                          <a:lnTo>
                            <a:pt x="137" y="316"/>
                          </a:lnTo>
                          <a:lnTo>
                            <a:pt x="158" y="326"/>
                          </a:lnTo>
                          <a:lnTo>
                            <a:pt x="182" y="330"/>
                          </a:lnTo>
                          <a:lnTo>
                            <a:pt x="214" y="321"/>
                          </a:lnTo>
                          <a:lnTo>
                            <a:pt x="243" y="305"/>
                          </a:lnTo>
                          <a:lnTo>
                            <a:pt x="256" y="279"/>
                          </a:lnTo>
                          <a:lnTo>
                            <a:pt x="263" y="235"/>
                          </a:lnTo>
                          <a:lnTo>
                            <a:pt x="248" y="196"/>
                          </a:lnTo>
                          <a:lnTo>
                            <a:pt x="246" y="155"/>
                          </a:lnTo>
                          <a:lnTo>
                            <a:pt x="234" y="101"/>
                          </a:lnTo>
                          <a:lnTo>
                            <a:pt x="216" y="50"/>
                          </a:lnTo>
                          <a:close/>
                        </a:path>
                      </a:pathLst>
                    </a:custGeom>
                    <a:solidFill>
                      <a:srgbClr val="E0A080"/>
                    </a:solid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grpSp>
              <p:nvGrpSpPr>
                <p:cNvPr id="83979" name="Group 538"/>
                <p:cNvGrpSpPr/>
                <p:nvPr/>
              </p:nvGrpSpPr>
              <p:grpSpPr bwMode="auto">
                <a:xfrm>
                  <a:off x="3848" y="2430"/>
                  <a:ext cx="944" cy="863"/>
                  <a:chOff x="3848" y="2430"/>
                  <a:chExt cx="944" cy="863"/>
                </a:xfrm>
              </p:grpSpPr>
              <p:sp>
                <p:nvSpPr>
                  <p:cNvPr id="346651" name="Freeform 539"/>
                  <p:cNvSpPr/>
                  <p:nvPr/>
                </p:nvSpPr>
                <p:spPr bwMode="auto">
                  <a:xfrm>
                    <a:off x="3848" y="2430"/>
                    <a:ext cx="763" cy="784"/>
                  </a:xfrm>
                  <a:custGeom>
                    <a:avLst/>
                    <a:gdLst>
                      <a:gd name="T0" fmla="*/ 415 w 1524"/>
                      <a:gd name="T1" fmla="*/ 0 h 1566"/>
                      <a:gd name="T2" fmla="*/ 512 w 1524"/>
                      <a:gd name="T3" fmla="*/ 67 h 1566"/>
                      <a:gd name="T4" fmla="*/ 610 w 1524"/>
                      <a:gd name="T5" fmla="*/ 134 h 1566"/>
                      <a:gd name="T6" fmla="*/ 697 w 1524"/>
                      <a:gd name="T7" fmla="*/ 176 h 1566"/>
                      <a:gd name="T8" fmla="*/ 991 w 1524"/>
                      <a:gd name="T9" fmla="*/ 303 h 1566"/>
                      <a:gd name="T10" fmla="*/ 1035 w 1524"/>
                      <a:gd name="T11" fmla="*/ 495 h 1566"/>
                      <a:gd name="T12" fmla="*/ 1072 w 1524"/>
                      <a:gd name="T13" fmla="*/ 595 h 1566"/>
                      <a:gd name="T14" fmla="*/ 1105 w 1524"/>
                      <a:gd name="T15" fmla="*/ 669 h 1566"/>
                      <a:gd name="T16" fmla="*/ 1128 w 1524"/>
                      <a:gd name="T17" fmla="*/ 743 h 1566"/>
                      <a:gd name="T18" fmla="*/ 1144 w 1524"/>
                      <a:gd name="T19" fmla="*/ 819 h 1566"/>
                      <a:gd name="T20" fmla="*/ 1142 w 1524"/>
                      <a:gd name="T21" fmla="*/ 866 h 1566"/>
                      <a:gd name="T22" fmla="*/ 1132 w 1524"/>
                      <a:gd name="T23" fmla="*/ 923 h 1566"/>
                      <a:gd name="T24" fmla="*/ 1139 w 1524"/>
                      <a:gd name="T25" fmla="*/ 990 h 1566"/>
                      <a:gd name="T26" fmla="*/ 1162 w 1524"/>
                      <a:gd name="T27" fmla="*/ 1058 h 1566"/>
                      <a:gd name="T28" fmla="*/ 1223 w 1524"/>
                      <a:gd name="T29" fmla="*/ 1085 h 1566"/>
                      <a:gd name="T30" fmla="*/ 1317 w 1524"/>
                      <a:gd name="T31" fmla="*/ 1109 h 1566"/>
                      <a:gd name="T32" fmla="*/ 1381 w 1524"/>
                      <a:gd name="T33" fmla="*/ 1131 h 1566"/>
                      <a:gd name="T34" fmla="*/ 1446 w 1524"/>
                      <a:gd name="T35" fmla="*/ 1182 h 1566"/>
                      <a:gd name="T36" fmla="*/ 1487 w 1524"/>
                      <a:gd name="T37" fmla="*/ 1238 h 1566"/>
                      <a:gd name="T38" fmla="*/ 1512 w 1524"/>
                      <a:gd name="T39" fmla="*/ 1307 h 1566"/>
                      <a:gd name="T40" fmla="*/ 1524 w 1524"/>
                      <a:gd name="T41" fmla="*/ 1386 h 1566"/>
                      <a:gd name="T42" fmla="*/ 1509 w 1524"/>
                      <a:gd name="T43" fmla="*/ 1506 h 1566"/>
                      <a:gd name="T44" fmla="*/ 362 w 1524"/>
                      <a:gd name="T45" fmla="*/ 1566 h 1566"/>
                      <a:gd name="T46" fmla="*/ 152 w 1524"/>
                      <a:gd name="T47" fmla="*/ 1562 h 1566"/>
                      <a:gd name="T48" fmla="*/ 111 w 1524"/>
                      <a:gd name="T49" fmla="*/ 1506 h 1566"/>
                      <a:gd name="T50" fmla="*/ 72 w 1524"/>
                      <a:gd name="T51" fmla="*/ 1418 h 1566"/>
                      <a:gd name="T52" fmla="*/ 39 w 1524"/>
                      <a:gd name="T53" fmla="*/ 1319 h 1566"/>
                      <a:gd name="T54" fmla="*/ 21 w 1524"/>
                      <a:gd name="T55" fmla="*/ 1236 h 1566"/>
                      <a:gd name="T56" fmla="*/ 5 w 1524"/>
                      <a:gd name="T57" fmla="*/ 1146 h 1566"/>
                      <a:gd name="T58" fmla="*/ 0 w 1524"/>
                      <a:gd name="T59" fmla="*/ 1064 h 1566"/>
                      <a:gd name="T60" fmla="*/ 16 w 1524"/>
                      <a:gd name="T61" fmla="*/ 928 h 1566"/>
                      <a:gd name="T62" fmla="*/ 39 w 1524"/>
                      <a:gd name="T63" fmla="*/ 819 h 1566"/>
                      <a:gd name="T64" fmla="*/ 75 w 1524"/>
                      <a:gd name="T65" fmla="*/ 699 h 1566"/>
                      <a:gd name="T66" fmla="*/ 116 w 1524"/>
                      <a:gd name="T67" fmla="*/ 584 h 1566"/>
                      <a:gd name="T68" fmla="*/ 162 w 1524"/>
                      <a:gd name="T69" fmla="*/ 491 h 1566"/>
                      <a:gd name="T70" fmla="*/ 223 w 1524"/>
                      <a:gd name="T71" fmla="*/ 387 h 1566"/>
                      <a:gd name="T72" fmla="*/ 299 w 1524"/>
                      <a:gd name="T73" fmla="*/ 303 h 1566"/>
                      <a:gd name="T74" fmla="*/ 371 w 1524"/>
                      <a:gd name="T75" fmla="*/ 229 h 1566"/>
                      <a:gd name="T76" fmla="*/ 420 w 1524"/>
                      <a:gd name="T77" fmla="*/ 192 h 1566"/>
                      <a:gd name="T78" fmla="*/ 304 w 1524"/>
                      <a:gd name="T79" fmla="*/ 134 h 1566"/>
                      <a:gd name="T80" fmla="*/ 415 w 1524"/>
                      <a:gd name="T81" fmla="*/ 0 h 1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24" h="1566">
                        <a:moveTo>
                          <a:pt x="415" y="0"/>
                        </a:moveTo>
                        <a:lnTo>
                          <a:pt x="512" y="67"/>
                        </a:lnTo>
                        <a:lnTo>
                          <a:pt x="610" y="134"/>
                        </a:lnTo>
                        <a:lnTo>
                          <a:pt x="697" y="176"/>
                        </a:lnTo>
                        <a:lnTo>
                          <a:pt x="991" y="303"/>
                        </a:lnTo>
                        <a:lnTo>
                          <a:pt x="1035" y="495"/>
                        </a:lnTo>
                        <a:lnTo>
                          <a:pt x="1072" y="595"/>
                        </a:lnTo>
                        <a:lnTo>
                          <a:pt x="1105" y="669"/>
                        </a:lnTo>
                        <a:lnTo>
                          <a:pt x="1128" y="743"/>
                        </a:lnTo>
                        <a:lnTo>
                          <a:pt x="1144" y="819"/>
                        </a:lnTo>
                        <a:lnTo>
                          <a:pt x="1142" y="866"/>
                        </a:lnTo>
                        <a:lnTo>
                          <a:pt x="1132" y="923"/>
                        </a:lnTo>
                        <a:lnTo>
                          <a:pt x="1139" y="990"/>
                        </a:lnTo>
                        <a:lnTo>
                          <a:pt x="1162" y="1058"/>
                        </a:lnTo>
                        <a:lnTo>
                          <a:pt x="1223" y="1085"/>
                        </a:lnTo>
                        <a:lnTo>
                          <a:pt x="1317" y="1109"/>
                        </a:lnTo>
                        <a:lnTo>
                          <a:pt x="1381" y="1131"/>
                        </a:lnTo>
                        <a:lnTo>
                          <a:pt x="1446" y="1182"/>
                        </a:lnTo>
                        <a:lnTo>
                          <a:pt x="1487" y="1238"/>
                        </a:lnTo>
                        <a:lnTo>
                          <a:pt x="1512" y="1307"/>
                        </a:lnTo>
                        <a:lnTo>
                          <a:pt x="1524" y="1386"/>
                        </a:lnTo>
                        <a:lnTo>
                          <a:pt x="1509" y="1506"/>
                        </a:lnTo>
                        <a:lnTo>
                          <a:pt x="362" y="1566"/>
                        </a:lnTo>
                        <a:lnTo>
                          <a:pt x="152" y="1562"/>
                        </a:lnTo>
                        <a:lnTo>
                          <a:pt x="111" y="1506"/>
                        </a:lnTo>
                        <a:lnTo>
                          <a:pt x="72" y="1418"/>
                        </a:lnTo>
                        <a:lnTo>
                          <a:pt x="39" y="1319"/>
                        </a:lnTo>
                        <a:lnTo>
                          <a:pt x="21" y="1236"/>
                        </a:lnTo>
                        <a:lnTo>
                          <a:pt x="5" y="1146"/>
                        </a:lnTo>
                        <a:lnTo>
                          <a:pt x="0" y="1064"/>
                        </a:lnTo>
                        <a:lnTo>
                          <a:pt x="16" y="928"/>
                        </a:lnTo>
                        <a:lnTo>
                          <a:pt x="39" y="819"/>
                        </a:lnTo>
                        <a:lnTo>
                          <a:pt x="75" y="699"/>
                        </a:lnTo>
                        <a:lnTo>
                          <a:pt x="116" y="584"/>
                        </a:lnTo>
                        <a:lnTo>
                          <a:pt x="162" y="491"/>
                        </a:lnTo>
                        <a:lnTo>
                          <a:pt x="223" y="387"/>
                        </a:lnTo>
                        <a:lnTo>
                          <a:pt x="299" y="303"/>
                        </a:lnTo>
                        <a:lnTo>
                          <a:pt x="371" y="229"/>
                        </a:lnTo>
                        <a:lnTo>
                          <a:pt x="420" y="192"/>
                        </a:lnTo>
                        <a:lnTo>
                          <a:pt x="304" y="134"/>
                        </a:lnTo>
                        <a:lnTo>
                          <a:pt x="415" y="0"/>
                        </a:lnTo>
                        <a:close/>
                      </a:path>
                    </a:pathLst>
                  </a:custGeom>
                  <a:solidFill>
                    <a:srgbClr val="FF60C0"/>
                  </a:solidFill>
                  <a:ln w="9525">
                    <a:solidFill>
                      <a:srgbClr val="000000"/>
                    </a:solidFill>
                    <a:prstDash val="solid"/>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652" name="Freeform 540"/>
                  <p:cNvSpPr/>
                  <p:nvPr/>
                </p:nvSpPr>
                <p:spPr bwMode="auto">
                  <a:xfrm>
                    <a:off x="4356" y="2844"/>
                    <a:ext cx="213" cy="287"/>
                  </a:xfrm>
                  <a:custGeom>
                    <a:avLst/>
                    <a:gdLst>
                      <a:gd name="T0" fmla="*/ 0 w 427"/>
                      <a:gd name="T1" fmla="*/ 0 h 574"/>
                      <a:gd name="T2" fmla="*/ 15 w 427"/>
                      <a:gd name="T3" fmla="*/ 107 h 574"/>
                      <a:gd name="T4" fmla="*/ 32 w 427"/>
                      <a:gd name="T5" fmla="*/ 193 h 574"/>
                      <a:gd name="T6" fmla="*/ 66 w 427"/>
                      <a:gd name="T7" fmla="*/ 262 h 574"/>
                      <a:gd name="T8" fmla="*/ 94 w 427"/>
                      <a:gd name="T9" fmla="*/ 301 h 574"/>
                      <a:gd name="T10" fmla="*/ 146 w 427"/>
                      <a:gd name="T11" fmla="*/ 331 h 574"/>
                      <a:gd name="T12" fmla="*/ 241 w 427"/>
                      <a:gd name="T13" fmla="*/ 368 h 574"/>
                      <a:gd name="T14" fmla="*/ 321 w 427"/>
                      <a:gd name="T15" fmla="*/ 401 h 574"/>
                      <a:gd name="T16" fmla="*/ 360 w 427"/>
                      <a:gd name="T17" fmla="*/ 419 h 574"/>
                      <a:gd name="T18" fmla="*/ 396 w 427"/>
                      <a:gd name="T19" fmla="*/ 458 h 574"/>
                      <a:gd name="T20" fmla="*/ 416 w 427"/>
                      <a:gd name="T21" fmla="*/ 510 h 574"/>
                      <a:gd name="T22" fmla="*/ 427 w 427"/>
                      <a:gd name="T23" fmla="*/ 574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7" h="574">
                        <a:moveTo>
                          <a:pt x="0" y="0"/>
                        </a:moveTo>
                        <a:lnTo>
                          <a:pt x="15" y="107"/>
                        </a:lnTo>
                        <a:lnTo>
                          <a:pt x="32" y="193"/>
                        </a:lnTo>
                        <a:lnTo>
                          <a:pt x="66" y="262"/>
                        </a:lnTo>
                        <a:lnTo>
                          <a:pt x="94" y="301"/>
                        </a:lnTo>
                        <a:lnTo>
                          <a:pt x="146" y="331"/>
                        </a:lnTo>
                        <a:lnTo>
                          <a:pt x="241" y="368"/>
                        </a:lnTo>
                        <a:lnTo>
                          <a:pt x="321" y="401"/>
                        </a:lnTo>
                        <a:lnTo>
                          <a:pt x="360" y="419"/>
                        </a:lnTo>
                        <a:lnTo>
                          <a:pt x="396" y="458"/>
                        </a:lnTo>
                        <a:lnTo>
                          <a:pt x="416" y="510"/>
                        </a:lnTo>
                        <a:lnTo>
                          <a:pt x="427" y="574"/>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653" name="Freeform 541"/>
                  <p:cNvSpPr/>
                  <p:nvPr/>
                </p:nvSpPr>
                <p:spPr bwMode="auto">
                  <a:xfrm>
                    <a:off x="4052" y="2530"/>
                    <a:ext cx="314" cy="317"/>
                  </a:xfrm>
                  <a:custGeom>
                    <a:avLst/>
                    <a:gdLst>
                      <a:gd name="T0" fmla="*/ 0 w 627"/>
                      <a:gd name="T1" fmla="*/ 10 h 632"/>
                      <a:gd name="T2" fmla="*/ 20 w 627"/>
                      <a:gd name="T3" fmla="*/ 0 h 632"/>
                      <a:gd name="T4" fmla="*/ 85 w 627"/>
                      <a:gd name="T5" fmla="*/ 49 h 632"/>
                      <a:gd name="T6" fmla="*/ 170 w 627"/>
                      <a:gd name="T7" fmla="*/ 102 h 632"/>
                      <a:gd name="T8" fmla="*/ 239 w 627"/>
                      <a:gd name="T9" fmla="*/ 133 h 632"/>
                      <a:gd name="T10" fmla="*/ 311 w 627"/>
                      <a:gd name="T11" fmla="*/ 174 h 632"/>
                      <a:gd name="T12" fmla="*/ 411 w 627"/>
                      <a:gd name="T13" fmla="*/ 227 h 632"/>
                      <a:gd name="T14" fmla="*/ 472 w 627"/>
                      <a:gd name="T15" fmla="*/ 327 h 632"/>
                      <a:gd name="T16" fmla="*/ 520 w 627"/>
                      <a:gd name="T17" fmla="*/ 503 h 632"/>
                      <a:gd name="T18" fmla="*/ 565 w 627"/>
                      <a:gd name="T19" fmla="*/ 359 h 632"/>
                      <a:gd name="T20" fmla="*/ 601 w 627"/>
                      <a:gd name="T21" fmla="*/ 264 h 632"/>
                      <a:gd name="T22" fmla="*/ 594 w 627"/>
                      <a:gd name="T23" fmla="*/ 206 h 632"/>
                      <a:gd name="T24" fmla="*/ 615 w 627"/>
                      <a:gd name="T25" fmla="*/ 294 h 632"/>
                      <a:gd name="T26" fmla="*/ 627 w 627"/>
                      <a:gd name="T27" fmla="*/ 339 h 632"/>
                      <a:gd name="T28" fmla="*/ 606 w 627"/>
                      <a:gd name="T29" fmla="*/ 380 h 632"/>
                      <a:gd name="T30" fmla="*/ 576 w 627"/>
                      <a:gd name="T31" fmla="*/ 456 h 632"/>
                      <a:gd name="T32" fmla="*/ 540 w 627"/>
                      <a:gd name="T33" fmla="*/ 549 h 632"/>
                      <a:gd name="T34" fmla="*/ 511 w 627"/>
                      <a:gd name="T35" fmla="*/ 632 h 632"/>
                      <a:gd name="T36" fmla="*/ 472 w 627"/>
                      <a:gd name="T37" fmla="*/ 491 h 632"/>
                      <a:gd name="T38" fmla="*/ 436 w 627"/>
                      <a:gd name="T39" fmla="*/ 394 h 632"/>
                      <a:gd name="T40" fmla="*/ 416 w 627"/>
                      <a:gd name="T41" fmla="*/ 301 h 632"/>
                      <a:gd name="T42" fmla="*/ 316 w 627"/>
                      <a:gd name="T43" fmla="*/ 206 h 632"/>
                      <a:gd name="T44" fmla="*/ 141 w 627"/>
                      <a:gd name="T45" fmla="*/ 110 h 632"/>
                      <a:gd name="T46" fmla="*/ 0 w 627"/>
                      <a:gd name="T47" fmla="*/ 10 h 6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27" h="632">
                        <a:moveTo>
                          <a:pt x="0" y="10"/>
                        </a:moveTo>
                        <a:lnTo>
                          <a:pt x="20" y="0"/>
                        </a:lnTo>
                        <a:lnTo>
                          <a:pt x="85" y="49"/>
                        </a:lnTo>
                        <a:lnTo>
                          <a:pt x="170" y="102"/>
                        </a:lnTo>
                        <a:lnTo>
                          <a:pt x="239" y="133"/>
                        </a:lnTo>
                        <a:lnTo>
                          <a:pt x="311" y="174"/>
                        </a:lnTo>
                        <a:lnTo>
                          <a:pt x="411" y="227"/>
                        </a:lnTo>
                        <a:lnTo>
                          <a:pt x="472" y="327"/>
                        </a:lnTo>
                        <a:lnTo>
                          <a:pt x="520" y="503"/>
                        </a:lnTo>
                        <a:lnTo>
                          <a:pt x="565" y="359"/>
                        </a:lnTo>
                        <a:lnTo>
                          <a:pt x="601" y="264"/>
                        </a:lnTo>
                        <a:lnTo>
                          <a:pt x="594" y="206"/>
                        </a:lnTo>
                        <a:lnTo>
                          <a:pt x="615" y="294"/>
                        </a:lnTo>
                        <a:lnTo>
                          <a:pt x="627" y="339"/>
                        </a:lnTo>
                        <a:lnTo>
                          <a:pt x="606" y="380"/>
                        </a:lnTo>
                        <a:lnTo>
                          <a:pt x="576" y="456"/>
                        </a:lnTo>
                        <a:lnTo>
                          <a:pt x="540" y="549"/>
                        </a:lnTo>
                        <a:lnTo>
                          <a:pt x="511" y="632"/>
                        </a:lnTo>
                        <a:lnTo>
                          <a:pt x="472" y="491"/>
                        </a:lnTo>
                        <a:lnTo>
                          <a:pt x="436" y="394"/>
                        </a:lnTo>
                        <a:lnTo>
                          <a:pt x="416" y="301"/>
                        </a:lnTo>
                        <a:lnTo>
                          <a:pt x="316" y="206"/>
                        </a:lnTo>
                        <a:lnTo>
                          <a:pt x="141" y="110"/>
                        </a:lnTo>
                        <a:lnTo>
                          <a:pt x="0" y="10"/>
                        </a:lnTo>
                        <a:close/>
                      </a:path>
                    </a:pathLst>
                  </a:custGeom>
                  <a:solidFill>
                    <a:srgbClr val="E040A0"/>
                  </a:solidFill>
                  <a:ln w="9525">
                    <a:solidFill>
                      <a:srgbClr val="E040A0"/>
                    </a:solidFill>
                    <a:prstDash val="solid"/>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654" name="Freeform 542"/>
                  <p:cNvSpPr/>
                  <p:nvPr/>
                </p:nvSpPr>
                <p:spPr bwMode="auto">
                  <a:xfrm>
                    <a:off x="4071" y="2696"/>
                    <a:ext cx="133" cy="266"/>
                  </a:xfrm>
                  <a:custGeom>
                    <a:avLst/>
                    <a:gdLst>
                      <a:gd name="T0" fmla="*/ 138 w 263"/>
                      <a:gd name="T1" fmla="*/ 425 h 531"/>
                      <a:gd name="T2" fmla="*/ 70 w 263"/>
                      <a:gd name="T3" fmla="*/ 358 h 531"/>
                      <a:gd name="T4" fmla="*/ 48 w 263"/>
                      <a:gd name="T5" fmla="*/ 289 h 531"/>
                      <a:gd name="T6" fmla="*/ 39 w 263"/>
                      <a:gd name="T7" fmla="*/ 217 h 531"/>
                      <a:gd name="T8" fmla="*/ 29 w 263"/>
                      <a:gd name="T9" fmla="*/ 118 h 531"/>
                      <a:gd name="T10" fmla="*/ 66 w 263"/>
                      <a:gd name="T11" fmla="*/ 87 h 531"/>
                      <a:gd name="T12" fmla="*/ 83 w 263"/>
                      <a:gd name="T13" fmla="*/ 159 h 531"/>
                      <a:gd name="T14" fmla="*/ 114 w 263"/>
                      <a:gd name="T15" fmla="*/ 194 h 531"/>
                      <a:gd name="T16" fmla="*/ 126 w 263"/>
                      <a:gd name="T17" fmla="*/ 273 h 531"/>
                      <a:gd name="T18" fmla="*/ 146 w 263"/>
                      <a:gd name="T19" fmla="*/ 333 h 531"/>
                      <a:gd name="T20" fmla="*/ 194 w 263"/>
                      <a:gd name="T21" fmla="*/ 384 h 531"/>
                      <a:gd name="T22" fmla="*/ 229 w 263"/>
                      <a:gd name="T23" fmla="*/ 448 h 531"/>
                      <a:gd name="T24" fmla="*/ 263 w 263"/>
                      <a:gd name="T25" fmla="*/ 531 h 531"/>
                      <a:gd name="T26" fmla="*/ 260 w 263"/>
                      <a:gd name="T27" fmla="*/ 460 h 531"/>
                      <a:gd name="T28" fmla="*/ 250 w 263"/>
                      <a:gd name="T29" fmla="*/ 402 h 531"/>
                      <a:gd name="T30" fmla="*/ 204 w 263"/>
                      <a:gd name="T31" fmla="*/ 356 h 531"/>
                      <a:gd name="T32" fmla="*/ 173 w 263"/>
                      <a:gd name="T33" fmla="*/ 295 h 531"/>
                      <a:gd name="T34" fmla="*/ 148 w 263"/>
                      <a:gd name="T35" fmla="*/ 226 h 531"/>
                      <a:gd name="T36" fmla="*/ 129 w 263"/>
                      <a:gd name="T37" fmla="*/ 164 h 531"/>
                      <a:gd name="T38" fmla="*/ 104 w 263"/>
                      <a:gd name="T39" fmla="*/ 118 h 531"/>
                      <a:gd name="T40" fmla="*/ 95 w 263"/>
                      <a:gd name="T41" fmla="*/ 57 h 531"/>
                      <a:gd name="T42" fmla="*/ 80 w 263"/>
                      <a:gd name="T43" fmla="*/ 25 h 531"/>
                      <a:gd name="T44" fmla="*/ 61 w 263"/>
                      <a:gd name="T45" fmla="*/ 0 h 531"/>
                      <a:gd name="T46" fmla="*/ 27 w 263"/>
                      <a:gd name="T47" fmla="*/ 60 h 531"/>
                      <a:gd name="T48" fmla="*/ 0 w 263"/>
                      <a:gd name="T49" fmla="*/ 143 h 531"/>
                      <a:gd name="T50" fmla="*/ 21 w 263"/>
                      <a:gd name="T51" fmla="*/ 159 h 531"/>
                      <a:gd name="T52" fmla="*/ 21 w 263"/>
                      <a:gd name="T53" fmla="*/ 221 h 531"/>
                      <a:gd name="T54" fmla="*/ 32 w 263"/>
                      <a:gd name="T55" fmla="*/ 300 h 531"/>
                      <a:gd name="T56" fmla="*/ 49 w 263"/>
                      <a:gd name="T57" fmla="*/ 356 h 531"/>
                      <a:gd name="T58" fmla="*/ 83 w 263"/>
                      <a:gd name="T59" fmla="*/ 393 h 531"/>
                      <a:gd name="T60" fmla="*/ 138 w 263"/>
                      <a:gd name="T61" fmla="*/ 425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3" h="531">
                        <a:moveTo>
                          <a:pt x="138" y="425"/>
                        </a:moveTo>
                        <a:lnTo>
                          <a:pt x="70" y="358"/>
                        </a:lnTo>
                        <a:lnTo>
                          <a:pt x="48" y="289"/>
                        </a:lnTo>
                        <a:lnTo>
                          <a:pt x="39" y="217"/>
                        </a:lnTo>
                        <a:lnTo>
                          <a:pt x="29" y="118"/>
                        </a:lnTo>
                        <a:lnTo>
                          <a:pt x="66" y="87"/>
                        </a:lnTo>
                        <a:lnTo>
                          <a:pt x="83" y="159"/>
                        </a:lnTo>
                        <a:lnTo>
                          <a:pt x="114" y="194"/>
                        </a:lnTo>
                        <a:lnTo>
                          <a:pt x="126" y="273"/>
                        </a:lnTo>
                        <a:lnTo>
                          <a:pt x="146" y="333"/>
                        </a:lnTo>
                        <a:lnTo>
                          <a:pt x="194" y="384"/>
                        </a:lnTo>
                        <a:lnTo>
                          <a:pt x="229" y="448"/>
                        </a:lnTo>
                        <a:lnTo>
                          <a:pt x="263" y="531"/>
                        </a:lnTo>
                        <a:lnTo>
                          <a:pt x="260" y="460"/>
                        </a:lnTo>
                        <a:lnTo>
                          <a:pt x="250" y="402"/>
                        </a:lnTo>
                        <a:lnTo>
                          <a:pt x="204" y="356"/>
                        </a:lnTo>
                        <a:lnTo>
                          <a:pt x="173" y="295"/>
                        </a:lnTo>
                        <a:lnTo>
                          <a:pt x="148" y="226"/>
                        </a:lnTo>
                        <a:lnTo>
                          <a:pt x="129" y="164"/>
                        </a:lnTo>
                        <a:lnTo>
                          <a:pt x="104" y="118"/>
                        </a:lnTo>
                        <a:lnTo>
                          <a:pt x="95" y="57"/>
                        </a:lnTo>
                        <a:lnTo>
                          <a:pt x="80" y="25"/>
                        </a:lnTo>
                        <a:lnTo>
                          <a:pt x="61" y="0"/>
                        </a:lnTo>
                        <a:lnTo>
                          <a:pt x="27" y="60"/>
                        </a:lnTo>
                        <a:lnTo>
                          <a:pt x="0" y="143"/>
                        </a:lnTo>
                        <a:lnTo>
                          <a:pt x="21" y="159"/>
                        </a:lnTo>
                        <a:lnTo>
                          <a:pt x="21" y="221"/>
                        </a:lnTo>
                        <a:lnTo>
                          <a:pt x="32" y="300"/>
                        </a:lnTo>
                        <a:lnTo>
                          <a:pt x="49" y="356"/>
                        </a:lnTo>
                        <a:lnTo>
                          <a:pt x="83" y="393"/>
                        </a:lnTo>
                        <a:lnTo>
                          <a:pt x="138" y="425"/>
                        </a:lnTo>
                        <a:close/>
                      </a:path>
                    </a:pathLst>
                  </a:custGeom>
                  <a:solidFill>
                    <a:srgbClr val="E040A0"/>
                  </a:solidFill>
                  <a:ln w="9525">
                    <a:solidFill>
                      <a:srgbClr val="E040A0"/>
                    </a:solidFill>
                    <a:prstDash val="solid"/>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655" name="Freeform 543"/>
                  <p:cNvSpPr/>
                  <p:nvPr/>
                </p:nvSpPr>
                <p:spPr bwMode="auto">
                  <a:xfrm>
                    <a:off x="3868" y="2843"/>
                    <a:ext cx="74" cy="180"/>
                  </a:xfrm>
                  <a:custGeom>
                    <a:avLst/>
                    <a:gdLst>
                      <a:gd name="T0" fmla="*/ 148 w 148"/>
                      <a:gd name="T1" fmla="*/ 361 h 361"/>
                      <a:gd name="T2" fmla="*/ 109 w 148"/>
                      <a:gd name="T3" fmla="*/ 347 h 361"/>
                      <a:gd name="T4" fmla="*/ 71 w 148"/>
                      <a:gd name="T5" fmla="*/ 306 h 361"/>
                      <a:gd name="T6" fmla="*/ 54 w 148"/>
                      <a:gd name="T7" fmla="*/ 278 h 361"/>
                      <a:gd name="T8" fmla="*/ 38 w 148"/>
                      <a:gd name="T9" fmla="*/ 211 h 361"/>
                      <a:gd name="T10" fmla="*/ 27 w 148"/>
                      <a:gd name="T11" fmla="*/ 167 h 361"/>
                      <a:gd name="T12" fmla="*/ 7 w 148"/>
                      <a:gd name="T13" fmla="*/ 121 h 361"/>
                      <a:gd name="T14" fmla="*/ 0 w 148"/>
                      <a:gd name="T15" fmla="*/ 70 h 361"/>
                      <a:gd name="T16" fmla="*/ 14 w 148"/>
                      <a:gd name="T17" fmla="*/ 37 h 361"/>
                      <a:gd name="T18" fmla="*/ 51 w 148"/>
                      <a:gd name="T19" fmla="*/ 0 h 361"/>
                      <a:gd name="T20" fmla="*/ 14 w 148"/>
                      <a:gd name="T21" fmla="*/ 35 h 361"/>
                      <a:gd name="T22" fmla="*/ 4 w 148"/>
                      <a:gd name="T23" fmla="*/ 72 h 361"/>
                      <a:gd name="T24" fmla="*/ 5 w 148"/>
                      <a:gd name="T25" fmla="*/ 120 h 361"/>
                      <a:gd name="T26" fmla="*/ 24 w 148"/>
                      <a:gd name="T27" fmla="*/ 160 h 361"/>
                      <a:gd name="T28" fmla="*/ 43 w 148"/>
                      <a:gd name="T29" fmla="*/ 227 h 361"/>
                      <a:gd name="T30" fmla="*/ 53 w 148"/>
                      <a:gd name="T31" fmla="*/ 266 h 361"/>
                      <a:gd name="T32" fmla="*/ 71 w 148"/>
                      <a:gd name="T33" fmla="*/ 310 h 361"/>
                      <a:gd name="T34" fmla="*/ 112 w 148"/>
                      <a:gd name="T35" fmla="*/ 345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8" h="361">
                        <a:moveTo>
                          <a:pt x="148" y="361"/>
                        </a:moveTo>
                        <a:lnTo>
                          <a:pt x="109" y="347"/>
                        </a:lnTo>
                        <a:lnTo>
                          <a:pt x="71" y="306"/>
                        </a:lnTo>
                        <a:lnTo>
                          <a:pt x="54" y="278"/>
                        </a:lnTo>
                        <a:lnTo>
                          <a:pt x="38" y="211"/>
                        </a:lnTo>
                        <a:lnTo>
                          <a:pt x="27" y="167"/>
                        </a:lnTo>
                        <a:lnTo>
                          <a:pt x="7" y="121"/>
                        </a:lnTo>
                        <a:lnTo>
                          <a:pt x="0" y="70"/>
                        </a:lnTo>
                        <a:lnTo>
                          <a:pt x="14" y="37"/>
                        </a:lnTo>
                        <a:lnTo>
                          <a:pt x="51" y="0"/>
                        </a:lnTo>
                        <a:lnTo>
                          <a:pt x="14" y="35"/>
                        </a:lnTo>
                        <a:lnTo>
                          <a:pt x="4" y="72"/>
                        </a:lnTo>
                        <a:lnTo>
                          <a:pt x="5" y="120"/>
                        </a:lnTo>
                        <a:lnTo>
                          <a:pt x="24" y="160"/>
                        </a:lnTo>
                        <a:lnTo>
                          <a:pt x="43" y="227"/>
                        </a:lnTo>
                        <a:lnTo>
                          <a:pt x="53" y="266"/>
                        </a:lnTo>
                        <a:lnTo>
                          <a:pt x="71" y="310"/>
                        </a:lnTo>
                        <a:lnTo>
                          <a:pt x="112" y="345"/>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656" name="Freeform 544"/>
                  <p:cNvSpPr/>
                  <p:nvPr/>
                </p:nvSpPr>
                <p:spPr bwMode="auto">
                  <a:xfrm>
                    <a:off x="3875" y="2843"/>
                    <a:ext cx="72" cy="180"/>
                  </a:xfrm>
                  <a:custGeom>
                    <a:avLst/>
                    <a:gdLst>
                      <a:gd name="T0" fmla="*/ 144 w 144"/>
                      <a:gd name="T1" fmla="*/ 361 h 361"/>
                      <a:gd name="T2" fmla="*/ 90 w 144"/>
                      <a:gd name="T3" fmla="*/ 313 h 361"/>
                      <a:gd name="T4" fmla="*/ 66 w 144"/>
                      <a:gd name="T5" fmla="*/ 273 h 361"/>
                      <a:gd name="T6" fmla="*/ 56 w 144"/>
                      <a:gd name="T7" fmla="*/ 234 h 361"/>
                      <a:gd name="T8" fmla="*/ 34 w 144"/>
                      <a:gd name="T9" fmla="*/ 164 h 361"/>
                      <a:gd name="T10" fmla="*/ 20 w 144"/>
                      <a:gd name="T11" fmla="*/ 118 h 361"/>
                      <a:gd name="T12" fmla="*/ 12 w 144"/>
                      <a:gd name="T13" fmla="*/ 83 h 361"/>
                      <a:gd name="T14" fmla="*/ 24 w 144"/>
                      <a:gd name="T15" fmla="*/ 42 h 361"/>
                      <a:gd name="T16" fmla="*/ 47 w 144"/>
                      <a:gd name="T17" fmla="*/ 0 h 361"/>
                      <a:gd name="T18" fmla="*/ 10 w 144"/>
                      <a:gd name="T19" fmla="*/ 35 h 361"/>
                      <a:gd name="T20" fmla="*/ 0 w 144"/>
                      <a:gd name="T21" fmla="*/ 72 h 361"/>
                      <a:gd name="T22" fmla="*/ 1 w 144"/>
                      <a:gd name="T23" fmla="*/ 120 h 361"/>
                      <a:gd name="T24" fmla="*/ 20 w 144"/>
                      <a:gd name="T25" fmla="*/ 160 h 361"/>
                      <a:gd name="T26" fmla="*/ 39 w 144"/>
                      <a:gd name="T27" fmla="*/ 227 h 361"/>
                      <a:gd name="T28" fmla="*/ 49 w 144"/>
                      <a:gd name="T29" fmla="*/ 266 h 361"/>
                      <a:gd name="T30" fmla="*/ 68 w 144"/>
                      <a:gd name="T31" fmla="*/ 310 h 361"/>
                      <a:gd name="T32" fmla="*/ 108 w 144"/>
                      <a:gd name="T33" fmla="*/ 345 h 361"/>
                      <a:gd name="T34" fmla="*/ 144 w 144"/>
                      <a:gd name="T35" fmla="*/ 36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 h="361">
                        <a:moveTo>
                          <a:pt x="144" y="361"/>
                        </a:moveTo>
                        <a:lnTo>
                          <a:pt x="90" y="313"/>
                        </a:lnTo>
                        <a:lnTo>
                          <a:pt x="66" y="273"/>
                        </a:lnTo>
                        <a:lnTo>
                          <a:pt x="56" y="234"/>
                        </a:lnTo>
                        <a:lnTo>
                          <a:pt x="34" y="164"/>
                        </a:lnTo>
                        <a:lnTo>
                          <a:pt x="20" y="118"/>
                        </a:lnTo>
                        <a:lnTo>
                          <a:pt x="12" y="83"/>
                        </a:lnTo>
                        <a:lnTo>
                          <a:pt x="24" y="42"/>
                        </a:lnTo>
                        <a:lnTo>
                          <a:pt x="47" y="0"/>
                        </a:lnTo>
                        <a:lnTo>
                          <a:pt x="10" y="35"/>
                        </a:lnTo>
                        <a:lnTo>
                          <a:pt x="0" y="72"/>
                        </a:lnTo>
                        <a:lnTo>
                          <a:pt x="1" y="120"/>
                        </a:lnTo>
                        <a:lnTo>
                          <a:pt x="20" y="160"/>
                        </a:lnTo>
                        <a:lnTo>
                          <a:pt x="39" y="227"/>
                        </a:lnTo>
                        <a:lnTo>
                          <a:pt x="49" y="266"/>
                        </a:lnTo>
                        <a:lnTo>
                          <a:pt x="68" y="310"/>
                        </a:lnTo>
                        <a:lnTo>
                          <a:pt x="108" y="345"/>
                        </a:lnTo>
                        <a:lnTo>
                          <a:pt x="144" y="361"/>
                        </a:lnTo>
                        <a:close/>
                      </a:path>
                    </a:pathLst>
                  </a:custGeom>
                  <a:solidFill>
                    <a:srgbClr val="E040A0"/>
                  </a:solidFill>
                  <a:ln w="9525">
                    <a:solidFill>
                      <a:srgbClr val="E040A0"/>
                    </a:solidFill>
                    <a:prstDash val="solid"/>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83986" name="Group 545"/>
                  <p:cNvGrpSpPr/>
                  <p:nvPr/>
                </p:nvGrpSpPr>
                <p:grpSpPr bwMode="auto">
                  <a:xfrm>
                    <a:off x="3997" y="2996"/>
                    <a:ext cx="795" cy="297"/>
                    <a:chOff x="3997" y="2996"/>
                    <a:chExt cx="795" cy="297"/>
                  </a:xfrm>
                </p:grpSpPr>
                <p:sp>
                  <p:nvSpPr>
                    <p:cNvPr id="346658" name="Freeform 546"/>
                    <p:cNvSpPr/>
                    <p:nvPr/>
                  </p:nvSpPr>
                  <p:spPr bwMode="auto">
                    <a:xfrm>
                      <a:off x="3997" y="2996"/>
                      <a:ext cx="791" cy="297"/>
                    </a:xfrm>
                    <a:custGeom>
                      <a:avLst/>
                      <a:gdLst>
                        <a:gd name="T0" fmla="*/ 381 w 1582"/>
                        <a:gd name="T1" fmla="*/ 0 h 595"/>
                        <a:gd name="T2" fmla="*/ 406 w 1582"/>
                        <a:gd name="T3" fmla="*/ 63 h 595"/>
                        <a:gd name="T4" fmla="*/ 466 w 1582"/>
                        <a:gd name="T5" fmla="*/ 144 h 595"/>
                        <a:gd name="T6" fmla="*/ 566 w 1582"/>
                        <a:gd name="T7" fmla="*/ 202 h 595"/>
                        <a:gd name="T8" fmla="*/ 705 w 1582"/>
                        <a:gd name="T9" fmla="*/ 243 h 595"/>
                        <a:gd name="T10" fmla="*/ 867 w 1582"/>
                        <a:gd name="T11" fmla="*/ 280 h 595"/>
                        <a:gd name="T12" fmla="*/ 997 w 1582"/>
                        <a:gd name="T13" fmla="*/ 285 h 595"/>
                        <a:gd name="T14" fmla="*/ 1132 w 1582"/>
                        <a:gd name="T15" fmla="*/ 280 h 595"/>
                        <a:gd name="T16" fmla="*/ 1157 w 1582"/>
                        <a:gd name="T17" fmla="*/ 264 h 595"/>
                        <a:gd name="T18" fmla="*/ 1195 w 1582"/>
                        <a:gd name="T19" fmla="*/ 218 h 595"/>
                        <a:gd name="T20" fmla="*/ 1227 w 1582"/>
                        <a:gd name="T21" fmla="*/ 183 h 595"/>
                        <a:gd name="T22" fmla="*/ 1271 w 1582"/>
                        <a:gd name="T23" fmla="*/ 153 h 595"/>
                        <a:gd name="T24" fmla="*/ 1285 w 1582"/>
                        <a:gd name="T25" fmla="*/ 118 h 595"/>
                        <a:gd name="T26" fmla="*/ 1307 w 1582"/>
                        <a:gd name="T27" fmla="*/ 88 h 595"/>
                        <a:gd name="T28" fmla="*/ 1337 w 1582"/>
                        <a:gd name="T29" fmla="*/ 72 h 595"/>
                        <a:gd name="T30" fmla="*/ 1375 w 1582"/>
                        <a:gd name="T31" fmla="*/ 58 h 595"/>
                        <a:gd name="T32" fmla="*/ 1431 w 1582"/>
                        <a:gd name="T33" fmla="*/ 52 h 595"/>
                        <a:gd name="T34" fmla="*/ 1488 w 1582"/>
                        <a:gd name="T35" fmla="*/ 66 h 595"/>
                        <a:gd name="T36" fmla="*/ 1539 w 1582"/>
                        <a:gd name="T37" fmla="*/ 91 h 595"/>
                        <a:gd name="T38" fmla="*/ 1567 w 1582"/>
                        <a:gd name="T39" fmla="*/ 123 h 595"/>
                        <a:gd name="T40" fmla="*/ 1578 w 1582"/>
                        <a:gd name="T41" fmla="*/ 165 h 595"/>
                        <a:gd name="T42" fmla="*/ 1558 w 1582"/>
                        <a:gd name="T43" fmla="*/ 250 h 595"/>
                        <a:gd name="T44" fmla="*/ 1577 w 1582"/>
                        <a:gd name="T45" fmla="*/ 281 h 595"/>
                        <a:gd name="T46" fmla="*/ 1582 w 1582"/>
                        <a:gd name="T47" fmla="*/ 320 h 595"/>
                        <a:gd name="T48" fmla="*/ 1570 w 1582"/>
                        <a:gd name="T49" fmla="*/ 350 h 595"/>
                        <a:gd name="T50" fmla="*/ 1541 w 1582"/>
                        <a:gd name="T51" fmla="*/ 383 h 595"/>
                        <a:gd name="T52" fmla="*/ 1522 w 1582"/>
                        <a:gd name="T53" fmla="*/ 408 h 595"/>
                        <a:gd name="T54" fmla="*/ 1538 w 1582"/>
                        <a:gd name="T55" fmla="*/ 442 h 595"/>
                        <a:gd name="T56" fmla="*/ 1533 w 1582"/>
                        <a:gd name="T57" fmla="*/ 479 h 595"/>
                        <a:gd name="T58" fmla="*/ 1516 w 1582"/>
                        <a:gd name="T59" fmla="*/ 505 h 595"/>
                        <a:gd name="T60" fmla="*/ 1500 w 1582"/>
                        <a:gd name="T61" fmla="*/ 530 h 595"/>
                        <a:gd name="T62" fmla="*/ 1490 w 1582"/>
                        <a:gd name="T63" fmla="*/ 572 h 595"/>
                        <a:gd name="T64" fmla="*/ 1473 w 1582"/>
                        <a:gd name="T65" fmla="*/ 590 h 595"/>
                        <a:gd name="T66" fmla="*/ 1427 w 1582"/>
                        <a:gd name="T67" fmla="*/ 595 h 595"/>
                        <a:gd name="T68" fmla="*/ 1359 w 1582"/>
                        <a:gd name="T69" fmla="*/ 593 h 595"/>
                        <a:gd name="T70" fmla="*/ 1298 w 1582"/>
                        <a:gd name="T71" fmla="*/ 579 h 595"/>
                        <a:gd name="T72" fmla="*/ 1227 w 1582"/>
                        <a:gd name="T73" fmla="*/ 558 h 595"/>
                        <a:gd name="T74" fmla="*/ 1179 w 1582"/>
                        <a:gd name="T75" fmla="*/ 533 h 595"/>
                        <a:gd name="T76" fmla="*/ 1147 w 1582"/>
                        <a:gd name="T77" fmla="*/ 512 h 595"/>
                        <a:gd name="T78" fmla="*/ 1031 w 1582"/>
                        <a:gd name="T79" fmla="*/ 528 h 595"/>
                        <a:gd name="T80" fmla="*/ 877 w 1582"/>
                        <a:gd name="T81" fmla="*/ 549 h 595"/>
                        <a:gd name="T82" fmla="*/ 761 w 1582"/>
                        <a:gd name="T83" fmla="*/ 558 h 595"/>
                        <a:gd name="T84" fmla="*/ 644 w 1582"/>
                        <a:gd name="T85" fmla="*/ 558 h 595"/>
                        <a:gd name="T86" fmla="*/ 491 w 1582"/>
                        <a:gd name="T87" fmla="*/ 554 h 595"/>
                        <a:gd name="T88" fmla="*/ 400 w 1582"/>
                        <a:gd name="T89" fmla="*/ 538 h 595"/>
                        <a:gd name="T90" fmla="*/ 240 w 1582"/>
                        <a:gd name="T91" fmla="*/ 475 h 595"/>
                        <a:gd name="T92" fmla="*/ 140 w 1582"/>
                        <a:gd name="T93" fmla="*/ 419 h 595"/>
                        <a:gd name="T94" fmla="*/ 80 w 1582"/>
                        <a:gd name="T95" fmla="*/ 332 h 595"/>
                        <a:gd name="T96" fmla="*/ 39 w 1582"/>
                        <a:gd name="T97" fmla="*/ 297 h 595"/>
                        <a:gd name="T98" fmla="*/ 0 w 1582"/>
                        <a:gd name="T99" fmla="*/ 209 h 595"/>
                        <a:gd name="T100" fmla="*/ 72 w 1582"/>
                        <a:gd name="T101" fmla="*/ 158 h 595"/>
                        <a:gd name="T102" fmla="*/ 169 w 1582"/>
                        <a:gd name="T103" fmla="*/ 140 h 595"/>
                        <a:gd name="T104" fmla="*/ 277 w 1582"/>
                        <a:gd name="T105" fmla="*/ 42 h 595"/>
                        <a:gd name="T106" fmla="*/ 340 w 1582"/>
                        <a:gd name="T107" fmla="*/ 24 h 595"/>
                        <a:gd name="T108" fmla="*/ 381 w 1582"/>
                        <a:gd name="T109"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582" h="595">
                          <a:moveTo>
                            <a:pt x="381" y="0"/>
                          </a:moveTo>
                          <a:lnTo>
                            <a:pt x="406" y="63"/>
                          </a:lnTo>
                          <a:lnTo>
                            <a:pt x="466" y="144"/>
                          </a:lnTo>
                          <a:lnTo>
                            <a:pt x="566" y="202"/>
                          </a:lnTo>
                          <a:lnTo>
                            <a:pt x="705" y="243"/>
                          </a:lnTo>
                          <a:lnTo>
                            <a:pt x="867" y="280"/>
                          </a:lnTo>
                          <a:lnTo>
                            <a:pt x="997" y="285"/>
                          </a:lnTo>
                          <a:lnTo>
                            <a:pt x="1132" y="280"/>
                          </a:lnTo>
                          <a:lnTo>
                            <a:pt x="1157" y="264"/>
                          </a:lnTo>
                          <a:lnTo>
                            <a:pt x="1195" y="218"/>
                          </a:lnTo>
                          <a:lnTo>
                            <a:pt x="1227" y="183"/>
                          </a:lnTo>
                          <a:lnTo>
                            <a:pt x="1271" y="153"/>
                          </a:lnTo>
                          <a:lnTo>
                            <a:pt x="1285" y="118"/>
                          </a:lnTo>
                          <a:lnTo>
                            <a:pt x="1307" y="88"/>
                          </a:lnTo>
                          <a:lnTo>
                            <a:pt x="1337" y="72"/>
                          </a:lnTo>
                          <a:lnTo>
                            <a:pt x="1375" y="58"/>
                          </a:lnTo>
                          <a:lnTo>
                            <a:pt x="1431" y="52"/>
                          </a:lnTo>
                          <a:lnTo>
                            <a:pt x="1488" y="66"/>
                          </a:lnTo>
                          <a:lnTo>
                            <a:pt x="1539" y="91"/>
                          </a:lnTo>
                          <a:lnTo>
                            <a:pt x="1567" y="123"/>
                          </a:lnTo>
                          <a:lnTo>
                            <a:pt x="1578" y="165"/>
                          </a:lnTo>
                          <a:lnTo>
                            <a:pt x="1558" y="250"/>
                          </a:lnTo>
                          <a:lnTo>
                            <a:pt x="1577" y="281"/>
                          </a:lnTo>
                          <a:lnTo>
                            <a:pt x="1582" y="320"/>
                          </a:lnTo>
                          <a:lnTo>
                            <a:pt x="1570" y="350"/>
                          </a:lnTo>
                          <a:lnTo>
                            <a:pt x="1541" y="383"/>
                          </a:lnTo>
                          <a:lnTo>
                            <a:pt x="1522" y="408"/>
                          </a:lnTo>
                          <a:lnTo>
                            <a:pt x="1538" y="442"/>
                          </a:lnTo>
                          <a:lnTo>
                            <a:pt x="1533" y="479"/>
                          </a:lnTo>
                          <a:lnTo>
                            <a:pt x="1516" y="505"/>
                          </a:lnTo>
                          <a:lnTo>
                            <a:pt x="1500" y="530"/>
                          </a:lnTo>
                          <a:lnTo>
                            <a:pt x="1490" y="572"/>
                          </a:lnTo>
                          <a:lnTo>
                            <a:pt x="1473" y="590"/>
                          </a:lnTo>
                          <a:lnTo>
                            <a:pt x="1427" y="595"/>
                          </a:lnTo>
                          <a:lnTo>
                            <a:pt x="1359" y="593"/>
                          </a:lnTo>
                          <a:lnTo>
                            <a:pt x="1298" y="579"/>
                          </a:lnTo>
                          <a:lnTo>
                            <a:pt x="1227" y="558"/>
                          </a:lnTo>
                          <a:lnTo>
                            <a:pt x="1179" y="533"/>
                          </a:lnTo>
                          <a:lnTo>
                            <a:pt x="1147" y="512"/>
                          </a:lnTo>
                          <a:lnTo>
                            <a:pt x="1031" y="528"/>
                          </a:lnTo>
                          <a:lnTo>
                            <a:pt x="877" y="549"/>
                          </a:lnTo>
                          <a:lnTo>
                            <a:pt x="761" y="558"/>
                          </a:lnTo>
                          <a:lnTo>
                            <a:pt x="644" y="558"/>
                          </a:lnTo>
                          <a:lnTo>
                            <a:pt x="491" y="554"/>
                          </a:lnTo>
                          <a:lnTo>
                            <a:pt x="400" y="538"/>
                          </a:lnTo>
                          <a:lnTo>
                            <a:pt x="240" y="475"/>
                          </a:lnTo>
                          <a:lnTo>
                            <a:pt x="140" y="419"/>
                          </a:lnTo>
                          <a:lnTo>
                            <a:pt x="80" y="332"/>
                          </a:lnTo>
                          <a:lnTo>
                            <a:pt x="39" y="297"/>
                          </a:lnTo>
                          <a:lnTo>
                            <a:pt x="0" y="209"/>
                          </a:lnTo>
                          <a:lnTo>
                            <a:pt x="72" y="158"/>
                          </a:lnTo>
                          <a:lnTo>
                            <a:pt x="169" y="140"/>
                          </a:lnTo>
                          <a:lnTo>
                            <a:pt x="277" y="42"/>
                          </a:lnTo>
                          <a:lnTo>
                            <a:pt x="340" y="24"/>
                          </a:lnTo>
                          <a:lnTo>
                            <a:pt x="381" y="0"/>
                          </a:lnTo>
                          <a:close/>
                        </a:path>
                      </a:pathLst>
                    </a:custGeom>
                    <a:solidFill>
                      <a:srgbClr val="E0A080"/>
                    </a:solidFill>
                    <a:ln w="9525">
                      <a:solidFill>
                        <a:srgbClr val="000000"/>
                      </a:solidFill>
                      <a:prstDash val="solid"/>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659" name="Freeform 547"/>
                    <p:cNvSpPr/>
                    <p:nvPr/>
                  </p:nvSpPr>
                  <p:spPr bwMode="auto">
                    <a:xfrm>
                      <a:off x="4678" y="3052"/>
                      <a:ext cx="17" cy="70"/>
                    </a:xfrm>
                    <a:custGeom>
                      <a:avLst/>
                      <a:gdLst>
                        <a:gd name="T0" fmla="*/ 36 w 36"/>
                        <a:gd name="T1" fmla="*/ 0 h 137"/>
                        <a:gd name="T2" fmla="*/ 19 w 36"/>
                        <a:gd name="T3" fmla="*/ 5 h 137"/>
                        <a:gd name="T4" fmla="*/ 7 w 36"/>
                        <a:gd name="T5" fmla="*/ 25 h 137"/>
                        <a:gd name="T6" fmla="*/ 0 w 36"/>
                        <a:gd name="T7" fmla="*/ 44 h 137"/>
                        <a:gd name="T8" fmla="*/ 0 w 36"/>
                        <a:gd name="T9" fmla="*/ 62 h 137"/>
                        <a:gd name="T10" fmla="*/ 9 w 36"/>
                        <a:gd name="T11" fmla="*/ 100 h 137"/>
                        <a:gd name="T12" fmla="*/ 7 w 36"/>
                        <a:gd name="T13" fmla="*/ 137 h 137"/>
                      </a:gdLst>
                      <a:ahLst/>
                      <a:cxnLst>
                        <a:cxn ang="0">
                          <a:pos x="T0" y="T1"/>
                        </a:cxn>
                        <a:cxn ang="0">
                          <a:pos x="T2" y="T3"/>
                        </a:cxn>
                        <a:cxn ang="0">
                          <a:pos x="T4" y="T5"/>
                        </a:cxn>
                        <a:cxn ang="0">
                          <a:pos x="T6" y="T7"/>
                        </a:cxn>
                        <a:cxn ang="0">
                          <a:pos x="T8" y="T9"/>
                        </a:cxn>
                        <a:cxn ang="0">
                          <a:pos x="T10" y="T11"/>
                        </a:cxn>
                        <a:cxn ang="0">
                          <a:pos x="T12" y="T13"/>
                        </a:cxn>
                      </a:cxnLst>
                      <a:rect l="0" t="0" r="r" b="b"/>
                      <a:pathLst>
                        <a:path w="36" h="137">
                          <a:moveTo>
                            <a:pt x="36" y="0"/>
                          </a:moveTo>
                          <a:lnTo>
                            <a:pt x="19" y="5"/>
                          </a:lnTo>
                          <a:lnTo>
                            <a:pt x="7" y="25"/>
                          </a:lnTo>
                          <a:lnTo>
                            <a:pt x="0" y="44"/>
                          </a:lnTo>
                          <a:lnTo>
                            <a:pt x="0" y="62"/>
                          </a:lnTo>
                          <a:lnTo>
                            <a:pt x="9" y="100"/>
                          </a:lnTo>
                          <a:lnTo>
                            <a:pt x="7" y="137"/>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660" name="Freeform 548"/>
                    <p:cNvSpPr/>
                    <p:nvPr/>
                  </p:nvSpPr>
                  <p:spPr bwMode="auto">
                    <a:xfrm>
                      <a:off x="4760" y="3141"/>
                      <a:ext cx="32" cy="11"/>
                    </a:xfrm>
                    <a:custGeom>
                      <a:avLst/>
                      <a:gdLst>
                        <a:gd name="T0" fmla="*/ 64 w 64"/>
                        <a:gd name="T1" fmla="*/ 9 h 20"/>
                        <a:gd name="T2" fmla="*/ 42 w 64"/>
                        <a:gd name="T3" fmla="*/ 20 h 20"/>
                        <a:gd name="T4" fmla="*/ 15 w 64"/>
                        <a:gd name="T5" fmla="*/ 14 h 20"/>
                        <a:gd name="T6" fmla="*/ 0 w 64"/>
                        <a:gd name="T7" fmla="*/ 0 h 20"/>
                      </a:gdLst>
                      <a:ahLst/>
                      <a:cxnLst>
                        <a:cxn ang="0">
                          <a:pos x="T0" y="T1"/>
                        </a:cxn>
                        <a:cxn ang="0">
                          <a:pos x="T2" y="T3"/>
                        </a:cxn>
                        <a:cxn ang="0">
                          <a:pos x="T4" y="T5"/>
                        </a:cxn>
                        <a:cxn ang="0">
                          <a:pos x="T6" y="T7"/>
                        </a:cxn>
                      </a:cxnLst>
                      <a:rect l="0" t="0" r="r" b="b"/>
                      <a:pathLst>
                        <a:path w="64" h="20">
                          <a:moveTo>
                            <a:pt x="64" y="9"/>
                          </a:moveTo>
                          <a:lnTo>
                            <a:pt x="42" y="20"/>
                          </a:lnTo>
                          <a:lnTo>
                            <a:pt x="15" y="14"/>
                          </a:lnTo>
                          <a:lnTo>
                            <a:pt x="0" y="0"/>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661" name="Freeform 549"/>
                    <p:cNvSpPr/>
                    <p:nvPr/>
                  </p:nvSpPr>
                  <p:spPr bwMode="auto">
                    <a:xfrm>
                      <a:off x="4743" y="3219"/>
                      <a:ext cx="36" cy="12"/>
                    </a:xfrm>
                    <a:custGeom>
                      <a:avLst/>
                      <a:gdLst>
                        <a:gd name="T0" fmla="*/ 71 w 71"/>
                        <a:gd name="T1" fmla="*/ 0 h 23"/>
                        <a:gd name="T2" fmla="*/ 63 w 71"/>
                        <a:gd name="T3" fmla="*/ 18 h 23"/>
                        <a:gd name="T4" fmla="*/ 41 w 71"/>
                        <a:gd name="T5" fmla="*/ 23 h 23"/>
                        <a:gd name="T6" fmla="*/ 20 w 71"/>
                        <a:gd name="T7" fmla="*/ 16 h 23"/>
                        <a:gd name="T8" fmla="*/ 0 w 71"/>
                        <a:gd name="T9" fmla="*/ 3 h 23"/>
                      </a:gdLst>
                      <a:ahLst/>
                      <a:cxnLst>
                        <a:cxn ang="0">
                          <a:pos x="T0" y="T1"/>
                        </a:cxn>
                        <a:cxn ang="0">
                          <a:pos x="T2" y="T3"/>
                        </a:cxn>
                        <a:cxn ang="0">
                          <a:pos x="T4" y="T5"/>
                        </a:cxn>
                        <a:cxn ang="0">
                          <a:pos x="T6" y="T7"/>
                        </a:cxn>
                        <a:cxn ang="0">
                          <a:pos x="T8" y="T9"/>
                        </a:cxn>
                      </a:cxnLst>
                      <a:rect l="0" t="0" r="r" b="b"/>
                      <a:pathLst>
                        <a:path w="71" h="23">
                          <a:moveTo>
                            <a:pt x="71" y="0"/>
                          </a:moveTo>
                          <a:lnTo>
                            <a:pt x="63" y="18"/>
                          </a:lnTo>
                          <a:lnTo>
                            <a:pt x="41" y="23"/>
                          </a:lnTo>
                          <a:lnTo>
                            <a:pt x="20" y="16"/>
                          </a:lnTo>
                          <a:lnTo>
                            <a:pt x="0" y="3"/>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662" name="Freeform 550"/>
                    <p:cNvSpPr/>
                    <p:nvPr/>
                  </p:nvSpPr>
                  <p:spPr bwMode="auto">
                    <a:xfrm>
                      <a:off x="4536" y="3163"/>
                      <a:ext cx="46" cy="89"/>
                    </a:xfrm>
                    <a:custGeom>
                      <a:avLst/>
                      <a:gdLst>
                        <a:gd name="T0" fmla="*/ 0 w 90"/>
                        <a:gd name="T1" fmla="*/ 0 h 178"/>
                        <a:gd name="T2" fmla="*/ 29 w 90"/>
                        <a:gd name="T3" fmla="*/ 25 h 178"/>
                        <a:gd name="T4" fmla="*/ 61 w 90"/>
                        <a:gd name="T5" fmla="*/ 64 h 178"/>
                        <a:gd name="T6" fmla="*/ 77 w 90"/>
                        <a:gd name="T7" fmla="*/ 109 h 178"/>
                        <a:gd name="T8" fmla="*/ 90 w 90"/>
                        <a:gd name="T9" fmla="*/ 138 h 178"/>
                        <a:gd name="T10" fmla="*/ 77 w 90"/>
                        <a:gd name="T11" fmla="*/ 178 h 178"/>
                      </a:gdLst>
                      <a:ahLst/>
                      <a:cxnLst>
                        <a:cxn ang="0">
                          <a:pos x="T0" y="T1"/>
                        </a:cxn>
                        <a:cxn ang="0">
                          <a:pos x="T2" y="T3"/>
                        </a:cxn>
                        <a:cxn ang="0">
                          <a:pos x="T4" y="T5"/>
                        </a:cxn>
                        <a:cxn ang="0">
                          <a:pos x="T6" y="T7"/>
                        </a:cxn>
                        <a:cxn ang="0">
                          <a:pos x="T8" y="T9"/>
                        </a:cxn>
                        <a:cxn ang="0">
                          <a:pos x="T10" y="T11"/>
                        </a:cxn>
                      </a:cxnLst>
                      <a:rect l="0" t="0" r="r" b="b"/>
                      <a:pathLst>
                        <a:path w="90" h="178">
                          <a:moveTo>
                            <a:pt x="0" y="0"/>
                          </a:moveTo>
                          <a:lnTo>
                            <a:pt x="29" y="25"/>
                          </a:lnTo>
                          <a:lnTo>
                            <a:pt x="61" y="64"/>
                          </a:lnTo>
                          <a:lnTo>
                            <a:pt x="77" y="109"/>
                          </a:lnTo>
                          <a:lnTo>
                            <a:pt x="90" y="138"/>
                          </a:lnTo>
                          <a:lnTo>
                            <a:pt x="77" y="178"/>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663" name="Freeform 551"/>
                    <p:cNvSpPr/>
                    <p:nvPr/>
                  </p:nvSpPr>
                  <p:spPr bwMode="auto">
                    <a:xfrm>
                      <a:off x="4681" y="3109"/>
                      <a:ext cx="47" cy="24"/>
                    </a:xfrm>
                    <a:custGeom>
                      <a:avLst/>
                      <a:gdLst>
                        <a:gd name="T0" fmla="*/ 0 w 92"/>
                        <a:gd name="T1" fmla="*/ 47 h 47"/>
                        <a:gd name="T2" fmla="*/ 17 w 92"/>
                        <a:gd name="T3" fmla="*/ 24 h 47"/>
                        <a:gd name="T4" fmla="*/ 37 w 92"/>
                        <a:gd name="T5" fmla="*/ 9 h 47"/>
                        <a:gd name="T6" fmla="*/ 59 w 92"/>
                        <a:gd name="T7" fmla="*/ 0 h 47"/>
                        <a:gd name="T8" fmla="*/ 92 w 92"/>
                        <a:gd name="T9" fmla="*/ 3 h 47"/>
                      </a:gdLst>
                      <a:ahLst/>
                      <a:cxnLst>
                        <a:cxn ang="0">
                          <a:pos x="T0" y="T1"/>
                        </a:cxn>
                        <a:cxn ang="0">
                          <a:pos x="T2" y="T3"/>
                        </a:cxn>
                        <a:cxn ang="0">
                          <a:pos x="T4" y="T5"/>
                        </a:cxn>
                        <a:cxn ang="0">
                          <a:pos x="T6" y="T7"/>
                        </a:cxn>
                        <a:cxn ang="0">
                          <a:pos x="T8" y="T9"/>
                        </a:cxn>
                      </a:cxnLst>
                      <a:rect l="0" t="0" r="r" b="b"/>
                      <a:pathLst>
                        <a:path w="92" h="47">
                          <a:moveTo>
                            <a:pt x="0" y="47"/>
                          </a:moveTo>
                          <a:lnTo>
                            <a:pt x="17" y="24"/>
                          </a:lnTo>
                          <a:lnTo>
                            <a:pt x="37" y="9"/>
                          </a:lnTo>
                          <a:lnTo>
                            <a:pt x="59" y="0"/>
                          </a:lnTo>
                          <a:lnTo>
                            <a:pt x="92" y="3"/>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664" name="Freeform 552"/>
                    <p:cNvSpPr/>
                    <p:nvPr/>
                  </p:nvSpPr>
                  <p:spPr bwMode="auto">
                    <a:xfrm>
                      <a:off x="4718" y="3084"/>
                      <a:ext cx="29" cy="25"/>
                    </a:xfrm>
                    <a:custGeom>
                      <a:avLst/>
                      <a:gdLst>
                        <a:gd name="T0" fmla="*/ 60 w 60"/>
                        <a:gd name="T1" fmla="*/ 0 h 51"/>
                        <a:gd name="T2" fmla="*/ 41 w 60"/>
                        <a:gd name="T3" fmla="*/ 0 h 51"/>
                        <a:gd name="T4" fmla="*/ 26 w 60"/>
                        <a:gd name="T5" fmla="*/ 8 h 51"/>
                        <a:gd name="T6" fmla="*/ 14 w 60"/>
                        <a:gd name="T7" fmla="*/ 17 h 51"/>
                        <a:gd name="T8" fmla="*/ 4 w 60"/>
                        <a:gd name="T9" fmla="*/ 33 h 51"/>
                        <a:gd name="T10" fmla="*/ 0 w 60"/>
                        <a:gd name="T11" fmla="*/ 51 h 51"/>
                      </a:gdLst>
                      <a:ahLst/>
                      <a:cxnLst>
                        <a:cxn ang="0">
                          <a:pos x="T0" y="T1"/>
                        </a:cxn>
                        <a:cxn ang="0">
                          <a:pos x="T2" y="T3"/>
                        </a:cxn>
                        <a:cxn ang="0">
                          <a:pos x="T4" y="T5"/>
                        </a:cxn>
                        <a:cxn ang="0">
                          <a:pos x="T6" y="T7"/>
                        </a:cxn>
                        <a:cxn ang="0">
                          <a:pos x="T8" y="T9"/>
                        </a:cxn>
                        <a:cxn ang="0">
                          <a:pos x="T10" y="T11"/>
                        </a:cxn>
                      </a:cxnLst>
                      <a:rect l="0" t="0" r="r" b="b"/>
                      <a:pathLst>
                        <a:path w="60" h="51">
                          <a:moveTo>
                            <a:pt x="60" y="0"/>
                          </a:moveTo>
                          <a:lnTo>
                            <a:pt x="41" y="0"/>
                          </a:lnTo>
                          <a:lnTo>
                            <a:pt x="26" y="8"/>
                          </a:lnTo>
                          <a:lnTo>
                            <a:pt x="14" y="17"/>
                          </a:lnTo>
                          <a:lnTo>
                            <a:pt x="4" y="33"/>
                          </a:lnTo>
                          <a:lnTo>
                            <a:pt x="0" y="51"/>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665" name="Freeform 553"/>
                    <p:cNvSpPr/>
                    <p:nvPr/>
                  </p:nvSpPr>
                  <p:spPr bwMode="auto">
                    <a:xfrm>
                      <a:off x="4712" y="3048"/>
                      <a:ext cx="12" cy="36"/>
                    </a:xfrm>
                    <a:custGeom>
                      <a:avLst/>
                      <a:gdLst>
                        <a:gd name="T0" fmla="*/ 23 w 23"/>
                        <a:gd name="T1" fmla="*/ 0 h 72"/>
                        <a:gd name="T2" fmla="*/ 13 w 23"/>
                        <a:gd name="T3" fmla="*/ 9 h 72"/>
                        <a:gd name="T4" fmla="*/ 5 w 23"/>
                        <a:gd name="T5" fmla="*/ 30 h 72"/>
                        <a:gd name="T6" fmla="*/ 0 w 23"/>
                        <a:gd name="T7" fmla="*/ 51 h 72"/>
                        <a:gd name="T8" fmla="*/ 0 w 23"/>
                        <a:gd name="T9" fmla="*/ 72 h 72"/>
                      </a:gdLst>
                      <a:ahLst/>
                      <a:cxnLst>
                        <a:cxn ang="0">
                          <a:pos x="T0" y="T1"/>
                        </a:cxn>
                        <a:cxn ang="0">
                          <a:pos x="T2" y="T3"/>
                        </a:cxn>
                        <a:cxn ang="0">
                          <a:pos x="T4" y="T5"/>
                        </a:cxn>
                        <a:cxn ang="0">
                          <a:pos x="T6" y="T7"/>
                        </a:cxn>
                        <a:cxn ang="0">
                          <a:pos x="T8" y="T9"/>
                        </a:cxn>
                      </a:cxnLst>
                      <a:rect l="0" t="0" r="r" b="b"/>
                      <a:pathLst>
                        <a:path w="23" h="72">
                          <a:moveTo>
                            <a:pt x="23" y="0"/>
                          </a:moveTo>
                          <a:lnTo>
                            <a:pt x="13" y="9"/>
                          </a:lnTo>
                          <a:lnTo>
                            <a:pt x="5" y="30"/>
                          </a:lnTo>
                          <a:lnTo>
                            <a:pt x="0" y="51"/>
                          </a:lnTo>
                          <a:lnTo>
                            <a:pt x="0" y="72"/>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666" name="Freeform 554"/>
                    <p:cNvSpPr/>
                    <p:nvPr/>
                  </p:nvSpPr>
                  <p:spPr bwMode="auto">
                    <a:xfrm>
                      <a:off x="4692" y="3064"/>
                      <a:ext cx="20" cy="21"/>
                    </a:xfrm>
                    <a:custGeom>
                      <a:avLst/>
                      <a:gdLst>
                        <a:gd name="T0" fmla="*/ 0 w 41"/>
                        <a:gd name="T1" fmla="*/ 0 h 40"/>
                        <a:gd name="T2" fmla="*/ 19 w 41"/>
                        <a:gd name="T3" fmla="*/ 9 h 40"/>
                        <a:gd name="T4" fmla="*/ 30 w 41"/>
                        <a:gd name="T5" fmla="*/ 23 h 40"/>
                        <a:gd name="T6" fmla="*/ 41 w 41"/>
                        <a:gd name="T7" fmla="*/ 40 h 40"/>
                      </a:gdLst>
                      <a:ahLst/>
                      <a:cxnLst>
                        <a:cxn ang="0">
                          <a:pos x="T0" y="T1"/>
                        </a:cxn>
                        <a:cxn ang="0">
                          <a:pos x="T2" y="T3"/>
                        </a:cxn>
                        <a:cxn ang="0">
                          <a:pos x="T4" y="T5"/>
                        </a:cxn>
                        <a:cxn ang="0">
                          <a:pos x="T6" y="T7"/>
                        </a:cxn>
                      </a:cxnLst>
                      <a:rect l="0" t="0" r="r" b="b"/>
                      <a:pathLst>
                        <a:path w="41" h="40">
                          <a:moveTo>
                            <a:pt x="0" y="0"/>
                          </a:moveTo>
                          <a:lnTo>
                            <a:pt x="19" y="9"/>
                          </a:lnTo>
                          <a:lnTo>
                            <a:pt x="30" y="23"/>
                          </a:lnTo>
                          <a:lnTo>
                            <a:pt x="41" y="40"/>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sp>
                <p:nvSpPr>
                  <p:cNvPr id="346667" name="Freeform 555"/>
                  <p:cNvSpPr/>
                  <p:nvPr/>
                </p:nvSpPr>
                <p:spPr bwMode="auto">
                  <a:xfrm>
                    <a:off x="3939" y="2910"/>
                    <a:ext cx="260" cy="218"/>
                  </a:xfrm>
                  <a:custGeom>
                    <a:avLst/>
                    <a:gdLst>
                      <a:gd name="T0" fmla="*/ 0 w 522"/>
                      <a:gd name="T1" fmla="*/ 227 h 435"/>
                      <a:gd name="T2" fmla="*/ 5 w 522"/>
                      <a:gd name="T3" fmla="*/ 276 h 435"/>
                      <a:gd name="T4" fmla="*/ 29 w 522"/>
                      <a:gd name="T5" fmla="*/ 310 h 435"/>
                      <a:gd name="T6" fmla="*/ 31 w 522"/>
                      <a:gd name="T7" fmla="*/ 317 h 435"/>
                      <a:gd name="T8" fmla="*/ 60 w 522"/>
                      <a:gd name="T9" fmla="*/ 361 h 435"/>
                      <a:gd name="T10" fmla="*/ 56 w 522"/>
                      <a:gd name="T11" fmla="*/ 368 h 435"/>
                      <a:gd name="T12" fmla="*/ 87 w 522"/>
                      <a:gd name="T13" fmla="*/ 403 h 435"/>
                      <a:gd name="T14" fmla="*/ 133 w 522"/>
                      <a:gd name="T15" fmla="*/ 435 h 435"/>
                      <a:gd name="T16" fmla="*/ 156 w 522"/>
                      <a:gd name="T17" fmla="*/ 403 h 435"/>
                      <a:gd name="T18" fmla="*/ 189 w 522"/>
                      <a:gd name="T19" fmla="*/ 375 h 435"/>
                      <a:gd name="T20" fmla="*/ 221 w 522"/>
                      <a:gd name="T21" fmla="*/ 350 h 435"/>
                      <a:gd name="T22" fmla="*/ 257 w 522"/>
                      <a:gd name="T23" fmla="*/ 347 h 435"/>
                      <a:gd name="T24" fmla="*/ 308 w 522"/>
                      <a:gd name="T25" fmla="*/ 345 h 435"/>
                      <a:gd name="T26" fmla="*/ 335 w 522"/>
                      <a:gd name="T27" fmla="*/ 308 h 435"/>
                      <a:gd name="T28" fmla="*/ 360 w 522"/>
                      <a:gd name="T29" fmla="*/ 276 h 435"/>
                      <a:gd name="T30" fmla="*/ 393 w 522"/>
                      <a:gd name="T31" fmla="*/ 257 h 435"/>
                      <a:gd name="T32" fmla="*/ 427 w 522"/>
                      <a:gd name="T33" fmla="*/ 243 h 435"/>
                      <a:gd name="T34" fmla="*/ 479 w 522"/>
                      <a:gd name="T35" fmla="*/ 232 h 435"/>
                      <a:gd name="T36" fmla="*/ 513 w 522"/>
                      <a:gd name="T37" fmla="*/ 211 h 435"/>
                      <a:gd name="T38" fmla="*/ 522 w 522"/>
                      <a:gd name="T39" fmla="*/ 190 h 435"/>
                      <a:gd name="T40" fmla="*/ 511 w 522"/>
                      <a:gd name="T41" fmla="*/ 137 h 435"/>
                      <a:gd name="T42" fmla="*/ 506 w 522"/>
                      <a:gd name="T43" fmla="*/ 139 h 435"/>
                      <a:gd name="T44" fmla="*/ 483 w 522"/>
                      <a:gd name="T45" fmla="*/ 93 h 435"/>
                      <a:gd name="T46" fmla="*/ 472 w 522"/>
                      <a:gd name="T47" fmla="*/ 70 h 435"/>
                      <a:gd name="T48" fmla="*/ 472 w 522"/>
                      <a:gd name="T49" fmla="*/ 67 h 435"/>
                      <a:gd name="T50" fmla="*/ 452 w 522"/>
                      <a:gd name="T51" fmla="*/ 37 h 435"/>
                      <a:gd name="T52" fmla="*/ 413 w 522"/>
                      <a:gd name="T53" fmla="*/ 0 h 435"/>
                      <a:gd name="T54" fmla="*/ 345 w 522"/>
                      <a:gd name="T55" fmla="*/ 30 h 435"/>
                      <a:gd name="T56" fmla="*/ 304 w 522"/>
                      <a:gd name="T57" fmla="*/ 88 h 435"/>
                      <a:gd name="T58" fmla="*/ 252 w 522"/>
                      <a:gd name="T59" fmla="*/ 112 h 435"/>
                      <a:gd name="T60" fmla="*/ 172 w 522"/>
                      <a:gd name="T61" fmla="*/ 144 h 435"/>
                      <a:gd name="T62" fmla="*/ 148 w 522"/>
                      <a:gd name="T63" fmla="*/ 186 h 435"/>
                      <a:gd name="T64" fmla="*/ 112 w 522"/>
                      <a:gd name="T65" fmla="*/ 190 h 435"/>
                      <a:gd name="T66" fmla="*/ 63 w 522"/>
                      <a:gd name="T67" fmla="*/ 211 h 435"/>
                      <a:gd name="T68" fmla="*/ 0 w 522"/>
                      <a:gd name="T69" fmla="*/ 227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22" h="435">
                        <a:moveTo>
                          <a:pt x="0" y="227"/>
                        </a:moveTo>
                        <a:lnTo>
                          <a:pt x="5" y="276"/>
                        </a:lnTo>
                        <a:lnTo>
                          <a:pt x="29" y="310"/>
                        </a:lnTo>
                        <a:lnTo>
                          <a:pt x="31" y="317"/>
                        </a:lnTo>
                        <a:lnTo>
                          <a:pt x="60" y="361"/>
                        </a:lnTo>
                        <a:lnTo>
                          <a:pt x="56" y="368"/>
                        </a:lnTo>
                        <a:lnTo>
                          <a:pt x="87" y="403"/>
                        </a:lnTo>
                        <a:lnTo>
                          <a:pt x="133" y="435"/>
                        </a:lnTo>
                        <a:lnTo>
                          <a:pt x="156" y="403"/>
                        </a:lnTo>
                        <a:lnTo>
                          <a:pt x="189" y="375"/>
                        </a:lnTo>
                        <a:lnTo>
                          <a:pt x="221" y="350"/>
                        </a:lnTo>
                        <a:lnTo>
                          <a:pt x="257" y="347"/>
                        </a:lnTo>
                        <a:lnTo>
                          <a:pt x="308" y="345"/>
                        </a:lnTo>
                        <a:lnTo>
                          <a:pt x="335" y="308"/>
                        </a:lnTo>
                        <a:lnTo>
                          <a:pt x="360" y="276"/>
                        </a:lnTo>
                        <a:lnTo>
                          <a:pt x="393" y="257"/>
                        </a:lnTo>
                        <a:lnTo>
                          <a:pt x="427" y="243"/>
                        </a:lnTo>
                        <a:lnTo>
                          <a:pt x="479" y="232"/>
                        </a:lnTo>
                        <a:lnTo>
                          <a:pt x="513" y="211"/>
                        </a:lnTo>
                        <a:lnTo>
                          <a:pt x="522" y="190"/>
                        </a:lnTo>
                        <a:lnTo>
                          <a:pt x="511" y="137"/>
                        </a:lnTo>
                        <a:lnTo>
                          <a:pt x="506" y="139"/>
                        </a:lnTo>
                        <a:lnTo>
                          <a:pt x="483" y="93"/>
                        </a:lnTo>
                        <a:lnTo>
                          <a:pt x="472" y="70"/>
                        </a:lnTo>
                        <a:lnTo>
                          <a:pt x="472" y="67"/>
                        </a:lnTo>
                        <a:lnTo>
                          <a:pt x="452" y="37"/>
                        </a:lnTo>
                        <a:lnTo>
                          <a:pt x="413" y="0"/>
                        </a:lnTo>
                        <a:lnTo>
                          <a:pt x="345" y="30"/>
                        </a:lnTo>
                        <a:lnTo>
                          <a:pt x="304" y="88"/>
                        </a:lnTo>
                        <a:lnTo>
                          <a:pt x="252" y="112"/>
                        </a:lnTo>
                        <a:lnTo>
                          <a:pt x="172" y="144"/>
                        </a:lnTo>
                        <a:lnTo>
                          <a:pt x="148" y="186"/>
                        </a:lnTo>
                        <a:lnTo>
                          <a:pt x="112" y="190"/>
                        </a:lnTo>
                        <a:lnTo>
                          <a:pt x="63" y="211"/>
                        </a:lnTo>
                        <a:lnTo>
                          <a:pt x="0" y="227"/>
                        </a:lnTo>
                        <a:close/>
                      </a:path>
                    </a:pathLst>
                  </a:custGeom>
                  <a:solidFill>
                    <a:srgbClr val="E040A0"/>
                  </a:solidFill>
                  <a:ln w="9525">
                    <a:solidFill>
                      <a:srgbClr val="000000"/>
                    </a:solidFill>
                    <a:prstDash val="solid"/>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668" name="Freeform 556"/>
                  <p:cNvSpPr/>
                  <p:nvPr/>
                </p:nvSpPr>
                <p:spPr bwMode="auto">
                  <a:xfrm>
                    <a:off x="4049" y="2520"/>
                    <a:ext cx="304" cy="256"/>
                  </a:xfrm>
                  <a:custGeom>
                    <a:avLst/>
                    <a:gdLst>
                      <a:gd name="T0" fmla="*/ 0 w 608"/>
                      <a:gd name="T1" fmla="*/ 0 h 513"/>
                      <a:gd name="T2" fmla="*/ 92 w 608"/>
                      <a:gd name="T3" fmla="*/ 53 h 513"/>
                      <a:gd name="T4" fmla="*/ 177 w 608"/>
                      <a:gd name="T5" fmla="*/ 106 h 513"/>
                      <a:gd name="T6" fmla="*/ 246 w 608"/>
                      <a:gd name="T7" fmla="*/ 140 h 513"/>
                      <a:gd name="T8" fmla="*/ 318 w 608"/>
                      <a:gd name="T9" fmla="*/ 178 h 513"/>
                      <a:gd name="T10" fmla="*/ 418 w 608"/>
                      <a:gd name="T11" fmla="*/ 231 h 513"/>
                      <a:gd name="T12" fmla="*/ 479 w 608"/>
                      <a:gd name="T13" fmla="*/ 332 h 513"/>
                      <a:gd name="T14" fmla="*/ 527 w 608"/>
                      <a:gd name="T15" fmla="*/ 508 h 513"/>
                      <a:gd name="T16" fmla="*/ 572 w 608"/>
                      <a:gd name="T17" fmla="*/ 363 h 513"/>
                      <a:gd name="T18" fmla="*/ 608 w 608"/>
                      <a:gd name="T19" fmla="*/ 268 h 513"/>
                      <a:gd name="T20" fmla="*/ 603 w 608"/>
                      <a:gd name="T21" fmla="*/ 194 h 513"/>
                      <a:gd name="T22" fmla="*/ 606 w 608"/>
                      <a:gd name="T23" fmla="*/ 268 h 513"/>
                      <a:gd name="T24" fmla="*/ 567 w 608"/>
                      <a:gd name="T25" fmla="*/ 361 h 513"/>
                      <a:gd name="T26" fmla="*/ 533 w 608"/>
                      <a:gd name="T27" fmla="*/ 513 h 513"/>
                      <a:gd name="T28" fmla="*/ 481 w 608"/>
                      <a:gd name="T29" fmla="*/ 328 h 513"/>
                      <a:gd name="T30" fmla="*/ 418 w 608"/>
                      <a:gd name="T31" fmla="*/ 233 h 513"/>
                      <a:gd name="T32" fmla="*/ 316 w 608"/>
                      <a:gd name="T33" fmla="*/ 178 h 513"/>
                      <a:gd name="T34" fmla="*/ 245 w 608"/>
                      <a:gd name="T35" fmla="*/ 143 h 513"/>
                      <a:gd name="T36" fmla="*/ 175 w 608"/>
                      <a:gd name="T37" fmla="*/ 106 h 513"/>
                      <a:gd name="T38" fmla="*/ 88 w 608"/>
                      <a:gd name="T39" fmla="*/ 53 h 513"/>
                      <a:gd name="T40" fmla="*/ 0 w 608"/>
                      <a:gd name="T41" fmla="*/ 0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8" h="513">
                        <a:moveTo>
                          <a:pt x="0" y="0"/>
                        </a:moveTo>
                        <a:lnTo>
                          <a:pt x="92" y="53"/>
                        </a:lnTo>
                        <a:lnTo>
                          <a:pt x="177" y="106"/>
                        </a:lnTo>
                        <a:lnTo>
                          <a:pt x="246" y="140"/>
                        </a:lnTo>
                        <a:lnTo>
                          <a:pt x="318" y="178"/>
                        </a:lnTo>
                        <a:lnTo>
                          <a:pt x="418" y="231"/>
                        </a:lnTo>
                        <a:lnTo>
                          <a:pt x="479" y="332"/>
                        </a:lnTo>
                        <a:lnTo>
                          <a:pt x="527" y="508"/>
                        </a:lnTo>
                        <a:lnTo>
                          <a:pt x="572" y="363"/>
                        </a:lnTo>
                        <a:lnTo>
                          <a:pt x="608" y="268"/>
                        </a:lnTo>
                        <a:lnTo>
                          <a:pt x="603" y="194"/>
                        </a:lnTo>
                        <a:lnTo>
                          <a:pt x="606" y="268"/>
                        </a:lnTo>
                        <a:lnTo>
                          <a:pt x="567" y="361"/>
                        </a:lnTo>
                        <a:lnTo>
                          <a:pt x="533" y="513"/>
                        </a:lnTo>
                        <a:lnTo>
                          <a:pt x="481" y="328"/>
                        </a:lnTo>
                        <a:lnTo>
                          <a:pt x="418" y="233"/>
                        </a:lnTo>
                        <a:lnTo>
                          <a:pt x="316" y="178"/>
                        </a:lnTo>
                        <a:lnTo>
                          <a:pt x="245" y="143"/>
                        </a:lnTo>
                        <a:lnTo>
                          <a:pt x="175" y="106"/>
                        </a:lnTo>
                        <a:lnTo>
                          <a:pt x="88" y="53"/>
                        </a:lnTo>
                        <a:lnTo>
                          <a:pt x="0" y="0"/>
                        </a:lnTo>
                        <a:close/>
                      </a:path>
                    </a:pathLst>
                  </a:custGeom>
                  <a:solidFill>
                    <a:srgbClr val="E040A0"/>
                  </a:solidFill>
                  <a:ln w="9525">
                    <a:solidFill>
                      <a:srgbClr val="000000"/>
                    </a:solidFill>
                    <a:prstDash val="solid"/>
                    <a:round/>
                  </a:ln>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46669" name="Freeform 557"/>
                  <p:cNvSpPr/>
                  <p:nvPr/>
                </p:nvSpPr>
                <p:spPr bwMode="auto">
                  <a:xfrm>
                    <a:off x="4082" y="2742"/>
                    <a:ext cx="118" cy="220"/>
                  </a:xfrm>
                  <a:custGeom>
                    <a:avLst/>
                    <a:gdLst>
                      <a:gd name="T0" fmla="*/ 111 w 236"/>
                      <a:gd name="T1" fmla="*/ 333 h 439"/>
                      <a:gd name="T2" fmla="*/ 43 w 236"/>
                      <a:gd name="T3" fmla="*/ 266 h 439"/>
                      <a:gd name="T4" fmla="*/ 21 w 236"/>
                      <a:gd name="T5" fmla="*/ 197 h 439"/>
                      <a:gd name="T6" fmla="*/ 12 w 236"/>
                      <a:gd name="T7" fmla="*/ 125 h 439"/>
                      <a:gd name="T8" fmla="*/ 2 w 236"/>
                      <a:gd name="T9" fmla="*/ 26 h 439"/>
                      <a:gd name="T10" fmla="*/ 24 w 236"/>
                      <a:gd name="T11" fmla="*/ 9 h 439"/>
                      <a:gd name="T12" fmla="*/ 43 w 236"/>
                      <a:gd name="T13" fmla="*/ 7 h 439"/>
                      <a:gd name="T14" fmla="*/ 56 w 236"/>
                      <a:gd name="T15" fmla="*/ 67 h 439"/>
                      <a:gd name="T16" fmla="*/ 87 w 236"/>
                      <a:gd name="T17" fmla="*/ 102 h 439"/>
                      <a:gd name="T18" fmla="*/ 99 w 236"/>
                      <a:gd name="T19" fmla="*/ 181 h 439"/>
                      <a:gd name="T20" fmla="*/ 119 w 236"/>
                      <a:gd name="T21" fmla="*/ 241 h 439"/>
                      <a:gd name="T22" fmla="*/ 167 w 236"/>
                      <a:gd name="T23" fmla="*/ 292 h 439"/>
                      <a:gd name="T24" fmla="*/ 202 w 236"/>
                      <a:gd name="T25" fmla="*/ 356 h 439"/>
                      <a:gd name="T26" fmla="*/ 236 w 236"/>
                      <a:gd name="T27" fmla="*/ 439 h 439"/>
                      <a:gd name="T28" fmla="*/ 197 w 236"/>
                      <a:gd name="T29" fmla="*/ 356 h 439"/>
                      <a:gd name="T30" fmla="*/ 162 w 236"/>
                      <a:gd name="T31" fmla="*/ 291 h 439"/>
                      <a:gd name="T32" fmla="*/ 116 w 236"/>
                      <a:gd name="T33" fmla="*/ 240 h 439"/>
                      <a:gd name="T34" fmla="*/ 97 w 236"/>
                      <a:gd name="T35" fmla="*/ 181 h 439"/>
                      <a:gd name="T36" fmla="*/ 92 w 236"/>
                      <a:gd name="T37" fmla="*/ 104 h 439"/>
                      <a:gd name="T38" fmla="*/ 56 w 236"/>
                      <a:gd name="T39" fmla="*/ 74 h 439"/>
                      <a:gd name="T40" fmla="*/ 49 w 236"/>
                      <a:gd name="T41" fmla="*/ 0 h 439"/>
                      <a:gd name="T42" fmla="*/ 27 w 236"/>
                      <a:gd name="T43" fmla="*/ 7 h 439"/>
                      <a:gd name="T44" fmla="*/ 0 w 236"/>
                      <a:gd name="T45" fmla="*/ 26 h 439"/>
                      <a:gd name="T46" fmla="*/ 4 w 236"/>
                      <a:gd name="T47" fmla="*/ 67 h 439"/>
                      <a:gd name="T48" fmla="*/ 12 w 236"/>
                      <a:gd name="T49" fmla="*/ 129 h 439"/>
                      <a:gd name="T50" fmla="*/ 21 w 236"/>
                      <a:gd name="T51" fmla="*/ 187 h 439"/>
                      <a:gd name="T52" fmla="*/ 43 w 236"/>
                      <a:gd name="T53" fmla="*/ 262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6" h="439">
                        <a:moveTo>
                          <a:pt x="111" y="333"/>
                        </a:moveTo>
                        <a:lnTo>
                          <a:pt x="43" y="266"/>
                        </a:lnTo>
                        <a:lnTo>
                          <a:pt x="21" y="197"/>
                        </a:lnTo>
                        <a:lnTo>
                          <a:pt x="12" y="125"/>
                        </a:lnTo>
                        <a:lnTo>
                          <a:pt x="2" y="26"/>
                        </a:lnTo>
                        <a:lnTo>
                          <a:pt x="24" y="9"/>
                        </a:lnTo>
                        <a:lnTo>
                          <a:pt x="43" y="7"/>
                        </a:lnTo>
                        <a:lnTo>
                          <a:pt x="56" y="67"/>
                        </a:lnTo>
                        <a:lnTo>
                          <a:pt x="87" y="102"/>
                        </a:lnTo>
                        <a:lnTo>
                          <a:pt x="99" y="181"/>
                        </a:lnTo>
                        <a:lnTo>
                          <a:pt x="119" y="241"/>
                        </a:lnTo>
                        <a:lnTo>
                          <a:pt x="167" y="292"/>
                        </a:lnTo>
                        <a:lnTo>
                          <a:pt x="202" y="356"/>
                        </a:lnTo>
                        <a:lnTo>
                          <a:pt x="236" y="439"/>
                        </a:lnTo>
                        <a:lnTo>
                          <a:pt x="197" y="356"/>
                        </a:lnTo>
                        <a:lnTo>
                          <a:pt x="162" y="291"/>
                        </a:lnTo>
                        <a:lnTo>
                          <a:pt x="116" y="240"/>
                        </a:lnTo>
                        <a:lnTo>
                          <a:pt x="97" y="181"/>
                        </a:lnTo>
                        <a:lnTo>
                          <a:pt x="92" y="104"/>
                        </a:lnTo>
                        <a:lnTo>
                          <a:pt x="56" y="74"/>
                        </a:lnTo>
                        <a:lnTo>
                          <a:pt x="49" y="0"/>
                        </a:lnTo>
                        <a:lnTo>
                          <a:pt x="27" y="7"/>
                        </a:lnTo>
                        <a:lnTo>
                          <a:pt x="0" y="26"/>
                        </a:lnTo>
                        <a:lnTo>
                          <a:pt x="4" y="67"/>
                        </a:lnTo>
                        <a:lnTo>
                          <a:pt x="12" y="129"/>
                        </a:lnTo>
                        <a:lnTo>
                          <a:pt x="21" y="187"/>
                        </a:lnTo>
                        <a:lnTo>
                          <a:pt x="43" y="262"/>
                        </a:lnTo>
                      </a:path>
                    </a:pathLst>
                  </a:custGeom>
                  <a:noFill/>
                  <a:ln w="95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grpSp>
      </p:gr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a:xfrm>
            <a:off x="1939925" y="171450"/>
            <a:ext cx="6904038" cy="1123950"/>
          </a:xfrm>
        </p:spPr>
        <p:txBody>
          <a:bodyPr/>
          <a:lstStyle/>
          <a:p>
            <a:pPr>
              <a:defRPr/>
            </a:pPr>
            <a:r>
              <a:rPr lang="zh-CN" altLang="en-US" sz="4000"/>
              <a:t>假设检验在统计方法中的地位</a:t>
            </a:r>
          </a:p>
        </p:txBody>
      </p:sp>
      <p:grpSp>
        <p:nvGrpSpPr>
          <p:cNvPr id="18435" name="Group 26"/>
          <p:cNvGrpSpPr/>
          <p:nvPr/>
        </p:nvGrpSpPr>
        <p:grpSpPr bwMode="auto">
          <a:xfrm>
            <a:off x="1476375" y="2192338"/>
            <a:ext cx="4876800" cy="3352800"/>
            <a:chOff x="930" y="1381"/>
            <a:chExt cx="3072" cy="2112"/>
          </a:xfrm>
        </p:grpSpPr>
        <p:sp>
          <p:nvSpPr>
            <p:cNvPr id="18440" name="AutoShape 3"/>
            <p:cNvSpPr>
              <a:spLocks noChangeArrowheads="1"/>
            </p:cNvSpPr>
            <p:nvPr/>
          </p:nvSpPr>
          <p:spPr bwMode="auto">
            <a:xfrm>
              <a:off x="1698" y="1381"/>
              <a:ext cx="1680" cy="432"/>
            </a:xfrm>
            <a:prstGeom prst="roundRect">
              <a:avLst>
                <a:gd name="adj" fmla="val 16667"/>
              </a:avLst>
            </a:prstGeom>
            <a:solidFill>
              <a:srgbClr val="2FFFEB"/>
            </a:solidFill>
            <a:ln w="9525">
              <a:round/>
            </a:ln>
            <a:effectLst/>
            <a:scene3d>
              <a:camera prst="legacyObliqueTopRight"/>
              <a:lightRig rig="legacyFlat2" dir="t"/>
            </a:scene3d>
            <a:sp3d extrusionH="430200" prstMaterial="legacyMatte">
              <a:bevelT w="13500" h="13500" prst="angle"/>
              <a:bevelB w="13500" h="13500" prst="angle"/>
              <a:extrusionClr>
                <a:srgbClr val="2FFFEB"/>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flatTx/>
            </a:bodyPr>
            <a:lstStyle/>
            <a:p>
              <a:pPr marL="571500" indent="-571500">
                <a:spcBef>
                  <a:spcPct val="20000"/>
                </a:spcBef>
              </a:pPr>
              <a:r>
                <a:rPr lang="zh-CN" altLang="en-US" sz="3500" b="1" dirty="0">
                  <a:solidFill>
                    <a:srgbClr val="000000"/>
                  </a:solidFill>
                  <a:latin typeface="Arial" panose="020B0604020202020204" pitchFamily="34" charset="0"/>
                  <a:ea typeface="微软雅黑" panose="020B0503020204020204" pitchFamily="34" charset="-122"/>
                </a:rPr>
                <a:t>统计方法</a:t>
              </a:r>
              <a:endParaRPr lang="zh-CN" altLang="en-US" sz="3500" b="1" dirty="0">
                <a:solidFill>
                  <a:srgbClr val="FFFFFF"/>
                </a:solidFill>
                <a:latin typeface="Arial" panose="020B0604020202020204" pitchFamily="34" charset="0"/>
                <a:ea typeface="微软雅黑" panose="020B0503020204020204" pitchFamily="34" charset="-122"/>
              </a:endParaRPr>
            </a:p>
          </p:txBody>
        </p:sp>
        <p:sp>
          <p:nvSpPr>
            <p:cNvPr id="18441" name="Text Box 4"/>
            <p:cNvSpPr txBox="1">
              <a:spLocks noChangeArrowheads="1"/>
            </p:cNvSpPr>
            <p:nvPr/>
          </p:nvSpPr>
          <p:spPr bwMode="auto">
            <a:xfrm>
              <a:off x="930" y="2293"/>
              <a:ext cx="1104" cy="336"/>
            </a:xfrm>
            <a:prstGeom prst="rect">
              <a:avLst/>
            </a:prstGeom>
            <a:solidFill>
              <a:srgbClr val="51FFF7"/>
            </a:solidFill>
            <a:ln w="9525">
              <a:miter lim="800000"/>
            </a:ln>
            <a:effectLst/>
            <a:scene3d>
              <a:camera prst="legacyObliqueTopRight"/>
              <a:lightRig rig="legacyFlat3" dir="b"/>
            </a:scene3d>
            <a:sp3d extrusionH="430200" prstMaterial="legacyMatte">
              <a:bevelT w="13500" h="13500" prst="angle"/>
              <a:bevelB w="13500" h="13500" prst="angle"/>
              <a:extrusionClr>
                <a:srgbClr val="51FFF7"/>
              </a:extrusionClr>
            </a:sp3d>
            <a:extLst>
              <a:ext uri="{AF507438-7753-43E0-B8FC-AC1667EBCBE1}">
                <a14:hiddenEffects xmlns:a14="http://schemas.microsoft.com/office/drawing/2010/main">
                  <a:effectLst>
                    <a:outerShdw dist="107763" dir="18900000" algn="ctr" rotWithShape="0">
                      <a:srgbClr val="808080"/>
                    </a:outerShdw>
                  </a:effectLst>
                </a14:hiddenEffects>
              </a:ext>
            </a:extLst>
          </p:spPr>
          <p:txBody>
            <a:bodyPr>
              <a:flatTx/>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r>
                <a:rPr lang="zh-CN" altLang="en-US" sz="2600" b="1" dirty="0">
                  <a:solidFill>
                    <a:srgbClr val="000000"/>
                  </a:solidFill>
                  <a:latin typeface="Times New Roman" panose="02020603050405020304" pitchFamily="18" charset="0"/>
                  <a:ea typeface="微软雅黑" panose="020B0503020204020204" pitchFamily="34" charset="-122"/>
                </a:rPr>
                <a:t>描述统计</a:t>
              </a:r>
              <a:endParaRPr lang="zh-CN" altLang="en-US" b="1" dirty="0">
                <a:solidFill>
                  <a:srgbClr val="00DFCA"/>
                </a:solidFill>
                <a:latin typeface="Times New Roman" panose="02020603050405020304" pitchFamily="18" charset="0"/>
                <a:ea typeface="微软雅黑" panose="020B0503020204020204" pitchFamily="34" charset="-122"/>
              </a:endParaRPr>
            </a:p>
          </p:txBody>
        </p:sp>
        <p:sp>
          <p:nvSpPr>
            <p:cNvPr id="18442" name="Text Box 5"/>
            <p:cNvSpPr txBox="1">
              <a:spLocks noChangeArrowheads="1"/>
            </p:cNvSpPr>
            <p:nvPr/>
          </p:nvSpPr>
          <p:spPr bwMode="auto">
            <a:xfrm>
              <a:off x="2898" y="2293"/>
              <a:ext cx="1104" cy="336"/>
            </a:xfrm>
            <a:prstGeom prst="rect">
              <a:avLst/>
            </a:prstGeom>
            <a:solidFill>
              <a:srgbClr val="2FFFEB"/>
            </a:solidFill>
            <a:ln w="9525">
              <a:miter lim="800000"/>
            </a:ln>
            <a:effectLst/>
            <a:scene3d>
              <a:camera prst="legacyObliqueTopRight"/>
              <a:lightRig rig="legacyFlat2" dir="t"/>
            </a:scene3d>
            <a:sp3d extrusionH="430200" prstMaterial="legacyMatte">
              <a:bevelT w="13500" h="13500" prst="angle"/>
              <a:bevelB w="13500" h="13500" prst="angle"/>
              <a:extrusionClr>
                <a:srgbClr val="2FFFEB"/>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r>
                <a:rPr lang="zh-CN" altLang="en-US" sz="2600" b="1" dirty="0">
                  <a:solidFill>
                    <a:srgbClr val="000000"/>
                  </a:solidFill>
                  <a:latin typeface="Times New Roman" panose="02020603050405020304" pitchFamily="18" charset="0"/>
                  <a:ea typeface="微软雅黑" panose="020B0503020204020204" pitchFamily="34" charset="-122"/>
                </a:rPr>
                <a:t>推断统计</a:t>
              </a:r>
              <a:endParaRPr lang="zh-CN" altLang="en-US" b="1" dirty="0">
                <a:solidFill>
                  <a:srgbClr val="FFFFFF"/>
                </a:solidFill>
                <a:latin typeface="Times New Roman" panose="02020603050405020304" pitchFamily="18" charset="0"/>
                <a:ea typeface="微软雅黑" panose="020B0503020204020204" pitchFamily="34" charset="-122"/>
              </a:endParaRPr>
            </a:p>
          </p:txBody>
        </p:sp>
        <p:sp>
          <p:nvSpPr>
            <p:cNvPr id="18443" name="Text Box 6"/>
            <p:cNvSpPr txBox="1">
              <a:spLocks noChangeArrowheads="1"/>
            </p:cNvSpPr>
            <p:nvPr/>
          </p:nvSpPr>
          <p:spPr bwMode="auto">
            <a:xfrm>
              <a:off x="2226" y="3157"/>
              <a:ext cx="1104" cy="336"/>
            </a:xfrm>
            <a:prstGeom prst="rect">
              <a:avLst/>
            </a:prstGeom>
            <a:solidFill>
              <a:srgbClr val="2FFFEB"/>
            </a:solidFill>
            <a:ln w="9525">
              <a:miter lim="800000"/>
            </a:ln>
            <a:effectLst/>
            <a:scene3d>
              <a:camera prst="legacyObliqueTopRight"/>
              <a:lightRig rig="legacyFlat2" dir="t"/>
            </a:scene3d>
            <a:sp3d extrusionH="430200" prstMaterial="legacyMatte">
              <a:bevelT w="13500" h="13500" prst="angle"/>
              <a:bevelB w="13500" h="13500" prst="angle"/>
              <a:extrusionClr>
                <a:srgbClr val="2FFFEB"/>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r>
                <a:rPr lang="zh-CN" altLang="en-US" sz="2600" b="1" dirty="0">
                  <a:solidFill>
                    <a:srgbClr val="000000"/>
                  </a:solidFill>
                  <a:latin typeface="Times New Roman" panose="02020603050405020304" pitchFamily="18" charset="0"/>
                  <a:ea typeface="微软雅黑" panose="020B0503020204020204" pitchFamily="34" charset="-122"/>
                </a:rPr>
                <a:t>参数估计</a:t>
              </a:r>
              <a:endParaRPr lang="zh-CN" altLang="en-US" b="1" dirty="0">
                <a:solidFill>
                  <a:srgbClr val="FFFFFF"/>
                </a:solidFill>
                <a:latin typeface="Times New Roman" panose="02020603050405020304" pitchFamily="18" charset="0"/>
                <a:ea typeface="微软雅黑" panose="020B0503020204020204" pitchFamily="34" charset="-122"/>
              </a:endParaRPr>
            </a:p>
          </p:txBody>
        </p:sp>
        <p:sp>
          <p:nvSpPr>
            <p:cNvPr id="480264" name="Line 8"/>
            <p:cNvSpPr>
              <a:spLocks noChangeShapeType="1"/>
            </p:cNvSpPr>
            <p:nvPr/>
          </p:nvSpPr>
          <p:spPr bwMode="auto">
            <a:xfrm>
              <a:off x="2514" y="1813"/>
              <a:ext cx="0" cy="144"/>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80265" name="Line 9"/>
            <p:cNvSpPr>
              <a:spLocks noChangeShapeType="1"/>
            </p:cNvSpPr>
            <p:nvPr/>
          </p:nvSpPr>
          <p:spPr bwMode="auto">
            <a:xfrm>
              <a:off x="1506" y="1957"/>
              <a:ext cx="196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80266" name="Line 10"/>
            <p:cNvSpPr>
              <a:spLocks noChangeShapeType="1"/>
            </p:cNvSpPr>
            <p:nvPr/>
          </p:nvSpPr>
          <p:spPr bwMode="auto">
            <a:xfrm>
              <a:off x="1506" y="1957"/>
              <a:ext cx="0" cy="288"/>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80273" name="Line 17"/>
            <p:cNvSpPr>
              <a:spLocks noChangeShapeType="1"/>
            </p:cNvSpPr>
            <p:nvPr/>
          </p:nvSpPr>
          <p:spPr bwMode="auto">
            <a:xfrm>
              <a:off x="2778" y="2821"/>
              <a:ext cx="0" cy="24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80275" name="Line 19"/>
            <p:cNvSpPr>
              <a:spLocks noChangeShapeType="1"/>
            </p:cNvSpPr>
            <p:nvPr/>
          </p:nvSpPr>
          <p:spPr bwMode="auto">
            <a:xfrm>
              <a:off x="3474" y="1957"/>
              <a:ext cx="0" cy="288"/>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80276" name="Line 20"/>
            <p:cNvSpPr>
              <a:spLocks noChangeShapeType="1"/>
            </p:cNvSpPr>
            <p:nvPr/>
          </p:nvSpPr>
          <p:spPr bwMode="auto">
            <a:xfrm>
              <a:off x="3474" y="2629"/>
              <a:ext cx="0" cy="19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80279" name="Line 23"/>
            <p:cNvSpPr>
              <a:spLocks noChangeShapeType="1"/>
            </p:cNvSpPr>
            <p:nvPr/>
          </p:nvSpPr>
          <p:spPr bwMode="auto">
            <a:xfrm flipV="1">
              <a:off x="2770" y="2825"/>
              <a:ext cx="705"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nvGrpSpPr>
          <p:cNvPr id="480281" name="Group 25"/>
          <p:cNvGrpSpPr/>
          <p:nvPr/>
        </p:nvGrpSpPr>
        <p:grpSpPr bwMode="auto">
          <a:xfrm>
            <a:off x="5478430" y="4485192"/>
            <a:ext cx="1973262" cy="1071564"/>
            <a:chOff x="3269" y="2637"/>
            <a:chExt cx="1243" cy="675"/>
          </a:xfrm>
        </p:grpSpPr>
        <p:sp>
          <p:nvSpPr>
            <p:cNvPr id="18437" name="Text Box 7"/>
            <p:cNvSpPr txBox="1">
              <a:spLocks noChangeArrowheads="1"/>
            </p:cNvSpPr>
            <p:nvPr/>
          </p:nvSpPr>
          <p:spPr bwMode="auto">
            <a:xfrm>
              <a:off x="3408" y="2976"/>
              <a:ext cx="1104" cy="336"/>
            </a:xfrm>
            <a:prstGeom prst="rect">
              <a:avLst/>
            </a:prstGeom>
            <a:solidFill>
              <a:schemeClr val="tx2"/>
            </a:solidFill>
            <a:ln w="9525">
              <a:miter lim="800000"/>
            </a:ln>
            <a:effectLst/>
            <a:scene3d>
              <a:camera prst="legacyObliqueTopRight"/>
              <a:lightRig rig="legacyFlat2" dir="t"/>
            </a:scene3d>
            <a:sp3d extrusionH="430200" prstMaterial="legacyMatte">
              <a:bevelT w="13500" h="13500" prst="angle"/>
              <a:bevelB w="13500" h="13500" prst="angle"/>
              <a:extrusionClr>
                <a:schemeClr val="tx2"/>
              </a:extrusion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eaLnBrk="1" hangingPunct="1"/>
              <a:r>
                <a:rPr lang="zh-CN" altLang="en-US" sz="2600" b="1" dirty="0">
                  <a:solidFill>
                    <a:srgbClr val="000000"/>
                  </a:solidFill>
                  <a:latin typeface="Times New Roman" panose="02020603050405020304" pitchFamily="18" charset="0"/>
                  <a:ea typeface="微软雅黑" panose="020B0503020204020204" pitchFamily="34" charset="-122"/>
                </a:rPr>
                <a:t>假设检验</a:t>
              </a:r>
              <a:endParaRPr lang="zh-CN" altLang="en-US" b="1" dirty="0">
                <a:solidFill>
                  <a:srgbClr val="FFFFFF"/>
                </a:solidFill>
                <a:latin typeface="Times New Roman" panose="02020603050405020304" pitchFamily="18" charset="0"/>
                <a:ea typeface="微软雅黑" panose="020B0503020204020204" pitchFamily="34" charset="-122"/>
              </a:endParaRPr>
            </a:p>
          </p:txBody>
        </p:sp>
        <p:sp>
          <p:nvSpPr>
            <p:cNvPr id="480274" name="Line 18"/>
            <p:cNvSpPr>
              <a:spLocks noChangeShapeType="1"/>
            </p:cNvSpPr>
            <p:nvPr/>
          </p:nvSpPr>
          <p:spPr bwMode="auto">
            <a:xfrm>
              <a:off x="3936" y="2640"/>
              <a:ext cx="0" cy="240"/>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80280" name="Line 24"/>
            <p:cNvSpPr>
              <a:spLocks noChangeShapeType="1"/>
            </p:cNvSpPr>
            <p:nvPr/>
          </p:nvSpPr>
          <p:spPr bwMode="auto">
            <a:xfrm flipV="1">
              <a:off x="3269" y="2637"/>
              <a:ext cx="666"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80281"/>
                                        </p:tgtEl>
                                        <p:attrNameLst>
                                          <p:attrName>style.visibility</p:attrName>
                                        </p:attrNameLst>
                                      </p:cBhvr>
                                      <p:to>
                                        <p:strVal val="visible"/>
                                      </p:to>
                                    </p:set>
                                    <p:animEffect transition="in" filter="dissolve">
                                      <p:cBhvr>
                                        <p:cTn id="7" dur="500"/>
                                        <p:tgtEl>
                                          <p:spTgt spid="480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p:txBody>
          <a:bodyPr>
            <a:normAutofit fontScale="90000"/>
          </a:bodyPr>
          <a:lstStyle/>
          <a:p>
            <a:pPr>
              <a:defRPr/>
            </a:pPr>
            <a:r>
              <a:rPr lang="zh-CN" altLang="en-US" sz="4000"/>
              <a:t>一个总体比例的检验</a:t>
            </a:r>
            <a:br>
              <a:rPr lang="zh-CN" altLang="en-US" sz="4000">
                <a:solidFill>
                  <a:schemeClr val="tx2"/>
                </a:solidFill>
              </a:rPr>
            </a:br>
            <a:r>
              <a:rPr lang="zh-CN" altLang="en-US" sz="4000">
                <a:solidFill>
                  <a:schemeClr val="tx2"/>
                </a:solidFill>
              </a:rPr>
              <a:t> </a:t>
            </a: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例题分析</a:t>
            </a:r>
            <a:r>
              <a:rPr lang="en-US" altLang="zh-CN" sz="3600">
                <a:solidFill>
                  <a:schemeClr val="hlink"/>
                </a:solidFill>
                <a:latin typeface="Arial" panose="020B0604020202020204" pitchFamily="34" charset="0"/>
              </a:rPr>
              <a:t>)</a:t>
            </a:r>
          </a:p>
        </p:txBody>
      </p:sp>
      <p:sp>
        <p:nvSpPr>
          <p:cNvPr id="360451" name="Rectangle 3"/>
          <p:cNvSpPr>
            <a:spLocks noGrp="1" noChangeArrowheads="1"/>
          </p:cNvSpPr>
          <p:nvPr>
            <p:ph type="body" sz="half" idx="1"/>
          </p:nvPr>
        </p:nvSpPr>
        <p:spPr>
          <a:xfrm>
            <a:off x="723900" y="1695450"/>
            <a:ext cx="3352800" cy="4114800"/>
          </a:xfrm>
        </p:spPr>
        <p:txBody>
          <a:bodyPr/>
          <a:lstStyle/>
          <a:p>
            <a:pPr marL="0" indent="0">
              <a:defRPr/>
            </a:pPr>
            <a:r>
              <a:rPr lang="en-US" altLang="zh-CN" sz="2800" b="1">
                <a:solidFill>
                  <a:srgbClr val="FFFFB1"/>
                </a:solidFill>
              </a:rPr>
              <a:t>H</a:t>
            </a:r>
            <a:r>
              <a:rPr lang="en-US" altLang="zh-CN" sz="2000" b="1">
                <a:solidFill>
                  <a:srgbClr val="FFFFB1"/>
                </a:solidFill>
              </a:rPr>
              <a:t>0</a:t>
            </a:r>
            <a:r>
              <a:rPr lang="en-US" altLang="zh-CN" sz="2800" b="1">
                <a:solidFill>
                  <a:srgbClr val="EAEAEA"/>
                </a:solidFill>
              </a:rPr>
              <a:t>:</a:t>
            </a:r>
            <a:r>
              <a:rPr lang="en-US" altLang="zh-CN" sz="2800" b="1">
                <a:solidFill>
                  <a:schemeClr val="tx2"/>
                </a:solidFill>
              </a:rPr>
              <a:t> </a:t>
            </a:r>
            <a:r>
              <a:rPr lang="en-US" altLang="zh-CN" sz="2800" b="1">
                <a:sym typeface="Symbol" panose="05050102010706020507" pitchFamily="18" charset="2"/>
              </a:rPr>
              <a:t></a:t>
            </a:r>
            <a:r>
              <a:rPr lang="en-US" altLang="zh-CN" sz="2800" b="1"/>
              <a:t> = 14.7%</a:t>
            </a:r>
          </a:p>
          <a:p>
            <a:pPr marL="0" indent="0">
              <a:defRPr/>
            </a:pPr>
            <a:r>
              <a:rPr lang="en-US" altLang="zh-CN" sz="2800" b="1">
                <a:solidFill>
                  <a:srgbClr val="FFFFB1"/>
                </a:solidFill>
              </a:rPr>
              <a:t>H</a:t>
            </a:r>
            <a:r>
              <a:rPr lang="en-US" altLang="zh-CN" sz="2000" b="1">
                <a:solidFill>
                  <a:srgbClr val="FFFFB1"/>
                </a:solidFill>
              </a:rPr>
              <a:t>1</a:t>
            </a:r>
            <a:r>
              <a:rPr lang="en-US" altLang="zh-CN" sz="2800" b="1">
                <a:solidFill>
                  <a:srgbClr val="EAEAEA"/>
                </a:solidFill>
              </a:rPr>
              <a:t>: </a:t>
            </a:r>
            <a:r>
              <a:rPr lang="en-US" altLang="zh-CN" sz="2800" b="1">
                <a:sym typeface="Symbol" panose="05050102010706020507" pitchFamily="18" charset="2"/>
              </a:rPr>
              <a:t></a:t>
            </a:r>
            <a:r>
              <a:rPr lang="en-US" altLang="zh-CN" sz="2800" b="1"/>
              <a:t> </a:t>
            </a:r>
            <a:r>
              <a:rPr lang="en-US" altLang="zh-CN" sz="2800" b="1">
                <a:sym typeface="Symbol" panose="05050102010706020507" pitchFamily="18" charset="2"/>
              </a:rPr>
              <a:t></a:t>
            </a:r>
            <a:r>
              <a:rPr lang="en-US" altLang="zh-CN" sz="2800" b="1"/>
              <a:t> 14.7%</a:t>
            </a:r>
          </a:p>
          <a:p>
            <a:pPr marL="0" indent="0">
              <a:defRPr/>
            </a:pPr>
            <a:r>
              <a:rPr lang="en-US" altLang="zh-CN" sz="2800" b="1">
                <a:solidFill>
                  <a:srgbClr val="FFFFB1"/>
                </a:solidFill>
                <a:latin typeface="Symbol" panose="05050102010706020507" pitchFamily="18" charset="2"/>
              </a:rPr>
              <a:t></a:t>
            </a:r>
            <a:r>
              <a:rPr lang="en-US" altLang="zh-CN" sz="2800" b="1">
                <a:solidFill>
                  <a:srgbClr val="FFFFB1"/>
                </a:solidFill>
              </a:rPr>
              <a:t> </a:t>
            </a:r>
            <a:r>
              <a:rPr lang="en-US" altLang="zh-CN" sz="2800" b="1">
                <a:solidFill>
                  <a:srgbClr val="EAEAEA"/>
                </a:solidFill>
              </a:rPr>
              <a:t>= 0.05</a:t>
            </a:r>
          </a:p>
          <a:p>
            <a:pPr marL="0" indent="0">
              <a:defRPr/>
            </a:pPr>
            <a:r>
              <a:rPr lang="en-US" altLang="zh-CN" sz="2800" b="1" i="1">
                <a:solidFill>
                  <a:srgbClr val="FFFF93"/>
                </a:solidFill>
                <a:latin typeface="Times New Roman" panose="02020603050405020304" pitchFamily="18" charset="0"/>
              </a:rPr>
              <a:t>n</a:t>
            </a:r>
            <a:r>
              <a:rPr lang="en-US" altLang="zh-CN" sz="2800" b="1">
                <a:solidFill>
                  <a:srgbClr val="FFFF93"/>
                </a:solidFill>
                <a:latin typeface="Times New Roman" panose="02020603050405020304" pitchFamily="18" charset="0"/>
              </a:rPr>
              <a:t> </a:t>
            </a:r>
            <a:r>
              <a:rPr lang="en-US" altLang="zh-CN" sz="2800" b="1">
                <a:solidFill>
                  <a:srgbClr val="EAEAEA"/>
                </a:solidFill>
              </a:rPr>
              <a:t>= </a:t>
            </a:r>
            <a:r>
              <a:rPr lang="en-US" altLang="zh-CN" sz="2800" b="1"/>
              <a:t>400</a:t>
            </a:r>
          </a:p>
          <a:p>
            <a:pPr marL="0" indent="0">
              <a:defRPr/>
            </a:pPr>
            <a:r>
              <a:rPr lang="zh-CN" altLang="en-US" sz="2800" b="1">
                <a:solidFill>
                  <a:srgbClr val="FFFFB1"/>
                </a:solidFill>
              </a:rPr>
              <a:t>临界值</a:t>
            </a:r>
            <a:r>
              <a:rPr lang="en-US" altLang="zh-CN" sz="2800" b="1">
                <a:solidFill>
                  <a:srgbClr val="FFFFB1"/>
                </a:solidFill>
              </a:rPr>
              <a:t>(s):</a:t>
            </a:r>
          </a:p>
          <a:p>
            <a:pPr marL="0" indent="0">
              <a:defRPr/>
            </a:pPr>
            <a:endParaRPr lang="en-US" altLang="zh-CN" sz="2800" b="1">
              <a:solidFill>
                <a:srgbClr val="FFFFB1"/>
              </a:solidFill>
            </a:endParaRPr>
          </a:p>
        </p:txBody>
      </p:sp>
      <p:sp>
        <p:nvSpPr>
          <p:cNvPr id="360452" name="Rectangle 4"/>
          <p:cNvSpPr>
            <a:spLocks noChangeArrowheads="1"/>
          </p:cNvSpPr>
          <p:nvPr/>
        </p:nvSpPr>
        <p:spPr bwMode="auto">
          <a:xfrm>
            <a:off x="3965575" y="1716088"/>
            <a:ext cx="3810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algn="l">
              <a:spcBef>
                <a:spcPct val="20000"/>
              </a:spcBef>
              <a:defRPr/>
            </a:pPr>
            <a:r>
              <a:rPr lang="zh-CN" altLang="en-US"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检验统计量</a:t>
            </a:r>
            <a:r>
              <a:rPr lang="en-US" altLang="zh-CN"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a:t>
            </a:r>
          </a:p>
        </p:txBody>
      </p:sp>
      <p:sp>
        <p:nvSpPr>
          <p:cNvPr id="360454" name="Rectangle 6"/>
          <p:cNvSpPr>
            <a:spLocks noChangeArrowheads="1"/>
          </p:cNvSpPr>
          <p:nvPr/>
        </p:nvSpPr>
        <p:spPr bwMode="auto">
          <a:xfrm>
            <a:off x="4060825" y="4735513"/>
            <a:ext cx="4648200"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spcBef>
                <a:spcPct val="50000"/>
              </a:spcBef>
              <a:defRPr/>
            </a:pPr>
            <a:r>
              <a:rPr lang="zh-CN" altLang="en-US"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在</a:t>
            </a:r>
            <a:r>
              <a:rPr lang="zh-CN" altLang="en-US" dirty="0">
                <a:solidFill>
                  <a:srgbClr val="FFFFFF"/>
                </a:solidFill>
                <a:effectLst>
                  <a:outerShdw blurRad="38100" dist="38100" dir="2700000" algn="tl">
                    <a:srgbClr val="000000"/>
                  </a:outerShdw>
                </a:effectLst>
                <a:latin typeface="Symbol" panose="05050102010706020507" pitchFamily="18" charset="2"/>
                <a:ea typeface="微软雅黑" panose="020B0503020204020204" pitchFamily="34" charset="-122"/>
              </a:rPr>
              <a:t></a:t>
            </a:r>
            <a:r>
              <a:rPr lang="zh-CN" altLang="en-US"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 </a:t>
            </a:r>
            <a:r>
              <a:rPr lang="en-US" altLang="zh-CN"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 0.05</a:t>
            </a:r>
            <a:r>
              <a:rPr lang="zh-CN" altLang="en-US"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的水平上不能拒绝</a:t>
            </a:r>
            <a:r>
              <a:rPr lang="en-US" altLang="zh-CN"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H</a:t>
            </a:r>
            <a:r>
              <a:rPr lang="en-US" altLang="zh-CN" baseline="-250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0</a:t>
            </a:r>
            <a:endParaRPr lang="en-US" altLang="zh-CN"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endParaRPr>
          </a:p>
        </p:txBody>
      </p:sp>
      <p:sp>
        <p:nvSpPr>
          <p:cNvPr id="360455" name="Rectangle 7"/>
          <p:cNvSpPr>
            <a:spLocks noChangeArrowheads="1"/>
          </p:cNvSpPr>
          <p:nvPr/>
        </p:nvSpPr>
        <p:spPr bwMode="auto">
          <a:xfrm>
            <a:off x="3984625" y="5721350"/>
            <a:ext cx="4652963"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spcBef>
                <a:spcPct val="50000"/>
              </a:spcBef>
              <a:defRPr/>
            </a:pPr>
            <a:r>
              <a:rPr lang="zh-CN" altLang="en-US"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该市老年人口比重为</a:t>
            </a:r>
            <a:r>
              <a:rPr lang="en-US" altLang="zh-CN"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Times New Roman" panose="02020603050405020304" pitchFamily="18" charset="0"/>
              </a:rPr>
              <a:t>14.7%</a:t>
            </a:r>
            <a:endParaRPr lang="en-US" altLang="zh-CN"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endParaRPr>
          </a:p>
        </p:txBody>
      </p:sp>
      <p:sp>
        <p:nvSpPr>
          <p:cNvPr id="360457" name="Text Box 9"/>
          <p:cNvSpPr txBox="1">
            <a:spLocks noChangeArrowheads="1"/>
          </p:cNvSpPr>
          <p:nvPr/>
        </p:nvSpPr>
        <p:spPr bwMode="auto">
          <a:xfrm>
            <a:off x="3984625" y="4278313"/>
            <a:ext cx="1143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zh-CN" altLang="en-US"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决策</a:t>
            </a:r>
            <a:r>
              <a:rPr lang="en-US" altLang="zh-CN"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a:t>
            </a:r>
          </a:p>
        </p:txBody>
      </p:sp>
      <p:sp>
        <p:nvSpPr>
          <p:cNvPr id="360458" name="Text Box 10"/>
          <p:cNvSpPr txBox="1">
            <a:spLocks noChangeArrowheads="1"/>
          </p:cNvSpPr>
          <p:nvPr/>
        </p:nvSpPr>
        <p:spPr bwMode="auto">
          <a:xfrm>
            <a:off x="3984625" y="5192713"/>
            <a:ext cx="1143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zh-CN" altLang="en-US"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结论</a:t>
            </a:r>
            <a:r>
              <a:rPr lang="en-US" altLang="zh-CN"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a:t>
            </a:r>
          </a:p>
        </p:txBody>
      </p:sp>
      <p:sp>
        <p:nvSpPr>
          <p:cNvPr id="360459" name="Text Box 11"/>
          <p:cNvSpPr txBox="1">
            <a:spLocks noChangeArrowheads="1"/>
          </p:cNvSpPr>
          <p:nvPr/>
        </p:nvSpPr>
        <p:spPr bwMode="auto">
          <a:xfrm>
            <a:off x="3619500" y="2609850"/>
            <a:ext cx="2209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endParaRPr lang="zh-CN" altLang="zh-CN"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endParaRPr>
          </a:p>
        </p:txBody>
      </p:sp>
      <p:graphicFrame>
        <p:nvGraphicFramePr>
          <p:cNvPr id="360475" name="Object 27">
            <a:hlinkClick r:id="" action="ppaction://ole?verb=0"/>
          </p:cNvPr>
          <p:cNvGraphicFramePr/>
          <p:nvPr/>
        </p:nvGraphicFramePr>
        <p:xfrm>
          <a:off x="3843338" y="2547938"/>
          <a:ext cx="5164137" cy="1411287"/>
        </p:xfrm>
        <a:graphic>
          <a:graphicData uri="http://schemas.openxmlformats.org/presentationml/2006/ole">
            <mc:AlternateContent xmlns:mc="http://schemas.openxmlformats.org/markup-compatibility/2006">
              <mc:Choice xmlns:v="urn:schemas-microsoft-com:vml" Requires="v">
                <p:oleObj spid="_x0000_s116804" name="Equation" r:id="rId4" imgW="2844800" imgH="838200" progId="">
                  <p:embed/>
                </p:oleObj>
              </mc:Choice>
              <mc:Fallback>
                <p:oleObj name="Equation" r:id="rId4" imgW="2844800" imgH="838200" progId="">
                  <p:embed/>
                  <p:pic>
                    <p:nvPicPr>
                      <p:cNvPr id="0" name="Picture 5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3338" y="2547938"/>
                        <a:ext cx="5164137" cy="141128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pSp>
        <p:nvGrpSpPr>
          <p:cNvPr id="360476" name="Group 28"/>
          <p:cNvGrpSpPr/>
          <p:nvPr/>
        </p:nvGrpSpPr>
        <p:grpSpPr bwMode="auto">
          <a:xfrm>
            <a:off x="522288" y="4387850"/>
            <a:ext cx="2960687" cy="1836738"/>
            <a:chOff x="449" y="2824"/>
            <a:chExt cx="1865" cy="1157"/>
          </a:xfrm>
        </p:grpSpPr>
        <p:sp>
          <p:nvSpPr>
            <p:cNvPr id="360477" name="Line 29"/>
            <p:cNvSpPr>
              <a:spLocks noChangeShapeType="1"/>
            </p:cNvSpPr>
            <p:nvPr/>
          </p:nvSpPr>
          <p:spPr bwMode="auto">
            <a:xfrm>
              <a:off x="1376" y="2871"/>
              <a:ext cx="1" cy="848"/>
            </a:xfrm>
            <a:prstGeom prst="line">
              <a:avLst/>
            </a:prstGeom>
            <a:noFill/>
            <a:ln w="17463">
              <a:solidFill>
                <a:schemeClr val="tx1"/>
              </a:solidFill>
              <a:round/>
            </a:ln>
            <a:effectLst>
              <a:outerShdw dist="127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60478" name="Freeform 30" descr="60%"/>
            <p:cNvSpPr/>
            <p:nvPr/>
          </p:nvSpPr>
          <p:spPr bwMode="auto">
            <a:xfrm>
              <a:off x="575" y="3248"/>
              <a:ext cx="483" cy="484"/>
            </a:xfrm>
            <a:custGeom>
              <a:avLst/>
              <a:gdLst>
                <a:gd name="T0" fmla="*/ 447 w 447"/>
                <a:gd name="T1" fmla="*/ 0 h 436"/>
                <a:gd name="T2" fmla="*/ 447 w 447"/>
                <a:gd name="T3" fmla="*/ 436 h 436"/>
                <a:gd name="T4" fmla="*/ 0 w 447"/>
                <a:gd name="T5" fmla="*/ 436 h 436"/>
                <a:gd name="T6" fmla="*/ 54 w 447"/>
                <a:gd name="T7" fmla="*/ 412 h 436"/>
                <a:gd name="T8" fmla="*/ 106 w 447"/>
                <a:gd name="T9" fmla="*/ 386 h 436"/>
                <a:gd name="T10" fmla="*/ 156 w 447"/>
                <a:gd name="T11" fmla="*/ 355 h 436"/>
                <a:gd name="T12" fmla="*/ 203 w 447"/>
                <a:gd name="T13" fmla="*/ 321 h 436"/>
                <a:gd name="T14" fmla="*/ 248 w 447"/>
                <a:gd name="T15" fmla="*/ 284 h 436"/>
                <a:gd name="T16" fmla="*/ 290 w 447"/>
                <a:gd name="T17" fmla="*/ 243 h 436"/>
                <a:gd name="T18" fmla="*/ 329 w 447"/>
                <a:gd name="T19" fmla="*/ 199 h 436"/>
                <a:gd name="T20" fmla="*/ 364 w 447"/>
                <a:gd name="T21" fmla="*/ 152 h 436"/>
                <a:gd name="T22" fmla="*/ 395 w 447"/>
                <a:gd name="T23" fmla="*/ 104 h 436"/>
                <a:gd name="T24" fmla="*/ 423 w 447"/>
                <a:gd name="T25" fmla="*/ 54 h 436"/>
                <a:gd name="T26" fmla="*/ 447 w 447"/>
                <a:gd name="T27" fmla="*/ 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7" h="436">
                  <a:moveTo>
                    <a:pt x="447" y="0"/>
                  </a:moveTo>
                  <a:lnTo>
                    <a:pt x="447" y="436"/>
                  </a:lnTo>
                  <a:lnTo>
                    <a:pt x="0" y="436"/>
                  </a:lnTo>
                  <a:lnTo>
                    <a:pt x="54" y="412"/>
                  </a:lnTo>
                  <a:lnTo>
                    <a:pt x="106" y="386"/>
                  </a:lnTo>
                  <a:lnTo>
                    <a:pt x="156" y="355"/>
                  </a:lnTo>
                  <a:lnTo>
                    <a:pt x="203" y="321"/>
                  </a:lnTo>
                  <a:lnTo>
                    <a:pt x="248" y="284"/>
                  </a:lnTo>
                  <a:lnTo>
                    <a:pt x="290" y="243"/>
                  </a:lnTo>
                  <a:lnTo>
                    <a:pt x="329" y="199"/>
                  </a:lnTo>
                  <a:lnTo>
                    <a:pt x="364" y="152"/>
                  </a:lnTo>
                  <a:lnTo>
                    <a:pt x="395" y="104"/>
                  </a:lnTo>
                  <a:lnTo>
                    <a:pt x="423" y="54"/>
                  </a:lnTo>
                  <a:lnTo>
                    <a:pt x="447" y="0"/>
                  </a:lnTo>
                  <a:close/>
                </a:path>
              </a:pathLst>
            </a:custGeom>
            <a:pattFill prst="pct60">
              <a:fgClr>
                <a:schemeClr val="hlink"/>
              </a:fgClr>
              <a:bgClr>
                <a:srgbClr val="FFFFFF"/>
              </a:bgClr>
            </a:patt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60479" name="Freeform 31" descr="60%"/>
            <p:cNvSpPr/>
            <p:nvPr/>
          </p:nvSpPr>
          <p:spPr bwMode="auto">
            <a:xfrm>
              <a:off x="1721" y="3270"/>
              <a:ext cx="484" cy="462"/>
            </a:xfrm>
            <a:custGeom>
              <a:avLst/>
              <a:gdLst>
                <a:gd name="T0" fmla="*/ 0 w 424"/>
                <a:gd name="T1" fmla="*/ 0 h 414"/>
                <a:gd name="T2" fmla="*/ 0 w 424"/>
                <a:gd name="T3" fmla="*/ 414 h 414"/>
                <a:gd name="T4" fmla="*/ 424 w 424"/>
                <a:gd name="T5" fmla="*/ 414 h 414"/>
                <a:gd name="T6" fmla="*/ 372 w 424"/>
                <a:gd name="T7" fmla="*/ 392 h 414"/>
                <a:gd name="T8" fmla="*/ 323 w 424"/>
                <a:gd name="T9" fmla="*/ 366 h 414"/>
                <a:gd name="T10" fmla="*/ 276 w 424"/>
                <a:gd name="T11" fmla="*/ 337 h 414"/>
                <a:gd name="T12" fmla="*/ 230 w 424"/>
                <a:gd name="T13" fmla="*/ 304 h 414"/>
                <a:gd name="T14" fmla="*/ 188 w 424"/>
                <a:gd name="T15" fmla="*/ 268 h 414"/>
                <a:gd name="T16" fmla="*/ 148 w 424"/>
                <a:gd name="T17" fmla="*/ 230 h 414"/>
                <a:gd name="T18" fmla="*/ 112 w 424"/>
                <a:gd name="T19" fmla="*/ 188 h 414"/>
                <a:gd name="T20" fmla="*/ 78 w 424"/>
                <a:gd name="T21" fmla="*/ 145 h 414"/>
                <a:gd name="T22" fmla="*/ 48 w 424"/>
                <a:gd name="T23" fmla="*/ 99 h 414"/>
                <a:gd name="T24" fmla="*/ 22 w 424"/>
                <a:gd name="T25" fmla="*/ 50 h 414"/>
                <a:gd name="T26" fmla="*/ 0 w 424"/>
                <a:gd name="T27" fmla="*/ 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4" h="414">
                  <a:moveTo>
                    <a:pt x="0" y="0"/>
                  </a:moveTo>
                  <a:lnTo>
                    <a:pt x="0" y="414"/>
                  </a:lnTo>
                  <a:lnTo>
                    <a:pt x="424" y="414"/>
                  </a:lnTo>
                  <a:lnTo>
                    <a:pt x="372" y="392"/>
                  </a:lnTo>
                  <a:lnTo>
                    <a:pt x="323" y="366"/>
                  </a:lnTo>
                  <a:lnTo>
                    <a:pt x="276" y="337"/>
                  </a:lnTo>
                  <a:lnTo>
                    <a:pt x="230" y="304"/>
                  </a:lnTo>
                  <a:lnTo>
                    <a:pt x="188" y="268"/>
                  </a:lnTo>
                  <a:lnTo>
                    <a:pt x="148" y="230"/>
                  </a:lnTo>
                  <a:lnTo>
                    <a:pt x="112" y="188"/>
                  </a:lnTo>
                  <a:lnTo>
                    <a:pt x="78" y="145"/>
                  </a:lnTo>
                  <a:lnTo>
                    <a:pt x="48" y="99"/>
                  </a:lnTo>
                  <a:lnTo>
                    <a:pt x="22" y="50"/>
                  </a:lnTo>
                  <a:lnTo>
                    <a:pt x="0" y="0"/>
                  </a:lnTo>
                  <a:close/>
                </a:path>
              </a:pathLst>
            </a:custGeom>
            <a:pattFill prst="pct60">
              <a:fgClr>
                <a:schemeClr val="hlink"/>
              </a:fgClr>
              <a:bgClr>
                <a:srgbClr val="FFFFFF"/>
              </a:bgClr>
            </a:patt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85007" name="Group 32"/>
            <p:cNvGrpSpPr/>
            <p:nvPr/>
          </p:nvGrpSpPr>
          <p:grpSpPr bwMode="auto">
            <a:xfrm>
              <a:off x="472" y="2857"/>
              <a:ext cx="1808" cy="838"/>
              <a:chOff x="472" y="2857"/>
              <a:chExt cx="1808" cy="838"/>
            </a:xfrm>
          </p:grpSpPr>
          <p:sp>
            <p:nvSpPr>
              <p:cNvPr id="360481" name="Freeform 33"/>
              <p:cNvSpPr/>
              <p:nvPr/>
            </p:nvSpPr>
            <p:spPr bwMode="auto">
              <a:xfrm>
                <a:off x="1376" y="2857"/>
                <a:ext cx="904" cy="838"/>
              </a:xfrm>
              <a:custGeom>
                <a:avLst/>
                <a:gdLst>
                  <a:gd name="T0" fmla="*/ 904 w 904"/>
                  <a:gd name="T1" fmla="*/ 838 h 838"/>
                  <a:gd name="T2" fmla="*/ 809 w 904"/>
                  <a:gd name="T3" fmla="*/ 828 h 838"/>
                  <a:gd name="T4" fmla="*/ 762 w 904"/>
                  <a:gd name="T5" fmla="*/ 818 h 838"/>
                  <a:gd name="T6" fmla="*/ 714 w 904"/>
                  <a:gd name="T7" fmla="*/ 805 h 838"/>
                  <a:gd name="T8" fmla="*/ 667 w 904"/>
                  <a:gd name="T9" fmla="*/ 785 h 838"/>
                  <a:gd name="T10" fmla="*/ 619 w 904"/>
                  <a:gd name="T11" fmla="*/ 759 h 838"/>
                  <a:gd name="T12" fmla="*/ 572 w 904"/>
                  <a:gd name="T13" fmla="*/ 724 h 838"/>
                  <a:gd name="T14" fmla="*/ 476 w 904"/>
                  <a:gd name="T15" fmla="*/ 627 h 838"/>
                  <a:gd name="T16" fmla="*/ 381 w 904"/>
                  <a:gd name="T17" fmla="*/ 491 h 838"/>
                  <a:gd name="T18" fmla="*/ 286 w 904"/>
                  <a:gd name="T19" fmla="*/ 326 h 838"/>
                  <a:gd name="T20" fmla="*/ 239 w 904"/>
                  <a:gd name="T21" fmla="*/ 243 h 838"/>
                  <a:gd name="T22" fmla="*/ 191 w 904"/>
                  <a:gd name="T23" fmla="*/ 165 h 838"/>
                  <a:gd name="T24" fmla="*/ 144 w 904"/>
                  <a:gd name="T25" fmla="*/ 98 h 838"/>
                  <a:gd name="T26" fmla="*/ 95 w 904"/>
                  <a:gd name="T27" fmla="*/ 44 h 838"/>
                  <a:gd name="T28" fmla="*/ 48 w 904"/>
                  <a:gd name="T29" fmla="*/ 11 h 838"/>
                  <a:gd name="T30" fmla="*/ 0 w 904"/>
                  <a:gd name="T31"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4" h="838">
                    <a:moveTo>
                      <a:pt x="904" y="838"/>
                    </a:moveTo>
                    <a:lnTo>
                      <a:pt x="809" y="828"/>
                    </a:lnTo>
                    <a:lnTo>
                      <a:pt x="762" y="818"/>
                    </a:lnTo>
                    <a:lnTo>
                      <a:pt x="714" y="805"/>
                    </a:lnTo>
                    <a:lnTo>
                      <a:pt x="667" y="785"/>
                    </a:lnTo>
                    <a:lnTo>
                      <a:pt x="619" y="759"/>
                    </a:lnTo>
                    <a:lnTo>
                      <a:pt x="572" y="724"/>
                    </a:lnTo>
                    <a:lnTo>
                      <a:pt x="476" y="627"/>
                    </a:lnTo>
                    <a:lnTo>
                      <a:pt x="381" y="491"/>
                    </a:lnTo>
                    <a:lnTo>
                      <a:pt x="286" y="326"/>
                    </a:lnTo>
                    <a:lnTo>
                      <a:pt x="239" y="243"/>
                    </a:lnTo>
                    <a:lnTo>
                      <a:pt x="191" y="165"/>
                    </a:lnTo>
                    <a:lnTo>
                      <a:pt x="144" y="98"/>
                    </a:lnTo>
                    <a:lnTo>
                      <a:pt x="95" y="44"/>
                    </a:lnTo>
                    <a:lnTo>
                      <a:pt x="48" y="11"/>
                    </a:lnTo>
                    <a:lnTo>
                      <a:pt x="0" y="0"/>
                    </a:lnTo>
                  </a:path>
                </a:pathLst>
              </a:custGeom>
              <a:noFill/>
              <a:ln w="57150" cmpd="sng">
                <a:solidFill>
                  <a:srgbClr val="FF0000"/>
                </a:solidFill>
                <a:prstDash val="solid"/>
                <a:rou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60482" name="Freeform 34"/>
              <p:cNvSpPr/>
              <p:nvPr/>
            </p:nvSpPr>
            <p:spPr bwMode="auto">
              <a:xfrm>
                <a:off x="472" y="2857"/>
                <a:ext cx="904" cy="838"/>
              </a:xfrm>
              <a:custGeom>
                <a:avLst/>
                <a:gdLst>
                  <a:gd name="T0" fmla="*/ 0 w 904"/>
                  <a:gd name="T1" fmla="*/ 838 h 838"/>
                  <a:gd name="T2" fmla="*/ 95 w 904"/>
                  <a:gd name="T3" fmla="*/ 828 h 838"/>
                  <a:gd name="T4" fmla="*/ 144 w 904"/>
                  <a:gd name="T5" fmla="*/ 818 h 838"/>
                  <a:gd name="T6" fmla="*/ 191 w 904"/>
                  <a:gd name="T7" fmla="*/ 805 h 838"/>
                  <a:gd name="T8" fmla="*/ 238 w 904"/>
                  <a:gd name="T9" fmla="*/ 785 h 838"/>
                  <a:gd name="T10" fmla="*/ 286 w 904"/>
                  <a:gd name="T11" fmla="*/ 759 h 838"/>
                  <a:gd name="T12" fmla="*/ 333 w 904"/>
                  <a:gd name="T13" fmla="*/ 724 h 838"/>
                  <a:gd name="T14" fmla="*/ 429 w 904"/>
                  <a:gd name="T15" fmla="*/ 627 h 838"/>
                  <a:gd name="T16" fmla="*/ 523 w 904"/>
                  <a:gd name="T17" fmla="*/ 491 h 838"/>
                  <a:gd name="T18" fmla="*/ 619 w 904"/>
                  <a:gd name="T19" fmla="*/ 326 h 838"/>
                  <a:gd name="T20" fmla="*/ 667 w 904"/>
                  <a:gd name="T21" fmla="*/ 243 h 838"/>
                  <a:gd name="T22" fmla="*/ 714 w 904"/>
                  <a:gd name="T23" fmla="*/ 165 h 838"/>
                  <a:gd name="T24" fmla="*/ 762 w 904"/>
                  <a:gd name="T25" fmla="*/ 98 h 838"/>
                  <a:gd name="T26" fmla="*/ 809 w 904"/>
                  <a:gd name="T27" fmla="*/ 44 h 838"/>
                  <a:gd name="T28" fmla="*/ 857 w 904"/>
                  <a:gd name="T29" fmla="*/ 11 h 838"/>
                  <a:gd name="T30" fmla="*/ 904 w 904"/>
                  <a:gd name="T31"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4" h="838">
                    <a:moveTo>
                      <a:pt x="0" y="838"/>
                    </a:moveTo>
                    <a:lnTo>
                      <a:pt x="95" y="828"/>
                    </a:lnTo>
                    <a:lnTo>
                      <a:pt x="144" y="818"/>
                    </a:lnTo>
                    <a:lnTo>
                      <a:pt x="191" y="805"/>
                    </a:lnTo>
                    <a:lnTo>
                      <a:pt x="238" y="785"/>
                    </a:lnTo>
                    <a:lnTo>
                      <a:pt x="286" y="759"/>
                    </a:lnTo>
                    <a:lnTo>
                      <a:pt x="333" y="724"/>
                    </a:lnTo>
                    <a:lnTo>
                      <a:pt x="429" y="627"/>
                    </a:lnTo>
                    <a:lnTo>
                      <a:pt x="523" y="491"/>
                    </a:lnTo>
                    <a:lnTo>
                      <a:pt x="619" y="326"/>
                    </a:lnTo>
                    <a:lnTo>
                      <a:pt x="667" y="243"/>
                    </a:lnTo>
                    <a:lnTo>
                      <a:pt x="714" y="165"/>
                    </a:lnTo>
                    <a:lnTo>
                      <a:pt x="762" y="98"/>
                    </a:lnTo>
                    <a:lnTo>
                      <a:pt x="809" y="44"/>
                    </a:lnTo>
                    <a:lnTo>
                      <a:pt x="857" y="11"/>
                    </a:lnTo>
                    <a:lnTo>
                      <a:pt x="904" y="0"/>
                    </a:lnTo>
                  </a:path>
                </a:pathLst>
              </a:custGeom>
              <a:noFill/>
              <a:ln w="57150" cmpd="sng">
                <a:solidFill>
                  <a:srgbClr val="FF0000"/>
                </a:solidFill>
                <a:prstDash val="solid"/>
                <a:rou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sp>
          <p:nvSpPr>
            <p:cNvPr id="360483" name="Line 35"/>
            <p:cNvSpPr>
              <a:spLocks noChangeShapeType="1"/>
            </p:cNvSpPr>
            <p:nvPr/>
          </p:nvSpPr>
          <p:spPr bwMode="auto">
            <a:xfrm>
              <a:off x="1946" y="3692"/>
              <a:ext cx="1" cy="8"/>
            </a:xfrm>
            <a:prstGeom prst="line">
              <a:avLst/>
            </a:prstGeom>
            <a:noFill/>
            <a:ln w="25400">
              <a:solidFill>
                <a:srgbClr val="CDCDCD"/>
              </a:solidFill>
              <a:round/>
            </a:ln>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60484" name="Line 36"/>
            <p:cNvSpPr>
              <a:spLocks noChangeShapeType="1"/>
            </p:cNvSpPr>
            <p:nvPr/>
          </p:nvSpPr>
          <p:spPr bwMode="auto">
            <a:xfrm>
              <a:off x="1762" y="3692"/>
              <a:ext cx="1" cy="8"/>
            </a:xfrm>
            <a:prstGeom prst="line">
              <a:avLst/>
            </a:prstGeom>
            <a:noFill/>
            <a:ln w="25400">
              <a:solidFill>
                <a:srgbClr val="CDCDCD"/>
              </a:solidFill>
              <a:round/>
            </a:ln>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60485" name="Line 37"/>
            <p:cNvSpPr>
              <a:spLocks noChangeShapeType="1"/>
            </p:cNvSpPr>
            <p:nvPr/>
          </p:nvSpPr>
          <p:spPr bwMode="auto">
            <a:xfrm>
              <a:off x="841" y="3692"/>
              <a:ext cx="1" cy="8"/>
            </a:xfrm>
            <a:prstGeom prst="line">
              <a:avLst/>
            </a:prstGeom>
            <a:noFill/>
            <a:ln w="25400">
              <a:solidFill>
                <a:srgbClr val="CDCDCD"/>
              </a:solidFill>
              <a:round/>
            </a:ln>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85011" name="Group 38"/>
            <p:cNvGrpSpPr/>
            <p:nvPr/>
          </p:nvGrpSpPr>
          <p:grpSpPr bwMode="auto">
            <a:xfrm>
              <a:off x="449" y="3039"/>
              <a:ext cx="1865" cy="697"/>
              <a:chOff x="449" y="3003"/>
              <a:chExt cx="1865" cy="697"/>
            </a:xfrm>
          </p:grpSpPr>
          <p:sp>
            <p:nvSpPr>
              <p:cNvPr id="360487" name="Freeform 39"/>
              <p:cNvSpPr/>
              <p:nvPr/>
            </p:nvSpPr>
            <p:spPr bwMode="auto">
              <a:xfrm>
                <a:off x="472" y="3003"/>
                <a:ext cx="1842" cy="689"/>
              </a:xfrm>
              <a:custGeom>
                <a:avLst/>
                <a:gdLst>
                  <a:gd name="T0" fmla="*/ 0 w 1842"/>
                  <a:gd name="T1" fmla="*/ 0 h 689"/>
                  <a:gd name="T2" fmla="*/ 0 w 1842"/>
                  <a:gd name="T3" fmla="*/ 689 h 689"/>
                  <a:gd name="T4" fmla="*/ 1842 w 1842"/>
                  <a:gd name="T5" fmla="*/ 689 h 689"/>
                </a:gdLst>
                <a:ahLst/>
                <a:cxnLst>
                  <a:cxn ang="0">
                    <a:pos x="T0" y="T1"/>
                  </a:cxn>
                  <a:cxn ang="0">
                    <a:pos x="T2" y="T3"/>
                  </a:cxn>
                  <a:cxn ang="0">
                    <a:pos x="T4" y="T5"/>
                  </a:cxn>
                </a:cxnLst>
                <a:rect l="0" t="0" r="r" b="b"/>
                <a:pathLst>
                  <a:path w="1842" h="689">
                    <a:moveTo>
                      <a:pt x="0" y="0"/>
                    </a:moveTo>
                    <a:lnTo>
                      <a:pt x="0" y="689"/>
                    </a:lnTo>
                    <a:lnTo>
                      <a:pt x="1842" y="689"/>
                    </a:lnTo>
                  </a:path>
                </a:pathLst>
              </a:custGeom>
              <a:noFill/>
              <a:ln w="19050" cmpd="sng">
                <a:solidFill>
                  <a:srgbClr val="F0F0F0"/>
                </a:solidFill>
                <a:prstDash val="solid"/>
                <a:rou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85029" name="Group 40"/>
              <p:cNvGrpSpPr/>
              <p:nvPr/>
            </p:nvGrpSpPr>
            <p:grpSpPr bwMode="auto">
              <a:xfrm>
                <a:off x="449" y="3003"/>
                <a:ext cx="209" cy="697"/>
                <a:chOff x="449" y="3003"/>
                <a:chExt cx="209" cy="697"/>
              </a:xfrm>
            </p:grpSpPr>
            <p:sp>
              <p:nvSpPr>
                <p:cNvPr id="360489" name="Line 41"/>
                <p:cNvSpPr>
                  <a:spLocks noChangeShapeType="1"/>
                </p:cNvSpPr>
                <p:nvPr/>
              </p:nvSpPr>
              <p:spPr bwMode="auto">
                <a:xfrm>
                  <a:off x="449" y="3003"/>
                  <a:ext cx="23" cy="1"/>
                </a:xfrm>
                <a:prstGeom prst="line">
                  <a:avLst/>
                </a:prstGeom>
                <a:noFill/>
                <a:ln w="19050">
                  <a:solidFill>
                    <a:srgbClr val="F0F0F0"/>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60490" name="Line 42"/>
                <p:cNvSpPr>
                  <a:spLocks noChangeShapeType="1"/>
                </p:cNvSpPr>
                <p:nvPr/>
              </p:nvSpPr>
              <p:spPr bwMode="auto">
                <a:xfrm>
                  <a:off x="449" y="3072"/>
                  <a:ext cx="23" cy="1"/>
                </a:xfrm>
                <a:prstGeom prst="line">
                  <a:avLst/>
                </a:prstGeom>
                <a:noFill/>
                <a:ln w="19050">
                  <a:solidFill>
                    <a:srgbClr val="F0F0F0"/>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60491" name="Line 43"/>
                <p:cNvSpPr>
                  <a:spLocks noChangeShapeType="1"/>
                </p:cNvSpPr>
                <p:nvPr/>
              </p:nvSpPr>
              <p:spPr bwMode="auto">
                <a:xfrm>
                  <a:off x="449" y="3142"/>
                  <a:ext cx="23" cy="1"/>
                </a:xfrm>
                <a:prstGeom prst="line">
                  <a:avLst/>
                </a:prstGeom>
                <a:noFill/>
                <a:ln w="19050">
                  <a:solidFill>
                    <a:srgbClr val="F0F0F0"/>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60492" name="Line 44"/>
                <p:cNvSpPr>
                  <a:spLocks noChangeShapeType="1"/>
                </p:cNvSpPr>
                <p:nvPr/>
              </p:nvSpPr>
              <p:spPr bwMode="auto">
                <a:xfrm>
                  <a:off x="449" y="3210"/>
                  <a:ext cx="23" cy="1"/>
                </a:xfrm>
                <a:prstGeom prst="line">
                  <a:avLst/>
                </a:prstGeom>
                <a:noFill/>
                <a:ln w="19050">
                  <a:solidFill>
                    <a:srgbClr val="F0F0F0"/>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60493" name="Line 45"/>
                <p:cNvSpPr>
                  <a:spLocks noChangeShapeType="1"/>
                </p:cNvSpPr>
                <p:nvPr/>
              </p:nvSpPr>
              <p:spPr bwMode="auto">
                <a:xfrm>
                  <a:off x="449" y="3279"/>
                  <a:ext cx="23" cy="1"/>
                </a:xfrm>
                <a:prstGeom prst="line">
                  <a:avLst/>
                </a:prstGeom>
                <a:noFill/>
                <a:ln w="19050">
                  <a:solidFill>
                    <a:srgbClr val="F0F0F0"/>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60494" name="Line 46"/>
                <p:cNvSpPr>
                  <a:spLocks noChangeShapeType="1"/>
                </p:cNvSpPr>
                <p:nvPr/>
              </p:nvSpPr>
              <p:spPr bwMode="auto">
                <a:xfrm>
                  <a:off x="449" y="3347"/>
                  <a:ext cx="23" cy="1"/>
                </a:xfrm>
                <a:prstGeom prst="line">
                  <a:avLst/>
                </a:prstGeom>
                <a:noFill/>
                <a:ln w="19050">
                  <a:solidFill>
                    <a:srgbClr val="F0F0F0"/>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60495" name="Line 47"/>
                <p:cNvSpPr>
                  <a:spLocks noChangeShapeType="1"/>
                </p:cNvSpPr>
                <p:nvPr/>
              </p:nvSpPr>
              <p:spPr bwMode="auto">
                <a:xfrm>
                  <a:off x="449" y="3417"/>
                  <a:ext cx="23" cy="1"/>
                </a:xfrm>
                <a:prstGeom prst="line">
                  <a:avLst/>
                </a:prstGeom>
                <a:noFill/>
                <a:ln w="19050">
                  <a:solidFill>
                    <a:srgbClr val="F0F0F0"/>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60496" name="Line 48"/>
                <p:cNvSpPr>
                  <a:spLocks noChangeShapeType="1"/>
                </p:cNvSpPr>
                <p:nvPr/>
              </p:nvSpPr>
              <p:spPr bwMode="auto">
                <a:xfrm>
                  <a:off x="449" y="3485"/>
                  <a:ext cx="23" cy="1"/>
                </a:xfrm>
                <a:prstGeom prst="line">
                  <a:avLst/>
                </a:prstGeom>
                <a:noFill/>
                <a:ln w="19050">
                  <a:solidFill>
                    <a:srgbClr val="F0F0F0"/>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60497" name="Line 49"/>
                <p:cNvSpPr>
                  <a:spLocks noChangeShapeType="1"/>
                </p:cNvSpPr>
                <p:nvPr/>
              </p:nvSpPr>
              <p:spPr bwMode="auto">
                <a:xfrm>
                  <a:off x="449" y="3554"/>
                  <a:ext cx="23" cy="1"/>
                </a:xfrm>
                <a:prstGeom prst="line">
                  <a:avLst/>
                </a:prstGeom>
                <a:noFill/>
                <a:ln w="19050">
                  <a:solidFill>
                    <a:srgbClr val="F0F0F0"/>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60498" name="Line 50"/>
                <p:cNvSpPr>
                  <a:spLocks noChangeShapeType="1"/>
                </p:cNvSpPr>
                <p:nvPr/>
              </p:nvSpPr>
              <p:spPr bwMode="auto">
                <a:xfrm>
                  <a:off x="449" y="3623"/>
                  <a:ext cx="23" cy="1"/>
                </a:xfrm>
                <a:prstGeom prst="line">
                  <a:avLst/>
                </a:prstGeom>
                <a:noFill/>
                <a:ln w="19050">
                  <a:solidFill>
                    <a:srgbClr val="F0F0F0"/>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60499" name="Line 51"/>
                <p:cNvSpPr>
                  <a:spLocks noChangeShapeType="1"/>
                </p:cNvSpPr>
                <p:nvPr/>
              </p:nvSpPr>
              <p:spPr bwMode="auto">
                <a:xfrm>
                  <a:off x="657" y="3692"/>
                  <a:ext cx="1" cy="8"/>
                </a:xfrm>
                <a:prstGeom prst="line">
                  <a:avLst/>
                </a:prstGeom>
                <a:noFill/>
                <a:ln w="19050">
                  <a:solidFill>
                    <a:srgbClr val="F0F0F0"/>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sp>
          <p:nvSpPr>
            <p:cNvPr id="360500" name="Rectangle 52"/>
            <p:cNvSpPr>
              <a:spLocks noChangeArrowheads="1"/>
            </p:cNvSpPr>
            <p:nvPr/>
          </p:nvSpPr>
          <p:spPr bwMode="auto">
            <a:xfrm>
              <a:off x="2167" y="3729"/>
              <a:ext cx="12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sz="26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Z</a:t>
              </a:r>
            </a:p>
          </p:txBody>
        </p:sp>
        <p:sp>
          <p:nvSpPr>
            <p:cNvPr id="360501" name="Rectangle 53"/>
            <p:cNvSpPr>
              <a:spLocks noChangeArrowheads="1"/>
            </p:cNvSpPr>
            <p:nvPr/>
          </p:nvSpPr>
          <p:spPr bwMode="auto">
            <a:xfrm>
              <a:off x="1315" y="3726"/>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sz="26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0</a:t>
              </a:r>
            </a:p>
          </p:txBody>
        </p:sp>
        <p:sp>
          <p:nvSpPr>
            <p:cNvPr id="360502" name="Rectangle 54"/>
            <p:cNvSpPr>
              <a:spLocks noChangeArrowheads="1"/>
            </p:cNvSpPr>
            <p:nvPr/>
          </p:nvSpPr>
          <p:spPr bwMode="auto">
            <a:xfrm>
              <a:off x="1563" y="3750"/>
              <a:ext cx="2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sz="18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1.96</a:t>
              </a:r>
            </a:p>
          </p:txBody>
        </p:sp>
        <p:sp>
          <p:nvSpPr>
            <p:cNvPr id="360503" name="Rectangle 55"/>
            <p:cNvSpPr>
              <a:spLocks noChangeArrowheads="1"/>
            </p:cNvSpPr>
            <p:nvPr/>
          </p:nvSpPr>
          <p:spPr bwMode="auto">
            <a:xfrm>
              <a:off x="785" y="3762"/>
              <a:ext cx="3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sz="18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-1.96</a:t>
              </a:r>
            </a:p>
          </p:txBody>
        </p:sp>
        <p:sp>
          <p:nvSpPr>
            <p:cNvPr id="360504" name="Rectangle 56"/>
            <p:cNvSpPr>
              <a:spLocks noChangeArrowheads="1"/>
            </p:cNvSpPr>
            <p:nvPr/>
          </p:nvSpPr>
          <p:spPr bwMode="auto">
            <a:xfrm>
              <a:off x="1947" y="3170"/>
              <a:ext cx="2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sz="18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.025</a:t>
              </a:r>
            </a:p>
          </p:txBody>
        </p:sp>
        <p:sp>
          <p:nvSpPr>
            <p:cNvPr id="360505" name="Freeform 57"/>
            <p:cNvSpPr/>
            <p:nvPr/>
          </p:nvSpPr>
          <p:spPr bwMode="auto">
            <a:xfrm>
              <a:off x="808" y="3352"/>
              <a:ext cx="134" cy="274"/>
            </a:xfrm>
            <a:custGeom>
              <a:avLst/>
              <a:gdLst>
                <a:gd name="T0" fmla="*/ 0 w 110"/>
                <a:gd name="T1" fmla="*/ 0 h 238"/>
                <a:gd name="T2" fmla="*/ 19 w 110"/>
                <a:gd name="T3" fmla="*/ 1 h 238"/>
                <a:gd name="T4" fmla="*/ 37 w 110"/>
                <a:gd name="T5" fmla="*/ 5 h 238"/>
                <a:gd name="T6" fmla="*/ 52 w 110"/>
                <a:gd name="T7" fmla="*/ 14 h 238"/>
                <a:gd name="T8" fmla="*/ 67 w 110"/>
                <a:gd name="T9" fmla="*/ 25 h 238"/>
                <a:gd name="T10" fmla="*/ 78 w 110"/>
                <a:gd name="T11" fmla="*/ 39 h 238"/>
                <a:gd name="T12" fmla="*/ 86 w 110"/>
                <a:gd name="T13" fmla="*/ 55 h 238"/>
                <a:gd name="T14" fmla="*/ 90 w 110"/>
                <a:gd name="T15" fmla="*/ 73 h 238"/>
                <a:gd name="T16" fmla="*/ 90 w 110"/>
                <a:gd name="T17" fmla="*/ 90 h 238"/>
                <a:gd name="T18" fmla="*/ 86 w 110"/>
                <a:gd name="T19" fmla="*/ 108 h 238"/>
                <a:gd name="T20" fmla="*/ 78 w 110"/>
                <a:gd name="T21" fmla="*/ 124 h 238"/>
                <a:gd name="T22" fmla="*/ 70 w 110"/>
                <a:gd name="T23" fmla="*/ 140 h 238"/>
                <a:gd name="T24" fmla="*/ 67 w 110"/>
                <a:gd name="T25" fmla="*/ 157 h 238"/>
                <a:gd name="T26" fmla="*/ 67 w 110"/>
                <a:gd name="T27" fmla="*/ 175 h 238"/>
                <a:gd name="T28" fmla="*/ 70 w 110"/>
                <a:gd name="T29" fmla="*/ 192 h 238"/>
                <a:gd name="T30" fmla="*/ 79 w 110"/>
                <a:gd name="T31" fmla="*/ 209 h 238"/>
                <a:gd name="T32" fmla="*/ 90 w 110"/>
                <a:gd name="T33" fmla="*/ 222 h 238"/>
                <a:gd name="T34" fmla="*/ 103 w 110"/>
                <a:gd name="T35" fmla="*/ 234 h 238"/>
                <a:gd name="T36" fmla="*/ 110 w 110"/>
                <a:gd name="T37"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238">
                  <a:moveTo>
                    <a:pt x="0" y="0"/>
                  </a:moveTo>
                  <a:lnTo>
                    <a:pt x="19" y="1"/>
                  </a:lnTo>
                  <a:lnTo>
                    <a:pt x="37" y="5"/>
                  </a:lnTo>
                  <a:lnTo>
                    <a:pt x="52" y="14"/>
                  </a:lnTo>
                  <a:lnTo>
                    <a:pt x="67" y="25"/>
                  </a:lnTo>
                  <a:lnTo>
                    <a:pt x="78" y="39"/>
                  </a:lnTo>
                  <a:lnTo>
                    <a:pt x="86" y="55"/>
                  </a:lnTo>
                  <a:lnTo>
                    <a:pt x="90" y="73"/>
                  </a:lnTo>
                  <a:lnTo>
                    <a:pt x="90" y="90"/>
                  </a:lnTo>
                  <a:lnTo>
                    <a:pt x="86" y="108"/>
                  </a:lnTo>
                  <a:lnTo>
                    <a:pt x="78" y="124"/>
                  </a:lnTo>
                  <a:lnTo>
                    <a:pt x="70" y="140"/>
                  </a:lnTo>
                  <a:lnTo>
                    <a:pt x="67" y="157"/>
                  </a:lnTo>
                  <a:lnTo>
                    <a:pt x="67" y="175"/>
                  </a:lnTo>
                  <a:lnTo>
                    <a:pt x="70" y="192"/>
                  </a:lnTo>
                  <a:lnTo>
                    <a:pt x="79" y="209"/>
                  </a:lnTo>
                  <a:lnTo>
                    <a:pt x="90" y="222"/>
                  </a:lnTo>
                  <a:lnTo>
                    <a:pt x="103" y="234"/>
                  </a:lnTo>
                  <a:lnTo>
                    <a:pt x="110" y="238"/>
                  </a:lnTo>
                </a:path>
              </a:pathLst>
            </a:custGeom>
            <a:noFill/>
            <a:ln w="12700"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60506" name="Freeform 58"/>
            <p:cNvSpPr/>
            <p:nvPr/>
          </p:nvSpPr>
          <p:spPr bwMode="auto">
            <a:xfrm>
              <a:off x="1837" y="3340"/>
              <a:ext cx="294" cy="236"/>
            </a:xfrm>
            <a:custGeom>
              <a:avLst/>
              <a:gdLst>
                <a:gd name="T0" fmla="*/ 294 w 294"/>
                <a:gd name="T1" fmla="*/ 0 h 188"/>
                <a:gd name="T2" fmla="*/ 291 w 294"/>
                <a:gd name="T3" fmla="*/ 23 h 188"/>
                <a:gd name="T4" fmla="*/ 283 w 294"/>
                <a:gd name="T5" fmla="*/ 46 h 188"/>
                <a:gd name="T6" fmla="*/ 271 w 294"/>
                <a:gd name="T7" fmla="*/ 66 h 188"/>
                <a:gd name="T8" fmla="*/ 255 w 294"/>
                <a:gd name="T9" fmla="*/ 84 h 188"/>
                <a:gd name="T10" fmla="*/ 236 w 294"/>
                <a:gd name="T11" fmla="*/ 99 h 188"/>
                <a:gd name="T12" fmla="*/ 214 w 294"/>
                <a:gd name="T13" fmla="*/ 110 h 188"/>
                <a:gd name="T14" fmla="*/ 190 w 294"/>
                <a:gd name="T15" fmla="*/ 117 h 188"/>
                <a:gd name="T16" fmla="*/ 166 w 294"/>
                <a:gd name="T17" fmla="*/ 118 h 188"/>
                <a:gd name="T18" fmla="*/ 142 w 294"/>
                <a:gd name="T19" fmla="*/ 116 h 188"/>
                <a:gd name="T20" fmla="*/ 117 w 294"/>
                <a:gd name="T21" fmla="*/ 113 h 188"/>
                <a:gd name="T22" fmla="*/ 92 w 294"/>
                <a:gd name="T23" fmla="*/ 116 h 188"/>
                <a:gd name="T24" fmla="*/ 70 w 294"/>
                <a:gd name="T25" fmla="*/ 123 h 188"/>
                <a:gd name="T26" fmla="*/ 47 w 294"/>
                <a:gd name="T27" fmla="*/ 133 h 188"/>
                <a:gd name="T28" fmla="*/ 27 w 294"/>
                <a:gd name="T29" fmla="*/ 147 h 188"/>
                <a:gd name="T30" fmla="*/ 12 w 294"/>
                <a:gd name="T31" fmla="*/ 166 h 188"/>
                <a:gd name="T32" fmla="*/ 0 w 294"/>
                <a:gd name="T33" fmla="*/ 186 h 188"/>
                <a:gd name="T34" fmla="*/ 0 w 294"/>
                <a:gd name="T35"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4" h="188">
                  <a:moveTo>
                    <a:pt x="294" y="0"/>
                  </a:moveTo>
                  <a:lnTo>
                    <a:pt x="291" y="23"/>
                  </a:lnTo>
                  <a:lnTo>
                    <a:pt x="283" y="46"/>
                  </a:lnTo>
                  <a:lnTo>
                    <a:pt x="271" y="66"/>
                  </a:lnTo>
                  <a:lnTo>
                    <a:pt x="255" y="84"/>
                  </a:lnTo>
                  <a:lnTo>
                    <a:pt x="236" y="99"/>
                  </a:lnTo>
                  <a:lnTo>
                    <a:pt x="214" y="110"/>
                  </a:lnTo>
                  <a:lnTo>
                    <a:pt x="190" y="117"/>
                  </a:lnTo>
                  <a:lnTo>
                    <a:pt x="166" y="118"/>
                  </a:lnTo>
                  <a:lnTo>
                    <a:pt x="142" y="116"/>
                  </a:lnTo>
                  <a:lnTo>
                    <a:pt x="117" y="113"/>
                  </a:lnTo>
                  <a:lnTo>
                    <a:pt x="92" y="116"/>
                  </a:lnTo>
                  <a:lnTo>
                    <a:pt x="70" y="123"/>
                  </a:lnTo>
                  <a:lnTo>
                    <a:pt x="47" y="133"/>
                  </a:lnTo>
                  <a:lnTo>
                    <a:pt x="27" y="147"/>
                  </a:lnTo>
                  <a:lnTo>
                    <a:pt x="12" y="166"/>
                  </a:lnTo>
                  <a:lnTo>
                    <a:pt x="0" y="186"/>
                  </a:lnTo>
                  <a:lnTo>
                    <a:pt x="0" y="188"/>
                  </a:lnTo>
                </a:path>
              </a:pathLst>
            </a:custGeom>
            <a:noFill/>
            <a:ln w="12700"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60507" name="Rectangle 59"/>
            <p:cNvSpPr>
              <a:spLocks noChangeArrowheads="1"/>
            </p:cNvSpPr>
            <p:nvPr/>
          </p:nvSpPr>
          <p:spPr bwMode="auto">
            <a:xfrm>
              <a:off x="501" y="2824"/>
              <a:ext cx="54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zh-CN" altLang="en-US" sz="20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拒绝 </a:t>
              </a:r>
              <a:r>
                <a:rPr lang="en-US" altLang="zh-CN" sz="20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H</a:t>
              </a:r>
              <a:r>
                <a:rPr lang="en-US" altLang="zh-CN" sz="2000" baseline="-250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0</a:t>
              </a:r>
              <a:endParaRPr lang="en-US" altLang="zh-CN" sz="20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endParaRPr>
            </a:p>
          </p:txBody>
        </p:sp>
        <p:sp>
          <p:nvSpPr>
            <p:cNvPr id="360508" name="Rectangle 60"/>
            <p:cNvSpPr>
              <a:spLocks noChangeArrowheads="1"/>
            </p:cNvSpPr>
            <p:nvPr/>
          </p:nvSpPr>
          <p:spPr bwMode="auto">
            <a:xfrm>
              <a:off x="1697" y="2824"/>
              <a:ext cx="54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zh-CN" altLang="en-US" sz="20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拒绝 </a:t>
              </a:r>
              <a:r>
                <a:rPr lang="en-US" altLang="zh-CN" sz="20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H</a:t>
              </a:r>
              <a:r>
                <a:rPr lang="en-US" altLang="zh-CN" sz="2000" baseline="-250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0</a:t>
              </a:r>
              <a:endParaRPr lang="en-US" altLang="zh-CN" sz="20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endParaRPr>
            </a:p>
          </p:txBody>
        </p:sp>
        <p:grpSp>
          <p:nvGrpSpPr>
            <p:cNvPr id="85021" name="Group 61"/>
            <p:cNvGrpSpPr/>
            <p:nvPr/>
          </p:nvGrpSpPr>
          <p:grpSpPr bwMode="auto">
            <a:xfrm>
              <a:off x="758" y="3048"/>
              <a:ext cx="301" cy="670"/>
              <a:chOff x="758" y="3048"/>
              <a:chExt cx="301" cy="670"/>
            </a:xfrm>
          </p:grpSpPr>
          <p:sp>
            <p:nvSpPr>
              <p:cNvPr id="360510" name="Line 62"/>
              <p:cNvSpPr>
                <a:spLocks noChangeShapeType="1"/>
              </p:cNvSpPr>
              <p:nvPr/>
            </p:nvSpPr>
            <p:spPr bwMode="auto">
              <a:xfrm>
                <a:off x="758" y="3048"/>
                <a:ext cx="300" cy="1"/>
              </a:xfrm>
              <a:prstGeom prst="line">
                <a:avLst/>
              </a:prstGeom>
              <a:noFill/>
              <a:ln w="17463">
                <a:solidFill>
                  <a:schemeClr val="tx1"/>
                </a:solidFill>
                <a:round/>
                <a:headEnd type="triangle" w="med" len="med"/>
              </a:ln>
              <a:effectLst>
                <a:outerShdw dist="127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60511" name="Line 63"/>
              <p:cNvSpPr>
                <a:spLocks noChangeShapeType="1"/>
              </p:cNvSpPr>
              <p:nvPr/>
            </p:nvSpPr>
            <p:spPr bwMode="auto">
              <a:xfrm flipV="1">
                <a:off x="1058" y="3048"/>
                <a:ext cx="1" cy="670"/>
              </a:xfrm>
              <a:prstGeom prst="line">
                <a:avLst/>
              </a:prstGeom>
              <a:noFill/>
              <a:ln w="17463">
                <a:solidFill>
                  <a:schemeClr val="tx1"/>
                </a:solidFill>
                <a:round/>
              </a:ln>
              <a:effectLst>
                <a:outerShdw dist="127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nvGrpSpPr>
            <p:cNvPr id="85022" name="Group 64"/>
            <p:cNvGrpSpPr/>
            <p:nvPr/>
          </p:nvGrpSpPr>
          <p:grpSpPr bwMode="auto">
            <a:xfrm>
              <a:off x="1721" y="3048"/>
              <a:ext cx="322" cy="676"/>
              <a:chOff x="1721" y="3048"/>
              <a:chExt cx="322" cy="676"/>
            </a:xfrm>
          </p:grpSpPr>
          <p:sp>
            <p:nvSpPr>
              <p:cNvPr id="360513" name="Line 65"/>
              <p:cNvSpPr>
                <a:spLocks noChangeShapeType="1"/>
              </p:cNvSpPr>
              <p:nvPr/>
            </p:nvSpPr>
            <p:spPr bwMode="auto">
              <a:xfrm flipH="1">
                <a:off x="1721" y="3048"/>
                <a:ext cx="322" cy="1"/>
              </a:xfrm>
              <a:prstGeom prst="line">
                <a:avLst/>
              </a:prstGeom>
              <a:noFill/>
              <a:ln w="17463">
                <a:solidFill>
                  <a:schemeClr val="tx1"/>
                </a:solidFill>
                <a:round/>
                <a:headEnd type="triangle" w="med" len="med"/>
              </a:ln>
              <a:effectLst>
                <a:outerShdw dist="127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360514" name="Line 66"/>
              <p:cNvSpPr>
                <a:spLocks noChangeShapeType="1"/>
              </p:cNvSpPr>
              <p:nvPr/>
            </p:nvSpPr>
            <p:spPr bwMode="auto">
              <a:xfrm flipV="1">
                <a:off x="1721" y="3048"/>
                <a:ext cx="1" cy="676"/>
              </a:xfrm>
              <a:prstGeom prst="line">
                <a:avLst/>
              </a:prstGeom>
              <a:noFill/>
              <a:ln w="17463">
                <a:solidFill>
                  <a:schemeClr val="tx1"/>
                </a:solidFill>
                <a:round/>
              </a:ln>
              <a:effectLst>
                <a:outerShdw dist="127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sp>
          <p:nvSpPr>
            <p:cNvPr id="360515" name="Rectangle 67"/>
            <p:cNvSpPr>
              <a:spLocks noChangeArrowheads="1"/>
            </p:cNvSpPr>
            <p:nvPr/>
          </p:nvSpPr>
          <p:spPr bwMode="auto">
            <a:xfrm>
              <a:off x="553" y="3170"/>
              <a:ext cx="2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sz="18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.025</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0451">
                                            <p:txEl>
                                              <p:pRg st="0" end="0"/>
                                            </p:txEl>
                                          </p:spTgt>
                                        </p:tgtEl>
                                        <p:attrNameLst>
                                          <p:attrName>style.visibility</p:attrName>
                                        </p:attrNameLst>
                                      </p:cBhvr>
                                      <p:to>
                                        <p:strVal val="visible"/>
                                      </p:to>
                                    </p:set>
                                    <p:animEffect transition="in" filter="wipe(left)">
                                      <p:cBhvr>
                                        <p:cTn id="7" dur="500"/>
                                        <p:tgtEl>
                                          <p:spTgt spid="3604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0451">
                                            <p:txEl>
                                              <p:pRg st="1" end="1"/>
                                            </p:txEl>
                                          </p:spTgt>
                                        </p:tgtEl>
                                        <p:attrNameLst>
                                          <p:attrName>style.visibility</p:attrName>
                                        </p:attrNameLst>
                                      </p:cBhvr>
                                      <p:to>
                                        <p:strVal val="visible"/>
                                      </p:to>
                                    </p:set>
                                    <p:animEffect transition="in" filter="wipe(left)">
                                      <p:cBhvr>
                                        <p:cTn id="12" dur="500"/>
                                        <p:tgtEl>
                                          <p:spTgt spid="3604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0451">
                                            <p:txEl>
                                              <p:pRg st="2" end="2"/>
                                            </p:txEl>
                                          </p:spTgt>
                                        </p:tgtEl>
                                        <p:attrNameLst>
                                          <p:attrName>style.visibility</p:attrName>
                                        </p:attrNameLst>
                                      </p:cBhvr>
                                      <p:to>
                                        <p:strVal val="visible"/>
                                      </p:to>
                                    </p:set>
                                    <p:animEffect transition="in" filter="wipe(left)">
                                      <p:cBhvr>
                                        <p:cTn id="17" dur="500"/>
                                        <p:tgtEl>
                                          <p:spTgt spid="3604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0451">
                                            <p:txEl>
                                              <p:pRg st="3" end="3"/>
                                            </p:txEl>
                                          </p:spTgt>
                                        </p:tgtEl>
                                        <p:attrNameLst>
                                          <p:attrName>style.visibility</p:attrName>
                                        </p:attrNameLst>
                                      </p:cBhvr>
                                      <p:to>
                                        <p:strVal val="visible"/>
                                      </p:to>
                                    </p:set>
                                    <p:animEffect transition="in" filter="wipe(left)">
                                      <p:cBhvr>
                                        <p:cTn id="22" dur="500"/>
                                        <p:tgtEl>
                                          <p:spTgt spid="3604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0451">
                                            <p:txEl>
                                              <p:pRg st="4" end="4"/>
                                            </p:txEl>
                                          </p:spTgt>
                                        </p:tgtEl>
                                        <p:attrNameLst>
                                          <p:attrName>style.visibility</p:attrName>
                                        </p:attrNameLst>
                                      </p:cBhvr>
                                      <p:to>
                                        <p:strVal val="visible"/>
                                      </p:to>
                                    </p:set>
                                    <p:animEffect transition="in" filter="wipe(left)">
                                      <p:cBhvr>
                                        <p:cTn id="27" dur="500"/>
                                        <p:tgtEl>
                                          <p:spTgt spid="36045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nodeType="clickEffect">
                                  <p:stCondLst>
                                    <p:cond delay="0"/>
                                  </p:stCondLst>
                                  <p:childTnLst>
                                    <p:set>
                                      <p:cBhvr>
                                        <p:cTn id="31" dur="1" fill="hold">
                                          <p:stCondLst>
                                            <p:cond delay="0"/>
                                          </p:stCondLst>
                                        </p:cTn>
                                        <p:tgtEl>
                                          <p:spTgt spid="360476"/>
                                        </p:tgtEl>
                                        <p:attrNameLst>
                                          <p:attrName>style.visibility</p:attrName>
                                        </p:attrNameLst>
                                      </p:cBhvr>
                                      <p:to>
                                        <p:strVal val="visible"/>
                                      </p:to>
                                    </p:set>
                                    <p:animEffect transition="in" filter="barn(outVertical)">
                                      <p:cBhvr>
                                        <p:cTn id="32" dur="500"/>
                                        <p:tgtEl>
                                          <p:spTgt spid="36047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60452">
                                            <p:txEl>
                                              <p:pRg st="0" end="0"/>
                                            </p:txEl>
                                          </p:spTgt>
                                        </p:tgtEl>
                                        <p:attrNameLst>
                                          <p:attrName>style.visibility</p:attrName>
                                        </p:attrNameLst>
                                      </p:cBhvr>
                                      <p:to>
                                        <p:strVal val="visible"/>
                                      </p:to>
                                    </p:set>
                                    <p:animEffect transition="in" filter="wipe(left)">
                                      <p:cBhvr>
                                        <p:cTn id="37" dur="500"/>
                                        <p:tgtEl>
                                          <p:spTgt spid="36045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60475"/>
                                        </p:tgtEl>
                                        <p:attrNameLst>
                                          <p:attrName>style.visibility</p:attrName>
                                        </p:attrNameLst>
                                      </p:cBhvr>
                                      <p:to>
                                        <p:strVal val="visible"/>
                                      </p:to>
                                    </p:set>
                                    <p:animEffect transition="in" filter="wipe(left)">
                                      <p:cBhvr>
                                        <p:cTn id="42" dur="500"/>
                                        <p:tgtEl>
                                          <p:spTgt spid="36047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60457">
                                            <p:txEl>
                                              <p:pRg st="0" end="0"/>
                                            </p:txEl>
                                          </p:spTgt>
                                        </p:tgtEl>
                                        <p:attrNameLst>
                                          <p:attrName>style.visibility</p:attrName>
                                        </p:attrNameLst>
                                      </p:cBhvr>
                                      <p:to>
                                        <p:strVal val="visible"/>
                                      </p:to>
                                    </p:set>
                                    <p:animEffect transition="in" filter="wipe(left)">
                                      <p:cBhvr>
                                        <p:cTn id="47" dur="500"/>
                                        <p:tgtEl>
                                          <p:spTgt spid="360457">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60454">
                                            <p:txEl>
                                              <p:pRg st="0" end="0"/>
                                            </p:txEl>
                                          </p:spTgt>
                                        </p:tgtEl>
                                        <p:attrNameLst>
                                          <p:attrName>style.visibility</p:attrName>
                                        </p:attrNameLst>
                                      </p:cBhvr>
                                      <p:to>
                                        <p:strVal val="visible"/>
                                      </p:to>
                                    </p:set>
                                    <p:animEffect transition="in" filter="wipe(left)">
                                      <p:cBhvr>
                                        <p:cTn id="52" dur="500"/>
                                        <p:tgtEl>
                                          <p:spTgt spid="360454">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60458">
                                            <p:txEl>
                                              <p:pRg st="0" end="0"/>
                                            </p:txEl>
                                          </p:spTgt>
                                        </p:tgtEl>
                                        <p:attrNameLst>
                                          <p:attrName>style.visibility</p:attrName>
                                        </p:attrNameLst>
                                      </p:cBhvr>
                                      <p:to>
                                        <p:strVal val="visible"/>
                                      </p:to>
                                    </p:set>
                                    <p:animEffect transition="in" filter="wipe(left)">
                                      <p:cBhvr>
                                        <p:cTn id="57" dur="500"/>
                                        <p:tgtEl>
                                          <p:spTgt spid="360458">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60455">
                                            <p:txEl>
                                              <p:pRg st="0" end="0"/>
                                            </p:txEl>
                                          </p:spTgt>
                                        </p:tgtEl>
                                        <p:attrNameLst>
                                          <p:attrName>style.visibility</p:attrName>
                                        </p:attrNameLst>
                                      </p:cBhvr>
                                      <p:to>
                                        <p:strVal val="visible"/>
                                      </p:to>
                                    </p:set>
                                    <p:animEffect transition="in" filter="wipe(left)">
                                      <p:cBhvr>
                                        <p:cTn id="62" dur="500"/>
                                        <p:tgtEl>
                                          <p:spTgt spid="3604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1" grpId="0" build="p" autoUpdateAnimBg="0"/>
      <p:bldP spid="360452" grpId="0" build="p" autoUpdateAnimBg="0"/>
      <p:bldP spid="360454" grpId="0" build="p" autoUpdateAnimBg="0"/>
      <p:bldP spid="360455" grpId="0" build="p" autoUpdateAnimBg="0"/>
      <p:bldP spid="360457" grpId="0" build="p" autoUpdateAnimBg="0"/>
      <p:bldP spid="360458"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554" name="Rectangle 2"/>
          <p:cNvSpPr>
            <a:spLocks noGrp="1" noChangeArrowheads="1"/>
          </p:cNvSpPr>
          <p:nvPr>
            <p:ph type="ctrTitle"/>
          </p:nvPr>
        </p:nvSpPr>
        <p:spPr>
          <a:xfrm>
            <a:off x="683568" y="2924944"/>
            <a:ext cx="7772400" cy="1143000"/>
          </a:xfrm>
        </p:spPr>
        <p:txBody>
          <a:bodyPr anchorCtr="0">
            <a:normAutofit fontScale="90000"/>
          </a:bodyPr>
          <a:lstStyle/>
          <a:p>
            <a:pPr>
              <a:defRPr/>
            </a:pPr>
            <a:r>
              <a:rPr lang="zh-CN" altLang="en-US" dirty="0"/>
              <a:t>总体方差的检验</a:t>
            </a:r>
            <a:br>
              <a:rPr lang="zh-CN" altLang="en-US" dirty="0"/>
            </a:br>
            <a:r>
              <a:rPr lang="en-US" altLang="zh-CN" dirty="0">
                <a:solidFill>
                  <a:schemeClr val="hlink"/>
                </a:solidFill>
              </a:rPr>
              <a:t>(</a:t>
            </a:r>
            <a:r>
              <a:rPr lang="en-US" altLang="zh-CN" dirty="0">
                <a:solidFill>
                  <a:schemeClr val="hlink"/>
                </a:solidFill>
                <a:latin typeface="Symbol" panose="05050102010706020507" pitchFamily="18" charset="2"/>
              </a:rPr>
              <a:t></a:t>
            </a:r>
            <a:r>
              <a:rPr lang="en-US" altLang="zh-CN" baseline="30000" dirty="0">
                <a:solidFill>
                  <a:schemeClr val="hlink"/>
                </a:solidFill>
              </a:rPr>
              <a:t>2 </a:t>
            </a:r>
            <a:r>
              <a:rPr lang="zh-CN" altLang="en-US" dirty="0">
                <a:solidFill>
                  <a:schemeClr val="hlink"/>
                </a:solidFill>
              </a:rPr>
              <a:t>检验</a:t>
            </a:r>
            <a:r>
              <a:rPr lang="en-US" altLang="zh-CN" dirty="0">
                <a:solidFill>
                  <a:schemeClr val="hlink"/>
                </a:solidFill>
              </a:rPr>
              <a:t>)</a:t>
            </a:r>
          </a:p>
        </p:txBody>
      </p:sp>
    </p:spTree>
  </p:cSld>
  <p:clrMapOvr>
    <a:masterClrMapping/>
  </p:clrMapOvr>
  <p:transition>
    <p:zoom/>
  </p:transition>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pPr>
              <a:defRPr/>
            </a:pPr>
            <a:r>
              <a:rPr lang="zh-CN" altLang="en-US" sz="4000"/>
              <a:t>方差的卡</a:t>
            </a:r>
            <a:r>
              <a:rPr lang="zh-CN" altLang="en-US" sz="4000">
                <a:latin typeface="Arial" panose="020B0604020202020204" pitchFamily="34" charset="0"/>
              </a:rPr>
              <a:t>方 </a:t>
            </a:r>
            <a:r>
              <a:rPr lang="en-US" altLang="zh-CN" sz="4000">
                <a:latin typeface="Arial" panose="020B0604020202020204" pitchFamily="34" charset="0"/>
              </a:rPr>
              <a:t>(</a:t>
            </a:r>
            <a:r>
              <a:rPr lang="en-US" altLang="zh-CN" sz="4000">
                <a:latin typeface="Symbol" panose="05050102010706020507" pitchFamily="18" charset="2"/>
              </a:rPr>
              <a:t></a:t>
            </a:r>
            <a:r>
              <a:rPr lang="en-US" altLang="zh-CN" sz="4000" baseline="30000"/>
              <a:t>2</a:t>
            </a:r>
            <a:r>
              <a:rPr lang="en-US" altLang="zh-CN" sz="4000">
                <a:latin typeface="Arial" panose="020B0604020202020204" pitchFamily="34" charset="0"/>
              </a:rPr>
              <a:t>)</a:t>
            </a:r>
            <a:r>
              <a:rPr lang="en-US" altLang="zh-CN" sz="4000"/>
              <a:t> </a:t>
            </a:r>
            <a:r>
              <a:rPr lang="zh-CN" altLang="en-US" sz="4000"/>
              <a:t>检验</a:t>
            </a:r>
            <a:endParaRPr lang="zh-CN" altLang="en-US"/>
          </a:p>
        </p:txBody>
      </p:sp>
      <p:sp>
        <p:nvSpPr>
          <p:cNvPr id="382979" name="Rectangle 3"/>
          <p:cNvSpPr>
            <a:spLocks noGrp="1" noChangeArrowheads="1"/>
          </p:cNvSpPr>
          <p:nvPr>
            <p:ph type="body" idx="1"/>
          </p:nvPr>
        </p:nvSpPr>
        <p:spPr>
          <a:xfrm>
            <a:off x="609600" y="1889125"/>
            <a:ext cx="7848600" cy="4114800"/>
          </a:xfrm>
        </p:spPr>
        <p:txBody>
          <a:bodyPr/>
          <a:lstStyle/>
          <a:p>
            <a:pPr marL="609600" indent="-609600">
              <a:buFontTx/>
              <a:buAutoNum type="arabicPeriod"/>
              <a:defRPr/>
            </a:pPr>
            <a:r>
              <a:rPr lang="zh-CN" altLang="en-US" dirty="0"/>
              <a:t>检验一个总体的方差或标准差</a:t>
            </a:r>
          </a:p>
          <a:p>
            <a:pPr marL="609600" indent="-609600">
              <a:buFontTx/>
              <a:buAutoNum type="arabicPeriod"/>
              <a:defRPr/>
            </a:pPr>
            <a:r>
              <a:rPr lang="zh-CN" altLang="en-US" dirty="0"/>
              <a:t>假设总体近似服从正态分布</a:t>
            </a:r>
          </a:p>
          <a:p>
            <a:pPr marL="609600" indent="-609600">
              <a:buFontTx/>
              <a:buAutoNum type="arabicPeriod"/>
              <a:defRPr/>
            </a:pPr>
            <a:r>
              <a:rPr lang="zh-CN" altLang="en-US" dirty="0"/>
              <a:t>检验统计量</a:t>
            </a:r>
            <a:endParaRPr lang="en-US" altLang="zh-CN" dirty="0"/>
          </a:p>
          <a:p>
            <a:pPr marL="609600" indent="-609600">
              <a:buFontTx/>
              <a:buAutoNum type="arabicPeriod"/>
              <a:defRPr/>
            </a:pPr>
            <a:r>
              <a:rPr lang="zh-CN" altLang="en-US" dirty="0"/>
              <a:t>自由度</a:t>
            </a:r>
            <a:r>
              <a:rPr lang="en-US" altLang="zh-CN" dirty="0"/>
              <a:t>df=n-1</a:t>
            </a:r>
            <a:endParaRPr lang="zh-CN" altLang="en-US" dirty="0"/>
          </a:p>
        </p:txBody>
      </p:sp>
      <p:sp>
        <p:nvSpPr>
          <p:cNvPr id="382980" name="Text Box 4"/>
          <p:cNvSpPr txBox="1">
            <a:spLocks noChangeArrowheads="1"/>
          </p:cNvSpPr>
          <p:nvPr/>
        </p:nvSpPr>
        <p:spPr bwMode="auto">
          <a:xfrm>
            <a:off x="2362200" y="4362450"/>
            <a:ext cx="2133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endParaRPr lang="zh-CN" altLang="zh-CN"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endParaRPr>
          </a:p>
        </p:txBody>
      </p:sp>
      <p:grpSp>
        <p:nvGrpSpPr>
          <p:cNvPr id="382991" name="Group 15"/>
          <p:cNvGrpSpPr/>
          <p:nvPr/>
        </p:nvGrpSpPr>
        <p:grpSpPr bwMode="auto">
          <a:xfrm>
            <a:off x="3565525" y="3810000"/>
            <a:ext cx="3206750" cy="533400"/>
            <a:chOff x="2246" y="2580"/>
            <a:chExt cx="2020" cy="336"/>
          </a:xfrm>
        </p:grpSpPr>
        <p:sp>
          <p:nvSpPr>
            <p:cNvPr id="382982" name="Rectangle 6"/>
            <p:cNvSpPr>
              <a:spLocks noChangeArrowheads="1"/>
            </p:cNvSpPr>
            <p:nvPr/>
          </p:nvSpPr>
          <p:spPr bwMode="auto">
            <a:xfrm>
              <a:off x="3147" y="2580"/>
              <a:ext cx="1119"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spcBef>
                  <a:spcPct val="50000"/>
                </a:spcBef>
                <a:defRPr/>
              </a:pPr>
              <a:r>
                <a:rPr lang="zh-CN" altLang="en-US" sz="22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样本方差</a:t>
              </a:r>
              <a:endParaRPr lang="zh-CN" altLang="en-US"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endParaRPr>
            </a:p>
          </p:txBody>
        </p:sp>
        <p:sp>
          <p:nvSpPr>
            <p:cNvPr id="382984" name="Line 8"/>
            <p:cNvSpPr>
              <a:spLocks noChangeShapeType="1"/>
            </p:cNvSpPr>
            <p:nvPr/>
          </p:nvSpPr>
          <p:spPr bwMode="auto">
            <a:xfrm flipV="1">
              <a:off x="2246" y="2724"/>
              <a:ext cx="941" cy="192"/>
            </a:xfrm>
            <a:prstGeom prst="line">
              <a:avLst/>
            </a:prstGeom>
            <a:noFill/>
            <a:ln w="12700">
              <a:solidFill>
                <a:srgbClr val="FF139F"/>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nvGrpSpPr>
          <p:cNvPr id="382990" name="Group 14"/>
          <p:cNvGrpSpPr/>
          <p:nvPr/>
        </p:nvGrpSpPr>
        <p:grpSpPr bwMode="auto">
          <a:xfrm>
            <a:off x="3186113" y="5210180"/>
            <a:ext cx="4738687" cy="512763"/>
            <a:chOff x="2007" y="3426"/>
            <a:chExt cx="2985" cy="323"/>
          </a:xfrm>
        </p:grpSpPr>
        <p:sp>
          <p:nvSpPr>
            <p:cNvPr id="382983" name="Rectangle 7"/>
            <p:cNvSpPr>
              <a:spLocks noChangeArrowheads="1"/>
            </p:cNvSpPr>
            <p:nvPr/>
          </p:nvSpPr>
          <p:spPr bwMode="auto">
            <a:xfrm>
              <a:off x="3154" y="3479"/>
              <a:ext cx="1838" cy="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spcBef>
                  <a:spcPct val="50000"/>
                </a:spcBef>
                <a:defRPr/>
              </a:pPr>
              <a:r>
                <a:rPr lang="zh-CN" altLang="en-US" sz="22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假设的总体方差</a:t>
              </a:r>
            </a:p>
          </p:txBody>
        </p:sp>
        <p:sp>
          <p:nvSpPr>
            <p:cNvPr id="382985" name="Line 9"/>
            <p:cNvSpPr>
              <a:spLocks noChangeShapeType="1"/>
            </p:cNvSpPr>
            <p:nvPr/>
          </p:nvSpPr>
          <p:spPr bwMode="auto">
            <a:xfrm>
              <a:off x="2007" y="3426"/>
              <a:ext cx="1189" cy="204"/>
            </a:xfrm>
            <a:prstGeom prst="line">
              <a:avLst/>
            </a:prstGeom>
            <a:noFill/>
            <a:ln w="12700">
              <a:solidFill>
                <a:srgbClr val="FF139F"/>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aphicFrame>
        <p:nvGraphicFramePr>
          <p:cNvPr id="382987" name="Object 11">
            <a:hlinkClick r:id="" action="ppaction://ole?verb=0"/>
          </p:cNvPr>
          <p:cNvGraphicFramePr/>
          <p:nvPr/>
        </p:nvGraphicFramePr>
        <p:xfrm>
          <a:off x="1397000" y="4029075"/>
          <a:ext cx="4105275" cy="1281113"/>
        </p:xfrm>
        <a:graphic>
          <a:graphicData uri="http://schemas.openxmlformats.org/presentationml/2006/ole">
            <mc:AlternateContent xmlns:mc="http://schemas.openxmlformats.org/markup-compatibility/2006">
              <mc:Choice xmlns:v="urn:schemas-microsoft-com:vml" Requires="v">
                <p:oleObj spid="_x0000_s117829" name="Equation" r:id="rId4" imgW="2235200" imgH="596900" progId="">
                  <p:embed/>
                </p:oleObj>
              </mc:Choice>
              <mc:Fallback>
                <p:oleObj name="Equation" r:id="rId4" imgW="2235200" imgH="596900" progId="">
                  <p:embed/>
                  <p:pic>
                    <p:nvPicPr>
                      <p:cNvPr id="0" name="Picture 5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7000" y="4029075"/>
                        <a:ext cx="4105275" cy="128111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2979">
                                            <p:txEl>
                                              <p:pRg st="0" end="0"/>
                                            </p:txEl>
                                          </p:spTgt>
                                        </p:tgtEl>
                                        <p:attrNameLst>
                                          <p:attrName>style.visibility</p:attrName>
                                        </p:attrNameLst>
                                      </p:cBhvr>
                                      <p:to>
                                        <p:strVal val="visible"/>
                                      </p:to>
                                    </p:set>
                                    <p:animEffect transition="in" filter="wipe(left)">
                                      <p:cBhvr>
                                        <p:cTn id="7" dur="500"/>
                                        <p:tgtEl>
                                          <p:spTgt spid="382979">
                                            <p:txEl>
                                              <p:pRg st="0" end="0"/>
                                            </p:txEl>
                                          </p:spTgt>
                                        </p:tgtEl>
                                      </p:cBhvr>
                                    </p:animEffect>
                                  </p:childTnLst>
                                  <p:subTnLst>
                                    <p:animClr clrSpc="rgb" dir="cw">
                                      <p:cBhvr override="childStyle">
                                        <p:cTn dur="1" fill="hold" display="0" masterRel="nextClick" afterEffect="1"/>
                                        <p:tgtEl>
                                          <p:spTgt spid="382979">
                                            <p:txEl>
                                              <p:pRg st="0" end="0"/>
                                            </p:txEl>
                                          </p:spTgt>
                                        </p:tgtEl>
                                        <p:attrNameLst>
                                          <p:attrName>ppt_c</p:attrName>
                                        </p:attrNameLst>
                                      </p:cBhvr>
                                      <p:to>
                                        <a:schemeClr val="folHlink"/>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2979">
                                            <p:txEl>
                                              <p:pRg st="1" end="1"/>
                                            </p:txEl>
                                          </p:spTgt>
                                        </p:tgtEl>
                                        <p:attrNameLst>
                                          <p:attrName>style.visibility</p:attrName>
                                        </p:attrNameLst>
                                      </p:cBhvr>
                                      <p:to>
                                        <p:strVal val="visible"/>
                                      </p:to>
                                    </p:set>
                                    <p:animEffect transition="in" filter="wipe(left)">
                                      <p:cBhvr>
                                        <p:cTn id="12" dur="500"/>
                                        <p:tgtEl>
                                          <p:spTgt spid="382979">
                                            <p:txEl>
                                              <p:pRg st="1" end="1"/>
                                            </p:txEl>
                                          </p:spTgt>
                                        </p:tgtEl>
                                      </p:cBhvr>
                                    </p:animEffect>
                                  </p:childTnLst>
                                  <p:subTnLst>
                                    <p:animClr clrSpc="rgb" dir="cw">
                                      <p:cBhvr override="childStyle">
                                        <p:cTn dur="1" fill="hold" display="0" masterRel="nextClick" afterEffect="1"/>
                                        <p:tgtEl>
                                          <p:spTgt spid="382979">
                                            <p:txEl>
                                              <p:pRg st="1" end="1"/>
                                            </p:txEl>
                                          </p:spTgt>
                                        </p:tgtEl>
                                        <p:attrNameLst>
                                          <p:attrName>ppt_c</p:attrName>
                                        </p:attrNameLst>
                                      </p:cBhvr>
                                      <p:to>
                                        <a:schemeClr val="folHlink"/>
                                      </p:to>
                                    </p:animClr>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82979">
                                            <p:txEl>
                                              <p:pRg st="2" end="2"/>
                                            </p:txEl>
                                          </p:spTgt>
                                        </p:tgtEl>
                                        <p:attrNameLst>
                                          <p:attrName>style.visibility</p:attrName>
                                        </p:attrNameLst>
                                      </p:cBhvr>
                                      <p:to>
                                        <p:strVal val="visible"/>
                                      </p:to>
                                    </p:set>
                                    <p:animEffect transition="in" filter="wipe(left)">
                                      <p:cBhvr>
                                        <p:cTn id="17" dur="500"/>
                                        <p:tgtEl>
                                          <p:spTgt spid="382979">
                                            <p:txEl>
                                              <p:pRg st="2" end="2"/>
                                            </p:txEl>
                                          </p:spTgt>
                                        </p:tgtEl>
                                      </p:cBhvr>
                                    </p:animEffect>
                                  </p:childTnLst>
                                  <p:subTnLst>
                                    <p:animClr clrSpc="rgb" dir="cw">
                                      <p:cBhvr override="childStyle">
                                        <p:cTn dur="1" fill="hold" display="0" masterRel="nextClick" afterEffect="1"/>
                                        <p:tgtEl>
                                          <p:spTgt spid="382979">
                                            <p:txEl>
                                              <p:pRg st="2" end="2"/>
                                            </p:txEl>
                                          </p:spTgt>
                                        </p:tgtEl>
                                        <p:attrNameLst>
                                          <p:attrName>ppt_c</p:attrName>
                                        </p:attrNameLst>
                                      </p:cBhvr>
                                      <p:to>
                                        <a:schemeClr val="folHlink"/>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2979">
                                            <p:txEl>
                                              <p:pRg st="3" end="3"/>
                                            </p:txEl>
                                          </p:spTgt>
                                        </p:tgtEl>
                                        <p:attrNameLst>
                                          <p:attrName>style.visibility</p:attrName>
                                        </p:attrNameLst>
                                      </p:cBhvr>
                                      <p:to>
                                        <p:strVal val="visible"/>
                                      </p:to>
                                    </p:set>
                                    <p:animEffect transition="in" filter="wipe(left)">
                                      <p:cBhvr>
                                        <p:cTn id="22" dur="500"/>
                                        <p:tgtEl>
                                          <p:spTgt spid="382979">
                                            <p:txEl>
                                              <p:pRg st="3" end="3"/>
                                            </p:txEl>
                                          </p:spTgt>
                                        </p:tgtEl>
                                      </p:cBhvr>
                                    </p:animEffect>
                                  </p:childTnLst>
                                  <p:subTnLst>
                                    <p:animClr clrSpc="rgb" dir="cw">
                                      <p:cBhvr override="childStyle">
                                        <p:cTn dur="1" fill="hold" display="0" masterRel="nextClick" afterEffect="1"/>
                                        <p:tgtEl>
                                          <p:spTgt spid="382979">
                                            <p:txEl>
                                              <p:pRg st="3" end="3"/>
                                            </p:txEl>
                                          </p:spTgt>
                                        </p:tgtEl>
                                        <p:attrNameLst>
                                          <p:attrName>ppt_c</p:attrName>
                                        </p:attrNameLst>
                                      </p:cBhvr>
                                      <p:to>
                                        <a:schemeClr val="folHlink"/>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82987"/>
                                        </p:tgtEl>
                                        <p:attrNameLst>
                                          <p:attrName>style.visibility</p:attrName>
                                        </p:attrNameLst>
                                      </p:cBhvr>
                                      <p:to>
                                        <p:strVal val="visible"/>
                                      </p:to>
                                    </p:set>
                                    <p:animEffect transition="in" filter="wipe(left)">
                                      <p:cBhvr>
                                        <p:cTn id="27" dur="500"/>
                                        <p:tgtEl>
                                          <p:spTgt spid="38298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382991"/>
                                        </p:tgtEl>
                                        <p:attrNameLst>
                                          <p:attrName>style.visibility</p:attrName>
                                        </p:attrNameLst>
                                      </p:cBhvr>
                                      <p:to>
                                        <p:strVal val="visible"/>
                                      </p:to>
                                    </p:set>
                                    <p:animEffect transition="in" filter="wipe(right)">
                                      <p:cBhvr>
                                        <p:cTn id="32" dur="500"/>
                                        <p:tgtEl>
                                          <p:spTgt spid="38299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382990"/>
                                        </p:tgtEl>
                                        <p:attrNameLst>
                                          <p:attrName>style.visibility</p:attrName>
                                        </p:attrNameLst>
                                      </p:cBhvr>
                                      <p:to>
                                        <p:strVal val="visible"/>
                                      </p:to>
                                    </p:set>
                                    <p:animEffect transition="in" filter="wipe(right)">
                                      <p:cBhvr>
                                        <p:cTn id="37" dur="500"/>
                                        <p:tgtEl>
                                          <p:spTgt spid="382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79"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1676400" y="152400"/>
            <a:ext cx="7239000" cy="1143000"/>
          </a:xfrm>
        </p:spPr>
        <p:txBody>
          <a:bodyPr>
            <a:normAutofit fontScale="90000"/>
          </a:bodyPr>
          <a:lstStyle/>
          <a:p>
            <a:pPr>
              <a:defRPr/>
            </a:pPr>
            <a:r>
              <a:rPr lang="zh-CN" altLang="en-US" sz="4000"/>
              <a:t>方差的卡</a:t>
            </a:r>
            <a:r>
              <a:rPr lang="zh-CN" altLang="en-US" sz="4000">
                <a:latin typeface="Arial" panose="020B0604020202020204" pitchFamily="34" charset="0"/>
              </a:rPr>
              <a:t>方 </a:t>
            </a:r>
            <a:r>
              <a:rPr lang="en-US" altLang="zh-CN" sz="4000">
                <a:latin typeface="Arial" panose="020B0604020202020204" pitchFamily="34" charset="0"/>
              </a:rPr>
              <a:t>(</a:t>
            </a:r>
            <a:r>
              <a:rPr lang="en-US" altLang="zh-CN" sz="4000">
                <a:latin typeface="Symbol" panose="05050102010706020507" pitchFamily="18" charset="2"/>
              </a:rPr>
              <a:t></a:t>
            </a:r>
            <a:r>
              <a:rPr lang="en-US" altLang="zh-CN" sz="4000" baseline="30000"/>
              <a:t>2</a:t>
            </a:r>
            <a:r>
              <a:rPr lang="en-US" altLang="zh-CN" sz="4000">
                <a:latin typeface="Arial" panose="020B0604020202020204" pitchFamily="34" charset="0"/>
              </a:rPr>
              <a:t>)</a:t>
            </a:r>
            <a:r>
              <a:rPr lang="en-US" altLang="zh-CN" sz="4000"/>
              <a:t> </a:t>
            </a:r>
            <a:r>
              <a:rPr lang="zh-CN" altLang="en-US" sz="4000"/>
              <a:t>检验</a:t>
            </a:r>
            <a:br>
              <a:rPr lang="zh-CN" altLang="en-US" sz="4000"/>
            </a:b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例题分析</a:t>
            </a:r>
            <a:r>
              <a:rPr lang="en-US" altLang="zh-CN" sz="3600">
                <a:solidFill>
                  <a:schemeClr val="hlink"/>
                </a:solidFill>
                <a:latin typeface="Arial" panose="020B0604020202020204" pitchFamily="34" charset="0"/>
              </a:rPr>
              <a:t>)</a:t>
            </a:r>
          </a:p>
        </p:txBody>
      </p:sp>
      <p:sp>
        <p:nvSpPr>
          <p:cNvPr id="428035" name="Rectangle 3"/>
          <p:cNvSpPr>
            <a:spLocks noGrp="1" noChangeArrowheads="1"/>
          </p:cNvSpPr>
          <p:nvPr>
            <p:ph type="body" sz="half" idx="1"/>
          </p:nvPr>
        </p:nvSpPr>
        <p:spPr>
          <a:xfrm>
            <a:off x="400050" y="1714500"/>
            <a:ext cx="4286250" cy="4381500"/>
          </a:xfrm>
        </p:spPr>
        <p:txBody>
          <a:bodyPr>
            <a:normAutofit lnSpcReduction="10000"/>
          </a:bodyPr>
          <a:lstStyle/>
          <a:p>
            <a:pPr marL="0" indent="0" algn="just">
              <a:lnSpc>
                <a:spcPct val="110000"/>
              </a:lnSpc>
              <a:defRPr/>
            </a:pPr>
            <a:r>
              <a:rPr lang="en-US" altLang="zh-CN" sz="2400" b="1" dirty="0">
                <a:solidFill>
                  <a:srgbClr val="FFFFB1"/>
                </a:solidFill>
              </a:rPr>
              <a:t>【</a:t>
            </a:r>
            <a:r>
              <a:rPr lang="zh-CN" altLang="en-US" sz="2400" b="1" dirty="0">
                <a:solidFill>
                  <a:srgbClr val="FFFFB1"/>
                </a:solidFill>
              </a:rPr>
              <a:t>例</a:t>
            </a:r>
            <a:r>
              <a:rPr lang="en-US" altLang="zh-CN" sz="2400" b="1" dirty="0">
                <a:solidFill>
                  <a:srgbClr val="FFFFB1"/>
                </a:solidFill>
              </a:rPr>
              <a:t>】</a:t>
            </a:r>
            <a:r>
              <a:rPr lang="zh-CN" altLang="en-US" sz="2400" dirty="0"/>
              <a:t>某厂商生产出一种新型的饮料装瓶机器，按设计要求，该机器装一瓶一升</a:t>
            </a:r>
            <a:r>
              <a:rPr lang="en-US" altLang="zh-CN" sz="2400" dirty="0"/>
              <a:t>(</a:t>
            </a:r>
            <a:r>
              <a:rPr lang="en-US" altLang="zh-CN" sz="2400" dirty="0">
                <a:cs typeface="Times New Roman" panose="02020603050405020304" pitchFamily="18" charset="0"/>
              </a:rPr>
              <a:t>1000cm</a:t>
            </a:r>
            <a:r>
              <a:rPr lang="en-US" altLang="zh-CN" sz="2400" baseline="30000" dirty="0">
                <a:cs typeface="Times New Roman" panose="02020603050405020304" pitchFamily="18" charset="0"/>
              </a:rPr>
              <a:t>3</a:t>
            </a:r>
            <a:r>
              <a:rPr lang="en-US" altLang="zh-CN" sz="2400" dirty="0"/>
              <a:t>)</a:t>
            </a:r>
            <a:r>
              <a:rPr lang="zh-CN" altLang="en-US" sz="2400" dirty="0"/>
              <a:t>的饮料误差为</a:t>
            </a:r>
            <a:r>
              <a:rPr lang="en-US" altLang="zh-CN" sz="2400" dirty="0">
                <a:cs typeface="Times New Roman" panose="02020603050405020304" pitchFamily="18" charset="0"/>
              </a:rPr>
              <a:t>1cm</a:t>
            </a:r>
            <a:r>
              <a:rPr lang="en-US" altLang="zh-CN" sz="2400" baseline="30000" dirty="0">
                <a:cs typeface="Times New Roman" panose="02020603050405020304" pitchFamily="18" charset="0"/>
              </a:rPr>
              <a:t>3</a:t>
            </a:r>
            <a:r>
              <a:rPr lang="zh-CN" altLang="en-US" sz="2400" dirty="0"/>
              <a:t>。如果达到设计要求，表明机器的稳定性非常好。现从该机器装完的产品中随机抽取</a:t>
            </a:r>
            <a:r>
              <a:rPr lang="en-US" altLang="zh-CN" sz="2400" dirty="0">
                <a:cs typeface="Times New Roman" panose="02020603050405020304" pitchFamily="18" charset="0"/>
              </a:rPr>
              <a:t>25</a:t>
            </a:r>
            <a:r>
              <a:rPr lang="zh-CN" altLang="en-US" sz="2400" dirty="0"/>
              <a:t>瓶，分别进行测定</a:t>
            </a:r>
            <a:r>
              <a:rPr lang="en-US" altLang="zh-CN" sz="2400" dirty="0"/>
              <a:t>(</a:t>
            </a:r>
            <a:r>
              <a:rPr lang="zh-CN" altLang="en-US" sz="2400" dirty="0"/>
              <a:t>用样本减</a:t>
            </a:r>
            <a:r>
              <a:rPr lang="en-US" altLang="zh-CN" sz="2400" dirty="0">
                <a:cs typeface="Times New Roman" panose="02020603050405020304" pitchFamily="18" charset="0"/>
              </a:rPr>
              <a:t>1000cm</a:t>
            </a:r>
            <a:r>
              <a:rPr lang="en-US" altLang="zh-CN" sz="2400" baseline="30000" dirty="0">
                <a:cs typeface="Times New Roman" panose="02020603050405020304" pitchFamily="18" charset="0"/>
              </a:rPr>
              <a:t>3</a:t>
            </a:r>
            <a:r>
              <a:rPr lang="en-US" altLang="zh-CN" sz="2400" dirty="0"/>
              <a:t>)</a:t>
            </a:r>
            <a:r>
              <a:rPr lang="zh-CN" altLang="en-US" sz="2400" dirty="0"/>
              <a:t>，得到如下结果。</a:t>
            </a:r>
            <a:r>
              <a:rPr lang="zh-CN" altLang="en-US" sz="2400" dirty="0">
                <a:latin typeface="Times New Roman" panose="02020603050405020304" pitchFamily="18" charset="0"/>
              </a:rPr>
              <a:t>检验该机器的性能是否达到设计要求</a:t>
            </a:r>
            <a:r>
              <a:rPr lang="zh-CN" altLang="en-US" sz="2400" dirty="0"/>
              <a:t>  </a:t>
            </a:r>
            <a:r>
              <a:rPr lang="en-US" altLang="zh-CN" sz="2400" dirty="0"/>
              <a:t>(</a:t>
            </a:r>
            <a:r>
              <a:rPr lang="en-US" altLang="zh-CN" sz="2400" b="1" dirty="0">
                <a:solidFill>
                  <a:srgbClr val="FFFFB1"/>
                </a:solidFill>
                <a:sym typeface="Symbol" panose="05050102010706020507" pitchFamily="18" charset="2"/>
              </a:rPr>
              <a:t></a:t>
            </a:r>
            <a:r>
              <a:rPr lang="en-US" altLang="zh-CN" sz="2400" b="1" dirty="0">
                <a:solidFill>
                  <a:srgbClr val="FFFFB1"/>
                </a:solidFill>
              </a:rPr>
              <a:t>=0.05</a:t>
            </a:r>
            <a:r>
              <a:rPr lang="en-US" altLang="zh-CN" sz="2400" dirty="0"/>
              <a:t>)</a:t>
            </a:r>
          </a:p>
        </p:txBody>
      </p:sp>
      <p:graphicFrame>
        <p:nvGraphicFramePr>
          <p:cNvPr id="428220" name="Group 188"/>
          <p:cNvGraphicFramePr>
            <a:graphicFrameLocks noGrp="1"/>
          </p:cNvGraphicFramePr>
          <p:nvPr/>
        </p:nvGraphicFramePr>
        <p:xfrm>
          <a:off x="4857750" y="1866900"/>
          <a:ext cx="4000500" cy="2438400"/>
        </p:xfrm>
        <a:graphic>
          <a:graphicData uri="http://schemas.openxmlformats.org/drawingml/2006/table">
            <a:tbl>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gridCol w="800100">
                  <a:extLst>
                    <a:ext uri="{9D8B030D-6E8A-4147-A177-3AD203B41FA5}">
                      <a16:colId xmlns:a16="http://schemas.microsoft.com/office/drawing/2014/main" val="20002"/>
                    </a:ext>
                  </a:extLst>
                </a:gridCol>
                <a:gridCol w="800100">
                  <a:extLst>
                    <a:ext uri="{9D8B030D-6E8A-4147-A177-3AD203B41FA5}">
                      <a16:colId xmlns:a16="http://schemas.microsoft.com/office/drawing/2014/main" val="20003"/>
                    </a:ext>
                  </a:extLst>
                </a:gridCol>
                <a:gridCol w="800100">
                  <a:extLst>
                    <a:ext uri="{9D8B030D-6E8A-4147-A177-3AD203B41FA5}">
                      <a16:colId xmlns:a16="http://schemas.microsoft.com/office/drawing/2014/main" val="20004"/>
                    </a:ext>
                  </a:extLst>
                </a:gridCol>
              </a:tblGrid>
              <a:tr h="179388">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600" b="0" i="0" u="none" strike="noStrike" cap="none" normalizeH="0" baseline="0" dirty="0">
                          <a:ln>
                            <a:noFill/>
                          </a:ln>
                          <a:solidFill>
                            <a:schemeClr val="tx1"/>
                          </a:solidFill>
                          <a:effectLst/>
                          <a:latin typeface="Arial" panose="020B0604020202020204" pitchFamily="34" charset="0"/>
                          <a:ea typeface="微软雅黑" panose="020B0503020204020204" pitchFamily="34" charset="-122"/>
                          <a:cs typeface="Times New Roman" panose="02020603050405020304" pitchFamily="18" charset="0"/>
                        </a:rPr>
                        <a:t>0.3</a:t>
                      </a:r>
                      <a:endParaRPr kumimoji="1" lang="en-US" altLang="zh-CN" sz="2600" b="0" i="0" u="none" strike="noStrike" cap="none" normalizeH="0" baseline="0" dirty="0">
                        <a:ln>
                          <a:noFill/>
                        </a:ln>
                        <a:solidFill>
                          <a:schemeClr val="tx1"/>
                        </a:solidFill>
                        <a:effectLst/>
                        <a:latin typeface="Arial" panose="020B0604020202020204" pitchFamily="34" charset="0"/>
                        <a:ea typeface="微软雅黑" panose="020B0503020204020204" pitchFamily="34" charset="-122"/>
                      </a:endParaRP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600" b="0" i="0" u="none" strike="noStrike" cap="none" normalizeH="0" baseline="0" dirty="0">
                          <a:ln>
                            <a:noFill/>
                          </a:ln>
                          <a:solidFill>
                            <a:schemeClr val="tx1"/>
                          </a:solidFill>
                          <a:effectLst/>
                          <a:latin typeface="Arial" panose="020B0604020202020204" pitchFamily="34" charset="0"/>
                          <a:ea typeface="微软雅黑" panose="020B0503020204020204" pitchFamily="34" charset="-122"/>
                          <a:cs typeface="Times New Roman" panose="02020603050405020304" pitchFamily="18" charset="0"/>
                        </a:rPr>
                        <a:t>-0.4</a:t>
                      </a:r>
                      <a:endParaRPr kumimoji="1" lang="en-US" altLang="zh-CN" sz="2600" b="0" i="0" u="none" strike="noStrike" cap="none" normalizeH="0" baseline="0" dirty="0">
                        <a:ln>
                          <a:noFill/>
                        </a:ln>
                        <a:solidFill>
                          <a:schemeClr val="tx1"/>
                        </a:solidFill>
                        <a:effectLst/>
                        <a:latin typeface="Arial" panose="020B0604020202020204" pitchFamily="34" charset="0"/>
                        <a:ea typeface="微软雅黑" panose="020B0503020204020204" pitchFamily="34" charset="-122"/>
                      </a:endParaRP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600" b="0" i="0" u="none" strike="noStrike" cap="none" normalizeH="0" baseline="0" dirty="0">
                          <a:ln>
                            <a:noFill/>
                          </a:ln>
                          <a:solidFill>
                            <a:schemeClr val="tx1"/>
                          </a:solidFill>
                          <a:effectLst/>
                          <a:latin typeface="Arial" panose="020B0604020202020204" pitchFamily="34" charset="0"/>
                          <a:ea typeface="微软雅黑" panose="020B0503020204020204" pitchFamily="34" charset="-122"/>
                          <a:cs typeface="Times New Roman" panose="02020603050405020304" pitchFamily="18" charset="0"/>
                        </a:rPr>
                        <a:t>-0.7</a:t>
                      </a:r>
                      <a:endParaRPr kumimoji="1" lang="en-US" altLang="zh-CN" sz="2600" b="0" i="0" u="none" strike="noStrike" cap="none" normalizeH="0" baseline="0" dirty="0">
                        <a:ln>
                          <a:noFill/>
                        </a:ln>
                        <a:solidFill>
                          <a:schemeClr val="tx1"/>
                        </a:solidFill>
                        <a:effectLst/>
                        <a:latin typeface="Arial" panose="020B0604020202020204" pitchFamily="34" charset="0"/>
                        <a:ea typeface="微软雅黑" panose="020B0503020204020204" pitchFamily="34" charset="-122"/>
                      </a:endParaRP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600" b="0" i="0" u="none" strike="noStrike" cap="none" normalizeH="0" baseline="0" dirty="0">
                          <a:ln>
                            <a:noFill/>
                          </a:ln>
                          <a:solidFill>
                            <a:schemeClr val="tx1"/>
                          </a:solidFill>
                          <a:effectLst/>
                          <a:latin typeface="Arial" panose="020B0604020202020204" pitchFamily="34" charset="0"/>
                          <a:ea typeface="微软雅黑" panose="020B0503020204020204" pitchFamily="34" charset="-122"/>
                          <a:cs typeface="Times New Roman" panose="02020603050405020304" pitchFamily="18" charset="0"/>
                        </a:rPr>
                        <a:t>1.4</a:t>
                      </a:r>
                      <a:endParaRPr kumimoji="1" lang="en-US" altLang="zh-CN" sz="2600" b="0" i="0" u="none" strike="noStrike" cap="none" normalizeH="0" baseline="0" dirty="0">
                        <a:ln>
                          <a:noFill/>
                        </a:ln>
                        <a:solidFill>
                          <a:schemeClr val="tx1"/>
                        </a:solidFill>
                        <a:effectLst/>
                        <a:latin typeface="Arial" panose="020B0604020202020204" pitchFamily="34" charset="0"/>
                        <a:ea typeface="微软雅黑" panose="020B0503020204020204" pitchFamily="34" charset="-122"/>
                      </a:endParaRP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600" b="0" i="0" u="none" strike="noStrike" cap="none" normalizeH="0" baseline="0" dirty="0">
                          <a:ln>
                            <a:noFill/>
                          </a:ln>
                          <a:solidFill>
                            <a:schemeClr val="tx1"/>
                          </a:solidFill>
                          <a:effectLst/>
                          <a:latin typeface="Arial" panose="020B0604020202020204" pitchFamily="34" charset="0"/>
                          <a:ea typeface="微软雅黑" panose="020B0503020204020204" pitchFamily="34" charset="-122"/>
                          <a:cs typeface="Times New Roman" panose="02020603050405020304" pitchFamily="18" charset="0"/>
                        </a:rPr>
                        <a:t>-0.6</a:t>
                      </a:r>
                      <a:endParaRPr kumimoji="1" lang="en-US" altLang="zh-CN" sz="2600" b="0" i="0" u="none" strike="noStrike" cap="none" normalizeH="0" baseline="0" dirty="0">
                        <a:ln>
                          <a:noFill/>
                        </a:ln>
                        <a:solidFill>
                          <a:schemeClr val="tx1"/>
                        </a:solidFill>
                        <a:effectLst/>
                        <a:latin typeface="Arial" panose="020B0604020202020204" pitchFamily="34" charset="0"/>
                        <a:ea typeface="微软雅黑" panose="020B0503020204020204" pitchFamily="34" charset="-122"/>
                      </a:endParaRP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1138">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600" b="0" i="0" u="none" strike="noStrike" cap="none" normalizeH="0" baseline="0" dirty="0">
                          <a:ln>
                            <a:noFill/>
                          </a:ln>
                          <a:solidFill>
                            <a:schemeClr val="tx1"/>
                          </a:solidFill>
                          <a:effectLst/>
                          <a:latin typeface="Arial" panose="020B0604020202020204" pitchFamily="34" charset="0"/>
                          <a:ea typeface="微软雅黑" panose="020B0503020204020204" pitchFamily="34" charset="-122"/>
                          <a:cs typeface="Times New Roman" panose="02020603050405020304" pitchFamily="18" charset="0"/>
                        </a:rPr>
                        <a:t>-0.3</a:t>
                      </a: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600" b="0" i="0" u="none" strike="noStrike" cap="none" normalizeH="0" baseline="0" dirty="0">
                          <a:ln>
                            <a:noFill/>
                          </a:ln>
                          <a:solidFill>
                            <a:schemeClr val="tx1"/>
                          </a:solidFill>
                          <a:effectLst/>
                          <a:latin typeface="Arial" panose="020B0604020202020204" pitchFamily="34" charset="0"/>
                          <a:ea typeface="微软雅黑" panose="020B0503020204020204" pitchFamily="34" charset="-122"/>
                          <a:cs typeface="Times New Roman" panose="02020603050405020304" pitchFamily="18" charset="0"/>
                        </a:rPr>
                        <a:t>-1.5</a:t>
                      </a:r>
                      <a:endParaRPr kumimoji="1" lang="en-US" altLang="zh-CN" sz="2600" b="0" i="0" u="none" strike="noStrike" cap="none" normalizeH="0" baseline="0" dirty="0">
                        <a:ln>
                          <a:noFill/>
                        </a:ln>
                        <a:solidFill>
                          <a:schemeClr val="tx1"/>
                        </a:solidFill>
                        <a:effectLst/>
                        <a:latin typeface="Arial" panose="020B0604020202020204" pitchFamily="34" charset="0"/>
                        <a:ea typeface="微软雅黑" panose="020B0503020204020204" pitchFamily="34" charset="-122"/>
                      </a:endParaRP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600" b="0" i="0" u="none" strike="noStrike" cap="none" normalizeH="0" baseline="0" dirty="0">
                          <a:ln>
                            <a:noFill/>
                          </a:ln>
                          <a:solidFill>
                            <a:schemeClr val="tx1"/>
                          </a:solidFill>
                          <a:effectLst/>
                          <a:latin typeface="Arial" panose="020B0604020202020204" pitchFamily="34" charset="0"/>
                          <a:ea typeface="微软雅黑" panose="020B0503020204020204" pitchFamily="34" charset="-122"/>
                          <a:cs typeface="Times New Roman" panose="02020603050405020304" pitchFamily="18" charset="0"/>
                        </a:rPr>
                        <a:t>0.6</a:t>
                      </a: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600" b="0" i="0" u="none" strike="noStrike" cap="none" normalizeH="0" baseline="0" dirty="0">
                          <a:ln>
                            <a:noFill/>
                          </a:ln>
                          <a:solidFill>
                            <a:schemeClr val="tx1"/>
                          </a:solidFill>
                          <a:effectLst/>
                          <a:latin typeface="Arial" panose="020B0604020202020204" pitchFamily="34" charset="0"/>
                          <a:ea typeface="微软雅黑" panose="020B0503020204020204" pitchFamily="34" charset="-122"/>
                          <a:cs typeface="Times New Roman" panose="02020603050405020304" pitchFamily="18" charset="0"/>
                        </a:rPr>
                        <a:t>-0.9</a:t>
                      </a: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600" b="0" i="0" u="none" strike="noStrike" cap="none" normalizeH="0" baseline="0" dirty="0">
                          <a:ln>
                            <a:noFill/>
                          </a:ln>
                          <a:solidFill>
                            <a:schemeClr val="tx1"/>
                          </a:solidFill>
                          <a:effectLst/>
                          <a:latin typeface="Arial" panose="020B0604020202020204" pitchFamily="34" charset="0"/>
                          <a:ea typeface="微软雅黑" panose="020B0503020204020204" pitchFamily="34" charset="-122"/>
                          <a:cs typeface="Times New Roman" panose="02020603050405020304" pitchFamily="18" charset="0"/>
                        </a:rPr>
                        <a:t>1.3</a:t>
                      </a: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955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600" b="0" i="0" u="none" strike="noStrike" cap="none" normalizeH="0" baseline="0" dirty="0">
                          <a:ln>
                            <a:noFill/>
                          </a:ln>
                          <a:solidFill>
                            <a:schemeClr val="tx1"/>
                          </a:solidFill>
                          <a:effectLst/>
                          <a:latin typeface="Arial" panose="020B0604020202020204" pitchFamily="34" charset="0"/>
                          <a:ea typeface="微软雅黑" panose="020B0503020204020204" pitchFamily="34" charset="-122"/>
                          <a:cs typeface="Times New Roman" panose="02020603050405020304" pitchFamily="18" charset="0"/>
                        </a:rPr>
                        <a:t>-1.3</a:t>
                      </a: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600" b="0" i="0" u="none" strike="noStrike" cap="none" normalizeH="0" baseline="0" dirty="0">
                          <a:ln>
                            <a:noFill/>
                          </a:ln>
                          <a:solidFill>
                            <a:schemeClr val="tx1"/>
                          </a:solidFill>
                          <a:effectLst/>
                          <a:latin typeface="Arial" panose="020B0604020202020204" pitchFamily="34" charset="0"/>
                          <a:ea typeface="微软雅黑" panose="020B0503020204020204" pitchFamily="34" charset="-122"/>
                          <a:cs typeface="Times New Roman" panose="02020603050405020304" pitchFamily="18" charset="0"/>
                        </a:rPr>
                        <a:t>0.7</a:t>
                      </a: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600" b="0" i="0" u="none" strike="noStrike" cap="none" normalizeH="0" baseline="0" dirty="0">
                          <a:ln>
                            <a:noFill/>
                          </a:ln>
                          <a:solidFill>
                            <a:schemeClr val="tx1"/>
                          </a:solidFill>
                          <a:effectLst/>
                          <a:latin typeface="Arial" panose="020B0604020202020204" pitchFamily="34" charset="0"/>
                          <a:ea typeface="微软雅黑" panose="020B0503020204020204" pitchFamily="34" charset="-122"/>
                          <a:cs typeface="Times New Roman" panose="02020603050405020304" pitchFamily="18" charset="0"/>
                        </a:rPr>
                        <a:t>1</a:t>
                      </a: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600" b="0" i="0" u="none" strike="noStrike" cap="none" normalizeH="0" baseline="0" dirty="0">
                          <a:ln>
                            <a:noFill/>
                          </a:ln>
                          <a:solidFill>
                            <a:schemeClr val="tx1"/>
                          </a:solidFill>
                          <a:effectLst/>
                          <a:latin typeface="Arial" panose="020B0604020202020204" pitchFamily="34" charset="0"/>
                          <a:ea typeface="微软雅黑" panose="020B0503020204020204" pitchFamily="34" charset="-122"/>
                          <a:cs typeface="Times New Roman" panose="02020603050405020304" pitchFamily="18" charset="0"/>
                        </a:rPr>
                        <a:t>-0.5</a:t>
                      </a: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600" b="0" i="0" u="none" strike="noStrike" cap="none" normalizeH="0" baseline="0" dirty="0">
                          <a:ln>
                            <a:noFill/>
                          </a:ln>
                          <a:solidFill>
                            <a:schemeClr val="tx1"/>
                          </a:solidFill>
                          <a:effectLst/>
                          <a:latin typeface="Arial" panose="020B0604020202020204" pitchFamily="34" charset="0"/>
                          <a:ea typeface="微软雅黑" panose="020B0503020204020204" pitchFamily="34" charset="-122"/>
                          <a:cs typeface="Times New Roman" panose="02020603050405020304" pitchFamily="18" charset="0"/>
                        </a:rPr>
                        <a:t>0</a:t>
                      </a: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1138">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600" b="0" i="0" u="none" strike="noStrike" cap="none" normalizeH="0" baseline="0" dirty="0">
                          <a:ln>
                            <a:noFill/>
                          </a:ln>
                          <a:solidFill>
                            <a:schemeClr val="tx1"/>
                          </a:solidFill>
                          <a:effectLst/>
                          <a:latin typeface="Arial" panose="020B0604020202020204" pitchFamily="34" charset="0"/>
                          <a:ea typeface="微软雅黑" panose="020B0503020204020204" pitchFamily="34" charset="-122"/>
                          <a:cs typeface="Times New Roman" panose="02020603050405020304" pitchFamily="18" charset="0"/>
                        </a:rPr>
                        <a:t>-0.6</a:t>
                      </a: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600" b="0" i="0" u="none" strike="noStrike" cap="none" normalizeH="0" baseline="0" dirty="0">
                          <a:ln>
                            <a:noFill/>
                          </a:ln>
                          <a:solidFill>
                            <a:schemeClr val="tx1"/>
                          </a:solidFill>
                          <a:effectLst/>
                          <a:latin typeface="Arial" panose="020B0604020202020204" pitchFamily="34" charset="0"/>
                          <a:ea typeface="微软雅黑" panose="020B0503020204020204" pitchFamily="34" charset="-122"/>
                          <a:cs typeface="Times New Roman" panose="02020603050405020304" pitchFamily="18" charset="0"/>
                        </a:rPr>
                        <a:t>0.7</a:t>
                      </a:r>
                      <a:endParaRPr kumimoji="1" lang="en-US" altLang="zh-CN" sz="2600" b="0" i="0" u="none" strike="noStrike" cap="none" normalizeH="0" baseline="0" dirty="0">
                        <a:ln>
                          <a:noFill/>
                        </a:ln>
                        <a:solidFill>
                          <a:schemeClr val="tx1"/>
                        </a:solidFill>
                        <a:effectLst/>
                        <a:latin typeface="Arial" panose="020B0604020202020204" pitchFamily="34" charset="0"/>
                        <a:ea typeface="微软雅黑" panose="020B0503020204020204" pitchFamily="34" charset="-122"/>
                      </a:endParaRP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600" b="0" i="0" u="none" strike="noStrike" cap="none" normalizeH="0" baseline="0" dirty="0">
                          <a:ln>
                            <a:noFill/>
                          </a:ln>
                          <a:solidFill>
                            <a:schemeClr val="tx1"/>
                          </a:solidFill>
                          <a:effectLst/>
                          <a:latin typeface="Arial" panose="020B0604020202020204" pitchFamily="34" charset="0"/>
                          <a:ea typeface="微软雅黑" panose="020B0503020204020204" pitchFamily="34" charset="-122"/>
                          <a:cs typeface="Times New Roman" panose="02020603050405020304" pitchFamily="18" charset="0"/>
                        </a:rPr>
                        <a:t>-1.5</a:t>
                      </a: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600" b="0" i="0" u="none" strike="noStrike" cap="none" normalizeH="0" baseline="0" dirty="0">
                          <a:ln>
                            <a:noFill/>
                          </a:ln>
                          <a:solidFill>
                            <a:schemeClr val="tx1"/>
                          </a:solidFill>
                          <a:effectLst/>
                          <a:latin typeface="Arial" panose="020B0604020202020204" pitchFamily="34" charset="0"/>
                          <a:ea typeface="微软雅黑" panose="020B0503020204020204" pitchFamily="34" charset="-122"/>
                          <a:cs typeface="Times New Roman" panose="02020603050405020304" pitchFamily="18" charset="0"/>
                        </a:rPr>
                        <a:t>-0.2</a:t>
                      </a: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600" b="0" i="0" u="none" strike="noStrike" cap="none" normalizeH="0" baseline="0" dirty="0">
                          <a:ln>
                            <a:noFill/>
                          </a:ln>
                          <a:solidFill>
                            <a:schemeClr val="tx1"/>
                          </a:solidFill>
                          <a:effectLst/>
                          <a:latin typeface="Arial" panose="020B0604020202020204" pitchFamily="34" charset="0"/>
                          <a:ea typeface="微软雅黑" panose="020B0503020204020204" pitchFamily="34" charset="-122"/>
                          <a:cs typeface="Times New Roman" panose="02020603050405020304" pitchFamily="18" charset="0"/>
                        </a:rPr>
                        <a:t>-1.9</a:t>
                      </a: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6238">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600" b="0" i="0" u="none" strike="noStrike" cap="none" normalizeH="0" baseline="0" dirty="0">
                          <a:ln>
                            <a:noFill/>
                          </a:ln>
                          <a:solidFill>
                            <a:schemeClr val="tx1"/>
                          </a:solidFill>
                          <a:effectLst/>
                          <a:latin typeface="Arial" panose="020B0604020202020204" pitchFamily="34" charset="0"/>
                          <a:ea typeface="微软雅黑" panose="020B0503020204020204" pitchFamily="34" charset="-122"/>
                          <a:cs typeface="Times New Roman" panose="02020603050405020304" pitchFamily="18" charset="0"/>
                        </a:rPr>
                        <a:t>-0.5</a:t>
                      </a: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600" b="0" i="0" u="none" strike="noStrike" cap="none" normalizeH="0" baseline="0" dirty="0">
                          <a:ln>
                            <a:noFill/>
                          </a:ln>
                          <a:solidFill>
                            <a:schemeClr val="tx1"/>
                          </a:solidFill>
                          <a:effectLst/>
                          <a:latin typeface="Arial" panose="020B0604020202020204" pitchFamily="34" charset="0"/>
                          <a:ea typeface="微软雅黑" panose="020B0503020204020204" pitchFamily="34" charset="-122"/>
                          <a:cs typeface="Times New Roman" panose="02020603050405020304" pitchFamily="18" charset="0"/>
                        </a:rPr>
                        <a:t>1</a:t>
                      </a:r>
                      <a:endParaRPr kumimoji="1" lang="en-US" altLang="zh-CN" sz="2600" b="0" i="0" u="none" strike="noStrike" cap="none" normalizeH="0" baseline="0" dirty="0">
                        <a:ln>
                          <a:noFill/>
                        </a:ln>
                        <a:solidFill>
                          <a:schemeClr val="tx1"/>
                        </a:solidFill>
                        <a:effectLst/>
                        <a:latin typeface="Arial" panose="020B0604020202020204" pitchFamily="34" charset="0"/>
                        <a:ea typeface="微软雅黑" panose="020B0503020204020204" pitchFamily="34" charset="-122"/>
                      </a:endParaRP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600" b="0" i="0" u="none" strike="noStrike" cap="none" normalizeH="0" baseline="0" dirty="0">
                          <a:ln>
                            <a:noFill/>
                          </a:ln>
                          <a:solidFill>
                            <a:schemeClr val="tx1"/>
                          </a:solidFill>
                          <a:effectLst/>
                          <a:latin typeface="Arial" panose="020B0604020202020204" pitchFamily="34" charset="0"/>
                          <a:ea typeface="微软雅黑" panose="020B0503020204020204" pitchFamily="34" charset="-122"/>
                          <a:cs typeface="Times New Roman" panose="02020603050405020304" pitchFamily="18" charset="0"/>
                        </a:rPr>
                        <a:t>-0.2</a:t>
                      </a:r>
                      <a:endParaRPr kumimoji="1" lang="en-US" altLang="zh-CN" sz="2600" b="0" i="0" u="none" strike="noStrike" cap="none" normalizeH="0" baseline="0" dirty="0">
                        <a:ln>
                          <a:noFill/>
                        </a:ln>
                        <a:solidFill>
                          <a:schemeClr val="tx1"/>
                        </a:solidFill>
                        <a:effectLst/>
                        <a:latin typeface="Arial" panose="020B0604020202020204" pitchFamily="34" charset="0"/>
                        <a:ea typeface="微软雅黑" panose="020B0503020204020204" pitchFamily="34" charset="-122"/>
                      </a:endParaRP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600" b="0" i="0" u="none" strike="noStrike" cap="none" normalizeH="0" baseline="0" dirty="0">
                          <a:ln>
                            <a:noFill/>
                          </a:ln>
                          <a:solidFill>
                            <a:schemeClr val="tx1"/>
                          </a:solidFill>
                          <a:effectLst/>
                          <a:latin typeface="Arial" panose="020B0604020202020204" pitchFamily="34" charset="0"/>
                          <a:ea typeface="微软雅黑" panose="020B0503020204020204" pitchFamily="34" charset="-122"/>
                          <a:cs typeface="Times New Roman" panose="02020603050405020304" pitchFamily="18" charset="0"/>
                        </a:rPr>
                        <a:t>-0.6</a:t>
                      </a: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600" b="0" i="0" u="none" strike="noStrike" cap="none" normalizeH="0" baseline="0" dirty="0">
                          <a:ln>
                            <a:noFill/>
                          </a:ln>
                          <a:solidFill>
                            <a:schemeClr val="tx1"/>
                          </a:solidFill>
                          <a:effectLst/>
                          <a:latin typeface="Arial" panose="020B0604020202020204" pitchFamily="34" charset="0"/>
                          <a:ea typeface="微软雅黑" panose="020B0503020204020204" pitchFamily="34" charset="-122"/>
                          <a:cs typeface="Times New Roman" panose="02020603050405020304" pitchFamily="18" charset="0"/>
                        </a:rPr>
                        <a:t>1.1</a:t>
                      </a:r>
                    </a:p>
                  </a:txBody>
                  <a:tcPr horzOverflow="overflow">
                    <a:lnL w="12700" cap="flat" cmpd="sng" algn="ctr">
                      <a:solidFill>
                        <a:srgbClr val="DA8AB8"/>
                      </a:solidFill>
                      <a:prstDash val="solid"/>
                      <a:round/>
                      <a:headEnd type="none" w="med" len="med"/>
                      <a:tailEnd type="none" w="med" len="med"/>
                    </a:lnL>
                    <a:lnR w="12700" cap="flat" cmpd="sng" algn="ctr">
                      <a:solidFill>
                        <a:srgbClr val="DA8AB8"/>
                      </a:solidFill>
                      <a:prstDash val="solid"/>
                      <a:round/>
                      <a:headEnd type="none" w="med" len="med"/>
                      <a:tailEnd type="none" w="med" len="med"/>
                    </a:lnR>
                    <a:lnT w="12700" cap="flat" cmpd="sng" algn="ctr">
                      <a:solidFill>
                        <a:srgbClr val="DA8AB8"/>
                      </a:solidFill>
                      <a:prstDash val="solid"/>
                      <a:round/>
                      <a:headEnd type="none" w="med" len="med"/>
                      <a:tailEnd type="none" w="med" len="med"/>
                    </a:lnT>
                    <a:lnB w="12700" cap="flat" cmpd="sng" algn="ctr">
                      <a:solidFill>
                        <a:srgbClr val="DA8AB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88106" name="Group 190"/>
          <p:cNvGrpSpPr/>
          <p:nvPr/>
        </p:nvGrpSpPr>
        <p:grpSpPr bwMode="auto">
          <a:xfrm>
            <a:off x="8132763" y="5211763"/>
            <a:ext cx="611187" cy="1147762"/>
            <a:chOff x="4608" y="2832"/>
            <a:chExt cx="676" cy="1052"/>
          </a:xfrm>
        </p:grpSpPr>
        <p:sp>
          <p:nvSpPr>
            <p:cNvPr id="428223" name="Freeform 191"/>
            <p:cNvSpPr/>
            <p:nvPr/>
          </p:nvSpPr>
          <p:spPr bwMode="auto">
            <a:xfrm rot="94872">
              <a:off x="4612" y="2991"/>
              <a:ext cx="671" cy="368"/>
            </a:xfrm>
            <a:custGeom>
              <a:avLst/>
              <a:gdLst>
                <a:gd name="T0" fmla="*/ 328 w 573"/>
                <a:gd name="T1" fmla="*/ 507 h 508"/>
                <a:gd name="T2" fmla="*/ 367 w 573"/>
                <a:gd name="T3" fmla="*/ 484 h 508"/>
                <a:gd name="T4" fmla="*/ 403 w 573"/>
                <a:gd name="T5" fmla="*/ 461 h 508"/>
                <a:gd name="T6" fmla="*/ 435 w 573"/>
                <a:gd name="T7" fmla="*/ 433 h 508"/>
                <a:gd name="T8" fmla="*/ 464 w 573"/>
                <a:gd name="T9" fmla="*/ 404 h 508"/>
                <a:gd name="T10" fmla="*/ 487 w 573"/>
                <a:gd name="T11" fmla="*/ 376 h 508"/>
                <a:gd name="T12" fmla="*/ 509 w 573"/>
                <a:gd name="T13" fmla="*/ 344 h 508"/>
                <a:gd name="T14" fmla="*/ 526 w 573"/>
                <a:gd name="T15" fmla="*/ 312 h 508"/>
                <a:gd name="T16" fmla="*/ 541 w 573"/>
                <a:gd name="T17" fmla="*/ 278 h 508"/>
                <a:gd name="T18" fmla="*/ 552 w 573"/>
                <a:gd name="T19" fmla="*/ 244 h 508"/>
                <a:gd name="T20" fmla="*/ 561 w 573"/>
                <a:gd name="T21" fmla="*/ 210 h 508"/>
                <a:gd name="T22" fmla="*/ 567 w 573"/>
                <a:gd name="T23" fmla="*/ 174 h 508"/>
                <a:gd name="T24" fmla="*/ 571 w 573"/>
                <a:gd name="T25" fmla="*/ 138 h 508"/>
                <a:gd name="T26" fmla="*/ 569 w 573"/>
                <a:gd name="T27" fmla="*/ 104 h 508"/>
                <a:gd name="T28" fmla="*/ 569 w 573"/>
                <a:gd name="T29" fmla="*/ 68 h 508"/>
                <a:gd name="T30" fmla="*/ 572 w 573"/>
                <a:gd name="T31" fmla="*/ 34 h 508"/>
                <a:gd name="T32" fmla="*/ 569 w 573"/>
                <a:gd name="T33" fmla="*/ 0 h 508"/>
                <a:gd name="T34" fmla="*/ 568 w 573"/>
                <a:gd name="T35" fmla="*/ 0 h 508"/>
                <a:gd name="T36" fmla="*/ 6 w 573"/>
                <a:gd name="T37" fmla="*/ 0 h 508"/>
                <a:gd name="T38" fmla="*/ 4 w 573"/>
                <a:gd name="T39" fmla="*/ 0 h 508"/>
                <a:gd name="T40" fmla="*/ 2 w 573"/>
                <a:gd name="T41" fmla="*/ 34 h 508"/>
                <a:gd name="T42" fmla="*/ 0 w 573"/>
                <a:gd name="T43" fmla="*/ 68 h 508"/>
                <a:gd name="T44" fmla="*/ 0 w 573"/>
                <a:gd name="T45" fmla="*/ 104 h 508"/>
                <a:gd name="T46" fmla="*/ 3 w 573"/>
                <a:gd name="T47" fmla="*/ 138 h 508"/>
                <a:gd name="T48" fmla="*/ 6 w 573"/>
                <a:gd name="T49" fmla="*/ 174 h 508"/>
                <a:gd name="T50" fmla="*/ 13 w 573"/>
                <a:gd name="T51" fmla="*/ 210 h 508"/>
                <a:gd name="T52" fmla="*/ 23 w 573"/>
                <a:gd name="T53" fmla="*/ 244 h 508"/>
                <a:gd name="T54" fmla="*/ 34 w 573"/>
                <a:gd name="T55" fmla="*/ 278 h 508"/>
                <a:gd name="T56" fmla="*/ 48 w 573"/>
                <a:gd name="T57" fmla="*/ 312 h 508"/>
                <a:gd name="T58" fmla="*/ 66 w 573"/>
                <a:gd name="T59" fmla="*/ 344 h 508"/>
                <a:gd name="T60" fmla="*/ 87 w 573"/>
                <a:gd name="T61" fmla="*/ 376 h 508"/>
                <a:gd name="T62" fmla="*/ 112 w 573"/>
                <a:gd name="T63" fmla="*/ 404 h 508"/>
                <a:gd name="T64" fmla="*/ 139 w 573"/>
                <a:gd name="T65" fmla="*/ 433 h 508"/>
                <a:gd name="T66" fmla="*/ 170 w 573"/>
                <a:gd name="T67" fmla="*/ 461 h 508"/>
                <a:gd name="T68" fmla="*/ 207 w 573"/>
                <a:gd name="T69" fmla="*/ 484 h 508"/>
                <a:gd name="T70" fmla="*/ 247 w 573"/>
                <a:gd name="T71" fmla="*/ 507 h 508"/>
                <a:gd name="T72" fmla="*/ 261 w 573"/>
                <a:gd name="T73" fmla="*/ 505 h 508"/>
                <a:gd name="T74" fmla="*/ 275 w 573"/>
                <a:gd name="T75" fmla="*/ 504 h 508"/>
                <a:gd name="T76" fmla="*/ 289 w 573"/>
                <a:gd name="T77" fmla="*/ 504 h 508"/>
                <a:gd name="T78" fmla="*/ 302 w 573"/>
                <a:gd name="T79" fmla="*/ 504 h 508"/>
                <a:gd name="T80" fmla="*/ 312 w 573"/>
                <a:gd name="T81" fmla="*/ 505 h 508"/>
                <a:gd name="T82" fmla="*/ 321 w 573"/>
                <a:gd name="T83" fmla="*/ 506 h 508"/>
                <a:gd name="T84" fmla="*/ 326 w 573"/>
                <a:gd name="T85" fmla="*/ 507 h 508"/>
                <a:gd name="T86" fmla="*/ 328 w 573"/>
                <a:gd name="T87" fmla="*/ 507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73" h="508">
                  <a:moveTo>
                    <a:pt x="328" y="507"/>
                  </a:moveTo>
                  <a:lnTo>
                    <a:pt x="367" y="484"/>
                  </a:lnTo>
                  <a:lnTo>
                    <a:pt x="403" y="461"/>
                  </a:lnTo>
                  <a:lnTo>
                    <a:pt x="435" y="433"/>
                  </a:lnTo>
                  <a:lnTo>
                    <a:pt x="464" y="404"/>
                  </a:lnTo>
                  <a:lnTo>
                    <a:pt x="487" y="376"/>
                  </a:lnTo>
                  <a:lnTo>
                    <a:pt x="509" y="344"/>
                  </a:lnTo>
                  <a:lnTo>
                    <a:pt x="526" y="312"/>
                  </a:lnTo>
                  <a:lnTo>
                    <a:pt x="541" y="278"/>
                  </a:lnTo>
                  <a:lnTo>
                    <a:pt x="552" y="244"/>
                  </a:lnTo>
                  <a:lnTo>
                    <a:pt x="561" y="210"/>
                  </a:lnTo>
                  <a:lnTo>
                    <a:pt x="567" y="174"/>
                  </a:lnTo>
                  <a:lnTo>
                    <a:pt x="571" y="138"/>
                  </a:lnTo>
                  <a:lnTo>
                    <a:pt x="569" y="104"/>
                  </a:lnTo>
                  <a:lnTo>
                    <a:pt x="569" y="68"/>
                  </a:lnTo>
                  <a:lnTo>
                    <a:pt x="572" y="34"/>
                  </a:lnTo>
                  <a:lnTo>
                    <a:pt x="569" y="0"/>
                  </a:lnTo>
                  <a:lnTo>
                    <a:pt x="568" y="0"/>
                  </a:lnTo>
                  <a:lnTo>
                    <a:pt x="6" y="0"/>
                  </a:lnTo>
                  <a:lnTo>
                    <a:pt x="4" y="0"/>
                  </a:lnTo>
                  <a:lnTo>
                    <a:pt x="2" y="34"/>
                  </a:lnTo>
                  <a:lnTo>
                    <a:pt x="0" y="68"/>
                  </a:lnTo>
                  <a:lnTo>
                    <a:pt x="0" y="104"/>
                  </a:lnTo>
                  <a:lnTo>
                    <a:pt x="3" y="138"/>
                  </a:lnTo>
                  <a:lnTo>
                    <a:pt x="6" y="174"/>
                  </a:lnTo>
                  <a:lnTo>
                    <a:pt x="13" y="210"/>
                  </a:lnTo>
                  <a:lnTo>
                    <a:pt x="23" y="244"/>
                  </a:lnTo>
                  <a:lnTo>
                    <a:pt x="34" y="278"/>
                  </a:lnTo>
                  <a:lnTo>
                    <a:pt x="48" y="312"/>
                  </a:lnTo>
                  <a:lnTo>
                    <a:pt x="66" y="344"/>
                  </a:lnTo>
                  <a:lnTo>
                    <a:pt x="87" y="376"/>
                  </a:lnTo>
                  <a:lnTo>
                    <a:pt x="112" y="404"/>
                  </a:lnTo>
                  <a:lnTo>
                    <a:pt x="139" y="433"/>
                  </a:lnTo>
                  <a:lnTo>
                    <a:pt x="170" y="461"/>
                  </a:lnTo>
                  <a:lnTo>
                    <a:pt x="207" y="484"/>
                  </a:lnTo>
                  <a:lnTo>
                    <a:pt x="247" y="507"/>
                  </a:lnTo>
                  <a:lnTo>
                    <a:pt x="261" y="505"/>
                  </a:lnTo>
                  <a:lnTo>
                    <a:pt x="275" y="504"/>
                  </a:lnTo>
                  <a:lnTo>
                    <a:pt x="289" y="504"/>
                  </a:lnTo>
                  <a:lnTo>
                    <a:pt x="302" y="504"/>
                  </a:lnTo>
                  <a:lnTo>
                    <a:pt x="312" y="505"/>
                  </a:lnTo>
                  <a:lnTo>
                    <a:pt x="321" y="506"/>
                  </a:lnTo>
                  <a:lnTo>
                    <a:pt x="326" y="507"/>
                  </a:lnTo>
                  <a:lnTo>
                    <a:pt x="328" y="507"/>
                  </a:lnTo>
                </a:path>
              </a:pathLst>
            </a:custGeom>
            <a:solidFill>
              <a:srgbClr val="FF5050"/>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28224" name="Freeform 192"/>
            <p:cNvSpPr/>
            <p:nvPr/>
          </p:nvSpPr>
          <p:spPr bwMode="auto">
            <a:xfrm rot="94872">
              <a:off x="4680" y="2841"/>
              <a:ext cx="557" cy="15"/>
            </a:xfrm>
            <a:custGeom>
              <a:avLst/>
              <a:gdLst>
                <a:gd name="T0" fmla="*/ 475 w 476"/>
                <a:gd name="T1" fmla="*/ 0 h 19"/>
                <a:gd name="T2" fmla="*/ 474 w 476"/>
                <a:gd name="T3" fmla="*/ 2 h 19"/>
                <a:gd name="T4" fmla="*/ 471 w 476"/>
                <a:gd name="T5" fmla="*/ 3 h 19"/>
                <a:gd name="T6" fmla="*/ 464 w 476"/>
                <a:gd name="T7" fmla="*/ 5 h 19"/>
                <a:gd name="T8" fmla="*/ 456 w 476"/>
                <a:gd name="T9" fmla="*/ 7 h 19"/>
                <a:gd name="T10" fmla="*/ 446 w 476"/>
                <a:gd name="T11" fmla="*/ 9 h 19"/>
                <a:gd name="T12" fmla="*/ 435 w 476"/>
                <a:gd name="T13" fmla="*/ 10 h 19"/>
                <a:gd name="T14" fmla="*/ 421 w 476"/>
                <a:gd name="T15" fmla="*/ 11 h 19"/>
                <a:gd name="T16" fmla="*/ 406 w 476"/>
                <a:gd name="T17" fmla="*/ 12 h 19"/>
                <a:gd name="T18" fmla="*/ 389 w 476"/>
                <a:gd name="T19" fmla="*/ 14 h 19"/>
                <a:gd name="T20" fmla="*/ 371 w 476"/>
                <a:gd name="T21" fmla="*/ 15 h 19"/>
                <a:gd name="T22" fmla="*/ 350 w 476"/>
                <a:gd name="T23" fmla="*/ 16 h 19"/>
                <a:gd name="T24" fmla="*/ 330 w 476"/>
                <a:gd name="T25" fmla="*/ 17 h 19"/>
                <a:gd name="T26" fmla="*/ 308 w 476"/>
                <a:gd name="T27" fmla="*/ 17 h 19"/>
                <a:gd name="T28" fmla="*/ 286 w 476"/>
                <a:gd name="T29" fmla="*/ 17 h 19"/>
                <a:gd name="T30" fmla="*/ 262 w 476"/>
                <a:gd name="T31" fmla="*/ 18 h 19"/>
                <a:gd name="T32" fmla="*/ 237 w 476"/>
                <a:gd name="T33" fmla="*/ 18 h 19"/>
                <a:gd name="T34" fmla="*/ 238 w 476"/>
                <a:gd name="T35" fmla="*/ 18 h 19"/>
                <a:gd name="T36" fmla="*/ 214 w 476"/>
                <a:gd name="T37" fmla="*/ 18 h 19"/>
                <a:gd name="T38" fmla="*/ 190 w 476"/>
                <a:gd name="T39" fmla="*/ 17 h 19"/>
                <a:gd name="T40" fmla="*/ 167 w 476"/>
                <a:gd name="T41" fmla="*/ 17 h 19"/>
                <a:gd name="T42" fmla="*/ 145 w 476"/>
                <a:gd name="T43" fmla="*/ 17 h 19"/>
                <a:gd name="T44" fmla="*/ 125 w 476"/>
                <a:gd name="T45" fmla="*/ 16 h 19"/>
                <a:gd name="T46" fmla="*/ 105 w 476"/>
                <a:gd name="T47" fmla="*/ 15 h 19"/>
                <a:gd name="T48" fmla="*/ 86 w 476"/>
                <a:gd name="T49" fmla="*/ 14 h 19"/>
                <a:gd name="T50" fmla="*/ 70 w 476"/>
                <a:gd name="T51" fmla="*/ 12 h 19"/>
                <a:gd name="T52" fmla="*/ 55 w 476"/>
                <a:gd name="T53" fmla="*/ 11 h 19"/>
                <a:gd name="T54" fmla="*/ 41 w 476"/>
                <a:gd name="T55" fmla="*/ 10 h 19"/>
                <a:gd name="T56" fmla="*/ 29 w 476"/>
                <a:gd name="T57" fmla="*/ 9 h 19"/>
                <a:gd name="T58" fmla="*/ 19 w 476"/>
                <a:gd name="T59" fmla="*/ 7 h 19"/>
                <a:gd name="T60" fmla="*/ 11 w 476"/>
                <a:gd name="T61" fmla="*/ 5 h 19"/>
                <a:gd name="T62" fmla="*/ 5 w 476"/>
                <a:gd name="T63" fmla="*/ 3 h 19"/>
                <a:gd name="T64" fmla="*/ 1 w 476"/>
                <a:gd name="T65" fmla="*/ 2 h 19"/>
                <a:gd name="T66" fmla="*/ 0 w 476"/>
                <a:gd name="T6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6" h="19">
                  <a:moveTo>
                    <a:pt x="475" y="0"/>
                  </a:moveTo>
                  <a:lnTo>
                    <a:pt x="474" y="2"/>
                  </a:lnTo>
                  <a:lnTo>
                    <a:pt x="471" y="3"/>
                  </a:lnTo>
                  <a:lnTo>
                    <a:pt x="464" y="5"/>
                  </a:lnTo>
                  <a:lnTo>
                    <a:pt x="456" y="7"/>
                  </a:lnTo>
                  <a:lnTo>
                    <a:pt x="446" y="9"/>
                  </a:lnTo>
                  <a:lnTo>
                    <a:pt x="435" y="10"/>
                  </a:lnTo>
                  <a:lnTo>
                    <a:pt x="421" y="11"/>
                  </a:lnTo>
                  <a:lnTo>
                    <a:pt x="406" y="12"/>
                  </a:lnTo>
                  <a:lnTo>
                    <a:pt x="389" y="14"/>
                  </a:lnTo>
                  <a:lnTo>
                    <a:pt x="371" y="15"/>
                  </a:lnTo>
                  <a:lnTo>
                    <a:pt x="350" y="16"/>
                  </a:lnTo>
                  <a:lnTo>
                    <a:pt x="330" y="17"/>
                  </a:lnTo>
                  <a:lnTo>
                    <a:pt x="308" y="17"/>
                  </a:lnTo>
                  <a:lnTo>
                    <a:pt x="286" y="17"/>
                  </a:lnTo>
                  <a:lnTo>
                    <a:pt x="262" y="18"/>
                  </a:lnTo>
                  <a:lnTo>
                    <a:pt x="237" y="18"/>
                  </a:lnTo>
                  <a:lnTo>
                    <a:pt x="238" y="18"/>
                  </a:lnTo>
                  <a:lnTo>
                    <a:pt x="214" y="18"/>
                  </a:lnTo>
                  <a:lnTo>
                    <a:pt x="190" y="17"/>
                  </a:lnTo>
                  <a:lnTo>
                    <a:pt x="167" y="17"/>
                  </a:lnTo>
                  <a:lnTo>
                    <a:pt x="145" y="17"/>
                  </a:lnTo>
                  <a:lnTo>
                    <a:pt x="125" y="16"/>
                  </a:lnTo>
                  <a:lnTo>
                    <a:pt x="105" y="15"/>
                  </a:lnTo>
                  <a:lnTo>
                    <a:pt x="86" y="14"/>
                  </a:lnTo>
                  <a:lnTo>
                    <a:pt x="70" y="12"/>
                  </a:lnTo>
                  <a:lnTo>
                    <a:pt x="55" y="11"/>
                  </a:lnTo>
                  <a:lnTo>
                    <a:pt x="41" y="10"/>
                  </a:lnTo>
                  <a:lnTo>
                    <a:pt x="29" y="9"/>
                  </a:lnTo>
                  <a:lnTo>
                    <a:pt x="19" y="7"/>
                  </a:lnTo>
                  <a:lnTo>
                    <a:pt x="11" y="5"/>
                  </a:lnTo>
                  <a:lnTo>
                    <a:pt x="5" y="3"/>
                  </a:lnTo>
                  <a:lnTo>
                    <a:pt x="1" y="2"/>
                  </a:lnTo>
                  <a:lnTo>
                    <a:pt x="0" y="0"/>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28225" name="Freeform 193"/>
            <p:cNvSpPr/>
            <p:nvPr/>
          </p:nvSpPr>
          <p:spPr bwMode="auto">
            <a:xfrm rot="94872">
              <a:off x="4706" y="3194"/>
              <a:ext cx="123" cy="112"/>
            </a:xfrm>
            <a:custGeom>
              <a:avLst/>
              <a:gdLst>
                <a:gd name="T0" fmla="*/ 0 w 105"/>
                <a:gd name="T1" fmla="*/ 0 h 155"/>
                <a:gd name="T2" fmla="*/ 7 w 105"/>
                <a:gd name="T3" fmla="*/ 17 h 155"/>
                <a:gd name="T4" fmla="*/ 16 w 105"/>
                <a:gd name="T5" fmla="*/ 36 h 155"/>
                <a:gd name="T6" fmla="*/ 27 w 105"/>
                <a:gd name="T7" fmla="*/ 57 h 155"/>
                <a:gd name="T8" fmla="*/ 39 w 105"/>
                <a:gd name="T9" fmla="*/ 79 h 155"/>
                <a:gd name="T10" fmla="*/ 54 w 105"/>
                <a:gd name="T11" fmla="*/ 100 h 155"/>
                <a:gd name="T12" fmla="*/ 70 w 105"/>
                <a:gd name="T13" fmla="*/ 121 h 155"/>
                <a:gd name="T14" fmla="*/ 86 w 105"/>
                <a:gd name="T15" fmla="*/ 138 h 155"/>
                <a:gd name="T16" fmla="*/ 104 w 105"/>
                <a:gd name="T17" fmla="*/ 154 h 155"/>
                <a:gd name="T18" fmla="*/ 0 w 105"/>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155">
                  <a:moveTo>
                    <a:pt x="0" y="0"/>
                  </a:moveTo>
                  <a:lnTo>
                    <a:pt x="7" y="17"/>
                  </a:lnTo>
                  <a:lnTo>
                    <a:pt x="16" y="36"/>
                  </a:lnTo>
                  <a:lnTo>
                    <a:pt x="27" y="57"/>
                  </a:lnTo>
                  <a:lnTo>
                    <a:pt x="39" y="79"/>
                  </a:lnTo>
                  <a:lnTo>
                    <a:pt x="54" y="100"/>
                  </a:lnTo>
                  <a:lnTo>
                    <a:pt x="70" y="121"/>
                  </a:lnTo>
                  <a:lnTo>
                    <a:pt x="86" y="138"/>
                  </a:lnTo>
                  <a:lnTo>
                    <a:pt x="104" y="154"/>
                  </a:lnTo>
                  <a:lnTo>
                    <a:pt x="0" y="0"/>
                  </a:lnTo>
                </a:path>
              </a:pathLst>
            </a:custGeom>
            <a:solidFill>
              <a:srgbClr val="000000"/>
            </a:solidFill>
            <a:ln w="12700" cap="rnd"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28226" name="Freeform 194"/>
            <p:cNvSpPr/>
            <p:nvPr/>
          </p:nvSpPr>
          <p:spPr bwMode="auto">
            <a:xfrm rot="94872">
              <a:off x="4887" y="3343"/>
              <a:ext cx="121" cy="10"/>
            </a:xfrm>
            <a:custGeom>
              <a:avLst/>
              <a:gdLst>
                <a:gd name="T0" fmla="*/ 103 w 104"/>
                <a:gd name="T1" fmla="*/ 0 h 14"/>
                <a:gd name="T2" fmla="*/ 87 w 104"/>
                <a:gd name="T3" fmla="*/ 6 h 14"/>
                <a:gd name="T4" fmla="*/ 73 w 104"/>
                <a:gd name="T5" fmla="*/ 10 h 14"/>
                <a:gd name="T6" fmla="*/ 60 w 104"/>
                <a:gd name="T7" fmla="*/ 13 h 14"/>
                <a:gd name="T8" fmla="*/ 48 w 104"/>
                <a:gd name="T9" fmla="*/ 13 h 14"/>
                <a:gd name="T10" fmla="*/ 36 w 104"/>
                <a:gd name="T11" fmla="*/ 12 h 14"/>
                <a:gd name="T12" fmla="*/ 25 w 104"/>
                <a:gd name="T13" fmla="*/ 9 h 14"/>
                <a:gd name="T14" fmla="*/ 14 w 104"/>
                <a:gd name="T15" fmla="*/ 5 h 14"/>
                <a:gd name="T16" fmla="*/ 0 w 104"/>
                <a:gd name="T17" fmla="*/ 0 h 14"/>
                <a:gd name="T18" fmla="*/ 11 w 104"/>
                <a:gd name="T19" fmla="*/ 3 h 14"/>
                <a:gd name="T20" fmla="*/ 22 w 104"/>
                <a:gd name="T21" fmla="*/ 6 h 14"/>
                <a:gd name="T22" fmla="*/ 35 w 104"/>
                <a:gd name="T23" fmla="*/ 8 h 14"/>
                <a:gd name="T24" fmla="*/ 48 w 104"/>
                <a:gd name="T25" fmla="*/ 9 h 14"/>
                <a:gd name="T26" fmla="*/ 61 w 104"/>
                <a:gd name="T27" fmla="*/ 8 h 14"/>
                <a:gd name="T28" fmla="*/ 74 w 104"/>
                <a:gd name="T29" fmla="*/ 7 h 14"/>
                <a:gd name="T30" fmla="*/ 88 w 104"/>
                <a:gd name="T31" fmla="*/ 4 h 14"/>
                <a:gd name="T32" fmla="*/ 103 w 104"/>
                <a:gd name="T3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4">
                  <a:moveTo>
                    <a:pt x="103" y="0"/>
                  </a:moveTo>
                  <a:lnTo>
                    <a:pt x="87" y="6"/>
                  </a:lnTo>
                  <a:lnTo>
                    <a:pt x="73" y="10"/>
                  </a:lnTo>
                  <a:lnTo>
                    <a:pt x="60" y="13"/>
                  </a:lnTo>
                  <a:lnTo>
                    <a:pt x="48" y="13"/>
                  </a:lnTo>
                  <a:lnTo>
                    <a:pt x="36" y="12"/>
                  </a:lnTo>
                  <a:lnTo>
                    <a:pt x="25" y="9"/>
                  </a:lnTo>
                  <a:lnTo>
                    <a:pt x="14" y="5"/>
                  </a:lnTo>
                  <a:lnTo>
                    <a:pt x="0" y="0"/>
                  </a:lnTo>
                  <a:lnTo>
                    <a:pt x="11" y="3"/>
                  </a:lnTo>
                  <a:lnTo>
                    <a:pt x="22" y="6"/>
                  </a:lnTo>
                  <a:lnTo>
                    <a:pt x="35" y="8"/>
                  </a:lnTo>
                  <a:lnTo>
                    <a:pt x="48" y="9"/>
                  </a:lnTo>
                  <a:lnTo>
                    <a:pt x="61" y="8"/>
                  </a:lnTo>
                  <a:lnTo>
                    <a:pt x="74" y="7"/>
                  </a:lnTo>
                  <a:lnTo>
                    <a:pt x="88" y="4"/>
                  </a:lnTo>
                  <a:lnTo>
                    <a:pt x="103" y="0"/>
                  </a:lnTo>
                </a:path>
              </a:pathLst>
            </a:custGeom>
            <a:solidFill>
              <a:srgbClr val="B8B8B8"/>
            </a:solidFill>
            <a:ln w="12700" cap="rnd" cmpd="sng">
              <a:solidFill>
                <a:srgbClr val="B8B8B8"/>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28227" name="Freeform 195"/>
            <p:cNvSpPr/>
            <p:nvPr/>
          </p:nvSpPr>
          <p:spPr bwMode="auto">
            <a:xfrm rot="94872">
              <a:off x="4892" y="3360"/>
              <a:ext cx="100" cy="35"/>
            </a:xfrm>
            <a:custGeom>
              <a:avLst/>
              <a:gdLst>
                <a:gd name="T0" fmla="*/ 42 w 85"/>
                <a:gd name="T1" fmla="*/ 46 h 47"/>
                <a:gd name="T2" fmla="*/ 50 w 85"/>
                <a:gd name="T3" fmla="*/ 45 h 47"/>
                <a:gd name="T4" fmla="*/ 58 w 85"/>
                <a:gd name="T5" fmla="*/ 44 h 47"/>
                <a:gd name="T6" fmla="*/ 65 w 85"/>
                <a:gd name="T7" fmla="*/ 42 h 47"/>
                <a:gd name="T8" fmla="*/ 71 w 85"/>
                <a:gd name="T9" fmla="*/ 39 h 47"/>
                <a:gd name="T10" fmla="*/ 77 w 85"/>
                <a:gd name="T11" fmla="*/ 35 h 47"/>
                <a:gd name="T12" fmla="*/ 80 w 85"/>
                <a:gd name="T13" fmla="*/ 31 h 47"/>
                <a:gd name="T14" fmla="*/ 83 w 85"/>
                <a:gd name="T15" fmla="*/ 27 h 47"/>
                <a:gd name="T16" fmla="*/ 84 w 85"/>
                <a:gd name="T17" fmla="*/ 23 h 47"/>
                <a:gd name="T18" fmla="*/ 83 w 85"/>
                <a:gd name="T19" fmla="*/ 18 h 47"/>
                <a:gd name="T20" fmla="*/ 80 w 85"/>
                <a:gd name="T21" fmla="*/ 14 h 47"/>
                <a:gd name="T22" fmla="*/ 77 w 85"/>
                <a:gd name="T23" fmla="*/ 11 h 47"/>
                <a:gd name="T24" fmla="*/ 71 w 85"/>
                <a:gd name="T25" fmla="*/ 6 h 47"/>
                <a:gd name="T26" fmla="*/ 65 w 85"/>
                <a:gd name="T27" fmla="*/ 4 h 47"/>
                <a:gd name="T28" fmla="*/ 58 w 85"/>
                <a:gd name="T29" fmla="*/ 2 h 47"/>
                <a:gd name="T30" fmla="*/ 50 w 85"/>
                <a:gd name="T31" fmla="*/ 1 h 47"/>
                <a:gd name="T32" fmla="*/ 42 w 85"/>
                <a:gd name="T33" fmla="*/ 0 h 47"/>
                <a:gd name="T34" fmla="*/ 34 w 85"/>
                <a:gd name="T35" fmla="*/ 1 h 47"/>
                <a:gd name="T36" fmla="*/ 25 w 85"/>
                <a:gd name="T37" fmla="*/ 2 h 47"/>
                <a:gd name="T38" fmla="*/ 19 w 85"/>
                <a:gd name="T39" fmla="*/ 4 h 47"/>
                <a:gd name="T40" fmla="*/ 12 w 85"/>
                <a:gd name="T41" fmla="*/ 6 h 47"/>
                <a:gd name="T42" fmla="*/ 7 w 85"/>
                <a:gd name="T43" fmla="*/ 11 h 47"/>
                <a:gd name="T44" fmla="*/ 4 w 85"/>
                <a:gd name="T45" fmla="*/ 14 h 47"/>
                <a:gd name="T46" fmla="*/ 1 w 85"/>
                <a:gd name="T47" fmla="*/ 18 h 47"/>
                <a:gd name="T48" fmla="*/ 0 w 85"/>
                <a:gd name="T49" fmla="*/ 23 h 47"/>
                <a:gd name="T50" fmla="*/ 1 w 85"/>
                <a:gd name="T51" fmla="*/ 27 h 47"/>
                <a:gd name="T52" fmla="*/ 4 w 85"/>
                <a:gd name="T53" fmla="*/ 31 h 47"/>
                <a:gd name="T54" fmla="*/ 7 w 85"/>
                <a:gd name="T55" fmla="*/ 35 h 47"/>
                <a:gd name="T56" fmla="*/ 12 w 85"/>
                <a:gd name="T57" fmla="*/ 39 h 47"/>
                <a:gd name="T58" fmla="*/ 19 w 85"/>
                <a:gd name="T59" fmla="*/ 42 h 47"/>
                <a:gd name="T60" fmla="*/ 25 w 85"/>
                <a:gd name="T61" fmla="*/ 44 h 47"/>
                <a:gd name="T62" fmla="*/ 34 w 85"/>
                <a:gd name="T63" fmla="*/ 45 h 47"/>
                <a:gd name="T64" fmla="*/ 42 w 85"/>
                <a:gd name="T65" fmla="*/ 4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5" h="47">
                  <a:moveTo>
                    <a:pt x="42" y="46"/>
                  </a:moveTo>
                  <a:lnTo>
                    <a:pt x="50" y="45"/>
                  </a:lnTo>
                  <a:lnTo>
                    <a:pt x="58" y="44"/>
                  </a:lnTo>
                  <a:lnTo>
                    <a:pt x="65" y="42"/>
                  </a:lnTo>
                  <a:lnTo>
                    <a:pt x="71" y="39"/>
                  </a:lnTo>
                  <a:lnTo>
                    <a:pt x="77" y="35"/>
                  </a:lnTo>
                  <a:lnTo>
                    <a:pt x="80" y="31"/>
                  </a:lnTo>
                  <a:lnTo>
                    <a:pt x="83" y="27"/>
                  </a:lnTo>
                  <a:lnTo>
                    <a:pt x="84" y="23"/>
                  </a:lnTo>
                  <a:lnTo>
                    <a:pt x="83" y="18"/>
                  </a:lnTo>
                  <a:lnTo>
                    <a:pt x="80" y="14"/>
                  </a:lnTo>
                  <a:lnTo>
                    <a:pt x="77" y="11"/>
                  </a:lnTo>
                  <a:lnTo>
                    <a:pt x="71" y="6"/>
                  </a:lnTo>
                  <a:lnTo>
                    <a:pt x="65" y="4"/>
                  </a:lnTo>
                  <a:lnTo>
                    <a:pt x="58" y="2"/>
                  </a:lnTo>
                  <a:lnTo>
                    <a:pt x="50" y="1"/>
                  </a:lnTo>
                  <a:lnTo>
                    <a:pt x="42" y="0"/>
                  </a:lnTo>
                  <a:lnTo>
                    <a:pt x="34" y="1"/>
                  </a:lnTo>
                  <a:lnTo>
                    <a:pt x="25" y="2"/>
                  </a:lnTo>
                  <a:lnTo>
                    <a:pt x="19" y="4"/>
                  </a:lnTo>
                  <a:lnTo>
                    <a:pt x="12" y="6"/>
                  </a:lnTo>
                  <a:lnTo>
                    <a:pt x="7" y="11"/>
                  </a:lnTo>
                  <a:lnTo>
                    <a:pt x="4" y="14"/>
                  </a:lnTo>
                  <a:lnTo>
                    <a:pt x="1" y="18"/>
                  </a:lnTo>
                  <a:lnTo>
                    <a:pt x="0" y="23"/>
                  </a:lnTo>
                  <a:lnTo>
                    <a:pt x="1" y="27"/>
                  </a:lnTo>
                  <a:lnTo>
                    <a:pt x="4" y="31"/>
                  </a:lnTo>
                  <a:lnTo>
                    <a:pt x="7" y="35"/>
                  </a:lnTo>
                  <a:lnTo>
                    <a:pt x="12" y="39"/>
                  </a:lnTo>
                  <a:lnTo>
                    <a:pt x="19" y="42"/>
                  </a:lnTo>
                  <a:lnTo>
                    <a:pt x="25" y="44"/>
                  </a:lnTo>
                  <a:lnTo>
                    <a:pt x="34" y="45"/>
                  </a:lnTo>
                  <a:lnTo>
                    <a:pt x="42" y="46"/>
                  </a:lnTo>
                </a:path>
              </a:pathLst>
            </a:custGeom>
            <a:solidFill>
              <a:srgbClr val="B6B6B6"/>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28228" name="Freeform 196"/>
            <p:cNvSpPr/>
            <p:nvPr/>
          </p:nvSpPr>
          <p:spPr bwMode="auto">
            <a:xfrm rot="94872">
              <a:off x="4943" y="3398"/>
              <a:ext cx="42" cy="378"/>
            </a:xfrm>
            <a:custGeom>
              <a:avLst/>
              <a:gdLst>
                <a:gd name="T0" fmla="*/ 21 w 36"/>
                <a:gd name="T1" fmla="*/ 0 h 521"/>
                <a:gd name="T2" fmla="*/ 19 w 36"/>
                <a:gd name="T3" fmla="*/ 1 h 521"/>
                <a:gd name="T4" fmla="*/ 18 w 36"/>
                <a:gd name="T5" fmla="*/ 2 h 521"/>
                <a:gd name="T6" fmla="*/ 17 w 36"/>
                <a:gd name="T7" fmla="*/ 2 h 521"/>
                <a:gd name="T8" fmla="*/ 16 w 36"/>
                <a:gd name="T9" fmla="*/ 2 h 521"/>
                <a:gd name="T10" fmla="*/ 16 w 36"/>
                <a:gd name="T11" fmla="*/ 3 h 521"/>
                <a:gd name="T12" fmla="*/ 15 w 36"/>
                <a:gd name="T13" fmla="*/ 10 h 521"/>
                <a:gd name="T14" fmla="*/ 14 w 36"/>
                <a:gd name="T15" fmla="*/ 23 h 521"/>
                <a:gd name="T16" fmla="*/ 4 w 36"/>
                <a:gd name="T17" fmla="*/ 134 h 521"/>
                <a:gd name="T18" fmla="*/ 1 w 36"/>
                <a:gd name="T19" fmla="*/ 289 h 521"/>
                <a:gd name="T20" fmla="*/ 0 w 36"/>
                <a:gd name="T21" fmla="*/ 431 h 521"/>
                <a:gd name="T22" fmla="*/ 0 w 36"/>
                <a:gd name="T23" fmla="*/ 509 h 521"/>
                <a:gd name="T24" fmla="*/ 4 w 36"/>
                <a:gd name="T25" fmla="*/ 509 h 521"/>
                <a:gd name="T26" fmla="*/ 9 w 36"/>
                <a:gd name="T27" fmla="*/ 509 h 521"/>
                <a:gd name="T28" fmla="*/ 13 w 36"/>
                <a:gd name="T29" fmla="*/ 510 h 521"/>
                <a:gd name="T30" fmla="*/ 17 w 36"/>
                <a:gd name="T31" fmla="*/ 511 h 521"/>
                <a:gd name="T32" fmla="*/ 21 w 36"/>
                <a:gd name="T33" fmla="*/ 513 h 521"/>
                <a:gd name="T34" fmla="*/ 26 w 36"/>
                <a:gd name="T35" fmla="*/ 514 h 521"/>
                <a:gd name="T36" fmla="*/ 30 w 36"/>
                <a:gd name="T37" fmla="*/ 517 h 521"/>
                <a:gd name="T38" fmla="*/ 35 w 36"/>
                <a:gd name="T39" fmla="*/ 520 h 521"/>
                <a:gd name="T40" fmla="*/ 33 w 36"/>
                <a:gd name="T41" fmla="*/ 500 h 521"/>
                <a:gd name="T42" fmla="*/ 31 w 36"/>
                <a:gd name="T43" fmla="*/ 476 h 521"/>
                <a:gd name="T44" fmla="*/ 28 w 36"/>
                <a:gd name="T45" fmla="*/ 453 h 521"/>
                <a:gd name="T46" fmla="*/ 28 w 36"/>
                <a:gd name="T47" fmla="*/ 443 h 521"/>
                <a:gd name="T48" fmla="*/ 16 w 36"/>
                <a:gd name="T49" fmla="*/ 429 h 521"/>
                <a:gd name="T50" fmla="*/ 13 w 36"/>
                <a:gd name="T51" fmla="*/ 334 h 521"/>
                <a:gd name="T52" fmla="*/ 11 w 36"/>
                <a:gd name="T53" fmla="*/ 210 h 521"/>
                <a:gd name="T54" fmla="*/ 13 w 36"/>
                <a:gd name="T55" fmla="*/ 89 h 521"/>
                <a:gd name="T56" fmla="*/ 21 w 36"/>
                <a:gd name="T57"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521">
                  <a:moveTo>
                    <a:pt x="21" y="0"/>
                  </a:moveTo>
                  <a:lnTo>
                    <a:pt x="19" y="1"/>
                  </a:lnTo>
                  <a:lnTo>
                    <a:pt x="18" y="2"/>
                  </a:lnTo>
                  <a:lnTo>
                    <a:pt x="17" y="2"/>
                  </a:lnTo>
                  <a:lnTo>
                    <a:pt x="16" y="2"/>
                  </a:lnTo>
                  <a:lnTo>
                    <a:pt x="16" y="3"/>
                  </a:lnTo>
                  <a:lnTo>
                    <a:pt x="15" y="10"/>
                  </a:lnTo>
                  <a:lnTo>
                    <a:pt x="14" y="23"/>
                  </a:lnTo>
                  <a:lnTo>
                    <a:pt x="4" y="134"/>
                  </a:lnTo>
                  <a:lnTo>
                    <a:pt x="1" y="289"/>
                  </a:lnTo>
                  <a:lnTo>
                    <a:pt x="0" y="431"/>
                  </a:lnTo>
                  <a:lnTo>
                    <a:pt x="0" y="509"/>
                  </a:lnTo>
                  <a:lnTo>
                    <a:pt x="4" y="509"/>
                  </a:lnTo>
                  <a:lnTo>
                    <a:pt x="9" y="509"/>
                  </a:lnTo>
                  <a:lnTo>
                    <a:pt x="13" y="510"/>
                  </a:lnTo>
                  <a:lnTo>
                    <a:pt x="17" y="511"/>
                  </a:lnTo>
                  <a:lnTo>
                    <a:pt x="21" y="513"/>
                  </a:lnTo>
                  <a:lnTo>
                    <a:pt x="26" y="514"/>
                  </a:lnTo>
                  <a:lnTo>
                    <a:pt x="30" y="517"/>
                  </a:lnTo>
                  <a:lnTo>
                    <a:pt x="35" y="520"/>
                  </a:lnTo>
                  <a:lnTo>
                    <a:pt x="33" y="500"/>
                  </a:lnTo>
                  <a:lnTo>
                    <a:pt x="31" y="476"/>
                  </a:lnTo>
                  <a:lnTo>
                    <a:pt x="28" y="453"/>
                  </a:lnTo>
                  <a:lnTo>
                    <a:pt x="28" y="443"/>
                  </a:lnTo>
                  <a:lnTo>
                    <a:pt x="16" y="429"/>
                  </a:lnTo>
                  <a:lnTo>
                    <a:pt x="13" y="334"/>
                  </a:lnTo>
                  <a:lnTo>
                    <a:pt x="11" y="210"/>
                  </a:lnTo>
                  <a:lnTo>
                    <a:pt x="13" y="89"/>
                  </a:lnTo>
                  <a:lnTo>
                    <a:pt x="21" y="0"/>
                  </a:lnTo>
                </a:path>
              </a:pathLst>
            </a:custGeom>
            <a:solidFill>
              <a:srgbClr val="B6B6B6"/>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28229" name="Freeform 197"/>
            <p:cNvSpPr/>
            <p:nvPr/>
          </p:nvSpPr>
          <p:spPr bwMode="auto">
            <a:xfrm rot="94872">
              <a:off x="4747" y="3813"/>
              <a:ext cx="360" cy="44"/>
            </a:xfrm>
            <a:custGeom>
              <a:avLst/>
              <a:gdLst>
                <a:gd name="T0" fmla="*/ 154 w 307"/>
                <a:gd name="T1" fmla="*/ 59 h 60"/>
                <a:gd name="T2" fmla="*/ 130 w 307"/>
                <a:gd name="T3" fmla="*/ 58 h 60"/>
                <a:gd name="T4" fmla="*/ 109 w 307"/>
                <a:gd name="T5" fmla="*/ 56 h 60"/>
                <a:gd name="T6" fmla="*/ 89 w 307"/>
                <a:gd name="T7" fmla="*/ 54 h 60"/>
                <a:gd name="T8" fmla="*/ 71 w 307"/>
                <a:gd name="T9" fmla="*/ 53 h 60"/>
                <a:gd name="T10" fmla="*/ 55 w 307"/>
                <a:gd name="T11" fmla="*/ 51 h 60"/>
                <a:gd name="T12" fmla="*/ 41 w 307"/>
                <a:gd name="T13" fmla="*/ 48 h 60"/>
                <a:gd name="T14" fmla="*/ 28 w 307"/>
                <a:gd name="T15" fmla="*/ 45 h 60"/>
                <a:gd name="T16" fmla="*/ 19 w 307"/>
                <a:gd name="T17" fmla="*/ 43 h 60"/>
                <a:gd name="T18" fmla="*/ 11 w 307"/>
                <a:gd name="T19" fmla="*/ 40 h 60"/>
                <a:gd name="T20" fmla="*/ 5 w 307"/>
                <a:gd name="T21" fmla="*/ 36 h 60"/>
                <a:gd name="T22" fmla="*/ 1 w 307"/>
                <a:gd name="T23" fmla="*/ 34 h 60"/>
                <a:gd name="T24" fmla="*/ 0 w 307"/>
                <a:gd name="T25" fmla="*/ 31 h 60"/>
                <a:gd name="T26" fmla="*/ 2 w 307"/>
                <a:gd name="T27" fmla="*/ 27 h 60"/>
                <a:gd name="T28" fmla="*/ 6 w 307"/>
                <a:gd name="T29" fmla="*/ 25 h 60"/>
                <a:gd name="T30" fmla="*/ 13 w 307"/>
                <a:gd name="T31" fmla="*/ 21 h 60"/>
                <a:gd name="T32" fmla="*/ 21 w 307"/>
                <a:gd name="T33" fmla="*/ 19 h 60"/>
                <a:gd name="T34" fmla="*/ 109 w 307"/>
                <a:gd name="T35" fmla="*/ 0 h 60"/>
                <a:gd name="T36" fmla="*/ 105 w 307"/>
                <a:gd name="T37" fmla="*/ 1 h 60"/>
                <a:gd name="T38" fmla="*/ 105 w 307"/>
                <a:gd name="T39" fmla="*/ 3 h 60"/>
                <a:gd name="T40" fmla="*/ 107 w 307"/>
                <a:gd name="T41" fmla="*/ 5 h 60"/>
                <a:gd name="T42" fmla="*/ 113 w 307"/>
                <a:gd name="T43" fmla="*/ 6 h 60"/>
                <a:gd name="T44" fmla="*/ 119 w 307"/>
                <a:gd name="T45" fmla="*/ 7 h 60"/>
                <a:gd name="T46" fmla="*/ 128 w 307"/>
                <a:gd name="T47" fmla="*/ 8 h 60"/>
                <a:gd name="T48" fmla="*/ 140 w 307"/>
                <a:gd name="T49" fmla="*/ 9 h 60"/>
                <a:gd name="T50" fmla="*/ 154 w 307"/>
                <a:gd name="T51" fmla="*/ 9 h 60"/>
                <a:gd name="T52" fmla="*/ 167 w 307"/>
                <a:gd name="T53" fmla="*/ 9 h 60"/>
                <a:gd name="T54" fmla="*/ 179 w 307"/>
                <a:gd name="T55" fmla="*/ 8 h 60"/>
                <a:gd name="T56" fmla="*/ 188 w 307"/>
                <a:gd name="T57" fmla="*/ 7 h 60"/>
                <a:gd name="T58" fmla="*/ 195 w 307"/>
                <a:gd name="T59" fmla="*/ 6 h 60"/>
                <a:gd name="T60" fmla="*/ 200 w 307"/>
                <a:gd name="T61" fmla="*/ 5 h 60"/>
                <a:gd name="T62" fmla="*/ 203 w 307"/>
                <a:gd name="T63" fmla="*/ 3 h 60"/>
                <a:gd name="T64" fmla="*/ 203 w 307"/>
                <a:gd name="T65" fmla="*/ 1 h 60"/>
                <a:gd name="T66" fmla="*/ 199 w 307"/>
                <a:gd name="T67" fmla="*/ 0 h 60"/>
                <a:gd name="T68" fmla="*/ 286 w 307"/>
                <a:gd name="T69" fmla="*/ 19 h 60"/>
                <a:gd name="T70" fmla="*/ 295 w 307"/>
                <a:gd name="T71" fmla="*/ 21 h 60"/>
                <a:gd name="T72" fmla="*/ 301 w 307"/>
                <a:gd name="T73" fmla="*/ 25 h 60"/>
                <a:gd name="T74" fmla="*/ 305 w 307"/>
                <a:gd name="T75" fmla="*/ 27 h 60"/>
                <a:gd name="T76" fmla="*/ 306 w 307"/>
                <a:gd name="T77" fmla="*/ 31 h 60"/>
                <a:gd name="T78" fmla="*/ 305 w 307"/>
                <a:gd name="T79" fmla="*/ 34 h 60"/>
                <a:gd name="T80" fmla="*/ 301 w 307"/>
                <a:gd name="T81" fmla="*/ 36 h 60"/>
                <a:gd name="T82" fmla="*/ 295 w 307"/>
                <a:gd name="T83" fmla="*/ 40 h 60"/>
                <a:gd name="T84" fmla="*/ 287 w 307"/>
                <a:gd name="T85" fmla="*/ 43 h 60"/>
                <a:gd name="T86" fmla="*/ 278 w 307"/>
                <a:gd name="T87" fmla="*/ 45 h 60"/>
                <a:gd name="T88" fmla="*/ 266 w 307"/>
                <a:gd name="T89" fmla="*/ 48 h 60"/>
                <a:gd name="T90" fmla="*/ 252 w 307"/>
                <a:gd name="T91" fmla="*/ 51 h 60"/>
                <a:gd name="T92" fmla="*/ 235 w 307"/>
                <a:gd name="T93" fmla="*/ 53 h 60"/>
                <a:gd name="T94" fmla="*/ 218 w 307"/>
                <a:gd name="T95" fmla="*/ 54 h 60"/>
                <a:gd name="T96" fmla="*/ 198 w 307"/>
                <a:gd name="T97" fmla="*/ 56 h 60"/>
                <a:gd name="T98" fmla="*/ 177 w 307"/>
                <a:gd name="T99" fmla="*/ 58 h 60"/>
                <a:gd name="T100" fmla="*/ 154 w 307"/>
                <a:gd name="T101" fmla="*/ 5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7" h="60">
                  <a:moveTo>
                    <a:pt x="154" y="59"/>
                  </a:moveTo>
                  <a:lnTo>
                    <a:pt x="130" y="58"/>
                  </a:lnTo>
                  <a:lnTo>
                    <a:pt x="109" y="56"/>
                  </a:lnTo>
                  <a:lnTo>
                    <a:pt x="89" y="54"/>
                  </a:lnTo>
                  <a:lnTo>
                    <a:pt x="71" y="53"/>
                  </a:lnTo>
                  <a:lnTo>
                    <a:pt x="55" y="51"/>
                  </a:lnTo>
                  <a:lnTo>
                    <a:pt x="41" y="48"/>
                  </a:lnTo>
                  <a:lnTo>
                    <a:pt x="28" y="45"/>
                  </a:lnTo>
                  <a:lnTo>
                    <a:pt x="19" y="43"/>
                  </a:lnTo>
                  <a:lnTo>
                    <a:pt x="11" y="40"/>
                  </a:lnTo>
                  <a:lnTo>
                    <a:pt x="5" y="36"/>
                  </a:lnTo>
                  <a:lnTo>
                    <a:pt x="1" y="34"/>
                  </a:lnTo>
                  <a:lnTo>
                    <a:pt x="0" y="31"/>
                  </a:lnTo>
                  <a:lnTo>
                    <a:pt x="2" y="27"/>
                  </a:lnTo>
                  <a:lnTo>
                    <a:pt x="6" y="25"/>
                  </a:lnTo>
                  <a:lnTo>
                    <a:pt x="13" y="21"/>
                  </a:lnTo>
                  <a:lnTo>
                    <a:pt x="21" y="19"/>
                  </a:lnTo>
                  <a:lnTo>
                    <a:pt x="109" y="0"/>
                  </a:lnTo>
                  <a:lnTo>
                    <a:pt x="105" y="1"/>
                  </a:lnTo>
                  <a:lnTo>
                    <a:pt x="105" y="3"/>
                  </a:lnTo>
                  <a:lnTo>
                    <a:pt x="107" y="5"/>
                  </a:lnTo>
                  <a:lnTo>
                    <a:pt x="113" y="6"/>
                  </a:lnTo>
                  <a:lnTo>
                    <a:pt x="119" y="7"/>
                  </a:lnTo>
                  <a:lnTo>
                    <a:pt x="128" y="8"/>
                  </a:lnTo>
                  <a:lnTo>
                    <a:pt x="140" y="9"/>
                  </a:lnTo>
                  <a:lnTo>
                    <a:pt x="154" y="9"/>
                  </a:lnTo>
                  <a:lnTo>
                    <a:pt x="167" y="9"/>
                  </a:lnTo>
                  <a:lnTo>
                    <a:pt x="179" y="8"/>
                  </a:lnTo>
                  <a:lnTo>
                    <a:pt x="188" y="7"/>
                  </a:lnTo>
                  <a:lnTo>
                    <a:pt x="195" y="6"/>
                  </a:lnTo>
                  <a:lnTo>
                    <a:pt x="200" y="5"/>
                  </a:lnTo>
                  <a:lnTo>
                    <a:pt x="203" y="3"/>
                  </a:lnTo>
                  <a:lnTo>
                    <a:pt x="203" y="1"/>
                  </a:lnTo>
                  <a:lnTo>
                    <a:pt x="199" y="0"/>
                  </a:lnTo>
                  <a:lnTo>
                    <a:pt x="286" y="19"/>
                  </a:lnTo>
                  <a:lnTo>
                    <a:pt x="295" y="21"/>
                  </a:lnTo>
                  <a:lnTo>
                    <a:pt x="301" y="25"/>
                  </a:lnTo>
                  <a:lnTo>
                    <a:pt x="305" y="27"/>
                  </a:lnTo>
                  <a:lnTo>
                    <a:pt x="306" y="31"/>
                  </a:lnTo>
                  <a:lnTo>
                    <a:pt x="305" y="34"/>
                  </a:lnTo>
                  <a:lnTo>
                    <a:pt x="301" y="36"/>
                  </a:lnTo>
                  <a:lnTo>
                    <a:pt x="295" y="40"/>
                  </a:lnTo>
                  <a:lnTo>
                    <a:pt x="287" y="43"/>
                  </a:lnTo>
                  <a:lnTo>
                    <a:pt x="278" y="45"/>
                  </a:lnTo>
                  <a:lnTo>
                    <a:pt x="266" y="48"/>
                  </a:lnTo>
                  <a:lnTo>
                    <a:pt x="252" y="51"/>
                  </a:lnTo>
                  <a:lnTo>
                    <a:pt x="235" y="53"/>
                  </a:lnTo>
                  <a:lnTo>
                    <a:pt x="218" y="54"/>
                  </a:lnTo>
                  <a:lnTo>
                    <a:pt x="198" y="56"/>
                  </a:lnTo>
                  <a:lnTo>
                    <a:pt x="177" y="58"/>
                  </a:lnTo>
                  <a:lnTo>
                    <a:pt x="154" y="59"/>
                  </a:lnTo>
                </a:path>
              </a:pathLst>
            </a:custGeom>
            <a:solidFill>
              <a:srgbClr val="B6B6B6"/>
            </a:solidFill>
            <a:ln>
              <a:noFill/>
            </a:ln>
            <a:effectLst/>
            <a:extLst>
              <a:ext uri="{91240B29-F687-4F45-9708-019B960494DF}">
                <a14:hiddenLine xmlns:a14="http://schemas.microsoft.com/office/drawing/2010/main" w="12700">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28230" name="Freeform 198"/>
            <p:cNvSpPr/>
            <p:nvPr/>
          </p:nvSpPr>
          <p:spPr bwMode="auto">
            <a:xfrm rot="94872">
              <a:off x="4608" y="2832"/>
              <a:ext cx="676" cy="1052"/>
            </a:xfrm>
            <a:custGeom>
              <a:avLst/>
              <a:gdLst>
                <a:gd name="T0" fmla="*/ 345 w 578"/>
                <a:gd name="T1" fmla="*/ 1447 h 1448"/>
                <a:gd name="T2" fmla="*/ 421 w 578"/>
                <a:gd name="T3" fmla="*/ 1443 h 1448"/>
                <a:gd name="T4" fmla="*/ 484 w 578"/>
                <a:gd name="T5" fmla="*/ 1437 h 1448"/>
                <a:gd name="T6" fmla="*/ 530 w 578"/>
                <a:gd name="T7" fmla="*/ 1427 h 1448"/>
                <a:gd name="T8" fmla="*/ 557 w 578"/>
                <a:gd name="T9" fmla="*/ 1416 h 1448"/>
                <a:gd name="T10" fmla="*/ 562 w 578"/>
                <a:gd name="T11" fmla="*/ 1402 h 1448"/>
                <a:gd name="T12" fmla="*/ 526 w 578"/>
                <a:gd name="T13" fmla="*/ 1388 h 1448"/>
                <a:gd name="T14" fmla="*/ 459 w 578"/>
                <a:gd name="T15" fmla="*/ 1376 h 1448"/>
                <a:gd name="T16" fmla="*/ 335 w 578"/>
                <a:gd name="T17" fmla="*/ 1351 h 1448"/>
                <a:gd name="T18" fmla="*/ 335 w 578"/>
                <a:gd name="T19" fmla="*/ 1314 h 1448"/>
                <a:gd name="T20" fmla="*/ 312 w 578"/>
                <a:gd name="T21" fmla="*/ 1004 h 1448"/>
                <a:gd name="T22" fmla="*/ 322 w 578"/>
                <a:gd name="T23" fmla="*/ 785 h 1448"/>
                <a:gd name="T24" fmla="*/ 325 w 578"/>
                <a:gd name="T25" fmla="*/ 781 h 1448"/>
                <a:gd name="T26" fmla="*/ 344 w 578"/>
                <a:gd name="T27" fmla="*/ 764 h 1448"/>
                <a:gd name="T28" fmla="*/ 343 w 578"/>
                <a:gd name="T29" fmla="*/ 749 h 1448"/>
                <a:gd name="T30" fmla="*/ 338 w 578"/>
                <a:gd name="T31" fmla="*/ 742 h 1448"/>
                <a:gd name="T32" fmla="*/ 338 w 578"/>
                <a:gd name="T33" fmla="*/ 729 h 1448"/>
                <a:gd name="T34" fmla="*/ 355 w 578"/>
                <a:gd name="T35" fmla="*/ 716 h 1448"/>
                <a:gd name="T36" fmla="*/ 418 w 578"/>
                <a:gd name="T37" fmla="*/ 675 h 1448"/>
                <a:gd name="T38" fmla="*/ 521 w 578"/>
                <a:gd name="T39" fmla="*/ 553 h 1448"/>
                <a:gd name="T40" fmla="*/ 569 w 578"/>
                <a:gd name="T41" fmla="*/ 412 h 1448"/>
                <a:gd name="T42" fmla="*/ 576 w 578"/>
                <a:gd name="T43" fmla="*/ 267 h 1448"/>
                <a:gd name="T44" fmla="*/ 557 w 578"/>
                <a:gd name="T45" fmla="*/ 132 h 1448"/>
                <a:gd name="T46" fmla="*/ 526 w 578"/>
                <a:gd name="T47" fmla="*/ 18 h 1448"/>
                <a:gd name="T48" fmla="*/ 516 w 578"/>
                <a:gd name="T49" fmla="*/ 13 h 1448"/>
                <a:gd name="T50" fmla="*/ 486 w 578"/>
                <a:gd name="T51" fmla="*/ 8 h 1448"/>
                <a:gd name="T52" fmla="*/ 440 w 578"/>
                <a:gd name="T53" fmla="*/ 4 h 1448"/>
                <a:gd name="T54" fmla="*/ 382 w 578"/>
                <a:gd name="T55" fmla="*/ 2 h 1448"/>
                <a:gd name="T56" fmla="*/ 313 w 578"/>
                <a:gd name="T57" fmla="*/ 0 h 1448"/>
                <a:gd name="T58" fmla="*/ 241 w 578"/>
                <a:gd name="T59" fmla="*/ 0 h 1448"/>
                <a:gd name="T60" fmla="*/ 176 w 578"/>
                <a:gd name="T61" fmla="*/ 2 h 1448"/>
                <a:gd name="T62" fmla="*/ 121 w 578"/>
                <a:gd name="T63" fmla="*/ 5 h 1448"/>
                <a:gd name="T64" fmla="*/ 81 w 578"/>
                <a:gd name="T65" fmla="*/ 9 h 1448"/>
                <a:gd name="T66" fmla="*/ 56 w 578"/>
                <a:gd name="T67" fmla="*/ 15 h 1448"/>
                <a:gd name="T68" fmla="*/ 41 w 578"/>
                <a:gd name="T69" fmla="*/ 52 h 1448"/>
                <a:gd name="T70" fmla="*/ 12 w 578"/>
                <a:gd name="T71" fmla="*/ 174 h 1448"/>
                <a:gd name="T72" fmla="*/ 0 w 578"/>
                <a:gd name="T73" fmla="*/ 315 h 1448"/>
                <a:gd name="T74" fmla="*/ 20 w 578"/>
                <a:gd name="T75" fmla="*/ 460 h 1448"/>
                <a:gd name="T76" fmla="*/ 85 w 578"/>
                <a:gd name="T77" fmla="*/ 596 h 1448"/>
                <a:gd name="T78" fmla="*/ 210 w 578"/>
                <a:gd name="T79" fmla="*/ 709 h 1448"/>
                <a:gd name="T80" fmla="*/ 229 w 578"/>
                <a:gd name="T81" fmla="*/ 720 h 1448"/>
                <a:gd name="T82" fmla="*/ 243 w 578"/>
                <a:gd name="T83" fmla="*/ 734 h 1448"/>
                <a:gd name="T84" fmla="*/ 240 w 578"/>
                <a:gd name="T85" fmla="*/ 741 h 1448"/>
                <a:gd name="T86" fmla="*/ 233 w 578"/>
                <a:gd name="T87" fmla="*/ 753 h 1448"/>
                <a:gd name="T88" fmla="*/ 238 w 578"/>
                <a:gd name="T89" fmla="*/ 770 h 1448"/>
                <a:gd name="T90" fmla="*/ 254 w 578"/>
                <a:gd name="T91" fmla="*/ 782 h 1448"/>
                <a:gd name="T92" fmla="*/ 256 w 578"/>
                <a:gd name="T93" fmla="*/ 788 h 1448"/>
                <a:gd name="T94" fmla="*/ 260 w 578"/>
                <a:gd name="T95" fmla="*/ 1144 h 1448"/>
                <a:gd name="T96" fmla="*/ 238 w 578"/>
                <a:gd name="T97" fmla="*/ 1326 h 1448"/>
                <a:gd name="T98" fmla="*/ 147 w 578"/>
                <a:gd name="T99" fmla="*/ 1373 h 1448"/>
                <a:gd name="T100" fmla="*/ 94 w 578"/>
                <a:gd name="T101" fmla="*/ 1380 h 1448"/>
                <a:gd name="T102" fmla="*/ 36 w 578"/>
                <a:gd name="T103" fmla="*/ 1393 h 1448"/>
                <a:gd name="T104" fmla="*/ 15 w 578"/>
                <a:gd name="T105" fmla="*/ 1408 h 1448"/>
                <a:gd name="T106" fmla="*/ 28 w 578"/>
                <a:gd name="T107" fmla="*/ 1420 h 1448"/>
                <a:gd name="T108" fmla="*/ 62 w 578"/>
                <a:gd name="T109" fmla="*/ 1431 h 1448"/>
                <a:gd name="T110" fmla="*/ 114 w 578"/>
                <a:gd name="T111" fmla="*/ 1439 h 1448"/>
                <a:gd name="T112" fmla="*/ 181 w 578"/>
                <a:gd name="T113" fmla="*/ 1445 h 1448"/>
                <a:gd name="T114" fmla="*/ 260 w 578"/>
                <a:gd name="T115" fmla="*/ 1447 h 1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8" h="1448">
                  <a:moveTo>
                    <a:pt x="289" y="1447"/>
                  </a:moveTo>
                  <a:lnTo>
                    <a:pt x="318" y="1447"/>
                  </a:lnTo>
                  <a:lnTo>
                    <a:pt x="345" y="1447"/>
                  </a:lnTo>
                  <a:lnTo>
                    <a:pt x="372" y="1446"/>
                  </a:lnTo>
                  <a:lnTo>
                    <a:pt x="398" y="1445"/>
                  </a:lnTo>
                  <a:lnTo>
                    <a:pt x="421" y="1443"/>
                  </a:lnTo>
                  <a:lnTo>
                    <a:pt x="443" y="1441"/>
                  </a:lnTo>
                  <a:lnTo>
                    <a:pt x="464" y="1439"/>
                  </a:lnTo>
                  <a:lnTo>
                    <a:pt x="484" y="1437"/>
                  </a:lnTo>
                  <a:lnTo>
                    <a:pt x="501" y="1433"/>
                  </a:lnTo>
                  <a:lnTo>
                    <a:pt x="517" y="1431"/>
                  </a:lnTo>
                  <a:lnTo>
                    <a:pt x="530" y="1427"/>
                  </a:lnTo>
                  <a:lnTo>
                    <a:pt x="541" y="1423"/>
                  </a:lnTo>
                  <a:lnTo>
                    <a:pt x="550" y="1420"/>
                  </a:lnTo>
                  <a:lnTo>
                    <a:pt x="557" y="1416"/>
                  </a:lnTo>
                  <a:lnTo>
                    <a:pt x="562" y="1412"/>
                  </a:lnTo>
                  <a:lnTo>
                    <a:pt x="563" y="1408"/>
                  </a:lnTo>
                  <a:lnTo>
                    <a:pt x="562" y="1402"/>
                  </a:lnTo>
                  <a:lnTo>
                    <a:pt x="554" y="1398"/>
                  </a:lnTo>
                  <a:lnTo>
                    <a:pt x="542" y="1393"/>
                  </a:lnTo>
                  <a:lnTo>
                    <a:pt x="526" y="1388"/>
                  </a:lnTo>
                  <a:lnTo>
                    <a:pt x="506" y="1384"/>
                  </a:lnTo>
                  <a:lnTo>
                    <a:pt x="484" y="1380"/>
                  </a:lnTo>
                  <a:lnTo>
                    <a:pt x="459" y="1376"/>
                  </a:lnTo>
                  <a:lnTo>
                    <a:pt x="433" y="1373"/>
                  </a:lnTo>
                  <a:lnTo>
                    <a:pt x="432" y="1373"/>
                  </a:lnTo>
                  <a:lnTo>
                    <a:pt x="335" y="1351"/>
                  </a:lnTo>
                  <a:lnTo>
                    <a:pt x="341" y="1337"/>
                  </a:lnTo>
                  <a:lnTo>
                    <a:pt x="340" y="1326"/>
                  </a:lnTo>
                  <a:lnTo>
                    <a:pt x="335" y="1314"/>
                  </a:lnTo>
                  <a:lnTo>
                    <a:pt x="332" y="1294"/>
                  </a:lnTo>
                  <a:lnTo>
                    <a:pt x="318" y="1144"/>
                  </a:lnTo>
                  <a:lnTo>
                    <a:pt x="312" y="1004"/>
                  </a:lnTo>
                  <a:lnTo>
                    <a:pt x="313" y="881"/>
                  </a:lnTo>
                  <a:lnTo>
                    <a:pt x="322" y="788"/>
                  </a:lnTo>
                  <a:lnTo>
                    <a:pt x="322" y="785"/>
                  </a:lnTo>
                  <a:lnTo>
                    <a:pt x="323" y="784"/>
                  </a:lnTo>
                  <a:lnTo>
                    <a:pt x="324" y="782"/>
                  </a:lnTo>
                  <a:lnTo>
                    <a:pt x="325" y="781"/>
                  </a:lnTo>
                  <a:lnTo>
                    <a:pt x="334" y="777"/>
                  </a:lnTo>
                  <a:lnTo>
                    <a:pt x="340" y="770"/>
                  </a:lnTo>
                  <a:lnTo>
                    <a:pt x="344" y="764"/>
                  </a:lnTo>
                  <a:lnTo>
                    <a:pt x="346" y="757"/>
                  </a:lnTo>
                  <a:lnTo>
                    <a:pt x="345" y="753"/>
                  </a:lnTo>
                  <a:lnTo>
                    <a:pt x="343" y="749"/>
                  </a:lnTo>
                  <a:lnTo>
                    <a:pt x="341" y="745"/>
                  </a:lnTo>
                  <a:lnTo>
                    <a:pt x="338" y="741"/>
                  </a:lnTo>
                  <a:lnTo>
                    <a:pt x="338" y="742"/>
                  </a:lnTo>
                  <a:lnTo>
                    <a:pt x="335" y="738"/>
                  </a:lnTo>
                  <a:lnTo>
                    <a:pt x="335" y="734"/>
                  </a:lnTo>
                  <a:lnTo>
                    <a:pt x="338" y="729"/>
                  </a:lnTo>
                  <a:lnTo>
                    <a:pt x="343" y="725"/>
                  </a:lnTo>
                  <a:lnTo>
                    <a:pt x="349" y="720"/>
                  </a:lnTo>
                  <a:lnTo>
                    <a:pt x="355" y="716"/>
                  </a:lnTo>
                  <a:lnTo>
                    <a:pt x="362" y="713"/>
                  </a:lnTo>
                  <a:lnTo>
                    <a:pt x="368" y="709"/>
                  </a:lnTo>
                  <a:lnTo>
                    <a:pt x="418" y="675"/>
                  </a:lnTo>
                  <a:lnTo>
                    <a:pt x="459" y="637"/>
                  </a:lnTo>
                  <a:lnTo>
                    <a:pt x="493" y="596"/>
                  </a:lnTo>
                  <a:lnTo>
                    <a:pt x="521" y="553"/>
                  </a:lnTo>
                  <a:lnTo>
                    <a:pt x="542" y="507"/>
                  </a:lnTo>
                  <a:lnTo>
                    <a:pt x="558" y="460"/>
                  </a:lnTo>
                  <a:lnTo>
                    <a:pt x="569" y="412"/>
                  </a:lnTo>
                  <a:lnTo>
                    <a:pt x="576" y="363"/>
                  </a:lnTo>
                  <a:lnTo>
                    <a:pt x="577" y="315"/>
                  </a:lnTo>
                  <a:lnTo>
                    <a:pt x="576" y="267"/>
                  </a:lnTo>
                  <a:lnTo>
                    <a:pt x="572" y="219"/>
                  </a:lnTo>
                  <a:lnTo>
                    <a:pt x="566" y="174"/>
                  </a:lnTo>
                  <a:lnTo>
                    <a:pt x="557" y="132"/>
                  </a:lnTo>
                  <a:lnTo>
                    <a:pt x="548" y="91"/>
                  </a:lnTo>
                  <a:lnTo>
                    <a:pt x="537" y="52"/>
                  </a:lnTo>
                  <a:lnTo>
                    <a:pt x="526" y="18"/>
                  </a:lnTo>
                  <a:lnTo>
                    <a:pt x="526" y="16"/>
                  </a:lnTo>
                  <a:lnTo>
                    <a:pt x="522" y="15"/>
                  </a:lnTo>
                  <a:lnTo>
                    <a:pt x="516" y="13"/>
                  </a:lnTo>
                  <a:lnTo>
                    <a:pt x="508" y="11"/>
                  </a:lnTo>
                  <a:lnTo>
                    <a:pt x="498" y="9"/>
                  </a:lnTo>
                  <a:lnTo>
                    <a:pt x="486" y="8"/>
                  </a:lnTo>
                  <a:lnTo>
                    <a:pt x="472" y="7"/>
                  </a:lnTo>
                  <a:lnTo>
                    <a:pt x="457" y="5"/>
                  </a:lnTo>
                  <a:lnTo>
                    <a:pt x="440" y="4"/>
                  </a:lnTo>
                  <a:lnTo>
                    <a:pt x="422" y="3"/>
                  </a:lnTo>
                  <a:lnTo>
                    <a:pt x="402" y="2"/>
                  </a:lnTo>
                  <a:lnTo>
                    <a:pt x="382" y="2"/>
                  </a:lnTo>
                  <a:lnTo>
                    <a:pt x="360" y="1"/>
                  </a:lnTo>
                  <a:lnTo>
                    <a:pt x="337" y="0"/>
                  </a:lnTo>
                  <a:lnTo>
                    <a:pt x="313" y="0"/>
                  </a:lnTo>
                  <a:lnTo>
                    <a:pt x="289" y="0"/>
                  </a:lnTo>
                  <a:lnTo>
                    <a:pt x="264" y="0"/>
                  </a:lnTo>
                  <a:lnTo>
                    <a:pt x="241" y="0"/>
                  </a:lnTo>
                  <a:lnTo>
                    <a:pt x="218" y="1"/>
                  </a:lnTo>
                  <a:lnTo>
                    <a:pt x="197" y="2"/>
                  </a:lnTo>
                  <a:lnTo>
                    <a:pt x="176" y="2"/>
                  </a:lnTo>
                  <a:lnTo>
                    <a:pt x="156" y="3"/>
                  </a:lnTo>
                  <a:lnTo>
                    <a:pt x="138" y="4"/>
                  </a:lnTo>
                  <a:lnTo>
                    <a:pt x="121" y="5"/>
                  </a:lnTo>
                  <a:lnTo>
                    <a:pt x="106" y="7"/>
                  </a:lnTo>
                  <a:lnTo>
                    <a:pt x="92" y="8"/>
                  </a:lnTo>
                  <a:lnTo>
                    <a:pt x="81" y="9"/>
                  </a:lnTo>
                  <a:lnTo>
                    <a:pt x="70" y="11"/>
                  </a:lnTo>
                  <a:lnTo>
                    <a:pt x="62" y="13"/>
                  </a:lnTo>
                  <a:lnTo>
                    <a:pt x="56" y="15"/>
                  </a:lnTo>
                  <a:lnTo>
                    <a:pt x="53" y="16"/>
                  </a:lnTo>
                  <a:lnTo>
                    <a:pt x="52" y="18"/>
                  </a:lnTo>
                  <a:lnTo>
                    <a:pt x="41" y="52"/>
                  </a:lnTo>
                  <a:lnTo>
                    <a:pt x="31" y="91"/>
                  </a:lnTo>
                  <a:lnTo>
                    <a:pt x="20" y="132"/>
                  </a:lnTo>
                  <a:lnTo>
                    <a:pt x="12" y="174"/>
                  </a:lnTo>
                  <a:lnTo>
                    <a:pt x="5" y="219"/>
                  </a:lnTo>
                  <a:lnTo>
                    <a:pt x="2" y="267"/>
                  </a:lnTo>
                  <a:lnTo>
                    <a:pt x="0" y="315"/>
                  </a:lnTo>
                  <a:lnTo>
                    <a:pt x="3" y="363"/>
                  </a:lnTo>
                  <a:lnTo>
                    <a:pt x="9" y="412"/>
                  </a:lnTo>
                  <a:lnTo>
                    <a:pt x="20" y="460"/>
                  </a:lnTo>
                  <a:lnTo>
                    <a:pt x="36" y="507"/>
                  </a:lnTo>
                  <a:lnTo>
                    <a:pt x="57" y="553"/>
                  </a:lnTo>
                  <a:lnTo>
                    <a:pt x="85" y="596"/>
                  </a:lnTo>
                  <a:lnTo>
                    <a:pt x="119" y="637"/>
                  </a:lnTo>
                  <a:lnTo>
                    <a:pt x="161" y="675"/>
                  </a:lnTo>
                  <a:lnTo>
                    <a:pt x="210" y="709"/>
                  </a:lnTo>
                  <a:lnTo>
                    <a:pt x="216" y="713"/>
                  </a:lnTo>
                  <a:lnTo>
                    <a:pt x="223" y="716"/>
                  </a:lnTo>
                  <a:lnTo>
                    <a:pt x="229" y="720"/>
                  </a:lnTo>
                  <a:lnTo>
                    <a:pt x="235" y="725"/>
                  </a:lnTo>
                  <a:lnTo>
                    <a:pt x="240" y="729"/>
                  </a:lnTo>
                  <a:lnTo>
                    <a:pt x="243" y="734"/>
                  </a:lnTo>
                  <a:lnTo>
                    <a:pt x="243" y="738"/>
                  </a:lnTo>
                  <a:lnTo>
                    <a:pt x="240" y="742"/>
                  </a:lnTo>
                  <a:lnTo>
                    <a:pt x="240" y="741"/>
                  </a:lnTo>
                  <a:lnTo>
                    <a:pt x="237" y="745"/>
                  </a:lnTo>
                  <a:lnTo>
                    <a:pt x="234" y="749"/>
                  </a:lnTo>
                  <a:lnTo>
                    <a:pt x="233" y="753"/>
                  </a:lnTo>
                  <a:lnTo>
                    <a:pt x="233" y="757"/>
                  </a:lnTo>
                  <a:lnTo>
                    <a:pt x="234" y="764"/>
                  </a:lnTo>
                  <a:lnTo>
                    <a:pt x="238" y="770"/>
                  </a:lnTo>
                  <a:lnTo>
                    <a:pt x="245" y="777"/>
                  </a:lnTo>
                  <a:lnTo>
                    <a:pt x="253" y="781"/>
                  </a:lnTo>
                  <a:lnTo>
                    <a:pt x="254" y="782"/>
                  </a:lnTo>
                  <a:lnTo>
                    <a:pt x="255" y="784"/>
                  </a:lnTo>
                  <a:lnTo>
                    <a:pt x="256" y="785"/>
                  </a:lnTo>
                  <a:lnTo>
                    <a:pt x="256" y="788"/>
                  </a:lnTo>
                  <a:lnTo>
                    <a:pt x="264" y="881"/>
                  </a:lnTo>
                  <a:lnTo>
                    <a:pt x="266" y="1004"/>
                  </a:lnTo>
                  <a:lnTo>
                    <a:pt x="260" y="1144"/>
                  </a:lnTo>
                  <a:lnTo>
                    <a:pt x="247" y="1294"/>
                  </a:lnTo>
                  <a:lnTo>
                    <a:pt x="243" y="1314"/>
                  </a:lnTo>
                  <a:lnTo>
                    <a:pt x="238" y="1326"/>
                  </a:lnTo>
                  <a:lnTo>
                    <a:pt x="237" y="1337"/>
                  </a:lnTo>
                  <a:lnTo>
                    <a:pt x="242" y="1351"/>
                  </a:lnTo>
                  <a:lnTo>
                    <a:pt x="147" y="1373"/>
                  </a:lnTo>
                  <a:lnTo>
                    <a:pt x="146" y="1373"/>
                  </a:lnTo>
                  <a:lnTo>
                    <a:pt x="119" y="1376"/>
                  </a:lnTo>
                  <a:lnTo>
                    <a:pt x="94" y="1380"/>
                  </a:lnTo>
                  <a:lnTo>
                    <a:pt x="72" y="1384"/>
                  </a:lnTo>
                  <a:lnTo>
                    <a:pt x="52" y="1388"/>
                  </a:lnTo>
                  <a:lnTo>
                    <a:pt x="36" y="1393"/>
                  </a:lnTo>
                  <a:lnTo>
                    <a:pt x="24" y="1398"/>
                  </a:lnTo>
                  <a:lnTo>
                    <a:pt x="17" y="1402"/>
                  </a:lnTo>
                  <a:lnTo>
                    <a:pt x="15" y="1408"/>
                  </a:lnTo>
                  <a:lnTo>
                    <a:pt x="17" y="1412"/>
                  </a:lnTo>
                  <a:lnTo>
                    <a:pt x="21" y="1416"/>
                  </a:lnTo>
                  <a:lnTo>
                    <a:pt x="28" y="1420"/>
                  </a:lnTo>
                  <a:lnTo>
                    <a:pt x="37" y="1423"/>
                  </a:lnTo>
                  <a:lnTo>
                    <a:pt x="48" y="1427"/>
                  </a:lnTo>
                  <a:lnTo>
                    <a:pt x="62" y="1431"/>
                  </a:lnTo>
                  <a:lnTo>
                    <a:pt x="77" y="1433"/>
                  </a:lnTo>
                  <a:lnTo>
                    <a:pt x="95" y="1437"/>
                  </a:lnTo>
                  <a:lnTo>
                    <a:pt x="114" y="1439"/>
                  </a:lnTo>
                  <a:lnTo>
                    <a:pt x="134" y="1441"/>
                  </a:lnTo>
                  <a:lnTo>
                    <a:pt x="157" y="1443"/>
                  </a:lnTo>
                  <a:lnTo>
                    <a:pt x="181" y="1445"/>
                  </a:lnTo>
                  <a:lnTo>
                    <a:pt x="206" y="1446"/>
                  </a:lnTo>
                  <a:lnTo>
                    <a:pt x="233" y="1447"/>
                  </a:lnTo>
                  <a:lnTo>
                    <a:pt x="260" y="1447"/>
                  </a:lnTo>
                  <a:lnTo>
                    <a:pt x="289" y="1447"/>
                  </a:lnTo>
                </a:path>
              </a:pathLst>
            </a:custGeom>
            <a:noFill/>
            <a:ln w="127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nvGrpSpPr>
          <p:cNvPr id="88107" name="Group 199"/>
          <p:cNvGrpSpPr/>
          <p:nvPr/>
        </p:nvGrpSpPr>
        <p:grpSpPr bwMode="auto">
          <a:xfrm>
            <a:off x="7124700" y="4533900"/>
            <a:ext cx="873125" cy="1552575"/>
            <a:chOff x="3902" y="308"/>
            <a:chExt cx="1189" cy="2298"/>
          </a:xfrm>
        </p:grpSpPr>
        <p:graphicFrame>
          <p:nvGraphicFramePr>
            <p:cNvPr id="88112" name="Object 200">
              <a:hlinkClick r:id="" action="ppaction://ole?verb=0"/>
            </p:cNvPr>
            <p:cNvGraphicFramePr/>
            <p:nvPr/>
          </p:nvGraphicFramePr>
          <p:xfrm>
            <a:off x="3902" y="308"/>
            <a:ext cx="1189" cy="2298"/>
          </p:xfrm>
          <a:graphic>
            <a:graphicData uri="http://schemas.openxmlformats.org/presentationml/2006/ole">
              <mc:AlternateContent xmlns:mc="http://schemas.openxmlformats.org/markup-compatibility/2006">
                <mc:Choice xmlns:v="urn:schemas-microsoft-com:vml" Requires="v">
                  <p:oleObj spid="_x0000_s118920" name="ClipArt" r:id="rId4" imgW="1898650" imgH="3657600" progId="">
                    <p:embed/>
                  </p:oleObj>
                </mc:Choice>
                <mc:Fallback>
                  <p:oleObj name="ClipArt" r:id="rId4" imgW="1898650" imgH="3657600" progId="">
                    <p:embed/>
                    <p:pic>
                      <p:nvPicPr>
                        <p:cNvPr id="0" name="Picture 10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2" y="308"/>
                          <a:ext cx="1189" cy="2298"/>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428233" name="Oval 201"/>
            <p:cNvSpPr>
              <a:spLocks noChangeArrowheads="1"/>
            </p:cNvSpPr>
            <p:nvPr/>
          </p:nvSpPr>
          <p:spPr bwMode="auto">
            <a:xfrm>
              <a:off x="4224" y="1055"/>
              <a:ext cx="690" cy="928"/>
            </a:xfrm>
            <a:prstGeom prst="ellipse">
              <a:avLst/>
            </a:prstGeom>
            <a:solidFill>
              <a:schemeClr val="accent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spcBef>
                  <a:spcPct val="50000"/>
                </a:spcBef>
                <a:defRPr/>
              </a:pPr>
              <a:r>
                <a:rPr lang="zh-CN" altLang="en-US" sz="1600" b="1" i="1" dirty="0">
                  <a:solidFill>
                    <a:srgbClr val="00FF00"/>
                  </a:solidFill>
                  <a:effectLst>
                    <a:outerShdw blurRad="38100" dist="38100" dir="2700000" algn="tl">
                      <a:srgbClr val="000000"/>
                    </a:outerShdw>
                  </a:effectLst>
                  <a:latin typeface="Arial" panose="020B0604020202020204" pitchFamily="34" charset="0"/>
                  <a:ea typeface="微软雅黑" panose="020B0503020204020204" pitchFamily="34" charset="-122"/>
                </a:rPr>
                <a:t>绿色</a:t>
              </a:r>
            </a:p>
            <a:p>
              <a:pPr>
                <a:spcBef>
                  <a:spcPct val="50000"/>
                </a:spcBef>
                <a:defRPr/>
              </a:pPr>
              <a:r>
                <a:rPr lang="zh-CN" altLang="en-US" sz="1400" b="1" i="1" dirty="0">
                  <a:solidFill>
                    <a:srgbClr val="FFFF93"/>
                  </a:solidFill>
                  <a:effectLst>
                    <a:outerShdw blurRad="38100" dist="38100" dir="2700000" algn="tl">
                      <a:srgbClr val="000000"/>
                    </a:outerShdw>
                  </a:effectLst>
                  <a:latin typeface="Arial" panose="020B0604020202020204" pitchFamily="34" charset="0"/>
                  <a:ea typeface="微软雅黑" panose="020B0503020204020204" pitchFamily="34" charset="-122"/>
                </a:rPr>
                <a:t>健康饮品</a:t>
              </a:r>
            </a:p>
          </p:txBody>
        </p:sp>
      </p:grpSp>
      <p:grpSp>
        <p:nvGrpSpPr>
          <p:cNvPr id="88108" name="Group 205"/>
          <p:cNvGrpSpPr/>
          <p:nvPr/>
        </p:nvGrpSpPr>
        <p:grpSpPr bwMode="auto">
          <a:xfrm>
            <a:off x="6153150" y="4705350"/>
            <a:ext cx="873125" cy="1552575"/>
            <a:chOff x="3902" y="308"/>
            <a:chExt cx="1189" cy="2298"/>
          </a:xfrm>
        </p:grpSpPr>
        <p:graphicFrame>
          <p:nvGraphicFramePr>
            <p:cNvPr id="88110" name="Object 206">
              <a:hlinkClick r:id="" action="ppaction://ole?verb=0"/>
            </p:cNvPr>
            <p:cNvGraphicFramePr/>
            <p:nvPr/>
          </p:nvGraphicFramePr>
          <p:xfrm>
            <a:off x="3902" y="308"/>
            <a:ext cx="1189" cy="2298"/>
          </p:xfrm>
          <a:graphic>
            <a:graphicData uri="http://schemas.openxmlformats.org/presentationml/2006/ole">
              <mc:AlternateContent xmlns:mc="http://schemas.openxmlformats.org/markup-compatibility/2006">
                <mc:Choice xmlns:v="urn:schemas-microsoft-com:vml" Requires="v">
                  <p:oleObj spid="_x0000_s118921" name="ClipArt" r:id="rId6" imgW="1898650" imgH="3657600" progId="">
                    <p:embed/>
                  </p:oleObj>
                </mc:Choice>
                <mc:Fallback>
                  <p:oleObj name="ClipArt" r:id="rId6" imgW="1898650" imgH="3657600" progId="">
                    <p:embed/>
                    <p:pic>
                      <p:nvPicPr>
                        <p:cNvPr id="0" name="Picture 10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2" y="308"/>
                          <a:ext cx="1189" cy="2298"/>
                        </a:xfrm>
                        <a:prstGeom prst="rect">
                          <a:avLst/>
                        </a:prstGeom>
                        <a:noFill/>
                        <a:ln>
                          <a:noFill/>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428239" name="Oval 207"/>
            <p:cNvSpPr>
              <a:spLocks noChangeArrowheads="1"/>
            </p:cNvSpPr>
            <p:nvPr/>
          </p:nvSpPr>
          <p:spPr bwMode="auto">
            <a:xfrm>
              <a:off x="4224" y="1055"/>
              <a:ext cx="690" cy="928"/>
            </a:xfrm>
            <a:prstGeom prst="ellipse">
              <a:avLst/>
            </a:prstGeom>
            <a:solidFill>
              <a:schemeClr val="accent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p>
              <a:pPr>
                <a:spcBef>
                  <a:spcPct val="50000"/>
                </a:spcBef>
                <a:defRPr/>
              </a:pPr>
              <a:r>
                <a:rPr lang="zh-CN" altLang="en-US" sz="1600" b="1" i="1" dirty="0">
                  <a:solidFill>
                    <a:srgbClr val="00FF00"/>
                  </a:solidFill>
                  <a:effectLst>
                    <a:outerShdw blurRad="38100" dist="38100" dir="2700000" algn="tl">
                      <a:srgbClr val="000000"/>
                    </a:outerShdw>
                  </a:effectLst>
                  <a:latin typeface="Arial" panose="020B0604020202020204" pitchFamily="34" charset="0"/>
                  <a:ea typeface="微软雅黑" panose="020B0503020204020204" pitchFamily="34" charset="-122"/>
                </a:rPr>
                <a:t>绿色</a:t>
              </a:r>
            </a:p>
            <a:p>
              <a:pPr>
                <a:spcBef>
                  <a:spcPct val="50000"/>
                </a:spcBef>
                <a:defRPr/>
              </a:pPr>
              <a:r>
                <a:rPr lang="zh-CN" altLang="en-US" sz="1400" b="1" i="1" dirty="0">
                  <a:solidFill>
                    <a:srgbClr val="FFFF93"/>
                  </a:solidFill>
                  <a:effectLst>
                    <a:outerShdw blurRad="38100" dist="38100" dir="2700000" algn="tl">
                      <a:srgbClr val="000000"/>
                    </a:outerShdw>
                  </a:effectLst>
                  <a:latin typeface="Arial" panose="020B0604020202020204" pitchFamily="34" charset="0"/>
                  <a:ea typeface="微软雅黑" panose="020B0503020204020204" pitchFamily="34" charset="-122"/>
                </a:rPr>
                <a:t>健康饮品</a:t>
              </a:r>
            </a:p>
          </p:txBody>
        </p:sp>
      </p:grpSp>
      <p:sp>
        <p:nvSpPr>
          <p:cNvPr id="428247" name="AutoShape 215"/>
          <p:cNvSpPr>
            <a:spLocks noChangeArrowheads="1"/>
          </p:cNvSpPr>
          <p:nvPr/>
        </p:nvSpPr>
        <p:spPr bwMode="auto">
          <a:xfrm>
            <a:off x="4214813" y="5818188"/>
            <a:ext cx="1957387" cy="715962"/>
          </a:xfrm>
          <a:prstGeom prst="cloudCallout">
            <a:avLst>
              <a:gd name="adj1" fmla="val -97528"/>
              <a:gd name="adj2" fmla="val -27162"/>
            </a:avLst>
          </a:prstGeom>
          <a:noFill/>
          <a:ln w="12700">
            <a:solidFill>
              <a:schemeClr val="hlink"/>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zh-CN" altLang="en-US" dirty="0">
                <a:solidFill>
                  <a:srgbClr val="00DFCA"/>
                </a:solidFill>
                <a:effectLst>
                  <a:outerShdw blurRad="38100" dist="38100" dir="2700000" algn="tl">
                    <a:srgbClr val="000000"/>
                  </a:outerShdw>
                </a:effectLst>
                <a:latin typeface="Arial" panose="020B0604020202020204" pitchFamily="34" charset="0"/>
                <a:ea typeface="微软雅黑" panose="020B0503020204020204" pitchFamily="34" charset="-122"/>
              </a:rPr>
              <a:t>双侧检验</a:t>
            </a:r>
          </a:p>
        </p:txBody>
      </p:sp>
    </p:spTree>
  </p:cSld>
  <p:clrMapOvr>
    <a:masterClrMapping/>
  </p:clrMapOvr>
  <p:transition>
    <p:wipe dir="r"/>
  </p:transition>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4450" name="Rectangle 34"/>
          <p:cNvSpPr>
            <a:spLocks noGrp="1" noChangeArrowheads="1"/>
          </p:cNvSpPr>
          <p:nvPr>
            <p:ph type="title"/>
          </p:nvPr>
        </p:nvSpPr>
        <p:spPr/>
        <p:txBody>
          <a:bodyPr>
            <a:normAutofit fontScale="90000"/>
          </a:bodyPr>
          <a:lstStyle/>
          <a:p>
            <a:pPr>
              <a:defRPr/>
            </a:pPr>
            <a:r>
              <a:rPr lang="zh-CN" altLang="en-US" sz="4000"/>
              <a:t>方差的卡</a:t>
            </a:r>
            <a:r>
              <a:rPr lang="zh-CN" altLang="en-US" sz="4000">
                <a:latin typeface="Arial" panose="020B0604020202020204" pitchFamily="34" charset="0"/>
              </a:rPr>
              <a:t>方 </a:t>
            </a:r>
            <a:r>
              <a:rPr lang="en-US" altLang="zh-CN" sz="4000">
                <a:latin typeface="Arial" panose="020B0604020202020204" pitchFamily="34" charset="0"/>
              </a:rPr>
              <a:t>(</a:t>
            </a:r>
            <a:r>
              <a:rPr lang="en-US" altLang="zh-CN" sz="4000">
                <a:latin typeface="Symbol" panose="05050102010706020507" pitchFamily="18" charset="2"/>
              </a:rPr>
              <a:t></a:t>
            </a:r>
            <a:r>
              <a:rPr lang="en-US" altLang="zh-CN" sz="4000" baseline="30000"/>
              <a:t>2</a:t>
            </a:r>
            <a:r>
              <a:rPr lang="en-US" altLang="zh-CN" sz="4000">
                <a:latin typeface="Arial" panose="020B0604020202020204" pitchFamily="34" charset="0"/>
              </a:rPr>
              <a:t>)</a:t>
            </a:r>
            <a:r>
              <a:rPr lang="en-US" altLang="zh-CN" sz="4000"/>
              <a:t> </a:t>
            </a:r>
            <a:r>
              <a:rPr lang="zh-CN" altLang="en-US" sz="4000"/>
              <a:t>检验</a:t>
            </a:r>
            <a:br>
              <a:rPr lang="zh-CN" altLang="en-US" sz="4000"/>
            </a:b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例题分析</a:t>
            </a:r>
            <a:r>
              <a:rPr lang="en-US" altLang="zh-CN" sz="3600">
                <a:solidFill>
                  <a:schemeClr val="hlink"/>
                </a:solidFill>
                <a:latin typeface="Arial" panose="020B0604020202020204" pitchFamily="34" charset="0"/>
              </a:rPr>
              <a:t>)</a:t>
            </a:r>
          </a:p>
        </p:txBody>
      </p:sp>
      <p:sp>
        <p:nvSpPr>
          <p:cNvPr id="444451" name="Rectangle 35"/>
          <p:cNvSpPr>
            <a:spLocks noGrp="1" noChangeArrowheads="1"/>
          </p:cNvSpPr>
          <p:nvPr>
            <p:ph type="body" sz="half" idx="1"/>
          </p:nvPr>
        </p:nvSpPr>
        <p:spPr>
          <a:xfrm>
            <a:off x="590550" y="1733550"/>
            <a:ext cx="3848100" cy="4114800"/>
          </a:xfrm>
        </p:spPr>
        <p:txBody>
          <a:bodyPr/>
          <a:lstStyle/>
          <a:p>
            <a:pPr marL="0" indent="0">
              <a:defRPr/>
            </a:pPr>
            <a:r>
              <a:rPr lang="en-US" altLang="zh-CN" sz="2800" b="1">
                <a:solidFill>
                  <a:srgbClr val="FFFFB1"/>
                </a:solidFill>
              </a:rPr>
              <a:t>H</a:t>
            </a:r>
            <a:r>
              <a:rPr lang="en-US" altLang="zh-CN" sz="2000" b="1">
                <a:solidFill>
                  <a:srgbClr val="FFFFB1"/>
                </a:solidFill>
              </a:rPr>
              <a:t>0</a:t>
            </a:r>
            <a:r>
              <a:rPr lang="en-US" altLang="zh-CN" sz="2800" b="1">
                <a:solidFill>
                  <a:srgbClr val="EAEAEA"/>
                </a:solidFill>
              </a:rPr>
              <a:t>:</a:t>
            </a:r>
            <a:r>
              <a:rPr lang="en-US" altLang="zh-CN" sz="2800" b="1">
                <a:solidFill>
                  <a:schemeClr val="tx2"/>
                </a:solidFill>
              </a:rPr>
              <a:t> </a:t>
            </a:r>
            <a:r>
              <a:rPr lang="en-US" altLang="zh-CN" sz="2800" b="1">
                <a:latin typeface="Symbol" panose="05050102010706020507" pitchFamily="18" charset="2"/>
              </a:rPr>
              <a:t></a:t>
            </a:r>
            <a:r>
              <a:rPr lang="en-US" altLang="zh-CN" sz="2800" b="1" baseline="30000"/>
              <a:t>2</a:t>
            </a:r>
            <a:r>
              <a:rPr lang="en-US" altLang="zh-CN" sz="2800" b="1"/>
              <a:t> = 1</a:t>
            </a:r>
          </a:p>
          <a:p>
            <a:pPr marL="0" indent="0">
              <a:defRPr/>
            </a:pPr>
            <a:r>
              <a:rPr lang="en-US" altLang="zh-CN" sz="2800" b="1">
                <a:solidFill>
                  <a:srgbClr val="FFFF93"/>
                </a:solidFill>
              </a:rPr>
              <a:t>H</a:t>
            </a:r>
            <a:r>
              <a:rPr lang="en-US" altLang="zh-CN" sz="2000" b="1">
                <a:solidFill>
                  <a:srgbClr val="FFFF93"/>
                </a:solidFill>
              </a:rPr>
              <a:t>1</a:t>
            </a:r>
            <a:r>
              <a:rPr lang="en-US" altLang="zh-CN" sz="2800" b="1">
                <a:solidFill>
                  <a:srgbClr val="EAEAEA"/>
                </a:solidFill>
              </a:rPr>
              <a:t>:</a:t>
            </a:r>
            <a:r>
              <a:rPr lang="en-US" altLang="zh-CN" sz="2800" b="1">
                <a:solidFill>
                  <a:schemeClr val="tx2"/>
                </a:solidFill>
              </a:rPr>
              <a:t> </a:t>
            </a:r>
            <a:r>
              <a:rPr lang="en-US" altLang="zh-CN" sz="2800" b="1">
                <a:latin typeface="Symbol" panose="05050102010706020507" pitchFamily="18" charset="2"/>
              </a:rPr>
              <a:t></a:t>
            </a:r>
            <a:r>
              <a:rPr lang="en-US" altLang="zh-CN" sz="2800" b="1" baseline="30000"/>
              <a:t>2</a:t>
            </a:r>
            <a:r>
              <a:rPr lang="en-US" altLang="zh-CN" sz="2800" b="1"/>
              <a:t> </a:t>
            </a:r>
            <a:r>
              <a:rPr lang="en-US" altLang="zh-CN" sz="2800" b="1">
                <a:latin typeface="Symbol" panose="05050102010706020507" pitchFamily="18" charset="2"/>
              </a:rPr>
              <a:t></a:t>
            </a:r>
            <a:r>
              <a:rPr lang="en-US" altLang="zh-CN" sz="2800" b="1"/>
              <a:t> 1</a:t>
            </a:r>
          </a:p>
          <a:p>
            <a:pPr marL="0" indent="0">
              <a:defRPr/>
            </a:pPr>
            <a:r>
              <a:rPr lang="en-US" altLang="zh-CN" sz="2800" b="1">
                <a:solidFill>
                  <a:srgbClr val="FFFFB1"/>
                </a:solidFill>
                <a:latin typeface="Symbol" panose="05050102010706020507" pitchFamily="18" charset="2"/>
              </a:rPr>
              <a:t></a:t>
            </a:r>
            <a:r>
              <a:rPr lang="en-US" altLang="zh-CN" sz="2800" b="1">
                <a:solidFill>
                  <a:srgbClr val="FFFFB1"/>
                </a:solidFill>
              </a:rPr>
              <a:t> </a:t>
            </a:r>
            <a:r>
              <a:rPr lang="en-US" altLang="zh-CN" sz="2800" b="1">
                <a:solidFill>
                  <a:srgbClr val="EAEAEA"/>
                </a:solidFill>
              </a:rPr>
              <a:t>= 0.</a:t>
            </a:r>
            <a:r>
              <a:rPr lang="en-US" altLang="zh-CN" sz="2800" b="1"/>
              <a:t>05</a:t>
            </a:r>
          </a:p>
          <a:p>
            <a:pPr marL="0" indent="0">
              <a:defRPr/>
            </a:pPr>
            <a:r>
              <a:rPr lang="en-US" altLang="zh-CN" sz="2800" b="1">
                <a:solidFill>
                  <a:srgbClr val="FFFFB1"/>
                </a:solidFill>
              </a:rPr>
              <a:t>df </a:t>
            </a:r>
            <a:r>
              <a:rPr lang="en-US" altLang="zh-CN" sz="2800" b="1">
                <a:solidFill>
                  <a:srgbClr val="EAEAEA"/>
                </a:solidFill>
              </a:rPr>
              <a:t>=</a:t>
            </a:r>
            <a:r>
              <a:rPr lang="en-US" altLang="zh-CN" sz="2800" b="1">
                <a:solidFill>
                  <a:schemeClr val="tx2"/>
                </a:solidFill>
              </a:rPr>
              <a:t> </a:t>
            </a:r>
            <a:r>
              <a:rPr lang="en-US" altLang="zh-CN" sz="2800" b="1"/>
              <a:t>25 - 1 = 24</a:t>
            </a:r>
          </a:p>
          <a:p>
            <a:pPr marL="0" indent="0">
              <a:defRPr/>
            </a:pPr>
            <a:r>
              <a:rPr lang="zh-CN" altLang="en-US" sz="2800" b="1">
                <a:solidFill>
                  <a:srgbClr val="FFFFB1"/>
                </a:solidFill>
              </a:rPr>
              <a:t>临界值</a:t>
            </a:r>
            <a:r>
              <a:rPr lang="en-US" altLang="zh-CN" sz="2800" b="1">
                <a:solidFill>
                  <a:srgbClr val="FFFFB1"/>
                </a:solidFill>
              </a:rPr>
              <a:t>(s):</a:t>
            </a:r>
          </a:p>
          <a:p>
            <a:pPr marL="0" indent="0">
              <a:defRPr/>
            </a:pPr>
            <a:endParaRPr lang="en-US" altLang="zh-CN" sz="2800" b="1">
              <a:solidFill>
                <a:srgbClr val="FFFFB1"/>
              </a:solidFill>
            </a:endParaRPr>
          </a:p>
        </p:txBody>
      </p:sp>
      <p:sp>
        <p:nvSpPr>
          <p:cNvPr id="444452" name="Rectangle 36"/>
          <p:cNvSpPr>
            <a:spLocks noChangeArrowheads="1"/>
          </p:cNvSpPr>
          <p:nvPr/>
        </p:nvSpPr>
        <p:spPr bwMode="auto">
          <a:xfrm>
            <a:off x="4210050" y="1828800"/>
            <a:ext cx="2514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algn="l">
              <a:spcBef>
                <a:spcPct val="20000"/>
              </a:spcBef>
              <a:defRPr/>
            </a:pPr>
            <a:r>
              <a:rPr lang="zh-CN" altLang="en-US"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统计量</a:t>
            </a:r>
            <a:r>
              <a:rPr lang="en-US" altLang="zh-CN"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a:t>
            </a:r>
          </a:p>
        </p:txBody>
      </p:sp>
      <p:sp>
        <p:nvSpPr>
          <p:cNvPr id="444453" name="Rectangle 37"/>
          <p:cNvSpPr>
            <a:spLocks noChangeArrowheads="1"/>
          </p:cNvSpPr>
          <p:nvPr/>
        </p:nvSpPr>
        <p:spPr bwMode="auto">
          <a:xfrm>
            <a:off x="4210050" y="4343400"/>
            <a:ext cx="461962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spcBef>
                <a:spcPct val="50000"/>
              </a:spcBef>
              <a:defRPr/>
            </a:pPr>
            <a:r>
              <a:rPr lang="en-US" altLang="zh-CN" sz="28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 </a:t>
            </a:r>
            <a:r>
              <a:rPr lang="zh-CN" altLang="en-US"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在 </a:t>
            </a:r>
            <a:r>
              <a:rPr lang="zh-CN" altLang="en-US" dirty="0">
                <a:solidFill>
                  <a:srgbClr val="FFFFFF"/>
                </a:solidFill>
                <a:effectLst>
                  <a:outerShdw blurRad="38100" dist="38100" dir="2700000" algn="tl">
                    <a:srgbClr val="000000"/>
                  </a:outerShdw>
                </a:effectLst>
                <a:latin typeface="Symbol" panose="05050102010706020507" pitchFamily="18" charset="2"/>
                <a:ea typeface="微软雅黑" panose="020B0503020204020204" pitchFamily="34" charset="-122"/>
              </a:rPr>
              <a:t></a:t>
            </a:r>
            <a:r>
              <a:rPr lang="zh-CN" altLang="en-US"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 </a:t>
            </a:r>
            <a:r>
              <a:rPr lang="en-US" altLang="zh-CN"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 0.05</a:t>
            </a:r>
            <a:r>
              <a:rPr lang="zh-CN" altLang="en-US"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的水平上不能拒绝</a:t>
            </a:r>
            <a:r>
              <a:rPr lang="en-US" altLang="zh-CN"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H</a:t>
            </a:r>
            <a:r>
              <a:rPr lang="en-US" altLang="zh-CN" baseline="-250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0</a:t>
            </a:r>
            <a:endParaRPr lang="en-US" altLang="zh-CN"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endParaRPr>
          </a:p>
        </p:txBody>
      </p:sp>
      <p:sp>
        <p:nvSpPr>
          <p:cNvPr id="444454" name="Rectangle 38"/>
          <p:cNvSpPr>
            <a:spLocks noChangeArrowheads="1"/>
          </p:cNvSpPr>
          <p:nvPr/>
        </p:nvSpPr>
        <p:spPr bwMode="auto">
          <a:xfrm>
            <a:off x="4286250" y="5410200"/>
            <a:ext cx="435292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spcBef>
                <a:spcPct val="50000"/>
              </a:spcBef>
              <a:defRPr/>
            </a:pPr>
            <a:r>
              <a:rPr lang="zh-CN" altLang="en-US" dirty="0">
                <a:solidFill>
                  <a:srgbClr val="FFFFFF"/>
                </a:solidFill>
                <a:effectLst>
                  <a:outerShdw blurRad="38100" dist="38100" dir="2700000" algn="tl">
                    <a:srgbClr val="000000"/>
                  </a:outerShdw>
                </a:effectLst>
                <a:latin typeface="Times New Roman" panose="02020603050405020304" pitchFamily="18" charset="0"/>
                <a:ea typeface="微软雅黑" panose="020B0503020204020204" pitchFamily="34" charset="-122"/>
              </a:rPr>
              <a:t>可以认为该机器的性能达到设计要求</a:t>
            </a:r>
            <a:r>
              <a:rPr lang="zh-CN" altLang="en-US"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 </a:t>
            </a:r>
          </a:p>
        </p:txBody>
      </p:sp>
      <p:grpSp>
        <p:nvGrpSpPr>
          <p:cNvPr id="444500" name="Group 84"/>
          <p:cNvGrpSpPr/>
          <p:nvPr/>
        </p:nvGrpSpPr>
        <p:grpSpPr bwMode="auto">
          <a:xfrm>
            <a:off x="617538" y="4275137"/>
            <a:ext cx="3425825" cy="2027119"/>
            <a:chOff x="389" y="2669"/>
            <a:chExt cx="2158" cy="1301"/>
          </a:xfrm>
        </p:grpSpPr>
        <p:sp>
          <p:nvSpPr>
            <p:cNvPr id="444418" name="Freeform 2" descr="60%"/>
            <p:cNvSpPr/>
            <p:nvPr/>
          </p:nvSpPr>
          <p:spPr bwMode="auto">
            <a:xfrm>
              <a:off x="531" y="3247"/>
              <a:ext cx="208" cy="387"/>
            </a:xfrm>
            <a:custGeom>
              <a:avLst/>
              <a:gdLst>
                <a:gd name="T0" fmla="*/ 0 w 208"/>
                <a:gd name="T1" fmla="*/ 378 h 387"/>
                <a:gd name="T2" fmla="*/ 69 w 208"/>
                <a:gd name="T3" fmla="*/ 325 h 387"/>
                <a:gd name="T4" fmla="*/ 113 w 208"/>
                <a:gd name="T5" fmla="*/ 261 h 387"/>
                <a:gd name="T6" fmla="*/ 148 w 208"/>
                <a:gd name="T7" fmla="*/ 181 h 387"/>
                <a:gd name="T8" fmla="*/ 182 w 208"/>
                <a:gd name="T9" fmla="*/ 71 h 387"/>
                <a:gd name="T10" fmla="*/ 207 w 208"/>
                <a:gd name="T11" fmla="*/ 0 h 387"/>
                <a:gd name="T12" fmla="*/ 207 w 208"/>
                <a:gd name="T13" fmla="*/ 386 h 387"/>
                <a:gd name="T14" fmla="*/ 0 w 208"/>
                <a:gd name="T15" fmla="*/ 386 h 387"/>
                <a:gd name="T16" fmla="*/ 0 w 208"/>
                <a:gd name="T17" fmla="*/ 378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387">
                  <a:moveTo>
                    <a:pt x="0" y="378"/>
                  </a:moveTo>
                  <a:lnTo>
                    <a:pt x="69" y="325"/>
                  </a:lnTo>
                  <a:lnTo>
                    <a:pt x="113" y="261"/>
                  </a:lnTo>
                  <a:lnTo>
                    <a:pt x="148" y="181"/>
                  </a:lnTo>
                  <a:lnTo>
                    <a:pt x="182" y="71"/>
                  </a:lnTo>
                  <a:lnTo>
                    <a:pt x="207" y="0"/>
                  </a:lnTo>
                  <a:lnTo>
                    <a:pt x="207" y="386"/>
                  </a:lnTo>
                  <a:lnTo>
                    <a:pt x="0" y="386"/>
                  </a:lnTo>
                  <a:lnTo>
                    <a:pt x="0" y="378"/>
                  </a:lnTo>
                </a:path>
              </a:pathLst>
            </a:custGeom>
            <a:pattFill prst="pct60">
              <a:fgClr>
                <a:schemeClr val="hlink"/>
              </a:fgClr>
              <a:bgClr>
                <a:srgbClr val="FFFFFF"/>
              </a:bgClr>
            </a:pattFill>
            <a:ln w="12700" cap="rnd" cmpd="sng">
              <a:solidFill>
                <a:srgbClr val="000000"/>
              </a:solidFill>
              <a:prstDash val="solid"/>
              <a:round/>
              <a:headEnd type="none" w="med" len="med"/>
              <a:tailEnd type="none" w="med" len="med"/>
            </a:ln>
            <a:effectLst>
              <a:outerShdw dist="35921" dir="2700000" algn="ctr" rotWithShape="0">
                <a:schemeClr val="bg2"/>
              </a:outerShdw>
            </a:effec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44419" name="Freeform 3" descr="60%"/>
            <p:cNvSpPr/>
            <p:nvPr/>
          </p:nvSpPr>
          <p:spPr bwMode="auto">
            <a:xfrm>
              <a:off x="1692" y="3430"/>
              <a:ext cx="472" cy="204"/>
            </a:xfrm>
            <a:custGeom>
              <a:avLst/>
              <a:gdLst>
                <a:gd name="T0" fmla="*/ 423 w 424"/>
                <a:gd name="T1" fmla="*/ 204 h 216"/>
                <a:gd name="T2" fmla="*/ 279 w 424"/>
                <a:gd name="T3" fmla="*/ 154 h 216"/>
                <a:gd name="T4" fmla="*/ 244 w 424"/>
                <a:gd name="T5" fmla="*/ 140 h 216"/>
                <a:gd name="T6" fmla="*/ 212 w 424"/>
                <a:gd name="T7" fmla="*/ 125 h 216"/>
                <a:gd name="T8" fmla="*/ 181 w 424"/>
                <a:gd name="T9" fmla="*/ 108 h 216"/>
                <a:gd name="T10" fmla="*/ 98 w 424"/>
                <a:gd name="T11" fmla="*/ 71 h 216"/>
                <a:gd name="T12" fmla="*/ 54 w 424"/>
                <a:gd name="T13" fmla="*/ 42 h 216"/>
                <a:gd name="T14" fmla="*/ 0 w 424"/>
                <a:gd name="T15" fmla="*/ 0 h 216"/>
                <a:gd name="T16" fmla="*/ 0 w 424"/>
                <a:gd name="T17" fmla="*/ 215 h 216"/>
                <a:gd name="T18" fmla="*/ 423 w 424"/>
                <a:gd name="T19" fmla="*/ 209 h 216"/>
                <a:gd name="T20" fmla="*/ 423 w 424"/>
                <a:gd name="T21" fmla="*/ 20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4" h="216">
                  <a:moveTo>
                    <a:pt x="423" y="204"/>
                  </a:moveTo>
                  <a:lnTo>
                    <a:pt x="279" y="154"/>
                  </a:lnTo>
                  <a:lnTo>
                    <a:pt x="244" y="140"/>
                  </a:lnTo>
                  <a:lnTo>
                    <a:pt x="212" y="125"/>
                  </a:lnTo>
                  <a:lnTo>
                    <a:pt x="181" y="108"/>
                  </a:lnTo>
                  <a:lnTo>
                    <a:pt x="98" y="71"/>
                  </a:lnTo>
                  <a:lnTo>
                    <a:pt x="54" y="42"/>
                  </a:lnTo>
                  <a:lnTo>
                    <a:pt x="0" y="0"/>
                  </a:lnTo>
                  <a:lnTo>
                    <a:pt x="0" y="215"/>
                  </a:lnTo>
                  <a:lnTo>
                    <a:pt x="423" y="209"/>
                  </a:lnTo>
                  <a:lnTo>
                    <a:pt x="423" y="204"/>
                  </a:lnTo>
                </a:path>
              </a:pathLst>
            </a:custGeom>
            <a:pattFill prst="pct60">
              <a:fgClr>
                <a:schemeClr val="hlink"/>
              </a:fgClr>
              <a:bgClr>
                <a:srgbClr val="FFFFFF"/>
              </a:bgClr>
            </a:pattFill>
            <a:ln w="12700" cap="rnd" cmpd="sng">
              <a:solidFill>
                <a:srgbClr val="000000"/>
              </a:solidFill>
              <a:prstDash val="solid"/>
              <a:round/>
              <a:headEnd type="none" w="med" len="med"/>
              <a:tailEnd type="none" w="med" len="med"/>
            </a:ln>
            <a:effectLst>
              <a:outerShdw dist="35921" dir="2700000" algn="ctr" rotWithShape="0">
                <a:schemeClr val="bg2"/>
              </a:outerShdw>
            </a:effec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44420" name="Freeform 4"/>
            <p:cNvSpPr/>
            <p:nvPr/>
          </p:nvSpPr>
          <p:spPr bwMode="auto">
            <a:xfrm>
              <a:off x="892" y="2733"/>
              <a:ext cx="1481" cy="901"/>
            </a:xfrm>
            <a:custGeom>
              <a:avLst/>
              <a:gdLst>
                <a:gd name="T0" fmla="*/ 1480 w 1481"/>
                <a:gd name="T1" fmla="*/ 900 h 901"/>
                <a:gd name="T2" fmla="*/ 1325 w 1481"/>
                <a:gd name="T3" fmla="*/ 891 h 901"/>
                <a:gd name="T4" fmla="*/ 1246 w 1481"/>
                <a:gd name="T5" fmla="*/ 879 h 901"/>
                <a:gd name="T6" fmla="*/ 1169 w 1481"/>
                <a:gd name="T7" fmla="*/ 866 h 901"/>
                <a:gd name="T8" fmla="*/ 1090 w 1481"/>
                <a:gd name="T9" fmla="*/ 844 h 901"/>
                <a:gd name="T10" fmla="*/ 1013 w 1481"/>
                <a:gd name="T11" fmla="*/ 816 h 901"/>
                <a:gd name="T12" fmla="*/ 935 w 1481"/>
                <a:gd name="T13" fmla="*/ 779 h 901"/>
                <a:gd name="T14" fmla="*/ 779 w 1481"/>
                <a:gd name="T15" fmla="*/ 676 h 901"/>
                <a:gd name="T16" fmla="*/ 624 w 1481"/>
                <a:gd name="T17" fmla="*/ 528 h 901"/>
                <a:gd name="T18" fmla="*/ 466 w 1481"/>
                <a:gd name="T19" fmla="*/ 351 h 901"/>
                <a:gd name="T20" fmla="*/ 389 w 1481"/>
                <a:gd name="T21" fmla="*/ 261 h 901"/>
                <a:gd name="T22" fmla="*/ 311 w 1481"/>
                <a:gd name="T23" fmla="*/ 178 h 901"/>
                <a:gd name="T24" fmla="*/ 234 w 1481"/>
                <a:gd name="T25" fmla="*/ 105 h 901"/>
                <a:gd name="T26" fmla="*/ 155 w 1481"/>
                <a:gd name="T27" fmla="*/ 48 h 901"/>
                <a:gd name="T28" fmla="*/ 76 w 1481"/>
                <a:gd name="T29" fmla="*/ 11 h 901"/>
                <a:gd name="T30" fmla="*/ 0 w 1481"/>
                <a:gd name="T31" fmla="*/ 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81" h="901">
                  <a:moveTo>
                    <a:pt x="1480" y="900"/>
                  </a:moveTo>
                  <a:lnTo>
                    <a:pt x="1325" y="891"/>
                  </a:lnTo>
                  <a:lnTo>
                    <a:pt x="1246" y="879"/>
                  </a:lnTo>
                  <a:lnTo>
                    <a:pt x="1169" y="866"/>
                  </a:lnTo>
                  <a:lnTo>
                    <a:pt x="1090" y="844"/>
                  </a:lnTo>
                  <a:lnTo>
                    <a:pt x="1013" y="816"/>
                  </a:lnTo>
                  <a:lnTo>
                    <a:pt x="935" y="779"/>
                  </a:lnTo>
                  <a:lnTo>
                    <a:pt x="779" y="676"/>
                  </a:lnTo>
                  <a:lnTo>
                    <a:pt x="624" y="528"/>
                  </a:lnTo>
                  <a:lnTo>
                    <a:pt x="466" y="351"/>
                  </a:lnTo>
                  <a:lnTo>
                    <a:pt x="389" y="261"/>
                  </a:lnTo>
                  <a:lnTo>
                    <a:pt x="311" y="178"/>
                  </a:lnTo>
                  <a:lnTo>
                    <a:pt x="234" y="105"/>
                  </a:lnTo>
                  <a:lnTo>
                    <a:pt x="155" y="48"/>
                  </a:lnTo>
                  <a:lnTo>
                    <a:pt x="76" y="11"/>
                  </a:lnTo>
                  <a:lnTo>
                    <a:pt x="0" y="0"/>
                  </a:lnTo>
                </a:path>
              </a:pathLst>
            </a:custGeom>
            <a:noFill/>
            <a:ln w="50800" cap="rnd" cmpd="sng">
              <a:solidFill>
                <a:srgbClr val="FF0000"/>
              </a:solidFill>
              <a:prstDash val="solid"/>
              <a:round/>
              <a:headEnd type="none" w="med" len="med"/>
              <a:tailEnd type="none" w="med" len="me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44421" name="Freeform 5"/>
            <p:cNvSpPr/>
            <p:nvPr/>
          </p:nvSpPr>
          <p:spPr bwMode="auto">
            <a:xfrm>
              <a:off x="500" y="2733"/>
              <a:ext cx="393" cy="901"/>
            </a:xfrm>
            <a:custGeom>
              <a:avLst/>
              <a:gdLst>
                <a:gd name="T0" fmla="*/ 0 w 393"/>
                <a:gd name="T1" fmla="*/ 900 h 901"/>
                <a:gd name="T2" fmla="*/ 42 w 393"/>
                <a:gd name="T3" fmla="*/ 891 h 901"/>
                <a:gd name="T4" fmla="*/ 61 w 393"/>
                <a:gd name="T5" fmla="*/ 879 h 901"/>
                <a:gd name="T6" fmla="*/ 82 w 393"/>
                <a:gd name="T7" fmla="*/ 866 h 901"/>
                <a:gd name="T8" fmla="*/ 104 w 393"/>
                <a:gd name="T9" fmla="*/ 844 h 901"/>
                <a:gd name="T10" fmla="*/ 123 w 393"/>
                <a:gd name="T11" fmla="*/ 816 h 901"/>
                <a:gd name="T12" fmla="*/ 144 w 393"/>
                <a:gd name="T13" fmla="*/ 779 h 901"/>
                <a:gd name="T14" fmla="*/ 186 w 393"/>
                <a:gd name="T15" fmla="*/ 676 h 901"/>
                <a:gd name="T16" fmla="*/ 227 w 393"/>
                <a:gd name="T17" fmla="*/ 528 h 901"/>
                <a:gd name="T18" fmla="*/ 267 w 393"/>
                <a:gd name="T19" fmla="*/ 351 h 901"/>
                <a:gd name="T20" fmla="*/ 288 w 393"/>
                <a:gd name="T21" fmla="*/ 261 h 901"/>
                <a:gd name="T22" fmla="*/ 309 w 393"/>
                <a:gd name="T23" fmla="*/ 178 h 901"/>
                <a:gd name="T24" fmla="*/ 330 w 393"/>
                <a:gd name="T25" fmla="*/ 105 h 901"/>
                <a:gd name="T26" fmla="*/ 349 w 393"/>
                <a:gd name="T27" fmla="*/ 48 h 901"/>
                <a:gd name="T28" fmla="*/ 371 w 393"/>
                <a:gd name="T29" fmla="*/ 11 h 901"/>
                <a:gd name="T30" fmla="*/ 392 w 393"/>
                <a:gd name="T31" fmla="*/ 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3" h="901">
                  <a:moveTo>
                    <a:pt x="0" y="900"/>
                  </a:moveTo>
                  <a:lnTo>
                    <a:pt x="42" y="891"/>
                  </a:lnTo>
                  <a:lnTo>
                    <a:pt x="61" y="879"/>
                  </a:lnTo>
                  <a:lnTo>
                    <a:pt x="82" y="866"/>
                  </a:lnTo>
                  <a:lnTo>
                    <a:pt x="104" y="844"/>
                  </a:lnTo>
                  <a:lnTo>
                    <a:pt x="123" y="816"/>
                  </a:lnTo>
                  <a:lnTo>
                    <a:pt x="144" y="779"/>
                  </a:lnTo>
                  <a:lnTo>
                    <a:pt x="186" y="676"/>
                  </a:lnTo>
                  <a:lnTo>
                    <a:pt x="227" y="528"/>
                  </a:lnTo>
                  <a:lnTo>
                    <a:pt x="267" y="351"/>
                  </a:lnTo>
                  <a:lnTo>
                    <a:pt x="288" y="261"/>
                  </a:lnTo>
                  <a:lnTo>
                    <a:pt x="309" y="178"/>
                  </a:lnTo>
                  <a:lnTo>
                    <a:pt x="330" y="105"/>
                  </a:lnTo>
                  <a:lnTo>
                    <a:pt x="349" y="48"/>
                  </a:lnTo>
                  <a:lnTo>
                    <a:pt x="371" y="11"/>
                  </a:lnTo>
                  <a:lnTo>
                    <a:pt x="392" y="0"/>
                  </a:lnTo>
                </a:path>
              </a:pathLst>
            </a:custGeom>
            <a:noFill/>
            <a:ln w="50800" cap="rnd" cmpd="sng">
              <a:solidFill>
                <a:srgbClr val="FF0000"/>
              </a:solidFill>
              <a:prstDash val="solid"/>
              <a:round/>
              <a:headEnd type="none" w="med" len="med"/>
              <a:tailEnd type="none" w="med" len="me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44422" name="Freeform 6"/>
            <p:cNvSpPr/>
            <p:nvPr/>
          </p:nvSpPr>
          <p:spPr bwMode="auto">
            <a:xfrm>
              <a:off x="500" y="2669"/>
              <a:ext cx="1873" cy="965"/>
            </a:xfrm>
            <a:custGeom>
              <a:avLst/>
              <a:gdLst>
                <a:gd name="T0" fmla="*/ 0 w 1873"/>
                <a:gd name="T1" fmla="*/ 0 h 965"/>
                <a:gd name="T2" fmla="*/ 0 w 1873"/>
                <a:gd name="T3" fmla="*/ 964 h 965"/>
                <a:gd name="T4" fmla="*/ 1872 w 1873"/>
                <a:gd name="T5" fmla="*/ 964 h 965"/>
              </a:gdLst>
              <a:ahLst/>
              <a:cxnLst>
                <a:cxn ang="0">
                  <a:pos x="T0" y="T1"/>
                </a:cxn>
                <a:cxn ang="0">
                  <a:pos x="T2" y="T3"/>
                </a:cxn>
                <a:cxn ang="0">
                  <a:pos x="T4" y="T5"/>
                </a:cxn>
              </a:cxnLst>
              <a:rect l="0" t="0" r="r" b="b"/>
              <a:pathLst>
                <a:path w="1873" h="965">
                  <a:moveTo>
                    <a:pt x="0" y="0"/>
                  </a:moveTo>
                  <a:lnTo>
                    <a:pt x="0" y="964"/>
                  </a:lnTo>
                  <a:lnTo>
                    <a:pt x="1872" y="964"/>
                  </a:lnTo>
                </a:path>
              </a:pathLst>
            </a:custGeom>
            <a:noFill/>
            <a:ln w="25400" cap="rnd" cmpd="sng">
              <a:solidFill>
                <a:schemeClr val="tx1"/>
              </a:solidFill>
              <a:prstDash val="solid"/>
              <a:round/>
              <a:headEnd type="none" w="med" len="med"/>
              <a:tailEnd type="none" w="med" len="me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44433" name="Line 17"/>
            <p:cNvSpPr>
              <a:spLocks noChangeShapeType="1"/>
            </p:cNvSpPr>
            <p:nvPr/>
          </p:nvSpPr>
          <p:spPr bwMode="auto">
            <a:xfrm>
              <a:off x="2372" y="3633"/>
              <a:ext cx="0" cy="14"/>
            </a:xfrm>
            <a:prstGeom prst="line">
              <a:avLst/>
            </a:prstGeom>
            <a:noFill/>
            <a:ln w="25400">
              <a:solidFill>
                <a:srgbClr val="CDCDCD"/>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44434" name="Line 18"/>
            <p:cNvSpPr>
              <a:spLocks noChangeShapeType="1"/>
            </p:cNvSpPr>
            <p:nvPr/>
          </p:nvSpPr>
          <p:spPr bwMode="auto">
            <a:xfrm>
              <a:off x="2186" y="3633"/>
              <a:ext cx="0" cy="14"/>
            </a:xfrm>
            <a:prstGeom prst="line">
              <a:avLst/>
            </a:prstGeom>
            <a:noFill/>
            <a:ln w="25400">
              <a:solidFill>
                <a:srgbClr val="CDCDCD"/>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44435" name="Line 19"/>
            <p:cNvSpPr>
              <a:spLocks noChangeShapeType="1"/>
            </p:cNvSpPr>
            <p:nvPr/>
          </p:nvSpPr>
          <p:spPr bwMode="auto">
            <a:xfrm>
              <a:off x="1998" y="3633"/>
              <a:ext cx="0" cy="14"/>
            </a:xfrm>
            <a:prstGeom prst="line">
              <a:avLst/>
            </a:prstGeom>
            <a:noFill/>
            <a:ln w="25400">
              <a:solidFill>
                <a:srgbClr val="CDCDCD"/>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44436" name="Line 20"/>
            <p:cNvSpPr>
              <a:spLocks noChangeShapeType="1"/>
            </p:cNvSpPr>
            <p:nvPr/>
          </p:nvSpPr>
          <p:spPr bwMode="auto">
            <a:xfrm>
              <a:off x="1811" y="3633"/>
              <a:ext cx="0" cy="14"/>
            </a:xfrm>
            <a:prstGeom prst="line">
              <a:avLst/>
            </a:prstGeom>
            <a:noFill/>
            <a:ln w="25400">
              <a:solidFill>
                <a:srgbClr val="CDCDCD"/>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44437" name="Line 21"/>
            <p:cNvSpPr>
              <a:spLocks noChangeShapeType="1"/>
            </p:cNvSpPr>
            <p:nvPr/>
          </p:nvSpPr>
          <p:spPr bwMode="auto">
            <a:xfrm>
              <a:off x="1623" y="3633"/>
              <a:ext cx="0" cy="14"/>
            </a:xfrm>
            <a:prstGeom prst="line">
              <a:avLst/>
            </a:prstGeom>
            <a:noFill/>
            <a:ln w="25400">
              <a:solidFill>
                <a:srgbClr val="CDCDCD"/>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44438" name="Line 22"/>
            <p:cNvSpPr>
              <a:spLocks noChangeShapeType="1"/>
            </p:cNvSpPr>
            <p:nvPr/>
          </p:nvSpPr>
          <p:spPr bwMode="auto">
            <a:xfrm>
              <a:off x="1437" y="3633"/>
              <a:ext cx="0" cy="14"/>
            </a:xfrm>
            <a:prstGeom prst="line">
              <a:avLst/>
            </a:prstGeom>
            <a:noFill/>
            <a:ln w="25400">
              <a:solidFill>
                <a:srgbClr val="CDCDCD"/>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44439" name="Line 23"/>
            <p:cNvSpPr>
              <a:spLocks noChangeShapeType="1"/>
            </p:cNvSpPr>
            <p:nvPr/>
          </p:nvSpPr>
          <p:spPr bwMode="auto">
            <a:xfrm>
              <a:off x="1249" y="3633"/>
              <a:ext cx="0" cy="14"/>
            </a:xfrm>
            <a:prstGeom prst="line">
              <a:avLst/>
            </a:prstGeom>
            <a:noFill/>
            <a:ln w="25400">
              <a:solidFill>
                <a:srgbClr val="CDCDCD"/>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44440" name="Line 24"/>
            <p:cNvSpPr>
              <a:spLocks noChangeShapeType="1"/>
            </p:cNvSpPr>
            <p:nvPr/>
          </p:nvSpPr>
          <p:spPr bwMode="auto">
            <a:xfrm>
              <a:off x="1063" y="3633"/>
              <a:ext cx="0" cy="14"/>
            </a:xfrm>
            <a:prstGeom prst="line">
              <a:avLst/>
            </a:prstGeom>
            <a:noFill/>
            <a:ln w="25400">
              <a:solidFill>
                <a:srgbClr val="CDCDCD"/>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44441" name="Line 25"/>
            <p:cNvSpPr>
              <a:spLocks noChangeShapeType="1"/>
            </p:cNvSpPr>
            <p:nvPr/>
          </p:nvSpPr>
          <p:spPr bwMode="auto">
            <a:xfrm>
              <a:off x="874" y="3633"/>
              <a:ext cx="0" cy="14"/>
            </a:xfrm>
            <a:prstGeom prst="line">
              <a:avLst/>
            </a:prstGeom>
            <a:noFill/>
            <a:ln w="25400">
              <a:solidFill>
                <a:srgbClr val="CDCDCD"/>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89114" name="Group 83"/>
            <p:cNvGrpSpPr/>
            <p:nvPr/>
          </p:nvGrpSpPr>
          <p:grpSpPr bwMode="auto">
            <a:xfrm>
              <a:off x="485" y="2669"/>
              <a:ext cx="203" cy="978"/>
              <a:chOff x="485" y="2669"/>
              <a:chExt cx="203" cy="978"/>
            </a:xfrm>
          </p:grpSpPr>
          <p:sp>
            <p:nvSpPr>
              <p:cNvPr id="444423" name="Line 7"/>
              <p:cNvSpPr>
                <a:spLocks noChangeShapeType="1"/>
              </p:cNvSpPr>
              <p:nvPr/>
            </p:nvSpPr>
            <p:spPr bwMode="auto">
              <a:xfrm>
                <a:off x="485" y="2669"/>
                <a:ext cx="7" cy="0"/>
              </a:xfrm>
              <a:prstGeom prst="line">
                <a:avLst/>
              </a:prstGeom>
              <a:noFill/>
              <a:ln w="25400">
                <a:solidFill>
                  <a:srgbClr val="CDCDCD"/>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44424" name="Line 8"/>
              <p:cNvSpPr>
                <a:spLocks noChangeShapeType="1"/>
              </p:cNvSpPr>
              <p:nvPr/>
            </p:nvSpPr>
            <p:spPr bwMode="auto">
              <a:xfrm>
                <a:off x="485" y="2765"/>
                <a:ext cx="7" cy="0"/>
              </a:xfrm>
              <a:prstGeom prst="line">
                <a:avLst/>
              </a:prstGeom>
              <a:noFill/>
              <a:ln w="25400">
                <a:solidFill>
                  <a:srgbClr val="CDCDCD"/>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44425" name="Line 9"/>
              <p:cNvSpPr>
                <a:spLocks noChangeShapeType="1"/>
              </p:cNvSpPr>
              <p:nvPr/>
            </p:nvSpPr>
            <p:spPr bwMode="auto">
              <a:xfrm>
                <a:off x="485" y="2861"/>
                <a:ext cx="7" cy="0"/>
              </a:xfrm>
              <a:prstGeom prst="line">
                <a:avLst/>
              </a:prstGeom>
              <a:noFill/>
              <a:ln w="25400">
                <a:solidFill>
                  <a:srgbClr val="CDCDCD"/>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44426" name="Line 10"/>
              <p:cNvSpPr>
                <a:spLocks noChangeShapeType="1"/>
              </p:cNvSpPr>
              <p:nvPr/>
            </p:nvSpPr>
            <p:spPr bwMode="auto">
              <a:xfrm>
                <a:off x="485" y="2957"/>
                <a:ext cx="7" cy="0"/>
              </a:xfrm>
              <a:prstGeom prst="line">
                <a:avLst/>
              </a:prstGeom>
              <a:noFill/>
              <a:ln w="25400">
                <a:solidFill>
                  <a:srgbClr val="CDCDCD"/>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44427" name="Line 11"/>
              <p:cNvSpPr>
                <a:spLocks noChangeShapeType="1"/>
              </p:cNvSpPr>
              <p:nvPr/>
            </p:nvSpPr>
            <p:spPr bwMode="auto">
              <a:xfrm>
                <a:off x="485" y="3055"/>
                <a:ext cx="7" cy="0"/>
              </a:xfrm>
              <a:prstGeom prst="line">
                <a:avLst/>
              </a:prstGeom>
              <a:noFill/>
              <a:ln w="25400">
                <a:solidFill>
                  <a:srgbClr val="CDCDCD"/>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44428" name="Line 12"/>
              <p:cNvSpPr>
                <a:spLocks noChangeShapeType="1"/>
              </p:cNvSpPr>
              <p:nvPr/>
            </p:nvSpPr>
            <p:spPr bwMode="auto">
              <a:xfrm>
                <a:off x="485" y="3151"/>
                <a:ext cx="7" cy="0"/>
              </a:xfrm>
              <a:prstGeom prst="line">
                <a:avLst/>
              </a:prstGeom>
              <a:noFill/>
              <a:ln w="25400">
                <a:solidFill>
                  <a:srgbClr val="CDCDCD"/>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44429" name="Line 13"/>
              <p:cNvSpPr>
                <a:spLocks noChangeShapeType="1"/>
              </p:cNvSpPr>
              <p:nvPr/>
            </p:nvSpPr>
            <p:spPr bwMode="auto">
              <a:xfrm>
                <a:off x="485" y="3247"/>
                <a:ext cx="7" cy="0"/>
              </a:xfrm>
              <a:prstGeom prst="line">
                <a:avLst/>
              </a:prstGeom>
              <a:noFill/>
              <a:ln w="25400">
                <a:solidFill>
                  <a:srgbClr val="CDCDCD"/>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44430" name="Line 14"/>
              <p:cNvSpPr>
                <a:spLocks noChangeShapeType="1"/>
              </p:cNvSpPr>
              <p:nvPr/>
            </p:nvSpPr>
            <p:spPr bwMode="auto">
              <a:xfrm>
                <a:off x="485" y="3346"/>
                <a:ext cx="7" cy="0"/>
              </a:xfrm>
              <a:prstGeom prst="line">
                <a:avLst/>
              </a:prstGeom>
              <a:noFill/>
              <a:ln w="25400">
                <a:solidFill>
                  <a:srgbClr val="CDCDCD"/>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44431" name="Line 15"/>
              <p:cNvSpPr>
                <a:spLocks noChangeShapeType="1"/>
              </p:cNvSpPr>
              <p:nvPr/>
            </p:nvSpPr>
            <p:spPr bwMode="auto">
              <a:xfrm>
                <a:off x="485" y="3441"/>
                <a:ext cx="7" cy="0"/>
              </a:xfrm>
              <a:prstGeom prst="line">
                <a:avLst/>
              </a:prstGeom>
              <a:noFill/>
              <a:ln w="25400">
                <a:solidFill>
                  <a:srgbClr val="CDCDCD"/>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44432" name="Line 16"/>
              <p:cNvSpPr>
                <a:spLocks noChangeShapeType="1"/>
              </p:cNvSpPr>
              <p:nvPr/>
            </p:nvSpPr>
            <p:spPr bwMode="auto">
              <a:xfrm>
                <a:off x="485" y="3537"/>
                <a:ext cx="7" cy="0"/>
              </a:xfrm>
              <a:prstGeom prst="line">
                <a:avLst/>
              </a:prstGeom>
              <a:noFill/>
              <a:ln w="25400">
                <a:solidFill>
                  <a:srgbClr val="CDCDCD"/>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44442" name="Line 26"/>
              <p:cNvSpPr>
                <a:spLocks noChangeShapeType="1"/>
              </p:cNvSpPr>
              <p:nvPr/>
            </p:nvSpPr>
            <p:spPr bwMode="auto">
              <a:xfrm>
                <a:off x="688" y="3633"/>
                <a:ext cx="0" cy="14"/>
              </a:xfrm>
              <a:prstGeom prst="line">
                <a:avLst/>
              </a:prstGeom>
              <a:noFill/>
              <a:ln w="25400">
                <a:solidFill>
                  <a:srgbClr val="CDCDCD"/>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sp>
          <p:nvSpPr>
            <p:cNvPr id="444444" name="Rectangle 28"/>
            <p:cNvSpPr>
              <a:spLocks noChangeArrowheads="1"/>
            </p:cNvSpPr>
            <p:nvPr/>
          </p:nvSpPr>
          <p:spPr bwMode="auto">
            <a:xfrm>
              <a:off x="2088" y="3616"/>
              <a:ext cx="248" cy="354"/>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defRPr/>
              </a:pPr>
              <a:r>
                <a:rPr lang="en-US" altLang="zh-CN" sz="3000" b="1" dirty="0">
                  <a:solidFill>
                    <a:srgbClr val="FFFFFF"/>
                  </a:solidFill>
                  <a:effectLst>
                    <a:outerShdw blurRad="38100" dist="38100" dir="2700000" algn="tl">
                      <a:srgbClr val="000000"/>
                    </a:outerShdw>
                  </a:effectLst>
                  <a:latin typeface="Symbol" panose="05050102010706020507" pitchFamily="18" charset="2"/>
                  <a:ea typeface="微软雅黑" panose="020B0503020204020204" pitchFamily="34" charset="-122"/>
                </a:rPr>
                <a:t></a:t>
              </a:r>
            </a:p>
          </p:txBody>
        </p:sp>
        <p:sp>
          <p:nvSpPr>
            <p:cNvPr id="444445" name="Rectangle 29"/>
            <p:cNvSpPr>
              <a:spLocks noChangeArrowheads="1"/>
            </p:cNvSpPr>
            <p:nvPr/>
          </p:nvSpPr>
          <p:spPr bwMode="auto">
            <a:xfrm>
              <a:off x="2223" y="3609"/>
              <a:ext cx="205" cy="25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defRPr/>
              </a:pPr>
              <a:r>
                <a:rPr lang="en-US" altLang="zh-CN" sz="2000" b="1"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2</a:t>
              </a:r>
            </a:p>
          </p:txBody>
        </p:sp>
        <p:sp>
          <p:nvSpPr>
            <p:cNvPr id="444446" name="Rectangle 30"/>
            <p:cNvSpPr>
              <a:spLocks noChangeArrowheads="1"/>
            </p:cNvSpPr>
            <p:nvPr/>
          </p:nvSpPr>
          <p:spPr bwMode="auto">
            <a:xfrm>
              <a:off x="2314" y="3756"/>
              <a:ext cx="116" cy="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44447" name="Rectangle 31"/>
            <p:cNvSpPr>
              <a:spLocks noChangeArrowheads="1"/>
            </p:cNvSpPr>
            <p:nvPr/>
          </p:nvSpPr>
          <p:spPr bwMode="auto">
            <a:xfrm>
              <a:off x="389" y="3657"/>
              <a:ext cx="196" cy="23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defRPr/>
              </a:pPr>
              <a:r>
                <a:rPr lang="en-US" altLang="zh-CN" b="1"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0</a:t>
              </a:r>
            </a:p>
          </p:txBody>
        </p:sp>
        <p:sp>
          <p:nvSpPr>
            <p:cNvPr id="444448" name="Rectangle 32"/>
            <p:cNvSpPr>
              <a:spLocks noChangeArrowheads="1"/>
            </p:cNvSpPr>
            <p:nvPr/>
          </p:nvSpPr>
          <p:spPr bwMode="auto">
            <a:xfrm>
              <a:off x="1345" y="3657"/>
              <a:ext cx="479" cy="23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defRPr/>
              </a:pPr>
              <a:r>
                <a:rPr lang="en-US" altLang="zh-CN" b="1" dirty="0">
                  <a:solidFill>
                    <a:srgbClr val="00FFFF"/>
                  </a:solidFill>
                  <a:effectLst>
                    <a:outerShdw blurRad="38100" dist="38100" dir="2700000" algn="tl">
                      <a:srgbClr val="000000"/>
                    </a:outerShdw>
                  </a:effectLst>
                  <a:latin typeface="Arial" panose="020B0604020202020204" pitchFamily="34" charset="0"/>
                  <a:ea typeface="微软雅黑" panose="020B0503020204020204" pitchFamily="34" charset="-122"/>
                </a:rPr>
                <a:t>39.36</a:t>
              </a:r>
            </a:p>
          </p:txBody>
        </p:sp>
        <p:sp>
          <p:nvSpPr>
            <p:cNvPr id="444449" name="Rectangle 33"/>
            <p:cNvSpPr>
              <a:spLocks noChangeArrowheads="1"/>
            </p:cNvSpPr>
            <p:nvPr/>
          </p:nvSpPr>
          <p:spPr bwMode="auto">
            <a:xfrm>
              <a:off x="606" y="3657"/>
              <a:ext cx="479" cy="23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defRPr/>
              </a:pPr>
              <a:r>
                <a:rPr lang="en-US" altLang="zh-CN" b="1" dirty="0">
                  <a:solidFill>
                    <a:srgbClr val="00FFFF"/>
                  </a:solidFill>
                  <a:effectLst>
                    <a:outerShdw blurRad="38100" dist="38100" dir="2700000" algn="tl">
                      <a:srgbClr val="000000"/>
                    </a:outerShdw>
                  </a:effectLst>
                  <a:latin typeface="Arial" panose="020B0604020202020204" pitchFamily="34" charset="0"/>
                  <a:ea typeface="微软雅黑" panose="020B0503020204020204" pitchFamily="34" charset="-122"/>
                </a:rPr>
                <a:t>12.40</a:t>
              </a:r>
            </a:p>
          </p:txBody>
        </p:sp>
        <p:sp>
          <p:nvSpPr>
            <p:cNvPr id="444455" name="Rectangle 39"/>
            <p:cNvSpPr>
              <a:spLocks noChangeArrowheads="1"/>
            </p:cNvSpPr>
            <p:nvPr/>
          </p:nvSpPr>
          <p:spPr bwMode="auto">
            <a:xfrm>
              <a:off x="1415" y="2749"/>
              <a:ext cx="1132" cy="23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pPr>
                <a:spcBef>
                  <a:spcPct val="50000"/>
                </a:spcBef>
                <a:defRPr/>
              </a:pPr>
              <a:r>
                <a:rPr lang="en-US" altLang="zh-CN" b="1" dirty="0">
                  <a:solidFill>
                    <a:srgbClr val="FFFFFF"/>
                  </a:solidFill>
                  <a:effectLst>
                    <a:outerShdw blurRad="38100" dist="38100" dir="2700000" algn="tl">
                      <a:srgbClr val="000000"/>
                    </a:outerShdw>
                  </a:effectLst>
                  <a:latin typeface="Symbol" panose="05050102010706020507" pitchFamily="18" charset="2"/>
                  <a:ea typeface="微软雅黑" panose="020B0503020204020204" pitchFamily="34" charset="-122"/>
                </a:rPr>
                <a:t></a:t>
              </a:r>
              <a:r>
                <a:rPr lang="en-US" altLang="zh-CN" b="1"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 /2=.025</a:t>
              </a:r>
            </a:p>
          </p:txBody>
        </p:sp>
        <p:sp>
          <p:nvSpPr>
            <p:cNvPr id="444456" name="Line 40"/>
            <p:cNvSpPr>
              <a:spLocks noChangeShapeType="1"/>
            </p:cNvSpPr>
            <p:nvPr/>
          </p:nvSpPr>
          <p:spPr bwMode="auto">
            <a:xfrm>
              <a:off x="1758" y="3023"/>
              <a:ext cx="62" cy="561"/>
            </a:xfrm>
            <a:prstGeom prst="line">
              <a:avLst/>
            </a:prstGeom>
            <a:noFill/>
            <a:ln w="12700">
              <a:solidFill>
                <a:schemeClr val="folHlink"/>
              </a:solidFill>
              <a:rou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44457" name="Line 41"/>
            <p:cNvSpPr>
              <a:spLocks noChangeShapeType="1"/>
            </p:cNvSpPr>
            <p:nvPr/>
          </p:nvSpPr>
          <p:spPr bwMode="auto">
            <a:xfrm flipH="1">
              <a:off x="764" y="3023"/>
              <a:ext cx="706" cy="418"/>
            </a:xfrm>
            <a:prstGeom prst="line">
              <a:avLst/>
            </a:prstGeom>
            <a:noFill/>
            <a:ln w="12700">
              <a:solidFill>
                <a:schemeClr val="folHlink"/>
              </a:solidFill>
              <a:rou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sp>
        <p:nvSpPr>
          <p:cNvPr id="444493" name="Text Box 77"/>
          <p:cNvSpPr txBox="1">
            <a:spLocks noChangeArrowheads="1"/>
          </p:cNvSpPr>
          <p:nvPr/>
        </p:nvSpPr>
        <p:spPr bwMode="auto">
          <a:xfrm>
            <a:off x="4286250" y="3810000"/>
            <a:ext cx="129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zh-CN" altLang="en-US"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决策</a:t>
            </a:r>
            <a:r>
              <a:rPr lang="en-US" altLang="zh-CN"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a:t>
            </a:r>
          </a:p>
        </p:txBody>
      </p:sp>
      <p:sp>
        <p:nvSpPr>
          <p:cNvPr id="444494" name="Text Box 78"/>
          <p:cNvSpPr txBox="1">
            <a:spLocks noChangeArrowheads="1"/>
          </p:cNvSpPr>
          <p:nvPr/>
        </p:nvSpPr>
        <p:spPr bwMode="auto">
          <a:xfrm>
            <a:off x="4286250" y="4876800"/>
            <a:ext cx="129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zh-CN" altLang="en-US"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结论</a:t>
            </a:r>
            <a:r>
              <a:rPr lang="en-US" altLang="zh-CN"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a:t>
            </a:r>
          </a:p>
        </p:txBody>
      </p:sp>
      <p:sp>
        <p:nvSpPr>
          <p:cNvPr id="444495" name="Text Box 79"/>
          <p:cNvSpPr txBox="1">
            <a:spLocks noChangeArrowheads="1"/>
          </p:cNvSpPr>
          <p:nvPr/>
        </p:nvSpPr>
        <p:spPr bwMode="auto">
          <a:xfrm>
            <a:off x="3981450" y="2514600"/>
            <a:ext cx="3124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endParaRPr lang="zh-CN" altLang="zh-CN"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endParaRPr>
          </a:p>
        </p:txBody>
      </p:sp>
      <p:graphicFrame>
        <p:nvGraphicFramePr>
          <p:cNvPr id="47" name="Object 82">
            <a:hlinkClick r:id="" action="ppaction://ole?verb=0"/>
          </p:cNvPr>
          <p:cNvGraphicFramePr/>
          <p:nvPr/>
        </p:nvGraphicFramePr>
        <p:xfrm>
          <a:off x="4419600" y="2179638"/>
          <a:ext cx="3754438" cy="1804987"/>
        </p:xfrm>
        <a:graphic>
          <a:graphicData uri="http://schemas.openxmlformats.org/presentationml/2006/ole">
            <mc:AlternateContent xmlns:mc="http://schemas.openxmlformats.org/markup-compatibility/2006">
              <mc:Choice xmlns:v="urn:schemas-microsoft-com:vml" Requires="v">
                <p:oleObj spid="_x0000_s119879" name="Equation" r:id="rId4" imgW="2159000" imgH="1143000" progId="">
                  <p:embed/>
                </p:oleObj>
              </mc:Choice>
              <mc:Fallback>
                <p:oleObj name="Equation" r:id="rId4" imgW="2159000" imgH="1143000" progId="">
                  <p:embed/>
                  <p:pic>
                    <p:nvPicPr>
                      <p:cNvPr id="444498" name="Object 82">
                        <a:hlinkClick r:id="" action="ppaction://ole?verb=0"/>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2179638"/>
                        <a:ext cx="3754438" cy="180498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4451">
                                            <p:txEl>
                                              <p:pRg st="0" end="0"/>
                                            </p:txEl>
                                          </p:spTgt>
                                        </p:tgtEl>
                                        <p:attrNameLst>
                                          <p:attrName>style.visibility</p:attrName>
                                        </p:attrNameLst>
                                      </p:cBhvr>
                                      <p:to>
                                        <p:strVal val="visible"/>
                                      </p:to>
                                    </p:set>
                                    <p:animEffect transition="in" filter="wipe(left)">
                                      <p:cBhvr>
                                        <p:cTn id="7" dur="500"/>
                                        <p:tgtEl>
                                          <p:spTgt spid="4444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4451">
                                            <p:txEl>
                                              <p:pRg st="1" end="1"/>
                                            </p:txEl>
                                          </p:spTgt>
                                        </p:tgtEl>
                                        <p:attrNameLst>
                                          <p:attrName>style.visibility</p:attrName>
                                        </p:attrNameLst>
                                      </p:cBhvr>
                                      <p:to>
                                        <p:strVal val="visible"/>
                                      </p:to>
                                    </p:set>
                                    <p:animEffect transition="in" filter="wipe(left)">
                                      <p:cBhvr>
                                        <p:cTn id="12" dur="500"/>
                                        <p:tgtEl>
                                          <p:spTgt spid="4444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4451">
                                            <p:txEl>
                                              <p:pRg st="2" end="2"/>
                                            </p:txEl>
                                          </p:spTgt>
                                        </p:tgtEl>
                                        <p:attrNameLst>
                                          <p:attrName>style.visibility</p:attrName>
                                        </p:attrNameLst>
                                      </p:cBhvr>
                                      <p:to>
                                        <p:strVal val="visible"/>
                                      </p:to>
                                    </p:set>
                                    <p:animEffect transition="in" filter="wipe(left)">
                                      <p:cBhvr>
                                        <p:cTn id="17" dur="500"/>
                                        <p:tgtEl>
                                          <p:spTgt spid="4444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44451">
                                            <p:txEl>
                                              <p:pRg st="3" end="3"/>
                                            </p:txEl>
                                          </p:spTgt>
                                        </p:tgtEl>
                                        <p:attrNameLst>
                                          <p:attrName>style.visibility</p:attrName>
                                        </p:attrNameLst>
                                      </p:cBhvr>
                                      <p:to>
                                        <p:strVal val="visible"/>
                                      </p:to>
                                    </p:set>
                                    <p:animEffect transition="in" filter="wipe(left)">
                                      <p:cBhvr>
                                        <p:cTn id="22" dur="500"/>
                                        <p:tgtEl>
                                          <p:spTgt spid="4444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44451">
                                            <p:txEl>
                                              <p:pRg st="4" end="4"/>
                                            </p:txEl>
                                          </p:spTgt>
                                        </p:tgtEl>
                                        <p:attrNameLst>
                                          <p:attrName>style.visibility</p:attrName>
                                        </p:attrNameLst>
                                      </p:cBhvr>
                                      <p:to>
                                        <p:strVal val="visible"/>
                                      </p:to>
                                    </p:set>
                                    <p:animEffect transition="in" filter="wipe(left)">
                                      <p:cBhvr>
                                        <p:cTn id="27" dur="500"/>
                                        <p:tgtEl>
                                          <p:spTgt spid="44445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44500"/>
                                        </p:tgtEl>
                                        <p:attrNameLst>
                                          <p:attrName>style.visibility</p:attrName>
                                        </p:attrNameLst>
                                      </p:cBhvr>
                                      <p:to>
                                        <p:strVal val="visible"/>
                                      </p:to>
                                    </p:set>
                                    <p:animEffect transition="in" filter="dissolve">
                                      <p:cBhvr>
                                        <p:cTn id="32" dur="500"/>
                                        <p:tgtEl>
                                          <p:spTgt spid="44450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44452">
                                            <p:txEl>
                                              <p:pRg st="0" end="0"/>
                                            </p:txEl>
                                          </p:spTgt>
                                        </p:tgtEl>
                                        <p:attrNameLst>
                                          <p:attrName>style.visibility</p:attrName>
                                        </p:attrNameLst>
                                      </p:cBhvr>
                                      <p:to>
                                        <p:strVal val="visible"/>
                                      </p:to>
                                    </p:set>
                                    <p:animEffect transition="in" filter="wipe(left)">
                                      <p:cBhvr>
                                        <p:cTn id="37" dur="500"/>
                                        <p:tgtEl>
                                          <p:spTgt spid="44445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44493">
                                            <p:txEl>
                                              <p:pRg st="0" end="0"/>
                                            </p:txEl>
                                          </p:spTgt>
                                        </p:tgtEl>
                                        <p:attrNameLst>
                                          <p:attrName>style.visibility</p:attrName>
                                        </p:attrNameLst>
                                      </p:cBhvr>
                                      <p:to>
                                        <p:strVal val="visible"/>
                                      </p:to>
                                    </p:set>
                                    <p:animEffect transition="in" filter="wipe(left)">
                                      <p:cBhvr>
                                        <p:cTn id="42" dur="500"/>
                                        <p:tgtEl>
                                          <p:spTgt spid="444493">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44453">
                                            <p:txEl>
                                              <p:pRg st="0" end="0"/>
                                            </p:txEl>
                                          </p:spTgt>
                                        </p:tgtEl>
                                        <p:attrNameLst>
                                          <p:attrName>style.visibility</p:attrName>
                                        </p:attrNameLst>
                                      </p:cBhvr>
                                      <p:to>
                                        <p:strVal val="visible"/>
                                      </p:to>
                                    </p:set>
                                    <p:animEffect transition="in" filter="wipe(left)">
                                      <p:cBhvr>
                                        <p:cTn id="47" dur="500"/>
                                        <p:tgtEl>
                                          <p:spTgt spid="444453">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44494">
                                            <p:txEl>
                                              <p:pRg st="0" end="0"/>
                                            </p:txEl>
                                          </p:spTgt>
                                        </p:tgtEl>
                                        <p:attrNameLst>
                                          <p:attrName>style.visibility</p:attrName>
                                        </p:attrNameLst>
                                      </p:cBhvr>
                                      <p:to>
                                        <p:strVal val="visible"/>
                                      </p:to>
                                    </p:set>
                                    <p:animEffect transition="in" filter="wipe(left)">
                                      <p:cBhvr>
                                        <p:cTn id="52" dur="500"/>
                                        <p:tgtEl>
                                          <p:spTgt spid="444494">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44454">
                                            <p:txEl>
                                              <p:pRg st="0" end="0"/>
                                            </p:txEl>
                                          </p:spTgt>
                                        </p:tgtEl>
                                        <p:attrNameLst>
                                          <p:attrName>style.visibility</p:attrName>
                                        </p:attrNameLst>
                                      </p:cBhvr>
                                      <p:to>
                                        <p:strVal val="visible"/>
                                      </p:to>
                                    </p:set>
                                    <p:animEffect transition="in" filter="wipe(left)">
                                      <p:cBhvr>
                                        <p:cTn id="57" dur="500"/>
                                        <p:tgtEl>
                                          <p:spTgt spid="444454">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47"/>
                                        </p:tgtEl>
                                        <p:attrNameLst>
                                          <p:attrName>style.visibility</p:attrName>
                                        </p:attrNameLst>
                                      </p:cBhvr>
                                      <p:to>
                                        <p:strVal val="visible"/>
                                      </p:to>
                                    </p:set>
                                    <p:animEffect transition="in" filter="wipe(left)">
                                      <p:cBhvr>
                                        <p:cTn id="6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51" grpId="0" build="p" autoUpdateAnimBg="0"/>
      <p:bldP spid="444452" grpId="0" build="p" autoUpdateAnimBg="0"/>
      <p:bldP spid="444453" grpId="0" build="p" autoUpdateAnimBg="0"/>
      <p:bldP spid="444454" grpId="0" build="p" autoUpdateAnimBg="0"/>
      <p:bldP spid="444493" grpId="0" build="p" autoUpdateAnimBg="0"/>
      <p:bldP spid="444494"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4450" name="Rectangle 34"/>
          <p:cNvSpPr>
            <a:spLocks noGrp="1" noChangeArrowheads="1"/>
          </p:cNvSpPr>
          <p:nvPr>
            <p:ph type="title"/>
          </p:nvPr>
        </p:nvSpPr>
        <p:spPr/>
        <p:txBody>
          <a:bodyPr>
            <a:normAutofit fontScale="90000"/>
          </a:bodyPr>
          <a:lstStyle/>
          <a:p>
            <a:pPr>
              <a:defRPr/>
            </a:pPr>
            <a:r>
              <a:rPr lang="zh-CN" altLang="en-US" sz="4000"/>
              <a:t>方差的卡</a:t>
            </a:r>
            <a:r>
              <a:rPr lang="zh-CN" altLang="en-US" sz="4000">
                <a:latin typeface="Arial" panose="020B0604020202020204" pitchFamily="34" charset="0"/>
              </a:rPr>
              <a:t>方 </a:t>
            </a:r>
            <a:r>
              <a:rPr lang="en-US" altLang="zh-CN" sz="4000">
                <a:latin typeface="Arial" panose="020B0604020202020204" pitchFamily="34" charset="0"/>
              </a:rPr>
              <a:t>(</a:t>
            </a:r>
            <a:r>
              <a:rPr lang="en-US" altLang="zh-CN" sz="4000">
                <a:latin typeface="Symbol" panose="05050102010706020507" pitchFamily="18" charset="2"/>
              </a:rPr>
              <a:t></a:t>
            </a:r>
            <a:r>
              <a:rPr lang="en-US" altLang="zh-CN" sz="4000" baseline="30000"/>
              <a:t>2</a:t>
            </a:r>
            <a:r>
              <a:rPr lang="en-US" altLang="zh-CN" sz="4000">
                <a:latin typeface="Arial" panose="020B0604020202020204" pitchFamily="34" charset="0"/>
              </a:rPr>
              <a:t>)</a:t>
            </a:r>
            <a:r>
              <a:rPr lang="en-US" altLang="zh-CN" sz="4000"/>
              <a:t> </a:t>
            </a:r>
            <a:r>
              <a:rPr lang="zh-CN" altLang="en-US" sz="4000"/>
              <a:t>检验</a:t>
            </a:r>
            <a:br>
              <a:rPr lang="zh-CN" altLang="en-US" sz="4000"/>
            </a:b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例题分析</a:t>
            </a:r>
            <a:r>
              <a:rPr lang="en-US" altLang="zh-CN" sz="3600">
                <a:solidFill>
                  <a:schemeClr val="hlink"/>
                </a:solidFill>
                <a:latin typeface="Arial" panose="020B0604020202020204" pitchFamily="34" charset="0"/>
              </a:rPr>
              <a:t>)</a:t>
            </a:r>
          </a:p>
        </p:txBody>
      </p:sp>
      <p:sp>
        <p:nvSpPr>
          <p:cNvPr id="444451" name="Rectangle 35"/>
          <p:cNvSpPr>
            <a:spLocks noGrp="1" noChangeArrowheads="1"/>
          </p:cNvSpPr>
          <p:nvPr>
            <p:ph type="body" sz="half" idx="1"/>
          </p:nvPr>
        </p:nvSpPr>
        <p:spPr>
          <a:xfrm>
            <a:off x="590550" y="1733550"/>
            <a:ext cx="3848100" cy="4114800"/>
          </a:xfrm>
        </p:spPr>
        <p:txBody>
          <a:bodyPr/>
          <a:lstStyle/>
          <a:p>
            <a:pPr marL="0" indent="0">
              <a:defRPr/>
            </a:pPr>
            <a:r>
              <a:rPr lang="en-US" altLang="zh-CN" sz="2800" b="1" dirty="0">
                <a:solidFill>
                  <a:srgbClr val="FFFFB1"/>
                </a:solidFill>
              </a:rPr>
              <a:t>H</a:t>
            </a:r>
            <a:r>
              <a:rPr lang="en-US" altLang="zh-CN" sz="2000" b="1" dirty="0">
                <a:solidFill>
                  <a:srgbClr val="FFFFB1"/>
                </a:solidFill>
              </a:rPr>
              <a:t>0</a:t>
            </a:r>
            <a:r>
              <a:rPr lang="en-US" altLang="zh-CN" sz="2800" b="1" dirty="0">
                <a:solidFill>
                  <a:srgbClr val="EAEAEA"/>
                </a:solidFill>
              </a:rPr>
              <a:t>:</a:t>
            </a:r>
            <a:r>
              <a:rPr lang="en-US" altLang="zh-CN" sz="2800" b="1" dirty="0">
                <a:solidFill>
                  <a:schemeClr val="tx2"/>
                </a:solidFill>
              </a:rPr>
              <a:t> </a:t>
            </a:r>
            <a:r>
              <a:rPr lang="en-US" altLang="zh-CN" sz="2800" b="1" dirty="0">
                <a:latin typeface="Symbol" panose="05050102010706020507" pitchFamily="18" charset="2"/>
              </a:rPr>
              <a:t></a:t>
            </a:r>
            <a:r>
              <a:rPr lang="en-US" altLang="zh-CN" sz="2800" b="1" baseline="30000" dirty="0"/>
              <a:t>2</a:t>
            </a:r>
            <a:r>
              <a:rPr lang="en-US" altLang="zh-CN" sz="2800" b="1" dirty="0"/>
              <a:t> </a:t>
            </a:r>
            <a:r>
              <a:rPr lang="en-US" altLang="zh-CN" sz="2800" b="1" dirty="0">
                <a:sym typeface="Symbol" panose="05050102010706020507" pitchFamily="18" charset="2"/>
              </a:rPr>
              <a:t> </a:t>
            </a:r>
            <a:r>
              <a:rPr lang="en-US" altLang="zh-CN" sz="2800" b="1" dirty="0"/>
              <a:t>1</a:t>
            </a:r>
          </a:p>
          <a:p>
            <a:pPr marL="0" indent="0">
              <a:defRPr/>
            </a:pPr>
            <a:r>
              <a:rPr lang="en-US" altLang="zh-CN" sz="2800" b="1" dirty="0">
                <a:solidFill>
                  <a:srgbClr val="FFFF93"/>
                </a:solidFill>
              </a:rPr>
              <a:t>H</a:t>
            </a:r>
            <a:r>
              <a:rPr lang="en-US" altLang="zh-CN" sz="2000" b="1" dirty="0">
                <a:solidFill>
                  <a:srgbClr val="FFFF93"/>
                </a:solidFill>
              </a:rPr>
              <a:t>1</a:t>
            </a:r>
            <a:r>
              <a:rPr lang="en-US" altLang="zh-CN" sz="2800" b="1" dirty="0">
                <a:solidFill>
                  <a:srgbClr val="EAEAEA"/>
                </a:solidFill>
              </a:rPr>
              <a:t>:</a:t>
            </a:r>
            <a:r>
              <a:rPr lang="en-US" altLang="zh-CN" sz="2800" b="1" dirty="0">
                <a:solidFill>
                  <a:schemeClr val="tx2"/>
                </a:solidFill>
              </a:rPr>
              <a:t> </a:t>
            </a:r>
            <a:r>
              <a:rPr lang="en-US" altLang="zh-CN" sz="2800" b="1" dirty="0">
                <a:latin typeface="Symbol" panose="05050102010706020507" pitchFamily="18" charset="2"/>
              </a:rPr>
              <a:t></a:t>
            </a:r>
            <a:r>
              <a:rPr lang="en-US" altLang="zh-CN" sz="2800" b="1" baseline="30000" dirty="0"/>
              <a:t>2</a:t>
            </a:r>
            <a:r>
              <a:rPr lang="en-US" altLang="zh-CN" sz="2800" b="1" dirty="0"/>
              <a:t> &gt; 1</a:t>
            </a:r>
          </a:p>
          <a:p>
            <a:pPr marL="0" indent="0">
              <a:defRPr/>
            </a:pPr>
            <a:r>
              <a:rPr lang="en-US" altLang="zh-CN" sz="2800" b="1" dirty="0">
                <a:solidFill>
                  <a:srgbClr val="FFFFB1"/>
                </a:solidFill>
                <a:latin typeface="Symbol" panose="05050102010706020507" pitchFamily="18" charset="2"/>
              </a:rPr>
              <a:t></a:t>
            </a:r>
            <a:r>
              <a:rPr lang="en-US" altLang="zh-CN" sz="2800" b="1" dirty="0">
                <a:solidFill>
                  <a:srgbClr val="FFFFB1"/>
                </a:solidFill>
              </a:rPr>
              <a:t> </a:t>
            </a:r>
            <a:r>
              <a:rPr lang="en-US" altLang="zh-CN" sz="2800" b="1" dirty="0">
                <a:solidFill>
                  <a:srgbClr val="EAEAEA"/>
                </a:solidFill>
              </a:rPr>
              <a:t>= 0.</a:t>
            </a:r>
            <a:r>
              <a:rPr lang="en-US" altLang="zh-CN" sz="2800" b="1" dirty="0"/>
              <a:t>05</a:t>
            </a:r>
          </a:p>
          <a:p>
            <a:pPr marL="0" indent="0">
              <a:defRPr/>
            </a:pPr>
            <a:r>
              <a:rPr lang="en-US" altLang="zh-CN" sz="2800" b="1" dirty="0" err="1">
                <a:solidFill>
                  <a:srgbClr val="FFFFB1"/>
                </a:solidFill>
              </a:rPr>
              <a:t>df</a:t>
            </a:r>
            <a:r>
              <a:rPr lang="en-US" altLang="zh-CN" sz="2800" b="1" dirty="0">
                <a:solidFill>
                  <a:srgbClr val="FFFFB1"/>
                </a:solidFill>
              </a:rPr>
              <a:t> </a:t>
            </a:r>
            <a:r>
              <a:rPr lang="en-US" altLang="zh-CN" sz="2800" b="1" dirty="0">
                <a:solidFill>
                  <a:srgbClr val="EAEAEA"/>
                </a:solidFill>
              </a:rPr>
              <a:t>=</a:t>
            </a:r>
            <a:r>
              <a:rPr lang="en-US" altLang="zh-CN" sz="2800" b="1" dirty="0">
                <a:solidFill>
                  <a:schemeClr val="tx2"/>
                </a:solidFill>
              </a:rPr>
              <a:t> </a:t>
            </a:r>
            <a:r>
              <a:rPr lang="en-US" altLang="zh-CN" sz="2800" b="1" dirty="0"/>
              <a:t>25 - 1 = 24</a:t>
            </a:r>
          </a:p>
          <a:p>
            <a:pPr marL="0" indent="0">
              <a:defRPr/>
            </a:pPr>
            <a:r>
              <a:rPr lang="zh-CN" altLang="en-US" sz="2800" b="1" dirty="0">
                <a:solidFill>
                  <a:srgbClr val="FFFFB1"/>
                </a:solidFill>
              </a:rPr>
              <a:t>临界值</a:t>
            </a:r>
            <a:r>
              <a:rPr lang="en-US" altLang="zh-CN" sz="2800" b="1" dirty="0">
                <a:solidFill>
                  <a:srgbClr val="FFFFB1"/>
                </a:solidFill>
              </a:rPr>
              <a:t>(s):</a:t>
            </a:r>
          </a:p>
          <a:p>
            <a:pPr marL="0" indent="0">
              <a:defRPr/>
            </a:pPr>
            <a:endParaRPr lang="en-US" altLang="zh-CN" sz="2800" b="1" dirty="0">
              <a:solidFill>
                <a:srgbClr val="FFFFB1"/>
              </a:solidFill>
            </a:endParaRPr>
          </a:p>
        </p:txBody>
      </p:sp>
      <p:sp>
        <p:nvSpPr>
          <p:cNvPr id="444452" name="Rectangle 36"/>
          <p:cNvSpPr>
            <a:spLocks noChangeArrowheads="1"/>
          </p:cNvSpPr>
          <p:nvPr/>
        </p:nvSpPr>
        <p:spPr bwMode="auto">
          <a:xfrm>
            <a:off x="4210050" y="1828800"/>
            <a:ext cx="2514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algn="l">
              <a:spcBef>
                <a:spcPct val="20000"/>
              </a:spcBef>
              <a:defRPr/>
            </a:pPr>
            <a:r>
              <a:rPr lang="zh-CN" altLang="en-US"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统计量</a:t>
            </a:r>
            <a:r>
              <a:rPr lang="en-US" altLang="zh-CN"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a:t>
            </a:r>
          </a:p>
        </p:txBody>
      </p:sp>
      <p:sp>
        <p:nvSpPr>
          <p:cNvPr id="444453" name="Rectangle 37"/>
          <p:cNvSpPr>
            <a:spLocks noChangeArrowheads="1"/>
          </p:cNvSpPr>
          <p:nvPr/>
        </p:nvSpPr>
        <p:spPr bwMode="auto">
          <a:xfrm>
            <a:off x="4210050" y="4343400"/>
            <a:ext cx="461962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spcBef>
                <a:spcPct val="50000"/>
              </a:spcBef>
              <a:defRPr/>
            </a:pPr>
            <a:r>
              <a:rPr lang="en-US" altLang="zh-CN" sz="28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 </a:t>
            </a:r>
            <a:r>
              <a:rPr lang="zh-CN" altLang="en-US"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在 </a:t>
            </a:r>
            <a:r>
              <a:rPr lang="zh-CN" altLang="en-US" dirty="0">
                <a:solidFill>
                  <a:srgbClr val="FFFFFF"/>
                </a:solidFill>
                <a:effectLst>
                  <a:outerShdw blurRad="38100" dist="38100" dir="2700000" algn="tl">
                    <a:srgbClr val="000000"/>
                  </a:outerShdw>
                </a:effectLst>
                <a:latin typeface="Symbol" panose="05050102010706020507" pitchFamily="18" charset="2"/>
                <a:ea typeface="微软雅黑" panose="020B0503020204020204" pitchFamily="34" charset="-122"/>
              </a:rPr>
              <a:t></a:t>
            </a:r>
            <a:r>
              <a:rPr lang="zh-CN" altLang="en-US"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 </a:t>
            </a:r>
            <a:r>
              <a:rPr lang="en-US" altLang="zh-CN"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 0.05</a:t>
            </a:r>
            <a:r>
              <a:rPr lang="zh-CN" altLang="en-US"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的水平上不能拒绝</a:t>
            </a:r>
            <a:r>
              <a:rPr lang="en-US" altLang="zh-CN"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H</a:t>
            </a:r>
            <a:r>
              <a:rPr lang="en-US" altLang="zh-CN" baseline="-250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0</a:t>
            </a:r>
            <a:endParaRPr lang="en-US" altLang="zh-CN"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endParaRPr>
          </a:p>
        </p:txBody>
      </p:sp>
      <p:sp>
        <p:nvSpPr>
          <p:cNvPr id="444454" name="Rectangle 38"/>
          <p:cNvSpPr>
            <a:spLocks noChangeArrowheads="1"/>
          </p:cNvSpPr>
          <p:nvPr/>
        </p:nvSpPr>
        <p:spPr bwMode="auto">
          <a:xfrm>
            <a:off x="4286250" y="5410200"/>
            <a:ext cx="435292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l">
              <a:spcBef>
                <a:spcPct val="50000"/>
              </a:spcBef>
              <a:defRPr/>
            </a:pPr>
            <a:r>
              <a:rPr lang="zh-CN" altLang="en-US" dirty="0">
                <a:solidFill>
                  <a:srgbClr val="FFFFFF"/>
                </a:solidFill>
                <a:effectLst>
                  <a:outerShdw blurRad="38100" dist="38100" dir="2700000" algn="tl">
                    <a:srgbClr val="000000"/>
                  </a:outerShdw>
                </a:effectLst>
                <a:latin typeface="Times New Roman" panose="02020603050405020304" pitchFamily="18" charset="0"/>
                <a:ea typeface="微软雅黑" panose="020B0503020204020204" pitchFamily="34" charset="-122"/>
              </a:rPr>
              <a:t>可以认为该机器的性能达到设计要求</a:t>
            </a:r>
            <a:r>
              <a:rPr lang="zh-CN" altLang="en-US"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 </a:t>
            </a:r>
          </a:p>
        </p:txBody>
      </p:sp>
      <p:grpSp>
        <p:nvGrpSpPr>
          <p:cNvPr id="444500" name="Group 84"/>
          <p:cNvGrpSpPr/>
          <p:nvPr/>
        </p:nvGrpSpPr>
        <p:grpSpPr bwMode="auto">
          <a:xfrm>
            <a:off x="617538" y="4275137"/>
            <a:ext cx="3425825" cy="2027119"/>
            <a:chOff x="389" y="2669"/>
            <a:chExt cx="2158" cy="1301"/>
          </a:xfrm>
        </p:grpSpPr>
        <p:sp>
          <p:nvSpPr>
            <p:cNvPr id="444419" name="Freeform 3" descr="60%"/>
            <p:cNvSpPr/>
            <p:nvPr/>
          </p:nvSpPr>
          <p:spPr bwMode="auto">
            <a:xfrm>
              <a:off x="1570" y="3366"/>
              <a:ext cx="559" cy="243"/>
            </a:xfrm>
            <a:custGeom>
              <a:avLst/>
              <a:gdLst>
                <a:gd name="T0" fmla="*/ 423 w 424"/>
                <a:gd name="T1" fmla="*/ 204 h 216"/>
                <a:gd name="T2" fmla="*/ 279 w 424"/>
                <a:gd name="T3" fmla="*/ 154 h 216"/>
                <a:gd name="T4" fmla="*/ 244 w 424"/>
                <a:gd name="T5" fmla="*/ 140 h 216"/>
                <a:gd name="T6" fmla="*/ 212 w 424"/>
                <a:gd name="T7" fmla="*/ 125 h 216"/>
                <a:gd name="T8" fmla="*/ 181 w 424"/>
                <a:gd name="T9" fmla="*/ 108 h 216"/>
                <a:gd name="T10" fmla="*/ 98 w 424"/>
                <a:gd name="T11" fmla="*/ 71 h 216"/>
                <a:gd name="T12" fmla="*/ 54 w 424"/>
                <a:gd name="T13" fmla="*/ 42 h 216"/>
                <a:gd name="T14" fmla="*/ 0 w 424"/>
                <a:gd name="T15" fmla="*/ 0 h 216"/>
                <a:gd name="T16" fmla="*/ 0 w 424"/>
                <a:gd name="T17" fmla="*/ 215 h 216"/>
                <a:gd name="T18" fmla="*/ 423 w 424"/>
                <a:gd name="T19" fmla="*/ 209 h 216"/>
                <a:gd name="T20" fmla="*/ 423 w 424"/>
                <a:gd name="T21" fmla="*/ 204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4" h="216">
                  <a:moveTo>
                    <a:pt x="423" y="204"/>
                  </a:moveTo>
                  <a:lnTo>
                    <a:pt x="279" y="154"/>
                  </a:lnTo>
                  <a:lnTo>
                    <a:pt x="244" y="140"/>
                  </a:lnTo>
                  <a:lnTo>
                    <a:pt x="212" y="125"/>
                  </a:lnTo>
                  <a:lnTo>
                    <a:pt x="181" y="108"/>
                  </a:lnTo>
                  <a:lnTo>
                    <a:pt x="98" y="71"/>
                  </a:lnTo>
                  <a:lnTo>
                    <a:pt x="54" y="42"/>
                  </a:lnTo>
                  <a:lnTo>
                    <a:pt x="0" y="0"/>
                  </a:lnTo>
                  <a:lnTo>
                    <a:pt x="0" y="215"/>
                  </a:lnTo>
                  <a:lnTo>
                    <a:pt x="423" y="209"/>
                  </a:lnTo>
                  <a:lnTo>
                    <a:pt x="423" y="204"/>
                  </a:lnTo>
                </a:path>
              </a:pathLst>
            </a:custGeom>
            <a:pattFill prst="pct60">
              <a:fgClr>
                <a:schemeClr val="hlink"/>
              </a:fgClr>
              <a:bgClr>
                <a:srgbClr val="FFFFFF"/>
              </a:bgClr>
            </a:pattFill>
            <a:ln w="12700" cap="rnd" cmpd="sng">
              <a:solidFill>
                <a:srgbClr val="000000"/>
              </a:solidFill>
              <a:prstDash val="solid"/>
              <a:round/>
              <a:headEnd type="none" w="med" len="med"/>
              <a:tailEnd type="none" w="med" len="med"/>
            </a:ln>
            <a:effectLst>
              <a:outerShdw dist="35921" dir="2700000" algn="ctr" rotWithShape="0">
                <a:schemeClr val="bg2"/>
              </a:outerShdw>
            </a:effec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44420" name="Freeform 4"/>
            <p:cNvSpPr/>
            <p:nvPr/>
          </p:nvSpPr>
          <p:spPr bwMode="auto">
            <a:xfrm>
              <a:off x="892" y="2733"/>
              <a:ext cx="1481" cy="901"/>
            </a:xfrm>
            <a:custGeom>
              <a:avLst/>
              <a:gdLst>
                <a:gd name="T0" fmla="*/ 1480 w 1481"/>
                <a:gd name="T1" fmla="*/ 900 h 901"/>
                <a:gd name="T2" fmla="*/ 1325 w 1481"/>
                <a:gd name="T3" fmla="*/ 891 h 901"/>
                <a:gd name="T4" fmla="*/ 1246 w 1481"/>
                <a:gd name="T5" fmla="*/ 879 h 901"/>
                <a:gd name="T6" fmla="*/ 1169 w 1481"/>
                <a:gd name="T7" fmla="*/ 866 h 901"/>
                <a:gd name="T8" fmla="*/ 1090 w 1481"/>
                <a:gd name="T9" fmla="*/ 844 h 901"/>
                <a:gd name="T10" fmla="*/ 1013 w 1481"/>
                <a:gd name="T11" fmla="*/ 816 h 901"/>
                <a:gd name="T12" fmla="*/ 935 w 1481"/>
                <a:gd name="T13" fmla="*/ 779 h 901"/>
                <a:gd name="T14" fmla="*/ 779 w 1481"/>
                <a:gd name="T15" fmla="*/ 676 h 901"/>
                <a:gd name="T16" fmla="*/ 624 w 1481"/>
                <a:gd name="T17" fmla="*/ 528 h 901"/>
                <a:gd name="T18" fmla="*/ 466 w 1481"/>
                <a:gd name="T19" fmla="*/ 351 h 901"/>
                <a:gd name="T20" fmla="*/ 389 w 1481"/>
                <a:gd name="T21" fmla="*/ 261 h 901"/>
                <a:gd name="T22" fmla="*/ 311 w 1481"/>
                <a:gd name="T23" fmla="*/ 178 h 901"/>
                <a:gd name="T24" fmla="*/ 234 w 1481"/>
                <a:gd name="T25" fmla="*/ 105 h 901"/>
                <a:gd name="T26" fmla="*/ 155 w 1481"/>
                <a:gd name="T27" fmla="*/ 48 h 901"/>
                <a:gd name="T28" fmla="*/ 76 w 1481"/>
                <a:gd name="T29" fmla="*/ 11 h 901"/>
                <a:gd name="T30" fmla="*/ 0 w 1481"/>
                <a:gd name="T31" fmla="*/ 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81" h="901">
                  <a:moveTo>
                    <a:pt x="1480" y="900"/>
                  </a:moveTo>
                  <a:lnTo>
                    <a:pt x="1325" y="891"/>
                  </a:lnTo>
                  <a:lnTo>
                    <a:pt x="1246" y="879"/>
                  </a:lnTo>
                  <a:lnTo>
                    <a:pt x="1169" y="866"/>
                  </a:lnTo>
                  <a:lnTo>
                    <a:pt x="1090" y="844"/>
                  </a:lnTo>
                  <a:lnTo>
                    <a:pt x="1013" y="816"/>
                  </a:lnTo>
                  <a:lnTo>
                    <a:pt x="935" y="779"/>
                  </a:lnTo>
                  <a:lnTo>
                    <a:pt x="779" y="676"/>
                  </a:lnTo>
                  <a:lnTo>
                    <a:pt x="624" y="528"/>
                  </a:lnTo>
                  <a:lnTo>
                    <a:pt x="466" y="351"/>
                  </a:lnTo>
                  <a:lnTo>
                    <a:pt x="389" y="261"/>
                  </a:lnTo>
                  <a:lnTo>
                    <a:pt x="311" y="178"/>
                  </a:lnTo>
                  <a:lnTo>
                    <a:pt x="234" y="105"/>
                  </a:lnTo>
                  <a:lnTo>
                    <a:pt x="155" y="48"/>
                  </a:lnTo>
                  <a:lnTo>
                    <a:pt x="76" y="11"/>
                  </a:lnTo>
                  <a:lnTo>
                    <a:pt x="0" y="0"/>
                  </a:lnTo>
                </a:path>
              </a:pathLst>
            </a:custGeom>
            <a:noFill/>
            <a:ln w="50800" cap="rnd" cmpd="sng">
              <a:solidFill>
                <a:srgbClr val="FF0000"/>
              </a:solidFill>
              <a:prstDash val="solid"/>
              <a:round/>
              <a:headEnd type="none" w="med" len="med"/>
              <a:tailEnd type="none" w="med" len="me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44421" name="Freeform 5"/>
            <p:cNvSpPr/>
            <p:nvPr/>
          </p:nvSpPr>
          <p:spPr bwMode="auto">
            <a:xfrm>
              <a:off x="500" y="2733"/>
              <a:ext cx="393" cy="901"/>
            </a:xfrm>
            <a:custGeom>
              <a:avLst/>
              <a:gdLst>
                <a:gd name="T0" fmla="*/ 0 w 393"/>
                <a:gd name="T1" fmla="*/ 900 h 901"/>
                <a:gd name="T2" fmla="*/ 42 w 393"/>
                <a:gd name="T3" fmla="*/ 891 h 901"/>
                <a:gd name="T4" fmla="*/ 61 w 393"/>
                <a:gd name="T5" fmla="*/ 879 h 901"/>
                <a:gd name="T6" fmla="*/ 82 w 393"/>
                <a:gd name="T7" fmla="*/ 866 h 901"/>
                <a:gd name="T8" fmla="*/ 104 w 393"/>
                <a:gd name="T9" fmla="*/ 844 h 901"/>
                <a:gd name="T10" fmla="*/ 123 w 393"/>
                <a:gd name="T11" fmla="*/ 816 h 901"/>
                <a:gd name="T12" fmla="*/ 144 w 393"/>
                <a:gd name="T13" fmla="*/ 779 h 901"/>
                <a:gd name="T14" fmla="*/ 186 w 393"/>
                <a:gd name="T15" fmla="*/ 676 h 901"/>
                <a:gd name="T16" fmla="*/ 227 w 393"/>
                <a:gd name="T17" fmla="*/ 528 h 901"/>
                <a:gd name="T18" fmla="*/ 267 w 393"/>
                <a:gd name="T19" fmla="*/ 351 h 901"/>
                <a:gd name="T20" fmla="*/ 288 w 393"/>
                <a:gd name="T21" fmla="*/ 261 h 901"/>
                <a:gd name="T22" fmla="*/ 309 w 393"/>
                <a:gd name="T23" fmla="*/ 178 h 901"/>
                <a:gd name="T24" fmla="*/ 330 w 393"/>
                <a:gd name="T25" fmla="*/ 105 h 901"/>
                <a:gd name="T26" fmla="*/ 349 w 393"/>
                <a:gd name="T27" fmla="*/ 48 h 901"/>
                <a:gd name="T28" fmla="*/ 371 w 393"/>
                <a:gd name="T29" fmla="*/ 11 h 901"/>
                <a:gd name="T30" fmla="*/ 392 w 393"/>
                <a:gd name="T31" fmla="*/ 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93" h="901">
                  <a:moveTo>
                    <a:pt x="0" y="900"/>
                  </a:moveTo>
                  <a:lnTo>
                    <a:pt x="42" y="891"/>
                  </a:lnTo>
                  <a:lnTo>
                    <a:pt x="61" y="879"/>
                  </a:lnTo>
                  <a:lnTo>
                    <a:pt x="82" y="866"/>
                  </a:lnTo>
                  <a:lnTo>
                    <a:pt x="104" y="844"/>
                  </a:lnTo>
                  <a:lnTo>
                    <a:pt x="123" y="816"/>
                  </a:lnTo>
                  <a:lnTo>
                    <a:pt x="144" y="779"/>
                  </a:lnTo>
                  <a:lnTo>
                    <a:pt x="186" y="676"/>
                  </a:lnTo>
                  <a:lnTo>
                    <a:pt x="227" y="528"/>
                  </a:lnTo>
                  <a:lnTo>
                    <a:pt x="267" y="351"/>
                  </a:lnTo>
                  <a:lnTo>
                    <a:pt x="288" y="261"/>
                  </a:lnTo>
                  <a:lnTo>
                    <a:pt x="309" y="178"/>
                  </a:lnTo>
                  <a:lnTo>
                    <a:pt x="330" y="105"/>
                  </a:lnTo>
                  <a:lnTo>
                    <a:pt x="349" y="48"/>
                  </a:lnTo>
                  <a:lnTo>
                    <a:pt x="371" y="11"/>
                  </a:lnTo>
                  <a:lnTo>
                    <a:pt x="392" y="0"/>
                  </a:lnTo>
                </a:path>
              </a:pathLst>
            </a:custGeom>
            <a:noFill/>
            <a:ln w="50800" cap="rnd" cmpd="sng">
              <a:solidFill>
                <a:srgbClr val="FF0000"/>
              </a:solidFill>
              <a:prstDash val="solid"/>
              <a:round/>
              <a:headEnd type="none" w="med" len="med"/>
              <a:tailEnd type="none" w="med" len="me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44422" name="Freeform 6"/>
            <p:cNvSpPr/>
            <p:nvPr/>
          </p:nvSpPr>
          <p:spPr bwMode="auto">
            <a:xfrm>
              <a:off x="500" y="2669"/>
              <a:ext cx="1873" cy="965"/>
            </a:xfrm>
            <a:custGeom>
              <a:avLst/>
              <a:gdLst>
                <a:gd name="T0" fmla="*/ 0 w 1873"/>
                <a:gd name="T1" fmla="*/ 0 h 965"/>
                <a:gd name="T2" fmla="*/ 0 w 1873"/>
                <a:gd name="T3" fmla="*/ 964 h 965"/>
                <a:gd name="T4" fmla="*/ 1872 w 1873"/>
                <a:gd name="T5" fmla="*/ 964 h 965"/>
              </a:gdLst>
              <a:ahLst/>
              <a:cxnLst>
                <a:cxn ang="0">
                  <a:pos x="T0" y="T1"/>
                </a:cxn>
                <a:cxn ang="0">
                  <a:pos x="T2" y="T3"/>
                </a:cxn>
                <a:cxn ang="0">
                  <a:pos x="T4" y="T5"/>
                </a:cxn>
              </a:cxnLst>
              <a:rect l="0" t="0" r="r" b="b"/>
              <a:pathLst>
                <a:path w="1873" h="965">
                  <a:moveTo>
                    <a:pt x="0" y="0"/>
                  </a:moveTo>
                  <a:lnTo>
                    <a:pt x="0" y="964"/>
                  </a:lnTo>
                  <a:lnTo>
                    <a:pt x="1872" y="964"/>
                  </a:lnTo>
                </a:path>
              </a:pathLst>
            </a:custGeom>
            <a:noFill/>
            <a:ln w="25400" cap="rnd" cmpd="sng">
              <a:solidFill>
                <a:schemeClr val="tx1"/>
              </a:solidFill>
              <a:prstDash val="solid"/>
              <a:round/>
              <a:headEnd type="none" w="med" len="med"/>
              <a:tailEnd type="none" w="med" len="me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44433" name="Line 17"/>
            <p:cNvSpPr>
              <a:spLocks noChangeShapeType="1"/>
            </p:cNvSpPr>
            <p:nvPr/>
          </p:nvSpPr>
          <p:spPr bwMode="auto">
            <a:xfrm>
              <a:off x="2372" y="3633"/>
              <a:ext cx="0" cy="14"/>
            </a:xfrm>
            <a:prstGeom prst="line">
              <a:avLst/>
            </a:prstGeom>
            <a:noFill/>
            <a:ln w="25400">
              <a:solidFill>
                <a:srgbClr val="CDCDCD"/>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44434" name="Line 18"/>
            <p:cNvSpPr>
              <a:spLocks noChangeShapeType="1"/>
            </p:cNvSpPr>
            <p:nvPr/>
          </p:nvSpPr>
          <p:spPr bwMode="auto">
            <a:xfrm>
              <a:off x="2186" y="3633"/>
              <a:ext cx="0" cy="14"/>
            </a:xfrm>
            <a:prstGeom prst="line">
              <a:avLst/>
            </a:prstGeom>
            <a:noFill/>
            <a:ln w="25400">
              <a:solidFill>
                <a:srgbClr val="CDCDCD"/>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44435" name="Line 19"/>
            <p:cNvSpPr>
              <a:spLocks noChangeShapeType="1"/>
            </p:cNvSpPr>
            <p:nvPr/>
          </p:nvSpPr>
          <p:spPr bwMode="auto">
            <a:xfrm>
              <a:off x="1998" y="3633"/>
              <a:ext cx="0" cy="14"/>
            </a:xfrm>
            <a:prstGeom prst="line">
              <a:avLst/>
            </a:prstGeom>
            <a:noFill/>
            <a:ln w="25400">
              <a:solidFill>
                <a:srgbClr val="CDCDCD"/>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44436" name="Line 20"/>
            <p:cNvSpPr>
              <a:spLocks noChangeShapeType="1"/>
            </p:cNvSpPr>
            <p:nvPr/>
          </p:nvSpPr>
          <p:spPr bwMode="auto">
            <a:xfrm>
              <a:off x="1811" y="3633"/>
              <a:ext cx="0" cy="14"/>
            </a:xfrm>
            <a:prstGeom prst="line">
              <a:avLst/>
            </a:prstGeom>
            <a:noFill/>
            <a:ln w="25400">
              <a:solidFill>
                <a:srgbClr val="CDCDCD"/>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44437" name="Line 21"/>
            <p:cNvSpPr>
              <a:spLocks noChangeShapeType="1"/>
            </p:cNvSpPr>
            <p:nvPr/>
          </p:nvSpPr>
          <p:spPr bwMode="auto">
            <a:xfrm>
              <a:off x="1623" y="3633"/>
              <a:ext cx="0" cy="14"/>
            </a:xfrm>
            <a:prstGeom prst="line">
              <a:avLst/>
            </a:prstGeom>
            <a:noFill/>
            <a:ln w="25400">
              <a:solidFill>
                <a:srgbClr val="CDCDCD"/>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44438" name="Line 22"/>
            <p:cNvSpPr>
              <a:spLocks noChangeShapeType="1"/>
            </p:cNvSpPr>
            <p:nvPr/>
          </p:nvSpPr>
          <p:spPr bwMode="auto">
            <a:xfrm>
              <a:off x="1437" y="3633"/>
              <a:ext cx="0" cy="14"/>
            </a:xfrm>
            <a:prstGeom prst="line">
              <a:avLst/>
            </a:prstGeom>
            <a:noFill/>
            <a:ln w="25400">
              <a:solidFill>
                <a:srgbClr val="CDCDCD"/>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44439" name="Line 23"/>
            <p:cNvSpPr>
              <a:spLocks noChangeShapeType="1"/>
            </p:cNvSpPr>
            <p:nvPr/>
          </p:nvSpPr>
          <p:spPr bwMode="auto">
            <a:xfrm>
              <a:off x="1249" y="3633"/>
              <a:ext cx="0" cy="14"/>
            </a:xfrm>
            <a:prstGeom prst="line">
              <a:avLst/>
            </a:prstGeom>
            <a:noFill/>
            <a:ln w="25400">
              <a:solidFill>
                <a:srgbClr val="CDCDCD"/>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44440" name="Line 24"/>
            <p:cNvSpPr>
              <a:spLocks noChangeShapeType="1"/>
            </p:cNvSpPr>
            <p:nvPr/>
          </p:nvSpPr>
          <p:spPr bwMode="auto">
            <a:xfrm>
              <a:off x="1063" y="3633"/>
              <a:ext cx="0" cy="14"/>
            </a:xfrm>
            <a:prstGeom prst="line">
              <a:avLst/>
            </a:prstGeom>
            <a:noFill/>
            <a:ln w="25400">
              <a:solidFill>
                <a:srgbClr val="CDCDCD"/>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44441" name="Line 25"/>
            <p:cNvSpPr>
              <a:spLocks noChangeShapeType="1"/>
            </p:cNvSpPr>
            <p:nvPr/>
          </p:nvSpPr>
          <p:spPr bwMode="auto">
            <a:xfrm>
              <a:off x="874" y="3633"/>
              <a:ext cx="0" cy="14"/>
            </a:xfrm>
            <a:prstGeom prst="line">
              <a:avLst/>
            </a:prstGeom>
            <a:noFill/>
            <a:ln w="25400">
              <a:solidFill>
                <a:srgbClr val="CDCDCD"/>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89114" name="Group 83"/>
            <p:cNvGrpSpPr/>
            <p:nvPr/>
          </p:nvGrpSpPr>
          <p:grpSpPr bwMode="auto">
            <a:xfrm>
              <a:off x="485" y="2669"/>
              <a:ext cx="203" cy="978"/>
              <a:chOff x="485" y="2669"/>
              <a:chExt cx="203" cy="978"/>
            </a:xfrm>
          </p:grpSpPr>
          <p:sp>
            <p:nvSpPr>
              <p:cNvPr id="444423" name="Line 7"/>
              <p:cNvSpPr>
                <a:spLocks noChangeShapeType="1"/>
              </p:cNvSpPr>
              <p:nvPr/>
            </p:nvSpPr>
            <p:spPr bwMode="auto">
              <a:xfrm>
                <a:off x="485" y="2669"/>
                <a:ext cx="7" cy="0"/>
              </a:xfrm>
              <a:prstGeom prst="line">
                <a:avLst/>
              </a:prstGeom>
              <a:noFill/>
              <a:ln w="25400">
                <a:solidFill>
                  <a:srgbClr val="CDCDCD"/>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44424" name="Line 8"/>
              <p:cNvSpPr>
                <a:spLocks noChangeShapeType="1"/>
              </p:cNvSpPr>
              <p:nvPr/>
            </p:nvSpPr>
            <p:spPr bwMode="auto">
              <a:xfrm>
                <a:off x="485" y="2765"/>
                <a:ext cx="7" cy="0"/>
              </a:xfrm>
              <a:prstGeom prst="line">
                <a:avLst/>
              </a:prstGeom>
              <a:noFill/>
              <a:ln w="25400">
                <a:solidFill>
                  <a:srgbClr val="CDCDCD"/>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44425" name="Line 9"/>
              <p:cNvSpPr>
                <a:spLocks noChangeShapeType="1"/>
              </p:cNvSpPr>
              <p:nvPr/>
            </p:nvSpPr>
            <p:spPr bwMode="auto">
              <a:xfrm>
                <a:off x="485" y="2861"/>
                <a:ext cx="7" cy="0"/>
              </a:xfrm>
              <a:prstGeom prst="line">
                <a:avLst/>
              </a:prstGeom>
              <a:noFill/>
              <a:ln w="25400">
                <a:solidFill>
                  <a:srgbClr val="CDCDCD"/>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44426" name="Line 10"/>
              <p:cNvSpPr>
                <a:spLocks noChangeShapeType="1"/>
              </p:cNvSpPr>
              <p:nvPr/>
            </p:nvSpPr>
            <p:spPr bwMode="auto">
              <a:xfrm>
                <a:off x="485" y="2957"/>
                <a:ext cx="7" cy="0"/>
              </a:xfrm>
              <a:prstGeom prst="line">
                <a:avLst/>
              </a:prstGeom>
              <a:noFill/>
              <a:ln w="25400">
                <a:solidFill>
                  <a:srgbClr val="CDCDCD"/>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44427" name="Line 11"/>
              <p:cNvSpPr>
                <a:spLocks noChangeShapeType="1"/>
              </p:cNvSpPr>
              <p:nvPr/>
            </p:nvSpPr>
            <p:spPr bwMode="auto">
              <a:xfrm>
                <a:off x="485" y="3055"/>
                <a:ext cx="7" cy="0"/>
              </a:xfrm>
              <a:prstGeom prst="line">
                <a:avLst/>
              </a:prstGeom>
              <a:noFill/>
              <a:ln w="25400">
                <a:solidFill>
                  <a:srgbClr val="CDCDCD"/>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44428" name="Line 12"/>
              <p:cNvSpPr>
                <a:spLocks noChangeShapeType="1"/>
              </p:cNvSpPr>
              <p:nvPr/>
            </p:nvSpPr>
            <p:spPr bwMode="auto">
              <a:xfrm>
                <a:off x="485" y="3151"/>
                <a:ext cx="7" cy="0"/>
              </a:xfrm>
              <a:prstGeom prst="line">
                <a:avLst/>
              </a:prstGeom>
              <a:noFill/>
              <a:ln w="25400">
                <a:solidFill>
                  <a:srgbClr val="CDCDCD"/>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44429" name="Line 13"/>
              <p:cNvSpPr>
                <a:spLocks noChangeShapeType="1"/>
              </p:cNvSpPr>
              <p:nvPr/>
            </p:nvSpPr>
            <p:spPr bwMode="auto">
              <a:xfrm>
                <a:off x="485" y="3247"/>
                <a:ext cx="7" cy="0"/>
              </a:xfrm>
              <a:prstGeom prst="line">
                <a:avLst/>
              </a:prstGeom>
              <a:noFill/>
              <a:ln w="25400">
                <a:solidFill>
                  <a:srgbClr val="CDCDCD"/>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44430" name="Line 14"/>
              <p:cNvSpPr>
                <a:spLocks noChangeShapeType="1"/>
              </p:cNvSpPr>
              <p:nvPr/>
            </p:nvSpPr>
            <p:spPr bwMode="auto">
              <a:xfrm>
                <a:off x="485" y="3346"/>
                <a:ext cx="7" cy="0"/>
              </a:xfrm>
              <a:prstGeom prst="line">
                <a:avLst/>
              </a:prstGeom>
              <a:noFill/>
              <a:ln w="25400">
                <a:solidFill>
                  <a:srgbClr val="CDCDCD"/>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44431" name="Line 15"/>
              <p:cNvSpPr>
                <a:spLocks noChangeShapeType="1"/>
              </p:cNvSpPr>
              <p:nvPr/>
            </p:nvSpPr>
            <p:spPr bwMode="auto">
              <a:xfrm>
                <a:off x="485" y="3441"/>
                <a:ext cx="7" cy="0"/>
              </a:xfrm>
              <a:prstGeom prst="line">
                <a:avLst/>
              </a:prstGeom>
              <a:noFill/>
              <a:ln w="25400">
                <a:solidFill>
                  <a:srgbClr val="CDCDCD"/>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44432" name="Line 16"/>
              <p:cNvSpPr>
                <a:spLocks noChangeShapeType="1"/>
              </p:cNvSpPr>
              <p:nvPr/>
            </p:nvSpPr>
            <p:spPr bwMode="auto">
              <a:xfrm>
                <a:off x="485" y="3537"/>
                <a:ext cx="7" cy="0"/>
              </a:xfrm>
              <a:prstGeom prst="line">
                <a:avLst/>
              </a:prstGeom>
              <a:noFill/>
              <a:ln w="25400">
                <a:solidFill>
                  <a:srgbClr val="CDCDCD"/>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44442" name="Line 26"/>
              <p:cNvSpPr>
                <a:spLocks noChangeShapeType="1"/>
              </p:cNvSpPr>
              <p:nvPr/>
            </p:nvSpPr>
            <p:spPr bwMode="auto">
              <a:xfrm>
                <a:off x="688" y="3633"/>
                <a:ext cx="0" cy="14"/>
              </a:xfrm>
              <a:prstGeom prst="line">
                <a:avLst/>
              </a:prstGeom>
              <a:noFill/>
              <a:ln w="25400">
                <a:solidFill>
                  <a:srgbClr val="CDCDCD"/>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sp>
          <p:nvSpPr>
            <p:cNvPr id="444444" name="Rectangle 28"/>
            <p:cNvSpPr>
              <a:spLocks noChangeArrowheads="1"/>
            </p:cNvSpPr>
            <p:nvPr/>
          </p:nvSpPr>
          <p:spPr bwMode="auto">
            <a:xfrm>
              <a:off x="2088" y="3616"/>
              <a:ext cx="248" cy="354"/>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defRPr/>
              </a:pPr>
              <a:r>
                <a:rPr lang="en-US" altLang="zh-CN" sz="3000" b="1" dirty="0">
                  <a:solidFill>
                    <a:srgbClr val="FFFFFF"/>
                  </a:solidFill>
                  <a:effectLst>
                    <a:outerShdw blurRad="38100" dist="38100" dir="2700000" algn="tl">
                      <a:srgbClr val="000000"/>
                    </a:outerShdw>
                  </a:effectLst>
                  <a:latin typeface="Symbol" panose="05050102010706020507" pitchFamily="18" charset="2"/>
                  <a:ea typeface="微软雅黑" panose="020B0503020204020204" pitchFamily="34" charset="-122"/>
                </a:rPr>
                <a:t></a:t>
              </a:r>
            </a:p>
          </p:txBody>
        </p:sp>
        <p:sp>
          <p:nvSpPr>
            <p:cNvPr id="444445" name="Rectangle 29"/>
            <p:cNvSpPr>
              <a:spLocks noChangeArrowheads="1"/>
            </p:cNvSpPr>
            <p:nvPr/>
          </p:nvSpPr>
          <p:spPr bwMode="auto">
            <a:xfrm>
              <a:off x="2223" y="3609"/>
              <a:ext cx="205" cy="25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defRPr/>
              </a:pPr>
              <a:r>
                <a:rPr lang="en-US" altLang="zh-CN" sz="2000" b="1"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2</a:t>
              </a:r>
            </a:p>
          </p:txBody>
        </p:sp>
        <p:sp>
          <p:nvSpPr>
            <p:cNvPr id="444446" name="Rectangle 30"/>
            <p:cNvSpPr>
              <a:spLocks noChangeArrowheads="1"/>
            </p:cNvSpPr>
            <p:nvPr/>
          </p:nvSpPr>
          <p:spPr bwMode="auto">
            <a:xfrm>
              <a:off x="2314" y="3756"/>
              <a:ext cx="116" cy="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444447" name="Rectangle 31"/>
            <p:cNvSpPr>
              <a:spLocks noChangeArrowheads="1"/>
            </p:cNvSpPr>
            <p:nvPr/>
          </p:nvSpPr>
          <p:spPr bwMode="auto">
            <a:xfrm>
              <a:off x="389" y="3657"/>
              <a:ext cx="196" cy="23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defRPr/>
              </a:pPr>
              <a:r>
                <a:rPr lang="en-US" altLang="zh-CN" b="1"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0</a:t>
              </a:r>
            </a:p>
          </p:txBody>
        </p:sp>
        <p:sp>
          <p:nvSpPr>
            <p:cNvPr id="444448" name="Rectangle 32"/>
            <p:cNvSpPr>
              <a:spLocks noChangeArrowheads="1"/>
            </p:cNvSpPr>
            <p:nvPr/>
          </p:nvSpPr>
          <p:spPr bwMode="auto">
            <a:xfrm>
              <a:off x="1415" y="3657"/>
              <a:ext cx="479" cy="23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algn="l">
                <a:defRPr/>
              </a:pPr>
              <a:r>
                <a:rPr lang="en-US" altLang="zh-CN" b="1" dirty="0">
                  <a:solidFill>
                    <a:srgbClr val="00FFFF"/>
                  </a:solidFill>
                  <a:effectLst>
                    <a:outerShdw blurRad="38100" dist="38100" dir="2700000" algn="tl">
                      <a:srgbClr val="000000"/>
                    </a:outerShdw>
                  </a:effectLst>
                  <a:latin typeface="Arial" panose="020B0604020202020204" pitchFamily="34" charset="0"/>
                  <a:ea typeface="微软雅黑" panose="020B0503020204020204" pitchFamily="34" charset="-122"/>
                </a:rPr>
                <a:t>36.42</a:t>
              </a:r>
            </a:p>
          </p:txBody>
        </p:sp>
        <p:sp>
          <p:nvSpPr>
            <p:cNvPr id="444455" name="Rectangle 39"/>
            <p:cNvSpPr>
              <a:spLocks noChangeArrowheads="1"/>
            </p:cNvSpPr>
            <p:nvPr/>
          </p:nvSpPr>
          <p:spPr bwMode="auto">
            <a:xfrm>
              <a:off x="1415" y="2749"/>
              <a:ext cx="1132" cy="23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pPr>
                <a:spcBef>
                  <a:spcPct val="50000"/>
                </a:spcBef>
                <a:defRPr/>
              </a:pPr>
              <a:r>
                <a:rPr lang="en-US" altLang="zh-CN" b="1" dirty="0">
                  <a:solidFill>
                    <a:srgbClr val="FFFFFF"/>
                  </a:solidFill>
                  <a:effectLst>
                    <a:outerShdw blurRad="38100" dist="38100" dir="2700000" algn="tl">
                      <a:srgbClr val="000000"/>
                    </a:outerShdw>
                  </a:effectLst>
                  <a:latin typeface="Symbol" panose="05050102010706020507" pitchFamily="18" charset="2"/>
                  <a:ea typeface="微软雅黑" panose="020B0503020204020204" pitchFamily="34" charset="-122"/>
                </a:rPr>
                <a:t></a:t>
              </a:r>
              <a:r>
                <a:rPr lang="en-US" altLang="zh-CN" b="1"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 =.05</a:t>
              </a:r>
            </a:p>
          </p:txBody>
        </p:sp>
        <p:sp>
          <p:nvSpPr>
            <p:cNvPr id="444456" name="Line 40"/>
            <p:cNvSpPr>
              <a:spLocks noChangeShapeType="1"/>
            </p:cNvSpPr>
            <p:nvPr/>
          </p:nvSpPr>
          <p:spPr bwMode="auto">
            <a:xfrm>
              <a:off x="1758" y="3023"/>
              <a:ext cx="62" cy="561"/>
            </a:xfrm>
            <a:prstGeom prst="line">
              <a:avLst/>
            </a:prstGeom>
            <a:noFill/>
            <a:ln w="12700">
              <a:solidFill>
                <a:schemeClr val="folHlink"/>
              </a:solidFill>
              <a:round/>
              <a:tailEnd type="triangle" w="med" len="me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sp>
        <p:nvSpPr>
          <p:cNvPr id="444493" name="Text Box 77"/>
          <p:cNvSpPr txBox="1">
            <a:spLocks noChangeArrowheads="1"/>
          </p:cNvSpPr>
          <p:nvPr/>
        </p:nvSpPr>
        <p:spPr bwMode="auto">
          <a:xfrm>
            <a:off x="4286250" y="3810000"/>
            <a:ext cx="129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zh-CN" altLang="en-US"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决策</a:t>
            </a:r>
            <a:r>
              <a:rPr lang="en-US" altLang="zh-CN"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a:t>
            </a:r>
          </a:p>
        </p:txBody>
      </p:sp>
      <p:sp>
        <p:nvSpPr>
          <p:cNvPr id="444494" name="Text Box 78"/>
          <p:cNvSpPr txBox="1">
            <a:spLocks noChangeArrowheads="1"/>
          </p:cNvSpPr>
          <p:nvPr/>
        </p:nvSpPr>
        <p:spPr bwMode="auto">
          <a:xfrm>
            <a:off x="4286250" y="4876800"/>
            <a:ext cx="129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zh-CN" altLang="en-US"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结论</a:t>
            </a:r>
            <a:r>
              <a:rPr lang="en-US" altLang="zh-CN"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a:t>
            </a:r>
          </a:p>
        </p:txBody>
      </p:sp>
      <p:sp>
        <p:nvSpPr>
          <p:cNvPr id="444495" name="Text Box 79"/>
          <p:cNvSpPr txBox="1">
            <a:spLocks noChangeArrowheads="1"/>
          </p:cNvSpPr>
          <p:nvPr/>
        </p:nvSpPr>
        <p:spPr bwMode="auto">
          <a:xfrm>
            <a:off x="3981450" y="2514600"/>
            <a:ext cx="3124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endParaRPr lang="zh-CN" altLang="zh-CN"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endParaRPr>
          </a:p>
        </p:txBody>
      </p:sp>
      <p:graphicFrame>
        <p:nvGraphicFramePr>
          <p:cNvPr id="444498" name="Object 82">
            <a:hlinkClick r:id="" action="ppaction://ole?verb=0"/>
          </p:cNvPr>
          <p:cNvGraphicFramePr/>
          <p:nvPr/>
        </p:nvGraphicFramePr>
        <p:xfrm>
          <a:off x="4419600" y="2179638"/>
          <a:ext cx="3754438" cy="1804987"/>
        </p:xfrm>
        <a:graphic>
          <a:graphicData uri="http://schemas.openxmlformats.org/presentationml/2006/ole">
            <mc:AlternateContent xmlns:mc="http://schemas.openxmlformats.org/markup-compatibility/2006">
              <mc:Choice xmlns:v="urn:schemas-microsoft-com:vml" Requires="v">
                <p:oleObj spid="_x0000_s579622" name="Equation" r:id="rId4" imgW="2159000" imgH="1143000" progId="">
                  <p:embed/>
                </p:oleObj>
              </mc:Choice>
              <mc:Fallback>
                <p:oleObj name="Equation" r:id="rId4" imgW="2159000" imgH="1143000" progId="">
                  <p:embed/>
                  <p:pic>
                    <p:nvPicPr>
                      <p:cNvPr id="0" name="Picture 2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2179638"/>
                        <a:ext cx="3754438" cy="180498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4451">
                                            <p:txEl>
                                              <p:pRg st="0" end="0"/>
                                            </p:txEl>
                                          </p:spTgt>
                                        </p:tgtEl>
                                        <p:attrNameLst>
                                          <p:attrName>style.visibility</p:attrName>
                                        </p:attrNameLst>
                                      </p:cBhvr>
                                      <p:to>
                                        <p:strVal val="visible"/>
                                      </p:to>
                                    </p:set>
                                    <p:animEffect transition="in" filter="wipe(left)">
                                      <p:cBhvr>
                                        <p:cTn id="7" dur="500"/>
                                        <p:tgtEl>
                                          <p:spTgt spid="4444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4451">
                                            <p:txEl>
                                              <p:pRg st="1" end="1"/>
                                            </p:txEl>
                                          </p:spTgt>
                                        </p:tgtEl>
                                        <p:attrNameLst>
                                          <p:attrName>style.visibility</p:attrName>
                                        </p:attrNameLst>
                                      </p:cBhvr>
                                      <p:to>
                                        <p:strVal val="visible"/>
                                      </p:to>
                                    </p:set>
                                    <p:animEffect transition="in" filter="wipe(left)">
                                      <p:cBhvr>
                                        <p:cTn id="12" dur="500"/>
                                        <p:tgtEl>
                                          <p:spTgt spid="4444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4451">
                                            <p:txEl>
                                              <p:pRg st="2" end="2"/>
                                            </p:txEl>
                                          </p:spTgt>
                                        </p:tgtEl>
                                        <p:attrNameLst>
                                          <p:attrName>style.visibility</p:attrName>
                                        </p:attrNameLst>
                                      </p:cBhvr>
                                      <p:to>
                                        <p:strVal val="visible"/>
                                      </p:to>
                                    </p:set>
                                    <p:animEffect transition="in" filter="wipe(left)">
                                      <p:cBhvr>
                                        <p:cTn id="17" dur="500"/>
                                        <p:tgtEl>
                                          <p:spTgt spid="4444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44451">
                                            <p:txEl>
                                              <p:pRg st="3" end="3"/>
                                            </p:txEl>
                                          </p:spTgt>
                                        </p:tgtEl>
                                        <p:attrNameLst>
                                          <p:attrName>style.visibility</p:attrName>
                                        </p:attrNameLst>
                                      </p:cBhvr>
                                      <p:to>
                                        <p:strVal val="visible"/>
                                      </p:to>
                                    </p:set>
                                    <p:animEffect transition="in" filter="wipe(left)">
                                      <p:cBhvr>
                                        <p:cTn id="22" dur="500"/>
                                        <p:tgtEl>
                                          <p:spTgt spid="4444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44451">
                                            <p:txEl>
                                              <p:pRg st="4" end="4"/>
                                            </p:txEl>
                                          </p:spTgt>
                                        </p:tgtEl>
                                        <p:attrNameLst>
                                          <p:attrName>style.visibility</p:attrName>
                                        </p:attrNameLst>
                                      </p:cBhvr>
                                      <p:to>
                                        <p:strVal val="visible"/>
                                      </p:to>
                                    </p:set>
                                    <p:animEffect transition="in" filter="wipe(left)">
                                      <p:cBhvr>
                                        <p:cTn id="27" dur="500"/>
                                        <p:tgtEl>
                                          <p:spTgt spid="44445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44500"/>
                                        </p:tgtEl>
                                        <p:attrNameLst>
                                          <p:attrName>style.visibility</p:attrName>
                                        </p:attrNameLst>
                                      </p:cBhvr>
                                      <p:to>
                                        <p:strVal val="visible"/>
                                      </p:to>
                                    </p:set>
                                    <p:animEffect transition="in" filter="dissolve">
                                      <p:cBhvr>
                                        <p:cTn id="32" dur="500"/>
                                        <p:tgtEl>
                                          <p:spTgt spid="44450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44452">
                                            <p:txEl>
                                              <p:pRg st="0" end="0"/>
                                            </p:txEl>
                                          </p:spTgt>
                                        </p:tgtEl>
                                        <p:attrNameLst>
                                          <p:attrName>style.visibility</p:attrName>
                                        </p:attrNameLst>
                                      </p:cBhvr>
                                      <p:to>
                                        <p:strVal val="visible"/>
                                      </p:to>
                                    </p:set>
                                    <p:animEffect transition="in" filter="wipe(left)">
                                      <p:cBhvr>
                                        <p:cTn id="37" dur="500"/>
                                        <p:tgtEl>
                                          <p:spTgt spid="44445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44498"/>
                                        </p:tgtEl>
                                        <p:attrNameLst>
                                          <p:attrName>style.visibility</p:attrName>
                                        </p:attrNameLst>
                                      </p:cBhvr>
                                      <p:to>
                                        <p:strVal val="visible"/>
                                      </p:to>
                                    </p:set>
                                    <p:animEffect transition="in" filter="wipe(left)">
                                      <p:cBhvr>
                                        <p:cTn id="42" dur="500"/>
                                        <p:tgtEl>
                                          <p:spTgt spid="44449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44493">
                                            <p:txEl>
                                              <p:pRg st="0" end="0"/>
                                            </p:txEl>
                                          </p:spTgt>
                                        </p:tgtEl>
                                        <p:attrNameLst>
                                          <p:attrName>style.visibility</p:attrName>
                                        </p:attrNameLst>
                                      </p:cBhvr>
                                      <p:to>
                                        <p:strVal val="visible"/>
                                      </p:to>
                                    </p:set>
                                    <p:animEffect transition="in" filter="wipe(left)">
                                      <p:cBhvr>
                                        <p:cTn id="47" dur="500"/>
                                        <p:tgtEl>
                                          <p:spTgt spid="444493">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44453">
                                            <p:txEl>
                                              <p:pRg st="0" end="0"/>
                                            </p:txEl>
                                          </p:spTgt>
                                        </p:tgtEl>
                                        <p:attrNameLst>
                                          <p:attrName>style.visibility</p:attrName>
                                        </p:attrNameLst>
                                      </p:cBhvr>
                                      <p:to>
                                        <p:strVal val="visible"/>
                                      </p:to>
                                    </p:set>
                                    <p:animEffect transition="in" filter="wipe(left)">
                                      <p:cBhvr>
                                        <p:cTn id="52" dur="500"/>
                                        <p:tgtEl>
                                          <p:spTgt spid="444453">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44494">
                                            <p:txEl>
                                              <p:pRg st="0" end="0"/>
                                            </p:txEl>
                                          </p:spTgt>
                                        </p:tgtEl>
                                        <p:attrNameLst>
                                          <p:attrName>style.visibility</p:attrName>
                                        </p:attrNameLst>
                                      </p:cBhvr>
                                      <p:to>
                                        <p:strVal val="visible"/>
                                      </p:to>
                                    </p:set>
                                    <p:animEffect transition="in" filter="wipe(left)">
                                      <p:cBhvr>
                                        <p:cTn id="57" dur="500"/>
                                        <p:tgtEl>
                                          <p:spTgt spid="444494">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44454">
                                            <p:txEl>
                                              <p:pRg st="0" end="0"/>
                                            </p:txEl>
                                          </p:spTgt>
                                        </p:tgtEl>
                                        <p:attrNameLst>
                                          <p:attrName>style.visibility</p:attrName>
                                        </p:attrNameLst>
                                      </p:cBhvr>
                                      <p:to>
                                        <p:strVal val="visible"/>
                                      </p:to>
                                    </p:set>
                                    <p:animEffect transition="in" filter="wipe(left)">
                                      <p:cBhvr>
                                        <p:cTn id="62" dur="500"/>
                                        <p:tgtEl>
                                          <p:spTgt spid="44445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51" grpId="0" build="p" autoUpdateAnimBg="0"/>
      <p:bldP spid="444452" grpId="0" build="p" autoUpdateAnimBg="0"/>
      <p:bldP spid="444453" grpId="0" build="p" autoUpdateAnimBg="0"/>
      <p:bldP spid="444454" grpId="0" build="p" autoUpdateAnimBg="0"/>
      <p:bldP spid="444493" grpId="0" build="p" autoUpdateAnimBg="0"/>
      <p:bldP spid="444494"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338"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38339" name="Rectangle 3"/>
          <p:cNvSpPr>
            <a:spLocks noChangeArrowheads="1"/>
          </p:cNvSpPr>
          <p:nvPr/>
        </p:nvSpPr>
        <p:spPr bwMode="auto">
          <a:xfrm>
            <a:off x="1905000" y="228600"/>
            <a:ext cx="69151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nchorCtr="1"/>
          <a:lstStyle/>
          <a:p>
            <a:pPr>
              <a:lnSpc>
                <a:spcPct val="95000"/>
              </a:lnSpc>
              <a:defRPr/>
            </a:pPr>
            <a:r>
              <a:rPr lang="en-US" altLang="zh-CN" sz="3600" b="1"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Arial" panose="020B0604020202020204" pitchFamily="34" charset="0"/>
              </a:rPr>
              <a:t>6.3  </a:t>
            </a:r>
            <a:r>
              <a:rPr lang="zh-CN" altLang="en-US" sz="3600" b="1" dirty="0">
                <a:solidFill>
                  <a:srgbClr val="FFFFFF"/>
                </a:solidFill>
                <a:effectLst>
                  <a:outerShdw blurRad="38100" dist="38100" dir="2700000" algn="tl">
                    <a:srgbClr val="000000"/>
                  </a:outerShdw>
                </a:effectLst>
                <a:latin typeface="Book Antiqua" pitchFamily="18" charset="0"/>
                <a:ea typeface="微软雅黑" panose="020B0503020204020204" pitchFamily="34" charset="-122"/>
              </a:rPr>
              <a:t>两个正态总体参数的检验</a:t>
            </a:r>
          </a:p>
        </p:txBody>
      </p:sp>
      <p:sp>
        <p:nvSpPr>
          <p:cNvPr id="1038340" name="Rectangle 4"/>
          <p:cNvSpPr>
            <a:spLocks noChangeArrowheads="1"/>
          </p:cNvSpPr>
          <p:nvPr/>
        </p:nvSpPr>
        <p:spPr bwMode="auto">
          <a:xfrm>
            <a:off x="539552" y="2743200"/>
            <a:ext cx="80327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marL="812800" indent="-812800" algn="l">
              <a:spcBef>
                <a:spcPct val="24000"/>
              </a:spcBef>
              <a:buFontTx/>
              <a:buAutoNum type="ea1ChsPeriod"/>
              <a:defRPr/>
            </a:pPr>
            <a:r>
              <a:rPr lang="zh-CN" altLang="en-US" sz="3200" b="1" dirty="0">
                <a:effectLst>
                  <a:outerShdw blurRad="38100" dist="38100" dir="2700000" algn="tl">
                    <a:srgbClr val="000000"/>
                  </a:outerShdw>
                </a:effectLst>
                <a:latin typeface="Arial" panose="020B0604020202020204" pitchFamily="34" charset="0"/>
                <a:ea typeface="微软雅黑" panose="020B0503020204020204" pitchFamily="34" charset="-122"/>
              </a:rPr>
              <a:t>检验统计量的确定</a:t>
            </a:r>
          </a:p>
          <a:p>
            <a:pPr marL="812800" indent="-812800" algn="l">
              <a:spcBef>
                <a:spcPct val="24000"/>
              </a:spcBef>
              <a:buFontTx/>
              <a:buAutoNum type="ea1ChsPeriod"/>
              <a:defRPr/>
            </a:pPr>
            <a:r>
              <a:rPr lang="zh-CN" altLang="en-US" sz="3200" b="1" dirty="0">
                <a:effectLst>
                  <a:outerShdw blurRad="38100" dist="38100" dir="2700000" algn="tl">
                    <a:srgbClr val="000000"/>
                  </a:outerShdw>
                </a:effectLst>
                <a:latin typeface="Arial" panose="020B0604020202020204" pitchFamily="34" charset="0"/>
                <a:ea typeface="微软雅黑" panose="020B0503020204020204" pitchFamily="34" charset="-122"/>
              </a:rPr>
              <a:t>两个总体均值之差的检验</a:t>
            </a:r>
          </a:p>
          <a:p>
            <a:pPr marL="812800" indent="-812800" algn="l">
              <a:spcBef>
                <a:spcPct val="24000"/>
              </a:spcBef>
              <a:buFontTx/>
              <a:buAutoNum type="ea1ChsPeriod"/>
              <a:defRPr/>
            </a:pPr>
            <a:r>
              <a:rPr lang="zh-CN" altLang="en-US" sz="3200" b="1" dirty="0">
                <a:effectLst>
                  <a:outerShdw blurRad="38100" dist="38100" dir="2700000" algn="tl">
                    <a:srgbClr val="000000"/>
                  </a:outerShdw>
                </a:effectLst>
                <a:latin typeface="Arial" panose="020B0604020202020204" pitchFamily="34" charset="0"/>
                <a:ea typeface="微软雅黑" panose="020B0503020204020204" pitchFamily="34" charset="-122"/>
              </a:rPr>
              <a:t>两个总体比例之差的检验</a:t>
            </a:r>
          </a:p>
        </p:txBody>
      </p:sp>
    </p:spTree>
  </p:cSld>
  <p:clrMapOvr>
    <a:masterClrMapping/>
  </p:clrMapOvr>
  <p:transition>
    <p:zo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ChangeArrowheads="1"/>
          </p:cNvSpPr>
          <p:nvPr>
            <p:ph type="title"/>
          </p:nvPr>
        </p:nvSpPr>
        <p:spPr/>
        <p:txBody>
          <a:bodyPr/>
          <a:lstStyle/>
          <a:p>
            <a:pPr>
              <a:defRPr/>
            </a:pPr>
            <a:r>
              <a:rPr lang="zh-CN" altLang="en-US" sz="4000"/>
              <a:t>两个正态总体参数的检验</a:t>
            </a:r>
          </a:p>
        </p:txBody>
      </p:sp>
      <p:grpSp>
        <p:nvGrpSpPr>
          <p:cNvPr id="91139" name="Group 40"/>
          <p:cNvGrpSpPr/>
          <p:nvPr/>
        </p:nvGrpSpPr>
        <p:grpSpPr bwMode="auto">
          <a:xfrm>
            <a:off x="539750" y="2000250"/>
            <a:ext cx="7962900" cy="3775075"/>
            <a:chOff x="340" y="1260"/>
            <a:chExt cx="5016" cy="2378"/>
          </a:xfrm>
        </p:grpSpPr>
        <p:sp>
          <p:nvSpPr>
            <p:cNvPr id="91140" name="Text Box 5"/>
            <p:cNvSpPr txBox="1">
              <a:spLocks noChangeArrowheads="1"/>
            </p:cNvSpPr>
            <p:nvPr/>
          </p:nvSpPr>
          <p:spPr bwMode="auto">
            <a:xfrm>
              <a:off x="2080" y="1260"/>
              <a:ext cx="1956" cy="373"/>
            </a:xfrm>
            <a:prstGeom prst="rect">
              <a:avLst/>
            </a:prstGeom>
            <a:solidFill>
              <a:schemeClr val="accent2"/>
            </a:solidFill>
            <a:ln w="12700">
              <a:solidFill>
                <a:schemeClr val="bg2"/>
              </a:solidFill>
              <a:miter lim="800000"/>
            </a:ln>
            <a:effectLst>
              <a:outerShdw dist="53882" dir="2700000" algn="ctr" rotWithShape="0">
                <a:schemeClr val="bg2"/>
              </a:outerShdw>
            </a:effec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3200" b="1" dirty="0">
                  <a:solidFill>
                    <a:srgbClr val="000000"/>
                  </a:solidFill>
                  <a:ea typeface="微软雅黑" panose="020B0503020204020204" pitchFamily="34" charset="-122"/>
                </a:rPr>
                <a:t>两个总体的检验</a:t>
              </a:r>
            </a:p>
          </p:txBody>
        </p:sp>
        <p:sp>
          <p:nvSpPr>
            <p:cNvPr id="91141" name="Text Box 11"/>
            <p:cNvSpPr txBox="1">
              <a:spLocks noChangeArrowheads="1"/>
            </p:cNvSpPr>
            <p:nvPr/>
          </p:nvSpPr>
          <p:spPr bwMode="auto">
            <a:xfrm>
              <a:off x="340" y="2992"/>
              <a:ext cx="816" cy="633"/>
            </a:xfrm>
            <a:prstGeom prst="rect">
              <a:avLst/>
            </a:prstGeom>
            <a:solidFill>
              <a:schemeClr val="accent2"/>
            </a:solidFill>
            <a:ln w="12700">
              <a:solidFill>
                <a:schemeClr val="bg2"/>
              </a:solidFill>
              <a:miter lim="800000"/>
            </a:ln>
            <a:effectLst>
              <a:outerShdw dist="35921" dir="2700000" algn="ctr" rotWithShape="0">
                <a:schemeClr val="bg2"/>
              </a:outerShdw>
            </a:effec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600" b="1" i="1" dirty="0">
                  <a:solidFill>
                    <a:srgbClr val="000000"/>
                  </a:solidFill>
                  <a:ea typeface="微软雅黑" panose="020B0503020204020204" pitchFamily="34" charset="-122"/>
                </a:rPr>
                <a:t>Z</a:t>
              </a:r>
              <a:r>
                <a:rPr lang="en-US" altLang="zh-CN" sz="2600" b="1" dirty="0">
                  <a:solidFill>
                    <a:srgbClr val="000000"/>
                  </a:solidFill>
                  <a:ea typeface="微软雅黑" panose="020B0503020204020204" pitchFamily="34" charset="-122"/>
                </a:rPr>
                <a:t> </a:t>
              </a:r>
              <a:r>
                <a:rPr lang="zh-CN" altLang="en-US" sz="2600" b="1" dirty="0">
                  <a:solidFill>
                    <a:srgbClr val="000000"/>
                  </a:solidFill>
                  <a:ea typeface="微软雅黑" panose="020B0503020204020204" pitchFamily="34" charset="-122"/>
                </a:rPr>
                <a:t>检验</a:t>
              </a:r>
            </a:p>
            <a:p>
              <a:pPr>
                <a:spcBef>
                  <a:spcPct val="50000"/>
                </a:spcBef>
              </a:pPr>
              <a:r>
                <a:rPr lang="en-US" altLang="zh-CN" sz="2200" b="1" dirty="0">
                  <a:solidFill>
                    <a:srgbClr val="000000"/>
                  </a:solidFill>
                  <a:ea typeface="微软雅黑" panose="020B0503020204020204" pitchFamily="34" charset="-122"/>
                </a:rPr>
                <a:t>(</a:t>
              </a:r>
              <a:r>
                <a:rPr lang="zh-CN" altLang="en-US" sz="2200" b="1" dirty="0">
                  <a:solidFill>
                    <a:srgbClr val="000000"/>
                  </a:solidFill>
                  <a:ea typeface="微软雅黑" panose="020B0503020204020204" pitchFamily="34" charset="-122"/>
                </a:rPr>
                <a:t>大样本</a:t>
              </a:r>
              <a:r>
                <a:rPr lang="en-US" altLang="zh-CN" sz="2200" b="1" dirty="0">
                  <a:solidFill>
                    <a:srgbClr val="000000"/>
                  </a:solidFill>
                  <a:ea typeface="微软雅黑" panose="020B0503020204020204" pitchFamily="34" charset="-122"/>
                </a:rPr>
                <a:t>)</a:t>
              </a:r>
            </a:p>
          </p:txBody>
        </p:sp>
        <p:sp>
          <p:nvSpPr>
            <p:cNvPr id="91142" name="Text Box 12"/>
            <p:cNvSpPr txBox="1">
              <a:spLocks noChangeArrowheads="1"/>
            </p:cNvSpPr>
            <p:nvPr/>
          </p:nvSpPr>
          <p:spPr bwMode="auto">
            <a:xfrm>
              <a:off x="1228" y="2992"/>
              <a:ext cx="780" cy="633"/>
            </a:xfrm>
            <a:prstGeom prst="rect">
              <a:avLst/>
            </a:prstGeom>
            <a:solidFill>
              <a:schemeClr val="accent2"/>
            </a:solidFill>
            <a:ln w="12700">
              <a:solidFill>
                <a:schemeClr val="bg2"/>
              </a:solidFill>
              <a:miter lim="800000"/>
            </a:ln>
            <a:effectLst>
              <a:outerShdw dist="35921" dir="2700000" algn="ctr" rotWithShape="0">
                <a:schemeClr val="bg2"/>
              </a:outerShdw>
            </a:effec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600" b="1" i="1" dirty="0">
                  <a:solidFill>
                    <a:srgbClr val="000000"/>
                  </a:solidFill>
                  <a:ea typeface="微软雅黑" panose="020B0503020204020204" pitchFamily="34" charset="-122"/>
                </a:rPr>
                <a:t>t</a:t>
              </a:r>
              <a:r>
                <a:rPr lang="en-US" altLang="zh-CN" sz="2600" b="1" dirty="0">
                  <a:solidFill>
                    <a:srgbClr val="000000"/>
                  </a:solidFill>
                  <a:ea typeface="微软雅黑" panose="020B0503020204020204" pitchFamily="34" charset="-122"/>
                </a:rPr>
                <a:t> </a:t>
              </a:r>
              <a:r>
                <a:rPr lang="zh-CN" altLang="en-US" sz="2600" b="1" dirty="0">
                  <a:solidFill>
                    <a:srgbClr val="000000"/>
                  </a:solidFill>
                  <a:ea typeface="微软雅黑" panose="020B0503020204020204" pitchFamily="34" charset="-122"/>
                </a:rPr>
                <a:t>检验</a:t>
              </a:r>
            </a:p>
            <a:p>
              <a:pPr>
                <a:spcBef>
                  <a:spcPct val="50000"/>
                </a:spcBef>
              </a:pPr>
              <a:r>
                <a:rPr lang="en-US" altLang="zh-CN" sz="2200" b="1" dirty="0">
                  <a:solidFill>
                    <a:srgbClr val="000000"/>
                  </a:solidFill>
                  <a:ea typeface="微软雅黑" panose="020B0503020204020204" pitchFamily="34" charset="-122"/>
                </a:rPr>
                <a:t>(</a:t>
              </a:r>
              <a:r>
                <a:rPr lang="zh-CN" altLang="en-US" sz="2200" b="1" dirty="0">
                  <a:solidFill>
                    <a:srgbClr val="000000"/>
                  </a:solidFill>
                  <a:ea typeface="微软雅黑" panose="020B0503020204020204" pitchFamily="34" charset="-122"/>
                </a:rPr>
                <a:t>小样本</a:t>
              </a:r>
              <a:r>
                <a:rPr lang="en-US" altLang="zh-CN" sz="2200" b="1" dirty="0">
                  <a:solidFill>
                    <a:srgbClr val="000000"/>
                  </a:solidFill>
                  <a:ea typeface="微软雅黑" panose="020B0503020204020204" pitchFamily="34" charset="-122"/>
                </a:rPr>
                <a:t>)</a:t>
              </a:r>
            </a:p>
          </p:txBody>
        </p:sp>
        <p:sp>
          <p:nvSpPr>
            <p:cNvPr id="91143" name="Text Box 13"/>
            <p:cNvSpPr txBox="1">
              <a:spLocks noChangeArrowheads="1"/>
            </p:cNvSpPr>
            <p:nvPr/>
          </p:nvSpPr>
          <p:spPr bwMode="auto">
            <a:xfrm>
              <a:off x="2092" y="2992"/>
              <a:ext cx="804" cy="633"/>
            </a:xfrm>
            <a:prstGeom prst="rect">
              <a:avLst/>
            </a:prstGeom>
            <a:solidFill>
              <a:schemeClr val="accent2"/>
            </a:solidFill>
            <a:ln w="12700">
              <a:solidFill>
                <a:schemeClr val="bg2"/>
              </a:solidFill>
              <a:miter lim="800000"/>
            </a:ln>
            <a:effectLst>
              <a:outerShdw dist="35921" dir="2700000" algn="ctr" rotWithShape="0">
                <a:schemeClr val="bg2"/>
              </a:outerShdw>
            </a:effec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600" b="1" i="1" dirty="0">
                  <a:solidFill>
                    <a:srgbClr val="000000"/>
                  </a:solidFill>
                  <a:ea typeface="微软雅黑" panose="020B0503020204020204" pitchFamily="34" charset="-122"/>
                </a:rPr>
                <a:t>t</a:t>
              </a:r>
              <a:r>
                <a:rPr lang="en-US" altLang="zh-CN" sz="2600" b="1" dirty="0">
                  <a:solidFill>
                    <a:srgbClr val="000000"/>
                  </a:solidFill>
                  <a:ea typeface="微软雅黑" panose="020B0503020204020204" pitchFamily="34" charset="-122"/>
                </a:rPr>
                <a:t> </a:t>
              </a:r>
              <a:r>
                <a:rPr lang="zh-CN" altLang="en-US" sz="2600" b="1" dirty="0">
                  <a:solidFill>
                    <a:srgbClr val="000000"/>
                  </a:solidFill>
                  <a:ea typeface="微软雅黑" panose="020B0503020204020204" pitchFamily="34" charset="-122"/>
                </a:rPr>
                <a:t>检验</a:t>
              </a:r>
            </a:p>
            <a:p>
              <a:pPr>
                <a:spcBef>
                  <a:spcPct val="50000"/>
                </a:spcBef>
              </a:pPr>
              <a:r>
                <a:rPr lang="en-US" altLang="zh-CN" sz="2200" b="1" dirty="0">
                  <a:solidFill>
                    <a:srgbClr val="000000"/>
                  </a:solidFill>
                  <a:ea typeface="微软雅黑" panose="020B0503020204020204" pitchFamily="34" charset="-122"/>
                </a:rPr>
                <a:t>(</a:t>
              </a:r>
              <a:r>
                <a:rPr lang="zh-CN" altLang="en-US" sz="2200" b="1" dirty="0">
                  <a:solidFill>
                    <a:srgbClr val="000000"/>
                  </a:solidFill>
                  <a:ea typeface="微软雅黑" panose="020B0503020204020204" pitchFamily="34" charset="-122"/>
                </a:rPr>
                <a:t>小样本</a:t>
              </a:r>
              <a:r>
                <a:rPr lang="en-US" altLang="zh-CN" sz="2200" b="1" dirty="0">
                  <a:solidFill>
                    <a:srgbClr val="000000"/>
                  </a:solidFill>
                  <a:ea typeface="微软雅黑" panose="020B0503020204020204" pitchFamily="34" charset="-122"/>
                </a:rPr>
                <a:t>)</a:t>
              </a:r>
            </a:p>
          </p:txBody>
        </p:sp>
        <p:sp>
          <p:nvSpPr>
            <p:cNvPr id="91144" name="Text Box 14"/>
            <p:cNvSpPr txBox="1">
              <a:spLocks noChangeArrowheads="1"/>
            </p:cNvSpPr>
            <p:nvPr/>
          </p:nvSpPr>
          <p:spPr bwMode="auto">
            <a:xfrm>
              <a:off x="3136" y="3003"/>
              <a:ext cx="828" cy="634"/>
            </a:xfrm>
            <a:prstGeom prst="rect">
              <a:avLst/>
            </a:prstGeom>
            <a:solidFill>
              <a:schemeClr val="accent2"/>
            </a:solidFill>
            <a:ln w="12700">
              <a:solidFill>
                <a:schemeClr val="bg2"/>
              </a:solidFill>
              <a:miter lim="800000"/>
            </a:ln>
            <a:effectLst>
              <a:outerShdw dist="35921" dir="2700000" algn="ctr" rotWithShape="0">
                <a:schemeClr val="bg2"/>
              </a:outerShdw>
            </a:effec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spcBef>
                  <a:spcPct val="50000"/>
                </a:spcBef>
              </a:pPr>
              <a:endParaRPr lang="en-US" altLang="zh-CN" sz="800" b="1" dirty="0">
                <a:solidFill>
                  <a:srgbClr val="000000"/>
                </a:solidFill>
                <a:ea typeface="微软雅黑" panose="020B0503020204020204" pitchFamily="34" charset="-122"/>
              </a:endParaRPr>
            </a:p>
            <a:p>
              <a:pPr>
                <a:spcBef>
                  <a:spcPct val="50000"/>
                </a:spcBef>
              </a:pPr>
              <a:r>
                <a:rPr lang="en-US" altLang="zh-CN" sz="2600" b="1" i="1" dirty="0">
                  <a:solidFill>
                    <a:srgbClr val="000000"/>
                  </a:solidFill>
                  <a:ea typeface="微软雅黑" panose="020B0503020204020204" pitchFamily="34" charset="-122"/>
                </a:rPr>
                <a:t>Z </a:t>
              </a:r>
              <a:r>
                <a:rPr lang="zh-CN" altLang="en-US" sz="2600" b="1" dirty="0">
                  <a:solidFill>
                    <a:srgbClr val="000000"/>
                  </a:solidFill>
                  <a:ea typeface="微软雅黑" panose="020B0503020204020204" pitchFamily="34" charset="-122"/>
                </a:rPr>
                <a:t>检验</a:t>
              </a:r>
            </a:p>
            <a:p>
              <a:pPr>
                <a:spcBef>
                  <a:spcPct val="50000"/>
                </a:spcBef>
              </a:pPr>
              <a:endParaRPr lang="en-US" altLang="zh-CN" sz="800" b="1" dirty="0">
                <a:solidFill>
                  <a:srgbClr val="000000"/>
                </a:solidFill>
                <a:ea typeface="微软雅黑" panose="020B0503020204020204" pitchFamily="34" charset="-122"/>
              </a:endParaRPr>
            </a:p>
          </p:txBody>
        </p:sp>
        <p:sp>
          <p:nvSpPr>
            <p:cNvPr id="806929" name="Line 17"/>
            <p:cNvSpPr>
              <a:spLocks noChangeShapeType="1"/>
            </p:cNvSpPr>
            <p:nvPr/>
          </p:nvSpPr>
          <p:spPr bwMode="auto">
            <a:xfrm flipV="1">
              <a:off x="1636" y="1800"/>
              <a:ext cx="3300" cy="0"/>
            </a:xfrm>
            <a:prstGeom prst="line">
              <a:avLst/>
            </a:prstGeom>
            <a:noFill/>
            <a:ln w="38100">
              <a:solidFill>
                <a:schemeClr val="tx1"/>
              </a:solidFill>
              <a:round/>
            </a:ln>
            <a:effectLst>
              <a:outerShdw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806930" name="Line 18"/>
            <p:cNvSpPr>
              <a:spLocks noChangeShapeType="1"/>
            </p:cNvSpPr>
            <p:nvPr/>
          </p:nvSpPr>
          <p:spPr bwMode="auto">
            <a:xfrm>
              <a:off x="1636" y="1800"/>
              <a:ext cx="0" cy="157"/>
            </a:xfrm>
            <a:prstGeom prst="line">
              <a:avLst/>
            </a:prstGeom>
            <a:noFill/>
            <a:ln w="38100">
              <a:solidFill>
                <a:schemeClr val="tx1"/>
              </a:solidFill>
              <a:round/>
              <a:tailEnd type="triangle" w="med" len="med"/>
            </a:ln>
            <a:effectLst>
              <a:outerShdw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806932" name="Line 20"/>
            <p:cNvSpPr>
              <a:spLocks noChangeShapeType="1"/>
            </p:cNvSpPr>
            <p:nvPr/>
          </p:nvSpPr>
          <p:spPr bwMode="auto">
            <a:xfrm>
              <a:off x="4936" y="1800"/>
              <a:ext cx="0" cy="157"/>
            </a:xfrm>
            <a:prstGeom prst="line">
              <a:avLst/>
            </a:prstGeom>
            <a:noFill/>
            <a:ln w="38100">
              <a:solidFill>
                <a:schemeClr val="tx1"/>
              </a:solidFill>
              <a:round/>
              <a:tailEnd type="triangle" w="med" len="med"/>
            </a:ln>
            <a:effectLst>
              <a:outerShdw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806934" name="Line 22"/>
            <p:cNvSpPr>
              <a:spLocks noChangeShapeType="1"/>
            </p:cNvSpPr>
            <p:nvPr/>
          </p:nvSpPr>
          <p:spPr bwMode="auto">
            <a:xfrm>
              <a:off x="2992" y="1645"/>
              <a:ext cx="0" cy="166"/>
            </a:xfrm>
            <a:prstGeom prst="line">
              <a:avLst/>
            </a:prstGeom>
            <a:noFill/>
            <a:ln w="38100">
              <a:solidFill>
                <a:schemeClr val="tx1"/>
              </a:solidFill>
              <a:round/>
            </a:ln>
            <a:effectLst>
              <a:outerShdw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806935" name="Line 23"/>
            <p:cNvSpPr>
              <a:spLocks noChangeShapeType="1"/>
            </p:cNvSpPr>
            <p:nvPr/>
          </p:nvSpPr>
          <p:spPr bwMode="auto">
            <a:xfrm>
              <a:off x="3532" y="1811"/>
              <a:ext cx="0" cy="184"/>
            </a:xfrm>
            <a:prstGeom prst="line">
              <a:avLst/>
            </a:prstGeom>
            <a:noFill/>
            <a:ln w="38100">
              <a:solidFill>
                <a:schemeClr val="tx1"/>
              </a:solidFill>
              <a:round/>
              <a:tailEnd type="triangle" w="med" len="med"/>
            </a:ln>
            <a:effectLst>
              <a:outerShdw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806936" name="Line 24"/>
            <p:cNvSpPr>
              <a:spLocks noChangeShapeType="1"/>
            </p:cNvSpPr>
            <p:nvPr/>
          </p:nvSpPr>
          <p:spPr bwMode="auto">
            <a:xfrm flipH="1">
              <a:off x="1636" y="2295"/>
              <a:ext cx="0" cy="697"/>
            </a:xfrm>
            <a:prstGeom prst="line">
              <a:avLst/>
            </a:prstGeom>
            <a:noFill/>
            <a:ln w="38100">
              <a:solidFill>
                <a:schemeClr val="tx1"/>
              </a:solidFill>
              <a:round/>
              <a:tailEnd type="triangle" w="med" len="med"/>
            </a:ln>
            <a:effectLst>
              <a:outerShdw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806937" name="Line 25"/>
            <p:cNvSpPr>
              <a:spLocks noChangeShapeType="1"/>
            </p:cNvSpPr>
            <p:nvPr/>
          </p:nvSpPr>
          <p:spPr bwMode="auto">
            <a:xfrm>
              <a:off x="724" y="2666"/>
              <a:ext cx="1776" cy="0"/>
            </a:xfrm>
            <a:prstGeom prst="line">
              <a:avLst/>
            </a:prstGeom>
            <a:noFill/>
            <a:ln w="38100">
              <a:solidFill>
                <a:schemeClr val="tx1"/>
              </a:solidFill>
              <a:round/>
            </a:ln>
            <a:effectLst>
              <a:outerShdw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806938" name="Line 26"/>
            <p:cNvSpPr>
              <a:spLocks noChangeShapeType="1"/>
            </p:cNvSpPr>
            <p:nvPr/>
          </p:nvSpPr>
          <p:spPr bwMode="auto">
            <a:xfrm flipH="1">
              <a:off x="736" y="2666"/>
              <a:ext cx="0" cy="337"/>
            </a:xfrm>
            <a:prstGeom prst="line">
              <a:avLst/>
            </a:prstGeom>
            <a:noFill/>
            <a:ln w="38100">
              <a:solidFill>
                <a:schemeClr val="tx1"/>
              </a:solidFill>
              <a:round/>
              <a:tailEnd type="triangle" w="med" len="med"/>
            </a:ln>
            <a:effectLst>
              <a:outerShdw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806939" name="Line 27"/>
            <p:cNvSpPr>
              <a:spLocks noChangeShapeType="1"/>
            </p:cNvSpPr>
            <p:nvPr/>
          </p:nvSpPr>
          <p:spPr bwMode="auto">
            <a:xfrm flipH="1">
              <a:off x="2488" y="2666"/>
              <a:ext cx="0" cy="337"/>
            </a:xfrm>
            <a:prstGeom prst="line">
              <a:avLst/>
            </a:prstGeom>
            <a:noFill/>
            <a:ln w="38100">
              <a:solidFill>
                <a:schemeClr val="tx1"/>
              </a:solidFill>
              <a:round/>
              <a:tailEnd type="triangle" w="med" len="med"/>
            </a:ln>
            <a:effectLst>
              <a:outerShdw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91154" name="Text Box 28"/>
            <p:cNvSpPr txBox="1">
              <a:spLocks noChangeArrowheads="1"/>
            </p:cNvSpPr>
            <p:nvPr/>
          </p:nvSpPr>
          <p:spPr bwMode="auto">
            <a:xfrm>
              <a:off x="4528" y="3003"/>
              <a:ext cx="828" cy="635"/>
            </a:xfrm>
            <a:prstGeom prst="rect">
              <a:avLst/>
            </a:prstGeom>
            <a:solidFill>
              <a:schemeClr val="accent2"/>
            </a:solidFill>
            <a:ln w="12700">
              <a:solidFill>
                <a:schemeClr val="bg2"/>
              </a:solidFill>
              <a:miter lim="800000"/>
            </a:ln>
            <a:effectLst>
              <a:outerShdw dist="35921" dir="2700000" algn="ctr" rotWithShape="0">
                <a:schemeClr val="bg2"/>
              </a:outerShdw>
            </a:effec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spcBef>
                  <a:spcPct val="50000"/>
                </a:spcBef>
              </a:pPr>
              <a:endParaRPr lang="en-US" altLang="zh-CN" sz="800" b="1" dirty="0">
                <a:solidFill>
                  <a:srgbClr val="000000"/>
                </a:solidFill>
                <a:ea typeface="微软雅黑" panose="020B0503020204020204" pitchFamily="34" charset="-122"/>
              </a:endParaRPr>
            </a:p>
            <a:p>
              <a:pPr>
                <a:spcBef>
                  <a:spcPct val="50000"/>
                </a:spcBef>
              </a:pPr>
              <a:r>
                <a:rPr lang="en-US" altLang="zh-CN" sz="2600" b="1" i="1" dirty="0">
                  <a:solidFill>
                    <a:srgbClr val="000000"/>
                  </a:solidFill>
                  <a:ea typeface="微软雅黑" panose="020B0503020204020204" pitchFamily="34" charset="-122"/>
                </a:rPr>
                <a:t>F</a:t>
              </a:r>
              <a:r>
                <a:rPr lang="en-US" altLang="zh-CN" sz="2600" b="1" dirty="0">
                  <a:solidFill>
                    <a:srgbClr val="000000"/>
                  </a:solidFill>
                  <a:ea typeface="微软雅黑" panose="020B0503020204020204" pitchFamily="34" charset="-122"/>
                </a:rPr>
                <a:t> </a:t>
              </a:r>
              <a:r>
                <a:rPr lang="zh-CN" altLang="en-US" sz="2600" b="1" dirty="0">
                  <a:solidFill>
                    <a:srgbClr val="000000"/>
                  </a:solidFill>
                  <a:ea typeface="微软雅黑" panose="020B0503020204020204" pitchFamily="34" charset="-122"/>
                </a:rPr>
                <a:t>检验</a:t>
              </a:r>
            </a:p>
            <a:p>
              <a:pPr>
                <a:spcBef>
                  <a:spcPct val="50000"/>
                </a:spcBef>
              </a:pPr>
              <a:endParaRPr lang="en-US" altLang="zh-CN" sz="800" b="1" dirty="0">
                <a:solidFill>
                  <a:srgbClr val="000000"/>
                </a:solidFill>
                <a:ea typeface="微软雅黑" panose="020B0503020204020204" pitchFamily="34" charset="-122"/>
              </a:endParaRPr>
            </a:p>
          </p:txBody>
        </p:sp>
        <p:sp>
          <p:nvSpPr>
            <p:cNvPr id="806941" name="Line 29"/>
            <p:cNvSpPr>
              <a:spLocks noChangeShapeType="1"/>
            </p:cNvSpPr>
            <p:nvPr/>
          </p:nvSpPr>
          <p:spPr bwMode="auto">
            <a:xfrm flipH="1">
              <a:off x="3508" y="2340"/>
              <a:ext cx="0" cy="678"/>
            </a:xfrm>
            <a:prstGeom prst="line">
              <a:avLst/>
            </a:prstGeom>
            <a:noFill/>
            <a:ln w="38100">
              <a:solidFill>
                <a:schemeClr val="tx1"/>
              </a:solidFill>
              <a:round/>
              <a:tailEnd type="triangle" w="med" len="med"/>
            </a:ln>
            <a:effectLst>
              <a:outerShdw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806942" name="Line 30"/>
            <p:cNvSpPr>
              <a:spLocks noChangeShapeType="1"/>
            </p:cNvSpPr>
            <p:nvPr/>
          </p:nvSpPr>
          <p:spPr bwMode="auto">
            <a:xfrm flipH="1">
              <a:off x="4936" y="2329"/>
              <a:ext cx="0" cy="689"/>
            </a:xfrm>
            <a:prstGeom prst="line">
              <a:avLst/>
            </a:prstGeom>
            <a:noFill/>
            <a:ln w="38100">
              <a:solidFill>
                <a:schemeClr val="tx1"/>
              </a:solidFill>
              <a:round/>
              <a:tailEnd type="triangle" w="med" len="med"/>
            </a:ln>
            <a:effectLst>
              <a:outerShdw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806943" name="Text Box 31"/>
            <p:cNvSpPr txBox="1">
              <a:spLocks noChangeArrowheads="1"/>
            </p:cNvSpPr>
            <p:nvPr/>
          </p:nvSpPr>
          <p:spPr bwMode="auto">
            <a:xfrm>
              <a:off x="700" y="2396"/>
              <a:ext cx="888" cy="269"/>
            </a:xfrm>
            <a:prstGeom prst="rect">
              <a:avLst/>
            </a:prstGeom>
            <a:noFill/>
            <a:ln>
              <a:noFill/>
            </a:ln>
            <a:effectLst>
              <a:outerShdw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spcBef>
                  <a:spcPct val="50000"/>
                </a:spcBef>
                <a:defRPr/>
              </a:pPr>
              <a:r>
                <a:rPr lang="zh-CN" altLang="en-US" sz="2200" dirty="0">
                  <a:solidFill>
                    <a:srgbClr val="FFFF00"/>
                  </a:solidFill>
                  <a:effectLst>
                    <a:outerShdw blurRad="38100" dist="38100" dir="2700000" algn="tl">
                      <a:srgbClr val="000000"/>
                    </a:outerShdw>
                  </a:effectLst>
                  <a:latin typeface="Arial" panose="020B0604020202020204" pitchFamily="34" charset="0"/>
                  <a:ea typeface="微软雅黑" panose="020B0503020204020204" pitchFamily="34" charset="-122"/>
                </a:rPr>
                <a:t>独立样本</a:t>
              </a:r>
            </a:p>
          </p:txBody>
        </p:sp>
        <p:sp>
          <p:nvSpPr>
            <p:cNvPr id="806944" name="Text Box 32"/>
            <p:cNvSpPr txBox="1">
              <a:spLocks noChangeArrowheads="1"/>
            </p:cNvSpPr>
            <p:nvPr/>
          </p:nvSpPr>
          <p:spPr bwMode="auto">
            <a:xfrm>
              <a:off x="1660" y="2385"/>
              <a:ext cx="888" cy="269"/>
            </a:xfrm>
            <a:prstGeom prst="rect">
              <a:avLst/>
            </a:prstGeom>
            <a:noFill/>
            <a:ln>
              <a:noFill/>
            </a:ln>
            <a:effectLst>
              <a:outerShdw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spcBef>
                  <a:spcPct val="50000"/>
                </a:spcBef>
                <a:defRPr/>
              </a:pPr>
              <a:r>
                <a:rPr lang="zh-CN" altLang="en-US" sz="2200" dirty="0">
                  <a:solidFill>
                    <a:srgbClr val="FFFF00"/>
                  </a:solidFill>
                  <a:effectLst>
                    <a:outerShdw blurRad="38100" dist="38100" dir="2700000" algn="tl">
                      <a:srgbClr val="000000"/>
                    </a:outerShdw>
                  </a:effectLst>
                  <a:latin typeface="Arial" panose="020B0604020202020204" pitchFamily="34" charset="0"/>
                  <a:ea typeface="微软雅黑" panose="020B0503020204020204" pitchFamily="34" charset="-122"/>
                </a:rPr>
                <a:t>配对样本</a:t>
              </a:r>
            </a:p>
          </p:txBody>
        </p:sp>
        <p:sp>
          <p:nvSpPr>
            <p:cNvPr id="91159" name="Text Box 35"/>
            <p:cNvSpPr txBox="1">
              <a:spLocks noChangeArrowheads="1"/>
            </p:cNvSpPr>
            <p:nvPr/>
          </p:nvSpPr>
          <p:spPr bwMode="auto">
            <a:xfrm>
              <a:off x="1216" y="1957"/>
              <a:ext cx="852" cy="373"/>
            </a:xfrm>
            <a:prstGeom prst="rect">
              <a:avLst/>
            </a:prstGeom>
            <a:solidFill>
              <a:schemeClr val="accent2"/>
            </a:solidFill>
            <a:ln w="12700">
              <a:solidFill>
                <a:schemeClr val="bg2"/>
              </a:solidFill>
              <a:miter lim="800000"/>
            </a:ln>
            <a:effectLst>
              <a:outerShdw dist="35921" dir="2700000" algn="ctr" rotWithShape="0">
                <a:schemeClr val="bg2"/>
              </a:outerShdw>
            </a:effec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3200" b="1" dirty="0">
                  <a:solidFill>
                    <a:srgbClr val="000000"/>
                  </a:solidFill>
                  <a:ea typeface="微软雅黑" panose="020B0503020204020204" pitchFamily="34" charset="-122"/>
                </a:rPr>
                <a:t>均值</a:t>
              </a:r>
            </a:p>
          </p:txBody>
        </p:sp>
        <p:sp>
          <p:nvSpPr>
            <p:cNvPr id="91160" name="Text Box 36"/>
            <p:cNvSpPr txBox="1">
              <a:spLocks noChangeArrowheads="1"/>
            </p:cNvSpPr>
            <p:nvPr/>
          </p:nvSpPr>
          <p:spPr bwMode="auto">
            <a:xfrm>
              <a:off x="3100" y="1980"/>
              <a:ext cx="852" cy="373"/>
            </a:xfrm>
            <a:prstGeom prst="rect">
              <a:avLst/>
            </a:prstGeom>
            <a:solidFill>
              <a:schemeClr val="accent2"/>
            </a:solidFill>
            <a:ln w="12700">
              <a:solidFill>
                <a:schemeClr val="bg2"/>
              </a:solidFill>
              <a:miter lim="800000"/>
            </a:ln>
            <a:effectLst>
              <a:outerShdw dist="35921" dir="2700000" algn="ctr" rotWithShape="0">
                <a:schemeClr val="bg2"/>
              </a:outerShdw>
            </a:effec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3200" b="1" dirty="0">
                  <a:solidFill>
                    <a:srgbClr val="000000"/>
                  </a:solidFill>
                  <a:ea typeface="微软雅黑" panose="020B0503020204020204" pitchFamily="34" charset="-122"/>
                </a:rPr>
                <a:t>比例</a:t>
              </a:r>
            </a:p>
          </p:txBody>
        </p:sp>
        <p:sp>
          <p:nvSpPr>
            <p:cNvPr id="91161" name="Text Box 37"/>
            <p:cNvSpPr txBox="1">
              <a:spLocks noChangeArrowheads="1"/>
            </p:cNvSpPr>
            <p:nvPr/>
          </p:nvSpPr>
          <p:spPr bwMode="auto">
            <a:xfrm>
              <a:off x="4540" y="1969"/>
              <a:ext cx="816" cy="373"/>
            </a:xfrm>
            <a:prstGeom prst="rect">
              <a:avLst/>
            </a:prstGeom>
            <a:solidFill>
              <a:schemeClr val="accent2"/>
            </a:solidFill>
            <a:ln w="12700">
              <a:solidFill>
                <a:schemeClr val="bg2"/>
              </a:solidFill>
              <a:miter lim="800000"/>
            </a:ln>
            <a:effectLst>
              <a:outerShdw dist="35921" dir="2700000" algn="ctr" rotWithShape="0">
                <a:schemeClr val="bg2"/>
              </a:outerShdw>
            </a:effectLst>
          </p:spPr>
          <p:txBody>
            <a:bodyPr>
              <a:spAutoFit/>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3200" b="1" dirty="0">
                  <a:solidFill>
                    <a:srgbClr val="000000"/>
                  </a:solidFill>
                  <a:ea typeface="微软雅黑" panose="020B0503020204020204" pitchFamily="34" charset="-122"/>
                </a:rPr>
                <a:t>方差</a:t>
              </a:r>
            </a:p>
          </p:txBody>
        </p:sp>
      </p:grpSp>
    </p:spTree>
  </p:cSld>
  <p:clrMapOvr>
    <a:masterClrMapping/>
  </p:clrMapOvr>
  <p:transition>
    <p:wipe dir="d"/>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2" name="Rectangle 2"/>
          <p:cNvSpPr>
            <a:spLocks noGrp="1" noChangeArrowheads="1"/>
          </p:cNvSpPr>
          <p:nvPr>
            <p:ph type="ctrTitle"/>
          </p:nvPr>
        </p:nvSpPr>
        <p:spPr>
          <a:xfrm>
            <a:off x="685800" y="2286000"/>
            <a:ext cx="7772400" cy="1143000"/>
          </a:xfrm>
        </p:spPr>
        <p:txBody>
          <a:bodyPr anchorCtr="0">
            <a:normAutofit fontScale="90000"/>
          </a:bodyPr>
          <a:lstStyle/>
          <a:p>
            <a:pPr>
              <a:defRPr/>
            </a:pPr>
            <a:r>
              <a:rPr lang="zh-CN" altLang="en-US"/>
              <a:t>独立样本总体均值之差的检验</a:t>
            </a:r>
          </a:p>
        </p:txBody>
      </p:sp>
    </p:spTree>
  </p:cSld>
  <p:clrMapOvr>
    <a:masterClrMapping/>
  </p:clrMapOvr>
  <p:transition>
    <p:zoom/>
  </p:transition>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5474" name="Rectangle 2"/>
          <p:cNvSpPr>
            <a:spLocks noGrp="1" noChangeArrowheads="1"/>
          </p:cNvSpPr>
          <p:nvPr>
            <p:ph type="title"/>
          </p:nvPr>
        </p:nvSpPr>
        <p:spPr/>
        <p:txBody>
          <a:bodyPr>
            <a:normAutofit fontScale="90000"/>
          </a:bodyPr>
          <a:lstStyle/>
          <a:p>
            <a:pPr>
              <a:defRPr/>
            </a:pPr>
            <a:r>
              <a:rPr lang="zh-CN" altLang="en-US" sz="4000" dirty="0"/>
              <a:t>两个总体均值之差的</a:t>
            </a:r>
            <a:r>
              <a:rPr lang="zh-CN" altLang="en-US" sz="4000" dirty="0">
                <a:latin typeface="Arial" panose="020B0604020202020204" pitchFamily="34" charset="0"/>
              </a:rPr>
              <a:t>检验</a:t>
            </a:r>
            <a:br>
              <a:rPr lang="zh-CN" altLang="en-US" sz="4000" dirty="0">
                <a:latin typeface="Arial" panose="020B0604020202020204" pitchFamily="34" charset="0"/>
              </a:rPr>
            </a:br>
            <a:r>
              <a:rPr lang="zh-CN" altLang="en-US" sz="4000" dirty="0">
                <a:latin typeface="Arial" panose="020B0604020202020204" pitchFamily="34" charset="0"/>
              </a:rPr>
              <a:t> </a:t>
            </a:r>
            <a:r>
              <a:rPr lang="en-US" altLang="zh-CN" sz="4000" dirty="0">
                <a:solidFill>
                  <a:schemeClr val="hlink"/>
                </a:solidFill>
                <a:latin typeface="Arial" panose="020B0604020202020204" pitchFamily="34" charset="0"/>
              </a:rPr>
              <a:t>(</a:t>
            </a:r>
            <a:r>
              <a:rPr lang="en-US" altLang="zh-CN" sz="4000" dirty="0">
                <a:solidFill>
                  <a:schemeClr val="hlink"/>
                </a:solidFill>
                <a:latin typeface="Symbol" panose="05050102010706020507" pitchFamily="18" charset="2"/>
              </a:rPr>
              <a:t></a:t>
            </a:r>
            <a:r>
              <a:rPr lang="en-US" altLang="zh-CN" sz="4000" baseline="-25000" dirty="0">
                <a:solidFill>
                  <a:schemeClr val="hlink"/>
                </a:solidFill>
                <a:latin typeface="Arial" panose="020B0604020202020204" pitchFamily="34" charset="0"/>
              </a:rPr>
              <a:t>1</a:t>
            </a:r>
            <a:r>
              <a:rPr lang="en-US" altLang="zh-CN" sz="4000" baseline="30000" dirty="0">
                <a:solidFill>
                  <a:schemeClr val="hlink"/>
                </a:solidFill>
                <a:latin typeface="Arial" panose="020B0604020202020204" pitchFamily="34" charset="0"/>
              </a:rPr>
              <a:t>2</a:t>
            </a:r>
            <a:r>
              <a:rPr lang="zh-CN" altLang="en-US" sz="4000" dirty="0">
                <a:solidFill>
                  <a:schemeClr val="hlink"/>
                </a:solidFill>
                <a:latin typeface="Arial" panose="020B0604020202020204" pitchFamily="34" charset="0"/>
              </a:rPr>
              <a:t>、</a:t>
            </a:r>
            <a:r>
              <a:rPr lang="zh-CN" altLang="en-US" sz="4000" dirty="0">
                <a:solidFill>
                  <a:schemeClr val="hlink"/>
                </a:solidFill>
                <a:latin typeface="Symbol" panose="05050102010706020507" pitchFamily="18" charset="2"/>
              </a:rPr>
              <a:t> </a:t>
            </a:r>
            <a:r>
              <a:rPr lang="en-US" altLang="zh-CN" sz="4000" baseline="-25000" dirty="0">
                <a:solidFill>
                  <a:schemeClr val="hlink"/>
                </a:solidFill>
                <a:latin typeface="Arial" panose="020B0604020202020204" pitchFamily="34" charset="0"/>
              </a:rPr>
              <a:t>2</a:t>
            </a:r>
            <a:r>
              <a:rPr lang="en-US" altLang="zh-CN" sz="4000" baseline="30000" dirty="0">
                <a:solidFill>
                  <a:schemeClr val="hlink"/>
                </a:solidFill>
                <a:latin typeface="Arial" panose="020B0604020202020204" pitchFamily="34" charset="0"/>
              </a:rPr>
              <a:t>2</a:t>
            </a:r>
            <a:r>
              <a:rPr lang="en-US" altLang="zh-CN" sz="4000" dirty="0">
                <a:solidFill>
                  <a:schemeClr val="hlink"/>
                </a:solidFill>
                <a:latin typeface="Arial" panose="020B0604020202020204" pitchFamily="34" charset="0"/>
              </a:rPr>
              <a:t> </a:t>
            </a:r>
            <a:r>
              <a:rPr lang="zh-CN" altLang="en-US" sz="4000" dirty="0">
                <a:solidFill>
                  <a:schemeClr val="hlink"/>
                </a:solidFill>
                <a:latin typeface="Arial" panose="020B0604020202020204" pitchFamily="34" charset="0"/>
              </a:rPr>
              <a:t>已知</a:t>
            </a:r>
            <a:r>
              <a:rPr lang="en-US" altLang="zh-CN" sz="4000" dirty="0">
                <a:solidFill>
                  <a:schemeClr val="hlink"/>
                </a:solidFill>
                <a:latin typeface="Arial" panose="020B0604020202020204" pitchFamily="34" charset="0"/>
              </a:rPr>
              <a:t>)</a:t>
            </a:r>
          </a:p>
        </p:txBody>
      </p:sp>
      <p:sp>
        <p:nvSpPr>
          <p:cNvPr id="745475" name="Rectangle 3"/>
          <p:cNvSpPr>
            <a:spLocks noGrp="1" noChangeArrowheads="1"/>
          </p:cNvSpPr>
          <p:nvPr>
            <p:ph type="body" idx="1"/>
          </p:nvPr>
        </p:nvSpPr>
        <p:spPr>
          <a:xfrm>
            <a:off x="725488" y="1751013"/>
            <a:ext cx="7826375" cy="4552950"/>
          </a:xfrm>
        </p:spPr>
        <p:txBody>
          <a:bodyPr/>
          <a:lstStyle/>
          <a:p>
            <a:pPr marL="0" indent="0">
              <a:buNone/>
              <a:defRPr/>
            </a:pPr>
            <a:r>
              <a:rPr lang="en-US" altLang="zh-CN" sz="2800" dirty="0"/>
              <a:t>      1.	</a:t>
            </a:r>
            <a:r>
              <a:rPr lang="zh-CN" altLang="en-US" sz="2800" dirty="0"/>
              <a:t>假定条件</a:t>
            </a:r>
          </a:p>
          <a:p>
            <a:pPr marL="1219200" lvl="1" indent="-533400">
              <a:defRPr/>
            </a:pPr>
            <a:r>
              <a:rPr lang="zh-CN" altLang="en-US" sz="2400" dirty="0">
                <a:sym typeface="Wingdings" panose="05000000000000000000" pitchFamily="2" charset="2"/>
              </a:rPr>
              <a:t>两个样本是独立的随机样本</a:t>
            </a:r>
            <a:endParaRPr lang="zh-CN" altLang="en-US" sz="2400" dirty="0"/>
          </a:p>
          <a:p>
            <a:pPr marL="1219200" lvl="1" indent="-533400">
              <a:defRPr/>
            </a:pPr>
            <a:r>
              <a:rPr lang="zh-CN" altLang="en-US" sz="2400" dirty="0">
                <a:sym typeface="Wingdings" panose="05000000000000000000" pitchFamily="2" charset="2"/>
              </a:rPr>
              <a:t>两个</a:t>
            </a:r>
            <a:r>
              <a:rPr lang="zh-CN" altLang="en-US" sz="2400" dirty="0"/>
              <a:t>总体都是正态分布</a:t>
            </a:r>
          </a:p>
          <a:p>
            <a:pPr marL="1219200" lvl="1" indent="-533400">
              <a:defRPr/>
            </a:pPr>
            <a:r>
              <a:rPr lang="zh-CN" altLang="en-US" sz="2400" dirty="0"/>
              <a:t>若不是正态分布</a:t>
            </a:r>
            <a:r>
              <a:rPr lang="en-US" altLang="zh-CN" sz="2400" dirty="0"/>
              <a:t>, </a:t>
            </a:r>
            <a:r>
              <a:rPr lang="zh-CN" altLang="en-US" sz="2400" dirty="0"/>
              <a:t>可以用正态分布来近似</a:t>
            </a:r>
            <a:r>
              <a:rPr lang="en-US" altLang="zh-CN" sz="2400" dirty="0"/>
              <a:t>(</a:t>
            </a:r>
            <a:r>
              <a:rPr lang="en-US" altLang="zh-CN" sz="2400" i="1" dirty="0"/>
              <a:t>n</a:t>
            </a:r>
            <a:r>
              <a:rPr lang="en-US" altLang="zh-CN" sz="2400" baseline="-25000" dirty="0"/>
              <a:t>1</a:t>
            </a:r>
            <a:r>
              <a:rPr lang="en-US" altLang="zh-CN" sz="2400" dirty="0">
                <a:sym typeface="Symbol" panose="05050102010706020507" pitchFamily="18" charset="2"/>
              </a:rPr>
              <a:t></a:t>
            </a:r>
            <a:r>
              <a:rPr lang="en-US" altLang="zh-CN" sz="2400" dirty="0"/>
              <a:t>30</a:t>
            </a:r>
            <a:r>
              <a:rPr lang="zh-CN" altLang="en-US" sz="2400" dirty="0"/>
              <a:t>和 </a:t>
            </a:r>
            <a:r>
              <a:rPr lang="en-US" altLang="zh-CN" sz="2400" i="1" dirty="0"/>
              <a:t>n</a:t>
            </a:r>
            <a:r>
              <a:rPr lang="en-US" altLang="zh-CN" sz="2400" baseline="-25000" dirty="0"/>
              <a:t>2</a:t>
            </a:r>
            <a:r>
              <a:rPr lang="en-US" altLang="zh-CN" sz="2400" dirty="0">
                <a:sym typeface="Symbol" panose="05050102010706020507" pitchFamily="18" charset="2"/>
              </a:rPr>
              <a:t></a:t>
            </a:r>
            <a:r>
              <a:rPr lang="en-US" altLang="zh-CN" sz="2400" dirty="0"/>
              <a:t>30)</a:t>
            </a:r>
          </a:p>
          <a:p>
            <a:pPr marL="609600" indent="-609600">
              <a:buNone/>
              <a:defRPr/>
            </a:pPr>
            <a:r>
              <a:rPr lang="zh-CN" altLang="en-US" sz="2800" dirty="0"/>
              <a:t>      </a:t>
            </a:r>
            <a:r>
              <a:rPr lang="en-US" altLang="zh-CN" sz="2800" dirty="0"/>
              <a:t>2.</a:t>
            </a:r>
            <a:r>
              <a:rPr lang="zh-CN" altLang="en-US" sz="2800" dirty="0"/>
              <a:t>检验统计量为</a:t>
            </a:r>
          </a:p>
        </p:txBody>
      </p:sp>
      <p:graphicFrame>
        <p:nvGraphicFramePr>
          <p:cNvPr id="745479" name="Object 7">
            <a:hlinkClick r:id="" action="ppaction://ole?verb=0"/>
          </p:cNvPr>
          <p:cNvGraphicFramePr/>
          <p:nvPr/>
        </p:nvGraphicFramePr>
        <p:xfrm>
          <a:off x="1576388" y="4595813"/>
          <a:ext cx="5486400" cy="1773237"/>
        </p:xfrm>
        <a:graphic>
          <a:graphicData uri="http://schemas.openxmlformats.org/presentationml/2006/ole">
            <mc:AlternateContent xmlns:mc="http://schemas.openxmlformats.org/markup-compatibility/2006">
              <mc:Choice xmlns:v="urn:schemas-microsoft-com:vml" Requires="v">
                <p:oleObj spid="_x0000_s120902" name="Equation" r:id="rId4" imgW="2971800" imgH="952500" progId="">
                  <p:embed/>
                </p:oleObj>
              </mc:Choice>
              <mc:Fallback>
                <p:oleObj name="Equation" r:id="rId4" imgW="2971800" imgH="952500" progId="">
                  <p:embed/>
                  <p:pic>
                    <p:nvPicPr>
                      <p:cNvPr id="0" name="Picture 5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6388" y="4595813"/>
                        <a:ext cx="5486400" cy="177323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45475">
                                            <p:txEl>
                                              <p:pRg st="0" end="0"/>
                                            </p:txEl>
                                          </p:spTgt>
                                        </p:tgtEl>
                                        <p:attrNameLst>
                                          <p:attrName>style.visibility</p:attrName>
                                        </p:attrNameLst>
                                      </p:cBhvr>
                                      <p:to>
                                        <p:strVal val="visible"/>
                                      </p:to>
                                    </p:set>
                                    <p:animEffect transition="in" filter="wipe(left)">
                                      <p:cBhvr>
                                        <p:cTn id="7" dur="500"/>
                                        <p:tgtEl>
                                          <p:spTgt spid="745475">
                                            <p:txEl>
                                              <p:pRg st="0" end="0"/>
                                            </p:txEl>
                                          </p:spTgt>
                                        </p:tgtEl>
                                      </p:cBhvr>
                                    </p:animEffect>
                                  </p:childTnLst>
                                  <p:subTnLst>
                                    <p:animClr clrSpc="rgb" dir="cw">
                                      <p:cBhvr override="childStyle">
                                        <p:cTn dur="1" fill="hold" display="0" masterRel="nextClick" afterEffect="1"/>
                                        <p:tgtEl>
                                          <p:spTgt spid="745475">
                                            <p:txEl>
                                              <p:pRg st="0" end="0"/>
                                            </p:txEl>
                                          </p:spTgt>
                                        </p:tgtEl>
                                        <p:attrNameLst>
                                          <p:attrName>ppt_c</p:attrName>
                                        </p:attrNameLst>
                                      </p:cBhvr>
                                      <p:to>
                                        <a:schemeClr val="folHlink"/>
                                      </p:to>
                                    </p:animClr>
                                  </p:subTnLst>
                                </p:cTn>
                              </p:par>
                              <p:par>
                                <p:cTn id="8" presetID="22" presetClass="entr" presetSubtype="8" fill="hold" grpId="0" nodeType="withEffect">
                                  <p:stCondLst>
                                    <p:cond delay="0"/>
                                  </p:stCondLst>
                                  <p:childTnLst>
                                    <p:set>
                                      <p:cBhvr>
                                        <p:cTn id="9" dur="1" fill="hold">
                                          <p:stCondLst>
                                            <p:cond delay="0"/>
                                          </p:stCondLst>
                                        </p:cTn>
                                        <p:tgtEl>
                                          <p:spTgt spid="745475">
                                            <p:txEl>
                                              <p:pRg st="1" end="1"/>
                                            </p:txEl>
                                          </p:spTgt>
                                        </p:tgtEl>
                                        <p:attrNameLst>
                                          <p:attrName>style.visibility</p:attrName>
                                        </p:attrNameLst>
                                      </p:cBhvr>
                                      <p:to>
                                        <p:strVal val="visible"/>
                                      </p:to>
                                    </p:set>
                                    <p:animEffect transition="in" filter="wipe(left)">
                                      <p:cBhvr>
                                        <p:cTn id="10" dur="500"/>
                                        <p:tgtEl>
                                          <p:spTgt spid="745475">
                                            <p:txEl>
                                              <p:pRg st="1" end="1"/>
                                            </p:txEl>
                                          </p:spTgt>
                                        </p:tgtEl>
                                      </p:cBhvr>
                                    </p:animEffect>
                                  </p:childTnLst>
                                  <p:subTnLst>
                                    <p:animClr clrSpc="rgb" dir="cw">
                                      <p:cBhvr override="childStyle">
                                        <p:cTn dur="1" fill="hold" display="0" masterRel="nextClick" afterEffect="1"/>
                                        <p:tgtEl>
                                          <p:spTgt spid="745475">
                                            <p:txEl>
                                              <p:pRg st="1" end="1"/>
                                            </p:txEl>
                                          </p:spTgt>
                                        </p:tgtEl>
                                        <p:attrNameLst>
                                          <p:attrName>ppt_c</p:attrName>
                                        </p:attrNameLst>
                                      </p:cBhvr>
                                      <p:to>
                                        <a:schemeClr val="folHlink"/>
                                      </p:to>
                                    </p:animClr>
                                  </p:subTnLst>
                                </p:cTn>
                              </p:par>
                              <p:par>
                                <p:cTn id="11" presetID="22" presetClass="entr" presetSubtype="8" fill="hold" grpId="0" nodeType="withEffect">
                                  <p:stCondLst>
                                    <p:cond delay="0"/>
                                  </p:stCondLst>
                                  <p:childTnLst>
                                    <p:set>
                                      <p:cBhvr>
                                        <p:cTn id="12" dur="1" fill="hold">
                                          <p:stCondLst>
                                            <p:cond delay="0"/>
                                          </p:stCondLst>
                                        </p:cTn>
                                        <p:tgtEl>
                                          <p:spTgt spid="745475">
                                            <p:txEl>
                                              <p:pRg st="2" end="2"/>
                                            </p:txEl>
                                          </p:spTgt>
                                        </p:tgtEl>
                                        <p:attrNameLst>
                                          <p:attrName>style.visibility</p:attrName>
                                        </p:attrNameLst>
                                      </p:cBhvr>
                                      <p:to>
                                        <p:strVal val="visible"/>
                                      </p:to>
                                    </p:set>
                                    <p:animEffect transition="in" filter="wipe(left)">
                                      <p:cBhvr>
                                        <p:cTn id="13" dur="500"/>
                                        <p:tgtEl>
                                          <p:spTgt spid="745475">
                                            <p:txEl>
                                              <p:pRg st="2" end="2"/>
                                            </p:txEl>
                                          </p:spTgt>
                                        </p:tgtEl>
                                      </p:cBhvr>
                                    </p:animEffect>
                                  </p:childTnLst>
                                  <p:subTnLst>
                                    <p:animClr clrSpc="rgb" dir="cw">
                                      <p:cBhvr override="childStyle">
                                        <p:cTn dur="1" fill="hold" display="0" masterRel="nextClick" afterEffect="1"/>
                                        <p:tgtEl>
                                          <p:spTgt spid="745475">
                                            <p:txEl>
                                              <p:pRg st="2" end="2"/>
                                            </p:txEl>
                                          </p:spTgt>
                                        </p:tgtEl>
                                        <p:attrNameLst>
                                          <p:attrName>ppt_c</p:attrName>
                                        </p:attrNameLst>
                                      </p:cBhvr>
                                      <p:to>
                                        <a:schemeClr val="folHlink"/>
                                      </p:to>
                                    </p:animClr>
                                  </p:subTnLst>
                                </p:cTn>
                              </p:par>
                              <p:par>
                                <p:cTn id="14" presetID="22" presetClass="entr" presetSubtype="8" fill="hold" grpId="0" nodeType="withEffect">
                                  <p:stCondLst>
                                    <p:cond delay="0"/>
                                  </p:stCondLst>
                                  <p:childTnLst>
                                    <p:set>
                                      <p:cBhvr>
                                        <p:cTn id="15" dur="1" fill="hold">
                                          <p:stCondLst>
                                            <p:cond delay="0"/>
                                          </p:stCondLst>
                                        </p:cTn>
                                        <p:tgtEl>
                                          <p:spTgt spid="745475">
                                            <p:txEl>
                                              <p:pRg st="3" end="3"/>
                                            </p:txEl>
                                          </p:spTgt>
                                        </p:tgtEl>
                                        <p:attrNameLst>
                                          <p:attrName>style.visibility</p:attrName>
                                        </p:attrNameLst>
                                      </p:cBhvr>
                                      <p:to>
                                        <p:strVal val="visible"/>
                                      </p:to>
                                    </p:set>
                                    <p:animEffect transition="in" filter="wipe(left)">
                                      <p:cBhvr>
                                        <p:cTn id="16" dur="500"/>
                                        <p:tgtEl>
                                          <p:spTgt spid="745475">
                                            <p:txEl>
                                              <p:pRg st="3" end="3"/>
                                            </p:txEl>
                                          </p:spTgt>
                                        </p:tgtEl>
                                      </p:cBhvr>
                                    </p:animEffect>
                                  </p:childTnLst>
                                  <p:subTnLst>
                                    <p:animClr clrSpc="rgb" dir="cw">
                                      <p:cBhvr override="childStyle">
                                        <p:cTn dur="1" fill="hold" display="0" masterRel="nextClick" afterEffect="1"/>
                                        <p:tgtEl>
                                          <p:spTgt spid="745475">
                                            <p:txEl>
                                              <p:pRg st="3" end="3"/>
                                            </p:txEl>
                                          </p:spTgt>
                                        </p:tgtEl>
                                        <p:attrNameLst>
                                          <p:attrName>ppt_c</p:attrName>
                                        </p:attrNameLst>
                                      </p:cBhvr>
                                      <p:to>
                                        <a:schemeClr val="folHlink"/>
                                      </p:to>
                                    </p:animClr>
                                  </p:sub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45475">
                                            <p:txEl>
                                              <p:pRg st="4" end="4"/>
                                            </p:txEl>
                                          </p:spTgt>
                                        </p:tgtEl>
                                        <p:attrNameLst>
                                          <p:attrName>style.visibility</p:attrName>
                                        </p:attrNameLst>
                                      </p:cBhvr>
                                      <p:to>
                                        <p:strVal val="visible"/>
                                      </p:to>
                                    </p:set>
                                    <p:animEffect transition="in" filter="wipe(left)">
                                      <p:cBhvr>
                                        <p:cTn id="21" dur="500"/>
                                        <p:tgtEl>
                                          <p:spTgt spid="745475">
                                            <p:txEl>
                                              <p:pRg st="4" end="4"/>
                                            </p:txEl>
                                          </p:spTgt>
                                        </p:tgtEl>
                                      </p:cBhvr>
                                    </p:animEffect>
                                  </p:childTnLst>
                                  <p:subTnLst>
                                    <p:animClr clrSpc="rgb" dir="cw">
                                      <p:cBhvr override="childStyle">
                                        <p:cTn dur="1" fill="hold" display="0" masterRel="nextClick" afterEffect="1"/>
                                        <p:tgtEl>
                                          <p:spTgt spid="745475">
                                            <p:txEl>
                                              <p:pRg st="4" end="4"/>
                                            </p:txEl>
                                          </p:spTgt>
                                        </p:tgtEl>
                                        <p:attrNameLst>
                                          <p:attrName>ppt_c</p:attrName>
                                        </p:attrNameLst>
                                      </p:cBhvr>
                                      <p:to>
                                        <a:schemeClr val="folHlink"/>
                                      </p:to>
                                    </p:animClr>
                                  </p:sub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45479"/>
                                        </p:tgtEl>
                                        <p:attrNameLst>
                                          <p:attrName>style.visibility</p:attrName>
                                        </p:attrNameLst>
                                      </p:cBhvr>
                                      <p:to>
                                        <p:strVal val="visible"/>
                                      </p:to>
                                    </p:set>
                                    <p:animEffect transition="in" filter="wipe(left)">
                                      <p:cBhvr>
                                        <p:cTn id="26" dur="500"/>
                                        <p:tgtEl>
                                          <p:spTgt spid="7454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75"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defRPr/>
            </a:pPr>
            <a:r>
              <a:rPr lang="zh-CN" altLang="en-US"/>
              <a:t>学习目标</a:t>
            </a:r>
          </a:p>
        </p:txBody>
      </p:sp>
      <p:sp>
        <p:nvSpPr>
          <p:cNvPr id="6147" name="Rectangle 3"/>
          <p:cNvSpPr>
            <a:spLocks noGrp="1" noChangeArrowheads="1"/>
          </p:cNvSpPr>
          <p:nvPr>
            <p:ph type="body" idx="1"/>
          </p:nvPr>
        </p:nvSpPr>
        <p:spPr>
          <a:xfrm>
            <a:off x="685800" y="1924050"/>
            <a:ext cx="8001000" cy="4114800"/>
          </a:xfrm>
        </p:spPr>
        <p:txBody>
          <a:bodyPr/>
          <a:lstStyle/>
          <a:p>
            <a:pPr marL="609600" indent="-609600">
              <a:spcBef>
                <a:spcPct val="40000"/>
              </a:spcBef>
              <a:buFontTx/>
              <a:buAutoNum type="arabicPeriod"/>
              <a:defRPr/>
            </a:pPr>
            <a:r>
              <a:rPr lang="zh-CN" altLang="en-US" b="1" dirty="0"/>
              <a:t>了解假设检验的基本思想 </a:t>
            </a:r>
          </a:p>
          <a:p>
            <a:pPr marL="609600" indent="-609600">
              <a:spcBef>
                <a:spcPct val="40000"/>
              </a:spcBef>
              <a:buFontTx/>
              <a:buAutoNum type="arabicPeriod"/>
              <a:defRPr/>
            </a:pPr>
            <a:r>
              <a:rPr lang="zh-CN" altLang="en-US" b="1" dirty="0"/>
              <a:t>掌握假设检验的步骤</a:t>
            </a:r>
          </a:p>
          <a:p>
            <a:pPr marL="609600" indent="-609600">
              <a:spcBef>
                <a:spcPct val="40000"/>
              </a:spcBef>
              <a:buFontTx/>
              <a:buAutoNum type="arabicPeriod"/>
              <a:defRPr/>
            </a:pPr>
            <a:r>
              <a:rPr lang="zh-CN" altLang="en-US" b="1" dirty="0"/>
              <a:t>对实际问题作假设检验</a:t>
            </a:r>
          </a:p>
          <a:p>
            <a:pPr marL="609600" indent="-609600">
              <a:spcBef>
                <a:spcPct val="40000"/>
              </a:spcBef>
              <a:buFontTx/>
              <a:buAutoNum type="arabicPeriod"/>
              <a:defRPr/>
            </a:pPr>
            <a:r>
              <a:rPr lang="zh-CN" altLang="en-US" b="1" dirty="0"/>
              <a:t>利用置信区间进行假设检验</a:t>
            </a:r>
          </a:p>
          <a:p>
            <a:pPr marL="609600" indent="-609600">
              <a:spcBef>
                <a:spcPct val="40000"/>
              </a:spcBef>
              <a:buFontTx/>
              <a:buAutoNum type="arabicPeriod"/>
              <a:defRPr/>
            </a:pPr>
            <a:r>
              <a:rPr lang="zh-CN" altLang="en-US" b="1" dirty="0"/>
              <a:t>利用</a:t>
            </a:r>
            <a:r>
              <a:rPr lang="en-US" altLang="zh-CN" b="1" i="1" dirty="0"/>
              <a:t>P </a:t>
            </a:r>
            <a:r>
              <a:rPr lang="en-US" altLang="zh-CN" b="1" dirty="0"/>
              <a:t>- </a:t>
            </a:r>
            <a:r>
              <a:rPr lang="zh-CN" altLang="en-US" b="1" dirty="0"/>
              <a:t>值进行假设检验</a:t>
            </a:r>
          </a:p>
        </p:txBody>
      </p:sp>
    </p:spTree>
  </p:cSld>
  <p:clrMapOvr>
    <a:masterClrMapping/>
  </p:clrMapOvr>
  <p:transition>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82" name="Rectangle 2"/>
          <p:cNvSpPr>
            <a:spLocks noGrp="1" noChangeArrowheads="1"/>
          </p:cNvSpPr>
          <p:nvPr>
            <p:ph type="title"/>
          </p:nvPr>
        </p:nvSpPr>
        <p:spPr/>
        <p:txBody>
          <a:bodyPr>
            <a:normAutofit fontScale="90000"/>
          </a:bodyPr>
          <a:lstStyle/>
          <a:p>
            <a:pPr>
              <a:defRPr/>
            </a:pPr>
            <a:r>
              <a:rPr lang="zh-CN" altLang="en-US" sz="4000">
                <a:latin typeface="Arial" panose="020B0604020202020204" pitchFamily="34" charset="0"/>
              </a:rPr>
              <a:t>两个总体均值之差的检验</a:t>
            </a:r>
            <a:br>
              <a:rPr lang="zh-CN" altLang="en-US" sz="4000">
                <a:latin typeface="Arial" panose="020B0604020202020204" pitchFamily="34" charset="0"/>
              </a:rPr>
            </a:br>
            <a:r>
              <a:rPr lang="zh-CN" altLang="en-US" sz="4000">
                <a:latin typeface="Arial" panose="020B0604020202020204" pitchFamily="34" charset="0"/>
              </a:rPr>
              <a:t> </a:t>
            </a:r>
            <a:r>
              <a:rPr lang="en-US" altLang="zh-CN" sz="4000">
                <a:solidFill>
                  <a:schemeClr val="hlink"/>
                </a:solidFill>
                <a:latin typeface="Arial" panose="020B0604020202020204" pitchFamily="34" charset="0"/>
              </a:rPr>
              <a:t>(</a:t>
            </a:r>
            <a:r>
              <a:rPr lang="zh-CN" altLang="en-US" sz="4000">
                <a:solidFill>
                  <a:schemeClr val="hlink"/>
                </a:solidFill>
                <a:latin typeface="Arial" panose="020B0604020202020204" pitchFamily="34" charset="0"/>
              </a:rPr>
              <a:t>假设的形式</a:t>
            </a:r>
            <a:r>
              <a:rPr lang="en-US" altLang="zh-CN" sz="4000">
                <a:solidFill>
                  <a:schemeClr val="hlink"/>
                </a:solidFill>
                <a:latin typeface="Arial" panose="020B0604020202020204" pitchFamily="34" charset="0"/>
              </a:rPr>
              <a:t>)</a:t>
            </a:r>
          </a:p>
        </p:txBody>
      </p:sp>
      <p:graphicFrame>
        <p:nvGraphicFramePr>
          <p:cNvPr id="890995" name="Group 115"/>
          <p:cNvGraphicFramePr>
            <a:graphicFrameLocks noGrp="1"/>
          </p:cNvGraphicFramePr>
          <p:nvPr/>
        </p:nvGraphicFramePr>
        <p:xfrm>
          <a:off x="444500" y="2228850"/>
          <a:ext cx="8262938" cy="3254375"/>
        </p:xfrm>
        <a:graphic>
          <a:graphicData uri="http://schemas.openxmlformats.org/drawingml/2006/table">
            <a:tbl>
              <a:tblPr/>
              <a:tblGrid>
                <a:gridCol w="1730375">
                  <a:extLst>
                    <a:ext uri="{9D8B030D-6E8A-4147-A177-3AD203B41FA5}">
                      <a16:colId xmlns:a16="http://schemas.microsoft.com/office/drawing/2014/main" val="20000"/>
                    </a:ext>
                  </a:extLst>
                </a:gridCol>
                <a:gridCol w="2028825">
                  <a:extLst>
                    <a:ext uri="{9D8B030D-6E8A-4147-A177-3AD203B41FA5}">
                      <a16:colId xmlns:a16="http://schemas.microsoft.com/office/drawing/2014/main" val="20001"/>
                    </a:ext>
                  </a:extLst>
                </a:gridCol>
                <a:gridCol w="2281238">
                  <a:extLst>
                    <a:ext uri="{9D8B030D-6E8A-4147-A177-3AD203B41FA5}">
                      <a16:colId xmlns:a16="http://schemas.microsoft.com/office/drawing/2014/main" val="20002"/>
                    </a:ext>
                  </a:extLst>
                </a:gridCol>
                <a:gridCol w="2222500">
                  <a:extLst>
                    <a:ext uri="{9D8B030D-6E8A-4147-A177-3AD203B41FA5}">
                      <a16:colId xmlns:a16="http://schemas.microsoft.com/office/drawing/2014/main" val="20003"/>
                    </a:ext>
                  </a:extLst>
                </a:gridCol>
              </a:tblGrid>
              <a:tr h="552450">
                <a:tc rowSpan="2">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2800" b="1" i="0" u="none" strike="noStrike" cap="none" normalizeH="0" baseline="0" dirty="0">
                          <a:ln>
                            <a:noFill/>
                          </a:ln>
                          <a:solidFill>
                            <a:schemeClr val="bg2"/>
                          </a:solidFill>
                          <a:effectLst/>
                          <a:latin typeface="Arial" panose="020B0604020202020204" pitchFamily="34" charset="0"/>
                          <a:ea typeface="微软雅黑" panose="020B0503020204020204" pitchFamily="34" charset="-122"/>
                        </a:rPr>
                        <a:t>假设</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EC674"/>
                    </a:solidFill>
                  </a:tcPr>
                </a:tc>
                <a:tc gridSpan="3">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2400" b="1"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研究的问题</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FFF9B"/>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955675">
                <a:tc vMerge="1">
                  <a:txBody>
                    <a:bodyPr/>
                    <a:lstStyle/>
                    <a:p>
                      <a:endParaRPr lang="zh-CN"/>
                    </a:p>
                  </a:txBody>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2400" b="1"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没有差异</a:t>
                      </a:r>
                    </a:p>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2400" b="1"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有差异</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FFF9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2400" b="1"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均值</a:t>
                      </a:r>
                      <a:r>
                        <a:rPr kumimoji="1" lang="en-US" altLang="zh-CN" sz="2400" b="1" i="0" u="none" strike="noStrike" cap="none" normalizeH="0" baseline="-25000" dirty="0">
                          <a:ln>
                            <a:noFill/>
                          </a:ln>
                          <a:solidFill>
                            <a:schemeClr val="bg2"/>
                          </a:solidFill>
                          <a:effectLst/>
                          <a:latin typeface="微软雅黑" panose="020B0503020204020204" pitchFamily="34" charset="-122"/>
                          <a:ea typeface="微软雅黑" panose="020B0503020204020204" pitchFamily="34" charset="-122"/>
                        </a:rPr>
                        <a:t>1 </a:t>
                      </a:r>
                      <a:r>
                        <a:rPr kumimoji="1" lang="en-US" altLang="zh-CN" sz="2400" b="1"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sym typeface="Symbol" panose="05050102010706020507" pitchFamily="18" charset="2"/>
                        </a:rPr>
                        <a:t> </a:t>
                      </a:r>
                      <a:r>
                        <a:rPr kumimoji="1" lang="zh-CN" altLang="en-US" sz="2400" b="1"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均值</a:t>
                      </a:r>
                      <a:r>
                        <a:rPr kumimoji="1" lang="en-US" altLang="zh-CN" sz="2400" b="1" i="0" u="none" strike="noStrike" cap="none" normalizeH="0" baseline="-25000" dirty="0">
                          <a:ln>
                            <a:noFill/>
                          </a:ln>
                          <a:solidFill>
                            <a:schemeClr val="bg2"/>
                          </a:solidFill>
                          <a:effectLst/>
                          <a:latin typeface="微软雅黑" panose="020B0503020204020204" pitchFamily="34" charset="-122"/>
                          <a:ea typeface="微软雅黑" panose="020B0503020204020204" pitchFamily="34" charset="-122"/>
                        </a:rPr>
                        <a:t>2</a:t>
                      </a:r>
                      <a:endParaRPr kumimoji="1" lang="en-US" altLang="zh-CN" sz="2400" b="1"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2400" b="1"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均值</a:t>
                      </a:r>
                      <a:r>
                        <a:rPr kumimoji="1" lang="en-US" altLang="zh-CN" sz="2400" b="1" i="0" u="none" strike="noStrike" cap="none" normalizeH="0" baseline="-25000" dirty="0">
                          <a:ln>
                            <a:noFill/>
                          </a:ln>
                          <a:solidFill>
                            <a:schemeClr val="bg2"/>
                          </a:solidFill>
                          <a:effectLst/>
                          <a:latin typeface="微软雅黑" panose="020B0503020204020204" pitchFamily="34" charset="-122"/>
                          <a:ea typeface="微软雅黑" panose="020B0503020204020204" pitchFamily="34" charset="-122"/>
                        </a:rPr>
                        <a:t>1 </a:t>
                      </a:r>
                      <a:r>
                        <a:rPr kumimoji="1" lang="en-US" altLang="zh-CN" sz="2400" b="1" i="0" u="none" strike="noStrike" cap="none" normalizeH="0" baseline="0" dirty="0">
                          <a:ln>
                            <a:noFill/>
                          </a:ln>
                          <a:solidFill>
                            <a:schemeClr val="bg2"/>
                          </a:solidFill>
                          <a:effectLst/>
                          <a:latin typeface="Arial" panose="020B0604020202020204" pitchFamily="34" charset="0"/>
                          <a:ea typeface="微软雅黑" panose="020B0503020204020204" pitchFamily="34" charset="-122"/>
                        </a:rPr>
                        <a:t>&lt; </a:t>
                      </a:r>
                      <a:r>
                        <a:rPr kumimoji="1" lang="zh-CN" altLang="en-US" sz="2400" b="1"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均值</a:t>
                      </a:r>
                      <a:r>
                        <a:rPr kumimoji="1" lang="en-US" altLang="zh-CN" sz="2400" b="1" i="0" u="none" strike="noStrike" cap="none" normalizeH="0" baseline="-25000" dirty="0">
                          <a:ln>
                            <a:noFill/>
                          </a:ln>
                          <a:solidFill>
                            <a:schemeClr val="bg2"/>
                          </a:solidFill>
                          <a:effectLst/>
                          <a:latin typeface="微软雅黑" panose="020B0503020204020204" pitchFamily="34" charset="-122"/>
                          <a:ea typeface="微软雅黑" panose="020B0503020204020204" pitchFamily="34" charset="-122"/>
                        </a:rPr>
                        <a:t>2</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FFF9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2400" b="1"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均值</a:t>
                      </a:r>
                      <a:r>
                        <a:rPr kumimoji="1" lang="en-US" altLang="zh-CN" sz="2400" b="1" i="0" u="none" strike="noStrike" cap="none" normalizeH="0" baseline="-25000" dirty="0">
                          <a:ln>
                            <a:noFill/>
                          </a:ln>
                          <a:solidFill>
                            <a:schemeClr val="bg2"/>
                          </a:solidFill>
                          <a:effectLst/>
                          <a:latin typeface="微软雅黑" panose="020B0503020204020204" pitchFamily="34" charset="-122"/>
                          <a:ea typeface="微软雅黑" panose="020B0503020204020204" pitchFamily="34" charset="-122"/>
                        </a:rPr>
                        <a:t>1 </a:t>
                      </a:r>
                      <a:r>
                        <a:rPr kumimoji="1" lang="en-US" altLang="zh-CN" sz="2400" b="1"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sym typeface="Symbol" panose="05050102010706020507" pitchFamily="18" charset="2"/>
                        </a:rPr>
                        <a:t> </a:t>
                      </a:r>
                      <a:r>
                        <a:rPr kumimoji="1" lang="zh-CN" altLang="en-US" sz="2400" b="1"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均值</a:t>
                      </a:r>
                      <a:r>
                        <a:rPr kumimoji="1" lang="en-US" altLang="zh-CN" sz="2400" b="1" i="0" u="none" strike="noStrike" cap="none" normalizeH="0" baseline="-25000" dirty="0">
                          <a:ln>
                            <a:noFill/>
                          </a:ln>
                          <a:solidFill>
                            <a:schemeClr val="bg2"/>
                          </a:solidFill>
                          <a:effectLst/>
                          <a:latin typeface="微软雅黑" panose="020B0503020204020204" pitchFamily="34" charset="-122"/>
                          <a:ea typeface="微软雅黑" panose="020B0503020204020204" pitchFamily="34" charset="-122"/>
                        </a:rPr>
                        <a:t>2</a:t>
                      </a:r>
                      <a:endParaRPr kumimoji="1" lang="en-US" altLang="zh-CN" sz="2400" b="1"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2400" b="1"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均值</a:t>
                      </a:r>
                      <a:r>
                        <a:rPr kumimoji="1" lang="en-US" altLang="zh-CN" sz="2400" b="1" i="0" u="none" strike="noStrike" cap="none" normalizeH="0" baseline="-25000" dirty="0">
                          <a:ln>
                            <a:noFill/>
                          </a:ln>
                          <a:solidFill>
                            <a:schemeClr val="bg2"/>
                          </a:solidFill>
                          <a:effectLst/>
                          <a:latin typeface="微软雅黑" panose="020B0503020204020204" pitchFamily="34" charset="-122"/>
                          <a:ea typeface="微软雅黑" panose="020B0503020204020204" pitchFamily="34" charset="-122"/>
                        </a:rPr>
                        <a:t>1 </a:t>
                      </a:r>
                      <a:r>
                        <a:rPr kumimoji="1" lang="en-US" altLang="zh-CN" sz="2400" b="1" i="0" u="none" strike="noStrike" cap="none" normalizeH="0" baseline="0" dirty="0">
                          <a:ln>
                            <a:noFill/>
                          </a:ln>
                          <a:solidFill>
                            <a:schemeClr val="bg2"/>
                          </a:solidFill>
                          <a:effectLst/>
                          <a:latin typeface="Arial" panose="020B0604020202020204" pitchFamily="34" charset="0"/>
                          <a:ea typeface="微软雅黑" panose="020B0503020204020204" pitchFamily="34" charset="-122"/>
                        </a:rPr>
                        <a:t>&gt; </a:t>
                      </a:r>
                      <a:r>
                        <a:rPr kumimoji="1" lang="zh-CN" altLang="en-US" sz="2400" b="1"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均值</a:t>
                      </a:r>
                      <a:r>
                        <a:rPr kumimoji="1" lang="en-US" altLang="zh-CN" sz="2400" b="1" i="0" u="none" strike="noStrike" cap="none" normalizeH="0" baseline="-25000" dirty="0">
                          <a:ln>
                            <a:noFill/>
                          </a:ln>
                          <a:solidFill>
                            <a:schemeClr val="bg2"/>
                          </a:solidFill>
                          <a:effectLst/>
                          <a:latin typeface="微软雅黑" panose="020B0503020204020204" pitchFamily="34" charset="-122"/>
                          <a:ea typeface="微软雅黑" panose="020B0503020204020204" pitchFamily="34" charset="-122"/>
                        </a:rPr>
                        <a:t>2</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FFF9B"/>
                    </a:solidFill>
                  </a:tcPr>
                </a:tc>
                <a:extLst>
                  <a:ext uri="{0D108BD9-81ED-4DB2-BD59-A6C34878D82A}">
                    <a16:rowId xmlns:a16="http://schemas.microsoft.com/office/drawing/2014/main" val="10001"/>
                  </a:ext>
                </a:extLst>
              </a:tr>
              <a:tr h="8890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700" b="1" i="0" u="none" strike="noStrike" cap="none" normalizeH="0" baseline="0" dirty="0">
                          <a:ln>
                            <a:noFill/>
                          </a:ln>
                          <a:solidFill>
                            <a:schemeClr val="bg2"/>
                          </a:solidFill>
                          <a:effectLst/>
                          <a:latin typeface="Arial" panose="020B0604020202020204" pitchFamily="34" charset="0"/>
                          <a:ea typeface="微软雅黑" panose="020B0503020204020204" pitchFamily="34" charset="-122"/>
                        </a:rPr>
                        <a:t>H</a:t>
                      </a:r>
                      <a:r>
                        <a:rPr kumimoji="1" lang="en-US" altLang="zh-CN" sz="2700" b="1" i="0" u="none" strike="noStrike" cap="none" normalizeH="0" baseline="-25000" dirty="0">
                          <a:ln>
                            <a:noFill/>
                          </a:ln>
                          <a:solidFill>
                            <a:schemeClr val="bg2"/>
                          </a:solidFill>
                          <a:effectLst/>
                          <a:latin typeface="Arial" panose="020B0604020202020204" pitchFamily="34" charset="0"/>
                          <a:ea typeface="微软雅黑" panose="020B0503020204020204" pitchFamily="34" charset="-122"/>
                        </a:rPr>
                        <a:t>0</a:t>
                      </a:r>
                      <a:endParaRPr kumimoji="1" lang="en-US" altLang="zh-CN" sz="2700" b="1" i="0" u="none" strike="noStrike" cap="none" normalizeH="0" baseline="0" dirty="0">
                        <a:ln>
                          <a:noFill/>
                        </a:ln>
                        <a:solidFill>
                          <a:schemeClr val="bg2"/>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EC67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700" b="1" i="0"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sym typeface="Symbol" panose="05050102010706020507" pitchFamily="18" charset="2"/>
                        </a:rPr>
                        <a:t></a:t>
                      </a:r>
                      <a:r>
                        <a:rPr kumimoji="1" lang="en-US" altLang="zh-CN" sz="2700" b="1" i="0"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 </a:t>
                      </a:r>
                      <a:r>
                        <a:rPr kumimoji="1" lang="en-US" altLang="zh-CN" sz="2700" b="1" i="0" u="none" strike="noStrike" cap="none" normalizeH="0" baseline="-2500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1</a:t>
                      </a:r>
                      <a:r>
                        <a:rPr kumimoji="1" lang="en-US" altLang="zh-CN" sz="2700" b="1" i="1"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 – </a:t>
                      </a:r>
                      <a:r>
                        <a:rPr kumimoji="1" lang="en-US" altLang="zh-CN" sz="2700" b="1" i="0"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sym typeface="Symbol" panose="05050102010706020507" pitchFamily="18" charset="2"/>
                        </a:rPr>
                        <a:t></a:t>
                      </a:r>
                      <a:r>
                        <a:rPr kumimoji="1" lang="en-US" altLang="zh-CN" sz="2700" b="1" i="0" u="none" strike="noStrike" cap="none" normalizeH="0" baseline="-2500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2 </a:t>
                      </a:r>
                      <a:r>
                        <a:rPr kumimoji="1" lang="en-US" altLang="zh-CN" sz="2700" b="1" i="0"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 0</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700" b="1" i="0"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sym typeface="Symbol" panose="05050102010706020507" pitchFamily="18" charset="2"/>
                        </a:rPr>
                        <a:t></a:t>
                      </a:r>
                      <a:r>
                        <a:rPr kumimoji="1" lang="en-US" altLang="zh-CN" sz="2700" b="1" i="1"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 </a:t>
                      </a:r>
                      <a:r>
                        <a:rPr kumimoji="1" lang="en-US" altLang="zh-CN" sz="2700" b="1" i="0" u="none" strike="noStrike" cap="none" normalizeH="0" baseline="-2500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1</a:t>
                      </a:r>
                      <a:r>
                        <a:rPr kumimoji="1" lang="en-US" altLang="zh-CN" sz="2700" b="1" i="1"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 – </a:t>
                      </a:r>
                      <a:r>
                        <a:rPr kumimoji="1" lang="en-US" altLang="zh-CN" sz="2700" b="1" i="0"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sym typeface="Symbol" panose="05050102010706020507" pitchFamily="18" charset="2"/>
                        </a:rPr>
                        <a:t></a:t>
                      </a:r>
                      <a:r>
                        <a:rPr kumimoji="1" lang="en-US" altLang="zh-CN" sz="2700" b="1" i="0" u="none" strike="noStrike" cap="none" normalizeH="0" baseline="-2500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2 </a:t>
                      </a:r>
                      <a:r>
                        <a:rPr kumimoji="1" lang="en-US" altLang="zh-CN" sz="2700" b="1" i="0"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sym typeface="Symbol" panose="05050102010706020507" pitchFamily="18" charset="2"/>
                        </a:rPr>
                        <a:t> </a:t>
                      </a:r>
                      <a:r>
                        <a:rPr kumimoji="1" lang="en-US" altLang="zh-CN" sz="2700" b="1" i="0"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0</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700" b="1" i="0"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sym typeface="Symbol" panose="05050102010706020507" pitchFamily="18" charset="2"/>
                        </a:rPr>
                        <a:t></a:t>
                      </a:r>
                      <a:r>
                        <a:rPr kumimoji="1" lang="en-US" altLang="zh-CN" sz="2700" b="1" i="1"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 </a:t>
                      </a:r>
                      <a:r>
                        <a:rPr kumimoji="1" lang="en-US" altLang="zh-CN" sz="2700" b="1" i="0" u="none" strike="noStrike" cap="none" normalizeH="0" baseline="-2500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1</a:t>
                      </a:r>
                      <a:r>
                        <a:rPr kumimoji="1" lang="en-US" altLang="zh-CN" sz="2700" b="1" i="1"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 – </a:t>
                      </a:r>
                      <a:r>
                        <a:rPr kumimoji="1" lang="en-US" altLang="zh-CN" sz="2700" b="1" i="0"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sym typeface="Symbol" panose="05050102010706020507" pitchFamily="18" charset="2"/>
                        </a:rPr>
                        <a:t></a:t>
                      </a:r>
                      <a:r>
                        <a:rPr kumimoji="1" lang="en-US" altLang="zh-CN" sz="2700" b="1" i="0" u="none" strike="noStrike" cap="none" normalizeH="0" baseline="-2500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2 </a:t>
                      </a:r>
                      <a:r>
                        <a:rPr kumimoji="1" lang="en-US" altLang="zh-CN" sz="2800" b="1" i="0" u="none" strike="noStrike" cap="none" normalizeH="0" baseline="0" dirty="0">
                          <a:ln>
                            <a:noFill/>
                          </a:ln>
                          <a:solidFill>
                            <a:srgbClr val="FF6600"/>
                          </a:solidFill>
                          <a:effectLst>
                            <a:outerShdw blurRad="38100" dist="38100" dir="2700000" algn="tl">
                              <a:srgbClr val="000000"/>
                            </a:outerShdw>
                          </a:effectLst>
                          <a:latin typeface="Arial" panose="020B0604020202020204" pitchFamily="34" charset="0"/>
                          <a:ea typeface="微软雅黑" panose="020B0503020204020204" pitchFamily="34" charset="-122"/>
                          <a:sym typeface="Symbol" panose="05050102010706020507" pitchFamily="18" charset="2"/>
                        </a:rPr>
                        <a:t></a:t>
                      </a:r>
                      <a:r>
                        <a:rPr kumimoji="1" lang="en-US" altLang="zh-CN" sz="2700" b="1" i="0"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 0</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extLst>
                  <a:ext uri="{0D108BD9-81ED-4DB2-BD59-A6C34878D82A}">
                    <a16:rowId xmlns:a16="http://schemas.microsoft.com/office/drawing/2014/main" val="10002"/>
                  </a:ext>
                </a:extLst>
              </a:tr>
              <a:tr h="85725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700" b="1" i="0" u="none" strike="noStrike" cap="none" normalizeH="0" baseline="0" dirty="0">
                          <a:ln>
                            <a:noFill/>
                          </a:ln>
                          <a:solidFill>
                            <a:schemeClr val="bg2"/>
                          </a:solidFill>
                          <a:effectLst/>
                          <a:latin typeface="Arial" panose="020B0604020202020204" pitchFamily="34" charset="0"/>
                          <a:ea typeface="微软雅黑" panose="020B0503020204020204" pitchFamily="34" charset="-122"/>
                        </a:rPr>
                        <a:t>H</a:t>
                      </a:r>
                      <a:r>
                        <a:rPr kumimoji="1" lang="en-US" altLang="zh-CN" sz="2700" b="1" i="0" u="none" strike="noStrike" cap="none" normalizeH="0" baseline="-25000" dirty="0">
                          <a:ln>
                            <a:noFill/>
                          </a:ln>
                          <a:solidFill>
                            <a:schemeClr val="bg2"/>
                          </a:solidFill>
                          <a:effectLst/>
                          <a:latin typeface="Arial" panose="020B0604020202020204" pitchFamily="34" charset="0"/>
                          <a:ea typeface="微软雅黑" panose="020B0503020204020204" pitchFamily="34" charset="-122"/>
                        </a:rPr>
                        <a:t>1</a:t>
                      </a:r>
                      <a:endParaRPr kumimoji="1" lang="en-US" altLang="zh-CN" sz="2700" b="1" i="1" u="none" strike="noStrike" cap="none" normalizeH="0" baseline="0" dirty="0">
                        <a:ln>
                          <a:noFill/>
                        </a:ln>
                        <a:solidFill>
                          <a:schemeClr val="bg2"/>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EC67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700" b="1" i="0"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sym typeface="Symbol" panose="05050102010706020507" pitchFamily="18" charset="2"/>
                        </a:rPr>
                        <a:t></a:t>
                      </a:r>
                      <a:r>
                        <a:rPr kumimoji="1" lang="en-US" altLang="zh-CN" sz="2700" b="1" i="1"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 </a:t>
                      </a:r>
                      <a:r>
                        <a:rPr kumimoji="1" lang="en-US" altLang="zh-CN" sz="2700" b="1" i="0" u="none" strike="noStrike" cap="none" normalizeH="0" baseline="-2500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1</a:t>
                      </a:r>
                      <a:r>
                        <a:rPr kumimoji="1" lang="en-US" altLang="zh-CN" sz="2700" b="1" i="1"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 – </a:t>
                      </a:r>
                      <a:r>
                        <a:rPr kumimoji="1" lang="en-US" altLang="zh-CN" sz="2700" b="1" i="0"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sym typeface="Symbol" panose="05050102010706020507" pitchFamily="18" charset="2"/>
                        </a:rPr>
                        <a:t></a:t>
                      </a:r>
                      <a:r>
                        <a:rPr kumimoji="1" lang="en-US" altLang="zh-CN" sz="2700" b="1" i="0" u="none" strike="noStrike" cap="none" normalizeH="0" baseline="-2500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2</a:t>
                      </a:r>
                      <a:r>
                        <a:rPr kumimoji="1" lang="en-US" altLang="zh-CN" sz="2700" b="1" i="0"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sym typeface="Symbol" panose="05050102010706020507" pitchFamily="18" charset="2"/>
                        </a:rPr>
                        <a:t></a:t>
                      </a:r>
                      <a:r>
                        <a:rPr kumimoji="1" lang="en-US" altLang="zh-CN" sz="2700" b="1" i="0"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0</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700" b="1" i="0"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sym typeface="Symbol" panose="05050102010706020507" pitchFamily="18" charset="2"/>
                        </a:rPr>
                        <a:t></a:t>
                      </a:r>
                      <a:r>
                        <a:rPr kumimoji="1" lang="en-US" altLang="zh-CN" sz="2700" b="1" i="1"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 </a:t>
                      </a:r>
                      <a:r>
                        <a:rPr kumimoji="1" lang="en-US" altLang="zh-CN" sz="2700" b="1" i="0" u="none" strike="noStrike" cap="none" normalizeH="0" baseline="-2500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1</a:t>
                      </a:r>
                      <a:r>
                        <a:rPr kumimoji="1" lang="en-US" altLang="zh-CN" sz="2700" b="1" i="1"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 – </a:t>
                      </a:r>
                      <a:r>
                        <a:rPr kumimoji="1" lang="en-US" altLang="zh-CN" sz="2700" b="1" i="0"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sym typeface="Symbol" panose="05050102010706020507" pitchFamily="18" charset="2"/>
                        </a:rPr>
                        <a:t></a:t>
                      </a:r>
                      <a:r>
                        <a:rPr kumimoji="1" lang="en-US" altLang="zh-CN" sz="2700" b="1" i="0" u="none" strike="noStrike" cap="none" normalizeH="0" baseline="-2500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2 </a:t>
                      </a:r>
                      <a:r>
                        <a:rPr kumimoji="1" lang="en-US" altLang="zh-CN" sz="2700" b="1" i="0"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&lt; 0</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700" b="1" i="0"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sym typeface="Symbol" panose="05050102010706020507" pitchFamily="18" charset="2"/>
                        </a:rPr>
                        <a:t></a:t>
                      </a:r>
                      <a:r>
                        <a:rPr kumimoji="1" lang="en-US" altLang="zh-CN" sz="2700" b="1" i="1"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 </a:t>
                      </a:r>
                      <a:r>
                        <a:rPr kumimoji="1" lang="en-US" altLang="zh-CN" sz="2700" b="1" i="0" u="none" strike="noStrike" cap="none" normalizeH="0" baseline="-2500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1</a:t>
                      </a:r>
                      <a:r>
                        <a:rPr kumimoji="1" lang="en-US" altLang="zh-CN" sz="2700" b="1" i="1"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 – </a:t>
                      </a:r>
                      <a:r>
                        <a:rPr kumimoji="1" lang="en-US" altLang="zh-CN" sz="2700" b="1" i="0"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sym typeface="Symbol" panose="05050102010706020507" pitchFamily="18" charset="2"/>
                        </a:rPr>
                        <a:t></a:t>
                      </a:r>
                      <a:r>
                        <a:rPr kumimoji="1" lang="en-US" altLang="zh-CN" sz="2700" b="1" i="0" u="none" strike="noStrike" cap="none" normalizeH="0" baseline="-2500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2 </a:t>
                      </a:r>
                      <a:r>
                        <a:rPr kumimoji="1" lang="en-US" altLang="zh-CN" sz="2700" b="1" i="0"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&gt; 0</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extLst>
                  <a:ext uri="{0D108BD9-81ED-4DB2-BD59-A6C34878D82A}">
                    <a16:rowId xmlns:a16="http://schemas.microsoft.com/office/drawing/2014/main" val="10003"/>
                  </a:ext>
                </a:extLst>
              </a:tr>
            </a:tbl>
          </a:graphicData>
        </a:graphic>
      </p:graphicFrame>
    </p:spTree>
  </p:cSld>
  <p:clrMapOvr>
    <a:masterClrMapping/>
  </p:clrMapOvr>
  <p:transition>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ChangeArrowheads="1"/>
          </p:cNvSpPr>
          <p:nvPr>
            <p:ph type="title"/>
          </p:nvPr>
        </p:nvSpPr>
        <p:spPr/>
        <p:txBody>
          <a:bodyPr>
            <a:normAutofit fontScale="90000"/>
          </a:bodyPr>
          <a:lstStyle/>
          <a:p>
            <a:pPr>
              <a:defRPr/>
            </a:pPr>
            <a:r>
              <a:rPr lang="zh-CN" altLang="en-US" sz="4000">
                <a:latin typeface="Arial" panose="020B0604020202020204" pitchFamily="34" charset="0"/>
              </a:rPr>
              <a:t>两个总体均值之差的检验</a:t>
            </a:r>
            <a:br>
              <a:rPr lang="zh-CN" altLang="en-US" sz="4000">
                <a:latin typeface="Arial" panose="020B0604020202020204" pitchFamily="34" charset="0"/>
              </a:rPr>
            </a:br>
            <a:r>
              <a:rPr lang="zh-CN" altLang="en-US" sz="4000">
                <a:latin typeface="Arial" panose="020B0604020202020204" pitchFamily="34" charset="0"/>
              </a:rPr>
              <a:t> </a:t>
            </a: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例题分析</a:t>
            </a:r>
            <a:r>
              <a:rPr lang="en-US" altLang="zh-CN" sz="3600">
                <a:solidFill>
                  <a:schemeClr val="hlink"/>
                </a:solidFill>
                <a:latin typeface="Arial" panose="020B0604020202020204" pitchFamily="34" charset="0"/>
              </a:rPr>
              <a:t>)</a:t>
            </a:r>
          </a:p>
        </p:txBody>
      </p:sp>
      <p:sp>
        <p:nvSpPr>
          <p:cNvPr id="763907" name="Rectangle 3"/>
          <p:cNvSpPr>
            <a:spLocks noGrp="1" noChangeArrowheads="1"/>
          </p:cNvSpPr>
          <p:nvPr>
            <p:ph type="body" idx="1"/>
          </p:nvPr>
        </p:nvSpPr>
        <p:spPr>
          <a:xfrm>
            <a:off x="365125" y="1849438"/>
            <a:ext cx="5937250" cy="4495800"/>
          </a:xfrm>
        </p:spPr>
        <p:txBody>
          <a:bodyPr/>
          <a:lstStyle/>
          <a:p>
            <a:pPr marL="609600" indent="-609600" algn="just">
              <a:defRPr/>
            </a:pPr>
            <a:r>
              <a:rPr lang="en-US" altLang="zh-CN" sz="3000" dirty="0"/>
              <a:t>      </a:t>
            </a:r>
            <a:endParaRPr lang="en-US" altLang="zh-CN" sz="3800" b="1" dirty="0"/>
          </a:p>
        </p:txBody>
      </p:sp>
      <p:grpSp>
        <p:nvGrpSpPr>
          <p:cNvPr id="96260" name="Group 7"/>
          <p:cNvGrpSpPr/>
          <p:nvPr/>
        </p:nvGrpSpPr>
        <p:grpSpPr bwMode="auto">
          <a:xfrm>
            <a:off x="5668963" y="3260725"/>
            <a:ext cx="3149600" cy="3124200"/>
            <a:chOff x="3408" y="1440"/>
            <a:chExt cx="1984" cy="1968"/>
          </a:xfrm>
        </p:grpSpPr>
        <p:sp>
          <p:nvSpPr>
            <p:cNvPr id="763912" name="Freeform 8"/>
            <p:cNvSpPr/>
            <p:nvPr/>
          </p:nvSpPr>
          <p:spPr bwMode="auto">
            <a:xfrm>
              <a:off x="3408" y="1440"/>
              <a:ext cx="1600" cy="1584"/>
            </a:xfrm>
            <a:custGeom>
              <a:avLst/>
              <a:gdLst>
                <a:gd name="T0" fmla="*/ 0 w 1312"/>
                <a:gd name="T1" fmla="*/ 1632 h 1632"/>
                <a:gd name="T2" fmla="*/ 960 w 1312"/>
                <a:gd name="T3" fmla="*/ 768 h 1632"/>
                <a:gd name="T4" fmla="*/ 912 w 1312"/>
                <a:gd name="T5" fmla="*/ 288 h 1632"/>
                <a:gd name="T6" fmla="*/ 1248 w 1312"/>
                <a:gd name="T7" fmla="*/ 96 h 1632"/>
                <a:gd name="T8" fmla="*/ 1296 w 1312"/>
                <a:gd name="T9" fmla="*/ 0 h 1632"/>
              </a:gdLst>
              <a:ahLst/>
              <a:cxnLst>
                <a:cxn ang="0">
                  <a:pos x="T0" y="T1"/>
                </a:cxn>
                <a:cxn ang="0">
                  <a:pos x="T2" y="T3"/>
                </a:cxn>
                <a:cxn ang="0">
                  <a:pos x="T4" y="T5"/>
                </a:cxn>
                <a:cxn ang="0">
                  <a:pos x="T6" y="T7"/>
                </a:cxn>
                <a:cxn ang="0">
                  <a:pos x="T8" y="T9"/>
                </a:cxn>
              </a:cxnLst>
              <a:rect l="0" t="0" r="r" b="b"/>
              <a:pathLst>
                <a:path w="1312" h="1632">
                  <a:moveTo>
                    <a:pt x="0" y="1632"/>
                  </a:moveTo>
                  <a:cubicBezTo>
                    <a:pt x="404" y="1312"/>
                    <a:pt x="808" y="992"/>
                    <a:pt x="960" y="768"/>
                  </a:cubicBezTo>
                  <a:cubicBezTo>
                    <a:pt x="1112" y="544"/>
                    <a:pt x="864" y="400"/>
                    <a:pt x="912" y="288"/>
                  </a:cubicBezTo>
                  <a:cubicBezTo>
                    <a:pt x="960" y="176"/>
                    <a:pt x="1184" y="144"/>
                    <a:pt x="1248" y="96"/>
                  </a:cubicBezTo>
                  <a:cubicBezTo>
                    <a:pt x="1312" y="48"/>
                    <a:pt x="1304" y="24"/>
                    <a:pt x="1296" y="0"/>
                  </a:cubicBezTo>
                </a:path>
              </a:pathLst>
            </a:custGeom>
            <a:noFill/>
            <a:ln w="57150" cap="flat" cmpd="sng">
              <a:solidFill>
                <a:srgbClr val="FF139F"/>
              </a:solidFill>
              <a:prstDash val="solid"/>
              <a:round/>
              <a:headEnd type="none" w="med" len="med"/>
              <a:tailEnd type="none" w="med" len="me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63913" name="Freeform 9"/>
            <p:cNvSpPr/>
            <p:nvPr/>
          </p:nvSpPr>
          <p:spPr bwMode="auto">
            <a:xfrm>
              <a:off x="3504" y="1536"/>
              <a:ext cx="1600" cy="1584"/>
            </a:xfrm>
            <a:custGeom>
              <a:avLst/>
              <a:gdLst>
                <a:gd name="T0" fmla="*/ 0 w 1312"/>
                <a:gd name="T1" fmla="*/ 1632 h 1632"/>
                <a:gd name="T2" fmla="*/ 960 w 1312"/>
                <a:gd name="T3" fmla="*/ 768 h 1632"/>
                <a:gd name="T4" fmla="*/ 912 w 1312"/>
                <a:gd name="T5" fmla="*/ 288 h 1632"/>
                <a:gd name="T6" fmla="*/ 1248 w 1312"/>
                <a:gd name="T7" fmla="*/ 96 h 1632"/>
                <a:gd name="T8" fmla="*/ 1296 w 1312"/>
                <a:gd name="T9" fmla="*/ 0 h 1632"/>
              </a:gdLst>
              <a:ahLst/>
              <a:cxnLst>
                <a:cxn ang="0">
                  <a:pos x="T0" y="T1"/>
                </a:cxn>
                <a:cxn ang="0">
                  <a:pos x="T2" y="T3"/>
                </a:cxn>
                <a:cxn ang="0">
                  <a:pos x="T4" y="T5"/>
                </a:cxn>
                <a:cxn ang="0">
                  <a:pos x="T6" y="T7"/>
                </a:cxn>
                <a:cxn ang="0">
                  <a:pos x="T8" y="T9"/>
                </a:cxn>
              </a:cxnLst>
              <a:rect l="0" t="0" r="r" b="b"/>
              <a:pathLst>
                <a:path w="1312" h="1632">
                  <a:moveTo>
                    <a:pt x="0" y="1632"/>
                  </a:moveTo>
                  <a:cubicBezTo>
                    <a:pt x="404" y="1312"/>
                    <a:pt x="808" y="992"/>
                    <a:pt x="960" y="768"/>
                  </a:cubicBezTo>
                  <a:cubicBezTo>
                    <a:pt x="1112" y="544"/>
                    <a:pt x="864" y="400"/>
                    <a:pt x="912" y="288"/>
                  </a:cubicBezTo>
                  <a:cubicBezTo>
                    <a:pt x="960" y="176"/>
                    <a:pt x="1184" y="144"/>
                    <a:pt x="1248" y="96"/>
                  </a:cubicBezTo>
                  <a:cubicBezTo>
                    <a:pt x="1312" y="48"/>
                    <a:pt x="1304" y="24"/>
                    <a:pt x="1296" y="0"/>
                  </a:cubicBezTo>
                </a:path>
              </a:pathLst>
            </a:custGeom>
            <a:noFill/>
            <a:ln w="57150" cap="flat" cmpd="sng">
              <a:solidFill>
                <a:schemeClr val="hlink"/>
              </a:solidFill>
              <a:prstDash val="solid"/>
              <a:round/>
              <a:headEnd type="none" w="med" len="med"/>
              <a:tailEnd type="none" w="med" len="me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63914" name="Freeform 10"/>
            <p:cNvSpPr/>
            <p:nvPr/>
          </p:nvSpPr>
          <p:spPr bwMode="auto">
            <a:xfrm>
              <a:off x="3600" y="1632"/>
              <a:ext cx="1600" cy="1584"/>
            </a:xfrm>
            <a:custGeom>
              <a:avLst/>
              <a:gdLst>
                <a:gd name="T0" fmla="*/ 0 w 1312"/>
                <a:gd name="T1" fmla="*/ 1632 h 1632"/>
                <a:gd name="T2" fmla="*/ 960 w 1312"/>
                <a:gd name="T3" fmla="*/ 768 h 1632"/>
                <a:gd name="T4" fmla="*/ 912 w 1312"/>
                <a:gd name="T5" fmla="*/ 288 h 1632"/>
                <a:gd name="T6" fmla="*/ 1248 w 1312"/>
                <a:gd name="T7" fmla="*/ 96 h 1632"/>
                <a:gd name="T8" fmla="*/ 1296 w 1312"/>
                <a:gd name="T9" fmla="*/ 0 h 1632"/>
              </a:gdLst>
              <a:ahLst/>
              <a:cxnLst>
                <a:cxn ang="0">
                  <a:pos x="T0" y="T1"/>
                </a:cxn>
                <a:cxn ang="0">
                  <a:pos x="T2" y="T3"/>
                </a:cxn>
                <a:cxn ang="0">
                  <a:pos x="T4" y="T5"/>
                </a:cxn>
                <a:cxn ang="0">
                  <a:pos x="T6" y="T7"/>
                </a:cxn>
                <a:cxn ang="0">
                  <a:pos x="T8" y="T9"/>
                </a:cxn>
              </a:cxnLst>
              <a:rect l="0" t="0" r="r" b="b"/>
              <a:pathLst>
                <a:path w="1312" h="1632">
                  <a:moveTo>
                    <a:pt x="0" y="1632"/>
                  </a:moveTo>
                  <a:cubicBezTo>
                    <a:pt x="404" y="1312"/>
                    <a:pt x="808" y="992"/>
                    <a:pt x="960" y="768"/>
                  </a:cubicBezTo>
                  <a:cubicBezTo>
                    <a:pt x="1112" y="544"/>
                    <a:pt x="864" y="400"/>
                    <a:pt x="912" y="288"/>
                  </a:cubicBezTo>
                  <a:cubicBezTo>
                    <a:pt x="960" y="176"/>
                    <a:pt x="1184" y="144"/>
                    <a:pt x="1248" y="96"/>
                  </a:cubicBezTo>
                  <a:cubicBezTo>
                    <a:pt x="1312" y="48"/>
                    <a:pt x="1304" y="24"/>
                    <a:pt x="1296" y="0"/>
                  </a:cubicBezTo>
                </a:path>
              </a:pathLst>
            </a:custGeom>
            <a:noFill/>
            <a:ln w="57150" cap="flat" cmpd="sng">
              <a:solidFill>
                <a:srgbClr val="27E7DE"/>
              </a:solidFill>
              <a:prstDash val="solid"/>
              <a:round/>
              <a:headEnd type="none" w="med" len="med"/>
              <a:tailEnd type="none" w="med" len="me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63915" name="Freeform 11"/>
            <p:cNvSpPr/>
            <p:nvPr/>
          </p:nvSpPr>
          <p:spPr bwMode="auto">
            <a:xfrm>
              <a:off x="3696" y="1728"/>
              <a:ext cx="1600" cy="1584"/>
            </a:xfrm>
            <a:custGeom>
              <a:avLst/>
              <a:gdLst>
                <a:gd name="T0" fmla="*/ 0 w 1312"/>
                <a:gd name="T1" fmla="*/ 1632 h 1632"/>
                <a:gd name="T2" fmla="*/ 960 w 1312"/>
                <a:gd name="T3" fmla="*/ 768 h 1632"/>
                <a:gd name="T4" fmla="*/ 912 w 1312"/>
                <a:gd name="T5" fmla="*/ 288 h 1632"/>
                <a:gd name="T6" fmla="*/ 1248 w 1312"/>
                <a:gd name="T7" fmla="*/ 96 h 1632"/>
                <a:gd name="T8" fmla="*/ 1296 w 1312"/>
                <a:gd name="T9" fmla="*/ 0 h 1632"/>
              </a:gdLst>
              <a:ahLst/>
              <a:cxnLst>
                <a:cxn ang="0">
                  <a:pos x="T0" y="T1"/>
                </a:cxn>
                <a:cxn ang="0">
                  <a:pos x="T2" y="T3"/>
                </a:cxn>
                <a:cxn ang="0">
                  <a:pos x="T4" y="T5"/>
                </a:cxn>
                <a:cxn ang="0">
                  <a:pos x="T6" y="T7"/>
                </a:cxn>
                <a:cxn ang="0">
                  <a:pos x="T8" y="T9"/>
                </a:cxn>
              </a:cxnLst>
              <a:rect l="0" t="0" r="r" b="b"/>
              <a:pathLst>
                <a:path w="1312" h="1632">
                  <a:moveTo>
                    <a:pt x="0" y="1632"/>
                  </a:moveTo>
                  <a:cubicBezTo>
                    <a:pt x="404" y="1312"/>
                    <a:pt x="808" y="992"/>
                    <a:pt x="960" y="768"/>
                  </a:cubicBezTo>
                  <a:cubicBezTo>
                    <a:pt x="1112" y="544"/>
                    <a:pt x="864" y="400"/>
                    <a:pt x="912" y="288"/>
                  </a:cubicBezTo>
                  <a:cubicBezTo>
                    <a:pt x="960" y="176"/>
                    <a:pt x="1184" y="144"/>
                    <a:pt x="1248" y="96"/>
                  </a:cubicBezTo>
                  <a:cubicBezTo>
                    <a:pt x="1312" y="48"/>
                    <a:pt x="1304" y="24"/>
                    <a:pt x="1296" y="0"/>
                  </a:cubicBezTo>
                </a:path>
              </a:pathLst>
            </a:custGeom>
            <a:noFill/>
            <a:ln w="57150" cap="flat" cmpd="sng">
              <a:solidFill>
                <a:schemeClr val="tx2"/>
              </a:solidFill>
              <a:prstDash val="solid"/>
              <a:round/>
              <a:headEnd type="none" w="med" len="med"/>
              <a:tailEnd type="none" w="med" len="me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63916" name="Freeform 12"/>
            <p:cNvSpPr/>
            <p:nvPr/>
          </p:nvSpPr>
          <p:spPr bwMode="auto">
            <a:xfrm>
              <a:off x="3792" y="1824"/>
              <a:ext cx="1600" cy="1584"/>
            </a:xfrm>
            <a:custGeom>
              <a:avLst/>
              <a:gdLst>
                <a:gd name="T0" fmla="*/ 0 w 1312"/>
                <a:gd name="T1" fmla="*/ 1632 h 1632"/>
                <a:gd name="T2" fmla="*/ 960 w 1312"/>
                <a:gd name="T3" fmla="*/ 768 h 1632"/>
                <a:gd name="T4" fmla="*/ 912 w 1312"/>
                <a:gd name="T5" fmla="*/ 288 h 1632"/>
                <a:gd name="T6" fmla="*/ 1248 w 1312"/>
                <a:gd name="T7" fmla="*/ 96 h 1632"/>
                <a:gd name="T8" fmla="*/ 1296 w 1312"/>
                <a:gd name="T9" fmla="*/ 0 h 1632"/>
              </a:gdLst>
              <a:ahLst/>
              <a:cxnLst>
                <a:cxn ang="0">
                  <a:pos x="T0" y="T1"/>
                </a:cxn>
                <a:cxn ang="0">
                  <a:pos x="T2" y="T3"/>
                </a:cxn>
                <a:cxn ang="0">
                  <a:pos x="T4" y="T5"/>
                </a:cxn>
                <a:cxn ang="0">
                  <a:pos x="T6" y="T7"/>
                </a:cxn>
                <a:cxn ang="0">
                  <a:pos x="T8" y="T9"/>
                </a:cxn>
              </a:cxnLst>
              <a:rect l="0" t="0" r="r" b="b"/>
              <a:pathLst>
                <a:path w="1312" h="1632">
                  <a:moveTo>
                    <a:pt x="0" y="1632"/>
                  </a:moveTo>
                  <a:cubicBezTo>
                    <a:pt x="404" y="1312"/>
                    <a:pt x="808" y="992"/>
                    <a:pt x="960" y="768"/>
                  </a:cubicBezTo>
                  <a:cubicBezTo>
                    <a:pt x="1112" y="544"/>
                    <a:pt x="864" y="400"/>
                    <a:pt x="912" y="288"/>
                  </a:cubicBezTo>
                  <a:cubicBezTo>
                    <a:pt x="960" y="176"/>
                    <a:pt x="1184" y="144"/>
                    <a:pt x="1248" y="96"/>
                  </a:cubicBezTo>
                  <a:cubicBezTo>
                    <a:pt x="1312" y="48"/>
                    <a:pt x="1304" y="24"/>
                    <a:pt x="1296" y="0"/>
                  </a:cubicBezTo>
                </a:path>
              </a:pathLst>
            </a:custGeom>
            <a:noFill/>
            <a:ln w="57150" cap="flat" cmpd="sng">
              <a:solidFill>
                <a:schemeClr val="accent1"/>
              </a:solidFill>
              <a:prstDash val="solid"/>
              <a:round/>
              <a:headEnd type="none" w="med" len="med"/>
              <a:tailEnd type="none" w="med" len="med"/>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sp>
        <p:nvSpPr>
          <p:cNvPr id="763918" name="AutoShape 14"/>
          <p:cNvSpPr>
            <a:spLocks noChangeArrowheads="1"/>
          </p:cNvSpPr>
          <p:nvPr/>
        </p:nvSpPr>
        <p:spPr bwMode="auto">
          <a:xfrm>
            <a:off x="6364288" y="2058988"/>
            <a:ext cx="2205037" cy="982662"/>
          </a:xfrm>
          <a:prstGeom prst="cloudCallout">
            <a:avLst>
              <a:gd name="adj1" fmla="val -55903"/>
              <a:gd name="adj2" fmla="val 167125"/>
            </a:avLst>
          </a:prstGeom>
          <a:noFill/>
          <a:ln w="12700">
            <a:solidFill>
              <a:schemeClr val="hlink"/>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zh-CN" altLang="en-US" dirty="0">
                <a:solidFill>
                  <a:srgbClr val="00DFCA"/>
                </a:solidFill>
                <a:effectLst>
                  <a:outerShdw blurRad="38100" dist="38100" dir="2700000" algn="tl">
                    <a:srgbClr val="000000"/>
                  </a:outerShdw>
                </a:effectLst>
                <a:latin typeface="Arial" panose="020B0604020202020204" pitchFamily="34" charset="0"/>
                <a:ea typeface="微软雅黑" panose="020B0503020204020204" pitchFamily="34" charset="-122"/>
              </a:rPr>
              <a:t>双侧检验！</a:t>
            </a:r>
          </a:p>
        </p:txBody>
      </p:sp>
      <p:sp>
        <p:nvSpPr>
          <p:cNvPr id="763920" name="Rectangle 16"/>
          <p:cNvSpPr>
            <a:spLocks noChangeArrowheads="1"/>
          </p:cNvSpPr>
          <p:nvPr/>
        </p:nvSpPr>
        <p:spPr bwMode="auto">
          <a:xfrm>
            <a:off x="365125" y="1822450"/>
            <a:ext cx="5635625" cy="406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defRPr/>
            </a:pPr>
            <a:r>
              <a:rPr lang="en-US" altLang="zh-CN" sz="26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a:t>
            </a:r>
            <a:r>
              <a:rPr lang="zh-CN" altLang="en-US" sz="26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例</a:t>
            </a:r>
            <a:r>
              <a:rPr lang="en-US" altLang="zh-CN" sz="26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a:t>
            </a:r>
            <a:r>
              <a:rPr lang="zh-CN" altLang="en-US" sz="26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有两种方法可用于制造某种以抗拉强度为重要特征的产品。根据以往的资料得知，第一种方法生产出的产品其抗拉强度的标准差为</a:t>
            </a:r>
            <a:r>
              <a:rPr lang="en-US" altLang="zh-CN" sz="26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8</a:t>
            </a:r>
            <a:r>
              <a:rPr lang="zh-CN" altLang="en-US" sz="26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公斤，第二种方法的标准差为</a:t>
            </a:r>
            <a:r>
              <a:rPr lang="en-US" altLang="zh-CN" sz="26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10</a:t>
            </a:r>
            <a:r>
              <a:rPr lang="zh-CN" altLang="en-US" sz="26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公斤。从两种方法生产的产品中各抽取一个随机样本，样本容量分别为</a:t>
            </a:r>
            <a:r>
              <a:rPr lang="en-US" altLang="zh-CN" sz="2600" b="1" i="1" dirty="0">
                <a:solidFill>
                  <a:srgbClr val="FFFFB1"/>
                </a:solidFill>
                <a:effectLst>
                  <a:outerShdw blurRad="38100" dist="38100" dir="2700000" algn="tl">
                    <a:srgbClr val="000000"/>
                  </a:outerShdw>
                </a:effectLst>
                <a:latin typeface="Times New Roman" panose="02020603050405020304" pitchFamily="18" charset="0"/>
                <a:ea typeface="微软雅黑" panose="020B0503020204020204" pitchFamily="34" charset="-122"/>
              </a:rPr>
              <a:t>n</a:t>
            </a:r>
            <a:r>
              <a:rPr lang="en-US" altLang="zh-CN" sz="2600" b="1" baseline="-25000"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1</a:t>
            </a:r>
            <a:r>
              <a:rPr lang="en-US" altLang="zh-CN" sz="26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=32</a:t>
            </a:r>
            <a:r>
              <a:rPr lang="zh-CN" altLang="en-US" sz="26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a:t>
            </a:r>
            <a:r>
              <a:rPr lang="en-US" altLang="zh-CN" sz="2600" b="1" i="1" dirty="0">
                <a:solidFill>
                  <a:srgbClr val="FFFFB1"/>
                </a:solidFill>
                <a:effectLst>
                  <a:outerShdw blurRad="38100" dist="38100" dir="2700000" algn="tl">
                    <a:srgbClr val="000000"/>
                  </a:outerShdw>
                </a:effectLst>
                <a:latin typeface="Times New Roman" panose="02020603050405020304" pitchFamily="18" charset="0"/>
                <a:ea typeface="微软雅黑" panose="020B0503020204020204" pitchFamily="34" charset="-122"/>
              </a:rPr>
              <a:t>n</a:t>
            </a:r>
            <a:r>
              <a:rPr lang="en-US" altLang="zh-CN" sz="2600" b="1" baseline="-25000"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2</a:t>
            </a:r>
            <a:r>
              <a:rPr lang="en-US" altLang="zh-CN" sz="26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=40</a:t>
            </a:r>
            <a:r>
              <a:rPr lang="zh-CN" altLang="en-US" sz="26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，测得</a:t>
            </a:r>
            <a:r>
              <a:rPr lang="zh-CN" altLang="en-US" sz="2600" dirty="0">
                <a:solidFill>
                  <a:srgbClr val="FFFF9B"/>
                </a:solidFill>
                <a:effectLst>
                  <a:outerShdw blurRad="38100" dist="38100" dir="2700000" algn="tl">
                    <a:srgbClr val="000000"/>
                  </a:outerShdw>
                </a:effectLst>
                <a:latin typeface="Arial" panose="020B0604020202020204" pitchFamily="34" charset="0"/>
                <a:ea typeface="微软雅黑" panose="020B0503020204020204" pitchFamily="34" charset="-122"/>
                <a:sym typeface="Symbol" panose="05050102010706020507" pitchFamily="18" charset="2"/>
              </a:rPr>
              <a:t></a:t>
            </a:r>
            <a:r>
              <a:rPr lang="en-US" altLang="zh-CN" sz="2600" i="1" dirty="0">
                <a:solidFill>
                  <a:srgbClr val="FFFF9B"/>
                </a:solidFill>
                <a:effectLst>
                  <a:outerShdw blurRad="38100" dist="38100" dir="2700000" algn="tl">
                    <a:srgbClr val="000000"/>
                  </a:outerShdw>
                </a:effectLst>
                <a:latin typeface="Times New Roman" panose="02020603050405020304" pitchFamily="18" charset="0"/>
                <a:ea typeface="微软雅黑" panose="020B0503020204020204" pitchFamily="34" charset="-122"/>
              </a:rPr>
              <a:t>x</a:t>
            </a:r>
            <a:r>
              <a:rPr lang="en-US" altLang="zh-CN" sz="2600" baseline="-25000" dirty="0">
                <a:solidFill>
                  <a:srgbClr val="FFFF9B"/>
                </a:solidFill>
                <a:effectLst>
                  <a:outerShdw blurRad="38100" dist="38100" dir="2700000" algn="tl">
                    <a:srgbClr val="000000"/>
                  </a:outerShdw>
                </a:effectLst>
                <a:latin typeface="Times New Roman" panose="02020603050405020304" pitchFamily="18" charset="0"/>
                <a:ea typeface="微软雅黑" panose="020B0503020204020204" pitchFamily="34" charset="-122"/>
              </a:rPr>
              <a:t>2</a:t>
            </a:r>
            <a:r>
              <a:rPr lang="en-US" altLang="zh-CN" sz="2600" dirty="0">
                <a:solidFill>
                  <a:srgbClr val="FFFF9B"/>
                </a:solidFill>
                <a:effectLst>
                  <a:outerShdw blurRad="38100" dist="38100" dir="2700000" algn="tl">
                    <a:srgbClr val="000000"/>
                  </a:outerShdw>
                </a:effectLst>
                <a:latin typeface="Monotype Corsiva" pitchFamily="66" charset="0"/>
                <a:ea typeface="微软雅黑" panose="020B0503020204020204" pitchFamily="34" charset="-122"/>
              </a:rPr>
              <a:t>= </a:t>
            </a:r>
            <a:r>
              <a:rPr lang="en-US" altLang="zh-CN" sz="2600" b="1" dirty="0">
                <a:solidFill>
                  <a:srgbClr val="FFFF9B"/>
                </a:solidFill>
                <a:effectLst>
                  <a:outerShdw blurRad="38100" dist="38100" dir="2700000" algn="tl">
                    <a:srgbClr val="000000"/>
                  </a:outerShdw>
                </a:effectLst>
                <a:latin typeface="Arial" panose="020B0604020202020204" pitchFamily="34" charset="0"/>
                <a:ea typeface="微软雅黑" panose="020B0503020204020204" pitchFamily="34" charset="-122"/>
              </a:rPr>
              <a:t>50</a:t>
            </a:r>
            <a:r>
              <a:rPr lang="zh-CN" altLang="en-US" sz="2600" dirty="0">
                <a:solidFill>
                  <a:srgbClr val="F0F0F0"/>
                </a:solidFill>
                <a:effectLst>
                  <a:outerShdw blurRad="38100" dist="38100" dir="2700000" algn="tl">
                    <a:srgbClr val="000000"/>
                  </a:outerShdw>
                </a:effectLst>
                <a:latin typeface="Monotype Corsiva" pitchFamily="66" charset="0"/>
                <a:ea typeface="微软雅黑" panose="020B0503020204020204" pitchFamily="34" charset="-122"/>
              </a:rPr>
              <a:t>公斤，</a:t>
            </a:r>
            <a:r>
              <a:rPr lang="zh-CN" altLang="en-US" sz="2600" dirty="0">
                <a:solidFill>
                  <a:srgbClr val="FFFF9B"/>
                </a:solidFill>
                <a:effectLst>
                  <a:outerShdw blurRad="38100" dist="38100" dir="2700000" algn="tl">
                    <a:srgbClr val="000000"/>
                  </a:outerShdw>
                </a:effectLst>
                <a:latin typeface="Monotype Corsiva" pitchFamily="66" charset="0"/>
                <a:ea typeface="微软雅黑" panose="020B0503020204020204" pitchFamily="34" charset="-122"/>
                <a:sym typeface="Symbol" panose="05050102010706020507" pitchFamily="18" charset="2"/>
              </a:rPr>
              <a:t></a:t>
            </a:r>
            <a:r>
              <a:rPr lang="en-US" altLang="zh-CN" sz="2600" i="1" dirty="0">
                <a:solidFill>
                  <a:srgbClr val="FFFF9B"/>
                </a:solidFill>
                <a:effectLst>
                  <a:outerShdw blurRad="38100" dist="38100" dir="2700000" algn="tl">
                    <a:srgbClr val="000000"/>
                  </a:outerShdw>
                </a:effectLst>
                <a:latin typeface="Times New Roman" panose="02020603050405020304" pitchFamily="18" charset="0"/>
                <a:ea typeface="微软雅黑" panose="020B0503020204020204" pitchFamily="34" charset="-122"/>
              </a:rPr>
              <a:t>x</a:t>
            </a:r>
            <a:r>
              <a:rPr lang="en-US" altLang="zh-CN" sz="2600" baseline="-25000" dirty="0">
                <a:solidFill>
                  <a:srgbClr val="FFFF9B"/>
                </a:solidFill>
                <a:effectLst>
                  <a:outerShdw blurRad="38100" dist="38100" dir="2700000" algn="tl">
                    <a:srgbClr val="000000"/>
                  </a:outerShdw>
                </a:effectLst>
                <a:latin typeface="Times New Roman" panose="02020603050405020304" pitchFamily="18" charset="0"/>
                <a:ea typeface="微软雅黑" panose="020B0503020204020204" pitchFamily="34" charset="-122"/>
              </a:rPr>
              <a:t>1</a:t>
            </a:r>
            <a:r>
              <a:rPr lang="en-US" altLang="zh-CN" sz="2600" dirty="0">
                <a:solidFill>
                  <a:srgbClr val="FFFF9B"/>
                </a:solidFill>
                <a:effectLst>
                  <a:outerShdw blurRad="38100" dist="38100" dir="2700000" algn="tl">
                    <a:srgbClr val="000000"/>
                  </a:outerShdw>
                </a:effectLst>
                <a:latin typeface="Monotype Corsiva" pitchFamily="66" charset="0"/>
                <a:ea typeface="微软雅黑" panose="020B0503020204020204" pitchFamily="34" charset="-122"/>
              </a:rPr>
              <a:t>= </a:t>
            </a:r>
            <a:r>
              <a:rPr lang="en-US" altLang="zh-CN" sz="2600" b="1" dirty="0">
                <a:solidFill>
                  <a:srgbClr val="FFFF9B"/>
                </a:solidFill>
                <a:effectLst>
                  <a:outerShdw blurRad="38100" dist="38100" dir="2700000" algn="tl">
                    <a:srgbClr val="000000"/>
                  </a:outerShdw>
                </a:effectLst>
                <a:latin typeface="Arial" panose="020B0604020202020204" pitchFamily="34" charset="0"/>
                <a:ea typeface="微软雅黑" panose="020B0503020204020204" pitchFamily="34" charset="-122"/>
              </a:rPr>
              <a:t>44</a:t>
            </a:r>
            <a:r>
              <a:rPr lang="zh-CN" altLang="en-US" sz="2600" dirty="0">
                <a:solidFill>
                  <a:srgbClr val="F0F0F0"/>
                </a:solidFill>
                <a:effectLst>
                  <a:outerShdw blurRad="38100" dist="38100" dir="2700000" algn="tl">
                    <a:srgbClr val="000000"/>
                  </a:outerShdw>
                </a:effectLst>
                <a:latin typeface="Monotype Corsiva" pitchFamily="66" charset="0"/>
                <a:ea typeface="微软雅黑" panose="020B0503020204020204" pitchFamily="34" charset="-122"/>
              </a:rPr>
              <a:t>公斤。问这两种方法生产的产品平均抗拉强度是否有显著差别？ </a:t>
            </a:r>
            <a:r>
              <a:rPr lang="en-US" altLang="zh-CN" sz="2600" b="1"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a:t>
            </a:r>
            <a:r>
              <a:rPr lang="en-US" altLang="zh-CN" sz="2600" b="1" i="1" dirty="0">
                <a:solidFill>
                  <a:srgbClr val="FFFFB1"/>
                </a:solidFill>
                <a:effectLst>
                  <a:outerShdw blurRad="38100" dist="38100" dir="2700000" algn="tl">
                    <a:srgbClr val="000000"/>
                  </a:outerShdw>
                </a:effectLst>
                <a:latin typeface="Symbol" panose="05050102010706020507" pitchFamily="18" charset="2"/>
                <a:ea typeface="微软雅黑" panose="020B0503020204020204" pitchFamily="34" charset="-122"/>
              </a:rPr>
              <a:t></a:t>
            </a:r>
            <a:r>
              <a:rPr lang="en-US" altLang="zh-CN" sz="26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 = 0.05</a:t>
            </a:r>
            <a:r>
              <a:rPr lang="en-US" altLang="zh-CN" sz="2600" b="1"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a:t>
            </a:r>
          </a:p>
        </p:txBody>
      </p:sp>
    </p:spTree>
  </p:cSld>
  <p:clrMapOvr>
    <a:masterClrMapping/>
  </p:clrMapOvr>
  <p:transition>
    <p:wipe dir="r"/>
  </p:transition>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02" name="Rectangle 2"/>
          <p:cNvSpPr>
            <a:spLocks noGrp="1" noChangeArrowheads="1"/>
          </p:cNvSpPr>
          <p:nvPr>
            <p:ph type="title"/>
          </p:nvPr>
        </p:nvSpPr>
        <p:spPr/>
        <p:txBody>
          <a:bodyPr>
            <a:normAutofit fontScale="90000"/>
          </a:bodyPr>
          <a:lstStyle/>
          <a:p>
            <a:pPr>
              <a:defRPr/>
            </a:pPr>
            <a:r>
              <a:rPr lang="zh-CN" altLang="en-US" sz="4000" dirty="0"/>
              <a:t>两个总体均值之差的检验</a:t>
            </a:r>
            <a:br>
              <a:rPr lang="zh-CN" altLang="en-US" sz="4000" dirty="0"/>
            </a:br>
            <a:r>
              <a:rPr lang="zh-CN" altLang="en-US" sz="4000" dirty="0"/>
              <a:t> </a:t>
            </a:r>
            <a:r>
              <a:rPr lang="en-US" altLang="zh-CN" sz="3600" dirty="0">
                <a:solidFill>
                  <a:schemeClr val="hlink"/>
                </a:solidFill>
                <a:latin typeface="Arial" panose="020B0604020202020204" pitchFamily="34" charset="0"/>
              </a:rPr>
              <a:t>(</a:t>
            </a:r>
            <a:r>
              <a:rPr lang="zh-CN" altLang="en-US" sz="3600" dirty="0">
                <a:solidFill>
                  <a:schemeClr val="hlink"/>
                </a:solidFill>
                <a:latin typeface="Arial" panose="020B0604020202020204" pitchFamily="34" charset="0"/>
              </a:rPr>
              <a:t>例题分析</a:t>
            </a:r>
            <a:r>
              <a:rPr lang="en-US" altLang="zh-CN" sz="3600" dirty="0">
                <a:solidFill>
                  <a:schemeClr val="hlink"/>
                </a:solidFill>
                <a:latin typeface="Arial" panose="020B0604020202020204" pitchFamily="34" charset="0"/>
              </a:rPr>
              <a:t>)</a:t>
            </a:r>
          </a:p>
        </p:txBody>
      </p:sp>
      <p:sp>
        <p:nvSpPr>
          <p:cNvPr id="768003" name="Rectangle 3"/>
          <p:cNvSpPr>
            <a:spLocks noGrp="1" noChangeArrowheads="1"/>
          </p:cNvSpPr>
          <p:nvPr>
            <p:ph type="body" sz="half" idx="1"/>
          </p:nvPr>
        </p:nvSpPr>
        <p:spPr>
          <a:xfrm>
            <a:off x="609600" y="1708150"/>
            <a:ext cx="3848100" cy="4114800"/>
          </a:xfrm>
        </p:spPr>
        <p:txBody>
          <a:bodyPr/>
          <a:lstStyle/>
          <a:p>
            <a:pPr marL="0" indent="0">
              <a:defRPr/>
            </a:pPr>
            <a:r>
              <a:rPr lang="en-US" altLang="zh-CN" sz="2800" b="1" dirty="0">
                <a:solidFill>
                  <a:srgbClr val="FFFFB1"/>
                </a:solidFill>
              </a:rPr>
              <a:t>H</a:t>
            </a:r>
            <a:r>
              <a:rPr lang="en-US" altLang="zh-CN" sz="2000" b="1" dirty="0">
                <a:solidFill>
                  <a:srgbClr val="FFFFB1"/>
                </a:solidFill>
              </a:rPr>
              <a:t>0</a:t>
            </a:r>
            <a:r>
              <a:rPr lang="en-US" altLang="zh-CN" sz="2800" b="1" dirty="0">
                <a:solidFill>
                  <a:srgbClr val="FFFFB1"/>
                </a:solidFill>
              </a:rPr>
              <a:t>:</a:t>
            </a:r>
            <a:r>
              <a:rPr lang="en-US" altLang="zh-CN" sz="2800" b="1" dirty="0">
                <a:solidFill>
                  <a:schemeClr val="tx2"/>
                </a:solidFill>
              </a:rPr>
              <a:t> </a:t>
            </a:r>
            <a:r>
              <a:rPr lang="en-US" altLang="zh-CN" sz="2800" b="1" dirty="0">
                <a:latin typeface="Symbol" panose="05050102010706020507" pitchFamily="18" charset="2"/>
              </a:rPr>
              <a:t></a:t>
            </a:r>
            <a:r>
              <a:rPr lang="en-US" altLang="zh-CN" sz="2800" b="1" baseline="-25000" dirty="0">
                <a:latin typeface="Symbol" panose="05050102010706020507" pitchFamily="18" charset="2"/>
              </a:rPr>
              <a:t>1</a:t>
            </a:r>
            <a:r>
              <a:rPr lang="en-US" altLang="zh-CN" sz="2800" b="1" dirty="0"/>
              <a:t>- </a:t>
            </a:r>
            <a:r>
              <a:rPr lang="en-US" altLang="zh-CN" sz="2800" b="1" dirty="0">
                <a:latin typeface="Symbol" panose="05050102010706020507" pitchFamily="18" charset="2"/>
              </a:rPr>
              <a:t></a:t>
            </a:r>
            <a:r>
              <a:rPr lang="en-US" altLang="zh-CN" sz="2800" b="1" baseline="-25000" dirty="0">
                <a:latin typeface="Symbol" panose="05050102010706020507" pitchFamily="18" charset="2"/>
              </a:rPr>
              <a:t>2</a:t>
            </a:r>
            <a:r>
              <a:rPr lang="en-US" altLang="zh-CN" sz="2800" b="1" dirty="0"/>
              <a:t> = 0</a:t>
            </a:r>
          </a:p>
          <a:p>
            <a:pPr marL="0" indent="0">
              <a:defRPr/>
            </a:pPr>
            <a:r>
              <a:rPr lang="en-US" altLang="zh-CN" sz="2800" b="1" dirty="0">
                <a:solidFill>
                  <a:srgbClr val="FFFFB1"/>
                </a:solidFill>
              </a:rPr>
              <a:t>H</a:t>
            </a:r>
            <a:r>
              <a:rPr lang="en-US" altLang="zh-CN" sz="2000" b="1" dirty="0">
                <a:solidFill>
                  <a:srgbClr val="FFFFB1"/>
                </a:solidFill>
              </a:rPr>
              <a:t>1</a:t>
            </a:r>
            <a:r>
              <a:rPr lang="en-US" altLang="zh-CN" sz="2800" b="1" dirty="0">
                <a:solidFill>
                  <a:srgbClr val="EAEAEA"/>
                </a:solidFill>
              </a:rPr>
              <a:t>: </a:t>
            </a:r>
            <a:r>
              <a:rPr lang="en-US" altLang="zh-CN" sz="2800" b="1" dirty="0">
                <a:latin typeface="Symbol" panose="05050102010706020507" pitchFamily="18" charset="2"/>
              </a:rPr>
              <a:t></a:t>
            </a:r>
            <a:r>
              <a:rPr lang="en-US" altLang="zh-CN" sz="2800" b="1" baseline="-25000" dirty="0">
                <a:latin typeface="Symbol" panose="05050102010706020507" pitchFamily="18" charset="2"/>
              </a:rPr>
              <a:t>1</a:t>
            </a:r>
            <a:r>
              <a:rPr lang="en-US" altLang="zh-CN" sz="2800" b="1" dirty="0"/>
              <a:t>- </a:t>
            </a:r>
            <a:r>
              <a:rPr lang="en-US" altLang="zh-CN" sz="2800" b="1" dirty="0">
                <a:latin typeface="Symbol" panose="05050102010706020507" pitchFamily="18" charset="2"/>
              </a:rPr>
              <a:t></a:t>
            </a:r>
            <a:r>
              <a:rPr lang="en-US" altLang="zh-CN" sz="2800" b="1" baseline="-25000" dirty="0">
                <a:latin typeface="Symbol" panose="05050102010706020507" pitchFamily="18" charset="2"/>
              </a:rPr>
              <a:t>2</a:t>
            </a:r>
            <a:r>
              <a:rPr lang="en-US" altLang="zh-CN" sz="2800" b="1" dirty="0"/>
              <a:t> </a:t>
            </a:r>
            <a:r>
              <a:rPr lang="en-US" altLang="zh-CN" sz="2800" b="1" dirty="0">
                <a:sym typeface="Symbol" panose="05050102010706020507" pitchFamily="18" charset="2"/>
              </a:rPr>
              <a:t> </a:t>
            </a:r>
            <a:r>
              <a:rPr lang="en-US" altLang="zh-CN" sz="2800" b="1" dirty="0"/>
              <a:t>0</a:t>
            </a:r>
          </a:p>
          <a:p>
            <a:pPr marL="0" indent="0">
              <a:defRPr/>
            </a:pPr>
            <a:r>
              <a:rPr lang="en-US" altLang="zh-CN" sz="2800" b="1" dirty="0">
                <a:solidFill>
                  <a:srgbClr val="FFFFB1"/>
                </a:solidFill>
                <a:latin typeface="Symbol" panose="05050102010706020507" pitchFamily="18" charset="2"/>
              </a:rPr>
              <a:t></a:t>
            </a:r>
            <a:r>
              <a:rPr lang="en-US" altLang="zh-CN" sz="2800" b="1" dirty="0">
                <a:solidFill>
                  <a:srgbClr val="FFFFB1"/>
                </a:solidFill>
              </a:rPr>
              <a:t> </a:t>
            </a:r>
            <a:r>
              <a:rPr lang="en-US" altLang="zh-CN" sz="2800" b="1" dirty="0">
                <a:solidFill>
                  <a:srgbClr val="EAEAEA"/>
                </a:solidFill>
              </a:rPr>
              <a:t>=</a:t>
            </a:r>
            <a:r>
              <a:rPr lang="en-US" altLang="zh-CN" sz="2800" b="1" dirty="0">
                <a:solidFill>
                  <a:schemeClr val="tx2"/>
                </a:solidFill>
              </a:rPr>
              <a:t> </a:t>
            </a:r>
            <a:r>
              <a:rPr lang="en-US" altLang="zh-CN" sz="2800" b="1" dirty="0"/>
              <a:t>0.05</a:t>
            </a:r>
          </a:p>
          <a:p>
            <a:pPr marL="0" indent="0">
              <a:defRPr/>
            </a:pPr>
            <a:r>
              <a:rPr lang="en-US" altLang="zh-CN" sz="2800" b="1" i="1" dirty="0">
                <a:solidFill>
                  <a:srgbClr val="FFFFB1"/>
                </a:solidFill>
                <a:latin typeface="Times New Roman" panose="02020603050405020304" pitchFamily="18" charset="0"/>
              </a:rPr>
              <a:t>n</a:t>
            </a:r>
            <a:r>
              <a:rPr lang="en-US" altLang="zh-CN" sz="2400" b="1" baseline="-25000" dirty="0">
                <a:solidFill>
                  <a:srgbClr val="FFFFB1"/>
                </a:solidFill>
              </a:rPr>
              <a:t>1</a:t>
            </a:r>
            <a:r>
              <a:rPr lang="en-US" altLang="zh-CN" sz="2800" b="1" dirty="0">
                <a:solidFill>
                  <a:srgbClr val="FFFFB1"/>
                </a:solidFill>
              </a:rPr>
              <a:t> </a:t>
            </a:r>
            <a:r>
              <a:rPr lang="en-US" altLang="zh-CN" sz="2800" b="1" dirty="0">
                <a:solidFill>
                  <a:srgbClr val="EAEAEA"/>
                </a:solidFill>
              </a:rPr>
              <a:t>=</a:t>
            </a:r>
            <a:r>
              <a:rPr lang="en-US" altLang="zh-CN" sz="2800" b="1" dirty="0"/>
              <a:t> 32</a:t>
            </a:r>
            <a:r>
              <a:rPr lang="zh-CN" altLang="en-US" sz="2800" b="1" dirty="0">
                <a:solidFill>
                  <a:srgbClr val="FCFEB9"/>
                </a:solidFill>
              </a:rPr>
              <a:t>，</a:t>
            </a:r>
            <a:r>
              <a:rPr lang="en-US" altLang="zh-CN" sz="2800" b="1" i="1" dirty="0">
                <a:solidFill>
                  <a:srgbClr val="FFFFB1"/>
                </a:solidFill>
                <a:latin typeface="Times New Roman" panose="02020603050405020304" pitchFamily="18" charset="0"/>
              </a:rPr>
              <a:t>n</a:t>
            </a:r>
            <a:r>
              <a:rPr lang="en-US" altLang="zh-CN" sz="2400" b="1" baseline="-25000" dirty="0">
                <a:solidFill>
                  <a:srgbClr val="FFFFB1"/>
                </a:solidFill>
              </a:rPr>
              <a:t>2</a:t>
            </a:r>
            <a:r>
              <a:rPr lang="en-US" altLang="zh-CN" sz="2400" b="1" dirty="0">
                <a:solidFill>
                  <a:srgbClr val="FFFFB1"/>
                </a:solidFill>
              </a:rPr>
              <a:t> </a:t>
            </a:r>
            <a:r>
              <a:rPr lang="en-US" altLang="zh-CN" sz="2800" b="1" dirty="0">
                <a:solidFill>
                  <a:srgbClr val="EAEAEA"/>
                </a:solidFill>
              </a:rPr>
              <a:t>= </a:t>
            </a:r>
            <a:r>
              <a:rPr lang="en-US" altLang="zh-CN" sz="2800" b="1" dirty="0"/>
              <a:t>40</a:t>
            </a:r>
          </a:p>
          <a:p>
            <a:pPr marL="0" indent="0">
              <a:spcBef>
                <a:spcPct val="24000"/>
              </a:spcBef>
              <a:defRPr/>
            </a:pPr>
            <a:r>
              <a:rPr lang="zh-CN" altLang="en-US" sz="2800" b="1" dirty="0">
                <a:solidFill>
                  <a:srgbClr val="FFFFB1"/>
                </a:solidFill>
              </a:rPr>
              <a:t>临界值</a:t>
            </a:r>
            <a:r>
              <a:rPr lang="en-US" altLang="zh-CN" sz="2800" b="1" dirty="0">
                <a:solidFill>
                  <a:srgbClr val="FFFFB1"/>
                </a:solidFill>
              </a:rPr>
              <a:t>(s):</a:t>
            </a:r>
          </a:p>
          <a:p>
            <a:pPr marL="0" indent="0">
              <a:defRPr/>
            </a:pPr>
            <a:endParaRPr lang="en-US" altLang="zh-CN" sz="2800" b="1" dirty="0">
              <a:solidFill>
                <a:srgbClr val="FFFF93"/>
              </a:solidFill>
            </a:endParaRPr>
          </a:p>
        </p:txBody>
      </p:sp>
      <p:sp>
        <p:nvSpPr>
          <p:cNvPr id="768004" name="Rectangle 4"/>
          <p:cNvSpPr>
            <a:spLocks noChangeArrowheads="1"/>
          </p:cNvSpPr>
          <p:nvPr/>
        </p:nvSpPr>
        <p:spPr bwMode="auto">
          <a:xfrm>
            <a:off x="4114800" y="1738313"/>
            <a:ext cx="2362200"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algn="l">
              <a:spcBef>
                <a:spcPct val="20000"/>
              </a:spcBef>
              <a:defRPr/>
            </a:pPr>
            <a:r>
              <a:rPr lang="zh-CN" altLang="en-US"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检验统计量</a:t>
            </a:r>
            <a:r>
              <a:rPr lang="en-US" altLang="zh-CN"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a:t>
            </a:r>
          </a:p>
        </p:txBody>
      </p:sp>
      <p:sp>
        <p:nvSpPr>
          <p:cNvPr id="768010" name="Rectangle 10"/>
          <p:cNvSpPr>
            <a:spLocks noChangeArrowheads="1"/>
          </p:cNvSpPr>
          <p:nvPr/>
        </p:nvSpPr>
        <p:spPr bwMode="auto">
          <a:xfrm>
            <a:off x="4191000" y="3657600"/>
            <a:ext cx="2362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algn="l">
              <a:spcBef>
                <a:spcPct val="20000"/>
              </a:spcBef>
              <a:defRPr/>
            </a:pPr>
            <a:r>
              <a:rPr lang="zh-CN" altLang="en-US"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决策</a:t>
            </a:r>
            <a:r>
              <a:rPr lang="en-US" altLang="zh-CN"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a:t>
            </a:r>
          </a:p>
        </p:txBody>
      </p:sp>
      <p:sp>
        <p:nvSpPr>
          <p:cNvPr id="768011" name="Rectangle 11"/>
          <p:cNvSpPr>
            <a:spLocks noChangeArrowheads="1"/>
          </p:cNvSpPr>
          <p:nvPr/>
        </p:nvSpPr>
        <p:spPr bwMode="auto">
          <a:xfrm>
            <a:off x="4191000" y="4724400"/>
            <a:ext cx="1371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algn="l">
              <a:spcBef>
                <a:spcPct val="20000"/>
              </a:spcBef>
              <a:defRPr/>
            </a:pPr>
            <a:r>
              <a:rPr lang="zh-CN" altLang="en-US"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结论</a:t>
            </a:r>
            <a:r>
              <a:rPr lang="en-US" altLang="zh-CN"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a:t>
            </a:r>
            <a:r>
              <a:rPr lang="en-US" altLang="zh-CN"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 </a:t>
            </a:r>
          </a:p>
        </p:txBody>
      </p:sp>
      <p:sp>
        <p:nvSpPr>
          <p:cNvPr id="768012" name="Text Box 12"/>
          <p:cNvSpPr txBox="1">
            <a:spLocks noChangeArrowheads="1"/>
          </p:cNvSpPr>
          <p:nvPr/>
        </p:nvSpPr>
        <p:spPr bwMode="auto">
          <a:xfrm>
            <a:off x="4267200" y="4191000"/>
            <a:ext cx="42862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zh-CN" altLang="en-US"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在 </a:t>
            </a:r>
            <a:r>
              <a:rPr lang="zh-CN" altLang="en-US" dirty="0">
                <a:solidFill>
                  <a:srgbClr val="FFFFFF"/>
                </a:solidFill>
                <a:effectLst>
                  <a:outerShdw blurRad="38100" dist="38100" dir="2700000" algn="tl">
                    <a:srgbClr val="000000"/>
                  </a:outerShdw>
                </a:effectLst>
                <a:latin typeface="Symbol" panose="05050102010706020507" pitchFamily="18" charset="2"/>
                <a:ea typeface="微软雅黑" panose="020B0503020204020204" pitchFamily="34" charset="-122"/>
              </a:rPr>
              <a:t></a:t>
            </a:r>
            <a:r>
              <a:rPr lang="zh-CN" altLang="en-US"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 </a:t>
            </a:r>
            <a:r>
              <a:rPr lang="en-US" altLang="zh-CN"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 0.05</a:t>
            </a:r>
            <a:r>
              <a:rPr lang="zh-CN" altLang="en-US"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的水平上拒绝</a:t>
            </a:r>
            <a:r>
              <a:rPr lang="en-US" altLang="zh-CN"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H</a:t>
            </a:r>
            <a:r>
              <a:rPr lang="en-US" altLang="zh-CN" baseline="-250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0</a:t>
            </a:r>
          </a:p>
        </p:txBody>
      </p:sp>
      <p:sp>
        <p:nvSpPr>
          <p:cNvPr id="768013" name="Text Box 13"/>
          <p:cNvSpPr txBox="1">
            <a:spLocks noChangeArrowheads="1"/>
          </p:cNvSpPr>
          <p:nvPr/>
        </p:nvSpPr>
        <p:spPr bwMode="auto">
          <a:xfrm>
            <a:off x="4267200" y="5297488"/>
            <a:ext cx="4419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zh-CN" altLang="en-US"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有证据表明两种方法生产的产品其抗拉强度有显著差异</a:t>
            </a:r>
          </a:p>
        </p:txBody>
      </p:sp>
      <p:graphicFrame>
        <p:nvGraphicFramePr>
          <p:cNvPr id="768016" name="Object 16">
            <a:hlinkClick r:id="" action="ppaction://ole?verb=0"/>
          </p:cNvPr>
          <p:cNvGraphicFramePr/>
          <p:nvPr/>
        </p:nvGraphicFramePr>
        <p:xfrm>
          <a:off x="4106863" y="2260600"/>
          <a:ext cx="4676775" cy="1335088"/>
        </p:xfrm>
        <a:graphic>
          <a:graphicData uri="http://schemas.openxmlformats.org/presentationml/2006/ole">
            <mc:AlternateContent xmlns:mc="http://schemas.openxmlformats.org/markup-compatibility/2006">
              <mc:Choice xmlns:v="urn:schemas-microsoft-com:vml" Requires="v">
                <p:oleObj spid="_x0000_s121924" name="Equation" r:id="rId4" imgW="3759200" imgH="939800" progId="">
                  <p:embed/>
                </p:oleObj>
              </mc:Choice>
              <mc:Fallback>
                <p:oleObj name="Equation" r:id="rId4" imgW="3759200" imgH="939800" progId="">
                  <p:embed/>
                  <p:pic>
                    <p:nvPicPr>
                      <p:cNvPr id="0" name="Picture 5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6863" y="2260600"/>
                        <a:ext cx="4676775" cy="13350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pSp>
        <p:nvGrpSpPr>
          <p:cNvPr id="768017" name="Group 17"/>
          <p:cNvGrpSpPr/>
          <p:nvPr/>
        </p:nvGrpSpPr>
        <p:grpSpPr bwMode="auto">
          <a:xfrm>
            <a:off x="617538" y="4368800"/>
            <a:ext cx="2960687" cy="1836738"/>
            <a:chOff x="449" y="2824"/>
            <a:chExt cx="1865" cy="1157"/>
          </a:xfrm>
        </p:grpSpPr>
        <p:sp>
          <p:nvSpPr>
            <p:cNvPr id="768018" name="Line 18"/>
            <p:cNvSpPr>
              <a:spLocks noChangeShapeType="1"/>
            </p:cNvSpPr>
            <p:nvPr/>
          </p:nvSpPr>
          <p:spPr bwMode="auto">
            <a:xfrm>
              <a:off x="1376" y="2871"/>
              <a:ext cx="1" cy="848"/>
            </a:xfrm>
            <a:prstGeom prst="line">
              <a:avLst/>
            </a:prstGeom>
            <a:noFill/>
            <a:ln w="17463">
              <a:solidFill>
                <a:schemeClr val="tx1"/>
              </a:solidFill>
              <a:round/>
            </a:ln>
            <a:effectLst>
              <a:outerShdw dist="127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68019" name="Freeform 19" descr="60%"/>
            <p:cNvSpPr/>
            <p:nvPr/>
          </p:nvSpPr>
          <p:spPr bwMode="auto">
            <a:xfrm>
              <a:off x="575" y="3248"/>
              <a:ext cx="483" cy="484"/>
            </a:xfrm>
            <a:custGeom>
              <a:avLst/>
              <a:gdLst>
                <a:gd name="T0" fmla="*/ 447 w 447"/>
                <a:gd name="T1" fmla="*/ 0 h 436"/>
                <a:gd name="T2" fmla="*/ 447 w 447"/>
                <a:gd name="T3" fmla="*/ 436 h 436"/>
                <a:gd name="T4" fmla="*/ 0 w 447"/>
                <a:gd name="T5" fmla="*/ 436 h 436"/>
                <a:gd name="T6" fmla="*/ 54 w 447"/>
                <a:gd name="T7" fmla="*/ 412 h 436"/>
                <a:gd name="T8" fmla="*/ 106 w 447"/>
                <a:gd name="T9" fmla="*/ 386 h 436"/>
                <a:gd name="T10" fmla="*/ 156 w 447"/>
                <a:gd name="T11" fmla="*/ 355 h 436"/>
                <a:gd name="T12" fmla="*/ 203 w 447"/>
                <a:gd name="T13" fmla="*/ 321 h 436"/>
                <a:gd name="T14" fmla="*/ 248 w 447"/>
                <a:gd name="T15" fmla="*/ 284 h 436"/>
                <a:gd name="T16" fmla="*/ 290 w 447"/>
                <a:gd name="T17" fmla="*/ 243 h 436"/>
                <a:gd name="T18" fmla="*/ 329 w 447"/>
                <a:gd name="T19" fmla="*/ 199 h 436"/>
                <a:gd name="T20" fmla="*/ 364 w 447"/>
                <a:gd name="T21" fmla="*/ 152 h 436"/>
                <a:gd name="T22" fmla="*/ 395 w 447"/>
                <a:gd name="T23" fmla="*/ 104 h 436"/>
                <a:gd name="T24" fmla="*/ 423 w 447"/>
                <a:gd name="T25" fmla="*/ 54 h 436"/>
                <a:gd name="T26" fmla="*/ 447 w 447"/>
                <a:gd name="T27" fmla="*/ 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7" h="436">
                  <a:moveTo>
                    <a:pt x="447" y="0"/>
                  </a:moveTo>
                  <a:lnTo>
                    <a:pt x="447" y="436"/>
                  </a:lnTo>
                  <a:lnTo>
                    <a:pt x="0" y="436"/>
                  </a:lnTo>
                  <a:lnTo>
                    <a:pt x="54" y="412"/>
                  </a:lnTo>
                  <a:lnTo>
                    <a:pt x="106" y="386"/>
                  </a:lnTo>
                  <a:lnTo>
                    <a:pt x="156" y="355"/>
                  </a:lnTo>
                  <a:lnTo>
                    <a:pt x="203" y="321"/>
                  </a:lnTo>
                  <a:lnTo>
                    <a:pt x="248" y="284"/>
                  </a:lnTo>
                  <a:lnTo>
                    <a:pt x="290" y="243"/>
                  </a:lnTo>
                  <a:lnTo>
                    <a:pt x="329" y="199"/>
                  </a:lnTo>
                  <a:lnTo>
                    <a:pt x="364" y="152"/>
                  </a:lnTo>
                  <a:lnTo>
                    <a:pt x="395" y="104"/>
                  </a:lnTo>
                  <a:lnTo>
                    <a:pt x="423" y="54"/>
                  </a:lnTo>
                  <a:lnTo>
                    <a:pt x="447" y="0"/>
                  </a:lnTo>
                  <a:close/>
                </a:path>
              </a:pathLst>
            </a:custGeom>
            <a:pattFill prst="pct60">
              <a:fgClr>
                <a:schemeClr val="hlink"/>
              </a:fgClr>
              <a:bgClr>
                <a:srgbClr val="FFFFFF"/>
              </a:bgClr>
            </a:patt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68020" name="Freeform 20" descr="60%"/>
            <p:cNvSpPr/>
            <p:nvPr/>
          </p:nvSpPr>
          <p:spPr bwMode="auto">
            <a:xfrm>
              <a:off x="1721" y="3270"/>
              <a:ext cx="484" cy="462"/>
            </a:xfrm>
            <a:custGeom>
              <a:avLst/>
              <a:gdLst>
                <a:gd name="T0" fmla="*/ 0 w 424"/>
                <a:gd name="T1" fmla="*/ 0 h 414"/>
                <a:gd name="T2" fmla="*/ 0 w 424"/>
                <a:gd name="T3" fmla="*/ 414 h 414"/>
                <a:gd name="T4" fmla="*/ 424 w 424"/>
                <a:gd name="T5" fmla="*/ 414 h 414"/>
                <a:gd name="T6" fmla="*/ 372 w 424"/>
                <a:gd name="T7" fmla="*/ 392 h 414"/>
                <a:gd name="T8" fmla="*/ 323 w 424"/>
                <a:gd name="T9" fmla="*/ 366 h 414"/>
                <a:gd name="T10" fmla="*/ 276 w 424"/>
                <a:gd name="T11" fmla="*/ 337 h 414"/>
                <a:gd name="T12" fmla="*/ 230 w 424"/>
                <a:gd name="T13" fmla="*/ 304 h 414"/>
                <a:gd name="T14" fmla="*/ 188 w 424"/>
                <a:gd name="T15" fmla="*/ 268 h 414"/>
                <a:gd name="T16" fmla="*/ 148 w 424"/>
                <a:gd name="T17" fmla="*/ 230 h 414"/>
                <a:gd name="T18" fmla="*/ 112 w 424"/>
                <a:gd name="T19" fmla="*/ 188 h 414"/>
                <a:gd name="T20" fmla="*/ 78 w 424"/>
                <a:gd name="T21" fmla="*/ 145 h 414"/>
                <a:gd name="T22" fmla="*/ 48 w 424"/>
                <a:gd name="T23" fmla="*/ 99 h 414"/>
                <a:gd name="T24" fmla="*/ 22 w 424"/>
                <a:gd name="T25" fmla="*/ 50 h 414"/>
                <a:gd name="T26" fmla="*/ 0 w 424"/>
                <a:gd name="T27" fmla="*/ 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4" h="414">
                  <a:moveTo>
                    <a:pt x="0" y="0"/>
                  </a:moveTo>
                  <a:lnTo>
                    <a:pt x="0" y="414"/>
                  </a:lnTo>
                  <a:lnTo>
                    <a:pt x="424" y="414"/>
                  </a:lnTo>
                  <a:lnTo>
                    <a:pt x="372" y="392"/>
                  </a:lnTo>
                  <a:lnTo>
                    <a:pt x="323" y="366"/>
                  </a:lnTo>
                  <a:lnTo>
                    <a:pt x="276" y="337"/>
                  </a:lnTo>
                  <a:lnTo>
                    <a:pt x="230" y="304"/>
                  </a:lnTo>
                  <a:lnTo>
                    <a:pt x="188" y="268"/>
                  </a:lnTo>
                  <a:lnTo>
                    <a:pt x="148" y="230"/>
                  </a:lnTo>
                  <a:lnTo>
                    <a:pt x="112" y="188"/>
                  </a:lnTo>
                  <a:lnTo>
                    <a:pt x="78" y="145"/>
                  </a:lnTo>
                  <a:lnTo>
                    <a:pt x="48" y="99"/>
                  </a:lnTo>
                  <a:lnTo>
                    <a:pt x="22" y="50"/>
                  </a:lnTo>
                  <a:lnTo>
                    <a:pt x="0" y="0"/>
                  </a:lnTo>
                  <a:close/>
                </a:path>
              </a:pathLst>
            </a:custGeom>
            <a:pattFill prst="pct60">
              <a:fgClr>
                <a:schemeClr val="hlink"/>
              </a:fgClr>
              <a:bgClr>
                <a:srgbClr val="FFFFFF"/>
              </a:bgClr>
            </a:patt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97294" name="Group 21"/>
            <p:cNvGrpSpPr/>
            <p:nvPr/>
          </p:nvGrpSpPr>
          <p:grpSpPr bwMode="auto">
            <a:xfrm>
              <a:off x="472" y="2857"/>
              <a:ext cx="1808" cy="838"/>
              <a:chOff x="472" y="2857"/>
              <a:chExt cx="1808" cy="838"/>
            </a:xfrm>
          </p:grpSpPr>
          <p:sp>
            <p:nvSpPr>
              <p:cNvPr id="768022" name="Freeform 22"/>
              <p:cNvSpPr/>
              <p:nvPr/>
            </p:nvSpPr>
            <p:spPr bwMode="auto">
              <a:xfrm>
                <a:off x="1376" y="2857"/>
                <a:ext cx="904" cy="838"/>
              </a:xfrm>
              <a:custGeom>
                <a:avLst/>
                <a:gdLst>
                  <a:gd name="T0" fmla="*/ 904 w 904"/>
                  <a:gd name="T1" fmla="*/ 838 h 838"/>
                  <a:gd name="T2" fmla="*/ 809 w 904"/>
                  <a:gd name="T3" fmla="*/ 828 h 838"/>
                  <a:gd name="T4" fmla="*/ 762 w 904"/>
                  <a:gd name="T5" fmla="*/ 818 h 838"/>
                  <a:gd name="T6" fmla="*/ 714 w 904"/>
                  <a:gd name="T7" fmla="*/ 805 h 838"/>
                  <a:gd name="T8" fmla="*/ 667 w 904"/>
                  <a:gd name="T9" fmla="*/ 785 h 838"/>
                  <a:gd name="T10" fmla="*/ 619 w 904"/>
                  <a:gd name="T11" fmla="*/ 759 h 838"/>
                  <a:gd name="T12" fmla="*/ 572 w 904"/>
                  <a:gd name="T13" fmla="*/ 724 h 838"/>
                  <a:gd name="T14" fmla="*/ 476 w 904"/>
                  <a:gd name="T15" fmla="*/ 627 h 838"/>
                  <a:gd name="T16" fmla="*/ 381 w 904"/>
                  <a:gd name="T17" fmla="*/ 491 h 838"/>
                  <a:gd name="T18" fmla="*/ 286 w 904"/>
                  <a:gd name="T19" fmla="*/ 326 h 838"/>
                  <a:gd name="T20" fmla="*/ 239 w 904"/>
                  <a:gd name="T21" fmla="*/ 243 h 838"/>
                  <a:gd name="T22" fmla="*/ 191 w 904"/>
                  <a:gd name="T23" fmla="*/ 165 h 838"/>
                  <a:gd name="T24" fmla="*/ 144 w 904"/>
                  <a:gd name="T25" fmla="*/ 98 h 838"/>
                  <a:gd name="T26" fmla="*/ 95 w 904"/>
                  <a:gd name="T27" fmla="*/ 44 h 838"/>
                  <a:gd name="T28" fmla="*/ 48 w 904"/>
                  <a:gd name="T29" fmla="*/ 11 h 838"/>
                  <a:gd name="T30" fmla="*/ 0 w 904"/>
                  <a:gd name="T31"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4" h="838">
                    <a:moveTo>
                      <a:pt x="904" y="838"/>
                    </a:moveTo>
                    <a:lnTo>
                      <a:pt x="809" y="828"/>
                    </a:lnTo>
                    <a:lnTo>
                      <a:pt x="762" y="818"/>
                    </a:lnTo>
                    <a:lnTo>
                      <a:pt x="714" y="805"/>
                    </a:lnTo>
                    <a:lnTo>
                      <a:pt x="667" y="785"/>
                    </a:lnTo>
                    <a:lnTo>
                      <a:pt x="619" y="759"/>
                    </a:lnTo>
                    <a:lnTo>
                      <a:pt x="572" y="724"/>
                    </a:lnTo>
                    <a:lnTo>
                      <a:pt x="476" y="627"/>
                    </a:lnTo>
                    <a:lnTo>
                      <a:pt x="381" y="491"/>
                    </a:lnTo>
                    <a:lnTo>
                      <a:pt x="286" y="326"/>
                    </a:lnTo>
                    <a:lnTo>
                      <a:pt x="239" y="243"/>
                    </a:lnTo>
                    <a:lnTo>
                      <a:pt x="191" y="165"/>
                    </a:lnTo>
                    <a:lnTo>
                      <a:pt x="144" y="98"/>
                    </a:lnTo>
                    <a:lnTo>
                      <a:pt x="95" y="44"/>
                    </a:lnTo>
                    <a:lnTo>
                      <a:pt x="48" y="11"/>
                    </a:lnTo>
                    <a:lnTo>
                      <a:pt x="0" y="0"/>
                    </a:lnTo>
                  </a:path>
                </a:pathLst>
              </a:custGeom>
              <a:noFill/>
              <a:ln w="57150" cmpd="sng">
                <a:solidFill>
                  <a:srgbClr val="FF0000"/>
                </a:solidFill>
                <a:prstDash val="solid"/>
                <a:rou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68023" name="Freeform 23"/>
              <p:cNvSpPr/>
              <p:nvPr/>
            </p:nvSpPr>
            <p:spPr bwMode="auto">
              <a:xfrm>
                <a:off x="472" y="2857"/>
                <a:ext cx="904" cy="838"/>
              </a:xfrm>
              <a:custGeom>
                <a:avLst/>
                <a:gdLst>
                  <a:gd name="T0" fmla="*/ 0 w 904"/>
                  <a:gd name="T1" fmla="*/ 838 h 838"/>
                  <a:gd name="T2" fmla="*/ 95 w 904"/>
                  <a:gd name="T3" fmla="*/ 828 h 838"/>
                  <a:gd name="T4" fmla="*/ 144 w 904"/>
                  <a:gd name="T5" fmla="*/ 818 h 838"/>
                  <a:gd name="T6" fmla="*/ 191 w 904"/>
                  <a:gd name="T7" fmla="*/ 805 h 838"/>
                  <a:gd name="T8" fmla="*/ 238 w 904"/>
                  <a:gd name="T9" fmla="*/ 785 h 838"/>
                  <a:gd name="T10" fmla="*/ 286 w 904"/>
                  <a:gd name="T11" fmla="*/ 759 h 838"/>
                  <a:gd name="T12" fmla="*/ 333 w 904"/>
                  <a:gd name="T13" fmla="*/ 724 h 838"/>
                  <a:gd name="T14" fmla="*/ 429 w 904"/>
                  <a:gd name="T15" fmla="*/ 627 h 838"/>
                  <a:gd name="T16" fmla="*/ 523 w 904"/>
                  <a:gd name="T17" fmla="*/ 491 h 838"/>
                  <a:gd name="T18" fmla="*/ 619 w 904"/>
                  <a:gd name="T19" fmla="*/ 326 h 838"/>
                  <a:gd name="T20" fmla="*/ 667 w 904"/>
                  <a:gd name="T21" fmla="*/ 243 h 838"/>
                  <a:gd name="T22" fmla="*/ 714 w 904"/>
                  <a:gd name="T23" fmla="*/ 165 h 838"/>
                  <a:gd name="T24" fmla="*/ 762 w 904"/>
                  <a:gd name="T25" fmla="*/ 98 h 838"/>
                  <a:gd name="T26" fmla="*/ 809 w 904"/>
                  <a:gd name="T27" fmla="*/ 44 h 838"/>
                  <a:gd name="T28" fmla="*/ 857 w 904"/>
                  <a:gd name="T29" fmla="*/ 11 h 838"/>
                  <a:gd name="T30" fmla="*/ 904 w 904"/>
                  <a:gd name="T31"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4" h="838">
                    <a:moveTo>
                      <a:pt x="0" y="838"/>
                    </a:moveTo>
                    <a:lnTo>
                      <a:pt x="95" y="828"/>
                    </a:lnTo>
                    <a:lnTo>
                      <a:pt x="144" y="818"/>
                    </a:lnTo>
                    <a:lnTo>
                      <a:pt x="191" y="805"/>
                    </a:lnTo>
                    <a:lnTo>
                      <a:pt x="238" y="785"/>
                    </a:lnTo>
                    <a:lnTo>
                      <a:pt x="286" y="759"/>
                    </a:lnTo>
                    <a:lnTo>
                      <a:pt x="333" y="724"/>
                    </a:lnTo>
                    <a:lnTo>
                      <a:pt x="429" y="627"/>
                    </a:lnTo>
                    <a:lnTo>
                      <a:pt x="523" y="491"/>
                    </a:lnTo>
                    <a:lnTo>
                      <a:pt x="619" y="326"/>
                    </a:lnTo>
                    <a:lnTo>
                      <a:pt x="667" y="243"/>
                    </a:lnTo>
                    <a:lnTo>
                      <a:pt x="714" y="165"/>
                    </a:lnTo>
                    <a:lnTo>
                      <a:pt x="762" y="98"/>
                    </a:lnTo>
                    <a:lnTo>
                      <a:pt x="809" y="44"/>
                    </a:lnTo>
                    <a:lnTo>
                      <a:pt x="857" y="11"/>
                    </a:lnTo>
                    <a:lnTo>
                      <a:pt x="904" y="0"/>
                    </a:lnTo>
                  </a:path>
                </a:pathLst>
              </a:custGeom>
              <a:noFill/>
              <a:ln w="57150" cmpd="sng">
                <a:solidFill>
                  <a:srgbClr val="FF0000"/>
                </a:solidFill>
                <a:prstDash val="solid"/>
                <a:rou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sp>
          <p:nvSpPr>
            <p:cNvPr id="768024" name="Line 24"/>
            <p:cNvSpPr>
              <a:spLocks noChangeShapeType="1"/>
            </p:cNvSpPr>
            <p:nvPr/>
          </p:nvSpPr>
          <p:spPr bwMode="auto">
            <a:xfrm>
              <a:off x="1946" y="3692"/>
              <a:ext cx="1" cy="8"/>
            </a:xfrm>
            <a:prstGeom prst="line">
              <a:avLst/>
            </a:prstGeom>
            <a:noFill/>
            <a:ln w="25400">
              <a:solidFill>
                <a:srgbClr val="CDCDCD"/>
              </a:solidFill>
              <a:round/>
            </a:ln>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68025" name="Line 25"/>
            <p:cNvSpPr>
              <a:spLocks noChangeShapeType="1"/>
            </p:cNvSpPr>
            <p:nvPr/>
          </p:nvSpPr>
          <p:spPr bwMode="auto">
            <a:xfrm>
              <a:off x="1762" y="3692"/>
              <a:ext cx="1" cy="8"/>
            </a:xfrm>
            <a:prstGeom prst="line">
              <a:avLst/>
            </a:prstGeom>
            <a:noFill/>
            <a:ln w="25400">
              <a:solidFill>
                <a:srgbClr val="CDCDCD"/>
              </a:solidFill>
              <a:round/>
            </a:ln>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68026" name="Line 26"/>
            <p:cNvSpPr>
              <a:spLocks noChangeShapeType="1"/>
            </p:cNvSpPr>
            <p:nvPr/>
          </p:nvSpPr>
          <p:spPr bwMode="auto">
            <a:xfrm>
              <a:off x="841" y="3692"/>
              <a:ext cx="1" cy="8"/>
            </a:xfrm>
            <a:prstGeom prst="line">
              <a:avLst/>
            </a:prstGeom>
            <a:noFill/>
            <a:ln w="25400">
              <a:solidFill>
                <a:srgbClr val="CDCDCD"/>
              </a:solidFill>
              <a:round/>
            </a:ln>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97298" name="Group 27"/>
            <p:cNvGrpSpPr/>
            <p:nvPr/>
          </p:nvGrpSpPr>
          <p:grpSpPr bwMode="auto">
            <a:xfrm>
              <a:off x="449" y="3039"/>
              <a:ext cx="1865" cy="697"/>
              <a:chOff x="449" y="3003"/>
              <a:chExt cx="1865" cy="697"/>
            </a:xfrm>
          </p:grpSpPr>
          <p:sp>
            <p:nvSpPr>
              <p:cNvPr id="768028" name="Freeform 28"/>
              <p:cNvSpPr/>
              <p:nvPr/>
            </p:nvSpPr>
            <p:spPr bwMode="auto">
              <a:xfrm>
                <a:off x="472" y="3003"/>
                <a:ext cx="1842" cy="689"/>
              </a:xfrm>
              <a:custGeom>
                <a:avLst/>
                <a:gdLst>
                  <a:gd name="T0" fmla="*/ 0 w 1842"/>
                  <a:gd name="T1" fmla="*/ 0 h 689"/>
                  <a:gd name="T2" fmla="*/ 0 w 1842"/>
                  <a:gd name="T3" fmla="*/ 689 h 689"/>
                  <a:gd name="T4" fmla="*/ 1842 w 1842"/>
                  <a:gd name="T5" fmla="*/ 689 h 689"/>
                </a:gdLst>
                <a:ahLst/>
                <a:cxnLst>
                  <a:cxn ang="0">
                    <a:pos x="T0" y="T1"/>
                  </a:cxn>
                  <a:cxn ang="0">
                    <a:pos x="T2" y="T3"/>
                  </a:cxn>
                  <a:cxn ang="0">
                    <a:pos x="T4" y="T5"/>
                  </a:cxn>
                </a:cxnLst>
                <a:rect l="0" t="0" r="r" b="b"/>
                <a:pathLst>
                  <a:path w="1842" h="689">
                    <a:moveTo>
                      <a:pt x="0" y="0"/>
                    </a:moveTo>
                    <a:lnTo>
                      <a:pt x="0" y="689"/>
                    </a:lnTo>
                    <a:lnTo>
                      <a:pt x="1842" y="689"/>
                    </a:lnTo>
                  </a:path>
                </a:pathLst>
              </a:custGeom>
              <a:noFill/>
              <a:ln w="19050" cmpd="sng">
                <a:solidFill>
                  <a:srgbClr val="F0F0F0"/>
                </a:solidFill>
                <a:prstDash val="solid"/>
                <a:rou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97316" name="Group 29"/>
              <p:cNvGrpSpPr/>
              <p:nvPr/>
            </p:nvGrpSpPr>
            <p:grpSpPr bwMode="auto">
              <a:xfrm>
                <a:off x="449" y="3003"/>
                <a:ext cx="209" cy="697"/>
                <a:chOff x="449" y="3003"/>
                <a:chExt cx="209" cy="697"/>
              </a:xfrm>
            </p:grpSpPr>
            <p:sp>
              <p:nvSpPr>
                <p:cNvPr id="768030" name="Line 30"/>
                <p:cNvSpPr>
                  <a:spLocks noChangeShapeType="1"/>
                </p:cNvSpPr>
                <p:nvPr/>
              </p:nvSpPr>
              <p:spPr bwMode="auto">
                <a:xfrm>
                  <a:off x="449" y="3003"/>
                  <a:ext cx="23" cy="1"/>
                </a:xfrm>
                <a:prstGeom prst="line">
                  <a:avLst/>
                </a:prstGeom>
                <a:noFill/>
                <a:ln w="19050">
                  <a:solidFill>
                    <a:srgbClr val="F0F0F0"/>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68031" name="Line 31"/>
                <p:cNvSpPr>
                  <a:spLocks noChangeShapeType="1"/>
                </p:cNvSpPr>
                <p:nvPr/>
              </p:nvSpPr>
              <p:spPr bwMode="auto">
                <a:xfrm>
                  <a:off x="449" y="3072"/>
                  <a:ext cx="23" cy="1"/>
                </a:xfrm>
                <a:prstGeom prst="line">
                  <a:avLst/>
                </a:prstGeom>
                <a:noFill/>
                <a:ln w="19050">
                  <a:solidFill>
                    <a:srgbClr val="F0F0F0"/>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68032" name="Line 32"/>
                <p:cNvSpPr>
                  <a:spLocks noChangeShapeType="1"/>
                </p:cNvSpPr>
                <p:nvPr/>
              </p:nvSpPr>
              <p:spPr bwMode="auto">
                <a:xfrm>
                  <a:off x="449" y="3142"/>
                  <a:ext cx="23" cy="1"/>
                </a:xfrm>
                <a:prstGeom prst="line">
                  <a:avLst/>
                </a:prstGeom>
                <a:noFill/>
                <a:ln w="19050">
                  <a:solidFill>
                    <a:srgbClr val="F0F0F0"/>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68033" name="Line 33"/>
                <p:cNvSpPr>
                  <a:spLocks noChangeShapeType="1"/>
                </p:cNvSpPr>
                <p:nvPr/>
              </p:nvSpPr>
              <p:spPr bwMode="auto">
                <a:xfrm>
                  <a:off x="449" y="3210"/>
                  <a:ext cx="23" cy="1"/>
                </a:xfrm>
                <a:prstGeom prst="line">
                  <a:avLst/>
                </a:prstGeom>
                <a:noFill/>
                <a:ln w="19050">
                  <a:solidFill>
                    <a:srgbClr val="F0F0F0"/>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68034" name="Line 34"/>
                <p:cNvSpPr>
                  <a:spLocks noChangeShapeType="1"/>
                </p:cNvSpPr>
                <p:nvPr/>
              </p:nvSpPr>
              <p:spPr bwMode="auto">
                <a:xfrm>
                  <a:off x="449" y="3279"/>
                  <a:ext cx="23" cy="1"/>
                </a:xfrm>
                <a:prstGeom prst="line">
                  <a:avLst/>
                </a:prstGeom>
                <a:noFill/>
                <a:ln w="19050">
                  <a:solidFill>
                    <a:srgbClr val="F0F0F0"/>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68035" name="Line 35"/>
                <p:cNvSpPr>
                  <a:spLocks noChangeShapeType="1"/>
                </p:cNvSpPr>
                <p:nvPr/>
              </p:nvSpPr>
              <p:spPr bwMode="auto">
                <a:xfrm>
                  <a:off x="449" y="3347"/>
                  <a:ext cx="23" cy="1"/>
                </a:xfrm>
                <a:prstGeom prst="line">
                  <a:avLst/>
                </a:prstGeom>
                <a:noFill/>
                <a:ln w="19050">
                  <a:solidFill>
                    <a:srgbClr val="F0F0F0"/>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68036" name="Line 36"/>
                <p:cNvSpPr>
                  <a:spLocks noChangeShapeType="1"/>
                </p:cNvSpPr>
                <p:nvPr/>
              </p:nvSpPr>
              <p:spPr bwMode="auto">
                <a:xfrm>
                  <a:off x="449" y="3417"/>
                  <a:ext cx="23" cy="1"/>
                </a:xfrm>
                <a:prstGeom prst="line">
                  <a:avLst/>
                </a:prstGeom>
                <a:noFill/>
                <a:ln w="19050">
                  <a:solidFill>
                    <a:srgbClr val="F0F0F0"/>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68037" name="Line 37"/>
                <p:cNvSpPr>
                  <a:spLocks noChangeShapeType="1"/>
                </p:cNvSpPr>
                <p:nvPr/>
              </p:nvSpPr>
              <p:spPr bwMode="auto">
                <a:xfrm>
                  <a:off x="449" y="3485"/>
                  <a:ext cx="23" cy="1"/>
                </a:xfrm>
                <a:prstGeom prst="line">
                  <a:avLst/>
                </a:prstGeom>
                <a:noFill/>
                <a:ln w="19050">
                  <a:solidFill>
                    <a:srgbClr val="F0F0F0"/>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68038" name="Line 38"/>
                <p:cNvSpPr>
                  <a:spLocks noChangeShapeType="1"/>
                </p:cNvSpPr>
                <p:nvPr/>
              </p:nvSpPr>
              <p:spPr bwMode="auto">
                <a:xfrm>
                  <a:off x="449" y="3554"/>
                  <a:ext cx="23" cy="1"/>
                </a:xfrm>
                <a:prstGeom prst="line">
                  <a:avLst/>
                </a:prstGeom>
                <a:noFill/>
                <a:ln w="19050">
                  <a:solidFill>
                    <a:srgbClr val="F0F0F0"/>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68039" name="Line 39"/>
                <p:cNvSpPr>
                  <a:spLocks noChangeShapeType="1"/>
                </p:cNvSpPr>
                <p:nvPr/>
              </p:nvSpPr>
              <p:spPr bwMode="auto">
                <a:xfrm>
                  <a:off x="449" y="3623"/>
                  <a:ext cx="23" cy="1"/>
                </a:xfrm>
                <a:prstGeom prst="line">
                  <a:avLst/>
                </a:prstGeom>
                <a:noFill/>
                <a:ln w="19050">
                  <a:solidFill>
                    <a:srgbClr val="F0F0F0"/>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68040" name="Line 40"/>
                <p:cNvSpPr>
                  <a:spLocks noChangeShapeType="1"/>
                </p:cNvSpPr>
                <p:nvPr/>
              </p:nvSpPr>
              <p:spPr bwMode="auto">
                <a:xfrm>
                  <a:off x="657" y="3692"/>
                  <a:ext cx="1" cy="8"/>
                </a:xfrm>
                <a:prstGeom prst="line">
                  <a:avLst/>
                </a:prstGeom>
                <a:noFill/>
                <a:ln w="19050">
                  <a:solidFill>
                    <a:srgbClr val="F0F0F0"/>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sp>
          <p:nvSpPr>
            <p:cNvPr id="768041" name="Rectangle 41"/>
            <p:cNvSpPr>
              <a:spLocks noChangeArrowheads="1"/>
            </p:cNvSpPr>
            <p:nvPr/>
          </p:nvSpPr>
          <p:spPr bwMode="auto">
            <a:xfrm>
              <a:off x="2167" y="3729"/>
              <a:ext cx="12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sz="26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Z</a:t>
              </a:r>
            </a:p>
          </p:txBody>
        </p:sp>
        <p:sp>
          <p:nvSpPr>
            <p:cNvPr id="768042" name="Rectangle 42"/>
            <p:cNvSpPr>
              <a:spLocks noChangeArrowheads="1"/>
            </p:cNvSpPr>
            <p:nvPr/>
          </p:nvSpPr>
          <p:spPr bwMode="auto">
            <a:xfrm>
              <a:off x="1315" y="3726"/>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sz="26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0</a:t>
              </a:r>
            </a:p>
          </p:txBody>
        </p:sp>
        <p:sp>
          <p:nvSpPr>
            <p:cNvPr id="768043" name="Rectangle 43"/>
            <p:cNvSpPr>
              <a:spLocks noChangeArrowheads="1"/>
            </p:cNvSpPr>
            <p:nvPr/>
          </p:nvSpPr>
          <p:spPr bwMode="auto">
            <a:xfrm>
              <a:off x="1563" y="3750"/>
              <a:ext cx="2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sz="18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1.96</a:t>
              </a:r>
            </a:p>
          </p:txBody>
        </p:sp>
        <p:sp>
          <p:nvSpPr>
            <p:cNvPr id="768044" name="Rectangle 44"/>
            <p:cNvSpPr>
              <a:spLocks noChangeArrowheads="1"/>
            </p:cNvSpPr>
            <p:nvPr/>
          </p:nvSpPr>
          <p:spPr bwMode="auto">
            <a:xfrm>
              <a:off x="785" y="3762"/>
              <a:ext cx="3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sz="18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-1.96</a:t>
              </a:r>
            </a:p>
          </p:txBody>
        </p:sp>
        <p:sp>
          <p:nvSpPr>
            <p:cNvPr id="768045" name="Rectangle 45"/>
            <p:cNvSpPr>
              <a:spLocks noChangeArrowheads="1"/>
            </p:cNvSpPr>
            <p:nvPr/>
          </p:nvSpPr>
          <p:spPr bwMode="auto">
            <a:xfrm>
              <a:off x="1947" y="3170"/>
              <a:ext cx="2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sz="18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.025</a:t>
              </a:r>
            </a:p>
          </p:txBody>
        </p:sp>
        <p:sp>
          <p:nvSpPr>
            <p:cNvPr id="768046" name="Freeform 46"/>
            <p:cNvSpPr/>
            <p:nvPr/>
          </p:nvSpPr>
          <p:spPr bwMode="auto">
            <a:xfrm>
              <a:off x="808" y="3352"/>
              <a:ext cx="134" cy="274"/>
            </a:xfrm>
            <a:custGeom>
              <a:avLst/>
              <a:gdLst>
                <a:gd name="T0" fmla="*/ 0 w 110"/>
                <a:gd name="T1" fmla="*/ 0 h 238"/>
                <a:gd name="T2" fmla="*/ 19 w 110"/>
                <a:gd name="T3" fmla="*/ 1 h 238"/>
                <a:gd name="T4" fmla="*/ 37 w 110"/>
                <a:gd name="T5" fmla="*/ 5 h 238"/>
                <a:gd name="T6" fmla="*/ 52 w 110"/>
                <a:gd name="T7" fmla="*/ 14 h 238"/>
                <a:gd name="T8" fmla="*/ 67 w 110"/>
                <a:gd name="T9" fmla="*/ 25 h 238"/>
                <a:gd name="T10" fmla="*/ 78 w 110"/>
                <a:gd name="T11" fmla="*/ 39 h 238"/>
                <a:gd name="T12" fmla="*/ 86 w 110"/>
                <a:gd name="T13" fmla="*/ 55 h 238"/>
                <a:gd name="T14" fmla="*/ 90 w 110"/>
                <a:gd name="T15" fmla="*/ 73 h 238"/>
                <a:gd name="T16" fmla="*/ 90 w 110"/>
                <a:gd name="T17" fmla="*/ 90 h 238"/>
                <a:gd name="T18" fmla="*/ 86 w 110"/>
                <a:gd name="T19" fmla="*/ 108 h 238"/>
                <a:gd name="T20" fmla="*/ 78 w 110"/>
                <a:gd name="T21" fmla="*/ 124 h 238"/>
                <a:gd name="T22" fmla="*/ 70 w 110"/>
                <a:gd name="T23" fmla="*/ 140 h 238"/>
                <a:gd name="T24" fmla="*/ 67 w 110"/>
                <a:gd name="T25" fmla="*/ 157 h 238"/>
                <a:gd name="T26" fmla="*/ 67 w 110"/>
                <a:gd name="T27" fmla="*/ 175 h 238"/>
                <a:gd name="T28" fmla="*/ 70 w 110"/>
                <a:gd name="T29" fmla="*/ 192 h 238"/>
                <a:gd name="T30" fmla="*/ 79 w 110"/>
                <a:gd name="T31" fmla="*/ 209 h 238"/>
                <a:gd name="T32" fmla="*/ 90 w 110"/>
                <a:gd name="T33" fmla="*/ 222 h 238"/>
                <a:gd name="T34" fmla="*/ 103 w 110"/>
                <a:gd name="T35" fmla="*/ 234 h 238"/>
                <a:gd name="T36" fmla="*/ 110 w 110"/>
                <a:gd name="T37"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238">
                  <a:moveTo>
                    <a:pt x="0" y="0"/>
                  </a:moveTo>
                  <a:lnTo>
                    <a:pt x="19" y="1"/>
                  </a:lnTo>
                  <a:lnTo>
                    <a:pt x="37" y="5"/>
                  </a:lnTo>
                  <a:lnTo>
                    <a:pt x="52" y="14"/>
                  </a:lnTo>
                  <a:lnTo>
                    <a:pt x="67" y="25"/>
                  </a:lnTo>
                  <a:lnTo>
                    <a:pt x="78" y="39"/>
                  </a:lnTo>
                  <a:lnTo>
                    <a:pt x="86" y="55"/>
                  </a:lnTo>
                  <a:lnTo>
                    <a:pt x="90" y="73"/>
                  </a:lnTo>
                  <a:lnTo>
                    <a:pt x="90" y="90"/>
                  </a:lnTo>
                  <a:lnTo>
                    <a:pt x="86" y="108"/>
                  </a:lnTo>
                  <a:lnTo>
                    <a:pt x="78" y="124"/>
                  </a:lnTo>
                  <a:lnTo>
                    <a:pt x="70" y="140"/>
                  </a:lnTo>
                  <a:lnTo>
                    <a:pt x="67" y="157"/>
                  </a:lnTo>
                  <a:lnTo>
                    <a:pt x="67" y="175"/>
                  </a:lnTo>
                  <a:lnTo>
                    <a:pt x="70" y="192"/>
                  </a:lnTo>
                  <a:lnTo>
                    <a:pt x="79" y="209"/>
                  </a:lnTo>
                  <a:lnTo>
                    <a:pt x="90" y="222"/>
                  </a:lnTo>
                  <a:lnTo>
                    <a:pt x="103" y="234"/>
                  </a:lnTo>
                  <a:lnTo>
                    <a:pt x="110" y="238"/>
                  </a:lnTo>
                </a:path>
              </a:pathLst>
            </a:custGeom>
            <a:noFill/>
            <a:ln w="12700"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68047" name="Freeform 47"/>
            <p:cNvSpPr/>
            <p:nvPr/>
          </p:nvSpPr>
          <p:spPr bwMode="auto">
            <a:xfrm>
              <a:off x="1837" y="3340"/>
              <a:ext cx="294" cy="236"/>
            </a:xfrm>
            <a:custGeom>
              <a:avLst/>
              <a:gdLst>
                <a:gd name="T0" fmla="*/ 294 w 294"/>
                <a:gd name="T1" fmla="*/ 0 h 188"/>
                <a:gd name="T2" fmla="*/ 291 w 294"/>
                <a:gd name="T3" fmla="*/ 23 h 188"/>
                <a:gd name="T4" fmla="*/ 283 w 294"/>
                <a:gd name="T5" fmla="*/ 46 h 188"/>
                <a:gd name="T6" fmla="*/ 271 w 294"/>
                <a:gd name="T7" fmla="*/ 66 h 188"/>
                <a:gd name="T8" fmla="*/ 255 w 294"/>
                <a:gd name="T9" fmla="*/ 84 h 188"/>
                <a:gd name="T10" fmla="*/ 236 w 294"/>
                <a:gd name="T11" fmla="*/ 99 h 188"/>
                <a:gd name="T12" fmla="*/ 214 w 294"/>
                <a:gd name="T13" fmla="*/ 110 h 188"/>
                <a:gd name="T14" fmla="*/ 190 w 294"/>
                <a:gd name="T15" fmla="*/ 117 h 188"/>
                <a:gd name="T16" fmla="*/ 166 w 294"/>
                <a:gd name="T17" fmla="*/ 118 h 188"/>
                <a:gd name="T18" fmla="*/ 142 w 294"/>
                <a:gd name="T19" fmla="*/ 116 h 188"/>
                <a:gd name="T20" fmla="*/ 117 w 294"/>
                <a:gd name="T21" fmla="*/ 113 h 188"/>
                <a:gd name="T22" fmla="*/ 92 w 294"/>
                <a:gd name="T23" fmla="*/ 116 h 188"/>
                <a:gd name="T24" fmla="*/ 70 w 294"/>
                <a:gd name="T25" fmla="*/ 123 h 188"/>
                <a:gd name="T26" fmla="*/ 47 w 294"/>
                <a:gd name="T27" fmla="*/ 133 h 188"/>
                <a:gd name="T28" fmla="*/ 27 w 294"/>
                <a:gd name="T29" fmla="*/ 147 h 188"/>
                <a:gd name="T30" fmla="*/ 12 w 294"/>
                <a:gd name="T31" fmla="*/ 166 h 188"/>
                <a:gd name="T32" fmla="*/ 0 w 294"/>
                <a:gd name="T33" fmla="*/ 186 h 188"/>
                <a:gd name="T34" fmla="*/ 0 w 294"/>
                <a:gd name="T35"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4" h="188">
                  <a:moveTo>
                    <a:pt x="294" y="0"/>
                  </a:moveTo>
                  <a:lnTo>
                    <a:pt x="291" y="23"/>
                  </a:lnTo>
                  <a:lnTo>
                    <a:pt x="283" y="46"/>
                  </a:lnTo>
                  <a:lnTo>
                    <a:pt x="271" y="66"/>
                  </a:lnTo>
                  <a:lnTo>
                    <a:pt x="255" y="84"/>
                  </a:lnTo>
                  <a:lnTo>
                    <a:pt x="236" y="99"/>
                  </a:lnTo>
                  <a:lnTo>
                    <a:pt x="214" y="110"/>
                  </a:lnTo>
                  <a:lnTo>
                    <a:pt x="190" y="117"/>
                  </a:lnTo>
                  <a:lnTo>
                    <a:pt x="166" y="118"/>
                  </a:lnTo>
                  <a:lnTo>
                    <a:pt x="142" y="116"/>
                  </a:lnTo>
                  <a:lnTo>
                    <a:pt x="117" y="113"/>
                  </a:lnTo>
                  <a:lnTo>
                    <a:pt x="92" y="116"/>
                  </a:lnTo>
                  <a:lnTo>
                    <a:pt x="70" y="123"/>
                  </a:lnTo>
                  <a:lnTo>
                    <a:pt x="47" y="133"/>
                  </a:lnTo>
                  <a:lnTo>
                    <a:pt x="27" y="147"/>
                  </a:lnTo>
                  <a:lnTo>
                    <a:pt x="12" y="166"/>
                  </a:lnTo>
                  <a:lnTo>
                    <a:pt x="0" y="186"/>
                  </a:lnTo>
                  <a:lnTo>
                    <a:pt x="0" y="188"/>
                  </a:lnTo>
                </a:path>
              </a:pathLst>
            </a:custGeom>
            <a:noFill/>
            <a:ln w="12700"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68048" name="Rectangle 48"/>
            <p:cNvSpPr>
              <a:spLocks noChangeArrowheads="1"/>
            </p:cNvSpPr>
            <p:nvPr/>
          </p:nvSpPr>
          <p:spPr bwMode="auto">
            <a:xfrm>
              <a:off x="501" y="2824"/>
              <a:ext cx="54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zh-CN" altLang="en-US" sz="20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拒绝 </a:t>
              </a:r>
              <a:r>
                <a:rPr lang="en-US" altLang="zh-CN" sz="20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H</a:t>
              </a:r>
              <a:r>
                <a:rPr lang="en-US" altLang="zh-CN" sz="2000" baseline="-250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0</a:t>
              </a:r>
              <a:endParaRPr lang="en-US" altLang="zh-CN" sz="20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endParaRPr>
            </a:p>
          </p:txBody>
        </p:sp>
        <p:sp>
          <p:nvSpPr>
            <p:cNvPr id="768049" name="Rectangle 49"/>
            <p:cNvSpPr>
              <a:spLocks noChangeArrowheads="1"/>
            </p:cNvSpPr>
            <p:nvPr/>
          </p:nvSpPr>
          <p:spPr bwMode="auto">
            <a:xfrm>
              <a:off x="1697" y="2824"/>
              <a:ext cx="54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zh-CN" altLang="en-US" sz="20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拒绝 </a:t>
              </a:r>
              <a:r>
                <a:rPr lang="en-US" altLang="zh-CN" sz="20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H</a:t>
              </a:r>
              <a:r>
                <a:rPr lang="en-US" altLang="zh-CN" sz="2000" baseline="-250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0</a:t>
              </a:r>
              <a:endParaRPr lang="en-US" altLang="zh-CN" sz="20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endParaRPr>
            </a:p>
          </p:txBody>
        </p:sp>
        <p:grpSp>
          <p:nvGrpSpPr>
            <p:cNvPr id="97308" name="Group 50"/>
            <p:cNvGrpSpPr/>
            <p:nvPr/>
          </p:nvGrpSpPr>
          <p:grpSpPr bwMode="auto">
            <a:xfrm>
              <a:off x="758" y="3048"/>
              <a:ext cx="301" cy="670"/>
              <a:chOff x="758" y="3048"/>
              <a:chExt cx="301" cy="670"/>
            </a:xfrm>
          </p:grpSpPr>
          <p:sp>
            <p:nvSpPr>
              <p:cNvPr id="768051" name="Line 51"/>
              <p:cNvSpPr>
                <a:spLocks noChangeShapeType="1"/>
              </p:cNvSpPr>
              <p:nvPr/>
            </p:nvSpPr>
            <p:spPr bwMode="auto">
              <a:xfrm>
                <a:off x="758" y="3048"/>
                <a:ext cx="300" cy="1"/>
              </a:xfrm>
              <a:prstGeom prst="line">
                <a:avLst/>
              </a:prstGeom>
              <a:noFill/>
              <a:ln w="17463">
                <a:solidFill>
                  <a:schemeClr val="tx1"/>
                </a:solidFill>
                <a:round/>
                <a:headEnd type="triangle" w="med" len="med"/>
              </a:ln>
              <a:effectLst>
                <a:outerShdw dist="127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68052" name="Line 52"/>
              <p:cNvSpPr>
                <a:spLocks noChangeShapeType="1"/>
              </p:cNvSpPr>
              <p:nvPr/>
            </p:nvSpPr>
            <p:spPr bwMode="auto">
              <a:xfrm flipV="1">
                <a:off x="1058" y="3048"/>
                <a:ext cx="1" cy="670"/>
              </a:xfrm>
              <a:prstGeom prst="line">
                <a:avLst/>
              </a:prstGeom>
              <a:noFill/>
              <a:ln w="17463">
                <a:solidFill>
                  <a:schemeClr val="tx1"/>
                </a:solidFill>
                <a:round/>
              </a:ln>
              <a:effectLst>
                <a:outerShdw dist="127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nvGrpSpPr>
            <p:cNvPr id="97309" name="Group 53"/>
            <p:cNvGrpSpPr/>
            <p:nvPr/>
          </p:nvGrpSpPr>
          <p:grpSpPr bwMode="auto">
            <a:xfrm>
              <a:off x="1721" y="3048"/>
              <a:ext cx="322" cy="676"/>
              <a:chOff x="1721" y="3048"/>
              <a:chExt cx="322" cy="676"/>
            </a:xfrm>
          </p:grpSpPr>
          <p:sp>
            <p:nvSpPr>
              <p:cNvPr id="768054" name="Line 54"/>
              <p:cNvSpPr>
                <a:spLocks noChangeShapeType="1"/>
              </p:cNvSpPr>
              <p:nvPr/>
            </p:nvSpPr>
            <p:spPr bwMode="auto">
              <a:xfrm flipH="1">
                <a:off x="1721" y="3048"/>
                <a:ext cx="322" cy="1"/>
              </a:xfrm>
              <a:prstGeom prst="line">
                <a:avLst/>
              </a:prstGeom>
              <a:noFill/>
              <a:ln w="17463">
                <a:solidFill>
                  <a:schemeClr val="tx1"/>
                </a:solidFill>
                <a:round/>
                <a:headEnd type="triangle" w="med" len="med"/>
              </a:ln>
              <a:effectLst>
                <a:outerShdw dist="127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68055" name="Line 55"/>
              <p:cNvSpPr>
                <a:spLocks noChangeShapeType="1"/>
              </p:cNvSpPr>
              <p:nvPr/>
            </p:nvSpPr>
            <p:spPr bwMode="auto">
              <a:xfrm flipV="1">
                <a:off x="1721" y="3048"/>
                <a:ext cx="1" cy="676"/>
              </a:xfrm>
              <a:prstGeom prst="line">
                <a:avLst/>
              </a:prstGeom>
              <a:noFill/>
              <a:ln w="17463">
                <a:solidFill>
                  <a:schemeClr val="tx1"/>
                </a:solidFill>
                <a:round/>
              </a:ln>
              <a:effectLst>
                <a:outerShdw dist="127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sp>
          <p:nvSpPr>
            <p:cNvPr id="768056" name="Rectangle 56"/>
            <p:cNvSpPr>
              <a:spLocks noChangeArrowheads="1"/>
            </p:cNvSpPr>
            <p:nvPr/>
          </p:nvSpPr>
          <p:spPr bwMode="auto">
            <a:xfrm>
              <a:off x="553" y="3170"/>
              <a:ext cx="2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sz="18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.025</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8003">
                                            <p:txEl>
                                              <p:pRg st="0" end="0"/>
                                            </p:txEl>
                                          </p:spTgt>
                                        </p:tgtEl>
                                        <p:attrNameLst>
                                          <p:attrName>style.visibility</p:attrName>
                                        </p:attrNameLst>
                                      </p:cBhvr>
                                      <p:to>
                                        <p:strVal val="visible"/>
                                      </p:to>
                                    </p:set>
                                    <p:animEffect transition="in" filter="wipe(left)">
                                      <p:cBhvr>
                                        <p:cTn id="7" dur="500"/>
                                        <p:tgtEl>
                                          <p:spTgt spid="7680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68003">
                                            <p:txEl>
                                              <p:pRg st="1" end="1"/>
                                            </p:txEl>
                                          </p:spTgt>
                                        </p:tgtEl>
                                        <p:attrNameLst>
                                          <p:attrName>style.visibility</p:attrName>
                                        </p:attrNameLst>
                                      </p:cBhvr>
                                      <p:to>
                                        <p:strVal val="visible"/>
                                      </p:to>
                                    </p:set>
                                    <p:animEffect transition="in" filter="wipe(left)">
                                      <p:cBhvr>
                                        <p:cTn id="12" dur="500"/>
                                        <p:tgtEl>
                                          <p:spTgt spid="7680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68003">
                                            <p:txEl>
                                              <p:pRg st="2" end="2"/>
                                            </p:txEl>
                                          </p:spTgt>
                                        </p:tgtEl>
                                        <p:attrNameLst>
                                          <p:attrName>style.visibility</p:attrName>
                                        </p:attrNameLst>
                                      </p:cBhvr>
                                      <p:to>
                                        <p:strVal val="visible"/>
                                      </p:to>
                                    </p:set>
                                    <p:animEffect transition="in" filter="wipe(left)">
                                      <p:cBhvr>
                                        <p:cTn id="17" dur="500"/>
                                        <p:tgtEl>
                                          <p:spTgt spid="7680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68003">
                                            <p:txEl>
                                              <p:pRg st="3" end="3"/>
                                            </p:txEl>
                                          </p:spTgt>
                                        </p:tgtEl>
                                        <p:attrNameLst>
                                          <p:attrName>style.visibility</p:attrName>
                                        </p:attrNameLst>
                                      </p:cBhvr>
                                      <p:to>
                                        <p:strVal val="visible"/>
                                      </p:to>
                                    </p:set>
                                    <p:animEffect transition="in" filter="wipe(left)">
                                      <p:cBhvr>
                                        <p:cTn id="22" dur="500"/>
                                        <p:tgtEl>
                                          <p:spTgt spid="7680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68003">
                                            <p:txEl>
                                              <p:pRg st="4" end="4"/>
                                            </p:txEl>
                                          </p:spTgt>
                                        </p:tgtEl>
                                        <p:attrNameLst>
                                          <p:attrName>style.visibility</p:attrName>
                                        </p:attrNameLst>
                                      </p:cBhvr>
                                      <p:to>
                                        <p:strVal val="visible"/>
                                      </p:to>
                                    </p:set>
                                    <p:animEffect transition="in" filter="wipe(left)">
                                      <p:cBhvr>
                                        <p:cTn id="27" dur="500"/>
                                        <p:tgtEl>
                                          <p:spTgt spid="7680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nodeType="clickEffect">
                                  <p:stCondLst>
                                    <p:cond delay="0"/>
                                  </p:stCondLst>
                                  <p:childTnLst>
                                    <p:set>
                                      <p:cBhvr>
                                        <p:cTn id="31" dur="1" fill="hold">
                                          <p:stCondLst>
                                            <p:cond delay="0"/>
                                          </p:stCondLst>
                                        </p:cTn>
                                        <p:tgtEl>
                                          <p:spTgt spid="768017"/>
                                        </p:tgtEl>
                                        <p:attrNameLst>
                                          <p:attrName>style.visibility</p:attrName>
                                        </p:attrNameLst>
                                      </p:cBhvr>
                                      <p:to>
                                        <p:strVal val="visible"/>
                                      </p:to>
                                    </p:set>
                                    <p:animEffect transition="in" filter="barn(outVertical)">
                                      <p:cBhvr>
                                        <p:cTn id="32" dur="500"/>
                                        <p:tgtEl>
                                          <p:spTgt spid="7680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68004">
                                            <p:txEl>
                                              <p:pRg st="0" end="0"/>
                                            </p:txEl>
                                          </p:spTgt>
                                        </p:tgtEl>
                                        <p:attrNameLst>
                                          <p:attrName>style.visibility</p:attrName>
                                        </p:attrNameLst>
                                      </p:cBhvr>
                                      <p:to>
                                        <p:strVal val="visible"/>
                                      </p:to>
                                    </p:set>
                                    <p:animEffect transition="in" filter="wipe(left)">
                                      <p:cBhvr>
                                        <p:cTn id="37" dur="500"/>
                                        <p:tgtEl>
                                          <p:spTgt spid="76800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68016"/>
                                        </p:tgtEl>
                                        <p:attrNameLst>
                                          <p:attrName>style.visibility</p:attrName>
                                        </p:attrNameLst>
                                      </p:cBhvr>
                                      <p:to>
                                        <p:strVal val="visible"/>
                                      </p:to>
                                    </p:set>
                                    <p:animEffect transition="in" filter="wipe(left)">
                                      <p:cBhvr>
                                        <p:cTn id="42" dur="500"/>
                                        <p:tgtEl>
                                          <p:spTgt spid="76801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68010">
                                            <p:txEl>
                                              <p:pRg st="0" end="0"/>
                                            </p:txEl>
                                          </p:spTgt>
                                        </p:tgtEl>
                                        <p:attrNameLst>
                                          <p:attrName>style.visibility</p:attrName>
                                        </p:attrNameLst>
                                      </p:cBhvr>
                                      <p:to>
                                        <p:strVal val="visible"/>
                                      </p:to>
                                    </p:set>
                                    <p:animEffect transition="in" filter="wipe(left)">
                                      <p:cBhvr>
                                        <p:cTn id="47" dur="500"/>
                                        <p:tgtEl>
                                          <p:spTgt spid="768010">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68012">
                                            <p:txEl>
                                              <p:pRg st="0" end="0"/>
                                            </p:txEl>
                                          </p:spTgt>
                                        </p:tgtEl>
                                        <p:attrNameLst>
                                          <p:attrName>style.visibility</p:attrName>
                                        </p:attrNameLst>
                                      </p:cBhvr>
                                      <p:to>
                                        <p:strVal val="visible"/>
                                      </p:to>
                                    </p:set>
                                    <p:animEffect transition="in" filter="wipe(left)">
                                      <p:cBhvr>
                                        <p:cTn id="52" dur="500"/>
                                        <p:tgtEl>
                                          <p:spTgt spid="768012">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768011">
                                            <p:txEl>
                                              <p:pRg st="0" end="0"/>
                                            </p:txEl>
                                          </p:spTgt>
                                        </p:tgtEl>
                                        <p:attrNameLst>
                                          <p:attrName>style.visibility</p:attrName>
                                        </p:attrNameLst>
                                      </p:cBhvr>
                                      <p:to>
                                        <p:strVal val="visible"/>
                                      </p:to>
                                    </p:set>
                                    <p:animEffect transition="in" filter="wipe(left)">
                                      <p:cBhvr>
                                        <p:cTn id="57" dur="500"/>
                                        <p:tgtEl>
                                          <p:spTgt spid="768011">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68013">
                                            <p:txEl>
                                              <p:pRg st="0" end="0"/>
                                            </p:txEl>
                                          </p:spTgt>
                                        </p:tgtEl>
                                        <p:attrNameLst>
                                          <p:attrName>style.visibility</p:attrName>
                                        </p:attrNameLst>
                                      </p:cBhvr>
                                      <p:to>
                                        <p:strVal val="visible"/>
                                      </p:to>
                                    </p:set>
                                    <p:animEffect transition="in" filter="wipe(left)">
                                      <p:cBhvr>
                                        <p:cTn id="62" dur="500"/>
                                        <p:tgtEl>
                                          <p:spTgt spid="7680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03" grpId="0" build="p" autoUpdateAnimBg="0"/>
      <p:bldP spid="768004" grpId="0" build="p" autoUpdateAnimBg="0"/>
      <p:bldP spid="768010" grpId="0" build="p" autoUpdateAnimBg="0"/>
      <p:bldP spid="768011" grpId="0" build="p" autoUpdateAnimBg="0"/>
      <p:bldP spid="768012" grpId="0" build="p" autoUpdateAnimBg="0"/>
      <p:bldP spid="768013" grpId="0" build="p"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1618" name="Rectangle 2"/>
          <p:cNvSpPr>
            <a:spLocks noGrp="1" noChangeArrowheads="1"/>
          </p:cNvSpPr>
          <p:nvPr>
            <p:ph type="title"/>
          </p:nvPr>
        </p:nvSpPr>
        <p:spPr>
          <a:xfrm>
            <a:off x="1809750" y="228600"/>
            <a:ext cx="7086600" cy="1143000"/>
          </a:xfrm>
        </p:spPr>
        <p:txBody>
          <a:bodyPr>
            <a:normAutofit fontScale="90000"/>
          </a:bodyPr>
          <a:lstStyle/>
          <a:p>
            <a:pPr>
              <a:defRPr/>
            </a:pPr>
            <a:r>
              <a:rPr lang="zh-CN" altLang="en-US" sz="4000" dirty="0"/>
              <a:t>两个总体均值之差的</a:t>
            </a:r>
            <a:r>
              <a:rPr lang="zh-CN" altLang="en-US" sz="4000" dirty="0">
                <a:latin typeface="Arial" panose="020B0604020202020204" pitchFamily="34" charset="0"/>
              </a:rPr>
              <a:t>检验</a:t>
            </a:r>
            <a:br>
              <a:rPr lang="zh-CN" altLang="en-US" sz="4000" dirty="0">
                <a:latin typeface="Arial" panose="020B0604020202020204" pitchFamily="34" charset="0"/>
              </a:rPr>
            </a:br>
            <a:r>
              <a:rPr lang="zh-CN" altLang="en-US" sz="4000" dirty="0">
                <a:latin typeface="Arial" panose="020B0604020202020204" pitchFamily="34" charset="0"/>
              </a:rPr>
              <a:t> </a:t>
            </a:r>
            <a:r>
              <a:rPr lang="en-US" altLang="zh-CN" sz="3600" dirty="0">
                <a:solidFill>
                  <a:schemeClr val="hlink"/>
                </a:solidFill>
                <a:latin typeface="Arial" panose="020B0604020202020204" pitchFamily="34" charset="0"/>
              </a:rPr>
              <a:t>(</a:t>
            </a:r>
            <a:r>
              <a:rPr lang="en-US" altLang="zh-CN" sz="3600" dirty="0">
                <a:solidFill>
                  <a:schemeClr val="hlink"/>
                </a:solidFill>
                <a:latin typeface="Symbol" panose="05050102010706020507" pitchFamily="18" charset="2"/>
              </a:rPr>
              <a:t></a:t>
            </a:r>
            <a:r>
              <a:rPr lang="en-US" altLang="zh-CN" sz="3600" baseline="-25000" dirty="0">
                <a:solidFill>
                  <a:schemeClr val="hlink"/>
                </a:solidFill>
                <a:latin typeface="Arial" panose="020B0604020202020204" pitchFamily="34" charset="0"/>
              </a:rPr>
              <a:t>1</a:t>
            </a:r>
            <a:r>
              <a:rPr lang="en-US" altLang="zh-CN" sz="3600" baseline="30000" dirty="0">
                <a:solidFill>
                  <a:schemeClr val="hlink"/>
                </a:solidFill>
                <a:latin typeface="Arial" panose="020B0604020202020204" pitchFamily="34" charset="0"/>
              </a:rPr>
              <a:t>2</a:t>
            </a:r>
            <a:r>
              <a:rPr lang="zh-CN" altLang="en-US" sz="3600" dirty="0">
                <a:solidFill>
                  <a:schemeClr val="hlink"/>
                </a:solidFill>
                <a:latin typeface="Arial" panose="020B0604020202020204" pitchFamily="34" charset="0"/>
              </a:rPr>
              <a:t>、</a:t>
            </a:r>
            <a:r>
              <a:rPr lang="zh-CN" altLang="en-US" sz="3600" dirty="0">
                <a:solidFill>
                  <a:schemeClr val="hlink"/>
                </a:solidFill>
                <a:latin typeface="Symbol" panose="05050102010706020507" pitchFamily="18" charset="2"/>
              </a:rPr>
              <a:t> </a:t>
            </a:r>
            <a:r>
              <a:rPr lang="en-US" altLang="zh-CN" sz="3600" baseline="-25000" dirty="0">
                <a:solidFill>
                  <a:schemeClr val="hlink"/>
                </a:solidFill>
                <a:latin typeface="Arial" panose="020B0604020202020204" pitchFamily="34" charset="0"/>
              </a:rPr>
              <a:t>2</a:t>
            </a:r>
            <a:r>
              <a:rPr lang="en-US" altLang="zh-CN" sz="3600" baseline="30000" dirty="0">
                <a:solidFill>
                  <a:schemeClr val="hlink"/>
                </a:solidFill>
                <a:latin typeface="Arial" panose="020B0604020202020204" pitchFamily="34" charset="0"/>
              </a:rPr>
              <a:t>2</a:t>
            </a:r>
            <a:r>
              <a:rPr lang="en-US" altLang="zh-CN" sz="3600" dirty="0">
                <a:solidFill>
                  <a:schemeClr val="hlink"/>
                </a:solidFill>
                <a:latin typeface="Arial" panose="020B0604020202020204" pitchFamily="34" charset="0"/>
              </a:rPr>
              <a:t> </a:t>
            </a:r>
            <a:r>
              <a:rPr lang="zh-CN" altLang="en-US" sz="3600" dirty="0">
                <a:solidFill>
                  <a:schemeClr val="hlink"/>
                </a:solidFill>
                <a:latin typeface="Arial" panose="020B0604020202020204" pitchFamily="34" charset="0"/>
              </a:rPr>
              <a:t>未知但相等</a:t>
            </a:r>
            <a:r>
              <a:rPr lang="en-US" altLang="zh-CN" sz="3600" dirty="0">
                <a:solidFill>
                  <a:schemeClr val="hlink"/>
                </a:solidFill>
                <a:latin typeface="Arial" panose="020B0604020202020204" pitchFamily="34" charset="0"/>
              </a:rPr>
              <a:t>,</a:t>
            </a:r>
            <a:r>
              <a:rPr lang="zh-CN" altLang="en-US" sz="3600" dirty="0">
                <a:solidFill>
                  <a:schemeClr val="hlink"/>
                </a:solidFill>
                <a:latin typeface="Arial" panose="020B0604020202020204" pitchFamily="34" charset="0"/>
              </a:rPr>
              <a:t>小样本</a:t>
            </a:r>
            <a:r>
              <a:rPr lang="en-US" altLang="zh-CN" sz="3600" dirty="0">
                <a:solidFill>
                  <a:schemeClr val="hlink"/>
                </a:solidFill>
                <a:latin typeface="Arial" panose="020B0604020202020204" pitchFamily="34" charset="0"/>
              </a:rPr>
              <a:t>)</a:t>
            </a:r>
          </a:p>
        </p:txBody>
      </p:sp>
      <p:sp>
        <p:nvSpPr>
          <p:cNvPr id="751619" name="Rectangle 3"/>
          <p:cNvSpPr>
            <a:spLocks noGrp="1" noChangeArrowheads="1"/>
          </p:cNvSpPr>
          <p:nvPr>
            <p:ph type="body" idx="1"/>
          </p:nvPr>
        </p:nvSpPr>
        <p:spPr>
          <a:xfrm>
            <a:off x="381000" y="1752600"/>
            <a:ext cx="8477250" cy="4495800"/>
          </a:xfrm>
        </p:spPr>
        <p:txBody>
          <a:bodyPr/>
          <a:lstStyle/>
          <a:p>
            <a:pPr marL="609600" indent="-609600">
              <a:buFontTx/>
              <a:buAutoNum type="arabicPeriod"/>
              <a:defRPr/>
            </a:pPr>
            <a:r>
              <a:rPr lang="zh-CN" altLang="en-US" sz="2800" dirty="0"/>
              <a:t>检验具有等方差的两个总体的均值</a:t>
            </a:r>
          </a:p>
          <a:p>
            <a:pPr marL="609600" indent="-609600">
              <a:buFontTx/>
              <a:buAutoNum type="arabicPeriod"/>
              <a:defRPr/>
            </a:pPr>
            <a:r>
              <a:rPr lang="zh-CN" altLang="en-US" sz="2800" dirty="0"/>
              <a:t>假定</a:t>
            </a:r>
            <a:r>
              <a:rPr lang="zh-CN" altLang="en-US" sz="2800" dirty="0">
                <a:latin typeface="Times New Roman" panose="02020603050405020304" pitchFamily="18" charset="0"/>
              </a:rPr>
              <a:t>条件</a:t>
            </a:r>
          </a:p>
          <a:p>
            <a:pPr marL="1219200" lvl="1" indent="-533400">
              <a:defRPr/>
            </a:pPr>
            <a:r>
              <a:rPr lang="zh-CN" altLang="en-US" sz="2400" dirty="0">
                <a:latin typeface="微软雅黑" panose="020B0503020204020204" pitchFamily="34" charset="-122"/>
                <a:sym typeface="Wingdings" panose="05000000000000000000" pitchFamily="2" charset="2"/>
              </a:rPr>
              <a:t>两个样本是独立的随机样本</a:t>
            </a:r>
            <a:endParaRPr lang="zh-CN" altLang="en-US" sz="2400" dirty="0">
              <a:latin typeface="微软雅黑" panose="020B0503020204020204" pitchFamily="34" charset="-122"/>
            </a:endParaRPr>
          </a:p>
          <a:p>
            <a:pPr marL="1219200" lvl="1" indent="-533400">
              <a:defRPr/>
            </a:pPr>
            <a:r>
              <a:rPr lang="zh-CN" altLang="en-US" sz="2400" dirty="0">
                <a:latin typeface="微软雅黑" panose="020B0503020204020204" pitchFamily="34" charset="-122"/>
                <a:sym typeface="Wingdings" panose="05000000000000000000" pitchFamily="2" charset="2"/>
              </a:rPr>
              <a:t>两个</a:t>
            </a:r>
            <a:r>
              <a:rPr lang="zh-CN" altLang="en-US" sz="2400" dirty="0">
                <a:latin typeface="微软雅黑" panose="020B0503020204020204" pitchFamily="34" charset="-122"/>
              </a:rPr>
              <a:t>总体都是正态分布</a:t>
            </a:r>
          </a:p>
          <a:p>
            <a:pPr marL="1219200" lvl="1" indent="-533400">
              <a:defRPr/>
            </a:pPr>
            <a:r>
              <a:rPr lang="zh-CN" altLang="en-US" sz="2400" dirty="0">
                <a:latin typeface="微软雅黑" panose="020B0503020204020204" pitchFamily="34" charset="-122"/>
                <a:sym typeface="Wingdings" panose="05000000000000000000" pitchFamily="2" charset="2"/>
              </a:rPr>
              <a:t>两个总体方差未知但是相等</a:t>
            </a:r>
            <a:r>
              <a:rPr lang="zh-CN" altLang="en-US" sz="2400" dirty="0">
                <a:latin typeface="Symbol" panose="05050102010706020507" pitchFamily="18" charset="2"/>
              </a:rPr>
              <a:t></a:t>
            </a:r>
            <a:r>
              <a:rPr lang="en-US" altLang="zh-CN" sz="2400" baseline="-25000" dirty="0">
                <a:latin typeface="Symbol" panose="05050102010706020507" pitchFamily="18" charset="2"/>
              </a:rPr>
              <a:t>1</a:t>
            </a:r>
            <a:r>
              <a:rPr lang="en-US" altLang="zh-CN" sz="2400" baseline="30000" dirty="0">
                <a:latin typeface="Symbol" panose="05050102010706020507" pitchFamily="18" charset="2"/>
              </a:rPr>
              <a:t>2</a:t>
            </a:r>
            <a:r>
              <a:rPr lang="en-US" altLang="zh-CN" sz="2400" dirty="0">
                <a:latin typeface="Symbol" panose="05050102010706020507" pitchFamily="18" charset="2"/>
              </a:rPr>
              <a:t> =</a:t>
            </a:r>
            <a:r>
              <a:rPr lang="en-US" altLang="zh-CN" sz="2400" baseline="30000" dirty="0">
                <a:latin typeface="Symbol" panose="05050102010706020507" pitchFamily="18" charset="2"/>
              </a:rPr>
              <a:t> </a:t>
            </a:r>
            <a:r>
              <a:rPr lang="en-US" altLang="zh-CN" sz="2400" dirty="0">
                <a:latin typeface="Symbol" panose="05050102010706020507" pitchFamily="18" charset="2"/>
              </a:rPr>
              <a:t></a:t>
            </a:r>
            <a:r>
              <a:rPr lang="en-US" altLang="zh-CN" sz="2400" baseline="-25000" dirty="0">
                <a:latin typeface="Symbol" panose="05050102010706020507" pitchFamily="18" charset="2"/>
              </a:rPr>
              <a:t>2</a:t>
            </a:r>
            <a:r>
              <a:rPr lang="en-US" altLang="zh-CN" sz="2400" baseline="30000" dirty="0">
                <a:latin typeface="Symbol" panose="05050102010706020507" pitchFamily="18" charset="2"/>
              </a:rPr>
              <a:t>2</a:t>
            </a:r>
            <a:endParaRPr lang="en-US" altLang="zh-CN" sz="2400" dirty="0">
              <a:latin typeface="微软雅黑" panose="020B0503020204020204" pitchFamily="34" charset="-122"/>
            </a:endParaRPr>
          </a:p>
          <a:p>
            <a:pPr marL="609600" indent="-609600">
              <a:buFontTx/>
              <a:buAutoNum type="arabicPeriod"/>
              <a:defRPr/>
            </a:pPr>
            <a:r>
              <a:rPr lang="zh-CN" altLang="en-US" sz="2800" dirty="0"/>
              <a:t>检验</a:t>
            </a:r>
            <a:r>
              <a:rPr lang="zh-CN" altLang="en-US" sz="2800" dirty="0">
                <a:latin typeface="Times New Roman" panose="02020603050405020304" pitchFamily="18" charset="0"/>
              </a:rPr>
              <a:t>统计量</a:t>
            </a:r>
          </a:p>
        </p:txBody>
      </p:sp>
      <p:graphicFrame>
        <p:nvGraphicFramePr>
          <p:cNvPr id="751631" name="Object 15">
            <a:hlinkClick r:id="" action="ppaction://ole?verb=0"/>
          </p:cNvPr>
          <p:cNvGraphicFramePr/>
          <p:nvPr/>
        </p:nvGraphicFramePr>
        <p:xfrm>
          <a:off x="974725" y="4654550"/>
          <a:ext cx="3482975" cy="1543050"/>
        </p:xfrm>
        <a:graphic>
          <a:graphicData uri="http://schemas.openxmlformats.org/presentationml/2006/ole">
            <mc:AlternateContent xmlns:mc="http://schemas.openxmlformats.org/markup-compatibility/2006">
              <mc:Choice xmlns:v="urn:schemas-microsoft-com:vml" Requires="v">
                <p:oleObj spid="_x0000_s123024" name="Equation" r:id="rId4" imgW="2133600" imgH="914400" progId="">
                  <p:embed/>
                </p:oleObj>
              </mc:Choice>
              <mc:Fallback>
                <p:oleObj name="Equation" r:id="rId4" imgW="2133600" imgH="914400" progId="">
                  <p:embed/>
                  <p:pic>
                    <p:nvPicPr>
                      <p:cNvPr id="0" name="Picture 11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4725" y="4654550"/>
                        <a:ext cx="3482975" cy="154305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pSp>
        <p:nvGrpSpPr>
          <p:cNvPr id="751635" name="Group 19"/>
          <p:cNvGrpSpPr/>
          <p:nvPr/>
        </p:nvGrpSpPr>
        <p:grpSpPr bwMode="auto">
          <a:xfrm>
            <a:off x="4419601" y="5070479"/>
            <a:ext cx="3875088" cy="773113"/>
            <a:chOff x="2784" y="3194"/>
            <a:chExt cx="2441" cy="487"/>
          </a:xfrm>
        </p:grpSpPr>
        <p:sp>
          <p:nvSpPr>
            <p:cNvPr id="751626" name="Text Box 10"/>
            <p:cNvSpPr txBox="1">
              <a:spLocks noChangeArrowheads="1"/>
            </p:cNvSpPr>
            <p:nvPr/>
          </p:nvSpPr>
          <p:spPr bwMode="auto">
            <a:xfrm>
              <a:off x="2784" y="3308"/>
              <a:ext cx="695" cy="23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l">
                <a:spcBef>
                  <a:spcPct val="50000"/>
                </a:spcBef>
                <a:defRPr/>
              </a:pPr>
              <a:r>
                <a:rPr lang="zh-CN" altLang="en-US" dirty="0">
                  <a:solidFill>
                    <a:srgbClr val="FFFFCC"/>
                  </a:solidFill>
                  <a:effectLst>
                    <a:outerShdw blurRad="38100" dist="38100" dir="2700000" algn="tl">
                      <a:srgbClr val="000000"/>
                    </a:outerShdw>
                  </a:effectLst>
                  <a:latin typeface="Arial" panose="020B0604020202020204" pitchFamily="34" charset="0"/>
                  <a:ea typeface="微软雅黑" panose="020B0503020204020204" pitchFamily="34" charset="-122"/>
                </a:rPr>
                <a:t>其中：</a:t>
              </a:r>
            </a:p>
          </p:txBody>
        </p:sp>
        <p:graphicFrame>
          <p:nvGraphicFramePr>
            <p:cNvPr id="98311" name="Object 16">
              <a:hlinkClick r:id="" action="ppaction://ole?verb=0"/>
            </p:cNvPr>
            <p:cNvGraphicFramePr/>
            <p:nvPr/>
          </p:nvGraphicFramePr>
          <p:xfrm>
            <a:off x="3637" y="3194"/>
            <a:ext cx="1588" cy="487"/>
          </p:xfrm>
          <a:graphic>
            <a:graphicData uri="http://schemas.openxmlformats.org/presentationml/2006/ole">
              <mc:AlternateContent xmlns:mc="http://schemas.openxmlformats.org/markup-compatibility/2006">
                <mc:Choice xmlns:v="urn:schemas-microsoft-com:vml" Requires="v">
                  <p:oleObj spid="_x0000_s123025" name="Equation" r:id="rId6" imgW="39928800" imgH="10972800" progId="Equation.DSMT4">
                    <p:embed/>
                  </p:oleObj>
                </mc:Choice>
                <mc:Fallback>
                  <p:oleObj name="Equation" r:id="rId6" imgW="39928800" imgH="10972800" progId="Equation.DSMT4">
                    <p:embed/>
                    <p:pic>
                      <p:nvPicPr>
                        <p:cNvPr id="0" name="Picture 117"/>
                        <p:cNvPicPr>
                          <a:picLocks noChangeArrowheads="1"/>
                        </p:cNvPicPr>
                        <p:nvPr/>
                      </p:nvPicPr>
                      <p:blipFill>
                        <a:blip r:embed="rId7"/>
                        <a:srcRect/>
                        <a:stretch>
                          <a:fillRect/>
                        </a:stretch>
                      </p:blipFill>
                      <p:spPr bwMode="auto">
                        <a:xfrm>
                          <a:off x="3637" y="3194"/>
                          <a:ext cx="1588" cy="48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51619">
                                            <p:txEl>
                                              <p:pRg st="0" end="0"/>
                                            </p:txEl>
                                          </p:spTgt>
                                        </p:tgtEl>
                                        <p:attrNameLst>
                                          <p:attrName>style.visibility</p:attrName>
                                        </p:attrNameLst>
                                      </p:cBhvr>
                                      <p:to>
                                        <p:strVal val="visible"/>
                                      </p:to>
                                    </p:set>
                                    <p:animEffect transition="in" filter="wipe(left)">
                                      <p:cBhvr>
                                        <p:cTn id="7" dur="500"/>
                                        <p:tgtEl>
                                          <p:spTgt spid="751619">
                                            <p:txEl>
                                              <p:pRg st="0" end="0"/>
                                            </p:txEl>
                                          </p:spTgt>
                                        </p:tgtEl>
                                      </p:cBhvr>
                                    </p:animEffect>
                                  </p:childTnLst>
                                  <p:subTnLst>
                                    <p:animClr clrSpc="rgb" dir="cw">
                                      <p:cBhvr override="childStyle">
                                        <p:cTn dur="1" fill="hold" display="0" masterRel="nextClick" afterEffect="1"/>
                                        <p:tgtEl>
                                          <p:spTgt spid="751619">
                                            <p:txEl>
                                              <p:pRg st="0" end="0"/>
                                            </p:txEl>
                                          </p:spTgt>
                                        </p:tgtEl>
                                        <p:attrNameLst>
                                          <p:attrName>ppt_c</p:attrName>
                                        </p:attrNameLst>
                                      </p:cBhvr>
                                      <p:to>
                                        <a:schemeClr val="folHlink"/>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51619">
                                            <p:txEl>
                                              <p:pRg st="1" end="1"/>
                                            </p:txEl>
                                          </p:spTgt>
                                        </p:tgtEl>
                                        <p:attrNameLst>
                                          <p:attrName>style.visibility</p:attrName>
                                        </p:attrNameLst>
                                      </p:cBhvr>
                                      <p:to>
                                        <p:strVal val="visible"/>
                                      </p:to>
                                    </p:set>
                                    <p:animEffect transition="in" filter="wipe(left)">
                                      <p:cBhvr>
                                        <p:cTn id="12" dur="500"/>
                                        <p:tgtEl>
                                          <p:spTgt spid="751619">
                                            <p:txEl>
                                              <p:pRg st="1" end="1"/>
                                            </p:txEl>
                                          </p:spTgt>
                                        </p:tgtEl>
                                      </p:cBhvr>
                                    </p:animEffect>
                                  </p:childTnLst>
                                  <p:subTnLst>
                                    <p:animClr clrSpc="rgb" dir="cw">
                                      <p:cBhvr override="childStyle">
                                        <p:cTn dur="1" fill="hold" display="0" masterRel="nextClick" afterEffect="1"/>
                                        <p:tgtEl>
                                          <p:spTgt spid="751619">
                                            <p:txEl>
                                              <p:pRg st="1" end="1"/>
                                            </p:txEl>
                                          </p:spTgt>
                                        </p:tgtEl>
                                        <p:attrNameLst>
                                          <p:attrName>ppt_c</p:attrName>
                                        </p:attrNameLst>
                                      </p:cBhvr>
                                      <p:to>
                                        <a:schemeClr val="folHlink"/>
                                      </p:to>
                                    </p:animClr>
                                  </p:subTnLst>
                                </p:cTn>
                              </p:par>
                              <p:par>
                                <p:cTn id="13" presetID="22" presetClass="entr" presetSubtype="8" fill="hold" grpId="0" nodeType="withEffect">
                                  <p:stCondLst>
                                    <p:cond delay="0"/>
                                  </p:stCondLst>
                                  <p:childTnLst>
                                    <p:set>
                                      <p:cBhvr>
                                        <p:cTn id="14" dur="1" fill="hold">
                                          <p:stCondLst>
                                            <p:cond delay="0"/>
                                          </p:stCondLst>
                                        </p:cTn>
                                        <p:tgtEl>
                                          <p:spTgt spid="751619">
                                            <p:txEl>
                                              <p:pRg st="2" end="2"/>
                                            </p:txEl>
                                          </p:spTgt>
                                        </p:tgtEl>
                                        <p:attrNameLst>
                                          <p:attrName>style.visibility</p:attrName>
                                        </p:attrNameLst>
                                      </p:cBhvr>
                                      <p:to>
                                        <p:strVal val="visible"/>
                                      </p:to>
                                    </p:set>
                                    <p:animEffect transition="in" filter="wipe(left)">
                                      <p:cBhvr>
                                        <p:cTn id="15" dur="500"/>
                                        <p:tgtEl>
                                          <p:spTgt spid="751619">
                                            <p:txEl>
                                              <p:pRg st="2" end="2"/>
                                            </p:txEl>
                                          </p:spTgt>
                                        </p:tgtEl>
                                      </p:cBhvr>
                                    </p:animEffect>
                                  </p:childTnLst>
                                  <p:subTnLst>
                                    <p:animClr clrSpc="rgb" dir="cw">
                                      <p:cBhvr override="childStyle">
                                        <p:cTn dur="1" fill="hold" display="0" masterRel="nextClick" afterEffect="1"/>
                                        <p:tgtEl>
                                          <p:spTgt spid="751619">
                                            <p:txEl>
                                              <p:pRg st="2" end="2"/>
                                            </p:txEl>
                                          </p:spTgt>
                                        </p:tgtEl>
                                        <p:attrNameLst>
                                          <p:attrName>ppt_c</p:attrName>
                                        </p:attrNameLst>
                                      </p:cBhvr>
                                      <p:to>
                                        <a:schemeClr val="folHlink"/>
                                      </p:to>
                                    </p:animClr>
                                  </p:subTnLst>
                                </p:cTn>
                              </p:par>
                              <p:par>
                                <p:cTn id="16" presetID="22" presetClass="entr" presetSubtype="8" fill="hold" grpId="0" nodeType="withEffect">
                                  <p:stCondLst>
                                    <p:cond delay="0"/>
                                  </p:stCondLst>
                                  <p:childTnLst>
                                    <p:set>
                                      <p:cBhvr>
                                        <p:cTn id="17" dur="1" fill="hold">
                                          <p:stCondLst>
                                            <p:cond delay="0"/>
                                          </p:stCondLst>
                                        </p:cTn>
                                        <p:tgtEl>
                                          <p:spTgt spid="751619">
                                            <p:txEl>
                                              <p:pRg st="3" end="3"/>
                                            </p:txEl>
                                          </p:spTgt>
                                        </p:tgtEl>
                                        <p:attrNameLst>
                                          <p:attrName>style.visibility</p:attrName>
                                        </p:attrNameLst>
                                      </p:cBhvr>
                                      <p:to>
                                        <p:strVal val="visible"/>
                                      </p:to>
                                    </p:set>
                                    <p:animEffect transition="in" filter="wipe(left)">
                                      <p:cBhvr>
                                        <p:cTn id="18" dur="500"/>
                                        <p:tgtEl>
                                          <p:spTgt spid="751619">
                                            <p:txEl>
                                              <p:pRg st="3" end="3"/>
                                            </p:txEl>
                                          </p:spTgt>
                                        </p:tgtEl>
                                      </p:cBhvr>
                                    </p:animEffect>
                                  </p:childTnLst>
                                  <p:subTnLst>
                                    <p:animClr clrSpc="rgb" dir="cw">
                                      <p:cBhvr override="childStyle">
                                        <p:cTn dur="1" fill="hold" display="0" masterRel="nextClick" afterEffect="1"/>
                                        <p:tgtEl>
                                          <p:spTgt spid="751619">
                                            <p:txEl>
                                              <p:pRg st="3" end="3"/>
                                            </p:txEl>
                                          </p:spTgt>
                                        </p:tgtEl>
                                        <p:attrNameLst>
                                          <p:attrName>ppt_c</p:attrName>
                                        </p:attrNameLst>
                                      </p:cBhvr>
                                      <p:to>
                                        <a:schemeClr val="folHlink"/>
                                      </p:to>
                                    </p:animClr>
                                  </p:subTnLst>
                                </p:cTn>
                              </p:par>
                              <p:par>
                                <p:cTn id="19" presetID="22" presetClass="entr" presetSubtype="8" fill="hold" grpId="0" nodeType="withEffect">
                                  <p:stCondLst>
                                    <p:cond delay="0"/>
                                  </p:stCondLst>
                                  <p:childTnLst>
                                    <p:set>
                                      <p:cBhvr>
                                        <p:cTn id="20" dur="1" fill="hold">
                                          <p:stCondLst>
                                            <p:cond delay="0"/>
                                          </p:stCondLst>
                                        </p:cTn>
                                        <p:tgtEl>
                                          <p:spTgt spid="751619">
                                            <p:txEl>
                                              <p:pRg st="4" end="4"/>
                                            </p:txEl>
                                          </p:spTgt>
                                        </p:tgtEl>
                                        <p:attrNameLst>
                                          <p:attrName>style.visibility</p:attrName>
                                        </p:attrNameLst>
                                      </p:cBhvr>
                                      <p:to>
                                        <p:strVal val="visible"/>
                                      </p:to>
                                    </p:set>
                                    <p:animEffect transition="in" filter="wipe(left)">
                                      <p:cBhvr>
                                        <p:cTn id="21" dur="500"/>
                                        <p:tgtEl>
                                          <p:spTgt spid="751619">
                                            <p:txEl>
                                              <p:pRg st="4" end="4"/>
                                            </p:txEl>
                                          </p:spTgt>
                                        </p:tgtEl>
                                      </p:cBhvr>
                                    </p:animEffect>
                                  </p:childTnLst>
                                  <p:subTnLst>
                                    <p:animClr clrSpc="rgb" dir="cw">
                                      <p:cBhvr override="childStyle">
                                        <p:cTn dur="1" fill="hold" display="0" masterRel="nextClick" afterEffect="1"/>
                                        <p:tgtEl>
                                          <p:spTgt spid="751619">
                                            <p:txEl>
                                              <p:pRg st="4" end="4"/>
                                            </p:txEl>
                                          </p:spTgt>
                                        </p:tgtEl>
                                        <p:attrNameLst>
                                          <p:attrName>ppt_c</p:attrName>
                                        </p:attrNameLst>
                                      </p:cBhvr>
                                      <p:to>
                                        <a:schemeClr val="folHlink"/>
                                      </p:to>
                                    </p:animClr>
                                  </p:sub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51619">
                                            <p:txEl>
                                              <p:pRg st="5" end="5"/>
                                            </p:txEl>
                                          </p:spTgt>
                                        </p:tgtEl>
                                        <p:attrNameLst>
                                          <p:attrName>style.visibility</p:attrName>
                                        </p:attrNameLst>
                                      </p:cBhvr>
                                      <p:to>
                                        <p:strVal val="visible"/>
                                      </p:to>
                                    </p:set>
                                    <p:animEffect transition="in" filter="wipe(left)">
                                      <p:cBhvr>
                                        <p:cTn id="26" dur="500"/>
                                        <p:tgtEl>
                                          <p:spTgt spid="751619">
                                            <p:txEl>
                                              <p:pRg st="5" end="5"/>
                                            </p:txEl>
                                          </p:spTgt>
                                        </p:tgtEl>
                                      </p:cBhvr>
                                    </p:animEffect>
                                  </p:childTnLst>
                                  <p:subTnLst>
                                    <p:animClr clrSpc="rgb" dir="cw">
                                      <p:cBhvr override="childStyle">
                                        <p:cTn dur="1" fill="hold" display="0" masterRel="nextClick" afterEffect="1"/>
                                        <p:tgtEl>
                                          <p:spTgt spid="751619">
                                            <p:txEl>
                                              <p:pRg st="5" end="5"/>
                                            </p:txEl>
                                          </p:spTgt>
                                        </p:tgtEl>
                                        <p:attrNameLst>
                                          <p:attrName>ppt_c</p:attrName>
                                        </p:attrNameLst>
                                      </p:cBhvr>
                                      <p:to>
                                        <a:schemeClr val="folHlink"/>
                                      </p:to>
                                    </p:animClr>
                                  </p:sub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751631"/>
                                        </p:tgtEl>
                                        <p:attrNameLst>
                                          <p:attrName>style.visibility</p:attrName>
                                        </p:attrNameLst>
                                      </p:cBhvr>
                                      <p:to>
                                        <p:strVal val="visible"/>
                                      </p:to>
                                    </p:set>
                                    <p:animEffect transition="in" filter="wipe(left)">
                                      <p:cBhvr>
                                        <p:cTn id="31" dur="500"/>
                                        <p:tgtEl>
                                          <p:spTgt spid="75163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751635"/>
                                        </p:tgtEl>
                                        <p:attrNameLst>
                                          <p:attrName>style.visibility</p:attrName>
                                        </p:attrNameLst>
                                      </p:cBhvr>
                                      <p:to>
                                        <p:strVal val="visible"/>
                                      </p:to>
                                    </p:set>
                                    <p:animEffect transition="in" filter="wipe(left)">
                                      <p:cBhvr>
                                        <p:cTn id="36" dur="500"/>
                                        <p:tgtEl>
                                          <p:spTgt spid="751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619"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ChangeArrowheads="1"/>
          </p:cNvSpPr>
          <p:nvPr>
            <p:ph type="title"/>
          </p:nvPr>
        </p:nvSpPr>
        <p:spPr>
          <a:noFill/>
        </p:spPr>
        <p:txBody>
          <a:bodyPr>
            <a:normAutofit fontScale="90000"/>
          </a:bodyPr>
          <a:lstStyle/>
          <a:p>
            <a:r>
              <a:rPr lang="zh-CN" altLang="en-US" sz="4000" dirty="0"/>
              <a:t>两个总体均值之差的检验</a:t>
            </a:r>
            <a:br>
              <a:rPr lang="zh-CN" altLang="en-US" sz="4000" dirty="0"/>
            </a:br>
            <a:r>
              <a:rPr lang="zh-CN" altLang="en-US" sz="4000" dirty="0"/>
              <a:t> </a:t>
            </a:r>
            <a:r>
              <a:rPr lang="en-US" altLang="zh-CN" sz="3600" dirty="0">
                <a:solidFill>
                  <a:schemeClr val="hlink"/>
                </a:solidFill>
                <a:latin typeface="Arial" panose="020B0604020202020204" pitchFamily="34" charset="0"/>
              </a:rPr>
              <a:t>(</a:t>
            </a:r>
            <a:r>
              <a:rPr lang="zh-CN" altLang="en-US" sz="3600" dirty="0">
                <a:solidFill>
                  <a:schemeClr val="hlink"/>
                </a:solidFill>
                <a:latin typeface="Arial" panose="020B0604020202020204" pitchFamily="34" charset="0"/>
              </a:rPr>
              <a:t>例题分析</a:t>
            </a:r>
            <a:r>
              <a:rPr lang="en-US" altLang="zh-CN" sz="3600" dirty="0">
                <a:solidFill>
                  <a:schemeClr val="hlink"/>
                </a:solidFill>
                <a:latin typeface="Arial" panose="020B0604020202020204" pitchFamily="34" charset="0"/>
              </a:rPr>
              <a:t>)</a:t>
            </a:r>
            <a:endParaRPr lang="en-US" altLang="zh-CN" sz="3600" dirty="0">
              <a:solidFill>
                <a:schemeClr val="hlink"/>
              </a:solidFill>
            </a:endParaRPr>
          </a:p>
        </p:txBody>
      </p:sp>
      <p:graphicFrame>
        <p:nvGraphicFramePr>
          <p:cNvPr id="772110" name="Object 14"/>
          <p:cNvGraphicFramePr>
            <a:graphicFrameLocks noChangeAspect="1"/>
          </p:cNvGraphicFramePr>
          <p:nvPr/>
        </p:nvGraphicFramePr>
        <p:xfrm>
          <a:off x="6167438" y="3325813"/>
          <a:ext cx="2636837" cy="2741612"/>
        </p:xfrm>
        <a:graphic>
          <a:graphicData uri="http://schemas.openxmlformats.org/presentationml/2006/ole">
            <mc:AlternateContent xmlns:mc="http://schemas.openxmlformats.org/markup-compatibility/2006">
              <mc:Choice xmlns:v="urn:schemas-microsoft-com:vml" Requires="v">
                <p:oleObj spid="_x0000_s581666" name="剪辑" r:id="rId4" imgW="3063875" imgH="3148330" progId="">
                  <p:embed/>
                </p:oleObj>
              </mc:Choice>
              <mc:Fallback>
                <p:oleObj name="剪辑" r:id="rId4" imgW="3063875" imgH="3148330" progId="">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67438" y="3325813"/>
                        <a:ext cx="2636837" cy="2741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72111" name="Group 15"/>
          <p:cNvGrpSpPr/>
          <p:nvPr/>
        </p:nvGrpSpPr>
        <p:grpSpPr bwMode="auto">
          <a:xfrm>
            <a:off x="6223000" y="1905000"/>
            <a:ext cx="2513013" cy="1116013"/>
            <a:chOff x="3639" y="1008"/>
            <a:chExt cx="1583" cy="703"/>
          </a:xfrm>
        </p:grpSpPr>
        <p:sp>
          <p:nvSpPr>
            <p:cNvPr id="772112" name="AutoShape 16"/>
            <p:cNvSpPr>
              <a:spLocks noChangeArrowheads="1"/>
            </p:cNvSpPr>
            <p:nvPr/>
          </p:nvSpPr>
          <p:spPr bwMode="auto">
            <a:xfrm>
              <a:off x="3639" y="1008"/>
              <a:ext cx="1569" cy="703"/>
            </a:xfrm>
            <a:prstGeom prst="cloudCallout">
              <a:avLst>
                <a:gd name="adj1" fmla="val -42991"/>
                <a:gd name="adj2" fmla="val 67782"/>
              </a:avLst>
            </a:prstGeom>
            <a:noFill/>
            <a:ln w="12700">
              <a:solidFill>
                <a:schemeClr val="hlink"/>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zh-CN" altLang="zh-CN" dirty="0">
                <a:effectLst>
                  <a:outerShdw blurRad="38100" dist="38100" dir="2700000" algn="tl">
                    <a:srgbClr val="000000"/>
                  </a:outerShdw>
                </a:effectLst>
                <a:ea typeface="微软雅黑" panose="020B0503020204020204" pitchFamily="34" charset="-122"/>
              </a:endParaRPr>
            </a:p>
          </p:txBody>
        </p:sp>
        <p:sp>
          <p:nvSpPr>
            <p:cNvPr id="772113" name="Text Box 17"/>
            <p:cNvSpPr txBox="1">
              <a:spLocks noChangeArrowheads="1"/>
            </p:cNvSpPr>
            <p:nvPr/>
          </p:nvSpPr>
          <p:spPr bwMode="auto">
            <a:xfrm>
              <a:off x="3971" y="1099"/>
              <a:ext cx="1251"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solidFill>
                    <a:schemeClr val="accent2"/>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属于研究中的假设！</a:t>
              </a:r>
            </a:p>
          </p:txBody>
        </p:sp>
      </p:grpSp>
      <p:sp>
        <p:nvSpPr>
          <p:cNvPr id="772114" name="Rectangle 18"/>
          <p:cNvSpPr>
            <a:spLocks noChangeArrowheads="1"/>
          </p:cNvSpPr>
          <p:nvPr/>
        </p:nvSpPr>
        <p:spPr bwMode="auto">
          <a:xfrm>
            <a:off x="427038" y="1868488"/>
            <a:ext cx="5554662" cy="4021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90000"/>
              </a:lnSpc>
              <a:spcBef>
                <a:spcPct val="20000"/>
              </a:spcBef>
            </a:pPr>
            <a:r>
              <a:rPr lang="en-US" altLang="zh-CN" sz="2600" dirty="0">
                <a:solidFill>
                  <a:srgbClr val="F0F0F0"/>
                </a:solidFill>
                <a:effectLst>
                  <a:outerShdw blurRad="38100" dist="38100" dir="2700000" algn="tl">
                    <a:srgbClr val="000000"/>
                  </a:outerShdw>
                </a:effectLst>
                <a:ea typeface="微软雅黑" panose="020B0503020204020204" pitchFamily="34" charset="-122"/>
              </a:rPr>
              <a:t> </a:t>
            </a:r>
            <a:r>
              <a:rPr lang="en-US" altLang="zh-CN" sz="2600" b="1" dirty="0">
                <a:solidFill>
                  <a:srgbClr val="FFFFB1"/>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a:t>
            </a:r>
            <a:r>
              <a:rPr lang="zh-CN" altLang="en-US" sz="2600" b="1" dirty="0">
                <a:solidFill>
                  <a:srgbClr val="FFFFB1"/>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例</a:t>
            </a:r>
            <a:r>
              <a:rPr lang="en-US" altLang="zh-CN" sz="2600" b="1" dirty="0">
                <a:solidFill>
                  <a:srgbClr val="FFFFB1"/>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a:t>
            </a:r>
            <a:r>
              <a:rPr lang="zh-CN" altLang="en-US" sz="2600" dirty="0">
                <a:solidFill>
                  <a:srgbClr val="F0F0F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一个车间研究用两种不同的工艺组装某种产品所用的时间是否相同。让一个组的</a:t>
            </a:r>
            <a:r>
              <a:rPr lang="en-US" altLang="zh-CN" sz="2600" b="1" dirty="0">
                <a:solidFill>
                  <a:srgbClr val="FFFFB1"/>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10</a:t>
            </a:r>
            <a:r>
              <a:rPr lang="zh-CN" altLang="en-US" sz="2600" dirty="0">
                <a:solidFill>
                  <a:srgbClr val="F0F0F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名工人用第一种工艺组装该产品，平均所需时间为</a:t>
            </a:r>
            <a:r>
              <a:rPr lang="en-US" altLang="zh-CN" sz="2600" b="1" dirty="0">
                <a:solidFill>
                  <a:srgbClr val="FFFFB1"/>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26.1</a:t>
            </a:r>
            <a:r>
              <a:rPr lang="zh-CN" altLang="en-US" sz="2600" dirty="0">
                <a:solidFill>
                  <a:srgbClr val="F0F0F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分钟，样本标准差为</a:t>
            </a:r>
            <a:r>
              <a:rPr lang="en-US" altLang="zh-CN" sz="2600" b="1" dirty="0">
                <a:solidFill>
                  <a:srgbClr val="FFFFB1"/>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12</a:t>
            </a:r>
            <a:r>
              <a:rPr lang="zh-CN" altLang="en-US" sz="2600" dirty="0">
                <a:solidFill>
                  <a:srgbClr val="F0F0F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分钟；另一组</a:t>
            </a:r>
            <a:r>
              <a:rPr lang="en-US" altLang="zh-CN" sz="2600" b="1" dirty="0">
                <a:solidFill>
                  <a:srgbClr val="FFFF93"/>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8</a:t>
            </a:r>
            <a:r>
              <a:rPr lang="zh-CN" altLang="en-US" sz="2600" dirty="0">
                <a:solidFill>
                  <a:srgbClr val="F0F0F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名工人用第二种工艺组装，平均所需时间为</a:t>
            </a:r>
            <a:r>
              <a:rPr lang="en-US" altLang="zh-CN" sz="2600" b="1" dirty="0">
                <a:solidFill>
                  <a:srgbClr val="FFFFB1"/>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17.6</a:t>
            </a:r>
            <a:r>
              <a:rPr lang="zh-CN" altLang="en-US" sz="2600" dirty="0">
                <a:solidFill>
                  <a:srgbClr val="F0F0F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分钟，样本标准差为</a:t>
            </a:r>
            <a:r>
              <a:rPr lang="en-US" altLang="zh-CN" sz="2600" b="1" dirty="0">
                <a:solidFill>
                  <a:srgbClr val="FFFFB1"/>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10.5</a:t>
            </a:r>
            <a:r>
              <a:rPr lang="zh-CN" altLang="en-US" sz="2600" dirty="0">
                <a:solidFill>
                  <a:srgbClr val="F0F0F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分钟。已知用两种工艺组装产品所用时间服从正态分布，且</a:t>
            </a:r>
            <a:r>
              <a:rPr lang="en-US" altLang="zh-CN" sz="2600" b="1" dirty="0">
                <a:solidFill>
                  <a:srgbClr val="FFFFFF"/>
                </a:solidFill>
                <a:effectLst>
                  <a:outerShdw blurRad="38100" dist="38100" dir="2700000" algn="tl">
                    <a:srgbClr val="000000"/>
                  </a:outerShdw>
                </a:effectLst>
                <a:latin typeface="Symbol" panose="05050102010706020507" pitchFamily="18" charset="2"/>
                <a:ea typeface="微软雅黑" panose="020B0503020204020204" pitchFamily="34" charset="-122"/>
              </a:rPr>
              <a:t>s</a:t>
            </a:r>
            <a:r>
              <a:rPr lang="en-US" altLang="zh-CN" sz="2600" b="1" baseline="-25000" dirty="0">
                <a:solidFill>
                  <a:srgbClr val="FFFFFF"/>
                </a:solidFill>
                <a:effectLst>
                  <a:outerShdw blurRad="38100" dist="38100" dir="2700000" algn="tl">
                    <a:srgbClr val="000000"/>
                  </a:outerShdw>
                </a:effectLst>
                <a:latin typeface="Symbol" panose="05050102010706020507" pitchFamily="18" charset="2"/>
                <a:ea typeface="微软雅黑" panose="020B0503020204020204" pitchFamily="34" charset="-122"/>
              </a:rPr>
              <a:t>1</a:t>
            </a:r>
            <a:r>
              <a:rPr lang="en-US" altLang="zh-CN" sz="2600" b="1" baseline="30000" dirty="0">
                <a:solidFill>
                  <a:srgbClr val="FFFFFF"/>
                </a:solidFill>
                <a:effectLst>
                  <a:outerShdw blurRad="38100" dist="38100" dir="2700000" algn="tl">
                    <a:srgbClr val="000000"/>
                  </a:outerShdw>
                </a:effectLst>
                <a:latin typeface="Symbol" panose="05050102010706020507" pitchFamily="18" charset="2"/>
                <a:ea typeface="微软雅黑" panose="020B0503020204020204" pitchFamily="34" charset="-122"/>
              </a:rPr>
              <a:t>2</a:t>
            </a:r>
            <a:r>
              <a:rPr lang="zh-CN" altLang="en-US" sz="2600" b="1" dirty="0">
                <a:solidFill>
                  <a:srgbClr val="FFFFFF"/>
                </a:solidFill>
                <a:effectLst>
                  <a:outerShdw blurRad="38100" dist="38100" dir="2700000" algn="tl">
                    <a:srgbClr val="000000"/>
                  </a:outerShdw>
                </a:effectLst>
                <a:latin typeface="Symbol" panose="05050102010706020507" pitchFamily="18" charset="2"/>
                <a:ea typeface="微软雅黑" panose="020B0503020204020204" pitchFamily="34" charset="-122"/>
              </a:rPr>
              <a:t>＝</a:t>
            </a:r>
            <a:r>
              <a:rPr lang="en-US" altLang="zh-CN" sz="2600" b="1" dirty="0">
                <a:solidFill>
                  <a:srgbClr val="FFFFFF"/>
                </a:solidFill>
                <a:effectLst>
                  <a:outerShdw blurRad="38100" dist="38100" dir="2700000" algn="tl">
                    <a:srgbClr val="000000"/>
                  </a:outerShdw>
                </a:effectLst>
                <a:latin typeface="Symbol" panose="05050102010706020507" pitchFamily="18" charset="2"/>
                <a:ea typeface="微软雅黑" panose="020B0503020204020204" pitchFamily="34" charset="-122"/>
              </a:rPr>
              <a:t>s</a:t>
            </a:r>
            <a:r>
              <a:rPr lang="en-US" altLang="zh-CN" sz="2600" b="1" baseline="-25000" dirty="0">
                <a:solidFill>
                  <a:srgbClr val="FFFFFF"/>
                </a:solidFill>
                <a:effectLst>
                  <a:outerShdw blurRad="38100" dist="38100" dir="2700000" algn="tl">
                    <a:srgbClr val="000000"/>
                  </a:outerShdw>
                </a:effectLst>
                <a:latin typeface="Symbol" panose="05050102010706020507" pitchFamily="18" charset="2"/>
                <a:ea typeface="微软雅黑" panose="020B0503020204020204" pitchFamily="34" charset="-122"/>
              </a:rPr>
              <a:t>2</a:t>
            </a:r>
            <a:r>
              <a:rPr lang="en-US" altLang="zh-CN" sz="2600" b="1" baseline="30000" dirty="0">
                <a:solidFill>
                  <a:srgbClr val="FFFFFF"/>
                </a:solidFill>
                <a:effectLst>
                  <a:outerShdw blurRad="38100" dist="38100" dir="2700000" algn="tl">
                    <a:srgbClr val="000000"/>
                  </a:outerShdw>
                </a:effectLst>
                <a:latin typeface="Symbol" panose="05050102010706020507" pitchFamily="18" charset="2"/>
                <a:ea typeface="微软雅黑" panose="020B0503020204020204" pitchFamily="34" charset="-122"/>
              </a:rPr>
              <a:t>2</a:t>
            </a:r>
            <a:r>
              <a:rPr lang="en-US" altLang="zh-CN" sz="2600" b="1" dirty="0">
                <a:solidFill>
                  <a:srgbClr val="FFFFFF"/>
                </a:solidFill>
                <a:effectLst>
                  <a:outerShdw blurRad="38100" dist="38100" dir="2700000" algn="tl">
                    <a:srgbClr val="000000"/>
                  </a:outerShdw>
                </a:effectLst>
                <a:latin typeface="Symbol" panose="05050102010706020507" pitchFamily="18" charset="2"/>
                <a:ea typeface="微软雅黑" panose="020B0503020204020204" pitchFamily="34" charset="-122"/>
              </a:rPr>
              <a:t> </a:t>
            </a:r>
            <a:r>
              <a:rPr lang="zh-CN" altLang="en-US" sz="2600"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。试问能否认为用第二种方法组装比用第一中方法组装更好？</a:t>
            </a:r>
            <a:r>
              <a:rPr lang="en-US" altLang="zh-CN" sz="2600" dirty="0">
                <a:solidFill>
                  <a:srgbClr val="F0F0F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a:t>
            </a:r>
            <a:r>
              <a:rPr lang="en-US" altLang="zh-CN" sz="2600" b="1" dirty="0">
                <a:solidFill>
                  <a:srgbClr val="FFFFB1"/>
                </a:solidFill>
                <a:effectLst>
                  <a:outerShdw blurRad="38100" dist="38100" dir="2700000" algn="tl">
                    <a:srgbClr val="000000"/>
                  </a:outerShdw>
                </a:effectLst>
                <a:latin typeface="Symbol" panose="05050102010706020507" pitchFamily="18" charset="2"/>
                <a:ea typeface="微软雅黑" panose="020B0503020204020204" pitchFamily="34" charset="-122"/>
              </a:rPr>
              <a:t></a:t>
            </a:r>
            <a:r>
              <a:rPr lang="en-US" altLang="zh-CN" sz="2600" b="1" dirty="0">
                <a:solidFill>
                  <a:srgbClr val="FFFFB1"/>
                </a:solidFill>
                <a:effectLst>
                  <a:outerShdw blurRad="38100" dist="38100" dir="2700000" algn="tl">
                    <a:srgbClr val="000000"/>
                  </a:outerShdw>
                </a:effectLst>
                <a:ea typeface="微软雅黑" panose="020B0503020204020204" pitchFamily="34" charset="-122"/>
              </a:rPr>
              <a:t> </a:t>
            </a:r>
            <a:r>
              <a:rPr lang="en-US" altLang="zh-CN" sz="2600" b="1" dirty="0">
                <a:solidFill>
                  <a:srgbClr val="FFFFB1"/>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 0.05</a:t>
            </a:r>
            <a:r>
              <a:rPr lang="en-US" altLang="zh-CN" sz="2600" b="1" dirty="0">
                <a:solidFill>
                  <a:srgbClr val="F0F0F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72111"/>
                                        </p:tgtEl>
                                        <p:attrNameLst>
                                          <p:attrName>style.visibility</p:attrName>
                                        </p:attrNameLst>
                                      </p:cBhvr>
                                      <p:to>
                                        <p:strVal val="visible"/>
                                      </p:to>
                                    </p:set>
                                    <p:animEffect transition="in" filter="dissolve">
                                      <p:cBhvr>
                                        <p:cTn id="7" dur="500"/>
                                        <p:tgtEl>
                                          <p:spTgt spid="772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0050" name="Rectangle 2"/>
          <p:cNvSpPr>
            <a:spLocks noGrp="1" noChangeArrowheads="1"/>
          </p:cNvSpPr>
          <p:nvPr>
            <p:ph type="title"/>
          </p:nvPr>
        </p:nvSpPr>
        <p:spPr>
          <a:noFill/>
        </p:spPr>
        <p:txBody>
          <a:bodyPr>
            <a:normAutofit fontScale="90000"/>
          </a:bodyPr>
          <a:lstStyle/>
          <a:p>
            <a:r>
              <a:rPr lang="zh-CN" altLang="en-US" sz="4000" dirty="0"/>
              <a:t>两个总体均值之差的检验</a:t>
            </a:r>
            <a:br>
              <a:rPr lang="zh-CN" altLang="en-US" sz="4000" dirty="0"/>
            </a:br>
            <a:r>
              <a:rPr lang="zh-CN" altLang="en-US" sz="4000" dirty="0"/>
              <a:t> </a:t>
            </a:r>
            <a:r>
              <a:rPr lang="en-US" altLang="zh-CN" sz="3600" dirty="0">
                <a:solidFill>
                  <a:schemeClr val="hlink"/>
                </a:solidFill>
                <a:latin typeface="Arial" panose="020B0604020202020204" pitchFamily="34" charset="0"/>
              </a:rPr>
              <a:t>(</a:t>
            </a:r>
            <a:r>
              <a:rPr lang="zh-CN" altLang="en-US" sz="3600" dirty="0">
                <a:solidFill>
                  <a:schemeClr val="hlink"/>
                </a:solidFill>
                <a:latin typeface="Arial" panose="020B0604020202020204" pitchFamily="34" charset="0"/>
              </a:rPr>
              <a:t>例题分析</a:t>
            </a:r>
            <a:r>
              <a:rPr lang="en-US" altLang="zh-CN" sz="3600" dirty="0">
                <a:solidFill>
                  <a:schemeClr val="hlink"/>
                </a:solidFill>
                <a:latin typeface="Arial" panose="020B0604020202020204" pitchFamily="34" charset="0"/>
              </a:rPr>
              <a:t>)</a:t>
            </a:r>
            <a:endParaRPr lang="zh-CN" altLang="en-US" sz="3600" dirty="0">
              <a:solidFill>
                <a:schemeClr val="hlink"/>
              </a:solidFill>
            </a:endParaRPr>
          </a:p>
        </p:txBody>
      </p:sp>
      <p:sp>
        <p:nvSpPr>
          <p:cNvPr id="770051" name="Rectangle 3"/>
          <p:cNvSpPr>
            <a:spLocks noGrp="1" noChangeArrowheads="1"/>
          </p:cNvSpPr>
          <p:nvPr>
            <p:ph type="body" sz="half" idx="1"/>
          </p:nvPr>
        </p:nvSpPr>
        <p:spPr>
          <a:xfrm>
            <a:off x="609600" y="1803400"/>
            <a:ext cx="3848100" cy="4019550"/>
          </a:xfrm>
          <a:noFill/>
        </p:spPr>
        <p:txBody>
          <a:bodyPr/>
          <a:lstStyle/>
          <a:p>
            <a:pPr marL="0" indent="0"/>
            <a:r>
              <a:rPr lang="en-US" altLang="zh-CN" sz="2800" b="1" dirty="0">
                <a:solidFill>
                  <a:srgbClr val="FFFFB1"/>
                </a:solidFill>
              </a:rPr>
              <a:t>H</a:t>
            </a:r>
            <a:r>
              <a:rPr lang="en-US" altLang="zh-CN" sz="2000" b="1" dirty="0">
                <a:solidFill>
                  <a:srgbClr val="FFFFB1"/>
                </a:solidFill>
              </a:rPr>
              <a:t>0</a:t>
            </a:r>
            <a:r>
              <a:rPr lang="en-US" altLang="zh-CN" sz="2800" b="1" dirty="0">
                <a:solidFill>
                  <a:srgbClr val="EAEAEA"/>
                </a:solidFill>
              </a:rPr>
              <a:t>: </a:t>
            </a:r>
            <a:r>
              <a:rPr lang="en-US" altLang="zh-CN" sz="2800" b="1" dirty="0">
                <a:latin typeface="Symbol" panose="05050102010706020507" pitchFamily="18" charset="2"/>
              </a:rPr>
              <a:t></a:t>
            </a:r>
            <a:r>
              <a:rPr lang="en-US" altLang="zh-CN" sz="2800" b="1" baseline="-25000" dirty="0">
                <a:latin typeface="Symbol" panose="05050102010706020507" pitchFamily="18" charset="2"/>
              </a:rPr>
              <a:t>1</a:t>
            </a:r>
            <a:r>
              <a:rPr lang="en-US" altLang="zh-CN" sz="2800" b="1" dirty="0"/>
              <a:t>- </a:t>
            </a:r>
            <a:r>
              <a:rPr lang="en-US" altLang="zh-CN" sz="2800" b="1" dirty="0">
                <a:latin typeface="Symbol" panose="05050102010706020507" pitchFamily="18" charset="2"/>
              </a:rPr>
              <a:t></a:t>
            </a:r>
            <a:r>
              <a:rPr lang="en-US" altLang="zh-CN" sz="2800" b="1" baseline="-25000" dirty="0">
                <a:latin typeface="Symbol" panose="05050102010706020507" pitchFamily="18" charset="2"/>
              </a:rPr>
              <a:t>2</a:t>
            </a:r>
            <a:r>
              <a:rPr lang="en-US" altLang="zh-CN" sz="2800" b="1" dirty="0"/>
              <a:t> </a:t>
            </a:r>
            <a:r>
              <a:rPr lang="en-US" altLang="zh-CN" sz="2800" b="1" dirty="0">
                <a:sym typeface="Symbol" panose="05050102010706020507" pitchFamily="18" charset="2"/>
              </a:rPr>
              <a:t> </a:t>
            </a:r>
            <a:r>
              <a:rPr lang="en-US" altLang="zh-CN" sz="2800" b="1" dirty="0"/>
              <a:t>0</a:t>
            </a:r>
          </a:p>
          <a:p>
            <a:pPr marL="0" indent="0"/>
            <a:r>
              <a:rPr lang="en-US" altLang="zh-CN" sz="2800" b="1" dirty="0">
                <a:solidFill>
                  <a:srgbClr val="FFFFB1"/>
                </a:solidFill>
              </a:rPr>
              <a:t>H</a:t>
            </a:r>
            <a:r>
              <a:rPr lang="en-US" altLang="zh-CN" sz="2000" b="1" dirty="0">
                <a:solidFill>
                  <a:srgbClr val="FFFFB1"/>
                </a:solidFill>
              </a:rPr>
              <a:t>1</a:t>
            </a:r>
            <a:r>
              <a:rPr lang="en-US" altLang="zh-CN" sz="2800" b="1" dirty="0">
                <a:solidFill>
                  <a:srgbClr val="EAEAEA"/>
                </a:solidFill>
              </a:rPr>
              <a:t>:</a:t>
            </a:r>
            <a:r>
              <a:rPr lang="en-US" altLang="zh-CN" sz="2800" b="1" dirty="0">
                <a:solidFill>
                  <a:schemeClr val="tx2"/>
                </a:solidFill>
              </a:rPr>
              <a:t> </a:t>
            </a:r>
            <a:r>
              <a:rPr lang="en-US" altLang="zh-CN" sz="2800" b="1" dirty="0">
                <a:latin typeface="Symbol" panose="05050102010706020507" pitchFamily="18" charset="2"/>
              </a:rPr>
              <a:t></a:t>
            </a:r>
            <a:r>
              <a:rPr lang="en-US" altLang="zh-CN" sz="2800" b="1" baseline="-25000" dirty="0">
                <a:latin typeface="Symbol" panose="05050102010706020507" pitchFamily="18" charset="2"/>
              </a:rPr>
              <a:t>1</a:t>
            </a:r>
            <a:r>
              <a:rPr lang="en-US" altLang="zh-CN" sz="2800" b="1" dirty="0"/>
              <a:t>- </a:t>
            </a:r>
            <a:r>
              <a:rPr lang="en-US" altLang="zh-CN" sz="2800" b="1" dirty="0">
                <a:latin typeface="Symbol" panose="05050102010706020507" pitchFamily="18" charset="2"/>
              </a:rPr>
              <a:t></a:t>
            </a:r>
            <a:r>
              <a:rPr lang="en-US" altLang="zh-CN" sz="2800" b="1" baseline="-25000" dirty="0">
                <a:latin typeface="Symbol" panose="05050102010706020507" pitchFamily="18" charset="2"/>
              </a:rPr>
              <a:t>2</a:t>
            </a:r>
            <a:r>
              <a:rPr lang="en-US" altLang="zh-CN" sz="2800" b="1" dirty="0"/>
              <a:t> &gt; 0</a:t>
            </a:r>
          </a:p>
          <a:p>
            <a:pPr marL="0" indent="0"/>
            <a:r>
              <a:rPr lang="en-US" altLang="zh-CN" sz="2800" b="1" dirty="0">
                <a:solidFill>
                  <a:srgbClr val="FFFFB1"/>
                </a:solidFill>
                <a:latin typeface="Symbol" panose="05050102010706020507" pitchFamily="18" charset="2"/>
              </a:rPr>
              <a:t></a:t>
            </a:r>
            <a:r>
              <a:rPr lang="en-US" altLang="zh-CN" sz="2800" b="1" dirty="0">
                <a:solidFill>
                  <a:srgbClr val="FFFFB1"/>
                </a:solidFill>
              </a:rPr>
              <a:t> </a:t>
            </a:r>
            <a:r>
              <a:rPr lang="en-US" altLang="zh-CN" sz="2800" b="1" dirty="0">
                <a:solidFill>
                  <a:srgbClr val="EAEAEA"/>
                </a:solidFill>
              </a:rPr>
              <a:t>= </a:t>
            </a:r>
            <a:r>
              <a:rPr lang="en-US" altLang="zh-CN" sz="2800" b="1" dirty="0"/>
              <a:t>0.05</a:t>
            </a:r>
          </a:p>
          <a:p>
            <a:pPr marL="0" indent="0"/>
            <a:r>
              <a:rPr lang="en-US" altLang="zh-CN" sz="2800" b="1" i="1" dirty="0">
                <a:solidFill>
                  <a:srgbClr val="FFFFB1"/>
                </a:solidFill>
              </a:rPr>
              <a:t>n</a:t>
            </a:r>
            <a:r>
              <a:rPr lang="en-US" altLang="zh-CN" sz="2400" b="1" baseline="-25000" dirty="0">
                <a:solidFill>
                  <a:srgbClr val="FFFFB1"/>
                </a:solidFill>
              </a:rPr>
              <a:t>1</a:t>
            </a:r>
            <a:r>
              <a:rPr lang="en-US" altLang="zh-CN" sz="2800" b="1" dirty="0">
                <a:solidFill>
                  <a:srgbClr val="FFFFB1"/>
                </a:solidFill>
              </a:rPr>
              <a:t> </a:t>
            </a:r>
            <a:r>
              <a:rPr lang="en-US" altLang="zh-CN" sz="2800" b="1" dirty="0">
                <a:solidFill>
                  <a:srgbClr val="EAEAEA"/>
                </a:solidFill>
              </a:rPr>
              <a:t>=</a:t>
            </a:r>
            <a:r>
              <a:rPr lang="en-US" altLang="zh-CN" sz="2800" b="1" dirty="0"/>
              <a:t> 10</a:t>
            </a:r>
            <a:r>
              <a:rPr lang="zh-CN" altLang="en-US" sz="2800" b="1" dirty="0">
                <a:solidFill>
                  <a:srgbClr val="FCFEB9"/>
                </a:solidFill>
              </a:rPr>
              <a:t>，</a:t>
            </a:r>
            <a:r>
              <a:rPr lang="en-US" altLang="zh-CN" sz="2800" b="1" i="1" dirty="0">
                <a:solidFill>
                  <a:srgbClr val="FFFF9B"/>
                </a:solidFill>
              </a:rPr>
              <a:t>n</a:t>
            </a:r>
            <a:r>
              <a:rPr lang="en-US" altLang="zh-CN" sz="2400" b="1" baseline="-25000" dirty="0">
                <a:solidFill>
                  <a:srgbClr val="FFFF9B"/>
                </a:solidFill>
              </a:rPr>
              <a:t>2</a:t>
            </a:r>
            <a:r>
              <a:rPr lang="en-US" altLang="zh-CN" sz="2400" b="1" dirty="0">
                <a:solidFill>
                  <a:srgbClr val="FFFF9B"/>
                </a:solidFill>
              </a:rPr>
              <a:t> </a:t>
            </a:r>
            <a:r>
              <a:rPr lang="en-US" altLang="zh-CN" sz="2800" b="1" dirty="0">
                <a:solidFill>
                  <a:srgbClr val="EAEAEA"/>
                </a:solidFill>
              </a:rPr>
              <a:t>=</a:t>
            </a:r>
            <a:r>
              <a:rPr lang="en-US" altLang="zh-CN" sz="2800" b="1" dirty="0">
                <a:solidFill>
                  <a:srgbClr val="FCFEB9"/>
                </a:solidFill>
              </a:rPr>
              <a:t> </a:t>
            </a:r>
            <a:r>
              <a:rPr lang="en-US" altLang="zh-CN" sz="2800" b="1" dirty="0"/>
              <a:t>8</a:t>
            </a:r>
          </a:p>
          <a:p>
            <a:pPr marL="0" indent="0">
              <a:spcBef>
                <a:spcPct val="24000"/>
              </a:spcBef>
            </a:pPr>
            <a:r>
              <a:rPr lang="zh-CN" altLang="en-US" sz="2800" b="1" dirty="0">
                <a:solidFill>
                  <a:srgbClr val="FFFFB1"/>
                </a:solidFill>
              </a:rPr>
              <a:t>临界值</a:t>
            </a:r>
            <a:r>
              <a:rPr lang="en-US" altLang="zh-CN" sz="2800" b="1" dirty="0">
                <a:solidFill>
                  <a:srgbClr val="FFFFB1"/>
                </a:solidFill>
              </a:rPr>
              <a:t>(s):</a:t>
            </a:r>
          </a:p>
          <a:p>
            <a:pPr marL="0" indent="0"/>
            <a:endParaRPr lang="en-US" altLang="zh-CN" sz="2800" b="1" dirty="0">
              <a:solidFill>
                <a:srgbClr val="FFFFB1"/>
              </a:solidFill>
            </a:endParaRPr>
          </a:p>
        </p:txBody>
      </p:sp>
      <p:sp>
        <p:nvSpPr>
          <p:cNvPr id="770052" name="Rectangle 4"/>
          <p:cNvSpPr>
            <a:spLocks noChangeArrowheads="1"/>
          </p:cNvSpPr>
          <p:nvPr/>
        </p:nvSpPr>
        <p:spPr bwMode="auto">
          <a:xfrm>
            <a:off x="3992563" y="1798638"/>
            <a:ext cx="2362200"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0"/>
              </a:spcBef>
              <a:defRPr kumimoji="1" sz="2400">
                <a:solidFill>
                  <a:schemeClr val="tx1"/>
                </a:solidFill>
                <a:latin typeface="Times New Roman" panose="02020603050405020304" pitchFamily="18" charset="0"/>
                <a:ea typeface="宋体" panose="02010600030101010101" pitchFamily="2" charset="-122"/>
              </a:defRPr>
            </a:lvl1pPr>
            <a:lvl2pPr marL="865505"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208405"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检验统计量</a:t>
            </a:r>
            <a:r>
              <a:rPr lang="en-US" altLang="zh-CN"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a:t>
            </a:r>
          </a:p>
        </p:txBody>
      </p:sp>
      <p:sp>
        <p:nvSpPr>
          <p:cNvPr id="770057" name="Rectangle 9"/>
          <p:cNvSpPr>
            <a:spLocks noChangeArrowheads="1"/>
          </p:cNvSpPr>
          <p:nvPr/>
        </p:nvSpPr>
        <p:spPr bwMode="auto">
          <a:xfrm>
            <a:off x="4049713" y="3738563"/>
            <a:ext cx="2362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0"/>
              </a:spcBef>
              <a:defRPr kumimoji="1" sz="2400">
                <a:solidFill>
                  <a:schemeClr val="tx1"/>
                </a:solidFill>
                <a:latin typeface="Times New Roman" panose="02020603050405020304" pitchFamily="18" charset="0"/>
                <a:ea typeface="宋体" panose="02010600030101010101" pitchFamily="2" charset="-122"/>
              </a:defRPr>
            </a:lvl1pPr>
            <a:lvl2pPr marL="865505"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208405"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决策</a:t>
            </a:r>
            <a:r>
              <a:rPr lang="en-US" altLang="zh-CN"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a:t>
            </a:r>
          </a:p>
        </p:txBody>
      </p:sp>
      <p:sp>
        <p:nvSpPr>
          <p:cNvPr id="770058" name="Rectangle 10"/>
          <p:cNvSpPr>
            <a:spLocks noChangeArrowheads="1"/>
          </p:cNvSpPr>
          <p:nvPr/>
        </p:nvSpPr>
        <p:spPr bwMode="auto">
          <a:xfrm>
            <a:off x="4049713" y="4805363"/>
            <a:ext cx="1371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0"/>
              </a:spcBef>
              <a:defRPr kumimoji="1" sz="2400">
                <a:solidFill>
                  <a:schemeClr val="tx1"/>
                </a:solidFill>
                <a:latin typeface="Times New Roman" panose="02020603050405020304" pitchFamily="18" charset="0"/>
                <a:ea typeface="宋体" panose="02010600030101010101" pitchFamily="2" charset="-122"/>
              </a:defRPr>
            </a:lvl1pPr>
            <a:lvl2pPr marL="865505"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208405"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结论</a:t>
            </a:r>
            <a:r>
              <a:rPr lang="en-US" altLang="zh-CN"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a:t>
            </a:r>
            <a:r>
              <a:rPr lang="en-US" altLang="zh-CN"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 </a:t>
            </a:r>
          </a:p>
        </p:txBody>
      </p:sp>
      <p:sp>
        <p:nvSpPr>
          <p:cNvPr id="770059" name="Text Box 11"/>
          <p:cNvSpPr txBox="1">
            <a:spLocks noChangeArrowheads="1"/>
          </p:cNvSpPr>
          <p:nvPr/>
        </p:nvSpPr>
        <p:spPr bwMode="auto">
          <a:xfrm>
            <a:off x="4125913" y="4271963"/>
            <a:ext cx="152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effectLst>
                  <a:outerShdw blurRad="38100" dist="38100" dir="2700000" algn="tl">
                    <a:srgbClr val="000000"/>
                  </a:outerShdw>
                </a:effectLst>
                <a:ea typeface="微软雅黑" panose="020B0503020204020204" pitchFamily="34" charset="-122"/>
              </a:rPr>
              <a:t>不拒绝</a:t>
            </a:r>
            <a:r>
              <a:rPr lang="en-US" altLang="zh-CN" dirty="0">
                <a:effectLst>
                  <a:outerShdw blurRad="38100" dist="38100" dir="2700000" algn="tl">
                    <a:srgbClr val="000000"/>
                  </a:outerShdw>
                </a:effectLst>
                <a:ea typeface="微软雅黑" panose="020B0503020204020204" pitchFamily="34" charset="-122"/>
              </a:rPr>
              <a:t>H</a:t>
            </a:r>
            <a:r>
              <a:rPr lang="en-US" altLang="zh-CN" baseline="-25000" dirty="0">
                <a:effectLst>
                  <a:outerShdw blurRad="38100" dist="38100" dir="2700000" algn="tl">
                    <a:srgbClr val="000000"/>
                  </a:outerShdw>
                </a:effectLst>
                <a:ea typeface="微软雅黑" panose="020B0503020204020204" pitchFamily="34" charset="-122"/>
              </a:rPr>
              <a:t>0</a:t>
            </a:r>
            <a:endParaRPr lang="en-US" altLang="zh-CN" dirty="0">
              <a:effectLst>
                <a:outerShdw blurRad="38100" dist="38100" dir="2700000" algn="tl">
                  <a:srgbClr val="000000"/>
                </a:outerShdw>
              </a:effectLst>
              <a:ea typeface="微软雅黑" panose="020B0503020204020204" pitchFamily="34" charset="-122"/>
            </a:endParaRPr>
          </a:p>
        </p:txBody>
      </p:sp>
      <p:sp>
        <p:nvSpPr>
          <p:cNvPr id="770060" name="Text Box 12"/>
          <p:cNvSpPr txBox="1">
            <a:spLocks noChangeArrowheads="1"/>
          </p:cNvSpPr>
          <p:nvPr/>
        </p:nvSpPr>
        <p:spPr bwMode="auto">
          <a:xfrm>
            <a:off x="4086225" y="5357813"/>
            <a:ext cx="4419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effectLst>
                  <a:outerShdw blurRad="38100" dist="38100" dir="2700000" algn="tl">
                    <a:srgbClr val="000000"/>
                  </a:outerShdw>
                </a:effectLst>
                <a:ea typeface="微软雅黑" panose="020B0503020204020204" pitchFamily="34" charset="-122"/>
              </a:rPr>
              <a:t>没有证据表明用第二种方法组装更好</a:t>
            </a:r>
          </a:p>
        </p:txBody>
      </p:sp>
      <p:graphicFrame>
        <p:nvGraphicFramePr>
          <p:cNvPr id="770069" name="Object 21">
            <a:hlinkClick r:id="" action="ppaction://ole?verb=0"/>
          </p:cNvPr>
          <p:cNvGraphicFramePr/>
          <p:nvPr/>
        </p:nvGraphicFramePr>
        <p:xfrm>
          <a:off x="3895725" y="2387600"/>
          <a:ext cx="5019675" cy="1355725"/>
        </p:xfrm>
        <a:graphic>
          <a:graphicData uri="http://schemas.openxmlformats.org/presentationml/2006/ole">
            <mc:AlternateContent xmlns:mc="http://schemas.openxmlformats.org/markup-compatibility/2006">
              <mc:Choice xmlns:v="urn:schemas-microsoft-com:vml" Requires="v">
                <p:oleObj spid="_x0000_s582691" name="Equation" r:id="rId4" imgW="3057525" imgH="685800" progId="">
                  <p:embed/>
                </p:oleObj>
              </mc:Choice>
              <mc:Fallback>
                <p:oleObj name="Equation" r:id="rId4" imgW="3057525" imgH="685800" progId="">
                  <p:embed/>
                  <p:pic>
                    <p:nvPicPr>
                      <p:cNvPr id="0" name="Picture 2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5725" y="2387600"/>
                        <a:ext cx="5019675" cy="135572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pSp>
        <p:nvGrpSpPr>
          <p:cNvPr id="770134" name="Group 86"/>
          <p:cNvGrpSpPr/>
          <p:nvPr/>
        </p:nvGrpSpPr>
        <p:grpSpPr bwMode="auto">
          <a:xfrm>
            <a:off x="712788" y="4357688"/>
            <a:ext cx="2887662" cy="1916112"/>
            <a:chOff x="449" y="2745"/>
            <a:chExt cx="1819" cy="1207"/>
          </a:xfrm>
        </p:grpSpPr>
        <p:sp>
          <p:nvSpPr>
            <p:cNvPr id="770106" name="Rectangle 58"/>
            <p:cNvSpPr>
              <a:spLocks noChangeArrowheads="1"/>
            </p:cNvSpPr>
            <p:nvPr/>
          </p:nvSpPr>
          <p:spPr bwMode="auto">
            <a:xfrm>
              <a:off x="2123" y="3700"/>
              <a:ext cx="7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600" b="1" dirty="0">
                  <a:effectLst>
                    <a:outerShdw blurRad="38100" dist="38100" dir="2700000" algn="tl">
                      <a:srgbClr val="000000"/>
                    </a:outerShdw>
                  </a:effectLst>
                  <a:ea typeface="微软雅黑" panose="020B0503020204020204" pitchFamily="34" charset="-122"/>
                </a:rPr>
                <a:t>t</a:t>
              </a:r>
            </a:p>
          </p:txBody>
        </p:sp>
        <p:sp>
          <p:nvSpPr>
            <p:cNvPr id="770107" name="Rectangle 59"/>
            <p:cNvSpPr>
              <a:spLocks noChangeArrowheads="1"/>
            </p:cNvSpPr>
            <p:nvPr/>
          </p:nvSpPr>
          <p:spPr bwMode="auto">
            <a:xfrm>
              <a:off x="1292" y="3698"/>
              <a:ext cx="11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600" dirty="0">
                  <a:effectLst>
                    <a:outerShdw blurRad="38100" dist="38100" dir="2700000" algn="tl">
                      <a:srgbClr val="000000"/>
                    </a:outerShdw>
                  </a:effectLst>
                  <a:ea typeface="微软雅黑" panose="020B0503020204020204" pitchFamily="34" charset="-122"/>
                </a:rPr>
                <a:t>0</a:t>
              </a:r>
            </a:p>
          </p:txBody>
        </p:sp>
        <p:sp>
          <p:nvSpPr>
            <p:cNvPr id="770108" name="Rectangle 60"/>
            <p:cNvSpPr>
              <a:spLocks noChangeArrowheads="1"/>
            </p:cNvSpPr>
            <p:nvPr/>
          </p:nvSpPr>
          <p:spPr bwMode="auto">
            <a:xfrm>
              <a:off x="1640" y="2745"/>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sz="2000" dirty="0">
                  <a:effectLst>
                    <a:outerShdw blurRad="38100" dist="38100" dir="2700000" algn="tl">
                      <a:srgbClr val="000000"/>
                    </a:outerShdw>
                  </a:effectLst>
                  <a:ea typeface="微软雅黑" panose="020B0503020204020204" pitchFamily="34" charset="-122"/>
                </a:rPr>
                <a:t>拒绝域</a:t>
              </a:r>
            </a:p>
          </p:txBody>
        </p:sp>
        <p:sp>
          <p:nvSpPr>
            <p:cNvPr id="770109" name="Rectangle 61"/>
            <p:cNvSpPr>
              <a:spLocks noChangeArrowheads="1"/>
            </p:cNvSpPr>
            <p:nvPr/>
          </p:nvSpPr>
          <p:spPr bwMode="auto">
            <a:xfrm>
              <a:off x="1957" y="3144"/>
              <a:ext cx="31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000" dirty="0">
                  <a:effectLst>
                    <a:outerShdw blurRad="38100" dist="38100" dir="2700000" algn="tl">
                      <a:srgbClr val="000000"/>
                    </a:outerShdw>
                  </a:effectLst>
                  <a:ea typeface="微软雅黑" panose="020B0503020204020204" pitchFamily="34" charset="-122"/>
                  <a:sym typeface="Symbol" panose="05050102010706020507" pitchFamily="18" charset="2"/>
                </a:rPr>
                <a:t>0.05</a:t>
              </a:r>
              <a:endParaRPr lang="en-US" altLang="zh-CN" sz="2000" dirty="0">
                <a:effectLst>
                  <a:outerShdw blurRad="38100" dist="38100" dir="2700000" algn="tl">
                    <a:srgbClr val="000000"/>
                  </a:outerShdw>
                </a:effectLst>
                <a:ea typeface="微软雅黑" panose="020B0503020204020204" pitchFamily="34" charset="-122"/>
              </a:endParaRPr>
            </a:p>
          </p:txBody>
        </p:sp>
        <p:sp>
          <p:nvSpPr>
            <p:cNvPr id="770110" name="Freeform 62" descr="60%"/>
            <p:cNvSpPr/>
            <p:nvPr/>
          </p:nvSpPr>
          <p:spPr bwMode="auto">
            <a:xfrm>
              <a:off x="1683" y="3210"/>
              <a:ext cx="526" cy="489"/>
            </a:xfrm>
            <a:custGeom>
              <a:avLst/>
              <a:gdLst>
                <a:gd name="T0" fmla="*/ 0 w 424"/>
                <a:gd name="T1" fmla="*/ 0 h 414"/>
                <a:gd name="T2" fmla="*/ 0 w 424"/>
                <a:gd name="T3" fmla="*/ 414 h 414"/>
                <a:gd name="T4" fmla="*/ 424 w 424"/>
                <a:gd name="T5" fmla="*/ 414 h 414"/>
                <a:gd name="T6" fmla="*/ 372 w 424"/>
                <a:gd name="T7" fmla="*/ 392 h 414"/>
                <a:gd name="T8" fmla="*/ 323 w 424"/>
                <a:gd name="T9" fmla="*/ 366 h 414"/>
                <a:gd name="T10" fmla="*/ 276 w 424"/>
                <a:gd name="T11" fmla="*/ 337 h 414"/>
                <a:gd name="T12" fmla="*/ 230 w 424"/>
                <a:gd name="T13" fmla="*/ 304 h 414"/>
                <a:gd name="T14" fmla="*/ 188 w 424"/>
                <a:gd name="T15" fmla="*/ 268 h 414"/>
                <a:gd name="T16" fmla="*/ 148 w 424"/>
                <a:gd name="T17" fmla="*/ 230 h 414"/>
                <a:gd name="T18" fmla="*/ 112 w 424"/>
                <a:gd name="T19" fmla="*/ 188 h 414"/>
                <a:gd name="T20" fmla="*/ 78 w 424"/>
                <a:gd name="T21" fmla="*/ 145 h 414"/>
                <a:gd name="T22" fmla="*/ 48 w 424"/>
                <a:gd name="T23" fmla="*/ 99 h 414"/>
                <a:gd name="T24" fmla="*/ 22 w 424"/>
                <a:gd name="T25" fmla="*/ 50 h 414"/>
                <a:gd name="T26" fmla="*/ 0 w 424"/>
                <a:gd name="T27" fmla="*/ 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4" h="414">
                  <a:moveTo>
                    <a:pt x="0" y="0"/>
                  </a:moveTo>
                  <a:lnTo>
                    <a:pt x="0" y="414"/>
                  </a:lnTo>
                  <a:lnTo>
                    <a:pt x="424" y="414"/>
                  </a:lnTo>
                  <a:lnTo>
                    <a:pt x="372" y="392"/>
                  </a:lnTo>
                  <a:lnTo>
                    <a:pt x="323" y="366"/>
                  </a:lnTo>
                  <a:lnTo>
                    <a:pt x="276" y="337"/>
                  </a:lnTo>
                  <a:lnTo>
                    <a:pt x="230" y="304"/>
                  </a:lnTo>
                  <a:lnTo>
                    <a:pt x="188" y="268"/>
                  </a:lnTo>
                  <a:lnTo>
                    <a:pt x="148" y="230"/>
                  </a:lnTo>
                  <a:lnTo>
                    <a:pt x="112" y="188"/>
                  </a:lnTo>
                  <a:lnTo>
                    <a:pt x="78" y="145"/>
                  </a:lnTo>
                  <a:lnTo>
                    <a:pt x="48" y="99"/>
                  </a:lnTo>
                  <a:lnTo>
                    <a:pt x="22" y="50"/>
                  </a:lnTo>
                  <a:lnTo>
                    <a:pt x="0" y="0"/>
                  </a:lnTo>
                  <a:close/>
                </a:path>
              </a:pathLst>
            </a:custGeom>
            <a:pattFill prst="pct60">
              <a:fgClr>
                <a:schemeClr val="hlink"/>
              </a:fgClr>
              <a:bgClr>
                <a:srgbClr val="FFFFFF"/>
              </a:bgClr>
            </a:patt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微软雅黑" panose="020B0503020204020204" pitchFamily="34" charset="-122"/>
              </a:endParaRPr>
            </a:p>
          </p:txBody>
        </p:sp>
        <p:grpSp>
          <p:nvGrpSpPr>
            <p:cNvPr id="770111" name="Group 63"/>
            <p:cNvGrpSpPr/>
            <p:nvPr/>
          </p:nvGrpSpPr>
          <p:grpSpPr bwMode="auto">
            <a:xfrm>
              <a:off x="472" y="2782"/>
              <a:ext cx="1761" cy="883"/>
              <a:chOff x="472" y="2857"/>
              <a:chExt cx="1808" cy="838"/>
            </a:xfrm>
          </p:grpSpPr>
          <p:sp>
            <p:nvSpPr>
              <p:cNvPr id="770112" name="Freeform 64"/>
              <p:cNvSpPr/>
              <p:nvPr/>
            </p:nvSpPr>
            <p:spPr bwMode="auto">
              <a:xfrm>
                <a:off x="1376" y="2857"/>
                <a:ext cx="904" cy="838"/>
              </a:xfrm>
              <a:custGeom>
                <a:avLst/>
                <a:gdLst>
                  <a:gd name="T0" fmla="*/ 904 w 904"/>
                  <a:gd name="T1" fmla="*/ 838 h 838"/>
                  <a:gd name="T2" fmla="*/ 809 w 904"/>
                  <a:gd name="T3" fmla="*/ 828 h 838"/>
                  <a:gd name="T4" fmla="*/ 762 w 904"/>
                  <a:gd name="T5" fmla="*/ 818 h 838"/>
                  <a:gd name="T6" fmla="*/ 714 w 904"/>
                  <a:gd name="T7" fmla="*/ 805 h 838"/>
                  <a:gd name="T8" fmla="*/ 667 w 904"/>
                  <a:gd name="T9" fmla="*/ 785 h 838"/>
                  <a:gd name="T10" fmla="*/ 619 w 904"/>
                  <a:gd name="T11" fmla="*/ 759 h 838"/>
                  <a:gd name="T12" fmla="*/ 572 w 904"/>
                  <a:gd name="T13" fmla="*/ 724 h 838"/>
                  <a:gd name="T14" fmla="*/ 476 w 904"/>
                  <a:gd name="T15" fmla="*/ 627 h 838"/>
                  <a:gd name="T16" fmla="*/ 381 w 904"/>
                  <a:gd name="T17" fmla="*/ 491 h 838"/>
                  <a:gd name="T18" fmla="*/ 286 w 904"/>
                  <a:gd name="T19" fmla="*/ 326 h 838"/>
                  <a:gd name="T20" fmla="*/ 239 w 904"/>
                  <a:gd name="T21" fmla="*/ 243 h 838"/>
                  <a:gd name="T22" fmla="*/ 191 w 904"/>
                  <a:gd name="T23" fmla="*/ 165 h 838"/>
                  <a:gd name="T24" fmla="*/ 144 w 904"/>
                  <a:gd name="T25" fmla="*/ 98 h 838"/>
                  <a:gd name="T26" fmla="*/ 95 w 904"/>
                  <a:gd name="T27" fmla="*/ 44 h 838"/>
                  <a:gd name="T28" fmla="*/ 48 w 904"/>
                  <a:gd name="T29" fmla="*/ 11 h 838"/>
                  <a:gd name="T30" fmla="*/ 0 w 904"/>
                  <a:gd name="T31"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4" h="838">
                    <a:moveTo>
                      <a:pt x="904" y="838"/>
                    </a:moveTo>
                    <a:lnTo>
                      <a:pt x="809" y="828"/>
                    </a:lnTo>
                    <a:lnTo>
                      <a:pt x="762" y="818"/>
                    </a:lnTo>
                    <a:lnTo>
                      <a:pt x="714" y="805"/>
                    </a:lnTo>
                    <a:lnTo>
                      <a:pt x="667" y="785"/>
                    </a:lnTo>
                    <a:lnTo>
                      <a:pt x="619" y="759"/>
                    </a:lnTo>
                    <a:lnTo>
                      <a:pt x="572" y="724"/>
                    </a:lnTo>
                    <a:lnTo>
                      <a:pt x="476" y="627"/>
                    </a:lnTo>
                    <a:lnTo>
                      <a:pt x="381" y="491"/>
                    </a:lnTo>
                    <a:lnTo>
                      <a:pt x="286" y="326"/>
                    </a:lnTo>
                    <a:lnTo>
                      <a:pt x="239" y="243"/>
                    </a:lnTo>
                    <a:lnTo>
                      <a:pt x="191" y="165"/>
                    </a:lnTo>
                    <a:lnTo>
                      <a:pt x="144" y="98"/>
                    </a:lnTo>
                    <a:lnTo>
                      <a:pt x="95" y="44"/>
                    </a:lnTo>
                    <a:lnTo>
                      <a:pt x="48" y="11"/>
                    </a:lnTo>
                    <a:lnTo>
                      <a:pt x="0" y="0"/>
                    </a:lnTo>
                  </a:path>
                </a:pathLst>
              </a:custGeom>
              <a:noFill/>
              <a:ln w="57150" cmpd="sng">
                <a:solidFill>
                  <a:srgbClr val="FF0000"/>
                </a:solidFill>
                <a:prstDash val="solid"/>
                <a:rou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dirty="0">
                  <a:ea typeface="微软雅黑" panose="020B0503020204020204" pitchFamily="34" charset="-122"/>
                </a:endParaRPr>
              </a:p>
            </p:txBody>
          </p:sp>
          <p:sp>
            <p:nvSpPr>
              <p:cNvPr id="770113" name="Freeform 65"/>
              <p:cNvSpPr/>
              <p:nvPr/>
            </p:nvSpPr>
            <p:spPr bwMode="auto">
              <a:xfrm>
                <a:off x="472" y="2857"/>
                <a:ext cx="904" cy="838"/>
              </a:xfrm>
              <a:custGeom>
                <a:avLst/>
                <a:gdLst>
                  <a:gd name="T0" fmla="*/ 0 w 904"/>
                  <a:gd name="T1" fmla="*/ 838 h 838"/>
                  <a:gd name="T2" fmla="*/ 95 w 904"/>
                  <a:gd name="T3" fmla="*/ 828 h 838"/>
                  <a:gd name="T4" fmla="*/ 144 w 904"/>
                  <a:gd name="T5" fmla="*/ 818 h 838"/>
                  <a:gd name="T6" fmla="*/ 191 w 904"/>
                  <a:gd name="T7" fmla="*/ 805 h 838"/>
                  <a:gd name="T8" fmla="*/ 238 w 904"/>
                  <a:gd name="T9" fmla="*/ 785 h 838"/>
                  <a:gd name="T10" fmla="*/ 286 w 904"/>
                  <a:gd name="T11" fmla="*/ 759 h 838"/>
                  <a:gd name="T12" fmla="*/ 333 w 904"/>
                  <a:gd name="T13" fmla="*/ 724 h 838"/>
                  <a:gd name="T14" fmla="*/ 429 w 904"/>
                  <a:gd name="T15" fmla="*/ 627 h 838"/>
                  <a:gd name="T16" fmla="*/ 523 w 904"/>
                  <a:gd name="T17" fmla="*/ 491 h 838"/>
                  <a:gd name="T18" fmla="*/ 619 w 904"/>
                  <a:gd name="T19" fmla="*/ 326 h 838"/>
                  <a:gd name="T20" fmla="*/ 667 w 904"/>
                  <a:gd name="T21" fmla="*/ 243 h 838"/>
                  <a:gd name="T22" fmla="*/ 714 w 904"/>
                  <a:gd name="T23" fmla="*/ 165 h 838"/>
                  <a:gd name="T24" fmla="*/ 762 w 904"/>
                  <a:gd name="T25" fmla="*/ 98 h 838"/>
                  <a:gd name="T26" fmla="*/ 809 w 904"/>
                  <a:gd name="T27" fmla="*/ 44 h 838"/>
                  <a:gd name="T28" fmla="*/ 857 w 904"/>
                  <a:gd name="T29" fmla="*/ 11 h 838"/>
                  <a:gd name="T30" fmla="*/ 904 w 904"/>
                  <a:gd name="T31"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4" h="838">
                    <a:moveTo>
                      <a:pt x="0" y="838"/>
                    </a:moveTo>
                    <a:lnTo>
                      <a:pt x="95" y="828"/>
                    </a:lnTo>
                    <a:lnTo>
                      <a:pt x="144" y="818"/>
                    </a:lnTo>
                    <a:lnTo>
                      <a:pt x="191" y="805"/>
                    </a:lnTo>
                    <a:lnTo>
                      <a:pt x="238" y="785"/>
                    </a:lnTo>
                    <a:lnTo>
                      <a:pt x="286" y="759"/>
                    </a:lnTo>
                    <a:lnTo>
                      <a:pt x="333" y="724"/>
                    </a:lnTo>
                    <a:lnTo>
                      <a:pt x="429" y="627"/>
                    </a:lnTo>
                    <a:lnTo>
                      <a:pt x="523" y="491"/>
                    </a:lnTo>
                    <a:lnTo>
                      <a:pt x="619" y="326"/>
                    </a:lnTo>
                    <a:lnTo>
                      <a:pt x="667" y="243"/>
                    </a:lnTo>
                    <a:lnTo>
                      <a:pt x="714" y="165"/>
                    </a:lnTo>
                    <a:lnTo>
                      <a:pt x="762" y="98"/>
                    </a:lnTo>
                    <a:lnTo>
                      <a:pt x="809" y="44"/>
                    </a:lnTo>
                    <a:lnTo>
                      <a:pt x="857" y="11"/>
                    </a:lnTo>
                    <a:lnTo>
                      <a:pt x="904" y="0"/>
                    </a:lnTo>
                  </a:path>
                </a:pathLst>
              </a:custGeom>
              <a:noFill/>
              <a:ln w="57150" cmpd="sng">
                <a:solidFill>
                  <a:srgbClr val="FF0000"/>
                </a:solidFill>
                <a:prstDash val="solid"/>
                <a:rou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dirty="0">
                  <a:ea typeface="微软雅黑" panose="020B0503020204020204" pitchFamily="34" charset="-122"/>
                </a:endParaRPr>
              </a:p>
            </p:txBody>
          </p:sp>
        </p:grpSp>
        <p:grpSp>
          <p:nvGrpSpPr>
            <p:cNvPr id="770114" name="Group 66"/>
            <p:cNvGrpSpPr/>
            <p:nvPr/>
          </p:nvGrpSpPr>
          <p:grpSpPr bwMode="auto">
            <a:xfrm>
              <a:off x="1666" y="2983"/>
              <a:ext cx="292" cy="706"/>
              <a:chOff x="4652" y="2072"/>
              <a:chExt cx="375" cy="874"/>
            </a:xfrm>
          </p:grpSpPr>
          <p:sp>
            <p:nvSpPr>
              <p:cNvPr id="770115" name="Line 67"/>
              <p:cNvSpPr>
                <a:spLocks noChangeShapeType="1"/>
              </p:cNvSpPr>
              <p:nvPr/>
            </p:nvSpPr>
            <p:spPr bwMode="auto">
              <a:xfrm>
                <a:off x="4652" y="2072"/>
                <a:ext cx="375" cy="2"/>
              </a:xfrm>
              <a:prstGeom prst="line">
                <a:avLst/>
              </a:prstGeom>
              <a:noFill/>
              <a:ln w="17463">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770116" name="Line 68"/>
              <p:cNvSpPr>
                <a:spLocks noChangeShapeType="1"/>
              </p:cNvSpPr>
              <p:nvPr/>
            </p:nvSpPr>
            <p:spPr bwMode="auto">
              <a:xfrm flipV="1">
                <a:off x="4655" y="2072"/>
                <a:ext cx="1" cy="874"/>
              </a:xfrm>
              <a:prstGeom prst="line">
                <a:avLst/>
              </a:prstGeom>
              <a:noFill/>
              <a:ln w="17463">
                <a:solidFill>
                  <a:schemeClr val="tx1"/>
                </a:solidFill>
                <a:rou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grpSp>
        <p:sp>
          <p:nvSpPr>
            <p:cNvPr id="770117" name="Rectangle 69"/>
            <p:cNvSpPr>
              <a:spLocks noChangeArrowheads="1"/>
            </p:cNvSpPr>
            <p:nvPr/>
          </p:nvSpPr>
          <p:spPr bwMode="auto">
            <a:xfrm>
              <a:off x="1561" y="3728"/>
              <a:ext cx="50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000" b="1" dirty="0">
                  <a:effectLst>
                    <a:outerShdw blurRad="38100" dist="38100" dir="2700000" algn="tl">
                      <a:srgbClr val="000000"/>
                    </a:outerShdw>
                  </a:effectLst>
                  <a:ea typeface="微软雅黑" panose="020B0503020204020204" pitchFamily="34" charset="-122"/>
                  <a:sym typeface="Symbol" panose="05050102010706020507" pitchFamily="18" charset="2"/>
                </a:rPr>
                <a:t>1.7459</a:t>
              </a:r>
              <a:endParaRPr lang="en-US" altLang="zh-CN" sz="2000" b="1" dirty="0">
                <a:effectLst>
                  <a:outerShdw blurRad="38100" dist="38100" dir="2700000" algn="tl">
                    <a:srgbClr val="000000"/>
                  </a:outerShdw>
                </a:effectLst>
                <a:ea typeface="微软雅黑" panose="020B0503020204020204" pitchFamily="34" charset="-122"/>
              </a:endParaRPr>
            </a:p>
          </p:txBody>
        </p:sp>
        <p:sp>
          <p:nvSpPr>
            <p:cNvPr id="770118" name="Freeform 70"/>
            <p:cNvSpPr/>
            <p:nvPr/>
          </p:nvSpPr>
          <p:spPr bwMode="auto">
            <a:xfrm rot="3547430">
              <a:off x="1828" y="3288"/>
              <a:ext cx="128" cy="319"/>
            </a:xfrm>
            <a:custGeom>
              <a:avLst/>
              <a:gdLst>
                <a:gd name="T0" fmla="*/ 0 w 110"/>
                <a:gd name="T1" fmla="*/ 0 h 238"/>
                <a:gd name="T2" fmla="*/ 19 w 110"/>
                <a:gd name="T3" fmla="*/ 1 h 238"/>
                <a:gd name="T4" fmla="*/ 37 w 110"/>
                <a:gd name="T5" fmla="*/ 5 h 238"/>
                <a:gd name="T6" fmla="*/ 52 w 110"/>
                <a:gd name="T7" fmla="*/ 14 h 238"/>
                <a:gd name="T8" fmla="*/ 67 w 110"/>
                <a:gd name="T9" fmla="*/ 25 h 238"/>
                <a:gd name="T10" fmla="*/ 78 w 110"/>
                <a:gd name="T11" fmla="*/ 39 h 238"/>
                <a:gd name="T12" fmla="*/ 86 w 110"/>
                <a:gd name="T13" fmla="*/ 55 h 238"/>
                <a:gd name="T14" fmla="*/ 90 w 110"/>
                <a:gd name="T15" fmla="*/ 73 h 238"/>
                <a:gd name="T16" fmla="*/ 90 w 110"/>
                <a:gd name="T17" fmla="*/ 90 h 238"/>
                <a:gd name="T18" fmla="*/ 86 w 110"/>
                <a:gd name="T19" fmla="*/ 108 h 238"/>
                <a:gd name="T20" fmla="*/ 78 w 110"/>
                <a:gd name="T21" fmla="*/ 124 h 238"/>
                <a:gd name="T22" fmla="*/ 70 w 110"/>
                <a:gd name="T23" fmla="*/ 140 h 238"/>
                <a:gd name="T24" fmla="*/ 67 w 110"/>
                <a:gd name="T25" fmla="*/ 157 h 238"/>
                <a:gd name="T26" fmla="*/ 67 w 110"/>
                <a:gd name="T27" fmla="*/ 175 h 238"/>
                <a:gd name="T28" fmla="*/ 70 w 110"/>
                <a:gd name="T29" fmla="*/ 192 h 238"/>
                <a:gd name="T30" fmla="*/ 79 w 110"/>
                <a:gd name="T31" fmla="*/ 209 h 238"/>
                <a:gd name="T32" fmla="*/ 90 w 110"/>
                <a:gd name="T33" fmla="*/ 222 h 238"/>
                <a:gd name="T34" fmla="*/ 103 w 110"/>
                <a:gd name="T35" fmla="*/ 234 h 238"/>
                <a:gd name="T36" fmla="*/ 110 w 110"/>
                <a:gd name="T37"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238">
                  <a:moveTo>
                    <a:pt x="0" y="0"/>
                  </a:moveTo>
                  <a:lnTo>
                    <a:pt x="19" y="1"/>
                  </a:lnTo>
                  <a:lnTo>
                    <a:pt x="37" y="5"/>
                  </a:lnTo>
                  <a:lnTo>
                    <a:pt x="52" y="14"/>
                  </a:lnTo>
                  <a:lnTo>
                    <a:pt x="67" y="25"/>
                  </a:lnTo>
                  <a:lnTo>
                    <a:pt x="78" y="39"/>
                  </a:lnTo>
                  <a:lnTo>
                    <a:pt x="86" y="55"/>
                  </a:lnTo>
                  <a:lnTo>
                    <a:pt x="90" y="73"/>
                  </a:lnTo>
                  <a:lnTo>
                    <a:pt x="90" y="90"/>
                  </a:lnTo>
                  <a:lnTo>
                    <a:pt x="86" y="108"/>
                  </a:lnTo>
                  <a:lnTo>
                    <a:pt x="78" y="124"/>
                  </a:lnTo>
                  <a:lnTo>
                    <a:pt x="70" y="140"/>
                  </a:lnTo>
                  <a:lnTo>
                    <a:pt x="67" y="157"/>
                  </a:lnTo>
                  <a:lnTo>
                    <a:pt x="67" y="175"/>
                  </a:lnTo>
                  <a:lnTo>
                    <a:pt x="70" y="192"/>
                  </a:lnTo>
                  <a:lnTo>
                    <a:pt x="79" y="209"/>
                  </a:lnTo>
                  <a:lnTo>
                    <a:pt x="90" y="222"/>
                  </a:lnTo>
                  <a:lnTo>
                    <a:pt x="103" y="234"/>
                  </a:lnTo>
                  <a:lnTo>
                    <a:pt x="110" y="238"/>
                  </a:lnTo>
                </a:path>
              </a:pathLst>
            </a:custGeom>
            <a:noFill/>
            <a:ln w="12700" cmpd="sng">
              <a:solidFill>
                <a:schemeClr val="tx1"/>
              </a:solidFill>
              <a:prstDash val="solid"/>
              <a:round/>
              <a:headEnd type="none" w="med" len="med"/>
              <a:tailEnd type="triangle" w="med" len="me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dirty="0">
                <a:ea typeface="微软雅黑" panose="020B0503020204020204" pitchFamily="34" charset="-122"/>
              </a:endParaRPr>
            </a:p>
          </p:txBody>
        </p:sp>
        <p:sp>
          <p:nvSpPr>
            <p:cNvPr id="770119" name="Line 71"/>
            <p:cNvSpPr>
              <a:spLocks noChangeShapeType="1"/>
            </p:cNvSpPr>
            <p:nvPr/>
          </p:nvSpPr>
          <p:spPr bwMode="auto">
            <a:xfrm>
              <a:off x="1356" y="2806"/>
              <a:ext cx="0" cy="886"/>
            </a:xfrm>
            <a:prstGeom prst="line">
              <a:avLst/>
            </a:prstGeom>
            <a:noFill/>
            <a:ln w="12700">
              <a:solidFill>
                <a:schemeClr val="tx1"/>
              </a:solidFill>
              <a:rou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grpSp>
          <p:nvGrpSpPr>
            <p:cNvPr id="770120" name="Group 72"/>
            <p:cNvGrpSpPr/>
            <p:nvPr/>
          </p:nvGrpSpPr>
          <p:grpSpPr bwMode="auto">
            <a:xfrm>
              <a:off x="449" y="2974"/>
              <a:ext cx="1817" cy="734"/>
              <a:chOff x="449" y="3003"/>
              <a:chExt cx="1865" cy="697"/>
            </a:xfrm>
          </p:grpSpPr>
          <p:sp>
            <p:nvSpPr>
              <p:cNvPr id="770121" name="Freeform 73"/>
              <p:cNvSpPr/>
              <p:nvPr/>
            </p:nvSpPr>
            <p:spPr bwMode="auto">
              <a:xfrm>
                <a:off x="472" y="3003"/>
                <a:ext cx="1842" cy="689"/>
              </a:xfrm>
              <a:custGeom>
                <a:avLst/>
                <a:gdLst>
                  <a:gd name="T0" fmla="*/ 0 w 1842"/>
                  <a:gd name="T1" fmla="*/ 0 h 689"/>
                  <a:gd name="T2" fmla="*/ 0 w 1842"/>
                  <a:gd name="T3" fmla="*/ 689 h 689"/>
                  <a:gd name="T4" fmla="*/ 1842 w 1842"/>
                  <a:gd name="T5" fmla="*/ 689 h 689"/>
                </a:gdLst>
                <a:ahLst/>
                <a:cxnLst>
                  <a:cxn ang="0">
                    <a:pos x="T0" y="T1"/>
                  </a:cxn>
                  <a:cxn ang="0">
                    <a:pos x="T2" y="T3"/>
                  </a:cxn>
                  <a:cxn ang="0">
                    <a:pos x="T4" y="T5"/>
                  </a:cxn>
                </a:cxnLst>
                <a:rect l="0" t="0" r="r" b="b"/>
                <a:pathLst>
                  <a:path w="1842" h="689">
                    <a:moveTo>
                      <a:pt x="0" y="0"/>
                    </a:moveTo>
                    <a:lnTo>
                      <a:pt x="0" y="689"/>
                    </a:lnTo>
                    <a:lnTo>
                      <a:pt x="1842" y="689"/>
                    </a:lnTo>
                  </a:path>
                </a:pathLst>
              </a:custGeom>
              <a:noFill/>
              <a:ln w="38100" cmpd="sng">
                <a:solidFill>
                  <a:srgbClr val="F0F0F0"/>
                </a:solidFill>
                <a:prstDash val="solid"/>
                <a:rou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dirty="0">
                  <a:ea typeface="微软雅黑" panose="020B0503020204020204" pitchFamily="34" charset="-122"/>
                </a:endParaRPr>
              </a:p>
            </p:txBody>
          </p:sp>
          <p:grpSp>
            <p:nvGrpSpPr>
              <p:cNvPr id="770122" name="Group 74"/>
              <p:cNvGrpSpPr/>
              <p:nvPr/>
            </p:nvGrpSpPr>
            <p:grpSpPr bwMode="auto">
              <a:xfrm>
                <a:off x="449" y="3003"/>
                <a:ext cx="209" cy="697"/>
                <a:chOff x="449" y="3003"/>
                <a:chExt cx="209" cy="697"/>
              </a:xfrm>
            </p:grpSpPr>
            <p:sp>
              <p:nvSpPr>
                <p:cNvPr id="770123" name="Line 75"/>
                <p:cNvSpPr>
                  <a:spLocks noChangeShapeType="1"/>
                </p:cNvSpPr>
                <p:nvPr/>
              </p:nvSpPr>
              <p:spPr bwMode="auto">
                <a:xfrm>
                  <a:off x="449" y="3003"/>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770124" name="Line 76"/>
                <p:cNvSpPr>
                  <a:spLocks noChangeShapeType="1"/>
                </p:cNvSpPr>
                <p:nvPr/>
              </p:nvSpPr>
              <p:spPr bwMode="auto">
                <a:xfrm>
                  <a:off x="449" y="3072"/>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770125" name="Line 77"/>
                <p:cNvSpPr>
                  <a:spLocks noChangeShapeType="1"/>
                </p:cNvSpPr>
                <p:nvPr/>
              </p:nvSpPr>
              <p:spPr bwMode="auto">
                <a:xfrm>
                  <a:off x="449" y="3142"/>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770126" name="Line 78"/>
                <p:cNvSpPr>
                  <a:spLocks noChangeShapeType="1"/>
                </p:cNvSpPr>
                <p:nvPr/>
              </p:nvSpPr>
              <p:spPr bwMode="auto">
                <a:xfrm>
                  <a:off x="449" y="3210"/>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770127" name="Line 79"/>
                <p:cNvSpPr>
                  <a:spLocks noChangeShapeType="1"/>
                </p:cNvSpPr>
                <p:nvPr/>
              </p:nvSpPr>
              <p:spPr bwMode="auto">
                <a:xfrm>
                  <a:off x="449" y="3279"/>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770128" name="Line 80"/>
                <p:cNvSpPr>
                  <a:spLocks noChangeShapeType="1"/>
                </p:cNvSpPr>
                <p:nvPr/>
              </p:nvSpPr>
              <p:spPr bwMode="auto">
                <a:xfrm>
                  <a:off x="449" y="3347"/>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770129" name="Line 81"/>
                <p:cNvSpPr>
                  <a:spLocks noChangeShapeType="1"/>
                </p:cNvSpPr>
                <p:nvPr/>
              </p:nvSpPr>
              <p:spPr bwMode="auto">
                <a:xfrm>
                  <a:off x="449" y="3417"/>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770130" name="Line 82"/>
                <p:cNvSpPr>
                  <a:spLocks noChangeShapeType="1"/>
                </p:cNvSpPr>
                <p:nvPr/>
              </p:nvSpPr>
              <p:spPr bwMode="auto">
                <a:xfrm>
                  <a:off x="449" y="3485"/>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770131" name="Line 83"/>
                <p:cNvSpPr>
                  <a:spLocks noChangeShapeType="1"/>
                </p:cNvSpPr>
                <p:nvPr/>
              </p:nvSpPr>
              <p:spPr bwMode="auto">
                <a:xfrm>
                  <a:off x="449" y="3554"/>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770132" name="Line 84"/>
                <p:cNvSpPr>
                  <a:spLocks noChangeShapeType="1"/>
                </p:cNvSpPr>
                <p:nvPr/>
              </p:nvSpPr>
              <p:spPr bwMode="auto">
                <a:xfrm>
                  <a:off x="449" y="3623"/>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770133" name="Line 85"/>
                <p:cNvSpPr>
                  <a:spLocks noChangeShapeType="1"/>
                </p:cNvSpPr>
                <p:nvPr/>
              </p:nvSpPr>
              <p:spPr bwMode="auto">
                <a:xfrm>
                  <a:off x="657" y="3692"/>
                  <a:ext cx="1" cy="8"/>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grpSp>
        </p:gr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0051">
                                            <p:txEl>
                                              <p:pRg st="0" end="0"/>
                                            </p:txEl>
                                          </p:spTgt>
                                        </p:tgtEl>
                                        <p:attrNameLst>
                                          <p:attrName>style.visibility</p:attrName>
                                        </p:attrNameLst>
                                      </p:cBhvr>
                                      <p:to>
                                        <p:strVal val="visible"/>
                                      </p:to>
                                    </p:set>
                                    <p:animEffect transition="in" filter="wipe(left)">
                                      <p:cBhvr>
                                        <p:cTn id="7" dur="500"/>
                                        <p:tgtEl>
                                          <p:spTgt spid="7700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0051">
                                            <p:txEl>
                                              <p:pRg st="1" end="1"/>
                                            </p:txEl>
                                          </p:spTgt>
                                        </p:tgtEl>
                                        <p:attrNameLst>
                                          <p:attrName>style.visibility</p:attrName>
                                        </p:attrNameLst>
                                      </p:cBhvr>
                                      <p:to>
                                        <p:strVal val="visible"/>
                                      </p:to>
                                    </p:set>
                                    <p:animEffect transition="in" filter="wipe(left)">
                                      <p:cBhvr>
                                        <p:cTn id="12" dur="500"/>
                                        <p:tgtEl>
                                          <p:spTgt spid="7700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70051">
                                            <p:txEl>
                                              <p:pRg st="2" end="2"/>
                                            </p:txEl>
                                          </p:spTgt>
                                        </p:tgtEl>
                                        <p:attrNameLst>
                                          <p:attrName>style.visibility</p:attrName>
                                        </p:attrNameLst>
                                      </p:cBhvr>
                                      <p:to>
                                        <p:strVal val="visible"/>
                                      </p:to>
                                    </p:set>
                                    <p:animEffect transition="in" filter="wipe(left)">
                                      <p:cBhvr>
                                        <p:cTn id="17" dur="500"/>
                                        <p:tgtEl>
                                          <p:spTgt spid="7700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70051">
                                            <p:txEl>
                                              <p:pRg st="3" end="3"/>
                                            </p:txEl>
                                          </p:spTgt>
                                        </p:tgtEl>
                                        <p:attrNameLst>
                                          <p:attrName>style.visibility</p:attrName>
                                        </p:attrNameLst>
                                      </p:cBhvr>
                                      <p:to>
                                        <p:strVal val="visible"/>
                                      </p:to>
                                    </p:set>
                                    <p:animEffect transition="in" filter="wipe(left)">
                                      <p:cBhvr>
                                        <p:cTn id="22" dur="500"/>
                                        <p:tgtEl>
                                          <p:spTgt spid="7700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70051">
                                            <p:txEl>
                                              <p:pRg st="4" end="4"/>
                                            </p:txEl>
                                          </p:spTgt>
                                        </p:tgtEl>
                                        <p:attrNameLst>
                                          <p:attrName>style.visibility</p:attrName>
                                        </p:attrNameLst>
                                      </p:cBhvr>
                                      <p:to>
                                        <p:strVal val="visible"/>
                                      </p:to>
                                    </p:set>
                                    <p:animEffect transition="in" filter="wipe(left)">
                                      <p:cBhvr>
                                        <p:cTn id="27" dur="500"/>
                                        <p:tgtEl>
                                          <p:spTgt spid="77005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nodeType="clickEffect">
                                  <p:stCondLst>
                                    <p:cond delay="0"/>
                                  </p:stCondLst>
                                  <p:childTnLst>
                                    <p:set>
                                      <p:cBhvr>
                                        <p:cTn id="31" dur="1" fill="hold">
                                          <p:stCondLst>
                                            <p:cond delay="0"/>
                                          </p:stCondLst>
                                        </p:cTn>
                                        <p:tgtEl>
                                          <p:spTgt spid="770134"/>
                                        </p:tgtEl>
                                        <p:attrNameLst>
                                          <p:attrName>style.visibility</p:attrName>
                                        </p:attrNameLst>
                                      </p:cBhvr>
                                      <p:to>
                                        <p:strVal val="visible"/>
                                      </p:to>
                                    </p:set>
                                    <p:animEffect transition="in" filter="barn(outVertical)">
                                      <p:cBhvr>
                                        <p:cTn id="32" dur="500"/>
                                        <p:tgtEl>
                                          <p:spTgt spid="77013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70052">
                                            <p:txEl>
                                              <p:pRg st="0" end="0"/>
                                            </p:txEl>
                                          </p:spTgt>
                                        </p:tgtEl>
                                        <p:attrNameLst>
                                          <p:attrName>style.visibility</p:attrName>
                                        </p:attrNameLst>
                                      </p:cBhvr>
                                      <p:to>
                                        <p:strVal val="visible"/>
                                      </p:to>
                                    </p:set>
                                    <p:animEffect transition="in" filter="wipe(left)">
                                      <p:cBhvr>
                                        <p:cTn id="37" dur="500"/>
                                        <p:tgtEl>
                                          <p:spTgt spid="77005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70069"/>
                                        </p:tgtEl>
                                        <p:attrNameLst>
                                          <p:attrName>style.visibility</p:attrName>
                                        </p:attrNameLst>
                                      </p:cBhvr>
                                      <p:to>
                                        <p:strVal val="visible"/>
                                      </p:to>
                                    </p:set>
                                    <p:animEffect transition="in" filter="wipe(left)">
                                      <p:cBhvr>
                                        <p:cTn id="42" dur="500"/>
                                        <p:tgtEl>
                                          <p:spTgt spid="77006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70057">
                                            <p:txEl>
                                              <p:pRg st="0" end="0"/>
                                            </p:txEl>
                                          </p:spTgt>
                                        </p:tgtEl>
                                        <p:attrNameLst>
                                          <p:attrName>style.visibility</p:attrName>
                                        </p:attrNameLst>
                                      </p:cBhvr>
                                      <p:to>
                                        <p:strVal val="visible"/>
                                      </p:to>
                                    </p:set>
                                    <p:animEffect transition="in" filter="wipe(left)">
                                      <p:cBhvr>
                                        <p:cTn id="47" dur="500"/>
                                        <p:tgtEl>
                                          <p:spTgt spid="770057">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70059">
                                            <p:txEl>
                                              <p:pRg st="0" end="0"/>
                                            </p:txEl>
                                          </p:spTgt>
                                        </p:tgtEl>
                                        <p:attrNameLst>
                                          <p:attrName>style.visibility</p:attrName>
                                        </p:attrNameLst>
                                      </p:cBhvr>
                                      <p:to>
                                        <p:strVal val="visible"/>
                                      </p:to>
                                    </p:set>
                                    <p:animEffect transition="in" filter="wipe(left)">
                                      <p:cBhvr>
                                        <p:cTn id="52" dur="500"/>
                                        <p:tgtEl>
                                          <p:spTgt spid="770059">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770058">
                                            <p:txEl>
                                              <p:pRg st="0" end="0"/>
                                            </p:txEl>
                                          </p:spTgt>
                                        </p:tgtEl>
                                        <p:attrNameLst>
                                          <p:attrName>style.visibility</p:attrName>
                                        </p:attrNameLst>
                                      </p:cBhvr>
                                      <p:to>
                                        <p:strVal val="visible"/>
                                      </p:to>
                                    </p:set>
                                    <p:animEffect transition="in" filter="wipe(left)">
                                      <p:cBhvr>
                                        <p:cTn id="57" dur="500"/>
                                        <p:tgtEl>
                                          <p:spTgt spid="770058">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70060">
                                            <p:txEl>
                                              <p:pRg st="0" end="0"/>
                                            </p:txEl>
                                          </p:spTgt>
                                        </p:tgtEl>
                                        <p:attrNameLst>
                                          <p:attrName>style.visibility</p:attrName>
                                        </p:attrNameLst>
                                      </p:cBhvr>
                                      <p:to>
                                        <p:strVal val="visible"/>
                                      </p:to>
                                    </p:set>
                                    <p:animEffect transition="in" filter="wipe(left)">
                                      <p:cBhvr>
                                        <p:cTn id="62" dur="500"/>
                                        <p:tgtEl>
                                          <p:spTgt spid="7700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051" grpId="0" build="p" autoUpdateAnimBg="0"/>
      <p:bldP spid="770052" grpId="0" build="p" autoUpdateAnimBg="0"/>
      <p:bldP spid="770057" grpId="0" build="p" autoUpdateAnimBg="0"/>
      <p:bldP spid="770058" grpId="0" build="p" autoUpdateAnimBg="0"/>
      <p:bldP spid="770059" grpId="0" build="p" autoUpdateAnimBg="0"/>
      <p:bldP spid="770060" grpId="0" build="p"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6226" name="Rectangle 2"/>
          <p:cNvSpPr>
            <a:spLocks noGrp="1" noChangeArrowheads="1"/>
          </p:cNvSpPr>
          <p:nvPr>
            <p:ph type="title"/>
          </p:nvPr>
        </p:nvSpPr>
        <p:spPr/>
        <p:txBody>
          <a:bodyPr>
            <a:normAutofit fontScale="90000"/>
          </a:bodyPr>
          <a:lstStyle/>
          <a:p>
            <a:pPr>
              <a:defRPr/>
            </a:pPr>
            <a:r>
              <a:rPr lang="zh-CN" altLang="en-US" sz="4000" dirty="0"/>
              <a:t>两个总体均值之差的</a:t>
            </a:r>
            <a:r>
              <a:rPr lang="zh-CN" altLang="en-US" sz="4000" dirty="0">
                <a:latin typeface="Arial" panose="020B0604020202020204" pitchFamily="34" charset="0"/>
              </a:rPr>
              <a:t>检验</a:t>
            </a:r>
            <a:br>
              <a:rPr lang="zh-CN" altLang="en-US" sz="4000" dirty="0">
                <a:latin typeface="Arial" panose="020B0604020202020204" pitchFamily="34" charset="0"/>
              </a:rPr>
            </a:br>
            <a:r>
              <a:rPr lang="zh-CN" altLang="en-US" sz="4000" dirty="0">
                <a:latin typeface="Arial" panose="020B0604020202020204" pitchFamily="34" charset="0"/>
              </a:rPr>
              <a:t> </a:t>
            </a:r>
            <a:r>
              <a:rPr lang="en-US" altLang="zh-CN" sz="3600" dirty="0">
                <a:solidFill>
                  <a:schemeClr val="hlink"/>
                </a:solidFill>
                <a:latin typeface="Arial" panose="020B0604020202020204" pitchFamily="34" charset="0"/>
              </a:rPr>
              <a:t>(</a:t>
            </a:r>
            <a:r>
              <a:rPr lang="en-US" altLang="zh-CN" sz="3600" dirty="0">
                <a:solidFill>
                  <a:schemeClr val="hlink"/>
                </a:solidFill>
                <a:latin typeface="Symbol" panose="05050102010706020507" pitchFamily="18" charset="2"/>
              </a:rPr>
              <a:t></a:t>
            </a:r>
            <a:r>
              <a:rPr lang="en-US" altLang="zh-CN" sz="3600" baseline="-25000" dirty="0">
                <a:solidFill>
                  <a:schemeClr val="hlink"/>
                </a:solidFill>
                <a:latin typeface="Arial" panose="020B0604020202020204" pitchFamily="34" charset="0"/>
              </a:rPr>
              <a:t>1</a:t>
            </a:r>
            <a:r>
              <a:rPr lang="en-US" altLang="zh-CN" sz="3600" baseline="30000" dirty="0">
                <a:solidFill>
                  <a:schemeClr val="hlink"/>
                </a:solidFill>
                <a:latin typeface="Arial" panose="020B0604020202020204" pitchFamily="34" charset="0"/>
              </a:rPr>
              <a:t>2</a:t>
            </a:r>
            <a:r>
              <a:rPr lang="zh-CN" altLang="en-US" sz="3600" dirty="0">
                <a:solidFill>
                  <a:schemeClr val="hlink"/>
                </a:solidFill>
                <a:latin typeface="Arial" panose="020B0604020202020204" pitchFamily="34" charset="0"/>
              </a:rPr>
              <a:t>、</a:t>
            </a:r>
            <a:r>
              <a:rPr lang="zh-CN" altLang="en-US" sz="3600" dirty="0">
                <a:solidFill>
                  <a:schemeClr val="hlink"/>
                </a:solidFill>
                <a:latin typeface="Symbol" panose="05050102010706020507" pitchFamily="18" charset="2"/>
              </a:rPr>
              <a:t> </a:t>
            </a:r>
            <a:r>
              <a:rPr lang="en-US" altLang="zh-CN" sz="3600" baseline="-25000" dirty="0">
                <a:solidFill>
                  <a:schemeClr val="hlink"/>
                </a:solidFill>
                <a:latin typeface="Arial" panose="020B0604020202020204" pitchFamily="34" charset="0"/>
              </a:rPr>
              <a:t>2</a:t>
            </a:r>
            <a:r>
              <a:rPr lang="en-US" altLang="zh-CN" sz="3600" baseline="30000" dirty="0">
                <a:solidFill>
                  <a:schemeClr val="hlink"/>
                </a:solidFill>
                <a:latin typeface="Arial" panose="020B0604020202020204" pitchFamily="34" charset="0"/>
              </a:rPr>
              <a:t>2</a:t>
            </a:r>
            <a:r>
              <a:rPr lang="en-US" altLang="zh-CN" sz="3600" dirty="0">
                <a:solidFill>
                  <a:schemeClr val="hlink"/>
                </a:solidFill>
                <a:latin typeface="Arial" panose="020B0604020202020204" pitchFamily="34" charset="0"/>
              </a:rPr>
              <a:t> </a:t>
            </a:r>
            <a:r>
              <a:rPr lang="zh-CN" altLang="en-US" sz="3600" dirty="0">
                <a:solidFill>
                  <a:schemeClr val="hlink"/>
                </a:solidFill>
                <a:latin typeface="Arial" panose="020B0604020202020204" pitchFamily="34" charset="0"/>
              </a:rPr>
              <a:t>未知且不相等</a:t>
            </a:r>
            <a:r>
              <a:rPr lang="en-US" altLang="zh-CN" sz="3600" dirty="0">
                <a:solidFill>
                  <a:schemeClr val="hlink"/>
                </a:solidFill>
                <a:latin typeface="Arial" panose="020B0604020202020204" pitchFamily="34" charset="0"/>
              </a:rPr>
              <a:t>,</a:t>
            </a:r>
            <a:r>
              <a:rPr lang="zh-CN" altLang="en-US" sz="3600" dirty="0">
                <a:solidFill>
                  <a:schemeClr val="hlink"/>
                </a:solidFill>
                <a:latin typeface="Arial" panose="020B0604020202020204" pitchFamily="34" charset="0"/>
              </a:rPr>
              <a:t>小样本</a:t>
            </a:r>
            <a:r>
              <a:rPr lang="en-US" altLang="zh-CN" sz="3600" dirty="0">
                <a:solidFill>
                  <a:schemeClr val="hlink"/>
                </a:solidFill>
                <a:latin typeface="Arial" panose="020B0604020202020204" pitchFamily="34" charset="0"/>
              </a:rPr>
              <a:t>)</a:t>
            </a:r>
          </a:p>
        </p:txBody>
      </p:sp>
      <p:sp>
        <p:nvSpPr>
          <p:cNvPr id="1076227" name="Rectangle 3"/>
          <p:cNvSpPr>
            <a:spLocks noGrp="1" noChangeArrowheads="1"/>
          </p:cNvSpPr>
          <p:nvPr>
            <p:ph type="body" idx="1"/>
          </p:nvPr>
        </p:nvSpPr>
        <p:spPr>
          <a:xfrm>
            <a:off x="381000" y="1752600"/>
            <a:ext cx="8477250" cy="4495800"/>
          </a:xfrm>
        </p:spPr>
        <p:txBody>
          <a:bodyPr/>
          <a:lstStyle/>
          <a:p>
            <a:pPr marL="609600" indent="-609600">
              <a:buFontTx/>
              <a:buAutoNum type="arabicPeriod"/>
              <a:defRPr/>
            </a:pPr>
            <a:r>
              <a:rPr lang="zh-CN" altLang="en-US" sz="2800" dirty="0"/>
              <a:t>检验具有不等方差的两个总体的均值</a:t>
            </a:r>
          </a:p>
          <a:p>
            <a:pPr marL="609600" indent="-609600">
              <a:buFontTx/>
              <a:buAutoNum type="arabicPeriod"/>
              <a:defRPr/>
            </a:pPr>
            <a:r>
              <a:rPr lang="zh-CN" altLang="en-US" sz="2800" dirty="0"/>
              <a:t>假定</a:t>
            </a:r>
            <a:r>
              <a:rPr lang="zh-CN" altLang="en-US" sz="2800" dirty="0">
                <a:latin typeface="Times New Roman" panose="02020603050405020304" pitchFamily="18" charset="0"/>
              </a:rPr>
              <a:t>条件</a:t>
            </a:r>
          </a:p>
          <a:p>
            <a:pPr marL="1219200" lvl="1" indent="-533400">
              <a:defRPr/>
            </a:pPr>
            <a:r>
              <a:rPr lang="zh-CN" altLang="en-US" sz="2400" dirty="0">
                <a:latin typeface="微软雅黑" panose="020B0503020204020204" pitchFamily="34" charset="-122"/>
                <a:sym typeface="Wingdings" panose="05000000000000000000" pitchFamily="2" charset="2"/>
              </a:rPr>
              <a:t>两个样本是独立的随机样本</a:t>
            </a:r>
            <a:endParaRPr lang="zh-CN" altLang="en-US" sz="2400" dirty="0">
              <a:latin typeface="微软雅黑" panose="020B0503020204020204" pitchFamily="34" charset="-122"/>
            </a:endParaRPr>
          </a:p>
          <a:p>
            <a:pPr marL="1219200" lvl="1" indent="-533400">
              <a:defRPr/>
            </a:pPr>
            <a:r>
              <a:rPr lang="zh-CN" altLang="en-US" sz="2400" dirty="0">
                <a:latin typeface="微软雅黑" panose="020B0503020204020204" pitchFamily="34" charset="-122"/>
                <a:sym typeface="Wingdings" panose="05000000000000000000" pitchFamily="2" charset="2"/>
              </a:rPr>
              <a:t>两个</a:t>
            </a:r>
            <a:r>
              <a:rPr lang="zh-CN" altLang="en-US" sz="2400" dirty="0">
                <a:latin typeface="微软雅黑" panose="020B0503020204020204" pitchFamily="34" charset="-122"/>
              </a:rPr>
              <a:t>总体都是正态分布</a:t>
            </a:r>
          </a:p>
          <a:p>
            <a:pPr marL="1219200" lvl="1" indent="-533400">
              <a:defRPr/>
            </a:pPr>
            <a:r>
              <a:rPr lang="zh-CN" altLang="en-US" sz="2400" dirty="0">
                <a:latin typeface="微软雅黑" panose="020B0503020204020204" pitchFamily="34" charset="-122"/>
                <a:sym typeface="Wingdings" panose="05000000000000000000" pitchFamily="2" charset="2"/>
              </a:rPr>
              <a:t>两个总体方差未知且不相等</a:t>
            </a:r>
            <a:r>
              <a:rPr lang="zh-CN" altLang="en-US" sz="2400" dirty="0">
                <a:latin typeface="Symbol" panose="05050102010706020507" pitchFamily="18" charset="2"/>
              </a:rPr>
              <a:t></a:t>
            </a:r>
            <a:r>
              <a:rPr lang="en-US" altLang="zh-CN" sz="2400" baseline="-25000" dirty="0">
                <a:latin typeface="Symbol" panose="05050102010706020507" pitchFamily="18" charset="2"/>
              </a:rPr>
              <a:t>1</a:t>
            </a:r>
            <a:r>
              <a:rPr lang="en-US" altLang="zh-CN" sz="2400" baseline="30000" dirty="0">
                <a:latin typeface="Symbol" panose="05050102010706020507" pitchFamily="18" charset="2"/>
              </a:rPr>
              <a:t>2 </a:t>
            </a:r>
            <a:r>
              <a:rPr lang="en-US" altLang="zh-CN" sz="2400" dirty="0">
                <a:latin typeface="Symbol" panose="05050102010706020507" pitchFamily="18" charset="2"/>
                <a:sym typeface="Symbol" panose="05050102010706020507" pitchFamily="18" charset="2"/>
              </a:rPr>
              <a:t> </a:t>
            </a:r>
            <a:r>
              <a:rPr lang="en-US" altLang="zh-CN" sz="2400" dirty="0">
                <a:latin typeface="Symbol" panose="05050102010706020507" pitchFamily="18" charset="2"/>
              </a:rPr>
              <a:t></a:t>
            </a:r>
            <a:r>
              <a:rPr lang="en-US" altLang="zh-CN" sz="2400" baseline="-25000" dirty="0">
                <a:latin typeface="Symbol" panose="05050102010706020507" pitchFamily="18" charset="2"/>
              </a:rPr>
              <a:t>2</a:t>
            </a:r>
            <a:r>
              <a:rPr lang="en-US" altLang="zh-CN" sz="2400" baseline="30000" dirty="0">
                <a:latin typeface="Symbol" panose="05050102010706020507" pitchFamily="18" charset="2"/>
              </a:rPr>
              <a:t>2</a:t>
            </a:r>
            <a:endParaRPr lang="en-US" altLang="zh-CN" sz="2400" dirty="0">
              <a:latin typeface="微软雅黑" panose="020B0503020204020204" pitchFamily="34" charset="-122"/>
            </a:endParaRPr>
          </a:p>
          <a:p>
            <a:pPr marL="609600" indent="-609600">
              <a:buFontTx/>
              <a:buAutoNum type="arabicPeriod"/>
              <a:defRPr/>
            </a:pPr>
            <a:r>
              <a:rPr lang="zh-CN" altLang="en-US" sz="2800" dirty="0"/>
              <a:t>检验</a:t>
            </a:r>
            <a:r>
              <a:rPr lang="zh-CN" altLang="en-US" sz="2800" dirty="0">
                <a:latin typeface="Times New Roman" panose="02020603050405020304" pitchFamily="18" charset="0"/>
              </a:rPr>
              <a:t>统计量</a:t>
            </a:r>
          </a:p>
        </p:txBody>
      </p:sp>
      <p:graphicFrame>
        <p:nvGraphicFramePr>
          <p:cNvPr id="1076228" name="Object 4">
            <a:hlinkClick r:id="" action="ppaction://ole?verb=0"/>
          </p:cNvPr>
          <p:cNvGraphicFramePr/>
          <p:nvPr/>
        </p:nvGraphicFramePr>
        <p:xfrm>
          <a:off x="1187624" y="4468019"/>
          <a:ext cx="3906838" cy="1655762"/>
        </p:xfrm>
        <a:graphic>
          <a:graphicData uri="http://schemas.openxmlformats.org/presentationml/2006/ole">
            <mc:AlternateContent xmlns:mc="http://schemas.openxmlformats.org/markup-compatibility/2006">
              <mc:Choice xmlns:v="urn:schemas-microsoft-com:vml" Requires="v">
                <p:oleObj spid="_x0000_s124008" name="公式" r:id="rId4" imgW="2133600" imgH="952500" progId="">
                  <p:embed/>
                </p:oleObj>
              </mc:Choice>
              <mc:Fallback>
                <p:oleObj name="公式" r:id="rId4" imgW="2133600" imgH="952500" progId="">
                  <p:embed/>
                  <p:pic>
                    <p:nvPicPr>
                      <p:cNvPr id="0" name="Picture 7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4" y="4468019"/>
                        <a:ext cx="3906838" cy="165576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pSp>
        <p:nvGrpSpPr>
          <p:cNvPr id="3" name="组合 2"/>
          <p:cNvGrpSpPr/>
          <p:nvPr/>
        </p:nvGrpSpPr>
        <p:grpSpPr>
          <a:xfrm>
            <a:off x="5788766" y="4262438"/>
            <a:ext cx="2864697" cy="1860550"/>
            <a:chOff x="5577139" y="4364832"/>
            <a:chExt cx="2864697" cy="1860550"/>
          </a:xfrm>
        </p:grpSpPr>
        <p:graphicFrame>
          <p:nvGraphicFramePr>
            <p:cNvPr id="5" name="Object 3"/>
            <p:cNvGraphicFramePr>
              <a:graphicFrameLocks noChangeAspect="1"/>
            </p:cNvGraphicFramePr>
            <p:nvPr/>
          </p:nvGraphicFramePr>
          <p:xfrm>
            <a:off x="6084398" y="4364832"/>
            <a:ext cx="2357438" cy="1860550"/>
          </p:xfrm>
          <a:graphic>
            <a:graphicData uri="http://schemas.openxmlformats.org/presentationml/2006/ole">
              <mc:AlternateContent xmlns:mc="http://schemas.openxmlformats.org/markup-compatibility/2006">
                <mc:Choice xmlns:v="urn:schemas-microsoft-com:vml" Requires="v">
                  <p:oleObj spid="_x0000_s124009" name="Equation" r:id="rId6" imgW="30480000" imgH="24079200" progId="Equation.DSMT4">
                    <p:embed/>
                  </p:oleObj>
                </mc:Choice>
                <mc:Fallback>
                  <p:oleObj name="Equation" r:id="rId6" imgW="30480000" imgH="24079200" progId="Equation.DSMT4">
                    <p:embed/>
                    <p:pic>
                      <p:nvPicPr>
                        <p:cNvPr id="0" name="Picture 77"/>
                        <p:cNvPicPr>
                          <a:picLocks noChangeAspect="1" noChangeArrowheads="1"/>
                        </p:cNvPicPr>
                        <p:nvPr/>
                      </p:nvPicPr>
                      <p:blipFill>
                        <a:blip r:embed="rId7"/>
                        <a:srcRect/>
                        <a:stretch>
                          <a:fillRect/>
                        </a:stretch>
                      </p:blipFill>
                      <p:spPr bwMode="auto">
                        <a:xfrm>
                          <a:off x="6084398" y="4364832"/>
                          <a:ext cx="2357438" cy="186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文本框 1"/>
            <p:cNvSpPr txBox="1"/>
            <p:nvPr/>
          </p:nvSpPr>
          <p:spPr>
            <a:xfrm>
              <a:off x="5577139" y="5111234"/>
              <a:ext cx="502061" cy="369332"/>
            </a:xfrm>
            <a:prstGeom prst="rect">
              <a:avLst/>
            </a:prstGeom>
            <a:noFill/>
          </p:spPr>
          <p:txBody>
            <a:bodyPr wrap="none" rtlCol="0">
              <a:spAutoFit/>
            </a:bodyPr>
            <a:lstStyle/>
            <a:p>
              <a:r>
                <a:rPr lang="en-US" altLang="zh-CN" dirty="0">
                  <a:latin typeface="Script MT Bold" panose="03040602040607080904" pitchFamily="66" charset="0"/>
                  <a:ea typeface="微软雅黑" panose="020B0503020204020204" pitchFamily="34" charset="-122"/>
                </a:rPr>
                <a:t>V=</a:t>
              </a:r>
              <a:endParaRPr lang="zh-CN" altLang="en-US" dirty="0">
                <a:latin typeface="Script MT Bold" panose="03040602040607080904" pitchFamily="66" charset="0"/>
                <a:ea typeface="微软雅黑" panose="020B0503020204020204" pitchFamily="34" charset="-122"/>
              </a:endParaRP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76227">
                                            <p:txEl>
                                              <p:pRg st="0" end="0"/>
                                            </p:txEl>
                                          </p:spTgt>
                                        </p:tgtEl>
                                        <p:attrNameLst>
                                          <p:attrName>style.visibility</p:attrName>
                                        </p:attrNameLst>
                                      </p:cBhvr>
                                      <p:to>
                                        <p:strVal val="visible"/>
                                      </p:to>
                                    </p:set>
                                    <p:animEffect transition="in" filter="wipe(left)">
                                      <p:cBhvr>
                                        <p:cTn id="7" dur="500"/>
                                        <p:tgtEl>
                                          <p:spTgt spid="1076227">
                                            <p:txEl>
                                              <p:pRg st="0" end="0"/>
                                            </p:txEl>
                                          </p:spTgt>
                                        </p:tgtEl>
                                      </p:cBhvr>
                                    </p:animEffect>
                                  </p:childTnLst>
                                  <p:subTnLst>
                                    <p:animClr clrSpc="rgb" dir="cw">
                                      <p:cBhvr override="childStyle">
                                        <p:cTn dur="1" fill="hold" display="0" masterRel="nextClick" afterEffect="1"/>
                                        <p:tgtEl>
                                          <p:spTgt spid="1076227">
                                            <p:txEl>
                                              <p:pRg st="0" end="0"/>
                                            </p:txEl>
                                          </p:spTgt>
                                        </p:tgtEl>
                                        <p:attrNameLst>
                                          <p:attrName>ppt_c</p:attrName>
                                        </p:attrNameLst>
                                      </p:cBhvr>
                                      <p:to>
                                        <a:schemeClr val="folHlink"/>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76227">
                                            <p:txEl>
                                              <p:pRg st="1" end="1"/>
                                            </p:txEl>
                                          </p:spTgt>
                                        </p:tgtEl>
                                        <p:attrNameLst>
                                          <p:attrName>style.visibility</p:attrName>
                                        </p:attrNameLst>
                                      </p:cBhvr>
                                      <p:to>
                                        <p:strVal val="visible"/>
                                      </p:to>
                                    </p:set>
                                    <p:animEffect transition="in" filter="wipe(left)">
                                      <p:cBhvr>
                                        <p:cTn id="12" dur="500"/>
                                        <p:tgtEl>
                                          <p:spTgt spid="1076227">
                                            <p:txEl>
                                              <p:pRg st="1" end="1"/>
                                            </p:txEl>
                                          </p:spTgt>
                                        </p:tgtEl>
                                      </p:cBhvr>
                                    </p:animEffect>
                                  </p:childTnLst>
                                  <p:subTnLst>
                                    <p:animClr clrSpc="rgb" dir="cw">
                                      <p:cBhvr override="childStyle">
                                        <p:cTn dur="1" fill="hold" display="0" masterRel="nextClick" afterEffect="1"/>
                                        <p:tgtEl>
                                          <p:spTgt spid="1076227">
                                            <p:txEl>
                                              <p:pRg st="1" end="1"/>
                                            </p:txEl>
                                          </p:spTgt>
                                        </p:tgtEl>
                                        <p:attrNameLst>
                                          <p:attrName>ppt_c</p:attrName>
                                        </p:attrNameLst>
                                      </p:cBhvr>
                                      <p:to>
                                        <a:schemeClr val="folHlink"/>
                                      </p:to>
                                    </p:animClr>
                                  </p:subTnLst>
                                </p:cTn>
                              </p:par>
                              <p:par>
                                <p:cTn id="13" presetID="22" presetClass="entr" presetSubtype="8" fill="hold" grpId="0" nodeType="withEffect">
                                  <p:stCondLst>
                                    <p:cond delay="0"/>
                                  </p:stCondLst>
                                  <p:childTnLst>
                                    <p:set>
                                      <p:cBhvr>
                                        <p:cTn id="14" dur="1" fill="hold">
                                          <p:stCondLst>
                                            <p:cond delay="0"/>
                                          </p:stCondLst>
                                        </p:cTn>
                                        <p:tgtEl>
                                          <p:spTgt spid="1076227">
                                            <p:txEl>
                                              <p:pRg st="2" end="2"/>
                                            </p:txEl>
                                          </p:spTgt>
                                        </p:tgtEl>
                                        <p:attrNameLst>
                                          <p:attrName>style.visibility</p:attrName>
                                        </p:attrNameLst>
                                      </p:cBhvr>
                                      <p:to>
                                        <p:strVal val="visible"/>
                                      </p:to>
                                    </p:set>
                                    <p:animEffect transition="in" filter="wipe(left)">
                                      <p:cBhvr>
                                        <p:cTn id="15" dur="500"/>
                                        <p:tgtEl>
                                          <p:spTgt spid="1076227">
                                            <p:txEl>
                                              <p:pRg st="2" end="2"/>
                                            </p:txEl>
                                          </p:spTgt>
                                        </p:tgtEl>
                                      </p:cBhvr>
                                    </p:animEffect>
                                  </p:childTnLst>
                                  <p:subTnLst>
                                    <p:animClr clrSpc="rgb" dir="cw">
                                      <p:cBhvr override="childStyle">
                                        <p:cTn dur="1" fill="hold" display="0" masterRel="nextClick" afterEffect="1"/>
                                        <p:tgtEl>
                                          <p:spTgt spid="1076227">
                                            <p:txEl>
                                              <p:pRg st="2" end="2"/>
                                            </p:txEl>
                                          </p:spTgt>
                                        </p:tgtEl>
                                        <p:attrNameLst>
                                          <p:attrName>ppt_c</p:attrName>
                                        </p:attrNameLst>
                                      </p:cBhvr>
                                      <p:to>
                                        <a:schemeClr val="folHlink"/>
                                      </p:to>
                                    </p:animClr>
                                  </p:subTnLst>
                                </p:cTn>
                              </p:par>
                              <p:par>
                                <p:cTn id="16" presetID="22" presetClass="entr" presetSubtype="8" fill="hold" grpId="0" nodeType="withEffect">
                                  <p:stCondLst>
                                    <p:cond delay="0"/>
                                  </p:stCondLst>
                                  <p:childTnLst>
                                    <p:set>
                                      <p:cBhvr>
                                        <p:cTn id="17" dur="1" fill="hold">
                                          <p:stCondLst>
                                            <p:cond delay="0"/>
                                          </p:stCondLst>
                                        </p:cTn>
                                        <p:tgtEl>
                                          <p:spTgt spid="1076227">
                                            <p:txEl>
                                              <p:pRg st="3" end="3"/>
                                            </p:txEl>
                                          </p:spTgt>
                                        </p:tgtEl>
                                        <p:attrNameLst>
                                          <p:attrName>style.visibility</p:attrName>
                                        </p:attrNameLst>
                                      </p:cBhvr>
                                      <p:to>
                                        <p:strVal val="visible"/>
                                      </p:to>
                                    </p:set>
                                    <p:animEffect transition="in" filter="wipe(left)">
                                      <p:cBhvr>
                                        <p:cTn id="18" dur="500"/>
                                        <p:tgtEl>
                                          <p:spTgt spid="1076227">
                                            <p:txEl>
                                              <p:pRg st="3" end="3"/>
                                            </p:txEl>
                                          </p:spTgt>
                                        </p:tgtEl>
                                      </p:cBhvr>
                                    </p:animEffect>
                                  </p:childTnLst>
                                  <p:subTnLst>
                                    <p:animClr clrSpc="rgb" dir="cw">
                                      <p:cBhvr override="childStyle">
                                        <p:cTn dur="1" fill="hold" display="0" masterRel="nextClick" afterEffect="1"/>
                                        <p:tgtEl>
                                          <p:spTgt spid="1076227">
                                            <p:txEl>
                                              <p:pRg st="3" end="3"/>
                                            </p:txEl>
                                          </p:spTgt>
                                        </p:tgtEl>
                                        <p:attrNameLst>
                                          <p:attrName>ppt_c</p:attrName>
                                        </p:attrNameLst>
                                      </p:cBhvr>
                                      <p:to>
                                        <a:schemeClr val="folHlink"/>
                                      </p:to>
                                    </p:animClr>
                                  </p:subTnLst>
                                </p:cTn>
                              </p:par>
                              <p:par>
                                <p:cTn id="19" presetID="22" presetClass="entr" presetSubtype="8" fill="hold" grpId="0" nodeType="withEffect">
                                  <p:stCondLst>
                                    <p:cond delay="0"/>
                                  </p:stCondLst>
                                  <p:childTnLst>
                                    <p:set>
                                      <p:cBhvr>
                                        <p:cTn id="20" dur="1" fill="hold">
                                          <p:stCondLst>
                                            <p:cond delay="0"/>
                                          </p:stCondLst>
                                        </p:cTn>
                                        <p:tgtEl>
                                          <p:spTgt spid="1076227">
                                            <p:txEl>
                                              <p:pRg st="4" end="4"/>
                                            </p:txEl>
                                          </p:spTgt>
                                        </p:tgtEl>
                                        <p:attrNameLst>
                                          <p:attrName>style.visibility</p:attrName>
                                        </p:attrNameLst>
                                      </p:cBhvr>
                                      <p:to>
                                        <p:strVal val="visible"/>
                                      </p:to>
                                    </p:set>
                                    <p:animEffect transition="in" filter="wipe(left)">
                                      <p:cBhvr>
                                        <p:cTn id="21" dur="500"/>
                                        <p:tgtEl>
                                          <p:spTgt spid="1076227">
                                            <p:txEl>
                                              <p:pRg st="4" end="4"/>
                                            </p:txEl>
                                          </p:spTgt>
                                        </p:tgtEl>
                                      </p:cBhvr>
                                    </p:animEffect>
                                  </p:childTnLst>
                                  <p:subTnLst>
                                    <p:animClr clrSpc="rgb" dir="cw">
                                      <p:cBhvr override="childStyle">
                                        <p:cTn dur="1" fill="hold" display="0" masterRel="nextClick" afterEffect="1"/>
                                        <p:tgtEl>
                                          <p:spTgt spid="1076227">
                                            <p:txEl>
                                              <p:pRg st="4" end="4"/>
                                            </p:txEl>
                                          </p:spTgt>
                                        </p:tgtEl>
                                        <p:attrNameLst>
                                          <p:attrName>ppt_c</p:attrName>
                                        </p:attrNameLst>
                                      </p:cBhvr>
                                      <p:to>
                                        <a:schemeClr val="folHlink"/>
                                      </p:to>
                                    </p:animClr>
                                  </p:sub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76227">
                                            <p:txEl>
                                              <p:pRg st="5" end="5"/>
                                            </p:txEl>
                                          </p:spTgt>
                                        </p:tgtEl>
                                        <p:attrNameLst>
                                          <p:attrName>style.visibility</p:attrName>
                                        </p:attrNameLst>
                                      </p:cBhvr>
                                      <p:to>
                                        <p:strVal val="visible"/>
                                      </p:to>
                                    </p:set>
                                    <p:animEffect transition="in" filter="wipe(left)">
                                      <p:cBhvr>
                                        <p:cTn id="26" dur="500"/>
                                        <p:tgtEl>
                                          <p:spTgt spid="1076227">
                                            <p:txEl>
                                              <p:pRg st="5" end="5"/>
                                            </p:txEl>
                                          </p:spTgt>
                                        </p:tgtEl>
                                      </p:cBhvr>
                                    </p:animEffect>
                                  </p:childTnLst>
                                  <p:subTnLst>
                                    <p:animClr clrSpc="rgb" dir="cw">
                                      <p:cBhvr override="childStyle">
                                        <p:cTn dur="1" fill="hold" display="0" masterRel="nextClick" afterEffect="1"/>
                                        <p:tgtEl>
                                          <p:spTgt spid="1076227">
                                            <p:txEl>
                                              <p:pRg st="5" end="5"/>
                                            </p:txEl>
                                          </p:spTgt>
                                        </p:tgtEl>
                                        <p:attrNameLst>
                                          <p:attrName>ppt_c</p:attrName>
                                        </p:attrNameLst>
                                      </p:cBhvr>
                                      <p:to>
                                        <a:schemeClr val="folHlink"/>
                                      </p:to>
                                    </p:animClr>
                                  </p:sub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076228"/>
                                        </p:tgtEl>
                                        <p:attrNameLst>
                                          <p:attrName>style.visibility</p:attrName>
                                        </p:attrNameLst>
                                      </p:cBhvr>
                                      <p:to>
                                        <p:strVal val="visible"/>
                                      </p:to>
                                    </p:set>
                                    <p:animEffect transition="in" filter="wipe(left)">
                                      <p:cBhvr>
                                        <p:cTn id="31" dur="500"/>
                                        <p:tgtEl>
                                          <p:spTgt spid="1076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6227" grpId="0" build="p"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p:cNvSpPr>
            <a:spLocks noGrp="1" noChangeArrowheads="1"/>
          </p:cNvSpPr>
          <p:nvPr>
            <p:ph type="title"/>
          </p:nvPr>
        </p:nvSpPr>
        <p:spPr/>
        <p:txBody>
          <a:bodyPr>
            <a:normAutofit fontScale="90000"/>
          </a:bodyPr>
          <a:lstStyle/>
          <a:p>
            <a:pPr>
              <a:defRPr/>
            </a:pPr>
            <a:r>
              <a:rPr lang="zh-CN" altLang="en-US" sz="4000" dirty="0"/>
              <a:t>两个总体均值之差的检验</a:t>
            </a:r>
            <a:br>
              <a:rPr lang="zh-CN" altLang="en-US" sz="4000" dirty="0"/>
            </a:br>
            <a:r>
              <a:rPr lang="zh-CN" altLang="en-US" sz="4000" dirty="0"/>
              <a:t> </a:t>
            </a:r>
            <a:r>
              <a:rPr lang="en-US" altLang="zh-CN" sz="3600" dirty="0">
                <a:solidFill>
                  <a:schemeClr val="hlink"/>
                </a:solidFill>
                <a:latin typeface="Arial" panose="020B0604020202020204" pitchFamily="34" charset="0"/>
              </a:rPr>
              <a:t>(</a:t>
            </a:r>
            <a:r>
              <a:rPr lang="zh-CN" altLang="en-US" sz="3600" dirty="0">
                <a:solidFill>
                  <a:schemeClr val="hlink"/>
                </a:solidFill>
                <a:latin typeface="Arial" panose="020B0604020202020204" pitchFamily="34" charset="0"/>
              </a:rPr>
              <a:t>例题分析</a:t>
            </a:r>
            <a:r>
              <a:rPr lang="en-US" altLang="zh-CN" sz="3600" dirty="0">
                <a:solidFill>
                  <a:schemeClr val="hlink"/>
                </a:solidFill>
                <a:latin typeface="Arial" panose="020B0604020202020204" pitchFamily="34" charset="0"/>
              </a:rPr>
              <a:t>)</a:t>
            </a:r>
          </a:p>
        </p:txBody>
      </p:sp>
      <p:sp>
        <p:nvSpPr>
          <p:cNvPr id="772112" name="AutoShape 16"/>
          <p:cNvSpPr>
            <a:spLocks noChangeArrowheads="1"/>
          </p:cNvSpPr>
          <p:nvPr/>
        </p:nvSpPr>
        <p:spPr bwMode="auto">
          <a:xfrm>
            <a:off x="6051550" y="1905000"/>
            <a:ext cx="2490788" cy="715963"/>
          </a:xfrm>
          <a:prstGeom prst="cloudCallout">
            <a:avLst>
              <a:gd name="adj1" fmla="val -59051"/>
              <a:gd name="adj2" fmla="val 162861"/>
            </a:avLst>
          </a:prstGeom>
          <a:noFill/>
          <a:ln w="12700">
            <a:solidFill>
              <a:schemeClr val="hlink"/>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50000"/>
              </a:spcBef>
              <a:defRPr/>
            </a:pPr>
            <a:r>
              <a:rPr lang="zh-CN" altLang="en-US" dirty="0">
                <a:solidFill>
                  <a:srgbClr val="00DFCA"/>
                </a:solidFill>
                <a:effectLst>
                  <a:outerShdw blurRad="38100" dist="38100" dir="2700000" algn="tl">
                    <a:srgbClr val="000000"/>
                  </a:outerShdw>
                </a:effectLst>
                <a:latin typeface="Arial" panose="020B0604020202020204" pitchFamily="34" charset="0"/>
                <a:ea typeface="微软雅黑" panose="020B0503020204020204" pitchFamily="34" charset="-122"/>
              </a:rPr>
              <a:t>单侧检验</a:t>
            </a:r>
            <a:endParaRPr lang="zh-CN" altLang="en-US"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endParaRPr>
          </a:p>
        </p:txBody>
      </p:sp>
      <p:sp>
        <p:nvSpPr>
          <p:cNvPr id="772114" name="Rectangle 18"/>
          <p:cNvSpPr>
            <a:spLocks noChangeArrowheads="1"/>
          </p:cNvSpPr>
          <p:nvPr/>
        </p:nvSpPr>
        <p:spPr bwMode="auto">
          <a:xfrm>
            <a:off x="214757" y="1556793"/>
            <a:ext cx="4207543" cy="513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90000"/>
              </a:lnSpc>
              <a:spcBef>
                <a:spcPct val="20000"/>
              </a:spcBef>
              <a:defRPr/>
            </a:pPr>
            <a:r>
              <a:rPr lang="en-US" altLang="zh-CN" sz="28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 </a:t>
            </a:r>
            <a:r>
              <a:rPr lang="en-US" altLang="zh-CN" sz="2800"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a:t>
            </a:r>
            <a:r>
              <a:rPr lang="zh-CN" altLang="en-US" sz="2800"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例</a:t>
            </a:r>
            <a:r>
              <a:rPr lang="en-US" altLang="zh-CN" sz="2800"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a:t>
            </a:r>
            <a:r>
              <a:rPr lang="en-US" altLang="zh-CN" sz="28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 “</a:t>
            </a:r>
            <a:r>
              <a:rPr lang="zh-CN" altLang="en-US" sz="28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多吃谷物，将有助于减肥。”为了验证这个假设，随机抽取了</a:t>
            </a:r>
            <a:r>
              <a:rPr lang="en-US" altLang="zh-CN" sz="28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cs typeface="Times New Roman" panose="02020603050405020304" pitchFamily="18" charset="0"/>
              </a:rPr>
              <a:t>35</a:t>
            </a:r>
            <a:r>
              <a:rPr lang="zh-CN" altLang="en-US" sz="28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人，询问他们早餐和午餐的通常食谱，根据他们的食谱，将其分为二类，一类为经常的谷类食用者</a:t>
            </a:r>
            <a:r>
              <a:rPr lang="en-US" altLang="zh-CN" sz="28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a:t>
            </a:r>
            <a:r>
              <a:rPr lang="zh-CN" altLang="en-US" sz="28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总体</a:t>
            </a:r>
            <a:r>
              <a:rPr lang="en-US" altLang="zh-CN" sz="28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cs typeface="Times New Roman" panose="02020603050405020304" pitchFamily="18" charset="0"/>
              </a:rPr>
              <a:t>1</a:t>
            </a:r>
            <a:r>
              <a:rPr lang="en-US" altLang="zh-CN" sz="28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a:t>
            </a:r>
            <a:r>
              <a:rPr lang="zh-CN" altLang="en-US" sz="28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，一类为非经常谷类食用者</a:t>
            </a:r>
            <a:r>
              <a:rPr lang="en-US" altLang="zh-CN" sz="28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a:t>
            </a:r>
            <a:r>
              <a:rPr lang="zh-CN" altLang="en-US" sz="28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总体</a:t>
            </a:r>
            <a:r>
              <a:rPr lang="en-US" altLang="zh-CN" sz="28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cs typeface="Times New Roman" panose="02020603050405020304" pitchFamily="18" charset="0"/>
              </a:rPr>
              <a:t>2</a:t>
            </a:r>
            <a:r>
              <a:rPr lang="en-US" altLang="zh-CN" sz="28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a:t>
            </a:r>
            <a:r>
              <a:rPr lang="zh-CN" altLang="en-US" sz="28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。然后测度每人午餐的大卡摄取量。经过一段时间的实验，得到如下结果：检验该假设 </a:t>
            </a:r>
            <a:r>
              <a:rPr lang="en-US" altLang="zh-CN" sz="28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a:t>
            </a:r>
            <a:r>
              <a:rPr lang="en-US" altLang="zh-CN" sz="2800" dirty="0">
                <a:solidFill>
                  <a:srgbClr val="FFFFB1"/>
                </a:solidFill>
                <a:effectLst>
                  <a:outerShdw blurRad="38100" dist="38100" dir="2700000" algn="tl">
                    <a:srgbClr val="000000"/>
                  </a:outerShdw>
                </a:effectLst>
                <a:latin typeface="Symbol" panose="05050102010706020507" pitchFamily="18" charset="2"/>
                <a:ea typeface="微软雅黑" panose="020B0503020204020204" pitchFamily="34" charset="-122"/>
              </a:rPr>
              <a:t></a:t>
            </a:r>
            <a:r>
              <a:rPr lang="en-US" altLang="zh-CN" sz="2800"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 = 0.05</a:t>
            </a:r>
            <a:r>
              <a:rPr lang="en-US" altLang="zh-CN" sz="28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a:t>
            </a:r>
          </a:p>
        </p:txBody>
      </p:sp>
      <p:graphicFrame>
        <p:nvGraphicFramePr>
          <p:cNvPr id="6" name="表格 5"/>
          <p:cNvGraphicFramePr>
            <a:graphicFrameLocks noGrp="1"/>
          </p:cNvGraphicFramePr>
          <p:nvPr/>
        </p:nvGraphicFramePr>
        <p:xfrm>
          <a:off x="4572000" y="3101951"/>
          <a:ext cx="4264500" cy="3024000"/>
        </p:xfrm>
        <a:graphic>
          <a:graphicData uri="http://schemas.openxmlformats.org/drawingml/2006/table">
            <a:tbl>
              <a:tblPr firstCol="1">
                <a:tableStyleId>{5C22544A-7EE6-4342-B048-85BDC9FD1C3A}</a:tableStyleId>
              </a:tblPr>
              <a:tblGrid>
                <a:gridCol w="710750">
                  <a:extLst>
                    <a:ext uri="{9D8B030D-6E8A-4147-A177-3AD203B41FA5}">
                      <a16:colId xmlns:a16="http://schemas.microsoft.com/office/drawing/2014/main" val="20000"/>
                    </a:ext>
                  </a:extLst>
                </a:gridCol>
                <a:gridCol w="710750">
                  <a:extLst>
                    <a:ext uri="{9D8B030D-6E8A-4147-A177-3AD203B41FA5}">
                      <a16:colId xmlns:a16="http://schemas.microsoft.com/office/drawing/2014/main" val="20001"/>
                    </a:ext>
                  </a:extLst>
                </a:gridCol>
                <a:gridCol w="710750">
                  <a:extLst>
                    <a:ext uri="{9D8B030D-6E8A-4147-A177-3AD203B41FA5}">
                      <a16:colId xmlns:a16="http://schemas.microsoft.com/office/drawing/2014/main" val="20002"/>
                    </a:ext>
                  </a:extLst>
                </a:gridCol>
                <a:gridCol w="710750">
                  <a:extLst>
                    <a:ext uri="{9D8B030D-6E8A-4147-A177-3AD203B41FA5}">
                      <a16:colId xmlns:a16="http://schemas.microsoft.com/office/drawing/2014/main" val="20003"/>
                    </a:ext>
                  </a:extLst>
                </a:gridCol>
                <a:gridCol w="710750">
                  <a:extLst>
                    <a:ext uri="{9D8B030D-6E8A-4147-A177-3AD203B41FA5}">
                      <a16:colId xmlns:a16="http://schemas.microsoft.com/office/drawing/2014/main" val="20004"/>
                    </a:ext>
                  </a:extLst>
                </a:gridCol>
                <a:gridCol w="710750">
                  <a:extLst>
                    <a:ext uri="{9D8B030D-6E8A-4147-A177-3AD203B41FA5}">
                      <a16:colId xmlns:a16="http://schemas.microsoft.com/office/drawing/2014/main" val="20005"/>
                    </a:ext>
                  </a:extLst>
                </a:gridCol>
              </a:tblGrid>
              <a:tr h="432000">
                <a:tc rowSpan="3">
                  <a:txBody>
                    <a:bodyPr/>
                    <a:lstStyle/>
                    <a:p>
                      <a:pPr algn="ctr" fontAlgn="ctr"/>
                      <a:r>
                        <a:rPr lang="zh-CN" altLang="en-US" sz="2000" u="none" strike="noStrike" dirty="0">
                          <a:solidFill>
                            <a:schemeClr val="bg1"/>
                          </a:solidFill>
                          <a:effectLst/>
                          <a:latin typeface="微软雅黑" panose="020B0503020204020204" pitchFamily="34" charset="-122"/>
                          <a:ea typeface="微软雅黑" panose="020B0503020204020204" pitchFamily="34" charset="-122"/>
                        </a:rPr>
                        <a:t>总体</a:t>
                      </a:r>
                      <a:r>
                        <a:rPr lang="en-US" altLang="zh-CN" sz="2000" u="none" strike="noStrike" dirty="0">
                          <a:solidFill>
                            <a:schemeClr val="bg1"/>
                          </a:solidFill>
                          <a:effectLst/>
                          <a:latin typeface="微软雅黑" panose="020B0503020204020204" pitchFamily="34" charset="-122"/>
                          <a:ea typeface="微软雅黑" panose="020B0503020204020204" pitchFamily="34" charset="-122"/>
                        </a:rPr>
                        <a:t>1</a:t>
                      </a:r>
                      <a:endParaRPr lang="en-US" altLang="zh-CN" sz="2000" b="0" i="0" u="none" strike="noStrike" dirty="0">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solidFill>
                      <a:srgbClr val="FFC000"/>
                    </a:solidFill>
                  </a:tcPr>
                </a:tc>
                <a:tc>
                  <a:txBody>
                    <a:bodyPr/>
                    <a:lstStyle/>
                    <a:p>
                      <a:pPr algn="r" fontAlgn="b"/>
                      <a:r>
                        <a:rPr lang="en-US" altLang="zh-CN" sz="2000" u="none" strike="noStrike" dirty="0">
                          <a:effectLst/>
                          <a:latin typeface="微软雅黑" panose="020B0503020204020204" pitchFamily="34" charset="-122"/>
                          <a:ea typeface="微软雅黑" panose="020B0503020204020204" pitchFamily="34" charset="-122"/>
                        </a:rPr>
                        <a:t>568</a:t>
                      </a:r>
                      <a:endParaRPr lang="en-US" altLang="zh-CN"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solidFill>
                      <a:schemeClr val="accent3">
                        <a:lumMod val="60000"/>
                        <a:lumOff val="40000"/>
                      </a:schemeClr>
                    </a:solidFill>
                  </a:tcPr>
                </a:tc>
                <a:tc>
                  <a:txBody>
                    <a:bodyPr/>
                    <a:lstStyle/>
                    <a:p>
                      <a:pPr algn="r" fontAlgn="b"/>
                      <a:r>
                        <a:rPr lang="en-US" altLang="zh-CN" sz="2000" u="none" strike="noStrike" dirty="0">
                          <a:effectLst/>
                          <a:latin typeface="微软雅黑" panose="020B0503020204020204" pitchFamily="34" charset="-122"/>
                          <a:ea typeface="微软雅黑" panose="020B0503020204020204" pitchFamily="34" charset="-122"/>
                        </a:rPr>
                        <a:t>496</a:t>
                      </a:r>
                      <a:endParaRPr lang="en-US" altLang="zh-CN"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solidFill>
                      <a:schemeClr val="accent3">
                        <a:lumMod val="60000"/>
                        <a:lumOff val="40000"/>
                      </a:schemeClr>
                    </a:solidFill>
                  </a:tcPr>
                </a:tc>
                <a:tc>
                  <a:txBody>
                    <a:bodyPr/>
                    <a:lstStyle/>
                    <a:p>
                      <a:pPr algn="r" fontAlgn="b"/>
                      <a:r>
                        <a:rPr lang="en-US" altLang="zh-CN" sz="2000" u="none" strike="noStrike">
                          <a:effectLst/>
                          <a:latin typeface="微软雅黑" panose="020B0503020204020204" pitchFamily="34" charset="-122"/>
                          <a:ea typeface="微软雅黑" panose="020B0503020204020204" pitchFamily="34" charset="-122"/>
                        </a:rPr>
                        <a:t>589</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solidFill>
                      <a:schemeClr val="accent3">
                        <a:lumMod val="60000"/>
                        <a:lumOff val="40000"/>
                      </a:schemeClr>
                    </a:solidFill>
                  </a:tcPr>
                </a:tc>
                <a:tc>
                  <a:txBody>
                    <a:bodyPr/>
                    <a:lstStyle/>
                    <a:p>
                      <a:pPr algn="r" fontAlgn="b"/>
                      <a:r>
                        <a:rPr lang="en-US" altLang="zh-CN" sz="2000" u="none" strike="noStrike">
                          <a:effectLst/>
                          <a:latin typeface="微软雅黑" panose="020B0503020204020204" pitchFamily="34" charset="-122"/>
                          <a:ea typeface="微软雅黑" panose="020B0503020204020204" pitchFamily="34" charset="-122"/>
                        </a:rPr>
                        <a:t>681</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solidFill>
                      <a:schemeClr val="accent3">
                        <a:lumMod val="60000"/>
                        <a:lumOff val="40000"/>
                      </a:schemeClr>
                    </a:solidFill>
                  </a:tcPr>
                </a:tc>
                <a:tc>
                  <a:txBody>
                    <a:bodyPr/>
                    <a:lstStyle/>
                    <a:p>
                      <a:pPr algn="r" fontAlgn="b"/>
                      <a:r>
                        <a:rPr lang="en-US" altLang="zh-CN" sz="2000" u="none" strike="noStrike">
                          <a:effectLst/>
                          <a:latin typeface="微软雅黑" panose="020B0503020204020204" pitchFamily="34" charset="-122"/>
                          <a:ea typeface="微软雅黑" panose="020B0503020204020204" pitchFamily="34" charset="-122"/>
                        </a:rPr>
                        <a:t>540</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solidFill>
                      <a:schemeClr val="accent3">
                        <a:lumMod val="60000"/>
                        <a:lumOff val="40000"/>
                      </a:schemeClr>
                    </a:solidFill>
                  </a:tcPr>
                </a:tc>
                <a:extLst>
                  <a:ext uri="{0D108BD9-81ED-4DB2-BD59-A6C34878D82A}">
                    <a16:rowId xmlns:a16="http://schemas.microsoft.com/office/drawing/2014/main" val="10000"/>
                  </a:ext>
                </a:extLst>
              </a:tr>
              <a:tr h="432000">
                <a:tc vMerge="1">
                  <a:txBody>
                    <a:bodyPr/>
                    <a:lstStyle/>
                    <a:p>
                      <a:endParaRPr lang="zh-CN"/>
                    </a:p>
                  </a:txBody>
                  <a:tcPr/>
                </a:tc>
                <a:tc>
                  <a:txBody>
                    <a:bodyPr/>
                    <a:lstStyle/>
                    <a:p>
                      <a:pPr algn="r" fontAlgn="b"/>
                      <a:r>
                        <a:rPr lang="en-US" altLang="zh-CN" sz="2000" u="none" strike="noStrike" dirty="0">
                          <a:effectLst/>
                          <a:latin typeface="微软雅黑" panose="020B0503020204020204" pitchFamily="34" charset="-122"/>
                          <a:ea typeface="微软雅黑" panose="020B0503020204020204" pitchFamily="34" charset="-122"/>
                        </a:rPr>
                        <a:t>646</a:t>
                      </a:r>
                      <a:endParaRPr lang="en-US" altLang="zh-CN"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solidFill>
                      <a:schemeClr val="accent3">
                        <a:lumMod val="60000"/>
                        <a:lumOff val="40000"/>
                      </a:schemeClr>
                    </a:solidFill>
                  </a:tcPr>
                </a:tc>
                <a:tc>
                  <a:txBody>
                    <a:bodyPr/>
                    <a:lstStyle/>
                    <a:p>
                      <a:pPr algn="r" fontAlgn="b"/>
                      <a:r>
                        <a:rPr lang="en-US" altLang="zh-CN" sz="2000" u="none" strike="noStrike" dirty="0">
                          <a:effectLst/>
                          <a:latin typeface="微软雅黑" panose="020B0503020204020204" pitchFamily="34" charset="-122"/>
                          <a:ea typeface="微软雅黑" panose="020B0503020204020204" pitchFamily="34" charset="-122"/>
                        </a:rPr>
                        <a:t>636</a:t>
                      </a:r>
                      <a:endParaRPr lang="en-US" altLang="zh-CN"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solidFill>
                      <a:schemeClr val="accent3">
                        <a:lumMod val="60000"/>
                        <a:lumOff val="40000"/>
                      </a:schemeClr>
                    </a:solidFill>
                  </a:tcPr>
                </a:tc>
                <a:tc>
                  <a:txBody>
                    <a:bodyPr/>
                    <a:lstStyle/>
                    <a:p>
                      <a:pPr algn="r" fontAlgn="b"/>
                      <a:r>
                        <a:rPr lang="en-US" altLang="zh-CN" sz="2000" u="none" strike="noStrike" dirty="0">
                          <a:effectLst/>
                          <a:latin typeface="微软雅黑" panose="020B0503020204020204" pitchFamily="34" charset="-122"/>
                          <a:ea typeface="微软雅黑" panose="020B0503020204020204" pitchFamily="34" charset="-122"/>
                        </a:rPr>
                        <a:t>539</a:t>
                      </a:r>
                      <a:endParaRPr lang="en-US" altLang="zh-CN"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solidFill>
                      <a:schemeClr val="accent3">
                        <a:lumMod val="60000"/>
                        <a:lumOff val="40000"/>
                      </a:schemeClr>
                    </a:solidFill>
                  </a:tcPr>
                </a:tc>
                <a:tc>
                  <a:txBody>
                    <a:bodyPr/>
                    <a:lstStyle/>
                    <a:p>
                      <a:pPr algn="r" fontAlgn="b"/>
                      <a:r>
                        <a:rPr lang="en-US" altLang="zh-CN" sz="2000" u="none" strike="noStrike">
                          <a:effectLst/>
                          <a:latin typeface="微软雅黑" panose="020B0503020204020204" pitchFamily="34" charset="-122"/>
                          <a:ea typeface="微软雅黑" panose="020B0503020204020204" pitchFamily="34" charset="-122"/>
                        </a:rPr>
                        <a:t>596</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solidFill>
                      <a:schemeClr val="accent3">
                        <a:lumMod val="60000"/>
                        <a:lumOff val="40000"/>
                      </a:schemeClr>
                    </a:solidFill>
                  </a:tcPr>
                </a:tc>
                <a:tc>
                  <a:txBody>
                    <a:bodyPr/>
                    <a:lstStyle/>
                    <a:p>
                      <a:pPr algn="r" fontAlgn="b"/>
                      <a:r>
                        <a:rPr lang="en-US" altLang="zh-CN" sz="2000" u="none" strike="noStrike">
                          <a:effectLst/>
                          <a:latin typeface="微软雅黑" panose="020B0503020204020204" pitchFamily="34" charset="-122"/>
                          <a:ea typeface="微软雅黑" panose="020B0503020204020204" pitchFamily="34" charset="-122"/>
                        </a:rPr>
                        <a:t>607</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solidFill>
                      <a:schemeClr val="accent3">
                        <a:lumMod val="60000"/>
                        <a:lumOff val="40000"/>
                      </a:schemeClr>
                    </a:solidFill>
                  </a:tcPr>
                </a:tc>
                <a:extLst>
                  <a:ext uri="{0D108BD9-81ED-4DB2-BD59-A6C34878D82A}">
                    <a16:rowId xmlns:a16="http://schemas.microsoft.com/office/drawing/2014/main" val="10001"/>
                  </a:ext>
                </a:extLst>
              </a:tr>
              <a:tr h="432000">
                <a:tc vMerge="1">
                  <a:txBody>
                    <a:bodyPr/>
                    <a:lstStyle/>
                    <a:p>
                      <a:endParaRPr lang="zh-CN"/>
                    </a:p>
                  </a:txBody>
                  <a:tcPr/>
                </a:tc>
                <a:tc>
                  <a:txBody>
                    <a:bodyPr/>
                    <a:lstStyle/>
                    <a:p>
                      <a:pPr algn="r" fontAlgn="b"/>
                      <a:r>
                        <a:rPr lang="en-US" altLang="zh-CN" sz="2000" u="none" strike="noStrike" dirty="0">
                          <a:effectLst/>
                          <a:latin typeface="微软雅黑" panose="020B0503020204020204" pitchFamily="34" charset="-122"/>
                          <a:ea typeface="微软雅黑" panose="020B0503020204020204" pitchFamily="34" charset="-122"/>
                        </a:rPr>
                        <a:t>529</a:t>
                      </a:r>
                      <a:endParaRPr lang="en-US" altLang="zh-CN"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solidFill>
                      <a:schemeClr val="accent3">
                        <a:lumMod val="60000"/>
                        <a:lumOff val="40000"/>
                      </a:schemeClr>
                    </a:solidFill>
                  </a:tcPr>
                </a:tc>
                <a:tc>
                  <a:txBody>
                    <a:bodyPr/>
                    <a:lstStyle/>
                    <a:p>
                      <a:pPr algn="r" fontAlgn="b"/>
                      <a:r>
                        <a:rPr lang="en-US" altLang="zh-CN" sz="2000" u="none" strike="noStrike" dirty="0">
                          <a:effectLst/>
                          <a:latin typeface="微软雅黑" panose="020B0503020204020204" pitchFamily="34" charset="-122"/>
                          <a:ea typeface="微软雅黑" panose="020B0503020204020204" pitchFamily="34" charset="-122"/>
                        </a:rPr>
                        <a:t>617</a:t>
                      </a:r>
                      <a:endParaRPr lang="en-US" altLang="zh-CN"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solidFill>
                      <a:schemeClr val="accent3">
                        <a:lumMod val="60000"/>
                        <a:lumOff val="40000"/>
                      </a:schemeClr>
                    </a:solidFill>
                  </a:tcPr>
                </a:tc>
                <a:tc>
                  <a:txBody>
                    <a:bodyPr/>
                    <a:lstStyle/>
                    <a:p>
                      <a:pPr algn="r" fontAlgn="b"/>
                      <a:r>
                        <a:rPr lang="en-US" altLang="zh-CN" sz="2000" u="none" strike="noStrike" dirty="0">
                          <a:effectLst/>
                          <a:latin typeface="微软雅黑" panose="020B0503020204020204" pitchFamily="34" charset="-122"/>
                          <a:ea typeface="微软雅黑" panose="020B0503020204020204" pitchFamily="34" charset="-122"/>
                        </a:rPr>
                        <a:t>555</a:t>
                      </a:r>
                      <a:endParaRPr lang="en-US" altLang="zh-CN"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solidFill>
                      <a:schemeClr val="accent3">
                        <a:lumMod val="60000"/>
                        <a:lumOff val="40000"/>
                      </a:schemeClr>
                    </a:solidFill>
                  </a:tcPr>
                </a:tc>
                <a:tc>
                  <a:txBody>
                    <a:bodyPr/>
                    <a:lstStyle/>
                    <a:p>
                      <a:pPr algn="r" fontAlgn="b"/>
                      <a:r>
                        <a:rPr lang="en-US" altLang="zh-CN" sz="2000" u="none" strike="noStrike" dirty="0">
                          <a:effectLst/>
                          <a:latin typeface="微软雅黑" panose="020B0503020204020204" pitchFamily="34" charset="-122"/>
                          <a:ea typeface="微软雅黑" panose="020B0503020204020204" pitchFamily="34" charset="-122"/>
                        </a:rPr>
                        <a:t>562</a:t>
                      </a:r>
                      <a:endParaRPr lang="en-US" altLang="zh-CN"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solidFill>
                      <a:schemeClr val="accent3">
                        <a:lumMod val="60000"/>
                        <a:lumOff val="40000"/>
                      </a:schemeClr>
                    </a:solidFill>
                  </a:tcPr>
                </a:tc>
                <a:tc>
                  <a:txBody>
                    <a:bodyPr/>
                    <a:lstStyle/>
                    <a:p>
                      <a:pPr algn="r" fontAlgn="b"/>
                      <a:r>
                        <a:rPr lang="en-US" altLang="zh-CN" sz="2000" u="none" strike="noStrike" dirty="0">
                          <a:effectLst/>
                          <a:latin typeface="微软雅黑" panose="020B0503020204020204" pitchFamily="34" charset="-122"/>
                          <a:ea typeface="微软雅黑" panose="020B0503020204020204" pitchFamily="34" charset="-122"/>
                        </a:rPr>
                        <a:t>584</a:t>
                      </a:r>
                      <a:endParaRPr lang="en-US" altLang="zh-CN"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solidFill>
                      <a:schemeClr val="accent3">
                        <a:lumMod val="60000"/>
                        <a:lumOff val="40000"/>
                      </a:schemeClr>
                    </a:solidFill>
                  </a:tcPr>
                </a:tc>
                <a:extLst>
                  <a:ext uri="{0D108BD9-81ED-4DB2-BD59-A6C34878D82A}">
                    <a16:rowId xmlns:a16="http://schemas.microsoft.com/office/drawing/2014/main" val="10002"/>
                  </a:ext>
                </a:extLst>
              </a:tr>
              <a:tr h="432000">
                <a:tc rowSpan="4">
                  <a:txBody>
                    <a:bodyPr/>
                    <a:lstStyle/>
                    <a:p>
                      <a:pPr algn="ctr" fontAlgn="ctr"/>
                      <a:r>
                        <a:rPr lang="zh-CN" altLang="en-US" sz="2000" u="none" strike="noStrike" dirty="0">
                          <a:solidFill>
                            <a:schemeClr val="bg1"/>
                          </a:solidFill>
                          <a:effectLst/>
                          <a:latin typeface="微软雅黑" panose="020B0503020204020204" pitchFamily="34" charset="-122"/>
                          <a:ea typeface="微软雅黑" panose="020B0503020204020204" pitchFamily="34" charset="-122"/>
                        </a:rPr>
                        <a:t>总体</a:t>
                      </a:r>
                      <a:r>
                        <a:rPr lang="en-US" altLang="zh-CN" sz="2000" u="none" strike="noStrike" dirty="0">
                          <a:solidFill>
                            <a:schemeClr val="bg1"/>
                          </a:solidFill>
                          <a:effectLst/>
                          <a:latin typeface="微软雅黑" panose="020B0503020204020204" pitchFamily="34" charset="-122"/>
                          <a:ea typeface="微软雅黑" panose="020B0503020204020204" pitchFamily="34" charset="-122"/>
                        </a:rPr>
                        <a:t>2</a:t>
                      </a:r>
                      <a:endParaRPr lang="en-US" altLang="zh-CN" sz="2000" b="0" i="0" u="none" strike="noStrike" dirty="0">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solidFill>
                      <a:srgbClr val="FFC000"/>
                    </a:solidFill>
                  </a:tcPr>
                </a:tc>
                <a:tc>
                  <a:txBody>
                    <a:bodyPr/>
                    <a:lstStyle/>
                    <a:p>
                      <a:pPr algn="r" fontAlgn="b"/>
                      <a:r>
                        <a:rPr lang="en-US" altLang="zh-CN" sz="2000" u="none" strike="noStrike" dirty="0">
                          <a:effectLst/>
                          <a:latin typeface="微软雅黑" panose="020B0503020204020204" pitchFamily="34" charset="-122"/>
                          <a:ea typeface="微软雅黑" panose="020B0503020204020204" pitchFamily="34" charset="-122"/>
                        </a:rPr>
                        <a:t>650</a:t>
                      </a:r>
                      <a:endParaRPr lang="en-US" altLang="zh-CN"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solidFill>
                      <a:schemeClr val="accent2">
                        <a:lumMod val="60000"/>
                        <a:lumOff val="40000"/>
                      </a:schemeClr>
                    </a:solidFill>
                  </a:tcPr>
                </a:tc>
                <a:tc>
                  <a:txBody>
                    <a:bodyPr/>
                    <a:lstStyle/>
                    <a:p>
                      <a:pPr algn="r" fontAlgn="b"/>
                      <a:r>
                        <a:rPr lang="en-US" altLang="zh-CN" sz="2000" u="none" strike="noStrike" dirty="0">
                          <a:effectLst/>
                          <a:latin typeface="微软雅黑" panose="020B0503020204020204" pitchFamily="34" charset="-122"/>
                          <a:ea typeface="微软雅黑" panose="020B0503020204020204" pitchFamily="34" charset="-122"/>
                        </a:rPr>
                        <a:t>637</a:t>
                      </a:r>
                      <a:endParaRPr lang="en-US" altLang="zh-CN"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solidFill>
                      <a:schemeClr val="accent2">
                        <a:lumMod val="60000"/>
                        <a:lumOff val="40000"/>
                      </a:schemeClr>
                    </a:solidFill>
                  </a:tcPr>
                </a:tc>
                <a:tc>
                  <a:txBody>
                    <a:bodyPr/>
                    <a:lstStyle/>
                    <a:p>
                      <a:pPr algn="r" fontAlgn="b"/>
                      <a:r>
                        <a:rPr lang="en-US" altLang="zh-CN" sz="2000" u="none" strike="noStrike" dirty="0">
                          <a:effectLst/>
                          <a:latin typeface="微软雅黑" panose="020B0503020204020204" pitchFamily="34" charset="-122"/>
                          <a:ea typeface="微软雅黑" panose="020B0503020204020204" pitchFamily="34" charset="-122"/>
                        </a:rPr>
                        <a:t>563</a:t>
                      </a:r>
                      <a:endParaRPr lang="en-US" altLang="zh-CN"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solidFill>
                      <a:schemeClr val="accent2">
                        <a:lumMod val="60000"/>
                        <a:lumOff val="40000"/>
                      </a:schemeClr>
                    </a:solidFill>
                  </a:tcPr>
                </a:tc>
                <a:tc>
                  <a:txBody>
                    <a:bodyPr/>
                    <a:lstStyle/>
                    <a:p>
                      <a:pPr algn="r" fontAlgn="b"/>
                      <a:r>
                        <a:rPr lang="en-US" altLang="zh-CN" sz="2000" u="none" strike="noStrike" dirty="0">
                          <a:effectLst/>
                          <a:latin typeface="微软雅黑" panose="020B0503020204020204" pitchFamily="34" charset="-122"/>
                          <a:ea typeface="微软雅黑" panose="020B0503020204020204" pitchFamily="34" charset="-122"/>
                        </a:rPr>
                        <a:t>723</a:t>
                      </a:r>
                      <a:endParaRPr lang="en-US" altLang="zh-CN"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solidFill>
                      <a:schemeClr val="accent2">
                        <a:lumMod val="60000"/>
                        <a:lumOff val="40000"/>
                      </a:schemeClr>
                    </a:solidFill>
                  </a:tcPr>
                </a:tc>
                <a:tc>
                  <a:txBody>
                    <a:bodyPr/>
                    <a:lstStyle/>
                    <a:p>
                      <a:pPr algn="r" fontAlgn="b"/>
                      <a:r>
                        <a:rPr lang="en-US" altLang="zh-CN" sz="2000" u="none" strike="noStrike">
                          <a:effectLst/>
                          <a:latin typeface="微软雅黑" panose="020B0503020204020204" pitchFamily="34" charset="-122"/>
                          <a:ea typeface="微软雅黑" panose="020B0503020204020204" pitchFamily="34" charset="-122"/>
                        </a:rPr>
                        <a:t>569</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10003"/>
                  </a:ext>
                </a:extLst>
              </a:tr>
              <a:tr h="432000">
                <a:tc vMerge="1">
                  <a:txBody>
                    <a:bodyPr/>
                    <a:lstStyle/>
                    <a:p>
                      <a:endParaRPr lang="zh-CN"/>
                    </a:p>
                  </a:txBody>
                  <a:tcPr/>
                </a:tc>
                <a:tc>
                  <a:txBody>
                    <a:bodyPr/>
                    <a:lstStyle/>
                    <a:p>
                      <a:pPr algn="r" fontAlgn="b"/>
                      <a:r>
                        <a:rPr lang="en-US" altLang="zh-CN" sz="2000" u="none" strike="noStrike">
                          <a:effectLst/>
                          <a:latin typeface="微软雅黑" panose="020B0503020204020204" pitchFamily="34" charset="-122"/>
                          <a:ea typeface="微软雅黑" panose="020B0503020204020204" pitchFamily="34" charset="-122"/>
                        </a:rPr>
                        <a:t>628</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solidFill>
                      <a:schemeClr val="accent2">
                        <a:lumMod val="60000"/>
                        <a:lumOff val="40000"/>
                      </a:schemeClr>
                    </a:solidFill>
                  </a:tcPr>
                </a:tc>
                <a:tc>
                  <a:txBody>
                    <a:bodyPr/>
                    <a:lstStyle/>
                    <a:p>
                      <a:pPr algn="r" fontAlgn="b"/>
                      <a:r>
                        <a:rPr lang="en-US" altLang="zh-CN" sz="2000" u="none" strike="noStrike" dirty="0">
                          <a:effectLst/>
                          <a:latin typeface="微软雅黑" panose="020B0503020204020204" pitchFamily="34" charset="-122"/>
                          <a:ea typeface="微软雅黑" panose="020B0503020204020204" pitchFamily="34" charset="-122"/>
                        </a:rPr>
                        <a:t>580</a:t>
                      </a:r>
                      <a:endParaRPr lang="en-US" altLang="zh-CN"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solidFill>
                      <a:schemeClr val="accent2">
                        <a:lumMod val="60000"/>
                        <a:lumOff val="40000"/>
                      </a:schemeClr>
                    </a:solidFill>
                  </a:tcPr>
                </a:tc>
                <a:tc>
                  <a:txBody>
                    <a:bodyPr/>
                    <a:lstStyle/>
                    <a:p>
                      <a:pPr algn="r" fontAlgn="b"/>
                      <a:r>
                        <a:rPr lang="en-US" altLang="zh-CN" sz="2000" u="none" strike="noStrike" dirty="0">
                          <a:effectLst/>
                          <a:latin typeface="微软雅黑" panose="020B0503020204020204" pitchFamily="34" charset="-122"/>
                          <a:ea typeface="微软雅黑" panose="020B0503020204020204" pitchFamily="34" charset="-122"/>
                        </a:rPr>
                        <a:t>651</a:t>
                      </a:r>
                      <a:endParaRPr lang="en-US" altLang="zh-CN"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solidFill>
                      <a:schemeClr val="accent2">
                        <a:lumMod val="60000"/>
                        <a:lumOff val="40000"/>
                      </a:schemeClr>
                    </a:solidFill>
                  </a:tcPr>
                </a:tc>
                <a:tc>
                  <a:txBody>
                    <a:bodyPr/>
                    <a:lstStyle/>
                    <a:p>
                      <a:pPr algn="r" fontAlgn="b"/>
                      <a:r>
                        <a:rPr lang="en-US" altLang="zh-CN" sz="2000" u="none" strike="noStrike" dirty="0">
                          <a:effectLst/>
                          <a:latin typeface="微软雅黑" panose="020B0503020204020204" pitchFamily="34" charset="-122"/>
                          <a:ea typeface="微软雅黑" panose="020B0503020204020204" pitchFamily="34" charset="-122"/>
                        </a:rPr>
                        <a:t>622</a:t>
                      </a:r>
                      <a:endParaRPr lang="en-US" altLang="zh-CN"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solidFill>
                      <a:schemeClr val="accent2">
                        <a:lumMod val="60000"/>
                        <a:lumOff val="40000"/>
                      </a:schemeClr>
                    </a:solidFill>
                  </a:tcPr>
                </a:tc>
                <a:tc>
                  <a:txBody>
                    <a:bodyPr/>
                    <a:lstStyle/>
                    <a:p>
                      <a:pPr algn="r" fontAlgn="b"/>
                      <a:r>
                        <a:rPr lang="en-US" altLang="zh-CN" sz="2000" u="none" strike="noStrike">
                          <a:effectLst/>
                          <a:latin typeface="微软雅黑" panose="020B0503020204020204" pitchFamily="34" charset="-122"/>
                          <a:ea typeface="微软雅黑" panose="020B0503020204020204" pitchFamily="34" charset="-122"/>
                        </a:rPr>
                        <a:t>706</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10004"/>
                  </a:ext>
                </a:extLst>
              </a:tr>
              <a:tr h="432000">
                <a:tc vMerge="1">
                  <a:txBody>
                    <a:bodyPr/>
                    <a:lstStyle/>
                    <a:p>
                      <a:endParaRPr lang="zh-CN"/>
                    </a:p>
                  </a:txBody>
                  <a:tcPr/>
                </a:tc>
                <a:tc>
                  <a:txBody>
                    <a:bodyPr/>
                    <a:lstStyle/>
                    <a:p>
                      <a:pPr algn="r" fontAlgn="b"/>
                      <a:r>
                        <a:rPr lang="en-US" altLang="zh-CN" sz="2000" u="none" strike="noStrike">
                          <a:effectLst/>
                          <a:latin typeface="微软雅黑" panose="020B0503020204020204" pitchFamily="34" charset="-122"/>
                          <a:ea typeface="微软雅黑" panose="020B0503020204020204" pitchFamily="34" charset="-122"/>
                        </a:rPr>
                        <a:t>711</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solidFill>
                      <a:schemeClr val="accent2">
                        <a:lumMod val="60000"/>
                        <a:lumOff val="40000"/>
                      </a:schemeClr>
                    </a:solidFill>
                  </a:tcPr>
                </a:tc>
                <a:tc>
                  <a:txBody>
                    <a:bodyPr/>
                    <a:lstStyle/>
                    <a:p>
                      <a:pPr algn="r" fontAlgn="b"/>
                      <a:r>
                        <a:rPr lang="en-US" altLang="zh-CN" sz="2000" u="none" strike="noStrike" dirty="0">
                          <a:effectLst/>
                          <a:latin typeface="微软雅黑" panose="020B0503020204020204" pitchFamily="34" charset="-122"/>
                          <a:ea typeface="微软雅黑" panose="020B0503020204020204" pitchFamily="34" charset="-122"/>
                        </a:rPr>
                        <a:t>569</a:t>
                      </a:r>
                      <a:endParaRPr lang="en-US" altLang="zh-CN"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solidFill>
                      <a:schemeClr val="accent2">
                        <a:lumMod val="60000"/>
                        <a:lumOff val="40000"/>
                      </a:schemeClr>
                    </a:solidFill>
                  </a:tcPr>
                </a:tc>
                <a:tc>
                  <a:txBody>
                    <a:bodyPr/>
                    <a:lstStyle/>
                    <a:p>
                      <a:pPr algn="r" fontAlgn="b"/>
                      <a:r>
                        <a:rPr lang="en-US" altLang="zh-CN" sz="2000" u="none" strike="noStrike">
                          <a:effectLst/>
                          <a:latin typeface="微软雅黑" panose="020B0503020204020204" pitchFamily="34" charset="-122"/>
                          <a:ea typeface="微软雅黑" panose="020B0503020204020204" pitchFamily="34" charset="-122"/>
                        </a:rPr>
                        <a:t>630</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solidFill>
                      <a:schemeClr val="accent2">
                        <a:lumMod val="60000"/>
                        <a:lumOff val="40000"/>
                      </a:schemeClr>
                    </a:solidFill>
                  </a:tcPr>
                </a:tc>
                <a:tc>
                  <a:txBody>
                    <a:bodyPr/>
                    <a:lstStyle/>
                    <a:p>
                      <a:pPr algn="r" fontAlgn="b"/>
                      <a:r>
                        <a:rPr lang="en-US" altLang="zh-CN" sz="2000" u="none" strike="noStrike" dirty="0">
                          <a:effectLst/>
                          <a:latin typeface="微软雅黑" panose="020B0503020204020204" pitchFamily="34" charset="-122"/>
                          <a:ea typeface="微软雅黑" panose="020B0503020204020204" pitchFamily="34" charset="-122"/>
                        </a:rPr>
                        <a:t>617</a:t>
                      </a:r>
                      <a:endParaRPr lang="en-US" altLang="zh-CN"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solidFill>
                      <a:schemeClr val="accent2">
                        <a:lumMod val="60000"/>
                        <a:lumOff val="40000"/>
                      </a:schemeClr>
                    </a:solidFill>
                  </a:tcPr>
                </a:tc>
                <a:tc>
                  <a:txBody>
                    <a:bodyPr/>
                    <a:lstStyle/>
                    <a:p>
                      <a:pPr algn="r" fontAlgn="b"/>
                      <a:r>
                        <a:rPr lang="en-US" altLang="zh-CN" sz="2000" u="none" strike="noStrike" dirty="0">
                          <a:effectLst/>
                          <a:latin typeface="微软雅黑" panose="020B0503020204020204" pitchFamily="34" charset="-122"/>
                          <a:ea typeface="微软雅黑" panose="020B0503020204020204" pitchFamily="34" charset="-122"/>
                        </a:rPr>
                        <a:t>480</a:t>
                      </a:r>
                      <a:endParaRPr lang="en-US" altLang="zh-CN"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10005"/>
                  </a:ext>
                </a:extLst>
              </a:tr>
              <a:tr h="432000">
                <a:tc vMerge="1">
                  <a:txBody>
                    <a:bodyPr/>
                    <a:lstStyle/>
                    <a:p>
                      <a:endParaRPr lang="zh-CN"/>
                    </a:p>
                  </a:txBody>
                  <a:tcPr/>
                </a:tc>
                <a:tc>
                  <a:txBody>
                    <a:bodyPr/>
                    <a:lstStyle/>
                    <a:p>
                      <a:pPr algn="r" fontAlgn="b"/>
                      <a:r>
                        <a:rPr lang="en-US" altLang="zh-CN" sz="2000" u="none" strike="noStrike">
                          <a:effectLst/>
                          <a:latin typeface="微软雅黑" panose="020B0503020204020204" pitchFamily="34" charset="-122"/>
                          <a:ea typeface="微软雅黑" panose="020B0503020204020204" pitchFamily="34" charset="-122"/>
                        </a:rPr>
                        <a:t>709</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solidFill>
                      <a:schemeClr val="accent2">
                        <a:lumMod val="60000"/>
                        <a:lumOff val="40000"/>
                      </a:schemeClr>
                    </a:solidFill>
                  </a:tcPr>
                </a:tc>
                <a:tc>
                  <a:txBody>
                    <a:bodyPr/>
                    <a:lstStyle/>
                    <a:p>
                      <a:pPr algn="r" fontAlgn="b"/>
                      <a:r>
                        <a:rPr lang="en-US" altLang="zh-CN" sz="2000" u="none" strike="noStrike" dirty="0">
                          <a:effectLst/>
                          <a:latin typeface="微软雅黑" panose="020B0503020204020204" pitchFamily="34" charset="-122"/>
                          <a:ea typeface="微软雅黑" panose="020B0503020204020204" pitchFamily="34" charset="-122"/>
                        </a:rPr>
                        <a:t>596</a:t>
                      </a:r>
                      <a:endParaRPr lang="en-US" altLang="zh-CN"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solidFill>
                      <a:schemeClr val="accent2">
                        <a:lumMod val="60000"/>
                        <a:lumOff val="40000"/>
                      </a:schemeClr>
                    </a:solidFill>
                  </a:tcPr>
                </a:tc>
                <a:tc>
                  <a:txBody>
                    <a:bodyPr/>
                    <a:lstStyle/>
                    <a:p>
                      <a:pPr algn="r" fontAlgn="b"/>
                      <a:r>
                        <a:rPr lang="en-US" altLang="zh-CN" sz="2000" u="none" strike="noStrike">
                          <a:effectLst/>
                          <a:latin typeface="微软雅黑" panose="020B0503020204020204" pitchFamily="34" charset="-122"/>
                          <a:ea typeface="微软雅黑" panose="020B0503020204020204" pitchFamily="34" charset="-122"/>
                        </a:rPr>
                        <a:t>624</a:t>
                      </a:r>
                      <a:endParaRPr lang="en-US" altLang="zh-CN" sz="2000" b="0" i="0" u="none" strike="noStrike">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solidFill>
                      <a:schemeClr val="accent2">
                        <a:lumMod val="60000"/>
                        <a:lumOff val="40000"/>
                      </a:schemeClr>
                    </a:solidFill>
                  </a:tcPr>
                </a:tc>
                <a:tc>
                  <a:txBody>
                    <a:bodyPr/>
                    <a:lstStyle/>
                    <a:p>
                      <a:pPr algn="r" fontAlgn="b"/>
                      <a:r>
                        <a:rPr lang="en-US" altLang="zh-CN" sz="2000" u="none" strike="noStrike" dirty="0">
                          <a:effectLst/>
                          <a:latin typeface="微软雅黑" panose="020B0503020204020204" pitchFamily="34" charset="-122"/>
                          <a:ea typeface="微软雅黑" panose="020B0503020204020204" pitchFamily="34" charset="-122"/>
                        </a:rPr>
                        <a:t>688</a:t>
                      </a:r>
                      <a:endParaRPr lang="en-US" altLang="zh-CN"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solidFill>
                      <a:schemeClr val="accent2">
                        <a:lumMod val="60000"/>
                        <a:lumOff val="40000"/>
                      </a:schemeClr>
                    </a:solidFill>
                  </a:tcPr>
                </a:tc>
                <a:tc>
                  <a:txBody>
                    <a:bodyPr/>
                    <a:lstStyle/>
                    <a:p>
                      <a:pPr algn="r" fontAlgn="b"/>
                      <a:r>
                        <a:rPr lang="en-US" altLang="zh-CN" sz="2000" u="none" strike="noStrike" dirty="0">
                          <a:effectLst/>
                          <a:latin typeface="微软雅黑" panose="020B0503020204020204" pitchFamily="34" charset="-122"/>
                          <a:ea typeface="微软雅黑" panose="020B0503020204020204" pitchFamily="34" charset="-122"/>
                        </a:rPr>
                        <a:t>632</a:t>
                      </a:r>
                      <a:endParaRPr lang="en-US" altLang="zh-CN" sz="2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b">
                    <a:solidFill>
                      <a:schemeClr val="accent2">
                        <a:lumMod val="60000"/>
                        <a:lumOff val="40000"/>
                      </a:schemeClr>
                    </a:solidFill>
                  </a:tcPr>
                </a:tc>
                <a:extLst>
                  <a:ext uri="{0D108BD9-81ED-4DB2-BD59-A6C34878D82A}">
                    <a16:rowId xmlns:a16="http://schemas.microsoft.com/office/drawing/2014/main" val="10006"/>
                  </a:ext>
                </a:extLst>
              </a:tr>
            </a:tbl>
          </a:graphicData>
        </a:graphic>
      </p:graphicFrame>
    </p:spTree>
  </p:cSld>
  <p:clrMapOvr>
    <a:masterClrMapping/>
  </p:clrMapOvr>
  <p:transition>
    <p:wipe dir="r"/>
  </p:transition>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0050" name="Rectangle 2"/>
          <p:cNvSpPr>
            <a:spLocks noGrp="1" noChangeArrowheads="1"/>
          </p:cNvSpPr>
          <p:nvPr>
            <p:ph type="title"/>
          </p:nvPr>
        </p:nvSpPr>
        <p:spPr/>
        <p:txBody>
          <a:bodyPr>
            <a:normAutofit fontScale="90000"/>
          </a:bodyPr>
          <a:lstStyle/>
          <a:p>
            <a:pPr>
              <a:defRPr/>
            </a:pPr>
            <a:r>
              <a:rPr lang="zh-CN" altLang="en-US" sz="4000"/>
              <a:t>两个总体均值之差的检验</a:t>
            </a:r>
            <a:br>
              <a:rPr lang="zh-CN" altLang="en-US" sz="4000"/>
            </a:br>
            <a:r>
              <a:rPr lang="zh-CN" altLang="en-US" sz="4000"/>
              <a:t> </a:t>
            </a: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例题分析</a:t>
            </a: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用统计量进行检验</a:t>
            </a:r>
            <a:r>
              <a:rPr lang="en-US" altLang="zh-CN" sz="3600">
                <a:solidFill>
                  <a:schemeClr val="hlink"/>
                </a:solidFill>
                <a:latin typeface="Arial" panose="020B0604020202020204" pitchFamily="34" charset="0"/>
              </a:rPr>
              <a:t>)</a:t>
            </a:r>
          </a:p>
        </p:txBody>
      </p:sp>
      <p:sp>
        <p:nvSpPr>
          <p:cNvPr id="770051" name="Rectangle 3"/>
          <p:cNvSpPr>
            <a:spLocks noGrp="1" noChangeArrowheads="1"/>
          </p:cNvSpPr>
          <p:nvPr>
            <p:ph type="body" sz="half" idx="1"/>
          </p:nvPr>
        </p:nvSpPr>
        <p:spPr>
          <a:xfrm>
            <a:off x="609600" y="1803400"/>
            <a:ext cx="3848100" cy="4019550"/>
          </a:xfrm>
        </p:spPr>
        <p:txBody>
          <a:bodyPr/>
          <a:lstStyle/>
          <a:p>
            <a:pPr marL="0" indent="0">
              <a:defRPr/>
            </a:pPr>
            <a:r>
              <a:rPr lang="en-US" altLang="zh-CN" sz="2800" b="1">
                <a:solidFill>
                  <a:srgbClr val="FFFFB1"/>
                </a:solidFill>
              </a:rPr>
              <a:t>H</a:t>
            </a:r>
            <a:r>
              <a:rPr lang="en-US" altLang="zh-CN" sz="2000" b="1">
                <a:solidFill>
                  <a:srgbClr val="FFFFB1"/>
                </a:solidFill>
              </a:rPr>
              <a:t>0</a:t>
            </a:r>
            <a:r>
              <a:rPr lang="en-US" altLang="zh-CN" sz="2800" b="1">
                <a:solidFill>
                  <a:srgbClr val="EAEAEA"/>
                </a:solidFill>
              </a:rPr>
              <a:t>: </a:t>
            </a:r>
            <a:r>
              <a:rPr lang="en-US" altLang="zh-CN" sz="2800" b="1">
                <a:latin typeface="Symbol" panose="05050102010706020507" pitchFamily="18" charset="2"/>
              </a:rPr>
              <a:t></a:t>
            </a:r>
            <a:r>
              <a:rPr lang="en-US" altLang="zh-CN" sz="2800" b="1" baseline="-25000">
                <a:latin typeface="Symbol" panose="05050102010706020507" pitchFamily="18" charset="2"/>
              </a:rPr>
              <a:t>1</a:t>
            </a:r>
            <a:r>
              <a:rPr lang="en-US" altLang="zh-CN" sz="2800" b="1"/>
              <a:t>- </a:t>
            </a:r>
            <a:r>
              <a:rPr lang="en-US" altLang="zh-CN" sz="2800" b="1">
                <a:latin typeface="Symbol" panose="05050102010706020507" pitchFamily="18" charset="2"/>
              </a:rPr>
              <a:t></a:t>
            </a:r>
            <a:r>
              <a:rPr lang="en-US" altLang="zh-CN" sz="2800" b="1" baseline="-25000">
                <a:latin typeface="Symbol" panose="05050102010706020507" pitchFamily="18" charset="2"/>
              </a:rPr>
              <a:t>2</a:t>
            </a:r>
            <a:r>
              <a:rPr lang="en-US" altLang="zh-CN" sz="2800" b="1"/>
              <a:t> </a:t>
            </a:r>
            <a:r>
              <a:rPr lang="en-US" altLang="zh-CN" sz="2800" b="1">
                <a:sym typeface="Symbol" panose="05050102010706020507" pitchFamily="18" charset="2"/>
              </a:rPr>
              <a:t> </a:t>
            </a:r>
            <a:r>
              <a:rPr lang="en-US" altLang="zh-CN" sz="2800" b="1"/>
              <a:t>0</a:t>
            </a:r>
          </a:p>
          <a:p>
            <a:pPr marL="0" indent="0">
              <a:defRPr/>
            </a:pPr>
            <a:r>
              <a:rPr lang="en-US" altLang="zh-CN" sz="2800" b="1">
                <a:solidFill>
                  <a:srgbClr val="FFFFB1"/>
                </a:solidFill>
              </a:rPr>
              <a:t>H</a:t>
            </a:r>
            <a:r>
              <a:rPr lang="en-US" altLang="zh-CN" sz="2000" b="1">
                <a:solidFill>
                  <a:srgbClr val="FFFFB1"/>
                </a:solidFill>
              </a:rPr>
              <a:t>1</a:t>
            </a:r>
            <a:r>
              <a:rPr lang="en-US" altLang="zh-CN" sz="2800" b="1">
                <a:solidFill>
                  <a:srgbClr val="EAEAEA"/>
                </a:solidFill>
              </a:rPr>
              <a:t>:</a:t>
            </a:r>
            <a:r>
              <a:rPr lang="en-US" altLang="zh-CN" sz="2800" b="1">
                <a:solidFill>
                  <a:schemeClr val="tx2"/>
                </a:solidFill>
              </a:rPr>
              <a:t> </a:t>
            </a:r>
            <a:r>
              <a:rPr lang="en-US" altLang="zh-CN" sz="2800" b="1">
                <a:latin typeface="Symbol" panose="05050102010706020507" pitchFamily="18" charset="2"/>
              </a:rPr>
              <a:t></a:t>
            </a:r>
            <a:r>
              <a:rPr lang="en-US" altLang="zh-CN" sz="2800" b="1" baseline="-25000">
                <a:latin typeface="Symbol" panose="05050102010706020507" pitchFamily="18" charset="2"/>
              </a:rPr>
              <a:t>1</a:t>
            </a:r>
            <a:r>
              <a:rPr lang="en-US" altLang="zh-CN" sz="2800" b="1"/>
              <a:t>- </a:t>
            </a:r>
            <a:r>
              <a:rPr lang="en-US" altLang="zh-CN" sz="2800" b="1">
                <a:latin typeface="Symbol" panose="05050102010706020507" pitchFamily="18" charset="2"/>
              </a:rPr>
              <a:t></a:t>
            </a:r>
            <a:r>
              <a:rPr lang="en-US" altLang="zh-CN" sz="2800" b="1" baseline="-25000">
                <a:latin typeface="Symbol" panose="05050102010706020507" pitchFamily="18" charset="2"/>
              </a:rPr>
              <a:t>2</a:t>
            </a:r>
            <a:r>
              <a:rPr lang="en-US" altLang="zh-CN" sz="2800" b="1"/>
              <a:t> &lt; 0</a:t>
            </a:r>
          </a:p>
          <a:p>
            <a:pPr marL="0" indent="0">
              <a:defRPr/>
            </a:pPr>
            <a:r>
              <a:rPr lang="en-US" altLang="zh-CN" sz="2800" b="1">
                <a:solidFill>
                  <a:srgbClr val="FFFFB1"/>
                </a:solidFill>
                <a:latin typeface="Symbol" panose="05050102010706020507" pitchFamily="18" charset="2"/>
              </a:rPr>
              <a:t></a:t>
            </a:r>
            <a:r>
              <a:rPr lang="en-US" altLang="zh-CN" sz="2800" b="1">
                <a:solidFill>
                  <a:srgbClr val="FFFFB1"/>
                </a:solidFill>
              </a:rPr>
              <a:t> </a:t>
            </a:r>
            <a:r>
              <a:rPr lang="en-US" altLang="zh-CN" sz="2800" b="1">
                <a:solidFill>
                  <a:srgbClr val="EAEAEA"/>
                </a:solidFill>
              </a:rPr>
              <a:t>= </a:t>
            </a:r>
            <a:r>
              <a:rPr lang="en-US" altLang="zh-CN" sz="2800" b="1"/>
              <a:t>0.05</a:t>
            </a:r>
          </a:p>
          <a:p>
            <a:pPr marL="0" indent="0">
              <a:defRPr/>
            </a:pPr>
            <a:r>
              <a:rPr lang="en-US" altLang="zh-CN" sz="2800" b="1" i="1">
                <a:solidFill>
                  <a:srgbClr val="FFFFB1"/>
                </a:solidFill>
              </a:rPr>
              <a:t>n</a:t>
            </a:r>
            <a:r>
              <a:rPr lang="en-US" altLang="zh-CN" sz="2400" b="1" baseline="-25000">
                <a:solidFill>
                  <a:srgbClr val="FFFFB1"/>
                </a:solidFill>
              </a:rPr>
              <a:t>1</a:t>
            </a:r>
            <a:r>
              <a:rPr lang="en-US" altLang="zh-CN" sz="2800" b="1">
                <a:solidFill>
                  <a:srgbClr val="FFFFB1"/>
                </a:solidFill>
              </a:rPr>
              <a:t> </a:t>
            </a:r>
            <a:r>
              <a:rPr lang="en-US" altLang="zh-CN" sz="2800" b="1">
                <a:solidFill>
                  <a:srgbClr val="EAEAEA"/>
                </a:solidFill>
              </a:rPr>
              <a:t>=</a:t>
            </a:r>
            <a:r>
              <a:rPr lang="en-US" altLang="zh-CN" sz="2800" b="1"/>
              <a:t> 15</a:t>
            </a:r>
            <a:r>
              <a:rPr lang="zh-CN" altLang="en-US" sz="2800" b="1">
                <a:solidFill>
                  <a:srgbClr val="FCFEB9"/>
                </a:solidFill>
              </a:rPr>
              <a:t>，</a:t>
            </a:r>
            <a:r>
              <a:rPr lang="en-US" altLang="zh-CN" sz="2800" b="1" i="1">
                <a:solidFill>
                  <a:srgbClr val="FFFF9B"/>
                </a:solidFill>
              </a:rPr>
              <a:t>n</a:t>
            </a:r>
            <a:r>
              <a:rPr lang="en-US" altLang="zh-CN" sz="2400" b="1" baseline="-25000">
                <a:solidFill>
                  <a:srgbClr val="FFFF9B"/>
                </a:solidFill>
              </a:rPr>
              <a:t>2</a:t>
            </a:r>
            <a:r>
              <a:rPr lang="en-US" altLang="zh-CN" sz="2400" b="1">
                <a:solidFill>
                  <a:srgbClr val="FFFF9B"/>
                </a:solidFill>
              </a:rPr>
              <a:t> </a:t>
            </a:r>
            <a:r>
              <a:rPr lang="en-US" altLang="zh-CN" sz="2800" b="1">
                <a:solidFill>
                  <a:srgbClr val="EAEAEA"/>
                </a:solidFill>
              </a:rPr>
              <a:t>=</a:t>
            </a:r>
            <a:r>
              <a:rPr lang="en-US" altLang="zh-CN" sz="2800" b="1">
                <a:solidFill>
                  <a:srgbClr val="FCFEB9"/>
                </a:solidFill>
              </a:rPr>
              <a:t> </a:t>
            </a:r>
            <a:r>
              <a:rPr lang="en-US" altLang="zh-CN" sz="2800" b="1"/>
              <a:t>20</a:t>
            </a:r>
          </a:p>
          <a:p>
            <a:pPr marL="0" indent="0">
              <a:spcBef>
                <a:spcPct val="24000"/>
              </a:spcBef>
              <a:defRPr/>
            </a:pPr>
            <a:r>
              <a:rPr lang="zh-CN" altLang="en-US" sz="2800" b="1">
                <a:solidFill>
                  <a:srgbClr val="FFFFB1"/>
                </a:solidFill>
              </a:rPr>
              <a:t>临界值</a:t>
            </a:r>
            <a:r>
              <a:rPr lang="en-US" altLang="zh-CN" sz="2800" b="1">
                <a:solidFill>
                  <a:srgbClr val="FFFFB1"/>
                </a:solidFill>
              </a:rPr>
              <a:t>(s):</a:t>
            </a:r>
          </a:p>
          <a:p>
            <a:pPr marL="0" indent="0">
              <a:defRPr/>
            </a:pPr>
            <a:endParaRPr lang="en-US" altLang="zh-CN" sz="2800" b="1">
              <a:solidFill>
                <a:srgbClr val="FFFFB1"/>
              </a:solidFill>
            </a:endParaRPr>
          </a:p>
        </p:txBody>
      </p:sp>
      <p:sp>
        <p:nvSpPr>
          <p:cNvPr id="770052" name="Rectangle 4"/>
          <p:cNvSpPr>
            <a:spLocks noChangeArrowheads="1"/>
          </p:cNvSpPr>
          <p:nvPr/>
        </p:nvSpPr>
        <p:spPr bwMode="auto">
          <a:xfrm>
            <a:off x="3992563" y="1798638"/>
            <a:ext cx="2362200"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algn="l">
              <a:spcBef>
                <a:spcPct val="20000"/>
              </a:spcBef>
              <a:defRPr/>
            </a:pPr>
            <a:r>
              <a:rPr lang="zh-CN" altLang="en-US"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检验统计量</a:t>
            </a:r>
            <a:r>
              <a:rPr lang="en-US" altLang="zh-CN"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a:t>
            </a:r>
          </a:p>
        </p:txBody>
      </p:sp>
      <p:sp>
        <p:nvSpPr>
          <p:cNvPr id="770057" name="Rectangle 9"/>
          <p:cNvSpPr>
            <a:spLocks noChangeArrowheads="1"/>
          </p:cNvSpPr>
          <p:nvPr/>
        </p:nvSpPr>
        <p:spPr bwMode="auto">
          <a:xfrm>
            <a:off x="4049713" y="3738563"/>
            <a:ext cx="2362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algn="l">
              <a:spcBef>
                <a:spcPct val="20000"/>
              </a:spcBef>
              <a:defRPr/>
            </a:pPr>
            <a:r>
              <a:rPr lang="zh-CN" altLang="en-US"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决策</a:t>
            </a:r>
            <a:r>
              <a:rPr lang="en-US" altLang="zh-CN"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a:t>
            </a:r>
          </a:p>
        </p:txBody>
      </p:sp>
      <p:sp>
        <p:nvSpPr>
          <p:cNvPr id="770058" name="Rectangle 10"/>
          <p:cNvSpPr>
            <a:spLocks noChangeArrowheads="1"/>
          </p:cNvSpPr>
          <p:nvPr/>
        </p:nvSpPr>
        <p:spPr bwMode="auto">
          <a:xfrm>
            <a:off x="4049713" y="4805363"/>
            <a:ext cx="1371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algn="l">
              <a:spcBef>
                <a:spcPct val="20000"/>
              </a:spcBef>
              <a:defRPr/>
            </a:pPr>
            <a:r>
              <a:rPr lang="zh-CN" altLang="en-US"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结论</a:t>
            </a:r>
            <a:r>
              <a:rPr lang="en-US" altLang="zh-CN"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a:t>
            </a:r>
            <a:r>
              <a:rPr lang="en-US" altLang="zh-CN"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 </a:t>
            </a:r>
          </a:p>
        </p:txBody>
      </p:sp>
      <p:sp>
        <p:nvSpPr>
          <p:cNvPr id="770059" name="Text Box 11"/>
          <p:cNvSpPr txBox="1">
            <a:spLocks noChangeArrowheads="1"/>
          </p:cNvSpPr>
          <p:nvPr/>
        </p:nvSpPr>
        <p:spPr bwMode="auto">
          <a:xfrm>
            <a:off x="4125913" y="4271963"/>
            <a:ext cx="43243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zh-CN" altLang="en-US"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在 </a:t>
            </a:r>
            <a:r>
              <a:rPr lang="zh-CN" altLang="en-US" dirty="0">
                <a:solidFill>
                  <a:srgbClr val="FFFFFF"/>
                </a:solidFill>
                <a:effectLst>
                  <a:outerShdw blurRad="38100" dist="38100" dir="2700000" algn="tl">
                    <a:srgbClr val="000000"/>
                  </a:outerShdw>
                </a:effectLst>
                <a:latin typeface="Symbol" panose="05050102010706020507" pitchFamily="18" charset="2"/>
                <a:ea typeface="微软雅黑" panose="020B0503020204020204" pitchFamily="34" charset="-122"/>
              </a:rPr>
              <a:t></a:t>
            </a:r>
            <a:r>
              <a:rPr lang="zh-CN" altLang="en-US"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 </a:t>
            </a:r>
            <a:r>
              <a:rPr lang="en-US" altLang="zh-CN"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 0.05</a:t>
            </a:r>
            <a:r>
              <a:rPr lang="zh-CN" altLang="en-US"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的水平上拒绝</a:t>
            </a:r>
            <a:r>
              <a:rPr lang="en-US" altLang="zh-CN"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H</a:t>
            </a:r>
            <a:r>
              <a:rPr lang="en-US" altLang="zh-CN" baseline="-250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0</a:t>
            </a:r>
          </a:p>
        </p:txBody>
      </p:sp>
      <p:sp>
        <p:nvSpPr>
          <p:cNvPr id="770060" name="Text Box 12"/>
          <p:cNvSpPr txBox="1">
            <a:spLocks noChangeArrowheads="1"/>
          </p:cNvSpPr>
          <p:nvPr/>
        </p:nvSpPr>
        <p:spPr bwMode="auto">
          <a:xfrm>
            <a:off x="4086225" y="5357813"/>
            <a:ext cx="4419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zh-CN" altLang="en-US"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没有证据表明</a:t>
            </a:r>
            <a:r>
              <a:rPr lang="zh-CN" altLang="en-US"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多吃谷物将有助于减肥</a:t>
            </a:r>
          </a:p>
        </p:txBody>
      </p:sp>
      <p:graphicFrame>
        <p:nvGraphicFramePr>
          <p:cNvPr id="770069" name="Object 21">
            <a:hlinkClick r:id="" action="ppaction://ole?verb=0"/>
          </p:cNvPr>
          <p:cNvGraphicFramePr/>
          <p:nvPr/>
        </p:nvGraphicFramePr>
        <p:xfrm>
          <a:off x="4179888" y="2400300"/>
          <a:ext cx="4621212" cy="1292225"/>
        </p:xfrm>
        <a:graphic>
          <a:graphicData uri="http://schemas.openxmlformats.org/presentationml/2006/ole">
            <mc:AlternateContent xmlns:mc="http://schemas.openxmlformats.org/markup-compatibility/2006">
              <mc:Choice xmlns:v="urn:schemas-microsoft-com:vml" Requires="v">
                <p:oleObj spid="_x0000_s126022" name="Equation" r:id="rId4" imgW="3175000" imgH="838200" progId="">
                  <p:embed/>
                </p:oleObj>
              </mc:Choice>
              <mc:Fallback>
                <p:oleObj name="Equation" r:id="rId4" imgW="3175000" imgH="838200" progId="">
                  <p:embed/>
                  <p:pic>
                    <p:nvPicPr>
                      <p:cNvPr id="0" name="Picture 5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9888" y="2400300"/>
                        <a:ext cx="4621212" cy="129222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pSp>
        <p:nvGrpSpPr>
          <p:cNvPr id="770136" name="Group 88"/>
          <p:cNvGrpSpPr/>
          <p:nvPr/>
        </p:nvGrpSpPr>
        <p:grpSpPr bwMode="auto">
          <a:xfrm>
            <a:off x="693738" y="4398963"/>
            <a:ext cx="2922587" cy="1871662"/>
            <a:chOff x="461" y="2735"/>
            <a:chExt cx="1841" cy="1179"/>
          </a:xfrm>
        </p:grpSpPr>
        <p:sp>
          <p:nvSpPr>
            <p:cNvPr id="770137" name="Text Box 89"/>
            <p:cNvSpPr txBox="1">
              <a:spLocks noChangeArrowheads="1"/>
            </p:cNvSpPr>
            <p:nvPr/>
          </p:nvSpPr>
          <p:spPr bwMode="auto">
            <a:xfrm>
              <a:off x="670" y="3642"/>
              <a:ext cx="6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en-US" altLang="zh-CN" sz="20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-1.692</a:t>
              </a:r>
            </a:p>
          </p:txBody>
        </p:sp>
        <p:sp>
          <p:nvSpPr>
            <p:cNvPr id="770138" name="Line 90"/>
            <p:cNvSpPr>
              <a:spLocks noChangeShapeType="1"/>
            </p:cNvSpPr>
            <p:nvPr/>
          </p:nvSpPr>
          <p:spPr bwMode="auto">
            <a:xfrm>
              <a:off x="1377" y="2796"/>
              <a:ext cx="0" cy="855"/>
            </a:xfrm>
            <a:prstGeom prst="line">
              <a:avLst/>
            </a:prstGeom>
            <a:noFill/>
            <a:ln w="17463">
              <a:solidFill>
                <a:schemeClr val="tx1"/>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70139" name="Freeform 91" descr="60%"/>
            <p:cNvSpPr/>
            <p:nvPr/>
          </p:nvSpPr>
          <p:spPr bwMode="auto">
            <a:xfrm>
              <a:off x="510" y="3213"/>
              <a:ext cx="552" cy="451"/>
            </a:xfrm>
            <a:custGeom>
              <a:avLst/>
              <a:gdLst>
                <a:gd name="T0" fmla="*/ 447 w 447"/>
                <a:gd name="T1" fmla="*/ 0 h 436"/>
                <a:gd name="T2" fmla="*/ 447 w 447"/>
                <a:gd name="T3" fmla="*/ 436 h 436"/>
                <a:gd name="T4" fmla="*/ 0 w 447"/>
                <a:gd name="T5" fmla="*/ 436 h 436"/>
                <a:gd name="T6" fmla="*/ 54 w 447"/>
                <a:gd name="T7" fmla="*/ 412 h 436"/>
                <a:gd name="T8" fmla="*/ 106 w 447"/>
                <a:gd name="T9" fmla="*/ 386 h 436"/>
                <a:gd name="T10" fmla="*/ 156 w 447"/>
                <a:gd name="T11" fmla="*/ 355 h 436"/>
                <a:gd name="T12" fmla="*/ 203 w 447"/>
                <a:gd name="T13" fmla="*/ 321 h 436"/>
                <a:gd name="T14" fmla="*/ 248 w 447"/>
                <a:gd name="T15" fmla="*/ 284 h 436"/>
                <a:gd name="T16" fmla="*/ 290 w 447"/>
                <a:gd name="T17" fmla="*/ 243 h 436"/>
                <a:gd name="T18" fmla="*/ 329 w 447"/>
                <a:gd name="T19" fmla="*/ 199 h 436"/>
                <a:gd name="T20" fmla="*/ 364 w 447"/>
                <a:gd name="T21" fmla="*/ 152 h 436"/>
                <a:gd name="T22" fmla="*/ 395 w 447"/>
                <a:gd name="T23" fmla="*/ 104 h 436"/>
                <a:gd name="T24" fmla="*/ 423 w 447"/>
                <a:gd name="T25" fmla="*/ 54 h 436"/>
                <a:gd name="T26" fmla="*/ 447 w 447"/>
                <a:gd name="T27" fmla="*/ 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7" h="436">
                  <a:moveTo>
                    <a:pt x="447" y="0"/>
                  </a:moveTo>
                  <a:lnTo>
                    <a:pt x="447" y="436"/>
                  </a:lnTo>
                  <a:lnTo>
                    <a:pt x="0" y="436"/>
                  </a:lnTo>
                  <a:lnTo>
                    <a:pt x="54" y="412"/>
                  </a:lnTo>
                  <a:lnTo>
                    <a:pt x="106" y="386"/>
                  </a:lnTo>
                  <a:lnTo>
                    <a:pt x="156" y="355"/>
                  </a:lnTo>
                  <a:lnTo>
                    <a:pt x="203" y="321"/>
                  </a:lnTo>
                  <a:lnTo>
                    <a:pt x="248" y="284"/>
                  </a:lnTo>
                  <a:lnTo>
                    <a:pt x="290" y="243"/>
                  </a:lnTo>
                  <a:lnTo>
                    <a:pt x="329" y="199"/>
                  </a:lnTo>
                  <a:lnTo>
                    <a:pt x="364" y="152"/>
                  </a:lnTo>
                  <a:lnTo>
                    <a:pt x="395" y="104"/>
                  </a:lnTo>
                  <a:lnTo>
                    <a:pt x="423" y="54"/>
                  </a:lnTo>
                  <a:lnTo>
                    <a:pt x="447" y="0"/>
                  </a:lnTo>
                  <a:close/>
                </a:path>
              </a:pathLst>
            </a:custGeom>
            <a:pattFill prst="pct60">
              <a:fgClr>
                <a:schemeClr val="hlink"/>
              </a:fgClr>
              <a:bgClr>
                <a:srgbClr val="FFFFFF"/>
              </a:bgClr>
            </a:patt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101390" name="Group 92"/>
            <p:cNvGrpSpPr/>
            <p:nvPr/>
          </p:nvGrpSpPr>
          <p:grpSpPr bwMode="auto">
            <a:xfrm>
              <a:off x="484" y="2782"/>
              <a:ext cx="1784" cy="844"/>
              <a:chOff x="472" y="2857"/>
              <a:chExt cx="1808" cy="838"/>
            </a:xfrm>
          </p:grpSpPr>
          <p:sp>
            <p:nvSpPr>
              <p:cNvPr id="770141" name="Freeform 93"/>
              <p:cNvSpPr/>
              <p:nvPr/>
            </p:nvSpPr>
            <p:spPr bwMode="auto">
              <a:xfrm>
                <a:off x="1376" y="2857"/>
                <a:ext cx="904" cy="838"/>
              </a:xfrm>
              <a:custGeom>
                <a:avLst/>
                <a:gdLst>
                  <a:gd name="T0" fmla="*/ 904 w 904"/>
                  <a:gd name="T1" fmla="*/ 838 h 838"/>
                  <a:gd name="T2" fmla="*/ 809 w 904"/>
                  <a:gd name="T3" fmla="*/ 828 h 838"/>
                  <a:gd name="T4" fmla="*/ 762 w 904"/>
                  <a:gd name="T5" fmla="*/ 818 h 838"/>
                  <a:gd name="T6" fmla="*/ 714 w 904"/>
                  <a:gd name="T7" fmla="*/ 805 h 838"/>
                  <a:gd name="T8" fmla="*/ 667 w 904"/>
                  <a:gd name="T9" fmla="*/ 785 h 838"/>
                  <a:gd name="T10" fmla="*/ 619 w 904"/>
                  <a:gd name="T11" fmla="*/ 759 h 838"/>
                  <a:gd name="T12" fmla="*/ 572 w 904"/>
                  <a:gd name="T13" fmla="*/ 724 h 838"/>
                  <a:gd name="T14" fmla="*/ 476 w 904"/>
                  <a:gd name="T15" fmla="*/ 627 h 838"/>
                  <a:gd name="T16" fmla="*/ 381 w 904"/>
                  <a:gd name="T17" fmla="*/ 491 h 838"/>
                  <a:gd name="T18" fmla="*/ 286 w 904"/>
                  <a:gd name="T19" fmla="*/ 326 h 838"/>
                  <a:gd name="T20" fmla="*/ 239 w 904"/>
                  <a:gd name="T21" fmla="*/ 243 h 838"/>
                  <a:gd name="T22" fmla="*/ 191 w 904"/>
                  <a:gd name="T23" fmla="*/ 165 h 838"/>
                  <a:gd name="T24" fmla="*/ 144 w 904"/>
                  <a:gd name="T25" fmla="*/ 98 h 838"/>
                  <a:gd name="T26" fmla="*/ 95 w 904"/>
                  <a:gd name="T27" fmla="*/ 44 h 838"/>
                  <a:gd name="T28" fmla="*/ 48 w 904"/>
                  <a:gd name="T29" fmla="*/ 11 h 838"/>
                  <a:gd name="T30" fmla="*/ 0 w 904"/>
                  <a:gd name="T31"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4" h="838">
                    <a:moveTo>
                      <a:pt x="904" y="838"/>
                    </a:moveTo>
                    <a:lnTo>
                      <a:pt x="809" y="828"/>
                    </a:lnTo>
                    <a:lnTo>
                      <a:pt x="762" y="818"/>
                    </a:lnTo>
                    <a:lnTo>
                      <a:pt x="714" y="805"/>
                    </a:lnTo>
                    <a:lnTo>
                      <a:pt x="667" y="785"/>
                    </a:lnTo>
                    <a:lnTo>
                      <a:pt x="619" y="759"/>
                    </a:lnTo>
                    <a:lnTo>
                      <a:pt x="572" y="724"/>
                    </a:lnTo>
                    <a:lnTo>
                      <a:pt x="476" y="627"/>
                    </a:lnTo>
                    <a:lnTo>
                      <a:pt x="381" y="491"/>
                    </a:lnTo>
                    <a:lnTo>
                      <a:pt x="286" y="326"/>
                    </a:lnTo>
                    <a:lnTo>
                      <a:pt x="239" y="243"/>
                    </a:lnTo>
                    <a:lnTo>
                      <a:pt x="191" y="165"/>
                    </a:lnTo>
                    <a:lnTo>
                      <a:pt x="144" y="98"/>
                    </a:lnTo>
                    <a:lnTo>
                      <a:pt x="95" y="44"/>
                    </a:lnTo>
                    <a:lnTo>
                      <a:pt x="48" y="11"/>
                    </a:lnTo>
                    <a:lnTo>
                      <a:pt x="0" y="0"/>
                    </a:lnTo>
                  </a:path>
                </a:pathLst>
              </a:custGeom>
              <a:noFill/>
              <a:ln w="57150" cmpd="sng">
                <a:solidFill>
                  <a:srgbClr val="FF0000"/>
                </a:solidFill>
                <a:prstDash val="solid"/>
                <a:rou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70142" name="Freeform 94"/>
              <p:cNvSpPr/>
              <p:nvPr/>
            </p:nvSpPr>
            <p:spPr bwMode="auto">
              <a:xfrm>
                <a:off x="472" y="2857"/>
                <a:ext cx="904" cy="838"/>
              </a:xfrm>
              <a:custGeom>
                <a:avLst/>
                <a:gdLst>
                  <a:gd name="T0" fmla="*/ 0 w 904"/>
                  <a:gd name="T1" fmla="*/ 838 h 838"/>
                  <a:gd name="T2" fmla="*/ 95 w 904"/>
                  <a:gd name="T3" fmla="*/ 828 h 838"/>
                  <a:gd name="T4" fmla="*/ 144 w 904"/>
                  <a:gd name="T5" fmla="*/ 818 h 838"/>
                  <a:gd name="T6" fmla="*/ 191 w 904"/>
                  <a:gd name="T7" fmla="*/ 805 h 838"/>
                  <a:gd name="T8" fmla="*/ 238 w 904"/>
                  <a:gd name="T9" fmla="*/ 785 h 838"/>
                  <a:gd name="T10" fmla="*/ 286 w 904"/>
                  <a:gd name="T11" fmla="*/ 759 h 838"/>
                  <a:gd name="T12" fmla="*/ 333 w 904"/>
                  <a:gd name="T13" fmla="*/ 724 h 838"/>
                  <a:gd name="T14" fmla="*/ 429 w 904"/>
                  <a:gd name="T15" fmla="*/ 627 h 838"/>
                  <a:gd name="T16" fmla="*/ 523 w 904"/>
                  <a:gd name="T17" fmla="*/ 491 h 838"/>
                  <a:gd name="T18" fmla="*/ 619 w 904"/>
                  <a:gd name="T19" fmla="*/ 326 h 838"/>
                  <a:gd name="T20" fmla="*/ 667 w 904"/>
                  <a:gd name="T21" fmla="*/ 243 h 838"/>
                  <a:gd name="T22" fmla="*/ 714 w 904"/>
                  <a:gd name="T23" fmla="*/ 165 h 838"/>
                  <a:gd name="T24" fmla="*/ 762 w 904"/>
                  <a:gd name="T25" fmla="*/ 98 h 838"/>
                  <a:gd name="T26" fmla="*/ 809 w 904"/>
                  <a:gd name="T27" fmla="*/ 44 h 838"/>
                  <a:gd name="T28" fmla="*/ 857 w 904"/>
                  <a:gd name="T29" fmla="*/ 11 h 838"/>
                  <a:gd name="T30" fmla="*/ 904 w 904"/>
                  <a:gd name="T31"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4" h="838">
                    <a:moveTo>
                      <a:pt x="0" y="838"/>
                    </a:moveTo>
                    <a:lnTo>
                      <a:pt x="95" y="828"/>
                    </a:lnTo>
                    <a:lnTo>
                      <a:pt x="144" y="818"/>
                    </a:lnTo>
                    <a:lnTo>
                      <a:pt x="191" y="805"/>
                    </a:lnTo>
                    <a:lnTo>
                      <a:pt x="238" y="785"/>
                    </a:lnTo>
                    <a:lnTo>
                      <a:pt x="286" y="759"/>
                    </a:lnTo>
                    <a:lnTo>
                      <a:pt x="333" y="724"/>
                    </a:lnTo>
                    <a:lnTo>
                      <a:pt x="429" y="627"/>
                    </a:lnTo>
                    <a:lnTo>
                      <a:pt x="523" y="491"/>
                    </a:lnTo>
                    <a:lnTo>
                      <a:pt x="619" y="326"/>
                    </a:lnTo>
                    <a:lnTo>
                      <a:pt x="667" y="243"/>
                    </a:lnTo>
                    <a:lnTo>
                      <a:pt x="714" y="165"/>
                    </a:lnTo>
                    <a:lnTo>
                      <a:pt x="762" y="98"/>
                    </a:lnTo>
                    <a:lnTo>
                      <a:pt x="809" y="44"/>
                    </a:lnTo>
                    <a:lnTo>
                      <a:pt x="857" y="11"/>
                    </a:lnTo>
                    <a:lnTo>
                      <a:pt x="904" y="0"/>
                    </a:lnTo>
                  </a:path>
                </a:pathLst>
              </a:custGeom>
              <a:noFill/>
              <a:ln w="57150" cmpd="sng">
                <a:solidFill>
                  <a:srgbClr val="FF0000"/>
                </a:solidFill>
                <a:prstDash val="solid"/>
                <a:rou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sp>
          <p:nvSpPr>
            <p:cNvPr id="770143" name="Line 95"/>
            <p:cNvSpPr>
              <a:spLocks noChangeShapeType="1"/>
            </p:cNvSpPr>
            <p:nvPr/>
          </p:nvSpPr>
          <p:spPr bwMode="auto">
            <a:xfrm>
              <a:off x="847" y="3624"/>
              <a:ext cx="2" cy="8"/>
            </a:xfrm>
            <a:prstGeom prst="line">
              <a:avLst/>
            </a:prstGeom>
            <a:noFill/>
            <a:ln w="25400">
              <a:solidFill>
                <a:srgbClr val="CDCDCD"/>
              </a:solidFill>
              <a:round/>
            </a:ln>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70144" name="Rectangle 96"/>
            <p:cNvSpPr>
              <a:spLocks noChangeArrowheads="1"/>
            </p:cNvSpPr>
            <p:nvPr/>
          </p:nvSpPr>
          <p:spPr bwMode="auto">
            <a:xfrm>
              <a:off x="2157" y="3662"/>
              <a:ext cx="7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sz="2600" b="1"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t</a:t>
              </a:r>
            </a:p>
          </p:txBody>
        </p:sp>
        <p:sp>
          <p:nvSpPr>
            <p:cNvPr id="770145" name="Rectangle 97"/>
            <p:cNvSpPr>
              <a:spLocks noChangeArrowheads="1"/>
            </p:cNvSpPr>
            <p:nvPr/>
          </p:nvSpPr>
          <p:spPr bwMode="auto">
            <a:xfrm>
              <a:off x="1315" y="3659"/>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sz="26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0</a:t>
              </a:r>
            </a:p>
          </p:txBody>
        </p:sp>
        <p:sp>
          <p:nvSpPr>
            <p:cNvPr id="770146" name="Freeform 98"/>
            <p:cNvSpPr/>
            <p:nvPr/>
          </p:nvSpPr>
          <p:spPr bwMode="auto">
            <a:xfrm>
              <a:off x="749" y="3272"/>
              <a:ext cx="199" cy="284"/>
            </a:xfrm>
            <a:custGeom>
              <a:avLst/>
              <a:gdLst>
                <a:gd name="T0" fmla="*/ 0 w 110"/>
                <a:gd name="T1" fmla="*/ 0 h 238"/>
                <a:gd name="T2" fmla="*/ 19 w 110"/>
                <a:gd name="T3" fmla="*/ 1 h 238"/>
                <a:gd name="T4" fmla="*/ 37 w 110"/>
                <a:gd name="T5" fmla="*/ 5 h 238"/>
                <a:gd name="T6" fmla="*/ 52 w 110"/>
                <a:gd name="T7" fmla="*/ 14 h 238"/>
                <a:gd name="T8" fmla="*/ 67 w 110"/>
                <a:gd name="T9" fmla="*/ 25 h 238"/>
                <a:gd name="T10" fmla="*/ 78 w 110"/>
                <a:gd name="T11" fmla="*/ 39 h 238"/>
                <a:gd name="T12" fmla="*/ 86 w 110"/>
                <a:gd name="T13" fmla="*/ 55 h 238"/>
                <a:gd name="T14" fmla="*/ 90 w 110"/>
                <a:gd name="T15" fmla="*/ 73 h 238"/>
                <a:gd name="T16" fmla="*/ 90 w 110"/>
                <a:gd name="T17" fmla="*/ 90 h 238"/>
                <a:gd name="T18" fmla="*/ 86 w 110"/>
                <a:gd name="T19" fmla="*/ 108 h 238"/>
                <a:gd name="T20" fmla="*/ 78 w 110"/>
                <a:gd name="T21" fmla="*/ 124 h 238"/>
                <a:gd name="T22" fmla="*/ 70 w 110"/>
                <a:gd name="T23" fmla="*/ 140 h 238"/>
                <a:gd name="T24" fmla="*/ 67 w 110"/>
                <a:gd name="T25" fmla="*/ 157 h 238"/>
                <a:gd name="T26" fmla="*/ 67 w 110"/>
                <a:gd name="T27" fmla="*/ 175 h 238"/>
                <a:gd name="T28" fmla="*/ 70 w 110"/>
                <a:gd name="T29" fmla="*/ 192 h 238"/>
                <a:gd name="T30" fmla="*/ 79 w 110"/>
                <a:gd name="T31" fmla="*/ 209 h 238"/>
                <a:gd name="T32" fmla="*/ 90 w 110"/>
                <a:gd name="T33" fmla="*/ 222 h 238"/>
                <a:gd name="T34" fmla="*/ 103 w 110"/>
                <a:gd name="T35" fmla="*/ 234 h 238"/>
                <a:gd name="T36" fmla="*/ 110 w 110"/>
                <a:gd name="T37"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238">
                  <a:moveTo>
                    <a:pt x="0" y="0"/>
                  </a:moveTo>
                  <a:lnTo>
                    <a:pt x="19" y="1"/>
                  </a:lnTo>
                  <a:lnTo>
                    <a:pt x="37" y="5"/>
                  </a:lnTo>
                  <a:lnTo>
                    <a:pt x="52" y="14"/>
                  </a:lnTo>
                  <a:lnTo>
                    <a:pt x="67" y="25"/>
                  </a:lnTo>
                  <a:lnTo>
                    <a:pt x="78" y="39"/>
                  </a:lnTo>
                  <a:lnTo>
                    <a:pt x="86" y="55"/>
                  </a:lnTo>
                  <a:lnTo>
                    <a:pt x="90" y="73"/>
                  </a:lnTo>
                  <a:lnTo>
                    <a:pt x="90" y="90"/>
                  </a:lnTo>
                  <a:lnTo>
                    <a:pt x="86" y="108"/>
                  </a:lnTo>
                  <a:lnTo>
                    <a:pt x="78" y="124"/>
                  </a:lnTo>
                  <a:lnTo>
                    <a:pt x="70" y="140"/>
                  </a:lnTo>
                  <a:lnTo>
                    <a:pt x="67" y="157"/>
                  </a:lnTo>
                  <a:lnTo>
                    <a:pt x="67" y="175"/>
                  </a:lnTo>
                  <a:lnTo>
                    <a:pt x="70" y="192"/>
                  </a:lnTo>
                  <a:lnTo>
                    <a:pt x="79" y="209"/>
                  </a:lnTo>
                  <a:lnTo>
                    <a:pt x="90" y="222"/>
                  </a:lnTo>
                  <a:lnTo>
                    <a:pt x="103" y="234"/>
                  </a:lnTo>
                  <a:lnTo>
                    <a:pt x="110" y="238"/>
                  </a:lnTo>
                </a:path>
              </a:pathLst>
            </a:custGeom>
            <a:noFill/>
            <a:ln w="12700" cmpd="sng">
              <a:solidFill>
                <a:schemeClr val="tx1"/>
              </a:solidFill>
              <a:prstDash val="solid"/>
              <a:round/>
              <a:headEnd type="none" w="med" len="med"/>
              <a:tailEnd type="triangle" w="med" len="me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70147" name="Rectangle 99"/>
            <p:cNvSpPr>
              <a:spLocks noChangeArrowheads="1"/>
            </p:cNvSpPr>
            <p:nvPr/>
          </p:nvSpPr>
          <p:spPr bwMode="auto">
            <a:xfrm>
              <a:off x="611" y="2735"/>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zh-CN" altLang="en-US" sz="20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拒绝域</a:t>
              </a:r>
            </a:p>
          </p:txBody>
        </p:sp>
        <p:sp>
          <p:nvSpPr>
            <p:cNvPr id="770148" name="Line 100"/>
            <p:cNvSpPr>
              <a:spLocks noChangeShapeType="1"/>
            </p:cNvSpPr>
            <p:nvPr/>
          </p:nvSpPr>
          <p:spPr bwMode="auto">
            <a:xfrm>
              <a:off x="766" y="2975"/>
              <a:ext cx="296" cy="1"/>
            </a:xfrm>
            <a:prstGeom prst="line">
              <a:avLst/>
            </a:prstGeom>
            <a:noFill/>
            <a:ln w="17463">
              <a:solidFill>
                <a:schemeClr val="tx1"/>
              </a:solidFill>
              <a:round/>
              <a:headEnd type="triangle" w="med" len="med"/>
            </a:ln>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70149" name="Rectangle 101"/>
            <p:cNvSpPr>
              <a:spLocks noChangeArrowheads="1"/>
            </p:cNvSpPr>
            <p:nvPr/>
          </p:nvSpPr>
          <p:spPr bwMode="auto">
            <a:xfrm>
              <a:off x="611" y="3067"/>
              <a:ext cx="2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sz="20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sym typeface="Symbol" panose="05050102010706020507" pitchFamily="18" charset="2"/>
                </a:rPr>
                <a:t>.05</a:t>
              </a:r>
              <a:endParaRPr lang="en-US" altLang="zh-CN" sz="20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endParaRPr>
            </a:p>
          </p:txBody>
        </p:sp>
        <p:sp>
          <p:nvSpPr>
            <p:cNvPr id="770150" name="Line 102"/>
            <p:cNvSpPr>
              <a:spLocks noChangeShapeType="1"/>
            </p:cNvSpPr>
            <p:nvPr/>
          </p:nvSpPr>
          <p:spPr bwMode="auto">
            <a:xfrm flipH="1">
              <a:off x="1056" y="2976"/>
              <a:ext cx="0" cy="672"/>
            </a:xfrm>
            <a:prstGeom prst="line">
              <a:avLst/>
            </a:prstGeom>
            <a:noFill/>
            <a:ln w="19050">
              <a:solidFill>
                <a:schemeClr val="tx1"/>
              </a:solidFill>
              <a:rou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101399" name="Group 103"/>
            <p:cNvGrpSpPr/>
            <p:nvPr/>
          </p:nvGrpSpPr>
          <p:grpSpPr bwMode="auto">
            <a:xfrm>
              <a:off x="461" y="2966"/>
              <a:ext cx="1841" cy="702"/>
              <a:chOff x="449" y="3003"/>
              <a:chExt cx="1865" cy="697"/>
            </a:xfrm>
          </p:grpSpPr>
          <p:sp>
            <p:nvSpPr>
              <p:cNvPr id="770152" name="Freeform 104"/>
              <p:cNvSpPr/>
              <p:nvPr/>
            </p:nvSpPr>
            <p:spPr bwMode="auto">
              <a:xfrm>
                <a:off x="472" y="3003"/>
                <a:ext cx="1842" cy="689"/>
              </a:xfrm>
              <a:custGeom>
                <a:avLst/>
                <a:gdLst>
                  <a:gd name="T0" fmla="*/ 0 w 1842"/>
                  <a:gd name="T1" fmla="*/ 0 h 689"/>
                  <a:gd name="T2" fmla="*/ 0 w 1842"/>
                  <a:gd name="T3" fmla="*/ 689 h 689"/>
                  <a:gd name="T4" fmla="*/ 1842 w 1842"/>
                  <a:gd name="T5" fmla="*/ 689 h 689"/>
                </a:gdLst>
                <a:ahLst/>
                <a:cxnLst>
                  <a:cxn ang="0">
                    <a:pos x="T0" y="T1"/>
                  </a:cxn>
                  <a:cxn ang="0">
                    <a:pos x="T2" y="T3"/>
                  </a:cxn>
                  <a:cxn ang="0">
                    <a:pos x="T4" y="T5"/>
                  </a:cxn>
                </a:cxnLst>
                <a:rect l="0" t="0" r="r" b="b"/>
                <a:pathLst>
                  <a:path w="1842" h="689">
                    <a:moveTo>
                      <a:pt x="0" y="0"/>
                    </a:moveTo>
                    <a:lnTo>
                      <a:pt x="0" y="689"/>
                    </a:lnTo>
                    <a:lnTo>
                      <a:pt x="1842" y="689"/>
                    </a:lnTo>
                  </a:path>
                </a:pathLst>
              </a:custGeom>
              <a:noFill/>
              <a:ln w="38100" cmpd="sng">
                <a:solidFill>
                  <a:srgbClr val="F0F0F0"/>
                </a:solidFill>
                <a:prstDash val="solid"/>
                <a:rou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101401" name="Group 105"/>
              <p:cNvGrpSpPr/>
              <p:nvPr/>
            </p:nvGrpSpPr>
            <p:grpSpPr bwMode="auto">
              <a:xfrm>
                <a:off x="449" y="3003"/>
                <a:ext cx="209" cy="697"/>
                <a:chOff x="449" y="3003"/>
                <a:chExt cx="209" cy="697"/>
              </a:xfrm>
            </p:grpSpPr>
            <p:sp>
              <p:nvSpPr>
                <p:cNvPr id="770154" name="Line 106"/>
                <p:cNvSpPr>
                  <a:spLocks noChangeShapeType="1"/>
                </p:cNvSpPr>
                <p:nvPr/>
              </p:nvSpPr>
              <p:spPr bwMode="auto">
                <a:xfrm>
                  <a:off x="449" y="3003"/>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70155" name="Line 107"/>
                <p:cNvSpPr>
                  <a:spLocks noChangeShapeType="1"/>
                </p:cNvSpPr>
                <p:nvPr/>
              </p:nvSpPr>
              <p:spPr bwMode="auto">
                <a:xfrm>
                  <a:off x="449" y="3072"/>
                  <a:ext cx="23" cy="2"/>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70156" name="Line 108"/>
                <p:cNvSpPr>
                  <a:spLocks noChangeShapeType="1"/>
                </p:cNvSpPr>
                <p:nvPr/>
              </p:nvSpPr>
              <p:spPr bwMode="auto">
                <a:xfrm>
                  <a:off x="449" y="3142"/>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70157" name="Line 109"/>
                <p:cNvSpPr>
                  <a:spLocks noChangeShapeType="1"/>
                </p:cNvSpPr>
                <p:nvPr/>
              </p:nvSpPr>
              <p:spPr bwMode="auto">
                <a:xfrm>
                  <a:off x="449" y="3210"/>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70158" name="Line 110"/>
                <p:cNvSpPr>
                  <a:spLocks noChangeShapeType="1"/>
                </p:cNvSpPr>
                <p:nvPr/>
              </p:nvSpPr>
              <p:spPr bwMode="auto">
                <a:xfrm>
                  <a:off x="449" y="3279"/>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70159" name="Line 111"/>
                <p:cNvSpPr>
                  <a:spLocks noChangeShapeType="1"/>
                </p:cNvSpPr>
                <p:nvPr/>
              </p:nvSpPr>
              <p:spPr bwMode="auto">
                <a:xfrm>
                  <a:off x="449" y="3347"/>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70160" name="Line 112"/>
                <p:cNvSpPr>
                  <a:spLocks noChangeShapeType="1"/>
                </p:cNvSpPr>
                <p:nvPr/>
              </p:nvSpPr>
              <p:spPr bwMode="auto">
                <a:xfrm>
                  <a:off x="449" y="3417"/>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70161" name="Line 113"/>
                <p:cNvSpPr>
                  <a:spLocks noChangeShapeType="1"/>
                </p:cNvSpPr>
                <p:nvPr/>
              </p:nvSpPr>
              <p:spPr bwMode="auto">
                <a:xfrm>
                  <a:off x="449" y="3485"/>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70162" name="Line 114"/>
                <p:cNvSpPr>
                  <a:spLocks noChangeShapeType="1"/>
                </p:cNvSpPr>
                <p:nvPr/>
              </p:nvSpPr>
              <p:spPr bwMode="auto">
                <a:xfrm>
                  <a:off x="449" y="3554"/>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70163" name="Line 115"/>
                <p:cNvSpPr>
                  <a:spLocks noChangeShapeType="1"/>
                </p:cNvSpPr>
                <p:nvPr/>
              </p:nvSpPr>
              <p:spPr bwMode="auto">
                <a:xfrm>
                  <a:off x="449" y="3623"/>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770164" name="Line 116"/>
                <p:cNvSpPr>
                  <a:spLocks noChangeShapeType="1"/>
                </p:cNvSpPr>
                <p:nvPr/>
              </p:nvSpPr>
              <p:spPr bwMode="auto">
                <a:xfrm>
                  <a:off x="657" y="3692"/>
                  <a:ext cx="1" cy="8"/>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70051">
                                            <p:txEl>
                                              <p:pRg st="0" end="0"/>
                                            </p:txEl>
                                          </p:spTgt>
                                        </p:tgtEl>
                                        <p:attrNameLst>
                                          <p:attrName>style.visibility</p:attrName>
                                        </p:attrNameLst>
                                      </p:cBhvr>
                                      <p:to>
                                        <p:strVal val="visible"/>
                                      </p:to>
                                    </p:set>
                                    <p:animEffect transition="in" filter="wipe(left)">
                                      <p:cBhvr>
                                        <p:cTn id="7" dur="500"/>
                                        <p:tgtEl>
                                          <p:spTgt spid="7700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0051">
                                            <p:txEl>
                                              <p:pRg st="1" end="1"/>
                                            </p:txEl>
                                          </p:spTgt>
                                        </p:tgtEl>
                                        <p:attrNameLst>
                                          <p:attrName>style.visibility</p:attrName>
                                        </p:attrNameLst>
                                      </p:cBhvr>
                                      <p:to>
                                        <p:strVal val="visible"/>
                                      </p:to>
                                    </p:set>
                                    <p:animEffect transition="in" filter="wipe(left)">
                                      <p:cBhvr>
                                        <p:cTn id="12" dur="500"/>
                                        <p:tgtEl>
                                          <p:spTgt spid="7700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70051">
                                            <p:txEl>
                                              <p:pRg st="2" end="2"/>
                                            </p:txEl>
                                          </p:spTgt>
                                        </p:tgtEl>
                                        <p:attrNameLst>
                                          <p:attrName>style.visibility</p:attrName>
                                        </p:attrNameLst>
                                      </p:cBhvr>
                                      <p:to>
                                        <p:strVal val="visible"/>
                                      </p:to>
                                    </p:set>
                                    <p:animEffect transition="in" filter="wipe(left)">
                                      <p:cBhvr>
                                        <p:cTn id="17" dur="500"/>
                                        <p:tgtEl>
                                          <p:spTgt spid="7700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70051">
                                            <p:txEl>
                                              <p:pRg st="3" end="3"/>
                                            </p:txEl>
                                          </p:spTgt>
                                        </p:tgtEl>
                                        <p:attrNameLst>
                                          <p:attrName>style.visibility</p:attrName>
                                        </p:attrNameLst>
                                      </p:cBhvr>
                                      <p:to>
                                        <p:strVal val="visible"/>
                                      </p:to>
                                    </p:set>
                                    <p:animEffect transition="in" filter="wipe(left)">
                                      <p:cBhvr>
                                        <p:cTn id="22" dur="500"/>
                                        <p:tgtEl>
                                          <p:spTgt spid="7700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70051">
                                            <p:txEl>
                                              <p:pRg st="4" end="4"/>
                                            </p:txEl>
                                          </p:spTgt>
                                        </p:tgtEl>
                                        <p:attrNameLst>
                                          <p:attrName>style.visibility</p:attrName>
                                        </p:attrNameLst>
                                      </p:cBhvr>
                                      <p:to>
                                        <p:strVal val="visible"/>
                                      </p:to>
                                    </p:set>
                                    <p:animEffect transition="in" filter="wipe(left)">
                                      <p:cBhvr>
                                        <p:cTn id="27" dur="500"/>
                                        <p:tgtEl>
                                          <p:spTgt spid="77005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nodeType="clickEffect">
                                  <p:stCondLst>
                                    <p:cond delay="0"/>
                                  </p:stCondLst>
                                  <p:childTnLst>
                                    <p:set>
                                      <p:cBhvr>
                                        <p:cTn id="31" dur="1" fill="hold">
                                          <p:stCondLst>
                                            <p:cond delay="0"/>
                                          </p:stCondLst>
                                        </p:cTn>
                                        <p:tgtEl>
                                          <p:spTgt spid="770136"/>
                                        </p:tgtEl>
                                        <p:attrNameLst>
                                          <p:attrName>style.visibility</p:attrName>
                                        </p:attrNameLst>
                                      </p:cBhvr>
                                      <p:to>
                                        <p:strVal val="visible"/>
                                      </p:to>
                                    </p:set>
                                    <p:animEffect transition="in" filter="barn(outVertical)">
                                      <p:cBhvr>
                                        <p:cTn id="32" dur="500"/>
                                        <p:tgtEl>
                                          <p:spTgt spid="77013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70052">
                                            <p:txEl>
                                              <p:pRg st="0" end="0"/>
                                            </p:txEl>
                                          </p:spTgt>
                                        </p:tgtEl>
                                        <p:attrNameLst>
                                          <p:attrName>style.visibility</p:attrName>
                                        </p:attrNameLst>
                                      </p:cBhvr>
                                      <p:to>
                                        <p:strVal val="visible"/>
                                      </p:to>
                                    </p:set>
                                    <p:animEffect transition="in" filter="wipe(left)">
                                      <p:cBhvr>
                                        <p:cTn id="37" dur="500"/>
                                        <p:tgtEl>
                                          <p:spTgt spid="77005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70069"/>
                                        </p:tgtEl>
                                        <p:attrNameLst>
                                          <p:attrName>style.visibility</p:attrName>
                                        </p:attrNameLst>
                                      </p:cBhvr>
                                      <p:to>
                                        <p:strVal val="visible"/>
                                      </p:to>
                                    </p:set>
                                    <p:animEffect transition="in" filter="wipe(left)">
                                      <p:cBhvr>
                                        <p:cTn id="42" dur="500"/>
                                        <p:tgtEl>
                                          <p:spTgt spid="77006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70057">
                                            <p:txEl>
                                              <p:pRg st="0" end="0"/>
                                            </p:txEl>
                                          </p:spTgt>
                                        </p:tgtEl>
                                        <p:attrNameLst>
                                          <p:attrName>style.visibility</p:attrName>
                                        </p:attrNameLst>
                                      </p:cBhvr>
                                      <p:to>
                                        <p:strVal val="visible"/>
                                      </p:to>
                                    </p:set>
                                    <p:animEffect transition="in" filter="wipe(left)">
                                      <p:cBhvr>
                                        <p:cTn id="47" dur="500"/>
                                        <p:tgtEl>
                                          <p:spTgt spid="770057">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770059">
                                            <p:txEl>
                                              <p:pRg st="0" end="0"/>
                                            </p:txEl>
                                          </p:spTgt>
                                        </p:tgtEl>
                                        <p:attrNameLst>
                                          <p:attrName>style.visibility</p:attrName>
                                        </p:attrNameLst>
                                      </p:cBhvr>
                                      <p:to>
                                        <p:strVal val="visible"/>
                                      </p:to>
                                    </p:set>
                                    <p:animEffect transition="in" filter="wipe(left)">
                                      <p:cBhvr>
                                        <p:cTn id="52" dur="500"/>
                                        <p:tgtEl>
                                          <p:spTgt spid="770059">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770058">
                                            <p:txEl>
                                              <p:pRg st="0" end="0"/>
                                            </p:txEl>
                                          </p:spTgt>
                                        </p:tgtEl>
                                        <p:attrNameLst>
                                          <p:attrName>style.visibility</p:attrName>
                                        </p:attrNameLst>
                                      </p:cBhvr>
                                      <p:to>
                                        <p:strVal val="visible"/>
                                      </p:to>
                                    </p:set>
                                    <p:animEffect transition="in" filter="wipe(left)">
                                      <p:cBhvr>
                                        <p:cTn id="57" dur="500"/>
                                        <p:tgtEl>
                                          <p:spTgt spid="770058">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70060">
                                            <p:txEl>
                                              <p:pRg st="0" end="0"/>
                                            </p:txEl>
                                          </p:spTgt>
                                        </p:tgtEl>
                                        <p:attrNameLst>
                                          <p:attrName>style.visibility</p:attrName>
                                        </p:attrNameLst>
                                      </p:cBhvr>
                                      <p:to>
                                        <p:strVal val="visible"/>
                                      </p:to>
                                    </p:set>
                                    <p:animEffect transition="in" filter="wipe(left)">
                                      <p:cBhvr>
                                        <p:cTn id="62" dur="500"/>
                                        <p:tgtEl>
                                          <p:spTgt spid="7700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051" grpId="0" build="p" autoUpdateAnimBg="0"/>
      <p:bldP spid="770052" grpId="0" build="p" autoUpdateAnimBg="0"/>
      <p:bldP spid="770057" grpId="0" build="p" autoUpdateAnimBg="0"/>
      <p:bldP spid="770058" grpId="0" build="p" autoUpdateAnimBg="0"/>
      <p:bldP spid="770059" grpId="0" build="p" autoUpdateAnimBg="0"/>
      <p:bldP spid="770060"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5106" name="Rectangle 2"/>
          <p:cNvSpPr>
            <a:spLocks noGrp="1" noChangeArrowheads="1"/>
          </p:cNvSpPr>
          <p:nvPr>
            <p:ph type="title"/>
          </p:nvPr>
        </p:nvSpPr>
        <p:spPr>
          <a:noFill/>
        </p:spPr>
        <p:txBody>
          <a:bodyPr>
            <a:normAutofit fontScale="90000"/>
          </a:bodyPr>
          <a:lstStyle/>
          <a:p>
            <a:r>
              <a:rPr lang="zh-CN" altLang="en-US" sz="4000"/>
              <a:t>两个总体均值之差的检验</a:t>
            </a:r>
            <a:br>
              <a:rPr lang="zh-CN" altLang="en-US" sz="4000"/>
            </a:br>
            <a:r>
              <a:rPr lang="zh-CN" altLang="en-US" sz="3600">
                <a:solidFill>
                  <a:schemeClr val="hlink"/>
                </a:solidFill>
              </a:rPr>
              <a:t>（配对样本的 </a:t>
            </a:r>
            <a:r>
              <a:rPr lang="en-US" altLang="zh-CN" sz="3600" i="1">
                <a:solidFill>
                  <a:schemeClr val="hlink"/>
                </a:solidFill>
              </a:rPr>
              <a:t>t</a:t>
            </a:r>
            <a:r>
              <a:rPr lang="en-US" altLang="zh-CN" sz="3600">
                <a:solidFill>
                  <a:schemeClr val="hlink"/>
                </a:solidFill>
              </a:rPr>
              <a:t> </a:t>
            </a:r>
            <a:r>
              <a:rPr lang="zh-CN" altLang="en-US" sz="3600">
                <a:solidFill>
                  <a:schemeClr val="hlink"/>
                </a:solidFill>
              </a:rPr>
              <a:t>检验）</a:t>
            </a:r>
          </a:p>
        </p:txBody>
      </p:sp>
      <p:sp>
        <p:nvSpPr>
          <p:cNvPr id="815107" name="Rectangle 3"/>
          <p:cNvSpPr>
            <a:spLocks noGrp="1" noChangeArrowheads="1"/>
          </p:cNvSpPr>
          <p:nvPr>
            <p:ph type="body" idx="1"/>
          </p:nvPr>
        </p:nvSpPr>
        <p:spPr>
          <a:noFill/>
        </p:spPr>
        <p:txBody>
          <a:bodyPr/>
          <a:lstStyle/>
          <a:p>
            <a:pPr>
              <a:lnSpc>
                <a:spcPct val="90000"/>
              </a:lnSpc>
              <a:spcBef>
                <a:spcPct val="30000"/>
              </a:spcBef>
            </a:pPr>
            <a:r>
              <a:rPr lang="en-US" altLang="zh-CN">
                <a:latin typeface="Times New Roman" panose="02020603050405020304" pitchFamily="18" charset="0"/>
              </a:rPr>
              <a:t>1.	</a:t>
            </a:r>
            <a:r>
              <a:rPr lang="zh-CN" altLang="en-US">
                <a:latin typeface="Times New Roman" panose="02020603050405020304" pitchFamily="18" charset="0"/>
              </a:rPr>
              <a:t>检验两个相关总体的均值</a:t>
            </a:r>
          </a:p>
          <a:p>
            <a:pPr lvl="1">
              <a:lnSpc>
                <a:spcPct val="90000"/>
              </a:lnSpc>
            </a:pPr>
            <a:r>
              <a:rPr lang="zh-CN" altLang="en-US">
                <a:latin typeface="Times New Roman" panose="02020603050405020304" pitchFamily="18" charset="0"/>
              </a:rPr>
              <a:t>配对或匹配</a:t>
            </a:r>
          </a:p>
          <a:p>
            <a:pPr lvl="1">
              <a:lnSpc>
                <a:spcPct val="90000"/>
              </a:lnSpc>
            </a:pPr>
            <a:r>
              <a:rPr lang="zh-CN" altLang="en-US">
                <a:latin typeface="Times New Roman" panose="02020603050405020304" pitchFamily="18" charset="0"/>
              </a:rPr>
              <a:t>重复测量 </a:t>
            </a:r>
            <a:r>
              <a:rPr lang="en-US" altLang="zh-CN">
                <a:latin typeface="Times New Roman" panose="02020603050405020304" pitchFamily="18" charset="0"/>
              </a:rPr>
              <a:t>(</a:t>
            </a:r>
            <a:r>
              <a:rPr lang="zh-CN" altLang="en-US">
                <a:latin typeface="Times New Roman" panose="02020603050405020304" pitchFamily="18" charset="0"/>
              </a:rPr>
              <a:t>前</a:t>
            </a:r>
            <a:r>
              <a:rPr lang="en-US" altLang="zh-CN">
                <a:latin typeface="Times New Roman" panose="02020603050405020304" pitchFamily="18" charset="0"/>
              </a:rPr>
              <a:t>/</a:t>
            </a:r>
            <a:r>
              <a:rPr lang="zh-CN" altLang="en-US">
                <a:latin typeface="Times New Roman" panose="02020603050405020304" pitchFamily="18" charset="0"/>
              </a:rPr>
              <a:t>后</a:t>
            </a:r>
            <a:r>
              <a:rPr lang="en-US" altLang="zh-CN">
                <a:latin typeface="Times New Roman" panose="02020603050405020304" pitchFamily="18" charset="0"/>
              </a:rPr>
              <a:t>)</a:t>
            </a:r>
          </a:p>
          <a:p>
            <a:pPr>
              <a:lnSpc>
                <a:spcPct val="90000"/>
              </a:lnSpc>
              <a:spcBef>
                <a:spcPct val="48000"/>
              </a:spcBef>
            </a:pPr>
            <a:r>
              <a:rPr lang="en-US" altLang="zh-CN">
                <a:latin typeface="Times New Roman" panose="02020603050405020304" pitchFamily="18" charset="0"/>
              </a:rPr>
              <a:t>2.	</a:t>
            </a:r>
            <a:r>
              <a:rPr lang="zh-CN" altLang="en-US">
                <a:latin typeface="Times New Roman" panose="02020603050405020304" pitchFamily="18" charset="0"/>
              </a:rPr>
              <a:t>利用相关样本可消除项目间的方差</a:t>
            </a:r>
          </a:p>
          <a:p>
            <a:pPr>
              <a:lnSpc>
                <a:spcPct val="90000"/>
              </a:lnSpc>
              <a:spcBef>
                <a:spcPct val="33000"/>
              </a:spcBef>
            </a:pPr>
            <a:r>
              <a:rPr lang="en-US" altLang="zh-CN">
                <a:latin typeface="Times New Roman" panose="02020603050405020304" pitchFamily="18" charset="0"/>
              </a:rPr>
              <a:t>3.	</a:t>
            </a:r>
            <a:r>
              <a:rPr lang="zh-CN" altLang="en-US">
                <a:latin typeface="Times New Roman" panose="02020603050405020304" pitchFamily="18" charset="0"/>
              </a:rPr>
              <a:t>假定条件</a:t>
            </a:r>
          </a:p>
          <a:p>
            <a:pPr lvl="1">
              <a:lnSpc>
                <a:spcPct val="90000"/>
              </a:lnSpc>
            </a:pPr>
            <a:r>
              <a:rPr lang="zh-CN" altLang="en-US">
                <a:latin typeface="Times New Roman" panose="02020603050405020304" pitchFamily="18" charset="0"/>
              </a:rPr>
              <a:t>两个总体都服从正态分布</a:t>
            </a:r>
          </a:p>
          <a:p>
            <a:pPr lvl="1">
              <a:lnSpc>
                <a:spcPct val="90000"/>
              </a:lnSpc>
              <a:spcBef>
                <a:spcPct val="10000"/>
              </a:spcBef>
            </a:pPr>
            <a:r>
              <a:rPr lang="zh-CN" altLang="en-US">
                <a:latin typeface="Times New Roman" panose="02020603050405020304" pitchFamily="18" charset="0"/>
              </a:rPr>
              <a:t>如果不服从正态分布，可用正态分布来近似 </a:t>
            </a:r>
            <a:r>
              <a:rPr lang="en-US" altLang="zh-CN">
                <a:latin typeface="Times New Roman" panose="02020603050405020304" pitchFamily="18" charset="0"/>
              </a:rPr>
              <a:t>(</a:t>
            </a:r>
            <a:r>
              <a:rPr lang="en-US" altLang="zh-CN" i="1">
                <a:latin typeface="Times New Roman" panose="02020603050405020304" pitchFamily="18" charset="0"/>
              </a:rPr>
              <a:t>n</a:t>
            </a:r>
            <a:r>
              <a:rPr lang="en-US" altLang="zh-CN" baseline="-25000">
                <a:latin typeface="Times New Roman" panose="02020603050405020304" pitchFamily="18" charset="0"/>
              </a:rPr>
              <a:t>1</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 </a:t>
            </a:r>
            <a:r>
              <a:rPr lang="en-US" altLang="zh-CN">
                <a:latin typeface="Times New Roman" panose="02020603050405020304" pitchFamily="18" charset="0"/>
              </a:rPr>
              <a:t>30 , </a:t>
            </a:r>
            <a:r>
              <a:rPr lang="en-US" altLang="zh-CN" i="1">
                <a:latin typeface="Times New Roman" panose="02020603050405020304" pitchFamily="18" charset="0"/>
              </a:rPr>
              <a:t>n</a:t>
            </a:r>
            <a:r>
              <a:rPr lang="en-US" altLang="zh-CN" baseline="-25000">
                <a:latin typeface="Times New Roman" panose="02020603050405020304" pitchFamily="18" charset="0"/>
              </a:rPr>
              <a:t>2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30 )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5107">
                                            <p:txEl>
                                              <p:pRg st="0" end="0"/>
                                            </p:txEl>
                                          </p:spTgt>
                                        </p:tgtEl>
                                        <p:attrNameLst>
                                          <p:attrName>style.visibility</p:attrName>
                                        </p:attrNameLst>
                                      </p:cBhvr>
                                      <p:to>
                                        <p:strVal val="visible"/>
                                      </p:to>
                                    </p:set>
                                    <p:animEffect transition="in" filter="wipe(left)">
                                      <p:cBhvr>
                                        <p:cTn id="7" dur="500"/>
                                        <p:tgtEl>
                                          <p:spTgt spid="815107">
                                            <p:txEl>
                                              <p:pRg st="0" end="0"/>
                                            </p:txEl>
                                          </p:spTgt>
                                        </p:tgtEl>
                                      </p:cBhvr>
                                    </p:animEffect>
                                  </p:childTnLst>
                                  <p:subTnLst>
                                    <p:animClr clrSpc="rgb" dir="cw">
                                      <p:cBhvr override="childStyle">
                                        <p:cTn dur="1" fill="hold" display="0" masterRel="nextClick" afterEffect="1"/>
                                        <p:tgtEl>
                                          <p:spTgt spid="815107">
                                            <p:txEl>
                                              <p:pRg st="0" end="0"/>
                                            </p:txEl>
                                          </p:spTgt>
                                        </p:tgtEl>
                                        <p:attrNameLst>
                                          <p:attrName>ppt_c</p:attrName>
                                        </p:attrNameLst>
                                      </p:cBhvr>
                                      <p:to>
                                        <a:schemeClr val="folHlink"/>
                                      </p:to>
                                    </p:animClr>
                                  </p:subTnLst>
                                </p:cTn>
                              </p:par>
                              <p:par>
                                <p:cTn id="8" presetID="22" presetClass="entr" presetSubtype="8" fill="hold" grpId="0" nodeType="withEffect">
                                  <p:stCondLst>
                                    <p:cond delay="0"/>
                                  </p:stCondLst>
                                  <p:childTnLst>
                                    <p:set>
                                      <p:cBhvr>
                                        <p:cTn id="9" dur="1" fill="hold">
                                          <p:stCondLst>
                                            <p:cond delay="0"/>
                                          </p:stCondLst>
                                        </p:cTn>
                                        <p:tgtEl>
                                          <p:spTgt spid="815107">
                                            <p:txEl>
                                              <p:pRg st="1" end="1"/>
                                            </p:txEl>
                                          </p:spTgt>
                                        </p:tgtEl>
                                        <p:attrNameLst>
                                          <p:attrName>style.visibility</p:attrName>
                                        </p:attrNameLst>
                                      </p:cBhvr>
                                      <p:to>
                                        <p:strVal val="visible"/>
                                      </p:to>
                                    </p:set>
                                    <p:animEffect transition="in" filter="wipe(left)">
                                      <p:cBhvr>
                                        <p:cTn id="10" dur="500"/>
                                        <p:tgtEl>
                                          <p:spTgt spid="815107">
                                            <p:txEl>
                                              <p:pRg st="1" end="1"/>
                                            </p:txEl>
                                          </p:spTgt>
                                        </p:tgtEl>
                                      </p:cBhvr>
                                    </p:animEffect>
                                  </p:childTnLst>
                                  <p:subTnLst>
                                    <p:animClr clrSpc="rgb" dir="cw">
                                      <p:cBhvr override="childStyle">
                                        <p:cTn dur="1" fill="hold" display="0" masterRel="nextClick" afterEffect="1"/>
                                        <p:tgtEl>
                                          <p:spTgt spid="815107">
                                            <p:txEl>
                                              <p:pRg st="1" end="1"/>
                                            </p:txEl>
                                          </p:spTgt>
                                        </p:tgtEl>
                                        <p:attrNameLst>
                                          <p:attrName>ppt_c</p:attrName>
                                        </p:attrNameLst>
                                      </p:cBhvr>
                                      <p:to>
                                        <a:schemeClr val="folHlink"/>
                                      </p:to>
                                    </p:animClr>
                                  </p:subTnLst>
                                </p:cTn>
                              </p:par>
                              <p:par>
                                <p:cTn id="11" presetID="22" presetClass="entr" presetSubtype="8" fill="hold" grpId="0" nodeType="withEffect">
                                  <p:stCondLst>
                                    <p:cond delay="0"/>
                                  </p:stCondLst>
                                  <p:childTnLst>
                                    <p:set>
                                      <p:cBhvr>
                                        <p:cTn id="12" dur="1" fill="hold">
                                          <p:stCondLst>
                                            <p:cond delay="0"/>
                                          </p:stCondLst>
                                        </p:cTn>
                                        <p:tgtEl>
                                          <p:spTgt spid="815107">
                                            <p:txEl>
                                              <p:pRg st="2" end="2"/>
                                            </p:txEl>
                                          </p:spTgt>
                                        </p:tgtEl>
                                        <p:attrNameLst>
                                          <p:attrName>style.visibility</p:attrName>
                                        </p:attrNameLst>
                                      </p:cBhvr>
                                      <p:to>
                                        <p:strVal val="visible"/>
                                      </p:to>
                                    </p:set>
                                    <p:animEffect transition="in" filter="wipe(left)">
                                      <p:cBhvr>
                                        <p:cTn id="13" dur="500"/>
                                        <p:tgtEl>
                                          <p:spTgt spid="815107">
                                            <p:txEl>
                                              <p:pRg st="2" end="2"/>
                                            </p:txEl>
                                          </p:spTgt>
                                        </p:tgtEl>
                                      </p:cBhvr>
                                    </p:animEffect>
                                  </p:childTnLst>
                                  <p:subTnLst>
                                    <p:animClr clrSpc="rgb" dir="cw">
                                      <p:cBhvr override="childStyle">
                                        <p:cTn dur="1" fill="hold" display="0" masterRel="nextClick" afterEffect="1"/>
                                        <p:tgtEl>
                                          <p:spTgt spid="815107">
                                            <p:txEl>
                                              <p:pRg st="2" end="2"/>
                                            </p:txEl>
                                          </p:spTgt>
                                        </p:tgtEl>
                                        <p:attrNameLst>
                                          <p:attrName>ppt_c</p:attrName>
                                        </p:attrNameLst>
                                      </p:cBhvr>
                                      <p:to>
                                        <a:schemeClr val="folHlink"/>
                                      </p:to>
                                    </p:animClr>
                                  </p:sub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15107">
                                            <p:txEl>
                                              <p:pRg st="3" end="3"/>
                                            </p:txEl>
                                          </p:spTgt>
                                        </p:tgtEl>
                                        <p:attrNameLst>
                                          <p:attrName>style.visibility</p:attrName>
                                        </p:attrNameLst>
                                      </p:cBhvr>
                                      <p:to>
                                        <p:strVal val="visible"/>
                                      </p:to>
                                    </p:set>
                                    <p:animEffect transition="in" filter="wipe(left)">
                                      <p:cBhvr>
                                        <p:cTn id="18" dur="500"/>
                                        <p:tgtEl>
                                          <p:spTgt spid="815107">
                                            <p:txEl>
                                              <p:pRg st="3" end="3"/>
                                            </p:txEl>
                                          </p:spTgt>
                                        </p:tgtEl>
                                      </p:cBhvr>
                                    </p:animEffect>
                                  </p:childTnLst>
                                  <p:subTnLst>
                                    <p:animClr clrSpc="rgb" dir="cw">
                                      <p:cBhvr override="childStyle">
                                        <p:cTn dur="1" fill="hold" display="0" masterRel="nextClick" afterEffect="1"/>
                                        <p:tgtEl>
                                          <p:spTgt spid="815107">
                                            <p:txEl>
                                              <p:pRg st="3" end="3"/>
                                            </p:txEl>
                                          </p:spTgt>
                                        </p:tgtEl>
                                        <p:attrNameLst>
                                          <p:attrName>ppt_c</p:attrName>
                                        </p:attrNameLst>
                                      </p:cBhvr>
                                      <p:to>
                                        <a:schemeClr val="folHlink"/>
                                      </p:to>
                                    </p:animClr>
                                  </p:sub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815107">
                                            <p:txEl>
                                              <p:pRg st="4" end="4"/>
                                            </p:txEl>
                                          </p:spTgt>
                                        </p:tgtEl>
                                        <p:attrNameLst>
                                          <p:attrName>style.visibility</p:attrName>
                                        </p:attrNameLst>
                                      </p:cBhvr>
                                      <p:to>
                                        <p:strVal val="visible"/>
                                      </p:to>
                                    </p:set>
                                    <p:animEffect transition="in" filter="wipe(left)">
                                      <p:cBhvr>
                                        <p:cTn id="23" dur="500"/>
                                        <p:tgtEl>
                                          <p:spTgt spid="815107">
                                            <p:txEl>
                                              <p:pRg st="4" end="4"/>
                                            </p:txEl>
                                          </p:spTgt>
                                        </p:tgtEl>
                                      </p:cBhvr>
                                    </p:animEffect>
                                  </p:childTnLst>
                                  <p:subTnLst>
                                    <p:animClr clrSpc="rgb" dir="cw">
                                      <p:cBhvr override="childStyle">
                                        <p:cTn dur="1" fill="hold" display="0" masterRel="nextClick" afterEffect="1"/>
                                        <p:tgtEl>
                                          <p:spTgt spid="815107">
                                            <p:txEl>
                                              <p:pRg st="4" end="4"/>
                                            </p:txEl>
                                          </p:spTgt>
                                        </p:tgtEl>
                                        <p:attrNameLst>
                                          <p:attrName>ppt_c</p:attrName>
                                        </p:attrNameLst>
                                      </p:cBhvr>
                                      <p:to>
                                        <a:schemeClr val="folHlink"/>
                                      </p:to>
                                    </p:animClr>
                                  </p:subTnLst>
                                </p:cTn>
                              </p:par>
                              <p:par>
                                <p:cTn id="24" presetID="22" presetClass="entr" presetSubtype="8" fill="hold" grpId="0" nodeType="withEffect">
                                  <p:stCondLst>
                                    <p:cond delay="0"/>
                                  </p:stCondLst>
                                  <p:childTnLst>
                                    <p:set>
                                      <p:cBhvr>
                                        <p:cTn id="25" dur="1" fill="hold">
                                          <p:stCondLst>
                                            <p:cond delay="0"/>
                                          </p:stCondLst>
                                        </p:cTn>
                                        <p:tgtEl>
                                          <p:spTgt spid="815107">
                                            <p:txEl>
                                              <p:pRg st="5" end="5"/>
                                            </p:txEl>
                                          </p:spTgt>
                                        </p:tgtEl>
                                        <p:attrNameLst>
                                          <p:attrName>style.visibility</p:attrName>
                                        </p:attrNameLst>
                                      </p:cBhvr>
                                      <p:to>
                                        <p:strVal val="visible"/>
                                      </p:to>
                                    </p:set>
                                    <p:animEffect transition="in" filter="wipe(left)">
                                      <p:cBhvr>
                                        <p:cTn id="26" dur="500"/>
                                        <p:tgtEl>
                                          <p:spTgt spid="815107">
                                            <p:txEl>
                                              <p:pRg st="5" end="5"/>
                                            </p:txEl>
                                          </p:spTgt>
                                        </p:tgtEl>
                                      </p:cBhvr>
                                    </p:animEffect>
                                  </p:childTnLst>
                                  <p:subTnLst>
                                    <p:animClr clrSpc="rgb" dir="cw">
                                      <p:cBhvr override="childStyle">
                                        <p:cTn dur="1" fill="hold" display="0" masterRel="nextClick" afterEffect="1"/>
                                        <p:tgtEl>
                                          <p:spTgt spid="815107">
                                            <p:txEl>
                                              <p:pRg st="5" end="5"/>
                                            </p:txEl>
                                          </p:spTgt>
                                        </p:tgtEl>
                                        <p:attrNameLst>
                                          <p:attrName>ppt_c</p:attrName>
                                        </p:attrNameLst>
                                      </p:cBhvr>
                                      <p:to>
                                        <a:schemeClr val="folHlink"/>
                                      </p:to>
                                    </p:animClr>
                                  </p:subTnLst>
                                </p:cTn>
                              </p:par>
                              <p:par>
                                <p:cTn id="27" presetID="22" presetClass="entr" presetSubtype="8" fill="hold" grpId="0" nodeType="withEffect">
                                  <p:stCondLst>
                                    <p:cond delay="0"/>
                                  </p:stCondLst>
                                  <p:childTnLst>
                                    <p:set>
                                      <p:cBhvr>
                                        <p:cTn id="28" dur="1" fill="hold">
                                          <p:stCondLst>
                                            <p:cond delay="0"/>
                                          </p:stCondLst>
                                        </p:cTn>
                                        <p:tgtEl>
                                          <p:spTgt spid="815107">
                                            <p:txEl>
                                              <p:pRg st="6" end="6"/>
                                            </p:txEl>
                                          </p:spTgt>
                                        </p:tgtEl>
                                        <p:attrNameLst>
                                          <p:attrName>style.visibility</p:attrName>
                                        </p:attrNameLst>
                                      </p:cBhvr>
                                      <p:to>
                                        <p:strVal val="visible"/>
                                      </p:to>
                                    </p:set>
                                    <p:animEffect transition="in" filter="wipe(left)">
                                      <p:cBhvr>
                                        <p:cTn id="29" dur="500"/>
                                        <p:tgtEl>
                                          <p:spTgt spid="815107">
                                            <p:txEl>
                                              <p:pRg st="6" end="6"/>
                                            </p:txEl>
                                          </p:spTgt>
                                        </p:tgtEl>
                                      </p:cBhvr>
                                    </p:animEffect>
                                  </p:childTnLst>
                                  <p:subTnLst>
                                    <p:animClr clrSpc="rgb" dir="cw">
                                      <p:cBhvr override="childStyle">
                                        <p:cTn dur="1" fill="hold" display="0" masterRel="nextClick" afterEffect="1"/>
                                        <p:tgtEl>
                                          <p:spTgt spid="815107">
                                            <p:txEl>
                                              <p:pRg st="6" end="6"/>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5107"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606216" name="Rectangle 8"/>
          <p:cNvSpPr>
            <a:spLocks noChangeArrowheads="1"/>
          </p:cNvSpPr>
          <p:nvPr/>
        </p:nvSpPr>
        <p:spPr bwMode="auto">
          <a:xfrm>
            <a:off x="1905000" y="228600"/>
            <a:ext cx="6781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nchorCtr="1"/>
          <a:lstStyle/>
          <a:p>
            <a:pPr>
              <a:lnSpc>
                <a:spcPct val="95000"/>
              </a:lnSpc>
              <a:defRPr/>
            </a:pPr>
            <a:r>
              <a:rPr lang="en-US" altLang="zh-CN" sz="4400" b="1" dirty="0">
                <a:solidFill>
                  <a:srgbClr val="FFFFFF"/>
                </a:solidFill>
                <a:effectLst/>
                <a:latin typeface="Arial" panose="020B0604020202020204" pitchFamily="34" charset="0"/>
                <a:ea typeface="微软雅黑" panose="020B0503020204020204" pitchFamily="34" charset="-122"/>
                <a:cs typeface="Arial" panose="020B0604020202020204" pitchFamily="34" charset="0"/>
              </a:rPr>
              <a:t>6.1  </a:t>
            </a:r>
            <a:r>
              <a:rPr lang="zh-CN" altLang="en-US" sz="4000" b="1" dirty="0">
                <a:solidFill>
                  <a:srgbClr val="FFFFFF"/>
                </a:solidFill>
                <a:effectLst/>
                <a:latin typeface="Arial" panose="020B0604020202020204" pitchFamily="34" charset="0"/>
                <a:ea typeface="微软雅黑" panose="020B0503020204020204" pitchFamily="34" charset="-122"/>
              </a:rPr>
              <a:t>假设检验的基本问题</a:t>
            </a:r>
          </a:p>
        </p:txBody>
      </p:sp>
      <p:sp>
        <p:nvSpPr>
          <p:cNvPr id="606218" name="Rectangle 10"/>
          <p:cNvSpPr>
            <a:spLocks noChangeArrowheads="1"/>
          </p:cNvSpPr>
          <p:nvPr/>
        </p:nvSpPr>
        <p:spPr bwMode="auto">
          <a:xfrm>
            <a:off x="683568" y="2743200"/>
            <a:ext cx="80327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marL="812800" indent="-812800" algn="l">
              <a:spcBef>
                <a:spcPct val="24000"/>
              </a:spcBef>
              <a:buFontTx/>
              <a:buAutoNum type="ea1ChsPeriod"/>
              <a:defRPr/>
            </a:pPr>
            <a:r>
              <a:rPr lang="zh-CN" altLang="en-US" sz="3200" b="1" dirty="0">
                <a:solidFill>
                  <a:srgbClr val="FFFFFF"/>
                </a:solidFill>
                <a:effectLst/>
                <a:latin typeface="Arial" panose="020B0604020202020204" pitchFamily="34" charset="0"/>
                <a:ea typeface="微软雅黑" panose="020B0503020204020204" pitchFamily="34" charset="-122"/>
              </a:rPr>
              <a:t>假设问题的提出</a:t>
            </a:r>
          </a:p>
          <a:p>
            <a:pPr marL="812800" indent="-812800" algn="l">
              <a:spcBef>
                <a:spcPct val="24000"/>
              </a:spcBef>
              <a:buFontTx/>
              <a:buAutoNum type="ea1ChsPeriod"/>
              <a:defRPr/>
            </a:pPr>
            <a:r>
              <a:rPr lang="zh-CN" altLang="en-US" sz="3200" b="1" dirty="0">
                <a:solidFill>
                  <a:srgbClr val="FFFFFF"/>
                </a:solidFill>
                <a:effectLst/>
                <a:latin typeface="Arial" panose="020B0604020202020204" pitchFamily="34" charset="0"/>
                <a:ea typeface="微软雅黑" panose="020B0503020204020204" pitchFamily="34" charset="-122"/>
              </a:rPr>
              <a:t>假设的表达式</a:t>
            </a:r>
          </a:p>
          <a:p>
            <a:pPr marL="812800" indent="-812800" algn="l">
              <a:spcBef>
                <a:spcPct val="24000"/>
              </a:spcBef>
              <a:buFontTx/>
              <a:buAutoNum type="ea1ChsPeriod"/>
              <a:defRPr/>
            </a:pPr>
            <a:r>
              <a:rPr lang="zh-CN" altLang="en-US" sz="3200" b="1" dirty="0">
                <a:solidFill>
                  <a:srgbClr val="FFFFFF"/>
                </a:solidFill>
                <a:effectLst/>
                <a:latin typeface="Arial" panose="020B0604020202020204" pitchFamily="34" charset="0"/>
                <a:ea typeface="微软雅黑" panose="020B0503020204020204" pitchFamily="34" charset="-122"/>
              </a:rPr>
              <a:t>两类错误</a:t>
            </a:r>
          </a:p>
          <a:p>
            <a:pPr marL="812800" indent="-812800" algn="l">
              <a:spcBef>
                <a:spcPct val="24000"/>
              </a:spcBef>
              <a:buFontTx/>
              <a:buAutoNum type="ea1ChsPeriod"/>
              <a:defRPr/>
            </a:pPr>
            <a:r>
              <a:rPr lang="zh-CN" altLang="en-US" sz="3200" b="1" dirty="0">
                <a:solidFill>
                  <a:srgbClr val="FFFFFF"/>
                </a:solidFill>
                <a:effectLst/>
                <a:latin typeface="Arial" panose="020B0604020202020204" pitchFamily="34" charset="0"/>
                <a:ea typeface="微软雅黑" panose="020B0503020204020204" pitchFamily="34" charset="-122"/>
              </a:rPr>
              <a:t>假设检验中的值</a:t>
            </a:r>
          </a:p>
          <a:p>
            <a:pPr marL="812800" indent="-812800" algn="l">
              <a:spcBef>
                <a:spcPct val="24000"/>
              </a:spcBef>
              <a:buFontTx/>
              <a:buAutoNum type="ea1ChsPeriod"/>
              <a:defRPr/>
            </a:pPr>
            <a:r>
              <a:rPr lang="zh-CN" altLang="en-US" sz="3200" b="1" dirty="0">
                <a:solidFill>
                  <a:srgbClr val="FFFFFF"/>
                </a:solidFill>
                <a:effectLst/>
                <a:latin typeface="Arial" panose="020B0604020202020204" pitchFamily="34" charset="0"/>
                <a:ea typeface="微软雅黑" panose="020B0503020204020204" pitchFamily="34" charset="-122"/>
              </a:rPr>
              <a:t>假设检验的另一种方法</a:t>
            </a:r>
          </a:p>
          <a:p>
            <a:pPr marL="812800" indent="-812800" algn="l">
              <a:spcBef>
                <a:spcPct val="24000"/>
              </a:spcBef>
              <a:buFontTx/>
              <a:buAutoNum type="ea1ChsPeriod"/>
              <a:defRPr/>
            </a:pPr>
            <a:r>
              <a:rPr lang="zh-CN" altLang="en-US" sz="3200" b="1" dirty="0">
                <a:solidFill>
                  <a:srgbClr val="FFFFFF"/>
                </a:solidFill>
                <a:effectLst/>
                <a:latin typeface="Arial" panose="020B0604020202020204" pitchFamily="34" charset="0"/>
                <a:ea typeface="微软雅黑" panose="020B0503020204020204" pitchFamily="34" charset="-122"/>
              </a:rPr>
              <a:t>单侧检验</a:t>
            </a:r>
          </a:p>
        </p:txBody>
      </p:sp>
    </p:spTree>
  </p:cSld>
  <p:clrMapOvr>
    <a:masterClrMapping/>
  </p:clrMapOvr>
  <p:transition>
    <p:zoom/>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0" name="Rectangle 2"/>
          <p:cNvSpPr>
            <a:spLocks noGrp="1" noChangeArrowheads="1"/>
          </p:cNvSpPr>
          <p:nvPr>
            <p:ph type="title"/>
          </p:nvPr>
        </p:nvSpPr>
        <p:spPr>
          <a:noFill/>
        </p:spPr>
        <p:txBody>
          <a:bodyPr>
            <a:normAutofit fontScale="90000"/>
          </a:bodyPr>
          <a:lstStyle/>
          <a:p>
            <a:r>
              <a:rPr lang="zh-CN" altLang="en-US" sz="4000"/>
              <a:t>配对样本的 </a:t>
            </a:r>
            <a:r>
              <a:rPr lang="en-US" altLang="zh-CN" sz="4000" i="1"/>
              <a:t>t</a:t>
            </a:r>
            <a:r>
              <a:rPr lang="en-US" altLang="zh-CN" sz="4000"/>
              <a:t> </a:t>
            </a:r>
            <a:r>
              <a:rPr lang="zh-CN" altLang="en-US" sz="4000"/>
              <a:t>检验</a:t>
            </a:r>
            <a:br>
              <a:rPr lang="zh-CN" altLang="en-US" sz="4000"/>
            </a:br>
            <a:r>
              <a:rPr lang="zh-CN" altLang="en-US" sz="4000"/>
              <a:t> </a:t>
            </a:r>
            <a:r>
              <a:rPr lang="en-US" altLang="zh-CN" sz="4000">
                <a:solidFill>
                  <a:schemeClr val="hlink"/>
                </a:solidFill>
              </a:rPr>
              <a:t>(</a:t>
            </a:r>
            <a:r>
              <a:rPr lang="zh-CN" altLang="en-US" sz="4000">
                <a:solidFill>
                  <a:schemeClr val="hlink"/>
                </a:solidFill>
                <a:latin typeface="Symbol" panose="05050102010706020507" pitchFamily="18" charset="2"/>
              </a:rPr>
              <a:t>假设的形式</a:t>
            </a:r>
            <a:r>
              <a:rPr lang="en-US" altLang="zh-CN" sz="4000">
                <a:solidFill>
                  <a:schemeClr val="hlink"/>
                </a:solidFill>
              </a:rPr>
              <a:t>)</a:t>
            </a:r>
          </a:p>
        </p:txBody>
      </p:sp>
      <p:graphicFrame>
        <p:nvGraphicFramePr>
          <p:cNvPr id="892931" name="Group 3"/>
          <p:cNvGraphicFramePr>
            <a:graphicFrameLocks noGrp="1"/>
          </p:cNvGraphicFramePr>
          <p:nvPr/>
        </p:nvGraphicFramePr>
        <p:xfrm>
          <a:off x="423863" y="1893888"/>
          <a:ext cx="8262937" cy="3294064"/>
        </p:xfrm>
        <a:graphic>
          <a:graphicData uri="http://schemas.openxmlformats.org/drawingml/2006/table">
            <a:tbl>
              <a:tblPr/>
              <a:tblGrid>
                <a:gridCol w="1730375">
                  <a:extLst>
                    <a:ext uri="{9D8B030D-6E8A-4147-A177-3AD203B41FA5}">
                      <a16:colId xmlns:a16="http://schemas.microsoft.com/office/drawing/2014/main" val="20000"/>
                    </a:ext>
                  </a:extLst>
                </a:gridCol>
                <a:gridCol w="2028825">
                  <a:extLst>
                    <a:ext uri="{9D8B030D-6E8A-4147-A177-3AD203B41FA5}">
                      <a16:colId xmlns:a16="http://schemas.microsoft.com/office/drawing/2014/main" val="20001"/>
                    </a:ext>
                  </a:extLst>
                </a:gridCol>
                <a:gridCol w="2281237">
                  <a:extLst>
                    <a:ext uri="{9D8B030D-6E8A-4147-A177-3AD203B41FA5}">
                      <a16:colId xmlns:a16="http://schemas.microsoft.com/office/drawing/2014/main" val="20002"/>
                    </a:ext>
                  </a:extLst>
                </a:gridCol>
                <a:gridCol w="2222500">
                  <a:extLst>
                    <a:ext uri="{9D8B030D-6E8A-4147-A177-3AD203B41FA5}">
                      <a16:colId xmlns:a16="http://schemas.microsoft.com/office/drawing/2014/main" val="20003"/>
                    </a:ext>
                  </a:extLst>
                </a:gridCol>
              </a:tblGrid>
              <a:tr h="557213">
                <a:tc rowSpan="2">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2800" b="1" i="0" u="none" strike="noStrike" cap="none" normalizeH="0" baseline="0" dirty="0">
                          <a:ln>
                            <a:noFill/>
                          </a:ln>
                          <a:solidFill>
                            <a:schemeClr val="bg2"/>
                          </a:solidFill>
                          <a:effectLst/>
                          <a:latin typeface="Arial" panose="020B0604020202020204" pitchFamily="34" charset="0"/>
                          <a:ea typeface="微软雅黑" panose="020B0503020204020204" pitchFamily="34" charset="-122"/>
                        </a:rPr>
                        <a:t>假设</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EC674"/>
                    </a:solidFill>
                  </a:tcPr>
                </a:tc>
                <a:tc gridSpan="3">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2500" b="1"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研究的问题</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FFF9B"/>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955675">
                <a:tc vMerge="1">
                  <a:txBody>
                    <a:bodyPr/>
                    <a:lstStyle/>
                    <a:p>
                      <a:endParaRPr lang="zh-CN"/>
                    </a:p>
                  </a:txBody>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2100" b="1"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没有差异</a:t>
                      </a:r>
                    </a:p>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2100" b="1"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有差异</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2100" b="1"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总体</a:t>
                      </a:r>
                      <a:r>
                        <a:rPr kumimoji="1" lang="en-US" altLang="zh-CN" sz="2100" b="1" i="0" u="none" strike="noStrike" cap="none" normalizeH="0" baseline="-25000" dirty="0">
                          <a:ln>
                            <a:noFill/>
                          </a:ln>
                          <a:solidFill>
                            <a:schemeClr val="bg2"/>
                          </a:solidFill>
                          <a:effectLst/>
                          <a:latin typeface="微软雅黑" panose="020B0503020204020204" pitchFamily="34" charset="-122"/>
                          <a:ea typeface="微软雅黑" panose="020B0503020204020204" pitchFamily="34" charset="-122"/>
                        </a:rPr>
                        <a:t>1 </a:t>
                      </a:r>
                      <a:r>
                        <a:rPr kumimoji="1" lang="en-US" altLang="zh-CN" sz="2100" b="1"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sym typeface="Symbol" panose="05050102010706020507" pitchFamily="18" charset="2"/>
                        </a:rPr>
                        <a:t> </a:t>
                      </a:r>
                      <a:r>
                        <a:rPr kumimoji="1" lang="zh-CN" altLang="en-US" sz="2100" b="1"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总体</a:t>
                      </a:r>
                      <a:r>
                        <a:rPr kumimoji="1" lang="en-US" altLang="zh-CN" sz="2100" b="1" i="0" u="none" strike="noStrike" cap="none" normalizeH="0" baseline="-25000" dirty="0">
                          <a:ln>
                            <a:noFill/>
                          </a:ln>
                          <a:solidFill>
                            <a:schemeClr val="bg2"/>
                          </a:solidFill>
                          <a:effectLst/>
                          <a:latin typeface="微软雅黑" panose="020B0503020204020204" pitchFamily="34" charset="-122"/>
                          <a:ea typeface="微软雅黑" panose="020B0503020204020204" pitchFamily="34" charset="-122"/>
                        </a:rPr>
                        <a:t>2</a:t>
                      </a:r>
                      <a:endParaRPr kumimoji="1" lang="en-US" altLang="zh-CN" sz="2100" b="1"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2100" b="1"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总体</a:t>
                      </a:r>
                      <a:r>
                        <a:rPr kumimoji="1" lang="en-US" altLang="zh-CN" sz="2100" b="1" i="0" u="none" strike="noStrike" cap="none" normalizeH="0" baseline="-25000" dirty="0">
                          <a:ln>
                            <a:noFill/>
                          </a:ln>
                          <a:solidFill>
                            <a:schemeClr val="bg2"/>
                          </a:solidFill>
                          <a:effectLst/>
                          <a:latin typeface="微软雅黑" panose="020B0503020204020204" pitchFamily="34" charset="-122"/>
                          <a:ea typeface="微软雅黑" panose="020B0503020204020204" pitchFamily="34" charset="-122"/>
                        </a:rPr>
                        <a:t>1 </a:t>
                      </a:r>
                      <a:r>
                        <a:rPr kumimoji="1" lang="en-US" altLang="zh-CN" sz="2700" b="0" i="0" u="none" strike="noStrike" cap="none" normalizeH="0" baseline="0" dirty="0">
                          <a:ln>
                            <a:noFill/>
                          </a:ln>
                          <a:solidFill>
                            <a:schemeClr val="bg2"/>
                          </a:solidFill>
                          <a:effectLst/>
                          <a:latin typeface="Arial" panose="020B0604020202020204" pitchFamily="34" charset="0"/>
                          <a:ea typeface="微软雅黑" panose="020B0503020204020204" pitchFamily="34" charset="-122"/>
                        </a:rPr>
                        <a:t>&lt; </a:t>
                      </a:r>
                      <a:r>
                        <a:rPr kumimoji="1" lang="zh-CN" altLang="en-US" sz="2100" b="1"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总体</a:t>
                      </a:r>
                      <a:r>
                        <a:rPr kumimoji="1" lang="en-US" altLang="zh-CN" sz="2100" b="1" i="0" u="none" strike="noStrike" cap="none" normalizeH="0" baseline="-25000" dirty="0">
                          <a:ln>
                            <a:noFill/>
                          </a:ln>
                          <a:solidFill>
                            <a:schemeClr val="bg2"/>
                          </a:solidFill>
                          <a:effectLst/>
                          <a:latin typeface="微软雅黑" panose="020B0503020204020204" pitchFamily="34" charset="-122"/>
                          <a:ea typeface="微软雅黑" panose="020B0503020204020204" pitchFamily="34" charset="-122"/>
                        </a:rPr>
                        <a:t>2</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2100" b="1"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总体</a:t>
                      </a:r>
                      <a:r>
                        <a:rPr kumimoji="1" lang="en-US" altLang="zh-CN" sz="2100" b="1" i="0" u="none" strike="noStrike" cap="none" normalizeH="0" baseline="-25000" dirty="0">
                          <a:ln>
                            <a:noFill/>
                          </a:ln>
                          <a:solidFill>
                            <a:schemeClr val="bg2"/>
                          </a:solidFill>
                          <a:effectLst/>
                          <a:latin typeface="微软雅黑" panose="020B0503020204020204" pitchFamily="34" charset="-122"/>
                          <a:ea typeface="微软雅黑" panose="020B0503020204020204" pitchFamily="34" charset="-122"/>
                        </a:rPr>
                        <a:t>1 </a:t>
                      </a:r>
                      <a:r>
                        <a:rPr kumimoji="1" lang="en-US" altLang="zh-CN" sz="2100" b="1"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sym typeface="Symbol" panose="05050102010706020507" pitchFamily="18" charset="2"/>
                        </a:rPr>
                        <a:t> </a:t>
                      </a:r>
                      <a:r>
                        <a:rPr kumimoji="1" lang="zh-CN" altLang="en-US" sz="2100" b="1"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总体</a:t>
                      </a:r>
                      <a:r>
                        <a:rPr kumimoji="1" lang="en-US" altLang="zh-CN" sz="2100" b="1" i="0" u="none" strike="noStrike" cap="none" normalizeH="0" baseline="-25000" dirty="0">
                          <a:ln>
                            <a:noFill/>
                          </a:ln>
                          <a:solidFill>
                            <a:schemeClr val="bg2"/>
                          </a:solidFill>
                          <a:effectLst/>
                          <a:latin typeface="微软雅黑" panose="020B0503020204020204" pitchFamily="34" charset="-122"/>
                          <a:ea typeface="微软雅黑" panose="020B0503020204020204" pitchFamily="34" charset="-122"/>
                        </a:rPr>
                        <a:t>2</a:t>
                      </a:r>
                      <a:endParaRPr kumimoji="1" lang="en-US" altLang="zh-CN" sz="2100" b="1"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2100" b="1"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总体</a:t>
                      </a:r>
                      <a:r>
                        <a:rPr kumimoji="1" lang="en-US" altLang="zh-CN" sz="2100" b="1" i="0" u="none" strike="noStrike" cap="none" normalizeH="0" baseline="-25000" dirty="0">
                          <a:ln>
                            <a:noFill/>
                          </a:ln>
                          <a:solidFill>
                            <a:schemeClr val="bg2"/>
                          </a:solidFill>
                          <a:effectLst/>
                          <a:latin typeface="微软雅黑" panose="020B0503020204020204" pitchFamily="34" charset="-122"/>
                          <a:ea typeface="微软雅黑" panose="020B0503020204020204" pitchFamily="34" charset="-122"/>
                        </a:rPr>
                        <a:t>1 </a:t>
                      </a:r>
                      <a:r>
                        <a:rPr kumimoji="1" lang="en-US" altLang="zh-CN" sz="2700" b="1" i="0" u="none" strike="noStrike" cap="none" normalizeH="0" baseline="0" dirty="0">
                          <a:ln>
                            <a:noFill/>
                          </a:ln>
                          <a:solidFill>
                            <a:schemeClr val="bg2"/>
                          </a:solidFill>
                          <a:effectLst/>
                          <a:latin typeface="Arial" panose="020B0604020202020204" pitchFamily="34" charset="0"/>
                          <a:ea typeface="微软雅黑" panose="020B0503020204020204" pitchFamily="34" charset="-122"/>
                        </a:rPr>
                        <a:t>&gt; </a:t>
                      </a:r>
                      <a:r>
                        <a:rPr kumimoji="1" lang="zh-CN" altLang="en-US" sz="2100" b="1"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总体</a:t>
                      </a:r>
                      <a:r>
                        <a:rPr kumimoji="1" lang="en-US" altLang="zh-CN" sz="2100" b="1" i="0" u="none" strike="noStrike" cap="none" normalizeH="0" baseline="-25000" dirty="0">
                          <a:ln>
                            <a:noFill/>
                          </a:ln>
                          <a:solidFill>
                            <a:schemeClr val="bg2"/>
                          </a:solidFill>
                          <a:effectLst/>
                          <a:latin typeface="微软雅黑" panose="020B0503020204020204" pitchFamily="34" charset="-122"/>
                          <a:ea typeface="微软雅黑" panose="020B0503020204020204" pitchFamily="34" charset="-122"/>
                        </a:rPr>
                        <a:t>2</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FFF9B"/>
                    </a:solidFill>
                  </a:tcPr>
                </a:tc>
                <a:extLst>
                  <a:ext uri="{0D108BD9-81ED-4DB2-BD59-A6C34878D82A}">
                    <a16:rowId xmlns:a16="http://schemas.microsoft.com/office/drawing/2014/main" val="10001"/>
                  </a:ext>
                </a:extLst>
              </a:tr>
              <a:tr h="890588">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700" b="1" i="0" u="none" strike="noStrike" cap="none" normalizeH="0" baseline="0" dirty="0">
                          <a:ln>
                            <a:noFill/>
                          </a:ln>
                          <a:solidFill>
                            <a:schemeClr val="bg2"/>
                          </a:solidFill>
                          <a:effectLst/>
                          <a:latin typeface="Arial" panose="020B0604020202020204" pitchFamily="34" charset="0"/>
                          <a:ea typeface="微软雅黑" panose="020B0503020204020204" pitchFamily="34" charset="-122"/>
                        </a:rPr>
                        <a:t>H</a:t>
                      </a:r>
                      <a:r>
                        <a:rPr kumimoji="1" lang="en-US" altLang="zh-CN" sz="2700" b="1" i="0" u="none" strike="noStrike" cap="none" normalizeH="0" baseline="-25000" dirty="0">
                          <a:ln>
                            <a:noFill/>
                          </a:ln>
                          <a:solidFill>
                            <a:schemeClr val="bg2"/>
                          </a:solidFill>
                          <a:effectLst/>
                          <a:latin typeface="Arial" panose="020B0604020202020204" pitchFamily="34" charset="0"/>
                          <a:ea typeface="微软雅黑" panose="020B0503020204020204" pitchFamily="34" charset="-122"/>
                        </a:rPr>
                        <a:t>0</a:t>
                      </a:r>
                      <a:endParaRPr kumimoji="1" lang="en-US" altLang="zh-CN" sz="2700" b="1" i="0" u="none" strike="noStrike" cap="none" normalizeH="0" baseline="0" dirty="0">
                        <a:ln>
                          <a:noFill/>
                        </a:ln>
                        <a:solidFill>
                          <a:schemeClr val="bg2"/>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EC674"/>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700" b="1" i="0" u="none" strike="noStrike" cap="none" normalizeH="0" baseline="0" dirty="0" err="1">
                          <a:ln>
                            <a:noFill/>
                          </a:ln>
                          <a:solidFill>
                            <a:srgbClr val="FF2323"/>
                          </a:solidFill>
                          <a:effectLst>
                            <a:outerShdw blurRad="38100" dist="38100" dir="2700000" algn="tl">
                              <a:srgbClr val="000000"/>
                            </a:outerShdw>
                          </a:effectLst>
                          <a:latin typeface="Symbol" panose="05050102010706020507" pitchFamily="18" charset="2"/>
                          <a:ea typeface="微软雅黑" panose="020B0503020204020204" pitchFamily="34" charset="-122"/>
                        </a:rPr>
                        <a:t>m</a:t>
                      </a:r>
                      <a:r>
                        <a:rPr kumimoji="1" lang="en-US" altLang="zh-CN" sz="2700" b="1" i="0" u="none" strike="noStrike" cap="none" normalizeH="0" baseline="-25000" dirty="0" err="1">
                          <a:ln>
                            <a:noFill/>
                          </a:ln>
                          <a:solidFill>
                            <a:srgbClr val="FF2323"/>
                          </a:solidFill>
                          <a:effectLst>
                            <a:outerShdw blurRad="38100" dist="38100" dir="2700000" algn="tl">
                              <a:srgbClr val="000000"/>
                            </a:outerShdw>
                          </a:effectLst>
                          <a:latin typeface="Times New Roman" panose="02020603050405020304" pitchFamily="18" charset="0"/>
                          <a:ea typeface="微软雅黑" panose="020B0503020204020204" pitchFamily="34" charset="-122"/>
                        </a:rPr>
                        <a:t>D</a:t>
                      </a:r>
                      <a:r>
                        <a:rPr kumimoji="1" lang="en-US" altLang="zh-CN" sz="2700" b="1" i="0" u="none" strike="noStrike" cap="none" normalizeH="0" baseline="-25000" dirty="0">
                          <a:ln>
                            <a:noFill/>
                          </a:ln>
                          <a:solidFill>
                            <a:srgbClr val="FF2323"/>
                          </a:solidFill>
                          <a:effectLst>
                            <a:outerShdw blurRad="38100" dist="38100" dir="2700000" algn="tl">
                              <a:srgbClr val="000000"/>
                            </a:outerShdw>
                          </a:effectLst>
                          <a:latin typeface="Times New Roman" panose="02020603050405020304" pitchFamily="18" charset="0"/>
                          <a:ea typeface="微软雅黑" panose="020B0503020204020204" pitchFamily="34" charset="-122"/>
                        </a:rPr>
                        <a:t> </a:t>
                      </a:r>
                      <a:r>
                        <a:rPr kumimoji="1" lang="en-US" altLang="zh-CN" sz="2700" b="1" i="0"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a:t>
                      </a:r>
                      <a:r>
                        <a:rPr kumimoji="1" lang="en-US" altLang="zh-CN" sz="2700" b="1" i="0" u="none" strike="noStrike" cap="none" normalizeH="0" baseline="0" dirty="0">
                          <a:ln>
                            <a:noFill/>
                          </a:ln>
                          <a:solidFill>
                            <a:srgbClr val="FF2323"/>
                          </a:solidFill>
                          <a:effectLst>
                            <a:outerShdw blurRad="38100" dist="38100" dir="2700000" algn="tl">
                              <a:srgbClr val="000000"/>
                            </a:outerShdw>
                          </a:effectLst>
                          <a:latin typeface="Times New Roman" panose="02020603050405020304" pitchFamily="18" charset="0"/>
                          <a:ea typeface="微软雅黑" panose="020B0503020204020204" pitchFamily="34" charset="-122"/>
                        </a:rPr>
                        <a:t> 0</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700" b="1" i="0" u="none" strike="noStrike" cap="none" normalizeH="0" baseline="0" dirty="0" err="1">
                          <a:ln>
                            <a:noFill/>
                          </a:ln>
                          <a:solidFill>
                            <a:srgbClr val="FF2323"/>
                          </a:solidFill>
                          <a:effectLst>
                            <a:outerShdw blurRad="38100" dist="38100" dir="2700000" algn="tl">
                              <a:srgbClr val="000000"/>
                            </a:outerShdw>
                          </a:effectLst>
                          <a:latin typeface="Symbol" panose="05050102010706020507" pitchFamily="18" charset="2"/>
                          <a:ea typeface="微软雅黑" panose="020B0503020204020204" pitchFamily="34" charset="-122"/>
                        </a:rPr>
                        <a:t>m</a:t>
                      </a:r>
                      <a:r>
                        <a:rPr kumimoji="1" lang="en-US" altLang="zh-CN" sz="2700" b="1" i="0" u="none" strike="noStrike" cap="none" normalizeH="0" baseline="-25000" dirty="0" err="1">
                          <a:ln>
                            <a:noFill/>
                          </a:ln>
                          <a:solidFill>
                            <a:srgbClr val="FF2323"/>
                          </a:solidFill>
                          <a:effectLst>
                            <a:outerShdw blurRad="38100" dist="38100" dir="2700000" algn="tl">
                              <a:srgbClr val="000000"/>
                            </a:outerShdw>
                          </a:effectLst>
                          <a:latin typeface="Times New Roman" panose="02020603050405020304" pitchFamily="18" charset="0"/>
                          <a:ea typeface="微软雅黑" panose="020B0503020204020204" pitchFamily="34" charset="-122"/>
                        </a:rPr>
                        <a:t>D</a:t>
                      </a:r>
                      <a:r>
                        <a:rPr kumimoji="1" lang="en-US" altLang="zh-CN" sz="2700" b="1" i="0" u="none" strike="noStrike" cap="none" normalizeH="0" baseline="-25000" dirty="0">
                          <a:ln>
                            <a:noFill/>
                          </a:ln>
                          <a:solidFill>
                            <a:srgbClr val="FF2323"/>
                          </a:solidFill>
                          <a:effectLst>
                            <a:outerShdw blurRad="38100" dist="38100" dir="2700000" algn="tl">
                              <a:srgbClr val="000000"/>
                            </a:outerShdw>
                          </a:effectLst>
                          <a:latin typeface="Times New Roman" panose="02020603050405020304" pitchFamily="18" charset="0"/>
                          <a:ea typeface="微软雅黑" panose="020B0503020204020204" pitchFamily="34" charset="-122"/>
                        </a:rPr>
                        <a:t> </a:t>
                      </a:r>
                      <a:r>
                        <a:rPr kumimoji="1" lang="en-US" altLang="zh-CN" sz="2700" b="1" i="0" u="none" strike="noStrike" cap="none" normalizeH="0" baseline="0" dirty="0">
                          <a:ln>
                            <a:noFill/>
                          </a:ln>
                          <a:solidFill>
                            <a:srgbClr val="FF2323"/>
                          </a:solidFill>
                          <a:effectLst>
                            <a:outerShdw blurRad="38100" dist="38100" dir="2700000" algn="tl">
                              <a:srgbClr val="000000"/>
                            </a:outerShdw>
                          </a:effectLst>
                          <a:latin typeface="Times New Roman" panose="02020603050405020304" pitchFamily="18" charset="0"/>
                          <a:ea typeface="微软雅黑" panose="020B0503020204020204" pitchFamily="34" charset="-122"/>
                          <a:sym typeface="Symbol" panose="05050102010706020507" pitchFamily="18" charset="2"/>
                        </a:rPr>
                        <a:t> </a:t>
                      </a:r>
                      <a:r>
                        <a:rPr kumimoji="1" lang="en-US" altLang="zh-CN" sz="2700" b="1" i="0" u="none" strike="noStrike" cap="none" normalizeH="0" baseline="0" dirty="0">
                          <a:ln>
                            <a:noFill/>
                          </a:ln>
                          <a:solidFill>
                            <a:srgbClr val="FF2323"/>
                          </a:solidFill>
                          <a:effectLst>
                            <a:outerShdw blurRad="38100" dist="38100" dir="2700000" algn="tl">
                              <a:srgbClr val="000000"/>
                            </a:outerShdw>
                          </a:effectLst>
                          <a:latin typeface="Times New Roman" panose="02020603050405020304" pitchFamily="18" charset="0"/>
                          <a:ea typeface="微软雅黑" panose="020B0503020204020204" pitchFamily="34" charset="-122"/>
                        </a:rPr>
                        <a:t>0</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700" b="1" i="0" u="none" strike="noStrike" cap="none" normalizeH="0" baseline="0" dirty="0" err="1">
                          <a:ln>
                            <a:noFill/>
                          </a:ln>
                          <a:solidFill>
                            <a:srgbClr val="FF2323"/>
                          </a:solidFill>
                          <a:effectLst>
                            <a:outerShdw blurRad="38100" dist="38100" dir="2700000" algn="tl">
                              <a:srgbClr val="000000"/>
                            </a:outerShdw>
                          </a:effectLst>
                          <a:latin typeface="Symbol" panose="05050102010706020507" pitchFamily="18" charset="2"/>
                          <a:ea typeface="微软雅黑" panose="020B0503020204020204" pitchFamily="34" charset="-122"/>
                        </a:rPr>
                        <a:t>m</a:t>
                      </a:r>
                      <a:r>
                        <a:rPr kumimoji="1" lang="en-US" altLang="zh-CN" sz="2700" b="1" i="0" u="none" strike="noStrike" cap="none" normalizeH="0" baseline="-25000" dirty="0" err="1">
                          <a:ln>
                            <a:noFill/>
                          </a:ln>
                          <a:solidFill>
                            <a:srgbClr val="FF2323"/>
                          </a:solidFill>
                          <a:effectLst>
                            <a:outerShdw blurRad="38100" dist="38100" dir="2700000" algn="tl">
                              <a:srgbClr val="000000"/>
                            </a:outerShdw>
                          </a:effectLst>
                          <a:latin typeface="Times New Roman" panose="02020603050405020304" pitchFamily="18" charset="0"/>
                          <a:ea typeface="微软雅黑" panose="020B0503020204020204" pitchFamily="34" charset="-122"/>
                        </a:rPr>
                        <a:t>D</a:t>
                      </a:r>
                      <a:r>
                        <a:rPr kumimoji="1" lang="en-US" altLang="zh-CN" sz="2700" b="1" i="0" u="none" strike="noStrike" cap="none" normalizeH="0" baseline="-25000" dirty="0">
                          <a:ln>
                            <a:noFill/>
                          </a:ln>
                          <a:solidFill>
                            <a:srgbClr val="FF2323"/>
                          </a:solidFill>
                          <a:effectLst>
                            <a:outerShdw blurRad="38100" dist="38100" dir="2700000" algn="tl">
                              <a:srgbClr val="000000"/>
                            </a:outerShdw>
                          </a:effectLst>
                          <a:latin typeface="Times New Roman" panose="02020603050405020304" pitchFamily="18" charset="0"/>
                          <a:ea typeface="微软雅黑" panose="020B0503020204020204" pitchFamily="34" charset="-122"/>
                        </a:rPr>
                        <a:t> </a:t>
                      </a:r>
                      <a:r>
                        <a:rPr kumimoji="1" lang="en-US" altLang="zh-CN" sz="2700" b="1" i="0" u="none" strike="noStrike" cap="none" normalizeH="0" baseline="0" dirty="0">
                          <a:ln>
                            <a:noFill/>
                          </a:ln>
                          <a:solidFill>
                            <a:srgbClr val="FF2323"/>
                          </a:solidFill>
                          <a:effectLst>
                            <a:outerShdw blurRad="38100" dist="38100" dir="2700000" algn="tl">
                              <a:srgbClr val="000000"/>
                            </a:outerShdw>
                          </a:effectLst>
                          <a:latin typeface="Times New Roman" panose="02020603050405020304" pitchFamily="18" charset="0"/>
                          <a:ea typeface="微软雅黑" panose="020B0503020204020204" pitchFamily="34" charset="-122"/>
                          <a:sym typeface="Symbol" panose="05050102010706020507" pitchFamily="18" charset="2"/>
                        </a:rPr>
                        <a:t> </a:t>
                      </a:r>
                      <a:r>
                        <a:rPr kumimoji="1" lang="en-US" altLang="zh-CN" sz="2700" b="1" i="0" u="none" strike="noStrike" cap="none" normalizeH="0" baseline="0" dirty="0">
                          <a:ln>
                            <a:noFill/>
                          </a:ln>
                          <a:solidFill>
                            <a:srgbClr val="FF2323"/>
                          </a:solidFill>
                          <a:effectLst>
                            <a:outerShdw blurRad="38100" dist="38100" dir="2700000" algn="tl">
                              <a:srgbClr val="000000"/>
                            </a:outerShdw>
                          </a:effectLst>
                          <a:latin typeface="Times New Roman" panose="02020603050405020304" pitchFamily="18" charset="0"/>
                          <a:ea typeface="微软雅黑" panose="020B0503020204020204" pitchFamily="34" charset="-122"/>
                        </a:rPr>
                        <a:t>0</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extLst>
                  <a:ext uri="{0D108BD9-81ED-4DB2-BD59-A6C34878D82A}">
                    <a16:rowId xmlns:a16="http://schemas.microsoft.com/office/drawing/2014/main" val="10002"/>
                  </a:ext>
                </a:extLst>
              </a:tr>
              <a:tr h="890588">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700" b="1" i="0" u="none" strike="noStrike" cap="none" normalizeH="0" baseline="0" dirty="0">
                          <a:ln>
                            <a:noFill/>
                          </a:ln>
                          <a:solidFill>
                            <a:schemeClr val="bg2"/>
                          </a:solidFill>
                          <a:effectLst/>
                          <a:latin typeface="Arial" panose="020B0604020202020204" pitchFamily="34" charset="0"/>
                          <a:ea typeface="微软雅黑" panose="020B0503020204020204" pitchFamily="34" charset="-122"/>
                        </a:rPr>
                        <a:t>H</a:t>
                      </a:r>
                      <a:r>
                        <a:rPr kumimoji="1" lang="en-US" altLang="zh-CN" sz="2700" b="1" i="0" u="none" strike="noStrike" cap="none" normalizeH="0" baseline="-25000" dirty="0">
                          <a:ln>
                            <a:noFill/>
                          </a:ln>
                          <a:solidFill>
                            <a:schemeClr val="bg2"/>
                          </a:solidFill>
                          <a:effectLst/>
                          <a:latin typeface="Arial" panose="020B0604020202020204" pitchFamily="34" charset="0"/>
                          <a:ea typeface="微软雅黑" panose="020B0503020204020204" pitchFamily="34" charset="-122"/>
                        </a:rPr>
                        <a:t>1</a:t>
                      </a:r>
                      <a:endParaRPr kumimoji="1" lang="en-US" altLang="zh-CN" sz="2700" b="1" i="1" u="none" strike="noStrike" cap="none" normalizeH="0" baseline="0" dirty="0">
                        <a:ln>
                          <a:noFill/>
                        </a:ln>
                        <a:solidFill>
                          <a:schemeClr val="bg2"/>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EC674"/>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700" b="1" i="0" u="none" strike="noStrike" cap="none" normalizeH="0" baseline="0" dirty="0" err="1">
                          <a:ln>
                            <a:noFill/>
                          </a:ln>
                          <a:solidFill>
                            <a:srgbClr val="FF2323"/>
                          </a:solidFill>
                          <a:effectLst>
                            <a:outerShdw blurRad="38100" dist="38100" dir="2700000" algn="tl">
                              <a:srgbClr val="000000"/>
                            </a:outerShdw>
                          </a:effectLst>
                          <a:latin typeface="Symbol" panose="05050102010706020507" pitchFamily="18" charset="2"/>
                          <a:ea typeface="微软雅黑" panose="020B0503020204020204" pitchFamily="34" charset="-122"/>
                        </a:rPr>
                        <a:t>m</a:t>
                      </a:r>
                      <a:r>
                        <a:rPr kumimoji="1" lang="en-US" altLang="zh-CN" sz="2700" b="1" i="0" u="none" strike="noStrike" cap="none" normalizeH="0" baseline="-25000" dirty="0" err="1">
                          <a:ln>
                            <a:noFill/>
                          </a:ln>
                          <a:solidFill>
                            <a:srgbClr val="FF2323"/>
                          </a:solidFill>
                          <a:effectLst>
                            <a:outerShdw blurRad="38100" dist="38100" dir="2700000" algn="tl">
                              <a:srgbClr val="000000"/>
                            </a:outerShdw>
                          </a:effectLst>
                          <a:latin typeface="Times New Roman" panose="02020603050405020304" pitchFamily="18" charset="0"/>
                          <a:ea typeface="微软雅黑" panose="020B0503020204020204" pitchFamily="34" charset="-122"/>
                        </a:rPr>
                        <a:t>D</a:t>
                      </a:r>
                      <a:r>
                        <a:rPr kumimoji="1" lang="en-US" altLang="zh-CN" sz="2700" b="1" i="0" u="none" strike="noStrike" cap="none" normalizeH="0" baseline="-25000" dirty="0">
                          <a:ln>
                            <a:noFill/>
                          </a:ln>
                          <a:solidFill>
                            <a:srgbClr val="FF2323"/>
                          </a:solidFill>
                          <a:effectLst>
                            <a:outerShdw blurRad="38100" dist="38100" dir="2700000" algn="tl">
                              <a:srgbClr val="000000"/>
                            </a:outerShdw>
                          </a:effectLst>
                          <a:latin typeface="Times New Roman" panose="02020603050405020304" pitchFamily="18" charset="0"/>
                          <a:ea typeface="微软雅黑" panose="020B0503020204020204" pitchFamily="34" charset="-122"/>
                        </a:rPr>
                        <a:t> </a:t>
                      </a:r>
                      <a:r>
                        <a:rPr kumimoji="1" lang="en-US" altLang="zh-CN" sz="2700" b="1" i="0"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sym typeface="Symbol" panose="05050102010706020507" pitchFamily="18" charset="2"/>
                        </a:rPr>
                        <a:t> </a:t>
                      </a:r>
                      <a:r>
                        <a:rPr kumimoji="1" lang="en-US" altLang="zh-CN" sz="2700" b="1" i="0" u="none" strike="noStrike" cap="none" normalizeH="0" baseline="0" dirty="0">
                          <a:ln>
                            <a:noFill/>
                          </a:ln>
                          <a:solidFill>
                            <a:srgbClr val="FF2323"/>
                          </a:solidFill>
                          <a:effectLst>
                            <a:outerShdw blurRad="38100" dist="38100" dir="2700000" algn="tl">
                              <a:srgbClr val="000000"/>
                            </a:outerShdw>
                          </a:effectLst>
                          <a:latin typeface="Times New Roman" panose="02020603050405020304" pitchFamily="18" charset="0"/>
                          <a:ea typeface="微软雅黑" panose="020B0503020204020204" pitchFamily="34" charset="-122"/>
                        </a:rPr>
                        <a:t>0</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700" b="1" i="0" u="none" strike="noStrike" cap="none" normalizeH="0" baseline="0" dirty="0" err="1">
                          <a:ln>
                            <a:noFill/>
                          </a:ln>
                          <a:solidFill>
                            <a:srgbClr val="FF2323"/>
                          </a:solidFill>
                          <a:effectLst>
                            <a:outerShdw blurRad="38100" dist="38100" dir="2700000" algn="tl">
                              <a:srgbClr val="000000"/>
                            </a:outerShdw>
                          </a:effectLst>
                          <a:latin typeface="Symbol" panose="05050102010706020507" pitchFamily="18" charset="2"/>
                          <a:ea typeface="微软雅黑" panose="020B0503020204020204" pitchFamily="34" charset="-122"/>
                        </a:rPr>
                        <a:t>m</a:t>
                      </a:r>
                      <a:r>
                        <a:rPr kumimoji="1" lang="en-US" altLang="zh-CN" sz="2700" b="1" i="0" u="none" strike="noStrike" cap="none" normalizeH="0" baseline="-25000" dirty="0" err="1">
                          <a:ln>
                            <a:noFill/>
                          </a:ln>
                          <a:solidFill>
                            <a:srgbClr val="FF2323"/>
                          </a:solidFill>
                          <a:effectLst>
                            <a:outerShdw blurRad="38100" dist="38100" dir="2700000" algn="tl">
                              <a:srgbClr val="000000"/>
                            </a:outerShdw>
                          </a:effectLst>
                          <a:latin typeface="Times New Roman" panose="02020603050405020304" pitchFamily="18" charset="0"/>
                          <a:ea typeface="微软雅黑" panose="020B0503020204020204" pitchFamily="34" charset="-122"/>
                        </a:rPr>
                        <a:t>D</a:t>
                      </a:r>
                      <a:r>
                        <a:rPr kumimoji="1" lang="en-US" altLang="zh-CN" sz="2700" b="1" i="0" u="none" strike="noStrike" cap="none" normalizeH="0" baseline="0" dirty="0">
                          <a:ln>
                            <a:noFill/>
                          </a:ln>
                          <a:solidFill>
                            <a:srgbClr val="FF2323"/>
                          </a:solidFill>
                          <a:effectLst>
                            <a:outerShdw blurRad="38100" dist="38100" dir="2700000" algn="tl">
                              <a:srgbClr val="000000"/>
                            </a:outerShdw>
                          </a:effectLst>
                          <a:latin typeface="Times New Roman" panose="02020603050405020304" pitchFamily="18" charset="0"/>
                          <a:ea typeface="微软雅黑" panose="020B0503020204020204" pitchFamily="34" charset="-122"/>
                        </a:rPr>
                        <a:t>&lt; 0</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700" b="1" i="0" u="none" strike="noStrike" cap="none" normalizeH="0" baseline="0" dirty="0" err="1">
                          <a:ln>
                            <a:noFill/>
                          </a:ln>
                          <a:solidFill>
                            <a:srgbClr val="FF2323"/>
                          </a:solidFill>
                          <a:effectLst>
                            <a:outerShdw blurRad="38100" dist="38100" dir="2700000" algn="tl">
                              <a:srgbClr val="000000"/>
                            </a:outerShdw>
                          </a:effectLst>
                          <a:latin typeface="Symbol" panose="05050102010706020507" pitchFamily="18" charset="2"/>
                          <a:ea typeface="微软雅黑" panose="020B0503020204020204" pitchFamily="34" charset="-122"/>
                        </a:rPr>
                        <a:t>m</a:t>
                      </a:r>
                      <a:r>
                        <a:rPr kumimoji="1" lang="en-US" altLang="zh-CN" sz="2700" b="1" i="0" u="none" strike="noStrike" cap="none" normalizeH="0" baseline="-25000" dirty="0" err="1">
                          <a:ln>
                            <a:noFill/>
                          </a:ln>
                          <a:solidFill>
                            <a:srgbClr val="FF2323"/>
                          </a:solidFill>
                          <a:effectLst>
                            <a:outerShdw blurRad="38100" dist="38100" dir="2700000" algn="tl">
                              <a:srgbClr val="000000"/>
                            </a:outerShdw>
                          </a:effectLst>
                          <a:latin typeface="Times New Roman" panose="02020603050405020304" pitchFamily="18" charset="0"/>
                          <a:ea typeface="微软雅黑" panose="020B0503020204020204" pitchFamily="34" charset="-122"/>
                        </a:rPr>
                        <a:t>D</a:t>
                      </a:r>
                      <a:r>
                        <a:rPr kumimoji="1" lang="en-US" altLang="zh-CN" sz="2700" b="1" i="0" u="none" strike="noStrike" cap="none" normalizeH="0" baseline="-25000" dirty="0">
                          <a:ln>
                            <a:noFill/>
                          </a:ln>
                          <a:solidFill>
                            <a:srgbClr val="FF2323"/>
                          </a:solidFill>
                          <a:effectLst>
                            <a:outerShdw blurRad="38100" dist="38100" dir="2700000" algn="tl">
                              <a:srgbClr val="000000"/>
                            </a:outerShdw>
                          </a:effectLst>
                          <a:latin typeface="Times New Roman" panose="02020603050405020304" pitchFamily="18" charset="0"/>
                          <a:ea typeface="微软雅黑" panose="020B0503020204020204" pitchFamily="34" charset="-122"/>
                        </a:rPr>
                        <a:t> </a:t>
                      </a:r>
                      <a:r>
                        <a:rPr kumimoji="1" lang="en-US" altLang="zh-CN" sz="2700" b="1" i="0" u="none" strike="noStrike" cap="none" normalizeH="0" baseline="0" dirty="0">
                          <a:ln>
                            <a:noFill/>
                          </a:ln>
                          <a:solidFill>
                            <a:srgbClr val="FF2323"/>
                          </a:solidFill>
                          <a:effectLst>
                            <a:outerShdw blurRad="38100" dist="38100" dir="2700000" algn="tl">
                              <a:srgbClr val="000000"/>
                            </a:outerShdw>
                          </a:effectLst>
                          <a:latin typeface="Times New Roman" panose="02020603050405020304" pitchFamily="18" charset="0"/>
                          <a:ea typeface="微软雅黑" panose="020B0503020204020204" pitchFamily="34" charset="-122"/>
                        </a:rPr>
                        <a:t>&gt; 0</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extLst>
                  <a:ext uri="{0D108BD9-81ED-4DB2-BD59-A6C34878D82A}">
                    <a16:rowId xmlns:a16="http://schemas.microsoft.com/office/drawing/2014/main" val="10003"/>
                  </a:ext>
                </a:extLst>
              </a:tr>
            </a:tbl>
          </a:graphicData>
        </a:graphic>
      </p:graphicFrame>
    </p:spTree>
  </p:cSld>
  <p:clrMapOvr>
    <a:masterClrMapping/>
  </p:clrMapOvr>
  <p:transition>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026" name="Rectangle 2"/>
          <p:cNvSpPr>
            <a:spLocks noGrp="1" noChangeArrowheads="1"/>
          </p:cNvSpPr>
          <p:nvPr>
            <p:ph type="title"/>
          </p:nvPr>
        </p:nvSpPr>
        <p:spPr>
          <a:noFill/>
        </p:spPr>
        <p:txBody>
          <a:bodyPr>
            <a:normAutofit fontScale="90000"/>
          </a:bodyPr>
          <a:lstStyle/>
          <a:p>
            <a:r>
              <a:rPr lang="zh-CN" altLang="en-US" sz="4000"/>
              <a:t>配对样本的 </a:t>
            </a:r>
            <a:r>
              <a:rPr lang="en-US" altLang="zh-CN" sz="4000" i="1"/>
              <a:t>t</a:t>
            </a:r>
            <a:r>
              <a:rPr lang="en-US" altLang="zh-CN" sz="4000"/>
              <a:t> </a:t>
            </a:r>
            <a:r>
              <a:rPr lang="zh-CN" altLang="en-US" sz="4000"/>
              <a:t>检验</a:t>
            </a:r>
            <a:br>
              <a:rPr lang="zh-CN" altLang="en-US"/>
            </a:br>
            <a:r>
              <a:rPr lang="zh-CN" altLang="en-US" sz="3600">
                <a:solidFill>
                  <a:schemeClr val="hlink"/>
                </a:solidFill>
              </a:rPr>
              <a:t>（数据形式）</a:t>
            </a:r>
          </a:p>
        </p:txBody>
      </p:sp>
      <p:graphicFrame>
        <p:nvGraphicFramePr>
          <p:cNvPr id="897124" name="Group 100"/>
          <p:cNvGraphicFramePr>
            <a:graphicFrameLocks noGrp="1"/>
          </p:cNvGraphicFramePr>
          <p:nvPr/>
        </p:nvGraphicFramePr>
        <p:xfrm>
          <a:off x="484188" y="2000250"/>
          <a:ext cx="8262937" cy="3867150"/>
        </p:xfrm>
        <a:graphic>
          <a:graphicData uri="http://schemas.openxmlformats.org/drawingml/2006/table">
            <a:tbl>
              <a:tblPr/>
              <a:tblGrid>
                <a:gridCol w="1730375">
                  <a:extLst>
                    <a:ext uri="{9D8B030D-6E8A-4147-A177-3AD203B41FA5}">
                      <a16:colId xmlns:a16="http://schemas.microsoft.com/office/drawing/2014/main" val="20000"/>
                    </a:ext>
                  </a:extLst>
                </a:gridCol>
                <a:gridCol w="2028825">
                  <a:extLst>
                    <a:ext uri="{9D8B030D-6E8A-4147-A177-3AD203B41FA5}">
                      <a16:colId xmlns:a16="http://schemas.microsoft.com/office/drawing/2014/main" val="20001"/>
                    </a:ext>
                  </a:extLst>
                </a:gridCol>
                <a:gridCol w="2100262">
                  <a:extLst>
                    <a:ext uri="{9D8B030D-6E8A-4147-A177-3AD203B41FA5}">
                      <a16:colId xmlns:a16="http://schemas.microsoft.com/office/drawing/2014/main" val="20002"/>
                    </a:ext>
                  </a:extLst>
                </a:gridCol>
                <a:gridCol w="2403475">
                  <a:extLst>
                    <a:ext uri="{9D8B030D-6E8A-4147-A177-3AD203B41FA5}">
                      <a16:colId xmlns:a16="http://schemas.microsoft.com/office/drawing/2014/main" val="20003"/>
                    </a:ext>
                  </a:extLst>
                </a:gridCol>
              </a:tblGrid>
              <a:tr h="571500">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2400" b="1" i="0" u="none" strike="noStrike" cap="none" normalizeH="0" baseline="0" dirty="0">
                          <a:ln>
                            <a:noFill/>
                          </a:ln>
                          <a:solidFill>
                            <a:schemeClr val="bg2"/>
                          </a:solidFill>
                          <a:effectLst/>
                          <a:latin typeface="Arial" panose="020B0604020202020204" pitchFamily="34" charset="0"/>
                          <a:ea typeface="微软雅黑" panose="020B0503020204020204" pitchFamily="34" charset="-122"/>
                        </a:rPr>
                        <a:t>观察序号</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EC674"/>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2400" b="1"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样本</a:t>
                      </a:r>
                      <a:r>
                        <a:rPr kumimoji="1" lang="en-US" altLang="zh-CN" sz="2400" b="1"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1</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2400" b="1"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样本</a:t>
                      </a:r>
                      <a:r>
                        <a:rPr kumimoji="1" lang="en-US" altLang="zh-CN" sz="2400" b="1"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2</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2400" b="1"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差值</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FFF9B"/>
                    </a:solidFill>
                  </a:tcPr>
                </a:tc>
                <a:extLst>
                  <a:ext uri="{0D108BD9-81ED-4DB2-BD59-A6C34878D82A}">
                    <a16:rowId xmlns:a16="http://schemas.microsoft.com/office/drawing/2014/main" val="10000"/>
                  </a:ext>
                </a:extLst>
              </a:tr>
              <a:tr h="530225">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3000" b="1" i="0" u="none" strike="noStrike" cap="none" normalizeH="0" baseline="0" dirty="0">
                          <a:ln>
                            <a:noFill/>
                          </a:ln>
                          <a:solidFill>
                            <a:schemeClr val="bg2"/>
                          </a:solidFill>
                          <a:effectLst/>
                          <a:latin typeface="Arial" panose="020B0604020202020204" pitchFamily="34" charset="0"/>
                          <a:ea typeface="微软雅黑" panose="020B0503020204020204" pitchFamily="34" charset="-122"/>
                        </a:rPr>
                        <a:t>1</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EC674"/>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1" i="1" u="none" strike="noStrike" cap="none" normalizeH="0" baseline="0" dirty="0">
                          <a:ln>
                            <a:noFill/>
                          </a:ln>
                          <a:solidFill>
                            <a:srgbClr val="FF2323"/>
                          </a:solidFill>
                          <a:effectLst/>
                          <a:latin typeface="Times New Roman" panose="02020603050405020304" pitchFamily="18" charset="0"/>
                          <a:ea typeface="微软雅黑" panose="020B0503020204020204" pitchFamily="34" charset="-122"/>
                        </a:rPr>
                        <a:t>x</a:t>
                      </a:r>
                      <a:r>
                        <a:rPr kumimoji="1" lang="en-US" altLang="zh-CN" sz="2800" b="1" i="0" u="none" strike="noStrike" cap="none" normalizeH="0" baseline="-25000" dirty="0">
                          <a:ln>
                            <a:noFill/>
                          </a:ln>
                          <a:solidFill>
                            <a:srgbClr val="FF2323"/>
                          </a:solidFill>
                          <a:effectLst/>
                          <a:latin typeface="Arial" panose="020B0604020202020204" pitchFamily="34" charset="0"/>
                          <a:ea typeface="微软雅黑" panose="020B0503020204020204" pitchFamily="34" charset="-122"/>
                        </a:rPr>
                        <a:t> 11</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1" i="1" u="none" strike="noStrike" cap="none" normalizeH="0" baseline="0" dirty="0">
                          <a:ln>
                            <a:noFill/>
                          </a:ln>
                          <a:solidFill>
                            <a:srgbClr val="FF2323"/>
                          </a:solidFill>
                          <a:effectLst/>
                          <a:latin typeface="Times New Roman" panose="02020603050405020304" pitchFamily="18" charset="0"/>
                          <a:ea typeface="微软雅黑" panose="020B0503020204020204" pitchFamily="34" charset="-122"/>
                        </a:rPr>
                        <a:t>x</a:t>
                      </a:r>
                      <a:r>
                        <a:rPr kumimoji="1" lang="en-US" altLang="zh-CN" sz="2800" b="1" i="0" u="none" strike="noStrike" cap="none" normalizeH="0" baseline="-25000" dirty="0">
                          <a:ln>
                            <a:noFill/>
                          </a:ln>
                          <a:solidFill>
                            <a:srgbClr val="FF2323"/>
                          </a:solidFill>
                          <a:effectLst/>
                          <a:latin typeface="Arial" panose="020B0604020202020204" pitchFamily="34" charset="0"/>
                          <a:ea typeface="微软雅黑" panose="020B0503020204020204" pitchFamily="34" charset="-122"/>
                        </a:rPr>
                        <a:t> 21</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800" b="1" i="0" u="none" strike="noStrike" cap="none" normalizeH="0" baseline="0" dirty="0">
                          <a:ln>
                            <a:noFill/>
                          </a:ln>
                          <a:solidFill>
                            <a:srgbClr val="FF2323"/>
                          </a:solidFill>
                          <a:effectLst/>
                          <a:latin typeface="Times New Roman" panose="02020603050405020304" pitchFamily="18" charset="0"/>
                          <a:ea typeface="微软雅黑" panose="020B0503020204020204" pitchFamily="34" charset="-122"/>
                        </a:rPr>
                        <a:t>D</a:t>
                      </a:r>
                      <a:r>
                        <a:rPr kumimoji="1" lang="en-US" altLang="zh-CN" sz="2800" b="1" i="0" u="none" strike="noStrike" cap="none" normalizeH="0" baseline="-25000" dirty="0">
                          <a:ln>
                            <a:noFill/>
                          </a:ln>
                          <a:solidFill>
                            <a:srgbClr val="FF2323"/>
                          </a:solidFill>
                          <a:effectLst/>
                          <a:latin typeface="Arial" panose="020B0604020202020204" pitchFamily="34" charset="0"/>
                          <a:ea typeface="微软雅黑" panose="020B0503020204020204" pitchFamily="34" charset="-122"/>
                        </a:rPr>
                        <a:t>1 </a:t>
                      </a:r>
                      <a:r>
                        <a:rPr kumimoji="1" lang="en-US" altLang="zh-CN" sz="2800" b="1" i="0" u="none" strike="noStrike" cap="none" normalizeH="0" baseline="0" dirty="0">
                          <a:ln>
                            <a:noFill/>
                          </a:ln>
                          <a:solidFill>
                            <a:srgbClr val="FF2323"/>
                          </a:solidFill>
                          <a:effectLst/>
                          <a:latin typeface="Arial" panose="020B0604020202020204" pitchFamily="34" charset="0"/>
                          <a:ea typeface="微软雅黑" panose="020B0503020204020204" pitchFamily="34" charset="-122"/>
                        </a:rPr>
                        <a:t>= </a:t>
                      </a:r>
                      <a:r>
                        <a:rPr kumimoji="1" lang="en-US" altLang="zh-CN" sz="2800" b="1" i="1" u="none" strike="noStrike" cap="none" normalizeH="0" baseline="0" dirty="0">
                          <a:ln>
                            <a:noFill/>
                          </a:ln>
                          <a:solidFill>
                            <a:srgbClr val="FF2323"/>
                          </a:solidFill>
                          <a:effectLst/>
                          <a:latin typeface="Times New Roman" panose="02020603050405020304" pitchFamily="18" charset="0"/>
                          <a:ea typeface="微软雅黑" panose="020B0503020204020204" pitchFamily="34" charset="-122"/>
                        </a:rPr>
                        <a:t>x</a:t>
                      </a:r>
                      <a:r>
                        <a:rPr kumimoji="1" lang="en-US" altLang="zh-CN" sz="2800" b="1" i="0" u="none" strike="noStrike" cap="none" normalizeH="0" baseline="-25000" dirty="0">
                          <a:ln>
                            <a:noFill/>
                          </a:ln>
                          <a:solidFill>
                            <a:srgbClr val="FF2323"/>
                          </a:solidFill>
                          <a:effectLst/>
                          <a:latin typeface="Arial" panose="020B0604020202020204" pitchFamily="34" charset="0"/>
                          <a:ea typeface="微软雅黑" panose="020B0503020204020204" pitchFamily="34" charset="-122"/>
                        </a:rPr>
                        <a:t> 11 </a:t>
                      </a:r>
                      <a:r>
                        <a:rPr kumimoji="1" lang="en-US" altLang="zh-CN" sz="2800" b="1" i="0" u="none" strike="noStrike" cap="none" normalizeH="0" baseline="0" dirty="0">
                          <a:ln>
                            <a:noFill/>
                          </a:ln>
                          <a:solidFill>
                            <a:srgbClr val="FF2323"/>
                          </a:solidFill>
                          <a:effectLst/>
                          <a:latin typeface="Arial" panose="020B0604020202020204" pitchFamily="34" charset="0"/>
                          <a:ea typeface="微软雅黑" panose="020B0503020204020204" pitchFamily="34" charset="-122"/>
                        </a:rPr>
                        <a:t>- </a:t>
                      </a:r>
                      <a:r>
                        <a:rPr kumimoji="1" lang="en-US" altLang="zh-CN" sz="2800" b="1" i="1" u="none" strike="noStrike" cap="none" normalizeH="0" baseline="0" dirty="0">
                          <a:ln>
                            <a:noFill/>
                          </a:ln>
                          <a:solidFill>
                            <a:srgbClr val="FF2323"/>
                          </a:solidFill>
                          <a:effectLst/>
                          <a:latin typeface="Times New Roman" panose="02020603050405020304" pitchFamily="18" charset="0"/>
                          <a:ea typeface="微软雅黑" panose="020B0503020204020204" pitchFamily="34" charset="-122"/>
                        </a:rPr>
                        <a:t>x</a:t>
                      </a:r>
                      <a:r>
                        <a:rPr kumimoji="1" lang="en-US" altLang="zh-CN" sz="2800" b="1" i="0" u="none" strike="noStrike" cap="none" normalizeH="0" baseline="-25000" dirty="0">
                          <a:ln>
                            <a:noFill/>
                          </a:ln>
                          <a:solidFill>
                            <a:srgbClr val="FF2323"/>
                          </a:solidFill>
                          <a:effectLst/>
                          <a:latin typeface="Arial" panose="020B0604020202020204" pitchFamily="34" charset="0"/>
                          <a:ea typeface="微软雅黑" panose="020B0503020204020204" pitchFamily="34" charset="-122"/>
                        </a:rPr>
                        <a:t> 21</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extLst>
                  <a:ext uri="{0D108BD9-81ED-4DB2-BD59-A6C34878D82A}">
                    <a16:rowId xmlns:a16="http://schemas.microsoft.com/office/drawing/2014/main" val="10001"/>
                  </a:ext>
                </a:extLst>
              </a:tr>
              <a:tr h="552450">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3000" b="1" i="0" u="none" strike="noStrike" cap="none" normalizeH="0" baseline="0" dirty="0">
                          <a:ln>
                            <a:noFill/>
                          </a:ln>
                          <a:solidFill>
                            <a:schemeClr val="bg2"/>
                          </a:solidFill>
                          <a:effectLst/>
                          <a:latin typeface="Arial" panose="020B0604020202020204" pitchFamily="34" charset="0"/>
                          <a:ea typeface="微软雅黑" panose="020B0503020204020204" pitchFamily="34" charset="-122"/>
                        </a:rPr>
                        <a:t>2</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EC674"/>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1" i="1" u="none" strike="noStrike" cap="none" normalizeH="0" baseline="0" dirty="0">
                          <a:ln>
                            <a:noFill/>
                          </a:ln>
                          <a:solidFill>
                            <a:srgbClr val="FF2323"/>
                          </a:solidFill>
                          <a:effectLst/>
                          <a:latin typeface="Times New Roman" panose="02020603050405020304" pitchFamily="18" charset="0"/>
                          <a:ea typeface="微软雅黑" panose="020B0503020204020204" pitchFamily="34" charset="-122"/>
                        </a:rPr>
                        <a:t>x</a:t>
                      </a:r>
                      <a:r>
                        <a:rPr kumimoji="1" lang="en-US" altLang="zh-CN" sz="2800" b="1" i="0" u="none" strike="noStrike" cap="none" normalizeH="0" baseline="-25000" dirty="0">
                          <a:ln>
                            <a:noFill/>
                          </a:ln>
                          <a:solidFill>
                            <a:srgbClr val="FF2323"/>
                          </a:solidFill>
                          <a:effectLst/>
                          <a:latin typeface="Arial" panose="020B0604020202020204" pitchFamily="34" charset="0"/>
                          <a:ea typeface="微软雅黑" panose="020B0503020204020204" pitchFamily="34" charset="-122"/>
                        </a:rPr>
                        <a:t> 12</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1" i="1" u="none" strike="noStrike" cap="none" normalizeH="0" baseline="0" dirty="0">
                          <a:ln>
                            <a:noFill/>
                          </a:ln>
                          <a:solidFill>
                            <a:srgbClr val="FF2323"/>
                          </a:solidFill>
                          <a:effectLst/>
                          <a:latin typeface="Times New Roman" panose="02020603050405020304" pitchFamily="18" charset="0"/>
                          <a:ea typeface="微软雅黑" panose="020B0503020204020204" pitchFamily="34" charset="-122"/>
                        </a:rPr>
                        <a:t>x</a:t>
                      </a:r>
                      <a:r>
                        <a:rPr kumimoji="1" lang="en-US" altLang="zh-CN" sz="2800" b="1" i="0" u="none" strike="noStrike" cap="none" normalizeH="0" baseline="-25000" dirty="0">
                          <a:ln>
                            <a:noFill/>
                          </a:ln>
                          <a:solidFill>
                            <a:srgbClr val="FF2323"/>
                          </a:solidFill>
                          <a:effectLst/>
                          <a:latin typeface="Arial" panose="020B0604020202020204" pitchFamily="34" charset="0"/>
                          <a:ea typeface="微软雅黑" panose="020B0503020204020204" pitchFamily="34" charset="-122"/>
                        </a:rPr>
                        <a:t> 22</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800" b="1" i="0" u="none" strike="noStrike" cap="none" normalizeH="0" baseline="0" dirty="0">
                          <a:ln>
                            <a:noFill/>
                          </a:ln>
                          <a:solidFill>
                            <a:srgbClr val="FF2323"/>
                          </a:solidFill>
                          <a:effectLst/>
                          <a:latin typeface="Times New Roman" panose="02020603050405020304" pitchFamily="18" charset="0"/>
                          <a:ea typeface="微软雅黑" panose="020B0503020204020204" pitchFamily="34" charset="-122"/>
                        </a:rPr>
                        <a:t>D</a:t>
                      </a:r>
                      <a:r>
                        <a:rPr kumimoji="1" lang="en-US" altLang="zh-CN" sz="2800" b="1" i="0" u="none" strike="noStrike" cap="none" normalizeH="0" baseline="-25000" dirty="0">
                          <a:ln>
                            <a:noFill/>
                          </a:ln>
                          <a:solidFill>
                            <a:srgbClr val="FF2323"/>
                          </a:solidFill>
                          <a:effectLst/>
                          <a:latin typeface="Arial" panose="020B0604020202020204" pitchFamily="34" charset="0"/>
                          <a:ea typeface="微软雅黑" panose="020B0503020204020204" pitchFamily="34" charset="-122"/>
                        </a:rPr>
                        <a:t>1 </a:t>
                      </a:r>
                      <a:r>
                        <a:rPr kumimoji="1" lang="en-US" altLang="zh-CN" sz="2800" b="1" i="0" u="none" strike="noStrike" cap="none" normalizeH="0" baseline="0" dirty="0">
                          <a:ln>
                            <a:noFill/>
                          </a:ln>
                          <a:solidFill>
                            <a:srgbClr val="FF2323"/>
                          </a:solidFill>
                          <a:effectLst/>
                          <a:latin typeface="Arial" panose="020B0604020202020204" pitchFamily="34" charset="0"/>
                          <a:ea typeface="微软雅黑" panose="020B0503020204020204" pitchFamily="34" charset="-122"/>
                        </a:rPr>
                        <a:t>= </a:t>
                      </a:r>
                      <a:r>
                        <a:rPr kumimoji="1" lang="en-US" altLang="zh-CN" sz="2800" b="1" i="1" u="none" strike="noStrike" cap="none" normalizeH="0" baseline="0" dirty="0">
                          <a:ln>
                            <a:noFill/>
                          </a:ln>
                          <a:solidFill>
                            <a:srgbClr val="FF2323"/>
                          </a:solidFill>
                          <a:effectLst/>
                          <a:latin typeface="Times New Roman" panose="02020603050405020304" pitchFamily="18" charset="0"/>
                          <a:ea typeface="微软雅黑" panose="020B0503020204020204" pitchFamily="34" charset="-122"/>
                        </a:rPr>
                        <a:t>x</a:t>
                      </a:r>
                      <a:r>
                        <a:rPr kumimoji="1" lang="en-US" altLang="zh-CN" sz="2800" b="1" i="0" u="none" strike="noStrike" cap="none" normalizeH="0" baseline="-25000" dirty="0">
                          <a:ln>
                            <a:noFill/>
                          </a:ln>
                          <a:solidFill>
                            <a:srgbClr val="FF2323"/>
                          </a:solidFill>
                          <a:effectLst/>
                          <a:latin typeface="Arial" panose="020B0604020202020204" pitchFamily="34" charset="0"/>
                          <a:ea typeface="微软雅黑" panose="020B0503020204020204" pitchFamily="34" charset="-122"/>
                        </a:rPr>
                        <a:t> 12 </a:t>
                      </a:r>
                      <a:r>
                        <a:rPr kumimoji="1" lang="en-US" altLang="zh-CN" sz="2800" b="1" i="0" u="none" strike="noStrike" cap="none" normalizeH="0" baseline="0" dirty="0">
                          <a:ln>
                            <a:noFill/>
                          </a:ln>
                          <a:solidFill>
                            <a:srgbClr val="FF2323"/>
                          </a:solidFill>
                          <a:effectLst/>
                          <a:latin typeface="Arial" panose="020B0604020202020204" pitchFamily="34" charset="0"/>
                          <a:ea typeface="微软雅黑" panose="020B0503020204020204" pitchFamily="34" charset="-122"/>
                        </a:rPr>
                        <a:t>- </a:t>
                      </a:r>
                      <a:r>
                        <a:rPr kumimoji="1" lang="en-US" altLang="zh-CN" sz="2800" b="1" i="1" u="none" strike="noStrike" cap="none" normalizeH="0" baseline="0" dirty="0">
                          <a:ln>
                            <a:noFill/>
                          </a:ln>
                          <a:solidFill>
                            <a:srgbClr val="FF2323"/>
                          </a:solidFill>
                          <a:effectLst/>
                          <a:latin typeface="Times New Roman" panose="02020603050405020304" pitchFamily="18" charset="0"/>
                          <a:ea typeface="微软雅黑" panose="020B0503020204020204" pitchFamily="34" charset="-122"/>
                        </a:rPr>
                        <a:t>x</a:t>
                      </a:r>
                      <a:r>
                        <a:rPr kumimoji="1" lang="en-US" altLang="zh-CN" sz="2800" b="1" i="0" u="none" strike="noStrike" cap="none" normalizeH="0" baseline="-25000" dirty="0">
                          <a:ln>
                            <a:noFill/>
                          </a:ln>
                          <a:solidFill>
                            <a:srgbClr val="FF2323"/>
                          </a:solidFill>
                          <a:effectLst/>
                          <a:latin typeface="Arial" panose="020B0604020202020204" pitchFamily="34" charset="0"/>
                          <a:ea typeface="微软雅黑" panose="020B0503020204020204" pitchFamily="34" charset="-122"/>
                        </a:rPr>
                        <a:t> 22</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extLst>
                  <a:ext uri="{0D108BD9-81ED-4DB2-BD59-A6C34878D82A}">
                    <a16:rowId xmlns:a16="http://schemas.microsoft.com/office/drawing/2014/main" val="10002"/>
                  </a:ext>
                </a:extLst>
              </a:tr>
              <a:tr h="501650">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3000" b="1" i="0" u="none" strike="noStrike" cap="none" normalizeH="0" baseline="0" dirty="0">
                          <a:ln>
                            <a:noFill/>
                          </a:ln>
                          <a:solidFill>
                            <a:schemeClr val="bg2"/>
                          </a:solidFill>
                          <a:effectLst/>
                          <a:latin typeface="MT Extra" panose="05050102010205020202" pitchFamily="18" charset="2"/>
                          <a:ea typeface="微软雅黑" panose="020B0503020204020204" pitchFamily="34" charset="-122"/>
                        </a:rPr>
                        <a:t>M</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EC674"/>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1" i="0" u="none" strike="noStrike" cap="none" normalizeH="0" baseline="0" dirty="0">
                          <a:ln>
                            <a:noFill/>
                          </a:ln>
                          <a:solidFill>
                            <a:srgbClr val="FF2323"/>
                          </a:solidFill>
                          <a:effectLst/>
                          <a:latin typeface="MT Extra" panose="05050102010205020202" pitchFamily="18" charset="2"/>
                          <a:ea typeface="微软雅黑" panose="020B0503020204020204" pitchFamily="34" charset="-122"/>
                        </a:rPr>
                        <a:t>M</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1" i="0" u="none" strike="noStrike" cap="none" normalizeH="0" baseline="0" dirty="0">
                          <a:ln>
                            <a:noFill/>
                          </a:ln>
                          <a:solidFill>
                            <a:srgbClr val="FF2323"/>
                          </a:solidFill>
                          <a:effectLst/>
                          <a:latin typeface="MT Extra" panose="05050102010205020202" pitchFamily="18" charset="2"/>
                          <a:ea typeface="微软雅黑" panose="020B0503020204020204" pitchFamily="34" charset="-122"/>
                        </a:rPr>
                        <a:t>M</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1" i="0" u="none" strike="noStrike" cap="none" normalizeH="0" baseline="0" dirty="0">
                          <a:ln>
                            <a:noFill/>
                          </a:ln>
                          <a:solidFill>
                            <a:srgbClr val="FF2323"/>
                          </a:solidFill>
                          <a:effectLst/>
                          <a:latin typeface="MT Extra" panose="05050102010205020202" pitchFamily="18" charset="2"/>
                          <a:ea typeface="微软雅黑" panose="020B0503020204020204" pitchFamily="34" charset="-122"/>
                        </a:rPr>
                        <a:t>M</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extLst>
                  <a:ext uri="{0D108BD9-81ED-4DB2-BD59-A6C34878D82A}">
                    <a16:rowId xmlns:a16="http://schemas.microsoft.com/office/drawing/2014/main" val="10003"/>
                  </a:ext>
                </a:extLst>
              </a:tr>
              <a:tr h="519113">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3000" b="1" i="1" u="none" strike="noStrike" cap="none" normalizeH="0" baseline="0" dirty="0" err="1">
                          <a:ln>
                            <a:noFill/>
                          </a:ln>
                          <a:solidFill>
                            <a:schemeClr val="bg2"/>
                          </a:solidFill>
                          <a:effectLst/>
                          <a:latin typeface="Times New Roman" panose="02020603050405020304" pitchFamily="18" charset="0"/>
                          <a:ea typeface="微软雅黑" panose="020B0503020204020204" pitchFamily="34" charset="-122"/>
                        </a:rPr>
                        <a:t>i</a:t>
                      </a:r>
                      <a:endParaRPr kumimoji="1" lang="en-US" altLang="zh-CN" sz="3000" b="1" i="1" u="none" strike="noStrike" cap="none" normalizeH="0" baseline="0" dirty="0">
                        <a:ln>
                          <a:noFill/>
                        </a:ln>
                        <a:solidFill>
                          <a:schemeClr val="bg2"/>
                        </a:solidFill>
                        <a:effectLst/>
                        <a:latin typeface="Times New Roman" panose="02020603050405020304" pitchFamily="18" charset="0"/>
                        <a:ea typeface="微软雅黑" panose="020B0503020204020204" pitchFamily="34" charset="-122"/>
                      </a:endParaRP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EC674"/>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1" i="1" u="none" strike="noStrike" cap="none" normalizeH="0" baseline="0" dirty="0">
                          <a:ln>
                            <a:noFill/>
                          </a:ln>
                          <a:solidFill>
                            <a:srgbClr val="FF2323"/>
                          </a:solidFill>
                          <a:effectLst/>
                          <a:latin typeface="Times New Roman" panose="02020603050405020304" pitchFamily="18" charset="0"/>
                          <a:ea typeface="微软雅黑" panose="020B0503020204020204" pitchFamily="34" charset="-122"/>
                        </a:rPr>
                        <a:t>x</a:t>
                      </a:r>
                      <a:r>
                        <a:rPr kumimoji="1" lang="en-US" altLang="zh-CN" sz="2800" b="1" i="0" u="none" strike="noStrike" cap="none" normalizeH="0" baseline="-25000" dirty="0">
                          <a:ln>
                            <a:noFill/>
                          </a:ln>
                          <a:solidFill>
                            <a:srgbClr val="FF2323"/>
                          </a:solidFill>
                          <a:effectLst/>
                          <a:latin typeface="Times New Roman" panose="02020603050405020304" pitchFamily="18" charset="0"/>
                          <a:ea typeface="微软雅黑" panose="020B0503020204020204" pitchFamily="34" charset="-122"/>
                        </a:rPr>
                        <a:t> 1i</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1" i="1" u="none" strike="noStrike" cap="none" normalizeH="0" baseline="0" dirty="0">
                          <a:ln>
                            <a:noFill/>
                          </a:ln>
                          <a:solidFill>
                            <a:srgbClr val="FF2323"/>
                          </a:solidFill>
                          <a:effectLst/>
                          <a:latin typeface="Times New Roman" panose="02020603050405020304" pitchFamily="18" charset="0"/>
                          <a:ea typeface="微软雅黑" panose="020B0503020204020204" pitchFamily="34" charset="-122"/>
                        </a:rPr>
                        <a:t>x</a:t>
                      </a:r>
                      <a:r>
                        <a:rPr kumimoji="1" lang="en-US" altLang="zh-CN" sz="2800" b="1" i="0" u="none" strike="noStrike" cap="none" normalizeH="0" baseline="-25000" dirty="0">
                          <a:ln>
                            <a:noFill/>
                          </a:ln>
                          <a:solidFill>
                            <a:srgbClr val="FF2323"/>
                          </a:solidFill>
                          <a:effectLst/>
                          <a:latin typeface="Times New Roman" panose="02020603050405020304" pitchFamily="18" charset="0"/>
                          <a:ea typeface="微软雅黑" panose="020B0503020204020204" pitchFamily="34" charset="-122"/>
                        </a:rPr>
                        <a:t> 2i</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800" b="1" i="0" u="none" strike="noStrike" cap="none" normalizeH="0" baseline="0" dirty="0">
                          <a:ln>
                            <a:noFill/>
                          </a:ln>
                          <a:solidFill>
                            <a:srgbClr val="FF2323"/>
                          </a:solidFill>
                          <a:effectLst/>
                          <a:latin typeface="Times New Roman" panose="02020603050405020304" pitchFamily="18" charset="0"/>
                          <a:ea typeface="微软雅黑" panose="020B0503020204020204" pitchFamily="34" charset="-122"/>
                        </a:rPr>
                        <a:t>D</a:t>
                      </a:r>
                      <a:r>
                        <a:rPr kumimoji="1" lang="en-US" altLang="zh-CN" sz="2800" b="1" i="0" u="none" strike="noStrike" cap="none" normalizeH="0" baseline="-25000" dirty="0">
                          <a:ln>
                            <a:noFill/>
                          </a:ln>
                          <a:solidFill>
                            <a:srgbClr val="FF2323"/>
                          </a:solidFill>
                          <a:effectLst/>
                          <a:latin typeface="Arial" panose="020B0604020202020204" pitchFamily="34" charset="0"/>
                          <a:ea typeface="微软雅黑" panose="020B0503020204020204" pitchFamily="34" charset="-122"/>
                        </a:rPr>
                        <a:t>1 </a:t>
                      </a:r>
                      <a:r>
                        <a:rPr kumimoji="1" lang="en-US" altLang="zh-CN" sz="2800" b="1" i="0" u="none" strike="noStrike" cap="none" normalizeH="0" baseline="0" dirty="0">
                          <a:ln>
                            <a:noFill/>
                          </a:ln>
                          <a:solidFill>
                            <a:srgbClr val="FF2323"/>
                          </a:solidFill>
                          <a:effectLst/>
                          <a:latin typeface="Arial" panose="020B0604020202020204" pitchFamily="34" charset="0"/>
                          <a:ea typeface="微软雅黑" panose="020B0503020204020204" pitchFamily="34" charset="-122"/>
                        </a:rPr>
                        <a:t>= </a:t>
                      </a:r>
                      <a:r>
                        <a:rPr kumimoji="1" lang="en-US" altLang="zh-CN" sz="2800" b="1" i="1" u="none" strike="noStrike" cap="none" normalizeH="0" baseline="0" dirty="0">
                          <a:ln>
                            <a:noFill/>
                          </a:ln>
                          <a:solidFill>
                            <a:srgbClr val="FF2323"/>
                          </a:solidFill>
                          <a:effectLst/>
                          <a:latin typeface="Times New Roman" panose="02020603050405020304" pitchFamily="18" charset="0"/>
                          <a:ea typeface="微软雅黑" panose="020B0503020204020204" pitchFamily="34" charset="-122"/>
                        </a:rPr>
                        <a:t>x</a:t>
                      </a:r>
                      <a:r>
                        <a:rPr kumimoji="1" lang="en-US" altLang="zh-CN" sz="2800" b="1" i="0" u="none" strike="noStrike" cap="none" normalizeH="0" baseline="-25000" dirty="0">
                          <a:ln>
                            <a:noFill/>
                          </a:ln>
                          <a:solidFill>
                            <a:srgbClr val="FF2323"/>
                          </a:solidFill>
                          <a:effectLst/>
                          <a:latin typeface="Arial" panose="020B0604020202020204" pitchFamily="34" charset="0"/>
                          <a:ea typeface="微软雅黑" panose="020B0503020204020204" pitchFamily="34" charset="-122"/>
                        </a:rPr>
                        <a:t> 1</a:t>
                      </a:r>
                      <a:r>
                        <a:rPr kumimoji="1" lang="en-US" altLang="zh-CN" sz="2800" b="1" i="0" u="none" strike="noStrike" cap="none" normalizeH="0" baseline="-25000" dirty="0">
                          <a:ln>
                            <a:noFill/>
                          </a:ln>
                          <a:solidFill>
                            <a:srgbClr val="FF2323"/>
                          </a:solidFill>
                          <a:effectLst/>
                          <a:latin typeface="Times New Roman" panose="02020603050405020304" pitchFamily="18" charset="0"/>
                          <a:ea typeface="微软雅黑" panose="020B0503020204020204" pitchFamily="34" charset="-122"/>
                        </a:rPr>
                        <a:t>i </a:t>
                      </a:r>
                      <a:r>
                        <a:rPr kumimoji="1" lang="en-US" altLang="zh-CN" sz="2800" b="1" i="0" u="none" strike="noStrike" cap="none" normalizeH="0" baseline="0" dirty="0">
                          <a:ln>
                            <a:noFill/>
                          </a:ln>
                          <a:solidFill>
                            <a:srgbClr val="FF2323"/>
                          </a:solidFill>
                          <a:effectLst/>
                          <a:latin typeface="Arial" panose="020B0604020202020204" pitchFamily="34" charset="0"/>
                          <a:ea typeface="微软雅黑" panose="020B0503020204020204" pitchFamily="34" charset="-122"/>
                        </a:rPr>
                        <a:t>- </a:t>
                      </a:r>
                      <a:r>
                        <a:rPr kumimoji="1" lang="en-US" altLang="zh-CN" sz="2800" b="1" i="1" u="none" strike="noStrike" cap="none" normalizeH="0" baseline="0" dirty="0">
                          <a:ln>
                            <a:noFill/>
                          </a:ln>
                          <a:solidFill>
                            <a:srgbClr val="FF2323"/>
                          </a:solidFill>
                          <a:effectLst/>
                          <a:latin typeface="Times New Roman" panose="02020603050405020304" pitchFamily="18" charset="0"/>
                          <a:ea typeface="微软雅黑" panose="020B0503020204020204" pitchFamily="34" charset="-122"/>
                        </a:rPr>
                        <a:t>x</a:t>
                      </a:r>
                      <a:r>
                        <a:rPr kumimoji="1" lang="en-US" altLang="zh-CN" sz="2800" b="1" i="0" u="none" strike="noStrike" cap="none" normalizeH="0" baseline="-25000" dirty="0">
                          <a:ln>
                            <a:noFill/>
                          </a:ln>
                          <a:solidFill>
                            <a:srgbClr val="FF2323"/>
                          </a:solidFill>
                          <a:effectLst/>
                          <a:latin typeface="Arial" panose="020B0604020202020204" pitchFamily="34" charset="0"/>
                          <a:ea typeface="微软雅黑" panose="020B0503020204020204" pitchFamily="34" charset="-122"/>
                        </a:rPr>
                        <a:t> 2</a:t>
                      </a:r>
                      <a:r>
                        <a:rPr kumimoji="1" lang="en-US" altLang="zh-CN" sz="2800" b="1" i="0" u="none" strike="noStrike" cap="none" normalizeH="0" baseline="-25000" dirty="0">
                          <a:ln>
                            <a:noFill/>
                          </a:ln>
                          <a:solidFill>
                            <a:srgbClr val="FF2323"/>
                          </a:solidFill>
                          <a:effectLst/>
                          <a:latin typeface="Times New Roman" panose="02020603050405020304" pitchFamily="18" charset="0"/>
                          <a:ea typeface="微软雅黑" panose="020B0503020204020204" pitchFamily="34" charset="-122"/>
                        </a:rPr>
                        <a:t>i</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extLst>
                  <a:ext uri="{0D108BD9-81ED-4DB2-BD59-A6C34878D82A}">
                    <a16:rowId xmlns:a16="http://schemas.microsoft.com/office/drawing/2014/main" val="10004"/>
                  </a:ext>
                </a:extLst>
              </a:tr>
              <a:tr h="466725">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3000" b="1" i="0" u="none" strike="noStrike" cap="none" normalizeH="0" baseline="0" dirty="0">
                          <a:ln>
                            <a:noFill/>
                          </a:ln>
                          <a:solidFill>
                            <a:schemeClr val="bg2"/>
                          </a:solidFill>
                          <a:effectLst/>
                          <a:latin typeface="MT Extra" panose="05050102010205020202" pitchFamily="18" charset="2"/>
                          <a:ea typeface="微软雅黑" panose="020B0503020204020204" pitchFamily="34" charset="-122"/>
                        </a:rPr>
                        <a:t>M</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EC674"/>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1" i="0" u="none" strike="noStrike" cap="none" normalizeH="0" baseline="0" dirty="0">
                          <a:ln>
                            <a:noFill/>
                          </a:ln>
                          <a:solidFill>
                            <a:srgbClr val="FF2323"/>
                          </a:solidFill>
                          <a:effectLst/>
                          <a:latin typeface="MT Extra" panose="05050102010205020202" pitchFamily="18" charset="2"/>
                          <a:ea typeface="微软雅黑" panose="020B0503020204020204" pitchFamily="34" charset="-122"/>
                        </a:rPr>
                        <a:t>M</a:t>
                      </a:r>
                      <a:endParaRPr kumimoji="1" lang="en-US" altLang="zh-CN" sz="2800" b="1" i="0" u="none" strike="noStrike" cap="none" normalizeH="0" baseline="0" dirty="0">
                        <a:ln>
                          <a:noFill/>
                        </a:ln>
                        <a:solidFill>
                          <a:srgbClr val="FF2323"/>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1" i="0" u="none" strike="noStrike" cap="none" normalizeH="0" baseline="0" dirty="0">
                          <a:ln>
                            <a:noFill/>
                          </a:ln>
                          <a:solidFill>
                            <a:srgbClr val="FF2323"/>
                          </a:solidFill>
                          <a:effectLst/>
                          <a:latin typeface="MT Extra" panose="05050102010205020202" pitchFamily="18" charset="2"/>
                          <a:ea typeface="微软雅黑" panose="020B0503020204020204" pitchFamily="34" charset="-122"/>
                        </a:rPr>
                        <a:t>M</a:t>
                      </a:r>
                      <a:endParaRPr kumimoji="1" lang="en-US" altLang="zh-CN" sz="2800" b="1" i="0" u="none" strike="noStrike" cap="none" normalizeH="0" baseline="0" dirty="0">
                        <a:ln>
                          <a:noFill/>
                        </a:ln>
                        <a:solidFill>
                          <a:srgbClr val="FF2323"/>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1" i="0" u="none" strike="noStrike" cap="none" normalizeH="0" baseline="0" dirty="0">
                          <a:ln>
                            <a:noFill/>
                          </a:ln>
                          <a:solidFill>
                            <a:srgbClr val="FF2323"/>
                          </a:solidFill>
                          <a:effectLst/>
                          <a:latin typeface="MT Extra" panose="05050102010205020202" pitchFamily="18" charset="2"/>
                          <a:ea typeface="微软雅黑" panose="020B0503020204020204" pitchFamily="34" charset="-122"/>
                        </a:rPr>
                        <a:t>M</a:t>
                      </a:r>
                      <a:endParaRPr kumimoji="1" lang="en-US" altLang="zh-CN" sz="2800" b="1" i="0" u="none" strike="noStrike" cap="none" normalizeH="0" baseline="0" dirty="0">
                        <a:ln>
                          <a:noFill/>
                        </a:ln>
                        <a:solidFill>
                          <a:srgbClr val="FF2323"/>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extLst>
                  <a:ext uri="{0D108BD9-81ED-4DB2-BD59-A6C34878D82A}">
                    <a16:rowId xmlns:a16="http://schemas.microsoft.com/office/drawing/2014/main" val="10005"/>
                  </a:ext>
                </a:extLst>
              </a:tr>
              <a:tr h="519113">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3000" b="1" i="1" u="none" strike="noStrike" cap="none" normalizeH="0" baseline="0" dirty="0">
                          <a:ln>
                            <a:noFill/>
                          </a:ln>
                          <a:solidFill>
                            <a:schemeClr val="bg2"/>
                          </a:solidFill>
                          <a:effectLst/>
                          <a:latin typeface="Arial" panose="020B0604020202020204" pitchFamily="34" charset="0"/>
                          <a:ea typeface="微软雅黑" panose="020B0503020204020204" pitchFamily="34" charset="-122"/>
                        </a:rPr>
                        <a:t>n</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EC674"/>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1" i="1" u="none" strike="noStrike" cap="none" normalizeH="0" baseline="0" dirty="0">
                          <a:ln>
                            <a:noFill/>
                          </a:ln>
                          <a:solidFill>
                            <a:srgbClr val="FF2323"/>
                          </a:solidFill>
                          <a:effectLst/>
                          <a:latin typeface="Times New Roman" panose="02020603050405020304" pitchFamily="18" charset="0"/>
                          <a:ea typeface="微软雅黑" panose="020B0503020204020204" pitchFamily="34" charset="-122"/>
                        </a:rPr>
                        <a:t>x</a:t>
                      </a:r>
                      <a:r>
                        <a:rPr kumimoji="1" lang="en-US" altLang="zh-CN" sz="2800" b="1" i="0" u="none" strike="noStrike" cap="none" normalizeH="0" baseline="-25000" dirty="0">
                          <a:ln>
                            <a:noFill/>
                          </a:ln>
                          <a:solidFill>
                            <a:srgbClr val="FF2323"/>
                          </a:solidFill>
                          <a:effectLst/>
                          <a:latin typeface="Arial" panose="020B0604020202020204" pitchFamily="34" charset="0"/>
                          <a:ea typeface="微软雅黑" panose="020B0503020204020204" pitchFamily="34" charset="-122"/>
                        </a:rPr>
                        <a:t> 1n</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800" b="1" i="1" u="none" strike="noStrike" cap="none" normalizeH="0" baseline="0" dirty="0">
                          <a:ln>
                            <a:noFill/>
                          </a:ln>
                          <a:solidFill>
                            <a:srgbClr val="FF2323"/>
                          </a:solidFill>
                          <a:effectLst/>
                          <a:latin typeface="Times New Roman" panose="02020603050405020304" pitchFamily="18" charset="0"/>
                          <a:ea typeface="微软雅黑" panose="020B0503020204020204" pitchFamily="34" charset="-122"/>
                        </a:rPr>
                        <a:t>x</a:t>
                      </a:r>
                      <a:r>
                        <a:rPr kumimoji="1" lang="en-US" altLang="zh-CN" sz="2800" b="1" i="0" u="none" strike="noStrike" cap="none" normalizeH="0" baseline="-25000" dirty="0">
                          <a:ln>
                            <a:noFill/>
                          </a:ln>
                          <a:solidFill>
                            <a:srgbClr val="FF2323"/>
                          </a:solidFill>
                          <a:effectLst/>
                          <a:latin typeface="Arial" panose="020B0604020202020204" pitchFamily="34" charset="0"/>
                          <a:ea typeface="微软雅黑" panose="020B0503020204020204" pitchFamily="34" charset="-122"/>
                        </a:rPr>
                        <a:t> 2n</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1" lang="en-US" altLang="zh-CN" sz="2800" b="1" i="0" u="none" strike="noStrike" cap="none" normalizeH="0" baseline="0" dirty="0">
                          <a:ln>
                            <a:noFill/>
                          </a:ln>
                          <a:solidFill>
                            <a:srgbClr val="FF2323"/>
                          </a:solidFill>
                          <a:effectLst/>
                          <a:latin typeface="Times New Roman" panose="02020603050405020304" pitchFamily="18" charset="0"/>
                          <a:ea typeface="微软雅黑" panose="020B0503020204020204" pitchFamily="34" charset="-122"/>
                        </a:rPr>
                        <a:t>D</a:t>
                      </a:r>
                      <a:r>
                        <a:rPr kumimoji="1" lang="en-US" altLang="zh-CN" sz="2800" b="1" i="0" u="none" strike="noStrike" cap="none" normalizeH="0" baseline="-25000" dirty="0">
                          <a:ln>
                            <a:noFill/>
                          </a:ln>
                          <a:solidFill>
                            <a:srgbClr val="FF2323"/>
                          </a:solidFill>
                          <a:effectLst/>
                          <a:latin typeface="Arial" panose="020B0604020202020204" pitchFamily="34" charset="0"/>
                          <a:ea typeface="微软雅黑" panose="020B0503020204020204" pitchFamily="34" charset="-122"/>
                        </a:rPr>
                        <a:t>1 </a:t>
                      </a:r>
                      <a:r>
                        <a:rPr kumimoji="1" lang="en-US" altLang="zh-CN" sz="2800" b="1" i="0" u="none" strike="noStrike" cap="none" normalizeH="0" baseline="0" dirty="0">
                          <a:ln>
                            <a:noFill/>
                          </a:ln>
                          <a:solidFill>
                            <a:srgbClr val="FF2323"/>
                          </a:solidFill>
                          <a:effectLst/>
                          <a:latin typeface="Arial" panose="020B0604020202020204" pitchFamily="34" charset="0"/>
                          <a:ea typeface="微软雅黑" panose="020B0503020204020204" pitchFamily="34" charset="-122"/>
                        </a:rPr>
                        <a:t>= </a:t>
                      </a:r>
                      <a:r>
                        <a:rPr kumimoji="1" lang="en-US" altLang="zh-CN" sz="2800" b="1" i="1" u="none" strike="noStrike" cap="none" normalizeH="0" baseline="0" dirty="0">
                          <a:ln>
                            <a:noFill/>
                          </a:ln>
                          <a:solidFill>
                            <a:srgbClr val="FF2323"/>
                          </a:solidFill>
                          <a:effectLst/>
                          <a:latin typeface="Times New Roman" panose="02020603050405020304" pitchFamily="18" charset="0"/>
                          <a:ea typeface="微软雅黑" panose="020B0503020204020204" pitchFamily="34" charset="-122"/>
                        </a:rPr>
                        <a:t>x</a:t>
                      </a:r>
                      <a:r>
                        <a:rPr kumimoji="1" lang="en-US" altLang="zh-CN" sz="2800" b="1" i="0" u="none" strike="noStrike" cap="none" normalizeH="0" baseline="-25000" dirty="0">
                          <a:ln>
                            <a:noFill/>
                          </a:ln>
                          <a:solidFill>
                            <a:srgbClr val="FF2323"/>
                          </a:solidFill>
                          <a:effectLst/>
                          <a:latin typeface="Arial" panose="020B0604020202020204" pitchFamily="34" charset="0"/>
                          <a:ea typeface="微软雅黑" panose="020B0503020204020204" pitchFamily="34" charset="-122"/>
                        </a:rPr>
                        <a:t> 1n</a:t>
                      </a:r>
                      <a:r>
                        <a:rPr kumimoji="1" lang="en-US" altLang="zh-CN" sz="2800" b="1" i="0" u="none" strike="noStrike" cap="none" normalizeH="0" baseline="0" dirty="0">
                          <a:ln>
                            <a:noFill/>
                          </a:ln>
                          <a:solidFill>
                            <a:srgbClr val="FF2323"/>
                          </a:solidFill>
                          <a:effectLst/>
                          <a:latin typeface="Arial" panose="020B0604020202020204" pitchFamily="34" charset="0"/>
                          <a:ea typeface="微软雅黑" panose="020B0503020204020204" pitchFamily="34" charset="-122"/>
                        </a:rPr>
                        <a:t>- </a:t>
                      </a:r>
                      <a:r>
                        <a:rPr kumimoji="1" lang="en-US" altLang="zh-CN" sz="2800" b="1" i="1" u="none" strike="noStrike" cap="none" normalizeH="0" baseline="0" dirty="0">
                          <a:ln>
                            <a:noFill/>
                          </a:ln>
                          <a:solidFill>
                            <a:srgbClr val="FF2323"/>
                          </a:solidFill>
                          <a:effectLst/>
                          <a:latin typeface="Times New Roman" panose="02020603050405020304" pitchFamily="18" charset="0"/>
                          <a:ea typeface="微软雅黑" panose="020B0503020204020204" pitchFamily="34" charset="-122"/>
                        </a:rPr>
                        <a:t>x</a:t>
                      </a:r>
                      <a:r>
                        <a:rPr kumimoji="1" lang="en-US" altLang="zh-CN" sz="2800" b="1" i="0" u="none" strike="noStrike" cap="none" normalizeH="0" baseline="-25000" dirty="0">
                          <a:ln>
                            <a:noFill/>
                          </a:ln>
                          <a:solidFill>
                            <a:srgbClr val="FF2323"/>
                          </a:solidFill>
                          <a:effectLst/>
                          <a:latin typeface="Arial" panose="020B0604020202020204" pitchFamily="34" charset="0"/>
                          <a:ea typeface="微软雅黑" panose="020B0503020204020204" pitchFamily="34" charset="-122"/>
                        </a:rPr>
                        <a:t> 2n</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extLst>
                  <a:ext uri="{0D108BD9-81ED-4DB2-BD59-A6C34878D82A}">
                    <a16:rowId xmlns:a16="http://schemas.microsoft.com/office/drawing/2014/main" val="10006"/>
                  </a:ext>
                </a:extLst>
              </a:tr>
            </a:tbl>
          </a:graphicData>
        </a:graphic>
      </p:graphicFrame>
      <p:sp>
        <p:nvSpPr>
          <p:cNvPr id="4" name="Rectangle 58"/>
          <p:cNvSpPr>
            <a:spLocks noChangeArrowheads="1"/>
          </p:cNvSpPr>
          <p:nvPr/>
        </p:nvSpPr>
        <p:spPr bwMode="auto">
          <a:xfrm>
            <a:off x="500913" y="6077632"/>
            <a:ext cx="5711825"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zh-CN" altLang="en-US" dirty="0">
                <a:solidFill>
                  <a:srgbClr val="FFFFB1"/>
                </a:solidFill>
                <a:effectLst>
                  <a:outerShdw blurRad="38100" dist="38100" dir="2700000" algn="tl">
                    <a:srgbClr val="000000"/>
                  </a:outerShdw>
                </a:effectLst>
                <a:latin typeface="Times New Roman" panose="02020603050405020304" pitchFamily="18" charset="0"/>
                <a:ea typeface="微软雅黑" panose="020B0503020204020204" pitchFamily="34" charset="-122"/>
              </a:rPr>
              <a:t>注：</a:t>
            </a:r>
            <a:r>
              <a:rPr lang="en-US" altLang="zh-CN" i="1" dirty="0">
                <a:solidFill>
                  <a:srgbClr val="FFFFB1"/>
                </a:solidFill>
                <a:effectLst>
                  <a:outerShdw blurRad="38100" dist="38100" dir="2700000" algn="tl">
                    <a:srgbClr val="000000"/>
                  </a:outerShdw>
                </a:effectLst>
                <a:latin typeface="Times New Roman" panose="02020603050405020304" pitchFamily="18" charset="0"/>
                <a:ea typeface="微软雅黑" panose="020B0503020204020204" pitchFamily="34" charset="-122"/>
              </a:rPr>
              <a:t>D</a:t>
            </a:r>
            <a:r>
              <a:rPr lang="en-US" altLang="zh-CN" i="1" baseline="-25000" dirty="0">
                <a:solidFill>
                  <a:srgbClr val="FFFFB1"/>
                </a:solidFill>
                <a:effectLst>
                  <a:outerShdw blurRad="38100" dist="38100" dir="2700000" algn="tl">
                    <a:srgbClr val="000000"/>
                  </a:outerShdw>
                </a:effectLst>
                <a:latin typeface="Times New Roman" panose="02020603050405020304" pitchFamily="18" charset="0"/>
                <a:ea typeface="微软雅黑" panose="020B0503020204020204" pitchFamily="34" charset="-122"/>
              </a:rPr>
              <a:t>i</a:t>
            </a:r>
            <a:r>
              <a:rPr lang="en-US" altLang="zh-CN" dirty="0">
                <a:solidFill>
                  <a:srgbClr val="FFFFB1"/>
                </a:solidFill>
                <a:effectLst>
                  <a:outerShdw blurRad="38100" dist="38100" dir="2700000" algn="tl">
                    <a:srgbClr val="000000"/>
                  </a:outerShdw>
                </a:effectLst>
                <a:latin typeface="Times New Roman" panose="02020603050405020304" pitchFamily="18" charset="0"/>
                <a:ea typeface="微软雅黑" panose="020B0503020204020204" pitchFamily="34" charset="-122"/>
              </a:rPr>
              <a:t> = </a:t>
            </a:r>
            <a:r>
              <a:rPr lang="en-US" altLang="zh-CN" i="1" dirty="0">
                <a:solidFill>
                  <a:srgbClr val="FFFFB1"/>
                </a:solidFill>
                <a:effectLst>
                  <a:outerShdw blurRad="38100" dist="38100" dir="2700000" algn="tl">
                    <a:srgbClr val="000000"/>
                  </a:outerShdw>
                </a:effectLst>
                <a:latin typeface="Times New Roman" panose="02020603050405020304" pitchFamily="18" charset="0"/>
                <a:ea typeface="微软雅黑" panose="020B0503020204020204" pitchFamily="34" charset="-122"/>
              </a:rPr>
              <a:t>X</a:t>
            </a:r>
            <a:r>
              <a:rPr lang="en-US" altLang="zh-CN" baseline="-25000" dirty="0">
                <a:solidFill>
                  <a:srgbClr val="FFFFB1"/>
                </a:solidFill>
                <a:effectLst>
                  <a:outerShdw blurRad="38100" dist="38100" dir="2700000" algn="tl">
                    <a:srgbClr val="000000"/>
                  </a:outerShdw>
                </a:effectLst>
                <a:latin typeface="Times New Roman" panose="02020603050405020304" pitchFamily="18" charset="0"/>
                <a:ea typeface="微软雅黑" panose="020B0503020204020204" pitchFamily="34" charset="-122"/>
              </a:rPr>
              <a:t>1</a:t>
            </a:r>
            <a:r>
              <a:rPr lang="en-US" altLang="zh-CN" i="1" baseline="-25000" dirty="0">
                <a:solidFill>
                  <a:srgbClr val="FFFFB1"/>
                </a:solidFill>
                <a:effectLst>
                  <a:outerShdw blurRad="38100" dist="38100" dir="2700000" algn="tl">
                    <a:srgbClr val="000000"/>
                  </a:outerShdw>
                </a:effectLst>
                <a:latin typeface="Times New Roman" panose="02020603050405020304" pitchFamily="18" charset="0"/>
                <a:ea typeface="微软雅黑" panose="020B0503020204020204" pitchFamily="34" charset="-122"/>
              </a:rPr>
              <a:t>i</a:t>
            </a:r>
            <a:r>
              <a:rPr lang="en-US" altLang="zh-CN" dirty="0">
                <a:solidFill>
                  <a:srgbClr val="FFFFB1"/>
                </a:solidFill>
                <a:effectLst>
                  <a:outerShdw blurRad="38100" dist="38100" dir="2700000" algn="tl">
                    <a:srgbClr val="000000"/>
                  </a:outerShdw>
                </a:effectLst>
                <a:latin typeface="Times New Roman" panose="02020603050405020304" pitchFamily="18" charset="0"/>
                <a:ea typeface="微软雅黑" panose="020B0503020204020204" pitchFamily="34" charset="-122"/>
              </a:rPr>
              <a:t> - </a:t>
            </a:r>
            <a:r>
              <a:rPr lang="en-US" altLang="zh-CN" i="1" dirty="0">
                <a:solidFill>
                  <a:srgbClr val="FFFFB1"/>
                </a:solidFill>
                <a:effectLst>
                  <a:outerShdw blurRad="38100" dist="38100" dir="2700000" algn="tl">
                    <a:srgbClr val="000000"/>
                  </a:outerShdw>
                </a:effectLst>
                <a:latin typeface="Times New Roman" panose="02020603050405020304" pitchFamily="18" charset="0"/>
                <a:ea typeface="微软雅黑" panose="020B0503020204020204" pitchFamily="34" charset="-122"/>
              </a:rPr>
              <a:t>X</a:t>
            </a:r>
            <a:r>
              <a:rPr lang="en-US" altLang="zh-CN" baseline="-25000" dirty="0">
                <a:solidFill>
                  <a:srgbClr val="FFFFB1"/>
                </a:solidFill>
                <a:effectLst>
                  <a:outerShdw blurRad="38100" dist="38100" dir="2700000" algn="tl">
                    <a:srgbClr val="000000"/>
                  </a:outerShdw>
                </a:effectLst>
                <a:latin typeface="Times New Roman" panose="02020603050405020304" pitchFamily="18" charset="0"/>
                <a:ea typeface="微软雅黑" panose="020B0503020204020204" pitchFamily="34" charset="-122"/>
              </a:rPr>
              <a:t>2</a:t>
            </a:r>
            <a:r>
              <a:rPr lang="en-US" altLang="zh-CN" i="1" baseline="-25000" dirty="0">
                <a:solidFill>
                  <a:srgbClr val="FFFFB1"/>
                </a:solidFill>
                <a:effectLst>
                  <a:outerShdw blurRad="38100" dist="38100" dir="2700000" algn="tl">
                    <a:srgbClr val="000000"/>
                  </a:outerShdw>
                </a:effectLst>
                <a:latin typeface="Times New Roman" panose="02020603050405020304" pitchFamily="18" charset="0"/>
                <a:ea typeface="微软雅黑" panose="020B0503020204020204" pitchFamily="34" charset="-122"/>
              </a:rPr>
              <a:t>i</a:t>
            </a:r>
            <a:r>
              <a:rPr lang="en-US" altLang="zh-CN" dirty="0">
                <a:solidFill>
                  <a:srgbClr val="FFFFB1"/>
                </a:solidFill>
                <a:effectLst>
                  <a:outerShdw blurRad="38100" dist="38100" dir="2700000" algn="tl">
                    <a:srgbClr val="000000"/>
                  </a:outerShdw>
                </a:effectLst>
                <a:latin typeface="Times New Roman" panose="02020603050405020304" pitchFamily="18" charset="0"/>
                <a:ea typeface="微软雅黑" panose="020B0503020204020204" pitchFamily="34" charset="-122"/>
              </a:rPr>
              <a:t> </a:t>
            </a:r>
            <a:r>
              <a:rPr lang="zh-CN" altLang="en-US" dirty="0">
                <a:solidFill>
                  <a:srgbClr val="FFFFB1"/>
                </a:solidFill>
                <a:effectLst>
                  <a:outerShdw blurRad="38100" dist="38100" dir="2700000" algn="tl">
                    <a:srgbClr val="000000"/>
                  </a:outerShdw>
                </a:effectLst>
                <a:latin typeface="Times New Roman" panose="02020603050405020304" pitchFamily="18" charset="0"/>
                <a:ea typeface="微软雅黑" panose="020B0503020204020204" pitchFamily="34" charset="-122"/>
              </a:rPr>
              <a:t>，对第 </a:t>
            </a:r>
            <a:r>
              <a:rPr lang="en-US" altLang="zh-CN" i="1" dirty="0" err="1">
                <a:solidFill>
                  <a:srgbClr val="FFFFB1"/>
                </a:solidFill>
                <a:effectLst>
                  <a:outerShdw blurRad="38100" dist="38100" dir="2700000" algn="tl">
                    <a:srgbClr val="000000"/>
                  </a:outerShdw>
                </a:effectLst>
                <a:latin typeface="Times New Roman" panose="02020603050405020304" pitchFamily="18" charset="0"/>
                <a:ea typeface="微软雅黑" panose="020B0503020204020204" pitchFamily="34" charset="-122"/>
              </a:rPr>
              <a:t>i</a:t>
            </a:r>
            <a:r>
              <a:rPr lang="en-US" altLang="zh-CN" i="1" dirty="0">
                <a:solidFill>
                  <a:srgbClr val="FFFFB1"/>
                </a:solidFill>
                <a:effectLst>
                  <a:outerShdw blurRad="38100" dist="38100" dir="2700000" algn="tl">
                    <a:srgbClr val="000000"/>
                  </a:outerShdw>
                </a:effectLst>
                <a:latin typeface="Times New Roman" panose="02020603050405020304" pitchFamily="18" charset="0"/>
                <a:ea typeface="微软雅黑" panose="020B0503020204020204" pitchFamily="34" charset="-122"/>
              </a:rPr>
              <a:t> </a:t>
            </a:r>
            <a:r>
              <a:rPr lang="zh-CN" altLang="en-US" dirty="0">
                <a:solidFill>
                  <a:srgbClr val="FFFFB1"/>
                </a:solidFill>
                <a:effectLst>
                  <a:outerShdw blurRad="38100" dist="38100" dir="2700000" algn="tl">
                    <a:srgbClr val="000000"/>
                  </a:outerShdw>
                </a:effectLst>
                <a:latin typeface="Times New Roman" panose="02020603050405020304" pitchFamily="18" charset="0"/>
                <a:ea typeface="微软雅黑" panose="020B0503020204020204" pitchFamily="34" charset="-122"/>
              </a:rPr>
              <a:t>对观察值</a:t>
            </a:r>
          </a:p>
        </p:txBody>
      </p:sp>
    </p:spTree>
  </p:cSld>
  <p:clrMapOvr>
    <a:masterClrMapping/>
  </p:clrMapOvr>
  <p:transition>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318" name="Rectangle 70"/>
          <p:cNvSpPr>
            <a:spLocks noGrp="1" noChangeArrowheads="1"/>
          </p:cNvSpPr>
          <p:nvPr>
            <p:ph type="title"/>
          </p:nvPr>
        </p:nvSpPr>
        <p:spPr>
          <a:noFill/>
        </p:spPr>
        <p:txBody>
          <a:bodyPr>
            <a:normAutofit fontScale="90000"/>
          </a:bodyPr>
          <a:lstStyle/>
          <a:p>
            <a:r>
              <a:rPr lang="zh-CN" altLang="en-US" sz="4000"/>
              <a:t>配对样本的 </a:t>
            </a:r>
            <a:r>
              <a:rPr lang="en-US" altLang="zh-CN" sz="4000" i="1"/>
              <a:t>t</a:t>
            </a:r>
            <a:r>
              <a:rPr lang="en-US" altLang="zh-CN" sz="4000"/>
              <a:t> </a:t>
            </a:r>
            <a:r>
              <a:rPr lang="zh-CN" altLang="en-US" sz="4000"/>
              <a:t>检验</a:t>
            </a:r>
            <a:br>
              <a:rPr lang="zh-CN" altLang="en-US"/>
            </a:br>
            <a:r>
              <a:rPr lang="zh-CN" altLang="en-US" sz="3600">
                <a:solidFill>
                  <a:schemeClr val="hlink"/>
                </a:solidFill>
              </a:rPr>
              <a:t>（检验统计量）</a:t>
            </a:r>
          </a:p>
        </p:txBody>
      </p:sp>
      <p:sp>
        <p:nvSpPr>
          <p:cNvPr id="821251" name="Rectangle 3"/>
          <p:cNvSpPr>
            <a:spLocks noChangeArrowheads="1"/>
          </p:cNvSpPr>
          <p:nvPr/>
        </p:nvSpPr>
        <p:spPr bwMode="auto">
          <a:xfrm>
            <a:off x="1343025" y="3854450"/>
            <a:ext cx="224472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zh-CN" altLang="en-US" sz="2800" b="1" dirty="0">
                <a:solidFill>
                  <a:srgbClr val="FFFFB1"/>
                </a:solidFill>
                <a:effectLst>
                  <a:outerShdw blurRad="38100" dist="38100" dir="2700000" algn="tl">
                    <a:srgbClr val="000000"/>
                  </a:outerShdw>
                </a:effectLst>
                <a:ea typeface="微软雅黑" panose="020B0503020204020204" pitchFamily="34" charset="-122"/>
              </a:rPr>
              <a:t>样本均值</a:t>
            </a:r>
          </a:p>
        </p:txBody>
      </p:sp>
      <p:sp>
        <p:nvSpPr>
          <p:cNvPr id="821252" name="Rectangle 4"/>
          <p:cNvSpPr>
            <a:spLocks noChangeArrowheads="1"/>
          </p:cNvSpPr>
          <p:nvPr/>
        </p:nvSpPr>
        <p:spPr bwMode="auto">
          <a:xfrm>
            <a:off x="4595813" y="3873500"/>
            <a:ext cx="2109787"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zh-CN" altLang="en-US" sz="2800" b="1" dirty="0">
                <a:solidFill>
                  <a:srgbClr val="FFFFB1"/>
                </a:solidFill>
                <a:effectLst>
                  <a:outerShdw blurRad="38100" dist="38100" dir="2700000" algn="tl">
                    <a:srgbClr val="000000"/>
                  </a:outerShdw>
                </a:effectLst>
                <a:ea typeface="微软雅黑" panose="020B0503020204020204" pitchFamily="34" charset="-122"/>
              </a:rPr>
              <a:t>样本标准差</a:t>
            </a:r>
          </a:p>
        </p:txBody>
      </p:sp>
      <p:sp>
        <p:nvSpPr>
          <p:cNvPr id="821273" name="Rectangle 25"/>
          <p:cNvSpPr>
            <a:spLocks noChangeArrowheads="1"/>
          </p:cNvSpPr>
          <p:nvPr/>
        </p:nvSpPr>
        <p:spPr bwMode="auto">
          <a:xfrm>
            <a:off x="4544184" y="2924944"/>
            <a:ext cx="3386137" cy="366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spcBef>
                <a:spcPct val="0"/>
              </a:spcBef>
            </a:pPr>
            <a:r>
              <a:rPr lang="zh-CN" altLang="en-US" dirty="0">
                <a:solidFill>
                  <a:srgbClr val="FFFFB1"/>
                </a:solidFill>
                <a:effectLst>
                  <a:outerShdw blurRad="38100" dist="38100" dir="2700000" algn="tl">
                    <a:srgbClr val="000000"/>
                  </a:outerShdw>
                </a:effectLst>
                <a:ea typeface="微软雅黑" panose="020B0503020204020204" pitchFamily="34" charset="-122"/>
              </a:rPr>
              <a:t>自由度</a:t>
            </a:r>
            <a:r>
              <a:rPr lang="en-US" altLang="zh-CN" i="1" dirty="0" err="1">
                <a:solidFill>
                  <a:srgbClr val="FFFFB1"/>
                </a:solidFill>
                <a:effectLst>
                  <a:outerShdw blurRad="38100" dist="38100" dir="2700000" algn="tl">
                    <a:srgbClr val="000000"/>
                  </a:outerShdw>
                </a:effectLst>
                <a:latin typeface="Times New Roman" panose="02020603050405020304" pitchFamily="18" charset="0"/>
                <a:ea typeface="微软雅黑" panose="020B0503020204020204" pitchFamily="34" charset="-122"/>
              </a:rPr>
              <a:t>df</a:t>
            </a:r>
            <a:r>
              <a:rPr lang="en-US" altLang="zh-CN" i="1" dirty="0">
                <a:solidFill>
                  <a:srgbClr val="FFFFB1"/>
                </a:solidFill>
                <a:effectLst>
                  <a:outerShdw blurRad="38100" dist="38100" dir="2700000" algn="tl">
                    <a:srgbClr val="000000"/>
                  </a:outerShdw>
                </a:effectLst>
                <a:latin typeface="Times New Roman" panose="02020603050405020304" pitchFamily="18" charset="0"/>
                <a:ea typeface="微软雅黑" panose="020B0503020204020204" pitchFamily="34" charset="-122"/>
              </a:rPr>
              <a:t> </a:t>
            </a:r>
            <a:r>
              <a:rPr lang="zh-CN" altLang="en-US" dirty="0">
                <a:solidFill>
                  <a:srgbClr val="FFFFB1"/>
                </a:solidFill>
                <a:effectLst>
                  <a:outerShdw blurRad="38100" dist="38100" dir="2700000" algn="tl">
                    <a:srgbClr val="000000"/>
                  </a:outerShdw>
                </a:effectLst>
                <a:latin typeface="Times New Roman" panose="02020603050405020304" pitchFamily="18" charset="0"/>
                <a:ea typeface="微软雅黑" panose="020B0503020204020204" pitchFamily="34" charset="-122"/>
              </a:rPr>
              <a:t>＝</a:t>
            </a:r>
            <a:r>
              <a:rPr lang="en-US" altLang="zh-CN" i="1" dirty="0" err="1">
                <a:solidFill>
                  <a:srgbClr val="FFFFB1"/>
                </a:solidFill>
                <a:effectLst>
                  <a:outerShdw blurRad="38100" dist="38100" dir="2700000" algn="tl">
                    <a:srgbClr val="000000"/>
                  </a:outerShdw>
                </a:effectLst>
                <a:latin typeface="Times New Roman" panose="02020603050405020304" pitchFamily="18" charset="0"/>
                <a:ea typeface="微软雅黑" panose="020B0503020204020204" pitchFamily="34" charset="-122"/>
              </a:rPr>
              <a:t>n</a:t>
            </a:r>
            <a:r>
              <a:rPr lang="en-US" altLang="zh-CN" i="1" baseline="-25000" dirty="0" err="1">
                <a:solidFill>
                  <a:srgbClr val="FFFFB1"/>
                </a:solidFill>
                <a:effectLst>
                  <a:outerShdw blurRad="38100" dist="38100" dir="2700000" algn="tl">
                    <a:srgbClr val="000000"/>
                  </a:outerShdw>
                </a:effectLst>
                <a:latin typeface="Times New Roman" panose="02020603050405020304" pitchFamily="18" charset="0"/>
                <a:ea typeface="微软雅黑" panose="020B0503020204020204" pitchFamily="34" charset="-122"/>
              </a:rPr>
              <a:t>D</a:t>
            </a:r>
            <a:r>
              <a:rPr lang="en-US" altLang="zh-CN" i="1" baseline="-25000" dirty="0">
                <a:solidFill>
                  <a:srgbClr val="FFFFB1"/>
                </a:solidFill>
                <a:effectLst>
                  <a:outerShdw blurRad="38100" dist="38100" dir="2700000" algn="tl">
                    <a:srgbClr val="000000"/>
                  </a:outerShdw>
                </a:effectLst>
                <a:latin typeface="Times New Roman" panose="02020603050405020304" pitchFamily="18" charset="0"/>
                <a:ea typeface="微软雅黑" panose="020B0503020204020204" pitchFamily="34" charset="-122"/>
              </a:rPr>
              <a:t> </a:t>
            </a:r>
            <a:r>
              <a:rPr lang="en-US" altLang="zh-CN" dirty="0">
                <a:solidFill>
                  <a:srgbClr val="FFFFB1"/>
                </a:solidFill>
                <a:effectLst>
                  <a:outerShdw blurRad="38100" dist="38100" dir="2700000" algn="tl">
                    <a:srgbClr val="000000"/>
                  </a:outerShdw>
                </a:effectLst>
                <a:latin typeface="Times New Roman" panose="02020603050405020304" pitchFamily="18" charset="0"/>
                <a:ea typeface="微软雅黑" panose="020B0503020204020204" pitchFamily="34" charset="-122"/>
              </a:rPr>
              <a:t>- 1</a:t>
            </a:r>
          </a:p>
        </p:txBody>
      </p:sp>
      <p:sp>
        <p:nvSpPr>
          <p:cNvPr id="821327" name="Text Box 79"/>
          <p:cNvSpPr txBox="1">
            <a:spLocks noChangeArrowheads="1"/>
          </p:cNvSpPr>
          <p:nvPr/>
        </p:nvSpPr>
        <p:spPr bwMode="auto">
          <a:xfrm>
            <a:off x="1282700" y="1782763"/>
            <a:ext cx="21764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solidFill>
                  <a:srgbClr val="FFFFB1"/>
                </a:solidFill>
                <a:effectLst>
                  <a:outerShdw blurRad="38100" dist="38100" dir="2700000" algn="tl">
                    <a:srgbClr val="000000"/>
                  </a:outerShdw>
                </a:effectLst>
                <a:ea typeface="微软雅黑" panose="020B0503020204020204" pitchFamily="34" charset="-122"/>
              </a:rPr>
              <a:t>统计量</a:t>
            </a:r>
          </a:p>
        </p:txBody>
      </p:sp>
      <p:graphicFrame>
        <p:nvGraphicFramePr>
          <p:cNvPr id="821331" name="Object 83">
            <a:hlinkClick r:id="" action="ppaction://ole?verb=0"/>
          </p:cNvPr>
          <p:cNvGraphicFramePr/>
          <p:nvPr/>
        </p:nvGraphicFramePr>
        <p:xfrm>
          <a:off x="1141413" y="2436813"/>
          <a:ext cx="3068637" cy="1255712"/>
        </p:xfrm>
        <a:graphic>
          <a:graphicData uri="http://schemas.openxmlformats.org/presentationml/2006/ole">
            <mc:AlternateContent xmlns:mc="http://schemas.openxmlformats.org/markup-compatibility/2006">
              <mc:Choice xmlns:v="urn:schemas-microsoft-com:vml" Requires="v">
                <p:oleObj spid="_x0000_s583774" name="Equation" r:id="rId4" imgW="26212800" imgH="10972800" progId="Equation.DSMT4">
                  <p:embed/>
                </p:oleObj>
              </mc:Choice>
              <mc:Fallback>
                <p:oleObj name="Equation" r:id="rId4" imgW="26212800" imgH="10972800" progId="Equation.DSMT4">
                  <p:embed/>
                  <p:pic>
                    <p:nvPicPr>
                      <p:cNvPr id="0" name="Picture 53"/>
                      <p:cNvPicPr>
                        <a:picLocks noChangeArrowheads="1"/>
                      </p:cNvPicPr>
                      <p:nvPr/>
                    </p:nvPicPr>
                    <p:blipFill>
                      <a:blip r:embed="rId5"/>
                      <a:srcRect/>
                      <a:stretch>
                        <a:fillRect/>
                      </a:stretch>
                    </p:blipFill>
                    <p:spPr bwMode="auto">
                      <a:xfrm>
                        <a:off x="1141413" y="2436813"/>
                        <a:ext cx="3068637" cy="125571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aphicFrame>
        <p:nvGraphicFramePr>
          <p:cNvPr id="821332" name="Object 84">
            <a:hlinkClick r:id="" action="ppaction://ole?verb=0"/>
          </p:cNvPr>
          <p:cNvGraphicFramePr/>
          <p:nvPr/>
        </p:nvGraphicFramePr>
        <p:xfrm>
          <a:off x="1585913" y="4519613"/>
          <a:ext cx="1990725" cy="1384300"/>
        </p:xfrm>
        <a:graphic>
          <a:graphicData uri="http://schemas.openxmlformats.org/presentationml/2006/ole">
            <mc:AlternateContent xmlns:mc="http://schemas.openxmlformats.org/markup-compatibility/2006">
              <mc:Choice xmlns:v="urn:schemas-microsoft-com:vml" Requires="v">
                <p:oleObj spid="_x0000_s583775" name="Equation" r:id="rId6" imgW="17068800" imgH="14630400" progId="Equation.DSMT4">
                  <p:embed/>
                </p:oleObj>
              </mc:Choice>
              <mc:Fallback>
                <p:oleObj name="Equation" r:id="rId6" imgW="17068800" imgH="14630400" progId="Equation.DSMT4">
                  <p:embed/>
                  <p:pic>
                    <p:nvPicPr>
                      <p:cNvPr id="0" name="Picture 54"/>
                      <p:cNvPicPr>
                        <a:picLocks noChangeArrowheads="1"/>
                      </p:cNvPicPr>
                      <p:nvPr/>
                    </p:nvPicPr>
                    <p:blipFill>
                      <a:blip r:embed="rId7"/>
                      <a:srcRect/>
                      <a:stretch>
                        <a:fillRect/>
                      </a:stretch>
                    </p:blipFill>
                    <p:spPr bwMode="auto">
                      <a:xfrm>
                        <a:off x="1585913" y="4519613"/>
                        <a:ext cx="1990725" cy="138430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aphicFrame>
        <p:nvGraphicFramePr>
          <p:cNvPr id="821333" name="Object 85">
            <a:hlinkClick r:id="" action="ppaction://ole?verb=0"/>
          </p:cNvPr>
          <p:cNvGraphicFramePr/>
          <p:nvPr/>
        </p:nvGraphicFramePr>
        <p:xfrm>
          <a:off x="4684713" y="4449763"/>
          <a:ext cx="2578100" cy="1585912"/>
        </p:xfrm>
        <a:graphic>
          <a:graphicData uri="http://schemas.openxmlformats.org/presentationml/2006/ole">
            <mc:AlternateContent xmlns:mc="http://schemas.openxmlformats.org/markup-compatibility/2006">
              <mc:Choice xmlns:v="urn:schemas-microsoft-com:vml" Requires="v">
                <p:oleObj spid="_x0000_s583776" name="Equation" r:id="rId8" imgW="30784800" imgH="16764000" progId="Equation.DSMT4">
                  <p:embed/>
                </p:oleObj>
              </mc:Choice>
              <mc:Fallback>
                <p:oleObj name="Equation" r:id="rId8" imgW="30784800" imgH="16764000" progId="Equation.DSMT4">
                  <p:embed/>
                  <p:pic>
                    <p:nvPicPr>
                      <p:cNvPr id="0" name="Picture 55"/>
                      <p:cNvPicPr>
                        <a:picLocks noChangeArrowheads="1"/>
                      </p:cNvPicPr>
                      <p:nvPr/>
                    </p:nvPicPr>
                    <p:blipFill>
                      <a:blip r:embed="rId9"/>
                      <a:srcRect/>
                      <a:stretch>
                        <a:fillRect/>
                      </a:stretch>
                    </p:blipFill>
                    <p:spPr bwMode="auto">
                      <a:xfrm>
                        <a:off x="4684713" y="4449763"/>
                        <a:ext cx="2578100" cy="158591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Tree>
  </p:cSld>
  <p:clrMapOvr>
    <a:masterClrMapping/>
  </p:clrMapOvr>
  <p:transition>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9" name="Rectangle 3"/>
          <p:cNvSpPr>
            <a:spLocks noGrp="1" noChangeArrowheads="1"/>
          </p:cNvSpPr>
          <p:nvPr>
            <p:ph type="body" sz="half" idx="1"/>
          </p:nvPr>
        </p:nvSpPr>
        <p:spPr>
          <a:xfrm>
            <a:off x="514350" y="1749425"/>
            <a:ext cx="8193088" cy="4114800"/>
          </a:xfrm>
          <a:noFill/>
        </p:spPr>
        <p:txBody>
          <a:bodyPr/>
          <a:lstStyle/>
          <a:p>
            <a:pPr marL="0" indent="0" algn="just">
              <a:tabLst>
                <a:tab pos="2347595" algn="ctr"/>
                <a:tab pos="4010025" algn="ctr"/>
              </a:tabLst>
            </a:pPr>
            <a:r>
              <a:rPr lang="en-US" altLang="zh-CN" sz="2800" b="1" dirty="0">
                <a:solidFill>
                  <a:srgbClr val="FFFFB1"/>
                </a:solidFill>
              </a:rPr>
              <a:t>【</a:t>
            </a:r>
            <a:r>
              <a:rPr lang="zh-CN" altLang="en-US" sz="2800" b="1" dirty="0">
                <a:solidFill>
                  <a:srgbClr val="FFFFB1"/>
                </a:solidFill>
              </a:rPr>
              <a:t>例</a:t>
            </a:r>
            <a:r>
              <a:rPr lang="en-US" altLang="zh-CN" sz="2800" b="1" dirty="0">
                <a:solidFill>
                  <a:srgbClr val="FFFFB1"/>
                </a:solidFill>
              </a:rPr>
              <a:t>】</a:t>
            </a:r>
            <a:r>
              <a:rPr lang="zh-CN" altLang="en-US" sz="2800" dirty="0"/>
              <a:t>一个以减肥为主要目标的健美俱乐部声称，参加其训练班至少可以使减肥者平均体重减重</a:t>
            </a:r>
            <a:r>
              <a:rPr lang="en-US" altLang="zh-CN" sz="2800" b="1" dirty="0">
                <a:solidFill>
                  <a:srgbClr val="FFFFB1"/>
                </a:solidFill>
              </a:rPr>
              <a:t>8.5</a:t>
            </a:r>
            <a:r>
              <a:rPr lang="zh-CN" altLang="en-US" sz="2800" dirty="0"/>
              <a:t>公斤以上。为了验证该宣称是否可信，调查人员随机抽取了</a:t>
            </a:r>
            <a:r>
              <a:rPr lang="en-US" altLang="zh-CN" sz="2800" b="1" dirty="0">
                <a:solidFill>
                  <a:srgbClr val="FFFFB1"/>
                </a:solidFill>
              </a:rPr>
              <a:t>10</a:t>
            </a:r>
            <a:r>
              <a:rPr lang="zh-CN" altLang="en-US" sz="2800" dirty="0"/>
              <a:t>名参加者，得到他们的体重记录如下表：</a:t>
            </a:r>
          </a:p>
          <a:p>
            <a:pPr marL="0" indent="0" algn="just">
              <a:tabLst>
                <a:tab pos="2347595" algn="ctr"/>
                <a:tab pos="4010025" algn="ctr"/>
              </a:tabLst>
            </a:pPr>
            <a:endParaRPr lang="en-US" altLang="zh-CN" sz="2800" dirty="0"/>
          </a:p>
        </p:txBody>
      </p:sp>
      <p:sp>
        <p:nvSpPr>
          <p:cNvPr id="823431" name="Rectangle 135"/>
          <p:cNvSpPr>
            <a:spLocks noGrp="1" noChangeArrowheads="1"/>
          </p:cNvSpPr>
          <p:nvPr>
            <p:ph type="title"/>
          </p:nvPr>
        </p:nvSpPr>
        <p:spPr>
          <a:noFill/>
        </p:spPr>
        <p:txBody>
          <a:bodyPr>
            <a:normAutofit fontScale="90000"/>
          </a:bodyPr>
          <a:lstStyle/>
          <a:p>
            <a:r>
              <a:rPr lang="zh-CN" altLang="en-US" sz="4000"/>
              <a:t>配对样本的 </a:t>
            </a:r>
            <a:r>
              <a:rPr lang="en-US" altLang="zh-CN" sz="4000" i="1"/>
              <a:t>t</a:t>
            </a:r>
            <a:r>
              <a:rPr lang="en-US" altLang="zh-CN" sz="4000"/>
              <a:t> </a:t>
            </a:r>
            <a:r>
              <a:rPr lang="zh-CN" altLang="en-US" sz="4000"/>
              <a:t>检验</a:t>
            </a:r>
            <a:br>
              <a:rPr lang="zh-CN" altLang="en-US"/>
            </a:br>
            <a:r>
              <a:rPr lang="zh-CN" altLang="en-US" sz="3600">
                <a:solidFill>
                  <a:schemeClr val="hlink"/>
                </a:solidFill>
              </a:rPr>
              <a:t>（例子）</a:t>
            </a:r>
          </a:p>
        </p:txBody>
      </p:sp>
      <p:sp>
        <p:nvSpPr>
          <p:cNvPr id="823997" name="Text Box 701"/>
          <p:cNvSpPr txBox="1">
            <a:spLocks noChangeArrowheads="1"/>
          </p:cNvSpPr>
          <p:nvPr/>
        </p:nvSpPr>
        <p:spPr bwMode="auto">
          <a:xfrm>
            <a:off x="603250" y="4884738"/>
            <a:ext cx="80216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dirty="0">
                <a:effectLst>
                  <a:outerShdw blurRad="38100" dist="38100" dir="2700000" algn="tl">
                    <a:srgbClr val="000000"/>
                  </a:outerShdw>
                </a:effectLst>
                <a:ea typeface="微软雅黑" panose="020B0503020204020204" pitchFamily="34" charset="-122"/>
              </a:rPr>
              <a:t>在 </a:t>
            </a:r>
            <a:r>
              <a:rPr lang="zh-CN" altLang="en-US" sz="2800" b="1" dirty="0">
                <a:solidFill>
                  <a:srgbClr val="FFFFB1"/>
                </a:solidFill>
                <a:effectLst>
                  <a:outerShdw blurRad="38100" dist="38100" dir="2700000" algn="tl">
                    <a:srgbClr val="000000"/>
                  </a:outerShdw>
                </a:effectLst>
                <a:latin typeface="Symbol" panose="05050102010706020507" pitchFamily="18" charset="2"/>
                <a:ea typeface="微软雅黑" panose="020B0503020204020204" pitchFamily="34" charset="-122"/>
              </a:rPr>
              <a:t></a:t>
            </a:r>
            <a:r>
              <a:rPr lang="zh-CN" altLang="en-US" sz="2800" b="1" dirty="0">
                <a:solidFill>
                  <a:srgbClr val="FFFFB1"/>
                </a:solidFill>
                <a:effectLst>
                  <a:outerShdw blurRad="38100" dist="38100" dir="2700000" algn="tl">
                    <a:srgbClr val="000000"/>
                  </a:outerShdw>
                </a:effectLst>
                <a:ea typeface="微软雅黑" panose="020B0503020204020204" pitchFamily="34" charset="-122"/>
              </a:rPr>
              <a:t> </a:t>
            </a:r>
            <a:r>
              <a:rPr lang="en-US" altLang="zh-CN" sz="2800" b="1" dirty="0">
                <a:solidFill>
                  <a:srgbClr val="FFFFB1"/>
                </a:solidFill>
                <a:effectLst>
                  <a:outerShdw blurRad="38100" dist="38100" dir="2700000" algn="tl">
                    <a:srgbClr val="000000"/>
                  </a:outerShdw>
                </a:effectLst>
                <a:ea typeface="微软雅黑" panose="020B0503020204020204" pitchFamily="34" charset="-122"/>
              </a:rPr>
              <a:t>= 0.05</a:t>
            </a:r>
            <a:r>
              <a:rPr lang="zh-CN" altLang="en-US" sz="2800" dirty="0">
                <a:effectLst>
                  <a:outerShdw blurRad="38100" dist="38100" dir="2700000" algn="tl">
                    <a:srgbClr val="000000"/>
                  </a:outerShdw>
                </a:effectLst>
                <a:ea typeface="微软雅黑" panose="020B0503020204020204" pitchFamily="34" charset="-122"/>
              </a:rPr>
              <a:t>的显著性水平下，调查结果是否支持该俱乐部的声称？</a:t>
            </a:r>
          </a:p>
        </p:txBody>
      </p:sp>
      <p:sp>
        <p:nvSpPr>
          <p:cNvPr id="824000" name="Text Box 704"/>
          <p:cNvSpPr txBox="1">
            <a:spLocks noChangeArrowheads="1"/>
          </p:cNvSpPr>
          <p:nvPr/>
        </p:nvSpPr>
        <p:spPr bwMode="auto">
          <a:xfrm>
            <a:off x="687388" y="396875"/>
            <a:ext cx="20716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dirty="0">
              <a:solidFill>
                <a:schemeClr val="accent2"/>
              </a:solidFill>
              <a:effectLst>
                <a:outerShdw blurRad="38100" dist="38100" dir="2700000" algn="tl">
                  <a:srgbClr val="000000"/>
                </a:outerShdw>
              </a:effectLst>
              <a:ea typeface="微软雅黑" panose="020B0503020204020204" pitchFamily="34" charset="-122"/>
            </a:endParaRPr>
          </a:p>
        </p:txBody>
      </p:sp>
      <p:graphicFrame>
        <p:nvGraphicFramePr>
          <p:cNvPr id="824043" name="Group 747"/>
          <p:cNvGraphicFramePr>
            <a:graphicFrameLocks noGrp="1"/>
          </p:cNvGraphicFramePr>
          <p:nvPr/>
        </p:nvGraphicFramePr>
        <p:xfrm>
          <a:off x="646113" y="3619500"/>
          <a:ext cx="7874000" cy="1187450"/>
        </p:xfrm>
        <a:graphic>
          <a:graphicData uri="http://schemas.openxmlformats.org/drawingml/2006/table">
            <a:tbl>
              <a:tblPr/>
              <a:tblGrid>
                <a:gridCol w="974725">
                  <a:extLst>
                    <a:ext uri="{9D8B030D-6E8A-4147-A177-3AD203B41FA5}">
                      <a16:colId xmlns:a16="http://schemas.microsoft.com/office/drawing/2014/main" val="20000"/>
                    </a:ext>
                  </a:extLst>
                </a:gridCol>
                <a:gridCol w="671512">
                  <a:extLst>
                    <a:ext uri="{9D8B030D-6E8A-4147-A177-3AD203B41FA5}">
                      <a16:colId xmlns:a16="http://schemas.microsoft.com/office/drawing/2014/main" val="20001"/>
                    </a:ext>
                  </a:extLst>
                </a:gridCol>
                <a:gridCol w="633413">
                  <a:extLst>
                    <a:ext uri="{9D8B030D-6E8A-4147-A177-3AD203B41FA5}">
                      <a16:colId xmlns:a16="http://schemas.microsoft.com/office/drawing/2014/main" val="20002"/>
                    </a:ext>
                  </a:extLst>
                </a:gridCol>
                <a:gridCol w="765175">
                  <a:extLst>
                    <a:ext uri="{9D8B030D-6E8A-4147-A177-3AD203B41FA5}">
                      <a16:colId xmlns:a16="http://schemas.microsoft.com/office/drawing/2014/main" val="20003"/>
                    </a:ext>
                  </a:extLst>
                </a:gridCol>
                <a:gridCol w="823912">
                  <a:extLst>
                    <a:ext uri="{9D8B030D-6E8A-4147-A177-3AD203B41FA5}">
                      <a16:colId xmlns:a16="http://schemas.microsoft.com/office/drawing/2014/main" val="20004"/>
                    </a:ext>
                  </a:extLst>
                </a:gridCol>
                <a:gridCol w="538163">
                  <a:extLst>
                    <a:ext uri="{9D8B030D-6E8A-4147-A177-3AD203B41FA5}">
                      <a16:colId xmlns:a16="http://schemas.microsoft.com/office/drawing/2014/main" val="20005"/>
                    </a:ext>
                  </a:extLst>
                </a:gridCol>
                <a:gridCol w="688975">
                  <a:extLst>
                    <a:ext uri="{9D8B030D-6E8A-4147-A177-3AD203B41FA5}">
                      <a16:colId xmlns:a16="http://schemas.microsoft.com/office/drawing/2014/main" val="20006"/>
                    </a:ext>
                  </a:extLst>
                </a:gridCol>
                <a:gridCol w="669925">
                  <a:extLst>
                    <a:ext uri="{9D8B030D-6E8A-4147-A177-3AD203B41FA5}">
                      <a16:colId xmlns:a16="http://schemas.microsoft.com/office/drawing/2014/main" val="20007"/>
                    </a:ext>
                  </a:extLst>
                </a:gridCol>
                <a:gridCol w="688975">
                  <a:extLst>
                    <a:ext uri="{9D8B030D-6E8A-4147-A177-3AD203B41FA5}">
                      <a16:colId xmlns:a16="http://schemas.microsoft.com/office/drawing/2014/main" val="20008"/>
                    </a:ext>
                  </a:extLst>
                </a:gridCol>
                <a:gridCol w="595312">
                  <a:extLst>
                    <a:ext uri="{9D8B030D-6E8A-4147-A177-3AD203B41FA5}">
                      <a16:colId xmlns:a16="http://schemas.microsoft.com/office/drawing/2014/main" val="20009"/>
                    </a:ext>
                  </a:extLst>
                </a:gridCol>
                <a:gridCol w="823913">
                  <a:extLst>
                    <a:ext uri="{9D8B030D-6E8A-4147-A177-3AD203B41FA5}">
                      <a16:colId xmlns:a16="http://schemas.microsoft.com/office/drawing/2014/main" val="20010"/>
                    </a:ext>
                  </a:extLst>
                </a:gridCol>
              </a:tblGrid>
              <a:tr h="590550">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1800" b="1" i="0" u="none" strike="noStrike" cap="none" normalizeH="0" baseline="0" dirty="0">
                          <a:ln>
                            <a:noFill/>
                          </a:ln>
                          <a:solidFill>
                            <a:schemeClr val="bg2"/>
                          </a:solidFill>
                          <a:effectLst/>
                          <a:latin typeface="Arial" panose="020B0604020202020204" pitchFamily="34" charset="0"/>
                          <a:ea typeface="微软雅黑" panose="020B0503020204020204" pitchFamily="34" charset="-122"/>
                        </a:rPr>
                        <a:t>训练前</a:t>
                      </a:r>
                    </a:p>
                  </a:txBody>
                  <a:tcPr anchor="ctr" horzOverflow="overflow">
                    <a:lnL w="12700" cap="flat" cmpd="sng" algn="ctr">
                      <a:solidFill>
                        <a:srgbClr val="FF73C6"/>
                      </a:solidFill>
                      <a:prstDash val="solid"/>
                      <a:round/>
                      <a:headEnd type="none" w="med" len="med"/>
                      <a:tailEnd type="none" w="med" len="med"/>
                    </a:lnL>
                    <a:lnR w="12700" cap="flat" cmpd="sng" algn="ctr">
                      <a:solidFill>
                        <a:srgbClr val="FF73C6"/>
                      </a:solidFill>
                      <a:prstDash val="solid"/>
                      <a:round/>
                      <a:headEnd type="none" w="med" len="med"/>
                      <a:tailEnd type="none" w="med" len="med"/>
                    </a:lnR>
                    <a:lnT w="12700" cap="flat" cmpd="sng" algn="ctr">
                      <a:solidFill>
                        <a:srgbClr val="FF73C6"/>
                      </a:solidFill>
                      <a:prstDash val="solid"/>
                      <a:round/>
                      <a:headEnd type="none" w="med" len="med"/>
                      <a:tailEnd type="none" w="med" len="med"/>
                    </a:lnT>
                    <a:lnB w="12700" cap="flat" cmpd="sng" algn="ctr">
                      <a:solidFill>
                        <a:srgbClr val="FF73C6"/>
                      </a:solidFill>
                      <a:prstDash val="solid"/>
                      <a:round/>
                      <a:headEnd type="none" w="med" len="med"/>
                      <a:tailEnd type="none" w="med" len="med"/>
                    </a:lnB>
                    <a:lnTlToBr>
                      <a:noFill/>
                    </a:lnTlToBr>
                    <a:lnBlToTr>
                      <a:noFill/>
                    </a:lnBlToTr>
                    <a:solidFill>
                      <a:srgbClr val="FEC674"/>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rgbClr val="FF4141"/>
                          </a:solidFill>
                          <a:effectLst/>
                          <a:latin typeface="Arial" panose="020B0604020202020204" pitchFamily="34" charset="0"/>
                          <a:ea typeface="微软雅黑" panose="020B0503020204020204" pitchFamily="34" charset="-122"/>
                        </a:rPr>
                        <a:t>94.5</a:t>
                      </a:r>
                    </a:p>
                  </a:txBody>
                  <a:tcPr anchor="ctr" horzOverflow="overflow">
                    <a:lnL w="12700" cap="flat" cmpd="sng" algn="ctr">
                      <a:solidFill>
                        <a:srgbClr val="FF73C6"/>
                      </a:solidFill>
                      <a:prstDash val="solid"/>
                      <a:round/>
                      <a:headEnd type="none" w="med" len="med"/>
                      <a:tailEnd type="none" w="med" len="med"/>
                    </a:lnL>
                    <a:lnR w="12700" cap="flat" cmpd="sng" algn="ctr">
                      <a:solidFill>
                        <a:srgbClr val="FF73C6"/>
                      </a:solidFill>
                      <a:prstDash val="solid"/>
                      <a:round/>
                      <a:headEnd type="none" w="med" len="med"/>
                      <a:tailEnd type="none" w="med" len="med"/>
                    </a:lnR>
                    <a:lnT w="12700" cap="flat" cmpd="sng" algn="ctr">
                      <a:solidFill>
                        <a:srgbClr val="FF73C6"/>
                      </a:solidFill>
                      <a:prstDash val="solid"/>
                      <a:round/>
                      <a:headEnd type="none" w="med" len="med"/>
                      <a:tailEnd type="none" w="med" len="med"/>
                    </a:lnT>
                    <a:lnB w="12700" cap="flat" cmpd="sng" algn="ctr">
                      <a:solidFill>
                        <a:srgbClr val="FF73C6"/>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rgbClr val="FF4141"/>
                          </a:solidFill>
                          <a:effectLst/>
                          <a:latin typeface="Arial" panose="020B0604020202020204" pitchFamily="34" charset="0"/>
                          <a:ea typeface="微软雅黑" panose="020B0503020204020204" pitchFamily="34" charset="-122"/>
                        </a:rPr>
                        <a:t>101</a:t>
                      </a:r>
                    </a:p>
                  </a:txBody>
                  <a:tcPr anchor="ctr" horzOverflow="overflow">
                    <a:lnL w="12700" cap="flat" cmpd="sng" algn="ctr">
                      <a:solidFill>
                        <a:srgbClr val="FF73C6"/>
                      </a:solidFill>
                      <a:prstDash val="solid"/>
                      <a:round/>
                      <a:headEnd type="none" w="med" len="med"/>
                      <a:tailEnd type="none" w="med" len="med"/>
                    </a:lnL>
                    <a:lnR w="12700" cap="flat" cmpd="sng" algn="ctr">
                      <a:solidFill>
                        <a:srgbClr val="FF73C6"/>
                      </a:solidFill>
                      <a:prstDash val="solid"/>
                      <a:round/>
                      <a:headEnd type="none" w="med" len="med"/>
                      <a:tailEnd type="none" w="med" len="med"/>
                    </a:lnR>
                    <a:lnT w="12700" cap="flat" cmpd="sng" algn="ctr">
                      <a:solidFill>
                        <a:srgbClr val="FF73C6"/>
                      </a:solidFill>
                      <a:prstDash val="solid"/>
                      <a:round/>
                      <a:headEnd type="none" w="med" len="med"/>
                      <a:tailEnd type="none" w="med" len="med"/>
                    </a:lnT>
                    <a:lnB w="12700" cap="flat" cmpd="sng" algn="ctr">
                      <a:solidFill>
                        <a:srgbClr val="FF73C6"/>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rgbClr val="FF4141"/>
                          </a:solidFill>
                          <a:effectLst/>
                          <a:latin typeface="Arial" panose="020B0604020202020204" pitchFamily="34" charset="0"/>
                          <a:ea typeface="微软雅黑" panose="020B0503020204020204" pitchFamily="34" charset="-122"/>
                        </a:rPr>
                        <a:t>110</a:t>
                      </a:r>
                    </a:p>
                  </a:txBody>
                  <a:tcPr anchor="ctr" horzOverflow="overflow">
                    <a:lnL w="12700" cap="flat" cmpd="sng" algn="ctr">
                      <a:solidFill>
                        <a:srgbClr val="FF73C6"/>
                      </a:solidFill>
                      <a:prstDash val="solid"/>
                      <a:round/>
                      <a:headEnd type="none" w="med" len="med"/>
                      <a:tailEnd type="none" w="med" len="med"/>
                    </a:lnL>
                    <a:lnR w="12700" cap="flat" cmpd="sng" algn="ctr">
                      <a:solidFill>
                        <a:srgbClr val="FF73C6"/>
                      </a:solidFill>
                      <a:prstDash val="solid"/>
                      <a:round/>
                      <a:headEnd type="none" w="med" len="med"/>
                      <a:tailEnd type="none" w="med" len="med"/>
                    </a:lnR>
                    <a:lnT w="12700" cap="flat" cmpd="sng" algn="ctr">
                      <a:solidFill>
                        <a:srgbClr val="FF73C6"/>
                      </a:solidFill>
                      <a:prstDash val="solid"/>
                      <a:round/>
                      <a:headEnd type="none" w="med" len="med"/>
                      <a:tailEnd type="none" w="med" len="med"/>
                    </a:lnT>
                    <a:lnB w="12700" cap="flat" cmpd="sng" algn="ctr">
                      <a:solidFill>
                        <a:srgbClr val="FF73C6"/>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rgbClr val="FF4141"/>
                          </a:solidFill>
                          <a:effectLst/>
                          <a:latin typeface="Arial" panose="020B0604020202020204" pitchFamily="34" charset="0"/>
                          <a:ea typeface="微软雅黑" panose="020B0503020204020204" pitchFamily="34" charset="-122"/>
                        </a:rPr>
                        <a:t>103.5</a:t>
                      </a:r>
                    </a:p>
                  </a:txBody>
                  <a:tcPr anchor="ctr" horzOverflow="overflow">
                    <a:lnL w="12700" cap="flat" cmpd="sng" algn="ctr">
                      <a:solidFill>
                        <a:srgbClr val="FF73C6"/>
                      </a:solidFill>
                      <a:prstDash val="solid"/>
                      <a:round/>
                      <a:headEnd type="none" w="med" len="med"/>
                      <a:tailEnd type="none" w="med" len="med"/>
                    </a:lnL>
                    <a:lnR w="12700" cap="flat" cmpd="sng" algn="ctr">
                      <a:solidFill>
                        <a:srgbClr val="FF73C6"/>
                      </a:solidFill>
                      <a:prstDash val="solid"/>
                      <a:round/>
                      <a:headEnd type="none" w="med" len="med"/>
                      <a:tailEnd type="none" w="med" len="med"/>
                    </a:lnR>
                    <a:lnT w="12700" cap="flat" cmpd="sng" algn="ctr">
                      <a:solidFill>
                        <a:srgbClr val="FF73C6"/>
                      </a:solidFill>
                      <a:prstDash val="solid"/>
                      <a:round/>
                      <a:headEnd type="none" w="med" len="med"/>
                      <a:tailEnd type="none" w="med" len="med"/>
                    </a:lnT>
                    <a:lnB w="12700" cap="flat" cmpd="sng" algn="ctr">
                      <a:solidFill>
                        <a:srgbClr val="FF73C6"/>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rgbClr val="FF4141"/>
                          </a:solidFill>
                          <a:effectLst/>
                          <a:latin typeface="Arial" panose="020B0604020202020204" pitchFamily="34" charset="0"/>
                          <a:ea typeface="微软雅黑" panose="020B0503020204020204" pitchFamily="34" charset="-122"/>
                        </a:rPr>
                        <a:t>97</a:t>
                      </a:r>
                    </a:p>
                  </a:txBody>
                  <a:tcPr anchor="ctr" horzOverflow="overflow">
                    <a:lnL w="12700" cap="flat" cmpd="sng" algn="ctr">
                      <a:solidFill>
                        <a:srgbClr val="FF73C6"/>
                      </a:solidFill>
                      <a:prstDash val="solid"/>
                      <a:round/>
                      <a:headEnd type="none" w="med" len="med"/>
                      <a:tailEnd type="none" w="med" len="med"/>
                    </a:lnL>
                    <a:lnR w="12700" cap="flat" cmpd="sng" algn="ctr">
                      <a:solidFill>
                        <a:srgbClr val="FF73C6"/>
                      </a:solidFill>
                      <a:prstDash val="solid"/>
                      <a:round/>
                      <a:headEnd type="none" w="med" len="med"/>
                      <a:tailEnd type="none" w="med" len="med"/>
                    </a:lnR>
                    <a:lnT w="12700" cap="flat" cmpd="sng" algn="ctr">
                      <a:solidFill>
                        <a:srgbClr val="FF73C6"/>
                      </a:solidFill>
                      <a:prstDash val="solid"/>
                      <a:round/>
                      <a:headEnd type="none" w="med" len="med"/>
                      <a:tailEnd type="none" w="med" len="med"/>
                    </a:lnT>
                    <a:lnB w="12700" cap="flat" cmpd="sng" algn="ctr">
                      <a:solidFill>
                        <a:srgbClr val="FF73C6"/>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rgbClr val="FF4141"/>
                          </a:solidFill>
                          <a:effectLst/>
                          <a:latin typeface="Arial" panose="020B0604020202020204" pitchFamily="34" charset="0"/>
                          <a:ea typeface="微软雅黑" panose="020B0503020204020204" pitchFamily="34" charset="-122"/>
                        </a:rPr>
                        <a:t>88.5</a:t>
                      </a:r>
                    </a:p>
                  </a:txBody>
                  <a:tcPr anchor="ctr" horzOverflow="overflow">
                    <a:lnL w="12700" cap="flat" cmpd="sng" algn="ctr">
                      <a:solidFill>
                        <a:srgbClr val="FF73C6"/>
                      </a:solidFill>
                      <a:prstDash val="solid"/>
                      <a:round/>
                      <a:headEnd type="none" w="med" len="med"/>
                      <a:tailEnd type="none" w="med" len="med"/>
                    </a:lnL>
                    <a:lnR w="12700" cap="flat" cmpd="sng" algn="ctr">
                      <a:solidFill>
                        <a:srgbClr val="FF73C6"/>
                      </a:solidFill>
                      <a:prstDash val="solid"/>
                      <a:round/>
                      <a:headEnd type="none" w="med" len="med"/>
                      <a:tailEnd type="none" w="med" len="med"/>
                    </a:lnR>
                    <a:lnT w="12700" cap="flat" cmpd="sng" algn="ctr">
                      <a:solidFill>
                        <a:srgbClr val="FF73C6"/>
                      </a:solidFill>
                      <a:prstDash val="solid"/>
                      <a:round/>
                      <a:headEnd type="none" w="med" len="med"/>
                      <a:tailEnd type="none" w="med" len="med"/>
                    </a:lnT>
                    <a:lnB w="12700" cap="flat" cmpd="sng" algn="ctr">
                      <a:solidFill>
                        <a:srgbClr val="FF73C6"/>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rgbClr val="FF4141"/>
                          </a:solidFill>
                          <a:effectLst/>
                          <a:latin typeface="Arial" panose="020B0604020202020204" pitchFamily="34" charset="0"/>
                          <a:ea typeface="微软雅黑" panose="020B0503020204020204" pitchFamily="34" charset="-122"/>
                        </a:rPr>
                        <a:t>96.5</a:t>
                      </a:r>
                    </a:p>
                  </a:txBody>
                  <a:tcPr anchor="ctr" horzOverflow="overflow">
                    <a:lnL w="12700" cap="flat" cmpd="sng" algn="ctr">
                      <a:solidFill>
                        <a:srgbClr val="FF73C6"/>
                      </a:solidFill>
                      <a:prstDash val="solid"/>
                      <a:round/>
                      <a:headEnd type="none" w="med" len="med"/>
                      <a:tailEnd type="none" w="med" len="med"/>
                    </a:lnL>
                    <a:lnR w="12700" cap="flat" cmpd="sng" algn="ctr">
                      <a:solidFill>
                        <a:srgbClr val="FF73C6"/>
                      </a:solidFill>
                      <a:prstDash val="solid"/>
                      <a:round/>
                      <a:headEnd type="none" w="med" len="med"/>
                      <a:tailEnd type="none" w="med" len="med"/>
                    </a:lnR>
                    <a:lnT w="12700" cap="flat" cmpd="sng" algn="ctr">
                      <a:solidFill>
                        <a:srgbClr val="FF73C6"/>
                      </a:solidFill>
                      <a:prstDash val="solid"/>
                      <a:round/>
                      <a:headEnd type="none" w="med" len="med"/>
                      <a:tailEnd type="none" w="med" len="med"/>
                    </a:lnT>
                    <a:lnB w="12700" cap="flat" cmpd="sng" algn="ctr">
                      <a:solidFill>
                        <a:srgbClr val="FF73C6"/>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rgbClr val="FF4141"/>
                          </a:solidFill>
                          <a:effectLst/>
                          <a:latin typeface="Arial" panose="020B0604020202020204" pitchFamily="34" charset="0"/>
                          <a:ea typeface="微软雅黑" panose="020B0503020204020204" pitchFamily="34" charset="-122"/>
                        </a:rPr>
                        <a:t>101</a:t>
                      </a:r>
                    </a:p>
                  </a:txBody>
                  <a:tcPr anchor="ctr" horzOverflow="overflow">
                    <a:lnL w="12700" cap="flat" cmpd="sng" algn="ctr">
                      <a:solidFill>
                        <a:srgbClr val="FF73C6"/>
                      </a:solidFill>
                      <a:prstDash val="solid"/>
                      <a:round/>
                      <a:headEnd type="none" w="med" len="med"/>
                      <a:tailEnd type="none" w="med" len="med"/>
                    </a:lnL>
                    <a:lnR w="12700" cap="flat" cmpd="sng" algn="ctr">
                      <a:solidFill>
                        <a:srgbClr val="FF73C6"/>
                      </a:solidFill>
                      <a:prstDash val="solid"/>
                      <a:round/>
                      <a:headEnd type="none" w="med" len="med"/>
                      <a:tailEnd type="none" w="med" len="med"/>
                    </a:lnR>
                    <a:lnT w="12700" cap="flat" cmpd="sng" algn="ctr">
                      <a:solidFill>
                        <a:srgbClr val="FF73C6"/>
                      </a:solidFill>
                      <a:prstDash val="solid"/>
                      <a:round/>
                      <a:headEnd type="none" w="med" len="med"/>
                      <a:tailEnd type="none" w="med" len="med"/>
                    </a:lnT>
                    <a:lnB w="12700" cap="flat" cmpd="sng" algn="ctr">
                      <a:solidFill>
                        <a:srgbClr val="FF73C6"/>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rgbClr val="FF4141"/>
                          </a:solidFill>
                          <a:effectLst/>
                          <a:latin typeface="Arial" panose="020B0604020202020204" pitchFamily="34" charset="0"/>
                          <a:ea typeface="微软雅黑" panose="020B0503020204020204" pitchFamily="34" charset="-122"/>
                        </a:rPr>
                        <a:t>104</a:t>
                      </a:r>
                    </a:p>
                  </a:txBody>
                  <a:tcPr anchor="ctr" horzOverflow="overflow">
                    <a:lnL w="12700" cap="flat" cmpd="sng" algn="ctr">
                      <a:solidFill>
                        <a:srgbClr val="FF73C6"/>
                      </a:solidFill>
                      <a:prstDash val="solid"/>
                      <a:round/>
                      <a:headEnd type="none" w="med" len="med"/>
                      <a:tailEnd type="none" w="med" len="med"/>
                    </a:lnL>
                    <a:lnR w="12700" cap="flat" cmpd="sng" algn="ctr">
                      <a:solidFill>
                        <a:srgbClr val="FF73C6"/>
                      </a:solidFill>
                      <a:prstDash val="solid"/>
                      <a:round/>
                      <a:headEnd type="none" w="med" len="med"/>
                      <a:tailEnd type="none" w="med" len="med"/>
                    </a:lnR>
                    <a:lnT w="12700" cap="flat" cmpd="sng" algn="ctr">
                      <a:solidFill>
                        <a:srgbClr val="FF73C6"/>
                      </a:solidFill>
                      <a:prstDash val="solid"/>
                      <a:round/>
                      <a:headEnd type="none" w="med" len="med"/>
                      <a:tailEnd type="none" w="med" len="med"/>
                    </a:lnT>
                    <a:lnB w="12700" cap="flat" cmpd="sng" algn="ctr">
                      <a:solidFill>
                        <a:srgbClr val="FF73C6"/>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rgbClr val="FF4141"/>
                          </a:solidFill>
                          <a:effectLst/>
                          <a:latin typeface="Arial" panose="020B0604020202020204" pitchFamily="34" charset="0"/>
                          <a:ea typeface="微软雅黑" panose="020B0503020204020204" pitchFamily="34" charset="-122"/>
                        </a:rPr>
                        <a:t>116.5</a:t>
                      </a:r>
                    </a:p>
                  </a:txBody>
                  <a:tcPr anchor="ctr" horzOverflow="overflow">
                    <a:lnL w="12700" cap="flat" cmpd="sng" algn="ctr">
                      <a:solidFill>
                        <a:srgbClr val="FF73C6"/>
                      </a:solidFill>
                      <a:prstDash val="solid"/>
                      <a:round/>
                      <a:headEnd type="none" w="med" len="med"/>
                      <a:tailEnd type="none" w="med" len="med"/>
                    </a:lnL>
                    <a:lnR w="12700" cap="flat" cmpd="sng" algn="ctr">
                      <a:solidFill>
                        <a:srgbClr val="FF73C6"/>
                      </a:solidFill>
                      <a:prstDash val="solid"/>
                      <a:round/>
                      <a:headEnd type="none" w="med" len="med"/>
                      <a:tailEnd type="none" w="med" len="med"/>
                    </a:lnR>
                    <a:lnT w="12700" cap="flat" cmpd="sng" algn="ctr">
                      <a:solidFill>
                        <a:srgbClr val="FF73C6"/>
                      </a:solidFill>
                      <a:prstDash val="solid"/>
                      <a:round/>
                      <a:headEnd type="none" w="med" len="med"/>
                      <a:tailEnd type="none" w="med" len="med"/>
                    </a:lnT>
                    <a:lnB w="12700" cap="flat" cmpd="sng" algn="ctr">
                      <a:solidFill>
                        <a:srgbClr val="FF73C6"/>
                      </a:solidFill>
                      <a:prstDash val="solid"/>
                      <a:round/>
                      <a:headEnd type="none" w="med" len="med"/>
                      <a:tailEnd type="none" w="med" len="med"/>
                    </a:lnB>
                    <a:lnTlToBr>
                      <a:noFill/>
                    </a:lnTlToBr>
                    <a:lnBlToTr>
                      <a:noFill/>
                    </a:lnBlToTr>
                    <a:solidFill>
                      <a:srgbClr val="0BFFF9"/>
                    </a:solidFill>
                  </a:tcPr>
                </a:tc>
                <a:extLst>
                  <a:ext uri="{0D108BD9-81ED-4DB2-BD59-A6C34878D82A}">
                    <a16:rowId xmlns:a16="http://schemas.microsoft.com/office/drawing/2014/main" val="10000"/>
                  </a:ext>
                </a:extLst>
              </a:tr>
              <a:tr h="596900">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1800" b="1" i="0" u="none" strike="noStrike" cap="none" normalizeH="0" baseline="0" dirty="0">
                          <a:ln>
                            <a:noFill/>
                          </a:ln>
                          <a:solidFill>
                            <a:schemeClr val="bg2"/>
                          </a:solidFill>
                          <a:effectLst/>
                          <a:latin typeface="Arial" panose="020B0604020202020204" pitchFamily="34" charset="0"/>
                          <a:ea typeface="微软雅黑" panose="020B0503020204020204" pitchFamily="34" charset="-122"/>
                        </a:rPr>
                        <a:t>训练后</a:t>
                      </a:r>
                    </a:p>
                  </a:txBody>
                  <a:tcPr anchor="ctr" horzOverflow="overflow">
                    <a:lnL w="12700" cap="flat" cmpd="sng" algn="ctr">
                      <a:solidFill>
                        <a:srgbClr val="FF73C6"/>
                      </a:solidFill>
                      <a:prstDash val="solid"/>
                      <a:round/>
                      <a:headEnd type="none" w="med" len="med"/>
                      <a:tailEnd type="none" w="med" len="med"/>
                    </a:lnL>
                    <a:lnR w="12700" cap="flat" cmpd="sng" algn="ctr">
                      <a:solidFill>
                        <a:srgbClr val="FF73C6"/>
                      </a:solidFill>
                      <a:prstDash val="solid"/>
                      <a:round/>
                      <a:headEnd type="none" w="med" len="med"/>
                      <a:tailEnd type="none" w="med" len="med"/>
                    </a:lnR>
                    <a:lnT w="12700" cap="flat" cmpd="sng" algn="ctr">
                      <a:solidFill>
                        <a:srgbClr val="FF73C6"/>
                      </a:solidFill>
                      <a:prstDash val="solid"/>
                      <a:round/>
                      <a:headEnd type="none" w="med" len="med"/>
                      <a:tailEnd type="none" w="med" len="med"/>
                    </a:lnT>
                    <a:lnB w="12700" cap="flat" cmpd="sng" algn="ctr">
                      <a:solidFill>
                        <a:srgbClr val="FF73C6"/>
                      </a:solidFill>
                      <a:prstDash val="solid"/>
                      <a:round/>
                      <a:headEnd type="none" w="med" len="med"/>
                      <a:tailEnd type="none" w="med" len="med"/>
                    </a:lnB>
                    <a:lnTlToBr>
                      <a:noFill/>
                    </a:lnTlToBr>
                    <a:lnBlToTr>
                      <a:noFill/>
                    </a:lnBlToTr>
                    <a:solidFill>
                      <a:srgbClr val="FEC674"/>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rgbClr val="FF4141"/>
                          </a:solidFill>
                          <a:effectLst/>
                          <a:latin typeface="Arial" panose="020B0604020202020204" pitchFamily="34" charset="0"/>
                          <a:ea typeface="微软雅黑" panose="020B0503020204020204" pitchFamily="34" charset="-122"/>
                        </a:rPr>
                        <a:t>85</a:t>
                      </a:r>
                    </a:p>
                  </a:txBody>
                  <a:tcPr anchor="ctr" horzOverflow="overflow">
                    <a:lnL w="12700" cap="flat" cmpd="sng" algn="ctr">
                      <a:solidFill>
                        <a:srgbClr val="FF73C6"/>
                      </a:solidFill>
                      <a:prstDash val="solid"/>
                      <a:round/>
                      <a:headEnd type="none" w="med" len="med"/>
                      <a:tailEnd type="none" w="med" len="med"/>
                    </a:lnL>
                    <a:lnR w="12700" cap="flat" cmpd="sng" algn="ctr">
                      <a:solidFill>
                        <a:srgbClr val="FF73C6"/>
                      </a:solidFill>
                      <a:prstDash val="solid"/>
                      <a:round/>
                      <a:headEnd type="none" w="med" len="med"/>
                      <a:tailEnd type="none" w="med" len="med"/>
                    </a:lnR>
                    <a:lnT w="12700" cap="flat" cmpd="sng" algn="ctr">
                      <a:solidFill>
                        <a:srgbClr val="FF73C6"/>
                      </a:solidFill>
                      <a:prstDash val="solid"/>
                      <a:round/>
                      <a:headEnd type="none" w="med" len="med"/>
                      <a:tailEnd type="none" w="med" len="med"/>
                    </a:lnT>
                    <a:lnB w="12700" cap="flat" cmpd="sng" algn="ctr">
                      <a:solidFill>
                        <a:srgbClr val="FF73C6"/>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rgbClr val="FF4141"/>
                          </a:solidFill>
                          <a:effectLst/>
                          <a:latin typeface="Arial" panose="020B0604020202020204" pitchFamily="34" charset="0"/>
                          <a:ea typeface="微软雅黑" panose="020B0503020204020204" pitchFamily="34" charset="-122"/>
                        </a:rPr>
                        <a:t>89.5</a:t>
                      </a:r>
                    </a:p>
                  </a:txBody>
                  <a:tcPr anchor="ctr" horzOverflow="overflow">
                    <a:lnL w="12700" cap="flat" cmpd="sng" algn="ctr">
                      <a:solidFill>
                        <a:srgbClr val="FF73C6"/>
                      </a:solidFill>
                      <a:prstDash val="solid"/>
                      <a:round/>
                      <a:headEnd type="none" w="med" len="med"/>
                      <a:tailEnd type="none" w="med" len="med"/>
                    </a:lnL>
                    <a:lnR w="12700" cap="flat" cmpd="sng" algn="ctr">
                      <a:solidFill>
                        <a:srgbClr val="FF73C6"/>
                      </a:solidFill>
                      <a:prstDash val="solid"/>
                      <a:round/>
                      <a:headEnd type="none" w="med" len="med"/>
                      <a:tailEnd type="none" w="med" len="med"/>
                    </a:lnR>
                    <a:lnT w="12700" cap="flat" cmpd="sng" algn="ctr">
                      <a:solidFill>
                        <a:srgbClr val="FF73C6"/>
                      </a:solidFill>
                      <a:prstDash val="solid"/>
                      <a:round/>
                      <a:headEnd type="none" w="med" len="med"/>
                      <a:tailEnd type="none" w="med" len="med"/>
                    </a:lnT>
                    <a:lnB w="12700" cap="flat" cmpd="sng" algn="ctr">
                      <a:solidFill>
                        <a:srgbClr val="FF73C6"/>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rgbClr val="FF4141"/>
                          </a:solidFill>
                          <a:effectLst/>
                          <a:latin typeface="Arial" panose="020B0604020202020204" pitchFamily="34" charset="0"/>
                          <a:ea typeface="微软雅黑" panose="020B0503020204020204" pitchFamily="34" charset="-122"/>
                        </a:rPr>
                        <a:t>101.5</a:t>
                      </a:r>
                    </a:p>
                  </a:txBody>
                  <a:tcPr anchor="ctr" horzOverflow="overflow">
                    <a:lnL w="12700" cap="flat" cmpd="sng" algn="ctr">
                      <a:solidFill>
                        <a:srgbClr val="FF73C6"/>
                      </a:solidFill>
                      <a:prstDash val="solid"/>
                      <a:round/>
                      <a:headEnd type="none" w="med" len="med"/>
                      <a:tailEnd type="none" w="med" len="med"/>
                    </a:lnL>
                    <a:lnR w="12700" cap="flat" cmpd="sng" algn="ctr">
                      <a:solidFill>
                        <a:srgbClr val="FF73C6"/>
                      </a:solidFill>
                      <a:prstDash val="solid"/>
                      <a:round/>
                      <a:headEnd type="none" w="med" len="med"/>
                      <a:tailEnd type="none" w="med" len="med"/>
                    </a:lnR>
                    <a:lnT w="12700" cap="flat" cmpd="sng" algn="ctr">
                      <a:solidFill>
                        <a:srgbClr val="FF73C6"/>
                      </a:solidFill>
                      <a:prstDash val="solid"/>
                      <a:round/>
                      <a:headEnd type="none" w="med" len="med"/>
                      <a:tailEnd type="none" w="med" len="med"/>
                    </a:lnT>
                    <a:lnB w="12700" cap="flat" cmpd="sng" algn="ctr">
                      <a:solidFill>
                        <a:srgbClr val="FF73C6"/>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rgbClr val="FF4141"/>
                          </a:solidFill>
                          <a:effectLst/>
                          <a:latin typeface="Arial" panose="020B0604020202020204" pitchFamily="34" charset="0"/>
                          <a:ea typeface="微软雅黑" panose="020B0503020204020204" pitchFamily="34" charset="-122"/>
                        </a:rPr>
                        <a:t>96</a:t>
                      </a:r>
                    </a:p>
                  </a:txBody>
                  <a:tcPr anchor="ctr" horzOverflow="overflow">
                    <a:lnL w="12700" cap="flat" cmpd="sng" algn="ctr">
                      <a:solidFill>
                        <a:srgbClr val="FF73C6"/>
                      </a:solidFill>
                      <a:prstDash val="solid"/>
                      <a:round/>
                      <a:headEnd type="none" w="med" len="med"/>
                      <a:tailEnd type="none" w="med" len="med"/>
                    </a:lnL>
                    <a:lnR w="12700" cap="flat" cmpd="sng" algn="ctr">
                      <a:solidFill>
                        <a:srgbClr val="FF73C6"/>
                      </a:solidFill>
                      <a:prstDash val="solid"/>
                      <a:round/>
                      <a:headEnd type="none" w="med" len="med"/>
                      <a:tailEnd type="none" w="med" len="med"/>
                    </a:lnR>
                    <a:lnT w="12700" cap="flat" cmpd="sng" algn="ctr">
                      <a:solidFill>
                        <a:srgbClr val="FF73C6"/>
                      </a:solidFill>
                      <a:prstDash val="solid"/>
                      <a:round/>
                      <a:headEnd type="none" w="med" len="med"/>
                      <a:tailEnd type="none" w="med" len="med"/>
                    </a:lnT>
                    <a:lnB w="12700" cap="flat" cmpd="sng" algn="ctr">
                      <a:solidFill>
                        <a:srgbClr val="FF73C6"/>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rgbClr val="FF4141"/>
                          </a:solidFill>
                          <a:effectLst/>
                          <a:latin typeface="Arial" panose="020B0604020202020204" pitchFamily="34" charset="0"/>
                          <a:ea typeface="微软雅黑" panose="020B0503020204020204" pitchFamily="34" charset="-122"/>
                        </a:rPr>
                        <a:t>86</a:t>
                      </a:r>
                    </a:p>
                  </a:txBody>
                  <a:tcPr anchor="ctr" horzOverflow="overflow">
                    <a:lnL w="12700" cap="flat" cmpd="sng" algn="ctr">
                      <a:solidFill>
                        <a:srgbClr val="FF73C6"/>
                      </a:solidFill>
                      <a:prstDash val="solid"/>
                      <a:round/>
                      <a:headEnd type="none" w="med" len="med"/>
                      <a:tailEnd type="none" w="med" len="med"/>
                    </a:lnL>
                    <a:lnR w="12700" cap="flat" cmpd="sng" algn="ctr">
                      <a:solidFill>
                        <a:srgbClr val="FF73C6"/>
                      </a:solidFill>
                      <a:prstDash val="solid"/>
                      <a:round/>
                      <a:headEnd type="none" w="med" len="med"/>
                      <a:tailEnd type="none" w="med" len="med"/>
                    </a:lnR>
                    <a:lnT w="12700" cap="flat" cmpd="sng" algn="ctr">
                      <a:solidFill>
                        <a:srgbClr val="FF73C6"/>
                      </a:solidFill>
                      <a:prstDash val="solid"/>
                      <a:round/>
                      <a:headEnd type="none" w="med" len="med"/>
                      <a:tailEnd type="none" w="med" len="med"/>
                    </a:lnT>
                    <a:lnB w="12700" cap="flat" cmpd="sng" algn="ctr">
                      <a:solidFill>
                        <a:srgbClr val="FF73C6"/>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rgbClr val="FF4141"/>
                          </a:solidFill>
                          <a:effectLst/>
                          <a:latin typeface="Arial" panose="020B0604020202020204" pitchFamily="34" charset="0"/>
                          <a:ea typeface="微软雅黑" panose="020B0503020204020204" pitchFamily="34" charset="-122"/>
                        </a:rPr>
                        <a:t>80.5</a:t>
                      </a:r>
                    </a:p>
                  </a:txBody>
                  <a:tcPr anchor="ctr" horzOverflow="overflow">
                    <a:lnL w="12700" cap="flat" cmpd="sng" algn="ctr">
                      <a:solidFill>
                        <a:srgbClr val="FF73C6"/>
                      </a:solidFill>
                      <a:prstDash val="solid"/>
                      <a:round/>
                      <a:headEnd type="none" w="med" len="med"/>
                      <a:tailEnd type="none" w="med" len="med"/>
                    </a:lnL>
                    <a:lnR w="12700" cap="flat" cmpd="sng" algn="ctr">
                      <a:solidFill>
                        <a:srgbClr val="FF73C6"/>
                      </a:solidFill>
                      <a:prstDash val="solid"/>
                      <a:round/>
                      <a:headEnd type="none" w="med" len="med"/>
                      <a:tailEnd type="none" w="med" len="med"/>
                    </a:lnR>
                    <a:lnT w="12700" cap="flat" cmpd="sng" algn="ctr">
                      <a:solidFill>
                        <a:srgbClr val="FF73C6"/>
                      </a:solidFill>
                      <a:prstDash val="solid"/>
                      <a:round/>
                      <a:headEnd type="none" w="med" len="med"/>
                      <a:tailEnd type="none" w="med" len="med"/>
                    </a:lnT>
                    <a:lnB w="12700" cap="flat" cmpd="sng" algn="ctr">
                      <a:solidFill>
                        <a:srgbClr val="FF73C6"/>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rgbClr val="FF4141"/>
                          </a:solidFill>
                          <a:effectLst/>
                          <a:latin typeface="Arial" panose="020B0604020202020204" pitchFamily="34" charset="0"/>
                          <a:ea typeface="微软雅黑" panose="020B0503020204020204" pitchFamily="34" charset="-122"/>
                        </a:rPr>
                        <a:t>87</a:t>
                      </a:r>
                    </a:p>
                  </a:txBody>
                  <a:tcPr anchor="ctr" horzOverflow="overflow">
                    <a:lnL w="12700" cap="flat" cmpd="sng" algn="ctr">
                      <a:solidFill>
                        <a:srgbClr val="FF73C6"/>
                      </a:solidFill>
                      <a:prstDash val="solid"/>
                      <a:round/>
                      <a:headEnd type="none" w="med" len="med"/>
                      <a:tailEnd type="none" w="med" len="med"/>
                    </a:lnL>
                    <a:lnR w="12700" cap="flat" cmpd="sng" algn="ctr">
                      <a:solidFill>
                        <a:srgbClr val="FF73C6"/>
                      </a:solidFill>
                      <a:prstDash val="solid"/>
                      <a:round/>
                      <a:headEnd type="none" w="med" len="med"/>
                      <a:tailEnd type="none" w="med" len="med"/>
                    </a:lnR>
                    <a:lnT w="12700" cap="flat" cmpd="sng" algn="ctr">
                      <a:solidFill>
                        <a:srgbClr val="FF73C6"/>
                      </a:solidFill>
                      <a:prstDash val="solid"/>
                      <a:round/>
                      <a:headEnd type="none" w="med" len="med"/>
                      <a:tailEnd type="none" w="med" len="med"/>
                    </a:lnT>
                    <a:lnB w="12700" cap="flat" cmpd="sng" algn="ctr">
                      <a:solidFill>
                        <a:srgbClr val="FF73C6"/>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rgbClr val="FF4141"/>
                          </a:solidFill>
                          <a:effectLst/>
                          <a:latin typeface="Arial" panose="020B0604020202020204" pitchFamily="34" charset="0"/>
                          <a:ea typeface="微软雅黑" panose="020B0503020204020204" pitchFamily="34" charset="-122"/>
                        </a:rPr>
                        <a:t>93.5</a:t>
                      </a:r>
                    </a:p>
                  </a:txBody>
                  <a:tcPr anchor="ctr" horzOverflow="overflow">
                    <a:lnL w="12700" cap="flat" cmpd="sng" algn="ctr">
                      <a:solidFill>
                        <a:srgbClr val="FF73C6"/>
                      </a:solidFill>
                      <a:prstDash val="solid"/>
                      <a:round/>
                      <a:headEnd type="none" w="med" len="med"/>
                      <a:tailEnd type="none" w="med" len="med"/>
                    </a:lnL>
                    <a:lnR w="12700" cap="flat" cmpd="sng" algn="ctr">
                      <a:solidFill>
                        <a:srgbClr val="FF73C6"/>
                      </a:solidFill>
                      <a:prstDash val="solid"/>
                      <a:round/>
                      <a:headEnd type="none" w="med" len="med"/>
                      <a:tailEnd type="none" w="med" len="med"/>
                    </a:lnR>
                    <a:lnT w="12700" cap="flat" cmpd="sng" algn="ctr">
                      <a:solidFill>
                        <a:srgbClr val="FF73C6"/>
                      </a:solidFill>
                      <a:prstDash val="solid"/>
                      <a:round/>
                      <a:headEnd type="none" w="med" len="med"/>
                      <a:tailEnd type="none" w="med" len="med"/>
                    </a:lnT>
                    <a:lnB w="12700" cap="flat" cmpd="sng" algn="ctr">
                      <a:solidFill>
                        <a:srgbClr val="FF73C6"/>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rgbClr val="FF4141"/>
                          </a:solidFill>
                          <a:effectLst/>
                          <a:latin typeface="Arial" panose="020B0604020202020204" pitchFamily="34" charset="0"/>
                          <a:ea typeface="微软雅黑" panose="020B0503020204020204" pitchFamily="34" charset="-122"/>
                        </a:rPr>
                        <a:t>93</a:t>
                      </a:r>
                    </a:p>
                  </a:txBody>
                  <a:tcPr anchor="ctr" horzOverflow="overflow">
                    <a:lnL w="12700" cap="flat" cmpd="sng" algn="ctr">
                      <a:solidFill>
                        <a:srgbClr val="FF73C6"/>
                      </a:solidFill>
                      <a:prstDash val="solid"/>
                      <a:round/>
                      <a:headEnd type="none" w="med" len="med"/>
                      <a:tailEnd type="none" w="med" len="med"/>
                    </a:lnL>
                    <a:lnR w="12700" cap="flat" cmpd="sng" algn="ctr">
                      <a:solidFill>
                        <a:srgbClr val="FF73C6"/>
                      </a:solidFill>
                      <a:prstDash val="solid"/>
                      <a:round/>
                      <a:headEnd type="none" w="med" len="med"/>
                      <a:tailEnd type="none" w="med" len="med"/>
                    </a:lnR>
                    <a:lnT w="12700" cap="flat" cmpd="sng" algn="ctr">
                      <a:solidFill>
                        <a:srgbClr val="FF73C6"/>
                      </a:solidFill>
                      <a:prstDash val="solid"/>
                      <a:round/>
                      <a:headEnd type="none" w="med" len="med"/>
                      <a:tailEnd type="none" w="med" len="med"/>
                    </a:lnT>
                    <a:lnB w="12700" cap="flat" cmpd="sng" algn="ctr">
                      <a:solidFill>
                        <a:srgbClr val="FF73C6"/>
                      </a:solidFill>
                      <a:prstDash val="solid"/>
                      <a:round/>
                      <a:headEnd type="none" w="med" len="med"/>
                      <a:tailEnd type="none" w="med" len="med"/>
                    </a:lnB>
                    <a:lnTlToBr>
                      <a:noFill/>
                    </a:lnTlToBr>
                    <a:lnBlToTr>
                      <a:noFill/>
                    </a:lnBlToTr>
                    <a:solidFill>
                      <a:srgbClr val="0BFFF9"/>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rgbClr val="FF4141"/>
                          </a:solidFill>
                          <a:effectLst/>
                          <a:latin typeface="Arial" panose="020B0604020202020204" pitchFamily="34" charset="0"/>
                          <a:ea typeface="微软雅黑" panose="020B0503020204020204" pitchFamily="34" charset="-122"/>
                        </a:rPr>
                        <a:t>102</a:t>
                      </a:r>
                    </a:p>
                  </a:txBody>
                  <a:tcPr anchor="ctr" horzOverflow="overflow">
                    <a:lnL w="12700" cap="flat" cmpd="sng" algn="ctr">
                      <a:solidFill>
                        <a:srgbClr val="FF73C6"/>
                      </a:solidFill>
                      <a:prstDash val="solid"/>
                      <a:round/>
                      <a:headEnd type="none" w="med" len="med"/>
                      <a:tailEnd type="none" w="med" len="med"/>
                    </a:lnL>
                    <a:lnR w="12700" cap="flat" cmpd="sng" algn="ctr">
                      <a:solidFill>
                        <a:srgbClr val="FF73C6"/>
                      </a:solidFill>
                      <a:prstDash val="solid"/>
                      <a:round/>
                      <a:headEnd type="none" w="med" len="med"/>
                      <a:tailEnd type="none" w="med" len="med"/>
                    </a:lnR>
                    <a:lnT w="12700" cap="flat" cmpd="sng" algn="ctr">
                      <a:solidFill>
                        <a:srgbClr val="FF73C6"/>
                      </a:solidFill>
                      <a:prstDash val="solid"/>
                      <a:round/>
                      <a:headEnd type="none" w="med" len="med"/>
                      <a:tailEnd type="none" w="med" len="med"/>
                    </a:lnT>
                    <a:lnB w="12700" cap="flat" cmpd="sng" algn="ctr">
                      <a:solidFill>
                        <a:srgbClr val="FF73C6"/>
                      </a:solidFill>
                      <a:prstDash val="solid"/>
                      <a:round/>
                      <a:headEnd type="none" w="med" len="med"/>
                      <a:tailEnd type="none" w="med" len="med"/>
                    </a:lnB>
                    <a:lnTlToBr>
                      <a:noFill/>
                    </a:lnTlToBr>
                    <a:lnBlToTr>
                      <a:noFill/>
                    </a:lnBlToTr>
                    <a:solidFill>
                      <a:srgbClr val="0BFFF9"/>
                    </a:solidFill>
                  </a:tcPr>
                </a:tc>
                <a:extLst>
                  <a:ext uri="{0D108BD9-81ED-4DB2-BD59-A6C34878D82A}">
                    <a16:rowId xmlns:a16="http://schemas.microsoft.com/office/drawing/2014/main" val="10001"/>
                  </a:ext>
                </a:extLst>
              </a:tr>
            </a:tbl>
          </a:graphicData>
        </a:graphic>
      </p:graphicFrame>
      <p:sp>
        <p:nvSpPr>
          <p:cNvPr id="824045" name="AutoShape 749"/>
          <p:cNvSpPr>
            <a:spLocks noChangeArrowheads="1"/>
          </p:cNvSpPr>
          <p:nvPr/>
        </p:nvSpPr>
        <p:spPr bwMode="auto">
          <a:xfrm>
            <a:off x="3495675" y="5365750"/>
            <a:ext cx="3063875" cy="1239838"/>
          </a:xfrm>
          <a:prstGeom prst="cloudCallout">
            <a:avLst>
              <a:gd name="adj1" fmla="val -62435"/>
              <a:gd name="adj2" fmla="val -30282"/>
            </a:avLst>
          </a:prstGeom>
          <a:noFill/>
          <a:ln w="12700">
            <a:solidFill>
              <a:schemeClr val="hlink"/>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pPr>
            <a:r>
              <a:rPr lang="zh-CN" altLang="en-US" dirty="0">
                <a:solidFill>
                  <a:schemeClr val="accent2"/>
                </a:solidFill>
                <a:effectLst>
                  <a:outerShdw blurRad="38100" dist="38100" dir="2700000" algn="tl">
                    <a:srgbClr val="000000"/>
                  </a:outerShdw>
                </a:effectLst>
                <a:ea typeface="微软雅黑" panose="020B0503020204020204" pitchFamily="34" charset="-122"/>
              </a:rPr>
              <a:t>属于检验某项声明的假设！</a:t>
            </a:r>
          </a:p>
        </p:txBody>
      </p:sp>
    </p:spTree>
  </p:cSld>
  <p:clrMapOvr>
    <a:masterClrMapping/>
  </p:clrMapOvr>
  <p:transition>
    <p:wipe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78644" name="Group 52"/>
          <p:cNvGraphicFramePr>
            <a:graphicFrameLocks noGrp="1"/>
          </p:cNvGraphicFramePr>
          <p:nvPr/>
        </p:nvGraphicFramePr>
        <p:xfrm>
          <a:off x="838200" y="1619250"/>
          <a:ext cx="7680325" cy="4518089"/>
        </p:xfrm>
        <a:graphic>
          <a:graphicData uri="http://schemas.openxmlformats.org/drawingml/2006/table">
            <a:tbl>
              <a:tblPr/>
              <a:tblGrid>
                <a:gridCol w="2916238">
                  <a:extLst>
                    <a:ext uri="{9D8B030D-6E8A-4147-A177-3AD203B41FA5}">
                      <a16:colId xmlns:a16="http://schemas.microsoft.com/office/drawing/2014/main" val="20000"/>
                    </a:ext>
                  </a:extLst>
                </a:gridCol>
                <a:gridCol w="2528887">
                  <a:extLst>
                    <a:ext uri="{9D8B030D-6E8A-4147-A177-3AD203B41FA5}">
                      <a16:colId xmlns:a16="http://schemas.microsoft.com/office/drawing/2014/main" val="20001"/>
                    </a:ext>
                  </a:extLst>
                </a:gridCol>
                <a:gridCol w="2235200">
                  <a:extLst>
                    <a:ext uri="{9D8B030D-6E8A-4147-A177-3AD203B41FA5}">
                      <a16:colId xmlns:a16="http://schemas.microsoft.com/office/drawing/2014/main" val="20002"/>
                    </a:ext>
                  </a:extLst>
                </a:gridCol>
              </a:tblGrid>
              <a:tr h="393700">
                <a:tc gridSpan="3">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2400" b="1" i="0" u="none" strike="noStrike" cap="none" normalizeH="0" baseline="0" dirty="0">
                          <a:ln>
                            <a:noFill/>
                          </a:ln>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样本差值计算表</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C747B2"/>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366713">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1800" b="1" i="0" u="none" strike="noStrike" cap="none" normalizeH="0" baseline="0" dirty="0">
                          <a:ln>
                            <a:noFill/>
                          </a:ln>
                          <a:solidFill>
                            <a:schemeClr val="bg2"/>
                          </a:solidFill>
                          <a:effectLst/>
                          <a:latin typeface="Times New Roman" panose="02020603050405020304" pitchFamily="18" charset="0"/>
                          <a:ea typeface="微软雅黑" panose="020B0503020204020204" pitchFamily="34" charset="-122"/>
                        </a:rPr>
                        <a:t>训练前</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1800" b="1" i="0" u="none" strike="noStrike" cap="none" normalizeH="0" baseline="0" dirty="0">
                          <a:ln>
                            <a:noFill/>
                          </a:ln>
                          <a:solidFill>
                            <a:schemeClr val="bg2"/>
                          </a:solidFill>
                          <a:effectLst/>
                          <a:latin typeface="Times New Roman" panose="02020603050405020304" pitchFamily="18" charset="0"/>
                          <a:ea typeface="微软雅黑" panose="020B0503020204020204" pitchFamily="34" charset="-122"/>
                        </a:rPr>
                        <a:t>训练后</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1800" b="1" i="0" u="none" strike="noStrike" cap="none" normalizeH="0" baseline="0" dirty="0">
                          <a:ln>
                            <a:noFill/>
                          </a:ln>
                          <a:solidFill>
                            <a:schemeClr val="bg2"/>
                          </a:solidFill>
                          <a:effectLst/>
                          <a:latin typeface="Times New Roman" panose="02020603050405020304" pitchFamily="18" charset="0"/>
                          <a:ea typeface="微软雅黑" panose="020B0503020204020204" pitchFamily="34" charset="-122"/>
                        </a:rPr>
                        <a:t>差值</a:t>
                      </a:r>
                      <a:r>
                        <a:rPr kumimoji="1" lang="en-US" altLang="zh-CN" sz="1800" b="1" i="1" u="none" strike="noStrike" cap="none" normalizeH="0" baseline="0" dirty="0">
                          <a:ln>
                            <a:noFill/>
                          </a:ln>
                          <a:solidFill>
                            <a:schemeClr val="bg2"/>
                          </a:solidFill>
                          <a:effectLst/>
                          <a:latin typeface="Times New Roman" panose="02020603050405020304" pitchFamily="18" charset="0"/>
                          <a:ea typeface="微软雅黑" panose="020B0503020204020204" pitchFamily="34" charset="-122"/>
                        </a:rPr>
                        <a:t>D</a:t>
                      </a:r>
                      <a:r>
                        <a:rPr kumimoji="1" lang="en-US" altLang="zh-CN" sz="1800" b="1" i="1" u="none" strike="noStrike" cap="none" normalizeH="0" baseline="-30000" dirty="0">
                          <a:ln>
                            <a:noFill/>
                          </a:ln>
                          <a:solidFill>
                            <a:schemeClr val="bg2"/>
                          </a:solidFill>
                          <a:effectLst/>
                          <a:latin typeface="Times New Roman" panose="02020603050405020304" pitchFamily="18" charset="0"/>
                          <a:ea typeface="微软雅黑" panose="020B0503020204020204" pitchFamily="34" charset="-122"/>
                        </a:rPr>
                        <a:t>i</a:t>
                      </a:r>
                      <a:endParaRPr kumimoji="1" lang="en-US" altLang="zh-CN" sz="1800" b="1" i="0" u="none" strike="noStrike" cap="none" normalizeH="0" baseline="0" dirty="0">
                        <a:ln>
                          <a:noFill/>
                        </a:ln>
                        <a:solidFill>
                          <a:schemeClr val="bg2"/>
                        </a:solidFill>
                        <a:effectLst/>
                        <a:latin typeface="Times New Roman" panose="02020603050405020304" pitchFamily="18" charset="0"/>
                        <a:ea typeface="微软雅黑" panose="020B0503020204020204" pitchFamily="34" charset="-122"/>
                      </a:endParaRP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extLst>
                  <a:ext uri="{0D108BD9-81ED-4DB2-BD59-A6C34878D82A}">
                    <a16:rowId xmlns:a16="http://schemas.microsoft.com/office/drawing/2014/main" val="10001"/>
                  </a:ext>
                </a:extLst>
              </a:tr>
              <a:tr h="2884488">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chemeClr val="bg2"/>
                          </a:solidFill>
                          <a:effectLst/>
                          <a:latin typeface="Times New Roman" panose="02020603050405020304" pitchFamily="18" charset="0"/>
                          <a:ea typeface="微软雅黑" panose="020B0503020204020204" pitchFamily="34" charset="-122"/>
                        </a:rPr>
                        <a:t>94.5</a:t>
                      </a:r>
                    </a:p>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chemeClr val="bg2"/>
                          </a:solidFill>
                          <a:effectLst/>
                          <a:latin typeface="Times New Roman" panose="02020603050405020304" pitchFamily="18" charset="0"/>
                          <a:ea typeface="微软雅黑" panose="020B0503020204020204" pitchFamily="34" charset="-122"/>
                        </a:rPr>
                        <a:t>101</a:t>
                      </a:r>
                    </a:p>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chemeClr val="bg2"/>
                          </a:solidFill>
                          <a:effectLst/>
                          <a:latin typeface="Times New Roman" panose="02020603050405020304" pitchFamily="18" charset="0"/>
                          <a:ea typeface="微软雅黑" panose="020B0503020204020204" pitchFamily="34" charset="-122"/>
                        </a:rPr>
                        <a:t>110</a:t>
                      </a:r>
                    </a:p>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chemeClr val="bg2"/>
                          </a:solidFill>
                          <a:effectLst/>
                          <a:latin typeface="Times New Roman" panose="02020603050405020304" pitchFamily="18" charset="0"/>
                          <a:ea typeface="微软雅黑" panose="020B0503020204020204" pitchFamily="34" charset="-122"/>
                        </a:rPr>
                        <a:t>103.5</a:t>
                      </a:r>
                    </a:p>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chemeClr val="bg2"/>
                          </a:solidFill>
                          <a:effectLst/>
                          <a:latin typeface="Times New Roman" panose="02020603050405020304" pitchFamily="18" charset="0"/>
                          <a:ea typeface="微软雅黑" panose="020B0503020204020204" pitchFamily="34" charset="-122"/>
                        </a:rPr>
                        <a:t>97</a:t>
                      </a:r>
                    </a:p>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chemeClr val="bg2"/>
                          </a:solidFill>
                          <a:effectLst/>
                          <a:latin typeface="Times New Roman" panose="02020603050405020304" pitchFamily="18" charset="0"/>
                          <a:ea typeface="微软雅黑" panose="020B0503020204020204" pitchFamily="34" charset="-122"/>
                        </a:rPr>
                        <a:t>88.5</a:t>
                      </a:r>
                    </a:p>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chemeClr val="bg2"/>
                          </a:solidFill>
                          <a:effectLst/>
                          <a:latin typeface="Times New Roman" panose="02020603050405020304" pitchFamily="18" charset="0"/>
                          <a:ea typeface="微软雅黑" panose="020B0503020204020204" pitchFamily="34" charset="-122"/>
                        </a:rPr>
                        <a:t>96.5</a:t>
                      </a:r>
                    </a:p>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chemeClr val="bg2"/>
                          </a:solidFill>
                          <a:effectLst/>
                          <a:latin typeface="Times New Roman" panose="02020603050405020304" pitchFamily="18" charset="0"/>
                          <a:ea typeface="微软雅黑" panose="020B0503020204020204" pitchFamily="34" charset="-122"/>
                        </a:rPr>
                        <a:t>101</a:t>
                      </a:r>
                    </a:p>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chemeClr val="bg2"/>
                          </a:solidFill>
                          <a:effectLst/>
                          <a:latin typeface="Times New Roman" panose="02020603050405020304" pitchFamily="18" charset="0"/>
                          <a:ea typeface="微软雅黑" panose="020B0503020204020204" pitchFamily="34" charset="-122"/>
                        </a:rPr>
                        <a:t>104</a:t>
                      </a:r>
                    </a:p>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chemeClr val="bg2"/>
                          </a:solidFill>
                          <a:effectLst/>
                          <a:latin typeface="Times New Roman" panose="02020603050405020304" pitchFamily="18" charset="0"/>
                          <a:ea typeface="微软雅黑" panose="020B0503020204020204" pitchFamily="34" charset="-122"/>
                        </a:rPr>
                        <a:t>116.5</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EC674"/>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chemeClr val="bg2"/>
                          </a:solidFill>
                          <a:effectLst/>
                          <a:latin typeface="Times New Roman" panose="02020603050405020304" pitchFamily="18" charset="0"/>
                          <a:ea typeface="微软雅黑" panose="020B0503020204020204" pitchFamily="34" charset="-122"/>
                        </a:rPr>
                        <a:t>85</a:t>
                      </a:r>
                    </a:p>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chemeClr val="bg2"/>
                          </a:solidFill>
                          <a:effectLst/>
                          <a:latin typeface="Times New Roman" panose="02020603050405020304" pitchFamily="18" charset="0"/>
                          <a:ea typeface="微软雅黑" panose="020B0503020204020204" pitchFamily="34" charset="-122"/>
                        </a:rPr>
                        <a:t>89.5</a:t>
                      </a:r>
                    </a:p>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chemeClr val="bg2"/>
                          </a:solidFill>
                          <a:effectLst/>
                          <a:latin typeface="Times New Roman" panose="02020603050405020304" pitchFamily="18" charset="0"/>
                          <a:ea typeface="微软雅黑" panose="020B0503020204020204" pitchFamily="34" charset="-122"/>
                        </a:rPr>
                        <a:t>101.5</a:t>
                      </a:r>
                    </a:p>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chemeClr val="bg2"/>
                          </a:solidFill>
                          <a:effectLst/>
                          <a:latin typeface="Times New Roman" panose="02020603050405020304" pitchFamily="18" charset="0"/>
                          <a:ea typeface="微软雅黑" panose="020B0503020204020204" pitchFamily="34" charset="-122"/>
                        </a:rPr>
                        <a:t>96</a:t>
                      </a:r>
                    </a:p>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chemeClr val="bg2"/>
                          </a:solidFill>
                          <a:effectLst/>
                          <a:latin typeface="Times New Roman" panose="02020603050405020304" pitchFamily="18" charset="0"/>
                          <a:ea typeface="微软雅黑" panose="020B0503020204020204" pitchFamily="34" charset="-122"/>
                        </a:rPr>
                        <a:t>86</a:t>
                      </a:r>
                    </a:p>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chemeClr val="bg2"/>
                          </a:solidFill>
                          <a:effectLst/>
                          <a:latin typeface="Times New Roman" panose="02020603050405020304" pitchFamily="18" charset="0"/>
                          <a:ea typeface="微软雅黑" panose="020B0503020204020204" pitchFamily="34" charset="-122"/>
                        </a:rPr>
                        <a:t>80.5</a:t>
                      </a:r>
                    </a:p>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chemeClr val="bg2"/>
                          </a:solidFill>
                          <a:effectLst/>
                          <a:latin typeface="Times New Roman" panose="02020603050405020304" pitchFamily="18" charset="0"/>
                          <a:ea typeface="微软雅黑" panose="020B0503020204020204" pitchFamily="34" charset="-122"/>
                        </a:rPr>
                        <a:t>87</a:t>
                      </a:r>
                    </a:p>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chemeClr val="bg2"/>
                          </a:solidFill>
                          <a:effectLst/>
                          <a:latin typeface="Times New Roman" panose="02020603050405020304" pitchFamily="18" charset="0"/>
                          <a:ea typeface="微软雅黑" panose="020B0503020204020204" pitchFamily="34" charset="-122"/>
                        </a:rPr>
                        <a:t>93.5</a:t>
                      </a:r>
                    </a:p>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chemeClr val="bg2"/>
                          </a:solidFill>
                          <a:effectLst/>
                          <a:latin typeface="Times New Roman" panose="02020603050405020304" pitchFamily="18" charset="0"/>
                          <a:ea typeface="微软雅黑" panose="020B0503020204020204" pitchFamily="34" charset="-122"/>
                        </a:rPr>
                        <a:t>93</a:t>
                      </a:r>
                    </a:p>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chemeClr val="bg2"/>
                          </a:solidFill>
                          <a:effectLst/>
                          <a:latin typeface="Times New Roman" panose="02020603050405020304" pitchFamily="18" charset="0"/>
                          <a:ea typeface="微软雅黑" panose="020B0503020204020204" pitchFamily="34" charset="-122"/>
                        </a:rPr>
                        <a:t>102</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BDE4"/>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rgbClr val="FF0000"/>
                          </a:solidFill>
                          <a:effectLst/>
                          <a:latin typeface="Times New Roman" panose="02020603050405020304" pitchFamily="18" charset="0"/>
                          <a:ea typeface="微软雅黑" panose="020B0503020204020204" pitchFamily="34" charset="-122"/>
                        </a:rPr>
                        <a:t>9.5</a:t>
                      </a:r>
                      <a:endParaRPr kumimoji="1" lang="en-US" altLang="zh-CN" sz="1800" b="1" i="0" u="none" strike="noStrike" cap="none" normalizeH="0" baseline="0" dirty="0">
                        <a:ln>
                          <a:noFill/>
                        </a:ln>
                        <a:solidFill>
                          <a:schemeClr val="accent1"/>
                        </a:solidFill>
                        <a:effectLst/>
                        <a:latin typeface="Times New Roman" panose="02020603050405020304" pitchFamily="18" charset="0"/>
                        <a:ea typeface="微软雅黑" panose="020B0503020204020204" pitchFamily="34" charset="-122"/>
                      </a:endParaRPr>
                    </a:p>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rgbClr val="FF0000"/>
                          </a:solidFill>
                          <a:effectLst/>
                          <a:latin typeface="Times New Roman" panose="02020603050405020304" pitchFamily="18" charset="0"/>
                          <a:ea typeface="微软雅黑" panose="020B0503020204020204" pitchFamily="34" charset="-122"/>
                        </a:rPr>
                        <a:t>11.5</a:t>
                      </a:r>
                      <a:endParaRPr kumimoji="1" lang="en-US" altLang="zh-CN" sz="1800" b="1" i="0" u="none" strike="noStrike" cap="none" normalizeH="0" baseline="0" dirty="0">
                        <a:ln>
                          <a:noFill/>
                        </a:ln>
                        <a:solidFill>
                          <a:schemeClr val="accent1"/>
                        </a:solidFill>
                        <a:effectLst/>
                        <a:latin typeface="Times New Roman" panose="02020603050405020304" pitchFamily="18" charset="0"/>
                        <a:ea typeface="微软雅黑" panose="020B0503020204020204" pitchFamily="34" charset="-122"/>
                      </a:endParaRPr>
                    </a:p>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rgbClr val="FF0000"/>
                          </a:solidFill>
                          <a:effectLst/>
                          <a:latin typeface="Times New Roman" panose="02020603050405020304" pitchFamily="18" charset="0"/>
                          <a:ea typeface="微软雅黑" panose="020B0503020204020204" pitchFamily="34" charset="-122"/>
                        </a:rPr>
                        <a:t>8.5</a:t>
                      </a:r>
                      <a:endParaRPr kumimoji="1" lang="en-US" altLang="zh-CN" sz="1800" b="1" i="0" u="none" strike="noStrike" cap="none" normalizeH="0" baseline="0" dirty="0">
                        <a:ln>
                          <a:noFill/>
                        </a:ln>
                        <a:solidFill>
                          <a:schemeClr val="accent1"/>
                        </a:solidFill>
                        <a:effectLst/>
                        <a:latin typeface="Times New Roman" panose="02020603050405020304" pitchFamily="18" charset="0"/>
                        <a:ea typeface="微软雅黑" panose="020B0503020204020204" pitchFamily="34" charset="-122"/>
                      </a:endParaRPr>
                    </a:p>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rgbClr val="FF0000"/>
                          </a:solidFill>
                          <a:effectLst/>
                          <a:latin typeface="Times New Roman" panose="02020603050405020304" pitchFamily="18" charset="0"/>
                          <a:ea typeface="微软雅黑" panose="020B0503020204020204" pitchFamily="34" charset="-122"/>
                        </a:rPr>
                        <a:t>7.5</a:t>
                      </a:r>
                      <a:endParaRPr kumimoji="1" lang="en-US" altLang="zh-CN" sz="1800" b="1" i="0" u="none" strike="noStrike" cap="none" normalizeH="0" baseline="0" dirty="0">
                        <a:ln>
                          <a:noFill/>
                        </a:ln>
                        <a:solidFill>
                          <a:schemeClr val="accent1"/>
                        </a:solidFill>
                        <a:effectLst/>
                        <a:latin typeface="Times New Roman" panose="02020603050405020304" pitchFamily="18" charset="0"/>
                        <a:ea typeface="微软雅黑" panose="020B0503020204020204" pitchFamily="34" charset="-122"/>
                      </a:endParaRPr>
                    </a:p>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rgbClr val="FF0000"/>
                          </a:solidFill>
                          <a:effectLst/>
                          <a:latin typeface="Times New Roman" panose="02020603050405020304" pitchFamily="18" charset="0"/>
                          <a:ea typeface="微软雅黑" panose="020B0503020204020204" pitchFamily="34" charset="-122"/>
                        </a:rPr>
                        <a:t>11</a:t>
                      </a:r>
                      <a:endParaRPr kumimoji="1" lang="en-US" altLang="zh-CN" sz="1800" b="1" i="0" u="none" strike="noStrike" cap="none" normalizeH="0" baseline="0" dirty="0">
                        <a:ln>
                          <a:noFill/>
                        </a:ln>
                        <a:solidFill>
                          <a:schemeClr val="accent1"/>
                        </a:solidFill>
                        <a:effectLst/>
                        <a:latin typeface="Times New Roman" panose="02020603050405020304" pitchFamily="18" charset="0"/>
                        <a:ea typeface="微软雅黑" panose="020B0503020204020204" pitchFamily="34" charset="-122"/>
                      </a:endParaRPr>
                    </a:p>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rgbClr val="FF0000"/>
                          </a:solidFill>
                          <a:effectLst/>
                          <a:latin typeface="Times New Roman" panose="02020603050405020304" pitchFamily="18" charset="0"/>
                          <a:ea typeface="微软雅黑" panose="020B0503020204020204" pitchFamily="34" charset="-122"/>
                        </a:rPr>
                        <a:t>8</a:t>
                      </a:r>
                      <a:endParaRPr kumimoji="1" lang="en-US" altLang="zh-CN" sz="1800" b="1" i="0" u="none" strike="noStrike" cap="none" normalizeH="0" baseline="0" dirty="0">
                        <a:ln>
                          <a:noFill/>
                        </a:ln>
                        <a:solidFill>
                          <a:schemeClr val="accent1"/>
                        </a:solidFill>
                        <a:effectLst/>
                        <a:latin typeface="Times New Roman" panose="02020603050405020304" pitchFamily="18" charset="0"/>
                        <a:ea typeface="微软雅黑" panose="020B0503020204020204" pitchFamily="34" charset="-122"/>
                      </a:endParaRPr>
                    </a:p>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rgbClr val="FF0000"/>
                          </a:solidFill>
                          <a:effectLst/>
                          <a:latin typeface="Times New Roman" panose="02020603050405020304" pitchFamily="18" charset="0"/>
                          <a:ea typeface="微软雅黑" panose="020B0503020204020204" pitchFamily="34" charset="-122"/>
                        </a:rPr>
                        <a:t>9.5</a:t>
                      </a:r>
                      <a:endParaRPr kumimoji="1" lang="en-US" altLang="zh-CN" sz="1800" b="1" i="0" u="none" strike="noStrike" cap="none" normalizeH="0" baseline="0" dirty="0">
                        <a:ln>
                          <a:noFill/>
                        </a:ln>
                        <a:solidFill>
                          <a:schemeClr val="accent1"/>
                        </a:solidFill>
                        <a:effectLst/>
                        <a:latin typeface="Times New Roman" panose="02020603050405020304" pitchFamily="18" charset="0"/>
                        <a:ea typeface="微软雅黑" panose="020B0503020204020204" pitchFamily="34" charset="-122"/>
                      </a:endParaRPr>
                    </a:p>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rgbClr val="FF0000"/>
                          </a:solidFill>
                          <a:effectLst/>
                          <a:latin typeface="Times New Roman" panose="02020603050405020304" pitchFamily="18" charset="0"/>
                          <a:ea typeface="微软雅黑" panose="020B0503020204020204" pitchFamily="34" charset="-122"/>
                        </a:rPr>
                        <a:t>7.5</a:t>
                      </a:r>
                      <a:endParaRPr kumimoji="1" lang="en-US" altLang="zh-CN" sz="1800" b="1" i="0" u="none" strike="noStrike" cap="none" normalizeH="0" baseline="0" dirty="0">
                        <a:ln>
                          <a:noFill/>
                        </a:ln>
                        <a:solidFill>
                          <a:schemeClr val="accent1"/>
                        </a:solidFill>
                        <a:effectLst/>
                        <a:latin typeface="Times New Roman" panose="02020603050405020304" pitchFamily="18" charset="0"/>
                        <a:ea typeface="微软雅黑" panose="020B0503020204020204" pitchFamily="34" charset="-122"/>
                      </a:endParaRPr>
                    </a:p>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rgbClr val="FF0000"/>
                          </a:solidFill>
                          <a:effectLst/>
                          <a:latin typeface="Times New Roman" panose="02020603050405020304" pitchFamily="18" charset="0"/>
                          <a:ea typeface="微软雅黑" panose="020B0503020204020204" pitchFamily="34" charset="-122"/>
                        </a:rPr>
                        <a:t>11</a:t>
                      </a:r>
                      <a:endParaRPr kumimoji="1" lang="en-US" altLang="zh-CN" sz="1800" b="1" i="0" u="none" strike="noStrike" cap="none" normalizeH="0" baseline="0" dirty="0">
                        <a:ln>
                          <a:noFill/>
                        </a:ln>
                        <a:solidFill>
                          <a:schemeClr val="accent1"/>
                        </a:solidFill>
                        <a:effectLst/>
                        <a:latin typeface="Times New Roman" panose="02020603050405020304" pitchFamily="18" charset="0"/>
                        <a:ea typeface="微软雅黑" panose="020B0503020204020204" pitchFamily="34" charset="-122"/>
                      </a:endParaRPr>
                    </a:p>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rgbClr val="FF0000"/>
                          </a:solidFill>
                          <a:effectLst/>
                          <a:latin typeface="Times New Roman" panose="02020603050405020304" pitchFamily="18" charset="0"/>
                          <a:ea typeface="微软雅黑" panose="020B0503020204020204" pitchFamily="34" charset="-122"/>
                        </a:rPr>
                        <a:t>14.5</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0BFFF9"/>
                    </a:solidFill>
                  </a:tcPr>
                </a:tc>
                <a:extLst>
                  <a:ext uri="{0D108BD9-81ED-4DB2-BD59-A6C34878D82A}">
                    <a16:rowId xmlns:a16="http://schemas.microsoft.com/office/drawing/2014/main" val="10002"/>
                  </a:ext>
                </a:extLst>
              </a:tr>
              <a:tr h="307975">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1800" b="1" i="0" u="none" strike="noStrike" cap="none" normalizeH="0" baseline="0" dirty="0">
                          <a:ln>
                            <a:noFill/>
                          </a:ln>
                          <a:solidFill>
                            <a:schemeClr val="bg2"/>
                          </a:solidFill>
                          <a:effectLst/>
                          <a:latin typeface="Times New Roman" panose="02020603050405020304" pitchFamily="18" charset="0"/>
                          <a:ea typeface="微软雅黑" panose="020B0503020204020204" pitchFamily="34" charset="-122"/>
                        </a:rPr>
                        <a:t>合计</a:t>
                      </a:r>
                      <a:endParaRPr kumimoji="1" lang="zh-CN" altLang="en-US" sz="1800" b="1" i="0" u="none" strike="noStrike" cap="none" normalizeH="0" baseline="0" dirty="0">
                        <a:ln>
                          <a:noFill/>
                        </a:ln>
                        <a:solidFill>
                          <a:schemeClr val="bg2"/>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chemeClr val="bg2"/>
                          </a:solidFill>
                          <a:effectLst/>
                          <a:latin typeface="Times New Roman" panose="02020603050405020304" pitchFamily="18" charset="0"/>
                          <a:ea typeface="微软雅黑" panose="020B0503020204020204" pitchFamily="34" charset="-122"/>
                        </a:rPr>
                        <a:t>—</a:t>
                      </a:r>
                      <a:endParaRPr kumimoji="1" lang="en-US" altLang="zh-CN" sz="1800" b="1" i="0" u="none" strike="noStrike" cap="none" normalizeH="0" baseline="0" dirty="0">
                        <a:ln>
                          <a:noFill/>
                        </a:ln>
                        <a:solidFill>
                          <a:schemeClr val="bg2"/>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tc>
                  <a:txBody>
                    <a:bodyPr/>
                    <a:lstStyle>
                      <a:lvl1pPr>
                        <a:spcBef>
                          <a:spcPct val="20000"/>
                        </a:spcBef>
                        <a:defRPr kumimoji="1" sz="28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1pPr>
                      <a:lvl2pPr marL="685800">
                        <a:spcBef>
                          <a:spcPct val="20000"/>
                        </a:spcBef>
                        <a:buClr>
                          <a:schemeClr val="hlink"/>
                        </a:buClr>
                        <a:buSzPct val="65000"/>
                        <a:buFont typeface="Wingdings" panose="05000000000000000000" pitchFamily="2" charset="2"/>
                        <a:defRPr kumimoji="1" sz="24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2pPr>
                      <a:lvl3pPr marL="1085850">
                        <a:spcBef>
                          <a:spcPct val="20000"/>
                        </a:spcBef>
                        <a:buClr>
                          <a:schemeClr val="tx2"/>
                        </a:buClr>
                        <a:buSzPct val="65000"/>
                        <a:buFont typeface="Wingdings" panose="05000000000000000000" pitchFamily="2" charset="2"/>
                        <a:defRPr kumimoji="1" sz="2000">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3pPr>
                      <a:lvl4pPr marL="1428750">
                        <a:spcBef>
                          <a:spcPct val="20000"/>
                        </a:spcBef>
                        <a:buClr>
                          <a:schemeClr val="accent1"/>
                        </a:buClr>
                        <a:buSzPct val="65000"/>
                        <a:buFont typeface="Monotype Sorts" pitchFamily="2" charset="2"/>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4pPr>
                      <a:lvl5pPr>
                        <a:spcBef>
                          <a:spcPct val="20000"/>
                        </a:spcBef>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folHlink"/>
                        </a:buClr>
                        <a:buSzPct val="100000"/>
                        <a:defRPr kumimoji="1">
                          <a:solidFill>
                            <a:srgbClr val="F0F0F0"/>
                          </a:solidFill>
                          <a:effectLst>
                            <a:outerShdw blurRad="38100" dist="38100" dir="2700000" algn="tl">
                              <a:srgbClr val="000000"/>
                            </a:outerShdw>
                          </a:effectLst>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1800" b="1" i="0" u="none" strike="noStrike" cap="none" normalizeH="0" baseline="0" dirty="0">
                          <a:ln>
                            <a:noFill/>
                          </a:ln>
                          <a:solidFill>
                            <a:schemeClr val="bg2"/>
                          </a:solidFill>
                          <a:effectLst/>
                          <a:latin typeface="Times New Roman" panose="02020603050405020304" pitchFamily="18" charset="0"/>
                          <a:ea typeface="微软雅黑" panose="020B0503020204020204" pitchFamily="34" charset="-122"/>
                        </a:rPr>
                        <a:t>98.5</a:t>
                      </a:r>
                    </a:p>
                  </a:txBody>
                  <a:tcPr anchor="ctr" horzOverflow="overflow">
                    <a:lnL w="12700" cap="flat" cmpd="sng" algn="ctr">
                      <a:solidFill>
                        <a:srgbClr val="C945B3"/>
                      </a:solidFill>
                      <a:prstDash val="solid"/>
                      <a:round/>
                      <a:headEnd type="none" w="med" len="med"/>
                      <a:tailEnd type="none" w="med" len="med"/>
                    </a:lnL>
                    <a:lnR w="12700" cap="flat" cmpd="sng" algn="ctr">
                      <a:solidFill>
                        <a:srgbClr val="C945B3"/>
                      </a:solidFill>
                      <a:prstDash val="solid"/>
                      <a:round/>
                      <a:headEnd type="none" w="med" len="med"/>
                      <a:tailEnd type="none" w="med" len="med"/>
                    </a:lnR>
                    <a:lnT w="12700" cap="flat" cmpd="sng" algn="ctr">
                      <a:solidFill>
                        <a:srgbClr val="C945B3"/>
                      </a:solidFill>
                      <a:prstDash val="solid"/>
                      <a:round/>
                      <a:headEnd type="none" w="med" len="med"/>
                      <a:tailEnd type="none" w="med" len="med"/>
                    </a:lnT>
                    <a:lnB w="12700" cap="flat" cmpd="sng" algn="ctr">
                      <a:solidFill>
                        <a:srgbClr val="C945B3"/>
                      </a:solidFill>
                      <a:prstDash val="solid"/>
                      <a:round/>
                      <a:headEnd type="none" w="med" len="med"/>
                      <a:tailEnd type="none" w="med" len="med"/>
                    </a:lnB>
                    <a:lnTlToBr>
                      <a:noFill/>
                    </a:lnTlToBr>
                    <a:lnBlToTr>
                      <a:noFill/>
                    </a:lnBlToTr>
                    <a:solidFill>
                      <a:srgbClr val="FFFF9B"/>
                    </a:solidFill>
                  </a:tcPr>
                </a:tc>
                <a:extLst>
                  <a:ext uri="{0D108BD9-81ED-4DB2-BD59-A6C34878D82A}">
                    <a16:rowId xmlns:a16="http://schemas.microsoft.com/office/drawing/2014/main" val="10003"/>
                  </a:ext>
                </a:extLst>
              </a:tr>
            </a:tbl>
          </a:graphicData>
        </a:graphic>
      </p:graphicFrame>
      <p:sp>
        <p:nvSpPr>
          <p:cNvPr id="878621" name="Rectangle 29"/>
          <p:cNvSpPr>
            <a:spLocks noGrp="1" noChangeArrowheads="1"/>
          </p:cNvSpPr>
          <p:nvPr>
            <p:ph type="title"/>
          </p:nvPr>
        </p:nvSpPr>
        <p:spPr>
          <a:noFill/>
        </p:spPr>
        <p:txBody>
          <a:bodyPr>
            <a:normAutofit fontScale="90000"/>
          </a:bodyPr>
          <a:lstStyle/>
          <a:p>
            <a:r>
              <a:rPr lang="zh-CN" altLang="en-US" sz="4000"/>
              <a:t>配对样本的 </a:t>
            </a:r>
            <a:r>
              <a:rPr lang="en-US" altLang="zh-CN" sz="4000" i="1"/>
              <a:t>t</a:t>
            </a:r>
            <a:r>
              <a:rPr lang="en-US" altLang="zh-CN" sz="4000"/>
              <a:t> </a:t>
            </a:r>
            <a:r>
              <a:rPr lang="zh-CN" altLang="en-US" sz="4000"/>
              <a:t>检验</a:t>
            </a:r>
            <a:br>
              <a:rPr lang="zh-CN" altLang="en-US"/>
            </a:br>
            <a:r>
              <a:rPr lang="zh-CN" altLang="en-US" sz="3600">
                <a:solidFill>
                  <a:schemeClr val="hlink"/>
                </a:solidFill>
              </a:rPr>
              <a:t>（计算表）</a:t>
            </a:r>
          </a:p>
        </p:txBody>
      </p:sp>
    </p:spTree>
  </p:cSld>
  <p:clrMapOvr>
    <a:masterClrMapping/>
  </p:clrMapOvr>
  <p:transition>
    <p:wipe dir="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8114" name="Rectangle 2"/>
          <p:cNvSpPr>
            <a:spLocks noGrp="1" noChangeArrowheads="1"/>
          </p:cNvSpPr>
          <p:nvPr>
            <p:ph type="title"/>
          </p:nvPr>
        </p:nvSpPr>
        <p:spPr>
          <a:noFill/>
        </p:spPr>
        <p:txBody>
          <a:bodyPr>
            <a:normAutofit fontScale="90000"/>
          </a:bodyPr>
          <a:lstStyle/>
          <a:p>
            <a:r>
              <a:rPr lang="zh-CN" altLang="en-US" sz="4000"/>
              <a:t>配对样本的 </a:t>
            </a:r>
            <a:r>
              <a:rPr lang="en-US" altLang="zh-CN" sz="4000" i="1"/>
              <a:t>t</a:t>
            </a:r>
            <a:r>
              <a:rPr lang="en-US" altLang="zh-CN" sz="4000"/>
              <a:t> </a:t>
            </a:r>
            <a:r>
              <a:rPr lang="zh-CN" altLang="en-US" sz="4000"/>
              <a:t>检验</a:t>
            </a:r>
            <a:br>
              <a:rPr lang="zh-CN" altLang="en-US"/>
            </a:br>
            <a:r>
              <a:rPr lang="zh-CN" altLang="en-US" sz="3600">
                <a:solidFill>
                  <a:schemeClr val="hlink"/>
                </a:solidFill>
              </a:rPr>
              <a:t>（计算结果）</a:t>
            </a:r>
          </a:p>
        </p:txBody>
      </p:sp>
      <p:sp>
        <p:nvSpPr>
          <p:cNvPr id="858169" name="Rectangle 57"/>
          <p:cNvSpPr>
            <a:spLocks noChangeArrowheads="1"/>
          </p:cNvSpPr>
          <p:nvPr/>
        </p:nvSpPr>
        <p:spPr bwMode="auto">
          <a:xfrm>
            <a:off x="642938" y="2614613"/>
            <a:ext cx="2435225" cy="515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zh-CN" altLang="en-US" sz="2800" b="1" dirty="0">
                <a:solidFill>
                  <a:srgbClr val="FFFFB1"/>
                </a:solidFill>
                <a:effectLst>
                  <a:outerShdw blurRad="38100" dist="38100" dir="2700000" algn="tl">
                    <a:srgbClr val="000000"/>
                  </a:outerShdw>
                </a:effectLst>
                <a:ea typeface="微软雅黑" panose="020B0503020204020204" pitchFamily="34" charset="-122"/>
              </a:rPr>
              <a:t>样本均值</a:t>
            </a:r>
          </a:p>
        </p:txBody>
      </p:sp>
      <p:sp>
        <p:nvSpPr>
          <p:cNvPr id="858170" name="Rectangle 58"/>
          <p:cNvSpPr>
            <a:spLocks noChangeArrowheads="1"/>
          </p:cNvSpPr>
          <p:nvPr/>
        </p:nvSpPr>
        <p:spPr bwMode="auto">
          <a:xfrm>
            <a:off x="652463" y="4857750"/>
            <a:ext cx="2238375"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zh-CN" altLang="en-US" sz="2800" b="1" dirty="0">
                <a:solidFill>
                  <a:srgbClr val="FFFFB1"/>
                </a:solidFill>
                <a:effectLst>
                  <a:outerShdw blurRad="38100" dist="38100" dir="2700000" algn="tl">
                    <a:srgbClr val="000000"/>
                  </a:outerShdw>
                </a:effectLst>
                <a:ea typeface="微软雅黑" panose="020B0503020204020204" pitchFamily="34" charset="-122"/>
              </a:rPr>
              <a:t>样本标准差</a:t>
            </a:r>
          </a:p>
        </p:txBody>
      </p:sp>
      <p:graphicFrame>
        <p:nvGraphicFramePr>
          <p:cNvPr id="858171" name="Object 59">
            <a:hlinkClick r:id="" action="ppaction://ole?verb=0"/>
          </p:cNvPr>
          <p:cNvGraphicFramePr/>
          <p:nvPr/>
        </p:nvGraphicFramePr>
        <p:xfrm>
          <a:off x="2921000" y="1866900"/>
          <a:ext cx="4589463" cy="1776413"/>
        </p:xfrm>
        <a:graphic>
          <a:graphicData uri="http://schemas.openxmlformats.org/presentationml/2006/ole">
            <mc:AlternateContent xmlns:mc="http://schemas.openxmlformats.org/markup-compatibility/2006">
              <mc:Choice xmlns:v="urn:schemas-microsoft-com:vml" Requires="v">
                <p:oleObj spid="_x0000_s584766" name="Equation" r:id="rId4" imgW="1628775" imgH="647700" progId="">
                  <p:embed/>
                </p:oleObj>
              </mc:Choice>
              <mc:Fallback>
                <p:oleObj name="Equation" r:id="rId4" imgW="1628775" imgH="647700" progId="">
                  <p:embed/>
                  <p:pic>
                    <p:nvPicPr>
                      <p:cNvPr id="0" name="Picture 3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1000" y="1866900"/>
                        <a:ext cx="4589463" cy="177641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aphicFrame>
        <p:nvGraphicFramePr>
          <p:cNvPr id="858172" name="Object 60">
            <a:hlinkClick r:id="" action="ppaction://ole?verb=0"/>
          </p:cNvPr>
          <p:cNvGraphicFramePr/>
          <p:nvPr/>
        </p:nvGraphicFramePr>
        <p:xfrm>
          <a:off x="2816225" y="4113213"/>
          <a:ext cx="5572125" cy="1706562"/>
        </p:xfrm>
        <a:graphic>
          <a:graphicData uri="http://schemas.openxmlformats.org/presentationml/2006/ole">
            <mc:AlternateContent xmlns:mc="http://schemas.openxmlformats.org/markup-compatibility/2006">
              <mc:Choice xmlns:v="urn:schemas-microsoft-com:vml" Requires="v">
                <p:oleObj spid="_x0000_s584767" name="Equation" r:id="rId6" imgW="2581275" imgH="695325" progId="">
                  <p:embed/>
                </p:oleObj>
              </mc:Choice>
              <mc:Fallback>
                <p:oleObj name="Equation" r:id="rId6" imgW="2581275" imgH="695325" progId="">
                  <p:embed/>
                  <p:pic>
                    <p:nvPicPr>
                      <p:cNvPr id="0" name="Picture 3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6225" y="4113213"/>
                        <a:ext cx="5572125" cy="170656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Tree>
  </p:cSld>
  <p:clrMapOvr>
    <a:masterClrMapping/>
  </p:clrMapOvr>
  <p:transition>
    <p:wipe dir="r"/>
  </p:transition>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56067" name="Rectangle 3"/>
          <p:cNvSpPr>
            <a:spLocks noGrp="1" noChangeArrowheads="1"/>
          </p:cNvSpPr>
          <p:nvPr>
            <p:ph type="body" sz="half" idx="1"/>
          </p:nvPr>
        </p:nvSpPr>
        <p:spPr>
          <a:xfrm>
            <a:off x="609600" y="1828800"/>
            <a:ext cx="3525838" cy="4114800"/>
          </a:xfrm>
          <a:noFill/>
        </p:spPr>
        <p:txBody>
          <a:bodyPr/>
          <a:lstStyle/>
          <a:p>
            <a:pPr marL="0" indent="0"/>
            <a:r>
              <a:rPr lang="en-US" altLang="zh-CN" sz="2800" b="1" dirty="0">
                <a:solidFill>
                  <a:srgbClr val="FFFFB1"/>
                </a:solidFill>
              </a:rPr>
              <a:t>H</a:t>
            </a:r>
            <a:r>
              <a:rPr lang="en-US" altLang="zh-CN" sz="2000" b="1" dirty="0">
                <a:solidFill>
                  <a:srgbClr val="FFFFB1"/>
                </a:solidFill>
              </a:rPr>
              <a:t>0</a:t>
            </a:r>
            <a:r>
              <a:rPr lang="en-US" altLang="zh-CN" sz="2800" b="1" dirty="0">
                <a:solidFill>
                  <a:srgbClr val="EAEAEA"/>
                </a:solidFill>
              </a:rPr>
              <a:t>:</a:t>
            </a:r>
            <a:r>
              <a:rPr lang="en-US" altLang="zh-CN" sz="2800" b="1" dirty="0">
                <a:solidFill>
                  <a:srgbClr val="FCFEB9"/>
                </a:solidFill>
              </a:rPr>
              <a:t> </a:t>
            </a:r>
            <a:r>
              <a:rPr lang="en-US" altLang="zh-CN" sz="2800" b="1" dirty="0">
                <a:latin typeface="Symbol" panose="05050102010706020507" pitchFamily="18" charset="2"/>
              </a:rPr>
              <a:t>m</a:t>
            </a:r>
            <a:r>
              <a:rPr lang="en-US" altLang="zh-CN" sz="2800" b="1" baseline="-25000" dirty="0"/>
              <a:t>1</a:t>
            </a:r>
            <a:r>
              <a:rPr lang="en-US" altLang="zh-CN" sz="2800" b="1" dirty="0"/>
              <a:t> – </a:t>
            </a:r>
            <a:r>
              <a:rPr lang="en-US" altLang="zh-CN" sz="2800" b="1" dirty="0">
                <a:latin typeface="Symbol" panose="05050102010706020507" pitchFamily="18" charset="2"/>
              </a:rPr>
              <a:t>m</a:t>
            </a:r>
            <a:r>
              <a:rPr lang="en-US" altLang="zh-CN" sz="2800" b="1" baseline="-25000" dirty="0"/>
              <a:t>2</a:t>
            </a:r>
            <a:r>
              <a:rPr lang="en-US" altLang="zh-CN" sz="2800" b="1" dirty="0">
                <a:solidFill>
                  <a:srgbClr val="FCFEB9"/>
                </a:solidFill>
              </a:rPr>
              <a:t> </a:t>
            </a:r>
            <a:r>
              <a:rPr lang="en-US" altLang="zh-CN" sz="2800" b="1" dirty="0">
                <a:sym typeface="Symbol" panose="05050102010706020507" pitchFamily="18" charset="2"/>
              </a:rPr>
              <a:t></a:t>
            </a:r>
            <a:r>
              <a:rPr lang="en-US" altLang="zh-CN" sz="2800" b="1" dirty="0"/>
              <a:t> 8.5</a:t>
            </a:r>
          </a:p>
          <a:p>
            <a:pPr marL="0" indent="0"/>
            <a:r>
              <a:rPr lang="en-US" altLang="zh-CN" sz="2800" b="1" dirty="0">
                <a:solidFill>
                  <a:srgbClr val="FFFFB1"/>
                </a:solidFill>
              </a:rPr>
              <a:t>H</a:t>
            </a:r>
            <a:r>
              <a:rPr lang="en-US" altLang="zh-CN" sz="2000" b="1" dirty="0">
                <a:solidFill>
                  <a:srgbClr val="FFFFB1"/>
                </a:solidFill>
              </a:rPr>
              <a:t>1</a:t>
            </a:r>
            <a:r>
              <a:rPr lang="en-US" altLang="zh-CN" sz="2800" b="1" dirty="0">
                <a:solidFill>
                  <a:srgbClr val="EAEAEA"/>
                </a:solidFill>
              </a:rPr>
              <a:t>: </a:t>
            </a:r>
            <a:r>
              <a:rPr lang="en-US" altLang="zh-CN" sz="2800" b="1" dirty="0">
                <a:latin typeface="Symbol" panose="05050102010706020507" pitchFamily="18" charset="2"/>
              </a:rPr>
              <a:t>m</a:t>
            </a:r>
            <a:r>
              <a:rPr lang="en-US" altLang="zh-CN" sz="2800" b="1" baseline="-25000" dirty="0"/>
              <a:t>1</a:t>
            </a:r>
            <a:r>
              <a:rPr lang="en-US" altLang="zh-CN" sz="2800" b="1" dirty="0"/>
              <a:t> – </a:t>
            </a:r>
            <a:r>
              <a:rPr lang="en-US" altLang="zh-CN" sz="2800" b="1" dirty="0">
                <a:latin typeface="Symbol" panose="05050102010706020507" pitchFamily="18" charset="2"/>
              </a:rPr>
              <a:t>m</a:t>
            </a:r>
            <a:r>
              <a:rPr lang="en-US" altLang="zh-CN" sz="2800" b="1" baseline="-25000" dirty="0"/>
              <a:t>2</a:t>
            </a:r>
            <a:r>
              <a:rPr lang="en-US" altLang="zh-CN" sz="2800" b="1" dirty="0">
                <a:solidFill>
                  <a:srgbClr val="FCFEB9"/>
                </a:solidFill>
              </a:rPr>
              <a:t> </a:t>
            </a:r>
            <a:r>
              <a:rPr lang="en-US" altLang="zh-CN" sz="2800" b="1" dirty="0"/>
              <a:t>&lt; 8.5</a:t>
            </a:r>
          </a:p>
          <a:p>
            <a:pPr marL="0" indent="0"/>
            <a:r>
              <a:rPr lang="en-US" altLang="zh-CN" sz="2800" b="1" dirty="0">
                <a:solidFill>
                  <a:srgbClr val="FFFFB1"/>
                </a:solidFill>
                <a:latin typeface="Symbol" panose="05050102010706020507" pitchFamily="18" charset="2"/>
              </a:rPr>
              <a:t>a</a:t>
            </a:r>
            <a:r>
              <a:rPr lang="en-US" altLang="zh-CN" sz="2800" b="1" dirty="0">
                <a:solidFill>
                  <a:srgbClr val="FFFFB1"/>
                </a:solidFill>
              </a:rPr>
              <a:t> </a:t>
            </a:r>
            <a:r>
              <a:rPr lang="en-US" altLang="zh-CN" sz="2800" b="1" dirty="0">
                <a:solidFill>
                  <a:srgbClr val="EAEAEA"/>
                </a:solidFill>
              </a:rPr>
              <a:t>=</a:t>
            </a:r>
            <a:r>
              <a:rPr lang="en-US" altLang="zh-CN" sz="2800" b="1" dirty="0"/>
              <a:t> 0.05</a:t>
            </a:r>
          </a:p>
          <a:p>
            <a:pPr marL="0" indent="0"/>
            <a:r>
              <a:rPr lang="en-US" altLang="zh-CN" sz="2800" b="1" dirty="0" err="1">
                <a:solidFill>
                  <a:srgbClr val="FFFFB1"/>
                </a:solidFill>
              </a:rPr>
              <a:t>df</a:t>
            </a:r>
            <a:r>
              <a:rPr lang="en-US" altLang="zh-CN" sz="2800" b="1" dirty="0">
                <a:solidFill>
                  <a:srgbClr val="FFFFB1"/>
                </a:solidFill>
              </a:rPr>
              <a:t> </a:t>
            </a:r>
            <a:r>
              <a:rPr lang="en-US" altLang="zh-CN" sz="2800" b="1" dirty="0">
                <a:solidFill>
                  <a:srgbClr val="EAEAEA"/>
                </a:solidFill>
              </a:rPr>
              <a:t>=</a:t>
            </a:r>
            <a:r>
              <a:rPr lang="en-US" altLang="zh-CN" sz="2800" b="1" dirty="0">
                <a:solidFill>
                  <a:srgbClr val="FCFEB9"/>
                </a:solidFill>
              </a:rPr>
              <a:t> </a:t>
            </a:r>
            <a:r>
              <a:rPr lang="en-US" altLang="zh-CN" sz="2800" b="1" dirty="0"/>
              <a:t>10 - 1 = 9</a:t>
            </a:r>
          </a:p>
          <a:p>
            <a:pPr marL="0" indent="0">
              <a:buNone/>
            </a:pPr>
            <a:endParaRPr lang="en-US" altLang="zh-CN" sz="2800" b="1" dirty="0">
              <a:solidFill>
                <a:srgbClr val="FFFFB1"/>
              </a:solidFill>
            </a:endParaRPr>
          </a:p>
        </p:txBody>
      </p:sp>
      <p:sp>
        <p:nvSpPr>
          <p:cNvPr id="856144" name="Rectangle 80"/>
          <p:cNvSpPr>
            <a:spLocks noChangeArrowheads="1"/>
          </p:cNvSpPr>
          <p:nvPr/>
        </p:nvSpPr>
        <p:spPr bwMode="auto">
          <a:xfrm>
            <a:off x="4114800" y="1879600"/>
            <a:ext cx="2362200"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0"/>
              </a:spcBef>
              <a:defRPr kumimoji="1" sz="2400">
                <a:solidFill>
                  <a:schemeClr val="tx1"/>
                </a:solidFill>
                <a:latin typeface="Times New Roman" panose="02020603050405020304" pitchFamily="18" charset="0"/>
                <a:ea typeface="宋体" panose="02010600030101010101" pitchFamily="2" charset="-122"/>
              </a:defRPr>
            </a:lvl1pPr>
            <a:lvl2pPr marL="865505"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208405"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检验统计量</a:t>
            </a:r>
            <a:r>
              <a:rPr lang="en-US" altLang="zh-CN"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a:t>
            </a:r>
          </a:p>
        </p:txBody>
      </p:sp>
      <p:sp>
        <p:nvSpPr>
          <p:cNvPr id="856145" name="Rectangle 81"/>
          <p:cNvSpPr>
            <a:spLocks noChangeArrowheads="1"/>
          </p:cNvSpPr>
          <p:nvPr/>
        </p:nvSpPr>
        <p:spPr bwMode="auto">
          <a:xfrm>
            <a:off x="4191000" y="3657600"/>
            <a:ext cx="2362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0"/>
              </a:spcBef>
              <a:defRPr kumimoji="1" sz="2400">
                <a:solidFill>
                  <a:schemeClr val="tx1"/>
                </a:solidFill>
                <a:latin typeface="Times New Roman" panose="02020603050405020304" pitchFamily="18" charset="0"/>
                <a:ea typeface="宋体" panose="02010600030101010101" pitchFamily="2" charset="-122"/>
              </a:defRPr>
            </a:lvl1pPr>
            <a:lvl2pPr marL="865505"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208405"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决策</a:t>
            </a:r>
            <a:r>
              <a:rPr lang="en-US" altLang="zh-CN"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a:t>
            </a:r>
          </a:p>
        </p:txBody>
      </p:sp>
      <p:sp>
        <p:nvSpPr>
          <p:cNvPr id="856146" name="Rectangle 82"/>
          <p:cNvSpPr>
            <a:spLocks noChangeArrowheads="1"/>
          </p:cNvSpPr>
          <p:nvPr/>
        </p:nvSpPr>
        <p:spPr bwMode="auto">
          <a:xfrm>
            <a:off x="4191000" y="4724400"/>
            <a:ext cx="1371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lvl1pPr>
              <a:spcBef>
                <a:spcPct val="0"/>
              </a:spcBef>
              <a:defRPr kumimoji="1" sz="2400">
                <a:solidFill>
                  <a:schemeClr val="tx1"/>
                </a:solidFill>
                <a:latin typeface="Times New Roman" panose="02020603050405020304" pitchFamily="18" charset="0"/>
                <a:ea typeface="宋体" panose="02010600030101010101" pitchFamily="2" charset="-122"/>
              </a:defRPr>
            </a:lvl1pPr>
            <a:lvl2pPr marL="865505" indent="-285750">
              <a:spcBef>
                <a:spcPct val="0"/>
              </a:spcBef>
              <a:defRPr kumimoji="1" sz="2400">
                <a:solidFill>
                  <a:schemeClr val="tx1"/>
                </a:solidFill>
                <a:latin typeface="Times New Roman" panose="02020603050405020304" pitchFamily="18" charset="0"/>
                <a:ea typeface="宋体" panose="02010600030101010101" pitchFamily="2" charset="-122"/>
              </a:defRPr>
            </a:lvl2pPr>
            <a:lvl3pPr marL="1208405" indent="-228600">
              <a:spcBef>
                <a:spcPct val="0"/>
              </a:spcBef>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0"/>
              </a:spcBef>
              <a:defRPr kumimoji="1" sz="2400">
                <a:solidFill>
                  <a:schemeClr val="tx1"/>
                </a:solidFill>
                <a:latin typeface="Times New Roman" panose="02020603050405020304" pitchFamily="18" charset="0"/>
                <a:ea typeface="宋体" panose="02010600030101010101" pitchFamily="2" charset="-122"/>
              </a:defRPr>
            </a:lvl4pPr>
            <a:lvl5pPr marL="2057400" indent="-228600">
              <a:spcBef>
                <a:spcPct val="0"/>
              </a:spcBef>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结论</a:t>
            </a:r>
            <a:r>
              <a:rPr lang="en-US" altLang="zh-CN"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a:t>
            </a:r>
            <a:r>
              <a:rPr lang="en-US" altLang="zh-CN"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 </a:t>
            </a:r>
          </a:p>
        </p:txBody>
      </p:sp>
      <p:sp>
        <p:nvSpPr>
          <p:cNvPr id="856147" name="Text Box 83"/>
          <p:cNvSpPr txBox="1">
            <a:spLocks noChangeArrowheads="1"/>
          </p:cNvSpPr>
          <p:nvPr/>
        </p:nvSpPr>
        <p:spPr bwMode="auto">
          <a:xfrm>
            <a:off x="4267200" y="4191000"/>
            <a:ext cx="152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ea typeface="微软雅黑" panose="020B0503020204020204" pitchFamily="34" charset="-122"/>
              </a:rPr>
              <a:t>不拒绝</a:t>
            </a:r>
            <a:r>
              <a:rPr lang="en-US" altLang="zh-CN" dirty="0">
                <a:ea typeface="微软雅黑" panose="020B0503020204020204" pitchFamily="34" charset="-122"/>
              </a:rPr>
              <a:t>H</a:t>
            </a:r>
            <a:r>
              <a:rPr lang="en-US" altLang="zh-CN" baseline="-25000" dirty="0">
                <a:ea typeface="微软雅黑" panose="020B0503020204020204" pitchFamily="34" charset="-122"/>
              </a:rPr>
              <a:t>0</a:t>
            </a:r>
            <a:endParaRPr lang="en-US" altLang="zh-CN" dirty="0">
              <a:ea typeface="微软雅黑" panose="020B0503020204020204" pitchFamily="34" charset="-122"/>
            </a:endParaRPr>
          </a:p>
        </p:txBody>
      </p:sp>
      <p:sp>
        <p:nvSpPr>
          <p:cNvPr id="856148" name="Text Box 84"/>
          <p:cNvSpPr txBox="1">
            <a:spLocks noChangeArrowheads="1"/>
          </p:cNvSpPr>
          <p:nvPr/>
        </p:nvSpPr>
        <p:spPr bwMode="auto">
          <a:xfrm>
            <a:off x="4267200" y="5257800"/>
            <a:ext cx="4419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ea typeface="微软雅黑" panose="020B0503020204020204" pitchFamily="34" charset="-122"/>
              </a:rPr>
              <a:t>有证据表明该俱乐部的宣称是可信的</a:t>
            </a:r>
          </a:p>
        </p:txBody>
      </p:sp>
      <p:sp>
        <p:nvSpPr>
          <p:cNvPr id="856157" name="Rectangle 93"/>
          <p:cNvSpPr>
            <a:spLocks noGrp="1" noChangeArrowheads="1"/>
          </p:cNvSpPr>
          <p:nvPr>
            <p:ph type="title"/>
          </p:nvPr>
        </p:nvSpPr>
        <p:spPr>
          <a:noFill/>
        </p:spPr>
        <p:txBody>
          <a:bodyPr>
            <a:normAutofit fontScale="90000"/>
          </a:bodyPr>
          <a:lstStyle/>
          <a:p>
            <a:r>
              <a:rPr lang="zh-CN" altLang="en-US" sz="4000"/>
              <a:t>配对样本的 </a:t>
            </a:r>
            <a:r>
              <a:rPr lang="en-US" altLang="zh-CN" sz="4000" i="1"/>
              <a:t>t</a:t>
            </a:r>
            <a:r>
              <a:rPr lang="en-US" altLang="zh-CN" sz="4000"/>
              <a:t> </a:t>
            </a:r>
            <a:r>
              <a:rPr lang="zh-CN" altLang="en-US" sz="4000"/>
              <a:t>检验</a:t>
            </a:r>
            <a:br>
              <a:rPr lang="zh-CN" altLang="en-US"/>
            </a:br>
            <a:r>
              <a:rPr lang="zh-CN" altLang="en-US" sz="3600">
                <a:solidFill>
                  <a:schemeClr val="hlink"/>
                </a:solidFill>
              </a:rPr>
              <a:t>（计算结果）</a:t>
            </a:r>
          </a:p>
        </p:txBody>
      </p:sp>
      <p:graphicFrame>
        <p:nvGraphicFramePr>
          <p:cNvPr id="856167" name="Object 103">
            <a:hlinkClick r:id="" action="ppaction://ole?verb=0"/>
          </p:cNvPr>
          <p:cNvGraphicFramePr/>
          <p:nvPr/>
        </p:nvGraphicFramePr>
        <p:xfrm>
          <a:off x="4308475" y="2486025"/>
          <a:ext cx="4365625" cy="1057275"/>
        </p:xfrm>
        <a:graphic>
          <a:graphicData uri="http://schemas.openxmlformats.org/presentationml/2006/ole">
            <mc:AlternateContent xmlns:mc="http://schemas.openxmlformats.org/markup-compatibility/2006">
              <mc:Choice xmlns:v="urn:schemas-microsoft-com:vml" Requires="v">
                <p:oleObj spid="_x0000_s585764" name="Equation" r:id="rId4" imgW="49682400" imgH="10972800" progId="Equation.DSMT4">
                  <p:embed/>
                </p:oleObj>
              </mc:Choice>
              <mc:Fallback>
                <p:oleObj name="Equation" r:id="rId4" imgW="49682400" imgH="10972800" progId="Equation.DSMT4">
                  <p:embed/>
                  <p:pic>
                    <p:nvPicPr>
                      <p:cNvPr id="0" name="Picture 21"/>
                      <p:cNvPicPr>
                        <a:picLocks noChangeArrowheads="1"/>
                      </p:cNvPicPr>
                      <p:nvPr/>
                    </p:nvPicPr>
                    <p:blipFill>
                      <a:blip r:embed="rId5"/>
                      <a:srcRect/>
                      <a:stretch>
                        <a:fillRect/>
                      </a:stretch>
                    </p:blipFill>
                    <p:spPr bwMode="auto">
                      <a:xfrm>
                        <a:off x="4308475" y="2486025"/>
                        <a:ext cx="4365625" cy="105727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pSp>
        <p:nvGrpSpPr>
          <p:cNvPr id="856168" name="Group 104"/>
          <p:cNvGrpSpPr/>
          <p:nvPr/>
        </p:nvGrpSpPr>
        <p:grpSpPr bwMode="auto">
          <a:xfrm>
            <a:off x="693738" y="4398963"/>
            <a:ext cx="2922587" cy="1871662"/>
            <a:chOff x="461" y="2735"/>
            <a:chExt cx="1841" cy="1179"/>
          </a:xfrm>
        </p:grpSpPr>
        <p:sp>
          <p:nvSpPr>
            <p:cNvPr id="856169" name="Text Box 105"/>
            <p:cNvSpPr txBox="1">
              <a:spLocks noChangeArrowheads="1"/>
            </p:cNvSpPr>
            <p:nvPr/>
          </p:nvSpPr>
          <p:spPr bwMode="auto">
            <a:xfrm>
              <a:off x="670" y="3642"/>
              <a:ext cx="69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dirty="0">
                  <a:effectLst>
                    <a:outerShdw blurRad="38100" dist="38100" dir="2700000" algn="tl">
                      <a:srgbClr val="000000"/>
                    </a:outerShdw>
                  </a:effectLst>
                  <a:ea typeface="微软雅黑" panose="020B0503020204020204" pitchFamily="34" charset="-122"/>
                </a:rPr>
                <a:t>-1.833</a:t>
              </a:r>
            </a:p>
          </p:txBody>
        </p:sp>
        <p:sp>
          <p:nvSpPr>
            <p:cNvPr id="856170" name="Line 106"/>
            <p:cNvSpPr>
              <a:spLocks noChangeShapeType="1"/>
            </p:cNvSpPr>
            <p:nvPr/>
          </p:nvSpPr>
          <p:spPr bwMode="auto">
            <a:xfrm>
              <a:off x="1377" y="2796"/>
              <a:ext cx="0" cy="855"/>
            </a:xfrm>
            <a:prstGeom prst="line">
              <a:avLst/>
            </a:prstGeom>
            <a:noFill/>
            <a:ln w="17463">
              <a:solidFill>
                <a:schemeClr val="tx1"/>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856171" name="Freeform 107" descr="60%"/>
            <p:cNvSpPr/>
            <p:nvPr/>
          </p:nvSpPr>
          <p:spPr bwMode="auto">
            <a:xfrm>
              <a:off x="510" y="3213"/>
              <a:ext cx="552" cy="451"/>
            </a:xfrm>
            <a:custGeom>
              <a:avLst/>
              <a:gdLst>
                <a:gd name="T0" fmla="*/ 447 w 447"/>
                <a:gd name="T1" fmla="*/ 0 h 436"/>
                <a:gd name="T2" fmla="*/ 447 w 447"/>
                <a:gd name="T3" fmla="*/ 436 h 436"/>
                <a:gd name="T4" fmla="*/ 0 w 447"/>
                <a:gd name="T5" fmla="*/ 436 h 436"/>
                <a:gd name="T6" fmla="*/ 54 w 447"/>
                <a:gd name="T7" fmla="*/ 412 h 436"/>
                <a:gd name="T8" fmla="*/ 106 w 447"/>
                <a:gd name="T9" fmla="*/ 386 h 436"/>
                <a:gd name="T10" fmla="*/ 156 w 447"/>
                <a:gd name="T11" fmla="*/ 355 h 436"/>
                <a:gd name="T12" fmla="*/ 203 w 447"/>
                <a:gd name="T13" fmla="*/ 321 h 436"/>
                <a:gd name="T14" fmla="*/ 248 w 447"/>
                <a:gd name="T15" fmla="*/ 284 h 436"/>
                <a:gd name="T16" fmla="*/ 290 w 447"/>
                <a:gd name="T17" fmla="*/ 243 h 436"/>
                <a:gd name="T18" fmla="*/ 329 w 447"/>
                <a:gd name="T19" fmla="*/ 199 h 436"/>
                <a:gd name="T20" fmla="*/ 364 w 447"/>
                <a:gd name="T21" fmla="*/ 152 h 436"/>
                <a:gd name="T22" fmla="*/ 395 w 447"/>
                <a:gd name="T23" fmla="*/ 104 h 436"/>
                <a:gd name="T24" fmla="*/ 423 w 447"/>
                <a:gd name="T25" fmla="*/ 54 h 436"/>
                <a:gd name="T26" fmla="*/ 447 w 447"/>
                <a:gd name="T27" fmla="*/ 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7" h="436">
                  <a:moveTo>
                    <a:pt x="447" y="0"/>
                  </a:moveTo>
                  <a:lnTo>
                    <a:pt x="447" y="436"/>
                  </a:lnTo>
                  <a:lnTo>
                    <a:pt x="0" y="436"/>
                  </a:lnTo>
                  <a:lnTo>
                    <a:pt x="54" y="412"/>
                  </a:lnTo>
                  <a:lnTo>
                    <a:pt x="106" y="386"/>
                  </a:lnTo>
                  <a:lnTo>
                    <a:pt x="156" y="355"/>
                  </a:lnTo>
                  <a:lnTo>
                    <a:pt x="203" y="321"/>
                  </a:lnTo>
                  <a:lnTo>
                    <a:pt x="248" y="284"/>
                  </a:lnTo>
                  <a:lnTo>
                    <a:pt x="290" y="243"/>
                  </a:lnTo>
                  <a:lnTo>
                    <a:pt x="329" y="199"/>
                  </a:lnTo>
                  <a:lnTo>
                    <a:pt x="364" y="152"/>
                  </a:lnTo>
                  <a:lnTo>
                    <a:pt x="395" y="104"/>
                  </a:lnTo>
                  <a:lnTo>
                    <a:pt x="423" y="54"/>
                  </a:lnTo>
                  <a:lnTo>
                    <a:pt x="447" y="0"/>
                  </a:lnTo>
                  <a:close/>
                </a:path>
              </a:pathLst>
            </a:custGeom>
            <a:pattFill prst="pct60">
              <a:fgClr>
                <a:schemeClr val="hlink"/>
              </a:fgClr>
              <a:bgClr>
                <a:srgbClr val="FFFFFF"/>
              </a:bgClr>
            </a:patt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dirty="0">
                <a:ea typeface="微软雅黑" panose="020B0503020204020204" pitchFamily="34" charset="-122"/>
              </a:endParaRPr>
            </a:p>
          </p:txBody>
        </p:sp>
        <p:grpSp>
          <p:nvGrpSpPr>
            <p:cNvPr id="856172" name="Group 108"/>
            <p:cNvGrpSpPr/>
            <p:nvPr/>
          </p:nvGrpSpPr>
          <p:grpSpPr bwMode="auto">
            <a:xfrm>
              <a:off x="484" y="2782"/>
              <a:ext cx="1784" cy="844"/>
              <a:chOff x="472" y="2857"/>
              <a:chExt cx="1808" cy="838"/>
            </a:xfrm>
          </p:grpSpPr>
          <p:sp>
            <p:nvSpPr>
              <p:cNvPr id="856173" name="Freeform 109"/>
              <p:cNvSpPr/>
              <p:nvPr/>
            </p:nvSpPr>
            <p:spPr bwMode="auto">
              <a:xfrm>
                <a:off x="1376" y="2857"/>
                <a:ext cx="904" cy="838"/>
              </a:xfrm>
              <a:custGeom>
                <a:avLst/>
                <a:gdLst>
                  <a:gd name="T0" fmla="*/ 904 w 904"/>
                  <a:gd name="T1" fmla="*/ 838 h 838"/>
                  <a:gd name="T2" fmla="*/ 809 w 904"/>
                  <a:gd name="T3" fmla="*/ 828 h 838"/>
                  <a:gd name="T4" fmla="*/ 762 w 904"/>
                  <a:gd name="T5" fmla="*/ 818 h 838"/>
                  <a:gd name="T6" fmla="*/ 714 w 904"/>
                  <a:gd name="T7" fmla="*/ 805 h 838"/>
                  <a:gd name="T8" fmla="*/ 667 w 904"/>
                  <a:gd name="T9" fmla="*/ 785 h 838"/>
                  <a:gd name="T10" fmla="*/ 619 w 904"/>
                  <a:gd name="T11" fmla="*/ 759 h 838"/>
                  <a:gd name="T12" fmla="*/ 572 w 904"/>
                  <a:gd name="T13" fmla="*/ 724 h 838"/>
                  <a:gd name="T14" fmla="*/ 476 w 904"/>
                  <a:gd name="T15" fmla="*/ 627 h 838"/>
                  <a:gd name="T16" fmla="*/ 381 w 904"/>
                  <a:gd name="T17" fmla="*/ 491 h 838"/>
                  <a:gd name="T18" fmla="*/ 286 w 904"/>
                  <a:gd name="T19" fmla="*/ 326 h 838"/>
                  <a:gd name="T20" fmla="*/ 239 w 904"/>
                  <a:gd name="T21" fmla="*/ 243 h 838"/>
                  <a:gd name="T22" fmla="*/ 191 w 904"/>
                  <a:gd name="T23" fmla="*/ 165 h 838"/>
                  <a:gd name="T24" fmla="*/ 144 w 904"/>
                  <a:gd name="T25" fmla="*/ 98 h 838"/>
                  <a:gd name="T26" fmla="*/ 95 w 904"/>
                  <a:gd name="T27" fmla="*/ 44 h 838"/>
                  <a:gd name="T28" fmla="*/ 48 w 904"/>
                  <a:gd name="T29" fmla="*/ 11 h 838"/>
                  <a:gd name="T30" fmla="*/ 0 w 904"/>
                  <a:gd name="T31"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4" h="838">
                    <a:moveTo>
                      <a:pt x="904" y="838"/>
                    </a:moveTo>
                    <a:lnTo>
                      <a:pt x="809" y="828"/>
                    </a:lnTo>
                    <a:lnTo>
                      <a:pt x="762" y="818"/>
                    </a:lnTo>
                    <a:lnTo>
                      <a:pt x="714" y="805"/>
                    </a:lnTo>
                    <a:lnTo>
                      <a:pt x="667" y="785"/>
                    </a:lnTo>
                    <a:lnTo>
                      <a:pt x="619" y="759"/>
                    </a:lnTo>
                    <a:lnTo>
                      <a:pt x="572" y="724"/>
                    </a:lnTo>
                    <a:lnTo>
                      <a:pt x="476" y="627"/>
                    </a:lnTo>
                    <a:lnTo>
                      <a:pt x="381" y="491"/>
                    </a:lnTo>
                    <a:lnTo>
                      <a:pt x="286" y="326"/>
                    </a:lnTo>
                    <a:lnTo>
                      <a:pt x="239" y="243"/>
                    </a:lnTo>
                    <a:lnTo>
                      <a:pt x="191" y="165"/>
                    </a:lnTo>
                    <a:lnTo>
                      <a:pt x="144" y="98"/>
                    </a:lnTo>
                    <a:lnTo>
                      <a:pt x="95" y="44"/>
                    </a:lnTo>
                    <a:lnTo>
                      <a:pt x="48" y="11"/>
                    </a:lnTo>
                    <a:lnTo>
                      <a:pt x="0" y="0"/>
                    </a:lnTo>
                  </a:path>
                </a:pathLst>
              </a:custGeom>
              <a:noFill/>
              <a:ln w="57150" cmpd="sng">
                <a:solidFill>
                  <a:srgbClr val="FF0000"/>
                </a:solidFill>
                <a:prstDash val="solid"/>
                <a:rou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dirty="0">
                  <a:ea typeface="微软雅黑" panose="020B0503020204020204" pitchFamily="34" charset="-122"/>
                </a:endParaRPr>
              </a:p>
            </p:txBody>
          </p:sp>
          <p:sp>
            <p:nvSpPr>
              <p:cNvPr id="856174" name="Freeform 110"/>
              <p:cNvSpPr/>
              <p:nvPr/>
            </p:nvSpPr>
            <p:spPr bwMode="auto">
              <a:xfrm>
                <a:off x="472" y="2857"/>
                <a:ext cx="904" cy="838"/>
              </a:xfrm>
              <a:custGeom>
                <a:avLst/>
                <a:gdLst>
                  <a:gd name="T0" fmla="*/ 0 w 904"/>
                  <a:gd name="T1" fmla="*/ 838 h 838"/>
                  <a:gd name="T2" fmla="*/ 95 w 904"/>
                  <a:gd name="T3" fmla="*/ 828 h 838"/>
                  <a:gd name="T4" fmla="*/ 144 w 904"/>
                  <a:gd name="T5" fmla="*/ 818 h 838"/>
                  <a:gd name="T6" fmla="*/ 191 w 904"/>
                  <a:gd name="T7" fmla="*/ 805 h 838"/>
                  <a:gd name="T8" fmla="*/ 238 w 904"/>
                  <a:gd name="T9" fmla="*/ 785 h 838"/>
                  <a:gd name="T10" fmla="*/ 286 w 904"/>
                  <a:gd name="T11" fmla="*/ 759 h 838"/>
                  <a:gd name="T12" fmla="*/ 333 w 904"/>
                  <a:gd name="T13" fmla="*/ 724 h 838"/>
                  <a:gd name="T14" fmla="*/ 429 w 904"/>
                  <a:gd name="T15" fmla="*/ 627 h 838"/>
                  <a:gd name="T16" fmla="*/ 523 w 904"/>
                  <a:gd name="T17" fmla="*/ 491 h 838"/>
                  <a:gd name="T18" fmla="*/ 619 w 904"/>
                  <a:gd name="T19" fmla="*/ 326 h 838"/>
                  <a:gd name="T20" fmla="*/ 667 w 904"/>
                  <a:gd name="T21" fmla="*/ 243 h 838"/>
                  <a:gd name="T22" fmla="*/ 714 w 904"/>
                  <a:gd name="T23" fmla="*/ 165 h 838"/>
                  <a:gd name="T24" fmla="*/ 762 w 904"/>
                  <a:gd name="T25" fmla="*/ 98 h 838"/>
                  <a:gd name="T26" fmla="*/ 809 w 904"/>
                  <a:gd name="T27" fmla="*/ 44 h 838"/>
                  <a:gd name="T28" fmla="*/ 857 w 904"/>
                  <a:gd name="T29" fmla="*/ 11 h 838"/>
                  <a:gd name="T30" fmla="*/ 904 w 904"/>
                  <a:gd name="T31"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4" h="838">
                    <a:moveTo>
                      <a:pt x="0" y="838"/>
                    </a:moveTo>
                    <a:lnTo>
                      <a:pt x="95" y="828"/>
                    </a:lnTo>
                    <a:lnTo>
                      <a:pt x="144" y="818"/>
                    </a:lnTo>
                    <a:lnTo>
                      <a:pt x="191" y="805"/>
                    </a:lnTo>
                    <a:lnTo>
                      <a:pt x="238" y="785"/>
                    </a:lnTo>
                    <a:lnTo>
                      <a:pt x="286" y="759"/>
                    </a:lnTo>
                    <a:lnTo>
                      <a:pt x="333" y="724"/>
                    </a:lnTo>
                    <a:lnTo>
                      <a:pt x="429" y="627"/>
                    </a:lnTo>
                    <a:lnTo>
                      <a:pt x="523" y="491"/>
                    </a:lnTo>
                    <a:lnTo>
                      <a:pt x="619" y="326"/>
                    </a:lnTo>
                    <a:lnTo>
                      <a:pt x="667" y="243"/>
                    </a:lnTo>
                    <a:lnTo>
                      <a:pt x="714" y="165"/>
                    </a:lnTo>
                    <a:lnTo>
                      <a:pt x="762" y="98"/>
                    </a:lnTo>
                    <a:lnTo>
                      <a:pt x="809" y="44"/>
                    </a:lnTo>
                    <a:lnTo>
                      <a:pt x="857" y="11"/>
                    </a:lnTo>
                    <a:lnTo>
                      <a:pt x="904" y="0"/>
                    </a:lnTo>
                  </a:path>
                </a:pathLst>
              </a:custGeom>
              <a:noFill/>
              <a:ln w="57150" cmpd="sng">
                <a:solidFill>
                  <a:srgbClr val="FF0000"/>
                </a:solidFill>
                <a:prstDash val="solid"/>
                <a:rou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dirty="0">
                  <a:ea typeface="微软雅黑" panose="020B0503020204020204" pitchFamily="34" charset="-122"/>
                </a:endParaRPr>
              </a:p>
            </p:txBody>
          </p:sp>
        </p:grpSp>
        <p:sp>
          <p:nvSpPr>
            <p:cNvPr id="856175" name="Line 111"/>
            <p:cNvSpPr>
              <a:spLocks noChangeShapeType="1"/>
            </p:cNvSpPr>
            <p:nvPr/>
          </p:nvSpPr>
          <p:spPr bwMode="auto">
            <a:xfrm>
              <a:off x="847" y="3624"/>
              <a:ext cx="2" cy="8"/>
            </a:xfrm>
            <a:prstGeom prst="line">
              <a:avLst/>
            </a:prstGeom>
            <a:noFill/>
            <a:ln w="25400">
              <a:solidFill>
                <a:srgbClr val="CDCDCD"/>
              </a:solidFill>
              <a:roun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856176" name="Rectangle 112"/>
            <p:cNvSpPr>
              <a:spLocks noChangeArrowheads="1"/>
            </p:cNvSpPr>
            <p:nvPr/>
          </p:nvSpPr>
          <p:spPr bwMode="auto">
            <a:xfrm>
              <a:off x="2157" y="3662"/>
              <a:ext cx="7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600" b="1" dirty="0">
                  <a:effectLst>
                    <a:outerShdw blurRad="38100" dist="38100" dir="2700000" algn="tl">
                      <a:srgbClr val="000000"/>
                    </a:outerShdw>
                  </a:effectLst>
                  <a:ea typeface="微软雅黑" panose="020B0503020204020204" pitchFamily="34" charset="-122"/>
                </a:rPr>
                <a:t>t</a:t>
              </a:r>
            </a:p>
          </p:txBody>
        </p:sp>
        <p:sp>
          <p:nvSpPr>
            <p:cNvPr id="856177" name="Rectangle 113"/>
            <p:cNvSpPr>
              <a:spLocks noChangeArrowheads="1"/>
            </p:cNvSpPr>
            <p:nvPr/>
          </p:nvSpPr>
          <p:spPr bwMode="auto">
            <a:xfrm>
              <a:off x="1315" y="3659"/>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600" dirty="0">
                  <a:effectLst>
                    <a:outerShdw blurRad="38100" dist="38100" dir="2700000" algn="tl">
                      <a:srgbClr val="000000"/>
                    </a:outerShdw>
                  </a:effectLst>
                  <a:ea typeface="微软雅黑" panose="020B0503020204020204" pitchFamily="34" charset="-122"/>
                </a:rPr>
                <a:t>0</a:t>
              </a:r>
            </a:p>
          </p:txBody>
        </p:sp>
        <p:sp>
          <p:nvSpPr>
            <p:cNvPr id="856178" name="Freeform 114"/>
            <p:cNvSpPr/>
            <p:nvPr/>
          </p:nvSpPr>
          <p:spPr bwMode="auto">
            <a:xfrm>
              <a:off x="749" y="3272"/>
              <a:ext cx="199" cy="284"/>
            </a:xfrm>
            <a:custGeom>
              <a:avLst/>
              <a:gdLst>
                <a:gd name="T0" fmla="*/ 0 w 110"/>
                <a:gd name="T1" fmla="*/ 0 h 238"/>
                <a:gd name="T2" fmla="*/ 19 w 110"/>
                <a:gd name="T3" fmla="*/ 1 h 238"/>
                <a:gd name="T4" fmla="*/ 37 w 110"/>
                <a:gd name="T5" fmla="*/ 5 h 238"/>
                <a:gd name="T6" fmla="*/ 52 w 110"/>
                <a:gd name="T7" fmla="*/ 14 h 238"/>
                <a:gd name="T8" fmla="*/ 67 w 110"/>
                <a:gd name="T9" fmla="*/ 25 h 238"/>
                <a:gd name="T10" fmla="*/ 78 w 110"/>
                <a:gd name="T11" fmla="*/ 39 h 238"/>
                <a:gd name="T12" fmla="*/ 86 w 110"/>
                <a:gd name="T13" fmla="*/ 55 h 238"/>
                <a:gd name="T14" fmla="*/ 90 w 110"/>
                <a:gd name="T15" fmla="*/ 73 h 238"/>
                <a:gd name="T16" fmla="*/ 90 w 110"/>
                <a:gd name="T17" fmla="*/ 90 h 238"/>
                <a:gd name="T18" fmla="*/ 86 w 110"/>
                <a:gd name="T19" fmla="*/ 108 h 238"/>
                <a:gd name="T20" fmla="*/ 78 w 110"/>
                <a:gd name="T21" fmla="*/ 124 h 238"/>
                <a:gd name="T22" fmla="*/ 70 w 110"/>
                <a:gd name="T23" fmla="*/ 140 h 238"/>
                <a:gd name="T24" fmla="*/ 67 w 110"/>
                <a:gd name="T25" fmla="*/ 157 h 238"/>
                <a:gd name="T26" fmla="*/ 67 w 110"/>
                <a:gd name="T27" fmla="*/ 175 h 238"/>
                <a:gd name="T28" fmla="*/ 70 w 110"/>
                <a:gd name="T29" fmla="*/ 192 h 238"/>
                <a:gd name="T30" fmla="*/ 79 w 110"/>
                <a:gd name="T31" fmla="*/ 209 h 238"/>
                <a:gd name="T32" fmla="*/ 90 w 110"/>
                <a:gd name="T33" fmla="*/ 222 h 238"/>
                <a:gd name="T34" fmla="*/ 103 w 110"/>
                <a:gd name="T35" fmla="*/ 234 h 238"/>
                <a:gd name="T36" fmla="*/ 110 w 110"/>
                <a:gd name="T37"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238">
                  <a:moveTo>
                    <a:pt x="0" y="0"/>
                  </a:moveTo>
                  <a:lnTo>
                    <a:pt x="19" y="1"/>
                  </a:lnTo>
                  <a:lnTo>
                    <a:pt x="37" y="5"/>
                  </a:lnTo>
                  <a:lnTo>
                    <a:pt x="52" y="14"/>
                  </a:lnTo>
                  <a:lnTo>
                    <a:pt x="67" y="25"/>
                  </a:lnTo>
                  <a:lnTo>
                    <a:pt x="78" y="39"/>
                  </a:lnTo>
                  <a:lnTo>
                    <a:pt x="86" y="55"/>
                  </a:lnTo>
                  <a:lnTo>
                    <a:pt x="90" y="73"/>
                  </a:lnTo>
                  <a:lnTo>
                    <a:pt x="90" y="90"/>
                  </a:lnTo>
                  <a:lnTo>
                    <a:pt x="86" y="108"/>
                  </a:lnTo>
                  <a:lnTo>
                    <a:pt x="78" y="124"/>
                  </a:lnTo>
                  <a:lnTo>
                    <a:pt x="70" y="140"/>
                  </a:lnTo>
                  <a:lnTo>
                    <a:pt x="67" y="157"/>
                  </a:lnTo>
                  <a:lnTo>
                    <a:pt x="67" y="175"/>
                  </a:lnTo>
                  <a:lnTo>
                    <a:pt x="70" y="192"/>
                  </a:lnTo>
                  <a:lnTo>
                    <a:pt x="79" y="209"/>
                  </a:lnTo>
                  <a:lnTo>
                    <a:pt x="90" y="222"/>
                  </a:lnTo>
                  <a:lnTo>
                    <a:pt x="103" y="234"/>
                  </a:lnTo>
                  <a:lnTo>
                    <a:pt x="110" y="238"/>
                  </a:lnTo>
                </a:path>
              </a:pathLst>
            </a:custGeom>
            <a:noFill/>
            <a:ln w="12700" cmpd="sng">
              <a:solidFill>
                <a:schemeClr val="tx1"/>
              </a:solidFill>
              <a:prstDash val="solid"/>
              <a:round/>
              <a:headEnd type="none" w="med" len="med"/>
              <a:tailEnd type="triangle" w="med" len="me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dirty="0">
                <a:ea typeface="微软雅黑" panose="020B0503020204020204" pitchFamily="34" charset="-122"/>
              </a:endParaRPr>
            </a:p>
          </p:txBody>
        </p:sp>
        <p:sp>
          <p:nvSpPr>
            <p:cNvPr id="856179" name="Rectangle 115"/>
            <p:cNvSpPr>
              <a:spLocks noChangeArrowheads="1"/>
            </p:cNvSpPr>
            <p:nvPr/>
          </p:nvSpPr>
          <p:spPr bwMode="auto">
            <a:xfrm>
              <a:off x="611" y="2735"/>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zh-CN" altLang="en-US" sz="2000" dirty="0">
                  <a:effectLst>
                    <a:outerShdw blurRad="38100" dist="38100" dir="2700000" algn="tl">
                      <a:srgbClr val="000000"/>
                    </a:outerShdw>
                  </a:effectLst>
                  <a:ea typeface="微软雅黑" panose="020B0503020204020204" pitchFamily="34" charset="-122"/>
                </a:rPr>
                <a:t>拒绝域</a:t>
              </a:r>
            </a:p>
          </p:txBody>
        </p:sp>
        <p:sp>
          <p:nvSpPr>
            <p:cNvPr id="856180" name="Line 116"/>
            <p:cNvSpPr>
              <a:spLocks noChangeShapeType="1"/>
            </p:cNvSpPr>
            <p:nvPr/>
          </p:nvSpPr>
          <p:spPr bwMode="auto">
            <a:xfrm>
              <a:off x="766" y="2975"/>
              <a:ext cx="296" cy="1"/>
            </a:xfrm>
            <a:prstGeom prst="line">
              <a:avLst/>
            </a:prstGeom>
            <a:noFill/>
            <a:ln w="17463">
              <a:solidFill>
                <a:schemeClr val="tx1"/>
              </a:solidFill>
              <a:round/>
              <a:headEnd type="triangle" w="med" len="med"/>
            </a:ln>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856181" name="Rectangle 117"/>
            <p:cNvSpPr>
              <a:spLocks noChangeArrowheads="1"/>
            </p:cNvSpPr>
            <p:nvPr/>
          </p:nvSpPr>
          <p:spPr bwMode="auto">
            <a:xfrm>
              <a:off x="611" y="3067"/>
              <a:ext cx="2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pPr>
              <a:r>
                <a:rPr lang="en-US" altLang="zh-CN" sz="2000" dirty="0">
                  <a:effectLst>
                    <a:outerShdw blurRad="38100" dist="38100" dir="2700000" algn="tl">
                      <a:srgbClr val="000000"/>
                    </a:outerShdw>
                  </a:effectLst>
                  <a:ea typeface="微软雅黑" panose="020B0503020204020204" pitchFamily="34" charset="-122"/>
                  <a:sym typeface="Symbol" panose="05050102010706020507" pitchFamily="18" charset="2"/>
                </a:rPr>
                <a:t>.05</a:t>
              </a:r>
              <a:endParaRPr lang="en-US" altLang="zh-CN" sz="2000" dirty="0">
                <a:effectLst>
                  <a:outerShdw blurRad="38100" dist="38100" dir="2700000" algn="tl">
                    <a:srgbClr val="000000"/>
                  </a:outerShdw>
                </a:effectLst>
                <a:ea typeface="微软雅黑" panose="020B0503020204020204" pitchFamily="34" charset="-122"/>
              </a:endParaRPr>
            </a:p>
          </p:txBody>
        </p:sp>
        <p:sp>
          <p:nvSpPr>
            <p:cNvPr id="856182" name="Line 118"/>
            <p:cNvSpPr>
              <a:spLocks noChangeShapeType="1"/>
            </p:cNvSpPr>
            <p:nvPr/>
          </p:nvSpPr>
          <p:spPr bwMode="auto">
            <a:xfrm flipH="1">
              <a:off x="1056" y="2976"/>
              <a:ext cx="0" cy="672"/>
            </a:xfrm>
            <a:prstGeom prst="line">
              <a:avLst/>
            </a:prstGeom>
            <a:noFill/>
            <a:ln w="19050">
              <a:solidFill>
                <a:schemeClr val="tx1"/>
              </a:solidFill>
              <a:rou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grpSp>
          <p:nvGrpSpPr>
            <p:cNvPr id="856183" name="Group 119"/>
            <p:cNvGrpSpPr/>
            <p:nvPr/>
          </p:nvGrpSpPr>
          <p:grpSpPr bwMode="auto">
            <a:xfrm>
              <a:off x="461" y="2966"/>
              <a:ext cx="1841" cy="702"/>
              <a:chOff x="449" y="3003"/>
              <a:chExt cx="1865" cy="697"/>
            </a:xfrm>
          </p:grpSpPr>
          <p:sp>
            <p:nvSpPr>
              <p:cNvPr id="856184" name="Freeform 120"/>
              <p:cNvSpPr/>
              <p:nvPr/>
            </p:nvSpPr>
            <p:spPr bwMode="auto">
              <a:xfrm>
                <a:off x="472" y="3003"/>
                <a:ext cx="1842" cy="689"/>
              </a:xfrm>
              <a:custGeom>
                <a:avLst/>
                <a:gdLst>
                  <a:gd name="T0" fmla="*/ 0 w 1842"/>
                  <a:gd name="T1" fmla="*/ 0 h 689"/>
                  <a:gd name="T2" fmla="*/ 0 w 1842"/>
                  <a:gd name="T3" fmla="*/ 689 h 689"/>
                  <a:gd name="T4" fmla="*/ 1842 w 1842"/>
                  <a:gd name="T5" fmla="*/ 689 h 689"/>
                </a:gdLst>
                <a:ahLst/>
                <a:cxnLst>
                  <a:cxn ang="0">
                    <a:pos x="T0" y="T1"/>
                  </a:cxn>
                  <a:cxn ang="0">
                    <a:pos x="T2" y="T3"/>
                  </a:cxn>
                  <a:cxn ang="0">
                    <a:pos x="T4" y="T5"/>
                  </a:cxn>
                </a:cxnLst>
                <a:rect l="0" t="0" r="r" b="b"/>
                <a:pathLst>
                  <a:path w="1842" h="689">
                    <a:moveTo>
                      <a:pt x="0" y="0"/>
                    </a:moveTo>
                    <a:lnTo>
                      <a:pt x="0" y="689"/>
                    </a:lnTo>
                    <a:lnTo>
                      <a:pt x="1842" y="689"/>
                    </a:lnTo>
                  </a:path>
                </a:pathLst>
              </a:custGeom>
              <a:noFill/>
              <a:ln w="38100" cmpd="sng">
                <a:solidFill>
                  <a:srgbClr val="F0F0F0"/>
                </a:solidFill>
                <a:prstDash val="solid"/>
                <a:rou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endParaRPr lang="zh-CN" altLang="en-US" dirty="0">
                  <a:ea typeface="微软雅黑" panose="020B0503020204020204" pitchFamily="34" charset="-122"/>
                </a:endParaRPr>
              </a:p>
            </p:txBody>
          </p:sp>
          <p:grpSp>
            <p:nvGrpSpPr>
              <p:cNvPr id="856185" name="Group 121"/>
              <p:cNvGrpSpPr/>
              <p:nvPr/>
            </p:nvGrpSpPr>
            <p:grpSpPr bwMode="auto">
              <a:xfrm>
                <a:off x="449" y="3003"/>
                <a:ext cx="209" cy="697"/>
                <a:chOff x="449" y="3003"/>
                <a:chExt cx="209" cy="697"/>
              </a:xfrm>
            </p:grpSpPr>
            <p:sp>
              <p:nvSpPr>
                <p:cNvPr id="856186" name="Line 122"/>
                <p:cNvSpPr>
                  <a:spLocks noChangeShapeType="1"/>
                </p:cNvSpPr>
                <p:nvPr/>
              </p:nvSpPr>
              <p:spPr bwMode="auto">
                <a:xfrm>
                  <a:off x="449" y="3003"/>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856187" name="Line 123"/>
                <p:cNvSpPr>
                  <a:spLocks noChangeShapeType="1"/>
                </p:cNvSpPr>
                <p:nvPr/>
              </p:nvSpPr>
              <p:spPr bwMode="auto">
                <a:xfrm>
                  <a:off x="449" y="3072"/>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856188" name="Line 124"/>
                <p:cNvSpPr>
                  <a:spLocks noChangeShapeType="1"/>
                </p:cNvSpPr>
                <p:nvPr/>
              </p:nvSpPr>
              <p:spPr bwMode="auto">
                <a:xfrm>
                  <a:off x="449" y="3142"/>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856189" name="Line 125"/>
                <p:cNvSpPr>
                  <a:spLocks noChangeShapeType="1"/>
                </p:cNvSpPr>
                <p:nvPr/>
              </p:nvSpPr>
              <p:spPr bwMode="auto">
                <a:xfrm>
                  <a:off x="449" y="3210"/>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856190" name="Line 126"/>
                <p:cNvSpPr>
                  <a:spLocks noChangeShapeType="1"/>
                </p:cNvSpPr>
                <p:nvPr/>
              </p:nvSpPr>
              <p:spPr bwMode="auto">
                <a:xfrm>
                  <a:off x="449" y="3279"/>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856191" name="Line 127"/>
                <p:cNvSpPr>
                  <a:spLocks noChangeShapeType="1"/>
                </p:cNvSpPr>
                <p:nvPr/>
              </p:nvSpPr>
              <p:spPr bwMode="auto">
                <a:xfrm>
                  <a:off x="449" y="3347"/>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856192" name="Line 128"/>
                <p:cNvSpPr>
                  <a:spLocks noChangeShapeType="1"/>
                </p:cNvSpPr>
                <p:nvPr/>
              </p:nvSpPr>
              <p:spPr bwMode="auto">
                <a:xfrm>
                  <a:off x="449" y="3417"/>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856193" name="Line 129"/>
                <p:cNvSpPr>
                  <a:spLocks noChangeShapeType="1"/>
                </p:cNvSpPr>
                <p:nvPr/>
              </p:nvSpPr>
              <p:spPr bwMode="auto">
                <a:xfrm>
                  <a:off x="449" y="3485"/>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856194" name="Line 130"/>
                <p:cNvSpPr>
                  <a:spLocks noChangeShapeType="1"/>
                </p:cNvSpPr>
                <p:nvPr/>
              </p:nvSpPr>
              <p:spPr bwMode="auto">
                <a:xfrm>
                  <a:off x="449" y="3554"/>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856195" name="Line 131"/>
                <p:cNvSpPr>
                  <a:spLocks noChangeShapeType="1"/>
                </p:cNvSpPr>
                <p:nvPr/>
              </p:nvSpPr>
              <p:spPr bwMode="auto">
                <a:xfrm>
                  <a:off x="449" y="3623"/>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sp>
              <p:nvSpPr>
                <p:cNvPr id="856196" name="Line 132"/>
                <p:cNvSpPr>
                  <a:spLocks noChangeShapeType="1"/>
                </p:cNvSpPr>
                <p:nvPr/>
              </p:nvSpPr>
              <p:spPr bwMode="auto">
                <a:xfrm>
                  <a:off x="657" y="3692"/>
                  <a:ext cx="1" cy="8"/>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endParaRPr lang="zh-CN" altLang="en-US" dirty="0">
                    <a:ea typeface="微软雅黑" panose="020B0503020204020204" pitchFamily="34" charset="-122"/>
                  </a:endParaRPr>
                </a:p>
              </p:txBody>
            </p:sp>
          </p:grpSp>
        </p:gr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56067">
                                            <p:txEl>
                                              <p:pRg st="0" end="0"/>
                                            </p:txEl>
                                          </p:spTgt>
                                        </p:tgtEl>
                                        <p:attrNameLst>
                                          <p:attrName>style.visibility</p:attrName>
                                        </p:attrNameLst>
                                      </p:cBhvr>
                                      <p:to>
                                        <p:strVal val="visible"/>
                                      </p:to>
                                    </p:set>
                                    <p:animEffect transition="in" filter="wipe(left)">
                                      <p:cBhvr>
                                        <p:cTn id="7" dur="500"/>
                                        <p:tgtEl>
                                          <p:spTgt spid="8560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56067">
                                            <p:txEl>
                                              <p:pRg st="1" end="1"/>
                                            </p:txEl>
                                          </p:spTgt>
                                        </p:tgtEl>
                                        <p:attrNameLst>
                                          <p:attrName>style.visibility</p:attrName>
                                        </p:attrNameLst>
                                      </p:cBhvr>
                                      <p:to>
                                        <p:strVal val="visible"/>
                                      </p:to>
                                    </p:set>
                                    <p:animEffect transition="in" filter="wipe(left)">
                                      <p:cBhvr>
                                        <p:cTn id="12" dur="500"/>
                                        <p:tgtEl>
                                          <p:spTgt spid="8560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56067">
                                            <p:txEl>
                                              <p:pRg st="2" end="2"/>
                                            </p:txEl>
                                          </p:spTgt>
                                        </p:tgtEl>
                                        <p:attrNameLst>
                                          <p:attrName>style.visibility</p:attrName>
                                        </p:attrNameLst>
                                      </p:cBhvr>
                                      <p:to>
                                        <p:strVal val="visible"/>
                                      </p:to>
                                    </p:set>
                                    <p:animEffect transition="in" filter="wipe(left)">
                                      <p:cBhvr>
                                        <p:cTn id="17" dur="500"/>
                                        <p:tgtEl>
                                          <p:spTgt spid="8560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56067">
                                            <p:txEl>
                                              <p:pRg st="3" end="3"/>
                                            </p:txEl>
                                          </p:spTgt>
                                        </p:tgtEl>
                                        <p:attrNameLst>
                                          <p:attrName>style.visibility</p:attrName>
                                        </p:attrNameLst>
                                      </p:cBhvr>
                                      <p:to>
                                        <p:strVal val="visible"/>
                                      </p:to>
                                    </p:set>
                                    <p:animEffect transition="in" filter="wipe(left)">
                                      <p:cBhvr>
                                        <p:cTn id="22" dur="500"/>
                                        <p:tgtEl>
                                          <p:spTgt spid="8560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nodeType="clickEffect">
                                  <p:stCondLst>
                                    <p:cond delay="0"/>
                                  </p:stCondLst>
                                  <p:childTnLst>
                                    <p:set>
                                      <p:cBhvr>
                                        <p:cTn id="26" dur="1" fill="hold">
                                          <p:stCondLst>
                                            <p:cond delay="0"/>
                                          </p:stCondLst>
                                        </p:cTn>
                                        <p:tgtEl>
                                          <p:spTgt spid="856168"/>
                                        </p:tgtEl>
                                        <p:attrNameLst>
                                          <p:attrName>style.visibility</p:attrName>
                                        </p:attrNameLst>
                                      </p:cBhvr>
                                      <p:to>
                                        <p:strVal val="visible"/>
                                      </p:to>
                                    </p:set>
                                    <p:animEffect transition="in" filter="barn(outVertical)">
                                      <p:cBhvr>
                                        <p:cTn id="27" dur="500"/>
                                        <p:tgtEl>
                                          <p:spTgt spid="85616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56144">
                                            <p:txEl>
                                              <p:pRg st="0" end="0"/>
                                            </p:txEl>
                                          </p:spTgt>
                                        </p:tgtEl>
                                        <p:attrNameLst>
                                          <p:attrName>style.visibility</p:attrName>
                                        </p:attrNameLst>
                                      </p:cBhvr>
                                      <p:to>
                                        <p:strVal val="visible"/>
                                      </p:to>
                                    </p:set>
                                    <p:animEffect transition="in" filter="wipe(left)">
                                      <p:cBhvr>
                                        <p:cTn id="32" dur="500"/>
                                        <p:tgtEl>
                                          <p:spTgt spid="85614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56167"/>
                                        </p:tgtEl>
                                        <p:attrNameLst>
                                          <p:attrName>style.visibility</p:attrName>
                                        </p:attrNameLst>
                                      </p:cBhvr>
                                      <p:to>
                                        <p:strVal val="visible"/>
                                      </p:to>
                                    </p:set>
                                    <p:animEffect transition="in" filter="wipe(left)">
                                      <p:cBhvr>
                                        <p:cTn id="37" dur="500"/>
                                        <p:tgtEl>
                                          <p:spTgt spid="85616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56145">
                                            <p:txEl>
                                              <p:pRg st="0" end="0"/>
                                            </p:txEl>
                                          </p:spTgt>
                                        </p:tgtEl>
                                        <p:attrNameLst>
                                          <p:attrName>style.visibility</p:attrName>
                                        </p:attrNameLst>
                                      </p:cBhvr>
                                      <p:to>
                                        <p:strVal val="visible"/>
                                      </p:to>
                                    </p:set>
                                    <p:animEffect transition="in" filter="wipe(left)">
                                      <p:cBhvr>
                                        <p:cTn id="42" dur="500"/>
                                        <p:tgtEl>
                                          <p:spTgt spid="85614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56147">
                                            <p:txEl>
                                              <p:pRg st="0" end="0"/>
                                            </p:txEl>
                                          </p:spTgt>
                                        </p:tgtEl>
                                        <p:attrNameLst>
                                          <p:attrName>style.visibility</p:attrName>
                                        </p:attrNameLst>
                                      </p:cBhvr>
                                      <p:to>
                                        <p:strVal val="visible"/>
                                      </p:to>
                                    </p:set>
                                    <p:animEffect transition="in" filter="wipe(left)">
                                      <p:cBhvr>
                                        <p:cTn id="47" dur="500"/>
                                        <p:tgtEl>
                                          <p:spTgt spid="856147">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856146">
                                            <p:txEl>
                                              <p:pRg st="0" end="0"/>
                                            </p:txEl>
                                          </p:spTgt>
                                        </p:tgtEl>
                                        <p:attrNameLst>
                                          <p:attrName>style.visibility</p:attrName>
                                        </p:attrNameLst>
                                      </p:cBhvr>
                                      <p:to>
                                        <p:strVal val="visible"/>
                                      </p:to>
                                    </p:set>
                                    <p:animEffect transition="in" filter="wipe(left)">
                                      <p:cBhvr>
                                        <p:cTn id="52" dur="500"/>
                                        <p:tgtEl>
                                          <p:spTgt spid="856146">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856148">
                                            <p:txEl>
                                              <p:pRg st="0" end="0"/>
                                            </p:txEl>
                                          </p:spTgt>
                                        </p:tgtEl>
                                        <p:attrNameLst>
                                          <p:attrName>style.visibility</p:attrName>
                                        </p:attrNameLst>
                                      </p:cBhvr>
                                      <p:to>
                                        <p:strVal val="visible"/>
                                      </p:to>
                                    </p:set>
                                    <p:animEffect transition="in" filter="wipe(left)">
                                      <p:cBhvr>
                                        <p:cTn id="57" dur="500"/>
                                        <p:tgtEl>
                                          <p:spTgt spid="8561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6067" grpId="0" build="p" autoUpdateAnimBg="0"/>
      <p:bldP spid="856144" grpId="0" build="p" autoUpdateAnimBg="0"/>
      <p:bldP spid="856145" grpId="0" build="p" autoUpdateAnimBg="0"/>
      <p:bldP spid="856146" grpId="0" build="p" autoUpdateAnimBg="0"/>
      <p:bldP spid="856147" grpId="0" build="p" autoUpdateAnimBg="0"/>
      <p:bldP spid="856148" grpId="0" build="p"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8274" name="Rectangle 2"/>
          <p:cNvSpPr>
            <a:spLocks noGrp="1" noChangeArrowheads="1"/>
          </p:cNvSpPr>
          <p:nvPr>
            <p:ph type="ctrTitle"/>
          </p:nvPr>
        </p:nvSpPr>
        <p:spPr>
          <a:xfrm>
            <a:off x="685800" y="2286000"/>
            <a:ext cx="7772400" cy="1143000"/>
          </a:xfrm>
        </p:spPr>
        <p:txBody>
          <a:bodyPr anchorCtr="0"/>
          <a:lstStyle/>
          <a:p>
            <a:pPr>
              <a:defRPr/>
            </a:pPr>
            <a:r>
              <a:rPr lang="zh-CN" altLang="en-US" dirty="0"/>
              <a:t>两个总体比例之差的检验</a:t>
            </a:r>
          </a:p>
        </p:txBody>
      </p:sp>
    </p:spTree>
  </p:cSld>
  <p:clrMapOvr>
    <a:masterClrMapping/>
  </p:clrMapOvr>
  <p:transition>
    <p:zoom/>
  </p:transition>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4627" name="Rectangle 3"/>
          <p:cNvSpPr>
            <a:spLocks noGrp="1" noChangeArrowheads="1"/>
          </p:cNvSpPr>
          <p:nvPr>
            <p:ph type="body" idx="1"/>
          </p:nvPr>
        </p:nvSpPr>
        <p:spPr>
          <a:xfrm>
            <a:off x="725488" y="1808163"/>
            <a:ext cx="7826375" cy="4305300"/>
          </a:xfrm>
        </p:spPr>
        <p:txBody>
          <a:bodyPr/>
          <a:lstStyle/>
          <a:p>
            <a:pPr marL="609600" indent="-609600">
              <a:defRPr/>
            </a:pPr>
            <a:r>
              <a:rPr lang="en-US" altLang="zh-CN" sz="3000" dirty="0"/>
              <a:t>1.</a:t>
            </a:r>
            <a:r>
              <a:rPr lang="zh-CN" altLang="en-US" sz="3000" dirty="0"/>
              <a:t>假定条件</a:t>
            </a:r>
          </a:p>
          <a:p>
            <a:pPr marL="1219200" lvl="1" indent="-533400">
              <a:defRPr/>
            </a:pPr>
            <a:r>
              <a:rPr lang="zh-CN" altLang="en-US" sz="2600" dirty="0">
                <a:sym typeface="Wingdings" panose="05000000000000000000" pitchFamily="2" charset="2"/>
              </a:rPr>
              <a:t>两个总体是独立的</a:t>
            </a:r>
            <a:endParaRPr lang="zh-CN" altLang="en-US" sz="2600" dirty="0"/>
          </a:p>
          <a:p>
            <a:pPr marL="1219200" lvl="1" indent="-533400">
              <a:defRPr/>
            </a:pPr>
            <a:r>
              <a:rPr lang="zh-CN" altLang="en-US" sz="2600" dirty="0">
                <a:sym typeface="Wingdings" panose="05000000000000000000" pitchFamily="2" charset="2"/>
              </a:rPr>
              <a:t>两个</a:t>
            </a:r>
            <a:r>
              <a:rPr lang="zh-CN" altLang="en-US" sz="2600" dirty="0"/>
              <a:t>总体都服从二项分布</a:t>
            </a:r>
          </a:p>
          <a:p>
            <a:pPr marL="1219200" lvl="1" indent="-533400">
              <a:defRPr/>
            </a:pPr>
            <a:r>
              <a:rPr lang="zh-CN" altLang="en-US" sz="2600" dirty="0"/>
              <a:t>可以用正态分布来近似</a:t>
            </a:r>
          </a:p>
          <a:p>
            <a:pPr marL="0" indent="0">
              <a:buNone/>
              <a:defRPr/>
            </a:pPr>
            <a:r>
              <a:rPr lang="zh-CN" altLang="en-US" sz="3000" dirty="0"/>
              <a:t>      </a:t>
            </a:r>
            <a:r>
              <a:rPr lang="en-US" altLang="zh-CN" sz="3000" dirty="0"/>
              <a:t>2.</a:t>
            </a:r>
            <a:r>
              <a:rPr lang="zh-CN" altLang="en-US" sz="3000" dirty="0"/>
              <a:t>检验统计量</a:t>
            </a:r>
          </a:p>
        </p:txBody>
      </p:sp>
      <p:sp>
        <p:nvSpPr>
          <p:cNvPr id="794631" name="Rectangle 7"/>
          <p:cNvSpPr>
            <a:spLocks noGrp="1" noChangeArrowheads="1"/>
          </p:cNvSpPr>
          <p:nvPr>
            <p:ph type="title"/>
          </p:nvPr>
        </p:nvSpPr>
        <p:spPr/>
        <p:txBody>
          <a:bodyPr/>
          <a:lstStyle/>
          <a:p>
            <a:pPr>
              <a:defRPr/>
            </a:pPr>
            <a:r>
              <a:rPr lang="zh-CN" altLang="en-US" sz="4000">
                <a:latin typeface="Arial" panose="020B0604020202020204" pitchFamily="34" charset="0"/>
              </a:rPr>
              <a:t>两个总体比例之差的</a:t>
            </a:r>
            <a:r>
              <a:rPr lang="en-US" altLang="zh-CN" sz="4000">
                <a:latin typeface="Arial" panose="020B0604020202020204" pitchFamily="34" charset="0"/>
              </a:rPr>
              <a:t>Z</a:t>
            </a:r>
            <a:r>
              <a:rPr lang="zh-CN" altLang="en-US" sz="4000">
                <a:latin typeface="Arial" panose="020B0604020202020204" pitchFamily="34" charset="0"/>
              </a:rPr>
              <a:t>检验</a:t>
            </a:r>
          </a:p>
        </p:txBody>
      </p:sp>
      <p:graphicFrame>
        <p:nvGraphicFramePr>
          <p:cNvPr id="794633" name="Object 9">
            <a:hlinkClick r:id="" action="ppaction://ole?verb=0"/>
          </p:cNvPr>
          <p:cNvGraphicFramePr/>
          <p:nvPr/>
        </p:nvGraphicFramePr>
        <p:xfrm>
          <a:off x="1331913" y="4394200"/>
          <a:ext cx="5854700" cy="1682750"/>
        </p:xfrm>
        <a:graphic>
          <a:graphicData uri="http://schemas.openxmlformats.org/presentationml/2006/ole">
            <mc:AlternateContent xmlns:mc="http://schemas.openxmlformats.org/markup-compatibility/2006">
              <mc:Choice xmlns:v="urn:schemas-microsoft-com:vml" Requires="v">
                <p:oleObj spid="_x0000_s127048" name="Equation" r:id="rId4" imgW="3136900" imgH="901700" progId="">
                  <p:embed/>
                </p:oleObj>
              </mc:Choice>
              <mc:Fallback>
                <p:oleObj name="Equation" r:id="rId4" imgW="3136900" imgH="901700" progId="">
                  <p:embed/>
                  <p:pic>
                    <p:nvPicPr>
                      <p:cNvPr id="0" name="Picture 5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4394200"/>
                        <a:ext cx="5854700" cy="168275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94627">
                                            <p:txEl>
                                              <p:pRg st="0" end="0"/>
                                            </p:txEl>
                                          </p:spTgt>
                                        </p:tgtEl>
                                        <p:attrNameLst>
                                          <p:attrName>style.visibility</p:attrName>
                                        </p:attrNameLst>
                                      </p:cBhvr>
                                      <p:to>
                                        <p:strVal val="visible"/>
                                      </p:to>
                                    </p:set>
                                    <p:animEffect transition="in" filter="wipe(left)">
                                      <p:cBhvr>
                                        <p:cTn id="7" dur="500"/>
                                        <p:tgtEl>
                                          <p:spTgt spid="794627">
                                            <p:txEl>
                                              <p:pRg st="0" end="0"/>
                                            </p:txEl>
                                          </p:spTgt>
                                        </p:tgtEl>
                                      </p:cBhvr>
                                    </p:animEffect>
                                  </p:childTnLst>
                                  <p:subTnLst>
                                    <p:animClr clrSpc="rgb" dir="cw">
                                      <p:cBhvr override="childStyle">
                                        <p:cTn dur="1" fill="hold" display="0" masterRel="nextClick" afterEffect="1"/>
                                        <p:tgtEl>
                                          <p:spTgt spid="794627">
                                            <p:txEl>
                                              <p:pRg st="0" end="0"/>
                                            </p:txEl>
                                          </p:spTgt>
                                        </p:tgtEl>
                                        <p:attrNameLst>
                                          <p:attrName>ppt_c</p:attrName>
                                        </p:attrNameLst>
                                      </p:cBhvr>
                                      <p:to>
                                        <a:schemeClr val="folHlink"/>
                                      </p:to>
                                    </p:animClr>
                                  </p:subTnLst>
                                </p:cTn>
                              </p:par>
                              <p:par>
                                <p:cTn id="8" presetID="22" presetClass="entr" presetSubtype="8" fill="hold" grpId="0" nodeType="withEffect">
                                  <p:stCondLst>
                                    <p:cond delay="0"/>
                                  </p:stCondLst>
                                  <p:childTnLst>
                                    <p:set>
                                      <p:cBhvr>
                                        <p:cTn id="9" dur="1" fill="hold">
                                          <p:stCondLst>
                                            <p:cond delay="0"/>
                                          </p:stCondLst>
                                        </p:cTn>
                                        <p:tgtEl>
                                          <p:spTgt spid="794627">
                                            <p:txEl>
                                              <p:pRg st="1" end="1"/>
                                            </p:txEl>
                                          </p:spTgt>
                                        </p:tgtEl>
                                        <p:attrNameLst>
                                          <p:attrName>style.visibility</p:attrName>
                                        </p:attrNameLst>
                                      </p:cBhvr>
                                      <p:to>
                                        <p:strVal val="visible"/>
                                      </p:to>
                                    </p:set>
                                    <p:animEffect transition="in" filter="wipe(left)">
                                      <p:cBhvr>
                                        <p:cTn id="10" dur="500"/>
                                        <p:tgtEl>
                                          <p:spTgt spid="794627">
                                            <p:txEl>
                                              <p:pRg st="1" end="1"/>
                                            </p:txEl>
                                          </p:spTgt>
                                        </p:tgtEl>
                                      </p:cBhvr>
                                    </p:animEffect>
                                  </p:childTnLst>
                                  <p:subTnLst>
                                    <p:animClr clrSpc="rgb" dir="cw">
                                      <p:cBhvr override="childStyle">
                                        <p:cTn dur="1" fill="hold" display="0" masterRel="nextClick" afterEffect="1"/>
                                        <p:tgtEl>
                                          <p:spTgt spid="794627">
                                            <p:txEl>
                                              <p:pRg st="1" end="1"/>
                                            </p:txEl>
                                          </p:spTgt>
                                        </p:tgtEl>
                                        <p:attrNameLst>
                                          <p:attrName>ppt_c</p:attrName>
                                        </p:attrNameLst>
                                      </p:cBhvr>
                                      <p:to>
                                        <a:schemeClr val="folHlink"/>
                                      </p:to>
                                    </p:animClr>
                                  </p:subTnLst>
                                </p:cTn>
                              </p:par>
                              <p:par>
                                <p:cTn id="11" presetID="22" presetClass="entr" presetSubtype="8" fill="hold" grpId="0" nodeType="withEffect">
                                  <p:stCondLst>
                                    <p:cond delay="0"/>
                                  </p:stCondLst>
                                  <p:childTnLst>
                                    <p:set>
                                      <p:cBhvr>
                                        <p:cTn id="12" dur="1" fill="hold">
                                          <p:stCondLst>
                                            <p:cond delay="0"/>
                                          </p:stCondLst>
                                        </p:cTn>
                                        <p:tgtEl>
                                          <p:spTgt spid="794627">
                                            <p:txEl>
                                              <p:pRg st="2" end="2"/>
                                            </p:txEl>
                                          </p:spTgt>
                                        </p:tgtEl>
                                        <p:attrNameLst>
                                          <p:attrName>style.visibility</p:attrName>
                                        </p:attrNameLst>
                                      </p:cBhvr>
                                      <p:to>
                                        <p:strVal val="visible"/>
                                      </p:to>
                                    </p:set>
                                    <p:animEffect transition="in" filter="wipe(left)">
                                      <p:cBhvr>
                                        <p:cTn id="13" dur="500"/>
                                        <p:tgtEl>
                                          <p:spTgt spid="794627">
                                            <p:txEl>
                                              <p:pRg st="2" end="2"/>
                                            </p:txEl>
                                          </p:spTgt>
                                        </p:tgtEl>
                                      </p:cBhvr>
                                    </p:animEffect>
                                  </p:childTnLst>
                                  <p:subTnLst>
                                    <p:animClr clrSpc="rgb" dir="cw">
                                      <p:cBhvr override="childStyle">
                                        <p:cTn dur="1" fill="hold" display="0" masterRel="nextClick" afterEffect="1"/>
                                        <p:tgtEl>
                                          <p:spTgt spid="794627">
                                            <p:txEl>
                                              <p:pRg st="2" end="2"/>
                                            </p:txEl>
                                          </p:spTgt>
                                        </p:tgtEl>
                                        <p:attrNameLst>
                                          <p:attrName>ppt_c</p:attrName>
                                        </p:attrNameLst>
                                      </p:cBhvr>
                                      <p:to>
                                        <a:schemeClr val="folHlink"/>
                                      </p:to>
                                    </p:animClr>
                                  </p:subTnLst>
                                </p:cTn>
                              </p:par>
                              <p:par>
                                <p:cTn id="14" presetID="22" presetClass="entr" presetSubtype="8" fill="hold" grpId="0" nodeType="withEffect">
                                  <p:stCondLst>
                                    <p:cond delay="0"/>
                                  </p:stCondLst>
                                  <p:childTnLst>
                                    <p:set>
                                      <p:cBhvr>
                                        <p:cTn id="15" dur="1" fill="hold">
                                          <p:stCondLst>
                                            <p:cond delay="0"/>
                                          </p:stCondLst>
                                        </p:cTn>
                                        <p:tgtEl>
                                          <p:spTgt spid="794627">
                                            <p:txEl>
                                              <p:pRg st="3" end="3"/>
                                            </p:txEl>
                                          </p:spTgt>
                                        </p:tgtEl>
                                        <p:attrNameLst>
                                          <p:attrName>style.visibility</p:attrName>
                                        </p:attrNameLst>
                                      </p:cBhvr>
                                      <p:to>
                                        <p:strVal val="visible"/>
                                      </p:to>
                                    </p:set>
                                    <p:animEffect transition="in" filter="wipe(left)">
                                      <p:cBhvr>
                                        <p:cTn id="16" dur="500"/>
                                        <p:tgtEl>
                                          <p:spTgt spid="794627">
                                            <p:txEl>
                                              <p:pRg st="3" end="3"/>
                                            </p:txEl>
                                          </p:spTgt>
                                        </p:tgtEl>
                                      </p:cBhvr>
                                    </p:animEffect>
                                  </p:childTnLst>
                                  <p:subTnLst>
                                    <p:animClr clrSpc="rgb" dir="cw">
                                      <p:cBhvr override="childStyle">
                                        <p:cTn dur="1" fill="hold" display="0" masterRel="nextClick" afterEffect="1"/>
                                        <p:tgtEl>
                                          <p:spTgt spid="794627">
                                            <p:txEl>
                                              <p:pRg st="3" end="3"/>
                                            </p:txEl>
                                          </p:spTgt>
                                        </p:tgtEl>
                                        <p:attrNameLst>
                                          <p:attrName>ppt_c</p:attrName>
                                        </p:attrNameLst>
                                      </p:cBhvr>
                                      <p:to>
                                        <a:schemeClr val="folHlink"/>
                                      </p:to>
                                    </p:animClr>
                                  </p:sub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94627">
                                            <p:txEl>
                                              <p:pRg st="4" end="4"/>
                                            </p:txEl>
                                          </p:spTgt>
                                        </p:tgtEl>
                                        <p:attrNameLst>
                                          <p:attrName>style.visibility</p:attrName>
                                        </p:attrNameLst>
                                      </p:cBhvr>
                                      <p:to>
                                        <p:strVal val="visible"/>
                                      </p:to>
                                    </p:set>
                                    <p:animEffect transition="in" filter="wipe(left)">
                                      <p:cBhvr>
                                        <p:cTn id="21" dur="500"/>
                                        <p:tgtEl>
                                          <p:spTgt spid="794627">
                                            <p:txEl>
                                              <p:pRg st="4" end="4"/>
                                            </p:txEl>
                                          </p:spTgt>
                                        </p:tgtEl>
                                      </p:cBhvr>
                                    </p:animEffect>
                                  </p:childTnLst>
                                  <p:subTnLst>
                                    <p:animClr clrSpc="rgb" dir="cw">
                                      <p:cBhvr override="childStyle">
                                        <p:cTn dur="1" fill="hold" display="0" masterRel="nextClick" afterEffect="1"/>
                                        <p:tgtEl>
                                          <p:spTgt spid="794627">
                                            <p:txEl>
                                              <p:pRg st="4" end="4"/>
                                            </p:txEl>
                                          </p:spTgt>
                                        </p:tgtEl>
                                        <p:attrNameLst>
                                          <p:attrName>ppt_c</p:attrName>
                                        </p:attrNameLst>
                                      </p:cBhvr>
                                      <p:to>
                                        <a:schemeClr val="folHlink"/>
                                      </p:to>
                                    </p:animClr>
                                  </p:sub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94633"/>
                                        </p:tgtEl>
                                        <p:attrNameLst>
                                          <p:attrName>style.visibility</p:attrName>
                                        </p:attrNameLst>
                                      </p:cBhvr>
                                      <p:to>
                                        <p:strVal val="visible"/>
                                      </p:to>
                                    </p:set>
                                    <p:animEffect transition="in" filter="wipe(left)">
                                      <p:cBhvr>
                                        <p:cTn id="26" dur="500"/>
                                        <p:tgtEl>
                                          <p:spTgt spid="794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4627" grpId="0" build="p"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78" name="Rectangle 2"/>
          <p:cNvSpPr>
            <a:spLocks noGrp="1" noChangeArrowheads="1"/>
          </p:cNvSpPr>
          <p:nvPr>
            <p:ph type="title"/>
          </p:nvPr>
        </p:nvSpPr>
        <p:spPr/>
        <p:txBody>
          <a:bodyPr>
            <a:normAutofit fontScale="90000"/>
          </a:bodyPr>
          <a:lstStyle/>
          <a:p>
            <a:pPr>
              <a:defRPr/>
            </a:pPr>
            <a:r>
              <a:rPr lang="zh-CN" altLang="en-US" sz="4000">
                <a:latin typeface="Arial" panose="020B0604020202020204" pitchFamily="34" charset="0"/>
              </a:rPr>
              <a:t>两个总体比例之差的检验</a:t>
            </a:r>
            <a:br>
              <a:rPr lang="zh-CN" altLang="en-US" sz="4000">
                <a:latin typeface="Arial" panose="020B0604020202020204" pitchFamily="34" charset="0"/>
              </a:rPr>
            </a:b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假设的形式</a:t>
            </a:r>
            <a:r>
              <a:rPr lang="en-US" altLang="zh-CN" sz="3600">
                <a:solidFill>
                  <a:schemeClr val="hlink"/>
                </a:solidFill>
                <a:latin typeface="Arial" panose="020B0604020202020204" pitchFamily="34" charset="0"/>
              </a:rPr>
              <a:t>)</a:t>
            </a:r>
          </a:p>
        </p:txBody>
      </p:sp>
      <p:graphicFrame>
        <p:nvGraphicFramePr>
          <p:cNvPr id="895006" name="Group 30"/>
          <p:cNvGraphicFramePr>
            <a:graphicFrameLocks noGrp="1"/>
          </p:cNvGraphicFramePr>
          <p:nvPr/>
        </p:nvGraphicFramePr>
        <p:xfrm>
          <a:off x="444500" y="2163763"/>
          <a:ext cx="8262938" cy="3294061"/>
        </p:xfrm>
        <a:graphic>
          <a:graphicData uri="http://schemas.openxmlformats.org/drawingml/2006/table">
            <a:tbl>
              <a:tblPr/>
              <a:tblGrid>
                <a:gridCol w="1730375">
                  <a:extLst>
                    <a:ext uri="{9D8B030D-6E8A-4147-A177-3AD203B41FA5}">
                      <a16:colId xmlns:a16="http://schemas.microsoft.com/office/drawing/2014/main" val="20000"/>
                    </a:ext>
                  </a:extLst>
                </a:gridCol>
                <a:gridCol w="2028825">
                  <a:extLst>
                    <a:ext uri="{9D8B030D-6E8A-4147-A177-3AD203B41FA5}">
                      <a16:colId xmlns:a16="http://schemas.microsoft.com/office/drawing/2014/main" val="20001"/>
                    </a:ext>
                  </a:extLst>
                </a:gridCol>
                <a:gridCol w="2281238">
                  <a:extLst>
                    <a:ext uri="{9D8B030D-6E8A-4147-A177-3AD203B41FA5}">
                      <a16:colId xmlns:a16="http://schemas.microsoft.com/office/drawing/2014/main" val="20002"/>
                    </a:ext>
                  </a:extLst>
                </a:gridCol>
                <a:gridCol w="2222500">
                  <a:extLst>
                    <a:ext uri="{9D8B030D-6E8A-4147-A177-3AD203B41FA5}">
                      <a16:colId xmlns:a16="http://schemas.microsoft.com/office/drawing/2014/main" val="20003"/>
                    </a:ext>
                  </a:extLst>
                </a:gridCol>
              </a:tblGrid>
              <a:tr h="557213">
                <a:tc rowSpan="2">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2800" b="1" i="0" u="none" strike="noStrike" cap="none" normalizeH="0" baseline="0" dirty="0">
                          <a:ln>
                            <a:noFill/>
                          </a:ln>
                          <a:solidFill>
                            <a:schemeClr val="bg2"/>
                          </a:solidFill>
                          <a:effectLst/>
                          <a:latin typeface="Arial" panose="020B0604020202020204" pitchFamily="34" charset="0"/>
                          <a:ea typeface="微软雅黑" panose="020B0503020204020204" pitchFamily="34" charset="-122"/>
                        </a:rPr>
                        <a:t>假设</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EC674"/>
                    </a:solidFill>
                  </a:tcPr>
                </a:tc>
                <a:tc gridSpan="3">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2500" b="1"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研究的问题</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FFF9B"/>
                    </a:solidFill>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0"/>
                  </a:ext>
                </a:extLst>
              </a:tr>
              <a:tr h="955674">
                <a:tc vMerge="1">
                  <a:txBody>
                    <a:bodyPr/>
                    <a:lstStyle/>
                    <a:p>
                      <a:endParaRPr lang="zh-CN"/>
                    </a:p>
                  </a:txBody>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2100" b="1"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没有差异</a:t>
                      </a:r>
                    </a:p>
                    <a:p>
                      <a:pPr marL="0" marR="0" lvl="0" indent="0" algn="ctr" defTabSz="914400" rtl="0" eaLnBrk="0" fontAlgn="base" latinLnBrk="0" hangingPunct="0">
                        <a:lnSpc>
                          <a:spcPct val="100000"/>
                        </a:lnSpc>
                        <a:spcBef>
                          <a:spcPct val="20000"/>
                        </a:spcBef>
                        <a:spcAft>
                          <a:spcPct val="0"/>
                        </a:spcAft>
                        <a:buClrTx/>
                        <a:buSzTx/>
                        <a:buFontTx/>
                        <a:buNone/>
                      </a:pPr>
                      <a:r>
                        <a:rPr kumimoji="1" lang="zh-CN" altLang="en-US" sz="2100" b="1"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有差异</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FFF9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2100" b="1"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比例</a:t>
                      </a:r>
                      <a:r>
                        <a:rPr kumimoji="1" lang="en-US" altLang="zh-CN" sz="2100" b="1" i="0" u="none" strike="noStrike" cap="none" normalizeH="0" baseline="-25000" dirty="0">
                          <a:ln>
                            <a:noFill/>
                          </a:ln>
                          <a:solidFill>
                            <a:schemeClr val="bg2"/>
                          </a:solidFill>
                          <a:effectLst/>
                          <a:latin typeface="微软雅黑" panose="020B0503020204020204" pitchFamily="34" charset="-122"/>
                          <a:ea typeface="微软雅黑" panose="020B0503020204020204" pitchFamily="34" charset="-122"/>
                        </a:rPr>
                        <a:t>1 </a:t>
                      </a:r>
                      <a:r>
                        <a:rPr kumimoji="1" lang="en-US" altLang="zh-CN" sz="2100" b="1"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a:t>
                      </a:r>
                      <a:r>
                        <a:rPr kumimoji="1" lang="zh-CN" altLang="en-US" sz="2100" b="1"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比例</a:t>
                      </a:r>
                      <a:r>
                        <a:rPr kumimoji="1" lang="en-US" altLang="zh-CN" sz="2100" b="1" i="0" u="none" strike="noStrike" cap="none" normalizeH="0" baseline="-25000" dirty="0">
                          <a:ln>
                            <a:noFill/>
                          </a:ln>
                          <a:solidFill>
                            <a:schemeClr val="bg2"/>
                          </a:solidFill>
                          <a:effectLst/>
                          <a:latin typeface="微软雅黑" panose="020B0503020204020204" pitchFamily="34" charset="-122"/>
                          <a:ea typeface="微软雅黑" panose="020B0503020204020204" pitchFamily="34" charset="-122"/>
                        </a:rPr>
                        <a:t>2</a:t>
                      </a:r>
                      <a:endParaRPr kumimoji="1" lang="en-US" altLang="zh-CN" sz="2100" b="1"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2100" b="1"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比例</a:t>
                      </a:r>
                      <a:r>
                        <a:rPr kumimoji="1" lang="en-US" altLang="zh-CN" sz="2100" b="1" i="0" u="none" strike="noStrike" cap="none" normalizeH="0" baseline="-25000" dirty="0">
                          <a:ln>
                            <a:noFill/>
                          </a:ln>
                          <a:solidFill>
                            <a:schemeClr val="bg2"/>
                          </a:solidFill>
                          <a:effectLst/>
                          <a:latin typeface="微软雅黑" panose="020B0503020204020204" pitchFamily="34" charset="-122"/>
                          <a:ea typeface="微软雅黑" panose="020B0503020204020204" pitchFamily="34" charset="-122"/>
                        </a:rPr>
                        <a:t>1 </a:t>
                      </a:r>
                      <a:r>
                        <a:rPr kumimoji="1" lang="en-US" altLang="zh-CN" sz="2700" b="0" i="0" u="none" strike="noStrike" cap="none" normalizeH="0" baseline="0" dirty="0">
                          <a:ln>
                            <a:noFill/>
                          </a:ln>
                          <a:solidFill>
                            <a:schemeClr val="bg2"/>
                          </a:solidFill>
                          <a:effectLst/>
                          <a:latin typeface="Arial" panose="020B0604020202020204" pitchFamily="34" charset="0"/>
                          <a:ea typeface="微软雅黑" panose="020B0503020204020204" pitchFamily="34" charset="-122"/>
                        </a:rPr>
                        <a:t>&lt; </a:t>
                      </a:r>
                      <a:r>
                        <a:rPr kumimoji="1" lang="zh-CN" altLang="en-US" sz="2100" b="1"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比例</a:t>
                      </a:r>
                      <a:r>
                        <a:rPr kumimoji="1" lang="en-US" altLang="zh-CN" sz="2100" b="1" i="0" u="none" strike="noStrike" cap="none" normalizeH="0" baseline="-25000" dirty="0">
                          <a:ln>
                            <a:noFill/>
                          </a:ln>
                          <a:solidFill>
                            <a:schemeClr val="bg2"/>
                          </a:solidFill>
                          <a:effectLst/>
                          <a:latin typeface="微软雅黑" panose="020B0503020204020204" pitchFamily="34" charset="-122"/>
                          <a:ea typeface="微软雅黑" panose="020B0503020204020204" pitchFamily="34" charset="-122"/>
                        </a:rPr>
                        <a:t>2</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FFF9B"/>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2100" b="1"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总体</a:t>
                      </a:r>
                      <a:r>
                        <a:rPr kumimoji="1" lang="en-US" altLang="zh-CN" sz="2100" b="1" i="0" u="none" strike="noStrike" cap="none" normalizeH="0" baseline="-25000" dirty="0">
                          <a:ln>
                            <a:noFill/>
                          </a:ln>
                          <a:solidFill>
                            <a:schemeClr val="bg2"/>
                          </a:solidFill>
                          <a:effectLst/>
                          <a:latin typeface="微软雅黑" panose="020B0503020204020204" pitchFamily="34" charset="-122"/>
                          <a:ea typeface="微软雅黑" panose="020B0503020204020204" pitchFamily="34" charset="-122"/>
                        </a:rPr>
                        <a:t>1 </a:t>
                      </a:r>
                      <a:r>
                        <a:rPr kumimoji="1" lang="en-US" altLang="zh-CN" sz="2100" b="1"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a:t>
                      </a:r>
                      <a:r>
                        <a:rPr kumimoji="1" lang="zh-CN" altLang="en-US" sz="2100" b="1"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比例</a:t>
                      </a:r>
                      <a:r>
                        <a:rPr kumimoji="1" lang="en-US" altLang="zh-CN" sz="2100" b="1" i="0" u="none" strike="noStrike" cap="none" normalizeH="0" baseline="-25000" dirty="0">
                          <a:ln>
                            <a:noFill/>
                          </a:ln>
                          <a:solidFill>
                            <a:schemeClr val="bg2"/>
                          </a:solidFill>
                          <a:effectLst/>
                          <a:latin typeface="微软雅黑" panose="020B0503020204020204" pitchFamily="34" charset="-122"/>
                          <a:ea typeface="微软雅黑" panose="020B0503020204020204" pitchFamily="34" charset="-122"/>
                        </a:rPr>
                        <a:t>2</a:t>
                      </a:r>
                      <a:endParaRPr kumimoji="1" lang="en-US" altLang="zh-CN" sz="2100" b="1"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2100" b="1"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总体</a:t>
                      </a:r>
                      <a:r>
                        <a:rPr kumimoji="1" lang="en-US" altLang="zh-CN" sz="2100" b="1" i="0" u="none" strike="noStrike" cap="none" normalizeH="0" baseline="-25000" dirty="0">
                          <a:ln>
                            <a:noFill/>
                          </a:ln>
                          <a:solidFill>
                            <a:schemeClr val="bg2"/>
                          </a:solidFill>
                          <a:effectLst/>
                          <a:latin typeface="微软雅黑" panose="020B0503020204020204" pitchFamily="34" charset="-122"/>
                          <a:ea typeface="微软雅黑" panose="020B0503020204020204" pitchFamily="34" charset="-122"/>
                        </a:rPr>
                        <a:t>1 </a:t>
                      </a:r>
                      <a:r>
                        <a:rPr kumimoji="1" lang="en-US" altLang="zh-CN" sz="2700" b="1" i="0" u="none" strike="noStrike" cap="none" normalizeH="0" baseline="0" dirty="0">
                          <a:ln>
                            <a:noFill/>
                          </a:ln>
                          <a:solidFill>
                            <a:schemeClr val="bg2"/>
                          </a:solidFill>
                          <a:effectLst/>
                          <a:latin typeface="Arial" panose="020B0604020202020204" pitchFamily="34" charset="0"/>
                          <a:ea typeface="微软雅黑" panose="020B0503020204020204" pitchFamily="34" charset="-122"/>
                        </a:rPr>
                        <a:t>&gt; </a:t>
                      </a:r>
                      <a:r>
                        <a:rPr kumimoji="1" lang="zh-CN" altLang="en-US" sz="2100" b="1" i="0" u="none" strike="noStrike" cap="none" normalizeH="0" baseline="0" dirty="0">
                          <a:ln>
                            <a:noFill/>
                          </a:ln>
                          <a:solidFill>
                            <a:schemeClr val="bg2"/>
                          </a:solidFill>
                          <a:effectLst/>
                          <a:latin typeface="微软雅黑" panose="020B0503020204020204" pitchFamily="34" charset="-122"/>
                          <a:ea typeface="微软雅黑" panose="020B0503020204020204" pitchFamily="34" charset="-122"/>
                        </a:rPr>
                        <a:t>比例</a:t>
                      </a:r>
                      <a:r>
                        <a:rPr kumimoji="1" lang="en-US" altLang="zh-CN" sz="2100" b="1" i="0" u="none" strike="noStrike" cap="none" normalizeH="0" baseline="-25000" dirty="0">
                          <a:ln>
                            <a:noFill/>
                          </a:ln>
                          <a:solidFill>
                            <a:schemeClr val="bg2"/>
                          </a:solidFill>
                          <a:effectLst/>
                          <a:latin typeface="微软雅黑" panose="020B0503020204020204" pitchFamily="34" charset="-122"/>
                          <a:ea typeface="微软雅黑" panose="020B0503020204020204" pitchFamily="34" charset="-122"/>
                        </a:rPr>
                        <a:t>2</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FFF9B"/>
                    </a:solidFill>
                  </a:tcPr>
                </a:tc>
                <a:extLst>
                  <a:ext uri="{0D108BD9-81ED-4DB2-BD59-A6C34878D82A}">
                    <a16:rowId xmlns:a16="http://schemas.microsoft.com/office/drawing/2014/main" val="10001"/>
                  </a:ext>
                </a:extLst>
              </a:tr>
              <a:tr h="890587">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700" b="1" i="0" u="none" strike="noStrike" cap="none" normalizeH="0" baseline="0" dirty="0">
                          <a:ln>
                            <a:noFill/>
                          </a:ln>
                          <a:solidFill>
                            <a:schemeClr val="bg2"/>
                          </a:solidFill>
                          <a:effectLst/>
                          <a:latin typeface="Arial" panose="020B0604020202020204" pitchFamily="34" charset="0"/>
                          <a:ea typeface="微软雅黑" panose="020B0503020204020204" pitchFamily="34" charset="-122"/>
                        </a:rPr>
                        <a:t>H</a:t>
                      </a:r>
                      <a:r>
                        <a:rPr kumimoji="1" lang="en-US" altLang="zh-CN" sz="2700" b="1" i="0" u="none" strike="noStrike" cap="none" normalizeH="0" baseline="-25000" dirty="0">
                          <a:ln>
                            <a:noFill/>
                          </a:ln>
                          <a:solidFill>
                            <a:schemeClr val="bg2"/>
                          </a:solidFill>
                          <a:effectLst/>
                          <a:latin typeface="Arial" panose="020B0604020202020204" pitchFamily="34" charset="0"/>
                          <a:ea typeface="微软雅黑" panose="020B0503020204020204" pitchFamily="34" charset="-122"/>
                        </a:rPr>
                        <a:t>0</a:t>
                      </a:r>
                      <a:endParaRPr kumimoji="1" lang="en-US" altLang="zh-CN" sz="2700" b="1" i="0" u="none" strike="noStrike" cap="none" normalizeH="0" baseline="0" dirty="0">
                        <a:ln>
                          <a:noFill/>
                        </a:ln>
                        <a:solidFill>
                          <a:schemeClr val="bg2"/>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EC67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3000" b="1" i="1"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P</a:t>
                      </a:r>
                      <a:r>
                        <a:rPr kumimoji="1" lang="en-US" altLang="zh-CN" sz="3000" b="1" i="0" u="none" strike="noStrike" cap="none" normalizeH="0" baseline="-2500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1</a:t>
                      </a:r>
                      <a:r>
                        <a:rPr kumimoji="1" lang="en-US" altLang="zh-CN" sz="3000" b="1" i="0"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a:t>
                      </a:r>
                      <a:r>
                        <a:rPr kumimoji="1" lang="en-US" altLang="zh-CN" sz="3000" b="1" i="1"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P</a:t>
                      </a:r>
                      <a:r>
                        <a:rPr kumimoji="1" lang="en-US" altLang="zh-CN" sz="3000" b="1" i="0" u="none" strike="noStrike" cap="none" normalizeH="0" baseline="-2500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2 </a:t>
                      </a:r>
                      <a:r>
                        <a:rPr kumimoji="1" lang="en-US" altLang="zh-CN" sz="3000" b="1" i="0"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 0</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3000" b="1" i="1"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P</a:t>
                      </a:r>
                      <a:r>
                        <a:rPr kumimoji="1" lang="en-US" altLang="zh-CN" sz="3000" b="1" i="0" u="none" strike="noStrike" cap="none" normalizeH="0" baseline="-2500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1</a:t>
                      </a:r>
                      <a:r>
                        <a:rPr kumimoji="1" lang="en-US" altLang="zh-CN" sz="3000" b="1" i="0"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a:t>
                      </a:r>
                      <a:r>
                        <a:rPr kumimoji="1" lang="en-US" altLang="zh-CN" sz="3000" b="1" i="1"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P</a:t>
                      </a:r>
                      <a:r>
                        <a:rPr kumimoji="1" lang="en-US" altLang="zh-CN" sz="3000" b="1" i="0" u="none" strike="noStrike" cap="none" normalizeH="0" baseline="-2500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2</a:t>
                      </a:r>
                      <a:r>
                        <a:rPr kumimoji="1" lang="en-US" altLang="zh-CN" sz="3000" b="1" i="0"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sym typeface="Symbol" panose="05050102010706020507" pitchFamily="18" charset="2"/>
                        </a:rPr>
                        <a:t></a:t>
                      </a:r>
                      <a:r>
                        <a:rPr kumimoji="1" lang="en-US" altLang="zh-CN" sz="3000" b="1" i="0"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0</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3000" b="1" i="1"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P</a:t>
                      </a:r>
                      <a:r>
                        <a:rPr kumimoji="1" lang="en-US" altLang="zh-CN" sz="3000" b="1" i="0" u="none" strike="noStrike" cap="none" normalizeH="0" baseline="-2500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1</a:t>
                      </a:r>
                      <a:r>
                        <a:rPr kumimoji="1" lang="en-US" altLang="zh-CN" sz="3000" b="1" i="0"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a:t>
                      </a:r>
                      <a:r>
                        <a:rPr kumimoji="1" lang="en-US" altLang="zh-CN" sz="3000" b="1" i="1"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P</a:t>
                      </a:r>
                      <a:r>
                        <a:rPr kumimoji="1" lang="en-US" altLang="zh-CN" sz="3000" b="1" i="0" u="none" strike="noStrike" cap="none" normalizeH="0" baseline="-2500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2</a:t>
                      </a:r>
                      <a:r>
                        <a:rPr kumimoji="1" lang="en-US" altLang="zh-CN" sz="3000" b="1" i="0"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sym typeface="Symbol" panose="05050102010706020507" pitchFamily="18" charset="2"/>
                        </a:rPr>
                        <a:t></a:t>
                      </a:r>
                      <a:r>
                        <a:rPr kumimoji="1" lang="en-US" altLang="zh-CN" sz="3000" b="1" i="0"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0</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extLst>
                  <a:ext uri="{0D108BD9-81ED-4DB2-BD59-A6C34878D82A}">
                    <a16:rowId xmlns:a16="http://schemas.microsoft.com/office/drawing/2014/main" val="10002"/>
                  </a:ext>
                </a:extLst>
              </a:tr>
              <a:tr h="890587">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2700" b="1" i="0" u="none" strike="noStrike" cap="none" normalizeH="0" baseline="0" dirty="0">
                          <a:ln>
                            <a:noFill/>
                          </a:ln>
                          <a:solidFill>
                            <a:schemeClr val="bg2"/>
                          </a:solidFill>
                          <a:effectLst/>
                          <a:latin typeface="Arial" panose="020B0604020202020204" pitchFamily="34" charset="0"/>
                          <a:ea typeface="微软雅黑" panose="020B0503020204020204" pitchFamily="34" charset="-122"/>
                        </a:rPr>
                        <a:t>H</a:t>
                      </a:r>
                      <a:r>
                        <a:rPr kumimoji="1" lang="en-US" altLang="zh-CN" sz="2700" b="1" i="0" u="none" strike="noStrike" cap="none" normalizeH="0" baseline="-25000" dirty="0">
                          <a:ln>
                            <a:noFill/>
                          </a:ln>
                          <a:solidFill>
                            <a:schemeClr val="bg2"/>
                          </a:solidFill>
                          <a:effectLst/>
                          <a:latin typeface="Arial" panose="020B0604020202020204" pitchFamily="34" charset="0"/>
                          <a:ea typeface="微软雅黑" panose="020B0503020204020204" pitchFamily="34" charset="-122"/>
                        </a:rPr>
                        <a:t>1</a:t>
                      </a:r>
                      <a:endParaRPr kumimoji="1" lang="en-US" altLang="zh-CN" sz="2700" b="1" i="1" u="none" strike="noStrike" cap="none" normalizeH="0" baseline="0" dirty="0">
                        <a:ln>
                          <a:noFill/>
                        </a:ln>
                        <a:solidFill>
                          <a:schemeClr val="bg2"/>
                        </a:solidFill>
                        <a:effectLst/>
                        <a:latin typeface="Arial" panose="020B0604020202020204" pitchFamily="34" charset="0"/>
                        <a:ea typeface="微软雅黑" panose="020B0503020204020204" pitchFamily="34" charset="-122"/>
                      </a:endParaRP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FEC674"/>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3000" b="1" i="1"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P</a:t>
                      </a:r>
                      <a:r>
                        <a:rPr kumimoji="1" lang="en-US" altLang="zh-CN" sz="3000" b="1" i="0" u="none" strike="noStrike" cap="none" normalizeH="0" baseline="-2500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1</a:t>
                      </a:r>
                      <a:r>
                        <a:rPr kumimoji="1" lang="en-US" altLang="zh-CN" sz="3000" b="1" i="0"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a:t>
                      </a:r>
                      <a:r>
                        <a:rPr kumimoji="1" lang="en-US" altLang="zh-CN" sz="3000" b="1" i="1"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P</a:t>
                      </a:r>
                      <a:r>
                        <a:rPr kumimoji="1" lang="en-US" altLang="zh-CN" sz="3000" b="1" i="0" u="none" strike="noStrike" cap="none" normalizeH="0" baseline="-2500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2</a:t>
                      </a:r>
                      <a:r>
                        <a:rPr kumimoji="1" lang="en-US" altLang="zh-CN" sz="3000" b="1" i="0"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sym typeface="Symbol" panose="05050102010706020507" pitchFamily="18" charset="2"/>
                        </a:rPr>
                        <a:t></a:t>
                      </a:r>
                      <a:r>
                        <a:rPr kumimoji="1" lang="en-US" altLang="zh-CN" sz="3000" b="1" i="0"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0</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3000" b="1" i="1"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P</a:t>
                      </a:r>
                      <a:r>
                        <a:rPr kumimoji="1" lang="en-US" altLang="zh-CN" sz="3000" b="1" i="0" u="none" strike="noStrike" cap="none" normalizeH="0" baseline="-2500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1</a:t>
                      </a:r>
                      <a:r>
                        <a:rPr kumimoji="1" lang="en-US" altLang="zh-CN" sz="3000" b="1" i="0"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a:t>
                      </a:r>
                      <a:r>
                        <a:rPr kumimoji="1" lang="en-US" altLang="zh-CN" sz="3000" b="1" i="1"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P</a:t>
                      </a:r>
                      <a:r>
                        <a:rPr kumimoji="1" lang="en-US" altLang="zh-CN" sz="3000" b="1" i="0" u="none" strike="noStrike" cap="none" normalizeH="0" baseline="-2500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2</a:t>
                      </a:r>
                      <a:r>
                        <a:rPr kumimoji="1" lang="en-US" altLang="zh-CN" sz="3000" b="1" i="0"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&lt;0</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1" lang="en-US" altLang="zh-CN" sz="3000" b="1" i="1"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P</a:t>
                      </a:r>
                      <a:r>
                        <a:rPr kumimoji="1" lang="en-US" altLang="zh-CN" sz="3000" b="1" i="0" u="none" strike="noStrike" cap="none" normalizeH="0" baseline="-2500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1</a:t>
                      </a:r>
                      <a:r>
                        <a:rPr kumimoji="1" lang="en-US" altLang="zh-CN" sz="3000" b="1" i="0"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a:t>
                      </a:r>
                      <a:r>
                        <a:rPr kumimoji="1" lang="en-US" altLang="zh-CN" sz="3000" b="1" i="1"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P</a:t>
                      </a:r>
                      <a:r>
                        <a:rPr kumimoji="1" lang="en-US" altLang="zh-CN" sz="3000" b="1" i="0" u="none" strike="noStrike" cap="none" normalizeH="0" baseline="-2500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2 </a:t>
                      </a:r>
                      <a:r>
                        <a:rPr kumimoji="1" lang="en-US" altLang="zh-CN" sz="3000" b="1" i="0" u="none" strike="noStrike" cap="none" normalizeH="0" baseline="0" dirty="0">
                          <a:ln>
                            <a:noFill/>
                          </a:ln>
                          <a:solidFill>
                            <a:srgbClr val="FF2323"/>
                          </a:solidFill>
                          <a:effectLst>
                            <a:outerShdw blurRad="38100" dist="38100" dir="2700000" algn="tl">
                              <a:srgbClr val="000000"/>
                            </a:outerShdw>
                          </a:effectLst>
                          <a:latin typeface="Arial" panose="020B0604020202020204" pitchFamily="34" charset="0"/>
                          <a:ea typeface="微软雅黑" panose="020B0503020204020204" pitchFamily="34" charset="-122"/>
                        </a:rPr>
                        <a:t>&gt;0</a:t>
                      </a:r>
                    </a:p>
                  </a:txBody>
                  <a:tcPr anchor="ctr" horzOverflow="overflow">
                    <a:lnL w="12700" cap="flat" cmpd="sng" algn="ctr">
                      <a:solidFill>
                        <a:srgbClr val="D200AF"/>
                      </a:solidFill>
                      <a:prstDash val="solid"/>
                      <a:round/>
                      <a:headEnd type="none" w="med" len="med"/>
                      <a:tailEnd type="none" w="med" len="med"/>
                    </a:lnL>
                    <a:lnR w="12700" cap="flat" cmpd="sng" algn="ctr">
                      <a:solidFill>
                        <a:srgbClr val="D200AF"/>
                      </a:solidFill>
                      <a:prstDash val="solid"/>
                      <a:round/>
                      <a:headEnd type="none" w="med" len="med"/>
                      <a:tailEnd type="none" w="med" len="med"/>
                    </a:lnR>
                    <a:lnT w="12700" cap="flat" cmpd="sng" algn="ctr">
                      <a:solidFill>
                        <a:srgbClr val="D200AF"/>
                      </a:solidFill>
                      <a:prstDash val="solid"/>
                      <a:round/>
                      <a:headEnd type="none" w="med" len="med"/>
                      <a:tailEnd type="none" w="med" len="med"/>
                    </a:lnT>
                    <a:lnB w="12700" cap="flat" cmpd="sng" algn="ctr">
                      <a:solidFill>
                        <a:srgbClr val="D200AF"/>
                      </a:solidFill>
                      <a:prstDash val="solid"/>
                      <a:round/>
                      <a:headEnd type="none" w="med" len="med"/>
                      <a:tailEnd type="none" w="med" len="med"/>
                    </a:lnB>
                    <a:lnTlToBr>
                      <a:noFill/>
                    </a:lnTlToBr>
                    <a:lnBlToTr>
                      <a:noFill/>
                    </a:lnBlToTr>
                    <a:solidFill>
                      <a:srgbClr val="0BFFF9"/>
                    </a:solidFill>
                  </a:tcPr>
                </a:tc>
                <a:extLst>
                  <a:ext uri="{0D108BD9-81ED-4DB2-BD59-A6C34878D82A}">
                    <a16:rowId xmlns:a16="http://schemas.microsoft.com/office/drawing/2014/main" val="10003"/>
                  </a:ext>
                </a:extLst>
              </a:tr>
            </a:tbl>
          </a:graphicData>
        </a:graphic>
      </p:graphicFrame>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074" name="Rectangle 2"/>
          <p:cNvSpPr>
            <a:spLocks noGrp="1" noChangeArrowheads="1"/>
          </p:cNvSpPr>
          <p:nvPr>
            <p:ph type="ctrTitle"/>
          </p:nvPr>
        </p:nvSpPr>
        <p:spPr>
          <a:xfrm>
            <a:off x="685800" y="2286000"/>
            <a:ext cx="7772400" cy="1143000"/>
          </a:xfrm>
        </p:spPr>
        <p:txBody>
          <a:bodyPr anchorCtr="0"/>
          <a:lstStyle/>
          <a:p>
            <a:pPr>
              <a:defRPr/>
            </a:pPr>
            <a:r>
              <a:rPr lang="zh-CN" altLang="en-US"/>
              <a:t>假设检验的概念与思想</a:t>
            </a:r>
          </a:p>
        </p:txBody>
      </p:sp>
    </p:spTree>
  </p:cSld>
  <p:clrMapOvr>
    <a:masterClrMapping/>
  </p:clrMapOvr>
  <p:transition>
    <p:zoom/>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Rectangle 2"/>
          <p:cNvSpPr>
            <a:spLocks noGrp="1" noChangeArrowheads="1"/>
          </p:cNvSpPr>
          <p:nvPr>
            <p:ph type="title"/>
          </p:nvPr>
        </p:nvSpPr>
        <p:spPr/>
        <p:txBody>
          <a:bodyPr>
            <a:normAutofit fontScale="90000"/>
          </a:bodyPr>
          <a:lstStyle/>
          <a:p>
            <a:pPr>
              <a:defRPr/>
            </a:pPr>
            <a:r>
              <a:rPr lang="zh-CN" altLang="en-US" sz="4000"/>
              <a:t>两个总体比例之差的</a:t>
            </a:r>
            <a:r>
              <a:rPr lang="en-US" altLang="zh-CN" sz="4000"/>
              <a:t>Z</a:t>
            </a:r>
            <a:r>
              <a:rPr lang="zh-CN" altLang="en-US" sz="4000"/>
              <a:t>检验</a:t>
            </a:r>
            <a:br>
              <a:rPr lang="zh-CN" altLang="en-US" sz="4000"/>
            </a:br>
            <a:r>
              <a:rPr lang="zh-CN" altLang="en-US" sz="4000"/>
              <a:t> </a:t>
            </a: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例题分析</a:t>
            </a:r>
            <a:r>
              <a:rPr lang="en-US" altLang="zh-CN" sz="3600">
                <a:solidFill>
                  <a:schemeClr val="hlink"/>
                </a:solidFill>
                <a:latin typeface="Arial" panose="020B0604020202020204" pitchFamily="34" charset="0"/>
              </a:rPr>
              <a:t>)</a:t>
            </a:r>
          </a:p>
        </p:txBody>
      </p:sp>
      <p:pic>
        <p:nvPicPr>
          <p:cNvPr id="116739" name="Picture 6" descr="C:\Program Files\Common Files\Microsoft Shared\Clipart\cagcat50\PE01838_.wmf">
            <a:hlinkHover r:id="" action="ppaction://noaction" highlightClick="1"/>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3463" y="3989388"/>
            <a:ext cx="2917825"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0" name="Picture 7" descr="C:\Program Files\Common Files\Microsoft Shared\Clipart\cagcat50\PE02002_.wmf">
            <a:hlinkHover r:id="" action="ppaction://noaction" highlightClick="1"/>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10325" y="2606675"/>
            <a:ext cx="2486025"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29" name="AutoShape 9"/>
          <p:cNvSpPr>
            <a:spLocks noChangeArrowheads="1"/>
          </p:cNvSpPr>
          <p:nvPr/>
        </p:nvSpPr>
        <p:spPr bwMode="auto">
          <a:xfrm>
            <a:off x="5351463" y="1973263"/>
            <a:ext cx="2300287" cy="868362"/>
          </a:xfrm>
          <a:prstGeom prst="cloudCallout">
            <a:avLst>
              <a:gd name="adj1" fmla="val -55657"/>
              <a:gd name="adj2" fmla="val 160602"/>
            </a:avLst>
          </a:prstGeom>
          <a:noFill/>
          <a:ln w="12700">
            <a:solidFill>
              <a:schemeClr val="hlink"/>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r>
              <a:rPr lang="zh-CN" altLang="en-US" dirty="0">
                <a:solidFill>
                  <a:srgbClr val="00DFCA"/>
                </a:solidFill>
                <a:effectLst>
                  <a:outerShdw blurRad="38100" dist="38100" dir="2700000" algn="tl">
                    <a:srgbClr val="000000"/>
                  </a:outerShdw>
                </a:effectLst>
                <a:latin typeface="Arial" panose="020B0604020202020204" pitchFamily="34" charset="0"/>
                <a:ea typeface="微软雅黑" panose="020B0503020204020204" pitchFamily="34" charset="-122"/>
              </a:rPr>
              <a:t>单侧检验</a:t>
            </a:r>
          </a:p>
        </p:txBody>
      </p:sp>
      <p:sp>
        <p:nvSpPr>
          <p:cNvPr id="798731" name="Rectangle 11"/>
          <p:cNvSpPr>
            <a:spLocks noChangeArrowheads="1"/>
          </p:cNvSpPr>
          <p:nvPr/>
        </p:nvSpPr>
        <p:spPr bwMode="auto">
          <a:xfrm>
            <a:off x="344488" y="1855788"/>
            <a:ext cx="4695825" cy="3935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defRPr/>
            </a:pPr>
            <a:r>
              <a:rPr lang="en-US" altLang="zh-CN" sz="28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 </a:t>
            </a:r>
            <a:r>
              <a:rPr lang="en-US" altLang="zh-CN"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a:t>
            </a:r>
            <a:r>
              <a:rPr lang="zh-CN" altLang="en-US"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例</a:t>
            </a:r>
            <a:r>
              <a:rPr lang="en-US" altLang="zh-CN"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a:t>
            </a:r>
            <a:r>
              <a:rPr lang="zh-CN" altLang="en-US" sz="28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对两个大型企业青年工人参加技术培训的情况进行调查，调查结果如下：甲厂：调查</a:t>
            </a:r>
            <a:r>
              <a:rPr lang="en-US" altLang="zh-CN"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60</a:t>
            </a:r>
            <a:r>
              <a:rPr lang="zh-CN" altLang="en-US" sz="28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人，</a:t>
            </a:r>
            <a:r>
              <a:rPr lang="en-US" altLang="zh-CN"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18</a:t>
            </a:r>
            <a:r>
              <a:rPr lang="zh-CN" altLang="en-US" sz="28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人参加技术培训。乙厂调查</a:t>
            </a:r>
            <a:r>
              <a:rPr lang="en-US" altLang="zh-CN"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40</a:t>
            </a:r>
            <a:r>
              <a:rPr lang="zh-CN" altLang="en-US" sz="28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人，</a:t>
            </a:r>
            <a:r>
              <a:rPr lang="en-US" altLang="zh-CN"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14</a:t>
            </a:r>
            <a:r>
              <a:rPr lang="zh-CN" altLang="en-US" sz="28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人参加技术培训。能否根据以上调查结果认为乙厂工人参加技术培训的人数比例高于甲厂？</a:t>
            </a:r>
            <a:r>
              <a:rPr lang="en-US" altLang="zh-CN" sz="28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a:t>
            </a:r>
            <a:r>
              <a:rPr lang="en-US" altLang="zh-CN" sz="2800" b="1" dirty="0">
                <a:solidFill>
                  <a:srgbClr val="FFFFB1"/>
                </a:solidFill>
                <a:effectLst>
                  <a:outerShdw blurRad="38100" dist="38100" dir="2700000" algn="tl">
                    <a:srgbClr val="000000"/>
                  </a:outerShdw>
                </a:effectLst>
                <a:latin typeface="Symbol" panose="05050102010706020507" pitchFamily="18" charset="2"/>
                <a:ea typeface="微软雅黑" panose="020B0503020204020204" pitchFamily="34" charset="-122"/>
              </a:rPr>
              <a:t></a:t>
            </a:r>
            <a:r>
              <a:rPr lang="en-US" altLang="zh-CN"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 = 0.05</a:t>
            </a:r>
            <a:r>
              <a:rPr lang="en-US" altLang="zh-CN" sz="28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a:t>
            </a:r>
          </a:p>
        </p:txBody>
      </p:sp>
    </p:spTree>
  </p:cSld>
  <p:clrMapOvr>
    <a:masterClrMapping/>
  </p:clrMapOvr>
  <p:transition>
    <p:wipe dir="r"/>
  </p:transition>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2818" name="Rectangle 2"/>
          <p:cNvSpPr>
            <a:spLocks noGrp="1" noChangeArrowheads="1"/>
          </p:cNvSpPr>
          <p:nvPr>
            <p:ph type="title"/>
          </p:nvPr>
        </p:nvSpPr>
        <p:spPr/>
        <p:txBody>
          <a:bodyPr>
            <a:normAutofit fontScale="90000"/>
          </a:bodyPr>
          <a:lstStyle/>
          <a:p>
            <a:pPr>
              <a:defRPr/>
            </a:pPr>
            <a:r>
              <a:rPr lang="zh-CN" altLang="en-US" sz="4000"/>
              <a:t>两个总体比例之差的</a:t>
            </a:r>
            <a:r>
              <a:rPr lang="en-US" altLang="zh-CN" sz="4000"/>
              <a:t>Z</a:t>
            </a:r>
            <a:r>
              <a:rPr lang="zh-CN" altLang="en-US" sz="4000"/>
              <a:t>检验</a:t>
            </a:r>
            <a:br>
              <a:rPr lang="zh-CN" altLang="en-US" sz="4000"/>
            </a:br>
            <a:r>
              <a:rPr lang="zh-CN" altLang="en-US" sz="4000"/>
              <a:t> </a:t>
            </a: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例题分析</a:t>
            </a:r>
            <a:r>
              <a:rPr lang="en-US" altLang="zh-CN" sz="3600">
                <a:solidFill>
                  <a:schemeClr val="hlink"/>
                </a:solidFill>
                <a:latin typeface="Arial" panose="020B0604020202020204" pitchFamily="34" charset="0"/>
              </a:rPr>
              <a:t>)</a:t>
            </a:r>
          </a:p>
        </p:txBody>
      </p:sp>
      <p:sp>
        <p:nvSpPr>
          <p:cNvPr id="802819" name="Rectangle 3"/>
          <p:cNvSpPr>
            <a:spLocks noGrp="1" noChangeArrowheads="1"/>
          </p:cNvSpPr>
          <p:nvPr>
            <p:ph type="body" sz="half" idx="1"/>
          </p:nvPr>
        </p:nvSpPr>
        <p:spPr>
          <a:xfrm>
            <a:off x="609600" y="1708150"/>
            <a:ext cx="3314700" cy="2794000"/>
          </a:xfrm>
        </p:spPr>
        <p:txBody>
          <a:bodyPr/>
          <a:lstStyle/>
          <a:p>
            <a:pPr marL="0" indent="0">
              <a:defRPr/>
            </a:pPr>
            <a:r>
              <a:rPr lang="en-US" altLang="zh-CN" sz="2800" b="1" dirty="0">
                <a:solidFill>
                  <a:srgbClr val="FFFFB1"/>
                </a:solidFill>
              </a:rPr>
              <a:t>H</a:t>
            </a:r>
            <a:r>
              <a:rPr lang="en-US" altLang="zh-CN" sz="2000" b="1" dirty="0">
                <a:solidFill>
                  <a:srgbClr val="FFFFB1"/>
                </a:solidFill>
              </a:rPr>
              <a:t>0</a:t>
            </a:r>
            <a:r>
              <a:rPr lang="en-US" altLang="zh-CN" sz="2800" b="1" dirty="0">
                <a:solidFill>
                  <a:srgbClr val="EAEAEA"/>
                </a:solidFill>
              </a:rPr>
              <a:t>:</a:t>
            </a:r>
            <a:r>
              <a:rPr lang="en-US" altLang="zh-CN" sz="2800" b="1" dirty="0">
                <a:solidFill>
                  <a:schemeClr val="tx2"/>
                </a:solidFill>
              </a:rPr>
              <a:t> </a:t>
            </a:r>
            <a:r>
              <a:rPr lang="en-US" altLang="zh-CN" sz="2800" b="1" dirty="0">
                <a:sym typeface="Symbol" panose="05050102010706020507" pitchFamily="18" charset="2"/>
              </a:rPr>
              <a:t></a:t>
            </a:r>
            <a:r>
              <a:rPr lang="en-US" altLang="zh-CN" sz="2800" b="1" baseline="-25000" dirty="0">
                <a:latin typeface="Symbol" panose="05050102010706020507" pitchFamily="18" charset="2"/>
              </a:rPr>
              <a:t>1</a:t>
            </a:r>
            <a:r>
              <a:rPr lang="en-US" altLang="zh-CN" sz="2800" b="1" dirty="0"/>
              <a:t>- </a:t>
            </a:r>
            <a:r>
              <a:rPr lang="en-US" altLang="zh-CN" sz="2800" b="1" dirty="0">
                <a:sym typeface="Symbol" panose="05050102010706020507" pitchFamily="18" charset="2"/>
              </a:rPr>
              <a:t></a:t>
            </a:r>
            <a:r>
              <a:rPr lang="en-US" altLang="zh-CN" sz="2800" b="1" dirty="0"/>
              <a:t> </a:t>
            </a:r>
            <a:r>
              <a:rPr lang="en-US" altLang="zh-CN" sz="2800" b="1" baseline="-25000" dirty="0">
                <a:latin typeface="Symbol" panose="05050102010706020507" pitchFamily="18" charset="2"/>
              </a:rPr>
              <a:t>2</a:t>
            </a:r>
            <a:r>
              <a:rPr lang="en-US" altLang="zh-CN" sz="2800" b="1" dirty="0"/>
              <a:t> </a:t>
            </a:r>
            <a:r>
              <a:rPr lang="en-US" altLang="zh-CN" sz="2800" b="1" dirty="0">
                <a:sym typeface="Symbol" panose="05050102010706020507" pitchFamily="18" charset="2"/>
              </a:rPr>
              <a:t> </a:t>
            </a:r>
            <a:r>
              <a:rPr lang="en-US" altLang="zh-CN" sz="2800" b="1" dirty="0"/>
              <a:t>0</a:t>
            </a:r>
          </a:p>
          <a:p>
            <a:pPr marL="0" indent="0">
              <a:defRPr/>
            </a:pPr>
            <a:r>
              <a:rPr lang="en-US" altLang="zh-CN" sz="2800" b="1" dirty="0">
                <a:solidFill>
                  <a:srgbClr val="FFFFB1"/>
                </a:solidFill>
              </a:rPr>
              <a:t>H</a:t>
            </a:r>
            <a:r>
              <a:rPr lang="en-US" altLang="zh-CN" sz="2000" b="1" dirty="0">
                <a:solidFill>
                  <a:srgbClr val="FFFFB1"/>
                </a:solidFill>
              </a:rPr>
              <a:t>1</a:t>
            </a:r>
            <a:r>
              <a:rPr lang="en-US" altLang="zh-CN" sz="2800" b="1" dirty="0">
                <a:solidFill>
                  <a:srgbClr val="EAEAEA"/>
                </a:solidFill>
              </a:rPr>
              <a:t>:</a:t>
            </a:r>
            <a:r>
              <a:rPr lang="en-US" altLang="zh-CN" sz="2800" b="1" dirty="0">
                <a:solidFill>
                  <a:schemeClr val="tx2"/>
                </a:solidFill>
              </a:rPr>
              <a:t> </a:t>
            </a:r>
            <a:r>
              <a:rPr lang="en-US" altLang="zh-CN" sz="2800" b="1" dirty="0">
                <a:sym typeface="Symbol" panose="05050102010706020507" pitchFamily="18" charset="2"/>
              </a:rPr>
              <a:t></a:t>
            </a:r>
            <a:r>
              <a:rPr lang="en-US" altLang="zh-CN" sz="2800" b="1" baseline="-25000" dirty="0">
                <a:latin typeface="Symbol" panose="05050102010706020507" pitchFamily="18" charset="2"/>
              </a:rPr>
              <a:t>1</a:t>
            </a:r>
            <a:r>
              <a:rPr lang="en-US" altLang="zh-CN" sz="2800" b="1" dirty="0"/>
              <a:t>- </a:t>
            </a:r>
            <a:r>
              <a:rPr lang="en-US" altLang="zh-CN" sz="2800" b="1" dirty="0">
                <a:sym typeface="Symbol" panose="05050102010706020507" pitchFamily="18" charset="2"/>
              </a:rPr>
              <a:t></a:t>
            </a:r>
            <a:r>
              <a:rPr lang="en-US" altLang="zh-CN" sz="2800" b="1" dirty="0"/>
              <a:t> </a:t>
            </a:r>
            <a:r>
              <a:rPr lang="en-US" altLang="zh-CN" sz="2800" b="1" baseline="-25000" dirty="0">
                <a:latin typeface="Symbol" panose="05050102010706020507" pitchFamily="18" charset="2"/>
              </a:rPr>
              <a:t>2</a:t>
            </a:r>
            <a:r>
              <a:rPr lang="en-US" altLang="zh-CN" sz="2800" b="1" dirty="0"/>
              <a:t> &lt; 0</a:t>
            </a:r>
          </a:p>
          <a:p>
            <a:pPr marL="0" indent="0">
              <a:defRPr/>
            </a:pPr>
            <a:r>
              <a:rPr lang="en-US" altLang="zh-CN" sz="2800" b="1" dirty="0">
                <a:solidFill>
                  <a:srgbClr val="FFFFB1"/>
                </a:solidFill>
                <a:latin typeface="Symbol" panose="05050102010706020507" pitchFamily="18" charset="2"/>
              </a:rPr>
              <a:t></a:t>
            </a:r>
            <a:r>
              <a:rPr lang="en-US" altLang="zh-CN" sz="2800" b="1" dirty="0">
                <a:solidFill>
                  <a:srgbClr val="FFFFB1"/>
                </a:solidFill>
              </a:rPr>
              <a:t> </a:t>
            </a:r>
            <a:r>
              <a:rPr lang="en-US" altLang="zh-CN" sz="2800" b="1" dirty="0">
                <a:solidFill>
                  <a:srgbClr val="EAEAEA"/>
                </a:solidFill>
              </a:rPr>
              <a:t>=</a:t>
            </a:r>
            <a:r>
              <a:rPr lang="en-US" altLang="zh-CN" sz="2800" b="1" dirty="0">
                <a:solidFill>
                  <a:schemeClr val="tx2"/>
                </a:solidFill>
              </a:rPr>
              <a:t> </a:t>
            </a:r>
            <a:r>
              <a:rPr lang="en-US" altLang="zh-CN" sz="2800" b="1" dirty="0"/>
              <a:t>0.05</a:t>
            </a:r>
          </a:p>
          <a:p>
            <a:pPr marL="0" indent="0">
              <a:defRPr/>
            </a:pPr>
            <a:r>
              <a:rPr lang="en-US" altLang="zh-CN" sz="2800" b="1" i="1" dirty="0">
                <a:solidFill>
                  <a:srgbClr val="FFFFB1"/>
                </a:solidFill>
              </a:rPr>
              <a:t>n</a:t>
            </a:r>
            <a:r>
              <a:rPr lang="en-US" altLang="zh-CN" sz="2400" b="1" baseline="-25000" dirty="0">
                <a:solidFill>
                  <a:srgbClr val="FFFFB1"/>
                </a:solidFill>
              </a:rPr>
              <a:t>1</a:t>
            </a:r>
            <a:r>
              <a:rPr lang="en-US" altLang="zh-CN" sz="2800" b="1" dirty="0">
                <a:solidFill>
                  <a:srgbClr val="FFFFB1"/>
                </a:solidFill>
              </a:rPr>
              <a:t> </a:t>
            </a:r>
            <a:r>
              <a:rPr lang="en-US" altLang="zh-CN" sz="2800" b="1" dirty="0">
                <a:solidFill>
                  <a:srgbClr val="EAEAEA"/>
                </a:solidFill>
              </a:rPr>
              <a:t>=</a:t>
            </a:r>
            <a:r>
              <a:rPr lang="en-US" altLang="zh-CN" sz="2800" b="1" dirty="0"/>
              <a:t> 60</a:t>
            </a:r>
            <a:r>
              <a:rPr lang="zh-CN" altLang="en-US" sz="2800" b="1" dirty="0">
                <a:solidFill>
                  <a:srgbClr val="FCFEB9"/>
                </a:solidFill>
              </a:rPr>
              <a:t>，</a:t>
            </a:r>
            <a:r>
              <a:rPr lang="en-US" altLang="zh-CN" sz="2800" b="1" i="1" dirty="0">
                <a:solidFill>
                  <a:srgbClr val="FFFFB1"/>
                </a:solidFill>
              </a:rPr>
              <a:t>n</a:t>
            </a:r>
            <a:r>
              <a:rPr lang="en-US" altLang="zh-CN" sz="2400" b="1" baseline="-25000" dirty="0">
                <a:solidFill>
                  <a:srgbClr val="FFFFB1"/>
                </a:solidFill>
              </a:rPr>
              <a:t>2</a:t>
            </a:r>
            <a:r>
              <a:rPr lang="en-US" altLang="zh-CN" sz="2400" b="1" dirty="0">
                <a:solidFill>
                  <a:srgbClr val="EAEAEA"/>
                </a:solidFill>
              </a:rPr>
              <a:t> </a:t>
            </a:r>
            <a:r>
              <a:rPr lang="en-US" altLang="zh-CN" sz="2800" b="1" dirty="0">
                <a:solidFill>
                  <a:srgbClr val="EAEAEA"/>
                </a:solidFill>
              </a:rPr>
              <a:t>= </a:t>
            </a:r>
            <a:r>
              <a:rPr lang="en-US" altLang="zh-CN" sz="2800" b="1" dirty="0"/>
              <a:t>40</a:t>
            </a:r>
          </a:p>
        </p:txBody>
      </p:sp>
      <p:sp>
        <p:nvSpPr>
          <p:cNvPr id="802820" name="Rectangle 4"/>
          <p:cNvSpPr>
            <a:spLocks noChangeArrowheads="1"/>
          </p:cNvSpPr>
          <p:nvPr/>
        </p:nvSpPr>
        <p:spPr bwMode="auto">
          <a:xfrm>
            <a:off x="3924300" y="1752600"/>
            <a:ext cx="2362200"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algn="l">
              <a:spcBef>
                <a:spcPct val="20000"/>
              </a:spcBef>
              <a:defRPr/>
            </a:pPr>
            <a:r>
              <a:rPr lang="zh-CN" altLang="en-US"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检验统计量</a:t>
            </a:r>
            <a:r>
              <a:rPr lang="en-US" altLang="zh-CN"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a:t>
            </a:r>
          </a:p>
        </p:txBody>
      </p:sp>
      <p:sp>
        <p:nvSpPr>
          <p:cNvPr id="802821" name="Rectangle 5"/>
          <p:cNvSpPr>
            <a:spLocks noChangeArrowheads="1"/>
          </p:cNvSpPr>
          <p:nvPr/>
        </p:nvSpPr>
        <p:spPr bwMode="auto">
          <a:xfrm>
            <a:off x="4114800" y="3676650"/>
            <a:ext cx="2362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algn="l">
              <a:spcBef>
                <a:spcPct val="20000"/>
              </a:spcBef>
              <a:defRPr/>
            </a:pPr>
            <a:r>
              <a:rPr lang="zh-CN" altLang="en-US"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决策</a:t>
            </a:r>
            <a:r>
              <a:rPr lang="en-US" altLang="zh-CN"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a:t>
            </a:r>
          </a:p>
        </p:txBody>
      </p:sp>
      <p:sp>
        <p:nvSpPr>
          <p:cNvPr id="802822" name="Rectangle 6"/>
          <p:cNvSpPr>
            <a:spLocks noChangeArrowheads="1"/>
          </p:cNvSpPr>
          <p:nvPr/>
        </p:nvSpPr>
        <p:spPr bwMode="auto">
          <a:xfrm>
            <a:off x="4076700" y="4667250"/>
            <a:ext cx="1371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algn="l">
              <a:spcBef>
                <a:spcPct val="20000"/>
              </a:spcBef>
              <a:defRPr/>
            </a:pPr>
            <a:r>
              <a:rPr lang="zh-CN" altLang="en-US"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结论</a:t>
            </a:r>
            <a:r>
              <a:rPr lang="en-US" altLang="zh-CN"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a:t>
            </a:r>
            <a:r>
              <a:rPr lang="en-US" altLang="zh-CN"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 </a:t>
            </a:r>
          </a:p>
        </p:txBody>
      </p:sp>
      <p:sp>
        <p:nvSpPr>
          <p:cNvPr id="802823" name="Text Box 7"/>
          <p:cNvSpPr txBox="1">
            <a:spLocks noChangeArrowheads="1"/>
          </p:cNvSpPr>
          <p:nvPr/>
        </p:nvSpPr>
        <p:spPr bwMode="auto">
          <a:xfrm>
            <a:off x="4191000" y="4210050"/>
            <a:ext cx="45529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zh-CN" altLang="en-US"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在 </a:t>
            </a:r>
            <a:r>
              <a:rPr lang="zh-CN" altLang="en-US" dirty="0">
                <a:solidFill>
                  <a:srgbClr val="FFFFFF"/>
                </a:solidFill>
                <a:effectLst>
                  <a:outerShdw blurRad="38100" dist="38100" dir="2700000" algn="tl">
                    <a:srgbClr val="000000"/>
                  </a:outerShdw>
                </a:effectLst>
                <a:latin typeface="Symbol" panose="05050102010706020507" pitchFamily="18" charset="2"/>
                <a:ea typeface="微软雅黑" panose="020B0503020204020204" pitchFamily="34" charset="-122"/>
              </a:rPr>
              <a:t></a:t>
            </a:r>
            <a:r>
              <a:rPr lang="zh-CN" altLang="en-US"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 </a:t>
            </a:r>
            <a:r>
              <a:rPr lang="en-US" altLang="zh-CN"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 0.05</a:t>
            </a:r>
            <a:r>
              <a:rPr lang="zh-CN" altLang="en-US"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的水平上不能拒绝</a:t>
            </a:r>
            <a:r>
              <a:rPr lang="en-US" altLang="zh-CN"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H</a:t>
            </a:r>
            <a:r>
              <a:rPr lang="en-US" altLang="zh-CN" baseline="-250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0</a:t>
            </a:r>
          </a:p>
        </p:txBody>
      </p:sp>
      <p:sp>
        <p:nvSpPr>
          <p:cNvPr id="802824" name="Text Box 8"/>
          <p:cNvSpPr txBox="1">
            <a:spLocks noChangeArrowheads="1"/>
          </p:cNvSpPr>
          <p:nvPr/>
        </p:nvSpPr>
        <p:spPr bwMode="auto">
          <a:xfrm>
            <a:off x="4152900" y="5162550"/>
            <a:ext cx="4419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defRPr/>
            </a:pPr>
            <a:r>
              <a:rPr lang="zh-CN" altLang="en-US"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没有证据表明乙厂工人参加技术培训的人数比例高于甲厂</a:t>
            </a:r>
          </a:p>
        </p:txBody>
      </p:sp>
      <p:graphicFrame>
        <p:nvGraphicFramePr>
          <p:cNvPr id="802840" name="Object 24">
            <a:hlinkClick r:id="" action="ppaction://ole?verb=0"/>
          </p:cNvPr>
          <p:cNvGraphicFramePr/>
          <p:nvPr/>
        </p:nvGraphicFramePr>
        <p:xfrm>
          <a:off x="4565650" y="2454275"/>
          <a:ext cx="3862388" cy="981075"/>
        </p:xfrm>
        <a:graphic>
          <a:graphicData uri="http://schemas.openxmlformats.org/presentationml/2006/ole">
            <mc:AlternateContent xmlns:mc="http://schemas.openxmlformats.org/markup-compatibility/2006">
              <mc:Choice xmlns:v="urn:schemas-microsoft-com:vml" Requires="v">
                <p:oleObj spid="_x0000_s128072" name="Equation" r:id="rId4" imgW="65532000" imgH="14935200" progId="Equation.DSMT4">
                  <p:embed/>
                </p:oleObj>
              </mc:Choice>
              <mc:Fallback>
                <p:oleObj name="Equation" r:id="rId4" imgW="65532000" imgH="14935200" progId="Equation.DSMT4">
                  <p:embed/>
                  <p:pic>
                    <p:nvPicPr>
                      <p:cNvPr id="0" name="Picture 57"/>
                      <p:cNvPicPr>
                        <a:picLocks noChangeArrowheads="1"/>
                      </p:cNvPicPr>
                      <p:nvPr/>
                    </p:nvPicPr>
                    <p:blipFill>
                      <a:blip r:embed="rId5"/>
                      <a:srcRect/>
                      <a:stretch>
                        <a:fillRect/>
                      </a:stretch>
                    </p:blipFill>
                    <p:spPr bwMode="auto">
                      <a:xfrm>
                        <a:off x="4565650" y="2454275"/>
                        <a:ext cx="3862388" cy="981075"/>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pSp>
        <p:nvGrpSpPr>
          <p:cNvPr id="802841" name="Group 25"/>
          <p:cNvGrpSpPr/>
          <p:nvPr/>
        </p:nvGrpSpPr>
        <p:grpSpPr bwMode="auto">
          <a:xfrm>
            <a:off x="674688" y="4360863"/>
            <a:ext cx="3189287" cy="1889125"/>
            <a:chOff x="341" y="2723"/>
            <a:chExt cx="2009" cy="1190"/>
          </a:xfrm>
        </p:grpSpPr>
        <p:sp>
          <p:nvSpPr>
            <p:cNvPr id="802842" name="Text Box 26"/>
            <p:cNvSpPr txBox="1">
              <a:spLocks noChangeArrowheads="1"/>
            </p:cNvSpPr>
            <p:nvPr/>
          </p:nvSpPr>
          <p:spPr bwMode="auto">
            <a:xfrm>
              <a:off x="661" y="3640"/>
              <a:ext cx="6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en-US" altLang="zh-CN" sz="20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-1.645</a:t>
              </a:r>
            </a:p>
          </p:txBody>
        </p:sp>
        <p:sp>
          <p:nvSpPr>
            <p:cNvPr id="802843" name="Line 27"/>
            <p:cNvSpPr>
              <a:spLocks noChangeShapeType="1"/>
            </p:cNvSpPr>
            <p:nvPr/>
          </p:nvSpPr>
          <p:spPr bwMode="auto">
            <a:xfrm>
              <a:off x="1340" y="2749"/>
              <a:ext cx="0" cy="901"/>
            </a:xfrm>
            <a:prstGeom prst="line">
              <a:avLst/>
            </a:prstGeom>
            <a:noFill/>
            <a:ln w="17463">
              <a:solidFill>
                <a:schemeClr val="tx1"/>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802844" name="Freeform 28" descr="60%"/>
            <p:cNvSpPr/>
            <p:nvPr/>
          </p:nvSpPr>
          <p:spPr bwMode="auto">
            <a:xfrm>
              <a:off x="394" y="3189"/>
              <a:ext cx="603" cy="475"/>
            </a:xfrm>
            <a:custGeom>
              <a:avLst/>
              <a:gdLst>
                <a:gd name="T0" fmla="*/ 447 w 447"/>
                <a:gd name="T1" fmla="*/ 0 h 436"/>
                <a:gd name="T2" fmla="*/ 447 w 447"/>
                <a:gd name="T3" fmla="*/ 436 h 436"/>
                <a:gd name="T4" fmla="*/ 0 w 447"/>
                <a:gd name="T5" fmla="*/ 436 h 436"/>
                <a:gd name="T6" fmla="*/ 54 w 447"/>
                <a:gd name="T7" fmla="*/ 412 h 436"/>
                <a:gd name="T8" fmla="*/ 106 w 447"/>
                <a:gd name="T9" fmla="*/ 386 h 436"/>
                <a:gd name="T10" fmla="*/ 156 w 447"/>
                <a:gd name="T11" fmla="*/ 355 h 436"/>
                <a:gd name="T12" fmla="*/ 203 w 447"/>
                <a:gd name="T13" fmla="*/ 321 h 436"/>
                <a:gd name="T14" fmla="*/ 248 w 447"/>
                <a:gd name="T15" fmla="*/ 284 h 436"/>
                <a:gd name="T16" fmla="*/ 290 w 447"/>
                <a:gd name="T17" fmla="*/ 243 h 436"/>
                <a:gd name="T18" fmla="*/ 329 w 447"/>
                <a:gd name="T19" fmla="*/ 199 h 436"/>
                <a:gd name="T20" fmla="*/ 364 w 447"/>
                <a:gd name="T21" fmla="*/ 152 h 436"/>
                <a:gd name="T22" fmla="*/ 395 w 447"/>
                <a:gd name="T23" fmla="*/ 104 h 436"/>
                <a:gd name="T24" fmla="*/ 423 w 447"/>
                <a:gd name="T25" fmla="*/ 54 h 436"/>
                <a:gd name="T26" fmla="*/ 447 w 447"/>
                <a:gd name="T27" fmla="*/ 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7" h="436">
                  <a:moveTo>
                    <a:pt x="447" y="0"/>
                  </a:moveTo>
                  <a:lnTo>
                    <a:pt x="447" y="436"/>
                  </a:lnTo>
                  <a:lnTo>
                    <a:pt x="0" y="436"/>
                  </a:lnTo>
                  <a:lnTo>
                    <a:pt x="54" y="412"/>
                  </a:lnTo>
                  <a:lnTo>
                    <a:pt x="106" y="386"/>
                  </a:lnTo>
                  <a:lnTo>
                    <a:pt x="156" y="355"/>
                  </a:lnTo>
                  <a:lnTo>
                    <a:pt x="203" y="321"/>
                  </a:lnTo>
                  <a:lnTo>
                    <a:pt x="248" y="284"/>
                  </a:lnTo>
                  <a:lnTo>
                    <a:pt x="290" y="243"/>
                  </a:lnTo>
                  <a:lnTo>
                    <a:pt x="329" y="199"/>
                  </a:lnTo>
                  <a:lnTo>
                    <a:pt x="364" y="152"/>
                  </a:lnTo>
                  <a:lnTo>
                    <a:pt x="395" y="104"/>
                  </a:lnTo>
                  <a:lnTo>
                    <a:pt x="423" y="54"/>
                  </a:lnTo>
                  <a:lnTo>
                    <a:pt x="447" y="0"/>
                  </a:lnTo>
                  <a:close/>
                </a:path>
              </a:pathLst>
            </a:custGeom>
            <a:pattFill prst="pct60">
              <a:fgClr>
                <a:schemeClr val="hlink"/>
              </a:fgClr>
              <a:bgClr>
                <a:srgbClr val="FFFFFF"/>
              </a:bgClr>
            </a:patt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117774" name="Group 29"/>
            <p:cNvGrpSpPr/>
            <p:nvPr/>
          </p:nvGrpSpPr>
          <p:grpSpPr bwMode="auto">
            <a:xfrm>
              <a:off x="366" y="2735"/>
              <a:ext cx="1947" cy="889"/>
              <a:chOff x="472" y="2857"/>
              <a:chExt cx="1808" cy="838"/>
            </a:xfrm>
          </p:grpSpPr>
          <p:sp>
            <p:nvSpPr>
              <p:cNvPr id="802846" name="Freeform 30"/>
              <p:cNvSpPr/>
              <p:nvPr/>
            </p:nvSpPr>
            <p:spPr bwMode="auto">
              <a:xfrm>
                <a:off x="1376" y="2857"/>
                <a:ext cx="904" cy="838"/>
              </a:xfrm>
              <a:custGeom>
                <a:avLst/>
                <a:gdLst>
                  <a:gd name="T0" fmla="*/ 904 w 904"/>
                  <a:gd name="T1" fmla="*/ 838 h 838"/>
                  <a:gd name="T2" fmla="*/ 809 w 904"/>
                  <a:gd name="T3" fmla="*/ 828 h 838"/>
                  <a:gd name="T4" fmla="*/ 762 w 904"/>
                  <a:gd name="T5" fmla="*/ 818 h 838"/>
                  <a:gd name="T6" fmla="*/ 714 w 904"/>
                  <a:gd name="T7" fmla="*/ 805 h 838"/>
                  <a:gd name="T8" fmla="*/ 667 w 904"/>
                  <a:gd name="T9" fmla="*/ 785 h 838"/>
                  <a:gd name="T10" fmla="*/ 619 w 904"/>
                  <a:gd name="T11" fmla="*/ 759 h 838"/>
                  <a:gd name="T12" fmla="*/ 572 w 904"/>
                  <a:gd name="T13" fmla="*/ 724 h 838"/>
                  <a:gd name="T14" fmla="*/ 476 w 904"/>
                  <a:gd name="T15" fmla="*/ 627 h 838"/>
                  <a:gd name="T16" fmla="*/ 381 w 904"/>
                  <a:gd name="T17" fmla="*/ 491 h 838"/>
                  <a:gd name="T18" fmla="*/ 286 w 904"/>
                  <a:gd name="T19" fmla="*/ 326 h 838"/>
                  <a:gd name="T20" fmla="*/ 239 w 904"/>
                  <a:gd name="T21" fmla="*/ 243 h 838"/>
                  <a:gd name="T22" fmla="*/ 191 w 904"/>
                  <a:gd name="T23" fmla="*/ 165 h 838"/>
                  <a:gd name="T24" fmla="*/ 144 w 904"/>
                  <a:gd name="T25" fmla="*/ 98 h 838"/>
                  <a:gd name="T26" fmla="*/ 95 w 904"/>
                  <a:gd name="T27" fmla="*/ 44 h 838"/>
                  <a:gd name="T28" fmla="*/ 48 w 904"/>
                  <a:gd name="T29" fmla="*/ 11 h 838"/>
                  <a:gd name="T30" fmla="*/ 0 w 904"/>
                  <a:gd name="T31"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4" h="838">
                    <a:moveTo>
                      <a:pt x="904" y="838"/>
                    </a:moveTo>
                    <a:lnTo>
                      <a:pt x="809" y="828"/>
                    </a:lnTo>
                    <a:lnTo>
                      <a:pt x="762" y="818"/>
                    </a:lnTo>
                    <a:lnTo>
                      <a:pt x="714" y="805"/>
                    </a:lnTo>
                    <a:lnTo>
                      <a:pt x="667" y="785"/>
                    </a:lnTo>
                    <a:lnTo>
                      <a:pt x="619" y="759"/>
                    </a:lnTo>
                    <a:lnTo>
                      <a:pt x="572" y="724"/>
                    </a:lnTo>
                    <a:lnTo>
                      <a:pt x="476" y="627"/>
                    </a:lnTo>
                    <a:lnTo>
                      <a:pt x="381" y="491"/>
                    </a:lnTo>
                    <a:lnTo>
                      <a:pt x="286" y="326"/>
                    </a:lnTo>
                    <a:lnTo>
                      <a:pt x="239" y="243"/>
                    </a:lnTo>
                    <a:lnTo>
                      <a:pt x="191" y="165"/>
                    </a:lnTo>
                    <a:lnTo>
                      <a:pt x="144" y="98"/>
                    </a:lnTo>
                    <a:lnTo>
                      <a:pt x="95" y="44"/>
                    </a:lnTo>
                    <a:lnTo>
                      <a:pt x="48" y="11"/>
                    </a:lnTo>
                    <a:lnTo>
                      <a:pt x="0" y="0"/>
                    </a:lnTo>
                  </a:path>
                </a:pathLst>
              </a:custGeom>
              <a:noFill/>
              <a:ln w="57150" cmpd="sng">
                <a:solidFill>
                  <a:srgbClr val="FF0000"/>
                </a:solidFill>
                <a:prstDash val="solid"/>
                <a:rou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802847" name="Freeform 31"/>
              <p:cNvSpPr/>
              <p:nvPr/>
            </p:nvSpPr>
            <p:spPr bwMode="auto">
              <a:xfrm>
                <a:off x="472" y="2857"/>
                <a:ext cx="904" cy="838"/>
              </a:xfrm>
              <a:custGeom>
                <a:avLst/>
                <a:gdLst>
                  <a:gd name="T0" fmla="*/ 0 w 904"/>
                  <a:gd name="T1" fmla="*/ 838 h 838"/>
                  <a:gd name="T2" fmla="*/ 95 w 904"/>
                  <a:gd name="T3" fmla="*/ 828 h 838"/>
                  <a:gd name="T4" fmla="*/ 144 w 904"/>
                  <a:gd name="T5" fmla="*/ 818 h 838"/>
                  <a:gd name="T6" fmla="*/ 191 w 904"/>
                  <a:gd name="T7" fmla="*/ 805 h 838"/>
                  <a:gd name="T8" fmla="*/ 238 w 904"/>
                  <a:gd name="T9" fmla="*/ 785 h 838"/>
                  <a:gd name="T10" fmla="*/ 286 w 904"/>
                  <a:gd name="T11" fmla="*/ 759 h 838"/>
                  <a:gd name="T12" fmla="*/ 333 w 904"/>
                  <a:gd name="T13" fmla="*/ 724 h 838"/>
                  <a:gd name="T14" fmla="*/ 429 w 904"/>
                  <a:gd name="T15" fmla="*/ 627 h 838"/>
                  <a:gd name="T16" fmla="*/ 523 w 904"/>
                  <a:gd name="T17" fmla="*/ 491 h 838"/>
                  <a:gd name="T18" fmla="*/ 619 w 904"/>
                  <a:gd name="T19" fmla="*/ 326 h 838"/>
                  <a:gd name="T20" fmla="*/ 667 w 904"/>
                  <a:gd name="T21" fmla="*/ 243 h 838"/>
                  <a:gd name="T22" fmla="*/ 714 w 904"/>
                  <a:gd name="T23" fmla="*/ 165 h 838"/>
                  <a:gd name="T24" fmla="*/ 762 w 904"/>
                  <a:gd name="T25" fmla="*/ 98 h 838"/>
                  <a:gd name="T26" fmla="*/ 809 w 904"/>
                  <a:gd name="T27" fmla="*/ 44 h 838"/>
                  <a:gd name="T28" fmla="*/ 857 w 904"/>
                  <a:gd name="T29" fmla="*/ 11 h 838"/>
                  <a:gd name="T30" fmla="*/ 904 w 904"/>
                  <a:gd name="T31"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4" h="838">
                    <a:moveTo>
                      <a:pt x="0" y="838"/>
                    </a:moveTo>
                    <a:lnTo>
                      <a:pt x="95" y="828"/>
                    </a:lnTo>
                    <a:lnTo>
                      <a:pt x="144" y="818"/>
                    </a:lnTo>
                    <a:lnTo>
                      <a:pt x="191" y="805"/>
                    </a:lnTo>
                    <a:lnTo>
                      <a:pt x="238" y="785"/>
                    </a:lnTo>
                    <a:lnTo>
                      <a:pt x="286" y="759"/>
                    </a:lnTo>
                    <a:lnTo>
                      <a:pt x="333" y="724"/>
                    </a:lnTo>
                    <a:lnTo>
                      <a:pt x="429" y="627"/>
                    </a:lnTo>
                    <a:lnTo>
                      <a:pt x="523" y="491"/>
                    </a:lnTo>
                    <a:lnTo>
                      <a:pt x="619" y="326"/>
                    </a:lnTo>
                    <a:lnTo>
                      <a:pt x="667" y="243"/>
                    </a:lnTo>
                    <a:lnTo>
                      <a:pt x="714" y="165"/>
                    </a:lnTo>
                    <a:lnTo>
                      <a:pt x="762" y="98"/>
                    </a:lnTo>
                    <a:lnTo>
                      <a:pt x="809" y="44"/>
                    </a:lnTo>
                    <a:lnTo>
                      <a:pt x="857" y="11"/>
                    </a:lnTo>
                    <a:lnTo>
                      <a:pt x="904" y="0"/>
                    </a:lnTo>
                  </a:path>
                </a:pathLst>
              </a:custGeom>
              <a:noFill/>
              <a:ln w="57150" cmpd="sng">
                <a:solidFill>
                  <a:srgbClr val="FF0000"/>
                </a:solidFill>
                <a:prstDash val="solid"/>
                <a:rou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sp>
          <p:nvSpPr>
            <p:cNvPr id="802848" name="Line 32"/>
            <p:cNvSpPr>
              <a:spLocks noChangeShapeType="1"/>
            </p:cNvSpPr>
            <p:nvPr/>
          </p:nvSpPr>
          <p:spPr bwMode="auto">
            <a:xfrm>
              <a:off x="763" y="3622"/>
              <a:ext cx="2" cy="8"/>
            </a:xfrm>
            <a:prstGeom prst="line">
              <a:avLst/>
            </a:prstGeom>
            <a:noFill/>
            <a:ln w="25400">
              <a:solidFill>
                <a:srgbClr val="CDCDCD"/>
              </a:solidFill>
              <a:round/>
            </a:ln>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802849" name="Rectangle 33"/>
            <p:cNvSpPr>
              <a:spLocks noChangeArrowheads="1"/>
            </p:cNvSpPr>
            <p:nvPr/>
          </p:nvSpPr>
          <p:spPr bwMode="auto">
            <a:xfrm>
              <a:off x="2191" y="3661"/>
              <a:ext cx="12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sz="26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Z</a:t>
              </a:r>
            </a:p>
          </p:txBody>
        </p:sp>
        <p:sp>
          <p:nvSpPr>
            <p:cNvPr id="802850" name="Rectangle 34"/>
            <p:cNvSpPr>
              <a:spLocks noChangeArrowheads="1"/>
            </p:cNvSpPr>
            <p:nvPr/>
          </p:nvSpPr>
          <p:spPr bwMode="auto">
            <a:xfrm>
              <a:off x="1273" y="3657"/>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sz="26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0</a:t>
              </a:r>
            </a:p>
          </p:txBody>
        </p:sp>
        <p:sp>
          <p:nvSpPr>
            <p:cNvPr id="802851" name="Freeform 35"/>
            <p:cNvSpPr/>
            <p:nvPr/>
          </p:nvSpPr>
          <p:spPr bwMode="auto">
            <a:xfrm>
              <a:off x="655" y="3250"/>
              <a:ext cx="217" cy="300"/>
            </a:xfrm>
            <a:custGeom>
              <a:avLst/>
              <a:gdLst>
                <a:gd name="T0" fmla="*/ 0 w 110"/>
                <a:gd name="T1" fmla="*/ 0 h 238"/>
                <a:gd name="T2" fmla="*/ 19 w 110"/>
                <a:gd name="T3" fmla="*/ 1 h 238"/>
                <a:gd name="T4" fmla="*/ 37 w 110"/>
                <a:gd name="T5" fmla="*/ 5 h 238"/>
                <a:gd name="T6" fmla="*/ 52 w 110"/>
                <a:gd name="T7" fmla="*/ 14 h 238"/>
                <a:gd name="T8" fmla="*/ 67 w 110"/>
                <a:gd name="T9" fmla="*/ 25 h 238"/>
                <a:gd name="T10" fmla="*/ 78 w 110"/>
                <a:gd name="T11" fmla="*/ 39 h 238"/>
                <a:gd name="T12" fmla="*/ 86 w 110"/>
                <a:gd name="T13" fmla="*/ 55 h 238"/>
                <a:gd name="T14" fmla="*/ 90 w 110"/>
                <a:gd name="T15" fmla="*/ 73 h 238"/>
                <a:gd name="T16" fmla="*/ 90 w 110"/>
                <a:gd name="T17" fmla="*/ 90 h 238"/>
                <a:gd name="T18" fmla="*/ 86 w 110"/>
                <a:gd name="T19" fmla="*/ 108 h 238"/>
                <a:gd name="T20" fmla="*/ 78 w 110"/>
                <a:gd name="T21" fmla="*/ 124 h 238"/>
                <a:gd name="T22" fmla="*/ 70 w 110"/>
                <a:gd name="T23" fmla="*/ 140 h 238"/>
                <a:gd name="T24" fmla="*/ 67 w 110"/>
                <a:gd name="T25" fmla="*/ 157 h 238"/>
                <a:gd name="T26" fmla="*/ 67 w 110"/>
                <a:gd name="T27" fmla="*/ 175 h 238"/>
                <a:gd name="T28" fmla="*/ 70 w 110"/>
                <a:gd name="T29" fmla="*/ 192 h 238"/>
                <a:gd name="T30" fmla="*/ 79 w 110"/>
                <a:gd name="T31" fmla="*/ 209 h 238"/>
                <a:gd name="T32" fmla="*/ 90 w 110"/>
                <a:gd name="T33" fmla="*/ 222 h 238"/>
                <a:gd name="T34" fmla="*/ 103 w 110"/>
                <a:gd name="T35" fmla="*/ 234 h 238"/>
                <a:gd name="T36" fmla="*/ 110 w 110"/>
                <a:gd name="T37"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238">
                  <a:moveTo>
                    <a:pt x="0" y="0"/>
                  </a:moveTo>
                  <a:lnTo>
                    <a:pt x="19" y="1"/>
                  </a:lnTo>
                  <a:lnTo>
                    <a:pt x="37" y="5"/>
                  </a:lnTo>
                  <a:lnTo>
                    <a:pt x="52" y="14"/>
                  </a:lnTo>
                  <a:lnTo>
                    <a:pt x="67" y="25"/>
                  </a:lnTo>
                  <a:lnTo>
                    <a:pt x="78" y="39"/>
                  </a:lnTo>
                  <a:lnTo>
                    <a:pt x="86" y="55"/>
                  </a:lnTo>
                  <a:lnTo>
                    <a:pt x="90" y="73"/>
                  </a:lnTo>
                  <a:lnTo>
                    <a:pt x="90" y="90"/>
                  </a:lnTo>
                  <a:lnTo>
                    <a:pt x="86" y="108"/>
                  </a:lnTo>
                  <a:lnTo>
                    <a:pt x="78" y="124"/>
                  </a:lnTo>
                  <a:lnTo>
                    <a:pt x="70" y="140"/>
                  </a:lnTo>
                  <a:lnTo>
                    <a:pt x="67" y="157"/>
                  </a:lnTo>
                  <a:lnTo>
                    <a:pt x="67" y="175"/>
                  </a:lnTo>
                  <a:lnTo>
                    <a:pt x="70" y="192"/>
                  </a:lnTo>
                  <a:lnTo>
                    <a:pt x="79" y="209"/>
                  </a:lnTo>
                  <a:lnTo>
                    <a:pt x="90" y="222"/>
                  </a:lnTo>
                  <a:lnTo>
                    <a:pt x="103" y="234"/>
                  </a:lnTo>
                  <a:lnTo>
                    <a:pt x="110" y="238"/>
                  </a:lnTo>
                </a:path>
              </a:pathLst>
            </a:custGeom>
            <a:noFill/>
            <a:ln w="12700" cmpd="sng">
              <a:solidFill>
                <a:schemeClr val="tx1"/>
              </a:solidFill>
              <a:prstDash val="solid"/>
              <a:round/>
              <a:headEnd type="none" w="med" len="med"/>
              <a:tailEnd type="triangle" w="med" len="me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802852" name="Rectangle 36"/>
            <p:cNvSpPr>
              <a:spLocks noChangeArrowheads="1"/>
            </p:cNvSpPr>
            <p:nvPr/>
          </p:nvSpPr>
          <p:spPr bwMode="auto">
            <a:xfrm>
              <a:off x="491" y="2723"/>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zh-CN" altLang="en-US" sz="20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拒绝域</a:t>
              </a:r>
            </a:p>
          </p:txBody>
        </p:sp>
        <p:sp>
          <p:nvSpPr>
            <p:cNvPr id="802853" name="Line 37"/>
            <p:cNvSpPr>
              <a:spLocks noChangeShapeType="1"/>
            </p:cNvSpPr>
            <p:nvPr/>
          </p:nvSpPr>
          <p:spPr bwMode="auto">
            <a:xfrm>
              <a:off x="674" y="2938"/>
              <a:ext cx="323" cy="1"/>
            </a:xfrm>
            <a:prstGeom prst="line">
              <a:avLst/>
            </a:prstGeom>
            <a:noFill/>
            <a:ln w="17463">
              <a:solidFill>
                <a:schemeClr val="tx1"/>
              </a:solidFill>
              <a:round/>
              <a:headEnd type="triangle" w="med" len="med"/>
            </a:ln>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802854" name="Rectangle 38"/>
            <p:cNvSpPr>
              <a:spLocks noChangeArrowheads="1"/>
            </p:cNvSpPr>
            <p:nvPr/>
          </p:nvSpPr>
          <p:spPr bwMode="auto">
            <a:xfrm>
              <a:off x="557" y="3086"/>
              <a:ext cx="10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sz="20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sym typeface="Symbol" panose="05050102010706020507" pitchFamily="18" charset="2"/>
                </a:rPr>
                <a:t></a:t>
              </a:r>
              <a:endParaRPr lang="en-US" altLang="zh-CN" sz="20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endParaRPr>
            </a:p>
          </p:txBody>
        </p:sp>
        <p:sp>
          <p:nvSpPr>
            <p:cNvPr id="802855" name="Line 39"/>
            <p:cNvSpPr>
              <a:spLocks noChangeShapeType="1"/>
            </p:cNvSpPr>
            <p:nvPr/>
          </p:nvSpPr>
          <p:spPr bwMode="auto">
            <a:xfrm>
              <a:off x="996" y="2940"/>
              <a:ext cx="0" cy="720"/>
            </a:xfrm>
            <a:prstGeom prst="line">
              <a:avLst/>
            </a:prstGeom>
            <a:noFill/>
            <a:ln w="19050">
              <a:solidFill>
                <a:schemeClr val="tx1"/>
              </a:solidFill>
              <a:round/>
            </a:ln>
            <a:effectLst>
              <a:outerShdw dist="28398" dir="3806097"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117783" name="Group 40"/>
            <p:cNvGrpSpPr/>
            <p:nvPr/>
          </p:nvGrpSpPr>
          <p:grpSpPr bwMode="auto">
            <a:xfrm>
              <a:off x="341" y="2929"/>
              <a:ext cx="2009" cy="739"/>
              <a:chOff x="449" y="3003"/>
              <a:chExt cx="1865" cy="697"/>
            </a:xfrm>
          </p:grpSpPr>
          <p:sp>
            <p:nvSpPr>
              <p:cNvPr id="802857" name="Freeform 41"/>
              <p:cNvSpPr/>
              <p:nvPr/>
            </p:nvSpPr>
            <p:spPr bwMode="auto">
              <a:xfrm>
                <a:off x="472" y="3003"/>
                <a:ext cx="1842" cy="689"/>
              </a:xfrm>
              <a:custGeom>
                <a:avLst/>
                <a:gdLst>
                  <a:gd name="T0" fmla="*/ 0 w 1842"/>
                  <a:gd name="T1" fmla="*/ 0 h 689"/>
                  <a:gd name="T2" fmla="*/ 0 w 1842"/>
                  <a:gd name="T3" fmla="*/ 689 h 689"/>
                  <a:gd name="T4" fmla="*/ 1842 w 1842"/>
                  <a:gd name="T5" fmla="*/ 689 h 689"/>
                </a:gdLst>
                <a:ahLst/>
                <a:cxnLst>
                  <a:cxn ang="0">
                    <a:pos x="T0" y="T1"/>
                  </a:cxn>
                  <a:cxn ang="0">
                    <a:pos x="T2" y="T3"/>
                  </a:cxn>
                  <a:cxn ang="0">
                    <a:pos x="T4" y="T5"/>
                  </a:cxn>
                </a:cxnLst>
                <a:rect l="0" t="0" r="r" b="b"/>
                <a:pathLst>
                  <a:path w="1842" h="689">
                    <a:moveTo>
                      <a:pt x="0" y="0"/>
                    </a:moveTo>
                    <a:lnTo>
                      <a:pt x="0" y="689"/>
                    </a:lnTo>
                    <a:lnTo>
                      <a:pt x="1842" y="689"/>
                    </a:lnTo>
                  </a:path>
                </a:pathLst>
              </a:custGeom>
              <a:noFill/>
              <a:ln w="38100" cmpd="sng">
                <a:solidFill>
                  <a:srgbClr val="F0F0F0"/>
                </a:solidFill>
                <a:prstDash val="solid"/>
                <a:round/>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117785" name="Group 42"/>
              <p:cNvGrpSpPr/>
              <p:nvPr/>
            </p:nvGrpSpPr>
            <p:grpSpPr bwMode="auto">
              <a:xfrm>
                <a:off x="449" y="3003"/>
                <a:ext cx="209" cy="697"/>
                <a:chOff x="449" y="3003"/>
                <a:chExt cx="209" cy="697"/>
              </a:xfrm>
            </p:grpSpPr>
            <p:sp>
              <p:nvSpPr>
                <p:cNvPr id="802859" name="Line 43"/>
                <p:cNvSpPr>
                  <a:spLocks noChangeShapeType="1"/>
                </p:cNvSpPr>
                <p:nvPr/>
              </p:nvSpPr>
              <p:spPr bwMode="auto">
                <a:xfrm>
                  <a:off x="449" y="3003"/>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802860" name="Line 44"/>
                <p:cNvSpPr>
                  <a:spLocks noChangeShapeType="1"/>
                </p:cNvSpPr>
                <p:nvPr/>
              </p:nvSpPr>
              <p:spPr bwMode="auto">
                <a:xfrm>
                  <a:off x="449" y="3072"/>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802861" name="Line 45"/>
                <p:cNvSpPr>
                  <a:spLocks noChangeShapeType="1"/>
                </p:cNvSpPr>
                <p:nvPr/>
              </p:nvSpPr>
              <p:spPr bwMode="auto">
                <a:xfrm>
                  <a:off x="449" y="3142"/>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802862" name="Line 46"/>
                <p:cNvSpPr>
                  <a:spLocks noChangeShapeType="1"/>
                </p:cNvSpPr>
                <p:nvPr/>
              </p:nvSpPr>
              <p:spPr bwMode="auto">
                <a:xfrm>
                  <a:off x="449" y="3210"/>
                  <a:ext cx="23" cy="2"/>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802863" name="Line 47"/>
                <p:cNvSpPr>
                  <a:spLocks noChangeShapeType="1"/>
                </p:cNvSpPr>
                <p:nvPr/>
              </p:nvSpPr>
              <p:spPr bwMode="auto">
                <a:xfrm>
                  <a:off x="449" y="3279"/>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802864" name="Line 48"/>
                <p:cNvSpPr>
                  <a:spLocks noChangeShapeType="1"/>
                </p:cNvSpPr>
                <p:nvPr/>
              </p:nvSpPr>
              <p:spPr bwMode="auto">
                <a:xfrm>
                  <a:off x="449" y="3347"/>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802865" name="Line 49"/>
                <p:cNvSpPr>
                  <a:spLocks noChangeShapeType="1"/>
                </p:cNvSpPr>
                <p:nvPr/>
              </p:nvSpPr>
              <p:spPr bwMode="auto">
                <a:xfrm>
                  <a:off x="449" y="3417"/>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802866" name="Line 50"/>
                <p:cNvSpPr>
                  <a:spLocks noChangeShapeType="1"/>
                </p:cNvSpPr>
                <p:nvPr/>
              </p:nvSpPr>
              <p:spPr bwMode="auto">
                <a:xfrm>
                  <a:off x="449" y="3485"/>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802867" name="Line 51"/>
                <p:cNvSpPr>
                  <a:spLocks noChangeShapeType="1"/>
                </p:cNvSpPr>
                <p:nvPr/>
              </p:nvSpPr>
              <p:spPr bwMode="auto">
                <a:xfrm>
                  <a:off x="449" y="3554"/>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802868" name="Line 52"/>
                <p:cNvSpPr>
                  <a:spLocks noChangeShapeType="1"/>
                </p:cNvSpPr>
                <p:nvPr/>
              </p:nvSpPr>
              <p:spPr bwMode="auto">
                <a:xfrm>
                  <a:off x="449" y="3623"/>
                  <a:ext cx="23" cy="1"/>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802869" name="Line 53"/>
                <p:cNvSpPr>
                  <a:spLocks noChangeShapeType="1"/>
                </p:cNvSpPr>
                <p:nvPr/>
              </p:nvSpPr>
              <p:spPr bwMode="auto">
                <a:xfrm>
                  <a:off x="657" y="3692"/>
                  <a:ext cx="1" cy="8"/>
                </a:xfrm>
                <a:prstGeom prst="line">
                  <a:avLst/>
                </a:prstGeom>
                <a:noFill/>
                <a:ln w="38100">
                  <a:solidFill>
                    <a:srgbClr val="F0F0F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02819">
                                            <p:txEl>
                                              <p:pRg st="0" end="0"/>
                                            </p:txEl>
                                          </p:spTgt>
                                        </p:tgtEl>
                                        <p:attrNameLst>
                                          <p:attrName>style.visibility</p:attrName>
                                        </p:attrNameLst>
                                      </p:cBhvr>
                                      <p:to>
                                        <p:strVal val="visible"/>
                                      </p:to>
                                    </p:set>
                                    <p:animEffect transition="in" filter="wipe(left)">
                                      <p:cBhvr>
                                        <p:cTn id="7" dur="500"/>
                                        <p:tgtEl>
                                          <p:spTgt spid="802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02819">
                                            <p:txEl>
                                              <p:pRg st="1" end="1"/>
                                            </p:txEl>
                                          </p:spTgt>
                                        </p:tgtEl>
                                        <p:attrNameLst>
                                          <p:attrName>style.visibility</p:attrName>
                                        </p:attrNameLst>
                                      </p:cBhvr>
                                      <p:to>
                                        <p:strVal val="visible"/>
                                      </p:to>
                                    </p:set>
                                    <p:animEffect transition="in" filter="wipe(left)">
                                      <p:cBhvr>
                                        <p:cTn id="12" dur="500"/>
                                        <p:tgtEl>
                                          <p:spTgt spid="8028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02819">
                                            <p:txEl>
                                              <p:pRg st="2" end="2"/>
                                            </p:txEl>
                                          </p:spTgt>
                                        </p:tgtEl>
                                        <p:attrNameLst>
                                          <p:attrName>style.visibility</p:attrName>
                                        </p:attrNameLst>
                                      </p:cBhvr>
                                      <p:to>
                                        <p:strVal val="visible"/>
                                      </p:to>
                                    </p:set>
                                    <p:animEffect transition="in" filter="wipe(left)">
                                      <p:cBhvr>
                                        <p:cTn id="17" dur="500"/>
                                        <p:tgtEl>
                                          <p:spTgt spid="8028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02819">
                                            <p:txEl>
                                              <p:pRg st="3" end="3"/>
                                            </p:txEl>
                                          </p:spTgt>
                                        </p:tgtEl>
                                        <p:attrNameLst>
                                          <p:attrName>style.visibility</p:attrName>
                                        </p:attrNameLst>
                                      </p:cBhvr>
                                      <p:to>
                                        <p:strVal val="visible"/>
                                      </p:to>
                                    </p:set>
                                    <p:animEffect transition="in" filter="wipe(left)">
                                      <p:cBhvr>
                                        <p:cTn id="22" dur="500"/>
                                        <p:tgtEl>
                                          <p:spTgt spid="8028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nodeType="clickEffect">
                                  <p:stCondLst>
                                    <p:cond delay="0"/>
                                  </p:stCondLst>
                                  <p:childTnLst>
                                    <p:set>
                                      <p:cBhvr>
                                        <p:cTn id="26" dur="1" fill="hold">
                                          <p:stCondLst>
                                            <p:cond delay="0"/>
                                          </p:stCondLst>
                                        </p:cTn>
                                        <p:tgtEl>
                                          <p:spTgt spid="802841"/>
                                        </p:tgtEl>
                                        <p:attrNameLst>
                                          <p:attrName>style.visibility</p:attrName>
                                        </p:attrNameLst>
                                      </p:cBhvr>
                                      <p:to>
                                        <p:strVal val="visible"/>
                                      </p:to>
                                    </p:set>
                                    <p:animEffect transition="in" filter="barn(outVertical)">
                                      <p:cBhvr>
                                        <p:cTn id="27" dur="500"/>
                                        <p:tgtEl>
                                          <p:spTgt spid="8028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02820">
                                            <p:txEl>
                                              <p:pRg st="0" end="0"/>
                                            </p:txEl>
                                          </p:spTgt>
                                        </p:tgtEl>
                                        <p:attrNameLst>
                                          <p:attrName>style.visibility</p:attrName>
                                        </p:attrNameLst>
                                      </p:cBhvr>
                                      <p:to>
                                        <p:strVal val="visible"/>
                                      </p:to>
                                    </p:set>
                                    <p:animEffect transition="in" filter="wipe(left)">
                                      <p:cBhvr>
                                        <p:cTn id="32" dur="500"/>
                                        <p:tgtEl>
                                          <p:spTgt spid="802820">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02840"/>
                                        </p:tgtEl>
                                        <p:attrNameLst>
                                          <p:attrName>style.visibility</p:attrName>
                                        </p:attrNameLst>
                                      </p:cBhvr>
                                      <p:to>
                                        <p:strVal val="visible"/>
                                      </p:to>
                                    </p:set>
                                    <p:animEffect transition="in" filter="wipe(left)">
                                      <p:cBhvr>
                                        <p:cTn id="37" dur="500"/>
                                        <p:tgtEl>
                                          <p:spTgt spid="80284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02821">
                                            <p:txEl>
                                              <p:pRg st="0" end="0"/>
                                            </p:txEl>
                                          </p:spTgt>
                                        </p:tgtEl>
                                        <p:attrNameLst>
                                          <p:attrName>style.visibility</p:attrName>
                                        </p:attrNameLst>
                                      </p:cBhvr>
                                      <p:to>
                                        <p:strVal val="visible"/>
                                      </p:to>
                                    </p:set>
                                    <p:animEffect transition="in" filter="wipe(left)">
                                      <p:cBhvr>
                                        <p:cTn id="42" dur="500"/>
                                        <p:tgtEl>
                                          <p:spTgt spid="802821">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02823">
                                            <p:txEl>
                                              <p:pRg st="0" end="0"/>
                                            </p:txEl>
                                          </p:spTgt>
                                        </p:tgtEl>
                                        <p:attrNameLst>
                                          <p:attrName>style.visibility</p:attrName>
                                        </p:attrNameLst>
                                      </p:cBhvr>
                                      <p:to>
                                        <p:strVal val="visible"/>
                                      </p:to>
                                    </p:set>
                                    <p:animEffect transition="in" filter="wipe(left)">
                                      <p:cBhvr>
                                        <p:cTn id="47" dur="500"/>
                                        <p:tgtEl>
                                          <p:spTgt spid="802823">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802822">
                                            <p:txEl>
                                              <p:pRg st="0" end="0"/>
                                            </p:txEl>
                                          </p:spTgt>
                                        </p:tgtEl>
                                        <p:attrNameLst>
                                          <p:attrName>style.visibility</p:attrName>
                                        </p:attrNameLst>
                                      </p:cBhvr>
                                      <p:to>
                                        <p:strVal val="visible"/>
                                      </p:to>
                                    </p:set>
                                    <p:animEffect transition="in" filter="wipe(left)">
                                      <p:cBhvr>
                                        <p:cTn id="52" dur="500"/>
                                        <p:tgtEl>
                                          <p:spTgt spid="802822">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802824">
                                            <p:txEl>
                                              <p:pRg st="0" end="0"/>
                                            </p:txEl>
                                          </p:spTgt>
                                        </p:tgtEl>
                                        <p:attrNameLst>
                                          <p:attrName>style.visibility</p:attrName>
                                        </p:attrNameLst>
                                      </p:cBhvr>
                                      <p:to>
                                        <p:strVal val="visible"/>
                                      </p:to>
                                    </p:set>
                                    <p:animEffect transition="in" filter="wipe(left)">
                                      <p:cBhvr>
                                        <p:cTn id="57" dur="500"/>
                                        <p:tgtEl>
                                          <p:spTgt spid="8028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2819" grpId="0" build="p" autoUpdateAnimBg="0"/>
      <p:bldP spid="802820" grpId="0" build="p" autoUpdateAnimBg="0"/>
      <p:bldP spid="802821" grpId="0" build="p" autoUpdateAnimBg="0"/>
      <p:bldP spid="802822" grpId="0" build="p" autoUpdateAnimBg="0"/>
      <p:bldP spid="802823" grpId="0" build="p" autoUpdateAnimBg="0"/>
      <p:bldP spid="802824" grpId="0" build="p"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386" name="Rectangle 2"/>
          <p:cNvSpPr>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1040387" name="Rectangle 3"/>
          <p:cNvSpPr>
            <a:spLocks noChangeArrowheads="1"/>
          </p:cNvSpPr>
          <p:nvPr/>
        </p:nvSpPr>
        <p:spPr bwMode="auto">
          <a:xfrm>
            <a:off x="2123728" y="799728"/>
            <a:ext cx="69151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nchorCtr="1"/>
          <a:lstStyle/>
          <a:p>
            <a:pPr>
              <a:lnSpc>
                <a:spcPct val="95000"/>
              </a:lnSpc>
              <a:defRPr/>
            </a:pPr>
            <a:r>
              <a:rPr lang="en-US" altLang="zh-CN" sz="3600" b="1"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Arial" panose="020B0604020202020204" pitchFamily="34" charset="0"/>
              </a:rPr>
              <a:t>6.4  </a:t>
            </a:r>
            <a:r>
              <a:rPr lang="zh-CN" altLang="en-US" sz="3600" b="1" dirty="0">
                <a:solidFill>
                  <a:srgbClr val="FFFFFF"/>
                </a:solidFill>
                <a:effectLst>
                  <a:outerShdw blurRad="38100" dist="38100" dir="2700000" algn="tl">
                    <a:srgbClr val="000000"/>
                  </a:outerShdw>
                </a:effectLst>
                <a:latin typeface="Book Antiqua" pitchFamily="18" charset="0"/>
                <a:ea typeface="微软雅黑" panose="020B0503020204020204" pitchFamily="34" charset="-122"/>
              </a:rPr>
              <a:t>假设检验中的其他问题</a:t>
            </a:r>
          </a:p>
        </p:txBody>
      </p:sp>
      <p:sp>
        <p:nvSpPr>
          <p:cNvPr id="1040388" name="Rectangle 4"/>
          <p:cNvSpPr>
            <a:spLocks noChangeArrowheads="1"/>
          </p:cNvSpPr>
          <p:nvPr/>
        </p:nvSpPr>
        <p:spPr bwMode="auto">
          <a:xfrm>
            <a:off x="658768" y="2996952"/>
            <a:ext cx="803275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marL="812800" indent="-812800" algn="l">
              <a:spcBef>
                <a:spcPct val="24000"/>
              </a:spcBef>
              <a:buFontTx/>
              <a:buAutoNum type="ea1ChsPeriod"/>
              <a:defRPr/>
            </a:pPr>
            <a:r>
              <a:rPr lang="zh-CN" altLang="en-US" sz="3200" b="1"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用置信区间进行检验</a:t>
            </a:r>
          </a:p>
          <a:p>
            <a:pPr marL="812800" indent="-812800">
              <a:spcBef>
                <a:spcPct val="24000"/>
              </a:spcBef>
              <a:buFontTx/>
              <a:buAutoNum type="ea1ChsPeriod"/>
              <a:defRPr/>
            </a:pPr>
            <a:r>
              <a:rPr lang="zh-CN" altLang="en-US" sz="3200" b="1"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用</a:t>
            </a:r>
            <a:r>
              <a:rPr lang="en-US" altLang="zh-CN" sz="3200" b="1"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Excel</a:t>
            </a:r>
            <a:r>
              <a:rPr lang="zh-CN" altLang="en-US" sz="3200" b="1"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求</a:t>
            </a:r>
            <a:r>
              <a:rPr lang="en-US" altLang="zh-CN" sz="3200" b="1"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p - </a:t>
            </a:r>
            <a:r>
              <a:rPr lang="zh-CN" altLang="en-US" sz="3200" b="1"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值</a:t>
            </a:r>
          </a:p>
        </p:txBody>
      </p:sp>
    </p:spTree>
  </p:cSld>
  <p:clrMapOvr>
    <a:masterClrMapping/>
  </p:clrMapOvr>
  <p:transition>
    <p:zoom/>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701" name="Rectangle 5"/>
          <p:cNvSpPr>
            <a:spLocks noGrp="1" noChangeArrowheads="1"/>
          </p:cNvSpPr>
          <p:nvPr>
            <p:ph type="ctrTitle"/>
          </p:nvPr>
        </p:nvSpPr>
        <p:spPr>
          <a:xfrm>
            <a:off x="685800" y="2286000"/>
            <a:ext cx="7772400" cy="1143000"/>
          </a:xfrm>
        </p:spPr>
        <p:txBody>
          <a:bodyPr anchorCtr="0"/>
          <a:lstStyle/>
          <a:p>
            <a:pPr>
              <a:defRPr/>
            </a:pPr>
            <a:r>
              <a:rPr lang="zh-CN" altLang="en-US" dirty="0"/>
              <a:t>用置信区间进行检验</a:t>
            </a:r>
          </a:p>
        </p:txBody>
      </p:sp>
    </p:spTree>
  </p:cSld>
  <p:clrMapOvr>
    <a:masterClrMapping/>
  </p:clrMapOvr>
  <p:transition>
    <p:zoom/>
  </p:transition>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4498" name="Rectangle 2"/>
          <p:cNvSpPr>
            <a:spLocks noGrp="1" noChangeArrowheads="1"/>
          </p:cNvSpPr>
          <p:nvPr>
            <p:ph type="title"/>
          </p:nvPr>
        </p:nvSpPr>
        <p:spPr>
          <a:xfrm>
            <a:off x="1905000" y="228600"/>
            <a:ext cx="6972300" cy="1143000"/>
          </a:xfrm>
        </p:spPr>
        <p:txBody>
          <a:bodyPr>
            <a:normAutofit fontScale="90000"/>
          </a:bodyPr>
          <a:lstStyle/>
          <a:p>
            <a:pPr>
              <a:defRPr/>
            </a:pPr>
            <a:r>
              <a:rPr lang="zh-CN" altLang="en-US" sz="4000">
                <a:latin typeface="Arial" panose="020B0604020202020204" pitchFamily="34" charset="0"/>
              </a:rPr>
              <a:t>用置信区间进行检验</a:t>
            </a:r>
            <a:br>
              <a:rPr lang="zh-CN" altLang="en-US" sz="4000">
                <a:latin typeface="Arial" panose="020B0604020202020204" pitchFamily="34" charset="0"/>
              </a:rPr>
            </a:b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双侧检验</a:t>
            </a:r>
            <a:r>
              <a:rPr lang="en-US" altLang="zh-CN" sz="3600">
                <a:solidFill>
                  <a:schemeClr val="hlink"/>
                </a:solidFill>
                <a:latin typeface="Arial" panose="020B0604020202020204" pitchFamily="34" charset="0"/>
              </a:rPr>
              <a:t>)</a:t>
            </a:r>
          </a:p>
        </p:txBody>
      </p:sp>
      <p:sp>
        <p:nvSpPr>
          <p:cNvPr id="874499" name="Rectangle 3"/>
          <p:cNvSpPr>
            <a:spLocks noGrp="1" noChangeArrowheads="1"/>
          </p:cNvSpPr>
          <p:nvPr>
            <p:ph type="body" idx="1"/>
          </p:nvPr>
        </p:nvSpPr>
        <p:spPr>
          <a:xfrm>
            <a:off x="414338" y="1962150"/>
            <a:ext cx="8218487" cy="671513"/>
          </a:xfrm>
        </p:spPr>
        <p:txBody>
          <a:bodyPr/>
          <a:lstStyle/>
          <a:p>
            <a:pPr marL="0" indent="0">
              <a:spcBef>
                <a:spcPct val="24000"/>
              </a:spcBef>
              <a:buNone/>
              <a:defRPr/>
            </a:pPr>
            <a:r>
              <a:rPr lang="en-US" altLang="zh-CN" dirty="0">
                <a:sym typeface="Wingdings" panose="05000000000000000000" pitchFamily="2" charset="2"/>
              </a:rPr>
              <a:t>1. </a:t>
            </a:r>
            <a:r>
              <a:rPr lang="zh-CN" altLang="en-US" dirty="0">
                <a:sym typeface="Wingdings" panose="05000000000000000000" pitchFamily="2" charset="2"/>
              </a:rPr>
              <a:t>求出双侧检验总体均值的置信区间</a:t>
            </a:r>
          </a:p>
        </p:txBody>
      </p:sp>
      <p:sp>
        <p:nvSpPr>
          <p:cNvPr id="874510" name="Text Box 14"/>
          <p:cNvSpPr txBox="1">
            <a:spLocks noChangeArrowheads="1"/>
          </p:cNvSpPr>
          <p:nvPr/>
        </p:nvSpPr>
        <p:spPr bwMode="auto">
          <a:xfrm>
            <a:off x="1206500" y="2752725"/>
            <a:ext cx="2057400" cy="646331"/>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l">
              <a:spcBef>
                <a:spcPct val="50000"/>
              </a:spcBef>
              <a:defRPr/>
            </a:pPr>
            <a:r>
              <a:rPr lang="en-US" altLang="zh-CN" sz="3600" b="1" dirty="0">
                <a:solidFill>
                  <a:srgbClr val="FFFFFF"/>
                </a:solidFill>
                <a:effectLst>
                  <a:outerShdw blurRad="38100" dist="38100" dir="2700000" algn="tl">
                    <a:srgbClr val="000000"/>
                  </a:outerShdw>
                </a:effectLst>
                <a:latin typeface="Symbol" panose="05050102010706020507" pitchFamily="18" charset="2"/>
                <a:ea typeface="微软雅黑" panose="020B0503020204020204" pitchFamily="34" charset="-122"/>
              </a:rPr>
              <a:t></a:t>
            </a:r>
            <a:r>
              <a:rPr lang="en-US" altLang="zh-CN" sz="3600" b="1" baseline="30000" dirty="0">
                <a:solidFill>
                  <a:srgbClr val="FFFFFF"/>
                </a:solidFill>
                <a:effectLst>
                  <a:outerShdw blurRad="38100" dist="38100" dir="2700000" algn="tl">
                    <a:srgbClr val="000000"/>
                  </a:outerShdw>
                </a:effectLst>
                <a:latin typeface="Symbol" panose="05050102010706020507" pitchFamily="18" charset="2"/>
                <a:ea typeface="微软雅黑" panose="020B0503020204020204" pitchFamily="34" charset="-122"/>
              </a:rPr>
              <a:t>2</a:t>
            </a:r>
            <a:r>
              <a:rPr lang="zh-CN" altLang="en-US" sz="28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已知时：</a:t>
            </a:r>
          </a:p>
        </p:txBody>
      </p:sp>
      <p:graphicFrame>
        <p:nvGraphicFramePr>
          <p:cNvPr id="874520" name="Object 24">
            <a:hlinkClick r:id="" action="ppaction://ole?verb=0"/>
          </p:cNvPr>
          <p:cNvGraphicFramePr/>
          <p:nvPr/>
        </p:nvGraphicFramePr>
        <p:xfrm>
          <a:off x="3128963" y="2608263"/>
          <a:ext cx="4560887" cy="1084262"/>
        </p:xfrm>
        <a:graphic>
          <a:graphicData uri="http://schemas.openxmlformats.org/presentationml/2006/ole">
            <mc:AlternateContent xmlns:mc="http://schemas.openxmlformats.org/markup-compatibility/2006">
              <mc:Choice xmlns:v="urn:schemas-microsoft-com:vml" Requires="v">
                <p:oleObj spid="_x0000_s129158" name="Equation" r:id="rId4" imgW="2324100" imgH="596900" progId="">
                  <p:embed/>
                </p:oleObj>
              </mc:Choice>
              <mc:Fallback>
                <p:oleObj name="Equation" r:id="rId4" imgW="2324100" imgH="596900" progId="">
                  <p:embed/>
                  <p:pic>
                    <p:nvPicPr>
                      <p:cNvPr id="0" name="Picture 10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8963" y="2608263"/>
                        <a:ext cx="4560887" cy="108426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874507" name="Text Box 11"/>
          <p:cNvSpPr txBox="1">
            <a:spLocks noChangeArrowheads="1"/>
          </p:cNvSpPr>
          <p:nvPr/>
        </p:nvSpPr>
        <p:spPr bwMode="auto">
          <a:xfrm>
            <a:off x="1209675" y="3932238"/>
            <a:ext cx="2076450" cy="64135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Lst>
        </p:spPr>
        <p:txBody>
          <a:bodyPr>
            <a:spAutoFit/>
          </a:bodyPr>
          <a:lstStyle/>
          <a:p>
            <a:pPr algn="l">
              <a:spcBef>
                <a:spcPct val="50000"/>
              </a:spcBef>
              <a:defRPr/>
            </a:pPr>
            <a:r>
              <a:rPr lang="en-US" altLang="zh-CN" sz="3600" b="1" dirty="0">
                <a:solidFill>
                  <a:srgbClr val="FFFFFF"/>
                </a:solidFill>
                <a:effectLst>
                  <a:outerShdw blurRad="38100" dist="38100" dir="2700000" algn="tl">
                    <a:srgbClr val="000000"/>
                  </a:outerShdw>
                </a:effectLst>
                <a:latin typeface="Symbol" panose="05050102010706020507" pitchFamily="18" charset="2"/>
                <a:ea typeface="微软雅黑" panose="020B0503020204020204" pitchFamily="34" charset="-122"/>
              </a:rPr>
              <a:t></a:t>
            </a:r>
            <a:r>
              <a:rPr lang="en-US" altLang="zh-CN" sz="3600" b="1" baseline="30000" dirty="0">
                <a:solidFill>
                  <a:srgbClr val="FFFFFF"/>
                </a:solidFill>
                <a:effectLst>
                  <a:outerShdw blurRad="38100" dist="38100" dir="2700000" algn="tl">
                    <a:srgbClr val="000000"/>
                  </a:outerShdw>
                </a:effectLst>
                <a:latin typeface="Symbol" panose="05050102010706020507" pitchFamily="18" charset="2"/>
                <a:ea typeface="微软雅黑" panose="020B0503020204020204" pitchFamily="34" charset="-122"/>
              </a:rPr>
              <a:t>2</a:t>
            </a:r>
            <a:r>
              <a:rPr lang="zh-CN" altLang="en-US" sz="28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未知时：</a:t>
            </a:r>
          </a:p>
        </p:txBody>
      </p:sp>
      <p:graphicFrame>
        <p:nvGraphicFramePr>
          <p:cNvPr id="874521" name="Object 25">
            <a:hlinkClick r:id="" action="ppaction://ole?verb=0"/>
          </p:cNvPr>
          <p:cNvGraphicFramePr/>
          <p:nvPr/>
        </p:nvGraphicFramePr>
        <p:xfrm>
          <a:off x="3178175" y="3789363"/>
          <a:ext cx="4498975" cy="1103312"/>
        </p:xfrm>
        <a:graphic>
          <a:graphicData uri="http://schemas.openxmlformats.org/presentationml/2006/ole">
            <mc:AlternateContent xmlns:mc="http://schemas.openxmlformats.org/markup-compatibility/2006">
              <mc:Choice xmlns:v="urn:schemas-microsoft-com:vml" Requires="v">
                <p:oleObj spid="_x0000_s129159" name="Equation" r:id="rId6" imgW="2260600" imgH="596900" progId="">
                  <p:embed/>
                </p:oleObj>
              </mc:Choice>
              <mc:Fallback>
                <p:oleObj name="Equation" r:id="rId6" imgW="2260600" imgH="596900" progId="">
                  <p:embed/>
                  <p:pic>
                    <p:nvPicPr>
                      <p:cNvPr id="0" name="Picture 10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8175" y="3789363"/>
                        <a:ext cx="4498975" cy="110331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874527" name="Rectangle 31"/>
          <p:cNvSpPr>
            <a:spLocks noChangeArrowheads="1"/>
          </p:cNvSpPr>
          <p:nvPr/>
        </p:nvSpPr>
        <p:spPr bwMode="auto">
          <a:xfrm>
            <a:off x="319088" y="4972050"/>
            <a:ext cx="8523287" cy="86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algn="l">
              <a:spcBef>
                <a:spcPct val="24000"/>
              </a:spcBef>
              <a:defRPr/>
            </a:pPr>
            <a:r>
              <a:rPr lang="en-US" altLang="zh-CN" sz="3200" dirty="0">
                <a:solidFill>
                  <a:srgbClr val="F0F0F0"/>
                </a:solidFill>
                <a:latin typeface="Arial" panose="020B0604020202020204" pitchFamily="34" charset="0"/>
                <a:ea typeface="微软雅黑" panose="020B0503020204020204" pitchFamily="34" charset="-122"/>
                <a:sym typeface="Wingdings" panose="05000000000000000000" pitchFamily="2" charset="2"/>
              </a:rPr>
              <a:t>2. </a:t>
            </a:r>
            <a:r>
              <a:rPr lang="zh-CN" altLang="en-US" sz="3200" dirty="0">
                <a:solidFill>
                  <a:srgbClr val="F0F0F0"/>
                </a:solidFill>
                <a:latin typeface="Arial" panose="020B0604020202020204" pitchFamily="34" charset="0"/>
                <a:ea typeface="微软雅黑" panose="020B0503020204020204" pitchFamily="34" charset="-122"/>
                <a:sym typeface="Wingdings" panose="05000000000000000000" pitchFamily="2" charset="2"/>
              </a:rPr>
              <a:t>若总体的假设值</a:t>
            </a:r>
            <a:r>
              <a:rPr lang="zh-CN" altLang="en-US" sz="3200" b="1" dirty="0">
                <a:solidFill>
                  <a:srgbClr val="F0F0F0"/>
                </a:solidFill>
                <a:latin typeface="Arial" panose="020B0604020202020204" pitchFamily="34" charset="0"/>
                <a:ea typeface="微软雅黑" panose="020B0503020204020204" pitchFamily="34" charset="-122"/>
                <a:sym typeface="Symbol" panose="05050102010706020507" pitchFamily="18" charset="2"/>
              </a:rPr>
              <a:t></a:t>
            </a:r>
            <a:r>
              <a:rPr lang="en-US" altLang="zh-CN" sz="3200" b="1" baseline="-25000" dirty="0">
                <a:solidFill>
                  <a:srgbClr val="F0F0F0"/>
                </a:solidFill>
                <a:latin typeface="Arial" panose="020B0604020202020204" pitchFamily="34" charset="0"/>
                <a:ea typeface="微软雅黑" panose="020B0503020204020204" pitchFamily="34" charset="-122"/>
                <a:sym typeface="Wingdings" panose="05000000000000000000" pitchFamily="2" charset="2"/>
              </a:rPr>
              <a:t>0</a:t>
            </a:r>
            <a:r>
              <a:rPr lang="zh-CN" altLang="en-US" sz="3200" dirty="0">
                <a:solidFill>
                  <a:srgbClr val="F0F0F0"/>
                </a:solidFill>
                <a:latin typeface="Arial" panose="020B0604020202020204" pitchFamily="34" charset="0"/>
                <a:ea typeface="微软雅黑" panose="020B0503020204020204" pitchFamily="34" charset="-122"/>
                <a:sym typeface="Wingdings" panose="05000000000000000000" pitchFamily="2" charset="2"/>
              </a:rPr>
              <a:t>在置信区间外，拒绝</a:t>
            </a:r>
            <a:r>
              <a:rPr lang="en-US" altLang="zh-CN" sz="3200" dirty="0">
                <a:solidFill>
                  <a:srgbClr val="F0F0F0"/>
                </a:solidFill>
                <a:latin typeface="Arial" panose="020B0604020202020204" pitchFamily="34" charset="0"/>
                <a:ea typeface="微软雅黑" panose="020B0503020204020204" pitchFamily="34" charset="-122"/>
                <a:sym typeface="Wingdings" panose="05000000000000000000" pitchFamily="2" charset="2"/>
              </a:rPr>
              <a:t>H</a:t>
            </a:r>
            <a:r>
              <a:rPr lang="en-US" altLang="zh-CN" sz="3200" baseline="-25000" dirty="0">
                <a:solidFill>
                  <a:srgbClr val="F0F0F0"/>
                </a:solidFill>
                <a:latin typeface="Arial" panose="020B0604020202020204" pitchFamily="34" charset="0"/>
                <a:ea typeface="微软雅黑" panose="020B0503020204020204" pitchFamily="34" charset="-122"/>
                <a:sym typeface="Wingdings" panose="05000000000000000000" pitchFamily="2" charset="2"/>
              </a:rPr>
              <a:t>0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4499">
                                            <p:txEl>
                                              <p:pRg st="0" end="0"/>
                                            </p:txEl>
                                          </p:spTgt>
                                        </p:tgtEl>
                                        <p:attrNameLst>
                                          <p:attrName>style.visibility</p:attrName>
                                        </p:attrNameLst>
                                      </p:cBhvr>
                                      <p:to>
                                        <p:strVal val="visible"/>
                                      </p:to>
                                    </p:set>
                                    <p:animEffect transition="in" filter="wipe(left)">
                                      <p:cBhvr>
                                        <p:cTn id="7" dur="500"/>
                                        <p:tgtEl>
                                          <p:spTgt spid="874499">
                                            <p:txEl>
                                              <p:pRg st="0" end="0"/>
                                            </p:txEl>
                                          </p:spTgt>
                                        </p:tgtEl>
                                      </p:cBhvr>
                                    </p:animEffect>
                                  </p:childTnLst>
                                  <p:subTnLst>
                                    <p:animClr clrSpc="rgb" dir="cw">
                                      <p:cBhvr override="childStyle">
                                        <p:cTn dur="1" fill="hold" display="0" masterRel="nextClick" afterEffect="1"/>
                                        <p:tgtEl>
                                          <p:spTgt spid="874499">
                                            <p:txEl>
                                              <p:pRg st="0" end="0"/>
                                            </p:txEl>
                                          </p:spTgt>
                                        </p:tgtEl>
                                        <p:attrNameLst>
                                          <p:attrName>ppt_c</p:attrName>
                                        </p:attrNameLst>
                                      </p:cBhvr>
                                      <p:to>
                                        <a:schemeClr val="folHlink"/>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74520"/>
                                        </p:tgtEl>
                                        <p:attrNameLst>
                                          <p:attrName>style.visibility</p:attrName>
                                        </p:attrNameLst>
                                      </p:cBhvr>
                                      <p:to>
                                        <p:strVal val="visible"/>
                                      </p:to>
                                    </p:set>
                                    <p:animEffect transition="in" filter="wipe(left)">
                                      <p:cBhvr>
                                        <p:cTn id="12" dur="500"/>
                                        <p:tgtEl>
                                          <p:spTgt spid="8745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74521"/>
                                        </p:tgtEl>
                                        <p:attrNameLst>
                                          <p:attrName>style.visibility</p:attrName>
                                        </p:attrNameLst>
                                      </p:cBhvr>
                                      <p:to>
                                        <p:strVal val="visible"/>
                                      </p:to>
                                    </p:set>
                                    <p:animEffect transition="in" filter="wipe(left)">
                                      <p:cBhvr>
                                        <p:cTn id="17" dur="500"/>
                                        <p:tgtEl>
                                          <p:spTgt spid="8745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74527">
                                            <p:txEl>
                                              <p:pRg st="0" end="0"/>
                                            </p:txEl>
                                          </p:spTgt>
                                        </p:tgtEl>
                                        <p:attrNameLst>
                                          <p:attrName>style.visibility</p:attrName>
                                        </p:attrNameLst>
                                      </p:cBhvr>
                                      <p:to>
                                        <p:strVal val="visible"/>
                                      </p:to>
                                    </p:set>
                                    <p:animEffect transition="in" filter="wipe(left)">
                                      <p:cBhvr>
                                        <p:cTn id="22" dur="500"/>
                                        <p:tgtEl>
                                          <p:spTgt spid="874527">
                                            <p:txEl>
                                              <p:pRg st="0" end="0"/>
                                            </p:txEl>
                                          </p:spTgt>
                                        </p:tgtEl>
                                      </p:cBhvr>
                                    </p:animEffect>
                                  </p:childTnLst>
                                  <p:subTnLst>
                                    <p:animClr clrSpc="rgb" dir="cw">
                                      <p:cBhvr override="childStyle">
                                        <p:cTn dur="1" fill="hold" display="0" masterRel="nextClick" afterEffect="1"/>
                                        <p:tgtEl>
                                          <p:spTgt spid="874527">
                                            <p:txEl>
                                              <p:pRg st="0" end="0"/>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4499" grpId="0" build="p" autoUpdateAnimBg="0"/>
      <p:bldP spid="874527" grpId="0" build="p"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082" name="Rectangle 2"/>
          <p:cNvSpPr>
            <a:spLocks noGrp="1" noChangeArrowheads="1"/>
          </p:cNvSpPr>
          <p:nvPr>
            <p:ph type="title"/>
          </p:nvPr>
        </p:nvSpPr>
        <p:spPr>
          <a:xfrm>
            <a:off x="1905000" y="228600"/>
            <a:ext cx="6972300" cy="1143000"/>
          </a:xfrm>
        </p:spPr>
        <p:txBody>
          <a:bodyPr>
            <a:normAutofit fontScale="90000"/>
          </a:bodyPr>
          <a:lstStyle/>
          <a:p>
            <a:pPr>
              <a:defRPr/>
            </a:pPr>
            <a:r>
              <a:rPr lang="zh-CN" altLang="en-US" sz="4000"/>
              <a:t>用置信区间进行检验</a:t>
            </a:r>
            <a:br>
              <a:rPr lang="zh-CN" altLang="en-US" sz="4000"/>
            </a:b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单侧检验</a:t>
            </a:r>
            <a:r>
              <a:rPr lang="en-US" altLang="zh-CN" sz="3600">
                <a:solidFill>
                  <a:schemeClr val="hlink"/>
                </a:solidFill>
                <a:latin typeface="Arial" panose="020B0604020202020204" pitchFamily="34" charset="0"/>
              </a:rPr>
              <a:t>)</a:t>
            </a:r>
          </a:p>
        </p:txBody>
      </p:sp>
      <p:graphicFrame>
        <p:nvGraphicFramePr>
          <p:cNvPr id="942084" name="Object 4">
            <a:hlinkClick r:id="" action="ppaction://ole?verb=0"/>
          </p:cNvPr>
          <p:cNvGraphicFramePr/>
          <p:nvPr/>
        </p:nvGraphicFramePr>
        <p:xfrm>
          <a:off x="1333500" y="2257425"/>
          <a:ext cx="4464050" cy="1033463"/>
        </p:xfrm>
        <a:graphic>
          <a:graphicData uri="http://schemas.openxmlformats.org/presentationml/2006/ole">
            <mc:AlternateContent xmlns:mc="http://schemas.openxmlformats.org/markup-compatibility/2006">
              <mc:Choice xmlns:v="urn:schemas-microsoft-com:vml" Requires="v">
                <p:oleObj spid="_x0000_s130184" name="Equation" r:id="rId4" imgW="2006600" imgH="546100" progId="">
                  <p:embed/>
                </p:oleObj>
              </mc:Choice>
              <mc:Fallback>
                <p:oleObj name="Equation" r:id="rId4" imgW="2006600" imgH="546100" progId="">
                  <p:embed/>
                  <p:pic>
                    <p:nvPicPr>
                      <p:cNvPr id="0" name="Picture 10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3500" y="2257425"/>
                        <a:ext cx="4464050" cy="1033463"/>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
        <p:nvSpPr>
          <p:cNvPr id="942086" name="Rectangle 6"/>
          <p:cNvSpPr>
            <a:spLocks noGrp="1" noChangeArrowheads="1"/>
          </p:cNvSpPr>
          <p:nvPr>
            <p:ph type="body" idx="1"/>
          </p:nvPr>
        </p:nvSpPr>
        <p:spPr>
          <a:xfrm>
            <a:off x="571500" y="1676400"/>
            <a:ext cx="7848600" cy="628650"/>
          </a:xfrm>
        </p:spPr>
        <p:txBody>
          <a:bodyPr/>
          <a:lstStyle/>
          <a:p>
            <a:pPr marL="0" indent="0">
              <a:buNone/>
              <a:defRPr/>
            </a:pPr>
            <a:r>
              <a:rPr lang="en-US" altLang="zh-CN" sz="3000" dirty="0">
                <a:sym typeface="Wingdings" panose="05000000000000000000" pitchFamily="2" charset="2"/>
              </a:rPr>
              <a:t>1.  </a:t>
            </a:r>
            <a:r>
              <a:rPr lang="zh-CN" altLang="en-US" sz="3000" dirty="0">
                <a:sym typeface="Wingdings" panose="05000000000000000000" pitchFamily="2" charset="2"/>
              </a:rPr>
              <a:t>左侧检验：求出单边置信下限</a:t>
            </a:r>
          </a:p>
        </p:txBody>
      </p:sp>
      <p:sp>
        <p:nvSpPr>
          <p:cNvPr id="942087" name="Text Box 7"/>
          <p:cNvSpPr txBox="1">
            <a:spLocks noChangeArrowheads="1"/>
          </p:cNvSpPr>
          <p:nvPr/>
        </p:nvSpPr>
        <p:spPr bwMode="auto">
          <a:xfrm>
            <a:off x="547688" y="3330575"/>
            <a:ext cx="8169275"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kumimoji="1" sz="2400">
                <a:solidFill>
                  <a:schemeClr val="tx1"/>
                </a:solidFill>
                <a:latin typeface="Times New Roman" panose="02020603050405020304" pitchFamily="18" charset="0"/>
                <a:ea typeface="宋体" panose="02010600030101010101" pitchFamily="2" charset="-122"/>
              </a:defRPr>
            </a:lvl1pPr>
            <a:lvl2pPr marL="914400" indent="-457200">
              <a:spcBef>
                <a:spcPct val="0"/>
              </a:spcBef>
              <a:defRPr kumimoji="1" sz="2400">
                <a:solidFill>
                  <a:schemeClr val="tx1"/>
                </a:solidFill>
                <a:latin typeface="Times New Roman" panose="02020603050405020304" pitchFamily="18" charset="0"/>
                <a:ea typeface="宋体" panose="02010600030101010101" pitchFamily="2" charset="-122"/>
              </a:defRPr>
            </a:lvl2pPr>
            <a:lvl3pPr marL="1371600" indent="-457200">
              <a:spcBef>
                <a:spcPct val="0"/>
              </a:spcBef>
              <a:defRPr kumimoji="1" sz="2400">
                <a:solidFill>
                  <a:schemeClr val="tx1"/>
                </a:solidFill>
                <a:latin typeface="Times New Roman" panose="02020603050405020304" pitchFamily="18" charset="0"/>
                <a:ea typeface="宋体" panose="02010600030101010101" pitchFamily="2" charset="-122"/>
              </a:defRPr>
            </a:lvl3pPr>
            <a:lvl4pPr marL="1828800" indent="-4572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indent="-4572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indent="0" algn="just">
              <a:spcBef>
                <a:spcPct val="50000"/>
              </a:spcBef>
              <a:buClr>
                <a:srgbClr val="FFFFFF"/>
              </a:buClr>
              <a:defRPr/>
            </a:pPr>
            <a:r>
              <a:rPr lang="zh-CN" altLang="en-US" sz="2800" dirty="0">
                <a:solidFill>
                  <a:srgbClr val="F0F0F0"/>
                </a:solidFill>
                <a:latin typeface="Arial" panose="020B0604020202020204" pitchFamily="34" charset="0"/>
                <a:ea typeface="微软雅黑" panose="020B0503020204020204" pitchFamily="34" charset="-122"/>
                <a:sym typeface="Wingdings" panose="05000000000000000000" pitchFamily="2" charset="2"/>
              </a:rPr>
              <a:t>若总体的假设值</a:t>
            </a:r>
            <a:r>
              <a:rPr lang="zh-CN" altLang="en-US" sz="2800" b="1" dirty="0">
                <a:solidFill>
                  <a:srgbClr val="F0F0F0"/>
                </a:solidFill>
                <a:latin typeface="Arial" panose="020B0604020202020204" pitchFamily="34" charset="0"/>
                <a:ea typeface="微软雅黑" panose="020B0503020204020204" pitchFamily="34" charset="-122"/>
                <a:sym typeface="Symbol" panose="05050102010706020507" pitchFamily="18" charset="2"/>
              </a:rPr>
              <a:t></a:t>
            </a:r>
            <a:r>
              <a:rPr lang="en-US" altLang="zh-CN" sz="2800" b="1" baseline="-25000" dirty="0">
                <a:solidFill>
                  <a:srgbClr val="F0F0F0"/>
                </a:solidFill>
                <a:latin typeface="Arial" panose="020B0604020202020204" pitchFamily="34" charset="0"/>
                <a:ea typeface="微软雅黑" panose="020B0503020204020204" pitchFamily="34" charset="-122"/>
                <a:sym typeface="Wingdings" panose="05000000000000000000" pitchFamily="2" charset="2"/>
              </a:rPr>
              <a:t>0</a:t>
            </a:r>
            <a:r>
              <a:rPr lang="zh-CN" altLang="en-US" sz="2800" dirty="0">
                <a:solidFill>
                  <a:srgbClr val="F0F0F0"/>
                </a:solidFill>
                <a:latin typeface="Arial" panose="020B0604020202020204" pitchFamily="34" charset="0"/>
                <a:ea typeface="微软雅黑" panose="020B0503020204020204" pitchFamily="34" charset="-122"/>
                <a:sym typeface="Wingdings" panose="05000000000000000000" pitchFamily="2" charset="2"/>
              </a:rPr>
              <a:t>小于单边置信下限，拒绝</a:t>
            </a:r>
            <a:r>
              <a:rPr lang="en-US" altLang="zh-CN" sz="2800" dirty="0">
                <a:solidFill>
                  <a:srgbClr val="F0F0F0"/>
                </a:solidFill>
                <a:latin typeface="Arial" panose="020B0604020202020204" pitchFamily="34" charset="0"/>
                <a:ea typeface="微软雅黑" panose="020B0503020204020204" pitchFamily="34" charset="-122"/>
                <a:sym typeface="Wingdings" panose="05000000000000000000" pitchFamily="2" charset="2"/>
              </a:rPr>
              <a:t>H</a:t>
            </a:r>
            <a:r>
              <a:rPr lang="en-US" altLang="zh-CN" sz="2800" baseline="-25000" dirty="0">
                <a:solidFill>
                  <a:srgbClr val="F0F0F0"/>
                </a:solidFill>
                <a:latin typeface="Arial" panose="020B0604020202020204" pitchFamily="34" charset="0"/>
                <a:ea typeface="微软雅黑" panose="020B0503020204020204" pitchFamily="34" charset="-122"/>
                <a:sym typeface="Wingdings" panose="05000000000000000000" pitchFamily="2" charset="2"/>
              </a:rPr>
              <a:t>0</a:t>
            </a:r>
          </a:p>
          <a:p>
            <a:pPr marL="0" indent="0" algn="just">
              <a:spcBef>
                <a:spcPct val="50000"/>
              </a:spcBef>
              <a:buClr>
                <a:srgbClr val="FFFFFF"/>
              </a:buClr>
              <a:defRPr/>
            </a:pPr>
            <a:r>
              <a:rPr lang="en-US" altLang="zh-CN" sz="2800" dirty="0">
                <a:solidFill>
                  <a:srgbClr val="FFFFFF"/>
                </a:solidFill>
                <a:latin typeface="Arial" panose="020B0604020202020204" pitchFamily="34" charset="0"/>
                <a:ea typeface="微软雅黑" panose="020B0503020204020204" pitchFamily="34" charset="-122"/>
                <a:sym typeface="Wingdings" panose="05000000000000000000" pitchFamily="2" charset="2"/>
              </a:rPr>
              <a:t>2.  </a:t>
            </a:r>
            <a:r>
              <a:rPr lang="zh-CN" altLang="en-US" sz="2800" dirty="0">
                <a:solidFill>
                  <a:srgbClr val="FFFFFF"/>
                </a:solidFill>
                <a:latin typeface="Arial" panose="020B0604020202020204" pitchFamily="34" charset="0"/>
                <a:ea typeface="微软雅黑" panose="020B0503020204020204" pitchFamily="34" charset="-122"/>
                <a:sym typeface="Wingdings" panose="05000000000000000000" pitchFamily="2" charset="2"/>
              </a:rPr>
              <a:t>右侧检验：求出单边置信上限</a:t>
            </a:r>
          </a:p>
          <a:p>
            <a:pPr algn="just">
              <a:spcBef>
                <a:spcPct val="50000"/>
              </a:spcBef>
              <a:buClr>
                <a:srgbClr val="FFFFFF"/>
              </a:buClr>
              <a:buFont typeface="Wingdings" panose="05000000000000000000" pitchFamily="2" charset="2"/>
              <a:buAutoNum type="arabicPeriod" startAt="2"/>
              <a:defRPr/>
            </a:pPr>
            <a:endParaRPr lang="en-US" altLang="zh-CN" sz="2800" baseline="-250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sym typeface="Wingdings" panose="05000000000000000000" pitchFamily="2" charset="2"/>
            </a:endParaRPr>
          </a:p>
        </p:txBody>
      </p:sp>
      <p:sp>
        <p:nvSpPr>
          <p:cNvPr id="942089" name="Text Box 9"/>
          <p:cNvSpPr txBox="1">
            <a:spLocks noChangeArrowheads="1"/>
          </p:cNvSpPr>
          <p:nvPr/>
        </p:nvSpPr>
        <p:spPr bwMode="auto">
          <a:xfrm>
            <a:off x="566738" y="5559425"/>
            <a:ext cx="8169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kumimoji="1" sz="2400">
                <a:solidFill>
                  <a:schemeClr val="tx1"/>
                </a:solidFill>
                <a:latin typeface="Times New Roman" panose="02020603050405020304" pitchFamily="18" charset="0"/>
                <a:ea typeface="宋体" panose="02010600030101010101" pitchFamily="2" charset="-122"/>
              </a:defRPr>
            </a:lvl1pPr>
            <a:lvl2pPr marL="914400" indent="-457200">
              <a:spcBef>
                <a:spcPct val="0"/>
              </a:spcBef>
              <a:defRPr kumimoji="1" sz="2400">
                <a:solidFill>
                  <a:schemeClr val="tx1"/>
                </a:solidFill>
                <a:latin typeface="Times New Roman" panose="02020603050405020304" pitchFamily="18" charset="0"/>
                <a:ea typeface="宋体" panose="02010600030101010101" pitchFamily="2" charset="-122"/>
              </a:defRPr>
            </a:lvl2pPr>
            <a:lvl3pPr marL="1371600" indent="-457200">
              <a:spcBef>
                <a:spcPct val="0"/>
              </a:spcBef>
              <a:defRPr kumimoji="1" sz="2400">
                <a:solidFill>
                  <a:schemeClr val="tx1"/>
                </a:solidFill>
                <a:latin typeface="Times New Roman" panose="02020603050405020304" pitchFamily="18" charset="0"/>
                <a:ea typeface="宋体" panose="02010600030101010101" pitchFamily="2" charset="-122"/>
              </a:defRPr>
            </a:lvl3pPr>
            <a:lvl4pPr marL="1828800" indent="-457200">
              <a:spcBef>
                <a:spcPct val="0"/>
              </a:spcBef>
              <a:defRPr kumimoji="1" sz="2400">
                <a:solidFill>
                  <a:schemeClr val="tx1"/>
                </a:solidFill>
                <a:latin typeface="Times New Roman" panose="02020603050405020304" pitchFamily="18" charset="0"/>
                <a:ea typeface="宋体" panose="02010600030101010101" pitchFamily="2" charset="-122"/>
              </a:defRPr>
            </a:lvl4pPr>
            <a:lvl5pPr marL="2286000" indent="-457200">
              <a:spcBef>
                <a:spcPct val="0"/>
              </a:spcBef>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indent="0" algn="just">
              <a:spcBef>
                <a:spcPct val="50000"/>
              </a:spcBef>
              <a:buClr>
                <a:srgbClr val="FFFFFF"/>
              </a:buClr>
              <a:defRPr/>
            </a:pPr>
            <a:r>
              <a:rPr lang="zh-CN" altLang="en-US" sz="2800" dirty="0">
                <a:solidFill>
                  <a:srgbClr val="F0F0F0"/>
                </a:solidFill>
                <a:latin typeface="Arial" panose="020B0604020202020204" pitchFamily="34" charset="0"/>
                <a:ea typeface="微软雅黑" panose="020B0503020204020204" pitchFamily="34" charset="-122"/>
                <a:sym typeface="Wingdings" panose="05000000000000000000" pitchFamily="2" charset="2"/>
              </a:rPr>
              <a:t>若总体的假设值</a:t>
            </a:r>
            <a:r>
              <a:rPr lang="zh-CN" altLang="en-US" sz="2800" b="1" dirty="0">
                <a:solidFill>
                  <a:srgbClr val="F0F0F0"/>
                </a:solidFill>
                <a:latin typeface="Arial" panose="020B0604020202020204" pitchFamily="34" charset="0"/>
                <a:ea typeface="微软雅黑" panose="020B0503020204020204" pitchFamily="34" charset="-122"/>
                <a:sym typeface="Symbol" panose="05050102010706020507" pitchFamily="18" charset="2"/>
              </a:rPr>
              <a:t></a:t>
            </a:r>
            <a:r>
              <a:rPr lang="en-US" altLang="zh-CN" sz="2800" b="1" baseline="-25000" dirty="0">
                <a:solidFill>
                  <a:srgbClr val="F0F0F0"/>
                </a:solidFill>
                <a:latin typeface="Arial" panose="020B0604020202020204" pitchFamily="34" charset="0"/>
                <a:ea typeface="微软雅黑" panose="020B0503020204020204" pitchFamily="34" charset="-122"/>
                <a:sym typeface="Wingdings" panose="05000000000000000000" pitchFamily="2" charset="2"/>
              </a:rPr>
              <a:t>0</a:t>
            </a:r>
            <a:r>
              <a:rPr lang="zh-CN" altLang="en-US" sz="2800" dirty="0">
                <a:solidFill>
                  <a:srgbClr val="F0F0F0"/>
                </a:solidFill>
                <a:latin typeface="Arial" panose="020B0604020202020204" pitchFamily="34" charset="0"/>
                <a:ea typeface="微软雅黑" panose="020B0503020204020204" pitchFamily="34" charset="-122"/>
                <a:sym typeface="Wingdings" panose="05000000000000000000" pitchFamily="2" charset="2"/>
              </a:rPr>
              <a:t>大于单边置信上限，拒绝</a:t>
            </a:r>
            <a:r>
              <a:rPr lang="en-US" altLang="zh-CN" sz="2800" dirty="0">
                <a:solidFill>
                  <a:srgbClr val="F0F0F0"/>
                </a:solidFill>
                <a:latin typeface="Arial" panose="020B0604020202020204" pitchFamily="34" charset="0"/>
                <a:ea typeface="微软雅黑" panose="020B0503020204020204" pitchFamily="34" charset="-122"/>
                <a:sym typeface="Wingdings" panose="05000000000000000000" pitchFamily="2" charset="2"/>
              </a:rPr>
              <a:t>H</a:t>
            </a:r>
            <a:r>
              <a:rPr lang="en-US" altLang="zh-CN" sz="2800" baseline="-25000" dirty="0">
                <a:solidFill>
                  <a:srgbClr val="F0F0F0"/>
                </a:solidFill>
                <a:latin typeface="Arial" panose="020B0604020202020204" pitchFamily="34" charset="0"/>
                <a:ea typeface="微软雅黑" panose="020B0503020204020204" pitchFamily="34" charset="-122"/>
                <a:sym typeface="Wingdings" panose="05000000000000000000" pitchFamily="2" charset="2"/>
              </a:rPr>
              <a:t>0</a:t>
            </a:r>
          </a:p>
        </p:txBody>
      </p:sp>
      <p:graphicFrame>
        <p:nvGraphicFramePr>
          <p:cNvPr id="942090" name="Object 10">
            <a:hlinkClick r:id="" action="ppaction://ole?verb=0"/>
          </p:cNvPr>
          <p:cNvGraphicFramePr/>
          <p:nvPr/>
        </p:nvGraphicFramePr>
        <p:xfrm>
          <a:off x="1446213" y="4516438"/>
          <a:ext cx="4692650" cy="1011237"/>
        </p:xfrm>
        <a:graphic>
          <a:graphicData uri="http://schemas.openxmlformats.org/presentationml/2006/ole">
            <mc:AlternateContent xmlns:mc="http://schemas.openxmlformats.org/markup-compatibility/2006">
              <mc:Choice xmlns:v="urn:schemas-microsoft-com:vml" Requires="v">
                <p:oleObj spid="_x0000_s130185" name="Equation" r:id="rId6" imgW="2006600" imgH="546100" progId="">
                  <p:embed/>
                </p:oleObj>
              </mc:Choice>
              <mc:Fallback>
                <p:oleObj name="Equation" r:id="rId6" imgW="2006600" imgH="546100" progId="">
                  <p:embed/>
                  <p:pic>
                    <p:nvPicPr>
                      <p:cNvPr id="0" name="Picture 10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6213" y="4516438"/>
                        <a:ext cx="4692650" cy="1011237"/>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2086">
                                            <p:txEl>
                                              <p:pRg st="0" end="0"/>
                                            </p:txEl>
                                          </p:spTgt>
                                        </p:tgtEl>
                                        <p:attrNameLst>
                                          <p:attrName>style.visibility</p:attrName>
                                        </p:attrNameLst>
                                      </p:cBhvr>
                                      <p:to>
                                        <p:strVal val="visible"/>
                                      </p:to>
                                    </p:set>
                                    <p:animEffect transition="in" filter="wipe(left)">
                                      <p:cBhvr>
                                        <p:cTn id="7" dur="500"/>
                                        <p:tgtEl>
                                          <p:spTgt spid="942086">
                                            <p:txEl>
                                              <p:pRg st="0" end="0"/>
                                            </p:txEl>
                                          </p:spTgt>
                                        </p:tgtEl>
                                      </p:cBhvr>
                                    </p:animEffect>
                                  </p:childTnLst>
                                  <p:subTnLst>
                                    <p:animClr clrSpc="rgb" dir="cw">
                                      <p:cBhvr override="childStyle">
                                        <p:cTn dur="1" fill="hold" display="0" masterRel="nextClick" afterEffect="1"/>
                                        <p:tgtEl>
                                          <p:spTgt spid="942086">
                                            <p:txEl>
                                              <p:pRg st="0" end="0"/>
                                            </p:txEl>
                                          </p:spTgt>
                                        </p:tgtEl>
                                        <p:attrNameLst>
                                          <p:attrName>ppt_c</p:attrName>
                                        </p:attrNameLst>
                                      </p:cBhvr>
                                      <p:to>
                                        <a:schemeClr val="folHlink"/>
                                      </p:to>
                                    </p:animClr>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42084"/>
                                        </p:tgtEl>
                                        <p:attrNameLst>
                                          <p:attrName>style.visibility</p:attrName>
                                        </p:attrNameLst>
                                      </p:cBhvr>
                                      <p:to>
                                        <p:strVal val="visible"/>
                                      </p:to>
                                    </p:set>
                                    <p:animEffect transition="in" filter="wipe(left)">
                                      <p:cBhvr>
                                        <p:cTn id="12" dur="500"/>
                                        <p:tgtEl>
                                          <p:spTgt spid="94208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42087">
                                            <p:txEl>
                                              <p:pRg st="0" end="0"/>
                                            </p:txEl>
                                          </p:spTgt>
                                        </p:tgtEl>
                                        <p:attrNameLst>
                                          <p:attrName>style.visibility</p:attrName>
                                        </p:attrNameLst>
                                      </p:cBhvr>
                                      <p:to>
                                        <p:strVal val="visible"/>
                                      </p:to>
                                    </p:set>
                                    <p:animEffect transition="in" filter="wipe(left)">
                                      <p:cBhvr>
                                        <p:cTn id="17" dur="500"/>
                                        <p:tgtEl>
                                          <p:spTgt spid="942087">
                                            <p:txEl>
                                              <p:pRg st="0" end="0"/>
                                            </p:txEl>
                                          </p:spTgt>
                                        </p:tgtEl>
                                      </p:cBhvr>
                                    </p:animEffect>
                                  </p:childTnLst>
                                  <p:subTnLst>
                                    <p:animClr clrSpc="rgb" dir="cw">
                                      <p:cBhvr override="childStyle">
                                        <p:cTn dur="1" fill="hold" display="0" masterRel="nextClick" afterEffect="1"/>
                                        <p:tgtEl>
                                          <p:spTgt spid="942087">
                                            <p:txEl>
                                              <p:pRg st="0" end="0"/>
                                            </p:txEl>
                                          </p:spTgt>
                                        </p:tgtEl>
                                        <p:attrNameLst>
                                          <p:attrName>ppt_c</p:attrName>
                                        </p:attrNameLst>
                                      </p:cBhvr>
                                      <p:to>
                                        <a:schemeClr val="folHlink"/>
                                      </p:to>
                                    </p:animClr>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42087">
                                            <p:txEl>
                                              <p:pRg st="1" end="1"/>
                                            </p:txEl>
                                          </p:spTgt>
                                        </p:tgtEl>
                                        <p:attrNameLst>
                                          <p:attrName>style.visibility</p:attrName>
                                        </p:attrNameLst>
                                      </p:cBhvr>
                                      <p:to>
                                        <p:strVal val="visible"/>
                                      </p:to>
                                    </p:set>
                                    <p:animEffect transition="in" filter="wipe(left)">
                                      <p:cBhvr>
                                        <p:cTn id="22" dur="500"/>
                                        <p:tgtEl>
                                          <p:spTgt spid="942087">
                                            <p:txEl>
                                              <p:pRg st="1" end="1"/>
                                            </p:txEl>
                                          </p:spTgt>
                                        </p:tgtEl>
                                      </p:cBhvr>
                                    </p:animEffect>
                                  </p:childTnLst>
                                  <p:subTnLst>
                                    <p:animClr clrSpc="rgb" dir="cw">
                                      <p:cBhvr override="childStyle">
                                        <p:cTn dur="1" fill="hold" display="0" masterRel="nextClick" afterEffect="1"/>
                                        <p:tgtEl>
                                          <p:spTgt spid="942087">
                                            <p:txEl>
                                              <p:pRg st="1" end="1"/>
                                            </p:txEl>
                                          </p:spTgt>
                                        </p:tgtEl>
                                        <p:attrNameLst>
                                          <p:attrName>ppt_c</p:attrName>
                                        </p:attrNameLst>
                                      </p:cBhvr>
                                      <p:to>
                                        <a:schemeClr val="folHlink"/>
                                      </p:to>
                                    </p:animClr>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42090"/>
                                        </p:tgtEl>
                                        <p:attrNameLst>
                                          <p:attrName>style.visibility</p:attrName>
                                        </p:attrNameLst>
                                      </p:cBhvr>
                                      <p:to>
                                        <p:strVal val="visible"/>
                                      </p:to>
                                    </p:set>
                                    <p:animEffect transition="in" filter="wipe(left)">
                                      <p:cBhvr>
                                        <p:cTn id="27" dur="500"/>
                                        <p:tgtEl>
                                          <p:spTgt spid="94209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42089">
                                            <p:txEl>
                                              <p:pRg st="0" end="0"/>
                                            </p:txEl>
                                          </p:spTgt>
                                        </p:tgtEl>
                                        <p:attrNameLst>
                                          <p:attrName>style.visibility</p:attrName>
                                        </p:attrNameLst>
                                      </p:cBhvr>
                                      <p:to>
                                        <p:strVal val="visible"/>
                                      </p:to>
                                    </p:set>
                                    <p:animEffect transition="in" filter="wipe(left)">
                                      <p:cBhvr>
                                        <p:cTn id="32" dur="500"/>
                                        <p:tgtEl>
                                          <p:spTgt spid="942089">
                                            <p:txEl>
                                              <p:pRg st="0" end="0"/>
                                            </p:txEl>
                                          </p:spTgt>
                                        </p:tgtEl>
                                      </p:cBhvr>
                                    </p:animEffect>
                                  </p:childTnLst>
                                  <p:subTnLst>
                                    <p:animClr clrSpc="rgb" dir="cw">
                                      <p:cBhvr override="childStyle">
                                        <p:cTn dur="1" fill="hold" display="0" masterRel="nextClick" afterEffect="1"/>
                                        <p:tgtEl>
                                          <p:spTgt spid="942089">
                                            <p:txEl>
                                              <p:pRg st="0" end="0"/>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086" grpId="0" build="p" autoUpdateAnimBg="0"/>
      <p:bldP spid="942087" grpId="0" build="p" autoUpdateAnimBg="0"/>
      <p:bldP spid="942089" grpId="0" build="p"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ChangeArrowheads="1"/>
          </p:cNvSpPr>
          <p:nvPr>
            <p:ph type="title"/>
          </p:nvPr>
        </p:nvSpPr>
        <p:spPr/>
        <p:txBody>
          <a:bodyPr>
            <a:normAutofit fontScale="90000"/>
          </a:bodyPr>
          <a:lstStyle/>
          <a:p>
            <a:pPr>
              <a:defRPr/>
            </a:pPr>
            <a:r>
              <a:rPr lang="zh-CN" altLang="en-US" sz="4000"/>
              <a:t>用置信区间进行检验</a:t>
            </a:r>
            <a:br>
              <a:rPr lang="zh-CN" altLang="en-US" sz="4000"/>
            </a:br>
            <a:r>
              <a:rPr lang="zh-CN" altLang="en-US" sz="4000"/>
              <a:t> </a:t>
            </a: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例题分析</a:t>
            </a:r>
            <a:r>
              <a:rPr lang="en-US" altLang="zh-CN" sz="3600">
                <a:solidFill>
                  <a:schemeClr val="hlink"/>
                </a:solidFill>
                <a:latin typeface="Arial" panose="020B0604020202020204" pitchFamily="34" charset="0"/>
              </a:rPr>
              <a:t>)</a:t>
            </a:r>
          </a:p>
        </p:txBody>
      </p:sp>
      <p:sp>
        <p:nvSpPr>
          <p:cNvPr id="808963" name="Rectangle 3"/>
          <p:cNvSpPr>
            <a:spLocks noGrp="1" noChangeArrowheads="1"/>
          </p:cNvSpPr>
          <p:nvPr>
            <p:ph type="body" idx="1"/>
          </p:nvPr>
        </p:nvSpPr>
        <p:spPr>
          <a:xfrm>
            <a:off x="247650" y="1733550"/>
            <a:ext cx="5489575" cy="4495800"/>
          </a:xfrm>
        </p:spPr>
        <p:txBody>
          <a:bodyPr/>
          <a:lstStyle/>
          <a:p>
            <a:pPr marL="609600" indent="-609600" algn="just">
              <a:defRPr/>
            </a:pPr>
            <a:r>
              <a:rPr lang="en-US" altLang="zh-CN" sz="2800"/>
              <a:t>      </a:t>
            </a:r>
            <a:endParaRPr lang="en-US" altLang="zh-CN" sz="2800" b="1"/>
          </a:p>
        </p:txBody>
      </p:sp>
      <p:sp>
        <p:nvSpPr>
          <p:cNvPr id="808973" name="Rectangle 13"/>
          <p:cNvSpPr>
            <a:spLocks noChangeArrowheads="1"/>
          </p:cNvSpPr>
          <p:nvPr/>
        </p:nvSpPr>
        <p:spPr bwMode="auto">
          <a:xfrm>
            <a:off x="490538" y="2000250"/>
            <a:ext cx="5322887" cy="377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defRPr/>
            </a:pPr>
            <a:r>
              <a:rPr lang="en-US" altLang="zh-CN" sz="32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a:t>
            </a:r>
            <a:r>
              <a:rPr lang="zh-CN" altLang="en-US" sz="32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例</a:t>
            </a:r>
            <a:r>
              <a:rPr lang="en-US" altLang="zh-CN" sz="32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a:t>
            </a:r>
            <a:r>
              <a:rPr lang="zh-CN" altLang="en-US" sz="30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一种袋装食品每包的标准重量应为</a:t>
            </a:r>
            <a:r>
              <a:rPr lang="en-US" altLang="zh-CN" sz="30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1000</a:t>
            </a:r>
            <a:r>
              <a:rPr lang="zh-CN" altLang="en-US" sz="30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克。现从生产的一批产品中随机抽取</a:t>
            </a:r>
            <a:r>
              <a:rPr lang="en-US" altLang="zh-CN" sz="30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16</a:t>
            </a:r>
            <a:r>
              <a:rPr lang="zh-CN" altLang="en-US" sz="30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袋，测得其平均重量为</a:t>
            </a:r>
            <a:r>
              <a:rPr lang="en-US" altLang="zh-CN" sz="30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991</a:t>
            </a:r>
            <a:r>
              <a:rPr lang="zh-CN" altLang="en-US" sz="30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克。已知这种产品重量服从标准差为</a:t>
            </a:r>
            <a:r>
              <a:rPr lang="en-US" altLang="zh-CN" sz="30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50</a:t>
            </a:r>
            <a:r>
              <a:rPr lang="zh-CN" altLang="en-US" sz="30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克的正态分布。试确定这批产品的包装重量是否合格？</a:t>
            </a:r>
            <a:r>
              <a:rPr lang="en-US" altLang="zh-CN" sz="30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a:t>
            </a:r>
            <a:r>
              <a:rPr lang="en-US" altLang="zh-CN" sz="3000" b="1" dirty="0">
                <a:solidFill>
                  <a:srgbClr val="FFFFB1"/>
                </a:solidFill>
                <a:effectLst>
                  <a:outerShdw blurRad="38100" dist="38100" dir="2700000" algn="tl">
                    <a:srgbClr val="000000"/>
                  </a:outerShdw>
                </a:effectLst>
                <a:latin typeface="Symbol" panose="05050102010706020507" pitchFamily="18" charset="2"/>
                <a:ea typeface="微软雅黑" panose="020B0503020204020204" pitchFamily="34" charset="-122"/>
              </a:rPr>
              <a:t></a:t>
            </a:r>
            <a:r>
              <a:rPr lang="en-US" altLang="zh-CN" sz="30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 = 0.05</a:t>
            </a:r>
            <a:r>
              <a:rPr lang="en-US" altLang="zh-CN" sz="30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a:t>
            </a:r>
          </a:p>
        </p:txBody>
      </p:sp>
      <p:sp>
        <p:nvSpPr>
          <p:cNvPr id="808979" name="AutoShape 19"/>
          <p:cNvSpPr>
            <a:spLocks noChangeArrowheads="1"/>
          </p:cNvSpPr>
          <p:nvPr/>
        </p:nvSpPr>
        <p:spPr bwMode="auto">
          <a:xfrm>
            <a:off x="6419850" y="2419350"/>
            <a:ext cx="2419350" cy="762000"/>
          </a:xfrm>
          <a:prstGeom prst="cloudCallout">
            <a:avLst>
              <a:gd name="adj1" fmla="val -70801"/>
              <a:gd name="adj2" fmla="val 138542"/>
            </a:avLst>
          </a:prstGeom>
          <a:noFill/>
          <a:ln w="12700">
            <a:solidFill>
              <a:schemeClr val="accent2"/>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r>
              <a:rPr lang="zh-CN" altLang="en-US" sz="2200" dirty="0">
                <a:solidFill>
                  <a:srgbClr val="00DFCA"/>
                </a:solidFill>
                <a:effectLst>
                  <a:outerShdw blurRad="38100" dist="38100" dir="2700000" algn="tl">
                    <a:srgbClr val="000000"/>
                  </a:outerShdw>
                </a:effectLst>
                <a:latin typeface="Arial" panose="020B0604020202020204" pitchFamily="34" charset="0"/>
                <a:ea typeface="微软雅黑" panose="020B0503020204020204" pitchFamily="34" charset="-122"/>
              </a:rPr>
              <a:t>双侧检验！</a:t>
            </a:r>
          </a:p>
        </p:txBody>
      </p:sp>
      <p:grpSp>
        <p:nvGrpSpPr>
          <p:cNvPr id="126982" name="Group 24"/>
          <p:cNvGrpSpPr/>
          <p:nvPr/>
        </p:nvGrpSpPr>
        <p:grpSpPr bwMode="auto">
          <a:xfrm>
            <a:off x="6042025" y="3775075"/>
            <a:ext cx="1973263" cy="1668463"/>
            <a:chOff x="3806" y="2450"/>
            <a:chExt cx="1243" cy="1051"/>
          </a:xfrm>
        </p:grpSpPr>
        <p:pic>
          <p:nvPicPr>
            <p:cNvPr id="126984" name="Picture 15" descr="C:\Program Files\Microsoft Office\Clipart\Pub60Cor\WB01740_.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06" y="2774"/>
              <a:ext cx="655" cy="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985" name="Picture 16" descr="C:\Program Files\Microsoft Office\Clipart\Pub60Cor\WB01740_.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94" y="2846"/>
              <a:ext cx="655" cy="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986" name="Picture 20" descr="C:\Program Files\Microsoft Office\Clipart\Pub60Cor\WB01740_.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54" y="2450"/>
              <a:ext cx="655" cy="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08982" name="AutoShape 22"/>
          <p:cNvSpPr>
            <a:spLocks noChangeArrowheads="1"/>
          </p:cNvSpPr>
          <p:nvPr/>
        </p:nvSpPr>
        <p:spPr bwMode="auto">
          <a:xfrm>
            <a:off x="7543800" y="5448300"/>
            <a:ext cx="933450" cy="781050"/>
          </a:xfrm>
          <a:prstGeom prst="wedgeEllipseCallout">
            <a:avLst>
              <a:gd name="adj1" fmla="val -50681"/>
              <a:gd name="adj2" fmla="val -56912"/>
            </a:avLst>
          </a:prstGeom>
          <a:noFill/>
          <a:ln w="12700">
            <a:solidFill>
              <a:srgbClr val="E1FFFF"/>
            </a:solidFill>
            <a:miter lim="800000"/>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pPr>
              <a:spcBef>
                <a:spcPct val="50000"/>
              </a:spcBef>
              <a:defRPr/>
            </a:pPr>
            <a:r>
              <a:rPr lang="zh-CN" altLang="en-US" sz="1800" dirty="0">
                <a:solidFill>
                  <a:srgbClr val="FFCE87"/>
                </a:solidFill>
                <a:effectLst>
                  <a:outerShdw blurRad="38100" dist="38100" dir="2700000" algn="tl">
                    <a:srgbClr val="000000"/>
                  </a:outerShdw>
                </a:effectLst>
                <a:latin typeface="Arial" panose="020B0604020202020204" pitchFamily="34" charset="0"/>
                <a:ea typeface="微软雅黑" panose="020B0503020204020204" pitchFamily="34" charset="-122"/>
              </a:rPr>
              <a:t>香脆蛋卷</a:t>
            </a:r>
          </a:p>
        </p:txBody>
      </p:sp>
    </p:spTree>
  </p:cSld>
  <p:clrMapOvr>
    <a:masterClrMapping/>
  </p:clrMapOvr>
  <p:transition>
    <p:wipe dir="r"/>
  </p:transition>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2450" name="Rectangle 2"/>
          <p:cNvSpPr>
            <a:spLocks noGrp="1" noChangeArrowheads="1"/>
          </p:cNvSpPr>
          <p:nvPr>
            <p:ph type="title"/>
          </p:nvPr>
        </p:nvSpPr>
        <p:spPr/>
        <p:txBody>
          <a:bodyPr>
            <a:normAutofit fontScale="90000"/>
          </a:bodyPr>
          <a:lstStyle/>
          <a:p>
            <a:pPr>
              <a:defRPr/>
            </a:pPr>
            <a:r>
              <a:rPr lang="zh-CN" altLang="en-US" sz="4000"/>
              <a:t>用置信区间进行检验</a:t>
            </a:r>
            <a:br>
              <a:rPr lang="zh-CN" altLang="en-US" sz="4000"/>
            </a:br>
            <a:r>
              <a:rPr lang="zh-CN" altLang="en-US" sz="4000"/>
              <a:t> </a:t>
            </a:r>
            <a:r>
              <a:rPr lang="en-US" altLang="zh-CN" sz="3600">
                <a:solidFill>
                  <a:schemeClr val="hlink"/>
                </a:solidFill>
                <a:latin typeface="Arial" panose="020B0604020202020204" pitchFamily="34" charset="0"/>
              </a:rPr>
              <a:t>(</a:t>
            </a:r>
            <a:r>
              <a:rPr lang="zh-CN" altLang="en-US" sz="3600">
                <a:solidFill>
                  <a:schemeClr val="hlink"/>
                </a:solidFill>
                <a:latin typeface="Arial" panose="020B0604020202020204" pitchFamily="34" charset="0"/>
              </a:rPr>
              <a:t>例题分析</a:t>
            </a:r>
            <a:r>
              <a:rPr lang="en-US" altLang="zh-CN" sz="3600">
                <a:solidFill>
                  <a:schemeClr val="hlink"/>
                </a:solidFill>
                <a:latin typeface="Arial" panose="020B0604020202020204" pitchFamily="34" charset="0"/>
              </a:rPr>
              <a:t>)</a:t>
            </a:r>
          </a:p>
        </p:txBody>
      </p:sp>
      <p:sp>
        <p:nvSpPr>
          <p:cNvPr id="872451" name="Rectangle 3"/>
          <p:cNvSpPr>
            <a:spLocks noGrp="1" noChangeArrowheads="1"/>
          </p:cNvSpPr>
          <p:nvPr>
            <p:ph type="body" sz="half" idx="1"/>
          </p:nvPr>
        </p:nvSpPr>
        <p:spPr>
          <a:xfrm>
            <a:off x="609600" y="1708150"/>
            <a:ext cx="3848100" cy="4114800"/>
          </a:xfrm>
        </p:spPr>
        <p:txBody>
          <a:bodyPr/>
          <a:lstStyle/>
          <a:p>
            <a:pPr marL="0" indent="0">
              <a:defRPr/>
            </a:pPr>
            <a:r>
              <a:rPr lang="en-US" altLang="zh-CN" sz="2800" b="1" dirty="0">
                <a:solidFill>
                  <a:srgbClr val="FFFFB1"/>
                </a:solidFill>
              </a:rPr>
              <a:t>H</a:t>
            </a:r>
            <a:r>
              <a:rPr lang="en-US" altLang="zh-CN" sz="2000" b="1" dirty="0">
                <a:solidFill>
                  <a:srgbClr val="FFFFB1"/>
                </a:solidFill>
              </a:rPr>
              <a:t>0</a:t>
            </a:r>
            <a:r>
              <a:rPr lang="en-US" altLang="zh-CN" sz="2800" b="1" dirty="0">
                <a:solidFill>
                  <a:srgbClr val="EAEAEA"/>
                </a:solidFill>
              </a:rPr>
              <a:t>:</a:t>
            </a:r>
            <a:r>
              <a:rPr lang="en-US" altLang="zh-CN" sz="2800" b="1" dirty="0">
                <a:solidFill>
                  <a:schemeClr val="tx2"/>
                </a:solidFill>
              </a:rPr>
              <a:t> </a:t>
            </a:r>
            <a:r>
              <a:rPr lang="en-US" altLang="zh-CN" sz="2800" b="1" dirty="0">
                <a:latin typeface="Symbol" panose="05050102010706020507" pitchFamily="18" charset="2"/>
              </a:rPr>
              <a:t></a:t>
            </a:r>
            <a:r>
              <a:rPr lang="en-US" altLang="zh-CN" sz="2800" b="1" dirty="0"/>
              <a:t> </a:t>
            </a:r>
            <a:r>
              <a:rPr lang="en-US" altLang="zh-CN" sz="2800" b="1" dirty="0">
                <a:sym typeface="Symbol" panose="05050102010706020507" pitchFamily="18" charset="2"/>
              </a:rPr>
              <a:t>=</a:t>
            </a:r>
            <a:r>
              <a:rPr lang="en-US" altLang="zh-CN" sz="2800" b="1" dirty="0"/>
              <a:t> 1000</a:t>
            </a:r>
          </a:p>
          <a:p>
            <a:pPr marL="0" indent="0">
              <a:defRPr/>
            </a:pPr>
            <a:r>
              <a:rPr lang="en-US" altLang="zh-CN" sz="2800" b="1" dirty="0">
                <a:solidFill>
                  <a:srgbClr val="FFFFB1"/>
                </a:solidFill>
              </a:rPr>
              <a:t>H</a:t>
            </a:r>
            <a:r>
              <a:rPr lang="en-US" altLang="zh-CN" sz="2000" b="1" dirty="0">
                <a:solidFill>
                  <a:srgbClr val="FFFFB1"/>
                </a:solidFill>
              </a:rPr>
              <a:t>1</a:t>
            </a:r>
            <a:r>
              <a:rPr lang="en-US" altLang="zh-CN" sz="2800" b="1" dirty="0">
                <a:solidFill>
                  <a:srgbClr val="EAEAEA"/>
                </a:solidFill>
              </a:rPr>
              <a:t>: </a:t>
            </a:r>
            <a:r>
              <a:rPr lang="en-US" altLang="zh-CN" sz="2800" b="1" dirty="0">
                <a:latin typeface="Symbol" panose="05050102010706020507" pitchFamily="18" charset="2"/>
              </a:rPr>
              <a:t></a:t>
            </a:r>
            <a:r>
              <a:rPr lang="en-US" altLang="zh-CN" sz="2800" b="1" dirty="0"/>
              <a:t> </a:t>
            </a:r>
            <a:r>
              <a:rPr lang="en-US" altLang="zh-CN" sz="2800" b="1" dirty="0">
                <a:sym typeface="Symbol" panose="05050102010706020507" pitchFamily="18" charset="2"/>
              </a:rPr>
              <a:t></a:t>
            </a:r>
            <a:r>
              <a:rPr lang="en-US" altLang="zh-CN" sz="2800" b="1" dirty="0"/>
              <a:t> 1000</a:t>
            </a:r>
          </a:p>
          <a:p>
            <a:pPr marL="0" indent="0">
              <a:defRPr/>
            </a:pPr>
            <a:r>
              <a:rPr lang="en-US" altLang="zh-CN" sz="2800" b="1" dirty="0">
                <a:solidFill>
                  <a:srgbClr val="FFFFB1"/>
                </a:solidFill>
                <a:latin typeface="Symbol" panose="05050102010706020507" pitchFamily="18" charset="2"/>
              </a:rPr>
              <a:t></a:t>
            </a:r>
            <a:r>
              <a:rPr lang="en-US" altLang="zh-CN" sz="2800" b="1" dirty="0">
                <a:solidFill>
                  <a:srgbClr val="FFFFB1"/>
                </a:solidFill>
              </a:rPr>
              <a:t> </a:t>
            </a:r>
            <a:r>
              <a:rPr lang="en-US" altLang="zh-CN" sz="2800" b="1" dirty="0">
                <a:solidFill>
                  <a:srgbClr val="EAEAEA"/>
                </a:solidFill>
              </a:rPr>
              <a:t>=</a:t>
            </a:r>
            <a:r>
              <a:rPr lang="en-US" altLang="zh-CN" sz="2800" b="1" dirty="0">
                <a:solidFill>
                  <a:schemeClr val="tx2"/>
                </a:solidFill>
              </a:rPr>
              <a:t> </a:t>
            </a:r>
            <a:r>
              <a:rPr lang="en-US" altLang="zh-CN" sz="2800" b="1" dirty="0"/>
              <a:t>0.05</a:t>
            </a:r>
          </a:p>
          <a:p>
            <a:pPr marL="0" indent="0">
              <a:defRPr/>
            </a:pPr>
            <a:r>
              <a:rPr lang="en-US" altLang="zh-CN" sz="2800" b="1" i="1" dirty="0">
                <a:solidFill>
                  <a:srgbClr val="FFFFB1"/>
                </a:solidFill>
              </a:rPr>
              <a:t>n</a:t>
            </a:r>
            <a:r>
              <a:rPr lang="en-US" altLang="zh-CN" sz="2800" b="1" dirty="0">
                <a:solidFill>
                  <a:srgbClr val="FFFFB1"/>
                </a:solidFill>
              </a:rPr>
              <a:t> </a:t>
            </a:r>
            <a:r>
              <a:rPr lang="en-US" altLang="zh-CN" sz="2800" b="1" dirty="0">
                <a:solidFill>
                  <a:srgbClr val="EAEAEA"/>
                </a:solidFill>
              </a:rPr>
              <a:t>=</a:t>
            </a:r>
            <a:r>
              <a:rPr lang="en-US" altLang="zh-CN" sz="2800" b="1" dirty="0"/>
              <a:t> 49</a:t>
            </a:r>
          </a:p>
          <a:p>
            <a:pPr marL="0" indent="0">
              <a:spcBef>
                <a:spcPct val="24000"/>
              </a:spcBef>
              <a:defRPr/>
            </a:pPr>
            <a:r>
              <a:rPr lang="zh-CN" altLang="en-US" sz="2800" b="1" dirty="0">
                <a:solidFill>
                  <a:srgbClr val="FFFFB1"/>
                </a:solidFill>
              </a:rPr>
              <a:t>临界值</a:t>
            </a:r>
            <a:r>
              <a:rPr lang="en-US" altLang="zh-CN" sz="2800" b="1" dirty="0">
                <a:solidFill>
                  <a:srgbClr val="FFFFB1"/>
                </a:solidFill>
              </a:rPr>
              <a:t>(s):</a:t>
            </a:r>
          </a:p>
          <a:p>
            <a:pPr marL="0" indent="0">
              <a:defRPr/>
            </a:pPr>
            <a:endParaRPr lang="en-US" altLang="zh-CN" sz="2800" b="1" dirty="0">
              <a:solidFill>
                <a:srgbClr val="FFFFB1"/>
              </a:solidFill>
            </a:endParaRPr>
          </a:p>
        </p:txBody>
      </p:sp>
      <p:sp>
        <p:nvSpPr>
          <p:cNvPr id="872452" name="Rectangle 4"/>
          <p:cNvSpPr>
            <a:spLocks noChangeArrowheads="1"/>
          </p:cNvSpPr>
          <p:nvPr/>
        </p:nvSpPr>
        <p:spPr bwMode="auto">
          <a:xfrm>
            <a:off x="4257675" y="1717675"/>
            <a:ext cx="2514600"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algn="l">
              <a:spcBef>
                <a:spcPct val="20000"/>
              </a:spcBef>
              <a:defRPr/>
            </a:pPr>
            <a:r>
              <a:rPr lang="zh-CN" altLang="en-US"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置信区间为</a:t>
            </a:r>
          </a:p>
        </p:txBody>
      </p:sp>
      <p:sp>
        <p:nvSpPr>
          <p:cNvPr id="872453" name="Rectangle 5"/>
          <p:cNvSpPr>
            <a:spLocks noChangeArrowheads="1"/>
          </p:cNvSpPr>
          <p:nvPr/>
        </p:nvSpPr>
        <p:spPr bwMode="auto">
          <a:xfrm>
            <a:off x="4313238" y="4065588"/>
            <a:ext cx="2362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algn="l">
              <a:spcBef>
                <a:spcPct val="20000"/>
              </a:spcBef>
              <a:defRPr/>
            </a:pPr>
            <a:r>
              <a:rPr lang="zh-CN" altLang="en-US"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决策</a:t>
            </a:r>
            <a:r>
              <a:rPr lang="en-US" altLang="zh-CN"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a:t>
            </a:r>
          </a:p>
        </p:txBody>
      </p:sp>
      <p:sp>
        <p:nvSpPr>
          <p:cNvPr id="872454" name="Rectangle 6"/>
          <p:cNvSpPr>
            <a:spLocks noChangeArrowheads="1"/>
          </p:cNvSpPr>
          <p:nvPr/>
        </p:nvSpPr>
        <p:spPr bwMode="auto">
          <a:xfrm>
            <a:off x="4313238" y="5213350"/>
            <a:ext cx="1371600"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lstStyle/>
          <a:p>
            <a:pPr algn="l">
              <a:spcBef>
                <a:spcPct val="20000"/>
              </a:spcBef>
              <a:defRPr/>
            </a:pPr>
            <a:r>
              <a:rPr lang="zh-CN" altLang="en-US"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结论</a:t>
            </a:r>
            <a:r>
              <a:rPr lang="en-US" altLang="zh-CN" sz="2800"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a:t>
            </a:r>
            <a:r>
              <a:rPr lang="en-US" altLang="zh-CN" b="1" dirty="0">
                <a:solidFill>
                  <a:srgbClr val="FFFFB1"/>
                </a:solidFill>
                <a:effectLst>
                  <a:outerShdw blurRad="38100" dist="38100" dir="2700000" algn="tl">
                    <a:srgbClr val="000000"/>
                  </a:outerShdw>
                </a:effectLst>
                <a:latin typeface="Arial" panose="020B0604020202020204" pitchFamily="34" charset="0"/>
                <a:ea typeface="微软雅黑" panose="020B0503020204020204" pitchFamily="34" charset="-122"/>
              </a:rPr>
              <a:t> </a:t>
            </a:r>
          </a:p>
        </p:txBody>
      </p:sp>
      <p:sp>
        <p:nvSpPr>
          <p:cNvPr id="872455" name="Text Box 7"/>
          <p:cNvSpPr txBox="1">
            <a:spLocks noChangeArrowheads="1"/>
          </p:cNvSpPr>
          <p:nvPr/>
        </p:nvSpPr>
        <p:spPr bwMode="auto">
          <a:xfrm>
            <a:off x="4408488" y="4497388"/>
            <a:ext cx="36782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zh-CN" altLang="en-US" dirty="0">
                <a:solidFill>
                  <a:srgbClr val="FFFFFF"/>
                </a:solidFill>
                <a:effectLst>
                  <a:outerShdw blurRad="38100" dist="38100" dir="2700000" algn="tl">
                    <a:srgbClr val="000000"/>
                  </a:outerShdw>
                </a:effectLst>
                <a:latin typeface="Symbol" panose="05050102010706020507" pitchFamily="18" charset="2"/>
                <a:ea typeface="微软雅黑" panose="020B0503020204020204" pitchFamily="34" charset="-122"/>
              </a:rPr>
              <a:t>假设的</a:t>
            </a:r>
            <a:r>
              <a:rPr lang="en-US" altLang="zh-CN" baseline="-25000" dirty="0">
                <a:solidFill>
                  <a:srgbClr val="FFFFFF"/>
                </a:solidFill>
                <a:effectLst>
                  <a:outerShdw blurRad="38100" dist="38100" dir="2700000" algn="tl">
                    <a:srgbClr val="000000"/>
                  </a:outerShdw>
                </a:effectLst>
                <a:latin typeface="Symbol" panose="05050102010706020507" pitchFamily="18" charset="2"/>
                <a:ea typeface="微软雅黑" panose="020B0503020204020204" pitchFamily="34" charset="-122"/>
              </a:rPr>
              <a:t>0 </a:t>
            </a:r>
            <a:r>
              <a:rPr lang="en-US" altLang="zh-CN"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=1000</a:t>
            </a:r>
            <a:r>
              <a:rPr lang="zh-CN" altLang="en-US"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在置信区间内，不能拒绝</a:t>
            </a:r>
            <a:r>
              <a:rPr lang="en-US" altLang="zh-CN"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H</a:t>
            </a:r>
            <a:r>
              <a:rPr lang="en-US" altLang="zh-CN" baseline="-250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0</a:t>
            </a:r>
          </a:p>
        </p:txBody>
      </p:sp>
      <p:sp>
        <p:nvSpPr>
          <p:cNvPr id="872456" name="Text Box 8"/>
          <p:cNvSpPr txBox="1">
            <a:spLocks noChangeArrowheads="1"/>
          </p:cNvSpPr>
          <p:nvPr/>
        </p:nvSpPr>
        <p:spPr bwMode="auto">
          <a:xfrm>
            <a:off x="4389438" y="5665788"/>
            <a:ext cx="4419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zh-CN" altLang="en-US"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rPr>
              <a:t>表明这批产品的包装重量合格</a:t>
            </a:r>
          </a:p>
        </p:txBody>
      </p:sp>
      <p:graphicFrame>
        <p:nvGraphicFramePr>
          <p:cNvPr id="872475" name="Object 27">
            <a:hlinkClick r:id="" action="ppaction://ole?verb=0"/>
          </p:cNvPr>
          <p:cNvGraphicFramePr/>
          <p:nvPr/>
        </p:nvGraphicFramePr>
        <p:xfrm>
          <a:off x="4430713" y="2165350"/>
          <a:ext cx="3984625" cy="1970088"/>
        </p:xfrm>
        <a:graphic>
          <a:graphicData uri="http://schemas.openxmlformats.org/presentationml/2006/ole">
            <mc:AlternateContent xmlns:mc="http://schemas.openxmlformats.org/markup-compatibility/2006">
              <mc:Choice xmlns:v="urn:schemas-microsoft-com:vml" Requires="v">
                <p:oleObj spid="_x0000_s131141" name="Equation" r:id="rId4" imgW="2882900" imgH="1549400" progId="">
                  <p:embed/>
                </p:oleObj>
              </mc:Choice>
              <mc:Fallback>
                <p:oleObj name="Equation" r:id="rId4" imgW="2882900" imgH="1549400" progId="">
                  <p:embed/>
                  <p:pic>
                    <p:nvPicPr>
                      <p:cNvPr id="0" name="Picture 5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30713" y="2165350"/>
                        <a:ext cx="3984625" cy="1970088"/>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pSp>
        <p:nvGrpSpPr>
          <p:cNvPr id="872476" name="Group 28"/>
          <p:cNvGrpSpPr/>
          <p:nvPr/>
        </p:nvGrpSpPr>
        <p:grpSpPr bwMode="auto">
          <a:xfrm>
            <a:off x="655638" y="4368800"/>
            <a:ext cx="2960687" cy="1836738"/>
            <a:chOff x="449" y="2824"/>
            <a:chExt cx="1865" cy="1157"/>
          </a:xfrm>
        </p:grpSpPr>
        <p:sp>
          <p:nvSpPr>
            <p:cNvPr id="872477" name="Line 29"/>
            <p:cNvSpPr>
              <a:spLocks noChangeShapeType="1"/>
            </p:cNvSpPr>
            <p:nvPr/>
          </p:nvSpPr>
          <p:spPr bwMode="auto">
            <a:xfrm>
              <a:off x="1376" y="2871"/>
              <a:ext cx="1" cy="848"/>
            </a:xfrm>
            <a:prstGeom prst="line">
              <a:avLst/>
            </a:prstGeom>
            <a:noFill/>
            <a:ln w="17463">
              <a:solidFill>
                <a:schemeClr val="tx1"/>
              </a:solidFill>
              <a:round/>
            </a:ln>
            <a:effectLst>
              <a:outerShdw dist="127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872478" name="Freeform 30" descr="60%"/>
            <p:cNvSpPr/>
            <p:nvPr/>
          </p:nvSpPr>
          <p:spPr bwMode="auto">
            <a:xfrm>
              <a:off x="575" y="3248"/>
              <a:ext cx="483" cy="484"/>
            </a:xfrm>
            <a:custGeom>
              <a:avLst/>
              <a:gdLst>
                <a:gd name="T0" fmla="*/ 447 w 447"/>
                <a:gd name="T1" fmla="*/ 0 h 436"/>
                <a:gd name="T2" fmla="*/ 447 w 447"/>
                <a:gd name="T3" fmla="*/ 436 h 436"/>
                <a:gd name="T4" fmla="*/ 0 w 447"/>
                <a:gd name="T5" fmla="*/ 436 h 436"/>
                <a:gd name="T6" fmla="*/ 54 w 447"/>
                <a:gd name="T7" fmla="*/ 412 h 436"/>
                <a:gd name="T8" fmla="*/ 106 w 447"/>
                <a:gd name="T9" fmla="*/ 386 h 436"/>
                <a:gd name="T10" fmla="*/ 156 w 447"/>
                <a:gd name="T11" fmla="*/ 355 h 436"/>
                <a:gd name="T12" fmla="*/ 203 w 447"/>
                <a:gd name="T13" fmla="*/ 321 h 436"/>
                <a:gd name="T14" fmla="*/ 248 w 447"/>
                <a:gd name="T15" fmla="*/ 284 h 436"/>
                <a:gd name="T16" fmla="*/ 290 w 447"/>
                <a:gd name="T17" fmla="*/ 243 h 436"/>
                <a:gd name="T18" fmla="*/ 329 w 447"/>
                <a:gd name="T19" fmla="*/ 199 h 436"/>
                <a:gd name="T20" fmla="*/ 364 w 447"/>
                <a:gd name="T21" fmla="*/ 152 h 436"/>
                <a:gd name="T22" fmla="*/ 395 w 447"/>
                <a:gd name="T23" fmla="*/ 104 h 436"/>
                <a:gd name="T24" fmla="*/ 423 w 447"/>
                <a:gd name="T25" fmla="*/ 54 h 436"/>
                <a:gd name="T26" fmla="*/ 447 w 447"/>
                <a:gd name="T27" fmla="*/ 0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47" h="436">
                  <a:moveTo>
                    <a:pt x="447" y="0"/>
                  </a:moveTo>
                  <a:lnTo>
                    <a:pt x="447" y="436"/>
                  </a:lnTo>
                  <a:lnTo>
                    <a:pt x="0" y="436"/>
                  </a:lnTo>
                  <a:lnTo>
                    <a:pt x="54" y="412"/>
                  </a:lnTo>
                  <a:lnTo>
                    <a:pt x="106" y="386"/>
                  </a:lnTo>
                  <a:lnTo>
                    <a:pt x="156" y="355"/>
                  </a:lnTo>
                  <a:lnTo>
                    <a:pt x="203" y="321"/>
                  </a:lnTo>
                  <a:lnTo>
                    <a:pt x="248" y="284"/>
                  </a:lnTo>
                  <a:lnTo>
                    <a:pt x="290" y="243"/>
                  </a:lnTo>
                  <a:lnTo>
                    <a:pt x="329" y="199"/>
                  </a:lnTo>
                  <a:lnTo>
                    <a:pt x="364" y="152"/>
                  </a:lnTo>
                  <a:lnTo>
                    <a:pt x="395" y="104"/>
                  </a:lnTo>
                  <a:lnTo>
                    <a:pt x="423" y="54"/>
                  </a:lnTo>
                  <a:lnTo>
                    <a:pt x="447" y="0"/>
                  </a:lnTo>
                  <a:close/>
                </a:path>
              </a:pathLst>
            </a:custGeom>
            <a:pattFill prst="pct60">
              <a:fgClr>
                <a:schemeClr val="hlink"/>
              </a:fgClr>
              <a:bgClr>
                <a:srgbClr val="FFFFFF"/>
              </a:bgClr>
            </a:patt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872479" name="Freeform 31" descr="60%"/>
            <p:cNvSpPr/>
            <p:nvPr/>
          </p:nvSpPr>
          <p:spPr bwMode="auto">
            <a:xfrm>
              <a:off x="1721" y="3270"/>
              <a:ext cx="484" cy="462"/>
            </a:xfrm>
            <a:custGeom>
              <a:avLst/>
              <a:gdLst>
                <a:gd name="T0" fmla="*/ 0 w 424"/>
                <a:gd name="T1" fmla="*/ 0 h 414"/>
                <a:gd name="T2" fmla="*/ 0 w 424"/>
                <a:gd name="T3" fmla="*/ 414 h 414"/>
                <a:gd name="T4" fmla="*/ 424 w 424"/>
                <a:gd name="T5" fmla="*/ 414 h 414"/>
                <a:gd name="T6" fmla="*/ 372 w 424"/>
                <a:gd name="T7" fmla="*/ 392 h 414"/>
                <a:gd name="T8" fmla="*/ 323 w 424"/>
                <a:gd name="T9" fmla="*/ 366 h 414"/>
                <a:gd name="T10" fmla="*/ 276 w 424"/>
                <a:gd name="T11" fmla="*/ 337 h 414"/>
                <a:gd name="T12" fmla="*/ 230 w 424"/>
                <a:gd name="T13" fmla="*/ 304 h 414"/>
                <a:gd name="T14" fmla="*/ 188 w 424"/>
                <a:gd name="T15" fmla="*/ 268 h 414"/>
                <a:gd name="T16" fmla="*/ 148 w 424"/>
                <a:gd name="T17" fmla="*/ 230 h 414"/>
                <a:gd name="T18" fmla="*/ 112 w 424"/>
                <a:gd name="T19" fmla="*/ 188 h 414"/>
                <a:gd name="T20" fmla="*/ 78 w 424"/>
                <a:gd name="T21" fmla="*/ 145 h 414"/>
                <a:gd name="T22" fmla="*/ 48 w 424"/>
                <a:gd name="T23" fmla="*/ 99 h 414"/>
                <a:gd name="T24" fmla="*/ 22 w 424"/>
                <a:gd name="T25" fmla="*/ 50 h 414"/>
                <a:gd name="T26" fmla="*/ 0 w 424"/>
                <a:gd name="T27" fmla="*/ 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4" h="414">
                  <a:moveTo>
                    <a:pt x="0" y="0"/>
                  </a:moveTo>
                  <a:lnTo>
                    <a:pt x="0" y="414"/>
                  </a:lnTo>
                  <a:lnTo>
                    <a:pt x="424" y="414"/>
                  </a:lnTo>
                  <a:lnTo>
                    <a:pt x="372" y="392"/>
                  </a:lnTo>
                  <a:lnTo>
                    <a:pt x="323" y="366"/>
                  </a:lnTo>
                  <a:lnTo>
                    <a:pt x="276" y="337"/>
                  </a:lnTo>
                  <a:lnTo>
                    <a:pt x="230" y="304"/>
                  </a:lnTo>
                  <a:lnTo>
                    <a:pt x="188" y="268"/>
                  </a:lnTo>
                  <a:lnTo>
                    <a:pt x="148" y="230"/>
                  </a:lnTo>
                  <a:lnTo>
                    <a:pt x="112" y="188"/>
                  </a:lnTo>
                  <a:lnTo>
                    <a:pt x="78" y="145"/>
                  </a:lnTo>
                  <a:lnTo>
                    <a:pt x="48" y="99"/>
                  </a:lnTo>
                  <a:lnTo>
                    <a:pt x="22" y="50"/>
                  </a:lnTo>
                  <a:lnTo>
                    <a:pt x="0" y="0"/>
                  </a:lnTo>
                  <a:close/>
                </a:path>
              </a:pathLst>
            </a:custGeom>
            <a:pattFill prst="pct60">
              <a:fgClr>
                <a:schemeClr val="hlink"/>
              </a:fgClr>
              <a:bgClr>
                <a:srgbClr val="FFFFFF"/>
              </a:bgClr>
            </a:pattFill>
            <a:ln>
              <a:noFill/>
            </a:ln>
            <a:extLst>
              <a:ext uri="{91240B29-F687-4F45-9708-019B960494DF}">
                <a14:hiddenLine xmlns:a14="http://schemas.microsoft.com/office/drawing/2010/main" w="9525">
                  <a:solidFill>
                    <a:srgbClr val="000000"/>
                  </a:solidFill>
                  <a:round/>
                </a14:hiddenLine>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128014" name="Group 32"/>
            <p:cNvGrpSpPr/>
            <p:nvPr/>
          </p:nvGrpSpPr>
          <p:grpSpPr bwMode="auto">
            <a:xfrm>
              <a:off x="472" y="2857"/>
              <a:ext cx="1808" cy="838"/>
              <a:chOff x="472" y="2857"/>
              <a:chExt cx="1808" cy="838"/>
            </a:xfrm>
          </p:grpSpPr>
          <p:sp>
            <p:nvSpPr>
              <p:cNvPr id="872481" name="Freeform 33"/>
              <p:cNvSpPr/>
              <p:nvPr/>
            </p:nvSpPr>
            <p:spPr bwMode="auto">
              <a:xfrm>
                <a:off x="1376" y="2857"/>
                <a:ext cx="904" cy="838"/>
              </a:xfrm>
              <a:custGeom>
                <a:avLst/>
                <a:gdLst>
                  <a:gd name="T0" fmla="*/ 904 w 904"/>
                  <a:gd name="T1" fmla="*/ 838 h 838"/>
                  <a:gd name="T2" fmla="*/ 809 w 904"/>
                  <a:gd name="T3" fmla="*/ 828 h 838"/>
                  <a:gd name="T4" fmla="*/ 762 w 904"/>
                  <a:gd name="T5" fmla="*/ 818 h 838"/>
                  <a:gd name="T6" fmla="*/ 714 w 904"/>
                  <a:gd name="T7" fmla="*/ 805 h 838"/>
                  <a:gd name="T8" fmla="*/ 667 w 904"/>
                  <a:gd name="T9" fmla="*/ 785 h 838"/>
                  <a:gd name="T10" fmla="*/ 619 w 904"/>
                  <a:gd name="T11" fmla="*/ 759 h 838"/>
                  <a:gd name="T12" fmla="*/ 572 w 904"/>
                  <a:gd name="T13" fmla="*/ 724 h 838"/>
                  <a:gd name="T14" fmla="*/ 476 w 904"/>
                  <a:gd name="T15" fmla="*/ 627 h 838"/>
                  <a:gd name="T16" fmla="*/ 381 w 904"/>
                  <a:gd name="T17" fmla="*/ 491 h 838"/>
                  <a:gd name="T18" fmla="*/ 286 w 904"/>
                  <a:gd name="T19" fmla="*/ 326 h 838"/>
                  <a:gd name="T20" fmla="*/ 239 w 904"/>
                  <a:gd name="T21" fmla="*/ 243 h 838"/>
                  <a:gd name="T22" fmla="*/ 191 w 904"/>
                  <a:gd name="T23" fmla="*/ 165 h 838"/>
                  <a:gd name="T24" fmla="*/ 144 w 904"/>
                  <a:gd name="T25" fmla="*/ 98 h 838"/>
                  <a:gd name="T26" fmla="*/ 95 w 904"/>
                  <a:gd name="T27" fmla="*/ 44 h 838"/>
                  <a:gd name="T28" fmla="*/ 48 w 904"/>
                  <a:gd name="T29" fmla="*/ 11 h 838"/>
                  <a:gd name="T30" fmla="*/ 0 w 904"/>
                  <a:gd name="T31"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4" h="838">
                    <a:moveTo>
                      <a:pt x="904" y="838"/>
                    </a:moveTo>
                    <a:lnTo>
                      <a:pt x="809" y="828"/>
                    </a:lnTo>
                    <a:lnTo>
                      <a:pt x="762" y="818"/>
                    </a:lnTo>
                    <a:lnTo>
                      <a:pt x="714" y="805"/>
                    </a:lnTo>
                    <a:lnTo>
                      <a:pt x="667" y="785"/>
                    </a:lnTo>
                    <a:lnTo>
                      <a:pt x="619" y="759"/>
                    </a:lnTo>
                    <a:lnTo>
                      <a:pt x="572" y="724"/>
                    </a:lnTo>
                    <a:lnTo>
                      <a:pt x="476" y="627"/>
                    </a:lnTo>
                    <a:lnTo>
                      <a:pt x="381" y="491"/>
                    </a:lnTo>
                    <a:lnTo>
                      <a:pt x="286" y="326"/>
                    </a:lnTo>
                    <a:lnTo>
                      <a:pt x="239" y="243"/>
                    </a:lnTo>
                    <a:lnTo>
                      <a:pt x="191" y="165"/>
                    </a:lnTo>
                    <a:lnTo>
                      <a:pt x="144" y="98"/>
                    </a:lnTo>
                    <a:lnTo>
                      <a:pt x="95" y="44"/>
                    </a:lnTo>
                    <a:lnTo>
                      <a:pt x="48" y="11"/>
                    </a:lnTo>
                    <a:lnTo>
                      <a:pt x="0" y="0"/>
                    </a:lnTo>
                  </a:path>
                </a:pathLst>
              </a:custGeom>
              <a:noFill/>
              <a:ln w="57150" cmpd="sng">
                <a:solidFill>
                  <a:srgbClr val="FF0000"/>
                </a:solidFill>
                <a:prstDash val="solid"/>
                <a:rou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872482" name="Freeform 34"/>
              <p:cNvSpPr/>
              <p:nvPr/>
            </p:nvSpPr>
            <p:spPr bwMode="auto">
              <a:xfrm>
                <a:off x="472" y="2857"/>
                <a:ext cx="904" cy="838"/>
              </a:xfrm>
              <a:custGeom>
                <a:avLst/>
                <a:gdLst>
                  <a:gd name="T0" fmla="*/ 0 w 904"/>
                  <a:gd name="T1" fmla="*/ 838 h 838"/>
                  <a:gd name="T2" fmla="*/ 95 w 904"/>
                  <a:gd name="T3" fmla="*/ 828 h 838"/>
                  <a:gd name="T4" fmla="*/ 144 w 904"/>
                  <a:gd name="T5" fmla="*/ 818 h 838"/>
                  <a:gd name="T6" fmla="*/ 191 w 904"/>
                  <a:gd name="T7" fmla="*/ 805 h 838"/>
                  <a:gd name="T8" fmla="*/ 238 w 904"/>
                  <a:gd name="T9" fmla="*/ 785 h 838"/>
                  <a:gd name="T10" fmla="*/ 286 w 904"/>
                  <a:gd name="T11" fmla="*/ 759 h 838"/>
                  <a:gd name="T12" fmla="*/ 333 w 904"/>
                  <a:gd name="T13" fmla="*/ 724 h 838"/>
                  <a:gd name="T14" fmla="*/ 429 w 904"/>
                  <a:gd name="T15" fmla="*/ 627 h 838"/>
                  <a:gd name="T16" fmla="*/ 523 w 904"/>
                  <a:gd name="T17" fmla="*/ 491 h 838"/>
                  <a:gd name="T18" fmla="*/ 619 w 904"/>
                  <a:gd name="T19" fmla="*/ 326 h 838"/>
                  <a:gd name="T20" fmla="*/ 667 w 904"/>
                  <a:gd name="T21" fmla="*/ 243 h 838"/>
                  <a:gd name="T22" fmla="*/ 714 w 904"/>
                  <a:gd name="T23" fmla="*/ 165 h 838"/>
                  <a:gd name="T24" fmla="*/ 762 w 904"/>
                  <a:gd name="T25" fmla="*/ 98 h 838"/>
                  <a:gd name="T26" fmla="*/ 809 w 904"/>
                  <a:gd name="T27" fmla="*/ 44 h 838"/>
                  <a:gd name="T28" fmla="*/ 857 w 904"/>
                  <a:gd name="T29" fmla="*/ 11 h 838"/>
                  <a:gd name="T30" fmla="*/ 904 w 904"/>
                  <a:gd name="T31"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04" h="838">
                    <a:moveTo>
                      <a:pt x="0" y="838"/>
                    </a:moveTo>
                    <a:lnTo>
                      <a:pt x="95" y="828"/>
                    </a:lnTo>
                    <a:lnTo>
                      <a:pt x="144" y="818"/>
                    </a:lnTo>
                    <a:lnTo>
                      <a:pt x="191" y="805"/>
                    </a:lnTo>
                    <a:lnTo>
                      <a:pt x="238" y="785"/>
                    </a:lnTo>
                    <a:lnTo>
                      <a:pt x="286" y="759"/>
                    </a:lnTo>
                    <a:lnTo>
                      <a:pt x="333" y="724"/>
                    </a:lnTo>
                    <a:lnTo>
                      <a:pt x="429" y="627"/>
                    </a:lnTo>
                    <a:lnTo>
                      <a:pt x="523" y="491"/>
                    </a:lnTo>
                    <a:lnTo>
                      <a:pt x="619" y="326"/>
                    </a:lnTo>
                    <a:lnTo>
                      <a:pt x="667" y="243"/>
                    </a:lnTo>
                    <a:lnTo>
                      <a:pt x="714" y="165"/>
                    </a:lnTo>
                    <a:lnTo>
                      <a:pt x="762" y="98"/>
                    </a:lnTo>
                    <a:lnTo>
                      <a:pt x="809" y="44"/>
                    </a:lnTo>
                    <a:lnTo>
                      <a:pt x="857" y="11"/>
                    </a:lnTo>
                    <a:lnTo>
                      <a:pt x="904" y="0"/>
                    </a:lnTo>
                  </a:path>
                </a:pathLst>
              </a:custGeom>
              <a:noFill/>
              <a:ln w="57150" cmpd="sng">
                <a:solidFill>
                  <a:srgbClr val="FF0000"/>
                </a:solidFill>
                <a:prstDash val="solid"/>
                <a:rou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sp>
          <p:nvSpPr>
            <p:cNvPr id="872483" name="Line 35"/>
            <p:cNvSpPr>
              <a:spLocks noChangeShapeType="1"/>
            </p:cNvSpPr>
            <p:nvPr/>
          </p:nvSpPr>
          <p:spPr bwMode="auto">
            <a:xfrm>
              <a:off x="1946" y="3692"/>
              <a:ext cx="1" cy="8"/>
            </a:xfrm>
            <a:prstGeom prst="line">
              <a:avLst/>
            </a:prstGeom>
            <a:noFill/>
            <a:ln w="25400">
              <a:solidFill>
                <a:srgbClr val="CDCDCD"/>
              </a:solidFill>
              <a:round/>
            </a:ln>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872484" name="Line 36"/>
            <p:cNvSpPr>
              <a:spLocks noChangeShapeType="1"/>
            </p:cNvSpPr>
            <p:nvPr/>
          </p:nvSpPr>
          <p:spPr bwMode="auto">
            <a:xfrm>
              <a:off x="1762" y="3692"/>
              <a:ext cx="1" cy="8"/>
            </a:xfrm>
            <a:prstGeom prst="line">
              <a:avLst/>
            </a:prstGeom>
            <a:noFill/>
            <a:ln w="25400">
              <a:solidFill>
                <a:srgbClr val="CDCDCD"/>
              </a:solidFill>
              <a:round/>
            </a:ln>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872485" name="Line 37"/>
            <p:cNvSpPr>
              <a:spLocks noChangeShapeType="1"/>
            </p:cNvSpPr>
            <p:nvPr/>
          </p:nvSpPr>
          <p:spPr bwMode="auto">
            <a:xfrm>
              <a:off x="841" y="3692"/>
              <a:ext cx="1" cy="8"/>
            </a:xfrm>
            <a:prstGeom prst="line">
              <a:avLst/>
            </a:prstGeom>
            <a:noFill/>
            <a:ln w="25400">
              <a:solidFill>
                <a:srgbClr val="CDCDCD"/>
              </a:solidFill>
              <a:round/>
            </a:ln>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128018" name="Group 38"/>
            <p:cNvGrpSpPr/>
            <p:nvPr/>
          </p:nvGrpSpPr>
          <p:grpSpPr bwMode="auto">
            <a:xfrm>
              <a:off x="449" y="3039"/>
              <a:ext cx="1865" cy="697"/>
              <a:chOff x="449" y="3003"/>
              <a:chExt cx="1865" cy="697"/>
            </a:xfrm>
          </p:grpSpPr>
          <p:sp>
            <p:nvSpPr>
              <p:cNvPr id="872487" name="Freeform 39"/>
              <p:cNvSpPr/>
              <p:nvPr/>
            </p:nvSpPr>
            <p:spPr bwMode="auto">
              <a:xfrm>
                <a:off x="472" y="3003"/>
                <a:ext cx="1842" cy="689"/>
              </a:xfrm>
              <a:custGeom>
                <a:avLst/>
                <a:gdLst>
                  <a:gd name="T0" fmla="*/ 0 w 1842"/>
                  <a:gd name="T1" fmla="*/ 0 h 689"/>
                  <a:gd name="T2" fmla="*/ 0 w 1842"/>
                  <a:gd name="T3" fmla="*/ 689 h 689"/>
                  <a:gd name="T4" fmla="*/ 1842 w 1842"/>
                  <a:gd name="T5" fmla="*/ 689 h 689"/>
                </a:gdLst>
                <a:ahLst/>
                <a:cxnLst>
                  <a:cxn ang="0">
                    <a:pos x="T0" y="T1"/>
                  </a:cxn>
                  <a:cxn ang="0">
                    <a:pos x="T2" y="T3"/>
                  </a:cxn>
                  <a:cxn ang="0">
                    <a:pos x="T4" y="T5"/>
                  </a:cxn>
                </a:cxnLst>
                <a:rect l="0" t="0" r="r" b="b"/>
                <a:pathLst>
                  <a:path w="1842" h="689">
                    <a:moveTo>
                      <a:pt x="0" y="0"/>
                    </a:moveTo>
                    <a:lnTo>
                      <a:pt x="0" y="689"/>
                    </a:lnTo>
                    <a:lnTo>
                      <a:pt x="1842" y="689"/>
                    </a:lnTo>
                  </a:path>
                </a:pathLst>
              </a:custGeom>
              <a:noFill/>
              <a:ln w="19050" cmpd="sng">
                <a:solidFill>
                  <a:srgbClr val="F0F0F0"/>
                </a:solidFill>
                <a:prstDash val="solid"/>
                <a:round/>
              </a:ln>
              <a:effectLst>
                <a:outerShdw dist="17961" dir="2700000" algn="ctr" rotWithShape="0">
                  <a:schemeClr val="bg2"/>
                </a:outerShdw>
              </a:effectLst>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nvGrpSpPr>
              <p:cNvPr id="128036" name="Group 40"/>
              <p:cNvGrpSpPr/>
              <p:nvPr/>
            </p:nvGrpSpPr>
            <p:grpSpPr bwMode="auto">
              <a:xfrm>
                <a:off x="449" y="3003"/>
                <a:ext cx="209" cy="697"/>
                <a:chOff x="449" y="3003"/>
                <a:chExt cx="209" cy="697"/>
              </a:xfrm>
            </p:grpSpPr>
            <p:sp>
              <p:nvSpPr>
                <p:cNvPr id="872489" name="Line 41"/>
                <p:cNvSpPr>
                  <a:spLocks noChangeShapeType="1"/>
                </p:cNvSpPr>
                <p:nvPr/>
              </p:nvSpPr>
              <p:spPr bwMode="auto">
                <a:xfrm>
                  <a:off x="449" y="3003"/>
                  <a:ext cx="23" cy="1"/>
                </a:xfrm>
                <a:prstGeom prst="line">
                  <a:avLst/>
                </a:prstGeom>
                <a:noFill/>
                <a:ln w="19050">
                  <a:solidFill>
                    <a:srgbClr val="F0F0F0"/>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872490" name="Line 42"/>
                <p:cNvSpPr>
                  <a:spLocks noChangeShapeType="1"/>
                </p:cNvSpPr>
                <p:nvPr/>
              </p:nvSpPr>
              <p:spPr bwMode="auto">
                <a:xfrm>
                  <a:off x="449" y="3072"/>
                  <a:ext cx="23" cy="1"/>
                </a:xfrm>
                <a:prstGeom prst="line">
                  <a:avLst/>
                </a:prstGeom>
                <a:noFill/>
                <a:ln w="19050">
                  <a:solidFill>
                    <a:srgbClr val="F0F0F0"/>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872491" name="Line 43"/>
                <p:cNvSpPr>
                  <a:spLocks noChangeShapeType="1"/>
                </p:cNvSpPr>
                <p:nvPr/>
              </p:nvSpPr>
              <p:spPr bwMode="auto">
                <a:xfrm>
                  <a:off x="449" y="3142"/>
                  <a:ext cx="23" cy="1"/>
                </a:xfrm>
                <a:prstGeom prst="line">
                  <a:avLst/>
                </a:prstGeom>
                <a:noFill/>
                <a:ln w="19050">
                  <a:solidFill>
                    <a:srgbClr val="F0F0F0"/>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872492" name="Line 44"/>
                <p:cNvSpPr>
                  <a:spLocks noChangeShapeType="1"/>
                </p:cNvSpPr>
                <p:nvPr/>
              </p:nvSpPr>
              <p:spPr bwMode="auto">
                <a:xfrm>
                  <a:off x="449" y="3210"/>
                  <a:ext cx="23" cy="1"/>
                </a:xfrm>
                <a:prstGeom prst="line">
                  <a:avLst/>
                </a:prstGeom>
                <a:noFill/>
                <a:ln w="19050">
                  <a:solidFill>
                    <a:srgbClr val="F0F0F0"/>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872493" name="Line 45"/>
                <p:cNvSpPr>
                  <a:spLocks noChangeShapeType="1"/>
                </p:cNvSpPr>
                <p:nvPr/>
              </p:nvSpPr>
              <p:spPr bwMode="auto">
                <a:xfrm>
                  <a:off x="449" y="3279"/>
                  <a:ext cx="23" cy="1"/>
                </a:xfrm>
                <a:prstGeom prst="line">
                  <a:avLst/>
                </a:prstGeom>
                <a:noFill/>
                <a:ln w="19050">
                  <a:solidFill>
                    <a:srgbClr val="F0F0F0"/>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872494" name="Line 46"/>
                <p:cNvSpPr>
                  <a:spLocks noChangeShapeType="1"/>
                </p:cNvSpPr>
                <p:nvPr/>
              </p:nvSpPr>
              <p:spPr bwMode="auto">
                <a:xfrm>
                  <a:off x="449" y="3347"/>
                  <a:ext cx="23" cy="1"/>
                </a:xfrm>
                <a:prstGeom prst="line">
                  <a:avLst/>
                </a:prstGeom>
                <a:noFill/>
                <a:ln w="19050">
                  <a:solidFill>
                    <a:srgbClr val="F0F0F0"/>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872495" name="Line 47"/>
                <p:cNvSpPr>
                  <a:spLocks noChangeShapeType="1"/>
                </p:cNvSpPr>
                <p:nvPr/>
              </p:nvSpPr>
              <p:spPr bwMode="auto">
                <a:xfrm>
                  <a:off x="449" y="3417"/>
                  <a:ext cx="23" cy="1"/>
                </a:xfrm>
                <a:prstGeom prst="line">
                  <a:avLst/>
                </a:prstGeom>
                <a:noFill/>
                <a:ln w="19050">
                  <a:solidFill>
                    <a:srgbClr val="F0F0F0"/>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872496" name="Line 48"/>
                <p:cNvSpPr>
                  <a:spLocks noChangeShapeType="1"/>
                </p:cNvSpPr>
                <p:nvPr/>
              </p:nvSpPr>
              <p:spPr bwMode="auto">
                <a:xfrm>
                  <a:off x="449" y="3485"/>
                  <a:ext cx="23" cy="1"/>
                </a:xfrm>
                <a:prstGeom prst="line">
                  <a:avLst/>
                </a:prstGeom>
                <a:noFill/>
                <a:ln w="19050">
                  <a:solidFill>
                    <a:srgbClr val="F0F0F0"/>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872497" name="Line 49"/>
                <p:cNvSpPr>
                  <a:spLocks noChangeShapeType="1"/>
                </p:cNvSpPr>
                <p:nvPr/>
              </p:nvSpPr>
              <p:spPr bwMode="auto">
                <a:xfrm>
                  <a:off x="449" y="3554"/>
                  <a:ext cx="23" cy="1"/>
                </a:xfrm>
                <a:prstGeom prst="line">
                  <a:avLst/>
                </a:prstGeom>
                <a:noFill/>
                <a:ln w="19050">
                  <a:solidFill>
                    <a:srgbClr val="F0F0F0"/>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872498" name="Line 50"/>
                <p:cNvSpPr>
                  <a:spLocks noChangeShapeType="1"/>
                </p:cNvSpPr>
                <p:nvPr/>
              </p:nvSpPr>
              <p:spPr bwMode="auto">
                <a:xfrm>
                  <a:off x="449" y="3623"/>
                  <a:ext cx="23" cy="1"/>
                </a:xfrm>
                <a:prstGeom prst="line">
                  <a:avLst/>
                </a:prstGeom>
                <a:noFill/>
                <a:ln w="19050">
                  <a:solidFill>
                    <a:srgbClr val="F0F0F0"/>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872499" name="Line 51"/>
                <p:cNvSpPr>
                  <a:spLocks noChangeShapeType="1"/>
                </p:cNvSpPr>
                <p:nvPr/>
              </p:nvSpPr>
              <p:spPr bwMode="auto">
                <a:xfrm>
                  <a:off x="657" y="3692"/>
                  <a:ext cx="1" cy="8"/>
                </a:xfrm>
                <a:prstGeom prst="line">
                  <a:avLst/>
                </a:prstGeom>
                <a:noFill/>
                <a:ln w="19050">
                  <a:solidFill>
                    <a:srgbClr val="F0F0F0"/>
                  </a:solidFill>
                  <a:round/>
                </a:ln>
                <a:effectLst>
                  <a:outerShdw dist="17961" dir="27000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sp>
          <p:nvSpPr>
            <p:cNvPr id="872500" name="Rectangle 52"/>
            <p:cNvSpPr>
              <a:spLocks noChangeArrowheads="1"/>
            </p:cNvSpPr>
            <p:nvPr/>
          </p:nvSpPr>
          <p:spPr bwMode="auto">
            <a:xfrm>
              <a:off x="2167" y="3729"/>
              <a:ext cx="12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sz="26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Z</a:t>
              </a:r>
            </a:p>
          </p:txBody>
        </p:sp>
        <p:sp>
          <p:nvSpPr>
            <p:cNvPr id="872501" name="Rectangle 53"/>
            <p:cNvSpPr>
              <a:spLocks noChangeArrowheads="1"/>
            </p:cNvSpPr>
            <p:nvPr/>
          </p:nvSpPr>
          <p:spPr bwMode="auto">
            <a:xfrm>
              <a:off x="1315" y="3726"/>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sz="26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0</a:t>
              </a:r>
            </a:p>
          </p:txBody>
        </p:sp>
        <p:sp>
          <p:nvSpPr>
            <p:cNvPr id="872502" name="Rectangle 54"/>
            <p:cNvSpPr>
              <a:spLocks noChangeArrowheads="1"/>
            </p:cNvSpPr>
            <p:nvPr/>
          </p:nvSpPr>
          <p:spPr bwMode="auto">
            <a:xfrm>
              <a:off x="1563" y="3750"/>
              <a:ext cx="2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sz="18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1.96</a:t>
              </a:r>
            </a:p>
          </p:txBody>
        </p:sp>
        <p:sp>
          <p:nvSpPr>
            <p:cNvPr id="872503" name="Rectangle 55"/>
            <p:cNvSpPr>
              <a:spLocks noChangeArrowheads="1"/>
            </p:cNvSpPr>
            <p:nvPr/>
          </p:nvSpPr>
          <p:spPr bwMode="auto">
            <a:xfrm>
              <a:off x="785" y="3762"/>
              <a:ext cx="3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sz="18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-1.96</a:t>
              </a:r>
            </a:p>
          </p:txBody>
        </p:sp>
        <p:sp>
          <p:nvSpPr>
            <p:cNvPr id="872504" name="Rectangle 56"/>
            <p:cNvSpPr>
              <a:spLocks noChangeArrowheads="1"/>
            </p:cNvSpPr>
            <p:nvPr/>
          </p:nvSpPr>
          <p:spPr bwMode="auto">
            <a:xfrm>
              <a:off x="1947" y="3170"/>
              <a:ext cx="2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sz="18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.025</a:t>
              </a:r>
            </a:p>
          </p:txBody>
        </p:sp>
        <p:sp>
          <p:nvSpPr>
            <p:cNvPr id="872505" name="Freeform 57"/>
            <p:cNvSpPr/>
            <p:nvPr/>
          </p:nvSpPr>
          <p:spPr bwMode="auto">
            <a:xfrm>
              <a:off x="808" y="3352"/>
              <a:ext cx="134" cy="274"/>
            </a:xfrm>
            <a:custGeom>
              <a:avLst/>
              <a:gdLst>
                <a:gd name="T0" fmla="*/ 0 w 110"/>
                <a:gd name="T1" fmla="*/ 0 h 238"/>
                <a:gd name="T2" fmla="*/ 19 w 110"/>
                <a:gd name="T3" fmla="*/ 1 h 238"/>
                <a:gd name="T4" fmla="*/ 37 w 110"/>
                <a:gd name="T5" fmla="*/ 5 h 238"/>
                <a:gd name="T6" fmla="*/ 52 w 110"/>
                <a:gd name="T7" fmla="*/ 14 h 238"/>
                <a:gd name="T8" fmla="*/ 67 w 110"/>
                <a:gd name="T9" fmla="*/ 25 h 238"/>
                <a:gd name="T10" fmla="*/ 78 w 110"/>
                <a:gd name="T11" fmla="*/ 39 h 238"/>
                <a:gd name="T12" fmla="*/ 86 w 110"/>
                <a:gd name="T13" fmla="*/ 55 h 238"/>
                <a:gd name="T14" fmla="*/ 90 w 110"/>
                <a:gd name="T15" fmla="*/ 73 h 238"/>
                <a:gd name="T16" fmla="*/ 90 w 110"/>
                <a:gd name="T17" fmla="*/ 90 h 238"/>
                <a:gd name="T18" fmla="*/ 86 w 110"/>
                <a:gd name="T19" fmla="*/ 108 h 238"/>
                <a:gd name="T20" fmla="*/ 78 w 110"/>
                <a:gd name="T21" fmla="*/ 124 h 238"/>
                <a:gd name="T22" fmla="*/ 70 w 110"/>
                <a:gd name="T23" fmla="*/ 140 h 238"/>
                <a:gd name="T24" fmla="*/ 67 w 110"/>
                <a:gd name="T25" fmla="*/ 157 h 238"/>
                <a:gd name="T26" fmla="*/ 67 w 110"/>
                <a:gd name="T27" fmla="*/ 175 h 238"/>
                <a:gd name="T28" fmla="*/ 70 w 110"/>
                <a:gd name="T29" fmla="*/ 192 h 238"/>
                <a:gd name="T30" fmla="*/ 79 w 110"/>
                <a:gd name="T31" fmla="*/ 209 h 238"/>
                <a:gd name="T32" fmla="*/ 90 w 110"/>
                <a:gd name="T33" fmla="*/ 222 h 238"/>
                <a:gd name="T34" fmla="*/ 103 w 110"/>
                <a:gd name="T35" fmla="*/ 234 h 238"/>
                <a:gd name="T36" fmla="*/ 110 w 110"/>
                <a:gd name="T37"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238">
                  <a:moveTo>
                    <a:pt x="0" y="0"/>
                  </a:moveTo>
                  <a:lnTo>
                    <a:pt x="19" y="1"/>
                  </a:lnTo>
                  <a:lnTo>
                    <a:pt x="37" y="5"/>
                  </a:lnTo>
                  <a:lnTo>
                    <a:pt x="52" y="14"/>
                  </a:lnTo>
                  <a:lnTo>
                    <a:pt x="67" y="25"/>
                  </a:lnTo>
                  <a:lnTo>
                    <a:pt x="78" y="39"/>
                  </a:lnTo>
                  <a:lnTo>
                    <a:pt x="86" y="55"/>
                  </a:lnTo>
                  <a:lnTo>
                    <a:pt x="90" y="73"/>
                  </a:lnTo>
                  <a:lnTo>
                    <a:pt x="90" y="90"/>
                  </a:lnTo>
                  <a:lnTo>
                    <a:pt x="86" y="108"/>
                  </a:lnTo>
                  <a:lnTo>
                    <a:pt x="78" y="124"/>
                  </a:lnTo>
                  <a:lnTo>
                    <a:pt x="70" y="140"/>
                  </a:lnTo>
                  <a:lnTo>
                    <a:pt x="67" y="157"/>
                  </a:lnTo>
                  <a:lnTo>
                    <a:pt x="67" y="175"/>
                  </a:lnTo>
                  <a:lnTo>
                    <a:pt x="70" y="192"/>
                  </a:lnTo>
                  <a:lnTo>
                    <a:pt x="79" y="209"/>
                  </a:lnTo>
                  <a:lnTo>
                    <a:pt x="90" y="222"/>
                  </a:lnTo>
                  <a:lnTo>
                    <a:pt x="103" y="234"/>
                  </a:lnTo>
                  <a:lnTo>
                    <a:pt x="110" y="238"/>
                  </a:lnTo>
                </a:path>
              </a:pathLst>
            </a:custGeom>
            <a:noFill/>
            <a:ln w="12700"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872506" name="Freeform 58"/>
            <p:cNvSpPr/>
            <p:nvPr/>
          </p:nvSpPr>
          <p:spPr bwMode="auto">
            <a:xfrm>
              <a:off x="1837" y="3340"/>
              <a:ext cx="294" cy="236"/>
            </a:xfrm>
            <a:custGeom>
              <a:avLst/>
              <a:gdLst>
                <a:gd name="T0" fmla="*/ 294 w 294"/>
                <a:gd name="T1" fmla="*/ 0 h 188"/>
                <a:gd name="T2" fmla="*/ 291 w 294"/>
                <a:gd name="T3" fmla="*/ 23 h 188"/>
                <a:gd name="T4" fmla="*/ 283 w 294"/>
                <a:gd name="T5" fmla="*/ 46 h 188"/>
                <a:gd name="T6" fmla="*/ 271 w 294"/>
                <a:gd name="T7" fmla="*/ 66 h 188"/>
                <a:gd name="T8" fmla="*/ 255 w 294"/>
                <a:gd name="T9" fmla="*/ 84 h 188"/>
                <a:gd name="T10" fmla="*/ 236 w 294"/>
                <a:gd name="T11" fmla="*/ 99 h 188"/>
                <a:gd name="T12" fmla="*/ 214 w 294"/>
                <a:gd name="T13" fmla="*/ 110 h 188"/>
                <a:gd name="T14" fmla="*/ 190 w 294"/>
                <a:gd name="T15" fmla="*/ 117 h 188"/>
                <a:gd name="T16" fmla="*/ 166 w 294"/>
                <a:gd name="T17" fmla="*/ 118 h 188"/>
                <a:gd name="T18" fmla="*/ 142 w 294"/>
                <a:gd name="T19" fmla="*/ 116 h 188"/>
                <a:gd name="T20" fmla="*/ 117 w 294"/>
                <a:gd name="T21" fmla="*/ 113 h 188"/>
                <a:gd name="T22" fmla="*/ 92 w 294"/>
                <a:gd name="T23" fmla="*/ 116 h 188"/>
                <a:gd name="T24" fmla="*/ 70 w 294"/>
                <a:gd name="T25" fmla="*/ 123 h 188"/>
                <a:gd name="T26" fmla="*/ 47 w 294"/>
                <a:gd name="T27" fmla="*/ 133 h 188"/>
                <a:gd name="T28" fmla="*/ 27 w 294"/>
                <a:gd name="T29" fmla="*/ 147 h 188"/>
                <a:gd name="T30" fmla="*/ 12 w 294"/>
                <a:gd name="T31" fmla="*/ 166 h 188"/>
                <a:gd name="T32" fmla="*/ 0 w 294"/>
                <a:gd name="T33" fmla="*/ 186 h 188"/>
                <a:gd name="T34" fmla="*/ 0 w 294"/>
                <a:gd name="T35"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4" h="188">
                  <a:moveTo>
                    <a:pt x="294" y="0"/>
                  </a:moveTo>
                  <a:lnTo>
                    <a:pt x="291" y="23"/>
                  </a:lnTo>
                  <a:lnTo>
                    <a:pt x="283" y="46"/>
                  </a:lnTo>
                  <a:lnTo>
                    <a:pt x="271" y="66"/>
                  </a:lnTo>
                  <a:lnTo>
                    <a:pt x="255" y="84"/>
                  </a:lnTo>
                  <a:lnTo>
                    <a:pt x="236" y="99"/>
                  </a:lnTo>
                  <a:lnTo>
                    <a:pt x="214" y="110"/>
                  </a:lnTo>
                  <a:lnTo>
                    <a:pt x="190" y="117"/>
                  </a:lnTo>
                  <a:lnTo>
                    <a:pt x="166" y="118"/>
                  </a:lnTo>
                  <a:lnTo>
                    <a:pt x="142" y="116"/>
                  </a:lnTo>
                  <a:lnTo>
                    <a:pt x="117" y="113"/>
                  </a:lnTo>
                  <a:lnTo>
                    <a:pt x="92" y="116"/>
                  </a:lnTo>
                  <a:lnTo>
                    <a:pt x="70" y="123"/>
                  </a:lnTo>
                  <a:lnTo>
                    <a:pt x="47" y="133"/>
                  </a:lnTo>
                  <a:lnTo>
                    <a:pt x="27" y="147"/>
                  </a:lnTo>
                  <a:lnTo>
                    <a:pt x="12" y="166"/>
                  </a:lnTo>
                  <a:lnTo>
                    <a:pt x="0" y="186"/>
                  </a:lnTo>
                  <a:lnTo>
                    <a:pt x="0" y="188"/>
                  </a:lnTo>
                </a:path>
              </a:pathLst>
            </a:custGeom>
            <a:noFill/>
            <a:ln w="12700"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872507" name="Rectangle 59"/>
            <p:cNvSpPr>
              <a:spLocks noChangeArrowheads="1"/>
            </p:cNvSpPr>
            <p:nvPr/>
          </p:nvSpPr>
          <p:spPr bwMode="auto">
            <a:xfrm>
              <a:off x="501" y="2824"/>
              <a:ext cx="54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zh-CN" altLang="en-US" sz="20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拒绝 </a:t>
              </a:r>
              <a:r>
                <a:rPr lang="en-US" altLang="zh-CN" sz="20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H</a:t>
              </a:r>
              <a:r>
                <a:rPr lang="en-US" altLang="zh-CN" sz="2000" baseline="-250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0</a:t>
              </a:r>
              <a:endParaRPr lang="en-US" altLang="zh-CN" sz="20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endParaRPr>
            </a:p>
          </p:txBody>
        </p:sp>
        <p:sp>
          <p:nvSpPr>
            <p:cNvPr id="872508" name="Rectangle 60"/>
            <p:cNvSpPr>
              <a:spLocks noChangeArrowheads="1"/>
            </p:cNvSpPr>
            <p:nvPr/>
          </p:nvSpPr>
          <p:spPr bwMode="auto">
            <a:xfrm>
              <a:off x="1697" y="2824"/>
              <a:ext cx="544"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zh-CN" altLang="en-US" sz="20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拒绝 </a:t>
              </a:r>
              <a:r>
                <a:rPr lang="en-US" altLang="zh-CN" sz="20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H</a:t>
              </a:r>
              <a:r>
                <a:rPr lang="en-US" altLang="zh-CN" sz="2000" baseline="-250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0</a:t>
              </a:r>
              <a:endParaRPr lang="en-US" altLang="zh-CN" sz="20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endParaRPr>
            </a:p>
          </p:txBody>
        </p:sp>
        <p:grpSp>
          <p:nvGrpSpPr>
            <p:cNvPr id="128028" name="Group 61"/>
            <p:cNvGrpSpPr/>
            <p:nvPr/>
          </p:nvGrpSpPr>
          <p:grpSpPr bwMode="auto">
            <a:xfrm>
              <a:off x="758" y="3048"/>
              <a:ext cx="301" cy="670"/>
              <a:chOff x="758" y="3048"/>
              <a:chExt cx="301" cy="670"/>
            </a:xfrm>
          </p:grpSpPr>
          <p:sp>
            <p:nvSpPr>
              <p:cNvPr id="872510" name="Line 62"/>
              <p:cNvSpPr>
                <a:spLocks noChangeShapeType="1"/>
              </p:cNvSpPr>
              <p:nvPr/>
            </p:nvSpPr>
            <p:spPr bwMode="auto">
              <a:xfrm>
                <a:off x="758" y="3048"/>
                <a:ext cx="300" cy="1"/>
              </a:xfrm>
              <a:prstGeom prst="line">
                <a:avLst/>
              </a:prstGeom>
              <a:noFill/>
              <a:ln w="17463">
                <a:solidFill>
                  <a:schemeClr val="tx1"/>
                </a:solidFill>
                <a:round/>
                <a:headEnd type="triangle" w="med" len="med"/>
              </a:ln>
              <a:effectLst>
                <a:outerShdw dist="127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872511" name="Line 63"/>
              <p:cNvSpPr>
                <a:spLocks noChangeShapeType="1"/>
              </p:cNvSpPr>
              <p:nvPr/>
            </p:nvSpPr>
            <p:spPr bwMode="auto">
              <a:xfrm flipV="1">
                <a:off x="1058" y="3048"/>
                <a:ext cx="1" cy="670"/>
              </a:xfrm>
              <a:prstGeom prst="line">
                <a:avLst/>
              </a:prstGeom>
              <a:noFill/>
              <a:ln w="17463">
                <a:solidFill>
                  <a:schemeClr val="tx1"/>
                </a:solidFill>
                <a:round/>
              </a:ln>
              <a:effectLst>
                <a:outerShdw dist="127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grpSp>
          <p:nvGrpSpPr>
            <p:cNvPr id="128029" name="Group 64"/>
            <p:cNvGrpSpPr/>
            <p:nvPr/>
          </p:nvGrpSpPr>
          <p:grpSpPr bwMode="auto">
            <a:xfrm>
              <a:off x="1721" y="3048"/>
              <a:ext cx="322" cy="676"/>
              <a:chOff x="1721" y="3048"/>
              <a:chExt cx="322" cy="676"/>
            </a:xfrm>
          </p:grpSpPr>
          <p:sp>
            <p:nvSpPr>
              <p:cNvPr id="872513" name="Line 65"/>
              <p:cNvSpPr>
                <a:spLocks noChangeShapeType="1"/>
              </p:cNvSpPr>
              <p:nvPr/>
            </p:nvSpPr>
            <p:spPr bwMode="auto">
              <a:xfrm flipH="1">
                <a:off x="1721" y="3048"/>
                <a:ext cx="322" cy="1"/>
              </a:xfrm>
              <a:prstGeom prst="line">
                <a:avLst/>
              </a:prstGeom>
              <a:noFill/>
              <a:ln w="17463">
                <a:solidFill>
                  <a:schemeClr val="tx1"/>
                </a:solidFill>
                <a:round/>
                <a:headEnd type="triangle" w="med" len="med"/>
              </a:ln>
              <a:effectLst>
                <a:outerShdw dist="127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sp>
            <p:nvSpPr>
              <p:cNvPr id="872514" name="Line 66"/>
              <p:cNvSpPr>
                <a:spLocks noChangeShapeType="1"/>
              </p:cNvSpPr>
              <p:nvPr/>
            </p:nvSpPr>
            <p:spPr bwMode="auto">
              <a:xfrm flipV="1">
                <a:off x="1721" y="3048"/>
                <a:ext cx="1" cy="676"/>
              </a:xfrm>
              <a:prstGeom prst="line">
                <a:avLst/>
              </a:prstGeom>
              <a:noFill/>
              <a:ln w="17463">
                <a:solidFill>
                  <a:schemeClr val="tx1"/>
                </a:solidFill>
                <a:round/>
              </a:ln>
              <a:effectLst>
                <a:outerShdw dist="12700" algn="ctr" rotWithShape="0">
                  <a:schemeClr val="bg2"/>
                </a:outerShdw>
              </a:effectLst>
              <a:extLst>
                <a:ext uri="{909E8E84-426E-40DD-AFC4-6F175D3DCCD1}">
                  <a14:hiddenFill xmlns:a14="http://schemas.microsoft.com/office/drawing/2010/main">
                    <a:noFill/>
                  </a14:hiddenFill>
                </a:ext>
              </a:extLst>
            </p:spPr>
            <p:txBody>
              <a:bodyPr/>
              <a:lstStyle/>
              <a:p>
                <a:pPr algn="l">
                  <a:spcBef>
                    <a:spcPct val="50000"/>
                  </a:spcBef>
                  <a:defRPr/>
                </a:pPr>
                <a:endParaRPr lang="zh-CN" altLang="en-US" dirty="0">
                  <a:solidFill>
                    <a:srgbClr val="FFFFFF"/>
                  </a:solidFill>
                  <a:effectLst>
                    <a:outerShdw blurRad="38100" dist="38100" dir="2700000" algn="tl">
                      <a:srgbClr val="000000">
                        <a:alpha val="43137"/>
                      </a:srgbClr>
                    </a:outerShdw>
                  </a:effectLst>
                  <a:latin typeface="Arial" panose="020B0604020202020204" pitchFamily="34" charset="0"/>
                  <a:ea typeface="微软雅黑" panose="020B0503020204020204" pitchFamily="34" charset="-122"/>
                </a:endParaRPr>
              </a:p>
            </p:txBody>
          </p:sp>
        </p:grpSp>
        <p:sp>
          <p:nvSpPr>
            <p:cNvPr id="872515" name="Rectangle 67"/>
            <p:cNvSpPr>
              <a:spLocks noChangeArrowheads="1"/>
            </p:cNvSpPr>
            <p:nvPr/>
          </p:nvSpPr>
          <p:spPr bwMode="auto">
            <a:xfrm>
              <a:off x="553" y="3170"/>
              <a:ext cx="2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a:defRPr/>
              </a:pPr>
              <a:r>
                <a:rPr lang="en-US" altLang="zh-CN" sz="1800" dirty="0">
                  <a:solidFill>
                    <a:srgbClr val="F0F0F0"/>
                  </a:solidFill>
                  <a:effectLst>
                    <a:outerShdw blurRad="38100" dist="38100" dir="2700000" algn="tl">
                      <a:srgbClr val="000000"/>
                    </a:outerShdw>
                  </a:effectLst>
                  <a:latin typeface="Arial" panose="020B0604020202020204" pitchFamily="34" charset="0"/>
                  <a:ea typeface="微软雅黑" panose="020B0503020204020204" pitchFamily="34" charset="-122"/>
                </a:rPr>
                <a:t>.025</a:t>
              </a:r>
            </a:p>
          </p:txBody>
        </p:sp>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72451">
                                            <p:txEl>
                                              <p:pRg st="0" end="0"/>
                                            </p:txEl>
                                          </p:spTgt>
                                        </p:tgtEl>
                                        <p:attrNameLst>
                                          <p:attrName>style.visibility</p:attrName>
                                        </p:attrNameLst>
                                      </p:cBhvr>
                                      <p:to>
                                        <p:strVal val="visible"/>
                                      </p:to>
                                    </p:set>
                                    <p:animEffect transition="in" filter="wipe(left)">
                                      <p:cBhvr>
                                        <p:cTn id="7" dur="500"/>
                                        <p:tgtEl>
                                          <p:spTgt spid="8724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72451">
                                            <p:txEl>
                                              <p:pRg st="1" end="1"/>
                                            </p:txEl>
                                          </p:spTgt>
                                        </p:tgtEl>
                                        <p:attrNameLst>
                                          <p:attrName>style.visibility</p:attrName>
                                        </p:attrNameLst>
                                      </p:cBhvr>
                                      <p:to>
                                        <p:strVal val="visible"/>
                                      </p:to>
                                    </p:set>
                                    <p:animEffect transition="in" filter="wipe(left)">
                                      <p:cBhvr>
                                        <p:cTn id="12" dur="500"/>
                                        <p:tgtEl>
                                          <p:spTgt spid="8724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72451">
                                            <p:txEl>
                                              <p:pRg st="2" end="2"/>
                                            </p:txEl>
                                          </p:spTgt>
                                        </p:tgtEl>
                                        <p:attrNameLst>
                                          <p:attrName>style.visibility</p:attrName>
                                        </p:attrNameLst>
                                      </p:cBhvr>
                                      <p:to>
                                        <p:strVal val="visible"/>
                                      </p:to>
                                    </p:set>
                                    <p:animEffect transition="in" filter="wipe(left)">
                                      <p:cBhvr>
                                        <p:cTn id="17" dur="500"/>
                                        <p:tgtEl>
                                          <p:spTgt spid="8724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72451">
                                            <p:txEl>
                                              <p:pRg st="3" end="3"/>
                                            </p:txEl>
                                          </p:spTgt>
                                        </p:tgtEl>
                                        <p:attrNameLst>
                                          <p:attrName>style.visibility</p:attrName>
                                        </p:attrNameLst>
                                      </p:cBhvr>
                                      <p:to>
                                        <p:strVal val="visible"/>
                                      </p:to>
                                    </p:set>
                                    <p:animEffect transition="in" filter="wipe(left)">
                                      <p:cBhvr>
                                        <p:cTn id="22" dur="500"/>
                                        <p:tgtEl>
                                          <p:spTgt spid="8724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72451">
                                            <p:txEl>
                                              <p:pRg st="4" end="4"/>
                                            </p:txEl>
                                          </p:spTgt>
                                        </p:tgtEl>
                                        <p:attrNameLst>
                                          <p:attrName>style.visibility</p:attrName>
                                        </p:attrNameLst>
                                      </p:cBhvr>
                                      <p:to>
                                        <p:strVal val="visible"/>
                                      </p:to>
                                    </p:set>
                                    <p:animEffect transition="in" filter="wipe(left)">
                                      <p:cBhvr>
                                        <p:cTn id="27" dur="500"/>
                                        <p:tgtEl>
                                          <p:spTgt spid="87245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nodeType="clickEffect">
                                  <p:stCondLst>
                                    <p:cond delay="0"/>
                                  </p:stCondLst>
                                  <p:childTnLst>
                                    <p:set>
                                      <p:cBhvr>
                                        <p:cTn id="31" dur="1" fill="hold">
                                          <p:stCondLst>
                                            <p:cond delay="0"/>
                                          </p:stCondLst>
                                        </p:cTn>
                                        <p:tgtEl>
                                          <p:spTgt spid="872476"/>
                                        </p:tgtEl>
                                        <p:attrNameLst>
                                          <p:attrName>style.visibility</p:attrName>
                                        </p:attrNameLst>
                                      </p:cBhvr>
                                      <p:to>
                                        <p:strVal val="visible"/>
                                      </p:to>
                                    </p:set>
                                    <p:animEffect transition="in" filter="barn(outVertical)">
                                      <p:cBhvr>
                                        <p:cTn id="32" dur="500"/>
                                        <p:tgtEl>
                                          <p:spTgt spid="87247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72452">
                                            <p:txEl>
                                              <p:pRg st="0" end="0"/>
                                            </p:txEl>
                                          </p:spTgt>
                                        </p:tgtEl>
                                        <p:attrNameLst>
                                          <p:attrName>style.visibility</p:attrName>
                                        </p:attrNameLst>
                                      </p:cBhvr>
                                      <p:to>
                                        <p:strVal val="visible"/>
                                      </p:to>
                                    </p:set>
                                    <p:animEffect transition="in" filter="wipe(left)">
                                      <p:cBhvr>
                                        <p:cTn id="37" dur="500"/>
                                        <p:tgtEl>
                                          <p:spTgt spid="87245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72475"/>
                                        </p:tgtEl>
                                        <p:attrNameLst>
                                          <p:attrName>style.visibility</p:attrName>
                                        </p:attrNameLst>
                                      </p:cBhvr>
                                      <p:to>
                                        <p:strVal val="visible"/>
                                      </p:to>
                                    </p:set>
                                    <p:animEffect transition="in" filter="wipe(left)">
                                      <p:cBhvr>
                                        <p:cTn id="42" dur="500"/>
                                        <p:tgtEl>
                                          <p:spTgt spid="87247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72453">
                                            <p:txEl>
                                              <p:pRg st="0" end="0"/>
                                            </p:txEl>
                                          </p:spTgt>
                                        </p:tgtEl>
                                        <p:attrNameLst>
                                          <p:attrName>style.visibility</p:attrName>
                                        </p:attrNameLst>
                                      </p:cBhvr>
                                      <p:to>
                                        <p:strVal val="visible"/>
                                      </p:to>
                                    </p:set>
                                    <p:animEffect transition="in" filter="wipe(left)">
                                      <p:cBhvr>
                                        <p:cTn id="47" dur="500"/>
                                        <p:tgtEl>
                                          <p:spTgt spid="872453">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872455">
                                            <p:txEl>
                                              <p:pRg st="0" end="0"/>
                                            </p:txEl>
                                          </p:spTgt>
                                        </p:tgtEl>
                                        <p:attrNameLst>
                                          <p:attrName>style.visibility</p:attrName>
                                        </p:attrNameLst>
                                      </p:cBhvr>
                                      <p:to>
                                        <p:strVal val="visible"/>
                                      </p:to>
                                    </p:set>
                                    <p:animEffect transition="in" filter="wipe(left)">
                                      <p:cBhvr>
                                        <p:cTn id="52" dur="500"/>
                                        <p:tgtEl>
                                          <p:spTgt spid="872455">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872454">
                                            <p:txEl>
                                              <p:pRg st="0" end="0"/>
                                            </p:txEl>
                                          </p:spTgt>
                                        </p:tgtEl>
                                        <p:attrNameLst>
                                          <p:attrName>style.visibility</p:attrName>
                                        </p:attrNameLst>
                                      </p:cBhvr>
                                      <p:to>
                                        <p:strVal val="visible"/>
                                      </p:to>
                                    </p:set>
                                    <p:animEffect transition="in" filter="wipe(left)">
                                      <p:cBhvr>
                                        <p:cTn id="57" dur="500"/>
                                        <p:tgtEl>
                                          <p:spTgt spid="872454">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872456">
                                            <p:txEl>
                                              <p:pRg st="0" end="0"/>
                                            </p:txEl>
                                          </p:spTgt>
                                        </p:tgtEl>
                                        <p:attrNameLst>
                                          <p:attrName>style.visibility</p:attrName>
                                        </p:attrNameLst>
                                      </p:cBhvr>
                                      <p:to>
                                        <p:strVal val="visible"/>
                                      </p:to>
                                    </p:set>
                                    <p:animEffect transition="in" filter="wipe(left)">
                                      <p:cBhvr>
                                        <p:cTn id="62" dur="500"/>
                                        <p:tgtEl>
                                          <p:spTgt spid="87245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2451" grpId="0" build="p" autoUpdateAnimBg="0"/>
      <p:bldP spid="872452" grpId="0" build="p" autoUpdateAnimBg="0"/>
      <p:bldP spid="872453" grpId="0" build="p" autoUpdateAnimBg="0"/>
      <p:bldP spid="872454" grpId="0" build="p" autoUpdateAnimBg="0"/>
      <p:bldP spid="872455" grpId="0" build="p" autoUpdateAnimBg="0"/>
      <p:bldP spid="872456" grpId="0" build="p"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用</a:t>
            </a:r>
            <a:r>
              <a:rPr lang="en-US" altLang="zh-CN" b="1" dirty="0"/>
              <a:t>Excel</a:t>
            </a:r>
            <a:r>
              <a:rPr lang="zh-CN" altLang="en-US" b="1" dirty="0"/>
              <a:t>求</a:t>
            </a:r>
            <a:r>
              <a:rPr lang="en-US" altLang="zh-CN" b="1" i="1" dirty="0"/>
              <a:t>p</a:t>
            </a:r>
            <a:r>
              <a:rPr lang="en-US" altLang="zh-CN" b="1" dirty="0"/>
              <a:t> - </a:t>
            </a:r>
            <a:r>
              <a:rPr lang="zh-CN" altLang="en-US" b="1" dirty="0"/>
              <a:t>值</a:t>
            </a:r>
            <a:endParaRPr lang="zh-CN" altLang="en-US" dirty="0"/>
          </a:p>
        </p:txBody>
      </p:sp>
      <p:sp>
        <p:nvSpPr>
          <p:cNvPr id="3" name="内容占位符 2"/>
          <p:cNvSpPr>
            <a:spLocks noGrp="1"/>
          </p:cNvSpPr>
          <p:nvPr>
            <p:ph idx="1"/>
          </p:nvPr>
        </p:nvSpPr>
        <p:spPr/>
        <p:txBody>
          <a:bodyPr/>
          <a:lstStyle/>
          <a:p>
            <a:r>
              <a:rPr lang="en-US" altLang="zh-CN" dirty="0"/>
              <a:t>z</a:t>
            </a:r>
            <a:r>
              <a:rPr lang="zh-CN" altLang="en-US" dirty="0"/>
              <a:t>检验：</a:t>
            </a:r>
            <a:r>
              <a:rPr lang="en-US" altLang="zh-CN" dirty="0"/>
              <a:t>【NORMSDIST】</a:t>
            </a:r>
          </a:p>
          <a:p>
            <a:endParaRPr lang="en-US" altLang="zh-CN" dirty="0"/>
          </a:p>
          <a:p>
            <a:r>
              <a:rPr lang="en-US" altLang="zh-CN" dirty="0"/>
              <a:t>t</a:t>
            </a:r>
            <a:r>
              <a:rPr lang="zh-CN" altLang="en-US" dirty="0"/>
              <a:t>检验：</a:t>
            </a:r>
            <a:r>
              <a:rPr lang="en-US" altLang="zh-CN" dirty="0"/>
              <a:t>【TDIST】</a:t>
            </a:r>
          </a:p>
          <a:p>
            <a:endParaRPr lang="en-US" altLang="zh-CN" b="1" dirty="0">
              <a:solidFill>
                <a:srgbClr val="FFFFFF"/>
              </a:solidFill>
              <a:latin typeface="Symbol" panose="05050102010706020507" pitchFamily="18" charset="2"/>
            </a:endParaRPr>
          </a:p>
          <a:p>
            <a:r>
              <a:rPr lang="en-US" altLang="zh-CN" b="1" dirty="0">
                <a:solidFill>
                  <a:srgbClr val="FFFFFF"/>
                </a:solidFill>
                <a:latin typeface="Symbol" panose="05050102010706020507" pitchFamily="18" charset="2"/>
              </a:rPr>
              <a:t></a:t>
            </a:r>
            <a:r>
              <a:rPr lang="en-US" altLang="zh-CN" b="1" baseline="30000" dirty="0">
                <a:solidFill>
                  <a:srgbClr val="FFFFFF"/>
                </a:solidFill>
                <a:latin typeface="Symbol" panose="05050102010706020507" pitchFamily="18" charset="2"/>
              </a:rPr>
              <a:t>2</a:t>
            </a:r>
            <a:r>
              <a:rPr lang="zh-CN" altLang="en-US" dirty="0"/>
              <a:t>检验：</a:t>
            </a:r>
            <a:r>
              <a:rPr lang="en-US" altLang="zh-CN" dirty="0"/>
              <a:t>【CHIDIST】</a:t>
            </a:r>
          </a:p>
          <a:p>
            <a:endParaRPr lang="en-US" altLang="zh-CN" dirty="0"/>
          </a:p>
          <a:p>
            <a:endParaRPr lang="zh-CN" altLang="en-US" dirty="0"/>
          </a:p>
        </p:txBody>
      </p:sp>
      <p:sp>
        <p:nvSpPr>
          <p:cNvPr id="5" name="Rectangle 3"/>
          <p:cNvSpPr txBox="1">
            <a:spLocks noChangeArrowheads="1"/>
          </p:cNvSpPr>
          <p:nvPr/>
        </p:nvSpPr>
        <p:spPr>
          <a:xfrm>
            <a:off x="0" y="4804365"/>
            <a:ext cx="8132763" cy="1368152"/>
          </a:xfrm>
          <a:prstGeom prst="rect">
            <a:avLst/>
          </a:prstGeom>
        </p:spPr>
        <p:txBody>
          <a:bodyPr>
            <a:normAutofit/>
          </a:bodyPr>
          <a:lst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微软雅黑" panose="020B0503020204020204" pitchFamily="34" charset="-122"/>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微软雅黑" panose="020B0503020204020204" pitchFamily="34" charset="-122"/>
                <a:cs typeface="+mn-cs"/>
              </a:defRPr>
            </a:lvl2pPr>
            <a:lvl3pPr marL="822960" indent="-191770"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微软雅黑" panose="020B0503020204020204" pitchFamily="34" charset="-122"/>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微软雅黑" panose="020B0503020204020204" pitchFamily="34" charset="-122"/>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微软雅黑" panose="020B0503020204020204" pitchFamily="34" charset="-122"/>
                <a:cs typeface="+mn-cs"/>
              </a:defRPr>
            </a:lvl5pPr>
            <a:lvl6pPr marL="1371600" indent="-173990"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990"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990"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990"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lstStyle>
          <a:p>
            <a:pPr marL="1219200" lvl="1" indent="-533400">
              <a:spcBef>
                <a:spcPct val="30000"/>
              </a:spcBef>
              <a:defRPr/>
            </a:pPr>
            <a:r>
              <a:rPr lang="zh-CN" altLang="en-US" dirty="0"/>
              <a:t>若</a:t>
            </a:r>
            <a:r>
              <a:rPr lang="en-US" altLang="zh-CN" dirty="0"/>
              <a:t>p-</a:t>
            </a:r>
            <a:r>
              <a:rPr lang="zh-CN" altLang="en-US" dirty="0"/>
              <a:t>值 </a:t>
            </a:r>
            <a:r>
              <a:rPr lang="en-US" altLang="zh-CN" dirty="0">
                <a:latin typeface="Symbol" panose="05050102010706020507" pitchFamily="18" charset="2"/>
              </a:rPr>
              <a:t>&gt;</a:t>
            </a:r>
            <a:r>
              <a:rPr lang="en-US" altLang="zh-CN" dirty="0"/>
              <a:t> </a:t>
            </a:r>
            <a:r>
              <a:rPr lang="en-US" altLang="zh-CN" dirty="0">
                <a:latin typeface="Symbol" panose="05050102010706020507" pitchFamily="18" charset="2"/>
              </a:rPr>
              <a:t></a:t>
            </a:r>
            <a:r>
              <a:rPr lang="en-US" altLang="zh-CN" dirty="0">
                <a:latin typeface="微软雅黑" panose="020B0503020204020204" pitchFamily="34" charset="-122"/>
              </a:rPr>
              <a:t>,</a:t>
            </a:r>
            <a:r>
              <a:rPr lang="zh-CN" altLang="en-US" dirty="0"/>
              <a:t>不能拒绝 </a:t>
            </a:r>
            <a:r>
              <a:rPr lang="en-US" altLang="zh-CN" dirty="0"/>
              <a:t>H</a:t>
            </a:r>
            <a:r>
              <a:rPr lang="en-US" altLang="zh-CN" baseline="-25000" dirty="0"/>
              <a:t>0</a:t>
            </a:r>
            <a:endParaRPr lang="en-US" altLang="zh-CN" dirty="0"/>
          </a:p>
          <a:p>
            <a:pPr marL="1219200" lvl="1" indent="-533400">
              <a:defRPr/>
            </a:pPr>
            <a:r>
              <a:rPr lang="zh-CN" altLang="en-US" dirty="0"/>
              <a:t>若</a:t>
            </a:r>
            <a:r>
              <a:rPr lang="en-US" altLang="zh-CN" dirty="0"/>
              <a:t>p-</a:t>
            </a:r>
            <a:r>
              <a:rPr lang="zh-CN" altLang="en-US" dirty="0"/>
              <a:t>值 </a:t>
            </a:r>
            <a:r>
              <a:rPr lang="en-US" altLang="zh-CN" dirty="0"/>
              <a:t>&lt; </a:t>
            </a:r>
            <a:r>
              <a:rPr lang="en-US" altLang="zh-CN" dirty="0">
                <a:latin typeface="Symbol" panose="05050102010706020507" pitchFamily="18" charset="2"/>
              </a:rPr>
              <a:t></a:t>
            </a:r>
            <a:r>
              <a:rPr lang="en-US" altLang="zh-CN" dirty="0"/>
              <a:t>, </a:t>
            </a:r>
            <a:r>
              <a:rPr lang="zh-CN" altLang="en-US" dirty="0"/>
              <a:t>拒绝 </a:t>
            </a:r>
            <a:r>
              <a:rPr lang="en-US" altLang="zh-CN" dirty="0"/>
              <a:t>H</a:t>
            </a:r>
            <a:r>
              <a:rPr lang="en-US" altLang="zh-CN" baseline="-25000" dirty="0"/>
              <a:t>0</a:t>
            </a:r>
          </a:p>
        </p:txBody>
      </p:sp>
      <p:pic>
        <p:nvPicPr>
          <p:cNvPr id="4" name="图片 3"/>
          <p:cNvPicPr>
            <a:picLocks noChangeAspect="1"/>
          </p:cNvPicPr>
          <p:nvPr/>
        </p:nvPicPr>
        <p:blipFill>
          <a:blip r:embed="rId3" cstate="print"/>
          <a:stretch>
            <a:fillRect/>
          </a:stretch>
        </p:blipFill>
        <p:spPr>
          <a:xfrm>
            <a:off x="4211960" y="2712169"/>
            <a:ext cx="3535401" cy="388281"/>
          </a:xfrm>
          <a:prstGeom prst="rect">
            <a:avLst/>
          </a:prstGeom>
        </p:spPr>
      </p:pic>
      <p:pic>
        <p:nvPicPr>
          <p:cNvPr id="6" name="图片 5"/>
          <p:cNvPicPr>
            <a:picLocks noChangeAspect="1"/>
          </p:cNvPicPr>
          <p:nvPr/>
        </p:nvPicPr>
        <p:blipFill>
          <a:blip r:embed="rId4" cstate="print"/>
          <a:stretch>
            <a:fillRect/>
          </a:stretch>
        </p:blipFill>
        <p:spPr>
          <a:xfrm>
            <a:off x="5292080" y="1759502"/>
            <a:ext cx="2232248" cy="401805"/>
          </a:xfrm>
          <a:prstGeom prst="rect">
            <a:avLst/>
          </a:prstGeom>
        </p:spPr>
      </p:pic>
      <p:pic>
        <p:nvPicPr>
          <p:cNvPr id="7" name="图片 6"/>
          <p:cNvPicPr>
            <a:picLocks noChangeAspect="1"/>
          </p:cNvPicPr>
          <p:nvPr/>
        </p:nvPicPr>
        <p:blipFill>
          <a:blip r:embed="rId5" cstate="print"/>
          <a:stretch>
            <a:fillRect/>
          </a:stretch>
        </p:blipFill>
        <p:spPr>
          <a:xfrm>
            <a:off x="4860032" y="3679648"/>
            <a:ext cx="3096344" cy="45945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subTnLst>
                                    <p:animClr clrSpc="rgb" dir="cw">
                                      <p:cBhvr override="childStyle">
                                        <p:cTn dur="1" fill="hold" display="0" masterRel="nextClick" afterEffect="1"/>
                                        <p:tgtEl>
                                          <p:spTgt spid="5">
                                            <p:txEl>
                                              <p:pRg st="0" end="0"/>
                                            </p:txEl>
                                          </p:spTgt>
                                        </p:tgtEl>
                                        <p:attrNameLst>
                                          <p:attrName>ppt_c</p:attrName>
                                        </p:attrNameLst>
                                      </p:cBhvr>
                                      <p:to>
                                        <a:schemeClr val="folHlink"/>
                                      </p:to>
                                    </p:animClr>
                                  </p:subTnLst>
                                </p:cTn>
                              </p:par>
                              <p:par>
                                <p:cTn id="8" presetID="22" presetClass="entr" presetSubtype="8"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left)">
                                      <p:cBhvr>
                                        <p:cTn id="10" dur="500"/>
                                        <p:tgtEl>
                                          <p:spTgt spid="5">
                                            <p:txEl>
                                              <p:pRg st="1" end="1"/>
                                            </p:txEl>
                                          </p:spTgt>
                                        </p:tgtEl>
                                      </p:cBhvr>
                                    </p:animEffect>
                                  </p:childTnLst>
                                  <p:subTnLst>
                                    <p:animClr clrSpc="rgb" dir="cw">
                                      <p:cBhvr override="childStyle">
                                        <p:cTn dur="1" fill="hold" display="0" masterRel="nextClick" afterEffect="1"/>
                                        <p:tgtEl>
                                          <p:spTgt spid="5">
                                            <p:txEl>
                                              <p:pRg st="1" end="1"/>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t>案例分析</a:t>
            </a:r>
            <a:endParaRPr lang="zh-CN" altLang="en-US" dirty="0"/>
          </a:p>
        </p:txBody>
      </p:sp>
      <p:sp>
        <p:nvSpPr>
          <p:cNvPr id="8" name="矩形 7"/>
          <p:cNvSpPr/>
          <p:nvPr/>
        </p:nvSpPr>
        <p:spPr>
          <a:xfrm>
            <a:off x="971600" y="2058830"/>
            <a:ext cx="7404591" cy="1138773"/>
          </a:xfrm>
          <a:prstGeom prst="rect">
            <a:avLst/>
          </a:prstGeom>
        </p:spPr>
        <p:txBody>
          <a:bodyPr wrap="none">
            <a:spAutoFit/>
          </a:bodyPr>
          <a:lstStyle/>
          <a:p>
            <a:r>
              <a:rPr lang="zh-CN" altLang="en-US" sz="2400" b="1" dirty="0">
                <a:latin typeface="微软雅黑" panose="020B0503020204020204" pitchFamily="34" charset="-122"/>
                <a:ea typeface="微软雅黑" panose="020B0503020204020204" pitchFamily="34" charset="-122"/>
              </a:rPr>
              <a:t>韦博成：</a:t>
            </a:r>
            <a:endParaRPr lang="en-US" altLang="zh-CN" sz="2400" b="1" dirty="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红楼梦</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前</a:t>
            </a:r>
            <a:r>
              <a:rPr lang="en-US" altLang="zh-CN" sz="2400" b="1" dirty="0">
                <a:latin typeface="微软雅黑" panose="020B0503020204020204" pitchFamily="34" charset="-122"/>
                <a:ea typeface="微软雅黑" panose="020B0503020204020204" pitchFamily="34" charset="-122"/>
              </a:rPr>
              <a:t>80</a:t>
            </a:r>
            <a:r>
              <a:rPr lang="zh-CN" altLang="en-US" sz="2400" b="1" dirty="0">
                <a:latin typeface="微软雅黑" panose="020B0503020204020204" pitchFamily="34" charset="-122"/>
                <a:ea typeface="微软雅黑" panose="020B0503020204020204" pitchFamily="34" charset="-122"/>
              </a:rPr>
              <a:t>回与后</a:t>
            </a:r>
            <a:r>
              <a:rPr lang="en-US" altLang="zh-CN" sz="2400" b="1" dirty="0">
                <a:latin typeface="微软雅黑" panose="020B0503020204020204" pitchFamily="34" charset="-122"/>
                <a:ea typeface="微软雅黑" panose="020B0503020204020204" pitchFamily="34" charset="-122"/>
              </a:rPr>
              <a:t>40</a:t>
            </a:r>
            <a:r>
              <a:rPr lang="zh-CN" altLang="en-US" sz="2400" b="1" dirty="0">
                <a:latin typeface="微软雅黑" panose="020B0503020204020204" pitchFamily="34" charset="-122"/>
                <a:ea typeface="微软雅黑" panose="020B0503020204020204" pitchFamily="34" charset="-122"/>
              </a:rPr>
              <a:t>回某些文风差异的统计分析</a:t>
            </a:r>
            <a:endParaRPr lang="en-US" altLang="zh-CN" sz="2400" b="1" dirty="0">
              <a:latin typeface="微软雅黑" panose="020B0503020204020204" pitchFamily="34" charset="-122"/>
              <a:ea typeface="微软雅黑" panose="020B0503020204020204" pitchFamily="34" charset="-122"/>
            </a:endParaRPr>
          </a:p>
          <a:p>
            <a:endParaRPr lang="en-US" altLang="zh-CN" sz="2000" b="1" dirty="0">
              <a:latin typeface="微软雅黑" panose="020B0503020204020204" pitchFamily="34" charset="-122"/>
              <a:ea typeface="微软雅黑" panose="020B0503020204020204" pitchFamily="34" charset="-122"/>
            </a:endParaRPr>
          </a:p>
        </p:txBody>
      </p:sp>
      <p:graphicFrame>
        <p:nvGraphicFramePr>
          <p:cNvPr id="10" name="表格 9"/>
          <p:cNvGraphicFramePr>
            <a:graphicFrameLocks noGrp="1"/>
          </p:cNvGraphicFramePr>
          <p:nvPr/>
        </p:nvGraphicFramePr>
        <p:xfrm>
          <a:off x="1524000" y="3978935"/>
          <a:ext cx="6096000" cy="2225040"/>
        </p:xfrm>
        <a:graphic>
          <a:graphicData uri="http://schemas.openxmlformats.org/drawingml/2006/table">
            <a:tbl>
              <a:tblPr firstRow="1" firstCol="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pPr algn="ct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1-40</a:t>
                      </a:r>
                      <a:r>
                        <a:rPr lang="zh-CN" altLang="en-US" dirty="0">
                          <a:latin typeface="微软雅黑" panose="020B0503020204020204" pitchFamily="34" charset="-122"/>
                          <a:ea typeface="微软雅黑" panose="020B0503020204020204" pitchFamily="34" charset="-122"/>
                        </a:rPr>
                        <a:t>回</a:t>
                      </a:r>
                    </a:p>
                  </a:txBody>
                  <a:tcPr/>
                </a:tc>
                <a:tc>
                  <a:txBody>
                    <a:bodyPr/>
                    <a:lstStyle/>
                    <a:p>
                      <a:pPr algn="ctr"/>
                      <a:r>
                        <a:rPr lang="en-US" altLang="zh-CN" dirty="0">
                          <a:latin typeface="微软雅黑" panose="020B0503020204020204" pitchFamily="34" charset="-122"/>
                          <a:ea typeface="微软雅黑" panose="020B0503020204020204" pitchFamily="34" charset="-122"/>
                        </a:rPr>
                        <a:t>41-80</a:t>
                      </a:r>
                      <a:r>
                        <a:rPr lang="zh-CN" altLang="en-US" dirty="0">
                          <a:latin typeface="微软雅黑" panose="020B0503020204020204" pitchFamily="34" charset="-122"/>
                          <a:ea typeface="微软雅黑" panose="020B0503020204020204" pitchFamily="34" charset="-122"/>
                        </a:rPr>
                        <a:t>回</a:t>
                      </a:r>
                    </a:p>
                  </a:txBody>
                  <a:tcPr/>
                </a:tc>
                <a:tc>
                  <a:txBody>
                    <a:bodyPr/>
                    <a:lstStyle/>
                    <a:p>
                      <a:pPr algn="ctr"/>
                      <a:r>
                        <a:rPr lang="en-US" altLang="zh-CN" dirty="0">
                          <a:latin typeface="微软雅黑" panose="020B0503020204020204" pitchFamily="34" charset="-122"/>
                          <a:ea typeface="微软雅黑" panose="020B0503020204020204" pitchFamily="34" charset="-122"/>
                        </a:rPr>
                        <a:t>1-80</a:t>
                      </a:r>
                      <a:r>
                        <a:rPr lang="zh-CN" altLang="en-US" dirty="0">
                          <a:latin typeface="微软雅黑" panose="020B0503020204020204" pitchFamily="34" charset="-122"/>
                          <a:ea typeface="微软雅黑" panose="020B0503020204020204" pitchFamily="34" charset="-122"/>
                        </a:rPr>
                        <a:t>回</a:t>
                      </a:r>
                    </a:p>
                  </a:txBody>
                  <a:tcPr/>
                </a:tc>
                <a:tc>
                  <a:txBody>
                    <a:bodyPr/>
                    <a:lstStyle/>
                    <a:p>
                      <a:pPr algn="ctr"/>
                      <a:r>
                        <a:rPr lang="en-US" altLang="zh-CN" dirty="0">
                          <a:latin typeface="微软雅黑" panose="020B0503020204020204" pitchFamily="34" charset="-122"/>
                          <a:ea typeface="微软雅黑" panose="020B0503020204020204" pitchFamily="34" charset="-122"/>
                        </a:rPr>
                        <a:t>81-120</a:t>
                      </a:r>
                      <a:r>
                        <a:rPr lang="zh-CN" altLang="en-US" dirty="0">
                          <a:latin typeface="微软雅黑" panose="020B0503020204020204" pitchFamily="34" charset="-122"/>
                          <a:ea typeface="微软雅黑" panose="020B0503020204020204" pitchFamily="34" charset="-122"/>
                        </a:rPr>
                        <a:t>回</a:t>
                      </a:r>
                    </a:p>
                  </a:txBody>
                  <a:tcPr/>
                </a:tc>
                <a:extLst>
                  <a:ext uri="{0D108BD9-81ED-4DB2-BD59-A6C34878D82A}">
                    <a16:rowId xmlns:a16="http://schemas.microsoft.com/office/drawing/2014/main" val="10000"/>
                  </a:ext>
                </a:extLst>
              </a:tr>
              <a:tr h="370840">
                <a:tc>
                  <a:txBody>
                    <a:bodyPr/>
                    <a:lstStyle/>
                    <a:p>
                      <a:pPr algn="ctr"/>
                      <a:r>
                        <a:rPr lang="zh-CN" altLang="en-US" dirty="0">
                          <a:latin typeface="微软雅黑" panose="020B0503020204020204" pitchFamily="34" charset="-122"/>
                          <a:ea typeface="微软雅黑" panose="020B0503020204020204" pitchFamily="34" charset="-122"/>
                        </a:rPr>
                        <a:t>花卉</a:t>
                      </a:r>
                    </a:p>
                  </a:txBody>
                  <a:tcPr/>
                </a:tc>
                <a:tc>
                  <a:txBody>
                    <a:bodyPr/>
                    <a:lstStyle/>
                    <a:p>
                      <a:pPr algn="ctr"/>
                      <a:r>
                        <a:rPr lang="en-US" altLang="zh-CN" dirty="0">
                          <a:latin typeface="微软雅黑" panose="020B0503020204020204" pitchFamily="34" charset="-122"/>
                          <a:ea typeface="微软雅黑" panose="020B0503020204020204" pitchFamily="34" charset="-122"/>
                        </a:rPr>
                        <a:t>15</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16</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31</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7</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1"/>
                  </a:ext>
                </a:extLst>
              </a:tr>
              <a:tr h="370840">
                <a:tc>
                  <a:txBody>
                    <a:bodyPr/>
                    <a:lstStyle/>
                    <a:p>
                      <a:pPr algn="ctr"/>
                      <a:r>
                        <a:rPr lang="zh-CN" altLang="en-US" dirty="0">
                          <a:latin typeface="微软雅黑" panose="020B0503020204020204" pitchFamily="34" charset="-122"/>
                          <a:ea typeface="微软雅黑" panose="020B0503020204020204" pitchFamily="34" charset="-122"/>
                        </a:rPr>
                        <a:t>树木</a:t>
                      </a:r>
                    </a:p>
                  </a:txBody>
                  <a:tcPr/>
                </a:tc>
                <a:tc>
                  <a:txBody>
                    <a:bodyPr/>
                    <a:lstStyle/>
                    <a:p>
                      <a:pPr algn="ctr"/>
                      <a:r>
                        <a:rPr lang="en-US" altLang="zh-CN" dirty="0">
                          <a:latin typeface="微软雅黑" panose="020B0503020204020204" pitchFamily="34" charset="-122"/>
                          <a:ea typeface="微软雅黑" panose="020B0503020204020204" pitchFamily="34" charset="-122"/>
                        </a:rPr>
                        <a:t>13</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14</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27</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7</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2"/>
                  </a:ext>
                </a:extLst>
              </a:tr>
              <a:tr h="370840">
                <a:tc>
                  <a:txBody>
                    <a:bodyPr/>
                    <a:lstStyle/>
                    <a:p>
                      <a:pPr algn="ctr"/>
                      <a:r>
                        <a:rPr lang="zh-CN" altLang="en-US" dirty="0">
                          <a:latin typeface="微软雅黑" panose="020B0503020204020204" pitchFamily="34" charset="-122"/>
                          <a:ea typeface="微软雅黑" panose="020B0503020204020204" pitchFamily="34" charset="-122"/>
                        </a:rPr>
                        <a:t>饮食</a:t>
                      </a:r>
                    </a:p>
                  </a:txBody>
                  <a:tcPr/>
                </a:tc>
                <a:tc>
                  <a:txBody>
                    <a:bodyPr/>
                    <a:lstStyle/>
                    <a:p>
                      <a:pPr algn="ctr"/>
                      <a:r>
                        <a:rPr lang="en-US" altLang="zh-CN" dirty="0">
                          <a:latin typeface="微软雅黑" panose="020B0503020204020204" pitchFamily="34" charset="-122"/>
                          <a:ea typeface="微软雅黑" panose="020B0503020204020204" pitchFamily="34" charset="-122"/>
                        </a:rPr>
                        <a:t>17</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17</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34</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8</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3"/>
                  </a:ext>
                </a:extLst>
              </a:tr>
              <a:tr h="370840">
                <a:tc>
                  <a:txBody>
                    <a:bodyPr/>
                    <a:lstStyle/>
                    <a:p>
                      <a:pPr algn="ctr"/>
                      <a:r>
                        <a:rPr lang="zh-CN" altLang="en-US" dirty="0">
                          <a:latin typeface="微软雅黑" panose="020B0503020204020204" pitchFamily="34" charset="-122"/>
                          <a:ea typeface="微软雅黑" panose="020B0503020204020204" pitchFamily="34" charset="-122"/>
                        </a:rPr>
                        <a:t>医药</a:t>
                      </a:r>
                    </a:p>
                  </a:txBody>
                  <a:tcPr/>
                </a:tc>
                <a:tc>
                  <a:txBody>
                    <a:bodyPr/>
                    <a:lstStyle/>
                    <a:p>
                      <a:pPr algn="ctr"/>
                      <a:r>
                        <a:rPr lang="en-US" altLang="zh-CN" dirty="0">
                          <a:latin typeface="微软雅黑" panose="020B0503020204020204" pitchFamily="34" charset="-122"/>
                          <a:ea typeface="微软雅黑" panose="020B0503020204020204" pitchFamily="34" charset="-122"/>
                        </a:rPr>
                        <a:t>13</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13</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26</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8</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4"/>
                  </a:ext>
                </a:extLst>
              </a:tr>
              <a:tr h="370840">
                <a:tc>
                  <a:txBody>
                    <a:bodyPr/>
                    <a:lstStyle/>
                    <a:p>
                      <a:pPr algn="ctr"/>
                      <a:r>
                        <a:rPr lang="zh-CN" altLang="en-US" dirty="0">
                          <a:latin typeface="微软雅黑" panose="020B0503020204020204" pitchFamily="34" charset="-122"/>
                          <a:ea typeface="微软雅黑" panose="020B0503020204020204" pitchFamily="34" charset="-122"/>
                        </a:rPr>
                        <a:t>诗词</a:t>
                      </a:r>
                    </a:p>
                  </a:txBody>
                  <a:tcPr/>
                </a:tc>
                <a:tc>
                  <a:txBody>
                    <a:bodyPr/>
                    <a:lstStyle/>
                    <a:p>
                      <a:pPr algn="ctr"/>
                      <a:r>
                        <a:rPr lang="en-US" altLang="zh-CN" dirty="0">
                          <a:latin typeface="微软雅黑" panose="020B0503020204020204" pitchFamily="34" charset="-122"/>
                          <a:ea typeface="微软雅黑" panose="020B0503020204020204" pitchFamily="34" charset="-122"/>
                        </a:rPr>
                        <a:t>22</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14</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36</a:t>
                      </a:r>
                      <a:endParaRPr lang="zh-CN" altLang="en-US" dirty="0">
                        <a:latin typeface="微软雅黑" panose="020B0503020204020204" pitchFamily="34" charset="-122"/>
                        <a:ea typeface="微软雅黑" panose="020B0503020204020204" pitchFamily="34" charset="-122"/>
                      </a:endParaRPr>
                    </a:p>
                  </a:txBody>
                  <a:tcPr/>
                </a:tc>
                <a:tc>
                  <a:txBody>
                    <a:bodyPr/>
                    <a:lstStyle/>
                    <a:p>
                      <a:pPr algn="ctr"/>
                      <a:r>
                        <a:rPr lang="en-US" altLang="zh-CN" dirty="0">
                          <a:latin typeface="微软雅黑" panose="020B0503020204020204" pitchFamily="34" charset="-122"/>
                          <a:ea typeface="微软雅黑" panose="020B0503020204020204" pitchFamily="34" charset="-122"/>
                        </a:rPr>
                        <a:t>12</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5"/>
                  </a:ext>
                </a:extLst>
              </a:tr>
            </a:tbl>
          </a:graphicData>
        </a:graphic>
      </p:graphicFrame>
      <p:sp>
        <p:nvSpPr>
          <p:cNvPr id="11" name="矩形 10"/>
          <p:cNvSpPr/>
          <p:nvPr/>
        </p:nvSpPr>
        <p:spPr>
          <a:xfrm>
            <a:off x="3325505" y="3369819"/>
            <a:ext cx="2492990"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着力描绘的情景指标数</a:t>
            </a:r>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沉稳">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沉稳">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TotalTime>
  <Words>6327</Words>
  <Application>Microsoft Office PowerPoint</Application>
  <PresentationFormat>全屏显示(4:3)</PresentationFormat>
  <Paragraphs>1051</Paragraphs>
  <Slides>111</Slides>
  <Notes>97</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6</vt:i4>
      </vt:variant>
      <vt:variant>
        <vt:lpstr>幻灯片标题</vt:lpstr>
      </vt:variant>
      <vt:variant>
        <vt:i4>111</vt:i4>
      </vt:variant>
    </vt:vector>
  </HeadingPairs>
  <TitlesOfParts>
    <vt:vector size="133" baseType="lpstr">
      <vt:lpstr>等线</vt:lpstr>
      <vt:lpstr>微软雅黑</vt:lpstr>
      <vt:lpstr>幼圆</vt:lpstr>
      <vt:lpstr>Arial</vt:lpstr>
      <vt:lpstr>Book Antiqua</vt:lpstr>
      <vt:lpstr>Calibri</vt:lpstr>
      <vt:lpstr>Cambria Math</vt:lpstr>
      <vt:lpstr>Monotype Corsiva</vt:lpstr>
      <vt:lpstr>MT Extra</vt:lpstr>
      <vt:lpstr>Rockwell</vt:lpstr>
      <vt:lpstr>Script MT Bold</vt:lpstr>
      <vt:lpstr>Symbol</vt:lpstr>
      <vt:lpstr>Times New Roman</vt:lpstr>
      <vt:lpstr>Wingdings</vt:lpstr>
      <vt:lpstr>Wingdings 2</vt:lpstr>
      <vt:lpstr>沉稳</vt:lpstr>
      <vt:lpstr>剪辑</vt:lpstr>
      <vt:lpstr>Equation</vt:lpstr>
      <vt:lpstr>Clip</vt:lpstr>
      <vt:lpstr>ClipArt</vt:lpstr>
      <vt:lpstr>公式</vt:lpstr>
      <vt:lpstr>Document</vt:lpstr>
      <vt:lpstr>第 6 章   假设检验</vt:lpstr>
      <vt:lpstr>引言</vt:lpstr>
      <vt:lpstr>引言</vt:lpstr>
      <vt:lpstr>引言</vt:lpstr>
      <vt:lpstr>引言</vt:lpstr>
      <vt:lpstr>假设检验在统计方法中的地位</vt:lpstr>
      <vt:lpstr>学习目标</vt:lpstr>
      <vt:lpstr>PowerPoint 演示文稿</vt:lpstr>
      <vt:lpstr>假设检验的概念与思想</vt:lpstr>
      <vt:lpstr>什么是假设? (hypothesis)</vt:lpstr>
      <vt:lpstr>什么是假设检验?  (hypothesis testing)</vt:lpstr>
      <vt:lpstr>假设检验的基本思想</vt:lpstr>
      <vt:lpstr>假设检验的过程</vt:lpstr>
      <vt:lpstr>PowerPoint 演示文稿</vt:lpstr>
      <vt:lpstr>PowerPoint 演示文稿</vt:lpstr>
      <vt:lpstr>PowerPoint 演示文稿</vt:lpstr>
      <vt:lpstr>双侧检验与单侧检验  (假设的形式)</vt:lpstr>
      <vt:lpstr>双侧检验 (原假设与备择假设的确定)</vt:lpstr>
      <vt:lpstr>单侧检验 (原假设与备择假设的确定)</vt:lpstr>
      <vt:lpstr>单侧检验  (原假设与备择假设的确定)</vt:lpstr>
      <vt:lpstr>单侧检验  (原假设与备择假设的确定)</vt:lpstr>
      <vt:lpstr>单侧检验  (原假设与备择假设的确定)</vt:lpstr>
      <vt:lpstr>PowerPoint 演示文稿</vt:lpstr>
      <vt:lpstr>规定显著性水平 (significant level)</vt:lpstr>
      <vt:lpstr>作出统计决策</vt:lpstr>
      <vt:lpstr>假设检验中的小概率原理</vt:lpstr>
      <vt:lpstr>假设检验中的小概率原理</vt:lpstr>
      <vt:lpstr>PowerPoint 演示文稿</vt:lpstr>
      <vt:lpstr>假设检验中的两类错误</vt:lpstr>
      <vt:lpstr>PowerPoint 演示文稿</vt:lpstr>
      <vt:lpstr> 错误和  错误的关系</vt:lpstr>
      <vt:lpstr> 错误和  错误的关系</vt:lpstr>
      <vt:lpstr>PowerPoint 演示文稿</vt:lpstr>
      <vt:lpstr>检验统计量 (test statistic)</vt:lpstr>
      <vt:lpstr>双侧检验 (显著性水平与拒绝域 )</vt:lpstr>
      <vt:lpstr>单侧检验 (显著性水平与拒绝域)</vt:lpstr>
      <vt:lpstr>右侧检验  (显著性水平与拒绝域)</vt:lpstr>
      <vt:lpstr>PowerPoint 演示文稿</vt:lpstr>
      <vt:lpstr>什么是P 值? (P-value)</vt:lpstr>
      <vt:lpstr>利用 P 值进行检验 (决策准则)</vt:lpstr>
      <vt:lpstr>PowerPoint 演示文稿</vt:lpstr>
      <vt:lpstr>一个总体参数的检验</vt:lpstr>
      <vt:lpstr>总体均值检验</vt:lpstr>
      <vt:lpstr>总体均值的检验 (检验统计量)</vt:lpstr>
      <vt:lpstr>总体均值的检验  (2 已知或2未知大样本)</vt:lpstr>
      <vt:lpstr>2 已知均值的检验 (例题分析)</vt:lpstr>
      <vt:lpstr>2 已知均值的检验  (例题分析)</vt:lpstr>
      <vt:lpstr>2 已知均值的检验  (小样本例题分析)</vt:lpstr>
      <vt:lpstr>2 已知均值的检验  (小样本例题分析)</vt:lpstr>
      <vt:lpstr>2 未知大样本均值的检验  (例题分析)</vt:lpstr>
      <vt:lpstr>2 未知大样本均值的检验  (例题分析)</vt:lpstr>
      <vt:lpstr>总体均值的检验  (2未知小样本)</vt:lpstr>
      <vt:lpstr>2 未知小样本均值的检验  (例题分析)</vt:lpstr>
      <vt:lpstr>2 未知小样本均值的检验  (例题分析)</vt:lpstr>
      <vt:lpstr>2 未知小样本均值的检验  (例题分析)</vt:lpstr>
      <vt:lpstr>均值的单尾 t 检验  (计算结果) </vt:lpstr>
      <vt:lpstr>总体比例的检验 (Z 检验)</vt:lpstr>
      <vt:lpstr>一个总体比例检验</vt:lpstr>
      <vt:lpstr>一个总体比例的检验  (例题分析)</vt:lpstr>
      <vt:lpstr>一个总体比例的检验  (例题分析)</vt:lpstr>
      <vt:lpstr>总体方差的检验 (2 检验)</vt:lpstr>
      <vt:lpstr>方差的卡方 (2) 检验</vt:lpstr>
      <vt:lpstr>方差的卡方 (2) 检验 (例题分析)</vt:lpstr>
      <vt:lpstr>方差的卡方 (2) 检验 (例题分析)</vt:lpstr>
      <vt:lpstr>方差的卡方 (2) 检验 (例题分析)</vt:lpstr>
      <vt:lpstr>PowerPoint 演示文稿</vt:lpstr>
      <vt:lpstr>两个正态总体参数的检验</vt:lpstr>
      <vt:lpstr>独立样本总体均值之差的检验</vt:lpstr>
      <vt:lpstr>两个总体均值之差的检验  (12、 22 已知)</vt:lpstr>
      <vt:lpstr>两个总体均值之差的检验  (假设的形式)</vt:lpstr>
      <vt:lpstr>两个总体均值之差的检验  (例题分析)</vt:lpstr>
      <vt:lpstr>两个总体均值之差的检验  (例题分析)</vt:lpstr>
      <vt:lpstr>两个总体均值之差的检验  (12、 22 未知但相等,小样本)</vt:lpstr>
      <vt:lpstr>两个总体均值之差的检验  (例题分析)</vt:lpstr>
      <vt:lpstr>两个总体均值之差的检验  (例题分析)</vt:lpstr>
      <vt:lpstr>两个总体均值之差的检验  (12、 22 未知且不相等,小样本)</vt:lpstr>
      <vt:lpstr>两个总体均值之差的检验  (例题分析)</vt:lpstr>
      <vt:lpstr>两个总体均值之差的检验  (例题分析—用统计量进行检验)</vt:lpstr>
      <vt:lpstr>两个总体均值之差的检验 （配对样本的 t 检验）</vt:lpstr>
      <vt:lpstr>配对样本的 t 检验  (假设的形式)</vt:lpstr>
      <vt:lpstr>配对样本的 t 检验 （数据形式）</vt:lpstr>
      <vt:lpstr>配对样本的 t 检验 （检验统计量）</vt:lpstr>
      <vt:lpstr>配对样本的 t 检验 （例子）</vt:lpstr>
      <vt:lpstr>配对样本的 t 检验 （计算表）</vt:lpstr>
      <vt:lpstr>配对样本的 t 检验 （计算结果）</vt:lpstr>
      <vt:lpstr>配对样本的 t 检验 （计算结果）</vt:lpstr>
      <vt:lpstr>两个总体比例之差的检验</vt:lpstr>
      <vt:lpstr>两个总体比例之差的Z检验</vt:lpstr>
      <vt:lpstr>两个总体比例之差的检验 (假设的形式)</vt:lpstr>
      <vt:lpstr>两个总体比例之差的Z检验  (例题分析)</vt:lpstr>
      <vt:lpstr>两个总体比例之差的Z检验  (例题分析)</vt:lpstr>
      <vt:lpstr>PowerPoint 演示文稿</vt:lpstr>
      <vt:lpstr>用置信区间进行检验</vt:lpstr>
      <vt:lpstr>用置信区间进行检验 (双侧检验)</vt:lpstr>
      <vt:lpstr>用置信区间进行检验 (单侧检验)</vt:lpstr>
      <vt:lpstr>用置信区间进行检验  (例题分析)</vt:lpstr>
      <vt:lpstr>用置信区间进行检验  (例题分析)</vt:lpstr>
      <vt:lpstr>用Excel求p - 值</vt:lpstr>
      <vt:lpstr>案例分析</vt:lpstr>
      <vt:lpstr>案例分析</vt:lpstr>
      <vt:lpstr>案例分析</vt:lpstr>
      <vt:lpstr>案例分析</vt:lpstr>
      <vt:lpstr>案例分析</vt:lpstr>
      <vt:lpstr>案例分析</vt:lpstr>
      <vt:lpstr>案例分析</vt:lpstr>
      <vt:lpstr>案例分析</vt:lpstr>
      <vt:lpstr>案例分析</vt:lpstr>
      <vt:lpstr>案例分析</vt:lpstr>
      <vt:lpstr>案例分析</vt:lpstr>
      <vt:lpstr>案例分析</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统计学 </dc:title>
  <dc:creator>ying tang</dc:creator>
  <cp:lastModifiedBy>于 芮</cp:lastModifiedBy>
  <cp:revision>264</cp:revision>
  <dcterms:created xsi:type="dcterms:W3CDTF">2019-09-13T11:34:00Z</dcterms:created>
  <dcterms:modified xsi:type="dcterms:W3CDTF">2021-10-24T08:03:20Z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