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90"/>
  </p:notesMasterIdLst>
  <p:sldIdLst>
    <p:sldId id="256" r:id="rId2"/>
    <p:sldId id="503" r:id="rId3"/>
    <p:sldId id="332" r:id="rId4"/>
    <p:sldId id="333" r:id="rId5"/>
    <p:sldId id="334" r:id="rId6"/>
    <p:sldId id="335" r:id="rId7"/>
    <p:sldId id="336" r:id="rId8"/>
    <p:sldId id="337" r:id="rId9"/>
    <p:sldId id="338" r:id="rId10"/>
    <p:sldId id="339" r:id="rId11"/>
    <p:sldId id="340" r:id="rId12"/>
    <p:sldId id="341" r:id="rId13"/>
    <p:sldId id="342" r:id="rId14"/>
    <p:sldId id="349" r:id="rId15"/>
    <p:sldId id="350" r:id="rId16"/>
    <p:sldId id="358" r:id="rId17"/>
    <p:sldId id="359" r:id="rId18"/>
    <p:sldId id="360" r:id="rId19"/>
    <p:sldId id="361" r:id="rId20"/>
    <p:sldId id="362" r:id="rId21"/>
    <p:sldId id="504" r:id="rId22"/>
    <p:sldId id="351" r:id="rId23"/>
    <p:sldId id="352" r:id="rId24"/>
    <p:sldId id="353" r:id="rId25"/>
    <p:sldId id="354" r:id="rId26"/>
    <p:sldId id="356" r:id="rId27"/>
    <p:sldId id="355" r:id="rId28"/>
    <p:sldId id="394" r:id="rId29"/>
    <p:sldId id="343" r:id="rId30"/>
    <p:sldId id="344" r:id="rId31"/>
    <p:sldId id="345" r:id="rId32"/>
    <p:sldId id="346" r:id="rId33"/>
    <p:sldId id="347" r:id="rId34"/>
    <p:sldId id="348" r:id="rId35"/>
    <p:sldId id="374" r:id="rId36"/>
    <p:sldId id="375" r:id="rId37"/>
    <p:sldId id="377" r:id="rId38"/>
    <p:sldId id="378" r:id="rId39"/>
    <p:sldId id="379" r:id="rId40"/>
    <p:sldId id="364" r:id="rId41"/>
    <p:sldId id="380" r:id="rId42"/>
    <p:sldId id="365" r:id="rId43"/>
    <p:sldId id="363" r:id="rId44"/>
    <p:sldId id="506" r:id="rId45"/>
    <p:sldId id="357" r:id="rId46"/>
    <p:sldId id="366" r:id="rId47"/>
    <p:sldId id="367" r:id="rId48"/>
    <p:sldId id="368" r:id="rId49"/>
    <p:sldId id="369" r:id="rId50"/>
    <p:sldId id="370" r:id="rId51"/>
    <p:sldId id="372" r:id="rId52"/>
    <p:sldId id="371" r:id="rId53"/>
    <p:sldId id="507" r:id="rId54"/>
    <p:sldId id="381" r:id="rId55"/>
    <p:sldId id="383" r:id="rId56"/>
    <p:sldId id="385" r:id="rId57"/>
    <p:sldId id="386" r:id="rId58"/>
    <p:sldId id="387" r:id="rId59"/>
    <p:sldId id="388" r:id="rId60"/>
    <p:sldId id="396" r:id="rId61"/>
    <p:sldId id="397" r:id="rId62"/>
    <p:sldId id="398" r:id="rId63"/>
    <p:sldId id="399" r:id="rId64"/>
    <p:sldId id="400" r:id="rId65"/>
    <p:sldId id="502" r:id="rId66"/>
    <p:sldId id="389" r:id="rId67"/>
    <p:sldId id="390" r:id="rId68"/>
    <p:sldId id="391" r:id="rId69"/>
    <p:sldId id="392" r:id="rId70"/>
    <p:sldId id="393" r:id="rId71"/>
    <p:sldId id="508" r:id="rId72"/>
    <p:sldId id="395" r:id="rId73"/>
    <p:sldId id="403" r:id="rId74"/>
    <p:sldId id="402" r:id="rId75"/>
    <p:sldId id="404" r:id="rId76"/>
    <p:sldId id="405" r:id="rId77"/>
    <p:sldId id="406" r:id="rId78"/>
    <p:sldId id="407" r:id="rId79"/>
    <p:sldId id="408" r:id="rId80"/>
    <p:sldId id="401" r:id="rId81"/>
    <p:sldId id="409" r:id="rId82"/>
    <p:sldId id="410" r:id="rId83"/>
    <p:sldId id="411" r:id="rId84"/>
    <p:sldId id="498" r:id="rId85"/>
    <p:sldId id="499" r:id="rId86"/>
    <p:sldId id="500" r:id="rId87"/>
    <p:sldId id="497" r:id="rId88"/>
    <p:sldId id="501" r:id="rId8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0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66CC"/>
    <a:srgbClr val="3E4095"/>
    <a:srgbClr val="3E40A9"/>
    <a:srgbClr val="073291"/>
    <a:srgbClr val="595A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766" autoAdjust="0"/>
  </p:normalViewPr>
  <p:slideViewPr>
    <p:cSldViewPr snapToGrid="0">
      <p:cViewPr varScale="1">
        <p:scale>
          <a:sx n="61" d="100"/>
          <a:sy n="61" d="100"/>
        </p:scale>
        <p:origin x="1062" y="72"/>
      </p:cViewPr>
      <p:guideLst>
        <p:guide orient="horz" pos="50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476A4-C51F-48B2-92DF-DED52320BFCA}" type="datetimeFigureOut">
              <a:rPr lang="zh-CN" altLang="en-US" smtClean="0"/>
              <a:t>2021/10/6 Wednesday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8BEDE-8E85-48AE-9BA5-005F8B2638F1}" type="slidenum">
              <a:rPr lang="zh-CN" altLang="en-US" smtClean="0"/>
              <a:t>‹#›</a:t>
            </a:fld>
            <a:endParaRPr lang="zh-CN" altLang="en-US"/>
          </a:p>
        </p:txBody>
      </p:sp>
    </p:spTree>
    <p:extLst>
      <p:ext uri="{BB962C8B-B14F-4D97-AF65-F5344CB8AC3E}">
        <p14:creationId xmlns:p14="http://schemas.microsoft.com/office/powerpoint/2010/main" val="4130182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高级软件工程</a:t>
            </a:r>
          </a:p>
        </p:txBody>
      </p:sp>
      <p:sp>
        <p:nvSpPr>
          <p:cNvPr id="4" name="灯片编号占位符 3"/>
          <p:cNvSpPr>
            <a:spLocks noGrp="1"/>
          </p:cNvSpPr>
          <p:nvPr>
            <p:ph type="sldNum" sz="quarter" idx="5"/>
          </p:nvPr>
        </p:nvSpPr>
        <p:spPr/>
        <p:txBody>
          <a:bodyPr/>
          <a:lstStyle/>
          <a:p>
            <a:fld id="{7708BEDE-8E85-48AE-9BA5-005F8B2638F1}" type="slidenum">
              <a:rPr lang="zh-CN" altLang="en-US" smtClean="0"/>
              <a:t>1</a:t>
            </a:fld>
            <a:endParaRPr lang="zh-CN" altLang="en-US"/>
          </a:p>
        </p:txBody>
      </p:sp>
    </p:spTree>
    <p:extLst>
      <p:ext uri="{BB962C8B-B14F-4D97-AF65-F5344CB8AC3E}">
        <p14:creationId xmlns:p14="http://schemas.microsoft.com/office/powerpoint/2010/main" val="1288947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39</a:t>
            </a:fld>
            <a:endParaRPr lang="zh-CN" altLang="en-US"/>
          </a:p>
        </p:txBody>
      </p:sp>
    </p:spTree>
    <p:extLst>
      <p:ext uri="{BB962C8B-B14F-4D97-AF65-F5344CB8AC3E}">
        <p14:creationId xmlns:p14="http://schemas.microsoft.com/office/powerpoint/2010/main" val="2739369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解释器在执行</a:t>
            </a:r>
            <a:r>
              <a:rPr lang="en-US" altLang="zh-CN" sz="1200" dirty="0"/>
              <a:t>Python</a:t>
            </a:r>
            <a:r>
              <a:rPr lang="zh-CN" altLang="en-US" sz="1200" dirty="0"/>
              <a:t>语句时解析到字面量时，生成相应的某种类型的对象          </a:t>
            </a:r>
            <a:r>
              <a:rPr lang="en-US" altLang="zh-CN" sz="1200" b="1" dirty="0"/>
              <a:t>3     3.14  True</a:t>
            </a:r>
            <a:endParaRPr lang="en-US" altLang="zh-CN" sz="1200" dirty="0"/>
          </a:p>
          <a:p>
            <a:r>
              <a:rPr lang="en-US" altLang="zh-CN" dirty="0"/>
              <a:t>int([x])</a:t>
            </a:r>
            <a:r>
              <a:rPr lang="zh-CN" altLang="en-US" dirty="0"/>
              <a:t>或</a:t>
            </a:r>
            <a:r>
              <a:rPr lang="en-US" altLang="zh-CN" dirty="0"/>
              <a:t>int(x, base=10) </a:t>
            </a:r>
          </a:p>
          <a:p>
            <a:pPr lvl="1"/>
            <a:r>
              <a:rPr lang="zh-CN" altLang="en-US" sz="2000" dirty="0"/>
              <a:t>参数无时，即</a:t>
            </a:r>
            <a:r>
              <a:rPr lang="en-US" altLang="zh-CN" sz="2000" dirty="0"/>
              <a:t>int()</a:t>
            </a:r>
            <a:r>
              <a:rPr lang="zh-CN" altLang="en-US" sz="2000" dirty="0"/>
              <a:t>返回整数</a:t>
            </a:r>
            <a:r>
              <a:rPr lang="en-US" altLang="zh-CN" sz="2000" dirty="0"/>
              <a:t>0</a:t>
            </a:r>
          </a:p>
          <a:p>
            <a:pPr lvl="1"/>
            <a:r>
              <a:rPr lang="zh-CN" altLang="en-US" sz="2000" dirty="0"/>
              <a:t>参数可以为数字类型（不包括复数），其中为浮点数时表示取其整数部分</a:t>
            </a:r>
            <a:r>
              <a:rPr lang="en-US" altLang="zh-CN" sz="2000" dirty="0"/>
              <a:t>, int(3.14)</a:t>
            </a:r>
            <a:r>
              <a:rPr lang="zh-CN" altLang="en-US" sz="2000" dirty="0"/>
              <a:t>返回</a:t>
            </a:r>
            <a:r>
              <a:rPr lang="en-US" altLang="zh-CN" sz="2000" dirty="0"/>
              <a:t>3</a:t>
            </a:r>
            <a:r>
              <a:rPr lang="zh-CN" altLang="en-US" sz="2000" dirty="0"/>
              <a:t>，而</a:t>
            </a:r>
            <a:r>
              <a:rPr lang="en-US" altLang="zh-CN" sz="2000" dirty="0"/>
              <a:t>int(-3.14)</a:t>
            </a:r>
            <a:r>
              <a:rPr lang="zh-CN" altLang="en-US" sz="2000" dirty="0"/>
              <a:t>返回</a:t>
            </a:r>
            <a:r>
              <a:rPr lang="en-US" altLang="zh-CN" sz="2000" dirty="0"/>
              <a:t>-3 </a:t>
            </a:r>
          </a:p>
          <a:p>
            <a:pPr lvl="1"/>
            <a:r>
              <a:rPr lang="zh-CN" altLang="en-US" sz="2000" dirty="0"/>
              <a:t>的参数可以是整数、浮点数、布尔、字符串，也可没有参数  </a:t>
            </a:r>
            <a:endParaRPr lang="en-US" altLang="zh-CN" sz="2000" dirty="0"/>
          </a:p>
          <a:p>
            <a:pPr lvl="1"/>
            <a:r>
              <a:rPr lang="en-US" altLang="zh-CN" sz="2000" dirty="0"/>
              <a:t>If x is not a number or if base is given, then x must be a string,</a:t>
            </a:r>
          </a:p>
          <a:p>
            <a:pPr lvl="1"/>
            <a:r>
              <a:rPr lang="en-US" altLang="zh-CN" sz="2000" dirty="0"/>
              <a:t> |  bytes, or </a:t>
            </a:r>
            <a:r>
              <a:rPr lang="en-US" altLang="zh-CN" sz="2000" dirty="0" err="1"/>
              <a:t>bytearray</a:t>
            </a:r>
            <a:r>
              <a:rPr lang="en-US" altLang="zh-CN" sz="2000" dirty="0"/>
              <a:t> instance representing an integer literal in the</a:t>
            </a:r>
          </a:p>
          <a:p>
            <a:pPr lvl="1"/>
            <a:r>
              <a:rPr lang="en-US" altLang="zh-CN" sz="2000" dirty="0"/>
              <a:t> |  given base.  The literal can be preceded by '+' or '-' and be surrounded</a:t>
            </a:r>
          </a:p>
          <a:p>
            <a:pPr lvl="1"/>
            <a:r>
              <a:rPr lang="en-US" altLang="zh-CN" sz="2000" dirty="0"/>
              <a:t> |  by whitespace.  The base defaults to 10.  Valid bases are 0 and 2-36.</a:t>
            </a:r>
          </a:p>
          <a:p>
            <a:pPr lvl="1"/>
            <a:r>
              <a:rPr lang="en-US" altLang="zh-CN" sz="2000" dirty="0"/>
              <a:t> |  Base 0 means to interpret the base from the string as an integer literal.</a:t>
            </a:r>
          </a:p>
          <a:p>
            <a:pPr lvl="1"/>
            <a:r>
              <a:rPr lang="zh-CN" altLang="en-US" sz="2000" dirty="0"/>
              <a:t>参数还可以为字符串（还包括字节串</a:t>
            </a:r>
            <a:r>
              <a:rPr lang="en-US" altLang="zh-CN" sz="2000" dirty="0"/>
              <a:t>bytes/</a:t>
            </a:r>
            <a:r>
              <a:rPr lang="en-US" altLang="zh-CN" sz="2000" dirty="0" err="1"/>
              <a:t>bytearray</a:t>
            </a:r>
            <a:r>
              <a:rPr lang="zh-CN" altLang="en-US" sz="2000" dirty="0"/>
              <a:t>等），将字符串转换为整数</a:t>
            </a:r>
            <a:endParaRPr lang="en-US" altLang="zh-CN" sz="2000" b="1" u="sng" dirty="0">
              <a:solidFill>
                <a:srgbClr val="0070C0"/>
              </a:solidFill>
            </a:endParaRPr>
          </a:p>
          <a:p>
            <a:r>
              <a:rPr lang="en-US" altLang="zh-CN" dirty="0"/>
              <a:t>float()</a:t>
            </a:r>
            <a:r>
              <a:rPr lang="zh-CN" altLang="en-US" dirty="0"/>
              <a:t>的使用与</a:t>
            </a:r>
            <a:r>
              <a:rPr lang="en-US" altLang="zh-CN" dirty="0"/>
              <a:t>int()</a:t>
            </a:r>
            <a:r>
              <a:rPr lang="zh-CN" altLang="en-US" dirty="0"/>
              <a:t>类似，</a:t>
            </a:r>
            <a:endParaRPr lang="en-US" altLang="zh-CN" dirty="0"/>
          </a:p>
          <a:p>
            <a:pPr lvl="1"/>
            <a:r>
              <a:rPr lang="zh-CN" altLang="en-US" sz="2000" dirty="0"/>
              <a:t>可以没有参数，返回浮点数</a:t>
            </a:r>
            <a:r>
              <a:rPr lang="en-US" altLang="zh-CN" sz="2000" dirty="0"/>
              <a:t>0.0</a:t>
            </a:r>
            <a:r>
              <a:rPr lang="zh-CN" altLang="en-US" sz="2000" dirty="0"/>
              <a:t>；可以是数字类型，将其转换为浮点数</a:t>
            </a:r>
            <a:endParaRPr lang="en-US" altLang="zh-CN" sz="2000" dirty="0"/>
          </a:p>
          <a:p>
            <a:pPr lvl="1"/>
            <a:r>
              <a:rPr lang="zh-CN" altLang="en-US" sz="2000" dirty="0"/>
              <a:t>也可是字符串，但仅支持十进制，将</a:t>
            </a:r>
            <a:r>
              <a:rPr lang="zh-CN" altLang="en-US" sz="2000" b="1" dirty="0">
                <a:solidFill>
                  <a:srgbClr val="FF0000"/>
                </a:solidFill>
              </a:rPr>
              <a:t>十进制的整数字符串或浮点数字符串转换</a:t>
            </a:r>
            <a:r>
              <a:rPr lang="zh-CN" altLang="en-US" sz="2000" dirty="0"/>
              <a:t>为浮点数</a:t>
            </a:r>
            <a:endParaRPr lang="en-US" altLang="zh-CN" sz="2000" dirty="0"/>
          </a:p>
          <a:p>
            <a:r>
              <a:rPr lang="en-US" altLang="zh-CN" dirty="0"/>
              <a:t>bool()</a:t>
            </a:r>
            <a:r>
              <a:rPr lang="zh-CN" altLang="en-US" dirty="0"/>
              <a:t>：</a:t>
            </a:r>
            <a:endParaRPr lang="en-US" altLang="zh-CN" dirty="0"/>
          </a:p>
          <a:p>
            <a:pPr lvl="1"/>
            <a:r>
              <a:rPr lang="zh-CN" altLang="en-US" sz="2000" dirty="0"/>
              <a:t>没有参数，返回</a:t>
            </a:r>
            <a:r>
              <a:rPr lang="en-US" altLang="zh-CN" sz="2000" dirty="0"/>
              <a:t>False</a:t>
            </a:r>
          </a:p>
          <a:p>
            <a:pPr lvl="1"/>
            <a:r>
              <a:rPr lang="zh-CN" altLang="en-US" sz="2000" dirty="0"/>
              <a:t>一个参数，如果是数字类型，非</a:t>
            </a:r>
            <a:r>
              <a:rPr lang="en-US" altLang="zh-CN" sz="2000" dirty="0"/>
              <a:t>0</a:t>
            </a:r>
            <a:r>
              <a:rPr lang="zh-CN" altLang="en-US" sz="2000" dirty="0"/>
              <a:t>返回</a:t>
            </a:r>
            <a:r>
              <a:rPr lang="en-US" altLang="zh-CN" sz="2000" dirty="0"/>
              <a:t>True</a:t>
            </a:r>
            <a:r>
              <a:rPr lang="zh-CN" altLang="en-US" sz="2000" dirty="0"/>
              <a:t>，</a:t>
            </a:r>
            <a:r>
              <a:rPr lang="en-US" altLang="zh-CN" sz="2000" dirty="0"/>
              <a:t>0</a:t>
            </a:r>
            <a:r>
              <a:rPr lang="zh-CN" altLang="en-US" sz="2000" dirty="0"/>
              <a:t>返回</a:t>
            </a:r>
            <a:r>
              <a:rPr lang="en-US" altLang="zh-CN" sz="2000" dirty="0"/>
              <a:t>False</a:t>
            </a:r>
            <a:endParaRPr lang="zh-CN" altLang="en-US" sz="2000" dirty="0"/>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40</a:t>
            </a:fld>
            <a:endParaRPr lang="zh-CN" altLang="en-US"/>
          </a:p>
        </p:txBody>
      </p:sp>
    </p:spTree>
    <p:extLst>
      <p:ext uri="{BB962C8B-B14F-4D97-AF65-F5344CB8AC3E}">
        <p14:creationId xmlns:p14="http://schemas.microsoft.com/office/powerpoint/2010/main" val="395705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41</a:t>
            </a:fld>
            <a:endParaRPr lang="zh-CN" altLang="en-US"/>
          </a:p>
        </p:txBody>
      </p:sp>
    </p:spTree>
    <p:extLst>
      <p:ext uri="{BB962C8B-B14F-4D97-AF65-F5344CB8AC3E}">
        <p14:creationId xmlns:p14="http://schemas.microsoft.com/office/powerpoint/2010/main" val="636323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47</a:t>
            </a:fld>
            <a:endParaRPr lang="zh-CN" altLang="en-US"/>
          </a:p>
        </p:txBody>
      </p:sp>
    </p:spTree>
    <p:extLst>
      <p:ext uri="{BB962C8B-B14F-4D97-AF65-F5344CB8AC3E}">
        <p14:creationId xmlns:p14="http://schemas.microsoft.com/office/powerpoint/2010/main" val="2396260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笔记：</a:t>
            </a:r>
            <a:r>
              <a:rPr lang="en-US" altLang="zh-CN" dirty="0"/>
              <a:t>Python</a:t>
            </a:r>
            <a:r>
              <a:rPr lang="zh-CN" altLang="en-US" dirty="0"/>
              <a:t>任何东西都是对象，创建一个对象，引入一个名字，指向函数对象。</a:t>
            </a:r>
          </a:p>
        </p:txBody>
      </p:sp>
      <p:sp>
        <p:nvSpPr>
          <p:cNvPr id="4" name="灯片编号占位符 3"/>
          <p:cNvSpPr>
            <a:spLocks noGrp="1"/>
          </p:cNvSpPr>
          <p:nvPr>
            <p:ph type="sldNum" sz="quarter" idx="5"/>
          </p:nvPr>
        </p:nvSpPr>
        <p:spPr/>
        <p:txBody>
          <a:bodyPr/>
          <a:lstStyle/>
          <a:p>
            <a:fld id="{7708BEDE-8E85-48AE-9BA5-005F8B2638F1}" type="slidenum">
              <a:rPr lang="zh-CN" altLang="en-US" smtClean="0"/>
              <a:t>55</a:t>
            </a:fld>
            <a:endParaRPr lang="zh-CN" altLang="en-US"/>
          </a:p>
        </p:txBody>
      </p:sp>
    </p:spTree>
    <p:extLst>
      <p:ext uri="{BB962C8B-B14F-4D97-AF65-F5344CB8AC3E}">
        <p14:creationId xmlns:p14="http://schemas.microsoft.com/office/powerpoint/2010/main" val="1121677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在函数调用时顺序执行函数体内的代码，执行到</a:t>
            </a:r>
            <a:r>
              <a:rPr lang="en-US" altLang="zh-CN" dirty="0"/>
              <a:t>return</a:t>
            </a:r>
            <a:r>
              <a:rPr lang="zh-CN" altLang="en-US" dirty="0"/>
              <a:t>语句时或函数体最后时，结束执行该函数，返回</a:t>
            </a:r>
            <a:r>
              <a:rPr lang="en-US" altLang="zh-CN" dirty="0"/>
              <a:t>return</a:t>
            </a:r>
            <a:r>
              <a:rPr lang="zh-CN" altLang="en-US" dirty="0"/>
              <a:t>语句所指出的对象，将该返回值传递给调用者</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print</a:t>
            </a:r>
            <a:r>
              <a:rPr lang="zh-CN" altLang="en-US" dirty="0"/>
              <a:t>函数的返回值为</a:t>
            </a:r>
            <a:r>
              <a:rPr lang="en-US" altLang="zh-CN" dirty="0"/>
              <a:t>None,</a:t>
            </a:r>
            <a:r>
              <a:rPr lang="zh-CN" altLang="en-US" dirty="0"/>
              <a:t> 所以交互式环境不会因此输出</a:t>
            </a:r>
            <a:r>
              <a:rPr lang="en-US" altLang="zh-CN" dirty="0"/>
              <a:t>None</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57</a:t>
            </a:fld>
            <a:endParaRPr lang="zh-CN" altLang="en-US"/>
          </a:p>
        </p:txBody>
      </p:sp>
    </p:spTree>
    <p:extLst>
      <p:ext uri="{BB962C8B-B14F-4D97-AF65-F5344CB8AC3E}">
        <p14:creationId xmlns:p14="http://schemas.microsoft.com/office/powerpoint/2010/main" val="1601706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lnSpc>
                <a:spcPct val="100000"/>
              </a:lnSpc>
            </a:pPr>
            <a:r>
              <a:rPr lang="zh-CN" altLang="en-US" dirty="0"/>
              <a:t>一个名字</a:t>
            </a:r>
            <a:r>
              <a:rPr lang="en-US" altLang="zh-CN" dirty="0"/>
              <a:t>(</a:t>
            </a:r>
            <a:r>
              <a:rPr lang="zh-CN" altLang="en-US" dirty="0"/>
              <a:t>变量</a:t>
            </a:r>
            <a:r>
              <a:rPr lang="en-US" altLang="zh-CN" dirty="0"/>
              <a:t>)</a:t>
            </a:r>
            <a:r>
              <a:rPr lang="zh-CN" altLang="en-US" dirty="0"/>
              <a:t>不用指定名字空间就可访问的（代码）范围称为该变量的</a:t>
            </a:r>
            <a:r>
              <a:rPr lang="zh-CN" altLang="en-US" b="1" dirty="0">
                <a:solidFill>
                  <a:srgbClr val="FF0000"/>
                </a:solidFill>
              </a:rPr>
              <a:t>作用域</a:t>
            </a:r>
            <a:endParaRPr lang="en-US" altLang="zh-CN" b="1" dirty="0">
              <a:solidFill>
                <a:srgbClr val="FF0000"/>
              </a:solidFill>
            </a:endParaRPr>
          </a:p>
          <a:p>
            <a:pPr lvl="2">
              <a:lnSpc>
                <a:spcPct val="100000"/>
              </a:lnSpc>
            </a:pPr>
            <a:r>
              <a:rPr lang="zh-CN" altLang="en-US" dirty="0"/>
              <a:t>不同名字空间的名字的作用域有重叠，表达式中的名字到底应该属于哪个名字空间，需要遵循</a:t>
            </a:r>
            <a:r>
              <a:rPr lang="en-US" altLang="zh-CN" dirty="0"/>
              <a:t>LEGB</a:t>
            </a:r>
            <a:r>
              <a:rPr lang="zh-CN" altLang="en-US" dirty="0"/>
              <a:t>的作用域搜索的规则</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67</a:t>
            </a:fld>
            <a:endParaRPr lang="zh-CN" altLang="en-US"/>
          </a:p>
        </p:txBody>
      </p:sp>
    </p:spTree>
    <p:extLst>
      <p:ext uri="{BB962C8B-B14F-4D97-AF65-F5344CB8AC3E}">
        <p14:creationId xmlns:p14="http://schemas.microsoft.com/office/powerpoint/2010/main" val="1041648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73</a:t>
            </a:fld>
            <a:endParaRPr lang="zh-CN" altLang="en-US"/>
          </a:p>
        </p:txBody>
      </p:sp>
    </p:spTree>
    <p:extLst>
      <p:ext uri="{BB962C8B-B14F-4D97-AF65-F5344CB8AC3E}">
        <p14:creationId xmlns:p14="http://schemas.microsoft.com/office/powerpoint/2010/main" val="2978567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80</a:t>
            </a:fld>
            <a:endParaRPr lang="zh-CN" altLang="en-US"/>
          </a:p>
        </p:txBody>
      </p:sp>
    </p:spTree>
    <p:extLst>
      <p:ext uri="{BB962C8B-B14F-4D97-AF65-F5344CB8AC3E}">
        <p14:creationId xmlns:p14="http://schemas.microsoft.com/office/powerpoint/2010/main" val="3409845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%.4f'</a:t>
            </a:r>
            <a:r>
              <a:rPr lang="zh-CN" altLang="en-US" dirty="0"/>
              <a:t> </a:t>
            </a:r>
            <a:r>
              <a:rPr lang="en-US" altLang="zh-CN" dirty="0"/>
              <a:t>%</a:t>
            </a:r>
            <a:r>
              <a:rPr lang="zh-CN" altLang="en-US" dirty="0"/>
              <a:t> </a:t>
            </a:r>
            <a:r>
              <a:rPr lang="en-US" altLang="zh-CN" dirty="0"/>
              <a:t>3.14159 </a:t>
            </a:r>
            <a:r>
              <a:rPr lang="zh-CN" altLang="en-US" dirty="0"/>
              <a:t>相当于 </a:t>
            </a:r>
            <a:r>
              <a:rPr lang="en-US" altLang="zh-CN" dirty="0"/>
              <a:t>round(3.14159, 4)</a:t>
            </a:r>
          </a:p>
          <a:p>
            <a:endParaRPr lang="en-US" altLang="zh-CN" dirty="0"/>
          </a:p>
          <a:p>
            <a:r>
              <a:rPr lang="en-US" altLang="zh-CN" dirty="0"/>
              <a:t>&gt;&gt;&gt; '%.18f' % 2.675</a:t>
            </a:r>
          </a:p>
          <a:p>
            <a:r>
              <a:rPr lang="en-US" altLang="zh-CN" dirty="0"/>
              <a:t>	  </a:t>
            </a:r>
          </a:p>
          <a:p>
            <a:r>
              <a:rPr lang="en-US" altLang="zh-CN" dirty="0"/>
              <a:t>'2.674999999999999822'</a:t>
            </a:r>
          </a:p>
          <a:p>
            <a:r>
              <a:rPr lang="en-US" altLang="zh-CN" dirty="0"/>
              <a:t>&gt;&gt;&gt; round(2.675, 2)	  </a:t>
            </a:r>
          </a:p>
          <a:p>
            <a:r>
              <a:rPr lang="en-US" altLang="zh-CN" dirty="0"/>
              <a:t>2.67</a:t>
            </a:r>
          </a:p>
          <a:p>
            <a:endParaRPr lang="en-US" altLang="zh-CN" dirty="0"/>
          </a:p>
          <a:p>
            <a:endParaRPr lang="en-US" altLang="zh-CN" dirty="0"/>
          </a:p>
          <a:p>
            <a:r>
              <a:rPr lang="en-US" altLang="zh-CN" dirty="0"/>
              <a:t>1. round: </a:t>
            </a:r>
          </a:p>
          <a:p>
            <a:r>
              <a:rPr lang="en-US" altLang="zh-CN" sz="1200" b="0" i="0" kern="1200" dirty="0">
                <a:solidFill>
                  <a:schemeClr val="tx1"/>
                </a:solidFill>
                <a:effectLst/>
                <a:latin typeface="+mn-lt"/>
                <a:ea typeface="+mn-ea"/>
                <a:cs typeface="+mn-cs"/>
              </a:rPr>
              <a:t>values are rounded to the closest multiple of 10 to the power minus </a:t>
            </a:r>
            <a:r>
              <a:rPr lang="en-US" altLang="zh-CN" sz="1200" b="0" i="1" kern="1200" dirty="0" err="1">
                <a:solidFill>
                  <a:schemeClr val="tx1"/>
                </a:solidFill>
                <a:effectLst/>
                <a:latin typeface="+mn-lt"/>
                <a:ea typeface="+mn-ea"/>
                <a:cs typeface="+mn-cs"/>
              </a:rPr>
              <a:t>ndigits</a:t>
            </a:r>
            <a:r>
              <a:rPr lang="en-US" altLang="zh-CN" sz="1200" b="0" i="0" kern="1200" dirty="0">
                <a:solidFill>
                  <a:schemeClr val="tx1"/>
                </a:solidFill>
                <a:effectLst/>
                <a:latin typeface="+mn-lt"/>
                <a:ea typeface="+mn-ea"/>
                <a:cs typeface="+mn-cs"/>
              </a:rPr>
              <a:t>; if two multiples are equally close, rounding is done toward the even choice</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 </a:t>
            </a:r>
            <a:r>
              <a:rPr lang="en-US" altLang="zh-CN" dirty="0"/>
              <a:t>The behavior of round() for floats can be surprising: for example, round(2.675, 2) gives 2.67 instead of the expected 2.68. This is not a bug: it’s a result of the fact that most decimal fractions can’t be represented exactly as a float. See Floating Point Arithmetic: Issues and Limitations for more information</a:t>
            </a:r>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83</a:t>
            </a:fld>
            <a:endParaRPr lang="zh-CN" altLang="en-US"/>
          </a:p>
        </p:txBody>
      </p:sp>
    </p:spTree>
    <p:extLst>
      <p:ext uri="{BB962C8B-B14F-4D97-AF65-F5344CB8AC3E}">
        <p14:creationId xmlns:p14="http://schemas.microsoft.com/office/powerpoint/2010/main" val="1354554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解释器输出提示符，等待用户输入</a:t>
            </a:r>
            <a:r>
              <a:rPr lang="en-US" altLang="zh-CN" dirty="0"/>
              <a:t>python</a:t>
            </a:r>
            <a:r>
              <a:rPr lang="zh-CN" altLang="en-US" dirty="0"/>
              <a:t>语句，解释器执行该语句，如果是表达式则输出表达式的值，然后输出提示符，如此继续</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11</a:t>
            </a:fld>
            <a:endParaRPr lang="zh-CN" altLang="en-US"/>
          </a:p>
        </p:txBody>
      </p:sp>
    </p:spTree>
    <p:extLst>
      <p:ext uri="{BB962C8B-B14F-4D97-AF65-F5344CB8AC3E}">
        <p14:creationId xmlns:p14="http://schemas.microsoft.com/office/powerpoint/2010/main" val="2765387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sz="1200" dirty="0"/>
              <a:t>Python</a:t>
            </a:r>
            <a:r>
              <a:rPr lang="zh-CN" altLang="en-US" sz="1200" dirty="0"/>
              <a:t>提供了</a:t>
            </a:r>
            <a:r>
              <a:rPr lang="en-US" altLang="zh-CN" sz="1200" dirty="0"/>
              <a:t>decimal</a:t>
            </a:r>
            <a:r>
              <a:rPr lang="zh-CN" altLang="en-US" sz="1200" dirty="0"/>
              <a:t>模块（高精度浮点数</a:t>
            </a:r>
            <a:r>
              <a:rPr lang="en-US" altLang="zh-CN" sz="1200" dirty="0"/>
              <a:t>Decimal</a:t>
            </a:r>
            <a:r>
              <a:rPr lang="zh-CN" altLang="en-US" sz="1200" dirty="0"/>
              <a:t>）用于十进制数学计算，来保证用户指定的精度</a:t>
            </a:r>
            <a:endParaRPr lang="en-US" altLang="zh-CN" sz="1200" dirty="0"/>
          </a:p>
          <a:p>
            <a:r>
              <a:rPr lang="en-US" altLang="zh-CN" sz="1200" dirty="0"/>
              <a:t>fractions</a:t>
            </a:r>
            <a:r>
              <a:rPr lang="zh-CN" altLang="en-US" sz="1200" dirty="0"/>
              <a:t>模块用于表示分数</a:t>
            </a:r>
            <a:endParaRPr lang="en-US" altLang="zh-CN" sz="1200" dirty="0"/>
          </a:p>
          <a:p>
            <a:endParaRPr lang="en-US" altLang="zh-CN" dirty="0"/>
          </a:p>
          <a:p>
            <a:r>
              <a:rPr lang="en-US" altLang="zh-CN" dirty="0"/>
              <a:t>import decimal</a:t>
            </a:r>
          </a:p>
          <a:p>
            <a:r>
              <a:rPr lang="en-US" altLang="zh-CN" dirty="0" err="1"/>
              <a:t>decimal.Decimal.from_float</a:t>
            </a:r>
            <a:r>
              <a:rPr lang="en-US" altLang="zh-CN" dirty="0"/>
              <a:t>(0.3) </a:t>
            </a:r>
          </a:p>
          <a:p>
            <a:endParaRPr lang="en-US" altLang="zh-CN" dirty="0"/>
          </a:p>
          <a:p>
            <a:pPr marL="0" indent="0">
              <a:buNone/>
            </a:pPr>
            <a:r>
              <a:rPr lang="en-US" altLang="zh-CN" sz="1200" b="1" dirty="0"/>
              <a:t>&gt;&gt;&gt;</a:t>
            </a:r>
            <a:r>
              <a:rPr lang="x-none" altLang="zh-CN" sz="1200" b="1" dirty="0"/>
              <a:t>from decimal import</a:t>
            </a:r>
            <a:r>
              <a:rPr lang="x-none" altLang="zh-CN" sz="1200" dirty="0"/>
              <a:t> Decimal</a:t>
            </a:r>
            <a:endParaRPr lang="en-US" altLang="zh-CN" sz="1200" dirty="0"/>
          </a:p>
          <a:p>
            <a:pPr marL="0" indent="0">
              <a:buNone/>
            </a:pPr>
            <a:r>
              <a:rPr lang="en-US" altLang="zh-CN" sz="1200" dirty="0"/>
              <a:t>&gt;&gt;&gt;Decimal.(0.1)</a:t>
            </a:r>
          </a:p>
          <a:p>
            <a:pPr marL="0" indent="0">
              <a:buNone/>
            </a:pPr>
            <a:r>
              <a:rPr lang="en-US" altLang="zh-CN" sz="1200" dirty="0"/>
              <a:t>Decimal('0.1000000000000000055511151231257827021181583404541015625')</a:t>
            </a:r>
            <a:r>
              <a:rPr lang="zh-CN" altLang="en-US" sz="1200" dirty="0"/>
              <a:t> </a:t>
            </a:r>
            <a:endParaRPr lang="en-US" altLang="zh-CN" sz="1200" dirty="0"/>
          </a:p>
          <a:p>
            <a:pPr marL="0" indent="0">
              <a:buNone/>
            </a:pPr>
            <a:endParaRPr lang="en-US" altLang="zh-CN" sz="1200" dirty="0"/>
          </a:p>
          <a:p>
            <a:pPr marL="0" indent="0">
              <a:buNone/>
            </a:pPr>
            <a:r>
              <a:rPr lang="en-US" altLang="zh-CN" sz="1200" dirty="0"/>
              <a:t>&gt;&gt;&gt;from</a:t>
            </a:r>
            <a:r>
              <a:rPr lang="zh-CN" altLang="en-US" sz="1200" dirty="0"/>
              <a:t> </a:t>
            </a:r>
            <a:r>
              <a:rPr lang="en-US" altLang="zh-CN" sz="1200" dirty="0"/>
              <a:t>fractions</a:t>
            </a:r>
            <a:r>
              <a:rPr lang="zh-CN" altLang="en-US" sz="1200" dirty="0"/>
              <a:t> </a:t>
            </a:r>
            <a:r>
              <a:rPr lang="en-US" altLang="zh-CN" sz="1200" dirty="0"/>
              <a:t>import</a:t>
            </a:r>
            <a:r>
              <a:rPr lang="zh-CN" altLang="en-US" sz="1200" dirty="0"/>
              <a:t> </a:t>
            </a:r>
            <a:r>
              <a:rPr lang="en-US" altLang="zh-CN" sz="1200" dirty="0"/>
              <a:t>Fraction</a:t>
            </a:r>
            <a:r>
              <a:rPr lang="zh-CN" altLang="en-US" sz="1200" dirty="0"/>
              <a:t> </a:t>
            </a:r>
            <a:endParaRPr lang="en-US" altLang="zh-CN" sz="1200" dirty="0"/>
          </a:p>
          <a:p>
            <a:r>
              <a:rPr lang="zh-CN" altLang="en-US" dirty="0"/>
              <a:t>&gt;&gt;&gt; from fractions import Fraction</a:t>
            </a:r>
          </a:p>
          <a:p>
            <a:r>
              <a:rPr lang="zh-CN" altLang="en-US" dirty="0"/>
              <a:t>&gt;&gt;&gt; f1 = Fraction(3, 5)</a:t>
            </a:r>
          </a:p>
          <a:p>
            <a:r>
              <a:rPr lang="zh-CN" altLang="en-US" dirty="0"/>
              <a:t>&gt;&gt;&gt; f2 = Fraction(3, 7)</a:t>
            </a:r>
            <a:endParaRPr lang="en-US" altLang="zh-CN" dirty="0"/>
          </a:p>
          <a:p>
            <a:pPr marL="0" indent="0">
              <a:buNone/>
            </a:pPr>
            <a:r>
              <a:rPr lang="en-US" altLang="zh-CN" sz="1200" dirty="0"/>
              <a:t>&gt;&gt;&gt; f2</a:t>
            </a:r>
          </a:p>
          <a:p>
            <a:pPr marL="0" indent="0">
              <a:buNone/>
            </a:pPr>
            <a:r>
              <a:rPr lang="en-US" altLang="zh-CN" sz="1200" dirty="0"/>
              <a:t>Fraction(3, 7)</a:t>
            </a:r>
            <a:endParaRPr lang="zh-CN" altLang="en-US" dirty="0"/>
          </a:p>
          <a:p>
            <a:r>
              <a:rPr lang="zh-CN" altLang="en-US" dirty="0"/>
              <a:t>&gt;&gt;&gt; f1 + f2</a:t>
            </a:r>
          </a:p>
          <a:p>
            <a:r>
              <a:rPr lang="zh-CN" altLang="en-US" dirty="0"/>
              <a:t>Fraction(36, 35)</a:t>
            </a:r>
          </a:p>
          <a:p>
            <a:r>
              <a:rPr lang="zh-CN" altLang="en-US" dirty="0"/>
              <a:t>&gt;&gt;&gt; f = f1 + f2</a:t>
            </a:r>
          </a:p>
          <a:p>
            <a:r>
              <a:rPr lang="zh-CN" altLang="en-US" dirty="0"/>
              <a:t>&gt;&gt;&gt; f</a:t>
            </a:r>
          </a:p>
          <a:p>
            <a:r>
              <a:rPr lang="zh-CN" altLang="en-US" dirty="0"/>
              <a:t>Fraction(36, 35)</a:t>
            </a:r>
          </a:p>
          <a:p>
            <a:r>
              <a:rPr lang="zh-CN" altLang="en-US" dirty="0"/>
              <a:t>&gt;&gt;&gt; f.numerator</a:t>
            </a:r>
          </a:p>
          <a:p>
            <a:r>
              <a:rPr lang="zh-CN" altLang="en-US" dirty="0"/>
              <a:t>36</a:t>
            </a:r>
          </a:p>
          <a:p>
            <a:r>
              <a:rPr lang="zh-CN" altLang="en-US" dirty="0"/>
              <a:t>&gt;&gt;&gt; f.denominator</a:t>
            </a:r>
          </a:p>
          <a:p>
            <a:r>
              <a:rPr lang="zh-CN" altLang="en-US" dirty="0"/>
              <a:t>35</a:t>
            </a:r>
          </a:p>
        </p:txBody>
      </p:sp>
      <p:sp>
        <p:nvSpPr>
          <p:cNvPr id="4" name="灯片编号占位符 3"/>
          <p:cNvSpPr>
            <a:spLocks noGrp="1"/>
          </p:cNvSpPr>
          <p:nvPr>
            <p:ph type="sldNum" sz="quarter" idx="10"/>
          </p:nvPr>
        </p:nvSpPr>
        <p:spPr/>
        <p:txBody>
          <a:bodyPr/>
          <a:lstStyle/>
          <a:p>
            <a:fld id="{445C5252-401E-47EC-B9EA-313A0BAE78E1}" type="slidenum">
              <a:rPr lang="zh-CN" altLang="en-US" smtClean="0"/>
              <a:t>87</a:t>
            </a:fld>
            <a:endParaRPr lang="zh-CN" altLang="en-US"/>
          </a:p>
        </p:txBody>
      </p:sp>
    </p:spTree>
    <p:extLst>
      <p:ext uri="{BB962C8B-B14F-4D97-AF65-F5344CB8AC3E}">
        <p14:creationId xmlns:p14="http://schemas.microsoft.com/office/powerpoint/2010/main" val="1809768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id(x) </a:t>
            </a:r>
            <a:r>
              <a:rPr lang="zh-CN" altLang="en-US" sz="1200" dirty="0"/>
              <a:t>返回对象</a:t>
            </a:r>
            <a:r>
              <a:rPr lang="en-US" altLang="zh-CN" sz="1200" dirty="0"/>
              <a:t>x</a:t>
            </a:r>
            <a:r>
              <a:rPr lang="zh-CN" altLang="en-US" sz="1200" dirty="0"/>
              <a:t>的</a:t>
            </a:r>
            <a:r>
              <a:rPr lang="en-US" altLang="zh-CN" sz="1200" dirty="0"/>
              <a:t>ID</a:t>
            </a:r>
            <a:r>
              <a:rPr lang="zh-CN" altLang="en-US" sz="1200" dirty="0"/>
              <a:t>。</a:t>
            </a:r>
            <a:r>
              <a:rPr lang="en-US" altLang="zh-CN" sz="1200" dirty="0"/>
              <a:t>a is b </a:t>
            </a:r>
            <a:r>
              <a:rPr lang="zh-CN" altLang="en-US" sz="1200" dirty="0"/>
              <a:t>判别 </a:t>
            </a:r>
            <a:r>
              <a:rPr lang="en-US" altLang="zh-CN" sz="1200" dirty="0"/>
              <a:t>a</a:t>
            </a:r>
            <a:r>
              <a:rPr lang="zh-CN" altLang="en-US" sz="1200" dirty="0"/>
              <a:t>和</a:t>
            </a:r>
            <a:r>
              <a:rPr lang="en-US" altLang="zh-CN" sz="1200" dirty="0"/>
              <a:t>b</a:t>
            </a:r>
            <a:r>
              <a:rPr lang="zh-CN" altLang="en-US" sz="1200" dirty="0"/>
              <a:t>是否同一个对象（</a:t>
            </a:r>
            <a:r>
              <a:rPr lang="en-US" altLang="zh-CN" sz="1200" dirty="0"/>
              <a:t>ID</a:t>
            </a:r>
            <a:r>
              <a:rPr lang="zh-CN" altLang="en-US" sz="1200" dirty="0"/>
              <a:t>是否相同 ），结果为</a:t>
            </a:r>
            <a:r>
              <a:rPr lang="en-US" altLang="zh-CN" sz="1200" dirty="0"/>
              <a:t>True</a:t>
            </a:r>
            <a:r>
              <a:rPr lang="zh-CN" altLang="en-US" sz="1200" dirty="0"/>
              <a:t>或</a:t>
            </a:r>
            <a:r>
              <a:rPr lang="en-US" altLang="zh-CN" sz="1200" dirty="0"/>
              <a:t>False</a:t>
            </a:r>
            <a:r>
              <a:rPr lang="zh-CN" altLang="en-US" sz="1200" dirty="0"/>
              <a:t> </a:t>
            </a:r>
            <a:r>
              <a:rPr lang="en-US" altLang="zh-CN"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type(x)  </a:t>
            </a:r>
            <a:r>
              <a:rPr lang="zh-CN" altLang="en-US" sz="1200" dirty="0"/>
              <a:t>返回对象</a:t>
            </a:r>
            <a:r>
              <a:rPr lang="en-US" altLang="zh-CN" sz="1200" dirty="0"/>
              <a:t>x</a:t>
            </a:r>
            <a:r>
              <a:rPr lang="zh-CN" altLang="en-US" sz="1200" dirty="0"/>
              <a:t>的类型</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14</a:t>
            </a:fld>
            <a:endParaRPr lang="zh-CN" altLang="en-US"/>
          </a:p>
        </p:txBody>
      </p:sp>
    </p:spTree>
    <p:extLst>
      <p:ext uri="{BB962C8B-B14F-4D97-AF65-F5344CB8AC3E}">
        <p14:creationId xmlns:p14="http://schemas.microsoft.com/office/powerpoint/2010/main" val="3776792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&gt;&gt;&gt; print('''白日依山尽，</a:t>
            </a:r>
          </a:p>
          <a:p>
            <a:r>
              <a:rPr lang="zh-CN" altLang="en-US" dirty="0"/>
              <a:t>黄河入海流。</a:t>
            </a:r>
          </a:p>
          <a:p>
            <a:r>
              <a:rPr lang="zh-CN" altLang="en-US" dirty="0"/>
              <a:t>欲穷千里目，</a:t>
            </a:r>
          </a:p>
          <a:p>
            <a:r>
              <a:rPr lang="zh-CN" altLang="en-US" dirty="0"/>
              <a:t>更上一重楼。''')</a:t>
            </a:r>
          </a:p>
          <a:p>
            <a:r>
              <a:rPr lang="zh-CN" altLang="en-US" dirty="0"/>
              <a:t>白日依山尽，</a:t>
            </a:r>
          </a:p>
          <a:p>
            <a:r>
              <a:rPr lang="zh-CN" altLang="en-US" dirty="0"/>
              <a:t>黄河入海流。</a:t>
            </a:r>
          </a:p>
          <a:p>
            <a:r>
              <a:rPr lang="zh-CN" altLang="en-US" dirty="0"/>
              <a:t>欲穷千里目，</a:t>
            </a:r>
          </a:p>
          <a:p>
            <a:r>
              <a:rPr lang="zh-CN" altLang="en-US" dirty="0"/>
              <a:t>更上一重楼。</a:t>
            </a:r>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32</a:t>
            </a:fld>
            <a:endParaRPr lang="zh-CN" altLang="en-US"/>
          </a:p>
        </p:txBody>
      </p:sp>
    </p:spTree>
    <p:extLst>
      <p:ext uri="{BB962C8B-B14F-4D97-AF65-F5344CB8AC3E}">
        <p14:creationId xmlns:p14="http://schemas.microsoft.com/office/powerpoint/2010/main" val="439652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笔记：原始字符串</a:t>
            </a:r>
          </a:p>
          <a:p>
            <a:r>
              <a:rPr lang="en-US" altLang="zh-CN" dirty="0"/>
              <a:t>r </a:t>
            </a:r>
            <a:r>
              <a:rPr lang="zh-CN" altLang="en-US" dirty="0"/>
              <a:t>，词法分析时，他会去找结尾的单引号，</a:t>
            </a:r>
            <a:r>
              <a:rPr lang="en-US" altLang="zh-CN" dirty="0"/>
              <a:t>\'</a:t>
            </a:r>
            <a:r>
              <a:rPr lang="zh-CN" altLang="en-US" dirty="0"/>
              <a:t>认为是</a:t>
            </a:r>
            <a:r>
              <a:rPr lang="en-US" altLang="zh-CN" dirty="0"/>
              <a:t>'</a:t>
            </a:r>
            <a:r>
              <a:rPr lang="zh-CN" altLang="en-US" dirty="0"/>
              <a:t>本身，一旦确定开始结束符之后，转义符</a:t>
            </a:r>
            <a:r>
              <a:rPr lang="en-US" altLang="zh-CN" dirty="0"/>
              <a:t>\</a:t>
            </a:r>
            <a:r>
              <a:rPr lang="zh-CN" altLang="en-US" dirty="0"/>
              <a:t>又失去了转义的功能，仅仅作为一个字符</a:t>
            </a:r>
            <a:r>
              <a:rPr lang="en-US" altLang="zh-CN" dirty="0"/>
              <a:t>\</a:t>
            </a:r>
            <a:r>
              <a:rPr lang="zh-CN" altLang="en-US" dirty="0"/>
              <a:t>存在</a:t>
            </a:r>
          </a:p>
        </p:txBody>
      </p:sp>
      <p:sp>
        <p:nvSpPr>
          <p:cNvPr id="4" name="灯片编号占位符 3"/>
          <p:cNvSpPr>
            <a:spLocks noGrp="1"/>
          </p:cNvSpPr>
          <p:nvPr>
            <p:ph type="sldNum" sz="quarter" idx="5"/>
          </p:nvPr>
        </p:nvSpPr>
        <p:spPr/>
        <p:txBody>
          <a:bodyPr/>
          <a:lstStyle/>
          <a:p>
            <a:fld id="{7708BEDE-8E85-48AE-9BA5-005F8B2638F1}" type="slidenum">
              <a:rPr lang="zh-CN" altLang="en-US" smtClean="0"/>
              <a:t>33</a:t>
            </a:fld>
            <a:endParaRPr lang="zh-CN" altLang="en-US"/>
          </a:p>
        </p:txBody>
      </p:sp>
    </p:spTree>
    <p:extLst>
      <p:ext uri="{BB962C8B-B14F-4D97-AF65-F5344CB8AC3E}">
        <p14:creationId xmlns:p14="http://schemas.microsoft.com/office/powerpoint/2010/main" val="2945859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prstClr val="black"/>
                </a:solidFill>
                <a:effectLst/>
                <a:uLnTx/>
                <a:uFillTx/>
                <a:latin typeface="+mn-lt"/>
                <a:ea typeface="+mn-ea"/>
                <a:cs typeface="+mn-cs"/>
              </a:rPr>
              <a:t>&gt;&gt;&gt; '</a:t>
            </a:r>
            <a:r>
              <a:rPr kumimoji="0" lang="en-US" altLang="zh-CN" sz="1200" b="0" i="0" u="none" strike="noStrike" kern="0" cap="none" spc="0" normalizeH="0" baseline="0" noProof="0" dirty="0" err="1">
                <a:ln>
                  <a:noFill/>
                </a:ln>
                <a:solidFill>
                  <a:prstClr val="black"/>
                </a:solidFill>
                <a:effectLst/>
                <a:uLnTx/>
                <a:uFillTx/>
                <a:latin typeface="+mn-lt"/>
                <a:ea typeface="+mn-ea"/>
                <a:cs typeface="+mn-cs"/>
              </a:rPr>
              <a:t>abc</a:t>
            </a:r>
            <a:r>
              <a:rPr kumimoji="0" lang="en-US" altLang="zh-CN" sz="1200" b="0" i="0" u="none" strike="noStrike" kern="0" cap="none" spc="0" normalizeH="0" baseline="0" noProof="0" dirty="0">
                <a:ln>
                  <a:noFill/>
                </a:ln>
                <a:solidFill>
                  <a:prstClr val="black"/>
                </a:solidFill>
                <a:effectLst/>
                <a:uLnTx/>
                <a:uFillTx/>
                <a:latin typeface="+mn-lt"/>
                <a:ea typeface="+mn-ea"/>
                <a:cs typeface="+mn-cs"/>
              </a:rPr>
              <a:t>' + str(4)</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4472C4"/>
                </a:solidFill>
                <a:effectLst/>
                <a:uLnTx/>
                <a:uFillTx/>
                <a:latin typeface="+mn-lt"/>
                <a:ea typeface="+mn-ea"/>
                <a:cs typeface="+mn-cs"/>
              </a:rPr>
              <a:t>'abc4'</a:t>
            </a:r>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35</a:t>
            </a:fld>
            <a:endParaRPr lang="zh-CN" altLang="en-US"/>
          </a:p>
        </p:txBody>
      </p:sp>
    </p:spTree>
    <p:extLst>
      <p:ext uri="{BB962C8B-B14F-4D97-AF65-F5344CB8AC3E}">
        <p14:creationId xmlns:p14="http://schemas.microsoft.com/office/powerpoint/2010/main" val="2636266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宋体" panose="02010600030101010101" pitchFamily="2" charset="-122"/>
              </a:rPr>
              <a:t>如果格式化字符串中有多个</a:t>
            </a:r>
            <a:r>
              <a:rPr lang="zh-CN" altLang="en-US" dirty="0"/>
              <a:t>格式说明符</a:t>
            </a:r>
            <a:r>
              <a:rPr lang="zh-CN" altLang="en-US" dirty="0">
                <a:latin typeface="宋体" panose="02010600030101010101" pitchFamily="2" charset="-122"/>
              </a:rPr>
              <a:t>，则</a:t>
            </a:r>
            <a:r>
              <a:rPr lang="en-US" altLang="zh-CN" dirty="0">
                <a:latin typeface="宋体" panose="02010600030101010101" pitchFamily="2" charset="-122"/>
              </a:rPr>
              <a:t>obj</a:t>
            </a:r>
            <a:r>
              <a:rPr lang="zh-CN" altLang="en-US" dirty="0">
                <a:latin typeface="宋体" panose="02010600030101010101" pitchFamily="2" charset="-122"/>
              </a:rPr>
              <a:t>应该是元组</a:t>
            </a:r>
            <a:r>
              <a:rPr lang="en-US" altLang="zh-CN" dirty="0">
                <a:latin typeface="宋体" panose="02010600030101010101" pitchFamily="2" charset="-122"/>
              </a:rPr>
              <a:t>tuple</a:t>
            </a:r>
            <a:r>
              <a:rPr lang="zh-CN" altLang="en-US" dirty="0">
                <a:latin typeface="宋体" panose="02010600030101010101" pitchFamily="2" charset="-122"/>
              </a:rPr>
              <a:t>对象，格式为</a:t>
            </a:r>
            <a:r>
              <a:rPr lang="en-US" altLang="zh-CN" dirty="0"/>
              <a:t>(value1, value2, …, </a:t>
            </a:r>
            <a:r>
              <a:rPr lang="en-US" altLang="zh-CN" dirty="0" err="1"/>
              <a:t>valueN</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36</a:t>
            </a:fld>
            <a:endParaRPr lang="zh-CN" altLang="en-US"/>
          </a:p>
        </p:txBody>
      </p:sp>
    </p:spTree>
    <p:extLst>
      <p:ext uri="{BB962C8B-B14F-4D97-AF65-F5344CB8AC3E}">
        <p14:creationId xmlns:p14="http://schemas.microsoft.com/office/powerpoint/2010/main" val="3851782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37</a:t>
            </a:fld>
            <a:endParaRPr lang="zh-CN" altLang="en-US"/>
          </a:p>
        </p:txBody>
      </p:sp>
    </p:spTree>
    <p:extLst>
      <p:ext uri="{BB962C8B-B14F-4D97-AF65-F5344CB8AC3E}">
        <p14:creationId xmlns:p14="http://schemas.microsoft.com/office/powerpoint/2010/main" val="2085736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格式说明符： </a:t>
            </a:r>
            <a:r>
              <a:rPr lang="en-US" altLang="zh-CN" sz="1200" b="0" i="0" kern="1200" dirty="0">
                <a:solidFill>
                  <a:schemeClr val="tx1"/>
                </a:solidFill>
                <a:effectLst/>
                <a:latin typeface="+mn-lt"/>
                <a:ea typeface="+mn-ea"/>
                <a:cs typeface="+mn-cs"/>
              </a:rPr>
              <a:t>% [flags] [width] [.precision] type</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笔记：格式转义：</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代表</a:t>
            </a:r>
            <a:r>
              <a:rPr lang="en-US" altLang="zh-CN"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38</a:t>
            </a:fld>
            <a:endParaRPr lang="zh-CN" altLang="en-US"/>
          </a:p>
        </p:txBody>
      </p:sp>
    </p:spTree>
    <p:extLst>
      <p:ext uri="{BB962C8B-B14F-4D97-AF65-F5344CB8AC3E}">
        <p14:creationId xmlns:p14="http://schemas.microsoft.com/office/powerpoint/2010/main" val="2830621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271F8-ADAA-4BC6-B039-DB7B2D9965C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85DEA4D-643D-43ED-BE97-429D0C86F4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DFCCF1AF-5468-4355-B694-C00DBFB605DF}"/>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页脚占位符 4">
            <a:extLst>
              <a:ext uri="{FF2B5EF4-FFF2-40B4-BE49-F238E27FC236}">
                <a16:creationId xmlns:a16="http://schemas.microsoft.com/office/drawing/2014/main" id="{64F6C85E-D82D-4AF1-94A1-3FE614B6FEA4}"/>
              </a:ext>
            </a:extLst>
          </p:cNvPr>
          <p:cNvSpPr>
            <a:spLocks noGrp="1"/>
          </p:cNvSpPr>
          <p:nvPr>
            <p:ph type="ftr" sz="quarter" idx="11"/>
          </p:nvPr>
        </p:nvSpPr>
        <p:spPr>
          <a:xfrm>
            <a:off x="4038600" y="6356350"/>
            <a:ext cx="4114800" cy="365125"/>
          </a:xfrm>
          <a:prstGeom prst="rect">
            <a:avLst/>
          </a:prstGeom>
        </p:spPr>
        <p:txBody>
          <a:bodyPr/>
          <a:lstStyle/>
          <a:p>
            <a:endParaRPr lang="zh-CN" altLang="en-US" dirty="0"/>
          </a:p>
        </p:txBody>
      </p:sp>
      <p:sp>
        <p:nvSpPr>
          <p:cNvPr id="6" name="灯片编号占位符 5">
            <a:extLst>
              <a:ext uri="{FF2B5EF4-FFF2-40B4-BE49-F238E27FC236}">
                <a16:creationId xmlns:a16="http://schemas.microsoft.com/office/drawing/2014/main" id="{379D36B1-BF9A-470D-A44B-8FC66E830382}"/>
              </a:ext>
            </a:extLst>
          </p:cNvPr>
          <p:cNvSpPr>
            <a:spLocks noGrp="1"/>
          </p:cNvSpPr>
          <p:nvPr>
            <p:ph type="sldNum" sz="quarter" idx="12"/>
          </p:nvPr>
        </p:nvSpPr>
        <p:spPr>
          <a:xfrm>
            <a:off x="9057730" y="6492875"/>
            <a:ext cx="2743200" cy="365125"/>
          </a:xfrm>
          <a:prstGeom prst="rect">
            <a:avLst/>
          </a:prstGeom>
        </p:spPr>
        <p:txBody>
          <a:bodyPr/>
          <a:lstStyle>
            <a:lvl1pPr algn="r">
              <a:defRPr/>
            </a:lvl1pPr>
          </a:lstStyle>
          <a:p>
            <a:fld id="{D9D1AFC0-80D2-4D2C-A7C8-5A0F0248062E}" type="slidenum">
              <a:rPr lang="zh-CN" altLang="en-US" smtClean="0"/>
              <a:pPr/>
              <a:t>‹#›</a:t>
            </a:fld>
            <a:endParaRPr lang="zh-CN" altLang="en-US" dirty="0"/>
          </a:p>
        </p:txBody>
      </p:sp>
    </p:spTree>
    <p:extLst>
      <p:ext uri="{BB962C8B-B14F-4D97-AF65-F5344CB8AC3E}">
        <p14:creationId xmlns:p14="http://schemas.microsoft.com/office/powerpoint/2010/main" val="27152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A28FF4-8519-4A3B-84B8-49FE0F26857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1BC59F1-2F07-481E-B96E-76E65274780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8F68CD0-637B-4C5D-AD13-9F661E91B46F}"/>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页脚占位符 4">
            <a:extLst>
              <a:ext uri="{FF2B5EF4-FFF2-40B4-BE49-F238E27FC236}">
                <a16:creationId xmlns:a16="http://schemas.microsoft.com/office/drawing/2014/main" id="{0F5777F0-BFA4-4D59-9742-58F33D13C20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61DE815D-F543-47C8-8F3F-805B792D18E1}"/>
              </a:ext>
            </a:extLst>
          </p:cNvPr>
          <p:cNvSpPr>
            <a:spLocks noGrp="1"/>
          </p:cNvSpPr>
          <p:nvPr>
            <p:ph type="sldNum" sz="quarter" idx="12"/>
          </p:nvPr>
        </p:nvSpPr>
        <p:spPr>
          <a:xfrm>
            <a:off x="8610600" y="6356350"/>
            <a:ext cx="2743200" cy="365125"/>
          </a:xfrm>
          <a:prstGeom prst="rect">
            <a:avLst/>
          </a:prstGeom>
        </p:spPr>
        <p:txBody>
          <a:bodyPr/>
          <a:lstStyle/>
          <a:p>
            <a:fld id="{D9D1AFC0-80D2-4D2C-A7C8-5A0F0248062E}" type="slidenum">
              <a:rPr lang="zh-CN" altLang="en-US" smtClean="0"/>
              <a:t>‹#›</a:t>
            </a:fld>
            <a:endParaRPr lang="zh-CN" altLang="en-US"/>
          </a:p>
        </p:txBody>
      </p:sp>
    </p:spTree>
    <p:extLst>
      <p:ext uri="{BB962C8B-B14F-4D97-AF65-F5344CB8AC3E}">
        <p14:creationId xmlns:p14="http://schemas.microsoft.com/office/powerpoint/2010/main" val="3628095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37620AA-9EC9-44E0-B36A-983568BE77E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7B95DE6-91DB-4FBB-8D97-409B4FFADEE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36DBB3E-0E8F-4DB5-B64E-DACDB45CB083}"/>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页脚占位符 4">
            <a:extLst>
              <a:ext uri="{FF2B5EF4-FFF2-40B4-BE49-F238E27FC236}">
                <a16:creationId xmlns:a16="http://schemas.microsoft.com/office/drawing/2014/main" id="{AB381F01-086D-45F2-91B3-2D4837DEE42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B58AD2CF-84BE-4854-9F14-8A28F055D265}"/>
              </a:ext>
            </a:extLst>
          </p:cNvPr>
          <p:cNvSpPr>
            <a:spLocks noGrp="1"/>
          </p:cNvSpPr>
          <p:nvPr>
            <p:ph type="sldNum" sz="quarter" idx="12"/>
          </p:nvPr>
        </p:nvSpPr>
        <p:spPr>
          <a:xfrm>
            <a:off x="8610600" y="6356350"/>
            <a:ext cx="2743200" cy="365125"/>
          </a:xfrm>
          <a:prstGeom prst="rect">
            <a:avLst/>
          </a:prstGeom>
        </p:spPr>
        <p:txBody>
          <a:bodyPr/>
          <a:lstStyle/>
          <a:p>
            <a:fld id="{D9D1AFC0-80D2-4D2C-A7C8-5A0F0248062E}" type="slidenum">
              <a:rPr lang="zh-CN" altLang="en-US" smtClean="0"/>
              <a:t>‹#›</a:t>
            </a:fld>
            <a:endParaRPr lang="zh-CN" altLang="en-US"/>
          </a:p>
        </p:txBody>
      </p:sp>
    </p:spTree>
    <p:extLst>
      <p:ext uri="{BB962C8B-B14F-4D97-AF65-F5344CB8AC3E}">
        <p14:creationId xmlns:p14="http://schemas.microsoft.com/office/powerpoint/2010/main" val="1443917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1D38D05-C945-4C95-8247-A7EC74940102}"/>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3" name="页脚占位符 2">
            <a:extLst>
              <a:ext uri="{FF2B5EF4-FFF2-40B4-BE49-F238E27FC236}">
                <a16:creationId xmlns:a16="http://schemas.microsoft.com/office/drawing/2014/main" id="{CCF98940-E298-4C02-A0D4-EC8249AEFD3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41A8DA3-B2F1-43F6-897D-782D57B4B44D}"/>
              </a:ext>
            </a:extLst>
          </p:cNvPr>
          <p:cNvSpPr>
            <a:spLocks noGrp="1"/>
          </p:cNvSpPr>
          <p:nvPr>
            <p:ph type="sldNum" sz="quarter" idx="12"/>
          </p:nvPr>
        </p:nvSpPr>
        <p:spPr>
          <a:xfrm>
            <a:off x="8610600" y="6356350"/>
            <a:ext cx="2743200" cy="365125"/>
          </a:xfrm>
          <a:prstGeom prst="rect">
            <a:avLst/>
          </a:prstGeom>
        </p:spPr>
        <p:txBody>
          <a:bodyPr/>
          <a:lstStyle/>
          <a:p>
            <a:fld id="{D9D1AFC0-80D2-4D2C-A7C8-5A0F0248062E}" type="slidenum">
              <a:rPr lang="zh-CN" altLang="en-US" smtClean="0"/>
              <a:t>‹#›</a:t>
            </a:fld>
            <a:endParaRPr lang="zh-CN" altLang="en-US"/>
          </a:p>
        </p:txBody>
      </p:sp>
      <p:sp>
        <p:nvSpPr>
          <p:cNvPr id="5" name="标题 4">
            <a:extLst>
              <a:ext uri="{FF2B5EF4-FFF2-40B4-BE49-F238E27FC236}">
                <a16:creationId xmlns:a16="http://schemas.microsoft.com/office/drawing/2014/main" id="{AED6B269-64D1-4AFD-BD73-423CE2A276BD}"/>
              </a:ext>
            </a:extLst>
          </p:cNvPr>
          <p:cNvSpPr>
            <a:spLocks noGrp="1"/>
          </p:cNvSpPr>
          <p:nvPr>
            <p:ph type="title"/>
          </p:nvPr>
        </p:nvSpPr>
        <p:spPr/>
        <p:txBody>
          <a:bodyPr/>
          <a:lstStyle/>
          <a:p>
            <a:r>
              <a:rPr lang="zh-CN" altLang="en-US" dirty="0"/>
              <a:t>单击此处编辑母版标题样式</a:t>
            </a:r>
          </a:p>
        </p:txBody>
      </p:sp>
      <p:sp>
        <p:nvSpPr>
          <p:cNvPr id="7" name="内容占位符 6">
            <a:extLst>
              <a:ext uri="{FF2B5EF4-FFF2-40B4-BE49-F238E27FC236}">
                <a16:creationId xmlns:a16="http://schemas.microsoft.com/office/drawing/2014/main" id="{1FB4B007-3A57-4669-A29C-3B63E446D951}"/>
              </a:ext>
            </a:extLst>
          </p:cNvPr>
          <p:cNvSpPr>
            <a:spLocks noGrp="1"/>
          </p:cNvSpPr>
          <p:nvPr>
            <p:ph sz="quarter" idx="13"/>
          </p:nvPr>
        </p:nvSpPr>
        <p:spPr>
          <a:xfrm>
            <a:off x="844296" y="2039143"/>
            <a:ext cx="4694110" cy="2414587"/>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a:extLst>
              <a:ext uri="{FF2B5EF4-FFF2-40B4-BE49-F238E27FC236}">
                <a16:creationId xmlns:a16="http://schemas.microsoft.com/office/drawing/2014/main" id="{E9EF51A8-F688-42F7-A9AF-08AE9C8D4F08}"/>
              </a:ext>
            </a:extLst>
          </p:cNvPr>
          <p:cNvSpPr>
            <a:spLocks noGrp="1"/>
          </p:cNvSpPr>
          <p:nvPr>
            <p:ph type="body" sz="quarter" idx="14"/>
          </p:nvPr>
        </p:nvSpPr>
        <p:spPr>
          <a:xfrm>
            <a:off x="6210300" y="2162175"/>
            <a:ext cx="4962525" cy="22907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表格占位符 10">
            <a:extLst>
              <a:ext uri="{FF2B5EF4-FFF2-40B4-BE49-F238E27FC236}">
                <a16:creationId xmlns:a16="http://schemas.microsoft.com/office/drawing/2014/main" id="{16B2782A-B31D-4B08-A189-B980E4E84FDA}"/>
              </a:ext>
            </a:extLst>
          </p:cNvPr>
          <p:cNvSpPr>
            <a:spLocks noGrp="1"/>
          </p:cNvSpPr>
          <p:nvPr>
            <p:ph type="tbl" sz="quarter" idx="15"/>
          </p:nvPr>
        </p:nvSpPr>
        <p:spPr>
          <a:xfrm>
            <a:off x="838200" y="4522791"/>
            <a:ext cx="4694110" cy="1590675"/>
          </a:xfrm>
        </p:spPr>
        <p:txBody>
          <a:bodyPr/>
          <a:lstStyle/>
          <a:p>
            <a:endParaRPr lang="zh-CN" altLang="en-US"/>
          </a:p>
        </p:txBody>
      </p:sp>
    </p:spTree>
    <p:extLst>
      <p:ext uri="{BB962C8B-B14F-4D97-AF65-F5344CB8AC3E}">
        <p14:creationId xmlns:p14="http://schemas.microsoft.com/office/powerpoint/2010/main" val="2798298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857410-BF23-4BDC-9C93-E5015099DB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AD15446-AA20-4FF9-BA81-111F06438FB3}"/>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4" name="页脚占位符 3">
            <a:extLst>
              <a:ext uri="{FF2B5EF4-FFF2-40B4-BE49-F238E27FC236}">
                <a16:creationId xmlns:a16="http://schemas.microsoft.com/office/drawing/2014/main" id="{E5682CA3-C599-4E7B-AA33-7DD0EE8EFCD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870573FF-627A-4482-9875-D0D84D524034}"/>
              </a:ext>
            </a:extLst>
          </p:cNvPr>
          <p:cNvSpPr>
            <a:spLocks noGrp="1"/>
          </p:cNvSpPr>
          <p:nvPr>
            <p:ph type="sldNum" sz="quarter" idx="12"/>
          </p:nvPr>
        </p:nvSpPr>
        <p:spPr>
          <a:xfrm>
            <a:off x="8610600" y="6356350"/>
            <a:ext cx="2743200" cy="365125"/>
          </a:xfrm>
          <a:prstGeom prst="rect">
            <a:avLst/>
          </a:prstGeom>
        </p:spPr>
        <p:txBody>
          <a:bodyPr/>
          <a:lstStyle/>
          <a:p>
            <a:fld id="{D9D1AFC0-80D2-4D2C-A7C8-5A0F0248062E}" type="slidenum">
              <a:rPr lang="zh-CN" altLang="en-US" smtClean="0"/>
              <a:t>‹#›</a:t>
            </a:fld>
            <a:endParaRPr lang="zh-CN" altLang="en-US"/>
          </a:p>
        </p:txBody>
      </p:sp>
    </p:spTree>
    <p:extLst>
      <p:ext uri="{BB962C8B-B14F-4D97-AF65-F5344CB8AC3E}">
        <p14:creationId xmlns:p14="http://schemas.microsoft.com/office/powerpoint/2010/main" val="2576024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DA00AD-4D4F-4A90-BB82-AC6BB960EFC4}"/>
              </a:ext>
            </a:extLst>
          </p:cNvPr>
          <p:cNvSpPr>
            <a:spLocks noGrp="1"/>
          </p:cNvSpPr>
          <p:nvPr>
            <p:ph type="title"/>
          </p:nvPr>
        </p:nvSpPr>
        <p:spPr/>
        <p:txBody>
          <a:bodyPr/>
          <a:lstStyle>
            <a:lvl1pPr>
              <a:defRPr sz="2800">
                <a:solidFill>
                  <a:srgbClr val="3E4095"/>
                </a:solidFill>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87EBE1D3-8CB4-440D-96F8-3A5A40092F90}"/>
              </a:ext>
            </a:extLst>
          </p:cNvPr>
          <p:cNvSpPr>
            <a:spLocks noGrp="1"/>
          </p:cNvSpPr>
          <p:nvPr>
            <p:ph idx="1"/>
          </p:nvPr>
        </p:nvSpPr>
        <p:spPr>
          <a:xfrm>
            <a:off x="442913" y="728663"/>
            <a:ext cx="11289710" cy="5617710"/>
          </a:xfrm>
        </p:spPr>
        <p:txBody>
          <a:bodyPr/>
          <a:lstStyle>
            <a:lvl1pPr>
              <a:lnSpc>
                <a:spcPct val="110000"/>
              </a:lnSpc>
              <a:defRPr sz="2000"/>
            </a:lvl1pPr>
            <a:lvl2pPr>
              <a:lnSpc>
                <a:spcPct val="110000"/>
              </a:lnSpc>
              <a:defRPr sz="1800"/>
            </a:lvl2pPr>
            <a:lvl3pPr>
              <a:lnSpc>
                <a:spcPct val="110000"/>
              </a:lnSpc>
              <a:defRPr sz="2000"/>
            </a:lvl3pPr>
            <a:lvl4pPr>
              <a:lnSpc>
                <a:spcPct val="110000"/>
              </a:lnSpc>
              <a:defRPr sz="2000"/>
            </a:lvl4pPr>
            <a:lvl5pPr>
              <a:lnSpc>
                <a:spcPct val="110000"/>
              </a:lnSpc>
              <a:defRPr sz="20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矩形 7">
            <a:extLst>
              <a:ext uri="{FF2B5EF4-FFF2-40B4-BE49-F238E27FC236}">
                <a16:creationId xmlns:a16="http://schemas.microsoft.com/office/drawing/2014/main" id="{C5562687-6CC3-480C-A73D-EE1D10A971F1}"/>
              </a:ext>
            </a:extLst>
          </p:cNvPr>
          <p:cNvSpPr/>
          <p:nvPr userDrawn="1"/>
        </p:nvSpPr>
        <p:spPr>
          <a:xfrm>
            <a:off x="-1" y="6581000"/>
            <a:ext cx="12192000" cy="277000"/>
          </a:xfrm>
          <a:prstGeom prst="rect">
            <a:avLst/>
          </a:prstGeom>
          <a:solidFill>
            <a:srgbClr val="0732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pic>
        <p:nvPicPr>
          <p:cNvPr id="12" name="图片 11">
            <a:extLst>
              <a:ext uri="{FF2B5EF4-FFF2-40B4-BE49-F238E27FC236}">
                <a16:creationId xmlns:a16="http://schemas.microsoft.com/office/drawing/2014/main" id="{EAD84667-4FD6-4606-849A-1BF3E2FE82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895" y="6565660"/>
            <a:ext cx="989557" cy="305786"/>
          </a:xfrm>
          <a:prstGeom prst="rect">
            <a:avLst/>
          </a:prstGeom>
        </p:spPr>
      </p:pic>
      <p:sp>
        <p:nvSpPr>
          <p:cNvPr id="6" name="文本框 5">
            <a:extLst>
              <a:ext uri="{FF2B5EF4-FFF2-40B4-BE49-F238E27FC236}">
                <a16:creationId xmlns:a16="http://schemas.microsoft.com/office/drawing/2014/main" id="{6D4173F8-B1CD-42EF-9E48-F2930C6A7A39}"/>
              </a:ext>
            </a:extLst>
          </p:cNvPr>
          <p:cNvSpPr txBox="1"/>
          <p:nvPr userDrawn="1"/>
        </p:nvSpPr>
        <p:spPr>
          <a:xfrm>
            <a:off x="11752125" y="6569455"/>
            <a:ext cx="701299" cy="276999"/>
          </a:xfrm>
          <a:prstGeom prst="rect">
            <a:avLst/>
          </a:prstGeom>
          <a:noFill/>
        </p:spPr>
        <p:txBody>
          <a:bodyPr wrap="square" rtlCol="0">
            <a:spAutoFit/>
          </a:bodyPr>
          <a:lstStyle/>
          <a:p>
            <a:fld id="{C3858DE9-7500-4A07-AB29-178CE3CB0F4B}" type="slidenum">
              <a:rPr lang="zh-CN" altLang="en-US" sz="1200" smtClean="0">
                <a:solidFill>
                  <a:schemeClr val="bg1"/>
                </a:solidFill>
              </a:rPr>
              <a:t>‹#›</a:t>
            </a:fld>
            <a:endParaRPr lang="zh-CN" altLang="en-US" sz="1200" dirty="0">
              <a:solidFill>
                <a:schemeClr val="bg1"/>
              </a:solidFill>
            </a:endParaRPr>
          </a:p>
        </p:txBody>
      </p:sp>
      <p:sp>
        <p:nvSpPr>
          <p:cNvPr id="11" name="Rectangle 2">
            <a:extLst>
              <a:ext uri="{FF2B5EF4-FFF2-40B4-BE49-F238E27FC236}">
                <a16:creationId xmlns:a16="http://schemas.microsoft.com/office/drawing/2014/main" id="{613951BC-260C-499F-82DB-61C1253AEE5B}"/>
              </a:ext>
            </a:extLst>
          </p:cNvPr>
          <p:cNvSpPr/>
          <p:nvPr userDrawn="1"/>
        </p:nvSpPr>
        <p:spPr>
          <a:xfrm>
            <a:off x="-3175" y="6581000"/>
            <a:ext cx="82070" cy="277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MY"/>
          </a:p>
        </p:txBody>
      </p:sp>
    </p:spTree>
    <p:extLst>
      <p:ext uri="{BB962C8B-B14F-4D97-AF65-F5344CB8AC3E}">
        <p14:creationId xmlns:p14="http://schemas.microsoft.com/office/powerpoint/2010/main" val="3245550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8FA8CE-5F8C-4DE1-87BD-093A6E24498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F3F1409-4385-4250-9C8E-F94D36678F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F0C6C0E-E4EF-4A4D-BE1C-58FAB5BCF349}"/>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页脚占位符 4">
            <a:extLst>
              <a:ext uri="{FF2B5EF4-FFF2-40B4-BE49-F238E27FC236}">
                <a16:creationId xmlns:a16="http://schemas.microsoft.com/office/drawing/2014/main" id="{B8492EA3-AF0B-493E-9B0D-6FFA93BD6D8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75587CD8-17FC-4A1C-9596-4BE1466AFCCF}"/>
              </a:ext>
            </a:extLst>
          </p:cNvPr>
          <p:cNvSpPr>
            <a:spLocks noGrp="1"/>
          </p:cNvSpPr>
          <p:nvPr>
            <p:ph type="sldNum" sz="quarter" idx="12"/>
          </p:nvPr>
        </p:nvSpPr>
        <p:spPr>
          <a:xfrm>
            <a:off x="8610600" y="6356350"/>
            <a:ext cx="2743200" cy="365125"/>
          </a:xfrm>
          <a:prstGeom prst="rect">
            <a:avLst/>
          </a:prstGeom>
        </p:spPr>
        <p:txBody>
          <a:bodyPr/>
          <a:lstStyle/>
          <a:p>
            <a:fld id="{D9D1AFC0-80D2-4D2C-A7C8-5A0F0248062E}" type="slidenum">
              <a:rPr lang="zh-CN" altLang="en-US" smtClean="0"/>
              <a:t>‹#›</a:t>
            </a:fld>
            <a:endParaRPr lang="zh-CN" altLang="en-US"/>
          </a:p>
        </p:txBody>
      </p:sp>
    </p:spTree>
    <p:extLst>
      <p:ext uri="{BB962C8B-B14F-4D97-AF65-F5344CB8AC3E}">
        <p14:creationId xmlns:p14="http://schemas.microsoft.com/office/powerpoint/2010/main" val="2404548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7D759C-CAC7-44DB-A2A1-179FFBD0325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79CBD2-432B-4197-A0A7-A8CF40F9E8C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A42AF22-2B75-407F-9DA6-6C8D7740EC8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58417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466661-C9E2-44CD-9E22-5236E0CC081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E994966-33A5-4B7A-AE10-287ABBEC2D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1982C2D-3A7D-4ECE-AE9C-88AD016166B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D7D59F6-2004-46FB-B8E2-3B2996E13D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938B0D6-0F3F-48DE-90CB-10601126D6B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D7AAB63-44C1-43C0-9E29-1CE2A877E9D4}"/>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8" name="页脚占位符 7">
            <a:extLst>
              <a:ext uri="{FF2B5EF4-FFF2-40B4-BE49-F238E27FC236}">
                <a16:creationId xmlns:a16="http://schemas.microsoft.com/office/drawing/2014/main" id="{B0DEB992-8983-4137-B343-9E810A17612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B0933040-8B6C-4EC9-AF2F-F480C93B99CB}"/>
              </a:ext>
            </a:extLst>
          </p:cNvPr>
          <p:cNvSpPr>
            <a:spLocks noGrp="1"/>
          </p:cNvSpPr>
          <p:nvPr>
            <p:ph type="sldNum" sz="quarter" idx="12"/>
          </p:nvPr>
        </p:nvSpPr>
        <p:spPr>
          <a:xfrm>
            <a:off x="8610600" y="6356350"/>
            <a:ext cx="2743200" cy="365125"/>
          </a:xfrm>
          <a:prstGeom prst="rect">
            <a:avLst/>
          </a:prstGeom>
        </p:spPr>
        <p:txBody>
          <a:bodyPr/>
          <a:lstStyle/>
          <a:p>
            <a:endParaRPr lang="zh-CN" altLang="en-US" dirty="0"/>
          </a:p>
        </p:txBody>
      </p:sp>
    </p:spTree>
    <p:extLst>
      <p:ext uri="{BB962C8B-B14F-4D97-AF65-F5344CB8AC3E}">
        <p14:creationId xmlns:p14="http://schemas.microsoft.com/office/powerpoint/2010/main" val="51982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73C7F-50E3-4BBF-85D6-233D580849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14AE306-DA55-49B6-A4F5-9BC5BD994055}"/>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4" name="页脚占位符 3">
            <a:extLst>
              <a:ext uri="{FF2B5EF4-FFF2-40B4-BE49-F238E27FC236}">
                <a16:creationId xmlns:a16="http://schemas.microsoft.com/office/drawing/2014/main" id="{2272DE92-F9C8-44FC-9D87-F5FDC0F5A91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EE4EF772-7C58-4A65-ACA5-1724610A8B07}"/>
              </a:ext>
            </a:extLst>
          </p:cNvPr>
          <p:cNvSpPr>
            <a:spLocks noGrp="1"/>
          </p:cNvSpPr>
          <p:nvPr>
            <p:ph type="sldNum" sz="quarter" idx="12"/>
          </p:nvPr>
        </p:nvSpPr>
        <p:spPr>
          <a:xfrm>
            <a:off x="8610600" y="6356350"/>
            <a:ext cx="2743200" cy="365125"/>
          </a:xfrm>
          <a:prstGeom prst="rect">
            <a:avLst/>
          </a:prstGeom>
        </p:spPr>
        <p:txBody>
          <a:bodyPr/>
          <a:lstStyle/>
          <a:p>
            <a:fld id="{D9D1AFC0-80D2-4D2C-A7C8-5A0F0248062E}" type="slidenum">
              <a:rPr lang="zh-CN" altLang="en-US" smtClean="0"/>
              <a:t>‹#›</a:t>
            </a:fld>
            <a:endParaRPr lang="zh-CN" altLang="en-US"/>
          </a:p>
        </p:txBody>
      </p:sp>
    </p:spTree>
    <p:extLst>
      <p:ext uri="{BB962C8B-B14F-4D97-AF65-F5344CB8AC3E}">
        <p14:creationId xmlns:p14="http://schemas.microsoft.com/office/powerpoint/2010/main" val="247028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11148BA-DB11-4E0E-8E84-CB97E33DAF99}"/>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3" name="页脚占位符 2">
            <a:extLst>
              <a:ext uri="{FF2B5EF4-FFF2-40B4-BE49-F238E27FC236}">
                <a16:creationId xmlns:a16="http://schemas.microsoft.com/office/drawing/2014/main" id="{23F9FEEE-D1E2-4D36-9631-39DEFC6BDDA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95C9E12C-0A7A-46FC-9CD3-0EC0953D36AF}"/>
              </a:ext>
            </a:extLst>
          </p:cNvPr>
          <p:cNvSpPr>
            <a:spLocks noGrp="1"/>
          </p:cNvSpPr>
          <p:nvPr>
            <p:ph type="sldNum" sz="quarter" idx="12"/>
          </p:nvPr>
        </p:nvSpPr>
        <p:spPr>
          <a:xfrm>
            <a:off x="8610600" y="6356350"/>
            <a:ext cx="2743200" cy="365125"/>
          </a:xfrm>
          <a:prstGeom prst="rect">
            <a:avLst/>
          </a:prstGeom>
        </p:spPr>
        <p:txBody>
          <a:bodyPr/>
          <a:lstStyle/>
          <a:p>
            <a:fld id="{D9D1AFC0-80D2-4D2C-A7C8-5A0F0248062E}" type="slidenum">
              <a:rPr lang="zh-CN" altLang="en-US" smtClean="0"/>
              <a:t>‹#›</a:t>
            </a:fld>
            <a:endParaRPr lang="zh-CN" altLang="en-US"/>
          </a:p>
        </p:txBody>
      </p:sp>
    </p:spTree>
    <p:extLst>
      <p:ext uri="{BB962C8B-B14F-4D97-AF65-F5344CB8AC3E}">
        <p14:creationId xmlns:p14="http://schemas.microsoft.com/office/powerpoint/2010/main" val="2928478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F7B2E0-0AEC-4EED-8E88-72D6F365861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6AEA969-0295-421C-B922-773C494DDC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D59360D-CF28-46AC-A66E-42E06595A5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D3F285A-3F8E-461E-A89F-A60002C018DA}"/>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6" name="页脚占位符 5">
            <a:extLst>
              <a:ext uri="{FF2B5EF4-FFF2-40B4-BE49-F238E27FC236}">
                <a16:creationId xmlns:a16="http://schemas.microsoft.com/office/drawing/2014/main" id="{FFF31183-DE59-4E06-AB9F-8F2DBEFCB95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0DA40690-90D5-4601-BCCE-D12889A39D11}"/>
              </a:ext>
            </a:extLst>
          </p:cNvPr>
          <p:cNvSpPr>
            <a:spLocks noGrp="1"/>
          </p:cNvSpPr>
          <p:nvPr>
            <p:ph type="sldNum" sz="quarter" idx="12"/>
          </p:nvPr>
        </p:nvSpPr>
        <p:spPr>
          <a:xfrm>
            <a:off x="8610600" y="6356350"/>
            <a:ext cx="2743200" cy="365125"/>
          </a:xfrm>
          <a:prstGeom prst="rect">
            <a:avLst/>
          </a:prstGeom>
        </p:spPr>
        <p:txBody>
          <a:bodyPr/>
          <a:lstStyle/>
          <a:p>
            <a:fld id="{D9D1AFC0-80D2-4D2C-A7C8-5A0F0248062E}" type="slidenum">
              <a:rPr lang="zh-CN" altLang="en-US" smtClean="0"/>
              <a:t>‹#›</a:t>
            </a:fld>
            <a:endParaRPr lang="zh-CN" altLang="en-US"/>
          </a:p>
        </p:txBody>
      </p:sp>
    </p:spTree>
    <p:extLst>
      <p:ext uri="{BB962C8B-B14F-4D97-AF65-F5344CB8AC3E}">
        <p14:creationId xmlns:p14="http://schemas.microsoft.com/office/powerpoint/2010/main" val="283762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09D14-DF52-43BA-9308-8764F1B4EAC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0ADE875-3691-49BB-B137-2384AE6DB5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68757DE-F15A-4122-9D9B-BCA08D695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E337275-CA15-4E2B-8DAC-B7F73CE8C17A}"/>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6" name="页脚占位符 5">
            <a:extLst>
              <a:ext uri="{FF2B5EF4-FFF2-40B4-BE49-F238E27FC236}">
                <a16:creationId xmlns:a16="http://schemas.microsoft.com/office/drawing/2014/main" id="{5193D2A6-B1EC-4360-A791-F14D2F08985D}"/>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灯片编号占位符 6">
            <a:extLst>
              <a:ext uri="{FF2B5EF4-FFF2-40B4-BE49-F238E27FC236}">
                <a16:creationId xmlns:a16="http://schemas.microsoft.com/office/drawing/2014/main" id="{522B45CD-5E1A-4D23-A6DD-5F0AC901A20F}"/>
              </a:ext>
            </a:extLst>
          </p:cNvPr>
          <p:cNvSpPr>
            <a:spLocks noGrp="1"/>
          </p:cNvSpPr>
          <p:nvPr>
            <p:ph type="sldNum" sz="quarter" idx="12"/>
          </p:nvPr>
        </p:nvSpPr>
        <p:spPr>
          <a:xfrm>
            <a:off x="8610600" y="6356350"/>
            <a:ext cx="2743200" cy="365125"/>
          </a:xfrm>
          <a:prstGeom prst="rect">
            <a:avLst/>
          </a:prstGeom>
        </p:spPr>
        <p:txBody>
          <a:bodyPr/>
          <a:lstStyle/>
          <a:p>
            <a:fld id="{D9D1AFC0-80D2-4D2C-A7C8-5A0F0248062E}" type="slidenum">
              <a:rPr lang="zh-CN" altLang="en-US" smtClean="0"/>
              <a:t>‹#›</a:t>
            </a:fld>
            <a:endParaRPr lang="zh-CN" altLang="en-US"/>
          </a:p>
        </p:txBody>
      </p:sp>
    </p:spTree>
    <p:extLst>
      <p:ext uri="{BB962C8B-B14F-4D97-AF65-F5344CB8AC3E}">
        <p14:creationId xmlns:p14="http://schemas.microsoft.com/office/powerpoint/2010/main" val="4074127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4B730CA-185A-422F-85F7-CE4083E4A0E7}"/>
              </a:ext>
            </a:extLst>
          </p:cNvPr>
          <p:cNvSpPr>
            <a:spLocks noGrp="1"/>
          </p:cNvSpPr>
          <p:nvPr>
            <p:ph type="title"/>
          </p:nvPr>
        </p:nvSpPr>
        <p:spPr>
          <a:xfrm>
            <a:off x="529046" y="40957"/>
            <a:ext cx="11203577" cy="644434"/>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CAC8DB3-1DD4-42B6-9E78-E0296777C42E}"/>
              </a:ext>
            </a:extLst>
          </p:cNvPr>
          <p:cNvSpPr>
            <a:spLocks noGrp="1"/>
          </p:cNvSpPr>
          <p:nvPr>
            <p:ph type="body" idx="1"/>
          </p:nvPr>
        </p:nvSpPr>
        <p:spPr>
          <a:xfrm>
            <a:off x="529046" y="905691"/>
            <a:ext cx="11044645" cy="5294811"/>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矩形 3">
            <a:extLst>
              <a:ext uri="{FF2B5EF4-FFF2-40B4-BE49-F238E27FC236}">
                <a16:creationId xmlns:a16="http://schemas.microsoft.com/office/drawing/2014/main" id="{1041A53A-B1DB-47B0-9130-DDC4854034D1}"/>
              </a:ext>
            </a:extLst>
          </p:cNvPr>
          <p:cNvSpPr/>
          <p:nvPr userDrawn="1"/>
        </p:nvSpPr>
        <p:spPr>
          <a:xfrm>
            <a:off x="11662257" y="6517865"/>
            <a:ext cx="439544" cy="276999"/>
          </a:xfrm>
          <a:prstGeom prst="rect">
            <a:avLst/>
          </a:prstGeom>
        </p:spPr>
        <p:txBody>
          <a:bodyPr wrap="none">
            <a:spAutoFit/>
          </a:bodyPr>
          <a:lstStyle/>
          <a:p>
            <a:fld id="{F99400D7-9113-4B59-A3BD-69C3B8176E59}" type="slidenum">
              <a:rPr lang="zh-CN" altLang="en-US" sz="1200" smtClean="0">
                <a:solidFill>
                  <a:schemeClr val="bg1"/>
                </a:solidFill>
              </a:rPr>
              <a:t>‹#›</a:t>
            </a:fld>
            <a:endParaRPr lang="zh-CN" altLang="en-US" sz="1600" dirty="0">
              <a:solidFill>
                <a:schemeClr val="bg1"/>
              </a:solidFill>
            </a:endParaRPr>
          </a:p>
        </p:txBody>
      </p:sp>
    </p:spTree>
    <p:extLst>
      <p:ext uri="{BB962C8B-B14F-4D97-AF65-F5344CB8AC3E}">
        <p14:creationId xmlns:p14="http://schemas.microsoft.com/office/powerpoint/2010/main" val="371149534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655" r:id="rId12"/>
    <p:sldLayoutId id="2147483803"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570" userDrawn="1">
          <p15:clr>
            <a:srgbClr val="F26B43"/>
          </p15:clr>
        </p15:guide>
        <p15:guide id="4" orient="horz" pos="459" userDrawn="1">
          <p15:clr>
            <a:srgbClr val="F26B43"/>
          </p15:clr>
        </p15:guide>
        <p15:guide id="6" pos="7401" userDrawn="1">
          <p15:clr>
            <a:srgbClr val="F26B43"/>
          </p15:clr>
        </p15:guide>
        <p15:guide id="7" pos="279" userDrawn="1">
          <p15:clr>
            <a:srgbClr val="F26B43"/>
          </p15:clr>
        </p15:guide>
        <p15:guide id="8"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python.org/download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20210240154@fudan.edu.cn" TargetMode="External"/><Relationship Id="rId2" Type="http://schemas.openxmlformats.org/officeDocument/2006/relationships/hyperlink" Target="mailto:dlmao@fudan.edu.c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pypi.python.org/pypi"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23517-31E8-495B-8CDB-2902853BE8A1}"/>
              </a:ext>
            </a:extLst>
          </p:cNvPr>
          <p:cNvSpPr>
            <a:spLocks noGrp="1"/>
          </p:cNvSpPr>
          <p:nvPr>
            <p:ph type="ctrTitle"/>
          </p:nvPr>
        </p:nvSpPr>
        <p:spPr/>
        <p:txBody>
          <a:bodyPr>
            <a:normAutofit fontScale="90000"/>
          </a:bodyPr>
          <a:lstStyle/>
          <a:p>
            <a:br>
              <a:rPr lang="zh-CN" altLang="en-US" dirty="0"/>
            </a:br>
            <a:r>
              <a:rPr lang="zh-CN" altLang="en-US" dirty="0"/>
              <a:t>	</a:t>
            </a:r>
            <a:br>
              <a:rPr lang="zh-CN" altLang="en-US" dirty="0"/>
            </a:br>
            <a:r>
              <a:rPr lang="en-US" altLang="zh-CN" dirty="0"/>
              <a:t>python</a:t>
            </a:r>
            <a:r>
              <a:rPr lang="zh-CN" altLang="en-US" dirty="0"/>
              <a:t>编程简介</a:t>
            </a:r>
          </a:p>
        </p:txBody>
      </p:sp>
      <p:sp>
        <p:nvSpPr>
          <p:cNvPr id="3" name="副标题 2">
            <a:extLst>
              <a:ext uri="{FF2B5EF4-FFF2-40B4-BE49-F238E27FC236}">
                <a16:creationId xmlns:a16="http://schemas.microsoft.com/office/drawing/2014/main" id="{667B487F-27AF-49D5-AB76-51C4D0871863}"/>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550839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1CFED-7CC0-446A-B50C-0630994CE53F}"/>
              </a:ext>
            </a:extLst>
          </p:cNvPr>
          <p:cNvSpPr>
            <a:spLocks noGrp="1"/>
          </p:cNvSpPr>
          <p:nvPr>
            <p:ph type="title"/>
          </p:nvPr>
        </p:nvSpPr>
        <p:spPr/>
        <p:txBody>
          <a:bodyPr/>
          <a:lstStyle/>
          <a:p>
            <a:r>
              <a:rPr lang="en-US" altLang="zh-CN" dirty="0"/>
              <a:t>Python</a:t>
            </a:r>
            <a:r>
              <a:rPr lang="zh-CN" altLang="en-US" dirty="0"/>
              <a:t>版本</a:t>
            </a:r>
          </a:p>
        </p:txBody>
      </p:sp>
      <p:sp>
        <p:nvSpPr>
          <p:cNvPr id="3" name="内容占位符 2">
            <a:extLst>
              <a:ext uri="{FF2B5EF4-FFF2-40B4-BE49-F238E27FC236}">
                <a16:creationId xmlns:a16="http://schemas.microsoft.com/office/drawing/2014/main" id="{EF5DB7B0-5EA3-4A13-BEBA-F47E6A9F6C07}"/>
              </a:ext>
            </a:extLst>
          </p:cNvPr>
          <p:cNvSpPr>
            <a:spLocks noGrp="1"/>
          </p:cNvSpPr>
          <p:nvPr>
            <p:ph idx="1"/>
          </p:nvPr>
        </p:nvSpPr>
        <p:spPr/>
        <p:txBody>
          <a:bodyPr>
            <a:normAutofit/>
          </a:bodyPr>
          <a:lstStyle/>
          <a:p>
            <a:pPr>
              <a:lnSpc>
                <a:spcPct val="80000"/>
              </a:lnSpc>
            </a:pPr>
            <a:r>
              <a:rPr lang="en-US" altLang="zh-CN" dirty="0"/>
              <a:t>Python3</a:t>
            </a:r>
            <a:r>
              <a:rPr lang="zh-CN" altLang="en-US" dirty="0"/>
              <a:t>：</a:t>
            </a:r>
            <a:r>
              <a:rPr lang="zh-CN" altLang="en-US" dirty="0">
                <a:solidFill>
                  <a:srgbClr val="FF0000"/>
                </a:solidFill>
              </a:rPr>
              <a:t>我们的教学采用</a:t>
            </a:r>
            <a:r>
              <a:rPr lang="x-none" altLang="zh-CN" dirty="0">
                <a:solidFill>
                  <a:srgbClr val="FF0000"/>
                </a:solidFill>
              </a:rPr>
              <a:t>Python</a:t>
            </a:r>
            <a:r>
              <a:rPr lang="en-US" altLang="zh-CN" dirty="0">
                <a:solidFill>
                  <a:srgbClr val="FF0000"/>
                </a:solidFill>
              </a:rPr>
              <a:t>3</a:t>
            </a:r>
            <a:endParaRPr lang="en-US" altLang="zh-CN" dirty="0"/>
          </a:p>
          <a:p>
            <a:pPr lvl="1">
              <a:lnSpc>
                <a:spcPct val="80000"/>
              </a:lnSpc>
            </a:pPr>
            <a:r>
              <a:rPr lang="zh-CN" altLang="en-US" sz="2000" dirty="0"/>
              <a:t>最初于</a:t>
            </a:r>
            <a:r>
              <a:rPr lang="en-US" altLang="zh-CN" sz="2000" dirty="0"/>
              <a:t>2008</a:t>
            </a:r>
            <a:r>
              <a:rPr lang="zh-CN" altLang="en-US" sz="2000" dirty="0"/>
              <a:t>年</a:t>
            </a:r>
            <a:r>
              <a:rPr lang="en-US" altLang="zh-CN" sz="2000" dirty="0"/>
              <a:t>12</a:t>
            </a:r>
            <a:r>
              <a:rPr lang="zh-CN" altLang="en-US" sz="2000" dirty="0"/>
              <a:t>月发布。最新版本为</a:t>
            </a:r>
            <a:r>
              <a:rPr lang="en-US" altLang="zh-CN" sz="2000" dirty="0"/>
              <a:t>2021</a:t>
            </a:r>
            <a:r>
              <a:rPr lang="zh-CN" altLang="en-US" sz="2000" dirty="0"/>
              <a:t>年</a:t>
            </a:r>
            <a:r>
              <a:rPr lang="en-US" altLang="zh-CN" sz="2000" dirty="0"/>
              <a:t>8</a:t>
            </a:r>
            <a:r>
              <a:rPr lang="zh-CN" altLang="en-US" sz="2000" dirty="0"/>
              <a:t>月</a:t>
            </a:r>
            <a:r>
              <a:rPr lang="en-US" altLang="zh-CN" sz="2000" dirty="0"/>
              <a:t>31</a:t>
            </a:r>
            <a:r>
              <a:rPr lang="zh-CN" altLang="en-US" sz="2000" dirty="0"/>
              <a:t>发布的</a:t>
            </a:r>
            <a:r>
              <a:rPr lang="en-US" altLang="zh-CN" sz="2000" dirty="0"/>
              <a:t>3.9.7</a:t>
            </a:r>
          </a:p>
          <a:p>
            <a:pPr lvl="1">
              <a:lnSpc>
                <a:spcPct val="80000"/>
              </a:lnSpc>
            </a:pPr>
            <a:r>
              <a:rPr lang="zh-CN" altLang="zh-CN" sz="2000" dirty="0"/>
              <a:t>3.x版本与2.x版本并不</a:t>
            </a:r>
            <a:r>
              <a:rPr lang="zh-CN" altLang="en-US" sz="2000" dirty="0"/>
              <a:t>完全</a:t>
            </a:r>
            <a:r>
              <a:rPr lang="zh-CN" altLang="zh-CN" sz="2000" dirty="0"/>
              <a:t>兼容</a:t>
            </a:r>
            <a:endParaRPr lang="en-US" altLang="zh-CN" sz="2000" dirty="0"/>
          </a:p>
          <a:p>
            <a:r>
              <a:rPr lang="zh-CN" altLang="en-US" dirty="0"/>
              <a:t>可同时安装多个版本，通过菜单选择不同的</a:t>
            </a:r>
            <a:r>
              <a:rPr lang="en-US" altLang="zh-CN" dirty="0"/>
              <a:t>Python</a:t>
            </a:r>
            <a:r>
              <a:rPr lang="zh-CN" altLang="en-US" dirty="0"/>
              <a:t>版本。 </a:t>
            </a:r>
            <a:r>
              <a:rPr lang="en-US" altLang="zh-CN" dirty="0">
                <a:hlinkClick r:id="rId2"/>
              </a:rPr>
              <a:t>http://www.python.org/downloads/</a:t>
            </a:r>
            <a:r>
              <a:rPr lang="en-US" altLang="zh-CN" dirty="0"/>
              <a:t> </a:t>
            </a:r>
          </a:p>
          <a:p>
            <a:r>
              <a:rPr lang="zh-CN" altLang="en-US" dirty="0"/>
              <a:t>安装的</a:t>
            </a:r>
            <a:r>
              <a:rPr lang="en-US" altLang="zh-CN" dirty="0"/>
              <a:t>python</a:t>
            </a:r>
            <a:r>
              <a:rPr lang="zh-CN" altLang="en-US" dirty="0"/>
              <a:t>平台包括了：</a:t>
            </a:r>
            <a:endParaRPr lang="en-US" altLang="zh-CN" dirty="0"/>
          </a:p>
          <a:p>
            <a:pPr lvl="1"/>
            <a:r>
              <a:rPr lang="en-US" altLang="zh-CN" sz="2000" dirty="0"/>
              <a:t>python</a:t>
            </a:r>
            <a:r>
              <a:rPr lang="zh-CN" altLang="en-US" sz="2000" dirty="0"/>
              <a:t>解释器</a:t>
            </a:r>
            <a:r>
              <a:rPr lang="en-US" altLang="zh-CN" sz="2000" dirty="0"/>
              <a:t>(interpreter)</a:t>
            </a:r>
          </a:p>
          <a:p>
            <a:pPr lvl="1"/>
            <a:r>
              <a:rPr lang="en-US" altLang="zh-CN" sz="2000" dirty="0"/>
              <a:t>IDLE</a:t>
            </a:r>
            <a:r>
              <a:rPr lang="zh-CN" altLang="en-US" sz="2000" dirty="0"/>
              <a:t>：</a:t>
            </a:r>
            <a:r>
              <a:rPr lang="zh-CN" altLang="en-US" dirty="0"/>
              <a:t>集成开发环境</a:t>
            </a:r>
            <a:r>
              <a:rPr lang="en-US" altLang="zh-CN" dirty="0"/>
              <a:t>IDE</a:t>
            </a:r>
            <a:r>
              <a:rPr lang="zh-CN" altLang="en-US" dirty="0"/>
              <a:t>（</a:t>
            </a:r>
            <a:r>
              <a:rPr lang="en-US" altLang="zh-CN" dirty="0"/>
              <a:t>Integrated</a:t>
            </a:r>
            <a:r>
              <a:rPr lang="zh-CN" altLang="en-US" dirty="0"/>
              <a:t> </a:t>
            </a:r>
            <a:r>
              <a:rPr lang="en-US" altLang="zh-CN" dirty="0"/>
              <a:t>Development Environment</a:t>
            </a:r>
            <a:r>
              <a:rPr lang="zh-CN" altLang="en-US" dirty="0"/>
              <a:t>）</a:t>
            </a:r>
            <a:endParaRPr lang="en-US" altLang="zh-CN" dirty="0"/>
          </a:p>
          <a:p>
            <a:pPr lvl="2"/>
            <a:r>
              <a:rPr lang="zh-CN" altLang="en-US" dirty="0"/>
              <a:t>将编辑器、调试器、解释器环境综合在一起</a:t>
            </a:r>
            <a:endParaRPr lang="en-US" altLang="zh-CN" dirty="0"/>
          </a:p>
          <a:p>
            <a:pPr lvl="2"/>
            <a:r>
              <a:rPr lang="zh-CN" altLang="en-US" dirty="0"/>
              <a:t>其他常用的</a:t>
            </a:r>
            <a:r>
              <a:rPr lang="en-US" altLang="zh-CN" dirty="0"/>
              <a:t>IDE</a:t>
            </a:r>
            <a:r>
              <a:rPr lang="zh-CN" altLang="en-US" dirty="0"/>
              <a:t>还包括</a:t>
            </a:r>
            <a:r>
              <a:rPr lang="en-US" altLang="zh-CN" dirty="0"/>
              <a:t>PyCharm</a:t>
            </a:r>
            <a:r>
              <a:rPr lang="zh-CN" altLang="en-US" dirty="0"/>
              <a:t>、</a:t>
            </a:r>
            <a:r>
              <a:rPr lang="en-US" altLang="zh-CN" dirty="0"/>
              <a:t>Visual Studio Code</a:t>
            </a:r>
            <a:r>
              <a:rPr lang="zh-CN" altLang="en-US" dirty="0"/>
              <a:t>、</a:t>
            </a:r>
            <a:r>
              <a:rPr lang="en-US" altLang="zh-CN" dirty="0"/>
              <a:t>Spyder</a:t>
            </a:r>
            <a:r>
              <a:rPr lang="zh-CN" altLang="en-US" dirty="0"/>
              <a:t>、</a:t>
            </a:r>
            <a:r>
              <a:rPr lang="en-US" altLang="zh-CN" dirty="0" err="1"/>
              <a:t>Jupyter</a:t>
            </a:r>
            <a:r>
              <a:rPr lang="zh-CN" altLang="en-US" dirty="0"/>
              <a:t>等</a:t>
            </a:r>
            <a:endParaRPr lang="en-US" altLang="zh-CN" dirty="0"/>
          </a:p>
          <a:p>
            <a:pPr lvl="2"/>
            <a:endParaRPr lang="en-US" altLang="zh-CN" dirty="0"/>
          </a:p>
          <a:p>
            <a:pPr lvl="2"/>
            <a:endParaRPr lang="zh-CN" altLang="en-US" dirty="0"/>
          </a:p>
        </p:txBody>
      </p:sp>
      <p:graphicFrame>
        <p:nvGraphicFramePr>
          <p:cNvPr id="4" name="表格 3">
            <a:extLst>
              <a:ext uri="{FF2B5EF4-FFF2-40B4-BE49-F238E27FC236}">
                <a16:creationId xmlns:a16="http://schemas.microsoft.com/office/drawing/2014/main" id="{0DC87177-E3A5-4C41-AB45-137FEF30D831}"/>
              </a:ext>
            </a:extLst>
          </p:cNvPr>
          <p:cNvGraphicFramePr>
            <a:graphicFrameLocks noGrp="1"/>
          </p:cNvGraphicFramePr>
          <p:nvPr>
            <p:extLst>
              <p:ext uri="{D42A27DB-BD31-4B8C-83A1-F6EECF244321}">
                <p14:modId xmlns:p14="http://schemas.microsoft.com/office/powerpoint/2010/main" val="3745296220"/>
              </p:ext>
            </p:extLst>
          </p:nvPr>
        </p:nvGraphicFramePr>
        <p:xfrm>
          <a:off x="608559" y="4196879"/>
          <a:ext cx="7053941" cy="2377440"/>
        </p:xfrm>
        <a:graphic>
          <a:graphicData uri="http://schemas.openxmlformats.org/drawingml/2006/table">
            <a:tbl>
              <a:tblPr firstRow="1" bandRow="1">
                <a:tableStyleId>{7E9639D4-E3E2-4D34-9284-5A2195B3D0D7}</a:tableStyleId>
              </a:tblPr>
              <a:tblGrid>
                <a:gridCol w="754742">
                  <a:extLst>
                    <a:ext uri="{9D8B030D-6E8A-4147-A177-3AD203B41FA5}">
                      <a16:colId xmlns:a16="http://schemas.microsoft.com/office/drawing/2014/main" val="2120277818"/>
                    </a:ext>
                  </a:extLst>
                </a:gridCol>
                <a:gridCol w="1312334">
                  <a:extLst>
                    <a:ext uri="{9D8B030D-6E8A-4147-A177-3AD203B41FA5}">
                      <a16:colId xmlns:a16="http://schemas.microsoft.com/office/drawing/2014/main" val="3463047231"/>
                    </a:ext>
                  </a:extLst>
                </a:gridCol>
                <a:gridCol w="1735666">
                  <a:extLst>
                    <a:ext uri="{9D8B030D-6E8A-4147-A177-3AD203B41FA5}">
                      <a16:colId xmlns:a16="http://schemas.microsoft.com/office/drawing/2014/main" val="3847500929"/>
                    </a:ext>
                  </a:extLst>
                </a:gridCol>
                <a:gridCol w="1710267">
                  <a:extLst>
                    <a:ext uri="{9D8B030D-6E8A-4147-A177-3AD203B41FA5}">
                      <a16:colId xmlns:a16="http://schemas.microsoft.com/office/drawing/2014/main" val="3844856714"/>
                    </a:ext>
                  </a:extLst>
                </a:gridCol>
                <a:gridCol w="1540932">
                  <a:extLst>
                    <a:ext uri="{9D8B030D-6E8A-4147-A177-3AD203B41FA5}">
                      <a16:colId xmlns:a16="http://schemas.microsoft.com/office/drawing/2014/main" val="2989994891"/>
                    </a:ext>
                  </a:extLst>
                </a:gridCol>
              </a:tblGrid>
              <a:tr h="370840">
                <a:tc>
                  <a:txBody>
                    <a:bodyPr/>
                    <a:lstStyle/>
                    <a:p>
                      <a:r>
                        <a:rPr lang="zh-CN" altLang="en-US" sz="2000" dirty="0"/>
                        <a:t>版本</a:t>
                      </a:r>
                    </a:p>
                  </a:txBody>
                  <a:tcPr/>
                </a:tc>
                <a:tc>
                  <a:txBody>
                    <a:bodyPr/>
                    <a:lstStyle/>
                    <a:p>
                      <a:r>
                        <a:rPr lang="zh-CN" altLang="en-US" sz="2000" dirty="0"/>
                        <a:t>状态</a:t>
                      </a:r>
                    </a:p>
                  </a:txBody>
                  <a:tcPr/>
                </a:tc>
                <a:tc>
                  <a:txBody>
                    <a:bodyPr/>
                    <a:lstStyle/>
                    <a:p>
                      <a:r>
                        <a:rPr lang="zh-CN" altLang="en-US" sz="2000" dirty="0"/>
                        <a:t>最初发行日期</a:t>
                      </a:r>
                    </a:p>
                  </a:txBody>
                  <a:tcPr/>
                </a:tc>
                <a:tc>
                  <a:txBody>
                    <a:bodyPr/>
                    <a:lstStyle/>
                    <a:p>
                      <a:r>
                        <a:rPr lang="zh-CN" altLang="en-US" sz="2000" dirty="0"/>
                        <a:t>结束支持时间</a:t>
                      </a:r>
                    </a:p>
                  </a:txBody>
                  <a:tcPr/>
                </a:tc>
                <a:tc>
                  <a:txBody>
                    <a:bodyPr/>
                    <a:lstStyle/>
                    <a:p>
                      <a:r>
                        <a:rPr lang="zh-CN" altLang="en-US" sz="2000" dirty="0"/>
                        <a:t>发行计划</a:t>
                      </a:r>
                    </a:p>
                  </a:txBody>
                  <a:tcPr/>
                </a:tc>
                <a:extLst>
                  <a:ext uri="{0D108BD9-81ED-4DB2-BD59-A6C34878D82A}">
                    <a16:rowId xmlns:a16="http://schemas.microsoft.com/office/drawing/2014/main" val="849108902"/>
                  </a:ext>
                </a:extLst>
              </a:tr>
              <a:tr h="370840">
                <a:tc>
                  <a:txBody>
                    <a:bodyPr/>
                    <a:lstStyle/>
                    <a:p>
                      <a:r>
                        <a:rPr lang="en-US" altLang="zh-CN" sz="2000" dirty="0"/>
                        <a:t>3.9</a:t>
                      </a:r>
                      <a:endParaRPr lang="zh-CN" altLang="en-US" sz="2000" dirty="0"/>
                    </a:p>
                  </a:txBody>
                  <a:tcPr/>
                </a:tc>
                <a:tc>
                  <a:txBody>
                    <a:bodyPr/>
                    <a:lstStyle/>
                    <a:p>
                      <a:r>
                        <a:rPr lang="en-US" altLang="zh-CN" sz="2000" dirty="0"/>
                        <a:t>bugfix</a:t>
                      </a:r>
                      <a:endParaRPr lang="zh-CN" altLang="en-US" sz="2000" dirty="0"/>
                    </a:p>
                  </a:txBody>
                  <a:tcPr/>
                </a:tc>
                <a:tc>
                  <a:txBody>
                    <a:bodyPr/>
                    <a:lstStyle/>
                    <a:p>
                      <a:r>
                        <a:rPr lang="en-US" altLang="zh-CN" sz="2000" dirty="0"/>
                        <a:t>2020-10-05</a:t>
                      </a:r>
                      <a:endParaRPr lang="zh-CN" altLang="en-US" sz="2000" dirty="0"/>
                    </a:p>
                  </a:txBody>
                  <a:tcPr/>
                </a:tc>
                <a:tc>
                  <a:txBody>
                    <a:bodyPr/>
                    <a:lstStyle/>
                    <a:p>
                      <a:r>
                        <a:rPr lang="en-US" altLang="zh-CN" sz="2000" dirty="0"/>
                        <a:t>2025-10</a:t>
                      </a:r>
                      <a:endParaRPr lang="zh-CN" altLang="en-US" sz="2000" dirty="0"/>
                    </a:p>
                  </a:txBody>
                  <a:tcPr/>
                </a:tc>
                <a:tc>
                  <a:txBody>
                    <a:bodyPr/>
                    <a:lstStyle/>
                    <a:p>
                      <a:r>
                        <a:rPr lang="en-US" altLang="zh-CN" sz="2000" dirty="0"/>
                        <a:t>PEP 596</a:t>
                      </a:r>
                      <a:endParaRPr lang="zh-CN" altLang="en-US" sz="2000" dirty="0"/>
                    </a:p>
                  </a:txBody>
                  <a:tcPr/>
                </a:tc>
                <a:extLst>
                  <a:ext uri="{0D108BD9-81ED-4DB2-BD59-A6C34878D82A}">
                    <a16:rowId xmlns:a16="http://schemas.microsoft.com/office/drawing/2014/main" val="2310630316"/>
                  </a:ext>
                </a:extLst>
              </a:tr>
              <a:tr h="370840">
                <a:tc>
                  <a:txBody>
                    <a:bodyPr/>
                    <a:lstStyle/>
                    <a:p>
                      <a:r>
                        <a:rPr lang="en-US" altLang="zh-CN" sz="2000" dirty="0"/>
                        <a:t>3.8</a:t>
                      </a:r>
                      <a:endParaRPr lang="zh-CN" altLang="en-US" sz="2000" dirty="0"/>
                    </a:p>
                  </a:txBody>
                  <a:tcPr/>
                </a:tc>
                <a:tc>
                  <a:txBody>
                    <a:bodyPr/>
                    <a:lstStyle/>
                    <a:p>
                      <a:r>
                        <a:rPr lang="en-US" altLang="zh-CN" sz="2000" dirty="0"/>
                        <a:t>bugfix</a:t>
                      </a:r>
                      <a:endParaRPr lang="zh-CN" altLang="en-US" sz="2000" dirty="0"/>
                    </a:p>
                  </a:txBody>
                  <a:tcPr/>
                </a:tc>
                <a:tc>
                  <a:txBody>
                    <a:bodyPr/>
                    <a:lstStyle/>
                    <a:p>
                      <a:r>
                        <a:rPr lang="en-US" altLang="zh-CN" sz="2000" dirty="0"/>
                        <a:t>2019-10-14</a:t>
                      </a:r>
                      <a:endParaRPr lang="zh-CN" altLang="en-US" sz="2000" dirty="0"/>
                    </a:p>
                  </a:txBody>
                  <a:tcPr/>
                </a:tc>
                <a:tc>
                  <a:txBody>
                    <a:bodyPr/>
                    <a:lstStyle/>
                    <a:p>
                      <a:r>
                        <a:rPr lang="en-US" altLang="zh-CN" sz="2000" dirty="0"/>
                        <a:t>2024-10</a:t>
                      </a:r>
                      <a:endParaRPr lang="zh-CN" altLang="en-US" sz="2000" dirty="0"/>
                    </a:p>
                  </a:txBody>
                  <a:tcPr/>
                </a:tc>
                <a:tc>
                  <a:txBody>
                    <a:bodyPr/>
                    <a:lstStyle/>
                    <a:p>
                      <a:r>
                        <a:rPr lang="en-US" altLang="zh-CN" sz="2000" dirty="0"/>
                        <a:t>PEP 569</a:t>
                      </a:r>
                      <a:endParaRPr lang="zh-CN" altLang="en-US" sz="2000" dirty="0"/>
                    </a:p>
                  </a:txBody>
                  <a:tcPr/>
                </a:tc>
                <a:extLst>
                  <a:ext uri="{0D108BD9-81ED-4DB2-BD59-A6C34878D82A}">
                    <a16:rowId xmlns:a16="http://schemas.microsoft.com/office/drawing/2014/main" val="3245560925"/>
                  </a:ext>
                </a:extLst>
              </a:tr>
              <a:tr h="370840">
                <a:tc>
                  <a:txBody>
                    <a:bodyPr/>
                    <a:lstStyle/>
                    <a:p>
                      <a:r>
                        <a:rPr lang="en-US" altLang="zh-CN" sz="2000" dirty="0"/>
                        <a:t>3.7</a:t>
                      </a:r>
                      <a:endParaRPr lang="zh-CN" altLang="en-US" sz="2000" dirty="0"/>
                    </a:p>
                  </a:txBody>
                  <a:tcPr/>
                </a:tc>
                <a:tc>
                  <a:txBody>
                    <a:bodyPr/>
                    <a:lstStyle/>
                    <a:p>
                      <a:r>
                        <a:rPr lang="en-US" altLang="zh-CN" sz="2000" dirty="0"/>
                        <a:t>security</a:t>
                      </a:r>
                      <a:endParaRPr lang="zh-CN" altLang="en-US" sz="2000" dirty="0"/>
                    </a:p>
                  </a:txBody>
                  <a:tcPr/>
                </a:tc>
                <a:tc>
                  <a:txBody>
                    <a:bodyPr/>
                    <a:lstStyle/>
                    <a:p>
                      <a:r>
                        <a:rPr lang="en-US" altLang="zh-CN" sz="2000" dirty="0"/>
                        <a:t>2018-06-27</a:t>
                      </a:r>
                      <a:endParaRPr lang="zh-CN" altLang="en-US" sz="2000" dirty="0"/>
                    </a:p>
                  </a:txBody>
                  <a:tcPr/>
                </a:tc>
                <a:tc>
                  <a:txBody>
                    <a:bodyPr/>
                    <a:lstStyle/>
                    <a:p>
                      <a:r>
                        <a:rPr lang="en-US" altLang="zh-CN" sz="2000" dirty="0"/>
                        <a:t>2023-06-27</a:t>
                      </a:r>
                      <a:endParaRPr lang="zh-CN" altLang="en-US" sz="2000" dirty="0"/>
                    </a:p>
                  </a:txBody>
                  <a:tcPr/>
                </a:tc>
                <a:tc>
                  <a:txBody>
                    <a:bodyPr/>
                    <a:lstStyle/>
                    <a:p>
                      <a:r>
                        <a:rPr lang="en-US" altLang="zh-CN" sz="2000" dirty="0"/>
                        <a:t>PEP 537</a:t>
                      </a:r>
                      <a:endParaRPr lang="zh-CN" altLang="en-US" sz="2000" dirty="0"/>
                    </a:p>
                  </a:txBody>
                  <a:tcPr/>
                </a:tc>
                <a:extLst>
                  <a:ext uri="{0D108BD9-81ED-4DB2-BD59-A6C34878D82A}">
                    <a16:rowId xmlns:a16="http://schemas.microsoft.com/office/drawing/2014/main" val="4001351013"/>
                  </a:ext>
                </a:extLst>
              </a:tr>
              <a:tr h="370840">
                <a:tc>
                  <a:txBody>
                    <a:bodyPr/>
                    <a:lstStyle/>
                    <a:p>
                      <a:r>
                        <a:rPr lang="en-US" altLang="zh-CN" sz="2000" dirty="0"/>
                        <a:t>3.6</a:t>
                      </a:r>
                      <a:endParaRPr lang="zh-CN" altLang="en-US" sz="2000" dirty="0"/>
                    </a:p>
                  </a:txBody>
                  <a:tcPr/>
                </a:tc>
                <a:tc>
                  <a:txBody>
                    <a:bodyPr/>
                    <a:lstStyle/>
                    <a:p>
                      <a:r>
                        <a:rPr lang="en-US" altLang="zh-CN" sz="2000" dirty="0"/>
                        <a:t>security</a:t>
                      </a:r>
                      <a:endParaRPr lang="zh-CN" altLang="en-US" sz="2000" dirty="0"/>
                    </a:p>
                  </a:txBody>
                  <a:tcPr/>
                </a:tc>
                <a:tc>
                  <a:txBody>
                    <a:bodyPr/>
                    <a:lstStyle/>
                    <a:p>
                      <a:r>
                        <a:rPr lang="en-US" altLang="zh-CN" sz="2000" dirty="0"/>
                        <a:t>2016-12-23</a:t>
                      </a:r>
                      <a:endParaRPr lang="zh-CN" altLang="en-US" sz="2000" dirty="0"/>
                    </a:p>
                  </a:txBody>
                  <a:tcPr/>
                </a:tc>
                <a:tc>
                  <a:txBody>
                    <a:bodyPr/>
                    <a:lstStyle/>
                    <a:p>
                      <a:r>
                        <a:rPr lang="en-US" altLang="zh-CN" sz="2000" dirty="0"/>
                        <a:t>2021-12-23</a:t>
                      </a:r>
                      <a:endParaRPr lang="zh-CN" altLang="en-US" sz="2000" dirty="0"/>
                    </a:p>
                  </a:txBody>
                  <a:tcPr/>
                </a:tc>
                <a:tc>
                  <a:txBody>
                    <a:bodyPr/>
                    <a:lstStyle/>
                    <a:p>
                      <a:r>
                        <a:rPr lang="en-US" altLang="zh-CN" sz="2000" dirty="0"/>
                        <a:t>PEP 494</a:t>
                      </a:r>
                      <a:endParaRPr lang="zh-CN" altLang="en-US" sz="2000" dirty="0"/>
                    </a:p>
                  </a:txBody>
                  <a:tcPr/>
                </a:tc>
                <a:extLst>
                  <a:ext uri="{0D108BD9-81ED-4DB2-BD59-A6C34878D82A}">
                    <a16:rowId xmlns:a16="http://schemas.microsoft.com/office/drawing/2014/main" val="2286428647"/>
                  </a:ext>
                </a:extLst>
              </a:tr>
              <a:tr h="370840">
                <a:tc>
                  <a:txBody>
                    <a:bodyPr/>
                    <a:lstStyle/>
                    <a:p>
                      <a:r>
                        <a:rPr lang="en-US" altLang="zh-CN" sz="2000" dirty="0"/>
                        <a:t>2.7</a:t>
                      </a:r>
                      <a:endParaRPr lang="zh-CN" altLang="en-US" sz="2000" dirty="0"/>
                    </a:p>
                  </a:txBody>
                  <a:tcPr/>
                </a:tc>
                <a:tc>
                  <a:txBody>
                    <a:bodyPr/>
                    <a:lstStyle/>
                    <a:p>
                      <a:r>
                        <a:rPr lang="zh-CN" altLang="en-US" sz="2000" dirty="0"/>
                        <a:t>不再支持</a:t>
                      </a:r>
                    </a:p>
                  </a:txBody>
                  <a:tcPr/>
                </a:tc>
                <a:tc>
                  <a:txBody>
                    <a:bodyPr/>
                    <a:lstStyle/>
                    <a:p>
                      <a:r>
                        <a:rPr lang="en-US" altLang="zh-CN" sz="2000" dirty="0"/>
                        <a:t>2010-07-03</a:t>
                      </a:r>
                      <a:endParaRPr lang="zh-CN" altLang="en-US" sz="2000" dirty="0"/>
                    </a:p>
                  </a:txBody>
                  <a:tcPr/>
                </a:tc>
                <a:tc>
                  <a:txBody>
                    <a:bodyPr/>
                    <a:lstStyle/>
                    <a:p>
                      <a:r>
                        <a:rPr lang="en-US" altLang="zh-CN" sz="2000" dirty="0"/>
                        <a:t>2020-01-01</a:t>
                      </a:r>
                      <a:endParaRPr lang="zh-CN" altLang="en-US" sz="2000" dirty="0"/>
                    </a:p>
                  </a:txBody>
                  <a:tcPr/>
                </a:tc>
                <a:tc>
                  <a:txBody>
                    <a:bodyPr/>
                    <a:lstStyle/>
                    <a:p>
                      <a:r>
                        <a:rPr lang="en-US" altLang="zh-CN" sz="2000" dirty="0"/>
                        <a:t>PEP 373</a:t>
                      </a:r>
                      <a:endParaRPr lang="zh-CN" altLang="en-US" sz="2000" dirty="0"/>
                    </a:p>
                  </a:txBody>
                  <a:tcPr/>
                </a:tc>
                <a:extLst>
                  <a:ext uri="{0D108BD9-81ED-4DB2-BD59-A6C34878D82A}">
                    <a16:rowId xmlns:a16="http://schemas.microsoft.com/office/drawing/2014/main" val="2957918880"/>
                  </a:ext>
                </a:extLst>
              </a:tr>
            </a:tbl>
          </a:graphicData>
        </a:graphic>
      </p:graphicFrame>
      <p:pic>
        <p:nvPicPr>
          <p:cNvPr id="6" name="图片 5">
            <a:extLst>
              <a:ext uri="{FF2B5EF4-FFF2-40B4-BE49-F238E27FC236}">
                <a16:creationId xmlns:a16="http://schemas.microsoft.com/office/drawing/2014/main" id="{071C89A0-B35D-4E2C-9649-E18376DF8C69}"/>
              </a:ext>
            </a:extLst>
          </p:cNvPr>
          <p:cNvPicPr>
            <a:picLocks noChangeAspect="1"/>
          </p:cNvPicPr>
          <p:nvPr/>
        </p:nvPicPr>
        <p:blipFill>
          <a:blip r:embed="rId3"/>
          <a:stretch>
            <a:fillRect/>
          </a:stretch>
        </p:blipFill>
        <p:spPr>
          <a:xfrm>
            <a:off x="8068429" y="4287873"/>
            <a:ext cx="3042960" cy="2195452"/>
          </a:xfrm>
          <a:prstGeom prst="rect">
            <a:avLst/>
          </a:prstGeom>
        </p:spPr>
      </p:pic>
    </p:spTree>
    <p:extLst>
      <p:ext uri="{BB962C8B-B14F-4D97-AF65-F5344CB8AC3E}">
        <p14:creationId xmlns:p14="http://schemas.microsoft.com/office/powerpoint/2010/main" val="3234000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F3F35B96-A79F-40EF-8F78-50A081B7ECF6}"/>
              </a:ext>
            </a:extLst>
          </p:cNvPr>
          <p:cNvPicPr>
            <a:picLocks noChangeAspect="1"/>
          </p:cNvPicPr>
          <p:nvPr/>
        </p:nvPicPr>
        <p:blipFill>
          <a:blip r:embed="rId3"/>
          <a:stretch>
            <a:fillRect/>
          </a:stretch>
        </p:blipFill>
        <p:spPr>
          <a:xfrm>
            <a:off x="3943239" y="1329825"/>
            <a:ext cx="2152761" cy="5150115"/>
          </a:xfrm>
          <a:prstGeom prst="rect">
            <a:avLst/>
          </a:prstGeom>
        </p:spPr>
      </p:pic>
      <p:pic>
        <p:nvPicPr>
          <p:cNvPr id="6" name="图片 5">
            <a:extLst>
              <a:ext uri="{FF2B5EF4-FFF2-40B4-BE49-F238E27FC236}">
                <a16:creationId xmlns:a16="http://schemas.microsoft.com/office/drawing/2014/main" id="{437327A2-C06C-4268-AD77-E4FB239AE0D5}"/>
              </a:ext>
            </a:extLst>
          </p:cNvPr>
          <p:cNvPicPr>
            <a:picLocks noChangeAspect="1"/>
          </p:cNvPicPr>
          <p:nvPr/>
        </p:nvPicPr>
        <p:blipFill>
          <a:blip r:embed="rId4"/>
          <a:stretch>
            <a:fillRect/>
          </a:stretch>
        </p:blipFill>
        <p:spPr>
          <a:xfrm>
            <a:off x="6096000" y="685391"/>
            <a:ext cx="5807371" cy="5931327"/>
          </a:xfrm>
          <a:prstGeom prst="rect">
            <a:avLst/>
          </a:prstGeom>
        </p:spPr>
      </p:pic>
      <p:sp>
        <p:nvSpPr>
          <p:cNvPr id="2" name="标题 1">
            <a:extLst>
              <a:ext uri="{FF2B5EF4-FFF2-40B4-BE49-F238E27FC236}">
                <a16:creationId xmlns:a16="http://schemas.microsoft.com/office/drawing/2014/main" id="{FA77C8A2-20CA-4A94-8F60-C22EAEEF7434}"/>
              </a:ext>
            </a:extLst>
          </p:cNvPr>
          <p:cNvSpPr>
            <a:spLocks noGrp="1"/>
          </p:cNvSpPr>
          <p:nvPr>
            <p:ph type="title"/>
          </p:nvPr>
        </p:nvSpPr>
        <p:spPr/>
        <p:txBody>
          <a:bodyPr/>
          <a:lstStyle/>
          <a:p>
            <a:r>
              <a:rPr lang="zh-CN" altLang="en-US" dirty="0"/>
              <a:t>执行</a:t>
            </a:r>
            <a:r>
              <a:rPr lang="en-US" altLang="zh-CN" dirty="0"/>
              <a:t>python</a:t>
            </a:r>
            <a:r>
              <a:rPr lang="zh-CN" altLang="en-US" dirty="0"/>
              <a:t>代码的两种模式：交互式和脚本模式</a:t>
            </a:r>
          </a:p>
        </p:txBody>
      </p:sp>
      <p:sp>
        <p:nvSpPr>
          <p:cNvPr id="3" name="内容占位符 2">
            <a:extLst>
              <a:ext uri="{FF2B5EF4-FFF2-40B4-BE49-F238E27FC236}">
                <a16:creationId xmlns:a16="http://schemas.microsoft.com/office/drawing/2014/main" id="{1480E2CD-F4D4-4696-9DA4-D49029D43350}"/>
              </a:ext>
            </a:extLst>
          </p:cNvPr>
          <p:cNvSpPr>
            <a:spLocks noGrp="1"/>
          </p:cNvSpPr>
          <p:nvPr>
            <p:ph idx="1"/>
          </p:nvPr>
        </p:nvSpPr>
        <p:spPr>
          <a:xfrm>
            <a:off x="442913" y="728663"/>
            <a:ext cx="5557195" cy="5617710"/>
          </a:xfrm>
        </p:spPr>
        <p:txBody>
          <a:bodyPr/>
          <a:lstStyle/>
          <a:p>
            <a:r>
              <a:rPr lang="zh-CN" altLang="en-US" dirty="0"/>
              <a:t>交互式：</a:t>
            </a:r>
            <a:r>
              <a:rPr lang="zh-CN" altLang="en-US" b="1" dirty="0">
                <a:solidFill>
                  <a:srgbClr val="0070C0"/>
                </a:solidFill>
              </a:rPr>
              <a:t>Read-Evaluate-Print Loop (REPL)</a:t>
            </a:r>
            <a:endParaRPr lang="en-US" altLang="zh-CN" dirty="0"/>
          </a:p>
          <a:p>
            <a:pPr lvl="1"/>
            <a:r>
              <a:rPr lang="en-US" altLang="zh-CN" b="1" dirty="0">
                <a:solidFill>
                  <a:schemeClr val="accent6"/>
                </a:solidFill>
              </a:rPr>
              <a:t>Python</a:t>
            </a:r>
            <a:r>
              <a:rPr lang="zh-CN" altLang="en-US" b="1" dirty="0">
                <a:solidFill>
                  <a:schemeClr val="accent6"/>
                </a:solidFill>
              </a:rPr>
              <a:t>解释器的提示符为 </a:t>
            </a:r>
            <a:r>
              <a:rPr lang="en-US" altLang="zh-CN" b="1" dirty="0">
                <a:solidFill>
                  <a:schemeClr val="accent6"/>
                </a:solidFill>
              </a:rPr>
              <a:t>&gt;&gt;&gt;</a:t>
            </a:r>
          </a:p>
          <a:p>
            <a:pPr lvl="1"/>
            <a:r>
              <a:rPr lang="zh-CN" altLang="en-US" dirty="0"/>
              <a:t>可以当成计算器来使用</a:t>
            </a:r>
            <a:endParaRPr lang="en-US" altLang="zh-CN" dirty="0"/>
          </a:p>
        </p:txBody>
      </p:sp>
    </p:spTree>
    <p:extLst>
      <p:ext uri="{BB962C8B-B14F-4D97-AF65-F5344CB8AC3E}">
        <p14:creationId xmlns:p14="http://schemas.microsoft.com/office/powerpoint/2010/main" val="342803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D327EE2-A291-407B-AF37-7D5FFBA23E7B}"/>
              </a:ext>
            </a:extLst>
          </p:cNvPr>
          <p:cNvPicPr>
            <a:picLocks noChangeAspect="1"/>
          </p:cNvPicPr>
          <p:nvPr/>
        </p:nvPicPr>
        <p:blipFill>
          <a:blip r:embed="rId2"/>
          <a:stretch>
            <a:fillRect/>
          </a:stretch>
        </p:blipFill>
        <p:spPr>
          <a:xfrm>
            <a:off x="6325908" y="1729686"/>
            <a:ext cx="5423179" cy="4616687"/>
          </a:xfrm>
          <a:prstGeom prst="rect">
            <a:avLst/>
          </a:prstGeom>
        </p:spPr>
      </p:pic>
      <p:sp>
        <p:nvSpPr>
          <p:cNvPr id="2" name="标题 1">
            <a:extLst>
              <a:ext uri="{FF2B5EF4-FFF2-40B4-BE49-F238E27FC236}">
                <a16:creationId xmlns:a16="http://schemas.microsoft.com/office/drawing/2014/main" id="{5403DC51-4F8D-44C2-99F8-EE3328FF12B4}"/>
              </a:ext>
            </a:extLst>
          </p:cNvPr>
          <p:cNvSpPr>
            <a:spLocks noGrp="1"/>
          </p:cNvSpPr>
          <p:nvPr>
            <p:ph type="title"/>
          </p:nvPr>
        </p:nvSpPr>
        <p:spPr/>
        <p:txBody>
          <a:bodyPr/>
          <a:lstStyle/>
          <a:p>
            <a:r>
              <a:rPr lang="zh-CN" altLang="en-US" dirty="0"/>
              <a:t>执行</a:t>
            </a:r>
            <a:r>
              <a:rPr lang="en-US" altLang="zh-CN" dirty="0"/>
              <a:t>python</a:t>
            </a:r>
            <a:r>
              <a:rPr lang="zh-CN" altLang="en-US" dirty="0"/>
              <a:t>代码的两种模式：交互式和脚本模式</a:t>
            </a:r>
          </a:p>
        </p:txBody>
      </p:sp>
      <p:sp>
        <p:nvSpPr>
          <p:cNvPr id="3" name="内容占位符 2">
            <a:extLst>
              <a:ext uri="{FF2B5EF4-FFF2-40B4-BE49-F238E27FC236}">
                <a16:creationId xmlns:a16="http://schemas.microsoft.com/office/drawing/2014/main" id="{F17FD04D-9AD4-4329-A978-0F831AF6345F}"/>
              </a:ext>
            </a:extLst>
          </p:cNvPr>
          <p:cNvSpPr>
            <a:spLocks noGrp="1"/>
          </p:cNvSpPr>
          <p:nvPr>
            <p:ph idx="1"/>
          </p:nvPr>
        </p:nvSpPr>
        <p:spPr/>
        <p:txBody>
          <a:bodyPr/>
          <a:lstStyle/>
          <a:p>
            <a:r>
              <a:rPr lang="zh-CN" altLang="en-US" dirty="0"/>
              <a:t>脚本</a:t>
            </a:r>
            <a:r>
              <a:rPr lang="en-US" altLang="zh-CN" dirty="0"/>
              <a:t>(script)</a:t>
            </a:r>
            <a:r>
              <a:rPr lang="zh-CN" altLang="en-US" dirty="0"/>
              <a:t>方式：</a:t>
            </a:r>
            <a:endParaRPr lang="en-US" altLang="zh-CN" dirty="0"/>
          </a:p>
          <a:p>
            <a:pPr lvl="1"/>
            <a:r>
              <a:rPr lang="zh-CN" altLang="en-US" dirty="0"/>
              <a:t>首先通过编辑器或集成开发环境编写</a:t>
            </a:r>
            <a:r>
              <a:rPr lang="en-US" altLang="zh-CN" dirty="0"/>
              <a:t>python</a:t>
            </a:r>
            <a:r>
              <a:rPr lang="zh-CN" altLang="en-US" dirty="0"/>
              <a:t>源程序</a:t>
            </a:r>
            <a:r>
              <a:rPr lang="en-US" altLang="zh-CN" dirty="0"/>
              <a:t>(</a:t>
            </a:r>
            <a:r>
              <a:rPr lang="zh-CN" altLang="en-US" dirty="0"/>
              <a:t>也称为</a:t>
            </a:r>
            <a:r>
              <a:rPr lang="en-US" altLang="zh-CN" dirty="0"/>
              <a:t>python</a:t>
            </a:r>
            <a:r>
              <a:rPr lang="zh-CN" altLang="en-US" dirty="0"/>
              <a:t>脚本），该源程序包括多条</a:t>
            </a:r>
            <a:r>
              <a:rPr lang="en-US" altLang="zh-CN" dirty="0"/>
              <a:t>python</a:t>
            </a:r>
            <a:r>
              <a:rPr lang="zh-CN" altLang="en-US" dirty="0"/>
              <a:t>语句</a:t>
            </a:r>
            <a:endParaRPr lang="en-US" altLang="zh-CN" dirty="0"/>
          </a:p>
          <a:p>
            <a:pPr lvl="1"/>
            <a:r>
              <a:rPr lang="en-US" altLang="zh-CN" dirty="0"/>
              <a:t>Read/Evaluate: </a:t>
            </a:r>
            <a:r>
              <a:rPr lang="zh-CN" altLang="en-US" dirty="0"/>
              <a:t>解释器读取</a:t>
            </a:r>
            <a:r>
              <a:rPr lang="en-US" altLang="zh-CN" dirty="0"/>
              <a:t>python</a:t>
            </a:r>
            <a:r>
              <a:rPr lang="zh-CN" altLang="en-US" dirty="0"/>
              <a:t>源程序的内容，执行这些</a:t>
            </a:r>
            <a:r>
              <a:rPr lang="en-US" altLang="zh-CN" dirty="0"/>
              <a:t>python</a:t>
            </a:r>
            <a:r>
              <a:rPr lang="zh-CN" altLang="en-US" dirty="0"/>
              <a:t>语句</a:t>
            </a:r>
            <a:endParaRPr lang="en-US" altLang="zh-CN" dirty="0"/>
          </a:p>
          <a:p>
            <a:pPr lvl="1">
              <a:lnSpc>
                <a:spcPct val="100000"/>
              </a:lnSpc>
            </a:pPr>
            <a:r>
              <a:rPr lang="en-US" altLang="zh-CN" b="1" dirty="0">
                <a:solidFill>
                  <a:srgbClr val="FF0000"/>
                </a:solidFill>
              </a:rPr>
              <a:t>Run</a:t>
            </a:r>
            <a:r>
              <a:rPr lang="zh-CN" altLang="en-US" b="1" dirty="0">
                <a:solidFill>
                  <a:srgbClr val="FF0000"/>
                </a:solidFill>
              </a:rPr>
              <a:t>子菜单</a:t>
            </a:r>
            <a:r>
              <a:rPr lang="en-US" altLang="zh-CN" b="1" dirty="0">
                <a:solidFill>
                  <a:srgbClr val="FF0000"/>
                </a:solidFill>
                <a:sym typeface="Wingdings" panose="05000000000000000000" pitchFamily="2" charset="2"/>
              </a:rPr>
              <a:t>Run Module(F5)</a:t>
            </a:r>
            <a:r>
              <a:rPr lang="zh-CN" altLang="en-US" b="1" dirty="0">
                <a:solidFill>
                  <a:srgbClr val="FF0000"/>
                </a:solidFill>
                <a:sym typeface="Wingdings" panose="05000000000000000000" pitchFamily="2" charset="2"/>
              </a:rPr>
              <a:t>运行</a:t>
            </a:r>
            <a:r>
              <a:rPr lang="zh-CN" altLang="en-US" dirty="0">
                <a:sym typeface="Wingdings" panose="05000000000000000000" pitchFamily="2" charset="2"/>
              </a:rPr>
              <a:t>，可以在</a:t>
            </a:r>
            <a:r>
              <a:rPr lang="en-US" altLang="zh-CN" dirty="0">
                <a:sym typeface="Wingdings" panose="05000000000000000000" pitchFamily="2" charset="2"/>
              </a:rPr>
              <a:t>Python Shell</a:t>
            </a:r>
            <a:r>
              <a:rPr lang="zh-CN" altLang="en-US" dirty="0">
                <a:sym typeface="Wingdings" panose="05000000000000000000" pitchFamily="2" charset="2"/>
              </a:rPr>
              <a:t>窗口中看到运行结果</a:t>
            </a:r>
            <a:endParaRPr lang="en-US" altLang="zh-CN" dirty="0"/>
          </a:p>
          <a:p>
            <a:endParaRPr lang="zh-CN" altLang="en-US" dirty="0"/>
          </a:p>
        </p:txBody>
      </p:sp>
      <p:pic>
        <p:nvPicPr>
          <p:cNvPr id="5" name="图片 4">
            <a:extLst>
              <a:ext uri="{FF2B5EF4-FFF2-40B4-BE49-F238E27FC236}">
                <a16:creationId xmlns:a16="http://schemas.microsoft.com/office/drawing/2014/main" id="{EB6109AB-D0A7-49D1-B3E9-66FB2D44C5C4}"/>
              </a:ext>
            </a:extLst>
          </p:cNvPr>
          <p:cNvPicPr>
            <a:picLocks noChangeAspect="1"/>
          </p:cNvPicPr>
          <p:nvPr/>
        </p:nvPicPr>
        <p:blipFill>
          <a:blip r:embed="rId3"/>
          <a:stretch>
            <a:fillRect/>
          </a:stretch>
        </p:blipFill>
        <p:spPr>
          <a:xfrm>
            <a:off x="459377" y="2260361"/>
            <a:ext cx="5258070" cy="1568531"/>
          </a:xfrm>
          <a:prstGeom prst="rect">
            <a:avLst/>
          </a:prstGeom>
        </p:spPr>
      </p:pic>
      <p:pic>
        <p:nvPicPr>
          <p:cNvPr id="7" name="图片 6">
            <a:extLst>
              <a:ext uri="{FF2B5EF4-FFF2-40B4-BE49-F238E27FC236}">
                <a16:creationId xmlns:a16="http://schemas.microsoft.com/office/drawing/2014/main" id="{B057D502-17DB-4572-8F8D-886FE5A96F32}"/>
              </a:ext>
            </a:extLst>
          </p:cNvPr>
          <p:cNvPicPr>
            <a:picLocks noChangeAspect="1"/>
          </p:cNvPicPr>
          <p:nvPr/>
        </p:nvPicPr>
        <p:blipFill>
          <a:blip r:embed="rId4"/>
          <a:stretch>
            <a:fillRect/>
          </a:stretch>
        </p:blipFill>
        <p:spPr>
          <a:xfrm>
            <a:off x="273724" y="3734177"/>
            <a:ext cx="7644754" cy="2806302"/>
          </a:xfrm>
          <a:prstGeom prst="rect">
            <a:avLst/>
          </a:prstGeom>
        </p:spPr>
      </p:pic>
    </p:spTree>
    <p:extLst>
      <p:ext uri="{BB962C8B-B14F-4D97-AF65-F5344CB8AC3E}">
        <p14:creationId xmlns:p14="http://schemas.microsoft.com/office/powerpoint/2010/main" val="836902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C78196-C34C-47B5-A639-6B9D8390F4DC}"/>
              </a:ext>
            </a:extLst>
          </p:cNvPr>
          <p:cNvSpPr>
            <a:spLocks noGrp="1"/>
          </p:cNvSpPr>
          <p:nvPr>
            <p:ph type="title"/>
          </p:nvPr>
        </p:nvSpPr>
        <p:spPr/>
        <p:txBody>
          <a:bodyPr/>
          <a:lstStyle/>
          <a:p>
            <a:r>
              <a:rPr lang="zh-CN" altLang="en-US" dirty="0"/>
              <a:t>内置函数</a:t>
            </a:r>
            <a:r>
              <a:rPr lang="en-US" altLang="zh-CN" dirty="0"/>
              <a:t>print</a:t>
            </a:r>
            <a:endParaRPr lang="zh-CN" altLang="en-US" dirty="0"/>
          </a:p>
        </p:txBody>
      </p:sp>
      <p:sp>
        <p:nvSpPr>
          <p:cNvPr id="3" name="内容占位符 2">
            <a:extLst>
              <a:ext uri="{FF2B5EF4-FFF2-40B4-BE49-F238E27FC236}">
                <a16:creationId xmlns:a16="http://schemas.microsoft.com/office/drawing/2014/main" id="{6CC5FD76-1A1D-4E57-8ECA-36B0596BB8F3}"/>
              </a:ext>
            </a:extLst>
          </p:cNvPr>
          <p:cNvSpPr>
            <a:spLocks noGrp="1"/>
          </p:cNvSpPr>
          <p:nvPr>
            <p:ph idx="1"/>
          </p:nvPr>
        </p:nvSpPr>
        <p:spPr/>
        <p:txBody>
          <a:bodyPr/>
          <a:lstStyle/>
          <a:p>
            <a:pPr marL="285750" indent="-285750">
              <a:lnSpc>
                <a:spcPct val="100000"/>
              </a:lnSpc>
            </a:pPr>
            <a:r>
              <a:rPr lang="en-US" altLang="zh-CN" b="1" dirty="0">
                <a:solidFill>
                  <a:srgbClr val="FF0000"/>
                </a:solidFill>
              </a:rPr>
              <a:t>print(…)  </a:t>
            </a:r>
            <a:r>
              <a:rPr lang="zh-CN" altLang="en-US" dirty="0"/>
              <a:t>调用</a:t>
            </a:r>
            <a:r>
              <a:rPr lang="en-US" altLang="zh-CN" dirty="0"/>
              <a:t>print</a:t>
            </a:r>
            <a:r>
              <a:rPr lang="zh-CN" altLang="en-US" dirty="0"/>
              <a:t>函数，将相应的值输出到屏幕上：</a:t>
            </a:r>
            <a:endParaRPr lang="en-US" altLang="zh-CN" dirty="0"/>
          </a:p>
          <a:p>
            <a:pPr marL="742950" lvl="1" indent="-285750">
              <a:lnSpc>
                <a:spcPct val="100000"/>
              </a:lnSpc>
            </a:pPr>
            <a:r>
              <a:rPr lang="zh-CN" altLang="en-US" sz="2000" dirty="0"/>
              <a:t>函数调用：</a:t>
            </a:r>
            <a:r>
              <a:rPr lang="en-US" altLang="zh-CN" sz="2000" dirty="0" err="1"/>
              <a:t>func_name</a:t>
            </a:r>
            <a:r>
              <a:rPr lang="en-US" altLang="zh-CN" sz="2000" dirty="0"/>
              <a:t>(...)</a:t>
            </a:r>
          </a:p>
          <a:p>
            <a:pPr marL="1200150" lvl="2" indent="-285750">
              <a:lnSpc>
                <a:spcPct val="100000"/>
              </a:lnSpc>
            </a:pPr>
            <a:r>
              <a:rPr lang="en-US" altLang="zh-CN" sz="2200" dirty="0"/>
              <a:t>print</a:t>
            </a:r>
            <a:r>
              <a:rPr lang="zh-CN" altLang="en-US" sz="2200" dirty="0"/>
              <a:t>为要调用的函数名</a:t>
            </a:r>
            <a:endParaRPr lang="en-US" altLang="zh-CN" sz="2200" dirty="0"/>
          </a:p>
          <a:p>
            <a:pPr marL="1200150" lvl="2" indent="-285750">
              <a:lnSpc>
                <a:spcPct val="100000"/>
              </a:lnSpc>
            </a:pPr>
            <a:r>
              <a:rPr lang="zh-CN" altLang="en-US" sz="2200" dirty="0"/>
              <a:t>括号内为调用该函数所传递的参数，多个参数时，参数之间以逗号隔开。</a:t>
            </a:r>
            <a:r>
              <a:rPr lang="en-US" altLang="zh-CN" sz="2200" dirty="0"/>
              <a:t>print</a:t>
            </a:r>
            <a:r>
              <a:rPr lang="zh-CN" altLang="en-US" sz="2200" dirty="0"/>
              <a:t>函数支持可变长的参数</a:t>
            </a:r>
            <a:endParaRPr lang="en-US" altLang="zh-CN" sz="2200" dirty="0"/>
          </a:p>
          <a:p>
            <a:pPr marL="742950" lvl="1" indent="-285750">
              <a:lnSpc>
                <a:spcPct val="100000"/>
              </a:lnSpc>
            </a:pPr>
            <a:r>
              <a:rPr lang="zh-CN" altLang="en-US" sz="2000" dirty="0"/>
              <a:t>功能：将各个参数的值输出到控制台，参数之间以空格隔开，最后输出换行符。返回</a:t>
            </a:r>
            <a:r>
              <a:rPr lang="en-US" altLang="zh-CN" sz="2000" dirty="0"/>
              <a:t>None</a:t>
            </a:r>
          </a:p>
          <a:p>
            <a:pPr marL="914400" lvl="2" indent="0">
              <a:lnSpc>
                <a:spcPct val="100000"/>
              </a:lnSpc>
              <a:buNone/>
            </a:pPr>
            <a:r>
              <a:rPr lang="zh-CN" altLang="en-US" dirty="0"/>
              <a:t> </a:t>
            </a:r>
            <a:endParaRPr lang="en-US" altLang="zh-CN" dirty="0"/>
          </a:p>
          <a:p>
            <a:pPr>
              <a:lnSpc>
                <a:spcPct val="100000"/>
              </a:lnSpc>
            </a:pPr>
            <a:endParaRPr lang="zh-CN" altLang="en-US" dirty="0"/>
          </a:p>
          <a:p>
            <a:endParaRPr lang="zh-CN" altLang="en-US" dirty="0"/>
          </a:p>
        </p:txBody>
      </p:sp>
      <p:sp>
        <p:nvSpPr>
          <p:cNvPr id="4" name="文本框 3">
            <a:extLst>
              <a:ext uri="{FF2B5EF4-FFF2-40B4-BE49-F238E27FC236}">
                <a16:creationId xmlns:a16="http://schemas.microsoft.com/office/drawing/2014/main" id="{7C920F26-0523-4287-8955-218E8C503AD3}"/>
              </a:ext>
            </a:extLst>
          </p:cNvPr>
          <p:cNvSpPr txBox="1"/>
          <p:nvPr/>
        </p:nvSpPr>
        <p:spPr>
          <a:xfrm>
            <a:off x="187364" y="4869045"/>
            <a:ext cx="5078325"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zh-CN" altLang="en-US" dirty="0"/>
              <a:t>数学函数：定义域中的元素按照确定的法则映射到</a:t>
            </a:r>
            <a:r>
              <a:rPr lang="zh-CN" altLang="en-US" dirty="0">
                <a:sym typeface="Wingdings" panose="05000000000000000000" pitchFamily="2" charset="2"/>
              </a:rPr>
              <a:t>值域中的元素</a:t>
            </a:r>
            <a:endParaRPr lang="en-US" altLang="zh-CN" dirty="0">
              <a:sym typeface="Wingdings" panose="05000000000000000000" pitchFamily="2" charset="2"/>
            </a:endParaRPr>
          </a:p>
          <a:p>
            <a:pPr marL="342900" indent="-342900">
              <a:buFont typeface="Arial" panose="020B0604020202020204" pitchFamily="34" charset="0"/>
              <a:buChar char="•"/>
            </a:pPr>
            <a:r>
              <a:rPr lang="zh-CN" altLang="en-US" dirty="0">
                <a:sym typeface="Wingdings" panose="05000000000000000000" pitchFamily="2" charset="2"/>
              </a:rPr>
              <a:t>编程语言中的函数：接收相应的参数，通过</a:t>
            </a:r>
            <a:r>
              <a:rPr lang="zh-CN" altLang="en-US" b="1" dirty="0">
                <a:solidFill>
                  <a:srgbClr val="FF0000"/>
                </a:solidFill>
                <a:sym typeface="Wingdings" panose="05000000000000000000" pitchFamily="2" charset="2"/>
              </a:rPr>
              <a:t>执行一系列的语句来完成相应的功能</a:t>
            </a:r>
            <a:r>
              <a:rPr lang="zh-CN" altLang="en-US" dirty="0">
                <a:sym typeface="Wingdings" panose="05000000000000000000" pitchFamily="2" charset="2"/>
              </a:rPr>
              <a:t>，最后再返回结果</a:t>
            </a:r>
            <a:endParaRPr lang="en-US" altLang="zh-CN" dirty="0">
              <a:sym typeface="Wingdings" panose="05000000000000000000" pitchFamily="2" charset="2"/>
            </a:endParaRPr>
          </a:p>
        </p:txBody>
      </p:sp>
      <p:sp>
        <p:nvSpPr>
          <p:cNvPr id="5" name="矩形 4">
            <a:extLst>
              <a:ext uri="{FF2B5EF4-FFF2-40B4-BE49-F238E27FC236}">
                <a16:creationId xmlns:a16="http://schemas.microsoft.com/office/drawing/2014/main" id="{6DA3E781-C034-44E7-AD4A-0A49B5BB9873}"/>
              </a:ext>
            </a:extLst>
          </p:cNvPr>
          <p:cNvSpPr/>
          <p:nvPr/>
        </p:nvSpPr>
        <p:spPr>
          <a:xfrm>
            <a:off x="6822957" y="3131890"/>
            <a:ext cx="3610174" cy="286232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2000" dirty="0"/>
              <a:t>&gt;&gt;&gt; </a:t>
            </a:r>
            <a:r>
              <a:rPr lang="zh-CN" altLang="en-US" sz="2000" dirty="0">
                <a:solidFill>
                  <a:schemeClr val="accent2"/>
                </a:solidFill>
              </a:rPr>
              <a:t>print("hello")</a:t>
            </a:r>
          </a:p>
          <a:p>
            <a:r>
              <a:rPr lang="zh-CN" altLang="en-US" sz="2000" dirty="0"/>
              <a:t>hello</a:t>
            </a:r>
          </a:p>
          <a:p>
            <a:r>
              <a:rPr lang="zh-CN" altLang="en-US" sz="2000" dirty="0"/>
              <a:t>&gt;&gt;&gt; </a:t>
            </a:r>
            <a:r>
              <a:rPr lang="zh-CN" altLang="en-US" sz="2000" dirty="0">
                <a:solidFill>
                  <a:schemeClr val="accent2"/>
                </a:solidFill>
              </a:rPr>
              <a:t>print("hello", "world")</a:t>
            </a:r>
          </a:p>
          <a:p>
            <a:r>
              <a:rPr lang="zh-CN" altLang="en-US" sz="2000" dirty="0"/>
              <a:t>hello world</a:t>
            </a:r>
          </a:p>
          <a:p>
            <a:r>
              <a:rPr lang="zh-CN" altLang="en-US" sz="2000" dirty="0"/>
              <a:t>&gt;&gt;&gt; </a:t>
            </a:r>
            <a:r>
              <a:rPr lang="zh-CN" altLang="en-US" sz="2000" dirty="0">
                <a:solidFill>
                  <a:schemeClr val="accent2"/>
                </a:solidFill>
              </a:rPr>
              <a:t>print("hello", "world", "!")</a:t>
            </a:r>
          </a:p>
          <a:p>
            <a:r>
              <a:rPr lang="zh-CN" altLang="en-US" sz="2000" dirty="0"/>
              <a:t>hello world !</a:t>
            </a:r>
          </a:p>
          <a:p>
            <a:r>
              <a:rPr lang="zh-CN" altLang="en-US" sz="2000" dirty="0"/>
              <a:t>&gt;&gt;&gt; </a:t>
            </a:r>
            <a:r>
              <a:rPr lang="zh-CN" altLang="en-US" sz="2000" dirty="0">
                <a:solidFill>
                  <a:schemeClr val="accent2"/>
                </a:solidFill>
              </a:rPr>
              <a:t>print()</a:t>
            </a:r>
          </a:p>
          <a:p>
            <a:endParaRPr lang="zh-CN" altLang="en-US" sz="2000" dirty="0"/>
          </a:p>
          <a:p>
            <a:r>
              <a:rPr lang="zh-CN" altLang="en-US" sz="2000" dirty="0"/>
              <a:t>&gt;&gt;&gt; </a:t>
            </a:r>
          </a:p>
        </p:txBody>
      </p:sp>
    </p:spTree>
    <p:extLst>
      <p:ext uri="{BB962C8B-B14F-4D97-AF65-F5344CB8AC3E}">
        <p14:creationId xmlns:p14="http://schemas.microsoft.com/office/powerpoint/2010/main" val="4243971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F840E-6D0B-451D-AC88-58C858A915A1}"/>
              </a:ext>
            </a:extLst>
          </p:cNvPr>
          <p:cNvSpPr>
            <a:spLocks noGrp="1"/>
          </p:cNvSpPr>
          <p:nvPr>
            <p:ph type="title"/>
          </p:nvPr>
        </p:nvSpPr>
        <p:spPr/>
        <p:txBody>
          <a:bodyPr/>
          <a:lstStyle/>
          <a:p>
            <a:r>
              <a:rPr lang="zh-CN" altLang="en-US" dirty="0"/>
              <a:t>数据类型和对象</a:t>
            </a:r>
          </a:p>
        </p:txBody>
      </p:sp>
      <p:sp>
        <p:nvSpPr>
          <p:cNvPr id="3" name="内容占位符 2">
            <a:extLst>
              <a:ext uri="{FF2B5EF4-FFF2-40B4-BE49-F238E27FC236}">
                <a16:creationId xmlns:a16="http://schemas.microsoft.com/office/drawing/2014/main" id="{B19DAD80-BA3B-48DA-BF97-30906E6ADEBB}"/>
              </a:ext>
            </a:extLst>
          </p:cNvPr>
          <p:cNvSpPr>
            <a:spLocks noGrp="1"/>
          </p:cNvSpPr>
          <p:nvPr>
            <p:ph idx="1"/>
          </p:nvPr>
        </p:nvSpPr>
        <p:spPr/>
        <p:txBody>
          <a:bodyPr>
            <a:noAutofit/>
          </a:bodyPr>
          <a:lstStyle/>
          <a:p>
            <a:r>
              <a:rPr lang="zh-CN" altLang="en-US" sz="1800" dirty="0"/>
              <a:t>数据</a:t>
            </a:r>
            <a:r>
              <a:rPr lang="en-US" altLang="zh-CN" sz="1800" dirty="0"/>
              <a:t>(</a:t>
            </a:r>
            <a:r>
              <a:rPr lang="zh-CN" altLang="en-US" sz="1800" dirty="0"/>
              <a:t>值）被保存在某种存储（内存或外存）中</a:t>
            </a:r>
            <a:endParaRPr lang="en-US" altLang="zh-CN" sz="1800" dirty="0"/>
          </a:p>
          <a:p>
            <a:pPr lvl="1"/>
            <a:r>
              <a:rPr lang="zh-CN" altLang="en-US" dirty="0"/>
              <a:t>以二进制方式保存，基本存储单元为字节</a:t>
            </a:r>
            <a:endParaRPr lang="en-US" altLang="zh-CN" dirty="0"/>
          </a:p>
          <a:p>
            <a:pPr lvl="1"/>
            <a:r>
              <a:rPr lang="en-US" altLang="zh-CN" dirty="0"/>
              <a:t>104</a:t>
            </a:r>
            <a:r>
              <a:rPr lang="zh-CN" altLang="en-US" dirty="0"/>
              <a:t>  </a:t>
            </a:r>
            <a:r>
              <a:rPr lang="en-US" altLang="zh-CN" dirty="0">
                <a:sym typeface="Wingdings" panose="05000000000000000000" pitchFamily="2" charset="2"/>
              </a:rPr>
              <a:t> 01101000</a:t>
            </a:r>
          </a:p>
          <a:p>
            <a:pPr lvl="1"/>
            <a:r>
              <a:rPr lang="en-US" altLang="zh-CN" dirty="0">
                <a:sym typeface="Wingdings" panose="05000000000000000000" pitchFamily="2" charset="2"/>
              </a:rPr>
              <a:t>'h'     01101000</a:t>
            </a:r>
          </a:p>
          <a:p>
            <a:r>
              <a:rPr lang="zh-CN" altLang="en-US" sz="1800" dirty="0">
                <a:sym typeface="Wingdings" panose="05000000000000000000" pitchFamily="2" charset="2"/>
              </a:rPr>
              <a:t>类型：比如整数、实数和字符串</a:t>
            </a:r>
            <a:endParaRPr lang="en-US" altLang="zh-CN" sz="1800" dirty="0">
              <a:sym typeface="Wingdings" panose="05000000000000000000" pitchFamily="2" charset="2"/>
            </a:endParaRPr>
          </a:p>
          <a:p>
            <a:pPr lvl="1"/>
            <a:r>
              <a:rPr lang="zh-CN" altLang="en-US" dirty="0">
                <a:sym typeface="Wingdings" panose="05000000000000000000" pitchFamily="2" charset="2"/>
              </a:rPr>
              <a:t>描述了一组相关值（值的取值范围），以及可以对这些值执行的一组操作</a:t>
            </a:r>
            <a:endParaRPr lang="en-US" altLang="zh-CN" dirty="0">
              <a:sym typeface="Wingdings" panose="05000000000000000000" pitchFamily="2" charset="2"/>
            </a:endParaRPr>
          </a:p>
          <a:p>
            <a:pPr lvl="1"/>
            <a:r>
              <a:rPr lang="zh-CN" altLang="en-US" dirty="0">
                <a:sym typeface="Wingdings" panose="05000000000000000000" pitchFamily="2" charset="2"/>
              </a:rPr>
              <a:t>有些程序语言要求程序员在代码中显式地声明数据的类型</a:t>
            </a:r>
            <a:endParaRPr lang="en-US" altLang="zh-CN" dirty="0">
              <a:sym typeface="Wingdings" panose="05000000000000000000" pitchFamily="2" charset="2"/>
            </a:endParaRPr>
          </a:p>
          <a:p>
            <a:pPr lvl="1"/>
            <a:r>
              <a:rPr lang="en-US" altLang="zh-CN" dirty="0">
                <a:sym typeface="Wingdings" panose="05000000000000000000" pitchFamily="2" charset="2"/>
              </a:rPr>
              <a:t>python</a:t>
            </a:r>
            <a:r>
              <a:rPr lang="zh-CN" altLang="en-US" dirty="0">
                <a:sym typeface="Wingdings" panose="05000000000000000000" pitchFamily="2" charset="2"/>
              </a:rPr>
              <a:t>语言不要求声明数据类型</a:t>
            </a:r>
            <a:endParaRPr lang="en-US" altLang="zh-CN" dirty="0">
              <a:sym typeface="Wingdings" panose="05000000000000000000" pitchFamily="2" charset="2"/>
            </a:endParaRPr>
          </a:p>
          <a:p>
            <a:r>
              <a:rPr lang="zh-CN" altLang="en-US" sz="1800" dirty="0"/>
              <a:t>对象</a:t>
            </a:r>
            <a:r>
              <a:rPr lang="en-US" altLang="zh-CN" sz="1800" dirty="0"/>
              <a:t>(object)</a:t>
            </a:r>
            <a:r>
              <a:rPr lang="zh-CN" altLang="en-US" sz="1800" dirty="0"/>
              <a:t>：</a:t>
            </a:r>
            <a:r>
              <a:rPr lang="en-US" altLang="zh-CN" sz="1800" dirty="0"/>
              <a:t>Python</a:t>
            </a:r>
            <a:r>
              <a:rPr lang="zh-CN" altLang="en-US" sz="1800" dirty="0"/>
              <a:t>中各种数据的抽象</a:t>
            </a:r>
            <a:endParaRPr lang="en-US" altLang="zh-CN" sz="1800" dirty="0"/>
          </a:p>
          <a:p>
            <a:pPr>
              <a:lnSpc>
                <a:spcPct val="100000"/>
              </a:lnSpc>
            </a:pPr>
            <a:r>
              <a:rPr lang="zh-CN" altLang="en-US" sz="1800" dirty="0"/>
              <a:t>对象有</a:t>
            </a:r>
            <a:r>
              <a:rPr lang="zh-CN" altLang="en-US" sz="1800" b="1" dirty="0">
                <a:solidFill>
                  <a:schemeClr val="accent1"/>
                </a:solidFill>
              </a:rPr>
              <a:t>三个基本的属性</a:t>
            </a:r>
            <a:r>
              <a:rPr lang="zh-CN" altLang="en-US" sz="1800" dirty="0"/>
              <a:t>，除此之外，对象还可包括其他属性</a:t>
            </a:r>
            <a:endParaRPr lang="en-US" altLang="zh-CN" sz="1800" dirty="0"/>
          </a:p>
          <a:p>
            <a:pPr lvl="1">
              <a:lnSpc>
                <a:spcPct val="100000"/>
              </a:lnSpc>
            </a:pPr>
            <a:r>
              <a:rPr lang="zh-CN" altLang="en-US" dirty="0"/>
              <a:t>标识</a:t>
            </a:r>
            <a:r>
              <a:rPr lang="en-US" altLang="zh-CN" dirty="0"/>
              <a:t>ID(identity): </a:t>
            </a:r>
            <a:r>
              <a:rPr lang="zh-CN" altLang="en-US" dirty="0"/>
              <a:t>对象一旦创建，在其生命期间其</a:t>
            </a:r>
            <a:r>
              <a:rPr lang="en-US" altLang="zh-CN" b="1" dirty="0">
                <a:solidFill>
                  <a:schemeClr val="accent1"/>
                </a:solidFill>
              </a:rPr>
              <a:t>ID</a:t>
            </a:r>
            <a:r>
              <a:rPr lang="zh-CN" altLang="en-US" b="1" dirty="0">
                <a:solidFill>
                  <a:schemeClr val="accent1"/>
                </a:solidFill>
              </a:rPr>
              <a:t>不再改变</a:t>
            </a:r>
            <a:r>
              <a:rPr lang="zh-CN" altLang="en-US" dirty="0"/>
              <a:t>，可以看成该对象在内存中的地址  </a:t>
            </a:r>
            <a:endParaRPr lang="en-US" altLang="zh-CN" dirty="0"/>
          </a:p>
          <a:p>
            <a:pPr lvl="1">
              <a:lnSpc>
                <a:spcPct val="100000"/>
              </a:lnSpc>
            </a:pPr>
            <a:r>
              <a:rPr lang="zh-CN" altLang="en-US" dirty="0"/>
              <a:t>类型</a:t>
            </a:r>
            <a:r>
              <a:rPr lang="en-US" altLang="zh-CN" dirty="0"/>
              <a:t>(type)</a:t>
            </a:r>
            <a:r>
              <a:rPr lang="zh-CN" altLang="en-US" dirty="0"/>
              <a:t>：决定了对象可能取值的范围及支持的操作。对象的</a:t>
            </a:r>
            <a:r>
              <a:rPr lang="zh-CN" altLang="en-US" b="1" dirty="0">
                <a:solidFill>
                  <a:schemeClr val="accent1"/>
                </a:solidFill>
              </a:rPr>
              <a:t>类型不可变</a:t>
            </a:r>
            <a:r>
              <a:rPr lang="zh-CN" altLang="en-US" dirty="0"/>
              <a:t>，即</a:t>
            </a:r>
            <a:r>
              <a:rPr lang="en-US" altLang="zh-CN" dirty="0"/>
              <a:t>Python</a:t>
            </a:r>
            <a:r>
              <a:rPr lang="zh-CN" altLang="en-US" dirty="0"/>
              <a:t>是一种强类型语言</a:t>
            </a:r>
            <a:endParaRPr lang="en-US" altLang="zh-CN" b="1" dirty="0">
              <a:solidFill>
                <a:schemeClr val="accent1"/>
              </a:solidFill>
            </a:endParaRPr>
          </a:p>
          <a:p>
            <a:pPr lvl="2">
              <a:lnSpc>
                <a:spcPct val="100000"/>
              </a:lnSpc>
            </a:pPr>
            <a:r>
              <a:rPr lang="zh-CN" altLang="en-US" sz="1800" dirty="0"/>
              <a:t>对象是类型的一个实例（</a:t>
            </a:r>
            <a:r>
              <a:rPr lang="en-US" altLang="zh-CN" sz="1800" dirty="0"/>
              <a:t>instance</a:t>
            </a:r>
            <a:r>
              <a:rPr lang="zh-CN" altLang="en-US" sz="1800" dirty="0"/>
              <a:t>）</a:t>
            </a:r>
            <a:endParaRPr lang="en-US" altLang="zh-CN" sz="1800" dirty="0"/>
          </a:p>
          <a:p>
            <a:pPr lvl="1">
              <a:lnSpc>
                <a:spcPct val="100000"/>
              </a:lnSpc>
            </a:pPr>
            <a:r>
              <a:rPr lang="zh-CN" altLang="en-US" dirty="0"/>
              <a:t>值</a:t>
            </a:r>
            <a:r>
              <a:rPr lang="en-US" altLang="zh-CN" dirty="0"/>
              <a:t>(value): </a:t>
            </a:r>
            <a:r>
              <a:rPr lang="zh-CN" altLang="en-US" b="1" dirty="0">
                <a:solidFill>
                  <a:schemeClr val="accent1"/>
                </a:solidFill>
              </a:rPr>
              <a:t>值可以被改变或不可变</a:t>
            </a:r>
            <a:r>
              <a:rPr lang="zh-CN" altLang="en-US" dirty="0"/>
              <a:t>，决定于其类型</a:t>
            </a:r>
            <a:endParaRPr lang="en-US" altLang="zh-CN" dirty="0"/>
          </a:p>
          <a:p>
            <a:pPr lvl="2">
              <a:lnSpc>
                <a:spcPct val="100000"/>
              </a:lnSpc>
            </a:pPr>
            <a:r>
              <a:rPr lang="zh-CN" altLang="en-US" sz="1800" dirty="0"/>
              <a:t>不可变</a:t>
            </a:r>
            <a:r>
              <a:rPr lang="en-US" altLang="zh-CN" sz="1800" dirty="0"/>
              <a:t>(immutable)</a:t>
            </a:r>
            <a:r>
              <a:rPr lang="zh-CN" altLang="en-US" sz="1800" dirty="0"/>
              <a:t>：有些对象一旦创建其值不可变，比如数字类型、字符串、元组等</a:t>
            </a:r>
            <a:endParaRPr lang="en-US" altLang="zh-CN" sz="1800" dirty="0"/>
          </a:p>
          <a:p>
            <a:pPr lvl="2">
              <a:lnSpc>
                <a:spcPct val="100000"/>
              </a:lnSpc>
            </a:pPr>
            <a:r>
              <a:rPr lang="zh-CN" altLang="en-US" sz="1800" dirty="0"/>
              <a:t>可变</a:t>
            </a:r>
            <a:r>
              <a:rPr lang="en-US" altLang="zh-CN" sz="1800" dirty="0"/>
              <a:t>(mutable): </a:t>
            </a:r>
            <a:r>
              <a:rPr lang="zh-CN" altLang="en-US" sz="1800" dirty="0"/>
              <a:t>对象的值可以改变，比如列表、字典等</a:t>
            </a:r>
          </a:p>
          <a:p>
            <a:endParaRPr lang="en-US" altLang="zh-CN" sz="1800" dirty="0"/>
          </a:p>
          <a:p>
            <a:endParaRPr lang="zh-CN" altLang="en-US" sz="1800" dirty="0">
              <a:sym typeface="Wingdings" panose="05000000000000000000" pitchFamily="2" charset="2"/>
            </a:endParaRPr>
          </a:p>
        </p:txBody>
      </p:sp>
      <p:sp>
        <p:nvSpPr>
          <p:cNvPr id="4" name="文本框 3">
            <a:extLst>
              <a:ext uri="{FF2B5EF4-FFF2-40B4-BE49-F238E27FC236}">
                <a16:creationId xmlns:a16="http://schemas.microsoft.com/office/drawing/2014/main" id="{3F6F7FBE-BCD1-42EC-8630-BCF68A55481D}"/>
              </a:ext>
            </a:extLst>
          </p:cNvPr>
          <p:cNvSpPr txBox="1"/>
          <p:nvPr/>
        </p:nvSpPr>
        <p:spPr>
          <a:xfrm>
            <a:off x="10111566" y="1078924"/>
            <a:ext cx="1464581" cy="369332"/>
          </a:xfrm>
          <a:prstGeom prst="rect">
            <a:avLst/>
          </a:prstGeom>
          <a:noFill/>
        </p:spPr>
        <p:txBody>
          <a:bodyPr wrap="square" rtlCol="0">
            <a:spAutoFit/>
          </a:bodyPr>
          <a:lstStyle/>
          <a:p>
            <a:pPr algn="ctr"/>
            <a:r>
              <a:rPr lang="zh-CN" altLang="en-US" dirty="0"/>
              <a:t>对象空间</a:t>
            </a:r>
          </a:p>
        </p:txBody>
      </p:sp>
      <p:grpSp>
        <p:nvGrpSpPr>
          <p:cNvPr id="5" name="组合 4">
            <a:extLst>
              <a:ext uri="{FF2B5EF4-FFF2-40B4-BE49-F238E27FC236}">
                <a16:creationId xmlns:a16="http://schemas.microsoft.com/office/drawing/2014/main" id="{E889386F-312D-446D-B79C-D57FD8027DBE}"/>
              </a:ext>
            </a:extLst>
          </p:cNvPr>
          <p:cNvGrpSpPr/>
          <p:nvPr/>
        </p:nvGrpSpPr>
        <p:grpSpPr>
          <a:xfrm>
            <a:off x="9793090" y="1537566"/>
            <a:ext cx="1859257" cy="2127653"/>
            <a:chOff x="10024775" y="657519"/>
            <a:chExt cx="1859257" cy="2127653"/>
          </a:xfrm>
        </p:grpSpPr>
        <p:sp>
          <p:nvSpPr>
            <p:cNvPr id="6" name="矩形 5">
              <a:extLst>
                <a:ext uri="{FF2B5EF4-FFF2-40B4-BE49-F238E27FC236}">
                  <a16:creationId xmlns:a16="http://schemas.microsoft.com/office/drawing/2014/main" id="{5CD812CD-A54C-4DCA-88C7-145928E47C4A}"/>
                </a:ext>
              </a:extLst>
            </p:cNvPr>
            <p:cNvSpPr/>
            <p:nvPr/>
          </p:nvSpPr>
          <p:spPr>
            <a:xfrm>
              <a:off x="10024775" y="657519"/>
              <a:ext cx="1859257" cy="212765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C749920A-AA92-48DC-AB96-B53A15F44507}"/>
                </a:ext>
              </a:extLst>
            </p:cNvPr>
            <p:cNvGrpSpPr/>
            <p:nvPr/>
          </p:nvGrpSpPr>
          <p:grpSpPr>
            <a:xfrm>
              <a:off x="10307554" y="767347"/>
              <a:ext cx="1417434" cy="779706"/>
              <a:chOff x="9792182" y="2850001"/>
              <a:chExt cx="1417434" cy="779706"/>
            </a:xfrm>
          </p:grpSpPr>
          <p:sp>
            <p:nvSpPr>
              <p:cNvPr id="13" name="圆角矩形 19">
                <a:extLst>
                  <a:ext uri="{FF2B5EF4-FFF2-40B4-BE49-F238E27FC236}">
                    <a16:creationId xmlns:a16="http://schemas.microsoft.com/office/drawing/2014/main" id="{7BD4DF8A-DBFF-49A5-9F5E-B3543ECB5840}"/>
                  </a:ext>
                </a:extLst>
              </p:cNvPr>
              <p:cNvSpPr/>
              <p:nvPr/>
            </p:nvSpPr>
            <p:spPr>
              <a:xfrm>
                <a:off x="9874307" y="2850001"/>
                <a:ext cx="1335309" cy="77970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DA9C7220-D5A4-4E19-952A-81AD7C2F6999}"/>
                  </a:ext>
                </a:extLst>
              </p:cNvPr>
              <p:cNvSpPr txBox="1"/>
              <p:nvPr/>
            </p:nvSpPr>
            <p:spPr>
              <a:xfrm>
                <a:off x="9792182" y="2870522"/>
                <a:ext cx="685144" cy="369332"/>
              </a:xfrm>
              <a:prstGeom prst="rect">
                <a:avLst/>
              </a:prstGeom>
              <a:noFill/>
            </p:spPr>
            <p:txBody>
              <a:bodyPr wrap="square" rtlCol="0">
                <a:spAutoFit/>
              </a:bodyPr>
              <a:lstStyle/>
              <a:p>
                <a:pPr algn="ctr"/>
                <a:r>
                  <a:rPr lang="en-US" altLang="zh-CN" dirty="0"/>
                  <a:t>ID</a:t>
                </a:r>
                <a:endParaRPr lang="zh-CN" altLang="en-US" dirty="0"/>
              </a:p>
            </p:txBody>
          </p:sp>
          <p:sp>
            <p:nvSpPr>
              <p:cNvPr id="15" name="文本框 14">
                <a:extLst>
                  <a:ext uri="{FF2B5EF4-FFF2-40B4-BE49-F238E27FC236}">
                    <a16:creationId xmlns:a16="http://schemas.microsoft.com/office/drawing/2014/main" id="{B96C8F2C-16A9-4EC7-8410-221E880EF0A2}"/>
                  </a:ext>
                </a:extLst>
              </p:cNvPr>
              <p:cNvSpPr txBox="1"/>
              <p:nvPr/>
            </p:nvSpPr>
            <p:spPr>
              <a:xfrm>
                <a:off x="10332177" y="2850001"/>
                <a:ext cx="877439" cy="369332"/>
              </a:xfrm>
              <a:prstGeom prst="rect">
                <a:avLst/>
              </a:prstGeom>
              <a:noFill/>
            </p:spPr>
            <p:txBody>
              <a:bodyPr wrap="square" rtlCol="0">
                <a:spAutoFit/>
              </a:bodyPr>
              <a:lstStyle/>
              <a:p>
                <a:pPr algn="ctr"/>
                <a:r>
                  <a:rPr lang="en-US" altLang="zh-CN" dirty="0"/>
                  <a:t>Type</a:t>
                </a:r>
                <a:endParaRPr lang="zh-CN" altLang="en-US" dirty="0"/>
              </a:p>
            </p:txBody>
          </p:sp>
          <p:sp>
            <p:nvSpPr>
              <p:cNvPr id="16" name="文本框 15">
                <a:extLst>
                  <a:ext uri="{FF2B5EF4-FFF2-40B4-BE49-F238E27FC236}">
                    <a16:creationId xmlns:a16="http://schemas.microsoft.com/office/drawing/2014/main" id="{F3066131-46D0-4EC0-9E7B-9136D0FE09DC}"/>
                  </a:ext>
                </a:extLst>
              </p:cNvPr>
              <p:cNvSpPr txBox="1"/>
              <p:nvPr/>
            </p:nvSpPr>
            <p:spPr>
              <a:xfrm>
                <a:off x="10036350" y="3190925"/>
                <a:ext cx="877439" cy="369332"/>
              </a:xfrm>
              <a:prstGeom prst="rect">
                <a:avLst/>
              </a:prstGeom>
              <a:noFill/>
            </p:spPr>
            <p:txBody>
              <a:bodyPr wrap="square" rtlCol="0">
                <a:spAutoFit/>
              </a:bodyPr>
              <a:lstStyle/>
              <a:p>
                <a:pPr algn="ctr"/>
                <a:r>
                  <a:rPr lang="en-US" altLang="zh-CN" dirty="0"/>
                  <a:t>Value</a:t>
                </a:r>
                <a:endParaRPr lang="zh-CN" altLang="en-US" dirty="0"/>
              </a:p>
            </p:txBody>
          </p:sp>
        </p:grpSp>
        <p:grpSp>
          <p:nvGrpSpPr>
            <p:cNvPr id="8" name="组合 7">
              <a:extLst>
                <a:ext uri="{FF2B5EF4-FFF2-40B4-BE49-F238E27FC236}">
                  <a16:creationId xmlns:a16="http://schemas.microsoft.com/office/drawing/2014/main" id="{2A60AC69-C290-40AA-9015-F57C4D33E7BA}"/>
                </a:ext>
              </a:extLst>
            </p:cNvPr>
            <p:cNvGrpSpPr/>
            <p:nvPr/>
          </p:nvGrpSpPr>
          <p:grpSpPr>
            <a:xfrm>
              <a:off x="10307554" y="1751018"/>
              <a:ext cx="1417434" cy="779706"/>
              <a:chOff x="9792182" y="2850001"/>
              <a:chExt cx="1417434" cy="779706"/>
            </a:xfrm>
          </p:grpSpPr>
          <p:sp>
            <p:nvSpPr>
              <p:cNvPr id="9" name="圆角矩形 22">
                <a:extLst>
                  <a:ext uri="{FF2B5EF4-FFF2-40B4-BE49-F238E27FC236}">
                    <a16:creationId xmlns:a16="http://schemas.microsoft.com/office/drawing/2014/main" id="{D3EC56B8-84CF-4910-B2D9-2722F11807C8}"/>
                  </a:ext>
                </a:extLst>
              </p:cNvPr>
              <p:cNvSpPr/>
              <p:nvPr/>
            </p:nvSpPr>
            <p:spPr>
              <a:xfrm>
                <a:off x="9874307" y="2850001"/>
                <a:ext cx="1335309" cy="77970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8F64C22B-96DD-4E9D-B3A7-F88806BE7043}"/>
                  </a:ext>
                </a:extLst>
              </p:cNvPr>
              <p:cNvSpPr txBox="1"/>
              <p:nvPr/>
            </p:nvSpPr>
            <p:spPr>
              <a:xfrm>
                <a:off x="9792182" y="2870522"/>
                <a:ext cx="685144" cy="369332"/>
              </a:xfrm>
              <a:prstGeom prst="rect">
                <a:avLst/>
              </a:prstGeom>
              <a:noFill/>
            </p:spPr>
            <p:txBody>
              <a:bodyPr wrap="square" rtlCol="0">
                <a:spAutoFit/>
              </a:bodyPr>
              <a:lstStyle/>
              <a:p>
                <a:pPr algn="ctr"/>
                <a:r>
                  <a:rPr lang="en-US" altLang="zh-CN" dirty="0"/>
                  <a:t>ID</a:t>
                </a:r>
                <a:endParaRPr lang="zh-CN" altLang="en-US" dirty="0"/>
              </a:p>
            </p:txBody>
          </p:sp>
          <p:sp>
            <p:nvSpPr>
              <p:cNvPr id="11" name="文本框 10">
                <a:extLst>
                  <a:ext uri="{FF2B5EF4-FFF2-40B4-BE49-F238E27FC236}">
                    <a16:creationId xmlns:a16="http://schemas.microsoft.com/office/drawing/2014/main" id="{8E5AB67F-0E4C-419B-B370-62C84EB0D285}"/>
                  </a:ext>
                </a:extLst>
              </p:cNvPr>
              <p:cNvSpPr txBox="1"/>
              <p:nvPr/>
            </p:nvSpPr>
            <p:spPr>
              <a:xfrm>
                <a:off x="10332177" y="2850001"/>
                <a:ext cx="877439" cy="369332"/>
              </a:xfrm>
              <a:prstGeom prst="rect">
                <a:avLst/>
              </a:prstGeom>
              <a:noFill/>
            </p:spPr>
            <p:txBody>
              <a:bodyPr wrap="square" rtlCol="0">
                <a:spAutoFit/>
              </a:bodyPr>
              <a:lstStyle/>
              <a:p>
                <a:pPr algn="ctr"/>
                <a:r>
                  <a:rPr lang="en-US" altLang="zh-CN" dirty="0"/>
                  <a:t>Type</a:t>
                </a:r>
                <a:endParaRPr lang="zh-CN" altLang="en-US" dirty="0"/>
              </a:p>
            </p:txBody>
          </p:sp>
          <p:sp>
            <p:nvSpPr>
              <p:cNvPr id="12" name="文本框 11">
                <a:extLst>
                  <a:ext uri="{FF2B5EF4-FFF2-40B4-BE49-F238E27FC236}">
                    <a16:creationId xmlns:a16="http://schemas.microsoft.com/office/drawing/2014/main" id="{FC16768C-4236-44EF-92BA-4113439340AA}"/>
                  </a:ext>
                </a:extLst>
              </p:cNvPr>
              <p:cNvSpPr txBox="1"/>
              <p:nvPr/>
            </p:nvSpPr>
            <p:spPr>
              <a:xfrm>
                <a:off x="10036350" y="3190925"/>
                <a:ext cx="877439" cy="369332"/>
              </a:xfrm>
              <a:prstGeom prst="rect">
                <a:avLst/>
              </a:prstGeom>
              <a:noFill/>
            </p:spPr>
            <p:txBody>
              <a:bodyPr wrap="square" rtlCol="0">
                <a:spAutoFit/>
              </a:bodyPr>
              <a:lstStyle/>
              <a:p>
                <a:pPr algn="ctr"/>
                <a:r>
                  <a:rPr lang="en-US" altLang="zh-CN" dirty="0"/>
                  <a:t>Value</a:t>
                </a:r>
                <a:endParaRPr lang="zh-CN" altLang="en-US" dirty="0"/>
              </a:p>
            </p:txBody>
          </p:sp>
        </p:grpSp>
      </p:grpSp>
    </p:spTree>
    <p:extLst>
      <p:ext uri="{BB962C8B-B14F-4D97-AF65-F5344CB8AC3E}">
        <p14:creationId xmlns:p14="http://schemas.microsoft.com/office/powerpoint/2010/main" val="449163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960251-6C83-4ED3-AE0B-D63707CFAC3E}"/>
              </a:ext>
            </a:extLst>
          </p:cNvPr>
          <p:cNvSpPr>
            <a:spLocks noGrp="1"/>
          </p:cNvSpPr>
          <p:nvPr>
            <p:ph type="title"/>
          </p:nvPr>
        </p:nvSpPr>
        <p:spPr/>
        <p:txBody>
          <a:bodyPr/>
          <a:lstStyle/>
          <a:p>
            <a:r>
              <a:rPr lang="zh-CN" altLang="en-US" dirty="0"/>
              <a:t>基本数据类型</a:t>
            </a:r>
          </a:p>
        </p:txBody>
      </p:sp>
      <p:sp>
        <p:nvSpPr>
          <p:cNvPr id="3" name="内容占位符 2">
            <a:extLst>
              <a:ext uri="{FF2B5EF4-FFF2-40B4-BE49-F238E27FC236}">
                <a16:creationId xmlns:a16="http://schemas.microsoft.com/office/drawing/2014/main" id="{666830BA-80C5-4039-A0E5-890CB65086A9}"/>
              </a:ext>
            </a:extLst>
          </p:cNvPr>
          <p:cNvSpPr>
            <a:spLocks noGrp="1"/>
          </p:cNvSpPr>
          <p:nvPr>
            <p:ph idx="1"/>
          </p:nvPr>
        </p:nvSpPr>
        <p:spPr/>
        <p:txBody>
          <a:bodyPr/>
          <a:lstStyle/>
          <a:p>
            <a:r>
              <a:rPr lang="en-US" altLang="zh-CN" dirty="0"/>
              <a:t>Literal(</a:t>
            </a:r>
            <a:r>
              <a:rPr lang="zh-CN" altLang="zh-CN" dirty="0"/>
              <a:t>字面值</a:t>
            </a:r>
            <a:r>
              <a:rPr lang="en-US" altLang="zh-CN" dirty="0"/>
              <a:t>/</a:t>
            </a:r>
            <a:r>
              <a:rPr lang="zh-CN" altLang="en-US" b="1" dirty="0">
                <a:solidFill>
                  <a:srgbClr val="0070C0"/>
                </a:solidFill>
              </a:rPr>
              <a:t>字面量</a:t>
            </a:r>
            <a:r>
              <a:rPr lang="en-US" altLang="zh-CN" b="1" dirty="0">
                <a:solidFill>
                  <a:srgbClr val="0070C0"/>
                </a:solidFill>
              </a:rPr>
              <a:t>)</a:t>
            </a:r>
            <a:r>
              <a:rPr lang="zh-CN" altLang="en-US" dirty="0"/>
              <a:t>：表示某个内置对象类型的值，</a:t>
            </a:r>
            <a:r>
              <a:rPr lang="zh-CN" altLang="zh-CN" dirty="0"/>
              <a:t>在词法和语法分析时识别其类型</a:t>
            </a:r>
            <a:endParaRPr lang="en-US" altLang="zh-CN" dirty="0"/>
          </a:p>
          <a:p>
            <a:r>
              <a:rPr lang="zh-CN" altLang="en-US" b="1" dirty="0">
                <a:solidFill>
                  <a:srgbClr val="0070C0"/>
                </a:solidFill>
              </a:rPr>
              <a:t>表达式</a:t>
            </a:r>
            <a:r>
              <a:rPr lang="en-US" altLang="zh-CN" dirty="0"/>
              <a:t>(expression):   </a:t>
            </a:r>
            <a:r>
              <a:rPr lang="zh-CN" altLang="en-US" dirty="0"/>
              <a:t>一个值，或者多个值通过多个运算符</a:t>
            </a:r>
            <a:r>
              <a:rPr lang="en-US" altLang="zh-CN" dirty="0"/>
              <a:t>(operator)</a:t>
            </a:r>
            <a:r>
              <a:rPr lang="zh-CN" altLang="en-US" dirty="0"/>
              <a:t>运算之后的结果</a:t>
            </a:r>
            <a:endParaRPr lang="en-US" altLang="zh-CN" dirty="0"/>
          </a:p>
          <a:p>
            <a:pPr lvl="1"/>
            <a:r>
              <a:rPr lang="en-US" altLang="zh-CN" sz="2000" dirty="0"/>
              <a:t>(3 * 4 + 5) * 6 </a:t>
            </a:r>
          </a:p>
          <a:p>
            <a:r>
              <a:rPr lang="en-US" altLang="zh-CN" dirty="0" err="1"/>
              <a:t>NoneType</a:t>
            </a:r>
            <a:r>
              <a:rPr lang="zh-CN" altLang="en-US" dirty="0"/>
              <a:t>类型仅仅有一个值，即</a:t>
            </a:r>
            <a:r>
              <a:rPr lang="en-US" altLang="zh-CN" dirty="0"/>
              <a:t>None</a:t>
            </a:r>
            <a:r>
              <a:rPr lang="zh-CN" altLang="en-US" dirty="0"/>
              <a:t>，常用于函数返回值</a:t>
            </a:r>
            <a:endParaRPr lang="en-US" altLang="zh-CN" dirty="0"/>
          </a:p>
          <a:p>
            <a:endParaRPr lang="zh-CN" altLang="en-US" dirty="0"/>
          </a:p>
        </p:txBody>
      </p:sp>
      <p:graphicFrame>
        <p:nvGraphicFramePr>
          <p:cNvPr id="4" name="表格 3">
            <a:extLst>
              <a:ext uri="{FF2B5EF4-FFF2-40B4-BE49-F238E27FC236}">
                <a16:creationId xmlns:a16="http://schemas.microsoft.com/office/drawing/2014/main" id="{C1EDD420-5846-487C-95C2-AE78F55DDBFA}"/>
              </a:ext>
            </a:extLst>
          </p:cNvPr>
          <p:cNvGraphicFramePr>
            <a:graphicFrameLocks noGrp="1"/>
          </p:cNvGraphicFramePr>
          <p:nvPr>
            <p:extLst>
              <p:ext uri="{D42A27DB-BD31-4B8C-83A1-F6EECF244321}">
                <p14:modId xmlns:p14="http://schemas.microsoft.com/office/powerpoint/2010/main" val="60212776"/>
              </p:ext>
            </p:extLst>
          </p:nvPr>
        </p:nvGraphicFramePr>
        <p:xfrm>
          <a:off x="3346540" y="2489309"/>
          <a:ext cx="6293853" cy="4079240"/>
        </p:xfrm>
        <a:graphic>
          <a:graphicData uri="http://schemas.openxmlformats.org/drawingml/2006/table">
            <a:tbl>
              <a:tblPr firstRow="1" bandRow="1">
                <a:tableStyleId>{BC89EF96-8CEA-46FF-86C4-4CE0E7609802}</a:tableStyleId>
              </a:tblPr>
              <a:tblGrid>
                <a:gridCol w="1327217">
                  <a:extLst>
                    <a:ext uri="{9D8B030D-6E8A-4147-A177-3AD203B41FA5}">
                      <a16:colId xmlns:a16="http://schemas.microsoft.com/office/drawing/2014/main" val="4102206649"/>
                    </a:ext>
                  </a:extLst>
                </a:gridCol>
                <a:gridCol w="1722922">
                  <a:extLst>
                    <a:ext uri="{9D8B030D-6E8A-4147-A177-3AD203B41FA5}">
                      <a16:colId xmlns:a16="http://schemas.microsoft.com/office/drawing/2014/main" val="1321430973"/>
                    </a:ext>
                  </a:extLst>
                </a:gridCol>
                <a:gridCol w="3243714">
                  <a:extLst>
                    <a:ext uri="{9D8B030D-6E8A-4147-A177-3AD203B41FA5}">
                      <a16:colId xmlns:a16="http://schemas.microsoft.com/office/drawing/2014/main" val="1547030896"/>
                    </a:ext>
                  </a:extLst>
                </a:gridCol>
              </a:tblGrid>
              <a:tr h="370840">
                <a:tc>
                  <a:txBody>
                    <a:bodyPr/>
                    <a:lstStyle/>
                    <a:p>
                      <a:r>
                        <a:rPr lang="zh-CN" altLang="en-US" dirty="0"/>
                        <a:t>类型</a:t>
                      </a:r>
                    </a:p>
                  </a:txBody>
                  <a:tcPr/>
                </a:tc>
                <a:tc>
                  <a:txBody>
                    <a:bodyPr/>
                    <a:lstStyle/>
                    <a:p>
                      <a:r>
                        <a:rPr lang="zh-CN" altLang="en-US" dirty="0"/>
                        <a:t>描述</a:t>
                      </a:r>
                    </a:p>
                  </a:txBody>
                  <a:tcPr/>
                </a:tc>
                <a:tc>
                  <a:txBody>
                    <a:bodyPr/>
                    <a:lstStyle/>
                    <a:p>
                      <a:r>
                        <a:rPr lang="zh-CN" altLang="en-US" dirty="0"/>
                        <a:t>示例</a:t>
                      </a:r>
                    </a:p>
                  </a:txBody>
                  <a:tcPr/>
                </a:tc>
                <a:extLst>
                  <a:ext uri="{0D108BD9-81ED-4DB2-BD59-A6C34878D82A}">
                    <a16:rowId xmlns:a16="http://schemas.microsoft.com/office/drawing/2014/main" val="2465026289"/>
                  </a:ext>
                </a:extLst>
              </a:tr>
              <a:tr h="370840">
                <a:tc>
                  <a:txBody>
                    <a:bodyPr/>
                    <a:lstStyle/>
                    <a:p>
                      <a:r>
                        <a:rPr lang="en-US" altLang="zh-CN" dirty="0"/>
                        <a:t>int</a:t>
                      </a:r>
                      <a:endParaRPr lang="zh-CN" altLang="en-US" dirty="0"/>
                    </a:p>
                  </a:txBody>
                  <a:tcPr/>
                </a:tc>
                <a:tc>
                  <a:txBody>
                    <a:bodyPr/>
                    <a:lstStyle/>
                    <a:p>
                      <a:r>
                        <a:rPr lang="zh-CN" altLang="en-US" dirty="0"/>
                        <a:t>整数</a:t>
                      </a:r>
                    </a:p>
                  </a:txBody>
                  <a:tcPr/>
                </a:tc>
                <a:tc>
                  <a:txBody>
                    <a:bodyPr/>
                    <a:lstStyle/>
                    <a:p>
                      <a:r>
                        <a:rPr lang="en-US" altLang="zh-CN" dirty="0"/>
                        <a:t>42</a:t>
                      </a:r>
                      <a:r>
                        <a:rPr lang="zh-CN" altLang="en-US" dirty="0"/>
                        <a:t>， </a:t>
                      </a:r>
                      <a:r>
                        <a:rPr lang="en-US" altLang="zh-CN" dirty="0"/>
                        <a:t>20493</a:t>
                      </a:r>
                      <a:r>
                        <a:rPr lang="zh-CN" altLang="en-US" dirty="0"/>
                        <a:t>， </a:t>
                      </a:r>
                      <a:r>
                        <a:rPr lang="en-US" altLang="zh-CN" dirty="0"/>
                        <a:t>0</a:t>
                      </a:r>
                      <a:endParaRPr lang="zh-CN" altLang="en-US" dirty="0"/>
                    </a:p>
                  </a:txBody>
                  <a:tcPr/>
                </a:tc>
                <a:extLst>
                  <a:ext uri="{0D108BD9-81ED-4DB2-BD59-A6C34878D82A}">
                    <a16:rowId xmlns:a16="http://schemas.microsoft.com/office/drawing/2014/main" val="3904682632"/>
                  </a:ext>
                </a:extLst>
              </a:tr>
              <a:tr h="370840">
                <a:tc>
                  <a:txBody>
                    <a:bodyPr/>
                    <a:lstStyle/>
                    <a:p>
                      <a:r>
                        <a:rPr lang="en-US" altLang="zh-CN" dirty="0"/>
                        <a:t>float</a:t>
                      </a:r>
                      <a:endParaRPr lang="zh-CN" altLang="en-US" dirty="0"/>
                    </a:p>
                  </a:txBody>
                  <a:tcPr/>
                </a:tc>
                <a:tc>
                  <a:txBody>
                    <a:bodyPr/>
                    <a:lstStyle/>
                    <a:p>
                      <a:r>
                        <a:rPr lang="zh-CN" altLang="en-US" dirty="0"/>
                        <a:t>实数</a:t>
                      </a:r>
                      <a:r>
                        <a:rPr lang="en-US" altLang="zh-CN" dirty="0"/>
                        <a:t>(</a:t>
                      </a:r>
                      <a:r>
                        <a:rPr lang="zh-CN" altLang="en-US" dirty="0"/>
                        <a:t>浮点数</a:t>
                      </a:r>
                      <a:r>
                        <a:rPr lang="en-US" altLang="zh-CN" dirty="0"/>
                        <a:t>)</a:t>
                      </a:r>
                      <a:endParaRPr lang="zh-CN" altLang="en-US" dirty="0"/>
                    </a:p>
                  </a:txBody>
                  <a:tcPr/>
                </a:tc>
                <a:tc>
                  <a:txBody>
                    <a:bodyPr/>
                    <a:lstStyle/>
                    <a:p>
                      <a:r>
                        <a:rPr lang="en-US" altLang="zh-CN" dirty="0"/>
                        <a:t>7.35,  4.,  6.022e23</a:t>
                      </a:r>
                      <a:endParaRPr lang="zh-CN" altLang="en-US" dirty="0"/>
                    </a:p>
                  </a:txBody>
                  <a:tcPr/>
                </a:tc>
                <a:extLst>
                  <a:ext uri="{0D108BD9-81ED-4DB2-BD59-A6C34878D82A}">
                    <a16:rowId xmlns:a16="http://schemas.microsoft.com/office/drawing/2014/main" val="3544069989"/>
                  </a:ext>
                </a:extLst>
              </a:tr>
              <a:tr h="370840">
                <a:tc>
                  <a:txBody>
                    <a:bodyPr/>
                    <a:lstStyle/>
                    <a:p>
                      <a:r>
                        <a:rPr lang="en-US" altLang="zh-CN" dirty="0"/>
                        <a:t>complex</a:t>
                      </a:r>
                      <a:endParaRPr lang="zh-CN" altLang="en-US" dirty="0"/>
                    </a:p>
                  </a:txBody>
                  <a:tcPr/>
                </a:tc>
                <a:tc>
                  <a:txBody>
                    <a:bodyPr/>
                    <a:lstStyle/>
                    <a:p>
                      <a:r>
                        <a:rPr lang="zh-CN" altLang="en-US" dirty="0"/>
                        <a:t>复数</a:t>
                      </a:r>
                    </a:p>
                  </a:txBody>
                  <a:tcPr/>
                </a:tc>
                <a:tc>
                  <a:txBody>
                    <a:bodyPr/>
                    <a:lstStyle/>
                    <a:p>
                      <a:r>
                        <a:rPr lang="en-US" altLang="zh-CN" dirty="0"/>
                        <a:t>1+2j,    3.4-1j</a:t>
                      </a:r>
                      <a:endParaRPr lang="zh-CN" altLang="en-US" dirty="0"/>
                    </a:p>
                  </a:txBody>
                  <a:tcPr/>
                </a:tc>
                <a:extLst>
                  <a:ext uri="{0D108BD9-81ED-4DB2-BD59-A6C34878D82A}">
                    <a16:rowId xmlns:a16="http://schemas.microsoft.com/office/drawing/2014/main" val="3870821719"/>
                  </a:ext>
                </a:extLst>
              </a:tr>
              <a:tr h="370840">
                <a:tc>
                  <a:txBody>
                    <a:bodyPr/>
                    <a:lstStyle/>
                    <a:p>
                      <a:r>
                        <a:rPr lang="en-US" altLang="zh-CN" dirty="0"/>
                        <a:t>bool</a:t>
                      </a:r>
                      <a:endParaRPr lang="zh-CN" altLang="en-US" dirty="0"/>
                    </a:p>
                  </a:txBody>
                  <a:tcPr/>
                </a:tc>
                <a:tc>
                  <a:txBody>
                    <a:bodyPr/>
                    <a:lstStyle/>
                    <a:p>
                      <a:r>
                        <a:rPr lang="zh-CN" altLang="en-US" dirty="0"/>
                        <a:t>布尔</a:t>
                      </a:r>
                    </a:p>
                  </a:txBody>
                  <a:tcPr/>
                </a:tc>
                <a:tc>
                  <a:txBody>
                    <a:bodyPr/>
                    <a:lstStyle/>
                    <a:p>
                      <a:r>
                        <a:rPr lang="en-US" altLang="zh-CN" dirty="0"/>
                        <a:t>True, False</a:t>
                      </a:r>
                      <a:endParaRPr lang="zh-CN" altLang="en-US" dirty="0"/>
                    </a:p>
                  </a:txBody>
                  <a:tcPr/>
                </a:tc>
                <a:extLst>
                  <a:ext uri="{0D108BD9-81ED-4DB2-BD59-A6C34878D82A}">
                    <a16:rowId xmlns:a16="http://schemas.microsoft.com/office/drawing/2014/main" val="490244325"/>
                  </a:ext>
                </a:extLst>
              </a:tr>
              <a:tr h="370840">
                <a:tc>
                  <a:txBody>
                    <a:bodyPr/>
                    <a:lstStyle/>
                    <a:p>
                      <a:r>
                        <a:rPr lang="en-US" altLang="zh-CN" dirty="0"/>
                        <a:t>str</a:t>
                      </a:r>
                      <a:endParaRPr lang="zh-CN" altLang="en-US" dirty="0"/>
                    </a:p>
                  </a:txBody>
                  <a:tcPr/>
                </a:tc>
                <a:tc>
                  <a:txBody>
                    <a:bodyPr/>
                    <a:lstStyle/>
                    <a:p>
                      <a:r>
                        <a:rPr lang="zh-CN" altLang="en-US" dirty="0"/>
                        <a:t>字符串</a:t>
                      </a:r>
                    </a:p>
                  </a:txBody>
                  <a:tcPr/>
                </a:tc>
                <a:tc>
                  <a:txBody>
                    <a:bodyPr/>
                    <a:lstStyle/>
                    <a:p>
                      <a:r>
                        <a:rPr lang="en-US" altLang="zh-CN" dirty="0"/>
                        <a:t>"Hello.",  '</a:t>
                      </a:r>
                      <a:r>
                        <a:rPr lang="en-US" altLang="zh-CN" dirty="0" err="1"/>
                        <a:t>abc</a:t>
                      </a:r>
                      <a:r>
                        <a:rPr lang="en-US" altLang="zh-CN" dirty="0"/>
                        <a:t> 1 2',</a:t>
                      </a:r>
                      <a:r>
                        <a:rPr lang="zh-CN" altLang="en-US" dirty="0"/>
                        <a:t>  </a:t>
                      </a:r>
                      <a:r>
                        <a:rPr lang="en-US" altLang="zh-CN" dirty="0"/>
                        <a:t>''</a:t>
                      </a:r>
                      <a:endParaRPr lang="zh-CN" altLang="en-US" dirty="0"/>
                    </a:p>
                  </a:txBody>
                  <a:tcPr/>
                </a:tc>
                <a:extLst>
                  <a:ext uri="{0D108BD9-81ED-4DB2-BD59-A6C34878D82A}">
                    <a16:rowId xmlns:a16="http://schemas.microsoft.com/office/drawing/2014/main" val="3442609903"/>
                  </a:ext>
                </a:extLst>
              </a:tr>
              <a:tr h="370840">
                <a:tc>
                  <a:txBody>
                    <a:bodyPr/>
                    <a:lstStyle/>
                    <a:p>
                      <a:r>
                        <a:rPr lang="en-US" altLang="zh-CN" dirty="0" err="1"/>
                        <a:t>NoneType</a:t>
                      </a:r>
                      <a:endParaRPr lang="zh-CN" altLang="en-US" dirty="0"/>
                    </a:p>
                  </a:txBody>
                  <a:tcPr/>
                </a:tc>
                <a:tc>
                  <a:txBody>
                    <a:bodyPr/>
                    <a:lstStyle/>
                    <a:p>
                      <a:r>
                        <a:rPr lang="zh-CN" altLang="en-US" dirty="0"/>
                        <a:t>空类型</a:t>
                      </a:r>
                    </a:p>
                  </a:txBody>
                  <a:tcPr/>
                </a:tc>
                <a:tc>
                  <a:txBody>
                    <a:bodyPr/>
                    <a:lstStyle/>
                    <a:p>
                      <a:r>
                        <a:rPr lang="en-US" altLang="zh-CN" dirty="0"/>
                        <a:t>None</a:t>
                      </a:r>
                      <a:endParaRPr lang="zh-CN" altLang="en-US" dirty="0"/>
                    </a:p>
                  </a:txBody>
                  <a:tcPr/>
                </a:tc>
                <a:extLst>
                  <a:ext uri="{0D108BD9-81ED-4DB2-BD59-A6C34878D82A}">
                    <a16:rowId xmlns:a16="http://schemas.microsoft.com/office/drawing/2014/main" val="2163970642"/>
                  </a:ext>
                </a:extLst>
              </a:tr>
              <a:tr h="370840">
                <a:tc>
                  <a:txBody>
                    <a:bodyPr/>
                    <a:lstStyle/>
                    <a:p>
                      <a:r>
                        <a:rPr lang="en-US" altLang="zh-CN" dirty="0"/>
                        <a:t>list</a:t>
                      </a:r>
                      <a:endParaRPr lang="zh-CN" altLang="en-US" dirty="0"/>
                    </a:p>
                  </a:txBody>
                  <a:tcPr/>
                </a:tc>
                <a:tc>
                  <a:txBody>
                    <a:bodyPr/>
                    <a:lstStyle/>
                    <a:p>
                      <a:r>
                        <a:rPr lang="zh-CN" altLang="en-US" dirty="0"/>
                        <a:t>列表</a:t>
                      </a:r>
                    </a:p>
                  </a:txBody>
                  <a:tcPr/>
                </a:tc>
                <a:tc>
                  <a:txBody>
                    <a:bodyPr/>
                    <a:lstStyle/>
                    <a:p>
                      <a:r>
                        <a:rPr lang="en-US" altLang="zh-CN" dirty="0"/>
                        <a:t>[1, 2, 3]</a:t>
                      </a:r>
                      <a:endParaRPr lang="zh-CN" altLang="en-US" dirty="0"/>
                    </a:p>
                  </a:txBody>
                  <a:tcPr/>
                </a:tc>
                <a:extLst>
                  <a:ext uri="{0D108BD9-81ED-4DB2-BD59-A6C34878D82A}">
                    <a16:rowId xmlns:a16="http://schemas.microsoft.com/office/drawing/2014/main" val="166564352"/>
                  </a:ext>
                </a:extLst>
              </a:tr>
              <a:tr h="370840">
                <a:tc>
                  <a:txBody>
                    <a:bodyPr/>
                    <a:lstStyle/>
                    <a:p>
                      <a:r>
                        <a:rPr lang="en-US" altLang="zh-CN" dirty="0"/>
                        <a:t>tuple</a:t>
                      </a:r>
                      <a:endParaRPr lang="zh-CN" altLang="en-US" dirty="0"/>
                    </a:p>
                  </a:txBody>
                  <a:tcPr/>
                </a:tc>
                <a:tc>
                  <a:txBody>
                    <a:bodyPr/>
                    <a:lstStyle/>
                    <a:p>
                      <a:r>
                        <a:rPr lang="zh-CN" altLang="en-US" dirty="0"/>
                        <a:t>元组</a:t>
                      </a:r>
                    </a:p>
                  </a:txBody>
                  <a:tcPr/>
                </a:tc>
                <a:tc>
                  <a:txBody>
                    <a:bodyPr/>
                    <a:lstStyle/>
                    <a:p>
                      <a:r>
                        <a:rPr lang="en-US" altLang="zh-CN" dirty="0"/>
                        <a:t>(1, 2, 3)</a:t>
                      </a:r>
                      <a:endParaRPr lang="zh-CN" altLang="en-US" dirty="0"/>
                    </a:p>
                  </a:txBody>
                  <a:tcPr/>
                </a:tc>
                <a:extLst>
                  <a:ext uri="{0D108BD9-81ED-4DB2-BD59-A6C34878D82A}">
                    <a16:rowId xmlns:a16="http://schemas.microsoft.com/office/drawing/2014/main" val="2783278952"/>
                  </a:ext>
                </a:extLst>
              </a:tr>
              <a:tr h="370840">
                <a:tc>
                  <a:txBody>
                    <a:bodyPr/>
                    <a:lstStyle/>
                    <a:p>
                      <a:r>
                        <a:rPr lang="en-US" altLang="zh-CN" dirty="0" err="1"/>
                        <a:t>dict</a:t>
                      </a:r>
                      <a:endParaRPr lang="zh-CN" altLang="en-US" dirty="0"/>
                    </a:p>
                  </a:txBody>
                  <a:tcPr/>
                </a:tc>
                <a:tc>
                  <a:txBody>
                    <a:bodyPr/>
                    <a:lstStyle/>
                    <a:p>
                      <a:r>
                        <a:rPr lang="zh-CN" altLang="en-US" dirty="0"/>
                        <a:t>字典</a:t>
                      </a:r>
                    </a:p>
                  </a:txBody>
                  <a:tcPr/>
                </a:tc>
                <a:tc>
                  <a:txBody>
                    <a:bodyPr/>
                    <a:lstStyle/>
                    <a:p>
                      <a:r>
                        <a:rPr lang="en-US" altLang="zh-CN" dirty="0"/>
                        <a:t>{'</a:t>
                      </a:r>
                      <a:r>
                        <a:rPr lang="en-US" altLang="zh-CN" dirty="0" err="1"/>
                        <a:t>name':'tony</a:t>
                      </a:r>
                      <a:r>
                        <a:rPr lang="en-US" altLang="zh-CN" dirty="0"/>
                        <a:t>', 'age':22}</a:t>
                      </a:r>
                      <a:endParaRPr lang="zh-CN" altLang="en-US" dirty="0"/>
                    </a:p>
                  </a:txBody>
                  <a:tcPr/>
                </a:tc>
                <a:extLst>
                  <a:ext uri="{0D108BD9-81ED-4DB2-BD59-A6C34878D82A}">
                    <a16:rowId xmlns:a16="http://schemas.microsoft.com/office/drawing/2014/main" val="3815441774"/>
                  </a:ext>
                </a:extLst>
              </a:tr>
              <a:tr h="370840">
                <a:tc>
                  <a:txBody>
                    <a:bodyPr/>
                    <a:lstStyle/>
                    <a:p>
                      <a:r>
                        <a:rPr lang="en-US" altLang="zh-CN" dirty="0"/>
                        <a:t>set</a:t>
                      </a:r>
                      <a:endParaRPr lang="zh-CN" altLang="en-US" dirty="0"/>
                    </a:p>
                  </a:txBody>
                  <a:tcPr/>
                </a:tc>
                <a:tc>
                  <a:txBody>
                    <a:bodyPr/>
                    <a:lstStyle/>
                    <a:p>
                      <a:r>
                        <a:rPr lang="zh-CN" altLang="en-US" dirty="0"/>
                        <a:t>集合</a:t>
                      </a:r>
                    </a:p>
                  </a:txBody>
                  <a:tcPr/>
                </a:tc>
                <a:tc>
                  <a:txBody>
                    <a:bodyPr/>
                    <a:lstStyle/>
                    <a:p>
                      <a:r>
                        <a:rPr lang="en-US" altLang="zh-CN" dirty="0"/>
                        <a:t>{1, 2, 3}</a:t>
                      </a:r>
                      <a:endParaRPr lang="zh-CN" altLang="en-US" dirty="0"/>
                    </a:p>
                  </a:txBody>
                  <a:tcPr/>
                </a:tc>
                <a:extLst>
                  <a:ext uri="{0D108BD9-81ED-4DB2-BD59-A6C34878D82A}">
                    <a16:rowId xmlns:a16="http://schemas.microsoft.com/office/drawing/2014/main" val="1297210710"/>
                  </a:ext>
                </a:extLst>
              </a:tr>
            </a:tbl>
          </a:graphicData>
        </a:graphic>
      </p:graphicFrame>
      <p:grpSp>
        <p:nvGrpSpPr>
          <p:cNvPr id="7" name="组合 6">
            <a:extLst>
              <a:ext uri="{FF2B5EF4-FFF2-40B4-BE49-F238E27FC236}">
                <a16:creationId xmlns:a16="http://schemas.microsoft.com/office/drawing/2014/main" id="{D0C3BDE5-4FA2-4CF2-8F63-AE40B9FEF55C}"/>
              </a:ext>
            </a:extLst>
          </p:cNvPr>
          <p:cNvGrpSpPr/>
          <p:nvPr/>
        </p:nvGrpSpPr>
        <p:grpSpPr>
          <a:xfrm>
            <a:off x="2300985" y="2874052"/>
            <a:ext cx="1045555" cy="1472591"/>
            <a:chOff x="4129238" y="847023"/>
            <a:chExt cx="962526" cy="1147667"/>
          </a:xfrm>
        </p:grpSpPr>
        <p:sp>
          <p:nvSpPr>
            <p:cNvPr id="5" name="左大括号 4">
              <a:extLst>
                <a:ext uri="{FF2B5EF4-FFF2-40B4-BE49-F238E27FC236}">
                  <a16:creationId xmlns:a16="http://schemas.microsoft.com/office/drawing/2014/main" id="{E2B33D83-C865-43F3-A09F-03ED453FE7FA}"/>
                </a:ext>
              </a:extLst>
            </p:cNvPr>
            <p:cNvSpPr/>
            <p:nvPr/>
          </p:nvSpPr>
          <p:spPr>
            <a:xfrm>
              <a:off x="4822257" y="847023"/>
              <a:ext cx="269507" cy="1147667"/>
            </a:xfrm>
            <a:prstGeom prst="leftBrace">
              <a:avLst>
                <a:gd name="adj1" fmla="val 8333"/>
                <a:gd name="adj2" fmla="val 42035"/>
              </a:avLst>
            </a:prstGeom>
            <a:ln w="19050"/>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860E58FE-9028-48AE-8721-5232FA1ED968}"/>
                </a:ext>
              </a:extLst>
            </p:cNvPr>
            <p:cNvSpPr txBox="1"/>
            <p:nvPr/>
          </p:nvSpPr>
          <p:spPr>
            <a:xfrm>
              <a:off x="4129238" y="1095787"/>
              <a:ext cx="693019" cy="646331"/>
            </a:xfrm>
            <a:prstGeom prst="rect">
              <a:avLst/>
            </a:prstGeom>
            <a:noFill/>
          </p:spPr>
          <p:txBody>
            <a:bodyPr wrap="square" rtlCol="0">
              <a:spAutoFit/>
            </a:bodyPr>
            <a:lstStyle/>
            <a:p>
              <a:r>
                <a:rPr lang="zh-CN" altLang="en-US" dirty="0"/>
                <a:t>数字类型</a:t>
              </a:r>
            </a:p>
          </p:txBody>
        </p:sp>
      </p:grpSp>
    </p:spTree>
    <p:extLst>
      <p:ext uri="{BB962C8B-B14F-4D97-AF65-F5344CB8AC3E}">
        <p14:creationId xmlns:p14="http://schemas.microsoft.com/office/powerpoint/2010/main" val="779313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2CFE2-D795-41F9-989F-A52DDFBD3788}"/>
              </a:ext>
            </a:extLst>
          </p:cNvPr>
          <p:cNvSpPr>
            <a:spLocks noGrp="1"/>
          </p:cNvSpPr>
          <p:nvPr>
            <p:ph type="title"/>
          </p:nvPr>
        </p:nvSpPr>
        <p:spPr/>
        <p:txBody>
          <a:bodyPr/>
          <a:lstStyle/>
          <a:p>
            <a:r>
              <a:rPr lang="zh-CN" altLang="en-US" dirty="0"/>
              <a:t>变量和赋值语句</a:t>
            </a:r>
          </a:p>
        </p:txBody>
      </p:sp>
      <p:sp>
        <p:nvSpPr>
          <p:cNvPr id="3" name="内容占位符 2">
            <a:extLst>
              <a:ext uri="{FF2B5EF4-FFF2-40B4-BE49-F238E27FC236}">
                <a16:creationId xmlns:a16="http://schemas.microsoft.com/office/drawing/2014/main" id="{FD56B50E-B13A-4398-AE73-B8A5E2CFE820}"/>
              </a:ext>
            </a:extLst>
          </p:cNvPr>
          <p:cNvSpPr>
            <a:spLocks noGrp="1"/>
          </p:cNvSpPr>
          <p:nvPr>
            <p:ph idx="1"/>
          </p:nvPr>
        </p:nvSpPr>
        <p:spPr>
          <a:xfrm>
            <a:off x="442913" y="728662"/>
            <a:ext cx="11289710" cy="5818011"/>
          </a:xfrm>
        </p:spPr>
        <p:txBody>
          <a:bodyPr/>
          <a:lstStyle/>
          <a:p>
            <a:pPr>
              <a:lnSpc>
                <a:spcPct val="100000"/>
              </a:lnSpc>
            </a:pPr>
            <a:r>
              <a:rPr lang="zh-CN" altLang="en-US" sz="1800" dirty="0"/>
              <a:t>对象：</a:t>
            </a:r>
            <a:r>
              <a:rPr lang="en-US" altLang="zh-CN" sz="1800" dirty="0"/>
              <a:t>Python</a:t>
            </a:r>
            <a:r>
              <a:rPr lang="zh-CN" altLang="en-US" sz="1800" dirty="0"/>
              <a:t>中各种数据的抽象</a:t>
            </a:r>
            <a:endParaRPr lang="en-US" altLang="zh-CN" sz="1800" dirty="0"/>
          </a:p>
          <a:p>
            <a:pPr>
              <a:lnSpc>
                <a:spcPct val="100000"/>
              </a:lnSpc>
            </a:pPr>
            <a:r>
              <a:rPr lang="zh-CN" altLang="en-US" sz="1800" dirty="0"/>
              <a:t>表达式</a:t>
            </a:r>
            <a:r>
              <a:rPr lang="en-US" altLang="zh-CN" sz="1800" dirty="0"/>
              <a:t>(expression): </a:t>
            </a:r>
            <a:r>
              <a:rPr lang="zh-CN" altLang="en-US" sz="1800" dirty="0"/>
              <a:t>各个对象通过运算符</a:t>
            </a:r>
            <a:r>
              <a:rPr lang="en-US" altLang="zh-CN" sz="1800" dirty="0"/>
              <a:t>(operator)</a:t>
            </a:r>
            <a:r>
              <a:rPr lang="zh-CN" altLang="en-US" sz="1800" dirty="0"/>
              <a:t>运算之后的结果   </a:t>
            </a:r>
            <a:r>
              <a:rPr lang="en-US" altLang="zh-CN" sz="1800" dirty="0"/>
              <a:t>(3 * 4 + 5) * 6 </a:t>
            </a:r>
          </a:p>
          <a:p>
            <a:pPr>
              <a:lnSpc>
                <a:spcPct val="100000"/>
              </a:lnSpc>
            </a:pPr>
            <a:r>
              <a:rPr lang="zh-CN" altLang="en-US" sz="1800" dirty="0"/>
              <a:t>变量</a:t>
            </a:r>
            <a:r>
              <a:rPr lang="en-US" altLang="zh-CN" sz="1800" dirty="0"/>
              <a:t>(variable):  </a:t>
            </a:r>
            <a:r>
              <a:rPr lang="zh-CN" altLang="en-US" sz="1800" dirty="0"/>
              <a:t>表示对于某个对象的引用（</a:t>
            </a:r>
            <a:r>
              <a:rPr lang="en-US" altLang="zh-CN" sz="1800" dirty="0"/>
              <a:t>reference</a:t>
            </a:r>
            <a:r>
              <a:rPr lang="zh-CN" altLang="en-US" sz="1800" dirty="0"/>
              <a:t>）</a:t>
            </a:r>
            <a:endParaRPr lang="en-US" altLang="zh-CN" sz="1800" dirty="0"/>
          </a:p>
          <a:p>
            <a:pPr lvl="1">
              <a:lnSpc>
                <a:spcPct val="100000"/>
              </a:lnSpc>
            </a:pPr>
            <a:r>
              <a:rPr lang="zh-CN" altLang="en-US" dirty="0"/>
              <a:t>变量有一个名字，称为变量名</a:t>
            </a:r>
            <a:endParaRPr lang="en-US" altLang="zh-CN" dirty="0"/>
          </a:p>
          <a:p>
            <a:pPr lvl="1">
              <a:lnSpc>
                <a:spcPct val="100000"/>
              </a:lnSpc>
            </a:pPr>
            <a:r>
              <a:rPr lang="zh-CN" altLang="en-US" dirty="0"/>
              <a:t>通过</a:t>
            </a:r>
            <a:r>
              <a:rPr lang="zh-CN" altLang="en-US" b="1" dirty="0">
                <a:solidFill>
                  <a:srgbClr val="0070C0"/>
                </a:solidFill>
              </a:rPr>
              <a:t>赋值语句</a:t>
            </a:r>
            <a:r>
              <a:rPr lang="en-US" altLang="zh-CN" b="1" dirty="0">
                <a:solidFill>
                  <a:srgbClr val="0070C0"/>
                </a:solidFill>
              </a:rPr>
              <a:t>(assignment statement)</a:t>
            </a:r>
            <a:r>
              <a:rPr lang="zh-CN" altLang="en-US" dirty="0"/>
              <a:t>给变量赋值，类似于给对象取一个别名</a:t>
            </a:r>
            <a:r>
              <a:rPr lang="en-US" altLang="zh-CN" dirty="0"/>
              <a:t>(alias)</a:t>
            </a:r>
            <a:r>
              <a:rPr lang="zh-CN" altLang="en-US" dirty="0"/>
              <a:t> </a:t>
            </a:r>
            <a:endParaRPr lang="en-US" altLang="zh-CN" dirty="0"/>
          </a:p>
          <a:p>
            <a:pPr lvl="2">
              <a:lnSpc>
                <a:spcPct val="100000"/>
              </a:lnSpc>
            </a:pPr>
            <a:r>
              <a:rPr lang="en-US" altLang="zh-CN" sz="1800" dirty="0"/>
              <a:t>variable = expression  (LHS = RHS)    </a:t>
            </a:r>
          </a:p>
          <a:p>
            <a:pPr lvl="2">
              <a:lnSpc>
                <a:spcPct val="100000"/>
              </a:lnSpc>
            </a:pPr>
            <a:r>
              <a:rPr lang="zh-CN" altLang="en-US" sz="1800" dirty="0"/>
              <a:t>首先计算</a:t>
            </a:r>
            <a:r>
              <a:rPr lang="en-US" altLang="zh-CN" sz="1800" dirty="0"/>
              <a:t>RHS</a:t>
            </a:r>
            <a:r>
              <a:rPr lang="zh-CN" altLang="en-US" sz="1800" dirty="0"/>
              <a:t>的表达式的值（对象），然后</a:t>
            </a:r>
            <a:r>
              <a:rPr lang="en-US" altLang="zh-CN" sz="1800" dirty="0"/>
              <a:t>LHS</a:t>
            </a:r>
            <a:r>
              <a:rPr lang="zh-CN" altLang="en-US" sz="1800" dirty="0"/>
              <a:t>的变量指向该对象（即值赋值给变量）</a:t>
            </a:r>
            <a:endParaRPr lang="en-US" altLang="zh-CN" sz="1800" dirty="0"/>
          </a:p>
          <a:p>
            <a:pPr lvl="2">
              <a:lnSpc>
                <a:spcPct val="100000"/>
              </a:lnSpc>
            </a:pPr>
            <a:r>
              <a:rPr lang="zh-CN" altLang="en-US" sz="1800" dirty="0">
                <a:solidFill>
                  <a:srgbClr val="FF0000"/>
                </a:solidFill>
                <a:latin typeface="宋体" panose="02010600030101010101" pitchFamily="2" charset="-122"/>
              </a:rPr>
              <a:t>变量出现在</a:t>
            </a:r>
            <a:r>
              <a:rPr lang="en-US" altLang="zh-CN" sz="1800" dirty="0">
                <a:solidFill>
                  <a:srgbClr val="FF0000"/>
                </a:solidFill>
                <a:latin typeface="宋体" panose="02010600030101010101" pitchFamily="2" charset="-122"/>
              </a:rPr>
              <a:t>LHS(Left Hand Side),</a:t>
            </a:r>
            <a:r>
              <a:rPr lang="zh-CN" altLang="en-US" sz="1800" dirty="0">
                <a:solidFill>
                  <a:srgbClr val="FF0000"/>
                </a:solidFill>
                <a:latin typeface="宋体" panose="02010600030101010101" pitchFamily="2" charset="-122"/>
              </a:rPr>
              <a:t>给该变量赋值，即保存</a:t>
            </a:r>
            <a:r>
              <a:rPr lang="en-US" altLang="zh-CN" sz="1800" dirty="0">
                <a:solidFill>
                  <a:srgbClr val="FF0000"/>
                </a:solidFill>
                <a:latin typeface="宋体" panose="02010600030101010101" pitchFamily="2" charset="-122"/>
              </a:rPr>
              <a:t>RHS</a:t>
            </a:r>
            <a:r>
              <a:rPr lang="zh-CN" altLang="en-US" sz="1800" dirty="0">
                <a:solidFill>
                  <a:srgbClr val="FF0000"/>
                </a:solidFill>
                <a:latin typeface="宋体" panose="02010600030101010101" pitchFamily="2" charset="-122"/>
              </a:rPr>
              <a:t>所对应对象的引用（地址）</a:t>
            </a:r>
            <a:endParaRPr lang="en-US" altLang="zh-CN" sz="1800" dirty="0">
              <a:solidFill>
                <a:srgbClr val="FF0000"/>
              </a:solidFill>
            </a:endParaRPr>
          </a:p>
          <a:p>
            <a:pPr lvl="2">
              <a:lnSpc>
                <a:spcPct val="100000"/>
              </a:lnSpc>
            </a:pPr>
            <a:r>
              <a:rPr lang="zh-CN" altLang="en-US" sz="1800" dirty="0">
                <a:solidFill>
                  <a:srgbClr val="FF0000"/>
                </a:solidFill>
              </a:rPr>
              <a:t>变量出现在</a:t>
            </a:r>
            <a:r>
              <a:rPr lang="en-US" altLang="zh-CN" sz="1800" dirty="0">
                <a:solidFill>
                  <a:srgbClr val="FF0000"/>
                </a:solidFill>
              </a:rPr>
              <a:t>RHS(Right Hand Side) </a:t>
            </a:r>
            <a:r>
              <a:rPr lang="zh-CN" altLang="en-US" sz="1800" dirty="0">
                <a:solidFill>
                  <a:srgbClr val="FF0000"/>
                </a:solidFill>
              </a:rPr>
              <a:t>处时</a:t>
            </a:r>
            <a:r>
              <a:rPr lang="zh-CN" altLang="zh-CN" sz="1800" dirty="0">
                <a:solidFill>
                  <a:srgbClr val="FF0000"/>
                </a:solidFill>
                <a:latin typeface="宋体" panose="02010600030101010101" pitchFamily="2" charset="-122"/>
              </a:rPr>
              <a:t>表示引用该变量</a:t>
            </a:r>
            <a:r>
              <a:rPr lang="zh-CN" altLang="en-US" sz="1800" dirty="0">
                <a:solidFill>
                  <a:srgbClr val="FF0000"/>
                </a:solidFill>
                <a:latin typeface="宋体" panose="02010600030101010101" pitchFamily="2" charset="-122"/>
              </a:rPr>
              <a:t>所指向对象的</a:t>
            </a:r>
            <a:r>
              <a:rPr lang="zh-CN" altLang="zh-CN" sz="1800" dirty="0">
                <a:solidFill>
                  <a:srgbClr val="FF0000"/>
                </a:solidFill>
                <a:latin typeface="宋体" panose="02010600030101010101" pitchFamily="2" charset="-122"/>
              </a:rPr>
              <a:t>值</a:t>
            </a:r>
            <a:endParaRPr lang="en-US" altLang="zh-CN" sz="1800" dirty="0">
              <a:solidFill>
                <a:srgbClr val="FF0000"/>
              </a:solidFill>
              <a:latin typeface="宋体" panose="02010600030101010101" pitchFamily="2" charset="-122"/>
            </a:endParaRPr>
          </a:p>
          <a:p>
            <a:pPr lvl="2">
              <a:lnSpc>
                <a:spcPct val="100000"/>
              </a:lnSpc>
            </a:pPr>
            <a:r>
              <a:rPr lang="zh-CN" altLang="en-US" sz="1800" dirty="0">
                <a:latin typeface="宋体" panose="02010600030101010101" pitchFamily="2" charset="-122"/>
              </a:rPr>
              <a:t>变量在使用前（出现在表达式）必须有定义（赋值）</a:t>
            </a:r>
            <a:endParaRPr lang="en-US" altLang="zh-CN" sz="1800" dirty="0">
              <a:latin typeface="宋体" panose="02010600030101010101" pitchFamily="2" charset="-122"/>
            </a:endParaRPr>
          </a:p>
          <a:p>
            <a:pPr lvl="1">
              <a:lnSpc>
                <a:spcPct val="100000"/>
              </a:lnSpc>
            </a:pPr>
            <a:r>
              <a:rPr lang="zh-CN" altLang="en-US" dirty="0"/>
              <a:t>变量在赋值之前</a:t>
            </a:r>
            <a:r>
              <a:rPr lang="zh-CN" altLang="en-US" b="1" dirty="0">
                <a:solidFill>
                  <a:srgbClr val="0070C0"/>
                </a:solidFill>
              </a:rPr>
              <a:t>无需声明其类型</a:t>
            </a:r>
            <a:r>
              <a:rPr lang="zh-CN" altLang="en-US" dirty="0"/>
              <a:t>，变量的类型为所指向对象的类型</a:t>
            </a:r>
            <a:endParaRPr lang="en-US" altLang="zh-CN" dirty="0"/>
          </a:p>
          <a:p>
            <a:pPr>
              <a:lnSpc>
                <a:spcPct val="100000"/>
              </a:lnSpc>
            </a:pPr>
            <a:r>
              <a:rPr lang="zh-CN" altLang="zh-CN" sz="1800" dirty="0">
                <a:latin typeface="宋体" panose="02010600030101010101" pitchFamily="2" charset="-122"/>
              </a:rPr>
              <a:t>Python是一种</a:t>
            </a:r>
            <a:r>
              <a:rPr lang="zh-CN" altLang="zh-CN" sz="1800" b="1" dirty="0">
                <a:solidFill>
                  <a:srgbClr val="0070C0"/>
                </a:solidFill>
                <a:latin typeface="宋体" panose="02010600030101010101" pitchFamily="2" charset="-122"/>
              </a:rPr>
              <a:t>动态类型</a:t>
            </a:r>
            <a:r>
              <a:rPr lang="zh-CN" altLang="zh-CN" sz="1800" dirty="0">
                <a:latin typeface="宋体" panose="02010600030101010101" pitchFamily="2" charset="-122"/>
              </a:rPr>
              <a:t>语言</a:t>
            </a:r>
            <a:endParaRPr lang="en-US" altLang="zh-CN" sz="1800" dirty="0">
              <a:latin typeface="宋体" panose="02010600030101010101" pitchFamily="2" charset="-122"/>
            </a:endParaRPr>
          </a:p>
          <a:p>
            <a:pPr lvl="1">
              <a:lnSpc>
                <a:spcPct val="100000"/>
              </a:lnSpc>
            </a:pPr>
            <a:r>
              <a:rPr lang="zh-CN" altLang="zh-CN" dirty="0">
                <a:latin typeface="宋体" panose="02010600030101010101" pitchFamily="2" charset="-122"/>
              </a:rPr>
              <a:t>变量的类型是可以随时变化的</a:t>
            </a:r>
            <a:endParaRPr lang="en-US" altLang="zh-CN" dirty="0">
              <a:latin typeface="宋体" panose="02010600030101010101" pitchFamily="2" charset="-122"/>
            </a:endParaRPr>
          </a:p>
          <a:p>
            <a:pPr lvl="1">
              <a:lnSpc>
                <a:spcPct val="100000"/>
              </a:lnSpc>
            </a:pPr>
            <a:r>
              <a:rPr lang="zh-CN" altLang="en-US" dirty="0">
                <a:latin typeface="宋体" panose="02010600030101010101" pitchFamily="2" charset="-122"/>
              </a:rPr>
              <a:t>对象的类型本身是不会变的</a:t>
            </a:r>
            <a:endParaRPr lang="en-US" altLang="zh-CN" dirty="0">
              <a:latin typeface="宋体" panose="02010600030101010101" pitchFamily="2" charset="-122"/>
            </a:endParaRPr>
          </a:p>
          <a:p>
            <a:pPr>
              <a:lnSpc>
                <a:spcPct val="100000"/>
              </a:lnSpc>
            </a:pPr>
            <a:r>
              <a:rPr lang="zh-CN" altLang="en-US" dirty="0"/>
              <a:t>名字空间通过字典</a:t>
            </a:r>
            <a:r>
              <a:rPr lang="en-US" altLang="zh-CN" dirty="0" err="1"/>
              <a:t>dict</a:t>
            </a:r>
            <a:r>
              <a:rPr lang="zh-CN" altLang="en-US" dirty="0"/>
              <a:t>实现，字典保存的是</a:t>
            </a:r>
            <a:r>
              <a:rPr lang="en-US" altLang="zh-CN" dirty="0" err="1"/>
              <a:t>key:value</a:t>
            </a:r>
            <a:r>
              <a:rPr lang="zh-CN" altLang="en-US" dirty="0"/>
              <a:t>对，</a:t>
            </a:r>
            <a:endParaRPr lang="en-US" altLang="zh-CN" dirty="0"/>
          </a:p>
          <a:p>
            <a:pPr marL="0" indent="0">
              <a:lnSpc>
                <a:spcPct val="100000"/>
              </a:lnSpc>
              <a:buNone/>
            </a:pPr>
            <a:r>
              <a:rPr lang="en-US" altLang="zh-CN" dirty="0"/>
              <a:t>      key</a:t>
            </a:r>
            <a:r>
              <a:rPr lang="zh-CN" altLang="en-US" dirty="0"/>
              <a:t>为变量的名字，而</a:t>
            </a:r>
            <a:r>
              <a:rPr lang="en-US" altLang="zh-CN" dirty="0"/>
              <a:t>value</a:t>
            </a:r>
            <a:r>
              <a:rPr lang="zh-CN" altLang="en-US" dirty="0"/>
              <a:t>为对应的对象</a:t>
            </a:r>
            <a:endParaRPr lang="zh-CN" altLang="zh-CN" dirty="0">
              <a:latin typeface="宋体" panose="02010600030101010101" pitchFamily="2" charset="-122"/>
            </a:endParaRPr>
          </a:p>
        </p:txBody>
      </p:sp>
      <p:grpSp>
        <p:nvGrpSpPr>
          <p:cNvPr id="4" name="组合 3">
            <a:extLst>
              <a:ext uri="{FF2B5EF4-FFF2-40B4-BE49-F238E27FC236}">
                <a16:creationId xmlns:a16="http://schemas.microsoft.com/office/drawing/2014/main" id="{C1910CA6-A01A-4632-8F07-C731A397EA7F}"/>
              </a:ext>
            </a:extLst>
          </p:cNvPr>
          <p:cNvGrpSpPr/>
          <p:nvPr/>
        </p:nvGrpSpPr>
        <p:grpSpPr>
          <a:xfrm>
            <a:off x="8584034" y="3927405"/>
            <a:ext cx="3374349" cy="2446984"/>
            <a:chOff x="8513309" y="1436199"/>
            <a:chExt cx="3374349" cy="2446984"/>
          </a:xfrm>
        </p:grpSpPr>
        <p:pic>
          <p:nvPicPr>
            <p:cNvPr id="5" name="Picture 2" descr="http://pic002.cnblogs.com/images/2011/343468/2011112221295124.png">
              <a:extLst>
                <a:ext uri="{FF2B5EF4-FFF2-40B4-BE49-F238E27FC236}">
                  <a16:creationId xmlns:a16="http://schemas.microsoft.com/office/drawing/2014/main" id="{1021BBA8-657F-4012-9DAB-069BCAAFD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0819" y="2240844"/>
              <a:ext cx="3031220" cy="1178396"/>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3F098333-497B-4196-98E8-958A867BFCC2}"/>
                </a:ext>
              </a:extLst>
            </p:cNvPr>
            <p:cNvSpPr/>
            <p:nvPr/>
          </p:nvSpPr>
          <p:spPr>
            <a:xfrm>
              <a:off x="8585200" y="2082800"/>
              <a:ext cx="1320800" cy="180038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90C5EB79-C37D-4771-B7C7-A9B67C056EDE}"/>
                </a:ext>
              </a:extLst>
            </p:cNvPr>
            <p:cNvSpPr/>
            <p:nvPr/>
          </p:nvSpPr>
          <p:spPr>
            <a:xfrm>
              <a:off x="10566858" y="2082530"/>
              <a:ext cx="1320800" cy="180038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15E0A22-D944-411D-B0B7-D5D62318B79E}"/>
                </a:ext>
              </a:extLst>
            </p:cNvPr>
            <p:cNvSpPr txBox="1"/>
            <p:nvPr/>
          </p:nvSpPr>
          <p:spPr>
            <a:xfrm>
              <a:off x="8513309" y="1436199"/>
              <a:ext cx="1464581" cy="646331"/>
            </a:xfrm>
            <a:prstGeom prst="rect">
              <a:avLst/>
            </a:prstGeom>
            <a:noFill/>
          </p:spPr>
          <p:txBody>
            <a:bodyPr wrap="square" rtlCol="0">
              <a:spAutoFit/>
            </a:bodyPr>
            <a:lstStyle/>
            <a:p>
              <a:pPr algn="ctr"/>
              <a:r>
                <a:rPr lang="zh-CN" altLang="en-US" dirty="0"/>
                <a:t>名字空间</a:t>
              </a:r>
              <a:r>
                <a:rPr lang="en-US" altLang="zh-CN" dirty="0"/>
                <a:t>(namespace)</a:t>
              </a:r>
              <a:endParaRPr lang="zh-CN" altLang="en-US" dirty="0"/>
            </a:p>
          </p:txBody>
        </p:sp>
        <p:sp>
          <p:nvSpPr>
            <p:cNvPr id="9" name="文本框 8">
              <a:extLst>
                <a:ext uri="{FF2B5EF4-FFF2-40B4-BE49-F238E27FC236}">
                  <a16:creationId xmlns:a16="http://schemas.microsoft.com/office/drawing/2014/main" id="{BF77F13D-7DA2-4072-98D3-92D3C0AF80A8}"/>
                </a:ext>
              </a:extLst>
            </p:cNvPr>
            <p:cNvSpPr txBox="1"/>
            <p:nvPr/>
          </p:nvSpPr>
          <p:spPr>
            <a:xfrm>
              <a:off x="10423077" y="1574302"/>
              <a:ext cx="1464581" cy="369332"/>
            </a:xfrm>
            <a:prstGeom prst="rect">
              <a:avLst/>
            </a:prstGeom>
            <a:noFill/>
          </p:spPr>
          <p:txBody>
            <a:bodyPr wrap="square" rtlCol="0">
              <a:spAutoFit/>
            </a:bodyPr>
            <a:lstStyle/>
            <a:p>
              <a:pPr algn="ctr"/>
              <a:r>
                <a:rPr lang="zh-CN" altLang="en-US" dirty="0"/>
                <a:t>对象空间</a:t>
              </a:r>
            </a:p>
          </p:txBody>
        </p:sp>
      </p:grpSp>
      <p:sp>
        <p:nvSpPr>
          <p:cNvPr id="10" name="矩形 9">
            <a:extLst>
              <a:ext uri="{FF2B5EF4-FFF2-40B4-BE49-F238E27FC236}">
                <a16:creationId xmlns:a16="http://schemas.microsoft.com/office/drawing/2014/main" id="{CA26DC5A-5BC3-4578-8EE6-4B277B449B00}"/>
              </a:ext>
            </a:extLst>
          </p:cNvPr>
          <p:cNvSpPr/>
          <p:nvPr/>
        </p:nvSpPr>
        <p:spPr>
          <a:xfrm>
            <a:off x="4413542" y="4655313"/>
            <a:ext cx="4040164" cy="99116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nSpc>
                <a:spcPct val="110000"/>
              </a:lnSpc>
              <a:spcBef>
                <a:spcPct val="0"/>
              </a:spcBef>
            </a:pPr>
            <a:r>
              <a:rPr lang="en-US" altLang="zh-CN" dirty="0">
                <a:latin typeface="Axure Handwriting" pitchFamily="34" charset="0"/>
                <a:ea typeface="Verdana" panose="020B0604030504040204" pitchFamily="34" charset="0"/>
                <a:cs typeface="Verdana" panose="020B0604030504040204" pitchFamily="34" charset="0"/>
              </a:rPr>
              <a:t>Namespaces are one honking great idea -- let's do more of those!</a:t>
            </a:r>
          </a:p>
          <a:p>
            <a:pPr>
              <a:lnSpc>
                <a:spcPct val="110000"/>
              </a:lnSpc>
              <a:spcBef>
                <a:spcPct val="0"/>
              </a:spcBef>
            </a:pPr>
            <a:r>
              <a:rPr lang="en-US" altLang="zh-CN" dirty="0">
                <a:latin typeface="Axure Handwriting" pitchFamily="34" charset="0"/>
                <a:ea typeface="Verdana" panose="020B0604030504040204" pitchFamily="34" charset="0"/>
                <a:cs typeface="Verdana" panose="020B0604030504040204" pitchFamily="34" charset="0"/>
              </a:rPr>
              <a:t>The Zen of Python  (import this)</a:t>
            </a:r>
            <a:endParaRPr lang="zh-CN" altLang="en-US" dirty="0">
              <a:latin typeface="Axure Handwriting" pitchFamily="34" charset="0"/>
              <a:cs typeface="Verdana" panose="020B0604030504040204" pitchFamily="34" charset="0"/>
            </a:endParaRPr>
          </a:p>
        </p:txBody>
      </p:sp>
      <p:sp>
        <p:nvSpPr>
          <p:cNvPr id="11" name="文本框 10">
            <a:extLst>
              <a:ext uri="{FF2B5EF4-FFF2-40B4-BE49-F238E27FC236}">
                <a16:creationId xmlns:a16="http://schemas.microsoft.com/office/drawing/2014/main" id="{A56414CE-C68B-43C1-BE7E-1C5DB3941BDB}"/>
              </a:ext>
            </a:extLst>
          </p:cNvPr>
          <p:cNvSpPr txBox="1"/>
          <p:nvPr/>
        </p:nvSpPr>
        <p:spPr>
          <a:xfrm>
            <a:off x="9359580" y="172717"/>
            <a:ext cx="2598803" cy="193899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just"/>
            <a:r>
              <a:rPr lang="en-US" altLang="zh-CN" sz="2000" dirty="0"/>
              <a:t>x = 3</a:t>
            </a:r>
          </a:p>
          <a:p>
            <a:pPr algn="just"/>
            <a:r>
              <a:rPr lang="en-US" altLang="zh-CN" sz="2000" dirty="0"/>
              <a:t>a = 3 + 4</a:t>
            </a:r>
          </a:p>
          <a:p>
            <a:pPr algn="just"/>
            <a:r>
              <a:rPr lang="en-US" altLang="zh-CN" sz="2000" dirty="0"/>
              <a:t>a = a + 3</a:t>
            </a:r>
          </a:p>
          <a:p>
            <a:r>
              <a:rPr lang="en-US" altLang="zh-CN" sz="2000" dirty="0"/>
              <a:t>b = a </a:t>
            </a:r>
          </a:p>
          <a:p>
            <a:r>
              <a:rPr lang="en-US" altLang="zh-CN" sz="2000" dirty="0"/>
              <a:t>b = 3.14</a:t>
            </a:r>
          </a:p>
          <a:p>
            <a:r>
              <a:rPr lang="en-US" altLang="zh-CN" sz="2000" dirty="0">
                <a:solidFill>
                  <a:srgbClr val="FF0000"/>
                </a:solidFill>
                <a:highlight>
                  <a:srgbClr val="FFFF00"/>
                </a:highlight>
              </a:rPr>
              <a:t>c = d + 8  # </a:t>
            </a:r>
            <a:r>
              <a:rPr lang="en-US" altLang="zh-CN" sz="2000" dirty="0" err="1">
                <a:solidFill>
                  <a:srgbClr val="FF0000"/>
                </a:solidFill>
                <a:highlight>
                  <a:srgbClr val="FFFF00"/>
                </a:highlight>
              </a:rPr>
              <a:t>NameError</a:t>
            </a:r>
            <a:r>
              <a:rPr lang="en-US" altLang="zh-CN" sz="2000" dirty="0"/>
              <a:t> </a:t>
            </a:r>
          </a:p>
        </p:txBody>
      </p:sp>
      <p:sp>
        <p:nvSpPr>
          <p:cNvPr id="12" name="矩形 11">
            <a:extLst>
              <a:ext uri="{FF2B5EF4-FFF2-40B4-BE49-F238E27FC236}">
                <a16:creationId xmlns:a16="http://schemas.microsoft.com/office/drawing/2014/main" id="{73862F24-5CDB-412A-A626-602A091D7777}"/>
              </a:ext>
            </a:extLst>
          </p:cNvPr>
          <p:cNvSpPr/>
          <p:nvPr/>
        </p:nvSpPr>
        <p:spPr>
          <a:xfrm>
            <a:off x="4119860" y="254533"/>
            <a:ext cx="501396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altLang="zh-CN" b="1" dirty="0">
                <a:solidFill>
                  <a:schemeClr val="accent5"/>
                </a:solidFill>
              </a:rPr>
              <a:t>python</a:t>
            </a:r>
            <a:r>
              <a:rPr lang="zh-CN" altLang="en-US" b="1" dirty="0">
                <a:solidFill>
                  <a:schemeClr val="accent5"/>
                </a:solidFill>
              </a:rPr>
              <a:t>注释</a:t>
            </a:r>
            <a:r>
              <a:rPr lang="zh-CN" altLang="en-US" dirty="0"/>
              <a:t>： </a:t>
            </a:r>
            <a:r>
              <a:rPr lang="en-US" altLang="zh-CN" dirty="0"/>
              <a:t>#</a:t>
            </a:r>
            <a:r>
              <a:rPr lang="zh-CN" altLang="en-US" dirty="0"/>
              <a:t>字符后的内容不会被解释器解释</a:t>
            </a:r>
            <a:endParaRPr lang="en-US" altLang="zh-CN" dirty="0"/>
          </a:p>
        </p:txBody>
      </p:sp>
    </p:spTree>
    <p:extLst>
      <p:ext uri="{BB962C8B-B14F-4D97-AF65-F5344CB8AC3E}">
        <p14:creationId xmlns:p14="http://schemas.microsoft.com/office/powerpoint/2010/main" val="3092272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6F8957-0A97-4E81-AA5E-8D43565D5FCE}"/>
              </a:ext>
            </a:extLst>
          </p:cNvPr>
          <p:cNvSpPr>
            <a:spLocks noGrp="1"/>
          </p:cNvSpPr>
          <p:nvPr>
            <p:ph type="title"/>
          </p:nvPr>
        </p:nvSpPr>
        <p:spPr/>
        <p:txBody>
          <a:bodyPr/>
          <a:lstStyle/>
          <a:p>
            <a:r>
              <a:rPr lang="zh-CN" altLang="en-US" dirty="0"/>
              <a:t>变量和赋值语句</a:t>
            </a:r>
          </a:p>
        </p:txBody>
      </p:sp>
      <p:sp>
        <p:nvSpPr>
          <p:cNvPr id="3" name="内容占位符 2">
            <a:extLst>
              <a:ext uri="{FF2B5EF4-FFF2-40B4-BE49-F238E27FC236}">
                <a16:creationId xmlns:a16="http://schemas.microsoft.com/office/drawing/2014/main" id="{8EC00E23-8ABF-40C1-AA15-F68670F14487}"/>
              </a:ext>
            </a:extLst>
          </p:cNvPr>
          <p:cNvSpPr>
            <a:spLocks noGrp="1"/>
          </p:cNvSpPr>
          <p:nvPr>
            <p:ph idx="1"/>
          </p:nvPr>
        </p:nvSpPr>
        <p:spPr>
          <a:xfrm>
            <a:off x="442913" y="728663"/>
            <a:ext cx="11289710" cy="5617710"/>
          </a:xfrm>
        </p:spPr>
        <p:txBody>
          <a:bodyPr/>
          <a:lstStyle/>
          <a:p>
            <a:r>
              <a:rPr lang="zh-CN" altLang="en-US" sz="1800" dirty="0"/>
              <a:t>变量表示某个对象的引用，</a:t>
            </a:r>
            <a:r>
              <a:rPr lang="zh-CN" altLang="zh-CN" sz="1800" dirty="0"/>
              <a:t>允许多个变量指向同一个</a:t>
            </a:r>
            <a:r>
              <a:rPr lang="zh-CN" altLang="en-US" sz="1800" dirty="0"/>
              <a:t>对象</a:t>
            </a:r>
            <a:endParaRPr lang="en-US" altLang="zh-CN" sz="1800" dirty="0"/>
          </a:p>
          <a:p>
            <a:r>
              <a:rPr lang="en-US" altLang="zh-CN" sz="1800" dirty="0"/>
              <a:t>a = a + 3</a:t>
            </a:r>
            <a:r>
              <a:rPr lang="zh-CN" altLang="en-US" sz="1800" dirty="0"/>
              <a:t>， 变量</a:t>
            </a:r>
            <a:r>
              <a:rPr lang="en-US" altLang="zh-CN" sz="1800" dirty="0"/>
              <a:t>a</a:t>
            </a:r>
            <a:r>
              <a:rPr lang="zh-CN" altLang="en-US" sz="1800" dirty="0"/>
              <a:t>指向了原来变量</a:t>
            </a:r>
            <a:r>
              <a:rPr lang="en-US" altLang="zh-CN" sz="1800" dirty="0"/>
              <a:t>a</a:t>
            </a:r>
            <a:r>
              <a:rPr lang="zh-CN" altLang="en-US" sz="1800" dirty="0"/>
              <a:t>的值与</a:t>
            </a:r>
            <a:r>
              <a:rPr lang="en-US" altLang="zh-CN" sz="1800" dirty="0"/>
              <a:t>3</a:t>
            </a:r>
            <a:r>
              <a:rPr lang="zh-CN" altLang="en-US" sz="1800" dirty="0"/>
              <a:t>相加后的另一个对象</a:t>
            </a:r>
            <a:endParaRPr lang="en-US" altLang="zh-CN" sz="1800" dirty="0"/>
          </a:p>
          <a:p>
            <a:r>
              <a:rPr lang="en-US" altLang="zh-CN" sz="1800" dirty="0"/>
              <a:t>y = x  </a:t>
            </a:r>
            <a:r>
              <a:rPr lang="zh-CN" altLang="en-US" sz="1800" dirty="0"/>
              <a:t>相当于给</a:t>
            </a:r>
            <a:r>
              <a:rPr lang="en-US" altLang="zh-CN" sz="1800" dirty="0"/>
              <a:t>x</a:t>
            </a:r>
            <a:r>
              <a:rPr lang="zh-CN" altLang="en-US" sz="1800" dirty="0"/>
              <a:t>所指向的对象取了另外一个</a:t>
            </a:r>
            <a:r>
              <a:rPr lang="zh-CN" altLang="en-US" sz="1800" b="1" dirty="0">
                <a:solidFill>
                  <a:schemeClr val="accent2"/>
                </a:solidFill>
              </a:rPr>
              <a:t>别名</a:t>
            </a:r>
            <a:r>
              <a:rPr lang="en-US" altLang="zh-CN" sz="1800" b="1" dirty="0">
                <a:solidFill>
                  <a:schemeClr val="accent2"/>
                </a:solidFill>
              </a:rPr>
              <a:t>y</a:t>
            </a:r>
            <a:endParaRPr lang="zh-CN" altLang="en-US" sz="1800" b="1" dirty="0">
              <a:solidFill>
                <a:schemeClr val="accent2"/>
              </a:solidFill>
            </a:endParaRPr>
          </a:p>
          <a:p>
            <a:endParaRPr lang="zh-CN" altLang="en-US" sz="1800" dirty="0"/>
          </a:p>
        </p:txBody>
      </p:sp>
      <p:pic>
        <p:nvPicPr>
          <p:cNvPr id="4" name="图片 3">
            <a:extLst>
              <a:ext uri="{FF2B5EF4-FFF2-40B4-BE49-F238E27FC236}">
                <a16:creationId xmlns:a16="http://schemas.microsoft.com/office/drawing/2014/main" id="{0052BA1D-E3E9-4DB1-BBF7-AA102AC00BE8}"/>
              </a:ext>
            </a:extLst>
          </p:cNvPr>
          <p:cNvPicPr>
            <a:picLocks noChangeAspect="1"/>
          </p:cNvPicPr>
          <p:nvPr/>
        </p:nvPicPr>
        <p:blipFill>
          <a:blip r:embed="rId2"/>
          <a:stretch>
            <a:fillRect/>
          </a:stretch>
        </p:blipFill>
        <p:spPr>
          <a:xfrm>
            <a:off x="4358398" y="1678589"/>
            <a:ext cx="7806592" cy="2660096"/>
          </a:xfrm>
          <a:prstGeom prst="rect">
            <a:avLst/>
          </a:prstGeom>
        </p:spPr>
      </p:pic>
      <p:sp>
        <p:nvSpPr>
          <p:cNvPr id="5" name="文本框 4">
            <a:extLst>
              <a:ext uri="{FF2B5EF4-FFF2-40B4-BE49-F238E27FC236}">
                <a16:creationId xmlns:a16="http://schemas.microsoft.com/office/drawing/2014/main" id="{45141337-12E9-4D7F-89AD-C027CE483EE5}"/>
              </a:ext>
            </a:extLst>
          </p:cNvPr>
          <p:cNvSpPr txBox="1"/>
          <p:nvPr/>
        </p:nvSpPr>
        <p:spPr>
          <a:xfrm>
            <a:off x="9198941" y="-8529"/>
            <a:ext cx="1436011" cy="155427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just">
              <a:lnSpc>
                <a:spcPct val="95000"/>
              </a:lnSpc>
            </a:pPr>
            <a:r>
              <a:rPr lang="en-US" altLang="zh-CN" sz="2000" dirty="0"/>
              <a:t>x = 3</a:t>
            </a:r>
          </a:p>
          <a:p>
            <a:pPr algn="just">
              <a:lnSpc>
                <a:spcPct val="95000"/>
              </a:lnSpc>
            </a:pPr>
            <a:r>
              <a:rPr lang="en-US" altLang="zh-CN" sz="2000" dirty="0"/>
              <a:t>a = 3 + 4</a:t>
            </a:r>
          </a:p>
          <a:p>
            <a:pPr algn="just">
              <a:lnSpc>
                <a:spcPct val="95000"/>
              </a:lnSpc>
            </a:pPr>
            <a:r>
              <a:rPr lang="en-US" altLang="zh-CN" sz="2000" dirty="0"/>
              <a:t>a = a + 3</a:t>
            </a:r>
          </a:p>
          <a:p>
            <a:pPr>
              <a:lnSpc>
                <a:spcPct val="95000"/>
              </a:lnSpc>
            </a:pPr>
            <a:r>
              <a:rPr lang="en-US" altLang="zh-CN" sz="2000" dirty="0"/>
              <a:t>b = a </a:t>
            </a:r>
          </a:p>
          <a:p>
            <a:pPr>
              <a:lnSpc>
                <a:spcPct val="95000"/>
              </a:lnSpc>
            </a:pPr>
            <a:r>
              <a:rPr lang="en-US" altLang="zh-CN" sz="2000" dirty="0"/>
              <a:t>b = 3.14</a:t>
            </a:r>
          </a:p>
        </p:txBody>
      </p:sp>
      <p:graphicFrame>
        <p:nvGraphicFramePr>
          <p:cNvPr id="6" name="表格 5">
            <a:extLst>
              <a:ext uri="{FF2B5EF4-FFF2-40B4-BE49-F238E27FC236}">
                <a16:creationId xmlns:a16="http://schemas.microsoft.com/office/drawing/2014/main" id="{ACDF74E7-78DB-4B0E-989C-AAE2C1518FB2}"/>
              </a:ext>
            </a:extLst>
          </p:cNvPr>
          <p:cNvGraphicFramePr>
            <a:graphicFrameLocks noGrp="1"/>
          </p:cNvGraphicFramePr>
          <p:nvPr/>
        </p:nvGraphicFramePr>
        <p:xfrm>
          <a:off x="3042901" y="4276715"/>
          <a:ext cx="9105625" cy="2123440"/>
        </p:xfrm>
        <a:graphic>
          <a:graphicData uri="http://schemas.openxmlformats.org/drawingml/2006/table">
            <a:tbl>
              <a:tblPr firstRow="1" bandRow="1">
                <a:tableStyleId>{5940675A-B579-460E-94D1-54222C63F5DA}</a:tableStyleId>
              </a:tblPr>
              <a:tblGrid>
                <a:gridCol w="1881110">
                  <a:extLst>
                    <a:ext uri="{9D8B030D-6E8A-4147-A177-3AD203B41FA5}">
                      <a16:colId xmlns:a16="http://schemas.microsoft.com/office/drawing/2014/main" val="2838522253"/>
                    </a:ext>
                  </a:extLst>
                </a:gridCol>
                <a:gridCol w="7224515">
                  <a:extLst>
                    <a:ext uri="{9D8B030D-6E8A-4147-A177-3AD203B41FA5}">
                      <a16:colId xmlns:a16="http://schemas.microsoft.com/office/drawing/2014/main" val="1177928705"/>
                    </a:ext>
                  </a:extLst>
                </a:gridCol>
              </a:tblGrid>
              <a:tr h="370840">
                <a:tc>
                  <a:txBody>
                    <a:bodyPr/>
                    <a:lstStyle/>
                    <a:p>
                      <a:r>
                        <a:rPr lang="en-US" altLang="zh-CN" sz="1800" dirty="0"/>
                        <a:t>id(object)</a:t>
                      </a:r>
                      <a:endParaRPr lang="zh-CN" alt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t>返回</a:t>
                      </a:r>
                      <a:r>
                        <a:rPr lang="en-US" altLang="zh-CN" sz="1800" dirty="0"/>
                        <a:t>object</a:t>
                      </a:r>
                      <a:r>
                        <a:rPr lang="zh-CN" altLang="en-US" sz="1800" dirty="0"/>
                        <a:t>的</a:t>
                      </a:r>
                      <a:r>
                        <a:rPr lang="en-US" altLang="zh-CN" sz="1800" dirty="0"/>
                        <a:t>ID</a:t>
                      </a:r>
                    </a:p>
                  </a:txBody>
                  <a:tcPr/>
                </a:tc>
                <a:extLst>
                  <a:ext uri="{0D108BD9-81ED-4DB2-BD59-A6C34878D82A}">
                    <a16:rowId xmlns:a16="http://schemas.microsoft.com/office/drawing/2014/main" val="1858327804"/>
                  </a:ext>
                </a:extLst>
              </a:tr>
              <a:tr h="370840">
                <a:tc>
                  <a:txBody>
                    <a:bodyPr/>
                    <a:lstStyle/>
                    <a:p>
                      <a:r>
                        <a:rPr lang="zh-CN" altLang="zh-CN" sz="1800" dirty="0"/>
                        <a:t>type(</a:t>
                      </a:r>
                      <a:r>
                        <a:rPr lang="en-US" altLang="zh-CN" sz="1800" dirty="0"/>
                        <a:t>object</a:t>
                      </a:r>
                      <a:r>
                        <a:rPr lang="zh-CN" altLang="zh-CN" sz="1800" dirty="0"/>
                        <a:t>)</a:t>
                      </a:r>
                      <a:endParaRPr lang="zh-CN" altLang="en-US" sz="1800" dirty="0"/>
                    </a:p>
                  </a:txBody>
                  <a:tcPr/>
                </a:tc>
                <a:tc>
                  <a:txBody>
                    <a:bodyPr/>
                    <a:lstStyle/>
                    <a:p>
                      <a:r>
                        <a:rPr lang="zh-CN" altLang="zh-CN" sz="1800" dirty="0"/>
                        <a:t>返回</a:t>
                      </a:r>
                      <a:r>
                        <a:rPr lang="en-US" altLang="zh-CN" sz="1800" dirty="0"/>
                        <a:t>object</a:t>
                      </a:r>
                      <a:r>
                        <a:rPr lang="zh-CN" altLang="en-US" sz="1800" dirty="0"/>
                        <a:t>的</a:t>
                      </a:r>
                      <a:r>
                        <a:rPr lang="zh-CN" altLang="zh-CN" sz="1800" dirty="0"/>
                        <a:t>类型</a:t>
                      </a:r>
                      <a:endParaRPr lang="zh-CN" altLang="en-US" sz="1800" dirty="0"/>
                    </a:p>
                  </a:txBody>
                  <a:tcPr/>
                </a:tc>
                <a:extLst>
                  <a:ext uri="{0D108BD9-81ED-4DB2-BD59-A6C34878D82A}">
                    <a16:rowId xmlns:a16="http://schemas.microsoft.com/office/drawing/2014/main" val="3339158761"/>
                  </a:ext>
                </a:extLst>
              </a:tr>
              <a:tr h="370840">
                <a:tc>
                  <a:txBody>
                    <a:bodyPr/>
                    <a:lstStyle/>
                    <a:p>
                      <a:r>
                        <a:rPr lang="zh-CN" altLang="zh-CN" sz="1800" dirty="0"/>
                        <a:t>isinstance(</a:t>
                      </a:r>
                      <a:r>
                        <a:rPr lang="en-US" altLang="zh-CN" sz="1800" dirty="0" err="1"/>
                        <a:t>obj</a:t>
                      </a:r>
                      <a:r>
                        <a:rPr lang="en-US" altLang="zh-CN" sz="1800" dirty="0"/>
                        <a:t>, </a:t>
                      </a:r>
                      <a:r>
                        <a:rPr lang="en-US" altLang="zh-CN" sz="1800" dirty="0" err="1"/>
                        <a:t>cls</a:t>
                      </a:r>
                      <a:r>
                        <a:rPr lang="zh-CN" altLang="zh-CN" sz="1800" dirty="0"/>
                        <a:t>)</a:t>
                      </a:r>
                      <a:endParaRPr lang="zh-CN" alt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dirty="0"/>
                        <a:t>测试对象</a:t>
                      </a:r>
                      <a:r>
                        <a:rPr lang="en-US" altLang="zh-CN" sz="1800" dirty="0" err="1"/>
                        <a:t>obj</a:t>
                      </a:r>
                      <a:r>
                        <a:rPr lang="zh-CN" altLang="zh-CN" sz="1800" dirty="0"/>
                        <a:t>是否为</a:t>
                      </a:r>
                      <a:r>
                        <a:rPr lang="zh-CN" altLang="zh-CN" sz="1800" b="1" dirty="0">
                          <a:solidFill>
                            <a:schemeClr val="accent3"/>
                          </a:solidFill>
                        </a:rPr>
                        <a:t>指定类型</a:t>
                      </a:r>
                      <a:r>
                        <a:rPr lang="en-US" altLang="zh-CN" sz="1800" b="1" dirty="0" err="1">
                          <a:solidFill>
                            <a:schemeClr val="accent3"/>
                          </a:solidFill>
                        </a:rPr>
                        <a:t>cls</a:t>
                      </a:r>
                      <a:r>
                        <a:rPr lang="zh-CN" altLang="en-US" sz="1800" b="1" dirty="0">
                          <a:solidFill>
                            <a:schemeClr val="accent3"/>
                          </a:solidFill>
                        </a:rPr>
                        <a:t>或其子类型</a:t>
                      </a:r>
                      <a:r>
                        <a:rPr lang="zh-CN" altLang="zh-CN" sz="1800" dirty="0"/>
                        <a:t>的实例</a:t>
                      </a:r>
                      <a:r>
                        <a:rPr lang="zh-CN" altLang="en-US" sz="1800" dirty="0"/>
                        <a:t>，返回</a:t>
                      </a:r>
                      <a:r>
                        <a:rPr lang="en-US" altLang="zh-CN" sz="1800" dirty="0"/>
                        <a:t>True</a:t>
                      </a:r>
                      <a:r>
                        <a:rPr lang="zh-CN" altLang="en-US" sz="1800" dirty="0"/>
                        <a:t>或</a:t>
                      </a:r>
                      <a:r>
                        <a:rPr lang="en-US" altLang="zh-CN" sz="1800" dirty="0"/>
                        <a:t>False, </a:t>
                      </a:r>
                      <a:r>
                        <a:rPr lang="en-US" altLang="zh-CN" sz="1800" dirty="0" err="1"/>
                        <a:t>cls</a:t>
                      </a:r>
                      <a:r>
                        <a:rPr lang="zh-CN" altLang="en-US" sz="1800" dirty="0"/>
                        <a:t>可以是</a:t>
                      </a:r>
                      <a:r>
                        <a:rPr lang="en-US" altLang="zh-CN" sz="1800" dirty="0" err="1"/>
                        <a:t>int</a:t>
                      </a:r>
                      <a:r>
                        <a:rPr lang="en-US" altLang="zh-CN" sz="1800" dirty="0"/>
                        <a:t>/float/</a:t>
                      </a:r>
                      <a:r>
                        <a:rPr lang="en-US" altLang="zh-CN" sz="1800" dirty="0" err="1"/>
                        <a:t>str</a:t>
                      </a:r>
                      <a:r>
                        <a:rPr lang="zh-CN" altLang="en-US" sz="1800" dirty="0"/>
                        <a:t>等，它指向某个类对象</a:t>
                      </a:r>
                    </a:p>
                  </a:txBody>
                  <a:tcPr/>
                </a:tc>
                <a:extLst>
                  <a:ext uri="{0D108BD9-81ED-4DB2-BD59-A6C34878D82A}">
                    <a16:rowId xmlns:a16="http://schemas.microsoft.com/office/drawing/2014/main" val="2458290275"/>
                  </a:ext>
                </a:extLst>
              </a:tr>
              <a:tr h="370840">
                <a:tc>
                  <a:txBody>
                    <a:bodyPr/>
                    <a:lstStyle/>
                    <a:p>
                      <a:r>
                        <a:rPr lang="en-US" altLang="zh-CN" sz="1800" dirty="0"/>
                        <a:t>obj1 == obj2</a:t>
                      </a:r>
                      <a:endParaRPr lang="zh-CN" altLang="en-US" sz="1800" dirty="0"/>
                    </a:p>
                  </a:txBody>
                  <a:tcPr/>
                </a:tc>
                <a:tc>
                  <a:txBody>
                    <a:bodyPr/>
                    <a:lstStyle/>
                    <a:p>
                      <a:r>
                        <a:rPr lang="zh-CN" altLang="en-US" sz="1800" dirty="0"/>
                        <a:t>判断</a:t>
                      </a:r>
                      <a:r>
                        <a:rPr lang="en-US" altLang="zh-CN" sz="1800" dirty="0"/>
                        <a:t>obj1</a:t>
                      </a:r>
                      <a:r>
                        <a:rPr lang="zh-CN" altLang="en-US" sz="1800" dirty="0"/>
                        <a:t>和</a:t>
                      </a:r>
                      <a:r>
                        <a:rPr lang="en-US" altLang="zh-CN" sz="1800" dirty="0"/>
                        <a:t>obj2</a:t>
                      </a:r>
                      <a:r>
                        <a:rPr lang="zh-CN" altLang="en-US" sz="1800" dirty="0"/>
                        <a:t>的值是否相等，结果为</a:t>
                      </a:r>
                      <a:r>
                        <a:rPr lang="en-US" altLang="zh-CN" sz="1800" dirty="0"/>
                        <a:t>True</a:t>
                      </a:r>
                      <a:r>
                        <a:rPr lang="zh-CN" altLang="en-US" sz="1800" dirty="0"/>
                        <a:t>或</a:t>
                      </a:r>
                      <a:r>
                        <a:rPr lang="en-US" altLang="zh-CN" sz="1800" dirty="0"/>
                        <a:t>False</a:t>
                      </a:r>
                      <a:endParaRPr lang="zh-CN" altLang="en-US" sz="1800" dirty="0"/>
                    </a:p>
                  </a:txBody>
                  <a:tcPr/>
                </a:tc>
                <a:extLst>
                  <a:ext uri="{0D108BD9-81ED-4DB2-BD59-A6C34878D82A}">
                    <a16:rowId xmlns:a16="http://schemas.microsoft.com/office/drawing/2014/main" val="1811949356"/>
                  </a:ext>
                </a:extLst>
              </a:tr>
              <a:tr h="370840">
                <a:tc>
                  <a:txBody>
                    <a:bodyPr/>
                    <a:lstStyle/>
                    <a:p>
                      <a:r>
                        <a:rPr lang="en-US" altLang="zh-CN" sz="1800" dirty="0"/>
                        <a:t>obj1</a:t>
                      </a:r>
                      <a:r>
                        <a:rPr lang="en-US" altLang="zh-CN" sz="1800" baseline="0" dirty="0"/>
                        <a:t> is obj2</a:t>
                      </a:r>
                      <a:endParaRPr lang="zh-CN" altLang="en-US" sz="1800" dirty="0"/>
                    </a:p>
                  </a:txBody>
                  <a:tcPr/>
                </a:tc>
                <a:tc>
                  <a:txBody>
                    <a:bodyPr/>
                    <a:lstStyle/>
                    <a:p>
                      <a:r>
                        <a:rPr lang="zh-CN" altLang="en-US" sz="1800" dirty="0"/>
                        <a:t>判断</a:t>
                      </a:r>
                      <a:r>
                        <a:rPr lang="en-US" altLang="zh-CN" sz="1800" dirty="0"/>
                        <a:t>obj1</a:t>
                      </a:r>
                      <a:r>
                        <a:rPr lang="zh-CN" altLang="en-US" sz="1800" dirty="0"/>
                        <a:t>和</a:t>
                      </a:r>
                      <a:r>
                        <a:rPr lang="en-US" altLang="zh-CN" sz="1800" dirty="0"/>
                        <a:t>obj2</a:t>
                      </a:r>
                      <a:r>
                        <a:rPr lang="zh-CN" altLang="en-US" sz="1800" dirty="0"/>
                        <a:t>是否同一对象</a:t>
                      </a:r>
                      <a:r>
                        <a:rPr lang="en-US" altLang="zh-CN" sz="1800" dirty="0"/>
                        <a:t>,</a:t>
                      </a:r>
                      <a:r>
                        <a:rPr lang="en-US" altLang="zh-CN" sz="1800" baseline="0" dirty="0"/>
                        <a:t> </a:t>
                      </a:r>
                      <a:r>
                        <a:rPr lang="zh-CN" altLang="en-US" sz="1800" baseline="0" dirty="0"/>
                        <a:t>结果为</a:t>
                      </a:r>
                      <a:r>
                        <a:rPr lang="en-US" altLang="zh-CN" sz="1800" baseline="0" dirty="0"/>
                        <a:t>True</a:t>
                      </a:r>
                      <a:r>
                        <a:rPr lang="zh-CN" altLang="en-US" sz="1800" baseline="0" dirty="0"/>
                        <a:t>或</a:t>
                      </a:r>
                      <a:r>
                        <a:rPr lang="en-US" altLang="zh-CN" sz="1800" baseline="0" dirty="0"/>
                        <a:t>False</a:t>
                      </a:r>
                      <a:r>
                        <a:rPr lang="zh-CN" altLang="en-US" sz="1800" baseline="0" dirty="0"/>
                        <a:t>。</a:t>
                      </a:r>
                      <a:r>
                        <a:rPr lang="en-US" altLang="zh-CN" sz="1800" dirty="0"/>
                        <a:t>id(obj1)</a:t>
                      </a:r>
                      <a:r>
                        <a:rPr lang="en-US" altLang="zh-CN" sz="1800" baseline="0" dirty="0"/>
                        <a:t> == id(obj2)</a:t>
                      </a:r>
                      <a:endParaRPr lang="zh-CN" altLang="en-US" sz="1800" dirty="0"/>
                    </a:p>
                  </a:txBody>
                  <a:tcPr/>
                </a:tc>
                <a:extLst>
                  <a:ext uri="{0D108BD9-81ED-4DB2-BD59-A6C34878D82A}">
                    <a16:rowId xmlns:a16="http://schemas.microsoft.com/office/drawing/2014/main" val="2655003793"/>
                  </a:ext>
                </a:extLst>
              </a:tr>
            </a:tbl>
          </a:graphicData>
        </a:graphic>
      </p:graphicFrame>
      <p:sp>
        <p:nvSpPr>
          <p:cNvPr id="7" name="矩形 6">
            <a:extLst>
              <a:ext uri="{FF2B5EF4-FFF2-40B4-BE49-F238E27FC236}">
                <a16:creationId xmlns:a16="http://schemas.microsoft.com/office/drawing/2014/main" id="{AFD0589B-58D6-436F-B99A-54C32B6FADAE}"/>
              </a:ext>
            </a:extLst>
          </p:cNvPr>
          <p:cNvSpPr/>
          <p:nvPr/>
        </p:nvSpPr>
        <p:spPr>
          <a:xfrm>
            <a:off x="43474" y="1995851"/>
            <a:ext cx="2905229" cy="480131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latin typeface="+mj-lt"/>
              </a:rPr>
              <a:t>&gt;&gt;&gt; </a:t>
            </a:r>
            <a:r>
              <a:rPr lang="zh-CN" altLang="en-US" b="1" dirty="0">
                <a:solidFill>
                  <a:schemeClr val="accent3"/>
                </a:solidFill>
                <a:latin typeface="+mj-lt"/>
              </a:rPr>
              <a:t>a = 3 + 4</a:t>
            </a:r>
          </a:p>
          <a:p>
            <a:r>
              <a:rPr lang="zh-CN" altLang="en-US" dirty="0">
                <a:latin typeface="+mj-lt"/>
              </a:rPr>
              <a:t>&gt;&gt;&gt; </a:t>
            </a:r>
            <a:r>
              <a:rPr lang="zh-CN" altLang="en-US" b="1" dirty="0">
                <a:solidFill>
                  <a:schemeClr val="accent3"/>
                </a:solidFill>
                <a:latin typeface="+mj-lt"/>
              </a:rPr>
              <a:t>id(a)</a:t>
            </a:r>
          </a:p>
          <a:p>
            <a:r>
              <a:rPr lang="zh-CN" altLang="en-US" dirty="0">
                <a:latin typeface="+mj-lt"/>
              </a:rPr>
              <a:t>1688352877040</a:t>
            </a:r>
            <a:endParaRPr lang="en-US" altLang="zh-CN" dirty="0">
              <a:latin typeface="+mj-lt"/>
            </a:endParaRPr>
          </a:p>
          <a:p>
            <a:r>
              <a:rPr lang="en-US" altLang="zh-CN" dirty="0">
                <a:latin typeface="+mj-lt"/>
              </a:rPr>
              <a:t>&gt;&gt;&gt; </a:t>
            </a:r>
            <a:r>
              <a:rPr lang="en-US" altLang="zh-CN" b="1" dirty="0">
                <a:solidFill>
                  <a:schemeClr val="accent3"/>
                </a:solidFill>
                <a:latin typeface="+mj-lt"/>
              </a:rPr>
              <a:t>type(a)</a:t>
            </a:r>
          </a:p>
          <a:p>
            <a:r>
              <a:rPr lang="en-US" altLang="zh-CN" dirty="0">
                <a:latin typeface="+mj-lt"/>
              </a:rPr>
              <a:t>&lt;class 'int'&gt;</a:t>
            </a:r>
          </a:p>
          <a:p>
            <a:r>
              <a:rPr lang="en-US" altLang="zh-CN" dirty="0">
                <a:latin typeface="+mj-lt"/>
              </a:rPr>
              <a:t>&gt;&gt;&gt; </a:t>
            </a:r>
            <a:r>
              <a:rPr lang="en-US" altLang="zh-CN" b="1" dirty="0">
                <a:solidFill>
                  <a:schemeClr val="accent3"/>
                </a:solidFill>
                <a:latin typeface="+mj-lt"/>
              </a:rPr>
              <a:t>type(a)</a:t>
            </a:r>
          </a:p>
          <a:p>
            <a:r>
              <a:rPr lang="en-US" altLang="zh-CN" dirty="0">
                <a:latin typeface="+mj-lt"/>
              </a:rPr>
              <a:t>&lt;class 'int'&gt;</a:t>
            </a:r>
          </a:p>
          <a:p>
            <a:r>
              <a:rPr lang="en-US" altLang="zh-CN" dirty="0">
                <a:latin typeface="+mj-lt"/>
              </a:rPr>
              <a:t>&gt;&gt;&gt; </a:t>
            </a:r>
            <a:r>
              <a:rPr lang="en-US" altLang="zh-CN" b="1" dirty="0" err="1">
                <a:solidFill>
                  <a:schemeClr val="accent3"/>
                </a:solidFill>
                <a:latin typeface="+mj-lt"/>
              </a:rPr>
              <a:t>isinstance</a:t>
            </a:r>
            <a:r>
              <a:rPr lang="en-US" altLang="zh-CN" b="1" dirty="0">
                <a:solidFill>
                  <a:schemeClr val="accent3"/>
                </a:solidFill>
                <a:latin typeface="+mj-lt"/>
              </a:rPr>
              <a:t>(a, int)</a:t>
            </a:r>
          </a:p>
          <a:p>
            <a:r>
              <a:rPr lang="en-US" altLang="zh-CN" dirty="0">
                <a:latin typeface="+mj-lt"/>
              </a:rPr>
              <a:t>True</a:t>
            </a:r>
            <a:endParaRPr lang="zh-CN" altLang="en-US" dirty="0">
              <a:latin typeface="+mj-lt"/>
            </a:endParaRPr>
          </a:p>
          <a:p>
            <a:r>
              <a:rPr lang="en-US" altLang="zh-CN" dirty="0"/>
              <a:t>&gt;&gt;&gt; </a:t>
            </a:r>
            <a:r>
              <a:rPr lang="en-US" altLang="zh-CN" b="1" dirty="0">
                <a:solidFill>
                  <a:schemeClr val="accent3"/>
                </a:solidFill>
                <a:latin typeface="+mj-lt"/>
              </a:rPr>
              <a:t>a == 7</a:t>
            </a:r>
          </a:p>
          <a:p>
            <a:r>
              <a:rPr lang="en-US" altLang="zh-CN" dirty="0"/>
              <a:t>True</a:t>
            </a:r>
            <a:endParaRPr lang="en-US" altLang="zh-CN" dirty="0">
              <a:latin typeface="+mj-lt"/>
            </a:endParaRPr>
          </a:p>
          <a:p>
            <a:r>
              <a:rPr lang="zh-CN" altLang="en-US" dirty="0">
                <a:latin typeface="+mj-lt"/>
              </a:rPr>
              <a:t>&gt;&gt;&gt; </a:t>
            </a:r>
            <a:r>
              <a:rPr lang="zh-CN" altLang="en-US" b="1" dirty="0">
                <a:solidFill>
                  <a:schemeClr val="accent3"/>
                </a:solidFill>
                <a:latin typeface="+mj-lt"/>
              </a:rPr>
              <a:t>a = a + 3</a:t>
            </a:r>
          </a:p>
          <a:p>
            <a:r>
              <a:rPr lang="zh-CN" altLang="en-US" dirty="0">
                <a:latin typeface="+mj-lt"/>
              </a:rPr>
              <a:t>&gt;&gt;&gt; </a:t>
            </a:r>
            <a:r>
              <a:rPr lang="zh-CN" altLang="en-US" b="1" dirty="0">
                <a:solidFill>
                  <a:schemeClr val="accent3"/>
                </a:solidFill>
                <a:latin typeface="+mj-lt"/>
              </a:rPr>
              <a:t>id(a)</a:t>
            </a:r>
          </a:p>
          <a:p>
            <a:r>
              <a:rPr lang="zh-CN" altLang="en-US" dirty="0">
                <a:latin typeface="+mj-lt"/>
              </a:rPr>
              <a:t>1688352877136</a:t>
            </a:r>
          </a:p>
          <a:p>
            <a:r>
              <a:rPr lang="zh-CN" altLang="en-US" dirty="0">
                <a:latin typeface="+mj-lt"/>
              </a:rPr>
              <a:t>&gt;&gt;&gt; </a:t>
            </a:r>
            <a:r>
              <a:rPr lang="zh-CN" altLang="en-US" b="1" dirty="0">
                <a:solidFill>
                  <a:schemeClr val="accent3"/>
                </a:solidFill>
                <a:latin typeface="+mj-lt"/>
              </a:rPr>
              <a:t>b = a</a:t>
            </a:r>
          </a:p>
          <a:p>
            <a:r>
              <a:rPr lang="zh-CN" altLang="en-US" dirty="0">
                <a:latin typeface="+mj-lt"/>
              </a:rPr>
              <a:t>&gt;&gt;&gt; </a:t>
            </a:r>
            <a:r>
              <a:rPr lang="zh-CN" altLang="en-US" b="1" dirty="0">
                <a:solidFill>
                  <a:schemeClr val="accent3"/>
                </a:solidFill>
                <a:latin typeface="+mj-lt"/>
              </a:rPr>
              <a:t>a is b</a:t>
            </a:r>
          </a:p>
          <a:p>
            <a:r>
              <a:rPr lang="zh-CN" altLang="en-US" dirty="0">
                <a:latin typeface="+mj-lt"/>
              </a:rPr>
              <a:t>True</a:t>
            </a:r>
          </a:p>
        </p:txBody>
      </p:sp>
    </p:spTree>
    <p:extLst>
      <p:ext uri="{BB962C8B-B14F-4D97-AF65-F5344CB8AC3E}">
        <p14:creationId xmlns:p14="http://schemas.microsoft.com/office/powerpoint/2010/main" val="679129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2220E-DD36-4CF5-B2C6-1D9FDBA6DAC0}"/>
              </a:ext>
            </a:extLst>
          </p:cNvPr>
          <p:cNvSpPr>
            <a:spLocks noGrp="1"/>
          </p:cNvSpPr>
          <p:nvPr>
            <p:ph type="title"/>
          </p:nvPr>
        </p:nvSpPr>
        <p:spPr/>
        <p:txBody>
          <a:bodyPr/>
          <a:lstStyle/>
          <a:p>
            <a:r>
              <a:rPr lang="zh-CN" altLang="en-US" dirty="0"/>
              <a:t>复合赋值与链式赋值</a:t>
            </a:r>
          </a:p>
        </p:txBody>
      </p:sp>
      <p:sp>
        <p:nvSpPr>
          <p:cNvPr id="3" name="内容占位符 2">
            <a:extLst>
              <a:ext uri="{FF2B5EF4-FFF2-40B4-BE49-F238E27FC236}">
                <a16:creationId xmlns:a16="http://schemas.microsoft.com/office/drawing/2014/main" id="{4D0CA23C-2294-49CD-83E4-79E8E6FC49DA}"/>
              </a:ext>
            </a:extLst>
          </p:cNvPr>
          <p:cNvSpPr>
            <a:spLocks noGrp="1"/>
          </p:cNvSpPr>
          <p:nvPr>
            <p:ph idx="1"/>
          </p:nvPr>
        </p:nvSpPr>
        <p:spPr/>
        <p:txBody>
          <a:bodyPr>
            <a:normAutofit lnSpcReduction="10000"/>
          </a:bodyPr>
          <a:lstStyle/>
          <a:p>
            <a:pPr marL="285750" indent="-285750"/>
            <a:r>
              <a:rPr lang="zh-CN" altLang="en-US" dirty="0"/>
              <a:t>复合赋值（</a:t>
            </a:r>
            <a:r>
              <a:rPr lang="en-US" altLang="zh-CN" dirty="0"/>
              <a:t>augmented assignment):  </a:t>
            </a:r>
          </a:p>
          <a:p>
            <a:pPr marL="0" indent="0">
              <a:buNone/>
            </a:pPr>
            <a:r>
              <a:rPr lang="en-US" altLang="zh-CN" b="1" dirty="0">
                <a:solidFill>
                  <a:schemeClr val="accent5"/>
                </a:solidFill>
              </a:rPr>
              <a:t>     </a:t>
            </a:r>
            <a:r>
              <a:rPr lang="en-US" altLang="zh-CN" b="1" dirty="0">
                <a:solidFill>
                  <a:schemeClr val="accent6"/>
                </a:solidFill>
              </a:rPr>
              <a:t>var op= expression</a:t>
            </a:r>
            <a:r>
              <a:rPr lang="en-US" altLang="zh-CN" b="1" dirty="0">
                <a:solidFill>
                  <a:schemeClr val="accent5"/>
                </a:solidFill>
              </a:rPr>
              <a:t> </a:t>
            </a:r>
            <a:r>
              <a:rPr lang="en-US" altLang="zh-CN" dirty="0"/>
              <a:t>,   op</a:t>
            </a:r>
            <a:r>
              <a:rPr lang="zh-CN" altLang="en-US" dirty="0"/>
              <a:t>为算术运算符</a:t>
            </a:r>
            <a:r>
              <a:rPr lang="en-US" altLang="zh-CN" dirty="0"/>
              <a:t>(+ - * / // % **)</a:t>
            </a:r>
            <a:r>
              <a:rPr lang="zh-CN" altLang="en-US" dirty="0"/>
              <a:t>或位运算符</a:t>
            </a:r>
            <a:r>
              <a:rPr lang="en-US" altLang="zh-CN" dirty="0"/>
              <a:t>(&amp; | ^)</a:t>
            </a:r>
          </a:p>
          <a:p>
            <a:pPr marL="742950" lvl="1" indent="-285750"/>
            <a:r>
              <a:rPr lang="zh-CN" altLang="en-US" sz="2000" dirty="0"/>
              <a:t>注意运算符和</a:t>
            </a:r>
            <a:r>
              <a:rPr lang="en-US" altLang="zh-CN" sz="2000" dirty="0"/>
              <a:t>=</a:t>
            </a:r>
            <a:r>
              <a:rPr lang="zh-CN" altLang="en-US" sz="2000" dirty="0"/>
              <a:t>之间没有空格，相当于   </a:t>
            </a:r>
            <a:r>
              <a:rPr lang="en-US" altLang="zh-CN" sz="2000" b="1" dirty="0">
                <a:solidFill>
                  <a:schemeClr val="accent6"/>
                </a:solidFill>
              </a:rPr>
              <a:t>var = var op expression</a:t>
            </a:r>
            <a:r>
              <a:rPr lang="en-US" altLang="zh-CN" sz="2000" b="1" dirty="0">
                <a:solidFill>
                  <a:schemeClr val="accent5"/>
                </a:solidFill>
              </a:rPr>
              <a:t> </a:t>
            </a:r>
          </a:p>
          <a:p>
            <a:pPr marL="457200" lvl="1" indent="0">
              <a:buNone/>
            </a:pPr>
            <a:r>
              <a:rPr lang="en-US" altLang="zh-CN" sz="2000" dirty="0"/>
              <a:t>total += item   </a:t>
            </a:r>
            <a:r>
              <a:rPr lang="zh-CN" altLang="en-US" sz="2000" dirty="0"/>
              <a:t>等价于  </a:t>
            </a:r>
            <a:r>
              <a:rPr lang="en-US" altLang="zh-CN" sz="2000" dirty="0"/>
              <a:t>total = total + item</a:t>
            </a:r>
          </a:p>
          <a:p>
            <a:pPr marL="457200" lvl="1" indent="0">
              <a:buNone/>
            </a:pPr>
            <a:r>
              <a:rPr lang="en-US" altLang="zh-CN" sz="2000" dirty="0"/>
              <a:t>total </a:t>
            </a:r>
            <a:r>
              <a:rPr lang="en-US" altLang="zh-CN" sz="2000" dirty="0">
                <a:highlight>
                  <a:srgbClr val="FFFF00"/>
                </a:highlight>
              </a:rPr>
              <a:t>+ =</a:t>
            </a:r>
            <a:r>
              <a:rPr lang="en-US" altLang="zh-CN" sz="2000" dirty="0"/>
              <a:t> item  # </a:t>
            </a:r>
            <a:r>
              <a:rPr lang="zh-CN" altLang="en-US" sz="2000" dirty="0"/>
              <a:t>语法错误</a:t>
            </a:r>
            <a:r>
              <a:rPr lang="en-US" altLang="zh-CN" sz="2000" dirty="0" err="1"/>
              <a:t>SyntaxError</a:t>
            </a:r>
            <a:r>
              <a:rPr lang="en-US" altLang="zh-CN" sz="2000" dirty="0"/>
              <a:t>: invalid syntax</a:t>
            </a:r>
          </a:p>
          <a:p>
            <a:pPr marL="457200" lvl="1" indent="0">
              <a:buNone/>
            </a:pPr>
            <a:r>
              <a:rPr lang="en-US" altLang="zh-CN" sz="2000" dirty="0"/>
              <a:t>total *= item    </a:t>
            </a:r>
            <a:r>
              <a:rPr lang="zh-CN" altLang="en-US" sz="2000" dirty="0"/>
              <a:t>等价于  </a:t>
            </a:r>
            <a:r>
              <a:rPr lang="en-US" altLang="zh-CN" sz="2000" dirty="0"/>
              <a:t>total = total </a:t>
            </a:r>
            <a:r>
              <a:rPr lang="zh-CN" altLang="en-US" sz="2000" dirty="0"/>
              <a:t>*</a:t>
            </a:r>
            <a:r>
              <a:rPr lang="en-US" altLang="zh-CN" sz="2000" dirty="0"/>
              <a:t> item</a:t>
            </a:r>
          </a:p>
          <a:p>
            <a:pPr marL="457200" lvl="1" indent="0">
              <a:buNone/>
            </a:pPr>
            <a:r>
              <a:rPr lang="en-US" altLang="zh-CN" sz="2000" dirty="0"/>
              <a:t>total **= item    </a:t>
            </a:r>
            <a:r>
              <a:rPr lang="zh-CN" altLang="en-US" sz="2000" dirty="0"/>
              <a:t>等价于  </a:t>
            </a:r>
            <a:r>
              <a:rPr lang="en-US" altLang="zh-CN" sz="2000" dirty="0"/>
              <a:t>total = total </a:t>
            </a:r>
            <a:r>
              <a:rPr lang="zh-CN" altLang="en-US" sz="2000" dirty="0"/>
              <a:t>**</a:t>
            </a:r>
            <a:r>
              <a:rPr lang="en-US" altLang="zh-CN" sz="2000" dirty="0"/>
              <a:t> item</a:t>
            </a:r>
          </a:p>
          <a:p>
            <a:pPr marL="742950" lvl="1" indent="-285750"/>
            <a:r>
              <a:rPr lang="zh-CN" altLang="en-US" sz="2000" dirty="0"/>
              <a:t>简化代码，程序精炼</a:t>
            </a:r>
            <a:endParaRPr lang="en-US" altLang="zh-CN" sz="2000" dirty="0"/>
          </a:p>
          <a:p>
            <a:pPr marL="742950" lvl="1" indent="-285750"/>
            <a:r>
              <a:rPr lang="zh-CN" altLang="en-US" sz="2000" dirty="0"/>
              <a:t>对于可变类型的变量</a:t>
            </a:r>
            <a:r>
              <a:rPr lang="en-US" altLang="zh-CN" sz="2000" dirty="0"/>
              <a:t>var</a:t>
            </a:r>
            <a:r>
              <a:rPr lang="zh-CN" altLang="en-US" sz="2000" dirty="0"/>
              <a:t>而言，复合赋值为</a:t>
            </a:r>
            <a:r>
              <a:rPr lang="en-US" altLang="zh-CN" sz="2000" dirty="0"/>
              <a:t>IN-PLACE</a:t>
            </a:r>
            <a:r>
              <a:rPr lang="zh-CN" altLang="en-US" sz="2000" dirty="0"/>
              <a:t>计算，提高效率</a:t>
            </a:r>
            <a:endParaRPr lang="en-US" altLang="zh-CN" sz="2000" dirty="0"/>
          </a:p>
          <a:p>
            <a:pPr marL="285750" indent="-285750"/>
            <a:r>
              <a:rPr lang="zh-CN" altLang="en-US" dirty="0"/>
              <a:t>链式赋值（</a:t>
            </a:r>
            <a:r>
              <a:rPr lang="en-US" altLang="zh-CN" dirty="0"/>
              <a:t>chained assignment)</a:t>
            </a:r>
            <a:r>
              <a:rPr lang="zh-CN" altLang="en-US" b="1" dirty="0">
                <a:solidFill>
                  <a:schemeClr val="accent6"/>
                </a:solidFill>
              </a:rPr>
              <a:t>： </a:t>
            </a:r>
            <a:r>
              <a:rPr lang="en-US" altLang="zh-CN" b="1" dirty="0">
                <a:solidFill>
                  <a:schemeClr val="accent6"/>
                </a:solidFill>
              </a:rPr>
              <a:t>var1 = var2 = … = expression </a:t>
            </a:r>
          </a:p>
          <a:p>
            <a:pPr marL="742950" lvl="1" indent="-285750"/>
            <a:r>
              <a:rPr lang="zh-CN" altLang="en-US" sz="2000" dirty="0"/>
              <a:t>右结合，即首先  </a:t>
            </a:r>
            <a:r>
              <a:rPr lang="en-US" altLang="zh-CN" sz="2000" dirty="0"/>
              <a:t>var2 = …. ;  var1 = var2 </a:t>
            </a:r>
          </a:p>
          <a:p>
            <a:pPr marL="457200" lvl="1" indent="0">
              <a:buNone/>
            </a:pPr>
            <a:r>
              <a:rPr lang="en-US" altLang="zh-CN" sz="2000" dirty="0"/>
              <a:t>x =  y = 123  </a:t>
            </a:r>
            <a:r>
              <a:rPr lang="zh-CN" altLang="en-US" sz="2000" dirty="0"/>
              <a:t> </a:t>
            </a:r>
            <a:r>
              <a:rPr lang="en-US" altLang="zh-CN" sz="2000" dirty="0"/>
              <a:t> </a:t>
            </a:r>
            <a:r>
              <a:rPr lang="zh-CN" altLang="en-US" sz="2000" dirty="0"/>
              <a:t>等价于 </a:t>
            </a:r>
            <a:r>
              <a:rPr lang="en-US" altLang="zh-CN" sz="2000" dirty="0"/>
              <a:t>y = 123; x = y</a:t>
            </a:r>
            <a:endParaRPr lang="zh-CN" altLang="en-US" sz="2000" dirty="0"/>
          </a:p>
          <a:p>
            <a:pPr>
              <a:buFont typeface="Wingdings" panose="05000000000000000000" pitchFamily="2" charset="2"/>
              <a:buChar char="ü"/>
            </a:pPr>
            <a:r>
              <a:rPr lang="en-US" altLang="zh-CN" dirty="0"/>
              <a:t>Python</a:t>
            </a:r>
            <a:r>
              <a:rPr lang="zh-CN" altLang="en-US" dirty="0"/>
              <a:t>一般一行一个语句，但也</a:t>
            </a:r>
            <a:r>
              <a:rPr lang="zh-CN" altLang="zh-CN" dirty="0"/>
              <a:t>可在同一行中放置多条语句，语句之间使用分号“</a:t>
            </a:r>
            <a:r>
              <a:rPr lang="en-US" altLang="zh-CN" dirty="0"/>
              <a:t>;</a:t>
            </a:r>
            <a:r>
              <a:rPr lang="zh-CN" altLang="zh-CN" dirty="0"/>
              <a:t>”分割，但为可读起见，不建议</a:t>
            </a:r>
          </a:p>
          <a:p>
            <a:endParaRPr lang="zh-CN" altLang="en-US" dirty="0"/>
          </a:p>
        </p:txBody>
      </p:sp>
    </p:spTree>
    <p:extLst>
      <p:ext uri="{BB962C8B-B14F-4D97-AF65-F5344CB8AC3E}">
        <p14:creationId xmlns:p14="http://schemas.microsoft.com/office/powerpoint/2010/main" val="4265391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43A0B2-7C64-475B-895A-F43299F0B807}"/>
              </a:ext>
            </a:extLst>
          </p:cNvPr>
          <p:cNvSpPr>
            <a:spLocks noGrp="1"/>
          </p:cNvSpPr>
          <p:nvPr>
            <p:ph type="title"/>
          </p:nvPr>
        </p:nvSpPr>
        <p:spPr/>
        <p:txBody>
          <a:bodyPr/>
          <a:lstStyle/>
          <a:p>
            <a:r>
              <a:rPr lang="zh-CN" altLang="en-US" dirty="0"/>
              <a:t>变量名</a:t>
            </a:r>
          </a:p>
        </p:txBody>
      </p:sp>
      <p:sp>
        <p:nvSpPr>
          <p:cNvPr id="3" name="内容占位符 2">
            <a:extLst>
              <a:ext uri="{FF2B5EF4-FFF2-40B4-BE49-F238E27FC236}">
                <a16:creationId xmlns:a16="http://schemas.microsoft.com/office/drawing/2014/main" id="{3869B605-6005-47FD-AA81-B7C75DD99F3F}"/>
              </a:ext>
            </a:extLst>
          </p:cNvPr>
          <p:cNvSpPr>
            <a:spLocks noGrp="1"/>
          </p:cNvSpPr>
          <p:nvPr>
            <p:ph idx="1"/>
          </p:nvPr>
        </p:nvSpPr>
        <p:spPr/>
        <p:txBody>
          <a:bodyPr/>
          <a:lstStyle/>
          <a:p>
            <a:pPr>
              <a:lnSpc>
                <a:spcPct val="80000"/>
              </a:lnSpc>
            </a:pPr>
            <a:r>
              <a:rPr lang="zh-CN" altLang="en-US" dirty="0">
                <a:latin typeface="宋体" panose="02010600030101010101" pitchFamily="2" charset="-122"/>
              </a:rPr>
              <a:t>变量的名字必须符合标识符的语法</a:t>
            </a:r>
            <a:endParaRPr lang="en-US" altLang="zh-CN" dirty="0">
              <a:latin typeface="宋体" panose="02010600030101010101" pitchFamily="2" charset="-122"/>
            </a:endParaRPr>
          </a:p>
          <a:p>
            <a:pPr>
              <a:lnSpc>
                <a:spcPct val="80000"/>
              </a:lnSpc>
            </a:pPr>
            <a:r>
              <a:rPr lang="zh-CN" altLang="en-US" dirty="0">
                <a:latin typeface="宋体" panose="02010600030101010101" pitchFamily="2" charset="-122"/>
              </a:rPr>
              <a:t>标识符</a:t>
            </a:r>
            <a:r>
              <a:rPr lang="zh-CN" altLang="zh-CN" dirty="0">
                <a:latin typeface="宋体" panose="02010600030101010101" pitchFamily="2" charset="-122"/>
              </a:rPr>
              <a:t>必须</a:t>
            </a:r>
            <a:r>
              <a:rPr lang="zh-CN" altLang="zh-CN" dirty="0">
                <a:solidFill>
                  <a:srgbClr val="0070C0"/>
                </a:solidFill>
                <a:latin typeface="宋体" panose="02010600030101010101" pitchFamily="2" charset="-122"/>
              </a:rPr>
              <a:t>以字母或下划线</a:t>
            </a:r>
            <a:r>
              <a:rPr lang="zh-CN" altLang="zh-CN" dirty="0">
                <a:latin typeface="宋体" panose="02010600030101010101" pitchFamily="2" charset="-122"/>
              </a:rPr>
              <a:t>开头，</a:t>
            </a:r>
            <a:r>
              <a:rPr lang="zh-CN" altLang="en-US" dirty="0">
                <a:latin typeface="宋体" panose="02010600030101010101" pitchFamily="2" charset="-122"/>
              </a:rPr>
              <a:t>其后的字符可以是</a:t>
            </a:r>
            <a:r>
              <a:rPr lang="zh-CN" altLang="en-US" dirty="0">
                <a:solidFill>
                  <a:srgbClr val="0070C0"/>
                </a:solidFill>
                <a:latin typeface="宋体" panose="02010600030101010101" pitchFamily="2" charset="-122"/>
              </a:rPr>
              <a:t>字母、下划线或数字</a:t>
            </a:r>
            <a:endParaRPr lang="en-US" altLang="zh-CN" dirty="0">
              <a:latin typeface="宋体" panose="02010600030101010101" pitchFamily="2" charset="-122"/>
            </a:endParaRPr>
          </a:p>
          <a:p>
            <a:pPr lvl="1">
              <a:lnSpc>
                <a:spcPct val="80000"/>
              </a:lnSpc>
            </a:pPr>
            <a:r>
              <a:rPr lang="zh-CN" altLang="zh-CN" sz="2000" dirty="0">
                <a:latin typeface="宋体" panose="02010600030101010101" pitchFamily="2" charset="-122"/>
              </a:rPr>
              <a:t>变量名中不能有空格及标点符号（括号、引号、逗号、斜线、反斜线、冒号、句号、问号等）</a:t>
            </a:r>
            <a:endParaRPr lang="en-US" altLang="zh-CN" sz="2000" dirty="0">
              <a:latin typeface="宋体" panose="02010600030101010101" pitchFamily="2" charset="-122"/>
            </a:endParaRPr>
          </a:p>
          <a:p>
            <a:pPr lvl="1">
              <a:lnSpc>
                <a:spcPct val="80000"/>
              </a:lnSpc>
            </a:pPr>
            <a:r>
              <a:rPr lang="zh-CN" altLang="en-US" sz="2000" dirty="0">
                <a:latin typeface="宋体" panose="02010600030101010101" pitchFamily="2" charset="-122"/>
              </a:rPr>
              <a:t>非法的标识符： </a:t>
            </a:r>
            <a:r>
              <a:rPr lang="en-US" altLang="zh-CN" sz="2000" dirty="0">
                <a:latin typeface="宋体" panose="02010600030101010101" pitchFamily="2" charset="-122"/>
              </a:rPr>
              <a:t>99var  </a:t>
            </a:r>
            <a:r>
              <a:rPr lang="en-US" altLang="zh-CN" sz="2000" dirty="0" err="1">
                <a:latin typeface="宋体" panose="02010600030101010101" pitchFamily="2" charset="-122"/>
              </a:rPr>
              <a:t>It'OK</a:t>
            </a:r>
            <a:r>
              <a:rPr lang="en-US" altLang="zh-CN" sz="2000" dirty="0">
                <a:latin typeface="宋体" panose="02010600030101010101" pitchFamily="2" charset="-122"/>
              </a:rPr>
              <a:t>  first-class</a:t>
            </a:r>
            <a:endParaRPr lang="zh-CN" altLang="zh-CN" sz="2000" dirty="0">
              <a:latin typeface="宋体" panose="02010600030101010101" pitchFamily="2" charset="-122"/>
            </a:endParaRPr>
          </a:p>
          <a:p>
            <a:pPr>
              <a:lnSpc>
                <a:spcPct val="80000"/>
              </a:lnSpc>
            </a:pPr>
            <a:r>
              <a:rPr lang="zh-CN" altLang="en-US" dirty="0">
                <a:latin typeface="宋体" panose="02010600030101010101" pitchFamily="2" charset="-122"/>
              </a:rPr>
              <a:t>标识符长度至少为</a:t>
            </a:r>
            <a:r>
              <a:rPr lang="en-US" altLang="zh-CN" dirty="0">
                <a:latin typeface="宋体" panose="02010600030101010101" pitchFamily="2" charset="-122"/>
              </a:rPr>
              <a:t>1</a:t>
            </a:r>
          </a:p>
          <a:p>
            <a:pPr>
              <a:lnSpc>
                <a:spcPct val="80000"/>
              </a:lnSpc>
            </a:pPr>
            <a:r>
              <a:rPr lang="zh-CN" altLang="en-US" dirty="0">
                <a:latin typeface="宋体" panose="02010600030101010101" pitchFamily="2" charset="-122"/>
              </a:rPr>
              <a:t>标识符</a:t>
            </a:r>
            <a:r>
              <a:rPr lang="zh-CN" altLang="zh-CN" dirty="0">
                <a:latin typeface="宋体" panose="02010600030101010101" pitchFamily="2" charset="-122"/>
              </a:rPr>
              <a:t>对英文字母的</a:t>
            </a:r>
            <a:r>
              <a:rPr lang="zh-CN" altLang="zh-CN" dirty="0">
                <a:solidFill>
                  <a:srgbClr val="0070C0"/>
                </a:solidFill>
                <a:latin typeface="宋体" panose="02010600030101010101" pitchFamily="2" charset="-122"/>
              </a:rPr>
              <a:t>大小写敏感</a:t>
            </a:r>
            <a:r>
              <a:rPr lang="zh-CN" altLang="zh-CN" dirty="0">
                <a:latin typeface="宋体" panose="02010600030101010101" pitchFamily="2" charset="-122"/>
              </a:rPr>
              <a:t>，例如student和Student是不同的变量</a:t>
            </a:r>
          </a:p>
          <a:p>
            <a:pPr>
              <a:lnSpc>
                <a:spcPct val="80000"/>
              </a:lnSpc>
            </a:pPr>
            <a:r>
              <a:rPr lang="zh-CN" altLang="en-US" dirty="0">
                <a:latin typeface="宋体" panose="02010600030101010101" pitchFamily="2" charset="-122"/>
              </a:rPr>
              <a:t>一些特殊的标识符保留为</a:t>
            </a:r>
            <a:r>
              <a:rPr lang="en-US" altLang="zh-CN" dirty="0">
                <a:solidFill>
                  <a:srgbClr val="0070C0"/>
                </a:solidFill>
                <a:latin typeface="宋体" panose="02010600030101010101" pitchFamily="2" charset="-122"/>
              </a:rPr>
              <a:t>Python</a:t>
            </a:r>
            <a:r>
              <a:rPr lang="zh-CN" altLang="en-US" dirty="0">
                <a:solidFill>
                  <a:srgbClr val="0070C0"/>
                </a:solidFill>
                <a:latin typeface="宋体" panose="02010600030101010101" pitchFamily="2" charset="-122"/>
              </a:rPr>
              <a:t>关键字</a:t>
            </a:r>
            <a:r>
              <a:rPr lang="en-US" altLang="zh-CN" dirty="0">
                <a:solidFill>
                  <a:srgbClr val="0070C0"/>
                </a:solidFill>
                <a:latin typeface="宋体" panose="02010600030101010101" pitchFamily="2" charset="-122"/>
              </a:rPr>
              <a:t>(keyword)</a:t>
            </a:r>
            <a:r>
              <a:rPr lang="zh-CN" altLang="en-US" dirty="0">
                <a:latin typeface="宋体" panose="02010600030101010101" pitchFamily="2" charset="-122"/>
              </a:rPr>
              <a:t>，不能用作变量名</a:t>
            </a:r>
            <a:endParaRPr lang="en-US" altLang="zh-CN" dirty="0">
              <a:latin typeface="宋体" panose="02010600030101010101" pitchFamily="2" charset="-122"/>
            </a:endParaRPr>
          </a:p>
          <a:p>
            <a:pPr marL="457200" lvl="1" indent="0">
              <a:lnSpc>
                <a:spcPct val="80000"/>
              </a:lnSpc>
              <a:buFont typeface="Wingdings" panose="05000000000000000000" pitchFamily="2" charset="2"/>
              <a:buNone/>
            </a:pPr>
            <a:endParaRPr lang="en-US" altLang="zh-CN" sz="2000" dirty="0">
              <a:latin typeface="宋体" panose="02010600030101010101" pitchFamily="2" charset="-122"/>
            </a:endParaRPr>
          </a:p>
          <a:p>
            <a:endParaRPr lang="zh-CN" altLang="en-US" dirty="0"/>
          </a:p>
        </p:txBody>
      </p:sp>
      <p:pic>
        <p:nvPicPr>
          <p:cNvPr id="5" name="图片 4">
            <a:extLst>
              <a:ext uri="{FF2B5EF4-FFF2-40B4-BE49-F238E27FC236}">
                <a16:creationId xmlns:a16="http://schemas.microsoft.com/office/drawing/2014/main" id="{FC4A7760-14C5-451A-8E2B-310C1205F9F1}"/>
              </a:ext>
            </a:extLst>
          </p:cNvPr>
          <p:cNvPicPr>
            <a:picLocks noChangeAspect="1"/>
          </p:cNvPicPr>
          <p:nvPr/>
        </p:nvPicPr>
        <p:blipFill>
          <a:blip r:embed="rId2"/>
          <a:stretch>
            <a:fillRect/>
          </a:stretch>
        </p:blipFill>
        <p:spPr>
          <a:xfrm>
            <a:off x="1162786" y="3246772"/>
            <a:ext cx="8801552" cy="3327571"/>
          </a:xfrm>
          <a:prstGeom prst="rect">
            <a:avLst/>
          </a:prstGeom>
        </p:spPr>
      </p:pic>
    </p:spTree>
    <p:extLst>
      <p:ext uri="{BB962C8B-B14F-4D97-AF65-F5344CB8AC3E}">
        <p14:creationId xmlns:p14="http://schemas.microsoft.com/office/powerpoint/2010/main" val="1236404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FFAB8-C1B9-4A75-BFFC-98F556C37E79}"/>
              </a:ext>
            </a:extLst>
          </p:cNvPr>
          <p:cNvSpPr>
            <a:spLocks noGrp="1"/>
          </p:cNvSpPr>
          <p:nvPr>
            <p:ph type="title"/>
          </p:nvPr>
        </p:nvSpPr>
        <p:spPr/>
        <p:txBody>
          <a:bodyPr/>
          <a:lstStyle/>
          <a:p>
            <a:r>
              <a:rPr lang="zh-CN" altLang="en-US" dirty="0"/>
              <a:t>主要内容</a:t>
            </a:r>
          </a:p>
        </p:txBody>
      </p:sp>
      <p:sp>
        <p:nvSpPr>
          <p:cNvPr id="3" name="内容占位符 2">
            <a:extLst>
              <a:ext uri="{FF2B5EF4-FFF2-40B4-BE49-F238E27FC236}">
                <a16:creationId xmlns:a16="http://schemas.microsoft.com/office/drawing/2014/main" id="{C9AC95E0-5C98-487C-ADFB-83A350ED9DFF}"/>
              </a:ext>
            </a:extLst>
          </p:cNvPr>
          <p:cNvSpPr>
            <a:spLocks noGrp="1"/>
          </p:cNvSpPr>
          <p:nvPr>
            <p:ph idx="1"/>
          </p:nvPr>
        </p:nvSpPr>
        <p:spPr/>
        <p:txBody>
          <a:bodyPr>
            <a:normAutofit/>
          </a:bodyPr>
          <a:lstStyle/>
          <a:p>
            <a:r>
              <a:rPr lang="zh-CN" altLang="en-US" sz="2400" dirty="0"/>
              <a:t>编程和</a:t>
            </a:r>
            <a:r>
              <a:rPr lang="en-US" altLang="zh-CN" sz="2400" dirty="0"/>
              <a:t>python</a:t>
            </a:r>
            <a:r>
              <a:rPr lang="zh-CN" altLang="en-US" sz="2400" dirty="0"/>
              <a:t>语言概述</a:t>
            </a:r>
            <a:endParaRPr lang="en-US" altLang="zh-CN" sz="2400" dirty="0"/>
          </a:p>
          <a:p>
            <a:r>
              <a:rPr lang="zh-CN" altLang="en-US" sz="2400" dirty="0"/>
              <a:t>对象和赋值语句</a:t>
            </a:r>
            <a:endParaRPr lang="en-US" altLang="zh-CN" sz="2400" dirty="0"/>
          </a:p>
          <a:p>
            <a:r>
              <a:rPr lang="zh-CN" altLang="en-US" sz="2400" dirty="0"/>
              <a:t>数字类型和算术运算符</a:t>
            </a:r>
            <a:endParaRPr lang="en-US" altLang="zh-CN" sz="2400" dirty="0"/>
          </a:p>
          <a:p>
            <a:r>
              <a:rPr lang="zh-CN" altLang="en-US" sz="2400" dirty="0"/>
              <a:t>字符串和相关运算符</a:t>
            </a:r>
            <a:endParaRPr lang="en-US" altLang="zh-CN" sz="2400" dirty="0"/>
          </a:p>
          <a:p>
            <a:r>
              <a:rPr lang="zh-CN" altLang="en-US" sz="2400" dirty="0"/>
              <a:t>分支结构</a:t>
            </a:r>
            <a:endParaRPr lang="en-US" altLang="zh-CN" sz="2400" dirty="0"/>
          </a:p>
          <a:p>
            <a:r>
              <a:rPr lang="zh-CN" altLang="en-US" sz="2400" dirty="0"/>
              <a:t>函数</a:t>
            </a:r>
            <a:endParaRPr lang="en-US" altLang="zh-CN" sz="2400" dirty="0"/>
          </a:p>
          <a:p>
            <a:r>
              <a:rPr lang="zh-CN" altLang="en-US" sz="2400" dirty="0"/>
              <a:t>模块</a:t>
            </a:r>
            <a:endParaRPr lang="en-US" altLang="zh-CN" sz="2400" dirty="0"/>
          </a:p>
          <a:p>
            <a:r>
              <a:rPr lang="zh-CN" altLang="en-US" sz="2400" dirty="0"/>
              <a:t>编程风格</a:t>
            </a:r>
            <a:endParaRPr lang="en-US" altLang="zh-CN" sz="2400" dirty="0"/>
          </a:p>
          <a:p>
            <a:r>
              <a:rPr lang="zh-CN" altLang="en-US" sz="2400" dirty="0"/>
              <a:t>数学函数</a:t>
            </a:r>
          </a:p>
          <a:p>
            <a:endParaRPr lang="zh-CN" altLang="en-US" sz="2400" dirty="0"/>
          </a:p>
          <a:p>
            <a:endParaRPr lang="zh-CN" altLang="en-US" sz="2400" dirty="0"/>
          </a:p>
        </p:txBody>
      </p:sp>
    </p:spTree>
    <p:extLst>
      <p:ext uri="{BB962C8B-B14F-4D97-AF65-F5344CB8AC3E}">
        <p14:creationId xmlns:p14="http://schemas.microsoft.com/office/powerpoint/2010/main" val="1430739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A209F-4182-474A-B908-DB7521A2E0E3}"/>
              </a:ext>
            </a:extLst>
          </p:cNvPr>
          <p:cNvSpPr>
            <a:spLocks noGrp="1"/>
          </p:cNvSpPr>
          <p:nvPr>
            <p:ph type="title"/>
          </p:nvPr>
        </p:nvSpPr>
        <p:spPr/>
        <p:txBody>
          <a:bodyPr/>
          <a:lstStyle/>
          <a:p>
            <a:r>
              <a:rPr lang="zh-CN" altLang="en-US" dirty="0"/>
              <a:t>变量名</a:t>
            </a:r>
          </a:p>
        </p:txBody>
      </p:sp>
      <p:sp>
        <p:nvSpPr>
          <p:cNvPr id="3" name="内容占位符 2">
            <a:extLst>
              <a:ext uri="{FF2B5EF4-FFF2-40B4-BE49-F238E27FC236}">
                <a16:creationId xmlns:a16="http://schemas.microsoft.com/office/drawing/2014/main" id="{8B4E1567-2D8E-4AAB-888E-0AAA17BDFA86}"/>
              </a:ext>
            </a:extLst>
          </p:cNvPr>
          <p:cNvSpPr>
            <a:spLocks noGrp="1"/>
          </p:cNvSpPr>
          <p:nvPr>
            <p:ph idx="1"/>
          </p:nvPr>
        </p:nvSpPr>
        <p:spPr/>
        <p:txBody>
          <a:bodyPr/>
          <a:lstStyle/>
          <a:p>
            <a:pPr>
              <a:lnSpc>
                <a:spcPct val="85000"/>
              </a:lnSpc>
            </a:pPr>
            <a:r>
              <a:rPr lang="zh-CN" altLang="zh-CN" dirty="0">
                <a:latin typeface="宋体" panose="02010600030101010101" pitchFamily="2" charset="-122"/>
              </a:rPr>
              <a:t>不建议使用系统内置的模块名、类型名或函数名以及已导入的模块名及其成员名作变量名</a:t>
            </a:r>
            <a:r>
              <a:rPr lang="zh-CN" altLang="en-US" dirty="0">
                <a:latin typeface="宋体" panose="02010600030101010101" pitchFamily="2" charset="-122"/>
              </a:rPr>
              <a:t>，否则原来的对象就无法通过该名字访问了</a:t>
            </a:r>
            <a:endParaRPr lang="en-US" altLang="zh-CN" dirty="0">
              <a:latin typeface="宋体" panose="02010600030101010101" pitchFamily="2" charset="-122"/>
            </a:endParaRPr>
          </a:p>
          <a:p>
            <a:pPr>
              <a:lnSpc>
                <a:spcPct val="85000"/>
              </a:lnSpc>
            </a:pPr>
            <a:r>
              <a:rPr lang="zh-CN" altLang="en-US" dirty="0">
                <a:latin typeface="宋体" panose="02010600030101010101" pitchFamily="2" charset="-122"/>
              </a:rPr>
              <a:t>建议使用</a:t>
            </a:r>
            <a:r>
              <a:rPr lang="zh-CN" altLang="en-US" dirty="0">
                <a:solidFill>
                  <a:srgbClr val="0070C0"/>
                </a:solidFill>
                <a:latin typeface="宋体" panose="02010600030101010101" pitchFamily="2" charset="-122"/>
              </a:rPr>
              <a:t>有意义的名字</a:t>
            </a:r>
            <a:r>
              <a:rPr lang="zh-CN" altLang="en-US" dirty="0">
                <a:latin typeface="宋体" panose="02010600030101010101" pitchFamily="2" charset="-122"/>
              </a:rPr>
              <a:t>，比如</a:t>
            </a:r>
            <a:r>
              <a:rPr lang="en-US" altLang="zh-CN" dirty="0">
                <a:latin typeface="宋体" panose="02010600030101010101" pitchFamily="2" charset="-122"/>
              </a:rPr>
              <a:t>area</a:t>
            </a:r>
            <a:r>
              <a:rPr lang="zh-CN" altLang="en-US" dirty="0">
                <a:latin typeface="宋体" panose="02010600030101010101" pitchFamily="2" charset="-122"/>
              </a:rPr>
              <a:t>、</a:t>
            </a:r>
            <a:r>
              <a:rPr lang="en-US" altLang="zh-CN" dirty="0">
                <a:latin typeface="宋体" panose="02010600030101010101" pitchFamily="2" charset="-122"/>
              </a:rPr>
              <a:t>keys</a:t>
            </a:r>
            <a:r>
              <a:rPr lang="zh-CN" altLang="en-US" dirty="0">
                <a:latin typeface="宋体" panose="02010600030101010101" pitchFamily="2" charset="-122"/>
              </a:rPr>
              <a:t>等。单字母变量名</a:t>
            </a:r>
            <a:r>
              <a:rPr lang="en-US" altLang="zh-CN" dirty="0">
                <a:latin typeface="宋体" panose="02010600030101010101" pitchFamily="2" charset="-122"/>
              </a:rPr>
              <a:t>(</a:t>
            </a:r>
            <a:r>
              <a:rPr lang="zh-CN" altLang="en-US" dirty="0">
                <a:latin typeface="宋体" panose="02010600030101010101" pitchFamily="2" charset="-122"/>
              </a:rPr>
              <a:t>如</a:t>
            </a:r>
            <a:r>
              <a:rPr lang="en-US" altLang="zh-CN" dirty="0" err="1">
                <a:latin typeface="宋体" panose="02010600030101010101" pitchFamily="2" charset="-122"/>
              </a:rPr>
              <a:t>i,j,k</a:t>
            </a:r>
            <a:r>
              <a:rPr lang="en-US" altLang="zh-CN" dirty="0">
                <a:latin typeface="宋体" panose="02010600030101010101" pitchFamily="2" charset="-122"/>
              </a:rPr>
              <a:t>)</a:t>
            </a:r>
            <a:r>
              <a:rPr lang="zh-CN" altLang="en-US" dirty="0">
                <a:latin typeface="宋体" panose="02010600030101010101" pitchFamily="2" charset="-122"/>
              </a:rPr>
              <a:t>仅用在较短的循环等结构</a:t>
            </a:r>
            <a:endParaRPr lang="en-US" altLang="zh-CN" dirty="0">
              <a:latin typeface="宋体" panose="02010600030101010101" pitchFamily="2" charset="-122"/>
            </a:endParaRPr>
          </a:p>
          <a:p>
            <a:pPr lvl="1">
              <a:lnSpc>
                <a:spcPct val="85000"/>
              </a:lnSpc>
            </a:pPr>
            <a:r>
              <a:rPr lang="zh-CN" altLang="en-US" dirty="0">
                <a:latin typeface="宋体" panose="02010600030101010101" pitchFamily="2" charset="-122"/>
              </a:rPr>
              <a:t>如果变量名与内置的对象名字重复，可在最后添加下划线，比如</a:t>
            </a:r>
            <a:r>
              <a:rPr lang="en-US" altLang="zh-CN" dirty="0">
                <a:latin typeface="宋体" panose="02010600030101010101" pitchFamily="2" charset="-122"/>
              </a:rPr>
              <a:t>sum_</a:t>
            </a:r>
          </a:p>
          <a:p>
            <a:pPr>
              <a:lnSpc>
                <a:spcPct val="85000"/>
              </a:lnSpc>
            </a:pPr>
            <a:r>
              <a:rPr lang="zh-CN" altLang="en-US" dirty="0">
                <a:latin typeface="宋体" panose="02010600030101010101" pitchFamily="2" charset="-122"/>
              </a:rPr>
              <a:t>建议使用</a:t>
            </a:r>
            <a:r>
              <a:rPr lang="zh-CN" altLang="en-US" dirty="0">
                <a:solidFill>
                  <a:srgbClr val="0070C0"/>
                </a:solidFill>
                <a:latin typeface="宋体" panose="02010600030101010101" pitchFamily="2" charset="-122"/>
              </a:rPr>
              <a:t>小写字母</a:t>
            </a:r>
            <a:r>
              <a:rPr lang="zh-CN" altLang="en-US" dirty="0">
                <a:latin typeface="宋体" panose="02010600030101010101" pitchFamily="2" charset="-122"/>
              </a:rPr>
              <a:t>表示变量名</a:t>
            </a:r>
            <a:r>
              <a:rPr lang="en-US" altLang="zh-CN" dirty="0">
                <a:latin typeface="宋体" panose="02010600030101010101" pitchFamily="2" charset="-122"/>
              </a:rPr>
              <a:t>,</a:t>
            </a:r>
            <a:r>
              <a:rPr lang="zh-CN" altLang="en-US" dirty="0">
                <a:latin typeface="宋体" panose="02010600030101010101" pitchFamily="2" charset="-122"/>
              </a:rPr>
              <a:t>多个单词时以</a:t>
            </a:r>
            <a:r>
              <a:rPr lang="zh-CN" altLang="en-US" dirty="0">
                <a:solidFill>
                  <a:srgbClr val="0070C0"/>
                </a:solidFill>
                <a:latin typeface="宋体" panose="02010600030101010101" pitchFamily="2" charset="-122"/>
              </a:rPr>
              <a:t>下划线</a:t>
            </a:r>
            <a:r>
              <a:rPr lang="zh-CN" altLang="en-US" dirty="0">
                <a:latin typeface="宋体" panose="02010600030101010101" pitchFamily="2" charset="-122"/>
              </a:rPr>
              <a:t>隔开</a:t>
            </a:r>
            <a:r>
              <a:rPr lang="en-US" altLang="zh-CN" dirty="0">
                <a:latin typeface="宋体" panose="02010600030101010101" pitchFamily="2" charset="-122"/>
              </a:rPr>
              <a:t>: </a:t>
            </a:r>
            <a:r>
              <a:rPr lang="zh-CN" altLang="zh-CN" dirty="0">
                <a:latin typeface="宋体" panose="02010600030101010101" pitchFamily="2" charset="-122"/>
              </a:rPr>
              <a:t>lower_case_with_underscores</a:t>
            </a:r>
            <a:endParaRPr lang="en-US" altLang="zh-CN" dirty="0">
              <a:latin typeface="宋体" panose="02010600030101010101" pitchFamily="2" charset="-122"/>
            </a:endParaRPr>
          </a:p>
          <a:p>
            <a:pPr>
              <a:lnSpc>
                <a:spcPct val="85000"/>
              </a:lnSpc>
            </a:pPr>
            <a:r>
              <a:rPr lang="zh-CN" altLang="en-US" dirty="0">
                <a:latin typeface="宋体" panose="02010600030101010101" pitchFamily="2" charset="-122"/>
              </a:rPr>
              <a:t>避免使用小写字母</a:t>
            </a:r>
            <a:r>
              <a:rPr lang="en-US" altLang="zh-CN" dirty="0">
                <a:latin typeface="宋体" panose="02010600030101010101" pitchFamily="2" charset="-122"/>
              </a:rPr>
              <a:t>l</a:t>
            </a:r>
            <a:r>
              <a:rPr lang="zh-CN" altLang="en-US" dirty="0">
                <a:latin typeface="宋体" panose="02010600030101010101" pitchFamily="2" charset="-122"/>
              </a:rPr>
              <a:t>和大写字母</a:t>
            </a:r>
            <a:r>
              <a:rPr lang="en-US" altLang="zh-CN" dirty="0">
                <a:latin typeface="宋体" panose="02010600030101010101" pitchFamily="2" charset="-122"/>
              </a:rPr>
              <a:t>O</a:t>
            </a:r>
          </a:p>
          <a:p>
            <a:pPr>
              <a:lnSpc>
                <a:spcPct val="85000"/>
              </a:lnSpc>
            </a:pPr>
            <a:r>
              <a:rPr lang="zh-CN" altLang="zh-CN" dirty="0">
                <a:latin typeface="宋体" panose="02010600030101010101" pitchFamily="2" charset="-122"/>
              </a:rPr>
              <a:t>以</a:t>
            </a:r>
            <a:r>
              <a:rPr lang="zh-CN" altLang="zh-CN" b="1" dirty="0">
                <a:solidFill>
                  <a:srgbClr val="FF0000"/>
                </a:solidFill>
                <a:latin typeface="宋体" panose="02010600030101010101" pitchFamily="2" charset="-122"/>
              </a:rPr>
              <a:t>下划线开头的变量</a:t>
            </a:r>
            <a:r>
              <a:rPr lang="zh-CN" altLang="en-US" dirty="0">
                <a:latin typeface="宋体" panose="02010600030101010101" pitchFamily="2" charset="-122"/>
              </a:rPr>
              <a:t>一般表示在某个范围中内部使用的变量，一般情况下避免使用以下划线开始的变量名</a:t>
            </a:r>
            <a:r>
              <a:rPr lang="en-US" altLang="zh-CN" dirty="0">
                <a:latin typeface="宋体" panose="02010600030101010101" pitchFamily="2" charset="-122"/>
              </a:rPr>
              <a:t>. </a:t>
            </a:r>
            <a:r>
              <a:rPr lang="en-US" altLang="zh-CN" b="1" dirty="0">
                <a:solidFill>
                  <a:schemeClr val="accent6"/>
                </a:solidFill>
              </a:rPr>
              <a:t>python</a:t>
            </a:r>
            <a:r>
              <a:rPr lang="zh-CN" altLang="en-US" b="1" dirty="0">
                <a:solidFill>
                  <a:schemeClr val="accent6"/>
                </a:solidFill>
              </a:rPr>
              <a:t>标准控制台中使用变量</a:t>
            </a:r>
            <a:r>
              <a:rPr lang="en-US" altLang="zh-CN" b="1" dirty="0">
                <a:solidFill>
                  <a:schemeClr val="accent6"/>
                </a:solidFill>
              </a:rPr>
              <a:t>_, </a:t>
            </a:r>
            <a:r>
              <a:rPr lang="zh-CN" altLang="en-US" b="1" dirty="0">
                <a:solidFill>
                  <a:schemeClr val="accent6"/>
                </a:solidFill>
              </a:rPr>
              <a:t>记录最近的表达式计算的结果</a:t>
            </a:r>
            <a:endParaRPr lang="en-US" altLang="zh-CN" b="1" dirty="0">
              <a:solidFill>
                <a:schemeClr val="accent6"/>
              </a:solidFill>
            </a:endParaRPr>
          </a:p>
          <a:p>
            <a:pPr>
              <a:lnSpc>
                <a:spcPct val="85000"/>
              </a:lnSpc>
            </a:pPr>
            <a:endParaRPr lang="en-US" altLang="zh-CN" dirty="0">
              <a:latin typeface="宋体" panose="02010600030101010101" pitchFamily="2" charset="-122"/>
            </a:endParaRPr>
          </a:p>
          <a:p>
            <a:pPr>
              <a:lnSpc>
                <a:spcPct val="85000"/>
              </a:lnSpc>
            </a:pPr>
            <a:endParaRPr lang="en-US" altLang="zh-CN" dirty="0"/>
          </a:p>
          <a:p>
            <a:pPr marL="0" indent="0">
              <a:lnSpc>
                <a:spcPct val="85000"/>
              </a:lnSpc>
              <a:buNone/>
            </a:pPr>
            <a:endParaRPr lang="zh-CN" altLang="en-US" dirty="0"/>
          </a:p>
          <a:p>
            <a:endParaRPr lang="zh-CN" altLang="en-US" dirty="0"/>
          </a:p>
        </p:txBody>
      </p:sp>
      <p:sp>
        <p:nvSpPr>
          <p:cNvPr id="4" name="矩形 3">
            <a:extLst>
              <a:ext uri="{FF2B5EF4-FFF2-40B4-BE49-F238E27FC236}">
                <a16:creationId xmlns:a16="http://schemas.microsoft.com/office/drawing/2014/main" id="{132611D4-B64F-4832-BE45-D1D38E91225E}"/>
              </a:ext>
            </a:extLst>
          </p:cNvPr>
          <p:cNvSpPr/>
          <p:nvPr/>
        </p:nvSpPr>
        <p:spPr>
          <a:xfrm>
            <a:off x="240209" y="3458363"/>
            <a:ext cx="4478436" cy="313932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t>&gt;&gt;&gt; print = 10</a:t>
            </a:r>
          </a:p>
          <a:p>
            <a:r>
              <a:rPr lang="zh-CN" altLang="en-US" dirty="0"/>
              <a:t>&gt;&gt;&gt; print</a:t>
            </a:r>
          </a:p>
          <a:p>
            <a:r>
              <a:rPr lang="zh-CN" altLang="en-US" dirty="0"/>
              <a:t>10</a:t>
            </a:r>
          </a:p>
          <a:p>
            <a:r>
              <a:rPr lang="zh-CN" altLang="en-US" dirty="0"/>
              <a:t>&gt;&gt;&gt; print("Hello Word!")</a:t>
            </a:r>
          </a:p>
          <a:p>
            <a:r>
              <a:rPr lang="zh-CN" altLang="en-US" dirty="0"/>
              <a:t>Traceback (most recent call last):</a:t>
            </a:r>
          </a:p>
          <a:p>
            <a:r>
              <a:rPr lang="zh-CN" altLang="en-US" dirty="0"/>
              <a:t>  </a:t>
            </a:r>
            <a:r>
              <a:rPr lang="zh-CN" altLang="en-US" dirty="0">
                <a:solidFill>
                  <a:srgbClr val="FF0000"/>
                </a:solidFill>
              </a:rPr>
              <a:t>File "&lt;pyshell#62&gt;", line 1</a:t>
            </a:r>
            <a:r>
              <a:rPr lang="zh-CN" altLang="en-US" dirty="0"/>
              <a:t>, in &lt;module&gt;</a:t>
            </a:r>
          </a:p>
          <a:p>
            <a:r>
              <a:rPr lang="zh-CN" altLang="en-US" dirty="0"/>
              <a:t>    </a:t>
            </a:r>
            <a:r>
              <a:rPr lang="zh-CN" altLang="en-US" dirty="0">
                <a:solidFill>
                  <a:srgbClr val="00B0F0"/>
                </a:solidFill>
              </a:rPr>
              <a:t>print("Hello Word!")</a:t>
            </a:r>
          </a:p>
          <a:p>
            <a:r>
              <a:rPr lang="zh-CN" altLang="en-US" dirty="0">
                <a:solidFill>
                  <a:srgbClr val="FF0000"/>
                </a:solidFill>
              </a:rPr>
              <a:t>TypeError: 'int' object is not callable</a:t>
            </a:r>
          </a:p>
          <a:p>
            <a:r>
              <a:rPr lang="zh-CN" altLang="en-US" dirty="0"/>
              <a:t>&gt;&gt;&gt; del print</a:t>
            </a:r>
          </a:p>
          <a:p>
            <a:r>
              <a:rPr lang="zh-CN" altLang="en-US" dirty="0"/>
              <a:t>&gt;&gt;&gt; print("Hello Word!")</a:t>
            </a:r>
          </a:p>
          <a:p>
            <a:r>
              <a:rPr lang="zh-CN" altLang="en-US" dirty="0"/>
              <a:t>Hello Word!</a:t>
            </a:r>
          </a:p>
        </p:txBody>
      </p:sp>
      <p:sp>
        <p:nvSpPr>
          <p:cNvPr id="5" name="矩形 4">
            <a:extLst>
              <a:ext uri="{FF2B5EF4-FFF2-40B4-BE49-F238E27FC236}">
                <a16:creationId xmlns:a16="http://schemas.microsoft.com/office/drawing/2014/main" id="{928E30A5-39F7-4F66-9175-3CDD653EF706}"/>
              </a:ext>
            </a:extLst>
          </p:cNvPr>
          <p:cNvSpPr/>
          <p:nvPr/>
        </p:nvSpPr>
        <p:spPr>
          <a:xfrm>
            <a:off x="4822722" y="3445091"/>
            <a:ext cx="3055555" cy="2101729"/>
          </a:xfrm>
          <a:prstGeom prst="rect">
            <a:avLst/>
          </a:prstGeom>
        </p:spPr>
        <p:txBody>
          <a:bodyPr wrap="square">
            <a:spAutoFit/>
          </a:bodyPr>
          <a:lstStyle/>
          <a:p>
            <a:pPr>
              <a:lnSpc>
                <a:spcPct val="110000"/>
              </a:lnSpc>
            </a:pPr>
            <a:r>
              <a:rPr lang="en-US" altLang="zh-CN" sz="2000" dirty="0">
                <a:latin typeface="宋体" panose="02010600030101010101" pitchFamily="2" charset="-122"/>
              </a:rPr>
              <a:t>del</a:t>
            </a:r>
            <a:r>
              <a:rPr lang="zh-CN" altLang="en-US" sz="2000" dirty="0">
                <a:latin typeface="宋体" panose="02010600030101010101" pitchFamily="2" charset="-122"/>
              </a:rPr>
              <a:t>语句： </a:t>
            </a:r>
            <a:r>
              <a:rPr lang="en-US" altLang="zh-CN" sz="2000" b="1" dirty="0">
                <a:solidFill>
                  <a:schemeClr val="accent6"/>
                </a:solidFill>
                <a:latin typeface="宋体" panose="02010600030101010101" pitchFamily="2" charset="-122"/>
              </a:rPr>
              <a:t>del var</a:t>
            </a:r>
          </a:p>
          <a:p>
            <a:pPr marL="285750" indent="-285750">
              <a:lnSpc>
                <a:spcPct val="110000"/>
              </a:lnSpc>
              <a:buFont typeface="Arial" panose="020B0604020202020204" pitchFamily="34" charset="0"/>
              <a:buChar char="•"/>
            </a:pPr>
            <a:r>
              <a:rPr lang="zh-CN" altLang="en-US" sz="2000" dirty="0">
                <a:latin typeface="宋体" panose="02010600030101010101" pitchFamily="2" charset="-122"/>
              </a:rPr>
              <a:t>将变量</a:t>
            </a:r>
            <a:r>
              <a:rPr lang="en-US" altLang="zh-CN" sz="2000" dirty="0">
                <a:latin typeface="宋体" panose="02010600030101010101" pitchFamily="2" charset="-122"/>
              </a:rPr>
              <a:t>var</a:t>
            </a:r>
            <a:r>
              <a:rPr lang="zh-CN" altLang="en-US" sz="2000" dirty="0">
                <a:latin typeface="宋体" panose="02010600030101010101" pitchFamily="2" charset="-122"/>
              </a:rPr>
              <a:t>与原有对象解绑，从相应的名字空间中删除</a:t>
            </a:r>
            <a:endParaRPr lang="en-US" altLang="zh-CN" sz="2000" dirty="0">
              <a:latin typeface="宋体" panose="02010600030101010101" pitchFamily="2" charset="-122"/>
            </a:endParaRPr>
          </a:p>
          <a:p>
            <a:pPr marL="285750" indent="-285750">
              <a:lnSpc>
                <a:spcPct val="110000"/>
              </a:lnSpc>
              <a:buFont typeface="Arial" panose="020B0604020202020204" pitchFamily="34" charset="0"/>
              <a:buChar char="•"/>
            </a:pPr>
            <a:r>
              <a:rPr lang="zh-CN" altLang="en-US" sz="2000" dirty="0">
                <a:latin typeface="宋体" panose="02010600030101010101" pitchFamily="2" charset="-122"/>
              </a:rPr>
              <a:t>再访问</a:t>
            </a:r>
            <a:r>
              <a:rPr lang="en-US" altLang="zh-CN" sz="2000" dirty="0">
                <a:latin typeface="宋体" panose="02010600030101010101" pitchFamily="2" charset="-122"/>
              </a:rPr>
              <a:t>var</a:t>
            </a:r>
            <a:r>
              <a:rPr lang="zh-CN" altLang="en-US" sz="2000" dirty="0">
                <a:latin typeface="宋体" panose="02010600030101010101" pitchFamily="2" charset="-122"/>
              </a:rPr>
              <a:t>时会抛出</a:t>
            </a:r>
            <a:r>
              <a:rPr lang="en-US" altLang="zh-CN" sz="2000" dirty="0" err="1">
                <a:latin typeface="宋体" panose="02010600030101010101" pitchFamily="2" charset="-122"/>
              </a:rPr>
              <a:t>NameError</a:t>
            </a:r>
            <a:r>
              <a:rPr lang="zh-CN" altLang="en-US" sz="2000" dirty="0">
                <a:latin typeface="宋体" panose="02010600030101010101" pitchFamily="2" charset="-122"/>
              </a:rPr>
              <a:t>异常</a:t>
            </a:r>
            <a:endParaRPr lang="zh-CN" altLang="en-US" sz="2000" dirty="0"/>
          </a:p>
        </p:txBody>
      </p:sp>
      <p:sp>
        <p:nvSpPr>
          <p:cNvPr id="6" name="矩形 5">
            <a:extLst>
              <a:ext uri="{FF2B5EF4-FFF2-40B4-BE49-F238E27FC236}">
                <a16:creationId xmlns:a16="http://schemas.microsoft.com/office/drawing/2014/main" id="{B3330B1D-A033-4BD2-9ED2-343F65BFCF68}"/>
              </a:ext>
            </a:extLst>
          </p:cNvPr>
          <p:cNvSpPr/>
          <p:nvPr/>
        </p:nvSpPr>
        <p:spPr>
          <a:xfrm>
            <a:off x="7982355" y="3429000"/>
            <a:ext cx="4058108" cy="258532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t>&gt;&gt;&gt; x = 4</a:t>
            </a:r>
          </a:p>
          <a:p>
            <a:r>
              <a:rPr lang="zh-CN" altLang="en-US" dirty="0"/>
              <a:t>&gt;&gt;&gt; x</a:t>
            </a:r>
          </a:p>
          <a:p>
            <a:r>
              <a:rPr lang="zh-CN" altLang="en-US" dirty="0"/>
              <a:t>4</a:t>
            </a:r>
          </a:p>
          <a:p>
            <a:r>
              <a:rPr lang="zh-CN" altLang="en-US" dirty="0"/>
              <a:t>&gt;&gt;&gt; del x</a:t>
            </a:r>
          </a:p>
          <a:p>
            <a:r>
              <a:rPr lang="zh-CN" altLang="en-US" dirty="0"/>
              <a:t>&gt;&gt;&gt; x</a:t>
            </a:r>
          </a:p>
          <a:p>
            <a:r>
              <a:rPr lang="zh-CN" altLang="en-US" dirty="0"/>
              <a:t>Traceback (most recent call last):</a:t>
            </a:r>
          </a:p>
          <a:p>
            <a:r>
              <a:rPr lang="zh-CN" altLang="en-US" dirty="0"/>
              <a:t>  File "&lt;pyshell#60&gt;", line 1, in &lt;module&gt;</a:t>
            </a:r>
          </a:p>
          <a:p>
            <a:r>
              <a:rPr lang="zh-CN" altLang="en-US" dirty="0"/>
              <a:t>    x</a:t>
            </a:r>
          </a:p>
          <a:p>
            <a:r>
              <a:rPr lang="zh-CN" altLang="en-US" dirty="0"/>
              <a:t>NameError: name 'x' is not defined</a:t>
            </a:r>
          </a:p>
        </p:txBody>
      </p:sp>
      <p:sp>
        <p:nvSpPr>
          <p:cNvPr id="7" name="矩形 6">
            <a:extLst>
              <a:ext uri="{FF2B5EF4-FFF2-40B4-BE49-F238E27FC236}">
                <a16:creationId xmlns:a16="http://schemas.microsoft.com/office/drawing/2014/main" id="{350C942B-FE91-42C5-89CB-D6A2DD22A071}"/>
              </a:ext>
            </a:extLst>
          </p:cNvPr>
          <p:cNvSpPr/>
          <p:nvPr/>
        </p:nvSpPr>
        <p:spPr>
          <a:xfrm>
            <a:off x="4822722" y="5548699"/>
            <a:ext cx="2798854" cy="923330"/>
          </a:xfrm>
          <a:prstGeom prst="rect">
            <a:avLst/>
          </a:prstGeom>
        </p:spPr>
        <p:txBody>
          <a:bodyPr wrap="square">
            <a:spAutoFit/>
          </a:bodyPr>
          <a:lstStyle/>
          <a:p>
            <a:pPr marL="285750" indent="-285750">
              <a:buFont typeface="Arial" panose="020B0604020202020204" pitchFamily="34" charset="0"/>
              <a:buChar char="•"/>
            </a:pPr>
            <a:r>
              <a:rPr lang="zh-CN" altLang="en-US" dirty="0"/>
              <a:t>如果很想用</a:t>
            </a:r>
            <a:r>
              <a:rPr lang="en-US" altLang="zh-CN" dirty="0"/>
              <a:t>print</a:t>
            </a:r>
            <a:r>
              <a:rPr lang="zh-CN" altLang="en-US" dirty="0"/>
              <a:t>这个名字，可将其稍作改变为</a:t>
            </a:r>
            <a:r>
              <a:rPr lang="en-US" altLang="zh-CN" dirty="0">
                <a:highlight>
                  <a:srgbClr val="FFFF00"/>
                </a:highlight>
              </a:rPr>
              <a:t>print_</a:t>
            </a:r>
            <a:endParaRPr lang="zh-CN" altLang="en-US" dirty="0">
              <a:highlight>
                <a:srgbClr val="FFFF00"/>
              </a:highlight>
            </a:endParaRPr>
          </a:p>
        </p:txBody>
      </p:sp>
    </p:spTree>
    <p:extLst>
      <p:ext uri="{BB962C8B-B14F-4D97-AF65-F5344CB8AC3E}">
        <p14:creationId xmlns:p14="http://schemas.microsoft.com/office/powerpoint/2010/main" val="2590102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FFAB8-C1B9-4A75-BFFC-98F556C37E79}"/>
              </a:ext>
            </a:extLst>
          </p:cNvPr>
          <p:cNvSpPr>
            <a:spLocks noGrp="1"/>
          </p:cNvSpPr>
          <p:nvPr>
            <p:ph type="title"/>
          </p:nvPr>
        </p:nvSpPr>
        <p:spPr/>
        <p:txBody>
          <a:bodyPr/>
          <a:lstStyle/>
          <a:p>
            <a:r>
              <a:rPr lang="zh-CN" altLang="en-US" dirty="0"/>
              <a:t>主要内容</a:t>
            </a:r>
          </a:p>
        </p:txBody>
      </p:sp>
      <p:sp>
        <p:nvSpPr>
          <p:cNvPr id="3" name="内容占位符 2">
            <a:extLst>
              <a:ext uri="{FF2B5EF4-FFF2-40B4-BE49-F238E27FC236}">
                <a16:creationId xmlns:a16="http://schemas.microsoft.com/office/drawing/2014/main" id="{C9AC95E0-5C98-487C-ADFB-83A350ED9DFF}"/>
              </a:ext>
            </a:extLst>
          </p:cNvPr>
          <p:cNvSpPr>
            <a:spLocks noGrp="1"/>
          </p:cNvSpPr>
          <p:nvPr>
            <p:ph idx="1"/>
          </p:nvPr>
        </p:nvSpPr>
        <p:spPr/>
        <p:txBody>
          <a:bodyPr>
            <a:normAutofit/>
          </a:bodyPr>
          <a:lstStyle/>
          <a:p>
            <a:r>
              <a:rPr lang="zh-CN" altLang="en-US" sz="2400" dirty="0"/>
              <a:t>编程和</a:t>
            </a:r>
            <a:r>
              <a:rPr lang="en-US" altLang="zh-CN" sz="2400" dirty="0"/>
              <a:t>python</a:t>
            </a:r>
            <a:r>
              <a:rPr lang="zh-CN" altLang="en-US" sz="2400" dirty="0"/>
              <a:t>语言概述</a:t>
            </a:r>
            <a:endParaRPr lang="en-US" altLang="zh-CN" sz="2400" dirty="0"/>
          </a:p>
          <a:p>
            <a:r>
              <a:rPr lang="zh-CN" altLang="en-US" sz="2400" dirty="0"/>
              <a:t>对象和赋值语句</a:t>
            </a:r>
            <a:endParaRPr lang="en-US" altLang="zh-CN" sz="2400" dirty="0"/>
          </a:p>
          <a:p>
            <a:r>
              <a:rPr lang="zh-CN" altLang="en-US" sz="2400" b="1" dirty="0">
                <a:solidFill>
                  <a:srgbClr val="FF0000"/>
                </a:solidFill>
              </a:rPr>
              <a:t>数字类型和算术运算符</a:t>
            </a:r>
            <a:endParaRPr lang="en-US" altLang="zh-CN" sz="2400" b="1" dirty="0">
              <a:solidFill>
                <a:srgbClr val="FF0000"/>
              </a:solidFill>
            </a:endParaRPr>
          </a:p>
          <a:p>
            <a:r>
              <a:rPr lang="zh-CN" altLang="en-US" sz="2400" dirty="0"/>
              <a:t>字符串和相关运算符</a:t>
            </a:r>
            <a:endParaRPr lang="en-US" altLang="zh-CN" sz="2400" dirty="0"/>
          </a:p>
          <a:p>
            <a:r>
              <a:rPr lang="zh-CN" altLang="en-US" sz="2400" dirty="0"/>
              <a:t>分支结构</a:t>
            </a:r>
            <a:endParaRPr lang="en-US" altLang="zh-CN" sz="2400" dirty="0"/>
          </a:p>
          <a:p>
            <a:r>
              <a:rPr lang="zh-CN" altLang="en-US" sz="2400" dirty="0"/>
              <a:t>函数</a:t>
            </a:r>
            <a:endParaRPr lang="en-US" altLang="zh-CN" sz="2400" dirty="0"/>
          </a:p>
          <a:p>
            <a:r>
              <a:rPr lang="zh-CN" altLang="en-US" sz="2400" dirty="0"/>
              <a:t>模块</a:t>
            </a:r>
            <a:endParaRPr lang="en-US" altLang="zh-CN" sz="2400" dirty="0"/>
          </a:p>
          <a:p>
            <a:r>
              <a:rPr lang="zh-CN" altLang="en-US" sz="2400" dirty="0"/>
              <a:t>编程风格</a:t>
            </a:r>
            <a:endParaRPr lang="en-US" altLang="zh-CN" sz="2400" dirty="0"/>
          </a:p>
          <a:p>
            <a:r>
              <a:rPr lang="zh-CN" altLang="en-US" sz="2400" dirty="0"/>
              <a:t>数学函数</a:t>
            </a:r>
          </a:p>
          <a:p>
            <a:endParaRPr lang="zh-CN" altLang="en-US" sz="2400" dirty="0"/>
          </a:p>
          <a:p>
            <a:endParaRPr lang="zh-CN" altLang="en-US" sz="2400" dirty="0"/>
          </a:p>
        </p:txBody>
      </p:sp>
    </p:spTree>
    <p:extLst>
      <p:ext uri="{BB962C8B-B14F-4D97-AF65-F5344CB8AC3E}">
        <p14:creationId xmlns:p14="http://schemas.microsoft.com/office/powerpoint/2010/main" val="4105377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DE5279-BA2F-4BE7-96F0-44365A948884}"/>
              </a:ext>
            </a:extLst>
          </p:cNvPr>
          <p:cNvSpPr>
            <a:spLocks noGrp="1"/>
          </p:cNvSpPr>
          <p:nvPr>
            <p:ph type="title"/>
          </p:nvPr>
        </p:nvSpPr>
        <p:spPr/>
        <p:txBody>
          <a:bodyPr/>
          <a:lstStyle/>
          <a:p>
            <a:r>
              <a:rPr lang="zh-CN" altLang="en-US" dirty="0"/>
              <a:t>整数</a:t>
            </a:r>
            <a:r>
              <a:rPr lang="en-US" altLang="zh-CN" dirty="0"/>
              <a:t>(int)</a:t>
            </a:r>
            <a:endParaRPr lang="zh-CN" altLang="en-US" dirty="0"/>
          </a:p>
        </p:txBody>
      </p:sp>
      <p:sp>
        <p:nvSpPr>
          <p:cNvPr id="3" name="内容占位符 2">
            <a:extLst>
              <a:ext uri="{FF2B5EF4-FFF2-40B4-BE49-F238E27FC236}">
                <a16:creationId xmlns:a16="http://schemas.microsoft.com/office/drawing/2014/main" id="{8ADE6CE8-C67A-4B3E-A64E-F7AD67816EAA}"/>
              </a:ext>
            </a:extLst>
          </p:cNvPr>
          <p:cNvSpPr>
            <a:spLocks noGrp="1"/>
          </p:cNvSpPr>
          <p:nvPr>
            <p:ph idx="1"/>
          </p:nvPr>
        </p:nvSpPr>
        <p:spPr>
          <a:xfrm>
            <a:off x="442913" y="728663"/>
            <a:ext cx="8912843" cy="5617710"/>
          </a:xfrm>
        </p:spPr>
        <p:txBody>
          <a:bodyPr>
            <a:normAutofit/>
          </a:bodyPr>
          <a:lstStyle/>
          <a:p>
            <a:pPr>
              <a:lnSpc>
                <a:spcPct val="105000"/>
              </a:lnSpc>
            </a:pPr>
            <a:r>
              <a:rPr lang="zh-CN" altLang="en-US" dirty="0"/>
              <a:t>整数字面量</a:t>
            </a:r>
            <a:endParaRPr lang="en-US" altLang="zh-CN" dirty="0"/>
          </a:p>
          <a:p>
            <a:pPr lvl="1">
              <a:lnSpc>
                <a:spcPct val="105000"/>
              </a:lnSpc>
            </a:pPr>
            <a:r>
              <a:rPr lang="zh-CN" altLang="en-US" sz="2000" dirty="0">
                <a:latin typeface="Times New Roman" panose="02020603050405020304" pitchFamily="18" charset="0"/>
              </a:rPr>
              <a:t>十进制整数</a:t>
            </a:r>
            <a:r>
              <a:rPr lang="en-US" altLang="zh-CN" sz="2000" dirty="0">
                <a:latin typeface="Times New Roman" panose="02020603050405020304" pitchFamily="18" charset="0"/>
              </a:rPr>
              <a:t>: 0</a:t>
            </a:r>
            <a:r>
              <a:rPr lang="zh-CN" altLang="en-US" sz="2000" dirty="0">
                <a:latin typeface="Times New Roman" panose="02020603050405020304" pitchFamily="18" charset="0"/>
              </a:rPr>
              <a:t>、</a:t>
            </a:r>
            <a:r>
              <a:rPr lang="en-US" altLang="zh-CN" sz="2000" dirty="0">
                <a:latin typeface="Times New Roman" panose="02020603050405020304" pitchFamily="18" charset="0"/>
              </a:rPr>
              <a:t>-1</a:t>
            </a:r>
            <a:r>
              <a:rPr lang="zh-CN" altLang="en-US" sz="2000" dirty="0">
                <a:latin typeface="Times New Roman" panose="02020603050405020304" pitchFamily="18" charset="0"/>
              </a:rPr>
              <a:t>、</a:t>
            </a:r>
            <a:r>
              <a:rPr lang="en-US" altLang="zh-CN" sz="2000" dirty="0">
                <a:latin typeface="Times New Roman" panose="02020603050405020304" pitchFamily="18" charset="0"/>
              </a:rPr>
              <a:t>9</a:t>
            </a:r>
            <a:r>
              <a:rPr lang="zh-CN" altLang="en-US" sz="2000" dirty="0">
                <a:latin typeface="Times New Roman" panose="02020603050405020304" pitchFamily="18" charset="0"/>
              </a:rPr>
              <a:t>、</a:t>
            </a:r>
            <a:r>
              <a:rPr lang="en-US" altLang="zh-CN" sz="2000" dirty="0">
                <a:latin typeface="Times New Roman" panose="02020603050405020304" pitchFamily="18" charset="0"/>
              </a:rPr>
              <a:t>123    </a:t>
            </a:r>
            <a:r>
              <a:rPr lang="zh-CN" altLang="en-US" sz="2000" dirty="0">
                <a:latin typeface="Times New Roman" panose="02020603050405020304" pitchFamily="18" charset="0"/>
              </a:rPr>
              <a:t>整数</a:t>
            </a:r>
            <a:r>
              <a:rPr lang="en-US" altLang="zh-CN" sz="2000" dirty="0">
                <a:latin typeface="Times New Roman" panose="02020603050405020304" pitchFamily="18" charset="0"/>
              </a:rPr>
              <a:t>0</a:t>
            </a:r>
            <a:r>
              <a:rPr lang="zh-CN" altLang="en-US" sz="2000" dirty="0">
                <a:latin typeface="Times New Roman" panose="02020603050405020304" pitchFamily="18" charset="0"/>
              </a:rPr>
              <a:t>前面可填充</a:t>
            </a:r>
            <a:r>
              <a:rPr lang="en-US" altLang="zh-CN" sz="2000" dirty="0">
                <a:latin typeface="Times New Roman" panose="02020603050405020304" pitchFamily="18" charset="0"/>
              </a:rPr>
              <a:t>0(</a:t>
            </a:r>
            <a:r>
              <a:rPr lang="zh-CN" altLang="en-US" sz="2000" dirty="0">
                <a:latin typeface="Times New Roman" panose="02020603050405020304" pitchFamily="18" charset="0"/>
              </a:rPr>
              <a:t>如</a:t>
            </a:r>
            <a:r>
              <a:rPr lang="en-US" altLang="zh-CN" sz="2000" dirty="0">
                <a:latin typeface="Times New Roman" panose="02020603050405020304" pitchFamily="18" charset="0"/>
              </a:rPr>
              <a:t>000)</a:t>
            </a:r>
            <a:r>
              <a:rPr lang="zh-CN" altLang="en-US" sz="2000" dirty="0">
                <a:latin typeface="Times New Roman" panose="02020603050405020304" pitchFamily="18" charset="0"/>
              </a:rPr>
              <a:t>，但</a:t>
            </a:r>
            <a:r>
              <a:rPr lang="zh-CN" altLang="en-US" sz="2000" b="1" dirty="0">
                <a:solidFill>
                  <a:schemeClr val="accent2"/>
                </a:solidFill>
                <a:latin typeface="Times New Roman" panose="02020603050405020304" pitchFamily="18" charset="0"/>
              </a:rPr>
              <a:t>非</a:t>
            </a:r>
            <a:r>
              <a:rPr lang="en-US" altLang="zh-CN" sz="2000" b="1" dirty="0">
                <a:solidFill>
                  <a:schemeClr val="accent2"/>
                </a:solidFill>
                <a:latin typeface="Times New Roman" panose="02020603050405020304" pitchFamily="18" charset="0"/>
              </a:rPr>
              <a:t>0</a:t>
            </a:r>
            <a:r>
              <a:rPr lang="zh-CN" altLang="en-US" sz="2000" b="1" dirty="0">
                <a:solidFill>
                  <a:schemeClr val="accent2"/>
                </a:solidFill>
                <a:latin typeface="Times New Roman" panose="02020603050405020304" pitchFamily="18" charset="0"/>
              </a:rPr>
              <a:t>整数不允许前面填充</a:t>
            </a:r>
            <a:r>
              <a:rPr lang="en-US" altLang="zh-CN" sz="2000" b="1" dirty="0">
                <a:solidFill>
                  <a:schemeClr val="accent2"/>
                </a:solidFill>
                <a:latin typeface="Times New Roman" panose="02020603050405020304" pitchFamily="18" charset="0"/>
              </a:rPr>
              <a:t>0</a:t>
            </a:r>
            <a:endParaRPr lang="en-GB" altLang="en-US" sz="2000" b="1" dirty="0">
              <a:solidFill>
                <a:schemeClr val="accent2"/>
              </a:solidFill>
            </a:endParaRPr>
          </a:p>
          <a:p>
            <a:pPr lvl="1">
              <a:lnSpc>
                <a:spcPct val="105000"/>
              </a:lnSpc>
            </a:pPr>
            <a:r>
              <a:rPr lang="zh-CN" altLang="en-US" sz="2000" dirty="0">
                <a:latin typeface="Times New Roman" panose="02020603050405020304" pitchFamily="18" charset="0"/>
              </a:rPr>
              <a:t>十六进制</a:t>
            </a:r>
            <a:r>
              <a:rPr lang="en-US" altLang="zh-CN" sz="2000" dirty="0">
                <a:latin typeface="Times New Roman" panose="02020603050405020304" pitchFamily="18" charset="0"/>
              </a:rPr>
              <a:t>(hex)</a:t>
            </a:r>
            <a:r>
              <a:rPr lang="zh-CN" altLang="en-US" sz="2000" dirty="0">
                <a:latin typeface="Times New Roman" panose="02020603050405020304" pitchFamily="18" charset="0"/>
              </a:rPr>
              <a:t>整数</a:t>
            </a:r>
            <a:r>
              <a:rPr lang="en-US" altLang="zh-CN" sz="2000" dirty="0">
                <a:latin typeface="Times New Roman" panose="02020603050405020304" pitchFamily="18" charset="0"/>
              </a:rPr>
              <a:t>:</a:t>
            </a:r>
            <a:r>
              <a:rPr lang="zh-CN" altLang="en-US" sz="2000" dirty="0">
                <a:latin typeface="Times New Roman" panose="02020603050405020304" pitchFamily="18" charset="0"/>
              </a:rPr>
              <a:t> </a:t>
            </a:r>
            <a:r>
              <a:rPr lang="en-US" altLang="zh-CN" sz="2000" dirty="0">
                <a:solidFill>
                  <a:srgbClr val="0070C0"/>
                </a:solidFill>
                <a:latin typeface="Times New Roman" panose="02020603050405020304" pitchFamily="18" charset="0"/>
              </a:rPr>
              <a:t>0x</a:t>
            </a:r>
            <a:r>
              <a:rPr lang="zh-CN" altLang="en-US" sz="2000" dirty="0">
                <a:solidFill>
                  <a:srgbClr val="0070C0"/>
                </a:solidFill>
                <a:latin typeface="Times New Roman" panose="02020603050405020304" pitchFamily="18" charset="0"/>
              </a:rPr>
              <a:t>或</a:t>
            </a:r>
            <a:r>
              <a:rPr lang="en-US" altLang="zh-CN" sz="2000" dirty="0">
                <a:solidFill>
                  <a:srgbClr val="0070C0"/>
                </a:solidFill>
                <a:latin typeface="Times New Roman" panose="02020603050405020304" pitchFamily="18" charset="0"/>
              </a:rPr>
              <a:t>0X</a:t>
            </a:r>
            <a:r>
              <a:rPr lang="zh-CN" altLang="en-US" sz="2000" dirty="0">
                <a:latin typeface="Times New Roman" panose="02020603050405020304" pitchFamily="18" charset="0"/>
              </a:rPr>
              <a:t>开头，后面为十六进制数字，即为</a:t>
            </a:r>
            <a:r>
              <a:rPr lang="en-US" altLang="zh-CN" sz="2000" dirty="0">
                <a:latin typeface="Times New Roman" panose="02020603050405020304" pitchFamily="18" charset="0"/>
              </a:rPr>
              <a:t>0-9</a:t>
            </a:r>
            <a:r>
              <a:rPr lang="zh-CN" altLang="en-US" sz="2000" dirty="0">
                <a:latin typeface="Times New Roman" panose="02020603050405020304" pitchFamily="18" charset="0"/>
              </a:rPr>
              <a:t>以及</a:t>
            </a:r>
            <a:r>
              <a:rPr lang="en-US" altLang="zh-CN" sz="2000" dirty="0">
                <a:latin typeface="Times New Roman" panose="02020603050405020304" pitchFamily="18" charset="0"/>
              </a:rPr>
              <a:t>[a-f]</a:t>
            </a:r>
            <a:r>
              <a:rPr lang="zh-CN" altLang="en-US" sz="2000" dirty="0">
                <a:latin typeface="Times New Roman" panose="02020603050405020304" pitchFamily="18" charset="0"/>
              </a:rPr>
              <a:t>（</a:t>
            </a:r>
            <a:r>
              <a:rPr lang="en-US" altLang="zh-CN" sz="2000" dirty="0" err="1">
                <a:latin typeface="Times New Roman" panose="02020603050405020304" pitchFamily="18" charset="0"/>
              </a:rPr>
              <a:t>abcdef</a:t>
            </a:r>
            <a:r>
              <a:rPr lang="zh-CN" altLang="en-US" sz="2000" dirty="0">
                <a:latin typeface="Times New Roman" panose="02020603050405020304" pitchFamily="18" charset="0"/>
              </a:rPr>
              <a:t>，也包括其大写形式</a:t>
            </a:r>
            <a:r>
              <a:rPr lang="en-US" altLang="zh-CN" sz="2000" dirty="0">
                <a:latin typeface="Times New Roman" panose="02020603050405020304" pitchFamily="18" charset="0"/>
              </a:rPr>
              <a:t>ABCDEF</a:t>
            </a:r>
            <a:r>
              <a:rPr lang="zh-CN" altLang="en-US" sz="2000" dirty="0">
                <a:latin typeface="Times New Roman" panose="02020603050405020304" pitchFamily="18" charset="0"/>
              </a:rPr>
              <a:t>）如</a:t>
            </a:r>
            <a:r>
              <a:rPr lang="en-US" altLang="zh-CN" sz="2000" dirty="0">
                <a:latin typeface="Times New Roman" panose="02020603050405020304" pitchFamily="18" charset="0"/>
              </a:rPr>
              <a:t>0x10</a:t>
            </a:r>
            <a:r>
              <a:rPr lang="zh-CN" altLang="en-US" sz="2000" dirty="0">
                <a:latin typeface="Times New Roman" panose="02020603050405020304" pitchFamily="18" charset="0"/>
              </a:rPr>
              <a:t>、</a:t>
            </a:r>
            <a:r>
              <a:rPr lang="en-US" altLang="zh-CN" sz="2000" dirty="0">
                <a:latin typeface="Times New Roman" panose="02020603050405020304" pitchFamily="18" charset="0"/>
              </a:rPr>
              <a:t>0xfa</a:t>
            </a:r>
            <a:r>
              <a:rPr lang="zh-CN" altLang="en-US" sz="2000" dirty="0">
                <a:latin typeface="Times New Roman" panose="02020603050405020304" pitchFamily="18" charset="0"/>
              </a:rPr>
              <a:t>、</a:t>
            </a:r>
            <a:r>
              <a:rPr lang="en-US" altLang="zh-CN" sz="2000" dirty="0">
                <a:latin typeface="Times New Roman" panose="02020603050405020304" pitchFamily="18" charset="0"/>
              </a:rPr>
              <a:t>0xabcdef</a:t>
            </a:r>
          </a:p>
          <a:p>
            <a:pPr lvl="1">
              <a:lnSpc>
                <a:spcPct val="105000"/>
              </a:lnSpc>
            </a:pPr>
            <a:r>
              <a:rPr lang="zh-CN" altLang="en-US" sz="2000" dirty="0">
                <a:latin typeface="Times New Roman" panose="02020603050405020304" pitchFamily="18" charset="0"/>
              </a:rPr>
              <a:t>八进制</a:t>
            </a:r>
            <a:r>
              <a:rPr lang="en-US" altLang="zh-CN" sz="2000" dirty="0">
                <a:latin typeface="Times New Roman" panose="02020603050405020304" pitchFamily="18" charset="0"/>
              </a:rPr>
              <a:t>(octet)</a:t>
            </a:r>
            <a:r>
              <a:rPr lang="zh-CN" altLang="en-US" sz="2000" dirty="0">
                <a:latin typeface="Times New Roman" panose="02020603050405020304" pitchFamily="18" charset="0"/>
              </a:rPr>
              <a:t>整数</a:t>
            </a:r>
            <a:r>
              <a:rPr lang="en-US" altLang="zh-CN" sz="2000" dirty="0">
                <a:latin typeface="Times New Roman" panose="02020603050405020304" pitchFamily="18" charset="0"/>
              </a:rPr>
              <a:t>:</a:t>
            </a:r>
            <a:r>
              <a:rPr lang="zh-CN" altLang="en-US" sz="2000" dirty="0">
                <a:latin typeface="Times New Roman" panose="02020603050405020304" pitchFamily="18" charset="0"/>
              </a:rPr>
              <a:t>以</a:t>
            </a:r>
            <a:r>
              <a:rPr lang="en-US" altLang="zh-CN" sz="2000" dirty="0">
                <a:solidFill>
                  <a:srgbClr val="0070C0"/>
                </a:solidFill>
                <a:latin typeface="Times New Roman" panose="02020603050405020304" pitchFamily="18" charset="0"/>
              </a:rPr>
              <a:t>0o</a:t>
            </a:r>
            <a:r>
              <a:rPr lang="zh-CN" altLang="en-US" sz="2000" dirty="0">
                <a:latin typeface="Times New Roman" panose="02020603050405020304" pitchFamily="18" charset="0"/>
              </a:rPr>
              <a:t>开始后面为八进制数字即</a:t>
            </a:r>
            <a:r>
              <a:rPr lang="en-US" altLang="zh-CN" sz="2000" dirty="0">
                <a:latin typeface="Times New Roman" panose="02020603050405020304" pitchFamily="18" charset="0"/>
              </a:rPr>
              <a:t>0-8</a:t>
            </a:r>
            <a:r>
              <a:rPr lang="zh-CN" altLang="en-US" sz="2000" dirty="0">
                <a:latin typeface="Times New Roman" panose="02020603050405020304" pitchFamily="18" charset="0"/>
              </a:rPr>
              <a:t>，比如</a:t>
            </a:r>
            <a:r>
              <a:rPr lang="en-US" altLang="zh-CN" sz="2000" dirty="0">
                <a:latin typeface="Times New Roman" panose="02020603050405020304" pitchFamily="18" charset="0"/>
              </a:rPr>
              <a:t>0o35</a:t>
            </a:r>
            <a:r>
              <a:rPr lang="zh-CN" altLang="en-US" sz="2000" dirty="0">
                <a:latin typeface="Times New Roman" panose="02020603050405020304" pitchFamily="18" charset="0"/>
              </a:rPr>
              <a:t>、</a:t>
            </a:r>
            <a:r>
              <a:rPr lang="en-US" altLang="zh-CN" sz="2000" dirty="0">
                <a:latin typeface="Times New Roman" panose="02020603050405020304" pitchFamily="18" charset="0"/>
              </a:rPr>
              <a:t>0o11</a:t>
            </a:r>
            <a:endParaRPr lang="en-GB" altLang="en-US" sz="2000" dirty="0"/>
          </a:p>
          <a:p>
            <a:pPr lvl="1">
              <a:lnSpc>
                <a:spcPct val="105000"/>
              </a:lnSpc>
            </a:pPr>
            <a:r>
              <a:rPr lang="zh-CN" altLang="en-US" sz="2000" dirty="0">
                <a:latin typeface="Times New Roman" panose="02020603050405020304" pitchFamily="18" charset="0"/>
              </a:rPr>
              <a:t>二进制</a:t>
            </a:r>
            <a:r>
              <a:rPr lang="en-US" altLang="zh-CN" sz="2000" dirty="0">
                <a:latin typeface="Times New Roman" panose="02020603050405020304" pitchFamily="18" charset="0"/>
              </a:rPr>
              <a:t>(binary)</a:t>
            </a:r>
            <a:r>
              <a:rPr lang="zh-CN" altLang="en-US" sz="2000" dirty="0">
                <a:latin typeface="Times New Roman" panose="02020603050405020304" pitchFamily="18" charset="0"/>
              </a:rPr>
              <a:t>整数</a:t>
            </a:r>
            <a:r>
              <a:rPr lang="en-US" altLang="zh-CN" sz="2000" dirty="0">
                <a:latin typeface="Times New Roman" panose="02020603050405020304" pitchFamily="18" charset="0"/>
              </a:rPr>
              <a:t>:</a:t>
            </a:r>
            <a:r>
              <a:rPr lang="zh-CN" altLang="en-US" sz="2000" dirty="0">
                <a:latin typeface="Times New Roman" panose="02020603050405020304" pitchFamily="18" charset="0"/>
              </a:rPr>
              <a:t>以</a:t>
            </a:r>
            <a:r>
              <a:rPr lang="en-US" altLang="zh-CN" sz="2000" dirty="0">
                <a:solidFill>
                  <a:srgbClr val="0070C0"/>
                </a:solidFill>
                <a:latin typeface="Times New Roman" panose="02020603050405020304" pitchFamily="18" charset="0"/>
              </a:rPr>
              <a:t>0b</a:t>
            </a:r>
            <a:r>
              <a:rPr lang="zh-CN" altLang="en-US" sz="2000" dirty="0">
                <a:latin typeface="Times New Roman" panose="02020603050405020304" pitchFamily="18" charset="0"/>
              </a:rPr>
              <a:t>开头如，</a:t>
            </a:r>
            <a:r>
              <a:rPr lang="en-US" altLang="zh-CN" sz="2000" dirty="0">
                <a:latin typeface="Times New Roman" panose="02020603050405020304" pitchFamily="18" charset="0"/>
              </a:rPr>
              <a:t>0b101</a:t>
            </a:r>
            <a:r>
              <a:rPr lang="zh-CN" altLang="en-US" sz="2000" dirty="0">
                <a:latin typeface="Times New Roman" panose="02020603050405020304" pitchFamily="18" charset="0"/>
              </a:rPr>
              <a:t>、</a:t>
            </a:r>
            <a:r>
              <a:rPr lang="en-US" altLang="zh-CN" sz="2000" dirty="0">
                <a:latin typeface="Times New Roman" panose="02020603050405020304" pitchFamily="18" charset="0"/>
              </a:rPr>
              <a:t>0b100</a:t>
            </a:r>
            <a:r>
              <a:rPr lang="zh-CN" altLang="en-US" sz="2000" dirty="0">
                <a:latin typeface="Times New Roman" panose="02020603050405020304" pitchFamily="18" charset="0"/>
              </a:rPr>
              <a:t> 、 </a:t>
            </a:r>
            <a:r>
              <a:rPr lang="en-US" altLang="zh-CN" sz="2000" dirty="0">
                <a:latin typeface="Times New Roman" panose="02020603050405020304" pitchFamily="18" charset="0"/>
              </a:rPr>
              <a:t>0b10010111</a:t>
            </a:r>
          </a:p>
          <a:p>
            <a:pPr>
              <a:lnSpc>
                <a:spcPct val="105000"/>
              </a:lnSpc>
            </a:pPr>
            <a:r>
              <a:rPr lang="zh-CN" altLang="en-US" dirty="0"/>
              <a:t>整数类型</a:t>
            </a:r>
            <a:r>
              <a:rPr lang="en-US" altLang="zh-CN" dirty="0"/>
              <a:t>int</a:t>
            </a:r>
            <a:r>
              <a:rPr lang="zh-CN" altLang="en-US" dirty="0"/>
              <a:t>可以表示</a:t>
            </a:r>
            <a:r>
              <a:rPr lang="zh-CN" altLang="en-US" b="1" dirty="0">
                <a:solidFill>
                  <a:schemeClr val="accent2"/>
                </a:solidFill>
              </a:rPr>
              <a:t>任意大的数值，只要内存允许</a:t>
            </a:r>
            <a:endParaRPr lang="en-US" altLang="zh-CN" dirty="0">
              <a:solidFill>
                <a:schemeClr val="accent2"/>
              </a:solidFill>
            </a:endParaRPr>
          </a:p>
          <a:p>
            <a:pPr fontAlgn="auto">
              <a:lnSpc>
                <a:spcPct val="105000"/>
              </a:lnSpc>
              <a:buFont typeface="Wingdings" panose="05000000000000000000" charset="0"/>
              <a:buChar char=""/>
            </a:pPr>
            <a:r>
              <a:rPr lang="en-US" altLang="zh-CN" dirty="0">
                <a:latin typeface="Times New Roman" panose="02020603050405020304" pitchFamily="18" charset="0"/>
              </a:rPr>
              <a:t>python3.6</a:t>
            </a:r>
            <a:r>
              <a:rPr lang="zh-CN" altLang="en-US" dirty="0">
                <a:latin typeface="Times New Roman" panose="02020603050405020304" pitchFamily="18" charset="0"/>
              </a:rPr>
              <a:t>之后，</a:t>
            </a:r>
            <a:r>
              <a:rPr lang="en-US" altLang="zh-CN" dirty="0" err="1"/>
              <a:t>支持在数字中间位置使用</a:t>
            </a:r>
            <a:r>
              <a:rPr lang="en-US" altLang="zh-CN" dirty="0" err="1">
                <a:solidFill>
                  <a:srgbClr val="FF0000"/>
                </a:solidFill>
              </a:rPr>
              <a:t>单个下划线</a:t>
            </a:r>
            <a:r>
              <a:rPr lang="en-US" altLang="zh-CN" dirty="0" err="1"/>
              <a:t>作为分隔提高数字的可读性，类似于数学上使用逗号作为千位分隔符</a:t>
            </a:r>
            <a:endParaRPr lang="en-US" altLang="zh-CN" dirty="0"/>
          </a:p>
          <a:p>
            <a:pPr lvl="1">
              <a:lnSpc>
                <a:spcPct val="105000"/>
              </a:lnSpc>
              <a:buFont typeface="Wingdings" panose="05000000000000000000" charset="0"/>
              <a:buChar char=""/>
            </a:pPr>
            <a:r>
              <a:rPr lang="en-US" altLang="zh-CN" sz="2000" dirty="0" err="1"/>
              <a:t>单个下划线可以出现在中间任意位置</a:t>
            </a:r>
            <a:r>
              <a:rPr lang="en-US" altLang="zh-CN" sz="2000" dirty="0"/>
              <a:t>, </a:t>
            </a:r>
            <a:r>
              <a:rPr lang="en-US" altLang="zh-CN" sz="2000" dirty="0" err="1"/>
              <a:t>但</a:t>
            </a:r>
            <a:r>
              <a:rPr lang="en-US" altLang="zh-CN" sz="2000" dirty="0" err="1">
                <a:solidFill>
                  <a:srgbClr val="FF0000"/>
                </a:solidFill>
              </a:rPr>
              <a:t>不能出现</a:t>
            </a:r>
            <a:r>
              <a:rPr lang="zh-CN" altLang="en-US" sz="2000" dirty="0">
                <a:solidFill>
                  <a:srgbClr val="FF0000"/>
                </a:solidFill>
              </a:rPr>
              <a:t>在</a:t>
            </a:r>
            <a:r>
              <a:rPr lang="en-US" altLang="zh-CN" sz="2000" dirty="0" err="1">
                <a:solidFill>
                  <a:srgbClr val="FF0000"/>
                </a:solidFill>
              </a:rPr>
              <a:t>开头和结尾位置，也不能使用多个连续的下划线</a:t>
            </a:r>
            <a:endParaRPr lang="en-US" altLang="zh-CN" sz="2000" dirty="0"/>
          </a:p>
          <a:p>
            <a:pPr>
              <a:lnSpc>
                <a:spcPct val="105000"/>
              </a:lnSpc>
            </a:pPr>
            <a:endParaRPr lang="zh-CN" altLang="en-US" dirty="0"/>
          </a:p>
        </p:txBody>
      </p:sp>
      <p:sp>
        <p:nvSpPr>
          <p:cNvPr id="4" name="矩形 3">
            <a:extLst>
              <a:ext uri="{FF2B5EF4-FFF2-40B4-BE49-F238E27FC236}">
                <a16:creationId xmlns:a16="http://schemas.microsoft.com/office/drawing/2014/main" id="{06E51C56-EF85-40ED-A7B9-59C48D2CDA51}"/>
              </a:ext>
            </a:extLst>
          </p:cNvPr>
          <p:cNvSpPr/>
          <p:nvPr/>
        </p:nvSpPr>
        <p:spPr>
          <a:xfrm>
            <a:off x="9537184" y="243087"/>
            <a:ext cx="2654816" cy="618630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&gt;&gt;&gt; -1</a:t>
            </a:r>
          </a:p>
          <a:p>
            <a:r>
              <a:rPr lang="zh-CN" altLang="en-US" dirty="0"/>
              <a:t>-1</a:t>
            </a:r>
          </a:p>
          <a:p>
            <a:r>
              <a:rPr lang="zh-CN" altLang="en-US" dirty="0"/>
              <a:t>&gt;&gt;&gt; </a:t>
            </a:r>
            <a:r>
              <a:rPr lang="zh-CN" altLang="en-US" b="1" dirty="0">
                <a:solidFill>
                  <a:schemeClr val="accent2"/>
                </a:solidFill>
              </a:rPr>
              <a:t>007</a:t>
            </a:r>
          </a:p>
          <a:p>
            <a:r>
              <a:rPr lang="zh-CN" altLang="en-US" dirty="0">
                <a:solidFill>
                  <a:srgbClr val="FF0000"/>
                </a:solidFill>
              </a:rPr>
              <a:t>SyntaxError: invalid token</a:t>
            </a:r>
          </a:p>
          <a:p>
            <a:r>
              <a:rPr lang="zh-CN" altLang="en-US" dirty="0"/>
              <a:t>&gt;&gt;&gt; 000</a:t>
            </a:r>
          </a:p>
          <a:p>
            <a:r>
              <a:rPr lang="zh-CN" altLang="en-US" dirty="0"/>
              <a:t>0</a:t>
            </a:r>
          </a:p>
          <a:p>
            <a:r>
              <a:rPr lang="zh-CN" altLang="en-US" dirty="0"/>
              <a:t>&gt;&gt;&gt; 0x10</a:t>
            </a:r>
          </a:p>
          <a:p>
            <a:r>
              <a:rPr lang="zh-CN" altLang="en-US" dirty="0"/>
              <a:t>16</a:t>
            </a:r>
            <a:endParaRPr lang="en-US" altLang="zh-CN" dirty="0"/>
          </a:p>
          <a:p>
            <a:r>
              <a:rPr lang="en-US" altLang="zh-CN" dirty="0"/>
              <a:t>&gt;&gt;&gt; </a:t>
            </a:r>
            <a:r>
              <a:rPr lang="en-US" altLang="zh-CN" b="1" dirty="0">
                <a:solidFill>
                  <a:schemeClr val="accent2"/>
                </a:solidFill>
              </a:rPr>
              <a:t>-0x10</a:t>
            </a:r>
          </a:p>
          <a:p>
            <a:r>
              <a:rPr lang="en-US" altLang="zh-CN" dirty="0"/>
              <a:t>-16</a:t>
            </a:r>
            <a:endParaRPr lang="zh-CN" altLang="en-US" dirty="0"/>
          </a:p>
          <a:p>
            <a:r>
              <a:rPr lang="zh-CN" altLang="en-US" dirty="0"/>
              <a:t>&gt;&gt;&gt; 0xfa</a:t>
            </a:r>
          </a:p>
          <a:p>
            <a:r>
              <a:rPr lang="zh-CN" altLang="en-US" dirty="0"/>
              <a:t>250</a:t>
            </a:r>
          </a:p>
          <a:p>
            <a:r>
              <a:rPr lang="zh-CN" altLang="en-US" dirty="0"/>
              <a:t>&gt;&gt;&gt; 0XABCDEF</a:t>
            </a:r>
          </a:p>
          <a:p>
            <a:r>
              <a:rPr lang="zh-CN" altLang="en-US" dirty="0"/>
              <a:t>11259375</a:t>
            </a:r>
          </a:p>
          <a:p>
            <a:r>
              <a:rPr lang="zh-CN" altLang="en-US" dirty="0"/>
              <a:t>&gt;&gt;&gt; 0o35</a:t>
            </a:r>
          </a:p>
          <a:p>
            <a:r>
              <a:rPr lang="zh-CN" altLang="en-US" dirty="0"/>
              <a:t>29</a:t>
            </a:r>
          </a:p>
          <a:p>
            <a:r>
              <a:rPr lang="zh-CN" altLang="en-US" dirty="0"/>
              <a:t>&gt;&gt;&gt; 0o11</a:t>
            </a:r>
          </a:p>
          <a:p>
            <a:r>
              <a:rPr lang="zh-CN" altLang="en-US" dirty="0"/>
              <a:t>9</a:t>
            </a:r>
          </a:p>
          <a:p>
            <a:r>
              <a:rPr lang="zh-CN" altLang="en-US" dirty="0"/>
              <a:t>&gt;&gt;&gt; 0b100</a:t>
            </a:r>
          </a:p>
          <a:p>
            <a:r>
              <a:rPr lang="zh-CN" altLang="en-US" dirty="0"/>
              <a:t>4</a:t>
            </a:r>
            <a:endParaRPr lang="en-US" altLang="zh-CN" dirty="0"/>
          </a:p>
          <a:p>
            <a:r>
              <a:rPr lang="en-US" altLang="zh-CN" dirty="0"/>
              <a:t>&gt;&gt;&gt; </a:t>
            </a:r>
            <a:r>
              <a:rPr lang="en-US" altLang="zh-CN" b="1" dirty="0">
                <a:solidFill>
                  <a:schemeClr val="accent2"/>
                </a:solidFill>
              </a:rPr>
              <a:t>4_758_000</a:t>
            </a:r>
          </a:p>
          <a:p>
            <a:r>
              <a:rPr lang="en-US" altLang="zh-CN" dirty="0"/>
              <a:t>4758000</a:t>
            </a:r>
            <a:endParaRPr lang="zh-CN" altLang="en-US" dirty="0"/>
          </a:p>
        </p:txBody>
      </p:sp>
      <p:sp>
        <p:nvSpPr>
          <p:cNvPr id="5" name="矩形 4">
            <a:extLst>
              <a:ext uri="{FF2B5EF4-FFF2-40B4-BE49-F238E27FC236}">
                <a16:creationId xmlns:a16="http://schemas.microsoft.com/office/drawing/2014/main" id="{EFF2EB13-E119-441E-8C69-86FFD847BF08}"/>
              </a:ext>
            </a:extLst>
          </p:cNvPr>
          <p:cNvSpPr/>
          <p:nvPr/>
        </p:nvSpPr>
        <p:spPr>
          <a:xfrm>
            <a:off x="614487" y="5257942"/>
            <a:ext cx="8627444"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latin typeface="+mj-lt"/>
              </a:rPr>
              <a:t>&gt;&gt;&gt; a = 99999999999999999999999999999999</a:t>
            </a:r>
          </a:p>
          <a:p>
            <a:r>
              <a:rPr lang="zh-CN" altLang="en-US" dirty="0">
                <a:latin typeface="+mj-lt"/>
              </a:rPr>
              <a:t>&gt;&gt;&gt; print(a * a * a)</a:t>
            </a:r>
          </a:p>
          <a:p>
            <a:r>
              <a:rPr lang="zh-CN" altLang="en-US" dirty="0">
                <a:latin typeface="+mj-lt"/>
              </a:rPr>
              <a:t>999999999999999999999999999999970000000000000000000000000000000299999999999999999999999999999999</a:t>
            </a:r>
          </a:p>
        </p:txBody>
      </p:sp>
    </p:spTree>
    <p:extLst>
      <p:ext uri="{BB962C8B-B14F-4D97-AF65-F5344CB8AC3E}">
        <p14:creationId xmlns:p14="http://schemas.microsoft.com/office/powerpoint/2010/main" val="1371963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61266E-1F1B-4F08-B662-B461C0572574}"/>
              </a:ext>
            </a:extLst>
          </p:cNvPr>
          <p:cNvSpPr>
            <a:spLocks noGrp="1"/>
          </p:cNvSpPr>
          <p:nvPr>
            <p:ph type="title"/>
          </p:nvPr>
        </p:nvSpPr>
        <p:spPr/>
        <p:txBody>
          <a:bodyPr/>
          <a:lstStyle/>
          <a:p>
            <a:r>
              <a:rPr lang="zh-CN" altLang="en-US" dirty="0"/>
              <a:t>（有限精度）浮点数（</a:t>
            </a:r>
            <a:r>
              <a:rPr lang="en-US" altLang="zh-CN" dirty="0"/>
              <a:t>float</a:t>
            </a:r>
            <a:r>
              <a:rPr lang="zh-CN" altLang="en-US" dirty="0"/>
              <a:t>）</a:t>
            </a:r>
          </a:p>
        </p:txBody>
      </p:sp>
      <p:sp>
        <p:nvSpPr>
          <p:cNvPr id="3" name="内容占位符 2">
            <a:extLst>
              <a:ext uri="{FF2B5EF4-FFF2-40B4-BE49-F238E27FC236}">
                <a16:creationId xmlns:a16="http://schemas.microsoft.com/office/drawing/2014/main" id="{B11BF266-178F-4FE8-AAFB-F1D602773334}"/>
              </a:ext>
            </a:extLst>
          </p:cNvPr>
          <p:cNvSpPr>
            <a:spLocks noGrp="1"/>
          </p:cNvSpPr>
          <p:nvPr>
            <p:ph idx="1"/>
          </p:nvPr>
        </p:nvSpPr>
        <p:spPr>
          <a:xfrm>
            <a:off x="442914" y="728663"/>
            <a:ext cx="8816590" cy="5617710"/>
          </a:xfrm>
        </p:spPr>
        <p:txBody>
          <a:bodyPr>
            <a:normAutofit/>
          </a:bodyPr>
          <a:lstStyle/>
          <a:p>
            <a:pPr>
              <a:lnSpc>
                <a:spcPct val="100000"/>
              </a:lnSpc>
            </a:pPr>
            <a:r>
              <a:rPr lang="zh-CN" altLang="en-US" sz="1800" dirty="0"/>
              <a:t>内置类型浮点数</a:t>
            </a:r>
            <a:r>
              <a:rPr lang="en-US" altLang="zh-CN" sz="1800" dirty="0"/>
              <a:t>(float)</a:t>
            </a:r>
            <a:r>
              <a:rPr lang="zh-CN" altLang="en-US" sz="1800" dirty="0"/>
              <a:t>为</a:t>
            </a:r>
            <a:r>
              <a:rPr lang="zh-CN" altLang="en-US" sz="1800" dirty="0">
                <a:solidFill>
                  <a:schemeClr val="accent2"/>
                </a:solidFill>
              </a:rPr>
              <a:t>有理数的一个子集，</a:t>
            </a:r>
            <a:r>
              <a:rPr lang="zh-CN" altLang="en-US" sz="1800" dirty="0"/>
              <a:t>任意实数可近似为某个浮点数</a:t>
            </a:r>
            <a:endParaRPr lang="en-US" altLang="zh-CN" sz="1800" dirty="0"/>
          </a:p>
          <a:p>
            <a:pPr>
              <a:lnSpc>
                <a:spcPct val="100000"/>
              </a:lnSpc>
            </a:pPr>
            <a:r>
              <a:rPr lang="zh-CN" altLang="en-US" sz="1800" dirty="0"/>
              <a:t>浮点数字面量：</a:t>
            </a:r>
            <a:endParaRPr lang="en-US" altLang="zh-CN" sz="1800" dirty="0"/>
          </a:p>
          <a:p>
            <a:pPr lvl="1">
              <a:lnSpc>
                <a:spcPct val="100000"/>
              </a:lnSpc>
            </a:pPr>
            <a:r>
              <a:rPr lang="zh-CN" altLang="en-US" dirty="0">
                <a:latin typeface="Times New Roman" panose="02020603050405020304" pitchFamily="18" charset="0"/>
              </a:rPr>
              <a:t>小数表示：</a:t>
            </a:r>
            <a:r>
              <a:rPr lang="en-US" altLang="zh-CN" dirty="0">
                <a:latin typeface="Times New Roman" panose="02020603050405020304" pitchFamily="18" charset="0"/>
              </a:rPr>
              <a:t>3.14   10.   .001  </a:t>
            </a:r>
          </a:p>
          <a:p>
            <a:pPr marL="685800" lvl="2">
              <a:lnSpc>
                <a:spcPct val="100000"/>
              </a:lnSpc>
              <a:spcBef>
                <a:spcPts val="1000"/>
              </a:spcBef>
            </a:pPr>
            <a:r>
              <a:rPr lang="zh-CN" altLang="en-US" sz="1800" b="1" dirty="0">
                <a:solidFill>
                  <a:schemeClr val="accent2"/>
                </a:solidFill>
                <a:latin typeface="Times New Roman" panose="02020603050405020304" pitchFamily="18" charset="0"/>
              </a:rPr>
              <a:t>科学计数法</a:t>
            </a:r>
            <a:r>
              <a:rPr lang="zh-CN" altLang="en-US" sz="1800" dirty="0">
                <a:latin typeface="Times New Roman" panose="02020603050405020304" pitchFamily="18" charset="0"/>
              </a:rPr>
              <a:t>：</a:t>
            </a:r>
            <a:r>
              <a:rPr lang="en-US" altLang="zh-CN" sz="1800" dirty="0">
                <a:latin typeface="Times New Roman" panose="02020603050405020304" pitchFamily="18" charset="0"/>
              </a:rPr>
              <a:t>15e-2 ( =15*10</a:t>
            </a:r>
            <a:r>
              <a:rPr lang="en-US" altLang="zh-CN" sz="1800" baseline="30000" dirty="0">
                <a:latin typeface="Times New Roman" panose="02020603050405020304" pitchFamily="18" charset="0"/>
              </a:rPr>
              <a:t>-2</a:t>
            </a:r>
            <a:r>
              <a:rPr lang="en-US" altLang="zh-CN" sz="1800" dirty="0">
                <a:latin typeface="Times New Roman" panose="02020603050405020304" pitchFamily="18" charset="0"/>
              </a:rPr>
              <a:t> = 0.15)    3.14e-10</a:t>
            </a:r>
            <a:r>
              <a:rPr lang="zh-CN" altLang="en-US" sz="1800" dirty="0">
                <a:latin typeface="Times New Roman" panose="02020603050405020304" pitchFamily="18" charset="0"/>
              </a:rPr>
              <a:t> </a:t>
            </a:r>
            <a:r>
              <a:rPr lang="en-US" altLang="zh-CN" sz="1800" dirty="0">
                <a:latin typeface="Times New Roman" panose="02020603050405020304" pitchFamily="18" charset="0"/>
              </a:rPr>
              <a:t>  1.0E100 </a:t>
            </a:r>
          </a:p>
          <a:p>
            <a:pPr>
              <a:lnSpc>
                <a:spcPct val="100000"/>
              </a:lnSpc>
            </a:pPr>
            <a:r>
              <a:rPr lang="zh-CN" altLang="en-US" sz="1800" b="1" dirty="0">
                <a:solidFill>
                  <a:srgbClr val="FF0000"/>
                </a:solidFill>
                <a:highlight>
                  <a:srgbClr val="FFFF00"/>
                </a:highlight>
                <a:latin typeface="Times New Roman" panose="02020603050405020304" pitchFamily="18" charset="0"/>
              </a:rPr>
              <a:t>拓展：</a:t>
            </a:r>
            <a:r>
              <a:rPr lang="zh-CN" altLang="en-US" sz="1800" dirty="0">
                <a:latin typeface="Times New Roman" panose="02020603050405020304" pitchFamily="18" charset="0"/>
              </a:rPr>
              <a:t>与其他语言一样，浮点数</a:t>
            </a:r>
            <a:r>
              <a:rPr lang="zh-CN" altLang="en-US" sz="1800" dirty="0"/>
              <a:t>在计算机内部采用二进制的科学计数法表示（浮点数名称的由来），即</a:t>
            </a:r>
            <a:r>
              <a:rPr lang="en-US" altLang="zh-CN" sz="1800" dirty="0">
                <a:latin typeface="Times New Roman" panose="02020603050405020304" pitchFamily="18" charset="0"/>
              </a:rPr>
              <a:t>IEEE 574</a:t>
            </a:r>
            <a:r>
              <a:rPr lang="zh-CN" altLang="en-US" sz="1800" dirty="0">
                <a:latin typeface="Times New Roman" panose="02020603050405020304" pitchFamily="18" charset="0"/>
              </a:rPr>
              <a:t>双精度</a:t>
            </a:r>
            <a:r>
              <a:rPr lang="en-US" altLang="zh-CN" sz="1800" dirty="0">
                <a:latin typeface="Times New Roman" panose="02020603050405020304" pitchFamily="18" charset="0"/>
              </a:rPr>
              <a:t>(64bit double)</a:t>
            </a:r>
          </a:p>
          <a:p>
            <a:pPr lvl="1">
              <a:lnSpc>
                <a:spcPct val="100000"/>
              </a:lnSpc>
            </a:pPr>
            <a:r>
              <a:rPr lang="zh-CN" altLang="en-US" dirty="0">
                <a:latin typeface="Times New Roman" panose="02020603050405020304" pitchFamily="18" charset="0"/>
              </a:rPr>
              <a:t>尾数</a:t>
            </a:r>
            <a:r>
              <a:rPr lang="en-US" altLang="zh-CN" dirty="0">
                <a:latin typeface="Times New Roman" panose="02020603050405020304" pitchFamily="18" charset="0"/>
              </a:rPr>
              <a:t>(mantissa)</a:t>
            </a:r>
            <a:r>
              <a:rPr lang="zh-CN" altLang="en-US" dirty="0">
                <a:latin typeface="Times New Roman" panose="02020603050405020304" pitchFamily="18" charset="0"/>
              </a:rPr>
              <a:t>：归一化</a:t>
            </a:r>
            <a:r>
              <a:rPr lang="en-US" altLang="zh-CN" dirty="0">
                <a:latin typeface="Times New Roman" panose="02020603050405020304" pitchFamily="18" charset="0"/>
              </a:rPr>
              <a:t>, </a:t>
            </a:r>
            <a:r>
              <a:rPr lang="zh-CN" altLang="en-US" dirty="0">
                <a:latin typeface="Times New Roman" panose="02020603050405020304" pitchFamily="18" charset="0"/>
              </a:rPr>
              <a:t>二进制的</a:t>
            </a:r>
            <a:r>
              <a:rPr lang="en-US" altLang="zh-CN" dirty="0">
                <a:latin typeface="Times New Roman" panose="02020603050405020304" pitchFamily="18" charset="0"/>
              </a:rPr>
              <a:t>1.xxxx</a:t>
            </a:r>
            <a:r>
              <a:rPr lang="zh-CN" altLang="en-US" dirty="0">
                <a:latin typeface="Times New Roman" panose="02020603050405020304" pitchFamily="18" charset="0"/>
              </a:rPr>
              <a:t>，最高位的</a:t>
            </a:r>
            <a:r>
              <a:rPr lang="en-US" altLang="zh-CN" dirty="0">
                <a:latin typeface="Times New Roman" panose="02020603050405020304" pitchFamily="18" charset="0"/>
              </a:rPr>
              <a:t>1</a:t>
            </a:r>
            <a:r>
              <a:rPr lang="zh-CN" altLang="en-US" dirty="0">
                <a:latin typeface="Times New Roman" panose="02020603050405020304" pitchFamily="18" charset="0"/>
              </a:rPr>
              <a:t>可以省略</a:t>
            </a:r>
            <a:endParaRPr lang="en-US" altLang="zh-CN" dirty="0">
              <a:latin typeface="Times New Roman" panose="02020603050405020304" pitchFamily="18" charset="0"/>
            </a:endParaRPr>
          </a:p>
          <a:p>
            <a:pPr lvl="1">
              <a:lnSpc>
                <a:spcPct val="100000"/>
              </a:lnSpc>
            </a:pPr>
            <a:r>
              <a:rPr lang="zh-CN" altLang="en-US" dirty="0">
                <a:latin typeface="Times New Roman" panose="02020603050405020304" pitchFamily="18" charset="0"/>
              </a:rPr>
              <a:t>指数</a:t>
            </a:r>
            <a:r>
              <a:rPr lang="en-US" altLang="zh-CN" dirty="0">
                <a:latin typeface="Times New Roman" panose="02020603050405020304" pitchFamily="18" charset="0"/>
              </a:rPr>
              <a:t>(exponent)</a:t>
            </a:r>
            <a:r>
              <a:rPr lang="zh-CN" altLang="en-US" dirty="0">
                <a:latin typeface="Times New Roman" panose="02020603050405020304" pitchFamily="18" charset="0"/>
              </a:rPr>
              <a:t>，可以为正数和负数</a:t>
            </a:r>
            <a:endParaRPr lang="en-US" altLang="zh-CN" dirty="0">
              <a:latin typeface="Times New Roman" panose="02020603050405020304" pitchFamily="18" charset="0"/>
            </a:endParaRPr>
          </a:p>
          <a:p>
            <a:pPr lvl="1">
              <a:lnSpc>
                <a:spcPct val="100000"/>
              </a:lnSpc>
            </a:pPr>
            <a:endParaRPr lang="en-US" altLang="zh-CN" dirty="0"/>
          </a:p>
          <a:p>
            <a:pPr>
              <a:lnSpc>
                <a:spcPct val="100000"/>
              </a:lnSpc>
            </a:pPr>
            <a:endParaRPr lang="zh-CN" altLang="en-US" sz="1800" dirty="0"/>
          </a:p>
        </p:txBody>
      </p:sp>
      <p:sp>
        <p:nvSpPr>
          <p:cNvPr id="4" name="矩形 3">
            <a:extLst>
              <a:ext uri="{FF2B5EF4-FFF2-40B4-BE49-F238E27FC236}">
                <a16:creationId xmlns:a16="http://schemas.microsoft.com/office/drawing/2014/main" id="{FA997FA6-053E-4410-91B0-811FA3EAFBDD}"/>
              </a:ext>
            </a:extLst>
          </p:cNvPr>
          <p:cNvSpPr/>
          <p:nvPr/>
        </p:nvSpPr>
        <p:spPr>
          <a:xfrm>
            <a:off x="9480885" y="685391"/>
            <a:ext cx="2624488" cy="563231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latin typeface="+mj-lt"/>
              </a:rPr>
              <a:t>&gt;&gt;&gt; 3.14</a:t>
            </a:r>
          </a:p>
          <a:p>
            <a:r>
              <a:rPr lang="zh-CN" altLang="en-US" dirty="0">
                <a:latin typeface="+mj-lt"/>
              </a:rPr>
              <a:t>3.14</a:t>
            </a:r>
          </a:p>
          <a:p>
            <a:r>
              <a:rPr lang="zh-CN" altLang="en-US" dirty="0">
                <a:latin typeface="+mj-lt"/>
              </a:rPr>
              <a:t>&gt;&gt;&gt; 10.</a:t>
            </a:r>
          </a:p>
          <a:p>
            <a:r>
              <a:rPr lang="zh-CN" altLang="en-US" dirty="0">
                <a:latin typeface="+mj-lt"/>
              </a:rPr>
              <a:t>10.0</a:t>
            </a:r>
            <a:endParaRPr lang="en-US" altLang="zh-CN" dirty="0">
              <a:latin typeface="+mj-lt"/>
            </a:endParaRPr>
          </a:p>
          <a:p>
            <a:r>
              <a:rPr lang="en-US" altLang="zh-CN" dirty="0">
                <a:latin typeface="+mj-lt"/>
              </a:rPr>
              <a:t>&gt;&gt;&gt; .45</a:t>
            </a:r>
          </a:p>
          <a:p>
            <a:r>
              <a:rPr lang="en-US" altLang="zh-CN" dirty="0">
                <a:latin typeface="+mj-lt"/>
              </a:rPr>
              <a:t>0.45</a:t>
            </a:r>
            <a:endParaRPr lang="zh-CN" altLang="en-US" dirty="0">
              <a:latin typeface="+mj-lt"/>
            </a:endParaRPr>
          </a:p>
          <a:p>
            <a:r>
              <a:rPr lang="zh-CN" altLang="en-US" dirty="0">
                <a:latin typeface="+mj-lt"/>
              </a:rPr>
              <a:t>&gt;&gt;&gt; 0.001</a:t>
            </a:r>
          </a:p>
          <a:p>
            <a:r>
              <a:rPr lang="zh-CN" altLang="en-US" dirty="0">
                <a:latin typeface="+mj-lt"/>
              </a:rPr>
              <a:t>0.001</a:t>
            </a:r>
          </a:p>
          <a:p>
            <a:r>
              <a:rPr lang="zh-CN" altLang="en-US" dirty="0">
                <a:latin typeface="+mj-lt"/>
              </a:rPr>
              <a:t>&gt;&gt;&gt; 15e-2</a:t>
            </a:r>
          </a:p>
          <a:p>
            <a:r>
              <a:rPr lang="zh-CN" altLang="en-US" dirty="0">
                <a:latin typeface="+mj-lt"/>
              </a:rPr>
              <a:t>0.15</a:t>
            </a:r>
          </a:p>
          <a:p>
            <a:r>
              <a:rPr lang="zh-CN" altLang="en-US" dirty="0">
                <a:latin typeface="+mj-lt"/>
              </a:rPr>
              <a:t>&gt;&gt;&gt; </a:t>
            </a:r>
            <a:r>
              <a:rPr lang="zh-CN" altLang="en-US" b="1" dirty="0">
                <a:solidFill>
                  <a:schemeClr val="accent2"/>
                </a:solidFill>
                <a:latin typeface="+mj-lt"/>
              </a:rPr>
              <a:t>31</a:t>
            </a:r>
            <a:r>
              <a:rPr lang="en-US" altLang="zh-CN" b="1" dirty="0">
                <a:solidFill>
                  <a:schemeClr val="accent2"/>
                </a:solidFill>
                <a:latin typeface="+mj-lt"/>
              </a:rPr>
              <a:t>.</a:t>
            </a:r>
            <a:r>
              <a:rPr lang="zh-CN" altLang="en-US" b="1" dirty="0">
                <a:solidFill>
                  <a:schemeClr val="accent2"/>
                </a:solidFill>
                <a:latin typeface="+mj-lt"/>
              </a:rPr>
              <a:t>4e-1</a:t>
            </a:r>
            <a:r>
              <a:rPr lang="en-US" altLang="zh-CN" b="1" dirty="0">
                <a:solidFill>
                  <a:schemeClr val="accent2"/>
                </a:solidFill>
                <a:latin typeface="+mj-lt"/>
              </a:rPr>
              <a:t>1</a:t>
            </a:r>
            <a:endParaRPr lang="zh-CN" altLang="en-US" b="1" dirty="0">
              <a:solidFill>
                <a:schemeClr val="accent2"/>
              </a:solidFill>
              <a:latin typeface="+mj-lt"/>
            </a:endParaRPr>
          </a:p>
          <a:p>
            <a:r>
              <a:rPr lang="zh-CN" altLang="en-US" dirty="0">
                <a:latin typeface="+mj-lt"/>
              </a:rPr>
              <a:t>3.14e-10</a:t>
            </a:r>
          </a:p>
          <a:p>
            <a:r>
              <a:rPr lang="zh-CN" altLang="en-US" dirty="0">
                <a:latin typeface="+mj-lt"/>
              </a:rPr>
              <a:t>&gt;&gt;&gt; 1.0E100</a:t>
            </a:r>
          </a:p>
          <a:p>
            <a:r>
              <a:rPr lang="zh-CN" altLang="en-US" dirty="0">
                <a:latin typeface="+mj-lt"/>
              </a:rPr>
              <a:t>1e+100</a:t>
            </a:r>
          </a:p>
          <a:p>
            <a:r>
              <a:rPr lang="en-US" altLang="zh-CN" dirty="0">
                <a:latin typeface="+mj-lt"/>
              </a:rPr>
              <a:t>&gt;&gt;&gt; 0.1</a:t>
            </a:r>
          </a:p>
          <a:p>
            <a:r>
              <a:rPr lang="en-US" altLang="zh-CN" dirty="0">
                <a:latin typeface="+mj-lt"/>
              </a:rPr>
              <a:t>0.1</a:t>
            </a:r>
          </a:p>
          <a:p>
            <a:r>
              <a:rPr lang="en-US" altLang="zh-CN" dirty="0">
                <a:latin typeface="+mj-lt"/>
              </a:rPr>
              <a:t>&gt;&gt;&gt; 0.1+0.1</a:t>
            </a:r>
          </a:p>
          <a:p>
            <a:r>
              <a:rPr lang="en-US" altLang="zh-CN" dirty="0">
                <a:latin typeface="+mj-lt"/>
              </a:rPr>
              <a:t>0.2</a:t>
            </a:r>
          </a:p>
          <a:p>
            <a:r>
              <a:rPr lang="en-US" altLang="zh-CN" dirty="0">
                <a:solidFill>
                  <a:srgbClr val="FF0000"/>
                </a:solidFill>
                <a:latin typeface="+mj-lt"/>
              </a:rPr>
              <a:t>&gt;&gt;&gt; 0.1+0.1+0.1</a:t>
            </a:r>
          </a:p>
          <a:p>
            <a:r>
              <a:rPr lang="en-US" altLang="zh-CN" dirty="0">
                <a:solidFill>
                  <a:srgbClr val="FF0000"/>
                </a:solidFill>
                <a:latin typeface="+mj-lt"/>
              </a:rPr>
              <a:t>0.30000000000000004</a:t>
            </a:r>
            <a:endParaRPr lang="zh-CN" altLang="en-US" dirty="0">
              <a:solidFill>
                <a:srgbClr val="FF0000"/>
              </a:solidFill>
              <a:latin typeface="+mj-lt"/>
            </a:endParaRPr>
          </a:p>
        </p:txBody>
      </p:sp>
      <p:grpSp>
        <p:nvGrpSpPr>
          <p:cNvPr id="5" name="组合 4">
            <a:extLst>
              <a:ext uri="{FF2B5EF4-FFF2-40B4-BE49-F238E27FC236}">
                <a16:creationId xmlns:a16="http://schemas.microsoft.com/office/drawing/2014/main" id="{A9EDC1A1-954A-4CB2-8C7C-E7A63AB96095}"/>
              </a:ext>
            </a:extLst>
          </p:cNvPr>
          <p:cNvGrpSpPr/>
          <p:nvPr/>
        </p:nvGrpSpPr>
        <p:grpSpPr>
          <a:xfrm>
            <a:off x="1012057" y="3537518"/>
            <a:ext cx="7295309" cy="740664"/>
            <a:chOff x="896112" y="4014216"/>
            <a:chExt cx="7295309" cy="740664"/>
          </a:xfrm>
        </p:grpSpPr>
        <p:sp>
          <p:nvSpPr>
            <p:cNvPr id="6" name="矩形 5">
              <a:extLst>
                <a:ext uri="{FF2B5EF4-FFF2-40B4-BE49-F238E27FC236}">
                  <a16:creationId xmlns:a16="http://schemas.microsoft.com/office/drawing/2014/main" id="{867BC21A-ED8B-49B9-AD09-806E74CB0641}"/>
                </a:ext>
              </a:extLst>
            </p:cNvPr>
            <p:cNvSpPr/>
            <p:nvPr/>
          </p:nvSpPr>
          <p:spPr>
            <a:xfrm>
              <a:off x="896112" y="4315968"/>
              <a:ext cx="804672" cy="4389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C8021CD-C51F-4F33-9990-5F110E27EF83}"/>
                </a:ext>
              </a:extLst>
            </p:cNvPr>
            <p:cNvSpPr txBox="1"/>
            <p:nvPr/>
          </p:nvSpPr>
          <p:spPr>
            <a:xfrm>
              <a:off x="978408" y="4014216"/>
              <a:ext cx="521208" cy="369332"/>
            </a:xfrm>
            <a:prstGeom prst="rect">
              <a:avLst/>
            </a:prstGeom>
            <a:noFill/>
          </p:spPr>
          <p:txBody>
            <a:bodyPr wrap="square" rtlCol="0">
              <a:spAutoFit/>
            </a:bodyPr>
            <a:lstStyle/>
            <a:p>
              <a:pPr algn="ctr"/>
              <a:r>
                <a:rPr lang="en-US" altLang="zh-CN" dirty="0"/>
                <a:t>1</a:t>
              </a:r>
              <a:endParaRPr lang="zh-CN" altLang="en-US" dirty="0"/>
            </a:p>
          </p:txBody>
        </p:sp>
        <p:sp>
          <p:nvSpPr>
            <p:cNvPr id="8" name="文本框 7">
              <a:extLst>
                <a:ext uri="{FF2B5EF4-FFF2-40B4-BE49-F238E27FC236}">
                  <a16:creationId xmlns:a16="http://schemas.microsoft.com/office/drawing/2014/main" id="{410DCEC7-083C-4606-92CC-4B53C9427BBD}"/>
                </a:ext>
              </a:extLst>
            </p:cNvPr>
            <p:cNvSpPr txBox="1"/>
            <p:nvPr/>
          </p:nvSpPr>
          <p:spPr>
            <a:xfrm>
              <a:off x="1024128" y="4315968"/>
              <a:ext cx="786385" cy="369332"/>
            </a:xfrm>
            <a:prstGeom prst="rect">
              <a:avLst/>
            </a:prstGeom>
            <a:noFill/>
          </p:spPr>
          <p:txBody>
            <a:bodyPr wrap="square" rtlCol="0">
              <a:spAutoFit/>
            </a:bodyPr>
            <a:lstStyle/>
            <a:p>
              <a:r>
                <a:rPr lang="en-US" altLang="zh-CN" dirty="0"/>
                <a:t>sign</a:t>
              </a:r>
              <a:endParaRPr lang="zh-CN" altLang="en-US" dirty="0"/>
            </a:p>
          </p:txBody>
        </p:sp>
        <p:sp>
          <p:nvSpPr>
            <p:cNvPr id="9" name="矩形 8">
              <a:extLst>
                <a:ext uri="{FF2B5EF4-FFF2-40B4-BE49-F238E27FC236}">
                  <a16:creationId xmlns:a16="http://schemas.microsoft.com/office/drawing/2014/main" id="{27C536A4-7026-402B-8ED0-A4F9020B9E46}"/>
                </a:ext>
              </a:extLst>
            </p:cNvPr>
            <p:cNvSpPr/>
            <p:nvPr/>
          </p:nvSpPr>
          <p:spPr>
            <a:xfrm>
              <a:off x="1700784" y="4315968"/>
              <a:ext cx="1316735" cy="438912"/>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A6B8A75D-FE70-42EF-A48B-606333A58A7C}"/>
                </a:ext>
              </a:extLst>
            </p:cNvPr>
            <p:cNvSpPr txBox="1"/>
            <p:nvPr/>
          </p:nvSpPr>
          <p:spPr>
            <a:xfrm>
              <a:off x="1828800" y="4315968"/>
              <a:ext cx="1188720" cy="369332"/>
            </a:xfrm>
            <a:prstGeom prst="rect">
              <a:avLst/>
            </a:prstGeom>
            <a:noFill/>
          </p:spPr>
          <p:txBody>
            <a:bodyPr wrap="square" rtlCol="0">
              <a:spAutoFit/>
            </a:bodyPr>
            <a:lstStyle/>
            <a:p>
              <a:r>
                <a:rPr lang="en-US" altLang="zh-CN" dirty="0"/>
                <a:t>exponent</a:t>
              </a:r>
              <a:endParaRPr lang="zh-CN" altLang="en-US" dirty="0"/>
            </a:p>
          </p:txBody>
        </p:sp>
        <p:sp>
          <p:nvSpPr>
            <p:cNvPr id="11" name="矩形 10">
              <a:extLst>
                <a:ext uri="{FF2B5EF4-FFF2-40B4-BE49-F238E27FC236}">
                  <a16:creationId xmlns:a16="http://schemas.microsoft.com/office/drawing/2014/main" id="{F25AAE0D-97F6-4DA5-A844-8D9CA916B9EA}"/>
                </a:ext>
              </a:extLst>
            </p:cNvPr>
            <p:cNvSpPr/>
            <p:nvPr/>
          </p:nvSpPr>
          <p:spPr>
            <a:xfrm>
              <a:off x="3017520" y="4315968"/>
              <a:ext cx="1920239" cy="438912"/>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2AE2DB52-7DF6-49ED-9D82-0CD98006F9C7}"/>
                </a:ext>
              </a:extLst>
            </p:cNvPr>
            <p:cNvSpPr txBox="1"/>
            <p:nvPr/>
          </p:nvSpPr>
          <p:spPr>
            <a:xfrm>
              <a:off x="3391622" y="4315968"/>
              <a:ext cx="1188720" cy="369332"/>
            </a:xfrm>
            <a:prstGeom prst="rect">
              <a:avLst/>
            </a:prstGeom>
            <a:noFill/>
          </p:spPr>
          <p:txBody>
            <a:bodyPr wrap="square" rtlCol="0">
              <a:spAutoFit/>
            </a:bodyPr>
            <a:lstStyle/>
            <a:p>
              <a:r>
                <a:rPr lang="en-US" altLang="zh-CN" dirty="0"/>
                <a:t>mantissa</a:t>
              </a:r>
              <a:endParaRPr lang="zh-CN" altLang="en-US" dirty="0"/>
            </a:p>
          </p:txBody>
        </p:sp>
        <p:sp>
          <p:nvSpPr>
            <p:cNvPr id="13" name="文本框 12">
              <a:extLst>
                <a:ext uri="{FF2B5EF4-FFF2-40B4-BE49-F238E27FC236}">
                  <a16:creationId xmlns:a16="http://schemas.microsoft.com/office/drawing/2014/main" id="{F66535CD-BA24-42E0-9237-E080824A728F}"/>
                </a:ext>
              </a:extLst>
            </p:cNvPr>
            <p:cNvSpPr txBox="1"/>
            <p:nvPr/>
          </p:nvSpPr>
          <p:spPr>
            <a:xfrm>
              <a:off x="2184615" y="4014216"/>
              <a:ext cx="521208" cy="369332"/>
            </a:xfrm>
            <a:prstGeom prst="rect">
              <a:avLst/>
            </a:prstGeom>
            <a:noFill/>
          </p:spPr>
          <p:txBody>
            <a:bodyPr wrap="square" rtlCol="0">
              <a:spAutoFit/>
            </a:bodyPr>
            <a:lstStyle/>
            <a:p>
              <a:pPr algn="ctr"/>
              <a:r>
                <a:rPr lang="en-US" altLang="zh-CN" dirty="0"/>
                <a:t>11</a:t>
              </a:r>
              <a:endParaRPr lang="zh-CN" altLang="en-US" dirty="0"/>
            </a:p>
          </p:txBody>
        </p:sp>
        <p:sp>
          <p:nvSpPr>
            <p:cNvPr id="14" name="文本框 13">
              <a:extLst>
                <a:ext uri="{FF2B5EF4-FFF2-40B4-BE49-F238E27FC236}">
                  <a16:creationId xmlns:a16="http://schemas.microsoft.com/office/drawing/2014/main" id="{1D167C27-58D3-469A-88EC-822A553A8716}"/>
                </a:ext>
              </a:extLst>
            </p:cNvPr>
            <p:cNvSpPr txBox="1"/>
            <p:nvPr/>
          </p:nvSpPr>
          <p:spPr>
            <a:xfrm>
              <a:off x="3694174" y="4014216"/>
              <a:ext cx="749809" cy="369332"/>
            </a:xfrm>
            <a:prstGeom prst="rect">
              <a:avLst/>
            </a:prstGeom>
            <a:noFill/>
          </p:spPr>
          <p:txBody>
            <a:bodyPr wrap="square" rtlCol="0">
              <a:spAutoFit/>
            </a:bodyPr>
            <a:lstStyle/>
            <a:p>
              <a:pPr algn="ctr"/>
              <a:r>
                <a:rPr lang="en-US" altLang="zh-CN" dirty="0"/>
                <a:t>53+1</a:t>
              </a:r>
              <a:endParaRPr lang="zh-CN" altLang="en-US"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BA49958F-E4A9-4801-94BC-DD91B7A81540}"/>
                    </a:ext>
                  </a:extLst>
                </p:cNvPr>
                <p:cNvSpPr txBox="1"/>
                <p:nvPr/>
              </p:nvSpPr>
              <p:spPr>
                <a:xfrm>
                  <a:off x="5064174" y="4315968"/>
                  <a:ext cx="3127247"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𝑠𝑖𝑔𝑛</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𝑚𝑎𝑛𝑡𝑖𝑠𝑠𝑎</m:t>
                        </m:r>
                        <m:r>
                          <a:rPr lang="en-US" altLang="zh-CN" b="0" i="1" smtClean="0">
                            <a:solidFill>
                              <a:schemeClr val="tx1"/>
                            </a:solidFill>
                            <a:latin typeface="Cambria Math" panose="02040503050406030204" pitchFamily="18" charset="0"/>
                          </a:rPr>
                          <m:t> ∗</m:t>
                        </m:r>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2</m:t>
                            </m:r>
                          </m:e>
                          <m:sup>
                            <m:r>
                              <a:rPr lang="en-US" altLang="zh-CN" b="0" i="1" smtClean="0">
                                <a:solidFill>
                                  <a:schemeClr val="tx1"/>
                                </a:solidFill>
                                <a:latin typeface="Cambria Math" panose="02040503050406030204" pitchFamily="18" charset="0"/>
                              </a:rPr>
                              <m:t>𝑒𝑥𝑝𝑜𝑒𝑛𝑡</m:t>
                            </m:r>
                          </m:sup>
                        </m:sSup>
                      </m:oMath>
                    </m:oMathPara>
                  </a14:m>
                  <a:endParaRPr lang="zh-CN" altLang="en-US" dirty="0">
                    <a:solidFill>
                      <a:schemeClr val="tx1"/>
                    </a:solidFill>
                  </a:endParaRPr>
                </a:p>
              </p:txBody>
            </p:sp>
          </mc:Choice>
          <mc:Fallback xmlns="">
            <p:sp>
              <p:nvSpPr>
                <p:cNvPr id="34" name="文本框 33">
                  <a:extLst>
                    <a:ext uri="{FF2B5EF4-FFF2-40B4-BE49-F238E27FC236}">
                      <a16:creationId xmlns:a16="http://schemas.microsoft.com/office/drawing/2014/main" id="{CBC9E40A-560F-448E-AB28-1537C4F76A08}"/>
                    </a:ext>
                  </a:extLst>
                </p:cNvPr>
                <p:cNvSpPr txBox="1">
                  <a:spLocks noRot="1" noChangeAspect="1" noMove="1" noResize="1" noEditPoints="1" noAdjustHandles="1" noChangeArrowheads="1" noChangeShapeType="1" noTextEdit="1"/>
                </p:cNvSpPr>
                <p:nvPr/>
              </p:nvSpPr>
              <p:spPr>
                <a:xfrm>
                  <a:off x="5064174" y="4315968"/>
                  <a:ext cx="3127247" cy="369332"/>
                </a:xfrm>
                <a:prstGeom prst="rect">
                  <a:avLst/>
                </a:prstGeom>
                <a:blipFill>
                  <a:blip r:embed="rId3"/>
                  <a:stretch>
                    <a:fillRect b="-13115"/>
                  </a:stretch>
                </a:blipFill>
              </p:spPr>
              <p:txBody>
                <a:bodyPr/>
                <a:lstStyle/>
                <a:p>
                  <a:r>
                    <a:rPr lang="zh-CN" altLang="en-US">
                      <a:noFill/>
                    </a:rPr>
                    <a:t> </a:t>
                  </a:r>
                </a:p>
              </p:txBody>
            </p:sp>
          </mc:Fallback>
        </mc:AlternateContent>
      </p:grpSp>
      <p:sp>
        <p:nvSpPr>
          <p:cNvPr id="16" name="矩形 15">
            <a:extLst>
              <a:ext uri="{FF2B5EF4-FFF2-40B4-BE49-F238E27FC236}">
                <a16:creationId xmlns:a16="http://schemas.microsoft.com/office/drawing/2014/main" id="{F446B110-45A8-4C0E-8E40-DCE093CC2391}"/>
              </a:ext>
            </a:extLst>
          </p:cNvPr>
          <p:cNvSpPr/>
          <p:nvPr/>
        </p:nvSpPr>
        <p:spPr>
          <a:xfrm>
            <a:off x="529046" y="4395566"/>
            <a:ext cx="6936514" cy="923330"/>
          </a:xfrm>
          <a:prstGeom prst="rect">
            <a:avLst/>
          </a:prstGeom>
        </p:spPr>
        <p:txBody>
          <a:bodyPr wrap="none">
            <a:spAutoFit/>
          </a:bodyPr>
          <a:lstStyle/>
          <a:p>
            <a:pPr marL="285750" indent="-285750">
              <a:buFont typeface="Arial" panose="020B0604020202020204" pitchFamily="34" charset="0"/>
              <a:buChar char="•"/>
            </a:pPr>
            <a:r>
              <a:rPr lang="zh-CN" altLang="en-US" dirty="0">
                <a:latin typeface="Times New Roman" panose="02020603050405020304" pitchFamily="18" charset="0"/>
              </a:rPr>
              <a:t>由于浮点数内部表示的位数限制，在转换和计算时会有精度误差</a:t>
            </a:r>
            <a:endParaRPr lang="en-US" altLang="zh-CN" dirty="0">
              <a:latin typeface="Times New Roman" panose="02020603050405020304" pitchFamily="18" charset="0"/>
            </a:endParaRPr>
          </a:p>
          <a:p>
            <a:pPr marL="742950" lvl="1" indent="-285750">
              <a:buFont typeface="Arial" panose="020B0604020202020204" pitchFamily="34" charset="0"/>
              <a:buChar char="•"/>
            </a:pPr>
            <a:r>
              <a:rPr lang="zh-CN" altLang="en-US" dirty="0"/>
              <a:t>十进制的有限小数转变为二进制时可能是无限循环小数！ </a:t>
            </a:r>
            <a:endParaRPr lang="en-US" altLang="zh-CN" dirty="0"/>
          </a:p>
          <a:p>
            <a:r>
              <a:rPr lang="zh-CN" altLang="en-US" dirty="0"/>
              <a:t>              比如： </a:t>
            </a:r>
            <a:r>
              <a:rPr lang="en-US" altLang="zh-CN" dirty="0"/>
              <a:t>0.1</a:t>
            </a:r>
            <a:r>
              <a:rPr lang="en-US" altLang="zh-CN" baseline="-25000" dirty="0"/>
              <a:t>(10)</a:t>
            </a:r>
            <a:r>
              <a:rPr lang="en-US" altLang="zh-CN" dirty="0"/>
              <a:t>=0.00011001100110011...</a:t>
            </a:r>
            <a:r>
              <a:rPr lang="en-US" altLang="zh-CN" baseline="-25000" dirty="0"/>
              <a:t>(2)</a:t>
            </a:r>
            <a:endParaRPr lang="zh-CN" altLang="en-US" dirty="0"/>
          </a:p>
        </p:txBody>
      </p:sp>
      <p:sp>
        <p:nvSpPr>
          <p:cNvPr id="17" name="矩形 16">
            <a:extLst>
              <a:ext uri="{FF2B5EF4-FFF2-40B4-BE49-F238E27FC236}">
                <a16:creationId xmlns:a16="http://schemas.microsoft.com/office/drawing/2014/main" id="{49A8CC15-227C-41BE-913D-B13A8B794D23}"/>
              </a:ext>
            </a:extLst>
          </p:cNvPr>
          <p:cNvSpPr/>
          <p:nvPr/>
        </p:nvSpPr>
        <p:spPr>
          <a:xfrm>
            <a:off x="761677" y="5299646"/>
            <a:ext cx="8497827"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&gt;&gt;&gt; import sys</a:t>
            </a:r>
          </a:p>
          <a:p>
            <a:r>
              <a:rPr lang="zh-CN" altLang="en-US" dirty="0"/>
              <a:t>&gt;&gt;&gt; sys.float_info</a:t>
            </a:r>
          </a:p>
          <a:p>
            <a:r>
              <a:rPr lang="zh-CN" altLang="en-US" dirty="0"/>
              <a:t>sys.float_info(</a:t>
            </a:r>
            <a:r>
              <a:rPr lang="zh-CN" altLang="en-US" b="1" dirty="0">
                <a:solidFill>
                  <a:srgbClr val="FF0000"/>
                </a:solidFill>
              </a:rPr>
              <a:t>max=1.7976931348623157e+308</a:t>
            </a:r>
            <a:r>
              <a:rPr lang="zh-CN" altLang="en-US" dirty="0"/>
              <a:t>, max_exp=1024, </a:t>
            </a:r>
            <a:r>
              <a:rPr lang="zh-CN" altLang="en-US" b="1" dirty="0">
                <a:solidFill>
                  <a:schemeClr val="accent2"/>
                </a:solidFill>
              </a:rPr>
              <a:t>max_10_exp=308</a:t>
            </a:r>
            <a:r>
              <a:rPr lang="zh-CN" altLang="en-US" dirty="0"/>
              <a:t>, min=2.2250738585072014e-308, min_exp=-1021, min_10_exp=-307, dig=15, </a:t>
            </a:r>
            <a:r>
              <a:rPr lang="zh-CN" altLang="en-US" b="1" dirty="0">
                <a:solidFill>
                  <a:schemeClr val="accent2"/>
                </a:solidFill>
              </a:rPr>
              <a:t>mant_dig=53</a:t>
            </a:r>
            <a:r>
              <a:rPr lang="zh-CN" altLang="en-US" dirty="0"/>
              <a:t>, </a:t>
            </a:r>
            <a:r>
              <a:rPr lang="zh-CN" altLang="en-US" b="1" dirty="0">
                <a:solidFill>
                  <a:schemeClr val="accent6"/>
                </a:solidFill>
              </a:rPr>
              <a:t>epsilon=2.220446049250313e-16</a:t>
            </a:r>
            <a:r>
              <a:rPr lang="zh-CN" altLang="en-US" dirty="0"/>
              <a:t>, radix=2, rounds=1)</a:t>
            </a:r>
          </a:p>
        </p:txBody>
      </p:sp>
    </p:spTree>
    <p:extLst>
      <p:ext uri="{BB962C8B-B14F-4D97-AF65-F5344CB8AC3E}">
        <p14:creationId xmlns:p14="http://schemas.microsoft.com/office/powerpoint/2010/main" val="2528478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FC11DB-3976-4EA5-A452-E6219E5F444D}"/>
              </a:ext>
            </a:extLst>
          </p:cNvPr>
          <p:cNvSpPr>
            <a:spLocks noGrp="1"/>
          </p:cNvSpPr>
          <p:nvPr>
            <p:ph type="title"/>
          </p:nvPr>
        </p:nvSpPr>
        <p:spPr/>
        <p:txBody>
          <a:bodyPr/>
          <a:lstStyle/>
          <a:p>
            <a:r>
              <a:rPr lang="zh-CN" altLang="en-US" dirty="0"/>
              <a:t>布尔</a:t>
            </a:r>
            <a:r>
              <a:rPr lang="en-US" altLang="zh-CN" dirty="0"/>
              <a:t>(bool)</a:t>
            </a:r>
            <a:r>
              <a:rPr lang="zh-CN" altLang="en-US" dirty="0"/>
              <a:t> 、复数</a:t>
            </a:r>
            <a:r>
              <a:rPr lang="en-US" altLang="zh-CN" dirty="0"/>
              <a:t>(complex)</a:t>
            </a:r>
            <a:r>
              <a:rPr lang="zh-CN" altLang="en-US" dirty="0"/>
              <a:t>和</a:t>
            </a:r>
            <a:r>
              <a:rPr lang="en-US" altLang="zh-CN" dirty="0" err="1"/>
              <a:t>NoneType</a:t>
            </a:r>
            <a:endParaRPr lang="zh-CN" altLang="en-US" dirty="0"/>
          </a:p>
        </p:txBody>
      </p:sp>
      <p:sp>
        <p:nvSpPr>
          <p:cNvPr id="3" name="内容占位符 2">
            <a:extLst>
              <a:ext uri="{FF2B5EF4-FFF2-40B4-BE49-F238E27FC236}">
                <a16:creationId xmlns:a16="http://schemas.microsoft.com/office/drawing/2014/main" id="{D075C6D9-A3AA-4D43-A12A-C09C79BE9D52}"/>
              </a:ext>
            </a:extLst>
          </p:cNvPr>
          <p:cNvSpPr>
            <a:spLocks noGrp="1"/>
          </p:cNvSpPr>
          <p:nvPr>
            <p:ph idx="1"/>
          </p:nvPr>
        </p:nvSpPr>
        <p:spPr/>
        <p:txBody>
          <a:bodyPr>
            <a:normAutofit/>
          </a:bodyPr>
          <a:lstStyle/>
          <a:p>
            <a:pPr>
              <a:lnSpc>
                <a:spcPct val="110000"/>
              </a:lnSpc>
            </a:pPr>
            <a:r>
              <a:rPr lang="zh-CN" altLang="en-US" dirty="0"/>
              <a:t>布尔</a:t>
            </a:r>
            <a:r>
              <a:rPr lang="en-US" altLang="zh-CN" dirty="0"/>
              <a:t>(Boolean)</a:t>
            </a:r>
            <a:r>
              <a:rPr lang="zh-CN" altLang="en-US" dirty="0"/>
              <a:t>类型</a:t>
            </a:r>
            <a:r>
              <a:rPr lang="en-US" altLang="zh-CN" dirty="0"/>
              <a:t>bool</a:t>
            </a:r>
            <a:r>
              <a:rPr lang="zh-CN" altLang="en-US" dirty="0"/>
              <a:t>：</a:t>
            </a:r>
            <a:endParaRPr lang="en-US" altLang="zh-CN" dirty="0"/>
          </a:p>
          <a:p>
            <a:pPr lvl="1">
              <a:lnSpc>
                <a:spcPct val="110000"/>
              </a:lnSpc>
            </a:pPr>
            <a:r>
              <a:rPr lang="zh-CN" altLang="en-US" sz="2000" dirty="0"/>
              <a:t>只有两个值，分别为</a:t>
            </a:r>
            <a:r>
              <a:rPr lang="en-US" altLang="zh-CN" sz="2000" dirty="0"/>
              <a:t>True</a:t>
            </a:r>
            <a:r>
              <a:rPr lang="zh-CN" altLang="en-US" sz="2000" dirty="0"/>
              <a:t>和</a:t>
            </a:r>
            <a:r>
              <a:rPr lang="en-US" altLang="zh-CN" sz="2000" dirty="0"/>
              <a:t>False</a:t>
            </a:r>
          </a:p>
          <a:p>
            <a:pPr lvl="1">
              <a:lnSpc>
                <a:spcPct val="110000"/>
              </a:lnSpc>
            </a:pPr>
            <a:r>
              <a:rPr lang="en-US" altLang="zh-CN" sz="2000" dirty="0"/>
              <a:t>bool</a:t>
            </a:r>
            <a:r>
              <a:rPr lang="zh-CN" altLang="en-US" sz="2000" dirty="0"/>
              <a:t>可以看成整数类型的特例，</a:t>
            </a:r>
            <a:r>
              <a:rPr lang="en-US" altLang="zh-CN" sz="2000" dirty="0"/>
              <a:t>True</a:t>
            </a:r>
            <a:r>
              <a:rPr lang="zh-CN" altLang="en-US" sz="2000" dirty="0"/>
              <a:t>和</a:t>
            </a:r>
            <a:r>
              <a:rPr lang="en-US" altLang="zh-CN" sz="2000" dirty="0"/>
              <a:t>False</a:t>
            </a:r>
            <a:r>
              <a:rPr lang="zh-CN" altLang="en-US" sz="2000" dirty="0"/>
              <a:t>分别对应整数</a:t>
            </a:r>
            <a:r>
              <a:rPr lang="en-US" altLang="zh-CN" sz="2000" dirty="0"/>
              <a:t>1</a:t>
            </a:r>
            <a:r>
              <a:rPr lang="zh-CN" altLang="en-US" sz="2000" dirty="0"/>
              <a:t>和</a:t>
            </a:r>
            <a:r>
              <a:rPr lang="en-US" altLang="zh-CN" sz="2000" dirty="0"/>
              <a:t>0</a:t>
            </a:r>
          </a:p>
          <a:p>
            <a:pPr>
              <a:lnSpc>
                <a:spcPct val="110000"/>
              </a:lnSpc>
            </a:pPr>
            <a:r>
              <a:rPr lang="zh-CN" altLang="en-US" dirty="0">
                <a:latin typeface="宋体" panose="02010600030101010101" pitchFamily="2" charset="-122"/>
              </a:rPr>
              <a:t>复数</a:t>
            </a:r>
            <a:r>
              <a:rPr lang="en-US" altLang="zh-CN" dirty="0">
                <a:latin typeface="宋体" panose="02010600030101010101" pitchFamily="2" charset="-122"/>
              </a:rPr>
              <a:t>(complex)</a:t>
            </a:r>
            <a:r>
              <a:rPr lang="zh-CN" altLang="en-US" dirty="0">
                <a:latin typeface="宋体" panose="02010600030101010101" pitchFamily="2" charset="-122"/>
              </a:rPr>
              <a:t>类型：</a:t>
            </a:r>
            <a:endParaRPr lang="en-US" altLang="zh-CN" dirty="0">
              <a:latin typeface="宋体" panose="02010600030101010101" pitchFamily="2" charset="-122"/>
            </a:endParaRPr>
          </a:p>
          <a:p>
            <a:pPr lvl="1">
              <a:lnSpc>
                <a:spcPct val="110000"/>
              </a:lnSpc>
            </a:pPr>
            <a:r>
              <a:rPr lang="zh-CN" altLang="en-US" sz="2000" dirty="0">
                <a:latin typeface="宋体" panose="02010600030101010101" pitchFamily="2" charset="-122"/>
              </a:rPr>
              <a:t>一个复数包括实部（</a:t>
            </a:r>
            <a:r>
              <a:rPr lang="en-US" altLang="zh-CN" sz="2000" dirty="0">
                <a:latin typeface="宋体" panose="02010600030101010101" pitchFamily="2" charset="-122"/>
              </a:rPr>
              <a:t>real</a:t>
            </a:r>
            <a:r>
              <a:rPr lang="zh-CN" altLang="en-US" sz="2000" dirty="0">
                <a:latin typeface="宋体" panose="02010600030101010101" pitchFamily="2" charset="-122"/>
              </a:rPr>
              <a:t>）和虚部（</a:t>
            </a:r>
            <a:r>
              <a:rPr lang="en-US" altLang="zh-CN" sz="2000" dirty="0">
                <a:latin typeface="宋体" panose="02010600030101010101" pitchFamily="2" charset="-122"/>
              </a:rPr>
              <a:t>imaginary</a:t>
            </a:r>
            <a:r>
              <a:rPr lang="zh-CN" altLang="en-US" sz="2000" dirty="0">
                <a:latin typeface="宋体" panose="02010600030101010101" pitchFamily="2" charset="-122"/>
              </a:rPr>
              <a:t>）两个部分</a:t>
            </a:r>
            <a:endParaRPr lang="en-US" altLang="zh-CN" sz="2000" dirty="0">
              <a:latin typeface="宋体" panose="02010600030101010101" pitchFamily="2" charset="-122"/>
            </a:endParaRPr>
          </a:p>
          <a:p>
            <a:pPr lvl="1">
              <a:lnSpc>
                <a:spcPct val="110000"/>
              </a:lnSpc>
            </a:pPr>
            <a:r>
              <a:rPr lang="zh-CN" altLang="en-US" sz="2000" b="1" dirty="0">
                <a:solidFill>
                  <a:srgbClr val="FF0000"/>
                </a:solidFill>
                <a:latin typeface="宋体" panose="02010600030101010101" pitchFamily="2" charset="-122"/>
              </a:rPr>
              <a:t>虚数字面量</a:t>
            </a:r>
            <a:r>
              <a:rPr lang="zh-CN" altLang="en-US" sz="2000" dirty="0">
                <a:latin typeface="宋体" panose="02010600030101010101" pitchFamily="2" charset="-122"/>
              </a:rPr>
              <a:t>：浮点数或者整数，后面为</a:t>
            </a:r>
            <a:r>
              <a:rPr lang="en-US" altLang="zh-CN" sz="2000" dirty="0">
                <a:latin typeface="宋体" panose="02010600030101010101" pitchFamily="2" charset="-122"/>
              </a:rPr>
              <a:t>j</a:t>
            </a:r>
            <a:r>
              <a:rPr lang="zh-CN" altLang="en-US" sz="2000" dirty="0">
                <a:latin typeface="宋体" panose="02010600030101010101" pitchFamily="2" charset="-122"/>
              </a:rPr>
              <a:t>（或者</a:t>
            </a:r>
            <a:r>
              <a:rPr lang="en-US" altLang="zh-CN" sz="2000" dirty="0">
                <a:latin typeface="宋体" panose="02010600030101010101" pitchFamily="2" charset="-122"/>
              </a:rPr>
              <a:t>J</a:t>
            </a:r>
            <a:r>
              <a:rPr lang="zh-CN" altLang="en-US" sz="2000" dirty="0">
                <a:latin typeface="宋体" panose="02010600030101010101" pitchFamily="2" charset="-122"/>
              </a:rPr>
              <a:t>），</a:t>
            </a:r>
            <a:r>
              <a:rPr lang="zh-CN" altLang="en-US" sz="2000" b="1" dirty="0">
                <a:solidFill>
                  <a:srgbClr val="FF0000"/>
                </a:solidFill>
                <a:latin typeface="宋体" panose="02010600030101010101" pitchFamily="2" charset="-122"/>
              </a:rPr>
              <a:t>中间不能有空格</a:t>
            </a:r>
            <a:endParaRPr lang="en-US" altLang="zh-CN" sz="2000" b="1" dirty="0">
              <a:solidFill>
                <a:srgbClr val="FF0000"/>
              </a:solidFill>
              <a:latin typeface="宋体" panose="02010600030101010101" pitchFamily="2" charset="-122"/>
            </a:endParaRPr>
          </a:p>
          <a:p>
            <a:pPr marL="457200" lvl="1" indent="0">
              <a:lnSpc>
                <a:spcPct val="110000"/>
              </a:lnSpc>
              <a:buNone/>
            </a:pPr>
            <a:r>
              <a:rPr lang="en-US" altLang="zh-CN" sz="2000" dirty="0">
                <a:latin typeface="宋体" panose="02010600030101010101" pitchFamily="2" charset="-122"/>
              </a:rPr>
              <a:t>       </a:t>
            </a:r>
            <a:r>
              <a:rPr lang="en-US" altLang="zh-CN" sz="2000" dirty="0">
                <a:latin typeface="+mj-lt"/>
              </a:rPr>
              <a:t>3 + 4j  1.1 + 2.2j   3 + 4.2j </a:t>
            </a:r>
            <a:r>
              <a:rPr lang="zh-CN" altLang="en-US" sz="2000" dirty="0">
                <a:latin typeface="+mj-lt"/>
              </a:rPr>
              <a:t> </a:t>
            </a:r>
            <a:r>
              <a:rPr lang="en-US" altLang="zh-CN" sz="2000" dirty="0">
                <a:latin typeface="+mj-lt"/>
              </a:rPr>
              <a:t>3-4.2j  4j   0j  </a:t>
            </a:r>
          </a:p>
          <a:p>
            <a:pPr lvl="2">
              <a:lnSpc>
                <a:spcPct val="110000"/>
              </a:lnSpc>
            </a:pPr>
            <a:r>
              <a:rPr lang="zh-CN" altLang="en-US" dirty="0">
                <a:latin typeface="宋体" panose="02010600030101010101" pitchFamily="2" charset="-122"/>
              </a:rPr>
              <a:t>注意</a:t>
            </a:r>
            <a:endParaRPr lang="en-US" altLang="zh-CN" dirty="0">
              <a:latin typeface="宋体" panose="02010600030101010101" pitchFamily="2" charset="-122"/>
            </a:endParaRPr>
          </a:p>
          <a:p>
            <a:pPr lvl="3">
              <a:lnSpc>
                <a:spcPct val="110000"/>
              </a:lnSpc>
            </a:pPr>
            <a:r>
              <a:rPr lang="en-US" altLang="zh-CN" dirty="0">
                <a:latin typeface="宋体" panose="02010600030101010101" pitchFamily="2" charset="-122"/>
              </a:rPr>
              <a:t>1j</a:t>
            </a:r>
            <a:r>
              <a:rPr lang="zh-CN" altLang="en-US" dirty="0">
                <a:latin typeface="宋体" panose="02010600030101010101" pitchFamily="2" charset="-122"/>
              </a:rPr>
              <a:t>和</a:t>
            </a:r>
            <a:r>
              <a:rPr lang="en-US" altLang="zh-CN" dirty="0">
                <a:latin typeface="宋体" panose="02010600030101010101" pitchFamily="2" charset="-122"/>
              </a:rPr>
              <a:t>j</a:t>
            </a:r>
            <a:r>
              <a:rPr lang="zh-CN" altLang="en-US" dirty="0">
                <a:latin typeface="宋体" panose="02010600030101010101" pitchFamily="2" charset="-122"/>
              </a:rPr>
              <a:t>的区别：</a:t>
            </a:r>
            <a:r>
              <a:rPr lang="en-US" altLang="zh-CN" dirty="0">
                <a:latin typeface="宋体" panose="02010600030101010101" pitchFamily="2" charset="-122"/>
              </a:rPr>
              <a:t>1j</a:t>
            </a:r>
            <a:r>
              <a:rPr lang="zh-CN" altLang="en-US" dirty="0">
                <a:latin typeface="宋体" panose="02010600030101010101" pitchFamily="2" charset="-122"/>
              </a:rPr>
              <a:t>表示虚部为</a:t>
            </a:r>
            <a:r>
              <a:rPr lang="en-US" altLang="zh-CN" dirty="0">
                <a:latin typeface="宋体" panose="02010600030101010101" pitchFamily="2" charset="-122"/>
              </a:rPr>
              <a:t>1</a:t>
            </a:r>
            <a:r>
              <a:rPr lang="zh-CN" altLang="en-US" dirty="0">
                <a:latin typeface="宋体" panose="02010600030101010101" pitchFamily="2" charset="-122"/>
              </a:rPr>
              <a:t>，而</a:t>
            </a:r>
            <a:r>
              <a:rPr lang="en-US" altLang="zh-CN" dirty="0">
                <a:latin typeface="宋体" panose="02010600030101010101" pitchFamily="2" charset="-122"/>
              </a:rPr>
              <a:t>j</a:t>
            </a:r>
            <a:r>
              <a:rPr lang="zh-CN" altLang="en-US" dirty="0">
                <a:latin typeface="宋体" panose="02010600030101010101" pitchFamily="2" charset="-122"/>
              </a:rPr>
              <a:t>表示名字为</a:t>
            </a:r>
            <a:r>
              <a:rPr lang="en-US" altLang="zh-CN" dirty="0">
                <a:latin typeface="宋体" panose="02010600030101010101" pitchFamily="2" charset="-122"/>
              </a:rPr>
              <a:t>j</a:t>
            </a:r>
            <a:r>
              <a:rPr lang="zh-CN" altLang="en-US" dirty="0">
                <a:latin typeface="宋体" panose="02010600030101010101" pitchFamily="2" charset="-122"/>
              </a:rPr>
              <a:t>的变量</a:t>
            </a:r>
            <a:endParaRPr lang="en-US" altLang="zh-CN" dirty="0">
              <a:latin typeface="宋体" panose="02010600030101010101" pitchFamily="2" charset="-122"/>
            </a:endParaRPr>
          </a:p>
          <a:p>
            <a:pPr lvl="3">
              <a:lnSpc>
                <a:spcPct val="110000"/>
              </a:lnSpc>
            </a:pPr>
            <a:r>
              <a:rPr lang="en-US" altLang="zh-CN" dirty="0">
                <a:latin typeface="宋体" panose="02010600030101010101" pitchFamily="2" charset="-122"/>
              </a:rPr>
              <a:t>4*j</a:t>
            </a:r>
            <a:r>
              <a:rPr lang="zh-CN" altLang="en-US" dirty="0">
                <a:latin typeface="宋体" panose="02010600030101010101" pitchFamily="2" charset="-122"/>
              </a:rPr>
              <a:t>表示</a:t>
            </a:r>
            <a:r>
              <a:rPr lang="en-US" altLang="zh-CN" dirty="0">
                <a:latin typeface="宋体" panose="02010600030101010101" pitchFamily="2" charset="-122"/>
              </a:rPr>
              <a:t>4</a:t>
            </a:r>
            <a:r>
              <a:rPr lang="zh-CN" altLang="en-US" dirty="0">
                <a:latin typeface="宋体" panose="02010600030101010101" pitchFamily="2" charset="-122"/>
              </a:rPr>
              <a:t>和变量</a:t>
            </a:r>
            <a:r>
              <a:rPr lang="en-US" altLang="zh-CN" dirty="0">
                <a:latin typeface="宋体" panose="02010600030101010101" pitchFamily="2" charset="-122"/>
              </a:rPr>
              <a:t>j</a:t>
            </a:r>
            <a:r>
              <a:rPr lang="zh-CN" altLang="en-US" dirty="0">
                <a:latin typeface="宋体" panose="02010600030101010101" pitchFamily="2" charset="-122"/>
              </a:rPr>
              <a:t>相乘</a:t>
            </a:r>
            <a:endParaRPr lang="en-US" altLang="zh-CN" dirty="0">
              <a:latin typeface="宋体" panose="02010600030101010101" pitchFamily="2" charset="-122"/>
            </a:endParaRPr>
          </a:p>
          <a:p>
            <a:pPr>
              <a:lnSpc>
                <a:spcPct val="110000"/>
              </a:lnSpc>
            </a:pPr>
            <a:r>
              <a:rPr lang="en-US" altLang="zh-CN" dirty="0" err="1">
                <a:latin typeface="宋体" panose="02010600030101010101" pitchFamily="2" charset="-122"/>
              </a:rPr>
              <a:t>NoneType</a:t>
            </a:r>
            <a:r>
              <a:rPr lang="zh-CN" altLang="en-US" dirty="0">
                <a:latin typeface="宋体" panose="02010600030101010101" pitchFamily="2" charset="-122"/>
              </a:rPr>
              <a:t>类型：</a:t>
            </a:r>
            <a:endParaRPr lang="en-US" altLang="zh-CN" dirty="0">
              <a:latin typeface="宋体" panose="02010600030101010101" pitchFamily="2" charset="-122"/>
            </a:endParaRPr>
          </a:p>
          <a:p>
            <a:pPr lvl="1">
              <a:lnSpc>
                <a:spcPct val="110000"/>
              </a:lnSpc>
            </a:pPr>
            <a:r>
              <a:rPr lang="en-US" altLang="zh-CN" sz="2000" dirty="0" err="1">
                <a:latin typeface="宋体" panose="02010600030101010101" pitchFamily="2" charset="-122"/>
              </a:rPr>
              <a:t>NoneType</a:t>
            </a:r>
            <a:r>
              <a:rPr lang="zh-CN" altLang="en-US" sz="2000" dirty="0">
                <a:latin typeface="宋体" panose="02010600030101010101" pitchFamily="2" charset="-122"/>
              </a:rPr>
              <a:t>类型只有一个值，即</a:t>
            </a:r>
            <a:r>
              <a:rPr lang="en-US" altLang="zh-CN" sz="2000" dirty="0">
                <a:latin typeface="宋体" panose="02010600030101010101" pitchFamily="2" charset="-122"/>
              </a:rPr>
              <a:t>None</a:t>
            </a:r>
          </a:p>
          <a:p>
            <a:pPr marL="0" indent="0">
              <a:lnSpc>
                <a:spcPct val="110000"/>
              </a:lnSpc>
              <a:buNone/>
            </a:pPr>
            <a:endParaRPr lang="en-US" altLang="zh-CN" dirty="0"/>
          </a:p>
        </p:txBody>
      </p:sp>
    </p:spTree>
    <p:extLst>
      <p:ext uri="{BB962C8B-B14F-4D97-AF65-F5344CB8AC3E}">
        <p14:creationId xmlns:p14="http://schemas.microsoft.com/office/powerpoint/2010/main" val="1680898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5488D2-02F9-4580-9DA6-17B3FADFD5BC}"/>
              </a:ext>
            </a:extLst>
          </p:cNvPr>
          <p:cNvSpPr>
            <a:spLocks noGrp="1"/>
          </p:cNvSpPr>
          <p:nvPr>
            <p:ph type="title"/>
          </p:nvPr>
        </p:nvSpPr>
        <p:spPr/>
        <p:txBody>
          <a:bodyPr/>
          <a:lstStyle/>
          <a:p>
            <a:r>
              <a:rPr lang="zh-CN" altLang="en-US" dirty="0"/>
              <a:t>运算符</a:t>
            </a:r>
          </a:p>
        </p:txBody>
      </p:sp>
      <p:sp>
        <p:nvSpPr>
          <p:cNvPr id="3" name="内容占位符 2">
            <a:extLst>
              <a:ext uri="{FF2B5EF4-FFF2-40B4-BE49-F238E27FC236}">
                <a16:creationId xmlns:a16="http://schemas.microsoft.com/office/drawing/2014/main" id="{23966DC9-4B6B-4A7E-B592-41F0CDB22FEF}"/>
              </a:ext>
            </a:extLst>
          </p:cNvPr>
          <p:cNvSpPr>
            <a:spLocks noGrp="1"/>
          </p:cNvSpPr>
          <p:nvPr>
            <p:ph idx="1"/>
          </p:nvPr>
        </p:nvSpPr>
        <p:spPr>
          <a:xfrm>
            <a:off x="459377" y="685391"/>
            <a:ext cx="11289710" cy="5617710"/>
          </a:xfrm>
        </p:spPr>
        <p:txBody>
          <a:bodyPr/>
          <a:lstStyle/>
          <a:p>
            <a:r>
              <a:rPr lang="zh-CN" altLang="en-US" dirty="0"/>
              <a:t>运算符：一种特殊符号（比如</a:t>
            </a:r>
            <a:r>
              <a:rPr lang="en-US" altLang="zh-CN" dirty="0"/>
              <a:t>+</a:t>
            </a:r>
            <a:r>
              <a:rPr lang="zh-CN" altLang="en-US" dirty="0"/>
              <a:t>），表示要对一个或者多个值（称为运算数）执行的运算</a:t>
            </a:r>
            <a:endParaRPr lang="en-US" altLang="zh-CN" dirty="0"/>
          </a:p>
          <a:p>
            <a:pPr lvl="1"/>
            <a:r>
              <a:rPr lang="zh-CN" altLang="en-US" dirty="0"/>
              <a:t>只有</a:t>
            </a:r>
            <a:r>
              <a:rPr lang="en-US" altLang="zh-CN" dirty="0"/>
              <a:t>1</a:t>
            </a:r>
            <a:r>
              <a:rPr lang="zh-CN" altLang="en-US" dirty="0"/>
              <a:t>个运算数的运算符称为一元运算符</a:t>
            </a:r>
            <a:endParaRPr lang="en-US" altLang="zh-CN" dirty="0"/>
          </a:p>
          <a:p>
            <a:pPr lvl="1"/>
            <a:r>
              <a:rPr lang="zh-CN" altLang="en-US" dirty="0"/>
              <a:t>有</a:t>
            </a:r>
            <a:r>
              <a:rPr lang="en-US" altLang="zh-CN" dirty="0"/>
              <a:t>2</a:t>
            </a:r>
            <a:r>
              <a:rPr lang="zh-CN" altLang="en-US" dirty="0"/>
              <a:t>个运算数的运算符称为二元运算符</a:t>
            </a:r>
            <a:endParaRPr lang="en-US" altLang="zh-CN" dirty="0"/>
          </a:p>
          <a:p>
            <a:pPr lvl="1"/>
            <a:r>
              <a:rPr lang="zh-CN" altLang="en-US" dirty="0"/>
              <a:t>有</a:t>
            </a:r>
            <a:r>
              <a:rPr lang="en-US" altLang="zh-CN" dirty="0"/>
              <a:t>3</a:t>
            </a:r>
            <a:r>
              <a:rPr lang="zh-CN" altLang="en-US" dirty="0"/>
              <a:t>个运算数的运算符称为三元运算符</a:t>
            </a:r>
            <a:endParaRPr lang="en-US" altLang="zh-CN" dirty="0"/>
          </a:p>
          <a:p>
            <a:r>
              <a:rPr lang="zh-CN" altLang="en-US" dirty="0"/>
              <a:t>算术运算符：进行算术运算的运算符</a:t>
            </a:r>
            <a:endParaRPr lang="en-US" altLang="zh-CN" dirty="0"/>
          </a:p>
        </p:txBody>
      </p:sp>
      <p:graphicFrame>
        <p:nvGraphicFramePr>
          <p:cNvPr id="4" name="表格 3">
            <a:extLst>
              <a:ext uri="{FF2B5EF4-FFF2-40B4-BE49-F238E27FC236}">
                <a16:creationId xmlns:a16="http://schemas.microsoft.com/office/drawing/2014/main" id="{96C77D83-26EC-49ED-AC23-820C65FC281C}"/>
              </a:ext>
            </a:extLst>
          </p:cNvPr>
          <p:cNvGraphicFramePr>
            <a:graphicFrameLocks noGrp="1"/>
          </p:cNvGraphicFramePr>
          <p:nvPr>
            <p:extLst>
              <p:ext uri="{D42A27DB-BD31-4B8C-83A1-F6EECF244321}">
                <p14:modId xmlns:p14="http://schemas.microsoft.com/office/powerpoint/2010/main" val="3444561894"/>
              </p:ext>
            </p:extLst>
          </p:nvPr>
        </p:nvGraphicFramePr>
        <p:xfrm>
          <a:off x="459377" y="2669447"/>
          <a:ext cx="9522054" cy="4048760"/>
        </p:xfrm>
        <a:graphic>
          <a:graphicData uri="http://schemas.openxmlformats.org/drawingml/2006/table">
            <a:tbl>
              <a:tblPr firstRow="1" bandRow="1">
                <a:solidFill>
                  <a:schemeClr val="bg1"/>
                </a:solidFill>
                <a:tableStyleId>{5940675A-B579-460E-94D1-54222C63F5DA}</a:tableStyleId>
              </a:tblPr>
              <a:tblGrid>
                <a:gridCol w="1022945">
                  <a:extLst>
                    <a:ext uri="{9D8B030D-6E8A-4147-A177-3AD203B41FA5}">
                      <a16:colId xmlns:a16="http://schemas.microsoft.com/office/drawing/2014/main" val="3246327057"/>
                    </a:ext>
                  </a:extLst>
                </a:gridCol>
                <a:gridCol w="4504624">
                  <a:extLst>
                    <a:ext uri="{9D8B030D-6E8A-4147-A177-3AD203B41FA5}">
                      <a16:colId xmlns:a16="http://schemas.microsoft.com/office/drawing/2014/main" val="1761497018"/>
                    </a:ext>
                  </a:extLst>
                </a:gridCol>
                <a:gridCol w="3994485">
                  <a:extLst>
                    <a:ext uri="{9D8B030D-6E8A-4147-A177-3AD203B41FA5}">
                      <a16:colId xmlns:a16="http://schemas.microsoft.com/office/drawing/2014/main" val="1663263780"/>
                    </a:ext>
                  </a:extLst>
                </a:gridCol>
              </a:tblGrid>
              <a:tr h="370840">
                <a:tc>
                  <a:txBody>
                    <a:bodyPr/>
                    <a:lstStyle/>
                    <a:p>
                      <a:pPr algn="ctr"/>
                      <a:r>
                        <a:rPr lang="zh-CN" altLang="en-US" sz="1800" b="1" dirty="0">
                          <a:solidFill>
                            <a:schemeClr val="bg1"/>
                          </a:solidFill>
                        </a:rPr>
                        <a:t>运算符</a:t>
                      </a:r>
                    </a:p>
                  </a:txBody>
                  <a:tcPr>
                    <a:solidFill>
                      <a:schemeClr val="accent1">
                        <a:lumMod val="50000"/>
                      </a:schemeClr>
                    </a:solidFill>
                  </a:tcPr>
                </a:tc>
                <a:tc>
                  <a:txBody>
                    <a:bodyPr/>
                    <a:lstStyle/>
                    <a:p>
                      <a:pPr algn="ctr"/>
                      <a:r>
                        <a:rPr lang="zh-CN" altLang="en-US" sz="1800" b="1" dirty="0">
                          <a:solidFill>
                            <a:schemeClr val="bg1"/>
                          </a:solidFill>
                        </a:rPr>
                        <a:t>含义</a:t>
                      </a:r>
                    </a:p>
                  </a:txBody>
                  <a:tcPr>
                    <a:solidFill>
                      <a:schemeClr val="accent1">
                        <a:lumMod val="50000"/>
                      </a:schemeClr>
                    </a:solidFill>
                  </a:tcPr>
                </a:tc>
                <a:tc>
                  <a:txBody>
                    <a:bodyPr/>
                    <a:lstStyle/>
                    <a:p>
                      <a:pPr algn="ctr"/>
                      <a:r>
                        <a:rPr lang="zh-CN" altLang="en-US" sz="1800" b="1" dirty="0">
                          <a:solidFill>
                            <a:schemeClr val="bg1"/>
                          </a:solidFill>
                        </a:rPr>
                        <a:t>示例</a:t>
                      </a:r>
                    </a:p>
                  </a:txBody>
                  <a:tcPr>
                    <a:solidFill>
                      <a:schemeClr val="accent1">
                        <a:lumMod val="50000"/>
                      </a:schemeClr>
                    </a:solidFill>
                  </a:tcPr>
                </a:tc>
                <a:extLst>
                  <a:ext uri="{0D108BD9-81ED-4DB2-BD59-A6C34878D82A}">
                    <a16:rowId xmlns:a16="http://schemas.microsoft.com/office/drawing/2014/main" val="138215481"/>
                  </a:ext>
                </a:extLst>
              </a:tr>
              <a:tr h="370840">
                <a:tc>
                  <a:txBody>
                    <a:bodyPr/>
                    <a:lstStyle/>
                    <a:p>
                      <a:pPr algn="ctr"/>
                      <a:r>
                        <a:rPr lang="en-US" altLang="zh-CN" sz="1800" dirty="0"/>
                        <a:t>+, -</a:t>
                      </a:r>
                      <a:endParaRPr lang="zh-CN" altLang="en-US" sz="1800" dirty="0"/>
                    </a:p>
                  </a:txBody>
                  <a:tcPr/>
                </a:tc>
                <a:tc>
                  <a:txBody>
                    <a:bodyPr/>
                    <a:lstStyle/>
                    <a:p>
                      <a:r>
                        <a:rPr lang="zh-CN" altLang="en-US" sz="1800" dirty="0"/>
                        <a:t>一元</a:t>
                      </a:r>
                      <a:r>
                        <a:rPr lang="en-US" altLang="zh-CN" sz="1800" dirty="0"/>
                        <a:t>(</a:t>
                      </a:r>
                      <a:r>
                        <a:rPr lang="zh-CN" altLang="en-US" sz="1800" dirty="0"/>
                        <a:t>只有一个运算数）的符号运算</a:t>
                      </a:r>
                    </a:p>
                  </a:txBody>
                  <a:tcPr/>
                </a:tc>
                <a:tc>
                  <a:txBody>
                    <a:bodyPr/>
                    <a:lstStyle/>
                    <a:p>
                      <a:r>
                        <a:rPr lang="en-US" altLang="zh-CN" sz="1800" dirty="0"/>
                        <a:t>+8, -8</a:t>
                      </a:r>
                      <a:endParaRPr lang="zh-CN" altLang="en-US" sz="1800" dirty="0"/>
                    </a:p>
                  </a:txBody>
                  <a:tcPr/>
                </a:tc>
                <a:extLst>
                  <a:ext uri="{0D108BD9-81ED-4DB2-BD59-A6C34878D82A}">
                    <a16:rowId xmlns:a16="http://schemas.microsoft.com/office/drawing/2014/main" val="3846292033"/>
                  </a:ext>
                </a:extLst>
              </a:tr>
              <a:tr h="370840">
                <a:tc>
                  <a:txBody>
                    <a:bodyPr/>
                    <a:lstStyle/>
                    <a:p>
                      <a:pPr algn="ctr"/>
                      <a:r>
                        <a:rPr lang="en-US" altLang="zh-CN" sz="1800" dirty="0"/>
                        <a:t>+,</a:t>
                      </a:r>
                      <a:r>
                        <a:rPr lang="zh-CN" altLang="en-US" sz="1800" dirty="0"/>
                        <a:t> </a:t>
                      </a:r>
                      <a:r>
                        <a:rPr lang="en-US" altLang="zh-CN" sz="1800" dirty="0"/>
                        <a:t>-</a:t>
                      </a:r>
                      <a:endParaRPr lang="zh-CN" altLang="en-US" sz="1800" dirty="0"/>
                    </a:p>
                  </a:txBody>
                  <a:tcPr/>
                </a:tc>
                <a:tc>
                  <a:txBody>
                    <a:bodyPr/>
                    <a:lstStyle/>
                    <a:p>
                      <a:r>
                        <a:rPr lang="zh-CN" altLang="en-US" sz="1800" dirty="0"/>
                        <a:t>加法和减法</a:t>
                      </a:r>
                    </a:p>
                  </a:txBody>
                  <a:tcPr/>
                </a:tc>
                <a:tc>
                  <a:txBody>
                    <a:bodyPr/>
                    <a:lstStyle/>
                    <a:p>
                      <a:r>
                        <a:rPr lang="en-US" altLang="zh-CN" sz="1800" dirty="0"/>
                        <a:t>35 + 4</a:t>
                      </a:r>
                      <a:r>
                        <a:rPr lang="zh-CN" altLang="en-US" sz="1800" dirty="0"/>
                        <a:t>，               </a:t>
                      </a:r>
                      <a:r>
                        <a:rPr lang="en-US" altLang="zh-CN" sz="1800" dirty="0"/>
                        <a:t>2.5 + 3.5</a:t>
                      </a:r>
                      <a:endParaRPr lang="zh-CN" altLang="en-US" sz="1800" dirty="0"/>
                    </a:p>
                  </a:txBody>
                  <a:tcPr/>
                </a:tc>
                <a:extLst>
                  <a:ext uri="{0D108BD9-81ED-4DB2-BD59-A6C34878D82A}">
                    <a16:rowId xmlns:a16="http://schemas.microsoft.com/office/drawing/2014/main" val="909875168"/>
                  </a:ext>
                </a:extLst>
              </a:tr>
              <a:tr h="370840">
                <a:tc>
                  <a:txBody>
                    <a:bodyPr/>
                    <a:lstStyle/>
                    <a:p>
                      <a:pPr algn="ctr"/>
                      <a:r>
                        <a:rPr lang="en-US" altLang="zh-CN" sz="1800" dirty="0"/>
                        <a:t>*</a:t>
                      </a:r>
                      <a:endParaRPr lang="zh-CN" altLang="en-US" sz="1800" dirty="0"/>
                    </a:p>
                  </a:txBody>
                  <a:tcPr/>
                </a:tc>
                <a:tc>
                  <a:txBody>
                    <a:bodyPr/>
                    <a:lstStyle/>
                    <a:p>
                      <a:r>
                        <a:rPr lang="zh-CN" altLang="en-US" sz="1800" dirty="0"/>
                        <a:t>乘法</a:t>
                      </a:r>
                    </a:p>
                  </a:txBody>
                  <a:tcPr/>
                </a:tc>
                <a:tc>
                  <a:txBody>
                    <a:bodyPr/>
                    <a:lstStyle/>
                    <a:p>
                      <a:r>
                        <a:rPr lang="en-US" altLang="zh-CN" sz="1800" dirty="0"/>
                        <a:t>(35 + 4) * 5,          3.4 * 5.2 + 4</a:t>
                      </a:r>
                      <a:endParaRPr lang="zh-CN" altLang="en-US" sz="1800" dirty="0"/>
                    </a:p>
                  </a:txBody>
                  <a:tcPr/>
                </a:tc>
                <a:extLst>
                  <a:ext uri="{0D108BD9-81ED-4DB2-BD59-A6C34878D82A}">
                    <a16:rowId xmlns:a16="http://schemas.microsoft.com/office/drawing/2014/main" val="2593187648"/>
                  </a:ext>
                </a:extLst>
              </a:tr>
              <a:tr h="370840">
                <a:tc>
                  <a:txBody>
                    <a:bodyPr/>
                    <a:lstStyle/>
                    <a:p>
                      <a:pPr algn="ctr"/>
                      <a:r>
                        <a:rPr lang="en-US" altLang="zh-CN" sz="1800" dirty="0"/>
                        <a:t>**</a:t>
                      </a:r>
                      <a:endParaRPr lang="zh-CN" altLang="en-US" sz="1800" dirty="0"/>
                    </a:p>
                  </a:txBody>
                  <a:tcPr/>
                </a:tc>
                <a:tc>
                  <a:txBody>
                    <a:bodyPr/>
                    <a:lstStyle/>
                    <a:p>
                      <a:r>
                        <a:rPr lang="zh-CN" altLang="en-US" sz="1800" dirty="0"/>
                        <a:t>幂运算</a:t>
                      </a:r>
                    </a:p>
                  </a:txBody>
                  <a:tcPr/>
                </a:tc>
                <a:tc>
                  <a:txBody>
                    <a:bodyPr/>
                    <a:lstStyle/>
                    <a:p>
                      <a:r>
                        <a:rPr lang="en-US" altLang="zh-CN" sz="1800" dirty="0"/>
                        <a:t>4 </a:t>
                      </a:r>
                      <a:r>
                        <a:rPr lang="zh-CN" altLang="en-US" sz="1800" dirty="0"/>
                        <a:t>** </a:t>
                      </a:r>
                      <a:r>
                        <a:rPr lang="en-US" altLang="zh-CN" sz="1800" dirty="0"/>
                        <a:t>2</a:t>
                      </a:r>
                      <a:r>
                        <a:rPr lang="zh-CN" altLang="en-US" sz="1800" dirty="0"/>
                        <a:t> </a:t>
                      </a:r>
                      <a:r>
                        <a:rPr lang="en-US" altLang="zh-CN" sz="1800" dirty="0"/>
                        <a:t>=</a:t>
                      </a:r>
                      <a:r>
                        <a:rPr lang="zh-CN" altLang="en-US" sz="1800" dirty="0"/>
                        <a:t> </a:t>
                      </a:r>
                      <a:r>
                        <a:rPr lang="en-US" altLang="zh-CN" sz="1800" dirty="0"/>
                        <a:t>16</a:t>
                      </a:r>
                      <a:r>
                        <a:rPr lang="zh-CN" altLang="en-US" sz="1800" dirty="0"/>
                        <a:t>             </a:t>
                      </a:r>
                      <a:r>
                        <a:rPr lang="en-US" altLang="zh-CN" sz="1800" dirty="0"/>
                        <a:t>4 </a:t>
                      </a:r>
                      <a:r>
                        <a:rPr lang="zh-CN" altLang="en-US" sz="1800" dirty="0"/>
                        <a:t>** </a:t>
                      </a:r>
                      <a:r>
                        <a:rPr lang="en-US" altLang="zh-CN" sz="1800" dirty="0"/>
                        <a:t>0.5</a:t>
                      </a:r>
                      <a:r>
                        <a:rPr lang="zh-CN" altLang="en-US" sz="1800" dirty="0"/>
                        <a:t> </a:t>
                      </a:r>
                      <a:r>
                        <a:rPr lang="en-US" altLang="zh-CN" sz="1800" dirty="0"/>
                        <a:t>=</a:t>
                      </a:r>
                      <a:r>
                        <a:rPr lang="zh-CN" altLang="en-US" sz="1800" dirty="0"/>
                        <a:t> </a:t>
                      </a:r>
                      <a:r>
                        <a:rPr lang="en-US" altLang="zh-CN" sz="1800" dirty="0"/>
                        <a:t>2.0</a:t>
                      </a:r>
                      <a:r>
                        <a:rPr lang="zh-CN" altLang="en-US" sz="1800" dirty="0"/>
                        <a:t> </a:t>
                      </a:r>
                    </a:p>
                  </a:txBody>
                  <a:tcPr/>
                </a:tc>
                <a:extLst>
                  <a:ext uri="{0D108BD9-81ED-4DB2-BD59-A6C34878D82A}">
                    <a16:rowId xmlns:a16="http://schemas.microsoft.com/office/drawing/2014/main" val="966044904"/>
                  </a:ext>
                </a:extLst>
              </a:tr>
              <a:tr h="370840">
                <a:tc>
                  <a:txBody>
                    <a:bodyPr/>
                    <a:lstStyle/>
                    <a:p>
                      <a:pPr algn="ctr"/>
                      <a:r>
                        <a:rPr lang="en-US" altLang="zh-CN" sz="1800" dirty="0"/>
                        <a:t>/</a:t>
                      </a:r>
                      <a:endParaRPr lang="zh-CN" altLang="en-US" sz="1800" dirty="0"/>
                    </a:p>
                  </a:txBody>
                  <a:tcPr/>
                </a:tc>
                <a:tc>
                  <a:txBody>
                    <a:bodyPr/>
                    <a:lstStyle/>
                    <a:p>
                      <a:r>
                        <a:rPr lang="zh-CN" altLang="en-US" sz="1800" dirty="0"/>
                        <a:t>真除法或浮点除法</a:t>
                      </a:r>
                      <a:r>
                        <a:rPr lang="en-US" altLang="zh-CN" sz="1800" dirty="0"/>
                        <a:t>, </a:t>
                      </a:r>
                      <a:r>
                        <a:rPr lang="zh-CN" altLang="en-US" sz="1800" dirty="0"/>
                        <a:t>结果为浮点数</a:t>
                      </a:r>
                    </a:p>
                  </a:txBody>
                  <a:tcPr/>
                </a:tc>
                <a:tc>
                  <a:txBody>
                    <a:bodyPr/>
                    <a:lstStyle/>
                    <a:p>
                      <a:r>
                        <a:rPr lang="en-US" altLang="zh-CN" sz="1800" dirty="0"/>
                        <a:t>5 / 2 = 2.5 </a:t>
                      </a:r>
                      <a:r>
                        <a:rPr lang="zh-CN" altLang="en-US" sz="1800" dirty="0"/>
                        <a:t>              </a:t>
                      </a:r>
                      <a:r>
                        <a:rPr lang="en-US" altLang="zh-CN" sz="1800" dirty="0"/>
                        <a:t>4 / 2 = 2.0</a:t>
                      </a:r>
                      <a:r>
                        <a:rPr lang="zh-CN" altLang="en-US" sz="1800" dirty="0"/>
                        <a:t>  </a:t>
                      </a:r>
                      <a:endParaRPr lang="en-US" altLang="zh-CN" sz="1800" dirty="0"/>
                    </a:p>
                    <a:p>
                      <a:r>
                        <a:rPr lang="en-US" altLang="zh-CN" sz="1800" dirty="0"/>
                        <a:t>10 / 3.2</a:t>
                      </a:r>
                      <a:r>
                        <a:rPr lang="zh-CN" altLang="en-US" sz="1800" dirty="0"/>
                        <a:t> </a:t>
                      </a:r>
                      <a:r>
                        <a:rPr lang="en-US" altLang="zh-CN" sz="1800" dirty="0"/>
                        <a:t>=</a:t>
                      </a:r>
                      <a:r>
                        <a:rPr lang="zh-CN" altLang="en-US" sz="1800" dirty="0"/>
                        <a:t> </a:t>
                      </a:r>
                      <a:r>
                        <a:rPr lang="en-US" altLang="zh-CN" sz="1800" dirty="0"/>
                        <a:t>3.125</a:t>
                      </a:r>
                      <a:r>
                        <a:rPr lang="zh-CN" altLang="en-US" sz="1800" dirty="0"/>
                        <a:t> </a:t>
                      </a:r>
                    </a:p>
                  </a:txBody>
                  <a:tcPr/>
                </a:tc>
                <a:extLst>
                  <a:ext uri="{0D108BD9-81ED-4DB2-BD59-A6C34878D82A}">
                    <a16:rowId xmlns:a16="http://schemas.microsoft.com/office/drawing/2014/main" val="3463998396"/>
                  </a:ext>
                </a:extLst>
              </a:tr>
              <a:tr h="370840">
                <a:tc>
                  <a:txBody>
                    <a:bodyPr/>
                    <a:lstStyle/>
                    <a:p>
                      <a:pPr algn="ctr"/>
                      <a:r>
                        <a:rPr lang="en-US" altLang="zh-CN" sz="1800" dirty="0"/>
                        <a:t>//</a:t>
                      </a:r>
                      <a:endParaRPr lang="zh-CN" altLang="en-US" sz="1800" dirty="0"/>
                    </a:p>
                  </a:txBody>
                  <a:tcPr/>
                </a:tc>
                <a:tc>
                  <a:txBody>
                    <a:bodyPr/>
                    <a:lstStyle/>
                    <a:p>
                      <a:r>
                        <a:rPr lang="zh-CN" altLang="en-US" sz="1800" dirty="0"/>
                        <a:t>整除</a:t>
                      </a:r>
                      <a:r>
                        <a:rPr lang="en-US" altLang="zh-CN" sz="1800" dirty="0"/>
                        <a:t>, </a:t>
                      </a:r>
                      <a:r>
                        <a:rPr lang="zh-CN" altLang="en-US" sz="1800" dirty="0"/>
                        <a:t>求整商</a:t>
                      </a:r>
                      <a:r>
                        <a:rPr lang="en-US" altLang="zh-CN" sz="1800" dirty="0"/>
                        <a:t>, </a:t>
                      </a:r>
                      <a:r>
                        <a:rPr lang="zh-CN" altLang="en-US" sz="1800" dirty="0"/>
                        <a:t>结果可为整数或浮点数</a:t>
                      </a:r>
                    </a:p>
                    <a:p>
                      <a:pPr marL="285750" indent="-285750">
                        <a:buFont typeface="Arial" panose="020B0604020202020204" pitchFamily="34" charset="0"/>
                        <a:buChar char="•"/>
                      </a:pPr>
                      <a:r>
                        <a:rPr lang="zh-CN" altLang="en-US" sz="1800" dirty="0"/>
                        <a:t>两个整数整除</a:t>
                      </a:r>
                      <a:r>
                        <a:rPr lang="en-US" altLang="zh-CN" sz="1800" dirty="0"/>
                        <a:t>, </a:t>
                      </a:r>
                      <a:r>
                        <a:rPr lang="zh-CN" altLang="en-US" sz="1800" dirty="0"/>
                        <a:t>结果为整数</a:t>
                      </a:r>
                      <a:endParaRPr lang="en-US" altLang="zh-CN" sz="1800" dirty="0"/>
                    </a:p>
                    <a:p>
                      <a:pPr marL="285750" indent="-285750">
                        <a:buFont typeface="Arial" panose="020B0604020202020204" pitchFamily="34" charset="0"/>
                        <a:buChar char="•"/>
                      </a:pPr>
                      <a:r>
                        <a:rPr lang="zh-CN" altLang="en-US" sz="1800" dirty="0"/>
                        <a:t>整除的数有浮点数时</a:t>
                      </a:r>
                      <a:r>
                        <a:rPr lang="en-US" altLang="zh-CN" sz="1800" dirty="0"/>
                        <a:t>, </a:t>
                      </a:r>
                      <a:r>
                        <a:rPr lang="zh-CN" altLang="en-US" sz="1800" dirty="0"/>
                        <a:t>结果为浮点数</a:t>
                      </a:r>
                      <a:endParaRPr lang="en-US" altLang="zh-CN"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5 // 2 = 2              4 // 2 = 2    </a:t>
                      </a:r>
                    </a:p>
                    <a:p>
                      <a:r>
                        <a:rPr lang="en-US" altLang="zh-CN" sz="1800" dirty="0"/>
                        <a:t>5.1 // 2.2 = 2.0 </a:t>
                      </a:r>
                      <a:endParaRPr lang="zh-CN" altLang="en-US" sz="1800" dirty="0"/>
                    </a:p>
                  </a:txBody>
                  <a:tcPr/>
                </a:tc>
                <a:extLst>
                  <a:ext uri="{0D108BD9-81ED-4DB2-BD59-A6C34878D82A}">
                    <a16:rowId xmlns:a16="http://schemas.microsoft.com/office/drawing/2014/main" val="1333720468"/>
                  </a:ext>
                </a:extLst>
              </a:tr>
              <a:tr h="370840">
                <a:tc>
                  <a:txBody>
                    <a:bodyPr/>
                    <a:lstStyle/>
                    <a:p>
                      <a:pPr algn="ctr"/>
                      <a:r>
                        <a:rPr lang="en-US" altLang="zh-CN" sz="1800" dirty="0"/>
                        <a:t>%</a:t>
                      </a:r>
                      <a:endParaRPr lang="zh-CN" altLang="en-US" sz="1800" dirty="0"/>
                    </a:p>
                  </a:txBody>
                  <a:tcPr/>
                </a:tc>
                <a:tc>
                  <a:txBody>
                    <a:bodyPr/>
                    <a:lstStyle/>
                    <a:p>
                      <a:r>
                        <a:rPr lang="zh-CN" altLang="en-US" sz="1800" dirty="0"/>
                        <a:t>取余或求模</a:t>
                      </a:r>
                      <a:r>
                        <a:rPr lang="en-US" altLang="zh-CN" sz="1800" dirty="0"/>
                        <a:t>, </a:t>
                      </a:r>
                      <a:r>
                        <a:rPr lang="zh-CN" altLang="en-US" sz="1800" kern="1200" dirty="0"/>
                        <a:t>有浮点数时结果为浮点数</a:t>
                      </a:r>
                      <a:endParaRPr lang="en-US" altLang="zh-CN" sz="1800" kern="1200" dirty="0"/>
                    </a:p>
                    <a:p>
                      <a:r>
                        <a:rPr lang="en-US" altLang="zh-CN" sz="1800" kern="1200" dirty="0"/>
                        <a:t>a % b = a – a // b * b</a:t>
                      </a:r>
                      <a:endParaRPr lang="zh-CN" altLang="en-US" sz="1800" kern="1200" dirty="0">
                        <a:solidFill>
                          <a:schemeClr val="tx1"/>
                        </a:solidFill>
                        <a:latin typeface="Times New Roman" panose="02020603050405020304" pitchFamily="18" charset="0"/>
                        <a:ea typeface="+mn-ea"/>
                        <a:cs typeface="+mn-cs"/>
                      </a:endParaRPr>
                    </a:p>
                  </a:txBody>
                  <a:tcPr/>
                </a:tc>
                <a:tc>
                  <a:txBody>
                    <a:bodyPr/>
                    <a:lstStyle/>
                    <a:p>
                      <a:r>
                        <a:rPr lang="en-US" altLang="zh-CN" sz="1800" dirty="0"/>
                        <a:t>5 % 2 = 1               4 % 2 = 0</a:t>
                      </a:r>
                    </a:p>
                    <a:p>
                      <a:r>
                        <a:rPr lang="en-US" altLang="zh-CN" sz="1800" dirty="0"/>
                        <a:t>5.1 % 2.2 = 0.6999999999999993</a:t>
                      </a:r>
                      <a:endParaRPr lang="zh-CN" altLang="en-US" sz="1800" dirty="0"/>
                    </a:p>
                  </a:txBody>
                  <a:tcPr/>
                </a:tc>
                <a:extLst>
                  <a:ext uri="{0D108BD9-81ED-4DB2-BD59-A6C34878D82A}">
                    <a16:rowId xmlns:a16="http://schemas.microsoft.com/office/drawing/2014/main" val="3481279872"/>
                  </a:ext>
                </a:extLst>
              </a:tr>
            </a:tbl>
          </a:graphicData>
        </a:graphic>
      </p:graphicFrame>
      <p:sp>
        <p:nvSpPr>
          <p:cNvPr id="5" name="矩形 4">
            <a:extLst>
              <a:ext uri="{FF2B5EF4-FFF2-40B4-BE49-F238E27FC236}">
                <a16:creationId xmlns:a16="http://schemas.microsoft.com/office/drawing/2014/main" id="{D710EE21-7057-4E76-BC8A-C7E61DFA7828}"/>
              </a:ext>
            </a:extLst>
          </p:cNvPr>
          <p:cNvSpPr/>
          <p:nvPr/>
        </p:nvSpPr>
        <p:spPr>
          <a:xfrm>
            <a:off x="5598695" y="1763560"/>
            <a:ext cx="6038248" cy="646331"/>
          </a:xfrm>
          <a:prstGeom prst="rect">
            <a:avLst/>
          </a:prstGeom>
        </p:spPr>
        <p:txBody>
          <a:bodyPr wrap="square">
            <a:spAutoFit/>
          </a:bodyPr>
          <a:lstStyle/>
          <a:p>
            <a:pPr marL="342900" indent="-342900">
              <a:buFont typeface="Arial" panose="020B0604020202020204" pitchFamily="34" charset="0"/>
              <a:buChar char="•"/>
            </a:pPr>
            <a:r>
              <a:rPr lang="en-US" altLang="zh-CN" dirty="0"/>
              <a:t>python</a:t>
            </a:r>
            <a:r>
              <a:rPr lang="zh-CN" altLang="en-US" dirty="0"/>
              <a:t>不支持其他语言</a:t>
            </a:r>
            <a:r>
              <a:rPr lang="en-US" altLang="zh-CN" dirty="0"/>
              <a:t>(C/Java)</a:t>
            </a:r>
            <a:r>
              <a:rPr lang="zh-CN" altLang="en-US" dirty="0"/>
              <a:t>等支持的</a:t>
            </a:r>
            <a:r>
              <a:rPr lang="en-US" altLang="zh-CN" b="1" dirty="0">
                <a:solidFill>
                  <a:srgbClr val="FF0000"/>
                </a:solidFill>
              </a:rPr>
              <a:t>++(</a:t>
            </a:r>
            <a:r>
              <a:rPr lang="zh-CN" altLang="en-US" b="1" dirty="0">
                <a:solidFill>
                  <a:srgbClr val="FF0000"/>
                </a:solidFill>
              </a:rPr>
              <a:t>加</a:t>
            </a:r>
            <a:r>
              <a:rPr lang="en-US" altLang="zh-CN" b="1" dirty="0">
                <a:solidFill>
                  <a:srgbClr val="FF0000"/>
                </a:solidFill>
              </a:rPr>
              <a:t>1)</a:t>
            </a:r>
            <a:r>
              <a:rPr lang="zh-CN" altLang="en-US" b="1" dirty="0">
                <a:solidFill>
                  <a:srgbClr val="FF0000"/>
                </a:solidFill>
              </a:rPr>
              <a:t>和</a:t>
            </a:r>
            <a:r>
              <a:rPr lang="en-US" altLang="zh-CN" b="1" dirty="0">
                <a:solidFill>
                  <a:srgbClr val="FF0000"/>
                </a:solidFill>
              </a:rPr>
              <a:t>--(</a:t>
            </a:r>
            <a:r>
              <a:rPr lang="zh-CN" altLang="en-US" b="1" dirty="0">
                <a:solidFill>
                  <a:srgbClr val="FF0000"/>
                </a:solidFill>
              </a:rPr>
              <a:t>减</a:t>
            </a:r>
            <a:r>
              <a:rPr lang="en-US" altLang="zh-CN" b="1" dirty="0">
                <a:solidFill>
                  <a:srgbClr val="FF0000"/>
                </a:solidFill>
              </a:rPr>
              <a:t>1</a:t>
            </a:r>
            <a:r>
              <a:rPr lang="zh-CN" altLang="en-US" b="1" dirty="0">
                <a:solidFill>
                  <a:srgbClr val="FF0000"/>
                </a:solidFill>
              </a:rPr>
              <a:t>）</a:t>
            </a:r>
            <a:r>
              <a:rPr lang="zh-CN" altLang="en-US" dirty="0"/>
              <a:t>运算</a:t>
            </a:r>
            <a:r>
              <a:rPr lang="en-US" altLang="zh-CN" dirty="0"/>
              <a:t> </a:t>
            </a:r>
          </a:p>
        </p:txBody>
      </p:sp>
      <p:sp>
        <p:nvSpPr>
          <p:cNvPr id="6" name="矩形 5">
            <a:extLst>
              <a:ext uri="{FF2B5EF4-FFF2-40B4-BE49-F238E27FC236}">
                <a16:creationId xmlns:a16="http://schemas.microsoft.com/office/drawing/2014/main" id="{0DCDFE70-CAB0-4ED8-BCEC-45CA62317FD0}"/>
              </a:ext>
            </a:extLst>
          </p:cNvPr>
          <p:cNvSpPr/>
          <p:nvPr/>
        </p:nvSpPr>
        <p:spPr>
          <a:xfrm>
            <a:off x="10189946" y="2772504"/>
            <a:ext cx="1819174" cy="17543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latin typeface="+mj-lt"/>
              </a:rPr>
              <a:t>&gt;&gt;&gt; </a:t>
            </a:r>
            <a:r>
              <a:rPr lang="en-US" altLang="zh-CN" b="1" dirty="0">
                <a:solidFill>
                  <a:schemeClr val="accent2"/>
                </a:solidFill>
                <a:latin typeface="+mj-lt"/>
              </a:rPr>
              <a:t>--------1</a:t>
            </a:r>
          </a:p>
          <a:p>
            <a:r>
              <a:rPr lang="en-US" altLang="zh-CN" dirty="0">
                <a:latin typeface="+mj-lt"/>
              </a:rPr>
              <a:t>1</a:t>
            </a:r>
          </a:p>
          <a:p>
            <a:r>
              <a:rPr lang="en-US" altLang="zh-CN" dirty="0">
                <a:latin typeface="+mj-lt"/>
              </a:rPr>
              <a:t>&gt;&gt;&gt; </a:t>
            </a:r>
            <a:r>
              <a:rPr lang="en-US" altLang="zh-CN" b="1" dirty="0">
                <a:solidFill>
                  <a:schemeClr val="accent2"/>
                </a:solidFill>
                <a:latin typeface="+mj-lt"/>
              </a:rPr>
              <a:t>--1</a:t>
            </a:r>
          </a:p>
          <a:p>
            <a:r>
              <a:rPr lang="en-US" altLang="zh-CN" dirty="0">
                <a:latin typeface="+mj-lt"/>
              </a:rPr>
              <a:t>1</a:t>
            </a:r>
          </a:p>
          <a:p>
            <a:r>
              <a:rPr lang="en-US" altLang="zh-CN" dirty="0">
                <a:latin typeface="+mj-lt"/>
              </a:rPr>
              <a:t>&gt;&gt;&gt; </a:t>
            </a:r>
            <a:r>
              <a:rPr lang="en-US" altLang="zh-CN" b="1" dirty="0">
                <a:solidFill>
                  <a:schemeClr val="accent2"/>
                </a:solidFill>
                <a:latin typeface="+mj-lt"/>
              </a:rPr>
              <a:t>+-+--1</a:t>
            </a:r>
          </a:p>
          <a:p>
            <a:r>
              <a:rPr lang="en-US" altLang="zh-CN" dirty="0">
                <a:latin typeface="+mj-lt"/>
              </a:rPr>
              <a:t>-1</a:t>
            </a:r>
          </a:p>
        </p:txBody>
      </p:sp>
    </p:spTree>
    <p:extLst>
      <p:ext uri="{BB962C8B-B14F-4D97-AF65-F5344CB8AC3E}">
        <p14:creationId xmlns:p14="http://schemas.microsoft.com/office/powerpoint/2010/main" val="879495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E52DD-BFAB-451A-AACD-58DB9CD2C41C}"/>
              </a:ext>
            </a:extLst>
          </p:cNvPr>
          <p:cNvSpPr>
            <a:spLocks noGrp="1"/>
          </p:cNvSpPr>
          <p:nvPr>
            <p:ph type="title"/>
          </p:nvPr>
        </p:nvSpPr>
        <p:spPr/>
        <p:txBody>
          <a:bodyPr/>
          <a:lstStyle/>
          <a:p>
            <a:r>
              <a:rPr lang="zh-CN" altLang="en-US" dirty="0"/>
              <a:t>除法类运算符</a:t>
            </a:r>
          </a:p>
        </p:txBody>
      </p:sp>
      <p:sp>
        <p:nvSpPr>
          <p:cNvPr id="3" name="内容占位符 2">
            <a:extLst>
              <a:ext uri="{FF2B5EF4-FFF2-40B4-BE49-F238E27FC236}">
                <a16:creationId xmlns:a16="http://schemas.microsoft.com/office/drawing/2014/main" id="{9279CE24-874E-4E69-A522-6D3F9C94FCFC}"/>
              </a:ext>
            </a:extLst>
          </p:cNvPr>
          <p:cNvSpPr>
            <a:spLocks noGrp="1"/>
          </p:cNvSpPr>
          <p:nvPr>
            <p:ph idx="1"/>
          </p:nvPr>
        </p:nvSpPr>
        <p:spPr>
          <a:xfrm>
            <a:off x="442913" y="728662"/>
            <a:ext cx="11289710" cy="5741585"/>
          </a:xfrm>
        </p:spPr>
        <p:txBody>
          <a:bodyPr>
            <a:normAutofit lnSpcReduction="10000"/>
          </a:bodyPr>
          <a:lstStyle/>
          <a:p>
            <a:pPr marL="0" indent="0">
              <a:lnSpc>
                <a:spcPct val="90000"/>
              </a:lnSpc>
              <a:buNone/>
            </a:pPr>
            <a:r>
              <a:rPr lang="zh-CN" altLang="en-US" sz="1800" dirty="0">
                <a:latin typeface="Times New Roman" panose="02020603050405020304" pitchFamily="18" charset="0"/>
              </a:rPr>
              <a:t>浮点除法、整除和求模运算</a:t>
            </a:r>
            <a:r>
              <a:rPr lang="en-US" altLang="zh-CN" sz="1800" dirty="0">
                <a:latin typeface="Times New Roman" panose="02020603050405020304" pitchFamily="18" charset="0"/>
              </a:rPr>
              <a:t> : /   //  % </a:t>
            </a:r>
            <a:r>
              <a:rPr lang="zh-CN" altLang="en-US" sz="1800" dirty="0">
                <a:latin typeface="Times New Roman" panose="02020603050405020304" pitchFamily="18" charset="0"/>
              </a:rPr>
              <a:t> </a:t>
            </a:r>
            <a:endParaRPr lang="en-US" altLang="zh-CN" sz="1800" dirty="0">
              <a:latin typeface="Times New Roman" panose="02020603050405020304" pitchFamily="18" charset="0"/>
            </a:endParaRPr>
          </a:p>
          <a:p>
            <a:pPr>
              <a:lnSpc>
                <a:spcPct val="90000"/>
              </a:lnSpc>
            </a:pPr>
            <a:r>
              <a:rPr lang="zh-CN" altLang="en-US" sz="1800" dirty="0">
                <a:latin typeface="Times New Roman" panose="02020603050405020304" pitchFamily="18" charset="0"/>
              </a:rPr>
              <a:t>除数不能为</a:t>
            </a:r>
            <a:r>
              <a:rPr lang="en-US" altLang="zh-CN" sz="1800" dirty="0">
                <a:latin typeface="Times New Roman" panose="02020603050405020304" pitchFamily="18" charset="0"/>
              </a:rPr>
              <a:t>0</a:t>
            </a:r>
            <a:r>
              <a:rPr lang="zh-CN" altLang="en-US" sz="1800" dirty="0">
                <a:latin typeface="Times New Roman" panose="02020603050405020304" pitchFamily="18" charset="0"/>
              </a:rPr>
              <a:t>，抛出异常</a:t>
            </a:r>
            <a:r>
              <a:rPr lang="zh-CN" altLang="en-US" sz="1800" b="1" dirty="0">
                <a:solidFill>
                  <a:srgbClr val="FF0000"/>
                </a:solidFill>
              </a:rPr>
              <a:t>ZeroDivisionError。</a:t>
            </a:r>
            <a:r>
              <a:rPr lang="zh-CN" altLang="en-US" sz="1800" dirty="0">
                <a:latin typeface="Times New Roman" panose="02020603050405020304" pitchFamily="18" charset="0"/>
              </a:rPr>
              <a:t>比如 </a:t>
            </a:r>
            <a:r>
              <a:rPr lang="en-US" altLang="zh-CN" sz="1800" dirty="0">
                <a:latin typeface="Times New Roman" panose="02020603050405020304" pitchFamily="18" charset="0"/>
              </a:rPr>
              <a:t>2</a:t>
            </a:r>
            <a:r>
              <a:rPr lang="zh-CN" altLang="en-US" sz="1800" dirty="0">
                <a:latin typeface="Times New Roman" panose="02020603050405020304" pitchFamily="18" charset="0"/>
              </a:rPr>
              <a:t> </a:t>
            </a:r>
            <a:r>
              <a:rPr lang="en-US" altLang="zh-CN" sz="1800" dirty="0">
                <a:latin typeface="Times New Roman" panose="02020603050405020304" pitchFamily="18" charset="0"/>
              </a:rPr>
              <a:t>/ 0</a:t>
            </a:r>
            <a:r>
              <a:rPr lang="zh-CN" altLang="en-US" sz="1800" dirty="0">
                <a:latin typeface="Times New Roman" panose="02020603050405020304" pitchFamily="18" charset="0"/>
              </a:rPr>
              <a:t>   </a:t>
            </a:r>
            <a:r>
              <a:rPr lang="en-US" altLang="zh-CN" sz="1800" dirty="0">
                <a:latin typeface="Times New Roman" panose="02020603050405020304" pitchFamily="18" charset="0"/>
              </a:rPr>
              <a:t>2 // 0   2 % 0</a:t>
            </a:r>
          </a:p>
          <a:p>
            <a:pPr>
              <a:lnSpc>
                <a:spcPct val="90000"/>
              </a:lnSpc>
            </a:pPr>
            <a:r>
              <a:rPr lang="zh-CN" altLang="en-US" sz="1800" dirty="0">
                <a:latin typeface="Times New Roman" panose="02020603050405020304" pitchFamily="18" charset="0"/>
              </a:rPr>
              <a:t>浮点除法也称“真除法” </a:t>
            </a:r>
            <a:r>
              <a:rPr lang="en-US" altLang="zh-CN" sz="1800" dirty="0">
                <a:latin typeface="Times New Roman" panose="02020603050405020304" pitchFamily="18" charset="0"/>
              </a:rPr>
              <a:t>, </a:t>
            </a:r>
            <a:r>
              <a:rPr lang="zh-CN" altLang="en-US" sz="1800" b="1" dirty="0">
                <a:solidFill>
                  <a:srgbClr val="0070C0"/>
                </a:solidFill>
                <a:latin typeface="Times New Roman" panose="02020603050405020304" pitchFamily="18" charset="0"/>
              </a:rPr>
              <a:t>结果为浮点数  </a:t>
            </a:r>
            <a:r>
              <a:rPr lang="zh-CN" altLang="en-US" sz="1800" dirty="0">
                <a:latin typeface="Times New Roman" panose="02020603050405020304" pitchFamily="18" charset="0"/>
              </a:rPr>
              <a:t>  </a:t>
            </a:r>
            <a:r>
              <a:rPr lang="en-US" altLang="zh-CN" sz="1800" dirty="0">
                <a:latin typeface="Times New Roman" panose="02020603050405020304" pitchFamily="18" charset="0"/>
              </a:rPr>
              <a:t>5 / 2 = 2.5      4 / 2 = 2.0</a:t>
            </a:r>
          </a:p>
          <a:p>
            <a:pPr>
              <a:lnSpc>
                <a:spcPct val="90000"/>
              </a:lnSpc>
            </a:pPr>
            <a:r>
              <a:rPr lang="zh-CN" altLang="en-US" sz="1800" dirty="0">
                <a:latin typeface="Times New Roman" panose="02020603050405020304" pitchFamily="18" charset="0"/>
              </a:rPr>
              <a:t>整除  </a:t>
            </a:r>
            <a:r>
              <a:rPr lang="en-US" altLang="zh-CN" sz="1800" dirty="0">
                <a:latin typeface="Times New Roman" panose="02020603050405020304" pitchFamily="18" charset="0"/>
              </a:rPr>
              <a:t>//  : </a:t>
            </a:r>
            <a:r>
              <a:rPr lang="zh-CN" altLang="en-US" sz="1800" dirty="0">
                <a:latin typeface="Times New Roman" panose="02020603050405020304" pitchFamily="18" charset="0"/>
              </a:rPr>
              <a:t>求整商 。有浮点数时结果为浮点数，否则整数</a:t>
            </a:r>
            <a:endParaRPr lang="en-US" altLang="zh-CN" sz="1800" dirty="0">
              <a:latin typeface="Times New Roman" panose="02020603050405020304" pitchFamily="18" charset="0"/>
            </a:endParaRPr>
          </a:p>
          <a:p>
            <a:pPr marL="0" indent="0">
              <a:lnSpc>
                <a:spcPct val="90000"/>
              </a:lnSpc>
              <a:buNone/>
            </a:pPr>
            <a:r>
              <a:rPr lang="en-US" altLang="zh-CN" sz="1800" dirty="0">
                <a:latin typeface="Times New Roman" panose="02020603050405020304" pitchFamily="18" charset="0"/>
              </a:rPr>
              <a:t>           8 // 3 </a:t>
            </a:r>
            <a:r>
              <a:rPr lang="zh-CN" altLang="en-US" sz="1800" dirty="0">
                <a:latin typeface="Times New Roman" panose="02020603050405020304" pitchFamily="18" charset="0"/>
              </a:rPr>
              <a:t> </a:t>
            </a:r>
            <a:r>
              <a:rPr lang="en-US" altLang="zh-CN" sz="1800" dirty="0">
                <a:latin typeface="Times New Roman" panose="02020603050405020304" pitchFamily="18" charset="0"/>
              </a:rPr>
              <a:t>=</a:t>
            </a:r>
            <a:r>
              <a:rPr lang="zh-CN" altLang="en-US" sz="1800" dirty="0">
                <a:latin typeface="Times New Roman" panose="02020603050405020304" pitchFamily="18" charset="0"/>
              </a:rPr>
              <a:t> </a:t>
            </a:r>
            <a:r>
              <a:rPr lang="en-US" altLang="zh-CN" sz="1800" dirty="0">
                <a:latin typeface="Times New Roman" panose="02020603050405020304" pitchFamily="18" charset="0"/>
              </a:rPr>
              <a:t>2 </a:t>
            </a:r>
            <a:r>
              <a:rPr lang="zh-CN" altLang="en-US" sz="1800" dirty="0">
                <a:latin typeface="Times New Roman" panose="02020603050405020304" pitchFamily="18" charset="0"/>
              </a:rPr>
              <a:t>   </a:t>
            </a:r>
            <a:r>
              <a:rPr lang="en-US" altLang="zh-CN" sz="1800" dirty="0">
                <a:latin typeface="Times New Roman" panose="02020603050405020304" pitchFamily="18" charset="0"/>
              </a:rPr>
              <a:t>8 // 3.0</a:t>
            </a:r>
            <a:r>
              <a:rPr lang="zh-CN" altLang="en-US" sz="1800" dirty="0">
                <a:latin typeface="Times New Roman" panose="02020603050405020304" pitchFamily="18" charset="0"/>
              </a:rPr>
              <a:t> </a:t>
            </a:r>
            <a:r>
              <a:rPr lang="en-US" altLang="zh-CN" sz="1800" dirty="0">
                <a:latin typeface="Times New Roman" panose="02020603050405020304" pitchFamily="18" charset="0"/>
              </a:rPr>
              <a:t>=</a:t>
            </a:r>
            <a:r>
              <a:rPr lang="zh-CN" altLang="en-US" sz="1800" dirty="0">
                <a:latin typeface="Times New Roman" panose="02020603050405020304" pitchFamily="18" charset="0"/>
              </a:rPr>
              <a:t> </a:t>
            </a:r>
            <a:r>
              <a:rPr lang="en-US" altLang="zh-CN" sz="1800" dirty="0">
                <a:latin typeface="Times New Roman" panose="02020603050405020304" pitchFamily="18" charset="0"/>
              </a:rPr>
              <a:t>2.0</a:t>
            </a:r>
            <a:endParaRPr lang="en-US" altLang="zh-CN" sz="1800" b="1" dirty="0">
              <a:solidFill>
                <a:schemeClr val="accent5"/>
              </a:solidFill>
              <a:latin typeface="Times New Roman" panose="02020603050405020304" pitchFamily="18" charset="0"/>
            </a:endParaRPr>
          </a:p>
          <a:p>
            <a:pPr>
              <a:lnSpc>
                <a:spcPct val="90000"/>
              </a:lnSpc>
            </a:pPr>
            <a:r>
              <a:rPr lang="zh-CN" altLang="en-US" sz="1800" dirty="0">
                <a:latin typeface="Times New Roman" panose="02020603050405020304" pitchFamily="18" charset="0"/>
              </a:rPr>
              <a:t>取余或求模 </a:t>
            </a:r>
            <a:r>
              <a:rPr lang="en-US" altLang="zh-CN" sz="1800" dirty="0">
                <a:latin typeface="Times New Roman" panose="02020603050405020304" pitchFamily="18" charset="0"/>
              </a:rPr>
              <a:t>%</a:t>
            </a:r>
            <a:r>
              <a:rPr lang="zh-CN" altLang="en-US" sz="1800" dirty="0">
                <a:latin typeface="Times New Roman" panose="02020603050405020304" pitchFamily="18" charset="0"/>
              </a:rPr>
              <a:t> </a:t>
            </a:r>
            <a:r>
              <a:rPr lang="en-US" altLang="zh-CN" sz="1800" dirty="0">
                <a:latin typeface="Times New Roman" panose="02020603050405020304" pitchFamily="18" charset="0"/>
              </a:rPr>
              <a:t>,  </a:t>
            </a:r>
            <a:r>
              <a:rPr lang="zh-CN" altLang="en-US" sz="1800" dirty="0">
                <a:latin typeface="Times New Roman" panose="02020603050405020304" pitchFamily="18" charset="0"/>
              </a:rPr>
              <a:t>有浮点数时结果为浮点数，否则整数</a:t>
            </a:r>
            <a:endParaRPr lang="en-US" altLang="zh-CN" sz="1800" dirty="0">
              <a:latin typeface="Times New Roman" panose="02020603050405020304" pitchFamily="18" charset="0"/>
            </a:endParaRPr>
          </a:p>
          <a:p>
            <a:pPr lvl="1">
              <a:lnSpc>
                <a:spcPct val="90000"/>
              </a:lnSpc>
            </a:pPr>
            <a:r>
              <a:rPr lang="en-US" altLang="zh-CN" dirty="0"/>
              <a:t>a % b == a – a // b * b</a:t>
            </a:r>
            <a:endParaRPr lang="en-US" altLang="zh-CN" dirty="0">
              <a:latin typeface="Times New Roman" panose="02020603050405020304" pitchFamily="18" charset="0"/>
            </a:endParaRPr>
          </a:p>
          <a:p>
            <a:pPr lvl="1">
              <a:lnSpc>
                <a:spcPct val="90000"/>
              </a:lnSpc>
            </a:pPr>
            <a:r>
              <a:rPr lang="en-US" altLang="zh-CN" dirty="0">
                <a:latin typeface="Times New Roman" panose="02020603050405020304" pitchFamily="18" charset="0"/>
              </a:rPr>
              <a:t>8 % 3 =</a:t>
            </a:r>
            <a:r>
              <a:rPr lang="zh-CN" altLang="en-US" dirty="0">
                <a:latin typeface="Times New Roman" panose="02020603050405020304" pitchFamily="18" charset="0"/>
              </a:rPr>
              <a:t> </a:t>
            </a:r>
            <a:r>
              <a:rPr lang="en-US" altLang="zh-CN" dirty="0">
                <a:latin typeface="Times New Roman" panose="02020603050405020304" pitchFamily="18" charset="0"/>
              </a:rPr>
              <a:t>2</a:t>
            </a:r>
            <a:r>
              <a:rPr lang="zh-CN" altLang="en-US" dirty="0">
                <a:latin typeface="Times New Roman" panose="02020603050405020304" pitchFamily="18" charset="0"/>
              </a:rPr>
              <a:t>     </a:t>
            </a:r>
            <a:r>
              <a:rPr lang="en-US" altLang="zh-CN" dirty="0">
                <a:latin typeface="Times New Roman" panose="02020603050405020304" pitchFamily="18" charset="0"/>
              </a:rPr>
              <a:t>8 % 3.0 =</a:t>
            </a:r>
            <a:r>
              <a:rPr lang="zh-CN" altLang="en-US" dirty="0">
                <a:latin typeface="Times New Roman" panose="02020603050405020304" pitchFamily="18" charset="0"/>
              </a:rPr>
              <a:t> </a:t>
            </a:r>
            <a:r>
              <a:rPr lang="en-US" altLang="zh-CN" dirty="0">
                <a:latin typeface="Times New Roman" panose="02020603050405020304" pitchFamily="18" charset="0"/>
              </a:rPr>
              <a:t>2.0   8 % 3.5 = 1.0</a:t>
            </a:r>
            <a:r>
              <a:rPr lang="zh-CN" altLang="en-US" dirty="0">
                <a:latin typeface="Times New Roman" panose="02020603050405020304" pitchFamily="18" charset="0"/>
              </a:rPr>
              <a:t>  </a:t>
            </a:r>
            <a:endParaRPr lang="en-US" altLang="zh-CN" sz="1800" b="1" dirty="0">
              <a:solidFill>
                <a:srgbClr val="FF0000"/>
              </a:solidFill>
              <a:latin typeface="Times New Roman" panose="02020603050405020304" pitchFamily="18" charset="0"/>
            </a:endParaRPr>
          </a:p>
          <a:p>
            <a:pPr>
              <a:lnSpc>
                <a:spcPct val="90000"/>
              </a:lnSpc>
            </a:pPr>
            <a:r>
              <a:rPr lang="zh-CN" altLang="en-US" sz="1800" b="1" dirty="0">
                <a:solidFill>
                  <a:srgbClr val="FF0000"/>
                </a:solidFill>
                <a:latin typeface="Times New Roman" panose="02020603050405020304" pitchFamily="18" charset="0"/>
              </a:rPr>
              <a:t>如果整除和求模运算时，其结果为负数时如何计算？负数的情形比较少见</a:t>
            </a:r>
            <a:endParaRPr lang="en-US" altLang="zh-CN" sz="1800" b="1" dirty="0">
              <a:solidFill>
                <a:srgbClr val="FF0000"/>
              </a:solidFill>
              <a:latin typeface="Times New Roman" panose="02020603050405020304" pitchFamily="18" charset="0"/>
            </a:endParaRPr>
          </a:p>
          <a:p>
            <a:pPr lvl="1">
              <a:lnSpc>
                <a:spcPct val="90000"/>
              </a:lnSpc>
            </a:pPr>
            <a:r>
              <a:rPr lang="en-US" altLang="zh-CN" dirty="0">
                <a:latin typeface="Times New Roman" panose="02020603050405020304" pitchFamily="18" charset="0"/>
              </a:rPr>
              <a:t>Python</a:t>
            </a:r>
            <a:r>
              <a:rPr lang="zh-CN" altLang="en-US" dirty="0">
                <a:latin typeface="Times New Roman" panose="02020603050405020304" pitchFamily="18" charset="0"/>
              </a:rPr>
              <a:t>的实现为</a:t>
            </a:r>
            <a:r>
              <a:rPr lang="zh-CN" altLang="en-US" dirty="0"/>
              <a:t>向负无穷方向舍入（</a:t>
            </a:r>
            <a:r>
              <a:rPr lang="en-US" altLang="zh-CN" dirty="0"/>
              <a:t>floor()</a:t>
            </a:r>
            <a:r>
              <a:rPr lang="zh-CN" altLang="en-US" dirty="0"/>
              <a:t>函数）</a:t>
            </a:r>
            <a:endParaRPr lang="en-US" altLang="zh-CN" dirty="0"/>
          </a:p>
          <a:p>
            <a:pPr lvl="1">
              <a:lnSpc>
                <a:spcPct val="90000"/>
              </a:lnSpc>
            </a:pPr>
            <a:r>
              <a:rPr lang="en-US" altLang="zh-CN" dirty="0"/>
              <a:t>C/C++</a:t>
            </a:r>
            <a:r>
              <a:rPr lang="zh-CN" altLang="en-US" dirty="0"/>
              <a:t>、</a:t>
            </a:r>
            <a:r>
              <a:rPr lang="en-US" altLang="zh-CN" dirty="0"/>
              <a:t>Java</a:t>
            </a:r>
            <a:r>
              <a:rPr lang="zh-CN" altLang="en-US" dirty="0"/>
              <a:t>为向原点</a:t>
            </a:r>
            <a:r>
              <a:rPr lang="en-US" altLang="zh-CN" dirty="0"/>
              <a:t>(0)</a:t>
            </a:r>
            <a:r>
              <a:rPr lang="zh-CN" altLang="en-US" dirty="0"/>
              <a:t>方向舍入  </a:t>
            </a:r>
            <a:r>
              <a:rPr lang="en-US" altLang="zh-CN" dirty="0"/>
              <a:t>(</a:t>
            </a:r>
            <a:r>
              <a:rPr lang="en-US" altLang="zh-CN" dirty="0" err="1"/>
              <a:t>trunc</a:t>
            </a:r>
            <a:r>
              <a:rPr lang="en-US" altLang="zh-CN" dirty="0"/>
              <a:t>()</a:t>
            </a:r>
            <a:r>
              <a:rPr lang="zh-CN" altLang="en-US" dirty="0"/>
              <a:t>函数</a:t>
            </a:r>
            <a:r>
              <a:rPr lang="en-US" altLang="zh-CN" dirty="0"/>
              <a:t>)</a:t>
            </a:r>
          </a:p>
          <a:p>
            <a:pPr lvl="1">
              <a:lnSpc>
                <a:spcPct val="90000"/>
              </a:lnSpc>
            </a:pPr>
            <a:r>
              <a:rPr lang="zh-CN" altLang="en-US" dirty="0">
                <a:latin typeface="Times New Roman" panose="02020603050405020304" pitchFamily="18" charset="0"/>
              </a:rPr>
              <a:t>对于结果为正数而言，两种实现的结果一致</a:t>
            </a:r>
            <a:endParaRPr lang="en-US" altLang="zh-CN" dirty="0">
              <a:latin typeface="Times New Roman" panose="02020603050405020304" pitchFamily="18" charset="0"/>
            </a:endParaRPr>
          </a:p>
          <a:p>
            <a:pPr>
              <a:lnSpc>
                <a:spcPct val="90000"/>
              </a:lnSpc>
            </a:pPr>
            <a:r>
              <a:rPr lang="zh-CN" altLang="en-US" dirty="0"/>
              <a:t>求模和整除运算符的应用</a:t>
            </a:r>
            <a:endParaRPr lang="en-US" altLang="zh-CN" dirty="0"/>
          </a:p>
          <a:p>
            <a:pPr lvl="1">
              <a:lnSpc>
                <a:spcPct val="90000"/>
              </a:lnSpc>
            </a:pPr>
            <a:r>
              <a:rPr lang="zh-CN" altLang="en-US" dirty="0"/>
              <a:t>获取个位数                  </a:t>
            </a:r>
            <a:r>
              <a:rPr lang="en-US" altLang="zh-CN" dirty="0"/>
              <a:t>230857 % 10  = 7</a:t>
            </a:r>
          </a:p>
          <a:p>
            <a:pPr lvl="1">
              <a:lnSpc>
                <a:spcPct val="90000"/>
              </a:lnSpc>
            </a:pPr>
            <a:r>
              <a:rPr lang="zh-CN" altLang="en-US" dirty="0"/>
              <a:t>获取百位以上数字    </a:t>
            </a:r>
            <a:r>
              <a:rPr lang="en-US" altLang="zh-CN" dirty="0"/>
              <a:t>230857 // 100 = 2308</a:t>
            </a:r>
          </a:p>
          <a:p>
            <a:pPr lvl="1">
              <a:lnSpc>
                <a:spcPct val="90000"/>
              </a:lnSpc>
            </a:pPr>
            <a:r>
              <a:rPr lang="zh-CN" altLang="en-US" dirty="0"/>
              <a:t>判断奇偶                      </a:t>
            </a:r>
            <a:r>
              <a:rPr lang="en-US" altLang="zh-CN" dirty="0"/>
              <a:t>230857 % 2 == 0      False</a:t>
            </a:r>
          </a:p>
          <a:p>
            <a:pPr lvl="1">
              <a:lnSpc>
                <a:spcPct val="90000"/>
              </a:lnSpc>
            </a:pPr>
            <a:r>
              <a:rPr lang="zh-CN" altLang="en-US" dirty="0"/>
              <a:t>解决周期问题             </a:t>
            </a:r>
            <a:r>
              <a:rPr lang="en-US" altLang="zh-CN" dirty="0"/>
              <a:t>start in [0, 6]</a:t>
            </a:r>
            <a:r>
              <a:rPr lang="zh-CN" altLang="en-US" dirty="0"/>
              <a:t>，</a:t>
            </a:r>
            <a:r>
              <a:rPr lang="en-US" altLang="zh-CN" dirty="0"/>
              <a:t>n</a:t>
            </a:r>
            <a:r>
              <a:rPr lang="zh-CN" altLang="en-US" dirty="0"/>
              <a:t>天之后星期几</a:t>
            </a:r>
            <a:r>
              <a:rPr lang="en-US" altLang="zh-CN" dirty="0"/>
              <a:t>?</a:t>
            </a:r>
            <a:r>
              <a:rPr lang="zh-CN" altLang="en-US" dirty="0"/>
              <a:t>     </a:t>
            </a:r>
            <a:r>
              <a:rPr lang="en-US" altLang="zh-CN" dirty="0"/>
              <a:t>(start + n) % 7</a:t>
            </a:r>
          </a:p>
          <a:p>
            <a:pPr lvl="1">
              <a:lnSpc>
                <a:spcPct val="90000"/>
              </a:lnSpc>
            </a:pPr>
            <a:endParaRPr lang="zh-CN" altLang="en-US" dirty="0"/>
          </a:p>
        </p:txBody>
      </p:sp>
      <p:grpSp>
        <p:nvGrpSpPr>
          <p:cNvPr id="4" name="组合 3">
            <a:extLst>
              <a:ext uri="{FF2B5EF4-FFF2-40B4-BE49-F238E27FC236}">
                <a16:creationId xmlns:a16="http://schemas.microsoft.com/office/drawing/2014/main" id="{6134A65A-9839-4701-8F41-22C4E8F0114F}"/>
              </a:ext>
            </a:extLst>
          </p:cNvPr>
          <p:cNvGrpSpPr/>
          <p:nvPr/>
        </p:nvGrpSpPr>
        <p:grpSpPr>
          <a:xfrm>
            <a:off x="5897181" y="4397326"/>
            <a:ext cx="6219830" cy="2072921"/>
            <a:chOff x="247650" y="4690070"/>
            <a:chExt cx="6219830" cy="2072921"/>
          </a:xfrm>
        </p:grpSpPr>
        <p:cxnSp>
          <p:nvCxnSpPr>
            <p:cNvPr id="5" name="直接箭头连接符 4">
              <a:extLst>
                <a:ext uri="{FF2B5EF4-FFF2-40B4-BE49-F238E27FC236}">
                  <a16:creationId xmlns:a16="http://schemas.microsoft.com/office/drawing/2014/main" id="{FFB105EA-EA55-4D6D-9F20-24CD5EF5EC48}"/>
                </a:ext>
              </a:extLst>
            </p:cNvPr>
            <p:cNvCxnSpPr/>
            <p:nvPr/>
          </p:nvCxnSpPr>
          <p:spPr>
            <a:xfrm flipV="1">
              <a:off x="618889" y="5699321"/>
              <a:ext cx="5555848" cy="115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8A6A4A0D-574D-4CBD-AEF2-E519E78AD716}"/>
                </a:ext>
              </a:extLst>
            </p:cNvPr>
            <p:cNvCxnSpPr/>
            <p:nvPr/>
          </p:nvCxnSpPr>
          <p:spPr>
            <a:xfrm>
              <a:off x="2937203" y="5537276"/>
              <a:ext cx="0" cy="1736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E110B599-655C-499B-978C-02ECD7292CA0}"/>
                </a:ext>
              </a:extLst>
            </p:cNvPr>
            <p:cNvSpPr txBox="1"/>
            <p:nvPr/>
          </p:nvSpPr>
          <p:spPr>
            <a:xfrm>
              <a:off x="2777569" y="5757194"/>
              <a:ext cx="425851" cy="400110"/>
            </a:xfrm>
            <a:prstGeom prst="rect">
              <a:avLst/>
            </a:prstGeom>
            <a:noFill/>
          </p:spPr>
          <p:txBody>
            <a:bodyPr wrap="square" rtlCol="0">
              <a:spAutoFit/>
            </a:bodyPr>
            <a:lstStyle/>
            <a:p>
              <a:r>
                <a:rPr lang="en-US" altLang="zh-CN" sz="2000" dirty="0"/>
                <a:t>0</a:t>
              </a:r>
              <a:endParaRPr lang="zh-CN" altLang="en-US" sz="2000" dirty="0"/>
            </a:p>
          </p:txBody>
        </p:sp>
        <p:sp>
          <p:nvSpPr>
            <p:cNvPr id="8" name="文本框 7">
              <a:extLst>
                <a:ext uri="{FF2B5EF4-FFF2-40B4-BE49-F238E27FC236}">
                  <a16:creationId xmlns:a16="http://schemas.microsoft.com/office/drawing/2014/main" id="{F3B02508-1CF3-46D0-90E6-C6D544A96547}"/>
                </a:ext>
              </a:extLst>
            </p:cNvPr>
            <p:cNvSpPr txBox="1"/>
            <p:nvPr/>
          </p:nvSpPr>
          <p:spPr>
            <a:xfrm>
              <a:off x="5881754" y="5757194"/>
              <a:ext cx="585726" cy="400110"/>
            </a:xfrm>
            <a:prstGeom prst="rect">
              <a:avLst/>
            </a:prstGeom>
            <a:noFill/>
          </p:spPr>
          <p:txBody>
            <a:bodyPr wrap="square" rtlCol="0">
              <a:spAutoFit/>
            </a:bodyPr>
            <a:lstStyle/>
            <a:p>
              <a:r>
                <a:rPr lang="en-US" altLang="zh-CN" sz="2000" dirty="0"/>
                <a:t>+∞</a:t>
              </a:r>
              <a:endParaRPr lang="zh-CN" altLang="en-US" sz="2000" dirty="0"/>
            </a:p>
          </p:txBody>
        </p:sp>
        <p:sp>
          <p:nvSpPr>
            <p:cNvPr id="9" name="文本框 8">
              <a:extLst>
                <a:ext uri="{FF2B5EF4-FFF2-40B4-BE49-F238E27FC236}">
                  <a16:creationId xmlns:a16="http://schemas.microsoft.com/office/drawing/2014/main" id="{5D69EA09-2B7B-42E0-BD90-622607698BF6}"/>
                </a:ext>
              </a:extLst>
            </p:cNvPr>
            <p:cNvSpPr txBox="1"/>
            <p:nvPr/>
          </p:nvSpPr>
          <p:spPr>
            <a:xfrm>
              <a:off x="247650" y="5782271"/>
              <a:ext cx="585726" cy="400110"/>
            </a:xfrm>
            <a:prstGeom prst="rect">
              <a:avLst/>
            </a:prstGeom>
            <a:noFill/>
          </p:spPr>
          <p:txBody>
            <a:bodyPr wrap="square" rtlCol="0">
              <a:spAutoFit/>
            </a:bodyPr>
            <a:lstStyle/>
            <a:p>
              <a:r>
                <a:rPr lang="en-US" altLang="zh-CN" sz="2000" dirty="0"/>
                <a:t>-∞</a:t>
              </a:r>
              <a:endParaRPr lang="zh-CN" altLang="en-US" sz="2000" dirty="0"/>
            </a:p>
          </p:txBody>
        </p:sp>
        <p:cxnSp>
          <p:nvCxnSpPr>
            <p:cNvPr id="10" name="直接连接符 9">
              <a:extLst>
                <a:ext uri="{FF2B5EF4-FFF2-40B4-BE49-F238E27FC236}">
                  <a16:creationId xmlns:a16="http://schemas.microsoft.com/office/drawing/2014/main" id="{052DF311-0A6C-4A4B-923B-4ACCDF22C246}"/>
                </a:ext>
              </a:extLst>
            </p:cNvPr>
            <p:cNvCxnSpPr/>
            <p:nvPr/>
          </p:nvCxnSpPr>
          <p:spPr>
            <a:xfrm>
              <a:off x="4166042" y="5539201"/>
              <a:ext cx="0" cy="1736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6280077A-5449-4CDC-ADF0-7FB0861284F5}"/>
                </a:ext>
              </a:extLst>
            </p:cNvPr>
            <p:cNvSpPr txBox="1"/>
            <p:nvPr/>
          </p:nvSpPr>
          <p:spPr>
            <a:xfrm>
              <a:off x="4006408" y="5759119"/>
              <a:ext cx="425851" cy="400110"/>
            </a:xfrm>
            <a:prstGeom prst="rect">
              <a:avLst/>
            </a:prstGeom>
            <a:noFill/>
          </p:spPr>
          <p:txBody>
            <a:bodyPr wrap="square" rtlCol="0">
              <a:spAutoFit/>
            </a:bodyPr>
            <a:lstStyle/>
            <a:p>
              <a:r>
                <a:rPr lang="en-US" altLang="zh-CN" sz="2000" dirty="0"/>
                <a:t>2</a:t>
              </a:r>
              <a:endParaRPr lang="zh-CN" altLang="en-US" sz="2000" dirty="0"/>
            </a:p>
          </p:txBody>
        </p:sp>
        <p:cxnSp>
          <p:nvCxnSpPr>
            <p:cNvPr id="12" name="直接连接符 11">
              <a:extLst>
                <a:ext uri="{FF2B5EF4-FFF2-40B4-BE49-F238E27FC236}">
                  <a16:creationId xmlns:a16="http://schemas.microsoft.com/office/drawing/2014/main" id="{F69B2C98-4A95-43CD-8CB3-135FDAF82621}"/>
                </a:ext>
              </a:extLst>
            </p:cNvPr>
            <p:cNvCxnSpPr/>
            <p:nvPr/>
          </p:nvCxnSpPr>
          <p:spPr>
            <a:xfrm>
              <a:off x="4874028" y="5541126"/>
              <a:ext cx="0" cy="1736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2D3AB9BB-FAE9-4502-859F-BBE38BB52176}"/>
                </a:ext>
              </a:extLst>
            </p:cNvPr>
            <p:cNvSpPr txBox="1"/>
            <p:nvPr/>
          </p:nvSpPr>
          <p:spPr>
            <a:xfrm>
              <a:off x="4714394" y="5761044"/>
              <a:ext cx="425851" cy="400110"/>
            </a:xfrm>
            <a:prstGeom prst="rect">
              <a:avLst/>
            </a:prstGeom>
            <a:noFill/>
          </p:spPr>
          <p:txBody>
            <a:bodyPr wrap="square" rtlCol="0">
              <a:spAutoFit/>
            </a:bodyPr>
            <a:lstStyle/>
            <a:p>
              <a:r>
                <a:rPr lang="en-US" altLang="zh-CN" sz="2000" dirty="0"/>
                <a:t>3</a:t>
              </a:r>
              <a:endParaRPr lang="zh-CN" altLang="en-US" sz="2000" dirty="0"/>
            </a:p>
          </p:txBody>
        </p:sp>
        <p:cxnSp>
          <p:nvCxnSpPr>
            <p:cNvPr id="14" name="直接连接符 13">
              <a:extLst>
                <a:ext uri="{FF2B5EF4-FFF2-40B4-BE49-F238E27FC236}">
                  <a16:creationId xmlns:a16="http://schemas.microsoft.com/office/drawing/2014/main" id="{D2AFB047-6B5E-49A8-B325-16009413AC8B}"/>
                </a:ext>
              </a:extLst>
            </p:cNvPr>
            <p:cNvCxnSpPr/>
            <p:nvPr/>
          </p:nvCxnSpPr>
          <p:spPr>
            <a:xfrm>
              <a:off x="1216423" y="5541132"/>
              <a:ext cx="0" cy="1736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349FB9C9-B813-4A16-8D12-1E0616C259D6}"/>
                </a:ext>
              </a:extLst>
            </p:cNvPr>
            <p:cNvSpPr txBox="1"/>
            <p:nvPr/>
          </p:nvSpPr>
          <p:spPr>
            <a:xfrm>
              <a:off x="952614" y="5761050"/>
              <a:ext cx="425851" cy="400110"/>
            </a:xfrm>
            <a:prstGeom prst="rect">
              <a:avLst/>
            </a:prstGeom>
            <a:noFill/>
          </p:spPr>
          <p:txBody>
            <a:bodyPr wrap="square" rtlCol="0">
              <a:spAutoFit/>
            </a:bodyPr>
            <a:lstStyle/>
            <a:p>
              <a:r>
                <a:rPr lang="en-US" altLang="zh-CN" sz="2000" dirty="0"/>
                <a:t>-3</a:t>
              </a:r>
              <a:endParaRPr lang="zh-CN" altLang="en-US" sz="2000" dirty="0"/>
            </a:p>
          </p:txBody>
        </p:sp>
        <p:cxnSp>
          <p:nvCxnSpPr>
            <p:cNvPr id="16" name="直接连接符 15">
              <a:extLst>
                <a:ext uri="{FF2B5EF4-FFF2-40B4-BE49-F238E27FC236}">
                  <a16:creationId xmlns:a16="http://schemas.microsoft.com/office/drawing/2014/main" id="{7813C445-F938-4F5E-8427-641BB6D6CF1D}"/>
                </a:ext>
              </a:extLst>
            </p:cNvPr>
            <p:cNvCxnSpPr/>
            <p:nvPr/>
          </p:nvCxnSpPr>
          <p:spPr>
            <a:xfrm>
              <a:off x="1924409" y="5543057"/>
              <a:ext cx="0" cy="1736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271B9DD7-33AC-4FA3-8681-CBD079A8E8FB}"/>
                </a:ext>
              </a:extLst>
            </p:cNvPr>
            <p:cNvSpPr txBox="1"/>
            <p:nvPr/>
          </p:nvSpPr>
          <p:spPr>
            <a:xfrm>
              <a:off x="1660600" y="5762975"/>
              <a:ext cx="425851" cy="400110"/>
            </a:xfrm>
            <a:prstGeom prst="rect">
              <a:avLst/>
            </a:prstGeom>
            <a:noFill/>
          </p:spPr>
          <p:txBody>
            <a:bodyPr wrap="square" rtlCol="0">
              <a:spAutoFit/>
            </a:bodyPr>
            <a:lstStyle/>
            <a:p>
              <a:r>
                <a:rPr lang="en-US" altLang="zh-CN" sz="2000" dirty="0"/>
                <a:t>-2</a:t>
              </a:r>
              <a:endParaRPr lang="zh-CN" altLang="en-US" sz="2000" dirty="0"/>
            </a:p>
          </p:txBody>
        </p:sp>
        <p:sp>
          <p:nvSpPr>
            <p:cNvPr id="18" name="任意多边形 36">
              <a:extLst>
                <a:ext uri="{FF2B5EF4-FFF2-40B4-BE49-F238E27FC236}">
                  <a16:creationId xmlns:a16="http://schemas.microsoft.com/office/drawing/2014/main" id="{A362DBDC-4230-4291-8B54-904B18B1F559}"/>
                </a:ext>
              </a:extLst>
            </p:cNvPr>
            <p:cNvSpPr/>
            <p:nvPr/>
          </p:nvSpPr>
          <p:spPr>
            <a:xfrm>
              <a:off x="4209681" y="5246441"/>
              <a:ext cx="582588" cy="231262"/>
            </a:xfrm>
            <a:custGeom>
              <a:avLst/>
              <a:gdLst>
                <a:gd name="connsiteX0" fmla="*/ 763929 w 763929"/>
                <a:gd name="connsiteY0" fmla="*/ 0 h 13364"/>
                <a:gd name="connsiteX1" fmla="*/ 0 w 763929"/>
                <a:gd name="connsiteY1" fmla="*/ 0 h 13364"/>
                <a:gd name="connsiteX0" fmla="*/ 763929 w 763929"/>
                <a:gd name="connsiteY0" fmla="*/ 162045 h 164167"/>
                <a:gd name="connsiteX1" fmla="*/ 393539 w 763929"/>
                <a:gd name="connsiteY1" fmla="*/ 0 h 164167"/>
                <a:gd name="connsiteX2" fmla="*/ 0 w 763929"/>
                <a:gd name="connsiteY2" fmla="*/ 162045 h 164167"/>
                <a:gd name="connsiteX0" fmla="*/ 763929 w 763929"/>
                <a:gd name="connsiteY0" fmla="*/ 198330 h 200452"/>
                <a:gd name="connsiteX1" fmla="*/ 641255 w 763929"/>
                <a:gd name="connsiteY1" fmla="*/ 8496 h 200452"/>
                <a:gd name="connsiteX2" fmla="*/ 393539 w 763929"/>
                <a:gd name="connsiteY2" fmla="*/ 36285 h 200452"/>
                <a:gd name="connsiteX3" fmla="*/ 0 w 763929"/>
                <a:gd name="connsiteY3" fmla="*/ 198330 h 200452"/>
                <a:gd name="connsiteX0" fmla="*/ 763929 w 763929"/>
                <a:gd name="connsiteY0" fmla="*/ 236033 h 237571"/>
                <a:gd name="connsiteX1" fmla="*/ 641255 w 763929"/>
                <a:gd name="connsiteY1" fmla="*/ 46199 h 237571"/>
                <a:gd name="connsiteX2" fmla="*/ 272120 w 763929"/>
                <a:gd name="connsiteY2" fmla="*/ 2005 h 237571"/>
                <a:gd name="connsiteX3" fmla="*/ 0 w 763929"/>
                <a:gd name="connsiteY3" fmla="*/ 236033 h 237571"/>
                <a:gd name="connsiteX0" fmla="*/ 763929 w 763929"/>
                <a:gd name="connsiteY0" fmla="*/ 239703 h 239703"/>
                <a:gd name="connsiteX1" fmla="*/ 641255 w 763929"/>
                <a:gd name="connsiteY1" fmla="*/ 49869 h 239703"/>
                <a:gd name="connsiteX2" fmla="*/ 272120 w 763929"/>
                <a:gd name="connsiteY2" fmla="*/ 5675 h 239703"/>
                <a:gd name="connsiteX3" fmla="*/ 94865 w 763929"/>
                <a:gd name="connsiteY3" fmla="*/ 73865 h 239703"/>
                <a:gd name="connsiteX4" fmla="*/ 0 w 763929"/>
                <a:gd name="connsiteY4" fmla="*/ 239703 h 239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929" h="239703">
                  <a:moveTo>
                    <a:pt x="763929" y="239703"/>
                  </a:moveTo>
                  <a:cubicBezTo>
                    <a:pt x="740954" y="230059"/>
                    <a:pt x="702987" y="76876"/>
                    <a:pt x="641255" y="49869"/>
                  </a:cubicBezTo>
                  <a:cubicBezTo>
                    <a:pt x="579523" y="22862"/>
                    <a:pt x="348008" y="-14321"/>
                    <a:pt x="272120" y="5675"/>
                  </a:cubicBezTo>
                  <a:cubicBezTo>
                    <a:pt x="196233" y="25671"/>
                    <a:pt x="140218" y="34860"/>
                    <a:pt x="94865" y="73865"/>
                  </a:cubicBezTo>
                  <a:cubicBezTo>
                    <a:pt x="49512" y="112870"/>
                    <a:pt x="30988" y="228060"/>
                    <a:pt x="0" y="239703"/>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37">
              <a:extLst>
                <a:ext uri="{FF2B5EF4-FFF2-40B4-BE49-F238E27FC236}">
                  <a16:creationId xmlns:a16="http://schemas.microsoft.com/office/drawing/2014/main" id="{3B6545EC-2639-4266-8835-F3A05A3552F8}"/>
                </a:ext>
              </a:extLst>
            </p:cNvPr>
            <p:cNvSpPr/>
            <p:nvPr/>
          </p:nvSpPr>
          <p:spPr>
            <a:xfrm>
              <a:off x="1241495" y="5271406"/>
              <a:ext cx="571252" cy="265870"/>
            </a:xfrm>
            <a:custGeom>
              <a:avLst/>
              <a:gdLst>
                <a:gd name="connsiteX0" fmla="*/ 763929 w 763929"/>
                <a:gd name="connsiteY0" fmla="*/ 0 h 13364"/>
                <a:gd name="connsiteX1" fmla="*/ 0 w 763929"/>
                <a:gd name="connsiteY1" fmla="*/ 0 h 13364"/>
                <a:gd name="connsiteX0" fmla="*/ 763929 w 763929"/>
                <a:gd name="connsiteY0" fmla="*/ 162045 h 164167"/>
                <a:gd name="connsiteX1" fmla="*/ 393539 w 763929"/>
                <a:gd name="connsiteY1" fmla="*/ 0 h 164167"/>
                <a:gd name="connsiteX2" fmla="*/ 0 w 763929"/>
                <a:gd name="connsiteY2" fmla="*/ 162045 h 164167"/>
                <a:gd name="connsiteX0" fmla="*/ 763929 w 763929"/>
                <a:gd name="connsiteY0" fmla="*/ 198330 h 200452"/>
                <a:gd name="connsiteX1" fmla="*/ 641255 w 763929"/>
                <a:gd name="connsiteY1" fmla="*/ 8496 h 200452"/>
                <a:gd name="connsiteX2" fmla="*/ 393539 w 763929"/>
                <a:gd name="connsiteY2" fmla="*/ 36285 h 200452"/>
                <a:gd name="connsiteX3" fmla="*/ 0 w 763929"/>
                <a:gd name="connsiteY3" fmla="*/ 198330 h 200452"/>
                <a:gd name="connsiteX0" fmla="*/ 763929 w 763929"/>
                <a:gd name="connsiteY0" fmla="*/ 236033 h 237571"/>
                <a:gd name="connsiteX1" fmla="*/ 641255 w 763929"/>
                <a:gd name="connsiteY1" fmla="*/ 46199 h 237571"/>
                <a:gd name="connsiteX2" fmla="*/ 272120 w 763929"/>
                <a:gd name="connsiteY2" fmla="*/ 2005 h 237571"/>
                <a:gd name="connsiteX3" fmla="*/ 0 w 763929"/>
                <a:gd name="connsiteY3" fmla="*/ 236033 h 237571"/>
                <a:gd name="connsiteX0" fmla="*/ 763929 w 763929"/>
                <a:gd name="connsiteY0" fmla="*/ 239703 h 239703"/>
                <a:gd name="connsiteX1" fmla="*/ 641255 w 763929"/>
                <a:gd name="connsiteY1" fmla="*/ 49869 h 239703"/>
                <a:gd name="connsiteX2" fmla="*/ 272120 w 763929"/>
                <a:gd name="connsiteY2" fmla="*/ 5675 h 239703"/>
                <a:gd name="connsiteX3" fmla="*/ 94865 w 763929"/>
                <a:gd name="connsiteY3" fmla="*/ 73865 h 239703"/>
                <a:gd name="connsiteX4" fmla="*/ 0 w 763929"/>
                <a:gd name="connsiteY4" fmla="*/ 239703 h 239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929" h="239703">
                  <a:moveTo>
                    <a:pt x="763929" y="239703"/>
                  </a:moveTo>
                  <a:cubicBezTo>
                    <a:pt x="740954" y="230059"/>
                    <a:pt x="702987" y="76876"/>
                    <a:pt x="641255" y="49869"/>
                  </a:cubicBezTo>
                  <a:cubicBezTo>
                    <a:pt x="579523" y="22862"/>
                    <a:pt x="348008" y="-14321"/>
                    <a:pt x="272120" y="5675"/>
                  </a:cubicBezTo>
                  <a:cubicBezTo>
                    <a:pt x="196233" y="25671"/>
                    <a:pt x="140218" y="34860"/>
                    <a:pt x="94865" y="73865"/>
                  </a:cubicBezTo>
                  <a:cubicBezTo>
                    <a:pt x="49512" y="112870"/>
                    <a:pt x="30988" y="228060"/>
                    <a:pt x="0" y="239703"/>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38">
              <a:extLst>
                <a:ext uri="{FF2B5EF4-FFF2-40B4-BE49-F238E27FC236}">
                  <a16:creationId xmlns:a16="http://schemas.microsoft.com/office/drawing/2014/main" id="{6082BF32-70C6-4713-842E-182E97978100}"/>
                </a:ext>
              </a:extLst>
            </p:cNvPr>
            <p:cNvSpPr/>
            <p:nvPr/>
          </p:nvSpPr>
          <p:spPr>
            <a:xfrm rot="10800000">
              <a:off x="4220425" y="6083330"/>
              <a:ext cx="582588" cy="231262"/>
            </a:xfrm>
            <a:custGeom>
              <a:avLst/>
              <a:gdLst>
                <a:gd name="connsiteX0" fmla="*/ 763929 w 763929"/>
                <a:gd name="connsiteY0" fmla="*/ 0 h 13364"/>
                <a:gd name="connsiteX1" fmla="*/ 0 w 763929"/>
                <a:gd name="connsiteY1" fmla="*/ 0 h 13364"/>
                <a:gd name="connsiteX0" fmla="*/ 763929 w 763929"/>
                <a:gd name="connsiteY0" fmla="*/ 162045 h 164167"/>
                <a:gd name="connsiteX1" fmla="*/ 393539 w 763929"/>
                <a:gd name="connsiteY1" fmla="*/ 0 h 164167"/>
                <a:gd name="connsiteX2" fmla="*/ 0 w 763929"/>
                <a:gd name="connsiteY2" fmla="*/ 162045 h 164167"/>
                <a:gd name="connsiteX0" fmla="*/ 763929 w 763929"/>
                <a:gd name="connsiteY0" fmla="*/ 198330 h 200452"/>
                <a:gd name="connsiteX1" fmla="*/ 641255 w 763929"/>
                <a:gd name="connsiteY1" fmla="*/ 8496 h 200452"/>
                <a:gd name="connsiteX2" fmla="*/ 393539 w 763929"/>
                <a:gd name="connsiteY2" fmla="*/ 36285 h 200452"/>
                <a:gd name="connsiteX3" fmla="*/ 0 w 763929"/>
                <a:gd name="connsiteY3" fmla="*/ 198330 h 200452"/>
                <a:gd name="connsiteX0" fmla="*/ 763929 w 763929"/>
                <a:gd name="connsiteY0" fmla="*/ 236033 h 237571"/>
                <a:gd name="connsiteX1" fmla="*/ 641255 w 763929"/>
                <a:gd name="connsiteY1" fmla="*/ 46199 h 237571"/>
                <a:gd name="connsiteX2" fmla="*/ 272120 w 763929"/>
                <a:gd name="connsiteY2" fmla="*/ 2005 h 237571"/>
                <a:gd name="connsiteX3" fmla="*/ 0 w 763929"/>
                <a:gd name="connsiteY3" fmla="*/ 236033 h 237571"/>
                <a:gd name="connsiteX0" fmla="*/ 763929 w 763929"/>
                <a:gd name="connsiteY0" fmla="*/ 239703 h 239703"/>
                <a:gd name="connsiteX1" fmla="*/ 641255 w 763929"/>
                <a:gd name="connsiteY1" fmla="*/ 49869 h 239703"/>
                <a:gd name="connsiteX2" fmla="*/ 272120 w 763929"/>
                <a:gd name="connsiteY2" fmla="*/ 5675 h 239703"/>
                <a:gd name="connsiteX3" fmla="*/ 94865 w 763929"/>
                <a:gd name="connsiteY3" fmla="*/ 73865 h 239703"/>
                <a:gd name="connsiteX4" fmla="*/ 0 w 763929"/>
                <a:gd name="connsiteY4" fmla="*/ 239703 h 239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929" h="239703">
                  <a:moveTo>
                    <a:pt x="763929" y="239703"/>
                  </a:moveTo>
                  <a:cubicBezTo>
                    <a:pt x="740954" y="230059"/>
                    <a:pt x="702987" y="76876"/>
                    <a:pt x="641255" y="49869"/>
                  </a:cubicBezTo>
                  <a:cubicBezTo>
                    <a:pt x="579523" y="22862"/>
                    <a:pt x="348008" y="-14321"/>
                    <a:pt x="272120" y="5675"/>
                  </a:cubicBezTo>
                  <a:cubicBezTo>
                    <a:pt x="196233" y="25671"/>
                    <a:pt x="140218" y="34860"/>
                    <a:pt x="94865" y="73865"/>
                  </a:cubicBezTo>
                  <a:cubicBezTo>
                    <a:pt x="49512" y="112870"/>
                    <a:pt x="30988" y="228060"/>
                    <a:pt x="0" y="239703"/>
                  </a:cubicBezTo>
                </a:path>
              </a:pathLst>
            </a:custGeom>
            <a:noFill/>
            <a:ln w="28575">
              <a:solidFill>
                <a:srgbClr val="0070C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39">
              <a:extLst>
                <a:ext uri="{FF2B5EF4-FFF2-40B4-BE49-F238E27FC236}">
                  <a16:creationId xmlns:a16="http://schemas.microsoft.com/office/drawing/2014/main" id="{5025774B-CAB0-4040-9200-C6F8BFD5200F}"/>
                </a:ext>
              </a:extLst>
            </p:cNvPr>
            <p:cNvSpPr/>
            <p:nvPr/>
          </p:nvSpPr>
          <p:spPr>
            <a:xfrm rot="10800000">
              <a:off x="1231845" y="6071991"/>
              <a:ext cx="571252" cy="265870"/>
            </a:xfrm>
            <a:custGeom>
              <a:avLst/>
              <a:gdLst>
                <a:gd name="connsiteX0" fmla="*/ 763929 w 763929"/>
                <a:gd name="connsiteY0" fmla="*/ 0 h 13364"/>
                <a:gd name="connsiteX1" fmla="*/ 0 w 763929"/>
                <a:gd name="connsiteY1" fmla="*/ 0 h 13364"/>
                <a:gd name="connsiteX0" fmla="*/ 763929 w 763929"/>
                <a:gd name="connsiteY0" fmla="*/ 162045 h 164167"/>
                <a:gd name="connsiteX1" fmla="*/ 393539 w 763929"/>
                <a:gd name="connsiteY1" fmla="*/ 0 h 164167"/>
                <a:gd name="connsiteX2" fmla="*/ 0 w 763929"/>
                <a:gd name="connsiteY2" fmla="*/ 162045 h 164167"/>
                <a:gd name="connsiteX0" fmla="*/ 763929 w 763929"/>
                <a:gd name="connsiteY0" fmla="*/ 198330 h 200452"/>
                <a:gd name="connsiteX1" fmla="*/ 641255 w 763929"/>
                <a:gd name="connsiteY1" fmla="*/ 8496 h 200452"/>
                <a:gd name="connsiteX2" fmla="*/ 393539 w 763929"/>
                <a:gd name="connsiteY2" fmla="*/ 36285 h 200452"/>
                <a:gd name="connsiteX3" fmla="*/ 0 w 763929"/>
                <a:gd name="connsiteY3" fmla="*/ 198330 h 200452"/>
                <a:gd name="connsiteX0" fmla="*/ 763929 w 763929"/>
                <a:gd name="connsiteY0" fmla="*/ 236033 h 237571"/>
                <a:gd name="connsiteX1" fmla="*/ 641255 w 763929"/>
                <a:gd name="connsiteY1" fmla="*/ 46199 h 237571"/>
                <a:gd name="connsiteX2" fmla="*/ 272120 w 763929"/>
                <a:gd name="connsiteY2" fmla="*/ 2005 h 237571"/>
                <a:gd name="connsiteX3" fmla="*/ 0 w 763929"/>
                <a:gd name="connsiteY3" fmla="*/ 236033 h 237571"/>
                <a:gd name="connsiteX0" fmla="*/ 763929 w 763929"/>
                <a:gd name="connsiteY0" fmla="*/ 239703 h 239703"/>
                <a:gd name="connsiteX1" fmla="*/ 641255 w 763929"/>
                <a:gd name="connsiteY1" fmla="*/ 49869 h 239703"/>
                <a:gd name="connsiteX2" fmla="*/ 272120 w 763929"/>
                <a:gd name="connsiteY2" fmla="*/ 5675 h 239703"/>
                <a:gd name="connsiteX3" fmla="*/ 94865 w 763929"/>
                <a:gd name="connsiteY3" fmla="*/ 73865 h 239703"/>
                <a:gd name="connsiteX4" fmla="*/ 0 w 763929"/>
                <a:gd name="connsiteY4" fmla="*/ 239703 h 239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929" h="239703">
                  <a:moveTo>
                    <a:pt x="763929" y="239703"/>
                  </a:moveTo>
                  <a:cubicBezTo>
                    <a:pt x="740954" y="230059"/>
                    <a:pt x="702987" y="76876"/>
                    <a:pt x="641255" y="49869"/>
                  </a:cubicBezTo>
                  <a:cubicBezTo>
                    <a:pt x="579523" y="22862"/>
                    <a:pt x="348008" y="-14321"/>
                    <a:pt x="272120" y="5675"/>
                  </a:cubicBezTo>
                  <a:cubicBezTo>
                    <a:pt x="196233" y="25671"/>
                    <a:pt x="140218" y="34860"/>
                    <a:pt x="94865" y="73865"/>
                  </a:cubicBezTo>
                  <a:cubicBezTo>
                    <a:pt x="49512" y="112870"/>
                    <a:pt x="30988" y="228060"/>
                    <a:pt x="0" y="239703"/>
                  </a:cubicBezTo>
                </a:path>
              </a:pathLst>
            </a:custGeom>
            <a:noFill/>
            <a:ln w="28575">
              <a:solidFill>
                <a:srgbClr val="0070C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195EC467-876F-47F3-BD42-BA7580D5D085}"/>
                </a:ext>
              </a:extLst>
            </p:cNvPr>
            <p:cNvSpPr txBox="1"/>
            <p:nvPr/>
          </p:nvSpPr>
          <p:spPr>
            <a:xfrm>
              <a:off x="2635103" y="5086740"/>
              <a:ext cx="1416568" cy="369332"/>
            </a:xfrm>
            <a:prstGeom prst="rect">
              <a:avLst/>
            </a:prstGeom>
            <a:noFill/>
          </p:spPr>
          <p:txBody>
            <a:bodyPr wrap="square" rtlCol="0">
              <a:spAutoFit/>
            </a:bodyPr>
            <a:lstStyle/>
            <a:p>
              <a:r>
                <a:rPr lang="en-US" altLang="zh-CN" b="1" dirty="0">
                  <a:solidFill>
                    <a:srgbClr val="FF0000"/>
                  </a:solidFill>
                </a:rPr>
                <a:t>python</a:t>
              </a:r>
              <a:r>
                <a:rPr lang="zh-CN" altLang="en-US" b="1" dirty="0">
                  <a:solidFill>
                    <a:srgbClr val="FF0000"/>
                  </a:solidFill>
                </a:rPr>
                <a:t>实现</a:t>
              </a:r>
            </a:p>
          </p:txBody>
        </p:sp>
        <p:sp>
          <p:nvSpPr>
            <p:cNvPr id="23" name="文本框 22">
              <a:extLst>
                <a:ext uri="{FF2B5EF4-FFF2-40B4-BE49-F238E27FC236}">
                  <a16:creationId xmlns:a16="http://schemas.microsoft.com/office/drawing/2014/main" id="{F849C5DB-504A-4374-BEE7-C1B88B5D74FF}"/>
                </a:ext>
              </a:extLst>
            </p:cNvPr>
            <p:cNvSpPr txBox="1"/>
            <p:nvPr/>
          </p:nvSpPr>
          <p:spPr>
            <a:xfrm>
              <a:off x="2635103" y="6083330"/>
              <a:ext cx="1096657" cy="369332"/>
            </a:xfrm>
            <a:prstGeom prst="rect">
              <a:avLst/>
            </a:prstGeom>
            <a:noFill/>
          </p:spPr>
          <p:txBody>
            <a:bodyPr wrap="square" rtlCol="0">
              <a:spAutoFit/>
            </a:bodyPr>
            <a:lstStyle/>
            <a:p>
              <a:r>
                <a:rPr lang="en-US" altLang="zh-CN" b="1" dirty="0">
                  <a:solidFill>
                    <a:srgbClr val="0070C0"/>
                  </a:solidFill>
                </a:rPr>
                <a:t>C</a:t>
              </a:r>
              <a:r>
                <a:rPr lang="zh-CN" altLang="en-US" b="1" dirty="0">
                  <a:solidFill>
                    <a:srgbClr val="0070C0"/>
                  </a:solidFill>
                </a:rPr>
                <a:t>实现</a:t>
              </a:r>
            </a:p>
          </p:txBody>
        </p:sp>
        <p:sp>
          <p:nvSpPr>
            <p:cNvPr id="24" name="矩形 23">
              <a:extLst>
                <a:ext uri="{FF2B5EF4-FFF2-40B4-BE49-F238E27FC236}">
                  <a16:creationId xmlns:a16="http://schemas.microsoft.com/office/drawing/2014/main" id="{3BCD8C74-DA1F-44D9-BF7D-2ECD0F8F4AEE}"/>
                </a:ext>
              </a:extLst>
            </p:cNvPr>
            <p:cNvSpPr/>
            <p:nvPr/>
          </p:nvSpPr>
          <p:spPr>
            <a:xfrm>
              <a:off x="4006408" y="4690070"/>
              <a:ext cx="1804340" cy="400110"/>
            </a:xfrm>
            <a:prstGeom prst="rect">
              <a:avLst/>
            </a:prstGeom>
            <a:solidFill>
              <a:schemeClr val="accent6">
                <a:lumMod val="40000"/>
                <a:lumOff val="60000"/>
              </a:schemeClr>
            </a:solidFill>
          </p:spPr>
          <p:txBody>
            <a:bodyPr wrap="none">
              <a:spAutoFit/>
            </a:bodyPr>
            <a:lstStyle/>
            <a:p>
              <a:r>
                <a:rPr lang="en-US" altLang="zh-CN" sz="2000" dirty="0" err="1"/>
                <a:t>math.floor</a:t>
              </a:r>
              <a:r>
                <a:rPr lang="en-US" altLang="zh-CN" sz="2000" dirty="0"/>
                <a:t>(8/3)</a:t>
              </a:r>
              <a:endParaRPr lang="zh-CN" altLang="en-US" sz="2000" dirty="0"/>
            </a:p>
          </p:txBody>
        </p:sp>
        <p:sp>
          <p:nvSpPr>
            <p:cNvPr id="25" name="矩形 24">
              <a:extLst>
                <a:ext uri="{FF2B5EF4-FFF2-40B4-BE49-F238E27FC236}">
                  <a16:creationId xmlns:a16="http://schemas.microsoft.com/office/drawing/2014/main" id="{A6061639-B790-47F8-AD72-8C18562E005C}"/>
                </a:ext>
              </a:extLst>
            </p:cNvPr>
            <p:cNvSpPr/>
            <p:nvPr/>
          </p:nvSpPr>
          <p:spPr>
            <a:xfrm>
              <a:off x="3854222" y="6362881"/>
              <a:ext cx="1861535" cy="400110"/>
            </a:xfrm>
            <a:prstGeom prst="rect">
              <a:avLst/>
            </a:prstGeom>
            <a:solidFill>
              <a:schemeClr val="accent6">
                <a:lumMod val="40000"/>
                <a:lumOff val="60000"/>
              </a:schemeClr>
            </a:solidFill>
          </p:spPr>
          <p:txBody>
            <a:bodyPr wrap="none">
              <a:spAutoFit/>
            </a:bodyPr>
            <a:lstStyle/>
            <a:p>
              <a:r>
                <a:rPr lang="en-US" altLang="zh-CN" sz="2000" dirty="0" err="1"/>
                <a:t>math.trunc</a:t>
              </a:r>
              <a:r>
                <a:rPr lang="en-US" altLang="zh-CN" sz="2000" dirty="0"/>
                <a:t>(8/3)</a:t>
              </a:r>
              <a:endParaRPr lang="zh-CN" altLang="en-US" sz="2000" dirty="0"/>
            </a:p>
          </p:txBody>
        </p:sp>
        <p:sp>
          <p:nvSpPr>
            <p:cNvPr id="26" name="矩形 25">
              <a:extLst>
                <a:ext uri="{FF2B5EF4-FFF2-40B4-BE49-F238E27FC236}">
                  <a16:creationId xmlns:a16="http://schemas.microsoft.com/office/drawing/2014/main" id="{B877D50D-BCCC-4A32-962F-57562305B895}"/>
                </a:ext>
              </a:extLst>
            </p:cNvPr>
            <p:cNvSpPr/>
            <p:nvPr/>
          </p:nvSpPr>
          <p:spPr>
            <a:xfrm>
              <a:off x="833376" y="4749178"/>
              <a:ext cx="1882888" cy="400110"/>
            </a:xfrm>
            <a:prstGeom prst="rect">
              <a:avLst/>
            </a:prstGeom>
            <a:solidFill>
              <a:schemeClr val="accent6">
                <a:lumMod val="40000"/>
                <a:lumOff val="60000"/>
              </a:schemeClr>
            </a:solidFill>
          </p:spPr>
          <p:txBody>
            <a:bodyPr wrap="none">
              <a:spAutoFit/>
            </a:bodyPr>
            <a:lstStyle/>
            <a:p>
              <a:r>
                <a:rPr lang="en-US" altLang="zh-CN" sz="2000" dirty="0" err="1"/>
                <a:t>math.floor</a:t>
              </a:r>
              <a:r>
                <a:rPr lang="en-US" altLang="zh-CN" sz="2000" dirty="0"/>
                <a:t>(-8/3)</a:t>
              </a:r>
              <a:endParaRPr lang="zh-CN" altLang="en-US" sz="2000" dirty="0"/>
            </a:p>
          </p:txBody>
        </p:sp>
      </p:grpSp>
      <p:sp>
        <p:nvSpPr>
          <p:cNvPr id="27" name="矩形 26">
            <a:extLst>
              <a:ext uri="{FF2B5EF4-FFF2-40B4-BE49-F238E27FC236}">
                <a16:creationId xmlns:a16="http://schemas.microsoft.com/office/drawing/2014/main" id="{B2D6A8E4-D3D2-446D-953A-258D22DFEC9A}"/>
              </a:ext>
            </a:extLst>
          </p:cNvPr>
          <p:cNvSpPr/>
          <p:nvPr/>
        </p:nvSpPr>
        <p:spPr>
          <a:xfrm>
            <a:off x="9172364" y="179681"/>
            <a:ext cx="2123351" cy="286232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2000" dirty="0">
                <a:latin typeface="+mj-lt"/>
              </a:rPr>
              <a:t>&gt;&gt;&gt; 8 // 3</a:t>
            </a:r>
          </a:p>
          <a:p>
            <a:r>
              <a:rPr lang="zh-CN" altLang="en-US" sz="2000" dirty="0">
                <a:latin typeface="+mj-lt"/>
              </a:rPr>
              <a:t>2</a:t>
            </a:r>
            <a:endParaRPr lang="en-US" altLang="zh-CN" sz="2000" dirty="0">
              <a:latin typeface="+mj-lt"/>
            </a:endParaRPr>
          </a:p>
          <a:p>
            <a:r>
              <a:rPr lang="zh-CN" altLang="en-US" sz="2000" dirty="0"/>
              <a:t>&gt;&gt;&gt; 8 % 3</a:t>
            </a:r>
          </a:p>
          <a:p>
            <a:r>
              <a:rPr lang="zh-CN" altLang="en-US" sz="2000" dirty="0"/>
              <a:t>2</a:t>
            </a:r>
            <a:endParaRPr lang="zh-CN" altLang="en-US" sz="2000" dirty="0">
              <a:latin typeface="+mj-lt"/>
            </a:endParaRPr>
          </a:p>
          <a:p>
            <a:r>
              <a:rPr lang="zh-CN" altLang="en-US" sz="2000" dirty="0">
                <a:latin typeface="+mj-lt"/>
              </a:rPr>
              <a:t>&gt;&gt;&gt; -8 // 3</a:t>
            </a:r>
          </a:p>
          <a:p>
            <a:r>
              <a:rPr lang="zh-CN" altLang="en-US" sz="2000" dirty="0">
                <a:latin typeface="+mj-lt"/>
              </a:rPr>
              <a:t>-3</a:t>
            </a:r>
          </a:p>
          <a:p>
            <a:r>
              <a:rPr lang="zh-CN" altLang="en-US" sz="2000" dirty="0">
                <a:latin typeface="+mj-lt"/>
              </a:rPr>
              <a:t>&gt;&gt;&gt; -8 % 3</a:t>
            </a:r>
          </a:p>
          <a:p>
            <a:r>
              <a:rPr lang="zh-CN" altLang="en-US" sz="2000" dirty="0">
                <a:latin typeface="+mj-lt"/>
              </a:rPr>
              <a:t>1</a:t>
            </a:r>
            <a:endParaRPr lang="en-US" altLang="zh-CN" sz="2000" dirty="0">
              <a:latin typeface="+mj-lt"/>
            </a:endParaRPr>
          </a:p>
          <a:p>
            <a:endParaRPr lang="zh-CN" altLang="en-US" sz="2000" dirty="0">
              <a:latin typeface="+mj-lt"/>
            </a:endParaRPr>
          </a:p>
        </p:txBody>
      </p:sp>
    </p:spTree>
    <p:extLst>
      <p:ext uri="{BB962C8B-B14F-4D97-AF65-F5344CB8AC3E}">
        <p14:creationId xmlns:p14="http://schemas.microsoft.com/office/powerpoint/2010/main" val="2256623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277C1-F9F3-4542-A9F0-7A366146F608}"/>
              </a:ext>
            </a:extLst>
          </p:cNvPr>
          <p:cNvSpPr>
            <a:spLocks noGrp="1"/>
          </p:cNvSpPr>
          <p:nvPr>
            <p:ph type="title"/>
          </p:nvPr>
        </p:nvSpPr>
        <p:spPr/>
        <p:txBody>
          <a:bodyPr/>
          <a:lstStyle/>
          <a:p>
            <a:r>
              <a:rPr lang="zh-CN" altLang="en-US" dirty="0"/>
              <a:t>算术运算符： 优先级及混合运算</a:t>
            </a:r>
          </a:p>
        </p:txBody>
      </p:sp>
      <p:sp>
        <p:nvSpPr>
          <p:cNvPr id="3" name="内容占位符 2">
            <a:extLst>
              <a:ext uri="{FF2B5EF4-FFF2-40B4-BE49-F238E27FC236}">
                <a16:creationId xmlns:a16="http://schemas.microsoft.com/office/drawing/2014/main" id="{21BA8EE6-D29F-4D23-8C8A-2CF1AC5C17D6}"/>
              </a:ext>
            </a:extLst>
          </p:cNvPr>
          <p:cNvSpPr>
            <a:spLocks noGrp="1"/>
          </p:cNvSpPr>
          <p:nvPr>
            <p:ph idx="1"/>
          </p:nvPr>
        </p:nvSpPr>
        <p:spPr>
          <a:xfrm>
            <a:off x="442913" y="728663"/>
            <a:ext cx="11375843" cy="1799673"/>
          </a:xfrm>
        </p:spPr>
        <p:txBody>
          <a:bodyPr>
            <a:normAutofit/>
          </a:bodyPr>
          <a:lstStyle/>
          <a:p>
            <a:pPr>
              <a:lnSpc>
                <a:spcPct val="100000"/>
              </a:lnSpc>
              <a:spcBef>
                <a:spcPts val="2400"/>
              </a:spcBef>
            </a:pPr>
            <a:r>
              <a:rPr lang="zh-CN" altLang="en-US" sz="1800" dirty="0">
                <a:latin typeface="Times New Roman" panose="02020603050405020304" pitchFamily="18" charset="0"/>
              </a:rPr>
              <a:t>算术运算符支持两个不同的</a:t>
            </a:r>
            <a:r>
              <a:rPr lang="zh-CN" altLang="en-US" sz="1800" dirty="0">
                <a:solidFill>
                  <a:srgbClr val="0070C0"/>
                </a:solidFill>
                <a:latin typeface="Times New Roman" panose="02020603050405020304" pitchFamily="18" charset="0"/>
              </a:rPr>
              <a:t>数字类型</a:t>
            </a:r>
            <a:r>
              <a:rPr lang="zh-CN" altLang="en-US" sz="1800" dirty="0">
                <a:latin typeface="Times New Roman" panose="02020603050405020304" pitchFamily="18" charset="0"/>
              </a:rPr>
              <a:t>的对象之间的运算，即混合运算，比如浮点数</a:t>
            </a:r>
            <a:r>
              <a:rPr lang="en-US" altLang="zh-CN" sz="1800" dirty="0">
                <a:latin typeface="Times New Roman" panose="02020603050405020304" pitchFamily="18" charset="0"/>
              </a:rPr>
              <a:t>+</a:t>
            </a:r>
            <a:r>
              <a:rPr lang="zh-CN" altLang="en-US" sz="1800" dirty="0">
                <a:latin typeface="Times New Roman" panose="02020603050405020304" pitchFamily="18" charset="0"/>
              </a:rPr>
              <a:t>整数</a:t>
            </a:r>
            <a:endParaRPr lang="en-US" altLang="zh-CN" sz="1800" dirty="0">
              <a:latin typeface="Times New Roman" panose="02020603050405020304" pitchFamily="18" charset="0"/>
            </a:endParaRPr>
          </a:p>
          <a:p>
            <a:pPr lvl="1">
              <a:lnSpc>
                <a:spcPct val="100000"/>
              </a:lnSpc>
            </a:pPr>
            <a:r>
              <a:rPr lang="en-US" altLang="zh-CN" dirty="0">
                <a:latin typeface="Times New Roman" panose="02020603050405020304" pitchFamily="18" charset="0"/>
              </a:rPr>
              <a:t>python</a:t>
            </a:r>
            <a:r>
              <a:rPr lang="zh-CN" altLang="en-US" dirty="0">
                <a:latin typeface="Times New Roman" panose="02020603050405020304" pitchFamily="18" charset="0"/>
              </a:rPr>
              <a:t>会自动类型提升：将低级别的运算数提升为更高级别的类型后再进行运算，但注意仅仅针对数字类型的对象之间的算术等运算</a:t>
            </a:r>
            <a:endParaRPr lang="en-US" altLang="zh-CN" dirty="0">
              <a:latin typeface="Times New Roman" panose="02020603050405020304" pitchFamily="18" charset="0"/>
            </a:endParaRPr>
          </a:p>
          <a:p>
            <a:pPr lvl="1">
              <a:lnSpc>
                <a:spcPct val="100000"/>
              </a:lnSpc>
            </a:pPr>
            <a:r>
              <a:rPr lang="zh-CN" altLang="en-US" dirty="0">
                <a:latin typeface="Times New Roman" panose="02020603050405020304" pitchFamily="18" charset="0"/>
              </a:rPr>
              <a:t>如果其中包含</a:t>
            </a:r>
            <a:r>
              <a:rPr lang="en-US" altLang="zh-CN" dirty="0">
                <a:latin typeface="Times New Roman" panose="02020603050405020304" pitchFamily="18" charset="0"/>
              </a:rPr>
              <a:t>complex</a:t>
            </a:r>
            <a:r>
              <a:rPr lang="zh-CN" altLang="en-US" dirty="0">
                <a:latin typeface="Times New Roman" panose="02020603050405020304" pitchFamily="18" charset="0"/>
              </a:rPr>
              <a:t>对象，则其他数字类型转换为</a:t>
            </a:r>
            <a:r>
              <a:rPr lang="en-US" altLang="zh-CN" dirty="0">
                <a:latin typeface="Times New Roman" panose="02020603050405020304" pitchFamily="18" charset="0"/>
              </a:rPr>
              <a:t>complex</a:t>
            </a:r>
            <a:r>
              <a:rPr lang="zh-CN" altLang="en-US" dirty="0">
                <a:latin typeface="Times New Roman" panose="02020603050405020304" pitchFamily="18" charset="0"/>
              </a:rPr>
              <a:t>对象，结果为</a:t>
            </a:r>
            <a:r>
              <a:rPr lang="en-US" altLang="zh-CN" dirty="0">
                <a:latin typeface="Times New Roman" panose="02020603050405020304" pitchFamily="18" charset="0"/>
              </a:rPr>
              <a:t>complex</a:t>
            </a:r>
            <a:r>
              <a:rPr lang="zh-CN" altLang="en-US" dirty="0">
                <a:latin typeface="Times New Roman" panose="02020603050405020304" pitchFamily="18" charset="0"/>
              </a:rPr>
              <a:t>对象</a:t>
            </a:r>
            <a:endParaRPr lang="en-US" altLang="zh-CN" dirty="0">
              <a:latin typeface="Times New Roman" panose="02020603050405020304" pitchFamily="18" charset="0"/>
            </a:endParaRPr>
          </a:p>
          <a:p>
            <a:pPr lvl="1">
              <a:lnSpc>
                <a:spcPct val="100000"/>
              </a:lnSpc>
            </a:pPr>
            <a:r>
              <a:rPr lang="zh-CN" altLang="en-US" dirty="0">
                <a:latin typeface="Times New Roman" panose="02020603050405020304" pitchFamily="18" charset="0"/>
              </a:rPr>
              <a:t>如果其中包含</a:t>
            </a:r>
            <a:r>
              <a:rPr lang="en-US" altLang="zh-CN" dirty="0">
                <a:latin typeface="Times New Roman" panose="02020603050405020304" pitchFamily="18" charset="0"/>
              </a:rPr>
              <a:t>float</a:t>
            </a:r>
            <a:r>
              <a:rPr lang="zh-CN" altLang="en-US" dirty="0">
                <a:latin typeface="Times New Roman" panose="02020603050405020304" pitchFamily="18" charset="0"/>
              </a:rPr>
              <a:t>对象，则其他数字类型转换为</a:t>
            </a:r>
            <a:r>
              <a:rPr lang="en-US" altLang="zh-CN" dirty="0">
                <a:latin typeface="Times New Roman" panose="02020603050405020304" pitchFamily="18" charset="0"/>
              </a:rPr>
              <a:t>float</a:t>
            </a:r>
            <a:r>
              <a:rPr lang="zh-CN" altLang="en-US" dirty="0">
                <a:latin typeface="Times New Roman" panose="02020603050405020304" pitchFamily="18" charset="0"/>
              </a:rPr>
              <a:t>对象，结果为</a:t>
            </a:r>
            <a:r>
              <a:rPr lang="en-US" altLang="zh-CN" dirty="0">
                <a:latin typeface="Times New Roman" panose="02020603050405020304" pitchFamily="18" charset="0"/>
              </a:rPr>
              <a:t>float</a:t>
            </a:r>
            <a:r>
              <a:rPr lang="zh-CN" altLang="en-US" dirty="0">
                <a:latin typeface="Times New Roman" panose="02020603050405020304" pitchFamily="18" charset="0"/>
              </a:rPr>
              <a:t>对象</a:t>
            </a:r>
            <a:endParaRPr lang="en-US" altLang="zh-CN" dirty="0">
              <a:latin typeface="Times New Roman" panose="02020603050405020304" pitchFamily="18" charset="0"/>
            </a:endParaRPr>
          </a:p>
          <a:p>
            <a:endParaRPr lang="zh-CN" altLang="en-US" sz="1800" dirty="0"/>
          </a:p>
        </p:txBody>
      </p:sp>
      <p:sp>
        <p:nvSpPr>
          <p:cNvPr id="4" name="矩形 3">
            <a:extLst>
              <a:ext uri="{FF2B5EF4-FFF2-40B4-BE49-F238E27FC236}">
                <a16:creationId xmlns:a16="http://schemas.microsoft.com/office/drawing/2014/main" id="{C4AF1F9E-DF8B-4748-9AE7-9A191D66850C}"/>
              </a:ext>
            </a:extLst>
          </p:cNvPr>
          <p:cNvSpPr/>
          <p:nvPr/>
        </p:nvSpPr>
        <p:spPr>
          <a:xfrm>
            <a:off x="1576644" y="2528336"/>
            <a:ext cx="5784191" cy="461665"/>
          </a:xfrm>
          <a:prstGeom prst="rect">
            <a:avLst/>
          </a:prstGeom>
          <a:ln/>
        </p:spPr>
        <p:style>
          <a:lnRef idx="3">
            <a:schemeClr val="lt1"/>
          </a:lnRef>
          <a:fillRef idx="1">
            <a:schemeClr val="accent4"/>
          </a:fillRef>
          <a:effectRef idx="1">
            <a:schemeClr val="accent4"/>
          </a:effectRef>
          <a:fontRef idx="minor">
            <a:schemeClr val="lt1"/>
          </a:fontRef>
        </p:style>
        <p:txBody>
          <a:bodyPr wrap="square">
            <a:spAutoFit/>
          </a:bodyPr>
          <a:lstStyle/>
          <a:p>
            <a:r>
              <a:rPr lang="zh-CN" altLang="en-US" sz="2400" dirty="0">
                <a:solidFill>
                  <a:schemeClr val="bg1"/>
                </a:solidFill>
                <a:latin typeface="Times New Roman" panose="02020603050405020304" pitchFamily="18" charset="0"/>
              </a:rPr>
              <a:t>类型提升：</a:t>
            </a:r>
            <a:r>
              <a:rPr lang="en-US" altLang="zh-CN" sz="2400" dirty="0">
                <a:solidFill>
                  <a:schemeClr val="bg1"/>
                </a:solidFill>
                <a:latin typeface="Times New Roman" panose="02020603050405020304" pitchFamily="18" charset="0"/>
              </a:rPr>
              <a:t>bool </a:t>
            </a:r>
            <a:r>
              <a:rPr lang="en-US" altLang="zh-CN" sz="2400" dirty="0">
                <a:solidFill>
                  <a:schemeClr val="bg1"/>
                </a:solidFill>
                <a:latin typeface="Times New Roman" panose="02020603050405020304" pitchFamily="18" charset="0"/>
                <a:sym typeface="Wingdings" panose="05000000000000000000" pitchFamily="2" charset="2"/>
              </a:rPr>
              <a:t> </a:t>
            </a:r>
            <a:r>
              <a:rPr lang="en-US" altLang="zh-CN" sz="2400" dirty="0">
                <a:solidFill>
                  <a:schemeClr val="bg1"/>
                </a:solidFill>
                <a:latin typeface="Times New Roman" panose="02020603050405020304" pitchFamily="18" charset="0"/>
              </a:rPr>
              <a:t>int   </a:t>
            </a:r>
            <a:r>
              <a:rPr lang="en-US" altLang="zh-CN" sz="2400" dirty="0">
                <a:solidFill>
                  <a:schemeClr val="bg1"/>
                </a:solidFill>
                <a:latin typeface="Times New Roman" panose="02020603050405020304" pitchFamily="18" charset="0"/>
                <a:sym typeface="Wingdings" panose="05000000000000000000" pitchFamily="2" charset="2"/>
              </a:rPr>
              <a:t> float  complex</a:t>
            </a:r>
            <a:endParaRPr lang="zh-CN" altLang="en-US" sz="2400" dirty="0">
              <a:solidFill>
                <a:schemeClr val="bg1"/>
              </a:solidFill>
              <a:latin typeface="Times New Roman" panose="02020603050405020304" pitchFamily="18" charset="0"/>
            </a:endParaRPr>
          </a:p>
        </p:txBody>
      </p:sp>
      <p:sp>
        <p:nvSpPr>
          <p:cNvPr id="5" name="矩形 4">
            <a:extLst>
              <a:ext uri="{FF2B5EF4-FFF2-40B4-BE49-F238E27FC236}">
                <a16:creationId xmlns:a16="http://schemas.microsoft.com/office/drawing/2014/main" id="{0466986E-D65A-40F2-91D0-0503523E644B}"/>
              </a:ext>
            </a:extLst>
          </p:cNvPr>
          <p:cNvSpPr/>
          <p:nvPr/>
        </p:nvSpPr>
        <p:spPr>
          <a:xfrm>
            <a:off x="8921169" y="2331466"/>
            <a:ext cx="3013276"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latin typeface="+mj-lt"/>
              </a:rPr>
              <a:t>&gt;&gt;&gt; True + 4 + 4.5</a:t>
            </a:r>
          </a:p>
          <a:p>
            <a:r>
              <a:rPr lang="zh-CN" altLang="en-US" dirty="0">
                <a:latin typeface="+mj-lt"/>
              </a:rPr>
              <a:t>9.5</a:t>
            </a:r>
          </a:p>
          <a:p>
            <a:r>
              <a:rPr lang="zh-CN" altLang="en-US" dirty="0">
                <a:latin typeface="+mj-lt"/>
              </a:rPr>
              <a:t>&gt;&gt;&gt; </a:t>
            </a:r>
          </a:p>
        </p:txBody>
      </p:sp>
      <p:sp>
        <p:nvSpPr>
          <p:cNvPr id="6" name="内容占位符 2">
            <a:extLst>
              <a:ext uri="{FF2B5EF4-FFF2-40B4-BE49-F238E27FC236}">
                <a16:creationId xmlns:a16="http://schemas.microsoft.com/office/drawing/2014/main" id="{93D97EEB-0C41-4927-92C1-0973123D0CF3}"/>
              </a:ext>
            </a:extLst>
          </p:cNvPr>
          <p:cNvSpPr txBox="1">
            <a:spLocks/>
          </p:cNvSpPr>
          <p:nvPr/>
        </p:nvSpPr>
        <p:spPr>
          <a:xfrm>
            <a:off x="529046" y="3218520"/>
            <a:ext cx="11203577" cy="20126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2400"/>
              </a:spcBef>
            </a:pPr>
            <a:r>
              <a:rPr lang="zh-CN" altLang="en-US" sz="1800" dirty="0">
                <a:latin typeface="Times New Roman" panose="02020603050405020304" pitchFamily="18" charset="0"/>
              </a:rPr>
              <a:t>有多个运算符时如何决定运算的顺序？</a:t>
            </a:r>
            <a:endParaRPr lang="en-US" altLang="zh-CN" sz="1800" dirty="0">
              <a:latin typeface="Times New Roman" panose="02020603050405020304" pitchFamily="18" charset="0"/>
            </a:endParaRPr>
          </a:p>
          <a:p>
            <a:pPr lvl="1">
              <a:lnSpc>
                <a:spcPct val="110000"/>
              </a:lnSpc>
            </a:pPr>
            <a:r>
              <a:rPr lang="zh-CN" altLang="en-US" dirty="0">
                <a:latin typeface="Times New Roman" panose="02020603050405020304" pitchFamily="18" charset="0"/>
              </a:rPr>
              <a:t>算术运算符具有不同的优先级顺序，优先级高的优先计算</a:t>
            </a:r>
            <a:endParaRPr lang="en-US" altLang="zh-CN" dirty="0">
              <a:latin typeface="Times New Roman" panose="02020603050405020304" pitchFamily="18" charset="0"/>
            </a:endParaRPr>
          </a:p>
          <a:p>
            <a:pPr lvl="1">
              <a:lnSpc>
                <a:spcPct val="110000"/>
              </a:lnSpc>
            </a:pPr>
            <a:r>
              <a:rPr lang="zh-CN" altLang="en-US" dirty="0">
                <a:latin typeface="Times New Roman" panose="02020603050405020304" pitchFamily="18" charset="0"/>
              </a:rPr>
              <a:t>对于同级的运算符，除了幂运算</a:t>
            </a:r>
            <a:r>
              <a:rPr lang="en-US" altLang="zh-CN" dirty="0">
                <a:latin typeface="Times New Roman" panose="02020603050405020304" pitchFamily="18" charset="0"/>
              </a:rPr>
              <a:t>**</a:t>
            </a:r>
            <a:r>
              <a:rPr lang="zh-CN" altLang="en-US" dirty="0">
                <a:latin typeface="Times New Roman" panose="02020603050405020304" pitchFamily="18" charset="0"/>
              </a:rPr>
              <a:t>为</a:t>
            </a:r>
            <a:r>
              <a:rPr lang="zh-CN" altLang="en-US" dirty="0">
                <a:solidFill>
                  <a:srgbClr val="0070C0"/>
                </a:solidFill>
                <a:latin typeface="Times New Roman" panose="02020603050405020304" pitchFamily="18" charset="0"/>
              </a:rPr>
              <a:t>右结合</a:t>
            </a:r>
            <a:r>
              <a:rPr lang="zh-CN" altLang="en-US" dirty="0">
                <a:latin typeface="Times New Roman" panose="02020603050405020304" pitchFamily="18" charset="0"/>
              </a:rPr>
              <a:t>运算外，其余同级为</a:t>
            </a:r>
            <a:r>
              <a:rPr lang="zh-CN" altLang="en-US" dirty="0">
                <a:solidFill>
                  <a:srgbClr val="0070C0"/>
                </a:solidFill>
                <a:latin typeface="Times New Roman" panose="02020603050405020304" pitchFamily="18" charset="0"/>
              </a:rPr>
              <a:t>左结合</a:t>
            </a:r>
            <a:r>
              <a:rPr lang="zh-CN" altLang="en-US" dirty="0">
                <a:latin typeface="Times New Roman" panose="02020603050405020304" pitchFamily="18" charset="0"/>
              </a:rPr>
              <a:t>运算 </a:t>
            </a:r>
            <a:endParaRPr lang="en-US" altLang="zh-CN" dirty="0">
              <a:latin typeface="Times New Roman" panose="02020603050405020304" pitchFamily="18" charset="0"/>
            </a:endParaRPr>
          </a:p>
          <a:p>
            <a:pPr lvl="1">
              <a:lnSpc>
                <a:spcPct val="110000"/>
              </a:lnSpc>
            </a:pPr>
            <a:r>
              <a:rPr lang="zh-CN" altLang="en-US" dirty="0">
                <a:latin typeface="Times New Roman" panose="02020603050405020304" pitchFamily="18" charset="0"/>
              </a:rPr>
              <a:t>可通过</a:t>
            </a:r>
            <a:r>
              <a:rPr lang="zh-CN" altLang="en-US" b="1" dirty="0">
                <a:solidFill>
                  <a:schemeClr val="accent3"/>
                </a:solidFill>
                <a:latin typeface="Times New Roman" panose="02020603050405020304" pitchFamily="18" charset="0"/>
              </a:rPr>
              <a:t>小括号改变运算顺序 </a:t>
            </a:r>
            <a:r>
              <a:rPr lang="zh-CN" altLang="en-US" dirty="0">
                <a:latin typeface="Times New Roman" panose="02020603050405020304" pitchFamily="18" charset="0"/>
              </a:rPr>
              <a:t>，小括号可嵌套</a:t>
            </a:r>
            <a:endParaRPr lang="en-US" altLang="zh-CN" dirty="0">
              <a:latin typeface="Times New Roman" panose="02020603050405020304" pitchFamily="18" charset="0"/>
            </a:endParaRPr>
          </a:p>
          <a:p>
            <a:pPr lvl="2">
              <a:lnSpc>
                <a:spcPct val="110000"/>
              </a:lnSpc>
            </a:pPr>
            <a:r>
              <a:rPr lang="zh-CN" altLang="en-US" sz="1800" dirty="0">
                <a:solidFill>
                  <a:srgbClr val="FF0000"/>
                </a:solidFill>
                <a:latin typeface="Times New Roman" panose="02020603050405020304" pitchFamily="18" charset="0"/>
              </a:rPr>
              <a:t>注意：中括号</a:t>
            </a:r>
            <a:r>
              <a:rPr lang="en-US" altLang="zh-CN" sz="1800" dirty="0">
                <a:solidFill>
                  <a:srgbClr val="FF0000"/>
                </a:solidFill>
                <a:latin typeface="Times New Roman" panose="02020603050405020304" pitchFamily="18" charset="0"/>
              </a:rPr>
              <a:t>[ ]</a:t>
            </a:r>
            <a:r>
              <a:rPr lang="zh-CN" altLang="en-US" sz="1800" dirty="0">
                <a:solidFill>
                  <a:srgbClr val="FF0000"/>
                </a:solidFill>
                <a:latin typeface="Times New Roman" panose="02020603050405020304" pitchFamily="18" charset="0"/>
              </a:rPr>
              <a:t>和大括号</a:t>
            </a:r>
            <a:r>
              <a:rPr lang="en-US" altLang="zh-CN" sz="1800" dirty="0">
                <a:solidFill>
                  <a:srgbClr val="FF0000"/>
                </a:solidFill>
                <a:latin typeface="Times New Roman" panose="02020603050405020304" pitchFamily="18" charset="0"/>
              </a:rPr>
              <a:t>{}</a:t>
            </a:r>
            <a:r>
              <a:rPr lang="zh-CN" altLang="en-US" sz="1800" dirty="0">
                <a:solidFill>
                  <a:srgbClr val="FF0000"/>
                </a:solidFill>
                <a:latin typeface="Times New Roman" panose="02020603050405020304" pitchFamily="18" charset="0"/>
              </a:rPr>
              <a:t>不用于数学计算，而是用于定义列表、字典以及集合等容器对象</a:t>
            </a:r>
            <a:endParaRPr lang="en-US" altLang="zh-CN" sz="1800" dirty="0">
              <a:solidFill>
                <a:srgbClr val="FF0000"/>
              </a:solidFill>
              <a:latin typeface="Times New Roman" panose="02020603050405020304" pitchFamily="18" charset="0"/>
            </a:endParaRPr>
          </a:p>
        </p:txBody>
      </p:sp>
      <p:grpSp>
        <p:nvGrpSpPr>
          <p:cNvPr id="23" name="组合 22">
            <a:extLst>
              <a:ext uri="{FF2B5EF4-FFF2-40B4-BE49-F238E27FC236}">
                <a16:creationId xmlns:a16="http://schemas.microsoft.com/office/drawing/2014/main" id="{5FB268A9-F6F4-4BC4-802C-4632C06E3A1E}"/>
              </a:ext>
            </a:extLst>
          </p:cNvPr>
          <p:cNvGrpSpPr/>
          <p:nvPr/>
        </p:nvGrpSpPr>
        <p:grpSpPr>
          <a:xfrm>
            <a:off x="1150364" y="5311522"/>
            <a:ext cx="6210471" cy="997895"/>
            <a:chOff x="4468739" y="4224824"/>
            <a:chExt cx="6210471" cy="997895"/>
          </a:xfrm>
        </p:grpSpPr>
        <p:grpSp>
          <p:nvGrpSpPr>
            <p:cNvPr id="21" name="组合 20">
              <a:extLst>
                <a:ext uri="{FF2B5EF4-FFF2-40B4-BE49-F238E27FC236}">
                  <a16:creationId xmlns:a16="http://schemas.microsoft.com/office/drawing/2014/main" id="{5F2714F6-3DEB-457C-8052-44EC5B48EC31}"/>
                </a:ext>
              </a:extLst>
            </p:cNvPr>
            <p:cNvGrpSpPr/>
            <p:nvPr/>
          </p:nvGrpSpPr>
          <p:grpSpPr>
            <a:xfrm>
              <a:off x="4468739" y="4224824"/>
              <a:ext cx="6210471" cy="591758"/>
              <a:chOff x="4009975" y="4357143"/>
              <a:chExt cx="6210471" cy="591758"/>
            </a:xfrm>
          </p:grpSpPr>
          <p:grpSp>
            <p:nvGrpSpPr>
              <p:cNvPr id="8" name="组合 7">
                <a:extLst>
                  <a:ext uri="{FF2B5EF4-FFF2-40B4-BE49-F238E27FC236}">
                    <a16:creationId xmlns:a16="http://schemas.microsoft.com/office/drawing/2014/main" id="{F47F5EFF-D25F-4966-857E-260D2F35E1D8}"/>
                  </a:ext>
                </a:extLst>
              </p:cNvPr>
              <p:cNvGrpSpPr/>
              <p:nvPr/>
            </p:nvGrpSpPr>
            <p:grpSpPr>
              <a:xfrm>
                <a:off x="4009975" y="4357143"/>
                <a:ext cx="6210471" cy="591758"/>
                <a:chOff x="4044699" y="4354400"/>
                <a:chExt cx="6210471" cy="591758"/>
              </a:xfrm>
            </p:grpSpPr>
            <p:sp>
              <p:nvSpPr>
                <p:cNvPr id="9" name="任意多边形: 形状 8">
                  <a:extLst>
                    <a:ext uri="{FF2B5EF4-FFF2-40B4-BE49-F238E27FC236}">
                      <a16:creationId xmlns:a16="http://schemas.microsoft.com/office/drawing/2014/main" id="{19DF8EBD-0F23-492F-B225-7192BEB6D355}"/>
                    </a:ext>
                  </a:extLst>
                </p:cNvPr>
                <p:cNvSpPr/>
                <p:nvPr/>
              </p:nvSpPr>
              <p:spPr>
                <a:xfrm>
                  <a:off x="4044699" y="4398602"/>
                  <a:ext cx="724071" cy="503354"/>
                </a:xfrm>
                <a:custGeom>
                  <a:avLst/>
                  <a:gdLst>
                    <a:gd name="connsiteX0" fmla="*/ 0 w 1100752"/>
                    <a:gd name="connsiteY0" fmla="*/ 50335 h 503354"/>
                    <a:gd name="connsiteX1" fmla="*/ 50335 w 1100752"/>
                    <a:gd name="connsiteY1" fmla="*/ 0 h 503354"/>
                    <a:gd name="connsiteX2" fmla="*/ 1050417 w 1100752"/>
                    <a:gd name="connsiteY2" fmla="*/ 0 h 503354"/>
                    <a:gd name="connsiteX3" fmla="*/ 1100752 w 1100752"/>
                    <a:gd name="connsiteY3" fmla="*/ 50335 h 503354"/>
                    <a:gd name="connsiteX4" fmla="*/ 1100752 w 1100752"/>
                    <a:gd name="connsiteY4" fmla="*/ 453019 h 503354"/>
                    <a:gd name="connsiteX5" fmla="*/ 1050417 w 1100752"/>
                    <a:gd name="connsiteY5" fmla="*/ 503354 h 503354"/>
                    <a:gd name="connsiteX6" fmla="*/ 50335 w 1100752"/>
                    <a:gd name="connsiteY6" fmla="*/ 503354 h 503354"/>
                    <a:gd name="connsiteX7" fmla="*/ 0 w 1100752"/>
                    <a:gd name="connsiteY7" fmla="*/ 453019 h 503354"/>
                    <a:gd name="connsiteX8" fmla="*/ 0 w 1100752"/>
                    <a:gd name="connsiteY8" fmla="*/ 50335 h 50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0752" h="503354">
                      <a:moveTo>
                        <a:pt x="0" y="50335"/>
                      </a:moveTo>
                      <a:cubicBezTo>
                        <a:pt x="0" y="22536"/>
                        <a:pt x="22536" y="0"/>
                        <a:pt x="50335" y="0"/>
                      </a:cubicBezTo>
                      <a:lnTo>
                        <a:pt x="1050417" y="0"/>
                      </a:lnTo>
                      <a:cubicBezTo>
                        <a:pt x="1078216" y="0"/>
                        <a:pt x="1100752" y="22536"/>
                        <a:pt x="1100752" y="50335"/>
                      </a:cubicBezTo>
                      <a:lnTo>
                        <a:pt x="1100752" y="453019"/>
                      </a:lnTo>
                      <a:cubicBezTo>
                        <a:pt x="1100752" y="480818"/>
                        <a:pt x="1078216" y="503354"/>
                        <a:pt x="1050417" y="503354"/>
                      </a:cubicBezTo>
                      <a:lnTo>
                        <a:pt x="50335" y="503354"/>
                      </a:lnTo>
                      <a:cubicBezTo>
                        <a:pt x="22536" y="503354"/>
                        <a:pt x="0" y="480818"/>
                        <a:pt x="0" y="453019"/>
                      </a:cubicBezTo>
                      <a:lnTo>
                        <a:pt x="0" y="50335"/>
                      </a:lnTo>
                      <a:close/>
                    </a:path>
                  </a:pathLst>
                </a:custGeom>
                <a:solidFill>
                  <a:srgbClr val="0066CC"/>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6183" tIns="106183" rIns="106183" bIns="106183"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a:t>
                  </a:r>
                  <a:endParaRPr lang="zh-CN" altLang="en-US" sz="2400" kern="1200" dirty="0"/>
                </a:p>
              </p:txBody>
            </p:sp>
            <p:sp>
              <p:nvSpPr>
                <p:cNvPr id="11" name="任意多边形: 形状 10">
                  <a:extLst>
                    <a:ext uri="{FF2B5EF4-FFF2-40B4-BE49-F238E27FC236}">
                      <a16:creationId xmlns:a16="http://schemas.microsoft.com/office/drawing/2014/main" id="{1B9D5EA3-DC9D-4B62-B34D-CF981150D8B2}"/>
                    </a:ext>
                  </a:extLst>
                </p:cNvPr>
                <p:cNvSpPr/>
                <p:nvPr/>
              </p:nvSpPr>
              <p:spPr>
                <a:xfrm>
                  <a:off x="5477950" y="4361182"/>
                  <a:ext cx="1144748" cy="578194"/>
                </a:xfrm>
                <a:custGeom>
                  <a:avLst/>
                  <a:gdLst>
                    <a:gd name="connsiteX0" fmla="*/ 0 w 1144748"/>
                    <a:gd name="connsiteY0" fmla="*/ 57819 h 578194"/>
                    <a:gd name="connsiteX1" fmla="*/ 57819 w 1144748"/>
                    <a:gd name="connsiteY1" fmla="*/ 0 h 578194"/>
                    <a:gd name="connsiteX2" fmla="*/ 1086929 w 1144748"/>
                    <a:gd name="connsiteY2" fmla="*/ 0 h 578194"/>
                    <a:gd name="connsiteX3" fmla="*/ 1144748 w 1144748"/>
                    <a:gd name="connsiteY3" fmla="*/ 57819 h 578194"/>
                    <a:gd name="connsiteX4" fmla="*/ 1144748 w 1144748"/>
                    <a:gd name="connsiteY4" fmla="*/ 520375 h 578194"/>
                    <a:gd name="connsiteX5" fmla="*/ 1086929 w 1144748"/>
                    <a:gd name="connsiteY5" fmla="*/ 578194 h 578194"/>
                    <a:gd name="connsiteX6" fmla="*/ 57819 w 1144748"/>
                    <a:gd name="connsiteY6" fmla="*/ 578194 h 578194"/>
                    <a:gd name="connsiteX7" fmla="*/ 0 w 1144748"/>
                    <a:gd name="connsiteY7" fmla="*/ 520375 h 578194"/>
                    <a:gd name="connsiteX8" fmla="*/ 0 w 1144748"/>
                    <a:gd name="connsiteY8" fmla="*/ 57819 h 578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4748" h="578194">
                      <a:moveTo>
                        <a:pt x="0" y="57819"/>
                      </a:moveTo>
                      <a:cubicBezTo>
                        <a:pt x="0" y="25886"/>
                        <a:pt x="25886" y="0"/>
                        <a:pt x="57819" y="0"/>
                      </a:cubicBezTo>
                      <a:lnTo>
                        <a:pt x="1086929" y="0"/>
                      </a:lnTo>
                      <a:cubicBezTo>
                        <a:pt x="1118862" y="0"/>
                        <a:pt x="1144748" y="25886"/>
                        <a:pt x="1144748" y="57819"/>
                      </a:cubicBezTo>
                      <a:lnTo>
                        <a:pt x="1144748" y="520375"/>
                      </a:lnTo>
                      <a:cubicBezTo>
                        <a:pt x="1144748" y="552308"/>
                        <a:pt x="1118862" y="578194"/>
                        <a:pt x="1086929" y="578194"/>
                      </a:cubicBezTo>
                      <a:lnTo>
                        <a:pt x="57819" y="578194"/>
                      </a:lnTo>
                      <a:cubicBezTo>
                        <a:pt x="25886" y="578194"/>
                        <a:pt x="0" y="552308"/>
                        <a:pt x="0" y="520375"/>
                      </a:cubicBezTo>
                      <a:lnTo>
                        <a:pt x="0" y="57819"/>
                      </a:lnTo>
                      <a:close/>
                    </a:path>
                  </a:pathLst>
                </a:custGeom>
                <a:solidFill>
                  <a:srgbClr val="0066CC"/>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08375" tIns="108375" rIns="108375" bIns="108375"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 </a:t>
                  </a:r>
                  <a:r>
                    <a:rPr lang="en-US" altLang="zh-CN" sz="2400" kern="1200" dirty="0"/>
                    <a:t>/ // %</a:t>
                  </a:r>
                  <a:endParaRPr lang="zh-CN" altLang="en-US" sz="2400" kern="1200" dirty="0"/>
                </a:p>
              </p:txBody>
            </p:sp>
            <p:sp>
              <p:nvSpPr>
                <p:cNvPr id="13" name="任意多边形: 形状 12">
                  <a:extLst>
                    <a:ext uri="{FF2B5EF4-FFF2-40B4-BE49-F238E27FC236}">
                      <a16:creationId xmlns:a16="http://schemas.microsoft.com/office/drawing/2014/main" id="{EE0BE04A-6EF9-46D1-B583-4F3FC156AFCB}"/>
                    </a:ext>
                  </a:extLst>
                </p:cNvPr>
                <p:cNvSpPr/>
                <p:nvPr/>
              </p:nvSpPr>
              <p:spPr>
                <a:xfrm>
                  <a:off x="7364031" y="4354400"/>
                  <a:ext cx="1444303" cy="591758"/>
                </a:xfrm>
                <a:custGeom>
                  <a:avLst/>
                  <a:gdLst>
                    <a:gd name="connsiteX0" fmla="*/ 0 w 1451143"/>
                    <a:gd name="connsiteY0" fmla="*/ 59176 h 591758"/>
                    <a:gd name="connsiteX1" fmla="*/ 59176 w 1451143"/>
                    <a:gd name="connsiteY1" fmla="*/ 0 h 591758"/>
                    <a:gd name="connsiteX2" fmla="*/ 1391967 w 1451143"/>
                    <a:gd name="connsiteY2" fmla="*/ 0 h 591758"/>
                    <a:gd name="connsiteX3" fmla="*/ 1451143 w 1451143"/>
                    <a:gd name="connsiteY3" fmla="*/ 59176 h 591758"/>
                    <a:gd name="connsiteX4" fmla="*/ 1451143 w 1451143"/>
                    <a:gd name="connsiteY4" fmla="*/ 532582 h 591758"/>
                    <a:gd name="connsiteX5" fmla="*/ 1391967 w 1451143"/>
                    <a:gd name="connsiteY5" fmla="*/ 591758 h 591758"/>
                    <a:gd name="connsiteX6" fmla="*/ 59176 w 1451143"/>
                    <a:gd name="connsiteY6" fmla="*/ 591758 h 591758"/>
                    <a:gd name="connsiteX7" fmla="*/ 0 w 1451143"/>
                    <a:gd name="connsiteY7" fmla="*/ 532582 h 591758"/>
                    <a:gd name="connsiteX8" fmla="*/ 0 w 1451143"/>
                    <a:gd name="connsiteY8" fmla="*/ 59176 h 59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143" h="591758">
                      <a:moveTo>
                        <a:pt x="0" y="59176"/>
                      </a:moveTo>
                      <a:cubicBezTo>
                        <a:pt x="0" y="26494"/>
                        <a:pt x="26494" y="0"/>
                        <a:pt x="59176" y="0"/>
                      </a:cubicBezTo>
                      <a:lnTo>
                        <a:pt x="1391967" y="0"/>
                      </a:lnTo>
                      <a:cubicBezTo>
                        <a:pt x="1424649" y="0"/>
                        <a:pt x="1451143" y="26494"/>
                        <a:pt x="1451143" y="59176"/>
                      </a:cubicBezTo>
                      <a:lnTo>
                        <a:pt x="1451143" y="532582"/>
                      </a:lnTo>
                      <a:cubicBezTo>
                        <a:pt x="1451143" y="565264"/>
                        <a:pt x="1424649" y="591758"/>
                        <a:pt x="1391967" y="591758"/>
                      </a:cubicBezTo>
                      <a:lnTo>
                        <a:pt x="59176" y="591758"/>
                      </a:lnTo>
                      <a:cubicBezTo>
                        <a:pt x="26494" y="591758"/>
                        <a:pt x="0" y="565264"/>
                        <a:pt x="0" y="532582"/>
                      </a:cubicBezTo>
                      <a:lnTo>
                        <a:pt x="0" y="59176"/>
                      </a:lnTo>
                      <a:close/>
                    </a:path>
                  </a:pathLst>
                </a:custGeom>
                <a:solidFill>
                  <a:srgbClr val="0066CC"/>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08772" tIns="108772" rIns="108772" bIns="108772"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a:t>
                  </a:r>
                  <a:r>
                    <a:rPr lang="zh-CN" altLang="en-US" sz="2400" kern="1200" dirty="0"/>
                    <a:t>一元</a:t>
                  </a:r>
                  <a:r>
                    <a:rPr lang="en-US" altLang="zh-CN" sz="2400" kern="1200" dirty="0"/>
                    <a:t>)+-</a:t>
                  </a:r>
                  <a:endParaRPr lang="zh-CN" altLang="en-US" sz="2400" kern="1200" dirty="0"/>
                </a:p>
              </p:txBody>
            </p:sp>
            <p:sp>
              <p:nvSpPr>
                <p:cNvPr id="15" name="任意多边形: 形状 14">
                  <a:extLst>
                    <a:ext uri="{FF2B5EF4-FFF2-40B4-BE49-F238E27FC236}">
                      <a16:creationId xmlns:a16="http://schemas.microsoft.com/office/drawing/2014/main" id="{E9C3B629-45ED-4AE1-A669-B16D598B6548}"/>
                    </a:ext>
                  </a:extLst>
                </p:cNvPr>
                <p:cNvSpPr/>
                <p:nvPr/>
              </p:nvSpPr>
              <p:spPr>
                <a:xfrm>
                  <a:off x="9495219" y="4389624"/>
                  <a:ext cx="759951" cy="521310"/>
                </a:xfrm>
                <a:custGeom>
                  <a:avLst/>
                  <a:gdLst>
                    <a:gd name="connsiteX0" fmla="*/ 0 w 1219724"/>
                    <a:gd name="connsiteY0" fmla="*/ 52131 h 521310"/>
                    <a:gd name="connsiteX1" fmla="*/ 52131 w 1219724"/>
                    <a:gd name="connsiteY1" fmla="*/ 0 h 521310"/>
                    <a:gd name="connsiteX2" fmla="*/ 1167593 w 1219724"/>
                    <a:gd name="connsiteY2" fmla="*/ 0 h 521310"/>
                    <a:gd name="connsiteX3" fmla="*/ 1219724 w 1219724"/>
                    <a:gd name="connsiteY3" fmla="*/ 52131 h 521310"/>
                    <a:gd name="connsiteX4" fmla="*/ 1219724 w 1219724"/>
                    <a:gd name="connsiteY4" fmla="*/ 469179 h 521310"/>
                    <a:gd name="connsiteX5" fmla="*/ 1167593 w 1219724"/>
                    <a:gd name="connsiteY5" fmla="*/ 521310 h 521310"/>
                    <a:gd name="connsiteX6" fmla="*/ 52131 w 1219724"/>
                    <a:gd name="connsiteY6" fmla="*/ 521310 h 521310"/>
                    <a:gd name="connsiteX7" fmla="*/ 0 w 1219724"/>
                    <a:gd name="connsiteY7" fmla="*/ 469179 h 521310"/>
                    <a:gd name="connsiteX8" fmla="*/ 0 w 1219724"/>
                    <a:gd name="connsiteY8" fmla="*/ 52131 h 521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724" h="521310">
                      <a:moveTo>
                        <a:pt x="0" y="52131"/>
                      </a:moveTo>
                      <a:cubicBezTo>
                        <a:pt x="0" y="23340"/>
                        <a:pt x="23340" y="0"/>
                        <a:pt x="52131" y="0"/>
                      </a:cubicBezTo>
                      <a:lnTo>
                        <a:pt x="1167593" y="0"/>
                      </a:lnTo>
                      <a:cubicBezTo>
                        <a:pt x="1196384" y="0"/>
                        <a:pt x="1219724" y="23340"/>
                        <a:pt x="1219724" y="52131"/>
                      </a:cubicBezTo>
                      <a:lnTo>
                        <a:pt x="1219724" y="469179"/>
                      </a:lnTo>
                      <a:cubicBezTo>
                        <a:pt x="1219724" y="497970"/>
                        <a:pt x="1196384" y="521310"/>
                        <a:pt x="1167593" y="521310"/>
                      </a:cubicBezTo>
                      <a:lnTo>
                        <a:pt x="52131" y="521310"/>
                      </a:lnTo>
                      <a:cubicBezTo>
                        <a:pt x="23340" y="521310"/>
                        <a:pt x="0" y="497970"/>
                        <a:pt x="0" y="469179"/>
                      </a:cubicBezTo>
                      <a:lnTo>
                        <a:pt x="0" y="52131"/>
                      </a:lnTo>
                      <a:close/>
                    </a:path>
                  </a:pathLst>
                </a:custGeom>
                <a:solidFill>
                  <a:srgbClr val="0066CC"/>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06709" tIns="106709" rIns="106709" bIns="106709"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a:t>
                  </a:r>
                  <a:endParaRPr lang="zh-CN" altLang="en-US" sz="2400" kern="1200" dirty="0"/>
                </a:p>
              </p:txBody>
            </p:sp>
          </p:grpSp>
          <p:cxnSp>
            <p:nvCxnSpPr>
              <p:cNvPr id="17" name="直接箭头连接符 16">
                <a:extLst>
                  <a:ext uri="{FF2B5EF4-FFF2-40B4-BE49-F238E27FC236}">
                    <a16:creationId xmlns:a16="http://schemas.microsoft.com/office/drawing/2014/main" id="{EC92AF31-F855-4CA4-BD41-7ACD4AB9A389}"/>
                  </a:ext>
                </a:extLst>
              </p:cNvPr>
              <p:cNvCxnSpPr>
                <a:cxnSpLocks/>
              </p:cNvCxnSpPr>
              <p:nvPr/>
            </p:nvCxnSpPr>
            <p:spPr>
              <a:xfrm>
                <a:off x="4902383" y="4653022"/>
                <a:ext cx="48789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02C2F2D8-90E6-4152-91DF-A027F05205E0}"/>
                  </a:ext>
                </a:extLst>
              </p:cNvPr>
              <p:cNvCxnSpPr>
                <a:cxnSpLocks/>
              </p:cNvCxnSpPr>
              <p:nvPr/>
            </p:nvCxnSpPr>
            <p:spPr>
              <a:xfrm>
                <a:off x="6743365" y="4653022"/>
                <a:ext cx="48789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7EDF2608-9F6B-461C-82BE-86C854843481}"/>
                  </a:ext>
                </a:extLst>
              </p:cNvPr>
              <p:cNvCxnSpPr>
                <a:cxnSpLocks/>
              </p:cNvCxnSpPr>
              <p:nvPr/>
            </p:nvCxnSpPr>
            <p:spPr>
              <a:xfrm>
                <a:off x="8873107" y="4653022"/>
                <a:ext cx="48789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22" name="矩形 21">
              <a:extLst>
                <a:ext uri="{FF2B5EF4-FFF2-40B4-BE49-F238E27FC236}">
                  <a16:creationId xmlns:a16="http://schemas.microsoft.com/office/drawing/2014/main" id="{A4BFD387-29A6-483C-9CDE-0D562D818BE9}"/>
                </a:ext>
              </a:extLst>
            </p:cNvPr>
            <p:cNvSpPr/>
            <p:nvPr/>
          </p:nvSpPr>
          <p:spPr>
            <a:xfrm>
              <a:off x="5225730" y="4853387"/>
              <a:ext cx="4108817" cy="369332"/>
            </a:xfrm>
            <a:prstGeom prst="rect">
              <a:avLst/>
            </a:prstGeom>
          </p:spPr>
          <p:txBody>
            <a:bodyPr wrap="none">
              <a:spAutoFit/>
            </a:bodyPr>
            <a:lstStyle/>
            <a:p>
              <a:pPr lvl="1"/>
              <a:r>
                <a:rPr lang="zh-CN" altLang="en-US" dirty="0">
                  <a:latin typeface="Times New Roman" panose="02020603050405020304" pitchFamily="18" charset="0"/>
                </a:rPr>
                <a:t>四组运算符优先级顺序：从低到高</a:t>
              </a:r>
              <a:endParaRPr lang="en-US" altLang="zh-CN" dirty="0">
                <a:latin typeface="Times New Roman" panose="02020603050405020304" pitchFamily="18" charset="0"/>
              </a:endParaRPr>
            </a:p>
          </p:txBody>
        </p:sp>
      </p:grpSp>
    </p:spTree>
    <p:extLst>
      <p:ext uri="{BB962C8B-B14F-4D97-AF65-F5344CB8AC3E}">
        <p14:creationId xmlns:p14="http://schemas.microsoft.com/office/powerpoint/2010/main" val="3290171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BC5CF3-D567-4052-915F-EE61E0B4D52F}"/>
              </a:ext>
            </a:extLst>
          </p:cNvPr>
          <p:cNvSpPr>
            <a:spLocks noGrp="1"/>
          </p:cNvSpPr>
          <p:nvPr>
            <p:ph type="title"/>
          </p:nvPr>
        </p:nvSpPr>
        <p:spPr/>
        <p:txBody>
          <a:bodyPr/>
          <a:lstStyle/>
          <a:p>
            <a:r>
              <a:rPr lang="zh-CN" altLang="en-US" dirty="0"/>
              <a:t>对象的属性和方法</a:t>
            </a:r>
          </a:p>
        </p:txBody>
      </p:sp>
      <p:sp>
        <p:nvSpPr>
          <p:cNvPr id="3" name="内容占位符 2">
            <a:extLst>
              <a:ext uri="{FF2B5EF4-FFF2-40B4-BE49-F238E27FC236}">
                <a16:creationId xmlns:a16="http://schemas.microsoft.com/office/drawing/2014/main" id="{4ECF9640-61F0-4793-A6F1-101F9B088F73}"/>
              </a:ext>
            </a:extLst>
          </p:cNvPr>
          <p:cNvSpPr>
            <a:spLocks noGrp="1"/>
          </p:cNvSpPr>
          <p:nvPr>
            <p:ph idx="1"/>
          </p:nvPr>
        </p:nvSpPr>
        <p:spPr>
          <a:xfrm>
            <a:off x="442913" y="728663"/>
            <a:ext cx="7080631" cy="5617710"/>
          </a:xfrm>
        </p:spPr>
        <p:txBody>
          <a:bodyPr>
            <a:normAutofit/>
          </a:bodyPr>
          <a:lstStyle/>
          <a:p>
            <a:r>
              <a:rPr lang="zh-CN" altLang="en-US" dirty="0"/>
              <a:t>对象</a:t>
            </a:r>
            <a:r>
              <a:rPr lang="en-US" altLang="zh-CN" dirty="0"/>
              <a:t>obj</a:t>
            </a:r>
            <a:r>
              <a:rPr lang="zh-CN" altLang="en-US" dirty="0"/>
              <a:t>有</a:t>
            </a:r>
            <a:r>
              <a:rPr lang="en-US" altLang="zh-CN" dirty="0"/>
              <a:t>3</a:t>
            </a:r>
            <a:r>
              <a:rPr lang="zh-CN" altLang="en-US" dirty="0"/>
              <a:t>个基本属性</a:t>
            </a:r>
            <a:r>
              <a:rPr lang="en-US" altLang="zh-CN" dirty="0"/>
              <a:t>ID</a:t>
            </a:r>
            <a:r>
              <a:rPr lang="zh-CN" altLang="en-US" dirty="0"/>
              <a:t>、类型和值</a:t>
            </a:r>
            <a:r>
              <a:rPr lang="en-US" altLang="zh-CN" dirty="0"/>
              <a:t>:</a:t>
            </a:r>
          </a:p>
          <a:p>
            <a:pPr marL="742950" lvl="1" indent="-285750"/>
            <a:r>
              <a:rPr lang="en-US" altLang="zh-CN" sz="2000" dirty="0"/>
              <a:t>id(obj); type(obj); obj</a:t>
            </a:r>
          </a:p>
          <a:p>
            <a:r>
              <a:rPr lang="zh-CN" altLang="en-US" dirty="0"/>
              <a:t>对象还可包括其他属性</a:t>
            </a:r>
            <a:endParaRPr lang="en-US" altLang="zh-CN" dirty="0"/>
          </a:p>
          <a:p>
            <a:pPr marL="742950" lvl="1" indent="-285750"/>
            <a:r>
              <a:rPr lang="zh-CN" altLang="en-US" sz="2000" dirty="0"/>
              <a:t>对象的属性</a:t>
            </a:r>
            <a:r>
              <a:rPr lang="en-US" altLang="zh-CN" sz="2000" dirty="0"/>
              <a:t>(attribute)</a:t>
            </a:r>
            <a:r>
              <a:rPr lang="zh-CN" altLang="en-US" sz="2000" dirty="0"/>
              <a:t>：</a:t>
            </a:r>
            <a:endParaRPr lang="en-US" altLang="zh-CN" sz="2000" dirty="0"/>
          </a:p>
          <a:p>
            <a:pPr marL="1200150" lvl="2" indent="-285750"/>
            <a:r>
              <a:rPr lang="zh-CN" altLang="en-US" dirty="0"/>
              <a:t>通过</a:t>
            </a:r>
            <a:r>
              <a:rPr lang="en-US" altLang="zh-CN" dirty="0" err="1"/>
              <a:t>obj.attr</a:t>
            </a:r>
            <a:r>
              <a:rPr lang="zh-CN" altLang="en-US" dirty="0"/>
              <a:t>的形式访问</a:t>
            </a:r>
            <a:r>
              <a:rPr lang="en-US" altLang="zh-CN" dirty="0"/>
              <a:t>, </a:t>
            </a:r>
            <a:r>
              <a:rPr lang="en-US" altLang="zh-CN" dirty="0" err="1"/>
              <a:t>ob</a:t>
            </a:r>
            <a:r>
              <a:rPr lang="zh-CN" altLang="en-US" dirty="0"/>
              <a:t>为指定的对象，而</a:t>
            </a:r>
            <a:r>
              <a:rPr lang="en-US" altLang="zh-CN" dirty="0" err="1"/>
              <a:t>attr</a:t>
            </a:r>
            <a:r>
              <a:rPr lang="zh-CN" altLang="en-US" dirty="0"/>
              <a:t>为对象的属性名</a:t>
            </a:r>
            <a:endParaRPr lang="en-US" altLang="zh-CN" dirty="0"/>
          </a:p>
          <a:p>
            <a:pPr marL="1200150" lvl="2" indent="-285750"/>
            <a:r>
              <a:rPr lang="zh-CN" altLang="en-US" dirty="0"/>
              <a:t>保存了该对象的指定属性</a:t>
            </a:r>
            <a:endParaRPr lang="en-US" altLang="zh-CN" dirty="0"/>
          </a:p>
        </p:txBody>
      </p:sp>
      <p:sp>
        <p:nvSpPr>
          <p:cNvPr id="4" name="矩形 3">
            <a:extLst>
              <a:ext uri="{FF2B5EF4-FFF2-40B4-BE49-F238E27FC236}">
                <a16:creationId xmlns:a16="http://schemas.microsoft.com/office/drawing/2014/main" id="{AF3DF2EF-5E28-4B64-8BF9-CE21CF72D107}"/>
              </a:ext>
            </a:extLst>
          </p:cNvPr>
          <p:cNvSpPr/>
          <p:nvPr/>
        </p:nvSpPr>
        <p:spPr>
          <a:xfrm>
            <a:off x="7456492" y="64107"/>
            <a:ext cx="4412634" cy="388414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dirty="0">
                <a:latin typeface="Consolas" panose="020B0609020204030204" pitchFamily="49" charset="0"/>
              </a:rPr>
              <a:t>&gt;&gt;&gt; c = 8 + 10j</a:t>
            </a:r>
          </a:p>
          <a:p>
            <a:r>
              <a:rPr lang="zh-CN" altLang="en-US" sz="1600" dirty="0">
                <a:latin typeface="Consolas" panose="020B0609020204030204" pitchFamily="49" charset="0"/>
              </a:rPr>
              <a:t>&gt;&gt;&gt; real = </a:t>
            </a:r>
            <a:r>
              <a:rPr lang="en-US" altLang="zh-CN" sz="1600" dirty="0">
                <a:latin typeface="Consolas" panose="020B0609020204030204" pitchFamily="49" charset="0"/>
              </a:rPr>
              <a:t>7</a:t>
            </a:r>
          </a:p>
          <a:p>
            <a:r>
              <a:rPr lang="en-US" altLang="zh-CN" sz="1600" dirty="0">
                <a:latin typeface="Consolas" panose="020B0609020204030204" pitchFamily="49" charset="0"/>
              </a:rPr>
              <a:t>&gt;&gt;&gt; real</a:t>
            </a:r>
          </a:p>
          <a:p>
            <a:r>
              <a:rPr lang="en-US" altLang="zh-CN" sz="1600" dirty="0">
                <a:latin typeface="Consolas" panose="020B0609020204030204" pitchFamily="49" charset="0"/>
              </a:rPr>
              <a:t>7</a:t>
            </a:r>
            <a:endParaRPr lang="zh-CN" altLang="en-US" sz="1600" dirty="0">
              <a:latin typeface="Consolas" panose="020B0609020204030204" pitchFamily="49" charset="0"/>
            </a:endParaRPr>
          </a:p>
          <a:p>
            <a:pPr>
              <a:lnSpc>
                <a:spcPct val="80000"/>
              </a:lnSpc>
              <a:spcBef>
                <a:spcPct val="10000"/>
              </a:spcBef>
              <a:buFont typeface="Wingdings" panose="05000000000000000000" pitchFamily="2" charset="2"/>
              <a:buNone/>
            </a:pPr>
            <a:r>
              <a:rPr lang="zh-CN" altLang="zh-CN" sz="1600" dirty="0">
                <a:latin typeface="Consolas" panose="020B0609020204030204" pitchFamily="49" charset="0"/>
              </a:rPr>
              <a:t>&gt;&gt;&gt; </a:t>
            </a:r>
            <a:r>
              <a:rPr lang="zh-CN" altLang="zh-CN" sz="1600" b="1" dirty="0">
                <a:solidFill>
                  <a:schemeClr val="accent6"/>
                </a:solidFill>
                <a:latin typeface="Consolas" panose="020B0609020204030204" pitchFamily="49" charset="0"/>
              </a:rPr>
              <a:t>c.real </a:t>
            </a:r>
            <a:r>
              <a:rPr lang="zh-CN" altLang="zh-CN" sz="1600" dirty="0">
                <a:latin typeface="Consolas" panose="020B0609020204030204" pitchFamily="49" charset="0"/>
              </a:rPr>
              <a:t>#</a:t>
            </a:r>
            <a:r>
              <a:rPr lang="en-US" altLang="zh-CN" sz="1600" dirty="0">
                <a:latin typeface="Consolas" panose="020B0609020204030204" pitchFamily="49" charset="0"/>
              </a:rPr>
              <a:t> </a:t>
            </a:r>
            <a:r>
              <a:rPr lang="zh-CN" altLang="zh-CN" sz="1600" dirty="0">
                <a:latin typeface="Consolas" panose="020B0609020204030204" pitchFamily="49" charset="0"/>
              </a:rPr>
              <a:t>查看复数实部</a:t>
            </a:r>
          </a:p>
          <a:p>
            <a:pPr>
              <a:lnSpc>
                <a:spcPct val="80000"/>
              </a:lnSpc>
              <a:spcBef>
                <a:spcPct val="10000"/>
              </a:spcBef>
              <a:buFont typeface="Wingdings" panose="05000000000000000000" pitchFamily="2" charset="2"/>
              <a:buNone/>
            </a:pPr>
            <a:r>
              <a:rPr lang="zh-CN" altLang="zh-CN" sz="1600" dirty="0">
                <a:latin typeface="Consolas" panose="020B0609020204030204" pitchFamily="49" charset="0"/>
              </a:rPr>
              <a:t>8.0</a:t>
            </a:r>
          </a:p>
          <a:p>
            <a:pPr>
              <a:lnSpc>
                <a:spcPct val="80000"/>
              </a:lnSpc>
              <a:spcBef>
                <a:spcPct val="10000"/>
              </a:spcBef>
              <a:buFont typeface="Wingdings" panose="05000000000000000000" pitchFamily="2" charset="2"/>
              <a:buNone/>
            </a:pPr>
            <a:r>
              <a:rPr lang="zh-CN" altLang="zh-CN" sz="1600" dirty="0">
                <a:latin typeface="Consolas" panose="020B0609020204030204" pitchFamily="49" charset="0"/>
              </a:rPr>
              <a:t>&gt;&gt;&gt; c.imag #</a:t>
            </a:r>
            <a:r>
              <a:rPr lang="en-US" altLang="zh-CN" sz="1600" dirty="0">
                <a:latin typeface="Consolas" panose="020B0609020204030204" pitchFamily="49" charset="0"/>
              </a:rPr>
              <a:t> </a:t>
            </a:r>
            <a:r>
              <a:rPr lang="zh-CN" altLang="zh-CN" sz="1600" dirty="0">
                <a:latin typeface="Consolas" panose="020B0609020204030204" pitchFamily="49" charset="0"/>
              </a:rPr>
              <a:t>查看复数虚部</a:t>
            </a:r>
          </a:p>
          <a:p>
            <a:pPr>
              <a:lnSpc>
                <a:spcPct val="80000"/>
              </a:lnSpc>
              <a:spcBef>
                <a:spcPct val="10000"/>
              </a:spcBef>
              <a:buFont typeface="Wingdings" panose="05000000000000000000" pitchFamily="2" charset="2"/>
              <a:buNone/>
            </a:pPr>
            <a:r>
              <a:rPr lang="zh-CN" altLang="zh-CN" sz="1600" dirty="0">
                <a:latin typeface="Consolas" panose="020B0609020204030204" pitchFamily="49" charset="0"/>
              </a:rPr>
              <a:t>10.0</a:t>
            </a:r>
          </a:p>
          <a:p>
            <a:pPr>
              <a:lnSpc>
                <a:spcPct val="80000"/>
              </a:lnSpc>
              <a:spcBef>
                <a:spcPct val="10000"/>
              </a:spcBef>
              <a:buFont typeface="Wingdings" panose="05000000000000000000" pitchFamily="2" charset="2"/>
              <a:buNone/>
            </a:pPr>
            <a:r>
              <a:rPr lang="zh-CN" altLang="zh-CN" sz="1600" dirty="0">
                <a:latin typeface="Consolas" panose="020B0609020204030204" pitchFamily="49" charset="0"/>
              </a:rPr>
              <a:t>&gt;&gt;&gt;</a:t>
            </a:r>
            <a:r>
              <a:rPr lang="zh-CN" altLang="zh-CN" sz="1600" dirty="0">
                <a:solidFill>
                  <a:schemeClr val="accent6"/>
                </a:solidFill>
                <a:latin typeface="Consolas" panose="020B0609020204030204" pitchFamily="49" charset="0"/>
              </a:rPr>
              <a:t> </a:t>
            </a:r>
            <a:r>
              <a:rPr lang="en-US" altLang="zh-CN" sz="1600" b="1" dirty="0">
                <a:solidFill>
                  <a:schemeClr val="accent6"/>
                </a:solidFill>
                <a:latin typeface="Consolas" panose="020B0609020204030204" pitchFamily="49" charset="0"/>
              </a:rPr>
              <a:t>c</a:t>
            </a:r>
            <a:r>
              <a:rPr lang="zh-CN" altLang="zh-CN" sz="1600" b="1" dirty="0">
                <a:solidFill>
                  <a:schemeClr val="accent6"/>
                </a:solidFill>
                <a:latin typeface="Consolas" panose="020B0609020204030204" pitchFamily="49" charset="0"/>
              </a:rPr>
              <a:t>.conjugate</a:t>
            </a:r>
            <a:r>
              <a:rPr lang="zh-CN" altLang="zh-CN" sz="1600" dirty="0">
                <a:solidFill>
                  <a:schemeClr val="accent6"/>
                </a:solidFill>
                <a:latin typeface="Consolas" panose="020B0609020204030204" pitchFamily="49" charset="0"/>
              </a:rPr>
              <a:t>()</a:t>
            </a:r>
            <a:r>
              <a:rPr lang="zh-CN" altLang="zh-CN" sz="1600" dirty="0">
                <a:latin typeface="Consolas" panose="020B0609020204030204" pitchFamily="49" charset="0"/>
              </a:rPr>
              <a:t> #</a:t>
            </a:r>
            <a:r>
              <a:rPr lang="en-US" altLang="zh-CN" sz="1600" dirty="0">
                <a:latin typeface="Consolas" panose="020B0609020204030204" pitchFamily="49" charset="0"/>
              </a:rPr>
              <a:t> </a:t>
            </a:r>
            <a:r>
              <a:rPr lang="zh-CN" altLang="zh-CN" sz="1600" dirty="0">
                <a:latin typeface="Consolas" panose="020B0609020204030204" pitchFamily="49" charset="0"/>
              </a:rPr>
              <a:t>返回共轭复数</a:t>
            </a:r>
          </a:p>
          <a:p>
            <a:pPr>
              <a:lnSpc>
                <a:spcPct val="80000"/>
              </a:lnSpc>
              <a:spcBef>
                <a:spcPct val="10000"/>
              </a:spcBef>
              <a:buFont typeface="Wingdings" panose="05000000000000000000" pitchFamily="2" charset="2"/>
              <a:buNone/>
            </a:pPr>
            <a:r>
              <a:rPr lang="zh-CN" altLang="zh-CN" sz="1600" dirty="0">
                <a:latin typeface="Consolas" panose="020B0609020204030204" pitchFamily="49" charset="0"/>
              </a:rPr>
              <a:t>(</a:t>
            </a:r>
            <a:r>
              <a:rPr lang="en-US" altLang="zh-CN" sz="1600" dirty="0">
                <a:latin typeface="Consolas" panose="020B0609020204030204" pitchFamily="49" charset="0"/>
              </a:rPr>
              <a:t>8</a:t>
            </a:r>
            <a:r>
              <a:rPr lang="zh-CN" altLang="zh-CN" sz="1600" dirty="0">
                <a:latin typeface="Consolas" panose="020B0609020204030204" pitchFamily="49" charset="0"/>
              </a:rPr>
              <a:t>-</a:t>
            </a:r>
            <a:r>
              <a:rPr lang="en-US" altLang="zh-CN" sz="1600" dirty="0">
                <a:latin typeface="Consolas" panose="020B0609020204030204" pitchFamily="49" charset="0"/>
              </a:rPr>
              <a:t>10</a:t>
            </a:r>
            <a:r>
              <a:rPr lang="zh-CN" altLang="zh-CN" sz="1600" dirty="0">
                <a:latin typeface="Consolas" panose="020B0609020204030204" pitchFamily="49" charset="0"/>
              </a:rPr>
              <a:t>j)</a:t>
            </a:r>
          </a:p>
          <a:p>
            <a:r>
              <a:rPr lang="zh-CN" altLang="en-US" sz="1600" dirty="0">
                <a:latin typeface="Consolas" panose="020B0609020204030204" pitchFamily="49" charset="0"/>
              </a:rPr>
              <a:t>&gt;&gt;&gt; type(c)</a:t>
            </a:r>
          </a:p>
          <a:p>
            <a:r>
              <a:rPr lang="zh-CN" altLang="en-US" sz="1600" dirty="0">
                <a:latin typeface="Consolas" panose="020B0609020204030204" pitchFamily="49" charset="0"/>
              </a:rPr>
              <a:t>&lt;class 'complex'&gt;</a:t>
            </a:r>
            <a:endParaRPr lang="en-US" altLang="zh-CN" sz="1600" dirty="0">
              <a:latin typeface="Consolas" panose="020B0609020204030204" pitchFamily="49" charset="0"/>
            </a:endParaRPr>
          </a:p>
          <a:p>
            <a:r>
              <a:rPr lang="zh-CN" altLang="en-US" sz="1600" dirty="0">
                <a:latin typeface="Consolas" panose="020B0609020204030204" pitchFamily="49" charset="0"/>
              </a:rPr>
              <a:t>&gt;&gt;&gt; type(c.real)</a:t>
            </a:r>
          </a:p>
          <a:p>
            <a:r>
              <a:rPr lang="zh-CN" altLang="en-US" sz="1600" dirty="0">
                <a:latin typeface="Consolas" panose="020B0609020204030204" pitchFamily="49" charset="0"/>
              </a:rPr>
              <a:t>&lt;class 'float'&gt;</a:t>
            </a:r>
          </a:p>
          <a:p>
            <a:r>
              <a:rPr lang="zh-CN" altLang="en-US" sz="1600" dirty="0">
                <a:latin typeface="Consolas" panose="020B0609020204030204" pitchFamily="49" charset="0"/>
              </a:rPr>
              <a:t>&gt;&gt;&gt; type(c.conjugate)</a:t>
            </a:r>
          </a:p>
          <a:p>
            <a:r>
              <a:rPr lang="zh-CN" altLang="en-US" sz="1600" dirty="0">
                <a:latin typeface="Consolas" panose="020B0609020204030204" pitchFamily="49" charset="0"/>
              </a:rPr>
              <a:t>&lt;class '</a:t>
            </a:r>
            <a:r>
              <a:rPr lang="zh-CN" altLang="en-US" sz="1600" b="1" dirty="0">
                <a:solidFill>
                  <a:schemeClr val="accent2"/>
                </a:solidFill>
                <a:latin typeface="Consolas" panose="020B0609020204030204" pitchFamily="49" charset="0"/>
              </a:rPr>
              <a:t>builtin_function_or_method</a:t>
            </a:r>
            <a:r>
              <a:rPr lang="zh-CN" altLang="en-US" sz="1600" dirty="0">
                <a:latin typeface="Consolas" panose="020B0609020204030204" pitchFamily="49" charset="0"/>
              </a:rPr>
              <a:t>'&gt;</a:t>
            </a:r>
          </a:p>
        </p:txBody>
      </p:sp>
      <p:sp>
        <p:nvSpPr>
          <p:cNvPr id="5" name="内容占位符 2">
            <a:extLst>
              <a:ext uri="{FF2B5EF4-FFF2-40B4-BE49-F238E27FC236}">
                <a16:creationId xmlns:a16="http://schemas.microsoft.com/office/drawing/2014/main" id="{974CCE07-4AAA-473B-A7B5-ACD2F7F420F7}"/>
              </a:ext>
            </a:extLst>
          </p:cNvPr>
          <p:cNvSpPr txBox="1">
            <a:spLocks/>
          </p:cNvSpPr>
          <p:nvPr/>
        </p:nvSpPr>
        <p:spPr>
          <a:xfrm>
            <a:off x="442912" y="3581822"/>
            <a:ext cx="11426213" cy="305047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285750"/>
            <a:r>
              <a:rPr lang="zh-CN" altLang="en-US" sz="2000" dirty="0"/>
              <a:t>对象的方法（</a:t>
            </a:r>
            <a:r>
              <a:rPr lang="en-US" altLang="zh-CN" sz="2000" dirty="0"/>
              <a:t>method</a:t>
            </a:r>
            <a:r>
              <a:rPr lang="zh-CN" altLang="en-US" sz="2000" dirty="0"/>
              <a:t>）</a:t>
            </a:r>
            <a:endParaRPr lang="en-US" altLang="zh-CN" sz="2000" dirty="0"/>
          </a:p>
          <a:p>
            <a:pPr marL="1200150" lvl="2" indent="-285750"/>
            <a:r>
              <a:rPr lang="zh-CN" altLang="en-US" dirty="0"/>
              <a:t>一种</a:t>
            </a:r>
            <a:r>
              <a:rPr lang="zh-CN" altLang="en-US" b="1" dirty="0">
                <a:solidFill>
                  <a:schemeClr val="accent6"/>
                </a:solidFill>
              </a:rPr>
              <a:t>特殊类型的属性</a:t>
            </a:r>
            <a:r>
              <a:rPr lang="zh-CN" altLang="en-US" dirty="0"/>
              <a:t>，其保存的是一个可调用的对象，与函数类似，</a:t>
            </a:r>
            <a:r>
              <a:rPr lang="zh-CN" altLang="en-US" b="1" dirty="0">
                <a:solidFill>
                  <a:schemeClr val="accent6"/>
                </a:solidFill>
              </a:rPr>
              <a:t>可以调用该方法</a:t>
            </a:r>
            <a:endParaRPr lang="en-US" altLang="zh-CN" b="1" dirty="0">
              <a:solidFill>
                <a:schemeClr val="accent6"/>
              </a:solidFill>
            </a:endParaRPr>
          </a:p>
          <a:p>
            <a:pPr marL="1200150" lvl="2" indent="-285750"/>
            <a:r>
              <a:rPr lang="zh-CN" altLang="en-US" dirty="0"/>
              <a:t>通过</a:t>
            </a:r>
            <a:r>
              <a:rPr lang="en-US" altLang="zh-CN" dirty="0" err="1"/>
              <a:t>obj.method</a:t>
            </a:r>
            <a:r>
              <a:rPr lang="zh-CN" altLang="en-US" dirty="0"/>
              <a:t>访问</a:t>
            </a:r>
            <a:r>
              <a:rPr lang="en-US" altLang="zh-CN" dirty="0"/>
              <a:t>, method</a:t>
            </a:r>
            <a:r>
              <a:rPr lang="zh-CN" altLang="en-US" dirty="0"/>
              <a:t>为对象的方法名</a:t>
            </a:r>
            <a:endParaRPr lang="en-US" altLang="zh-CN" dirty="0"/>
          </a:p>
          <a:p>
            <a:pPr marL="742950" lvl="1" indent="-285750"/>
            <a:r>
              <a:rPr lang="zh-CN" altLang="en-US" sz="2000" dirty="0"/>
              <a:t>一个对象的属性和方法的名字属于该对象内部的名字空间</a:t>
            </a:r>
            <a:endParaRPr lang="en-US" altLang="zh-CN" sz="2000" dirty="0"/>
          </a:p>
          <a:p>
            <a:pPr marL="285750" indent="-285750"/>
            <a:r>
              <a:rPr lang="en-US" altLang="zh-CN" dirty="0"/>
              <a:t>(qualified)</a:t>
            </a:r>
            <a:r>
              <a:rPr lang="zh-CN" altLang="en-US" b="1" dirty="0">
                <a:solidFill>
                  <a:schemeClr val="accent6"/>
                </a:solidFill>
              </a:rPr>
              <a:t>限定名</a:t>
            </a:r>
            <a:r>
              <a:rPr lang="en-US" altLang="zh-CN" dirty="0"/>
              <a:t>: </a:t>
            </a:r>
            <a:r>
              <a:rPr lang="zh-CN" altLang="en-US" dirty="0"/>
              <a:t>通过</a:t>
            </a:r>
            <a:r>
              <a:rPr lang="en-US" altLang="zh-CN" dirty="0"/>
              <a:t>dot</a:t>
            </a:r>
            <a:r>
              <a:rPr lang="zh-CN" altLang="en-US" dirty="0"/>
              <a:t>路径限定其名字所在空间</a:t>
            </a:r>
            <a:endParaRPr lang="en-US" altLang="zh-CN" dirty="0"/>
          </a:p>
          <a:p>
            <a:pPr marL="285750" indent="-285750"/>
            <a:r>
              <a:rPr lang="zh-CN" altLang="en-US" b="1" dirty="0">
                <a:solidFill>
                  <a:schemeClr val="accent6"/>
                </a:solidFill>
              </a:rPr>
              <a:t>未限定名</a:t>
            </a:r>
            <a:r>
              <a:rPr lang="zh-CN" altLang="en-US" dirty="0"/>
              <a:t>：前面没有</a:t>
            </a:r>
            <a:r>
              <a:rPr lang="en-US" altLang="zh-CN" dirty="0"/>
              <a:t>dot</a:t>
            </a:r>
            <a:r>
              <a:rPr lang="zh-CN" altLang="en-US" dirty="0"/>
              <a:t>路径，表示当前名字空间</a:t>
            </a:r>
            <a:endParaRPr lang="en-US" altLang="zh-CN" dirty="0"/>
          </a:p>
          <a:p>
            <a:pPr marL="285750" indent="-285750"/>
            <a:r>
              <a:rPr lang="en-US" altLang="zh-CN" dirty="0" err="1"/>
              <a:t>c.real</a:t>
            </a:r>
            <a:r>
              <a:rPr lang="zh-CN" altLang="en-US" dirty="0"/>
              <a:t>中</a:t>
            </a:r>
            <a:r>
              <a:rPr lang="en-US" altLang="zh-CN" dirty="0"/>
              <a:t>c</a:t>
            </a:r>
            <a:r>
              <a:rPr lang="zh-CN" altLang="en-US" dirty="0"/>
              <a:t>为未限定名，而</a:t>
            </a:r>
            <a:r>
              <a:rPr lang="en-US" altLang="zh-CN" dirty="0" err="1"/>
              <a:t>c.real</a:t>
            </a:r>
            <a:r>
              <a:rPr lang="zh-CN" altLang="en-US" dirty="0"/>
              <a:t>中的</a:t>
            </a:r>
            <a:r>
              <a:rPr lang="en-US" altLang="zh-CN" dirty="0"/>
              <a:t>real</a:t>
            </a:r>
            <a:r>
              <a:rPr lang="zh-CN" altLang="en-US" dirty="0"/>
              <a:t>为限定名</a:t>
            </a:r>
          </a:p>
        </p:txBody>
      </p:sp>
    </p:spTree>
    <p:extLst>
      <p:ext uri="{BB962C8B-B14F-4D97-AF65-F5344CB8AC3E}">
        <p14:creationId xmlns:p14="http://schemas.microsoft.com/office/powerpoint/2010/main" val="3193259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895070-98B1-4564-94B2-E98309E17EFF}"/>
              </a:ext>
            </a:extLst>
          </p:cNvPr>
          <p:cNvSpPr>
            <a:spLocks noGrp="1"/>
          </p:cNvSpPr>
          <p:nvPr>
            <p:ph type="title"/>
          </p:nvPr>
        </p:nvSpPr>
        <p:spPr/>
        <p:txBody>
          <a:bodyPr/>
          <a:lstStyle/>
          <a:p>
            <a:r>
              <a:rPr lang="zh-CN" altLang="en-US" dirty="0"/>
              <a:t>字符串</a:t>
            </a:r>
            <a:r>
              <a:rPr lang="en-US" altLang="zh-CN" dirty="0"/>
              <a:t>(str)</a:t>
            </a:r>
            <a:endParaRPr lang="zh-CN" altLang="en-US" dirty="0"/>
          </a:p>
        </p:txBody>
      </p:sp>
      <p:sp>
        <p:nvSpPr>
          <p:cNvPr id="3" name="内容占位符 2">
            <a:extLst>
              <a:ext uri="{FF2B5EF4-FFF2-40B4-BE49-F238E27FC236}">
                <a16:creationId xmlns:a16="http://schemas.microsoft.com/office/drawing/2014/main" id="{FEE24DCD-75E6-42F3-9F2C-0D6A97A163F7}"/>
              </a:ext>
            </a:extLst>
          </p:cNvPr>
          <p:cNvSpPr>
            <a:spLocks noGrp="1"/>
          </p:cNvSpPr>
          <p:nvPr>
            <p:ph idx="1"/>
          </p:nvPr>
        </p:nvSpPr>
        <p:spPr/>
        <p:txBody>
          <a:bodyPr>
            <a:normAutofit/>
          </a:bodyPr>
          <a:lstStyle/>
          <a:p>
            <a:pPr>
              <a:lnSpc>
                <a:spcPct val="100000"/>
              </a:lnSpc>
            </a:pPr>
            <a:r>
              <a:rPr lang="zh-CN" altLang="en-US" dirty="0">
                <a:latin typeface="Times New Roman" panose="02020603050405020304" pitchFamily="18" charset="0"/>
              </a:rPr>
              <a:t>字符串表示一串字符组成的文本，通过</a:t>
            </a:r>
            <a:r>
              <a:rPr lang="zh-CN" altLang="en-US" b="1" dirty="0">
                <a:solidFill>
                  <a:srgbClr val="0070C0"/>
                </a:solidFill>
                <a:latin typeface="Times New Roman" panose="02020603050405020304" pitchFamily="18" charset="0"/>
              </a:rPr>
              <a:t>字符串界定符</a:t>
            </a:r>
            <a:r>
              <a:rPr lang="zh-CN" altLang="en-US" dirty="0">
                <a:latin typeface="Times New Roman" panose="02020603050405020304" pitchFamily="18" charset="0"/>
              </a:rPr>
              <a:t>定义，以某个字符串界定符开始，以同样的字符串界定符结束</a:t>
            </a:r>
            <a:endParaRPr lang="en-US" altLang="zh-CN" dirty="0">
              <a:latin typeface="Times New Roman" panose="02020603050405020304" pitchFamily="18" charset="0"/>
            </a:endParaRPr>
          </a:p>
          <a:p>
            <a:pPr>
              <a:lnSpc>
                <a:spcPct val="100000"/>
              </a:lnSpc>
            </a:pPr>
            <a:r>
              <a:rPr lang="zh-CN" altLang="en-US" dirty="0">
                <a:latin typeface="Times New Roman" panose="02020603050405020304" pitchFamily="18" charset="0"/>
              </a:rPr>
              <a:t>其他语言一般用双引号定义字符串字面量，</a:t>
            </a:r>
            <a:r>
              <a:rPr lang="en-US" altLang="zh-CN" dirty="0">
                <a:latin typeface="Times New Roman" panose="02020603050405020304" pitchFamily="18" charset="0"/>
              </a:rPr>
              <a:t>Python</a:t>
            </a:r>
            <a:r>
              <a:rPr lang="zh-CN" altLang="en-US" dirty="0">
                <a:latin typeface="Times New Roman" panose="02020603050405020304" pitchFamily="18" charset="0"/>
              </a:rPr>
              <a:t>的字符串界定符可以使用</a:t>
            </a:r>
            <a:r>
              <a:rPr lang="zh-CN" altLang="en-US" b="1" dirty="0">
                <a:solidFill>
                  <a:srgbClr val="0070C0"/>
                </a:solidFill>
                <a:latin typeface="Times New Roman" panose="02020603050405020304" pitchFamily="18" charset="0"/>
              </a:rPr>
              <a:t>单引号</a:t>
            </a:r>
            <a:r>
              <a:rPr lang="zh-CN" altLang="en-US" dirty="0">
                <a:latin typeface="Times New Roman" panose="02020603050405020304" pitchFamily="18" charset="0"/>
              </a:rPr>
              <a:t>和</a:t>
            </a:r>
            <a:r>
              <a:rPr lang="zh-CN" altLang="en-US" b="1" dirty="0">
                <a:solidFill>
                  <a:srgbClr val="0070C0"/>
                </a:solidFill>
                <a:latin typeface="Times New Roman" panose="02020603050405020304" pitchFamily="18" charset="0"/>
              </a:rPr>
              <a:t>双引号</a:t>
            </a:r>
            <a:endParaRPr lang="en-US" altLang="zh-CN" b="1" dirty="0">
              <a:solidFill>
                <a:srgbClr val="0070C0"/>
              </a:solidFill>
              <a:latin typeface="Times New Roman" panose="02020603050405020304" pitchFamily="18" charset="0"/>
            </a:endParaRPr>
          </a:p>
          <a:p>
            <a:pPr lvl="1">
              <a:lnSpc>
                <a:spcPct val="100000"/>
              </a:lnSpc>
            </a:pPr>
            <a:r>
              <a:rPr lang="zh-CN" altLang="en-US" sz="2000" dirty="0">
                <a:latin typeface="Times New Roman" panose="02020603050405020304" pitchFamily="18" charset="0"/>
              </a:rPr>
              <a:t>一般建议采用单引号定义</a:t>
            </a:r>
            <a:endParaRPr lang="en-US" altLang="zh-CN" sz="2000" dirty="0">
              <a:latin typeface="Times New Roman" panose="02020603050405020304" pitchFamily="18" charset="0"/>
            </a:endParaRPr>
          </a:p>
          <a:p>
            <a:pPr lvl="1">
              <a:lnSpc>
                <a:spcPct val="100000"/>
              </a:lnSpc>
            </a:pPr>
            <a:r>
              <a:rPr lang="zh-CN" altLang="en-US" sz="2000" dirty="0">
                <a:latin typeface="Times New Roman" panose="02020603050405020304" pitchFamily="18" charset="0"/>
              </a:rPr>
              <a:t>如果字符串中有双引号，则可使用单引号定义，反之亦然 </a:t>
            </a:r>
            <a:endParaRPr lang="en-US" altLang="zh-CN" sz="2000" dirty="0">
              <a:latin typeface="Times New Roman" panose="02020603050405020304" pitchFamily="18" charset="0"/>
            </a:endParaRPr>
          </a:p>
          <a:p>
            <a:pPr marL="457200" lvl="1" indent="0">
              <a:lnSpc>
                <a:spcPct val="100000"/>
              </a:lnSpc>
              <a:buNone/>
            </a:pPr>
            <a:r>
              <a:rPr lang="en-US" altLang="zh-CN" sz="2000" dirty="0">
                <a:latin typeface="Times New Roman" panose="02020603050405020304" pitchFamily="18" charset="0"/>
              </a:rPr>
              <a:t>'</a:t>
            </a:r>
            <a:r>
              <a:rPr lang="en-US" altLang="zh-CN" sz="2000" dirty="0" err="1">
                <a:solidFill>
                  <a:srgbClr val="FF0000"/>
                </a:solidFill>
                <a:latin typeface="Times New Roman" panose="02020603050405020304" pitchFamily="18" charset="0"/>
              </a:rPr>
              <a:t>abc</a:t>
            </a:r>
            <a:r>
              <a:rPr lang="en-US" altLang="zh-CN" sz="2000" dirty="0">
                <a:latin typeface="Times New Roman" panose="02020603050405020304" pitchFamily="18" charset="0"/>
              </a:rPr>
              <a:t>'         "</a:t>
            </a:r>
            <a:r>
              <a:rPr lang="en-US" altLang="zh-CN" sz="2000" dirty="0">
                <a:solidFill>
                  <a:srgbClr val="FF0000"/>
                </a:solidFill>
                <a:latin typeface="Times New Roman" panose="02020603050405020304" pitchFamily="18" charset="0"/>
              </a:rPr>
              <a:t>Python</a:t>
            </a:r>
            <a:r>
              <a:rPr lang="zh-CN" altLang="en-US" sz="2000" dirty="0">
                <a:solidFill>
                  <a:srgbClr val="FF0000"/>
                </a:solidFill>
                <a:latin typeface="Times New Roman" panose="02020603050405020304" pitchFamily="18" charset="0"/>
              </a:rPr>
              <a:t>程序设计基础</a:t>
            </a:r>
            <a:r>
              <a:rPr lang="en-US" altLang="zh-CN" sz="2000" dirty="0">
                <a:latin typeface="Times New Roman" panose="02020603050405020304" pitchFamily="18" charset="0"/>
              </a:rPr>
              <a:t>"         "</a:t>
            </a:r>
            <a:r>
              <a:rPr lang="en-US" altLang="zh-CN" sz="2000" dirty="0">
                <a:solidFill>
                  <a:srgbClr val="FF0000"/>
                </a:solidFill>
                <a:latin typeface="Times New Roman" panose="02020603050405020304" pitchFamily="18" charset="0"/>
              </a:rPr>
              <a:t>What's your name?</a:t>
            </a:r>
            <a:r>
              <a:rPr lang="en-US" altLang="zh-CN" sz="2000" dirty="0">
                <a:latin typeface="Times New Roman" panose="02020603050405020304" pitchFamily="18" charset="0"/>
              </a:rPr>
              <a:t>"           '</a:t>
            </a:r>
            <a:r>
              <a:rPr lang="en-US" altLang="zh-CN" sz="2000" dirty="0">
                <a:solidFill>
                  <a:srgbClr val="FF0000"/>
                </a:solidFill>
                <a:latin typeface="Times New Roman" panose="02020603050405020304" pitchFamily="18" charset="0"/>
              </a:rPr>
              <a:t>"Thank you!" she said. </a:t>
            </a:r>
            <a:r>
              <a:rPr lang="en-US" altLang="zh-CN" sz="2000" dirty="0">
                <a:latin typeface="Times New Roman" panose="02020603050405020304" pitchFamily="18" charset="0"/>
              </a:rPr>
              <a:t>'	</a:t>
            </a:r>
          </a:p>
          <a:p>
            <a:pPr>
              <a:lnSpc>
                <a:spcPct val="100000"/>
              </a:lnSpc>
            </a:pPr>
            <a:r>
              <a:rPr lang="zh-CN" altLang="en-US" dirty="0"/>
              <a:t>两个以上连续（中间可用空格等分隔）的字符串字面量被合并为一个字符串</a:t>
            </a:r>
            <a:r>
              <a:rPr lang="en-US" altLang="zh-CN" dirty="0"/>
              <a:t>   </a:t>
            </a:r>
            <a:r>
              <a:rPr lang="zh-CN" altLang="en-US" dirty="0"/>
              <a:t>'</a:t>
            </a:r>
            <a:r>
              <a:rPr lang="en-US" altLang="zh-CN" dirty="0"/>
              <a:t>12</a:t>
            </a:r>
            <a:r>
              <a:rPr lang="zh-CN" altLang="en-US" dirty="0"/>
              <a:t>' '</a:t>
            </a:r>
            <a:r>
              <a:rPr lang="en-US" altLang="zh-CN" dirty="0"/>
              <a:t>3</a:t>
            </a:r>
            <a:r>
              <a:rPr lang="zh-CN" altLang="en-US" dirty="0"/>
              <a:t>4'</a:t>
            </a:r>
            <a:r>
              <a:rPr lang="en-US" altLang="zh-CN" dirty="0"/>
              <a:t> </a:t>
            </a:r>
            <a:r>
              <a:rPr lang="zh-CN" altLang="en-US" dirty="0"/>
              <a:t>相当于</a:t>
            </a:r>
            <a:r>
              <a:rPr lang="en-US" altLang="zh-CN" dirty="0"/>
              <a:t>'1234'</a:t>
            </a:r>
            <a:endParaRPr lang="en-US" altLang="zh-CN" dirty="0">
              <a:latin typeface="Times New Roman" panose="02020603050405020304" pitchFamily="18" charset="0"/>
            </a:endParaRPr>
          </a:p>
          <a:p>
            <a:pPr>
              <a:lnSpc>
                <a:spcPct val="100000"/>
              </a:lnSpc>
            </a:pPr>
            <a:r>
              <a:rPr lang="zh-CN" altLang="en-US" dirty="0">
                <a:latin typeface="Times New Roman" panose="02020603050405020304" pitchFamily="18" charset="0"/>
              </a:rPr>
              <a:t>内置函数</a:t>
            </a:r>
            <a:r>
              <a:rPr lang="en-US" altLang="zh-CN" b="1" dirty="0" err="1">
                <a:solidFill>
                  <a:srgbClr val="FF0000"/>
                </a:solidFill>
                <a:latin typeface="Times New Roman" panose="02020603050405020304" pitchFamily="18" charset="0"/>
              </a:rPr>
              <a:t>len</a:t>
            </a:r>
            <a:r>
              <a:rPr lang="en-US" altLang="zh-CN" b="1" dirty="0">
                <a:solidFill>
                  <a:srgbClr val="FF0000"/>
                </a:solidFill>
                <a:latin typeface="Times New Roman" panose="02020603050405020304" pitchFamily="18" charset="0"/>
              </a:rPr>
              <a:t>(s)</a:t>
            </a:r>
            <a:r>
              <a:rPr lang="zh-CN" altLang="en-US" dirty="0">
                <a:latin typeface="Times New Roman" panose="02020603050405020304" pitchFamily="18" charset="0"/>
              </a:rPr>
              <a:t>：</a:t>
            </a:r>
            <a:r>
              <a:rPr lang="en-US" altLang="zh-CN" dirty="0">
                <a:latin typeface="Times New Roman" panose="02020603050405020304" pitchFamily="18" charset="0"/>
              </a:rPr>
              <a:t>s</a:t>
            </a:r>
            <a:r>
              <a:rPr lang="zh-CN" altLang="en-US" dirty="0">
                <a:latin typeface="Times New Roman" panose="02020603050405020304" pitchFamily="18" charset="0"/>
              </a:rPr>
              <a:t>为字符串时，返回字符串中的字符个数</a:t>
            </a:r>
            <a:endParaRPr lang="en-US" altLang="zh-CN" dirty="0">
              <a:latin typeface="Times New Roman" panose="02020603050405020304" pitchFamily="18" charset="0"/>
            </a:endParaRPr>
          </a:p>
          <a:p>
            <a:pPr>
              <a:lnSpc>
                <a:spcPct val="100000"/>
              </a:lnSpc>
            </a:pPr>
            <a:r>
              <a:rPr lang="zh-CN" altLang="en-US" dirty="0">
                <a:latin typeface="Times New Roman" panose="02020603050405020304" pitchFamily="18" charset="0"/>
              </a:rPr>
              <a:t>字符串可以为</a:t>
            </a:r>
            <a:r>
              <a:rPr lang="zh-CN" altLang="en-US" b="1" dirty="0">
                <a:solidFill>
                  <a:srgbClr val="0070C0"/>
                </a:solidFill>
                <a:latin typeface="Times New Roman" panose="02020603050405020304" pitchFamily="18" charset="0"/>
              </a:rPr>
              <a:t>空字符串</a:t>
            </a:r>
            <a:r>
              <a:rPr lang="zh-CN" altLang="en-US" dirty="0">
                <a:latin typeface="Times New Roman" panose="02020603050405020304" pitchFamily="18" charset="0"/>
              </a:rPr>
              <a:t>，即不包含任何字符，可用两个连续的界定符定义，比如  </a:t>
            </a:r>
            <a:r>
              <a:rPr lang="en-US" altLang="zh-CN" b="1" dirty="0">
                <a:solidFill>
                  <a:schemeClr val="accent6"/>
                </a:solidFill>
              </a:rPr>
              <a:t>''</a:t>
            </a:r>
            <a:endParaRPr lang="en-GB" altLang="en-US" b="1" dirty="0">
              <a:solidFill>
                <a:schemeClr val="accent6"/>
              </a:solidFill>
            </a:endParaRPr>
          </a:p>
          <a:p>
            <a:pPr>
              <a:lnSpc>
                <a:spcPct val="100000"/>
              </a:lnSpc>
            </a:pPr>
            <a:r>
              <a:rPr lang="zh-CN" altLang="en-US" dirty="0">
                <a:latin typeface="Times New Roman" panose="02020603050405020304" pitchFamily="18" charset="0"/>
              </a:rPr>
              <a:t>字符串字面量定义的限制：</a:t>
            </a:r>
            <a:endParaRPr lang="en-US" altLang="zh-CN" dirty="0">
              <a:latin typeface="Times New Roman" panose="02020603050405020304" pitchFamily="18" charset="0"/>
            </a:endParaRPr>
          </a:p>
          <a:p>
            <a:pPr lvl="1">
              <a:lnSpc>
                <a:spcPct val="100000"/>
              </a:lnSpc>
            </a:pPr>
            <a:r>
              <a:rPr lang="zh-CN" altLang="en-US" sz="2000" dirty="0">
                <a:latin typeface="Times New Roman" panose="02020603050405020304" pitchFamily="18" charset="0"/>
              </a:rPr>
              <a:t>短字符串定义：单引号和双引号定义的字符串不能跨越多行</a:t>
            </a:r>
            <a:endParaRPr lang="en-US" altLang="zh-CN" sz="2000" dirty="0">
              <a:latin typeface="Times New Roman" panose="02020603050405020304" pitchFamily="18" charset="0"/>
            </a:endParaRPr>
          </a:p>
          <a:p>
            <a:pPr lvl="1">
              <a:lnSpc>
                <a:spcPct val="100000"/>
              </a:lnSpc>
            </a:pPr>
            <a:r>
              <a:rPr lang="zh-CN" altLang="en-US" sz="2000" dirty="0">
                <a:latin typeface="Times New Roman" panose="02020603050405020304" pitchFamily="18" charset="0"/>
              </a:rPr>
              <a:t>字符串中的文本如果出现了字符串界定符本身怎么办？</a:t>
            </a:r>
            <a:endParaRPr lang="en-US" altLang="zh-CN" sz="2000" dirty="0">
              <a:latin typeface="Times New Roman" panose="02020603050405020304" pitchFamily="18" charset="0"/>
            </a:endParaRPr>
          </a:p>
          <a:p>
            <a:pPr>
              <a:lnSpc>
                <a:spcPct val="100000"/>
              </a:lnSpc>
            </a:pPr>
            <a:endParaRPr lang="zh-CN" altLang="en-US" dirty="0"/>
          </a:p>
        </p:txBody>
      </p:sp>
      <p:sp>
        <p:nvSpPr>
          <p:cNvPr id="4" name="矩形 3">
            <a:extLst>
              <a:ext uri="{FF2B5EF4-FFF2-40B4-BE49-F238E27FC236}">
                <a16:creationId xmlns:a16="http://schemas.microsoft.com/office/drawing/2014/main" id="{76F126FE-F205-4DA4-A0C3-06221518BCE1}"/>
              </a:ext>
            </a:extLst>
          </p:cNvPr>
          <p:cNvSpPr/>
          <p:nvPr/>
        </p:nvSpPr>
        <p:spPr>
          <a:xfrm>
            <a:off x="1053928" y="5466315"/>
            <a:ext cx="9250783"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下列字符串定义会报错</a:t>
            </a:r>
            <a:r>
              <a:rPr lang="en-US" altLang="zh-CN"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b="1" kern="0" dirty="0" err="1">
                <a:solidFill>
                  <a:schemeClr val="accent6"/>
                </a:solidFill>
                <a:latin typeface="Courier New" panose="02070309020205020404" pitchFamily="49" charset="0"/>
                <a:ea typeface="宋体" panose="02010600030101010101" pitchFamily="2" charset="-122"/>
                <a:cs typeface="Times New Roman" panose="02020603050405020304" pitchFamily="18" charset="0"/>
              </a:rPr>
              <a:t>SynatxError</a:t>
            </a:r>
            <a:r>
              <a:rPr lang="en-US" altLang="zh-CN" b="1" kern="0" dirty="0">
                <a:solidFill>
                  <a:schemeClr val="accent6"/>
                </a:solidFill>
                <a:latin typeface="Courier New" panose="02070309020205020404" pitchFamily="49" charset="0"/>
                <a:ea typeface="宋体" panose="02010600030101010101" pitchFamily="2" charset="-122"/>
                <a:cs typeface="Times New Roman" panose="02020603050405020304" pitchFamily="18" charset="0"/>
              </a:rPr>
              <a:t>: EOL </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while scanning string literal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s1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 line with no matching delimiter</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s2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 be careful of Chinese punctuation ’</a:t>
            </a:r>
            <a:endParaRPr lang="zh-CN" altLang="zh-CN" sz="2000" kern="100" dirty="0">
              <a:latin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8B25B661-B131-4630-93EA-EB6026B1263A}"/>
              </a:ext>
            </a:extLst>
          </p:cNvPr>
          <p:cNvSpPr txBox="1"/>
          <p:nvPr/>
        </p:nvSpPr>
        <p:spPr>
          <a:xfrm>
            <a:off x="8203733" y="4374762"/>
            <a:ext cx="3792618" cy="64443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dirty="0">
                <a:solidFill>
                  <a:schemeClr val="accent6"/>
                </a:solidFill>
              </a:rPr>
              <a:t>编程经常出现的问题是采用了全角字符，包括中文标点符号</a:t>
            </a:r>
          </a:p>
        </p:txBody>
      </p:sp>
    </p:spTree>
    <p:extLst>
      <p:ext uri="{BB962C8B-B14F-4D97-AF65-F5344CB8AC3E}">
        <p14:creationId xmlns:p14="http://schemas.microsoft.com/office/powerpoint/2010/main" val="258886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B43B9-073F-4190-BD81-E617A27A35D1}"/>
              </a:ext>
            </a:extLst>
          </p:cNvPr>
          <p:cNvSpPr>
            <a:spLocks noGrp="1"/>
          </p:cNvSpPr>
          <p:nvPr>
            <p:ph type="title"/>
          </p:nvPr>
        </p:nvSpPr>
        <p:spPr/>
        <p:txBody>
          <a:bodyPr/>
          <a:lstStyle/>
          <a:p>
            <a:r>
              <a:rPr lang="zh-CN" altLang="en-US" dirty="0">
                <a:solidFill>
                  <a:srgbClr val="073291"/>
                </a:solidFill>
              </a:rPr>
              <a:t>课程信息</a:t>
            </a:r>
          </a:p>
        </p:txBody>
      </p:sp>
      <p:sp>
        <p:nvSpPr>
          <p:cNvPr id="3" name="内容占位符 2">
            <a:extLst>
              <a:ext uri="{FF2B5EF4-FFF2-40B4-BE49-F238E27FC236}">
                <a16:creationId xmlns:a16="http://schemas.microsoft.com/office/drawing/2014/main" id="{A75ABDF6-CBBC-411B-8153-6E21F4CEA5EE}"/>
              </a:ext>
            </a:extLst>
          </p:cNvPr>
          <p:cNvSpPr>
            <a:spLocks noGrp="1"/>
          </p:cNvSpPr>
          <p:nvPr>
            <p:ph idx="1"/>
          </p:nvPr>
        </p:nvSpPr>
        <p:spPr>
          <a:xfrm>
            <a:off x="485979" y="620145"/>
            <a:ext cx="11289710" cy="5617710"/>
          </a:xfrm>
        </p:spPr>
        <p:txBody>
          <a:bodyPr>
            <a:normAutofit lnSpcReduction="10000"/>
          </a:bodyPr>
          <a:lstStyle/>
          <a:p>
            <a:r>
              <a:rPr lang="zh-CN" altLang="en-US" sz="2800" dirty="0"/>
              <a:t>教材：斯图尔特</a:t>
            </a:r>
            <a:r>
              <a:rPr lang="en-US" altLang="zh-CN" sz="2800" dirty="0"/>
              <a:t>.</a:t>
            </a:r>
            <a:r>
              <a:rPr lang="zh-CN" altLang="en-US" sz="2800" dirty="0"/>
              <a:t>罗杰斯等 ，</a:t>
            </a:r>
            <a:r>
              <a:rPr lang="en-US" altLang="zh-CN" sz="2800" dirty="0"/>
              <a:t>《</a:t>
            </a:r>
            <a:r>
              <a:rPr lang="en-US" altLang="zh-CN" sz="2800" b="1" dirty="0"/>
              <a:t>Python</a:t>
            </a:r>
            <a:r>
              <a:rPr lang="zh-CN" altLang="en-US" sz="2800" dirty="0"/>
              <a:t>程序设计与算法思维</a:t>
            </a:r>
            <a:r>
              <a:rPr lang="en-US" altLang="zh-CN" sz="2800" dirty="0"/>
              <a:t>》</a:t>
            </a:r>
            <a:r>
              <a:rPr lang="zh-CN" altLang="en-US" sz="2800" dirty="0"/>
              <a:t>，机械工业出版社，</a:t>
            </a:r>
            <a:r>
              <a:rPr lang="en-US" altLang="zh-CN" sz="2800" dirty="0"/>
              <a:t>2020</a:t>
            </a:r>
            <a:r>
              <a:rPr lang="zh-CN" altLang="en-US" sz="2800" dirty="0"/>
              <a:t>年</a:t>
            </a:r>
            <a:r>
              <a:rPr lang="en-US" altLang="zh-CN" sz="2800" dirty="0"/>
              <a:t>6</a:t>
            </a:r>
            <a:r>
              <a:rPr lang="zh-CN" altLang="en-US" sz="2800" dirty="0"/>
              <a:t>月，</a:t>
            </a:r>
            <a:r>
              <a:rPr lang="en-US" altLang="zh-CN" sz="2800" dirty="0"/>
              <a:t>ISBN 9787111655145</a:t>
            </a:r>
          </a:p>
          <a:p>
            <a:r>
              <a:rPr lang="zh-CN" altLang="en-US" sz="2800" dirty="0"/>
              <a:t>任课教师和助教：</a:t>
            </a:r>
            <a:endParaRPr lang="en-US" altLang="zh-CN" sz="2800" dirty="0"/>
          </a:p>
          <a:p>
            <a:pPr lvl="1"/>
            <a:r>
              <a:rPr lang="zh-CN" altLang="en-US" sz="2600" dirty="0"/>
              <a:t>毛迪林   </a:t>
            </a:r>
            <a:r>
              <a:rPr lang="en-US" altLang="zh-CN" sz="2600" dirty="0">
                <a:hlinkClick r:id="rId2"/>
              </a:rPr>
              <a:t>dlmao@fudan.edu.cn</a:t>
            </a:r>
            <a:endParaRPr lang="en-US" altLang="zh-CN" sz="2600" dirty="0"/>
          </a:p>
          <a:p>
            <a:pPr lvl="1"/>
            <a:r>
              <a:rPr lang="zh-CN" altLang="en-US" sz="2600" dirty="0"/>
              <a:t>张启帆  </a:t>
            </a:r>
            <a:r>
              <a:rPr lang="en-US" altLang="zh-CN" sz="2600" dirty="0">
                <a:hlinkClick r:id="rId3"/>
              </a:rPr>
              <a:t>20210240154@fudan.edu.cn</a:t>
            </a:r>
            <a:r>
              <a:rPr lang="en-US" altLang="zh-CN" sz="2600" dirty="0"/>
              <a:t> </a:t>
            </a:r>
          </a:p>
          <a:p>
            <a:r>
              <a:rPr lang="zh-CN" altLang="en-US" sz="2800" dirty="0"/>
              <a:t>课程资源：</a:t>
            </a:r>
            <a:endParaRPr lang="en-US" altLang="zh-CN" sz="2800" dirty="0"/>
          </a:p>
          <a:p>
            <a:pPr lvl="1"/>
            <a:r>
              <a:rPr lang="en-US" altLang="zh-CN" sz="2600" dirty="0" err="1"/>
              <a:t>elearning</a:t>
            </a:r>
            <a:r>
              <a:rPr lang="zh-CN" altLang="en-US" sz="2600" dirty="0"/>
              <a:t>站点：课件和作业提交</a:t>
            </a:r>
            <a:endParaRPr lang="en-US" altLang="zh-CN" sz="2600" dirty="0"/>
          </a:p>
          <a:p>
            <a:r>
              <a:rPr lang="zh-CN" altLang="en-US" sz="2800" dirty="0"/>
              <a:t>成绩评定</a:t>
            </a:r>
            <a:endParaRPr lang="en-US" altLang="zh-CN" sz="2800" dirty="0"/>
          </a:p>
          <a:p>
            <a:pPr lvl="1"/>
            <a:r>
              <a:rPr lang="zh-CN" altLang="en-US" sz="2600" dirty="0"/>
              <a:t>出勤</a:t>
            </a:r>
            <a:r>
              <a:rPr lang="en-US" altLang="zh-CN" sz="2600" dirty="0"/>
              <a:t>+</a:t>
            </a:r>
            <a:r>
              <a:rPr lang="zh-CN" altLang="en-US" sz="2600" dirty="0"/>
              <a:t>课堂表现：</a:t>
            </a:r>
            <a:r>
              <a:rPr lang="en-US" altLang="zh-CN" sz="2600" dirty="0"/>
              <a:t>10%</a:t>
            </a:r>
          </a:p>
          <a:p>
            <a:pPr lvl="1"/>
            <a:r>
              <a:rPr lang="zh-CN" altLang="en-US" sz="2600" dirty="0"/>
              <a:t>平时作业：</a:t>
            </a:r>
            <a:r>
              <a:rPr lang="en-US" altLang="zh-CN" sz="2600" dirty="0"/>
              <a:t>40%</a:t>
            </a:r>
          </a:p>
          <a:p>
            <a:pPr lvl="1"/>
            <a:r>
              <a:rPr lang="zh-CN" altLang="en-US" sz="2600" dirty="0"/>
              <a:t>期末考试：闭卷，</a:t>
            </a:r>
            <a:r>
              <a:rPr lang="en-US" altLang="zh-CN" sz="2600" dirty="0"/>
              <a:t>50%</a:t>
            </a:r>
            <a:endParaRPr lang="zh-CN" altLang="en-US" sz="2600" dirty="0"/>
          </a:p>
        </p:txBody>
      </p:sp>
    </p:spTree>
    <p:extLst>
      <p:ext uri="{BB962C8B-B14F-4D97-AF65-F5344CB8AC3E}">
        <p14:creationId xmlns:p14="http://schemas.microsoft.com/office/powerpoint/2010/main" val="1854336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C053D2-C862-43F6-BCF6-2D6E28DC6BF5}"/>
              </a:ext>
            </a:extLst>
          </p:cNvPr>
          <p:cNvSpPr>
            <a:spLocks noGrp="1"/>
          </p:cNvSpPr>
          <p:nvPr>
            <p:ph type="title"/>
          </p:nvPr>
        </p:nvSpPr>
        <p:spPr/>
        <p:txBody>
          <a:bodyPr/>
          <a:lstStyle/>
          <a:p>
            <a:r>
              <a:rPr lang="zh-CN" altLang="en-US" dirty="0">
                <a:latin typeface="Times New Roman" panose="02020603050405020304" pitchFamily="18" charset="0"/>
              </a:rPr>
              <a:t>字符串转义</a:t>
            </a:r>
            <a:endParaRPr lang="zh-CN" altLang="en-US" dirty="0"/>
          </a:p>
        </p:txBody>
      </p:sp>
      <p:sp>
        <p:nvSpPr>
          <p:cNvPr id="3" name="内容占位符 2">
            <a:extLst>
              <a:ext uri="{FF2B5EF4-FFF2-40B4-BE49-F238E27FC236}">
                <a16:creationId xmlns:a16="http://schemas.microsoft.com/office/drawing/2014/main" id="{4A457E20-20E0-45D0-A586-9B03170B3927}"/>
              </a:ext>
            </a:extLst>
          </p:cNvPr>
          <p:cNvSpPr>
            <a:spLocks noGrp="1"/>
          </p:cNvSpPr>
          <p:nvPr>
            <p:ph idx="1"/>
          </p:nvPr>
        </p:nvSpPr>
        <p:spPr/>
        <p:txBody>
          <a:bodyPr/>
          <a:lstStyle/>
          <a:p>
            <a:r>
              <a:rPr lang="zh-CN" altLang="en-US" sz="1800" dirty="0">
                <a:latin typeface="Times New Roman" panose="02020603050405020304" pitchFamily="18" charset="0"/>
              </a:rPr>
              <a:t>如果一个字符串内容中出现界定符</a:t>
            </a:r>
            <a:r>
              <a:rPr lang="en-US" altLang="zh-CN" sz="1800" dirty="0">
                <a:latin typeface="Times New Roman" panose="02020603050405020304" pitchFamily="18" charset="0"/>
              </a:rPr>
              <a:t>(</a:t>
            </a:r>
            <a:r>
              <a:rPr lang="zh-CN" altLang="en-US" sz="1800" dirty="0">
                <a:latin typeface="Times New Roman" panose="02020603050405020304" pitchFamily="18" charset="0"/>
              </a:rPr>
              <a:t>如单双引号</a:t>
            </a:r>
            <a:r>
              <a:rPr lang="en-US" altLang="zh-CN" sz="1800" dirty="0">
                <a:latin typeface="Times New Roman" panose="02020603050405020304" pitchFamily="18" charset="0"/>
              </a:rPr>
              <a:t>)</a:t>
            </a:r>
            <a:r>
              <a:rPr lang="zh-CN" altLang="en-US" sz="1800" dirty="0">
                <a:latin typeface="Times New Roman" panose="02020603050405020304" pitchFamily="18" charset="0"/>
              </a:rPr>
              <a:t>本身，则需要通过在引号前加上</a:t>
            </a:r>
            <a:r>
              <a:rPr lang="zh-CN" altLang="en-US" sz="1800" b="1" dirty="0">
                <a:solidFill>
                  <a:srgbClr val="0070C0"/>
                </a:solidFill>
                <a:latin typeface="Times New Roman" panose="02020603050405020304" pitchFamily="18" charset="0"/>
              </a:rPr>
              <a:t>转义字符</a:t>
            </a:r>
            <a:r>
              <a:rPr lang="en-US" altLang="zh-CN" sz="1800" b="1" dirty="0">
                <a:solidFill>
                  <a:srgbClr val="0070C0"/>
                </a:solidFill>
                <a:latin typeface="Times New Roman" panose="02020603050405020304" pitchFamily="18" charset="0"/>
              </a:rPr>
              <a:t>\</a:t>
            </a:r>
            <a:r>
              <a:rPr lang="zh-CN" altLang="en-US" sz="1800" dirty="0">
                <a:latin typeface="Times New Roman" panose="02020603050405020304" pitchFamily="18" charset="0"/>
              </a:rPr>
              <a:t>表示其不是字符串界定符，而是普通的引号 </a:t>
            </a:r>
            <a:endParaRPr lang="en-US" altLang="zh-CN" sz="1800" dirty="0">
              <a:latin typeface="Times New Roman" panose="02020603050405020304" pitchFamily="18" charset="0"/>
            </a:endParaRPr>
          </a:p>
          <a:p>
            <a:pPr lvl="1"/>
            <a:r>
              <a:rPr lang="en-US" altLang="zh-CN" b="1" dirty="0">
                <a:solidFill>
                  <a:srgbClr val="FF0000"/>
                </a:solidFill>
                <a:latin typeface="Times New Roman" panose="02020603050405020304" pitchFamily="18" charset="0"/>
              </a:rPr>
              <a:t>\'</a:t>
            </a:r>
            <a:r>
              <a:rPr lang="zh-CN" altLang="en-US" b="1" dirty="0">
                <a:solidFill>
                  <a:srgbClr val="FF0000"/>
                </a:solidFill>
                <a:latin typeface="Times New Roman" panose="02020603050405020304" pitchFamily="18" charset="0"/>
              </a:rPr>
              <a:t>  </a:t>
            </a:r>
            <a:r>
              <a:rPr lang="zh-CN" altLang="en-US" dirty="0">
                <a:latin typeface="Times New Roman" panose="02020603050405020304" pitchFamily="18" charset="0"/>
              </a:rPr>
              <a:t>表示单引号本身，</a:t>
            </a:r>
            <a:r>
              <a:rPr lang="zh-CN" altLang="en-US" b="1" dirty="0">
                <a:solidFill>
                  <a:srgbClr val="FF0000"/>
                </a:solidFill>
                <a:latin typeface="Times New Roman" panose="02020603050405020304" pitchFamily="18" charset="0"/>
              </a:rPr>
              <a:t> </a:t>
            </a:r>
            <a:r>
              <a:rPr lang="en-US" altLang="zh-CN" b="1" dirty="0">
                <a:solidFill>
                  <a:srgbClr val="FF0000"/>
                </a:solidFill>
                <a:latin typeface="Times New Roman" panose="02020603050405020304" pitchFamily="18" charset="0"/>
              </a:rPr>
              <a:t>\"</a:t>
            </a:r>
            <a:r>
              <a:rPr lang="zh-CN" altLang="en-US" dirty="0">
                <a:latin typeface="Times New Roman" panose="02020603050405020304" pitchFamily="18" charset="0"/>
              </a:rPr>
              <a:t>表示双引号本身</a:t>
            </a:r>
            <a:endParaRPr lang="en-US" altLang="zh-CN" dirty="0">
              <a:latin typeface="Times New Roman" panose="02020603050405020304" pitchFamily="18" charset="0"/>
            </a:endParaRPr>
          </a:p>
          <a:p>
            <a:pPr lvl="1"/>
            <a:r>
              <a:rPr lang="en-US" altLang="zh-CN" b="1" dirty="0">
                <a:solidFill>
                  <a:srgbClr val="FF0000"/>
                </a:solidFill>
                <a:latin typeface="Times New Roman" panose="02020603050405020304" pitchFamily="18" charset="0"/>
              </a:rPr>
              <a:t>\\</a:t>
            </a:r>
            <a:r>
              <a:rPr lang="zh-CN" altLang="en-US" dirty="0">
                <a:latin typeface="Times New Roman" panose="02020603050405020304" pitchFamily="18" charset="0"/>
              </a:rPr>
              <a:t>表示单个的反斜杠</a:t>
            </a:r>
            <a:endParaRPr lang="en-US" altLang="zh-CN" b="1" dirty="0">
              <a:solidFill>
                <a:schemeClr val="accent5"/>
              </a:solidFill>
              <a:latin typeface="Times New Roman" panose="02020603050405020304" pitchFamily="18" charset="0"/>
            </a:endParaRPr>
          </a:p>
          <a:p>
            <a:r>
              <a:rPr lang="zh-CN" altLang="en-US" sz="1800" dirty="0">
                <a:latin typeface="Times New Roman" panose="02020603050405020304" pitchFamily="18" charset="0"/>
              </a:rPr>
              <a:t>还可通过转义序列描述一些控制字符</a:t>
            </a:r>
            <a:endParaRPr lang="en-US" altLang="zh-CN" sz="1800" dirty="0">
              <a:latin typeface="Times New Roman" panose="02020603050405020304" pitchFamily="18" charset="0"/>
            </a:endParaRPr>
          </a:p>
          <a:p>
            <a:endParaRPr lang="en-US" altLang="zh-CN" sz="1800" dirty="0">
              <a:latin typeface="Times New Roman" panose="02020603050405020304" pitchFamily="18" charset="0"/>
            </a:endParaRPr>
          </a:p>
          <a:p>
            <a:endParaRPr lang="en-US" altLang="zh-CN" sz="1800" dirty="0">
              <a:latin typeface="Times New Roman" panose="02020603050405020304" pitchFamily="18" charset="0"/>
            </a:endParaRPr>
          </a:p>
          <a:p>
            <a:endParaRPr lang="en-US" altLang="zh-CN" sz="1800" dirty="0">
              <a:latin typeface="Times New Roman" panose="02020603050405020304" pitchFamily="18" charset="0"/>
            </a:endParaRPr>
          </a:p>
          <a:p>
            <a:endParaRPr lang="zh-CN" altLang="en-US" sz="1800" dirty="0">
              <a:latin typeface="Times New Roman" panose="02020603050405020304" pitchFamily="18" charset="0"/>
            </a:endParaRPr>
          </a:p>
          <a:p>
            <a:endParaRPr lang="zh-CN" altLang="en-US" sz="1800" dirty="0"/>
          </a:p>
          <a:p>
            <a:endParaRPr lang="zh-CN" altLang="en-US" dirty="0"/>
          </a:p>
        </p:txBody>
      </p:sp>
      <p:graphicFrame>
        <p:nvGraphicFramePr>
          <p:cNvPr id="4" name="表格 3">
            <a:extLst>
              <a:ext uri="{FF2B5EF4-FFF2-40B4-BE49-F238E27FC236}">
                <a16:creationId xmlns:a16="http://schemas.microsoft.com/office/drawing/2014/main" id="{6E9AB49C-C761-4E04-8995-749C02325009}"/>
              </a:ext>
            </a:extLst>
          </p:cNvPr>
          <p:cNvGraphicFramePr>
            <a:graphicFrameLocks noGrp="1"/>
          </p:cNvGraphicFramePr>
          <p:nvPr>
            <p:extLst>
              <p:ext uri="{D42A27DB-BD31-4B8C-83A1-F6EECF244321}">
                <p14:modId xmlns:p14="http://schemas.microsoft.com/office/powerpoint/2010/main" val="4159706181"/>
              </p:ext>
            </p:extLst>
          </p:nvPr>
        </p:nvGraphicFramePr>
        <p:xfrm>
          <a:off x="927967" y="2630966"/>
          <a:ext cx="9009311" cy="2231388"/>
        </p:xfrm>
        <a:graphic>
          <a:graphicData uri="http://schemas.openxmlformats.org/drawingml/2006/table">
            <a:tbl>
              <a:tblPr firstRow="1" bandRow="1">
                <a:tableStyleId>{5940675A-B579-460E-94D1-54222C63F5DA}</a:tableStyleId>
              </a:tblPr>
              <a:tblGrid>
                <a:gridCol w="1012527">
                  <a:extLst>
                    <a:ext uri="{9D8B030D-6E8A-4147-A177-3AD203B41FA5}">
                      <a16:colId xmlns:a16="http://schemas.microsoft.com/office/drawing/2014/main" val="3947326485"/>
                    </a:ext>
                  </a:extLst>
                </a:gridCol>
                <a:gridCol w="3527525">
                  <a:extLst>
                    <a:ext uri="{9D8B030D-6E8A-4147-A177-3AD203B41FA5}">
                      <a16:colId xmlns:a16="http://schemas.microsoft.com/office/drawing/2014/main" val="2013810101"/>
                    </a:ext>
                  </a:extLst>
                </a:gridCol>
                <a:gridCol w="1777430">
                  <a:extLst>
                    <a:ext uri="{9D8B030D-6E8A-4147-A177-3AD203B41FA5}">
                      <a16:colId xmlns:a16="http://schemas.microsoft.com/office/drawing/2014/main" val="648189186"/>
                    </a:ext>
                  </a:extLst>
                </a:gridCol>
                <a:gridCol w="2691829">
                  <a:extLst>
                    <a:ext uri="{9D8B030D-6E8A-4147-A177-3AD203B41FA5}">
                      <a16:colId xmlns:a16="http://schemas.microsoft.com/office/drawing/2014/main" val="2152263799"/>
                    </a:ext>
                  </a:extLst>
                </a:gridCol>
              </a:tblGrid>
              <a:tr h="360804">
                <a:tc>
                  <a:txBody>
                    <a:bodyPr/>
                    <a:lstStyle/>
                    <a:p>
                      <a:r>
                        <a:rPr lang="zh-CN" altLang="en-US" sz="1600" dirty="0"/>
                        <a:t>转义序列</a:t>
                      </a:r>
                      <a:r>
                        <a:rPr lang="zh-CN" altLang="en-US" baseline="0" dirty="0"/>
                        <a:t> </a:t>
                      </a:r>
                      <a:endParaRPr lang="zh-CN" altLang="en-US" dirty="0"/>
                    </a:p>
                  </a:txBody>
                  <a:tcPr>
                    <a:solidFill>
                      <a:schemeClr val="accent5">
                        <a:lumMod val="40000"/>
                        <a:lumOff val="60000"/>
                      </a:schemeClr>
                    </a:solidFill>
                  </a:tcPr>
                </a:tc>
                <a:tc>
                  <a:txBody>
                    <a:bodyPr/>
                    <a:lstStyle/>
                    <a:p>
                      <a:r>
                        <a:rPr lang="zh-CN" altLang="en-US" dirty="0"/>
                        <a:t>含义</a:t>
                      </a:r>
                    </a:p>
                  </a:txBody>
                  <a:tcPr>
                    <a:solidFill>
                      <a:schemeClr val="accent5">
                        <a:lumMod val="40000"/>
                        <a:lumOff val="60000"/>
                      </a:schemeClr>
                    </a:solidFill>
                  </a:tcPr>
                </a:tc>
                <a:tc>
                  <a:txBody>
                    <a:bodyPr/>
                    <a:lstStyle/>
                    <a:p>
                      <a:r>
                        <a:rPr lang="zh-CN" altLang="en-US" sz="1800" dirty="0"/>
                        <a:t>转义序列</a:t>
                      </a:r>
                      <a:r>
                        <a:rPr lang="zh-CN" altLang="en-US" baseline="0" dirty="0"/>
                        <a:t> </a:t>
                      </a:r>
                      <a:endParaRPr lang="zh-CN" altLang="en-US" dirty="0"/>
                    </a:p>
                  </a:txBody>
                  <a:tcPr>
                    <a:solidFill>
                      <a:schemeClr val="accent5">
                        <a:lumMod val="40000"/>
                        <a:lumOff val="60000"/>
                      </a:schemeClr>
                    </a:solidFill>
                  </a:tcPr>
                </a:tc>
                <a:tc>
                  <a:txBody>
                    <a:bodyPr/>
                    <a:lstStyle/>
                    <a:p>
                      <a:r>
                        <a:rPr lang="zh-CN" altLang="en-US" dirty="0"/>
                        <a:t>含义</a:t>
                      </a:r>
                    </a:p>
                  </a:txBody>
                  <a:tcPr>
                    <a:solidFill>
                      <a:schemeClr val="accent5">
                        <a:lumMod val="40000"/>
                        <a:lumOff val="60000"/>
                      </a:schemeClr>
                    </a:solidFill>
                  </a:tcPr>
                </a:tc>
                <a:extLst>
                  <a:ext uri="{0D108BD9-81ED-4DB2-BD59-A6C34878D82A}">
                    <a16:rowId xmlns:a16="http://schemas.microsoft.com/office/drawing/2014/main" val="1375182113"/>
                  </a:ext>
                </a:extLst>
              </a:tr>
              <a:tr h="360804">
                <a:tc>
                  <a:txBody>
                    <a:bodyPr/>
                    <a:lstStyle/>
                    <a:p>
                      <a:r>
                        <a:rPr lang="en-US" altLang="zh-CN" dirty="0"/>
                        <a:t>\'</a:t>
                      </a:r>
                      <a:endParaRPr lang="zh-CN" altLang="en-US"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单引号</a:t>
                      </a:r>
                      <a:endParaRPr lang="zh-CN" altLang="en-US" b="1" dirty="0">
                        <a:solidFill>
                          <a:srgbClr val="FF0000"/>
                        </a:solidFill>
                      </a:endParaRPr>
                    </a:p>
                  </a:txBody>
                  <a:tcPr/>
                </a:tc>
                <a:tc>
                  <a:txBody>
                    <a:bodyPr/>
                    <a:lstStyle/>
                    <a:p>
                      <a:r>
                        <a:rPr lang="en-US" altLang="zh-CN" dirty="0"/>
                        <a:t>\"</a:t>
                      </a:r>
                      <a:endParaRPr lang="zh-CN" altLang="en-US"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双引号</a:t>
                      </a:r>
                      <a:endParaRPr lang="zh-CN" altLang="en-US" b="1" dirty="0">
                        <a:solidFill>
                          <a:srgbClr val="FF0000"/>
                        </a:solidFill>
                      </a:endParaRPr>
                    </a:p>
                  </a:txBody>
                  <a:tcPr/>
                </a:tc>
                <a:extLst>
                  <a:ext uri="{0D108BD9-81ED-4DB2-BD59-A6C34878D82A}">
                    <a16:rowId xmlns:a16="http://schemas.microsoft.com/office/drawing/2014/main" val="1498094251"/>
                  </a:ext>
                </a:extLst>
              </a:tr>
              <a:tr h="360804">
                <a:tc>
                  <a:txBody>
                    <a:bodyPr/>
                    <a:lstStyle/>
                    <a:p>
                      <a:r>
                        <a:rPr lang="en-US" altLang="zh-CN" dirty="0"/>
                        <a:t>\\</a:t>
                      </a:r>
                      <a:endParaRPr lang="zh-CN" altLang="en-US"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反斜杠</a:t>
                      </a:r>
                      <a:endParaRPr lang="zh-CN" altLang="en-US" b="1" dirty="0">
                        <a:solidFill>
                          <a:srgbClr val="FF0000"/>
                        </a:solidFill>
                      </a:endParaRPr>
                    </a:p>
                  </a:txBody>
                  <a:tcPr/>
                </a:tc>
                <a:tc>
                  <a:txBody>
                    <a:bodyPr/>
                    <a:lstStyle/>
                    <a:p>
                      <a:r>
                        <a:rPr lang="en-US" altLang="zh-CN" dirty="0">
                          <a:solidFill>
                            <a:schemeClr val="tx1"/>
                          </a:solidFill>
                        </a:rPr>
                        <a:t>\t</a:t>
                      </a:r>
                      <a:endParaRPr lang="zh-CN" altLang="en-US" dirty="0">
                        <a:solidFill>
                          <a:schemeClr val="tx1"/>
                        </a:solidFill>
                      </a:endParaRPr>
                    </a:p>
                  </a:txBody>
                  <a:tcPr>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制表符</a:t>
                      </a:r>
                      <a:r>
                        <a:rPr lang="en-US" altLang="zh-CN" dirty="0">
                          <a:solidFill>
                            <a:schemeClr val="tx1"/>
                          </a:solidFill>
                        </a:rPr>
                        <a:t>Tab</a:t>
                      </a:r>
                      <a:endParaRPr lang="zh-CN" altLang="en-US" b="1" dirty="0">
                        <a:solidFill>
                          <a:schemeClr val="tx1"/>
                        </a:solidFill>
                      </a:endParaRPr>
                    </a:p>
                  </a:txBody>
                  <a:tcPr>
                    <a:solidFill>
                      <a:schemeClr val="accent4">
                        <a:lumMod val="20000"/>
                        <a:lumOff val="80000"/>
                      </a:schemeClr>
                    </a:solidFill>
                  </a:tcPr>
                </a:tc>
                <a:extLst>
                  <a:ext uri="{0D108BD9-81ED-4DB2-BD59-A6C34878D82A}">
                    <a16:rowId xmlns:a16="http://schemas.microsoft.com/office/drawing/2014/main" val="1805338493"/>
                  </a:ext>
                </a:extLst>
              </a:tr>
              <a:tr h="360804">
                <a:tc>
                  <a:txBody>
                    <a:bodyPr/>
                    <a:lstStyle/>
                    <a:p>
                      <a:r>
                        <a:rPr lang="en-US" altLang="zh-CN" dirty="0">
                          <a:solidFill>
                            <a:schemeClr val="tx1"/>
                          </a:solidFill>
                        </a:rPr>
                        <a:t>\n</a:t>
                      </a:r>
                      <a:endParaRPr lang="zh-CN" altLang="en-US" dirty="0">
                        <a:solidFill>
                          <a:schemeClr val="tx1"/>
                        </a:solidFill>
                      </a:endParaRPr>
                    </a:p>
                  </a:txBody>
                  <a:tcPr>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换行符 </a:t>
                      </a:r>
                      <a:r>
                        <a:rPr lang="en-US" altLang="zh-CN" dirty="0">
                          <a:solidFill>
                            <a:schemeClr val="tx1"/>
                          </a:solidFill>
                        </a:rPr>
                        <a:t>Newline</a:t>
                      </a:r>
                      <a:endParaRPr lang="zh-CN" altLang="en-US" b="1" dirty="0">
                        <a:solidFill>
                          <a:schemeClr val="tx1"/>
                        </a:solidFill>
                      </a:endParaRPr>
                    </a:p>
                  </a:txBody>
                  <a:tcPr>
                    <a:solidFill>
                      <a:schemeClr val="accent4">
                        <a:lumMod val="20000"/>
                        <a:lumOff val="80000"/>
                      </a:schemeClr>
                    </a:solidFill>
                  </a:tcPr>
                </a:tc>
                <a:tc>
                  <a:txBody>
                    <a:bodyPr/>
                    <a:lstStyle/>
                    <a:p>
                      <a:r>
                        <a:rPr lang="en-US" altLang="zh-CN" dirty="0"/>
                        <a:t>\r</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回车</a:t>
                      </a:r>
                      <a:r>
                        <a:rPr lang="en-US" altLang="zh-CN" dirty="0" err="1"/>
                        <a:t>CarriageReturn</a:t>
                      </a:r>
                      <a:endParaRPr lang="zh-CN" altLang="en-US" b="1" dirty="0"/>
                    </a:p>
                  </a:txBody>
                  <a:tcPr/>
                </a:tc>
                <a:extLst>
                  <a:ext uri="{0D108BD9-81ED-4DB2-BD59-A6C34878D82A}">
                    <a16:rowId xmlns:a16="http://schemas.microsoft.com/office/drawing/2014/main" val="3698315464"/>
                  </a:ext>
                </a:extLst>
              </a:tr>
              <a:tr h="402588">
                <a:tc>
                  <a:txBody>
                    <a:bodyPr/>
                    <a:lstStyle/>
                    <a:p>
                      <a:r>
                        <a:rPr lang="en-US" altLang="zh-CN" dirty="0"/>
                        <a:t>\a</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a:t>响铃</a:t>
                      </a:r>
                      <a:r>
                        <a:rPr lang="en-US" altLang="zh-CN" baseline="0" dirty="0"/>
                        <a:t>BEL</a:t>
                      </a:r>
                      <a:endParaRPr lang="zh-CN" altLang="en-US" b="1" dirty="0"/>
                    </a:p>
                  </a:txBody>
                  <a:tcPr/>
                </a:tc>
                <a:tc>
                  <a:txBody>
                    <a:bodyPr/>
                    <a:lstStyle/>
                    <a:p>
                      <a:r>
                        <a:rPr lang="en-US" altLang="zh-CN" dirty="0">
                          <a:solidFill>
                            <a:schemeClr val="bg1"/>
                          </a:solidFill>
                        </a:rPr>
                        <a:t>\b</a:t>
                      </a:r>
                      <a:endParaRPr lang="zh-CN" altLang="en-US" dirty="0">
                        <a:solidFill>
                          <a:schemeClr val="bg1"/>
                        </a:solidFill>
                      </a:endParaRPr>
                    </a:p>
                  </a:txBody>
                  <a:tcPr>
                    <a:solidFill>
                      <a:schemeClr val="accent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bg1"/>
                          </a:solidFill>
                        </a:rPr>
                        <a:t>后退</a:t>
                      </a:r>
                      <a:r>
                        <a:rPr lang="en-US" altLang="zh-CN" dirty="0">
                          <a:solidFill>
                            <a:schemeClr val="bg1"/>
                          </a:solidFill>
                        </a:rPr>
                        <a:t>Backspace</a:t>
                      </a:r>
                      <a:endParaRPr lang="zh-CN" altLang="en-US" b="1" dirty="0">
                        <a:solidFill>
                          <a:schemeClr val="bg1"/>
                        </a:solidFill>
                      </a:endParaRPr>
                    </a:p>
                  </a:txBody>
                  <a:tcPr>
                    <a:solidFill>
                      <a:schemeClr val="accent2"/>
                    </a:solidFill>
                  </a:tcPr>
                </a:tc>
                <a:extLst>
                  <a:ext uri="{0D108BD9-81ED-4DB2-BD59-A6C34878D82A}">
                    <a16:rowId xmlns:a16="http://schemas.microsoft.com/office/drawing/2014/main" val="477200682"/>
                  </a:ext>
                </a:extLst>
              </a:tr>
              <a:tr h="360804">
                <a:tc>
                  <a:txBody>
                    <a:bodyPr/>
                    <a:lstStyle/>
                    <a:p>
                      <a:r>
                        <a:rPr lang="en-US" altLang="zh-CN" dirty="0"/>
                        <a:t>\f</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a:t>FormFeed</a:t>
                      </a:r>
                      <a:r>
                        <a:rPr lang="zh-CN" altLang="en-US" dirty="0"/>
                        <a:t>，输出到打印机时换页</a:t>
                      </a:r>
                      <a:endParaRPr lang="zh-CN" altLang="en-US" b="1" dirty="0"/>
                    </a:p>
                  </a:txBody>
                  <a:tcPr/>
                </a:tc>
                <a:tc>
                  <a:txBody>
                    <a:bodyPr/>
                    <a:lstStyle/>
                    <a:p>
                      <a:r>
                        <a:rPr lang="en-US" altLang="zh-CN" dirty="0"/>
                        <a:t>\v</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垂直制表</a:t>
                      </a:r>
                      <a:r>
                        <a:rPr lang="en-US" altLang="zh-CN" dirty="0"/>
                        <a:t>VT</a:t>
                      </a:r>
                      <a:endParaRPr lang="zh-CN" altLang="en-US" b="1" dirty="0"/>
                    </a:p>
                  </a:txBody>
                  <a:tcPr/>
                </a:tc>
                <a:extLst>
                  <a:ext uri="{0D108BD9-81ED-4DB2-BD59-A6C34878D82A}">
                    <a16:rowId xmlns:a16="http://schemas.microsoft.com/office/drawing/2014/main" val="951790955"/>
                  </a:ext>
                </a:extLst>
              </a:tr>
            </a:tbl>
          </a:graphicData>
        </a:graphic>
      </p:graphicFrame>
      <p:sp>
        <p:nvSpPr>
          <p:cNvPr id="5" name="矩形 4">
            <a:extLst>
              <a:ext uri="{FF2B5EF4-FFF2-40B4-BE49-F238E27FC236}">
                <a16:creationId xmlns:a16="http://schemas.microsoft.com/office/drawing/2014/main" id="{F8A42117-D770-49D8-8A9D-461391BB7F35}"/>
              </a:ext>
            </a:extLst>
          </p:cNvPr>
          <p:cNvSpPr/>
          <p:nvPr/>
        </p:nvSpPr>
        <p:spPr>
          <a:xfrm>
            <a:off x="161344" y="4947585"/>
            <a:ext cx="6483629" cy="163121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2000" dirty="0"/>
              <a:t>&gt;&gt;&gt; </a:t>
            </a:r>
            <a:r>
              <a:rPr lang="en-US" altLang="zh-CN" sz="2000" b="1" dirty="0">
                <a:solidFill>
                  <a:schemeClr val="accent3"/>
                </a:solidFill>
              </a:rPr>
              <a:t>print('\'hello\' and "hello"')</a:t>
            </a:r>
          </a:p>
          <a:p>
            <a:r>
              <a:rPr lang="en-US" altLang="zh-CN" sz="2000" dirty="0"/>
              <a:t>'hello' and "hello"</a:t>
            </a:r>
          </a:p>
          <a:p>
            <a:r>
              <a:rPr lang="en-US" altLang="zh-CN" sz="2000" dirty="0"/>
              <a:t>&gt;&gt;&gt;</a:t>
            </a:r>
            <a:r>
              <a:rPr lang="en-US" altLang="zh-CN" sz="2000" b="1" dirty="0">
                <a:solidFill>
                  <a:schemeClr val="accent3"/>
                </a:solidFill>
              </a:rPr>
              <a:t>print('name\</a:t>
            </a:r>
            <a:r>
              <a:rPr lang="en-US" altLang="zh-CN" sz="2000" b="1" dirty="0" err="1">
                <a:solidFill>
                  <a:schemeClr val="accent3"/>
                </a:solidFill>
              </a:rPr>
              <a:t>tphone</a:t>
            </a:r>
            <a:r>
              <a:rPr lang="en-US" altLang="zh-CN" sz="2000" b="1" dirty="0">
                <a:solidFill>
                  <a:schemeClr val="accent3"/>
                </a:solidFill>
              </a:rPr>
              <a:t>\</a:t>
            </a:r>
            <a:r>
              <a:rPr lang="en-US" altLang="zh-CN" sz="2000" b="1" dirty="0" err="1">
                <a:solidFill>
                  <a:schemeClr val="accent3"/>
                </a:solidFill>
              </a:rPr>
              <a:t>taddr</a:t>
            </a:r>
            <a:r>
              <a:rPr lang="en-US" altLang="zh-CN" sz="2000" b="1" dirty="0">
                <a:solidFill>
                  <a:schemeClr val="accent3"/>
                </a:solidFill>
              </a:rPr>
              <a:t>\</a:t>
            </a:r>
            <a:r>
              <a:rPr lang="en-US" altLang="zh-CN" sz="2000" b="1" dirty="0" err="1">
                <a:solidFill>
                  <a:schemeClr val="accent3"/>
                </a:solidFill>
              </a:rPr>
              <a:t>nidle</a:t>
            </a:r>
            <a:r>
              <a:rPr lang="en-US" altLang="zh-CN" sz="2000" b="1" dirty="0">
                <a:solidFill>
                  <a:schemeClr val="accent3"/>
                </a:solidFill>
              </a:rPr>
              <a:t>\t123344\</a:t>
            </a:r>
            <a:r>
              <a:rPr lang="en-US" altLang="zh-CN" sz="2000" b="1" dirty="0" err="1">
                <a:solidFill>
                  <a:schemeClr val="accent3"/>
                </a:solidFill>
              </a:rPr>
              <a:t>tidle</a:t>
            </a:r>
            <a:r>
              <a:rPr lang="en-US" altLang="zh-CN" sz="2000" b="1" dirty="0">
                <a:solidFill>
                  <a:schemeClr val="accent3"/>
                </a:solidFill>
              </a:rPr>
              <a:t>\'house')</a:t>
            </a:r>
          </a:p>
          <a:p>
            <a:r>
              <a:rPr lang="en-US" altLang="zh-CN" sz="2000" dirty="0"/>
              <a:t>name	phone	</a:t>
            </a:r>
            <a:r>
              <a:rPr lang="en-US" altLang="zh-CN" sz="2000" dirty="0" err="1"/>
              <a:t>addr</a:t>
            </a:r>
            <a:endParaRPr lang="en-US" altLang="zh-CN" sz="2000" dirty="0"/>
          </a:p>
          <a:p>
            <a:r>
              <a:rPr lang="en-US" altLang="zh-CN" sz="2000" dirty="0"/>
              <a:t>idle	123344	</a:t>
            </a:r>
            <a:r>
              <a:rPr lang="en-US" altLang="zh-CN" sz="2000" dirty="0" err="1"/>
              <a:t>idle'house</a:t>
            </a:r>
            <a:endParaRPr lang="en-US" altLang="zh-CN" sz="2000" dirty="0"/>
          </a:p>
        </p:txBody>
      </p:sp>
      <p:sp>
        <p:nvSpPr>
          <p:cNvPr id="6" name="矩形 5">
            <a:extLst>
              <a:ext uri="{FF2B5EF4-FFF2-40B4-BE49-F238E27FC236}">
                <a16:creationId xmlns:a16="http://schemas.microsoft.com/office/drawing/2014/main" id="{870EA34B-C6B6-4529-9193-CDB4F79E2FCF}"/>
              </a:ext>
            </a:extLst>
          </p:cNvPr>
          <p:cNvSpPr/>
          <p:nvPr/>
        </p:nvSpPr>
        <p:spPr>
          <a:xfrm>
            <a:off x="6918435" y="4960831"/>
            <a:ext cx="5096007"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2000" dirty="0"/>
              <a:t>&gt;&gt;&gt; </a:t>
            </a:r>
            <a:r>
              <a:rPr lang="zh-CN" altLang="en-US" sz="2000" b="1" dirty="0">
                <a:solidFill>
                  <a:schemeClr val="accent3"/>
                </a:solidFill>
              </a:rPr>
              <a:t>print("\\hello\nhow\tare \"you\"?\\\\")</a:t>
            </a:r>
          </a:p>
          <a:p>
            <a:r>
              <a:rPr lang="zh-CN" altLang="en-US" sz="2000" dirty="0"/>
              <a:t>\hello</a:t>
            </a:r>
          </a:p>
          <a:p>
            <a:r>
              <a:rPr lang="zh-CN" altLang="en-US" sz="2000" dirty="0"/>
              <a:t>how	are "you"?\\</a:t>
            </a:r>
          </a:p>
        </p:txBody>
      </p:sp>
      <p:graphicFrame>
        <p:nvGraphicFramePr>
          <p:cNvPr id="7" name="表格 6">
            <a:extLst>
              <a:ext uri="{FF2B5EF4-FFF2-40B4-BE49-F238E27FC236}">
                <a16:creationId xmlns:a16="http://schemas.microsoft.com/office/drawing/2014/main" id="{4F22A038-4B0E-4425-AE44-7FDCE28C733B}"/>
              </a:ext>
            </a:extLst>
          </p:cNvPr>
          <p:cNvGraphicFramePr>
            <a:graphicFrameLocks noGrp="1"/>
          </p:cNvGraphicFramePr>
          <p:nvPr/>
        </p:nvGraphicFramePr>
        <p:xfrm>
          <a:off x="5432623" y="263701"/>
          <a:ext cx="6300000" cy="365760"/>
        </p:xfrm>
        <a:graphic>
          <a:graphicData uri="http://schemas.openxmlformats.org/drawingml/2006/table">
            <a:tbl>
              <a:tblPr firstRow="1" bandRow="1">
                <a:tableStyleId>{5940675A-B579-460E-94D1-54222C63F5DA}</a:tableStyleId>
              </a:tblPr>
              <a:tblGrid>
                <a:gridCol w="1050000">
                  <a:extLst>
                    <a:ext uri="{9D8B030D-6E8A-4147-A177-3AD203B41FA5}">
                      <a16:colId xmlns:a16="http://schemas.microsoft.com/office/drawing/2014/main" val="20000"/>
                    </a:ext>
                  </a:extLst>
                </a:gridCol>
                <a:gridCol w="1050000">
                  <a:extLst>
                    <a:ext uri="{9D8B030D-6E8A-4147-A177-3AD203B41FA5}">
                      <a16:colId xmlns:a16="http://schemas.microsoft.com/office/drawing/2014/main" val="20001"/>
                    </a:ext>
                  </a:extLst>
                </a:gridCol>
                <a:gridCol w="1050000">
                  <a:extLst>
                    <a:ext uri="{9D8B030D-6E8A-4147-A177-3AD203B41FA5}">
                      <a16:colId xmlns:a16="http://schemas.microsoft.com/office/drawing/2014/main" val="20002"/>
                    </a:ext>
                  </a:extLst>
                </a:gridCol>
                <a:gridCol w="1050000">
                  <a:extLst>
                    <a:ext uri="{9D8B030D-6E8A-4147-A177-3AD203B41FA5}">
                      <a16:colId xmlns:a16="http://schemas.microsoft.com/office/drawing/2014/main" val="20003"/>
                    </a:ext>
                  </a:extLst>
                </a:gridCol>
                <a:gridCol w="1050000">
                  <a:extLst>
                    <a:ext uri="{9D8B030D-6E8A-4147-A177-3AD203B41FA5}">
                      <a16:colId xmlns:a16="http://schemas.microsoft.com/office/drawing/2014/main" val="20004"/>
                    </a:ext>
                  </a:extLst>
                </a:gridCol>
                <a:gridCol w="1050000">
                  <a:extLst>
                    <a:ext uri="{9D8B030D-6E8A-4147-A177-3AD203B41FA5}">
                      <a16:colId xmlns:a16="http://schemas.microsoft.com/office/drawing/2014/main" val="20005"/>
                    </a:ext>
                  </a:extLst>
                </a:gridCol>
              </a:tblGrid>
              <a:tr h="269096">
                <a:tc>
                  <a:txBody>
                    <a:bodyPr/>
                    <a:lstStyle/>
                    <a:p>
                      <a:endParaRPr lang="zh-CN" altLang="en-US" dirty="0"/>
                    </a:p>
                  </a:txBody>
                  <a:tcPr>
                    <a:lnT w="12700" cap="flat" cmpd="sng" algn="ctr">
                      <a:noFill/>
                      <a:prstDash val="solid"/>
                      <a:round/>
                      <a:headEnd type="none" w="med" len="med"/>
                      <a:tailEnd type="none" w="med" len="med"/>
                    </a:lnT>
                  </a:tcPr>
                </a:tc>
                <a:tc>
                  <a:txBody>
                    <a:bodyPr/>
                    <a:lstStyle/>
                    <a:p>
                      <a:endParaRPr lang="zh-CN" altLang="en-US" dirty="0"/>
                    </a:p>
                  </a:txBody>
                  <a:tcPr>
                    <a:lnT w="12700" cap="flat" cmpd="sng" algn="ctr">
                      <a:noFill/>
                      <a:prstDash val="solid"/>
                      <a:round/>
                      <a:headEnd type="none" w="med" len="med"/>
                      <a:tailEnd type="none" w="med" len="med"/>
                    </a:lnT>
                  </a:tcPr>
                </a:tc>
                <a:tc>
                  <a:txBody>
                    <a:bodyPr/>
                    <a:lstStyle/>
                    <a:p>
                      <a:endParaRPr lang="zh-CN" altLang="en-US" dirty="0"/>
                    </a:p>
                  </a:txBody>
                  <a:tcPr>
                    <a:lnT w="12700" cap="flat" cmpd="sng" algn="ctr">
                      <a:noFill/>
                      <a:prstDash val="solid"/>
                      <a:round/>
                      <a:headEnd type="none" w="med" len="med"/>
                      <a:tailEnd type="none" w="med" len="med"/>
                    </a:lnT>
                  </a:tcPr>
                </a:tc>
                <a:tc>
                  <a:txBody>
                    <a:bodyPr/>
                    <a:lstStyle/>
                    <a:p>
                      <a:endParaRPr lang="zh-CN" altLang="en-US" dirty="0"/>
                    </a:p>
                  </a:txBody>
                  <a:tcPr>
                    <a:lnT w="12700" cap="flat" cmpd="sng" algn="ctr">
                      <a:noFill/>
                      <a:prstDash val="solid"/>
                      <a:round/>
                      <a:headEnd type="none" w="med" len="med"/>
                      <a:tailEnd type="none" w="med" len="med"/>
                    </a:lnT>
                  </a:tcPr>
                </a:tc>
                <a:tc>
                  <a:txBody>
                    <a:bodyPr/>
                    <a:lstStyle/>
                    <a:p>
                      <a:endParaRPr lang="zh-CN" altLang="en-US" dirty="0"/>
                    </a:p>
                  </a:txBody>
                  <a:tcPr>
                    <a:lnT w="12700" cap="flat" cmpd="sng" algn="ctr">
                      <a:noFill/>
                      <a:prstDash val="solid"/>
                      <a:round/>
                      <a:headEnd type="none" w="med" len="med"/>
                      <a:tailEnd type="none" w="med" len="med"/>
                    </a:lnT>
                  </a:tcPr>
                </a:tc>
                <a:tc>
                  <a:txBody>
                    <a:bodyPr/>
                    <a:lstStyle/>
                    <a:p>
                      <a:endParaRPr lang="zh-CN" altLang="en-US" dirty="0"/>
                    </a:p>
                  </a:txBody>
                  <a:tcP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bl>
          </a:graphicData>
        </a:graphic>
      </p:graphicFrame>
      <p:sp>
        <p:nvSpPr>
          <p:cNvPr id="8" name="TextBox 7">
            <a:extLst>
              <a:ext uri="{FF2B5EF4-FFF2-40B4-BE49-F238E27FC236}">
                <a16:creationId xmlns:a16="http://schemas.microsoft.com/office/drawing/2014/main" id="{AE376A8A-9611-4BE7-860A-70AD32BF8D46}"/>
              </a:ext>
            </a:extLst>
          </p:cNvPr>
          <p:cNvSpPr txBox="1"/>
          <p:nvPr/>
        </p:nvSpPr>
        <p:spPr>
          <a:xfrm>
            <a:off x="4245640" y="279199"/>
            <a:ext cx="945397" cy="369332"/>
          </a:xfrm>
          <a:prstGeom prst="rect">
            <a:avLst/>
          </a:prstGeom>
          <a:noFill/>
        </p:spPr>
        <p:txBody>
          <a:bodyPr wrap="square" rtlCol="0">
            <a:spAutoFit/>
          </a:bodyPr>
          <a:lstStyle/>
          <a:p>
            <a:r>
              <a:rPr lang="zh-CN" altLang="en-US" dirty="0"/>
              <a:t>制表位</a:t>
            </a:r>
          </a:p>
        </p:txBody>
      </p:sp>
      <p:sp>
        <p:nvSpPr>
          <p:cNvPr id="9" name="上弧形箭头 12">
            <a:extLst>
              <a:ext uri="{FF2B5EF4-FFF2-40B4-BE49-F238E27FC236}">
                <a16:creationId xmlns:a16="http://schemas.microsoft.com/office/drawing/2014/main" id="{AF84A04A-A3F4-403C-9534-4079A8AC53DB}"/>
              </a:ext>
            </a:extLst>
          </p:cNvPr>
          <p:cNvSpPr/>
          <p:nvPr/>
        </p:nvSpPr>
        <p:spPr>
          <a:xfrm>
            <a:off x="7825747" y="35651"/>
            <a:ext cx="712922" cy="197054"/>
          </a:xfrm>
          <a:prstGeom prst="curvedDownArrow">
            <a:avLst/>
          </a:prstGeom>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556902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CB47C9-6F9E-4D7C-A35B-6905E095A6C6}"/>
              </a:ext>
            </a:extLst>
          </p:cNvPr>
          <p:cNvSpPr>
            <a:spLocks noGrp="1"/>
          </p:cNvSpPr>
          <p:nvPr>
            <p:ph type="title"/>
          </p:nvPr>
        </p:nvSpPr>
        <p:spPr/>
        <p:txBody>
          <a:bodyPr/>
          <a:lstStyle/>
          <a:p>
            <a:r>
              <a:rPr lang="zh-CN" altLang="en-US" dirty="0"/>
              <a:t>字符串转义</a:t>
            </a:r>
          </a:p>
        </p:txBody>
      </p:sp>
      <p:sp>
        <p:nvSpPr>
          <p:cNvPr id="3" name="内容占位符 2">
            <a:extLst>
              <a:ext uri="{FF2B5EF4-FFF2-40B4-BE49-F238E27FC236}">
                <a16:creationId xmlns:a16="http://schemas.microsoft.com/office/drawing/2014/main" id="{27B963EA-5FB3-43DC-99BA-E93544CFB328}"/>
              </a:ext>
            </a:extLst>
          </p:cNvPr>
          <p:cNvSpPr>
            <a:spLocks noGrp="1"/>
          </p:cNvSpPr>
          <p:nvPr>
            <p:ph idx="1"/>
          </p:nvPr>
        </p:nvSpPr>
        <p:spPr/>
        <p:txBody>
          <a:bodyPr>
            <a:normAutofit/>
          </a:bodyPr>
          <a:lstStyle/>
          <a:p>
            <a:pPr>
              <a:lnSpc>
                <a:spcPct val="110000"/>
              </a:lnSpc>
            </a:pPr>
            <a:r>
              <a:rPr lang="en-US" altLang="zh-CN" dirty="0">
                <a:latin typeface="Times New Roman" panose="02020603050405020304" pitchFamily="18" charset="0"/>
              </a:rPr>
              <a:t>\</a:t>
            </a:r>
            <a:r>
              <a:rPr lang="zh-CN" altLang="en-US" dirty="0">
                <a:latin typeface="Times New Roman" panose="02020603050405020304" pitchFamily="18" charset="0"/>
              </a:rPr>
              <a:t>表示</a:t>
            </a:r>
            <a:r>
              <a:rPr lang="zh-CN" altLang="en-US" b="1" dirty="0">
                <a:solidFill>
                  <a:srgbClr val="0070C0"/>
                </a:solidFill>
                <a:latin typeface="Times New Roman" panose="02020603050405020304" pitchFamily="18" charset="0"/>
              </a:rPr>
              <a:t>后面的字符可能不是原有的含义</a:t>
            </a:r>
            <a:r>
              <a:rPr lang="zh-CN" altLang="en-US" dirty="0">
                <a:latin typeface="Times New Roman" panose="02020603050405020304" pitchFamily="18" charset="0"/>
              </a:rPr>
              <a:t>，需要特别对待，即可能具有特殊含义</a:t>
            </a:r>
            <a:endParaRPr lang="en-US" altLang="zh-CN" dirty="0">
              <a:latin typeface="Times New Roman" panose="02020603050405020304" pitchFamily="18" charset="0"/>
            </a:endParaRPr>
          </a:p>
          <a:p>
            <a:pPr lvl="1">
              <a:lnSpc>
                <a:spcPct val="110000"/>
              </a:lnSpc>
            </a:pPr>
            <a:r>
              <a:rPr lang="zh-CN" altLang="en-US" sz="2000" dirty="0">
                <a:latin typeface="Times New Roman" panose="02020603050405020304" pitchFamily="18" charset="0"/>
              </a:rPr>
              <a:t>如果后面的字符的确有特殊的含义，即是合法的转义序列，则转义字符移走，使用特殊的含义</a:t>
            </a:r>
            <a:endParaRPr lang="en-US" altLang="zh-CN" sz="2000" dirty="0">
              <a:latin typeface="Times New Roman" panose="02020603050405020304" pitchFamily="18" charset="0"/>
            </a:endParaRPr>
          </a:p>
          <a:p>
            <a:pPr lvl="2">
              <a:lnSpc>
                <a:spcPct val="110000"/>
              </a:lnSpc>
            </a:pPr>
            <a:r>
              <a:rPr lang="en-US" altLang="zh-CN" dirty="0">
                <a:latin typeface="Times New Roman" panose="02020603050405020304" pitchFamily="18" charset="0"/>
              </a:rPr>
              <a:t>\</a:t>
            </a:r>
            <a:r>
              <a:rPr lang="zh-CN" altLang="en-US" dirty="0">
                <a:latin typeface="Times New Roman" panose="02020603050405020304" pitchFamily="18" charset="0"/>
              </a:rPr>
              <a:t>后面是单引号、双引号和反斜杠时，表示后面的字符不用于字符串界定和转义，而是字符本身</a:t>
            </a:r>
            <a:endParaRPr lang="en-US" altLang="zh-CN" dirty="0">
              <a:latin typeface="Times New Roman" panose="02020603050405020304" pitchFamily="18" charset="0"/>
            </a:endParaRPr>
          </a:p>
          <a:p>
            <a:pPr lvl="2">
              <a:lnSpc>
                <a:spcPct val="110000"/>
              </a:lnSpc>
            </a:pPr>
            <a:r>
              <a:rPr lang="en-US" altLang="zh-CN" dirty="0">
                <a:latin typeface="Times New Roman" panose="02020603050405020304" pitchFamily="18" charset="0"/>
              </a:rPr>
              <a:t>\</a:t>
            </a:r>
            <a:r>
              <a:rPr lang="zh-CN" altLang="en-US" dirty="0">
                <a:latin typeface="Times New Roman" panose="02020603050405020304" pitchFamily="18" charset="0"/>
              </a:rPr>
              <a:t>后面是</a:t>
            </a:r>
            <a:r>
              <a:rPr lang="en-US" altLang="zh-CN" dirty="0">
                <a:latin typeface="Times New Roman" panose="02020603050405020304" pitchFamily="18" charset="0"/>
              </a:rPr>
              <a:t>n/t/r/a/b/v/f</a:t>
            </a:r>
            <a:r>
              <a:rPr lang="zh-CN" altLang="en-US" dirty="0">
                <a:latin typeface="Times New Roman" panose="02020603050405020304" pitchFamily="18" charset="0"/>
              </a:rPr>
              <a:t>时，表示对应的控制字符（换行、制表等）</a:t>
            </a:r>
            <a:endParaRPr lang="en-US" altLang="zh-CN" dirty="0">
              <a:latin typeface="Times New Roman" panose="02020603050405020304" pitchFamily="18" charset="0"/>
            </a:endParaRPr>
          </a:p>
          <a:p>
            <a:pPr lvl="2">
              <a:lnSpc>
                <a:spcPct val="110000"/>
              </a:lnSpc>
            </a:pPr>
            <a:r>
              <a:rPr lang="en-US" altLang="zh-CN" dirty="0">
                <a:latin typeface="Times New Roman" panose="02020603050405020304" pitchFamily="18" charset="0"/>
              </a:rPr>
              <a:t>\</a:t>
            </a:r>
            <a:r>
              <a:rPr lang="zh-CN" altLang="en-US" dirty="0">
                <a:latin typeface="Times New Roman" panose="02020603050405020304" pitchFamily="18" charset="0"/>
              </a:rPr>
              <a:t>后面跟着数字或</a:t>
            </a:r>
            <a:r>
              <a:rPr lang="en-US" altLang="zh-CN" dirty="0">
                <a:latin typeface="Times New Roman" panose="02020603050405020304" pitchFamily="18" charset="0"/>
              </a:rPr>
              <a:t>x/u/U</a:t>
            </a:r>
            <a:r>
              <a:rPr lang="zh-CN" altLang="en-US" dirty="0">
                <a:latin typeface="Times New Roman" panose="02020603050405020304" pitchFamily="18" charset="0"/>
              </a:rPr>
              <a:t>等表示根据码点描述的相应字符（后面会展开）</a:t>
            </a:r>
            <a:endParaRPr lang="en-US" altLang="zh-CN" dirty="0">
              <a:latin typeface="Times New Roman" panose="02020603050405020304" pitchFamily="18" charset="0"/>
            </a:endParaRPr>
          </a:p>
          <a:p>
            <a:pPr lvl="1">
              <a:lnSpc>
                <a:spcPct val="110000"/>
              </a:lnSpc>
            </a:pPr>
            <a:r>
              <a:rPr lang="zh-CN" altLang="en-US" sz="2000" dirty="0">
                <a:latin typeface="Times New Roman" panose="02020603050405020304" pitchFamily="18" charset="0"/>
              </a:rPr>
              <a:t>如果后面的字符并没有特殊的含义，则</a:t>
            </a:r>
            <a:r>
              <a:rPr lang="zh-CN" altLang="en-US" sz="2000" b="1" dirty="0">
                <a:solidFill>
                  <a:srgbClr val="0070C0"/>
                </a:solidFill>
                <a:latin typeface="Times New Roman" panose="02020603050405020304" pitchFamily="18" charset="0"/>
              </a:rPr>
              <a:t>转义字符仍然保留</a:t>
            </a:r>
            <a:r>
              <a:rPr lang="zh-CN" altLang="en-US" sz="2000" dirty="0">
                <a:latin typeface="Times New Roman" panose="02020603050405020304" pitchFamily="18" charset="0"/>
              </a:rPr>
              <a:t>，比如 </a:t>
            </a:r>
            <a:r>
              <a:rPr lang="en-US" altLang="zh-CN" sz="2000" dirty="0">
                <a:latin typeface="Times New Roman" panose="02020603050405020304" pitchFamily="18" charset="0"/>
              </a:rPr>
              <a:t>'\c'</a:t>
            </a:r>
            <a:r>
              <a:rPr lang="zh-CN" altLang="en-US" sz="2000" dirty="0">
                <a:latin typeface="Times New Roman" panose="02020603050405020304" pitchFamily="18" charset="0"/>
              </a:rPr>
              <a:t>包含两个字符：反斜杠和</a:t>
            </a:r>
            <a:r>
              <a:rPr lang="en-US" altLang="zh-CN" sz="2000" dirty="0">
                <a:latin typeface="Times New Roman" panose="02020603050405020304" pitchFamily="18" charset="0"/>
              </a:rPr>
              <a:t>c</a:t>
            </a:r>
          </a:p>
          <a:p>
            <a:pPr>
              <a:lnSpc>
                <a:spcPct val="110000"/>
              </a:lnSpc>
            </a:pPr>
            <a:endParaRPr lang="zh-CN" altLang="en-US" dirty="0"/>
          </a:p>
        </p:txBody>
      </p:sp>
      <p:sp>
        <p:nvSpPr>
          <p:cNvPr id="4" name="矩形 3">
            <a:extLst>
              <a:ext uri="{FF2B5EF4-FFF2-40B4-BE49-F238E27FC236}">
                <a16:creationId xmlns:a16="http://schemas.microsoft.com/office/drawing/2014/main" id="{39F17E0D-A2D5-454F-8FA5-29885921AE03}"/>
              </a:ext>
            </a:extLst>
          </p:cNvPr>
          <p:cNvSpPr/>
          <p:nvPr/>
        </p:nvSpPr>
        <p:spPr>
          <a:xfrm>
            <a:off x="1778858" y="3513689"/>
            <a:ext cx="3654392" cy="286232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2000" dirty="0"/>
              <a:t>&gt;&gt;&gt; </a:t>
            </a:r>
            <a:r>
              <a:rPr lang="zh-CN" altLang="en-US" sz="2000" b="1" dirty="0">
                <a:solidFill>
                  <a:schemeClr val="accent3"/>
                </a:solidFill>
              </a:rPr>
              <a:t>print('d:\dlmao\python')</a:t>
            </a:r>
          </a:p>
          <a:p>
            <a:r>
              <a:rPr lang="zh-CN" altLang="en-US" sz="2000" dirty="0"/>
              <a:t>d:\dlmao\python</a:t>
            </a:r>
          </a:p>
          <a:p>
            <a:r>
              <a:rPr lang="zh-CN" altLang="en-US" sz="2000" dirty="0"/>
              <a:t>&gt;&gt;&gt; </a:t>
            </a:r>
            <a:r>
              <a:rPr lang="zh-CN" altLang="en-US" sz="2000" b="1" dirty="0">
                <a:solidFill>
                  <a:schemeClr val="accent3"/>
                </a:solidFill>
              </a:rPr>
              <a:t>print('d:\tony\network')</a:t>
            </a:r>
          </a:p>
          <a:p>
            <a:r>
              <a:rPr lang="zh-CN" altLang="en-US" sz="2000" dirty="0"/>
              <a:t>d:	ony</a:t>
            </a:r>
          </a:p>
          <a:p>
            <a:r>
              <a:rPr lang="zh-CN" altLang="en-US" sz="2000" dirty="0"/>
              <a:t>etwork</a:t>
            </a:r>
          </a:p>
          <a:p>
            <a:r>
              <a:rPr lang="zh-CN" altLang="en-US" sz="2000" dirty="0"/>
              <a:t>&gt;&gt;&gt; </a:t>
            </a:r>
            <a:r>
              <a:rPr lang="zh-CN" altLang="en-US" sz="2000" b="1" dirty="0">
                <a:solidFill>
                  <a:schemeClr val="accent3"/>
                </a:solidFill>
              </a:rPr>
              <a:t>print('d:\\dlmao\\python')</a:t>
            </a:r>
          </a:p>
          <a:p>
            <a:r>
              <a:rPr lang="zh-CN" altLang="en-US" sz="2000" dirty="0"/>
              <a:t>d:\dlmao\python</a:t>
            </a:r>
          </a:p>
          <a:p>
            <a:r>
              <a:rPr lang="zh-CN" altLang="en-US" sz="2000" dirty="0"/>
              <a:t>&gt;&gt;&gt; </a:t>
            </a:r>
            <a:r>
              <a:rPr lang="zh-CN" altLang="en-US" sz="2000" b="1" dirty="0">
                <a:solidFill>
                  <a:schemeClr val="accent3"/>
                </a:solidFill>
              </a:rPr>
              <a:t>print('d:\\tony\\network')</a:t>
            </a:r>
          </a:p>
          <a:p>
            <a:r>
              <a:rPr lang="zh-CN" altLang="en-US" sz="2000" dirty="0"/>
              <a:t>d:\tony\network</a:t>
            </a:r>
          </a:p>
        </p:txBody>
      </p:sp>
    </p:spTree>
    <p:extLst>
      <p:ext uri="{BB962C8B-B14F-4D97-AF65-F5344CB8AC3E}">
        <p14:creationId xmlns:p14="http://schemas.microsoft.com/office/powerpoint/2010/main" val="1376509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C4A02-FE00-4646-B962-D2B74B2B47CE}"/>
              </a:ext>
            </a:extLst>
          </p:cNvPr>
          <p:cNvSpPr>
            <a:spLocks noGrp="1"/>
          </p:cNvSpPr>
          <p:nvPr>
            <p:ph type="title"/>
          </p:nvPr>
        </p:nvSpPr>
        <p:spPr/>
        <p:txBody>
          <a:bodyPr/>
          <a:lstStyle/>
          <a:p>
            <a:r>
              <a:rPr lang="zh-CN" altLang="en-US" dirty="0"/>
              <a:t>长字符串</a:t>
            </a:r>
          </a:p>
        </p:txBody>
      </p:sp>
      <p:sp>
        <p:nvSpPr>
          <p:cNvPr id="3" name="内容占位符 2">
            <a:extLst>
              <a:ext uri="{FF2B5EF4-FFF2-40B4-BE49-F238E27FC236}">
                <a16:creationId xmlns:a16="http://schemas.microsoft.com/office/drawing/2014/main" id="{DD7EDFBA-27E0-499B-918F-A754BA49408C}"/>
              </a:ext>
            </a:extLst>
          </p:cNvPr>
          <p:cNvSpPr>
            <a:spLocks noGrp="1"/>
          </p:cNvSpPr>
          <p:nvPr>
            <p:ph idx="1"/>
          </p:nvPr>
        </p:nvSpPr>
        <p:spPr/>
        <p:txBody>
          <a:bodyPr/>
          <a:lstStyle/>
          <a:p>
            <a:r>
              <a:rPr lang="zh-CN" altLang="en-US" dirty="0">
                <a:latin typeface="Times New Roman" panose="02020603050405020304" pitchFamily="18" charset="0"/>
              </a:rPr>
              <a:t>短字符串定义：单引号和双引号定义的字符串不能跨越多行</a:t>
            </a:r>
            <a:endParaRPr lang="en-US" altLang="zh-CN" dirty="0">
              <a:latin typeface="Times New Roman" panose="02020603050405020304" pitchFamily="18" charset="0"/>
            </a:endParaRPr>
          </a:p>
          <a:p>
            <a:pPr lvl="1"/>
            <a:r>
              <a:rPr lang="zh-CN" altLang="en-US" dirty="0">
                <a:latin typeface="Times New Roman" panose="02020603050405020304" pitchFamily="18" charset="0"/>
              </a:rPr>
              <a:t>通过</a:t>
            </a:r>
            <a:r>
              <a:rPr lang="en-US" altLang="zh-CN" dirty="0">
                <a:latin typeface="Times New Roman" panose="02020603050405020304" pitchFamily="18" charset="0"/>
              </a:rPr>
              <a:t>\n</a:t>
            </a:r>
            <a:r>
              <a:rPr lang="zh-CN" altLang="en-US" dirty="0">
                <a:latin typeface="Times New Roman" panose="02020603050405020304" pitchFamily="18" charset="0"/>
              </a:rPr>
              <a:t>定义多行字符串</a:t>
            </a:r>
            <a:endParaRPr lang="en-US" altLang="zh-CN" dirty="0">
              <a:latin typeface="Times New Roman" panose="02020603050405020304" pitchFamily="18" charset="0"/>
            </a:endParaRPr>
          </a:p>
          <a:p>
            <a:r>
              <a:rPr lang="zh-CN" altLang="en-US" dirty="0">
                <a:latin typeface="Times New Roman" panose="02020603050405020304" pitchFamily="18" charset="0"/>
              </a:rPr>
              <a:t>长字符串：</a:t>
            </a:r>
            <a:endParaRPr lang="en-US" altLang="zh-CN" dirty="0">
              <a:latin typeface="Times New Roman" panose="02020603050405020304" pitchFamily="18" charset="0"/>
            </a:endParaRPr>
          </a:p>
          <a:p>
            <a:pPr lvl="1"/>
            <a:r>
              <a:rPr lang="zh-CN" altLang="en-US" dirty="0">
                <a:latin typeface="Times New Roman" panose="02020603050405020304" pitchFamily="18" charset="0"/>
              </a:rPr>
              <a:t>采用</a:t>
            </a:r>
            <a:r>
              <a:rPr lang="zh-CN" altLang="en-US" b="1" dirty="0">
                <a:solidFill>
                  <a:srgbClr val="0070C0"/>
                </a:solidFill>
              </a:rPr>
              <a:t>三</a:t>
            </a:r>
            <a:r>
              <a:rPr lang="en-US" altLang="zh-CN" b="1" dirty="0">
                <a:solidFill>
                  <a:srgbClr val="0070C0"/>
                </a:solidFill>
              </a:rPr>
              <a:t>(</a:t>
            </a:r>
            <a:r>
              <a:rPr lang="zh-CN" altLang="en-US" b="1" dirty="0">
                <a:solidFill>
                  <a:srgbClr val="0070C0"/>
                </a:solidFill>
              </a:rPr>
              <a:t>单</a:t>
            </a:r>
            <a:r>
              <a:rPr lang="en-US" altLang="zh-CN" b="1" dirty="0">
                <a:solidFill>
                  <a:srgbClr val="0070C0"/>
                </a:solidFill>
              </a:rPr>
              <a:t>/</a:t>
            </a:r>
            <a:r>
              <a:rPr lang="zh-CN" altLang="en-US" b="1" dirty="0">
                <a:solidFill>
                  <a:srgbClr val="0070C0"/>
                </a:solidFill>
              </a:rPr>
              <a:t>双</a:t>
            </a:r>
            <a:r>
              <a:rPr lang="en-US" altLang="zh-CN" b="1" dirty="0">
                <a:solidFill>
                  <a:srgbClr val="0070C0"/>
                </a:solidFill>
              </a:rPr>
              <a:t>)</a:t>
            </a:r>
            <a:r>
              <a:rPr lang="zh-CN" altLang="en-US" b="1" dirty="0">
                <a:solidFill>
                  <a:srgbClr val="0070C0"/>
                </a:solidFill>
              </a:rPr>
              <a:t>引号</a:t>
            </a:r>
            <a:r>
              <a:rPr lang="en-US" altLang="zh-CN" dirty="0"/>
              <a:t>'''</a:t>
            </a:r>
            <a:r>
              <a:rPr lang="zh-CN" altLang="en-US" dirty="0"/>
              <a:t>或</a:t>
            </a:r>
            <a:r>
              <a:rPr lang="en-US" altLang="zh-CN" dirty="0"/>
              <a:t>"""</a:t>
            </a:r>
            <a:r>
              <a:rPr lang="zh-CN" altLang="en-US" dirty="0"/>
              <a:t>作为字符串界定符时</a:t>
            </a:r>
            <a:endParaRPr lang="en-US" altLang="zh-CN" dirty="0"/>
          </a:p>
          <a:p>
            <a:pPr lvl="1"/>
            <a:r>
              <a:rPr lang="zh-CN" altLang="en-US" dirty="0"/>
              <a:t>长字符串可以跨越多行</a:t>
            </a:r>
            <a:endParaRPr lang="en-US" altLang="zh-CN" dirty="0"/>
          </a:p>
          <a:p>
            <a:pPr lvl="1"/>
            <a:r>
              <a:rPr lang="zh-CN" altLang="en-US" dirty="0"/>
              <a:t>除了可跨越多行外，其他与短字符串完全一样，也支持字符转义</a:t>
            </a:r>
            <a:endParaRPr lang="en-US" altLang="zh-CN" dirty="0"/>
          </a:p>
          <a:p>
            <a:endParaRPr lang="en-US" altLang="zh-CN" dirty="0">
              <a:latin typeface="Times New Roman" panose="02020603050405020304" pitchFamily="18" charset="0"/>
            </a:endParaRPr>
          </a:p>
          <a:p>
            <a:endParaRPr lang="zh-CN" altLang="en-US" dirty="0"/>
          </a:p>
        </p:txBody>
      </p:sp>
      <p:sp>
        <p:nvSpPr>
          <p:cNvPr id="5" name="矩形 4">
            <a:extLst>
              <a:ext uri="{FF2B5EF4-FFF2-40B4-BE49-F238E27FC236}">
                <a16:creationId xmlns:a16="http://schemas.microsoft.com/office/drawing/2014/main" id="{B3AD4C8D-51B3-4B35-A116-57ED9E4C0AEE}"/>
              </a:ext>
            </a:extLst>
          </p:cNvPr>
          <p:cNvSpPr/>
          <p:nvPr/>
        </p:nvSpPr>
        <p:spPr>
          <a:xfrm>
            <a:off x="4947728" y="3113782"/>
            <a:ext cx="6628598" cy="34163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latin typeface="+mj-lt"/>
              </a:rPr>
              <a:t>&gt;&gt;&gt; </a:t>
            </a:r>
            <a:r>
              <a:rPr lang="zh-CN" altLang="en-US" b="1" dirty="0">
                <a:solidFill>
                  <a:schemeClr val="accent3"/>
                </a:solidFill>
                <a:latin typeface="+mj-lt"/>
              </a:rPr>
              <a:t>print('first line \nline 2\nline 3\nlast line.')</a:t>
            </a:r>
          </a:p>
          <a:p>
            <a:r>
              <a:rPr lang="zh-CN" altLang="en-US" dirty="0">
                <a:latin typeface="+mj-lt"/>
              </a:rPr>
              <a:t>first line </a:t>
            </a:r>
          </a:p>
          <a:p>
            <a:r>
              <a:rPr lang="zh-CN" altLang="en-US" dirty="0">
                <a:latin typeface="+mj-lt"/>
              </a:rPr>
              <a:t>line 2</a:t>
            </a:r>
          </a:p>
          <a:p>
            <a:r>
              <a:rPr lang="zh-CN" altLang="en-US" dirty="0">
                <a:latin typeface="+mj-lt"/>
              </a:rPr>
              <a:t>line 3</a:t>
            </a:r>
          </a:p>
          <a:p>
            <a:r>
              <a:rPr lang="zh-CN" altLang="en-US" dirty="0">
                <a:latin typeface="+mj-lt"/>
              </a:rPr>
              <a:t>last line.</a:t>
            </a:r>
          </a:p>
          <a:p>
            <a:r>
              <a:rPr lang="zh-CN" altLang="en-US" dirty="0">
                <a:latin typeface="+mj-lt"/>
              </a:rPr>
              <a:t>&gt;&gt;&gt; </a:t>
            </a:r>
            <a:r>
              <a:rPr lang="zh-CN" altLang="en-US" b="1" dirty="0">
                <a:solidFill>
                  <a:schemeClr val="accent3"/>
                </a:solidFill>
                <a:latin typeface="+mj-lt"/>
              </a:rPr>
              <a:t>print('''first line \nline 2</a:t>
            </a:r>
          </a:p>
          <a:p>
            <a:r>
              <a:rPr lang="zh-CN" altLang="en-US" b="1" dirty="0">
                <a:solidFill>
                  <a:schemeClr val="accent3"/>
                </a:solidFill>
                <a:latin typeface="+mj-lt"/>
              </a:rPr>
              <a:t>line 3</a:t>
            </a:r>
          </a:p>
          <a:p>
            <a:r>
              <a:rPr lang="zh-CN" altLang="en-US" b="1" dirty="0">
                <a:solidFill>
                  <a:schemeClr val="accent3"/>
                </a:solidFill>
                <a:latin typeface="+mj-lt"/>
              </a:rPr>
              <a:t>last line.''')</a:t>
            </a:r>
          </a:p>
          <a:p>
            <a:r>
              <a:rPr lang="zh-CN" altLang="en-US" dirty="0">
                <a:latin typeface="+mj-lt"/>
              </a:rPr>
              <a:t>first line </a:t>
            </a:r>
          </a:p>
          <a:p>
            <a:r>
              <a:rPr lang="zh-CN" altLang="en-US" dirty="0">
                <a:latin typeface="+mj-lt"/>
              </a:rPr>
              <a:t>line 2</a:t>
            </a:r>
          </a:p>
          <a:p>
            <a:r>
              <a:rPr lang="zh-CN" altLang="en-US" dirty="0">
                <a:latin typeface="+mj-lt"/>
              </a:rPr>
              <a:t>line 3</a:t>
            </a:r>
          </a:p>
          <a:p>
            <a:r>
              <a:rPr lang="zh-CN" altLang="en-US" dirty="0">
                <a:latin typeface="+mj-lt"/>
              </a:rPr>
              <a:t>last line.</a:t>
            </a:r>
          </a:p>
        </p:txBody>
      </p:sp>
      <p:sp>
        <p:nvSpPr>
          <p:cNvPr id="6" name="矩形 5">
            <a:extLst>
              <a:ext uri="{FF2B5EF4-FFF2-40B4-BE49-F238E27FC236}">
                <a16:creationId xmlns:a16="http://schemas.microsoft.com/office/drawing/2014/main" id="{2DAD2325-18E2-4A48-835B-358534D4A191}"/>
              </a:ext>
            </a:extLst>
          </p:cNvPr>
          <p:cNvSpPr/>
          <p:nvPr/>
        </p:nvSpPr>
        <p:spPr>
          <a:xfrm>
            <a:off x="615674" y="3112952"/>
            <a:ext cx="3744571"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latin typeface="+mj-lt"/>
              </a:rPr>
              <a:t>&gt;&gt;&gt; </a:t>
            </a:r>
            <a:r>
              <a:rPr lang="zh-CN" altLang="en-US" b="1" dirty="0">
                <a:solidFill>
                  <a:schemeClr val="accent3"/>
                </a:solidFill>
                <a:latin typeface="+mj-lt"/>
              </a:rPr>
              <a:t>print('''first line</a:t>
            </a:r>
          </a:p>
          <a:p>
            <a:r>
              <a:rPr lang="zh-CN" altLang="en-US" b="1" dirty="0">
                <a:solidFill>
                  <a:schemeClr val="accent3"/>
                </a:solidFill>
                <a:latin typeface="+mj-lt"/>
              </a:rPr>
              <a:t>line 2</a:t>
            </a:r>
          </a:p>
          <a:p>
            <a:r>
              <a:rPr lang="zh-CN" altLang="en-US" b="1" dirty="0">
                <a:solidFill>
                  <a:schemeClr val="accent3"/>
                </a:solidFill>
                <a:latin typeface="+mj-lt"/>
              </a:rPr>
              <a:t>line 3</a:t>
            </a:r>
          </a:p>
          <a:p>
            <a:r>
              <a:rPr lang="zh-CN" altLang="en-US" b="1" dirty="0">
                <a:solidFill>
                  <a:schemeClr val="accent3"/>
                </a:solidFill>
                <a:latin typeface="+mj-lt"/>
              </a:rPr>
              <a:t>last line.''')</a:t>
            </a:r>
          </a:p>
          <a:p>
            <a:r>
              <a:rPr lang="zh-CN" altLang="en-US" dirty="0">
                <a:latin typeface="+mj-lt"/>
              </a:rPr>
              <a:t>first line</a:t>
            </a:r>
          </a:p>
          <a:p>
            <a:r>
              <a:rPr lang="zh-CN" altLang="en-US" dirty="0">
                <a:latin typeface="+mj-lt"/>
              </a:rPr>
              <a:t>line 2</a:t>
            </a:r>
          </a:p>
          <a:p>
            <a:r>
              <a:rPr lang="zh-CN" altLang="en-US" dirty="0">
                <a:latin typeface="+mj-lt"/>
              </a:rPr>
              <a:t>line 3</a:t>
            </a:r>
          </a:p>
          <a:p>
            <a:r>
              <a:rPr lang="zh-CN" altLang="en-US" dirty="0">
                <a:latin typeface="+mj-lt"/>
              </a:rPr>
              <a:t>last line.</a:t>
            </a:r>
          </a:p>
        </p:txBody>
      </p:sp>
      <p:sp>
        <p:nvSpPr>
          <p:cNvPr id="4" name="矩形 3">
            <a:extLst>
              <a:ext uri="{FF2B5EF4-FFF2-40B4-BE49-F238E27FC236}">
                <a16:creationId xmlns:a16="http://schemas.microsoft.com/office/drawing/2014/main" id="{BCDAAC9F-4C13-46B4-97E4-EB46FB86BB86}"/>
              </a:ext>
            </a:extLst>
          </p:cNvPr>
          <p:cNvSpPr/>
          <p:nvPr/>
        </p:nvSpPr>
        <p:spPr>
          <a:xfrm>
            <a:off x="7605714" y="186824"/>
            <a:ext cx="4309790" cy="224676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342900" indent="-342900">
              <a:buFont typeface="Arial" panose="020B0604020202020204" pitchFamily="34" charset="0"/>
              <a:buChar char="•"/>
            </a:pPr>
            <a:r>
              <a:rPr lang="en-US" altLang="zh-CN" sz="2000" dirty="0"/>
              <a:t>python</a:t>
            </a:r>
            <a:r>
              <a:rPr lang="zh-CN" altLang="en-US" sz="2000" dirty="0"/>
              <a:t>语言支持一般采用</a:t>
            </a:r>
            <a:r>
              <a:rPr lang="en-US" altLang="zh-CN" sz="2000" dirty="0"/>
              <a:t>#</a:t>
            </a:r>
            <a:r>
              <a:rPr lang="zh-CN" altLang="en-US" sz="2000" dirty="0"/>
              <a:t>进行单行注释，</a:t>
            </a:r>
            <a:r>
              <a:rPr lang="en-US" altLang="zh-CN" sz="2000" dirty="0"/>
              <a:t>#</a:t>
            </a:r>
            <a:r>
              <a:rPr lang="zh-CN" altLang="en-US" sz="2000" dirty="0"/>
              <a:t>之后同一行的内容忽略掉</a:t>
            </a:r>
            <a:endParaRPr lang="en-US" altLang="zh-CN" sz="2000" dirty="0"/>
          </a:p>
          <a:p>
            <a:pPr marL="342900" indent="-342900">
              <a:buFont typeface="Arial" panose="020B0604020202020204" pitchFamily="34" charset="0"/>
              <a:buChar char="•"/>
            </a:pPr>
            <a:r>
              <a:rPr lang="en-US" altLang="zh-CN" sz="2000" dirty="0"/>
              <a:t>python</a:t>
            </a:r>
            <a:r>
              <a:rPr lang="zh-CN" altLang="en-US" sz="2000" dirty="0"/>
              <a:t>语言本身不像</a:t>
            </a:r>
            <a:r>
              <a:rPr lang="en-US" altLang="zh-CN" sz="2000" dirty="0"/>
              <a:t>C</a:t>
            </a:r>
            <a:r>
              <a:rPr lang="zh-CN" altLang="en-US" sz="2000" dirty="0"/>
              <a:t>等支持多行注释，但是由于表达式执行后并没有任何</a:t>
            </a:r>
            <a:r>
              <a:rPr lang="en-US" altLang="zh-CN" sz="2000" dirty="0"/>
              <a:t>side effect</a:t>
            </a:r>
            <a:r>
              <a:rPr lang="zh-CN" altLang="en-US" sz="2000" dirty="0"/>
              <a:t>，可以采用长字符串来支持</a:t>
            </a:r>
            <a:r>
              <a:rPr lang="zh-CN" altLang="en-US" sz="2000" b="1" dirty="0">
                <a:solidFill>
                  <a:srgbClr val="0070C0"/>
                </a:solidFill>
              </a:rPr>
              <a:t>多行注释</a:t>
            </a:r>
            <a:r>
              <a:rPr lang="en-US" altLang="zh-CN" sz="2000" b="1" dirty="0">
                <a:solidFill>
                  <a:srgbClr val="0070C0"/>
                </a:solidFill>
              </a:rPr>
              <a:t> </a:t>
            </a:r>
          </a:p>
        </p:txBody>
      </p:sp>
    </p:spTree>
    <p:extLst>
      <p:ext uri="{BB962C8B-B14F-4D97-AF65-F5344CB8AC3E}">
        <p14:creationId xmlns:p14="http://schemas.microsoft.com/office/powerpoint/2010/main" val="2306239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B11DA6-48A7-4A4C-90B7-288A69E12A65}"/>
              </a:ext>
            </a:extLst>
          </p:cNvPr>
          <p:cNvSpPr>
            <a:spLocks noGrp="1"/>
          </p:cNvSpPr>
          <p:nvPr>
            <p:ph type="title"/>
          </p:nvPr>
        </p:nvSpPr>
        <p:spPr/>
        <p:txBody>
          <a:bodyPr/>
          <a:lstStyle/>
          <a:p>
            <a:r>
              <a:rPr lang="zh-CN" altLang="en-US" dirty="0"/>
              <a:t>原始字符串</a:t>
            </a:r>
          </a:p>
        </p:txBody>
      </p:sp>
      <p:sp>
        <p:nvSpPr>
          <p:cNvPr id="3" name="内容占位符 2">
            <a:extLst>
              <a:ext uri="{FF2B5EF4-FFF2-40B4-BE49-F238E27FC236}">
                <a16:creationId xmlns:a16="http://schemas.microsoft.com/office/drawing/2014/main" id="{234D75DD-6B40-4E26-AEEE-678B04A20CCD}"/>
              </a:ext>
            </a:extLst>
          </p:cNvPr>
          <p:cNvSpPr>
            <a:spLocks noGrp="1"/>
          </p:cNvSpPr>
          <p:nvPr>
            <p:ph idx="1"/>
          </p:nvPr>
        </p:nvSpPr>
        <p:spPr>
          <a:xfrm>
            <a:off x="442913" y="728663"/>
            <a:ext cx="11203577" cy="2033788"/>
          </a:xfrm>
        </p:spPr>
        <p:txBody>
          <a:bodyPr/>
          <a:lstStyle/>
          <a:p>
            <a:r>
              <a:rPr lang="zh-CN" altLang="en-US" dirty="0"/>
              <a:t>短字符串和长字符串的内容中如果有许多字符需要进行转义会比较繁琐</a:t>
            </a:r>
          </a:p>
          <a:p>
            <a:endParaRPr lang="zh-CN" altLang="en-US" dirty="0"/>
          </a:p>
        </p:txBody>
      </p:sp>
      <p:sp>
        <p:nvSpPr>
          <p:cNvPr id="4" name="矩形 3">
            <a:extLst>
              <a:ext uri="{FF2B5EF4-FFF2-40B4-BE49-F238E27FC236}">
                <a16:creationId xmlns:a16="http://schemas.microsoft.com/office/drawing/2014/main" id="{C814210E-7D14-480D-8EE6-99F26A8ECAE9}"/>
              </a:ext>
            </a:extLst>
          </p:cNvPr>
          <p:cNvSpPr/>
          <p:nvPr/>
        </p:nvSpPr>
        <p:spPr>
          <a:xfrm>
            <a:off x="757761" y="1329428"/>
            <a:ext cx="9262138"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latin typeface="+mj-lt"/>
              </a:rPr>
              <a:t>&gt;&gt;&gt; </a:t>
            </a:r>
            <a:r>
              <a:rPr lang="zh-CN" altLang="en-US" b="1" dirty="0">
                <a:solidFill>
                  <a:schemeClr val="accent3"/>
                </a:solidFill>
                <a:latin typeface="+mj-lt"/>
              </a:rPr>
              <a:t>print('''要让变量a指向字符串"C:\\Program Files (x86)\\Python35\\bin"</a:t>
            </a:r>
          </a:p>
          <a:p>
            <a:r>
              <a:rPr lang="zh-CN" altLang="en-US" b="1" dirty="0">
                <a:solidFill>
                  <a:schemeClr val="accent3"/>
                </a:solidFill>
                <a:latin typeface="+mj-lt"/>
              </a:rPr>
              <a:t>应该这样定义：a = "C:\\\\Program Files (x86)\\\\Python35\\\\bin" ''')</a:t>
            </a:r>
          </a:p>
          <a:p>
            <a:r>
              <a:rPr lang="zh-CN" altLang="en-US" dirty="0">
                <a:latin typeface="+mj-lt"/>
              </a:rPr>
              <a:t>要让变量a指向字符串"C:\Program Files (x86)\Python35\bin"</a:t>
            </a:r>
          </a:p>
          <a:p>
            <a:r>
              <a:rPr lang="zh-CN" altLang="en-US" dirty="0">
                <a:latin typeface="+mj-lt"/>
              </a:rPr>
              <a:t>应该这样定义：a = "C:\\Program Files (x86)\\Python35\\bin" </a:t>
            </a:r>
          </a:p>
        </p:txBody>
      </p:sp>
      <p:sp>
        <p:nvSpPr>
          <p:cNvPr id="5" name="内容占位符 2">
            <a:extLst>
              <a:ext uri="{FF2B5EF4-FFF2-40B4-BE49-F238E27FC236}">
                <a16:creationId xmlns:a16="http://schemas.microsoft.com/office/drawing/2014/main" id="{5BE80D95-56DB-4573-A45C-33A58B44862C}"/>
              </a:ext>
            </a:extLst>
          </p:cNvPr>
          <p:cNvSpPr txBox="1">
            <a:spLocks/>
          </p:cNvSpPr>
          <p:nvPr/>
        </p:nvSpPr>
        <p:spPr>
          <a:xfrm>
            <a:off x="529046" y="2892743"/>
            <a:ext cx="11203577" cy="20337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原始</a:t>
            </a:r>
            <a:r>
              <a:rPr lang="en-US" altLang="zh-CN" dirty="0"/>
              <a:t>(raw)</a:t>
            </a:r>
            <a:r>
              <a:rPr lang="zh-CN" altLang="en-US" dirty="0"/>
              <a:t>字符串定义：</a:t>
            </a:r>
            <a:endParaRPr lang="en-US" altLang="zh-CN" dirty="0"/>
          </a:p>
          <a:p>
            <a:pPr lvl="1"/>
            <a:r>
              <a:rPr lang="zh-CN" altLang="en-US" dirty="0"/>
              <a:t>字符串界定符前面</a:t>
            </a:r>
            <a:r>
              <a:rPr lang="zh-CN" altLang="en-US" b="1" dirty="0">
                <a:solidFill>
                  <a:schemeClr val="accent6"/>
                </a:solidFill>
              </a:rPr>
              <a:t>加字母r或</a:t>
            </a:r>
            <a:r>
              <a:rPr lang="en-US" altLang="zh-CN" b="1" dirty="0">
                <a:solidFill>
                  <a:schemeClr val="accent6"/>
                </a:solidFill>
              </a:rPr>
              <a:t>R</a:t>
            </a:r>
            <a:r>
              <a:rPr lang="zh-CN" altLang="en-US" b="1" dirty="0">
                <a:solidFill>
                  <a:schemeClr val="accent6"/>
                </a:solidFill>
              </a:rPr>
              <a:t>，</a:t>
            </a:r>
            <a:r>
              <a:rPr lang="zh-CN" altLang="en-US" dirty="0"/>
              <a:t>界定符之间的所有内容作为原始字符串的内容</a:t>
            </a:r>
            <a:endParaRPr lang="en-US" altLang="zh-CN" dirty="0"/>
          </a:p>
          <a:p>
            <a:pPr lvl="1"/>
            <a:r>
              <a:rPr lang="zh-CN" altLang="en-US" dirty="0"/>
              <a:t>原始字符串定义中，特殊字符不需要转义</a:t>
            </a:r>
            <a:endParaRPr lang="en-US" altLang="zh-CN" dirty="0"/>
          </a:p>
          <a:p>
            <a:pPr lvl="1"/>
            <a:endParaRPr lang="en-US" altLang="zh-CN" dirty="0"/>
          </a:p>
          <a:p>
            <a:endParaRPr lang="zh-CN" altLang="en-US" dirty="0"/>
          </a:p>
        </p:txBody>
      </p:sp>
      <p:sp>
        <p:nvSpPr>
          <p:cNvPr id="6" name="矩形 5">
            <a:extLst>
              <a:ext uri="{FF2B5EF4-FFF2-40B4-BE49-F238E27FC236}">
                <a16:creationId xmlns:a16="http://schemas.microsoft.com/office/drawing/2014/main" id="{BDFD3F3B-8E79-43A0-A230-89EF1A8B0D50}"/>
              </a:ext>
            </a:extLst>
          </p:cNvPr>
          <p:cNvSpPr/>
          <p:nvPr/>
        </p:nvSpPr>
        <p:spPr>
          <a:xfrm>
            <a:off x="757761" y="4136944"/>
            <a:ext cx="9695848"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latin typeface="+mj-lt"/>
              </a:rPr>
              <a:t>&gt;&gt;&gt; </a:t>
            </a:r>
            <a:r>
              <a:rPr lang="zh-CN" altLang="en-US" b="1" dirty="0">
                <a:solidFill>
                  <a:schemeClr val="accent3"/>
                </a:solidFill>
                <a:latin typeface="+mj-lt"/>
              </a:rPr>
              <a:t>print(r'''要让变量a指向字符串"C:\Program Files (x86)\Python35\bin"</a:t>
            </a:r>
          </a:p>
          <a:p>
            <a:r>
              <a:rPr lang="zh-CN" altLang="en-US" b="1" dirty="0">
                <a:solidFill>
                  <a:schemeClr val="accent3"/>
                </a:solidFill>
                <a:latin typeface="+mj-lt"/>
              </a:rPr>
              <a:t>应该这样定义：a = "C:\\Program Files (x86)\\Python35\\bin" ''')</a:t>
            </a:r>
          </a:p>
          <a:p>
            <a:r>
              <a:rPr lang="zh-CN" altLang="en-US" dirty="0">
                <a:latin typeface="+mj-lt"/>
              </a:rPr>
              <a:t>要让变量a指向字符串"C:\Program Files (x86)\Python35\bin"</a:t>
            </a:r>
          </a:p>
          <a:p>
            <a:r>
              <a:rPr lang="zh-CN" altLang="en-US" dirty="0">
                <a:latin typeface="+mj-lt"/>
              </a:rPr>
              <a:t>应该这样定义：a = "C:\\Program Files (x86)\\Python35\\bin" </a:t>
            </a:r>
          </a:p>
        </p:txBody>
      </p:sp>
      <p:sp>
        <p:nvSpPr>
          <p:cNvPr id="8" name="文本框 7">
            <a:extLst>
              <a:ext uri="{FF2B5EF4-FFF2-40B4-BE49-F238E27FC236}">
                <a16:creationId xmlns:a16="http://schemas.microsoft.com/office/drawing/2014/main" id="{7D371711-D764-4804-B87E-5141E9B22FB7}"/>
              </a:ext>
            </a:extLst>
          </p:cNvPr>
          <p:cNvSpPr txBox="1"/>
          <p:nvPr/>
        </p:nvSpPr>
        <p:spPr>
          <a:xfrm>
            <a:off x="529046" y="5616714"/>
            <a:ext cx="10317630" cy="923330"/>
          </a:xfrm>
          <a:prstGeom prst="rect">
            <a:avLst/>
          </a:prstGeom>
          <a:noFill/>
        </p:spPr>
        <p:txBody>
          <a:bodyPr wrap="square">
            <a:spAutoFit/>
          </a:bodyPr>
          <a:lstStyle/>
          <a:p>
            <a:r>
              <a:rPr lang="zh-CN" altLang="en-US" dirty="0"/>
              <a:t>笔记：原始字符串</a:t>
            </a:r>
          </a:p>
          <a:p>
            <a:r>
              <a:rPr lang="en-US" altLang="zh-CN" dirty="0"/>
              <a:t>r </a:t>
            </a:r>
            <a:r>
              <a:rPr lang="zh-CN" altLang="en-US" dirty="0"/>
              <a:t>，词法分析时，他会去找结尾的单引号，</a:t>
            </a:r>
            <a:r>
              <a:rPr lang="en-US" altLang="zh-CN" dirty="0"/>
              <a:t>\'</a:t>
            </a:r>
            <a:r>
              <a:rPr lang="zh-CN" altLang="en-US" dirty="0"/>
              <a:t>认为是</a:t>
            </a:r>
            <a:r>
              <a:rPr lang="en-US" altLang="zh-CN" dirty="0"/>
              <a:t>'</a:t>
            </a:r>
            <a:r>
              <a:rPr lang="zh-CN" altLang="en-US" dirty="0"/>
              <a:t>本身，一旦确定开始结束符之后，转义符</a:t>
            </a:r>
            <a:r>
              <a:rPr lang="en-US" altLang="zh-CN" dirty="0"/>
              <a:t>\</a:t>
            </a:r>
            <a:r>
              <a:rPr lang="zh-CN" altLang="en-US" dirty="0"/>
              <a:t>又失去了转义的功能，仅仅作为一个字符</a:t>
            </a:r>
            <a:r>
              <a:rPr lang="en-US" altLang="zh-CN" dirty="0"/>
              <a:t>\</a:t>
            </a:r>
            <a:r>
              <a:rPr lang="zh-CN" altLang="en-US" dirty="0"/>
              <a:t>存在</a:t>
            </a:r>
          </a:p>
        </p:txBody>
      </p:sp>
    </p:spTree>
    <p:extLst>
      <p:ext uri="{BB962C8B-B14F-4D97-AF65-F5344CB8AC3E}">
        <p14:creationId xmlns:p14="http://schemas.microsoft.com/office/powerpoint/2010/main" val="4002993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B9F77-C402-4436-9EBD-AE3705B1A6D0}"/>
              </a:ext>
            </a:extLst>
          </p:cNvPr>
          <p:cNvSpPr>
            <a:spLocks noGrp="1"/>
          </p:cNvSpPr>
          <p:nvPr>
            <p:ph type="title"/>
          </p:nvPr>
        </p:nvSpPr>
        <p:spPr/>
        <p:txBody>
          <a:bodyPr/>
          <a:lstStyle/>
          <a:p>
            <a:r>
              <a:rPr lang="zh-CN" altLang="en-US" dirty="0"/>
              <a:t>原始字符串的局限性</a:t>
            </a:r>
          </a:p>
        </p:txBody>
      </p:sp>
      <p:sp>
        <p:nvSpPr>
          <p:cNvPr id="3" name="内容占位符 2">
            <a:extLst>
              <a:ext uri="{FF2B5EF4-FFF2-40B4-BE49-F238E27FC236}">
                <a16:creationId xmlns:a16="http://schemas.microsoft.com/office/drawing/2014/main" id="{208D4878-9B05-4813-B6B4-C65709A410B8}"/>
              </a:ext>
            </a:extLst>
          </p:cNvPr>
          <p:cNvSpPr>
            <a:spLocks noGrp="1"/>
          </p:cNvSpPr>
          <p:nvPr>
            <p:ph idx="1"/>
          </p:nvPr>
        </p:nvSpPr>
        <p:spPr>
          <a:xfrm>
            <a:off x="442913" y="757539"/>
            <a:ext cx="11289710" cy="5617710"/>
          </a:xfrm>
        </p:spPr>
        <p:txBody>
          <a:bodyPr/>
          <a:lstStyle/>
          <a:p>
            <a:r>
              <a:rPr lang="en-US" altLang="zh-CN" dirty="0"/>
              <a:t>python</a:t>
            </a:r>
            <a:r>
              <a:rPr lang="zh-CN" altLang="en-US" dirty="0"/>
              <a:t>解释器在进行词法分析时会</a:t>
            </a:r>
            <a:r>
              <a:rPr lang="zh-CN" altLang="en-US" b="1" dirty="0">
                <a:solidFill>
                  <a:srgbClr val="FF0000"/>
                </a:solidFill>
              </a:rPr>
              <a:t>解释转义字符</a:t>
            </a:r>
            <a:r>
              <a:rPr lang="zh-CN" altLang="en-US" dirty="0"/>
              <a:t>以确定原始字符串是否结束，但是一旦</a:t>
            </a:r>
            <a:r>
              <a:rPr lang="zh-CN" altLang="en-US" b="1" dirty="0">
                <a:solidFill>
                  <a:srgbClr val="0070C0"/>
                </a:solidFill>
              </a:rPr>
              <a:t>确定了原始字符串的开始和结束位置</a:t>
            </a:r>
            <a:r>
              <a:rPr lang="zh-CN" altLang="en-US" dirty="0"/>
              <a:t>后，之间的所有内容都作为原始字符串的内容，即</a:t>
            </a:r>
            <a:r>
              <a:rPr lang="zh-CN" altLang="en-US" b="1" dirty="0">
                <a:solidFill>
                  <a:srgbClr val="FF0000"/>
                </a:solidFill>
              </a:rPr>
              <a:t>转义符又失去了原来的意义</a:t>
            </a:r>
            <a:endParaRPr lang="en-US" altLang="zh-CN" b="1" dirty="0">
              <a:solidFill>
                <a:srgbClr val="FF0000"/>
              </a:solidFill>
            </a:endParaRPr>
          </a:p>
          <a:p>
            <a:r>
              <a:rPr lang="zh-CN" altLang="en-US" dirty="0"/>
              <a:t>不是所有的字符串都可以采用原始字符串定义，比如最后一个字符为</a:t>
            </a:r>
            <a:r>
              <a:rPr lang="en-US" altLang="zh-CN" dirty="0"/>
              <a:t>\</a:t>
            </a:r>
            <a:r>
              <a:rPr lang="zh-CN" altLang="en-US" dirty="0"/>
              <a:t>时</a:t>
            </a:r>
            <a:endParaRPr lang="en-US" altLang="zh-CN" dirty="0"/>
          </a:p>
          <a:p>
            <a:pPr marL="0" indent="0">
              <a:buNone/>
            </a:pPr>
            <a:endParaRPr lang="en-US" altLang="zh-CN" dirty="0"/>
          </a:p>
          <a:p>
            <a:endParaRPr lang="zh-CN" altLang="en-US" dirty="0"/>
          </a:p>
        </p:txBody>
      </p:sp>
      <p:sp>
        <p:nvSpPr>
          <p:cNvPr id="4" name="矩形 3">
            <a:extLst>
              <a:ext uri="{FF2B5EF4-FFF2-40B4-BE49-F238E27FC236}">
                <a16:creationId xmlns:a16="http://schemas.microsoft.com/office/drawing/2014/main" id="{286EA75A-C62A-44AE-A3AF-85486E347D14}"/>
              </a:ext>
            </a:extLst>
          </p:cNvPr>
          <p:cNvSpPr/>
          <p:nvPr/>
        </p:nvSpPr>
        <p:spPr>
          <a:xfrm>
            <a:off x="1315452" y="2341109"/>
            <a:ext cx="6384757" cy="313932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latin typeface="+mj-lt"/>
              </a:rPr>
              <a:t>&gt;&gt;&gt; </a:t>
            </a:r>
            <a:r>
              <a:rPr lang="zh-CN" altLang="en-US" b="1" dirty="0">
                <a:solidFill>
                  <a:schemeClr val="accent3"/>
                </a:solidFill>
                <a:latin typeface="+mj-lt"/>
              </a:rPr>
              <a:t>print(r'c:\')</a:t>
            </a:r>
          </a:p>
          <a:p>
            <a:r>
              <a:rPr lang="zh-CN" altLang="en-US" dirty="0">
                <a:latin typeface="+mj-lt"/>
              </a:rPr>
              <a:t>      </a:t>
            </a:r>
          </a:p>
          <a:p>
            <a:r>
              <a:rPr lang="zh-CN" altLang="en-US" dirty="0">
                <a:latin typeface="+mj-lt"/>
              </a:rPr>
              <a:t>SyntaxError: EOL while scanning string literal</a:t>
            </a:r>
          </a:p>
          <a:p>
            <a:r>
              <a:rPr lang="zh-CN" altLang="en-US" dirty="0">
                <a:latin typeface="+mj-lt"/>
              </a:rPr>
              <a:t>&gt;&gt;&gt; </a:t>
            </a:r>
            <a:r>
              <a:rPr lang="zh-CN" altLang="en-US" b="1" dirty="0">
                <a:solidFill>
                  <a:schemeClr val="accent3"/>
                </a:solidFill>
                <a:latin typeface="+mj-lt"/>
              </a:rPr>
              <a:t>print(r'c:\\')</a:t>
            </a:r>
          </a:p>
          <a:p>
            <a:r>
              <a:rPr lang="zh-CN" altLang="en-US" dirty="0">
                <a:latin typeface="+mj-lt"/>
              </a:rPr>
              <a:t>c:\\</a:t>
            </a:r>
          </a:p>
          <a:p>
            <a:r>
              <a:rPr lang="zh-CN" altLang="en-US" dirty="0">
                <a:latin typeface="+mj-lt"/>
              </a:rPr>
              <a:t>&gt;&gt;&gt; </a:t>
            </a:r>
            <a:r>
              <a:rPr lang="zh-CN" altLang="en-US" b="1" dirty="0">
                <a:solidFill>
                  <a:schemeClr val="accent3"/>
                </a:solidFill>
                <a:latin typeface="+mj-lt"/>
              </a:rPr>
              <a:t>print(r''hello'')</a:t>
            </a:r>
          </a:p>
          <a:p>
            <a:r>
              <a:rPr lang="zh-CN" altLang="en-US" dirty="0">
                <a:latin typeface="+mj-lt"/>
              </a:rPr>
              <a:t>SyntaxError: invalid syntax</a:t>
            </a:r>
          </a:p>
          <a:p>
            <a:r>
              <a:rPr lang="zh-CN" altLang="en-US" dirty="0">
                <a:latin typeface="+mj-lt"/>
              </a:rPr>
              <a:t>&gt;&gt;&gt; </a:t>
            </a:r>
            <a:r>
              <a:rPr lang="zh-CN" altLang="en-US" b="1" dirty="0">
                <a:solidFill>
                  <a:schemeClr val="accent3"/>
                </a:solidFill>
                <a:latin typeface="+mj-lt"/>
              </a:rPr>
              <a:t>print(r'\'hello\'')</a:t>
            </a:r>
          </a:p>
          <a:p>
            <a:r>
              <a:rPr lang="zh-CN" altLang="en-US" dirty="0">
                <a:latin typeface="+mj-lt"/>
              </a:rPr>
              <a:t>\'hello\'</a:t>
            </a:r>
            <a:endParaRPr lang="en-US" altLang="zh-CN" dirty="0">
              <a:latin typeface="+mj-lt"/>
            </a:endParaRPr>
          </a:p>
          <a:p>
            <a:r>
              <a:rPr lang="en-US" altLang="zh-CN" dirty="0">
                <a:latin typeface="+mj-lt"/>
              </a:rPr>
              <a:t>&gt;&gt;&gt; </a:t>
            </a:r>
            <a:r>
              <a:rPr lang="en-US" altLang="zh-CN" b="1" dirty="0">
                <a:solidFill>
                  <a:schemeClr val="accent3"/>
                </a:solidFill>
                <a:latin typeface="+mj-lt"/>
              </a:rPr>
              <a:t>print('\'hello\'')</a:t>
            </a:r>
          </a:p>
          <a:p>
            <a:r>
              <a:rPr lang="en-US" altLang="zh-CN" dirty="0">
                <a:latin typeface="+mj-lt"/>
              </a:rPr>
              <a:t>'hello'</a:t>
            </a:r>
            <a:endParaRPr lang="zh-CN" altLang="en-US" dirty="0">
              <a:latin typeface="+mj-lt"/>
            </a:endParaRPr>
          </a:p>
        </p:txBody>
      </p:sp>
    </p:spTree>
    <p:extLst>
      <p:ext uri="{BB962C8B-B14F-4D97-AF65-F5344CB8AC3E}">
        <p14:creationId xmlns:p14="http://schemas.microsoft.com/office/powerpoint/2010/main" val="28178210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976E5-07E5-4AF6-A42F-823736F8B8DA}"/>
              </a:ext>
            </a:extLst>
          </p:cNvPr>
          <p:cNvSpPr>
            <a:spLocks noGrp="1"/>
          </p:cNvSpPr>
          <p:nvPr>
            <p:ph type="title"/>
          </p:nvPr>
        </p:nvSpPr>
        <p:spPr/>
        <p:txBody>
          <a:bodyPr/>
          <a:lstStyle/>
          <a:p>
            <a:r>
              <a:rPr lang="zh-CN" altLang="en-US" dirty="0"/>
              <a:t>字符串对象支持的算术运算符</a:t>
            </a:r>
          </a:p>
        </p:txBody>
      </p:sp>
      <p:sp>
        <p:nvSpPr>
          <p:cNvPr id="3" name="内容占位符 2">
            <a:extLst>
              <a:ext uri="{FF2B5EF4-FFF2-40B4-BE49-F238E27FC236}">
                <a16:creationId xmlns:a16="http://schemas.microsoft.com/office/drawing/2014/main" id="{8192499A-E1F4-4549-A7F4-819CF8672740}"/>
              </a:ext>
            </a:extLst>
          </p:cNvPr>
          <p:cNvSpPr>
            <a:spLocks noGrp="1"/>
          </p:cNvSpPr>
          <p:nvPr>
            <p:ph idx="1"/>
          </p:nvPr>
        </p:nvSpPr>
        <p:spPr>
          <a:xfrm>
            <a:off x="442913" y="728663"/>
            <a:ext cx="11289710" cy="5617710"/>
          </a:xfrm>
        </p:spPr>
        <p:txBody>
          <a:bodyPr/>
          <a:lstStyle/>
          <a:p>
            <a:pPr>
              <a:lnSpc>
                <a:spcPct val="80000"/>
              </a:lnSpc>
            </a:pPr>
            <a:r>
              <a:rPr lang="zh-CN" altLang="en-US" b="1" dirty="0">
                <a:solidFill>
                  <a:srgbClr val="0070C0"/>
                </a:solidFill>
                <a:latin typeface="宋体" panose="02010600030101010101" pitchFamily="2" charset="-122"/>
              </a:rPr>
              <a:t>加法运算符：</a:t>
            </a:r>
            <a:r>
              <a:rPr lang="en-US" altLang="zh-CN" b="1" dirty="0">
                <a:solidFill>
                  <a:srgbClr val="0070C0"/>
                </a:solidFill>
              </a:rPr>
              <a:t>s1 + s2</a:t>
            </a:r>
          </a:p>
          <a:p>
            <a:pPr lvl="1">
              <a:lnSpc>
                <a:spcPct val="80000"/>
              </a:lnSpc>
            </a:pPr>
            <a:r>
              <a:rPr lang="zh-CN" altLang="en-US" dirty="0">
                <a:latin typeface="宋体" panose="02010600030101010101" pitchFamily="2" charset="-122"/>
              </a:rPr>
              <a:t>字符串与字符串相加，生成一个新的字符串</a:t>
            </a:r>
            <a:r>
              <a:rPr lang="en-US" altLang="zh-CN" dirty="0">
                <a:latin typeface="宋体" panose="02010600030101010101" pitchFamily="2" charset="-122"/>
              </a:rPr>
              <a:t>,</a:t>
            </a:r>
            <a:r>
              <a:rPr lang="zh-CN" altLang="en-US" dirty="0">
                <a:latin typeface="宋体" panose="02010600030101010101" pitchFamily="2" charset="-122"/>
              </a:rPr>
              <a:t>由两个字符串合并而成</a:t>
            </a:r>
            <a:endParaRPr lang="en-US" altLang="zh-CN" dirty="0">
              <a:latin typeface="宋体" panose="02010600030101010101" pitchFamily="2" charset="-122"/>
            </a:endParaRPr>
          </a:p>
          <a:p>
            <a:pPr lvl="1">
              <a:lnSpc>
                <a:spcPct val="80000"/>
              </a:lnSpc>
            </a:pPr>
            <a:r>
              <a:rPr lang="zh-CN" altLang="en-US" dirty="0">
                <a:latin typeface="宋体" panose="02010600030101010101" pitchFamily="2" charset="-122"/>
              </a:rPr>
              <a:t>字符串不能与其他类型对象相加</a:t>
            </a:r>
            <a:endParaRPr lang="en-US" altLang="zh-CN" dirty="0">
              <a:latin typeface="宋体" panose="02010600030101010101" pitchFamily="2" charset="-122"/>
            </a:endParaRPr>
          </a:p>
          <a:p>
            <a:r>
              <a:rPr lang="zh-CN" altLang="en-US" dirty="0"/>
              <a:t>乘法运算符：</a:t>
            </a:r>
            <a:r>
              <a:rPr lang="en-US" altLang="zh-CN" dirty="0"/>
              <a:t>s * n  </a:t>
            </a:r>
            <a:r>
              <a:rPr lang="zh-CN" altLang="en-US" dirty="0"/>
              <a:t>或 </a:t>
            </a:r>
            <a:r>
              <a:rPr lang="en-US" altLang="zh-CN" dirty="0"/>
              <a:t>n * s</a:t>
            </a:r>
          </a:p>
          <a:p>
            <a:pPr lvl="1"/>
            <a:r>
              <a:rPr lang="zh-CN" altLang="en-US" dirty="0"/>
              <a:t>字符串与整数相乘，生成一个新的字符串，相当于字符串的内容重复多次。整数小于等于</a:t>
            </a:r>
            <a:r>
              <a:rPr lang="en-US" altLang="zh-CN" dirty="0"/>
              <a:t>0</a:t>
            </a:r>
            <a:r>
              <a:rPr lang="zh-CN" altLang="en-US" dirty="0"/>
              <a:t>时生成空字符串 </a:t>
            </a:r>
            <a:r>
              <a:rPr lang="en-US" altLang="zh-CN" dirty="0"/>
              <a:t>'' </a:t>
            </a:r>
            <a:endParaRPr lang="zh-CN" altLang="en-US" dirty="0"/>
          </a:p>
        </p:txBody>
      </p:sp>
      <p:sp>
        <p:nvSpPr>
          <p:cNvPr id="5" name="矩形 4">
            <a:extLst>
              <a:ext uri="{FF2B5EF4-FFF2-40B4-BE49-F238E27FC236}">
                <a16:creationId xmlns:a16="http://schemas.microsoft.com/office/drawing/2014/main" id="{6F72303F-D611-4997-8C3A-FA52447D636F}"/>
              </a:ext>
            </a:extLst>
          </p:cNvPr>
          <p:cNvSpPr/>
          <p:nvPr/>
        </p:nvSpPr>
        <p:spPr>
          <a:xfrm>
            <a:off x="613386" y="2975198"/>
            <a:ext cx="7198771" cy="2308324"/>
          </a:xfrm>
          <a:prstGeom prst="rect">
            <a:avLst/>
          </a:prstGeom>
          <a:solidFill>
            <a:sysClr val="window" lastClr="FFFFFF"/>
          </a:solidFill>
          <a:ln w="12700" cap="flat" cmpd="sng" algn="ctr">
            <a:solidFill>
              <a:srgbClr val="ED7D31"/>
            </a:solidFill>
            <a:prstDash val="solid"/>
            <a:miter lim="800000"/>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mj-lt"/>
                <a:ea typeface="等线" panose="02010600030101010101" pitchFamily="2" charset="-122"/>
                <a:cs typeface="+mn-cs"/>
              </a:rPr>
              <a:t>&gt;&gt;&gt; a = 'abc' + '123'       #生成新对象  </a:t>
            </a:r>
            <a:r>
              <a:rPr kumimoji="0" lang="en-US" altLang="zh-CN" sz="1800" b="0" i="0" u="none" strike="noStrike" kern="0" cap="none" spc="0" normalizeH="0" baseline="0" noProof="0" dirty="0">
                <a:ln>
                  <a:noFill/>
                </a:ln>
                <a:solidFill>
                  <a:prstClr val="black"/>
                </a:solidFill>
                <a:effectLst/>
                <a:uLnTx/>
                <a:uFillTx/>
                <a:latin typeface="+mj-lt"/>
                <a:ea typeface="等线" panose="02010600030101010101" pitchFamily="2" charset="-122"/>
                <a:cs typeface="+mn-cs"/>
              </a:rPr>
              <a:t>'abc123'</a:t>
            </a:r>
            <a:endParaRPr kumimoji="0" lang="zh-CN" altLang="en-US" sz="1800" b="0" i="0" u="none" strike="noStrike" kern="0" cap="none" spc="0" normalizeH="0" baseline="0" noProof="0" dirty="0">
              <a:ln>
                <a:noFill/>
              </a:ln>
              <a:solidFill>
                <a:prstClr val="black"/>
              </a:solidFill>
              <a:effectLst/>
              <a:uLnTx/>
              <a:uFillTx/>
              <a:latin typeface="+mj-lt"/>
              <a:ea typeface="等线"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mj-lt"/>
                <a:ea typeface="等线" panose="02010600030101010101" pitchFamily="2" charset="-122"/>
                <a:cs typeface="+mn-cs"/>
              </a:rPr>
              <a:t>&gt;&gt;&gt; print(a)</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70C0"/>
                </a:solidFill>
                <a:effectLst/>
                <a:uLnTx/>
                <a:uFillTx/>
                <a:latin typeface="+mj-lt"/>
                <a:ea typeface="等线" panose="02010600030101010101" pitchFamily="2" charset="-122"/>
                <a:cs typeface="+mn-cs"/>
              </a:rPr>
              <a:t>abc123</a:t>
            </a:r>
            <a:endParaRPr kumimoji="0" lang="en-US" altLang="zh-CN" sz="1800" b="0" i="0" u="none" strike="noStrike" kern="0" cap="none" spc="0" normalizeH="0" baseline="0" noProof="0" dirty="0">
              <a:ln>
                <a:noFill/>
              </a:ln>
              <a:solidFill>
                <a:srgbClr val="0070C0"/>
              </a:solidFill>
              <a:effectLst/>
              <a:uLnTx/>
              <a:uFillTx/>
              <a:latin typeface="+mj-lt"/>
              <a:ea typeface="等线"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mj-lt"/>
                <a:ea typeface="等线" panose="02010600030101010101" pitchFamily="2" charset="-122"/>
                <a:cs typeface="+mn-cs"/>
              </a:rPr>
              <a:t>&gt;&gt;&gt; 'abc' + 4</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70C0"/>
                </a:solidFill>
                <a:effectLst/>
                <a:uLnTx/>
                <a:uFillTx/>
                <a:latin typeface="+mj-lt"/>
                <a:ea typeface="等线" panose="02010600030101010101" pitchFamily="2" charset="-122"/>
                <a:cs typeface="+mn-cs"/>
              </a:rPr>
              <a:t>Traceback (most recent call last):</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70C0"/>
                </a:solidFill>
                <a:effectLst/>
                <a:uLnTx/>
                <a:uFillTx/>
                <a:latin typeface="+mj-lt"/>
                <a:ea typeface="等线" panose="02010600030101010101" pitchFamily="2" charset="-122"/>
                <a:cs typeface="+mn-cs"/>
              </a:rPr>
              <a:t>  File "&lt;pyshell#261&gt;", line 1, in &lt;module&gt;</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70C0"/>
                </a:solidFill>
                <a:effectLst/>
                <a:uLnTx/>
                <a:uFillTx/>
                <a:latin typeface="+mj-lt"/>
                <a:ea typeface="等线" panose="02010600030101010101" pitchFamily="2" charset="-122"/>
                <a:cs typeface="+mn-cs"/>
              </a:rPr>
              <a:t>    'abc' + 4</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0000"/>
                </a:solidFill>
                <a:effectLst/>
                <a:uLnTx/>
                <a:uFillTx/>
                <a:latin typeface="+mj-lt"/>
                <a:ea typeface="等线" panose="02010600030101010101" pitchFamily="2" charset="-122"/>
                <a:cs typeface="+mn-cs"/>
              </a:rPr>
              <a:t>TypeError: Can't convert 'int' object to str implicitly</a:t>
            </a:r>
            <a:endParaRPr kumimoji="0" lang="en-US" altLang="zh-CN" sz="1800" b="0" i="0" u="none" strike="noStrike" kern="0" cap="none" spc="0" normalizeH="0" baseline="0" noProof="0" dirty="0">
              <a:ln>
                <a:noFill/>
              </a:ln>
              <a:solidFill>
                <a:srgbClr val="FF0000"/>
              </a:solidFill>
              <a:effectLst/>
              <a:uLnTx/>
              <a:uFillTx/>
              <a:latin typeface="+mj-lt"/>
              <a:ea typeface="等线" panose="02010600030101010101" pitchFamily="2" charset="-122"/>
              <a:cs typeface="+mn-cs"/>
            </a:endParaRPr>
          </a:p>
        </p:txBody>
      </p:sp>
      <p:sp>
        <p:nvSpPr>
          <p:cNvPr id="6" name="矩形 5">
            <a:extLst>
              <a:ext uri="{FF2B5EF4-FFF2-40B4-BE49-F238E27FC236}">
                <a16:creationId xmlns:a16="http://schemas.microsoft.com/office/drawing/2014/main" id="{035F2197-3605-4FEA-9D46-1D0DBCC11C61}"/>
              </a:ext>
            </a:extLst>
          </p:cNvPr>
          <p:cNvSpPr/>
          <p:nvPr/>
        </p:nvSpPr>
        <p:spPr>
          <a:xfrm>
            <a:off x="8401463" y="2975198"/>
            <a:ext cx="3501633" cy="17543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latin typeface="+mj-lt"/>
              </a:rPr>
              <a:t>&gt;&gt;&gt; print('</a:t>
            </a:r>
            <a:r>
              <a:rPr lang="en-US" altLang="zh-CN" dirty="0" err="1">
                <a:latin typeface="+mj-lt"/>
              </a:rPr>
              <a:t>abc</a:t>
            </a:r>
            <a:r>
              <a:rPr lang="en-US" altLang="zh-CN" dirty="0">
                <a:latin typeface="+mj-lt"/>
              </a:rPr>
              <a:t>' * 4)</a:t>
            </a:r>
          </a:p>
          <a:p>
            <a:r>
              <a:rPr lang="en-US" altLang="zh-CN" dirty="0" err="1">
                <a:latin typeface="+mj-lt"/>
              </a:rPr>
              <a:t>abcabcabcabc</a:t>
            </a:r>
            <a:endParaRPr lang="en-US" altLang="zh-CN" dirty="0">
              <a:latin typeface="+mj-lt"/>
            </a:endParaRPr>
          </a:p>
          <a:p>
            <a:r>
              <a:rPr lang="zh-CN" altLang="en-US" dirty="0">
                <a:latin typeface="+mj-lt"/>
              </a:rPr>
              <a:t>&gt;&gt;&gt; print('-' * </a:t>
            </a:r>
            <a:r>
              <a:rPr lang="en-US" altLang="zh-CN" dirty="0">
                <a:latin typeface="+mj-lt"/>
              </a:rPr>
              <a:t>25</a:t>
            </a:r>
            <a:r>
              <a:rPr lang="zh-CN" altLang="en-US" dirty="0">
                <a:latin typeface="+mj-lt"/>
              </a:rPr>
              <a:t>)</a:t>
            </a:r>
          </a:p>
          <a:p>
            <a:r>
              <a:rPr lang="en-US" altLang="zh-CN" dirty="0">
                <a:latin typeface="+mj-lt"/>
              </a:rPr>
              <a:t>-------------------------</a:t>
            </a:r>
            <a:endParaRPr lang="zh-CN" altLang="en-US" dirty="0">
              <a:latin typeface="+mj-lt"/>
            </a:endParaRPr>
          </a:p>
          <a:p>
            <a:r>
              <a:rPr lang="zh-CN" altLang="en-US" dirty="0">
                <a:latin typeface="+mj-lt"/>
              </a:rPr>
              <a:t>&gt;&gt;&gt; print(4 * '*-')</a:t>
            </a:r>
          </a:p>
          <a:p>
            <a:r>
              <a:rPr lang="zh-CN" altLang="en-US" dirty="0">
                <a:latin typeface="+mj-lt"/>
              </a:rPr>
              <a:t>*-*-*-*-</a:t>
            </a:r>
          </a:p>
        </p:txBody>
      </p:sp>
    </p:spTree>
    <p:extLst>
      <p:ext uri="{BB962C8B-B14F-4D97-AF65-F5344CB8AC3E}">
        <p14:creationId xmlns:p14="http://schemas.microsoft.com/office/powerpoint/2010/main" val="1769665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829AF-5447-4CD4-9B67-B868B1E3FA07}"/>
              </a:ext>
            </a:extLst>
          </p:cNvPr>
          <p:cNvSpPr>
            <a:spLocks noGrp="1"/>
          </p:cNvSpPr>
          <p:nvPr>
            <p:ph type="title"/>
          </p:nvPr>
        </p:nvSpPr>
        <p:spPr/>
        <p:txBody>
          <a:bodyPr/>
          <a:lstStyle/>
          <a:p>
            <a:r>
              <a:rPr lang="zh-CN" altLang="en-US" dirty="0"/>
              <a:t>字符串对象支持的算术运算符</a:t>
            </a:r>
          </a:p>
        </p:txBody>
      </p:sp>
      <p:sp>
        <p:nvSpPr>
          <p:cNvPr id="3" name="内容占位符 2">
            <a:extLst>
              <a:ext uri="{FF2B5EF4-FFF2-40B4-BE49-F238E27FC236}">
                <a16:creationId xmlns:a16="http://schemas.microsoft.com/office/drawing/2014/main" id="{E7955143-F64F-4105-A6F4-07D997E11DC2}"/>
              </a:ext>
            </a:extLst>
          </p:cNvPr>
          <p:cNvSpPr>
            <a:spLocks noGrp="1"/>
          </p:cNvSpPr>
          <p:nvPr>
            <p:ph idx="1"/>
          </p:nvPr>
        </p:nvSpPr>
        <p:spPr/>
        <p:txBody>
          <a:bodyPr>
            <a:noAutofit/>
          </a:bodyPr>
          <a:lstStyle/>
          <a:p>
            <a:pPr marL="457200" lvl="1" indent="0">
              <a:lnSpc>
                <a:spcPct val="110000"/>
              </a:lnSpc>
              <a:buNone/>
            </a:pPr>
            <a:r>
              <a:rPr lang="en-US" altLang="zh-CN" sz="2000" b="1" dirty="0" err="1">
                <a:solidFill>
                  <a:schemeClr val="accent6"/>
                </a:solidFill>
              </a:rPr>
              <a:t>format_string</a:t>
            </a:r>
            <a:r>
              <a:rPr lang="en-US" altLang="zh-CN" sz="2000" b="1" dirty="0">
                <a:solidFill>
                  <a:schemeClr val="accent6"/>
                </a:solidFill>
              </a:rPr>
              <a:t> % value</a:t>
            </a:r>
          </a:p>
          <a:p>
            <a:pPr marL="457200" lvl="1" indent="0">
              <a:lnSpc>
                <a:spcPct val="110000"/>
              </a:lnSpc>
              <a:buNone/>
            </a:pPr>
            <a:r>
              <a:rPr lang="en-US" altLang="zh-CN" sz="2000" b="1" dirty="0" err="1">
                <a:solidFill>
                  <a:schemeClr val="accent6"/>
                </a:solidFill>
              </a:rPr>
              <a:t>format_string</a:t>
            </a:r>
            <a:r>
              <a:rPr lang="en-US" altLang="zh-CN" sz="2000" b="1" dirty="0">
                <a:solidFill>
                  <a:schemeClr val="accent6"/>
                </a:solidFill>
              </a:rPr>
              <a:t> % (value1, value2, …)</a:t>
            </a:r>
            <a:endParaRPr lang="en-US" altLang="zh-CN" sz="2000" dirty="0">
              <a:latin typeface="宋体" panose="02010600030101010101" pitchFamily="2" charset="-122"/>
            </a:endParaRPr>
          </a:p>
          <a:p>
            <a:pPr marL="0" indent="0">
              <a:lnSpc>
                <a:spcPct val="110000"/>
              </a:lnSpc>
              <a:buNone/>
            </a:pPr>
            <a:r>
              <a:rPr lang="zh-CN" altLang="en-US" dirty="0">
                <a:latin typeface="宋体" panose="02010600030101010101" pitchFamily="2" charset="-122"/>
              </a:rPr>
              <a:t>一个或多个对象按</a:t>
            </a:r>
            <a:r>
              <a:rPr lang="en-US" altLang="zh-CN" dirty="0" err="1">
                <a:latin typeface="宋体" panose="02010600030101010101" pitchFamily="2" charset="-122"/>
              </a:rPr>
              <a:t>format_string</a:t>
            </a:r>
            <a:r>
              <a:rPr lang="zh-CN" altLang="en-US" dirty="0">
                <a:latin typeface="宋体" panose="02010600030101010101" pitchFamily="2" charset="-122"/>
              </a:rPr>
              <a:t>给出的格式要求转换为字符串。产生</a:t>
            </a:r>
            <a:r>
              <a:rPr lang="zh-CN" altLang="en-US" dirty="0"/>
              <a:t>类似</a:t>
            </a:r>
            <a:r>
              <a:rPr lang="en-US" altLang="zh-CN" dirty="0"/>
              <a:t>C</a:t>
            </a:r>
            <a:r>
              <a:rPr lang="zh-CN" altLang="en-US" dirty="0"/>
              <a:t>语言的</a:t>
            </a:r>
            <a:r>
              <a:rPr lang="en-US" altLang="zh-CN" dirty="0" err="1"/>
              <a:t>printf</a:t>
            </a:r>
            <a:r>
              <a:rPr lang="zh-CN" altLang="en-US" dirty="0"/>
              <a:t>格式化输出</a:t>
            </a:r>
            <a:endParaRPr lang="en-US" altLang="zh-CN" b="1" dirty="0">
              <a:solidFill>
                <a:schemeClr val="accent6"/>
              </a:solidFill>
            </a:endParaRPr>
          </a:p>
          <a:p>
            <a:pPr>
              <a:lnSpc>
                <a:spcPct val="110000"/>
              </a:lnSpc>
            </a:pPr>
            <a:r>
              <a:rPr lang="zh-CN" altLang="en-US" dirty="0"/>
              <a:t>格式化字符串是格式化的模板，由固定文本以及格式说明符混合而成</a:t>
            </a:r>
            <a:endParaRPr lang="en-US" altLang="zh-CN" dirty="0"/>
          </a:p>
          <a:p>
            <a:pPr lvl="1">
              <a:lnSpc>
                <a:spcPct val="110000"/>
              </a:lnSpc>
            </a:pPr>
            <a:r>
              <a:rPr lang="zh-CN" altLang="en-US" sz="2000" dirty="0"/>
              <a:t>格式说明符： </a:t>
            </a:r>
            <a:r>
              <a:rPr lang="en-US" altLang="zh-CN" sz="2000" b="1" dirty="0">
                <a:solidFill>
                  <a:schemeClr val="accent6"/>
                </a:solidFill>
              </a:rPr>
              <a:t>%[flags][width][.precision]type</a:t>
            </a:r>
          </a:p>
          <a:p>
            <a:pPr lvl="2">
              <a:lnSpc>
                <a:spcPct val="110000"/>
              </a:lnSpc>
            </a:pPr>
            <a:r>
              <a:rPr lang="zh-CN" altLang="en-US" dirty="0"/>
              <a:t>说明后面的参数中如何转换为字符串</a:t>
            </a:r>
            <a:endParaRPr lang="en-US" altLang="zh-CN" dirty="0"/>
          </a:p>
          <a:p>
            <a:pPr lvl="1">
              <a:lnSpc>
                <a:spcPct val="110000"/>
              </a:lnSpc>
            </a:pPr>
            <a:r>
              <a:rPr lang="zh-CN" altLang="en-US" sz="2000" dirty="0"/>
              <a:t>如果有多个格式说明符，则采用第</a:t>
            </a:r>
            <a:r>
              <a:rPr lang="en-US" altLang="zh-CN" sz="2000" dirty="0"/>
              <a:t>2</a:t>
            </a:r>
            <a:r>
              <a:rPr lang="zh-CN" altLang="en-US" sz="2000" dirty="0"/>
              <a:t>种格式，</a:t>
            </a:r>
            <a:r>
              <a:rPr lang="en-US" altLang="zh-CN" sz="2000" dirty="0"/>
              <a:t>%</a:t>
            </a:r>
            <a:r>
              <a:rPr lang="zh-CN" altLang="en-US" sz="2000" dirty="0"/>
              <a:t>后面的对象是</a:t>
            </a:r>
            <a:r>
              <a:rPr lang="zh-CN" altLang="en-US" sz="2000" dirty="0">
                <a:latin typeface="宋体" panose="02010600030101010101" pitchFamily="2" charset="-122"/>
              </a:rPr>
              <a:t>元组</a:t>
            </a:r>
            <a:r>
              <a:rPr lang="en-US" altLang="zh-CN" sz="2000" dirty="0">
                <a:latin typeface="宋体" panose="02010600030101010101" pitchFamily="2" charset="-122"/>
              </a:rPr>
              <a:t>tuple</a:t>
            </a:r>
            <a:r>
              <a:rPr lang="zh-CN" altLang="en-US" sz="2000" dirty="0">
                <a:latin typeface="宋体" panose="02010600030101010101" pitchFamily="2" charset="-122"/>
              </a:rPr>
              <a:t>对象，它是由多个值组成的容器对象，在格式化时</a:t>
            </a:r>
            <a:r>
              <a:rPr lang="zh-CN" altLang="en-US" sz="2000" dirty="0"/>
              <a:t>按照位置顺序与前面的格式说明符对应</a:t>
            </a:r>
            <a:endParaRPr lang="en-US" altLang="zh-CN" sz="2000" dirty="0"/>
          </a:p>
          <a:p>
            <a:pPr>
              <a:lnSpc>
                <a:spcPct val="110000"/>
              </a:lnSpc>
            </a:pPr>
            <a:r>
              <a:rPr lang="zh-CN" altLang="en-US" dirty="0"/>
              <a:t>最后格式化后的字符串中：</a:t>
            </a:r>
            <a:endParaRPr lang="en-US" altLang="zh-CN" dirty="0"/>
          </a:p>
          <a:p>
            <a:pPr lvl="1">
              <a:lnSpc>
                <a:spcPct val="110000"/>
              </a:lnSpc>
            </a:pPr>
            <a:r>
              <a:rPr lang="zh-CN" altLang="en-US" sz="2000" dirty="0"/>
              <a:t>固定文本原封不动</a:t>
            </a:r>
            <a:endParaRPr lang="en-US" altLang="zh-CN" sz="2000" dirty="0"/>
          </a:p>
          <a:p>
            <a:pPr lvl="1">
              <a:lnSpc>
                <a:spcPct val="110000"/>
              </a:lnSpc>
            </a:pPr>
            <a:r>
              <a:rPr lang="zh-CN" altLang="en-US" sz="2000" dirty="0"/>
              <a:t>格式说明符部分被一个字符串替换，该字符串由运算符</a:t>
            </a:r>
            <a:r>
              <a:rPr lang="en-US" altLang="zh-CN" sz="2000" dirty="0"/>
              <a:t>%</a:t>
            </a:r>
            <a:r>
              <a:rPr lang="zh-CN" altLang="en-US" sz="2000" dirty="0"/>
              <a:t>后面的对应位置参数</a:t>
            </a:r>
            <a:r>
              <a:rPr lang="en-US" altLang="zh-CN" sz="2000" dirty="0"/>
              <a:t>(</a:t>
            </a:r>
            <a:r>
              <a:rPr lang="zh-CN" altLang="en-US" sz="2000" dirty="0"/>
              <a:t>值）根据相应的格式说明转换而来</a:t>
            </a:r>
            <a:endParaRPr lang="en-US" altLang="zh-CN" sz="2000" dirty="0"/>
          </a:p>
        </p:txBody>
      </p:sp>
      <p:sp>
        <p:nvSpPr>
          <p:cNvPr id="4" name="矩形 3">
            <a:extLst>
              <a:ext uri="{FF2B5EF4-FFF2-40B4-BE49-F238E27FC236}">
                <a16:creationId xmlns:a16="http://schemas.microsoft.com/office/drawing/2014/main" id="{C42FEBCE-0B1C-48FD-AFC8-C8D2394162AB}"/>
              </a:ext>
            </a:extLst>
          </p:cNvPr>
          <p:cNvSpPr/>
          <p:nvPr/>
        </p:nvSpPr>
        <p:spPr>
          <a:xfrm>
            <a:off x="3963848" y="5300116"/>
            <a:ext cx="4247839" cy="10895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90000"/>
              </a:lnSpc>
            </a:pPr>
            <a:r>
              <a:rPr lang="zh-CN" altLang="en-US" dirty="0">
                <a:solidFill>
                  <a:srgbClr val="0070C0"/>
                </a:solidFill>
                <a:latin typeface="+mj-lt"/>
              </a:rPr>
              <a:t>&gt;&gt;&gt;</a:t>
            </a:r>
            <a:r>
              <a:rPr lang="zh-CN" altLang="en-US" dirty="0">
                <a:solidFill>
                  <a:srgbClr val="FF0000"/>
                </a:solidFill>
                <a:latin typeface="+mj-lt"/>
              </a:rPr>
              <a:t>'Hi %s'</a:t>
            </a:r>
            <a:r>
              <a:rPr lang="zh-CN" altLang="en-US" dirty="0">
                <a:solidFill>
                  <a:srgbClr val="0070C0"/>
                </a:solidFill>
                <a:latin typeface="+mj-lt"/>
              </a:rPr>
              <a:t> % 'idle'</a:t>
            </a:r>
          </a:p>
          <a:p>
            <a:pPr>
              <a:lnSpc>
                <a:spcPct val="90000"/>
              </a:lnSpc>
            </a:pPr>
            <a:r>
              <a:rPr lang="zh-CN" altLang="en-US" dirty="0">
                <a:latin typeface="+mj-lt"/>
              </a:rPr>
              <a:t>'Hi idle'</a:t>
            </a:r>
          </a:p>
          <a:p>
            <a:pPr>
              <a:lnSpc>
                <a:spcPct val="90000"/>
              </a:lnSpc>
            </a:pPr>
            <a:r>
              <a:rPr lang="zh-CN" altLang="en-US" dirty="0">
                <a:solidFill>
                  <a:srgbClr val="0070C0"/>
                </a:solidFill>
                <a:latin typeface="+mj-lt"/>
              </a:rPr>
              <a:t>&gt;&gt;&gt; </a:t>
            </a:r>
            <a:r>
              <a:rPr lang="zh-CN" altLang="en-US" dirty="0">
                <a:solidFill>
                  <a:srgbClr val="FF0000"/>
                </a:solidFill>
                <a:latin typeface="+mj-lt"/>
              </a:rPr>
              <a:t>'x=%d, y=%</a:t>
            </a:r>
            <a:r>
              <a:rPr lang="en-US" altLang="zh-CN" dirty="0">
                <a:solidFill>
                  <a:srgbClr val="FF0000"/>
                </a:solidFill>
                <a:latin typeface="+mj-lt"/>
              </a:rPr>
              <a:t>5.2f</a:t>
            </a:r>
            <a:r>
              <a:rPr lang="zh-CN" altLang="en-US" dirty="0">
                <a:solidFill>
                  <a:srgbClr val="FF0000"/>
                </a:solidFill>
                <a:latin typeface="+mj-lt"/>
              </a:rPr>
              <a:t>'</a:t>
            </a:r>
            <a:r>
              <a:rPr lang="zh-CN" altLang="en-US" dirty="0">
                <a:solidFill>
                  <a:srgbClr val="0070C0"/>
                </a:solidFill>
                <a:latin typeface="+mj-lt"/>
              </a:rPr>
              <a:t> % (2, 2**3)</a:t>
            </a:r>
          </a:p>
          <a:p>
            <a:pPr>
              <a:lnSpc>
                <a:spcPct val="90000"/>
              </a:lnSpc>
            </a:pPr>
            <a:r>
              <a:rPr lang="en-US" altLang="zh-CN" dirty="0">
                <a:latin typeface="+mj-lt"/>
              </a:rPr>
              <a:t>'x=2, y= 8.00'</a:t>
            </a:r>
            <a:endParaRPr lang="zh-CN" altLang="en-US" dirty="0">
              <a:latin typeface="+mj-lt"/>
            </a:endParaRPr>
          </a:p>
        </p:txBody>
      </p:sp>
    </p:spTree>
    <p:extLst>
      <p:ext uri="{BB962C8B-B14F-4D97-AF65-F5344CB8AC3E}">
        <p14:creationId xmlns:p14="http://schemas.microsoft.com/office/powerpoint/2010/main" val="566915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51174C-9083-44FD-8FB1-90159253E987}"/>
              </a:ext>
            </a:extLst>
          </p:cNvPr>
          <p:cNvSpPr>
            <a:spLocks noGrp="1"/>
          </p:cNvSpPr>
          <p:nvPr>
            <p:ph type="title"/>
          </p:nvPr>
        </p:nvSpPr>
        <p:spPr/>
        <p:txBody>
          <a:bodyPr/>
          <a:lstStyle/>
          <a:p>
            <a:r>
              <a:rPr lang="zh-CN" altLang="en-US" dirty="0"/>
              <a:t>格式说明符</a:t>
            </a:r>
          </a:p>
        </p:txBody>
      </p:sp>
      <p:sp>
        <p:nvSpPr>
          <p:cNvPr id="3" name="内容占位符 2">
            <a:extLst>
              <a:ext uri="{FF2B5EF4-FFF2-40B4-BE49-F238E27FC236}">
                <a16:creationId xmlns:a16="http://schemas.microsoft.com/office/drawing/2014/main" id="{7BE1D5DA-B2B5-4BD4-8D24-31D7CE8AA5CA}"/>
              </a:ext>
            </a:extLst>
          </p:cNvPr>
          <p:cNvSpPr>
            <a:spLocks noGrp="1"/>
          </p:cNvSpPr>
          <p:nvPr>
            <p:ph idx="1"/>
          </p:nvPr>
        </p:nvSpPr>
        <p:spPr>
          <a:xfrm>
            <a:off x="442913" y="728663"/>
            <a:ext cx="11289710" cy="5898552"/>
          </a:xfrm>
        </p:spPr>
        <p:txBody>
          <a:bodyPr/>
          <a:lstStyle/>
          <a:p>
            <a:pPr marL="0" indent="0">
              <a:buNone/>
            </a:pPr>
            <a:r>
              <a:rPr lang="zh-CN" altLang="en-US" dirty="0"/>
              <a:t>格式说明符：  </a:t>
            </a:r>
            <a:r>
              <a:rPr lang="en-US" altLang="zh-CN" dirty="0">
                <a:solidFill>
                  <a:srgbClr val="0070C0"/>
                </a:solidFill>
              </a:rPr>
              <a:t>% [flags] [width] [.precision] type</a:t>
            </a:r>
          </a:p>
          <a:p>
            <a:r>
              <a:rPr lang="zh-CN" altLang="en-US" dirty="0"/>
              <a:t>格式字符</a:t>
            </a:r>
            <a:r>
              <a:rPr lang="en-US" altLang="zh-CN" dirty="0"/>
              <a:t>type</a:t>
            </a:r>
            <a:r>
              <a:rPr lang="zh-CN" altLang="en-US" dirty="0"/>
              <a:t>：要求与待格式化的值类型匹配</a:t>
            </a:r>
          </a:p>
          <a:p>
            <a:endParaRPr lang="zh-CN" altLang="en-US" dirty="0"/>
          </a:p>
        </p:txBody>
      </p:sp>
      <p:graphicFrame>
        <p:nvGraphicFramePr>
          <p:cNvPr id="5" name="表格 4">
            <a:extLst>
              <a:ext uri="{FF2B5EF4-FFF2-40B4-BE49-F238E27FC236}">
                <a16:creationId xmlns:a16="http://schemas.microsoft.com/office/drawing/2014/main" id="{711DC5D9-042B-4D63-A8DC-18FA49FC6C2F}"/>
              </a:ext>
            </a:extLst>
          </p:cNvPr>
          <p:cNvGraphicFramePr>
            <a:graphicFrameLocks noGrp="1"/>
          </p:cNvGraphicFramePr>
          <p:nvPr>
            <p:extLst>
              <p:ext uri="{D42A27DB-BD31-4B8C-83A1-F6EECF244321}">
                <p14:modId xmlns:p14="http://schemas.microsoft.com/office/powerpoint/2010/main" val="3187913574"/>
              </p:ext>
            </p:extLst>
          </p:nvPr>
        </p:nvGraphicFramePr>
        <p:xfrm>
          <a:off x="372093" y="1740568"/>
          <a:ext cx="11447814" cy="3593900"/>
        </p:xfrm>
        <a:graphic>
          <a:graphicData uri="http://schemas.openxmlformats.org/drawingml/2006/table">
            <a:tbl>
              <a:tblPr firstRow="1" bandRow="1">
                <a:tableStyleId>{17292A2E-F333-43FB-9621-5CBBE7FDCDCB}</a:tableStyleId>
              </a:tblPr>
              <a:tblGrid>
                <a:gridCol w="1210901">
                  <a:extLst>
                    <a:ext uri="{9D8B030D-6E8A-4147-A177-3AD203B41FA5}">
                      <a16:colId xmlns:a16="http://schemas.microsoft.com/office/drawing/2014/main" val="20000"/>
                    </a:ext>
                  </a:extLst>
                </a:gridCol>
                <a:gridCol w="4150149">
                  <a:extLst>
                    <a:ext uri="{9D8B030D-6E8A-4147-A177-3AD203B41FA5}">
                      <a16:colId xmlns:a16="http://schemas.microsoft.com/office/drawing/2014/main" val="20001"/>
                    </a:ext>
                  </a:extLst>
                </a:gridCol>
                <a:gridCol w="1424741">
                  <a:extLst>
                    <a:ext uri="{9D8B030D-6E8A-4147-A177-3AD203B41FA5}">
                      <a16:colId xmlns:a16="http://schemas.microsoft.com/office/drawing/2014/main" val="20002"/>
                    </a:ext>
                  </a:extLst>
                </a:gridCol>
                <a:gridCol w="4662023">
                  <a:extLst>
                    <a:ext uri="{9D8B030D-6E8A-4147-A177-3AD203B41FA5}">
                      <a16:colId xmlns:a16="http://schemas.microsoft.com/office/drawing/2014/main" val="20003"/>
                    </a:ext>
                  </a:extLst>
                </a:gridCol>
              </a:tblGrid>
              <a:tr h="462748">
                <a:tc>
                  <a:txBody>
                    <a:bodyPr/>
                    <a:lstStyle/>
                    <a:p>
                      <a:pPr algn="ctr"/>
                      <a:r>
                        <a:rPr lang="zh-CN" altLang="en-US" dirty="0"/>
                        <a:t>格式字符</a:t>
                      </a:r>
                    </a:p>
                  </a:txBody>
                  <a:tcPr marL="121920" marR="12192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zh-CN" altLang="en-US" dirty="0"/>
                        <a:t>说明</a:t>
                      </a: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t>格式字符</a:t>
                      </a: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t>说明</a:t>
                      </a: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62748">
                <a:tc>
                  <a:txBody>
                    <a:bodyPr/>
                    <a:lstStyle/>
                    <a:p>
                      <a:pPr algn="ctr"/>
                      <a:r>
                        <a:rPr lang="en-US" altLang="zh-CN" dirty="0"/>
                        <a:t>%s</a:t>
                      </a:r>
                      <a:endParaRPr lang="zh-CN" altLang="en-US" b="0" dirty="0">
                        <a:solidFill>
                          <a:srgbClr val="FF0000"/>
                        </a:solidFill>
                        <a:latin typeface="+mn-ea"/>
                        <a:ea typeface="+mn-ea"/>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a:r>
                        <a:rPr lang="zh-CN" altLang="en-US" dirty="0"/>
                        <a:t>任意对象</a:t>
                      </a:r>
                      <a:r>
                        <a:rPr lang="en-US" altLang="zh-CN" dirty="0"/>
                        <a:t>obj</a:t>
                      </a:r>
                      <a:r>
                        <a:rPr lang="zh-CN" altLang="en-US" dirty="0"/>
                        <a:t>，输出</a:t>
                      </a:r>
                      <a:r>
                        <a:rPr lang="en-US" altLang="zh-CN" dirty="0"/>
                        <a:t>str(obj)</a:t>
                      </a:r>
                      <a:endParaRPr lang="zh-CN" altLang="en-US" b="0" dirty="0">
                        <a:solidFill>
                          <a:srgbClr val="FF0000"/>
                        </a:solidFill>
                        <a:latin typeface="+mn-ea"/>
                        <a:ea typeface="+mn-ea"/>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altLang="zh-CN" dirty="0"/>
                        <a:t>%x</a:t>
                      </a:r>
                      <a:r>
                        <a:rPr lang="zh-CN" altLang="en-US" dirty="0"/>
                        <a:t>或</a:t>
                      </a:r>
                      <a:r>
                        <a:rPr lang="en-US" altLang="zh-CN" dirty="0"/>
                        <a:t>%X</a:t>
                      </a:r>
                      <a:endParaRPr lang="zh-CN" altLang="en-US" b="0" dirty="0">
                        <a:latin typeface="+mn-ea"/>
                        <a:ea typeface="+mn-ea"/>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zh-CN" altLang="en-US" dirty="0"/>
                        <a:t>整数，输出十六进制字符串，</a:t>
                      </a:r>
                      <a:r>
                        <a:rPr lang="en-US" altLang="zh-CN" dirty="0"/>
                        <a:t>X</a:t>
                      </a:r>
                      <a:r>
                        <a:rPr lang="zh-CN" altLang="en-US" dirty="0"/>
                        <a:t>表示大写</a:t>
                      </a:r>
                      <a:endParaRPr lang="zh-CN" altLang="en-US" b="0" dirty="0">
                        <a:latin typeface="+mn-ea"/>
                        <a:ea typeface="+mn-ea"/>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462748">
                <a:tc>
                  <a:txBody>
                    <a:bodyPr/>
                    <a:lstStyle/>
                    <a:p>
                      <a:pPr algn="ctr"/>
                      <a:r>
                        <a:rPr lang="en-US" altLang="zh-CN" dirty="0"/>
                        <a:t>%r</a:t>
                      </a:r>
                      <a:endParaRPr lang="zh-CN" altLang="en-US" b="0" dirty="0">
                        <a:latin typeface="+mn-ea"/>
                        <a:ea typeface="+mn-ea"/>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与</a:t>
                      </a:r>
                      <a:r>
                        <a:rPr lang="en-US" altLang="zh-CN" dirty="0"/>
                        <a:t>%s</a:t>
                      </a:r>
                      <a:r>
                        <a:rPr lang="zh-CN" altLang="en-US" dirty="0"/>
                        <a:t>类似，只是为</a:t>
                      </a:r>
                      <a:r>
                        <a:rPr lang="en-US" altLang="zh-CN" dirty="0" err="1"/>
                        <a:t>repr</a:t>
                      </a:r>
                      <a:r>
                        <a:rPr lang="en-US" altLang="zh-CN" dirty="0"/>
                        <a:t>(obj)</a:t>
                      </a:r>
                      <a:endParaRPr lang="zh-CN" altLang="en-US" b="0" dirty="0">
                        <a:latin typeface="+mn-ea"/>
                        <a:ea typeface="+mn-ea"/>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%e</a:t>
                      </a:r>
                      <a:endParaRPr lang="zh-CN" altLang="en-US" b="0" dirty="0">
                        <a:latin typeface="+mn-ea"/>
                        <a:ea typeface="+mn-ea"/>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dirty="0"/>
                        <a:t>数字，输出科学计数法表示，基底为</a:t>
                      </a:r>
                      <a:r>
                        <a:rPr lang="en-US" altLang="zh-CN" dirty="0"/>
                        <a:t>e</a:t>
                      </a:r>
                      <a:endParaRPr lang="zh-CN" altLang="en-US" b="0" dirty="0">
                        <a:latin typeface="+mn-ea"/>
                        <a:ea typeface="+mn-ea"/>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2748">
                <a:tc>
                  <a:txBody>
                    <a:bodyPr/>
                    <a:lstStyle/>
                    <a:p>
                      <a:pPr algn="ctr"/>
                      <a:r>
                        <a:rPr lang="en-US" altLang="zh-CN" dirty="0"/>
                        <a:t>%c</a:t>
                      </a:r>
                      <a:endParaRPr lang="zh-CN" altLang="en-US" b="0" dirty="0">
                        <a:solidFill>
                          <a:schemeClr val="tx1"/>
                        </a:solidFill>
                        <a:latin typeface="+mn-ea"/>
                        <a:ea typeface="+mn-ea"/>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dirty="0"/>
                        <a:t>整数</a:t>
                      </a:r>
                      <a:r>
                        <a:rPr lang="en-US" altLang="zh-CN" dirty="0"/>
                        <a:t>n</a:t>
                      </a:r>
                      <a:r>
                        <a:rPr lang="zh-CN" altLang="en-US" dirty="0"/>
                        <a:t>或字符。如果为整数，首先调用</a:t>
                      </a:r>
                      <a:r>
                        <a:rPr lang="en-US" altLang="zh-CN" dirty="0" err="1"/>
                        <a:t>chr</a:t>
                      </a:r>
                      <a:r>
                        <a:rPr lang="en-US" altLang="zh-CN" dirty="0"/>
                        <a:t>(n)</a:t>
                      </a:r>
                      <a:r>
                        <a:rPr lang="zh-CN" altLang="en-US" dirty="0"/>
                        <a:t>得到</a:t>
                      </a:r>
                      <a:r>
                        <a:rPr lang="en-US" altLang="zh-CN" dirty="0"/>
                        <a:t>UNICODE</a:t>
                      </a:r>
                      <a:r>
                        <a:rPr lang="zh-CN" altLang="en-US" dirty="0"/>
                        <a:t>字符</a:t>
                      </a:r>
                      <a:endParaRPr lang="zh-CN" altLang="en-US" b="0" dirty="0">
                        <a:solidFill>
                          <a:schemeClr val="tx1"/>
                        </a:solidFill>
                        <a:latin typeface="+mn-ea"/>
                        <a:ea typeface="+mn-ea"/>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%E</a:t>
                      </a:r>
                      <a:endParaRPr lang="zh-CN" altLang="en-US" b="0" dirty="0">
                        <a:latin typeface="+mn-ea"/>
                        <a:ea typeface="+mn-ea"/>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与</a:t>
                      </a:r>
                      <a:r>
                        <a:rPr lang="en-US" altLang="zh-CN" dirty="0"/>
                        <a:t>%e</a:t>
                      </a:r>
                      <a:r>
                        <a:rPr lang="zh-CN" altLang="en-US" dirty="0"/>
                        <a:t>类似，只是基底为</a:t>
                      </a:r>
                      <a:r>
                        <a:rPr lang="en-US" altLang="zh-CN" dirty="0"/>
                        <a:t>E</a:t>
                      </a:r>
                      <a:endParaRPr lang="zh-CN" altLang="en-US" b="0" dirty="0">
                        <a:latin typeface="+mn-ea"/>
                        <a:ea typeface="+mn-ea"/>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2748">
                <a:tc>
                  <a:txBody>
                    <a:bodyPr/>
                    <a:lstStyle/>
                    <a:p>
                      <a:pPr algn="ctr"/>
                      <a:r>
                        <a:rPr lang="en-US" altLang="zh-CN" dirty="0"/>
                        <a:t>%d</a:t>
                      </a:r>
                      <a:endParaRPr lang="zh-CN" altLang="en-US" b="0" dirty="0">
                        <a:solidFill>
                          <a:srgbClr val="FF0000"/>
                        </a:solidFill>
                        <a:latin typeface="+mn-ea"/>
                        <a:ea typeface="+mn-ea"/>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a:r>
                        <a:rPr lang="zh-CN" altLang="en-US" dirty="0"/>
                        <a:t>数字，首先转换为整数，再转换为十进制字符串</a:t>
                      </a:r>
                      <a:endParaRPr lang="zh-CN" altLang="en-US" b="0" dirty="0">
                        <a:solidFill>
                          <a:srgbClr val="FF0000"/>
                        </a:solidFill>
                        <a:latin typeface="+mn-ea"/>
                        <a:ea typeface="+mn-ea"/>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altLang="zh-CN" dirty="0"/>
                        <a:t>%f</a:t>
                      </a:r>
                      <a:r>
                        <a:rPr lang="zh-CN" altLang="en-US" dirty="0"/>
                        <a:t>、</a:t>
                      </a:r>
                      <a:r>
                        <a:rPr lang="en-US" altLang="zh-CN" dirty="0"/>
                        <a:t>%F</a:t>
                      </a:r>
                      <a:endParaRPr lang="zh-CN" altLang="en-US" b="0" dirty="0">
                        <a:solidFill>
                          <a:srgbClr val="FF0000"/>
                        </a:solidFill>
                        <a:latin typeface="+mn-ea"/>
                        <a:ea typeface="+mn-ea"/>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a:r>
                        <a:rPr lang="zh-CN" altLang="en-US" dirty="0"/>
                        <a:t>数字，输出小数点表示法</a:t>
                      </a:r>
                      <a:r>
                        <a:rPr lang="en-US" altLang="zh-CN" dirty="0"/>
                        <a:t>, </a:t>
                      </a:r>
                      <a:r>
                        <a:rPr lang="zh-CN" altLang="en-US" dirty="0"/>
                        <a:t>精度缺省为</a:t>
                      </a:r>
                      <a:r>
                        <a:rPr lang="en-US" altLang="zh-CN" dirty="0"/>
                        <a:t>6</a:t>
                      </a:r>
                      <a:endParaRPr lang="zh-CN" altLang="en-US" b="0" dirty="0">
                        <a:solidFill>
                          <a:srgbClr val="FF0000"/>
                        </a:solidFill>
                        <a:latin typeface="+mn-ea"/>
                        <a:ea typeface="+mn-ea"/>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4"/>
                  </a:ext>
                </a:extLst>
              </a:tr>
              <a:tr h="462748">
                <a:tc>
                  <a:txBody>
                    <a:bodyPr/>
                    <a:lstStyle/>
                    <a:p>
                      <a:pPr algn="ctr"/>
                      <a:r>
                        <a:rPr lang="en-US" altLang="zh-CN" dirty="0"/>
                        <a:t>%</a:t>
                      </a:r>
                      <a:r>
                        <a:rPr lang="en-US" altLang="zh-CN" dirty="0" err="1"/>
                        <a:t>i</a:t>
                      </a:r>
                      <a:endParaRPr lang="zh-CN" altLang="en-US" b="0" dirty="0">
                        <a:latin typeface="+mn-ea"/>
                        <a:ea typeface="+mn-ea"/>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dirty="0"/>
                        <a:t>与</a:t>
                      </a:r>
                      <a:r>
                        <a:rPr lang="en-US" altLang="zh-CN" dirty="0"/>
                        <a:t>%d</a:t>
                      </a:r>
                      <a:r>
                        <a:rPr lang="zh-CN" altLang="en-US" dirty="0"/>
                        <a:t>类似，输出十进制整数字符串</a:t>
                      </a:r>
                      <a:endParaRPr lang="zh-CN" altLang="en-US" b="0" dirty="0">
                        <a:latin typeface="+mn-ea"/>
                        <a:ea typeface="+mn-ea"/>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%g</a:t>
                      </a:r>
                      <a:r>
                        <a:rPr lang="zh-CN" altLang="en-US" dirty="0"/>
                        <a:t>或</a:t>
                      </a:r>
                      <a:r>
                        <a:rPr lang="en-US" altLang="zh-CN" dirty="0"/>
                        <a:t>%G</a:t>
                      </a:r>
                      <a:endParaRPr lang="zh-CN" altLang="en-US" b="0" dirty="0">
                        <a:latin typeface="+mn-ea"/>
                        <a:ea typeface="+mn-ea"/>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dirty="0"/>
                        <a:t>科学计数法</a:t>
                      </a:r>
                      <a:r>
                        <a:rPr lang="en-US" altLang="zh-CN" dirty="0"/>
                        <a:t>(e/E)</a:t>
                      </a:r>
                      <a:r>
                        <a:rPr lang="zh-CN" altLang="en-US" dirty="0"/>
                        <a:t>或浮点数</a:t>
                      </a:r>
                      <a:r>
                        <a:rPr lang="en-US" altLang="zh-CN" dirty="0"/>
                        <a:t>(</a:t>
                      </a:r>
                      <a:r>
                        <a:rPr lang="zh-CN" altLang="en-US" dirty="0"/>
                        <a:t>根据显示长度</a:t>
                      </a:r>
                      <a:r>
                        <a:rPr lang="en-US" altLang="zh-CN" dirty="0"/>
                        <a:t>) </a:t>
                      </a:r>
                      <a:endParaRPr lang="zh-CN" altLang="en-US" b="0" dirty="0">
                        <a:latin typeface="+mn-ea"/>
                        <a:ea typeface="+mn-ea"/>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62748">
                <a:tc>
                  <a:txBody>
                    <a:bodyPr/>
                    <a:lstStyle/>
                    <a:p>
                      <a:pPr algn="ctr"/>
                      <a:r>
                        <a:rPr lang="en-US" altLang="zh-CN" dirty="0"/>
                        <a:t>%o</a:t>
                      </a:r>
                      <a:endParaRPr lang="zh-CN" altLang="en-US" b="0" dirty="0">
                        <a:latin typeface="+mn-ea"/>
                        <a:ea typeface="+mn-ea"/>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zh-CN" altLang="en-US" dirty="0"/>
                        <a:t>整数，输出八进制字符串</a:t>
                      </a:r>
                      <a:endParaRPr lang="zh-CN" altLang="en-US" b="0" dirty="0">
                        <a:latin typeface="+mn-ea"/>
                        <a:ea typeface="+mn-ea"/>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a:t>
                      </a:r>
                      <a:endParaRPr lang="zh-CN" altLang="en-US" b="0" dirty="0">
                        <a:solidFill>
                          <a:srgbClr val="FF0000"/>
                        </a:solidFill>
                        <a:latin typeface="+mn-ea"/>
                        <a:ea typeface="+mn-ea"/>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a:r>
                        <a:rPr lang="zh-CN" altLang="en-US" dirty="0"/>
                        <a:t>字符</a:t>
                      </a:r>
                      <a:r>
                        <a:rPr lang="en-US" altLang="zh-CN" dirty="0"/>
                        <a:t>%</a:t>
                      </a:r>
                      <a:endParaRPr lang="zh-CN" altLang="en-US" b="0" dirty="0">
                        <a:solidFill>
                          <a:srgbClr val="FF0000"/>
                        </a:solidFill>
                        <a:latin typeface="+mn-ea"/>
                        <a:ea typeface="+mn-ea"/>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6"/>
                  </a:ext>
                </a:extLst>
              </a:tr>
            </a:tbl>
          </a:graphicData>
        </a:graphic>
      </p:graphicFrame>
      <p:sp>
        <p:nvSpPr>
          <p:cNvPr id="6" name="矩形 5">
            <a:extLst>
              <a:ext uri="{FF2B5EF4-FFF2-40B4-BE49-F238E27FC236}">
                <a16:creationId xmlns:a16="http://schemas.microsoft.com/office/drawing/2014/main" id="{F1D8490B-F3F5-4321-A1D2-52FE78E0F8FB}"/>
              </a:ext>
            </a:extLst>
          </p:cNvPr>
          <p:cNvSpPr/>
          <p:nvPr/>
        </p:nvSpPr>
        <p:spPr>
          <a:xfrm>
            <a:off x="6795617" y="50896"/>
            <a:ext cx="4375965" cy="158812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90000"/>
              </a:lnSpc>
            </a:pPr>
            <a:r>
              <a:rPr lang="zh-CN" altLang="en-US" dirty="0">
                <a:solidFill>
                  <a:srgbClr val="0070C0"/>
                </a:solidFill>
                <a:latin typeface="+mj-lt"/>
              </a:rPr>
              <a:t>&gt;&gt;&gt;</a:t>
            </a:r>
            <a:r>
              <a:rPr lang="zh-CN" altLang="en-US" dirty="0">
                <a:solidFill>
                  <a:srgbClr val="FF0000"/>
                </a:solidFill>
                <a:latin typeface="+mj-lt"/>
              </a:rPr>
              <a:t>'Hi %s'</a:t>
            </a:r>
            <a:r>
              <a:rPr lang="zh-CN" altLang="en-US" dirty="0">
                <a:solidFill>
                  <a:srgbClr val="0070C0"/>
                </a:solidFill>
                <a:latin typeface="+mj-lt"/>
              </a:rPr>
              <a:t> % 'idle'</a:t>
            </a:r>
          </a:p>
          <a:p>
            <a:pPr>
              <a:lnSpc>
                <a:spcPct val="90000"/>
              </a:lnSpc>
            </a:pPr>
            <a:r>
              <a:rPr lang="zh-CN" altLang="en-US" dirty="0">
                <a:latin typeface="+mj-lt"/>
              </a:rPr>
              <a:t>'Hi idle'</a:t>
            </a:r>
          </a:p>
          <a:p>
            <a:pPr>
              <a:lnSpc>
                <a:spcPct val="90000"/>
              </a:lnSpc>
            </a:pPr>
            <a:r>
              <a:rPr lang="zh-CN" altLang="en-US" dirty="0">
                <a:solidFill>
                  <a:srgbClr val="0070C0"/>
                </a:solidFill>
                <a:latin typeface="+mj-lt"/>
              </a:rPr>
              <a:t>&gt;&gt;&gt; </a:t>
            </a:r>
            <a:r>
              <a:rPr lang="zh-CN" altLang="en-US" dirty="0">
                <a:solidFill>
                  <a:srgbClr val="FF0000"/>
                </a:solidFill>
                <a:latin typeface="+mj-lt"/>
              </a:rPr>
              <a:t>'x=%d, y=%</a:t>
            </a:r>
            <a:r>
              <a:rPr lang="en-US" altLang="zh-CN" dirty="0">
                <a:solidFill>
                  <a:srgbClr val="FF0000"/>
                </a:solidFill>
                <a:latin typeface="+mj-lt"/>
              </a:rPr>
              <a:t>5.2f</a:t>
            </a:r>
            <a:r>
              <a:rPr lang="zh-CN" altLang="en-US" dirty="0">
                <a:solidFill>
                  <a:srgbClr val="FF0000"/>
                </a:solidFill>
                <a:latin typeface="+mj-lt"/>
              </a:rPr>
              <a:t>'</a:t>
            </a:r>
            <a:r>
              <a:rPr lang="zh-CN" altLang="en-US" dirty="0">
                <a:solidFill>
                  <a:srgbClr val="0070C0"/>
                </a:solidFill>
                <a:latin typeface="+mj-lt"/>
              </a:rPr>
              <a:t> % (2, 2**3)</a:t>
            </a:r>
          </a:p>
          <a:p>
            <a:pPr>
              <a:lnSpc>
                <a:spcPct val="90000"/>
              </a:lnSpc>
            </a:pPr>
            <a:r>
              <a:rPr lang="en-US" altLang="zh-CN" dirty="0">
                <a:latin typeface="+mj-lt"/>
              </a:rPr>
              <a:t>'x=2, y= 8.00'</a:t>
            </a:r>
            <a:endParaRPr lang="zh-CN" altLang="en-US" dirty="0">
              <a:latin typeface="+mj-lt"/>
            </a:endParaRPr>
          </a:p>
          <a:p>
            <a:pPr>
              <a:lnSpc>
                <a:spcPct val="90000"/>
              </a:lnSpc>
            </a:pPr>
            <a:r>
              <a:rPr lang="en-US" altLang="zh-CN" dirty="0">
                <a:latin typeface="+mj-lt"/>
              </a:rPr>
              <a:t>&gt;&gt;&gt; '%d</a:t>
            </a:r>
            <a:r>
              <a:rPr lang="en-US" altLang="zh-CN" b="1" dirty="0">
                <a:solidFill>
                  <a:srgbClr val="FF0000"/>
                </a:solidFill>
                <a:latin typeface="+mj-lt"/>
              </a:rPr>
              <a:t>%%</a:t>
            </a:r>
            <a:r>
              <a:rPr lang="en-US" altLang="zh-CN" dirty="0">
                <a:latin typeface="+mj-lt"/>
              </a:rPr>
              <a:t>' % 30.5</a:t>
            </a:r>
          </a:p>
          <a:p>
            <a:pPr>
              <a:lnSpc>
                <a:spcPct val="90000"/>
              </a:lnSpc>
            </a:pPr>
            <a:r>
              <a:rPr lang="en-US" altLang="zh-CN" dirty="0">
                <a:latin typeface="+mj-lt"/>
              </a:rPr>
              <a:t>'30</a:t>
            </a:r>
            <a:r>
              <a:rPr lang="en-US" altLang="zh-CN" dirty="0">
                <a:solidFill>
                  <a:srgbClr val="FF0000"/>
                </a:solidFill>
                <a:latin typeface="+mj-lt"/>
              </a:rPr>
              <a:t>%</a:t>
            </a:r>
            <a:r>
              <a:rPr lang="en-US" altLang="zh-CN" dirty="0">
                <a:latin typeface="+mj-lt"/>
              </a:rPr>
              <a:t>'</a:t>
            </a:r>
          </a:p>
        </p:txBody>
      </p:sp>
      <p:sp>
        <p:nvSpPr>
          <p:cNvPr id="7" name="矩形 6">
            <a:extLst>
              <a:ext uri="{FF2B5EF4-FFF2-40B4-BE49-F238E27FC236}">
                <a16:creationId xmlns:a16="http://schemas.microsoft.com/office/drawing/2014/main" id="{1B63546B-8FFA-43A3-A031-1891AB3066D3}"/>
              </a:ext>
            </a:extLst>
          </p:cNvPr>
          <p:cNvSpPr/>
          <p:nvPr/>
        </p:nvSpPr>
        <p:spPr>
          <a:xfrm>
            <a:off x="194993" y="5436013"/>
            <a:ext cx="6458163" cy="1089657"/>
          </a:xfrm>
          <a:prstGeom prst="rect">
            <a:avLst/>
          </a:prstGeom>
        </p:spPr>
        <p:txBody>
          <a:bodyPr wrap="square">
            <a:spAutoFit/>
          </a:bodyPr>
          <a:lstStyle/>
          <a:p>
            <a:pPr marL="457200" indent="-457200">
              <a:lnSpc>
                <a:spcPct val="110000"/>
              </a:lnSpc>
              <a:buFont typeface="Arial" panose="020B0604020202020204" pitchFamily="34" charset="0"/>
              <a:buChar char="•"/>
            </a:pPr>
            <a:r>
              <a:rPr lang="zh-CN" altLang="en-US" sz="2000" dirty="0"/>
              <a:t>%s </a:t>
            </a:r>
            <a:r>
              <a:rPr lang="en-US" altLang="zh-CN" sz="2000" dirty="0"/>
              <a:t>%r</a:t>
            </a:r>
            <a:r>
              <a:rPr lang="zh-CN" altLang="en-US" sz="2000" dirty="0"/>
              <a:t>对应的值可是任意类型</a:t>
            </a:r>
            <a:endParaRPr lang="en-US" altLang="zh-CN" sz="2000" dirty="0"/>
          </a:p>
          <a:p>
            <a:pPr marL="457200" indent="-457200">
              <a:lnSpc>
                <a:spcPct val="110000"/>
              </a:lnSpc>
              <a:buFont typeface="Arial" panose="020B0604020202020204" pitchFamily="34" charset="0"/>
              <a:buChar char="•"/>
            </a:pPr>
            <a:r>
              <a:rPr lang="en-US" altLang="zh-CN" sz="2000" dirty="0"/>
              <a:t>%c </a:t>
            </a:r>
            <a:r>
              <a:rPr lang="zh-CN" altLang="en-US" sz="2000" dirty="0"/>
              <a:t>对应的值为整数或字符，</a:t>
            </a:r>
            <a:r>
              <a:rPr lang="en-US" altLang="zh-CN" sz="2000" dirty="0"/>
              <a:t>%o %x</a:t>
            </a:r>
            <a:r>
              <a:rPr lang="zh-CN" altLang="en-US" sz="2000" dirty="0"/>
              <a:t>对应值为整数</a:t>
            </a:r>
            <a:endParaRPr lang="en-US" altLang="zh-CN" sz="2000" dirty="0"/>
          </a:p>
          <a:p>
            <a:pPr marL="457200" indent="-457200">
              <a:lnSpc>
                <a:spcPct val="110000"/>
              </a:lnSpc>
              <a:buFont typeface="Arial" panose="020B0604020202020204" pitchFamily="34" charset="0"/>
              <a:buChar char="•"/>
            </a:pPr>
            <a:r>
              <a:rPr lang="zh-CN" altLang="en-US" sz="2000" dirty="0"/>
              <a:t>其他格式字符要求对应的值为数字类型</a:t>
            </a:r>
          </a:p>
        </p:txBody>
      </p:sp>
      <p:sp>
        <p:nvSpPr>
          <p:cNvPr id="8" name="矩形 7">
            <a:extLst>
              <a:ext uri="{FF2B5EF4-FFF2-40B4-BE49-F238E27FC236}">
                <a16:creationId xmlns:a16="http://schemas.microsoft.com/office/drawing/2014/main" id="{F5F3C4A4-751F-4517-A1A5-51560C50280F}"/>
              </a:ext>
            </a:extLst>
          </p:cNvPr>
          <p:cNvSpPr/>
          <p:nvPr/>
        </p:nvSpPr>
        <p:spPr>
          <a:xfrm>
            <a:off x="6232685" y="5466315"/>
            <a:ext cx="5920409"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b="1" kern="0" dirty="0">
                <a:solidFill>
                  <a:srgbClr val="000080"/>
                </a:solidFill>
                <a:latin typeface="+mj-lt"/>
                <a:ea typeface="宋体" panose="02010600030101010101" pitchFamily="2" charset="-122"/>
              </a:rPr>
              <a:t>&gt;&gt;&gt;</a:t>
            </a:r>
            <a:r>
              <a:rPr lang="en-US" altLang="zh-CN" kern="0" dirty="0">
                <a:solidFill>
                  <a:srgbClr val="000000"/>
                </a:solidFill>
                <a:latin typeface="+mj-lt"/>
                <a:ea typeface="宋体" panose="02010600030101010101" pitchFamily="2" charset="-122"/>
              </a:rPr>
              <a:t> </a:t>
            </a:r>
            <a:r>
              <a:rPr lang="en-US" altLang="zh-CN" kern="0" dirty="0">
                <a:solidFill>
                  <a:srgbClr val="808080"/>
                </a:solidFill>
                <a:latin typeface="+mj-lt"/>
                <a:ea typeface="宋体" panose="02010600030101010101" pitchFamily="2" charset="-122"/>
              </a:rPr>
              <a:t>"%d"</a:t>
            </a:r>
            <a:r>
              <a:rPr lang="en-US" altLang="zh-CN" kern="0" dirty="0">
                <a:solidFill>
                  <a:srgbClr val="000000"/>
                </a:solidFill>
                <a:latin typeface="+mj-lt"/>
                <a:ea typeface="宋体" panose="02010600030101010101" pitchFamily="2" charset="-122"/>
              </a:rPr>
              <a:t> </a:t>
            </a:r>
            <a:r>
              <a:rPr lang="en-US" altLang="zh-CN" b="1" kern="0" dirty="0">
                <a:solidFill>
                  <a:srgbClr val="000080"/>
                </a:solidFill>
                <a:latin typeface="+mj-lt"/>
                <a:ea typeface="宋体" panose="02010600030101010101" pitchFamily="2" charset="-122"/>
              </a:rPr>
              <a:t>%</a:t>
            </a:r>
            <a:r>
              <a:rPr lang="en-US" altLang="zh-CN" kern="0" dirty="0">
                <a:solidFill>
                  <a:srgbClr val="000000"/>
                </a:solidFill>
                <a:latin typeface="+mj-lt"/>
                <a:ea typeface="宋体" panose="02010600030101010101" pitchFamily="2" charset="-122"/>
              </a:rPr>
              <a:t> </a:t>
            </a:r>
            <a:r>
              <a:rPr lang="en-US" altLang="zh-CN" kern="0" dirty="0">
                <a:solidFill>
                  <a:srgbClr val="808080"/>
                </a:solidFill>
                <a:latin typeface="+mj-lt"/>
                <a:ea typeface="宋体" panose="02010600030101010101" pitchFamily="2" charset="-122"/>
              </a:rPr>
              <a:t>"555"</a:t>
            </a:r>
            <a:endParaRPr lang="zh-CN" altLang="zh-CN" kern="100" dirty="0">
              <a:latin typeface="+mj-lt"/>
              <a:ea typeface="宋体" panose="02010600030101010101" pitchFamily="2" charset="-122"/>
            </a:endParaRPr>
          </a:p>
          <a:p>
            <a:r>
              <a:rPr lang="en-US" altLang="zh-CN" kern="0" dirty="0" err="1">
                <a:solidFill>
                  <a:srgbClr val="000000"/>
                </a:solidFill>
                <a:latin typeface="+mj-lt"/>
                <a:ea typeface="宋体" panose="02010600030101010101" pitchFamily="2" charset="-122"/>
              </a:rPr>
              <a:t>Traceback</a:t>
            </a:r>
            <a:r>
              <a:rPr lang="en-US" altLang="zh-CN" kern="0" dirty="0">
                <a:solidFill>
                  <a:srgbClr val="000000"/>
                </a:solidFill>
                <a:latin typeface="+mj-lt"/>
                <a:ea typeface="宋体" panose="02010600030101010101" pitchFamily="2" charset="-122"/>
              </a:rPr>
              <a:t> </a:t>
            </a:r>
            <a:r>
              <a:rPr lang="en-US" altLang="zh-CN" b="1" kern="0" dirty="0">
                <a:solidFill>
                  <a:srgbClr val="000080"/>
                </a:solidFill>
                <a:latin typeface="+mj-lt"/>
                <a:ea typeface="宋体" panose="02010600030101010101" pitchFamily="2" charset="-122"/>
              </a:rPr>
              <a:t>(</a:t>
            </a:r>
            <a:r>
              <a:rPr lang="en-US" altLang="zh-CN" kern="0" dirty="0">
                <a:solidFill>
                  <a:srgbClr val="000000"/>
                </a:solidFill>
                <a:latin typeface="+mj-lt"/>
                <a:ea typeface="宋体" panose="02010600030101010101" pitchFamily="2" charset="-122"/>
              </a:rPr>
              <a:t>most recent call last</a:t>
            </a:r>
            <a:r>
              <a:rPr lang="en-US" altLang="zh-CN" b="1" kern="0" dirty="0">
                <a:solidFill>
                  <a:srgbClr val="000080"/>
                </a:solidFill>
                <a:latin typeface="+mj-lt"/>
                <a:ea typeface="宋体" panose="02010600030101010101" pitchFamily="2" charset="-122"/>
              </a:rPr>
              <a:t>):</a:t>
            </a:r>
            <a:endParaRPr lang="zh-CN" altLang="zh-CN" kern="100" dirty="0">
              <a:latin typeface="+mj-lt"/>
              <a:ea typeface="宋体" panose="02010600030101010101" pitchFamily="2" charset="-122"/>
            </a:endParaRPr>
          </a:p>
          <a:p>
            <a:r>
              <a:rPr lang="en-US" altLang="zh-CN" kern="300" spc="-120" dirty="0" err="1">
                <a:solidFill>
                  <a:srgbClr val="FF0000"/>
                </a:solidFill>
                <a:latin typeface="+mj-lt"/>
                <a:ea typeface="宋体" panose="02010600030101010101" pitchFamily="2" charset="-122"/>
              </a:rPr>
              <a:t>TypeError</a:t>
            </a:r>
            <a:r>
              <a:rPr lang="en-US" altLang="zh-CN" b="1" kern="300" spc="-120" dirty="0">
                <a:solidFill>
                  <a:srgbClr val="FF0000"/>
                </a:solidFill>
                <a:latin typeface="+mj-lt"/>
                <a:ea typeface="宋体" panose="02010600030101010101" pitchFamily="2" charset="-122"/>
              </a:rPr>
              <a:t>:</a:t>
            </a:r>
            <a:r>
              <a:rPr lang="en-US" altLang="zh-CN" kern="300" spc="-120" dirty="0">
                <a:solidFill>
                  <a:srgbClr val="FF0000"/>
                </a:solidFill>
                <a:latin typeface="+mj-lt"/>
                <a:ea typeface="宋体" panose="02010600030101010101" pitchFamily="2" charset="-122"/>
              </a:rPr>
              <a:t> </a:t>
            </a:r>
            <a:r>
              <a:rPr lang="en-US" altLang="zh-CN" b="1" kern="300" spc="-120" dirty="0">
                <a:solidFill>
                  <a:srgbClr val="FF0000"/>
                </a:solidFill>
                <a:latin typeface="+mj-lt"/>
                <a:ea typeface="宋体" panose="02010600030101010101" pitchFamily="2" charset="-122"/>
              </a:rPr>
              <a:t>%</a:t>
            </a:r>
            <a:r>
              <a:rPr lang="en-US" altLang="zh-CN" kern="300" spc="-120" dirty="0">
                <a:solidFill>
                  <a:srgbClr val="FF0000"/>
                </a:solidFill>
                <a:latin typeface="+mj-lt"/>
                <a:ea typeface="宋体" panose="02010600030101010101" pitchFamily="2" charset="-122"/>
              </a:rPr>
              <a:t>d format</a:t>
            </a:r>
            <a:r>
              <a:rPr lang="en-US" altLang="zh-CN" b="1" kern="300" spc="-120" dirty="0">
                <a:solidFill>
                  <a:srgbClr val="FF0000"/>
                </a:solidFill>
                <a:latin typeface="+mj-lt"/>
                <a:ea typeface="宋体" panose="02010600030101010101" pitchFamily="2" charset="-122"/>
              </a:rPr>
              <a:t>:</a:t>
            </a:r>
            <a:r>
              <a:rPr lang="en-US" altLang="zh-CN" kern="300" spc="-120" dirty="0">
                <a:solidFill>
                  <a:srgbClr val="FF0000"/>
                </a:solidFill>
                <a:latin typeface="+mj-lt"/>
                <a:ea typeface="宋体" panose="02010600030101010101" pitchFamily="2" charset="-122"/>
              </a:rPr>
              <a:t> </a:t>
            </a:r>
            <a:r>
              <a:rPr lang="en-US" altLang="zh-CN" kern="300" spc="-120" dirty="0">
                <a:solidFill>
                  <a:srgbClr val="000000"/>
                </a:solidFill>
                <a:latin typeface="+mj-lt"/>
                <a:ea typeface="宋体" panose="02010600030101010101" pitchFamily="2" charset="-122"/>
              </a:rPr>
              <a:t>a number </a:t>
            </a:r>
            <a:r>
              <a:rPr lang="en-US" altLang="zh-CN" b="1" kern="300" spc="-120" dirty="0">
                <a:solidFill>
                  <a:srgbClr val="0000FF"/>
                </a:solidFill>
                <a:latin typeface="+mj-lt"/>
                <a:ea typeface="宋体" panose="02010600030101010101" pitchFamily="2" charset="-122"/>
              </a:rPr>
              <a:t>is</a:t>
            </a:r>
            <a:r>
              <a:rPr lang="en-US" altLang="zh-CN" kern="300" spc="-120" dirty="0">
                <a:solidFill>
                  <a:srgbClr val="000000"/>
                </a:solidFill>
                <a:latin typeface="+mj-lt"/>
                <a:ea typeface="宋体" panose="02010600030101010101" pitchFamily="2" charset="-122"/>
              </a:rPr>
              <a:t> required</a:t>
            </a:r>
            <a:r>
              <a:rPr lang="en-US" altLang="zh-CN" b="1" kern="300" spc="-120" dirty="0">
                <a:solidFill>
                  <a:srgbClr val="000080"/>
                </a:solidFill>
                <a:latin typeface="+mj-lt"/>
                <a:ea typeface="宋体" panose="02010600030101010101" pitchFamily="2" charset="-122"/>
              </a:rPr>
              <a:t>,</a:t>
            </a:r>
            <a:r>
              <a:rPr lang="en-US" altLang="zh-CN" kern="300" spc="-120" dirty="0">
                <a:solidFill>
                  <a:srgbClr val="000000"/>
                </a:solidFill>
                <a:latin typeface="+mj-lt"/>
                <a:ea typeface="宋体" panose="02010600030101010101" pitchFamily="2" charset="-122"/>
              </a:rPr>
              <a:t> </a:t>
            </a:r>
            <a:r>
              <a:rPr lang="en-US" altLang="zh-CN" b="1" kern="300" spc="-120" dirty="0">
                <a:solidFill>
                  <a:srgbClr val="0000FF"/>
                </a:solidFill>
                <a:latin typeface="+mj-lt"/>
                <a:ea typeface="宋体" panose="02010600030101010101" pitchFamily="2" charset="-122"/>
              </a:rPr>
              <a:t>not</a:t>
            </a:r>
            <a:r>
              <a:rPr lang="en-US" altLang="zh-CN" kern="300" spc="-120" dirty="0">
                <a:solidFill>
                  <a:srgbClr val="000000"/>
                </a:solidFill>
                <a:latin typeface="+mj-lt"/>
                <a:ea typeface="宋体" panose="02010600030101010101" pitchFamily="2" charset="-122"/>
              </a:rPr>
              <a:t> str</a:t>
            </a:r>
            <a:endParaRPr lang="zh-CN" altLang="zh-CN" kern="300" spc="-120" dirty="0">
              <a:latin typeface="+mj-lt"/>
              <a:ea typeface="宋体" panose="02010600030101010101" pitchFamily="2" charset="-122"/>
            </a:endParaRPr>
          </a:p>
        </p:txBody>
      </p:sp>
    </p:spTree>
    <p:extLst>
      <p:ext uri="{BB962C8B-B14F-4D97-AF65-F5344CB8AC3E}">
        <p14:creationId xmlns:p14="http://schemas.microsoft.com/office/powerpoint/2010/main" val="3983852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2E3AF7-70E8-4C3B-87EC-5DFD0B3609CC}"/>
              </a:ext>
            </a:extLst>
          </p:cNvPr>
          <p:cNvSpPr>
            <a:spLocks noGrp="1"/>
          </p:cNvSpPr>
          <p:nvPr>
            <p:ph type="title"/>
          </p:nvPr>
        </p:nvSpPr>
        <p:spPr/>
        <p:txBody>
          <a:bodyPr/>
          <a:lstStyle/>
          <a:p>
            <a:r>
              <a:rPr lang="zh-CN" altLang="en-US" dirty="0"/>
              <a:t>格式说明符</a:t>
            </a:r>
          </a:p>
        </p:txBody>
      </p:sp>
      <p:sp>
        <p:nvSpPr>
          <p:cNvPr id="3" name="内容占位符 2">
            <a:extLst>
              <a:ext uri="{FF2B5EF4-FFF2-40B4-BE49-F238E27FC236}">
                <a16:creationId xmlns:a16="http://schemas.microsoft.com/office/drawing/2014/main" id="{AF3172F7-561F-404D-9232-3B2CA2CB797B}"/>
              </a:ext>
            </a:extLst>
          </p:cNvPr>
          <p:cNvSpPr>
            <a:spLocks noGrp="1"/>
          </p:cNvSpPr>
          <p:nvPr>
            <p:ph idx="1"/>
          </p:nvPr>
        </p:nvSpPr>
        <p:spPr/>
        <p:txBody>
          <a:bodyPr/>
          <a:lstStyle/>
          <a:p>
            <a:pPr marL="0" indent="0">
              <a:lnSpc>
                <a:spcPct val="90000"/>
              </a:lnSpc>
              <a:buNone/>
            </a:pPr>
            <a:r>
              <a:rPr lang="zh-CN" altLang="en-US" dirty="0"/>
              <a:t>格式说明符： </a:t>
            </a:r>
            <a:r>
              <a:rPr lang="en-US" altLang="zh-CN" dirty="0"/>
              <a:t>% [flags] [width] [.precision] type</a:t>
            </a:r>
            <a:endParaRPr lang="zh-CN" altLang="en-US" dirty="0"/>
          </a:p>
          <a:p>
            <a:pPr marL="285750" indent="-285750">
              <a:lnSpc>
                <a:spcPct val="90000"/>
              </a:lnSpc>
            </a:pPr>
            <a:r>
              <a:rPr lang="zh-CN" altLang="en-US" dirty="0"/>
              <a:t>宽度和精度可选</a:t>
            </a:r>
            <a:endParaRPr lang="en-US" altLang="zh-CN" dirty="0"/>
          </a:p>
          <a:p>
            <a:pPr marL="742950" lvl="1" indent="-285750">
              <a:lnSpc>
                <a:spcPct val="90000"/>
              </a:lnSpc>
            </a:pPr>
            <a:r>
              <a:rPr lang="zh-CN" altLang="en-US" sz="2000" dirty="0"/>
              <a:t>宽度指最小宽度。如果实际的值格式化后的宽度不够时填充。但是如果值实际宽度超过了最小宽度时，也不会截取，而是允许超过最小宽度</a:t>
            </a:r>
            <a:endParaRPr lang="en-US" altLang="zh-CN" sz="2000" dirty="0"/>
          </a:p>
          <a:p>
            <a:pPr marL="742950" lvl="1" indent="-285750">
              <a:lnSpc>
                <a:spcPct val="90000"/>
              </a:lnSpc>
            </a:pPr>
            <a:r>
              <a:rPr lang="zh-CN" altLang="en-US" sz="2000" dirty="0"/>
              <a:t>精度：一般用于浮点数，表示小数点后的位数，不指定精度时缺省为</a:t>
            </a:r>
            <a:r>
              <a:rPr lang="en-US" altLang="zh-CN" sz="2000" dirty="0"/>
              <a:t>6</a:t>
            </a:r>
            <a:r>
              <a:rPr lang="zh-CN" altLang="en-US" sz="2000" dirty="0"/>
              <a:t>位</a:t>
            </a:r>
            <a:endParaRPr lang="en-US" altLang="zh-CN" sz="2000" dirty="0"/>
          </a:p>
          <a:p>
            <a:pPr marL="285750" indent="-285750">
              <a:lnSpc>
                <a:spcPct val="90000"/>
              </a:lnSpc>
            </a:pPr>
            <a:r>
              <a:rPr lang="en-US" altLang="zh-CN" dirty="0"/>
              <a:t>flags: </a:t>
            </a:r>
            <a:r>
              <a:rPr lang="zh-CN" altLang="en-US" dirty="0"/>
              <a:t>可选，表示对齐和填充等</a:t>
            </a:r>
            <a:r>
              <a:rPr lang="en-US" altLang="zh-CN" dirty="0"/>
              <a:t>,</a:t>
            </a:r>
            <a:r>
              <a:rPr lang="zh-CN" altLang="en-US" dirty="0"/>
              <a:t>格式为 </a:t>
            </a:r>
            <a:r>
              <a:rPr lang="en-US" altLang="zh-CN" dirty="0"/>
              <a:t>[-][0][+][#] </a:t>
            </a:r>
          </a:p>
          <a:p>
            <a:pPr marL="742950" lvl="1" indent="-285750">
              <a:lnSpc>
                <a:spcPct val="90000"/>
              </a:lnSpc>
            </a:pPr>
            <a:r>
              <a:rPr lang="zh-CN" altLang="en-US" sz="2000" dirty="0">
                <a:solidFill>
                  <a:srgbClr val="0070C0"/>
                </a:solidFill>
              </a:rPr>
              <a:t>默认右对齐</a:t>
            </a:r>
            <a:r>
              <a:rPr lang="zh-CN" altLang="en-US" sz="2000" dirty="0"/>
              <a:t>。如果为</a:t>
            </a:r>
            <a:r>
              <a:rPr lang="en-US" altLang="zh-CN" sz="2000" dirty="0"/>
              <a:t>-</a:t>
            </a:r>
            <a:r>
              <a:rPr lang="zh-CN" altLang="en-US" sz="2000" dirty="0"/>
              <a:t>表示左对齐</a:t>
            </a:r>
            <a:endParaRPr lang="en-US" altLang="zh-CN" sz="2000" dirty="0"/>
          </a:p>
          <a:p>
            <a:pPr marL="742950" lvl="1" indent="-285750">
              <a:lnSpc>
                <a:spcPct val="90000"/>
              </a:lnSpc>
            </a:pPr>
            <a:r>
              <a:rPr lang="zh-CN" altLang="en-US" sz="2000" dirty="0"/>
              <a:t>填充：默认填充空格，如果为</a:t>
            </a:r>
            <a:r>
              <a:rPr lang="en-US" altLang="zh-CN" sz="2000" dirty="0"/>
              <a:t>0</a:t>
            </a:r>
            <a:r>
              <a:rPr lang="zh-CN" altLang="en-US" sz="2000" dirty="0"/>
              <a:t>表示填充</a:t>
            </a:r>
            <a:r>
              <a:rPr lang="en-US" altLang="zh-CN" sz="2000" dirty="0"/>
              <a:t>0</a:t>
            </a:r>
          </a:p>
          <a:p>
            <a:pPr marL="742950" lvl="1" indent="-285750">
              <a:lnSpc>
                <a:spcPct val="90000"/>
              </a:lnSpc>
            </a:pPr>
            <a:r>
              <a:rPr lang="zh-CN" altLang="en-US" sz="2000" dirty="0"/>
              <a:t>符号：如果为</a:t>
            </a:r>
            <a:r>
              <a:rPr lang="en-US" altLang="zh-CN" sz="2000" dirty="0"/>
              <a:t>+</a:t>
            </a:r>
            <a:r>
              <a:rPr lang="zh-CN" altLang="en-US" sz="2000" dirty="0"/>
              <a:t>表示对于正数也要添加符号</a:t>
            </a:r>
            <a:endParaRPr lang="en-US" altLang="zh-CN" sz="2000" dirty="0"/>
          </a:p>
          <a:p>
            <a:pPr marL="742950" lvl="1" indent="-285750">
              <a:lnSpc>
                <a:spcPct val="90000"/>
              </a:lnSpc>
            </a:pPr>
            <a:r>
              <a:rPr lang="en-US" altLang="zh-CN" sz="2000" dirty="0"/>
              <a:t>#</a:t>
            </a:r>
            <a:r>
              <a:rPr lang="zh-CN" altLang="en-US" sz="2000" dirty="0"/>
              <a:t>：</a:t>
            </a:r>
            <a:r>
              <a:rPr lang="en-US" altLang="zh-CN" sz="2000" dirty="0"/>
              <a:t>type</a:t>
            </a:r>
            <a:r>
              <a:rPr lang="zh-CN" altLang="en-US" sz="2000" dirty="0"/>
              <a:t>为</a:t>
            </a:r>
            <a:r>
              <a:rPr lang="en-US" altLang="zh-CN" sz="2000" dirty="0" err="1"/>
              <a:t>xXo</a:t>
            </a:r>
            <a:r>
              <a:rPr lang="zh-CN" altLang="en-US" sz="2000" dirty="0"/>
              <a:t>等</a:t>
            </a:r>
            <a:r>
              <a:rPr lang="en-US" altLang="zh-CN" sz="2000" dirty="0"/>
              <a:t>(</a:t>
            </a:r>
            <a:r>
              <a:rPr lang="zh-CN" altLang="en-US" sz="2000" dirty="0"/>
              <a:t>转换为十六进和八进制</a:t>
            </a:r>
            <a:r>
              <a:rPr lang="en-US" altLang="zh-CN" sz="2000" dirty="0"/>
              <a:t>)</a:t>
            </a:r>
            <a:r>
              <a:rPr lang="zh-CN" altLang="en-US" sz="2000" dirty="0"/>
              <a:t>时前面加上相应的进制表示前缀</a:t>
            </a:r>
            <a:r>
              <a:rPr lang="en-US" altLang="zh-CN" sz="2000" dirty="0"/>
              <a:t>(0x</a:t>
            </a:r>
            <a:r>
              <a:rPr lang="zh-CN" altLang="en-US" sz="2000" dirty="0"/>
              <a:t>或</a:t>
            </a:r>
            <a:r>
              <a:rPr lang="en-US" altLang="zh-CN" sz="2000" dirty="0"/>
              <a:t>0o</a:t>
            </a:r>
            <a:r>
              <a:rPr lang="zh-CN" altLang="en-US" sz="2000" dirty="0"/>
              <a:t>等</a:t>
            </a:r>
            <a:r>
              <a:rPr lang="en-US" altLang="zh-CN" sz="2000" dirty="0"/>
              <a:t>)</a:t>
            </a:r>
          </a:p>
        </p:txBody>
      </p:sp>
      <p:sp>
        <p:nvSpPr>
          <p:cNvPr id="5" name="矩形 4">
            <a:extLst>
              <a:ext uri="{FF2B5EF4-FFF2-40B4-BE49-F238E27FC236}">
                <a16:creationId xmlns:a16="http://schemas.microsoft.com/office/drawing/2014/main" id="{CFB7ABB2-9355-4EFA-ABEE-2B263E448516}"/>
              </a:ext>
            </a:extLst>
          </p:cNvPr>
          <p:cNvSpPr/>
          <p:nvPr/>
        </p:nvSpPr>
        <p:spPr>
          <a:xfrm>
            <a:off x="6345467" y="4225959"/>
            <a:ext cx="2425442" cy="209288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dirty="0">
                <a:latin typeface="+mj-lt"/>
              </a:rPr>
              <a:t>&gt;&gt;&gt; '%d' % 123</a:t>
            </a:r>
          </a:p>
          <a:p>
            <a:r>
              <a:rPr lang="zh-CN" altLang="en-US" sz="1600" dirty="0">
                <a:latin typeface="+mj-lt"/>
              </a:rPr>
              <a:t>'123'</a:t>
            </a:r>
          </a:p>
          <a:p>
            <a:r>
              <a:rPr lang="zh-CN" altLang="en-US" sz="1600" dirty="0">
                <a:latin typeface="+mj-lt"/>
              </a:rPr>
              <a:t>&gt;&gt;&gt; '%8d' % 123</a:t>
            </a:r>
          </a:p>
          <a:p>
            <a:r>
              <a:rPr lang="zh-CN" altLang="en-US" sz="1600" dirty="0">
                <a:latin typeface="+mj-lt"/>
              </a:rPr>
              <a:t>'     123'</a:t>
            </a:r>
          </a:p>
          <a:p>
            <a:r>
              <a:rPr lang="zh-CN" altLang="en-US" sz="1600" dirty="0">
                <a:latin typeface="+mj-lt"/>
              </a:rPr>
              <a:t>&gt;&gt;&gt; '%-8d' % 123</a:t>
            </a:r>
          </a:p>
          <a:p>
            <a:r>
              <a:rPr lang="zh-CN" altLang="en-US" sz="1600" dirty="0">
                <a:latin typeface="+mj-lt"/>
              </a:rPr>
              <a:t>'123     '</a:t>
            </a:r>
            <a:endParaRPr lang="en-US" altLang="zh-CN" sz="1600" dirty="0">
              <a:latin typeface="+mj-lt"/>
            </a:endParaRPr>
          </a:p>
          <a:p>
            <a:r>
              <a:rPr lang="zh-CN" altLang="en-US" sz="1600" dirty="0">
                <a:latin typeface="+mj-lt"/>
              </a:rPr>
              <a:t>&gt;&gt;&gt; '%08d' % 123</a:t>
            </a:r>
          </a:p>
          <a:p>
            <a:r>
              <a:rPr lang="zh-CN" altLang="en-US" sz="1600" dirty="0">
                <a:latin typeface="+mj-lt"/>
              </a:rPr>
              <a:t>'00000123'</a:t>
            </a:r>
            <a:endParaRPr lang="en-US" altLang="zh-CN" sz="1600" dirty="0">
              <a:latin typeface="+mj-lt"/>
            </a:endParaRPr>
          </a:p>
        </p:txBody>
      </p:sp>
      <p:sp>
        <p:nvSpPr>
          <p:cNvPr id="6" name="矩形 5">
            <a:extLst>
              <a:ext uri="{FF2B5EF4-FFF2-40B4-BE49-F238E27FC236}">
                <a16:creationId xmlns:a16="http://schemas.microsoft.com/office/drawing/2014/main" id="{987AC300-81C7-467D-A060-A6A669A8D988}"/>
              </a:ext>
            </a:extLst>
          </p:cNvPr>
          <p:cNvSpPr/>
          <p:nvPr/>
        </p:nvSpPr>
        <p:spPr>
          <a:xfrm>
            <a:off x="92533" y="4245900"/>
            <a:ext cx="2678805" cy="255454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dirty="0">
                <a:latin typeface="+mj-lt"/>
              </a:rPr>
              <a:t>&gt;&gt;&gt; '%f' % 123.4</a:t>
            </a:r>
          </a:p>
          <a:p>
            <a:r>
              <a:rPr lang="zh-CN" altLang="en-US" sz="1600" dirty="0">
                <a:latin typeface="+mj-lt"/>
              </a:rPr>
              <a:t>'123.400000'</a:t>
            </a:r>
          </a:p>
          <a:p>
            <a:r>
              <a:rPr lang="zh-CN" altLang="en-US" sz="1600" dirty="0">
                <a:latin typeface="+mj-lt"/>
              </a:rPr>
              <a:t>&gt;&gt;&gt; '%.2f' % 123.4</a:t>
            </a:r>
          </a:p>
          <a:p>
            <a:r>
              <a:rPr lang="zh-CN" altLang="en-US" sz="1600" dirty="0">
                <a:latin typeface="+mj-lt"/>
              </a:rPr>
              <a:t>'123.40'</a:t>
            </a:r>
          </a:p>
          <a:p>
            <a:r>
              <a:rPr lang="zh-CN" altLang="en-US" sz="1600" dirty="0">
                <a:latin typeface="+mj-lt"/>
              </a:rPr>
              <a:t>&gt;&gt;&gt; '%4.2f' % 123.4</a:t>
            </a:r>
          </a:p>
          <a:p>
            <a:r>
              <a:rPr lang="zh-CN" altLang="en-US" sz="1600" dirty="0">
                <a:latin typeface="+mj-lt"/>
              </a:rPr>
              <a:t>'123.40'</a:t>
            </a:r>
          </a:p>
          <a:p>
            <a:r>
              <a:rPr lang="zh-CN" altLang="en-US" sz="1600" dirty="0">
                <a:latin typeface="+mj-lt"/>
              </a:rPr>
              <a:t>&gt;&gt;&gt; '%8.2f' % 123.4</a:t>
            </a:r>
          </a:p>
          <a:p>
            <a:r>
              <a:rPr lang="zh-CN" altLang="en-US" sz="1600" dirty="0">
                <a:latin typeface="+mj-lt"/>
              </a:rPr>
              <a:t>'  123.40'</a:t>
            </a:r>
            <a:endParaRPr lang="en-US" altLang="zh-CN" sz="1600" dirty="0">
              <a:latin typeface="+mj-lt"/>
            </a:endParaRPr>
          </a:p>
          <a:p>
            <a:r>
              <a:rPr lang="zh-CN" altLang="en-US" sz="1600" dirty="0">
                <a:latin typeface="+mj-lt"/>
              </a:rPr>
              <a:t>&gt;&gt;&gt; '%-8.2f' % 123.4</a:t>
            </a:r>
          </a:p>
          <a:p>
            <a:r>
              <a:rPr lang="zh-CN" altLang="en-US" sz="1600" dirty="0">
                <a:latin typeface="+mj-lt"/>
              </a:rPr>
              <a:t>'123.40  '</a:t>
            </a:r>
          </a:p>
        </p:txBody>
      </p:sp>
      <p:sp>
        <p:nvSpPr>
          <p:cNvPr id="7" name="矩形 6">
            <a:extLst>
              <a:ext uri="{FF2B5EF4-FFF2-40B4-BE49-F238E27FC236}">
                <a16:creationId xmlns:a16="http://schemas.microsoft.com/office/drawing/2014/main" id="{1CE71524-5948-4852-BA41-E1F8D6536AEA}"/>
              </a:ext>
            </a:extLst>
          </p:cNvPr>
          <p:cNvSpPr/>
          <p:nvPr/>
        </p:nvSpPr>
        <p:spPr>
          <a:xfrm>
            <a:off x="3171054" y="4226951"/>
            <a:ext cx="2774697" cy="255454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dirty="0">
                <a:latin typeface="+mj-lt"/>
              </a:rPr>
              <a:t>&gt;&gt;&gt; '%08.2f' % 123.4</a:t>
            </a:r>
          </a:p>
          <a:p>
            <a:r>
              <a:rPr lang="zh-CN" altLang="en-US" sz="1600" dirty="0">
                <a:latin typeface="+mj-lt"/>
              </a:rPr>
              <a:t>'00123.40'</a:t>
            </a:r>
            <a:endParaRPr lang="en-US" altLang="zh-CN" sz="1600" dirty="0">
              <a:latin typeface="+mj-lt"/>
            </a:endParaRPr>
          </a:p>
          <a:p>
            <a:r>
              <a:rPr lang="en-US" altLang="zh-CN" sz="1600" dirty="0">
                <a:latin typeface="+mj-lt"/>
              </a:rPr>
              <a:t>&gt;&gt;&gt; '%+8.2f' % 123.4</a:t>
            </a:r>
          </a:p>
          <a:p>
            <a:r>
              <a:rPr lang="en-US" altLang="zh-CN" sz="1600" dirty="0">
                <a:latin typeface="+mj-lt"/>
              </a:rPr>
              <a:t>' +123.40'</a:t>
            </a:r>
          </a:p>
          <a:p>
            <a:r>
              <a:rPr lang="en-US" altLang="zh-CN" sz="1600" dirty="0">
                <a:latin typeface="+mj-lt"/>
              </a:rPr>
              <a:t>&gt;&gt;&gt; '%s' % 123.4</a:t>
            </a:r>
          </a:p>
          <a:p>
            <a:r>
              <a:rPr lang="en-US" altLang="zh-CN" sz="1600" dirty="0">
                <a:latin typeface="+mj-lt"/>
              </a:rPr>
              <a:t>'123.4'</a:t>
            </a:r>
          </a:p>
          <a:p>
            <a:r>
              <a:rPr lang="en-US" altLang="zh-CN" sz="1600" dirty="0">
                <a:latin typeface="+mj-lt"/>
              </a:rPr>
              <a:t>&gt;&gt;&gt; '%8s' % 123.4</a:t>
            </a:r>
          </a:p>
          <a:p>
            <a:r>
              <a:rPr lang="en-US" altLang="zh-CN" sz="1600" dirty="0">
                <a:latin typeface="+mj-lt"/>
              </a:rPr>
              <a:t>'   123.4'</a:t>
            </a:r>
          </a:p>
          <a:p>
            <a:r>
              <a:rPr lang="en-US" altLang="zh-CN" sz="1600" dirty="0">
                <a:latin typeface="+mj-lt"/>
              </a:rPr>
              <a:t>&gt;&gt;&gt; '%-8s' % 123.4</a:t>
            </a:r>
          </a:p>
          <a:p>
            <a:r>
              <a:rPr lang="en-US" altLang="zh-CN" sz="1600" dirty="0">
                <a:latin typeface="+mj-lt"/>
              </a:rPr>
              <a:t>'123.4   '</a:t>
            </a:r>
            <a:endParaRPr lang="zh-CN" altLang="en-US" sz="1600" dirty="0">
              <a:latin typeface="+mj-lt"/>
            </a:endParaRPr>
          </a:p>
        </p:txBody>
      </p:sp>
      <p:sp>
        <p:nvSpPr>
          <p:cNvPr id="8" name="矩形 7">
            <a:extLst>
              <a:ext uri="{FF2B5EF4-FFF2-40B4-BE49-F238E27FC236}">
                <a16:creationId xmlns:a16="http://schemas.microsoft.com/office/drawing/2014/main" id="{7D96217C-82E4-4A2B-A312-0F5C81E64A30}"/>
              </a:ext>
            </a:extLst>
          </p:cNvPr>
          <p:cNvSpPr/>
          <p:nvPr/>
        </p:nvSpPr>
        <p:spPr>
          <a:xfrm>
            <a:off x="9170625" y="4200942"/>
            <a:ext cx="2425442" cy="261610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dirty="0">
                <a:latin typeface="+mj-lt"/>
              </a:rPr>
              <a:t>&gt;&gt;&gt; '%o' % 123</a:t>
            </a:r>
          </a:p>
          <a:p>
            <a:r>
              <a:rPr lang="zh-CN" altLang="en-US" sz="1600" dirty="0">
                <a:latin typeface="+mj-lt"/>
              </a:rPr>
              <a:t>'173'</a:t>
            </a:r>
          </a:p>
          <a:p>
            <a:r>
              <a:rPr lang="zh-CN" altLang="en-US" sz="1600" dirty="0">
                <a:latin typeface="+mj-lt"/>
              </a:rPr>
              <a:t>&gt;&gt;&gt; '%#o' % 123</a:t>
            </a:r>
          </a:p>
          <a:p>
            <a:r>
              <a:rPr lang="zh-CN" altLang="en-US" sz="1600" dirty="0">
                <a:latin typeface="+mj-lt"/>
              </a:rPr>
              <a:t>'0o173'</a:t>
            </a:r>
          </a:p>
          <a:p>
            <a:r>
              <a:rPr lang="zh-CN" altLang="en-US" sz="1600" dirty="0">
                <a:latin typeface="+mj-lt"/>
              </a:rPr>
              <a:t>&gt;&gt;&gt; '%x' % 123</a:t>
            </a:r>
          </a:p>
          <a:p>
            <a:r>
              <a:rPr lang="zh-CN" altLang="en-US" sz="1600" dirty="0">
                <a:latin typeface="+mj-lt"/>
              </a:rPr>
              <a:t>'7b'</a:t>
            </a:r>
          </a:p>
          <a:p>
            <a:r>
              <a:rPr lang="zh-CN" altLang="en-US" sz="1600" dirty="0">
                <a:latin typeface="+mj-lt"/>
              </a:rPr>
              <a:t>&gt;&gt;&gt; '%#x' % 123</a:t>
            </a:r>
          </a:p>
          <a:p>
            <a:r>
              <a:rPr lang="zh-CN" altLang="en-US" sz="1600" dirty="0">
                <a:latin typeface="+mj-lt"/>
              </a:rPr>
              <a:t>'0x7b'</a:t>
            </a:r>
          </a:p>
          <a:p>
            <a:r>
              <a:rPr lang="zh-CN" altLang="en-US" sz="1600" dirty="0">
                <a:latin typeface="+mj-lt"/>
              </a:rPr>
              <a:t>&gt;&gt;&gt; '%#X' % 123</a:t>
            </a:r>
          </a:p>
          <a:p>
            <a:r>
              <a:rPr lang="zh-CN" altLang="en-US" sz="1600" dirty="0">
                <a:latin typeface="+mj-lt"/>
              </a:rPr>
              <a:t>'0X7B'</a:t>
            </a:r>
          </a:p>
        </p:txBody>
      </p:sp>
    </p:spTree>
    <p:extLst>
      <p:ext uri="{BB962C8B-B14F-4D97-AF65-F5344CB8AC3E}">
        <p14:creationId xmlns:p14="http://schemas.microsoft.com/office/powerpoint/2010/main" val="686036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BC5C99-0324-4A9B-B04F-F9AFAAF4CCBA}"/>
              </a:ext>
            </a:extLst>
          </p:cNvPr>
          <p:cNvSpPr>
            <a:spLocks noGrp="1"/>
          </p:cNvSpPr>
          <p:nvPr>
            <p:ph type="title"/>
          </p:nvPr>
        </p:nvSpPr>
        <p:spPr/>
        <p:txBody>
          <a:bodyPr/>
          <a:lstStyle/>
          <a:p>
            <a:r>
              <a:rPr lang="zh-CN" altLang="en-US" dirty="0">
                <a:latin typeface="宋体" pitchFamily="2" charset="-122"/>
              </a:rPr>
              <a:t>字符串格式化</a:t>
            </a:r>
            <a:endParaRPr lang="zh-CN" altLang="en-US" dirty="0"/>
          </a:p>
        </p:txBody>
      </p:sp>
      <p:sp>
        <p:nvSpPr>
          <p:cNvPr id="3" name="内容占位符 2">
            <a:extLst>
              <a:ext uri="{FF2B5EF4-FFF2-40B4-BE49-F238E27FC236}">
                <a16:creationId xmlns:a16="http://schemas.microsoft.com/office/drawing/2014/main" id="{88EF24C3-E1EF-424D-96CC-6EC49171BB59}"/>
              </a:ext>
            </a:extLst>
          </p:cNvPr>
          <p:cNvSpPr>
            <a:spLocks noGrp="1"/>
          </p:cNvSpPr>
          <p:nvPr>
            <p:ph idx="1"/>
          </p:nvPr>
        </p:nvSpPr>
        <p:spPr/>
        <p:txBody>
          <a:bodyPr/>
          <a:lstStyle/>
          <a:p>
            <a:r>
              <a:rPr lang="zh-CN" altLang="en-US" dirty="0"/>
              <a:t>标题行和数据行可以指定相同的宽度和对齐方式</a:t>
            </a:r>
          </a:p>
        </p:txBody>
      </p:sp>
      <p:sp>
        <p:nvSpPr>
          <p:cNvPr id="4" name="矩形 3">
            <a:extLst>
              <a:ext uri="{FF2B5EF4-FFF2-40B4-BE49-F238E27FC236}">
                <a16:creationId xmlns:a16="http://schemas.microsoft.com/office/drawing/2014/main" id="{31837EF1-93DC-46BC-80D3-6F8037410718}"/>
              </a:ext>
            </a:extLst>
          </p:cNvPr>
          <p:cNvSpPr/>
          <p:nvPr/>
        </p:nvSpPr>
        <p:spPr>
          <a:xfrm>
            <a:off x="529046" y="1340034"/>
            <a:ext cx="10682388" cy="5847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1600" b="1" kern="0" dirty="0">
                <a:solidFill>
                  <a:srgbClr val="0000FF"/>
                </a:solidFill>
                <a:latin typeface="+mj-lt"/>
                <a:ea typeface="宋体" panose="02010600030101010101" pitchFamily="2" charset="-122"/>
                <a:cs typeface="Times New Roman" panose="02020603050405020304" pitchFamily="18" charset="0"/>
              </a:rPr>
              <a:t>print</a:t>
            </a:r>
            <a:r>
              <a:rPr lang="en-US" altLang="zh-CN" sz="1600" b="1" kern="0" dirty="0">
                <a:solidFill>
                  <a:srgbClr val="000080"/>
                </a:solidFill>
                <a:latin typeface="+mj-lt"/>
                <a:ea typeface="宋体" panose="02010600030101010101" pitchFamily="2" charset="-122"/>
                <a:cs typeface="Times New Roman" panose="02020603050405020304" pitchFamily="18" charset="0"/>
              </a:rPr>
              <a:t>(</a:t>
            </a:r>
            <a:r>
              <a:rPr lang="en-US" altLang="zh-CN" sz="1600" kern="0" dirty="0">
                <a:solidFill>
                  <a:srgbClr val="808080"/>
                </a:solidFill>
                <a:latin typeface="+mj-lt"/>
                <a:ea typeface="宋体" panose="02010600030101010101" pitchFamily="2" charset="-122"/>
                <a:cs typeface="Times New Roman" panose="02020603050405020304" pitchFamily="18" charset="0"/>
              </a:rPr>
              <a:t>'%-15s %-30s %-15s %s'</a:t>
            </a:r>
            <a:r>
              <a:rPr lang="en-US" altLang="zh-CN" sz="1600" kern="0" dirty="0">
                <a:solidFill>
                  <a:srgbClr val="000000"/>
                </a:solidFill>
                <a:latin typeface="+mj-lt"/>
                <a:ea typeface="宋体" panose="02010600030101010101" pitchFamily="2" charset="-122"/>
                <a:cs typeface="Times New Roman" panose="02020603050405020304" pitchFamily="18" charset="0"/>
              </a:rPr>
              <a:t> </a:t>
            </a:r>
            <a:r>
              <a:rPr lang="en-US" altLang="zh-CN" sz="1600" b="1" kern="0" dirty="0">
                <a:solidFill>
                  <a:srgbClr val="000080"/>
                </a:solidFill>
                <a:latin typeface="+mj-lt"/>
                <a:ea typeface="宋体" panose="02010600030101010101" pitchFamily="2" charset="-122"/>
                <a:cs typeface="Times New Roman" panose="02020603050405020304" pitchFamily="18" charset="0"/>
              </a:rPr>
              <a:t>%</a:t>
            </a:r>
            <a:r>
              <a:rPr lang="en-US" altLang="zh-CN" sz="1600" kern="0" dirty="0">
                <a:solidFill>
                  <a:srgbClr val="000000"/>
                </a:solidFill>
                <a:latin typeface="+mj-lt"/>
                <a:ea typeface="宋体" panose="02010600030101010101" pitchFamily="2" charset="-122"/>
                <a:cs typeface="Times New Roman" panose="02020603050405020304" pitchFamily="18" charset="0"/>
              </a:rPr>
              <a:t> </a:t>
            </a:r>
            <a:r>
              <a:rPr lang="en-US" altLang="zh-CN" sz="1600" b="1" kern="0" dirty="0">
                <a:solidFill>
                  <a:srgbClr val="000080"/>
                </a:solidFill>
                <a:latin typeface="+mj-lt"/>
                <a:ea typeface="宋体" panose="02010600030101010101" pitchFamily="2" charset="-122"/>
                <a:cs typeface="Times New Roman" panose="02020603050405020304" pitchFamily="18" charset="0"/>
              </a:rPr>
              <a:t>(</a:t>
            </a:r>
            <a:r>
              <a:rPr lang="en-US" altLang="zh-CN" sz="1600" kern="0" dirty="0">
                <a:solidFill>
                  <a:srgbClr val="808080"/>
                </a:solidFill>
                <a:latin typeface="+mj-lt"/>
                <a:ea typeface="宋体" panose="02010600030101010101" pitchFamily="2" charset="-122"/>
                <a:cs typeface="Times New Roman" panose="02020603050405020304" pitchFamily="18" charset="0"/>
              </a:rPr>
              <a:t>'ID'</a:t>
            </a:r>
            <a:r>
              <a:rPr lang="en-US" altLang="zh-CN" sz="1600" b="1" kern="0" dirty="0">
                <a:solidFill>
                  <a:srgbClr val="000080"/>
                </a:solidFill>
                <a:latin typeface="+mj-lt"/>
                <a:ea typeface="宋体" panose="02010600030101010101" pitchFamily="2" charset="-122"/>
                <a:cs typeface="Times New Roman" panose="02020603050405020304" pitchFamily="18" charset="0"/>
              </a:rPr>
              <a:t>,</a:t>
            </a:r>
            <a:r>
              <a:rPr lang="en-US" altLang="zh-CN" sz="1600" kern="0" dirty="0">
                <a:solidFill>
                  <a:srgbClr val="000000"/>
                </a:solidFill>
                <a:latin typeface="+mj-lt"/>
                <a:ea typeface="宋体" panose="02010600030101010101" pitchFamily="2" charset="-122"/>
                <a:cs typeface="Times New Roman" panose="02020603050405020304" pitchFamily="18" charset="0"/>
              </a:rPr>
              <a:t> </a:t>
            </a:r>
            <a:r>
              <a:rPr lang="en-US" altLang="zh-CN" sz="1600" kern="0" dirty="0">
                <a:solidFill>
                  <a:srgbClr val="808080"/>
                </a:solidFill>
                <a:latin typeface="+mj-lt"/>
                <a:ea typeface="宋体" panose="02010600030101010101" pitchFamily="2" charset="-122"/>
                <a:cs typeface="Times New Roman" panose="02020603050405020304" pitchFamily="18" charset="0"/>
              </a:rPr>
              <a:t>'Name'</a:t>
            </a:r>
            <a:r>
              <a:rPr lang="en-US" altLang="zh-CN" sz="1600" b="1" kern="0" dirty="0">
                <a:solidFill>
                  <a:srgbClr val="000080"/>
                </a:solidFill>
                <a:latin typeface="+mj-lt"/>
                <a:ea typeface="宋体" panose="02010600030101010101" pitchFamily="2" charset="-122"/>
                <a:cs typeface="Times New Roman" panose="02020603050405020304" pitchFamily="18" charset="0"/>
              </a:rPr>
              <a:t>,</a:t>
            </a:r>
            <a:r>
              <a:rPr lang="en-US" altLang="zh-CN" sz="1600" kern="0" dirty="0">
                <a:solidFill>
                  <a:srgbClr val="000000"/>
                </a:solidFill>
                <a:latin typeface="+mj-lt"/>
                <a:ea typeface="宋体" panose="02010600030101010101" pitchFamily="2" charset="-122"/>
                <a:cs typeface="Times New Roman" panose="02020603050405020304" pitchFamily="18" charset="0"/>
              </a:rPr>
              <a:t> </a:t>
            </a:r>
            <a:r>
              <a:rPr lang="en-US" altLang="zh-CN" sz="1600" kern="0" dirty="0">
                <a:solidFill>
                  <a:srgbClr val="808080"/>
                </a:solidFill>
                <a:latin typeface="+mj-lt"/>
                <a:ea typeface="宋体" panose="02010600030101010101" pitchFamily="2" charset="-122"/>
                <a:cs typeface="Times New Roman" panose="02020603050405020304" pitchFamily="18" charset="0"/>
              </a:rPr>
              <a:t>'Score'</a:t>
            </a:r>
            <a:r>
              <a:rPr lang="en-US" altLang="zh-CN" sz="1600" b="1" kern="0" dirty="0">
                <a:solidFill>
                  <a:srgbClr val="000080"/>
                </a:solidFill>
                <a:latin typeface="+mj-lt"/>
                <a:ea typeface="宋体" panose="02010600030101010101" pitchFamily="2" charset="-122"/>
                <a:cs typeface="Times New Roman" panose="02020603050405020304" pitchFamily="18" charset="0"/>
              </a:rPr>
              <a:t>,</a:t>
            </a:r>
            <a:r>
              <a:rPr lang="en-US" altLang="zh-CN" sz="1600" kern="0" dirty="0">
                <a:solidFill>
                  <a:srgbClr val="000000"/>
                </a:solidFill>
                <a:latin typeface="+mj-lt"/>
                <a:ea typeface="宋体" panose="02010600030101010101" pitchFamily="2" charset="-122"/>
                <a:cs typeface="Times New Roman" panose="02020603050405020304" pitchFamily="18" charset="0"/>
              </a:rPr>
              <a:t> </a:t>
            </a:r>
            <a:r>
              <a:rPr lang="en-US" altLang="zh-CN" sz="1600" kern="0" dirty="0">
                <a:solidFill>
                  <a:srgbClr val="808080"/>
                </a:solidFill>
                <a:latin typeface="+mj-lt"/>
                <a:ea typeface="宋体" panose="02010600030101010101" pitchFamily="2" charset="-122"/>
                <a:cs typeface="Times New Roman" panose="02020603050405020304" pitchFamily="18" charset="0"/>
              </a:rPr>
              <a:t>'Memo'</a:t>
            </a:r>
            <a:r>
              <a:rPr lang="en-US" altLang="zh-CN" sz="1600" b="1" kern="0" dirty="0">
                <a:solidFill>
                  <a:srgbClr val="000080"/>
                </a:solidFill>
                <a:latin typeface="+mj-lt"/>
                <a:ea typeface="宋体" panose="02010600030101010101" pitchFamily="2" charset="-122"/>
                <a:cs typeface="Times New Roman" panose="02020603050405020304" pitchFamily="18" charset="0"/>
              </a:rPr>
              <a:t>))</a:t>
            </a:r>
            <a:endParaRPr lang="zh-CN" altLang="zh-CN" kern="100" dirty="0">
              <a:latin typeface="+mj-lt"/>
              <a:cs typeface="Times New Roman" panose="02020603050405020304" pitchFamily="18" charset="0"/>
            </a:endParaRPr>
          </a:p>
          <a:p>
            <a:r>
              <a:rPr lang="en-US" altLang="zh-CN" sz="1600" b="1" kern="0" dirty="0">
                <a:solidFill>
                  <a:srgbClr val="0000FF"/>
                </a:solidFill>
                <a:latin typeface="+mj-lt"/>
                <a:ea typeface="宋体" panose="02010600030101010101" pitchFamily="2" charset="-122"/>
                <a:cs typeface="Times New Roman" panose="02020603050405020304" pitchFamily="18" charset="0"/>
              </a:rPr>
              <a:t>print</a:t>
            </a:r>
            <a:r>
              <a:rPr lang="en-US" altLang="zh-CN" sz="1600" b="1" kern="0" dirty="0">
                <a:solidFill>
                  <a:srgbClr val="000080"/>
                </a:solidFill>
                <a:latin typeface="+mj-lt"/>
                <a:ea typeface="宋体" panose="02010600030101010101" pitchFamily="2" charset="-122"/>
                <a:cs typeface="Times New Roman" panose="02020603050405020304" pitchFamily="18" charset="0"/>
              </a:rPr>
              <a:t>(</a:t>
            </a:r>
            <a:r>
              <a:rPr lang="en-US" altLang="zh-CN" sz="1600" kern="0" dirty="0">
                <a:solidFill>
                  <a:srgbClr val="808080"/>
                </a:solidFill>
                <a:latin typeface="+mj-lt"/>
                <a:ea typeface="宋体" panose="02010600030101010101" pitchFamily="2" charset="-122"/>
                <a:cs typeface="Times New Roman" panose="02020603050405020304" pitchFamily="18" charset="0"/>
              </a:rPr>
              <a:t>'%-15s %-30s %-15.2f %s'</a:t>
            </a:r>
            <a:r>
              <a:rPr lang="en-US" altLang="zh-CN" sz="1600" kern="0" dirty="0">
                <a:solidFill>
                  <a:srgbClr val="000000"/>
                </a:solidFill>
                <a:latin typeface="+mj-lt"/>
                <a:ea typeface="宋体" panose="02010600030101010101" pitchFamily="2" charset="-122"/>
                <a:cs typeface="Times New Roman" panose="02020603050405020304" pitchFamily="18" charset="0"/>
              </a:rPr>
              <a:t> </a:t>
            </a:r>
            <a:r>
              <a:rPr lang="en-US" altLang="zh-CN" sz="1600" b="1" kern="0" dirty="0">
                <a:solidFill>
                  <a:srgbClr val="000080"/>
                </a:solidFill>
                <a:latin typeface="+mj-lt"/>
                <a:ea typeface="宋体" panose="02010600030101010101" pitchFamily="2" charset="-122"/>
                <a:cs typeface="Times New Roman" panose="02020603050405020304" pitchFamily="18" charset="0"/>
              </a:rPr>
              <a:t>%</a:t>
            </a:r>
            <a:r>
              <a:rPr lang="en-US" altLang="zh-CN" sz="1600" kern="0" dirty="0">
                <a:solidFill>
                  <a:srgbClr val="000000"/>
                </a:solidFill>
                <a:latin typeface="+mj-lt"/>
                <a:ea typeface="宋体" panose="02010600030101010101" pitchFamily="2" charset="-122"/>
                <a:cs typeface="Times New Roman" panose="02020603050405020304" pitchFamily="18" charset="0"/>
              </a:rPr>
              <a:t> </a:t>
            </a:r>
            <a:r>
              <a:rPr lang="en-US" altLang="zh-CN" sz="1600" b="1" kern="0" dirty="0">
                <a:solidFill>
                  <a:srgbClr val="000080"/>
                </a:solidFill>
                <a:latin typeface="+mj-lt"/>
                <a:ea typeface="宋体" panose="02010600030101010101" pitchFamily="2" charset="-122"/>
                <a:cs typeface="Times New Roman" panose="02020603050405020304" pitchFamily="18" charset="0"/>
              </a:rPr>
              <a:t>(</a:t>
            </a:r>
            <a:r>
              <a:rPr lang="en-US" altLang="zh-CN" sz="1600" kern="0" dirty="0">
                <a:solidFill>
                  <a:srgbClr val="808080"/>
                </a:solidFill>
                <a:latin typeface="+mj-lt"/>
                <a:ea typeface="宋体" panose="02010600030101010101" pitchFamily="2" charset="-122"/>
                <a:cs typeface="Times New Roman" panose="02020603050405020304" pitchFamily="18" charset="0"/>
              </a:rPr>
              <a:t>'00001506'</a:t>
            </a:r>
            <a:r>
              <a:rPr lang="en-US" altLang="zh-CN" sz="1600" b="1" kern="0" dirty="0">
                <a:solidFill>
                  <a:srgbClr val="000080"/>
                </a:solidFill>
                <a:latin typeface="+mj-lt"/>
                <a:ea typeface="宋体" panose="02010600030101010101" pitchFamily="2" charset="-122"/>
                <a:cs typeface="Times New Roman" panose="02020603050405020304" pitchFamily="18" charset="0"/>
              </a:rPr>
              <a:t>,</a:t>
            </a:r>
            <a:r>
              <a:rPr lang="en-US" altLang="zh-CN" sz="1600" kern="0" dirty="0">
                <a:solidFill>
                  <a:srgbClr val="000000"/>
                </a:solidFill>
                <a:latin typeface="+mj-lt"/>
                <a:ea typeface="宋体" panose="02010600030101010101" pitchFamily="2" charset="-122"/>
                <a:cs typeface="Times New Roman" panose="02020603050405020304" pitchFamily="18" charset="0"/>
              </a:rPr>
              <a:t> </a:t>
            </a:r>
            <a:r>
              <a:rPr lang="en-US" altLang="zh-CN" sz="1600" kern="0" dirty="0">
                <a:solidFill>
                  <a:srgbClr val="808080"/>
                </a:solidFill>
                <a:latin typeface="+mj-lt"/>
                <a:ea typeface="宋体" panose="02010600030101010101" pitchFamily="2" charset="-122"/>
                <a:cs typeface="Times New Roman" panose="02020603050405020304" pitchFamily="18" charset="0"/>
              </a:rPr>
              <a:t>'Guido van Rossum'</a:t>
            </a:r>
            <a:r>
              <a:rPr lang="en-US" altLang="zh-CN" sz="1600" b="1" kern="0" dirty="0">
                <a:solidFill>
                  <a:srgbClr val="000080"/>
                </a:solidFill>
                <a:latin typeface="+mj-lt"/>
                <a:ea typeface="宋体" panose="02010600030101010101" pitchFamily="2" charset="-122"/>
                <a:cs typeface="Times New Roman" panose="02020603050405020304" pitchFamily="18" charset="0"/>
              </a:rPr>
              <a:t>,</a:t>
            </a:r>
            <a:r>
              <a:rPr lang="en-US" altLang="zh-CN" sz="1600" kern="0" dirty="0">
                <a:solidFill>
                  <a:srgbClr val="000000"/>
                </a:solidFill>
                <a:latin typeface="+mj-lt"/>
                <a:ea typeface="宋体" panose="02010600030101010101" pitchFamily="2" charset="-122"/>
                <a:cs typeface="Times New Roman" panose="02020603050405020304" pitchFamily="18" charset="0"/>
              </a:rPr>
              <a:t> </a:t>
            </a:r>
            <a:r>
              <a:rPr lang="en-US" altLang="zh-CN" sz="1600" kern="0" dirty="0">
                <a:solidFill>
                  <a:srgbClr val="FF0000"/>
                </a:solidFill>
                <a:latin typeface="+mj-lt"/>
                <a:ea typeface="宋体" panose="02010600030101010101" pitchFamily="2" charset="-122"/>
                <a:cs typeface="Times New Roman" panose="02020603050405020304" pitchFamily="18" charset="0"/>
              </a:rPr>
              <a:t>100</a:t>
            </a:r>
            <a:r>
              <a:rPr lang="en-US" altLang="zh-CN" sz="1600" b="1" kern="0" dirty="0">
                <a:solidFill>
                  <a:srgbClr val="000080"/>
                </a:solidFill>
                <a:latin typeface="+mj-lt"/>
                <a:ea typeface="宋体" panose="02010600030101010101" pitchFamily="2" charset="-122"/>
                <a:cs typeface="Times New Roman" panose="02020603050405020304" pitchFamily="18" charset="0"/>
              </a:rPr>
              <a:t>,</a:t>
            </a:r>
            <a:r>
              <a:rPr lang="en-US" altLang="zh-CN" sz="1600" kern="0" dirty="0">
                <a:solidFill>
                  <a:srgbClr val="000000"/>
                </a:solidFill>
                <a:latin typeface="+mj-lt"/>
                <a:ea typeface="宋体" panose="02010600030101010101" pitchFamily="2" charset="-122"/>
                <a:cs typeface="Times New Roman" panose="02020603050405020304" pitchFamily="18" charset="0"/>
              </a:rPr>
              <a:t> </a:t>
            </a:r>
            <a:r>
              <a:rPr lang="en-US" altLang="zh-CN" sz="1600" kern="0" dirty="0">
                <a:solidFill>
                  <a:srgbClr val="808080"/>
                </a:solidFill>
                <a:latin typeface="+mj-lt"/>
                <a:ea typeface="宋体" panose="02010600030101010101" pitchFamily="2" charset="-122"/>
                <a:cs typeface="Times New Roman" panose="02020603050405020304" pitchFamily="18" charset="0"/>
              </a:rPr>
              <a:t>'Founder of Python'</a:t>
            </a:r>
            <a:r>
              <a:rPr lang="en-US" altLang="zh-CN" sz="1600" b="1" kern="0" dirty="0">
                <a:solidFill>
                  <a:srgbClr val="000080"/>
                </a:solidFill>
                <a:latin typeface="+mj-lt"/>
                <a:ea typeface="宋体" panose="02010600030101010101" pitchFamily="2" charset="-122"/>
                <a:cs typeface="Times New Roman" panose="02020603050405020304" pitchFamily="18" charset="0"/>
              </a:rPr>
              <a:t>))</a:t>
            </a:r>
            <a:endParaRPr lang="zh-CN" altLang="zh-CN" kern="100" dirty="0">
              <a:latin typeface="+mj-lt"/>
              <a:cs typeface="Times New Roman" panose="02020603050405020304" pitchFamily="18" charset="0"/>
            </a:endParaRPr>
          </a:p>
        </p:txBody>
      </p:sp>
      <p:sp>
        <p:nvSpPr>
          <p:cNvPr id="5" name="矩形 4">
            <a:extLst>
              <a:ext uri="{FF2B5EF4-FFF2-40B4-BE49-F238E27FC236}">
                <a16:creationId xmlns:a16="http://schemas.microsoft.com/office/drawing/2014/main" id="{97D9DB11-2EF7-4329-980C-C884AE500A2B}"/>
              </a:ext>
            </a:extLst>
          </p:cNvPr>
          <p:cNvSpPr/>
          <p:nvPr/>
        </p:nvSpPr>
        <p:spPr>
          <a:xfrm>
            <a:off x="809291" y="2039280"/>
            <a:ext cx="9601418" cy="584775"/>
          </a:xfrm>
          <a:prstGeom prst="rect">
            <a:avLst/>
          </a:prstGeom>
        </p:spPr>
        <p:txBody>
          <a:bodyPr wrap="square">
            <a:spAutoFit/>
          </a:bodyPr>
          <a:lstStyle/>
          <a:p>
            <a:r>
              <a:rPr lang="zh-CN" altLang="en-US" sz="1600" dirty="0">
                <a:latin typeface="+mj-lt"/>
              </a:rPr>
              <a:t>ID              Name                           Score           Memo</a:t>
            </a:r>
          </a:p>
          <a:p>
            <a:r>
              <a:rPr lang="zh-CN" altLang="en-US" sz="1600" dirty="0">
                <a:latin typeface="+mj-lt"/>
              </a:rPr>
              <a:t>00001506        Guido van Rossum               100.00          Founder of Python</a:t>
            </a:r>
          </a:p>
        </p:txBody>
      </p:sp>
      <p:sp>
        <p:nvSpPr>
          <p:cNvPr id="6" name="矩形 5">
            <a:extLst>
              <a:ext uri="{FF2B5EF4-FFF2-40B4-BE49-F238E27FC236}">
                <a16:creationId xmlns:a16="http://schemas.microsoft.com/office/drawing/2014/main" id="{C804AFB5-28C3-482D-933A-30DB8F57D6A8}"/>
              </a:ext>
            </a:extLst>
          </p:cNvPr>
          <p:cNvSpPr/>
          <p:nvPr/>
        </p:nvSpPr>
        <p:spPr>
          <a:xfrm>
            <a:off x="442913" y="2775261"/>
            <a:ext cx="9246527" cy="1015663"/>
          </a:xfrm>
          <a:prstGeom prst="rect">
            <a:avLst/>
          </a:prstGeom>
        </p:spPr>
        <p:txBody>
          <a:bodyPr wrap="square">
            <a:spAutoFit/>
          </a:bodyPr>
          <a:lstStyle/>
          <a:p>
            <a:pPr marL="285750" indent="-285750">
              <a:buFont typeface="Arial" panose="020B0604020202020204" pitchFamily="34" charset="0"/>
              <a:buChar char="•"/>
            </a:pPr>
            <a:r>
              <a:rPr lang="en-US" altLang="zh-CN" sz="2000" dirty="0" err="1"/>
              <a:t>format_str</a:t>
            </a:r>
            <a:r>
              <a:rPr lang="en-US" altLang="zh-CN" sz="2000" dirty="0"/>
              <a:t> % value, </a:t>
            </a:r>
            <a:r>
              <a:rPr lang="zh-CN" altLang="en-US" sz="2000" b="1" dirty="0">
                <a:solidFill>
                  <a:srgbClr val="FF0000"/>
                </a:solidFill>
              </a:rPr>
              <a:t>如果</a:t>
            </a:r>
            <a:r>
              <a:rPr lang="en-US" altLang="zh-CN" sz="2000" b="1" dirty="0">
                <a:solidFill>
                  <a:srgbClr val="FF0000"/>
                </a:solidFill>
              </a:rPr>
              <a:t>value</a:t>
            </a:r>
            <a:r>
              <a:rPr lang="zh-CN" altLang="en-US" sz="2000" b="1" dirty="0">
                <a:solidFill>
                  <a:srgbClr val="FF0000"/>
                </a:solidFill>
              </a:rPr>
              <a:t>包含了其他运算符时需要注意运算的优先级顺序</a:t>
            </a:r>
            <a:endParaRPr lang="en-US" altLang="zh-CN" sz="2000" b="1" dirty="0">
              <a:solidFill>
                <a:srgbClr val="FF0000"/>
              </a:solidFill>
            </a:endParaRPr>
          </a:p>
          <a:p>
            <a:pPr marL="742950" lvl="1" indent="-285750">
              <a:buFont typeface="Arial" panose="020B0604020202020204" pitchFamily="34" charset="0"/>
              <a:buChar char="•"/>
            </a:pPr>
            <a:r>
              <a:rPr lang="zh-CN" altLang="en-US" sz="2000" dirty="0"/>
              <a:t>*  </a:t>
            </a:r>
            <a:r>
              <a:rPr lang="en-US" altLang="zh-CN" sz="2000" dirty="0"/>
              <a:t>% / // </a:t>
            </a:r>
            <a:r>
              <a:rPr lang="zh-CN" altLang="en-US" sz="2000" dirty="0"/>
              <a:t>具有相同的优先级，优先级相同时采用从左到右的顺序计算</a:t>
            </a:r>
            <a:endParaRPr lang="en-US" altLang="zh-CN" sz="2000" dirty="0"/>
          </a:p>
          <a:p>
            <a:pPr marL="742950" lvl="1" indent="-285750">
              <a:buFont typeface="Arial" panose="020B0604020202020204" pitchFamily="34" charset="0"/>
              <a:buChar char="•"/>
            </a:pPr>
            <a:r>
              <a:rPr lang="zh-CN" altLang="en-US" sz="2000" b="0" i="0" kern="1200" dirty="0">
                <a:solidFill>
                  <a:schemeClr val="tx1"/>
                </a:solidFill>
                <a:effectLst/>
                <a:latin typeface="+mn-lt"/>
                <a:ea typeface="+mn-ea"/>
                <a:cs typeface="+mn-cs"/>
              </a:rPr>
              <a:t>格式转义：</a:t>
            </a:r>
            <a:r>
              <a:rPr lang="en-US" altLang="zh-CN" sz="2000" b="0" i="0" kern="1200" dirty="0">
                <a:solidFill>
                  <a:schemeClr val="tx1"/>
                </a:solidFill>
                <a:effectLst/>
                <a:latin typeface="+mn-lt"/>
                <a:ea typeface="+mn-ea"/>
                <a:cs typeface="+mn-cs"/>
              </a:rPr>
              <a:t>%%</a:t>
            </a:r>
            <a:r>
              <a:rPr lang="zh-CN" altLang="en-US" sz="2000" b="0" i="0" kern="1200" dirty="0">
                <a:solidFill>
                  <a:schemeClr val="tx1"/>
                </a:solidFill>
                <a:effectLst/>
                <a:latin typeface="+mn-lt"/>
                <a:ea typeface="+mn-ea"/>
                <a:cs typeface="+mn-cs"/>
              </a:rPr>
              <a:t>代表</a:t>
            </a:r>
            <a:r>
              <a:rPr lang="en-US" altLang="zh-CN" sz="2000" b="0" i="0" kern="1200" dirty="0">
                <a:solidFill>
                  <a:schemeClr val="tx1"/>
                </a:solidFill>
                <a:effectLst/>
                <a:latin typeface="+mn-lt"/>
                <a:ea typeface="+mn-ea"/>
                <a:cs typeface="+mn-cs"/>
              </a:rPr>
              <a:t>%</a:t>
            </a:r>
            <a:endParaRPr lang="en-US" altLang="zh-CN" sz="2000" dirty="0"/>
          </a:p>
        </p:txBody>
      </p:sp>
      <p:sp>
        <p:nvSpPr>
          <p:cNvPr id="7" name="矩形 6">
            <a:extLst>
              <a:ext uri="{FF2B5EF4-FFF2-40B4-BE49-F238E27FC236}">
                <a16:creationId xmlns:a16="http://schemas.microsoft.com/office/drawing/2014/main" id="{149BB729-2FDA-490B-86A6-4E6488358B64}"/>
              </a:ext>
            </a:extLst>
          </p:cNvPr>
          <p:cNvSpPr/>
          <p:nvPr/>
        </p:nvSpPr>
        <p:spPr>
          <a:xfrm>
            <a:off x="659561" y="3875521"/>
            <a:ext cx="5452205" cy="25853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&gt;&gt;&gt; '%d' % 12 * 4</a:t>
            </a:r>
          </a:p>
          <a:p>
            <a:r>
              <a:rPr lang="zh-CN" altLang="en-US" dirty="0"/>
              <a:t>'12121212'</a:t>
            </a:r>
          </a:p>
          <a:p>
            <a:r>
              <a:rPr lang="en-US" altLang="zh-CN" dirty="0"/>
              <a:t>&gt;&gt;&gt; '%d' % 12 + 4</a:t>
            </a:r>
          </a:p>
          <a:p>
            <a:r>
              <a:rPr lang="en-US" altLang="zh-CN" dirty="0"/>
              <a:t>Traceback (most recent call last):</a:t>
            </a:r>
          </a:p>
          <a:p>
            <a:r>
              <a:rPr lang="en-US" altLang="zh-CN" dirty="0"/>
              <a:t>  File "&lt;pyshell#0&gt;", line 1, in &lt;module&gt;</a:t>
            </a:r>
          </a:p>
          <a:p>
            <a:r>
              <a:rPr lang="en-US" altLang="zh-CN" dirty="0"/>
              <a:t>    '%d'%12 + 4</a:t>
            </a:r>
          </a:p>
          <a:p>
            <a:r>
              <a:rPr lang="en-US" altLang="zh-CN" dirty="0" err="1"/>
              <a:t>TypeError</a:t>
            </a:r>
            <a:r>
              <a:rPr lang="en-US" altLang="zh-CN" dirty="0"/>
              <a:t>: can only concatenate str (not "int") to str</a:t>
            </a:r>
          </a:p>
          <a:p>
            <a:r>
              <a:rPr lang="en-US" altLang="zh-CN" dirty="0"/>
              <a:t>&gt;&gt;&gt; '%d' % (12 * 4)</a:t>
            </a:r>
          </a:p>
          <a:p>
            <a:r>
              <a:rPr lang="en-US" altLang="zh-CN" dirty="0"/>
              <a:t>'48'</a:t>
            </a:r>
            <a:endParaRPr lang="zh-CN" altLang="en-US" dirty="0"/>
          </a:p>
        </p:txBody>
      </p:sp>
      <p:sp>
        <p:nvSpPr>
          <p:cNvPr id="8" name="文本框 7">
            <a:extLst>
              <a:ext uri="{FF2B5EF4-FFF2-40B4-BE49-F238E27FC236}">
                <a16:creationId xmlns:a16="http://schemas.microsoft.com/office/drawing/2014/main" id="{DD4833A5-411C-47D3-A387-A3557E5DBD85}"/>
              </a:ext>
            </a:extLst>
          </p:cNvPr>
          <p:cNvSpPr txBox="1"/>
          <p:nvPr/>
        </p:nvSpPr>
        <p:spPr>
          <a:xfrm>
            <a:off x="4547871" y="3937328"/>
            <a:ext cx="2127112" cy="646331"/>
          </a:xfrm>
          <a:prstGeom prst="wedgeRectCallout">
            <a:avLst>
              <a:gd name="adj1" fmla="val -145496"/>
              <a:gd name="adj2" fmla="val -11117"/>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dirty="0"/>
              <a:t>%</a:t>
            </a:r>
            <a:r>
              <a:rPr lang="zh-CN" altLang="en-US" dirty="0"/>
              <a:t>和</a:t>
            </a:r>
            <a:r>
              <a:rPr lang="en-US" altLang="zh-CN" dirty="0"/>
              <a:t>*</a:t>
            </a:r>
            <a:r>
              <a:rPr lang="zh-CN" altLang="en-US" dirty="0"/>
              <a:t>的优先级一样，采用左结合</a:t>
            </a:r>
          </a:p>
        </p:txBody>
      </p:sp>
    </p:spTree>
    <p:extLst>
      <p:ext uri="{BB962C8B-B14F-4D97-AF65-F5344CB8AC3E}">
        <p14:creationId xmlns:p14="http://schemas.microsoft.com/office/powerpoint/2010/main" val="2250686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38393D-E88D-418E-A9AC-5971D8B92F66}"/>
              </a:ext>
            </a:extLst>
          </p:cNvPr>
          <p:cNvSpPr>
            <a:spLocks noGrp="1"/>
          </p:cNvSpPr>
          <p:nvPr>
            <p:ph type="title"/>
          </p:nvPr>
        </p:nvSpPr>
        <p:spPr/>
        <p:txBody>
          <a:bodyPr/>
          <a:lstStyle/>
          <a:p>
            <a:r>
              <a:rPr lang="zh-CN" altLang="en-US" dirty="0"/>
              <a:t>编程</a:t>
            </a:r>
            <a:r>
              <a:rPr lang="en-US" altLang="zh-CN" dirty="0"/>
              <a:t>(Programming)</a:t>
            </a:r>
            <a:endParaRPr lang="zh-CN" altLang="en-US" dirty="0"/>
          </a:p>
        </p:txBody>
      </p:sp>
      <p:sp>
        <p:nvSpPr>
          <p:cNvPr id="3" name="内容占位符 2">
            <a:extLst>
              <a:ext uri="{FF2B5EF4-FFF2-40B4-BE49-F238E27FC236}">
                <a16:creationId xmlns:a16="http://schemas.microsoft.com/office/drawing/2014/main" id="{F8843C66-423B-4A6F-876E-A7E25D2014F1}"/>
              </a:ext>
            </a:extLst>
          </p:cNvPr>
          <p:cNvSpPr>
            <a:spLocks noGrp="1"/>
          </p:cNvSpPr>
          <p:nvPr>
            <p:ph idx="1"/>
          </p:nvPr>
        </p:nvSpPr>
        <p:spPr/>
        <p:txBody>
          <a:bodyPr>
            <a:normAutofit/>
          </a:bodyPr>
          <a:lstStyle/>
          <a:p>
            <a:r>
              <a:rPr lang="zh-CN" altLang="en-US" dirty="0"/>
              <a:t>程序</a:t>
            </a:r>
            <a:r>
              <a:rPr lang="en-US" altLang="zh-CN" dirty="0"/>
              <a:t>(program): </a:t>
            </a:r>
            <a:r>
              <a:rPr lang="zh-CN" altLang="en-US" dirty="0"/>
              <a:t>计算机可以执行的一系列指令或代码</a:t>
            </a:r>
            <a:r>
              <a:rPr lang="en-US" altLang="zh-CN" dirty="0"/>
              <a:t>(code)</a:t>
            </a:r>
          </a:p>
          <a:p>
            <a:r>
              <a:rPr lang="zh-CN" altLang="en-US" dirty="0"/>
              <a:t>程序执行：执行程序中包含的指令</a:t>
            </a:r>
            <a:endParaRPr lang="en-US" altLang="zh-CN" dirty="0"/>
          </a:p>
          <a:p>
            <a:pPr>
              <a:lnSpc>
                <a:spcPct val="110000"/>
              </a:lnSpc>
            </a:pPr>
            <a:r>
              <a:rPr lang="zh-CN" altLang="en-US" dirty="0"/>
              <a:t>程序语言：描述这些指令的语言，是“程序员”与“机器”对话的语言</a:t>
            </a:r>
            <a:endParaRPr lang="en-US" altLang="zh-CN" dirty="0"/>
          </a:p>
          <a:p>
            <a:pPr lvl="1">
              <a:lnSpc>
                <a:spcPct val="110000"/>
              </a:lnSpc>
            </a:pPr>
            <a:r>
              <a:rPr lang="zh-CN" altLang="en-US" sz="2000" dirty="0"/>
              <a:t>语法（</a:t>
            </a:r>
            <a:r>
              <a:rPr lang="en-US" altLang="zh-CN" sz="2000" dirty="0"/>
              <a:t>syntax</a:t>
            </a:r>
            <a:r>
              <a:rPr lang="zh-CN" altLang="en-US" sz="2000" dirty="0"/>
              <a:t>）</a:t>
            </a:r>
            <a:r>
              <a:rPr lang="en-US" altLang="zh-CN" sz="2000" dirty="0"/>
              <a:t>: </a:t>
            </a:r>
            <a:r>
              <a:rPr lang="zh-CN" altLang="en-US" sz="2000" dirty="0"/>
              <a:t>哪些符号或文字的组合方式是正确的</a:t>
            </a:r>
            <a:endParaRPr lang="en-US" altLang="zh-CN" sz="2000" dirty="0"/>
          </a:p>
          <a:p>
            <a:pPr lvl="1">
              <a:lnSpc>
                <a:spcPct val="110000"/>
              </a:lnSpc>
            </a:pPr>
            <a:r>
              <a:rPr lang="zh-CN" altLang="en-US" sz="2000" dirty="0"/>
              <a:t>语义（</a:t>
            </a:r>
            <a:r>
              <a:rPr lang="en-US" altLang="zh-CN" sz="2000" dirty="0"/>
              <a:t>semantics</a:t>
            </a:r>
            <a:r>
              <a:rPr lang="zh-CN" altLang="en-US" sz="2000" dirty="0"/>
              <a:t>）</a:t>
            </a:r>
            <a:r>
              <a:rPr lang="en-US" altLang="zh-CN" sz="2000" dirty="0"/>
              <a:t> : </a:t>
            </a:r>
            <a:r>
              <a:rPr lang="zh-CN" altLang="en-US" sz="2000" dirty="0"/>
              <a:t>描述程序的意义，当代码运行时计算机干什么</a:t>
            </a:r>
            <a:endParaRPr lang="en-US" altLang="zh-CN" sz="2000" dirty="0"/>
          </a:p>
          <a:p>
            <a:pPr>
              <a:lnSpc>
                <a:spcPct val="110000"/>
              </a:lnSpc>
            </a:pPr>
            <a:r>
              <a:rPr lang="zh-CN" altLang="en-US" dirty="0"/>
              <a:t>算法</a:t>
            </a:r>
            <a:r>
              <a:rPr lang="en-US" altLang="zh-CN" dirty="0"/>
              <a:t>(algorithm)</a:t>
            </a:r>
          </a:p>
          <a:p>
            <a:pPr lvl="1">
              <a:lnSpc>
                <a:spcPct val="110000"/>
              </a:lnSpc>
            </a:pPr>
            <a:r>
              <a:rPr lang="zh-CN" altLang="en-US" sz="2000" dirty="0"/>
              <a:t>描述了为了解决某个问题需要采取的动作以及这些动作的顺序</a:t>
            </a:r>
            <a:endParaRPr lang="en-US" altLang="zh-CN" sz="2000" dirty="0"/>
          </a:p>
          <a:p>
            <a:pPr lvl="1">
              <a:lnSpc>
                <a:spcPct val="110000"/>
              </a:lnSpc>
            </a:pPr>
            <a:r>
              <a:rPr lang="zh-CN" altLang="en-US" sz="2000" dirty="0"/>
              <a:t>自然语言、伪代码（</a:t>
            </a:r>
            <a:r>
              <a:rPr lang="en-US" altLang="zh-CN" sz="2000" dirty="0"/>
              <a:t>pseudo-code,</a:t>
            </a:r>
            <a:r>
              <a:rPr lang="zh-CN" altLang="en-US" sz="2000" dirty="0"/>
              <a:t> 自然语言混杂着一些程序代码</a:t>
            </a:r>
            <a:r>
              <a:rPr lang="en-US" altLang="zh-CN" sz="2000" dirty="0"/>
              <a:t>)</a:t>
            </a:r>
            <a:r>
              <a:rPr lang="zh-CN" altLang="en-US" sz="2000" dirty="0"/>
              <a:t>、程序流程图的形式</a:t>
            </a:r>
            <a:endParaRPr lang="en-US" altLang="zh-CN" sz="2000" dirty="0"/>
          </a:p>
          <a:p>
            <a:r>
              <a:rPr lang="zh-CN" altLang="en-US" dirty="0"/>
              <a:t>编程</a:t>
            </a:r>
            <a:r>
              <a:rPr lang="en-US" altLang="zh-CN" dirty="0"/>
              <a:t>(programming)</a:t>
            </a:r>
            <a:r>
              <a:rPr lang="zh-CN" altLang="en-US" dirty="0"/>
              <a:t>：为了解决某个问题，设计算法，然后将其转换为采用某种程序语言描述的程序</a:t>
            </a:r>
            <a:endParaRPr lang="en-US" altLang="zh-CN" dirty="0"/>
          </a:p>
          <a:p>
            <a:endParaRPr lang="en-US" altLang="zh-CN" dirty="0"/>
          </a:p>
          <a:p>
            <a:endParaRPr lang="zh-CN" altLang="en-US" dirty="0"/>
          </a:p>
        </p:txBody>
      </p:sp>
      <p:grpSp>
        <p:nvGrpSpPr>
          <p:cNvPr id="9" name="组合 8">
            <a:extLst>
              <a:ext uri="{FF2B5EF4-FFF2-40B4-BE49-F238E27FC236}">
                <a16:creationId xmlns:a16="http://schemas.microsoft.com/office/drawing/2014/main" id="{DEAEABB7-CCCE-46F6-AA34-20B7580DD753}"/>
              </a:ext>
            </a:extLst>
          </p:cNvPr>
          <p:cNvGrpSpPr/>
          <p:nvPr/>
        </p:nvGrpSpPr>
        <p:grpSpPr>
          <a:xfrm>
            <a:off x="149684" y="4804722"/>
            <a:ext cx="5630741" cy="1584923"/>
            <a:chOff x="149684" y="4804722"/>
            <a:chExt cx="5630741" cy="1584923"/>
          </a:xfrm>
        </p:grpSpPr>
        <p:pic>
          <p:nvPicPr>
            <p:cNvPr id="4" name="Picture 2" descr="http://img1.mydrivers.com/img/20140831/49fd56108a3e410db2307a0676bd584c.jpg">
              <a:extLst>
                <a:ext uri="{FF2B5EF4-FFF2-40B4-BE49-F238E27FC236}">
                  <a16:creationId xmlns:a16="http://schemas.microsoft.com/office/drawing/2014/main" id="{34C92A04-0641-4C21-B6E9-5FFFA68DE1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684" y="4804722"/>
              <a:ext cx="1842733" cy="1496448"/>
            </a:xfrm>
            <a:prstGeom prst="rect">
              <a:avLst/>
            </a:prstGeom>
            <a:noFill/>
            <a:extLst>
              <a:ext uri="{909E8E84-426E-40DD-AFC4-6F175D3DCCD1}">
                <a14:hiddenFill xmlns:a14="http://schemas.microsoft.com/office/drawing/2010/main">
                  <a:solidFill>
                    <a:srgbClr val="FFFFFF"/>
                  </a:solidFill>
                </a14:hiddenFill>
              </a:ext>
            </a:extLst>
          </p:spPr>
        </p:pic>
        <p:sp>
          <p:nvSpPr>
            <p:cNvPr id="5" name="左右箭头 4">
              <a:extLst>
                <a:ext uri="{FF2B5EF4-FFF2-40B4-BE49-F238E27FC236}">
                  <a16:creationId xmlns:a16="http://schemas.microsoft.com/office/drawing/2014/main" id="{50C8FED0-DC87-4B78-B4B0-86A8A084F5A3}"/>
                </a:ext>
              </a:extLst>
            </p:cNvPr>
            <p:cNvSpPr/>
            <p:nvPr/>
          </p:nvSpPr>
          <p:spPr>
            <a:xfrm>
              <a:off x="1801956" y="5471554"/>
              <a:ext cx="2416369" cy="3693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A3B9F852-DA3C-4F37-93A7-3F620F67858B}"/>
                </a:ext>
              </a:extLst>
            </p:cNvPr>
            <p:cNvSpPr/>
            <p:nvPr/>
          </p:nvSpPr>
          <p:spPr>
            <a:xfrm>
              <a:off x="2368213" y="5093266"/>
              <a:ext cx="1107996" cy="369332"/>
            </a:xfrm>
            <a:prstGeom prst="rect">
              <a:avLst/>
            </a:prstGeom>
          </p:spPr>
          <p:txBody>
            <a:bodyPr wrap="none">
              <a:spAutoFit/>
            </a:bodyPr>
            <a:lstStyle/>
            <a:p>
              <a:r>
                <a:rPr lang="zh-CN" altLang="en-US" dirty="0"/>
                <a:t>程序语言</a:t>
              </a:r>
            </a:p>
          </p:txBody>
        </p:sp>
        <p:pic>
          <p:nvPicPr>
            <p:cNvPr id="7" name="图片 6">
              <a:extLst>
                <a:ext uri="{FF2B5EF4-FFF2-40B4-BE49-F238E27FC236}">
                  <a16:creationId xmlns:a16="http://schemas.microsoft.com/office/drawing/2014/main" id="{FE61AA73-1131-4CCF-BDC6-F50EC64D907D}"/>
                </a:ext>
              </a:extLst>
            </p:cNvPr>
            <p:cNvPicPr>
              <a:picLocks noChangeAspect="1"/>
            </p:cNvPicPr>
            <p:nvPr/>
          </p:nvPicPr>
          <p:blipFill>
            <a:blip r:embed="rId3"/>
            <a:stretch>
              <a:fillRect/>
            </a:stretch>
          </p:blipFill>
          <p:spPr>
            <a:xfrm>
              <a:off x="4218325" y="4922795"/>
              <a:ext cx="1562100" cy="1466850"/>
            </a:xfrm>
            <a:prstGeom prst="rect">
              <a:avLst/>
            </a:prstGeom>
          </p:spPr>
        </p:pic>
      </p:grpSp>
      <p:pic>
        <p:nvPicPr>
          <p:cNvPr id="8" name="图片 7">
            <a:extLst>
              <a:ext uri="{FF2B5EF4-FFF2-40B4-BE49-F238E27FC236}">
                <a16:creationId xmlns:a16="http://schemas.microsoft.com/office/drawing/2014/main" id="{2040ACE7-13DC-427D-95A2-5F635B45DB38}"/>
              </a:ext>
            </a:extLst>
          </p:cNvPr>
          <p:cNvPicPr>
            <a:picLocks noChangeAspect="1"/>
          </p:cNvPicPr>
          <p:nvPr/>
        </p:nvPicPr>
        <p:blipFill>
          <a:blip r:embed="rId4"/>
          <a:stretch>
            <a:fillRect/>
          </a:stretch>
        </p:blipFill>
        <p:spPr>
          <a:xfrm>
            <a:off x="5863291" y="4634446"/>
            <a:ext cx="6162561" cy="1683202"/>
          </a:xfrm>
          <a:prstGeom prst="rect">
            <a:avLst/>
          </a:prstGeom>
        </p:spPr>
      </p:pic>
    </p:spTree>
    <p:extLst>
      <p:ext uri="{BB962C8B-B14F-4D97-AF65-F5344CB8AC3E}">
        <p14:creationId xmlns:p14="http://schemas.microsoft.com/office/powerpoint/2010/main" val="43903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51D57-1578-4E02-8113-D275822AA0F2}"/>
              </a:ext>
            </a:extLst>
          </p:cNvPr>
          <p:cNvSpPr>
            <a:spLocks noGrp="1"/>
          </p:cNvSpPr>
          <p:nvPr>
            <p:ph type="title"/>
          </p:nvPr>
        </p:nvSpPr>
        <p:spPr/>
        <p:txBody>
          <a:bodyPr/>
          <a:lstStyle/>
          <a:p>
            <a:r>
              <a:rPr lang="zh-CN" altLang="en-US" dirty="0"/>
              <a:t>返回某种类型的实例对象：构造函数法</a:t>
            </a:r>
          </a:p>
        </p:txBody>
      </p:sp>
      <p:sp>
        <p:nvSpPr>
          <p:cNvPr id="3" name="内容占位符 2">
            <a:extLst>
              <a:ext uri="{FF2B5EF4-FFF2-40B4-BE49-F238E27FC236}">
                <a16:creationId xmlns:a16="http://schemas.microsoft.com/office/drawing/2014/main" id="{810B0FA7-3C96-45C0-95D2-D4FB8FE6A857}"/>
              </a:ext>
            </a:extLst>
          </p:cNvPr>
          <p:cNvSpPr>
            <a:spLocks noGrp="1"/>
          </p:cNvSpPr>
          <p:nvPr>
            <p:ph idx="1"/>
          </p:nvPr>
        </p:nvSpPr>
        <p:spPr/>
        <p:txBody>
          <a:bodyPr/>
          <a:lstStyle/>
          <a:p>
            <a:r>
              <a:rPr lang="en-US" altLang="zh-CN" dirty="0"/>
              <a:t>int/float/bool/complex/str</a:t>
            </a:r>
            <a:r>
              <a:rPr lang="zh-CN" altLang="en-US" dirty="0"/>
              <a:t>等内置</a:t>
            </a:r>
            <a:r>
              <a:rPr lang="zh-CN" altLang="en-US" b="1" dirty="0">
                <a:solidFill>
                  <a:srgbClr val="FF0000"/>
                </a:solidFill>
              </a:rPr>
              <a:t>类对象，</a:t>
            </a:r>
            <a:r>
              <a:rPr lang="zh-CN" altLang="en-US" dirty="0"/>
              <a:t>分别对应整数、浮点数等类型</a:t>
            </a:r>
            <a:endParaRPr lang="en-US" altLang="zh-CN" dirty="0"/>
          </a:p>
          <a:p>
            <a:pPr lvl="1"/>
            <a:r>
              <a:rPr lang="zh-CN" altLang="en-US" sz="2000" dirty="0"/>
              <a:t>这些类对象</a:t>
            </a:r>
            <a:r>
              <a:rPr lang="zh-CN" altLang="en-US" sz="2000" b="1" dirty="0">
                <a:solidFill>
                  <a:srgbClr val="FF0000"/>
                </a:solidFill>
              </a:rPr>
              <a:t>可以像函数一样调用</a:t>
            </a:r>
            <a:r>
              <a:rPr lang="zh-CN" altLang="en-US" sz="2000" dirty="0"/>
              <a:t>，称为构造函数，返回一个该类型的实例对象</a:t>
            </a:r>
            <a:endParaRPr lang="en-US" altLang="zh-CN" dirty="0"/>
          </a:p>
          <a:p>
            <a:endParaRPr lang="zh-CN" altLang="en-US" dirty="0"/>
          </a:p>
        </p:txBody>
      </p:sp>
      <p:sp>
        <p:nvSpPr>
          <p:cNvPr id="4" name="矩形 3">
            <a:extLst>
              <a:ext uri="{FF2B5EF4-FFF2-40B4-BE49-F238E27FC236}">
                <a16:creationId xmlns:a16="http://schemas.microsoft.com/office/drawing/2014/main" id="{D41BAC1B-5AFC-41A0-AD45-9D3AEBAFF668}"/>
              </a:ext>
            </a:extLst>
          </p:cNvPr>
          <p:cNvSpPr/>
          <p:nvPr/>
        </p:nvSpPr>
        <p:spPr>
          <a:xfrm>
            <a:off x="693775" y="5206007"/>
            <a:ext cx="1005733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highlight>
                  <a:srgbClr val="FFFF00"/>
                </a:highlight>
              </a:rPr>
              <a:t>int(), int(3.14), </a:t>
            </a:r>
            <a:r>
              <a:rPr lang="en-US" altLang="zh-CN" dirty="0"/>
              <a:t>int('314'), int('ff',16)                               </a:t>
            </a:r>
            <a:r>
              <a:rPr lang="en-US" altLang="zh-CN" dirty="0">
                <a:solidFill>
                  <a:schemeClr val="accent3"/>
                </a:solidFill>
              </a:rPr>
              <a:t># (0, 3, 314, 255)</a:t>
            </a:r>
            <a:endParaRPr lang="zh-CN" altLang="en-US" dirty="0">
              <a:solidFill>
                <a:schemeClr val="accent3"/>
              </a:solidFill>
            </a:endParaRPr>
          </a:p>
          <a:p>
            <a:r>
              <a:rPr lang="en-US" altLang="zh-CN" dirty="0">
                <a:highlight>
                  <a:srgbClr val="FFFF00"/>
                </a:highlight>
              </a:rPr>
              <a:t>float(), float(3), </a:t>
            </a:r>
            <a:r>
              <a:rPr lang="en-US" altLang="zh-CN" dirty="0"/>
              <a:t>float('-3'), float('3.14'), float('10e2')   </a:t>
            </a:r>
            <a:r>
              <a:rPr lang="en-US" altLang="zh-CN" dirty="0">
                <a:solidFill>
                  <a:schemeClr val="accent3"/>
                </a:solidFill>
              </a:rPr>
              <a:t># (0.0, 3.0, -3.0, 3.14, 1000.0</a:t>
            </a:r>
            <a:r>
              <a:rPr lang="en-US" altLang="zh-CN" dirty="0"/>
              <a:t>)</a:t>
            </a:r>
          </a:p>
          <a:p>
            <a:r>
              <a:rPr lang="en-US" altLang="zh-CN" dirty="0">
                <a:highlight>
                  <a:srgbClr val="FFFF00"/>
                </a:highlight>
              </a:rPr>
              <a:t>bool(), bool(3), bool(0), bool(3.14) </a:t>
            </a:r>
            <a:r>
              <a:rPr lang="en-US" altLang="zh-CN" dirty="0"/>
              <a:t>                                </a:t>
            </a:r>
            <a:r>
              <a:rPr lang="en-US" altLang="zh-CN" dirty="0">
                <a:solidFill>
                  <a:schemeClr val="accent3"/>
                </a:solidFill>
              </a:rPr>
              <a:t># (False, True, False, True)</a:t>
            </a:r>
          </a:p>
          <a:p>
            <a:r>
              <a:rPr lang="en-US" altLang="zh-CN" dirty="0">
                <a:highlight>
                  <a:srgbClr val="FFFF00"/>
                </a:highlight>
              </a:rPr>
              <a:t>str(), str(3.14), '</a:t>
            </a:r>
            <a:r>
              <a:rPr lang="en-US" altLang="zh-CN" dirty="0" err="1">
                <a:highlight>
                  <a:srgbClr val="FFFF00"/>
                </a:highlight>
              </a:rPr>
              <a:t>abc</a:t>
            </a:r>
            <a:r>
              <a:rPr lang="en-US" altLang="zh-CN" dirty="0">
                <a:highlight>
                  <a:srgbClr val="FFFF00"/>
                </a:highlight>
              </a:rPr>
              <a:t>' + str(4)</a:t>
            </a:r>
            <a:r>
              <a:rPr lang="en-US" altLang="zh-CN" dirty="0">
                <a:solidFill>
                  <a:schemeClr val="accent3"/>
                </a:solidFill>
              </a:rPr>
              <a:t>                                              # ('', '3.14', 'abc4')</a:t>
            </a:r>
            <a:endParaRPr lang="zh-CN" altLang="en-US" dirty="0">
              <a:solidFill>
                <a:schemeClr val="accent3"/>
              </a:solidFill>
            </a:endParaRPr>
          </a:p>
        </p:txBody>
      </p:sp>
      <p:graphicFrame>
        <p:nvGraphicFramePr>
          <p:cNvPr id="5" name="表格 4">
            <a:extLst>
              <a:ext uri="{FF2B5EF4-FFF2-40B4-BE49-F238E27FC236}">
                <a16:creationId xmlns:a16="http://schemas.microsoft.com/office/drawing/2014/main" id="{ED53C530-573E-43AE-8695-116B588C9A2F}"/>
              </a:ext>
            </a:extLst>
          </p:cNvPr>
          <p:cNvGraphicFramePr>
            <a:graphicFrameLocks noGrp="1"/>
          </p:cNvGraphicFramePr>
          <p:nvPr>
            <p:extLst>
              <p:ext uri="{D42A27DB-BD31-4B8C-83A1-F6EECF244321}">
                <p14:modId xmlns:p14="http://schemas.microsoft.com/office/powerpoint/2010/main" val="3247090050"/>
              </p:ext>
            </p:extLst>
          </p:nvPr>
        </p:nvGraphicFramePr>
        <p:xfrm>
          <a:off x="780716" y="1595735"/>
          <a:ext cx="9402812" cy="3931920"/>
        </p:xfrm>
        <a:graphic>
          <a:graphicData uri="http://schemas.openxmlformats.org/drawingml/2006/table">
            <a:tbl>
              <a:tblPr firstRow="1" bandRow="1">
                <a:tableStyleId>{69CF1AB2-1976-4502-BF36-3FF5EA218861}</a:tableStyleId>
              </a:tblPr>
              <a:tblGrid>
                <a:gridCol w="1721852">
                  <a:extLst>
                    <a:ext uri="{9D8B030D-6E8A-4147-A177-3AD203B41FA5}">
                      <a16:colId xmlns:a16="http://schemas.microsoft.com/office/drawing/2014/main" val="2299971456"/>
                    </a:ext>
                  </a:extLst>
                </a:gridCol>
                <a:gridCol w="3696814">
                  <a:extLst>
                    <a:ext uri="{9D8B030D-6E8A-4147-A177-3AD203B41FA5}">
                      <a16:colId xmlns:a16="http://schemas.microsoft.com/office/drawing/2014/main" val="1877465832"/>
                    </a:ext>
                  </a:extLst>
                </a:gridCol>
                <a:gridCol w="3984146">
                  <a:extLst>
                    <a:ext uri="{9D8B030D-6E8A-4147-A177-3AD203B41FA5}">
                      <a16:colId xmlns:a16="http://schemas.microsoft.com/office/drawing/2014/main" val="2223015990"/>
                    </a:ext>
                  </a:extLst>
                </a:gridCol>
              </a:tblGrid>
              <a:tr h="370840">
                <a:tc>
                  <a:txBody>
                    <a:bodyPr/>
                    <a:lstStyle/>
                    <a:p>
                      <a:r>
                        <a:rPr lang="en-US" altLang="zh-CN" dirty="0"/>
                        <a:t>int()</a:t>
                      </a:r>
                      <a:r>
                        <a:rPr lang="zh-CN" altLang="en-US" dirty="0"/>
                        <a:t> </a:t>
                      </a:r>
                      <a:endParaRPr lang="en-US" altLang="zh-CN" dirty="0"/>
                    </a:p>
                    <a:p>
                      <a:r>
                        <a:rPr lang="zh-CN" altLang="en-US" dirty="0"/>
                        <a:t>返回整数</a:t>
                      </a:r>
                      <a:r>
                        <a:rPr lang="en-US" altLang="zh-CN" dirty="0"/>
                        <a:t>0</a:t>
                      </a:r>
                    </a:p>
                  </a:txBody>
                  <a:tcPr/>
                </a:tc>
                <a:tc>
                  <a:txBody>
                    <a:bodyPr/>
                    <a:lstStyle/>
                    <a:p>
                      <a:r>
                        <a:rPr lang="en-US" altLang="zh-CN" dirty="0"/>
                        <a:t>int(x) x</a:t>
                      </a:r>
                      <a:r>
                        <a:rPr lang="zh-CN" altLang="en-US" dirty="0"/>
                        <a:t>为数字类型</a:t>
                      </a:r>
                      <a:r>
                        <a:rPr lang="en-US" altLang="zh-CN" dirty="0"/>
                        <a:t>(</a:t>
                      </a:r>
                      <a:r>
                        <a:rPr lang="zh-CN" altLang="en-US" dirty="0"/>
                        <a:t>不包括复数）</a:t>
                      </a:r>
                      <a:endParaRPr lang="en-US" altLang="zh-CN" dirty="0"/>
                    </a:p>
                    <a:p>
                      <a:r>
                        <a:rPr lang="en-US" altLang="zh-CN" dirty="0"/>
                        <a:t>True/False</a:t>
                      </a:r>
                      <a:r>
                        <a:rPr lang="zh-CN" altLang="en-US" dirty="0"/>
                        <a:t>转换为</a:t>
                      </a:r>
                      <a:r>
                        <a:rPr lang="en-US" altLang="zh-CN" dirty="0"/>
                        <a:t>1/0</a:t>
                      </a:r>
                    </a:p>
                    <a:p>
                      <a:r>
                        <a:rPr lang="zh-CN" altLang="en-US" dirty="0"/>
                        <a:t>浮点数取</a:t>
                      </a:r>
                      <a:r>
                        <a:rPr lang="en-US" altLang="zh-CN" dirty="0"/>
                        <a:t>(</a:t>
                      </a:r>
                      <a:r>
                        <a:rPr lang="zh-CN" altLang="en-US" dirty="0"/>
                        <a:t>原点截取</a:t>
                      </a:r>
                      <a:r>
                        <a:rPr lang="en-US" altLang="zh-CN" dirty="0"/>
                        <a:t>)</a:t>
                      </a:r>
                      <a:r>
                        <a:rPr lang="zh-CN" altLang="en-US" dirty="0"/>
                        <a:t>整数部分</a:t>
                      </a:r>
                    </a:p>
                  </a:txBody>
                  <a:tcPr/>
                </a:tc>
                <a:tc>
                  <a:txBody>
                    <a:bodyPr/>
                    <a:lstStyle/>
                    <a:p>
                      <a:r>
                        <a:rPr lang="en-US" altLang="zh-CN" dirty="0"/>
                        <a:t>int(x, base=10) x</a:t>
                      </a:r>
                      <a:r>
                        <a:rPr lang="zh-CN" altLang="en-US" dirty="0"/>
                        <a:t>为字符串</a:t>
                      </a:r>
                      <a:endParaRPr lang="en-US" altLang="zh-CN" dirty="0"/>
                    </a:p>
                    <a:p>
                      <a:r>
                        <a:rPr lang="zh-CN" altLang="en-US" dirty="0"/>
                        <a:t>缺省</a:t>
                      </a:r>
                      <a:r>
                        <a:rPr lang="en-US" altLang="zh-CN" dirty="0"/>
                        <a:t>x</a:t>
                      </a:r>
                      <a:r>
                        <a:rPr lang="zh-CN" altLang="en-US" dirty="0"/>
                        <a:t>为</a:t>
                      </a:r>
                      <a:r>
                        <a:rPr lang="zh-CN" altLang="en-US" sz="1800" b="1" kern="1200" dirty="0">
                          <a:solidFill>
                            <a:srgbClr val="FF0000"/>
                          </a:solidFill>
                          <a:latin typeface="+mn-lt"/>
                          <a:ea typeface="+mn-ea"/>
                          <a:cs typeface="+mn-cs"/>
                        </a:rPr>
                        <a:t>十进制整数字符串</a:t>
                      </a:r>
                      <a:r>
                        <a:rPr lang="en-US" altLang="zh-CN" sz="1800" b="1" kern="1200" dirty="0">
                          <a:solidFill>
                            <a:srgbClr val="FF0000"/>
                          </a:solidFill>
                          <a:latin typeface="+mn-lt"/>
                          <a:ea typeface="+mn-ea"/>
                          <a:cs typeface="+mn-cs"/>
                        </a:rPr>
                        <a:t>(</a:t>
                      </a:r>
                      <a:r>
                        <a:rPr lang="zh-CN" altLang="en-US" dirty="0"/>
                        <a:t>字节串</a:t>
                      </a:r>
                      <a:r>
                        <a:rPr lang="en-US" altLang="zh-CN" dirty="0"/>
                        <a:t>bytes/</a:t>
                      </a:r>
                      <a:r>
                        <a:rPr lang="en-US" altLang="zh-CN" dirty="0" err="1"/>
                        <a:t>bytearray</a:t>
                      </a:r>
                      <a:r>
                        <a:rPr lang="en-US" altLang="zh-CN" dirty="0"/>
                        <a:t>)</a:t>
                      </a:r>
                      <a:endParaRPr lang="zh-CN" altLang="en-US" dirty="0"/>
                    </a:p>
                  </a:txBody>
                  <a:tcPr/>
                </a:tc>
                <a:extLst>
                  <a:ext uri="{0D108BD9-81ED-4DB2-BD59-A6C34878D82A}">
                    <a16:rowId xmlns:a16="http://schemas.microsoft.com/office/drawing/2014/main" val="3062758218"/>
                  </a:ext>
                </a:extLst>
              </a:tr>
              <a:tr h="370840">
                <a:tc>
                  <a:txBody>
                    <a:bodyPr/>
                    <a:lstStyle/>
                    <a:p>
                      <a:r>
                        <a:rPr lang="en-US" altLang="zh-CN" dirty="0"/>
                        <a:t>float()</a:t>
                      </a:r>
                    </a:p>
                    <a:p>
                      <a:r>
                        <a:rPr lang="zh-CN" altLang="en-US" dirty="0"/>
                        <a:t>返回浮点数</a:t>
                      </a:r>
                      <a:r>
                        <a:rPr lang="en-US" altLang="zh-CN" dirty="0"/>
                        <a:t>0.0 </a:t>
                      </a:r>
                      <a:endParaRPr lang="zh-CN" altLang="en-US" dirty="0"/>
                    </a:p>
                  </a:txBody>
                  <a:tcPr/>
                </a:tc>
                <a:tc>
                  <a:txBody>
                    <a:bodyPr/>
                    <a:lstStyle/>
                    <a:p>
                      <a:r>
                        <a:rPr lang="en-US" altLang="zh-CN" dirty="0"/>
                        <a:t>float(x) x</a:t>
                      </a:r>
                      <a:r>
                        <a:rPr lang="zh-CN" altLang="en-US" dirty="0"/>
                        <a:t>为数字类型</a:t>
                      </a:r>
                      <a:r>
                        <a:rPr lang="en-US" altLang="zh-CN" dirty="0"/>
                        <a:t>(</a:t>
                      </a:r>
                      <a:r>
                        <a:rPr lang="zh-CN" altLang="en-US" dirty="0"/>
                        <a:t>不包括复数</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True/False</a:t>
                      </a:r>
                      <a:r>
                        <a:rPr lang="zh-CN" altLang="en-US" dirty="0"/>
                        <a:t>转换为</a:t>
                      </a:r>
                      <a:r>
                        <a:rPr lang="en-US" altLang="zh-CN" dirty="0"/>
                        <a:t>1/0</a:t>
                      </a:r>
                    </a:p>
                  </a:txBody>
                  <a:tcPr/>
                </a:tc>
                <a:tc>
                  <a:txBody>
                    <a:bodyPr/>
                    <a:lstStyle/>
                    <a:p>
                      <a:r>
                        <a:rPr lang="en-US" altLang="zh-CN" dirty="0"/>
                        <a:t>float(x) x</a:t>
                      </a:r>
                      <a:r>
                        <a:rPr lang="zh-CN" altLang="en-US" dirty="0"/>
                        <a:t>为字符串</a:t>
                      </a:r>
                      <a:endParaRPr lang="en-US" altLang="zh-CN" dirty="0"/>
                    </a:p>
                    <a:p>
                      <a:r>
                        <a:rPr lang="zh-CN" altLang="en-US" sz="1800" dirty="0"/>
                        <a:t>仅支持十进制，将</a:t>
                      </a:r>
                      <a:r>
                        <a:rPr lang="zh-CN" altLang="en-US" sz="1800" b="1" dirty="0">
                          <a:solidFill>
                            <a:srgbClr val="FF0000"/>
                          </a:solidFill>
                        </a:rPr>
                        <a:t>十进制的整数字符串或浮点数字符串转换</a:t>
                      </a:r>
                      <a:r>
                        <a:rPr lang="zh-CN" altLang="en-US" sz="1800" dirty="0"/>
                        <a:t>为浮点数</a:t>
                      </a:r>
                      <a:endParaRPr lang="zh-CN" altLang="en-US" dirty="0"/>
                    </a:p>
                  </a:txBody>
                  <a:tcPr/>
                </a:tc>
                <a:extLst>
                  <a:ext uri="{0D108BD9-81ED-4DB2-BD59-A6C34878D82A}">
                    <a16:rowId xmlns:a16="http://schemas.microsoft.com/office/drawing/2014/main" val="2817956705"/>
                  </a:ext>
                </a:extLst>
              </a:tr>
              <a:tr h="370840">
                <a:tc>
                  <a:txBody>
                    <a:bodyPr/>
                    <a:lstStyle/>
                    <a:p>
                      <a:r>
                        <a:rPr lang="en-US" altLang="zh-CN" dirty="0"/>
                        <a:t>bool()</a:t>
                      </a:r>
                    </a:p>
                    <a:p>
                      <a:r>
                        <a:rPr lang="zh-CN" altLang="en-US" dirty="0"/>
                        <a:t>返回</a:t>
                      </a:r>
                      <a:r>
                        <a:rPr lang="en-US" altLang="zh-CN" dirty="0"/>
                        <a:t>False</a:t>
                      </a:r>
                      <a:endParaRPr lang="zh-CN" altLang="en-US" dirty="0"/>
                    </a:p>
                  </a:txBody>
                  <a:tcPr/>
                </a:tc>
                <a:tc>
                  <a:txBody>
                    <a:bodyPr/>
                    <a:lstStyle/>
                    <a:p>
                      <a:r>
                        <a:rPr lang="en-US" altLang="zh-CN" dirty="0"/>
                        <a:t>bool(x)  </a:t>
                      </a:r>
                    </a:p>
                    <a:p>
                      <a:r>
                        <a:rPr lang="zh-CN" altLang="en-US" dirty="0"/>
                        <a:t>非</a:t>
                      </a:r>
                      <a:r>
                        <a:rPr lang="en-US" altLang="zh-CN" dirty="0"/>
                        <a:t>0</a:t>
                      </a:r>
                      <a:r>
                        <a:rPr lang="zh-CN" altLang="en-US" dirty="0"/>
                        <a:t>数字类型、非空序列类型转换为</a:t>
                      </a:r>
                      <a:r>
                        <a:rPr lang="en-US" altLang="zh-CN" dirty="0"/>
                        <a:t>True</a:t>
                      </a:r>
                      <a:r>
                        <a:rPr lang="zh-CN" altLang="en-US" dirty="0"/>
                        <a:t>，否则转换为</a:t>
                      </a:r>
                      <a:r>
                        <a:rPr lang="en-US" altLang="zh-CN" dirty="0"/>
                        <a:t>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srgbClr val="FF0000"/>
                          </a:solidFill>
                          <a:latin typeface="宋体" panose="02010600030101010101" pitchFamily="2" charset="-122"/>
                        </a:rPr>
                        <a:t>False/None/</a:t>
                      </a:r>
                      <a:r>
                        <a:rPr lang="zh-CN" altLang="en-US" b="1" dirty="0">
                          <a:solidFill>
                            <a:srgbClr val="FF0000"/>
                          </a:solidFill>
                          <a:latin typeface="宋体" panose="02010600030101010101" pitchFamily="2" charset="-122"/>
                        </a:rPr>
                        <a:t>值为</a:t>
                      </a:r>
                      <a:r>
                        <a:rPr lang="en-US" altLang="zh-CN" b="1" dirty="0">
                          <a:solidFill>
                            <a:srgbClr val="FF0000"/>
                          </a:solidFill>
                          <a:latin typeface="宋体" panose="02010600030101010101" pitchFamily="2" charset="-122"/>
                        </a:rPr>
                        <a:t>0</a:t>
                      </a:r>
                      <a:r>
                        <a:rPr lang="zh-CN" altLang="en-US" b="1" dirty="0">
                          <a:solidFill>
                            <a:srgbClr val="FF0000"/>
                          </a:solidFill>
                          <a:latin typeface="宋体" panose="02010600030101010101" pitchFamily="2" charset="-122"/>
                        </a:rPr>
                        <a:t>的数值对象</a:t>
                      </a:r>
                      <a:r>
                        <a:rPr lang="en-US" altLang="zh-CN" b="1" dirty="0">
                          <a:solidFill>
                            <a:srgbClr val="FF0000"/>
                          </a:solidFill>
                          <a:latin typeface="宋体" panose="02010600030101010101" pitchFamily="2" charset="-122"/>
                        </a:rPr>
                        <a:t>/</a:t>
                      </a:r>
                      <a:r>
                        <a:rPr lang="zh-CN" altLang="en-US" b="1" dirty="0">
                          <a:solidFill>
                            <a:srgbClr val="FF0000"/>
                          </a:solidFill>
                          <a:latin typeface="宋体" panose="02010600030101010101" pitchFamily="2" charset="-122"/>
                        </a:rPr>
                        <a:t>长度为</a:t>
                      </a:r>
                      <a:r>
                        <a:rPr lang="en-US" altLang="zh-CN" b="1" dirty="0">
                          <a:solidFill>
                            <a:srgbClr val="FF0000"/>
                          </a:solidFill>
                          <a:latin typeface="宋体" panose="02010600030101010101" pitchFamily="2" charset="-122"/>
                        </a:rPr>
                        <a:t>0</a:t>
                      </a:r>
                      <a:r>
                        <a:rPr lang="zh-CN" altLang="en-US" b="1" dirty="0">
                          <a:solidFill>
                            <a:srgbClr val="FF0000"/>
                          </a:solidFill>
                          <a:latin typeface="宋体" panose="02010600030101010101" pitchFamily="2" charset="-122"/>
                        </a:rPr>
                        <a:t>的空序列对象</a:t>
                      </a:r>
                      <a:r>
                        <a:rPr lang="en-US" altLang="zh-CN" b="1" dirty="0">
                          <a:solidFill>
                            <a:srgbClr val="FF0000"/>
                          </a:solidFill>
                          <a:latin typeface="宋体" panose="02010600030101010101" pitchFamily="2" charset="-122"/>
                        </a:rPr>
                        <a:t>(</a:t>
                      </a:r>
                      <a:r>
                        <a:rPr lang="zh-CN" altLang="en-US" b="1" dirty="0">
                          <a:solidFill>
                            <a:srgbClr val="FF0000"/>
                          </a:solidFill>
                          <a:latin typeface="宋体" panose="02010600030101010101" pitchFamily="2" charset="-122"/>
                        </a:rPr>
                        <a:t>比如空字符串）</a:t>
                      </a:r>
                      <a:endParaRPr lang="en-US" altLang="zh-CN" b="1" dirty="0">
                        <a:solidFill>
                          <a:srgbClr val="FF0000"/>
                        </a:solidFill>
                        <a:latin typeface="宋体" panose="02010600030101010101" pitchFamily="2" charset="-122"/>
                      </a:endParaRPr>
                    </a:p>
                  </a:txBody>
                  <a:tcPr/>
                </a:tc>
                <a:tc>
                  <a:txBody>
                    <a:bodyPr/>
                    <a:lstStyle/>
                    <a:p>
                      <a:endParaRPr lang="zh-CN" altLang="en-US" dirty="0"/>
                    </a:p>
                  </a:txBody>
                  <a:tcPr/>
                </a:tc>
                <a:extLst>
                  <a:ext uri="{0D108BD9-81ED-4DB2-BD59-A6C34878D82A}">
                    <a16:rowId xmlns:a16="http://schemas.microsoft.com/office/drawing/2014/main" val="1479481336"/>
                  </a:ext>
                </a:extLst>
              </a:tr>
              <a:tr h="370840">
                <a:tc>
                  <a:txBody>
                    <a:bodyPr/>
                    <a:lstStyle/>
                    <a:p>
                      <a:r>
                        <a:rPr lang="en-US" altLang="zh-CN" dirty="0"/>
                        <a:t>str()</a:t>
                      </a:r>
                      <a:r>
                        <a:rPr lang="zh-CN" altLang="en-US" dirty="0"/>
                        <a:t>返回空字符串</a:t>
                      </a:r>
                    </a:p>
                  </a:txBody>
                  <a:tcPr/>
                </a:tc>
                <a:tc>
                  <a:txBody>
                    <a:bodyPr/>
                    <a:lstStyle/>
                    <a:p>
                      <a:r>
                        <a:rPr lang="en-US" altLang="zh-CN" dirty="0"/>
                        <a:t>str(obj) </a:t>
                      </a:r>
                      <a:r>
                        <a:rPr lang="zh-CN" altLang="en-US" dirty="0"/>
                        <a:t>将对象转换为字符串</a:t>
                      </a:r>
                    </a:p>
                  </a:txBody>
                  <a:tcPr/>
                </a:tc>
                <a:tc>
                  <a:txBody>
                    <a:bodyPr/>
                    <a:lstStyle/>
                    <a:p>
                      <a:endParaRPr lang="zh-CN" altLang="en-US" dirty="0"/>
                    </a:p>
                  </a:txBody>
                  <a:tcPr/>
                </a:tc>
                <a:extLst>
                  <a:ext uri="{0D108BD9-81ED-4DB2-BD59-A6C34878D82A}">
                    <a16:rowId xmlns:a16="http://schemas.microsoft.com/office/drawing/2014/main" val="3558719547"/>
                  </a:ext>
                </a:extLst>
              </a:tr>
            </a:tbl>
          </a:graphicData>
        </a:graphic>
      </p:graphicFrame>
    </p:spTree>
    <p:extLst>
      <p:ext uri="{BB962C8B-B14F-4D97-AF65-F5344CB8AC3E}">
        <p14:creationId xmlns:p14="http://schemas.microsoft.com/office/powerpoint/2010/main" val="22756094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7D72F-3300-47D6-85CE-BBCFB99B33D5}"/>
              </a:ext>
            </a:extLst>
          </p:cNvPr>
          <p:cNvSpPr>
            <a:spLocks noGrp="1"/>
          </p:cNvSpPr>
          <p:nvPr>
            <p:ph type="title"/>
          </p:nvPr>
        </p:nvSpPr>
        <p:spPr/>
        <p:txBody>
          <a:bodyPr/>
          <a:lstStyle/>
          <a:p>
            <a:r>
              <a:rPr lang="zh-CN" altLang="en-US" dirty="0"/>
              <a:t>内置函数</a:t>
            </a:r>
            <a:r>
              <a:rPr lang="en-US" altLang="zh-CN" dirty="0"/>
              <a:t>str</a:t>
            </a:r>
            <a:r>
              <a:rPr lang="zh-CN" altLang="en-US" dirty="0"/>
              <a:t>与</a:t>
            </a:r>
            <a:r>
              <a:rPr lang="en-US" altLang="zh-CN" dirty="0" err="1"/>
              <a:t>repr</a:t>
            </a:r>
            <a:endParaRPr lang="zh-CN" altLang="en-US" dirty="0"/>
          </a:p>
        </p:txBody>
      </p:sp>
      <p:sp>
        <p:nvSpPr>
          <p:cNvPr id="3" name="内容占位符 2">
            <a:extLst>
              <a:ext uri="{FF2B5EF4-FFF2-40B4-BE49-F238E27FC236}">
                <a16:creationId xmlns:a16="http://schemas.microsoft.com/office/drawing/2014/main" id="{0EB83385-CA8F-4361-9FB7-D8C493DB98CD}"/>
              </a:ext>
            </a:extLst>
          </p:cNvPr>
          <p:cNvSpPr>
            <a:spLocks noGrp="1"/>
          </p:cNvSpPr>
          <p:nvPr>
            <p:ph idx="1"/>
          </p:nvPr>
        </p:nvSpPr>
        <p:spPr>
          <a:xfrm>
            <a:off x="442913" y="5363168"/>
            <a:ext cx="11289710" cy="1037632"/>
          </a:xfrm>
        </p:spPr>
        <p:txBody>
          <a:bodyPr/>
          <a:lstStyle/>
          <a:p>
            <a:r>
              <a:rPr lang="zh-CN" altLang="en-US" sz="2400" dirty="0">
                <a:solidFill>
                  <a:srgbClr val="0070C0"/>
                </a:solidFill>
              </a:rPr>
              <a:t>交互式</a:t>
            </a:r>
            <a:r>
              <a:rPr lang="en-US" altLang="zh-CN" sz="2400" dirty="0">
                <a:solidFill>
                  <a:srgbClr val="0070C0"/>
                </a:solidFill>
              </a:rPr>
              <a:t>console</a:t>
            </a:r>
            <a:r>
              <a:rPr lang="zh-CN" altLang="en-US" sz="2400" dirty="0">
                <a:solidFill>
                  <a:srgbClr val="0070C0"/>
                </a:solidFill>
              </a:rPr>
              <a:t>：</a:t>
            </a:r>
            <a:r>
              <a:rPr lang="zh-CN" altLang="en-US" dirty="0"/>
              <a:t>如果执行的语句为表达式</a:t>
            </a:r>
            <a:r>
              <a:rPr lang="en-US" altLang="zh-CN" dirty="0"/>
              <a:t>obj</a:t>
            </a:r>
            <a:r>
              <a:rPr lang="zh-CN" altLang="en-US" dirty="0"/>
              <a:t>，且其的值</a:t>
            </a:r>
            <a:r>
              <a:rPr lang="zh-CN" altLang="en-US" sz="2400" b="1" dirty="0">
                <a:solidFill>
                  <a:srgbClr val="FF0000"/>
                </a:solidFill>
              </a:rPr>
              <a:t>不为</a:t>
            </a:r>
            <a:r>
              <a:rPr lang="en-US" altLang="zh-CN" sz="2400" b="1" dirty="0">
                <a:solidFill>
                  <a:srgbClr val="FF0000"/>
                </a:solidFill>
              </a:rPr>
              <a:t>None</a:t>
            </a:r>
            <a:r>
              <a:rPr lang="zh-CN" altLang="en-US" dirty="0"/>
              <a:t>时调用</a:t>
            </a:r>
            <a:r>
              <a:rPr lang="en-US" altLang="zh-CN" sz="2800" b="1" dirty="0">
                <a:solidFill>
                  <a:srgbClr val="FF0000"/>
                </a:solidFill>
              </a:rPr>
              <a:t>print(</a:t>
            </a:r>
            <a:r>
              <a:rPr lang="en-US" altLang="zh-CN" sz="2800" b="1" dirty="0" err="1">
                <a:solidFill>
                  <a:srgbClr val="FF0000"/>
                </a:solidFill>
              </a:rPr>
              <a:t>repr</a:t>
            </a:r>
            <a:r>
              <a:rPr lang="en-US" altLang="zh-CN" sz="2800" b="1" dirty="0">
                <a:solidFill>
                  <a:srgbClr val="FF0000"/>
                </a:solidFill>
              </a:rPr>
              <a:t>(obj)) </a:t>
            </a:r>
            <a:r>
              <a:rPr lang="zh-CN" altLang="en-US" dirty="0"/>
              <a:t>。对于字符串而言，输出结果为</a:t>
            </a:r>
            <a:r>
              <a:rPr lang="zh-CN" altLang="en-US" dirty="0">
                <a:solidFill>
                  <a:srgbClr val="0070C0"/>
                </a:solidFill>
              </a:rPr>
              <a:t>采用转义方式描述的字符串字面量</a:t>
            </a:r>
            <a:endParaRPr lang="en-US" altLang="zh-CN" dirty="0">
              <a:solidFill>
                <a:srgbClr val="0070C0"/>
              </a:solidFill>
            </a:endParaRPr>
          </a:p>
          <a:p>
            <a:endParaRPr lang="zh-CN" altLang="en-US" dirty="0"/>
          </a:p>
        </p:txBody>
      </p:sp>
      <p:graphicFrame>
        <p:nvGraphicFramePr>
          <p:cNvPr id="5" name="表格 4">
            <a:extLst>
              <a:ext uri="{FF2B5EF4-FFF2-40B4-BE49-F238E27FC236}">
                <a16:creationId xmlns:a16="http://schemas.microsoft.com/office/drawing/2014/main" id="{F087664C-838E-4476-8F17-D0D0A801DA4C}"/>
              </a:ext>
            </a:extLst>
          </p:cNvPr>
          <p:cNvGraphicFramePr>
            <a:graphicFrameLocks noGrp="1"/>
          </p:cNvGraphicFramePr>
          <p:nvPr>
            <p:extLst>
              <p:ext uri="{D42A27DB-BD31-4B8C-83A1-F6EECF244321}">
                <p14:modId xmlns:p14="http://schemas.microsoft.com/office/powerpoint/2010/main" val="3283395284"/>
              </p:ext>
            </p:extLst>
          </p:nvPr>
        </p:nvGraphicFramePr>
        <p:xfrm>
          <a:off x="577136" y="722271"/>
          <a:ext cx="10233591" cy="1706880"/>
        </p:xfrm>
        <a:graphic>
          <a:graphicData uri="http://schemas.openxmlformats.org/drawingml/2006/table">
            <a:tbl>
              <a:tblPr firstRow="1" bandRow="1">
                <a:tableStyleId>{5940675A-B579-460E-94D1-54222C63F5DA}</a:tableStyleId>
              </a:tblPr>
              <a:tblGrid>
                <a:gridCol w="1347621">
                  <a:extLst>
                    <a:ext uri="{9D8B030D-6E8A-4147-A177-3AD203B41FA5}">
                      <a16:colId xmlns:a16="http://schemas.microsoft.com/office/drawing/2014/main" val="2710615312"/>
                    </a:ext>
                  </a:extLst>
                </a:gridCol>
                <a:gridCol w="8885970">
                  <a:extLst>
                    <a:ext uri="{9D8B030D-6E8A-4147-A177-3AD203B41FA5}">
                      <a16:colId xmlns:a16="http://schemas.microsoft.com/office/drawing/2014/main" val="3439389183"/>
                    </a:ext>
                  </a:extLst>
                </a:gridCol>
              </a:tblGrid>
              <a:tr h="370840">
                <a:tc>
                  <a:txBody>
                    <a:bodyPr/>
                    <a:lstStyle/>
                    <a:p>
                      <a:r>
                        <a:rPr lang="en-US" altLang="zh-CN" sz="2000" dirty="0" err="1"/>
                        <a:t>str</a:t>
                      </a:r>
                      <a:r>
                        <a:rPr lang="en-US" altLang="zh-CN" sz="2000" dirty="0"/>
                        <a:t>(</a:t>
                      </a:r>
                      <a:r>
                        <a:rPr lang="en-US" altLang="zh-CN" sz="2000" dirty="0" err="1"/>
                        <a:t>obj</a:t>
                      </a:r>
                      <a:r>
                        <a:rPr lang="en-US" altLang="zh-CN" sz="2000" dirty="0"/>
                        <a:t>)</a:t>
                      </a:r>
                      <a:endParaRPr lang="zh-CN" alt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a:t>返回一个对人友好的</a:t>
                      </a:r>
                      <a:r>
                        <a:rPr lang="en-US" altLang="zh-CN" sz="2000" dirty="0"/>
                        <a:t>printable</a:t>
                      </a:r>
                      <a:r>
                        <a:rPr lang="zh-CN" altLang="en-US" sz="2000" dirty="0"/>
                        <a:t>字符串，让用户了解该对象的相关信息。</a:t>
                      </a:r>
                      <a:r>
                        <a:rPr lang="en-US" altLang="zh-CN" sz="2000" dirty="0"/>
                        <a:t>print</a:t>
                      </a:r>
                      <a:r>
                        <a:rPr lang="zh-CN" altLang="en-US" sz="2000" dirty="0"/>
                        <a:t>函数的参数可为任意对象</a:t>
                      </a:r>
                      <a:r>
                        <a:rPr lang="en-US" altLang="zh-CN" sz="2000" dirty="0"/>
                        <a:t>obj</a:t>
                      </a:r>
                      <a:r>
                        <a:rPr lang="zh-CN" altLang="en-US" sz="2000" dirty="0"/>
                        <a:t>，相当于</a:t>
                      </a:r>
                      <a:r>
                        <a:rPr lang="en-US" altLang="zh-CN" sz="2000" dirty="0"/>
                        <a:t>print(str(obj))</a:t>
                      </a:r>
                    </a:p>
                  </a:txBody>
                  <a:tcPr/>
                </a:tc>
                <a:extLst>
                  <a:ext uri="{0D108BD9-81ED-4DB2-BD59-A6C34878D82A}">
                    <a16:rowId xmlns:a16="http://schemas.microsoft.com/office/drawing/2014/main" val="441155909"/>
                  </a:ext>
                </a:extLst>
              </a:tr>
              <a:tr h="370840">
                <a:tc>
                  <a:txBody>
                    <a:bodyPr/>
                    <a:lstStyle/>
                    <a:p>
                      <a:r>
                        <a:rPr lang="en-US" altLang="zh-CN" sz="2000" dirty="0" err="1"/>
                        <a:t>repr</a:t>
                      </a:r>
                      <a:r>
                        <a:rPr lang="en-US" altLang="zh-CN" sz="2000" dirty="0"/>
                        <a:t>(</a:t>
                      </a:r>
                      <a:r>
                        <a:rPr lang="en-US" altLang="zh-CN" sz="2000" dirty="0" err="1"/>
                        <a:t>obj</a:t>
                      </a:r>
                      <a:r>
                        <a:rPr lang="en-US" altLang="zh-CN" sz="2000" dirty="0"/>
                        <a:t>)</a:t>
                      </a:r>
                      <a:endParaRPr lang="zh-CN" altLang="en-US" sz="20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000" kern="1200" dirty="0">
                          <a:solidFill>
                            <a:schemeClr val="tx1"/>
                          </a:solidFill>
                          <a:latin typeface="+mn-lt"/>
                          <a:ea typeface="+mn-ea"/>
                          <a:cs typeface="+mn-cs"/>
                        </a:rPr>
                        <a:t>返回描述对象的内部表示的字符串，让程序员了解该对象。该字符串存储的一般是可以写在程序中的字面量。制表、回车、换行字符以</a:t>
                      </a:r>
                      <a:r>
                        <a:rPr lang="en-US" altLang="zh-CN" sz="2000" kern="1200" dirty="0">
                          <a:solidFill>
                            <a:schemeClr val="tx1"/>
                          </a:solidFill>
                          <a:latin typeface="+mn-lt"/>
                          <a:ea typeface="+mn-ea"/>
                          <a:cs typeface="+mn-cs"/>
                        </a:rPr>
                        <a:t>\t\r\n</a:t>
                      </a:r>
                      <a:r>
                        <a:rPr lang="zh-CN" altLang="en-US" sz="2000" kern="1200" dirty="0">
                          <a:solidFill>
                            <a:schemeClr val="tx1"/>
                          </a:solidFill>
                          <a:latin typeface="+mn-lt"/>
                          <a:ea typeface="+mn-ea"/>
                          <a:cs typeface="+mn-cs"/>
                        </a:rPr>
                        <a:t>表示，其他</a:t>
                      </a:r>
                      <a:r>
                        <a:rPr lang="en-US" altLang="zh-CN" sz="2000" kern="1200" dirty="0">
                          <a:solidFill>
                            <a:schemeClr val="tx1"/>
                          </a:solidFill>
                          <a:latin typeface="+mn-lt"/>
                          <a:ea typeface="+mn-ea"/>
                          <a:cs typeface="+mn-cs"/>
                        </a:rPr>
                        <a:t>ASII</a:t>
                      </a:r>
                      <a:r>
                        <a:rPr lang="zh-CN" altLang="en-US" sz="2000" kern="1200" dirty="0">
                          <a:solidFill>
                            <a:schemeClr val="tx1"/>
                          </a:solidFill>
                          <a:latin typeface="+mn-lt"/>
                          <a:ea typeface="+mn-ea"/>
                          <a:cs typeface="+mn-cs"/>
                        </a:rPr>
                        <a:t>控制字符以</a:t>
                      </a:r>
                      <a:r>
                        <a:rPr lang="en-US" altLang="zh-CN" sz="2000" kern="1200" dirty="0">
                          <a:solidFill>
                            <a:schemeClr val="tx1"/>
                          </a:solidFill>
                          <a:latin typeface="+mn-lt"/>
                          <a:ea typeface="+mn-ea"/>
                          <a:cs typeface="+mn-cs"/>
                        </a:rPr>
                        <a:t>\x...</a:t>
                      </a:r>
                      <a:r>
                        <a:rPr lang="zh-CN" altLang="en-US" sz="2000" kern="1200" dirty="0">
                          <a:solidFill>
                            <a:schemeClr val="tx1"/>
                          </a:solidFill>
                          <a:latin typeface="+mn-lt"/>
                          <a:ea typeface="+mn-ea"/>
                          <a:cs typeface="+mn-cs"/>
                        </a:rPr>
                        <a:t>形式描述</a:t>
                      </a:r>
                      <a:endParaRPr lang="en-US" altLang="zh-CN" sz="2000" kern="1200" dirty="0">
                        <a:solidFill>
                          <a:schemeClr val="tx1"/>
                        </a:solidFill>
                        <a:latin typeface="+mn-lt"/>
                        <a:ea typeface="+mn-ea"/>
                        <a:cs typeface="+mn-cs"/>
                      </a:endParaRPr>
                    </a:p>
                  </a:txBody>
                  <a:tcPr/>
                </a:tc>
                <a:extLst>
                  <a:ext uri="{0D108BD9-81ED-4DB2-BD59-A6C34878D82A}">
                    <a16:rowId xmlns:a16="http://schemas.microsoft.com/office/drawing/2014/main" val="2298075606"/>
                  </a:ext>
                </a:extLst>
              </a:tr>
            </a:tbl>
          </a:graphicData>
        </a:graphic>
      </p:graphicFrame>
      <p:sp>
        <p:nvSpPr>
          <p:cNvPr id="7" name="矩形 6">
            <a:extLst>
              <a:ext uri="{FF2B5EF4-FFF2-40B4-BE49-F238E27FC236}">
                <a16:creationId xmlns:a16="http://schemas.microsoft.com/office/drawing/2014/main" id="{27CDB1DC-E204-4A0C-B111-A8217D07A85B}"/>
              </a:ext>
            </a:extLst>
          </p:cNvPr>
          <p:cNvSpPr/>
          <p:nvPr/>
        </p:nvSpPr>
        <p:spPr>
          <a:xfrm>
            <a:off x="6767562" y="2777845"/>
            <a:ext cx="5068297" cy="203132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latin typeface="+mj-lt"/>
              </a:rPr>
              <a:t>&gt;&gt;&gt; </a:t>
            </a:r>
            <a:r>
              <a:rPr lang="en-US" altLang="zh-CN" dirty="0">
                <a:latin typeface="+mj-lt"/>
              </a:rPr>
              <a:t>text</a:t>
            </a:r>
            <a:r>
              <a:rPr lang="zh-CN" altLang="en-US" dirty="0">
                <a:latin typeface="+mj-lt"/>
              </a:rPr>
              <a:t>=</a:t>
            </a:r>
            <a:r>
              <a:rPr lang="en-US" altLang="zh-CN" dirty="0">
                <a:latin typeface="+mj-lt"/>
              </a:rPr>
              <a:t> </a:t>
            </a:r>
            <a:r>
              <a:rPr lang="en-US" altLang="zh-CN" dirty="0" err="1">
                <a:latin typeface="+mj-lt"/>
              </a:rPr>
              <a:t>r'c</a:t>
            </a:r>
            <a:r>
              <a:rPr lang="en-US" altLang="zh-CN" dirty="0">
                <a:latin typeface="+mj-lt"/>
              </a:rPr>
              <a:t>:\</a:t>
            </a:r>
            <a:r>
              <a:rPr lang="en-US" altLang="zh-CN" dirty="0" err="1">
                <a:latin typeface="+mj-lt"/>
              </a:rPr>
              <a:t>tmp</a:t>
            </a:r>
            <a:r>
              <a:rPr lang="en-US" altLang="zh-CN" dirty="0">
                <a:latin typeface="+mj-lt"/>
              </a:rPr>
              <a:t>\python </a:t>
            </a:r>
            <a:r>
              <a:rPr lang="zh-CN" altLang="en-US" dirty="0">
                <a:latin typeface="+mj-lt"/>
              </a:rPr>
              <a:t>程序设计</a:t>
            </a:r>
            <a:r>
              <a:rPr lang="en-US" altLang="zh-CN" dirty="0">
                <a:latin typeface="+mj-lt"/>
              </a:rPr>
              <a:t>'</a:t>
            </a:r>
            <a:endParaRPr lang="zh-CN" altLang="en-US" dirty="0">
              <a:latin typeface="+mj-lt"/>
            </a:endParaRPr>
          </a:p>
          <a:p>
            <a:r>
              <a:rPr lang="zh-CN" altLang="en-US" dirty="0">
                <a:latin typeface="+mj-lt"/>
              </a:rPr>
              <a:t>&gt;&gt;&gt; print(</a:t>
            </a:r>
            <a:r>
              <a:rPr lang="en-US" altLang="zh-CN" dirty="0">
                <a:latin typeface="+mj-lt"/>
              </a:rPr>
              <a:t>text</a:t>
            </a:r>
            <a:r>
              <a:rPr lang="zh-CN" altLang="en-US" dirty="0">
                <a:latin typeface="+mj-lt"/>
              </a:rPr>
              <a:t>)</a:t>
            </a:r>
          </a:p>
          <a:p>
            <a:r>
              <a:rPr lang="en-US" altLang="zh-CN" dirty="0">
                <a:latin typeface="+mj-lt"/>
              </a:rPr>
              <a:t>c:\tmp\python </a:t>
            </a:r>
            <a:r>
              <a:rPr lang="zh-CN" altLang="en-US" dirty="0">
                <a:latin typeface="+mj-lt"/>
              </a:rPr>
              <a:t>程序设计</a:t>
            </a:r>
          </a:p>
          <a:p>
            <a:r>
              <a:rPr lang="zh-CN" altLang="en-US" dirty="0">
                <a:latin typeface="+mj-lt"/>
              </a:rPr>
              <a:t>&gt;&gt;&gt; </a:t>
            </a:r>
            <a:r>
              <a:rPr lang="en-US" altLang="zh-CN" dirty="0">
                <a:latin typeface="+mj-lt"/>
              </a:rPr>
              <a:t>text</a:t>
            </a:r>
            <a:endParaRPr lang="zh-CN" altLang="en-US" dirty="0">
              <a:latin typeface="+mj-lt"/>
            </a:endParaRPr>
          </a:p>
          <a:p>
            <a:r>
              <a:rPr lang="en-US" altLang="zh-CN" dirty="0">
                <a:latin typeface="+mj-lt"/>
              </a:rPr>
              <a:t>'c:\\</a:t>
            </a:r>
            <a:r>
              <a:rPr lang="en-US" altLang="zh-CN" dirty="0" err="1">
                <a:latin typeface="+mj-lt"/>
              </a:rPr>
              <a:t>tmp</a:t>
            </a:r>
            <a:r>
              <a:rPr lang="en-US" altLang="zh-CN" dirty="0">
                <a:latin typeface="+mj-lt"/>
              </a:rPr>
              <a:t>\\python </a:t>
            </a:r>
            <a:r>
              <a:rPr lang="zh-CN" altLang="en-US" dirty="0">
                <a:latin typeface="+mj-lt"/>
              </a:rPr>
              <a:t>程序设计</a:t>
            </a:r>
            <a:r>
              <a:rPr lang="en-US" altLang="zh-CN" dirty="0">
                <a:latin typeface="+mj-lt"/>
              </a:rPr>
              <a:t>'</a:t>
            </a:r>
            <a:endParaRPr lang="zh-CN" altLang="en-US" dirty="0">
              <a:latin typeface="+mj-lt"/>
            </a:endParaRPr>
          </a:p>
          <a:p>
            <a:r>
              <a:rPr lang="en-US" altLang="zh-CN" dirty="0">
                <a:latin typeface="+mj-lt"/>
              </a:rPr>
              <a:t>&gt;&gt;&gt; print(</a:t>
            </a:r>
            <a:r>
              <a:rPr lang="en-US" altLang="zh-CN" dirty="0" err="1">
                <a:latin typeface="+mj-lt"/>
              </a:rPr>
              <a:t>repr</a:t>
            </a:r>
            <a:r>
              <a:rPr lang="en-US" altLang="zh-CN" dirty="0">
                <a:latin typeface="+mj-lt"/>
              </a:rPr>
              <a:t>(text))</a:t>
            </a:r>
          </a:p>
          <a:p>
            <a:r>
              <a:rPr lang="en-US" altLang="zh-CN" dirty="0">
                <a:latin typeface="+mj-lt"/>
              </a:rPr>
              <a:t>'c:\\</a:t>
            </a:r>
            <a:r>
              <a:rPr lang="en-US" altLang="zh-CN" dirty="0" err="1">
                <a:latin typeface="+mj-lt"/>
              </a:rPr>
              <a:t>tmp</a:t>
            </a:r>
            <a:r>
              <a:rPr lang="en-US" altLang="zh-CN" dirty="0">
                <a:latin typeface="+mj-lt"/>
              </a:rPr>
              <a:t>\\python </a:t>
            </a:r>
            <a:r>
              <a:rPr lang="zh-CN" altLang="en-US" dirty="0">
                <a:latin typeface="+mj-lt"/>
              </a:rPr>
              <a:t>程序设计</a:t>
            </a:r>
            <a:r>
              <a:rPr lang="en-US" altLang="zh-CN" dirty="0">
                <a:latin typeface="+mj-lt"/>
              </a:rPr>
              <a:t>'</a:t>
            </a:r>
            <a:endParaRPr lang="zh-CN" altLang="en-US" dirty="0">
              <a:latin typeface="+mj-lt"/>
            </a:endParaRPr>
          </a:p>
        </p:txBody>
      </p:sp>
      <p:graphicFrame>
        <p:nvGraphicFramePr>
          <p:cNvPr id="8" name="表格 7">
            <a:extLst>
              <a:ext uri="{FF2B5EF4-FFF2-40B4-BE49-F238E27FC236}">
                <a16:creationId xmlns:a16="http://schemas.microsoft.com/office/drawing/2014/main" id="{3978816C-DC76-4F3C-8214-3228F98BFD85}"/>
              </a:ext>
            </a:extLst>
          </p:cNvPr>
          <p:cNvGraphicFramePr>
            <a:graphicFrameLocks noGrp="1"/>
          </p:cNvGraphicFramePr>
          <p:nvPr>
            <p:extLst>
              <p:ext uri="{D42A27DB-BD31-4B8C-83A1-F6EECF244321}">
                <p14:modId xmlns:p14="http://schemas.microsoft.com/office/powerpoint/2010/main" val="3710268001"/>
              </p:ext>
            </p:extLst>
          </p:nvPr>
        </p:nvGraphicFramePr>
        <p:xfrm>
          <a:off x="528638" y="2773455"/>
          <a:ext cx="5893485" cy="2225040"/>
        </p:xfrm>
        <a:graphic>
          <a:graphicData uri="http://schemas.openxmlformats.org/drawingml/2006/table">
            <a:tbl>
              <a:tblPr firstRow="1" bandRow="1">
                <a:tableStyleId>{17292A2E-F333-43FB-9621-5CBBE7FDCDCB}</a:tableStyleId>
              </a:tblPr>
              <a:tblGrid>
                <a:gridCol w="1173953">
                  <a:extLst>
                    <a:ext uri="{9D8B030D-6E8A-4147-A177-3AD203B41FA5}">
                      <a16:colId xmlns:a16="http://schemas.microsoft.com/office/drawing/2014/main" val="1554533246"/>
                    </a:ext>
                  </a:extLst>
                </a:gridCol>
                <a:gridCol w="1862032">
                  <a:extLst>
                    <a:ext uri="{9D8B030D-6E8A-4147-A177-3AD203B41FA5}">
                      <a16:colId xmlns:a16="http://schemas.microsoft.com/office/drawing/2014/main" val="1181404244"/>
                    </a:ext>
                  </a:extLst>
                </a:gridCol>
                <a:gridCol w="2857500">
                  <a:extLst>
                    <a:ext uri="{9D8B030D-6E8A-4147-A177-3AD203B41FA5}">
                      <a16:colId xmlns:a16="http://schemas.microsoft.com/office/drawing/2014/main" val="2682693950"/>
                    </a:ext>
                  </a:extLst>
                </a:gridCol>
              </a:tblGrid>
              <a:tr h="370840">
                <a:tc>
                  <a:txBody>
                    <a:bodyPr/>
                    <a:lstStyle/>
                    <a:p>
                      <a:r>
                        <a:rPr lang="zh-CN" altLang="en-US" dirty="0"/>
                        <a:t>对象</a:t>
                      </a:r>
                      <a:r>
                        <a:rPr lang="en-US" altLang="zh-CN" dirty="0"/>
                        <a:t>(</a:t>
                      </a:r>
                      <a:r>
                        <a:rPr lang="en-US" altLang="zh-CN" dirty="0" err="1"/>
                        <a:t>obj</a:t>
                      </a: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print(</a:t>
                      </a:r>
                      <a:r>
                        <a:rPr lang="en-US" altLang="zh-CN" dirty="0" err="1"/>
                        <a:t>str</a:t>
                      </a:r>
                      <a:r>
                        <a:rPr lang="en-US" altLang="zh-CN" dirty="0"/>
                        <a:t>(</a:t>
                      </a:r>
                      <a:r>
                        <a:rPr lang="en-US" altLang="zh-CN" dirty="0" err="1"/>
                        <a:t>obj</a:t>
                      </a: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print(</a:t>
                      </a:r>
                      <a:r>
                        <a:rPr lang="en-US" altLang="zh-CN" dirty="0" err="1"/>
                        <a:t>repr</a:t>
                      </a:r>
                      <a:r>
                        <a:rPr lang="en-US" altLang="zh-CN" dirty="0"/>
                        <a:t>(</a:t>
                      </a:r>
                      <a:r>
                        <a:rPr lang="en-US" altLang="zh-CN" dirty="0" err="1"/>
                        <a:t>obj</a:t>
                      </a: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8378917"/>
                  </a:ext>
                </a:extLst>
              </a:tr>
              <a:tr h="370840">
                <a:tc>
                  <a:txBody>
                    <a:bodyPr/>
                    <a:lstStyle/>
                    <a:p>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93295623"/>
                  </a:ext>
                </a:extLst>
              </a:tr>
              <a:tr h="370840">
                <a:tc>
                  <a:txBody>
                    <a:bodyPr/>
                    <a:lstStyle/>
                    <a:p>
                      <a:r>
                        <a:rPr lang="en-US" altLang="zh-CN" dirty="0"/>
                        <a:t>True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True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True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0830266"/>
                  </a:ext>
                </a:extLst>
              </a:tr>
              <a:tr h="370840">
                <a:tc>
                  <a:txBody>
                    <a:bodyPr/>
                    <a:lstStyle/>
                    <a:p>
                      <a:r>
                        <a:rPr lang="en-US" altLang="zh-CN" dirty="0"/>
                        <a:t>[1, 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[1, 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[1, 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8750389"/>
                  </a:ext>
                </a:extLst>
              </a:tr>
              <a:tr h="370840">
                <a:tc>
                  <a:txBody>
                    <a:bodyPr/>
                    <a:lstStyle/>
                    <a:p>
                      <a:r>
                        <a:rPr lang="en-US" altLang="zh-CN" dirty="0"/>
                        <a:t>'123'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123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'123'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58900546"/>
                  </a:ext>
                </a:extLst>
              </a:tr>
              <a:tr h="370840">
                <a:tc>
                  <a:txBody>
                    <a:bodyPr/>
                    <a:lstStyle/>
                    <a:p>
                      <a:r>
                        <a:rPr lang="en-US" altLang="zh-CN" dirty="0"/>
                        <a:t>r'1\2\\3'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1\2\\3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'1\\2\\\\3'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9928747"/>
                  </a:ext>
                </a:extLst>
              </a:tr>
            </a:tbl>
          </a:graphicData>
        </a:graphic>
      </p:graphicFrame>
    </p:spTree>
    <p:extLst>
      <p:ext uri="{BB962C8B-B14F-4D97-AF65-F5344CB8AC3E}">
        <p14:creationId xmlns:p14="http://schemas.microsoft.com/office/powerpoint/2010/main" val="31514349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4BCE0B-6265-45B2-873A-60F7D91D4E84}"/>
              </a:ext>
            </a:extLst>
          </p:cNvPr>
          <p:cNvSpPr>
            <a:spLocks noGrp="1"/>
          </p:cNvSpPr>
          <p:nvPr>
            <p:ph type="title"/>
          </p:nvPr>
        </p:nvSpPr>
        <p:spPr/>
        <p:txBody>
          <a:bodyPr/>
          <a:lstStyle/>
          <a:p>
            <a:r>
              <a:rPr lang="zh-CN" altLang="en-US" dirty="0"/>
              <a:t>内置函数</a:t>
            </a:r>
            <a:r>
              <a:rPr lang="en-US" altLang="zh-CN" dirty="0"/>
              <a:t>input</a:t>
            </a:r>
            <a:endParaRPr lang="zh-CN" altLang="en-US" dirty="0"/>
          </a:p>
        </p:txBody>
      </p:sp>
      <p:sp>
        <p:nvSpPr>
          <p:cNvPr id="3" name="内容占位符 2">
            <a:extLst>
              <a:ext uri="{FF2B5EF4-FFF2-40B4-BE49-F238E27FC236}">
                <a16:creationId xmlns:a16="http://schemas.microsoft.com/office/drawing/2014/main" id="{499B30DE-3864-4714-94CD-B462BABFB398}"/>
              </a:ext>
            </a:extLst>
          </p:cNvPr>
          <p:cNvSpPr>
            <a:spLocks noGrp="1"/>
          </p:cNvSpPr>
          <p:nvPr>
            <p:ph idx="1"/>
          </p:nvPr>
        </p:nvSpPr>
        <p:spPr/>
        <p:txBody>
          <a:bodyPr/>
          <a:lstStyle/>
          <a:p>
            <a:pPr marL="0" indent="0">
              <a:lnSpc>
                <a:spcPct val="100000"/>
              </a:lnSpc>
              <a:buNone/>
            </a:pPr>
            <a:r>
              <a:rPr lang="zh-CN" altLang="en-US" dirty="0"/>
              <a:t>内置函数：</a:t>
            </a:r>
            <a:r>
              <a:rPr lang="en-US" altLang="zh-CN" dirty="0"/>
              <a:t>input(prompt=None)</a:t>
            </a:r>
          </a:p>
          <a:p>
            <a:pPr>
              <a:lnSpc>
                <a:spcPct val="100000"/>
              </a:lnSpc>
            </a:pPr>
            <a:r>
              <a:rPr lang="zh-CN" altLang="en-US" dirty="0"/>
              <a:t>可不传递参数；也可传递一个参数，此时首先输出</a:t>
            </a:r>
            <a:r>
              <a:rPr lang="en-US" altLang="zh-CN" dirty="0"/>
              <a:t>prompt</a:t>
            </a:r>
          </a:p>
          <a:p>
            <a:pPr>
              <a:lnSpc>
                <a:spcPct val="100000"/>
              </a:lnSpc>
            </a:pPr>
            <a:r>
              <a:rPr lang="zh-CN" altLang="en-US" dirty="0"/>
              <a:t>等待用户输入，直到用户按</a:t>
            </a:r>
            <a:r>
              <a:rPr lang="zh-CN" altLang="en-US" b="1" dirty="0">
                <a:solidFill>
                  <a:srgbClr val="0070C0"/>
                </a:solidFill>
              </a:rPr>
              <a:t>回车健</a:t>
            </a:r>
            <a:r>
              <a:rPr lang="zh-CN" altLang="en-US" dirty="0"/>
              <a:t>结束；如果在输入回车之前，按</a:t>
            </a:r>
            <a:r>
              <a:rPr lang="en-US" altLang="zh-CN" dirty="0"/>
              <a:t>&lt;Ctrl-C&gt;</a:t>
            </a:r>
            <a:r>
              <a:rPr lang="zh-CN" altLang="en-US" dirty="0"/>
              <a:t>，则抛出异常</a:t>
            </a:r>
            <a:r>
              <a:rPr lang="en-US" altLang="zh-CN" dirty="0" err="1"/>
              <a:t>KeyboardInterrupt</a:t>
            </a:r>
            <a:r>
              <a:rPr lang="zh-CN" altLang="en-US" dirty="0"/>
              <a:t>；如果按</a:t>
            </a:r>
            <a:r>
              <a:rPr lang="en-US" altLang="zh-CN" dirty="0"/>
              <a:t>&lt;Ctrl-D&gt;</a:t>
            </a:r>
            <a:r>
              <a:rPr lang="zh-CN" altLang="en-US" dirty="0"/>
              <a:t>则抛出异常</a:t>
            </a:r>
            <a:r>
              <a:rPr lang="en-US" altLang="zh-CN" dirty="0" err="1"/>
              <a:t>EOFError</a:t>
            </a:r>
            <a:endParaRPr lang="en-US" altLang="zh-CN" dirty="0"/>
          </a:p>
          <a:p>
            <a:pPr>
              <a:lnSpc>
                <a:spcPct val="100000"/>
              </a:lnSpc>
            </a:pPr>
            <a:r>
              <a:rPr lang="zh-CN" altLang="en-US" dirty="0"/>
              <a:t>返回用户输入的</a:t>
            </a:r>
            <a:r>
              <a:rPr lang="zh-CN" altLang="en-US" dirty="0">
                <a:solidFill>
                  <a:srgbClr val="0070C0"/>
                </a:solidFill>
              </a:rPr>
              <a:t>字符串</a:t>
            </a:r>
            <a:r>
              <a:rPr lang="zh-CN" altLang="en-US" dirty="0"/>
              <a:t>（不包括最后的回车）</a:t>
            </a:r>
            <a:endParaRPr lang="en-US" altLang="zh-CN" dirty="0"/>
          </a:p>
          <a:p>
            <a:pPr marL="0" indent="0">
              <a:lnSpc>
                <a:spcPct val="100000"/>
              </a:lnSpc>
              <a:buNone/>
            </a:pPr>
            <a:endParaRPr lang="zh-CN" altLang="en-US" dirty="0"/>
          </a:p>
          <a:p>
            <a:endParaRPr lang="zh-CN" altLang="en-US" sz="1600" b="1" dirty="0">
              <a:solidFill>
                <a:schemeClr val="accent2"/>
              </a:solidFill>
              <a:latin typeface="Consolas" panose="020B0609020204030204" pitchFamily="49" charset="0"/>
            </a:endParaRPr>
          </a:p>
        </p:txBody>
      </p:sp>
      <p:sp>
        <p:nvSpPr>
          <p:cNvPr id="4" name="矩形 3">
            <a:extLst>
              <a:ext uri="{FF2B5EF4-FFF2-40B4-BE49-F238E27FC236}">
                <a16:creationId xmlns:a16="http://schemas.microsoft.com/office/drawing/2014/main" id="{92EF3505-6CF2-4F07-B600-5BD18FDA34BE}"/>
              </a:ext>
            </a:extLst>
          </p:cNvPr>
          <p:cNvSpPr/>
          <p:nvPr/>
        </p:nvSpPr>
        <p:spPr>
          <a:xfrm>
            <a:off x="529046" y="2934970"/>
            <a:ext cx="4332321" cy="338554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1600" dirty="0">
                <a:latin typeface="Consolas" panose="020B0609020204030204" pitchFamily="49" charset="0"/>
              </a:rPr>
              <a:t>&gt;&gt;&gt; </a:t>
            </a:r>
            <a:r>
              <a:rPr lang="en-US" altLang="zh-CN" sz="1600" b="1" dirty="0">
                <a:solidFill>
                  <a:schemeClr val="accent2"/>
                </a:solidFill>
                <a:latin typeface="Consolas" panose="020B0609020204030204" pitchFamily="49" charset="0"/>
              </a:rPr>
              <a:t>x = input()</a:t>
            </a:r>
          </a:p>
          <a:p>
            <a:r>
              <a:rPr lang="en-US" altLang="zh-CN" sz="1600" dirty="0">
                <a:latin typeface="Consolas" panose="020B0609020204030204" pitchFamily="49" charset="0"/>
              </a:rPr>
              <a:t>45.7</a:t>
            </a:r>
          </a:p>
          <a:p>
            <a:r>
              <a:rPr lang="en-US" altLang="zh-CN" sz="1600" dirty="0">
                <a:latin typeface="Consolas" panose="020B0609020204030204" pitchFamily="49" charset="0"/>
              </a:rPr>
              <a:t>&gt;&gt;&gt; </a:t>
            </a:r>
            <a:r>
              <a:rPr lang="en-US" altLang="zh-CN" sz="1600" b="1" dirty="0">
                <a:solidFill>
                  <a:schemeClr val="accent2"/>
                </a:solidFill>
                <a:latin typeface="Consolas" panose="020B0609020204030204" pitchFamily="49" charset="0"/>
              </a:rPr>
              <a:t>x</a:t>
            </a:r>
          </a:p>
          <a:p>
            <a:r>
              <a:rPr lang="en-US" altLang="zh-CN" sz="1600" dirty="0">
                <a:latin typeface="Consolas" panose="020B0609020204030204" pitchFamily="49" charset="0"/>
              </a:rPr>
              <a:t>'45.7'</a:t>
            </a:r>
          </a:p>
          <a:p>
            <a:r>
              <a:rPr lang="en-US" altLang="zh-CN" sz="1600" dirty="0">
                <a:latin typeface="Consolas" panose="020B0609020204030204" pitchFamily="49" charset="0"/>
              </a:rPr>
              <a:t>&gt;&gt;&gt; </a:t>
            </a:r>
            <a:r>
              <a:rPr lang="zh-CN" altLang="zh-CN" sz="1600" b="1" dirty="0">
                <a:solidFill>
                  <a:schemeClr val="accent2"/>
                </a:solidFill>
                <a:latin typeface="Consolas" panose="020B0609020204030204" pitchFamily="49" charset="0"/>
              </a:rPr>
              <a:t>x = input('Please input:')</a:t>
            </a:r>
          </a:p>
          <a:p>
            <a:r>
              <a:rPr lang="zh-CN" altLang="zh-CN" sz="1600" dirty="0">
                <a:solidFill>
                  <a:schemeClr val="tx1"/>
                </a:solidFill>
                <a:latin typeface="Consolas" panose="020B0609020204030204" pitchFamily="49" charset="0"/>
              </a:rPr>
              <a:t>Please input:</a:t>
            </a:r>
            <a:r>
              <a:rPr lang="zh-CN" altLang="zh-CN" sz="1600" dirty="0">
                <a:solidFill>
                  <a:srgbClr val="FF0000"/>
                </a:solidFill>
                <a:latin typeface="Consolas" panose="020B0609020204030204" pitchFamily="49" charset="0"/>
              </a:rPr>
              <a:t>3</a:t>
            </a:r>
          </a:p>
          <a:p>
            <a:r>
              <a:rPr lang="zh-CN" altLang="zh-CN" sz="1600" dirty="0">
                <a:latin typeface="Consolas" panose="020B0609020204030204" pitchFamily="49" charset="0"/>
              </a:rPr>
              <a:t>&gt;&gt;&gt; </a:t>
            </a:r>
            <a:r>
              <a:rPr lang="zh-CN" altLang="zh-CN" sz="1600" b="1" dirty="0">
                <a:solidFill>
                  <a:schemeClr val="accent2"/>
                </a:solidFill>
                <a:latin typeface="Consolas" panose="020B0609020204030204" pitchFamily="49" charset="0"/>
              </a:rPr>
              <a:t>print(type(x))</a:t>
            </a:r>
          </a:p>
          <a:p>
            <a:r>
              <a:rPr lang="zh-CN" altLang="zh-CN" sz="1600" dirty="0">
                <a:latin typeface="Consolas" panose="020B0609020204030204" pitchFamily="49" charset="0"/>
              </a:rPr>
              <a:t>&lt;class 'str'&gt;</a:t>
            </a:r>
            <a:endParaRPr lang="en-US" altLang="zh-CN" sz="1600" dirty="0">
              <a:latin typeface="Consolas" panose="020B0609020204030204" pitchFamily="49" charset="0"/>
            </a:endParaRPr>
          </a:p>
          <a:p>
            <a:r>
              <a:rPr lang="en-US" altLang="zh-CN" sz="1600" dirty="0">
                <a:latin typeface="Consolas" panose="020B0609020204030204" pitchFamily="49" charset="0"/>
              </a:rPr>
              <a:t>&gt;&gt;&gt; </a:t>
            </a:r>
            <a:r>
              <a:rPr lang="en-US" altLang="zh-CN" sz="1600" b="1" dirty="0">
                <a:solidFill>
                  <a:schemeClr val="accent2"/>
                </a:solidFill>
                <a:latin typeface="Consolas" panose="020B0609020204030204" pitchFamily="49" charset="0"/>
              </a:rPr>
              <a:t>x</a:t>
            </a:r>
          </a:p>
          <a:p>
            <a:r>
              <a:rPr lang="en-US" altLang="zh-CN" sz="1600" dirty="0">
                <a:latin typeface="Consolas" panose="020B0609020204030204" pitchFamily="49" charset="0"/>
              </a:rPr>
              <a:t>'3'</a:t>
            </a:r>
            <a:endParaRPr lang="zh-CN" altLang="zh-CN" sz="1600" dirty="0">
              <a:latin typeface="Consolas" panose="020B0609020204030204" pitchFamily="49" charset="0"/>
            </a:endParaRPr>
          </a:p>
          <a:p>
            <a:r>
              <a:rPr lang="en-US" altLang="zh-CN" sz="1600" dirty="0">
                <a:latin typeface="Consolas" panose="020B0609020204030204" pitchFamily="49" charset="0"/>
              </a:rPr>
              <a:t>&gt;&gt;&gt; </a:t>
            </a:r>
            <a:r>
              <a:rPr lang="en-US" altLang="zh-CN" sz="1600" b="1" dirty="0">
                <a:solidFill>
                  <a:schemeClr val="accent2"/>
                </a:solidFill>
                <a:latin typeface="Consolas" panose="020B0609020204030204" pitchFamily="49" charset="0"/>
              </a:rPr>
              <a:t>int(x)</a:t>
            </a:r>
          </a:p>
          <a:p>
            <a:r>
              <a:rPr lang="en-US" altLang="zh-CN" sz="1600" dirty="0">
                <a:latin typeface="Consolas" panose="020B0609020204030204" pitchFamily="49" charset="0"/>
              </a:rPr>
              <a:t>3 </a:t>
            </a:r>
          </a:p>
          <a:p>
            <a:r>
              <a:rPr lang="en-US" altLang="zh-CN" sz="1600" b="1" dirty="0">
                <a:solidFill>
                  <a:srgbClr val="0070C0"/>
                </a:solidFill>
                <a:latin typeface="Consolas" panose="020B0609020204030204" pitchFamily="49" charset="0"/>
              </a:rPr>
              <a:t>&gt;&gt;&gt; </a:t>
            </a:r>
            <a:r>
              <a:rPr lang="en-US" altLang="zh-CN" sz="1600" b="1" dirty="0">
                <a:solidFill>
                  <a:schemeClr val="accent6"/>
                </a:solidFill>
                <a:latin typeface="Consolas" panose="020B0609020204030204" pitchFamily="49" charset="0"/>
              </a:rPr>
              <a:t>x = int(</a:t>
            </a:r>
            <a:r>
              <a:rPr lang="zh-CN" altLang="zh-CN" sz="1600" b="1" dirty="0">
                <a:solidFill>
                  <a:schemeClr val="accent6"/>
                </a:solidFill>
                <a:latin typeface="Consolas" panose="020B0609020204030204" pitchFamily="49" charset="0"/>
              </a:rPr>
              <a:t>input('Please input:')</a:t>
            </a:r>
            <a:r>
              <a:rPr lang="en-US" altLang="zh-CN" sz="1600" b="1" dirty="0">
                <a:solidFill>
                  <a:schemeClr val="accent6"/>
                </a:solidFill>
                <a:latin typeface="Consolas" panose="020B0609020204030204" pitchFamily="49" charset="0"/>
              </a:rPr>
              <a:t>) </a:t>
            </a:r>
          </a:p>
        </p:txBody>
      </p:sp>
      <p:sp>
        <p:nvSpPr>
          <p:cNvPr id="5" name="矩形 4">
            <a:extLst>
              <a:ext uri="{FF2B5EF4-FFF2-40B4-BE49-F238E27FC236}">
                <a16:creationId xmlns:a16="http://schemas.microsoft.com/office/drawing/2014/main" id="{CAC30784-87B0-4ACA-A116-4B3BCFD1E0C0}"/>
              </a:ext>
            </a:extLst>
          </p:cNvPr>
          <p:cNvSpPr/>
          <p:nvPr/>
        </p:nvSpPr>
        <p:spPr>
          <a:xfrm>
            <a:off x="5385937" y="2914092"/>
            <a:ext cx="6256141" cy="590931"/>
          </a:xfrm>
          <a:prstGeom prst="rect">
            <a:avLst/>
          </a:prstGeom>
        </p:spPr>
        <p:txBody>
          <a:bodyPr wrap="square">
            <a:spAutoFit/>
          </a:bodyPr>
          <a:lstStyle/>
          <a:p>
            <a:pPr>
              <a:lnSpc>
                <a:spcPct val="90000"/>
              </a:lnSpc>
            </a:pPr>
            <a:r>
              <a:rPr lang="zh-CN" altLang="en-US" dirty="0"/>
              <a:t>问题：</a:t>
            </a:r>
            <a:r>
              <a:rPr lang="zh-CN" altLang="zh-CN" dirty="0"/>
              <a:t>用户输入一个三位自然数，计算并输出其</a:t>
            </a:r>
            <a:r>
              <a:rPr lang="zh-CN" altLang="en-US" dirty="0"/>
              <a:t>百</a:t>
            </a:r>
            <a:r>
              <a:rPr lang="zh-CN" altLang="zh-CN" dirty="0"/>
              <a:t>位、十位和个位上的数字。</a:t>
            </a:r>
          </a:p>
        </p:txBody>
      </p:sp>
      <p:sp>
        <p:nvSpPr>
          <p:cNvPr id="6" name="矩形 5">
            <a:extLst>
              <a:ext uri="{FF2B5EF4-FFF2-40B4-BE49-F238E27FC236}">
                <a16:creationId xmlns:a16="http://schemas.microsoft.com/office/drawing/2014/main" id="{E80CB688-06AB-47CE-8921-6D65239BA5A5}"/>
              </a:ext>
            </a:extLst>
          </p:cNvPr>
          <p:cNvSpPr/>
          <p:nvPr/>
        </p:nvSpPr>
        <p:spPr>
          <a:xfrm>
            <a:off x="5476482" y="3681069"/>
            <a:ext cx="6075052" cy="1754326"/>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p>
            <a:pPr>
              <a:lnSpc>
                <a:spcPct val="90000"/>
              </a:lnSpc>
              <a:buFont typeface="Wingdings" panose="05000000000000000000" pitchFamily="2" charset="2"/>
              <a:buNone/>
            </a:pPr>
            <a:r>
              <a:rPr lang="zh-CN" altLang="zh-CN" sz="2400" dirty="0">
                <a:latin typeface="Consolas" panose="020B0609020204030204" pitchFamily="49" charset="0"/>
              </a:rPr>
              <a:t>x = </a:t>
            </a:r>
            <a:r>
              <a:rPr lang="en-US" altLang="zh-CN" sz="2400" dirty="0" err="1">
                <a:latin typeface="Consolas" panose="020B0609020204030204" pitchFamily="49" charset="0"/>
              </a:rPr>
              <a:t>int</a:t>
            </a:r>
            <a:r>
              <a:rPr lang="en-US" altLang="zh-CN" sz="2400" dirty="0">
                <a:latin typeface="Consolas" panose="020B0609020204030204" pitchFamily="49" charset="0"/>
              </a:rPr>
              <a:t>(</a:t>
            </a:r>
            <a:r>
              <a:rPr lang="zh-CN" altLang="zh-CN" sz="2400" dirty="0">
                <a:latin typeface="Consolas" panose="020B0609020204030204" pitchFamily="49" charset="0"/>
              </a:rPr>
              <a:t>input('请输入一个三位数：')</a:t>
            </a:r>
            <a:r>
              <a:rPr lang="en-US" altLang="zh-CN" sz="2400" dirty="0">
                <a:latin typeface="Consolas" panose="020B0609020204030204" pitchFamily="49" charset="0"/>
              </a:rPr>
              <a:t>)</a:t>
            </a:r>
            <a:endParaRPr lang="zh-CN" altLang="zh-CN" sz="2400" dirty="0">
              <a:latin typeface="Consolas" panose="020B0609020204030204" pitchFamily="49" charset="0"/>
            </a:endParaRPr>
          </a:p>
          <a:p>
            <a:pPr>
              <a:lnSpc>
                <a:spcPct val="90000"/>
              </a:lnSpc>
              <a:buFont typeface="Wingdings" panose="05000000000000000000" pitchFamily="2" charset="2"/>
              <a:buNone/>
            </a:pPr>
            <a:r>
              <a:rPr lang="zh-CN" altLang="zh-CN" sz="2400" dirty="0">
                <a:latin typeface="Consolas" panose="020B0609020204030204" pitchFamily="49" charset="0"/>
              </a:rPr>
              <a:t>a = x</a:t>
            </a:r>
            <a:r>
              <a:rPr lang="en-US" altLang="zh-CN" sz="2400" dirty="0">
                <a:latin typeface="Consolas" panose="020B0609020204030204" pitchFamily="49" charset="0"/>
              </a:rPr>
              <a:t> </a:t>
            </a:r>
            <a:r>
              <a:rPr lang="zh-CN" altLang="zh-CN" sz="2400" dirty="0">
                <a:latin typeface="Consolas" panose="020B0609020204030204" pitchFamily="49" charset="0"/>
              </a:rPr>
              <a:t>//</a:t>
            </a:r>
            <a:r>
              <a:rPr lang="en-US" altLang="zh-CN" sz="2400" dirty="0">
                <a:latin typeface="Consolas" panose="020B0609020204030204" pitchFamily="49" charset="0"/>
              </a:rPr>
              <a:t> </a:t>
            </a:r>
            <a:r>
              <a:rPr lang="zh-CN" altLang="zh-CN" sz="2400" dirty="0">
                <a:latin typeface="Consolas" panose="020B0609020204030204" pitchFamily="49" charset="0"/>
              </a:rPr>
              <a:t>100</a:t>
            </a:r>
          </a:p>
          <a:p>
            <a:pPr>
              <a:lnSpc>
                <a:spcPct val="90000"/>
              </a:lnSpc>
              <a:buFont typeface="Wingdings" panose="05000000000000000000" pitchFamily="2" charset="2"/>
              <a:buNone/>
            </a:pPr>
            <a:r>
              <a:rPr lang="zh-CN" altLang="zh-CN" sz="2400" dirty="0">
                <a:latin typeface="Consolas" panose="020B0609020204030204" pitchFamily="49" charset="0"/>
              </a:rPr>
              <a:t>b = x</a:t>
            </a:r>
            <a:r>
              <a:rPr lang="en-US" altLang="zh-CN" sz="2400" dirty="0">
                <a:latin typeface="Consolas" panose="020B0609020204030204" pitchFamily="49" charset="0"/>
              </a:rPr>
              <a:t> </a:t>
            </a:r>
            <a:r>
              <a:rPr lang="zh-CN" altLang="zh-CN" sz="2400" dirty="0">
                <a:latin typeface="Consolas" panose="020B0609020204030204" pitchFamily="49" charset="0"/>
              </a:rPr>
              <a:t>//</a:t>
            </a:r>
            <a:r>
              <a:rPr lang="en-US" altLang="zh-CN" sz="2400" dirty="0">
                <a:latin typeface="Consolas" panose="020B0609020204030204" pitchFamily="49" charset="0"/>
              </a:rPr>
              <a:t> </a:t>
            </a:r>
            <a:r>
              <a:rPr lang="zh-CN" altLang="zh-CN" sz="2400" dirty="0">
                <a:latin typeface="Consolas" panose="020B0609020204030204" pitchFamily="49" charset="0"/>
              </a:rPr>
              <a:t>10</a:t>
            </a:r>
            <a:r>
              <a:rPr lang="en-US" altLang="zh-CN" sz="2400" dirty="0">
                <a:latin typeface="Consolas" panose="020B0609020204030204" pitchFamily="49" charset="0"/>
              </a:rPr>
              <a:t> </a:t>
            </a:r>
            <a:r>
              <a:rPr lang="zh-CN" altLang="zh-CN" sz="2400" dirty="0">
                <a:latin typeface="Consolas" panose="020B0609020204030204" pitchFamily="49" charset="0"/>
              </a:rPr>
              <a:t>%</a:t>
            </a:r>
            <a:r>
              <a:rPr lang="en-US" altLang="zh-CN" sz="2400" dirty="0">
                <a:latin typeface="Consolas" panose="020B0609020204030204" pitchFamily="49" charset="0"/>
              </a:rPr>
              <a:t> </a:t>
            </a:r>
            <a:r>
              <a:rPr lang="zh-CN" altLang="zh-CN" sz="2400" dirty="0">
                <a:latin typeface="Consolas" panose="020B0609020204030204" pitchFamily="49" charset="0"/>
              </a:rPr>
              <a:t>10</a:t>
            </a:r>
          </a:p>
          <a:p>
            <a:pPr>
              <a:lnSpc>
                <a:spcPct val="90000"/>
              </a:lnSpc>
              <a:buFont typeface="Wingdings" panose="05000000000000000000" pitchFamily="2" charset="2"/>
              <a:buNone/>
            </a:pPr>
            <a:r>
              <a:rPr lang="zh-CN" altLang="zh-CN" sz="2400" dirty="0">
                <a:latin typeface="Consolas" panose="020B0609020204030204" pitchFamily="49" charset="0"/>
              </a:rPr>
              <a:t>c = x</a:t>
            </a:r>
            <a:r>
              <a:rPr lang="en-US" altLang="zh-CN" sz="2400" dirty="0">
                <a:latin typeface="Consolas" panose="020B0609020204030204" pitchFamily="49" charset="0"/>
              </a:rPr>
              <a:t> </a:t>
            </a:r>
            <a:r>
              <a:rPr lang="zh-CN" altLang="zh-CN" sz="2400" dirty="0">
                <a:latin typeface="Consolas" panose="020B0609020204030204" pitchFamily="49" charset="0"/>
              </a:rPr>
              <a:t>%</a:t>
            </a:r>
            <a:r>
              <a:rPr lang="en-US" altLang="zh-CN" sz="2400" dirty="0">
                <a:latin typeface="Consolas" panose="020B0609020204030204" pitchFamily="49" charset="0"/>
              </a:rPr>
              <a:t> </a:t>
            </a:r>
            <a:r>
              <a:rPr lang="zh-CN" altLang="zh-CN" sz="2400" dirty="0">
                <a:latin typeface="Consolas" panose="020B0609020204030204" pitchFamily="49" charset="0"/>
              </a:rPr>
              <a:t>10</a:t>
            </a:r>
          </a:p>
          <a:p>
            <a:pPr>
              <a:lnSpc>
                <a:spcPct val="90000"/>
              </a:lnSpc>
              <a:buFont typeface="Wingdings" panose="05000000000000000000" pitchFamily="2" charset="2"/>
              <a:buNone/>
            </a:pPr>
            <a:r>
              <a:rPr lang="zh-CN" altLang="zh-CN" sz="2400" dirty="0">
                <a:latin typeface="Consolas" panose="020B0609020204030204" pitchFamily="49" charset="0"/>
              </a:rPr>
              <a:t>print(a, b, c)</a:t>
            </a:r>
          </a:p>
        </p:txBody>
      </p:sp>
    </p:spTree>
    <p:extLst>
      <p:ext uri="{BB962C8B-B14F-4D97-AF65-F5344CB8AC3E}">
        <p14:creationId xmlns:p14="http://schemas.microsoft.com/office/powerpoint/2010/main" val="15229028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34DBE-A8B8-4626-9BF9-6AAC841FCDC5}"/>
              </a:ext>
            </a:extLst>
          </p:cNvPr>
          <p:cNvSpPr>
            <a:spLocks noGrp="1"/>
          </p:cNvSpPr>
          <p:nvPr>
            <p:ph type="title"/>
          </p:nvPr>
        </p:nvSpPr>
        <p:spPr/>
        <p:txBody>
          <a:bodyPr/>
          <a:lstStyle/>
          <a:p>
            <a:r>
              <a:rPr lang="zh-CN" altLang="en-US" dirty="0"/>
              <a:t>查看帮助</a:t>
            </a:r>
          </a:p>
        </p:txBody>
      </p:sp>
      <p:sp>
        <p:nvSpPr>
          <p:cNvPr id="3" name="内容占位符 2">
            <a:extLst>
              <a:ext uri="{FF2B5EF4-FFF2-40B4-BE49-F238E27FC236}">
                <a16:creationId xmlns:a16="http://schemas.microsoft.com/office/drawing/2014/main" id="{3C26A982-1C97-4FF4-B6A0-564565637AE6}"/>
              </a:ext>
            </a:extLst>
          </p:cNvPr>
          <p:cNvSpPr>
            <a:spLocks noGrp="1"/>
          </p:cNvSpPr>
          <p:nvPr>
            <p:ph idx="1"/>
          </p:nvPr>
        </p:nvSpPr>
        <p:spPr>
          <a:xfrm>
            <a:off x="442913" y="728663"/>
            <a:ext cx="11289710" cy="5617710"/>
          </a:xfrm>
        </p:spPr>
        <p:txBody>
          <a:bodyPr/>
          <a:lstStyle/>
          <a:p>
            <a:r>
              <a:rPr lang="zh-CN" altLang="en-US" dirty="0"/>
              <a:t>在交互式控制台，可以使用</a:t>
            </a:r>
            <a:r>
              <a:rPr lang="en-US" altLang="zh-CN" b="1" dirty="0">
                <a:solidFill>
                  <a:srgbClr val="FF0000"/>
                </a:solidFill>
              </a:rPr>
              <a:t>help</a:t>
            </a:r>
            <a:r>
              <a:rPr lang="zh-CN" altLang="en-US" b="1" dirty="0">
                <a:solidFill>
                  <a:srgbClr val="FF0000"/>
                </a:solidFill>
              </a:rPr>
              <a:t>和</a:t>
            </a:r>
            <a:r>
              <a:rPr lang="en-US" altLang="zh-CN" b="1" dirty="0" err="1">
                <a:solidFill>
                  <a:srgbClr val="FF0000"/>
                </a:solidFill>
              </a:rPr>
              <a:t>dir</a:t>
            </a:r>
            <a:r>
              <a:rPr lang="zh-CN" altLang="en-US" b="1" dirty="0">
                <a:solidFill>
                  <a:srgbClr val="FF0000"/>
                </a:solidFill>
              </a:rPr>
              <a:t>函数</a:t>
            </a:r>
            <a:r>
              <a:rPr lang="zh-CN" altLang="en-US" dirty="0"/>
              <a:t>查看帮助信息</a:t>
            </a:r>
          </a:p>
          <a:p>
            <a:endParaRPr lang="zh-CN" altLang="en-US" dirty="0"/>
          </a:p>
        </p:txBody>
      </p:sp>
      <p:graphicFrame>
        <p:nvGraphicFramePr>
          <p:cNvPr id="4" name="表格 3">
            <a:extLst>
              <a:ext uri="{FF2B5EF4-FFF2-40B4-BE49-F238E27FC236}">
                <a16:creationId xmlns:a16="http://schemas.microsoft.com/office/drawing/2014/main" id="{15E09351-38F0-4EDD-85F2-0471F9EE5BD0}"/>
              </a:ext>
            </a:extLst>
          </p:cNvPr>
          <p:cNvGraphicFramePr>
            <a:graphicFrameLocks noGrp="1"/>
          </p:cNvGraphicFramePr>
          <p:nvPr/>
        </p:nvGraphicFramePr>
        <p:xfrm>
          <a:off x="274910" y="1168420"/>
          <a:ext cx="11711843" cy="2123440"/>
        </p:xfrm>
        <a:graphic>
          <a:graphicData uri="http://schemas.openxmlformats.org/drawingml/2006/table">
            <a:tbl>
              <a:tblPr firstRow="1" bandRow="1">
                <a:tableStyleId>{5940675A-B579-460E-94D1-54222C63F5DA}</a:tableStyleId>
              </a:tblPr>
              <a:tblGrid>
                <a:gridCol w="1423686">
                  <a:extLst>
                    <a:ext uri="{9D8B030D-6E8A-4147-A177-3AD203B41FA5}">
                      <a16:colId xmlns:a16="http://schemas.microsoft.com/office/drawing/2014/main" val="3452474049"/>
                    </a:ext>
                  </a:extLst>
                </a:gridCol>
                <a:gridCol w="10288157">
                  <a:extLst>
                    <a:ext uri="{9D8B030D-6E8A-4147-A177-3AD203B41FA5}">
                      <a16:colId xmlns:a16="http://schemas.microsoft.com/office/drawing/2014/main" val="1940777968"/>
                    </a:ext>
                  </a:extLst>
                </a:gridCol>
              </a:tblGrid>
              <a:tr h="370840">
                <a:tc>
                  <a:txBody>
                    <a:bodyPr/>
                    <a:lstStyle/>
                    <a:p>
                      <a:r>
                        <a:rPr lang="en-US" altLang="zh-CN" sz="1800" kern="1200" dirty="0" err="1">
                          <a:solidFill>
                            <a:schemeClr val="tx1"/>
                          </a:solidFill>
                          <a:latin typeface="+mn-lt"/>
                          <a:ea typeface="+mn-ea"/>
                          <a:cs typeface="+mn-cs"/>
                        </a:rPr>
                        <a:t>dir</a:t>
                      </a:r>
                      <a:r>
                        <a:rPr lang="en-US" altLang="zh-CN" sz="1800" kern="1200" dirty="0">
                          <a:solidFill>
                            <a:schemeClr val="tx1"/>
                          </a:solidFill>
                          <a:latin typeface="+mn-lt"/>
                          <a:ea typeface="+mn-ea"/>
                          <a:cs typeface="+mn-cs"/>
                        </a:rPr>
                        <a:t>()</a:t>
                      </a:r>
                      <a:endParaRPr lang="zh-CN" altLang="en-US" sz="1800" kern="1200" dirty="0">
                        <a:solidFill>
                          <a:schemeClr val="tx1"/>
                        </a:solidFill>
                        <a:latin typeface="+mn-lt"/>
                        <a:ea typeface="+mn-ea"/>
                        <a:cs typeface="+mn-cs"/>
                      </a:endParaRPr>
                    </a:p>
                  </a:txBody>
                  <a:tcPr/>
                </a:tc>
                <a:tc>
                  <a:txBody>
                    <a:bodyPr/>
                    <a:lstStyle/>
                    <a:p>
                      <a:pPr marL="0" indent="0">
                        <a:buFont typeface="Arial" panose="020B0604020202020204" pitchFamily="34" charset="0"/>
                        <a:buNone/>
                      </a:pPr>
                      <a:r>
                        <a:rPr lang="zh-CN" altLang="en-US" sz="1800" kern="1200" dirty="0">
                          <a:solidFill>
                            <a:schemeClr val="tx1"/>
                          </a:solidFill>
                          <a:latin typeface="+mn-lt"/>
                          <a:ea typeface="+mn-ea"/>
                          <a:cs typeface="+mn-cs"/>
                        </a:rPr>
                        <a:t>列出当前名字空间中的所有名字</a:t>
                      </a:r>
                      <a:endParaRPr lang="en-US" altLang="zh-CN" sz="1800" kern="1200" dirty="0">
                        <a:solidFill>
                          <a:schemeClr val="tx1"/>
                        </a:solidFill>
                        <a:latin typeface="+mn-lt"/>
                        <a:ea typeface="+mn-ea"/>
                        <a:cs typeface="+mn-cs"/>
                      </a:endParaRPr>
                    </a:p>
                  </a:txBody>
                  <a:tcPr/>
                </a:tc>
                <a:extLst>
                  <a:ext uri="{0D108BD9-81ED-4DB2-BD59-A6C34878D82A}">
                    <a16:rowId xmlns:a16="http://schemas.microsoft.com/office/drawing/2014/main" val="3599213155"/>
                  </a:ext>
                </a:extLst>
              </a:tr>
              <a:tr h="370840">
                <a:tc>
                  <a:txBody>
                    <a:bodyPr/>
                    <a:lstStyle/>
                    <a:p>
                      <a:r>
                        <a:rPr lang="en-US" altLang="zh-CN" sz="1800" dirty="0" err="1">
                          <a:solidFill>
                            <a:schemeClr val="accent4"/>
                          </a:solidFill>
                        </a:rPr>
                        <a:t>dir</a:t>
                      </a:r>
                      <a:r>
                        <a:rPr lang="en-US" altLang="zh-CN" sz="1800" dirty="0">
                          <a:solidFill>
                            <a:schemeClr val="accent4"/>
                          </a:solidFill>
                        </a:rPr>
                        <a:t>(object)</a:t>
                      </a:r>
                      <a:endParaRPr lang="zh-CN" altLang="en-US" sz="1800" dirty="0">
                        <a:solidFill>
                          <a:schemeClr val="accent4"/>
                        </a:solidFill>
                      </a:endParaRPr>
                    </a:p>
                  </a:txBody>
                  <a:tcPr/>
                </a:tc>
                <a:tc>
                  <a:txBody>
                    <a:bodyPr/>
                    <a:lstStyle/>
                    <a:p>
                      <a:pPr marL="0" indent="0">
                        <a:buFont typeface="Arial" panose="020B0604020202020204" pitchFamily="34" charset="0"/>
                        <a:buNone/>
                      </a:pPr>
                      <a:r>
                        <a:rPr lang="zh-CN" altLang="en-US" sz="1800" dirty="0">
                          <a:solidFill>
                            <a:schemeClr val="accent4"/>
                          </a:solidFill>
                        </a:rPr>
                        <a:t>列出</a:t>
                      </a:r>
                      <a:r>
                        <a:rPr lang="en-US" altLang="zh-CN" sz="1800" dirty="0">
                          <a:solidFill>
                            <a:schemeClr val="accent4"/>
                          </a:solidFill>
                        </a:rPr>
                        <a:t>object</a:t>
                      </a:r>
                      <a:r>
                        <a:rPr lang="zh-CN" altLang="en-US" sz="1800" dirty="0">
                          <a:solidFill>
                            <a:schemeClr val="accent4"/>
                          </a:solidFill>
                        </a:rPr>
                        <a:t>相关的属性和方法列表，其中下划线</a:t>
                      </a:r>
                      <a:r>
                        <a:rPr lang="en-US" altLang="zh-CN" sz="1800" dirty="0">
                          <a:solidFill>
                            <a:schemeClr val="accent4"/>
                          </a:solidFill>
                        </a:rPr>
                        <a:t>(_)</a:t>
                      </a:r>
                      <a:r>
                        <a:rPr lang="zh-CN" altLang="en-US" sz="1800" dirty="0">
                          <a:solidFill>
                            <a:schemeClr val="accent4"/>
                          </a:solidFill>
                        </a:rPr>
                        <a:t>开头的名字表示内部使用，如</a:t>
                      </a:r>
                      <a:r>
                        <a:rPr lang="en-US" altLang="zh-CN" sz="1800" dirty="0" err="1">
                          <a:solidFill>
                            <a:schemeClr val="accent4"/>
                          </a:solidFill>
                        </a:rPr>
                        <a:t>dir</a:t>
                      </a:r>
                      <a:r>
                        <a:rPr lang="en-US" altLang="zh-CN" sz="1800" dirty="0">
                          <a:solidFill>
                            <a:schemeClr val="accent4"/>
                          </a:solidFill>
                        </a:rPr>
                        <a:t>(</a:t>
                      </a:r>
                      <a:r>
                        <a:rPr lang="en-US" altLang="zh-CN" sz="1800" dirty="0" err="1">
                          <a:solidFill>
                            <a:schemeClr val="accent4"/>
                          </a:solidFill>
                        </a:rPr>
                        <a:t>str</a:t>
                      </a:r>
                      <a:r>
                        <a:rPr lang="en-US" altLang="zh-CN" sz="1800" dirty="0">
                          <a:solidFill>
                            <a:schemeClr val="accent4"/>
                          </a:solidFill>
                        </a:rPr>
                        <a:t>), </a:t>
                      </a:r>
                      <a:r>
                        <a:rPr lang="en-US" altLang="zh-CN" sz="1800" dirty="0" err="1">
                          <a:solidFill>
                            <a:schemeClr val="accent4"/>
                          </a:solidFill>
                        </a:rPr>
                        <a:t>dir</a:t>
                      </a:r>
                      <a:r>
                        <a:rPr lang="en-US" altLang="zh-CN" sz="1800" dirty="0">
                          <a:solidFill>
                            <a:schemeClr val="accent4"/>
                          </a:solidFill>
                        </a:rPr>
                        <a:t>('hello')</a:t>
                      </a:r>
                    </a:p>
                  </a:txBody>
                  <a:tcPr/>
                </a:tc>
                <a:extLst>
                  <a:ext uri="{0D108BD9-81ED-4DB2-BD59-A6C34878D82A}">
                    <a16:rowId xmlns:a16="http://schemas.microsoft.com/office/drawing/2014/main" val="1948654179"/>
                  </a:ext>
                </a:extLst>
              </a:tr>
              <a:tr h="370840">
                <a:tc>
                  <a:txBody>
                    <a:bodyPr/>
                    <a:lstStyle/>
                    <a:p>
                      <a:r>
                        <a:rPr lang="en-US" altLang="zh-CN" sz="1800" dirty="0">
                          <a:solidFill>
                            <a:schemeClr val="accent4"/>
                          </a:solidFill>
                        </a:rPr>
                        <a:t>help(object)</a:t>
                      </a:r>
                      <a:endParaRPr lang="zh-CN" altLang="en-US" sz="1800" dirty="0">
                        <a:solidFill>
                          <a:schemeClr val="accent4"/>
                        </a:solidFill>
                      </a:endParaRPr>
                    </a:p>
                  </a:txBody>
                  <a:tcPr/>
                </a:tc>
                <a:tc>
                  <a:txBody>
                    <a:bodyPr/>
                    <a:lstStyle/>
                    <a:p>
                      <a:r>
                        <a:rPr lang="zh-CN" altLang="en-US" sz="1800" dirty="0">
                          <a:solidFill>
                            <a:schemeClr val="accent4"/>
                          </a:solidFill>
                        </a:rPr>
                        <a:t>查看对象</a:t>
                      </a:r>
                      <a:r>
                        <a:rPr lang="en-US" altLang="zh-CN" sz="1800" dirty="0">
                          <a:solidFill>
                            <a:schemeClr val="accent4"/>
                          </a:solidFill>
                        </a:rPr>
                        <a:t>object</a:t>
                      </a:r>
                      <a:r>
                        <a:rPr lang="zh-CN" altLang="en-US" sz="1800" dirty="0">
                          <a:solidFill>
                            <a:schemeClr val="accent4"/>
                          </a:solidFill>
                        </a:rPr>
                        <a:t>相关的帮助，比如</a:t>
                      </a:r>
                      <a:r>
                        <a:rPr lang="en-US" altLang="zh-CN" sz="1800" dirty="0">
                          <a:solidFill>
                            <a:schemeClr val="accent4"/>
                          </a:solidFill>
                        </a:rPr>
                        <a:t>help(print)</a:t>
                      </a:r>
                      <a:r>
                        <a:rPr lang="zh-CN" altLang="en-US" sz="1800" dirty="0">
                          <a:solidFill>
                            <a:schemeClr val="accent4"/>
                          </a:solidFill>
                        </a:rPr>
                        <a:t>查看函数</a:t>
                      </a:r>
                      <a:r>
                        <a:rPr lang="en-US" altLang="zh-CN" sz="1800" dirty="0">
                          <a:solidFill>
                            <a:schemeClr val="accent4"/>
                          </a:solidFill>
                        </a:rPr>
                        <a:t>print</a:t>
                      </a:r>
                      <a:r>
                        <a:rPr lang="zh-CN" altLang="en-US" sz="1800" dirty="0">
                          <a:solidFill>
                            <a:schemeClr val="accent4"/>
                          </a:solidFill>
                        </a:rPr>
                        <a:t>的相关帮助，</a:t>
                      </a:r>
                      <a:r>
                        <a:rPr lang="en-US" altLang="zh-CN" sz="1800" dirty="0">
                          <a:solidFill>
                            <a:schemeClr val="accent4"/>
                          </a:solidFill>
                        </a:rPr>
                        <a:t>help(3.14)</a:t>
                      </a:r>
                      <a:r>
                        <a:rPr lang="zh-CN" altLang="en-US" sz="1800" dirty="0">
                          <a:solidFill>
                            <a:schemeClr val="accent4"/>
                          </a:solidFill>
                        </a:rPr>
                        <a:t>查看浮点数支持的属性和方法</a:t>
                      </a:r>
                      <a:r>
                        <a:rPr lang="en-US" altLang="zh-CN" sz="1800" dirty="0">
                          <a:solidFill>
                            <a:schemeClr val="accent4"/>
                          </a:solidFill>
                        </a:rPr>
                        <a:t>, help(str)</a:t>
                      </a:r>
                      <a:r>
                        <a:rPr lang="zh-CN" altLang="en-US" sz="1800" dirty="0">
                          <a:solidFill>
                            <a:schemeClr val="accent4"/>
                          </a:solidFill>
                        </a:rPr>
                        <a:t>查看类型为</a:t>
                      </a:r>
                      <a:r>
                        <a:rPr lang="en-US" altLang="zh-CN" sz="1800" dirty="0">
                          <a:solidFill>
                            <a:schemeClr val="accent4"/>
                          </a:solidFill>
                        </a:rPr>
                        <a:t>str</a:t>
                      </a:r>
                      <a:r>
                        <a:rPr lang="zh-CN" altLang="en-US" sz="1800" dirty="0">
                          <a:solidFill>
                            <a:schemeClr val="accent4"/>
                          </a:solidFill>
                        </a:rPr>
                        <a:t>的字符串对象的属性和方法</a:t>
                      </a:r>
                    </a:p>
                  </a:txBody>
                  <a:tcPr/>
                </a:tc>
                <a:extLst>
                  <a:ext uri="{0D108BD9-81ED-4DB2-BD59-A6C34878D82A}">
                    <a16:rowId xmlns:a16="http://schemas.microsoft.com/office/drawing/2014/main" val="2650303513"/>
                  </a:ext>
                </a:extLst>
              </a:tr>
              <a:tr h="370840">
                <a:tc>
                  <a:txBody>
                    <a:bodyPr/>
                    <a:lstStyle/>
                    <a:p>
                      <a:r>
                        <a:rPr lang="en-US" altLang="zh-CN" sz="1800" dirty="0"/>
                        <a:t>help()</a:t>
                      </a:r>
                      <a:endParaRPr lang="zh-CN" altLang="en-US" sz="1800" dirty="0"/>
                    </a:p>
                  </a:txBody>
                  <a:tcPr/>
                </a:tc>
                <a:tc>
                  <a:txBody>
                    <a:bodyPr/>
                    <a:lstStyle/>
                    <a:p>
                      <a:r>
                        <a:rPr lang="zh-CN" altLang="en-US" sz="1800" dirty="0"/>
                        <a:t>进入交互式的</a:t>
                      </a:r>
                      <a:r>
                        <a:rPr lang="en-US" altLang="zh-CN" sz="1800" dirty="0"/>
                        <a:t>Help</a:t>
                      </a:r>
                      <a:r>
                        <a:rPr lang="zh-CN" altLang="en-US" sz="1800" dirty="0"/>
                        <a:t>系统，键入</a:t>
                      </a:r>
                      <a:r>
                        <a:rPr lang="en-US" altLang="zh-CN" sz="1800" dirty="0"/>
                        <a:t>quit</a:t>
                      </a:r>
                      <a:r>
                        <a:rPr lang="zh-CN" altLang="en-US" sz="1800" dirty="0"/>
                        <a:t>退出帮助系统</a:t>
                      </a:r>
                    </a:p>
                  </a:txBody>
                  <a:tcPr/>
                </a:tc>
                <a:extLst>
                  <a:ext uri="{0D108BD9-81ED-4DB2-BD59-A6C34878D82A}">
                    <a16:rowId xmlns:a16="http://schemas.microsoft.com/office/drawing/2014/main" val="4287556399"/>
                  </a:ext>
                </a:extLst>
              </a:tr>
              <a:tr h="370840">
                <a:tc>
                  <a:txBody>
                    <a:bodyPr/>
                    <a:lstStyle/>
                    <a:p>
                      <a:r>
                        <a:rPr lang="en-US" altLang="zh-CN" sz="1800" dirty="0"/>
                        <a:t>help('topic')</a:t>
                      </a:r>
                      <a:endParaRPr lang="zh-CN" altLang="en-US" sz="1800" dirty="0"/>
                    </a:p>
                  </a:txBody>
                  <a:tcPr/>
                </a:tc>
                <a:tc>
                  <a:txBody>
                    <a:bodyPr/>
                    <a:lstStyle/>
                    <a:p>
                      <a:pPr marL="0" indent="0">
                        <a:buFont typeface="Arial" panose="020B0604020202020204" pitchFamily="34" charset="0"/>
                        <a:buNone/>
                      </a:pPr>
                      <a:r>
                        <a:rPr lang="zh-CN" altLang="en-US" sz="1800" dirty="0"/>
                        <a:t>查看交互式</a:t>
                      </a:r>
                      <a:r>
                        <a:rPr lang="en-US" altLang="zh-CN" sz="1800" dirty="0"/>
                        <a:t>help</a:t>
                      </a:r>
                      <a:r>
                        <a:rPr lang="zh-CN" altLang="en-US" sz="1800" dirty="0"/>
                        <a:t>系统的某个主题</a:t>
                      </a:r>
                      <a:r>
                        <a:rPr lang="en-US" altLang="zh-CN" sz="1800" dirty="0"/>
                        <a:t>(topic)</a:t>
                      </a:r>
                      <a:r>
                        <a:rPr lang="zh-CN" altLang="en-US" sz="1800" dirty="0"/>
                        <a:t> 相关的帮助，比如</a:t>
                      </a:r>
                      <a:r>
                        <a:rPr lang="en-US" altLang="zh-CN" sz="1800" dirty="0"/>
                        <a:t>help('if')</a:t>
                      </a:r>
                      <a:r>
                        <a:rPr lang="zh-CN" altLang="en-US" sz="1800" dirty="0"/>
                        <a:t>查看</a:t>
                      </a:r>
                      <a:r>
                        <a:rPr lang="en-US" altLang="zh-CN" sz="1800" dirty="0"/>
                        <a:t>if</a:t>
                      </a:r>
                      <a:r>
                        <a:rPr lang="zh-CN" altLang="en-US" sz="1800" dirty="0"/>
                        <a:t>语句语法</a:t>
                      </a:r>
                      <a:endParaRPr lang="en-US" altLang="zh-CN" sz="1800" dirty="0"/>
                    </a:p>
                  </a:txBody>
                  <a:tcPr/>
                </a:tc>
                <a:extLst>
                  <a:ext uri="{0D108BD9-81ED-4DB2-BD59-A6C34878D82A}">
                    <a16:rowId xmlns:a16="http://schemas.microsoft.com/office/drawing/2014/main" val="1788808859"/>
                  </a:ext>
                </a:extLst>
              </a:tr>
            </a:tbl>
          </a:graphicData>
        </a:graphic>
      </p:graphicFrame>
      <p:sp>
        <p:nvSpPr>
          <p:cNvPr id="5" name="矩形 4">
            <a:extLst>
              <a:ext uri="{FF2B5EF4-FFF2-40B4-BE49-F238E27FC236}">
                <a16:creationId xmlns:a16="http://schemas.microsoft.com/office/drawing/2014/main" id="{F99A6825-3D23-4BC6-B7A6-34CF6D55FBE7}"/>
              </a:ext>
            </a:extLst>
          </p:cNvPr>
          <p:cNvSpPr/>
          <p:nvPr/>
        </p:nvSpPr>
        <p:spPr>
          <a:xfrm>
            <a:off x="151611" y="3512012"/>
            <a:ext cx="11958443" cy="25853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latin typeface="Consolas" panose="020B0609020204030204" pitchFamily="49" charset="0"/>
              </a:rPr>
              <a:t>&gt;&gt;&gt; dir()</a:t>
            </a:r>
          </a:p>
          <a:p>
            <a:r>
              <a:rPr lang="zh-CN" altLang="en-US" sz="1600" dirty="0">
                <a:latin typeface="Consolas" panose="020B0609020204030204" pitchFamily="49" charset="0"/>
              </a:rPr>
              <a:t>['__annotations__', '__builtins__', '__doc__', '__loader__', '__name__', '__package__', '__spec__', </a:t>
            </a:r>
            <a:r>
              <a:rPr lang="zh-CN" altLang="en-US" dirty="0">
                <a:latin typeface="Consolas" panose="020B0609020204030204" pitchFamily="49" charset="0"/>
              </a:rPr>
              <a:t>'y']</a:t>
            </a:r>
            <a:endParaRPr lang="en-US" altLang="zh-CN" dirty="0">
              <a:latin typeface="Consolas" panose="020B0609020204030204" pitchFamily="49" charset="0"/>
            </a:endParaRPr>
          </a:p>
          <a:p>
            <a:r>
              <a:rPr lang="en-US" altLang="zh-CN" dirty="0">
                <a:latin typeface="Consolas" panose="020B0609020204030204" pitchFamily="49" charset="0"/>
              </a:rPr>
              <a:t>&gt;&gt;&gt; </a:t>
            </a:r>
            <a:r>
              <a:rPr lang="en-US" altLang="zh-CN" dirty="0" err="1">
                <a:latin typeface="Consolas" panose="020B0609020204030204" pitchFamily="49" charset="0"/>
              </a:rPr>
              <a:t>dir</a:t>
            </a:r>
            <a:r>
              <a:rPr lang="en-US" altLang="zh-CN" dirty="0">
                <a:latin typeface="Consolas" panose="020B0609020204030204" pitchFamily="49" charset="0"/>
              </a:rPr>
              <a:t>(str)</a:t>
            </a:r>
          </a:p>
          <a:p>
            <a:r>
              <a:rPr lang="en-US" altLang="zh-CN" dirty="0">
                <a:latin typeface="Consolas" panose="020B0609020204030204" pitchFamily="49" charset="0"/>
              </a:rPr>
              <a:t>[..., '</a:t>
            </a:r>
            <a:r>
              <a:rPr lang="en-US" altLang="zh-CN" dirty="0" err="1">
                <a:latin typeface="Consolas" panose="020B0609020204030204" pitchFamily="49" charset="0"/>
              </a:rPr>
              <a:t>swapcase</a:t>
            </a:r>
            <a:r>
              <a:rPr lang="en-US" altLang="zh-CN" dirty="0">
                <a:latin typeface="Consolas" panose="020B0609020204030204" pitchFamily="49" charset="0"/>
              </a:rPr>
              <a:t>', 'title', 'translate', 'upper', '</a:t>
            </a:r>
            <a:r>
              <a:rPr lang="en-US" altLang="zh-CN" dirty="0" err="1">
                <a:latin typeface="Consolas" panose="020B0609020204030204" pitchFamily="49" charset="0"/>
              </a:rPr>
              <a:t>zfill</a:t>
            </a:r>
            <a:r>
              <a:rPr lang="en-US" altLang="zh-CN" dirty="0">
                <a:latin typeface="Consolas" panose="020B0609020204030204" pitchFamily="49" charset="0"/>
              </a:rPr>
              <a:t>']</a:t>
            </a:r>
          </a:p>
          <a:p>
            <a:r>
              <a:rPr lang="en-US" altLang="zh-CN" dirty="0">
                <a:latin typeface="Consolas" panose="020B0609020204030204" pitchFamily="49" charset="0"/>
              </a:rPr>
              <a:t>&gt;&gt;&gt; help('if')</a:t>
            </a:r>
          </a:p>
          <a:p>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latin typeface="Consolas" panose="020B0609020204030204" pitchFamily="49" charset="0"/>
              </a:rPr>
              <a:t>if_stmt</a:t>
            </a:r>
            <a:r>
              <a:rPr lang="en-US" altLang="zh-CN" dirty="0">
                <a:latin typeface="Consolas" panose="020B0609020204030204" pitchFamily="49" charset="0"/>
              </a:rPr>
              <a:t> ::= "if" expression ":" suite</a:t>
            </a:r>
          </a:p>
          <a:p>
            <a:r>
              <a:rPr lang="en-US" altLang="zh-CN" dirty="0">
                <a:latin typeface="Consolas" panose="020B0609020204030204" pitchFamily="49" charset="0"/>
              </a:rPr>
              <a:t>               ( "</a:t>
            </a:r>
            <a:r>
              <a:rPr lang="en-US" altLang="zh-CN" dirty="0" err="1">
                <a:latin typeface="Consolas" panose="020B0609020204030204" pitchFamily="49" charset="0"/>
              </a:rPr>
              <a:t>elif</a:t>
            </a:r>
            <a:r>
              <a:rPr lang="en-US" altLang="zh-CN" dirty="0">
                <a:latin typeface="Consolas" panose="020B0609020204030204" pitchFamily="49" charset="0"/>
              </a:rPr>
              <a:t>" expression ":" suite )*</a:t>
            </a:r>
          </a:p>
          <a:p>
            <a:r>
              <a:rPr lang="en-US" altLang="zh-CN" dirty="0">
                <a:latin typeface="Consolas" panose="020B0609020204030204" pitchFamily="49" charset="0"/>
              </a:rPr>
              <a:t>               ["else" ":" suite]</a:t>
            </a:r>
          </a:p>
        </p:txBody>
      </p:sp>
    </p:spTree>
    <p:extLst>
      <p:ext uri="{BB962C8B-B14F-4D97-AF65-F5344CB8AC3E}">
        <p14:creationId xmlns:p14="http://schemas.microsoft.com/office/powerpoint/2010/main" val="30964758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FFAB8-C1B9-4A75-BFFC-98F556C37E79}"/>
              </a:ext>
            </a:extLst>
          </p:cNvPr>
          <p:cNvSpPr>
            <a:spLocks noGrp="1"/>
          </p:cNvSpPr>
          <p:nvPr>
            <p:ph type="title"/>
          </p:nvPr>
        </p:nvSpPr>
        <p:spPr/>
        <p:txBody>
          <a:bodyPr/>
          <a:lstStyle/>
          <a:p>
            <a:r>
              <a:rPr lang="zh-CN" altLang="en-US" dirty="0"/>
              <a:t>主要内容</a:t>
            </a:r>
          </a:p>
        </p:txBody>
      </p:sp>
      <p:sp>
        <p:nvSpPr>
          <p:cNvPr id="3" name="内容占位符 2">
            <a:extLst>
              <a:ext uri="{FF2B5EF4-FFF2-40B4-BE49-F238E27FC236}">
                <a16:creationId xmlns:a16="http://schemas.microsoft.com/office/drawing/2014/main" id="{C9AC95E0-5C98-487C-ADFB-83A350ED9DFF}"/>
              </a:ext>
            </a:extLst>
          </p:cNvPr>
          <p:cNvSpPr>
            <a:spLocks noGrp="1"/>
          </p:cNvSpPr>
          <p:nvPr>
            <p:ph idx="1"/>
          </p:nvPr>
        </p:nvSpPr>
        <p:spPr/>
        <p:txBody>
          <a:bodyPr>
            <a:normAutofit/>
          </a:bodyPr>
          <a:lstStyle/>
          <a:p>
            <a:r>
              <a:rPr lang="zh-CN" altLang="en-US" sz="2400" dirty="0"/>
              <a:t>编程和</a:t>
            </a:r>
            <a:r>
              <a:rPr lang="en-US" altLang="zh-CN" sz="2400" dirty="0"/>
              <a:t>python</a:t>
            </a:r>
            <a:r>
              <a:rPr lang="zh-CN" altLang="en-US" sz="2400" dirty="0"/>
              <a:t>语言概述</a:t>
            </a:r>
            <a:endParaRPr lang="en-US" altLang="zh-CN" sz="2400" dirty="0"/>
          </a:p>
          <a:p>
            <a:r>
              <a:rPr lang="zh-CN" altLang="en-US" sz="2400" dirty="0"/>
              <a:t>对象和赋值语句</a:t>
            </a:r>
            <a:endParaRPr lang="en-US" altLang="zh-CN" sz="2400" dirty="0"/>
          </a:p>
          <a:p>
            <a:r>
              <a:rPr lang="zh-CN" altLang="en-US" sz="2400" dirty="0"/>
              <a:t>数字类型和算术运算符</a:t>
            </a:r>
            <a:endParaRPr lang="en-US" altLang="zh-CN" sz="2400" dirty="0"/>
          </a:p>
          <a:p>
            <a:r>
              <a:rPr lang="zh-CN" altLang="en-US" sz="2400" dirty="0"/>
              <a:t>字符串和相关运算符</a:t>
            </a:r>
            <a:endParaRPr lang="en-US" altLang="zh-CN" sz="2400" dirty="0"/>
          </a:p>
          <a:p>
            <a:r>
              <a:rPr lang="zh-CN" altLang="en-US" sz="2400" b="1" dirty="0">
                <a:solidFill>
                  <a:srgbClr val="FF0000"/>
                </a:solidFill>
              </a:rPr>
              <a:t>分支结构</a:t>
            </a:r>
            <a:endParaRPr lang="en-US" altLang="zh-CN" sz="2400" b="1" dirty="0">
              <a:solidFill>
                <a:srgbClr val="FF0000"/>
              </a:solidFill>
            </a:endParaRPr>
          </a:p>
          <a:p>
            <a:r>
              <a:rPr lang="zh-CN" altLang="en-US" sz="2400" dirty="0"/>
              <a:t>函数</a:t>
            </a:r>
            <a:endParaRPr lang="en-US" altLang="zh-CN" sz="2400" dirty="0"/>
          </a:p>
          <a:p>
            <a:r>
              <a:rPr lang="zh-CN" altLang="en-US" sz="2400" dirty="0"/>
              <a:t>模块</a:t>
            </a:r>
            <a:endParaRPr lang="en-US" altLang="zh-CN" sz="2400" dirty="0"/>
          </a:p>
          <a:p>
            <a:r>
              <a:rPr lang="zh-CN" altLang="en-US" sz="2400" dirty="0"/>
              <a:t>编程风格</a:t>
            </a:r>
            <a:endParaRPr lang="en-US" altLang="zh-CN" sz="2400" dirty="0"/>
          </a:p>
          <a:p>
            <a:r>
              <a:rPr lang="zh-CN" altLang="en-US" sz="2400" dirty="0"/>
              <a:t>数学函数</a:t>
            </a:r>
          </a:p>
          <a:p>
            <a:endParaRPr lang="zh-CN" altLang="en-US" sz="2400" dirty="0"/>
          </a:p>
          <a:p>
            <a:endParaRPr lang="zh-CN" altLang="en-US" sz="2400" dirty="0"/>
          </a:p>
        </p:txBody>
      </p:sp>
    </p:spTree>
    <p:extLst>
      <p:ext uri="{BB962C8B-B14F-4D97-AF65-F5344CB8AC3E}">
        <p14:creationId xmlns:p14="http://schemas.microsoft.com/office/powerpoint/2010/main" val="173622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3DEA40-676A-407B-A3AA-860BCE9FB679}"/>
              </a:ext>
            </a:extLst>
          </p:cNvPr>
          <p:cNvSpPr>
            <a:spLocks noGrp="1"/>
          </p:cNvSpPr>
          <p:nvPr>
            <p:ph type="title"/>
          </p:nvPr>
        </p:nvSpPr>
        <p:spPr/>
        <p:txBody>
          <a:bodyPr/>
          <a:lstStyle/>
          <a:p>
            <a:r>
              <a:rPr lang="zh-CN" altLang="en-US" dirty="0"/>
              <a:t>比较</a:t>
            </a:r>
            <a:r>
              <a:rPr lang="en-US" altLang="zh-CN" dirty="0"/>
              <a:t>(</a:t>
            </a:r>
            <a:r>
              <a:rPr lang="zh-CN" altLang="en-US" dirty="0"/>
              <a:t>关系）运算符</a:t>
            </a:r>
          </a:p>
        </p:txBody>
      </p:sp>
      <p:sp>
        <p:nvSpPr>
          <p:cNvPr id="3" name="内容占位符 2">
            <a:extLst>
              <a:ext uri="{FF2B5EF4-FFF2-40B4-BE49-F238E27FC236}">
                <a16:creationId xmlns:a16="http://schemas.microsoft.com/office/drawing/2014/main" id="{600A0A4F-E55A-426C-8085-20B29DE91391}"/>
              </a:ext>
            </a:extLst>
          </p:cNvPr>
          <p:cNvSpPr>
            <a:spLocks noGrp="1"/>
          </p:cNvSpPr>
          <p:nvPr>
            <p:ph idx="1"/>
          </p:nvPr>
        </p:nvSpPr>
        <p:spPr>
          <a:xfrm>
            <a:off x="485979" y="685391"/>
            <a:ext cx="11289710" cy="5617710"/>
          </a:xfrm>
        </p:spPr>
        <p:txBody>
          <a:bodyPr>
            <a:normAutofit lnSpcReduction="10000"/>
          </a:bodyPr>
          <a:lstStyle/>
          <a:p>
            <a:pPr fontAlgn="base">
              <a:lnSpc>
                <a:spcPct val="95000"/>
              </a:lnSpc>
            </a:pPr>
            <a:r>
              <a:rPr lang="zh-CN" altLang="en-US" dirty="0"/>
              <a:t>比较运算符运算的结果为</a:t>
            </a:r>
            <a:r>
              <a:rPr lang="en-US" altLang="zh-CN" dirty="0"/>
              <a:t>True</a:t>
            </a:r>
            <a:r>
              <a:rPr lang="zh-CN" altLang="en-US" dirty="0"/>
              <a:t>或</a:t>
            </a:r>
            <a:r>
              <a:rPr lang="en-US" altLang="zh-CN" dirty="0"/>
              <a:t>False</a:t>
            </a:r>
          </a:p>
          <a:p>
            <a:pPr fontAlgn="base">
              <a:lnSpc>
                <a:spcPct val="95000"/>
              </a:lnSpc>
            </a:pPr>
            <a:r>
              <a:rPr lang="zh-CN" altLang="en-US" dirty="0"/>
              <a:t>比较对象的值是否相等</a:t>
            </a:r>
            <a:endParaRPr lang="en-US" altLang="zh-CN" dirty="0"/>
          </a:p>
          <a:p>
            <a:pPr lvl="1" fontAlgn="base">
              <a:lnSpc>
                <a:spcPct val="95000"/>
              </a:lnSpc>
            </a:pPr>
            <a:r>
              <a:rPr lang="zh-CN" altLang="zh-CN" sz="2000" dirty="0"/>
              <a:t>x</a:t>
            </a:r>
            <a:r>
              <a:rPr lang="en-US" altLang="zh-CN" sz="2000" dirty="0"/>
              <a:t> </a:t>
            </a:r>
            <a:r>
              <a:rPr lang="zh-CN" altLang="zh-CN" sz="2000" dirty="0"/>
              <a:t>==</a:t>
            </a:r>
            <a:r>
              <a:rPr lang="en-US" altLang="zh-CN" sz="2000" dirty="0"/>
              <a:t> </a:t>
            </a:r>
            <a:r>
              <a:rPr lang="zh-CN" altLang="zh-CN" sz="2000" dirty="0"/>
              <a:t>y</a:t>
            </a:r>
            <a:r>
              <a:rPr lang="en-US" altLang="zh-CN" sz="2000" dirty="0"/>
              <a:t>,</a:t>
            </a:r>
            <a:r>
              <a:rPr lang="zh-CN" altLang="en-US" sz="2000" dirty="0"/>
              <a:t>  </a:t>
            </a:r>
            <a:r>
              <a:rPr lang="zh-CN" altLang="zh-CN" sz="2000" b="1" dirty="0">
                <a:solidFill>
                  <a:srgbClr val="FF0000"/>
                </a:solidFill>
              </a:rPr>
              <a:t>x</a:t>
            </a:r>
            <a:r>
              <a:rPr lang="en-US" altLang="zh-CN" sz="2000" b="1" dirty="0">
                <a:solidFill>
                  <a:srgbClr val="FF0000"/>
                </a:solidFill>
              </a:rPr>
              <a:t> </a:t>
            </a:r>
            <a:r>
              <a:rPr lang="zh-CN" altLang="zh-CN" sz="2000" b="1" dirty="0">
                <a:solidFill>
                  <a:srgbClr val="FF0000"/>
                </a:solidFill>
              </a:rPr>
              <a:t>!=</a:t>
            </a:r>
            <a:r>
              <a:rPr lang="en-US" altLang="zh-CN" sz="2000" b="1" dirty="0">
                <a:solidFill>
                  <a:srgbClr val="FF0000"/>
                </a:solidFill>
              </a:rPr>
              <a:t> </a:t>
            </a:r>
            <a:r>
              <a:rPr lang="zh-CN" altLang="zh-CN" sz="2000" b="1" dirty="0">
                <a:solidFill>
                  <a:srgbClr val="FF0000"/>
                </a:solidFill>
              </a:rPr>
              <a:t>y</a:t>
            </a:r>
            <a:r>
              <a:rPr lang="en-US" altLang="zh-CN" sz="2000" dirty="0"/>
              <a:t>: </a:t>
            </a:r>
            <a:r>
              <a:rPr lang="zh-CN" altLang="en-US" sz="2000" dirty="0"/>
              <a:t>等于、不等于</a:t>
            </a:r>
            <a:endParaRPr lang="en-US" altLang="zh-CN" sz="2000" dirty="0"/>
          </a:p>
          <a:p>
            <a:pPr lvl="1" fontAlgn="base">
              <a:lnSpc>
                <a:spcPct val="95000"/>
              </a:lnSpc>
            </a:pPr>
            <a:r>
              <a:rPr lang="zh-CN" altLang="en-US" sz="2000" dirty="0"/>
              <a:t>两个对象可以是不同类型</a:t>
            </a:r>
            <a:endParaRPr lang="en-US" altLang="zh-CN" sz="2000" dirty="0"/>
          </a:p>
          <a:p>
            <a:pPr fontAlgn="base">
              <a:lnSpc>
                <a:spcPct val="95000"/>
              </a:lnSpc>
            </a:pPr>
            <a:r>
              <a:rPr lang="zh-CN" altLang="en-US" dirty="0"/>
              <a:t>比较两个对象是否同一个对象</a:t>
            </a:r>
            <a:endParaRPr lang="en-US" altLang="zh-CN" dirty="0"/>
          </a:p>
          <a:p>
            <a:pPr lvl="1" fontAlgn="base">
              <a:lnSpc>
                <a:spcPct val="95000"/>
              </a:lnSpc>
            </a:pPr>
            <a:r>
              <a:rPr lang="en-US" altLang="zh-CN" sz="2000" dirty="0"/>
              <a:t>x is y,   x is not y</a:t>
            </a:r>
            <a:r>
              <a:rPr lang="zh-CN" altLang="en-US" sz="2000" dirty="0"/>
              <a:t>：等价于判断</a:t>
            </a:r>
            <a:r>
              <a:rPr lang="en-US" altLang="zh-CN" sz="2000" dirty="0"/>
              <a:t>id(x) == id(y),  id(x) != id(y)</a:t>
            </a:r>
          </a:p>
          <a:p>
            <a:pPr lvl="1" fontAlgn="base">
              <a:lnSpc>
                <a:spcPct val="95000"/>
              </a:lnSpc>
            </a:pPr>
            <a:r>
              <a:rPr lang="zh-CN" altLang="en-US" sz="2000" dirty="0"/>
              <a:t>两个对象可以是不同类型</a:t>
            </a:r>
            <a:endParaRPr lang="en-US" altLang="zh-CN" sz="2000" dirty="0"/>
          </a:p>
          <a:p>
            <a:pPr fontAlgn="base">
              <a:lnSpc>
                <a:spcPct val="95000"/>
              </a:lnSpc>
            </a:pPr>
            <a:r>
              <a:rPr lang="zh-CN" altLang="en-US" dirty="0"/>
              <a:t>比较数字对象的值的大小：</a:t>
            </a:r>
            <a:endParaRPr lang="en-US" altLang="zh-CN" dirty="0"/>
          </a:p>
          <a:p>
            <a:pPr lvl="1" fontAlgn="base">
              <a:lnSpc>
                <a:spcPct val="95000"/>
              </a:lnSpc>
            </a:pPr>
            <a:r>
              <a:rPr lang="zh-CN" altLang="en-US" dirty="0"/>
              <a:t>对象都是数字类型</a:t>
            </a:r>
            <a:r>
              <a:rPr lang="en-US" altLang="zh-CN" dirty="0"/>
              <a:t>(</a:t>
            </a:r>
            <a:r>
              <a:rPr lang="zh-CN" altLang="en-US" dirty="0"/>
              <a:t>不包括复数）时可以比较</a:t>
            </a:r>
            <a:endParaRPr lang="en-US" altLang="zh-CN" dirty="0"/>
          </a:p>
          <a:p>
            <a:pPr lvl="1" fontAlgn="base">
              <a:lnSpc>
                <a:spcPct val="95000"/>
              </a:lnSpc>
            </a:pPr>
            <a:r>
              <a:rPr lang="zh-CN" altLang="zh-CN" sz="2000" dirty="0"/>
              <a:t>x</a:t>
            </a:r>
            <a:r>
              <a:rPr lang="en-US" altLang="zh-CN" sz="2000" dirty="0"/>
              <a:t> </a:t>
            </a:r>
            <a:r>
              <a:rPr lang="zh-CN" altLang="zh-CN" sz="2000" dirty="0"/>
              <a:t>&lt;</a:t>
            </a:r>
            <a:r>
              <a:rPr lang="en-US" altLang="zh-CN" sz="2000" dirty="0"/>
              <a:t> </a:t>
            </a:r>
            <a:r>
              <a:rPr lang="zh-CN" altLang="zh-CN" sz="2000" dirty="0"/>
              <a:t>y</a:t>
            </a:r>
            <a:r>
              <a:rPr lang="en-US" altLang="zh-CN" sz="2000" dirty="0"/>
              <a:t>,   </a:t>
            </a:r>
            <a:r>
              <a:rPr lang="zh-CN" altLang="zh-CN" sz="2000" dirty="0"/>
              <a:t>x</a:t>
            </a:r>
            <a:r>
              <a:rPr lang="en-US" altLang="zh-CN" sz="2000" dirty="0"/>
              <a:t> </a:t>
            </a:r>
            <a:r>
              <a:rPr lang="zh-CN" altLang="zh-CN" sz="2000" dirty="0"/>
              <a:t>&lt;=</a:t>
            </a:r>
            <a:r>
              <a:rPr lang="en-US" altLang="zh-CN" sz="2000" dirty="0"/>
              <a:t> </a:t>
            </a:r>
            <a:r>
              <a:rPr lang="zh-CN" altLang="zh-CN" sz="2000" dirty="0"/>
              <a:t>y</a:t>
            </a:r>
            <a:r>
              <a:rPr lang="en-US" altLang="zh-CN" sz="2000" dirty="0"/>
              <a:t>,  </a:t>
            </a:r>
            <a:r>
              <a:rPr lang="zh-CN" altLang="zh-CN" sz="2000" dirty="0"/>
              <a:t>x</a:t>
            </a:r>
            <a:r>
              <a:rPr lang="en-US" altLang="zh-CN" sz="2000" dirty="0"/>
              <a:t> </a:t>
            </a:r>
            <a:r>
              <a:rPr lang="zh-CN" altLang="zh-CN" sz="2000" dirty="0"/>
              <a:t>&gt;</a:t>
            </a:r>
            <a:r>
              <a:rPr lang="en-US" altLang="zh-CN" sz="2000" dirty="0"/>
              <a:t> </a:t>
            </a:r>
            <a:r>
              <a:rPr lang="zh-CN" altLang="zh-CN" sz="2000" dirty="0"/>
              <a:t>y</a:t>
            </a:r>
            <a:r>
              <a:rPr lang="en-US" altLang="zh-CN" sz="2000" dirty="0"/>
              <a:t>,   </a:t>
            </a:r>
            <a:r>
              <a:rPr lang="zh-CN" altLang="zh-CN" sz="2000" dirty="0"/>
              <a:t>x</a:t>
            </a:r>
            <a:r>
              <a:rPr lang="en-US" altLang="zh-CN" sz="2000" dirty="0"/>
              <a:t> </a:t>
            </a:r>
            <a:r>
              <a:rPr lang="zh-CN" altLang="zh-CN" sz="2000" dirty="0"/>
              <a:t>&gt;=</a:t>
            </a:r>
            <a:r>
              <a:rPr lang="en-US" altLang="zh-CN" sz="2000" dirty="0"/>
              <a:t> </a:t>
            </a:r>
            <a:r>
              <a:rPr lang="zh-CN" altLang="zh-CN" sz="2000" dirty="0"/>
              <a:t>y</a:t>
            </a:r>
            <a:r>
              <a:rPr lang="zh-CN" altLang="en-US" sz="2000" dirty="0"/>
              <a:t>：  小于、小于等于、大于、大于等于</a:t>
            </a:r>
            <a:endParaRPr lang="en-US" altLang="zh-CN" sz="2000" dirty="0"/>
          </a:p>
          <a:p>
            <a:pPr fontAlgn="base">
              <a:lnSpc>
                <a:spcPct val="95000"/>
              </a:lnSpc>
            </a:pPr>
            <a:r>
              <a:rPr lang="zh-CN" altLang="en-US" dirty="0"/>
              <a:t>比较运算符可以连用，连用时</a:t>
            </a:r>
            <a:r>
              <a:rPr lang="zh-CN" altLang="en-US" dirty="0">
                <a:solidFill>
                  <a:srgbClr val="0070C0"/>
                </a:solidFill>
              </a:rPr>
              <a:t>不考虑传递性</a:t>
            </a:r>
            <a:r>
              <a:rPr lang="zh-CN" altLang="en-US" dirty="0"/>
              <a:t>，仅仅</a:t>
            </a:r>
            <a:r>
              <a:rPr lang="zh-CN" altLang="en-US" b="1" dirty="0">
                <a:solidFill>
                  <a:srgbClr val="FF0000"/>
                </a:solidFill>
              </a:rPr>
              <a:t>相邻数之间的比较</a:t>
            </a:r>
            <a:endParaRPr lang="en-US" altLang="zh-CN" b="1" dirty="0">
              <a:solidFill>
                <a:srgbClr val="FF0000"/>
              </a:solidFill>
            </a:endParaRPr>
          </a:p>
          <a:p>
            <a:pPr lvl="1" fontAlgn="base">
              <a:lnSpc>
                <a:spcPct val="95000"/>
              </a:lnSpc>
            </a:pPr>
            <a:r>
              <a:rPr lang="en-US" altLang="zh-CN" sz="2000" dirty="0"/>
              <a:t>x &lt; y &lt; z  </a:t>
            </a:r>
            <a:r>
              <a:rPr lang="zh-CN" altLang="en-US" sz="2000" dirty="0"/>
              <a:t>表示  </a:t>
            </a:r>
            <a:r>
              <a:rPr lang="en-US" altLang="zh-CN" sz="2000" dirty="0"/>
              <a:t>x &lt; y </a:t>
            </a:r>
            <a:r>
              <a:rPr lang="zh-CN" altLang="en-US" sz="2000" dirty="0"/>
              <a:t>且 </a:t>
            </a:r>
            <a:r>
              <a:rPr lang="en-US" altLang="zh-CN" sz="2000" dirty="0"/>
              <a:t>y &lt; z </a:t>
            </a:r>
          </a:p>
          <a:p>
            <a:pPr lvl="1" fontAlgn="base">
              <a:lnSpc>
                <a:spcPct val="95000"/>
              </a:lnSpc>
            </a:pPr>
            <a:r>
              <a:rPr lang="en-US" altLang="zh-CN" sz="2000" dirty="0"/>
              <a:t>x &lt; y &gt; z  </a:t>
            </a:r>
            <a:r>
              <a:rPr lang="zh-CN" altLang="en-US" sz="2000" dirty="0"/>
              <a:t>表示  </a:t>
            </a:r>
            <a:r>
              <a:rPr lang="en-US" altLang="zh-CN" sz="2000" dirty="0"/>
              <a:t>x &lt; y </a:t>
            </a:r>
            <a:r>
              <a:rPr lang="zh-CN" altLang="en-US" sz="2000" dirty="0"/>
              <a:t>且 </a:t>
            </a:r>
            <a:r>
              <a:rPr lang="en-US" altLang="zh-CN" sz="2000" dirty="0"/>
              <a:t>y &gt; z </a:t>
            </a:r>
          </a:p>
          <a:p>
            <a:pPr marL="457200" lvl="1" indent="0" fontAlgn="base">
              <a:lnSpc>
                <a:spcPct val="95000"/>
              </a:lnSpc>
              <a:buNone/>
            </a:pPr>
            <a:r>
              <a:rPr lang="en-US" altLang="zh-CN" sz="2000" dirty="0">
                <a:solidFill>
                  <a:srgbClr val="0070C0"/>
                </a:solidFill>
              </a:rPr>
              <a:t>&gt;&gt;&gt; x, y, z = 12, 18, 13 </a:t>
            </a:r>
          </a:p>
          <a:p>
            <a:pPr marL="457200" lvl="1" indent="0" fontAlgn="base">
              <a:lnSpc>
                <a:spcPct val="95000"/>
              </a:lnSpc>
              <a:buNone/>
            </a:pPr>
            <a:r>
              <a:rPr lang="en-US" altLang="zh-CN" sz="2000" dirty="0">
                <a:solidFill>
                  <a:srgbClr val="0070C0"/>
                </a:solidFill>
              </a:rPr>
              <a:t>&gt;&gt;&gt; x &lt; y, x &lt;= y, x &gt; y, x &gt;= y       # (True, True, False, False)</a:t>
            </a:r>
          </a:p>
          <a:p>
            <a:pPr marL="457200" lvl="1" indent="0" fontAlgn="base">
              <a:lnSpc>
                <a:spcPct val="95000"/>
              </a:lnSpc>
              <a:buNone/>
            </a:pPr>
            <a:r>
              <a:rPr lang="en-US" altLang="zh-CN" sz="2000" dirty="0">
                <a:solidFill>
                  <a:srgbClr val="0070C0"/>
                </a:solidFill>
              </a:rPr>
              <a:t>&gt;&gt;&gt; </a:t>
            </a:r>
            <a:r>
              <a:rPr lang="en-US" altLang="zh-CN" sz="2000" b="1" dirty="0">
                <a:solidFill>
                  <a:srgbClr val="FF0000"/>
                </a:solidFill>
              </a:rPr>
              <a:t>x &lt; y &lt; z,  x &lt; y &gt; z       </a:t>
            </a:r>
            <a:r>
              <a:rPr lang="en-US" altLang="zh-CN" sz="2000" dirty="0">
                <a:solidFill>
                  <a:srgbClr val="0070C0"/>
                </a:solidFill>
              </a:rPr>
              <a:t># (False, True)</a:t>
            </a:r>
            <a:endParaRPr lang="zh-CN" altLang="zh-CN" sz="2000" dirty="0">
              <a:solidFill>
                <a:srgbClr val="0070C0"/>
              </a:solidFill>
            </a:endParaRPr>
          </a:p>
          <a:p>
            <a:pPr>
              <a:lnSpc>
                <a:spcPct val="95000"/>
              </a:lnSpc>
            </a:pPr>
            <a:endParaRPr lang="zh-CN" altLang="en-US" dirty="0"/>
          </a:p>
        </p:txBody>
      </p:sp>
      <p:sp>
        <p:nvSpPr>
          <p:cNvPr id="4" name="文本框 3">
            <a:extLst>
              <a:ext uri="{FF2B5EF4-FFF2-40B4-BE49-F238E27FC236}">
                <a16:creationId xmlns:a16="http://schemas.microsoft.com/office/drawing/2014/main" id="{B2591AAA-AB60-468C-BAD0-D4259729EC0E}"/>
              </a:ext>
            </a:extLst>
          </p:cNvPr>
          <p:cNvSpPr txBox="1"/>
          <p:nvPr/>
        </p:nvSpPr>
        <p:spPr>
          <a:xfrm>
            <a:off x="7525710" y="4911807"/>
            <a:ext cx="4004109"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Arial" panose="020B0604020202020204" pitchFamily="34" charset="0"/>
              <a:buChar char="•"/>
            </a:pPr>
            <a:r>
              <a:rPr lang="zh-CN" altLang="en-US" b="1" dirty="0">
                <a:solidFill>
                  <a:schemeClr val="accent5"/>
                </a:solidFill>
              </a:rPr>
              <a:t>先算后比</a:t>
            </a:r>
            <a:r>
              <a:rPr lang="zh-CN" altLang="en-US" dirty="0"/>
              <a:t>：算术运算符的优先级相比比较运算符优先级更高</a:t>
            </a:r>
          </a:p>
        </p:txBody>
      </p:sp>
      <p:sp>
        <p:nvSpPr>
          <p:cNvPr id="5" name="矩形 4">
            <a:extLst>
              <a:ext uri="{FF2B5EF4-FFF2-40B4-BE49-F238E27FC236}">
                <a16:creationId xmlns:a16="http://schemas.microsoft.com/office/drawing/2014/main" id="{DDA7171C-2DC2-4E4E-BCEB-6B8D56CCEA66}"/>
              </a:ext>
            </a:extLst>
          </p:cNvPr>
          <p:cNvSpPr/>
          <p:nvPr/>
        </p:nvSpPr>
        <p:spPr>
          <a:xfrm>
            <a:off x="7525710" y="5706086"/>
            <a:ext cx="4088509"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&gt;&gt;&gt; 4 ** 2 + 8 ** 2 &lt;  5 ** 2 + 7 ** 2</a:t>
            </a:r>
          </a:p>
          <a:p>
            <a:r>
              <a:rPr lang="zh-CN" altLang="en-US" dirty="0"/>
              <a:t>False</a:t>
            </a:r>
          </a:p>
        </p:txBody>
      </p:sp>
      <p:sp>
        <p:nvSpPr>
          <p:cNvPr id="6" name="文本框 5">
            <a:extLst>
              <a:ext uri="{FF2B5EF4-FFF2-40B4-BE49-F238E27FC236}">
                <a16:creationId xmlns:a16="http://schemas.microsoft.com/office/drawing/2014/main" id="{F48767BB-FAA4-4FB5-996E-84A39095C9F6}"/>
              </a:ext>
            </a:extLst>
          </p:cNvPr>
          <p:cNvSpPr txBox="1"/>
          <p:nvPr/>
        </p:nvSpPr>
        <p:spPr>
          <a:xfrm>
            <a:off x="6019196" y="381618"/>
            <a:ext cx="5799560"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z="2000" dirty="0"/>
              <a:t>注意： </a:t>
            </a:r>
            <a:r>
              <a:rPr lang="en-US" altLang="zh-CN" sz="2000" dirty="0"/>
              <a:t>==   !=</a:t>
            </a:r>
            <a:r>
              <a:rPr lang="zh-CN" altLang="en-US" sz="2000" dirty="0"/>
              <a:t>  </a:t>
            </a:r>
            <a:r>
              <a:rPr lang="en-US" altLang="zh-CN" sz="2000" dirty="0"/>
              <a:t>&lt;=   &gt;= </a:t>
            </a:r>
            <a:r>
              <a:rPr lang="zh-CN" altLang="en-US" sz="2000" dirty="0"/>
              <a:t>运算符中要求之间</a:t>
            </a:r>
            <a:r>
              <a:rPr lang="zh-CN" altLang="en-US" sz="2000" b="1" dirty="0">
                <a:solidFill>
                  <a:schemeClr val="accent5"/>
                </a:solidFill>
              </a:rPr>
              <a:t>不能有空格</a:t>
            </a:r>
          </a:p>
        </p:txBody>
      </p:sp>
    </p:spTree>
    <p:extLst>
      <p:ext uri="{BB962C8B-B14F-4D97-AF65-F5344CB8AC3E}">
        <p14:creationId xmlns:p14="http://schemas.microsoft.com/office/powerpoint/2010/main" val="36586128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579800-0523-4304-A2AE-1CC45E36FFC1}"/>
              </a:ext>
            </a:extLst>
          </p:cNvPr>
          <p:cNvSpPr>
            <a:spLocks noGrp="1"/>
          </p:cNvSpPr>
          <p:nvPr>
            <p:ph type="title"/>
          </p:nvPr>
        </p:nvSpPr>
        <p:spPr/>
        <p:txBody>
          <a:bodyPr/>
          <a:lstStyle/>
          <a:p>
            <a:r>
              <a:rPr lang="zh-CN" altLang="en-US" dirty="0"/>
              <a:t>条件执行</a:t>
            </a:r>
          </a:p>
        </p:txBody>
      </p:sp>
      <p:sp>
        <p:nvSpPr>
          <p:cNvPr id="3" name="内容占位符 2">
            <a:extLst>
              <a:ext uri="{FF2B5EF4-FFF2-40B4-BE49-F238E27FC236}">
                <a16:creationId xmlns:a16="http://schemas.microsoft.com/office/drawing/2014/main" id="{A122751D-1193-475A-8B77-D5861A930E5D}"/>
              </a:ext>
            </a:extLst>
          </p:cNvPr>
          <p:cNvSpPr>
            <a:spLocks noGrp="1"/>
          </p:cNvSpPr>
          <p:nvPr>
            <p:ph idx="1"/>
          </p:nvPr>
        </p:nvSpPr>
        <p:spPr>
          <a:xfrm>
            <a:off x="442913" y="728663"/>
            <a:ext cx="11289710" cy="5617710"/>
          </a:xfrm>
        </p:spPr>
        <p:txBody>
          <a:bodyPr/>
          <a:lstStyle/>
          <a:p>
            <a:pPr marL="285750" indent="-285750">
              <a:spcAft>
                <a:spcPts val="1200"/>
              </a:spcAft>
            </a:pPr>
            <a:r>
              <a:rPr lang="en-US" altLang="zh-CN" dirty="0"/>
              <a:t>if </a:t>
            </a:r>
            <a:r>
              <a:rPr lang="zh-CN" altLang="en-US" dirty="0"/>
              <a:t>后面为</a:t>
            </a:r>
            <a:r>
              <a:rPr lang="zh-CN" altLang="en-US" b="1" dirty="0">
                <a:solidFill>
                  <a:srgbClr val="FF0000"/>
                </a:solidFill>
              </a:rPr>
              <a:t>条件表达式</a:t>
            </a:r>
            <a:r>
              <a:rPr lang="zh-CN" altLang="en-US" dirty="0"/>
              <a:t>，</a:t>
            </a:r>
            <a:r>
              <a:rPr lang="zh-CN" altLang="en-US" b="1" dirty="0">
                <a:solidFill>
                  <a:schemeClr val="accent4"/>
                </a:solidFill>
              </a:rPr>
              <a:t>行尾的冒号</a:t>
            </a:r>
            <a:r>
              <a:rPr lang="zh-CN" altLang="en-US" dirty="0"/>
              <a:t>表示代码块的开始</a:t>
            </a:r>
            <a:endParaRPr lang="en-US" altLang="zh-CN" dirty="0"/>
          </a:p>
          <a:p>
            <a:pPr marL="285750" indent="-285750">
              <a:spcAft>
                <a:spcPts val="1200"/>
              </a:spcAft>
            </a:pPr>
            <a:r>
              <a:rPr lang="zh-CN" altLang="en-US" dirty="0">
                <a:latin typeface="宋体" panose="02010600030101010101" pitchFamily="2" charset="-122"/>
              </a:rPr>
              <a:t>其他语言要求条件表达式用括号包含，</a:t>
            </a:r>
            <a:r>
              <a:rPr lang="en-US" altLang="zh-CN" dirty="0">
                <a:latin typeface="宋体" panose="02010600030101010101" pitchFamily="2" charset="-122"/>
              </a:rPr>
              <a:t>python</a:t>
            </a:r>
            <a:r>
              <a:rPr lang="zh-CN" altLang="en-US" dirty="0">
                <a:latin typeface="宋体" panose="02010600030101010101" pitchFamily="2" charset="-122"/>
              </a:rPr>
              <a:t>并不需要  </a:t>
            </a:r>
            <a:endParaRPr lang="en-US" altLang="zh-CN" dirty="0"/>
          </a:p>
          <a:p>
            <a:pPr marL="285750" indent="-285750">
              <a:spcAft>
                <a:spcPts val="1200"/>
              </a:spcAft>
            </a:pPr>
            <a:r>
              <a:rPr lang="zh-CN" altLang="en-US" dirty="0"/>
              <a:t>顺序执行代码块中的代码，</a:t>
            </a:r>
            <a:r>
              <a:rPr lang="zh-CN" altLang="en-US" b="1" dirty="0">
                <a:solidFill>
                  <a:schemeClr val="accent4"/>
                </a:solidFill>
              </a:rPr>
              <a:t>整体缩进相同的位置</a:t>
            </a:r>
            <a:endParaRPr lang="en-US" altLang="zh-CN" b="1" dirty="0">
              <a:solidFill>
                <a:schemeClr val="accent4"/>
              </a:solidFill>
            </a:endParaRPr>
          </a:p>
          <a:p>
            <a:pPr marL="285750" indent="-285750">
              <a:spcAft>
                <a:spcPts val="1200"/>
              </a:spcAft>
            </a:pPr>
            <a:r>
              <a:rPr lang="zh-CN" altLang="en-US" b="1" dirty="0">
                <a:solidFill>
                  <a:schemeClr val="accent4"/>
                </a:solidFill>
              </a:rPr>
              <a:t>结束缩进</a:t>
            </a:r>
            <a:r>
              <a:rPr lang="zh-CN" altLang="en-US" dirty="0"/>
              <a:t>回到</a:t>
            </a:r>
            <a:r>
              <a:rPr lang="en-US" altLang="zh-CN" dirty="0"/>
              <a:t>if</a:t>
            </a:r>
            <a:r>
              <a:rPr lang="zh-CN" altLang="en-US" dirty="0"/>
              <a:t>语句开始的位置，表示代码块的结束</a:t>
            </a:r>
            <a:endParaRPr lang="en-US" altLang="zh-CN" dirty="0"/>
          </a:p>
          <a:p>
            <a:pPr marL="285750" indent="-285750">
              <a:spcAft>
                <a:spcPts val="1200"/>
              </a:spcAft>
            </a:pPr>
            <a:r>
              <a:rPr lang="zh-CN" altLang="en-US" dirty="0"/>
              <a:t>建议以</a:t>
            </a:r>
            <a:r>
              <a:rPr lang="en-US" altLang="zh-CN" b="1" dirty="0">
                <a:solidFill>
                  <a:schemeClr val="accent4"/>
                </a:solidFill>
              </a:rPr>
              <a:t>4</a:t>
            </a:r>
            <a:r>
              <a:rPr lang="zh-CN" altLang="en-US" b="1" dirty="0">
                <a:solidFill>
                  <a:schemeClr val="accent4"/>
                </a:solidFill>
              </a:rPr>
              <a:t>个空格</a:t>
            </a:r>
            <a:r>
              <a:rPr lang="zh-CN" altLang="en-US" dirty="0"/>
              <a:t>为基本缩进单位，不建议采用制表符缩进，更不能混合使用</a:t>
            </a:r>
            <a:endParaRPr lang="en-US" altLang="zh-CN" dirty="0"/>
          </a:p>
          <a:p>
            <a:endParaRPr lang="zh-CN" altLang="en-US" dirty="0"/>
          </a:p>
        </p:txBody>
      </p:sp>
      <p:grpSp>
        <p:nvGrpSpPr>
          <p:cNvPr id="29" name="组合 28">
            <a:extLst>
              <a:ext uri="{FF2B5EF4-FFF2-40B4-BE49-F238E27FC236}">
                <a16:creationId xmlns:a16="http://schemas.microsoft.com/office/drawing/2014/main" id="{7F877DD7-7E04-4249-9533-630AE7E013EE}"/>
              </a:ext>
            </a:extLst>
          </p:cNvPr>
          <p:cNvGrpSpPr/>
          <p:nvPr/>
        </p:nvGrpSpPr>
        <p:grpSpPr>
          <a:xfrm>
            <a:off x="9429697" y="131478"/>
            <a:ext cx="2654546" cy="2910105"/>
            <a:chOff x="1003051" y="2285250"/>
            <a:chExt cx="2654546" cy="2910105"/>
          </a:xfrm>
        </p:grpSpPr>
        <p:grpSp>
          <p:nvGrpSpPr>
            <p:cNvPr id="30" name="组合 29">
              <a:extLst>
                <a:ext uri="{FF2B5EF4-FFF2-40B4-BE49-F238E27FC236}">
                  <a16:creationId xmlns:a16="http://schemas.microsoft.com/office/drawing/2014/main" id="{207C7BBA-3A0B-4C0E-BE23-974D359E6401}"/>
                </a:ext>
              </a:extLst>
            </p:cNvPr>
            <p:cNvGrpSpPr/>
            <p:nvPr/>
          </p:nvGrpSpPr>
          <p:grpSpPr>
            <a:xfrm>
              <a:off x="1460310" y="2647666"/>
              <a:ext cx="2197287" cy="2547689"/>
              <a:chOff x="2647666" y="2634018"/>
              <a:chExt cx="2197287" cy="2547689"/>
            </a:xfrm>
          </p:grpSpPr>
          <p:sp>
            <p:nvSpPr>
              <p:cNvPr id="33" name="流程图: 决策 32">
                <a:extLst>
                  <a:ext uri="{FF2B5EF4-FFF2-40B4-BE49-F238E27FC236}">
                    <a16:creationId xmlns:a16="http://schemas.microsoft.com/office/drawing/2014/main" id="{F6DF2711-A762-4EF0-B919-0FAC7C304F76}"/>
                  </a:ext>
                </a:extLst>
              </p:cNvPr>
              <p:cNvSpPr/>
              <p:nvPr/>
            </p:nvSpPr>
            <p:spPr>
              <a:xfrm>
                <a:off x="2647666" y="2634018"/>
                <a:ext cx="1542197" cy="1050878"/>
              </a:xfrm>
              <a:prstGeom prst="flowChartDecision">
                <a:avLst/>
              </a:prstGeom>
              <a:solidFill>
                <a:srgbClr val="70AD47"/>
              </a:solidFill>
              <a:ln w="19050" cap="flat" cmpd="sng" algn="ctr">
                <a:solidFill>
                  <a:sysClr val="window" lastClr="FFFFFF"/>
                </a:solidFill>
                <a:prstDash val="solid"/>
                <a:miter lim="800000"/>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 typeface="Arial" pitchFamily="34" charset="0"/>
                  <a:buNone/>
                  <a:tabLst/>
                  <a:defRPr/>
                </a:pPr>
                <a:r>
                  <a:rPr kumimoji="0" lang="zh-CN" altLang="en-US" sz="18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条件</a:t>
                </a:r>
                <a:r>
                  <a:rPr kumimoji="0" lang="en-US" altLang="zh-CN" sz="18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18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4" name="流程图: 过程 33">
                <a:extLst>
                  <a:ext uri="{FF2B5EF4-FFF2-40B4-BE49-F238E27FC236}">
                    <a16:creationId xmlns:a16="http://schemas.microsoft.com/office/drawing/2014/main" id="{C63870B4-226D-40A5-AF4F-FDAE311ABF82}"/>
                  </a:ext>
                </a:extLst>
              </p:cNvPr>
              <p:cNvSpPr/>
              <p:nvPr/>
            </p:nvSpPr>
            <p:spPr>
              <a:xfrm>
                <a:off x="2811438" y="4080680"/>
                <a:ext cx="1201003" cy="573206"/>
              </a:xfrm>
              <a:prstGeom prst="flowChartProcess">
                <a:avLst/>
              </a:prstGeom>
              <a:solidFill>
                <a:srgbClr val="5B9BD5">
                  <a:lumMod val="40000"/>
                  <a:lumOff val="60000"/>
                </a:srgbClr>
              </a:solidFill>
              <a:ln w="6350" cap="flat" cmpd="sng" algn="ctr">
                <a:solidFill>
                  <a:srgbClr val="002060"/>
                </a:solidFill>
                <a:prstDash val="solid"/>
                <a:miter lim="800000"/>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 typeface="Arial" pitchFamily="34" charset="0"/>
                  <a:buNone/>
                  <a:tabLst/>
                  <a:defRPr/>
                </a:pPr>
                <a:r>
                  <a:rPr kumimoji="0" lang="zh-CN" altLang="en-US"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语句块</a:t>
                </a:r>
              </a:p>
            </p:txBody>
          </p:sp>
          <p:cxnSp>
            <p:nvCxnSpPr>
              <p:cNvPr id="35" name="直接箭头连接符 34">
                <a:extLst>
                  <a:ext uri="{FF2B5EF4-FFF2-40B4-BE49-F238E27FC236}">
                    <a16:creationId xmlns:a16="http://schemas.microsoft.com/office/drawing/2014/main" id="{77634DB8-E41A-4794-893F-5B8215F2BC30}"/>
                  </a:ext>
                </a:extLst>
              </p:cNvPr>
              <p:cNvCxnSpPr>
                <a:stCxn id="33" idx="2"/>
                <a:endCxn id="34" idx="0"/>
              </p:cNvCxnSpPr>
              <p:nvPr/>
            </p:nvCxnSpPr>
            <p:spPr>
              <a:xfrm flipH="1">
                <a:off x="3411940" y="3684896"/>
                <a:ext cx="6825" cy="395784"/>
              </a:xfrm>
              <a:prstGeom prst="straightConnector1">
                <a:avLst/>
              </a:prstGeom>
              <a:noFill/>
              <a:ln w="22225" cap="flat" cmpd="sng" algn="ctr">
                <a:solidFill>
                  <a:sysClr val="windowText" lastClr="000000"/>
                </a:solidFill>
                <a:prstDash val="solid"/>
                <a:miter lim="800000"/>
                <a:tailEnd type="triangle"/>
              </a:ln>
              <a:effectLst/>
            </p:spPr>
          </p:cxnSp>
          <p:cxnSp>
            <p:nvCxnSpPr>
              <p:cNvPr id="36" name="直接箭头连接符 35">
                <a:extLst>
                  <a:ext uri="{FF2B5EF4-FFF2-40B4-BE49-F238E27FC236}">
                    <a16:creationId xmlns:a16="http://schemas.microsoft.com/office/drawing/2014/main" id="{F0A50A9C-B419-4CDD-AE33-068FEA53C8AC}"/>
                  </a:ext>
                </a:extLst>
              </p:cNvPr>
              <p:cNvCxnSpPr>
                <a:cxnSpLocks/>
              </p:cNvCxnSpPr>
              <p:nvPr/>
            </p:nvCxnSpPr>
            <p:spPr>
              <a:xfrm flipH="1">
                <a:off x="3391470" y="4640239"/>
                <a:ext cx="1" cy="541468"/>
              </a:xfrm>
              <a:prstGeom prst="straightConnector1">
                <a:avLst/>
              </a:prstGeom>
              <a:noFill/>
              <a:ln w="22225" cap="flat" cmpd="sng" algn="ctr">
                <a:solidFill>
                  <a:sysClr val="windowText" lastClr="000000"/>
                </a:solidFill>
                <a:prstDash val="solid"/>
                <a:miter lim="800000"/>
                <a:tailEnd type="triangle"/>
              </a:ln>
              <a:effectLst/>
            </p:spPr>
          </p:cxnSp>
          <p:cxnSp>
            <p:nvCxnSpPr>
              <p:cNvPr id="37" name="肘形连接符 46" title="t ">
                <a:extLst>
                  <a:ext uri="{FF2B5EF4-FFF2-40B4-BE49-F238E27FC236}">
                    <a16:creationId xmlns:a16="http://schemas.microsoft.com/office/drawing/2014/main" id="{E9BD4329-C193-4D76-8F4D-3F953968CEBC}"/>
                  </a:ext>
                </a:extLst>
              </p:cNvPr>
              <p:cNvCxnSpPr>
                <a:stCxn id="33" idx="3"/>
              </p:cNvCxnSpPr>
              <p:nvPr/>
            </p:nvCxnSpPr>
            <p:spPr>
              <a:xfrm flipH="1">
                <a:off x="3398293" y="3159457"/>
                <a:ext cx="791570" cy="1712794"/>
              </a:xfrm>
              <a:prstGeom prst="bentConnector4">
                <a:avLst>
                  <a:gd name="adj1" fmla="val -51293"/>
                  <a:gd name="adj2" fmla="val 101992"/>
                </a:avLst>
              </a:prstGeom>
              <a:noFill/>
              <a:ln w="22225" cap="flat" cmpd="sng" algn="ctr">
                <a:solidFill>
                  <a:sysClr val="windowText" lastClr="000000"/>
                </a:solidFill>
                <a:prstDash val="solid"/>
                <a:miter lim="800000"/>
                <a:tailEnd type="triangle"/>
              </a:ln>
              <a:effectLst/>
            </p:spPr>
          </p:cxnSp>
          <p:sp>
            <p:nvSpPr>
              <p:cNvPr id="38" name="文本框 37">
                <a:extLst>
                  <a:ext uri="{FF2B5EF4-FFF2-40B4-BE49-F238E27FC236}">
                    <a16:creationId xmlns:a16="http://schemas.microsoft.com/office/drawing/2014/main" id="{6EE8621C-81B1-454B-96FD-14CD90F706C2}"/>
                  </a:ext>
                </a:extLst>
              </p:cNvPr>
              <p:cNvSpPr txBox="1"/>
              <p:nvPr/>
            </p:nvSpPr>
            <p:spPr>
              <a:xfrm>
                <a:off x="4094326" y="2811439"/>
                <a:ext cx="750627" cy="369332"/>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0" cap="none" spc="0" normalizeH="0" baseline="0" noProof="0" dirty="0">
                    <a:ln>
                      <a:noFill/>
                    </a:ln>
                    <a:solidFill>
                      <a:prstClr val="black"/>
                    </a:solidFill>
                    <a:effectLst/>
                    <a:uLnTx/>
                    <a:uFillTx/>
                    <a:latin typeface="Arial" pitchFamily="34" charset="0"/>
                    <a:ea typeface="宋体" pitchFamily="2" charset="-122"/>
                  </a:rPr>
                  <a:t>False</a:t>
                </a:r>
                <a:endParaRPr kumimoji="0" lang="zh-CN" altLang="en-US" sz="1800" b="0" i="0" u="none" strike="noStrike" kern="0" cap="none" spc="0" normalizeH="0" baseline="0" noProof="0" dirty="0">
                  <a:ln>
                    <a:noFill/>
                  </a:ln>
                  <a:solidFill>
                    <a:prstClr val="black"/>
                  </a:solidFill>
                  <a:effectLst/>
                  <a:uLnTx/>
                  <a:uFillTx/>
                  <a:latin typeface="Arial" pitchFamily="34" charset="0"/>
                  <a:ea typeface="宋体" pitchFamily="2" charset="-122"/>
                </a:endParaRPr>
              </a:p>
            </p:txBody>
          </p:sp>
          <p:sp>
            <p:nvSpPr>
              <p:cNvPr id="39" name="文本框 38">
                <a:extLst>
                  <a:ext uri="{FF2B5EF4-FFF2-40B4-BE49-F238E27FC236}">
                    <a16:creationId xmlns:a16="http://schemas.microsoft.com/office/drawing/2014/main" id="{FBA0550F-834A-4023-A133-F3920369D3F0}"/>
                  </a:ext>
                </a:extLst>
              </p:cNvPr>
              <p:cNvSpPr txBox="1"/>
              <p:nvPr/>
            </p:nvSpPr>
            <p:spPr>
              <a:xfrm>
                <a:off x="2784142" y="3616657"/>
                <a:ext cx="750627" cy="369332"/>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0" cap="none" spc="0" normalizeH="0" baseline="0" noProof="0" dirty="0">
                    <a:ln>
                      <a:noFill/>
                    </a:ln>
                    <a:solidFill>
                      <a:prstClr val="black"/>
                    </a:solidFill>
                    <a:effectLst/>
                    <a:uLnTx/>
                    <a:uFillTx/>
                    <a:latin typeface="Arial" pitchFamily="34" charset="0"/>
                    <a:ea typeface="宋体" pitchFamily="2" charset="-122"/>
                  </a:rPr>
                  <a:t>True</a:t>
                </a:r>
                <a:endParaRPr kumimoji="0" lang="zh-CN" altLang="en-US" sz="1800" b="0" i="0" u="none" strike="noStrike" kern="0" cap="none" spc="0" normalizeH="0" baseline="0" noProof="0" dirty="0">
                  <a:ln>
                    <a:noFill/>
                  </a:ln>
                  <a:solidFill>
                    <a:prstClr val="black"/>
                  </a:solidFill>
                  <a:effectLst/>
                  <a:uLnTx/>
                  <a:uFillTx/>
                  <a:latin typeface="Arial" pitchFamily="34" charset="0"/>
                  <a:ea typeface="宋体" pitchFamily="2" charset="-122"/>
                </a:endParaRPr>
              </a:p>
            </p:txBody>
          </p:sp>
        </p:grpSp>
        <p:sp>
          <p:nvSpPr>
            <p:cNvPr id="31" name="文本框 30">
              <a:extLst>
                <a:ext uri="{FF2B5EF4-FFF2-40B4-BE49-F238E27FC236}">
                  <a16:creationId xmlns:a16="http://schemas.microsoft.com/office/drawing/2014/main" id="{C43C499F-2094-42A8-9873-8CA0811E2296}"/>
                </a:ext>
              </a:extLst>
            </p:cNvPr>
            <p:cNvSpPr txBox="1"/>
            <p:nvPr/>
          </p:nvSpPr>
          <p:spPr>
            <a:xfrm>
              <a:off x="1003051" y="2285250"/>
              <a:ext cx="1173708" cy="369332"/>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 typeface="Arial" pitchFamily="34" charset="0"/>
                <a:buNone/>
                <a:tabLst/>
                <a:defRPr/>
              </a:pPr>
              <a:r>
                <a:rPr kumimoji="0" lang="en-US" altLang="zh-CN" sz="1800" b="1" i="0" u="none" strike="noStrike" kern="0" cap="none" spc="0" normalizeH="0" baseline="0" noProof="0" dirty="0">
                  <a:ln>
                    <a:noFill/>
                  </a:ln>
                  <a:solidFill>
                    <a:srgbClr val="002060"/>
                  </a:solidFill>
                  <a:effectLst/>
                  <a:uLnTx/>
                  <a:uFillTx/>
                  <a:latin typeface="Arial" pitchFamily="34" charset="0"/>
                  <a:ea typeface="宋体" pitchFamily="2" charset="-122"/>
                </a:rPr>
                <a:t>1. </a:t>
              </a:r>
              <a:r>
                <a:rPr kumimoji="0" lang="zh-CN" altLang="en-US" sz="1800" b="1" i="0" u="none" strike="noStrike" kern="0" cap="none" spc="0" normalizeH="0" baseline="0" noProof="0" dirty="0">
                  <a:ln>
                    <a:noFill/>
                  </a:ln>
                  <a:solidFill>
                    <a:srgbClr val="002060"/>
                  </a:solidFill>
                  <a:effectLst/>
                  <a:uLnTx/>
                  <a:uFillTx/>
                  <a:latin typeface="Arial" pitchFamily="34" charset="0"/>
                  <a:ea typeface="宋体" pitchFamily="2" charset="-122"/>
                </a:rPr>
                <a:t>单分支</a:t>
              </a:r>
            </a:p>
          </p:txBody>
        </p:sp>
        <p:cxnSp>
          <p:nvCxnSpPr>
            <p:cNvPr id="32" name="直接箭头连接符 31">
              <a:extLst>
                <a:ext uri="{FF2B5EF4-FFF2-40B4-BE49-F238E27FC236}">
                  <a16:creationId xmlns:a16="http://schemas.microsoft.com/office/drawing/2014/main" id="{C0EBFD59-08AF-460C-8409-C0F079C2F777}"/>
                </a:ext>
              </a:extLst>
            </p:cNvPr>
            <p:cNvCxnSpPr/>
            <p:nvPr/>
          </p:nvCxnSpPr>
          <p:spPr>
            <a:xfrm>
              <a:off x="2251881" y="2361065"/>
              <a:ext cx="0" cy="313899"/>
            </a:xfrm>
            <a:prstGeom prst="straightConnector1">
              <a:avLst/>
            </a:prstGeom>
            <a:noFill/>
            <a:ln w="22225" cap="flat" cmpd="sng" algn="ctr">
              <a:solidFill>
                <a:sysClr val="windowText" lastClr="000000"/>
              </a:solidFill>
              <a:prstDash val="solid"/>
              <a:miter lim="800000"/>
              <a:tailEnd type="triangle"/>
            </a:ln>
            <a:effectLst/>
          </p:spPr>
        </p:cxnSp>
      </p:grpSp>
      <p:grpSp>
        <p:nvGrpSpPr>
          <p:cNvPr id="40" name="组合 39">
            <a:extLst>
              <a:ext uri="{FF2B5EF4-FFF2-40B4-BE49-F238E27FC236}">
                <a16:creationId xmlns:a16="http://schemas.microsoft.com/office/drawing/2014/main" id="{7C90C5AA-82B6-47FE-B19F-6B823F5FF86F}"/>
              </a:ext>
            </a:extLst>
          </p:cNvPr>
          <p:cNvGrpSpPr/>
          <p:nvPr/>
        </p:nvGrpSpPr>
        <p:grpSpPr>
          <a:xfrm>
            <a:off x="8508531" y="3371842"/>
            <a:ext cx="3575712" cy="3436518"/>
            <a:chOff x="3905537" y="1705550"/>
            <a:chExt cx="3575712" cy="3436518"/>
          </a:xfrm>
        </p:grpSpPr>
        <p:sp>
          <p:nvSpPr>
            <p:cNvPr id="41" name="流程图: 决策 40">
              <a:extLst>
                <a:ext uri="{FF2B5EF4-FFF2-40B4-BE49-F238E27FC236}">
                  <a16:creationId xmlns:a16="http://schemas.microsoft.com/office/drawing/2014/main" id="{AC44ED18-3375-4D1F-B37E-392A8AE02A99}"/>
                </a:ext>
              </a:extLst>
            </p:cNvPr>
            <p:cNvSpPr/>
            <p:nvPr/>
          </p:nvSpPr>
          <p:spPr>
            <a:xfrm>
              <a:off x="4942766" y="2267804"/>
              <a:ext cx="1542197" cy="1050878"/>
            </a:xfrm>
            <a:prstGeom prst="flowChartDecision">
              <a:avLst/>
            </a:prstGeom>
            <a:solidFill>
              <a:srgbClr val="70AD47"/>
            </a:solidFill>
            <a:ln w="19050" cap="flat" cmpd="sng" algn="ctr">
              <a:solidFill>
                <a:sysClr val="window" lastClr="FFFFFF"/>
              </a:solidFill>
              <a:prstDash val="solid"/>
              <a:miter lim="800000"/>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 typeface="Arial" pitchFamily="34" charset="0"/>
                <a:buNone/>
                <a:tabLst/>
                <a:defRPr/>
              </a:pPr>
              <a:r>
                <a:rPr kumimoji="0" lang="zh-CN" altLang="en-US" sz="18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条件</a:t>
              </a:r>
              <a:r>
                <a:rPr kumimoji="0" lang="en-US" altLang="zh-CN" sz="18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18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2" name="流程图: 过程 41">
              <a:extLst>
                <a:ext uri="{FF2B5EF4-FFF2-40B4-BE49-F238E27FC236}">
                  <a16:creationId xmlns:a16="http://schemas.microsoft.com/office/drawing/2014/main" id="{110CFE49-12B8-4BAC-A9CE-EC6B86AD0593}"/>
                </a:ext>
              </a:extLst>
            </p:cNvPr>
            <p:cNvSpPr/>
            <p:nvPr/>
          </p:nvSpPr>
          <p:spPr>
            <a:xfrm>
              <a:off x="6280246" y="3564341"/>
              <a:ext cx="1201003" cy="573206"/>
            </a:xfrm>
            <a:prstGeom prst="flowChartProcess">
              <a:avLst/>
            </a:prstGeom>
            <a:solidFill>
              <a:srgbClr val="5B9BD5">
                <a:lumMod val="40000"/>
                <a:lumOff val="60000"/>
              </a:srgbClr>
            </a:solidFill>
            <a:ln w="6350" cap="flat" cmpd="sng" algn="ctr">
              <a:solidFill>
                <a:srgbClr val="002060"/>
              </a:solidFill>
              <a:prstDash val="solid"/>
              <a:miter lim="800000"/>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 typeface="Arial" pitchFamily="34" charset="0"/>
                <a:buNone/>
                <a:tabLst/>
                <a:defRPr/>
              </a:pPr>
              <a:r>
                <a:rPr kumimoji="0" lang="zh-CN" altLang="en-US"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语句块</a:t>
              </a:r>
              <a:r>
                <a:rPr kumimoji="0" lang="en-US" altLang="zh-CN"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a:t>
              </a:r>
              <a:endParaRPr kumimoji="0" lang="zh-CN" altLang="en-US"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3" name="直接箭头连接符 42">
              <a:extLst>
                <a:ext uri="{FF2B5EF4-FFF2-40B4-BE49-F238E27FC236}">
                  <a16:creationId xmlns:a16="http://schemas.microsoft.com/office/drawing/2014/main" id="{822E2DAE-5E44-420D-BD81-80EC8C9FF611}"/>
                </a:ext>
              </a:extLst>
            </p:cNvPr>
            <p:cNvCxnSpPr>
              <a:cxnSpLocks/>
            </p:cNvCxnSpPr>
            <p:nvPr/>
          </p:nvCxnSpPr>
          <p:spPr>
            <a:xfrm>
              <a:off x="5622878" y="4749420"/>
              <a:ext cx="0" cy="392648"/>
            </a:xfrm>
            <a:prstGeom prst="straightConnector1">
              <a:avLst/>
            </a:prstGeom>
            <a:noFill/>
            <a:ln w="22225" cap="flat" cmpd="sng" algn="ctr">
              <a:solidFill>
                <a:sysClr val="windowText" lastClr="000000"/>
              </a:solidFill>
              <a:prstDash val="solid"/>
              <a:miter lim="800000"/>
              <a:tailEnd type="triangle"/>
            </a:ln>
            <a:effectLst/>
          </p:spPr>
        </p:cxnSp>
        <p:cxnSp>
          <p:nvCxnSpPr>
            <p:cNvPr id="44" name="肘形连接符 63" title="t ">
              <a:extLst>
                <a:ext uri="{FF2B5EF4-FFF2-40B4-BE49-F238E27FC236}">
                  <a16:creationId xmlns:a16="http://schemas.microsoft.com/office/drawing/2014/main" id="{83C0F10F-73ED-495B-928D-AB43AEF64664}"/>
                </a:ext>
              </a:extLst>
            </p:cNvPr>
            <p:cNvCxnSpPr>
              <a:stCxn id="41" idx="3"/>
              <a:endCxn id="42" idx="0"/>
            </p:cNvCxnSpPr>
            <p:nvPr/>
          </p:nvCxnSpPr>
          <p:spPr>
            <a:xfrm>
              <a:off x="6484963" y="2793243"/>
              <a:ext cx="395785" cy="771098"/>
            </a:xfrm>
            <a:prstGeom prst="bentConnector2">
              <a:avLst/>
            </a:prstGeom>
            <a:noFill/>
            <a:ln w="22225" cap="flat" cmpd="sng" algn="ctr">
              <a:solidFill>
                <a:sysClr val="windowText" lastClr="000000"/>
              </a:solidFill>
              <a:prstDash val="solid"/>
              <a:miter lim="800000"/>
              <a:tailEnd type="triangle"/>
            </a:ln>
            <a:effectLst/>
          </p:spPr>
        </p:cxnSp>
        <p:sp>
          <p:nvSpPr>
            <p:cNvPr id="45" name="文本框 44">
              <a:extLst>
                <a:ext uri="{FF2B5EF4-FFF2-40B4-BE49-F238E27FC236}">
                  <a16:creationId xmlns:a16="http://schemas.microsoft.com/office/drawing/2014/main" id="{98856804-A133-4E09-BD58-FFF1E8E75B09}"/>
                </a:ext>
              </a:extLst>
            </p:cNvPr>
            <p:cNvSpPr txBox="1"/>
            <p:nvPr/>
          </p:nvSpPr>
          <p:spPr>
            <a:xfrm>
              <a:off x="6321188" y="2390634"/>
              <a:ext cx="750627" cy="369332"/>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0" cap="none" spc="0" normalizeH="0" baseline="0" noProof="0" dirty="0">
                  <a:ln>
                    <a:noFill/>
                  </a:ln>
                  <a:solidFill>
                    <a:prstClr val="black"/>
                  </a:solidFill>
                  <a:effectLst/>
                  <a:uLnTx/>
                  <a:uFillTx/>
                  <a:latin typeface="Arial" pitchFamily="34" charset="0"/>
                  <a:ea typeface="宋体" pitchFamily="2" charset="-122"/>
                </a:rPr>
                <a:t>False</a:t>
              </a:r>
              <a:endParaRPr kumimoji="0" lang="zh-CN" altLang="en-US" sz="1800" b="0" i="0" u="none" strike="noStrike" kern="0" cap="none" spc="0" normalizeH="0" baseline="0" noProof="0" dirty="0">
                <a:ln>
                  <a:noFill/>
                </a:ln>
                <a:solidFill>
                  <a:prstClr val="black"/>
                </a:solidFill>
                <a:effectLst/>
                <a:uLnTx/>
                <a:uFillTx/>
                <a:latin typeface="Arial" pitchFamily="34" charset="0"/>
                <a:ea typeface="宋体" pitchFamily="2" charset="-122"/>
              </a:endParaRPr>
            </a:p>
          </p:txBody>
        </p:sp>
        <p:sp>
          <p:nvSpPr>
            <p:cNvPr id="46" name="文本框 45">
              <a:extLst>
                <a:ext uri="{FF2B5EF4-FFF2-40B4-BE49-F238E27FC236}">
                  <a16:creationId xmlns:a16="http://schemas.microsoft.com/office/drawing/2014/main" id="{EF7BAB98-9C6B-41F5-8C96-FD0B19B4E28D}"/>
                </a:ext>
              </a:extLst>
            </p:cNvPr>
            <p:cNvSpPr txBox="1"/>
            <p:nvPr/>
          </p:nvSpPr>
          <p:spPr>
            <a:xfrm>
              <a:off x="4410502" y="2404281"/>
              <a:ext cx="750627" cy="369332"/>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0" cap="none" spc="0" normalizeH="0" baseline="0" noProof="0" dirty="0">
                  <a:ln>
                    <a:noFill/>
                  </a:ln>
                  <a:solidFill>
                    <a:prstClr val="black"/>
                  </a:solidFill>
                  <a:effectLst/>
                  <a:uLnTx/>
                  <a:uFillTx/>
                  <a:latin typeface="Arial" pitchFamily="34" charset="0"/>
                  <a:ea typeface="宋体" pitchFamily="2" charset="-122"/>
                </a:rPr>
                <a:t>True</a:t>
              </a:r>
              <a:endParaRPr kumimoji="0" lang="zh-CN" altLang="en-US" sz="1800" b="0" i="0" u="none" strike="noStrike" kern="0" cap="none" spc="0" normalizeH="0" baseline="0" noProof="0" dirty="0">
                <a:ln>
                  <a:noFill/>
                </a:ln>
                <a:solidFill>
                  <a:prstClr val="black"/>
                </a:solidFill>
                <a:effectLst/>
                <a:uLnTx/>
                <a:uFillTx/>
                <a:latin typeface="Arial" pitchFamily="34" charset="0"/>
                <a:ea typeface="宋体" pitchFamily="2" charset="-122"/>
              </a:endParaRPr>
            </a:p>
          </p:txBody>
        </p:sp>
        <p:sp>
          <p:nvSpPr>
            <p:cNvPr id="47" name="文本框 46">
              <a:extLst>
                <a:ext uri="{FF2B5EF4-FFF2-40B4-BE49-F238E27FC236}">
                  <a16:creationId xmlns:a16="http://schemas.microsoft.com/office/drawing/2014/main" id="{7AA23C7A-4503-40F1-A857-AFC6D9CEC50E}"/>
                </a:ext>
              </a:extLst>
            </p:cNvPr>
            <p:cNvSpPr txBox="1"/>
            <p:nvPr/>
          </p:nvSpPr>
          <p:spPr>
            <a:xfrm>
              <a:off x="4547002" y="1705550"/>
              <a:ext cx="1173708" cy="369332"/>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 typeface="Arial" pitchFamily="34" charset="0"/>
                <a:buNone/>
                <a:tabLst/>
                <a:defRPr/>
              </a:pPr>
              <a:r>
                <a:rPr kumimoji="0" lang="en-US" altLang="zh-CN" sz="1800" b="1" i="0" u="none" strike="noStrike" kern="0" cap="none" spc="0" normalizeH="0" baseline="0" noProof="0" dirty="0">
                  <a:ln>
                    <a:noFill/>
                  </a:ln>
                  <a:solidFill>
                    <a:srgbClr val="002060"/>
                  </a:solidFill>
                  <a:effectLst/>
                  <a:uLnTx/>
                  <a:uFillTx/>
                  <a:latin typeface="Arial" pitchFamily="34" charset="0"/>
                  <a:ea typeface="宋体" pitchFamily="2" charset="-122"/>
                </a:rPr>
                <a:t>2. </a:t>
              </a:r>
              <a:r>
                <a:rPr kumimoji="0" lang="zh-CN" altLang="en-US" sz="1800" b="1" i="0" u="none" strike="noStrike" kern="0" cap="none" spc="0" normalizeH="0" baseline="0" noProof="0" dirty="0">
                  <a:ln>
                    <a:noFill/>
                  </a:ln>
                  <a:solidFill>
                    <a:srgbClr val="002060"/>
                  </a:solidFill>
                  <a:effectLst/>
                  <a:uLnTx/>
                  <a:uFillTx/>
                  <a:latin typeface="Arial" pitchFamily="34" charset="0"/>
                  <a:ea typeface="宋体" pitchFamily="2" charset="-122"/>
                </a:rPr>
                <a:t>双分支</a:t>
              </a:r>
            </a:p>
          </p:txBody>
        </p:sp>
        <p:sp>
          <p:nvSpPr>
            <p:cNvPr id="48" name="流程图: 过程 47">
              <a:extLst>
                <a:ext uri="{FF2B5EF4-FFF2-40B4-BE49-F238E27FC236}">
                  <a16:creationId xmlns:a16="http://schemas.microsoft.com/office/drawing/2014/main" id="{9F7154E3-A33E-4ED1-A263-C8D6F1D9610F}"/>
                </a:ext>
              </a:extLst>
            </p:cNvPr>
            <p:cNvSpPr/>
            <p:nvPr/>
          </p:nvSpPr>
          <p:spPr>
            <a:xfrm>
              <a:off x="3905537" y="3550693"/>
              <a:ext cx="1201003" cy="573206"/>
            </a:xfrm>
            <a:prstGeom prst="flowChartProcess">
              <a:avLst/>
            </a:prstGeom>
            <a:solidFill>
              <a:srgbClr val="5B9BD5">
                <a:lumMod val="40000"/>
                <a:lumOff val="60000"/>
              </a:srgbClr>
            </a:solidFill>
            <a:ln w="6350" cap="flat" cmpd="sng" algn="ctr">
              <a:solidFill>
                <a:srgbClr val="002060"/>
              </a:solidFill>
              <a:prstDash val="solid"/>
              <a:miter lim="800000"/>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 typeface="Arial" pitchFamily="34" charset="0"/>
                <a:buNone/>
                <a:tabLst/>
                <a:defRPr/>
              </a:pPr>
              <a:r>
                <a:rPr kumimoji="0" lang="zh-CN" altLang="en-US"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语句块</a:t>
              </a:r>
              <a:r>
                <a:rPr kumimoji="0" lang="en-US" altLang="zh-CN"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a:t>
              </a:r>
              <a:endParaRPr kumimoji="0" lang="zh-CN" altLang="en-US"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9" name="肘形连接符 71" title="t ">
              <a:extLst>
                <a:ext uri="{FF2B5EF4-FFF2-40B4-BE49-F238E27FC236}">
                  <a16:creationId xmlns:a16="http://schemas.microsoft.com/office/drawing/2014/main" id="{9839BEF1-DD03-43C9-A2B5-6613E7122CBC}"/>
                </a:ext>
              </a:extLst>
            </p:cNvPr>
            <p:cNvCxnSpPr>
              <a:stCxn id="41" idx="1"/>
              <a:endCxn id="48" idx="0"/>
            </p:cNvCxnSpPr>
            <p:nvPr/>
          </p:nvCxnSpPr>
          <p:spPr>
            <a:xfrm rot="10800000" flipV="1">
              <a:off x="4506040" y="2793243"/>
              <a:ext cx="436727" cy="757450"/>
            </a:xfrm>
            <a:prstGeom prst="bentConnector2">
              <a:avLst/>
            </a:prstGeom>
            <a:noFill/>
            <a:ln w="22225" cap="flat" cmpd="sng" algn="ctr">
              <a:solidFill>
                <a:sysClr val="windowText" lastClr="000000"/>
              </a:solidFill>
              <a:prstDash val="solid"/>
              <a:miter lim="800000"/>
              <a:tailEnd type="triangle"/>
            </a:ln>
            <a:effectLst/>
          </p:spPr>
        </p:cxnSp>
        <p:cxnSp>
          <p:nvCxnSpPr>
            <p:cNvPr id="50" name="直接连接符 49">
              <a:extLst>
                <a:ext uri="{FF2B5EF4-FFF2-40B4-BE49-F238E27FC236}">
                  <a16:creationId xmlns:a16="http://schemas.microsoft.com/office/drawing/2014/main" id="{18098267-6308-43F2-BC28-928B8205C32D}"/>
                </a:ext>
              </a:extLst>
            </p:cNvPr>
            <p:cNvCxnSpPr/>
            <p:nvPr/>
          </p:nvCxnSpPr>
          <p:spPr>
            <a:xfrm>
              <a:off x="4490113" y="4735772"/>
              <a:ext cx="2374710" cy="0"/>
            </a:xfrm>
            <a:prstGeom prst="line">
              <a:avLst/>
            </a:prstGeom>
            <a:noFill/>
            <a:ln w="22225" cap="flat" cmpd="sng" algn="ctr">
              <a:solidFill>
                <a:sysClr val="windowText" lastClr="000000"/>
              </a:solidFill>
              <a:prstDash val="solid"/>
              <a:miter lim="800000"/>
              <a:tailEnd type="none"/>
            </a:ln>
            <a:effectLst/>
          </p:spPr>
        </p:cxnSp>
        <p:cxnSp>
          <p:nvCxnSpPr>
            <p:cNvPr id="51" name="肘形连接符 87">
              <a:extLst>
                <a:ext uri="{FF2B5EF4-FFF2-40B4-BE49-F238E27FC236}">
                  <a16:creationId xmlns:a16="http://schemas.microsoft.com/office/drawing/2014/main" id="{A665DD7B-26B0-4A6E-AB07-84D4FEA14851}"/>
                </a:ext>
              </a:extLst>
            </p:cNvPr>
            <p:cNvCxnSpPr>
              <a:stCxn id="42" idx="2"/>
            </p:cNvCxnSpPr>
            <p:nvPr/>
          </p:nvCxnSpPr>
          <p:spPr>
            <a:xfrm rot="5400000">
              <a:off x="6580497" y="4435522"/>
              <a:ext cx="598226" cy="2276"/>
            </a:xfrm>
            <a:prstGeom prst="bentConnector3">
              <a:avLst>
                <a:gd name="adj1" fmla="val 34031"/>
              </a:avLst>
            </a:prstGeom>
            <a:noFill/>
            <a:ln w="22225" cap="flat" cmpd="sng" algn="ctr">
              <a:solidFill>
                <a:sysClr val="windowText" lastClr="000000"/>
              </a:solidFill>
              <a:prstDash val="solid"/>
              <a:miter lim="800000"/>
              <a:tailEnd type="triangle"/>
            </a:ln>
            <a:effectLst/>
          </p:spPr>
        </p:cxnSp>
        <p:cxnSp>
          <p:nvCxnSpPr>
            <p:cNvPr id="52" name="肘形连接符 117">
              <a:extLst>
                <a:ext uri="{FF2B5EF4-FFF2-40B4-BE49-F238E27FC236}">
                  <a16:creationId xmlns:a16="http://schemas.microsoft.com/office/drawing/2014/main" id="{749B8DAC-C82D-47EB-96D6-7025EAE2F6EB}"/>
                </a:ext>
              </a:extLst>
            </p:cNvPr>
            <p:cNvCxnSpPr>
              <a:cxnSpLocks/>
            </p:cNvCxnSpPr>
            <p:nvPr/>
          </p:nvCxnSpPr>
          <p:spPr>
            <a:xfrm rot="5400000">
              <a:off x="4192138" y="4421874"/>
              <a:ext cx="598226" cy="2276"/>
            </a:xfrm>
            <a:prstGeom prst="bentConnector3">
              <a:avLst>
                <a:gd name="adj1" fmla="val 34031"/>
              </a:avLst>
            </a:prstGeom>
            <a:noFill/>
            <a:ln w="22225" cap="flat" cmpd="sng" algn="ctr">
              <a:solidFill>
                <a:sysClr val="windowText" lastClr="000000"/>
              </a:solidFill>
              <a:prstDash val="solid"/>
              <a:miter lim="800000"/>
              <a:tailEnd type="triangle"/>
            </a:ln>
            <a:effectLst/>
          </p:spPr>
        </p:cxnSp>
        <p:cxnSp>
          <p:nvCxnSpPr>
            <p:cNvPr id="53" name="直接箭头连接符 52">
              <a:extLst>
                <a:ext uri="{FF2B5EF4-FFF2-40B4-BE49-F238E27FC236}">
                  <a16:creationId xmlns:a16="http://schemas.microsoft.com/office/drawing/2014/main" id="{67BB0394-751A-4128-B4A6-C044257A6531}"/>
                </a:ext>
              </a:extLst>
            </p:cNvPr>
            <p:cNvCxnSpPr/>
            <p:nvPr/>
          </p:nvCxnSpPr>
          <p:spPr>
            <a:xfrm>
              <a:off x="5718412" y="2006221"/>
              <a:ext cx="0" cy="313899"/>
            </a:xfrm>
            <a:prstGeom prst="straightConnector1">
              <a:avLst/>
            </a:prstGeom>
            <a:noFill/>
            <a:ln w="22225" cap="flat" cmpd="sng" algn="ctr">
              <a:solidFill>
                <a:sysClr val="windowText" lastClr="000000"/>
              </a:solidFill>
              <a:prstDash val="solid"/>
              <a:miter lim="800000"/>
              <a:tailEnd type="triangle"/>
            </a:ln>
            <a:effectLst/>
          </p:spPr>
        </p:cxnSp>
      </p:grpSp>
      <p:sp>
        <p:nvSpPr>
          <p:cNvPr id="56" name="矩形 55">
            <a:extLst>
              <a:ext uri="{FF2B5EF4-FFF2-40B4-BE49-F238E27FC236}">
                <a16:creationId xmlns:a16="http://schemas.microsoft.com/office/drawing/2014/main" id="{8A165860-4E3D-4B65-A810-AB9DFC3D7FD2}"/>
              </a:ext>
            </a:extLst>
          </p:cNvPr>
          <p:cNvSpPr/>
          <p:nvPr/>
        </p:nvSpPr>
        <p:spPr>
          <a:xfrm>
            <a:off x="7089343" y="169809"/>
            <a:ext cx="2190287" cy="258532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expr:</a:t>
            </a:r>
          </a:p>
          <a:p>
            <a:r>
              <a:rPr lang="en-US" altLang="zh-CN" dirty="0">
                <a:solidFill>
                  <a:srgbClr val="000000"/>
                </a:solidFill>
                <a:latin typeface="Consolas" panose="020B0609020204030204" pitchFamily="49" charset="0"/>
              </a:rPr>
              <a:t>    statement</a:t>
            </a: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statement</a:t>
            </a:r>
          </a:p>
          <a:p>
            <a:endParaRPr lang="en-US" altLang="zh-CN" b="0" dirty="0">
              <a:solidFill>
                <a:srgbClr val="000000"/>
              </a:solidFill>
              <a:effectLst/>
              <a:latin typeface="Consolas" panose="020B0609020204030204" pitchFamily="49" charset="0"/>
            </a:endParaRPr>
          </a:p>
          <a:p>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expr:</a:t>
            </a:r>
          </a:p>
          <a:p>
            <a:r>
              <a:rPr lang="en-US" altLang="zh-CN" dirty="0">
                <a:solidFill>
                  <a:srgbClr val="000000"/>
                </a:solidFill>
                <a:latin typeface="Consolas" panose="020B0609020204030204" pitchFamily="49" charset="0"/>
              </a:rPr>
              <a:t>    statement(s)</a:t>
            </a:r>
          </a:p>
          <a:p>
            <a:r>
              <a:rPr lang="en-US" altLang="zh-CN" dirty="0">
                <a:solidFill>
                  <a:srgbClr val="AF00DB"/>
                </a:solidFill>
                <a:latin typeface="Consolas" panose="020B0609020204030204" pitchFamily="49" charset="0"/>
              </a:rPr>
              <a:t>else</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statement(s)</a:t>
            </a:r>
          </a:p>
        </p:txBody>
      </p:sp>
      <p:sp>
        <p:nvSpPr>
          <p:cNvPr id="58" name="矩形 57">
            <a:extLst>
              <a:ext uri="{FF2B5EF4-FFF2-40B4-BE49-F238E27FC236}">
                <a16:creationId xmlns:a16="http://schemas.microsoft.com/office/drawing/2014/main" id="{9ABA5107-0D8A-42A6-9A2A-FA457F66DFB3}"/>
              </a:ext>
            </a:extLst>
          </p:cNvPr>
          <p:cNvSpPr/>
          <p:nvPr/>
        </p:nvSpPr>
        <p:spPr>
          <a:xfrm>
            <a:off x="700551" y="3452152"/>
            <a:ext cx="6096000" cy="2862322"/>
          </a:xfrm>
          <a:prstGeom prst="rect">
            <a:avLst/>
          </a:prstGeom>
        </p:spPr>
        <p:txBody>
          <a:bodyPr>
            <a:spAutoFit/>
          </a:bodyPr>
          <a:lstStyle/>
          <a:p>
            <a:r>
              <a:rPr lang="en-US" altLang="zh-CN" dirty="0" err="1">
                <a:solidFill>
                  <a:srgbClr val="001080"/>
                </a:solidFill>
                <a:latin typeface="Consolas" panose="020B0609020204030204" pitchFamily="49" charset="0"/>
              </a:rPr>
              <a:t>gpa</a:t>
            </a:r>
            <a:r>
              <a:rPr lang="en-US" altLang="zh-CN" dirty="0">
                <a:solidFill>
                  <a:srgbClr val="000000"/>
                </a:solidFill>
                <a:latin typeface="Consolas" panose="020B0609020204030204" pitchFamily="49" charset="0"/>
              </a:rPr>
              <a:t> = </a:t>
            </a:r>
            <a:r>
              <a:rPr lang="en-US" altLang="zh-CN" dirty="0">
                <a:solidFill>
                  <a:srgbClr val="267F99"/>
                </a:solidFill>
                <a:latin typeface="Consolas" panose="020B0609020204030204" pitchFamily="49" charset="0"/>
              </a:rPr>
              <a:t>float</a:t>
            </a:r>
            <a:r>
              <a:rPr lang="en-US" altLang="zh-CN" dirty="0">
                <a:solidFill>
                  <a:srgbClr val="000000"/>
                </a:solidFill>
                <a:latin typeface="Consolas" panose="020B0609020204030204" pitchFamily="49" charset="0"/>
              </a:rPr>
              <a:t>(</a:t>
            </a:r>
            <a:r>
              <a:rPr lang="en-US" altLang="zh-CN" dirty="0">
                <a:solidFill>
                  <a:srgbClr val="795E26"/>
                </a:solidFill>
                <a:latin typeface="Consolas" panose="020B0609020204030204" pitchFamily="49" charset="0"/>
              </a:rPr>
              <a:t>input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a:t>
            </a:r>
            <a:r>
              <a:rPr lang="en-US" altLang="zh-CN" dirty="0" err="1">
                <a:solidFill>
                  <a:srgbClr val="A31515"/>
                </a:solidFill>
                <a:latin typeface="Consolas" panose="020B0609020204030204" pitchFamily="49" charset="0"/>
              </a:rPr>
              <a:t>gpa</a:t>
            </a:r>
            <a:r>
              <a:rPr lang="en-US" altLang="zh-CN" dirty="0">
                <a:solidFill>
                  <a:srgbClr val="A31515"/>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a:t>
            </a:r>
            <a:r>
              <a:rPr lang="en-US" altLang="zh-CN" dirty="0" err="1">
                <a:solidFill>
                  <a:srgbClr val="001080"/>
                </a:solidFill>
                <a:latin typeface="Consolas" panose="020B0609020204030204" pitchFamily="49" charset="0"/>
              </a:rPr>
              <a:t>gpa</a:t>
            </a:r>
            <a:r>
              <a:rPr lang="en-US" altLang="zh-CN" dirty="0">
                <a:solidFill>
                  <a:srgbClr val="000000"/>
                </a:solidFill>
                <a:latin typeface="Consolas" panose="020B0609020204030204" pitchFamily="49" charset="0"/>
              </a:rPr>
              <a:t> &gt;= </a:t>
            </a:r>
            <a:r>
              <a:rPr lang="en-US" altLang="zh-CN" dirty="0">
                <a:solidFill>
                  <a:srgbClr val="098658"/>
                </a:solidFill>
                <a:latin typeface="Consolas" panose="020B0609020204030204" pitchFamily="49" charset="0"/>
              </a:rPr>
              <a:t>2.0</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"Application accepted."</a:t>
            </a:r>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endParaRPr lang="en-US" altLang="zh-CN" dirty="0">
              <a:solidFill>
                <a:srgbClr val="000000"/>
              </a:solidFill>
              <a:latin typeface="Consolas" panose="020B0609020204030204" pitchFamily="49" charset="0"/>
            </a:endParaRPr>
          </a:p>
          <a:p>
            <a:r>
              <a:rPr lang="en-US" altLang="zh-CN" dirty="0" err="1">
                <a:solidFill>
                  <a:srgbClr val="001080"/>
                </a:solidFill>
                <a:latin typeface="Consolas" panose="020B0609020204030204" pitchFamily="49" charset="0"/>
              </a:rPr>
              <a:t>gpa</a:t>
            </a:r>
            <a:r>
              <a:rPr lang="en-US" altLang="zh-CN" dirty="0">
                <a:solidFill>
                  <a:srgbClr val="000000"/>
                </a:solidFill>
                <a:latin typeface="Consolas" panose="020B0609020204030204" pitchFamily="49" charset="0"/>
              </a:rPr>
              <a:t> = </a:t>
            </a:r>
            <a:r>
              <a:rPr lang="en-US" altLang="zh-CN" dirty="0">
                <a:solidFill>
                  <a:srgbClr val="267F99"/>
                </a:solidFill>
                <a:latin typeface="Consolas" panose="020B0609020204030204" pitchFamily="49" charset="0"/>
              </a:rPr>
              <a:t>float</a:t>
            </a:r>
            <a:r>
              <a:rPr lang="en-US" altLang="zh-CN" dirty="0">
                <a:solidFill>
                  <a:srgbClr val="000000"/>
                </a:solidFill>
                <a:latin typeface="Consolas" panose="020B0609020204030204" pitchFamily="49" charset="0"/>
              </a:rPr>
              <a:t>(</a:t>
            </a:r>
            <a:r>
              <a:rPr lang="en-US" altLang="zh-CN" dirty="0">
                <a:solidFill>
                  <a:srgbClr val="795E26"/>
                </a:solidFill>
                <a:latin typeface="Consolas" panose="020B0609020204030204" pitchFamily="49" charset="0"/>
              </a:rPr>
              <a:t>input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a:t>
            </a:r>
            <a:r>
              <a:rPr lang="en-US" altLang="zh-CN" dirty="0" err="1">
                <a:solidFill>
                  <a:srgbClr val="A31515"/>
                </a:solidFill>
                <a:latin typeface="Consolas" panose="020B0609020204030204" pitchFamily="49" charset="0"/>
              </a:rPr>
              <a:t>gpa</a:t>
            </a:r>
            <a:r>
              <a:rPr lang="en-US" altLang="zh-CN" dirty="0">
                <a:solidFill>
                  <a:srgbClr val="A31515"/>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a:t>
            </a:r>
            <a:r>
              <a:rPr lang="en-US" altLang="zh-CN" dirty="0" err="1">
                <a:solidFill>
                  <a:srgbClr val="001080"/>
                </a:solidFill>
                <a:latin typeface="Consolas" panose="020B0609020204030204" pitchFamily="49" charset="0"/>
              </a:rPr>
              <a:t>gpa</a:t>
            </a:r>
            <a:r>
              <a:rPr lang="en-US" altLang="zh-CN" dirty="0">
                <a:solidFill>
                  <a:srgbClr val="000000"/>
                </a:solidFill>
                <a:latin typeface="Consolas" panose="020B0609020204030204" pitchFamily="49" charset="0"/>
              </a:rPr>
              <a:t> &gt;= </a:t>
            </a:r>
            <a:r>
              <a:rPr lang="en-US" altLang="zh-CN" dirty="0">
                <a:solidFill>
                  <a:srgbClr val="098658"/>
                </a:solidFill>
                <a:latin typeface="Consolas" panose="020B0609020204030204" pitchFamily="49" charset="0"/>
              </a:rPr>
              <a:t>2.0</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"Welcome to Mars University!"</a:t>
            </a:r>
            <a:r>
              <a:rPr lang="en-US" altLang="zh-CN" dirty="0">
                <a:solidFill>
                  <a:srgbClr val="000000"/>
                </a:solidFill>
                <a:latin typeface="Consolas" panose="020B0609020204030204" pitchFamily="49" charset="0"/>
              </a:rPr>
              <a:t>)</a:t>
            </a:r>
          </a:p>
          <a:p>
            <a:r>
              <a:rPr lang="en-US" altLang="zh-CN" dirty="0">
                <a:solidFill>
                  <a:srgbClr val="AF00DB"/>
                </a:solidFill>
                <a:latin typeface="Consolas" panose="020B0609020204030204" pitchFamily="49" charset="0"/>
              </a:rPr>
              <a:t>else</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"Application denied."</a:t>
            </a:r>
            <a:r>
              <a:rPr lang="en-US" altLang="zh-CN"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272518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510E5-6311-44DD-AE5D-45A5C2AE103D}"/>
              </a:ext>
            </a:extLst>
          </p:cNvPr>
          <p:cNvSpPr>
            <a:spLocks noGrp="1"/>
          </p:cNvSpPr>
          <p:nvPr>
            <p:ph type="title"/>
          </p:nvPr>
        </p:nvSpPr>
        <p:spPr/>
        <p:txBody>
          <a:bodyPr/>
          <a:lstStyle/>
          <a:p>
            <a:r>
              <a:rPr lang="zh-CN" altLang="en-US" dirty="0"/>
              <a:t>条件表达式</a:t>
            </a:r>
          </a:p>
        </p:txBody>
      </p:sp>
      <p:sp>
        <p:nvSpPr>
          <p:cNvPr id="3" name="内容占位符 2">
            <a:extLst>
              <a:ext uri="{FF2B5EF4-FFF2-40B4-BE49-F238E27FC236}">
                <a16:creationId xmlns:a16="http://schemas.microsoft.com/office/drawing/2014/main" id="{4F973EBF-3D28-4673-9CC9-D6C7E4C2657B}"/>
              </a:ext>
            </a:extLst>
          </p:cNvPr>
          <p:cNvSpPr>
            <a:spLocks noGrp="1"/>
          </p:cNvSpPr>
          <p:nvPr>
            <p:ph idx="1"/>
          </p:nvPr>
        </p:nvSpPr>
        <p:spPr/>
        <p:txBody>
          <a:bodyPr/>
          <a:lstStyle/>
          <a:p>
            <a:pPr>
              <a:lnSpc>
                <a:spcPct val="100000"/>
              </a:lnSpc>
              <a:spcAft>
                <a:spcPts val="600"/>
              </a:spcAft>
            </a:pPr>
            <a:r>
              <a:rPr lang="zh-CN" altLang="en-US" dirty="0">
                <a:latin typeface="宋体" panose="02010600030101010101" pitchFamily="2" charset="-122"/>
              </a:rPr>
              <a:t>出现在</a:t>
            </a:r>
            <a:r>
              <a:rPr lang="en-US" altLang="zh-CN" u="sng" dirty="0">
                <a:solidFill>
                  <a:srgbClr val="FF0000"/>
                </a:solidFill>
                <a:latin typeface="宋体" panose="02010600030101010101" pitchFamily="2" charset="-122"/>
              </a:rPr>
              <a:t>if/while</a:t>
            </a:r>
            <a:r>
              <a:rPr lang="zh-CN" altLang="en-US" u="sng" dirty="0">
                <a:solidFill>
                  <a:srgbClr val="FF0000"/>
                </a:solidFill>
                <a:latin typeface="宋体" panose="02010600030101010101" pitchFamily="2" charset="-122"/>
              </a:rPr>
              <a:t>中作为决定分支走向或循环结束的条件</a:t>
            </a:r>
            <a:r>
              <a:rPr lang="zh-CN" altLang="en-US" dirty="0">
                <a:latin typeface="宋体" panose="02010600030101010101" pitchFamily="2" charset="-122"/>
              </a:rPr>
              <a:t>的条件表达式</a:t>
            </a:r>
            <a:r>
              <a:rPr lang="en-US" altLang="zh-CN" dirty="0">
                <a:latin typeface="宋体" panose="02010600030101010101" pitchFamily="2" charset="-122"/>
              </a:rPr>
              <a:t>expr</a:t>
            </a:r>
          </a:p>
          <a:p>
            <a:pPr lvl="1">
              <a:lnSpc>
                <a:spcPts val="3000"/>
              </a:lnSpc>
              <a:spcAft>
                <a:spcPts val="600"/>
              </a:spcAft>
            </a:pPr>
            <a:r>
              <a:rPr lang="zh-CN" altLang="en-US" sz="2000" dirty="0">
                <a:latin typeface="宋体" panose="02010600030101010101" pitchFamily="2" charset="-122"/>
              </a:rPr>
              <a:t>一般包括比较运算符，运算的结果是</a:t>
            </a:r>
            <a:r>
              <a:rPr lang="en-US" altLang="zh-CN" sz="2000" dirty="0">
                <a:latin typeface="宋体" panose="02010600030101010101" pitchFamily="2" charset="-122"/>
              </a:rPr>
              <a:t>True/False</a:t>
            </a:r>
          </a:p>
          <a:p>
            <a:pPr lvl="1">
              <a:lnSpc>
                <a:spcPts val="3000"/>
              </a:lnSpc>
              <a:spcAft>
                <a:spcPts val="600"/>
              </a:spcAft>
            </a:pPr>
            <a:r>
              <a:rPr lang="zh-CN" altLang="en-US" sz="2000" dirty="0">
                <a:latin typeface="宋体" panose="02010600030101010101" pitchFamily="2" charset="-122"/>
              </a:rPr>
              <a:t>也可以是任何表达式，</a:t>
            </a:r>
            <a:r>
              <a:rPr lang="zh-CN" altLang="en-US" sz="2000" u="sng" dirty="0">
                <a:solidFill>
                  <a:srgbClr val="FF0000"/>
                </a:solidFill>
                <a:latin typeface="宋体" panose="02010600030101010101" pitchFamily="2" charset="-122"/>
              </a:rPr>
              <a:t>会进行真值判断 </a:t>
            </a:r>
            <a:r>
              <a:rPr lang="en-US" altLang="zh-CN" sz="2000" u="sng" dirty="0">
                <a:solidFill>
                  <a:srgbClr val="FF0000"/>
                </a:solidFill>
                <a:latin typeface="宋体" panose="02010600030101010101" pitchFamily="2" charset="-122"/>
              </a:rPr>
              <a:t>bool(expr)</a:t>
            </a:r>
          </a:p>
          <a:p>
            <a:pPr lvl="1">
              <a:lnSpc>
                <a:spcPts val="3000"/>
              </a:lnSpc>
              <a:spcAft>
                <a:spcPts val="600"/>
              </a:spcAft>
            </a:pPr>
            <a:r>
              <a:rPr lang="zh-CN" altLang="en-US" sz="2000" dirty="0">
                <a:latin typeface="宋体" panose="02010600030101010101" pitchFamily="2" charset="-122"/>
              </a:rPr>
              <a:t>一个对象一般真值判断为真，除非： </a:t>
            </a:r>
            <a:endParaRPr lang="en-US" altLang="zh-CN" sz="2000" dirty="0">
              <a:latin typeface="宋体" panose="02010600030101010101" pitchFamily="2" charset="-122"/>
            </a:endParaRPr>
          </a:p>
          <a:p>
            <a:pPr lvl="2">
              <a:lnSpc>
                <a:spcPts val="3000"/>
              </a:lnSpc>
              <a:spcAft>
                <a:spcPts val="600"/>
              </a:spcAft>
            </a:pPr>
            <a:r>
              <a:rPr lang="zh-CN" altLang="en-US" dirty="0">
                <a:latin typeface="宋体" panose="02010600030101010101" pitchFamily="2" charset="-122"/>
              </a:rPr>
              <a:t>如果该对象包含了</a:t>
            </a:r>
            <a:r>
              <a:rPr lang="en-US" altLang="zh-CN" dirty="0">
                <a:latin typeface="宋体" panose="02010600030101010101" pitchFamily="2" charset="-122"/>
              </a:rPr>
              <a:t>__bool__</a:t>
            </a:r>
            <a:r>
              <a:rPr lang="zh-CN" altLang="en-US" dirty="0">
                <a:latin typeface="宋体" panose="02010600030101010101" pitchFamily="2" charset="-122"/>
              </a:rPr>
              <a:t>方法，由调用该方法的返回值确定</a:t>
            </a:r>
            <a:endParaRPr lang="en-US" altLang="zh-CN" dirty="0">
              <a:latin typeface="宋体" panose="02010600030101010101" pitchFamily="2" charset="-122"/>
            </a:endParaRPr>
          </a:p>
          <a:p>
            <a:pPr lvl="2">
              <a:lnSpc>
                <a:spcPts val="3000"/>
              </a:lnSpc>
              <a:spcAft>
                <a:spcPts val="600"/>
              </a:spcAft>
            </a:pPr>
            <a:r>
              <a:rPr lang="zh-CN" altLang="en-US" dirty="0">
                <a:latin typeface="宋体" panose="02010600030101010101" pitchFamily="2" charset="-122"/>
              </a:rPr>
              <a:t>如果该对象包含了</a:t>
            </a:r>
            <a:r>
              <a:rPr lang="en-US" altLang="zh-CN" dirty="0">
                <a:latin typeface="宋体" panose="02010600030101010101" pitchFamily="2" charset="-122"/>
              </a:rPr>
              <a:t>__</a:t>
            </a:r>
            <a:r>
              <a:rPr lang="en-US" altLang="zh-CN" dirty="0" err="1">
                <a:latin typeface="宋体" panose="02010600030101010101" pitchFamily="2" charset="-122"/>
              </a:rPr>
              <a:t>len</a:t>
            </a:r>
            <a:r>
              <a:rPr lang="en-US" altLang="zh-CN" dirty="0">
                <a:latin typeface="宋体" panose="02010600030101010101" pitchFamily="2" charset="-122"/>
              </a:rPr>
              <a:t>__</a:t>
            </a:r>
            <a:r>
              <a:rPr lang="zh-CN" altLang="en-US" dirty="0">
                <a:latin typeface="宋体" panose="02010600030101010101" pitchFamily="2" charset="-122"/>
              </a:rPr>
              <a:t>方法，调用该方法，如果返回</a:t>
            </a:r>
            <a:r>
              <a:rPr lang="en-US" altLang="zh-CN" dirty="0">
                <a:latin typeface="宋体" panose="02010600030101010101" pitchFamily="2" charset="-122"/>
              </a:rPr>
              <a:t>0</a:t>
            </a:r>
            <a:r>
              <a:rPr lang="zh-CN" altLang="en-US" dirty="0">
                <a:latin typeface="宋体" panose="02010600030101010101" pitchFamily="2" charset="-122"/>
              </a:rPr>
              <a:t>，则真值判断为假</a:t>
            </a:r>
            <a:endParaRPr lang="en-US" altLang="zh-CN" dirty="0">
              <a:latin typeface="宋体" panose="02010600030101010101" pitchFamily="2" charset="-122"/>
            </a:endParaRPr>
          </a:p>
          <a:p>
            <a:pPr lvl="2">
              <a:lnSpc>
                <a:spcPct val="100000"/>
              </a:lnSpc>
              <a:spcAft>
                <a:spcPts val="600"/>
              </a:spcAft>
            </a:pPr>
            <a:r>
              <a:rPr lang="zh-CN" altLang="en-US" b="1" dirty="0">
                <a:solidFill>
                  <a:srgbClr val="FF0000"/>
                </a:solidFill>
                <a:latin typeface="宋体" panose="02010600030101010101" pitchFamily="2" charset="-122"/>
              </a:rPr>
              <a:t>真值判断为</a:t>
            </a:r>
            <a:r>
              <a:rPr lang="en-US" altLang="zh-CN" b="1" dirty="0">
                <a:solidFill>
                  <a:srgbClr val="FF0000"/>
                </a:solidFill>
                <a:latin typeface="宋体" panose="02010600030101010101" pitchFamily="2" charset="-122"/>
              </a:rPr>
              <a:t>False</a:t>
            </a:r>
            <a:r>
              <a:rPr lang="zh-CN" altLang="en-US" b="1" dirty="0">
                <a:solidFill>
                  <a:srgbClr val="FF0000"/>
                </a:solidFill>
                <a:latin typeface="宋体" panose="02010600030101010101" pitchFamily="2" charset="-122"/>
              </a:rPr>
              <a:t>：</a:t>
            </a:r>
            <a:r>
              <a:rPr lang="en-US" altLang="zh-CN" b="1" dirty="0">
                <a:solidFill>
                  <a:srgbClr val="FF0000"/>
                </a:solidFill>
                <a:latin typeface="宋体" panose="02010600030101010101" pitchFamily="2" charset="-122"/>
              </a:rPr>
              <a:t>False/None/</a:t>
            </a:r>
            <a:r>
              <a:rPr lang="zh-CN" altLang="en-US" b="1" dirty="0">
                <a:solidFill>
                  <a:srgbClr val="FF0000"/>
                </a:solidFill>
                <a:latin typeface="宋体" panose="02010600030101010101" pitchFamily="2" charset="-122"/>
              </a:rPr>
              <a:t>值为</a:t>
            </a:r>
            <a:r>
              <a:rPr lang="en-US" altLang="zh-CN" b="1" dirty="0">
                <a:solidFill>
                  <a:srgbClr val="FF0000"/>
                </a:solidFill>
                <a:latin typeface="宋体" panose="02010600030101010101" pitchFamily="2" charset="-122"/>
              </a:rPr>
              <a:t>0</a:t>
            </a:r>
            <a:r>
              <a:rPr lang="zh-CN" altLang="en-US" b="1" dirty="0">
                <a:solidFill>
                  <a:srgbClr val="FF0000"/>
                </a:solidFill>
                <a:latin typeface="宋体" panose="02010600030101010101" pitchFamily="2" charset="-122"/>
              </a:rPr>
              <a:t>的数值对象</a:t>
            </a:r>
            <a:r>
              <a:rPr lang="en-US" altLang="zh-CN" b="1" dirty="0">
                <a:solidFill>
                  <a:srgbClr val="FF0000"/>
                </a:solidFill>
                <a:latin typeface="宋体" panose="02010600030101010101" pitchFamily="2" charset="-122"/>
              </a:rPr>
              <a:t>/</a:t>
            </a:r>
            <a:r>
              <a:rPr lang="zh-CN" altLang="en-US" b="1" dirty="0">
                <a:solidFill>
                  <a:srgbClr val="FF0000"/>
                </a:solidFill>
                <a:latin typeface="宋体" panose="02010600030101010101" pitchFamily="2" charset="-122"/>
              </a:rPr>
              <a:t>长度为</a:t>
            </a:r>
            <a:r>
              <a:rPr lang="en-US" altLang="zh-CN" b="1" dirty="0">
                <a:solidFill>
                  <a:srgbClr val="FF0000"/>
                </a:solidFill>
                <a:latin typeface="宋体" panose="02010600030101010101" pitchFamily="2" charset="-122"/>
              </a:rPr>
              <a:t>0</a:t>
            </a:r>
            <a:r>
              <a:rPr lang="zh-CN" altLang="en-US" b="1" dirty="0">
                <a:solidFill>
                  <a:srgbClr val="FF0000"/>
                </a:solidFill>
                <a:latin typeface="宋体" panose="02010600030101010101" pitchFamily="2" charset="-122"/>
              </a:rPr>
              <a:t>的空序列对象</a:t>
            </a:r>
            <a:r>
              <a:rPr lang="en-US" altLang="zh-CN" b="1" dirty="0">
                <a:solidFill>
                  <a:srgbClr val="FF0000"/>
                </a:solidFill>
                <a:latin typeface="宋体" panose="02010600030101010101" pitchFamily="2" charset="-122"/>
              </a:rPr>
              <a:t>(</a:t>
            </a:r>
            <a:r>
              <a:rPr lang="zh-CN" altLang="en-US" b="1" dirty="0">
                <a:solidFill>
                  <a:srgbClr val="FF0000"/>
                </a:solidFill>
                <a:latin typeface="宋体" panose="02010600030101010101" pitchFamily="2" charset="-122"/>
              </a:rPr>
              <a:t>比如空字符串）</a:t>
            </a:r>
            <a:endParaRPr lang="en-US" altLang="zh-CN" b="1" dirty="0">
              <a:solidFill>
                <a:srgbClr val="FF0000"/>
              </a:solidFill>
              <a:latin typeface="宋体" panose="02010600030101010101" pitchFamily="2" charset="-122"/>
            </a:endParaRPr>
          </a:p>
          <a:p>
            <a:pPr lvl="1">
              <a:lnSpc>
                <a:spcPct val="100000"/>
              </a:lnSpc>
              <a:spcAft>
                <a:spcPts val="600"/>
              </a:spcAft>
            </a:pPr>
            <a:r>
              <a:rPr lang="zh-CN" altLang="en-US" sz="2000" dirty="0">
                <a:latin typeface="宋体" panose="02010600030101010101" pitchFamily="2" charset="-122"/>
              </a:rPr>
              <a:t>真值判断为</a:t>
            </a:r>
            <a:r>
              <a:rPr lang="en-US" altLang="zh-CN" sz="2000" dirty="0">
                <a:latin typeface="宋体" panose="02010600030101010101" pitchFamily="2" charset="-122"/>
              </a:rPr>
              <a:t>True</a:t>
            </a:r>
            <a:r>
              <a:rPr lang="zh-CN" altLang="en-US" sz="2000" dirty="0">
                <a:latin typeface="宋体" panose="02010600030101010101" pitchFamily="2" charset="-122"/>
              </a:rPr>
              <a:t>的对象</a:t>
            </a:r>
            <a:r>
              <a:rPr lang="en-US" altLang="zh-CN" sz="2000" dirty="0">
                <a:latin typeface="宋体" panose="02010600030101010101" pitchFamily="2" charset="-122"/>
              </a:rPr>
              <a:t>: </a:t>
            </a:r>
            <a:r>
              <a:rPr lang="zh-CN" altLang="en-US" sz="2000" b="1" dirty="0">
                <a:solidFill>
                  <a:srgbClr val="FF0000"/>
                </a:solidFill>
                <a:latin typeface="宋体" panose="02010600030101010101" pitchFamily="2" charset="-122"/>
              </a:rPr>
              <a:t>非</a:t>
            </a:r>
            <a:r>
              <a:rPr lang="en-US" altLang="zh-CN" sz="2000" b="1" dirty="0">
                <a:solidFill>
                  <a:srgbClr val="FF0000"/>
                </a:solidFill>
                <a:latin typeface="宋体" panose="02010600030101010101" pitchFamily="2" charset="-122"/>
              </a:rPr>
              <a:t>0</a:t>
            </a:r>
            <a:r>
              <a:rPr lang="zh-CN" altLang="en-US" sz="2000" b="1" dirty="0">
                <a:solidFill>
                  <a:srgbClr val="FF0000"/>
                </a:solidFill>
                <a:latin typeface="宋体" panose="02010600030101010101" pitchFamily="2" charset="-122"/>
              </a:rPr>
              <a:t>数值对象、非空序列对象</a:t>
            </a:r>
            <a:endParaRPr lang="zh-CN" altLang="en-US" sz="2000" b="1" dirty="0">
              <a:solidFill>
                <a:srgbClr val="FF0000"/>
              </a:solidFill>
            </a:endParaRPr>
          </a:p>
          <a:p>
            <a:pPr marL="0" indent="0">
              <a:spcAft>
                <a:spcPts val="600"/>
              </a:spcAft>
              <a:buNone/>
            </a:pPr>
            <a:endParaRPr lang="zh-CN" altLang="en-US" dirty="0"/>
          </a:p>
        </p:txBody>
      </p:sp>
      <p:sp>
        <p:nvSpPr>
          <p:cNvPr id="4" name="矩形 3">
            <a:extLst>
              <a:ext uri="{FF2B5EF4-FFF2-40B4-BE49-F238E27FC236}">
                <a16:creationId xmlns:a16="http://schemas.microsoft.com/office/drawing/2014/main" id="{5AFFCAD4-BD08-4936-8A70-B8E733B4400C}"/>
              </a:ext>
            </a:extLst>
          </p:cNvPr>
          <p:cNvSpPr/>
          <p:nvPr/>
        </p:nvSpPr>
        <p:spPr>
          <a:xfrm>
            <a:off x="8205102" y="1292874"/>
            <a:ext cx="3676776" cy="1200329"/>
          </a:xfrm>
          <a:prstGeom prst="rect">
            <a:avLst/>
          </a:prstGeom>
          <a:ln>
            <a:solidFill>
              <a:srgbClr val="00B0F0"/>
            </a:solidFill>
          </a:ln>
        </p:spPr>
        <p:txBody>
          <a:bodyPr wrap="square">
            <a:spAutoFit/>
          </a:bodyPr>
          <a:lstStyle/>
          <a:p>
            <a:r>
              <a:rPr lang="en-US" altLang="zh-CN" b="1" kern="0" dirty="0">
                <a:solidFill>
                  <a:srgbClr val="0000FF"/>
                </a:solidFill>
                <a:latin typeface="Consolas" panose="020B0609020204030204" pitchFamily="49" charset="0"/>
                <a:cs typeface="Times New Roman" panose="02020603050405020304" pitchFamily="18" charset="0"/>
              </a:rPr>
              <a:t>if</a:t>
            </a:r>
            <a:r>
              <a:rPr lang="en-US" altLang="zh-CN" kern="0" dirty="0">
                <a:solidFill>
                  <a:srgbClr val="000000"/>
                </a:solidFill>
                <a:latin typeface="Consolas" panose="020B0609020204030204" pitchFamily="49" charset="0"/>
                <a:cs typeface="Times New Roman" panose="02020603050405020304" pitchFamily="18" charset="0"/>
              </a:rPr>
              <a:t> __name__ </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kern="0" dirty="0">
                <a:solidFill>
                  <a:srgbClr val="808080"/>
                </a:solidFill>
                <a:latin typeface="Consolas" panose="020B0609020204030204" pitchFamily="49" charset="0"/>
                <a:cs typeface="Times New Roman" panose="02020603050405020304" pitchFamily="18" charset="0"/>
              </a:rPr>
              <a:t>'__main__'</a:t>
            </a:r>
            <a:r>
              <a:rPr lang="en-US" altLang="zh-CN" b="1" kern="0" dirty="0">
                <a:solidFill>
                  <a:srgbClr val="000080"/>
                </a:solidFill>
                <a:latin typeface="Consolas" panose="020B0609020204030204" pitchFamily="49" charset="0"/>
                <a:cs typeface="Times New Roman" panose="02020603050405020304" pitchFamily="18" charset="0"/>
              </a:rPr>
              <a:t>:</a:t>
            </a:r>
            <a:endParaRPr lang="zh-CN" altLang="zh-CN"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cs typeface="Times New Roman" panose="02020603050405020304" pitchFamily="18" charset="0"/>
              </a:rPr>
              <a:t>    main</a:t>
            </a:r>
            <a:r>
              <a:rPr lang="en-US" altLang="zh-CN" b="1" kern="0" dirty="0">
                <a:solidFill>
                  <a:srgbClr val="000080"/>
                </a:solidFill>
                <a:latin typeface="Consolas" panose="020B0609020204030204" pitchFamily="49" charset="0"/>
                <a:cs typeface="Times New Roman" panose="02020603050405020304" pitchFamily="18" charset="0"/>
              </a:rPr>
              <a:t>()</a:t>
            </a:r>
          </a:p>
          <a:p>
            <a:r>
              <a:rPr lang="en-US" altLang="zh-CN" b="1" kern="0" dirty="0">
                <a:solidFill>
                  <a:srgbClr val="0000FF"/>
                </a:solidFill>
                <a:latin typeface="Consolas" panose="020B0609020204030204" pitchFamily="49" charset="0"/>
                <a:cs typeface="Times New Roman" panose="02020603050405020304" pitchFamily="18" charset="0"/>
              </a:rPr>
              <a:t>if</a:t>
            </a:r>
            <a:r>
              <a:rPr lang="en-US" altLang="zh-CN" kern="0" dirty="0">
                <a:solidFill>
                  <a:srgbClr val="000000"/>
                </a:solidFill>
                <a:latin typeface="Consolas" panose="020B0609020204030204" pitchFamily="49" charset="0"/>
                <a:cs typeface="Times New Roman" panose="02020603050405020304" pitchFamily="18" charset="0"/>
              </a:rPr>
              <a:t> 2</a:t>
            </a:r>
            <a:r>
              <a:rPr lang="en-US" altLang="zh-CN" b="1" kern="0" dirty="0">
                <a:solidFill>
                  <a:srgbClr val="000080"/>
                </a:solidFill>
                <a:latin typeface="Consolas" panose="020B0609020204030204" pitchFamily="49" charset="0"/>
                <a:cs typeface="Times New Roman" panose="02020603050405020304" pitchFamily="18" charset="0"/>
              </a:rPr>
              <a:t>:  # </a:t>
            </a:r>
            <a:r>
              <a:rPr lang="zh-CN" altLang="en-US" b="1" kern="0" dirty="0">
                <a:solidFill>
                  <a:srgbClr val="000080"/>
                </a:solidFill>
                <a:latin typeface="Consolas" panose="020B0609020204030204" pitchFamily="49" charset="0"/>
                <a:cs typeface="Times New Roman" panose="02020603050405020304" pitchFamily="18" charset="0"/>
              </a:rPr>
              <a:t>相当于 </a:t>
            </a:r>
            <a:r>
              <a:rPr lang="en-US" altLang="zh-CN" b="1" kern="0" dirty="0">
                <a:solidFill>
                  <a:srgbClr val="000080"/>
                </a:solidFill>
                <a:latin typeface="Consolas" panose="020B0609020204030204" pitchFamily="49" charset="0"/>
                <a:cs typeface="Times New Roman" panose="02020603050405020304" pitchFamily="18" charset="0"/>
              </a:rPr>
              <a:t>if bool(2)</a:t>
            </a:r>
            <a:endParaRPr lang="zh-CN" altLang="zh-CN"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cs typeface="Times New Roman" panose="02020603050405020304" pitchFamily="18" charset="0"/>
              </a:rPr>
              <a:t>    print('</a:t>
            </a:r>
            <a:r>
              <a:rPr lang="zh-CN" altLang="en-US" kern="0" dirty="0">
                <a:solidFill>
                  <a:srgbClr val="000000"/>
                </a:solidFill>
                <a:latin typeface="Consolas" panose="020B0609020204030204" pitchFamily="49" charset="0"/>
                <a:cs typeface="Times New Roman" panose="02020603050405020304" pitchFamily="18" charset="0"/>
              </a:rPr>
              <a:t>真值判断为真</a:t>
            </a:r>
            <a:r>
              <a:rPr lang="en-US" altLang="zh-CN" kern="0" dirty="0">
                <a:solidFill>
                  <a:srgbClr val="000000"/>
                </a:solidFill>
                <a:latin typeface="Consolas" panose="020B0609020204030204" pitchFamily="49" charset="0"/>
                <a:cs typeface="Times New Roman" panose="02020603050405020304" pitchFamily="18" charset="0"/>
              </a:rPr>
              <a:t>'))</a:t>
            </a:r>
            <a:endParaRPr lang="en-US" altLang="zh-CN" b="1" kern="0" dirty="0">
              <a:solidFill>
                <a:srgbClr val="000080"/>
              </a:solidFill>
              <a:latin typeface="Consolas" panose="020B0609020204030204" pitchFamily="49" charset="0"/>
              <a:cs typeface="Times New Roman" panose="02020603050405020304" pitchFamily="18" charset="0"/>
            </a:endParaRPr>
          </a:p>
        </p:txBody>
      </p:sp>
      <p:sp>
        <p:nvSpPr>
          <p:cNvPr id="5" name="矩形 4">
            <a:extLst>
              <a:ext uri="{FF2B5EF4-FFF2-40B4-BE49-F238E27FC236}">
                <a16:creationId xmlns:a16="http://schemas.microsoft.com/office/drawing/2014/main" id="{4C2510D3-B053-4E20-8A21-BE434A7BC830}"/>
              </a:ext>
            </a:extLst>
          </p:cNvPr>
          <p:cNvSpPr/>
          <p:nvPr/>
        </p:nvSpPr>
        <p:spPr>
          <a:xfrm>
            <a:off x="529046" y="4848027"/>
            <a:ext cx="2977012" cy="1477328"/>
          </a:xfrm>
          <a:prstGeom prst="rect">
            <a:avLst/>
          </a:prstGeom>
        </p:spPr>
        <p:txBody>
          <a:bodyPr wrap="square">
            <a:spAutoFit/>
          </a:bodyPr>
          <a:lstStyle/>
          <a:p>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a:t>
            </a:r>
            <a:r>
              <a:rPr lang="en-US" altLang="zh-CN" dirty="0">
                <a:solidFill>
                  <a:srgbClr val="098658"/>
                </a:solidFill>
                <a:latin typeface="Consolas" panose="020B0609020204030204" pitchFamily="49" charset="0"/>
              </a:rPr>
              <a:t>0</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a:t>
            </a:r>
            <a:r>
              <a:rPr lang="en-US" altLang="zh-CN" dirty="0">
                <a:solidFill>
                  <a:srgbClr val="A31515"/>
                </a:solidFill>
                <a:latin typeface="Consolas" panose="020B0609020204030204" pitchFamily="49" charset="0"/>
              </a:rPr>
              <a:t>'!=0'</a:t>
            </a:r>
            <a:r>
              <a:rPr lang="en-US" altLang="zh-CN" dirty="0">
                <a:solidFill>
                  <a:srgbClr val="000000"/>
                </a:solidFill>
                <a:latin typeface="Consolas" panose="020B0609020204030204" pitchFamily="49" charset="0"/>
              </a:rPr>
              <a:t>)</a:t>
            </a:r>
          </a:p>
          <a:p>
            <a:br>
              <a:rPr lang="en-US" altLang="zh-CN" dirty="0">
                <a:solidFill>
                  <a:srgbClr val="000000"/>
                </a:solidFill>
                <a:latin typeface="Consolas" panose="020B0609020204030204" pitchFamily="49" charset="0"/>
              </a:rPr>
            </a:br>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a:t>
            </a:r>
            <a:r>
              <a:rPr lang="en-US" altLang="zh-CN" dirty="0" err="1">
                <a:solidFill>
                  <a:srgbClr val="795E26"/>
                </a:solidFill>
                <a:latin typeface="Consolas" panose="020B0609020204030204" pitchFamily="49" charset="0"/>
              </a:rPr>
              <a:t>len</a:t>
            </a:r>
            <a:r>
              <a:rPr lang="en-US" altLang="zh-CN" dirty="0">
                <a:solidFill>
                  <a:srgbClr val="000000"/>
                </a:solidFill>
                <a:latin typeface="Consolas" panose="020B0609020204030204" pitchFamily="49" charset="0"/>
              </a:rPr>
              <a:t>(s) != </a:t>
            </a:r>
            <a:r>
              <a:rPr lang="en-US" altLang="zh-CN" dirty="0">
                <a:solidFill>
                  <a:srgbClr val="098658"/>
                </a:solidFill>
                <a:latin typeface="Consolas" panose="020B0609020204030204" pitchFamily="49" charset="0"/>
              </a:rPr>
              <a:t>0</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(s)</a:t>
            </a:r>
          </a:p>
        </p:txBody>
      </p:sp>
      <p:sp>
        <p:nvSpPr>
          <p:cNvPr id="6" name="矩形 5">
            <a:extLst>
              <a:ext uri="{FF2B5EF4-FFF2-40B4-BE49-F238E27FC236}">
                <a16:creationId xmlns:a16="http://schemas.microsoft.com/office/drawing/2014/main" id="{141889D1-F212-426A-B0F4-4167988EEE83}"/>
              </a:ext>
            </a:extLst>
          </p:cNvPr>
          <p:cNvSpPr/>
          <p:nvPr/>
        </p:nvSpPr>
        <p:spPr>
          <a:xfrm>
            <a:off x="3750855" y="4592047"/>
            <a:ext cx="3294611" cy="1754326"/>
          </a:xfrm>
          <a:prstGeom prst="rect">
            <a:avLst/>
          </a:prstGeom>
        </p:spPr>
        <p:txBody>
          <a:bodyPr wrap="square">
            <a:spAutoFit/>
          </a:bodyPr>
          <a:lstStyle/>
          <a:p>
            <a:r>
              <a:rPr lang="en-US" altLang="zh-CN" dirty="0">
                <a:solidFill>
                  <a:schemeClr val="accent2"/>
                </a:solidFill>
                <a:latin typeface="Consolas" panose="020B0609020204030204" pitchFamily="49" charset="0"/>
              </a:rPr>
              <a:t># pythonic version</a:t>
            </a:r>
          </a:p>
          <a:p>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i:</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a:t>
            </a:r>
            <a:r>
              <a:rPr lang="en-US" altLang="zh-CN" dirty="0">
                <a:solidFill>
                  <a:srgbClr val="A31515"/>
                </a:solidFill>
                <a:latin typeface="Consolas" panose="020B0609020204030204" pitchFamily="49" charset="0"/>
              </a:rPr>
              <a:t>'!=0'</a:t>
            </a:r>
            <a:r>
              <a:rPr lang="en-US" altLang="zh-CN" dirty="0">
                <a:solidFill>
                  <a:srgbClr val="000000"/>
                </a:solidFill>
                <a:latin typeface="Consolas" panose="020B0609020204030204" pitchFamily="49" charset="0"/>
              </a:rPr>
              <a:t>)</a:t>
            </a:r>
          </a:p>
          <a:p>
            <a:br>
              <a:rPr lang="en-US" altLang="zh-CN" dirty="0">
                <a:solidFill>
                  <a:srgbClr val="000000"/>
                </a:solidFill>
                <a:latin typeface="Consolas" panose="020B0609020204030204" pitchFamily="49" charset="0"/>
              </a:rPr>
            </a:br>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s:</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(s)</a:t>
            </a:r>
            <a:endParaRPr lang="zh-CN" altLang="en-US" dirty="0"/>
          </a:p>
        </p:txBody>
      </p:sp>
      <p:sp>
        <p:nvSpPr>
          <p:cNvPr id="7" name="矩形 6">
            <a:extLst>
              <a:ext uri="{FF2B5EF4-FFF2-40B4-BE49-F238E27FC236}">
                <a16:creationId xmlns:a16="http://schemas.microsoft.com/office/drawing/2014/main" id="{136CA63F-85B4-4E6D-8727-81321AE37500}"/>
              </a:ext>
            </a:extLst>
          </p:cNvPr>
          <p:cNvSpPr/>
          <p:nvPr/>
        </p:nvSpPr>
        <p:spPr>
          <a:xfrm>
            <a:off x="6971585" y="4720439"/>
            <a:ext cx="5138838" cy="168937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zh-CN" altLang="en-US" dirty="0">
                <a:latin typeface="宋体" panose="02010600030101010101" pitchFamily="2" charset="-122"/>
              </a:rPr>
              <a:t>          真值判断为</a:t>
            </a:r>
            <a:endParaRPr lang="en-US" altLang="zh-CN" dirty="0">
              <a:latin typeface="宋体" panose="02010600030101010101" pitchFamily="2" charset="-122"/>
            </a:endParaRPr>
          </a:p>
          <a:p>
            <a:pPr>
              <a:lnSpc>
                <a:spcPct val="150000"/>
              </a:lnSpc>
            </a:pPr>
            <a:r>
              <a:rPr lang="zh-CN" altLang="en-US" dirty="0">
                <a:latin typeface="宋体" panose="02010600030101010101" pitchFamily="2" charset="-122"/>
              </a:rPr>
              <a:t>假：</a:t>
            </a:r>
            <a:r>
              <a:rPr lang="en-US" altLang="zh-CN" dirty="0">
                <a:latin typeface="宋体" panose="02010600030101010101" pitchFamily="2" charset="-122"/>
              </a:rPr>
              <a:t>0 0.0 0j </a:t>
            </a:r>
            <a:r>
              <a:rPr lang="en-US" altLang="zh-CN" dirty="0"/>
              <a:t>''</a:t>
            </a:r>
            <a:r>
              <a:rPr lang="en-US" altLang="zh-CN" dirty="0">
                <a:latin typeface="宋体" panose="02010600030101010101" pitchFamily="2" charset="-122"/>
              </a:rPr>
              <a:t>  [] () set()  {} range(0) </a:t>
            </a:r>
          </a:p>
          <a:p>
            <a:pPr>
              <a:lnSpc>
                <a:spcPct val="150000"/>
              </a:lnSpc>
            </a:pPr>
            <a:r>
              <a:rPr lang="zh-CN" altLang="en-US" dirty="0">
                <a:latin typeface="宋体" panose="02010600030101010101" pitchFamily="2" charset="-122"/>
              </a:rPr>
              <a:t>真：</a:t>
            </a:r>
            <a:r>
              <a:rPr lang="en-US" altLang="zh-CN" dirty="0">
                <a:latin typeface="宋体" panose="02010600030101010101" pitchFamily="2" charset="-122"/>
              </a:rPr>
              <a:t>1  -5   </a:t>
            </a:r>
            <a:r>
              <a:rPr lang="en-US" altLang="zh-CN" dirty="0"/>
              <a:t>'</a:t>
            </a:r>
            <a:r>
              <a:rPr lang="en-US" altLang="zh-CN" dirty="0" err="1"/>
              <a:t>abc</a:t>
            </a:r>
            <a:r>
              <a:rPr lang="en-US" altLang="zh-CN" dirty="0"/>
              <a:t>'</a:t>
            </a:r>
            <a:r>
              <a:rPr lang="en-US" altLang="zh-CN" dirty="0">
                <a:latin typeface="宋体" panose="02010600030101010101" pitchFamily="2" charset="-122"/>
              </a:rPr>
              <a:t> [1,2] (1,) {one:</a:t>
            </a:r>
            <a:r>
              <a:rPr lang="en-US" altLang="zh-CN" dirty="0"/>
              <a:t> ' </a:t>
            </a:r>
            <a:r>
              <a:rPr lang="en-US" altLang="zh-CN" dirty="0">
                <a:latin typeface="宋体" panose="02010600030101010101" pitchFamily="2" charset="-122"/>
              </a:rPr>
              <a:t>one</a:t>
            </a:r>
            <a:r>
              <a:rPr lang="en-US" altLang="zh-CN" dirty="0"/>
              <a:t> '</a:t>
            </a:r>
            <a:r>
              <a:rPr lang="en-US" altLang="zh-CN" dirty="0">
                <a:latin typeface="宋体" panose="02010600030101010101" pitchFamily="2" charset="-122"/>
              </a:rPr>
              <a:t>} print</a:t>
            </a:r>
          </a:p>
        </p:txBody>
      </p:sp>
    </p:spTree>
    <p:extLst>
      <p:ext uri="{BB962C8B-B14F-4D97-AF65-F5344CB8AC3E}">
        <p14:creationId xmlns:p14="http://schemas.microsoft.com/office/powerpoint/2010/main" val="547666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8311A-8593-48DC-92B1-3421ADD1A39D}"/>
              </a:ext>
            </a:extLst>
          </p:cNvPr>
          <p:cNvSpPr>
            <a:spLocks noGrp="1"/>
          </p:cNvSpPr>
          <p:nvPr>
            <p:ph type="title"/>
          </p:nvPr>
        </p:nvSpPr>
        <p:spPr/>
        <p:txBody>
          <a:bodyPr/>
          <a:lstStyle/>
          <a:p>
            <a:r>
              <a:rPr lang="en-US" altLang="zh-CN" dirty="0"/>
              <a:t>if/else</a:t>
            </a:r>
            <a:r>
              <a:rPr lang="zh-CN" altLang="en-US" dirty="0"/>
              <a:t>语句嵌套</a:t>
            </a:r>
          </a:p>
        </p:txBody>
      </p:sp>
      <p:sp>
        <p:nvSpPr>
          <p:cNvPr id="3" name="内容占位符 2">
            <a:extLst>
              <a:ext uri="{FF2B5EF4-FFF2-40B4-BE49-F238E27FC236}">
                <a16:creationId xmlns:a16="http://schemas.microsoft.com/office/drawing/2014/main" id="{B08BCDC1-A937-4CF8-9E07-60DC486CF7E6}"/>
              </a:ext>
            </a:extLst>
          </p:cNvPr>
          <p:cNvSpPr>
            <a:spLocks noGrp="1"/>
          </p:cNvSpPr>
          <p:nvPr>
            <p:ph idx="1"/>
          </p:nvPr>
        </p:nvSpPr>
        <p:spPr>
          <a:xfrm>
            <a:off x="442913" y="728663"/>
            <a:ext cx="11289710" cy="5617710"/>
          </a:xfrm>
        </p:spPr>
        <p:txBody>
          <a:bodyPr/>
          <a:lstStyle/>
          <a:p>
            <a:r>
              <a:rPr lang="zh-CN" altLang="en-US" dirty="0"/>
              <a:t>如果条件表达式之间是独立的且可以执行语句块的任意组合时，可以采用顺序的多个</a:t>
            </a:r>
            <a:r>
              <a:rPr lang="en-US" altLang="zh-CN" dirty="0"/>
              <a:t>if</a:t>
            </a:r>
            <a:r>
              <a:rPr lang="zh-CN" altLang="en-US" dirty="0"/>
              <a:t>语句</a:t>
            </a:r>
          </a:p>
        </p:txBody>
      </p:sp>
      <p:sp>
        <p:nvSpPr>
          <p:cNvPr id="5" name="矩形 4">
            <a:extLst>
              <a:ext uri="{FF2B5EF4-FFF2-40B4-BE49-F238E27FC236}">
                <a16:creationId xmlns:a16="http://schemas.microsoft.com/office/drawing/2014/main" id="{8A0D9589-EE87-4DB5-AB7C-A3D9F175F307}"/>
              </a:ext>
            </a:extLst>
          </p:cNvPr>
          <p:cNvSpPr/>
          <p:nvPr/>
        </p:nvSpPr>
        <p:spPr>
          <a:xfrm>
            <a:off x="644038" y="1144581"/>
            <a:ext cx="3901440" cy="2031325"/>
          </a:xfrm>
          <a:prstGeom prst="rect">
            <a:avLst/>
          </a:prstGeom>
        </p:spPr>
        <p:txBody>
          <a:bodyPr wrap="square">
            <a:spAutoFit/>
          </a:bodyPr>
          <a:lstStyle/>
          <a:p>
            <a:r>
              <a:rPr lang="en-US" altLang="zh-CN" dirty="0">
                <a:solidFill>
                  <a:srgbClr val="001080"/>
                </a:solidFill>
                <a:latin typeface="Consolas" panose="020B0609020204030204" pitchFamily="49" charset="0"/>
              </a:rPr>
              <a:t>a</a:t>
            </a:r>
            <a:r>
              <a:rPr lang="en-US" altLang="zh-CN" dirty="0">
                <a:solidFill>
                  <a:srgbClr val="000000"/>
                </a:solidFill>
                <a:latin typeface="Consolas" panose="020B0609020204030204" pitchFamily="49" charset="0"/>
              </a:rPr>
              <a:t> = </a:t>
            </a:r>
            <a:r>
              <a:rPr lang="en-US" altLang="zh-CN" dirty="0">
                <a:solidFill>
                  <a:srgbClr val="098658"/>
                </a:solidFill>
                <a:latin typeface="Consolas" panose="020B0609020204030204" pitchFamily="49" charset="0"/>
              </a:rPr>
              <a:t>4; </a:t>
            </a:r>
            <a:r>
              <a:rPr lang="en-US" altLang="zh-CN" dirty="0">
                <a:solidFill>
                  <a:srgbClr val="001080"/>
                </a:solidFill>
                <a:latin typeface="Consolas" panose="020B0609020204030204" pitchFamily="49" charset="0"/>
              </a:rPr>
              <a:t>b</a:t>
            </a:r>
            <a:r>
              <a:rPr lang="en-US" altLang="zh-CN" dirty="0">
                <a:solidFill>
                  <a:srgbClr val="000000"/>
                </a:solidFill>
                <a:latin typeface="Consolas" panose="020B0609020204030204" pitchFamily="49" charset="0"/>
              </a:rPr>
              <a:t> = </a:t>
            </a:r>
            <a:r>
              <a:rPr lang="en-US" altLang="zh-CN" dirty="0">
                <a:solidFill>
                  <a:srgbClr val="098658"/>
                </a:solidFill>
                <a:latin typeface="Consolas" panose="020B0609020204030204" pitchFamily="49" charset="0"/>
              </a:rPr>
              <a:t>5; </a:t>
            </a:r>
            <a:r>
              <a:rPr lang="en-US" altLang="zh-CN" dirty="0">
                <a:solidFill>
                  <a:srgbClr val="001080"/>
                </a:solidFill>
                <a:latin typeface="Consolas" panose="020B0609020204030204" pitchFamily="49" charset="0"/>
              </a:rPr>
              <a:t>c</a:t>
            </a:r>
            <a:r>
              <a:rPr lang="en-US" altLang="zh-CN" dirty="0">
                <a:solidFill>
                  <a:srgbClr val="000000"/>
                </a:solidFill>
                <a:latin typeface="Consolas" panose="020B0609020204030204" pitchFamily="49" charset="0"/>
              </a:rPr>
              <a:t> = </a:t>
            </a:r>
            <a:r>
              <a:rPr lang="en-US" altLang="zh-CN" dirty="0">
                <a:solidFill>
                  <a:srgbClr val="098658"/>
                </a:solidFill>
                <a:latin typeface="Consolas" panose="020B0609020204030204" pitchFamily="49" charset="0"/>
              </a:rPr>
              <a:t>7</a:t>
            </a:r>
            <a:endParaRPr lang="en-US" altLang="zh-CN" dirty="0">
              <a:solidFill>
                <a:srgbClr val="000000"/>
              </a:solidFill>
              <a:latin typeface="Consolas" panose="020B0609020204030204" pitchFamily="49" charset="0"/>
            </a:endParaRPr>
          </a:p>
          <a:p>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a:t>
            </a:r>
            <a:r>
              <a:rPr lang="en-US" altLang="zh-CN" dirty="0">
                <a:solidFill>
                  <a:srgbClr val="001080"/>
                </a:solidFill>
                <a:latin typeface="Consolas" panose="020B0609020204030204" pitchFamily="49" charset="0"/>
              </a:rPr>
              <a:t>a</a:t>
            </a:r>
            <a:r>
              <a:rPr lang="en-US" altLang="zh-CN" dirty="0">
                <a:solidFill>
                  <a:srgbClr val="000000"/>
                </a:solidFill>
                <a:latin typeface="Consolas" panose="020B0609020204030204" pitchFamily="49" charset="0"/>
              </a:rPr>
              <a:t> % </a:t>
            </a:r>
            <a:r>
              <a:rPr lang="en-US" altLang="zh-CN" dirty="0">
                <a:solidFill>
                  <a:srgbClr val="098658"/>
                </a:solidFill>
                <a:latin typeface="Consolas" panose="020B0609020204030204" pitchFamily="49" charset="0"/>
              </a:rPr>
              <a:t>2</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001080"/>
                </a:solidFill>
                <a:latin typeface="Consolas" panose="020B0609020204030204" pitchFamily="49" charset="0"/>
              </a:rPr>
              <a:t>a</a:t>
            </a:r>
            <a:r>
              <a:rPr lang="en-US" altLang="zh-CN" dirty="0">
                <a:solidFill>
                  <a:srgbClr val="000000"/>
                </a:solidFill>
                <a:latin typeface="Consolas" panose="020B0609020204030204" pitchFamily="49" charset="0"/>
              </a:rPr>
              <a:t>, </a:t>
            </a:r>
            <a:r>
              <a:rPr lang="en-US" altLang="zh-CN" dirty="0">
                <a:solidFill>
                  <a:srgbClr val="A31515"/>
                </a:solidFill>
                <a:latin typeface="Consolas" panose="020B0609020204030204" pitchFamily="49" charset="0"/>
              </a:rPr>
              <a:t>'</a:t>
            </a:r>
            <a:r>
              <a:rPr lang="zh-CN" altLang="en-US" dirty="0">
                <a:solidFill>
                  <a:srgbClr val="A31515"/>
                </a:solidFill>
                <a:latin typeface="Consolas" panose="020B0609020204030204" pitchFamily="49" charset="0"/>
              </a:rPr>
              <a:t>为奇数</a:t>
            </a:r>
            <a:r>
              <a:rPr lang="en-US" altLang="zh-CN" dirty="0">
                <a:solidFill>
                  <a:srgbClr val="A31515"/>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a:t>
            </a:r>
            <a:r>
              <a:rPr lang="en-US" altLang="zh-CN" dirty="0">
                <a:solidFill>
                  <a:srgbClr val="001080"/>
                </a:solidFill>
                <a:latin typeface="Consolas" panose="020B0609020204030204" pitchFamily="49" charset="0"/>
              </a:rPr>
              <a:t>b</a:t>
            </a:r>
            <a:r>
              <a:rPr lang="en-US" altLang="zh-CN" dirty="0">
                <a:solidFill>
                  <a:srgbClr val="000000"/>
                </a:solidFill>
                <a:latin typeface="Consolas" panose="020B0609020204030204" pitchFamily="49" charset="0"/>
              </a:rPr>
              <a:t> % </a:t>
            </a:r>
            <a:r>
              <a:rPr lang="en-US" altLang="zh-CN" dirty="0">
                <a:solidFill>
                  <a:srgbClr val="098658"/>
                </a:solidFill>
                <a:latin typeface="Consolas" panose="020B0609020204030204" pitchFamily="49" charset="0"/>
              </a:rPr>
              <a:t>2</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001080"/>
                </a:solidFill>
                <a:latin typeface="Consolas" panose="020B0609020204030204" pitchFamily="49" charset="0"/>
              </a:rPr>
              <a:t>b</a:t>
            </a:r>
            <a:r>
              <a:rPr lang="en-US" altLang="zh-CN" dirty="0">
                <a:solidFill>
                  <a:srgbClr val="000000"/>
                </a:solidFill>
                <a:latin typeface="Consolas" panose="020B0609020204030204" pitchFamily="49" charset="0"/>
              </a:rPr>
              <a:t>, </a:t>
            </a:r>
            <a:r>
              <a:rPr lang="en-US" altLang="zh-CN" dirty="0">
                <a:solidFill>
                  <a:srgbClr val="A31515"/>
                </a:solidFill>
                <a:latin typeface="Consolas" panose="020B0609020204030204" pitchFamily="49" charset="0"/>
              </a:rPr>
              <a:t>'</a:t>
            </a:r>
            <a:r>
              <a:rPr lang="zh-CN" altLang="en-US" dirty="0">
                <a:solidFill>
                  <a:srgbClr val="A31515"/>
                </a:solidFill>
                <a:latin typeface="Consolas" panose="020B0609020204030204" pitchFamily="49" charset="0"/>
              </a:rPr>
              <a:t>为奇数</a:t>
            </a:r>
            <a:r>
              <a:rPr lang="en-US" altLang="zh-CN" dirty="0">
                <a:solidFill>
                  <a:srgbClr val="A31515"/>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a:t>
            </a:r>
            <a:r>
              <a:rPr lang="en-US" altLang="zh-CN" dirty="0">
                <a:solidFill>
                  <a:srgbClr val="001080"/>
                </a:solidFill>
                <a:latin typeface="Consolas" panose="020B0609020204030204" pitchFamily="49" charset="0"/>
              </a:rPr>
              <a:t>c</a:t>
            </a:r>
            <a:r>
              <a:rPr lang="en-US" altLang="zh-CN" dirty="0">
                <a:solidFill>
                  <a:srgbClr val="000000"/>
                </a:solidFill>
                <a:latin typeface="Consolas" panose="020B0609020204030204" pitchFamily="49" charset="0"/>
              </a:rPr>
              <a:t> % </a:t>
            </a:r>
            <a:r>
              <a:rPr lang="en-US" altLang="zh-CN" dirty="0">
                <a:solidFill>
                  <a:srgbClr val="098658"/>
                </a:solidFill>
                <a:latin typeface="Consolas" panose="020B0609020204030204" pitchFamily="49" charset="0"/>
              </a:rPr>
              <a:t>2</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001080"/>
                </a:solidFill>
                <a:latin typeface="Consolas" panose="020B0609020204030204" pitchFamily="49" charset="0"/>
              </a:rPr>
              <a:t>c</a:t>
            </a:r>
            <a:r>
              <a:rPr lang="en-US" altLang="zh-CN" dirty="0">
                <a:solidFill>
                  <a:srgbClr val="000000"/>
                </a:solidFill>
                <a:latin typeface="Consolas" panose="020B0609020204030204" pitchFamily="49" charset="0"/>
              </a:rPr>
              <a:t>, </a:t>
            </a:r>
            <a:r>
              <a:rPr lang="en-US" altLang="zh-CN" dirty="0">
                <a:solidFill>
                  <a:srgbClr val="A31515"/>
                </a:solidFill>
                <a:latin typeface="Consolas" panose="020B0609020204030204" pitchFamily="49" charset="0"/>
              </a:rPr>
              <a:t>'</a:t>
            </a:r>
            <a:r>
              <a:rPr lang="zh-CN" altLang="en-US" dirty="0">
                <a:solidFill>
                  <a:srgbClr val="A31515"/>
                </a:solidFill>
                <a:latin typeface="Consolas" panose="020B0609020204030204" pitchFamily="49" charset="0"/>
              </a:rPr>
              <a:t>为奇数</a:t>
            </a:r>
            <a:r>
              <a:rPr lang="en-US" altLang="zh-CN" dirty="0">
                <a:solidFill>
                  <a:srgbClr val="A31515"/>
                </a:solidFill>
                <a:latin typeface="Consolas" panose="020B0609020204030204" pitchFamily="49" charset="0"/>
              </a:rPr>
              <a:t>'</a:t>
            </a:r>
            <a:r>
              <a:rPr lang="en-US" altLang="zh-CN" dirty="0">
                <a:solidFill>
                  <a:srgbClr val="000000"/>
                </a:solidFill>
                <a:latin typeface="Consolas" panose="020B0609020204030204" pitchFamily="49" charset="0"/>
              </a:rPr>
              <a:t>)</a:t>
            </a:r>
          </a:p>
        </p:txBody>
      </p:sp>
      <p:sp>
        <p:nvSpPr>
          <p:cNvPr id="7" name="矩形 6">
            <a:extLst>
              <a:ext uri="{FF2B5EF4-FFF2-40B4-BE49-F238E27FC236}">
                <a16:creationId xmlns:a16="http://schemas.microsoft.com/office/drawing/2014/main" id="{323C5F2D-36B7-4361-AC0D-CDDBAEB06699}"/>
              </a:ext>
            </a:extLst>
          </p:cNvPr>
          <p:cNvSpPr/>
          <p:nvPr/>
        </p:nvSpPr>
        <p:spPr>
          <a:xfrm>
            <a:off x="4968640" y="2343424"/>
            <a:ext cx="3186545" cy="17543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x &gt; </a:t>
            </a:r>
            <a:r>
              <a:rPr lang="en-US" altLang="zh-CN" dirty="0">
                <a:solidFill>
                  <a:srgbClr val="098658"/>
                </a:solidFill>
                <a:latin typeface="Consolas" panose="020B0609020204030204" pitchFamily="49" charset="0"/>
              </a:rPr>
              <a:t>0</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"Positive"</a:t>
            </a:r>
            <a:r>
              <a:rPr lang="en-US" altLang="zh-CN" dirty="0">
                <a:solidFill>
                  <a:srgbClr val="000000"/>
                </a:solidFill>
                <a:latin typeface="Consolas" panose="020B0609020204030204" pitchFamily="49" charset="0"/>
              </a:rPr>
              <a:t>)</a:t>
            </a:r>
          </a:p>
          <a:p>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x &lt; </a:t>
            </a:r>
            <a:r>
              <a:rPr lang="en-US" altLang="zh-CN" dirty="0">
                <a:solidFill>
                  <a:srgbClr val="098658"/>
                </a:solidFill>
                <a:latin typeface="Consolas" panose="020B0609020204030204" pitchFamily="49" charset="0"/>
              </a:rPr>
              <a:t>0</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"Negative"</a:t>
            </a:r>
            <a:r>
              <a:rPr lang="en-US" altLang="zh-CN" dirty="0">
                <a:solidFill>
                  <a:srgbClr val="000000"/>
                </a:solidFill>
                <a:latin typeface="Consolas" panose="020B0609020204030204" pitchFamily="49" charset="0"/>
              </a:rPr>
              <a:t>)</a:t>
            </a:r>
          </a:p>
          <a:p>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x == </a:t>
            </a:r>
            <a:r>
              <a:rPr lang="en-US" altLang="zh-CN" dirty="0">
                <a:solidFill>
                  <a:srgbClr val="098658"/>
                </a:solidFill>
                <a:latin typeface="Consolas" panose="020B0609020204030204" pitchFamily="49" charset="0"/>
              </a:rPr>
              <a:t>0</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"Zero"</a:t>
            </a:r>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
        <p:nvSpPr>
          <p:cNvPr id="8" name="矩形 7">
            <a:extLst>
              <a:ext uri="{FF2B5EF4-FFF2-40B4-BE49-F238E27FC236}">
                <a16:creationId xmlns:a16="http://schemas.microsoft.com/office/drawing/2014/main" id="{C871FDCA-5550-4FBF-AEE9-21BD8C70C201}"/>
              </a:ext>
            </a:extLst>
          </p:cNvPr>
          <p:cNvSpPr/>
          <p:nvPr/>
        </p:nvSpPr>
        <p:spPr>
          <a:xfrm>
            <a:off x="3746846" y="1094273"/>
            <a:ext cx="8365593" cy="1477328"/>
          </a:xfrm>
          <a:prstGeom prst="rect">
            <a:avLst/>
          </a:prstGeom>
        </p:spPr>
        <p:txBody>
          <a:bodyPr wrap="square">
            <a:spAutoFit/>
          </a:bodyPr>
          <a:lstStyle/>
          <a:p>
            <a:pPr marL="285750" indent="-285750">
              <a:buFont typeface="Arial" panose="020B0604020202020204" pitchFamily="34" charset="0"/>
              <a:buChar char="•"/>
            </a:pPr>
            <a:r>
              <a:rPr lang="zh-CN" altLang="en-US" dirty="0"/>
              <a:t>如果要根据条件表达式决定执行多个语句块中的其中某</a:t>
            </a:r>
            <a:r>
              <a:rPr lang="en-US" altLang="zh-CN" dirty="0"/>
              <a:t>1</a:t>
            </a:r>
            <a:r>
              <a:rPr lang="zh-CN" altLang="en-US" dirty="0"/>
              <a:t>个或</a:t>
            </a:r>
            <a:r>
              <a:rPr lang="en-US" altLang="zh-CN" dirty="0"/>
              <a:t>0</a:t>
            </a:r>
            <a:r>
              <a:rPr lang="zh-CN" altLang="en-US" dirty="0"/>
              <a:t>个，则采用多分支结构</a:t>
            </a:r>
            <a:endParaRPr lang="en-US" altLang="zh-CN" dirty="0"/>
          </a:p>
          <a:p>
            <a:pPr marL="742950" lvl="1" indent="-285750">
              <a:buFont typeface="Arial" panose="020B0604020202020204" pitchFamily="34" charset="0"/>
              <a:buChar char="•"/>
            </a:pPr>
            <a:r>
              <a:rPr lang="zh-CN" altLang="zh-CN" dirty="0">
                <a:latin typeface="宋体" panose="02010600030101010101" pitchFamily="2" charset="-122"/>
              </a:rPr>
              <a:t>关键字elif是else if的缩写</a:t>
            </a:r>
            <a:endParaRPr lang="en-US" altLang="zh-CN" dirty="0">
              <a:latin typeface="宋体" panose="02010600030101010101" pitchFamily="2" charset="-122"/>
            </a:endParaRPr>
          </a:p>
          <a:p>
            <a:pPr marL="742950" lvl="1" indent="-285750">
              <a:buFont typeface="Arial" panose="020B0604020202020204" pitchFamily="34" charset="0"/>
              <a:buChar char="•"/>
            </a:pPr>
            <a:r>
              <a:rPr lang="zh-CN" altLang="en-US" dirty="0"/>
              <a:t>条件</a:t>
            </a:r>
            <a:r>
              <a:rPr lang="en-US" altLang="zh-CN" dirty="0" err="1"/>
              <a:t>i</a:t>
            </a:r>
            <a:r>
              <a:rPr lang="en-US" altLang="zh-CN" dirty="0"/>
              <a:t> </a:t>
            </a:r>
            <a:r>
              <a:rPr lang="zh-CN" altLang="en-US" dirty="0"/>
              <a:t>实际上等于 </a:t>
            </a:r>
            <a:r>
              <a:rPr lang="zh-CN" altLang="en-US" dirty="0">
                <a:solidFill>
                  <a:srgbClr val="FF0000"/>
                </a:solidFill>
              </a:rPr>
              <a:t>前面的条件都为假</a:t>
            </a:r>
            <a:r>
              <a:rPr lang="zh-CN" altLang="en-US" dirty="0"/>
              <a:t> 再加上条件</a:t>
            </a:r>
            <a:r>
              <a:rPr lang="en-US" altLang="zh-CN" dirty="0" err="1"/>
              <a:t>i</a:t>
            </a:r>
            <a:endParaRPr lang="zh-CN" altLang="en-US" dirty="0"/>
          </a:p>
          <a:p>
            <a:pPr marL="742950" lvl="1" indent="-285750">
              <a:buFont typeface="Arial" panose="020B0604020202020204" pitchFamily="34" charset="0"/>
              <a:buChar char="•"/>
            </a:pPr>
            <a:endParaRPr lang="en-US" altLang="zh-CN" dirty="0"/>
          </a:p>
        </p:txBody>
      </p:sp>
      <p:sp>
        <p:nvSpPr>
          <p:cNvPr id="10" name="矩形 9">
            <a:extLst>
              <a:ext uri="{FF2B5EF4-FFF2-40B4-BE49-F238E27FC236}">
                <a16:creationId xmlns:a16="http://schemas.microsoft.com/office/drawing/2014/main" id="{695BC3E5-8AF8-4EAC-9D80-CB8370821237}"/>
              </a:ext>
            </a:extLst>
          </p:cNvPr>
          <p:cNvSpPr/>
          <p:nvPr/>
        </p:nvSpPr>
        <p:spPr>
          <a:xfrm>
            <a:off x="8460180" y="2316436"/>
            <a:ext cx="3334592"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x &gt; </a:t>
            </a:r>
            <a:r>
              <a:rPr lang="en-US" altLang="zh-CN" dirty="0">
                <a:solidFill>
                  <a:srgbClr val="098658"/>
                </a:solidFill>
                <a:latin typeface="Consolas" panose="020B0609020204030204" pitchFamily="49" charset="0"/>
              </a:rPr>
              <a:t>0</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"Positive"</a:t>
            </a:r>
            <a:r>
              <a:rPr lang="en-US" altLang="zh-CN" dirty="0">
                <a:solidFill>
                  <a:srgbClr val="000000"/>
                </a:solidFill>
                <a:latin typeface="Consolas" panose="020B0609020204030204" pitchFamily="49" charset="0"/>
              </a:rPr>
              <a:t>)</a:t>
            </a:r>
          </a:p>
          <a:p>
            <a:r>
              <a:rPr lang="en-US" altLang="zh-CN" dirty="0">
                <a:solidFill>
                  <a:srgbClr val="AF00DB"/>
                </a:solidFill>
                <a:latin typeface="Consolas" panose="020B0609020204030204" pitchFamily="49" charset="0"/>
              </a:rPr>
              <a:t>else</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x &lt; </a:t>
            </a:r>
            <a:r>
              <a:rPr lang="en-US" altLang="zh-CN" dirty="0">
                <a:solidFill>
                  <a:srgbClr val="098658"/>
                </a:solidFill>
                <a:latin typeface="Consolas" panose="020B0609020204030204" pitchFamily="49" charset="0"/>
              </a:rPr>
              <a:t>0</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"Negative"</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AF00DB"/>
                </a:solidFill>
                <a:latin typeface="Consolas" panose="020B0609020204030204" pitchFamily="49" charset="0"/>
              </a:rPr>
              <a:t>else</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x == </a:t>
            </a:r>
            <a:r>
              <a:rPr lang="en-US" altLang="zh-CN" dirty="0">
                <a:solidFill>
                  <a:srgbClr val="098658"/>
                </a:solidFill>
                <a:latin typeface="Consolas" panose="020B0609020204030204" pitchFamily="49" charset="0"/>
              </a:rPr>
              <a:t>0</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"Zero"</a:t>
            </a:r>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grpSp>
        <p:nvGrpSpPr>
          <p:cNvPr id="41" name="组合 40">
            <a:extLst>
              <a:ext uri="{FF2B5EF4-FFF2-40B4-BE49-F238E27FC236}">
                <a16:creationId xmlns:a16="http://schemas.microsoft.com/office/drawing/2014/main" id="{BADA13C3-B943-4FAF-B84E-FE037D9303DC}"/>
              </a:ext>
            </a:extLst>
          </p:cNvPr>
          <p:cNvGrpSpPr/>
          <p:nvPr/>
        </p:nvGrpSpPr>
        <p:grpSpPr>
          <a:xfrm>
            <a:off x="-86693" y="3289489"/>
            <a:ext cx="7637028" cy="3183229"/>
            <a:chOff x="2591950" y="1489460"/>
            <a:chExt cx="7575632" cy="3704334"/>
          </a:xfrm>
        </p:grpSpPr>
        <p:sp>
          <p:nvSpPr>
            <p:cNvPr id="42" name="流程图: 决策 41">
              <a:extLst>
                <a:ext uri="{FF2B5EF4-FFF2-40B4-BE49-F238E27FC236}">
                  <a16:creationId xmlns:a16="http://schemas.microsoft.com/office/drawing/2014/main" id="{06802655-2F1F-43E1-B9C1-E007AEDE3E8E}"/>
                </a:ext>
              </a:extLst>
            </p:cNvPr>
            <p:cNvSpPr/>
            <p:nvPr/>
          </p:nvSpPr>
          <p:spPr>
            <a:xfrm>
              <a:off x="4171660" y="1751043"/>
              <a:ext cx="1542197" cy="896623"/>
            </a:xfrm>
            <a:prstGeom prst="flowChartDecision">
              <a:avLst/>
            </a:prstGeom>
            <a:solidFill>
              <a:srgbClr val="70AD47"/>
            </a:solidFill>
            <a:ln w="19050" cap="flat" cmpd="sng" algn="ctr">
              <a:solidFill>
                <a:sysClr val="window" lastClr="FFFFFF"/>
              </a:solidFill>
              <a:prstDash val="solid"/>
              <a:miter lim="800000"/>
            </a:ln>
            <a:effectLst/>
          </p:spPr>
          <p:txBody>
            <a:bodyPr rot="0" spcFirstLastPara="0" vert="horz" wrap="square" lIns="91428" tIns="45714" rIns="91428" bIns="45714"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条件</a:t>
              </a:r>
              <a:r>
                <a:rPr kumimoji="0" lang="en-US" altLang="zh-CN"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1?</a:t>
              </a:r>
              <a:endPar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3" name="流程图: 过程 42">
              <a:extLst>
                <a:ext uri="{FF2B5EF4-FFF2-40B4-BE49-F238E27FC236}">
                  <a16:creationId xmlns:a16="http://schemas.microsoft.com/office/drawing/2014/main" id="{78A715A0-0CD9-46A9-8114-3D2DE8819E07}"/>
                </a:ext>
              </a:extLst>
            </p:cNvPr>
            <p:cNvSpPr/>
            <p:nvPr/>
          </p:nvSpPr>
          <p:spPr>
            <a:xfrm>
              <a:off x="8839190" y="3784558"/>
              <a:ext cx="1328392" cy="575475"/>
            </a:xfrm>
            <a:prstGeom prst="flowChartProcess">
              <a:avLst/>
            </a:prstGeom>
            <a:solidFill>
              <a:srgbClr val="5B9BD5">
                <a:lumMod val="40000"/>
                <a:lumOff val="60000"/>
              </a:srgbClr>
            </a:solidFill>
            <a:ln w="6350" cap="flat" cmpd="sng" algn="ctr">
              <a:solidFill>
                <a:srgbClr val="002060"/>
              </a:solidFill>
              <a:prstDash val="solid"/>
              <a:miter lim="800000"/>
            </a:ln>
            <a:effectLst/>
          </p:spPr>
          <p:txBody>
            <a:bodyPr rot="0" spcFirstLastPara="0" vert="horz" wrap="square" lIns="91428" tIns="45714" rIns="91428" bIns="45714"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语句块</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n+1</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4" name="直接箭头连接符 43">
              <a:extLst>
                <a:ext uri="{FF2B5EF4-FFF2-40B4-BE49-F238E27FC236}">
                  <a16:creationId xmlns:a16="http://schemas.microsoft.com/office/drawing/2014/main" id="{985653D2-342A-4919-BD54-3878B8CB95FB}"/>
                </a:ext>
              </a:extLst>
            </p:cNvPr>
            <p:cNvCxnSpPr/>
            <p:nvPr/>
          </p:nvCxnSpPr>
          <p:spPr>
            <a:xfrm>
              <a:off x="3658248" y="4360033"/>
              <a:ext cx="1" cy="586855"/>
            </a:xfrm>
            <a:prstGeom prst="straightConnector1">
              <a:avLst/>
            </a:prstGeom>
            <a:noFill/>
            <a:ln w="22225" cap="flat" cmpd="sng" algn="ctr">
              <a:solidFill>
                <a:sysClr val="windowText" lastClr="000000"/>
              </a:solidFill>
              <a:prstDash val="solid"/>
              <a:miter lim="800000"/>
              <a:tailEnd type="triangle"/>
            </a:ln>
            <a:effectLst/>
          </p:spPr>
        </p:cxnSp>
        <p:cxnSp>
          <p:nvCxnSpPr>
            <p:cNvPr id="45" name="肘形连接符 7" title="t ">
              <a:extLst>
                <a:ext uri="{FF2B5EF4-FFF2-40B4-BE49-F238E27FC236}">
                  <a16:creationId xmlns:a16="http://schemas.microsoft.com/office/drawing/2014/main" id="{E02D036E-3DEB-4F0C-9933-6A3E09450B59}"/>
                </a:ext>
              </a:extLst>
            </p:cNvPr>
            <p:cNvCxnSpPr>
              <a:stCxn id="42" idx="3"/>
              <a:endCxn id="53" idx="0"/>
            </p:cNvCxnSpPr>
            <p:nvPr/>
          </p:nvCxnSpPr>
          <p:spPr>
            <a:xfrm>
              <a:off x="5713857" y="2199355"/>
              <a:ext cx="514074" cy="181753"/>
            </a:xfrm>
            <a:prstGeom prst="bentConnector2">
              <a:avLst/>
            </a:prstGeom>
            <a:noFill/>
            <a:ln w="22225" cap="flat" cmpd="sng" algn="ctr">
              <a:solidFill>
                <a:sysClr val="windowText" lastClr="000000"/>
              </a:solidFill>
              <a:prstDash val="solid"/>
              <a:miter lim="800000"/>
              <a:tailEnd type="triangle"/>
            </a:ln>
            <a:effectLst/>
          </p:spPr>
        </p:cxnSp>
        <p:sp>
          <p:nvSpPr>
            <p:cNvPr id="46" name="文本框 64">
              <a:extLst>
                <a:ext uri="{FF2B5EF4-FFF2-40B4-BE49-F238E27FC236}">
                  <a16:creationId xmlns:a16="http://schemas.microsoft.com/office/drawing/2014/main" id="{CF6254B3-1092-457E-9914-4226D3D4C6A1}"/>
                </a:ext>
              </a:extLst>
            </p:cNvPr>
            <p:cNvSpPr txBox="1"/>
            <p:nvPr/>
          </p:nvSpPr>
          <p:spPr>
            <a:xfrm>
              <a:off x="5550082" y="1846577"/>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False</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7" name="文本框 65">
              <a:extLst>
                <a:ext uri="{FF2B5EF4-FFF2-40B4-BE49-F238E27FC236}">
                  <a16:creationId xmlns:a16="http://schemas.microsoft.com/office/drawing/2014/main" id="{21BA8713-52AF-4DA9-BDB3-EC99FFFDFAB6}"/>
                </a:ext>
              </a:extLst>
            </p:cNvPr>
            <p:cNvSpPr txBox="1"/>
            <p:nvPr/>
          </p:nvSpPr>
          <p:spPr>
            <a:xfrm>
              <a:off x="3639396" y="1860224"/>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True</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8" name="文本框 66">
              <a:extLst>
                <a:ext uri="{FF2B5EF4-FFF2-40B4-BE49-F238E27FC236}">
                  <a16:creationId xmlns:a16="http://schemas.microsoft.com/office/drawing/2014/main" id="{B1807101-1525-4E62-80F1-541F201488CC}"/>
                </a:ext>
              </a:extLst>
            </p:cNvPr>
            <p:cNvSpPr txBox="1"/>
            <p:nvPr/>
          </p:nvSpPr>
          <p:spPr>
            <a:xfrm>
              <a:off x="2591950" y="2917824"/>
              <a:ext cx="1173708" cy="4297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b="1" i="0" u="none" strike="noStrike" kern="1200" cap="none" spc="0" normalizeH="0" baseline="0" noProof="0" dirty="0">
                  <a:ln>
                    <a:noFill/>
                  </a:ln>
                  <a:effectLst/>
                  <a:uLnTx/>
                  <a:uFillTx/>
                  <a:latin typeface="等线" panose="020F0502020204030204"/>
                  <a:ea typeface="等线" panose="02010600030101010101" pitchFamily="2" charset="-122"/>
                  <a:cs typeface="+mn-cs"/>
                </a:rPr>
                <a:t>多分支</a:t>
              </a:r>
            </a:p>
          </p:txBody>
        </p:sp>
        <p:sp>
          <p:nvSpPr>
            <p:cNvPr id="49" name="流程图: 过程 48">
              <a:extLst>
                <a:ext uri="{FF2B5EF4-FFF2-40B4-BE49-F238E27FC236}">
                  <a16:creationId xmlns:a16="http://schemas.microsoft.com/office/drawing/2014/main" id="{7F4B9F69-A294-487F-B32A-376DF5547E5C}"/>
                </a:ext>
              </a:extLst>
            </p:cNvPr>
            <p:cNvSpPr/>
            <p:nvPr/>
          </p:nvSpPr>
          <p:spPr>
            <a:xfrm>
              <a:off x="3079839" y="3798210"/>
              <a:ext cx="1201003" cy="573206"/>
            </a:xfrm>
            <a:prstGeom prst="flowChartProcess">
              <a:avLst/>
            </a:prstGeom>
            <a:solidFill>
              <a:srgbClr val="5B9BD5">
                <a:lumMod val="40000"/>
                <a:lumOff val="60000"/>
              </a:srgbClr>
            </a:solidFill>
            <a:ln w="6350" cap="flat" cmpd="sng" algn="ctr">
              <a:solidFill>
                <a:srgbClr val="002060"/>
              </a:solidFill>
              <a:prstDash val="solid"/>
              <a:miter lim="800000"/>
            </a:ln>
            <a:effectLst/>
          </p:spPr>
          <p:txBody>
            <a:bodyPr rot="0" spcFirstLastPara="0" vert="horz" wrap="square" lIns="91428" tIns="45714" rIns="91428" bIns="45714"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语句块</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0" name="肘形连接符 12" title="t ">
              <a:extLst>
                <a:ext uri="{FF2B5EF4-FFF2-40B4-BE49-F238E27FC236}">
                  <a16:creationId xmlns:a16="http://schemas.microsoft.com/office/drawing/2014/main" id="{ED4D84C9-DBDD-4409-97EF-CB19D9CE72EB}"/>
                </a:ext>
              </a:extLst>
            </p:cNvPr>
            <p:cNvCxnSpPr>
              <a:stCxn id="42" idx="1"/>
              <a:endCxn id="49" idx="0"/>
            </p:cNvCxnSpPr>
            <p:nvPr/>
          </p:nvCxnSpPr>
          <p:spPr>
            <a:xfrm rot="10800000" flipV="1">
              <a:off x="3680342" y="2199354"/>
              <a:ext cx="491319" cy="1598855"/>
            </a:xfrm>
            <a:prstGeom prst="bentConnector2">
              <a:avLst/>
            </a:prstGeom>
            <a:noFill/>
            <a:ln w="22225" cap="flat" cmpd="sng" algn="ctr">
              <a:solidFill>
                <a:sysClr val="windowText" lastClr="000000"/>
              </a:solidFill>
              <a:prstDash val="solid"/>
              <a:miter lim="800000"/>
              <a:tailEnd type="triangle"/>
            </a:ln>
            <a:effectLst/>
          </p:spPr>
        </p:cxnSp>
        <p:cxnSp>
          <p:nvCxnSpPr>
            <p:cNvPr id="51" name="直接连接符 50">
              <a:extLst>
                <a:ext uri="{FF2B5EF4-FFF2-40B4-BE49-F238E27FC236}">
                  <a16:creationId xmlns:a16="http://schemas.microsoft.com/office/drawing/2014/main" id="{505D7C5F-C522-40B4-B456-D28271240260}"/>
                </a:ext>
              </a:extLst>
            </p:cNvPr>
            <p:cNvCxnSpPr/>
            <p:nvPr/>
          </p:nvCxnSpPr>
          <p:spPr>
            <a:xfrm flipV="1">
              <a:off x="3596175" y="4926899"/>
              <a:ext cx="5954986" cy="12328"/>
            </a:xfrm>
            <a:prstGeom prst="line">
              <a:avLst/>
            </a:prstGeom>
            <a:noFill/>
            <a:ln w="22225" cap="flat" cmpd="sng" algn="ctr">
              <a:solidFill>
                <a:sysClr val="windowText" lastClr="000000"/>
              </a:solidFill>
              <a:prstDash val="solid"/>
              <a:miter lim="800000"/>
              <a:tailEnd type="none"/>
            </a:ln>
            <a:effectLst/>
          </p:spPr>
        </p:cxnSp>
        <p:cxnSp>
          <p:nvCxnSpPr>
            <p:cNvPr id="52" name="直接箭头连接符 51">
              <a:extLst>
                <a:ext uri="{FF2B5EF4-FFF2-40B4-BE49-F238E27FC236}">
                  <a16:creationId xmlns:a16="http://schemas.microsoft.com/office/drawing/2014/main" id="{30C14D38-0A8B-4DCB-9465-DC906D68C444}"/>
                </a:ext>
              </a:extLst>
            </p:cNvPr>
            <p:cNvCxnSpPr/>
            <p:nvPr/>
          </p:nvCxnSpPr>
          <p:spPr>
            <a:xfrm>
              <a:off x="4947306" y="1489460"/>
              <a:ext cx="0" cy="313899"/>
            </a:xfrm>
            <a:prstGeom prst="straightConnector1">
              <a:avLst/>
            </a:prstGeom>
            <a:noFill/>
            <a:ln w="22225" cap="flat" cmpd="sng" algn="ctr">
              <a:solidFill>
                <a:sysClr val="windowText" lastClr="000000"/>
              </a:solidFill>
              <a:prstDash val="solid"/>
              <a:miter lim="800000"/>
              <a:tailEnd type="triangle"/>
            </a:ln>
            <a:effectLst/>
          </p:spPr>
        </p:cxnSp>
        <p:sp>
          <p:nvSpPr>
            <p:cNvPr id="53" name="流程图: 决策 52">
              <a:extLst>
                <a:ext uri="{FF2B5EF4-FFF2-40B4-BE49-F238E27FC236}">
                  <a16:creationId xmlns:a16="http://schemas.microsoft.com/office/drawing/2014/main" id="{EB575F8D-14C1-4DB2-8519-69E22F8CE1F3}"/>
                </a:ext>
              </a:extLst>
            </p:cNvPr>
            <p:cNvSpPr/>
            <p:nvPr/>
          </p:nvSpPr>
          <p:spPr>
            <a:xfrm>
              <a:off x="5456832" y="2381108"/>
              <a:ext cx="1542197" cy="785172"/>
            </a:xfrm>
            <a:prstGeom prst="flowChartDecision">
              <a:avLst/>
            </a:prstGeom>
            <a:solidFill>
              <a:srgbClr val="70AD47"/>
            </a:solidFill>
            <a:ln w="19050" cap="flat" cmpd="sng" algn="ctr">
              <a:solidFill>
                <a:sysClr val="window" lastClr="FFFFFF"/>
              </a:solidFill>
              <a:prstDash val="solid"/>
              <a:miter lim="800000"/>
            </a:ln>
            <a:effectLst/>
          </p:spPr>
          <p:txBody>
            <a:bodyPr rot="0" spcFirstLastPara="0" vert="horz" wrap="square" lIns="91428" tIns="45714" rIns="91428" bIns="45714"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条件</a:t>
              </a:r>
              <a:r>
                <a:rPr kumimoji="0" lang="en-US" altLang="zh-CN"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2?</a:t>
              </a:r>
              <a:endPar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54" name="肘形连接符 16" title="t ">
              <a:extLst>
                <a:ext uri="{FF2B5EF4-FFF2-40B4-BE49-F238E27FC236}">
                  <a16:creationId xmlns:a16="http://schemas.microsoft.com/office/drawing/2014/main" id="{3F2E9C19-CA2E-46EC-B0B4-E5B8A8C22D52}"/>
                </a:ext>
              </a:extLst>
            </p:cNvPr>
            <p:cNvCxnSpPr>
              <a:endCxn id="57" idx="0"/>
            </p:cNvCxnSpPr>
            <p:nvPr/>
          </p:nvCxnSpPr>
          <p:spPr>
            <a:xfrm>
              <a:off x="6946710" y="2784143"/>
              <a:ext cx="1322698" cy="238410"/>
            </a:xfrm>
            <a:prstGeom prst="bentConnector2">
              <a:avLst/>
            </a:prstGeom>
            <a:noFill/>
            <a:ln w="22225" cap="flat" cmpd="sng" algn="ctr">
              <a:solidFill>
                <a:sysClr val="windowText" lastClr="000000"/>
              </a:solidFill>
              <a:prstDash val="lgDash"/>
              <a:miter lim="800000"/>
              <a:tailEnd type="triangle"/>
            </a:ln>
            <a:effectLst/>
          </p:spPr>
        </p:cxnSp>
        <p:sp>
          <p:nvSpPr>
            <p:cNvPr id="55" name="流程图: 过程 54">
              <a:extLst>
                <a:ext uri="{FF2B5EF4-FFF2-40B4-BE49-F238E27FC236}">
                  <a16:creationId xmlns:a16="http://schemas.microsoft.com/office/drawing/2014/main" id="{87F6D83B-ED96-4DCE-9525-6EA615E0EAC1}"/>
                </a:ext>
              </a:extLst>
            </p:cNvPr>
            <p:cNvSpPr/>
            <p:nvPr/>
          </p:nvSpPr>
          <p:spPr>
            <a:xfrm>
              <a:off x="4419603" y="3800477"/>
              <a:ext cx="1201003" cy="573206"/>
            </a:xfrm>
            <a:prstGeom prst="flowChartProcess">
              <a:avLst/>
            </a:prstGeom>
            <a:solidFill>
              <a:srgbClr val="5B9BD5">
                <a:lumMod val="40000"/>
                <a:lumOff val="60000"/>
              </a:srgbClr>
            </a:solidFill>
            <a:ln w="6350" cap="flat" cmpd="sng" algn="ctr">
              <a:solidFill>
                <a:srgbClr val="002060"/>
              </a:solidFill>
              <a:prstDash val="solid"/>
              <a:miter lim="800000"/>
            </a:ln>
            <a:effectLst/>
          </p:spPr>
          <p:txBody>
            <a:bodyPr rot="0" spcFirstLastPara="0" vert="horz" wrap="square" lIns="91428" tIns="45714" rIns="91428" bIns="45714"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语句块</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6" name="肘形连接符 18" title="t ">
              <a:extLst>
                <a:ext uri="{FF2B5EF4-FFF2-40B4-BE49-F238E27FC236}">
                  <a16:creationId xmlns:a16="http://schemas.microsoft.com/office/drawing/2014/main" id="{FA21FF79-7E75-4DE6-9536-718BB985A46D}"/>
                </a:ext>
              </a:extLst>
            </p:cNvPr>
            <p:cNvCxnSpPr>
              <a:stCxn id="53" idx="1"/>
              <a:endCxn id="55" idx="0"/>
            </p:cNvCxnSpPr>
            <p:nvPr/>
          </p:nvCxnSpPr>
          <p:spPr>
            <a:xfrm rot="10800000" flipV="1">
              <a:off x="5020106" y="2773693"/>
              <a:ext cx="436727" cy="1026783"/>
            </a:xfrm>
            <a:prstGeom prst="bentConnector2">
              <a:avLst/>
            </a:prstGeom>
            <a:noFill/>
            <a:ln w="22225" cap="flat" cmpd="sng" algn="ctr">
              <a:solidFill>
                <a:sysClr val="windowText" lastClr="000000"/>
              </a:solidFill>
              <a:prstDash val="solid"/>
              <a:miter lim="800000"/>
              <a:tailEnd type="triangle"/>
            </a:ln>
            <a:effectLst/>
          </p:spPr>
        </p:cxnSp>
        <p:sp>
          <p:nvSpPr>
            <p:cNvPr id="57" name="流程图: 决策 56">
              <a:extLst>
                <a:ext uri="{FF2B5EF4-FFF2-40B4-BE49-F238E27FC236}">
                  <a16:creationId xmlns:a16="http://schemas.microsoft.com/office/drawing/2014/main" id="{4E50F683-2EE2-44E8-988B-4EAF6D4DDB58}"/>
                </a:ext>
              </a:extLst>
            </p:cNvPr>
            <p:cNvSpPr/>
            <p:nvPr/>
          </p:nvSpPr>
          <p:spPr>
            <a:xfrm>
              <a:off x="7435758" y="3022553"/>
              <a:ext cx="1667299" cy="716933"/>
            </a:xfrm>
            <a:prstGeom prst="flowChartDecision">
              <a:avLst/>
            </a:prstGeom>
            <a:solidFill>
              <a:srgbClr val="70AD47"/>
            </a:solidFill>
            <a:ln w="19050" cap="flat" cmpd="sng" algn="ctr">
              <a:solidFill>
                <a:sysClr val="window" lastClr="FFFFFF"/>
              </a:solidFill>
              <a:prstDash val="solid"/>
              <a:miter lim="800000"/>
            </a:ln>
            <a:effectLst/>
          </p:spPr>
          <p:txBody>
            <a:bodyPr rot="0" spcFirstLastPara="0" vert="horz" wrap="square" lIns="91428" tIns="45714" rIns="91428" bIns="45714"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条件</a:t>
              </a:r>
              <a:r>
                <a:rPr kumimoji="0" lang="en-US" altLang="zh-CN"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n?</a:t>
              </a:r>
              <a:endPar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8" name="流程图: 过程 57">
              <a:extLst>
                <a:ext uri="{FF2B5EF4-FFF2-40B4-BE49-F238E27FC236}">
                  <a16:creationId xmlns:a16="http://schemas.microsoft.com/office/drawing/2014/main" id="{1ED16515-C251-4821-B62C-0D6355EFE3A0}"/>
                </a:ext>
              </a:extLst>
            </p:cNvPr>
            <p:cNvSpPr/>
            <p:nvPr/>
          </p:nvSpPr>
          <p:spPr>
            <a:xfrm>
              <a:off x="6535007" y="3786828"/>
              <a:ext cx="1201003" cy="573206"/>
            </a:xfrm>
            <a:prstGeom prst="flowChartProcess">
              <a:avLst/>
            </a:prstGeom>
            <a:solidFill>
              <a:srgbClr val="5B9BD5">
                <a:lumMod val="40000"/>
                <a:lumOff val="60000"/>
              </a:srgbClr>
            </a:solidFill>
            <a:ln w="6350" cap="flat" cmpd="sng" algn="ctr">
              <a:solidFill>
                <a:srgbClr val="002060"/>
              </a:solidFill>
              <a:prstDash val="solid"/>
              <a:miter lim="800000"/>
            </a:ln>
            <a:effectLst/>
          </p:spPr>
          <p:txBody>
            <a:bodyPr rot="0" spcFirstLastPara="0" vert="horz" wrap="square" lIns="91428" tIns="45714" rIns="91428" bIns="45714"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语句块</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n</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9" name="肘形连接符 21" title="t ">
              <a:extLst>
                <a:ext uri="{FF2B5EF4-FFF2-40B4-BE49-F238E27FC236}">
                  <a16:creationId xmlns:a16="http://schemas.microsoft.com/office/drawing/2014/main" id="{5CCEB603-64B4-457C-AE01-2148D22660D2}"/>
                </a:ext>
              </a:extLst>
            </p:cNvPr>
            <p:cNvCxnSpPr>
              <a:endCxn id="58" idx="0"/>
            </p:cNvCxnSpPr>
            <p:nvPr/>
          </p:nvCxnSpPr>
          <p:spPr>
            <a:xfrm rot="10800000" flipV="1">
              <a:off x="7135509" y="3398292"/>
              <a:ext cx="452646" cy="388535"/>
            </a:xfrm>
            <a:prstGeom prst="bentConnector2">
              <a:avLst/>
            </a:prstGeom>
            <a:noFill/>
            <a:ln w="22225" cap="flat" cmpd="sng" algn="ctr">
              <a:solidFill>
                <a:sysClr val="windowText" lastClr="000000"/>
              </a:solidFill>
              <a:prstDash val="solid"/>
              <a:miter lim="800000"/>
              <a:tailEnd type="triangle"/>
            </a:ln>
            <a:effectLst/>
          </p:spPr>
        </p:cxnSp>
        <p:sp>
          <p:nvSpPr>
            <p:cNvPr id="60" name="文本框 65">
              <a:extLst>
                <a:ext uri="{FF2B5EF4-FFF2-40B4-BE49-F238E27FC236}">
                  <a16:creationId xmlns:a16="http://schemas.microsoft.com/office/drawing/2014/main" id="{64ECA478-81A0-4000-B3DB-AF199854CDC5}"/>
                </a:ext>
              </a:extLst>
            </p:cNvPr>
            <p:cNvSpPr txBox="1"/>
            <p:nvPr/>
          </p:nvSpPr>
          <p:spPr>
            <a:xfrm>
              <a:off x="5113355" y="2392487"/>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True</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1" name="文本框 64">
              <a:extLst>
                <a:ext uri="{FF2B5EF4-FFF2-40B4-BE49-F238E27FC236}">
                  <a16:creationId xmlns:a16="http://schemas.microsoft.com/office/drawing/2014/main" id="{12696A0E-FA0C-4519-A42E-ECB2EA2E41CE}"/>
                </a:ext>
              </a:extLst>
            </p:cNvPr>
            <p:cNvSpPr txBox="1"/>
            <p:nvPr/>
          </p:nvSpPr>
          <p:spPr>
            <a:xfrm>
              <a:off x="6805676" y="2433430"/>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False</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2" name="文本框 65">
              <a:extLst>
                <a:ext uri="{FF2B5EF4-FFF2-40B4-BE49-F238E27FC236}">
                  <a16:creationId xmlns:a16="http://schemas.microsoft.com/office/drawing/2014/main" id="{3A22E239-9242-440F-B72B-FAE9C4AF987F}"/>
                </a:ext>
              </a:extLst>
            </p:cNvPr>
            <p:cNvSpPr txBox="1"/>
            <p:nvPr/>
          </p:nvSpPr>
          <p:spPr>
            <a:xfrm>
              <a:off x="6996746" y="3020285"/>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True</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63" name="肘形连接符 25" title="t ">
              <a:extLst>
                <a:ext uri="{FF2B5EF4-FFF2-40B4-BE49-F238E27FC236}">
                  <a16:creationId xmlns:a16="http://schemas.microsoft.com/office/drawing/2014/main" id="{2D30F2CD-778C-4A1B-925A-F6474F6F7119}"/>
                </a:ext>
              </a:extLst>
            </p:cNvPr>
            <p:cNvCxnSpPr>
              <a:stCxn id="57" idx="3"/>
              <a:endCxn id="43" idx="0"/>
            </p:cNvCxnSpPr>
            <p:nvPr/>
          </p:nvCxnSpPr>
          <p:spPr>
            <a:xfrm>
              <a:off x="9103057" y="3381020"/>
              <a:ext cx="400329" cy="403538"/>
            </a:xfrm>
            <a:prstGeom prst="bentConnector2">
              <a:avLst/>
            </a:prstGeom>
            <a:noFill/>
            <a:ln w="22225" cap="flat" cmpd="sng" algn="ctr">
              <a:solidFill>
                <a:sysClr val="windowText" lastClr="000000"/>
              </a:solidFill>
              <a:prstDash val="solid"/>
              <a:miter lim="800000"/>
              <a:tailEnd type="triangle"/>
            </a:ln>
            <a:effectLst/>
          </p:spPr>
        </p:cxnSp>
        <p:sp>
          <p:nvSpPr>
            <p:cNvPr id="64" name="文本框 64">
              <a:extLst>
                <a:ext uri="{FF2B5EF4-FFF2-40B4-BE49-F238E27FC236}">
                  <a16:creationId xmlns:a16="http://schemas.microsoft.com/office/drawing/2014/main" id="{CBBE09CB-4E0A-4CD0-994D-75A361E44C99}"/>
                </a:ext>
              </a:extLst>
            </p:cNvPr>
            <p:cNvSpPr txBox="1"/>
            <p:nvPr/>
          </p:nvSpPr>
          <p:spPr>
            <a:xfrm>
              <a:off x="9019466" y="2993954"/>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False</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5" name="文本框 65">
              <a:extLst>
                <a:ext uri="{FF2B5EF4-FFF2-40B4-BE49-F238E27FC236}">
                  <a16:creationId xmlns:a16="http://schemas.microsoft.com/office/drawing/2014/main" id="{C2F2D57F-C53F-4163-8214-92CECBA7187A}"/>
                </a:ext>
              </a:extLst>
            </p:cNvPr>
            <p:cNvSpPr txBox="1"/>
            <p:nvPr/>
          </p:nvSpPr>
          <p:spPr>
            <a:xfrm>
              <a:off x="5813959" y="3917335"/>
              <a:ext cx="75062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66" name="直接箭头连接符 65">
              <a:extLst>
                <a:ext uri="{FF2B5EF4-FFF2-40B4-BE49-F238E27FC236}">
                  <a16:creationId xmlns:a16="http://schemas.microsoft.com/office/drawing/2014/main" id="{922C7389-2B83-4FCC-A198-4D42B560A81B}"/>
                </a:ext>
              </a:extLst>
            </p:cNvPr>
            <p:cNvCxnSpPr/>
            <p:nvPr/>
          </p:nvCxnSpPr>
          <p:spPr>
            <a:xfrm>
              <a:off x="5052592" y="4362307"/>
              <a:ext cx="1" cy="586855"/>
            </a:xfrm>
            <a:prstGeom prst="straightConnector1">
              <a:avLst/>
            </a:prstGeom>
            <a:noFill/>
            <a:ln w="22225" cap="flat" cmpd="sng" algn="ctr">
              <a:solidFill>
                <a:sysClr val="windowText" lastClr="000000"/>
              </a:solidFill>
              <a:prstDash val="solid"/>
              <a:miter lim="800000"/>
              <a:tailEnd type="triangle"/>
            </a:ln>
            <a:effectLst/>
          </p:spPr>
        </p:cxnSp>
        <p:cxnSp>
          <p:nvCxnSpPr>
            <p:cNvPr id="67" name="直接箭头连接符 66">
              <a:extLst>
                <a:ext uri="{FF2B5EF4-FFF2-40B4-BE49-F238E27FC236}">
                  <a16:creationId xmlns:a16="http://schemas.microsoft.com/office/drawing/2014/main" id="{8E492C3D-9F57-4EFA-9F0D-2F8BB7DD3FFB}"/>
                </a:ext>
              </a:extLst>
            </p:cNvPr>
            <p:cNvCxnSpPr/>
            <p:nvPr/>
          </p:nvCxnSpPr>
          <p:spPr>
            <a:xfrm>
              <a:off x="7154359" y="4375953"/>
              <a:ext cx="1" cy="586855"/>
            </a:xfrm>
            <a:prstGeom prst="straightConnector1">
              <a:avLst/>
            </a:prstGeom>
            <a:noFill/>
            <a:ln w="22225" cap="flat" cmpd="sng" algn="ctr">
              <a:solidFill>
                <a:sysClr val="windowText" lastClr="000000"/>
              </a:solidFill>
              <a:prstDash val="solid"/>
              <a:miter lim="800000"/>
              <a:tailEnd type="triangle"/>
            </a:ln>
            <a:effectLst/>
          </p:spPr>
        </p:cxnSp>
        <p:cxnSp>
          <p:nvCxnSpPr>
            <p:cNvPr id="68" name="直接箭头连接符 67">
              <a:extLst>
                <a:ext uri="{FF2B5EF4-FFF2-40B4-BE49-F238E27FC236}">
                  <a16:creationId xmlns:a16="http://schemas.microsoft.com/office/drawing/2014/main" id="{6213E7A0-F4F7-4ACD-8D7D-B20BB4E4D76C}"/>
                </a:ext>
              </a:extLst>
            </p:cNvPr>
            <p:cNvCxnSpPr/>
            <p:nvPr/>
          </p:nvCxnSpPr>
          <p:spPr>
            <a:xfrm>
              <a:off x="9501778" y="4348657"/>
              <a:ext cx="1" cy="586855"/>
            </a:xfrm>
            <a:prstGeom prst="straightConnector1">
              <a:avLst/>
            </a:prstGeom>
            <a:noFill/>
            <a:ln w="22225" cap="flat" cmpd="sng" algn="ctr">
              <a:solidFill>
                <a:sysClr val="windowText" lastClr="000000"/>
              </a:solidFill>
              <a:prstDash val="solid"/>
              <a:miter lim="800000"/>
              <a:tailEnd type="triangle"/>
            </a:ln>
            <a:effectLst/>
          </p:spPr>
        </p:cxnSp>
        <p:cxnSp>
          <p:nvCxnSpPr>
            <p:cNvPr id="69" name="直接箭头连接符 68">
              <a:extLst>
                <a:ext uri="{FF2B5EF4-FFF2-40B4-BE49-F238E27FC236}">
                  <a16:creationId xmlns:a16="http://schemas.microsoft.com/office/drawing/2014/main" id="{320A6390-95EB-46AC-BEFE-0DB53A163998}"/>
                </a:ext>
              </a:extLst>
            </p:cNvPr>
            <p:cNvCxnSpPr>
              <a:cxnSpLocks/>
            </p:cNvCxnSpPr>
            <p:nvPr/>
          </p:nvCxnSpPr>
          <p:spPr>
            <a:xfrm>
              <a:off x="5052601" y="4949168"/>
              <a:ext cx="8199" cy="244626"/>
            </a:xfrm>
            <a:prstGeom prst="straightConnector1">
              <a:avLst/>
            </a:prstGeom>
            <a:noFill/>
            <a:ln w="22225" cap="flat" cmpd="sng" algn="ctr">
              <a:solidFill>
                <a:sysClr val="windowText" lastClr="000000"/>
              </a:solidFill>
              <a:prstDash val="solid"/>
              <a:miter lim="800000"/>
              <a:tailEnd type="triangle"/>
            </a:ln>
            <a:effectLst/>
          </p:spPr>
        </p:cxnSp>
      </p:grpSp>
      <p:sp>
        <p:nvSpPr>
          <p:cNvPr id="71" name="矩形 70">
            <a:extLst>
              <a:ext uri="{FF2B5EF4-FFF2-40B4-BE49-F238E27FC236}">
                <a16:creationId xmlns:a16="http://schemas.microsoft.com/office/drawing/2014/main" id="{A24D09DB-C1CA-4ABE-B090-79D18C065CA2}"/>
              </a:ext>
            </a:extLst>
          </p:cNvPr>
          <p:cNvSpPr/>
          <p:nvPr/>
        </p:nvSpPr>
        <p:spPr>
          <a:xfrm>
            <a:off x="8460180" y="4763654"/>
            <a:ext cx="3272444" cy="17543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x &gt; </a:t>
            </a:r>
            <a:r>
              <a:rPr lang="en-US" altLang="zh-CN" dirty="0">
                <a:solidFill>
                  <a:srgbClr val="098658"/>
                </a:solidFill>
                <a:latin typeface="Consolas" panose="020B0609020204030204" pitchFamily="49" charset="0"/>
              </a:rPr>
              <a:t>0</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"Positive"</a:t>
            </a:r>
            <a:r>
              <a:rPr lang="en-US" altLang="zh-CN" dirty="0">
                <a:solidFill>
                  <a:srgbClr val="000000"/>
                </a:solidFill>
                <a:latin typeface="Consolas" panose="020B0609020204030204" pitchFamily="49" charset="0"/>
              </a:rPr>
              <a:t>)</a:t>
            </a:r>
          </a:p>
          <a:p>
            <a:r>
              <a:rPr lang="en-US" altLang="zh-CN" dirty="0" err="1">
                <a:solidFill>
                  <a:srgbClr val="AF00DB"/>
                </a:solidFill>
                <a:latin typeface="Consolas" panose="020B0609020204030204" pitchFamily="49" charset="0"/>
              </a:rPr>
              <a:t>elif</a:t>
            </a:r>
            <a:r>
              <a:rPr lang="en-US" altLang="zh-CN" dirty="0">
                <a:solidFill>
                  <a:srgbClr val="000000"/>
                </a:solidFill>
                <a:latin typeface="Consolas" panose="020B0609020204030204" pitchFamily="49" charset="0"/>
              </a:rPr>
              <a:t> x &lt; </a:t>
            </a:r>
            <a:r>
              <a:rPr lang="en-US" altLang="zh-CN" dirty="0">
                <a:solidFill>
                  <a:srgbClr val="098658"/>
                </a:solidFill>
                <a:latin typeface="Consolas" panose="020B0609020204030204" pitchFamily="49" charset="0"/>
              </a:rPr>
              <a:t>0</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"Negative"</a:t>
            </a:r>
            <a:r>
              <a:rPr lang="en-US" altLang="zh-CN" dirty="0">
                <a:solidFill>
                  <a:srgbClr val="000000"/>
                </a:solidFill>
                <a:latin typeface="Consolas" panose="020B0609020204030204" pitchFamily="49" charset="0"/>
              </a:rPr>
              <a:t>)</a:t>
            </a:r>
          </a:p>
          <a:p>
            <a:r>
              <a:rPr lang="en-US" altLang="zh-CN" dirty="0" err="1">
                <a:solidFill>
                  <a:srgbClr val="AF00DB"/>
                </a:solidFill>
                <a:latin typeface="Consolas" panose="020B0609020204030204" pitchFamily="49" charset="0"/>
              </a:rPr>
              <a:t>elif</a:t>
            </a:r>
            <a:r>
              <a:rPr lang="en-US" altLang="zh-CN" dirty="0">
                <a:solidFill>
                  <a:srgbClr val="000000"/>
                </a:solidFill>
                <a:latin typeface="Consolas" panose="020B0609020204030204" pitchFamily="49" charset="0"/>
              </a:rPr>
              <a:t> x == </a:t>
            </a:r>
            <a:r>
              <a:rPr lang="en-US" altLang="zh-CN" dirty="0">
                <a:solidFill>
                  <a:srgbClr val="098658"/>
                </a:solidFill>
                <a:latin typeface="Consolas" panose="020B0609020204030204" pitchFamily="49" charset="0"/>
              </a:rPr>
              <a:t>0</a:t>
            </a:r>
            <a:r>
              <a:rPr lang="en-US" altLang="zh-CN" dirty="0">
                <a:solidFill>
                  <a:srgbClr val="000000"/>
                </a:solidFill>
                <a:latin typeface="Consolas" panose="020B0609020204030204" pitchFamily="49" charset="0"/>
              </a:rPr>
              <a:t>:  </a:t>
            </a:r>
            <a:r>
              <a:rPr lang="en-US" altLang="zh-CN" dirty="0">
                <a:solidFill>
                  <a:srgbClr val="AF00DB"/>
                </a:solidFill>
                <a:latin typeface="Consolas" panose="020B0609020204030204" pitchFamily="49" charset="0"/>
              </a:rPr>
              <a:t># else:</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"Zero"</a:t>
            </a:r>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086815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8311A-8593-48DC-92B1-3421ADD1A39D}"/>
              </a:ext>
            </a:extLst>
          </p:cNvPr>
          <p:cNvSpPr>
            <a:spLocks noGrp="1"/>
          </p:cNvSpPr>
          <p:nvPr>
            <p:ph type="title"/>
          </p:nvPr>
        </p:nvSpPr>
        <p:spPr/>
        <p:txBody>
          <a:bodyPr/>
          <a:lstStyle/>
          <a:p>
            <a:r>
              <a:rPr lang="en-US" altLang="zh-CN" dirty="0"/>
              <a:t>if/else</a:t>
            </a:r>
            <a:r>
              <a:rPr lang="zh-CN" altLang="en-US" dirty="0"/>
              <a:t>语句嵌套</a:t>
            </a:r>
          </a:p>
        </p:txBody>
      </p:sp>
      <p:sp>
        <p:nvSpPr>
          <p:cNvPr id="3" name="内容占位符 2">
            <a:extLst>
              <a:ext uri="{FF2B5EF4-FFF2-40B4-BE49-F238E27FC236}">
                <a16:creationId xmlns:a16="http://schemas.microsoft.com/office/drawing/2014/main" id="{B08BCDC1-A937-4CF8-9E07-60DC486CF7E6}"/>
              </a:ext>
            </a:extLst>
          </p:cNvPr>
          <p:cNvSpPr>
            <a:spLocks noGrp="1"/>
          </p:cNvSpPr>
          <p:nvPr>
            <p:ph idx="1"/>
          </p:nvPr>
        </p:nvSpPr>
        <p:spPr>
          <a:xfrm>
            <a:off x="442913" y="728663"/>
            <a:ext cx="11289710" cy="5617710"/>
          </a:xfrm>
        </p:spPr>
        <p:txBody>
          <a:bodyPr/>
          <a:lstStyle/>
          <a:p>
            <a:r>
              <a:rPr lang="zh-CN" altLang="en-US" dirty="0"/>
              <a:t>如果条件表达式之间是独立的且可以执行语句块的任意组合时，可以采用顺序的多个</a:t>
            </a:r>
            <a:r>
              <a:rPr lang="en-US" altLang="zh-CN" dirty="0"/>
              <a:t>if</a:t>
            </a:r>
            <a:r>
              <a:rPr lang="zh-CN" altLang="en-US" dirty="0"/>
              <a:t>语句</a:t>
            </a:r>
          </a:p>
        </p:txBody>
      </p:sp>
      <p:sp>
        <p:nvSpPr>
          <p:cNvPr id="4" name="矩形 3">
            <a:extLst>
              <a:ext uri="{FF2B5EF4-FFF2-40B4-BE49-F238E27FC236}">
                <a16:creationId xmlns:a16="http://schemas.microsoft.com/office/drawing/2014/main" id="{F9DE26AC-894E-411E-BAF0-F46C99302271}"/>
              </a:ext>
            </a:extLst>
          </p:cNvPr>
          <p:cNvSpPr/>
          <p:nvPr/>
        </p:nvSpPr>
        <p:spPr>
          <a:xfrm>
            <a:off x="171599" y="1275360"/>
            <a:ext cx="7359535" cy="4524315"/>
          </a:xfrm>
          <a:prstGeom prst="rect">
            <a:avLst/>
          </a:prstGeom>
        </p:spPr>
        <p:txBody>
          <a:bodyPr wrap="square">
            <a:spAutoFit/>
          </a:bodyPr>
          <a:lstStyle/>
          <a:p>
            <a:r>
              <a:rPr lang="en-US" altLang="zh-CN" dirty="0">
                <a:solidFill>
                  <a:srgbClr val="001080"/>
                </a:solidFill>
                <a:latin typeface="Consolas" panose="020B0609020204030204" pitchFamily="49" charset="0"/>
              </a:rPr>
              <a:t>percent</a:t>
            </a:r>
            <a:r>
              <a:rPr lang="en-US" altLang="zh-CN" dirty="0">
                <a:solidFill>
                  <a:srgbClr val="000000"/>
                </a:solidFill>
                <a:latin typeface="Consolas" panose="020B0609020204030204" pitchFamily="49" charset="0"/>
              </a:rPr>
              <a:t> = </a:t>
            </a:r>
            <a:r>
              <a:rPr lang="en-US" altLang="zh-CN" dirty="0">
                <a:solidFill>
                  <a:srgbClr val="267F99"/>
                </a:solidFill>
                <a:latin typeface="Consolas" panose="020B0609020204030204" pitchFamily="49" charset="0"/>
              </a:rPr>
              <a:t>float</a:t>
            </a:r>
            <a:r>
              <a:rPr lang="en-US" altLang="zh-CN" dirty="0">
                <a:solidFill>
                  <a:srgbClr val="000000"/>
                </a:solidFill>
                <a:latin typeface="Consolas" panose="020B0609020204030204" pitchFamily="49" charset="0"/>
              </a:rPr>
              <a:t>(</a:t>
            </a:r>
            <a:r>
              <a:rPr lang="en-US" altLang="zh-CN" dirty="0">
                <a:solidFill>
                  <a:srgbClr val="795E26"/>
                </a:solidFill>
                <a:latin typeface="Consolas" panose="020B0609020204030204" pitchFamily="49" charset="0"/>
              </a:rPr>
              <a:t>input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"What percentage did you earn? "</a:t>
            </a:r>
            <a:r>
              <a:rPr lang="en-US" altLang="zh-CN" dirty="0">
                <a:solidFill>
                  <a:srgbClr val="000000"/>
                </a:solidFill>
                <a:latin typeface="Consolas" panose="020B0609020204030204" pitchFamily="49" charset="0"/>
              </a:rPr>
              <a:t>))</a:t>
            </a:r>
          </a:p>
          <a:p>
            <a:br>
              <a:rPr lang="en-US" altLang="zh-CN" dirty="0">
                <a:solidFill>
                  <a:srgbClr val="000000"/>
                </a:solidFill>
                <a:latin typeface="Consolas" panose="020B0609020204030204" pitchFamily="49" charset="0"/>
              </a:rPr>
            </a:br>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a:t>
            </a:r>
            <a:r>
              <a:rPr lang="en-US" altLang="zh-CN" dirty="0">
                <a:solidFill>
                  <a:srgbClr val="001080"/>
                </a:solidFill>
                <a:latin typeface="Consolas" panose="020B0609020204030204" pitchFamily="49" charset="0"/>
              </a:rPr>
              <a:t>percent</a:t>
            </a:r>
            <a:r>
              <a:rPr lang="en-US" altLang="zh-CN" dirty="0">
                <a:solidFill>
                  <a:srgbClr val="000000"/>
                </a:solidFill>
                <a:latin typeface="Consolas" panose="020B0609020204030204" pitchFamily="49" charset="0"/>
              </a:rPr>
              <a:t> &gt;= </a:t>
            </a:r>
            <a:r>
              <a:rPr lang="en-US" altLang="zh-CN" dirty="0">
                <a:solidFill>
                  <a:srgbClr val="098658"/>
                </a:solidFill>
                <a:latin typeface="Consolas" panose="020B0609020204030204" pitchFamily="49" charset="0"/>
              </a:rPr>
              <a:t>90</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"You got an A!"</a:t>
            </a:r>
            <a:r>
              <a:rPr lang="en-US" altLang="zh-CN" dirty="0">
                <a:solidFill>
                  <a:srgbClr val="000000"/>
                </a:solidFill>
                <a:latin typeface="Consolas" panose="020B0609020204030204" pitchFamily="49" charset="0"/>
              </a:rPr>
              <a:t>)</a:t>
            </a:r>
          </a:p>
          <a:p>
            <a:br>
              <a:rPr lang="en-US" altLang="zh-CN" dirty="0">
                <a:solidFill>
                  <a:srgbClr val="000000"/>
                </a:solidFill>
                <a:latin typeface="Consolas" panose="020B0609020204030204" pitchFamily="49" charset="0"/>
              </a:rPr>
            </a:br>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a:t>
            </a:r>
            <a:r>
              <a:rPr lang="en-US" altLang="zh-CN" dirty="0">
                <a:solidFill>
                  <a:srgbClr val="001080"/>
                </a:solidFill>
                <a:latin typeface="Consolas" panose="020B0609020204030204" pitchFamily="49" charset="0"/>
              </a:rPr>
              <a:t>percent</a:t>
            </a:r>
            <a:r>
              <a:rPr lang="en-US" altLang="zh-CN" dirty="0">
                <a:solidFill>
                  <a:srgbClr val="000000"/>
                </a:solidFill>
                <a:latin typeface="Consolas" panose="020B0609020204030204" pitchFamily="49" charset="0"/>
              </a:rPr>
              <a:t> &gt;= </a:t>
            </a:r>
            <a:r>
              <a:rPr lang="en-US" altLang="zh-CN" dirty="0">
                <a:solidFill>
                  <a:srgbClr val="098658"/>
                </a:solidFill>
                <a:latin typeface="Consolas" panose="020B0609020204030204" pitchFamily="49" charset="0"/>
              </a:rPr>
              <a:t>80</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"You got a B!"</a:t>
            </a:r>
            <a:r>
              <a:rPr lang="en-US" altLang="zh-CN" dirty="0">
                <a:solidFill>
                  <a:srgbClr val="000000"/>
                </a:solidFill>
                <a:latin typeface="Consolas" panose="020B0609020204030204" pitchFamily="49" charset="0"/>
              </a:rPr>
              <a:t>)</a:t>
            </a:r>
          </a:p>
          <a:p>
            <a:br>
              <a:rPr lang="en-US" altLang="zh-CN" dirty="0">
                <a:solidFill>
                  <a:srgbClr val="000000"/>
                </a:solidFill>
                <a:latin typeface="Consolas" panose="020B0609020204030204" pitchFamily="49" charset="0"/>
              </a:rPr>
            </a:br>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a:t>
            </a:r>
            <a:r>
              <a:rPr lang="en-US" altLang="zh-CN" dirty="0">
                <a:solidFill>
                  <a:srgbClr val="001080"/>
                </a:solidFill>
                <a:latin typeface="Consolas" panose="020B0609020204030204" pitchFamily="49" charset="0"/>
              </a:rPr>
              <a:t>percent</a:t>
            </a:r>
            <a:r>
              <a:rPr lang="en-US" altLang="zh-CN" dirty="0">
                <a:solidFill>
                  <a:srgbClr val="000000"/>
                </a:solidFill>
                <a:latin typeface="Consolas" panose="020B0609020204030204" pitchFamily="49" charset="0"/>
              </a:rPr>
              <a:t> &gt;= </a:t>
            </a:r>
            <a:r>
              <a:rPr lang="en-US" altLang="zh-CN" dirty="0">
                <a:solidFill>
                  <a:srgbClr val="098658"/>
                </a:solidFill>
                <a:latin typeface="Consolas" panose="020B0609020204030204" pitchFamily="49" charset="0"/>
              </a:rPr>
              <a:t>70</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"You got a C!"</a:t>
            </a:r>
            <a:r>
              <a:rPr lang="en-US" altLang="zh-CN" dirty="0">
                <a:solidFill>
                  <a:srgbClr val="000000"/>
                </a:solidFill>
                <a:latin typeface="Consolas" panose="020B0609020204030204" pitchFamily="49" charset="0"/>
              </a:rPr>
              <a:t>)</a:t>
            </a:r>
          </a:p>
          <a:p>
            <a:br>
              <a:rPr lang="en-US" altLang="zh-CN" dirty="0">
                <a:solidFill>
                  <a:srgbClr val="000000"/>
                </a:solidFill>
                <a:latin typeface="Consolas" panose="020B0609020204030204" pitchFamily="49" charset="0"/>
              </a:rPr>
            </a:br>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a:t>
            </a:r>
            <a:r>
              <a:rPr lang="en-US" altLang="zh-CN" dirty="0">
                <a:solidFill>
                  <a:srgbClr val="001080"/>
                </a:solidFill>
                <a:latin typeface="Consolas" panose="020B0609020204030204" pitchFamily="49" charset="0"/>
              </a:rPr>
              <a:t>percent</a:t>
            </a:r>
            <a:r>
              <a:rPr lang="en-US" altLang="zh-CN" dirty="0">
                <a:solidFill>
                  <a:srgbClr val="000000"/>
                </a:solidFill>
                <a:latin typeface="Consolas" panose="020B0609020204030204" pitchFamily="49" charset="0"/>
              </a:rPr>
              <a:t> &gt;= </a:t>
            </a:r>
            <a:r>
              <a:rPr lang="en-US" altLang="zh-CN" dirty="0">
                <a:solidFill>
                  <a:srgbClr val="098658"/>
                </a:solidFill>
                <a:latin typeface="Consolas" panose="020B0609020204030204" pitchFamily="49" charset="0"/>
              </a:rPr>
              <a:t>60</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"You got a D!"</a:t>
            </a:r>
            <a:r>
              <a:rPr lang="en-US" altLang="zh-CN" dirty="0">
                <a:solidFill>
                  <a:srgbClr val="000000"/>
                </a:solidFill>
                <a:latin typeface="Consolas" panose="020B0609020204030204" pitchFamily="49" charset="0"/>
              </a:rPr>
              <a:t>)</a:t>
            </a:r>
          </a:p>
          <a:p>
            <a:br>
              <a:rPr lang="en-US" altLang="zh-CN" dirty="0">
                <a:solidFill>
                  <a:srgbClr val="000000"/>
                </a:solidFill>
                <a:latin typeface="Consolas" panose="020B0609020204030204" pitchFamily="49" charset="0"/>
              </a:rPr>
            </a:br>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a:t>
            </a:r>
            <a:r>
              <a:rPr lang="en-US" altLang="zh-CN" dirty="0">
                <a:solidFill>
                  <a:srgbClr val="001080"/>
                </a:solidFill>
                <a:latin typeface="Consolas" panose="020B0609020204030204" pitchFamily="49" charset="0"/>
              </a:rPr>
              <a:t>percent</a:t>
            </a:r>
            <a:r>
              <a:rPr lang="en-US" altLang="zh-CN" dirty="0">
                <a:solidFill>
                  <a:srgbClr val="000000"/>
                </a:solidFill>
                <a:latin typeface="Consolas" panose="020B0609020204030204" pitchFamily="49" charset="0"/>
              </a:rPr>
              <a:t> &lt; </a:t>
            </a:r>
            <a:r>
              <a:rPr lang="en-US" altLang="zh-CN" dirty="0">
                <a:solidFill>
                  <a:srgbClr val="098658"/>
                </a:solidFill>
                <a:latin typeface="Consolas" panose="020B0609020204030204" pitchFamily="49" charset="0"/>
              </a:rPr>
              <a:t>60</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"You got an F!"</a:t>
            </a:r>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
        <p:nvSpPr>
          <p:cNvPr id="5" name="矩形 4">
            <a:extLst>
              <a:ext uri="{FF2B5EF4-FFF2-40B4-BE49-F238E27FC236}">
                <a16:creationId xmlns:a16="http://schemas.microsoft.com/office/drawing/2014/main" id="{82EB880E-434D-47F7-AE16-FC20442D4133}"/>
              </a:ext>
            </a:extLst>
          </p:cNvPr>
          <p:cNvSpPr/>
          <p:nvPr/>
        </p:nvSpPr>
        <p:spPr>
          <a:xfrm>
            <a:off x="4322346" y="1676875"/>
            <a:ext cx="7681591" cy="480131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solidFill>
                  <a:srgbClr val="001080"/>
                </a:solidFill>
                <a:latin typeface="Consolas" panose="020B0609020204030204" pitchFamily="49" charset="0"/>
              </a:rPr>
              <a:t>percent</a:t>
            </a:r>
            <a:r>
              <a:rPr lang="en-US" altLang="zh-CN" dirty="0">
                <a:solidFill>
                  <a:srgbClr val="000000"/>
                </a:solidFill>
                <a:latin typeface="Consolas" panose="020B0609020204030204" pitchFamily="49" charset="0"/>
              </a:rPr>
              <a:t> = </a:t>
            </a:r>
            <a:r>
              <a:rPr lang="en-US" altLang="zh-CN" dirty="0">
                <a:solidFill>
                  <a:srgbClr val="267F99"/>
                </a:solidFill>
                <a:latin typeface="Consolas" panose="020B0609020204030204" pitchFamily="49" charset="0"/>
              </a:rPr>
              <a:t>float</a:t>
            </a:r>
            <a:r>
              <a:rPr lang="en-US" altLang="zh-CN" dirty="0">
                <a:solidFill>
                  <a:srgbClr val="000000"/>
                </a:solidFill>
                <a:latin typeface="Consolas" panose="020B0609020204030204" pitchFamily="49" charset="0"/>
              </a:rPr>
              <a:t>(</a:t>
            </a:r>
            <a:r>
              <a:rPr lang="en-US" altLang="zh-CN" dirty="0">
                <a:solidFill>
                  <a:srgbClr val="795E26"/>
                </a:solidFill>
                <a:latin typeface="Consolas" panose="020B0609020204030204" pitchFamily="49" charset="0"/>
              </a:rPr>
              <a:t>input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"What percentage did you earn? "</a:t>
            </a:r>
            <a:r>
              <a:rPr lang="en-US" altLang="zh-CN" dirty="0">
                <a:solidFill>
                  <a:srgbClr val="000000"/>
                </a:solidFill>
                <a:latin typeface="Consolas" panose="020B0609020204030204" pitchFamily="49" charset="0"/>
              </a:rPr>
              <a:t>))</a:t>
            </a:r>
          </a:p>
          <a:p>
            <a:r>
              <a:rPr lang="en-US" altLang="zh-CN" dirty="0">
                <a:solidFill>
                  <a:srgbClr val="AF00DB"/>
                </a:solidFill>
                <a:latin typeface="Consolas" panose="020B0609020204030204" pitchFamily="49" charset="0"/>
              </a:rPr>
              <a:t>assert</a:t>
            </a:r>
            <a:r>
              <a:rPr lang="en-US" altLang="zh-CN" dirty="0">
                <a:solidFill>
                  <a:srgbClr val="000000"/>
                </a:solidFill>
                <a:latin typeface="Consolas" panose="020B0609020204030204" pitchFamily="49" charset="0"/>
              </a:rPr>
              <a:t> </a:t>
            </a:r>
            <a:r>
              <a:rPr lang="en-US" altLang="zh-CN" dirty="0">
                <a:solidFill>
                  <a:srgbClr val="098658"/>
                </a:solidFill>
                <a:latin typeface="Consolas" panose="020B0609020204030204" pitchFamily="49" charset="0"/>
              </a:rPr>
              <a:t>0</a:t>
            </a:r>
            <a:r>
              <a:rPr lang="en-US" altLang="zh-CN" dirty="0">
                <a:solidFill>
                  <a:srgbClr val="000000"/>
                </a:solidFill>
                <a:latin typeface="Consolas" panose="020B0609020204030204" pitchFamily="49" charset="0"/>
              </a:rPr>
              <a:t> &lt;= </a:t>
            </a:r>
            <a:r>
              <a:rPr lang="en-US" altLang="zh-CN" dirty="0">
                <a:solidFill>
                  <a:srgbClr val="001080"/>
                </a:solidFill>
                <a:latin typeface="Consolas" panose="020B0609020204030204" pitchFamily="49" charset="0"/>
              </a:rPr>
              <a:t>percent</a:t>
            </a:r>
            <a:r>
              <a:rPr lang="en-US" altLang="zh-CN" dirty="0">
                <a:solidFill>
                  <a:srgbClr val="000000"/>
                </a:solidFill>
                <a:latin typeface="Consolas" panose="020B0609020204030204" pitchFamily="49" charset="0"/>
              </a:rPr>
              <a:t> &lt;= </a:t>
            </a:r>
            <a:r>
              <a:rPr lang="en-US" altLang="zh-CN" dirty="0">
                <a:solidFill>
                  <a:srgbClr val="098658"/>
                </a:solidFill>
                <a:latin typeface="Consolas" panose="020B0609020204030204" pitchFamily="49" charset="0"/>
              </a:rPr>
              <a:t>100</a:t>
            </a:r>
            <a:r>
              <a:rPr lang="en-US" altLang="zh-CN" dirty="0">
                <a:solidFill>
                  <a:srgbClr val="000000"/>
                </a:solidFill>
                <a:latin typeface="Consolas" panose="020B0609020204030204" pitchFamily="49" charset="0"/>
              </a:rPr>
              <a:t>, </a:t>
            </a:r>
            <a:r>
              <a:rPr lang="en-US" altLang="zh-CN" dirty="0">
                <a:solidFill>
                  <a:srgbClr val="A31515"/>
                </a:solidFill>
                <a:latin typeface="Consolas" panose="020B0609020204030204" pitchFamily="49" charset="0"/>
              </a:rPr>
              <a:t>'invalid percent'</a:t>
            </a:r>
            <a:endParaRPr lang="en-US" altLang="zh-CN" dirty="0">
              <a:solidFill>
                <a:srgbClr val="000000"/>
              </a:solidFill>
              <a:latin typeface="Consolas" panose="020B0609020204030204" pitchFamily="49" charset="0"/>
            </a:endParaRPr>
          </a:p>
          <a:p>
            <a:br>
              <a:rPr lang="en-US" altLang="zh-CN" dirty="0">
                <a:solidFill>
                  <a:srgbClr val="000000"/>
                </a:solidFill>
                <a:latin typeface="Consolas" panose="020B0609020204030204" pitchFamily="49" charset="0"/>
              </a:rPr>
            </a:br>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a:t>
            </a:r>
            <a:r>
              <a:rPr lang="en-US" altLang="zh-CN" dirty="0">
                <a:solidFill>
                  <a:srgbClr val="001080"/>
                </a:solidFill>
                <a:latin typeface="Consolas" panose="020B0609020204030204" pitchFamily="49" charset="0"/>
              </a:rPr>
              <a:t>percent</a:t>
            </a:r>
            <a:r>
              <a:rPr lang="en-US" altLang="zh-CN" dirty="0">
                <a:solidFill>
                  <a:srgbClr val="000000"/>
                </a:solidFill>
                <a:latin typeface="Consolas" panose="020B0609020204030204" pitchFamily="49" charset="0"/>
              </a:rPr>
              <a:t> &gt;= </a:t>
            </a:r>
            <a:r>
              <a:rPr lang="en-US" altLang="zh-CN" dirty="0">
                <a:solidFill>
                  <a:srgbClr val="098658"/>
                </a:solidFill>
                <a:latin typeface="Consolas" panose="020B0609020204030204" pitchFamily="49" charset="0"/>
              </a:rPr>
              <a:t>90</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"You got an A!"</a:t>
            </a:r>
            <a:r>
              <a:rPr lang="en-US" altLang="zh-CN" dirty="0">
                <a:solidFill>
                  <a:srgbClr val="000000"/>
                </a:solidFill>
                <a:latin typeface="Consolas" panose="020B0609020204030204" pitchFamily="49" charset="0"/>
              </a:rPr>
              <a:t>)</a:t>
            </a:r>
          </a:p>
          <a:p>
            <a:r>
              <a:rPr lang="en-US" altLang="zh-CN" dirty="0">
                <a:solidFill>
                  <a:srgbClr val="AF00DB"/>
                </a:solidFill>
                <a:latin typeface="Consolas" panose="020B0609020204030204" pitchFamily="49" charset="0"/>
              </a:rPr>
              <a:t>else</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a:t>
            </a:r>
            <a:r>
              <a:rPr lang="en-US" altLang="zh-CN" dirty="0">
                <a:solidFill>
                  <a:srgbClr val="001080"/>
                </a:solidFill>
                <a:latin typeface="Consolas" panose="020B0609020204030204" pitchFamily="49" charset="0"/>
              </a:rPr>
              <a:t>percent</a:t>
            </a:r>
            <a:r>
              <a:rPr lang="en-US" altLang="zh-CN" dirty="0">
                <a:solidFill>
                  <a:srgbClr val="000000"/>
                </a:solidFill>
                <a:latin typeface="Consolas" panose="020B0609020204030204" pitchFamily="49" charset="0"/>
              </a:rPr>
              <a:t> &gt;= </a:t>
            </a:r>
            <a:r>
              <a:rPr lang="en-US" altLang="zh-CN" dirty="0">
                <a:solidFill>
                  <a:srgbClr val="098658"/>
                </a:solidFill>
                <a:latin typeface="Consolas" panose="020B0609020204030204" pitchFamily="49" charset="0"/>
              </a:rPr>
              <a:t>80</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"You got a B!"</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AF00DB"/>
                </a:solidFill>
                <a:latin typeface="Consolas" panose="020B0609020204030204" pitchFamily="49" charset="0"/>
              </a:rPr>
              <a:t>else</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a:t>
            </a:r>
            <a:r>
              <a:rPr lang="en-US" altLang="zh-CN" dirty="0">
                <a:solidFill>
                  <a:srgbClr val="001080"/>
                </a:solidFill>
                <a:latin typeface="Consolas" panose="020B0609020204030204" pitchFamily="49" charset="0"/>
              </a:rPr>
              <a:t>percent</a:t>
            </a:r>
            <a:r>
              <a:rPr lang="en-US" altLang="zh-CN" dirty="0">
                <a:solidFill>
                  <a:srgbClr val="000000"/>
                </a:solidFill>
                <a:latin typeface="Consolas" panose="020B0609020204030204" pitchFamily="49" charset="0"/>
              </a:rPr>
              <a:t> &gt;= </a:t>
            </a:r>
            <a:r>
              <a:rPr lang="en-US" altLang="zh-CN" dirty="0">
                <a:solidFill>
                  <a:srgbClr val="098658"/>
                </a:solidFill>
                <a:latin typeface="Consolas" panose="020B0609020204030204" pitchFamily="49" charset="0"/>
              </a:rPr>
              <a:t>70</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"You got a C!"</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AF00DB"/>
                </a:solidFill>
                <a:latin typeface="Consolas" panose="020B0609020204030204" pitchFamily="49" charset="0"/>
              </a:rPr>
              <a:t>else</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a:t>
            </a:r>
            <a:r>
              <a:rPr lang="en-US" altLang="zh-CN" dirty="0">
                <a:solidFill>
                  <a:srgbClr val="001080"/>
                </a:solidFill>
                <a:latin typeface="Consolas" panose="020B0609020204030204" pitchFamily="49" charset="0"/>
              </a:rPr>
              <a:t>percent</a:t>
            </a:r>
            <a:r>
              <a:rPr lang="en-US" altLang="zh-CN" dirty="0">
                <a:solidFill>
                  <a:srgbClr val="000000"/>
                </a:solidFill>
                <a:latin typeface="Consolas" panose="020B0609020204030204" pitchFamily="49" charset="0"/>
              </a:rPr>
              <a:t> &gt;= </a:t>
            </a:r>
            <a:r>
              <a:rPr lang="en-US" altLang="zh-CN" dirty="0">
                <a:solidFill>
                  <a:srgbClr val="098658"/>
                </a:solidFill>
                <a:latin typeface="Consolas" panose="020B0609020204030204" pitchFamily="49" charset="0"/>
              </a:rPr>
              <a:t>60</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"You got a D!"</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AF00DB"/>
                </a:solidFill>
                <a:latin typeface="Consolas" panose="020B0609020204030204" pitchFamily="49" charset="0"/>
              </a:rPr>
              <a:t>else</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a:t>
            </a:r>
            <a:r>
              <a:rPr lang="en-US" altLang="zh-CN" dirty="0">
                <a:solidFill>
                  <a:srgbClr val="001080"/>
                </a:solidFill>
                <a:latin typeface="Consolas" panose="020B0609020204030204" pitchFamily="49" charset="0"/>
              </a:rPr>
              <a:t>percent</a:t>
            </a:r>
            <a:r>
              <a:rPr lang="en-US" altLang="zh-CN" dirty="0">
                <a:solidFill>
                  <a:srgbClr val="000000"/>
                </a:solidFill>
                <a:latin typeface="Consolas" panose="020B0609020204030204" pitchFamily="49" charset="0"/>
              </a:rPr>
              <a:t> &lt; </a:t>
            </a:r>
            <a:r>
              <a:rPr lang="en-US" altLang="zh-CN" dirty="0">
                <a:solidFill>
                  <a:srgbClr val="098658"/>
                </a:solidFill>
                <a:latin typeface="Consolas" panose="020B0609020204030204" pitchFamily="49" charset="0"/>
              </a:rPr>
              <a:t>60</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"You got an F!"</a:t>
            </a:r>
            <a:r>
              <a:rPr lang="en-US" altLang="zh-CN"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341671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EED24E1-7BDF-4C70-847C-72FF64740FFB}"/>
              </a:ext>
            </a:extLst>
          </p:cNvPr>
          <p:cNvPicPr>
            <a:picLocks noChangeAspect="1"/>
          </p:cNvPicPr>
          <p:nvPr/>
        </p:nvPicPr>
        <p:blipFill>
          <a:blip r:embed="rId2"/>
          <a:stretch>
            <a:fillRect/>
          </a:stretch>
        </p:blipFill>
        <p:spPr>
          <a:xfrm>
            <a:off x="8945134" y="995517"/>
            <a:ext cx="2904162" cy="2246025"/>
          </a:xfrm>
          <a:prstGeom prst="rect">
            <a:avLst/>
          </a:prstGeom>
        </p:spPr>
      </p:pic>
      <p:sp>
        <p:nvSpPr>
          <p:cNvPr id="2" name="标题 1">
            <a:extLst>
              <a:ext uri="{FF2B5EF4-FFF2-40B4-BE49-F238E27FC236}">
                <a16:creationId xmlns:a16="http://schemas.microsoft.com/office/drawing/2014/main" id="{74D6B91F-4687-4A87-9F34-10E184F73D02}"/>
              </a:ext>
            </a:extLst>
          </p:cNvPr>
          <p:cNvSpPr>
            <a:spLocks noGrp="1"/>
          </p:cNvSpPr>
          <p:nvPr>
            <p:ph type="title"/>
          </p:nvPr>
        </p:nvSpPr>
        <p:spPr/>
        <p:txBody>
          <a:bodyPr/>
          <a:lstStyle/>
          <a:p>
            <a:r>
              <a:rPr lang="zh-CN" altLang="en-US" dirty="0"/>
              <a:t>程序语言</a:t>
            </a:r>
          </a:p>
        </p:txBody>
      </p:sp>
      <p:sp>
        <p:nvSpPr>
          <p:cNvPr id="3" name="内容占位符 2">
            <a:extLst>
              <a:ext uri="{FF2B5EF4-FFF2-40B4-BE49-F238E27FC236}">
                <a16:creationId xmlns:a16="http://schemas.microsoft.com/office/drawing/2014/main" id="{CF4C08B8-0366-475F-B1CF-58480A014074}"/>
              </a:ext>
            </a:extLst>
          </p:cNvPr>
          <p:cNvSpPr>
            <a:spLocks noGrp="1"/>
          </p:cNvSpPr>
          <p:nvPr>
            <p:ph idx="1"/>
          </p:nvPr>
        </p:nvSpPr>
        <p:spPr/>
        <p:txBody>
          <a:bodyPr>
            <a:normAutofit/>
          </a:bodyPr>
          <a:lstStyle/>
          <a:p>
            <a:pPr>
              <a:lnSpc>
                <a:spcPct val="95000"/>
              </a:lnSpc>
            </a:pPr>
            <a:r>
              <a:rPr lang="zh-CN" altLang="en-US" dirty="0"/>
              <a:t>计算机的运算采用二进制</a:t>
            </a:r>
            <a:endParaRPr lang="en-US" altLang="zh-CN" dirty="0"/>
          </a:p>
          <a:p>
            <a:pPr lvl="1">
              <a:lnSpc>
                <a:spcPct val="95000"/>
              </a:lnSpc>
            </a:pPr>
            <a:r>
              <a:rPr lang="zh-CN" altLang="en-US" sz="2000" dirty="0"/>
              <a:t>所有程序和数据以二进制方式存储</a:t>
            </a:r>
            <a:endParaRPr lang="en-US" altLang="zh-CN" sz="2000" dirty="0"/>
          </a:p>
          <a:p>
            <a:pPr lvl="1">
              <a:lnSpc>
                <a:spcPct val="95000"/>
              </a:lnSpc>
            </a:pPr>
            <a:r>
              <a:rPr lang="zh-CN" altLang="en-US" sz="2000" dirty="0"/>
              <a:t>位</a:t>
            </a:r>
            <a:r>
              <a:rPr lang="en-US" altLang="zh-CN" sz="2000" dirty="0"/>
              <a:t>/</a:t>
            </a:r>
            <a:r>
              <a:rPr lang="zh-CN" altLang="en-US" sz="2000" dirty="0"/>
              <a:t>比特</a:t>
            </a:r>
            <a:r>
              <a:rPr lang="en-US" altLang="zh-CN" sz="2000" dirty="0"/>
              <a:t>(bit): </a:t>
            </a:r>
            <a:r>
              <a:rPr lang="zh-CN" altLang="en-US" sz="2000" dirty="0"/>
              <a:t>单个二进制数字</a:t>
            </a:r>
            <a:endParaRPr lang="en-US" altLang="zh-CN" sz="2000" dirty="0"/>
          </a:p>
          <a:p>
            <a:pPr lvl="1">
              <a:lnSpc>
                <a:spcPct val="95000"/>
              </a:lnSpc>
            </a:pPr>
            <a:r>
              <a:rPr lang="zh-CN" altLang="en-US" sz="2000" dirty="0"/>
              <a:t>字节</a:t>
            </a:r>
            <a:r>
              <a:rPr lang="en-US" altLang="zh-CN" sz="2000" dirty="0"/>
              <a:t>(byte)</a:t>
            </a:r>
            <a:r>
              <a:rPr lang="zh-CN" altLang="en-US" sz="2000" dirty="0"/>
              <a:t>：</a:t>
            </a:r>
            <a:r>
              <a:rPr lang="en-US" altLang="zh-CN" sz="2000" dirty="0"/>
              <a:t>8</a:t>
            </a:r>
            <a:r>
              <a:rPr lang="zh-CN" altLang="en-US" sz="2000" dirty="0"/>
              <a:t>个连续的比特</a:t>
            </a:r>
            <a:endParaRPr lang="en-US" altLang="zh-CN" sz="2000" dirty="0"/>
          </a:p>
          <a:p>
            <a:pPr>
              <a:lnSpc>
                <a:spcPct val="95000"/>
              </a:lnSpc>
            </a:pPr>
            <a:r>
              <a:rPr lang="zh-CN" altLang="en-US" dirty="0"/>
              <a:t>低级程序语言：</a:t>
            </a:r>
            <a:endParaRPr lang="en-US" altLang="zh-CN" dirty="0"/>
          </a:p>
          <a:p>
            <a:pPr lvl="1">
              <a:lnSpc>
                <a:spcPct val="95000"/>
              </a:lnSpc>
            </a:pPr>
            <a:r>
              <a:rPr lang="zh-CN" altLang="en-US" sz="2000" dirty="0"/>
              <a:t>机器语言（</a:t>
            </a:r>
            <a:r>
              <a:rPr lang="en-US" altLang="zh-CN" sz="2000" dirty="0"/>
              <a:t>Machine code</a:t>
            </a:r>
            <a:r>
              <a:rPr lang="zh-CN" altLang="en-US" sz="2000" dirty="0"/>
              <a:t>）</a:t>
            </a:r>
            <a:r>
              <a:rPr lang="en-US" altLang="zh-CN" sz="2000" dirty="0"/>
              <a:t>:</a:t>
            </a:r>
          </a:p>
          <a:p>
            <a:pPr lvl="2">
              <a:lnSpc>
                <a:spcPct val="95000"/>
              </a:lnSpc>
            </a:pPr>
            <a:r>
              <a:rPr lang="zh-CN" altLang="en-US" dirty="0"/>
              <a:t>以数字的形式描述了</a:t>
            </a:r>
            <a:r>
              <a:rPr lang="en-US" altLang="zh-CN" dirty="0"/>
              <a:t>CPU</a:t>
            </a:r>
            <a:r>
              <a:rPr lang="zh-CN" altLang="en-US" dirty="0"/>
              <a:t>所执行的指令，比如 </a:t>
            </a:r>
            <a:r>
              <a:rPr lang="en-US" altLang="zh-CN" dirty="0"/>
              <a:t>05</a:t>
            </a:r>
            <a:r>
              <a:rPr lang="zh-CN" altLang="en-US" dirty="0"/>
              <a:t>  </a:t>
            </a:r>
            <a:r>
              <a:rPr lang="en-US" altLang="zh-CN" dirty="0"/>
              <a:t>01</a:t>
            </a:r>
            <a:r>
              <a:rPr lang="zh-CN" altLang="en-US" dirty="0"/>
              <a:t> </a:t>
            </a:r>
            <a:r>
              <a:rPr lang="en-US" altLang="zh-CN" dirty="0"/>
              <a:t>23</a:t>
            </a:r>
          </a:p>
          <a:p>
            <a:pPr lvl="2">
              <a:lnSpc>
                <a:spcPct val="95000"/>
              </a:lnSpc>
            </a:pPr>
            <a:r>
              <a:rPr lang="zh-CN" altLang="en-US" dirty="0"/>
              <a:t>编写的代码称为目标代码（机器代码）</a:t>
            </a:r>
            <a:endParaRPr lang="en-US" altLang="zh-CN" dirty="0"/>
          </a:p>
          <a:p>
            <a:pPr lvl="1">
              <a:lnSpc>
                <a:spcPct val="95000"/>
              </a:lnSpc>
            </a:pPr>
            <a:r>
              <a:rPr lang="zh-CN" altLang="en-US" sz="2000" dirty="0"/>
              <a:t>汇编语言（</a:t>
            </a:r>
            <a:r>
              <a:rPr lang="en-US" altLang="zh-CN" sz="2000" dirty="0"/>
              <a:t>Assembly</a:t>
            </a:r>
            <a:r>
              <a:rPr lang="zh-CN" altLang="en-US" sz="2000" dirty="0"/>
              <a:t> </a:t>
            </a:r>
            <a:r>
              <a:rPr lang="en-US" altLang="zh-CN" sz="2000" dirty="0"/>
              <a:t>Language</a:t>
            </a:r>
            <a:r>
              <a:rPr lang="zh-CN" altLang="en-US" sz="2000" dirty="0"/>
              <a:t>）</a:t>
            </a:r>
            <a:r>
              <a:rPr lang="en-US" altLang="zh-CN" sz="2000" dirty="0"/>
              <a:t>: </a:t>
            </a:r>
            <a:r>
              <a:rPr lang="zh-CN" altLang="en-US" sz="2000" dirty="0"/>
              <a:t>以人可读的方式描述机器代码</a:t>
            </a:r>
            <a:endParaRPr lang="en-US" altLang="zh-CN" sz="2000" dirty="0"/>
          </a:p>
          <a:p>
            <a:pPr marL="914400" lvl="2" indent="0">
              <a:lnSpc>
                <a:spcPct val="95000"/>
              </a:lnSpc>
              <a:buNone/>
            </a:pPr>
            <a:r>
              <a:rPr lang="en-US" altLang="zh-CN" dirty="0"/>
              <a:t>add EAX, 1</a:t>
            </a:r>
            <a:endParaRPr lang="zh-CN" altLang="zh-CN" dirty="0"/>
          </a:p>
          <a:p>
            <a:pPr marL="914400" lvl="2" indent="0">
              <a:lnSpc>
                <a:spcPct val="95000"/>
              </a:lnSpc>
              <a:buNone/>
            </a:pPr>
            <a:r>
              <a:rPr lang="en-US" altLang="zh-CN" dirty="0"/>
              <a:t>mov [ESP+4], EAX</a:t>
            </a:r>
          </a:p>
          <a:p>
            <a:pPr lvl="1">
              <a:lnSpc>
                <a:spcPct val="95000"/>
              </a:lnSpc>
            </a:pPr>
            <a:r>
              <a:rPr lang="zh-CN" altLang="en-US" sz="2000" dirty="0"/>
              <a:t>不同架构的</a:t>
            </a:r>
            <a:r>
              <a:rPr lang="en-US" altLang="zh-CN" sz="2000" dirty="0"/>
              <a:t>CPU</a:t>
            </a:r>
            <a:r>
              <a:rPr lang="zh-CN" altLang="en-US" sz="2000" dirty="0"/>
              <a:t>有不同的机器代码：</a:t>
            </a:r>
            <a:r>
              <a:rPr lang="en-US" altLang="zh-CN" sz="2000" dirty="0"/>
              <a:t>Intel</a:t>
            </a:r>
            <a:r>
              <a:rPr lang="zh-CN" altLang="en-US" sz="2000" dirty="0"/>
              <a:t>（</a:t>
            </a:r>
            <a:r>
              <a:rPr lang="en-US" altLang="zh-CN" sz="2000" dirty="0"/>
              <a:t>32</a:t>
            </a:r>
            <a:r>
              <a:rPr lang="zh-CN" altLang="en-US" sz="2000" dirty="0"/>
              <a:t>和</a:t>
            </a:r>
            <a:r>
              <a:rPr lang="en-US" altLang="zh-CN" sz="2000" dirty="0"/>
              <a:t>64</a:t>
            </a:r>
            <a:r>
              <a:rPr lang="zh-CN" altLang="en-US" sz="2000" dirty="0"/>
              <a:t>比特）、</a:t>
            </a:r>
            <a:r>
              <a:rPr lang="en-US" altLang="zh-CN" sz="2000" dirty="0"/>
              <a:t>ARM</a:t>
            </a:r>
            <a:r>
              <a:rPr lang="zh-CN" altLang="en-US" sz="2000" dirty="0"/>
              <a:t>、</a:t>
            </a:r>
            <a:r>
              <a:rPr lang="en-US" altLang="zh-CN" sz="2000" dirty="0"/>
              <a:t>PowerPC</a:t>
            </a:r>
            <a:r>
              <a:rPr lang="zh-CN" altLang="en-US" sz="2000" dirty="0"/>
              <a:t>等</a:t>
            </a:r>
            <a:endParaRPr lang="en-US" altLang="zh-CN" sz="2000" dirty="0"/>
          </a:p>
          <a:p>
            <a:pPr lvl="1">
              <a:lnSpc>
                <a:spcPct val="95000"/>
              </a:lnSpc>
            </a:pPr>
            <a:r>
              <a:rPr lang="zh-CN" altLang="en-US" sz="2000" dirty="0"/>
              <a:t>经常需要大量的指令才能完成某个功能</a:t>
            </a:r>
            <a:endParaRPr lang="en-US" altLang="zh-CN" sz="2000" dirty="0"/>
          </a:p>
          <a:p>
            <a:pPr lvl="1">
              <a:lnSpc>
                <a:spcPct val="95000"/>
              </a:lnSpc>
            </a:pPr>
            <a:r>
              <a:rPr lang="zh-CN" altLang="en-US" sz="2000" dirty="0"/>
              <a:t>难学、容易出错</a:t>
            </a:r>
          </a:p>
          <a:p>
            <a:pPr>
              <a:lnSpc>
                <a:spcPct val="95000"/>
              </a:lnSpc>
            </a:pPr>
            <a:endParaRPr lang="en-US" altLang="zh-CN" dirty="0"/>
          </a:p>
          <a:p>
            <a:pPr>
              <a:lnSpc>
                <a:spcPct val="95000"/>
              </a:lnSpc>
            </a:pPr>
            <a:endParaRPr lang="zh-CN" altLang="en-US" dirty="0"/>
          </a:p>
        </p:txBody>
      </p:sp>
      <p:sp>
        <p:nvSpPr>
          <p:cNvPr id="5" name="矩形 4">
            <a:extLst>
              <a:ext uri="{FF2B5EF4-FFF2-40B4-BE49-F238E27FC236}">
                <a16:creationId xmlns:a16="http://schemas.microsoft.com/office/drawing/2014/main" id="{9855091D-2F8E-4863-9BF0-5D60DB0A60E9}"/>
              </a:ext>
            </a:extLst>
          </p:cNvPr>
          <p:cNvSpPr/>
          <p:nvPr/>
        </p:nvSpPr>
        <p:spPr>
          <a:xfrm>
            <a:off x="4192980" y="96128"/>
            <a:ext cx="7772989" cy="830997"/>
          </a:xfrm>
          <a:prstGeom prst="rect">
            <a:avLst/>
          </a:prstGeom>
        </p:spPr>
        <p:txBody>
          <a:bodyPr wrap="square">
            <a:spAutoFit/>
          </a:bodyPr>
          <a:lstStyle/>
          <a:p>
            <a:pPr lvl="1"/>
            <a:r>
              <a:rPr lang="zh-CN" altLang="en-US" sz="2400" dirty="0">
                <a:solidFill>
                  <a:schemeClr val="accent3"/>
                </a:solidFill>
              </a:rPr>
              <a:t>进制之间的转换：</a:t>
            </a:r>
            <a:r>
              <a:rPr lang="zh-CN" altLang="en-US" sz="2400" dirty="0"/>
              <a:t>二进制的</a:t>
            </a:r>
            <a:r>
              <a:rPr lang="en-US" altLang="zh-CN" sz="2400" dirty="0"/>
              <a:t>10011101 </a:t>
            </a:r>
            <a:r>
              <a:rPr lang="zh-CN" altLang="en-US" sz="2400" dirty="0"/>
              <a:t>，对应十进制的</a:t>
            </a:r>
            <a:r>
              <a:rPr lang="en-US" altLang="zh-CN" sz="2400" dirty="0"/>
              <a:t>1*2</a:t>
            </a:r>
            <a:r>
              <a:rPr lang="en-US" altLang="zh-CN" sz="2400" baseline="30000" dirty="0"/>
              <a:t>7</a:t>
            </a:r>
            <a:r>
              <a:rPr lang="en-US" altLang="zh-CN" sz="2400" dirty="0"/>
              <a:t>+1*2</a:t>
            </a:r>
            <a:r>
              <a:rPr lang="en-US" altLang="zh-CN" sz="2400" baseline="30000" dirty="0"/>
              <a:t>4</a:t>
            </a:r>
            <a:r>
              <a:rPr lang="en-US" altLang="zh-CN" sz="2400" dirty="0"/>
              <a:t>+1*2</a:t>
            </a:r>
            <a:r>
              <a:rPr lang="en-US" altLang="zh-CN" sz="2400" baseline="30000" dirty="0"/>
              <a:t>3</a:t>
            </a:r>
            <a:r>
              <a:rPr lang="en-US" altLang="zh-CN" sz="2400" dirty="0"/>
              <a:t>+1*2</a:t>
            </a:r>
            <a:r>
              <a:rPr lang="en-US" altLang="zh-CN" sz="2400" baseline="30000" dirty="0"/>
              <a:t>2</a:t>
            </a:r>
            <a:r>
              <a:rPr lang="en-US" altLang="zh-CN" sz="2400" dirty="0"/>
              <a:t>+1*2</a:t>
            </a:r>
            <a:r>
              <a:rPr lang="en-US" altLang="zh-CN" sz="2400" baseline="30000" dirty="0"/>
              <a:t>0</a:t>
            </a:r>
            <a:r>
              <a:rPr lang="en-US" altLang="zh-CN" sz="2400" dirty="0"/>
              <a:t>=128 + 16 + 8 + 4 + 1 = 157</a:t>
            </a:r>
          </a:p>
        </p:txBody>
      </p:sp>
      <p:grpSp>
        <p:nvGrpSpPr>
          <p:cNvPr id="6" name="组合 5">
            <a:extLst>
              <a:ext uri="{FF2B5EF4-FFF2-40B4-BE49-F238E27FC236}">
                <a16:creationId xmlns:a16="http://schemas.microsoft.com/office/drawing/2014/main" id="{CED9302E-558B-43A7-82EB-057BFC4DC067}"/>
              </a:ext>
            </a:extLst>
          </p:cNvPr>
          <p:cNvGrpSpPr/>
          <p:nvPr/>
        </p:nvGrpSpPr>
        <p:grpSpPr>
          <a:xfrm>
            <a:off x="5473945" y="5169439"/>
            <a:ext cx="7136280" cy="1386087"/>
            <a:chOff x="922020" y="4923611"/>
            <a:chExt cx="7136280" cy="1386087"/>
          </a:xfrm>
        </p:grpSpPr>
        <p:sp>
          <p:nvSpPr>
            <p:cNvPr id="7" name="矩形 6">
              <a:extLst>
                <a:ext uri="{FF2B5EF4-FFF2-40B4-BE49-F238E27FC236}">
                  <a16:creationId xmlns:a16="http://schemas.microsoft.com/office/drawing/2014/main" id="{E06B2F61-0DE3-4061-ABEE-AE90CF97FAB8}"/>
                </a:ext>
              </a:extLst>
            </p:cNvPr>
            <p:cNvSpPr/>
            <p:nvPr/>
          </p:nvSpPr>
          <p:spPr>
            <a:xfrm>
              <a:off x="922020" y="5386368"/>
              <a:ext cx="223266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t>add EAX, 1</a:t>
              </a:r>
              <a:endParaRPr lang="zh-CN" altLang="zh-CN" dirty="0"/>
            </a:p>
            <a:p>
              <a:r>
                <a:rPr lang="en-US" altLang="zh-CN" dirty="0"/>
                <a:t>mov [ESP+4], EAX</a:t>
              </a:r>
            </a:p>
            <a:p>
              <a:r>
                <a:rPr lang="en-US" altLang="zh-CN" dirty="0"/>
                <a:t>...</a:t>
              </a:r>
            </a:p>
          </p:txBody>
        </p:sp>
        <p:sp>
          <p:nvSpPr>
            <p:cNvPr id="8" name="文本框 7">
              <a:extLst>
                <a:ext uri="{FF2B5EF4-FFF2-40B4-BE49-F238E27FC236}">
                  <a16:creationId xmlns:a16="http://schemas.microsoft.com/office/drawing/2014/main" id="{9D2C4146-272C-483B-B6B5-8ACAE823409B}"/>
                </a:ext>
              </a:extLst>
            </p:cNvPr>
            <p:cNvSpPr txBox="1"/>
            <p:nvPr/>
          </p:nvSpPr>
          <p:spPr>
            <a:xfrm>
              <a:off x="1420847" y="4959968"/>
              <a:ext cx="1885950" cy="369332"/>
            </a:xfrm>
            <a:prstGeom prst="rect">
              <a:avLst/>
            </a:prstGeom>
            <a:noFill/>
          </p:spPr>
          <p:txBody>
            <a:bodyPr wrap="square" rtlCol="0">
              <a:spAutoFit/>
            </a:bodyPr>
            <a:lstStyle/>
            <a:p>
              <a:r>
                <a:rPr lang="zh-CN" altLang="en-US" dirty="0"/>
                <a:t>汇编程序</a:t>
              </a:r>
            </a:p>
          </p:txBody>
        </p:sp>
        <p:sp>
          <p:nvSpPr>
            <p:cNvPr id="9" name="矩形 8">
              <a:extLst>
                <a:ext uri="{FF2B5EF4-FFF2-40B4-BE49-F238E27FC236}">
                  <a16:creationId xmlns:a16="http://schemas.microsoft.com/office/drawing/2014/main" id="{18B14322-0E2E-4B4C-AE31-B09F048FF706}"/>
                </a:ext>
              </a:extLst>
            </p:cNvPr>
            <p:cNvSpPr/>
            <p:nvPr/>
          </p:nvSpPr>
          <p:spPr>
            <a:xfrm>
              <a:off x="5987415" y="5386368"/>
              <a:ext cx="160401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altLang="zh-CN" dirty="0"/>
                <a:t>10100001</a:t>
              </a:r>
            </a:p>
            <a:p>
              <a:pPr algn="ctr"/>
              <a:r>
                <a:rPr lang="en-US" altLang="zh-CN" dirty="0"/>
                <a:t>10110010</a:t>
              </a:r>
            </a:p>
            <a:p>
              <a:pPr algn="ctr"/>
              <a:r>
                <a:rPr lang="en-US" altLang="zh-CN" dirty="0"/>
                <a:t>...</a:t>
              </a:r>
            </a:p>
          </p:txBody>
        </p:sp>
        <p:sp>
          <p:nvSpPr>
            <p:cNvPr id="10" name="文本框 9">
              <a:extLst>
                <a:ext uri="{FF2B5EF4-FFF2-40B4-BE49-F238E27FC236}">
                  <a16:creationId xmlns:a16="http://schemas.microsoft.com/office/drawing/2014/main" id="{F8196BBF-6E4E-4DFC-84FF-A4C6F9270007}"/>
                </a:ext>
              </a:extLst>
            </p:cNvPr>
            <p:cNvSpPr txBox="1"/>
            <p:nvPr/>
          </p:nvSpPr>
          <p:spPr>
            <a:xfrm>
              <a:off x="6172350" y="4923611"/>
              <a:ext cx="1885950" cy="369332"/>
            </a:xfrm>
            <a:prstGeom prst="rect">
              <a:avLst/>
            </a:prstGeom>
            <a:noFill/>
          </p:spPr>
          <p:txBody>
            <a:bodyPr wrap="square" rtlCol="0">
              <a:spAutoFit/>
            </a:bodyPr>
            <a:lstStyle/>
            <a:p>
              <a:r>
                <a:rPr lang="zh-CN" altLang="en-US" dirty="0"/>
                <a:t>机器代码</a:t>
              </a:r>
            </a:p>
          </p:txBody>
        </p:sp>
        <p:sp>
          <p:nvSpPr>
            <p:cNvPr id="11" name="文本框 10">
              <a:extLst>
                <a:ext uri="{FF2B5EF4-FFF2-40B4-BE49-F238E27FC236}">
                  <a16:creationId xmlns:a16="http://schemas.microsoft.com/office/drawing/2014/main" id="{06051E83-4772-4C3F-9F9D-C3C0BA6061F3}"/>
                </a:ext>
              </a:extLst>
            </p:cNvPr>
            <p:cNvSpPr txBox="1"/>
            <p:nvPr/>
          </p:nvSpPr>
          <p:spPr>
            <a:xfrm>
              <a:off x="3628072" y="4969778"/>
              <a:ext cx="1885950" cy="646331"/>
            </a:xfrm>
            <a:prstGeom prst="rect">
              <a:avLst/>
            </a:prstGeom>
            <a:noFill/>
          </p:spPr>
          <p:txBody>
            <a:bodyPr wrap="square" rtlCol="0">
              <a:spAutoFit/>
            </a:bodyPr>
            <a:lstStyle/>
            <a:p>
              <a:pPr algn="ctr"/>
              <a:r>
                <a:rPr lang="zh-CN" altLang="en-US" dirty="0"/>
                <a:t>汇编器</a:t>
              </a:r>
              <a:endParaRPr lang="en-US" altLang="zh-CN" dirty="0"/>
            </a:p>
            <a:p>
              <a:pPr algn="ctr"/>
              <a:r>
                <a:rPr lang="en-US" altLang="zh-CN" dirty="0"/>
                <a:t>Assembler</a:t>
              </a:r>
              <a:endParaRPr lang="zh-CN" altLang="en-US" dirty="0"/>
            </a:p>
          </p:txBody>
        </p:sp>
        <p:sp>
          <p:nvSpPr>
            <p:cNvPr id="12" name="箭头: 右 11">
              <a:extLst>
                <a:ext uri="{FF2B5EF4-FFF2-40B4-BE49-F238E27FC236}">
                  <a16:creationId xmlns:a16="http://schemas.microsoft.com/office/drawing/2014/main" id="{04C45EE5-1EA0-4B81-943F-4DDA5D9D7F3E}"/>
                </a:ext>
              </a:extLst>
            </p:cNvPr>
            <p:cNvSpPr/>
            <p:nvPr/>
          </p:nvSpPr>
          <p:spPr>
            <a:xfrm>
              <a:off x="3703320" y="5573713"/>
              <a:ext cx="2000250" cy="369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270137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C275A-DC42-46C3-BB36-E83D50280143}"/>
              </a:ext>
            </a:extLst>
          </p:cNvPr>
          <p:cNvSpPr>
            <a:spLocks noGrp="1"/>
          </p:cNvSpPr>
          <p:nvPr>
            <p:ph type="title"/>
          </p:nvPr>
        </p:nvSpPr>
        <p:spPr/>
        <p:txBody>
          <a:bodyPr/>
          <a:lstStyle/>
          <a:p>
            <a:r>
              <a:rPr lang="en-US" altLang="zh-CN" dirty="0"/>
              <a:t>if/else</a:t>
            </a:r>
            <a:r>
              <a:rPr lang="zh-CN" altLang="en-US" dirty="0"/>
              <a:t>语句嵌套</a:t>
            </a:r>
          </a:p>
        </p:txBody>
      </p:sp>
      <p:sp>
        <p:nvSpPr>
          <p:cNvPr id="3" name="内容占位符 2">
            <a:extLst>
              <a:ext uri="{FF2B5EF4-FFF2-40B4-BE49-F238E27FC236}">
                <a16:creationId xmlns:a16="http://schemas.microsoft.com/office/drawing/2014/main" id="{7E09189B-A7EC-4F63-87FB-2FFB34BBF099}"/>
              </a:ext>
            </a:extLst>
          </p:cNvPr>
          <p:cNvSpPr>
            <a:spLocks noGrp="1"/>
          </p:cNvSpPr>
          <p:nvPr>
            <p:ph idx="1"/>
          </p:nvPr>
        </p:nvSpPr>
        <p:spPr/>
        <p:txBody>
          <a:bodyPr/>
          <a:lstStyle/>
          <a:p>
            <a:r>
              <a:rPr lang="zh-CN" altLang="en-US" dirty="0"/>
              <a:t>多分支结构中，条件</a:t>
            </a:r>
            <a:r>
              <a:rPr lang="en-US" altLang="zh-CN" dirty="0" err="1"/>
              <a:t>i</a:t>
            </a:r>
            <a:r>
              <a:rPr lang="en-US" altLang="zh-CN" dirty="0"/>
              <a:t> </a:t>
            </a:r>
            <a:r>
              <a:rPr lang="zh-CN" altLang="en-US" dirty="0"/>
              <a:t>实际上等于 </a:t>
            </a:r>
            <a:r>
              <a:rPr lang="zh-CN" altLang="en-US" dirty="0">
                <a:solidFill>
                  <a:srgbClr val="FF0000"/>
                </a:solidFill>
              </a:rPr>
              <a:t>前面的条件都为假</a:t>
            </a:r>
            <a:r>
              <a:rPr lang="zh-CN" altLang="en-US" dirty="0"/>
              <a:t> 再加上条件</a:t>
            </a:r>
            <a:r>
              <a:rPr lang="en-US" altLang="zh-CN" dirty="0" err="1"/>
              <a:t>i</a:t>
            </a:r>
            <a:endParaRPr lang="zh-CN" altLang="en-US" dirty="0"/>
          </a:p>
          <a:p>
            <a:r>
              <a:rPr lang="zh-CN" altLang="en-US" dirty="0"/>
              <a:t>注意条件表达式的顺序，下面的例子中如果</a:t>
            </a:r>
            <a:r>
              <a:rPr lang="en-US" altLang="zh-CN" dirty="0"/>
              <a:t>percent &gt;= 60</a:t>
            </a:r>
            <a:r>
              <a:rPr lang="zh-CN" altLang="en-US" dirty="0"/>
              <a:t>与</a:t>
            </a:r>
            <a:r>
              <a:rPr lang="en-US" altLang="zh-CN" dirty="0"/>
              <a:t>&gt;= 90</a:t>
            </a:r>
            <a:r>
              <a:rPr lang="zh-CN" altLang="en-US" dirty="0"/>
              <a:t>调换，则</a:t>
            </a:r>
            <a:r>
              <a:rPr lang="en-US" altLang="zh-CN" dirty="0"/>
              <a:t>60</a:t>
            </a:r>
            <a:r>
              <a:rPr lang="zh-CN" altLang="en-US" dirty="0"/>
              <a:t>分以上都是等级</a:t>
            </a:r>
            <a:r>
              <a:rPr lang="en-US" altLang="zh-CN" dirty="0"/>
              <a:t>D</a:t>
            </a:r>
            <a:endParaRPr lang="zh-CN" altLang="en-US" dirty="0"/>
          </a:p>
        </p:txBody>
      </p:sp>
      <p:sp>
        <p:nvSpPr>
          <p:cNvPr id="5" name="矩形 4">
            <a:extLst>
              <a:ext uri="{FF2B5EF4-FFF2-40B4-BE49-F238E27FC236}">
                <a16:creationId xmlns:a16="http://schemas.microsoft.com/office/drawing/2014/main" id="{F282299F-DCD8-40C5-A336-65DA25DA903A}"/>
              </a:ext>
            </a:extLst>
          </p:cNvPr>
          <p:cNvSpPr/>
          <p:nvPr/>
        </p:nvSpPr>
        <p:spPr>
          <a:xfrm>
            <a:off x="926738" y="1812778"/>
            <a:ext cx="7322962" cy="369331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solidFill>
                  <a:srgbClr val="001080"/>
                </a:solidFill>
                <a:latin typeface="Consolas" panose="020B0609020204030204" pitchFamily="49" charset="0"/>
              </a:rPr>
              <a:t>percent</a:t>
            </a:r>
            <a:r>
              <a:rPr lang="en-US" altLang="zh-CN" dirty="0">
                <a:solidFill>
                  <a:srgbClr val="000000"/>
                </a:solidFill>
                <a:latin typeface="Consolas" panose="020B0609020204030204" pitchFamily="49" charset="0"/>
              </a:rPr>
              <a:t> = </a:t>
            </a:r>
            <a:r>
              <a:rPr lang="en-US" altLang="zh-CN" dirty="0">
                <a:solidFill>
                  <a:srgbClr val="267F99"/>
                </a:solidFill>
                <a:latin typeface="Consolas" panose="020B0609020204030204" pitchFamily="49" charset="0"/>
              </a:rPr>
              <a:t>float</a:t>
            </a:r>
            <a:r>
              <a:rPr lang="en-US" altLang="zh-CN" dirty="0">
                <a:solidFill>
                  <a:srgbClr val="000000"/>
                </a:solidFill>
                <a:latin typeface="Consolas" panose="020B0609020204030204" pitchFamily="49" charset="0"/>
              </a:rPr>
              <a:t>(</a:t>
            </a:r>
            <a:r>
              <a:rPr lang="en-US" altLang="zh-CN" dirty="0">
                <a:solidFill>
                  <a:srgbClr val="795E26"/>
                </a:solidFill>
                <a:latin typeface="Consolas" panose="020B0609020204030204" pitchFamily="49" charset="0"/>
              </a:rPr>
              <a:t>input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"What percentage did you earn? "</a:t>
            </a:r>
            <a:r>
              <a:rPr lang="en-US" altLang="zh-CN" dirty="0">
                <a:solidFill>
                  <a:srgbClr val="000000"/>
                </a:solidFill>
                <a:latin typeface="Consolas" panose="020B0609020204030204" pitchFamily="49" charset="0"/>
              </a:rPr>
              <a:t>))</a:t>
            </a:r>
          </a:p>
          <a:p>
            <a:r>
              <a:rPr lang="en-US" altLang="zh-CN" dirty="0">
                <a:solidFill>
                  <a:srgbClr val="AF00DB"/>
                </a:solidFill>
                <a:latin typeface="Consolas" panose="020B0609020204030204" pitchFamily="49" charset="0"/>
              </a:rPr>
              <a:t>assert</a:t>
            </a:r>
            <a:r>
              <a:rPr lang="en-US" altLang="zh-CN" dirty="0">
                <a:solidFill>
                  <a:srgbClr val="000000"/>
                </a:solidFill>
                <a:latin typeface="Consolas" panose="020B0609020204030204" pitchFamily="49" charset="0"/>
              </a:rPr>
              <a:t> </a:t>
            </a:r>
            <a:r>
              <a:rPr lang="en-US" altLang="zh-CN" dirty="0">
                <a:solidFill>
                  <a:srgbClr val="098658"/>
                </a:solidFill>
                <a:latin typeface="Consolas" panose="020B0609020204030204" pitchFamily="49" charset="0"/>
              </a:rPr>
              <a:t>0</a:t>
            </a:r>
            <a:r>
              <a:rPr lang="en-US" altLang="zh-CN" dirty="0">
                <a:solidFill>
                  <a:srgbClr val="000000"/>
                </a:solidFill>
                <a:latin typeface="Consolas" panose="020B0609020204030204" pitchFamily="49" charset="0"/>
              </a:rPr>
              <a:t> &lt;= </a:t>
            </a:r>
            <a:r>
              <a:rPr lang="en-US" altLang="zh-CN" dirty="0">
                <a:solidFill>
                  <a:srgbClr val="001080"/>
                </a:solidFill>
                <a:latin typeface="Consolas" panose="020B0609020204030204" pitchFamily="49" charset="0"/>
              </a:rPr>
              <a:t>percent</a:t>
            </a:r>
            <a:r>
              <a:rPr lang="en-US" altLang="zh-CN" dirty="0">
                <a:solidFill>
                  <a:srgbClr val="000000"/>
                </a:solidFill>
                <a:latin typeface="Consolas" panose="020B0609020204030204" pitchFamily="49" charset="0"/>
              </a:rPr>
              <a:t> &lt;= </a:t>
            </a:r>
            <a:r>
              <a:rPr lang="en-US" altLang="zh-CN" dirty="0">
                <a:solidFill>
                  <a:srgbClr val="098658"/>
                </a:solidFill>
                <a:latin typeface="Consolas" panose="020B0609020204030204" pitchFamily="49" charset="0"/>
              </a:rPr>
              <a:t>100</a:t>
            </a:r>
            <a:r>
              <a:rPr lang="en-US" altLang="zh-CN" dirty="0">
                <a:solidFill>
                  <a:srgbClr val="000000"/>
                </a:solidFill>
                <a:latin typeface="Consolas" panose="020B0609020204030204" pitchFamily="49" charset="0"/>
              </a:rPr>
              <a:t>, </a:t>
            </a:r>
            <a:r>
              <a:rPr lang="en-US" altLang="zh-CN" dirty="0">
                <a:solidFill>
                  <a:srgbClr val="A31515"/>
                </a:solidFill>
                <a:latin typeface="Consolas" panose="020B0609020204030204" pitchFamily="49" charset="0"/>
              </a:rPr>
              <a:t>'invalid percent'</a:t>
            </a:r>
            <a:endParaRPr lang="en-US" altLang="zh-CN" dirty="0">
              <a:solidFill>
                <a:srgbClr val="000000"/>
              </a:solidFill>
              <a:latin typeface="Consolas" panose="020B0609020204030204" pitchFamily="49" charset="0"/>
            </a:endParaRPr>
          </a:p>
          <a:p>
            <a:br>
              <a:rPr lang="en-US" altLang="zh-CN" dirty="0">
                <a:solidFill>
                  <a:srgbClr val="000000"/>
                </a:solidFill>
                <a:latin typeface="Consolas" panose="020B0609020204030204" pitchFamily="49" charset="0"/>
              </a:rPr>
            </a:br>
            <a:r>
              <a:rPr lang="en-US" altLang="zh-CN" dirty="0">
                <a:solidFill>
                  <a:srgbClr val="AF00DB"/>
                </a:solidFill>
                <a:latin typeface="Consolas" panose="020B0609020204030204" pitchFamily="49" charset="0"/>
              </a:rPr>
              <a:t>if</a:t>
            </a:r>
            <a:r>
              <a:rPr lang="en-US" altLang="zh-CN" dirty="0">
                <a:solidFill>
                  <a:srgbClr val="000000"/>
                </a:solidFill>
                <a:latin typeface="Consolas" panose="020B0609020204030204" pitchFamily="49" charset="0"/>
              </a:rPr>
              <a:t> </a:t>
            </a:r>
            <a:r>
              <a:rPr lang="en-US" altLang="zh-CN" dirty="0">
                <a:solidFill>
                  <a:srgbClr val="001080"/>
                </a:solidFill>
                <a:latin typeface="Consolas" panose="020B0609020204030204" pitchFamily="49" charset="0"/>
              </a:rPr>
              <a:t>percent</a:t>
            </a:r>
            <a:r>
              <a:rPr lang="en-US" altLang="zh-CN" dirty="0">
                <a:solidFill>
                  <a:srgbClr val="000000"/>
                </a:solidFill>
                <a:latin typeface="Consolas" panose="020B0609020204030204" pitchFamily="49" charset="0"/>
              </a:rPr>
              <a:t> &gt;= </a:t>
            </a:r>
            <a:r>
              <a:rPr lang="en-US" altLang="zh-CN" dirty="0">
                <a:solidFill>
                  <a:srgbClr val="098658"/>
                </a:solidFill>
                <a:latin typeface="Consolas" panose="020B0609020204030204" pitchFamily="49" charset="0"/>
              </a:rPr>
              <a:t>90</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"You got an A!"</a:t>
            </a:r>
            <a:r>
              <a:rPr lang="en-US" altLang="zh-CN" dirty="0">
                <a:solidFill>
                  <a:srgbClr val="000000"/>
                </a:solidFill>
                <a:latin typeface="Consolas" panose="020B0609020204030204" pitchFamily="49" charset="0"/>
              </a:rPr>
              <a:t>)</a:t>
            </a:r>
          </a:p>
          <a:p>
            <a:r>
              <a:rPr lang="en-US" altLang="zh-CN" dirty="0" err="1">
                <a:solidFill>
                  <a:srgbClr val="AF00DB"/>
                </a:solidFill>
                <a:latin typeface="Consolas" panose="020B0609020204030204" pitchFamily="49" charset="0"/>
              </a:rPr>
              <a:t>elif</a:t>
            </a:r>
            <a:r>
              <a:rPr lang="en-US" altLang="zh-CN" dirty="0">
                <a:solidFill>
                  <a:srgbClr val="000000"/>
                </a:solidFill>
                <a:latin typeface="Consolas" panose="020B0609020204030204" pitchFamily="49" charset="0"/>
              </a:rPr>
              <a:t> </a:t>
            </a:r>
            <a:r>
              <a:rPr lang="en-US" altLang="zh-CN" dirty="0">
                <a:solidFill>
                  <a:srgbClr val="001080"/>
                </a:solidFill>
                <a:latin typeface="Consolas" panose="020B0609020204030204" pitchFamily="49" charset="0"/>
              </a:rPr>
              <a:t>percent</a:t>
            </a:r>
            <a:r>
              <a:rPr lang="en-US" altLang="zh-CN" dirty="0">
                <a:solidFill>
                  <a:srgbClr val="000000"/>
                </a:solidFill>
                <a:latin typeface="Consolas" panose="020B0609020204030204" pitchFamily="49" charset="0"/>
              </a:rPr>
              <a:t> &gt;= </a:t>
            </a:r>
            <a:r>
              <a:rPr lang="en-US" altLang="zh-CN" dirty="0">
                <a:solidFill>
                  <a:srgbClr val="098658"/>
                </a:solidFill>
                <a:latin typeface="Consolas" panose="020B0609020204030204" pitchFamily="49" charset="0"/>
              </a:rPr>
              <a:t>80</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"You got a B!"</a:t>
            </a:r>
            <a:r>
              <a:rPr lang="en-US" altLang="zh-CN" dirty="0">
                <a:solidFill>
                  <a:srgbClr val="000000"/>
                </a:solidFill>
                <a:latin typeface="Consolas" panose="020B0609020204030204" pitchFamily="49" charset="0"/>
              </a:rPr>
              <a:t>)</a:t>
            </a:r>
          </a:p>
          <a:p>
            <a:r>
              <a:rPr lang="en-US" altLang="zh-CN" dirty="0" err="1">
                <a:solidFill>
                  <a:srgbClr val="AF00DB"/>
                </a:solidFill>
                <a:latin typeface="Consolas" panose="020B0609020204030204" pitchFamily="49" charset="0"/>
              </a:rPr>
              <a:t>elif</a:t>
            </a:r>
            <a:r>
              <a:rPr lang="en-US" altLang="zh-CN" dirty="0">
                <a:solidFill>
                  <a:srgbClr val="000000"/>
                </a:solidFill>
                <a:latin typeface="Consolas" panose="020B0609020204030204" pitchFamily="49" charset="0"/>
              </a:rPr>
              <a:t> </a:t>
            </a:r>
            <a:r>
              <a:rPr lang="en-US" altLang="zh-CN" dirty="0">
                <a:solidFill>
                  <a:srgbClr val="001080"/>
                </a:solidFill>
                <a:latin typeface="Consolas" panose="020B0609020204030204" pitchFamily="49" charset="0"/>
              </a:rPr>
              <a:t>percent</a:t>
            </a:r>
            <a:r>
              <a:rPr lang="en-US" altLang="zh-CN" dirty="0">
                <a:solidFill>
                  <a:srgbClr val="000000"/>
                </a:solidFill>
                <a:latin typeface="Consolas" panose="020B0609020204030204" pitchFamily="49" charset="0"/>
              </a:rPr>
              <a:t> &gt;= </a:t>
            </a:r>
            <a:r>
              <a:rPr lang="en-US" altLang="zh-CN" dirty="0">
                <a:solidFill>
                  <a:srgbClr val="098658"/>
                </a:solidFill>
                <a:latin typeface="Consolas" panose="020B0609020204030204" pitchFamily="49" charset="0"/>
              </a:rPr>
              <a:t>70</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"You got a C!"</a:t>
            </a:r>
            <a:r>
              <a:rPr lang="en-US" altLang="zh-CN" dirty="0">
                <a:solidFill>
                  <a:srgbClr val="000000"/>
                </a:solidFill>
                <a:latin typeface="Consolas" panose="020B0609020204030204" pitchFamily="49" charset="0"/>
              </a:rPr>
              <a:t>)</a:t>
            </a:r>
          </a:p>
          <a:p>
            <a:r>
              <a:rPr lang="en-US" altLang="zh-CN" dirty="0" err="1">
                <a:solidFill>
                  <a:srgbClr val="AF00DB"/>
                </a:solidFill>
                <a:latin typeface="Consolas" panose="020B0609020204030204" pitchFamily="49" charset="0"/>
              </a:rPr>
              <a:t>elif</a:t>
            </a:r>
            <a:r>
              <a:rPr lang="en-US" altLang="zh-CN" dirty="0">
                <a:solidFill>
                  <a:srgbClr val="000000"/>
                </a:solidFill>
                <a:latin typeface="Consolas" panose="020B0609020204030204" pitchFamily="49" charset="0"/>
              </a:rPr>
              <a:t> </a:t>
            </a:r>
            <a:r>
              <a:rPr lang="en-US" altLang="zh-CN" dirty="0">
                <a:solidFill>
                  <a:srgbClr val="001080"/>
                </a:solidFill>
                <a:latin typeface="Consolas" panose="020B0609020204030204" pitchFamily="49" charset="0"/>
              </a:rPr>
              <a:t>percent</a:t>
            </a:r>
            <a:r>
              <a:rPr lang="en-US" altLang="zh-CN" dirty="0">
                <a:solidFill>
                  <a:srgbClr val="000000"/>
                </a:solidFill>
                <a:latin typeface="Consolas" panose="020B0609020204030204" pitchFamily="49" charset="0"/>
              </a:rPr>
              <a:t> &gt;= </a:t>
            </a:r>
            <a:r>
              <a:rPr lang="en-US" altLang="zh-CN" dirty="0">
                <a:solidFill>
                  <a:srgbClr val="098658"/>
                </a:solidFill>
                <a:latin typeface="Consolas" panose="020B0609020204030204" pitchFamily="49" charset="0"/>
              </a:rPr>
              <a:t>60</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"You got a D!"</a:t>
            </a:r>
            <a:r>
              <a:rPr lang="en-US" altLang="zh-CN" dirty="0">
                <a:solidFill>
                  <a:srgbClr val="000000"/>
                </a:solidFill>
                <a:latin typeface="Consolas" panose="020B0609020204030204" pitchFamily="49" charset="0"/>
              </a:rPr>
              <a:t>)</a:t>
            </a:r>
          </a:p>
          <a:p>
            <a:r>
              <a:rPr lang="en-US" altLang="zh-CN" dirty="0">
                <a:solidFill>
                  <a:srgbClr val="AF00DB"/>
                </a:solidFill>
                <a:latin typeface="Consolas" panose="020B0609020204030204" pitchFamily="49" charset="0"/>
              </a:rPr>
              <a:t>else</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percent &lt; 60</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"You got an F!"</a:t>
            </a:r>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823712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FF5367-F0C5-41C0-AA33-AD8E112AEBB0}"/>
              </a:ext>
            </a:extLst>
          </p:cNvPr>
          <p:cNvSpPr>
            <a:spLocks noGrp="1"/>
          </p:cNvSpPr>
          <p:nvPr>
            <p:ph idx="1"/>
          </p:nvPr>
        </p:nvSpPr>
        <p:spPr/>
        <p:txBody>
          <a:bodyPr/>
          <a:lstStyle/>
          <a:p>
            <a:endParaRPr lang="zh-CN" altLang="en-US"/>
          </a:p>
        </p:txBody>
      </p:sp>
      <p:sp>
        <p:nvSpPr>
          <p:cNvPr id="4" name="标题 1">
            <a:extLst>
              <a:ext uri="{FF2B5EF4-FFF2-40B4-BE49-F238E27FC236}">
                <a16:creationId xmlns:a16="http://schemas.microsoft.com/office/drawing/2014/main" id="{CCB1BDF9-9EB4-49F7-977E-785D0F0569CE}"/>
              </a:ext>
            </a:extLst>
          </p:cNvPr>
          <p:cNvSpPr>
            <a:spLocks noGrp="1"/>
          </p:cNvSpPr>
          <p:nvPr>
            <p:ph type="title"/>
          </p:nvPr>
        </p:nvSpPr>
        <p:spPr>
          <a:xfrm>
            <a:off x="528638" y="41275"/>
            <a:ext cx="11204575" cy="644525"/>
          </a:xfrm>
        </p:spPr>
        <p:txBody>
          <a:bodyPr/>
          <a:lstStyle/>
          <a:p>
            <a:r>
              <a:rPr lang="zh-CN" altLang="en-US" dirty="0"/>
              <a:t>选择结构常见错误：错误缩进</a:t>
            </a:r>
          </a:p>
        </p:txBody>
      </p:sp>
      <p:sp>
        <p:nvSpPr>
          <p:cNvPr id="5" name="Rectangle 1">
            <a:extLst>
              <a:ext uri="{FF2B5EF4-FFF2-40B4-BE49-F238E27FC236}">
                <a16:creationId xmlns:a16="http://schemas.microsoft.com/office/drawing/2014/main" id="{865CEC9A-1D7D-4416-BFE3-135DF75D0C49}"/>
              </a:ext>
            </a:extLst>
          </p:cNvPr>
          <p:cNvSpPr>
            <a:spLocks noChangeArrowheads="1"/>
          </p:cNvSpPr>
          <p:nvPr/>
        </p:nvSpPr>
        <p:spPr bwMode="auto">
          <a:xfrm>
            <a:off x="6603028" y="685800"/>
            <a:ext cx="5052801" cy="193874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ctr" anchorCtr="0" compatLnSpc="1">
            <a:prstTxWarp prst="textNoShape">
              <a:avLst/>
            </a:prstTxWarp>
            <a:spAutoFit/>
          </a:bodyPr>
          <a:lstStyle/>
          <a:p>
            <a:pPr defTabSz="914309" eaLnBrk="0" hangingPunct="0"/>
            <a:r>
              <a:rPr lang="zh-CN" altLang="zh-CN" sz="2000" b="1" dirty="0">
                <a:solidFill>
                  <a:srgbClr val="000080"/>
                </a:solidFill>
                <a:latin typeface="宋体" panose="02010600030101010101" pitchFamily="2" charset="-122"/>
              </a:rPr>
              <a:t>import </a:t>
            </a:r>
            <a:r>
              <a:rPr lang="zh-CN" altLang="zh-CN" sz="2000" dirty="0">
                <a:solidFill>
                  <a:srgbClr val="000000"/>
                </a:solidFill>
                <a:latin typeface="宋体" panose="02010600030101010101" pitchFamily="2" charset="-122"/>
              </a:rPr>
              <a:t>math</a:t>
            </a:r>
            <a:br>
              <a:rPr lang="zh-CN" altLang="zh-CN" sz="2000" dirty="0">
                <a:solidFill>
                  <a:srgbClr val="000000"/>
                </a:solidFill>
                <a:latin typeface="宋体" panose="02010600030101010101" pitchFamily="2" charset="-122"/>
              </a:rPr>
            </a:br>
            <a:r>
              <a:rPr lang="zh-CN" altLang="zh-CN" sz="2000" dirty="0">
                <a:solidFill>
                  <a:srgbClr val="000000"/>
                </a:solidFill>
                <a:latin typeface="宋体" panose="02010600030101010101" pitchFamily="2" charset="-122"/>
              </a:rPr>
              <a:t>radius = -</a:t>
            </a:r>
            <a:r>
              <a:rPr lang="zh-CN" altLang="zh-CN" sz="2000" dirty="0">
                <a:solidFill>
                  <a:srgbClr val="0000FF"/>
                </a:solidFill>
                <a:latin typeface="宋体" panose="02010600030101010101" pitchFamily="2" charset="-122"/>
              </a:rPr>
              <a:t>20</a:t>
            </a:r>
            <a:br>
              <a:rPr lang="zh-CN" altLang="zh-CN" sz="2000" dirty="0">
                <a:solidFill>
                  <a:srgbClr val="0000FF"/>
                </a:solidFill>
                <a:latin typeface="宋体" panose="02010600030101010101" pitchFamily="2" charset="-122"/>
              </a:rPr>
            </a:br>
            <a:r>
              <a:rPr lang="zh-CN" altLang="zh-CN" sz="2000" b="1" dirty="0">
                <a:solidFill>
                  <a:srgbClr val="000080"/>
                </a:solidFill>
                <a:latin typeface="宋体" panose="02010600030101010101" pitchFamily="2" charset="-122"/>
              </a:rPr>
              <a:t>if </a:t>
            </a:r>
            <a:r>
              <a:rPr lang="zh-CN" altLang="zh-CN" sz="2000" dirty="0">
                <a:solidFill>
                  <a:srgbClr val="000000"/>
                </a:solidFill>
                <a:latin typeface="宋体" panose="02010600030101010101" pitchFamily="2" charset="-122"/>
              </a:rPr>
              <a:t>radius &gt;= </a:t>
            </a:r>
            <a:r>
              <a:rPr lang="zh-CN" altLang="zh-CN" sz="2000" dirty="0">
                <a:solidFill>
                  <a:srgbClr val="0000FF"/>
                </a:solidFill>
                <a:latin typeface="宋体" panose="02010600030101010101" pitchFamily="2" charset="-122"/>
              </a:rPr>
              <a:t>0</a:t>
            </a:r>
            <a:r>
              <a:rPr lang="zh-CN" altLang="zh-CN" sz="2000" dirty="0">
                <a:solidFill>
                  <a:srgbClr val="000000"/>
                </a:solidFill>
                <a:latin typeface="宋体" panose="02010600030101010101" pitchFamily="2" charset="-122"/>
              </a:rPr>
              <a:t>:</a:t>
            </a:r>
            <a:br>
              <a:rPr lang="zh-CN" altLang="zh-CN" sz="2000" dirty="0">
                <a:solidFill>
                  <a:srgbClr val="000000"/>
                </a:solidFill>
                <a:latin typeface="宋体" panose="02010600030101010101" pitchFamily="2" charset="-122"/>
              </a:rPr>
            </a:br>
            <a:r>
              <a:rPr lang="zh-CN" altLang="zh-CN" sz="2000" dirty="0">
                <a:solidFill>
                  <a:srgbClr val="000000"/>
                </a:solidFill>
                <a:latin typeface="宋体" panose="02010600030101010101" pitchFamily="2" charset="-122"/>
              </a:rPr>
              <a:t>    area = radius * radius * math.pi</a:t>
            </a:r>
            <a:br>
              <a:rPr lang="zh-CN" altLang="zh-CN" sz="2000" dirty="0">
                <a:solidFill>
                  <a:srgbClr val="000000"/>
                </a:solidFill>
                <a:latin typeface="宋体" panose="02010600030101010101" pitchFamily="2" charset="-122"/>
              </a:rPr>
            </a:br>
            <a:r>
              <a:rPr lang="zh-CN" altLang="zh-CN" sz="2000" dirty="0">
                <a:solidFill>
                  <a:srgbClr val="000000"/>
                </a:solidFill>
                <a:latin typeface="宋体" panose="02010600030101010101" pitchFamily="2" charset="-122"/>
              </a:rPr>
              <a:t>    </a:t>
            </a:r>
            <a:r>
              <a:rPr lang="zh-CN" altLang="zh-CN" sz="2000" dirty="0">
                <a:solidFill>
                  <a:srgbClr val="000080"/>
                </a:solidFill>
                <a:latin typeface="宋体" panose="02010600030101010101" pitchFamily="2" charset="-122"/>
              </a:rPr>
              <a:t>print</a:t>
            </a:r>
            <a:r>
              <a:rPr lang="zh-CN" altLang="zh-CN" sz="2000" dirty="0">
                <a:solidFill>
                  <a:srgbClr val="000000"/>
                </a:solidFill>
                <a:latin typeface="宋体" panose="02010600030101010101" pitchFamily="2" charset="-122"/>
              </a:rPr>
              <a:t>(</a:t>
            </a:r>
            <a:r>
              <a:rPr lang="zh-CN" altLang="zh-CN" sz="2000" b="1" dirty="0">
                <a:solidFill>
                  <a:srgbClr val="008080"/>
                </a:solidFill>
                <a:latin typeface="宋体" panose="02010600030101010101" pitchFamily="2" charset="-122"/>
              </a:rPr>
              <a:t>"The area is"</a:t>
            </a:r>
            <a:r>
              <a:rPr lang="zh-CN" altLang="zh-CN" sz="2000" dirty="0">
                <a:solidFill>
                  <a:srgbClr val="000000"/>
                </a:solidFill>
                <a:latin typeface="宋体" panose="02010600030101010101" pitchFamily="2" charset="-122"/>
              </a:rPr>
              <a:t>, area)</a:t>
            </a:r>
            <a:br>
              <a:rPr lang="zh-CN" altLang="zh-CN" sz="2000" dirty="0">
                <a:solidFill>
                  <a:srgbClr val="000000"/>
                </a:solidFill>
                <a:latin typeface="宋体" panose="02010600030101010101" pitchFamily="2" charset="-122"/>
              </a:rPr>
            </a:br>
            <a:endParaRPr lang="zh-CN" altLang="zh-CN" sz="2000" dirty="0"/>
          </a:p>
        </p:txBody>
      </p:sp>
      <p:sp>
        <p:nvSpPr>
          <p:cNvPr id="6" name="Rectangle 2">
            <a:extLst>
              <a:ext uri="{FF2B5EF4-FFF2-40B4-BE49-F238E27FC236}">
                <a16:creationId xmlns:a16="http://schemas.microsoft.com/office/drawing/2014/main" id="{BD9360E7-E652-4E42-80E6-74F957E567AF}"/>
              </a:ext>
            </a:extLst>
          </p:cNvPr>
          <p:cNvSpPr>
            <a:spLocks noChangeArrowheads="1"/>
          </p:cNvSpPr>
          <p:nvPr/>
        </p:nvSpPr>
        <p:spPr bwMode="auto">
          <a:xfrm>
            <a:off x="536171" y="728663"/>
            <a:ext cx="5131169" cy="163120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ctr" anchorCtr="0" compatLnSpc="1">
            <a:prstTxWarp prst="textNoShape">
              <a:avLst/>
            </a:prstTxWarp>
            <a:spAutoFit/>
          </a:bodyPr>
          <a:lstStyle/>
          <a:p>
            <a:pPr defTabSz="914309" eaLnBrk="0" hangingPunct="0"/>
            <a:r>
              <a:rPr lang="zh-CN" altLang="zh-CN" sz="2000" b="1" dirty="0">
                <a:solidFill>
                  <a:srgbClr val="000080"/>
                </a:solidFill>
                <a:latin typeface="宋体" panose="02010600030101010101" pitchFamily="2" charset="-122"/>
              </a:rPr>
              <a:t>import </a:t>
            </a:r>
            <a:r>
              <a:rPr lang="zh-CN" altLang="zh-CN" sz="2000" dirty="0">
                <a:solidFill>
                  <a:srgbClr val="000000"/>
                </a:solidFill>
                <a:latin typeface="宋体" panose="02010600030101010101" pitchFamily="2" charset="-122"/>
              </a:rPr>
              <a:t>math</a:t>
            </a:r>
            <a:br>
              <a:rPr lang="zh-CN" altLang="zh-CN" sz="2000" dirty="0">
                <a:solidFill>
                  <a:srgbClr val="000000"/>
                </a:solidFill>
                <a:latin typeface="宋体" panose="02010600030101010101" pitchFamily="2" charset="-122"/>
              </a:rPr>
            </a:br>
            <a:r>
              <a:rPr lang="zh-CN" altLang="zh-CN" sz="2000" dirty="0">
                <a:solidFill>
                  <a:srgbClr val="000000"/>
                </a:solidFill>
                <a:latin typeface="宋体" panose="02010600030101010101" pitchFamily="2" charset="-122"/>
              </a:rPr>
              <a:t>radius = -</a:t>
            </a:r>
            <a:r>
              <a:rPr lang="zh-CN" altLang="zh-CN" sz="2000" dirty="0">
                <a:solidFill>
                  <a:srgbClr val="0000FF"/>
                </a:solidFill>
                <a:latin typeface="宋体" panose="02010600030101010101" pitchFamily="2" charset="-122"/>
              </a:rPr>
              <a:t>20</a:t>
            </a:r>
            <a:br>
              <a:rPr lang="zh-CN" altLang="zh-CN" sz="2000" dirty="0">
                <a:solidFill>
                  <a:srgbClr val="0000FF"/>
                </a:solidFill>
                <a:latin typeface="宋体" panose="02010600030101010101" pitchFamily="2" charset="-122"/>
              </a:rPr>
            </a:br>
            <a:r>
              <a:rPr lang="zh-CN" altLang="zh-CN" sz="2000" b="1" dirty="0">
                <a:solidFill>
                  <a:srgbClr val="000080"/>
                </a:solidFill>
                <a:latin typeface="宋体" panose="02010600030101010101" pitchFamily="2" charset="-122"/>
              </a:rPr>
              <a:t>if </a:t>
            </a:r>
            <a:r>
              <a:rPr lang="zh-CN" altLang="zh-CN" sz="2000" dirty="0">
                <a:solidFill>
                  <a:srgbClr val="000000"/>
                </a:solidFill>
                <a:latin typeface="宋体" panose="02010600030101010101" pitchFamily="2" charset="-122"/>
              </a:rPr>
              <a:t>radius &gt;= </a:t>
            </a:r>
            <a:r>
              <a:rPr lang="zh-CN" altLang="zh-CN" sz="2000" dirty="0">
                <a:solidFill>
                  <a:srgbClr val="0000FF"/>
                </a:solidFill>
                <a:latin typeface="宋体" panose="02010600030101010101" pitchFamily="2" charset="-122"/>
              </a:rPr>
              <a:t>0</a:t>
            </a:r>
            <a:r>
              <a:rPr lang="zh-CN" altLang="zh-CN" sz="2000" dirty="0">
                <a:solidFill>
                  <a:srgbClr val="000000"/>
                </a:solidFill>
                <a:latin typeface="宋体" panose="02010600030101010101" pitchFamily="2" charset="-122"/>
              </a:rPr>
              <a:t>:</a:t>
            </a:r>
            <a:br>
              <a:rPr lang="zh-CN" altLang="zh-CN" sz="2000" dirty="0">
                <a:solidFill>
                  <a:srgbClr val="000000"/>
                </a:solidFill>
                <a:latin typeface="宋体" panose="02010600030101010101" pitchFamily="2" charset="-122"/>
              </a:rPr>
            </a:br>
            <a:r>
              <a:rPr lang="zh-CN" altLang="zh-CN" sz="2000" dirty="0">
                <a:solidFill>
                  <a:srgbClr val="000000"/>
                </a:solidFill>
                <a:latin typeface="宋体" panose="02010600030101010101" pitchFamily="2" charset="-122"/>
              </a:rPr>
              <a:t>    area = radius * radius * math.pi</a:t>
            </a:r>
            <a:br>
              <a:rPr lang="zh-CN" altLang="zh-CN" sz="2000" dirty="0">
                <a:solidFill>
                  <a:srgbClr val="000000"/>
                </a:solidFill>
                <a:latin typeface="宋体" panose="02010600030101010101" pitchFamily="2" charset="-122"/>
              </a:rPr>
            </a:br>
            <a:r>
              <a:rPr lang="zh-CN" altLang="zh-CN" sz="2000" u="sng" dirty="0">
                <a:solidFill>
                  <a:srgbClr val="000080"/>
                </a:solidFill>
                <a:latin typeface="宋体" panose="02010600030101010101" pitchFamily="2" charset="-122"/>
              </a:rPr>
              <a:t>print</a:t>
            </a:r>
            <a:r>
              <a:rPr lang="zh-CN" altLang="zh-CN" sz="2000" u="sng" dirty="0">
                <a:solidFill>
                  <a:srgbClr val="000000"/>
                </a:solidFill>
                <a:latin typeface="宋体" panose="02010600030101010101" pitchFamily="2" charset="-122"/>
              </a:rPr>
              <a:t>(</a:t>
            </a:r>
            <a:r>
              <a:rPr lang="zh-CN" altLang="zh-CN" sz="2000" b="1" u="sng" dirty="0">
                <a:solidFill>
                  <a:srgbClr val="008080"/>
                </a:solidFill>
                <a:latin typeface="宋体" panose="02010600030101010101" pitchFamily="2" charset="-122"/>
              </a:rPr>
              <a:t>"The area is"</a:t>
            </a:r>
            <a:r>
              <a:rPr lang="zh-CN" altLang="zh-CN" sz="2000" u="sng" dirty="0">
                <a:solidFill>
                  <a:srgbClr val="000000"/>
                </a:solidFill>
                <a:latin typeface="宋体" panose="02010600030101010101" pitchFamily="2" charset="-122"/>
              </a:rPr>
              <a:t>, area)</a:t>
            </a:r>
            <a:endParaRPr lang="zh-CN" altLang="zh-CN" sz="2000" dirty="0"/>
          </a:p>
        </p:txBody>
      </p:sp>
      <p:sp>
        <p:nvSpPr>
          <p:cNvPr id="7" name="Rectangle 3">
            <a:extLst>
              <a:ext uri="{FF2B5EF4-FFF2-40B4-BE49-F238E27FC236}">
                <a16:creationId xmlns:a16="http://schemas.microsoft.com/office/drawing/2014/main" id="{C911DCAE-B57B-4EA4-AA2D-3F014B67EA09}"/>
              </a:ext>
            </a:extLst>
          </p:cNvPr>
          <p:cNvSpPr>
            <a:spLocks noChangeArrowheads="1"/>
          </p:cNvSpPr>
          <p:nvPr/>
        </p:nvSpPr>
        <p:spPr bwMode="auto">
          <a:xfrm>
            <a:off x="574309" y="2624540"/>
            <a:ext cx="3638465" cy="255453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ctr" anchorCtr="0" compatLnSpc="1">
            <a:prstTxWarp prst="textNoShape">
              <a:avLst/>
            </a:prstTxWarp>
            <a:spAutoFit/>
          </a:bodyPr>
          <a:lstStyle/>
          <a:p>
            <a:pPr defTabSz="914309" eaLnBrk="0" hangingPunct="0"/>
            <a:r>
              <a:rPr lang="zh-CN" altLang="zh-CN" sz="2000" dirty="0">
                <a:solidFill>
                  <a:srgbClr val="000000"/>
                </a:solidFill>
                <a:latin typeface="宋体" panose="02010600030101010101" pitchFamily="2" charset="-122"/>
              </a:rPr>
              <a:t>i = </a:t>
            </a:r>
            <a:r>
              <a:rPr lang="zh-CN" altLang="zh-CN" sz="2000" dirty="0">
                <a:solidFill>
                  <a:srgbClr val="0000FF"/>
                </a:solidFill>
                <a:latin typeface="宋体" panose="02010600030101010101" pitchFamily="2" charset="-122"/>
              </a:rPr>
              <a:t>1</a:t>
            </a:r>
            <a:br>
              <a:rPr lang="zh-CN" altLang="zh-CN" sz="2000" dirty="0">
                <a:solidFill>
                  <a:srgbClr val="0000FF"/>
                </a:solidFill>
                <a:latin typeface="宋体" panose="02010600030101010101" pitchFamily="2" charset="-122"/>
              </a:rPr>
            </a:br>
            <a:r>
              <a:rPr lang="zh-CN" altLang="zh-CN" sz="2000" dirty="0">
                <a:solidFill>
                  <a:srgbClr val="000000"/>
                </a:solidFill>
                <a:latin typeface="宋体" panose="02010600030101010101" pitchFamily="2" charset="-122"/>
              </a:rPr>
              <a:t>j = </a:t>
            </a:r>
            <a:r>
              <a:rPr lang="zh-CN" altLang="zh-CN" sz="2000" dirty="0">
                <a:solidFill>
                  <a:srgbClr val="0000FF"/>
                </a:solidFill>
                <a:latin typeface="宋体" panose="02010600030101010101" pitchFamily="2" charset="-122"/>
              </a:rPr>
              <a:t>2</a:t>
            </a:r>
            <a:br>
              <a:rPr lang="zh-CN" altLang="zh-CN" sz="2000" dirty="0">
                <a:solidFill>
                  <a:srgbClr val="0000FF"/>
                </a:solidFill>
                <a:latin typeface="宋体" panose="02010600030101010101" pitchFamily="2" charset="-122"/>
              </a:rPr>
            </a:br>
            <a:r>
              <a:rPr lang="zh-CN" altLang="zh-CN" sz="2000" dirty="0">
                <a:solidFill>
                  <a:srgbClr val="000000"/>
                </a:solidFill>
                <a:latin typeface="宋体" panose="02010600030101010101" pitchFamily="2" charset="-122"/>
              </a:rPr>
              <a:t>k = </a:t>
            </a:r>
            <a:r>
              <a:rPr lang="zh-CN" altLang="zh-CN" sz="2000" dirty="0">
                <a:solidFill>
                  <a:srgbClr val="0000FF"/>
                </a:solidFill>
                <a:latin typeface="宋体" panose="02010600030101010101" pitchFamily="2" charset="-122"/>
              </a:rPr>
              <a:t>3</a:t>
            </a:r>
            <a:br>
              <a:rPr lang="zh-CN" altLang="zh-CN" sz="2000" dirty="0">
                <a:solidFill>
                  <a:srgbClr val="0000FF"/>
                </a:solidFill>
                <a:latin typeface="宋体" panose="02010600030101010101" pitchFamily="2" charset="-122"/>
              </a:rPr>
            </a:br>
            <a:r>
              <a:rPr lang="zh-CN" altLang="zh-CN" sz="2000" b="1" dirty="0">
                <a:solidFill>
                  <a:srgbClr val="000080"/>
                </a:solidFill>
                <a:latin typeface="宋体" panose="02010600030101010101" pitchFamily="2" charset="-122"/>
              </a:rPr>
              <a:t>if </a:t>
            </a:r>
            <a:r>
              <a:rPr lang="zh-CN" altLang="zh-CN" sz="2000" dirty="0">
                <a:solidFill>
                  <a:srgbClr val="000000"/>
                </a:solidFill>
                <a:latin typeface="宋体" panose="02010600030101010101" pitchFamily="2" charset="-122"/>
              </a:rPr>
              <a:t>i &gt; j:</a:t>
            </a:r>
            <a:br>
              <a:rPr lang="zh-CN" altLang="zh-CN" sz="2000" dirty="0">
                <a:solidFill>
                  <a:srgbClr val="000000"/>
                </a:solidFill>
                <a:latin typeface="宋体" panose="02010600030101010101" pitchFamily="2" charset="-122"/>
              </a:rPr>
            </a:br>
            <a:r>
              <a:rPr lang="zh-CN" altLang="zh-CN" sz="2000" dirty="0">
                <a:solidFill>
                  <a:srgbClr val="000000"/>
                </a:solidFill>
                <a:latin typeface="宋体" panose="02010600030101010101" pitchFamily="2" charset="-122"/>
              </a:rPr>
              <a:t>    </a:t>
            </a:r>
            <a:r>
              <a:rPr lang="zh-CN" altLang="zh-CN" sz="2000" b="1" dirty="0">
                <a:solidFill>
                  <a:srgbClr val="000080"/>
                </a:solidFill>
                <a:latin typeface="宋体" panose="02010600030101010101" pitchFamily="2" charset="-122"/>
              </a:rPr>
              <a:t>if </a:t>
            </a:r>
            <a:r>
              <a:rPr lang="zh-CN" altLang="zh-CN" sz="2000" dirty="0">
                <a:solidFill>
                  <a:srgbClr val="000000"/>
                </a:solidFill>
                <a:latin typeface="宋体" panose="02010600030101010101" pitchFamily="2" charset="-122"/>
              </a:rPr>
              <a:t>i &gt; k:</a:t>
            </a:r>
            <a:br>
              <a:rPr lang="zh-CN" altLang="zh-CN" sz="2000" dirty="0">
                <a:solidFill>
                  <a:srgbClr val="000000"/>
                </a:solidFill>
                <a:latin typeface="宋体" panose="02010600030101010101" pitchFamily="2" charset="-122"/>
              </a:rPr>
            </a:br>
            <a:r>
              <a:rPr lang="zh-CN" altLang="zh-CN" sz="2000" dirty="0">
                <a:solidFill>
                  <a:srgbClr val="000000"/>
                </a:solidFill>
                <a:latin typeface="宋体" panose="02010600030101010101" pitchFamily="2" charset="-122"/>
              </a:rPr>
              <a:t>        </a:t>
            </a:r>
            <a:r>
              <a:rPr lang="zh-CN" altLang="zh-CN" sz="2000" dirty="0">
                <a:solidFill>
                  <a:srgbClr val="000080"/>
                </a:solidFill>
                <a:latin typeface="宋体" panose="02010600030101010101" pitchFamily="2" charset="-122"/>
              </a:rPr>
              <a:t>print</a:t>
            </a:r>
            <a:r>
              <a:rPr lang="zh-CN" altLang="zh-CN" sz="2000" dirty="0">
                <a:solidFill>
                  <a:srgbClr val="000000"/>
                </a:solidFill>
                <a:latin typeface="宋体" panose="02010600030101010101" pitchFamily="2" charset="-122"/>
              </a:rPr>
              <a:t>(</a:t>
            </a:r>
            <a:r>
              <a:rPr lang="zh-CN" altLang="zh-CN" sz="2000" b="1" dirty="0">
                <a:solidFill>
                  <a:srgbClr val="008080"/>
                </a:solidFill>
                <a:latin typeface="宋体" panose="02010600030101010101" pitchFamily="2" charset="-122"/>
              </a:rPr>
              <a:t>'</a:t>
            </a:r>
            <a:r>
              <a:rPr lang="en-US" altLang="zh-CN" sz="2000" b="1" dirty="0">
                <a:solidFill>
                  <a:srgbClr val="008080"/>
                </a:solidFill>
                <a:latin typeface="宋体" panose="02010600030101010101" pitchFamily="2" charset="-122"/>
              </a:rPr>
              <a:t>A</a:t>
            </a:r>
            <a:r>
              <a:rPr lang="zh-CN" altLang="zh-CN" sz="2000" b="1" dirty="0">
                <a:solidFill>
                  <a:srgbClr val="008080"/>
                </a:solidFill>
                <a:latin typeface="宋体" panose="02010600030101010101" pitchFamily="2" charset="-122"/>
              </a:rPr>
              <a:t>'</a:t>
            </a:r>
            <a:r>
              <a:rPr lang="zh-CN" altLang="zh-CN" sz="2000" dirty="0">
                <a:solidFill>
                  <a:srgbClr val="000000"/>
                </a:solidFill>
                <a:latin typeface="宋体" panose="02010600030101010101" pitchFamily="2" charset="-122"/>
              </a:rPr>
              <a:t>)</a:t>
            </a:r>
            <a:br>
              <a:rPr lang="zh-CN" altLang="zh-CN" sz="2000" dirty="0">
                <a:solidFill>
                  <a:srgbClr val="000000"/>
                </a:solidFill>
                <a:latin typeface="宋体" panose="02010600030101010101" pitchFamily="2" charset="-122"/>
              </a:rPr>
            </a:br>
            <a:r>
              <a:rPr lang="zh-CN" altLang="zh-CN" sz="2000" dirty="0">
                <a:solidFill>
                  <a:srgbClr val="000000"/>
                </a:solidFill>
                <a:latin typeface="宋体" panose="02010600030101010101" pitchFamily="2" charset="-122"/>
              </a:rPr>
              <a:t>    </a:t>
            </a:r>
            <a:r>
              <a:rPr lang="zh-CN" altLang="zh-CN" sz="2000" b="1" dirty="0">
                <a:solidFill>
                  <a:srgbClr val="000080"/>
                </a:solidFill>
                <a:latin typeface="宋体" panose="02010600030101010101" pitchFamily="2" charset="-122"/>
              </a:rPr>
              <a:t>else</a:t>
            </a:r>
            <a:r>
              <a:rPr lang="zh-CN" altLang="zh-CN" sz="2000" dirty="0">
                <a:solidFill>
                  <a:srgbClr val="000000"/>
                </a:solidFill>
                <a:latin typeface="宋体" panose="02010600030101010101" pitchFamily="2" charset="-122"/>
              </a:rPr>
              <a:t>:</a:t>
            </a:r>
            <a:br>
              <a:rPr lang="zh-CN" altLang="zh-CN" sz="2000" dirty="0">
                <a:solidFill>
                  <a:srgbClr val="000000"/>
                </a:solidFill>
                <a:latin typeface="宋体" panose="02010600030101010101" pitchFamily="2" charset="-122"/>
              </a:rPr>
            </a:br>
            <a:r>
              <a:rPr lang="zh-CN" altLang="zh-CN" sz="2000" dirty="0">
                <a:solidFill>
                  <a:srgbClr val="000000"/>
                </a:solidFill>
                <a:latin typeface="宋体" panose="02010600030101010101" pitchFamily="2" charset="-122"/>
              </a:rPr>
              <a:t>        </a:t>
            </a:r>
            <a:r>
              <a:rPr lang="zh-CN" altLang="zh-CN" sz="2000" dirty="0">
                <a:solidFill>
                  <a:srgbClr val="000080"/>
                </a:solidFill>
                <a:latin typeface="宋体" panose="02010600030101010101" pitchFamily="2" charset="-122"/>
              </a:rPr>
              <a:t>print</a:t>
            </a:r>
            <a:r>
              <a:rPr lang="zh-CN" altLang="zh-CN" sz="2000" dirty="0">
                <a:solidFill>
                  <a:srgbClr val="000000"/>
                </a:solidFill>
                <a:latin typeface="宋体" panose="02010600030101010101" pitchFamily="2" charset="-122"/>
              </a:rPr>
              <a:t>(</a:t>
            </a:r>
            <a:r>
              <a:rPr lang="zh-CN" altLang="zh-CN" sz="2000" b="1" dirty="0">
                <a:solidFill>
                  <a:srgbClr val="008080"/>
                </a:solidFill>
                <a:latin typeface="宋体" panose="02010600030101010101" pitchFamily="2" charset="-122"/>
              </a:rPr>
              <a:t>'</a:t>
            </a:r>
            <a:r>
              <a:rPr lang="en-US" altLang="zh-CN" sz="2000" b="1" dirty="0">
                <a:solidFill>
                  <a:srgbClr val="008080"/>
                </a:solidFill>
                <a:latin typeface="宋体" panose="02010600030101010101" pitchFamily="2" charset="-122"/>
              </a:rPr>
              <a:t>B</a:t>
            </a:r>
            <a:r>
              <a:rPr lang="zh-CN" altLang="zh-CN" sz="2000" b="1" dirty="0">
                <a:solidFill>
                  <a:srgbClr val="008080"/>
                </a:solidFill>
                <a:latin typeface="宋体" panose="02010600030101010101" pitchFamily="2" charset="-122"/>
              </a:rPr>
              <a:t>'</a:t>
            </a:r>
            <a:r>
              <a:rPr lang="zh-CN" altLang="zh-CN" sz="2000" dirty="0">
                <a:solidFill>
                  <a:srgbClr val="000000"/>
                </a:solidFill>
                <a:latin typeface="宋体" panose="02010600030101010101" pitchFamily="2" charset="-122"/>
              </a:rPr>
              <a:t>)</a:t>
            </a:r>
            <a:endParaRPr lang="zh-CN" altLang="zh-CN" sz="2000" dirty="0"/>
          </a:p>
        </p:txBody>
      </p:sp>
      <p:sp>
        <p:nvSpPr>
          <p:cNvPr id="8" name="Rectangle 4">
            <a:extLst>
              <a:ext uri="{FF2B5EF4-FFF2-40B4-BE49-F238E27FC236}">
                <a16:creationId xmlns:a16="http://schemas.microsoft.com/office/drawing/2014/main" id="{8C402471-FF32-49D3-8E90-7091DB6466DE}"/>
              </a:ext>
            </a:extLst>
          </p:cNvPr>
          <p:cNvSpPr>
            <a:spLocks noChangeArrowheads="1"/>
          </p:cNvSpPr>
          <p:nvPr/>
        </p:nvSpPr>
        <p:spPr bwMode="auto">
          <a:xfrm>
            <a:off x="6603028" y="2810026"/>
            <a:ext cx="4328840" cy="255453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ctr" anchorCtr="0" compatLnSpc="1">
            <a:prstTxWarp prst="textNoShape">
              <a:avLst/>
            </a:prstTxWarp>
            <a:spAutoFit/>
          </a:bodyPr>
          <a:lstStyle/>
          <a:p>
            <a:pPr defTabSz="914309" eaLnBrk="0" hangingPunct="0"/>
            <a:r>
              <a:rPr lang="zh-CN" altLang="zh-CN" sz="2000" dirty="0">
                <a:solidFill>
                  <a:srgbClr val="000000"/>
                </a:solidFill>
                <a:latin typeface="宋体" panose="02010600030101010101" pitchFamily="2" charset="-122"/>
              </a:rPr>
              <a:t>i = </a:t>
            </a:r>
            <a:r>
              <a:rPr lang="zh-CN" altLang="zh-CN" sz="2000" dirty="0">
                <a:solidFill>
                  <a:srgbClr val="0000FF"/>
                </a:solidFill>
                <a:latin typeface="宋体" panose="02010600030101010101" pitchFamily="2" charset="-122"/>
              </a:rPr>
              <a:t>1</a:t>
            </a:r>
            <a:br>
              <a:rPr lang="zh-CN" altLang="zh-CN" sz="2000" dirty="0">
                <a:solidFill>
                  <a:srgbClr val="0000FF"/>
                </a:solidFill>
                <a:latin typeface="宋体" panose="02010600030101010101" pitchFamily="2" charset="-122"/>
              </a:rPr>
            </a:br>
            <a:r>
              <a:rPr lang="zh-CN" altLang="zh-CN" sz="2000" dirty="0">
                <a:solidFill>
                  <a:srgbClr val="000000"/>
                </a:solidFill>
                <a:latin typeface="宋体" panose="02010600030101010101" pitchFamily="2" charset="-122"/>
              </a:rPr>
              <a:t>j = </a:t>
            </a:r>
            <a:r>
              <a:rPr lang="zh-CN" altLang="zh-CN" sz="2000" dirty="0">
                <a:solidFill>
                  <a:srgbClr val="0000FF"/>
                </a:solidFill>
                <a:latin typeface="宋体" panose="02010600030101010101" pitchFamily="2" charset="-122"/>
              </a:rPr>
              <a:t>2</a:t>
            </a:r>
            <a:br>
              <a:rPr lang="zh-CN" altLang="zh-CN" sz="2000" dirty="0">
                <a:solidFill>
                  <a:srgbClr val="0000FF"/>
                </a:solidFill>
                <a:latin typeface="宋体" panose="02010600030101010101" pitchFamily="2" charset="-122"/>
              </a:rPr>
            </a:br>
            <a:r>
              <a:rPr lang="zh-CN" altLang="zh-CN" sz="2000" dirty="0">
                <a:solidFill>
                  <a:srgbClr val="000000"/>
                </a:solidFill>
                <a:latin typeface="宋体" panose="02010600030101010101" pitchFamily="2" charset="-122"/>
              </a:rPr>
              <a:t>k = </a:t>
            </a:r>
            <a:r>
              <a:rPr lang="zh-CN" altLang="zh-CN" sz="2000" dirty="0">
                <a:solidFill>
                  <a:srgbClr val="0000FF"/>
                </a:solidFill>
                <a:latin typeface="宋体" panose="02010600030101010101" pitchFamily="2" charset="-122"/>
              </a:rPr>
              <a:t>3</a:t>
            </a:r>
            <a:br>
              <a:rPr lang="zh-CN" altLang="zh-CN" sz="2000" dirty="0">
                <a:solidFill>
                  <a:srgbClr val="0000FF"/>
                </a:solidFill>
                <a:latin typeface="宋体" panose="02010600030101010101" pitchFamily="2" charset="-122"/>
              </a:rPr>
            </a:br>
            <a:r>
              <a:rPr lang="zh-CN" altLang="zh-CN" sz="2000" b="1" dirty="0">
                <a:solidFill>
                  <a:srgbClr val="000080"/>
                </a:solidFill>
                <a:latin typeface="宋体" panose="02010600030101010101" pitchFamily="2" charset="-122"/>
              </a:rPr>
              <a:t>if </a:t>
            </a:r>
            <a:r>
              <a:rPr lang="zh-CN" altLang="zh-CN" sz="2000" dirty="0">
                <a:solidFill>
                  <a:srgbClr val="000000"/>
                </a:solidFill>
                <a:latin typeface="宋体" panose="02010600030101010101" pitchFamily="2" charset="-122"/>
              </a:rPr>
              <a:t>i &gt; j:</a:t>
            </a:r>
            <a:br>
              <a:rPr lang="zh-CN" altLang="zh-CN" sz="2000" dirty="0">
                <a:solidFill>
                  <a:srgbClr val="000000"/>
                </a:solidFill>
                <a:latin typeface="宋体" panose="02010600030101010101" pitchFamily="2" charset="-122"/>
              </a:rPr>
            </a:br>
            <a:r>
              <a:rPr lang="zh-CN" altLang="zh-CN" sz="2000" dirty="0">
                <a:solidFill>
                  <a:srgbClr val="000000"/>
                </a:solidFill>
                <a:latin typeface="宋体" panose="02010600030101010101" pitchFamily="2" charset="-122"/>
              </a:rPr>
              <a:t>    </a:t>
            </a:r>
            <a:r>
              <a:rPr lang="zh-CN" altLang="zh-CN" sz="2000" b="1" dirty="0">
                <a:solidFill>
                  <a:srgbClr val="000080"/>
                </a:solidFill>
                <a:latin typeface="宋体" panose="02010600030101010101" pitchFamily="2" charset="-122"/>
              </a:rPr>
              <a:t>if </a:t>
            </a:r>
            <a:r>
              <a:rPr lang="zh-CN" altLang="zh-CN" sz="2000" dirty="0">
                <a:solidFill>
                  <a:srgbClr val="000000"/>
                </a:solidFill>
                <a:latin typeface="宋体" panose="02010600030101010101" pitchFamily="2" charset="-122"/>
              </a:rPr>
              <a:t>i &gt; k:</a:t>
            </a:r>
            <a:br>
              <a:rPr lang="zh-CN" altLang="zh-CN" sz="2000" dirty="0">
                <a:solidFill>
                  <a:srgbClr val="000000"/>
                </a:solidFill>
                <a:latin typeface="宋体" panose="02010600030101010101" pitchFamily="2" charset="-122"/>
              </a:rPr>
            </a:br>
            <a:r>
              <a:rPr lang="zh-CN" altLang="zh-CN" sz="2000" dirty="0">
                <a:solidFill>
                  <a:srgbClr val="000000"/>
                </a:solidFill>
                <a:latin typeface="宋体" panose="02010600030101010101" pitchFamily="2" charset="-122"/>
              </a:rPr>
              <a:t>        </a:t>
            </a:r>
            <a:r>
              <a:rPr lang="zh-CN" altLang="zh-CN" sz="2000" dirty="0">
                <a:solidFill>
                  <a:srgbClr val="000080"/>
                </a:solidFill>
                <a:latin typeface="宋体" panose="02010600030101010101" pitchFamily="2" charset="-122"/>
              </a:rPr>
              <a:t>print</a:t>
            </a:r>
            <a:r>
              <a:rPr lang="zh-CN" altLang="zh-CN" sz="2000" dirty="0">
                <a:solidFill>
                  <a:srgbClr val="000000"/>
                </a:solidFill>
                <a:latin typeface="宋体" panose="02010600030101010101" pitchFamily="2" charset="-122"/>
              </a:rPr>
              <a:t>(</a:t>
            </a:r>
            <a:r>
              <a:rPr lang="zh-CN" altLang="zh-CN" sz="2000" b="1" dirty="0">
                <a:solidFill>
                  <a:srgbClr val="008080"/>
                </a:solidFill>
                <a:latin typeface="宋体" panose="02010600030101010101" pitchFamily="2" charset="-122"/>
              </a:rPr>
              <a:t>'</a:t>
            </a:r>
            <a:r>
              <a:rPr lang="en-US" altLang="zh-CN" sz="2000" b="1" dirty="0">
                <a:solidFill>
                  <a:srgbClr val="008080"/>
                </a:solidFill>
                <a:latin typeface="宋体" panose="02010600030101010101" pitchFamily="2" charset="-122"/>
              </a:rPr>
              <a:t>A</a:t>
            </a:r>
            <a:r>
              <a:rPr lang="zh-CN" altLang="zh-CN" sz="2000" b="1" dirty="0">
                <a:solidFill>
                  <a:srgbClr val="008080"/>
                </a:solidFill>
                <a:latin typeface="宋体" panose="02010600030101010101" pitchFamily="2" charset="-122"/>
              </a:rPr>
              <a:t>'</a:t>
            </a:r>
            <a:r>
              <a:rPr lang="zh-CN" altLang="zh-CN" sz="2000" dirty="0">
                <a:solidFill>
                  <a:srgbClr val="000000"/>
                </a:solidFill>
                <a:latin typeface="宋体" panose="02010600030101010101" pitchFamily="2" charset="-122"/>
              </a:rPr>
              <a:t>)</a:t>
            </a:r>
            <a:br>
              <a:rPr lang="zh-CN" altLang="zh-CN" sz="2000" dirty="0">
                <a:solidFill>
                  <a:srgbClr val="000000"/>
                </a:solidFill>
                <a:latin typeface="宋体" panose="02010600030101010101" pitchFamily="2" charset="-122"/>
              </a:rPr>
            </a:br>
            <a:r>
              <a:rPr lang="zh-CN" altLang="zh-CN" sz="2000" b="1" dirty="0">
                <a:solidFill>
                  <a:srgbClr val="000080"/>
                </a:solidFill>
                <a:latin typeface="宋体" panose="02010600030101010101" pitchFamily="2" charset="-122"/>
              </a:rPr>
              <a:t>else</a:t>
            </a:r>
            <a:r>
              <a:rPr lang="zh-CN" altLang="zh-CN" sz="2000" dirty="0">
                <a:solidFill>
                  <a:srgbClr val="000000"/>
                </a:solidFill>
                <a:latin typeface="宋体" panose="02010600030101010101" pitchFamily="2" charset="-122"/>
              </a:rPr>
              <a:t>:</a:t>
            </a:r>
            <a:br>
              <a:rPr lang="zh-CN" altLang="zh-CN" sz="2000" dirty="0">
                <a:solidFill>
                  <a:srgbClr val="000000"/>
                </a:solidFill>
                <a:latin typeface="宋体" panose="02010600030101010101" pitchFamily="2" charset="-122"/>
              </a:rPr>
            </a:br>
            <a:r>
              <a:rPr lang="zh-CN" altLang="zh-CN" sz="2000" dirty="0">
                <a:solidFill>
                  <a:srgbClr val="000000"/>
                </a:solidFill>
                <a:latin typeface="宋体" panose="02010600030101010101" pitchFamily="2" charset="-122"/>
              </a:rPr>
              <a:t>    </a:t>
            </a:r>
            <a:r>
              <a:rPr lang="zh-CN" altLang="zh-CN" sz="2000" dirty="0">
                <a:solidFill>
                  <a:srgbClr val="000080"/>
                </a:solidFill>
                <a:latin typeface="宋体" panose="02010600030101010101" pitchFamily="2" charset="-122"/>
              </a:rPr>
              <a:t>print</a:t>
            </a:r>
            <a:r>
              <a:rPr lang="zh-CN" altLang="zh-CN" sz="2000" dirty="0">
                <a:solidFill>
                  <a:srgbClr val="000000"/>
                </a:solidFill>
                <a:latin typeface="宋体" panose="02010600030101010101" pitchFamily="2" charset="-122"/>
              </a:rPr>
              <a:t>(</a:t>
            </a:r>
            <a:r>
              <a:rPr lang="zh-CN" altLang="zh-CN" sz="2000" b="1" dirty="0">
                <a:solidFill>
                  <a:srgbClr val="008080"/>
                </a:solidFill>
                <a:latin typeface="宋体" panose="02010600030101010101" pitchFamily="2" charset="-122"/>
              </a:rPr>
              <a:t>'</a:t>
            </a:r>
            <a:r>
              <a:rPr lang="en-US" altLang="zh-CN" sz="2000" b="1" dirty="0">
                <a:solidFill>
                  <a:srgbClr val="008080"/>
                </a:solidFill>
                <a:latin typeface="宋体" panose="02010600030101010101" pitchFamily="2" charset="-122"/>
              </a:rPr>
              <a:t>B</a:t>
            </a:r>
            <a:r>
              <a:rPr lang="zh-CN" altLang="zh-CN" sz="2000" b="1" dirty="0">
                <a:solidFill>
                  <a:srgbClr val="008080"/>
                </a:solidFill>
                <a:latin typeface="宋体" panose="02010600030101010101" pitchFamily="2" charset="-122"/>
              </a:rPr>
              <a:t>'</a:t>
            </a:r>
            <a:r>
              <a:rPr lang="zh-CN" altLang="zh-CN" sz="2000" dirty="0">
                <a:solidFill>
                  <a:srgbClr val="000000"/>
                </a:solidFill>
                <a:latin typeface="宋体" panose="02010600030101010101" pitchFamily="2" charset="-122"/>
              </a:rPr>
              <a:t>)</a:t>
            </a:r>
            <a:endParaRPr lang="zh-CN" altLang="zh-CN" sz="2000" dirty="0"/>
          </a:p>
        </p:txBody>
      </p:sp>
      <p:sp>
        <p:nvSpPr>
          <p:cNvPr id="9" name="文本框 8">
            <a:extLst>
              <a:ext uri="{FF2B5EF4-FFF2-40B4-BE49-F238E27FC236}">
                <a16:creationId xmlns:a16="http://schemas.microsoft.com/office/drawing/2014/main" id="{D20CF5E7-C442-4452-B99D-438C1EDA4A4B}"/>
              </a:ext>
            </a:extLst>
          </p:cNvPr>
          <p:cNvSpPr txBox="1"/>
          <p:nvPr/>
        </p:nvSpPr>
        <p:spPr>
          <a:xfrm>
            <a:off x="4680618" y="3459250"/>
            <a:ext cx="1581851" cy="1754098"/>
          </a:xfrm>
          <a:prstGeom prst="rect">
            <a:avLst/>
          </a:prstGeom>
          <a:noFill/>
        </p:spPr>
        <p:txBody>
          <a:bodyPr wrap="square" rtlCol="0">
            <a:spAutoFit/>
          </a:bodyPr>
          <a:lstStyle/>
          <a:p>
            <a:r>
              <a:rPr lang="zh-CN" altLang="en-US" dirty="0">
                <a:solidFill>
                  <a:srgbClr val="FF0000"/>
                </a:solidFill>
              </a:rPr>
              <a:t>缩进不一样，执行的结果也会不一样</a:t>
            </a:r>
            <a:r>
              <a:rPr lang="en-US" altLang="zh-CN" dirty="0">
                <a:solidFill>
                  <a:srgbClr val="FF0000"/>
                </a:solidFill>
              </a:rPr>
              <a:t>!! </a:t>
            </a:r>
          </a:p>
          <a:p>
            <a:endParaRPr lang="en-US" altLang="zh-CN" dirty="0">
              <a:solidFill>
                <a:srgbClr val="FF0000"/>
              </a:solidFill>
            </a:endParaRPr>
          </a:p>
          <a:p>
            <a:r>
              <a:rPr lang="zh-CN" altLang="en-US" dirty="0">
                <a:solidFill>
                  <a:srgbClr val="FF0000"/>
                </a:solidFill>
              </a:rPr>
              <a:t>左边没有输出</a:t>
            </a:r>
            <a:endParaRPr lang="en-US" altLang="zh-CN" dirty="0">
              <a:solidFill>
                <a:srgbClr val="FF0000"/>
              </a:solidFill>
            </a:endParaRPr>
          </a:p>
          <a:p>
            <a:r>
              <a:rPr lang="zh-CN" altLang="en-US" dirty="0">
                <a:solidFill>
                  <a:srgbClr val="FF0000"/>
                </a:solidFill>
              </a:rPr>
              <a:t>右边打印</a:t>
            </a:r>
            <a:r>
              <a:rPr lang="en-US" altLang="zh-CN" dirty="0">
                <a:solidFill>
                  <a:srgbClr val="FF0000"/>
                </a:solidFill>
              </a:rPr>
              <a:t>B </a:t>
            </a:r>
            <a:endParaRPr lang="zh-CN" altLang="en-US" dirty="0">
              <a:solidFill>
                <a:srgbClr val="FF0000"/>
              </a:solidFill>
            </a:endParaRPr>
          </a:p>
        </p:txBody>
      </p:sp>
      <p:sp>
        <p:nvSpPr>
          <p:cNvPr id="2" name="矩形 1">
            <a:extLst>
              <a:ext uri="{FF2B5EF4-FFF2-40B4-BE49-F238E27FC236}">
                <a16:creationId xmlns:a16="http://schemas.microsoft.com/office/drawing/2014/main" id="{BF3689C9-9EDD-451E-8638-07A4147742A0}"/>
              </a:ext>
            </a:extLst>
          </p:cNvPr>
          <p:cNvSpPr/>
          <p:nvPr/>
        </p:nvSpPr>
        <p:spPr>
          <a:xfrm>
            <a:off x="122873" y="5568382"/>
            <a:ext cx="6306535" cy="461665"/>
          </a:xfrm>
          <a:prstGeom prst="rect">
            <a:avLst/>
          </a:prstGeom>
        </p:spPr>
        <p:txBody>
          <a:bodyPr wrap="none">
            <a:spAutoFit/>
          </a:bodyPr>
          <a:lstStyle/>
          <a:p>
            <a:pPr fontAlgn="auto">
              <a:spcAft>
                <a:spcPts val="0"/>
              </a:spcAft>
            </a:pPr>
            <a:r>
              <a:rPr lang="en-US" altLang="zh-CN" sz="2400" dirty="0"/>
              <a:t>python</a:t>
            </a:r>
            <a:r>
              <a:rPr lang="zh-CN" altLang="en-US" sz="2400" dirty="0"/>
              <a:t>不允许在条件表达式中出现赋值运算＝</a:t>
            </a:r>
            <a:endParaRPr lang="en-US" altLang="zh-CN" sz="2400" dirty="0"/>
          </a:p>
        </p:txBody>
      </p:sp>
      <p:sp>
        <p:nvSpPr>
          <p:cNvPr id="10" name="矩形 9">
            <a:extLst>
              <a:ext uri="{FF2B5EF4-FFF2-40B4-BE49-F238E27FC236}">
                <a16:creationId xmlns:a16="http://schemas.microsoft.com/office/drawing/2014/main" id="{424B19E5-70B9-427C-A404-48ADD4AE9D17}"/>
              </a:ext>
            </a:extLst>
          </p:cNvPr>
          <p:cNvSpPr/>
          <p:nvPr/>
        </p:nvSpPr>
        <p:spPr>
          <a:xfrm>
            <a:off x="6603028" y="5581954"/>
            <a:ext cx="4596606"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indent="0">
              <a:buNone/>
            </a:pPr>
            <a:r>
              <a:rPr lang="zh-CN" altLang="zh-CN" dirty="0">
                <a:latin typeface="Consolas" panose="020B0609020204030204" pitchFamily="49" charset="0"/>
              </a:rPr>
              <a:t>&gt;&gt;&gt; if a=3:</a:t>
            </a:r>
            <a:r>
              <a:rPr lang="en-US" altLang="zh-CN" dirty="0">
                <a:latin typeface="Consolas" panose="020B0609020204030204" pitchFamily="49" charset="0"/>
              </a:rPr>
              <a:t>pass</a:t>
            </a:r>
            <a:endParaRPr lang="zh-CN" altLang="zh-CN" dirty="0">
              <a:latin typeface="Consolas" panose="020B0609020204030204" pitchFamily="49" charset="0"/>
            </a:endParaRPr>
          </a:p>
          <a:p>
            <a:pPr marL="0" indent="0">
              <a:buNone/>
            </a:pPr>
            <a:r>
              <a:rPr lang="zh-CN" altLang="zh-CN" dirty="0">
                <a:solidFill>
                  <a:srgbClr val="FF0000"/>
                </a:solidFill>
                <a:latin typeface="Consolas" panose="020B0609020204030204" pitchFamily="49" charset="0"/>
              </a:rPr>
              <a:t>SyntaxError: invalid syntax</a:t>
            </a:r>
            <a:endParaRPr lang="zh-CN" altLang="en-US" dirty="0">
              <a:latin typeface="Consolas" panose="020B0609020204030204" pitchFamily="49" charset="0"/>
            </a:endParaRPr>
          </a:p>
        </p:txBody>
      </p:sp>
    </p:spTree>
    <p:extLst>
      <p:ext uri="{BB962C8B-B14F-4D97-AF65-F5344CB8AC3E}">
        <p14:creationId xmlns:p14="http://schemas.microsoft.com/office/powerpoint/2010/main" val="22797966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5C564-AFDE-4AF6-B182-3736C84AE37A}"/>
              </a:ext>
            </a:extLst>
          </p:cNvPr>
          <p:cNvSpPr>
            <a:spLocks noGrp="1"/>
          </p:cNvSpPr>
          <p:nvPr>
            <p:ph type="title"/>
          </p:nvPr>
        </p:nvSpPr>
        <p:spPr/>
        <p:txBody>
          <a:bodyPr/>
          <a:lstStyle/>
          <a:p>
            <a:r>
              <a:rPr lang="en-US" altLang="zh-CN" dirty="0"/>
              <a:t>if/else</a:t>
            </a:r>
            <a:r>
              <a:rPr lang="zh-CN" altLang="en-US" dirty="0"/>
              <a:t>结构的代码重构</a:t>
            </a:r>
          </a:p>
        </p:txBody>
      </p:sp>
      <p:sp>
        <p:nvSpPr>
          <p:cNvPr id="3" name="内容占位符 2">
            <a:extLst>
              <a:ext uri="{FF2B5EF4-FFF2-40B4-BE49-F238E27FC236}">
                <a16:creationId xmlns:a16="http://schemas.microsoft.com/office/drawing/2014/main" id="{6E71F3DB-6A7B-4040-98C0-2A91BF0A7C04}"/>
              </a:ext>
            </a:extLst>
          </p:cNvPr>
          <p:cNvSpPr>
            <a:spLocks noGrp="1"/>
          </p:cNvSpPr>
          <p:nvPr>
            <p:ph idx="1"/>
          </p:nvPr>
        </p:nvSpPr>
        <p:spPr>
          <a:xfrm>
            <a:off x="442913" y="728663"/>
            <a:ext cx="11289710" cy="5617710"/>
          </a:xfrm>
        </p:spPr>
        <p:txBody>
          <a:bodyPr/>
          <a:lstStyle/>
          <a:p>
            <a:r>
              <a:rPr lang="zh-CN" altLang="en-US" dirty="0"/>
              <a:t>将公共的代码移出</a:t>
            </a:r>
            <a:r>
              <a:rPr lang="en-US" altLang="zh-CN" dirty="0"/>
              <a:t>if/else</a:t>
            </a:r>
            <a:r>
              <a:rPr lang="zh-CN" altLang="en-US" dirty="0"/>
              <a:t>结构以删除冗余</a:t>
            </a:r>
          </a:p>
        </p:txBody>
      </p:sp>
      <p:sp>
        <p:nvSpPr>
          <p:cNvPr id="8" name="矩形 7">
            <a:extLst>
              <a:ext uri="{FF2B5EF4-FFF2-40B4-BE49-F238E27FC236}">
                <a16:creationId xmlns:a16="http://schemas.microsoft.com/office/drawing/2014/main" id="{F0C2827B-7147-408B-ABDA-1CDCB8FF2A34}"/>
              </a:ext>
            </a:extLst>
          </p:cNvPr>
          <p:cNvSpPr/>
          <p:nvPr/>
        </p:nvSpPr>
        <p:spPr>
          <a:xfrm>
            <a:off x="5839286" y="299973"/>
            <a:ext cx="6006548" cy="310854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600" dirty="0">
                <a:solidFill>
                  <a:srgbClr val="AF00DB"/>
                </a:solidFill>
                <a:latin typeface="Consolas" panose="020B0609020204030204" pitchFamily="49" charset="0"/>
              </a:rPr>
              <a:t>if</a:t>
            </a:r>
            <a:r>
              <a:rPr lang="en-US" altLang="zh-CN" sz="1600" dirty="0">
                <a:solidFill>
                  <a:srgbClr val="000000"/>
                </a:solidFill>
                <a:latin typeface="Consolas" panose="020B0609020204030204" pitchFamily="49" charset="0"/>
              </a:rPr>
              <a:t> money &lt; </a:t>
            </a:r>
            <a:r>
              <a:rPr lang="en-US" altLang="zh-CN" sz="1600" dirty="0">
                <a:solidFill>
                  <a:srgbClr val="098658"/>
                </a:solidFill>
                <a:latin typeface="Consolas" panose="020B0609020204030204" pitchFamily="49" charset="0"/>
              </a:rPr>
              <a:t>500</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795E26"/>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"You have $"</a:t>
            </a:r>
            <a:r>
              <a:rPr lang="en-US" altLang="zh-CN" sz="1600" dirty="0">
                <a:solidFill>
                  <a:srgbClr val="000000"/>
                </a:solidFill>
                <a:latin typeface="Consolas" panose="020B0609020204030204" pitchFamily="49" charset="0"/>
              </a:rPr>
              <a:t>, money, </a:t>
            </a:r>
            <a:r>
              <a:rPr lang="en-US" altLang="zh-CN" sz="1600" dirty="0">
                <a:solidFill>
                  <a:srgbClr val="A31515"/>
                </a:solidFill>
                <a:latin typeface="Consolas" panose="020B0609020204030204" pitchFamily="49" charset="0"/>
              </a:rPr>
              <a:t>"left."</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795E26"/>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"Cash is dangerously low. Bet carefully."</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001080"/>
                </a:solidFill>
                <a:latin typeface="Consolas" panose="020B0609020204030204" pitchFamily="49" charset="0"/>
              </a:rPr>
              <a:t>bet</a:t>
            </a:r>
            <a:r>
              <a:rPr lang="en-US" altLang="zh-CN" sz="1600" dirty="0">
                <a:solidFill>
                  <a:srgbClr val="000000"/>
                </a:solidFill>
                <a:latin typeface="Consolas" panose="020B0609020204030204" pitchFamily="49" charset="0"/>
              </a:rPr>
              <a:t> = </a:t>
            </a:r>
            <a:r>
              <a:rPr lang="en-US" altLang="zh-CN" sz="1600" dirty="0">
                <a:solidFill>
                  <a:srgbClr val="267F99"/>
                </a:solidFill>
                <a:latin typeface="Consolas" panose="020B0609020204030204" pitchFamily="49" charset="0"/>
              </a:rPr>
              <a:t>int</a:t>
            </a:r>
            <a:r>
              <a:rPr lang="en-US" altLang="zh-CN" sz="1600" dirty="0">
                <a:solidFill>
                  <a:srgbClr val="000000"/>
                </a:solidFill>
                <a:latin typeface="Consolas" panose="020B0609020204030204" pitchFamily="49" charset="0"/>
              </a:rPr>
              <a:t>(</a:t>
            </a:r>
            <a:r>
              <a:rPr lang="en-US" altLang="zh-CN" sz="1600" dirty="0">
                <a:solidFill>
                  <a:srgbClr val="795E26"/>
                </a:solidFill>
                <a:latin typeface="Consolas" panose="020B0609020204030204" pitchFamily="49" charset="0"/>
              </a:rPr>
              <a:t>input</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"How much do you want to bet?"</a:t>
            </a:r>
            <a:r>
              <a:rPr lang="en-US" altLang="zh-CN" sz="1600" dirty="0">
                <a:solidFill>
                  <a:srgbClr val="000000"/>
                </a:solidFill>
                <a:latin typeface="Consolas" panose="020B0609020204030204" pitchFamily="49" charset="0"/>
              </a:rPr>
              <a:t>))</a:t>
            </a:r>
          </a:p>
          <a:p>
            <a:r>
              <a:rPr lang="en-US" altLang="zh-CN" sz="1600" dirty="0" err="1">
                <a:solidFill>
                  <a:srgbClr val="AF00DB"/>
                </a:solidFill>
                <a:latin typeface="Consolas" panose="020B0609020204030204" pitchFamily="49" charset="0"/>
              </a:rPr>
              <a:t>elif</a:t>
            </a:r>
            <a:r>
              <a:rPr lang="en-US" altLang="zh-CN" sz="1600" dirty="0">
                <a:solidFill>
                  <a:srgbClr val="000000"/>
                </a:solidFill>
                <a:latin typeface="Consolas" panose="020B0609020204030204" pitchFamily="49" charset="0"/>
              </a:rPr>
              <a:t> money &lt; </a:t>
            </a:r>
            <a:r>
              <a:rPr lang="en-US" altLang="zh-CN" sz="1600" dirty="0">
                <a:solidFill>
                  <a:srgbClr val="098658"/>
                </a:solidFill>
                <a:latin typeface="Consolas" panose="020B0609020204030204" pitchFamily="49" charset="0"/>
              </a:rPr>
              <a:t>1000</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795E26"/>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"You have $"</a:t>
            </a:r>
            <a:r>
              <a:rPr lang="en-US" altLang="zh-CN" sz="1600" dirty="0">
                <a:solidFill>
                  <a:srgbClr val="000000"/>
                </a:solidFill>
                <a:latin typeface="Consolas" panose="020B0609020204030204" pitchFamily="49" charset="0"/>
              </a:rPr>
              <a:t>, money, </a:t>
            </a:r>
            <a:r>
              <a:rPr lang="en-US" altLang="zh-CN" sz="1600" dirty="0">
                <a:solidFill>
                  <a:srgbClr val="A31515"/>
                </a:solidFill>
                <a:latin typeface="Consolas" panose="020B0609020204030204" pitchFamily="49" charset="0"/>
              </a:rPr>
              <a:t>"left."</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795E26"/>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"Cash is somewhat low. Bet moderately."</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001080"/>
                </a:solidFill>
                <a:latin typeface="Consolas" panose="020B0609020204030204" pitchFamily="49" charset="0"/>
              </a:rPr>
              <a:t>bet</a:t>
            </a:r>
            <a:r>
              <a:rPr lang="en-US" altLang="zh-CN" sz="1600" dirty="0">
                <a:solidFill>
                  <a:srgbClr val="000000"/>
                </a:solidFill>
                <a:latin typeface="Consolas" panose="020B0609020204030204" pitchFamily="49" charset="0"/>
              </a:rPr>
              <a:t> = </a:t>
            </a:r>
            <a:r>
              <a:rPr lang="en-US" altLang="zh-CN" sz="1600" dirty="0">
                <a:solidFill>
                  <a:srgbClr val="267F99"/>
                </a:solidFill>
                <a:latin typeface="Consolas" panose="020B0609020204030204" pitchFamily="49" charset="0"/>
              </a:rPr>
              <a:t>int</a:t>
            </a:r>
            <a:r>
              <a:rPr lang="en-US" altLang="zh-CN" sz="1600" dirty="0">
                <a:solidFill>
                  <a:srgbClr val="000000"/>
                </a:solidFill>
                <a:latin typeface="Consolas" panose="020B0609020204030204" pitchFamily="49" charset="0"/>
              </a:rPr>
              <a:t>(</a:t>
            </a:r>
            <a:r>
              <a:rPr lang="en-US" altLang="zh-CN" sz="1600" dirty="0">
                <a:solidFill>
                  <a:srgbClr val="795E26"/>
                </a:solidFill>
                <a:latin typeface="Consolas" panose="020B0609020204030204" pitchFamily="49" charset="0"/>
              </a:rPr>
              <a:t>input</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"How much do you want to bet?"</a:t>
            </a:r>
            <a:r>
              <a:rPr lang="en-US" altLang="zh-CN" sz="1600" dirty="0">
                <a:solidFill>
                  <a:srgbClr val="000000"/>
                </a:solidFill>
                <a:latin typeface="Consolas" panose="020B0609020204030204" pitchFamily="49" charset="0"/>
              </a:rPr>
              <a:t>))</a:t>
            </a:r>
          </a:p>
          <a:p>
            <a:r>
              <a:rPr lang="en-US" altLang="zh-CN" sz="1600" dirty="0">
                <a:solidFill>
                  <a:srgbClr val="AF00DB"/>
                </a:solidFill>
                <a:latin typeface="Consolas" panose="020B0609020204030204" pitchFamily="49" charset="0"/>
              </a:rPr>
              <a:t>else</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795E26"/>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"You have $"</a:t>
            </a:r>
            <a:r>
              <a:rPr lang="en-US" altLang="zh-CN" sz="1600" dirty="0">
                <a:solidFill>
                  <a:srgbClr val="000000"/>
                </a:solidFill>
                <a:latin typeface="Consolas" panose="020B0609020204030204" pitchFamily="49" charset="0"/>
              </a:rPr>
              <a:t>, money, </a:t>
            </a:r>
            <a:r>
              <a:rPr lang="en-US" altLang="zh-CN" sz="1600" dirty="0">
                <a:solidFill>
                  <a:srgbClr val="A31515"/>
                </a:solidFill>
                <a:latin typeface="Consolas" panose="020B0609020204030204" pitchFamily="49" charset="0"/>
              </a:rPr>
              <a:t>"left."</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795E26"/>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"Cash is in good shape. Bet liberally."</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001080"/>
                </a:solidFill>
                <a:latin typeface="Consolas" panose="020B0609020204030204" pitchFamily="49" charset="0"/>
              </a:rPr>
              <a:t>bet</a:t>
            </a:r>
            <a:r>
              <a:rPr lang="en-US" altLang="zh-CN" sz="1600" dirty="0">
                <a:solidFill>
                  <a:srgbClr val="000000"/>
                </a:solidFill>
                <a:latin typeface="Consolas" panose="020B0609020204030204" pitchFamily="49" charset="0"/>
              </a:rPr>
              <a:t> = </a:t>
            </a:r>
            <a:r>
              <a:rPr lang="en-US" altLang="zh-CN" sz="1600" dirty="0">
                <a:solidFill>
                  <a:srgbClr val="267F99"/>
                </a:solidFill>
                <a:latin typeface="Consolas" panose="020B0609020204030204" pitchFamily="49" charset="0"/>
              </a:rPr>
              <a:t>int</a:t>
            </a:r>
            <a:r>
              <a:rPr lang="en-US" altLang="zh-CN" sz="1600" dirty="0">
                <a:solidFill>
                  <a:srgbClr val="000000"/>
                </a:solidFill>
                <a:latin typeface="Consolas" panose="020B0609020204030204" pitchFamily="49" charset="0"/>
              </a:rPr>
              <a:t>(</a:t>
            </a:r>
            <a:r>
              <a:rPr lang="en-US" altLang="zh-CN" sz="1600" dirty="0">
                <a:solidFill>
                  <a:srgbClr val="795E26"/>
                </a:solidFill>
                <a:latin typeface="Consolas" panose="020B0609020204030204" pitchFamily="49" charset="0"/>
              </a:rPr>
              <a:t>input</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"How much do you want to bet?"</a:t>
            </a:r>
            <a:r>
              <a:rPr lang="en-US" altLang="zh-CN" sz="1600" dirty="0">
                <a:solidFill>
                  <a:srgbClr val="000000"/>
                </a:solidFill>
                <a:latin typeface="Consolas" panose="020B0609020204030204" pitchFamily="49" charset="0"/>
              </a:rPr>
              <a:t>)</a:t>
            </a:r>
            <a:endParaRPr lang="en-US" altLang="zh-CN" sz="1600" b="0" dirty="0">
              <a:solidFill>
                <a:srgbClr val="000000"/>
              </a:solidFill>
              <a:effectLst/>
              <a:latin typeface="Consolas" panose="020B0609020204030204" pitchFamily="49" charset="0"/>
            </a:endParaRPr>
          </a:p>
        </p:txBody>
      </p:sp>
      <p:sp>
        <p:nvSpPr>
          <p:cNvPr id="9" name="矩形 8">
            <a:extLst>
              <a:ext uri="{FF2B5EF4-FFF2-40B4-BE49-F238E27FC236}">
                <a16:creationId xmlns:a16="http://schemas.microsoft.com/office/drawing/2014/main" id="{63860F11-EE92-4694-ACB1-4577CB3D4112}"/>
              </a:ext>
            </a:extLst>
          </p:cNvPr>
          <p:cNvSpPr/>
          <p:nvPr/>
        </p:nvSpPr>
        <p:spPr>
          <a:xfrm>
            <a:off x="5839286" y="4067234"/>
            <a:ext cx="5890831" cy="206210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600" dirty="0">
                <a:solidFill>
                  <a:srgbClr val="795E26"/>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"You have $"</a:t>
            </a:r>
            <a:r>
              <a:rPr lang="en-US" altLang="zh-CN" sz="1600" dirty="0">
                <a:solidFill>
                  <a:srgbClr val="000000"/>
                </a:solidFill>
                <a:latin typeface="Consolas" panose="020B0609020204030204" pitchFamily="49" charset="0"/>
              </a:rPr>
              <a:t>, money, </a:t>
            </a:r>
            <a:r>
              <a:rPr lang="en-US" altLang="zh-CN" sz="1600" dirty="0">
                <a:solidFill>
                  <a:srgbClr val="A31515"/>
                </a:solidFill>
                <a:latin typeface="Consolas" panose="020B0609020204030204" pitchFamily="49" charset="0"/>
              </a:rPr>
              <a:t>"left."</a:t>
            </a:r>
            <a:r>
              <a:rPr lang="en-US" altLang="zh-CN" sz="1600" dirty="0">
                <a:solidFill>
                  <a:srgbClr val="000000"/>
                </a:solidFill>
                <a:latin typeface="Consolas" panose="020B0609020204030204" pitchFamily="49" charset="0"/>
              </a:rPr>
              <a:t>)</a:t>
            </a:r>
          </a:p>
          <a:p>
            <a:r>
              <a:rPr lang="en-US" altLang="zh-CN" sz="1600" dirty="0">
                <a:solidFill>
                  <a:srgbClr val="AF00DB"/>
                </a:solidFill>
                <a:latin typeface="Consolas" panose="020B0609020204030204" pitchFamily="49" charset="0"/>
              </a:rPr>
              <a:t>if</a:t>
            </a:r>
            <a:r>
              <a:rPr lang="en-US" altLang="zh-CN" sz="1600" dirty="0">
                <a:solidFill>
                  <a:srgbClr val="000000"/>
                </a:solidFill>
                <a:latin typeface="Consolas" panose="020B0609020204030204" pitchFamily="49" charset="0"/>
              </a:rPr>
              <a:t> money &lt; </a:t>
            </a:r>
            <a:r>
              <a:rPr lang="en-US" altLang="zh-CN" sz="1600" dirty="0">
                <a:solidFill>
                  <a:srgbClr val="098658"/>
                </a:solidFill>
                <a:latin typeface="Consolas" panose="020B0609020204030204" pitchFamily="49" charset="0"/>
              </a:rPr>
              <a:t>500</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795E26"/>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"Cash is dangerously low. Bet carefully."</a:t>
            </a:r>
            <a:r>
              <a:rPr lang="en-US" altLang="zh-CN" sz="1600" dirty="0">
                <a:solidFill>
                  <a:srgbClr val="000000"/>
                </a:solidFill>
                <a:latin typeface="Consolas" panose="020B0609020204030204" pitchFamily="49" charset="0"/>
              </a:rPr>
              <a:t>)</a:t>
            </a:r>
          </a:p>
          <a:p>
            <a:r>
              <a:rPr lang="en-US" altLang="zh-CN" sz="1600" dirty="0" err="1">
                <a:solidFill>
                  <a:srgbClr val="AF00DB"/>
                </a:solidFill>
                <a:latin typeface="Consolas" panose="020B0609020204030204" pitchFamily="49" charset="0"/>
              </a:rPr>
              <a:t>elif</a:t>
            </a:r>
            <a:r>
              <a:rPr lang="en-US" altLang="zh-CN" sz="1600" dirty="0">
                <a:solidFill>
                  <a:srgbClr val="000000"/>
                </a:solidFill>
                <a:latin typeface="Consolas" panose="020B0609020204030204" pitchFamily="49" charset="0"/>
              </a:rPr>
              <a:t> money &lt; </a:t>
            </a:r>
            <a:r>
              <a:rPr lang="en-US" altLang="zh-CN" sz="1600" dirty="0">
                <a:solidFill>
                  <a:srgbClr val="098658"/>
                </a:solidFill>
                <a:latin typeface="Consolas" panose="020B0609020204030204" pitchFamily="49" charset="0"/>
              </a:rPr>
              <a:t>1000</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795E26"/>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"Cash is somewhat low. Bet moderately."</a:t>
            </a:r>
            <a:r>
              <a:rPr lang="en-US" altLang="zh-CN" sz="1600" dirty="0">
                <a:solidFill>
                  <a:srgbClr val="000000"/>
                </a:solidFill>
                <a:latin typeface="Consolas" panose="020B0609020204030204" pitchFamily="49" charset="0"/>
              </a:rPr>
              <a:t>)</a:t>
            </a:r>
          </a:p>
          <a:p>
            <a:r>
              <a:rPr lang="en-US" altLang="zh-CN" sz="1600" dirty="0">
                <a:solidFill>
                  <a:srgbClr val="AF00DB"/>
                </a:solidFill>
                <a:latin typeface="Consolas" panose="020B0609020204030204" pitchFamily="49" charset="0"/>
              </a:rPr>
              <a:t>else</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795E26"/>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"Cash is in good shape. Bet liberally."</a:t>
            </a:r>
            <a:r>
              <a:rPr lang="en-US" altLang="zh-CN" sz="1600" dirty="0">
                <a:solidFill>
                  <a:srgbClr val="000000"/>
                </a:solidFill>
                <a:latin typeface="Consolas" panose="020B0609020204030204" pitchFamily="49" charset="0"/>
              </a:rPr>
              <a:t>)</a:t>
            </a:r>
          </a:p>
          <a:p>
            <a:r>
              <a:rPr lang="en-US" altLang="zh-CN" sz="1600" dirty="0">
                <a:solidFill>
                  <a:srgbClr val="001080"/>
                </a:solidFill>
                <a:latin typeface="Consolas" panose="020B0609020204030204" pitchFamily="49" charset="0"/>
              </a:rPr>
              <a:t>bet</a:t>
            </a:r>
            <a:r>
              <a:rPr lang="en-US" altLang="zh-CN" sz="1600" dirty="0">
                <a:solidFill>
                  <a:srgbClr val="000000"/>
                </a:solidFill>
                <a:latin typeface="Consolas" panose="020B0609020204030204" pitchFamily="49" charset="0"/>
              </a:rPr>
              <a:t> = </a:t>
            </a:r>
            <a:r>
              <a:rPr lang="en-US" altLang="zh-CN" sz="1600" dirty="0">
                <a:solidFill>
                  <a:srgbClr val="267F99"/>
                </a:solidFill>
                <a:latin typeface="Consolas" panose="020B0609020204030204" pitchFamily="49" charset="0"/>
              </a:rPr>
              <a:t>int</a:t>
            </a:r>
            <a:r>
              <a:rPr lang="en-US" altLang="zh-CN" sz="1600" dirty="0">
                <a:solidFill>
                  <a:srgbClr val="000000"/>
                </a:solidFill>
                <a:latin typeface="Consolas" panose="020B0609020204030204" pitchFamily="49" charset="0"/>
              </a:rPr>
              <a:t>(</a:t>
            </a:r>
            <a:r>
              <a:rPr lang="en-US" altLang="zh-CN" sz="1600" dirty="0">
                <a:solidFill>
                  <a:srgbClr val="795E26"/>
                </a:solidFill>
                <a:latin typeface="Consolas" panose="020B0609020204030204" pitchFamily="49" charset="0"/>
              </a:rPr>
              <a:t>input</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"How much do you want to bet?"</a:t>
            </a:r>
            <a:r>
              <a:rPr lang="en-US" altLang="zh-CN"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8903414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FFAB8-C1B9-4A75-BFFC-98F556C37E79}"/>
              </a:ext>
            </a:extLst>
          </p:cNvPr>
          <p:cNvSpPr>
            <a:spLocks noGrp="1"/>
          </p:cNvSpPr>
          <p:nvPr>
            <p:ph type="title"/>
          </p:nvPr>
        </p:nvSpPr>
        <p:spPr/>
        <p:txBody>
          <a:bodyPr/>
          <a:lstStyle/>
          <a:p>
            <a:r>
              <a:rPr lang="zh-CN" altLang="en-US" dirty="0"/>
              <a:t>主要内容</a:t>
            </a:r>
          </a:p>
        </p:txBody>
      </p:sp>
      <p:sp>
        <p:nvSpPr>
          <p:cNvPr id="3" name="内容占位符 2">
            <a:extLst>
              <a:ext uri="{FF2B5EF4-FFF2-40B4-BE49-F238E27FC236}">
                <a16:creationId xmlns:a16="http://schemas.microsoft.com/office/drawing/2014/main" id="{C9AC95E0-5C98-487C-ADFB-83A350ED9DFF}"/>
              </a:ext>
            </a:extLst>
          </p:cNvPr>
          <p:cNvSpPr>
            <a:spLocks noGrp="1"/>
          </p:cNvSpPr>
          <p:nvPr>
            <p:ph idx="1"/>
          </p:nvPr>
        </p:nvSpPr>
        <p:spPr/>
        <p:txBody>
          <a:bodyPr>
            <a:normAutofit/>
          </a:bodyPr>
          <a:lstStyle/>
          <a:p>
            <a:r>
              <a:rPr lang="zh-CN" altLang="en-US" sz="2400" dirty="0"/>
              <a:t>编程和</a:t>
            </a:r>
            <a:r>
              <a:rPr lang="en-US" altLang="zh-CN" sz="2400" dirty="0"/>
              <a:t>python</a:t>
            </a:r>
            <a:r>
              <a:rPr lang="zh-CN" altLang="en-US" sz="2400" dirty="0"/>
              <a:t>语言概述</a:t>
            </a:r>
            <a:endParaRPr lang="en-US" altLang="zh-CN" sz="2400" dirty="0"/>
          </a:p>
          <a:p>
            <a:r>
              <a:rPr lang="zh-CN" altLang="en-US" sz="2400" dirty="0"/>
              <a:t>对象和赋值语句</a:t>
            </a:r>
            <a:endParaRPr lang="en-US" altLang="zh-CN" sz="2400" dirty="0"/>
          </a:p>
          <a:p>
            <a:r>
              <a:rPr lang="zh-CN" altLang="en-US" sz="2400" dirty="0"/>
              <a:t>数字类型和算术运算符</a:t>
            </a:r>
            <a:endParaRPr lang="en-US" altLang="zh-CN" sz="2400" dirty="0"/>
          </a:p>
          <a:p>
            <a:r>
              <a:rPr lang="zh-CN" altLang="en-US" sz="2400" dirty="0"/>
              <a:t>字符串和相关运算符</a:t>
            </a:r>
            <a:endParaRPr lang="en-US" altLang="zh-CN" sz="2400" dirty="0"/>
          </a:p>
          <a:p>
            <a:r>
              <a:rPr lang="zh-CN" altLang="en-US" sz="2400" dirty="0"/>
              <a:t>分支结构</a:t>
            </a:r>
            <a:endParaRPr lang="en-US" altLang="zh-CN" sz="2400" dirty="0"/>
          </a:p>
          <a:p>
            <a:r>
              <a:rPr lang="zh-CN" altLang="en-US" sz="2400" b="1" dirty="0">
                <a:solidFill>
                  <a:srgbClr val="FF0000"/>
                </a:solidFill>
              </a:rPr>
              <a:t>函数</a:t>
            </a:r>
            <a:endParaRPr lang="en-US" altLang="zh-CN" sz="2400" b="1" dirty="0">
              <a:solidFill>
                <a:srgbClr val="FF0000"/>
              </a:solidFill>
            </a:endParaRPr>
          </a:p>
          <a:p>
            <a:r>
              <a:rPr lang="zh-CN" altLang="en-US" sz="2400" dirty="0"/>
              <a:t>模块</a:t>
            </a:r>
            <a:endParaRPr lang="en-US" altLang="zh-CN" sz="2400" dirty="0"/>
          </a:p>
          <a:p>
            <a:r>
              <a:rPr lang="zh-CN" altLang="en-US" sz="2400" dirty="0"/>
              <a:t>编程风格</a:t>
            </a:r>
            <a:endParaRPr lang="en-US" altLang="zh-CN" sz="2400" dirty="0"/>
          </a:p>
          <a:p>
            <a:r>
              <a:rPr lang="zh-CN" altLang="en-US" sz="2400" dirty="0"/>
              <a:t>数学函数</a:t>
            </a:r>
          </a:p>
          <a:p>
            <a:endParaRPr lang="zh-CN" altLang="en-US" sz="2400" dirty="0"/>
          </a:p>
          <a:p>
            <a:endParaRPr lang="zh-CN" altLang="en-US" sz="2400" dirty="0"/>
          </a:p>
        </p:txBody>
      </p:sp>
    </p:spTree>
    <p:extLst>
      <p:ext uri="{BB962C8B-B14F-4D97-AF65-F5344CB8AC3E}">
        <p14:creationId xmlns:p14="http://schemas.microsoft.com/office/powerpoint/2010/main" val="21923838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133B6-8C6A-4E8C-A2F2-4F5C0F97FFA0}"/>
              </a:ext>
            </a:extLst>
          </p:cNvPr>
          <p:cNvSpPr>
            <a:spLocks noGrp="1"/>
          </p:cNvSpPr>
          <p:nvPr>
            <p:ph type="title"/>
          </p:nvPr>
        </p:nvSpPr>
        <p:spPr/>
        <p:txBody>
          <a:bodyPr/>
          <a:lstStyle/>
          <a:p>
            <a:r>
              <a:rPr lang="zh-CN" altLang="en-US" dirty="0"/>
              <a:t>函数</a:t>
            </a:r>
          </a:p>
        </p:txBody>
      </p:sp>
      <p:sp>
        <p:nvSpPr>
          <p:cNvPr id="3" name="内容占位符 2">
            <a:extLst>
              <a:ext uri="{FF2B5EF4-FFF2-40B4-BE49-F238E27FC236}">
                <a16:creationId xmlns:a16="http://schemas.microsoft.com/office/drawing/2014/main" id="{E6DA4440-10ED-4472-96B4-A9FCB5C0A519}"/>
              </a:ext>
            </a:extLst>
          </p:cNvPr>
          <p:cNvSpPr>
            <a:spLocks noGrp="1"/>
          </p:cNvSpPr>
          <p:nvPr>
            <p:ph idx="1"/>
          </p:nvPr>
        </p:nvSpPr>
        <p:spPr/>
        <p:txBody>
          <a:bodyPr>
            <a:normAutofit/>
          </a:bodyPr>
          <a:lstStyle/>
          <a:p>
            <a:pPr>
              <a:lnSpc>
                <a:spcPct val="150000"/>
              </a:lnSpc>
            </a:pPr>
            <a:r>
              <a:rPr lang="zh-CN" altLang="en-US" dirty="0"/>
              <a:t>在实际开发中，有许多操作是完全相同或非常相似的，仅仅是要处理的数据不同</a:t>
            </a:r>
            <a:endParaRPr lang="en-US" altLang="zh-CN" dirty="0"/>
          </a:p>
          <a:p>
            <a:pPr lvl="1">
              <a:lnSpc>
                <a:spcPct val="150000"/>
              </a:lnSpc>
            </a:pPr>
            <a:r>
              <a:rPr lang="zh-CN" altLang="en-US" sz="2000" dirty="0"/>
              <a:t>通过将可能需要反复执行的代码封装为函数，实现代码的复用，保证代码的一致性</a:t>
            </a:r>
            <a:endParaRPr lang="en-US" altLang="zh-CN" sz="2000" dirty="0"/>
          </a:p>
          <a:p>
            <a:pPr>
              <a:lnSpc>
                <a:spcPct val="150000"/>
              </a:lnSpc>
            </a:pPr>
            <a:r>
              <a:rPr lang="zh-CN" altLang="en-US" dirty="0"/>
              <a:t>问题分解：将问题分解为可管理的部分并单独解决每个部分来构建问题的解决方案</a:t>
            </a:r>
            <a:endParaRPr lang="en-US" altLang="zh-CN" dirty="0"/>
          </a:p>
          <a:p>
            <a:pPr lvl="1">
              <a:lnSpc>
                <a:spcPct val="150000"/>
              </a:lnSpc>
            </a:pPr>
            <a:r>
              <a:rPr lang="zh-CN" altLang="en-US" sz="2000" dirty="0"/>
              <a:t>每个函数解决一个相对独立的问题，不要太复杂</a:t>
            </a:r>
            <a:endParaRPr lang="en-US" altLang="zh-CN" sz="2000" dirty="0"/>
          </a:p>
          <a:p>
            <a:pPr>
              <a:lnSpc>
                <a:spcPct val="150000"/>
              </a:lnSpc>
            </a:pPr>
            <a:r>
              <a:rPr lang="zh-CN" altLang="en-US" dirty="0"/>
              <a:t>首先声明</a:t>
            </a:r>
            <a:r>
              <a:rPr lang="en-US" altLang="zh-CN" dirty="0"/>
              <a:t>(</a:t>
            </a:r>
            <a:r>
              <a:rPr lang="zh-CN" altLang="en-US" dirty="0"/>
              <a:t>定义</a:t>
            </a:r>
            <a:r>
              <a:rPr lang="en-US" altLang="zh-CN" dirty="0"/>
              <a:t>)</a:t>
            </a:r>
            <a:r>
              <a:rPr lang="zh-CN" altLang="en-US" dirty="0"/>
              <a:t>函数：描述了要解决某个问题需要执行的语句集合</a:t>
            </a:r>
            <a:endParaRPr lang="en-US" altLang="zh-CN" dirty="0"/>
          </a:p>
          <a:p>
            <a:pPr>
              <a:lnSpc>
                <a:spcPct val="150000"/>
              </a:lnSpc>
            </a:pPr>
            <a:r>
              <a:rPr lang="zh-CN" altLang="en-US" dirty="0"/>
              <a:t>调用函数：执行函数中包含的语句</a:t>
            </a:r>
            <a:endParaRPr lang="en-US" altLang="zh-CN" dirty="0"/>
          </a:p>
          <a:p>
            <a:pPr>
              <a:lnSpc>
                <a:spcPct val="150000"/>
              </a:lnSpc>
            </a:pPr>
            <a:endParaRPr lang="zh-CN" altLang="en-US" dirty="0"/>
          </a:p>
        </p:txBody>
      </p:sp>
      <p:sp>
        <p:nvSpPr>
          <p:cNvPr id="4" name="矩形 3">
            <a:extLst>
              <a:ext uri="{FF2B5EF4-FFF2-40B4-BE49-F238E27FC236}">
                <a16:creationId xmlns:a16="http://schemas.microsoft.com/office/drawing/2014/main" id="{209714C3-E92E-44B8-B965-EC7CE8C922A6}"/>
              </a:ext>
            </a:extLst>
          </p:cNvPr>
          <p:cNvSpPr/>
          <p:nvPr/>
        </p:nvSpPr>
        <p:spPr>
          <a:xfrm>
            <a:off x="5468983" y="3804322"/>
            <a:ext cx="2743200" cy="258532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p>
          <a:p>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en-US" altLang="zh-CN" dirty="0">
                <a:solidFill>
                  <a:srgbClr val="795E26"/>
                </a:solidFill>
                <a:latin typeface="Consolas" panose="020B0609020204030204" pitchFamily="49" charset="0"/>
              </a:rPr>
              <a:t>print</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
        <p:nvSpPr>
          <p:cNvPr id="5" name="矩形 4">
            <a:extLst>
              <a:ext uri="{FF2B5EF4-FFF2-40B4-BE49-F238E27FC236}">
                <a16:creationId xmlns:a16="http://schemas.microsoft.com/office/drawing/2014/main" id="{D5127900-B5CC-4506-8EEA-925A9B38B76C}"/>
              </a:ext>
            </a:extLst>
          </p:cNvPr>
          <p:cNvSpPr/>
          <p:nvPr/>
        </p:nvSpPr>
        <p:spPr>
          <a:xfrm>
            <a:off x="8883048" y="3831572"/>
            <a:ext cx="3124200" cy="258532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altLang="zh-CN" dirty="0">
                <a:solidFill>
                  <a:srgbClr val="0000FF"/>
                </a:solidFill>
                <a:latin typeface="Consolas" panose="020B0609020204030204" pitchFamily="49" charset="0"/>
              </a:rPr>
              <a:t>def</a:t>
            </a:r>
            <a:r>
              <a:rPr lang="fr-FR" altLang="zh-CN" dirty="0">
                <a:solidFill>
                  <a:srgbClr val="000000"/>
                </a:solidFill>
                <a:latin typeface="Consolas" panose="020B0609020204030204" pitchFamily="49" charset="0"/>
              </a:rPr>
              <a:t> </a:t>
            </a:r>
            <a:r>
              <a:rPr lang="fr-FR" altLang="zh-CN" dirty="0">
                <a:solidFill>
                  <a:srgbClr val="795E26"/>
                </a:solidFill>
                <a:latin typeface="Consolas" panose="020B0609020204030204" pitchFamily="49" charset="0"/>
              </a:rPr>
              <a:t>print_box</a:t>
            </a:r>
            <a:r>
              <a:rPr lang="fr-FR" altLang="zh-CN" dirty="0">
                <a:solidFill>
                  <a:srgbClr val="000000"/>
                </a:solidFill>
                <a:latin typeface="Consolas" panose="020B0609020204030204" pitchFamily="49" charset="0"/>
              </a:rPr>
              <a:t>():</a:t>
            </a:r>
          </a:p>
          <a:p>
            <a:r>
              <a:rPr lang="fr-FR" altLang="zh-CN" dirty="0">
                <a:solidFill>
                  <a:srgbClr val="000000"/>
                </a:solidFill>
                <a:latin typeface="Consolas" panose="020B0609020204030204" pitchFamily="49" charset="0"/>
              </a:rPr>
              <a:t>    </a:t>
            </a:r>
            <a:r>
              <a:rPr lang="fr-FR" altLang="zh-CN" dirty="0">
                <a:solidFill>
                  <a:srgbClr val="795E26"/>
                </a:solidFill>
                <a:latin typeface="Consolas" panose="020B0609020204030204" pitchFamily="49" charset="0"/>
              </a:rPr>
              <a:t>print</a:t>
            </a:r>
            <a:r>
              <a:rPr lang="fr-FR" altLang="zh-CN" dirty="0">
                <a:solidFill>
                  <a:srgbClr val="000000"/>
                </a:solidFill>
                <a:latin typeface="Consolas" panose="020B0609020204030204" pitchFamily="49" charset="0"/>
              </a:rPr>
              <a:t>(</a:t>
            </a:r>
            <a:r>
              <a:rPr lang="fr-FR" altLang="zh-CN" dirty="0">
                <a:solidFill>
                  <a:srgbClr val="A31515"/>
                </a:solidFill>
                <a:latin typeface="Consolas" panose="020B0609020204030204" pitchFamily="49" charset="0"/>
              </a:rPr>
              <a:t>"+------+"</a:t>
            </a:r>
            <a:r>
              <a:rPr lang="fr-FR" altLang="zh-CN" dirty="0">
                <a:solidFill>
                  <a:srgbClr val="000000"/>
                </a:solidFill>
                <a:latin typeface="Consolas" panose="020B0609020204030204" pitchFamily="49" charset="0"/>
              </a:rPr>
              <a:t>)</a:t>
            </a:r>
          </a:p>
          <a:p>
            <a:r>
              <a:rPr lang="fr-FR" altLang="zh-CN" dirty="0">
                <a:solidFill>
                  <a:srgbClr val="000000"/>
                </a:solidFill>
                <a:latin typeface="Consolas" panose="020B0609020204030204" pitchFamily="49" charset="0"/>
              </a:rPr>
              <a:t>    </a:t>
            </a:r>
            <a:r>
              <a:rPr lang="fr-FR" altLang="zh-CN" dirty="0">
                <a:solidFill>
                  <a:srgbClr val="795E26"/>
                </a:solidFill>
                <a:latin typeface="Consolas" panose="020B0609020204030204" pitchFamily="49" charset="0"/>
              </a:rPr>
              <a:t>print</a:t>
            </a:r>
            <a:r>
              <a:rPr lang="fr-FR" altLang="zh-CN" dirty="0">
                <a:solidFill>
                  <a:srgbClr val="000000"/>
                </a:solidFill>
                <a:latin typeface="Consolas" panose="020B0609020204030204" pitchFamily="49" charset="0"/>
              </a:rPr>
              <a:t>(</a:t>
            </a:r>
            <a:r>
              <a:rPr lang="fr-FR" altLang="zh-CN" dirty="0">
                <a:solidFill>
                  <a:srgbClr val="A31515"/>
                </a:solidFill>
                <a:latin typeface="Consolas" panose="020B0609020204030204" pitchFamily="49" charset="0"/>
              </a:rPr>
              <a:t>"|      |"</a:t>
            </a:r>
            <a:r>
              <a:rPr lang="fr-FR" altLang="zh-CN" dirty="0">
                <a:solidFill>
                  <a:srgbClr val="000000"/>
                </a:solidFill>
                <a:latin typeface="Consolas" panose="020B0609020204030204" pitchFamily="49" charset="0"/>
              </a:rPr>
              <a:t>)</a:t>
            </a:r>
          </a:p>
          <a:p>
            <a:r>
              <a:rPr lang="fr-FR" altLang="zh-CN" dirty="0">
                <a:solidFill>
                  <a:srgbClr val="000000"/>
                </a:solidFill>
                <a:latin typeface="Consolas" panose="020B0609020204030204" pitchFamily="49" charset="0"/>
              </a:rPr>
              <a:t>    </a:t>
            </a:r>
            <a:r>
              <a:rPr lang="fr-FR" altLang="zh-CN" dirty="0">
                <a:solidFill>
                  <a:srgbClr val="795E26"/>
                </a:solidFill>
                <a:latin typeface="Consolas" panose="020B0609020204030204" pitchFamily="49" charset="0"/>
              </a:rPr>
              <a:t>print</a:t>
            </a:r>
            <a:r>
              <a:rPr lang="fr-FR" altLang="zh-CN" dirty="0">
                <a:solidFill>
                  <a:srgbClr val="000000"/>
                </a:solidFill>
                <a:latin typeface="Consolas" panose="020B0609020204030204" pitchFamily="49" charset="0"/>
              </a:rPr>
              <a:t>(</a:t>
            </a:r>
            <a:r>
              <a:rPr lang="fr-FR" altLang="zh-CN" dirty="0">
                <a:solidFill>
                  <a:srgbClr val="A31515"/>
                </a:solidFill>
                <a:latin typeface="Consolas" panose="020B0609020204030204" pitchFamily="49" charset="0"/>
              </a:rPr>
              <a:t>"|      |"</a:t>
            </a:r>
            <a:r>
              <a:rPr lang="fr-FR" altLang="zh-CN" dirty="0">
                <a:solidFill>
                  <a:srgbClr val="000000"/>
                </a:solidFill>
                <a:latin typeface="Consolas" panose="020B0609020204030204" pitchFamily="49" charset="0"/>
              </a:rPr>
              <a:t>)</a:t>
            </a:r>
          </a:p>
          <a:p>
            <a:r>
              <a:rPr lang="fr-FR" altLang="zh-CN" dirty="0">
                <a:solidFill>
                  <a:srgbClr val="000000"/>
                </a:solidFill>
                <a:latin typeface="Consolas" panose="020B0609020204030204" pitchFamily="49" charset="0"/>
              </a:rPr>
              <a:t>    </a:t>
            </a:r>
            <a:r>
              <a:rPr lang="fr-FR" altLang="zh-CN" dirty="0">
                <a:solidFill>
                  <a:srgbClr val="795E26"/>
                </a:solidFill>
                <a:latin typeface="Consolas" panose="020B0609020204030204" pitchFamily="49" charset="0"/>
              </a:rPr>
              <a:t>print</a:t>
            </a:r>
            <a:r>
              <a:rPr lang="fr-FR" altLang="zh-CN" dirty="0">
                <a:solidFill>
                  <a:srgbClr val="000000"/>
                </a:solidFill>
                <a:latin typeface="Consolas" panose="020B0609020204030204" pitchFamily="49" charset="0"/>
              </a:rPr>
              <a:t>(</a:t>
            </a:r>
            <a:r>
              <a:rPr lang="fr-FR" altLang="zh-CN" dirty="0">
                <a:solidFill>
                  <a:srgbClr val="A31515"/>
                </a:solidFill>
                <a:latin typeface="Consolas" panose="020B0609020204030204" pitchFamily="49" charset="0"/>
              </a:rPr>
              <a:t>"+------+"</a:t>
            </a:r>
            <a:r>
              <a:rPr lang="fr-FR" altLang="zh-CN" dirty="0">
                <a:solidFill>
                  <a:srgbClr val="000000"/>
                </a:solidFill>
                <a:latin typeface="Consolas" panose="020B0609020204030204" pitchFamily="49" charset="0"/>
              </a:rPr>
              <a:t>)</a:t>
            </a:r>
          </a:p>
          <a:p>
            <a:br>
              <a:rPr lang="fr-FR" altLang="zh-CN" dirty="0">
                <a:solidFill>
                  <a:srgbClr val="000000"/>
                </a:solidFill>
                <a:latin typeface="Consolas" panose="020B0609020204030204" pitchFamily="49" charset="0"/>
              </a:rPr>
            </a:br>
            <a:r>
              <a:rPr lang="fr-FR" altLang="zh-CN" dirty="0">
                <a:solidFill>
                  <a:srgbClr val="795E26"/>
                </a:solidFill>
                <a:latin typeface="Consolas" panose="020B0609020204030204" pitchFamily="49" charset="0"/>
              </a:rPr>
              <a:t>print_box</a:t>
            </a:r>
            <a:r>
              <a:rPr lang="fr-FR" altLang="zh-CN" dirty="0">
                <a:solidFill>
                  <a:srgbClr val="000000"/>
                </a:solidFill>
                <a:latin typeface="Consolas" panose="020B0609020204030204" pitchFamily="49" charset="0"/>
              </a:rPr>
              <a:t>()</a:t>
            </a:r>
          </a:p>
          <a:p>
            <a:r>
              <a:rPr lang="fr-FR" altLang="zh-CN" dirty="0">
                <a:solidFill>
                  <a:srgbClr val="795E26"/>
                </a:solidFill>
                <a:latin typeface="Consolas" panose="020B0609020204030204" pitchFamily="49" charset="0"/>
              </a:rPr>
              <a:t>print</a:t>
            </a:r>
            <a:r>
              <a:rPr lang="fr-FR" altLang="zh-CN" dirty="0">
                <a:solidFill>
                  <a:srgbClr val="000000"/>
                </a:solidFill>
                <a:latin typeface="Consolas" panose="020B0609020204030204" pitchFamily="49" charset="0"/>
              </a:rPr>
              <a:t>()</a:t>
            </a:r>
          </a:p>
          <a:p>
            <a:r>
              <a:rPr lang="fr-FR" altLang="zh-CN" dirty="0">
                <a:solidFill>
                  <a:srgbClr val="795E26"/>
                </a:solidFill>
                <a:latin typeface="Consolas" panose="020B0609020204030204" pitchFamily="49" charset="0"/>
              </a:rPr>
              <a:t>print_box</a:t>
            </a:r>
            <a:r>
              <a:rPr lang="fr-FR" altLang="zh-CN" dirty="0">
                <a:solidFill>
                  <a:srgbClr val="000000"/>
                </a:solidFill>
                <a:latin typeface="Consolas" panose="020B0609020204030204" pitchFamily="49" charset="0"/>
              </a:rPr>
              <a:t>()</a:t>
            </a:r>
            <a:endParaRPr lang="fr-FR"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642796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5B9D25-BE79-4ABB-9D56-1F54DE5E0B56}"/>
              </a:ext>
            </a:extLst>
          </p:cNvPr>
          <p:cNvSpPr>
            <a:spLocks noGrp="1"/>
          </p:cNvSpPr>
          <p:nvPr>
            <p:ph type="title"/>
          </p:nvPr>
        </p:nvSpPr>
        <p:spPr/>
        <p:txBody>
          <a:bodyPr/>
          <a:lstStyle/>
          <a:p>
            <a:r>
              <a:rPr lang="zh-CN" altLang="en-US" dirty="0"/>
              <a:t>函数定义</a:t>
            </a:r>
          </a:p>
        </p:txBody>
      </p:sp>
      <p:sp>
        <p:nvSpPr>
          <p:cNvPr id="3" name="内容占位符 2">
            <a:extLst>
              <a:ext uri="{FF2B5EF4-FFF2-40B4-BE49-F238E27FC236}">
                <a16:creationId xmlns:a16="http://schemas.microsoft.com/office/drawing/2014/main" id="{52822742-B901-4EB4-8BC5-F734006E5991}"/>
              </a:ext>
            </a:extLst>
          </p:cNvPr>
          <p:cNvSpPr>
            <a:spLocks noGrp="1"/>
          </p:cNvSpPr>
          <p:nvPr>
            <p:ph idx="1"/>
          </p:nvPr>
        </p:nvSpPr>
        <p:spPr>
          <a:xfrm>
            <a:off x="89825" y="703287"/>
            <a:ext cx="8398855" cy="5617710"/>
          </a:xfrm>
        </p:spPr>
        <p:txBody>
          <a:bodyPr>
            <a:normAutofit/>
          </a:bodyPr>
          <a:lstStyle/>
          <a:p>
            <a:r>
              <a:rPr lang="en-US" altLang="zh-CN" dirty="0"/>
              <a:t>def</a:t>
            </a:r>
            <a:r>
              <a:rPr lang="zh-CN" altLang="en-US" dirty="0"/>
              <a:t>语句定义</a:t>
            </a:r>
            <a:r>
              <a:rPr lang="en-US" altLang="zh-CN" dirty="0"/>
              <a:t>(define)</a:t>
            </a:r>
            <a:r>
              <a:rPr lang="zh-CN" altLang="en-US" dirty="0"/>
              <a:t>函数： </a:t>
            </a:r>
          </a:p>
          <a:p>
            <a:pPr lvl="1"/>
            <a:r>
              <a:rPr lang="zh-CN" altLang="en-US" sz="2000" dirty="0"/>
              <a:t>函数名</a:t>
            </a:r>
          </a:p>
          <a:p>
            <a:pPr lvl="1"/>
            <a:r>
              <a:rPr lang="zh-CN" altLang="en-US" sz="2000" dirty="0"/>
              <a:t>函数的参数：</a:t>
            </a:r>
            <a:endParaRPr lang="en-US" altLang="zh-CN" sz="2000" dirty="0"/>
          </a:p>
          <a:p>
            <a:pPr lvl="2"/>
            <a:r>
              <a:rPr lang="zh-CN" altLang="en-US" dirty="0"/>
              <a:t>可为</a:t>
            </a:r>
            <a:r>
              <a:rPr lang="en-US" altLang="zh-CN" dirty="0"/>
              <a:t>0</a:t>
            </a:r>
            <a:r>
              <a:rPr lang="zh-CN" altLang="en-US" dirty="0"/>
              <a:t>个参数，可为</a:t>
            </a:r>
            <a:r>
              <a:rPr lang="en-US" altLang="zh-CN" dirty="0"/>
              <a:t>1</a:t>
            </a:r>
            <a:r>
              <a:rPr lang="zh-CN" altLang="en-US" dirty="0"/>
              <a:t>或多个参数，参数之间以逗号</a:t>
            </a:r>
            <a:r>
              <a:rPr lang="en-US" altLang="zh-CN" dirty="0"/>
              <a:t>(,)</a:t>
            </a:r>
            <a:r>
              <a:rPr lang="zh-CN" altLang="en-US" dirty="0"/>
              <a:t>隔开</a:t>
            </a:r>
            <a:endParaRPr lang="en-US" altLang="zh-CN" dirty="0"/>
          </a:p>
          <a:p>
            <a:pPr lvl="2"/>
            <a:r>
              <a:rPr lang="zh-CN" altLang="en-US" dirty="0"/>
              <a:t>在函数调用时才会知道该参数具体所指向的对象</a:t>
            </a:r>
          </a:p>
          <a:p>
            <a:pPr lvl="1"/>
            <a:r>
              <a:rPr lang="zh-CN" altLang="en-US" sz="2000" dirty="0"/>
              <a:t>函数体：给出了调用该函数时要执行的语句</a:t>
            </a:r>
          </a:p>
          <a:p>
            <a:pPr lvl="2"/>
            <a:r>
              <a:rPr lang="zh-CN" altLang="en-US" dirty="0"/>
              <a:t>一般包括多行</a:t>
            </a:r>
            <a:endParaRPr lang="en-US" altLang="zh-CN" dirty="0"/>
          </a:p>
          <a:p>
            <a:pPr lvl="3"/>
            <a:r>
              <a:rPr lang="zh-CN" altLang="en-US" dirty="0"/>
              <a:t>相对于</a:t>
            </a:r>
            <a:r>
              <a:rPr lang="en-US" altLang="zh-CN" dirty="0"/>
              <a:t>def</a:t>
            </a:r>
            <a:r>
              <a:rPr lang="zh-CN" altLang="en-US" dirty="0"/>
              <a:t>关键字必须保持缩进</a:t>
            </a:r>
            <a:r>
              <a:rPr lang="en-US" altLang="zh-CN" dirty="0"/>
              <a:t>(</a:t>
            </a:r>
            <a:r>
              <a:rPr lang="zh-CN" altLang="en-US" dirty="0"/>
              <a:t>建议</a:t>
            </a:r>
            <a:r>
              <a:rPr lang="en-US" altLang="zh-CN" dirty="0"/>
              <a:t>4</a:t>
            </a:r>
            <a:r>
              <a:rPr lang="zh-CN" altLang="en-US" dirty="0"/>
              <a:t>个空格</a:t>
            </a:r>
            <a:r>
              <a:rPr lang="en-US" altLang="zh-CN" dirty="0"/>
              <a:t>)</a:t>
            </a:r>
          </a:p>
          <a:p>
            <a:pPr lvl="3"/>
            <a:r>
              <a:rPr lang="zh-CN" altLang="en-US" dirty="0"/>
              <a:t>解除缩进到</a:t>
            </a:r>
            <a:r>
              <a:rPr lang="en-US" altLang="zh-CN" dirty="0"/>
              <a:t>def</a:t>
            </a:r>
            <a:r>
              <a:rPr lang="zh-CN" altLang="en-US" dirty="0"/>
              <a:t>同样的位置时表示函数体结束</a:t>
            </a:r>
          </a:p>
          <a:p>
            <a:pPr lvl="2"/>
            <a:r>
              <a:rPr lang="zh-CN" altLang="en-US" dirty="0"/>
              <a:t>如果函数体比较简单</a:t>
            </a:r>
            <a:r>
              <a:rPr lang="en-US" altLang="zh-CN" dirty="0"/>
              <a:t>(</a:t>
            </a:r>
            <a:r>
              <a:rPr lang="zh-CN" altLang="en-US" dirty="0"/>
              <a:t>如只有一行语句</a:t>
            </a:r>
            <a:r>
              <a:rPr lang="en-US" altLang="zh-CN" dirty="0"/>
              <a:t>)</a:t>
            </a:r>
            <a:r>
              <a:rPr lang="zh-CN" altLang="en-US" dirty="0"/>
              <a:t>时，也可与</a:t>
            </a:r>
            <a:r>
              <a:rPr lang="en-US" altLang="zh-CN" dirty="0"/>
              <a:t>def</a:t>
            </a:r>
            <a:r>
              <a:rPr lang="zh-CN" altLang="en-US" dirty="0"/>
              <a:t>在同一行</a:t>
            </a:r>
            <a:endParaRPr lang="en-US" altLang="zh-CN" dirty="0"/>
          </a:p>
          <a:p>
            <a:pPr marL="742950" lvl="1" indent="-285750"/>
            <a:r>
              <a:rPr lang="zh-CN" altLang="en-US" sz="2000" b="1" dirty="0">
                <a:solidFill>
                  <a:schemeClr val="accent6"/>
                </a:solidFill>
              </a:rPr>
              <a:t>创建函数对象</a:t>
            </a:r>
            <a:r>
              <a:rPr lang="zh-CN" altLang="en-US" sz="2000" dirty="0">
                <a:solidFill>
                  <a:schemeClr val="accent6"/>
                </a:solidFill>
              </a:rPr>
              <a:t>，</a:t>
            </a:r>
            <a:r>
              <a:rPr lang="zh-CN" altLang="en-US" sz="2000" b="1" dirty="0">
                <a:solidFill>
                  <a:schemeClr val="accent6"/>
                </a:solidFill>
              </a:rPr>
              <a:t>保存函数的代码</a:t>
            </a:r>
            <a:endParaRPr lang="en-US" altLang="zh-CN" sz="2000" b="1" dirty="0">
              <a:solidFill>
                <a:schemeClr val="accent6"/>
              </a:solidFill>
            </a:endParaRPr>
          </a:p>
          <a:p>
            <a:pPr marL="742950" lvl="1" indent="-285750"/>
            <a:r>
              <a:rPr lang="zh-CN" altLang="en-US" sz="2000" dirty="0"/>
              <a:t>当前名字空间</a:t>
            </a:r>
            <a:r>
              <a:rPr lang="zh-CN" altLang="en-US" sz="2000" b="1" dirty="0">
                <a:solidFill>
                  <a:schemeClr val="accent6"/>
                </a:solidFill>
              </a:rPr>
              <a:t>引入名字</a:t>
            </a:r>
            <a:r>
              <a:rPr lang="zh-CN" altLang="en-US" sz="2000" dirty="0"/>
              <a:t>对应该函数对象</a:t>
            </a:r>
            <a:endParaRPr lang="en-US" altLang="zh-CN" sz="2000" dirty="0"/>
          </a:p>
          <a:p>
            <a:pPr marL="742950" lvl="1" indent="-285750"/>
            <a:r>
              <a:rPr lang="zh-CN" altLang="en-US" sz="2000" dirty="0"/>
              <a:t>检查语法错误，存储相关信息。函数体中的代码并没有执行</a:t>
            </a:r>
            <a:endParaRPr lang="en-US" altLang="zh-CN" sz="2000" dirty="0"/>
          </a:p>
          <a:p>
            <a:pPr marL="742950" lvl="1" indent="-285750"/>
            <a:r>
              <a:rPr lang="zh-CN" altLang="en-US" sz="2000" dirty="0"/>
              <a:t>函数也是一等公民</a:t>
            </a:r>
            <a:r>
              <a:rPr lang="en-US" altLang="zh-CN" sz="2000" dirty="0"/>
              <a:t>(First-class Citizen)</a:t>
            </a:r>
          </a:p>
          <a:p>
            <a:endParaRPr lang="zh-CN" altLang="en-US" dirty="0"/>
          </a:p>
          <a:p>
            <a:endParaRPr lang="zh-CN" altLang="en-US" dirty="0"/>
          </a:p>
        </p:txBody>
      </p:sp>
      <p:sp>
        <p:nvSpPr>
          <p:cNvPr id="6" name="矩形 5">
            <a:extLst>
              <a:ext uri="{FF2B5EF4-FFF2-40B4-BE49-F238E27FC236}">
                <a16:creationId xmlns:a16="http://schemas.microsoft.com/office/drawing/2014/main" id="{714798E9-9C3B-433F-B50B-441669932E93}"/>
              </a:ext>
            </a:extLst>
          </p:cNvPr>
          <p:cNvSpPr/>
          <p:nvPr/>
        </p:nvSpPr>
        <p:spPr>
          <a:xfrm>
            <a:off x="8827276" y="7684"/>
            <a:ext cx="3030565" cy="535531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b="1" kern="0" dirty="0">
                <a:solidFill>
                  <a:srgbClr val="0000FF"/>
                </a:solidFill>
                <a:latin typeface="+mj-lt"/>
                <a:ea typeface="宋体" panose="02010600030101010101" pitchFamily="2" charset="-122"/>
                <a:cs typeface="Times New Roman" panose="02020603050405020304" pitchFamily="18" charset="0"/>
              </a:rPr>
              <a:t>def</a:t>
            </a:r>
            <a:r>
              <a:rPr lang="en-US" altLang="zh-CN" kern="0" dirty="0">
                <a:solidFill>
                  <a:srgbClr val="000000"/>
                </a:solidFill>
                <a:latin typeface="+mj-lt"/>
                <a:ea typeface="宋体" panose="02010600030101010101" pitchFamily="2" charset="-122"/>
                <a:cs typeface="Times New Roman" panose="02020603050405020304" pitchFamily="18" charset="0"/>
              </a:rPr>
              <a:t> </a:t>
            </a:r>
            <a:r>
              <a:rPr lang="en-US" altLang="zh-CN" kern="0" dirty="0">
                <a:solidFill>
                  <a:srgbClr val="FF00FF"/>
                </a:solidFill>
                <a:latin typeface="+mj-lt"/>
                <a:ea typeface="宋体" panose="02010600030101010101" pitchFamily="2" charset="-122"/>
                <a:cs typeface="Times New Roman" panose="02020603050405020304" pitchFamily="18" charset="0"/>
              </a:rPr>
              <a:t>f1</a:t>
            </a:r>
            <a:r>
              <a:rPr lang="en-US" altLang="zh-CN" b="1" kern="0" dirty="0">
                <a:solidFill>
                  <a:srgbClr val="000080"/>
                </a:solidFill>
                <a:latin typeface="+mj-lt"/>
                <a:ea typeface="宋体" panose="02010600030101010101" pitchFamily="2" charset="-122"/>
                <a:cs typeface="Times New Roman" panose="02020603050405020304" pitchFamily="18" charset="0"/>
              </a:rPr>
              <a:t>():</a:t>
            </a:r>
            <a:endParaRPr lang="zh-CN" altLang="zh-CN" sz="2000" kern="100" dirty="0">
              <a:latin typeface="+mj-lt"/>
              <a:cs typeface="Times New Roman" panose="02020603050405020304" pitchFamily="18" charset="0"/>
            </a:endParaRPr>
          </a:p>
          <a:p>
            <a:r>
              <a:rPr lang="en-US" altLang="zh-CN" kern="0" dirty="0">
                <a:solidFill>
                  <a:srgbClr val="000000"/>
                </a:solidFill>
                <a:latin typeface="+mj-lt"/>
                <a:ea typeface="宋体" panose="02010600030101010101" pitchFamily="2" charset="-122"/>
                <a:cs typeface="Times New Roman" panose="02020603050405020304" pitchFamily="18" charset="0"/>
              </a:rPr>
              <a:t>    </a:t>
            </a:r>
            <a:r>
              <a:rPr lang="en-US" altLang="zh-CN" b="1" kern="0" dirty="0">
                <a:solidFill>
                  <a:srgbClr val="0000FF"/>
                </a:solidFill>
                <a:latin typeface="+mj-lt"/>
                <a:ea typeface="宋体" panose="02010600030101010101" pitchFamily="2" charset="-122"/>
                <a:cs typeface="Times New Roman" panose="02020603050405020304" pitchFamily="18" charset="0"/>
              </a:rPr>
              <a:t>print</a:t>
            </a:r>
            <a:r>
              <a:rPr lang="en-US" altLang="zh-CN" b="1" kern="0" dirty="0">
                <a:solidFill>
                  <a:srgbClr val="000080"/>
                </a:solidFill>
                <a:latin typeface="+mj-lt"/>
                <a:ea typeface="宋体" panose="02010600030101010101" pitchFamily="2" charset="-122"/>
                <a:cs typeface="Times New Roman" panose="02020603050405020304" pitchFamily="18" charset="0"/>
              </a:rPr>
              <a:t>(</a:t>
            </a:r>
            <a:r>
              <a:rPr lang="en-US" altLang="zh-CN" kern="0" dirty="0">
                <a:solidFill>
                  <a:srgbClr val="808080"/>
                </a:solidFill>
                <a:latin typeface="+mj-lt"/>
                <a:ea typeface="宋体" panose="02010600030101010101" pitchFamily="2" charset="-122"/>
                <a:cs typeface="Times New Roman" panose="02020603050405020304" pitchFamily="18" charset="0"/>
              </a:rPr>
              <a:t>'f1'</a:t>
            </a:r>
            <a:r>
              <a:rPr lang="en-US" altLang="zh-CN" b="1" kern="0" dirty="0">
                <a:solidFill>
                  <a:srgbClr val="000080"/>
                </a:solidFill>
                <a:latin typeface="+mj-lt"/>
                <a:ea typeface="宋体" panose="02010600030101010101" pitchFamily="2" charset="-122"/>
                <a:cs typeface="Times New Roman" panose="02020603050405020304" pitchFamily="18" charset="0"/>
              </a:rPr>
              <a:t>)</a:t>
            </a:r>
            <a:endParaRPr lang="zh-CN" altLang="zh-CN" sz="2000" kern="100" dirty="0">
              <a:latin typeface="+mj-lt"/>
              <a:cs typeface="Times New Roman" panose="02020603050405020304" pitchFamily="18" charset="0"/>
            </a:endParaRPr>
          </a:p>
          <a:p>
            <a:r>
              <a:rPr lang="en-US" altLang="zh-CN" kern="0" dirty="0">
                <a:solidFill>
                  <a:srgbClr val="000000"/>
                </a:solidFill>
                <a:latin typeface="+mj-lt"/>
                <a:ea typeface="宋体" panose="02010600030101010101" pitchFamily="2" charset="-122"/>
                <a:cs typeface="Times New Roman" panose="02020603050405020304" pitchFamily="18" charset="0"/>
              </a:rPr>
              <a:t> </a:t>
            </a:r>
            <a:endParaRPr lang="zh-CN" altLang="zh-CN" sz="2000" kern="100" dirty="0">
              <a:latin typeface="+mj-lt"/>
              <a:cs typeface="Times New Roman" panose="02020603050405020304" pitchFamily="18" charset="0"/>
            </a:endParaRPr>
          </a:p>
          <a:p>
            <a:r>
              <a:rPr lang="en-US" altLang="zh-CN" b="1" kern="0" dirty="0">
                <a:solidFill>
                  <a:srgbClr val="0000FF"/>
                </a:solidFill>
                <a:latin typeface="+mj-lt"/>
                <a:ea typeface="宋体" panose="02010600030101010101" pitchFamily="2" charset="-122"/>
                <a:cs typeface="Times New Roman" panose="02020603050405020304" pitchFamily="18" charset="0"/>
              </a:rPr>
              <a:t>def</a:t>
            </a:r>
            <a:r>
              <a:rPr lang="en-US" altLang="zh-CN" kern="0" dirty="0">
                <a:solidFill>
                  <a:srgbClr val="000000"/>
                </a:solidFill>
                <a:latin typeface="+mj-lt"/>
                <a:ea typeface="宋体" panose="02010600030101010101" pitchFamily="2" charset="-122"/>
                <a:cs typeface="Times New Roman" panose="02020603050405020304" pitchFamily="18" charset="0"/>
              </a:rPr>
              <a:t> </a:t>
            </a:r>
            <a:r>
              <a:rPr lang="en-US" altLang="zh-CN" kern="0" dirty="0">
                <a:solidFill>
                  <a:srgbClr val="FF00FF"/>
                </a:solidFill>
                <a:latin typeface="+mj-lt"/>
                <a:ea typeface="宋体" panose="02010600030101010101" pitchFamily="2" charset="-122"/>
                <a:cs typeface="Times New Roman" panose="02020603050405020304" pitchFamily="18" charset="0"/>
              </a:rPr>
              <a:t>f1</a:t>
            </a:r>
            <a:r>
              <a:rPr lang="en-US" altLang="zh-CN" b="1" kern="0" dirty="0">
                <a:solidFill>
                  <a:srgbClr val="000080"/>
                </a:solidFill>
                <a:latin typeface="+mj-lt"/>
                <a:ea typeface="宋体" panose="02010600030101010101" pitchFamily="2" charset="-122"/>
                <a:cs typeface="Times New Roman" panose="02020603050405020304" pitchFamily="18" charset="0"/>
              </a:rPr>
              <a:t>():</a:t>
            </a:r>
            <a:r>
              <a:rPr lang="en-US" altLang="zh-CN" kern="0" dirty="0">
                <a:solidFill>
                  <a:srgbClr val="000000"/>
                </a:solidFill>
                <a:latin typeface="+mj-lt"/>
                <a:ea typeface="宋体" panose="02010600030101010101" pitchFamily="2" charset="-122"/>
                <a:cs typeface="Times New Roman" panose="02020603050405020304" pitchFamily="18" charset="0"/>
              </a:rPr>
              <a:t> </a:t>
            </a:r>
            <a:r>
              <a:rPr lang="en-US" altLang="zh-CN" b="1" kern="0" dirty="0">
                <a:solidFill>
                  <a:srgbClr val="0000FF"/>
                </a:solidFill>
                <a:latin typeface="+mj-lt"/>
                <a:ea typeface="宋体" panose="02010600030101010101" pitchFamily="2" charset="-122"/>
                <a:cs typeface="Times New Roman" panose="02020603050405020304" pitchFamily="18" charset="0"/>
              </a:rPr>
              <a:t>print</a:t>
            </a:r>
            <a:r>
              <a:rPr lang="en-US" altLang="zh-CN" b="1" kern="0" dirty="0">
                <a:solidFill>
                  <a:srgbClr val="000080"/>
                </a:solidFill>
                <a:latin typeface="+mj-lt"/>
                <a:ea typeface="宋体" panose="02010600030101010101" pitchFamily="2" charset="-122"/>
                <a:cs typeface="Times New Roman" panose="02020603050405020304" pitchFamily="18" charset="0"/>
              </a:rPr>
              <a:t>(</a:t>
            </a:r>
            <a:r>
              <a:rPr lang="en-US" altLang="zh-CN" kern="0" dirty="0">
                <a:solidFill>
                  <a:srgbClr val="808080"/>
                </a:solidFill>
                <a:latin typeface="+mj-lt"/>
                <a:ea typeface="宋体" panose="02010600030101010101" pitchFamily="2" charset="-122"/>
                <a:cs typeface="Times New Roman" panose="02020603050405020304" pitchFamily="18" charset="0"/>
              </a:rPr>
              <a:t>'f1'</a:t>
            </a:r>
            <a:r>
              <a:rPr lang="en-US" altLang="zh-CN" b="1" kern="0" dirty="0">
                <a:solidFill>
                  <a:srgbClr val="000080"/>
                </a:solidFill>
                <a:latin typeface="+mj-lt"/>
                <a:ea typeface="宋体" panose="02010600030101010101" pitchFamily="2" charset="-122"/>
                <a:cs typeface="Times New Roman" panose="02020603050405020304" pitchFamily="18" charset="0"/>
              </a:rPr>
              <a:t>)</a:t>
            </a:r>
            <a:endParaRPr lang="zh-CN" altLang="zh-CN" sz="2000" kern="100" dirty="0">
              <a:latin typeface="+mj-lt"/>
              <a:cs typeface="Times New Roman" panose="02020603050405020304" pitchFamily="18" charset="0"/>
            </a:endParaRPr>
          </a:p>
          <a:p>
            <a:r>
              <a:rPr lang="en-US" altLang="zh-CN" kern="0" dirty="0">
                <a:solidFill>
                  <a:srgbClr val="000000"/>
                </a:solidFill>
                <a:latin typeface="+mj-lt"/>
                <a:ea typeface="宋体" panose="02010600030101010101" pitchFamily="2" charset="-122"/>
                <a:cs typeface="Times New Roman" panose="02020603050405020304" pitchFamily="18" charset="0"/>
              </a:rPr>
              <a:t> </a:t>
            </a:r>
            <a:endParaRPr lang="zh-CN" altLang="zh-CN" sz="2000" kern="100" dirty="0">
              <a:latin typeface="+mj-lt"/>
              <a:cs typeface="Times New Roman" panose="02020603050405020304" pitchFamily="18" charset="0"/>
            </a:endParaRPr>
          </a:p>
          <a:p>
            <a:r>
              <a:rPr lang="en-US" altLang="zh-CN" b="1" kern="0" dirty="0">
                <a:solidFill>
                  <a:srgbClr val="0000FF"/>
                </a:solidFill>
                <a:latin typeface="+mj-lt"/>
                <a:ea typeface="宋体" panose="02010600030101010101" pitchFamily="2" charset="-122"/>
                <a:cs typeface="Times New Roman" panose="02020603050405020304" pitchFamily="18" charset="0"/>
              </a:rPr>
              <a:t>def</a:t>
            </a:r>
            <a:r>
              <a:rPr lang="en-US" altLang="zh-CN" kern="0" dirty="0">
                <a:solidFill>
                  <a:srgbClr val="000000"/>
                </a:solidFill>
                <a:latin typeface="+mj-lt"/>
                <a:ea typeface="宋体" panose="02010600030101010101" pitchFamily="2" charset="-122"/>
                <a:cs typeface="Times New Roman" panose="02020603050405020304" pitchFamily="18" charset="0"/>
              </a:rPr>
              <a:t> </a:t>
            </a:r>
            <a:r>
              <a:rPr lang="en-US" altLang="zh-CN" kern="0" dirty="0">
                <a:solidFill>
                  <a:srgbClr val="FF00FF"/>
                </a:solidFill>
                <a:latin typeface="+mj-lt"/>
                <a:ea typeface="宋体" panose="02010600030101010101" pitchFamily="2" charset="-122"/>
                <a:cs typeface="Times New Roman" panose="02020603050405020304" pitchFamily="18" charset="0"/>
              </a:rPr>
              <a:t>f2</a:t>
            </a:r>
            <a:r>
              <a:rPr lang="en-US" altLang="zh-CN" b="1" kern="0" dirty="0">
                <a:solidFill>
                  <a:srgbClr val="000080"/>
                </a:solidFill>
                <a:latin typeface="+mj-lt"/>
                <a:ea typeface="宋体" panose="02010600030101010101" pitchFamily="2" charset="-122"/>
                <a:cs typeface="Times New Roman" panose="02020603050405020304" pitchFamily="18" charset="0"/>
              </a:rPr>
              <a:t>():</a:t>
            </a:r>
            <a:endParaRPr lang="zh-CN" altLang="zh-CN" sz="2000" kern="100" dirty="0">
              <a:latin typeface="+mj-lt"/>
              <a:cs typeface="Times New Roman" panose="02020603050405020304" pitchFamily="18" charset="0"/>
            </a:endParaRPr>
          </a:p>
          <a:p>
            <a:r>
              <a:rPr lang="en-US" altLang="zh-CN" kern="0" dirty="0">
                <a:solidFill>
                  <a:srgbClr val="000000"/>
                </a:solidFill>
                <a:latin typeface="+mj-lt"/>
                <a:ea typeface="宋体" panose="02010600030101010101" pitchFamily="2" charset="-122"/>
                <a:cs typeface="Times New Roman" panose="02020603050405020304" pitchFamily="18" charset="0"/>
              </a:rPr>
              <a:t>    </a:t>
            </a:r>
            <a:r>
              <a:rPr lang="en-US" altLang="zh-CN" b="1" kern="0" dirty="0">
                <a:solidFill>
                  <a:srgbClr val="0000FF"/>
                </a:solidFill>
                <a:latin typeface="+mj-lt"/>
                <a:ea typeface="宋体" panose="02010600030101010101" pitchFamily="2" charset="-122"/>
                <a:cs typeface="Times New Roman" panose="02020603050405020304" pitchFamily="18" charset="0"/>
              </a:rPr>
              <a:t>pass</a:t>
            </a:r>
            <a:endParaRPr lang="zh-CN" altLang="zh-CN" sz="2000" kern="100" dirty="0">
              <a:latin typeface="+mj-lt"/>
              <a:cs typeface="Times New Roman" panose="02020603050405020304" pitchFamily="18" charset="0"/>
            </a:endParaRPr>
          </a:p>
          <a:p>
            <a:r>
              <a:rPr lang="en-US" altLang="zh-CN" kern="0" dirty="0">
                <a:solidFill>
                  <a:srgbClr val="000000"/>
                </a:solidFill>
                <a:latin typeface="+mj-lt"/>
                <a:ea typeface="宋体" panose="02010600030101010101" pitchFamily="2" charset="-122"/>
                <a:cs typeface="Times New Roman" panose="02020603050405020304" pitchFamily="18" charset="0"/>
              </a:rPr>
              <a:t> </a:t>
            </a:r>
            <a:endParaRPr lang="zh-CN" altLang="zh-CN" sz="2000" kern="100" dirty="0">
              <a:latin typeface="+mj-lt"/>
              <a:cs typeface="Times New Roman" panose="02020603050405020304" pitchFamily="18" charset="0"/>
            </a:endParaRPr>
          </a:p>
          <a:p>
            <a:r>
              <a:rPr lang="en-US" altLang="zh-CN" b="1" kern="0" dirty="0">
                <a:solidFill>
                  <a:srgbClr val="0000FF"/>
                </a:solidFill>
                <a:latin typeface="+mj-lt"/>
                <a:ea typeface="宋体" panose="02010600030101010101" pitchFamily="2" charset="-122"/>
                <a:cs typeface="Times New Roman" panose="02020603050405020304" pitchFamily="18" charset="0"/>
              </a:rPr>
              <a:t>def</a:t>
            </a:r>
            <a:r>
              <a:rPr lang="en-US" altLang="zh-CN" kern="0" dirty="0">
                <a:solidFill>
                  <a:srgbClr val="000000"/>
                </a:solidFill>
                <a:latin typeface="+mj-lt"/>
                <a:ea typeface="宋体" panose="02010600030101010101" pitchFamily="2" charset="-122"/>
                <a:cs typeface="Times New Roman" panose="02020603050405020304" pitchFamily="18" charset="0"/>
              </a:rPr>
              <a:t> </a:t>
            </a:r>
            <a:r>
              <a:rPr lang="en-US" altLang="zh-CN" kern="0" dirty="0">
                <a:solidFill>
                  <a:srgbClr val="FF00FF"/>
                </a:solidFill>
                <a:latin typeface="+mj-lt"/>
                <a:ea typeface="宋体" panose="02010600030101010101" pitchFamily="2" charset="-122"/>
                <a:cs typeface="Times New Roman" panose="02020603050405020304" pitchFamily="18" charset="0"/>
              </a:rPr>
              <a:t>cubic</a:t>
            </a:r>
            <a:r>
              <a:rPr lang="en-US" altLang="zh-CN" b="1" kern="0" dirty="0">
                <a:solidFill>
                  <a:srgbClr val="000080"/>
                </a:solidFill>
                <a:latin typeface="+mj-lt"/>
                <a:ea typeface="宋体" panose="02010600030101010101" pitchFamily="2" charset="-122"/>
                <a:cs typeface="Times New Roman" panose="02020603050405020304" pitchFamily="18" charset="0"/>
              </a:rPr>
              <a:t>(</a:t>
            </a:r>
            <a:r>
              <a:rPr lang="en-US" altLang="zh-CN" kern="0" dirty="0">
                <a:solidFill>
                  <a:srgbClr val="000000"/>
                </a:solidFill>
                <a:latin typeface="+mj-lt"/>
                <a:ea typeface="宋体" panose="02010600030101010101" pitchFamily="2" charset="-122"/>
                <a:cs typeface="Times New Roman" panose="02020603050405020304" pitchFamily="18" charset="0"/>
              </a:rPr>
              <a:t>x</a:t>
            </a:r>
            <a:r>
              <a:rPr lang="en-US" altLang="zh-CN" b="1" kern="0" dirty="0">
                <a:solidFill>
                  <a:srgbClr val="000080"/>
                </a:solidFill>
                <a:latin typeface="+mj-lt"/>
                <a:ea typeface="宋体" panose="02010600030101010101" pitchFamily="2" charset="-122"/>
                <a:cs typeface="Times New Roman" panose="02020603050405020304" pitchFamily="18" charset="0"/>
              </a:rPr>
              <a:t>):</a:t>
            </a:r>
            <a:endParaRPr lang="zh-CN" altLang="zh-CN" sz="2000" kern="100" dirty="0">
              <a:latin typeface="+mj-lt"/>
              <a:cs typeface="Times New Roman" panose="02020603050405020304" pitchFamily="18" charset="0"/>
            </a:endParaRPr>
          </a:p>
          <a:p>
            <a:r>
              <a:rPr lang="en-US" altLang="zh-CN" kern="0" dirty="0">
                <a:solidFill>
                  <a:srgbClr val="000000"/>
                </a:solidFill>
                <a:latin typeface="+mj-lt"/>
                <a:ea typeface="宋体" panose="02010600030101010101" pitchFamily="2" charset="-122"/>
                <a:cs typeface="Times New Roman" panose="02020603050405020304" pitchFamily="18" charset="0"/>
              </a:rPr>
              <a:t>    </a:t>
            </a:r>
            <a:r>
              <a:rPr lang="en-US" altLang="zh-CN" b="1" kern="0" dirty="0">
                <a:solidFill>
                  <a:srgbClr val="0000FF"/>
                </a:solidFill>
                <a:latin typeface="+mj-lt"/>
                <a:ea typeface="宋体" panose="02010600030101010101" pitchFamily="2" charset="-122"/>
                <a:cs typeface="Times New Roman" panose="02020603050405020304" pitchFamily="18" charset="0"/>
              </a:rPr>
              <a:t>return</a:t>
            </a:r>
            <a:r>
              <a:rPr lang="en-US" altLang="zh-CN" kern="0" dirty="0">
                <a:solidFill>
                  <a:srgbClr val="000000"/>
                </a:solidFill>
                <a:latin typeface="+mj-lt"/>
                <a:ea typeface="宋体" panose="02010600030101010101" pitchFamily="2" charset="-122"/>
                <a:cs typeface="Times New Roman" panose="02020603050405020304" pitchFamily="18" charset="0"/>
              </a:rPr>
              <a:t> x </a:t>
            </a:r>
            <a:r>
              <a:rPr lang="en-US" altLang="zh-CN" b="1" kern="0" dirty="0">
                <a:solidFill>
                  <a:srgbClr val="000080"/>
                </a:solidFill>
                <a:latin typeface="+mj-lt"/>
                <a:ea typeface="宋体" panose="02010600030101010101" pitchFamily="2" charset="-122"/>
                <a:cs typeface="Times New Roman" panose="02020603050405020304" pitchFamily="18" charset="0"/>
              </a:rPr>
              <a:t>**</a:t>
            </a:r>
            <a:r>
              <a:rPr lang="en-US" altLang="zh-CN" kern="0" dirty="0">
                <a:solidFill>
                  <a:srgbClr val="000000"/>
                </a:solidFill>
                <a:latin typeface="+mj-lt"/>
                <a:ea typeface="宋体" panose="02010600030101010101" pitchFamily="2" charset="-122"/>
                <a:cs typeface="Times New Roman" panose="02020603050405020304" pitchFamily="18" charset="0"/>
              </a:rPr>
              <a:t> </a:t>
            </a:r>
            <a:r>
              <a:rPr lang="en-US" altLang="zh-CN" kern="0" dirty="0">
                <a:solidFill>
                  <a:srgbClr val="FF0000"/>
                </a:solidFill>
                <a:latin typeface="+mj-lt"/>
                <a:ea typeface="宋体" panose="02010600030101010101" pitchFamily="2" charset="-122"/>
                <a:cs typeface="Times New Roman" panose="02020603050405020304" pitchFamily="18" charset="0"/>
              </a:rPr>
              <a:t>3</a:t>
            </a:r>
            <a:endParaRPr lang="zh-CN" altLang="zh-CN" sz="2000" kern="100" dirty="0">
              <a:latin typeface="+mj-lt"/>
              <a:cs typeface="Times New Roman" panose="02020603050405020304" pitchFamily="18" charset="0"/>
            </a:endParaRPr>
          </a:p>
          <a:p>
            <a:r>
              <a:rPr lang="en-US" altLang="zh-CN" kern="0" dirty="0">
                <a:solidFill>
                  <a:srgbClr val="000000"/>
                </a:solidFill>
                <a:latin typeface="+mj-lt"/>
                <a:ea typeface="宋体" panose="02010600030101010101" pitchFamily="2" charset="-122"/>
                <a:cs typeface="Times New Roman" panose="02020603050405020304" pitchFamily="18" charset="0"/>
              </a:rPr>
              <a:t>   </a:t>
            </a:r>
            <a:endParaRPr lang="zh-CN" altLang="zh-CN" sz="2000" kern="100" dirty="0">
              <a:latin typeface="+mj-lt"/>
              <a:cs typeface="Times New Roman" panose="02020603050405020304" pitchFamily="18" charset="0"/>
            </a:endParaRPr>
          </a:p>
          <a:p>
            <a:r>
              <a:rPr lang="en-US" altLang="zh-CN" b="1" kern="0" dirty="0">
                <a:solidFill>
                  <a:srgbClr val="0000FF"/>
                </a:solidFill>
                <a:latin typeface="+mj-lt"/>
                <a:ea typeface="宋体" panose="02010600030101010101" pitchFamily="2" charset="-122"/>
                <a:cs typeface="Times New Roman" panose="02020603050405020304" pitchFamily="18" charset="0"/>
              </a:rPr>
              <a:t>def</a:t>
            </a:r>
            <a:r>
              <a:rPr lang="en-US" altLang="zh-CN" kern="0" dirty="0">
                <a:solidFill>
                  <a:srgbClr val="000000"/>
                </a:solidFill>
                <a:latin typeface="+mj-lt"/>
                <a:ea typeface="宋体" panose="02010600030101010101" pitchFamily="2" charset="-122"/>
                <a:cs typeface="Times New Roman" panose="02020603050405020304" pitchFamily="18" charset="0"/>
              </a:rPr>
              <a:t> </a:t>
            </a:r>
            <a:r>
              <a:rPr lang="en-US" altLang="zh-CN" kern="0" dirty="0">
                <a:solidFill>
                  <a:srgbClr val="FF00FF"/>
                </a:solidFill>
                <a:latin typeface="+mj-lt"/>
                <a:ea typeface="宋体" panose="02010600030101010101" pitchFamily="2" charset="-122"/>
                <a:cs typeface="Times New Roman" panose="02020603050405020304" pitchFamily="18" charset="0"/>
              </a:rPr>
              <a:t>abs2</a:t>
            </a:r>
            <a:r>
              <a:rPr lang="en-US" altLang="zh-CN" b="1" kern="0" dirty="0">
                <a:solidFill>
                  <a:srgbClr val="000080"/>
                </a:solidFill>
                <a:latin typeface="+mj-lt"/>
                <a:ea typeface="宋体" panose="02010600030101010101" pitchFamily="2" charset="-122"/>
                <a:cs typeface="Times New Roman" panose="02020603050405020304" pitchFamily="18" charset="0"/>
              </a:rPr>
              <a:t>(</a:t>
            </a:r>
            <a:r>
              <a:rPr lang="en-US" altLang="zh-CN" kern="0" dirty="0">
                <a:solidFill>
                  <a:srgbClr val="000000"/>
                </a:solidFill>
                <a:latin typeface="+mj-lt"/>
                <a:ea typeface="宋体" panose="02010600030101010101" pitchFamily="2" charset="-122"/>
                <a:cs typeface="Times New Roman" panose="02020603050405020304" pitchFamily="18" charset="0"/>
              </a:rPr>
              <a:t>x</a:t>
            </a:r>
            <a:r>
              <a:rPr lang="en-US" altLang="zh-CN" b="1" kern="0" dirty="0">
                <a:solidFill>
                  <a:srgbClr val="000080"/>
                </a:solidFill>
                <a:latin typeface="+mj-lt"/>
                <a:ea typeface="宋体" panose="02010600030101010101" pitchFamily="2" charset="-122"/>
                <a:cs typeface="Times New Roman" panose="02020603050405020304" pitchFamily="18" charset="0"/>
              </a:rPr>
              <a:t>,</a:t>
            </a:r>
            <a:r>
              <a:rPr lang="en-US" altLang="zh-CN" kern="0" dirty="0">
                <a:solidFill>
                  <a:srgbClr val="000000"/>
                </a:solidFill>
                <a:latin typeface="+mj-lt"/>
                <a:ea typeface="宋体" panose="02010600030101010101" pitchFamily="2" charset="-122"/>
                <a:cs typeface="Times New Roman" panose="02020603050405020304" pitchFamily="18" charset="0"/>
              </a:rPr>
              <a:t> y</a:t>
            </a:r>
            <a:r>
              <a:rPr lang="en-US" altLang="zh-CN" b="1" kern="0" dirty="0">
                <a:solidFill>
                  <a:srgbClr val="000080"/>
                </a:solidFill>
                <a:latin typeface="+mj-lt"/>
                <a:ea typeface="宋体" panose="02010600030101010101" pitchFamily="2" charset="-122"/>
                <a:cs typeface="Times New Roman" panose="02020603050405020304" pitchFamily="18" charset="0"/>
              </a:rPr>
              <a:t>):</a:t>
            </a:r>
            <a:endParaRPr lang="zh-CN" altLang="zh-CN" sz="2000" kern="100" dirty="0">
              <a:latin typeface="+mj-lt"/>
              <a:cs typeface="Times New Roman" panose="02020603050405020304" pitchFamily="18" charset="0"/>
            </a:endParaRPr>
          </a:p>
          <a:p>
            <a:r>
              <a:rPr lang="en-US" altLang="zh-CN" kern="0" dirty="0">
                <a:solidFill>
                  <a:srgbClr val="000000"/>
                </a:solidFill>
                <a:latin typeface="+mj-lt"/>
                <a:ea typeface="宋体" panose="02010600030101010101" pitchFamily="2" charset="-122"/>
                <a:cs typeface="Times New Roman" panose="02020603050405020304" pitchFamily="18" charset="0"/>
              </a:rPr>
              <a:t>    z </a:t>
            </a:r>
            <a:r>
              <a:rPr lang="en-US" altLang="zh-CN" b="1" kern="0" dirty="0">
                <a:solidFill>
                  <a:srgbClr val="000080"/>
                </a:solidFill>
                <a:latin typeface="+mj-lt"/>
                <a:ea typeface="宋体" panose="02010600030101010101" pitchFamily="2" charset="-122"/>
                <a:cs typeface="Times New Roman" panose="02020603050405020304" pitchFamily="18" charset="0"/>
              </a:rPr>
              <a:t>=</a:t>
            </a:r>
            <a:r>
              <a:rPr lang="en-US" altLang="zh-CN" kern="0" dirty="0">
                <a:solidFill>
                  <a:srgbClr val="000000"/>
                </a:solidFill>
                <a:latin typeface="+mj-lt"/>
                <a:ea typeface="宋体" panose="02010600030101010101" pitchFamily="2" charset="-122"/>
                <a:cs typeface="Times New Roman" panose="02020603050405020304" pitchFamily="18" charset="0"/>
              </a:rPr>
              <a:t> x </a:t>
            </a:r>
            <a:r>
              <a:rPr lang="en-US" altLang="zh-CN" b="1" kern="0" dirty="0">
                <a:solidFill>
                  <a:srgbClr val="000080"/>
                </a:solidFill>
                <a:latin typeface="+mj-lt"/>
                <a:ea typeface="宋体" panose="02010600030101010101" pitchFamily="2" charset="-122"/>
                <a:cs typeface="Times New Roman" panose="02020603050405020304" pitchFamily="18" charset="0"/>
              </a:rPr>
              <a:t>+</a:t>
            </a:r>
            <a:r>
              <a:rPr lang="en-US" altLang="zh-CN" kern="0" dirty="0">
                <a:solidFill>
                  <a:srgbClr val="000000"/>
                </a:solidFill>
                <a:latin typeface="+mj-lt"/>
                <a:ea typeface="宋体" panose="02010600030101010101" pitchFamily="2" charset="-122"/>
                <a:cs typeface="Times New Roman" panose="02020603050405020304" pitchFamily="18" charset="0"/>
              </a:rPr>
              <a:t> y</a:t>
            </a:r>
            <a:endParaRPr lang="zh-CN" altLang="zh-CN" sz="2000" kern="100" dirty="0">
              <a:latin typeface="+mj-lt"/>
              <a:cs typeface="Times New Roman" panose="02020603050405020304" pitchFamily="18" charset="0"/>
            </a:endParaRPr>
          </a:p>
          <a:p>
            <a:r>
              <a:rPr lang="en-US" altLang="zh-CN" kern="0" dirty="0">
                <a:solidFill>
                  <a:srgbClr val="000000"/>
                </a:solidFill>
                <a:latin typeface="+mj-lt"/>
                <a:ea typeface="宋体" panose="02010600030101010101" pitchFamily="2" charset="-122"/>
                <a:cs typeface="Times New Roman" panose="02020603050405020304" pitchFamily="18" charset="0"/>
              </a:rPr>
              <a:t>    </a:t>
            </a:r>
            <a:r>
              <a:rPr lang="en-US" altLang="zh-CN" b="1" kern="0" dirty="0">
                <a:solidFill>
                  <a:srgbClr val="0000FF"/>
                </a:solidFill>
                <a:latin typeface="+mj-lt"/>
                <a:ea typeface="宋体" panose="02010600030101010101" pitchFamily="2" charset="-122"/>
                <a:cs typeface="Times New Roman" panose="02020603050405020304" pitchFamily="18" charset="0"/>
              </a:rPr>
              <a:t>if</a:t>
            </a:r>
            <a:r>
              <a:rPr lang="en-US" altLang="zh-CN" kern="0" dirty="0">
                <a:solidFill>
                  <a:srgbClr val="000000"/>
                </a:solidFill>
                <a:latin typeface="+mj-lt"/>
                <a:ea typeface="宋体" panose="02010600030101010101" pitchFamily="2" charset="-122"/>
                <a:cs typeface="Times New Roman" panose="02020603050405020304" pitchFamily="18" charset="0"/>
              </a:rPr>
              <a:t> z </a:t>
            </a:r>
            <a:r>
              <a:rPr lang="en-US" altLang="zh-CN" b="1" kern="0" dirty="0">
                <a:solidFill>
                  <a:srgbClr val="000080"/>
                </a:solidFill>
                <a:latin typeface="+mj-lt"/>
                <a:ea typeface="宋体" panose="02010600030101010101" pitchFamily="2" charset="-122"/>
                <a:cs typeface="Times New Roman" panose="02020603050405020304" pitchFamily="18" charset="0"/>
              </a:rPr>
              <a:t>&gt;=</a:t>
            </a:r>
            <a:r>
              <a:rPr lang="en-US" altLang="zh-CN" kern="0" dirty="0">
                <a:solidFill>
                  <a:srgbClr val="000000"/>
                </a:solidFill>
                <a:latin typeface="+mj-lt"/>
                <a:ea typeface="宋体" panose="02010600030101010101" pitchFamily="2" charset="-122"/>
                <a:cs typeface="Times New Roman" panose="02020603050405020304" pitchFamily="18" charset="0"/>
              </a:rPr>
              <a:t> </a:t>
            </a:r>
            <a:r>
              <a:rPr lang="en-US" altLang="zh-CN" kern="0" dirty="0">
                <a:solidFill>
                  <a:srgbClr val="FF0000"/>
                </a:solidFill>
                <a:latin typeface="+mj-lt"/>
                <a:ea typeface="宋体" panose="02010600030101010101" pitchFamily="2" charset="-122"/>
                <a:cs typeface="Times New Roman" panose="02020603050405020304" pitchFamily="18" charset="0"/>
              </a:rPr>
              <a:t>0</a:t>
            </a:r>
            <a:r>
              <a:rPr lang="en-US" altLang="zh-CN" b="1" kern="0" dirty="0">
                <a:solidFill>
                  <a:srgbClr val="000080"/>
                </a:solidFill>
                <a:latin typeface="+mj-lt"/>
                <a:ea typeface="宋体" panose="02010600030101010101" pitchFamily="2" charset="-122"/>
                <a:cs typeface="Times New Roman" panose="02020603050405020304" pitchFamily="18" charset="0"/>
              </a:rPr>
              <a:t>:</a:t>
            </a:r>
            <a:endParaRPr lang="zh-CN" altLang="zh-CN" sz="2000" kern="100" dirty="0">
              <a:latin typeface="+mj-lt"/>
              <a:cs typeface="Times New Roman" panose="02020603050405020304" pitchFamily="18" charset="0"/>
            </a:endParaRPr>
          </a:p>
          <a:p>
            <a:r>
              <a:rPr lang="en-US" altLang="zh-CN" kern="0" dirty="0">
                <a:solidFill>
                  <a:srgbClr val="000000"/>
                </a:solidFill>
                <a:latin typeface="+mj-lt"/>
                <a:ea typeface="宋体" panose="02010600030101010101" pitchFamily="2" charset="-122"/>
                <a:cs typeface="Times New Roman" panose="02020603050405020304" pitchFamily="18" charset="0"/>
              </a:rPr>
              <a:t>        </a:t>
            </a:r>
            <a:r>
              <a:rPr lang="en-US" altLang="zh-CN" b="1" kern="0" dirty="0">
                <a:solidFill>
                  <a:srgbClr val="0000FF"/>
                </a:solidFill>
                <a:latin typeface="+mj-lt"/>
                <a:ea typeface="宋体" panose="02010600030101010101" pitchFamily="2" charset="-122"/>
                <a:cs typeface="Times New Roman" panose="02020603050405020304" pitchFamily="18" charset="0"/>
              </a:rPr>
              <a:t>return</a:t>
            </a:r>
            <a:r>
              <a:rPr lang="en-US" altLang="zh-CN" kern="0" dirty="0">
                <a:solidFill>
                  <a:srgbClr val="000000"/>
                </a:solidFill>
                <a:latin typeface="+mj-lt"/>
                <a:ea typeface="宋体" panose="02010600030101010101" pitchFamily="2" charset="-122"/>
                <a:cs typeface="Times New Roman" panose="02020603050405020304" pitchFamily="18" charset="0"/>
              </a:rPr>
              <a:t> z</a:t>
            </a:r>
            <a:endParaRPr lang="zh-CN" altLang="zh-CN" sz="2000" kern="100" dirty="0">
              <a:latin typeface="+mj-lt"/>
              <a:cs typeface="Times New Roman" panose="02020603050405020304" pitchFamily="18" charset="0"/>
            </a:endParaRPr>
          </a:p>
          <a:p>
            <a:r>
              <a:rPr lang="en-US" altLang="zh-CN" kern="0" dirty="0">
                <a:solidFill>
                  <a:srgbClr val="000000"/>
                </a:solidFill>
                <a:latin typeface="+mj-lt"/>
                <a:ea typeface="宋体" panose="02010600030101010101" pitchFamily="2" charset="-122"/>
                <a:cs typeface="Times New Roman" panose="02020603050405020304" pitchFamily="18" charset="0"/>
              </a:rPr>
              <a:t>    </a:t>
            </a:r>
            <a:r>
              <a:rPr lang="en-US" altLang="zh-CN" b="1" kern="0" dirty="0">
                <a:solidFill>
                  <a:srgbClr val="0000FF"/>
                </a:solidFill>
                <a:latin typeface="+mj-lt"/>
                <a:ea typeface="宋体" panose="02010600030101010101" pitchFamily="2" charset="-122"/>
                <a:cs typeface="Times New Roman" panose="02020603050405020304" pitchFamily="18" charset="0"/>
              </a:rPr>
              <a:t>else</a:t>
            </a:r>
            <a:r>
              <a:rPr lang="en-US" altLang="zh-CN" b="1" kern="0" dirty="0">
                <a:solidFill>
                  <a:srgbClr val="000080"/>
                </a:solidFill>
                <a:latin typeface="+mj-lt"/>
                <a:ea typeface="宋体" panose="02010600030101010101" pitchFamily="2" charset="-122"/>
                <a:cs typeface="Times New Roman" panose="02020603050405020304" pitchFamily="18" charset="0"/>
              </a:rPr>
              <a:t>:</a:t>
            </a:r>
            <a:endParaRPr lang="zh-CN" altLang="zh-CN" sz="2000" kern="100" dirty="0">
              <a:latin typeface="+mj-lt"/>
              <a:cs typeface="Times New Roman" panose="02020603050405020304" pitchFamily="18" charset="0"/>
            </a:endParaRPr>
          </a:p>
          <a:p>
            <a:r>
              <a:rPr lang="en-US" altLang="zh-CN" kern="0" dirty="0">
                <a:solidFill>
                  <a:srgbClr val="000000"/>
                </a:solidFill>
                <a:latin typeface="+mj-lt"/>
                <a:ea typeface="宋体" panose="02010600030101010101" pitchFamily="2" charset="-122"/>
                <a:cs typeface="Times New Roman" panose="02020603050405020304" pitchFamily="18" charset="0"/>
              </a:rPr>
              <a:t>        </a:t>
            </a:r>
            <a:r>
              <a:rPr lang="en-US" altLang="zh-CN" b="1" kern="0" dirty="0">
                <a:solidFill>
                  <a:srgbClr val="0000FF"/>
                </a:solidFill>
                <a:latin typeface="+mj-lt"/>
                <a:ea typeface="宋体" panose="02010600030101010101" pitchFamily="2" charset="-122"/>
                <a:cs typeface="Times New Roman" panose="02020603050405020304" pitchFamily="18" charset="0"/>
              </a:rPr>
              <a:t>return</a:t>
            </a:r>
            <a:r>
              <a:rPr lang="en-US" altLang="zh-CN" kern="0" dirty="0">
                <a:solidFill>
                  <a:srgbClr val="000000"/>
                </a:solidFill>
                <a:latin typeface="+mj-lt"/>
                <a:ea typeface="宋体" panose="02010600030101010101" pitchFamily="2" charset="-122"/>
                <a:cs typeface="Times New Roman" panose="02020603050405020304" pitchFamily="18" charset="0"/>
              </a:rPr>
              <a:t> </a:t>
            </a:r>
            <a:r>
              <a:rPr lang="en-US" altLang="zh-CN" b="1" kern="0" dirty="0">
                <a:solidFill>
                  <a:srgbClr val="000080"/>
                </a:solidFill>
                <a:latin typeface="+mj-lt"/>
                <a:ea typeface="宋体" panose="02010600030101010101" pitchFamily="2" charset="-122"/>
                <a:cs typeface="Times New Roman" panose="02020603050405020304" pitchFamily="18" charset="0"/>
              </a:rPr>
              <a:t>-</a:t>
            </a:r>
            <a:r>
              <a:rPr lang="en-US" altLang="zh-CN" kern="0" dirty="0">
                <a:solidFill>
                  <a:srgbClr val="000000"/>
                </a:solidFill>
                <a:latin typeface="+mj-lt"/>
                <a:ea typeface="宋体" panose="02010600030101010101" pitchFamily="2" charset="-122"/>
                <a:cs typeface="Times New Roman" panose="02020603050405020304" pitchFamily="18" charset="0"/>
              </a:rPr>
              <a:t>z </a:t>
            </a:r>
          </a:p>
          <a:p>
            <a:endParaRPr lang="en-US" altLang="zh-CN" sz="8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abs2(2, -4*6)</a:t>
            </a:r>
            <a:endParaRPr lang="zh-CN" altLang="zh-CN" kern="100" dirty="0">
              <a:latin typeface="等线"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8D87BAF-38A4-445D-834D-494F7D2592FF}"/>
              </a:ext>
            </a:extLst>
          </p:cNvPr>
          <p:cNvSpPr txBox="1"/>
          <p:nvPr/>
        </p:nvSpPr>
        <p:spPr>
          <a:xfrm>
            <a:off x="10833962" y="1495004"/>
            <a:ext cx="1358038"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altLang="zh-CN" dirty="0"/>
              <a:t>functions.py</a:t>
            </a:r>
            <a:endParaRPr lang="zh-CN" altLang="en-US" dirty="0"/>
          </a:p>
        </p:txBody>
      </p:sp>
      <p:sp>
        <p:nvSpPr>
          <p:cNvPr id="8" name="内容占位符 2">
            <a:extLst>
              <a:ext uri="{FF2B5EF4-FFF2-40B4-BE49-F238E27FC236}">
                <a16:creationId xmlns:a16="http://schemas.microsoft.com/office/drawing/2014/main" id="{64C22D7C-5B8D-4CBD-A2C4-2D86C69B582E}"/>
              </a:ext>
            </a:extLst>
          </p:cNvPr>
          <p:cNvSpPr txBox="1">
            <a:spLocks/>
          </p:cNvSpPr>
          <p:nvPr/>
        </p:nvSpPr>
        <p:spPr>
          <a:xfrm>
            <a:off x="7645524" y="5399757"/>
            <a:ext cx="4456651" cy="1396831"/>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fontScale="850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如果同一个函数名有多个定义时，在访问该名字时之前的最后一个函数定义有效</a:t>
            </a:r>
            <a:endParaRPr lang="en-US" altLang="zh-CN" dirty="0"/>
          </a:p>
          <a:p>
            <a:r>
              <a:rPr lang="zh-CN" altLang="en-US" dirty="0"/>
              <a:t>函数的函数体中必须有一个语句，可使用</a:t>
            </a:r>
            <a:r>
              <a:rPr lang="en-US" altLang="zh-CN" b="1" dirty="0">
                <a:solidFill>
                  <a:srgbClr val="FF0000"/>
                </a:solidFill>
              </a:rPr>
              <a:t>pass</a:t>
            </a:r>
            <a:r>
              <a:rPr lang="zh-CN" altLang="en-US" b="1" dirty="0">
                <a:solidFill>
                  <a:srgbClr val="FF0000"/>
                </a:solidFill>
              </a:rPr>
              <a:t>语句</a:t>
            </a:r>
            <a:r>
              <a:rPr lang="zh-CN" altLang="en-US" dirty="0"/>
              <a:t>，它是空语句，表示什么也不做</a:t>
            </a:r>
            <a:endParaRPr lang="en-US" altLang="zh-CN" dirty="0"/>
          </a:p>
        </p:txBody>
      </p:sp>
      <p:pic>
        <p:nvPicPr>
          <p:cNvPr id="9" name="图片 8">
            <a:extLst>
              <a:ext uri="{FF2B5EF4-FFF2-40B4-BE49-F238E27FC236}">
                <a16:creationId xmlns:a16="http://schemas.microsoft.com/office/drawing/2014/main" id="{9B32019E-27D8-4FE9-97DA-589ACFC4099F}"/>
              </a:ext>
            </a:extLst>
          </p:cNvPr>
          <p:cNvPicPr>
            <a:picLocks noChangeAspect="1"/>
          </p:cNvPicPr>
          <p:nvPr/>
        </p:nvPicPr>
        <p:blipFill>
          <a:blip r:embed="rId3"/>
          <a:stretch>
            <a:fillRect/>
          </a:stretch>
        </p:blipFill>
        <p:spPr>
          <a:xfrm>
            <a:off x="6172310" y="0"/>
            <a:ext cx="2648086" cy="1886047"/>
          </a:xfrm>
          <a:prstGeom prst="rect">
            <a:avLst/>
          </a:prstGeom>
        </p:spPr>
      </p:pic>
      <p:sp>
        <p:nvSpPr>
          <p:cNvPr id="5" name="矩形 4">
            <a:extLst>
              <a:ext uri="{FF2B5EF4-FFF2-40B4-BE49-F238E27FC236}">
                <a16:creationId xmlns:a16="http://schemas.microsoft.com/office/drawing/2014/main" id="{3D335D74-74BE-44A0-AE1B-03B518A06267}"/>
              </a:ext>
            </a:extLst>
          </p:cNvPr>
          <p:cNvSpPr/>
          <p:nvPr/>
        </p:nvSpPr>
        <p:spPr>
          <a:xfrm>
            <a:off x="3137352" y="363174"/>
            <a:ext cx="3249435" cy="923330"/>
          </a:xfrm>
          <a:prstGeom prst="rect">
            <a:avLst/>
          </a:prstGeom>
          <a:noFill/>
          <a:ln w="12700" cap="flat" cmpd="sng" algn="ctr">
            <a:noFill/>
            <a:prstDash val="solid"/>
            <a:miter lim="800000"/>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zh-CN" altLang="en-US" sz="1800" b="1" i="0" u="none" strike="noStrike" kern="0" cap="none" spc="0" normalizeH="0" baseline="0" noProof="0" dirty="0">
                <a:ln>
                  <a:noFill/>
                </a:ln>
                <a:effectLst/>
                <a:uLnTx/>
                <a:uFillTx/>
                <a:latin typeface="等线" panose="020F0502020204030204"/>
                <a:ea typeface="等线" panose="02010600030101010101" pitchFamily="2" charset="-122"/>
                <a:cs typeface="+mn-cs"/>
              </a:rPr>
              <a:t>def </a:t>
            </a:r>
            <a:r>
              <a:rPr kumimoji="0" lang="en-US" altLang="zh-CN" sz="1800" b="1" i="0" u="none" strike="noStrike" kern="0" cap="none" spc="0" normalizeH="0" baseline="0" noProof="0" dirty="0" err="1">
                <a:ln>
                  <a:noFill/>
                </a:ln>
                <a:effectLst/>
                <a:uLnTx/>
                <a:uFillTx/>
                <a:latin typeface="等线" panose="020F0502020204030204"/>
                <a:ea typeface="等线" panose="02010600030101010101" pitchFamily="2" charset="-122"/>
                <a:cs typeface="+mn-cs"/>
              </a:rPr>
              <a:t>func_name</a:t>
            </a:r>
            <a:r>
              <a:rPr kumimoji="0" lang="zh-CN" altLang="en-US" sz="1800" b="1" i="0" u="none" strike="noStrike" kern="0" cap="none" spc="0" normalizeH="0" baseline="0" noProof="0" dirty="0">
                <a:ln>
                  <a:noFill/>
                </a:ln>
                <a:effectLst/>
                <a:uLnTx/>
                <a:uFillTx/>
                <a:latin typeface="等线" panose="020F0502020204030204"/>
                <a:ea typeface="等线" panose="02010600030101010101" pitchFamily="2" charset="-122"/>
                <a:cs typeface="+mn-cs"/>
              </a:rPr>
              <a:t>([</a:t>
            </a:r>
            <a:r>
              <a:rPr kumimoji="0" lang="en-US" altLang="zh-CN" sz="1800" b="1" i="0" u="none" strike="noStrike" kern="0" cap="none" spc="0" normalizeH="0" baseline="0" noProof="0" dirty="0">
                <a:ln>
                  <a:noFill/>
                </a:ln>
                <a:effectLst/>
                <a:uLnTx/>
                <a:uFillTx/>
                <a:latin typeface="等线" panose="020F0502020204030204"/>
                <a:ea typeface="等线" panose="02010600030101010101" pitchFamily="2" charset="-122"/>
                <a:cs typeface="+mn-cs"/>
              </a:rPr>
              <a:t>parameters</a:t>
            </a:r>
            <a:r>
              <a:rPr kumimoji="0" lang="zh-CN" altLang="en-US" sz="1800" b="1" i="0" u="none" strike="noStrike" kern="0" cap="none" spc="0" normalizeH="0" baseline="0" noProof="0" dirty="0">
                <a:ln>
                  <a:noFill/>
                </a:ln>
                <a:effectLst/>
                <a:uLnTx/>
                <a:uFillTx/>
                <a:latin typeface="等线" panose="020F0502020204030204"/>
                <a:ea typeface="等线" panose="02010600030101010101" pitchFamily="2" charset="-122"/>
                <a:cs typeface="+mn-cs"/>
              </a:rPr>
              <a:t>]):</a:t>
            </a:r>
            <a:endParaRPr kumimoji="0" lang="en-US" altLang="zh-CN" sz="1800" b="1" i="0" u="none" strike="noStrike" kern="0" cap="none" spc="0" normalizeH="0" baseline="0" noProof="0" dirty="0">
              <a:ln>
                <a:noFill/>
              </a:ln>
              <a:effectLst/>
              <a:uLnTx/>
              <a:uFillTx/>
              <a:latin typeface="等线" panose="020F0502020204030204"/>
              <a:ea typeface="等线"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effectLst/>
                <a:uLnTx/>
                <a:uFillTx/>
                <a:latin typeface="等线" panose="020F0502020204030204"/>
                <a:ea typeface="等线" panose="02010600030101010101" pitchFamily="2" charset="-122"/>
                <a:cs typeface="+mn-cs"/>
              </a:rPr>
              <a:t>    </a:t>
            </a:r>
            <a:r>
              <a:rPr kumimoji="0" lang="zh-CN" altLang="en-US" sz="1800" b="1" i="0" u="none" strike="noStrike" kern="0" cap="none" spc="0" normalizeH="0" baseline="0" noProof="0" dirty="0">
                <a:ln>
                  <a:noFill/>
                </a:ln>
                <a:effectLst/>
                <a:uLnTx/>
                <a:uFillTx/>
                <a:latin typeface="等线" panose="020F0502020204030204"/>
                <a:ea typeface="等线" panose="02010600030101010101" pitchFamily="2" charset="-122"/>
                <a:cs typeface="+mn-cs"/>
              </a:rPr>
              <a:t> </a:t>
            </a:r>
            <a:r>
              <a:rPr kumimoji="0" lang="zh-CN" altLang="en-US" sz="1800" b="1" i="0" u="none" strike="noStrike" kern="0" cap="none" spc="0" normalizeH="0" baseline="0" noProof="0" dirty="0">
                <a:ln>
                  <a:noFill/>
                </a:ln>
                <a:solidFill>
                  <a:schemeClr val="accent3"/>
                </a:solidFill>
                <a:effectLst/>
                <a:uLnTx/>
                <a:uFillTx/>
                <a:latin typeface="等线" panose="020F0502020204030204"/>
                <a:ea typeface="等线" panose="02010600030101010101" pitchFamily="2" charset="-122"/>
                <a:cs typeface="+mn-cs"/>
              </a:rPr>
              <a:t>'''</a:t>
            </a:r>
            <a:r>
              <a:rPr lang="en-US" altLang="zh-CN" b="1" kern="0" dirty="0">
                <a:solidFill>
                  <a:schemeClr val="accent3"/>
                </a:solidFill>
                <a:latin typeface="等线" panose="020F0502020204030204"/>
                <a:ea typeface="等线" panose="02010600030101010101" pitchFamily="2" charset="-122"/>
              </a:rPr>
              <a:t>docstring</a:t>
            </a:r>
            <a:r>
              <a:rPr kumimoji="0" lang="zh-CN" altLang="en-US" sz="1800" b="1" i="0" u="none" strike="noStrike" kern="0" cap="none" spc="0" normalizeH="0" baseline="0" noProof="0" dirty="0">
                <a:ln>
                  <a:noFill/>
                </a:ln>
                <a:solidFill>
                  <a:schemeClr val="accent3"/>
                </a:solidFill>
                <a:effectLst/>
                <a:uLnTx/>
                <a:uFillTx/>
                <a:latin typeface="等线" panose="020F0502020204030204"/>
                <a:ea typeface="等线" panose="02010600030101010101" pitchFamily="2" charset="-122"/>
                <a:cs typeface="+mn-cs"/>
              </a:rPr>
              <a:t>'''  </a:t>
            </a:r>
            <a:r>
              <a:rPr kumimoji="0" lang="en-US" altLang="zh-CN" sz="1800" b="1" i="0" u="none" strike="noStrike" kern="0" cap="none" spc="0" normalizeH="0" baseline="0" noProof="0" dirty="0">
                <a:ln>
                  <a:noFill/>
                </a:ln>
                <a:solidFill>
                  <a:schemeClr val="accent3"/>
                </a:solidFill>
                <a:effectLst/>
                <a:uLnTx/>
                <a:uFillTx/>
                <a:latin typeface="等线" panose="020F0502020204030204"/>
                <a:ea typeface="等线" panose="02010600030101010101" pitchFamily="2" charset="-122"/>
                <a:cs typeface="+mn-cs"/>
              </a:rPr>
              <a:t># optional</a:t>
            </a:r>
            <a:r>
              <a:rPr kumimoji="0" lang="zh-CN" altLang="en-US" sz="1800" b="1" i="0" u="none" strike="noStrike" kern="0" cap="none" spc="0" normalizeH="0" baseline="0" noProof="0" dirty="0">
                <a:ln>
                  <a:noFill/>
                </a:ln>
                <a:solidFill>
                  <a:schemeClr val="accent3"/>
                </a:solidFill>
                <a:effectLst/>
                <a:uLnTx/>
                <a:uFillTx/>
                <a:latin typeface="等线" panose="020F0502020204030204"/>
                <a:ea typeface="等线" panose="02010600030101010101" pitchFamily="2" charset="-122"/>
                <a:cs typeface="+mn-cs"/>
              </a:rPr>
              <a:t> </a:t>
            </a:r>
            <a:endParaRPr kumimoji="0" lang="en-US" altLang="zh-CN" sz="1800" b="1" i="0" u="none" strike="noStrike" kern="0" cap="none" spc="0" normalizeH="0" baseline="0" noProof="0" dirty="0">
              <a:ln>
                <a:noFill/>
              </a:ln>
              <a:solidFill>
                <a:schemeClr val="accent3"/>
              </a:solidFill>
              <a:effectLst/>
              <a:uLnTx/>
              <a:uFillTx/>
              <a:latin typeface="等线" panose="020F0502020204030204"/>
              <a:ea typeface="等线"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zh-CN" altLang="en-US" sz="1800" b="1" i="0" u="none" strike="noStrike" kern="0" cap="none" spc="0" normalizeH="0" baseline="0" noProof="0" dirty="0">
                <a:ln>
                  <a:noFill/>
                </a:ln>
                <a:effectLst/>
                <a:uLnTx/>
                <a:uFillTx/>
                <a:latin typeface="等线" panose="020F0502020204030204"/>
                <a:ea typeface="等线" panose="02010600030101010101" pitchFamily="2" charset="-122"/>
                <a:cs typeface="+mn-cs"/>
              </a:rPr>
              <a:t>    </a:t>
            </a:r>
            <a:r>
              <a:rPr kumimoji="0" lang="en-US" altLang="zh-CN" sz="1800" b="1" i="0" u="none" strike="noStrike" kern="0" cap="none" spc="0" normalizeH="0" baseline="0" noProof="0" dirty="0">
                <a:ln>
                  <a:noFill/>
                </a:ln>
                <a:effectLst/>
                <a:uLnTx/>
                <a:uFillTx/>
                <a:latin typeface="等线" panose="020F0502020204030204"/>
                <a:ea typeface="等线" panose="02010600030101010101" pitchFamily="2" charset="-122"/>
                <a:cs typeface="+mn-cs"/>
              </a:rPr>
              <a:t>function body</a:t>
            </a:r>
          </a:p>
        </p:txBody>
      </p:sp>
    </p:spTree>
    <p:extLst>
      <p:ext uri="{BB962C8B-B14F-4D97-AF65-F5344CB8AC3E}">
        <p14:creationId xmlns:p14="http://schemas.microsoft.com/office/powerpoint/2010/main" val="42670341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3CC5F-0F46-422C-9F19-995BBC2B57D5}"/>
              </a:ext>
            </a:extLst>
          </p:cNvPr>
          <p:cNvSpPr>
            <a:spLocks noGrp="1"/>
          </p:cNvSpPr>
          <p:nvPr>
            <p:ph type="title"/>
          </p:nvPr>
        </p:nvSpPr>
        <p:spPr/>
        <p:txBody>
          <a:bodyPr/>
          <a:lstStyle/>
          <a:p>
            <a:r>
              <a:rPr lang="zh-CN" altLang="en-US" dirty="0"/>
              <a:t>函数定义：文档字符串</a:t>
            </a:r>
          </a:p>
        </p:txBody>
      </p:sp>
      <p:sp>
        <p:nvSpPr>
          <p:cNvPr id="3" name="内容占位符 2">
            <a:extLst>
              <a:ext uri="{FF2B5EF4-FFF2-40B4-BE49-F238E27FC236}">
                <a16:creationId xmlns:a16="http://schemas.microsoft.com/office/drawing/2014/main" id="{A2D46A6D-CA27-4636-9666-99A74DD47058}"/>
              </a:ext>
            </a:extLst>
          </p:cNvPr>
          <p:cNvSpPr>
            <a:spLocks noGrp="1"/>
          </p:cNvSpPr>
          <p:nvPr>
            <p:ph idx="1"/>
          </p:nvPr>
        </p:nvSpPr>
        <p:spPr/>
        <p:txBody>
          <a:bodyPr/>
          <a:lstStyle/>
          <a:p>
            <a:pPr marL="285750" indent="-285750"/>
            <a:r>
              <a:rPr lang="zh-CN" altLang="en-US" dirty="0"/>
              <a:t>文档字符串：提供友好的提示和使用帮助 </a:t>
            </a:r>
            <a:endParaRPr lang="en-US" altLang="zh-CN" dirty="0"/>
          </a:p>
          <a:p>
            <a:pPr marL="742950" lvl="1" indent="-285750"/>
            <a:r>
              <a:rPr lang="zh-CN" altLang="en-US" sz="2000" dirty="0"/>
              <a:t>如果一个</a:t>
            </a:r>
            <a:r>
              <a:rPr lang="zh-CN" altLang="en-US" sz="2000" b="1" dirty="0">
                <a:solidFill>
                  <a:schemeClr val="accent6"/>
                </a:solidFill>
              </a:rPr>
              <a:t>模块源程序</a:t>
            </a:r>
            <a:r>
              <a:rPr lang="zh-CN" altLang="en-US" sz="2000" dirty="0"/>
              <a:t>的第一个语句为字符串字面量，则该字符串会保存在</a:t>
            </a:r>
            <a:r>
              <a:rPr lang="zh-CN" altLang="en-US" sz="2000" b="1" dirty="0">
                <a:solidFill>
                  <a:schemeClr val="accent6"/>
                </a:solidFill>
              </a:rPr>
              <a:t>变量</a:t>
            </a:r>
            <a:r>
              <a:rPr lang="en-US" altLang="zh-CN" sz="2000" b="1" dirty="0">
                <a:solidFill>
                  <a:schemeClr val="accent6"/>
                </a:solidFill>
              </a:rPr>
              <a:t>__doc__</a:t>
            </a:r>
            <a:r>
              <a:rPr lang="zh-CN" altLang="en-US" sz="2000" dirty="0"/>
              <a:t>中</a:t>
            </a:r>
            <a:endParaRPr lang="en-US" altLang="zh-CN" sz="2000" dirty="0"/>
          </a:p>
          <a:p>
            <a:pPr marL="742950" lvl="1" indent="-285750"/>
            <a:r>
              <a:rPr lang="zh-CN" altLang="en-US" sz="2000" dirty="0"/>
              <a:t>如果一个函数的</a:t>
            </a:r>
            <a:r>
              <a:rPr lang="zh-CN" altLang="en-US" sz="2000" b="1" dirty="0">
                <a:solidFill>
                  <a:schemeClr val="accent6"/>
                </a:solidFill>
              </a:rPr>
              <a:t>函数体</a:t>
            </a:r>
            <a:r>
              <a:rPr lang="zh-CN" altLang="en-US" sz="2000" dirty="0"/>
              <a:t>的第一个语句为字符串字面量，则该字符串会保存在</a:t>
            </a:r>
            <a:r>
              <a:rPr lang="zh-CN" altLang="en-US" sz="2000" b="1" dirty="0">
                <a:solidFill>
                  <a:schemeClr val="accent6"/>
                </a:solidFill>
              </a:rPr>
              <a:t>函数对象的</a:t>
            </a:r>
            <a:r>
              <a:rPr lang="en-US" altLang="zh-CN" sz="2000" b="1" dirty="0">
                <a:solidFill>
                  <a:schemeClr val="accent6"/>
                </a:solidFill>
              </a:rPr>
              <a:t>__doc__</a:t>
            </a:r>
            <a:r>
              <a:rPr lang="zh-CN" altLang="en-US" sz="2000" b="1" dirty="0">
                <a:solidFill>
                  <a:schemeClr val="accent6"/>
                </a:solidFill>
              </a:rPr>
              <a:t>属性</a:t>
            </a:r>
            <a:r>
              <a:rPr lang="zh-CN" altLang="en-US" sz="2000" dirty="0"/>
              <a:t>中</a:t>
            </a:r>
            <a:endParaRPr lang="en-US" altLang="zh-CN" sz="2000" dirty="0"/>
          </a:p>
          <a:p>
            <a:pPr marL="742950" lvl="1" indent="-285750"/>
            <a:r>
              <a:rPr lang="zh-CN" altLang="en-US" sz="2000" dirty="0"/>
              <a:t>注意作为函数体时，字符串表达式的最开始必须要缩进，后续行则并没有强制，但建议缩进</a:t>
            </a:r>
            <a:endParaRPr lang="en-US" altLang="zh-CN" sz="2000" dirty="0"/>
          </a:p>
          <a:p>
            <a:endParaRPr lang="zh-CN" altLang="en-US" dirty="0"/>
          </a:p>
        </p:txBody>
      </p:sp>
      <p:sp>
        <p:nvSpPr>
          <p:cNvPr id="4" name="矩形 3">
            <a:extLst>
              <a:ext uri="{FF2B5EF4-FFF2-40B4-BE49-F238E27FC236}">
                <a16:creationId xmlns:a16="http://schemas.microsoft.com/office/drawing/2014/main" id="{F3D1C70B-ABB6-44E4-A440-5AA98D185916}"/>
              </a:ext>
            </a:extLst>
          </p:cNvPr>
          <p:cNvSpPr/>
          <p:nvPr/>
        </p:nvSpPr>
        <p:spPr>
          <a:xfrm>
            <a:off x="5733911" y="2914032"/>
            <a:ext cx="6250984" cy="35394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usr</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/bin/</a:t>
            </a:r>
            <a:r>
              <a:rPr lang="en-US" altLang="zh-CN" sz="14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env</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python3</a:t>
            </a:r>
            <a:endParaRPr lang="zh-CN" altLang="zh-CN" sz="1600" kern="100" dirty="0">
              <a:latin typeface="等线" panose="02010600030101010101" pitchFamily="2" charset="-122"/>
              <a:cs typeface="Times New Roman" panose="02020603050405020304" pitchFamily="18" charset="0"/>
            </a:endParaRPr>
          </a:p>
          <a:p>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1600" kern="100" dirty="0">
              <a:latin typeface="等线" panose="02010600030101010101" pitchFamily="2" charset="-122"/>
              <a:cs typeface="Times New Roman" panose="02020603050405020304" pitchFamily="18" charset="0"/>
            </a:endParaRPr>
          </a:p>
          <a:p>
            <a:r>
              <a:rPr lang="en-US" altLang="zh-CN" sz="1400"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sz="1400"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模块文档字符串</a:t>
            </a:r>
            <a:r>
              <a:rPr lang="en-US" altLang="zh-CN" sz="1400"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__doc__:</a:t>
            </a:r>
            <a:r>
              <a:rPr lang="zh-CN" altLang="zh-CN" sz="1400"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第一个语句为字符串表达式时</a:t>
            </a:r>
            <a:r>
              <a:rPr lang="en-US" altLang="zh-CN" sz="1400"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600" kern="100" dirty="0">
              <a:latin typeface="等线" panose="02010600030101010101" pitchFamily="2" charset="-122"/>
              <a:cs typeface="Times New Roman" panose="02020603050405020304" pitchFamily="18" charset="0"/>
            </a:endParaRPr>
          </a:p>
          <a:p>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1600" kern="100" dirty="0">
              <a:latin typeface="等线" panose="02010600030101010101" pitchFamily="2" charset="-122"/>
              <a:cs typeface="Times New Roman" panose="02020603050405020304" pitchFamily="18" charset="0"/>
            </a:endParaRPr>
          </a:p>
          <a:p>
            <a:r>
              <a:rPr lang="en-US" altLang="zh-CN" sz="14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import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math</a:t>
            </a:r>
            <a:endParaRPr lang="zh-CN" altLang="zh-CN" sz="1600" kern="100" dirty="0">
              <a:latin typeface="等线" panose="02010600030101010101" pitchFamily="2" charset="-122"/>
              <a:cs typeface="Times New Roman" panose="02020603050405020304" pitchFamily="18" charset="0"/>
            </a:endParaRPr>
          </a:p>
          <a:p>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1600" kern="100" dirty="0">
              <a:latin typeface="等线" panose="02010600030101010101" pitchFamily="2" charset="-122"/>
              <a:cs typeface="Times New Roman" panose="02020603050405020304" pitchFamily="18" charset="0"/>
            </a:endParaRPr>
          </a:p>
          <a:p>
            <a:r>
              <a:rPr lang="en-US" altLang="zh-CN" sz="1400"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kern="0" dirty="0">
                <a:solidFill>
                  <a:srgbClr val="FF00FF"/>
                </a:solidFill>
                <a:latin typeface="Courier New" panose="02070309020205020404" pitchFamily="49" charset="0"/>
                <a:ea typeface="宋体" panose="02010600030101010101" pitchFamily="2" charset="-122"/>
                <a:cs typeface="Times New Roman" panose="02020603050405020304" pitchFamily="18" charset="0"/>
              </a:rPr>
              <a:t>distance</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x1</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y1</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x2</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y2</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600" kern="100" dirty="0">
              <a:latin typeface="等线" panose="02010600030101010101" pitchFamily="2" charset="-122"/>
              <a:cs typeface="Times New Roman" panose="02020603050405020304" pitchFamily="18" charset="0"/>
            </a:endParaRPr>
          </a:p>
          <a:p>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sz="1400"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返回两点间的距离</a:t>
            </a:r>
            <a:endParaRPr lang="zh-CN" altLang="zh-CN" sz="1600" kern="100" dirty="0">
              <a:latin typeface="等线" panose="02010600030101010101" pitchFamily="2" charset="-122"/>
              <a:cs typeface="Times New Roman" panose="02020603050405020304" pitchFamily="18" charset="0"/>
            </a:endParaRPr>
          </a:p>
          <a:p>
            <a:r>
              <a:rPr lang="en-US" altLang="zh-CN" sz="1400"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1600" kern="100" dirty="0">
              <a:latin typeface="等线" panose="02010600030101010101" pitchFamily="2" charset="-122"/>
              <a:cs typeface="Times New Roman" panose="02020603050405020304" pitchFamily="18" charset="0"/>
            </a:endParaRPr>
          </a:p>
          <a:p>
            <a:r>
              <a:rPr lang="en-US" altLang="zh-CN" sz="1400"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1400"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传递的参数</a:t>
            </a:r>
            <a:r>
              <a:rPr lang="en-US" altLang="zh-CN" sz="1400"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a:t>
            </a:r>
            <a:r>
              <a:rPr lang="zh-CN" altLang="zh-CN" sz="1400"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第一个点的</a:t>
            </a:r>
            <a:r>
              <a:rPr lang="en-US" altLang="zh-CN" sz="1400"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X</a:t>
            </a:r>
            <a:r>
              <a:rPr lang="zh-CN" altLang="zh-CN" sz="1400"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轴和</a:t>
            </a:r>
            <a:r>
              <a:rPr lang="en-US" altLang="zh-CN" sz="1400"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Y</a:t>
            </a:r>
            <a:r>
              <a:rPr lang="zh-CN" altLang="zh-CN" sz="1400"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轴坐标，第二个点的</a:t>
            </a:r>
            <a:r>
              <a:rPr lang="en-US" altLang="zh-CN" sz="1400"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X</a:t>
            </a:r>
            <a:r>
              <a:rPr lang="zh-CN" altLang="zh-CN" sz="1400"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轴和</a:t>
            </a:r>
            <a:r>
              <a:rPr lang="en-US" altLang="zh-CN" sz="1400"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Y</a:t>
            </a:r>
            <a:r>
              <a:rPr lang="zh-CN" altLang="zh-CN" sz="1400"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轴坐标</a:t>
            </a:r>
            <a:endParaRPr lang="zh-CN" altLang="zh-CN" sz="1600" kern="100" dirty="0">
              <a:latin typeface="等线" panose="02010600030101010101" pitchFamily="2" charset="-122"/>
              <a:cs typeface="Times New Roman" panose="02020603050405020304" pitchFamily="18" charset="0"/>
            </a:endParaRPr>
          </a:p>
          <a:p>
            <a:r>
              <a:rPr lang="en-US" altLang="zh-CN" sz="1400"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1600" kern="100" dirty="0">
              <a:latin typeface="等线" panose="02010600030101010101" pitchFamily="2" charset="-122"/>
              <a:cs typeface="Times New Roman" panose="02020603050405020304" pitchFamily="18" charset="0"/>
            </a:endParaRPr>
          </a:p>
          <a:p>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return</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math</a:t>
            </a:r>
            <a:r>
              <a:rPr lang="en-US" altLang="zh-CN" sz="1400"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sqrt</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x1 </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x2</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y1 </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y2</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600" kern="100" dirty="0">
              <a:latin typeface="等线" panose="02010600030101010101" pitchFamily="2" charset="-122"/>
              <a:cs typeface="Times New Roman" panose="02020603050405020304" pitchFamily="18" charset="0"/>
            </a:endParaRPr>
          </a:p>
          <a:p>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1600" kern="100" dirty="0">
              <a:latin typeface="等线" panose="02010600030101010101" pitchFamily="2" charset="-122"/>
              <a:cs typeface="Times New Roman" panose="02020603050405020304" pitchFamily="18" charset="0"/>
            </a:endParaRPr>
          </a:p>
          <a:p>
            <a:r>
              <a:rPr lang="en-US" altLang="zh-CN" sz="14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__name__ </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'__main__'</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600" kern="100" dirty="0">
              <a:latin typeface="等线" panose="02010600030101010101" pitchFamily="2" charset="-122"/>
              <a:cs typeface="Times New Roman" panose="02020603050405020304" pitchFamily="18" charset="0"/>
            </a:endParaRPr>
          </a:p>
          <a:p>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dist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distance</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4.5</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4.5</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600" kern="100" dirty="0">
              <a:latin typeface="等线" panose="02010600030101010101" pitchFamily="2" charset="-122"/>
              <a:cs typeface="Times New Roman" panose="02020603050405020304" pitchFamily="18" charset="0"/>
            </a:endParaRPr>
          </a:p>
          <a:p>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'(0,0)</a:t>
            </a:r>
            <a:r>
              <a:rPr lang="zh-CN" altLang="zh-CN" sz="1400"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与</a:t>
            </a:r>
            <a:r>
              <a:rPr lang="en-US" altLang="zh-CN" sz="14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(4.5,4.5)</a:t>
            </a:r>
            <a:r>
              <a:rPr lang="zh-CN" altLang="zh-CN" sz="1400"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间的距离为</a:t>
            </a:r>
            <a:r>
              <a:rPr lang="en-US" altLang="zh-CN" sz="14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round</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dist</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600" kern="100" dirty="0">
              <a:latin typeface="等线"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825A86E3-D305-4FAA-9A72-4C9E7EAC3A81}"/>
              </a:ext>
            </a:extLst>
          </p:cNvPr>
          <p:cNvSpPr/>
          <p:nvPr/>
        </p:nvSpPr>
        <p:spPr>
          <a:xfrm>
            <a:off x="10580343" y="2729366"/>
            <a:ext cx="1404552"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pPr algn="ctr"/>
            <a:r>
              <a:rPr lang="zh-CN" altLang="en-US" dirty="0"/>
              <a:t>docstring</a:t>
            </a:r>
            <a:r>
              <a:rPr lang="en-US" altLang="zh-CN" dirty="0"/>
              <a:t>.</a:t>
            </a:r>
            <a:r>
              <a:rPr lang="en-US" altLang="zh-CN" dirty="0" err="1"/>
              <a:t>py</a:t>
            </a:r>
            <a:endParaRPr lang="zh-CN" altLang="en-US" dirty="0"/>
          </a:p>
        </p:txBody>
      </p:sp>
      <p:sp>
        <p:nvSpPr>
          <p:cNvPr id="6" name="矩形 5">
            <a:extLst>
              <a:ext uri="{FF2B5EF4-FFF2-40B4-BE49-F238E27FC236}">
                <a16:creationId xmlns:a16="http://schemas.microsoft.com/office/drawing/2014/main" id="{0729D656-EFA5-4F96-BEF3-0AF577A7F891}"/>
              </a:ext>
            </a:extLst>
          </p:cNvPr>
          <p:cNvSpPr/>
          <p:nvPr/>
        </p:nvSpPr>
        <p:spPr>
          <a:xfrm>
            <a:off x="252183" y="2729366"/>
            <a:ext cx="5229456" cy="1938992"/>
          </a:xfrm>
          <a:prstGeom prst="rect">
            <a:avLst/>
          </a:prstGeom>
        </p:spPr>
        <p:txBody>
          <a:bodyPr wrap="square">
            <a:spAutoFit/>
          </a:bodyPr>
          <a:lstStyle/>
          <a:p>
            <a:pPr marL="285750" indent="-285750">
              <a:buFont typeface="Arial" panose="020B0604020202020204" pitchFamily="34" charset="0"/>
              <a:buChar char="•"/>
            </a:pPr>
            <a:r>
              <a:rPr lang="en-US" altLang="zh-CN" sz="2000" dirty="0"/>
              <a:t>help()</a:t>
            </a:r>
            <a:r>
              <a:rPr lang="zh-CN" altLang="en-US" sz="2000" dirty="0"/>
              <a:t>函数传递的是</a:t>
            </a:r>
            <a:r>
              <a:rPr lang="zh-CN" altLang="en-US" sz="2000" b="1" dirty="0">
                <a:solidFill>
                  <a:schemeClr val="accent6"/>
                </a:solidFill>
              </a:rPr>
              <a:t>函数对象时</a:t>
            </a:r>
            <a:r>
              <a:rPr lang="zh-CN" altLang="en-US" sz="2000" dirty="0"/>
              <a:t>会显示函数对象的文档字符串，而传递的是</a:t>
            </a:r>
            <a:r>
              <a:rPr lang="zh-CN" altLang="en-US" sz="2000" b="1" dirty="0">
                <a:solidFill>
                  <a:schemeClr val="accent6"/>
                </a:solidFill>
              </a:rPr>
              <a:t>模块对象时</a:t>
            </a:r>
            <a:r>
              <a:rPr lang="zh-CN" altLang="en-US" sz="2000" dirty="0"/>
              <a:t>显示模块对象的文档字符串以及相关函数的文档字符串</a:t>
            </a:r>
            <a:endParaRPr lang="en-US" altLang="zh-CN" sz="2000" dirty="0"/>
          </a:p>
          <a:p>
            <a:pPr marL="285750" indent="-285750">
              <a:buFont typeface="Arial" panose="020B0604020202020204" pitchFamily="34" charset="0"/>
              <a:buChar char="•"/>
            </a:pPr>
            <a:r>
              <a:rPr lang="zh-CN" altLang="en-US" sz="2000" dirty="0"/>
              <a:t>集成开发环境的编辑器界面一般也会在</a:t>
            </a:r>
            <a:r>
              <a:rPr lang="en-US" altLang="zh-CN" sz="2000" dirty="0" err="1"/>
              <a:t>calltip</a:t>
            </a:r>
            <a:r>
              <a:rPr lang="zh-CN" altLang="en-US" sz="2000" dirty="0"/>
              <a:t>处显示相应的文档字符串</a:t>
            </a:r>
            <a:endParaRPr lang="en-US" altLang="zh-CN" sz="2000" dirty="0"/>
          </a:p>
        </p:txBody>
      </p:sp>
      <p:sp>
        <p:nvSpPr>
          <p:cNvPr id="7" name="矩形 6">
            <a:extLst>
              <a:ext uri="{FF2B5EF4-FFF2-40B4-BE49-F238E27FC236}">
                <a16:creationId xmlns:a16="http://schemas.microsoft.com/office/drawing/2014/main" id="{BF516A0D-A578-40DF-9440-4B44002CBBD0}"/>
              </a:ext>
            </a:extLst>
          </p:cNvPr>
          <p:cNvSpPr/>
          <p:nvPr/>
        </p:nvSpPr>
        <p:spPr>
          <a:xfrm>
            <a:off x="529046" y="4711630"/>
            <a:ext cx="4246418" cy="10772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1600" kern="100" dirty="0">
                <a:latin typeface="等线" panose="02010600030101010101" pitchFamily="2" charset="-122"/>
                <a:cs typeface="Times New Roman" panose="02020603050405020304" pitchFamily="18" charset="0"/>
              </a:rPr>
              <a:t>&gt;&gt;&gt; import </a:t>
            </a:r>
            <a:r>
              <a:rPr lang="en-US" altLang="zh-CN" sz="1600" kern="100" dirty="0" err="1">
                <a:latin typeface="等线" panose="02010600030101010101" pitchFamily="2" charset="-122"/>
                <a:cs typeface="Times New Roman" panose="02020603050405020304" pitchFamily="18" charset="0"/>
              </a:rPr>
              <a:t>docstring</a:t>
            </a:r>
            <a:endParaRPr lang="en-US" altLang="zh-CN" sz="1600" kern="100" dirty="0">
              <a:latin typeface="等线" panose="02010600030101010101" pitchFamily="2" charset="-122"/>
              <a:cs typeface="Times New Roman" panose="02020603050405020304" pitchFamily="18" charset="0"/>
            </a:endParaRPr>
          </a:p>
          <a:p>
            <a:r>
              <a:rPr lang="en-US" altLang="zh-CN" sz="1600" kern="100" dirty="0">
                <a:latin typeface="等线" panose="02010600030101010101" pitchFamily="2" charset="-122"/>
                <a:cs typeface="Times New Roman" panose="02020603050405020304" pitchFamily="18" charset="0"/>
              </a:rPr>
              <a:t>&gt;&gt;&gt; help(</a:t>
            </a:r>
            <a:r>
              <a:rPr lang="en-US" altLang="zh-CN" sz="1600" kern="100" dirty="0" err="1">
                <a:latin typeface="等线" panose="02010600030101010101" pitchFamily="2" charset="-122"/>
                <a:cs typeface="Times New Roman" panose="02020603050405020304" pitchFamily="18" charset="0"/>
              </a:rPr>
              <a:t>docstring</a:t>
            </a:r>
            <a:r>
              <a:rPr lang="en-US" altLang="zh-CN" sz="1600" kern="100" dirty="0">
                <a:latin typeface="等线" panose="02010600030101010101" pitchFamily="2" charset="-122"/>
                <a:cs typeface="Times New Roman" panose="02020603050405020304" pitchFamily="18" charset="0"/>
              </a:rPr>
              <a:t>)</a:t>
            </a:r>
          </a:p>
          <a:p>
            <a:r>
              <a:rPr lang="en-US" altLang="zh-CN" sz="1600" kern="100" dirty="0">
                <a:latin typeface="等线" panose="02010600030101010101" pitchFamily="2" charset="-122"/>
                <a:cs typeface="Times New Roman" panose="02020603050405020304" pitchFamily="18" charset="0"/>
              </a:rPr>
              <a:t>&gt;&gt;&gt; help(</a:t>
            </a:r>
            <a:r>
              <a:rPr lang="en-US" altLang="zh-CN" sz="1600" kern="100" dirty="0" err="1">
                <a:latin typeface="等线" panose="02010600030101010101" pitchFamily="2" charset="-122"/>
                <a:cs typeface="Times New Roman" panose="02020603050405020304" pitchFamily="18" charset="0"/>
              </a:rPr>
              <a:t>docstring.distance</a:t>
            </a:r>
            <a:r>
              <a:rPr lang="en-US" altLang="zh-CN" sz="1600" kern="100" dirty="0">
                <a:latin typeface="等线" panose="02010600030101010101" pitchFamily="2" charset="-122"/>
                <a:cs typeface="Times New Roman" panose="02020603050405020304" pitchFamily="18" charset="0"/>
              </a:rPr>
              <a:t>)</a:t>
            </a:r>
          </a:p>
          <a:p>
            <a:r>
              <a:rPr lang="en-US" altLang="zh-CN" sz="1600" kern="100" dirty="0">
                <a:latin typeface="等线" panose="02010600030101010101" pitchFamily="2" charset="-122"/>
                <a:cs typeface="Times New Roman" panose="02020603050405020304" pitchFamily="18" charset="0"/>
              </a:rPr>
              <a:t>&gt;&gt;&gt; </a:t>
            </a:r>
            <a:r>
              <a:rPr lang="en-US" altLang="zh-CN" sz="1600" kern="100" dirty="0" err="1">
                <a:latin typeface="等线" panose="02010600030101010101" pitchFamily="2" charset="-122"/>
                <a:cs typeface="Times New Roman" panose="02020603050405020304" pitchFamily="18" charset="0"/>
              </a:rPr>
              <a:t>docstring.distance</a:t>
            </a:r>
            <a:r>
              <a:rPr lang="en-US" altLang="zh-CN" sz="1600" kern="100" dirty="0">
                <a:latin typeface="等线" panose="02010600030101010101" pitchFamily="2" charset="-122"/>
                <a:cs typeface="Times New Roman" panose="02020603050405020304" pitchFamily="18" charset="0"/>
              </a:rPr>
              <a:t>(</a:t>
            </a:r>
            <a:endParaRPr lang="zh-CN" altLang="zh-CN" sz="1600" kern="100" dirty="0">
              <a:latin typeface="等线"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58A0DB48-ABFF-4D58-8C05-7FB42D693E06}"/>
              </a:ext>
            </a:extLst>
          </p:cNvPr>
          <p:cNvPicPr>
            <a:picLocks noChangeAspect="1"/>
          </p:cNvPicPr>
          <p:nvPr/>
        </p:nvPicPr>
        <p:blipFill>
          <a:blip r:embed="rId2"/>
          <a:stretch>
            <a:fillRect/>
          </a:stretch>
        </p:blipFill>
        <p:spPr>
          <a:xfrm>
            <a:off x="252183" y="5930426"/>
            <a:ext cx="5333999" cy="831893"/>
          </a:xfrm>
          <a:prstGeom prst="rect">
            <a:avLst/>
          </a:prstGeom>
        </p:spPr>
      </p:pic>
    </p:spTree>
    <p:extLst>
      <p:ext uri="{BB962C8B-B14F-4D97-AF65-F5344CB8AC3E}">
        <p14:creationId xmlns:p14="http://schemas.microsoft.com/office/powerpoint/2010/main" val="3541183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DFF15F-0F25-4DD5-B7E9-FE559FB42439}"/>
              </a:ext>
            </a:extLst>
          </p:cNvPr>
          <p:cNvSpPr>
            <a:spLocks noGrp="1"/>
          </p:cNvSpPr>
          <p:nvPr>
            <p:ph type="title"/>
          </p:nvPr>
        </p:nvSpPr>
        <p:spPr/>
        <p:txBody>
          <a:bodyPr/>
          <a:lstStyle/>
          <a:p>
            <a:r>
              <a:rPr lang="zh-CN" altLang="en-US" dirty="0"/>
              <a:t>函数定义：</a:t>
            </a:r>
            <a:r>
              <a:rPr lang="en-US" altLang="zh-CN" dirty="0"/>
              <a:t>return</a:t>
            </a:r>
            <a:r>
              <a:rPr lang="zh-CN" altLang="en-US" dirty="0"/>
              <a:t>语句</a:t>
            </a:r>
          </a:p>
        </p:txBody>
      </p:sp>
      <p:sp>
        <p:nvSpPr>
          <p:cNvPr id="3" name="内容占位符 2">
            <a:extLst>
              <a:ext uri="{FF2B5EF4-FFF2-40B4-BE49-F238E27FC236}">
                <a16:creationId xmlns:a16="http://schemas.microsoft.com/office/drawing/2014/main" id="{CFFD2208-7BF9-4C19-9685-3B1032A062F5}"/>
              </a:ext>
            </a:extLst>
          </p:cNvPr>
          <p:cNvSpPr>
            <a:spLocks noGrp="1"/>
          </p:cNvSpPr>
          <p:nvPr>
            <p:ph idx="1"/>
          </p:nvPr>
        </p:nvSpPr>
        <p:spPr/>
        <p:txBody>
          <a:bodyPr>
            <a:normAutofit/>
          </a:bodyPr>
          <a:lstStyle/>
          <a:p>
            <a:pPr>
              <a:lnSpc>
                <a:spcPct val="100000"/>
              </a:lnSpc>
            </a:pPr>
            <a:r>
              <a:rPr lang="zh-CN" altLang="en-US" dirty="0"/>
              <a:t>函数体内可包含</a:t>
            </a:r>
            <a:r>
              <a:rPr lang="en-US" altLang="zh-CN" dirty="0"/>
              <a:t>return</a:t>
            </a:r>
            <a:r>
              <a:rPr lang="zh-CN" altLang="en-US" dirty="0"/>
              <a:t>语句： </a:t>
            </a:r>
            <a:r>
              <a:rPr lang="en-US" altLang="zh-CN" dirty="0"/>
              <a:t>return [</a:t>
            </a:r>
            <a:r>
              <a:rPr lang="en-US" altLang="zh-CN" dirty="0" err="1"/>
              <a:t>expression_list</a:t>
            </a:r>
            <a:r>
              <a:rPr lang="en-US" altLang="zh-CN" dirty="0"/>
              <a:t>]</a:t>
            </a:r>
          </a:p>
          <a:p>
            <a:pPr lvl="1">
              <a:lnSpc>
                <a:spcPct val="100000"/>
              </a:lnSpc>
            </a:pPr>
            <a:r>
              <a:rPr lang="zh-CN" altLang="en-US" sz="2000" dirty="0"/>
              <a:t>在调用函数执行函数体的代码时，如果执行的是</a:t>
            </a:r>
            <a:r>
              <a:rPr lang="en-US" altLang="zh-CN" sz="2000" dirty="0"/>
              <a:t>return</a:t>
            </a:r>
            <a:r>
              <a:rPr lang="zh-CN" altLang="en-US" sz="2000" dirty="0"/>
              <a:t>语句，结束函数的执行并返回</a:t>
            </a:r>
            <a:endParaRPr lang="en-US" altLang="zh-CN" sz="2000" dirty="0"/>
          </a:p>
          <a:p>
            <a:pPr lvl="1">
              <a:lnSpc>
                <a:spcPct val="100000"/>
              </a:lnSpc>
            </a:pPr>
            <a:r>
              <a:rPr lang="zh-CN" altLang="en-US" sz="2000" dirty="0"/>
              <a:t>关键字</a:t>
            </a:r>
            <a:r>
              <a:rPr lang="en-US" altLang="zh-CN" sz="2000" dirty="0"/>
              <a:t>return</a:t>
            </a:r>
            <a:r>
              <a:rPr lang="zh-CN" altLang="en-US" sz="2000" dirty="0"/>
              <a:t>后的表达式计算后的结果作为函数的返回值</a:t>
            </a:r>
            <a:endParaRPr lang="en-US" altLang="zh-CN" sz="2000" dirty="0"/>
          </a:p>
          <a:p>
            <a:pPr lvl="1">
              <a:lnSpc>
                <a:spcPct val="100000"/>
              </a:lnSpc>
            </a:pPr>
            <a:r>
              <a:rPr lang="en-US" altLang="zh-CN" sz="2000" dirty="0"/>
              <a:t>return</a:t>
            </a:r>
            <a:r>
              <a:rPr lang="zh-CN" altLang="en-US" sz="2000" dirty="0"/>
              <a:t>后面如果没有表达式，则等价于</a:t>
            </a:r>
            <a:r>
              <a:rPr lang="en-US" altLang="zh-CN" sz="2000" dirty="0"/>
              <a:t>return None </a:t>
            </a:r>
          </a:p>
          <a:p>
            <a:pPr lvl="2">
              <a:lnSpc>
                <a:spcPct val="100000"/>
              </a:lnSpc>
            </a:pPr>
            <a:r>
              <a:rPr lang="en-US" altLang="zh-CN" dirty="0"/>
              <a:t>None</a:t>
            </a:r>
            <a:r>
              <a:rPr lang="zh-CN" altLang="en-US" dirty="0"/>
              <a:t>的类型为</a:t>
            </a:r>
            <a:r>
              <a:rPr lang="en-US" altLang="zh-CN" dirty="0" err="1"/>
              <a:t>NoneType</a:t>
            </a:r>
            <a:r>
              <a:rPr lang="zh-CN" altLang="en-US" dirty="0"/>
              <a:t>，</a:t>
            </a:r>
            <a:r>
              <a:rPr lang="en-US" altLang="zh-CN" dirty="0" err="1"/>
              <a:t>NoneType</a:t>
            </a:r>
            <a:r>
              <a:rPr lang="zh-CN" altLang="en-US" dirty="0"/>
              <a:t>类型只有一个值</a:t>
            </a:r>
            <a:r>
              <a:rPr lang="en-US" altLang="zh-CN" dirty="0"/>
              <a:t>None</a:t>
            </a:r>
          </a:p>
          <a:p>
            <a:pPr>
              <a:lnSpc>
                <a:spcPct val="100000"/>
              </a:lnSpc>
            </a:pPr>
            <a:r>
              <a:rPr lang="zh-CN" altLang="en-US" dirty="0"/>
              <a:t>函数体内可以没有</a:t>
            </a:r>
            <a:r>
              <a:rPr lang="en-US" altLang="zh-CN" dirty="0"/>
              <a:t>return</a:t>
            </a:r>
            <a:r>
              <a:rPr lang="zh-CN" altLang="en-US" dirty="0"/>
              <a:t>语句</a:t>
            </a:r>
          </a:p>
          <a:p>
            <a:pPr lvl="1">
              <a:lnSpc>
                <a:spcPct val="100000"/>
              </a:lnSpc>
            </a:pPr>
            <a:r>
              <a:rPr lang="zh-CN" altLang="en-US" sz="2000" dirty="0"/>
              <a:t>如果执行到函数体结束也无</a:t>
            </a:r>
            <a:r>
              <a:rPr lang="en-US" altLang="zh-CN" sz="2000" dirty="0"/>
              <a:t>return</a:t>
            </a:r>
            <a:r>
              <a:rPr lang="zh-CN" altLang="en-US" sz="2000" dirty="0"/>
              <a:t>语句，则等价于最后执行语句</a:t>
            </a:r>
            <a:r>
              <a:rPr lang="en-US" altLang="zh-CN" sz="2000" dirty="0"/>
              <a:t>return None</a:t>
            </a:r>
          </a:p>
          <a:p>
            <a:pPr>
              <a:lnSpc>
                <a:spcPct val="100000"/>
              </a:lnSpc>
              <a:spcBef>
                <a:spcPts val="0"/>
              </a:spcBef>
              <a:buFont typeface="Arial"/>
              <a:buChar char="•"/>
              <a:defRPr/>
            </a:pPr>
            <a:r>
              <a:rPr lang="zh-CN" altLang="en-US" dirty="0"/>
              <a:t>在函数调用时顺序执行函数体内的代码，执行到</a:t>
            </a:r>
            <a:r>
              <a:rPr lang="en-US" altLang="zh-CN" dirty="0"/>
              <a:t>return</a:t>
            </a:r>
            <a:r>
              <a:rPr lang="zh-CN" altLang="en-US" dirty="0"/>
              <a:t>语句时或函数体最后时，结束执行该函数，返回</a:t>
            </a:r>
            <a:r>
              <a:rPr lang="en-US" altLang="zh-CN" dirty="0"/>
              <a:t>return</a:t>
            </a:r>
            <a:r>
              <a:rPr lang="zh-CN" altLang="en-US" dirty="0"/>
              <a:t>语句所指出的对象，将该返回值传递给调用者</a:t>
            </a:r>
            <a:endParaRPr lang="en-US" altLang="zh-CN" dirty="0"/>
          </a:p>
          <a:p>
            <a:pPr>
              <a:lnSpc>
                <a:spcPct val="100000"/>
              </a:lnSpc>
              <a:spcBef>
                <a:spcPts val="0"/>
              </a:spcBef>
              <a:buFont typeface="Arial"/>
              <a:buChar char="•"/>
              <a:defRPr/>
            </a:pPr>
            <a:r>
              <a:rPr lang="zh-CN" altLang="en-US" dirty="0"/>
              <a:t>除非在函数调用的过程中出现了异常，函数一定会有返回值，只是有的函数可能返回值为</a:t>
            </a:r>
            <a:r>
              <a:rPr lang="en-US" altLang="zh-CN" dirty="0"/>
              <a:t>None</a:t>
            </a:r>
          </a:p>
          <a:p>
            <a:pPr>
              <a:lnSpc>
                <a:spcPct val="100000"/>
              </a:lnSpc>
            </a:pPr>
            <a:endParaRPr lang="zh-CN" altLang="en-US" dirty="0"/>
          </a:p>
          <a:p>
            <a:pPr>
              <a:lnSpc>
                <a:spcPct val="100000"/>
              </a:lnSpc>
            </a:pPr>
            <a:endParaRPr lang="zh-CN" altLang="en-US" dirty="0"/>
          </a:p>
        </p:txBody>
      </p:sp>
      <p:sp>
        <p:nvSpPr>
          <p:cNvPr id="4" name="矩形 3">
            <a:extLst>
              <a:ext uri="{FF2B5EF4-FFF2-40B4-BE49-F238E27FC236}">
                <a16:creationId xmlns:a16="http://schemas.microsoft.com/office/drawing/2014/main" id="{31294876-677F-4D7B-9568-6ED4A85BE2C1}"/>
              </a:ext>
            </a:extLst>
          </p:cNvPr>
          <p:cNvSpPr/>
          <p:nvPr/>
        </p:nvSpPr>
        <p:spPr>
          <a:xfrm>
            <a:off x="1254723" y="4363448"/>
            <a:ext cx="2244984" cy="224676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1400"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kern="0" dirty="0">
                <a:solidFill>
                  <a:srgbClr val="FF00FF"/>
                </a:solidFill>
                <a:latin typeface="Courier New" panose="02070309020205020404" pitchFamily="49" charset="0"/>
                <a:ea typeface="宋体" panose="02010600030101010101" pitchFamily="2" charset="-122"/>
                <a:cs typeface="Times New Roman" panose="02020603050405020304" pitchFamily="18" charset="0"/>
              </a:rPr>
              <a:t>max_</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x</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y</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 </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&gt;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y</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return</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else</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return</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y</a:t>
            </a:r>
          </a:p>
          <a:p>
            <a:r>
              <a:rPr lang="en-US" altLang="zh-CN" sz="1400"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kern="0" dirty="0">
                <a:solidFill>
                  <a:srgbClr val="FF00FF"/>
                </a:solidFill>
                <a:latin typeface="Courier New" panose="02070309020205020404" pitchFamily="49" charset="0"/>
                <a:ea typeface="宋体" panose="02010600030101010101" pitchFamily="2" charset="-122"/>
                <a:cs typeface="Times New Roman" panose="02020603050405020304" pitchFamily="18" charset="0"/>
              </a:rPr>
              <a:t>max2_</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x</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y</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 </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&gt;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y</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x</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else</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y</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a:latin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C7C4BE35-C692-49A9-B0F1-79DA8E285E2A}"/>
              </a:ext>
            </a:extLst>
          </p:cNvPr>
          <p:cNvSpPr txBox="1"/>
          <p:nvPr/>
        </p:nvSpPr>
        <p:spPr>
          <a:xfrm>
            <a:off x="3251833" y="5132889"/>
            <a:ext cx="1705042"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altLang="zh-CN" dirty="0"/>
              <a:t>functions.py</a:t>
            </a:r>
            <a:endParaRPr lang="zh-CN" altLang="en-US" dirty="0"/>
          </a:p>
        </p:txBody>
      </p:sp>
      <p:sp>
        <p:nvSpPr>
          <p:cNvPr id="6" name="矩形 5">
            <a:extLst>
              <a:ext uri="{FF2B5EF4-FFF2-40B4-BE49-F238E27FC236}">
                <a16:creationId xmlns:a16="http://schemas.microsoft.com/office/drawing/2014/main" id="{FA7AAA5D-BEE3-468F-8F4A-D362CB55ABA6}"/>
              </a:ext>
            </a:extLst>
          </p:cNvPr>
          <p:cNvSpPr/>
          <p:nvPr/>
        </p:nvSpPr>
        <p:spPr>
          <a:xfrm>
            <a:off x="5004033" y="4272677"/>
            <a:ext cx="2612131" cy="25853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CN" altLang="en-US" dirty="0"/>
              <a:t>&gt;&gt;&gt; </a:t>
            </a:r>
            <a:r>
              <a:rPr lang="zh-CN" altLang="en-US" b="1" dirty="0">
                <a:solidFill>
                  <a:schemeClr val="accent6"/>
                </a:solidFill>
              </a:rPr>
              <a:t>max_(2, 4)</a:t>
            </a:r>
          </a:p>
          <a:p>
            <a:r>
              <a:rPr lang="zh-CN" altLang="en-US" dirty="0"/>
              <a:t>4</a:t>
            </a:r>
          </a:p>
          <a:p>
            <a:r>
              <a:rPr lang="zh-CN" altLang="en-US" dirty="0"/>
              <a:t>&gt;&gt;&gt; </a:t>
            </a:r>
            <a:r>
              <a:rPr lang="zh-CN" altLang="en-US" b="1" dirty="0">
                <a:solidFill>
                  <a:schemeClr val="accent6"/>
                </a:solidFill>
              </a:rPr>
              <a:t>max2_(2, 4)</a:t>
            </a:r>
          </a:p>
          <a:p>
            <a:r>
              <a:rPr lang="zh-CN" altLang="en-US" dirty="0"/>
              <a:t>4</a:t>
            </a:r>
          </a:p>
          <a:p>
            <a:r>
              <a:rPr lang="zh-CN" altLang="en-US" dirty="0"/>
              <a:t>&gt;&gt;&gt; print(max_(2, 4))</a:t>
            </a:r>
          </a:p>
          <a:p>
            <a:r>
              <a:rPr lang="zh-CN" altLang="en-US" dirty="0"/>
              <a:t>4</a:t>
            </a:r>
          </a:p>
          <a:p>
            <a:r>
              <a:rPr lang="zh-CN" altLang="en-US" dirty="0"/>
              <a:t>&gt;&gt;&gt; print(max2_(2, 4))</a:t>
            </a:r>
          </a:p>
          <a:p>
            <a:r>
              <a:rPr lang="zh-CN" altLang="en-US" dirty="0"/>
              <a:t>4</a:t>
            </a:r>
          </a:p>
          <a:p>
            <a:r>
              <a:rPr lang="zh-CN" altLang="en-US" dirty="0"/>
              <a:t>None</a:t>
            </a:r>
          </a:p>
        </p:txBody>
      </p:sp>
      <p:sp>
        <p:nvSpPr>
          <p:cNvPr id="7" name="矩形 6">
            <a:extLst>
              <a:ext uri="{FF2B5EF4-FFF2-40B4-BE49-F238E27FC236}">
                <a16:creationId xmlns:a16="http://schemas.microsoft.com/office/drawing/2014/main" id="{1394C2B3-C2E2-437F-94BB-1A1BE502428F}"/>
              </a:ext>
            </a:extLst>
          </p:cNvPr>
          <p:cNvSpPr/>
          <p:nvPr/>
        </p:nvSpPr>
        <p:spPr>
          <a:xfrm>
            <a:off x="7805126" y="4425003"/>
            <a:ext cx="3990484" cy="1077218"/>
          </a:xfrm>
          <a:prstGeom prst="rect">
            <a:avLst/>
          </a:prstGeom>
        </p:spPr>
        <p:txBody>
          <a:bodyPr wrap="square">
            <a:spAutoFit/>
          </a:bodyPr>
          <a:lstStyle/>
          <a:p>
            <a:r>
              <a:rPr lang="zh-CN" altLang="en-US" sz="2000" b="1" dirty="0">
                <a:solidFill>
                  <a:schemeClr val="accent6"/>
                </a:solidFill>
              </a:rPr>
              <a:t>交互式</a:t>
            </a:r>
            <a:r>
              <a:rPr lang="en-US" altLang="zh-CN" sz="2000" b="1" dirty="0">
                <a:solidFill>
                  <a:schemeClr val="accent6"/>
                </a:solidFill>
              </a:rPr>
              <a:t>console</a:t>
            </a:r>
            <a:r>
              <a:rPr lang="zh-CN" altLang="en-US" sz="2000" dirty="0">
                <a:solidFill>
                  <a:srgbClr val="0070C0"/>
                </a:solidFill>
              </a:rPr>
              <a:t>：</a:t>
            </a:r>
            <a:r>
              <a:rPr lang="zh-CN" altLang="en-US" dirty="0"/>
              <a:t>如果执行的语句为表达式</a:t>
            </a:r>
            <a:r>
              <a:rPr lang="en-US" altLang="zh-CN" dirty="0"/>
              <a:t>obj</a:t>
            </a:r>
            <a:r>
              <a:rPr lang="zh-CN" altLang="en-US" dirty="0"/>
              <a:t>，且其的值</a:t>
            </a:r>
            <a:r>
              <a:rPr lang="zh-CN" altLang="en-US" sz="2000" b="1" dirty="0">
                <a:solidFill>
                  <a:srgbClr val="FF0000"/>
                </a:solidFill>
              </a:rPr>
              <a:t>不为</a:t>
            </a:r>
            <a:r>
              <a:rPr lang="en-US" altLang="zh-CN" sz="2000" b="1" dirty="0">
                <a:solidFill>
                  <a:srgbClr val="FF0000"/>
                </a:solidFill>
              </a:rPr>
              <a:t>None</a:t>
            </a:r>
            <a:r>
              <a:rPr lang="zh-CN" altLang="en-US" dirty="0"/>
              <a:t>时调用</a:t>
            </a:r>
            <a:r>
              <a:rPr lang="en-US" altLang="zh-CN" sz="2400" b="1" dirty="0">
                <a:solidFill>
                  <a:srgbClr val="FF0000"/>
                </a:solidFill>
              </a:rPr>
              <a:t>print(</a:t>
            </a:r>
            <a:r>
              <a:rPr lang="en-US" altLang="zh-CN" sz="2400" b="1" dirty="0" err="1">
                <a:solidFill>
                  <a:srgbClr val="FF0000"/>
                </a:solidFill>
              </a:rPr>
              <a:t>repr</a:t>
            </a:r>
            <a:r>
              <a:rPr lang="en-US" altLang="zh-CN" sz="2400" b="1" dirty="0">
                <a:solidFill>
                  <a:srgbClr val="FF0000"/>
                </a:solidFill>
              </a:rPr>
              <a:t>(obj)) </a:t>
            </a:r>
            <a:endParaRPr lang="zh-CN" altLang="en-US" dirty="0"/>
          </a:p>
        </p:txBody>
      </p:sp>
    </p:spTree>
    <p:extLst>
      <p:ext uri="{BB962C8B-B14F-4D97-AF65-F5344CB8AC3E}">
        <p14:creationId xmlns:p14="http://schemas.microsoft.com/office/powerpoint/2010/main" val="21720441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301BB8-2A96-4DE0-8954-9ED002C812FB}"/>
              </a:ext>
            </a:extLst>
          </p:cNvPr>
          <p:cNvSpPr>
            <a:spLocks noGrp="1"/>
          </p:cNvSpPr>
          <p:nvPr>
            <p:ph type="title"/>
          </p:nvPr>
        </p:nvSpPr>
        <p:spPr/>
        <p:txBody>
          <a:bodyPr/>
          <a:lstStyle/>
          <a:p>
            <a:r>
              <a:rPr lang="zh-CN" altLang="en-US" dirty="0"/>
              <a:t>函数调用</a:t>
            </a:r>
          </a:p>
        </p:txBody>
      </p:sp>
      <p:sp>
        <p:nvSpPr>
          <p:cNvPr id="3" name="内容占位符 2">
            <a:extLst>
              <a:ext uri="{FF2B5EF4-FFF2-40B4-BE49-F238E27FC236}">
                <a16:creationId xmlns:a16="http://schemas.microsoft.com/office/drawing/2014/main" id="{C1C8B6CE-F8CF-4AB6-9CFD-214D7DC5961F}"/>
              </a:ext>
            </a:extLst>
          </p:cNvPr>
          <p:cNvSpPr>
            <a:spLocks noGrp="1"/>
          </p:cNvSpPr>
          <p:nvPr>
            <p:ph idx="1"/>
          </p:nvPr>
        </p:nvSpPr>
        <p:spPr/>
        <p:txBody>
          <a:bodyPr>
            <a:noAutofit/>
          </a:bodyPr>
          <a:lstStyle/>
          <a:p>
            <a:r>
              <a:rPr lang="zh-CN" altLang="en-US" sz="1800" dirty="0"/>
              <a:t>函数的三个基本要素： 传递的参数</a:t>
            </a:r>
            <a:r>
              <a:rPr lang="en-US" altLang="zh-CN" sz="1800" dirty="0"/>
              <a:t>/</a:t>
            </a:r>
            <a:r>
              <a:rPr lang="zh-CN" altLang="en-US" sz="1800" dirty="0"/>
              <a:t>完成的功能</a:t>
            </a:r>
            <a:r>
              <a:rPr lang="en-US" altLang="zh-CN" sz="1800" dirty="0"/>
              <a:t>/ </a:t>
            </a:r>
            <a:r>
              <a:rPr lang="zh-CN" altLang="en-US" sz="1800" dirty="0"/>
              <a:t>返回值</a:t>
            </a:r>
            <a:endParaRPr lang="en-US" altLang="zh-CN" sz="1800" dirty="0"/>
          </a:p>
          <a:p>
            <a:r>
              <a:rPr lang="zh-CN" altLang="en-US" sz="1800" dirty="0"/>
              <a:t>函数调用：</a:t>
            </a:r>
            <a:r>
              <a:rPr lang="en-US" altLang="zh-CN" sz="1800" b="1" kern="0" dirty="0" err="1">
                <a:ea typeface="等线" panose="02010600030101010101" pitchFamily="2" charset="-122"/>
              </a:rPr>
              <a:t>func_name</a:t>
            </a:r>
            <a:r>
              <a:rPr lang="en-US" altLang="zh-CN" sz="1800" b="1" kern="0" dirty="0">
                <a:ea typeface="等线" panose="02010600030101010101" pitchFamily="2" charset="-122"/>
              </a:rPr>
              <a:t>(arguments)</a:t>
            </a:r>
          </a:p>
          <a:p>
            <a:pPr lvl="1"/>
            <a:r>
              <a:rPr lang="zh-CN" altLang="en-US" dirty="0"/>
              <a:t>实参</a:t>
            </a:r>
            <a:r>
              <a:rPr lang="en-US" altLang="zh-CN" dirty="0"/>
              <a:t>(argument) </a:t>
            </a:r>
            <a:r>
              <a:rPr lang="zh-CN" altLang="en-US" dirty="0"/>
              <a:t>应该与形参</a:t>
            </a:r>
            <a:r>
              <a:rPr lang="en-US" altLang="zh-CN" dirty="0"/>
              <a:t>(parameter)</a:t>
            </a:r>
            <a:r>
              <a:rPr lang="zh-CN" altLang="en-US" dirty="0"/>
              <a:t>对应</a:t>
            </a:r>
            <a:r>
              <a:rPr lang="en-US" altLang="zh-CN" dirty="0"/>
              <a:t>,</a:t>
            </a:r>
            <a:r>
              <a:rPr lang="zh-CN" altLang="en-US" dirty="0"/>
              <a:t>  表示传递实参给出的</a:t>
            </a:r>
            <a:r>
              <a:rPr lang="zh-CN" altLang="en-US" dirty="0">
                <a:solidFill>
                  <a:srgbClr val="0070C0"/>
                </a:solidFill>
              </a:rPr>
              <a:t>对象</a:t>
            </a:r>
            <a:r>
              <a:rPr lang="zh-CN" altLang="en-US" dirty="0"/>
              <a:t>到相应的形参</a:t>
            </a:r>
            <a:endParaRPr lang="en-US" altLang="zh-CN" dirty="0"/>
          </a:p>
          <a:p>
            <a:pPr lvl="1"/>
            <a:r>
              <a:rPr lang="zh-CN" altLang="en-US" dirty="0"/>
              <a:t>为了避免</a:t>
            </a:r>
            <a:r>
              <a:rPr lang="en-US" altLang="zh-CN" dirty="0"/>
              <a:t>side effect</a:t>
            </a:r>
            <a:r>
              <a:rPr lang="zh-CN" altLang="en-US" dirty="0"/>
              <a:t>，函数调用时为本次调用</a:t>
            </a:r>
            <a:r>
              <a:rPr lang="zh-CN" altLang="en-US" dirty="0">
                <a:solidFill>
                  <a:srgbClr val="FF0000"/>
                </a:solidFill>
              </a:rPr>
              <a:t>创建一个新的名字空间（本地名字空间）</a:t>
            </a:r>
            <a:endParaRPr lang="en-US" altLang="zh-CN" dirty="0"/>
          </a:p>
          <a:p>
            <a:pPr lvl="2"/>
            <a:r>
              <a:rPr lang="zh-CN" altLang="en-US" sz="1800" dirty="0"/>
              <a:t>变量属于某个名字空间，不同名字空间的变量名可以相同</a:t>
            </a:r>
            <a:endParaRPr lang="en-US" altLang="zh-CN" sz="1800" b="1" dirty="0">
              <a:solidFill>
                <a:srgbClr val="FF0000"/>
              </a:solidFill>
            </a:endParaRPr>
          </a:p>
          <a:p>
            <a:pPr lvl="1"/>
            <a:r>
              <a:rPr lang="zh-CN" altLang="en-US" dirty="0"/>
              <a:t>函数调用时向其传递实参，</a:t>
            </a:r>
            <a:r>
              <a:rPr lang="en-US" altLang="zh-CN" dirty="0"/>
              <a:t>python</a:t>
            </a:r>
            <a:r>
              <a:rPr lang="zh-CN" altLang="en-US" dirty="0"/>
              <a:t>采用</a:t>
            </a:r>
            <a:r>
              <a:rPr lang="zh-CN" altLang="en-US" b="1" dirty="0">
                <a:solidFill>
                  <a:srgbClr val="0070C0"/>
                </a:solidFill>
              </a:rPr>
              <a:t>赋值传递</a:t>
            </a:r>
            <a:r>
              <a:rPr lang="en-US" altLang="zh-CN" b="1" dirty="0">
                <a:solidFill>
                  <a:srgbClr val="0070C0"/>
                </a:solidFill>
              </a:rPr>
              <a:t>(pass by assignment)</a:t>
            </a:r>
            <a:r>
              <a:rPr lang="zh-CN" altLang="en-US" dirty="0"/>
              <a:t>的策略</a:t>
            </a:r>
            <a:endParaRPr lang="en-US" altLang="zh-CN" dirty="0"/>
          </a:p>
          <a:p>
            <a:pPr lvl="2"/>
            <a:r>
              <a:rPr lang="zh-CN" altLang="en-US" sz="1800" dirty="0"/>
              <a:t>形参变量</a:t>
            </a:r>
            <a:r>
              <a:rPr lang="en-US" altLang="zh-CN" sz="1800" dirty="0"/>
              <a:t>=</a:t>
            </a:r>
            <a:r>
              <a:rPr lang="zh-CN" altLang="en-US" sz="1800" dirty="0"/>
              <a:t>实参变量，即</a:t>
            </a:r>
            <a:r>
              <a:rPr lang="en-US" altLang="zh-CN" sz="1800" b="1" dirty="0">
                <a:solidFill>
                  <a:srgbClr val="0070C0"/>
                </a:solidFill>
              </a:rPr>
              <a:t>(</a:t>
            </a:r>
            <a:r>
              <a:rPr lang="zh-CN" altLang="en-US" sz="1800" b="1" dirty="0">
                <a:solidFill>
                  <a:srgbClr val="0070C0"/>
                </a:solidFill>
              </a:rPr>
              <a:t>本次函数调用时的本地名字空间的）形参变量与</a:t>
            </a:r>
            <a:r>
              <a:rPr lang="en-US" altLang="zh-CN" sz="1800" b="1" dirty="0">
                <a:solidFill>
                  <a:srgbClr val="0070C0"/>
                </a:solidFill>
              </a:rPr>
              <a:t>(</a:t>
            </a:r>
            <a:r>
              <a:rPr lang="zh-CN" altLang="en-US" sz="1800" b="1" dirty="0">
                <a:solidFill>
                  <a:srgbClr val="0070C0"/>
                </a:solidFill>
              </a:rPr>
              <a:t>调用者所在名字空间的）实参变量</a:t>
            </a:r>
            <a:r>
              <a:rPr lang="zh-CN" altLang="en-US" sz="1800" dirty="0"/>
              <a:t>指向同一个对象。形参变量的使用范围为函数体</a:t>
            </a:r>
            <a:endParaRPr lang="en-US" altLang="zh-CN" sz="1800" dirty="0"/>
          </a:p>
          <a:p>
            <a:pPr lvl="2"/>
            <a:r>
              <a:rPr lang="zh-CN" altLang="en-US" sz="1800" dirty="0"/>
              <a:t>如果传递过来的是</a:t>
            </a:r>
            <a:r>
              <a:rPr lang="zh-CN" altLang="en-US" sz="1800" b="1" dirty="0">
                <a:solidFill>
                  <a:srgbClr val="FF0000"/>
                </a:solidFill>
              </a:rPr>
              <a:t>可变对象</a:t>
            </a:r>
            <a:r>
              <a:rPr lang="zh-CN" altLang="en-US" sz="1800" dirty="0"/>
              <a:t>，函数体内可以对该可变对象修改需要</a:t>
            </a:r>
            <a:r>
              <a:rPr lang="zh-CN" altLang="en-US" sz="1800" b="1" dirty="0">
                <a:solidFill>
                  <a:srgbClr val="FF0000"/>
                </a:solidFill>
              </a:rPr>
              <a:t>特别小心</a:t>
            </a:r>
            <a:endParaRPr lang="en-US" altLang="zh-CN" sz="1800" b="1" dirty="0">
              <a:solidFill>
                <a:srgbClr val="FF0000"/>
              </a:solidFill>
            </a:endParaRPr>
          </a:p>
          <a:p>
            <a:pPr lvl="2"/>
            <a:r>
              <a:rPr lang="zh-CN" altLang="en-US" sz="1800" dirty="0"/>
              <a:t>如果传递过来的是</a:t>
            </a:r>
            <a:r>
              <a:rPr lang="zh-CN" altLang="en-US" sz="1800" b="1" dirty="0">
                <a:solidFill>
                  <a:srgbClr val="FF0000"/>
                </a:solidFill>
              </a:rPr>
              <a:t>不可变对象</a:t>
            </a:r>
            <a:r>
              <a:rPr lang="zh-CN" altLang="en-US" sz="1800" dirty="0"/>
              <a:t>，在函数内部无法修改，则</a:t>
            </a:r>
            <a:r>
              <a:rPr lang="zh-CN" altLang="en-US" sz="1800" b="1" dirty="0">
                <a:solidFill>
                  <a:srgbClr val="FF0000"/>
                </a:solidFill>
              </a:rPr>
              <a:t>不用担心</a:t>
            </a:r>
            <a:r>
              <a:rPr lang="zh-CN" altLang="en-US" sz="1800" dirty="0"/>
              <a:t>会不小心更改了该对象</a:t>
            </a:r>
            <a:endParaRPr lang="en-US" altLang="zh-CN" sz="1800" dirty="0"/>
          </a:p>
          <a:p>
            <a:pPr lvl="1"/>
            <a:r>
              <a:rPr lang="zh-CN" altLang="en-US" dirty="0"/>
              <a:t>函数调用的时候，不是执行下一条语句，而是跳到函数体，然后</a:t>
            </a:r>
            <a:r>
              <a:rPr lang="zh-CN" altLang="en-US" b="1" dirty="0">
                <a:solidFill>
                  <a:schemeClr val="accent6"/>
                </a:solidFill>
              </a:rPr>
              <a:t>执行相应的函数体中的代码</a:t>
            </a:r>
            <a:r>
              <a:rPr lang="zh-CN" altLang="en-US" dirty="0"/>
              <a:t>，在结束或</a:t>
            </a:r>
            <a:r>
              <a:rPr lang="en-US" altLang="zh-CN" dirty="0"/>
              <a:t>return</a:t>
            </a:r>
            <a:r>
              <a:rPr lang="zh-CN" altLang="en-US" dirty="0"/>
              <a:t>语句时返回</a:t>
            </a:r>
            <a:r>
              <a:rPr lang="zh-CN" altLang="en-US" b="1" dirty="0">
                <a:solidFill>
                  <a:srgbClr val="FF0000"/>
                </a:solidFill>
              </a:rPr>
              <a:t>回到调用的地方继续执行下一条语句 </a:t>
            </a:r>
            <a:endParaRPr lang="en-US" altLang="zh-CN" b="1" dirty="0">
              <a:solidFill>
                <a:srgbClr val="FF0000"/>
              </a:solidFill>
            </a:endParaRPr>
          </a:p>
          <a:p>
            <a:pPr lvl="1"/>
            <a:r>
              <a:rPr lang="zh-CN" altLang="en-US" dirty="0"/>
              <a:t>函数调用如同加法运算一样，也是</a:t>
            </a:r>
            <a:r>
              <a:rPr lang="zh-CN" altLang="en-US" b="1" dirty="0">
                <a:solidFill>
                  <a:schemeClr val="accent6"/>
                </a:solidFill>
              </a:rPr>
              <a:t>一种表达式</a:t>
            </a:r>
            <a:r>
              <a:rPr lang="zh-CN" altLang="en-US" dirty="0"/>
              <a:t>，其运算后得到的对象为执行函数体代码直到返回时通过</a:t>
            </a:r>
            <a:r>
              <a:rPr lang="en-US" altLang="zh-CN" b="1" dirty="0">
                <a:solidFill>
                  <a:schemeClr val="accent6"/>
                </a:solidFill>
              </a:rPr>
              <a:t>return</a:t>
            </a:r>
            <a:r>
              <a:rPr lang="zh-CN" altLang="en-US" b="1" dirty="0">
                <a:solidFill>
                  <a:schemeClr val="accent6"/>
                </a:solidFill>
              </a:rPr>
              <a:t>语句得到的对象</a:t>
            </a:r>
            <a:r>
              <a:rPr lang="zh-CN" altLang="en-US" dirty="0"/>
              <a:t>，从而可以进一步运算或者通过赋值语句将其与某个变量绑定</a:t>
            </a:r>
            <a:endParaRPr lang="en-US" altLang="zh-CN" b="1" dirty="0">
              <a:solidFill>
                <a:schemeClr val="accent5"/>
              </a:solidFill>
            </a:endParaRPr>
          </a:p>
          <a:p>
            <a:pPr lvl="1"/>
            <a:endParaRPr lang="en-US" altLang="zh-CN" dirty="0"/>
          </a:p>
          <a:p>
            <a:pPr lvl="1"/>
            <a:endParaRPr lang="en-US" altLang="zh-CN" b="1" kern="0" dirty="0">
              <a:ea typeface="等线" panose="02010600030101010101" pitchFamily="2" charset="-122"/>
            </a:endParaRPr>
          </a:p>
          <a:p>
            <a:endParaRPr lang="zh-CN" altLang="en-US" sz="1800" dirty="0"/>
          </a:p>
        </p:txBody>
      </p:sp>
      <p:sp>
        <p:nvSpPr>
          <p:cNvPr id="4" name="矩形 3">
            <a:extLst>
              <a:ext uri="{FF2B5EF4-FFF2-40B4-BE49-F238E27FC236}">
                <a16:creationId xmlns:a16="http://schemas.microsoft.com/office/drawing/2014/main" id="{27EF681E-2260-47F6-9B21-6D529603DFD3}"/>
              </a:ext>
            </a:extLst>
          </p:cNvPr>
          <p:cNvSpPr/>
          <p:nvPr/>
        </p:nvSpPr>
        <p:spPr>
          <a:xfrm>
            <a:off x="7602672" y="40957"/>
            <a:ext cx="4375968" cy="1477328"/>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zh-CN" altLang="en-US" sz="1800" b="1" i="0" u="none" strike="noStrike" kern="0" cap="none" spc="0" normalizeH="0" baseline="0" noProof="0" dirty="0">
                <a:ln>
                  <a:noFill/>
                </a:ln>
                <a:effectLst/>
                <a:uLnTx/>
                <a:uFillTx/>
                <a:latin typeface="+mj-lt"/>
                <a:ea typeface="等线" panose="02010600030101010101" pitchFamily="2" charset="-122"/>
                <a:cs typeface="+mn-cs"/>
              </a:rPr>
              <a:t>def </a:t>
            </a:r>
            <a:r>
              <a:rPr kumimoji="0" lang="en-US" altLang="zh-CN" sz="1800" b="1" i="0" u="none" strike="noStrike" kern="0" cap="none" spc="0" normalizeH="0" baseline="0" noProof="0" dirty="0" err="1">
                <a:ln>
                  <a:noFill/>
                </a:ln>
                <a:effectLst/>
                <a:uLnTx/>
                <a:uFillTx/>
                <a:latin typeface="+mj-lt"/>
                <a:ea typeface="等线" panose="02010600030101010101" pitchFamily="2" charset="-122"/>
                <a:cs typeface="+mn-cs"/>
              </a:rPr>
              <a:t>func_name</a:t>
            </a:r>
            <a:r>
              <a:rPr kumimoji="0" lang="zh-CN" altLang="en-US" sz="1800" b="1" i="0" u="none" strike="noStrike" kern="0" cap="none" spc="0" normalizeH="0" baseline="0" noProof="0" dirty="0">
                <a:ln>
                  <a:noFill/>
                </a:ln>
                <a:effectLst/>
                <a:uLnTx/>
                <a:uFillTx/>
                <a:latin typeface="+mj-lt"/>
                <a:ea typeface="等线" panose="02010600030101010101" pitchFamily="2" charset="-122"/>
                <a:cs typeface="+mn-cs"/>
              </a:rPr>
              <a:t>([</a:t>
            </a:r>
            <a:r>
              <a:rPr kumimoji="0" lang="en-US" altLang="zh-CN" sz="1800" b="1" i="0" u="none" strike="noStrike" kern="0" cap="none" spc="0" normalizeH="0" baseline="0" noProof="0" dirty="0">
                <a:ln>
                  <a:noFill/>
                </a:ln>
                <a:effectLst/>
                <a:uLnTx/>
                <a:uFillTx/>
                <a:latin typeface="+mj-lt"/>
                <a:ea typeface="等线" panose="02010600030101010101" pitchFamily="2" charset="-122"/>
                <a:cs typeface="+mn-cs"/>
              </a:rPr>
              <a:t>parameters</a:t>
            </a:r>
            <a:r>
              <a:rPr kumimoji="0" lang="zh-CN" altLang="en-US" sz="1800" b="1" i="0" u="none" strike="noStrike" kern="0" cap="none" spc="0" normalizeH="0" baseline="0" noProof="0" dirty="0">
                <a:ln>
                  <a:noFill/>
                </a:ln>
                <a:effectLst/>
                <a:uLnTx/>
                <a:uFillTx/>
                <a:latin typeface="+mj-lt"/>
                <a:ea typeface="等线" panose="02010600030101010101" pitchFamily="2" charset="-122"/>
                <a:cs typeface="+mn-cs"/>
              </a:rPr>
              <a:t>]):</a:t>
            </a:r>
            <a:endParaRPr kumimoji="0" lang="en-US" altLang="zh-CN" sz="1800" b="1" i="0" u="none" strike="noStrike" kern="0" cap="none" spc="0" normalizeH="0" baseline="0" noProof="0" dirty="0">
              <a:ln>
                <a:noFill/>
              </a:ln>
              <a:effectLst/>
              <a:uLnTx/>
              <a:uFillTx/>
              <a:latin typeface="+mj-lt"/>
              <a:ea typeface="等线"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effectLst/>
                <a:uLnTx/>
                <a:uFillTx/>
                <a:latin typeface="+mj-lt"/>
                <a:ea typeface="等线" panose="02010600030101010101" pitchFamily="2" charset="-122"/>
                <a:cs typeface="+mn-cs"/>
              </a:rPr>
              <a:t>    </a:t>
            </a:r>
            <a:r>
              <a:rPr kumimoji="0" lang="zh-CN" altLang="en-US" sz="1800" b="1" i="0" u="none" strike="noStrike" kern="0" cap="none" spc="0" normalizeH="0" baseline="0" noProof="0" dirty="0">
                <a:ln>
                  <a:noFill/>
                </a:ln>
                <a:effectLst/>
                <a:uLnTx/>
                <a:uFillTx/>
                <a:latin typeface="+mj-lt"/>
                <a:ea typeface="等线" panose="02010600030101010101" pitchFamily="2" charset="-122"/>
                <a:cs typeface="+mn-cs"/>
              </a:rPr>
              <a:t> </a:t>
            </a:r>
            <a:r>
              <a:rPr kumimoji="0" lang="zh-CN" altLang="en-US" sz="1800" b="1" i="0" u="none" strike="noStrike" kern="0" cap="none" spc="0" normalizeH="0" baseline="0" noProof="0" dirty="0">
                <a:ln>
                  <a:noFill/>
                </a:ln>
                <a:solidFill>
                  <a:schemeClr val="accent3"/>
                </a:solidFill>
                <a:effectLst/>
                <a:uLnTx/>
                <a:uFillTx/>
                <a:latin typeface="+mj-lt"/>
                <a:ea typeface="等线" panose="02010600030101010101" pitchFamily="2" charset="-122"/>
                <a:cs typeface="+mn-cs"/>
              </a:rPr>
              <a:t>'''</a:t>
            </a:r>
            <a:r>
              <a:rPr lang="en-US" altLang="zh-CN" b="1" kern="0" dirty="0">
                <a:solidFill>
                  <a:schemeClr val="accent3"/>
                </a:solidFill>
                <a:latin typeface="+mj-lt"/>
                <a:ea typeface="等线" panose="02010600030101010101" pitchFamily="2" charset="-122"/>
              </a:rPr>
              <a:t>docstring</a:t>
            </a:r>
            <a:r>
              <a:rPr kumimoji="0" lang="zh-CN" altLang="en-US" sz="1800" b="1" i="0" u="none" strike="noStrike" kern="0" cap="none" spc="0" normalizeH="0" baseline="0" noProof="0" dirty="0">
                <a:ln>
                  <a:noFill/>
                </a:ln>
                <a:solidFill>
                  <a:schemeClr val="accent3"/>
                </a:solidFill>
                <a:effectLst/>
                <a:uLnTx/>
                <a:uFillTx/>
                <a:latin typeface="+mj-lt"/>
                <a:ea typeface="等线" panose="02010600030101010101" pitchFamily="2" charset="-122"/>
                <a:cs typeface="+mn-cs"/>
              </a:rPr>
              <a:t>'''  </a:t>
            </a:r>
            <a:r>
              <a:rPr kumimoji="0" lang="en-US" altLang="zh-CN" sz="1800" b="1" i="0" u="none" strike="noStrike" kern="0" cap="none" spc="0" normalizeH="0" baseline="0" noProof="0" dirty="0">
                <a:ln>
                  <a:noFill/>
                </a:ln>
                <a:solidFill>
                  <a:schemeClr val="accent3"/>
                </a:solidFill>
                <a:effectLst/>
                <a:uLnTx/>
                <a:uFillTx/>
                <a:latin typeface="+mj-lt"/>
                <a:ea typeface="等线" panose="02010600030101010101" pitchFamily="2" charset="-122"/>
                <a:cs typeface="+mn-cs"/>
              </a:rPr>
              <a:t># optional</a:t>
            </a:r>
            <a:r>
              <a:rPr kumimoji="0" lang="zh-CN" altLang="en-US" sz="1800" b="1" i="0" u="none" strike="noStrike" kern="0" cap="none" spc="0" normalizeH="0" baseline="0" noProof="0" dirty="0">
                <a:ln>
                  <a:noFill/>
                </a:ln>
                <a:solidFill>
                  <a:schemeClr val="accent3"/>
                </a:solidFill>
                <a:effectLst/>
                <a:uLnTx/>
                <a:uFillTx/>
                <a:latin typeface="+mj-lt"/>
                <a:ea typeface="等线" panose="02010600030101010101" pitchFamily="2" charset="-122"/>
                <a:cs typeface="+mn-cs"/>
              </a:rPr>
              <a:t> </a:t>
            </a:r>
            <a:endParaRPr kumimoji="0" lang="en-US" altLang="zh-CN" sz="1800" b="1" i="0" u="none" strike="noStrike" kern="0" cap="none" spc="0" normalizeH="0" baseline="0" noProof="0" dirty="0">
              <a:ln>
                <a:noFill/>
              </a:ln>
              <a:solidFill>
                <a:schemeClr val="accent3"/>
              </a:solidFill>
              <a:effectLst/>
              <a:uLnTx/>
              <a:uFillTx/>
              <a:latin typeface="+mj-lt"/>
              <a:ea typeface="等线"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zh-CN" altLang="en-US" sz="1800" b="1" i="0" u="none" strike="noStrike" kern="0" cap="none" spc="0" normalizeH="0" baseline="0" noProof="0" dirty="0">
                <a:ln>
                  <a:noFill/>
                </a:ln>
                <a:effectLst/>
                <a:uLnTx/>
                <a:uFillTx/>
                <a:latin typeface="+mj-lt"/>
                <a:ea typeface="等线" panose="02010600030101010101" pitchFamily="2" charset="-122"/>
                <a:cs typeface="+mn-cs"/>
              </a:rPr>
              <a:t>    </a:t>
            </a:r>
            <a:r>
              <a:rPr kumimoji="0" lang="en-US" altLang="zh-CN" sz="1800" b="1" i="0" u="none" strike="noStrike" kern="0" cap="none" spc="0" normalizeH="0" baseline="0" noProof="0" dirty="0">
                <a:ln>
                  <a:noFill/>
                </a:ln>
                <a:effectLst/>
                <a:uLnTx/>
                <a:uFillTx/>
                <a:latin typeface="+mj-lt"/>
                <a:ea typeface="等线" panose="02010600030101010101" pitchFamily="2" charset="-122"/>
                <a:cs typeface="+mn-cs"/>
              </a:rPr>
              <a:t>function body</a:t>
            </a:r>
          </a:p>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zh-CN" b="1" kern="0" dirty="0">
              <a:latin typeface="+mj-lt"/>
              <a:ea typeface="等线" panose="02010600030101010101" pitchFamily="2" charset="-122"/>
            </a:endParaRPr>
          </a:p>
          <a:p>
            <a:pPr lvl="0"/>
            <a:r>
              <a:rPr lang="en-US" altLang="zh-CN" b="1" kern="0" dirty="0" err="1">
                <a:latin typeface="+mj-lt"/>
                <a:ea typeface="等线" panose="02010600030101010101" pitchFamily="2" charset="-122"/>
              </a:rPr>
              <a:t>func_name</a:t>
            </a:r>
            <a:r>
              <a:rPr lang="en-US" altLang="zh-CN" b="1" kern="0" dirty="0">
                <a:latin typeface="+mj-lt"/>
                <a:ea typeface="等线" panose="02010600030101010101" pitchFamily="2" charset="-122"/>
              </a:rPr>
              <a:t>(arguments)</a:t>
            </a:r>
          </a:p>
        </p:txBody>
      </p:sp>
      <p:grpSp>
        <p:nvGrpSpPr>
          <p:cNvPr id="5" name="组合 4">
            <a:extLst>
              <a:ext uri="{FF2B5EF4-FFF2-40B4-BE49-F238E27FC236}">
                <a16:creationId xmlns:a16="http://schemas.microsoft.com/office/drawing/2014/main" id="{6D467FCF-C4E1-4E2C-A79F-7581C16F5023}"/>
              </a:ext>
            </a:extLst>
          </p:cNvPr>
          <p:cNvGrpSpPr/>
          <p:nvPr/>
        </p:nvGrpSpPr>
        <p:grpSpPr>
          <a:xfrm>
            <a:off x="529046" y="5836838"/>
            <a:ext cx="3693986" cy="923330"/>
            <a:chOff x="8442155" y="303604"/>
            <a:chExt cx="3693986" cy="923330"/>
          </a:xfrm>
        </p:grpSpPr>
        <p:sp>
          <p:nvSpPr>
            <p:cNvPr id="6" name="矩形 5">
              <a:extLst>
                <a:ext uri="{FF2B5EF4-FFF2-40B4-BE49-F238E27FC236}">
                  <a16:creationId xmlns:a16="http://schemas.microsoft.com/office/drawing/2014/main" id="{CCC4274F-CE45-4217-8BF1-6B400457E954}"/>
                </a:ext>
              </a:extLst>
            </p:cNvPr>
            <p:cNvSpPr/>
            <p:nvPr/>
          </p:nvSpPr>
          <p:spPr>
            <a:xfrm>
              <a:off x="8442155" y="303604"/>
              <a:ext cx="1408045"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def f(x, y):</a:t>
              </a:r>
            </a:p>
            <a:p>
              <a:r>
                <a:rPr lang="zh-CN" altLang="en-US" dirty="0"/>
                <a:t>    </a:t>
              </a:r>
              <a:r>
                <a:rPr lang="en-US" altLang="zh-CN" dirty="0"/>
                <a:t>z</a:t>
              </a:r>
              <a:r>
                <a:rPr lang="zh-CN" altLang="en-US" dirty="0"/>
                <a:t> = </a:t>
              </a:r>
              <a:r>
                <a:rPr lang="en-US" altLang="zh-CN" dirty="0"/>
                <a:t>x + </a:t>
              </a:r>
              <a:r>
                <a:rPr lang="zh-CN" altLang="en-US" dirty="0"/>
                <a:t>y</a:t>
              </a:r>
            </a:p>
            <a:p>
              <a:r>
                <a:rPr lang="zh-CN" altLang="en-US" dirty="0"/>
                <a:t>    return </a:t>
              </a:r>
              <a:r>
                <a:rPr lang="en-US" altLang="zh-CN" dirty="0"/>
                <a:t>z</a:t>
              </a:r>
              <a:endParaRPr lang="zh-CN" altLang="en-US" dirty="0"/>
            </a:p>
          </p:txBody>
        </p:sp>
        <p:sp>
          <p:nvSpPr>
            <p:cNvPr id="7" name="矩形 6">
              <a:extLst>
                <a:ext uri="{FF2B5EF4-FFF2-40B4-BE49-F238E27FC236}">
                  <a16:creationId xmlns:a16="http://schemas.microsoft.com/office/drawing/2014/main" id="{A4917B86-BADC-4868-B4B7-B69719A39CF4}"/>
                </a:ext>
              </a:extLst>
            </p:cNvPr>
            <p:cNvSpPr/>
            <p:nvPr/>
          </p:nvSpPr>
          <p:spPr>
            <a:xfrm>
              <a:off x="10619586" y="442103"/>
              <a:ext cx="1516555"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x = y = 3</a:t>
              </a:r>
            </a:p>
            <a:p>
              <a:r>
                <a:rPr lang="zh-CN" altLang="en-US" dirty="0"/>
                <a:t>y = f(x + 3, y)</a:t>
              </a:r>
            </a:p>
          </p:txBody>
        </p:sp>
        <p:sp>
          <p:nvSpPr>
            <p:cNvPr id="8" name="箭头: 下 7">
              <a:extLst>
                <a:ext uri="{FF2B5EF4-FFF2-40B4-BE49-F238E27FC236}">
                  <a16:creationId xmlns:a16="http://schemas.microsoft.com/office/drawing/2014/main" id="{24506B3E-41D5-430C-9101-56ED283A5D23}"/>
                </a:ext>
              </a:extLst>
            </p:cNvPr>
            <p:cNvSpPr/>
            <p:nvPr/>
          </p:nvSpPr>
          <p:spPr>
            <a:xfrm rot="16200000">
              <a:off x="10145884" y="381268"/>
              <a:ext cx="190973" cy="67984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F5688063-F5A1-46E6-BFCB-960AA2B9F6CD}"/>
              </a:ext>
            </a:extLst>
          </p:cNvPr>
          <p:cNvSpPr txBox="1"/>
          <p:nvPr/>
        </p:nvSpPr>
        <p:spPr>
          <a:xfrm>
            <a:off x="5438382" y="5792757"/>
            <a:ext cx="5764779"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a:t>假设： </a:t>
            </a:r>
            <a:r>
              <a:rPr lang="en-US" altLang="zh-CN" dirty="0"/>
              <a:t>c</a:t>
            </a:r>
            <a:r>
              <a:rPr lang="zh-CN" altLang="en-US" dirty="0"/>
              <a:t>为</a:t>
            </a:r>
            <a:r>
              <a:rPr lang="en-US" altLang="zh-CN" dirty="0"/>
              <a:t>caller</a:t>
            </a:r>
            <a:r>
              <a:rPr lang="zh-CN" altLang="en-US" dirty="0"/>
              <a:t>名字空间；</a:t>
            </a:r>
            <a:r>
              <a:rPr lang="en-US" altLang="zh-CN" dirty="0"/>
              <a:t>f1</a:t>
            </a:r>
            <a:r>
              <a:rPr lang="zh-CN" altLang="en-US" dirty="0"/>
              <a:t>为这次调用名字空间</a:t>
            </a:r>
            <a:endParaRPr lang="en-US" altLang="zh-CN" b="1" dirty="0">
              <a:solidFill>
                <a:srgbClr val="FF0000"/>
              </a:solidFill>
            </a:endParaRPr>
          </a:p>
          <a:p>
            <a:r>
              <a:rPr lang="en-US" altLang="zh-CN" b="1" dirty="0">
                <a:solidFill>
                  <a:srgbClr val="FF0000"/>
                </a:solidFill>
              </a:rPr>
              <a:t>f1.x = </a:t>
            </a:r>
            <a:r>
              <a:rPr lang="en-US" altLang="zh-CN" b="1" dirty="0" err="1">
                <a:solidFill>
                  <a:srgbClr val="FF0000"/>
                </a:solidFill>
              </a:rPr>
              <a:t>c.x</a:t>
            </a:r>
            <a:r>
              <a:rPr lang="en-US" altLang="zh-CN" b="1" dirty="0">
                <a:solidFill>
                  <a:srgbClr val="FF0000"/>
                </a:solidFill>
              </a:rPr>
              <a:t> + 3</a:t>
            </a:r>
          </a:p>
          <a:p>
            <a:r>
              <a:rPr lang="en-US" altLang="zh-CN" b="1" dirty="0">
                <a:solidFill>
                  <a:srgbClr val="FF0000"/>
                </a:solidFill>
              </a:rPr>
              <a:t>f1.y = </a:t>
            </a:r>
            <a:r>
              <a:rPr lang="en-US" altLang="zh-CN" b="1" dirty="0" err="1">
                <a:solidFill>
                  <a:srgbClr val="FF0000"/>
                </a:solidFill>
              </a:rPr>
              <a:t>c.y</a:t>
            </a:r>
            <a:endParaRPr lang="en-US" altLang="zh-CN" b="1" dirty="0">
              <a:solidFill>
                <a:srgbClr val="FF0000"/>
              </a:solidFill>
            </a:endParaRPr>
          </a:p>
        </p:txBody>
      </p:sp>
    </p:spTree>
    <p:extLst>
      <p:ext uri="{BB962C8B-B14F-4D97-AF65-F5344CB8AC3E}">
        <p14:creationId xmlns:p14="http://schemas.microsoft.com/office/powerpoint/2010/main" val="26322234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1D188F-9AE6-4BE1-972D-108433E2F6B5}"/>
              </a:ext>
            </a:extLst>
          </p:cNvPr>
          <p:cNvSpPr>
            <a:spLocks noGrp="1"/>
          </p:cNvSpPr>
          <p:nvPr>
            <p:ph type="title"/>
          </p:nvPr>
        </p:nvSpPr>
        <p:spPr/>
        <p:txBody>
          <a:bodyPr/>
          <a:lstStyle/>
          <a:p>
            <a:r>
              <a:rPr lang="zh-CN" altLang="en-US" dirty="0"/>
              <a:t>函数调用</a:t>
            </a:r>
          </a:p>
        </p:txBody>
      </p:sp>
      <p:sp>
        <p:nvSpPr>
          <p:cNvPr id="3" name="内容占位符 2">
            <a:extLst>
              <a:ext uri="{FF2B5EF4-FFF2-40B4-BE49-F238E27FC236}">
                <a16:creationId xmlns:a16="http://schemas.microsoft.com/office/drawing/2014/main" id="{7B9F963B-FD67-4115-BAF4-5A00515243D2}"/>
              </a:ext>
            </a:extLst>
          </p:cNvPr>
          <p:cNvSpPr>
            <a:spLocks noGrp="1"/>
          </p:cNvSpPr>
          <p:nvPr>
            <p:ph idx="1"/>
          </p:nvPr>
        </p:nvSpPr>
        <p:spPr>
          <a:xfrm>
            <a:off x="442913" y="728663"/>
            <a:ext cx="10499407" cy="1267858"/>
          </a:xfrm>
        </p:spPr>
        <p:txBody>
          <a:bodyPr/>
          <a:lstStyle/>
          <a:p>
            <a:r>
              <a:rPr lang="zh-CN" altLang="en-US" dirty="0"/>
              <a:t>函数体内可以再调用其他函数，这些函数再调用其他函数</a:t>
            </a:r>
            <a:endParaRPr lang="en-US" altLang="zh-CN" dirty="0"/>
          </a:p>
          <a:p>
            <a:pPr lvl="1"/>
            <a:r>
              <a:rPr lang="zh-CN" altLang="en-US" sz="2000" dirty="0"/>
              <a:t>在函数体内部甚至可以调用自己（称为</a:t>
            </a:r>
            <a:r>
              <a:rPr lang="zh-CN" altLang="en-US" sz="2000" dirty="0">
                <a:solidFill>
                  <a:schemeClr val="accent6"/>
                </a:solidFill>
              </a:rPr>
              <a:t>递归函数</a:t>
            </a:r>
            <a:r>
              <a:rPr lang="zh-CN" altLang="en-US" sz="2000" dirty="0"/>
              <a:t>） </a:t>
            </a:r>
            <a:endParaRPr lang="en-US" altLang="zh-CN" sz="2000" dirty="0"/>
          </a:p>
        </p:txBody>
      </p:sp>
      <p:pic>
        <p:nvPicPr>
          <p:cNvPr id="5" name="图片 4">
            <a:extLst>
              <a:ext uri="{FF2B5EF4-FFF2-40B4-BE49-F238E27FC236}">
                <a16:creationId xmlns:a16="http://schemas.microsoft.com/office/drawing/2014/main" id="{F4C59F1B-1648-4415-BBE1-5E95F7FF9CAC}"/>
              </a:ext>
            </a:extLst>
          </p:cNvPr>
          <p:cNvPicPr>
            <a:picLocks noChangeAspect="1"/>
          </p:cNvPicPr>
          <p:nvPr/>
        </p:nvPicPr>
        <p:blipFill>
          <a:blip r:embed="rId2"/>
          <a:stretch>
            <a:fillRect/>
          </a:stretch>
        </p:blipFill>
        <p:spPr>
          <a:xfrm>
            <a:off x="6096000" y="1642325"/>
            <a:ext cx="5980606" cy="4593692"/>
          </a:xfrm>
          <a:prstGeom prst="rect">
            <a:avLst/>
          </a:prstGeom>
        </p:spPr>
      </p:pic>
      <p:sp>
        <p:nvSpPr>
          <p:cNvPr id="6" name="矩形 5">
            <a:extLst>
              <a:ext uri="{FF2B5EF4-FFF2-40B4-BE49-F238E27FC236}">
                <a16:creationId xmlns:a16="http://schemas.microsoft.com/office/drawing/2014/main" id="{4BEB7991-469E-49DF-AC21-BF396BDF06FF}"/>
              </a:ext>
            </a:extLst>
          </p:cNvPr>
          <p:cNvSpPr/>
          <p:nvPr/>
        </p:nvSpPr>
        <p:spPr>
          <a:xfrm>
            <a:off x="933926" y="4481691"/>
            <a:ext cx="4533900" cy="1754326"/>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b="1" kern="0" dirty="0" err="1">
                <a:solidFill>
                  <a:srgbClr val="0000FF"/>
                </a:solidFill>
                <a:highlight>
                  <a:srgbClr val="FFFFFF"/>
                </a:highlight>
                <a:latin typeface="Courier New" panose="02070309020205020404" pitchFamily="49" charset="0"/>
                <a:cs typeface="Times New Roman" panose="02020603050405020304" pitchFamily="18" charset="0"/>
              </a:rPr>
              <a:t>def</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kern="0" dirty="0">
                <a:solidFill>
                  <a:srgbClr val="FF00FF"/>
                </a:solidFill>
                <a:highlight>
                  <a:srgbClr val="FFFFFF"/>
                </a:highlight>
                <a:latin typeface="Courier New" panose="02070309020205020404" pitchFamily="49" charset="0"/>
                <a:cs typeface="Times New Roman" panose="02020603050405020304" pitchFamily="18" charset="0"/>
              </a:rPr>
              <a:t>cubic</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n</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r>
              <a:rPr lang="en-US" altLang="zh-CN" b="1" kern="0" dirty="0">
                <a:solidFill>
                  <a:srgbClr val="0000FF"/>
                </a:solidFill>
                <a:highlight>
                  <a:srgbClr val="FFFFFF"/>
                </a:highlight>
                <a:latin typeface="Courier New" panose="02070309020205020404" pitchFamily="49" charset="0"/>
                <a:cs typeface="Times New Roman" panose="02020603050405020304" pitchFamily="18" charset="0"/>
              </a:rPr>
              <a:t>return</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n</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3</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n = 3</a:t>
            </a: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result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cubic</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n</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result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cubic</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cubic</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n</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endParaRPr lang="en-US" altLang="zh-CN" kern="0" dirty="0">
              <a:solidFill>
                <a:srgbClr val="000000"/>
              </a:solidFill>
              <a:highlight>
                <a:srgbClr val="FFFFFF"/>
              </a:highlight>
              <a:latin typeface="Courier New" panose="02070309020205020404" pitchFamily="49" charset="0"/>
              <a:cs typeface="Times New Roman" panose="02020603050405020304" pitchFamily="18" charset="0"/>
            </a:endParaRPr>
          </a:p>
          <a:p>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result </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cubic</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cubic</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cubic</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FF0000"/>
                </a:solidFill>
                <a:highlight>
                  <a:srgbClr val="FFFFFF"/>
                </a:highlight>
                <a:latin typeface="Courier New" panose="02070309020205020404" pitchFamily="49" charset="0"/>
                <a:cs typeface="Times New Roman" panose="02020603050405020304" pitchFamily="18" charset="0"/>
              </a:rPr>
              <a:t>n</a:t>
            </a:r>
            <a:r>
              <a:rPr lang="en-US" altLang="zh-CN" b="1" kern="0" dirty="0">
                <a:solidFill>
                  <a:srgbClr val="000080"/>
                </a:solidFill>
                <a:highlight>
                  <a:srgbClr val="FFFFFF"/>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228667CF-2570-4580-953B-620D843FC0A4}"/>
              </a:ext>
            </a:extLst>
          </p:cNvPr>
          <p:cNvSpPr/>
          <p:nvPr/>
        </p:nvSpPr>
        <p:spPr>
          <a:xfrm>
            <a:off x="442913" y="1504477"/>
            <a:ext cx="5363527" cy="2782428"/>
          </a:xfrm>
          <a:prstGeom prst="rect">
            <a:avLst/>
          </a:prstGeom>
        </p:spPr>
        <p:txBody>
          <a:bodyPr wrap="square">
            <a:spAutoFit/>
          </a:bodyPr>
          <a:lstStyle/>
          <a:p>
            <a:pPr marL="800100" lvl="1" indent="-342900">
              <a:lnSpc>
                <a:spcPct val="110000"/>
              </a:lnSpc>
              <a:buFont typeface="Arial" panose="020B0604020202020204" pitchFamily="34" charset="0"/>
              <a:buChar char="•"/>
            </a:pPr>
            <a:r>
              <a:rPr lang="zh-CN" altLang="en-US" sz="2000" dirty="0"/>
              <a:t>绝大部分情况下，各次函数调用之间是独立的。系统会保存函数调用时的状态（通过堆栈</a:t>
            </a:r>
            <a:r>
              <a:rPr lang="en-US" altLang="zh-CN" sz="2000" dirty="0"/>
              <a:t>stack frame</a:t>
            </a:r>
            <a:r>
              <a:rPr lang="zh-CN" altLang="en-US" sz="2000" dirty="0"/>
              <a:t>），在调用完成之后移除该次调用时的状态信息</a:t>
            </a:r>
            <a:endParaRPr lang="en-US" altLang="zh-CN" sz="2000" dirty="0"/>
          </a:p>
          <a:p>
            <a:pPr marL="800100" lvl="1" indent="-342900">
              <a:lnSpc>
                <a:spcPct val="110000"/>
              </a:lnSpc>
              <a:buFont typeface="Arial" panose="020B0604020202020204" pitchFamily="34" charset="0"/>
              <a:buChar char="•"/>
            </a:pPr>
            <a:r>
              <a:rPr lang="en-US" altLang="zh-CN" sz="2000" dirty="0"/>
              <a:t>python</a:t>
            </a:r>
            <a:r>
              <a:rPr lang="zh-CN" altLang="en-US" sz="2000" dirty="0"/>
              <a:t>能够保证函数调用按照预定的顺序来执行，而不会迷失</a:t>
            </a:r>
            <a:endParaRPr lang="en-US" altLang="zh-CN" sz="2000" dirty="0"/>
          </a:p>
          <a:p>
            <a:pPr marL="285750" indent="-285750">
              <a:lnSpc>
                <a:spcPct val="110000"/>
              </a:lnSpc>
              <a:buFont typeface="Arial" panose="020B0604020202020204" pitchFamily="34" charset="0"/>
              <a:buChar char="•"/>
            </a:pPr>
            <a:r>
              <a:rPr lang="zh-CN" altLang="en-US" sz="2000" dirty="0"/>
              <a:t>在函数调用时，首先要按照顺序计算各个参数的值后，才进行实际的函数的函数调用</a:t>
            </a:r>
            <a:endParaRPr lang="en-US" altLang="zh-CN" sz="2000" dirty="0"/>
          </a:p>
        </p:txBody>
      </p:sp>
    </p:spTree>
    <p:extLst>
      <p:ext uri="{BB962C8B-B14F-4D97-AF65-F5344CB8AC3E}">
        <p14:creationId xmlns:p14="http://schemas.microsoft.com/office/powerpoint/2010/main" val="3730829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DD6C2-00AB-43CC-8755-CA500545DE26}"/>
              </a:ext>
            </a:extLst>
          </p:cNvPr>
          <p:cNvSpPr>
            <a:spLocks noGrp="1"/>
          </p:cNvSpPr>
          <p:nvPr>
            <p:ph type="title"/>
          </p:nvPr>
        </p:nvSpPr>
        <p:spPr/>
        <p:txBody>
          <a:bodyPr/>
          <a:lstStyle/>
          <a:p>
            <a:r>
              <a:rPr lang="zh-CN" altLang="en-US" dirty="0"/>
              <a:t>高级程序语言</a:t>
            </a:r>
          </a:p>
        </p:txBody>
      </p:sp>
      <p:sp>
        <p:nvSpPr>
          <p:cNvPr id="3" name="内容占位符 2">
            <a:extLst>
              <a:ext uri="{FF2B5EF4-FFF2-40B4-BE49-F238E27FC236}">
                <a16:creationId xmlns:a16="http://schemas.microsoft.com/office/drawing/2014/main" id="{32CB840D-8489-41DB-B5FB-905F9D9BB9E5}"/>
              </a:ext>
            </a:extLst>
          </p:cNvPr>
          <p:cNvSpPr>
            <a:spLocks noGrp="1"/>
          </p:cNvSpPr>
          <p:nvPr>
            <p:ph idx="1"/>
          </p:nvPr>
        </p:nvSpPr>
        <p:spPr/>
        <p:txBody>
          <a:bodyPr>
            <a:normAutofit/>
          </a:bodyPr>
          <a:lstStyle/>
          <a:p>
            <a:pPr marL="342900" indent="-342900"/>
            <a:r>
              <a:rPr lang="zh-CN" altLang="en-US" sz="2400" dirty="0"/>
              <a:t>类自然语言，不再依赖某种特定的机器或环境。在不同的平台上会被转换成不同的机器语言</a:t>
            </a:r>
            <a:endParaRPr lang="en-US" altLang="zh-CN" sz="2400" dirty="0"/>
          </a:p>
          <a:p>
            <a:pPr marL="342900" indent="-342900"/>
            <a:r>
              <a:rPr lang="zh-CN" altLang="en-US" sz="2400" b="1" dirty="0">
                <a:solidFill>
                  <a:srgbClr val="FF0000"/>
                </a:solidFill>
              </a:rPr>
              <a:t>语句</a:t>
            </a:r>
            <a:r>
              <a:rPr lang="en-US" altLang="zh-CN" sz="2400" b="1" dirty="0">
                <a:solidFill>
                  <a:srgbClr val="FF0000"/>
                </a:solidFill>
              </a:rPr>
              <a:t>(statement)</a:t>
            </a:r>
            <a:r>
              <a:rPr lang="zh-CN" altLang="en-US" sz="2400" dirty="0"/>
              <a:t>：相当于指令，由关键字、运算符、标点符号以及其他编程元素（字面量等）按照相应的顺序组成</a:t>
            </a:r>
            <a:endParaRPr lang="en-US" altLang="zh-CN" sz="2400" dirty="0"/>
          </a:p>
          <a:p>
            <a:pPr marL="342900" indent="-342900"/>
            <a:r>
              <a:rPr lang="zh-CN" altLang="en-US" sz="2400" dirty="0"/>
              <a:t>按照高级语言编写的程序称为源程序或源代码（</a:t>
            </a:r>
            <a:r>
              <a:rPr lang="en-US" altLang="zh-CN" sz="2400" dirty="0"/>
              <a:t>source code)</a:t>
            </a:r>
          </a:p>
          <a:p>
            <a:pPr marL="342900" indent="-342900"/>
            <a:r>
              <a:rPr lang="zh-CN" altLang="en-US" sz="2400" dirty="0"/>
              <a:t>更加容易学习和使用，一个语句经常对应着许多条机器代码</a:t>
            </a:r>
            <a:endParaRPr lang="en-US" altLang="zh-CN" sz="2400" dirty="0"/>
          </a:p>
          <a:p>
            <a:pPr marL="342900" indent="-342900"/>
            <a:r>
              <a:rPr lang="en-US" altLang="zh-CN" sz="2400" dirty="0"/>
              <a:t>Fortran, </a:t>
            </a:r>
            <a:r>
              <a:rPr lang="en-US" altLang="zh-CN" sz="2400" dirty="0">
                <a:solidFill>
                  <a:srgbClr val="FF0000"/>
                </a:solidFill>
              </a:rPr>
              <a:t>C</a:t>
            </a:r>
            <a:r>
              <a:rPr lang="en-US" altLang="zh-CN" sz="2400" dirty="0"/>
              <a:t>, C++, C#, Java, </a:t>
            </a:r>
            <a:r>
              <a:rPr lang="en-US" altLang="zh-CN" sz="2400" dirty="0" err="1"/>
              <a:t>Javascript</a:t>
            </a:r>
            <a:r>
              <a:rPr lang="en-US" altLang="zh-CN" sz="2400" dirty="0"/>
              <a:t>, </a:t>
            </a:r>
            <a:r>
              <a:rPr lang="en-US" altLang="zh-CN" sz="2400" dirty="0">
                <a:solidFill>
                  <a:srgbClr val="FF0000"/>
                </a:solidFill>
              </a:rPr>
              <a:t>Python, </a:t>
            </a:r>
            <a:r>
              <a:rPr lang="en-US" altLang="zh-CN" sz="2400" dirty="0"/>
              <a:t>Visual Basic, Ruby, Go</a:t>
            </a:r>
            <a:r>
              <a:rPr lang="zh-CN" altLang="en-US" sz="2400" dirty="0"/>
              <a:t>等</a:t>
            </a:r>
            <a:endParaRPr lang="en-US" altLang="zh-CN" sz="2400" dirty="0"/>
          </a:p>
        </p:txBody>
      </p:sp>
      <p:grpSp>
        <p:nvGrpSpPr>
          <p:cNvPr id="4" name="组合 3">
            <a:extLst>
              <a:ext uri="{FF2B5EF4-FFF2-40B4-BE49-F238E27FC236}">
                <a16:creationId xmlns:a16="http://schemas.microsoft.com/office/drawing/2014/main" id="{B0C0937A-9052-486C-94B4-222349BF7E74}"/>
              </a:ext>
            </a:extLst>
          </p:cNvPr>
          <p:cNvGrpSpPr/>
          <p:nvPr/>
        </p:nvGrpSpPr>
        <p:grpSpPr>
          <a:xfrm>
            <a:off x="851031" y="4179489"/>
            <a:ext cx="9814710" cy="2308324"/>
            <a:chOff x="685650" y="3092856"/>
            <a:chExt cx="9814710" cy="2308324"/>
          </a:xfrm>
        </p:grpSpPr>
        <p:sp>
          <p:nvSpPr>
            <p:cNvPr id="5" name="矩形 4">
              <a:extLst>
                <a:ext uri="{FF2B5EF4-FFF2-40B4-BE49-F238E27FC236}">
                  <a16:creationId xmlns:a16="http://schemas.microsoft.com/office/drawing/2014/main" id="{1908735D-8843-4E8C-857B-0C079BFE9449}"/>
                </a:ext>
              </a:extLst>
            </p:cNvPr>
            <p:cNvSpPr/>
            <p:nvPr/>
          </p:nvSpPr>
          <p:spPr>
            <a:xfrm>
              <a:off x="685650" y="3785036"/>
              <a:ext cx="4299575" cy="461665"/>
            </a:xfrm>
            <a:prstGeom prst="rect">
              <a:avLst/>
            </a:prstGeom>
            <a:ln>
              <a:solidFill>
                <a:schemeClr val="accent1"/>
              </a:solidFill>
            </a:ln>
          </p:spPr>
          <p:txBody>
            <a:bodyPr wrap="none">
              <a:spAutoFit/>
            </a:bodyPr>
            <a:lstStyle/>
            <a:p>
              <a:r>
                <a:rPr lang="en-US" altLang="zh-CN" sz="2400" dirty="0"/>
                <a:t>total = price * (tax + 100) / 100</a:t>
              </a:r>
              <a:endParaRPr lang="zh-CN" altLang="zh-CN" sz="2400" dirty="0"/>
            </a:p>
          </p:txBody>
        </p:sp>
        <p:sp>
          <p:nvSpPr>
            <p:cNvPr id="6" name="矩形 5">
              <a:extLst>
                <a:ext uri="{FF2B5EF4-FFF2-40B4-BE49-F238E27FC236}">
                  <a16:creationId xmlns:a16="http://schemas.microsoft.com/office/drawing/2014/main" id="{205C249C-AEBB-45B2-AE30-B030621F9B80}"/>
                </a:ext>
              </a:extLst>
            </p:cNvPr>
            <p:cNvSpPr/>
            <p:nvPr/>
          </p:nvSpPr>
          <p:spPr>
            <a:xfrm>
              <a:off x="7594600" y="3092856"/>
              <a:ext cx="2905760"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err="1"/>
                <a:t>mov</a:t>
              </a:r>
              <a:r>
                <a:rPr lang="en-US" altLang="zh-CN" sz="2400" dirty="0"/>
                <a:t> EAX, EBP[-2] </a:t>
              </a:r>
              <a:endParaRPr lang="zh-CN" altLang="zh-CN" sz="2400" dirty="0"/>
            </a:p>
            <a:p>
              <a:r>
                <a:rPr lang="en-US" altLang="zh-CN" sz="2400" dirty="0" err="1"/>
                <a:t>mov</a:t>
              </a:r>
              <a:r>
                <a:rPr lang="en-US" altLang="zh-CN" sz="2400" dirty="0"/>
                <a:t> EBX, EBP[-4]</a:t>
              </a:r>
              <a:endParaRPr lang="zh-CN" altLang="zh-CN" sz="2400" dirty="0"/>
            </a:p>
            <a:p>
              <a:r>
                <a:rPr lang="en-US" altLang="zh-CN" sz="2400" dirty="0"/>
                <a:t>add EBX, 100</a:t>
              </a:r>
              <a:endParaRPr lang="zh-CN" altLang="zh-CN" sz="2400" dirty="0"/>
            </a:p>
            <a:p>
              <a:r>
                <a:rPr lang="en-US" altLang="zh-CN" sz="2400" dirty="0" err="1"/>
                <a:t>mul</a:t>
              </a:r>
              <a:r>
                <a:rPr lang="en-US" altLang="zh-CN" sz="2400" dirty="0"/>
                <a:t> EAX, EBX</a:t>
              </a:r>
              <a:endParaRPr lang="zh-CN" altLang="zh-CN" sz="2400" dirty="0"/>
            </a:p>
            <a:p>
              <a:r>
                <a:rPr lang="en-US" altLang="zh-CN" sz="2400" dirty="0"/>
                <a:t>div EAX, 100</a:t>
              </a:r>
              <a:endParaRPr lang="zh-CN" altLang="zh-CN" sz="2400" dirty="0"/>
            </a:p>
            <a:p>
              <a:r>
                <a:rPr lang="en-US" altLang="zh-CN" sz="2400" dirty="0" err="1"/>
                <a:t>mov</a:t>
              </a:r>
              <a:r>
                <a:rPr lang="en-US" altLang="zh-CN" sz="2400" dirty="0"/>
                <a:t> EBP[2], EAX</a:t>
              </a:r>
              <a:endParaRPr lang="zh-CN" altLang="zh-CN" sz="2400" dirty="0"/>
            </a:p>
          </p:txBody>
        </p:sp>
        <p:sp>
          <p:nvSpPr>
            <p:cNvPr id="7" name="箭头: 右 6">
              <a:extLst>
                <a:ext uri="{FF2B5EF4-FFF2-40B4-BE49-F238E27FC236}">
                  <a16:creationId xmlns:a16="http://schemas.microsoft.com/office/drawing/2014/main" id="{599E5AED-F071-439F-B293-9D6DF5F3D104}"/>
                </a:ext>
              </a:extLst>
            </p:cNvPr>
            <p:cNvSpPr/>
            <p:nvPr/>
          </p:nvSpPr>
          <p:spPr>
            <a:xfrm>
              <a:off x="5188267" y="3785075"/>
              <a:ext cx="2000250" cy="369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180394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5A855-5C5B-4A80-9041-733796554DCC}"/>
              </a:ext>
            </a:extLst>
          </p:cNvPr>
          <p:cNvSpPr>
            <a:spLocks noGrp="1"/>
          </p:cNvSpPr>
          <p:nvPr>
            <p:ph type="title"/>
          </p:nvPr>
        </p:nvSpPr>
        <p:spPr/>
        <p:txBody>
          <a:bodyPr/>
          <a:lstStyle/>
          <a:p>
            <a:r>
              <a:rPr lang="zh-CN" altLang="en-US" dirty="0"/>
              <a:t>函数的参数</a:t>
            </a:r>
          </a:p>
        </p:txBody>
      </p:sp>
      <p:sp>
        <p:nvSpPr>
          <p:cNvPr id="3" name="内容占位符 2">
            <a:extLst>
              <a:ext uri="{FF2B5EF4-FFF2-40B4-BE49-F238E27FC236}">
                <a16:creationId xmlns:a16="http://schemas.microsoft.com/office/drawing/2014/main" id="{F29BCDCB-F0B8-461C-8A3A-13DD5D10D195}"/>
              </a:ext>
            </a:extLst>
          </p:cNvPr>
          <p:cNvSpPr>
            <a:spLocks noGrp="1"/>
          </p:cNvSpPr>
          <p:nvPr>
            <p:ph idx="1"/>
          </p:nvPr>
        </p:nvSpPr>
        <p:spPr/>
        <p:txBody>
          <a:bodyPr/>
          <a:lstStyle/>
          <a:p>
            <a:pPr>
              <a:lnSpc>
                <a:spcPct val="100000"/>
              </a:lnSpc>
            </a:pPr>
            <a:r>
              <a:rPr lang="zh-CN" altLang="en-US" dirty="0"/>
              <a:t>变量不需要声明类型</a:t>
            </a:r>
            <a:endParaRPr lang="en-US" altLang="zh-CN" dirty="0"/>
          </a:p>
          <a:p>
            <a:pPr>
              <a:lnSpc>
                <a:spcPct val="100000"/>
              </a:lnSpc>
            </a:pPr>
            <a:r>
              <a:rPr lang="zh-CN" altLang="en-US" dirty="0"/>
              <a:t>函数定义时，只需要指定参数的名字，而</a:t>
            </a:r>
            <a:r>
              <a:rPr lang="zh-CN" altLang="en-US" dirty="0">
                <a:solidFill>
                  <a:srgbClr val="FF0000"/>
                </a:solidFill>
              </a:rPr>
              <a:t>不需要指定参数的类型</a:t>
            </a:r>
            <a:endParaRPr lang="en-US" altLang="zh-CN" dirty="0"/>
          </a:p>
          <a:p>
            <a:pPr lvl="1">
              <a:lnSpc>
                <a:spcPct val="100000"/>
              </a:lnSpc>
            </a:pPr>
            <a:r>
              <a:rPr lang="zh-CN" altLang="en-US" sz="2000" dirty="0"/>
              <a:t>形参的类型完全由调用者传递的实参类型决定</a:t>
            </a:r>
            <a:endParaRPr lang="en-US" altLang="zh-CN" sz="2000" dirty="0">
              <a:solidFill>
                <a:srgbClr val="00B0F0"/>
              </a:solidFill>
            </a:endParaRPr>
          </a:p>
          <a:p>
            <a:pPr lvl="1">
              <a:lnSpc>
                <a:spcPct val="100000"/>
              </a:lnSpc>
            </a:pPr>
            <a:r>
              <a:rPr lang="zh-CN" altLang="en-US" sz="2000" dirty="0"/>
              <a:t>函数编写如果有问题，只有</a:t>
            </a:r>
            <a:r>
              <a:rPr lang="zh-CN" altLang="en-US" sz="2000" dirty="0">
                <a:solidFill>
                  <a:srgbClr val="FF0000"/>
                </a:solidFill>
              </a:rPr>
              <a:t>在调用时</a:t>
            </a:r>
            <a:r>
              <a:rPr lang="zh-CN" altLang="en-US" sz="2000" dirty="0"/>
              <a:t>才能被发现</a:t>
            </a:r>
            <a:endParaRPr lang="en-US" altLang="zh-CN" sz="2000" dirty="0"/>
          </a:p>
          <a:p>
            <a:pPr lvl="1">
              <a:lnSpc>
                <a:spcPct val="100000"/>
              </a:lnSpc>
            </a:pPr>
            <a:r>
              <a:rPr lang="zh-CN" altLang="en-US" sz="2000" dirty="0"/>
              <a:t>传递某些参数时可能执行正确，而传递另一些类型的参数时可能出现错误</a:t>
            </a:r>
            <a:endParaRPr lang="en-US" altLang="zh-CN" sz="2000" dirty="0"/>
          </a:p>
          <a:p>
            <a:pPr>
              <a:lnSpc>
                <a:spcPct val="100000"/>
              </a:lnSpc>
            </a:pPr>
            <a:r>
              <a:rPr lang="zh-CN" altLang="en-US" dirty="0"/>
              <a:t>函数定义时，参数（形参）可以是： </a:t>
            </a:r>
            <a:endParaRPr lang="en-US" altLang="zh-CN" dirty="0"/>
          </a:p>
          <a:p>
            <a:pPr lvl="1">
              <a:lnSpc>
                <a:spcPct val="100000"/>
              </a:lnSpc>
            </a:pPr>
            <a:r>
              <a:rPr lang="zh-CN" altLang="en-US" sz="2000" dirty="0"/>
              <a:t>普通</a:t>
            </a:r>
            <a:r>
              <a:rPr lang="en-US" altLang="zh-CN" sz="2000" dirty="0"/>
              <a:t>(</a:t>
            </a:r>
            <a:r>
              <a:rPr lang="zh-CN" altLang="en-US" sz="2000" dirty="0"/>
              <a:t>位置</a:t>
            </a:r>
            <a:r>
              <a:rPr lang="en-US" altLang="zh-CN" sz="2000" dirty="0"/>
              <a:t>)</a:t>
            </a:r>
            <a:r>
              <a:rPr lang="zh-CN" altLang="en-US" sz="2000" dirty="0"/>
              <a:t>参数</a:t>
            </a:r>
            <a:endParaRPr lang="en-US" altLang="zh-CN" sz="2000" dirty="0"/>
          </a:p>
          <a:p>
            <a:pPr lvl="1">
              <a:lnSpc>
                <a:spcPct val="100000"/>
              </a:lnSpc>
            </a:pPr>
            <a:r>
              <a:rPr lang="zh-CN" altLang="en-US" sz="2000" dirty="0"/>
              <a:t>缺省值参数，相应位置没有参数传递时使用缺省值</a:t>
            </a:r>
            <a:endParaRPr lang="en-US" altLang="zh-CN" sz="2000" dirty="0"/>
          </a:p>
          <a:p>
            <a:pPr lvl="1">
              <a:lnSpc>
                <a:spcPct val="100000"/>
              </a:lnSpc>
            </a:pPr>
            <a:r>
              <a:rPr lang="zh-CN" altLang="en-US" sz="2000" u="sng" dirty="0">
                <a:solidFill>
                  <a:srgbClr val="FF0000"/>
                </a:solidFill>
              </a:rPr>
              <a:t>可变长度位置参数  </a:t>
            </a:r>
            <a:r>
              <a:rPr lang="en-US" altLang="zh-CN" sz="2000" u="sng" dirty="0">
                <a:solidFill>
                  <a:srgbClr val="FF0000"/>
                </a:solidFill>
              </a:rPr>
              <a:t>*</a:t>
            </a:r>
            <a:r>
              <a:rPr lang="en-US" altLang="zh-CN" sz="2000" u="sng" dirty="0" err="1">
                <a:solidFill>
                  <a:srgbClr val="FF0000"/>
                </a:solidFill>
              </a:rPr>
              <a:t>args</a:t>
            </a:r>
            <a:r>
              <a:rPr lang="zh-CN" altLang="en-US" sz="2000" u="sng" dirty="0">
                <a:solidFill>
                  <a:srgbClr val="FF0000"/>
                </a:solidFill>
              </a:rPr>
              <a:t>，调用时相应位置可以传递</a:t>
            </a:r>
            <a:r>
              <a:rPr lang="en-US" altLang="zh-CN" sz="2000" u="sng" dirty="0">
                <a:solidFill>
                  <a:srgbClr val="FF0000"/>
                </a:solidFill>
              </a:rPr>
              <a:t>0</a:t>
            </a:r>
            <a:r>
              <a:rPr lang="zh-CN" altLang="en-US" sz="2000" u="sng" dirty="0">
                <a:solidFill>
                  <a:srgbClr val="FF0000"/>
                </a:solidFill>
              </a:rPr>
              <a:t>个或者多个位置参数（实参）</a:t>
            </a:r>
            <a:endParaRPr lang="en-US" altLang="zh-CN" sz="2000" u="sng" dirty="0">
              <a:solidFill>
                <a:srgbClr val="FF0000"/>
              </a:solidFill>
            </a:endParaRPr>
          </a:p>
          <a:p>
            <a:pPr lvl="1">
              <a:lnSpc>
                <a:spcPct val="100000"/>
              </a:lnSpc>
            </a:pPr>
            <a:r>
              <a:rPr lang="zh-CN" altLang="en-US" sz="2000" u="sng" dirty="0">
                <a:solidFill>
                  <a:srgbClr val="FF0000"/>
                </a:solidFill>
              </a:rPr>
              <a:t>可变长度字典参数 </a:t>
            </a:r>
            <a:r>
              <a:rPr lang="en-US" altLang="zh-CN" sz="2000" u="sng" dirty="0">
                <a:solidFill>
                  <a:srgbClr val="FF0000"/>
                </a:solidFill>
              </a:rPr>
              <a:t>**</a:t>
            </a:r>
            <a:r>
              <a:rPr lang="en-US" altLang="zh-CN" sz="2000" u="sng" dirty="0" err="1">
                <a:solidFill>
                  <a:srgbClr val="FF0000"/>
                </a:solidFill>
              </a:rPr>
              <a:t>kwargs</a:t>
            </a:r>
            <a:r>
              <a:rPr lang="zh-CN" altLang="en-US" sz="2000" u="sng" dirty="0">
                <a:solidFill>
                  <a:srgbClr val="FF0000"/>
                </a:solidFill>
              </a:rPr>
              <a:t>，调用时可以传递</a:t>
            </a:r>
            <a:r>
              <a:rPr lang="en-US" altLang="zh-CN" sz="2000" u="sng" dirty="0">
                <a:solidFill>
                  <a:srgbClr val="FF0000"/>
                </a:solidFill>
              </a:rPr>
              <a:t>0</a:t>
            </a:r>
            <a:r>
              <a:rPr lang="zh-CN" altLang="en-US" sz="2000" u="sng" dirty="0">
                <a:solidFill>
                  <a:srgbClr val="FF0000"/>
                </a:solidFill>
              </a:rPr>
              <a:t>个或多个关键字参数（实参）</a:t>
            </a:r>
            <a:endParaRPr lang="en-US" altLang="zh-CN" sz="2000" u="sng" dirty="0">
              <a:solidFill>
                <a:srgbClr val="FF0000"/>
              </a:solidFill>
            </a:endParaRPr>
          </a:p>
          <a:p>
            <a:pPr lvl="1">
              <a:lnSpc>
                <a:spcPct val="100000"/>
              </a:lnSpc>
            </a:pPr>
            <a:r>
              <a:rPr lang="en-US" altLang="zh-CN" sz="2000" u="sng" dirty="0">
                <a:solidFill>
                  <a:srgbClr val="FF0000"/>
                </a:solidFill>
              </a:rPr>
              <a:t>keyword-only</a:t>
            </a:r>
            <a:r>
              <a:rPr lang="zh-CN" altLang="en-US" sz="2000" u="sng" dirty="0">
                <a:solidFill>
                  <a:srgbClr val="FF0000"/>
                </a:solidFill>
              </a:rPr>
              <a:t>参数，如果要传递值时只能通过关键字参数（实参）方式传递</a:t>
            </a:r>
            <a:endParaRPr lang="en-US" altLang="zh-CN" sz="2000" u="sng" dirty="0">
              <a:solidFill>
                <a:srgbClr val="FF0000"/>
              </a:solidFill>
            </a:endParaRPr>
          </a:p>
          <a:p>
            <a:pPr>
              <a:lnSpc>
                <a:spcPct val="100000"/>
              </a:lnSpc>
            </a:pPr>
            <a:r>
              <a:rPr lang="zh-CN" altLang="en-US" dirty="0"/>
              <a:t>函数调用时，参数（实参）可以是：</a:t>
            </a:r>
            <a:endParaRPr lang="en-US" altLang="zh-CN" dirty="0"/>
          </a:p>
          <a:p>
            <a:pPr lvl="1">
              <a:lnSpc>
                <a:spcPct val="100000"/>
              </a:lnSpc>
            </a:pPr>
            <a:r>
              <a:rPr lang="zh-CN" altLang="en-US" sz="2000" dirty="0"/>
              <a:t>普通（位置）参数</a:t>
            </a:r>
            <a:endParaRPr lang="en-US" altLang="zh-CN" sz="2000" dirty="0"/>
          </a:p>
          <a:p>
            <a:pPr lvl="1">
              <a:lnSpc>
                <a:spcPct val="100000"/>
              </a:lnSpc>
            </a:pPr>
            <a:r>
              <a:rPr lang="zh-CN" altLang="en-US" sz="2000" dirty="0"/>
              <a:t>关键字参数</a:t>
            </a:r>
          </a:p>
          <a:p>
            <a:pPr marL="544251" lvl="1" indent="0">
              <a:lnSpc>
                <a:spcPct val="100000"/>
              </a:lnSpc>
              <a:buNone/>
            </a:pPr>
            <a:endParaRPr lang="en-US" altLang="zh-CN" sz="2000" dirty="0"/>
          </a:p>
          <a:p>
            <a:endParaRPr lang="zh-CN" altLang="en-US" dirty="0"/>
          </a:p>
        </p:txBody>
      </p:sp>
      <p:sp>
        <p:nvSpPr>
          <p:cNvPr id="5" name="矩形 4">
            <a:extLst>
              <a:ext uri="{FF2B5EF4-FFF2-40B4-BE49-F238E27FC236}">
                <a16:creationId xmlns:a16="http://schemas.microsoft.com/office/drawing/2014/main" id="{E94FFEF3-ABEC-462C-BE88-E62760923968}"/>
              </a:ext>
            </a:extLst>
          </p:cNvPr>
          <p:cNvSpPr/>
          <p:nvPr/>
        </p:nvSpPr>
        <p:spPr>
          <a:xfrm>
            <a:off x="6810669" y="5161157"/>
            <a:ext cx="4938418" cy="1323439"/>
          </a:xfrm>
          <a:prstGeom prst="rect">
            <a:avLst/>
          </a:prstGeom>
          <a:solidFill>
            <a:sysClr val="window" lastClr="FFFFFF"/>
          </a:solidFill>
          <a:ln w="12700" cap="flat" cmpd="sng" algn="ctr">
            <a:solidFill>
              <a:srgbClr val="ED7D31"/>
            </a:solidFill>
            <a:prstDash val="solid"/>
            <a:miter lim="800000"/>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s-ES" altLang="zh-CN" sz="2000" dirty="0">
                <a:latin typeface="+mj-lt"/>
              </a:rPr>
              <a:t>def func(a, b, c, x='x', y='y'):</a:t>
            </a:r>
          </a:p>
          <a:p>
            <a:pPr marL="0" marR="0" lvl="0" indent="0" defTabSz="914400" eaLnBrk="1" fontAlgn="auto" latinLnBrk="0" hangingPunct="1">
              <a:lnSpc>
                <a:spcPct val="100000"/>
              </a:lnSpc>
              <a:spcBef>
                <a:spcPts val="0"/>
              </a:spcBef>
              <a:spcAft>
                <a:spcPts val="0"/>
              </a:spcAft>
              <a:buClrTx/>
              <a:buSzTx/>
              <a:buFontTx/>
              <a:buNone/>
              <a:tabLst/>
              <a:defRPr/>
            </a:pPr>
            <a:r>
              <a:rPr lang="es-ES" altLang="zh-CN" sz="2000" dirty="0">
                <a:latin typeface="+mj-lt"/>
              </a:rPr>
              <a:t>    print(a, b, c, x, y)</a:t>
            </a: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2000" dirty="0">
              <a:latin typeface="+mj-lt"/>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2000" dirty="0" err="1">
                <a:latin typeface="+mj-lt"/>
              </a:rPr>
              <a:t>func</a:t>
            </a:r>
            <a:r>
              <a:rPr lang="en-US" altLang="zh-CN" sz="2000" dirty="0">
                <a:latin typeface="+mj-lt"/>
              </a:rPr>
              <a:t>(1, 2, 3, y=5)</a:t>
            </a:r>
            <a:endParaRPr lang="zh-CN" altLang="en-US" sz="2000" dirty="0">
              <a:latin typeface="+mj-lt"/>
            </a:endParaRPr>
          </a:p>
        </p:txBody>
      </p:sp>
      <p:grpSp>
        <p:nvGrpSpPr>
          <p:cNvPr id="6" name="组合 5">
            <a:extLst>
              <a:ext uri="{FF2B5EF4-FFF2-40B4-BE49-F238E27FC236}">
                <a16:creationId xmlns:a16="http://schemas.microsoft.com/office/drawing/2014/main" id="{E20535E2-E7C7-4F89-8057-4490B57B921F}"/>
              </a:ext>
            </a:extLst>
          </p:cNvPr>
          <p:cNvGrpSpPr/>
          <p:nvPr/>
        </p:nvGrpSpPr>
        <p:grpSpPr>
          <a:xfrm>
            <a:off x="207373" y="3748560"/>
            <a:ext cx="643345" cy="1200329"/>
            <a:chOff x="194053" y="3885209"/>
            <a:chExt cx="643345" cy="1200329"/>
          </a:xfrm>
        </p:grpSpPr>
        <p:sp>
          <p:nvSpPr>
            <p:cNvPr id="7" name="左大括号 6">
              <a:extLst>
                <a:ext uri="{FF2B5EF4-FFF2-40B4-BE49-F238E27FC236}">
                  <a16:creationId xmlns:a16="http://schemas.microsoft.com/office/drawing/2014/main" id="{139FA756-6007-401D-A093-164B86F3886F}"/>
                </a:ext>
              </a:extLst>
            </p:cNvPr>
            <p:cNvSpPr/>
            <p:nvPr/>
          </p:nvSpPr>
          <p:spPr>
            <a:xfrm>
              <a:off x="670018" y="4167737"/>
              <a:ext cx="167380" cy="750771"/>
            </a:xfrm>
            <a:prstGeom prst="leftBrace">
              <a:avLst>
                <a:gd name="adj1" fmla="val 8333"/>
                <a:gd name="adj2" fmla="val 47303"/>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71485A7-8E3C-4F78-8AA8-F33FFF7A0E40}"/>
                </a:ext>
              </a:extLst>
            </p:cNvPr>
            <p:cNvSpPr txBox="1"/>
            <p:nvPr/>
          </p:nvSpPr>
          <p:spPr>
            <a:xfrm>
              <a:off x="194053" y="3885209"/>
              <a:ext cx="326493" cy="1200329"/>
            </a:xfrm>
            <a:prstGeom prst="rect">
              <a:avLst/>
            </a:prstGeom>
            <a:noFill/>
          </p:spPr>
          <p:txBody>
            <a:bodyPr wrap="square" rtlCol="0">
              <a:spAutoFit/>
            </a:bodyPr>
            <a:lstStyle/>
            <a:p>
              <a:r>
                <a:rPr lang="zh-CN" altLang="en-US" b="1" dirty="0">
                  <a:solidFill>
                    <a:srgbClr val="FF0000"/>
                  </a:solidFill>
                </a:rPr>
                <a:t>以后介绍</a:t>
              </a:r>
            </a:p>
          </p:txBody>
        </p:sp>
      </p:grpSp>
    </p:spTree>
    <p:extLst>
      <p:ext uri="{BB962C8B-B14F-4D97-AF65-F5344CB8AC3E}">
        <p14:creationId xmlns:p14="http://schemas.microsoft.com/office/powerpoint/2010/main" val="3045514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0EE60-6FFB-4DB8-A960-B3DD68A982F0}"/>
              </a:ext>
            </a:extLst>
          </p:cNvPr>
          <p:cNvSpPr>
            <a:spLocks noGrp="1"/>
          </p:cNvSpPr>
          <p:nvPr>
            <p:ph type="title"/>
          </p:nvPr>
        </p:nvSpPr>
        <p:spPr/>
        <p:txBody>
          <a:bodyPr/>
          <a:lstStyle/>
          <a:p>
            <a:r>
              <a:rPr lang="zh-CN" altLang="en-US" dirty="0"/>
              <a:t>函数定义：位置形参和缺省值形参</a:t>
            </a:r>
          </a:p>
        </p:txBody>
      </p:sp>
      <p:sp>
        <p:nvSpPr>
          <p:cNvPr id="3" name="内容占位符 2">
            <a:extLst>
              <a:ext uri="{FF2B5EF4-FFF2-40B4-BE49-F238E27FC236}">
                <a16:creationId xmlns:a16="http://schemas.microsoft.com/office/drawing/2014/main" id="{86FE5A59-22FC-4625-B07F-4300FEE578E6}"/>
              </a:ext>
            </a:extLst>
          </p:cNvPr>
          <p:cNvSpPr>
            <a:spLocks noGrp="1"/>
          </p:cNvSpPr>
          <p:nvPr>
            <p:ph idx="1"/>
          </p:nvPr>
        </p:nvSpPr>
        <p:spPr/>
        <p:txBody>
          <a:bodyPr>
            <a:noAutofit/>
          </a:bodyPr>
          <a:lstStyle/>
          <a:p>
            <a:pPr>
              <a:lnSpc>
                <a:spcPct val="100000"/>
              </a:lnSpc>
              <a:defRPr/>
            </a:pPr>
            <a:r>
              <a:rPr lang="zh-CN" altLang="en-US" dirty="0"/>
              <a:t>定义函数时，仅包含形参名的参数称为</a:t>
            </a:r>
            <a:r>
              <a:rPr lang="zh-CN" altLang="en-US" dirty="0">
                <a:solidFill>
                  <a:schemeClr val="accent6"/>
                </a:solidFill>
              </a:rPr>
              <a:t>位置（</a:t>
            </a:r>
            <a:r>
              <a:rPr lang="en-US" altLang="zh-CN" dirty="0">
                <a:solidFill>
                  <a:schemeClr val="accent6"/>
                </a:solidFill>
              </a:rPr>
              <a:t>positional</a:t>
            </a:r>
            <a:r>
              <a:rPr lang="zh-CN" altLang="en-US" dirty="0">
                <a:solidFill>
                  <a:schemeClr val="accent6"/>
                </a:solidFill>
              </a:rPr>
              <a:t>）参数</a:t>
            </a:r>
            <a:r>
              <a:rPr lang="zh-CN" altLang="en-US" dirty="0"/>
              <a:t>，根据其出现的位置顺序来逐个匹配相应的实参</a:t>
            </a:r>
            <a:r>
              <a:rPr lang="en-US" altLang="zh-CN" dirty="0"/>
              <a:t>(argument,</a:t>
            </a:r>
            <a:r>
              <a:rPr lang="zh-CN" altLang="en-US" dirty="0"/>
              <a:t>函数调用时传递的参数</a:t>
            </a:r>
            <a:r>
              <a:rPr lang="en-US" altLang="zh-CN" dirty="0"/>
              <a:t>)</a:t>
            </a:r>
          </a:p>
          <a:p>
            <a:pPr>
              <a:lnSpc>
                <a:spcPct val="100000"/>
              </a:lnSpc>
              <a:defRPr/>
            </a:pPr>
            <a:r>
              <a:rPr lang="zh-CN" altLang="en-US" b="1" dirty="0">
                <a:solidFill>
                  <a:schemeClr val="accent6"/>
                </a:solidFill>
              </a:rPr>
              <a:t>缺省值或默认值参数</a:t>
            </a:r>
            <a:r>
              <a:rPr lang="zh-CN" altLang="en-US" dirty="0"/>
              <a:t>，格式为 </a:t>
            </a:r>
            <a:r>
              <a:rPr lang="en-US" altLang="zh-CN" dirty="0" err="1"/>
              <a:t>arg</a:t>
            </a:r>
            <a:r>
              <a:rPr lang="en-US" altLang="zh-CN" dirty="0"/>
              <a:t>=default</a:t>
            </a:r>
          </a:p>
          <a:p>
            <a:pPr lvl="1">
              <a:lnSpc>
                <a:spcPct val="100000"/>
              </a:lnSpc>
              <a:defRPr/>
            </a:pPr>
            <a:r>
              <a:rPr lang="zh-CN" altLang="en-US" sz="2000" dirty="0"/>
              <a:t>给出了形参的名字以及缺省值</a:t>
            </a:r>
            <a:r>
              <a:rPr lang="en-US" altLang="zh-CN" sz="2000" dirty="0"/>
              <a:t> </a:t>
            </a:r>
          </a:p>
          <a:p>
            <a:pPr lvl="1">
              <a:lnSpc>
                <a:spcPct val="100000"/>
              </a:lnSpc>
              <a:defRPr/>
            </a:pPr>
            <a:r>
              <a:rPr lang="zh-CN" altLang="en-US" sz="2000" dirty="0"/>
              <a:t>可以将缺省值参数看成一个“</a:t>
            </a:r>
            <a:r>
              <a:rPr lang="zh-CN" altLang="en-US" sz="2000" b="1" dirty="0">
                <a:solidFill>
                  <a:srgbClr val="FF0000"/>
                </a:solidFill>
              </a:rPr>
              <a:t>特殊的位置参数</a:t>
            </a:r>
            <a:r>
              <a:rPr lang="zh-CN" altLang="en-US" sz="2000" dirty="0"/>
              <a:t>”，如果调用时没有传递该参数，则形参指向函数定义时指定的缺省值对象</a:t>
            </a:r>
            <a:endParaRPr lang="en-US" altLang="zh-CN" sz="2000" dirty="0"/>
          </a:p>
          <a:p>
            <a:pPr lvl="1">
              <a:lnSpc>
                <a:spcPct val="100000"/>
              </a:lnSpc>
              <a:defRPr/>
            </a:pPr>
            <a:r>
              <a:rPr lang="zh-CN" altLang="en-US" sz="2000" b="1" dirty="0">
                <a:solidFill>
                  <a:srgbClr val="FF0000"/>
                </a:solidFill>
              </a:rPr>
              <a:t>缺省值保存在函数对象的属性</a:t>
            </a:r>
            <a:r>
              <a:rPr lang="en-US" altLang="zh-CN" sz="2000" b="1" dirty="0">
                <a:solidFill>
                  <a:srgbClr val="FF0000"/>
                </a:solidFill>
                <a:sym typeface="Arial" charset="0"/>
              </a:rPr>
              <a:t>__defaults__</a:t>
            </a:r>
            <a:r>
              <a:rPr lang="zh-CN" altLang="en-US" sz="2000" dirty="0">
                <a:sym typeface="Arial" charset="0"/>
              </a:rPr>
              <a:t>中，该属性为元组类型</a:t>
            </a:r>
            <a:r>
              <a:rPr lang="zh-CN" altLang="en-US" sz="2000" b="1" dirty="0">
                <a:solidFill>
                  <a:schemeClr val="accent5"/>
                </a:solidFill>
                <a:latin typeface="宋体" charset="-122"/>
                <a:sym typeface="Arial" charset="0"/>
              </a:rPr>
              <a:t>，</a:t>
            </a:r>
            <a:r>
              <a:rPr lang="zh-CN" altLang="en-US" sz="2000" dirty="0">
                <a:sym typeface="Arial" charset="0"/>
              </a:rPr>
              <a:t>保存了所有缺省</a:t>
            </a:r>
            <a:r>
              <a:rPr lang="zh-CN" altLang="en-US" sz="2000" dirty="0">
                <a:latin typeface="宋体" charset="-122"/>
                <a:sym typeface="Arial" charset="0"/>
              </a:rPr>
              <a:t>值参数的当前值</a:t>
            </a:r>
            <a:endParaRPr lang="en-US" altLang="zh-CN" sz="2000" dirty="0">
              <a:latin typeface="宋体" charset="-122"/>
              <a:sym typeface="Arial" charset="0"/>
            </a:endParaRPr>
          </a:p>
          <a:p>
            <a:pPr lvl="1">
              <a:lnSpc>
                <a:spcPct val="100000"/>
              </a:lnSpc>
              <a:defRPr/>
            </a:pPr>
            <a:r>
              <a:rPr lang="en-US" altLang="zh-CN" sz="2000" dirty="0" err="1"/>
              <a:t>arg</a:t>
            </a:r>
            <a:r>
              <a:rPr lang="zh-CN" altLang="en-US" sz="2000" dirty="0"/>
              <a:t>为函数调用时创建的</a:t>
            </a:r>
            <a:r>
              <a:rPr lang="zh-CN" altLang="en-US" sz="2000" dirty="0">
                <a:solidFill>
                  <a:srgbClr val="FF0000"/>
                </a:solidFill>
              </a:rPr>
              <a:t>新名字空间的名字</a:t>
            </a:r>
            <a:r>
              <a:rPr lang="zh-CN" altLang="en-US" sz="2000" dirty="0"/>
              <a:t>，表达式</a:t>
            </a:r>
            <a:r>
              <a:rPr lang="en-US" altLang="zh-CN" sz="2000" dirty="0"/>
              <a:t>default</a:t>
            </a:r>
            <a:r>
              <a:rPr lang="zh-CN" altLang="en-US" sz="2000" dirty="0"/>
              <a:t>是在</a:t>
            </a:r>
            <a:r>
              <a:rPr lang="zh-CN" altLang="en-US" sz="2000" dirty="0">
                <a:solidFill>
                  <a:srgbClr val="FF0000"/>
                </a:solidFill>
              </a:rPr>
              <a:t>函数定义时所在名字空间</a:t>
            </a:r>
            <a:r>
              <a:rPr lang="zh-CN" altLang="en-US" sz="2000" dirty="0"/>
              <a:t>处进行计算的。</a:t>
            </a:r>
            <a:endParaRPr lang="en-US" altLang="zh-CN" sz="2000" dirty="0"/>
          </a:p>
          <a:p>
            <a:pPr lvl="1">
              <a:lnSpc>
                <a:spcPct val="100000"/>
              </a:lnSpc>
              <a:defRPr/>
            </a:pPr>
            <a:r>
              <a:rPr lang="zh-CN" altLang="en-US" sz="2000" dirty="0">
                <a:sym typeface="Arial" charset="0"/>
              </a:rPr>
              <a:t>如果缺省值参数的默认值为不可变对象，缺省值无法更改，不会有什么问题；如果缺省值参数的缺省值为</a:t>
            </a:r>
            <a:r>
              <a:rPr lang="zh-CN" altLang="en-US" sz="2000" b="1" dirty="0">
                <a:solidFill>
                  <a:srgbClr val="0070C0"/>
                </a:solidFill>
                <a:sym typeface="Arial" charset="0"/>
              </a:rPr>
              <a:t>可变对象，则需要特别注意（以后会展开）</a:t>
            </a:r>
            <a:endParaRPr lang="en-US" altLang="zh-CN" sz="2000" dirty="0"/>
          </a:p>
          <a:p>
            <a:pPr>
              <a:lnSpc>
                <a:spcPct val="100000"/>
              </a:lnSpc>
              <a:defRPr/>
            </a:pPr>
            <a:r>
              <a:rPr lang="zh-CN" altLang="en-US" dirty="0">
                <a:sym typeface="Arial" charset="0"/>
              </a:rPr>
              <a:t>缺省</a:t>
            </a:r>
            <a:r>
              <a:rPr lang="zh-CN" altLang="en-US" dirty="0"/>
              <a:t>值参数右边不能再有位置参数</a:t>
            </a:r>
            <a:endParaRPr lang="en-US" altLang="zh-CN" dirty="0"/>
          </a:p>
          <a:p>
            <a:pPr lvl="1">
              <a:lnSpc>
                <a:spcPct val="100000"/>
              </a:lnSpc>
              <a:defRPr/>
            </a:pPr>
            <a:r>
              <a:rPr lang="zh-CN" altLang="en-US" sz="2000" dirty="0"/>
              <a:t>即最前面是位置参数（如果有</a:t>
            </a:r>
            <a:r>
              <a:rPr lang="en-US" altLang="zh-CN" sz="2000" dirty="0"/>
              <a:t>)</a:t>
            </a:r>
            <a:r>
              <a:rPr lang="zh-CN" altLang="en-US" sz="2000" dirty="0"/>
              <a:t>，然后是</a:t>
            </a:r>
            <a:r>
              <a:rPr lang="zh-CN" altLang="en-US" sz="2000" dirty="0">
                <a:sym typeface="Arial" charset="0"/>
              </a:rPr>
              <a:t>缺省</a:t>
            </a:r>
            <a:r>
              <a:rPr lang="zh-CN" altLang="en-US" sz="2000" dirty="0"/>
              <a:t>值参数</a:t>
            </a:r>
            <a:r>
              <a:rPr lang="en-US" altLang="zh-CN" sz="2000" dirty="0"/>
              <a:t>(</a:t>
            </a:r>
            <a:r>
              <a:rPr lang="zh-CN" altLang="en-US" sz="2000" dirty="0"/>
              <a:t>如果有</a:t>
            </a:r>
            <a:r>
              <a:rPr lang="en-US" altLang="zh-CN" sz="2000" dirty="0"/>
              <a:t>)</a:t>
            </a:r>
          </a:p>
          <a:p>
            <a:pPr lvl="1">
              <a:lnSpc>
                <a:spcPct val="100000"/>
              </a:lnSpc>
              <a:defRPr/>
            </a:pPr>
            <a:r>
              <a:rPr lang="zh-CN" altLang="en-US" sz="2000" dirty="0"/>
              <a:t>采取这种设计的原因是调用时无法区分传递的实参是否为</a:t>
            </a:r>
            <a:r>
              <a:rPr lang="zh-CN" altLang="en-US" sz="2000" dirty="0">
                <a:sym typeface="Arial" charset="0"/>
              </a:rPr>
              <a:t>缺省</a:t>
            </a:r>
            <a:r>
              <a:rPr lang="zh-CN" altLang="en-US" sz="2000" dirty="0"/>
              <a:t>值形参传递的，还是为后面的形参传递的</a:t>
            </a:r>
            <a:endParaRPr lang="en-US" altLang="zh-CN" sz="2000" dirty="0"/>
          </a:p>
          <a:p>
            <a:pPr marL="0" indent="0">
              <a:lnSpc>
                <a:spcPct val="100000"/>
              </a:lnSpc>
              <a:buNone/>
            </a:pPr>
            <a:endParaRPr lang="zh-CN" altLang="en-US" dirty="0"/>
          </a:p>
          <a:p>
            <a:endParaRPr lang="zh-CN" altLang="en-US" dirty="0"/>
          </a:p>
        </p:txBody>
      </p:sp>
      <p:sp>
        <p:nvSpPr>
          <p:cNvPr id="4" name="矩形 3">
            <a:extLst>
              <a:ext uri="{FF2B5EF4-FFF2-40B4-BE49-F238E27FC236}">
                <a16:creationId xmlns:a16="http://schemas.microsoft.com/office/drawing/2014/main" id="{1834B274-20CD-4ECC-87DF-204876C6424F}"/>
              </a:ext>
            </a:extLst>
          </p:cNvPr>
          <p:cNvSpPr/>
          <p:nvPr/>
        </p:nvSpPr>
        <p:spPr>
          <a:xfrm>
            <a:off x="6693711" y="1227111"/>
            <a:ext cx="4938418" cy="707886"/>
          </a:xfrm>
          <a:prstGeom prst="rect">
            <a:avLst/>
          </a:prstGeom>
          <a:solidFill>
            <a:sysClr val="window" lastClr="FFFFFF"/>
          </a:solidFill>
          <a:ln w="12700" cap="flat" cmpd="sng" algn="ctr">
            <a:solidFill>
              <a:srgbClr val="ED7D31"/>
            </a:solidFill>
            <a:prstDash val="solid"/>
            <a:miter lim="800000"/>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s-ES" altLang="zh-CN" sz="2000" dirty="0">
                <a:latin typeface="+mj-lt"/>
              </a:rPr>
              <a:t>def func(a, b, c, x='x', y='y'):</a:t>
            </a:r>
          </a:p>
          <a:p>
            <a:pPr marL="0" marR="0" lvl="0" indent="0" defTabSz="914400" eaLnBrk="1" fontAlgn="auto" latinLnBrk="0" hangingPunct="1">
              <a:lnSpc>
                <a:spcPct val="100000"/>
              </a:lnSpc>
              <a:spcBef>
                <a:spcPts val="0"/>
              </a:spcBef>
              <a:spcAft>
                <a:spcPts val="0"/>
              </a:spcAft>
              <a:buClrTx/>
              <a:buSzTx/>
              <a:buFontTx/>
              <a:buNone/>
              <a:tabLst/>
              <a:defRPr/>
            </a:pPr>
            <a:r>
              <a:rPr lang="es-ES" altLang="zh-CN" sz="2000" dirty="0">
                <a:latin typeface="+mj-lt"/>
              </a:rPr>
              <a:t>    print(a, b, c, x, y)</a:t>
            </a:r>
          </a:p>
        </p:txBody>
      </p:sp>
      <p:sp>
        <p:nvSpPr>
          <p:cNvPr id="5" name="矩形 4">
            <a:extLst>
              <a:ext uri="{FF2B5EF4-FFF2-40B4-BE49-F238E27FC236}">
                <a16:creationId xmlns:a16="http://schemas.microsoft.com/office/drawing/2014/main" id="{AB9C0767-8C6E-499A-A370-B87F67243DB5}"/>
              </a:ext>
            </a:extLst>
          </p:cNvPr>
          <p:cNvSpPr/>
          <p:nvPr/>
        </p:nvSpPr>
        <p:spPr>
          <a:xfrm>
            <a:off x="3379011" y="6091790"/>
            <a:ext cx="6629400"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&gt;&gt;&gt; def f(a, x='x', y): </a:t>
            </a:r>
            <a:r>
              <a:rPr lang="en-US" altLang="zh-CN" dirty="0"/>
              <a:t>p</a:t>
            </a:r>
            <a:r>
              <a:rPr lang="zh-CN" altLang="en-US" dirty="0"/>
              <a:t>rint(a, x, y)</a:t>
            </a:r>
          </a:p>
          <a:p>
            <a:r>
              <a:rPr lang="zh-CN" altLang="en-US" dirty="0">
                <a:solidFill>
                  <a:srgbClr val="FF0000"/>
                </a:solidFill>
              </a:rPr>
              <a:t>SyntaxError: non-default argument follows default argument</a:t>
            </a:r>
          </a:p>
        </p:txBody>
      </p:sp>
      <p:sp>
        <p:nvSpPr>
          <p:cNvPr id="6" name="矩形 5">
            <a:extLst>
              <a:ext uri="{FF2B5EF4-FFF2-40B4-BE49-F238E27FC236}">
                <a16:creationId xmlns:a16="http://schemas.microsoft.com/office/drawing/2014/main" id="{9BD0146E-BEE7-471B-9CC3-7BE2F65FD4AD}"/>
              </a:ext>
            </a:extLst>
          </p:cNvPr>
          <p:cNvSpPr/>
          <p:nvPr/>
        </p:nvSpPr>
        <p:spPr>
          <a:xfrm>
            <a:off x="8196445" y="4703961"/>
            <a:ext cx="3148494" cy="707886"/>
          </a:xfrm>
          <a:prstGeom prst="rect">
            <a:avLst/>
          </a:prstGeom>
          <a:solidFill>
            <a:sysClr val="window" lastClr="FFFFFF"/>
          </a:solidFill>
          <a:ln w="12700" cap="flat" cmpd="sng" algn="ctr">
            <a:solidFill>
              <a:srgbClr val="ED7D31"/>
            </a:solidFill>
            <a:prstDash val="solid"/>
            <a:miter lim="800000"/>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s-ES" altLang="zh-CN" sz="2000" dirty="0">
                <a:latin typeface="+mj-lt"/>
              </a:rPr>
              <a:t>def func(a, n=n+1):</a:t>
            </a:r>
          </a:p>
          <a:p>
            <a:pPr marL="0" marR="0" lvl="0" indent="0" defTabSz="914400" eaLnBrk="1" fontAlgn="auto" latinLnBrk="0" hangingPunct="1">
              <a:lnSpc>
                <a:spcPct val="100000"/>
              </a:lnSpc>
              <a:spcBef>
                <a:spcPts val="0"/>
              </a:spcBef>
              <a:spcAft>
                <a:spcPts val="0"/>
              </a:spcAft>
              <a:buClrTx/>
              <a:buSzTx/>
              <a:buFontTx/>
              <a:buNone/>
              <a:tabLst/>
              <a:defRPr/>
            </a:pPr>
            <a:r>
              <a:rPr lang="es-ES" altLang="zh-CN" sz="2000" dirty="0">
                <a:latin typeface="+mj-lt"/>
              </a:rPr>
              <a:t>    print(a, n)</a:t>
            </a:r>
          </a:p>
        </p:txBody>
      </p:sp>
    </p:spTree>
    <p:extLst>
      <p:ext uri="{BB962C8B-B14F-4D97-AF65-F5344CB8AC3E}">
        <p14:creationId xmlns:p14="http://schemas.microsoft.com/office/powerpoint/2010/main" val="10835833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4E05CC-5BD9-4E3F-A8B2-B3BB72589D36}"/>
              </a:ext>
            </a:extLst>
          </p:cNvPr>
          <p:cNvSpPr>
            <a:spLocks noGrp="1"/>
          </p:cNvSpPr>
          <p:nvPr>
            <p:ph type="title"/>
          </p:nvPr>
        </p:nvSpPr>
        <p:spPr/>
        <p:txBody>
          <a:bodyPr/>
          <a:lstStyle/>
          <a:p>
            <a:r>
              <a:rPr lang="zh-CN" altLang="en-US" dirty="0"/>
              <a:t>函数调用：位置实参</a:t>
            </a:r>
          </a:p>
        </p:txBody>
      </p:sp>
      <p:sp>
        <p:nvSpPr>
          <p:cNvPr id="3" name="内容占位符 2">
            <a:extLst>
              <a:ext uri="{FF2B5EF4-FFF2-40B4-BE49-F238E27FC236}">
                <a16:creationId xmlns:a16="http://schemas.microsoft.com/office/drawing/2014/main" id="{870902CF-A7B8-41C7-97A7-A5251F3E7294}"/>
              </a:ext>
            </a:extLst>
          </p:cNvPr>
          <p:cNvSpPr>
            <a:spLocks noGrp="1"/>
          </p:cNvSpPr>
          <p:nvPr>
            <p:ph idx="1"/>
          </p:nvPr>
        </p:nvSpPr>
        <p:spPr>
          <a:xfrm>
            <a:off x="442913" y="728663"/>
            <a:ext cx="11289710" cy="5617710"/>
          </a:xfrm>
        </p:spPr>
        <p:txBody>
          <a:bodyPr/>
          <a:lstStyle/>
          <a:p>
            <a:pPr marL="0" indent="0">
              <a:buNone/>
            </a:pPr>
            <a:r>
              <a:rPr lang="zh-CN" altLang="en-US" dirty="0"/>
              <a:t>函数调用时传递参数</a:t>
            </a:r>
            <a:r>
              <a:rPr lang="en-US" altLang="zh-CN" dirty="0"/>
              <a:t>(</a:t>
            </a:r>
            <a:r>
              <a:rPr lang="zh-CN" altLang="en-US" dirty="0"/>
              <a:t>称为实参</a:t>
            </a:r>
            <a:r>
              <a:rPr lang="en-US" altLang="zh-CN" dirty="0"/>
              <a:t>)</a:t>
            </a:r>
            <a:r>
              <a:rPr lang="zh-CN" altLang="en-US" dirty="0"/>
              <a:t>有位置参数和关键字参数两种方式：</a:t>
            </a:r>
            <a:endParaRPr lang="en-US" altLang="zh-CN" dirty="0"/>
          </a:p>
          <a:p>
            <a:pPr marL="285750" indent="-285750"/>
            <a:r>
              <a:rPr lang="zh-CN" altLang="en-US" b="1" dirty="0">
                <a:solidFill>
                  <a:schemeClr val="accent6"/>
                </a:solidFill>
              </a:rPr>
              <a:t>位置参数</a:t>
            </a:r>
            <a:r>
              <a:rPr lang="zh-CN" altLang="en-US" dirty="0">
                <a:solidFill>
                  <a:schemeClr val="accent6"/>
                </a:solidFill>
              </a:rPr>
              <a:t>：</a:t>
            </a:r>
            <a:r>
              <a:rPr lang="zh-CN" altLang="en-US" dirty="0"/>
              <a:t>按照参数出现的顺序逐个与函数定义时的参数</a:t>
            </a:r>
            <a:r>
              <a:rPr lang="en-US" altLang="zh-CN" dirty="0"/>
              <a:t>(</a:t>
            </a:r>
            <a:r>
              <a:rPr lang="zh-CN" altLang="en-US" dirty="0"/>
              <a:t>形参</a:t>
            </a:r>
            <a:r>
              <a:rPr lang="en-US" altLang="zh-CN" dirty="0"/>
              <a:t>)</a:t>
            </a:r>
            <a:r>
              <a:rPr lang="zh-CN" altLang="en-US" dirty="0"/>
              <a:t>对应</a:t>
            </a:r>
            <a:endParaRPr lang="en-US" altLang="zh-CN" dirty="0"/>
          </a:p>
          <a:p>
            <a:endParaRPr lang="zh-CN" altLang="en-US" dirty="0"/>
          </a:p>
        </p:txBody>
      </p:sp>
      <p:sp>
        <p:nvSpPr>
          <p:cNvPr id="4" name="矩形 3">
            <a:extLst>
              <a:ext uri="{FF2B5EF4-FFF2-40B4-BE49-F238E27FC236}">
                <a16:creationId xmlns:a16="http://schemas.microsoft.com/office/drawing/2014/main" id="{FED31406-D7C4-4A76-8432-B8E02C58A67F}"/>
              </a:ext>
            </a:extLst>
          </p:cNvPr>
          <p:cNvSpPr/>
          <p:nvPr/>
        </p:nvSpPr>
        <p:spPr>
          <a:xfrm>
            <a:off x="1810636" y="1615619"/>
            <a:ext cx="9481140" cy="52014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s-ES" altLang="zh-CN" dirty="0">
                <a:latin typeface="+mj-lt"/>
              </a:rPr>
              <a:t>def func(a, b, c, x='x', y='y'):</a:t>
            </a:r>
          </a:p>
          <a:p>
            <a:r>
              <a:rPr lang="es-ES" altLang="zh-CN" dirty="0">
                <a:latin typeface="+mj-lt"/>
              </a:rPr>
              <a:t>    print(a, b, c, x, y)</a:t>
            </a:r>
          </a:p>
          <a:p>
            <a:r>
              <a:rPr lang="es-ES" altLang="zh-CN" sz="800" dirty="0">
                <a:latin typeface="+mj-lt"/>
              </a:rPr>
              <a:t>	</a:t>
            </a:r>
          </a:p>
          <a:p>
            <a:r>
              <a:rPr lang="es-ES" altLang="zh-CN" dirty="0">
                <a:latin typeface="+mj-lt"/>
              </a:rPr>
              <a:t>&gt;&gt;&gt; </a:t>
            </a:r>
            <a:r>
              <a:rPr lang="zh-CN" altLang="en-US" b="1" dirty="0">
                <a:solidFill>
                  <a:schemeClr val="accent3"/>
                </a:solidFill>
                <a:latin typeface="+mj-lt"/>
              </a:rPr>
              <a:t>func(1, 2)</a:t>
            </a:r>
          </a:p>
          <a:p>
            <a:r>
              <a:rPr lang="zh-CN" altLang="en-US" dirty="0">
                <a:latin typeface="+mj-lt"/>
              </a:rPr>
              <a:t>Traceback (most recent call last):</a:t>
            </a:r>
          </a:p>
          <a:p>
            <a:r>
              <a:rPr lang="zh-CN" altLang="en-US" dirty="0">
                <a:latin typeface="+mj-lt"/>
              </a:rPr>
              <a:t>  File "&lt;pyshell#87&gt;", line 1, in &lt;module&gt;</a:t>
            </a:r>
          </a:p>
          <a:p>
            <a:r>
              <a:rPr lang="zh-CN" altLang="en-US" dirty="0">
                <a:latin typeface="+mj-lt"/>
              </a:rPr>
              <a:t>    func(1, 2)</a:t>
            </a:r>
          </a:p>
          <a:p>
            <a:r>
              <a:rPr lang="zh-CN" altLang="en-US" dirty="0">
                <a:latin typeface="+mj-lt"/>
              </a:rPr>
              <a:t>TypeError: func() missing 1 required positional argument: 'c'</a:t>
            </a:r>
          </a:p>
          <a:p>
            <a:r>
              <a:rPr lang="zh-CN" altLang="en-US" dirty="0">
                <a:latin typeface="+mj-lt"/>
              </a:rPr>
              <a:t>&gt;&gt;&gt; </a:t>
            </a:r>
            <a:r>
              <a:rPr lang="zh-CN" altLang="en-US" b="1" dirty="0">
                <a:solidFill>
                  <a:schemeClr val="accent3"/>
                </a:solidFill>
                <a:latin typeface="+mj-lt"/>
              </a:rPr>
              <a:t>func(1, 2, 3)</a:t>
            </a:r>
          </a:p>
          <a:p>
            <a:r>
              <a:rPr lang="zh-CN" altLang="en-US" dirty="0">
                <a:latin typeface="+mj-lt"/>
              </a:rPr>
              <a:t>1 2 3 x y</a:t>
            </a:r>
          </a:p>
          <a:p>
            <a:r>
              <a:rPr lang="zh-CN" altLang="en-US" dirty="0">
                <a:latin typeface="+mj-lt"/>
              </a:rPr>
              <a:t>&gt;&gt;&gt; </a:t>
            </a:r>
            <a:r>
              <a:rPr lang="zh-CN" altLang="en-US" b="1" dirty="0">
                <a:solidFill>
                  <a:schemeClr val="accent3"/>
                </a:solidFill>
                <a:latin typeface="+mj-lt"/>
              </a:rPr>
              <a:t>func(1, 2, 3, 4)</a:t>
            </a:r>
          </a:p>
          <a:p>
            <a:r>
              <a:rPr lang="zh-CN" altLang="en-US" dirty="0">
                <a:latin typeface="+mj-lt"/>
              </a:rPr>
              <a:t>1 2 3 4 y</a:t>
            </a:r>
          </a:p>
          <a:p>
            <a:r>
              <a:rPr lang="zh-CN" altLang="en-US" dirty="0">
                <a:latin typeface="+mj-lt"/>
              </a:rPr>
              <a:t>&gt;&gt;&gt; </a:t>
            </a:r>
            <a:r>
              <a:rPr lang="zh-CN" altLang="en-US" b="1" dirty="0">
                <a:solidFill>
                  <a:schemeClr val="accent3"/>
                </a:solidFill>
                <a:latin typeface="+mj-lt"/>
              </a:rPr>
              <a:t>func(1, 2, 3, 4, 5)</a:t>
            </a:r>
          </a:p>
          <a:p>
            <a:r>
              <a:rPr lang="zh-CN" altLang="en-US" dirty="0">
                <a:latin typeface="+mj-lt"/>
              </a:rPr>
              <a:t>1 2 3 4 5</a:t>
            </a:r>
          </a:p>
          <a:p>
            <a:r>
              <a:rPr lang="zh-CN" altLang="en-US" dirty="0">
                <a:latin typeface="+mj-lt"/>
              </a:rPr>
              <a:t>&gt;&gt;&gt; </a:t>
            </a:r>
            <a:r>
              <a:rPr lang="zh-CN" altLang="en-US" b="1" dirty="0">
                <a:solidFill>
                  <a:schemeClr val="accent3"/>
                </a:solidFill>
                <a:latin typeface="+mj-lt"/>
              </a:rPr>
              <a:t>func(1, 2, 3, 4, 5, 6)</a:t>
            </a:r>
          </a:p>
          <a:p>
            <a:r>
              <a:rPr lang="zh-CN" altLang="en-US" dirty="0">
                <a:latin typeface="+mj-lt"/>
              </a:rPr>
              <a:t>Traceback (most recent call last):</a:t>
            </a:r>
          </a:p>
          <a:p>
            <a:r>
              <a:rPr lang="zh-CN" altLang="en-US" dirty="0">
                <a:latin typeface="+mj-lt"/>
              </a:rPr>
              <a:t>  File "&lt;pyshell#91&gt;", line 1, in &lt;module&gt;</a:t>
            </a:r>
          </a:p>
          <a:p>
            <a:r>
              <a:rPr lang="zh-CN" altLang="en-US" dirty="0">
                <a:latin typeface="+mj-lt"/>
              </a:rPr>
              <a:t>    func(1, 2, 3, 4, 5, 6)</a:t>
            </a:r>
          </a:p>
          <a:p>
            <a:r>
              <a:rPr lang="zh-CN" altLang="en-US" dirty="0">
                <a:latin typeface="+mj-lt"/>
              </a:rPr>
              <a:t>TypeError: func() takes from 3 to 5 positional arguments but 6 were given</a:t>
            </a:r>
          </a:p>
        </p:txBody>
      </p:sp>
      <p:sp>
        <p:nvSpPr>
          <p:cNvPr id="5" name="文本框 4">
            <a:extLst>
              <a:ext uri="{FF2B5EF4-FFF2-40B4-BE49-F238E27FC236}">
                <a16:creationId xmlns:a16="http://schemas.microsoft.com/office/drawing/2014/main" id="{6B853F01-5E8E-459C-8FE5-68AF2D99A30E}"/>
              </a:ext>
            </a:extLst>
          </p:cNvPr>
          <p:cNvSpPr txBox="1"/>
          <p:nvPr/>
        </p:nvSpPr>
        <p:spPr>
          <a:xfrm>
            <a:off x="9399182" y="1430953"/>
            <a:ext cx="1227905"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altLang="zh-CN" dirty="0"/>
              <a:t>args.py</a:t>
            </a:r>
            <a:endParaRPr lang="zh-CN" altLang="en-US" dirty="0"/>
          </a:p>
        </p:txBody>
      </p:sp>
    </p:spTree>
    <p:extLst>
      <p:ext uri="{BB962C8B-B14F-4D97-AF65-F5344CB8AC3E}">
        <p14:creationId xmlns:p14="http://schemas.microsoft.com/office/powerpoint/2010/main" val="29857714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89731C-DF57-4693-870E-6465D37D5410}"/>
              </a:ext>
            </a:extLst>
          </p:cNvPr>
          <p:cNvSpPr>
            <a:spLocks noGrp="1"/>
          </p:cNvSpPr>
          <p:nvPr>
            <p:ph type="title"/>
          </p:nvPr>
        </p:nvSpPr>
        <p:spPr/>
        <p:txBody>
          <a:bodyPr/>
          <a:lstStyle/>
          <a:p>
            <a:r>
              <a:rPr lang="zh-CN" altLang="en-US" dirty="0"/>
              <a:t>函数调用：关键字实参</a:t>
            </a:r>
            <a:r>
              <a:rPr lang="en-US" altLang="zh-CN" dirty="0"/>
              <a:t>(keyword argument)</a:t>
            </a:r>
            <a:endParaRPr lang="zh-CN" altLang="en-US" dirty="0"/>
          </a:p>
        </p:txBody>
      </p:sp>
      <p:sp>
        <p:nvSpPr>
          <p:cNvPr id="3" name="内容占位符 2">
            <a:extLst>
              <a:ext uri="{FF2B5EF4-FFF2-40B4-BE49-F238E27FC236}">
                <a16:creationId xmlns:a16="http://schemas.microsoft.com/office/drawing/2014/main" id="{E9C89370-ADAA-4FAC-8903-4F9475D0F145}"/>
              </a:ext>
            </a:extLst>
          </p:cNvPr>
          <p:cNvSpPr>
            <a:spLocks noGrp="1"/>
          </p:cNvSpPr>
          <p:nvPr>
            <p:ph idx="1"/>
          </p:nvPr>
        </p:nvSpPr>
        <p:spPr/>
        <p:txBody>
          <a:bodyPr>
            <a:normAutofit/>
          </a:bodyPr>
          <a:lstStyle/>
          <a:p>
            <a:pPr>
              <a:lnSpc>
                <a:spcPct val="120000"/>
              </a:lnSpc>
              <a:defRPr/>
            </a:pPr>
            <a:r>
              <a:rPr lang="zh-CN" altLang="en-US" b="1" dirty="0">
                <a:solidFill>
                  <a:srgbClr val="0070C0"/>
                </a:solidFill>
              </a:rPr>
              <a:t>调用函数时</a:t>
            </a:r>
            <a:r>
              <a:rPr lang="zh-CN" altLang="en-US" dirty="0"/>
              <a:t>的第</a:t>
            </a:r>
            <a:r>
              <a:rPr lang="en-US" altLang="zh-CN" dirty="0"/>
              <a:t>2</a:t>
            </a:r>
            <a:r>
              <a:rPr lang="zh-CN" altLang="en-US" dirty="0"/>
              <a:t>种参数传递方式：</a:t>
            </a:r>
            <a:r>
              <a:rPr lang="zh-CN" altLang="en-US" b="1" dirty="0">
                <a:solidFill>
                  <a:schemeClr val="accent6"/>
                </a:solidFill>
              </a:rPr>
              <a:t>关键字参数</a:t>
            </a:r>
            <a:endParaRPr lang="en-US" altLang="zh-CN" b="1" dirty="0">
              <a:solidFill>
                <a:schemeClr val="accent6"/>
              </a:solidFill>
            </a:endParaRPr>
          </a:p>
          <a:p>
            <a:pPr lvl="1">
              <a:lnSpc>
                <a:spcPct val="120000"/>
              </a:lnSpc>
              <a:defRPr/>
            </a:pPr>
            <a:r>
              <a:rPr lang="zh-CN" altLang="en-US" sz="2000" dirty="0"/>
              <a:t>格式</a:t>
            </a:r>
            <a:r>
              <a:rPr lang="en-US" altLang="zh-CN" sz="2000" dirty="0"/>
              <a:t>name=expr</a:t>
            </a:r>
            <a:r>
              <a:rPr lang="zh-CN" altLang="en-US" sz="2000" dirty="0"/>
              <a:t>，表示调用时名为</a:t>
            </a:r>
            <a:r>
              <a:rPr lang="en-US" altLang="zh-CN" sz="2000" dirty="0"/>
              <a:t>name</a:t>
            </a:r>
            <a:r>
              <a:rPr lang="zh-CN" altLang="en-US" sz="2000" dirty="0"/>
              <a:t>的形参为表达式</a:t>
            </a:r>
            <a:r>
              <a:rPr lang="en-US" altLang="zh-CN" sz="2000" dirty="0"/>
              <a:t>expr</a:t>
            </a:r>
            <a:r>
              <a:rPr lang="zh-CN" altLang="en-US" sz="2000" dirty="0"/>
              <a:t>求解后的对象</a:t>
            </a:r>
            <a:endParaRPr lang="en-US" altLang="zh-CN" sz="2000" dirty="0"/>
          </a:p>
          <a:p>
            <a:pPr>
              <a:lnSpc>
                <a:spcPct val="120000"/>
              </a:lnSpc>
              <a:defRPr/>
            </a:pPr>
            <a:r>
              <a:rPr lang="zh-CN" altLang="en-US" dirty="0"/>
              <a:t>调用时可以使用位置参数和关键字来传递参数，但是与函数定义时类似，</a:t>
            </a:r>
            <a:r>
              <a:rPr lang="zh-CN" altLang="en-US" b="1" dirty="0">
                <a:solidFill>
                  <a:srgbClr val="0070C0"/>
                </a:solidFill>
              </a:rPr>
              <a:t>关键字参数右边不能有位置参数</a:t>
            </a:r>
            <a:r>
              <a:rPr lang="zh-CN" altLang="en-US" b="1" dirty="0"/>
              <a:t> </a:t>
            </a:r>
            <a:r>
              <a:rPr lang="en-US" altLang="zh-CN" b="1" dirty="0"/>
              <a:t>,</a:t>
            </a:r>
            <a:r>
              <a:rPr lang="zh-CN" altLang="en-US" dirty="0"/>
              <a:t>即调用时参数的顺序为位置参数</a:t>
            </a:r>
            <a:r>
              <a:rPr lang="en-US" altLang="zh-CN" dirty="0"/>
              <a:t>(</a:t>
            </a:r>
            <a:r>
              <a:rPr lang="zh-CN" altLang="en-US" dirty="0"/>
              <a:t>如果有</a:t>
            </a:r>
            <a:r>
              <a:rPr lang="en-US" altLang="zh-CN" dirty="0"/>
              <a:t>)</a:t>
            </a:r>
            <a:r>
              <a:rPr lang="zh-CN" altLang="en-US" dirty="0"/>
              <a:t>、关键字参数</a:t>
            </a:r>
            <a:endParaRPr lang="en-US" altLang="zh-CN" dirty="0"/>
          </a:p>
          <a:p>
            <a:pPr>
              <a:lnSpc>
                <a:spcPct val="120000"/>
              </a:lnSpc>
              <a:defRPr/>
            </a:pPr>
            <a:r>
              <a:rPr lang="zh-CN" altLang="en-US" dirty="0"/>
              <a:t>在函数定义中有多个缺省值参数时通过关键字参数可以明确传递哪些参数，哪些采用缺省值</a:t>
            </a:r>
            <a:endParaRPr lang="en-US" altLang="zh-CN" dirty="0"/>
          </a:p>
          <a:p>
            <a:pPr>
              <a:lnSpc>
                <a:spcPct val="120000"/>
              </a:lnSpc>
              <a:defRPr/>
            </a:pPr>
            <a:r>
              <a:rPr lang="zh-CN" altLang="en-US" dirty="0"/>
              <a:t>通过</a:t>
            </a:r>
            <a:r>
              <a:rPr lang="zh-CN" altLang="en-US" b="1" dirty="0">
                <a:solidFill>
                  <a:schemeClr val="accent6"/>
                </a:solidFill>
              </a:rPr>
              <a:t>关键字参数可以按参数名字</a:t>
            </a:r>
            <a:r>
              <a:rPr lang="zh-CN" altLang="en-US" dirty="0"/>
              <a:t>传递值，实参顺序可以和形参顺序不一致，避免了用户需要牢记位置参数顺序的麻烦</a:t>
            </a:r>
            <a:endParaRPr lang="en-US" altLang="zh-CN" dirty="0"/>
          </a:p>
          <a:p>
            <a:pPr>
              <a:lnSpc>
                <a:spcPct val="120000"/>
              </a:lnSpc>
              <a:defRPr/>
            </a:pPr>
            <a:r>
              <a:rPr lang="zh-CN" altLang="en-US" dirty="0"/>
              <a:t>注意</a:t>
            </a:r>
            <a:r>
              <a:rPr lang="zh-CN" altLang="en-US" dirty="0">
                <a:solidFill>
                  <a:srgbClr val="0070C0"/>
                </a:solidFill>
              </a:rPr>
              <a:t>关键字参数</a:t>
            </a:r>
            <a:r>
              <a:rPr lang="zh-CN" altLang="en-US" dirty="0"/>
              <a:t>与函数定义时的</a:t>
            </a:r>
            <a:r>
              <a:rPr lang="zh-CN" altLang="en-US" b="1" dirty="0">
                <a:solidFill>
                  <a:srgbClr val="0070C0"/>
                </a:solidFill>
              </a:rPr>
              <a:t>缺省值参数</a:t>
            </a:r>
            <a:r>
              <a:rPr lang="zh-CN" altLang="en-US" dirty="0"/>
              <a:t>的区别，虽然两者形式一致，但两者之间</a:t>
            </a:r>
            <a:r>
              <a:rPr lang="zh-CN" altLang="en-US" b="1" dirty="0">
                <a:solidFill>
                  <a:srgbClr val="0070C0"/>
                </a:solidFill>
              </a:rPr>
              <a:t>不等同</a:t>
            </a:r>
            <a:endParaRPr lang="en-US" altLang="zh-CN" b="1" dirty="0">
              <a:solidFill>
                <a:srgbClr val="0070C0"/>
              </a:solidFill>
            </a:endParaRPr>
          </a:p>
          <a:p>
            <a:pPr lvl="1">
              <a:lnSpc>
                <a:spcPct val="120000"/>
              </a:lnSpc>
              <a:defRPr/>
            </a:pPr>
            <a:r>
              <a:rPr lang="zh-CN" altLang="en-US" sz="2000" dirty="0"/>
              <a:t>函数定义时可不采用缺省值参数，但可通过关键字参数调用</a:t>
            </a:r>
            <a:endParaRPr lang="en-US" altLang="zh-CN" sz="2000" dirty="0"/>
          </a:p>
          <a:p>
            <a:pPr lvl="1">
              <a:lnSpc>
                <a:spcPct val="120000"/>
              </a:lnSpc>
              <a:defRPr/>
            </a:pPr>
            <a:r>
              <a:rPr lang="zh-CN" altLang="en-US" sz="2000" dirty="0"/>
              <a:t>函数定义时可采用缺省值参数，但调用时可选择采用关键字参数或者不采用关键字参数传递</a:t>
            </a:r>
          </a:p>
          <a:p>
            <a:pPr marL="0" indent="0">
              <a:lnSpc>
                <a:spcPct val="120000"/>
              </a:lnSpc>
              <a:buNone/>
              <a:defRPr/>
            </a:pPr>
            <a:endParaRPr lang="zh-CN" altLang="en-US" dirty="0"/>
          </a:p>
          <a:p>
            <a:pPr marL="544251" lvl="1" indent="0">
              <a:lnSpc>
                <a:spcPct val="120000"/>
              </a:lnSpc>
              <a:buNone/>
            </a:pPr>
            <a:endParaRPr lang="en-US" altLang="zh-CN" sz="2000" dirty="0"/>
          </a:p>
          <a:p>
            <a:endParaRPr lang="zh-CN" altLang="en-US" dirty="0"/>
          </a:p>
        </p:txBody>
      </p:sp>
      <p:sp>
        <p:nvSpPr>
          <p:cNvPr id="4" name="矩形 3">
            <a:extLst>
              <a:ext uri="{FF2B5EF4-FFF2-40B4-BE49-F238E27FC236}">
                <a16:creationId xmlns:a16="http://schemas.microsoft.com/office/drawing/2014/main" id="{10E415DB-3AC3-4B14-A265-41EED59DDBF2}"/>
              </a:ext>
            </a:extLst>
          </p:cNvPr>
          <p:cNvSpPr/>
          <p:nvPr/>
        </p:nvSpPr>
        <p:spPr>
          <a:xfrm>
            <a:off x="2201973" y="5193055"/>
            <a:ext cx="4938418" cy="1323439"/>
          </a:xfrm>
          <a:prstGeom prst="rect">
            <a:avLst/>
          </a:prstGeom>
          <a:solidFill>
            <a:sysClr val="window" lastClr="FFFFFF"/>
          </a:solidFill>
          <a:ln w="12700" cap="flat" cmpd="sng" algn="ctr">
            <a:solidFill>
              <a:srgbClr val="ED7D31"/>
            </a:solidFill>
            <a:prstDash val="solid"/>
            <a:miter lim="800000"/>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s-ES" altLang="zh-CN" sz="2000" dirty="0">
                <a:latin typeface="+mj-lt"/>
              </a:rPr>
              <a:t>def func(a, b, c, x='x', y='y'):</a:t>
            </a:r>
          </a:p>
          <a:p>
            <a:pPr marL="0" marR="0" lvl="0" indent="0" defTabSz="914400" eaLnBrk="1" fontAlgn="auto" latinLnBrk="0" hangingPunct="1">
              <a:lnSpc>
                <a:spcPct val="100000"/>
              </a:lnSpc>
              <a:spcBef>
                <a:spcPts val="0"/>
              </a:spcBef>
              <a:spcAft>
                <a:spcPts val="0"/>
              </a:spcAft>
              <a:buClrTx/>
              <a:buSzTx/>
              <a:buFontTx/>
              <a:buNone/>
              <a:tabLst/>
              <a:defRPr/>
            </a:pPr>
            <a:r>
              <a:rPr lang="es-ES" altLang="zh-CN" sz="2000" dirty="0">
                <a:latin typeface="+mj-lt"/>
              </a:rPr>
              <a:t>    print(a, b, c, x, y)</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2000" dirty="0" err="1">
                <a:latin typeface="+mj-lt"/>
              </a:rPr>
              <a:t>func</a:t>
            </a:r>
            <a:r>
              <a:rPr lang="en-US" altLang="zh-CN" sz="2000" dirty="0">
                <a:latin typeface="+mj-lt"/>
              </a:rPr>
              <a:t>(1, 2, 3)</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2000" dirty="0" err="1">
                <a:latin typeface="+mj-lt"/>
              </a:rPr>
              <a:t>func</a:t>
            </a:r>
            <a:r>
              <a:rPr lang="en-US" altLang="zh-CN" sz="2000" dirty="0">
                <a:latin typeface="+mj-lt"/>
              </a:rPr>
              <a:t>(1, 2, 3, y=5)</a:t>
            </a:r>
            <a:endParaRPr lang="es-ES" altLang="zh-CN" sz="2000" dirty="0">
              <a:latin typeface="+mj-lt"/>
            </a:endParaRPr>
          </a:p>
        </p:txBody>
      </p:sp>
    </p:spTree>
    <p:extLst>
      <p:ext uri="{BB962C8B-B14F-4D97-AF65-F5344CB8AC3E}">
        <p14:creationId xmlns:p14="http://schemas.microsoft.com/office/powerpoint/2010/main" val="7988907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CD62BA-0C4D-49FC-A3FC-9D428353B90F}"/>
              </a:ext>
            </a:extLst>
          </p:cNvPr>
          <p:cNvSpPr>
            <a:spLocks noGrp="1"/>
          </p:cNvSpPr>
          <p:nvPr>
            <p:ph type="title"/>
          </p:nvPr>
        </p:nvSpPr>
        <p:spPr>
          <a:xfrm>
            <a:off x="529046" y="40957"/>
            <a:ext cx="11203577" cy="644434"/>
          </a:xfrm>
        </p:spPr>
        <p:txBody>
          <a:bodyPr/>
          <a:lstStyle/>
          <a:p>
            <a:r>
              <a:rPr lang="zh-CN" altLang="en-US" dirty="0"/>
              <a:t>函数调用：实参与形参的匹配</a:t>
            </a:r>
          </a:p>
        </p:txBody>
      </p:sp>
      <p:sp>
        <p:nvSpPr>
          <p:cNvPr id="3" name="内容占位符 2">
            <a:extLst>
              <a:ext uri="{FF2B5EF4-FFF2-40B4-BE49-F238E27FC236}">
                <a16:creationId xmlns:a16="http://schemas.microsoft.com/office/drawing/2014/main" id="{0AA3792E-E76D-4D6F-B70B-85D4EEB049EB}"/>
              </a:ext>
            </a:extLst>
          </p:cNvPr>
          <p:cNvSpPr>
            <a:spLocks noGrp="1"/>
          </p:cNvSpPr>
          <p:nvPr>
            <p:ph idx="1"/>
          </p:nvPr>
        </p:nvSpPr>
        <p:spPr/>
        <p:txBody>
          <a:bodyPr>
            <a:normAutofit/>
          </a:bodyPr>
          <a:lstStyle/>
          <a:p>
            <a:pPr marL="0" indent="0">
              <a:lnSpc>
                <a:spcPct val="120000"/>
              </a:lnSpc>
              <a:buNone/>
            </a:pPr>
            <a:r>
              <a:rPr lang="zh-CN" altLang="en-US" dirty="0">
                <a:sym typeface="Wingdings" panose="05000000000000000000" pitchFamily="2" charset="2"/>
              </a:rPr>
              <a:t>函数调用时，根据传递的实参按照以下规则匹配形参：</a:t>
            </a:r>
            <a:endParaRPr lang="en-US" altLang="zh-CN" dirty="0">
              <a:sym typeface="Wingdings" panose="05000000000000000000" pitchFamily="2" charset="2"/>
            </a:endParaRPr>
          </a:p>
          <a:p>
            <a:pPr marL="285750" indent="-285750">
              <a:lnSpc>
                <a:spcPct val="120000"/>
              </a:lnSpc>
            </a:pPr>
            <a:r>
              <a:rPr lang="zh-CN" altLang="en-US" dirty="0"/>
              <a:t>首先按照</a:t>
            </a:r>
            <a:r>
              <a:rPr lang="zh-CN" altLang="en-US" b="1" dirty="0">
                <a:solidFill>
                  <a:srgbClr val="FF0000"/>
                </a:solidFill>
              </a:rPr>
              <a:t>位置</a:t>
            </a:r>
            <a:r>
              <a:rPr lang="zh-CN" altLang="en-US" dirty="0"/>
              <a:t>匹配形参中的位置参数和缺省值参数</a:t>
            </a:r>
            <a:endParaRPr lang="en-US" altLang="zh-CN" dirty="0"/>
          </a:p>
          <a:p>
            <a:pPr marL="285750" indent="-285750">
              <a:lnSpc>
                <a:spcPct val="120000"/>
              </a:lnSpc>
            </a:pPr>
            <a:r>
              <a:rPr lang="zh-CN" altLang="en-US" dirty="0"/>
              <a:t>接下来根据</a:t>
            </a:r>
            <a:r>
              <a:rPr lang="zh-CN" altLang="en-US" b="1" dirty="0">
                <a:solidFill>
                  <a:srgbClr val="FF0000"/>
                </a:solidFill>
              </a:rPr>
              <a:t>关键字参数的名字</a:t>
            </a:r>
            <a:r>
              <a:rPr lang="zh-CN" altLang="en-US" dirty="0"/>
              <a:t>匹配形参中的各个参数</a:t>
            </a:r>
            <a:endParaRPr lang="en-US" altLang="zh-CN" dirty="0"/>
          </a:p>
          <a:p>
            <a:pPr marL="285750" indent="-285750">
              <a:lnSpc>
                <a:spcPct val="120000"/>
              </a:lnSpc>
            </a:pPr>
            <a:r>
              <a:rPr lang="zh-CN" altLang="en-US" dirty="0"/>
              <a:t>函数定义中</a:t>
            </a:r>
            <a:r>
              <a:rPr lang="zh-CN" altLang="en-US" b="1" dirty="0">
                <a:solidFill>
                  <a:srgbClr val="FF0000"/>
                </a:solidFill>
              </a:rPr>
              <a:t>尚未匹配的缺省值参数</a:t>
            </a:r>
            <a:r>
              <a:rPr lang="zh-CN" altLang="en-US" dirty="0"/>
              <a:t>设置为</a:t>
            </a:r>
            <a:r>
              <a:rPr lang="zh-CN" altLang="en-US" dirty="0">
                <a:solidFill>
                  <a:srgbClr val="FF0000"/>
                </a:solidFill>
              </a:rPr>
              <a:t>缺省值</a:t>
            </a:r>
            <a:endParaRPr lang="en-US" altLang="zh-CN" dirty="0">
              <a:solidFill>
                <a:srgbClr val="FF0000"/>
              </a:solidFill>
            </a:endParaRPr>
          </a:p>
          <a:p>
            <a:pPr marL="285750" indent="-285750">
              <a:lnSpc>
                <a:spcPct val="120000"/>
              </a:lnSpc>
            </a:pPr>
            <a:r>
              <a:rPr lang="zh-CN" altLang="en-US" dirty="0"/>
              <a:t>如果仍然有</a:t>
            </a:r>
            <a:r>
              <a:rPr lang="zh-CN" altLang="en-US" b="1" dirty="0">
                <a:solidFill>
                  <a:srgbClr val="FF0000"/>
                </a:solidFill>
              </a:rPr>
              <a:t>尚未匹配</a:t>
            </a:r>
            <a:r>
              <a:rPr lang="zh-CN" altLang="en-US" dirty="0"/>
              <a:t>的形参和实参则报错</a:t>
            </a:r>
            <a:endParaRPr lang="en-US" altLang="zh-CN" dirty="0"/>
          </a:p>
          <a:p>
            <a:pPr marL="285750" indent="-285750">
              <a:lnSpc>
                <a:spcPct val="120000"/>
              </a:lnSpc>
            </a:pPr>
            <a:r>
              <a:rPr lang="zh-CN" altLang="en-US" dirty="0"/>
              <a:t>每个参数</a:t>
            </a:r>
            <a:r>
              <a:rPr lang="zh-CN" altLang="en-US" b="1" dirty="0">
                <a:solidFill>
                  <a:srgbClr val="FF0000"/>
                </a:solidFill>
              </a:rPr>
              <a:t>只能匹配一次</a:t>
            </a:r>
          </a:p>
          <a:p>
            <a:endParaRPr lang="zh-CN" altLang="en-US" dirty="0"/>
          </a:p>
        </p:txBody>
      </p:sp>
      <p:sp>
        <p:nvSpPr>
          <p:cNvPr id="4" name="矩形 3">
            <a:extLst>
              <a:ext uri="{FF2B5EF4-FFF2-40B4-BE49-F238E27FC236}">
                <a16:creationId xmlns:a16="http://schemas.microsoft.com/office/drawing/2014/main" id="{FABA61FC-8B8E-4947-AE03-5E219EFE2A8A}"/>
              </a:ext>
            </a:extLst>
          </p:cNvPr>
          <p:cNvSpPr/>
          <p:nvPr/>
        </p:nvSpPr>
        <p:spPr>
          <a:xfrm>
            <a:off x="6730409" y="771195"/>
            <a:ext cx="5429692" cy="501675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s-ES" altLang="zh-CN" sz="2000" dirty="0"/>
              <a:t>def func(a, b, c, x='x', y='y'):</a:t>
            </a:r>
          </a:p>
          <a:p>
            <a:r>
              <a:rPr lang="es-ES" altLang="zh-CN" sz="2000" dirty="0"/>
              <a:t>    print(a, b, c, x, y)</a:t>
            </a:r>
          </a:p>
          <a:p>
            <a:endParaRPr lang="es-ES" altLang="zh-CN" sz="2000" dirty="0"/>
          </a:p>
          <a:p>
            <a:r>
              <a:rPr lang="zh-CN" altLang="en-US" sz="2000" dirty="0"/>
              <a:t>&gt;&gt;&gt; func(1, 2, 3)</a:t>
            </a:r>
          </a:p>
          <a:p>
            <a:r>
              <a:rPr lang="zh-CN" altLang="en-US" sz="2000" dirty="0"/>
              <a:t>1 2 3 x y</a:t>
            </a:r>
          </a:p>
          <a:p>
            <a:r>
              <a:rPr lang="es-ES" altLang="zh-CN" sz="2000" dirty="0"/>
              <a:t>&gt;&gt;&gt; func(1, 2, 3, y=5)</a:t>
            </a:r>
          </a:p>
          <a:p>
            <a:r>
              <a:rPr lang="es-ES" altLang="zh-CN" sz="2000" dirty="0"/>
              <a:t>1 2 3 x 5</a:t>
            </a:r>
          </a:p>
          <a:p>
            <a:r>
              <a:rPr lang="es-ES" altLang="zh-CN" sz="2000" dirty="0"/>
              <a:t>&gt;&gt;&gt; func(b=1, a=2, c=3, y=5)</a:t>
            </a:r>
          </a:p>
          <a:p>
            <a:r>
              <a:rPr lang="es-ES" altLang="zh-CN" sz="2000" dirty="0"/>
              <a:t>2 1 3 x 5</a:t>
            </a:r>
          </a:p>
          <a:p>
            <a:r>
              <a:rPr lang="es-ES" altLang="zh-CN" sz="2000" dirty="0"/>
              <a:t>&gt;&gt;&gt; func(1, c=3, b=2, x=5)</a:t>
            </a:r>
          </a:p>
          <a:p>
            <a:r>
              <a:rPr lang="es-ES" altLang="zh-CN" sz="2000" dirty="0"/>
              <a:t>1 2 3 5 y	</a:t>
            </a:r>
          </a:p>
          <a:p>
            <a:r>
              <a:rPr lang="en-US" altLang="zh-CN" sz="2000" dirty="0"/>
              <a:t>&gt;&gt;&gt; </a:t>
            </a:r>
            <a:r>
              <a:rPr lang="en-US" altLang="zh-CN" sz="2000" dirty="0" err="1"/>
              <a:t>func</a:t>
            </a:r>
            <a:r>
              <a:rPr lang="en-US" altLang="zh-CN" sz="2000" dirty="0"/>
              <a:t>(1, b=2, x=5)</a:t>
            </a:r>
          </a:p>
          <a:p>
            <a:r>
              <a:rPr lang="en-US" altLang="zh-CN" sz="2000" dirty="0" err="1"/>
              <a:t>Traceback</a:t>
            </a:r>
            <a:r>
              <a:rPr lang="en-US" altLang="zh-CN" sz="2000" dirty="0"/>
              <a:t> (most recent call last):</a:t>
            </a:r>
          </a:p>
          <a:p>
            <a:r>
              <a:rPr lang="en-US" altLang="zh-CN" sz="2000" dirty="0"/>
              <a:t>  File "&lt;pyshell#100&gt;", line 1, in &lt;module&gt;</a:t>
            </a:r>
          </a:p>
          <a:p>
            <a:r>
              <a:rPr lang="en-US" altLang="zh-CN" sz="2000" dirty="0"/>
              <a:t>    </a:t>
            </a:r>
            <a:r>
              <a:rPr lang="en-US" altLang="zh-CN" sz="2000" dirty="0" err="1"/>
              <a:t>func</a:t>
            </a:r>
            <a:r>
              <a:rPr lang="en-US" altLang="zh-CN" sz="2000" dirty="0"/>
              <a:t>(1, b=2, x=5)</a:t>
            </a:r>
          </a:p>
          <a:p>
            <a:r>
              <a:rPr lang="en-US" altLang="zh-CN" sz="2000" dirty="0" err="1"/>
              <a:t>TypeError</a:t>
            </a:r>
            <a:r>
              <a:rPr lang="en-US" altLang="zh-CN" sz="2000" dirty="0"/>
              <a:t>: </a:t>
            </a:r>
            <a:r>
              <a:rPr lang="en-US" altLang="zh-CN" sz="1600" dirty="0" err="1"/>
              <a:t>func</a:t>
            </a:r>
            <a:r>
              <a:rPr lang="en-US" altLang="zh-CN" sz="1600" dirty="0"/>
              <a:t>() missing 1 required positional argument: 'c'</a:t>
            </a:r>
            <a:endParaRPr lang="es-ES" altLang="zh-CN" sz="2000" dirty="0"/>
          </a:p>
        </p:txBody>
      </p:sp>
    </p:spTree>
    <p:extLst>
      <p:ext uri="{BB962C8B-B14F-4D97-AF65-F5344CB8AC3E}">
        <p14:creationId xmlns:p14="http://schemas.microsoft.com/office/powerpoint/2010/main" val="15828743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320F0-36E6-4299-92BE-D545A61FE889}"/>
              </a:ext>
            </a:extLst>
          </p:cNvPr>
          <p:cNvSpPr>
            <a:spLocks noGrp="1"/>
          </p:cNvSpPr>
          <p:nvPr>
            <p:ph type="title"/>
          </p:nvPr>
        </p:nvSpPr>
        <p:spPr/>
        <p:txBody>
          <a:bodyPr/>
          <a:lstStyle/>
          <a:p>
            <a:r>
              <a:rPr lang="en-US" altLang="zh-CN" dirty="0"/>
              <a:t>recap: </a:t>
            </a:r>
            <a:r>
              <a:rPr lang="zh-CN" altLang="en-US" dirty="0"/>
              <a:t>内置函数</a:t>
            </a:r>
            <a:r>
              <a:rPr lang="en-US" altLang="zh-CN" dirty="0"/>
              <a:t>print</a:t>
            </a:r>
            <a:endParaRPr lang="zh-CN" altLang="en-US" dirty="0"/>
          </a:p>
        </p:txBody>
      </p:sp>
      <p:sp>
        <p:nvSpPr>
          <p:cNvPr id="3" name="内容占位符 2">
            <a:extLst>
              <a:ext uri="{FF2B5EF4-FFF2-40B4-BE49-F238E27FC236}">
                <a16:creationId xmlns:a16="http://schemas.microsoft.com/office/drawing/2014/main" id="{2AECEC43-524F-4897-96E8-A5DE5096DCA2}"/>
              </a:ext>
            </a:extLst>
          </p:cNvPr>
          <p:cNvSpPr>
            <a:spLocks noGrp="1"/>
          </p:cNvSpPr>
          <p:nvPr>
            <p:ph idx="1"/>
          </p:nvPr>
        </p:nvSpPr>
        <p:spPr>
          <a:xfrm>
            <a:off x="442913" y="728663"/>
            <a:ext cx="11289710" cy="5617710"/>
          </a:xfrm>
        </p:spPr>
        <p:txBody>
          <a:bodyPr/>
          <a:lstStyle/>
          <a:p>
            <a:pPr marL="0" indent="0">
              <a:lnSpc>
                <a:spcPct val="100000"/>
              </a:lnSpc>
              <a:buNone/>
            </a:pPr>
            <a:r>
              <a:rPr lang="en-US" altLang="zh-CN" dirty="0"/>
              <a:t>print(value1, value2, …, </a:t>
            </a:r>
            <a:r>
              <a:rPr lang="en-US" altLang="zh-CN" dirty="0" err="1"/>
              <a:t>sep</a:t>
            </a:r>
            <a:r>
              <a:rPr lang="en-US" altLang="zh-CN" dirty="0"/>
              <a:t>=‘ ’, end=‘\n’, file=</a:t>
            </a:r>
            <a:r>
              <a:rPr lang="en-US" altLang="zh-CN" dirty="0" err="1"/>
              <a:t>sys.stdout</a:t>
            </a:r>
            <a:r>
              <a:rPr lang="en-US" altLang="zh-CN" dirty="0"/>
              <a:t>)</a:t>
            </a:r>
          </a:p>
          <a:p>
            <a:pPr marL="0" indent="0">
              <a:lnSpc>
                <a:spcPct val="100000"/>
              </a:lnSpc>
              <a:buNone/>
            </a:pPr>
            <a:r>
              <a:rPr lang="zh-CN" altLang="en-US" dirty="0"/>
              <a:t>支持可变长的参数，将多个参数转换为字符串并且输出</a:t>
            </a:r>
            <a:endParaRPr lang="en-US" altLang="zh-CN" dirty="0"/>
          </a:p>
          <a:p>
            <a:pPr>
              <a:lnSpc>
                <a:spcPct val="100000"/>
              </a:lnSpc>
            </a:pPr>
            <a:r>
              <a:rPr lang="zh-CN" altLang="en-US" dirty="0"/>
              <a:t>在输出时，这些值之间以</a:t>
            </a:r>
            <a:r>
              <a:rPr lang="en-US" altLang="zh-CN" dirty="0" err="1">
                <a:solidFill>
                  <a:srgbClr val="0070C0"/>
                </a:solidFill>
              </a:rPr>
              <a:t>sep</a:t>
            </a:r>
            <a:r>
              <a:rPr lang="zh-CN" altLang="en-US" dirty="0">
                <a:solidFill>
                  <a:srgbClr val="0070C0"/>
                </a:solidFill>
              </a:rPr>
              <a:t>分隔；</a:t>
            </a:r>
            <a:r>
              <a:rPr lang="en-US" altLang="zh-CN" dirty="0" err="1"/>
              <a:t>sep</a:t>
            </a:r>
            <a:r>
              <a:rPr lang="zh-CN" altLang="en-US" dirty="0"/>
              <a:t>缺省为空格</a:t>
            </a:r>
            <a:endParaRPr lang="en-US" altLang="zh-CN" dirty="0"/>
          </a:p>
          <a:p>
            <a:pPr>
              <a:lnSpc>
                <a:spcPct val="100000"/>
              </a:lnSpc>
            </a:pPr>
            <a:r>
              <a:rPr lang="zh-CN" altLang="en-US" dirty="0"/>
              <a:t>所有值输出完之后，输出</a:t>
            </a:r>
            <a:r>
              <a:rPr lang="en-US" altLang="zh-CN" dirty="0">
                <a:solidFill>
                  <a:srgbClr val="0070C0"/>
                </a:solidFill>
              </a:rPr>
              <a:t>end</a:t>
            </a:r>
            <a:r>
              <a:rPr lang="zh-CN" altLang="en-US" dirty="0">
                <a:solidFill>
                  <a:srgbClr val="0070C0"/>
                </a:solidFill>
              </a:rPr>
              <a:t>参数</a:t>
            </a:r>
            <a:r>
              <a:rPr lang="zh-CN" altLang="en-US" dirty="0"/>
              <a:t>，</a:t>
            </a:r>
            <a:r>
              <a:rPr lang="en-US" altLang="zh-CN" dirty="0"/>
              <a:t>end</a:t>
            </a:r>
            <a:r>
              <a:rPr lang="zh-CN" altLang="en-US" dirty="0"/>
              <a:t>缺省为换行</a:t>
            </a:r>
            <a:endParaRPr lang="en-US" altLang="zh-CN" dirty="0"/>
          </a:p>
          <a:p>
            <a:pPr>
              <a:lnSpc>
                <a:spcPct val="100000"/>
              </a:lnSpc>
            </a:pPr>
            <a:r>
              <a:rPr lang="zh-CN" altLang="en-US" dirty="0"/>
              <a:t>缺省输出到</a:t>
            </a:r>
            <a:r>
              <a:rPr lang="zh-CN" altLang="en-US" dirty="0">
                <a:solidFill>
                  <a:srgbClr val="0070C0"/>
                </a:solidFill>
              </a:rPr>
              <a:t>标准输出</a:t>
            </a:r>
            <a:r>
              <a:rPr lang="en-US" altLang="zh-CN" dirty="0">
                <a:solidFill>
                  <a:srgbClr val="0070C0"/>
                </a:solidFill>
              </a:rPr>
              <a:t>(</a:t>
            </a:r>
            <a:r>
              <a:rPr lang="zh-CN" altLang="en-US" dirty="0">
                <a:solidFill>
                  <a:srgbClr val="0070C0"/>
                </a:solidFill>
              </a:rPr>
              <a:t>屏幕</a:t>
            </a:r>
            <a:r>
              <a:rPr lang="en-US" altLang="zh-CN" dirty="0">
                <a:solidFill>
                  <a:srgbClr val="0070C0"/>
                </a:solidFill>
              </a:rPr>
              <a:t>)</a:t>
            </a:r>
            <a:r>
              <a:rPr lang="zh-CN" altLang="en-US" dirty="0">
                <a:solidFill>
                  <a:srgbClr val="0070C0"/>
                </a:solidFill>
              </a:rPr>
              <a:t>，</a:t>
            </a:r>
            <a:r>
              <a:rPr lang="zh-CN" altLang="en-US" dirty="0"/>
              <a:t>也可通过</a:t>
            </a:r>
            <a:r>
              <a:rPr lang="en-US" altLang="zh-CN" dirty="0"/>
              <a:t>file</a:t>
            </a:r>
            <a:r>
              <a:rPr lang="zh-CN" altLang="en-US" dirty="0"/>
              <a:t>参数指定输出到相应的文件中</a:t>
            </a:r>
            <a:endParaRPr lang="en-US" altLang="zh-CN" dirty="0"/>
          </a:p>
          <a:p>
            <a:pPr>
              <a:lnSpc>
                <a:spcPct val="100000"/>
              </a:lnSpc>
            </a:pPr>
            <a:r>
              <a:rPr lang="zh-CN" altLang="en-US" dirty="0"/>
              <a:t>返回</a:t>
            </a:r>
            <a:r>
              <a:rPr lang="en-US" altLang="zh-CN" dirty="0"/>
              <a:t>None</a:t>
            </a:r>
          </a:p>
        </p:txBody>
      </p:sp>
      <p:graphicFrame>
        <p:nvGraphicFramePr>
          <p:cNvPr id="4" name="表格 3">
            <a:extLst>
              <a:ext uri="{FF2B5EF4-FFF2-40B4-BE49-F238E27FC236}">
                <a16:creationId xmlns:a16="http://schemas.microsoft.com/office/drawing/2014/main" id="{76E0614C-B266-4026-9386-B6B01A0F76CB}"/>
              </a:ext>
            </a:extLst>
          </p:cNvPr>
          <p:cNvGraphicFramePr>
            <a:graphicFrameLocks noGrp="1"/>
          </p:cNvGraphicFramePr>
          <p:nvPr>
            <p:extLst>
              <p:ext uri="{D42A27DB-BD31-4B8C-83A1-F6EECF244321}">
                <p14:modId xmlns:p14="http://schemas.microsoft.com/office/powerpoint/2010/main" val="1190984635"/>
              </p:ext>
            </p:extLst>
          </p:nvPr>
        </p:nvGraphicFramePr>
        <p:xfrm>
          <a:off x="2309310" y="3167697"/>
          <a:ext cx="7947936" cy="2961640"/>
        </p:xfrm>
        <a:graphic>
          <a:graphicData uri="http://schemas.openxmlformats.org/drawingml/2006/table">
            <a:tbl>
              <a:tblPr firstRow="1" bandRow="1">
                <a:tableStyleId>{2D5ABB26-0587-4C30-8999-92F81FD0307C}</a:tableStyleId>
              </a:tblPr>
              <a:tblGrid>
                <a:gridCol w="4722955">
                  <a:extLst>
                    <a:ext uri="{9D8B030D-6E8A-4147-A177-3AD203B41FA5}">
                      <a16:colId xmlns:a16="http://schemas.microsoft.com/office/drawing/2014/main" val="2001346162"/>
                    </a:ext>
                  </a:extLst>
                </a:gridCol>
                <a:gridCol w="3224981">
                  <a:extLst>
                    <a:ext uri="{9D8B030D-6E8A-4147-A177-3AD203B41FA5}">
                      <a16:colId xmlns:a16="http://schemas.microsoft.com/office/drawing/2014/main" val="186740929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Consolas" panose="020B0609020204030204" pitchFamily="49" charset="0"/>
                        </a:rPr>
                        <a:t>x, y, z='Mike', 4, 3.14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endParaRPr lang="zh-CN" altLang="en-US">
                        <a:latin typeface="Consolas" panose="020B0609020204030204" pitchFamily="49"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281132903"/>
                  </a:ext>
                </a:extLst>
              </a:tr>
              <a:tr h="370840">
                <a:tc>
                  <a:txBody>
                    <a:bodyPr/>
                    <a:lstStyle/>
                    <a:p>
                      <a:r>
                        <a:rPr lang="en-US" altLang="zh-CN" sz="1800" dirty="0">
                          <a:latin typeface="Consolas" panose="020B0609020204030204" pitchFamily="49" charset="0"/>
                        </a:rPr>
                        <a:t>print(x, y,</a:t>
                      </a:r>
                      <a:r>
                        <a:rPr lang="en-US" altLang="zh-CN" sz="1800" baseline="0" dirty="0">
                          <a:latin typeface="Consolas" panose="020B0609020204030204" pitchFamily="49" charset="0"/>
                        </a:rPr>
                        <a:t> </a:t>
                      </a:r>
                      <a:r>
                        <a:rPr lang="en-US" altLang="zh-CN" sz="1800" dirty="0">
                          <a:latin typeface="Consolas" panose="020B0609020204030204" pitchFamily="49" charset="0"/>
                        </a:rPr>
                        <a:t>z) </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en-US" altLang="zh-CN" dirty="0">
                          <a:latin typeface="Consolas" panose="020B0609020204030204" pitchFamily="49" charset="0"/>
                        </a:rPr>
                        <a:t>#</a:t>
                      </a:r>
                      <a:r>
                        <a:rPr lang="zh-CN" altLang="en-US" dirty="0">
                          <a:latin typeface="Consolas" panose="020B0609020204030204" pitchFamily="49" charset="0"/>
                        </a:rPr>
                        <a:t>输出</a:t>
                      </a:r>
                      <a:r>
                        <a:rPr lang="en-US" altLang="zh-CN" sz="1800" dirty="0">
                          <a:latin typeface="Consolas" panose="020B0609020204030204" pitchFamily="49" charset="0"/>
                        </a:rPr>
                        <a:t>Mike 4 3.14</a:t>
                      </a:r>
                      <a:endParaRPr lang="zh-CN" altLang="en-US" dirty="0">
                        <a:latin typeface="Consolas" panose="020B0609020204030204" pitchFamily="49" charset="0"/>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339393462"/>
                  </a:ext>
                </a:extLst>
              </a:tr>
              <a:tr h="370840">
                <a:tc>
                  <a:txBody>
                    <a:bodyPr/>
                    <a:lstStyle/>
                    <a:p>
                      <a:r>
                        <a:rPr lang="en-US" altLang="zh-CN" sz="1800" dirty="0">
                          <a:latin typeface="Consolas" panose="020B0609020204030204" pitchFamily="49" charset="0"/>
                        </a:rPr>
                        <a:t>print(x, y, z, </a:t>
                      </a:r>
                      <a:r>
                        <a:rPr lang="en-US" altLang="zh-CN" sz="1800" dirty="0" err="1">
                          <a:latin typeface="Consolas" panose="020B0609020204030204" pitchFamily="49" charset="0"/>
                        </a:rPr>
                        <a:t>sep</a:t>
                      </a:r>
                      <a:r>
                        <a:rPr lang="en-US" altLang="zh-CN" sz="1800" dirty="0">
                          <a:latin typeface="Consolas" panose="020B0609020204030204" pitchFamily="49" charset="0"/>
                        </a:rPr>
                        <a:t>=', ') </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en-US" altLang="zh-CN" dirty="0">
                          <a:latin typeface="Consolas" panose="020B0609020204030204" pitchFamily="49" charset="0"/>
                        </a:rPr>
                        <a:t>#</a:t>
                      </a:r>
                      <a:r>
                        <a:rPr lang="zh-CN" altLang="en-US" dirty="0">
                          <a:latin typeface="Consolas" panose="020B0609020204030204" pitchFamily="49" charset="0"/>
                        </a:rPr>
                        <a:t>输出</a:t>
                      </a:r>
                      <a:r>
                        <a:rPr lang="en-US" altLang="zh-CN" sz="1800" dirty="0">
                          <a:latin typeface="Consolas" panose="020B0609020204030204" pitchFamily="49" charset="0"/>
                        </a:rPr>
                        <a:t>Mike, 4, 3.14</a:t>
                      </a:r>
                      <a:endParaRPr lang="zh-CN" altLang="en-US" dirty="0">
                        <a:latin typeface="Consolas" panose="020B0609020204030204" pitchFamily="49" charset="0"/>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268111478"/>
                  </a:ext>
                </a:extLst>
              </a:tr>
              <a:tr h="370840">
                <a:tc>
                  <a:txBody>
                    <a:bodyPr/>
                    <a:lstStyle/>
                    <a:p>
                      <a:r>
                        <a:rPr lang="en-US" altLang="zh-CN" sz="1800" dirty="0">
                          <a:latin typeface="Consolas" panose="020B0609020204030204" pitchFamily="49" charset="0"/>
                        </a:rPr>
                        <a:t>print(x, y, z, </a:t>
                      </a:r>
                      <a:r>
                        <a:rPr lang="en-US" altLang="zh-CN" sz="1800" dirty="0" err="1">
                          <a:latin typeface="Consolas" panose="020B0609020204030204" pitchFamily="49" charset="0"/>
                        </a:rPr>
                        <a:t>sep</a:t>
                      </a:r>
                      <a:r>
                        <a:rPr lang="en-US" altLang="zh-CN" sz="1800" dirty="0">
                          <a:latin typeface="Consolas" panose="020B0609020204030204" pitchFamily="49" charset="0"/>
                        </a:rPr>
                        <a:t>=', ', end='****') </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en-US" altLang="zh-CN" dirty="0">
                          <a:latin typeface="Consolas" panose="020B0609020204030204" pitchFamily="49" charset="0"/>
                        </a:rPr>
                        <a:t>#</a:t>
                      </a:r>
                      <a:r>
                        <a:rPr lang="zh-CN" altLang="en-US" dirty="0">
                          <a:latin typeface="Consolas" panose="020B0609020204030204" pitchFamily="49" charset="0"/>
                        </a:rPr>
                        <a:t>输出</a:t>
                      </a:r>
                      <a:r>
                        <a:rPr lang="en-US" altLang="zh-CN" sz="1800" dirty="0">
                          <a:latin typeface="Consolas" panose="020B0609020204030204" pitchFamily="49" charset="0"/>
                        </a:rPr>
                        <a:t>Mike, 4, 3.14*****</a:t>
                      </a:r>
                      <a:endParaRPr lang="zh-CN" altLang="en-US" dirty="0">
                        <a:latin typeface="Consolas" panose="020B0609020204030204" pitchFamily="49" charset="0"/>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800790589"/>
                  </a:ext>
                </a:extLst>
              </a:tr>
              <a:tr h="370840">
                <a:tc>
                  <a:txBody>
                    <a:bodyPr/>
                    <a:lstStyle/>
                    <a:p>
                      <a:r>
                        <a:rPr lang="en-US" altLang="zh-CN" dirty="0">
                          <a:latin typeface="Consolas" panose="020B0609020204030204" pitchFamily="49" charset="0"/>
                        </a:rPr>
                        <a:t>print(1, 2, 3, </a:t>
                      </a:r>
                      <a:r>
                        <a:rPr lang="en-US" altLang="zh-CN" dirty="0" err="1">
                          <a:latin typeface="Consolas" panose="020B0609020204030204" pitchFamily="49" charset="0"/>
                        </a:rPr>
                        <a:t>sep</a:t>
                      </a:r>
                      <a:r>
                        <a:rPr lang="en-US" altLang="zh-CN" dirty="0">
                          <a:latin typeface="Consolas" panose="020B0609020204030204" pitchFamily="49" charset="0"/>
                        </a:rPr>
                        <a:t>='')</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en-US" altLang="zh-CN" dirty="0">
                          <a:latin typeface="Consolas" panose="020B0609020204030204" pitchFamily="49" charset="0"/>
                        </a:rPr>
                        <a:t>#</a:t>
                      </a:r>
                      <a:r>
                        <a:rPr lang="zh-CN" altLang="en-US" dirty="0">
                          <a:latin typeface="Consolas" panose="020B0609020204030204" pitchFamily="49" charset="0"/>
                        </a:rPr>
                        <a:t>在上一行最后输出</a:t>
                      </a:r>
                      <a:r>
                        <a:rPr lang="en-US" altLang="zh-CN" dirty="0">
                          <a:latin typeface="Consolas" panose="020B0609020204030204" pitchFamily="49" charset="0"/>
                        </a:rPr>
                        <a:t>123</a:t>
                      </a:r>
                      <a:endParaRPr lang="zh-CN" altLang="en-US" dirty="0">
                        <a:latin typeface="Consolas" panose="020B0609020204030204" pitchFamily="49" charset="0"/>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728286574"/>
                  </a:ext>
                </a:extLst>
              </a:tr>
              <a:tr h="370840">
                <a:tc>
                  <a:txBody>
                    <a:bodyPr/>
                    <a:lstStyle/>
                    <a:p>
                      <a:r>
                        <a:rPr lang="en-US" altLang="zh-CN" dirty="0">
                          <a:latin typeface="Consolas" panose="020B0609020204030204" pitchFamily="49" charset="0"/>
                        </a:rPr>
                        <a:t>print(1, 2, 3, </a:t>
                      </a:r>
                      <a:r>
                        <a:rPr lang="en-US" altLang="zh-CN" dirty="0" err="1">
                          <a:latin typeface="Consolas" panose="020B0609020204030204" pitchFamily="49" charset="0"/>
                        </a:rPr>
                        <a:t>sep</a:t>
                      </a:r>
                      <a:r>
                        <a:rPr lang="en-US" altLang="zh-CN" dirty="0">
                          <a:latin typeface="Consolas" panose="020B0609020204030204" pitchFamily="49" charset="0"/>
                        </a:rPr>
                        <a:t>='+', end='=')</a:t>
                      </a:r>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en-US" altLang="zh-CN" dirty="0">
                          <a:latin typeface="Consolas" panose="020B0609020204030204" pitchFamily="49" charset="0"/>
                        </a:rPr>
                        <a:t>#</a:t>
                      </a:r>
                      <a:r>
                        <a:rPr lang="zh-CN" altLang="en-US" dirty="0">
                          <a:latin typeface="Consolas" panose="020B0609020204030204" pitchFamily="49" charset="0"/>
                        </a:rPr>
                        <a:t>输出</a:t>
                      </a:r>
                      <a:r>
                        <a:rPr lang="en-US" altLang="zh-CN" dirty="0">
                          <a:latin typeface="Consolas" panose="020B0609020204030204" pitchFamily="49" charset="0"/>
                        </a:rPr>
                        <a:t>1+2+3=</a:t>
                      </a:r>
                      <a:endParaRPr lang="zh-CN" altLang="en-US" dirty="0">
                        <a:latin typeface="Consolas" panose="020B0609020204030204" pitchFamily="49" charset="0"/>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1071219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onsolas" panose="020B0609020204030204" pitchFamily="49" charset="0"/>
                        </a:rPr>
                        <a:t>print(1 + 2 + 3)</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en-US" altLang="zh-CN" dirty="0">
                          <a:latin typeface="Consolas" panose="020B0609020204030204" pitchFamily="49" charset="0"/>
                        </a:rPr>
                        <a:t>#</a:t>
                      </a:r>
                      <a:r>
                        <a:rPr lang="zh-CN" altLang="en-US" dirty="0">
                          <a:latin typeface="Consolas" panose="020B0609020204030204" pitchFamily="49" charset="0"/>
                        </a:rPr>
                        <a:t>在上一行最后输出</a:t>
                      </a:r>
                      <a:r>
                        <a:rPr lang="en-US" altLang="zh-CN" dirty="0">
                          <a:latin typeface="Consolas" panose="020B0609020204030204" pitchFamily="49" charset="0"/>
                        </a:rPr>
                        <a:t>6</a:t>
                      </a:r>
                      <a:endParaRPr lang="zh-CN" altLang="en-US" dirty="0">
                        <a:latin typeface="Consolas" panose="020B0609020204030204" pitchFamily="49" charset="0"/>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4175538668"/>
                  </a:ext>
                </a:extLst>
              </a:tr>
              <a:tr h="0">
                <a:tc>
                  <a:txBody>
                    <a:bodyPr/>
                    <a:lstStyle/>
                    <a:p>
                      <a:r>
                        <a:rPr lang="en-US" altLang="zh-CN" dirty="0">
                          <a:latin typeface="Consolas" panose="020B0609020204030204" pitchFamily="49" charset="0"/>
                        </a:rPr>
                        <a:t>print()</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latin typeface="Consolas" panose="020B0609020204030204" pitchFamily="49" charset="0"/>
                        </a:rPr>
                        <a:t>#</a:t>
                      </a:r>
                      <a:r>
                        <a:rPr lang="zh-CN" altLang="en-US" dirty="0">
                          <a:latin typeface="Consolas" panose="020B0609020204030204" pitchFamily="49" charset="0"/>
                        </a:rPr>
                        <a:t>输出空行</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5925806"/>
                  </a:ext>
                </a:extLst>
              </a:tr>
            </a:tbl>
          </a:graphicData>
        </a:graphic>
      </p:graphicFrame>
      <p:sp>
        <p:nvSpPr>
          <p:cNvPr id="5" name="矩形 4">
            <a:extLst>
              <a:ext uri="{FF2B5EF4-FFF2-40B4-BE49-F238E27FC236}">
                <a16:creationId xmlns:a16="http://schemas.microsoft.com/office/drawing/2014/main" id="{86ADC94C-B7E7-4750-B94F-225ACC7510D8}"/>
              </a:ext>
            </a:extLst>
          </p:cNvPr>
          <p:cNvSpPr/>
          <p:nvPr/>
        </p:nvSpPr>
        <p:spPr>
          <a:xfrm>
            <a:off x="7941545" y="778234"/>
            <a:ext cx="3807542"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defRPr/>
            </a:pPr>
            <a:r>
              <a:rPr lang="en-US" altLang="zh-CN" dirty="0"/>
              <a:t># </a:t>
            </a:r>
            <a:r>
              <a:rPr lang="zh-CN" altLang="en-US" dirty="0"/>
              <a:t>附加</a:t>
            </a:r>
            <a:r>
              <a:rPr lang="en-US" altLang="zh-CN" dirty="0"/>
              <a:t>Hello, world</a:t>
            </a:r>
            <a:r>
              <a:rPr lang="zh-CN" altLang="en-US" dirty="0"/>
              <a:t>到文件</a:t>
            </a:r>
            <a:r>
              <a:rPr lang="en-US" altLang="zh-CN" dirty="0"/>
              <a:t>mytest.txt</a:t>
            </a:r>
          </a:p>
          <a:p>
            <a:r>
              <a:rPr lang="zh-CN" altLang="zh-CN" dirty="0"/>
              <a:t>fp = open('mytest.txt', 'a+')</a:t>
            </a:r>
          </a:p>
          <a:p>
            <a:r>
              <a:rPr lang="zh-CN" altLang="zh-CN" dirty="0"/>
              <a:t>print('Hello,world!', file = fp)</a:t>
            </a:r>
          </a:p>
          <a:p>
            <a:r>
              <a:rPr lang="zh-CN" altLang="zh-CN" dirty="0"/>
              <a:t>fp.close()</a:t>
            </a:r>
            <a:endParaRPr lang="zh-CN" altLang="zh-CN" dirty="0">
              <a:latin typeface="Consolas" panose="020B0609020204030204" pitchFamily="49" charset="0"/>
            </a:endParaRPr>
          </a:p>
        </p:txBody>
      </p:sp>
    </p:spTree>
    <p:extLst>
      <p:ext uri="{BB962C8B-B14F-4D97-AF65-F5344CB8AC3E}">
        <p14:creationId xmlns:p14="http://schemas.microsoft.com/office/powerpoint/2010/main" val="41503318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6AA896EF-6B08-4A3D-A830-F04A1331267C}"/>
              </a:ext>
            </a:extLst>
          </p:cNvPr>
          <p:cNvGrpSpPr/>
          <p:nvPr/>
        </p:nvGrpSpPr>
        <p:grpSpPr>
          <a:xfrm>
            <a:off x="8624313" y="-5133"/>
            <a:ext cx="3417336" cy="1318381"/>
            <a:chOff x="8470322" y="1664340"/>
            <a:chExt cx="3417336" cy="1318381"/>
          </a:xfrm>
        </p:grpSpPr>
        <p:pic>
          <p:nvPicPr>
            <p:cNvPr id="6" name="Picture 2" descr="http://pic002.cnblogs.com/images/2011/343468/2011112221295124.png">
              <a:extLst>
                <a:ext uri="{FF2B5EF4-FFF2-40B4-BE49-F238E27FC236}">
                  <a16:creationId xmlns:a16="http://schemas.microsoft.com/office/drawing/2014/main" id="{19BFB0A1-AF78-40E4-A103-15A525E76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0126" y="1804325"/>
              <a:ext cx="3031220" cy="1178396"/>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71E22B0B-0BEB-4F6C-8453-BB0ADBE06AB5}"/>
                </a:ext>
              </a:extLst>
            </p:cNvPr>
            <p:cNvSpPr/>
            <p:nvPr/>
          </p:nvSpPr>
          <p:spPr>
            <a:xfrm>
              <a:off x="8585200" y="2082800"/>
              <a:ext cx="1234826" cy="71896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977644D6-8482-4D3B-9AA1-0F638B11F0E3}"/>
                </a:ext>
              </a:extLst>
            </p:cNvPr>
            <p:cNvSpPr/>
            <p:nvPr/>
          </p:nvSpPr>
          <p:spPr>
            <a:xfrm>
              <a:off x="10566858" y="2082530"/>
              <a:ext cx="1320800" cy="71923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B9B97699-7824-4974-8827-0C739B926025}"/>
                </a:ext>
              </a:extLst>
            </p:cNvPr>
            <p:cNvSpPr txBox="1"/>
            <p:nvPr/>
          </p:nvSpPr>
          <p:spPr>
            <a:xfrm>
              <a:off x="8470322" y="1680518"/>
              <a:ext cx="1464581" cy="369332"/>
            </a:xfrm>
            <a:prstGeom prst="rect">
              <a:avLst/>
            </a:prstGeom>
            <a:noFill/>
          </p:spPr>
          <p:txBody>
            <a:bodyPr wrap="square" rtlCol="0">
              <a:spAutoFit/>
            </a:bodyPr>
            <a:lstStyle/>
            <a:p>
              <a:pPr algn="ctr"/>
              <a:r>
                <a:rPr lang="zh-CN" altLang="en-US" dirty="0"/>
                <a:t>名字空间</a:t>
              </a:r>
            </a:p>
          </p:txBody>
        </p:sp>
        <p:sp>
          <p:nvSpPr>
            <p:cNvPr id="10" name="文本框 9">
              <a:extLst>
                <a:ext uri="{FF2B5EF4-FFF2-40B4-BE49-F238E27FC236}">
                  <a16:creationId xmlns:a16="http://schemas.microsoft.com/office/drawing/2014/main" id="{83F84081-8507-4F8D-A547-6AD15890EFB9}"/>
                </a:ext>
              </a:extLst>
            </p:cNvPr>
            <p:cNvSpPr txBox="1"/>
            <p:nvPr/>
          </p:nvSpPr>
          <p:spPr>
            <a:xfrm>
              <a:off x="10423077" y="1664340"/>
              <a:ext cx="1464581" cy="369332"/>
            </a:xfrm>
            <a:prstGeom prst="rect">
              <a:avLst/>
            </a:prstGeom>
            <a:noFill/>
          </p:spPr>
          <p:txBody>
            <a:bodyPr wrap="square" rtlCol="0">
              <a:spAutoFit/>
            </a:bodyPr>
            <a:lstStyle/>
            <a:p>
              <a:pPr algn="ctr"/>
              <a:r>
                <a:rPr lang="zh-CN" altLang="en-US" dirty="0"/>
                <a:t>对象空间</a:t>
              </a:r>
            </a:p>
          </p:txBody>
        </p:sp>
      </p:grpSp>
      <p:sp>
        <p:nvSpPr>
          <p:cNvPr id="2" name="标题 1">
            <a:extLst>
              <a:ext uri="{FF2B5EF4-FFF2-40B4-BE49-F238E27FC236}">
                <a16:creationId xmlns:a16="http://schemas.microsoft.com/office/drawing/2014/main" id="{4E3DAF35-AE90-4DEE-8F86-D895298D88A3}"/>
              </a:ext>
            </a:extLst>
          </p:cNvPr>
          <p:cNvSpPr>
            <a:spLocks noGrp="1"/>
          </p:cNvSpPr>
          <p:nvPr>
            <p:ph type="title"/>
          </p:nvPr>
        </p:nvSpPr>
        <p:spPr/>
        <p:txBody>
          <a:bodyPr/>
          <a:lstStyle/>
          <a:p>
            <a:r>
              <a:rPr lang="zh-CN" altLang="en-US" dirty="0"/>
              <a:t>名字空间</a:t>
            </a:r>
            <a:r>
              <a:rPr lang="en-US" altLang="zh-CN" dirty="0"/>
              <a:t>(namespace)</a:t>
            </a:r>
            <a:endParaRPr lang="zh-CN" altLang="en-US" dirty="0"/>
          </a:p>
        </p:txBody>
      </p:sp>
      <p:sp>
        <p:nvSpPr>
          <p:cNvPr id="3" name="内容占位符 2">
            <a:extLst>
              <a:ext uri="{FF2B5EF4-FFF2-40B4-BE49-F238E27FC236}">
                <a16:creationId xmlns:a16="http://schemas.microsoft.com/office/drawing/2014/main" id="{176B6571-D006-4AF3-9DE3-89C77B152D7C}"/>
              </a:ext>
            </a:extLst>
          </p:cNvPr>
          <p:cNvSpPr>
            <a:spLocks noGrp="1"/>
          </p:cNvSpPr>
          <p:nvPr>
            <p:ph idx="1"/>
          </p:nvPr>
        </p:nvSpPr>
        <p:spPr>
          <a:xfrm>
            <a:off x="442913" y="728662"/>
            <a:ext cx="11289710" cy="5870257"/>
          </a:xfrm>
        </p:spPr>
        <p:txBody>
          <a:bodyPr/>
          <a:lstStyle/>
          <a:p>
            <a:pPr>
              <a:defRPr/>
            </a:pPr>
            <a:r>
              <a:rPr lang="zh-CN" altLang="en-US" b="1" dirty="0">
                <a:solidFill>
                  <a:srgbClr val="FF0000"/>
                </a:solidFill>
              </a:rPr>
              <a:t>名字空间（</a:t>
            </a:r>
            <a:r>
              <a:rPr lang="en-US" altLang="zh-CN" b="1" dirty="0">
                <a:solidFill>
                  <a:srgbClr val="FF0000"/>
                </a:solidFill>
              </a:rPr>
              <a:t>namespace</a:t>
            </a:r>
            <a:r>
              <a:rPr lang="zh-CN" altLang="en-US" b="1" dirty="0">
                <a:solidFill>
                  <a:srgbClr val="FF0000"/>
                </a:solidFill>
              </a:rPr>
              <a:t>）</a:t>
            </a:r>
            <a:r>
              <a:rPr lang="zh-CN" altLang="en-US" dirty="0"/>
              <a:t>是名字（变量）和对象的映射</a:t>
            </a:r>
            <a:endParaRPr lang="en-US" altLang="zh-CN" dirty="0"/>
          </a:p>
          <a:p>
            <a:pPr>
              <a:defRPr/>
            </a:pPr>
            <a:r>
              <a:rPr lang="zh-CN" altLang="en-US" dirty="0"/>
              <a:t>允许有多个名字空间，一个名字可以在多个名字空间里面出现，代表不同名字空间的名字</a:t>
            </a:r>
            <a:endParaRPr lang="en-US" altLang="zh-CN" dirty="0"/>
          </a:p>
          <a:p>
            <a:pPr marL="285750" indent="-285750">
              <a:defRPr/>
            </a:pPr>
            <a:r>
              <a:rPr lang="zh-CN" altLang="en-US" dirty="0"/>
              <a:t>模块的</a:t>
            </a:r>
            <a:r>
              <a:rPr lang="zh-CN" altLang="en-US" b="1" dirty="0">
                <a:solidFill>
                  <a:schemeClr val="accent6"/>
                </a:solidFill>
              </a:rPr>
              <a:t>全局名字空间</a:t>
            </a:r>
            <a:r>
              <a:rPr lang="zh-CN" altLang="en-US" dirty="0"/>
              <a:t>：</a:t>
            </a:r>
            <a:r>
              <a:rPr lang="en-US" altLang="zh-CN" dirty="0" err="1"/>
              <a:t>globals</a:t>
            </a:r>
            <a:r>
              <a:rPr lang="en-US" altLang="zh-CN" dirty="0"/>
              <a:t>()</a:t>
            </a:r>
            <a:r>
              <a:rPr lang="zh-CN" altLang="en-US" dirty="0"/>
              <a:t>可以查看当前的全局名字空间的名字</a:t>
            </a:r>
            <a:endParaRPr lang="en-US" altLang="zh-CN" dirty="0"/>
          </a:p>
          <a:p>
            <a:pPr marL="742950" lvl="1" indent="-285750">
              <a:defRPr/>
            </a:pPr>
            <a:r>
              <a:rPr lang="zh-CN" altLang="en-US" sz="2000" dirty="0"/>
              <a:t>模块被加载</a:t>
            </a:r>
            <a:r>
              <a:rPr lang="en-US" altLang="zh-CN" sz="2000" dirty="0"/>
              <a:t>(import)</a:t>
            </a:r>
            <a:r>
              <a:rPr lang="zh-CN" altLang="en-US" sz="2000" dirty="0"/>
              <a:t>或者以脚本方式运行时创建</a:t>
            </a:r>
            <a:endParaRPr lang="en-US" altLang="zh-CN" sz="2000" b="1" dirty="0">
              <a:solidFill>
                <a:schemeClr val="accent5"/>
              </a:solidFill>
            </a:endParaRPr>
          </a:p>
          <a:p>
            <a:pPr marL="742950" lvl="1" indent="-285750">
              <a:defRPr/>
            </a:pPr>
            <a:r>
              <a:rPr lang="zh-CN" altLang="en-US" sz="2000" b="1" dirty="0">
                <a:solidFill>
                  <a:schemeClr val="accent6"/>
                </a:solidFill>
              </a:rPr>
              <a:t>模块内定义</a:t>
            </a:r>
            <a:r>
              <a:rPr lang="en-US" altLang="zh-CN" sz="2000" b="1" dirty="0">
                <a:solidFill>
                  <a:schemeClr val="accent6"/>
                </a:solidFill>
              </a:rPr>
              <a:t>(</a:t>
            </a:r>
            <a:r>
              <a:rPr lang="zh-CN" altLang="en-US" sz="2000" b="1" dirty="0">
                <a:solidFill>
                  <a:schemeClr val="accent6"/>
                </a:solidFill>
              </a:rPr>
              <a:t>赋值</a:t>
            </a:r>
            <a:r>
              <a:rPr lang="en-US" altLang="zh-CN" sz="2000" b="1" dirty="0">
                <a:solidFill>
                  <a:schemeClr val="accent6"/>
                </a:solidFill>
              </a:rPr>
              <a:t>)</a:t>
            </a:r>
            <a:r>
              <a:rPr lang="zh-CN" altLang="en-US" sz="2000" b="1" dirty="0">
                <a:solidFill>
                  <a:schemeClr val="accent6"/>
                </a:solidFill>
              </a:rPr>
              <a:t>且不在函数内定义</a:t>
            </a:r>
            <a:r>
              <a:rPr lang="en-US" altLang="zh-CN" sz="2000" b="1" dirty="0">
                <a:solidFill>
                  <a:schemeClr val="accent6"/>
                </a:solidFill>
              </a:rPr>
              <a:t>(</a:t>
            </a:r>
            <a:r>
              <a:rPr lang="zh-CN" altLang="en-US" sz="2000" b="1" dirty="0">
                <a:solidFill>
                  <a:schemeClr val="accent6"/>
                </a:solidFill>
              </a:rPr>
              <a:t>赋值</a:t>
            </a:r>
            <a:r>
              <a:rPr lang="en-US" altLang="zh-CN" sz="2000" b="1" dirty="0">
                <a:solidFill>
                  <a:schemeClr val="accent6"/>
                </a:solidFill>
              </a:rPr>
              <a:t>)</a:t>
            </a:r>
            <a:r>
              <a:rPr lang="zh-CN" altLang="en-US" sz="2000" b="1" dirty="0">
                <a:solidFill>
                  <a:schemeClr val="accent6"/>
                </a:solidFill>
              </a:rPr>
              <a:t>的变量</a:t>
            </a:r>
            <a:r>
              <a:rPr lang="zh-CN" altLang="en-US" sz="2000" dirty="0"/>
              <a:t>属于该名字空间，称为全局变量</a:t>
            </a:r>
            <a:endParaRPr lang="en-US" altLang="zh-CN" sz="2000" dirty="0"/>
          </a:p>
          <a:p>
            <a:pPr marL="742950" lvl="1" indent="-285750">
              <a:defRPr/>
            </a:pPr>
            <a:r>
              <a:rPr lang="zh-CN" altLang="en-US" sz="2000" dirty="0"/>
              <a:t>全局变量的有效范围为定义它的模块</a:t>
            </a:r>
            <a:endParaRPr lang="en-US" altLang="zh-CN" sz="2000" dirty="0"/>
          </a:p>
          <a:p>
            <a:pPr marL="285750" indent="-285750">
              <a:defRPr/>
            </a:pPr>
            <a:r>
              <a:rPr lang="zh-CN" altLang="en-US" dirty="0"/>
              <a:t>函数的</a:t>
            </a:r>
            <a:r>
              <a:rPr lang="zh-CN" altLang="en-US" b="1" dirty="0">
                <a:solidFill>
                  <a:schemeClr val="accent6"/>
                </a:solidFill>
              </a:rPr>
              <a:t>本地名字空间</a:t>
            </a:r>
            <a:r>
              <a:rPr lang="zh-CN" altLang="en-US" dirty="0"/>
              <a:t>：</a:t>
            </a:r>
            <a:r>
              <a:rPr lang="en-US" altLang="zh-CN" dirty="0"/>
              <a:t>locals()</a:t>
            </a:r>
            <a:r>
              <a:rPr lang="zh-CN" altLang="en-US" dirty="0"/>
              <a:t>可以查看当前本地名字空间的名字</a:t>
            </a:r>
            <a:endParaRPr lang="en-US" altLang="zh-CN" dirty="0"/>
          </a:p>
          <a:p>
            <a:pPr marL="742950" lvl="1" indent="-285750">
              <a:defRPr/>
            </a:pPr>
            <a:r>
              <a:rPr lang="zh-CN" altLang="en-US" sz="2000" dirty="0"/>
              <a:t>在函数调用时创建，在调用结束时销毁</a:t>
            </a:r>
            <a:endParaRPr lang="en-US" altLang="zh-CN" sz="2000" dirty="0"/>
          </a:p>
          <a:p>
            <a:pPr marL="742950" lvl="1" indent="-285750">
              <a:defRPr/>
            </a:pPr>
            <a:r>
              <a:rPr lang="zh-CN" altLang="en-US" sz="2000" dirty="0"/>
              <a:t>一般而言，在</a:t>
            </a:r>
            <a:r>
              <a:rPr lang="zh-CN" altLang="en-US" sz="2000" b="1" dirty="0">
                <a:solidFill>
                  <a:schemeClr val="accent6"/>
                </a:solidFill>
              </a:rPr>
              <a:t>函数内部定义</a:t>
            </a:r>
            <a:r>
              <a:rPr lang="en-US" altLang="zh-CN" sz="2000" b="1" dirty="0">
                <a:solidFill>
                  <a:schemeClr val="accent6"/>
                </a:solidFill>
              </a:rPr>
              <a:t>(</a:t>
            </a:r>
            <a:r>
              <a:rPr lang="zh-CN" altLang="en-US" sz="2000" b="1" dirty="0">
                <a:solidFill>
                  <a:schemeClr val="accent6"/>
                </a:solidFill>
              </a:rPr>
              <a:t>即赋值</a:t>
            </a:r>
            <a:r>
              <a:rPr lang="en-US" altLang="zh-CN" sz="2000" b="1" dirty="0">
                <a:solidFill>
                  <a:schemeClr val="accent6"/>
                </a:solidFill>
              </a:rPr>
              <a:t>)</a:t>
            </a:r>
            <a:r>
              <a:rPr lang="zh-CN" altLang="en-US" sz="2000" b="1" dirty="0">
                <a:solidFill>
                  <a:schemeClr val="accent6"/>
                </a:solidFill>
              </a:rPr>
              <a:t>，且没有使用</a:t>
            </a:r>
            <a:r>
              <a:rPr lang="en-US" altLang="zh-CN" sz="2000" b="1" dirty="0">
                <a:solidFill>
                  <a:schemeClr val="accent6"/>
                </a:solidFill>
              </a:rPr>
              <a:t>global</a:t>
            </a:r>
            <a:r>
              <a:rPr lang="zh-CN" altLang="en-US" sz="2000" b="1" dirty="0">
                <a:solidFill>
                  <a:schemeClr val="accent6"/>
                </a:solidFill>
              </a:rPr>
              <a:t>或</a:t>
            </a:r>
            <a:r>
              <a:rPr lang="en-US" altLang="zh-CN" sz="2000" b="1" dirty="0">
                <a:solidFill>
                  <a:schemeClr val="accent6"/>
                </a:solidFill>
              </a:rPr>
              <a:t>nonlocal</a:t>
            </a:r>
            <a:r>
              <a:rPr lang="zh-CN" altLang="en-US" sz="2000" b="1" dirty="0">
                <a:solidFill>
                  <a:schemeClr val="accent6"/>
                </a:solidFill>
              </a:rPr>
              <a:t>语句声明的变量</a:t>
            </a:r>
            <a:r>
              <a:rPr lang="en-US" altLang="zh-CN" sz="2000" dirty="0"/>
              <a:t>(</a:t>
            </a:r>
            <a:r>
              <a:rPr lang="zh-CN" altLang="en-US" sz="2000" dirty="0"/>
              <a:t>包括参数</a:t>
            </a:r>
            <a:r>
              <a:rPr lang="en-US" altLang="zh-CN" sz="2000" dirty="0"/>
              <a:t>)</a:t>
            </a:r>
            <a:r>
              <a:rPr lang="zh-CN" altLang="en-US" sz="2000" dirty="0"/>
              <a:t>属于该名字空间，称为局部变量</a:t>
            </a:r>
            <a:endParaRPr lang="en-US" altLang="zh-CN" sz="2000" dirty="0"/>
          </a:p>
          <a:p>
            <a:pPr marL="742950" lvl="1" indent="-285750">
              <a:defRPr/>
            </a:pPr>
            <a:r>
              <a:rPr lang="zh-CN" altLang="en-US" sz="2000" dirty="0"/>
              <a:t>局部变量的有效范围为函数体</a:t>
            </a:r>
            <a:endParaRPr lang="en-US" altLang="zh-CN" sz="2000" dirty="0"/>
          </a:p>
          <a:p>
            <a:pPr marL="285750" indent="-285750">
              <a:defRPr/>
            </a:pPr>
            <a:r>
              <a:rPr lang="zh-CN" altLang="en-US" b="1" dirty="0">
                <a:solidFill>
                  <a:schemeClr val="accent6"/>
                </a:solidFill>
              </a:rPr>
              <a:t>内置</a:t>
            </a:r>
            <a:r>
              <a:rPr lang="en-US" altLang="zh-CN" b="1" dirty="0">
                <a:solidFill>
                  <a:schemeClr val="accent6"/>
                </a:solidFill>
              </a:rPr>
              <a:t>(built-in)</a:t>
            </a:r>
            <a:r>
              <a:rPr lang="zh-CN" altLang="en-US" b="1" dirty="0">
                <a:solidFill>
                  <a:schemeClr val="accent6"/>
                </a:solidFill>
              </a:rPr>
              <a:t>名字空间</a:t>
            </a:r>
            <a:r>
              <a:rPr lang="zh-CN" altLang="en-US" dirty="0"/>
              <a:t>：</a:t>
            </a:r>
            <a:endParaRPr lang="en-US" altLang="zh-CN" dirty="0"/>
          </a:p>
          <a:p>
            <a:pPr marL="742950" lvl="1" indent="-285750">
              <a:defRPr/>
            </a:pPr>
            <a:r>
              <a:rPr lang="zh-CN" altLang="en-US" sz="2000" dirty="0"/>
              <a:t>在进入解释器时创建，退出解释器时结束</a:t>
            </a:r>
            <a:endParaRPr lang="en-US" altLang="zh-CN" sz="2000" dirty="0"/>
          </a:p>
          <a:p>
            <a:pPr marL="742950" lvl="1" indent="-285750">
              <a:defRPr/>
            </a:pPr>
            <a:r>
              <a:rPr lang="zh-CN" altLang="en-US" sz="2000" dirty="0"/>
              <a:t>包含了内置函数以及异常类型</a:t>
            </a:r>
            <a:r>
              <a:rPr lang="en-US" altLang="zh-CN" sz="2000" dirty="0"/>
              <a:t>,  </a:t>
            </a:r>
            <a:r>
              <a:rPr lang="zh-CN" altLang="en-US" sz="2000" b="1" dirty="0">
                <a:solidFill>
                  <a:srgbClr val="0070C0"/>
                </a:solidFill>
              </a:rPr>
              <a:t>dir(__builtins__)可以查看该名字空间的名字</a:t>
            </a:r>
            <a:endParaRPr lang="en-US" altLang="zh-CN" sz="2000" dirty="0"/>
          </a:p>
        </p:txBody>
      </p:sp>
      <p:graphicFrame>
        <p:nvGraphicFramePr>
          <p:cNvPr id="4" name="内容占位符 9">
            <a:extLst>
              <a:ext uri="{FF2B5EF4-FFF2-40B4-BE49-F238E27FC236}">
                <a16:creationId xmlns:a16="http://schemas.microsoft.com/office/drawing/2014/main" id="{C073A46A-F176-4075-A3E7-FBBE3726DBCE}"/>
              </a:ext>
            </a:extLst>
          </p:cNvPr>
          <p:cNvGraphicFramePr>
            <a:graphicFrameLocks/>
          </p:cNvGraphicFramePr>
          <p:nvPr>
            <p:extLst>
              <p:ext uri="{D42A27DB-BD31-4B8C-83A1-F6EECF244321}">
                <p14:modId xmlns:p14="http://schemas.microsoft.com/office/powerpoint/2010/main" val="3515958657"/>
              </p:ext>
            </p:extLst>
          </p:nvPr>
        </p:nvGraphicFramePr>
        <p:xfrm>
          <a:off x="6360278" y="4848165"/>
          <a:ext cx="5257800" cy="792480"/>
        </p:xfrm>
        <a:graphic>
          <a:graphicData uri="http://schemas.openxmlformats.org/drawingml/2006/table">
            <a:tbl>
              <a:tblPr firstRow="1" bandRow="1">
                <a:tableStyleId>{5940675A-B579-460E-94D1-54222C63F5DA}</a:tableStyleId>
              </a:tblPr>
              <a:tblGrid>
                <a:gridCol w="1097293">
                  <a:extLst>
                    <a:ext uri="{9D8B030D-6E8A-4147-A177-3AD203B41FA5}">
                      <a16:colId xmlns:a16="http://schemas.microsoft.com/office/drawing/2014/main" val="3311408765"/>
                    </a:ext>
                  </a:extLst>
                </a:gridCol>
                <a:gridCol w="4160507">
                  <a:extLst>
                    <a:ext uri="{9D8B030D-6E8A-4147-A177-3AD203B41FA5}">
                      <a16:colId xmlns:a16="http://schemas.microsoft.com/office/drawing/2014/main" val="764031162"/>
                    </a:ext>
                  </a:extLst>
                </a:gridCol>
              </a:tblGrid>
              <a:tr h="370840">
                <a:tc>
                  <a:txBody>
                    <a:bodyPr/>
                    <a:lstStyle/>
                    <a:p>
                      <a:r>
                        <a:rPr lang="en-US" altLang="zh-CN" sz="2000" dirty="0"/>
                        <a:t>locals()</a:t>
                      </a:r>
                      <a:endParaRPr lang="zh-CN" altLang="en-US" sz="2000" dirty="0"/>
                    </a:p>
                  </a:txBody>
                  <a:tcPr/>
                </a:tc>
                <a:tc>
                  <a:txBody>
                    <a:bodyPr/>
                    <a:lstStyle/>
                    <a:p>
                      <a:r>
                        <a:rPr lang="zh-CN" altLang="en-US" sz="2000" dirty="0"/>
                        <a:t>当前名字空间的名字与对象的映射</a:t>
                      </a:r>
                    </a:p>
                  </a:txBody>
                  <a:tcPr/>
                </a:tc>
                <a:extLst>
                  <a:ext uri="{0D108BD9-81ED-4DB2-BD59-A6C34878D82A}">
                    <a16:rowId xmlns:a16="http://schemas.microsoft.com/office/drawing/2014/main" val="497612184"/>
                  </a:ext>
                </a:extLst>
              </a:tr>
              <a:tr h="370840">
                <a:tc>
                  <a:txBody>
                    <a:bodyPr/>
                    <a:lstStyle/>
                    <a:p>
                      <a:r>
                        <a:rPr lang="en-US" altLang="zh-CN" sz="2000" dirty="0" err="1"/>
                        <a:t>globals</a:t>
                      </a:r>
                      <a:r>
                        <a:rPr lang="en-US" altLang="zh-CN" sz="2000" dirty="0"/>
                        <a:t>()</a:t>
                      </a:r>
                      <a:endParaRPr lang="zh-CN" altLang="en-US" sz="2000" dirty="0"/>
                    </a:p>
                  </a:txBody>
                  <a:tcPr/>
                </a:tc>
                <a:tc>
                  <a:txBody>
                    <a:bodyPr/>
                    <a:lstStyle/>
                    <a:p>
                      <a:r>
                        <a:rPr lang="zh-CN" altLang="en-US" sz="2000" dirty="0"/>
                        <a:t>全局名字空间的名字与对象的映射</a:t>
                      </a:r>
                    </a:p>
                  </a:txBody>
                  <a:tcPr/>
                </a:tc>
                <a:extLst>
                  <a:ext uri="{0D108BD9-81ED-4DB2-BD59-A6C34878D82A}">
                    <a16:rowId xmlns:a16="http://schemas.microsoft.com/office/drawing/2014/main" val="575834650"/>
                  </a:ext>
                </a:extLst>
              </a:tr>
            </a:tbl>
          </a:graphicData>
        </a:graphic>
      </p:graphicFrame>
    </p:spTree>
    <p:extLst>
      <p:ext uri="{BB962C8B-B14F-4D97-AF65-F5344CB8AC3E}">
        <p14:creationId xmlns:p14="http://schemas.microsoft.com/office/powerpoint/2010/main" val="24021638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156F2-DC5D-4E17-80A1-185AF9A09CC9}"/>
              </a:ext>
            </a:extLst>
          </p:cNvPr>
          <p:cNvSpPr>
            <a:spLocks noGrp="1"/>
          </p:cNvSpPr>
          <p:nvPr>
            <p:ph type="title"/>
          </p:nvPr>
        </p:nvSpPr>
        <p:spPr/>
        <p:txBody>
          <a:bodyPr/>
          <a:lstStyle/>
          <a:p>
            <a:r>
              <a:rPr lang="zh-CN" altLang="en-US" dirty="0"/>
              <a:t>名字空间：赋值类语句</a:t>
            </a:r>
          </a:p>
        </p:txBody>
      </p:sp>
      <p:sp>
        <p:nvSpPr>
          <p:cNvPr id="3" name="内容占位符 2">
            <a:extLst>
              <a:ext uri="{FF2B5EF4-FFF2-40B4-BE49-F238E27FC236}">
                <a16:creationId xmlns:a16="http://schemas.microsoft.com/office/drawing/2014/main" id="{5354B4D1-AE33-42BB-A926-EC78E01E2FE5}"/>
              </a:ext>
            </a:extLst>
          </p:cNvPr>
          <p:cNvSpPr>
            <a:spLocks noGrp="1"/>
          </p:cNvSpPr>
          <p:nvPr>
            <p:ph idx="1"/>
          </p:nvPr>
        </p:nvSpPr>
        <p:spPr/>
        <p:txBody>
          <a:bodyPr>
            <a:normAutofit/>
          </a:bodyPr>
          <a:lstStyle/>
          <a:p>
            <a:pPr>
              <a:lnSpc>
                <a:spcPct val="100000"/>
              </a:lnSpc>
            </a:pPr>
            <a:r>
              <a:rPr lang="en-US" altLang="zh-CN" dirty="0"/>
              <a:t>3</a:t>
            </a:r>
            <a:r>
              <a:rPr lang="zh-CN" altLang="en-US" dirty="0"/>
              <a:t>个问题：</a:t>
            </a:r>
            <a:endParaRPr lang="en-US" altLang="zh-CN" dirty="0"/>
          </a:p>
          <a:p>
            <a:pPr lvl="1">
              <a:lnSpc>
                <a:spcPct val="100000"/>
              </a:lnSpc>
            </a:pPr>
            <a:r>
              <a:rPr lang="zh-CN" altLang="en-US" sz="2000" dirty="0"/>
              <a:t>有哪些类型的名字空间？全局、本地和内置名字空间</a:t>
            </a:r>
            <a:endParaRPr lang="en-US" altLang="zh-CN" sz="2000" dirty="0"/>
          </a:p>
          <a:p>
            <a:pPr lvl="1">
              <a:lnSpc>
                <a:spcPct val="100000"/>
              </a:lnSpc>
            </a:pPr>
            <a:r>
              <a:rPr lang="zh-CN" altLang="en-US" sz="2000" b="1" dirty="0">
                <a:solidFill>
                  <a:srgbClr val="FF0000"/>
                </a:solidFill>
              </a:rPr>
              <a:t>引入的名字属于哪个名字空间？</a:t>
            </a:r>
          </a:p>
          <a:p>
            <a:pPr lvl="1">
              <a:lnSpc>
                <a:spcPct val="100000"/>
              </a:lnSpc>
            </a:pPr>
            <a:r>
              <a:rPr lang="zh-CN" altLang="en-US" sz="2000" dirty="0"/>
              <a:t>表达式中出现未限定名时，该名字是哪个名字空间的名字？</a:t>
            </a:r>
          </a:p>
          <a:p>
            <a:pPr>
              <a:lnSpc>
                <a:spcPct val="100000"/>
              </a:lnSpc>
            </a:pPr>
            <a:r>
              <a:rPr lang="zh-CN" altLang="en-US" dirty="0"/>
              <a:t>赋值类语句（赋值语句、</a:t>
            </a:r>
            <a:r>
              <a:rPr lang="en-US" altLang="zh-CN" dirty="0"/>
              <a:t>import</a:t>
            </a:r>
            <a:r>
              <a:rPr lang="zh-CN" altLang="en-US" dirty="0"/>
              <a:t>语句、函数定义等引入名字的语句）所处的位置决定了往哪个名字空间中引入名字</a:t>
            </a:r>
            <a:endParaRPr lang="en-US" altLang="zh-CN" dirty="0"/>
          </a:p>
          <a:p>
            <a:pPr lvl="1">
              <a:lnSpc>
                <a:spcPct val="100000"/>
              </a:lnSpc>
            </a:pPr>
            <a:r>
              <a:rPr lang="zh-CN" altLang="en-US" sz="2000" dirty="0"/>
              <a:t>赋值类语句没有出现在函数体内，其引入的名字就属于全局名字空间</a:t>
            </a:r>
          </a:p>
          <a:p>
            <a:pPr lvl="1">
              <a:lnSpc>
                <a:spcPct val="100000"/>
              </a:lnSpc>
            </a:pPr>
            <a:r>
              <a:rPr lang="zh-CN" altLang="en-US" sz="2000" dirty="0"/>
              <a:t>如果赋值类语句出现在函数体内，</a:t>
            </a:r>
            <a:endParaRPr lang="en-US" altLang="zh-CN" sz="2000" dirty="0"/>
          </a:p>
          <a:p>
            <a:pPr lvl="2">
              <a:lnSpc>
                <a:spcPct val="100000"/>
              </a:lnSpc>
            </a:pPr>
            <a:r>
              <a:rPr lang="zh-CN" altLang="en-US" dirty="0"/>
              <a:t>引入的名字</a:t>
            </a:r>
            <a:r>
              <a:rPr lang="en-US" altLang="zh-CN" dirty="0"/>
              <a:t>(</a:t>
            </a:r>
            <a:r>
              <a:rPr lang="zh-CN" altLang="en-US" dirty="0"/>
              <a:t>假设为</a:t>
            </a:r>
            <a:r>
              <a:rPr lang="en-US" altLang="zh-CN" dirty="0"/>
              <a:t>var)</a:t>
            </a:r>
            <a:r>
              <a:rPr lang="zh-CN" altLang="en-US" dirty="0"/>
              <a:t>属于本地名字空间，</a:t>
            </a:r>
            <a:r>
              <a:rPr lang="zh-CN" altLang="en-US" b="1" dirty="0">
                <a:solidFill>
                  <a:schemeClr val="accent6"/>
                </a:solidFill>
              </a:rPr>
              <a:t>不管其出现的位置</a:t>
            </a:r>
            <a:endParaRPr lang="en-US" altLang="zh-CN" b="1" dirty="0">
              <a:solidFill>
                <a:schemeClr val="accent6"/>
              </a:solidFill>
            </a:endParaRPr>
          </a:p>
          <a:p>
            <a:pPr lvl="2">
              <a:lnSpc>
                <a:spcPct val="100000"/>
              </a:lnSpc>
            </a:pPr>
            <a:r>
              <a:rPr lang="en-US" altLang="zh-CN" dirty="0"/>
              <a:t>global var</a:t>
            </a:r>
            <a:r>
              <a:rPr lang="zh-CN" altLang="en-US" dirty="0"/>
              <a:t>，表示</a:t>
            </a:r>
            <a:r>
              <a:rPr lang="en-US" altLang="zh-CN" dirty="0"/>
              <a:t>var</a:t>
            </a:r>
            <a:r>
              <a:rPr lang="zh-CN" altLang="en-US" dirty="0"/>
              <a:t>应该在全局名字空间。在函数体内的赋值类语句给</a:t>
            </a:r>
            <a:r>
              <a:rPr lang="en-US" altLang="zh-CN" dirty="0"/>
              <a:t>var</a:t>
            </a:r>
            <a:r>
              <a:rPr lang="zh-CN" altLang="en-US" dirty="0"/>
              <a:t>赋值时，改变的是全局名字中的</a:t>
            </a:r>
            <a:r>
              <a:rPr lang="en-US" altLang="zh-CN" dirty="0"/>
              <a:t>var</a:t>
            </a:r>
            <a:r>
              <a:rPr lang="zh-CN" altLang="en-US" dirty="0"/>
              <a:t>的映射</a:t>
            </a:r>
          </a:p>
          <a:p>
            <a:pPr lvl="2">
              <a:lnSpc>
                <a:spcPct val="100000"/>
              </a:lnSpc>
            </a:pPr>
            <a:r>
              <a:rPr lang="en-US" altLang="zh-CN" dirty="0"/>
              <a:t>nonlocal var</a:t>
            </a:r>
            <a:r>
              <a:rPr lang="zh-CN" altLang="en-US" dirty="0"/>
              <a:t>，表示</a:t>
            </a:r>
            <a:r>
              <a:rPr lang="en-US" altLang="zh-CN" dirty="0"/>
              <a:t>var</a:t>
            </a:r>
            <a:r>
              <a:rPr lang="zh-CN" altLang="en-US" dirty="0"/>
              <a:t>在外层（以及外层的外层等）函数的名字空间。函数嵌套时内层函数要改变或访问外层函数的变量时使用</a:t>
            </a:r>
          </a:p>
          <a:p>
            <a:endParaRPr lang="zh-CN" altLang="en-US" dirty="0"/>
          </a:p>
        </p:txBody>
      </p:sp>
      <p:sp>
        <p:nvSpPr>
          <p:cNvPr id="4" name="矩形 3">
            <a:extLst>
              <a:ext uri="{FF2B5EF4-FFF2-40B4-BE49-F238E27FC236}">
                <a16:creationId xmlns:a16="http://schemas.microsoft.com/office/drawing/2014/main" id="{AC07587A-79F9-41F7-9C58-AC2A75B40991}"/>
              </a:ext>
            </a:extLst>
          </p:cNvPr>
          <p:cNvSpPr/>
          <p:nvPr/>
        </p:nvSpPr>
        <p:spPr>
          <a:xfrm>
            <a:off x="2787907" y="5529172"/>
            <a:ext cx="1651701"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de-DE" altLang="zh-CN" dirty="0">
                <a:solidFill>
                  <a:srgbClr val="001080"/>
                </a:solidFill>
                <a:latin typeface="Consolas" panose="020B0609020204030204" pitchFamily="49" charset="0"/>
              </a:rPr>
              <a:t>g</a:t>
            </a:r>
            <a:r>
              <a:rPr lang="de-DE" altLang="zh-CN" dirty="0">
                <a:solidFill>
                  <a:srgbClr val="000000"/>
                </a:solidFill>
                <a:latin typeface="Consolas" panose="020B0609020204030204" pitchFamily="49" charset="0"/>
              </a:rPr>
              <a:t> = </a:t>
            </a:r>
            <a:r>
              <a:rPr lang="de-DE" altLang="zh-CN" dirty="0">
                <a:solidFill>
                  <a:srgbClr val="098658"/>
                </a:solidFill>
                <a:latin typeface="Consolas" panose="020B0609020204030204" pitchFamily="49" charset="0"/>
              </a:rPr>
              <a:t>1</a:t>
            </a:r>
            <a:endParaRPr lang="de-DE" altLang="zh-CN" dirty="0">
              <a:solidFill>
                <a:srgbClr val="000000"/>
              </a:solidFill>
              <a:latin typeface="Consolas" panose="020B0609020204030204" pitchFamily="49" charset="0"/>
            </a:endParaRPr>
          </a:p>
          <a:p>
            <a:br>
              <a:rPr lang="de-DE" altLang="zh-CN" dirty="0">
                <a:solidFill>
                  <a:srgbClr val="000000"/>
                </a:solidFill>
                <a:latin typeface="Consolas" panose="020B0609020204030204" pitchFamily="49" charset="0"/>
              </a:rPr>
            </a:br>
            <a:r>
              <a:rPr lang="de-DE" altLang="zh-CN" dirty="0">
                <a:solidFill>
                  <a:srgbClr val="0000FF"/>
                </a:solidFill>
                <a:latin typeface="Consolas" panose="020B0609020204030204" pitchFamily="49" charset="0"/>
              </a:rPr>
              <a:t>def</a:t>
            </a:r>
            <a:r>
              <a:rPr lang="de-DE" altLang="zh-CN" dirty="0">
                <a:solidFill>
                  <a:srgbClr val="000000"/>
                </a:solidFill>
                <a:latin typeface="Consolas" panose="020B0609020204030204" pitchFamily="49" charset="0"/>
              </a:rPr>
              <a:t> </a:t>
            </a:r>
            <a:r>
              <a:rPr lang="de-DE" altLang="zh-CN" dirty="0">
                <a:solidFill>
                  <a:srgbClr val="795E26"/>
                </a:solidFill>
                <a:latin typeface="Consolas" panose="020B0609020204030204" pitchFamily="49" charset="0"/>
              </a:rPr>
              <a:t>f</a:t>
            </a:r>
            <a:r>
              <a:rPr lang="de-DE" altLang="zh-CN" dirty="0">
                <a:solidFill>
                  <a:srgbClr val="000000"/>
                </a:solidFill>
                <a:latin typeface="Consolas" panose="020B0609020204030204" pitchFamily="49" charset="0"/>
              </a:rPr>
              <a:t>(</a:t>
            </a:r>
            <a:r>
              <a:rPr lang="de-DE" altLang="zh-CN" dirty="0">
                <a:solidFill>
                  <a:srgbClr val="001080"/>
                </a:solidFill>
                <a:latin typeface="Consolas" panose="020B0609020204030204" pitchFamily="49" charset="0"/>
              </a:rPr>
              <a:t>x</a:t>
            </a:r>
            <a:r>
              <a:rPr lang="de-DE" altLang="zh-CN" dirty="0">
                <a:solidFill>
                  <a:srgbClr val="000000"/>
                </a:solidFill>
                <a:latin typeface="Consolas" panose="020B0609020204030204" pitchFamily="49" charset="0"/>
              </a:rPr>
              <a:t>):</a:t>
            </a:r>
          </a:p>
          <a:p>
            <a:r>
              <a:rPr lang="de-DE" altLang="zh-CN" dirty="0">
                <a:solidFill>
                  <a:srgbClr val="000000"/>
                </a:solidFill>
                <a:latin typeface="Consolas" panose="020B0609020204030204" pitchFamily="49" charset="0"/>
              </a:rPr>
              <a:t>    </a:t>
            </a:r>
            <a:r>
              <a:rPr lang="de-DE" altLang="zh-CN" dirty="0">
                <a:solidFill>
                  <a:srgbClr val="001080"/>
                </a:solidFill>
                <a:latin typeface="Consolas" panose="020B0609020204030204" pitchFamily="49" charset="0"/>
              </a:rPr>
              <a:t>t</a:t>
            </a:r>
            <a:r>
              <a:rPr lang="de-DE" altLang="zh-CN" dirty="0">
                <a:solidFill>
                  <a:srgbClr val="000000"/>
                </a:solidFill>
                <a:latin typeface="Consolas" panose="020B0609020204030204" pitchFamily="49" charset="0"/>
              </a:rPr>
              <a:t> = </a:t>
            </a:r>
            <a:r>
              <a:rPr lang="de-DE" altLang="zh-CN" dirty="0">
                <a:solidFill>
                  <a:srgbClr val="098658"/>
                </a:solidFill>
                <a:latin typeface="Consolas" panose="020B0609020204030204" pitchFamily="49" charset="0"/>
              </a:rPr>
              <a:t>4</a:t>
            </a:r>
            <a:endParaRPr lang="de-DE" altLang="zh-CN" dirty="0">
              <a:solidFill>
                <a:srgbClr val="000000"/>
              </a:solidFill>
              <a:latin typeface="Consolas" panose="020B0609020204030204" pitchFamily="49" charset="0"/>
            </a:endParaRPr>
          </a:p>
        </p:txBody>
      </p:sp>
      <p:sp>
        <p:nvSpPr>
          <p:cNvPr id="5" name="矩形 4">
            <a:extLst>
              <a:ext uri="{FF2B5EF4-FFF2-40B4-BE49-F238E27FC236}">
                <a16:creationId xmlns:a16="http://schemas.microsoft.com/office/drawing/2014/main" id="{B8A0B059-8769-48EC-88B1-6682A0D86F42}"/>
              </a:ext>
            </a:extLst>
          </p:cNvPr>
          <p:cNvSpPr/>
          <p:nvPr/>
        </p:nvSpPr>
        <p:spPr>
          <a:xfrm>
            <a:off x="5177448" y="5529172"/>
            <a:ext cx="1906772"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solidFill>
                  <a:srgbClr val="0000FF"/>
                </a:solidFill>
                <a:latin typeface="Consolas" panose="020B0609020204030204" pitchFamily="49" charset="0"/>
              </a:rPr>
              <a:t>def</a:t>
            </a:r>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f</a:t>
            </a:r>
            <a:r>
              <a:rPr lang="en-US" altLang="zh-CN" dirty="0">
                <a:solidFill>
                  <a:srgbClr val="000000"/>
                </a:solidFill>
                <a:latin typeface="Consolas" panose="020B0609020204030204" pitchFamily="49" charset="0"/>
              </a:rPr>
              <a:t>(</a:t>
            </a:r>
            <a:r>
              <a:rPr lang="en-US" altLang="zh-CN" dirty="0">
                <a:solidFill>
                  <a:srgbClr val="001080"/>
                </a:solidFill>
                <a:latin typeface="Consolas" panose="020B0609020204030204" pitchFamily="49" charset="0"/>
              </a:rPr>
              <a:t>x</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global</a:t>
            </a:r>
            <a:r>
              <a:rPr lang="en-US" altLang="zh-CN" dirty="0">
                <a:solidFill>
                  <a:srgbClr val="000000"/>
                </a:solidFill>
                <a:latin typeface="Consolas" panose="020B0609020204030204" pitchFamily="49" charset="0"/>
              </a:rPr>
              <a:t> </a:t>
            </a:r>
            <a:r>
              <a:rPr lang="en-US" altLang="zh-CN" dirty="0">
                <a:solidFill>
                  <a:srgbClr val="001080"/>
                </a:solidFill>
                <a:latin typeface="Consolas" panose="020B0609020204030204" pitchFamily="49" charset="0"/>
              </a:rPr>
              <a:t>g</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001080"/>
                </a:solidFill>
                <a:latin typeface="Consolas" panose="020B0609020204030204" pitchFamily="49" charset="0"/>
              </a:rPr>
              <a:t>g</a:t>
            </a:r>
            <a:r>
              <a:rPr lang="en-US" altLang="zh-CN" dirty="0">
                <a:solidFill>
                  <a:srgbClr val="000000"/>
                </a:solidFill>
                <a:latin typeface="Consolas" panose="020B0609020204030204" pitchFamily="49" charset="0"/>
              </a:rPr>
              <a:t> = </a:t>
            </a:r>
            <a:r>
              <a:rPr lang="en-US" altLang="zh-CN" dirty="0">
                <a:solidFill>
                  <a:srgbClr val="098658"/>
                </a:solidFill>
                <a:latin typeface="Consolas" panose="020B0609020204030204" pitchFamily="49" charset="0"/>
              </a:rPr>
              <a:t>4</a:t>
            </a:r>
            <a:endParaRPr lang="en-US" altLang="zh-CN" dirty="0">
              <a:solidFill>
                <a:srgbClr val="000000"/>
              </a:solidFill>
              <a:latin typeface="Consolas" panose="020B0609020204030204" pitchFamily="49" charset="0"/>
            </a:endParaRPr>
          </a:p>
        </p:txBody>
      </p:sp>
      <p:sp>
        <p:nvSpPr>
          <p:cNvPr id="6" name="矩形 5">
            <a:extLst>
              <a:ext uri="{FF2B5EF4-FFF2-40B4-BE49-F238E27FC236}">
                <a16:creationId xmlns:a16="http://schemas.microsoft.com/office/drawing/2014/main" id="{8F914E08-0F62-44C8-9B6A-0FBEAA628293}"/>
              </a:ext>
            </a:extLst>
          </p:cNvPr>
          <p:cNvSpPr/>
          <p:nvPr/>
        </p:nvSpPr>
        <p:spPr>
          <a:xfrm>
            <a:off x="8259316" y="5071845"/>
            <a:ext cx="2745489" cy="18374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nSpc>
                <a:spcPct val="90000"/>
              </a:lnSpc>
            </a:pPr>
            <a:r>
              <a:rPr lang="fr-FR" altLang="zh-CN" dirty="0">
                <a:solidFill>
                  <a:srgbClr val="0000FF"/>
                </a:solidFill>
                <a:latin typeface="Consolas" panose="020B0609020204030204" pitchFamily="49" charset="0"/>
              </a:rPr>
              <a:t>def</a:t>
            </a:r>
            <a:r>
              <a:rPr lang="fr-FR" altLang="zh-CN" dirty="0">
                <a:solidFill>
                  <a:srgbClr val="000000"/>
                </a:solidFill>
                <a:latin typeface="Consolas" panose="020B0609020204030204" pitchFamily="49" charset="0"/>
              </a:rPr>
              <a:t> </a:t>
            </a:r>
            <a:r>
              <a:rPr lang="fr-FR" altLang="zh-CN" dirty="0">
                <a:solidFill>
                  <a:srgbClr val="795E26"/>
                </a:solidFill>
                <a:latin typeface="Consolas" panose="020B0609020204030204" pitchFamily="49" charset="0"/>
              </a:rPr>
              <a:t>f</a:t>
            </a:r>
            <a:r>
              <a:rPr lang="fr-FR" altLang="zh-CN" dirty="0">
                <a:solidFill>
                  <a:srgbClr val="000000"/>
                </a:solidFill>
                <a:latin typeface="Consolas" panose="020B0609020204030204" pitchFamily="49" charset="0"/>
              </a:rPr>
              <a:t>(</a:t>
            </a:r>
            <a:r>
              <a:rPr lang="fr-FR" altLang="zh-CN" dirty="0">
                <a:solidFill>
                  <a:srgbClr val="001080"/>
                </a:solidFill>
                <a:latin typeface="Consolas" panose="020B0609020204030204" pitchFamily="49" charset="0"/>
              </a:rPr>
              <a:t>x</a:t>
            </a:r>
            <a:r>
              <a:rPr lang="fr-FR" altLang="zh-CN" dirty="0">
                <a:solidFill>
                  <a:srgbClr val="000000"/>
                </a:solidFill>
                <a:latin typeface="Consolas" panose="020B0609020204030204" pitchFamily="49" charset="0"/>
              </a:rPr>
              <a:t>):</a:t>
            </a:r>
          </a:p>
          <a:p>
            <a:pPr>
              <a:lnSpc>
                <a:spcPct val="90000"/>
              </a:lnSpc>
            </a:pPr>
            <a:r>
              <a:rPr lang="fr-FR" altLang="zh-CN" dirty="0">
                <a:solidFill>
                  <a:srgbClr val="000000"/>
                </a:solidFill>
                <a:latin typeface="Consolas" panose="020B0609020204030204" pitchFamily="49" charset="0"/>
              </a:rPr>
              <a:t>    </a:t>
            </a:r>
            <a:r>
              <a:rPr lang="fr-FR" altLang="zh-CN" dirty="0">
                <a:solidFill>
                  <a:srgbClr val="0000FF"/>
                </a:solidFill>
                <a:latin typeface="Consolas" panose="020B0609020204030204" pitchFamily="49" charset="0"/>
              </a:rPr>
              <a:t>def</a:t>
            </a:r>
            <a:r>
              <a:rPr lang="fr-FR" altLang="zh-CN" dirty="0">
                <a:solidFill>
                  <a:srgbClr val="000000"/>
                </a:solidFill>
                <a:latin typeface="Consolas" panose="020B0609020204030204" pitchFamily="49" charset="0"/>
              </a:rPr>
              <a:t> </a:t>
            </a:r>
            <a:r>
              <a:rPr lang="fr-FR" altLang="zh-CN" dirty="0">
                <a:solidFill>
                  <a:srgbClr val="795E26"/>
                </a:solidFill>
                <a:latin typeface="Consolas" panose="020B0609020204030204" pitchFamily="49" charset="0"/>
              </a:rPr>
              <a:t>p</a:t>
            </a:r>
            <a:r>
              <a:rPr lang="fr-FR" altLang="zh-CN" dirty="0">
                <a:solidFill>
                  <a:srgbClr val="000000"/>
                </a:solidFill>
                <a:latin typeface="Consolas" panose="020B0609020204030204" pitchFamily="49" charset="0"/>
              </a:rPr>
              <a:t>(</a:t>
            </a:r>
            <a:r>
              <a:rPr lang="fr-FR" altLang="zh-CN" dirty="0">
                <a:solidFill>
                  <a:srgbClr val="001080"/>
                </a:solidFill>
                <a:latin typeface="Consolas" panose="020B0609020204030204" pitchFamily="49" charset="0"/>
              </a:rPr>
              <a:t>x</a:t>
            </a:r>
            <a:r>
              <a:rPr lang="fr-FR" altLang="zh-CN" dirty="0">
                <a:solidFill>
                  <a:srgbClr val="000000"/>
                </a:solidFill>
                <a:latin typeface="Consolas" panose="020B0609020204030204" pitchFamily="49" charset="0"/>
              </a:rPr>
              <a:t>):</a:t>
            </a:r>
          </a:p>
          <a:p>
            <a:pPr>
              <a:lnSpc>
                <a:spcPct val="90000"/>
              </a:lnSpc>
            </a:pPr>
            <a:r>
              <a:rPr lang="fr-FR" altLang="zh-CN" dirty="0">
                <a:solidFill>
                  <a:srgbClr val="000000"/>
                </a:solidFill>
                <a:latin typeface="Consolas" panose="020B0609020204030204" pitchFamily="49" charset="0"/>
              </a:rPr>
              <a:t>        </a:t>
            </a:r>
            <a:r>
              <a:rPr lang="fr-FR" altLang="zh-CN" dirty="0">
                <a:solidFill>
                  <a:srgbClr val="0000FF"/>
                </a:solidFill>
                <a:latin typeface="Consolas" panose="020B0609020204030204" pitchFamily="49" charset="0"/>
              </a:rPr>
              <a:t>nonlocal</a:t>
            </a:r>
            <a:r>
              <a:rPr lang="fr-FR" altLang="zh-CN" dirty="0">
                <a:solidFill>
                  <a:srgbClr val="000000"/>
                </a:solidFill>
                <a:latin typeface="Consolas" panose="020B0609020204030204" pitchFamily="49" charset="0"/>
              </a:rPr>
              <a:t> </a:t>
            </a:r>
            <a:r>
              <a:rPr lang="fr-FR" altLang="zh-CN" dirty="0">
                <a:solidFill>
                  <a:srgbClr val="001080"/>
                </a:solidFill>
                <a:latin typeface="Consolas" panose="020B0609020204030204" pitchFamily="49" charset="0"/>
              </a:rPr>
              <a:t>t</a:t>
            </a:r>
            <a:endParaRPr lang="fr-FR" altLang="zh-CN" dirty="0">
              <a:solidFill>
                <a:srgbClr val="000000"/>
              </a:solidFill>
              <a:latin typeface="Consolas" panose="020B0609020204030204" pitchFamily="49" charset="0"/>
            </a:endParaRPr>
          </a:p>
          <a:p>
            <a:pPr>
              <a:lnSpc>
                <a:spcPct val="90000"/>
              </a:lnSpc>
            </a:pPr>
            <a:r>
              <a:rPr lang="fr-FR" altLang="zh-CN" dirty="0">
                <a:solidFill>
                  <a:srgbClr val="000000"/>
                </a:solidFill>
                <a:latin typeface="Consolas" panose="020B0609020204030204" pitchFamily="49" charset="0"/>
              </a:rPr>
              <a:t>        </a:t>
            </a:r>
            <a:r>
              <a:rPr lang="fr-FR" altLang="zh-CN" dirty="0">
                <a:solidFill>
                  <a:srgbClr val="001080"/>
                </a:solidFill>
                <a:latin typeface="Consolas" panose="020B0609020204030204" pitchFamily="49" charset="0"/>
              </a:rPr>
              <a:t>t</a:t>
            </a:r>
            <a:r>
              <a:rPr lang="fr-FR" altLang="zh-CN" dirty="0">
                <a:solidFill>
                  <a:srgbClr val="000000"/>
                </a:solidFill>
                <a:latin typeface="Consolas" panose="020B0609020204030204" pitchFamily="49" charset="0"/>
              </a:rPr>
              <a:t> += </a:t>
            </a:r>
            <a:r>
              <a:rPr lang="fr-FR" altLang="zh-CN" dirty="0">
                <a:solidFill>
                  <a:srgbClr val="098658"/>
                </a:solidFill>
                <a:latin typeface="Consolas" panose="020B0609020204030204" pitchFamily="49" charset="0"/>
              </a:rPr>
              <a:t>1</a:t>
            </a:r>
            <a:endParaRPr lang="fr-FR" altLang="zh-CN" dirty="0">
              <a:solidFill>
                <a:srgbClr val="000000"/>
              </a:solidFill>
              <a:latin typeface="Consolas" panose="020B0609020204030204" pitchFamily="49" charset="0"/>
            </a:endParaRPr>
          </a:p>
          <a:p>
            <a:pPr>
              <a:lnSpc>
                <a:spcPct val="90000"/>
              </a:lnSpc>
            </a:pPr>
            <a:r>
              <a:rPr lang="fr-FR" altLang="zh-CN" dirty="0">
                <a:solidFill>
                  <a:srgbClr val="000000"/>
                </a:solidFill>
                <a:latin typeface="Consolas" panose="020B0609020204030204" pitchFamily="49" charset="0"/>
              </a:rPr>
              <a:t>        </a:t>
            </a:r>
            <a:r>
              <a:rPr lang="fr-FR" altLang="zh-CN" dirty="0">
                <a:solidFill>
                  <a:srgbClr val="795E26"/>
                </a:solidFill>
                <a:latin typeface="Consolas" panose="020B0609020204030204" pitchFamily="49" charset="0"/>
              </a:rPr>
              <a:t>print</a:t>
            </a:r>
            <a:r>
              <a:rPr lang="fr-FR" altLang="zh-CN" dirty="0">
                <a:solidFill>
                  <a:srgbClr val="000000"/>
                </a:solidFill>
                <a:latin typeface="Consolas" panose="020B0609020204030204" pitchFamily="49" charset="0"/>
              </a:rPr>
              <a:t>(</a:t>
            </a:r>
            <a:r>
              <a:rPr lang="fr-FR" altLang="zh-CN" dirty="0">
                <a:solidFill>
                  <a:srgbClr val="001080"/>
                </a:solidFill>
                <a:latin typeface="Consolas" panose="020B0609020204030204" pitchFamily="49" charset="0"/>
              </a:rPr>
              <a:t>t</a:t>
            </a:r>
            <a:r>
              <a:rPr lang="fr-FR" altLang="zh-CN" dirty="0">
                <a:solidFill>
                  <a:srgbClr val="000000"/>
                </a:solidFill>
                <a:latin typeface="Consolas" panose="020B0609020204030204" pitchFamily="49" charset="0"/>
              </a:rPr>
              <a:t>)</a:t>
            </a:r>
          </a:p>
          <a:p>
            <a:pPr>
              <a:lnSpc>
                <a:spcPct val="90000"/>
              </a:lnSpc>
            </a:pPr>
            <a:r>
              <a:rPr lang="fr-FR" altLang="zh-CN" dirty="0">
                <a:solidFill>
                  <a:srgbClr val="000000"/>
                </a:solidFill>
                <a:latin typeface="Consolas" panose="020B0609020204030204" pitchFamily="49" charset="0"/>
              </a:rPr>
              <a:t>    </a:t>
            </a:r>
            <a:r>
              <a:rPr lang="fr-FR" altLang="zh-CN" dirty="0">
                <a:solidFill>
                  <a:srgbClr val="001080"/>
                </a:solidFill>
                <a:latin typeface="Consolas" panose="020B0609020204030204" pitchFamily="49" charset="0"/>
              </a:rPr>
              <a:t>t</a:t>
            </a:r>
            <a:r>
              <a:rPr lang="fr-FR" altLang="zh-CN" dirty="0">
                <a:solidFill>
                  <a:srgbClr val="000000"/>
                </a:solidFill>
                <a:latin typeface="Consolas" panose="020B0609020204030204" pitchFamily="49" charset="0"/>
              </a:rPr>
              <a:t> = </a:t>
            </a:r>
            <a:r>
              <a:rPr lang="fr-FR" altLang="zh-CN" dirty="0">
                <a:solidFill>
                  <a:srgbClr val="098658"/>
                </a:solidFill>
                <a:latin typeface="Consolas" panose="020B0609020204030204" pitchFamily="49" charset="0"/>
              </a:rPr>
              <a:t>4</a:t>
            </a:r>
            <a:endParaRPr lang="fr-FR" altLang="zh-CN" dirty="0">
              <a:solidFill>
                <a:srgbClr val="000000"/>
              </a:solidFill>
              <a:latin typeface="Consolas" panose="020B0609020204030204" pitchFamily="49" charset="0"/>
            </a:endParaRPr>
          </a:p>
          <a:p>
            <a:pPr>
              <a:lnSpc>
                <a:spcPct val="90000"/>
              </a:lnSpc>
            </a:pPr>
            <a:r>
              <a:rPr lang="fr-FR" altLang="zh-CN" dirty="0">
                <a:solidFill>
                  <a:srgbClr val="000000"/>
                </a:solidFill>
                <a:latin typeface="Consolas" panose="020B0609020204030204" pitchFamily="49" charset="0"/>
              </a:rPr>
              <a:t>    </a:t>
            </a:r>
            <a:r>
              <a:rPr lang="fr-FR" altLang="zh-CN" dirty="0">
                <a:solidFill>
                  <a:srgbClr val="795E26"/>
                </a:solidFill>
                <a:latin typeface="Consolas" panose="020B0609020204030204" pitchFamily="49" charset="0"/>
              </a:rPr>
              <a:t>p</a:t>
            </a:r>
            <a:r>
              <a:rPr lang="fr-FR" altLang="zh-CN" dirty="0">
                <a:solidFill>
                  <a:srgbClr val="000000"/>
                </a:solidFill>
                <a:latin typeface="Consolas" panose="020B0609020204030204" pitchFamily="49" charset="0"/>
              </a:rPr>
              <a:t>(</a:t>
            </a:r>
            <a:r>
              <a:rPr lang="fr-FR" altLang="zh-CN" dirty="0">
                <a:solidFill>
                  <a:srgbClr val="098658"/>
                </a:solidFill>
                <a:latin typeface="Consolas" panose="020B0609020204030204" pitchFamily="49" charset="0"/>
              </a:rPr>
              <a:t>1</a:t>
            </a:r>
            <a:r>
              <a:rPr lang="fr-FR" altLang="zh-CN" dirty="0">
                <a:solidFill>
                  <a:srgbClr val="000000"/>
                </a:solidFill>
                <a:latin typeface="Consolas" panose="020B0609020204030204" pitchFamily="49" charset="0"/>
              </a:rPr>
              <a:t>)</a:t>
            </a:r>
            <a:endParaRPr lang="fr-FR"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297631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C8097E-2D89-432F-A0A1-7BAF601FE319}"/>
              </a:ext>
            </a:extLst>
          </p:cNvPr>
          <p:cNvSpPr>
            <a:spLocks noGrp="1"/>
          </p:cNvSpPr>
          <p:nvPr>
            <p:ph type="title"/>
          </p:nvPr>
        </p:nvSpPr>
        <p:spPr/>
        <p:txBody>
          <a:bodyPr/>
          <a:lstStyle/>
          <a:p>
            <a:r>
              <a:rPr lang="zh-CN" altLang="en-US" dirty="0"/>
              <a:t>非限定名的绑定</a:t>
            </a:r>
          </a:p>
        </p:txBody>
      </p:sp>
      <p:sp>
        <p:nvSpPr>
          <p:cNvPr id="3" name="内容占位符 2">
            <a:extLst>
              <a:ext uri="{FF2B5EF4-FFF2-40B4-BE49-F238E27FC236}">
                <a16:creationId xmlns:a16="http://schemas.microsoft.com/office/drawing/2014/main" id="{C233A072-E7E7-498C-B61F-22F7EB38AB4F}"/>
              </a:ext>
            </a:extLst>
          </p:cNvPr>
          <p:cNvSpPr>
            <a:spLocks noGrp="1"/>
          </p:cNvSpPr>
          <p:nvPr>
            <p:ph idx="1"/>
          </p:nvPr>
        </p:nvSpPr>
        <p:spPr/>
        <p:txBody>
          <a:bodyPr/>
          <a:lstStyle/>
          <a:p>
            <a:pPr marL="0" indent="0">
              <a:buNone/>
            </a:pPr>
            <a:r>
              <a:rPr lang="zh-CN" altLang="en-US" dirty="0"/>
              <a:t>由于名字空间中的名字的有效范围会有重叠，在</a:t>
            </a:r>
            <a:r>
              <a:rPr lang="zh-CN" altLang="en-US" b="1" dirty="0">
                <a:solidFill>
                  <a:schemeClr val="accent6"/>
                </a:solidFill>
              </a:rPr>
              <a:t>访问变量</a:t>
            </a:r>
            <a:r>
              <a:rPr lang="en-US" altLang="zh-CN" dirty="0"/>
              <a:t>(</a:t>
            </a:r>
            <a:r>
              <a:rPr lang="zh-CN" altLang="en-US" dirty="0"/>
              <a:t>注意不是</a:t>
            </a:r>
            <a:r>
              <a:rPr lang="zh-CN" altLang="en-US" b="1" dirty="0">
                <a:solidFill>
                  <a:srgbClr val="0070C0"/>
                </a:solidFill>
              </a:rPr>
              <a:t>赋值</a:t>
            </a:r>
            <a:r>
              <a:rPr lang="en-US" altLang="zh-CN" dirty="0"/>
              <a:t>)</a:t>
            </a:r>
            <a:r>
              <a:rPr lang="zh-CN" altLang="en-US" dirty="0"/>
              <a:t>时，怎么知道某处代码中的名字到底是属于哪个名字空间呢？</a:t>
            </a:r>
          </a:p>
          <a:p>
            <a:pPr marL="0" lvl="1">
              <a:lnSpc>
                <a:spcPct val="100000"/>
              </a:lnSpc>
              <a:spcBef>
                <a:spcPts val="1000"/>
              </a:spcBef>
            </a:pPr>
            <a:r>
              <a:rPr lang="en-US" altLang="zh-CN" sz="2000" b="1" dirty="0">
                <a:solidFill>
                  <a:schemeClr val="accent6"/>
                </a:solidFill>
              </a:rPr>
              <a:t>LEGB</a:t>
            </a:r>
            <a:r>
              <a:rPr lang="zh-CN" altLang="en-US" sz="2000" b="1" dirty="0">
                <a:solidFill>
                  <a:schemeClr val="accent6"/>
                </a:solidFill>
              </a:rPr>
              <a:t>规则</a:t>
            </a:r>
            <a:r>
              <a:rPr lang="zh-CN" altLang="en-US" sz="2000" b="1" dirty="0"/>
              <a:t>：</a:t>
            </a:r>
            <a:r>
              <a:rPr lang="zh-CN" altLang="en-US" sz="2000" dirty="0"/>
              <a:t>根据其所出现的位置，遵循 </a:t>
            </a:r>
            <a:r>
              <a:rPr lang="en-US" altLang="zh-CN" sz="2000" dirty="0"/>
              <a:t>Local </a:t>
            </a:r>
            <a:r>
              <a:rPr lang="en-US" altLang="zh-CN" sz="2000" dirty="0">
                <a:sym typeface="Wingdings" panose="05000000000000000000" pitchFamily="2" charset="2"/>
              </a:rPr>
              <a:t></a:t>
            </a:r>
            <a:r>
              <a:rPr lang="en-US" altLang="zh-CN" sz="2000" dirty="0" err="1">
                <a:sym typeface="Wingdings" panose="05000000000000000000" pitchFamily="2" charset="2"/>
              </a:rPr>
              <a:t>EnclosingGlobalBuiltin</a:t>
            </a:r>
            <a:r>
              <a:rPr lang="en-US" altLang="zh-CN" sz="2000" dirty="0">
                <a:sym typeface="Wingdings" panose="05000000000000000000" pitchFamily="2" charset="2"/>
              </a:rPr>
              <a:t> </a:t>
            </a:r>
            <a:r>
              <a:rPr lang="zh-CN" altLang="en-US" sz="2000" dirty="0">
                <a:sym typeface="Wingdings" panose="05000000000000000000" pitchFamily="2" charset="2"/>
              </a:rPr>
              <a:t>原则</a:t>
            </a:r>
            <a:endParaRPr lang="en-US" altLang="zh-CN" sz="2000" dirty="0">
              <a:sym typeface="Wingdings" panose="05000000000000000000" pitchFamily="2" charset="2"/>
            </a:endParaRPr>
          </a:p>
          <a:p>
            <a:pPr marL="0" lvl="1">
              <a:lnSpc>
                <a:spcPct val="100000"/>
              </a:lnSpc>
              <a:spcBef>
                <a:spcPts val="1000"/>
              </a:spcBef>
            </a:pPr>
            <a:r>
              <a:rPr lang="zh-CN" altLang="en-US" sz="2000" dirty="0"/>
              <a:t>按照顺序搜索相应的名字空间，直到到达限定的名字空间范围或找到匹配为止</a:t>
            </a:r>
            <a:endParaRPr lang="en-US" altLang="zh-CN" sz="2000" dirty="0"/>
          </a:p>
          <a:p>
            <a:endParaRPr lang="zh-CN" altLang="en-US" dirty="0"/>
          </a:p>
          <a:p>
            <a:endParaRPr lang="zh-CN" altLang="en-US" dirty="0"/>
          </a:p>
        </p:txBody>
      </p:sp>
      <p:grpSp>
        <p:nvGrpSpPr>
          <p:cNvPr id="4" name="组合 3">
            <a:extLst>
              <a:ext uri="{FF2B5EF4-FFF2-40B4-BE49-F238E27FC236}">
                <a16:creationId xmlns:a16="http://schemas.microsoft.com/office/drawing/2014/main" id="{5311A17E-E377-43B2-BED4-79C23BF511FA}"/>
              </a:ext>
            </a:extLst>
          </p:cNvPr>
          <p:cNvGrpSpPr/>
          <p:nvPr/>
        </p:nvGrpSpPr>
        <p:grpSpPr>
          <a:xfrm>
            <a:off x="6045007" y="2438940"/>
            <a:ext cx="6146993" cy="4508683"/>
            <a:chOff x="5900886" y="1864880"/>
            <a:chExt cx="6146993" cy="4508683"/>
          </a:xfrm>
        </p:grpSpPr>
        <p:grpSp>
          <p:nvGrpSpPr>
            <p:cNvPr id="5" name="组合 4">
              <a:extLst>
                <a:ext uri="{FF2B5EF4-FFF2-40B4-BE49-F238E27FC236}">
                  <a16:creationId xmlns:a16="http://schemas.microsoft.com/office/drawing/2014/main" id="{8A95F3A1-1D99-415D-BA63-174F438BF8E6}"/>
                </a:ext>
              </a:extLst>
            </p:cNvPr>
            <p:cNvGrpSpPr/>
            <p:nvPr/>
          </p:nvGrpSpPr>
          <p:grpSpPr>
            <a:xfrm>
              <a:off x="5900886" y="2077278"/>
              <a:ext cx="6146993" cy="4296285"/>
              <a:chOff x="5706713" y="2504661"/>
              <a:chExt cx="6220244" cy="4296285"/>
            </a:xfrm>
          </p:grpSpPr>
          <p:sp>
            <p:nvSpPr>
              <p:cNvPr id="7" name="矩形 6">
                <a:extLst>
                  <a:ext uri="{FF2B5EF4-FFF2-40B4-BE49-F238E27FC236}">
                    <a16:creationId xmlns:a16="http://schemas.microsoft.com/office/drawing/2014/main" id="{C145F096-BF6C-4A71-99FA-F22961473123}"/>
                  </a:ext>
                </a:extLst>
              </p:cNvPr>
              <p:cNvSpPr/>
              <p:nvPr/>
            </p:nvSpPr>
            <p:spPr>
              <a:xfrm>
                <a:off x="7566988" y="5287616"/>
                <a:ext cx="3942522" cy="9688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E62A7979-6C9F-40BB-B1A2-B21A5EFF65BD}"/>
                  </a:ext>
                </a:extLst>
              </p:cNvPr>
              <p:cNvSpPr txBox="1"/>
              <p:nvPr/>
            </p:nvSpPr>
            <p:spPr>
              <a:xfrm>
                <a:off x="7692889" y="5332537"/>
                <a:ext cx="3899448" cy="707886"/>
              </a:xfrm>
              <a:prstGeom prst="rect">
                <a:avLst/>
              </a:prstGeom>
              <a:noFill/>
            </p:spPr>
            <p:txBody>
              <a:bodyPr wrap="square" rtlCol="0">
                <a:spAutoFit/>
              </a:bodyPr>
              <a:lstStyle/>
              <a:p>
                <a:r>
                  <a:rPr lang="en-US" altLang="zh-CN" sz="2000" b="1" dirty="0">
                    <a:solidFill>
                      <a:schemeClr val="accent6"/>
                    </a:solidFill>
                  </a:rPr>
                  <a:t>Local: </a:t>
                </a:r>
                <a:r>
                  <a:rPr lang="zh-CN" altLang="en-US" sz="2000" dirty="0"/>
                  <a:t>函数内部赋值的变量，且没有通过</a:t>
                </a:r>
                <a:r>
                  <a:rPr lang="en-US" altLang="zh-CN" sz="2000" dirty="0">
                    <a:solidFill>
                      <a:schemeClr val="accent6"/>
                    </a:solidFill>
                  </a:rPr>
                  <a:t>global/nonlocal</a:t>
                </a:r>
                <a:r>
                  <a:rPr lang="zh-CN" altLang="en-US" sz="2000" dirty="0"/>
                  <a:t>声明过</a:t>
                </a:r>
                <a:r>
                  <a:rPr lang="en-US" altLang="zh-CN" sz="2000" dirty="0"/>
                  <a:t> </a:t>
                </a:r>
                <a:endParaRPr lang="zh-CN" altLang="en-US" sz="2000" dirty="0"/>
              </a:p>
            </p:txBody>
          </p:sp>
          <p:sp>
            <p:nvSpPr>
              <p:cNvPr id="9" name="矩形 8">
                <a:extLst>
                  <a:ext uri="{FF2B5EF4-FFF2-40B4-BE49-F238E27FC236}">
                    <a16:creationId xmlns:a16="http://schemas.microsoft.com/office/drawing/2014/main" id="{24EFDB0A-CA44-4EB1-AF88-280CD43DC4EE}"/>
                  </a:ext>
                </a:extLst>
              </p:cNvPr>
              <p:cNvSpPr/>
              <p:nvPr/>
            </p:nvSpPr>
            <p:spPr>
              <a:xfrm>
                <a:off x="7229064" y="4326102"/>
                <a:ext cx="4422906" cy="204746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60A1AE9C-4882-4451-A8C5-04BA290015EB}"/>
                  </a:ext>
                </a:extLst>
              </p:cNvPr>
              <p:cNvSpPr txBox="1"/>
              <p:nvPr/>
            </p:nvSpPr>
            <p:spPr>
              <a:xfrm>
                <a:off x="7229063" y="4415554"/>
                <a:ext cx="4280446" cy="707886"/>
              </a:xfrm>
              <a:prstGeom prst="rect">
                <a:avLst/>
              </a:prstGeom>
              <a:noFill/>
            </p:spPr>
            <p:txBody>
              <a:bodyPr wrap="square" rtlCol="0">
                <a:spAutoFit/>
              </a:bodyPr>
              <a:lstStyle/>
              <a:p>
                <a:r>
                  <a:rPr lang="en-US" altLang="zh-CN" sz="2000" b="1" dirty="0">
                    <a:solidFill>
                      <a:schemeClr val="accent6"/>
                    </a:solidFill>
                  </a:rPr>
                  <a:t>Enclosing</a:t>
                </a:r>
                <a:r>
                  <a:rPr lang="en-US" altLang="zh-CN" sz="2000" b="1" dirty="0">
                    <a:solidFill>
                      <a:srgbClr val="0070C0"/>
                    </a:solidFill>
                  </a:rPr>
                  <a:t>: </a:t>
                </a:r>
                <a:r>
                  <a:rPr lang="zh-CN" altLang="en-US" sz="2000" dirty="0"/>
                  <a:t>外层函数内部赋值的变量或通过</a:t>
                </a:r>
                <a:r>
                  <a:rPr lang="en-US" altLang="zh-CN" sz="2000" b="1" dirty="0">
                    <a:solidFill>
                      <a:schemeClr val="accent6"/>
                    </a:solidFill>
                  </a:rPr>
                  <a:t>nonlocal</a:t>
                </a:r>
                <a:r>
                  <a:rPr lang="zh-CN" altLang="en-US" sz="2000" dirty="0"/>
                  <a:t>声明过，往外层搜索</a:t>
                </a:r>
                <a:r>
                  <a:rPr lang="en-US" altLang="zh-CN" sz="2000" dirty="0"/>
                  <a:t> </a:t>
                </a:r>
                <a:endParaRPr lang="zh-CN" altLang="en-US" sz="2000" dirty="0"/>
              </a:p>
            </p:txBody>
          </p:sp>
          <p:sp>
            <p:nvSpPr>
              <p:cNvPr id="11" name="矩形 10">
                <a:extLst>
                  <a:ext uri="{FF2B5EF4-FFF2-40B4-BE49-F238E27FC236}">
                    <a16:creationId xmlns:a16="http://schemas.microsoft.com/office/drawing/2014/main" id="{C5F62BF5-AD73-4B22-BD21-B75125AD07FD}"/>
                  </a:ext>
                </a:extLst>
              </p:cNvPr>
              <p:cNvSpPr/>
              <p:nvPr/>
            </p:nvSpPr>
            <p:spPr>
              <a:xfrm>
                <a:off x="6261652" y="3458818"/>
                <a:ext cx="5483084" cy="3134139"/>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3CB68D18-1C31-4891-BC4F-0B4E420BBEBE}"/>
                  </a:ext>
                </a:extLst>
              </p:cNvPr>
              <p:cNvSpPr txBox="1"/>
              <p:nvPr/>
            </p:nvSpPr>
            <p:spPr>
              <a:xfrm>
                <a:off x="6462087" y="3531980"/>
                <a:ext cx="4908278" cy="707886"/>
              </a:xfrm>
              <a:prstGeom prst="rect">
                <a:avLst/>
              </a:prstGeom>
              <a:noFill/>
            </p:spPr>
            <p:txBody>
              <a:bodyPr wrap="square" rtlCol="0">
                <a:spAutoFit/>
              </a:bodyPr>
              <a:lstStyle/>
              <a:p>
                <a:r>
                  <a:rPr lang="en-US" altLang="zh-CN" sz="2000" b="1" dirty="0">
                    <a:solidFill>
                      <a:schemeClr val="accent6"/>
                    </a:solidFill>
                  </a:rPr>
                  <a:t>Global(</a:t>
                </a:r>
                <a:r>
                  <a:rPr lang="zh-CN" altLang="en-US" sz="2000" b="1" dirty="0">
                    <a:solidFill>
                      <a:schemeClr val="accent6"/>
                    </a:solidFill>
                  </a:rPr>
                  <a:t>模块</a:t>
                </a:r>
                <a:r>
                  <a:rPr lang="en-US" altLang="zh-CN" sz="2000" b="1" dirty="0">
                    <a:solidFill>
                      <a:schemeClr val="accent6"/>
                    </a:solidFill>
                  </a:rPr>
                  <a:t>)</a:t>
                </a:r>
                <a:r>
                  <a:rPr lang="zh-CN" altLang="en-US" sz="2000" dirty="0"/>
                  <a:t>：在函数外部定义的变量或者在函数体内通过</a:t>
                </a:r>
                <a:r>
                  <a:rPr lang="en-US" altLang="zh-CN" sz="2000" b="1" dirty="0">
                    <a:solidFill>
                      <a:schemeClr val="accent6"/>
                    </a:solidFill>
                  </a:rPr>
                  <a:t>global</a:t>
                </a:r>
                <a:r>
                  <a:rPr lang="zh-CN" altLang="en-US" sz="2000" dirty="0"/>
                  <a:t>声明过</a:t>
                </a:r>
              </a:p>
            </p:txBody>
          </p:sp>
          <p:sp>
            <p:nvSpPr>
              <p:cNvPr id="13" name="矩形 12">
                <a:extLst>
                  <a:ext uri="{FF2B5EF4-FFF2-40B4-BE49-F238E27FC236}">
                    <a16:creationId xmlns:a16="http://schemas.microsoft.com/office/drawing/2014/main" id="{68718448-8DBA-4976-AF70-CB986C475A34}"/>
                  </a:ext>
                </a:extLst>
              </p:cNvPr>
              <p:cNvSpPr/>
              <p:nvPr/>
            </p:nvSpPr>
            <p:spPr>
              <a:xfrm>
                <a:off x="5706713" y="2504661"/>
                <a:ext cx="6220244" cy="429628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EF5800FC-10F5-4EB5-A043-AC524E39E35F}"/>
                  </a:ext>
                </a:extLst>
              </p:cNvPr>
              <p:cNvSpPr txBox="1"/>
              <p:nvPr/>
            </p:nvSpPr>
            <p:spPr>
              <a:xfrm>
                <a:off x="5706713" y="2667562"/>
                <a:ext cx="5885624" cy="707886"/>
              </a:xfrm>
              <a:prstGeom prst="rect">
                <a:avLst/>
              </a:prstGeom>
              <a:noFill/>
            </p:spPr>
            <p:txBody>
              <a:bodyPr wrap="square" rtlCol="0">
                <a:spAutoFit/>
              </a:bodyPr>
              <a:lstStyle/>
              <a:p>
                <a:r>
                  <a:rPr lang="en-US" altLang="zh-CN" sz="2000" b="1" dirty="0" err="1">
                    <a:solidFill>
                      <a:schemeClr val="accent6"/>
                    </a:solidFill>
                  </a:rPr>
                  <a:t>Builtin</a:t>
                </a:r>
                <a:r>
                  <a:rPr lang="zh-CN" altLang="en-US" sz="2000" dirty="0"/>
                  <a:t>：在</a:t>
                </a:r>
                <a:r>
                  <a:rPr lang="en-US" altLang="zh-CN" sz="2000" dirty="0"/>
                  <a:t>python</a:t>
                </a:r>
                <a:r>
                  <a:rPr lang="zh-CN" altLang="en-US" sz="2000" dirty="0"/>
                  <a:t>环境的内置模块</a:t>
                </a:r>
                <a:r>
                  <a:rPr lang="en-US" altLang="zh-CN" sz="2000" dirty="0" err="1"/>
                  <a:t>builtins</a:t>
                </a:r>
                <a:r>
                  <a:rPr lang="zh-CN" altLang="en-US" sz="2000" dirty="0"/>
                  <a:t>中定义的变量（内置函数等）</a:t>
                </a:r>
              </a:p>
            </p:txBody>
          </p:sp>
        </p:grpSp>
        <p:sp>
          <p:nvSpPr>
            <p:cNvPr id="6" name="矩形 5">
              <a:extLst>
                <a:ext uri="{FF2B5EF4-FFF2-40B4-BE49-F238E27FC236}">
                  <a16:creationId xmlns:a16="http://schemas.microsoft.com/office/drawing/2014/main" id="{30164DF7-F52A-4713-B39E-49469F28B27E}"/>
                </a:ext>
              </a:extLst>
            </p:cNvPr>
            <p:cNvSpPr/>
            <p:nvPr/>
          </p:nvSpPr>
          <p:spPr>
            <a:xfrm>
              <a:off x="9885402" y="1864880"/>
              <a:ext cx="1107996"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zh-CN" altLang="en-US" b="1" dirty="0">
                  <a:solidFill>
                    <a:schemeClr val="bg1"/>
                  </a:solidFill>
                  <a:sym typeface="Wingdings" panose="05000000000000000000" pitchFamily="2" charset="2"/>
                </a:rPr>
                <a:t>名字空间</a:t>
              </a:r>
              <a:endParaRPr lang="zh-CN" altLang="en-US" dirty="0">
                <a:solidFill>
                  <a:schemeClr val="bg1"/>
                </a:solidFill>
              </a:endParaRPr>
            </a:p>
          </p:txBody>
        </p:sp>
      </p:grpSp>
      <p:sp>
        <p:nvSpPr>
          <p:cNvPr id="15" name="矩形 14">
            <a:extLst>
              <a:ext uri="{FF2B5EF4-FFF2-40B4-BE49-F238E27FC236}">
                <a16:creationId xmlns:a16="http://schemas.microsoft.com/office/drawing/2014/main" id="{CC59C3E7-7C81-4913-9E9C-47A5980C3D6E}"/>
              </a:ext>
            </a:extLst>
          </p:cNvPr>
          <p:cNvSpPr/>
          <p:nvPr/>
        </p:nvSpPr>
        <p:spPr>
          <a:xfrm>
            <a:off x="90462" y="2453404"/>
            <a:ext cx="5907699" cy="4093428"/>
          </a:xfrm>
          <a:prstGeom prst="rect">
            <a:avLst/>
          </a:prstGeom>
        </p:spPr>
        <p:txBody>
          <a:bodyPr wrap="square">
            <a:spAutoFit/>
          </a:bodyPr>
          <a:lstStyle/>
          <a:p>
            <a:pPr marL="285750" indent="-285750">
              <a:buFont typeface="Arial" panose="020B0604020202020204" pitchFamily="34" charset="0"/>
              <a:buChar char="•"/>
            </a:pPr>
            <a:r>
              <a:rPr lang="zh-CN" altLang="en-US" sz="2000" dirty="0"/>
              <a:t>表达式出现在函数体外，全局</a:t>
            </a:r>
            <a:r>
              <a:rPr lang="en-US" altLang="zh-CN" sz="2000" dirty="0"/>
              <a:t>/</a:t>
            </a:r>
            <a:r>
              <a:rPr lang="zh-CN" altLang="en-US" sz="2000" dirty="0"/>
              <a:t>内置名字空间查找</a:t>
            </a:r>
            <a:endParaRPr lang="en-US" altLang="zh-CN" sz="2000" dirty="0"/>
          </a:p>
          <a:p>
            <a:pPr marL="285750" indent="-285750">
              <a:buFont typeface="Arial" panose="020B0604020202020204" pitchFamily="34" charset="0"/>
              <a:buChar char="•"/>
            </a:pPr>
            <a:r>
              <a:rPr lang="zh-CN" altLang="en-US" sz="2000" dirty="0"/>
              <a:t>表达式出现在函数体内，则：</a:t>
            </a:r>
          </a:p>
          <a:p>
            <a:pPr marL="742950" lvl="1" indent="-285750">
              <a:buFont typeface="Arial" panose="020B0604020202020204" pitchFamily="34" charset="0"/>
              <a:buChar char="•"/>
            </a:pPr>
            <a:r>
              <a:rPr lang="zh-CN" altLang="en-US" sz="2000" dirty="0"/>
              <a:t>函数体中有</a:t>
            </a:r>
            <a:r>
              <a:rPr lang="en-US" altLang="zh-CN" sz="2000" dirty="0"/>
              <a:t>global</a:t>
            </a:r>
            <a:r>
              <a:rPr lang="zh-CN" altLang="en-US" sz="2000" dirty="0"/>
              <a:t>语句，全局</a:t>
            </a:r>
            <a:r>
              <a:rPr lang="en-US" altLang="zh-CN" sz="2000" dirty="0"/>
              <a:t>/</a:t>
            </a:r>
            <a:r>
              <a:rPr lang="zh-CN" altLang="en-US" sz="2000" dirty="0"/>
              <a:t>内置名字空间</a:t>
            </a:r>
          </a:p>
          <a:p>
            <a:pPr marL="742950" lvl="1" indent="-285750">
              <a:buFont typeface="Arial" panose="020B0604020202020204" pitchFamily="34" charset="0"/>
              <a:buChar char="•"/>
            </a:pPr>
            <a:r>
              <a:rPr lang="zh-CN" altLang="en-US" sz="2000" dirty="0"/>
              <a:t>函数体中有</a:t>
            </a:r>
            <a:r>
              <a:rPr lang="en-US" altLang="zh-CN" sz="2000" dirty="0"/>
              <a:t>nonlocal</a:t>
            </a:r>
            <a:r>
              <a:rPr lang="zh-CN" altLang="en-US" sz="2000" dirty="0"/>
              <a:t>语句，外层函数名字空间</a:t>
            </a:r>
            <a:endParaRPr lang="en-US" altLang="zh-CN" sz="2000" dirty="0"/>
          </a:p>
          <a:p>
            <a:pPr marL="742950" lvl="1" indent="-285750">
              <a:buFont typeface="Arial" panose="020B0604020202020204" pitchFamily="34" charset="0"/>
              <a:buChar char="•"/>
            </a:pPr>
            <a:r>
              <a:rPr lang="zh-CN" altLang="en-US" sz="2000" dirty="0"/>
              <a:t>函数体中有赋值类语句</a:t>
            </a:r>
            <a:r>
              <a:rPr lang="en-US" altLang="zh-CN" sz="2000" dirty="0"/>
              <a:t>(</a:t>
            </a:r>
            <a:r>
              <a:rPr lang="zh-CN" altLang="en-US" sz="2000" dirty="0"/>
              <a:t>不管出现的先后顺序），本地名字空间</a:t>
            </a:r>
            <a:endParaRPr lang="en-US" altLang="zh-CN" sz="2000" dirty="0"/>
          </a:p>
          <a:p>
            <a:pPr marL="742950" lvl="1" indent="-285750">
              <a:buFont typeface="Arial" panose="020B0604020202020204" pitchFamily="34" charset="0"/>
              <a:buChar char="•"/>
            </a:pPr>
            <a:r>
              <a:rPr lang="zh-CN" altLang="en-US" sz="2000" dirty="0"/>
              <a:t>否则从内往外，外层</a:t>
            </a:r>
            <a:r>
              <a:rPr lang="en-US" altLang="zh-CN" sz="2000" dirty="0"/>
              <a:t>/</a:t>
            </a:r>
            <a:r>
              <a:rPr lang="zh-CN" altLang="en-US" sz="2000" dirty="0"/>
              <a:t>全局</a:t>
            </a:r>
            <a:r>
              <a:rPr lang="en-US" altLang="zh-CN" sz="2000" dirty="0"/>
              <a:t>/</a:t>
            </a:r>
            <a:r>
              <a:rPr lang="zh-CN" altLang="en-US" sz="2000" dirty="0"/>
              <a:t>内置名字空间</a:t>
            </a:r>
          </a:p>
          <a:p>
            <a:pPr marL="285750" indent="-285750">
              <a:buFont typeface="Arial" panose="020B0604020202020204" pitchFamily="34" charset="0"/>
              <a:buChar char="•"/>
            </a:pPr>
            <a:r>
              <a:rPr lang="zh-CN" altLang="en-US" sz="2000" dirty="0"/>
              <a:t>在定义函数的时候分析赋值类</a:t>
            </a:r>
            <a:r>
              <a:rPr lang="en-US" altLang="zh-CN" sz="2000" dirty="0"/>
              <a:t>/global/nonlocal</a:t>
            </a:r>
            <a:r>
              <a:rPr lang="zh-CN" altLang="en-US" sz="2000" dirty="0"/>
              <a:t>语句，函数对象中记录</a:t>
            </a:r>
            <a:r>
              <a:rPr lang="en-US" altLang="zh-CN" sz="2000" dirty="0"/>
              <a:t>"</a:t>
            </a:r>
            <a:r>
              <a:rPr lang="zh-CN" altLang="en-US" sz="2000" dirty="0"/>
              <a:t>函数体中的名字到底应该属于哪个名字空间</a:t>
            </a:r>
            <a:r>
              <a:rPr lang="en-US" altLang="zh-CN" sz="2000" dirty="0"/>
              <a:t>"</a:t>
            </a:r>
            <a:endParaRPr lang="zh-CN" altLang="en-US" sz="2000" dirty="0"/>
          </a:p>
          <a:p>
            <a:pPr marL="285750" indent="-285750">
              <a:buFont typeface="Arial" panose="020B0604020202020204" pitchFamily="34" charset="0"/>
              <a:buChar char="•"/>
            </a:pPr>
            <a:r>
              <a:rPr lang="zh-CN" altLang="en-US" sz="2000" b="1" dirty="0">
                <a:solidFill>
                  <a:srgbClr val="FF0000"/>
                </a:solidFill>
              </a:rPr>
              <a:t>迟来绑定</a:t>
            </a:r>
            <a:r>
              <a:rPr lang="en-US" altLang="zh-CN" sz="2000" b="1" dirty="0">
                <a:solidFill>
                  <a:srgbClr val="FF0000"/>
                </a:solidFill>
              </a:rPr>
              <a:t>(late binding)</a:t>
            </a:r>
            <a:r>
              <a:rPr lang="zh-CN" altLang="en-US" sz="2000" b="1" dirty="0"/>
              <a:t>：</a:t>
            </a:r>
            <a:r>
              <a:rPr lang="zh-CN" altLang="en-US" sz="2000" dirty="0"/>
              <a:t>只有在对表达式进行求解才会绑定。如果为自由变量，其所在名字空间销毁的时候绑定</a:t>
            </a:r>
          </a:p>
        </p:txBody>
      </p:sp>
    </p:spTree>
    <p:extLst>
      <p:ext uri="{BB962C8B-B14F-4D97-AF65-F5344CB8AC3E}">
        <p14:creationId xmlns:p14="http://schemas.microsoft.com/office/powerpoint/2010/main" val="34370907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334612-01E1-479C-B0BB-722B8E583EBD}"/>
              </a:ext>
            </a:extLst>
          </p:cNvPr>
          <p:cNvSpPr>
            <a:spLocks noGrp="1"/>
          </p:cNvSpPr>
          <p:nvPr>
            <p:ph type="title"/>
          </p:nvPr>
        </p:nvSpPr>
        <p:spPr/>
        <p:txBody>
          <a:bodyPr/>
          <a:lstStyle/>
          <a:p>
            <a:r>
              <a:rPr lang="zh-CN" altLang="en-US" dirty="0"/>
              <a:t>非限定名的绑定</a:t>
            </a:r>
          </a:p>
        </p:txBody>
      </p:sp>
      <p:sp>
        <p:nvSpPr>
          <p:cNvPr id="3" name="内容占位符 2">
            <a:extLst>
              <a:ext uri="{FF2B5EF4-FFF2-40B4-BE49-F238E27FC236}">
                <a16:creationId xmlns:a16="http://schemas.microsoft.com/office/drawing/2014/main" id="{79A39ED9-7701-4AA1-920E-BB684AD581BD}"/>
              </a:ext>
            </a:extLst>
          </p:cNvPr>
          <p:cNvSpPr>
            <a:spLocks noGrp="1"/>
          </p:cNvSpPr>
          <p:nvPr>
            <p:ph idx="1"/>
          </p:nvPr>
        </p:nvSpPr>
        <p:spPr/>
        <p:txBody>
          <a:bodyPr/>
          <a:lstStyle/>
          <a:p>
            <a:r>
              <a:rPr lang="zh-CN" altLang="en-US" dirty="0"/>
              <a:t>调用</a:t>
            </a:r>
            <a:r>
              <a:rPr lang="en-US" altLang="zh-CN" dirty="0"/>
              <a:t>f1(2,2)</a:t>
            </a:r>
            <a:r>
              <a:rPr lang="zh-CN" altLang="en-US" dirty="0"/>
              <a:t> 时：</a:t>
            </a:r>
            <a:endParaRPr lang="en-US" altLang="zh-CN" dirty="0"/>
          </a:p>
          <a:p>
            <a:pPr lvl="1"/>
            <a:r>
              <a:rPr lang="zh-CN" altLang="en-US" sz="2000" dirty="0"/>
              <a:t>全局名字空间：</a:t>
            </a:r>
            <a:r>
              <a:rPr lang="en-US" altLang="zh-CN" sz="2000" dirty="0"/>
              <a:t>sys, math, </a:t>
            </a:r>
            <a:r>
              <a:rPr lang="en-US" altLang="zh-CN" sz="2000" dirty="0">
                <a:solidFill>
                  <a:schemeClr val="accent6"/>
                </a:solidFill>
              </a:rPr>
              <a:t>x, y, z</a:t>
            </a:r>
            <a:r>
              <a:rPr lang="en-US" altLang="zh-CN" sz="2000" dirty="0"/>
              <a:t>, f1, times</a:t>
            </a:r>
          </a:p>
          <a:p>
            <a:pPr lvl="1"/>
            <a:r>
              <a:rPr lang="zh-CN" altLang="en-US" sz="2000" dirty="0"/>
              <a:t>本地名字空间中的名字有</a:t>
            </a:r>
            <a:r>
              <a:rPr lang="en-US" altLang="zh-CN" sz="2000" dirty="0">
                <a:solidFill>
                  <a:schemeClr val="accent6"/>
                </a:solidFill>
              </a:rPr>
              <a:t>x, y</a:t>
            </a:r>
            <a:r>
              <a:rPr lang="en-US" altLang="zh-CN" sz="2000" dirty="0"/>
              <a:t>, x1, </a:t>
            </a:r>
            <a:r>
              <a:rPr lang="en-US" altLang="zh-CN" sz="2000" dirty="0">
                <a:solidFill>
                  <a:schemeClr val="accent6"/>
                </a:solidFill>
              </a:rPr>
              <a:t>z</a:t>
            </a:r>
          </a:p>
          <a:p>
            <a:pPr lvl="1"/>
            <a:r>
              <a:rPr lang="zh-CN" altLang="en-US" sz="2000" dirty="0"/>
              <a:t>访问的名字</a:t>
            </a:r>
            <a:r>
              <a:rPr lang="en-US" altLang="zh-CN" sz="2000" dirty="0"/>
              <a:t>x, x1, y, z</a:t>
            </a:r>
            <a:r>
              <a:rPr lang="zh-CN" altLang="en-US" sz="2000" dirty="0"/>
              <a:t>都在本地名字空间中查找</a:t>
            </a:r>
          </a:p>
          <a:p>
            <a:pPr lvl="1"/>
            <a:r>
              <a:rPr lang="en-US" altLang="zh-CN" sz="2000" dirty="0"/>
              <a:t>print</a:t>
            </a:r>
            <a:r>
              <a:rPr lang="zh-CN" altLang="en-US" sz="2000" dirty="0"/>
              <a:t>和</a:t>
            </a:r>
            <a:r>
              <a:rPr lang="en-US" altLang="zh-CN" sz="2000" dirty="0"/>
              <a:t>times</a:t>
            </a:r>
            <a:r>
              <a:rPr lang="zh-CN" altLang="en-US" sz="2000" dirty="0"/>
              <a:t>会在全局或内置名字空间中查找</a:t>
            </a:r>
          </a:p>
          <a:p>
            <a:endParaRPr lang="zh-CN" altLang="en-US" dirty="0"/>
          </a:p>
        </p:txBody>
      </p:sp>
      <p:sp>
        <p:nvSpPr>
          <p:cNvPr id="4" name="矩形 3">
            <a:extLst>
              <a:ext uri="{FF2B5EF4-FFF2-40B4-BE49-F238E27FC236}">
                <a16:creationId xmlns:a16="http://schemas.microsoft.com/office/drawing/2014/main" id="{16DC276D-69B6-4959-8516-BDDD2699AA2D}"/>
              </a:ext>
            </a:extLst>
          </p:cNvPr>
          <p:cNvSpPr/>
          <p:nvPr/>
        </p:nvSpPr>
        <p:spPr>
          <a:xfrm>
            <a:off x="7091916" y="37302"/>
            <a:ext cx="5019059" cy="313932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import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sys</a:t>
            </a:r>
            <a:endParaRPr lang="zh-CN" altLang="zh-CN" sz="2000" kern="100" dirty="0">
              <a:latin typeface="Consolas" panose="020B0609020204030204" pitchFamily="49" charset="0"/>
              <a:cs typeface="Times New Roman" panose="02020603050405020304" pitchFamily="18" charset="0"/>
            </a:endParaRPr>
          </a:p>
          <a:p>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import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math</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x = y = z = 0 </a:t>
            </a:r>
            <a:endParaRPr lang="zh-CN" altLang="zh-CN" sz="2000" kern="100" dirty="0">
              <a:latin typeface="Consolas" panose="020B0609020204030204" pitchFamily="49" charset="0"/>
              <a:cs typeface="Times New Roman" panose="02020603050405020304" pitchFamily="18" charset="0"/>
            </a:endParaRPr>
          </a:p>
          <a:p>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nsolas" panose="020B0609020204030204" pitchFamily="49" charset="0"/>
                <a:ea typeface="宋体" panose="02010600030101010101" pitchFamily="2" charset="-122"/>
                <a:cs typeface="Times New Roman" panose="02020603050405020304" pitchFamily="18" charset="0"/>
              </a:rPr>
              <a:t>f1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x</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y</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x1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x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x</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z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x1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y</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y</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nsolas" panose="020B0609020204030204" pitchFamily="49" charset="0"/>
                <a:ea typeface="宋体" panose="02010600030101010101" pitchFamily="2" charset="-122"/>
                <a:cs typeface="Times New Roman" panose="02020603050405020304" pitchFamily="18" charset="0"/>
              </a:rPr>
              <a:t>'z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z</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nsolas" panose="020B0609020204030204" pitchFamily="49" charset="0"/>
                <a:ea typeface="宋体" panose="02010600030101010101" pitchFamily="2" charset="-122"/>
                <a:cs typeface="Times New Roman" panose="02020603050405020304" pitchFamily="18" charset="0"/>
              </a:rPr>
              <a:t>'times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times</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a:t>
            </a:r>
            <a:r>
              <a:rPr lang="zh-CN" altLang="zh-CN" kern="0" dirty="0">
                <a:solidFill>
                  <a:srgbClr val="008000"/>
                </a:solidFill>
                <a:latin typeface="Consolas" panose="020B0609020204030204" pitchFamily="49" charset="0"/>
                <a:ea typeface="宋体" panose="02010600030101010101" pitchFamily="2" charset="-122"/>
                <a:cs typeface="Courier New" panose="02070309020205020404" pitchFamily="49" charset="0"/>
              </a:rPr>
              <a:t>全局变量</a:t>
            </a:r>
            <a:endParaRPr lang="en-US" altLang="zh-CN" kern="0" dirty="0">
              <a:solidFill>
                <a:srgbClr val="008000"/>
              </a:solidFill>
              <a:latin typeface="Consolas" panose="020B0609020204030204" pitchFamily="49" charset="0"/>
              <a:ea typeface="宋体" panose="02010600030101010101" pitchFamily="2" charset="-122"/>
              <a:cs typeface="Courier New" panose="02070309020205020404" pitchFamily="49" charset="0"/>
            </a:endParaRPr>
          </a:p>
          <a:p>
            <a:endPar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times = 1</a:t>
            </a: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f1(2,2)</a:t>
            </a:r>
            <a:endParaRPr lang="zh-CN"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E049FF2F-C6C8-4900-BF56-5B4CC9EAFE14}"/>
              </a:ext>
            </a:extLst>
          </p:cNvPr>
          <p:cNvSpPr/>
          <p:nvPr/>
        </p:nvSpPr>
        <p:spPr>
          <a:xfrm>
            <a:off x="10302949" y="22090"/>
            <a:ext cx="1257115" cy="369332"/>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pPr algn="ctr"/>
            <a:r>
              <a:rPr lang="en-US" altLang="zh-CN" dirty="0"/>
              <a:t>scope.py</a:t>
            </a:r>
            <a:endParaRPr lang="zh-CN" altLang="en-US" dirty="0"/>
          </a:p>
        </p:txBody>
      </p:sp>
      <p:sp>
        <p:nvSpPr>
          <p:cNvPr id="6" name="矩形 5">
            <a:extLst>
              <a:ext uri="{FF2B5EF4-FFF2-40B4-BE49-F238E27FC236}">
                <a16:creationId xmlns:a16="http://schemas.microsoft.com/office/drawing/2014/main" id="{A1F5D81E-DEF7-4465-A1A0-850AE8442EC0}"/>
              </a:ext>
            </a:extLst>
          </p:cNvPr>
          <p:cNvSpPr/>
          <p:nvPr/>
        </p:nvSpPr>
        <p:spPr>
          <a:xfrm>
            <a:off x="7091916" y="3251794"/>
            <a:ext cx="5173581" cy="350865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nsolas" panose="020B0609020204030204" pitchFamily="49" charset="0"/>
                <a:ea typeface="宋体" panose="02010600030101010101" pitchFamily="2" charset="-122"/>
                <a:cs typeface="Times New Roman" panose="02020603050405020304" pitchFamily="18" charset="0"/>
              </a:rPr>
              <a:t>f2</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x</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y</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x1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x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x</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z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x1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y</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y</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nsolas" panose="020B0609020204030204" pitchFamily="49" charset="0"/>
                <a:ea typeface="宋体" panose="02010600030101010101" pitchFamily="2" charset="-122"/>
                <a:cs typeface="Times New Roman" panose="02020603050405020304" pitchFamily="18" charset="0"/>
              </a:rPr>
              <a:t>'z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z</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 </a:t>
            </a:r>
            <a:r>
              <a:rPr lang="zh-CN" altLang="zh-CN" kern="0" dirty="0">
                <a:solidFill>
                  <a:srgbClr val="008000"/>
                </a:solidFill>
                <a:latin typeface="Consolas" panose="020B0609020204030204" pitchFamily="49" charset="0"/>
                <a:ea typeface="宋体" panose="02010600030101010101" pitchFamily="2" charset="-122"/>
                <a:cs typeface="Courier New" panose="02070309020205020404" pitchFamily="49" charset="0"/>
              </a:rPr>
              <a:t>访问同名的位于全局名字空间的变量</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a:t>
            </a:r>
            <a:r>
              <a:rPr lang="en-US" altLang="zh-CN" b="1" kern="0" dirty="0" err="1">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modules</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__name__</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z</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globals</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nsolas" panose="020B0609020204030204" pitchFamily="49" charset="0"/>
                <a:ea typeface="宋体" panose="02010600030101010101" pitchFamily="2" charset="-122"/>
                <a:cs typeface="Times New Roman" panose="02020603050405020304" pitchFamily="18" charset="0"/>
              </a:rPr>
              <a:t>'z'</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    print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nsolas" panose="020B0609020204030204" pitchFamily="49" charset="0"/>
                <a:ea typeface="宋体" panose="02010600030101010101" pitchFamily="2" charset="-122"/>
                <a:cs typeface="Times New Roman" panose="02020603050405020304" pitchFamily="18" charset="0"/>
              </a:rPr>
              <a:t>'times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times</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 </a:t>
            </a:r>
            <a:r>
              <a:rPr lang="zh-CN" altLang="zh-CN" kern="0" dirty="0">
                <a:solidFill>
                  <a:srgbClr val="008000"/>
                </a:solidFill>
                <a:latin typeface="Consolas" panose="020B0609020204030204" pitchFamily="49" charset="0"/>
                <a:ea typeface="宋体" panose="02010600030101010101" pitchFamily="2" charset="-122"/>
                <a:cs typeface="Courier New" panose="02070309020205020404" pitchFamily="49" charset="0"/>
              </a:rPr>
              <a:t>全局变量</a:t>
            </a:r>
            <a:endParaRPr lang="en-US" altLang="zh-CN" kern="0" dirty="0">
              <a:solidFill>
                <a:srgbClr val="008000"/>
              </a:solidFill>
              <a:latin typeface="Consolas" panose="020B0609020204030204" pitchFamily="49" charset="0"/>
              <a:ea typeface="宋体" panose="02010600030101010101" pitchFamily="2" charset="-122"/>
              <a:cs typeface="Courier New" panose="02070309020205020404" pitchFamily="49" charset="0"/>
            </a:endParaRPr>
          </a:p>
          <a:p>
            <a:endParaRPr lang="en-US" altLang="zh-CN" sz="2000" kern="0" dirty="0">
              <a:solidFill>
                <a:srgbClr val="008000"/>
              </a:solidFill>
              <a:latin typeface="Consolas" panose="020B0609020204030204" pitchFamily="49" charset="0"/>
              <a:ea typeface="宋体" panose="02010600030101010101" pitchFamily="2" charset="-122"/>
              <a:cs typeface="Courier New" panose="02070309020205020404" pitchFamily="49"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times = 2</a:t>
            </a: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f2(2,2)</a:t>
            </a:r>
            <a:endParaRPr lang="zh-CN"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B56929F0-AE3B-4432-9863-408C8B0F73A0}"/>
              </a:ext>
            </a:extLst>
          </p:cNvPr>
          <p:cNvSpPr/>
          <p:nvPr/>
        </p:nvSpPr>
        <p:spPr>
          <a:xfrm>
            <a:off x="459377" y="2946652"/>
            <a:ext cx="6478882" cy="3120983"/>
          </a:xfrm>
          <a:prstGeom prst="rect">
            <a:avLst/>
          </a:prstGeom>
        </p:spPr>
        <p:txBody>
          <a:bodyPr wrap="square">
            <a:spAutoFit/>
          </a:bodyPr>
          <a:lstStyle/>
          <a:p>
            <a:pPr marL="285750" indent="-285750">
              <a:lnSpc>
                <a:spcPct val="110000"/>
              </a:lnSpc>
              <a:buFont typeface="Arial" panose="020B0604020202020204" pitchFamily="34" charset="0"/>
              <a:buChar char="•"/>
            </a:pPr>
            <a:r>
              <a:rPr lang="zh-CN" altLang="en-US" sz="2000" dirty="0"/>
              <a:t>调用</a:t>
            </a:r>
            <a:r>
              <a:rPr lang="en-US" altLang="zh-CN" sz="2000" dirty="0"/>
              <a:t>f2(2, 2)</a:t>
            </a:r>
            <a:r>
              <a:rPr lang="zh-CN" altLang="en-US" sz="2000" dirty="0"/>
              <a:t>时：</a:t>
            </a:r>
            <a:endParaRPr lang="en-US" altLang="zh-CN" sz="2000" dirty="0"/>
          </a:p>
          <a:p>
            <a:pPr marL="800100" lvl="1" indent="-342900">
              <a:lnSpc>
                <a:spcPct val="110000"/>
              </a:lnSpc>
              <a:buFont typeface="Arial" panose="020B0604020202020204" pitchFamily="34" charset="0"/>
              <a:buChar char="•"/>
            </a:pPr>
            <a:r>
              <a:rPr lang="zh-CN" altLang="en-US" sz="2000" dirty="0"/>
              <a:t>全局名字空间：</a:t>
            </a:r>
            <a:r>
              <a:rPr lang="en-US" altLang="zh-CN" sz="2000" dirty="0"/>
              <a:t>sys, math, f1, f2,  x, y, z, times</a:t>
            </a:r>
          </a:p>
          <a:p>
            <a:pPr marL="800100" lvl="1" indent="-342900">
              <a:lnSpc>
                <a:spcPct val="110000"/>
              </a:lnSpc>
              <a:buFont typeface="Arial" panose="020B0604020202020204" pitchFamily="34" charset="0"/>
              <a:buChar char="•"/>
            </a:pPr>
            <a:r>
              <a:rPr lang="en-US" altLang="zh-CN" sz="2000" dirty="0"/>
              <a:t>f2</a:t>
            </a:r>
            <a:r>
              <a:rPr lang="zh-CN" altLang="en-US" sz="2000" dirty="0"/>
              <a:t>的函数体无法直接访问全局名字空间的</a:t>
            </a:r>
            <a:r>
              <a:rPr lang="en-US" altLang="zh-CN" sz="2000" dirty="0"/>
              <a:t>x/y/z</a:t>
            </a:r>
          </a:p>
          <a:p>
            <a:pPr marL="1200150" lvl="2" indent="-285750">
              <a:lnSpc>
                <a:spcPct val="110000"/>
              </a:lnSpc>
              <a:buFont typeface="Arial" panose="020B0604020202020204" pitchFamily="34" charset="0"/>
              <a:buChar char="•"/>
            </a:pPr>
            <a:r>
              <a:rPr lang="en-US" altLang="zh-CN" sz="2000" dirty="0" err="1"/>
              <a:t>sys.modules</a:t>
            </a:r>
            <a:r>
              <a:rPr lang="en-US" altLang="zh-CN" sz="2000" dirty="0"/>
              <a:t>[__name__].z: </a:t>
            </a:r>
            <a:r>
              <a:rPr lang="zh-CN" altLang="en-US" sz="2000" dirty="0"/>
              <a:t>根据模块名访问模块对象，然后通过属性的方式访问</a:t>
            </a:r>
          </a:p>
          <a:p>
            <a:pPr marL="1200150" lvl="2" indent="-285750">
              <a:lnSpc>
                <a:spcPct val="110000"/>
              </a:lnSpc>
              <a:buFont typeface="Arial" panose="020B0604020202020204" pitchFamily="34" charset="0"/>
              <a:buChar char="•"/>
            </a:pPr>
            <a:r>
              <a:rPr lang="en-US" altLang="zh-CN" sz="2000" dirty="0" err="1"/>
              <a:t>globals</a:t>
            </a:r>
            <a:r>
              <a:rPr lang="en-US" altLang="zh-CN" sz="2000" dirty="0"/>
              <a:t>()['z']:</a:t>
            </a:r>
            <a:r>
              <a:rPr lang="zh-CN" altLang="en-US" sz="2000" dirty="0"/>
              <a:t>通过</a:t>
            </a:r>
            <a:r>
              <a:rPr lang="en-US" altLang="zh-CN" sz="2000" dirty="0" err="1"/>
              <a:t>globals</a:t>
            </a:r>
            <a:r>
              <a:rPr lang="zh-CN" altLang="en-US" sz="2000" dirty="0"/>
              <a:t>函数得到维护全局名字空间的字典，然后名字作为下标访问</a:t>
            </a:r>
            <a:endParaRPr lang="en-US" altLang="zh-CN" sz="2000" dirty="0"/>
          </a:p>
          <a:p>
            <a:pPr marL="800100" lvl="1" indent="-342900">
              <a:lnSpc>
                <a:spcPct val="110000"/>
              </a:lnSpc>
              <a:buFont typeface="Arial" panose="020B0604020202020204" pitchFamily="34" charset="0"/>
              <a:buChar char="•"/>
            </a:pPr>
            <a:r>
              <a:rPr lang="en-US" altLang="zh-CN" sz="2000" dirty="0"/>
              <a:t>f2</a:t>
            </a:r>
            <a:r>
              <a:rPr lang="zh-CN" altLang="en-US" sz="2000" dirty="0"/>
              <a:t>的函数体可以访问全局变量</a:t>
            </a:r>
            <a:r>
              <a:rPr lang="en-US" altLang="zh-CN" sz="2000" dirty="0"/>
              <a:t>times/sys/math</a:t>
            </a:r>
            <a:r>
              <a:rPr lang="zh-CN" altLang="en-US" sz="2000" dirty="0"/>
              <a:t>，内置函数</a:t>
            </a:r>
            <a:r>
              <a:rPr lang="en-US" altLang="zh-CN" sz="2000" dirty="0"/>
              <a:t>print/</a:t>
            </a:r>
            <a:r>
              <a:rPr lang="en-US" altLang="zh-CN" sz="2000" dirty="0" err="1"/>
              <a:t>globals</a:t>
            </a:r>
            <a:endParaRPr lang="zh-CN" altLang="en-US" sz="2000" dirty="0"/>
          </a:p>
        </p:txBody>
      </p:sp>
    </p:spTree>
    <p:extLst>
      <p:ext uri="{BB962C8B-B14F-4D97-AF65-F5344CB8AC3E}">
        <p14:creationId xmlns:p14="http://schemas.microsoft.com/office/powerpoint/2010/main" val="754724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0E0628-942C-4B84-B283-E8488F3BD413}"/>
              </a:ext>
            </a:extLst>
          </p:cNvPr>
          <p:cNvSpPr>
            <a:spLocks noGrp="1"/>
          </p:cNvSpPr>
          <p:nvPr>
            <p:ph type="title"/>
          </p:nvPr>
        </p:nvSpPr>
        <p:spPr/>
        <p:txBody>
          <a:bodyPr/>
          <a:lstStyle/>
          <a:p>
            <a:r>
              <a:rPr lang="zh-CN" altLang="en-US" dirty="0"/>
              <a:t>解释和编译</a:t>
            </a:r>
          </a:p>
        </p:txBody>
      </p:sp>
      <p:sp>
        <p:nvSpPr>
          <p:cNvPr id="3" name="内容占位符 2">
            <a:extLst>
              <a:ext uri="{FF2B5EF4-FFF2-40B4-BE49-F238E27FC236}">
                <a16:creationId xmlns:a16="http://schemas.microsoft.com/office/drawing/2014/main" id="{9D142FD0-AD6F-48E7-80A3-D17A72907D82}"/>
              </a:ext>
            </a:extLst>
          </p:cNvPr>
          <p:cNvSpPr>
            <a:spLocks noGrp="1"/>
          </p:cNvSpPr>
          <p:nvPr>
            <p:ph idx="1"/>
          </p:nvPr>
        </p:nvSpPr>
        <p:spPr/>
        <p:txBody>
          <a:bodyPr>
            <a:noAutofit/>
          </a:bodyPr>
          <a:lstStyle/>
          <a:p>
            <a:pPr marL="0" indent="0">
              <a:lnSpc>
                <a:spcPct val="120000"/>
              </a:lnSpc>
              <a:buNone/>
            </a:pPr>
            <a:r>
              <a:rPr lang="zh-CN" altLang="en-US" sz="1800" dirty="0"/>
              <a:t>如何将使用</a:t>
            </a:r>
            <a:r>
              <a:rPr lang="zh-CN" altLang="en-US" sz="1800" b="1" dirty="0">
                <a:solidFill>
                  <a:srgbClr val="FF0000"/>
                </a:solidFill>
              </a:rPr>
              <a:t>高级语言编写的程序（源代码</a:t>
            </a:r>
            <a:r>
              <a:rPr lang="en-US" altLang="zh-CN" sz="1800" b="1" dirty="0">
                <a:solidFill>
                  <a:srgbClr val="FF0000"/>
                </a:solidFill>
              </a:rPr>
              <a:t>/</a:t>
            </a:r>
            <a:r>
              <a:rPr lang="zh-CN" altLang="en-US" sz="1800" b="1" dirty="0">
                <a:solidFill>
                  <a:srgbClr val="FF0000"/>
                </a:solidFill>
              </a:rPr>
              <a:t>源程序</a:t>
            </a:r>
            <a:r>
              <a:rPr lang="en-US" altLang="zh-CN" sz="1800" b="1" dirty="0">
                <a:solidFill>
                  <a:srgbClr val="FF0000"/>
                </a:solidFill>
              </a:rPr>
              <a:t>source code</a:t>
            </a:r>
            <a:r>
              <a:rPr lang="zh-CN" altLang="en-US" sz="1800" b="1" dirty="0">
                <a:solidFill>
                  <a:srgbClr val="FF0000"/>
                </a:solidFill>
              </a:rPr>
              <a:t>）</a:t>
            </a:r>
            <a:r>
              <a:rPr lang="zh-CN" altLang="en-US" sz="1800" dirty="0"/>
              <a:t>转换为</a:t>
            </a:r>
            <a:r>
              <a:rPr lang="zh-CN" altLang="en-US" sz="1800" b="1" dirty="0">
                <a:solidFill>
                  <a:srgbClr val="FF0000"/>
                </a:solidFill>
              </a:rPr>
              <a:t>目标代码（机器码）</a:t>
            </a:r>
            <a:r>
              <a:rPr lang="zh-CN" altLang="en-US" sz="1800" dirty="0"/>
              <a:t>？</a:t>
            </a:r>
            <a:endParaRPr lang="en-US" altLang="zh-CN" sz="1800" dirty="0"/>
          </a:p>
          <a:p>
            <a:pPr marL="285750" indent="-285750"/>
            <a:r>
              <a:rPr lang="zh-CN" altLang="en-US" sz="1800" b="1" dirty="0">
                <a:solidFill>
                  <a:schemeClr val="accent6"/>
                </a:solidFill>
              </a:rPr>
              <a:t>解释器（</a:t>
            </a:r>
            <a:r>
              <a:rPr lang="en-US" altLang="zh-CN" sz="1800" b="1" dirty="0">
                <a:solidFill>
                  <a:schemeClr val="accent6"/>
                </a:solidFill>
              </a:rPr>
              <a:t>Interpreter</a:t>
            </a:r>
            <a:r>
              <a:rPr lang="zh-CN" altLang="en-US" sz="1800" b="1" dirty="0">
                <a:solidFill>
                  <a:schemeClr val="accent6"/>
                </a:solidFill>
              </a:rPr>
              <a:t>）</a:t>
            </a:r>
            <a:r>
              <a:rPr lang="zh-CN" altLang="en-US" sz="1800" dirty="0"/>
              <a:t>：将语句翻译成机器码，</a:t>
            </a:r>
            <a:r>
              <a:rPr lang="zh-CN" altLang="en-US" sz="1800" b="1" dirty="0">
                <a:solidFill>
                  <a:schemeClr val="accent6"/>
                </a:solidFill>
              </a:rPr>
              <a:t>并且执行</a:t>
            </a:r>
            <a:r>
              <a:rPr lang="zh-CN" altLang="en-US" sz="1800" dirty="0"/>
              <a:t>，</a:t>
            </a:r>
            <a:r>
              <a:rPr lang="en-US" altLang="zh-CN" sz="1800" dirty="0">
                <a:solidFill>
                  <a:srgbClr val="FF0000"/>
                </a:solidFill>
              </a:rPr>
              <a:t>Python</a:t>
            </a:r>
            <a:r>
              <a:rPr lang="zh-CN" altLang="en-US" sz="1800" dirty="0"/>
              <a:t>、</a:t>
            </a:r>
            <a:r>
              <a:rPr lang="en-US" altLang="zh-CN" sz="1800" dirty="0" err="1"/>
              <a:t>Javascript</a:t>
            </a:r>
            <a:r>
              <a:rPr lang="zh-CN" altLang="en-US" sz="1800" dirty="0"/>
              <a:t>、</a:t>
            </a:r>
            <a:r>
              <a:rPr lang="en-US" altLang="zh-CN" sz="1800" dirty="0"/>
              <a:t>Perl</a:t>
            </a:r>
            <a:r>
              <a:rPr lang="zh-CN" altLang="en-US" sz="1800" dirty="0"/>
              <a:t>、</a:t>
            </a:r>
            <a:r>
              <a:rPr lang="en-US" altLang="zh-CN" sz="1800" dirty="0" err="1"/>
              <a:t>PhP</a:t>
            </a:r>
            <a:r>
              <a:rPr lang="zh-CN" altLang="en-US" sz="1800" dirty="0"/>
              <a:t>等</a:t>
            </a:r>
            <a:endParaRPr lang="en-US" altLang="zh-CN" sz="1800" dirty="0"/>
          </a:p>
          <a:p>
            <a:pPr marL="742950" lvl="1" indent="-285750">
              <a:lnSpc>
                <a:spcPct val="120000"/>
              </a:lnSpc>
            </a:pPr>
            <a:r>
              <a:rPr lang="zh-CN" altLang="en-US" dirty="0"/>
              <a:t>修改程序方便，修改代码重新运行就可以了</a:t>
            </a:r>
            <a:endParaRPr lang="en-US" altLang="zh-CN" dirty="0"/>
          </a:p>
          <a:p>
            <a:pPr marL="742950" lvl="1" indent="-285750">
              <a:lnSpc>
                <a:spcPct val="120000"/>
              </a:lnSpc>
            </a:pPr>
            <a:r>
              <a:rPr lang="zh-CN" altLang="en-US" dirty="0"/>
              <a:t>必须有解释器才可以运行，跨平台（只要有解释器，就可以执行）</a:t>
            </a:r>
            <a:endParaRPr lang="en-US" altLang="zh-CN" dirty="0"/>
          </a:p>
          <a:p>
            <a:pPr marL="742950" lvl="1" indent="-285750">
              <a:lnSpc>
                <a:spcPct val="120000"/>
              </a:lnSpc>
            </a:pPr>
            <a:r>
              <a:rPr lang="zh-CN" altLang="en-US" dirty="0"/>
              <a:t>每次运行，都要进行翻译，运行速度会有影响</a:t>
            </a:r>
            <a:endParaRPr lang="en-US" altLang="zh-CN" dirty="0"/>
          </a:p>
          <a:p>
            <a:pPr marL="285750" indent="-285750">
              <a:lnSpc>
                <a:spcPct val="120000"/>
              </a:lnSpc>
            </a:pPr>
            <a:r>
              <a:rPr lang="zh-CN" altLang="en-US" sz="1800" b="1" dirty="0">
                <a:solidFill>
                  <a:schemeClr val="accent6"/>
                </a:solidFill>
              </a:rPr>
              <a:t>编译器（</a:t>
            </a:r>
            <a:r>
              <a:rPr lang="en-US" altLang="zh-CN" sz="1800" b="1" dirty="0">
                <a:solidFill>
                  <a:schemeClr val="accent6"/>
                </a:solidFill>
              </a:rPr>
              <a:t>Compiler</a:t>
            </a:r>
            <a:r>
              <a:rPr lang="zh-CN" altLang="en-US" sz="1800" b="1" dirty="0">
                <a:solidFill>
                  <a:schemeClr val="accent6"/>
                </a:solidFill>
              </a:rPr>
              <a:t>）</a:t>
            </a:r>
            <a:r>
              <a:rPr lang="zh-CN" altLang="en-US" sz="1800" dirty="0"/>
              <a:t>：将语句翻译成机器码，</a:t>
            </a:r>
            <a:r>
              <a:rPr lang="zh-CN" altLang="en-US" sz="1800" b="1" dirty="0">
                <a:solidFill>
                  <a:schemeClr val="accent6"/>
                </a:solidFill>
              </a:rPr>
              <a:t>形成目标代码文件</a:t>
            </a:r>
            <a:r>
              <a:rPr lang="en-US" altLang="zh-CN" sz="1800" dirty="0"/>
              <a:t>(</a:t>
            </a:r>
            <a:r>
              <a:rPr lang="zh-CN" altLang="en-US" sz="1800" dirty="0"/>
              <a:t>机器语言），</a:t>
            </a:r>
            <a:r>
              <a:rPr lang="en-US" altLang="zh-CN" sz="1800" dirty="0"/>
              <a:t>C</a:t>
            </a:r>
            <a:r>
              <a:rPr lang="zh-CN" altLang="en-US" sz="1800" dirty="0"/>
              <a:t>、</a:t>
            </a:r>
            <a:r>
              <a:rPr lang="en-US" altLang="zh-CN" sz="1800" dirty="0"/>
              <a:t>C++</a:t>
            </a:r>
            <a:r>
              <a:rPr lang="zh-CN" altLang="en-US" sz="1800" dirty="0"/>
              <a:t>、</a:t>
            </a:r>
            <a:r>
              <a:rPr lang="en-US" altLang="zh-CN" sz="1800" dirty="0"/>
              <a:t>VB</a:t>
            </a:r>
            <a:r>
              <a:rPr lang="zh-CN" altLang="en-US" sz="1800" dirty="0"/>
              <a:t>等</a:t>
            </a:r>
            <a:endParaRPr lang="en-US" altLang="zh-CN" sz="1800" dirty="0"/>
          </a:p>
          <a:p>
            <a:pPr marL="742950" lvl="1" indent="-285750">
              <a:lnSpc>
                <a:spcPct val="120000"/>
              </a:lnSpc>
            </a:pPr>
            <a:r>
              <a:rPr lang="zh-CN" altLang="en-US" dirty="0"/>
              <a:t>修改程序后需要进行编译</a:t>
            </a:r>
            <a:endParaRPr lang="en-US" altLang="zh-CN" dirty="0"/>
          </a:p>
          <a:p>
            <a:pPr marL="742950" lvl="1" indent="-285750">
              <a:lnSpc>
                <a:spcPct val="120000"/>
              </a:lnSpc>
            </a:pPr>
            <a:r>
              <a:rPr lang="zh-CN" altLang="en-US" dirty="0"/>
              <a:t>编译一次，编译后的目标代码可以直接在相应的操作系统中运行，不再需要编译器</a:t>
            </a:r>
            <a:endParaRPr lang="en-US" altLang="zh-CN" dirty="0"/>
          </a:p>
          <a:p>
            <a:pPr marL="742950" lvl="1" indent="-285750">
              <a:lnSpc>
                <a:spcPct val="120000"/>
              </a:lnSpc>
            </a:pPr>
            <a:r>
              <a:rPr lang="zh-CN" altLang="en-US" dirty="0"/>
              <a:t>编译时相比解释可以作更多的优化</a:t>
            </a:r>
            <a:endParaRPr lang="en-US" altLang="zh-CN" dirty="0"/>
          </a:p>
          <a:p>
            <a:pPr>
              <a:lnSpc>
                <a:spcPct val="120000"/>
              </a:lnSpc>
            </a:pPr>
            <a:r>
              <a:rPr lang="zh-CN" altLang="en-US" sz="1800" dirty="0"/>
              <a:t>有些语言将解释和编译结合在一起</a:t>
            </a:r>
            <a:endParaRPr lang="en-US" altLang="zh-CN" sz="1800" dirty="0"/>
          </a:p>
          <a:p>
            <a:pPr lvl="1">
              <a:lnSpc>
                <a:spcPct val="120000"/>
              </a:lnSpc>
            </a:pPr>
            <a:r>
              <a:rPr lang="en-US" altLang="zh-CN" dirty="0"/>
              <a:t>Java</a:t>
            </a:r>
            <a:r>
              <a:rPr lang="zh-CN" altLang="en-US" dirty="0"/>
              <a:t>语言：首先通过编译器</a:t>
            </a:r>
            <a:r>
              <a:rPr lang="en-US" altLang="zh-CN" dirty="0"/>
              <a:t>(</a:t>
            </a:r>
            <a:r>
              <a:rPr lang="en-US" altLang="zh-CN" dirty="0" err="1"/>
              <a:t>javac</a:t>
            </a:r>
            <a:r>
              <a:rPr lang="en-US" altLang="zh-CN" dirty="0"/>
              <a:t>)</a:t>
            </a:r>
            <a:r>
              <a:rPr lang="zh-CN" altLang="en-US" dirty="0"/>
              <a:t>将源代码转换为中间的</a:t>
            </a:r>
            <a:r>
              <a:rPr lang="en-US" altLang="zh-CN" dirty="0"/>
              <a:t>Java</a:t>
            </a:r>
            <a:r>
              <a:rPr lang="zh-CN" altLang="en-US" dirty="0"/>
              <a:t>字节码（</a:t>
            </a:r>
            <a:r>
              <a:rPr lang="en-US" altLang="zh-CN" dirty="0"/>
              <a:t>Byte</a:t>
            </a:r>
            <a:r>
              <a:rPr lang="zh-CN" altLang="en-US" dirty="0"/>
              <a:t> </a:t>
            </a:r>
            <a:r>
              <a:rPr lang="en-US" altLang="zh-CN" dirty="0"/>
              <a:t>Code</a:t>
            </a:r>
            <a:r>
              <a:rPr lang="zh-CN" altLang="en-US" dirty="0"/>
              <a:t>），然后在目标机器上通过解释器（</a:t>
            </a:r>
            <a:r>
              <a:rPr lang="en-US" altLang="zh-CN" dirty="0"/>
              <a:t>java</a:t>
            </a:r>
            <a:r>
              <a:rPr lang="zh-CN" altLang="en-US" dirty="0"/>
              <a:t>虚拟机）来运行</a:t>
            </a:r>
            <a:endParaRPr lang="en-US" altLang="zh-CN" dirty="0"/>
          </a:p>
          <a:p>
            <a:pPr lvl="1">
              <a:lnSpc>
                <a:spcPct val="120000"/>
              </a:lnSpc>
            </a:pPr>
            <a:r>
              <a:rPr lang="en-US" altLang="zh-CN" dirty="0"/>
              <a:t>Python</a:t>
            </a:r>
            <a:r>
              <a:rPr lang="zh-CN" altLang="en-US" dirty="0"/>
              <a:t>语言：解释器首先将</a:t>
            </a:r>
            <a:r>
              <a:rPr lang="en-US" altLang="zh-CN" dirty="0"/>
              <a:t>.</a:t>
            </a:r>
            <a:r>
              <a:rPr lang="en-US" altLang="zh-CN" dirty="0" err="1"/>
              <a:t>py</a:t>
            </a:r>
            <a:r>
              <a:rPr lang="zh-CN" altLang="en-US" dirty="0"/>
              <a:t>程序转换为</a:t>
            </a:r>
            <a:r>
              <a:rPr lang="en-US" altLang="zh-CN" dirty="0"/>
              <a:t>.</a:t>
            </a:r>
            <a:r>
              <a:rPr lang="en-US" altLang="zh-CN" dirty="0" err="1"/>
              <a:t>pyc</a:t>
            </a:r>
            <a:r>
              <a:rPr lang="zh-CN" altLang="en-US" dirty="0"/>
              <a:t>字节码，然后由解释器解释执行</a:t>
            </a:r>
            <a:endParaRPr lang="en-US" altLang="zh-CN" dirty="0"/>
          </a:p>
          <a:p>
            <a:pPr lvl="2">
              <a:lnSpc>
                <a:spcPct val="120000"/>
              </a:lnSpc>
            </a:pPr>
            <a:r>
              <a:rPr lang="zh-CN" altLang="en-US" sz="1800" b="1" dirty="0">
                <a:solidFill>
                  <a:schemeClr val="accent6"/>
                </a:solidFill>
              </a:rPr>
              <a:t>被</a:t>
            </a:r>
            <a:r>
              <a:rPr lang="en-US" altLang="zh-CN" sz="1800" b="1" dirty="0">
                <a:solidFill>
                  <a:schemeClr val="accent6"/>
                </a:solidFill>
              </a:rPr>
              <a:t>import</a:t>
            </a:r>
            <a:r>
              <a:rPr lang="zh-CN" altLang="en-US" sz="1800" b="1" dirty="0">
                <a:solidFill>
                  <a:schemeClr val="accent6"/>
                </a:solidFill>
              </a:rPr>
              <a:t>的模块源程序</a:t>
            </a:r>
            <a:r>
              <a:rPr lang="zh-CN" altLang="en-US" sz="1800" dirty="0"/>
              <a:t>，还会保存之前转换的</a:t>
            </a:r>
            <a:r>
              <a:rPr lang="en-US" altLang="zh-CN" sz="1800" dirty="0"/>
              <a:t>.</a:t>
            </a:r>
            <a:r>
              <a:rPr lang="en-US" altLang="zh-CN" sz="1800" dirty="0" err="1"/>
              <a:t>pyc</a:t>
            </a:r>
            <a:r>
              <a:rPr lang="zh-CN" altLang="en-US" sz="1800" dirty="0"/>
              <a:t>字节码，源程序没有修改时可省略转换过程，优化程序和提高执行速度</a:t>
            </a:r>
          </a:p>
          <a:p>
            <a:pPr marL="285750" indent="-285750">
              <a:lnSpc>
                <a:spcPct val="120000"/>
              </a:lnSpc>
            </a:pPr>
            <a:endParaRPr lang="en-US" altLang="zh-CN" sz="1800" dirty="0"/>
          </a:p>
          <a:p>
            <a:endParaRPr lang="zh-CN" altLang="en-US" sz="1800" dirty="0"/>
          </a:p>
        </p:txBody>
      </p:sp>
    </p:spTree>
    <p:extLst>
      <p:ext uri="{BB962C8B-B14F-4D97-AF65-F5344CB8AC3E}">
        <p14:creationId xmlns:p14="http://schemas.microsoft.com/office/powerpoint/2010/main" val="11673913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504E7A-15F9-4E9F-A26B-EEBC9BB0C8E2}"/>
              </a:ext>
            </a:extLst>
          </p:cNvPr>
          <p:cNvSpPr>
            <a:spLocks noGrp="1"/>
          </p:cNvSpPr>
          <p:nvPr>
            <p:ph type="title"/>
          </p:nvPr>
        </p:nvSpPr>
        <p:spPr/>
        <p:txBody>
          <a:bodyPr/>
          <a:lstStyle/>
          <a:p>
            <a:r>
              <a:rPr lang="zh-CN" altLang="en-US" dirty="0"/>
              <a:t>非限定名的绑定</a:t>
            </a:r>
          </a:p>
        </p:txBody>
      </p:sp>
      <p:sp>
        <p:nvSpPr>
          <p:cNvPr id="3" name="内容占位符 2">
            <a:extLst>
              <a:ext uri="{FF2B5EF4-FFF2-40B4-BE49-F238E27FC236}">
                <a16:creationId xmlns:a16="http://schemas.microsoft.com/office/drawing/2014/main" id="{6D76ED04-96CF-4178-A0EE-9FFDA12E4DDE}"/>
              </a:ext>
            </a:extLst>
          </p:cNvPr>
          <p:cNvSpPr>
            <a:spLocks noGrp="1"/>
          </p:cNvSpPr>
          <p:nvPr>
            <p:ph idx="1"/>
          </p:nvPr>
        </p:nvSpPr>
        <p:spPr/>
        <p:txBody>
          <a:bodyPr/>
          <a:lstStyle/>
          <a:p>
            <a:r>
              <a:rPr lang="zh-CN" altLang="en-US" dirty="0"/>
              <a:t>赋值类语句出现在函数体，如果没有</a:t>
            </a:r>
            <a:r>
              <a:rPr lang="en-US" altLang="zh-CN" dirty="0"/>
              <a:t>global</a:t>
            </a:r>
            <a:r>
              <a:rPr lang="zh-CN" altLang="en-US" dirty="0"/>
              <a:t>或</a:t>
            </a:r>
            <a:r>
              <a:rPr lang="en-US" altLang="zh-CN" dirty="0"/>
              <a:t>nonlocal</a:t>
            </a:r>
            <a:r>
              <a:rPr lang="zh-CN" altLang="en-US" dirty="0"/>
              <a:t>语句，不管其出现的位置，记录其属于本地变量的信息于函数对象</a:t>
            </a:r>
            <a:endParaRPr lang="en-US" altLang="zh-CN" dirty="0"/>
          </a:p>
          <a:p>
            <a:r>
              <a:rPr lang="zh-CN" altLang="en-US" dirty="0"/>
              <a:t>函数体中通过赋值类语句修改全局变量，需要在使用前使用</a:t>
            </a:r>
            <a:r>
              <a:rPr lang="en-US" altLang="zh-CN" dirty="0"/>
              <a:t>global</a:t>
            </a:r>
            <a:r>
              <a:rPr lang="zh-CN" altLang="en-US" dirty="0"/>
              <a:t>语句显式声明</a:t>
            </a:r>
            <a:endParaRPr lang="en-US" altLang="zh-CN" dirty="0"/>
          </a:p>
          <a:p>
            <a:r>
              <a:rPr lang="zh-CN" altLang="en-US" dirty="0"/>
              <a:t>函数体中通过赋值类语句修改外层函数中的变量，需要在使用前使用</a:t>
            </a:r>
            <a:r>
              <a:rPr lang="en-US" altLang="zh-CN" dirty="0"/>
              <a:t>nonlocal</a:t>
            </a:r>
            <a:r>
              <a:rPr lang="zh-CN" altLang="en-US" dirty="0"/>
              <a:t>语句显式声明</a:t>
            </a:r>
            <a:endParaRPr lang="en-US" altLang="zh-CN" dirty="0"/>
          </a:p>
          <a:p>
            <a:r>
              <a:rPr lang="zh-CN" altLang="en-US" dirty="0"/>
              <a:t>如果函数体内没有赋值类语句，则基于</a:t>
            </a:r>
            <a:r>
              <a:rPr lang="en-US" altLang="zh-CN" dirty="0"/>
              <a:t>LEGB</a:t>
            </a:r>
            <a:r>
              <a:rPr lang="zh-CN" altLang="en-US" dirty="0"/>
              <a:t>搜索，可以访问外层函数的变量或全局变量，可不需要</a:t>
            </a:r>
            <a:r>
              <a:rPr lang="en-US" altLang="zh-CN" dirty="0"/>
              <a:t>global</a:t>
            </a:r>
            <a:r>
              <a:rPr lang="zh-CN" altLang="en-US" dirty="0"/>
              <a:t>语句</a:t>
            </a:r>
            <a:endParaRPr lang="en-US" altLang="zh-CN" dirty="0"/>
          </a:p>
          <a:p>
            <a:pPr lvl="1"/>
            <a:endParaRPr lang="zh-CN" altLang="en-US" dirty="0"/>
          </a:p>
          <a:p>
            <a:endParaRPr lang="zh-CN" altLang="en-US" dirty="0"/>
          </a:p>
        </p:txBody>
      </p:sp>
      <p:sp>
        <p:nvSpPr>
          <p:cNvPr id="4" name="矩形 3">
            <a:extLst>
              <a:ext uri="{FF2B5EF4-FFF2-40B4-BE49-F238E27FC236}">
                <a16:creationId xmlns:a16="http://schemas.microsoft.com/office/drawing/2014/main" id="{984294DD-F278-4A28-A906-2205FA52233E}"/>
              </a:ext>
            </a:extLst>
          </p:cNvPr>
          <p:cNvSpPr/>
          <p:nvPr/>
        </p:nvSpPr>
        <p:spPr>
          <a:xfrm>
            <a:off x="710788" y="3317668"/>
            <a:ext cx="5634111" cy="25853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urier New" panose="02070309020205020404" pitchFamily="49" charset="0"/>
                <a:ea typeface="宋体" panose="02010600030101010101" pitchFamily="2" charset="-122"/>
                <a:cs typeface="Times New Roman" panose="02020603050405020304" pitchFamily="18" charset="0"/>
              </a:rPr>
              <a:t>f3</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y</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x1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z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x1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y</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y</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'z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z</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'times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times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times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times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8000"/>
                </a:solidFill>
                <a:latin typeface="Courier New" panose="02070309020205020404" pitchFamily="49" charset="0"/>
                <a:ea typeface="宋体" panose="02010600030101010101" pitchFamily="2" charset="-122"/>
                <a:cs typeface="Times New Roman" panose="02020603050405020304" pitchFamily="18" charset="0"/>
              </a:rPr>
              <a:t>UnboundLocalError</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local variable 'times' referenced before assignment</a:t>
            </a:r>
            <a:endParaRPr lang="zh-CN" altLang="zh-CN" sz="2000" kern="100" dirty="0">
              <a:latin typeface="等线"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929115FD-09B7-45A5-A724-6E1DFA0B4BA7}"/>
              </a:ext>
            </a:extLst>
          </p:cNvPr>
          <p:cNvSpPr/>
          <p:nvPr/>
        </p:nvSpPr>
        <p:spPr>
          <a:xfrm>
            <a:off x="7121165" y="3317668"/>
            <a:ext cx="4163744"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nsolas" panose="020B0609020204030204" pitchFamily="49" charset="0"/>
                <a:ea typeface="宋体" panose="02010600030101010101" pitchFamily="2" charset="-122"/>
                <a:cs typeface="Times New Roman" panose="02020603050405020304" pitchFamily="18" charset="0"/>
              </a:rPr>
              <a:t>f4</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x</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y</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x1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x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x</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z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x1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y</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y</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nsolas" panose="020B0609020204030204" pitchFamily="49" charset="0"/>
                <a:ea typeface="宋体" panose="02010600030101010101" pitchFamily="2" charset="-122"/>
                <a:cs typeface="Times New Roman" panose="02020603050405020304" pitchFamily="18" charset="0"/>
              </a:rPr>
              <a:t>'z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z</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global</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times</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nsolas" panose="020B0609020204030204" pitchFamily="49" charset="0"/>
                <a:ea typeface="宋体" panose="02010600030101010101" pitchFamily="2" charset="-122"/>
                <a:cs typeface="Times New Roman" panose="02020603050405020304" pitchFamily="18" charset="0"/>
              </a:rPr>
              <a:t>'times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times</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times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times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a:t>
            </a:r>
            <a:endParaRPr lang="zh-CN" altLang="zh-CN" sz="2000" kern="100" dirty="0">
              <a:latin typeface="Consolas" panose="020B0609020204030204" pitchFamily="49" charset="0"/>
              <a:cs typeface="Times New Roman" panose="02020603050405020304" pitchFamily="18" charset="0"/>
            </a:endParaRPr>
          </a:p>
        </p:txBody>
      </p:sp>
      <p:sp>
        <p:nvSpPr>
          <p:cNvPr id="6" name="矩形 5">
            <a:extLst>
              <a:ext uri="{FF2B5EF4-FFF2-40B4-BE49-F238E27FC236}">
                <a16:creationId xmlns:a16="http://schemas.microsoft.com/office/drawing/2014/main" id="{554B045B-FE5E-4C5F-86CE-095F8042B9F5}"/>
              </a:ext>
            </a:extLst>
          </p:cNvPr>
          <p:cNvSpPr/>
          <p:nvPr/>
        </p:nvSpPr>
        <p:spPr>
          <a:xfrm>
            <a:off x="290121" y="5946263"/>
            <a:ext cx="11595294" cy="400110"/>
          </a:xfrm>
          <a:prstGeom prst="rect">
            <a:avLst/>
          </a:prstGeom>
        </p:spPr>
        <p:txBody>
          <a:bodyPr wrap="square">
            <a:spAutoFit/>
          </a:bodyPr>
          <a:lstStyle/>
          <a:p>
            <a:pPr marL="571500" lvl="1" indent="-342900">
              <a:spcBef>
                <a:spcPts val="600"/>
              </a:spcBef>
              <a:buFont typeface="Arial" panose="020B0604020202020204" pitchFamily="34" charset="0"/>
              <a:buChar char="•"/>
            </a:pPr>
            <a:r>
              <a:rPr lang="zh-CN" altLang="en-US" sz="2000" u="sng" dirty="0"/>
              <a:t>尽量</a:t>
            </a:r>
            <a:r>
              <a:rPr lang="zh-CN" altLang="en-US" sz="2000" b="1" u="sng" dirty="0">
                <a:solidFill>
                  <a:srgbClr val="FF0000"/>
                </a:solidFill>
              </a:rPr>
              <a:t>减少全局变量的使用</a:t>
            </a:r>
            <a:r>
              <a:rPr lang="zh-CN" altLang="en-US" sz="2000" u="sng" dirty="0"/>
              <a:t>，通过</a:t>
            </a:r>
            <a:r>
              <a:rPr lang="zh-CN" altLang="en-US" sz="2000" b="1" u="sng" dirty="0">
                <a:solidFill>
                  <a:srgbClr val="FF0000"/>
                </a:solidFill>
              </a:rPr>
              <a:t>参数传递体现调用者和函数实现之间的关系</a:t>
            </a:r>
            <a:r>
              <a:rPr lang="zh-CN" altLang="en-US" sz="2000" u="sng" dirty="0"/>
              <a:t>，减少依赖和副作用</a:t>
            </a:r>
            <a:endParaRPr lang="en-US" altLang="zh-CN" sz="2000" u="sng" dirty="0"/>
          </a:p>
        </p:txBody>
      </p:sp>
    </p:spTree>
    <p:extLst>
      <p:ext uri="{BB962C8B-B14F-4D97-AF65-F5344CB8AC3E}">
        <p14:creationId xmlns:p14="http://schemas.microsoft.com/office/powerpoint/2010/main" val="5565124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FFAB8-C1B9-4A75-BFFC-98F556C37E79}"/>
              </a:ext>
            </a:extLst>
          </p:cNvPr>
          <p:cNvSpPr>
            <a:spLocks noGrp="1"/>
          </p:cNvSpPr>
          <p:nvPr>
            <p:ph type="title"/>
          </p:nvPr>
        </p:nvSpPr>
        <p:spPr/>
        <p:txBody>
          <a:bodyPr/>
          <a:lstStyle/>
          <a:p>
            <a:r>
              <a:rPr lang="zh-CN" altLang="en-US" dirty="0"/>
              <a:t>主要内容</a:t>
            </a:r>
          </a:p>
        </p:txBody>
      </p:sp>
      <p:sp>
        <p:nvSpPr>
          <p:cNvPr id="3" name="内容占位符 2">
            <a:extLst>
              <a:ext uri="{FF2B5EF4-FFF2-40B4-BE49-F238E27FC236}">
                <a16:creationId xmlns:a16="http://schemas.microsoft.com/office/drawing/2014/main" id="{C9AC95E0-5C98-487C-ADFB-83A350ED9DFF}"/>
              </a:ext>
            </a:extLst>
          </p:cNvPr>
          <p:cNvSpPr>
            <a:spLocks noGrp="1"/>
          </p:cNvSpPr>
          <p:nvPr>
            <p:ph idx="1"/>
          </p:nvPr>
        </p:nvSpPr>
        <p:spPr/>
        <p:txBody>
          <a:bodyPr>
            <a:normAutofit/>
          </a:bodyPr>
          <a:lstStyle/>
          <a:p>
            <a:r>
              <a:rPr lang="zh-CN" altLang="en-US" sz="2400" dirty="0"/>
              <a:t>编程和</a:t>
            </a:r>
            <a:r>
              <a:rPr lang="en-US" altLang="zh-CN" sz="2400" dirty="0"/>
              <a:t>python</a:t>
            </a:r>
            <a:r>
              <a:rPr lang="zh-CN" altLang="en-US" sz="2400" dirty="0"/>
              <a:t>语言概述</a:t>
            </a:r>
            <a:endParaRPr lang="en-US" altLang="zh-CN" sz="2400" dirty="0"/>
          </a:p>
          <a:p>
            <a:r>
              <a:rPr lang="zh-CN" altLang="en-US" sz="2400" dirty="0"/>
              <a:t>对象和赋值语句</a:t>
            </a:r>
            <a:endParaRPr lang="en-US" altLang="zh-CN" sz="2400" dirty="0"/>
          </a:p>
          <a:p>
            <a:r>
              <a:rPr lang="zh-CN" altLang="en-US" sz="2400" dirty="0"/>
              <a:t>数字类型和算术运算符</a:t>
            </a:r>
            <a:endParaRPr lang="en-US" altLang="zh-CN" sz="2400" dirty="0"/>
          </a:p>
          <a:p>
            <a:r>
              <a:rPr lang="zh-CN" altLang="en-US" sz="2400" dirty="0"/>
              <a:t>字符串和相关运算符</a:t>
            </a:r>
            <a:endParaRPr lang="en-US" altLang="zh-CN" sz="2400" dirty="0"/>
          </a:p>
          <a:p>
            <a:r>
              <a:rPr lang="zh-CN" altLang="en-US" sz="2400" dirty="0"/>
              <a:t>分支结构</a:t>
            </a:r>
            <a:endParaRPr lang="en-US" altLang="zh-CN" sz="2400" dirty="0"/>
          </a:p>
          <a:p>
            <a:r>
              <a:rPr lang="zh-CN" altLang="en-US" sz="2400" dirty="0"/>
              <a:t>函数</a:t>
            </a:r>
            <a:endParaRPr lang="en-US" altLang="zh-CN" sz="2400" dirty="0"/>
          </a:p>
          <a:p>
            <a:r>
              <a:rPr lang="zh-CN" altLang="en-US" sz="2400" b="1" dirty="0">
                <a:solidFill>
                  <a:srgbClr val="FF0000"/>
                </a:solidFill>
              </a:rPr>
              <a:t>模块</a:t>
            </a:r>
            <a:endParaRPr lang="en-US" altLang="zh-CN" sz="2400" b="1" dirty="0">
              <a:solidFill>
                <a:srgbClr val="FF0000"/>
              </a:solidFill>
            </a:endParaRPr>
          </a:p>
          <a:p>
            <a:r>
              <a:rPr lang="zh-CN" altLang="en-US" sz="2400" dirty="0"/>
              <a:t>编程风格</a:t>
            </a:r>
            <a:endParaRPr lang="en-US" altLang="zh-CN" sz="2400" dirty="0"/>
          </a:p>
          <a:p>
            <a:r>
              <a:rPr lang="zh-CN" altLang="en-US" sz="2400" dirty="0"/>
              <a:t>数学函数</a:t>
            </a:r>
          </a:p>
          <a:p>
            <a:endParaRPr lang="zh-CN" altLang="en-US" sz="2400" dirty="0"/>
          </a:p>
          <a:p>
            <a:endParaRPr lang="zh-CN" altLang="en-US" sz="2400" dirty="0"/>
          </a:p>
        </p:txBody>
      </p:sp>
    </p:spTree>
    <p:extLst>
      <p:ext uri="{BB962C8B-B14F-4D97-AF65-F5344CB8AC3E}">
        <p14:creationId xmlns:p14="http://schemas.microsoft.com/office/powerpoint/2010/main" val="34962986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4992720-5FBF-440B-A900-9CC3241C364A}"/>
              </a:ext>
            </a:extLst>
          </p:cNvPr>
          <p:cNvPicPr>
            <a:picLocks noChangeAspect="1"/>
          </p:cNvPicPr>
          <p:nvPr/>
        </p:nvPicPr>
        <p:blipFill>
          <a:blip r:embed="rId2"/>
          <a:stretch>
            <a:fillRect/>
          </a:stretch>
        </p:blipFill>
        <p:spPr>
          <a:xfrm>
            <a:off x="7296837" y="2962724"/>
            <a:ext cx="4895163" cy="2672531"/>
          </a:xfrm>
          <a:prstGeom prst="rect">
            <a:avLst/>
          </a:prstGeom>
        </p:spPr>
      </p:pic>
      <p:sp>
        <p:nvSpPr>
          <p:cNvPr id="2" name="标题 1">
            <a:extLst>
              <a:ext uri="{FF2B5EF4-FFF2-40B4-BE49-F238E27FC236}">
                <a16:creationId xmlns:a16="http://schemas.microsoft.com/office/drawing/2014/main" id="{00490708-B0D2-4A0A-BBA3-84142691DF0D}"/>
              </a:ext>
            </a:extLst>
          </p:cNvPr>
          <p:cNvSpPr>
            <a:spLocks noGrp="1"/>
          </p:cNvSpPr>
          <p:nvPr>
            <p:ph type="title"/>
          </p:nvPr>
        </p:nvSpPr>
        <p:spPr/>
        <p:txBody>
          <a:bodyPr/>
          <a:lstStyle/>
          <a:p>
            <a:r>
              <a:rPr lang="zh-CN" altLang="en-US" dirty="0"/>
              <a:t>模块</a:t>
            </a:r>
          </a:p>
        </p:txBody>
      </p:sp>
      <p:sp>
        <p:nvSpPr>
          <p:cNvPr id="3" name="内容占位符 2">
            <a:extLst>
              <a:ext uri="{FF2B5EF4-FFF2-40B4-BE49-F238E27FC236}">
                <a16:creationId xmlns:a16="http://schemas.microsoft.com/office/drawing/2014/main" id="{61A3B49B-B667-4BC5-9499-8BA5B8F6D0EF}"/>
              </a:ext>
            </a:extLst>
          </p:cNvPr>
          <p:cNvSpPr>
            <a:spLocks noGrp="1"/>
          </p:cNvSpPr>
          <p:nvPr>
            <p:ph idx="1"/>
          </p:nvPr>
        </p:nvSpPr>
        <p:spPr/>
        <p:txBody>
          <a:bodyPr>
            <a:normAutofit/>
          </a:bodyPr>
          <a:lstStyle/>
          <a:p>
            <a:pPr>
              <a:lnSpc>
                <a:spcPct val="100000"/>
              </a:lnSpc>
            </a:pPr>
            <a:r>
              <a:rPr lang="zh-CN" altLang="en-US" dirty="0"/>
              <a:t>模块</a:t>
            </a:r>
            <a:r>
              <a:rPr lang="en-US" altLang="zh-CN" dirty="0"/>
              <a:t>(module)</a:t>
            </a:r>
            <a:r>
              <a:rPr lang="zh-CN" altLang="en-US" dirty="0"/>
              <a:t>：相互之间有联系的函数以及变量组织在一起，放到同一个</a:t>
            </a:r>
            <a:r>
              <a:rPr lang="en-US" altLang="zh-CN" dirty="0"/>
              <a:t>Python</a:t>
            </a:r>
            <a:r>
              <a:rPr lang="zh-CN" altLang="en-US" dirty="0"/>
              <a:t>源文件（</a:t>
            </a:r>
            <a:r>
              <a:rPr lang="en-US" altLang="zh-CN" dirty="0"/>
              <a:t>.</a:t>
            </a:r>
            <a:r>
              <a:rPr lang="en-US" altLang="zh-CN" dirty="0" err="1"/>
              <a:t>py</a:t>
            </a:r>
            <a:r>
              <a:rPr lang="en-US" altLang="zh-CN" dirty="0"/>
              <a:t>)</a:t>
            </a:r>
          </a:p>
          <a:p>
            <a:pPr lvl="1">
              <a:lnSpc>
                <a:spcPct val="100000"/>
              </a:lnSpc>
            </a:pPr>
            <a:r>
              <a:rPr lang="zh-CN" altLang="en-US" sz="2000" dirty="0"/>
              <a:t>不同模块属于不同的</a:t>
            </a:r>
            <a:r>
              <a:rPr lang="zh-CN" altLang="en-US" sz="2000" b="1" dirty="0">
                <a:solidFill>
                  <a:srgbClr val="0070C0"/>
                </a:solidFill>
              </a:rPr>
              <a:t>名字空间</a:t>
            </a:r>
            <a:r>
              <a:rPr lang="zh-CN" altLang="en-US" sz="2000" dirty="0"/>
              <a:t>，可以避免函数名和变量名冲突</a:t>
            </a:r>
            <a:endParaRPr lang="en-US" altLang="zh-CN" sz="2000" dirty="0"/>
          </a:p>
          <a:p>
            <a:pPr lvl="1">
              <a:lnSpc>
                <a:spcPct val="100000"/>
              </a:lnSpc>
            </a:pPr>
            <a:r>
              <a:rPr lang="zh-CN" altLang="en-US" sz="2000" dirty="0"/>
              <a:t>提高了代码的可维护性和可重用性</a:t>
            </a:r>
            <a:endParaRPr lang="en-US" altLang="zh-CN" sz="2000" dirty="0"/>
          </a:p>
          <a:p>
            <a:pPr>
              <a:lnSpc>
                <a:spcPct val="100000"/>
              </a:lnSpc>
            </a:pPr>
            <a:r>
              <a:rPr lang="zh-CN" altLang="en-US" dirty="0">
                <a:latin typeface="Times New Roman" panose="02020603050405020304" pitchFamily="18" charset="0"/>
                <a:cs typeface="Times New Roman" panose="02020603050405020304" pitchFamily="18" charset="0"/>
              </a:rPr>
              <a:t>如何使用模块？  </a:t>
            </a:r>
            <a:r>
              <a:rPr lang="en-US" altLang="zh-CN" sz="2000" dirty="0">
                <a:latin typeface="Times New Roman" panose="02020603050405020304" pitchFamily="18" charset="0"/>
                <a:cs typeface="Times New Roman" panose="02020603050405020304" pitchFamily="18" charset="0"/>
              </a:rPr>
              <a:t>import </a:t>
            </a:r>
            <a:r>
              <a:rPr lang="zh-CN" altLang="en-US" sz="2000" dirty="0">
                <a:latin typeface="Times New Roman" panose="02020603050405020304" pitchFamily="18" charset="0"/>
                <a:cs typeface="Times New Roman" panose="02020603050405020304" pitchFamily="18" charset="0"/>
              </a:rPr>
              <a:t>模块名 </a:t>
            </a:r>
            <a:r>
              <a:rPr lang="en-US" altLang="zh-CN" sz="2000" dirty="0">
                <a:latin typeface="Times New Roman" panose="02020603050405020304" pitchFamily="18" charset="0"/>
                <a:cs typeface="Times New Roman" panose="02020603050405020304" pitchFamily="18" charset="0"/>
              </a:rPr>
              <a:t>[as </a:t>
            </a:r>
            <a:r>
              <a:rPr lang="zh-CN" altLang="en-US" sz="2000" dirty="0">
                <a:latin typeface="Times New Roman" panose="02020603050405020304" pitchFamily="18" charset="0"/>
                <a:cs typeface="Times New Roman" panose="02020603050405020304" pitchFamily="18" charset="0"/>
              </a:rPr>
              <a:t>别名</a:t>
            </a:r>
            <a:r>
              <a:rPr lang="en-US" altLang="zh-CN" sz="2000" dirty="0">
                <a:latin typeface="Times New Roman" panose="02020603050405020304" pitchFamily="18" charset="0"/>
                <a:cs typeface="Times New Roman" panose="02020603050405020304" pitchFamily="18" charset="0"/>
              </a:rPr>
              <a:t>]      # import math</a:t>
            </a:r>
          </a:p>
          <a:p>
            <a:pPr lvl="1">
              <a:lnSpc>
                <a:spcPct val="100000"/>
              </a:lnSpc>
            </a:pPr>
            <a:r>
              <a:rPr lang="zh-CN" altLang="en-US" sz="2000" dirty="0"/>
              <a:t>系统会寻找模块源文件，</a:t>
            </a:r>
            <a:r>
              <a:rPr lang="zh-CN" altLang="en-US" sz="2000" b="1" dirty="0">
                <a:solidFill>
                  <a:srgbClr val="0070C0"/>
                </a:solidFill>
              </a:rPr>
              <a:t>加载并执行</a:t>
            </a:r>
            <a:r>
              <a:rPr lang="zh-CN" altLang="en-US" sz="2000" dirty="0"/>
              <a:t>模块中的代码，构造模块对象</a:t>
            </a:r>
            <a:endParaRPr lang="en-US" altLang="zh-CN" sz="2000" dirty="0"/>
          </a:p>
          <a:p>
            <a:pPr lvl="1">
              <a:lnSpc>
                <a:spcPct val="100000"/>
              </a:lnSpc>
            </a:pPr>
            <a:r>
              <a:rPr lang="zh-CN" altLang="en-US" sz="2000" dirty="0"/>
              <a:t>在</a:t>
            </a:r>
            <a:r>
              <a:rPr lang="zh-CN" altLang="en-US" sz="2000" b="1" dirty="0">
                <a:solidFill>
                  <a:srgbClr val="FF0000"/>
                </a:solidFill>
              </a:rPr>
              <a:t>当前名字空间引入名字</a:t>
            </a:r>
            <a:r>
              <a:rPr lang="zh-CN" altLang="en-US" sz="2000" dirty="0"/>
              <a:t>指向模块对象</a:t>
            </a:r>
            <a:r>
              <a:rPr lang="en-US" altLang="zh-CN" sz="2000" dirty="0"/>
              <a:t> </a:t>
            </a:r>
            <a:r>
              <a:rPr lang="zh-CN" altLang="en-US" sz="2000" b="1" dirty="0">
                <a:solidFill>
                  <a:srgbClr val="0070C0"/>
                </a:solidFill>
              </a:rPr>
              <a:t>。 </a:t>
            </a:r>
            <a:r>
              <a:rPr lang="en-US" altLang="zh-CN" sz="2000" dirty="0"/>
              <a:t># </a:t>
            </a:r>
            <a:r>
              <a:rPr lang="zh-CN" altLang="en-US" sz="2000" dirty="0"/>
              <a:t>变量</a:t>
            </a:r>
            <a:r>
              <a:rPr lang="en-US" altLang="zh-CN" sz="2000" dirty="0"/>
              <a:t>math</a:t>
            </a:r>
            <a:r>
              <a:rPr lang="zh-CN" altLang="en-US" sz="2000" dirty="0"/>
              <a:t>指向加载的模块对象</a:t>
            </a:r>
            <a:endParaRPr lang="en-US" altLang="zh-CN" sz="2000" dirty="0"/>
          </a:p>
          <a:p>
            <a:pPr>
              <a:lnSpc>
                <a:spcPct val="100000"/>
              </a:lnSpc>
            </a:pPr>
            <a:r>
              <a:rPr lang="zh-CN" altLang="en-US" dirty="0">
                <a:latin typeface="Times New Roman" panose="02020603050405020304" pitchFamily="18" charset="0"/>
                <a:cs typeface="Times New Roman" panose="02020603050405020304" pitchFamily="18" charset="0"/>
              </a:rPr>
              <a:t>如何访问模块</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名字空间</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中的对象</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变量和函数</a:t>
            </a:r>
            <a:r>
              <a:rPr lang="en-US" altLang="zh-CN" dirty="0">
                <a:latin typeface="Times New Roman" panose="02020603050405020304" pitchFamily="18" charset="0"/>
                <a:cs typeface="Times New Roman" panose="02020603050405020304" pitchFamily="18" charset="0"/>
              </a:rPr>
              <a:t>)?  </a:t>
            </a:r>
          </a:p>
          <a:p>
            <a:pPr lvl="1">
              <a:lnSpc>
                <a:spcPct val="100000"/>
              </a:lnSpc>
            </a:pPr>
            <a:r>
              <a:rPr lang="zh-CN" altLang="en-US" sz="2000" dirty="0">
                <a:latin typeface="Times New Roman" panose="02020603050405020304" pitchFamily="18" charset="0"/>
                <a:cs typeface="Times New Roman" panose="02020603050405020304" pitchFamily="18" charset="0"/>
              </a:rPr>
              <a:t>在模块中定义的变量和函数保存在模块对象中</a:t>
            </a:r>
            <a:endParaRPr lang="en-US" altLang="zh-CN" sz="2000" dirty="0">
              <a:latin typeface="Times New Roman" panose="02020603050405020304" pitchFamily="18" charset="0"/>
              <a:cs typeface="Times New Roman" panose="02020603050405020304" pitchFamily="18" charset="0"/>
            </a:endParaRPr>
          </a:p>
          <a:p>
            <a:pPr lvl="1">
              <a:lnSpc>
                <a:spcPct val="100000"/>
              </a:lnSpc>
            </a:pPr>
            <a:r>
              <a:rPr lang="zh-CN" altLang="en-US" sz="2000" dirty="0">
                <a:latin typeface="Times New Roman" panose="02020603050405020304" pitchFamily="18" charset="0"/>
                <a:cs typeface="Times New Roman" panose="02020603050405020304" pitchFamily="18" charset="0"/>
              </a:rPr>
              <a:t>模块中的变量可通过模块对象的属性</a:t>
            </a:r>
            <a:r>
              <a:rPr lang="en-US" altLang="zh-CN" sz="2000" dirty="0">
                <a:latin typeface="Times New Roman" panose="02020603050405020304" pitchFamily="18" charset="0"/>
                <a:cs typeface="Times New Roman" panose="02020603050405020304" pitchFamily="18" charset="0"/>
              </a:rPr>
              <a:t>(attribute)</a:t>
            </a:r>
            <a:r>
              <a:rPr lang="zh-CN" altLang="en-US" sz="2000" dirty="0">
                <a:latin typeface="Times New Roman" panose="02020603050405020304" pitchFamily="18" charset="0"/>
                <a:cs typeface="Times New Roman" panose="02020603050405020304" pitchFamily="18" charset="0"/>
              </a:rPr>
              <a:t>访问</a:t>
            </a:r>
            <a:endParaRPr lang="en-US" altLang="zh-CN" sz="2000" dirty="0">
              <a:latin typeface="Times New Roman" panose="02020603050405020304" pitchFamily="18" charset="0"/>
              <a:cs typeface="Times New Roman" panose="02020603050405020304" pitchFamily="18" charset="0"/>
            </a:endParaRPr>
          </a:p>
          <a:p>
            <a:pPr lvl="1">
              <a:lnSpc>
                <a:spcPct val="100000"/>
              </a:lnSpc>
            </a:pPr>
            <a:r>
              <a:rPr lang="zh-CN" altLang="en-US" sz="2000" dirty="0">
                <a:latin typeface="Times New Roman" panose="02020603050405020304" pitchFamily="18" charset="0"/>
                <a:cs typeface="Times New Roman" panose="02020603050405020304" pitchFamily="18" charset="0"/>
              </a:rPr>
              <a:t>模块中的函数可通过模块对象的方法</a:t>
            </a:r>
            <a:r>
              <a:rPr lang="en-US" altLang="zh-CN" sz="2000" dirty="0">
                <a:latin typeface="Times New Roman" panose="02020603050405020304" pitchFamily="18" charset="0"/>
                <a:cs typeface="Times New Roman" panose="02020603050405020304" pitchFamily="18" charset="0"/>
              </a:rPr>
              <a:t>(method)</a:t>
            </a:r>
            <a:r>
              <a:rPr lang="zh-CN" altLang="en-US" sz="2000" dirty="0">
                <a:latin typeface="Times New Roman" panose="02020603050405020304" pitchFamily="18" charset="0"/>
                <a:cs typeface="Times New Roman" panose="02020603050405020304" pitchFamily="18" charset="0"/>
              </a:rPr>
              <a:t>访问</a:t>
            </a:r>
            <a:endParaRPr lang="en-US" altLang="zh-CN" sz="2000" dirty="0">
              <a:latin typeface="Times New Roman" panose="02020603050405020304" pitchFamily="18" charset="0"/>
              <a:cs typeface="Times New Roman" panose="02020603050405020304" pitchFamily="18" charset="0"/>
            </a:endParaRPr>
          </a:p>
          <a:p>
            <a:pPr marL="285750" indent="-285750"/>
            <a:r>
              <a:rPr lang="zh-CN" altLang="en-US" dirty="0">
                <a:latin typeface="Times New Roman" panose="02020603050405020304" pitchFamily="18" charset="0"/>
                <a:cs typeface="Times New Roman" panose="02020603050405020304" pitchFamily="18" charset="0"/>
              </a:rPr>
              <a:t>模块和模块之间的联系是通过</a:t>
            </a:r>
            <a:r>
              <a:rPr lang="en-US" altLang="zh-CN" dirty="0">
                <a:latin typeface="Times New Roman" panose="02020603050405020304" pitchFamily="18" charset="0"/>
                <a:cs typeface="Times New Roman" panose="02020603050405020304" pitchFamily="18" charset="0"/>
              </a:rPr>
              <a:t>import</a:t>
            </a:r>
            <a:r>
              <a:rPr lang="zh-CN" altLang="en-US" dirty="0">
                <a:latin typeface="Times New Roman" panose="02020603050405020304" pitchFamily="18" charset="0"/>
                <a:cs typeface="Times New Roman" panose="02020603050405020304" pitchFamily="18" charset="0"/>
              </a:rPr>
              <a:t>语句来建立的</a:t>
            </a:r>
            <a:endParaRPr lang="en-US" altLang="zh-CN" dirty="0">
              <a:latin typeface="Times New Roman" panose="02020603050405020304" pitchFamily="18" charset="0"/>
              <a:cs typeface="Times New Roman" panose="02020603050405020304" pitchFamily="18" charset="0"/>
            </a:endParaRPr>
          </a:p>
          <a:p>
            <a:pPr marL="285750" indent="-285750"/>
            <a:r>
              <a:rPr lang="zh-CN" altLang="en-US" dirty="0">
                <a:latin typeface="Times New Roman" panose="02020603050405020304" pitchFamily="18" charset="0"/>
                <a:cs typeface="Times New Roman" panose="02020603050405020304" pitchFamily="18" charset="0"/>
              </a:rPr>
              <a:t>未限定的名字遵循</a:t>
            </a:r>
            <a:r>
              <a:rPr lang="en-US" altLang="zh-CN" dirty="0">
                <a:latin typeface="Times New Roman" panose="02020603050405020304" pitchFamily="18" charset="0"/>
                <a:cs typeface="Times New Roman" panose="02020603050405020304" pitchFamily="18" charset="0"/>
              </a:rPr>
              <a:t>LEGB</a:t>
            </a:r>
            <a:r>
              <a:rPr lang="zh-CN" altLang="en-US" dirty="0">
                <a:latin typeface="Times New Roman" panose="02020603050405020304" pitchFamily="18" charset="0"/>
                <a:cs typeface="Times New Roman" panose="02020603050405020304" pitchFamily="18" charset="0"/>
              </a:rPr>
              <a:t>规则确定其属于</a:t>
            </a:r>
            <a:r>
              <a:rPr lang="zh-CN" altLang="en-US" b="1" dirty="0">
                <a:solidFill>
                  <a:srgbClr val="FF0000"/>
                </a:solidFill>
                <a:latin typeface="Times New Roman" panose="02020603050405020304" pitchFamily="18" charset="0"/>
                <a:cs typeface="Times New Roman" panose="02020603050405020304" pitchFamily="18" charset="0"/>
              </a:rPr>
              <a:t>当前模块的</a:t>
            </a:r>
            <a:endParaRPr lang="en-US" altLang="zh-CN" b="1" dirty="0">
              <a:solidFill>
                <a:srgbClr val="FF0000"/>
              </a:solidFill>
              <a:latin typeface="Times New Roman" panose="02020603050405020304" pitchFamily="18" charset="0"/>
              <a:cs typeface="Times New Roman" panose="02020603050405020304" pitchFamily="18" charset="0"/>
            </a:endParaRPr>
          </a:p>
          <a:p>
            <a:pPr marL="0" indent="0">
              <a:buNone/>
            </a:pPr>
            <a:r>
              <a:rPr lang="en-US" altLang="zh-CN" b="1" dirty="0">
                <a:solidFill>
                  <a:srgbClr val="FF0000"/>
                </a:solidFill>
                <a:latin typeface="Times New Roman" panose="02020603050405020304" pitchFamily="18" charset="0"/>
                <a:cs typeface="Times New Roman" panose="02020603050405020304" pitchFamily="18" charset="0"/>
              </a:rPr>
              <a:t>     </a:t>
            </a:r>
            <a:r>
              <a:rPr lang="zh-CN" altLang="en-US" b="1" dirty="0">
                <a:solidFill>
                  <a:srgbClr val="FF0000"/>
                </a:solidFill>
                <a:latin typeface="Times New Roman" panose="02020603050405020304" pitchFamily="18" charset="0"/>
                <a:cs typeface="Times New Roman" panose="02020603050405020304" pitchFamily="18" charset="0"/>
              </a:rPr>
              <a:t>哪个名字空间</a:t>
            </a:r>
            <a:r>
              <a:rPr lang="zh-CN" altLang="en-US" dirty="0">
                <a:latin typeface="Times New Roman" panose="02020603050405020304" pitchFamily="18" charset="0"/>
                <a:cs typeface="Times New Roman" panose="02020603050405020304" pitchFamily="18" charset="0"/>
              </a:rPr>
              <a:t>，其他模块中的名字通过</a:t>
            </a:r>
            <a:r>
              <a:rPr lang="en-US" altLang="zh-CN" dirty="0">
                <a:latin typeface="Times New Roman" panose="02020603050405020304" pitchFamily="18" charset="0"/>
                <a:cs typeface="Times New Roman" panose="02020603050405020304" pitchFamily="18" charset="0"/>
              </a:rPr>
              <a:t>import</a:t>
            </a:r>
            <a:r>
              <a:rPr lang="zh-CN" altLang="en-US" dirty="0">
                <a:latin typeface="Times New Roman" panose="02020603050405020304" pitchFamily="18" charset="0"/>
                <a:cs typeface="Times New Roman" panose="02020603050405020304" pitchFamily="18" charset="0"/>
              </a:rPr>
              <a:t>语句得到模块对象来限定访问</a:t>
            </a:r>
            <a:endParaRPr lang="en-US" altLang="zh-CN"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2809650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F0B5A7-253E-41FA-9663-31469366073D}"/>
              </a:ext>
            </a:extLst>
          </p:cNvPr>
          <p:cNvSpPr>
            <a:spLocks noGrp="1"/>
          </p:cNvSpPr>
          <p:nvPr>
            <p:ph type="title"/>
          </p:nvPr>
        </p:nvSpPr>
        <p:spPr/>
        <p:txBody>
          <a:bodyPr/>
          <a:lstStyle/>
          <a:p>
            <a:r>
              <a:rPr lang="zh-CN" altLang="en-US" dirty="0"/>
              <a:t>导入模块</a:t>
            </a:r>
          </a:p>
        </p:txBody>
      </p:sp>
      <p:sp>
        <p:nvSpPr>
          <p:cNvPr id="3" name="内容占位符 2">
            <a:extLst>
              <a:ext uri="{FF2B5EF4-FFF2-40B4-BE49-F238E27FC236}">
                <a16:creationId xmlns:a16="http://schemas.microsoft.com/office/drawing/2014/main" id="{F61B5E6C-B065-4D77-9F2C-BA8244B205E5}"/>
              </a:ext>
            </a:extLst>
          </p:cNvPr>
          <p:cNvSpPr>
            <a:spLocks noGrp="1"/>
          </p:cNvSpPr>
          <p:nvPr>
            <p:ph idx="1"/>
          </p:nvPr>
        </p:nvSpPr>
        <p:spPr/>
        <p:txBody>
          <a:bodyPr>
            <a:normAutofit/>
          </a:bodyPr>
          <a:lstStyle/>
          <a:p>
            <a:r>
              <a:rPr lang="zh-CN" altLang="en-US" dirty="0"/>
              <a:t>如果</a:t>
            </a:r>
            <a:r>
              <a:rPr lang="zh-CN" altLang="en-US" b="1" dirty="0">
                <a:solidFill>
                  <a:srgbClr val="0070C0"/>
                </a:solidFill>
              </a:rPr>
              <a:t>第一次</a:t>
            </a:r>
            <a:r>
              <a:rPr lang="zh-CN" altLang="en-US" dirty="0"/>
              <a:t>导入，则寻找模块源程序，</a:t>
            </a:r>
            <a:r>
              <a:rPr lang="zh-CN" altLang="en-US" b="1" dirty="0">
                <a:solidFill>
                  <a:srgbClr val="0070C0"/>
                </a:solidFill>
              </a:rPr>
              <a:t>加载</a:t>
            </a:r>
            <a:r>
              <a:rPr lang="en-US" altLang="zh-CN" b="1" dirty="0">
                <a:solidFill>
                  <a:srgbClr val="0070C0"/>
                </a:solidFill>
              </a:rPr>
              <a:t>(</a:t>
            </a:r>
            <a:r>
              <a:rPr lang="zh-CN" altLang="en-US" b="1" dirty="0">
                <a:solidFill>
                  <a:srgbClr val="0070C0"/>
                </a:solidFill>
              </a:rPr>
              <a:t>也就是执行</a:t>
            </a:r>
            <a:r>
              <a:rPr lang="en-US" altLang="zh-CN" b="1" dirty="0">
                <a:solidFill>
                  <a:srgbClr val="0070C0"/>
                </a:solidFill>
              </a:rPr>
              <a:t>)</a:t>
            </a:r>
            <a:r>
              <a:rPr lang="zh-CN" altLang="en-US" dirty="0"/>
              <a:t>模块，保存</a:t>
            </a:r>
            <a:r>
              <a:rPr lang="zh-CN" altLang="en-US" b="1" dirty="0">
                <a:solidFill>
                  <a:srgbClr val="0070C0"/>
                </a:solidFill>
              </a:rPr>
              <a:t>模块对象</a:t>
            </a:r>
            <a:endParaRPr lang="en-US" altLang="zh-CN" b="1" dirty="0">
              <a:solidFill>
                <a:srgbClr val="0070C0"/>
              </a:solidFill>
            </a:endParaRPr>
          </a:p>
          <a:p>
            <a:pPr lvl="1"/>
            <a:r>
              <a:rPr lang="zh-CN" altLang="en-US" sz="2000" dirty="0"/>
              <a:t>从</a:t>
            </a:r>
            <a:r>
              <a:rPr lang="en-US" altLang="zh-CN" sz="2000" b="1" dirty="0" err="1">
                <a:solidFill>
                  <a:schemeClr val="accent6"/>
                </a:solidFill>
                <a:latin typeface="+mj-lt"/>
              </a:rPr>
              <a:t>sys.path</a:t>
            </a:r>
            <a:r>
              <a:rPr lang="zh-CN" altLang="en-US" sz="2000" dirty="0"/>
              <a:t>给出的目录列表中查找，找到第一个名字为模块名的源程序，</a:t>
            </a:r>
            <a:r>
              <a:rPr lang="zh-CN" altLang="en-US" sz="2000" b="1" dirty="0">
                <a:solidFill>
                  <a:schemeClr val="accent6"/>
                </a:solidFill>
              </a:rPr>
              <a:t>执行该源程序</a:t>
            </a:r>
            <a:endParaRPr lang="en-US" altLang="zh-CN" sz="2000" b="1" dirty="0">
              <a:solidFill>
                <a:schemeClr val="accent6"/>
              </a:solidFill>
            </a:endParaRPr>
          </a:p>
          <a:p>
            <a:pPr lvl="1"/>
            <a:r>
              <a:rPr lang="zh-CN" altLang="en-US" sz="2000" dirty="0"/>
              <a:t>已经导入的模块保存在字典对象</a:t>
            </a:r>
            <a:r>
              <a:rPr lang="zh-CN" altLang="en-US" sz="2000" b="1" dirty="0">
                <a:solidFill>
                  <a:schemeClr val="accent6"/>
                </a:solidFill>
                <a:latin typeface="+mj-lt"/>
              </a:rPr>
              <a:t>sys.module</a:t>
            </a:r>
            <a:r>
              <a:rPr lang="en-US" altLang="zh-CN" sz="2000" b="1" dirty="0">
                <a:solidFill>
                  <a:schemeClr val="accent6"/>
                </a:solidFill>
                <a:latin typeface="+mj-lt"/>
              </a:rPr>
              <a:t>s</a:t>
            </a:r>
            <a:r>
              <a:rPr lang="en-US" altLang="zh-CN" sz="2000" dirty="0"/>
              <a:t>, key</a:t>
            </a:r>
            <a:r>
              <a:rPr lang="zh-CN" altLang="en-US" sz="2000" dirty="0"/>
              <a:t>为模块名，而</a:t>
            </a:r>
            <a:r>
              <a:rPr lang="en-US" altLang="zh-CN" sz="2000" dirty="0"/>
              <a:t>value</a:t>
            </a:r>
            <a:r>
              <a:rPr lang="zh-CN" altLang="en-US" sz="2000" dirty="0"/>
              <a:t>为模块对象</a:t>
            </a:r>
            <a:endParaRPr lang="en-US" altLang="zh-CN" sz="2000" dirty="0"/>
          </a:p>
          <a:p>
            <a:r>
              <a:rPr lang="zh-CN" altLang="en-US" dirty="0"/>
              <a:t>可以多次调用</a:t>
            </a:r>
            <a:r>
              <a:rPr lang="en-US" altLang="zh-CN" dirty="0"/>
              <a:t>import</a:t>
            </a:r>
            <a:r>
              <a:rPr lang="zh-CN" altLang="en-US" dirty="0"/>
              <a:t>，但是</a:t>
            </a:r>
            <a:r>
              <a:rPr lang="zh-CN" altLang="en-US" b="1" dirty="0">
                <a:solidFill>
                  <a:srgbClr val="0070C0"/>
                </a:solidFill>
              </a:rPr>
              <a:t>只加载执行一次</a:t>
            </a:r>
            <a:endParaRPr lang="en-US" altLang="zh-CN" dirty="0"/>
          </a:p>
          <a:p>
            <a:pPr lvl="1"/>
            <a:r>
              <a:rPr lang="zh-CN" altLang="en-US" sz="2000" dirty="0"/>
              <a:t>如果该模块名已经出现在</a:t>
            </a:r>
            <a:r>
              <a:rPr lang="en-US" altLang="zh-CN" sz="2000" dirty="0" err="1"/>
              <a:t>sys.modules</a:t>
            </a:r>
            <a:r>
              <a:rPr lang="zh-CN" altLang="en-US" sz="2000" dirty="0"/>
              <a:t>或者为内置模块</a:t>
            </a:r>
            <a:r>
              <a:rPr lang="en-US" altLang="zh-CN" sz="2000" dirty="0"/>
              <a:t>(</a:t>
            </a:r>
            <a:r>
              <a:rPr lang="en-US" altLang="zh-CN" sz="2000" b="1" dirty="0" err="1">
                <a:solidFill>
                  <a:schemeClr val="accent6"/>
                </a:solidFill>
                <a:latin typeface="+mj-lt"/>
              </a:rPr>
              <a:t>sys.builtin_module_names</a:t>
            </a:r>
            <a:r>
              <a:rPr lang="en-US" altLang="zh-CN" sz="2000" dirty="0"/>
              <a:t>) </a:t>
            </a:r>
            <a:r>
              <a:rPr lang="zh-CN" altLang="en-US" sz="2000" dirty="0"/>
              <a:t>，则找到对应的模块对象，添加相应的对象引用</a:t>
            </a:r>
            <a:endParaRPr lang="en-US" altLang="zh-CN" sz="2000" dirty="0"/>
          </a:p>
          <a:p>
            <a:pPr lvl="1"/>
            <a:r>
              <a:rPr lang="zh-CN" altLang="en-US" sz="2000" dirty="0"/>
              <a:t>可通过</a:t>
            </a:r>
            <a:r>
              <a:rPr lang="en-US" altLang="zh-CN" sz="2000" dirty="0" err="1"/>
              <a:t>importlib.reload</a:t>
            </a:r>
            <a:r>
              <a:rPr lang="en-US" altLang="zh-CN" sz="2000" dirty="0"/>
              <a:t>(obj)</a:t>
            </a:r>
            <a:r>
              <a:rPr lang="zh-CN" altLang="en-US" sz="2000" dirty="0"/>
              <a:t>来重新加载已经加载过的模块，较少使用</a:t>
            </a:r>
            <a:endParaRPr lang="en-US" altLang="zh-CN" sz="2000" dirty="0"/>
          </a:p>
          <a:p>
            <a:endParaRPr lang="en-US" altLang="zh-CN" dirty="0"/>
          </a:p>
          <a:p>
            <a:pPr>
              <a:lnSpc>
                <a:spcPct val="120000"/>
              </a:lnSpc>
            </a:pPr>
            <a:endParaRPr lang="zh-CN" altLang="en-US" dirty="0"/>
          </a:p>
          <a:p>
            <a:pPr>
              <a:lnSpc>
                <a:spcPct val="120000"/>
              </a:lnSpc>
            </a:pPr>
            <a:endParaRPr lang="zh-CN" altLang="en-US" dirty="0"/>
          </a:p>
          <a:p>
            <a:endParaRPr lang="zh-CN" altLang="en-US" dirty="0"/>
          </a:p>
          <a:p>
            <a:endParaRPr lang="zh-CN" altLang="en-US" dirty="0"/>
          </a:p>
        </p:txBody>
      </p:sp>
      <p:sp>
        <p:nvSpPr>
          <p:cNvPr id="4" name="矩形 3">
            <a:extLst>
              <a:ext uri="{FF2B5EF4-FFF2-40B4-BE49-F238E27FC236}">
                <a16:creationId xmlns:a16="http://schemas.microsoft.com/office/drawing/2014/main" id="{5C20B00F-9D59-4123-BB31-4AACFE55683F}"/>
              </a:ext>
            </a:extLst>
          </p:cNvPr>
          <p:cNvSpPr/>
          <p:nvPr/>
        </p:nvSpPr>
        <p:spPr>
          <a:xfrm>
            <a:off x="442913" y="3540660"/>
            <a:ext cx="11689870" cy="107721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1600" dirty="0">
                <a:latin typeface="+mj-lt"/>
              </a:rPr>
              <a:t>&gt;&gt;&gt; import sys</a:t>
            </a:r>
          </a:p>
          <a:p>
            <a:r>
              <a:rPr lang="zh-CN" altLang="en-US" sz="1600" dirty="0">
                <a:latin typeface="+mj-lt"/>
              </a:rPr>
              <a:t>&gt;&gt;&gt; sys.path</a:t>
            </a:r>
          </a:p>
          <a:p>
            <a:r>
              <a:rPr lang="zh-CN" altLang="en-US" sz="1600" dirty="0">
                <a:latin typeface="+mj-lt"/>
              </a:rPr>
              <a:t>['', 'D:\\Software\\Python39\\python39.zip', 'D:\\Software\\Python39\\DLLs', 'D:\\Software\\Python39\\lib', 'D:\\Software\\Python39', 'D:\\Software\\Python39\\lib\\site-packages']</a:t>
            </a:r>
          </a:p>
        </p:txBody>
      </p:sp>
      <p:sp>
        <p:nvSpPr>
          <p:cNvPr id="5" name="矩形 4">
            <a:extLst>
              <a:ext uri="{FF2B5EF4-FFF2-40B4-BE49-F238E27FC236}">
                <a16:creationId xmlns:a16="http://schemas.microsoft.com/office/drawing/2014/main" id="{FAC2E618-86DE-4989-8EC9-4A7A597109FC}"/>
              </a:ext>
            </a:extLst>
          </p:cNvPr>
          <p:cNvSpPr/>
          <p:nvPr/>
        </p:nvSpPr>
        <p:spPr>
          <a:xfrm>
            <a:off x="3296304" y="3628756"/>
            <a:ext cx="7033550" cy="36596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nSpc>
                <a:spcPct val="95000"/>
              </a:lnSpc>
            </a:pPr>
            <a:r>
              <a:rPr lang="zh-CN" altLang="en-US" dirty="0"/>
              <a:t>可以看到首先从当前目录中查找，最后是安装目录下的</a:t>
            </a:r>
            <a:r>
              <a:rPr lang="en-US" altLang="zh-CN" dirty="0"/>
              <a:t>site-packages</a:t>
            </a:r>
          </a:p>
        </p:txBody>
      </p:sp>
      <p:sp>
        <p:nvSpPr>
          <p:cNvPr id="6" name="矩形 5">
            <a:extLst>
              <a:ext uri="{FF2B5EF4-FFF2-40B4-BE49-F238E27FC236}">
                <a16:creationId xmlns:a16="http://schemas.microsoft.com/office/drawing/2014/main" id="{876F9FAD-1739-424C-BB0E-EE554C56A143}"/>
              </a:ext>
            </a:extLst>
          </p:cNvPr>
          <p:cNvSpPr/>
          <p:nvPr/>
        </p:nvSpPr>
        <p:spPr>
          <a:xfrm>
            <a:off x="4651925" y="4688446"/>
            <a:ext cx="7010400" cy="206210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1600" b="1" kern="0" dirty="0">
                <a:solidFill>
                  <a:srgbClr val="000080"/>
                </a:solidFill>
                <a:latin typeface="+mj-lt"/>
                <a:ea typeface="宋体" panose="02010600030101010101" pitchFamily="2" charset="-122"/>
                <a:cs typeface="Times New Roman" panose="02020603050405020304" pitchFamily="18" charset="0"/>
              </a:rPr>
              <a:t>&gt;&gt;&gt;</a:t>
            </a:r>
            <a:r>
              <a:rPr lang="en-US" altLang="zh-CN" sz="1600" kern="0" dirty="0">
                <a:solidFill>
                  <a:srgbClr val="000000"/>
                </a:solidFill>
                <a:latin typeface="+mj-lt"/>
                <a:ea typeface="宋体" panose="02010600030101010101" pitchFamily="2" charset="-122"/>
                <a:cs typeface="Times New Roman" panose="02020603050405020304" pitchFamily="18" charset="0"/>
              </a:rPr>
              <a:t> </a:t>
            </a:r>
            <a:r>
              <a:rPr lang="en-US" altLang="zh-CN" sz="1600" b="1" kern="0" dirty="0">
                <a:solidFill>
                  <a:srgbClr val="0000FF"/>
                </a:solidFill>
                <a:latin typeface="+mj-lt"/>
                <a:ea typeface="宋体" panose="02010600030101010101" pitchFamily="2" charset="-122"/>
                <a:cs typeface="Times New Roman" panose="02020603050405020304" pitchFamily="18" charset="0"/>
              </a:rPr>
              <a:t>import</a:t>
            </a:r>
            <a:r>
              <a:rPr lang="en-US" altLang="zh-CN" sz="1600" kern="0" dirty="0">
                <a:solidFill>
                  <a:srgbClr val="000000"/>
                </a:solidFill>
                <a:latin typeface="+mj-lt"/>
                <a:ea typeface="宋体" panose="02010600030101010101" pitchFamily="2" charset="-122"/>
                <a:cs typeface="Times New Roman" panose="02020603050405020304" pitchFamily="18" charset="0"/>
              </a:rPr>
              <a:t> hello</a:t>
            </a:r>
          </a:p>
          <a:p>
            <a:r>
              <a:rPr lang="en-US" altLang="zh-CN" sz="1600" dirty="0">
                <a:latin typeface="+mj-lt"/>
              </a:rPr>
              <a:t>loading</a:t>
            </a:r>
            <a:r>
              <a:rPr lang="en-US" altLang="zh-CN" sz="1600" b="1" dirty="0">
                <a:latin typeface="+mj-lt"/>
              </a:rPr>
              <a:t>...</a:t>
            </a:r>
            <a:r>
              <a:rPr lang="en-US" altLang="zh-CN" sz="1600" dirty="0">
                <a:latin typeface="+mj-lt"/>
              </a:rPr>
              <a:t>  ...hello</a:t>
            </a:r>
            <a:r>
              <a:rPr lang="en-US" altLang="zh-CN" sz="1600" b="1" dirty="0">
                <a:latin typeface="+mj-lt"/>
              </a:rPr>
              <a:t>.</a:t>
            </a:r>
            <a:r>
              <a:rPr lang="en-US" altLang="zh-CN" sz="1600" dirty="0">
                <a:latin typeface="+mj-lt"/>
              </a:rPr>
              <a:t>py</a:t>
            </a:r>
          </a:p>
          <a:p>
            <a:r>
              <a:rPr lang="en-US" altLang="zh-CN" sz="1600" kern="100" dirty="0">
                <a:latin typeface="+mj-lt"/>
                <a:cs typeface="Times New Roman" panose="02020603050405020304" pitchFamily="18" charset="0"/>
              </a:rPr>
              <a:t>Hello World</a:t>
            </a:r>
            <a:endParaRPr lang="zh-CN" altLang="zh-CN" sz="1600" kern="100" dirty="0">
              <a:latin typeface="+mj-lt"/>
              <a:cs typeface="Times New Roman" panose="02020603050405020304" pitchFamily="18" charset="0"/>
            </a:endParaRPr>
          </a:p>
          <a:p>
            <a:r>
              <a:rPr lang="en-US" altLang="zh-CN" sz="1600" b="1" kern="0" dirty="0">
                <a:solidFill>
                  <a:srgbClr val="000080"/>
                </a:solidFill>
                <a:latin typeface="+mj-lt"/>
                <a:ea typeface="宋体" panose="02010600030101010101" pitchFamily="2" charset="-122"/>
                <a:cs typeface="Times New Roman" panose="02020603050405020304" pitchFamily="18" charset="0"/>
              </a:rPr>
              <a:t>&gt;&gt;&gt;</a:t>
            </a:r>
            <a:r>
              <a:rPr lang="en-US" altLang="zh-CN" sz="1600" kern="0" dirty="0">
                <a:solidFill>
                  <a:srgbClr val="000000"/>
                </a:solidFill>
                <a:latin typeface="+mj-lt"/>
                <a:ea typeface="宋体" panose="02010600030101010101" pitchFamily="2" charset="-122"/>
                <a:cs typeface="Times New Roman" panose="02020603050405020304" pitchFamily="18" charset="0"/>
              </a:rPr>
              <a:t> </a:t>
            </a:r>
            <a:r>
              <a:rPr lang="en-US" altLang="zh-CN" sz="1600" kern="0" dirty="0" err="1">
                <a:solidFill>
                  <a:srgbClr val="000000"/>
                </a:solidFill>
                <a:latin typeface="+mj-lt"/>
                <a:ea typeface="宋体" panose="02010600030101010101" pitchFamily="2" charset="-122"/>
                <a:cs typeface="Times New Roman" panose="02020603050405020304" pitchFamily="18" charset="0"/>
              </a:rPr>
              <a:t>hello</a:t>
            </a:r>
            <a:r>
              <a:rPr lang="en-US" altLang="zh-CN" sz="1600" b="1" kern="0" dirty="0" err="1">
                <a:solidFill>
                  <a:srgbClr val="000080"/>
                </a:solidFill>
                <a:latin typeface="+mj-lt"/>
                <a:ea typeface="宋体" panose="02010600030101010101" pitchFamily="2" charset="-122"/>
                <a:cs typeface="Times New Roman" panose="02020603050405020304" pitchFamily="18" charset="0"/>
              </a:rPr>
              <a:t>.</a:t>
            </a:r>
            <a:r>
              <a:rPr lang="en-US" altLang="zh-CN" sz="1600" kern="0" dirty="0" err="1">
                <a:solidFill>
                  <a:srgbClr val="000000"/>
                </a:solidFill>
                <a:latin typeface="+mj-lt"/>
                <a:ea typeface="宋体" panose="02010600030101010101" pitchFamily="2" charset="-122"/>
                <a:cs typeface="Times New Roman" panose="02020603050405020304" pitchFamily="18" charset="0"/>
              </a:rPr>
              <a:t>pi</a:t>
            </a:r>
            <a:endParaRPr lang="zh-CN" altLang="zh-CN" sz="1600" kern="100" dirty="0">
              <a:latin typeface="+mj-lt"/>
              <a:cs typeface="Times New Roman" panose="02020603050405020304" pitchFamily="18" charset="0"/>
            </a:endParaRPr>
          </a:p>
          <a:p>
            <a:r>
              <a:rPr lang="en-US" altLang="zh-CN" sz="1600" kern="0" dirty="0">
                <a:solidFill>
                  <a:srgbClr val="FF0000"/>
                </a:solidFill>
                <a:latin typeface="+mj-lt"/>
                <a:ea typeface="宋体" panose="02010600030101010101" pitchFamily="2" charset="-122"/>
                <a:cs typeface="Times New Roman" panose="02020603050405020304" pitchFamily="18" charset="0"/>
              </a:rPr>
              <a:t>3.14</a:t>
            </a:r>
            <a:endParaRPr lang="zh-CN" altLang="zh-CN" sz="1600" kern="100" dirty="0">
              <a:latin typeface="+mj-lt"/>
              <a:cs typeface="Times New Roman" panose="02020603050405020304" pitchFamily="18" charset="0"/>
            </a:endParaRPr>
          </a:p>
          <a:p>
            <a:r>
              <a:rPr lang="en-US" altLang="zh-CN" sz="1600" b="1" kern="0" dirty="0">
                <a:solidFill>
                  <a:srgbClr val="000080"/>
                </a:solidFill>
                <a:latin typeface="+mj-lt"/>
                <a:ea typeface="宋体" panose="02010600030101010101" pitchFamily="2" charset="-122"/>
                <a:cs typeface="Times New Roman" panose="02020603050405020304" pitchFamily="18" charset="0"/>
              </a:rPr>
              <a:t>&gt;&gt;&gt;</a:t>
            </a:r>
            <a:r>
              <a:rPr lang="en-US" altLang="zh-CN" sz="1600" kern="0" dirty="0">
                <a:solidFill>
                  <a:srgbClr val="000000"/>
                </a:solidFill>
                <a:latin typeface="+mj-lt"/>
                <a:ea typeface="宋体" panose="02010600030101010101" pitchFamily="2" charset="-122"/>
                <a:cs typeface="Times New Roman" panose="02020603050405020304" pitchFamily="18" charset="0"/>
              </a:rPr>
              <a:t> </a:t>
            </a:r>
            <a:r>
              <a:rPr lang="en-US" altLang="zh-CN" sz="1600" kern="0" dirty="0" err="1">
                <a:solidFill>
                  <a:srgbClr val="000000"/>
                </a:solidFill>
                <a:latin typeface="+mj-lt"/>
                <a:ea typeface="宋体" panose="02010600030101010101" pitchFamily="2" charset="-122"/>
                <a:cs typeface="Times New Roman" panose="02020603050405020304" pitchFamily="18" charset="0"/>
              </a:rPr>
              <a:t>sys</a:t>
            </a:r>
            <a:r>
              <a:rPr lang="en-US" altLang="zh-CN" sz="1600" b="1" kern="0" dirty="0" err="1">
                <a:solidFill>
                  <a:srgbClr val="000080"/>
                </a:solidFill>
                <a:latin typeface="+mj-lt"/>
                <a:ea typeface="宋体" panose="02010600030101010101" pitchFamily="2" charset="-122"/>
                <a:cs typeface="Times New Roman" panose="02020603050405020304" pitchFamily="18" charset="0"/>
              </a:rPr>
              <a:t>.</a:t>
            </a:r>
            <a:r>
              <a:rPr lang="en-US" altLang="zh-CN" sz="1600" kern="0" dirty="0" err="1">
                <a:solidFill>
                  <a:srgbClr val="000000"/>
                </a:solidFill>
                <a:latin typeface="+mj-lt"/>
                <a:ea typeface="宋体" panose="02010600030101010101" pitchFamily="2" charset="-122"/>
                <a:cs typeface="Times New Roman" panose="02020603050405020304" pitchFamily="18" charset="0"/>
              </a:rPr>
              <a:t>modules</a:t>
            </a:r>
            <a:r>
              <a:rPr lang="en-US" altLang="zh-CN" sz="1600" b="1" kern="0" dirty="0">
                <a:solidFill>
                  <a:srgbClr val="000080"/>
                </a:solidFill>
                <a:latin typeface="+mj-lt"/>
                <a:ea typeface="宋体" panose="02010600030101010101" pitchFamily="2" charset="-122"/>
                <a:cs typeface="Times New Roman" panose="02020603050405020304" pitchFamily="18" charset="0"/>
              </a:rPr>
              <a:t>[</a:t>
            </a:r>
            <a:r>
              <a:rPr lang="en-US" altLang="zh-CN" sz="1600" kern="0" dirty="0">
                <a:solidFill>
                  <a:srgbClr val="808080"/>
                </a:solidFill>
                <a:latin typeface="+mj-lt"/>
                <a:ea typeface="宋体" panose="02010600030101010101" pitchFamily="2" charset="-122"/>
                <a:cs typeface="Times New Roman" panose="02020603050405020304" pitchFamily="18" charset="0"/>
              </a:rPr>
              <a:t>'hello'</a:t>
            </a:r>
            <a:r>
              <a:rPr lang="en-US" altLang="zh-CN" sz="1600" b="1" kern="0" dirty="0">
                <a:solidFill>
                  <a:srgbClr val="000080"/>
                </a:solidFill>
                <a:latin typeface="+mj-lt"/>
                <a:ea typeface="宋体" panose="02010600030101010101" pitchFamily="2" charset="-122"/>
                <a:cs typeface="Times New Roman" panose="02020603050405020304" pitchFamily="18" charset="0"/>
              </a:rPr>
              <a:t>]</a:t>
            </a:r>
            <a:endParaRPr lang="zh-CN" altLang="zh-CN" sz="1600" kern="100" dirty="0">
              <a:latin typeface="+mj-lt"/>
              <a:cs typeface="Times New Roman" panose="02020603050405020304" pitchFamily="18" charset="0"/>
            </a:endParaRPr>
          </a:p>
          <a:p>
            <a:r>
              <a:rPr lang="en-US" altLang="zh-CN" sz="1600" b="1" kern="0" dirty="0">
                <a:solidFill>
                  <a:srgbClr val="000080"/>
                </a:solidFill>
                <a:latin typeface="+mj-lt"/>
                <a:ea typeface="宋体" panose="02010600030101010101" pitchFamily="2" charset="-122"/>
                <a:cs typeface="Times New Roman" panose="02020603050405020304" pitchFamily="18" charset="0"/>
              </a:rPr>
              <a:t>&lt;</a:t>
            </a:r>
            <a:r>
              <a:rPr lang="en-US" altLang="zh-CN" sz="1600" kern="0" dirty="0">
                <a:solidFill>
                  <a:srgbClr val="000000"/>
                </a:solidFill>
                <a:latin typeface="+mj-lt"/>
                <a:ea typeface="宋体" panose="02010600030101010101" pitchFamily="2" charset="-122"/>
                <a:cs typeface="Times New Roman" panose="02020603050405020304" pitchFamily="18" charset="0"/>
              </a:rPr>
              <a:t>module </a:t>
            </a:r>
            <a:r>
              <a:rPr lang="en-US" altLang="zh-CN" sz="1600" kern="0" dirty="0">
                <a:solidFill>
                  <a:srgbClr val="808080"/>
                </a:solidFill>
                <a:latin typeface="+mj-lt"/>
                <a:ea typeface="宋体" panose="02010600030101010101" pitchFamily="2" charset="-122"/>
                <a:cs typeface="Times New Roman" panose="02020603050405020304" pitchFamily="18" charset="0"/>
              </a:rPr>
              <a:t>'hello' </a:t>
            </a:r>
            <a:r>
              <a:rPr lang="en-US" altLang="zh-CN" sz="1600" b="1" kern="0" dirty="0">
                <a:solidFill>
                  <a:srgbClr val="0000FF"/>
                </a:solidFill>
                <a:latin typeface="+mj-lt"/>
                <a:ea typeface="宋体" panose="02010600030101010101" pitchFamily="2" charset="-122"/>
                <a:cs typeface="Times New Roman" panose="02020603050405020304" pitchFamily="18" charset="0"/>
              </a:rPr>
              <a:t>from</a:t>
            </a:r>
            <a:r>
              <a:rPr lang="en-US" altLang="zh-CN" sz="1600" kern="0" dirty="0">
                <a:solidFill>
                  <a:srgbClr val="000000"/>
                </a:solidFill>
                <a:latin typeface="+mj-lt"/>
                <a:ea typeface="宋体" panose="02010600030101010101" pitchFamily="2" charset="-122"/>
                <a:cs typeface="Times New Roman" panose="02020603050405020304" pitchFamily="18" charset="0"/>
              </a:rPr>
              <a:t> ...</a:t>
            </a:r>
            <a:r>
              <a:rPr lang="en-US" altLang="zh-CN" sz="1600" kern="0" dirty="0">
                <a:solidFill>
                  <a:srgbClr val="808080"/>
                </a:solidFill>
                <a:latin typeface="+mj-lt"/>
                <a:ea typeface="宋体" panose="02010600030101010101" pitchFamily="2" charset="-122"/>
                <a:cs typeface="Times New Roman" panose="02020603050405020304" pitchFamily="18" charset="0"/>
              </a:rPr>
              <a:t>\</a:t>
            </a:r>
            <a:r>
              <a:rPr lang="en-US" altLang="zh-CN" sz="1600" kern="0" dirty="0" err="1">
                <a:solidFill>
                  <a:srgbClr val="808080"/>
                </a:solidFill>
                <a:latin typeface="+mj-lt"/>
                <a:ea typeface="宋体" panose="02010600030101010101" pitchFamily="2" charset="-122"/>
                <a:cs typeface="Times New Roman" panose="02020603050405020304" pitchFamily="18" charset="0"/>
              </a:rPr>
              <a:t>PythonClass</a:t>
            </a:r>
            <a:r>
              <a:rPr lang="en-US" altLang="zh-CN" sz="1600" kern="0" dirty="0">
                <a:solidFill>
                  <a:srgbClr val="808080"/>
                </a:solidFill>
                <a:latin typeface="+mj-lt"/>
                <a:ea typeface="宋体" panose="02010600030101010101" pitchFamily="2" charset="-122"/>
                <a:cs typeface="Times New Roman" panose="02020603050405020304" pitchFamily="18" charset="0"/>
              </a:rPr>
              <a:t>\\chap1\\hello.py'</a:t>
            </a:r>
            <a:r>
              <a:rPr lang="en-US" altLang="zh-CN" sz="1600" b="1" kern="0" dirty="0">
                <a:solidFill>
                  <a:srgbClr val="000080"/>
                </a:solidFill>
                <a:latin typeface="+mj-lt"/>
                <a:ea typeface="宋体" panose="02010600030101010101" pitchFamily="2" charset="-122"/>
                <a:cs typeface="Times New Roman" panose="02020603050405020304" pitchFamily="18" charset="0"/>
              </a:rPr>
              <a:t>&gt;</a:t>
            </a:r>
          </a:p>
          <a:p>
            <a:r>
              <a:rPr lang="en-US" altLang="zh-CN" sz="1600" b="1" kern="0" dirty="0">
                <a:solidFill>
                  <a:srgbClr val="000080"/>
                </a:solidFill>
                <a:latin typeface="+mj-lt"/>
                <a:ea typeface="宋体" panose="02010600030101010101" pitchFamily="2" charset="-122"/>
                <a:cs typeface="Times New Roman" panose="02020603050405020304" pitchFamily="18" charset="0"/>
              </a:rPr>
              <a:t>&gt;&gt;&gt;</a:t>
            </a:r>
            <a:r>
              <a:rPr lang="en-US" altLang="zh-CN" sz="1600" kern="0" dirty="0">
                <a:solidFill>
                  <a:srgbClr val="000000"/>
                </a:solidFill>
                <a:latin typeface="+mj-lt"/>
                <a:ea typeface="宋体" panose="02010600030101010101" pitchFamily="2" charset="-122"/>
                <a:cs typeface="Times New Roman" panose="02020603050405020304" pitchFamily="18" charset="0"/>
              </a:rPr>
              <a:t> </a:t>
            </a:r>
            <a:r>
              <a:rPr lang="en-US" altLang="zh-CN" sz="1600" b="1" kern="0" dirty="0">
                <a:solidFill>
                  <a:srgbClr val="0000FF"/>
                </a:solidFill>
                <a:latin typeface="+mj-lt"/>
                <a:ea typeface="宋体" panose="02010600030101010101" pitchFamily="2" charset="-122"/>
                <a:cs typeface="Times New Roman" panose="02020603050405020304" pitchFamily="18" charset="0"/>
              </a:rPr>
              <a:t>import</a:t>
            </a:r>
            <a:r>
              <a:rPr lang="en-US" altLang="zh-CN" sz="1600" kern="0" dirty="0">
                <a:solidFill>
                  <a:srgbClr val="000000"/>
                </a:solidFill>
                <a:latin typeface="+mj-lt"/>
                <a:ea typeface="宋体" panose="02010600030101010101" pitchFamily="2" charset="-122"/>
                <a:cs typeface="Times New Roman" panose="02020603050405020304" pitchFamily="18" charset="0"/>
              </a:rPr>
              <a:t> hello</a:t>
            </a:r>
            <a:endParaRPr lang="en-US" altLang="zh-CN" sz="1600" kern="100" dirty="0">
              <a:latin typeface="+mj-lt"/>
              <a:cs typeface="Times New Roman" panose="02020603050405020304" pitchFamily="18" charset="0"/>
            </a:endParaRPr>
          </a:p>
        </p:txBody>
      </p:sp>
      <p:sp>
        <p:nvSpPr>
          <p:cNvPr id="7" name="矩形 6">
            <a:extLst>
              <a:ext uri="{FF2B5EF4-FFF2-40B4-BE49-F238E27FC236}">
                <a16:creationId xmlns:a16="http://schemas.microsoft.com/office/drawing/2014/main" id="{89DCB08D-F72D-4963-A478-A3F13B404121}"/>
              </a:ext>
            </a:extLst>
          </p:cNvPr>
          <p:cNvSpPr/>
          <p:nvPr/>
        </p:nvSpPr>
        <p:spPr>
          <a:xfrm>
            <a:off x="442913" y="4944787"/>
            <a:ext cx="3977834" cy="10772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pi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3.14</a:t>
            </a:r>
            <a:endParaRPr lang="zh-CN" altLang="zh-CN" sz="1600" kern="100" dirty="0">
              <a:latin typeface="等线" panose="02010600030101010101" pitchFamily="2" charset="-122"/>
              <a:cs typeface="Times New Roman" panose="02020603050405020304" pitchFamily="18" charset="0"/>
            </a:endParaRPr>
          </a:p>
          <a:p>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'loading...'</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__file__</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__name__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'__main__'</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    print</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"Hello World"</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600" kern="100" dirty="0">
              <a:latin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69C4C167-C999-472B-8269-7B005CEFF3B4}"/>
              </a:ext>
            </a:extLst>
          </p:cNvPr>
          <p:cNvSpPr txBox="1"/>
          <p:nvPr/>
        </p:nvSpPr>
        <p:spPr>
          <a:xfrm>
            <a:off x="2783392" y="4778113"/>
            <a:ext cx="1333862" cy="338554"/>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altLang="zh-CN" sz="1600" dirty="0"/>
              <a:t>hello.py</a:t>
            </a:r>
            <a:endParaRPr lang="zh-CN" altLang="en-US" sz="1600" dirty="0"/>
          </a:p>
        </p:txBody>
      </p:sp>
      <p:sp>
        <p:nvSpPr>
          <p:cNvPr id="9" name="文本框 8">
            <a:extLst>
              <a:ext uri="{FF2B5EF4-FFF2-40B4-BE49-F238E27FC236}">
                <a16:creationId xmlns:a16="http://schemas.microsoft.com/office/drawing/2014/main" id="{2463087B-F132-4B55-9A2C-4433005E2884}"/>
              </a:ext>
            </a:extLst>
          </p:cNvPr>
          <p:cNvSpPr txBox="1"/>
          <p:nvPr/>
        </p:nvSpPr>
        <p:spPr>
          <a:xfrm>
            <a:off x="138224" y="6129337"/>
            <a:ext cx="4513702" cy="369332"/>
          </a:xfrm>
          <a:prstGeom prst="rect">
            <a:avLst/>
          </a:prstGeom>
          <a:noFill/>
        </p:spPr>
        <p:txBody>
          <a:bodyPr wrap="square" rtlCol="0">
            <a:spAutoFit/>
          </a:bodyPr>
          <a:lstStyle/>
          <a:p>
            <a:r>
              <a:rPr lang="en-US" altLang="zh-CN" dirty="0"/>
              <a:t>IDLE</a:t>
            </a:r>
            <a:r>
              <a:rPr lang="zh-CN" altLang="en-US" dirty="0"/>
              <a:t>中首先</a:t>
            </a:r>
            <a:r>
              <a:rPr lang="en-US" altLang="zh-CN" dirty="0"/>
              <a:t>Run</a:t>
            </a:r>
            <a:r>
              <a:rPr lang="zh-CN" altLang="en-US" dirty="0"/>
              <a:t>，将切换到</a:t>
            </a:r>
            <a:r>
              <a:rPr lang="en-US" altLang="zh-CN" dirty="0"/>
              <a:t>hello.py</a:t>
            </a:r>
            <a:r>
              <a:rPr lang="zh-CN" altLang="en-US" dirty="0"/>
              <a:t>所在目录</a:t>
            </a:r>
          </a:p>
        </p:txBody>
      </p:sp>
    </p:spTree>
    <p:extLst>
      <p:ext uri="{BB962C8B-B14F-4D97-AF65-F5344CB8AC3E}">
        <p14:creationId xmlns:p14="http://schemas.microsoft.com/office/powerpoint/2010/main" val="4824308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5839E2-22C7-4EEB-B4D3-04646B875500}"/>
              </a:ext>
            </a:extLst>
          </p:cNvPr>
          <p:cNvSpPr>
            <a:spLocks noGrp="1"/>
          </p:cNvSpPr>
          <p:nvPr>
            <p:ph type="title"/>
          </p:nvPr>
        </p:nvSpPr>
        <p:spPr/>
        <p:txBody>
          <a:bodyPr/>
          <a:lstStyle/>
          <a:p>
            <a:r>
              <a:rPr lang="zh-CN" altLang="en-US" dirty="0"/>
              <a:t>导入模块</a:t>
            </a:r>
          </a:p>
        </p:txBody>
      </p:sp>
      <p:sp>
        <p:nvSpPr>
          <p:cNvPr id="3" name="内容占位符 2">
            <a:extLst>
              <a:ext uri="{FF2B5EF4-FFF2-40B4-BE49-F238E27FC236}">
                <a16:creationId xmlns:a16="http://schemas.microsoft.com/office/drawing/2014/main" id="{2B0799EE-4E1A-47CC-81A6-807E7A9E514F}"/>
              </a:ext>
            </a:extLst>
          </p:cNvPr>
          <p:cNvSpPr>
            <a:spLocks noGrp="1"/>
          </p:cNvSpPr>
          <p:nvPr>
            <p:ph idx="1"/>
          </p:nvPr>
        </p:nvSpPr>
        <p:spPr/>
        <p:txBody>
          <a:bodyPr/>
          <a:lstStyle/>
          <a:p>
            <a:r>
              <a:rPr lang="zh-CN" altLang="en-US" dirty="0"/>
              <a:t>第一次导入时，在</a:t>
            </a:r>
            <a:r>
              <a:rPr lang="en-US" altLang="zh-CN" dirty="0" err="1"/>
              <a:t>sys.path</a:t>
            </a:r>
            <a:r>
              <a:rPr lang="zh-CN" altLang="en-US" dirty="0"/>
              <a:t>给出的目录中搜索，找到第一个名字为模块名的源程序，</a:t>
            </a:r>
            <a:r>
              <a:rPr lang="zh-CN" altLang="en-US" b="1" dirty="0">
                <a:solidFill>
                  <a:srgbClr val="FF0000"/>
                </a:solidFill>
              </a:rPr>
              <a:t>执行该源程序</a:t>
            </a:r>
            <a:endParaRPr lang="en-US" altLang="zh-CN" b="1" dirty="0">
              <a:solidFill>
                <a:srgbClr val="FF0000"/>
              </a:solidFill>
            </a:endParaRPr>
          </a:p>
          <a:p>
            <a:pPr marL="228600" lvl="1">
              <a:spcBef>
                <a:spcPts val="1000"/>
              </a:spcBef>
            </a:pPr>
            <a:r>
              <a:rPr lang="zh-CN" altLang="en-US" sz="2000" dirty="0"/>
              <a:t>注意搜索顺序可能导致没有导入正确的模块 </a:t>
            </a:r>
            <a:endParaRPr lang="en-US" altLang="zh-CN" sz="2000" dirty="0"/>
          </a:p>
          <a:p>
            <a:pPr marL="685800" lvl="2">
              <a:spcBef>
                <a:spcPts val="1000"/>
              </a:spcBef>
            </a:pPr>
            <a:r>
              <a:rPr lang="zh-CN" altLang="en-US" dirty="0"/>
              <a:t>比如</a:t>
            </a:r>
            <a:r>
              <a:rPr lang="en-US" altLang="zh-CN" dirty="0"/>
              <a:t>base64</a:t>
            </a:r>
            <a:r>
              <a:rPr lang="zh-CN" altLang="en-US" dirty="0"/>
              <a:t>模块是</a:t>
            </a:r>
            <a:r>
              <a:rPr lang="en-US" altLang="zh-CN" dirty="0"/>
              <a:t>python</a:t>
            </a:r>
            <a:r>
              <a:rPr lang="zh-CN" altLang="en-US" dirty="0"/>
              <a:t>平台提供的一个模块，但是如果在</a:t>
            </a:r>
            <a:r>
              <a:rPr lang="en-US" altLang="zh-CN" dirty="0" err="1"/>
              <a:t>sys.path</a:t>
            </a:r>
            <a:r>
              <a:rPr lang="zh-CN" altLang="en-US" dirty="0"/>
              <a:t>的目录中搜索，经常是首先从当前工作目录开始搜索，如果也有一个</a:t>
            </a:r>
            <a:r>
              <a:rPr lang="en-US" altLang="zh-CN" dirty="0"/>
              <a:t>base64.py</a:t>
            </a:r>
            <a:r>
              <a:rPr lang="zh-CN" altLang="en-US" dirty="0"/>
              <a:t>，则导入的是用户提供的</a:t>
            </a:r>
            <a:r>
              <a:rPr lang="en-US" altLang="zh-CN" dirty="0"/>
              <a:t>base64</a:t>
            </a:r>
            <a:r>
              <a:rPr lang="zh-CN" altLang="en-US" dirty="0"/>
              <a:t>模块，而不是</a:t>
            </a:r>
            <a:r>
              <a:rPr lang="en-US" altLang="zh-CN" dirty="0"/>
              <a:t>Python</a:t>
            </a:r>
            <a:r>
              <a:rPr lang="zh-CN" altLang="en-US" dirty="0"/>
              <a:t>平台提供的模块</a:t>
            </a:r>
            <a:endParaRPr lang="en-US" altLang="zh-CN" dirty="0"/>
          </a:p>
          <a:p>
            <a:endParaRPr lang="zh-CN" altLang="en-US" dirty="0"/>
          </a:p>
        </p:txBody>
      </p:sp>
      <p:sp>
        <p:nvSpPr>
          <p:cNvPr id="5" name="矩形 4">
            <a:extLst>
              <a:ext uri="{FF2B5EF4-FFF2-40B4-BE49-F238E27FC236}">
                <a16:creationId xmlns:a16="http://schemas.microsoft.com/office/drawing/2014/main" id="{0B7930B2-B87F-428B-AB2F-9C843E310EAE}"/>
              </a:ext>
            </a:extLst>
          </p:cNvPr>
          <p:cNvSpPr/>
          <p:nvPr/>
        </p:nvSpPr>
        <p:spPr>
          <a:xfrm>
            <a:off x="442913" y="4354583"/>
            <a:ext cx="4182555" cy="646331"/>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endPar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'loading my base64.py'</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p>
        </p:txBody>
      </p:sp>
      <p:sp>
        <p:nvSpPr>
          <p:cNvPr id="6" name="文本框 5">
            <a:extLst>
              <a:ext uri="{FF2B5EF4-FFF2-40B4-BE49-F238E27FC236}">
                <a16:creationId xmlns:a16="http://schemas.microsoft.com/office/drawing/2014/main" id="{B3A2C6A4-3851-4BAC-867C-A8144E7802C1}"/>
              </a:ext>
            </a:extLst>
          </p:cNvPr>
          <p:cNvSpPr txBox="1"/>
          <p:nvPr/>
        </p:nvSpPr>
        <p:spPr>
          <a:xfrm>
            <a:off x="3093634" y="4169917"/>
            <a:ext cx="1342663"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altLang="zh-CN" dirty="0"/>
              <a:t>base64.py</a:t>
            </a:r>
            <a:endParaRPr lang="zh-CN" altLang="en-US" dirty="0"/>
          </a:p>
        </p:txBody>
      </p:sp>
      <p:sp>
        <p:nvSpPr>
          <p:cNvPr id="7" name="矩形 6">
            <a:extLst>
              <a:ext uri="{FF2B5EF4-FFF2-40B4-BE49-F238E27FC236}">
                <a16:creationId xmlns:a16="http://schemas.microsoft.com/office/drawing/2014/main" id="{5028D772-EFCA-44FD-998E-E7103E328224}"/>
              </a:ext>
            </a:extLst>
          </p:cNvPr>
          <p:cNvSpPr/>
          <p:nvPr/>
        </p:nvSpPr>
        <p:spPr>
          <a:xfrm>
            <a:off x="459376" y="2914566"/>
            <a:ext cx="4166091" cy="10772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pi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3.14</a:t>
            </a:r>
            <a:endParaRPr lang="zh-CN" altLang="zh-CN" sz="1600" kern="100" dirty="0">
              <a:latin typeface="等线" panose="02010600030101010101" pitchFamily="2" charset="-122"/>
              <a:cs typeface="Times New Roman" panose="02020603050405020304" pitchFamily="18" charset="0"/>
            </a:endParaRPr>
          </a:p>
          <a:p>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'loading...'</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__file__</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__name__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'__main__'</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    print</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"Hello World"</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600" kern="100" dirty="0">
              <a:latin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41159495-B8F5-4878-8C86-27A3727848AC}"/>
              </a:ext>
            </a:extLst>
          </p:cNvPr>
          <p:cNvSpPr txBox="1"/>
          <p:nvPr/>
        </p:nvSpPr>
        <p:spPr>
          <a:xfrm>
            <a:off x="3203893" y="2745289"/>
            <a:ext cx="1333862" cy="3385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altLang="zh-CN" sz="1600" dirty="0"/>
              <a:t>hello.py</a:t>
            </a:r>
            <a:endParaRPr lang="zh-CN" altLang="en-US" sz="1600" dirty="0"/>
          </a:p>
        </p:txBody>
      </p:sp>
      <p:sp>
        <p:nvSpPr>
          <p:cNvPr id="9" name="矩形 8">
            <a:extLst>
              <a:ext uri="{FF2B5EF4-FFF2-40B4-BE49-F238E27FC236}">
                <a16:creationId xmlns:a16="http://schemas.microsoft.com/office/drawing/2014/main" id="{8A6EF76D-5D12-47E2-8544-205581A29741}"/>
              </a:ext>
            </a:extLst>
          </p:cNvPr>
          <p:cNvSpPr/>
          <p:nvPr/>
        </p:nvSpPr>
        <p:spPr>
          <a:xfrm>
            <a:off x="4989314" y="3246588"/>
            <a:ext cx="3284316"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&gt;&gt;&gt; </a:t>
            </a:r>
          </a:p>
          <a:p>
            <a:r>
              <a:rPr lang="zh-CN" altLang="en-US" dirty="0"/>
              <a:t> RESTART: </a:t>
            </a:r>
            <a:r>
              <a:rPr lang="en-US" altLang="zh-CN" dirty="0"/>
              <a:t>... </a:t>
            </a:r>
            <a:r>
              <a:rPr lang="zh-CN" altLang="en-US" dirty="0"/>
              <a:t>chap1\hello.py </a:t>
            </a:r>
          </a:p>
          <a:p>
            <a:r>
              <a:rPr lang="zh-CN" altLang="en-US" dirty="0"/>
              <a:t>loading... </a:t>
            </a:r>
            <a:r>
              <a:rPr lang="en-US" altLang="zh-CN" dirty="0"/>
              <a:t>...</a:t>
            </a:r>
            <a:r>
              <a:rPr lang="zh-CN" altLang="en-US" dirty="0"/>
              <a:t>chap1\hello.py</a:t>
            </a:r>
          </a:p>
          <a:p>
            <a:r>
              <a:rPr lang="zh-CN" altLang="en-US" dirty="0"/>
              <a:t>Hello World</a:t>
            </a:r>
          </a:p>
          <a:p>
            <a:r>
              <a:rPr lang="zh-CN" altLang="en-US" dirty="0"/>
              <a:t>&gt;&gt;&gt; import base64</a:t>
            </a:r>
          </a:p>
          <a:p>
            <a:r>
              <a:rPr lang="zh-CN" altLang="en-US" dirty="0"/>
              <a:t>loading my base64.py</a:t>
            </a:r>
          </a:p>
        </p:txBody>
      </p:sp>
      <p:sp>
        <p:nvSpPr>
          <p:cNvPr id="10" name="文本框 9">
            <a:extLst>
              <a:ext uri="{FF2B5EF4-FFF2-40B4-BE49-F238E27FC236}">
                <a16:creationId xmlns:a16="http://schemas.microsoft.com/office/drawing/2014/main" id="{52DBFF83-CEB8-4F1F-B6F7-9A0ADF9B900A}"/>
              </a:ext>
            </a:extLst>
          </p:cNvPr>
          <p:cNvSpPr txBox="1"/>
          <p:nvPr/>
        </p:nvSpPr>
        <p:spPr>
          <a:xfrm>
            <a:off x="4807279" y="2745289"/>
            <a:ext cx="7147083" cy="369332"/>
          </a:xfrm>
          <a:prstGeom prst="rect">
            <a:avLst/>
          </a:prstGeom>
          <a:noFill/>
        </p:spPr>
        <p:txBody>
          <a:bodyPr wrap="square" rtlCol="0">
            <a:spAutoFit/>
          </a:bodyPr>
          <a:lstStyle/>
          <a:p>
            <a:r>
              <a:rPr lang="zh-CN" altLang="en-US" dirty="0"/>
              <a:t>通过</a:t>
            </a:r>
            <a:r>
              <a:rPr lang="en-US" altLang="zh-CN" dirty="0"/>
              <a:t>run module</a:t>
            </a:r>
            <a:r>
              <a:rPr lang="zh-CN" altLang="en-US" dirty="0"/>
              <a:t>方式运行</a:t>
            </a:r>
            <a:r>
              <a:rPr lang="en-US" altLang="zh-CN" dirty="0"/>
              <a:t>hello.py</a:t>
            </a:r>
            <a:r>
              <a:rPr lang="zh-CN" altLang="en-US" dirty="0"/>
              <a:t>，以将工作目录切换到其所在的目录</a:t>
            </a:r>
          </a:p>
        </p:txBody>
      </p:sp>
      <p:sp>
        <p:nvSpPr>
          <p:cNvPr id="11" name="文本框 10">
            <a:extLst>
              <a:ext uri="{FF2B5EF4-FFF2-40B4-BE49-F238E27FC236}">
                <a16:creationId xmlns:a16="http://schemas.microsoft.com/office/drawing/2014/main" id="{0B55FC0E-0AB0-44DB-8C25-00F17ECDE848}"/>
              </a:ext>
            </a:extLst>
          </p:cNvPr>
          <p:cNvSpPr txBox="1"/>
          <p:nvPr/>
        </p:nvSpPr>
        <p:spPr>
          <a:xfrm>
            <a:off x="4722497" y="5146835"/>
            <a:ext cx="7637372" cy="369332"/>
          </a:xfrm>
          <a:prstGeom prst="rect">
            <a:avLst/>
          </a:prstGeom>
          <a:noFill/>
        </p:spPr>
        <p:txBody>
          <a:bodyPr wrap="square" rtlCol="0">
            <a:spAutoFit/>
          </a:bodyPr>
          <a:lstStyle/>
          <a:p>
            <a:r>
              <a:rPr lang="zh-CN" altLang="en-US" dirty="0"/>
              <a:t>将</a:t>
            </a:r>
            <a:r>
              <a:rPr lang="en-US" altLang="zh-CN" dirty="0"/>
              <a:t>base64.py</a:t>
            </a:r>
            <a:r>
              <a:rPr lang="zh-CN" altLang="en-US" dirty="0"/>
              <a:t>改名，比如</a:t>
            </a:r>
            <a:r>
              <a:rPr lang="en-US" altLang="zh-CN" dirty="0"/>
              <a:t>base64_.py</a:t>
            </a:r>
            <a:r>
              <a:rPr lang="zh-CN" altLang="en-US" dirty="0"/>
              <a:t>，避免无法使用平台提供的</a:t>
            </a:r>
            <a:r>
              <a:rPr lang="en-US" altLang="zh-CN" dirty="0"/>
              <a:t>base64</a:t>
            </a:r>
            <a:r>
              <a:rPr lang="zh-CN" altLang="en-US" dirty="0"/>
              <a:t>模块</a:t>
            </a:r>
          </a:p>
        </p:txBody>
      </p:sp>
    </p:spTree>
    <p:extLst>
      <p:ext uri="{BB962C8B-B14F-4D97-AF65-F5344CB8AC3E}">
        <p14:creationId xmlns:p14="http://schemas.microsoft.com/office/powerpoint/2010/main" val="9998385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1D408B-55B5-4F2B-A5FC-F3DDAFCA7190}"/>
              </a:ext>
            </a:extLst>
          </p:cNvPr>
          <p:cNvSpPr>
            <a:spLocks noGrp="1"/>
          </p:cNvSpPr>
          <p:nvPr>
            <p:ph type="title"/>
          </p:nvPr>
        </p:nvSpPr>
        <p:spPr/>
        <p:txBody>
          <a:bodyPr/>
          <a:lstStyle/>
          <a:p>
            <a:r>
              <a:rPr lang="zh-CN" altLang="en-US" dirty="0"/>
              <a:t>系统内置模块</a:t>
            </a:r>
          </a:p>
        </p:txBody>
      </p:sp>
      <p:sp>
        <p:nvSpPr>
          <p:cNvPr id="3" name="内容占位符 2">
            <a:extLst>
              <a:ext uri="{FF2B5EF4-FFF2-40B4-BE49-F238E27FC236}">
                <a16:creationId xmlns:a16="http://schemas.microsoft.com/office/drawing/2014/main" id="{C86B890E-0CB2-4234-9B5B-87BF4B4A4C12}"/>
              </a:ext>
            </a:extLst>
          </p:cNvPr>
          <p:cNvSpPr>
            <a:spLocks noGrp="1"/>
          </p:cNvSpPr>
          <p:nvPr>
            <p:ph idx="1"/>
          </p:nvPr>
        </p:nvSpPr>
        <p:spPr/>
        <p:txBody>
          <a:bodyPr/>
          <a:lstStyle/>
          <a:p>
            <a:pPr>
              <a:lnSpc>
                <a:spcPct val="120000"/>
              </a:lnSpc>
            </a:pPr>
            <a:r>
              <a:rPr lang="en-US" altLang="zh-CN" sz="1800" dirty="0"/>
              <a:t>Python</a:t>
            </a:r>
            <a:r>
              <a:rPr lang="zh-CN" altLang="en-US" sz="1800" dirty="0"/>
              <a:t>默认安装仅包含部分基本或核心模块，用户可安装大量的扩展模块</a:t>
            </a:r>
            <a:r>
              <a:rPr lang="en-US" altLang="zh-CN" sz="1800" dirty="0"/>
              <a:t>(</a:t>
            </a:r>
            <a:r>
              <a:rPr lang="zh-CN" altLang="en-US" sz="1800" dirty="0"/>
              <a:t>以</a:t>
            </a:r>
            <a:r>
              <a:rPr lang="en-US" altLang="zh-CN" sz="1800" dirty="0"/>
              <a:t>package</a:t>
            </a:r>
            <a:r>
              <a:rPr lang="zh-CN" altLang="en-US" sz="1800" dirty="0"/>
              <a:t>形式组织）</a:t>
            </a:r>
            <a:endParaRPr lang="en-US" altLang="zh-CN" sz="1800" dirty="0"/>
          </a:p>
          <a:p>
            <a:pPr lvl="1">
              <a:lnSpc>
                <a:spcPct val="120000"/>
              </a:lnSpc>
            </a:pPr>
            <a:r>
              <a:rPr lang="zh-CN" altLang="en-US" dirty="0"/>
              <a:t>访问</a:t>
            </a:r>
            <a:r>
              <a:rPr lang="en-US" altLang="zh-CN" dirty="0">
                <a:hlinkClick r:id="rId2"/>
              </a:rPr>
              <a:t>https://pypi.python.org/pypi</a:t>
            </a:r>
            <a:r>
              <a:rPr lang="zh-CN" altLang="en-US" dirty="0"/>
              <a:t>来查找相应的</a:t>
            </a:r>
            <a:r>
              <a:rPr lang="en-US" altLang="zh-CN" dirty="0"/>
              <a:t>package</a:t>
            </a:r>
          </a:p>
          <a:p>
            <a:pPr lvl="1">
              <a:lnSpc>
                <a:spcPct val="120000"/>
              </a:lnSpc>
            </a:pPr>
            <a:r>
              <a:rPr lang="zh-CN" altLang="en-US" dirty="0"/>
              <a:t>在操作系统的命令行应用程序中执行 </a:t>
            </a:r>
            <a:r>
              <a:rPr lang="en-US" altLang="zh-CN" b="1" dirty="0">
                <a:solidFill>
                  <a:schemeClr val="accent6"/>
                </a:solidFill>
              </a:rPr>
              <a:t>pip install </a:t>
            </a:r>
            <a:r>
              <a:rPr lang="en-US" altLang="zh-CN" b="1" dirty="0" err="1">
                <a:solidFill>
                  <a:schemeClr val="accent6"/>
                </a:solidFill>
              </a:rPr>
              <a:t>package_name</a:t>
            </a:r>
            <a:r>
              <a:rPr lang="zh-CN" altLang="en-US" dirty="0"/>
              <a:t>安装相应的扩展包</a:t>
            </a:r>
          </a:p>
          <a:p>
            <a:pPr>
              <a:lnSpc>
                <a:spcPct val="120000"/>
              </a:lnSpc>
            </a:pPr>
            <a:r>
              <a:rPr lang="en-US" altLang="zh-CN" sz="1800" dirty="0"/>
              <a:t>Python</a:t>
            </a:r>
            <a:r>
              <a:rPr lang="zh-CN" altLang="en-US" sz="1800" dirty="0"/>
              <a:t>启动时，仅加载了很少的一部分模块（包括一些内置的模块比如</a:t>
            </a:r>
            <a:r>
              <a:rPr lang="en-US" altLang="zh-CN" sz="1800" dirty="0" err="1"/>
              <a:t>builtins</a:t>
            </a:r>
            <a:r>
              <a:rPr lang="zh-CN" altLang="en-US" sz="1800" dirty="0"/>
              <a:t>、</a:t>
            </a:r>
            <a:r>
              <a:rPr lang="en-US" altLang="zh-CN" sz="1800" dirty="0"/>
              <a:t>sys</a:t>
            </a:r>
            <a:r>
              <a:rPr lang="zh-CN" altLang="en-US" sz="1800" dirty="0"/>
              <a:t>等），在需要时由程序员显式地加载（可能需要先安装）其他模块</a:t>
            </a:r>
          </a:p>
          <a:p>
            <a:pPr>
              <a:lnSpc>
                <a:spcPct val="120000"/>
              </a:lnSpc>
            </a:pPr>
            <a:r>
              <a:rPr lang="zh-CN" altLang="en-US" sz="1800" dirty="0"/>
              <a:t>这种设计的目的是减小运行的压力，仅加载真正需要的模块和功能，且具有很强的可扩展性</a:t>
            </a:r>
          </a:p>
          <a:p>
            <a:pPr>
              <a:lnSpc>
                <a:spcPct val="120000"/>
              </a:lnSpc>
            </a:pPr>
            <a:r>
              <a:rPr lang="en-US" altLang="zh-CN" sz="1800" b="1" dirty="0" err="1">
                <a:solidFill>
                  <a:schemeClr val="accent6"/>
                </a:solidFill>
                <a:latin typeface="+mj-lt"/>
              </a:rPr>
              <a:t>sys.builtin_module_names</a:t>
            </a:r>
            <a:r>
              <a:rPr lang="zh-CN" altLang="en-US" sz="1800" dirty="0"/>
              <a:t>给出了</a:t>
            </a:r>
            <a:r>
              <a:rPr lang="en-US" altLang="zh-CN" sz="1800" dirty="0"/>
              <a:t>Python</a:t>
            </a:r>
            <a:r>
              <a:rPr lang="zh-CN" altLang="en-US" sz="1800" dirty="0"/>
              <a:t>解释器内置的模块</a:t>
            </a:r>
            <a:endParaRPr lang="en-US" altLang="zh-CN" sz="1800" dirty="0"/>
          </a:p>
          <a:p>
            <a:pPr>
              <a:lnSpc>
                <a:spcPct val="120000"/>
              </a:lnSpc>
            </a:pPr>
            <a:r>
              <a:rPr lang="zh-CN" altLang="en-US" sz="1800" dirty="0"/>
              <a:t>尽管内置模块已经加载，但是要使用内置模块的函数仍然要执行 </a:t>
            </a:r>
            <a:r>
              <a:rPr lang="en-US" altLang="zh-CN" sz="1800" dirty="0"/>
              <a:t>import </a:t>
            </a:r>
          </a:p>
          <a:p>
            <a:pPr>
              <a:lnSpc>
                <a:spcPct val="120000"/>
              </a:lnSpc>
            </a:pPr>
            <a:endParaRPr lang="zh-CN" altLang="en-US" sz="1800" dirty="0"/>
          </a:p>
          <a:p>
            <a:endParaRPr lang="zh-CN" altLang="en-US" sz="1800" dirty="0"/>
          </a:p>
          <a:p>
            <a:endParaRPr lang="zh-CN" altLang="en-US" dirty="0"/>
          </a:p>
        </p:txBody>
      </p:sp>
      <p:sp>
        <p:nvSpPr>
          <p:cNvPr id="5" name="矩形 4">
            <a:extLst>
              <a:ext uri="{FF2B5EF4-FFF2-40B4-BE49-F238E27FC236}">
                <a16:creationId xmlns:a16="http://schemas.microsoft.com/office/drawing/2014/main" id="{DDC8E9DE-6007-46D7-B9D0-ED57BB48F4E5}"/>
              </a:ext>
            </a:extLst>
          </p:cNvPr>
          <p:cNvSpPr/>
          <p:nvPr/>
        </p:nvSpPr>
        <p:spPr>
          <a:xfrm>
            <a:off x="419323" y="4130601"/>
            <a:ext cx="11507010"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dirty="0">
                <a:latin typeface="+mj-lt"/>
              </a:rPr>
              <a:t>&gt;&gt;&gt; import sys</a:t>
            </a:r>
          </a:p>
          <a:p>
            <a:r>
              <a:rPr lang="zh-CN" altLang="en-US" sz="1600" dirty="0">
                <a:latin typeface="+mj-lt"/>
              </a:rPr>
              <a:t>&gt;&gt;&gt; sys.builtin_module_names</a:t>
            </a:r>
          </a:p>
          <a:p>
            <a:r>
              <a:rPr lang="zh-CN" altLang="en-US" sz="1600" dirty="0">
                <a:latin typeface="+mj-lt"/>
              </a:rPr>
              <a:t>('_ast', '_bisect', '_codecs', '_codecs_cn', '_codecs_hk', '_codecs_iso2022', '_codecs_jp', '_codecs_kr', '_codecs_tw', '_collections', '_csv', '_datetime', '_functools', '_heapq', '_imp', '_io', '_json', '_locale', '_lsprof', '_md5', '_multibytecodec', '_opcode', '_operator', '_pickle', '_random', '_sha1', '_sha256', '_sha512', '_signal', '_sre', '_stat', '_string', '_struct', '_symtable', '_thread', '_tracemalloc', '_warnings', '_weakref', '_winapi', 'array', 'atexit', 'audioop', 'binascii', 'builtins', 'cmath', 'errno', 'faulthandler', 'gc', 'itertools', 'marshal', 'math', 'mmap', 'msvcrt', 'nt', 'parser', 'sys', 'time', 'winreg', 'xxsubtype', 'zipimport', 'zlib')</a:t>
            </a:r>
          </a:p>
        </p:txBody>
      </p:sp>
    </p:spTree>
    <p:extLst>
      <p:ext uri="{BB962C8B-B14F-4D97-AF65-F5344CB8AC3E}">
        <p14:creationId xmlns:p14="http://schemas.microsoft.com/office/powerpoint/2010/main" val="1034823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4B989A-03B2-4AFE-BDAA-F229DCFA71EE}"/>
              </a:ext>
            </a:extLst>
          </p:cNvPr>
          <p:cNvSpPr>
            <a:spLocks noGrp="1"/>
          </p:cNvSpPr>
          <p:nvPr>
            <p:ph type="title"/>
          </p:nvPr>
        </p:nvSpPr>
        <p:spPr/>
        <p:txBody>
          <a:bodyPr/>
          <a:lstStyle/>
          <a:p>
            <a:r>
              <a:rPr lang="en-US" altLang="zh-CN" dirty="0"/>
              <a:t>Python</a:t>
            </a:r>
            <a:r>
              <a:rPr lang="zh-CN" altLang="en-US" dirty="0"/>
              <a:t>之禅（</a:t>
            </a:r>
            <a:r>
              <a:rPr lang="en-US" altLang="zh-CN" dirty="0"/>
              <a:t>The Zen of Python</a:t>
            </a:r>
            <a:r>
              <a:rPr lang="zh-CN" altLang="en-US" dirty="0"/>
              <a:t>）</a:t>
            </a:r>
          </a:p>
        </p:txBody>
      </p:sp>
      <p:sp>
        <p:nvSpPr>
          <p:cNvPr id="3" name="内容占位符 2">
            <a:extLst>
              <a:ext uri="{FF2B5EF4-FFF2-40B4-BE49-F238E27FC236}">
                <a16:creationId xmlns:a16="http://schemas.microsoft.com/office/drawing/2014/main" id="{0964F3CB-5F18-4A55-8FCB-9C14503D39FB}"/>
              </a:ext>
            </a:extLst>
          </p:cNvPr>
          <p:cNvSpPr>
            <a:spLocks noGrp="1"/>
          </p:cNvSpPr>
          <p:nvPr>
            <p:ph idx="1"/>
          </p:nvPr>
        </p:nvSpPr>
        <p:spPr/>
        <p:txBody>
          <a:bodyPr/>
          <a:lstStyle/>
          <a:p>
            <a:pPr marL="0" indent="0">
              <a:buNone/>
            </a:pPr>
            <a:endParaRPr lang="zh-CN" altLang="en-US" dirty="0"/>
          </a:p>
        </p:txBody>
      </p:sp>
      <p:sp>
        <p:nvSpPr>
          <p:cNvPr id="4" name="Rectangle 3">
            <a:extLst>
              <a:ext uri="{FF2B5EF4-FFF2-40B4-BE49-F238E27FC236}">
                <a16:creationId xmlns:a16="http://schemas.microsoft.com/office/drawing/2014/main" id="{29DCDF4E-A1C9-4B08-B60E-FB7A7C5C163F}"/>
              </a:ext>
            </a:extLst>
          </p:cNvPr>
          <p:cNvSpPr txBox="1">
            <a:spLocks noChangeArrowheads="1"/>
          </p:cNvSpPr>
          <p:nvPr/>
        </p:nvSpPr>
        <p:spPr>
          <a:xfrm>
            <a:off x="96356" y="771936"/>
            <a:ext cx="6213257" cy="561770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dk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dk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spcBef>
                <a:spcPct val="0"/>
              </a:spcBef>
              <a:buFont typeface="Arial" panose="020B0604020202020204" pitchFamily="34" charset="0"/>
              <a:buNone/>
            </a:pPr>
            <a:r>
              <a:rPr lang="en-US" altLang="zh-CN" sz="1600" dirty="0">
                <a:latin typeface="Axure Handwriting" pitchFamily="34" charset="0"/>
                <a:ea typeface="Verdana" panose="020B0604030504040204" pitchFamily="34" charset="0"/>
                <a:cs typeface="Verdana" panose="020B0604030504040204" pitchFamily="34" charset="0"/>
              </a:rPr>
              <a:t>Beautiful is better than ugly.</a:t>
            </a:r>
          </a:p>
          <a:p>
            <a:pPr marL="0" indent="0">
              <a:spcBef>
                <a:spcPct val="0"/>
              </a:spcBef>
              <a:buFont typeface="Arial" panose="020B0604020202020204" pitchFamily="34" charset="0"/>
              <a:buNone/>
            </a:pPr>
            <a:r>
              <a:rPr lang="en-US" altLang="zh-CN" sz="1600" dirty="0">
                <a:latin typeface="Axure Handwriting" pitchFamily="34" charset="0"/>
                <a:ea typeface="Verdana" panose="020B0604030504040204" pitchFamily="34" charset="0"/>
                <a:cs typeface="Verdana" panose="020B0604030504040204" pitchFamily="34" charset="0"/>
              </a:rPr>
              <a:t>Explicit is better than implicit.</a:t>
            </a:r>
          </a:p>
          <a:p>
            <a:pPr marL="0" indent="0">
              <a:spcBef>
                <a:spcPct val="0"/>
              </a:spcBef>
              <a:buFont typeface="Arial" panose="020B0604020202020204" pitchFamily="34" charset="0"/>
              <a:buNone/>
            </a:pPr>
            <a:r>
              <a:rPr lang="en-US" altLang="zh-CN" sz="1600" dirty="0">
                <a:latin typeface="Axure Handwriting" pitchFamily="34" charset="0"/>
                <a:ea typeface="Verdana" panose="020B0604030504040204" pitchFamily="34" charset="0"/>
                <a:cs typeface="Verdana" panose="020B0604030504040204" pitchFamily="34" charset="0"/>
              </a:rPr>
              <a:t>Simple is better than complex.</a:t>
            </a:r>
          </a:p>
          <a:p>
            <a:pPr marL="0" indent="0">
              <a:spcBef>
                <a:spcPct val="0"/>
              </a:spcBef>
              <a:buFont typeface="Arial" panose="020B0604020202020204" pitchFamily="34" charset="0"/>
              <a:buNone/>
            </a:pPr>
            <a:r>
              <a:rPr lang="en-US" altLang="zh-CN" sz="1600" dirty="0">
                <a:latin typeface="Axure Handwriting" pitchFamily="34" charset="0"/>
                <a:ea typeface="Verdana" panose="020B0604030504040204" pitchFamily="34" charset="0"/>
                <a:cs typeface="Verdana" panose="020B0604030504040204" pitchFamily="34" charset="0"/>
              </a:rPr>
              <a:t>Complex is better than complicated.</a:t>
            </a:r>
          </a:p>
          <a:p>
            <a:pPr marL="0" indent="0">
              <a:spcBef>
                <a:spcPct val="0"/>
              </a:spcBef>
              <a:buFont typeface="Arial" panose="020B0604020202020204" pitchFamily="34" charset="0"/>
              <a:buNone/>
            </a:pPr>
            <a:r>
              <a:rPr lang="en-US" altLang="zh-CN" sz="1600" dirty="0">
                <a:latin typeface="Axure Handwriting" pitchFamily="34" charset="0"/>
                <a:ea typeface="Verdana" panose="020B0604030504040204" pitchFamily="34" charset="0"/>
                <a:cs typeface="Verdana" panose="020B0604030504040204" pitchFamily="34" charset="0"/>
              </a:rPr>
              <a:t>Flat is better than nested.</a:t>
            </a:r>
          </a:p>
          <a:p>
            <a:pPr marL="0" indent="0">
              <a:spcBef>
                <a:spcPct val="0"/>
              </a:spcBef>
              <a:buFont typeface="Arial" panose="020B0604020202020204" pitchFamily="34" charset="0"/>
              <a:buNone/>
            </a:pPr>
            <a:r>
              <a:rPr lang="en-US" altLang="zh-CN" sz="1600" dirty="0">
                <a:latin typeface="Axure Handwriting" pitchFamily="34" charset="0"/>
                <a:ea typeface="Verdana" panose="020B0604030504040204" pitchFamily="34" charset="0"/>
                <a:cs typeface="Verdana" panose="020B0604030504040204" pitchFamily="34" charset="0"/>
              </a:rPr>
              <a:t>Sparse is better than dense.</a:t>
            </a:r>
          </a:p>
          <a:p>
            <a:pPr marL="0" indent="0">
              <a:spcBef>
                <a:spcPct val="0"/>
              </a:spcBef>
              <a:buFont typeface="Arial" panose="020B0604020202020204" pitchFamily="34" charset="0"/>
              <a:buNone/>
            </a:pPr>
            <a:r>
              <a:rPr lang="en-US" altLang="zh-CN" sz="1600" dirty="0">
                <a:latin typeface="Axure Handwriting" pitchFamily="34" charset="0"/>
                <a:ea typeface="Verdana" panose="020B0604030504040204" pitchFamily="34" charset="0"/>
                <a:cs typeface="Verdana" panose="020B0604030504040204" pitchFamily="34" charset="0"/>
              </a:rPr>
              <a:t>Readability counts.</a:t>
            </a:r>
          </a:p>
          <a:p>
            <a:pPr marL="0" indent="0">
              <a:spcBef>
                <a:spcPct val="0"/>
              </a:spcBef>
              <a:buFont typeface="Arial" panose="020B0604020202020204" pitchFamily="34" charset="0"/>
              <a:buNone/>
            </a:pPr>
            <a:r>
              <a:rPr lang="en-US" altLang="zh-CN" sz="1600" dirty="0">
                <a:latin typeface="Axure Handwriting" pitchFamily="34" charset="0"/>
                <a:ea typeface="Verdana" panose="020B0604030504040204" pitchFamily="34" charset="0"/>
                <a:cs typeface="Verdana" panose="020B0604030504040204" pitchFamily="34" charset="0"/>
              </a:rPr>
              <a:t>Special cases aren't special enough to break the rules.</a:t>
            </a:r>
          </a:p>
          <a:p>
            <a:pPr marL="0" indent="0">
              <a:spcBef>
                <a:spcPct val="0"/>
              </a:spcBef>
              <a:buFont typeface="Arial" panose="020B0604020202020204" pitchFamily="34" charset="0"/>
              <a:buNone/>
            </a:pPr>
            <a:r>
              <a:rPr lang="en-US" altLang="zh-CN" sz="1600" dirty="0">
                <a:latin typeface="Axure Handwriting" pitchFamily="34" charset="0"/>
                <a:ea typeface="Verdana" panose="020B0604030504040204" pitchFamily="34" charset="0"/>
                <a:cs typeface="Verdana" panose="020B0604030504040204" pitchFamily="34" charset="0"/>
              </a:rPr>
              <a:t>Although practicality beats purity.</a:t>
            </a:r>
          </a:p>
          <a:p>
            <a:pPr marL="0" indent="0">
              <a:spcBef>
                <a:spcPct val="0"/>
              </a:spcBef>
              <a:buFont typeface="Arial" panose="020B0604020202020204" pitchFamily="34" charset="0"/>
              <a:buNone/>
            </a:pPr>
            <a:r>
              <a:rPr lang="en-US" altLang="zh-CN" sz="1600" dirty="0">
                <a:latin typeface="Axure Handwriting" pitchFamily="34" charset="0"/>
                <a:ea typeface="Verdana" panose="020B0604030504040204" pitchFamily="34" charset="0"/>
                <a:cs typeface="Verdana" panose="020B0604030504040204" pitchFamily="34" charset="0"/>
              </a:rPr>
              <a:t>Errors should never pass silently.</a:t>
            </a:r>
          </a:p>
          <a:p>
            <a:pPr marL="0" indent="0">
              <a:spcBef>
                <a:spcPct val="0"/>
              </a:spcBef>
              <a:buFont typeface="Arial" panose="020B0604020202020204" pitchFamily="34" charset="0"/>
              <a:buNone/>
            </a:pPr>
            <a:r>
              <a:rPr lang="en-US" altLang="zh-CN" sz="1600" dirty="0">
                <a:latin typeface="Axure Handwriting" pitchFamily="34" charset="0"/>
                <a:ea typeface="Verdana" panose="020B0604030504040204" pitchFamily="34" charset="0"/>
                <a:cs typeface="Verdana" panose="020B0604030504040204" pitchFamily="34" charset="0"/>
              </a:rPr>
              <a:t>Unless explicitly silenced.</a:t>
            </a:r>
          </a:p>
          <a:p>
            <a:pPr marL="0" indent="0">
              <a:spcBef>
                <a:spcPct val="0"/>
              </a:spcBef>
              <a:buFont typeface="Arial" panose="020B0604020202020204" pitchFamily="34" charset="0"/>
              <a:buNone/>
            </a:pPr>
            <a:r>
              <a:rPr lang="en-US" altLang="zh-CN" sz="1600" dirty="0">
                <a:latin typeface="Axure Handwriting" pitchFamily="34" charset="0"/>
                <a:ea typeface="Verdana" panose="020B0604030504040204" pitchFamily="34" charset="0"/>
                <a:cs typeface="Verdana" panose="020B0604030504040204" pitchFamily="34" charset="0"/>
              </a:rPr>
              <a:t>In the face of ambiguity, refuse the temptation to guess.</a:t>
            </a:r>
          </a:p>
          <a:p>
            <a:pPr marL="0" indent="0">
              <a:spcBef>
                <a:spcPct val="0"/>
              </a:spcBef>
              <a:buFont typeface="Arial" panose="020B0604020202020204" pitchFamily="34" charset="0"/>
              <a:buNone/>
            </a:pPr>
            <a:r>
              <a:rPr lang="en-US" altLang="zh-CN" sz="1600" dirty="0">
                <a:latin typeface="Axure Handwriting" pitchFamily="34" charset="0"/>
                <a:ea typeface="Verdana" panose="020B0604030504040204" pitchFamily="34" charset="0"/>
                <a:cs typeface="Verdana" panose="020B0604030504040204" pitchFamily="34" charset="0"/>
              </a:rPr>
              <a:t>There should be one-- and preferably only one --obvious way to do it.</a:t>
            </a:r>
          </a:p>
          <a:p>
            <a:pPr marL="0" indent="0">
              <a:spcBef>
                <a:spcPct val="0"/>
              </a:spcBef>
              <a:buFont typeface="Arial" panose="020B0604020202020204" pitchFamily="34" charset="0"/>
              <a:buNone/>
            </a:pPr>
            <a:r>
              <a:rPr lang="en-US" altLang="zh-CN" sz="1600" dirty="0">
                <a:latin typeface="Axure Handwriting" pitchFamily="34" charset="0"/>
                <a:ea typeface="Verdana" panose="020B0604030504040204" pitchFamily="34" charset="0"/>
                <a:cs typeface="Verdana" panose="020B0604030504040204" pitchFamily="34" charset="0"/>
              </a:rPr>
              <a:t>Although that way may not be obvious at first unless you're Dutch.</a:t>
            </a:r>
          </a:p>
          <a:p>
            <a:pPr marL="0" indent="0">
              <a:spcBef>
                <a:spcPct val="0"/>
              </a:spcBef>
              <a:buFont typeface="Arial" panose="020B0604020202020204" pitchFamily="34" charset="0"/>
              <a:buNone/>
            </a:pPr>
            <a:r>
              <a:rPr lang="en-US" altLang="zh-CN" sz="1600" dirty="0">
                <a:latin typeface="Axure Handwriting" pitchFamily="34" charset="0"/>
                <a:ea typeface="Verdana" panose="020B0604030504040204" pitchFamily="34" charset="0"/>
                <a:cs typeface="Verdana" panose="020B0604030504040204" pitchFamily="34" charset="0"/>
              </a:rPr>
              <a:t>Now is better than never.</a:t>
            </a:r>
          </a:p>
          <a:p>
            <a:pPr marL="0" indent="0">
              <a:spcBef>
                <a:spcPct val="0"/>
              </a:spcBef>
              <a:buFont typeface="Arial" panose="020B0604020202020204" pitchFamily="34" charset="0"/>
              <a:buNone/>
            </a:pPr>
            <a:r>
              <a:rPr lang="en-US" altLang="zh-CN" sz="1600" dirty="0">
                <a:latin typeface="Axure Handwriting" pitchFamily="34" charset="0"/>
                <a:ea typeface="Verdana" panose="020B0604030504040204" pitchFamily="34" charset="0"/>
                <a:cs typeface="Verdana" panose="020B0604030504040204" pitchFamily="34" charset="0"/>
              </a:rPr>
              <a:t>Although never is often better than </a:t>
            </a:r>
            <a:r>
              <a:rPr lang="en-US" altLang="zh-CN" sz="1600" i="1" dirty="0">
                <a:latin typeface="Axure Handwriting" pitchFamily="34" charset="0"/>
                <a:ea typeface="Verdana" panose="020B0604030504040204" pitchFamily="34" charset="0"/>
                <a:cs typeface="Verdana" panose="020B0604030504040204" pitchFamily="34" charset="0"/>
              </a:rPr>
              <a:t>right</a:t>
            </a:r>
            <a:r>
              <a:rPr lang="en-US" altLang="zh-CN" sz="1600" dirty="0">
                <a:latin typeface="Axure Handwriting" pitchFamily="34" charset="0"/>
                <a:ea typeface="Verdana" panose="020B0604030504040204" pitchFamily="34" charset="0"/>
                <a:cs typeface="Verdana" panose="020B0604030504040204" pitchFamily="34" charset="0"/>
              </a:rPr>
              <a:t> now.</a:t>
            </a:r>
          </a:p>
          <a:p>
            <a:pPr marL="0" indent="0">
              <a:spcBef>
                <a:spcPct val="0"/>
              </a:spcBef>
              <a:buFont typeface="Arial" panose="020B0604020202020204" pitchFamily="34" charset="0"/>
              <a:buNone/>
            </a:pPr>
            <a:r>
              <a:rPr lang="en-US" altLang="zh-CN" sz="1600" dirty="0">
                <a:latin typeface="Axure Handwriting" pitchFamily="34" charset="0"/>
                <a:ea typeface="Verdana" panose="020B0604030504040204" pitchFamily="34" charset="0"/>
                <a:cs typeface="Verdana" panose="020B0604030504040204" pitchFamily="34" charset="0"/>
              </a:rPr>
              <a:t>If the implementation is hard to explain, it's a bad idea.</a:t>
            </a:r>
          </a:p>
          <a:p>
            <a:pPr marL="0" indent="0">
              <a:spcBef>
                <a:spcPct val="0"/>
              </a:spcBef>
              <a:buFont typeface="Arial" panose="020B0604020202020204" pitchFamily="34" charset="0"/>
              <a:buNone/>
            </a:pPr>
            <a:r>
              <a:rPr lang="en-US" altLang="zh-CN" sz="1600" dirty="0">
                <a:latin typeface="Axure Handwriting" pitchFamily="34" charset="0"/>
                <a:ea typeface="Verdana" panose="020B0604030504040204" pitchFamily="34" charset="0"/>
                <a:cs typeface="Verdana" panose="020B0604030504040204" pitchFamily="34" charset="0"/>
              </a:rPr>
              <a:t>If the implementation is easy to explain, it may be a good idea.</a:t>
            </a:r>
          </a:p>
          <a:p>
            <a:pPr marL="0" indent="0">
              <a:spcBef>
                <a:spcPct val="0"/>
              </a:spcBef>
              <a:buFont typeface="Arial" panose="020B0604020202020204" pitchFamily="34" charset="0"/>
              <a:buNone/>
            </a:pPr>
            <a:r>
              <a:rPr lang="en-US" altLang="zh-CN" sz="1600" b="1" dirty="0">
                <a:solidFill>
                  <a:srgbClr val="FF0000"/>
                </a:solidFill>
                <a:latin typeface="Axure Handwriting" pitchFamily="34" charset="0"/>
                <a:ea typeface="Verdana" panose="020B0604030504040204" pitchFamily="34" charset="0"/>
                <a:cs typeface="Verdana" panose="020B0604030504040204" pitchFamily="34" charset="0"/>
              </a:rPr>
              <a:t>Namespaces are one honking great </a:t>
            </a:r>
            <a:r>
              <a:rPr lang="en-US" altLang="zh-CN" sz="1600" dirty="0">
                <a:latin typeface="Axure Handwriting" pitchFamily="34" charset="0"/>
                <a:ea typeface="Verdana" panose="020B0604030504040204" pitchFamily="34" charset="0"/>
                <a:cs typeface="Verdana" panose="020B0604030504040204" pitchFamily="34" charset="0"/>
              </a:rPr>
              <a:t>idea -- let's do more of those!</a:t>
            </a:r>
            <a:endParaRPr lang="zh-CN" altLang="en-US" sz="1600" dirty="0">
              <a:latin typeface="Axure Handwriting" pitchFamily="34" charset="0"/>
              <a:cs typeface="Verdana" panose="020B0604030504040204" pitchFamily="34" charset="0"/>
            </a:endParaRPr>
          </a:p>
        </p:txBody>
      </p:sp>
      <p:sp>
        <p:nvSpPr>
          <p:cNvPr id="5" name="矩形 4">
            <a:extLst>
              <a:ext uri="{FF2B5EF4-FFF2-40B4-BE49-F238E27FC236}">
                <a16:creationId xmlns:a16="http://schemas.microsoft.com/office/drawing/2014/main" id="{4D67C195-E340-4015-B72D-B7ECE86D7D38}"/>
              </a:ext>
            </a:extLst>
          </p:cNvPr>
          <p:cNvSpPr/>
          <p:nvPr/>
        </p:nvSpPr>
        <p:spPr>
          <a:xfrm>
            <a:off x="-148856" y="5930821"/>
            <a:ext cx="5405426" cy="397032"/>
          </a:xfrm>
          <a:prstGeom prst="rect">
            <a:avLst/>
          </a:prstGeom>
        </p:spPr>
        <p:txBody>
          <a:bodyPr wrap="square">
            <a:spAutoFit/>
          </a:bodyPr>
          <a:lstStyle/>
          <a:p>
            <a:pPr algn="r">
              <a:lnSpc>
                <a:spcPct val="110000"/>
              </a:lnSpc>
              <a:spcBef>
                <a:spcPct val="0"/>
              </a:spcBef>
            </a:pPr>
            <a:r>
              <a:rPr lang="en-US" altLang="zh-CN" dirty="0">
                <a:latin typeface="Axure Handwriting" pitchFamily="34" charset="0"/>
                <a:ea typeface="Verdana" panose="020B0604030504040204" pitchFamily="34" charset="0"/>
                <a:cs typeface="Verdana" panose="020B0604030504040204" pitchFamily="34" charset="0"/>
              </a:rPr>
              <a:t>—— Tim Peters</a:t>
            </a:r>
            <a:endParaRPr lang="zh-CN" altLang="en-US" dirty="0">
              <a:latin typeface="Axure Handwriting" pitchFamily="34" charset="0"/>
              <a:cs typeface="Verdana" panose="020B0604030504040204" pitchFamily="34" charset="0"/>
            </a:endParaRPr>
          </a:p>
        </p:txBody>
      </p:sp>
      <p:sp>
        <p:nvSpPr>
          <p:cNvPr id="6" name="矩形 5">
            <a:extLst>
              <a:ext uri="{FF2B5EF4-FFF2-40B4-BE49-F238E27FC236}">
                <a16:creationId xmlns:a16="http://schemas.microsoft.com/office/drawing/2014/main" id="{600B66D1-266C-472E-A9F7-3E148D3D85B1}"/>
              </a:ext>
            </a:extLst>
          </p:cNvPr>
          <p:cNvSpPr/>
          <p:nvPr/>
        </p:nvSpPr>
        <p:spPr>
          <a:xfrm>
            <a:off x="3453518" y="984490"/>
            <a:ext cx="2334680" cy="461665"/>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gn="ctr"/>
            <a:r>
              <a:rPr lang="en-US" altLang="zh-CN" sz="2400" b="1" dirty="0">
                <a:solidFill>
                  <a:schemeClr val="accent2">
                    <a:lumMod val="40000"/>
                    <a:lumOff val="60000"/>
                  </a:schemeClr>
                </a:solidFill>
              </a:rPr>
              <a:t>&gt;&gt;&gt;</a:t>
            </a:r>
            <a:r>
              <a:rPr lang="en-US" altLang="zh-CN" sz="2400" dirty="0">
                <a:solidFill>
                  <a:schemeClr val="accent2">
                    <a:lumMod val="40000"/>
                    <a:lumOff val="60000"/>
                  </a:schemeClr>
                </a:solidFill>
              </a:rPr>
              <a:t> </a:t>
            </a:r>
            <a:r>
              <a:rPr lang="en-US" altLang="zh-CN" sz="2400" dirty="0"/>
              <a:t>import this</a:t>
            </a:r>
            <a:endParaRPr lang="zh-CN" altLang="en-US" sz="2400" dirty="0"/>
          </a:p>
        </p:txBody>
      </p:sp>
      <p:sp>
        <p:nvSpPr>
          <p:cNvPr id="7" name="矩形 6">
            <a:extLst>
              <a:ext uri="{FF2B5EF4-FFF2-40B4-BE49-F238E27FC236}">
                <a16:creationId xmlns:a16="http://schemas.microsoft.com/office/drawing/2014/main" id="{1116C7FA-681B-4588-BB61-764C4A96FF15}"/>
              </a:ext>
            </a:extLst>
          </p:cNvPr>
          <p:cNvSpPr/>
          <p:nvPr/>
        </p:nvSpPr>
        <p:spPr>
          <a:xfrm>
            <a:off x="6309614" y="831649"/>
            <a:ext cx="5786029" cy="480131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solidFill>
                  <a:srgbClr val="FF0000"/>
                </a:solidFill>
              </a:rPr>
              <a:t>优美</a:t>
            </a:r>
            <a:r>
              <a:rPr lang="zh-CN" altLang="en-US" dirty="0"/>
              <a:t>胜于丑陋。</a:t>
            </a:r>
          </a:p>
          <a:p>
            <a:r>
              <a:rPr lang="zh-CN" altLang="en-US" dirty="0"/>
              <a:t>显式胜于隐式。</a:t>
            </a:r>
          </a:p>
          <a:p>
            <a:r>
              <a:rPr lang="zh-CN" altLang="en-US" dirty="0">
                <a:solidFill>
                  <a:srgbClr val="FF0000"/>
                </a:solidFill>
              </a:rPr>
              <a:t>简单</a:t>
            </a:r>
            <a:r>
              <a:rPr lang="zh-CN" altLang="en-US" dirty="0"/>
              <a:t>胜于复杂。</a:t>
            </a:r>
          </a:p>
          <a:p>
            <a:r>
              <a:rPr lang="zh-CN" altLang="en-US" dirty="0"/>
              <a:t>复杂胜于难懂。</a:t>
            </a:r>
          </a:p>
          <a:p>
            <a:r>
              <a:rPr lang="zh-CN" altLang="en-US" dirty="0"/>
              <a:t>扁平胜于嵌套。</a:t>
            </a:r>
          </a:p>
          <a:p>
            <a:r>
              <a:rPr lang="zh-CN" altLang="en-US" dirty="0"/>
              <a:t>分散胜于密集。</a:t>
            </a:r>
          </a:p>
          <a:p>
            <a:r>
              <a:rPr lang="zh-CN" altLang="en-US" dirty="0"/>
              <a:t>可读性应当被重视。</a:t>
            </a:r>
          </a:p>
          <a:p>
            <a:r>
              <a:rPr lang="zh-CN" altLang="en-US" dirty="0"/>
              <a:t>尽管实用性会打败纯粹性，特例也不能凌驾于规则之上。</a:t>
            </a:r>
          </a:p>
          <a:p>
            <a:r>
              <a:rPr lang="zh-CN" altLang="en-US" dirty="0"/>
              <a:t>除非</a:t>
            </a:r>
            <a:r>
              <a:rPr lang="zh-CN" altLang="en-US" dirty="0">
                <a:solidFill>
                  <a:srgbClr val="FF0000"/>
                </a:solidFill>
              </a:rPr>
              <a:t>明确</a:t>
            </a:r>
            <a:r>
              <a:rPr lang="zh-CN" altLang="en-US" dirty="0"/>
              <a:t>地使其沉默，错误永远不应该默默地溜走。</a:t>
            </a:r>
          </a:p>
          <a:p>
            <a:r>
              <a:rPr lang="zh-CN" altLang="en-US" dirty="0"/>
              <a:t>面对不明确的定义，拒绝猜测的诱惑。</a:t>
            </a:r>
          </a:p>
          <a:p>
            <a:r>
              <a:rPr lang="zh-CN" altLang="en-US" dirty="0"/>
              <a:t>用一种方法，最好只有一种方法来做一件事。</a:t>
            </a:r>
          </a:p>
          <a:p>
            <a:r>
              <a:rPr lang="zh-CN" altLang="en-US" dirty="0"/>
              <a:t>虽然一开始这种方法并不是显而易见的，但谁叫你不是</a:t>
            </a:r>
            <a:r>
              <a:rPr lang="en-US" altLang="zh-CN" dirty="0"/>
              <a:t>Python</a:t>
            </a:r>
            <a:r>
              <a:rPr lang="zh-CN" altLang="en-US" dirty="0"/>
              <a:t>之父呢。</a:t>
            </a:r>
          </a:p>
          <a:p>
            <a:r>
              <a:rPr lang="zh-CN" altLang="en-US" dirty="0"/>
              <a:t>做比不做好，但立马去做有时还不如不做。</a:t>
            </a:r>
          </a:p>
          <a:p>
            <a:r>
              <a:rPr lang="zh-CN" altLang="en-US" dirty="0"/>
              <a:t>如果实现很难说明，那它是个坏想法。</a:t>
            </a:r>
          </a:p>
          <a:p>
            <a:r>
              <a:rPr lang="zh-CN" altLang="en-US" dirty="0"/>
              <a:t>如果实现容易解释，那它有可能是个好想法。</a:t>
            </a:r>
          </a:p>
          <a:p>
            <a:r>
              <a:rPr lang="zh-CN" altLang="en-US" dirty="0">
                <a:solidFill>
                  <a:srgbClr val="FF0000"/>
                </a:solidFill>
              </a:rPr>
              <a:t>命名空间</a:t>
            </a:r>
            <a:r>
              <a:rPr lang="zh-CN" altLang="en-US" dirty="0"/>
              <a:t>是个绝妙的想法，让我们多多地使用它们吧！</a:t>
            </a:r>
          </a:p>
        </p:txBody>
      </p:sp>
      <p:sp>
        <p:nvSpPr>
          <p:cNvPr id="8" name="矩形 7">
            <a:extLst>
              <a:ext uri="{FF2B5EF4-FFF2-40B4-BE49-F238E27FC236}">
                <a16:creationId xmlns:a16="http://schemas.microsoft.com/office/drawing/2014/main" id="{F87E327F-26CD-4F42-B424-1A06FD63FCED}"/>
              </a:ext>
            </a:extLst>
          </p:cNvPr>
          <p:cNvSpPr/>
          <p:nvPr/>
        </p:nvSpPr>
        <p:spPr>
          <a:xfrm>
            <a:off x="8524514" y="1943122"/>
            <a:ext cx="3057247" cy="523220"/>
          </a:xfrm>
          <a:prstGeom prst="rect">
            <a:avLst/>
          </a:prstGeom>
        </p:spPr>
        <p:txBody>
          <a:bodyPr wrap="none">
            <a:spAutoFit/>
          </a:bodyPr>
          <a:lstStyle/>
          <a:p>
            <a:r>
              <a:rPr lang="zh-CN" altLang="en-US" sz="2800" dirty="0">
                <a:solidFill>
                  <a:srgbClr val="FF0000"/>
                </a:solidFill>
              </a:rPr>
              <a:t>优雅、明确、简单</a:t>
            </a:r>
          </a:p>
        </p:txBody>
      </p:sp>
    </p:spTree>
    <p:extLst>
      <p:ext uri="{BB962C8B-B14F-4D97-AF65-F5344CB8AC3E}">
        <p14:creationId xmlns:p14="http://schemas.microsoft.com/office/powerpoint/2010/main" val="5038730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B2D774-D6E0-451C-8352-19BF3E73B950}"/>
              </a:ext>
            </a:extLst>
          </p:cNvPr>
          <p:cNvSpPr>
            <a:spLocks noGrp="1"/>
          </p:cNvSpPr>
          <p:nvPr>
            <p:ph type="title"/>
          </p:nvPr>
        </p:nvSpPr>
        <p:spPr/>
        <p:txBody>
          <a:bodyPr/>
          <a:lstStyle/>
          <a:p>
            <a:r>
              <a:rPr lang="en-US" altLang="zh-CN" dirty="0"/>
              <a:t>import</a:t>
            </a:r>
            <a:r>
              <a:rPr lang="zh-CN" altLang="en-US" dirty="0"/>
              <a:t>语句</a:t>
            </a:r>
          </a:p>
        </p:txBody>
      </p:sp>
      <p:sp>
        <p:nvSpPr>
          <p:cNvPr id="3" name="内容占位符 2">
            <a:extLst>
              <a:ext uri="{FF2B5EF4-FFF2-40B4-BE49-F238E27FC236}">
                <a16:creationId xmlns:a16="http://schemas.microsoft.com/office/drawing/2014/main" id="{BDDE2089-E661-4754-B069-6965C4AF2689}"/>
              </a:ext>
            </a:extLst>
          </p:cNvPr>
          <p:cNvSpPr>
            <a:spLocks noGrp="1"/>
          </p:cNvSpPr>
          <p:nvPr>
            <p:ph idx="1"/>
          </p:nvPr>
        </p:nvSpPr>
        <p:spPr/>
        <p:txBody>
          <a:bodyPr/>
          <a:lstStyle/>
          <a:p>
            <a:pPr marL="0" indent="0">
              <a:lnSpc>
                <a:spcPct val="100000"/>
              </a:lnSpc>
              <a:buNone/>
            </a:pPr>
            <a:r>
              <a:rPr lang="en-US" altLang="zh-CN" dirty="0">
                <a:latin typeface="Times New Roman" panose="02020603050405020304" pitchFamily="18" charset="0"/>
                <a:cs typeface="Times New Roman" panose="02020603050405020304" pitchFamily="18" charset="0"/>
              </a:rPr>
              <a:t>import  module [as alias]    </a:t>
            </a:r>
            <a:r>
              <a:rPr lang="zh-CN" altLang="en-US" dirty="0">
                <a:latin typeface="Times New Roman" panose="02020603050405020304" pitchFamily="18" charset="0"/>
                <a:cs typeface="Times New Roman" panose="02020603050405020304" pitchFamily="18" charset="0"/>
              </a:rPr>
              <a:t>加载模块，在</a:t>
            </a:r>
            <a:r>
              <a:rPr lang="zh-CN" altLang="en-US" b="1" dirty="0">
                <a:solidFill>
                  <a:schemeClr val="accent6"/>
                </a:solidFill>
                <a:latin typeface="Times New Roman" panose="02020603050405020304" pitchFamily="18" charset="0"/>
                <a:cs typeface="Times New Roman" panose="02020603050405020304" pitchFamily="18" charset="0"/>
              </a:rPr>
              <a:t>当前名字空间引入某些名字</a:t>
            </a:r>
            <a:endParaRPr lang="en-US" altLang="zh-CN" b="1" dirty="0">
              <a:solidFill>
                <a:schemeClr val="accent6"/>
              </a:solidFill>
              <a:latin typeface="Times New Roman" panose="02020603050405020304" pitchFamily="18" charset="0"/>
              <a:cs typeface="Times New Roman" panose="02020603050405020304" pitchFamily="18" charset="0"/>
            </a:endParaRPr>
          </a:p>
          <a:p>
            <a:pPr>
              <a:lnSpc>
                <a:spcPct val="100000"/>
              </a:lnSpc>
            </a:pPr>
            <a:r>
              <a:rPr lang="en-US" altLang="zh-CN" dirty="0">
                <a:latin typeface="Times New Roman" panose="02020603050405020304" pitchFamily="18" charset="0"/>
                <a:cs typeface="Times New Roman" panose="02020603050405020304" pitchFamily="18" charset="0"/>
              </a:rPr>
              <a:t>import module:  </a:t>
            </a:r>
            <a:r>
              <a:rPr lang="zh-CN" altLang="en-US" dirty="0">
                <a:latin typeface="Times New Roman" panose="02020603050405020304" pitchFamily="18" charset="0"/>
                <a:cs typeface="Times New Roman" panose="02020603050405020304" pitchFamily="18" charset="0"/>
              </a:rPr>
              <a:t>加载模块</a:t>
            </a:r>
            <a:r>
              <a:rPr lang="en-US" altLang="zh-CN" dirty="0">
                <a:latin typeface="Times New Roman" panose="02020603050405020304" pitchFamily="18" charset="0"/>
                <a:cs typeface="Times New Roman" panose="02020603050405020304" pitchFamily="18" charset="0"/>
              </a:rPr>
              <a:t>module</a:t>
            </a:r>
            <a:r>
              <a:rPr lang="zh-CN" altLang="en-US" dirty="0">
                <a:latin typeface="Times New Roman" panose="02020603050405020304" pitchFamily="18" charset="0"/>
                <a:cs typeface="Times New Roman" panose="02020603050405020304" pitchFamily="18" charset="0"/>
              </a:rPr>
              <a:t>，当前名字空间中的变量</a:t>
            </a:r>
            <a:r>
              <a:rPr lang="en-US" altLang="zh-CN" dirty="0">
                <a:latin typeface="Times New Roman" panose="02020603050405020304" pitchFamily="18" charset="0"/>
                <a:cs typeface="Times New Roman" panose="02020603050405020304" pitchFamily="18" charset="0"/>
              </a:rPr>
              <a:t>module</a:t>
            </a:r>
            <a:r>
              <a:rPr lang="zh-CN" altLang="en-US" dirty="0">
                <a:latin typeface="Times New Roman" panose="02020603050405020304" pitchFamily="18" charset="0"/>
                <a:cs typeface="Times New Roman" panose="02020603050405020304" pitchFamily="18" charset="0"/>
              </a:rPr>
              <a:t>指向加载的模块对象</a:t>
            </a:r>
            <a:endParaRPr lang="en-US" altLang="zh-CN" dirty="0">
              <a:latin typeface="Times New Roman" panose="02020603050405020304" pitchFamily="18" charset="0"/>
              <a:cs typeface="Times New Roman" panose="02020603050405020304" pitchFamily="18" charset="0"/>
            </a:endParaRPr>
          </a:p>
          <a:p>
            <a:pPr>
              <a:lnSpc>
                <a:spcPct val="100000"/>
              </a:lnSpc>
            </a:pPr>
            <a:r>
              <a:rPr lang="en-US" altLang="zh-CN" dirty="0">
                <a:latin typeface="Times New Roman" panose="02020603050405020304" pitchFamily="18" charset="0"/>
                <a:cs typeface="Times New Roman" panose="02020603050405020304" pitchFamily="18" charset="0"/>
              </a:rPr>
              <a:t>import module as alias: </a:t>
            </a:r>
            <a:r>
              <a:rPr lang="zh-CN" altLang="en-US" dirty="0">
                <a:latin typeface="Times New Roman" panose="02020603050405020304" pitchFamily="18" charset="0"/>
                <a:cs typeface="Times New Roman" panose="02020603050405020304" pitchFamily="18" charset="0"/>
              </a:rPr>
              <a:t>加载模块</a:t>
            </a:r>
            <a:r>
              <a:rPr lang="en-US" altLang="zh-CN" dirty="0">
                <a:latin typeface="Times New Roman" panose="02020603050405020304" pitchFamily="18" charset="0"/>
                <a:cs typeface="Times New Roman" panose="02020603050405020304" pitchFamily="18" charset="0"/>
              </a:rPr>
              <a:t>module</a:t>
            </a:r>
            <a:r>
              <a:rPr lang="zh-CN" altLang="en-US" dirty="0">
                <a:latin typeface="Times New Roman" panose="02020603050405020304" pitchFamily="18" charset="0"/>
                <a:cs typeface="Times New Roman" panose="02020603050405020304" pitchFamily="18" charset="0"/>
              </a:rPr>
              <a:t>，变量</a:t>
            </a:r>
            <a:r>
              <a:rPr lang="en-US" altLang="zh-CN" dirty="0">
                <a:latin typeface="Times New Roman" panose="02020603050405020304" pitchFamily="18" charset="0"/>
                <a:cs typeface="Times New Roman" panose="02020603050405020304" pitchFamily="18" charset="0"/>
              </a:rPr>
              <a:t>alias</a:t>
            </a:r>
            <a:r>
              <a:rPr lang="zh-CN" altLang="en-US" dirty="0">
                <a:latin typeface="Times New Roman" panose="02020603050405020304" pitchFamily="18" charset="0"/>
                <a:cs typeface="Times New Roman" panose="02020603050405020304" pitchFamily="18" charset="0"/>
              </a:rPr>
              <a:t>指向加载的模块对象</a:t>
            </a:r>
            <a:endParaRPr lang="en-US" altLang="zh-CN" dirty="0">
              <a:latin typeface="Times New Roman" panose="02020603050405020304" pitchFamily="18" charset="0"/>
              <a:cs typeface="Times New Roman" panose="02020603050405020304" pitchFamily="18" charset="0"/>
            </a:endParaRPr>
          </a:p>
          <a:p>
            <a:pPr>
              <a:lnSpc>
                <a:spcPct val="100000"/>
              </a:lnSpc>
            </a:pPr>
            <a:r>
              <a:rPr lang="zh-CN" altLang="en-US" dirty="0">
                <a:latin typeface="Times New Roman" panose="02020603050405020304" pitchFamily="18" charset="0"/>
                <a:cs typeface="Times New Roman" panose="02020603050405020304" pitchFamily="18" charset="0"/>
              </a:rPr>
              <a:t>多个</a:t>
            </a:r>
            <a:r>
              <a:rPr lang="en-US" altLang="zh-CN" dirty="0">
                <a:latin typeface="Times New Roman" panose="02020603050405020304" pitchFamily="18" charset="0"/>
                <a:cs typeface="Times New Roman" panose="02020603050405020304" pitchFamily="18" charset="0"/>
              </a:rPr>
              <a:t>import</a:t>
            </a:r>
            <a:r>
              <a:rPr lang="zh-CN" altLang="en-US" dirty="0">
                <a:latin typeface="Times New Roman" panose="02020603050405020304" pitchFamily="18" charset="0"/>
                <a:cs typeface="Times New Roman" panose="02020603050405020304" pitchFamily="18" charset="0"/>
              </a:rPr>
              <a:t>语句可合并在一起，表示加载多个模块，比如</a:t>
            </a:r>
            <a:r>
              <a:rPr lang="en-US" altLang="zh-CN" dirty="0">
                <a:latin typeface="Times New Roman" panose="02020603050405020304" pitchFamily="18" charset="0"/>
                <a:cs typeface="Times New Roman" panose="02020603050405020304" pitchFamily="18" charset="0"/>
              </a:rPr>
              <a:t>import sys, math as math2</a:t>
            </a:r>
            <a:r>
              <a:rPr lang="zh-CN" altLang="en-US" dirty="0">
                <a:latin typeface="Times New Roman" panose="02020603050405020304" pitchFamily="18" charset="0"/>
                <a:cs typeface="Times New Roman" panose="02020603050405020304" pitchFamily="18" charset="0"/>
              </a:rPr>
              <a:t>。但不建议这样使用</a:t>
            </a:r>
            <a:endParaRPr lang="en-US" altLang="zh-CN" dirty="0">
              <a:latin typeface="Times New Roman" panose="02020603050405020304" pitchFamily="18" charset="0"/>
              <a:cs typeface="Times New Roman" panose="02020603050405020304" pitchFamily="18" charset="0"/>
            </a:endParaRPr>
          </a:p>
          <a:p>
            <a:r>
              <a:rPr lang="en-US" altLang="zh-CN" dirty="0" err="1"/>
              <a:t>dir</a:t>
            </a:r>
            <a:r>
              <a:rPr lang="en-US" altLang="zh-CN" dirty="0"/>
              <a:t>(module)</a:t>
            </a:r>
            <a:r>
              <a:rPr lang="zh-CN" altLang="en-US" dirty="0"/>
              <a:t>可以查看模块对象</a:t>
            </a:r>
            <a:r>
              <a:rPr lang="en-US" altLang="zh-CN" dirty="0"/>
              <a:t>module</a:t>
            </a:r>
            <a:r>
              <a:rPr lang="zh-CN" altLang="en-US" dirty="0"/>
              <a:t>中可以通过返回的属性列表。如果调用不带参数的</a:t>
            </a:r>
            <a:r>
              <a:rPr lang="en-US" altLang="zh-CN" dirty="0" err="1"/>
              <a:t>dir</a:t>
            </a:r>
            <a:r>
              <a:rPr lang="en-US" altLang="zh-CN" dirty="0"/>
              <a:t>()</a:t>
            </a:r>
            <a:r>
              <a:rPr lang="zh-CN" altLang="en-US" dirty="0"/>
              <a:t>函数，则返回当前名字空间内的所有名字（前面定义的变量）</a:t>
            </a:r>
            <a:endParaRPr lang="en-US" altLang="zh-CN" dirty="0"/>
          </a:p>
          <a:p>
            <a:r>
              <a:rPr lang="en-US" altLang="zh-CN" dirty="0"/>
              <a:t>help(obj)</a:t>
            </a:r>
            <a:r>
              <a:rPr lang="zh-CN" altLang="en-US" dirty="0"/>
              <a:t>函数查看任意模块对象（如果传递参数为模块对象）或函数（如果传递参数为函数）的使用帮助</a:t>
            </a:r>
            <a:endParaRPr lang="en-US" altLang="zh-CN" dirty="0"/>
          </a:p>
          <a:p>
            <a:endParaRPr lang="zh-CN" altLang="en-US" dirty="0"/>
          </a:p>
        </p:txBody>
      </p:sp>
      <p:sp>
        <p:nvSpPr>
          <p:cNvPr id="4" name="矩形 3">
            <a:extLst>
              <a:ext uri="{FF2B5EF4-FFF2-40B4-BE49-F238E27FC236}">
                <a16:creationId xmlns:a16="http://schemas.microsoft.com/office/drawing/2014/main" id="{BF1C9D06-A658-4BE7-84AF-6E1C1A710952}"/>
              </a:ext>
            </a:extLst>
          </p:cNvPr>
          <p:cNvSpPr/>
          <p:nvPr/>
        </p:nvSpPr>
        <p:spPr>
          <a:xfrm>
            <a:off x="5815628" y="4098012"/>
            <a:ext cx="3355452"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Font typeface="Wingdings" panose="05000000000000000000" pitchFamily="2" charset="2"/>
              <a:buNone/>
            </a:pPr>
            <a:r>
              <a:rPr lang="en-US" altLang="zh-CN" dirty="0">
                <a:latin typeface="+mj-lt"/>
              </a:rPr>
              <a:t>&gt;&gt;&gt; import math</a:t>
            </a:r>
          </a:p>
          <a:p>
            <a:pPr>
              <a:buFont typeface="Wingdings" panose="05000000000000000000" pitchFamily="2" charset="2"/>
              <a:buNone/>
            </a:pPr>
            <a:r>
              <a:rPr lang="en-US" altLang="zh-CN" dirty="0">
                <a:latin typeface="+mj-lt"/>
              </a:rPr>
              <a:t>&gt;&gt;&gt; </a:t>
            </a:r>
            <a:r>
              <a:rPr lang="en-US" altLang="zh-CN" dirty="0" err="1">
                <a:latin typeface="+mj-lt"/>
              </a:rPr>
              <a:t>math.sin</a:t>
            </a:r>
            <a:r>
              <a:rPr lang="en-US" altLang="zh-CN" dirty="0">
                <a:latin typeface="+mj-lt"/>
              </a:rPr>
              <a:t>(3)</a:t>
            </a:r>
          </a:p>
          <a:p>
            <a:r>
              <a:rPr lang="en-US" altLang="zh-CN" dirty="0">
                <a:solidFill>
                  <a:srgbClr val="0070C0"/>
                </a:solidFill>
                <a:latin typeface="+mj-lt"/>
              </a:rPr>
              <a:t>0.1411200080598672</a:t>
            </a:r>
          </a:p>
          <a:p>
            <a:pPr>
              <a:buFont typeface="Wingdings" panose="05000000000000000000" pitchFamily="2" charset="2"/>
              <a:buNone/>
            </a:pPr>
            <a:r>
              <a:rPr lang="en-US" altLang="zh-CN" dirty="0">
                <a:latin typeface="+mj-lt"/>
              </a:rPr>
              <a:t>&gt;&gt;&gt; import math as math2</a:t>
            </a:r>
          </a:p>
          <a:p>
            <a:pPr>
              <a:buFont typeface="Wingdings" panose="05000000000000000000" pitchFamily="2" charset="2"/>
              <a:buNone/>
            </a:pPr>
            <a:r>
              <a:rPr lang="en-US" altLang="zh-CN" dirty="0">
                <a:latin typeface="+mj-lt"/>
              </a:rPr>
              <a:t>&gt;&gt;&gt; math2.sin(3)</a:t>
            </a:r>
          </a:p>
          <a:p>
            <a:r>
              <a:rPr lang="en-US" altLang="zh-CN" dirty="0">
                <a:solidFill>
                  <a:srgbClr val="0070C0"/>
                </a:solidFill>
                <a:latin typeface="+mj-lt"/>
              </a:rPr>
              <a:t>0.1411200080598672</a:t>
            </a:r>
            <a:endParaRPr lang="en-US" altLang="zh-CN" dirty="0">
              <a:latin typeface="+mj-lt"/>
            </a:endParaRPr>
          </a:p>
        </p:txBody>
      </p:sp>
      <p:sp>
        <p:nvSpPr>
          <p:cNvPr id="5" name="矩形 4">
            <a:extLst>
              <a:ext uri="{FF2B5EF4-FFF2-40B4-BE49-F238E27FC236}">
                <a16:creationId xmlns:a16="http://schemas.microsoft.com/office/drawing/2014/main" id="{F29D4512-42BF-4F2C-B6C3-0B7F334CFF89}"/>
              </a:ext>
            </a:extLst>
          </p:cNvPr>
          <p:cNvSpPr/>
          <p:nvPr/>
        </p:nvSpPr>
        <p:spPr>
          <a:xfrm>
            <a:off x="9250059" y="4098012"/>
            <a:ext cx="2795286"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Font typeface="Wingdings" panose="05000000000000000000" pitchFamily="2" charset="2"/>
              <a:buNone/>
            </a:pPr>
            <a:r>
              <a:rPr lang="en-US" altLang="zh-CN" dirty="0">
                <a:latin typeface="+mj-lt"/>
              </a:rPr>
              <a:t>&gt;&gt;&gt; </a:t>
            </a:r>
            <a:r>
              <a:rPr lang="en-US" altLang="zh-CN" dirty="0" err="1">
                <a:latin typeface="+mj-lt"/>
              </a:rPr>
              <a:t>dir</a:t>
            </a:r>
            <a:r>
              <a:rPr lang="en-US" altLang="zh-CN" dirty="0">
                <a:latin typeface="+mj-lt"/>
              </a:rPr>
              <a:t>(math)</a:t>
            </a:r>
          </a:p>
          <a:p>
            <a:pPr>
              <a:buFont typeface="Wingdings" panose="05000000000000000000" pitchFamily="2" charset="2"/>
              <a:buNone/>
            </a:pPr>
            <a:r>
              <a:rPr lang="en-US" altLang="zh-CN" dirty="0">
                <a:latin typeface="+mj-lt"/>
              </a:rPr>
              <a:t>...</a:t>
            </a:r>
          </a:p>
          <a:p>
            <a:pPr>
              <a:buFont typeface="Wingdings" panose="05000000000000000000" pitchFamily="2" charset="2"/>
              <a:buNone/>
            </a:pPr>
            <a:r>
              <a:rPr lang="en-US" altLang="zh-CN" dirty="0">
                <a:latin typeface="+mj-lt"/>
              </a:rPr>
              <a:t>&gt;&gt;&gt; help(math)</a:t>
            </a:r>
          </a:p>
          <a:p>
            <a:pPr>
              <a:buFont typeface="Wingdings" panose="05000000000000000000" pitchFamily="2" charset="2"/>
              <a:buNone/>
            </a:pPr>
            <a:r>
              <a:rPr lang="en-US" altLang="zh-CN" dirty="0">
                <a:latin typeface="+mj-lt"/>
              </a:rPr>
              <a:t>...</a:t>
            </a:r>
          </a:p>
          <a:p>
            <a:pPr>
              <a:buFont typeface="Wingdings" panose="05000000000000000000" pitchFamily="2" charset="2"/>
              <a:buNone/>
            </a:pPr>
            <a:r>
              <a:rPr lang="en-US" altLang="zh-CN" dirty="0">
                <a:latin typeface="+mj-lt"/>
              </a:rPr>
              <a:t>&gt;&gt;&gt; help(</a:t>
            </a:r>
            <a:r>
              <a:rPr lang="en-US" altLang="zh-CN" dirty="0" err="1">
                <a:latin typeface="+mj-lt"/>
              </a:rPr>
              <a:t>math.sin</a:t>
            </a:r>
            <a:r>
              <a:rPr lang="en-US" altLang="zh-CN" dirty="0">
                <a:latin typeface="+mj-lt"/>
              </a:rPr>
              <a:t>)</a:t>
            </a:r>
          </a:p>
          <a:p>
            <a:pPr>
              <a:buFont typeface="Wingdings" panose="05000000000000000000" pitchFamily="2" charset="2"/>
              <a:buNone/>
            </a:pPr>
            <a:r>
              <a:rPr lang="en-US" altLang="zh-CN" dirty="0">
                <a:latin typeface="+mj-lt"/>
              </a:rPr>
              <a:t>...</a:t>
            </a:r>
          </a:p>
          <a:p>
            <a:pPr>
              <a:buFont typeface="Wingdings" panose="05000000000000000000" pitchFamily="2" charset="2"/>
              <a:buNone/>
            </a:pPr>
            <a:r>
              <a:rPr lang="en-US" altLang="zh-CN" dirty="0">
                <a:latin typeface="+mj-lt"/>
              </a:rPr>
              <a:t>&gt;&gt;&gt; </a:t>
            </a:r>
            <a:r>
              <a:rPr lang="en-US" altLang="zh-CN" dirty="0" err="1">
                <a:latin typeface="+mj-lt"/>
              </a:rPr>
              <a:t>dir</a:t>
            </a:r>
            <a:r>
              <a:rPr lang="en-US" altLang="zh-CN" dirty="0">
                <a:latin typeface="+mj-lt"/>
              </a:rPr>
              <a:t>(__</a:t>
            </a:r>
            <a:r>
              <a:rPr lang="en-US" altLang="zh-CN" dirty="0" err="1">
                <a:latin typeface="+mj-lt"/>
              </a:rPr>
              <a:t>builtins</a:t>
            </a:r>
            <a:r>
              <a:rPr lang="en-US" altLang="zh-CN" dirty="0">
                <a:latin typeface="+mj-lt"/>
              </a:rPr>
              <a:t>__)</a:t>
            </a:r>
          </a:p>
        </p:txBody>
      </p:sp>
      <p:sp>
        <p:nvSpPr>
          <p:cNvPr id="6" name="矩形 5">
            <a:extLst>
              <a:ext uri="{FF2B5EF4-FFF2-40B4-BE49-F238E27FC236}">
                <a16:creationId xmlns:a16="http://schemas.microsoft.com/office/drawing/2014/main" id="{F0344946-22E6-4C9E-BC52-111E48616A1C}"/>
              </a:ext>
            </a:extLst>
          </p:cNvPr>
          <p:cNvSpPr/>
          <p:nvPr/>
        </p:nvSpPr>
        <p:spPr>
          <a:xfrm>
            <a:off x="450067" y="4442134"/>
            <a:ext cx="5286582" cy="2055563"/>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latin typeface="宋体" panose="02010600030101010101" pitchFamily="2" charset="-122"/>
              </a:rPr>
              <a:t>内置模块</a:t>
            </a:r>
            <a:r>
              <a:rPr lang="en-US" altLang="zh-CN" b="1" dirty="0" err="1">
                <a:solidFill>
                  <a:schemeClr val="accent6"/>
                </a:solidFill>
                <a:latin typeface="+mj-lt"/>
              </a:rPr>
              <a:t>builtins</a:t>
            </a:r>
            <a:r>
              <a:rPr lang="zh-CN" altLang="en-US" dirty="0">
                <a:latin typeface="宋体" panose="02010600030101010101" pitchFamily="2" charset="-122"/>
              </a:rPr>
              <a:t>定义了许多内置的类型</a:t>
            </a:r>
            <a:r>
              <a:rPr lang="en-US" altLang="zh-CN" dirty="0">
                <a:latin typeface="宋体" panose="02010600030101010101" pitchFamily="2" charset="-122"/>
              </a:rPr>
              <a:t>(int/float</a:t>
            </a:r>
            <a:r>
              <a:rPr lang="zh-CN" altLang="en-US" dirty="0">
                <a:latin typeface="宋体" panose="02010600030101010101" pitchFamily="2" charset="-122"/>
              </a:rPr>
              <a:t>等</a:t>
            </a:r>
            <a:r>
              <a:rPr lang="en-US" altLang="zh-CN" dirty="0">
                <a:latin typeface="宋体" panose="02010600030101010101" pitchFamily="2" charset="-122"/>
              </a:rPr>
              <a:t>)</a:t>
            </a:r>
            <a:r>
              <a:rPr lang="zh-CN" altLang="en-US" dirty="0">
                <a:latin typeface="宋体" panose="02010600030101010101" pitchFamily="2" charset="-122"/>
              </a:rPr>
              <a:t>和内置函数</a:t>
            </a:r>
            <a:r>
              <a:rPr lang="en-US" altLang="zh-CN" dirty="0">
                <a:latin typeface="宋体" panose="02010600030101010101" pitchFamily="2" charset="-122"/>
              </a:rPr>
              <a:t>(print/input)</a:t>
            </a:r>
            <a:r>
              <a:rPr lang="zh-CN" altLang="en-US" dirty="0">
                <a:latin typeface="宋体" panose="02010600030101010101" pitchFamily="2" charset="-122"/>
              </a:rPr>
              <a:t>等</a:t>
            </a:r>
            <a:endParaRPr lang="en-US" altLang="zh-CN" dirty="0">
              <a:latin typeface="宋体" panose="02010600030101010101" pitchFamily="2" charset="-122"/>
            </a:endParaRPr>
          </a:p>
          <a:p>
            <a:pPr marL="285750" indent="-285750">
              <a:lnSpc>
                <a:spcPct val="120000"/>
              </a:lnSpc>
              <a:buFont typeface="Arial" panose="020B0604020202020204" pitchFamily="34" charset="0"/>
              <a:buChar char="•"/>
            </a:pPr>
            <a:r>
              <a:rPr lang="zh-CN" altLang="en-US" dirty="0">
                <a:latin typeface="宋体" panose="02010600030101010101" pitchFamily="2" charset="-122"/>
              </a:rPr>
              <a:t>解释器执行了下述语句：</a:t>
            </a:r>
            <a:endParaRPr lang="en-US" altLang="zh-CN" dirty="0">
              <a:latin typeface="宋体" panose="02010600030101010101" pitchFamily="2" charset="-122"/>
            </a:endParaRPr>
          </a:p>
          <a:p>
            <a:pPr>
              <a:lnSpc>
                <a:spcPct val="120000"/>
              </a:lnSpc>
            </a:pPr>
            <a:r>
              <a:rPr lang="en-US" altLang="zh-CN" dirty="0">
                <a:solidFill>
                  <a:srgbClr val="0070C0"/>
                </a:solidFill>
                <a:latin typeface="宋体" panose="02010600030101010101" pitchFamily="2" charset="-122"/>
              </a:rPr>
              <a:t>  </a:t>
            </a:r>
            <a:r>
              <a:rPr lang="en-US" altLang="zh-CN" b="1" dirty="0">
                <a:solidFill>
                  <a:schemeClr val="accent6"/>
                </a:solidFill>
                <a:latin typeface="+mj-lt"/>
              </a:rPr>
              <a:t>import </a:t>
            </a:r>
            <a:r>
              <a:rPr lang="en-US" altLang="zh-CN" b="1" dirty="0" err="1">
                <a:solidFill>
                  <a:schemeClr val="accent6"/>
                </a:solidFill>
                <a:latin typeface="+mj-lt"/>
              </a:rPr>
              <a:t>builtins</a:t>
            </a:r>
            <a:r>
              <a:rPr lang="en-US" altLang="zh-CN" b="1" dirty="0">
                <a:solidFill>
                  <a:schemeClr val="accent6"/>
                </a:solidFill>
                <a:latin typeface="+mj-lt"/>
              </a:rPr>
              <a:t> as __</a:t>
            </a:r>
            <a:r>
              <a:rPr lang="en-US" altLang="zh-CN" b="1" dirty="0" err="1">
                <a:solidFill>
                  <a:schemeClr val="accent6"/>
                </a:solidFill>
                <a:latin typeface="+mj-lt"/>
              </a:rPr>
              <a:t>builtins</a:t>
            </a:r>
            <a:r>
              <a:rPr lang="en-US" altLang="zh-CN" b="1" dirty="0">
                <a:solidFill>
                  <a:schemeClr val="accent6"/>
                </a:solidFill>
                <a:latin typeface="+mj-lt"/>
              </a:rPr>
              <a:t>__</a:t>
            </a:r>
          </a:p>
          <a:p>
            <a:pPr marL="285750" indent="-285750">
              <a:lnSpc>
                <a:spcPct val="120000"/>
              </a:lnSpc>
              <a:buFont typeface="Arial" panose="020B0604020202020204" pitchFamily="34" charset="0"/>
              <a:buChar char="•"/>
            </a:pPr>
            <a:r>
              <a:rPr lang="zh-CN" altLang="en-US" dirty="0">
                <a:latin typeface="宋体" panose="02010600030101010101" pitchFamily="2" charset="-122"/>
              </a:rPr>
              <a:t>作用域搜索的</a:t>
            </a:r>
            <a:r>
              <a:rPr lang="en-US" altLang="zh-CN" dirty="0">
                <a:latin typeface="宋体" panose="02010600030101010101" pitchFamily="2" charset="-122"/>
              </a:rPr>
              <a:t>LEGB</a:t>
            </a:r>
            <a:r>
              <a:rPr lang="zh-CN" altLang="en-US" dirty="0">
                <a:latin typeface="宋体" panose="02010600030101010101" pitchFamily="2" charset="-122"/>
              </a:rPr>
              <a:t>规则中，</a:t>
            </a:r>
            <a:r>
              <a:rPr lang="zh-CN" altLang="en-US" b="1" dirty="0">
                <a:solidFill>
                  <a:schemeClr val="accent6"/>
                </a:solidFill>
                <a:latin typeface="宋体" panose="02010600030101010101" pitchFamily="2" charset="-122"/>
              </a:rPr>
              <a:t>内置名字空间</a:t>
            </a:r>
            <a:r>
              <a:rPr lang="zh-CN" altLang="en-US" dirty="0">
                <a:latin typeface="宋体" panose="02010600030101010101" pitchFamily="2" charset="-122"/>
              </a:rPr>
              <a:t>指的是</a:t>
            </a:r>
            <a:r>
              <a:rPr lang="en-US" altLang="zh-CN" dirty="0">
                <a:latin typeface="宋体" panose="02010600030101010101" pitchFamily="2" charset="-122"/>
              </a:rPr>
              <a:t>__</a:t>
            </a:r>
            <a:r>
              <a:rPr lang="en-US" altLang="zh-CN" dirty="0" err="1">
                <a:latin typeface="宋体" panose="02010600030101010101" pitchFamily="2" charset="-122"/>
              </a:rPr>
              <a:t>builtins</a:t>
            </a:r>
            <a:r>
              <a:rPr lang="en-US" altLang="zh-CN" dirty="0">
                <a:latin typeface="宋体" panose="02010600030101010101" pitchFamily="2" charset="-122"/>
              </a:rPr>
              <a:t>__</a:t>
            </a:r>
            <a:r>
              <a:rPr lang="zh-CN" altLang="en-US" dirty="0">
                <a:latin typeface="宋体" panose="02010600030101010101" pitchFamily="2" charset="-122"/>
              </a:rPr>
              <a:t>所指向的</a:t>
            </a:r>
            <a:r>
              <a:rPr lang="en-US" altLang="zh-CN" dirty="0">
                <a:latin typeface="宋体" panose="02010600030101010101" pitchFamily="2" charset="-122"/>
              </a:rPr>
              <a:t>(</a:t>
            </a:r>
            <a:r>
              <a:rPr lang="zh-CN" altLang="en-US" dirty="0">
                <a:latin typeface="宋体" panose="02010600030101010101" pitchFamily="2" charset="-122"/>
              </a:rPr>
              <a:t>模块</a:t>
            </a:r>
            <a:r>
              <a:rPr lang="en-US" altLang="zh-CN" dirty="0">
                <a:latin typeface="宋体" panose="02010600030101010101" pitchFamily="2" charset="-122"/>
              </a:rPr>
              <a:t>)</a:t>
            </a:r>
            <a:r>
              <a:rPr lang="zh-CN" altLang="en-US" dirty="0">
                <a:latin typeface="宋体" panose="02010600030101010101" pitchFamily="2" charset="-122"/>
              </a:rPr>
              <a:t>对象的名字空间</a:t>
            </a:r>
            <a:endParaRPr lang="en-US" altLang="zh-CN" b="1" dirty="0">
              <a:solidFill>
                <a:schemeClr val="accent6"/>
              </a:solidFill>
              <a:latin typeface="宋体" panose="02010600030101010101" pitchFamily="2" charset="-122"/>
            </a:endParaRPr>
          </a:p>
        </p:txBody>
      </p:sp>
    </p:spTree>
    <p:extLst>
      <p:ext uri="{BB962C8B-B14F-4D97-AF65-F5344CB8AC3E}">
        <p14:creationId xmlns:p14="http://schemas.microsoft.com/office/powerpoint/2010/main" val="18417278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2960F-8DB0-4BB9-ABAA-0C0329257FC0}"/>
              </a:ext>
            </a:extLst>
          </p:cNvPr>
          <p:cNvSpPr>
            <a:spLocks noGrp="1"/>
          </p:cNvSpPr>
          <p:nvPr>
            <p:ph type="title"/>
          </p:nvPr>
        </p:nvSpPr>
        <p:spPr/>
        <p:txBody>
          <a:bodyPr/>
          <a:lstStyle/>
          <a:p>
            <a:r>
              <a:rPr lang="en-US" altLang="zh-CN" dirty="0"/>
              <a:t>import</a:t>
            </a:r>
            <a:r>
              <a:rPr lang="zh-CN" altLang="en-US" dirty="0"/>
              <a:t>语句</a:t>
            </a:r>
          </a:p>
        </p:txBody>
      </p:sp>
      <p:sp>
        <p:nvSpPr>
          <p:cNvPr id="3" name="内容占位符 2">
            <a:extLst>
              <a:ext uri="{FF2B5EF4-FFF2-40B4-BE49-F238E27FC236}">
                <a16:creationId xmlns:a16="http://schemas.microsoft.com/office/drawing/2014/main" id="{31F56927-92E0-43F9-9530-09A9591EEAE9}"/>
              </a:ext>
            </a:extLst>
          </p:cNvPr>
          <p:cNvSpPr>
            <a:spLocks noGrp="1"/>
          </p:cNvSpPr>
          <p:nvPr>
            <p:ph idx="1"/>
          </p:nvPr>
        </p:nvSpPr>
        <p:spPr/>
        <p:txBody>
          <a:bodyPr/>
          <a:lstStyle/>
          <a:p>
            <a:pPr marL="0" indent="0">
              <a:lnSpc>
                <a:spcPct val="100000"/>
              </a:lnSpc>
              <a:spcBef>
                <a:spcPts val="300"/>
              </a:spcBef>
              <a:buNone/>
            </a:pPr>
            <a:r>
              <a:rPr lang="zh-CN" altLang="en-US" b="1" dirty="0">
                <a:latin typeface="+mj-lt"/>
              </a:rPr>
              <a:t>from </a:t>
            </a:r>
            <a:r>
              <a:rPr lang="en-US" altLang="zh-CN" b="1" dirty="0">
                <a:latin typeface="+mj-lt"/>
              </a:rPr>
              <a:t>module</a:t>
            </a:r>
            <a:r>
              <a:rPr lang="zh-CN" altLang="en-US" b="1" dirty="0">
                <a:latin typeface="+mj-lt"/>
              </a:rPr>
              <a:t> import </a:t>
            </a:r>
            <a:r>
              <a:rPr lang="en-US" altLang="zh-CN" b="1" dirty="0">
                <a:latin typeface="+mj-lt"/>
              </a:rPr>
              <a:t>obj </a:t>
            </a:r>
            <a:r>
              <a:rPr lang="zh-CN" altLang="en-US" b="1" dirty="0">
                <a:latin typeface="+mj-lt"/>
              </a:rPr>
              <a:t>[as </a:t>
            </a:r>
            <a:r>
              <a:rPr lang="en-US" altLang="zh-CN" b="1" dirty="0">
                <a:latin typeface="+mj-lt"/>
              </a:rPr>
              <a:t>alias</a:t>
            </a:r>
            <a:r>
              <a:rPr lang="zh-CN" altLang="en-US" b="1" dirty="0">
                <a:latin typeface="+mj-lt"/>
              </a:rPr>
              <a:t>]</a:t>
            </a:r>
            <a:endParaRPr lang="en-US" altLang="zh-CN" b="1" dirty="0">
              <a:latin typeface="+mj-lt"/>
            </a:endParaRPr>
          </a:p>
          <a:p>
            <a:pPr>
              <a:lnSpc>
                <a:spcPct val="100000"/>
              </a:lnSpc>
              <a:spcBef>
                <a:spcPts val="300"/>
              </a:spcBef>
            </a:pPr>
            <a:r>
              <a:rPr lang="zh-CN" altLang="en-US" dirty="0">
                <a:latin typeface="宋体" panose="02010600030101010101" pitchFamily="2" charset="-122"/>
              </a:rPr>
              <a:t>仅从模块</a:t>
            </a:r>
            <a:r>
              <a:rPr lang="en-US" altLang="zh-CN" dirty="0">
                <a:latin typeface="宋体" panose="02010600030101010101" pitchFamily="2" charset="-122"/>
              </a:rPr>
              <a:t>module</a:t>
            </a:r>
            <a:r>
              <a:rPr lang="zh-CN" altLang="en-US" dirty="0">
                <a:latin typeface="宋体" panose="02010600030101010101" pitchFamily="2" charset="-122"/>
              </a:rPr>
              <a:t>中</a:t>
            </a:r>
            <a:r>
              <a:rPr lang="zh-CN" altLang="en-US" b="1" dirty="0">
                <a:solidFill>
                  <a:schemeClr val="accent6"/>
                </a:solidFill>
                <a:latin typeface="宋体" panose="02010600030101010101" pitchFamily="2" charset="-122"/>
              </a:rPr>
              <a:t>导入名字为</a:t>
            </a:r>
            <a:r>
              <a:rPr lang="en-US" altLang="zh-CN" b="1" dirty="0">
                <a:solidFill>
                  <a:schemeClr val="accent6"/>
                </a:solidFill>
                <a:latin typeface="宋体" panose="02010600030101010101" pitchFamily="2" charset="-122"/>
              </a:rPr>
              <a:t>obj</a:t>
            </a:r>
            <a:r>
              <a:rPr lang="zh-CN" altLang="en-US" b="1" dirty="0">
                <a:solidFill>
                  <a:schemeClr val="accent6"/>
                </a:solidFill>
                <a:latin typeface="宋体" panose="02010600030101010101" pitchFamily="2" charset="-122"/>
              </a:rPr>
              <a:t>的对象</a:t>
            </a:r>
            <a:r>
              <a:rPr lang="zh-CN" altLang="en-US" dirty="0">
                <a:latin typeface="宋体" panose="02010600030101010101" pitchFamily="2" charset="-122"/>
              </a:rPr>
              <a:t>，当前名字空间引入变量</a:t>
            </a:r>
            <a:r>
              <a:rPr lang="en-US" altLang="zh-CN" dirty="0">
                <a:latin typeface="宋体" panose="02010600030101010101" pitchFamily="2" charset="-122"/>
              </a:rPr>
              <a:t>obj</a:t>
            </a:r>
            <a:r>
              <a:rPr lang="zh-CN" altLang="en-US" dirty="0">
                <a:latin typeface="宋体" panose="02010600030101010101" pitchFamily="2" charset="-122"/>
              </a:rPr>
              <a:t>或</a:t>
            </a:r>
            <a:r>
              <a:rPr lang="en-US" altLang="zh-CN" dirty="0">
                <a:latin typeface="宋体" panose="02010600030101010101" pitchFamily="2" charset="-122"/>
              </a:rPr>
              <a:t>alias</a:t>
            </a:r>
            <a:r>
              <a:rPr lang="zh-CN" altLang="en-US" dirty="0">
                <a:latin typeface="宋体" panose="02010600030101010101" pitchFamily="2" charset="-122"/>
              </a:rPr>
              <a:t>，指向该导入的对象</a:t>
            </a:r>
            <a:endParaRPr lang="en-US" altLang="zh-CN" dirty="0">
              <a:latin typeface="宋体" panose="02010600030101010101" pitchFamily="2" charset="-122"/>
            </a:endParaRPr>
          </a:p>
          <a:p>
            <a:pPr>
              <a:lnSpc>
                <a:spcPct val="100000"/>
              </a:lnSpc>
              <a:spcBef>
                <a:spcPts val="300"/>
              </a:spcBef>
            </a:pPr>
            <a:r>
              <a:rPr lang="zh-CN" altLang="en-US" dirty="0">
                <a:latin typeface="宋体" panose="02010600030101010101" pitchFamily="2" charset="-122"/>
              </a:rPr>
              <a:t>访问该对象时</a:t>
            </a:r>
            <a:r>
              <a:rPr lang="zh-CN" altLang="en-US" dirty="0">
                <a:solidFill>
                  <a:srgbClr val="0070C0"/>
                </a:solidFill>
                <a:latin typeface="宋体" panose="02010600030101010101" pitchFamily="2" charset="-122"/>
              </a:rPr>
              <a:t>不再需要</a:t>
            </a:r>
            <a:r>
              <a:rPr lang="zh-CN" altLang="en-US" dirty="0">
                <a:latin typeface="宋体" panose="02010600030101010101" pitchFamily="2" charset="-122"/>
              </a:rPr>
              <a:t>包括模块名，可以减少查询次数，提高执行速度</a:t>
            </a:r>
            <a:endParaRPr lang="en-US" altLang="zh-CN" dirty="0">
              <a:latin typeface="宋体" panose="02010600030101010101" pitchFamily="2" charset="-122"/>
            </a:endParaRPr>
          </a:p>
          <a:p>
            <a:pPr marL="0" indent="0">
              <a:spcBef>
                <a:spcPts val="300"/>
              </a:spcBef>
              <a:buNone/>
            </a:pPr>
            <a:r>
              <a:rPr lang="zh-CN" altLang="en-US" b="1" dirty="0">
                <a:latin typeface="+mj-lt"/>
              </a:rPr>
              <a:t>from math import *  </a:t>
            </a:r>
            <a:endParaRPr lang="en-US" altLang="zh-CN" b="1" dirty="0">
              <a:latin typeface="+mj-lt"/>
            </a:endParaRPr>
          </a:p>
          <a:p>
            <a:pPr>
              <a:spcBef>
                <a:spcPts val="300"/>
              </a:spcBef>
            </a:pPr>
            <a:r>
              <a:rPr lang="zh-CN" altLang="en-US" dirty="0">
                <a:latin typeface="宋体" panose="02010600030101010101" pitchFamily="2" charset="-122"/>
              </a:rPr>
              <a:t>从模块中导入所有的对象到当前名字空间</a:t>
            </a:r>
            <a:endParaRPr lang="en-US" altLang="zh-CN" dirty="0">
              <a:latin typeface="宋体" panose="02010600030101010101" pitchFamily="2" charset="-122"/>
            </a:endParaRPr>
          </a:p>
          <a:p>
            <a:pPr>
              <a:spcBef>
                <a:spcPts val="300"/>
              </a:spcBef>
            </a:pPr>
            <a:r>
              <a:rPr lang="zh-CN" altLang="en-US" dirty="0">
                <a:latin typeface="宋体" panose="02010600030101010101" pitchFamily="2" charset="-122"/>
              </a:rPr>
              <a:t>多个模块中有同样的对象名时造成混乱，因此谨慎使用</a:t>
            </a:r>
            <a:endParaRPr lang="en-US" altLang="zh-CN" dirty="0">
              <a:latin typeface="宋体" panose="02010600030101010101" pitchFamily="2" charset="-122"/>
            </a:endParaRPr>
          </a:p>
          <a:p>
            <a:pPr>
              <a:spcBef>
                <a:spcPts val="300"/>
              </a:spcBef>
            </a:pPr>
            <a:r>
              <a:rPr lang="en-US" altLang="zh-CN" dirty="0"/>
              <a:t>_xxx    </a:t>
            </a:r>
            <a:r>
              <a:rPr lang="zh-CN" altLang="en-US" b="1" dirty="0">
                <a:solidFill>
                  <a:schemeClr val="accent6"/>
                </a:solidFill>
                <a:latin typeface="宋体" panose="02010600030101010101" pitchFamily="2" charset="-122"/>
              </a:rPr>
              <a:t>单下划线开始的变量</a:t>
            </a:r>
            <a:r>
              <a:rPr lang="zh-CN" altLang="en-US" dirty="0"/>
              <a:t>为保护变量，表示</a:t>
            </a:r>
            <a:r>
              <a:rPr lang="en-US" altLang="zh-CN" dirty="0"/>
              <a:t>from module import *</a:t>
            </a:r>
            <a:r>
              <a:rPr lang="zh-CN" altLang="en-US" dirty="0"/>
              <a:t>导入时以单下划线开始的变量排除在外</a:t>
            </a:r>
            <a:endParaRPr lang="en-US" altLang="zh-CN" dirty="0"/>
          </a:p>
          <a:p>
            <a:pPr>
              <a:spcBef>
                <a:spcPts val="300"/>
              </a:spcBef>
            </a:pPr>
            <a:r>
              <a:rPr lang="zh-CN" altLang="en-US" b="1" dirty="0">
                <a:solidFill>
                  <a:srgbClr val="FF0000"/>
                </a:solidFill>
              </a:rPr>
              <a:t>补充</a:t>
            </a:r>
            <a:r>
              <a:rPr lang="zh-CN" altLang="en-US" dirty="0"/>
              <a:t>：如果待导入的模块中定义了</a:t>
            </a:r>
            <a:r>
              <a:rPr lang="en-US" altLang="zh-CN" dirty="0"/>
              <a:t>__all__</a:t>
            </a:r>
            <a:r>
              <a:rPr lang="zh-CN" altLang="en-US" dirty="0"/>
              <a:t>变量，则在使用</a:t>
            </a:r>
            <a:r>
              <a:rPr lang="en-US" altLang="zh-CN" dirty="0"/>
              <a:t>from module import *</a:t>
            </a:r>
            <a:r>
              <a:rPr lang="zh-CN" altLang="en-US" dirty="0"/>
              <a:t>时，只有该变量中列出的名字才可以被其他模块导入</a:t>
            </a:r>
            <a:endParaRPr lang="en-US" altLang="zh-CN" dirty="0">
              <a:latin typeface="宋体" panose="02010600030101010101" pitchFamily="2" charset="-122"/>
            </a:endParaRPr>
          </a:p>
          <a:p>
            <a:pPr>
              <a:spcBef>
                <a:spcPts val="300"/>
              </a:spcBef>
            </a:pPr>
            <a:endParaRPr lang="zh-CN" altLang="en-US" dirty="0"/>
          </a:p>
        </p:txBody>
      </p:sp>
      <p:sp>
        <p:nvSpPr>
          <p:cNvPr id="4" name="矩形 3">
            <a:extLst>
              <a:ext uri="{FF2B5EF4-FFF2-40B4-BE49-F238E27FC236}">
                <a16:creationId xmlns:a16="http://schemas.microsoft.com/office/drawing/2014/main" id="{74E87564-0DC0-4D48-A43E-7DA91A8161AC}"/>
              </a:ext>
            </a:extLst>
          </p:cNvPr>
          <p:cNvSpPr/>
          <p:nvPr/>
        </p:nvSpPr>
        <p:spPr>
          <a:xfrm>
            <a:off x="529046" y="4916131"/>
            <a:ext cx="2703252"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latin typeface="+mj-lt"/>
              </a:rPr>
              <a:t>__all__ = [</a:t>
            </a:r>
            <a:endParaRPr lang="en-US" altLang="zh-CN" dirty="0">
              <a:latin typeface="+mj-lt"/>
            </a:endParaRPr>
          </a:p>
          <a:p>
            <a:r>
              <a:rPr lang="en-US" altLang="zh-CN" dirty="0">
                <a:latin typeface="+mj-lt"/>
              </a:rPr>
              <a:t>    '</a:t>
            </a:r>
            <a:r>
              <a:rPr lang="en-US" altLang="zh-CN" dirty="0" err="1">
                <a:latin typeface="+mj-lt"/>
              </a:rPr>
              <a:t>abc</a:t>
            </a:r>
            <a:r>
              <a:rPr lang="en-US" altLang="zh-CN" dirty="0">
                <a:latin typeface="+mj-lt"/>
              </a:rPr>
              <a:t>', '</a:t>
            </a:r>
            <a:r>
              <a:rPr lang="en-US" altLang="zh-CN" dirty="0" err="1">
                <a:latin typeface="+mj-lt"/>
              </a:rPr>
              <a:t>def</a:t>
            </a:r>
            <a:r>
              <a:rPr lang="en-US" altLang="zh-CN" dirty="0">
                <a:latin typeface="+mj-lt"/>
              </a:rPr>
              <a:t>'</a:t>
            </a:r>
            <a:endParaRPr lang="zh-CN" altLang="en-US" dirty="0">
              <a:latin typeface="+mj-lt"/>
            </a:endParaRPr>
          </a:p>
          <a:p>
            <a:r>
              <a:rPr lang="zh-CN" altLang="en-US" dirty="0">
                <a:latin typeface="+mj-lt"/>
              </a:rPr>
              <a:t>]</a:t>
            </a:r>
          </a:p>
        </p:txBody>
      </p:sp>
      <p:sp>
        <p:nvSpPr>
          <p:cNvPr id="5" name="矩形 4">
            <a:extLst>
              <a:ext uri="{FF2B5EF4-FFF2-40B4-BE49-F238E27FC236}">
                <a16:creationId xmlns:a16="http://schemas.microsoft.com/office/drawing/2014/main" id="{14EB3F2F-9B86-4998-B8D1-74D1FA4EC1CC}"/>
              </a:ext>
            </a:extLst>
          </p:cNvPr>
          <p:cNvSpPr/>
          <p:nvPr/>
        </p:nvSpPr>
        <p:spPr>
          <a:xfrm>
            <a:off x="5268814" y="4042602"/>
            <a:ext cx="4768321" cy="25853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Font typeface="Wingdings" panose="05000000000000000000" pitchFamily="2" charset="2"/>
              <a:buNone/>
            </a:pPr>
            <a:r>
              <a:rPr lang="en-US" altLang="zh-CN" dirty="0">
                <a:latin typeface="Consolas" panose="020B0609020204030204" pitchFamily="49" charset="0"/>
              </a:rPr>
              <a:t>&gt;&gt;&gt; from math import sin</a:t>
            </a:r>
          </a:p>
          <a:p>
            <a:pPr>
              <a:buFont typeface="Wingdings" panose="05000000000000000000" pitchFamily="2" charset="2"/>
              <a:buNone/>
            </a:pPr>
            <a:r>
              <a:rPr lang="en-US" altLang="zh-CN" dirty="0">
                <a:latin typeface="Consolas" panose="020B0609020204030204" pitchFamily="49" charset="0"/>
              </a:rPr>
              <a:t>&gt;&gt;&gt; sin(3)</a:t>
            </a:r>
          </a:p>
          <a:p>
            <a:pPr>
              <a:buFont typeface="Wingdings" panose="05000000000000000000" pitchFamily="2" charset="2"/>
              <a:buNone/>
            </a:pPr>
            <a:r>
              <a:rPr lang="en-US" altLang="zh-CN" dirty="0">
                <a:solidFill>
                  <a:srgbClr val="0070C0"/>
                </a:solidFill>
                <a:latin typeface="Consolas" panose="020B0609020204030204" pitchFamily="49" charset="0"/>
              </a:rPr>
              <a:t>0.1411200080598672</a:t>
            </a:r>
          </a:p>
          <a:p>
            <a:pPr>
              <a:buFont typeface="Wingdings" panose="05000000000000000000" pitchFamily="2" charset="2"/>
              <a:buNone/>
            </a:pPr>
            <a:r>
              <a:rPr lang="en-US" altLang="zh-CN" dirty="0">
                <a:latin typeface="Consolas" panose="020B0609020204030204" pitchFamily="49" charset="0"/>
              </a:rPr>
              <a:t>&gt;&gt;&gt; from math import sin as f, cos </a:t>
            </a:r>
            <a:endParaRPr lang="zh-CN" altLang="en-US" dirty="0">
              <a:latin typeface="Consolas" panose="020B0609020204030204" pitchFamily="49" charset="0"/>
            </a:endParaRPr>
          </a:p>
          <a:p>
            <a:pPr>
              <a:buFont typeface="Wingdings" panose="05000000000000000000" pitchFamily="2" charset="2"/>
              <a:buNone/>
            </a:pPr>
            <a:r>
              <a:rPr lang="en-US" altLang="zh-CN" dirty="0">
                <a:latin typeface="Consolas" panose="020B0609020204030204" pitchFamily="49" charset="0"/>
              </a:rPr>
              <a:t>&gt;&gt;&gt; f(3)</a:t>
            </a:r>
          </a:p>
          <a:p>
            <a:pPr>
              <a:buFont typeface="Wingdings" panose="05000000000000000000" pitchFamily="2" charset="2"/>
              <a:buNone/>
            </a:pPr>
            <a:r>
              <a:rPr lang="en-US" altLang="zh-CN" dirty="0">
                <a:solidFill>
                  <a:srgbClr val="0070C0"/>
                </a:solidFill>
                <a:latin typeface="Consolas" panose="020B0609020204030204" pitchFamily="49" charset="0"/>
              </a:rPr>
              <a:t>0.1411200080598672</a:t>
            </a:r>
          </a:p>
          <a:p>
            <a:pPr>
              <a:buFont typeface="Wingdings" panose="05000000000000000000" pitchFamily="2" charset="2"/>
              <a:buNone/>
            </a:pPr>
            <a:r>
              <a:rPr lang="en-US" altLang="zh-CN" dirty="0">
                <a:latin typeface="Consolas" panose="020B0609020204030204" pitchFamily="49" charset="0"/>
              </a:rPr>
              <a:t>&gt;&gt;&gt; cos(0)</a:t>
            </a:r>
          </a:p>
          <a:p>
            <a:pPr>
              <a:buFont typeface="Wingdings" panose="05000000000000000000" pitchFamily="2" charset="2"/>
              <a:buNone/>
            </a:pPr>
            <a:r>
              <a:rPr lang="en-US" altLang="zh-CN" dirty="0">
                <a:solidFill>
                  <a:srgbClr val="0070C0"/>
                </a:solidFill>
                <a:latin typeface="Consolas" panose="020B0609020204030204" pitchFamily="49" charset="0"/>
              </a:rPr>
              <a:t>1.0</a:t>
            </a:r>
          </a:p>
          <a:p>
            <a:pPr>
              <a:buFont typeface="Wingdings" panose="05000000000000000000" pitchFamily="2" charset="2"/>
              <a:buNone/>
            </a:pPr>
            <a:r>
              <a:rPr lang="en-US" altLang="zh-CN" dirty="0">
                <a:latin typeface="Consolas" panose="020B0609020204030204" pitchFamily="49" charset="0"/>
              </a:rPr>
              <a:t>&gt;&gt;&gt; from math import *</a:t>
            </a:r>
            <a:endParaRPr lang="zh-CN" altLang="en-US" dirty="0">
              <a:latin typeface="Consolas" panose="020B0609020204030204" pitchFamily="49" charset="0"/>
            </a:endParaRPr>
          </a:p>
        </p:txBody>
      </p:sp>
    </p:spTree>
    <p:extLst>
      <p:ext uri="{BB962C8B-B14F-4D97-AF65-F5344CB8AC3E}">
        <p14:creationId xmlns:p14="http://schemas.microsoft.com/office/powerpoint/2010/main" val="33419337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546999-01A2-4A47-94B5-C7ED9039FBE3}"/>
              </a:ext>
            </a:extLst>
          </p:cNvPr>
          <p:cNvSpPr>
            <a:spLocks noGrp="1"/>
          </p:cNvSpPr>
          <p:nvPr>
            <p:ph type="title"/>
          </p:nvPr>
        </p:nvSpPr>
        <p:spPr/>
        <p:txBody>
          <a:bodyPr/>
          <a:lstStyle/>
          <a:p>
            <a:r>
              <a:rPr lang="en-US" altLang="zh-CN" dirty="0"/>
              <a:t>__name__</a:t>
            </a:r>
            <a:endParaRPr lang="zh-CN" altLang="en-US" dirty="0"/>
          </a:p>
        </p:txBody>
      </p:sp>
      <p:sp>
        <p:nvSpPr>
          <p:cNvPr id="3" name="内容占位符 2">
            <a:extLst>
              <a:ext uri="{FF2B5EF4-FFF2-40B4-BE49-F238E27FC236}">
                <a16:creationId xmlns:a16="http://schemas.microsoft.com/office/drawing/2014/main" id="{F99BED25-584A-4047-A8CD-138F0DE561B2}"/>
              </a:ext>
            </a:extLst>
          </p:cNvPr>
          <p:cNvSpPr>
            <a:spLocks noGrp="1"/>
          </p:cNvSpPr>
          <p:nvPr>
            <p:ph idx="1"/>
          </p:nvPr>
        </p:nvSpPr>
        <p:spPr>
          <a:xfrm>
            <a:off x="442913" y="728663"/>
            <a:ext cx="11289710" cy="5617710"/>
          </a:xfrm>
        </p:spPr>
        <p:txBody>
          <a:bodyPr/>
          <a:lstStyle/>
          <a:p>
            <a:pPr marL="0" indent="0">
              <a:lnSpc>
                <a:spcPct val="100000"/>
              </a:lnSpc>
              <a:buNone/>
            </a:pPr>
            <a:r>
              <a:rPr lang="zh-CN" altLang="en-US" dirty="0">
                <a:latin typeface="宋体" panose="02010600030101010101" pitchFamily="2" charset="-122"/>
              </a:rPr>
              <a:t>除了在源程序中定义的名字外，</a:t>
            </a:r>
            <a:r>
              <a:rPr lang="en-US" altLang="zh-CN" dirty="0">
                <a:latin typeface="宋体" panose="02010600030101010101" pitchFamily="2" charset="-122"/>
              </a:rPr>
              <a:t>python</a:t>
            </a:r>
            <a:r>
              <a:rPr lang="zh-CN" altLang="en-US" dirty="0">
                <a:latin typeface="宋体" panose="02010600030101010101" pitchFamily="2" charset="-122"/>
              </a:rPr>
              <a:t>解释器还会（在模块真正执行之前）定义一些内部的名字，包括</a:t>
            </a:r>
            <a:r>
              <a:rPr lang="en-US" altLang="zh-CN" dirty="0">
                <a:latin typeface="宋体" panose="02010600030101010101" pitchFamily="2" charset="-122"/>
              </a:rPr>
              <a:t>__name__, __doc__, __file__</a:t>
            </a:r>
            <a:r>
              <a:rPr lang="zh-CN" altLang="en-US" dirty="0">
                <a:latin typeface="宋体" panose="02010600030101010101" pitchFamily="2" charset="-122"/>
              </a:rPr>
              <a:t>等 </a:t>
            </a:r>
            <a:endParaRPr lang="en-US" altLang="zh-CN" dirty="0">
              <a:latin typeface="宋体" panose="02010600030101010101" pitchFamily="2" charset="-122"/>
            </a:endParaRPr>
          </a:p>
          <a:p>
            <a:pPr marL="0" indent="0">
              <a:lnSpc>
                <a:spcPct val="100000"/>
              </a:lnSpc>
              <a:buNone/>
            </a:pPr>
            <a:r>
              <a:rPr lang="zh-CN" altLang="en-US" dirty="0">
                <a:latin typeface="宋体" panose="02010600030101010101" pitchFamily="2" charset="-122"/>
              </a:rPr>
              <a:t>模块一般有两种方式执行</a:t>
            </a:r>
            <a:endParaRPr lang="en-US" altLang="zh-CN" dirty="0">
              <a:latin typeface="宋体" panose="02010600030101010101" pitchFamily="2" charset="-122"/>
            </a:endParaRPr>
          </a:p>
          <a:p>
            <a:pPr>
              <a:lnSpc>
                <a:spcPct val="100000"/>
              </a:lnSpc>
            </a:pPr>
            <a:r>
              <a:rPr lang="zh-CN" altLang="en-US" dirty="0">
                <a:latin typeface="宋体" panose="02010600030101010101" pitchFamily="2" charset="-122"/>
              </a:rPr>
              <a:t>在</a:t>
            </a:r>
            <a:r>
              <a:rPr lang="en-US" altLang="zh-CN" dirty="0">
                <a:latin typeface="宋体" panose="02010600030101010101" pitchFamily="2" charset="-122"/>
              </a:rPr>
              <a:t>IDLE</a:t>
            </a:r>
            <a:r>
              <a:rPr lang="zh-CN" altLang="en-US" dirty="0">
                <a:latin typeface="宋体" panose="02010600030101010101" pitchFamily="2" charset="-122"/>
              </a:rPr>
              <a:t>环境中以</a:t>
            </a:r>
            <a:r>
              <a:rPr lang="en-US" altLang="zh-CN" dirty="0">
                <a:latin typeface="宋体" panose="02010600030101010101" pitchFamily="2" charset="-122"/>
              </a:rPr>
              <a:t>Run Module</a:t>
            </a:r>
            <a:r>
              <a:rPr lang="zh-CN" altLang="en-US" dirty="0">
                <a:latin typeface="宋体" panose="02010600030101010101" pitchFamily="2" charset="-122"/>
              </a:rPr>
              <a:t>方式运行，即该模块为主入口程序，也称为</a:t>
            </a:r>
            <a:r>
              <a:rPr lang="zh-CN" altLang="en-US" dirty="0">
                <a:solidFill>
                  <a:schemeClr val="accent6"/>
                </a:solidFill>
                <a:latin typeface="宋体" panose="02010600030101010101" pitchFamily="2" charset="-122"/>
              </a:rPr>
              <a:t>脚本</a:t>
            </a:r>
            <a:r>
              <a:rPr lang="en-US" altLang="zh-CN" dirty="0">
                <a:solidFill>
                  <a:schemeClr val="accent6"/>
                </a:solidFill>
                <a:latin typeface="宋体" panose="02010600030101010101" pitchFamily="2" charset="-122"/>
              </a:rPr>
              <a:t>(script)</a:t>
            </a:r>
            <a:r>
              <a:rPr lang="zh-CN" altLang="en-US" dirty="0">
                <a:solidFill>
                  <a:schemeClr val="accent6"/>
                </a:solidFill>
                <a:latin typeface="宋体" panose="02010600030101010101" pitchFamily="2" charset="-122"/>
              </a:rPr>
              <a:t>方式</a:t>
            </a:r>
            <a:r>
              <a:rPr lang="zh-CN" altLang="en-US" dirty="0">
                <a:latin typeface="宋体" panose="02010600030101010101" pitchFamily="2" charset="-122"/>
              </a:rPr>
              <a:t>运行</a:t>
            </a:r>
            <a:endParaRPr lang="en-US" altLang="zh-CN" dirty="0">
              <a:latin typeface="宋体" panose="02010600030101010101" pitchFamily="2" charset="-122"/>
            </a:endParaRPr>
          </a:p>
          <a:p>
            <a:pPr lvl="1">
              <a:lnSpc>
                <a:spcPct val="100000"/>
              </a:lnSpc>
            </a:pPr>
            <a:r>
              <a:rPr lang="zh-CN" altLang="en-US" sz="2000" dirty="0">
                <a:latin typeface="宋体" panose="02010600030101010101" pitchFamily="2" charset="-122"/>
              </a:rPr>
              <a:t>主入口</a:t>
            </a:r>
            <a:r>
              <a:rPr lang="en-US" altLang="zh-CN" sz="2000" dirty="0">
                <a:latin typeface="宋体" panose="02010600030101010101" pitchFamily="2" charset="-122"/>
              </a:rPr>
              <a:t>(</a:t>
            </a:r>
            <a:r>
              <a:rPr lang="zh-CN" altLang="en-US" sz="2000" dirty="0">
                <a:latin typeface="宋体" panose="02010600030101010101" pitchFamily="2" charset="-122"/>
              </a:rPr>
              <a:t>脚本</a:t>
            </a:r>
            <a:r>
              <a:rPr lang="en-US" altLang="zh-CN" sz="2000" dirty="0">
                <a:latin typeface="宋体" panose="02010600030101010101" pitchFamily="2" charset="-122"/>
              </a:rPr>
              <a:t>)</a:t>
            </a:r>
            <a:r>
              <a:rPr lang="zh-CN" altLang="en-US" sz="2000" dirty="0">
                <a:latin typeface="宋体" panose="02010600030101010101" pitchFamily="2" charset="-122"/>
              </a:rPr>
              <a:t>方式运行时，</a:t>
            </a:r>
            <a:r>
              <a:rPr lang="en-US" altLang="zh-CN" sz="2000" dirty="0">
                <a:latin typeface="宋体" panose="02010600030101010101" pitchFamily="2" charset="-122"/>
              </a:rPr>
              <a:t>__name__</a:t>
            </a:r>
            <a:r>
              <a:rPr lang="zh-CN" altLang="en-US" sz="2000" dirty="0">
                <a:latin typeface="宋体" panose="02010600030101010101" pitchFamily="2" charset="-122"/>
              </a:rPr>
              <a:t>被设置为“</a:t>
            </a:r>
            <a:r>
              <a:rPr lang="en-US" altLang="zh-CN" sz="2000" dirty="0">
                <a:latin typeface="宋体" panose="02010600030101010101" pitchFamily="2" charset="-122"/>
              </a:rPr>
              <a:t>__main__</a:t>
            </a:r>
            <a:r>
              <a:rPr lang="zh-CN" altLang="en-US" sz="2000" dirty="0">
                <a:latin typeface="宋体" panose="02010600030101010101" pitchFamily="2" charset="-122"/>
              </a:rPr>
              <a:t>”</a:t>
            </a:r>
            <a:endParaRPr lang="en-US" altLang="zh-CN" sz="2000" dirty="0">
              <a:latin typeface="宋体" panose="02010600030101010101" pitchFamily="2" charset="-122"/>
            </a:endParaRPr>
          </a:p>
          <a:p>
            <a:pPr lvl="1">
              <a:lnSpc>
                <a:spcPct val="100000"/>
              </a:lnSpc>
            </a:pPr>
            <a:r>
              <a:rPr lang="zh-CN" altLang="en-US" sz="2000" dirty="0">
                <a:latin typeface="宋体" panose="02010600030101010101" pitchFamily="2" charset="-122"/>
              </a:rPr>
              <a:t>每个模块经常会包含测试代码以测试其所定义的函数，这些测试代码在以脚本方式时</a:t>
            </a:r>
            <a:r>
              <a:rPr lang="zh-CN" altLang="en-US" sz="2000" b="1" dirty="0">
                <a:solidFill>
                  <a:srgbClr val="FF0000"/>
                </a:solidFill>
                <a:latin typeface="宋体" panose="02010600030101010101" pitchFamily="2" charset="-122"/>
              </a:rPr>
              <a:t>应该执行</a:t>
            </a:r>
            <a:endParaRPr lang="en-US" altLang="zh-CN" sz="2000" b="1" dirty="0">
              <a:solidFill>
                <a:srgbClr val="FF0000"/>
              </a:solidFill>
              <a:latin typeface="宋体" panose="02010600030101010101" pitchFamily="2" charset="-122"/>
            </a:endParaRPr>
          </a:p>
          <a:p>
            <a:pPr>
              <a:lnSpc>
                <a:spcPct val="100000"/>
              </a:lnSpc>
            </a:pPr>
            <a:r>
              <a:rPr lang="zh-CN" altLang="zh-CN" dirty="0">
                <a:solidFill>
                  <a:srgbClr val="0070C0"/>
                </a:solidFill>
                <a:latin typeface="宋体" panose="02010600030101010101" pitchFamily="2" charset="-122"/>
              </a:rPr>
              <a:t>作为模块</a:t>
            </a:r>
            <a:r>
              <a:rPr lang="zh-CN" altLang="zh-CN" dirty="0">
                <a:latin typeface="宋体" panose="02010600030101010101" pitchFamily="2" charset="-122"/>
              </a:rPr>
              <a:t>被导入</a:t>
            </a:r>
            <a:r>
              <a:rPr lang="en-US" altLang="zh-CN" dirty="0">
                <a:latin typeface="宋体" panose="02010600030101010101" pitchFamily="2" charset="-122"/>
              </a:rPr>
              <a:t>(</a:t>
            </a:r>
            <a:r>
              <a:rPr lang="zh-CN" altLang="en-US" dirty="0">
                <a:latin typeface="宋体" panose="02010600030101010101" pitchFamily="2" charset="-122"/>
              </a:rPr>
              <a:t>即</a:t>
            </a:r>
            <a:r>
              <a:rPr lang="zh-CN" altLang="en-US" b="1" dirty="0">
                <a:solidFill>
                  <a:schemeClr val="accent6"/>
                </a:solidFill>
                <a:latin typeface="宋体" panose="02010600030101010101" pitchFamily="2" charset="-122"/>
              </a:rPr>
              <a:t>被其他模块</a:t>
            </a:r>
            <a:r>
              <a:rPr lang="en-US" altLang="zh-CN" b="1" dirty="0">
                <a:solidFill>
                  <a:schemeClr val="accent6"/>
                </a:solidFill>
                <a:latin typeface="宋体" panose="02010600030101010101" pitchFamily="2" charset="-122"/>
              </a:rPr>
              <a:t>import</a:t>
            </a:r>
            <a:r>
              <a:rPr lang="en-US" altLang="zh-CN" dirty="0">
                <a:latin typeface="宋体" panose="02010600030101010101" pitchFamily="2" charset="-122"/>
              </a:rPr>
              <a:t>)</a:t>
            </a:r>
            <a:r>
              <a:rPr lang="zh-CN" altLang="zh-CN" dirty="0">
                <a:latin typeface="宋体" panose="02010600030101010101" pitchFamily="2" charset="-122"/>
              </a:rPr>
              <a:t>，</a:t>
            </a:r>
            <a:r>
              <a:rPr lang="zh-CN" altLang="en-US" dirty="0">
                <a:latin typeface="宋体" panose="02010600030101010101" pitchFamily="2" charset="-122"/>
              </a:rPr>
              <a:t>如果为第一次导入，则执行该模块源程序中的代码</a:t>
            </a:r>
            <a:endParaRPr lang="en-US" altLang="zh-CN" dirty="0">
              <a:latin typeface="宋体" panose="02010600030101010101" pitchFamily="2" charset="-122"/>
            </a:endParaRPr>
          </a:p>
          <a:p>
            <a:pPr lvl="1">
              <a:lnSpc>
                <a:spcPct val="100000"/>
              </a:lnSpc>
            </a:pPr>
            <a:r>
              <a:rPr lang="zh-CN" altLang="en-US" sz="2000" dirty="0">
                <a:latin typeface="宋体" panose="02010600030101010101" pitchFamily="2" charset="-122"/>
              </a:rPr>
              <a:t>以</a:t>
            </a:r>
            <a:r>
              <a:rPr lang="en-US" altLang="zh-CN" sz="2000" dirty="0">
                <a:latin typeface="宋体" panose="02010600030101010101" pitchFamily="2" charset="-122"/>
              </a:rPr>
              <a:t>import</a:t>
            </a:r>
            <a:r>
              <a:rPr lang="zh-CN" altLang="en-US" sz="2000" dirty="0">
                <a:latin typeface="宋体" panose="02010600030101010101" pitchFamily="2" charset="-122"/>
              </a:rPr>
              <a:t>方式执行的模块中自动增加的名字中，</a:t>
            </a:r>
            <a:r>
              <a:rPr lang="en-US" altLang="zh-CN" sz="2000" dirty="0">
                <a:latin typeface="宋体" panose="02010600030101010101" pitchFamily="2" charset="-122"/>
              </a:rPr>
              <a:t>__name__</a:t>
            </a:r>
            <a:r>
              <a:rPr lang="zh-CN" altLang="en-US" sz="2000" dirty="0">
                <a:latin typeface="宋体" panose="02010600030101010101" pitchFamily="2" charset="-122"/>
              </a:rPr>
              <a:t>被设置为该模块的模块名</a:t>
            </a:r>
            <a:endParaRPr lang="en-US" altLang="zh-CN" sz="2000" dirty="0">
              <a:latin typeface="宋体" panose="02010600030101010101" pitchFamily="2" charset="-122"/>
            </a:endParaRPr>
          </a:p>
          <a:p>
            <a:pPr lvl="1">
              <a:lnSpc>
                <a:spcPct val="100000"/>
              </a:lnSpc>
            </a:pPr>
            <a:r>
              <a:rPr lang="zh-CN" altLang="en-US" sz="2000" dirty="0">
                <a:latin typeface="宋体" panose="02010600030101010101" pitchFamily="2" charset="-122"/>
              </a:rPr>
              <a:t>模块中经常包含的测试代码在</a:t>
            </a:r>
            <a:r>
              <a:rPr lang="en-US" altLang="zh-CN" sz="2000" dirty="0">
                <a:latin typeface="宋体" panose="02010600030101010101" pitchFamily="2" charset="-122"/>
              </a:rPr>
              <a:t>import</a:t>
            </a:r>
            <a:r>
              <a:rPr lang="zh-CN" altLang="en-US" sz="2000" dirty="0">
                <a:latin typeface="宋体" panose="02010600030101010101" pitchFamily="2" charset="-122"/>
              </a:rPr>
              <a:t>时</a:t>
            </a:r>
            <a:r>
              <a:rPr lang="zh-CN" altLang="en-US" sz="2000" b="1" dirty="0">
                <a:solidFill>
                  <a:srgbClr val="FF0000"/>
                </a:solidFill>
                <a:latin typeface="宋体" panose="02010600030101010101" pitchFamily="2" charset="-122"/>
              </a:rPr>
              <a:t>不应该执行</a:t>
            </a:r>
            <a:endParaRPr lang="en-US" altLang="zh-CN" sz="2000" b="1" dirty="0">
              <a:solidFill>
                <a:srgbClr val="FF0000"/>
              </a:solidFill>
              <a:latin typeface="宋体" panose="02010600030101010101" pitchFamily="2" charset="-122"/>
            </a:endParaRPr>
          </a:p>
          <a:p>
            <a:endParaRPr lang="zh-CN" altLang="en-US" dirty="0"/>
          </a:p>
        </p:txBody>
      </p:sp>
      <p:grpSp>
        <p:nvGrpSpPr>
          <p:cNvPr id="5" name="组合 4">
            <a:extLst>
              <a:ext uri="{FF2B5EF4-FFF2-40B4-BE49-F238E27FC236}">
                <a16:creationId xmlns:a16="http://schemas.microsoft.com/office/drawing/2014/main" id="{24912764-0632-42E3-912E-DD741CBB37C9}"/>
              </a:ext>
            </a:extLst>
          </p:cNvPr>
          <p:cNvGrpSpPr/>
          <p:nvPr/>
        </p:nvGrpSpPr>
        <p:grpSpPr>
          <a:xfrm>
            <a:off x="529046" y="5516404"/>
            <a:ext cx="3977834" cy="1191675"/>
            <a:chOff x="200980" y="5125828"/>
            <a:chExt cx="3977834" cy="1191675"/>
          </a:xfrm>
        </p:grpSpPr>
        <p:sp>
          <p:nvSpPr>
            <p:cNvPr id="6" name="矩形 5">
              <a:extLst>
                <a:ext uri="{FF2B5EF4-FFF2-40B4-BE49-F238E27FC236}">
                  <a16:creationId xmlns:a16="http://schemas.microsoft.com/office/drawing/2014/main" id="{E2608B47-256E-4F82-B1CD-7E9E88B28335}"/>
                </a:ext>
              </a:extLst>
            </p:cNvPr>
            <p:cNvSpPr/>
            <p:nvPr/>
          </p:nvSpPr>
          <p:spPr>
            <a:xfrm>
              <a:off x="200980" y="5240285"/>
              <a:ext cx="3977834" cy="10772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pi </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3.14</a:t>
              </a:r>
              <a:endParaRPr lang="zh-CN" altLang="zh-CN" sz="1600" kern="100" dirty="0">
                <a:latin typeface="Consolas" panose="020B0609020204030204" pitchFamily="49" charset="0"/>
                <a:cs typeface="Times New Roman" panose="02020603050405020304" pitchFamily="18" charset="0"/>
              </a:endParaRPr>
            </a:p>
            <a:p>
              <a:r>
                <a:rPr lang="en-US" altLang="zh-CN" sz="16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808080"/>
                  </a:solidFill>
                  <a:latin typeface="Consolas" panose="020B0609020204030204" pitchFamily="49" charset="0"/>
                  <a:ea typeface="宋体" panose="02010600030101010101" pitchFamily="2" charset="-122"/>
                  <a:cs typeface="Times New Roman" panose="02020603050405020304" pitchFamily="18" charset="0"/>
                </a:rPr>
                <a:t>'loading...'</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__file__</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600" kern="100" dirty="0">
                <a:latin typeface="Consolas" panose="020B0609020204030204" pitchFamily="49" charset="0"/>
                <a:cs typeface="Times New Roman" panose="02020603050405020304" pitchFamily="18" charset="0"/>
              </a:endParaRPr>
            </a:p>
            <a:p>
              <a:r>
                <a:rPr lang="en-US" altLang="zh-CN" sz="16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__name__ </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808080"/>
                  </a:solidFill>
                  <a:latin typeface="Consolas" panose="020B0609020204030204" pitchFamily="49" charset="0"/>
                  <a:ea typeface="宋体" panose="02010600030101010101" pitchFamily="2" charset="-122"/>
                  <a:cs typeface="Times New Roman" panose="02020603050405020304" pitchFamily="18" charset="0"/>
                </a:rPr>
                <a:t>'__main__'</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600" kern="100" dirty="0">
                <a:latin typeface="Consolas" panose="020B0609020204030204" pitchFamily="49" charset="0"/>
                <a:cs typeface="Times New Roman" panose="02020603050405020304" pitchFamily="18" charset="0"/>
              </a:endParaRPr>
            </a:p>
            <a:p>
              <a:r>
                <a:rPr lang="en-US" altLang="zh-CN" sz="16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    print</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808080"/>
                  </a:solidFill>
                  <a:latin typeface="Consolas" panose="020B0609020204030204" pitchFamily="49" charset="0"/>
                  <a:ea typeface="宋体" panose="02010600030101010101" pitchFamily="2" charset="-122"/>
                  <a:cs typeface="Times New Roman" panose="02020603050405020304" pitchFamily="18" charset="0"/>
                </a:rPr>
                <a:t>"Hello World"</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600" kern="100" dirty="0">
                <a:latin typeface="Consolas" panose="020B0609020204030204" pitchFamily="49" charset="0"/>
                <a:cs typeface="Times New Roman" panose="02020603050405020304" pitchFamily="18" charset="0"/>
              </a:endParaRPr>
            </a:p>
          </p:txBody>
        </p:sp>
        <p:sp>
          <p:nvSpPr>
            <p:cNvPr id="7" name="文本框 6">
              <a:extLst>
                <a:ext uri="{FF2B5EF4-FFF2-40B4-BE49-F238E27FC236}">
                  <a16:creationId xmlns:a16="http://schemas.microsoft.com/office/drawing/2014/main" id="{CB3BF8D0-10F4-42CF-A402-24E38ADF7F71}"/>
                </a:ext>
              </a:extLst>
            </p:cNvPr>
            <p:cNvSpPr txBox="1"/>
            <p:nvPr/>
          </p:nvSpPr>
          <p:spPr>
            <a:xfrm>
              <a:off x="2429251" y="5125828"/>
              <a:ext cx="1430360" cy="33855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altLang="zh-CN" sz="1600" dirty="0">
                  <a:latin typeface="+mj-lt"/>
                </a:rPr>
                <a:t>hello.py</a:t>
              </a:r>
              <a:endParaRPr lang="zh-CN" altLang="en-US" sz="1600" dirty="0">
                <a:latin typeface="+mj-lt"/>
              </a:endParaRPr>
            </a:p>
          </p:txBody>
        </p:sp>
      </p:grpSp>
      <p:graphicFrame>
        <p:nvGraphicFramePr>
          <p:cNvPr id="8" name="表格 7">
            <a:extLst>
              <a:ext uri="{FF2B5EF4-FFF2-40B4-BE49-F238E27FC236}">
                <a16:creationId xmlns:a16="http://schemas.microsoft.com/office/drawing/2014/main" id="{150B7708-33F4-4BDB-B84A-E0ED6CCAE371}"/>
              </a:ext>
            </a:extLst>
          </p:cNvPr>
          <p:cNvGraphicFramePr>
            <a:graphicFrameLocks noGrp="1"/>
          </p:cNvGraphicFramePr>
          <p:nvPr>
            <p:extLst>
              <p:ext uri="{D42A27DB-BD31-4B8C-83A1-F6EECF244321}">
                <p14:modId xmlns:p14="http://schemas.microsoft.com/office/powerpoint/2010/main" val="208626395"/>
              </p:ext>
            </p:extLst>
          </p:nvPr>
        </p:nvGraphicFramePr>
        <p:xfrm>
          <a:off x="5078433" y="4644920"/>
          <a:ext cx="6509754" cy="1651000"/>
        </p:xfrm>
        <a:graphic>
          <a:graphicData uri="http://schemas.openxmlformats.org/drawingml/2006/table">
            <a:tbl>
              <a:tblPr firstRow="1" bandRow="1">
                <a:tableStyleId>{5940675A-B579-460E-94D1-54222C63F5DA}</a:tableStyleId>
              </a:tblPr>
              <a:tblGrid>
                <a:gridCol w="1227649">
                  <a:extLst>
                    <a:ext uri="{9D8B030D-6E8A-4147-A177-3AD203B41FA5}">
                      <a16:colId xmlns:a16="http://schemas.microsoft.com/office/drawing/2014/main" val="565067579"/>
                    </a:ext>
                  </a:extLst>
                </a:gridCol>
                <a:gridCol w="5282105">
                  <a:extLst>
                    <a:ext uri="{9D8B030D-6E8A-4147-A177-3AD203B41FA5}">
                      <a16:colId xmlns:a16="http://schemas.microsoft.com/office/drawing/2014/main" val="1796784663"/>
                    </a:ext>
                  </a:extLst>
                </a:gridCol>
              </a:tblGrid>
              <a:tr h="370840">
                <a:tc>
                  <a:txBody>
                    <a:bodyPr/>
                    <a:lstStyle/>
                    <a:p>
                      <a:r>
                        <a:rPr lang="en-US" altLang="zh-CN" dirty="0"/>
                        <a:t>__name__</a:t>
                      </a:r>
                      <a:endParaRPr lang="zh-CN" altLang="en-US" dirty="0"/>
                    </a:p>
                  </a:txBody>
                  <a:tcPr/>
                </a:tc>
                <a:tc>
                  <a:txBody>
                    <a:bodyPr/>
                    <a:lstStyle/>
                    <a:p>
                      <a:r>
                        <a:rPr lang="zh-CN" altLang="en-US" dirty="0"/>
                        <a:t>模块的名字，以脚本方式运行时设置为</a:t>
                      </a:r>
                      <a:r>
                        <a:rPr lang="en-US" altLang="zh-CN" dirty="0">
                          <a:solidFill>
                            <a:schemeClr val="accent6"/>
                          </a:solidFill>
                        </a:rPr>
                        <a:t>"</a:t>
                      </a:r>
                      <a:r>
                        <a:rPr lang="en-US" altLang="zh-CN" b="1" dirty="0">
                          <a:solidFill>
                            <a:schemeClr val="accent6"/>
                          </a:solidFill>
                        </a:rPr>
                        <a:t>__main__</a:t>
                      </a:r>
                      <a:r>
                        <a:rPr lang="en-US" altLang="zh-CN" dirty="0">
                          <a:solidFill>
                            <a:schemeClr val="accent6"/>
                          </a:solidFill>
                        </a:rPr>
                        <a:t>"</a:t>
                      </a:r>
                      <a:r>
                        <a:rPr lang="zh-CN" altLang="en-US" dirty="0"/>
                        <a:t>，</a:t>
                      </a:r>
                      <a:r>
                        <a:rPr lang="en-US" altLang="zh-CN" dirty="0"/>
                        <a:t>import</a:t>
                      </a:r>
                      <a:r>
                        <a:rPr lang="zh-CN" altLang="en-US" dirty="0"/>
                        <a:t>方式运行时设置为</a:t>
                      </a:r>
                      <a:r>
                        <a:rPr lang="zh-CN" altLang="en-US" b="1" dirty="0">
                          <a:solidFill>
                            <a:schemeClr val="accent6"/>
                          </a:solidFill>
                        </a:rPr>
                        <a:t>模块的文件名</a:t>
                      </a:r>
                      <a:r>
                        <a:rPr lang="en-US" altLang="zh-CN" dirty="0"/>
                        <a:t>(</a:t>
                      </a:r>
                      <a:r>
                        <a:rPr lang="zh-CN" altLang="en-US" dirty="0"/>
                        <a:t>不包括</a:t>
                      </a:r>
                      <a:r>
                        <a:rPr lang="en-US" altLang="zh-CN" dirty="0"/>
                        <a:t>.</a:t>
                      </a:r>
                      <a:r>
                        <a:rPr lang="en-US" altLang="zh-CN" dirty="0" err="1"/>
                        <a:t>py</a:t>
                      </a:r>
                      <a:r>
                        <a:rPr lang="en-US" altLang="zh-CN" dirty="0"/>
                        <a:t>)</a:t>
                      </a:r>
                      <a:endParaRPr lang="zh-CN" altLang="en-US" dirty="0"/>
                    </a:p>
                  </a:txBody>
                  <a:tcPr/>
                </a:tc>
                <a:extLst>
                  <a:ext uri="{0D108BD9-81ED-4DB2-BD59-A6C34878D82A}">
                    <a16:rowId xmlns:a16="http://schemas.microsoft.com/office/drawing/2014/main" val="1795805895"/>
                  </a:ext>
                </a:extLst>
              </a:tr>
              <a:tr h="370840">
                <a:tc>
                  <a:txBody>
                    <a:bodyPr/>
                    <a:lstStyle/>
                    <a:p>
                      <a:r>
                        <a:rPr lang="en-US" altLang="zh-CN" dirty="0"/>
                        <a:t>__file__</a:t>
                      </a:r>
                      <a:endParaRPr lang="zh-CN" altLang="en-US" dirty="0"/>
                    </a:p>
                  </a:txBody>
                  <a:tcPr/>
                </a:tc>
                <a:tc>
                  <a:txBody>
                    <a:bodyPr/>
                    <a:lstStyle/>
                    <a:p>
                      <a:r>
                        <a:rPr lang="zh-CN" altLang="en-US" dirty="0"/>
                        <a:t>模块源程序的完整路径名</a:t>
                      </a:r>
                    </a:p>
                  </a:txBody>
                  <a:tcPr/>
                </a:tc>
                <a:extLst>
                  <a:ext uri="{0D108BD9-81ED-4DB2-BD59-A6C34878D82A}">
                    <a16:rowId xmlns:a16="http://schemas.microsoft.com/office/drawing/2014/main" val="8650913"/>
                  </a:ext>
                </a:extLst>
              </a:tr>
              <a:tr h="370840">
                <a:tc>
                  <a:txBody>
                    <a:bodyPr/>
                    <a:lstStyle/>
                    <a:p>
                      <a:r>
                        <a:rPr lang="en-US" altLang="zh-CN" dirty="0"/>
                        <a:t>__doc__</a:t>
                      </a:r>
                      <a:endParaRPr lang="zh-CN" altLang="en-US" dirty="0"/>
                    </a:p>
                  </a:txBody>
                  <a:tcPr/>
                </a:tc>
                <a:tc>
                  <a:txBody>
                    <a:bodyPr/>
                    <a:lstStyle/>
                    <a:p>
                      <a:r>
                        <a:rPr lang="zh-CN" altLang="en-US" dirty="0"/>
                        <a:t>文档字符串，如果模块的第一个语句为字符串字面量，则该字符串作为文档字符串保存在</a:t>
                      </a:r>
                      <a:r>
                        <a:rPr lang="en-US" altLang="zh-CN" dirty="0"/>
                        <a:t>__doc__</a:t>
                      </a:r>
                      <a:r>
                        <a:rPr lang="zh-CN" altLang="en-US" dirty="0"/>
                        <a:t>中</a:t>
                      </a:r>
                    </a:p>
                  </a:txBody>
                  <a:tcPr/>
                </a:tc>
                <a:extLst>
                  <a:ext uri="{0D108BD9-81ED-4DB2-BD59-A6C34878D82A}">
                    <a16:rowId xmlns:a16="http://schemas.microsoft.com/office/drawing/2014/main" val="3080042516"/>
                  </a:ext>
                </a:extLst>
              </a:tr>
            </a:tbl>
          </a:graphicData>
        </a:graphic>
      </p:graphicFrame>
      <p:sp>
        <p:nvSpPr>
          <p:cNvPr id="9" name="矩形 8">
            <a:extLst>
              <a:ext uri="{FF2B5EF4-FFF2-40B4-BE49-F238E27FC236}">
                <a16:creationId xmlns:a16="http://schemas.microsoft.com/office/drawing/2014/main" id="{0E0AF054-1D56-4CD3-B34B-45D948BFBEA2}"/>
              </a:ext>
            </a:extLst>
          </p:cNvPr>
          <p:cNvSpPr/>
          <p:nvPr/>
        </p:nvSpPr>
        <p:spPr>
          <a:xfrm>
            <a:off x="436201" y="4639839"/>
            <a:ext cx="4412246" cy="707886"/>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2000" dirty="0"/>
              <a:t>if __name__ == '__main__':</a:t>
            </a:r>
          </a:p>
          <a:p>
            <a:r>
              <a:rPr lang="en-US" altLang="zh-CN" sz="2000" dirty="0"/>
              <a:t>    #</a:t>
            </a:r>
            <a:r>
              <a:rPr lang="zh-CN" altLang="en-US" sz="2000" dirty="0"/>
              <a:t>以脚本方式运行时才会执行的代码</a:t>
            </a:r>
            <a:endParaRPr lang="en-US" altLang="zh-CN" sz="2000" dirty="0"/>
          </a:p>
        </p:txBody>
      </p:sp>
      <p:sp>
        <p:nvSpPr>
          <p:cNvPr id="10" name="矩形 9">
            <a:extLst>
              <a:ext uri="{FF2B5EF4-FFF2-40B4-BE49-F238E27FC236}">
                <a16:creationId xmlns:a16="http://schemas.microsoft.com/office/drawing/2014/main" id="{4A63E948-836E-4AAA-B9F2-0B033F2B0561}"/>
              </a:ext>
            </a:extLst>
          </p:cNvPr>
          <p:cNvSpPr/>
          <p:nvPr/>
        </p:nvSpPr>
        <p:spPr>
          <a:xfrm>
            <a:off x="436201" y="4282806"/>
            <a:ext cx="2588879" cy="369332"/>
          </a:xfrm>
          <a:prstGeom prst="rect">
            <a:avLst/>
          </a:prstGeom>
        </p:spPr>
        <p:txBody>
          <a:bodyPr wrap="square">
            <a:spAutoFit/>
          </a:bodyPr>
          <a:lstStyle/>
          <a:p>
            <a:r>
              <a:rPr lang="zh-CN" altLang="en-US" dirty="0"/>
              <a:t>在模块最后，一般包含：</a:t>
            </a:r>
            <a:endParaRPr lang="en-US" altLang="zh-CN" dirty="0"/>
          </a:p>
        </p:txBody>
      </p:sp>
      <p:sp>
        <p:nvSpPr>
          <p:cNvPr id="4" name="文本框 3">
            <a:extLst>
              <a:ext uri="{FF2B5EF4-FFF2-40B4-BE49-F238E27FC236}">
                <a16:creationId xmlns:a16="http://schemas.microsoft.com/office/drawing/2014/main" id="{99A59F34-7DED-4670-BFBA-5365ABA5C69F}"/>
              </a:ext>
            </a:extLst>
          </p:cNvPr>
          <p:cNvSpPr txBox="1"/>
          <p:nvPr/>
        </p:nvSpPr>
        <p:spPr>
          <a:xfrm>
            <a:off x="5078433" y="178508"/>
            <a:ext cx="4899057"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altLang="zh-CN" dirty="0"/>
              <a:t>python -m module  </a:t>
            </a:r>
            <a:r>
              <a:rPr lang="zh-CN" altLang="en-US" dirty="0"/>
              <a:t>以脚本方式执行模块</a:t>
            </a:r>
            <a:r>
              <a:rPr lang="en-US" altLang="zh-CN" dirty="0"/>
              <a:t>module</a:t>
            </a:r>
            <a:endParaRPr lang="zh-CN" altLang="en-US" dirty="0"/>
          </a:p>
        </p:txBody>
      </p:sp>
    </p:spTree>
    <p:extLst>
      <p:ext uri="{BB962C8B-B14F-4D97-AF65-F5344CB8AC3E}">
        <p14:creationId xmlns:p14="http://schemas.microsoft.com/office/powerpoint/2010/main" val="729365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352145-54C0-48EA-BB71-DEC0A74ABBE6}"/>
              </a:ext>
            </a:extLst>
          </p:cNvPr>
          <p:cNvSpPr>
            <a:spLocks noGrp="1"/>
          </p:cNvSpPr>
          <p:nvPr>
            <p:ph type="title"/>
          </p:nvPr>
        </p:nvSpPr>
        <p:spPr/>
        <p:txBody>
          <a:bodyPr/>
          <a:lstStyle/>
          <a:p>
            <a:r>
              <a:rPr lang="zh-CN" altLang="en-US" dirty="0"/>
              <a:t>解释和编译</a:t>
            </a:r>
          </a:p>
        </p:txBody>
      </p:sp>
      <p:sp>
        <p:nvSpPr>
          <p:cNvPr id="3" name="内容占位符 2">
            <a:extLst>
              <a:ext uri="{FF2B5EF4-FFF2-40B4-BE49-F238E27FC236}">
                <a16:creationId xmlns:a16="http://schemas.microsoft.com/office/drawing/2014/main" id="{ECF07066-F396-4AC7-8E31-D69CC96F8376}"/>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65046ABE-6D62-44E2-AC20-CC82D8FC5C5D}"/>
              </a:ext>
            </a:extLst>
          </p:cNvPr>
          <p:cNvPicPr>
            <a:picLocks noChangeAspect="1"/>
          </p:cNvPicPr>
          <p:nvPr/>
        </p:nvPicPr>
        <p:blipFill>
          <a:blip r:embed="rId2"/>
          <a:stretch>
            <a:fillRect/>
          </a:stretch>
        </p:blipFill>
        <p:spPr>
          <a:xfrm>
            <a:off x="529046" y="1220837"/>
            <a:ext cx="4694327" cy="2316681"/>
          </a:xfrm>
          <a:prstGeom prst="rect">
            <a:avLst/>
          </a:prstGeom>
        </p:spPr>
      </p:pic>
      <p:pic>
        <p:nvPicPr>
          <p:cNvPr id="5" name="图片 4">
            <a:extLst>
              <a:ext uri="{FF2B5EF4-FFF2-40B4-BE49-F238E27FC236}">
                <a16:creationId xmlns:a16="http://schemas.microsoft.com/office/drawing/2014/main" id="{300249DC-5D54-43B6-8E67-8753B6586AD4}"/>
              </a:ext>
            </a:extLst>
          </p:cNvPr>
          <p:cNvPicPr>
            <a:picLocks noChangeAspect="1"/>
          </p:cNvPicPr>
          <p:nvPr/>
        </p:nvPicPr>
        <p:blipFill>
          <a:blip r:embed="rId3"/>
          <a:stretch>
            <a:fillRect/>
          </a:stretch>
        </p:blipFill>
        <p:spPr>
          <a:xfrm>
            <a:off x="7810403" y="1003881"/>
            <a:ext cx="3574090" cy="1859441"/>
          </a:xfrm>
          <a:prstGeom prst="rect">
            <a:avLst/>
          </a:prstGeom>
        </p:spPr>
      </p:pic>
      <p:pic>
        <p:nvPicPr>
          <p:cNvPr id="6" name="图片 5">
            <a:extLst>
              <a:ext uri="{FF2B5EF4-FFF2-40B4-BE49-F238E27FC236}">
                <a16:creationId xmlns:a16="http://schemas.microsoft.com/office/drawing/2014/main" id="{7F85CBBB-463E-4931-8979-0AC5A5FC919F}"/>
              </a:ext>
            </a:extLst>
          </p:cNvPr>
          <p:cNvPicPr>
            <a:picLocks noChangeAspect="1"/>
          </p:cNvPicPr>
          <p:nvPr/>
        </p:nvPicPr>
        <p:blipFill>
          <a:blip r:embed="rId4"/>
          <a:stretch>
            <a:fillRect/>
          </a:stretch>
        </p:blipFill>
        <p:spPr>
          <a:xfrm>
            <a:off x="8740124" y="3112497"/>
            <a:ext cx="1714649" cy="1425063"/>
          </a:xfrm>
          <a:prstGeom prst="rect">
            <a:avLst/>
          </a:prstGeom>
        </p:spPr>
      </p:pic>
      <p:grpSp>
        <p:nvGrpSpPr>
          <p:cNvPr id="15" name="组合 14">
            <a:extLst>
              <a:ext uri="{FF2B5EF4-FFF2-40B4-BE49-F238E27FC236}">
                <a16:creationId xmlns:a16="http://schemas.microsoft.com/office/drawing/2014/main" id="{31C179EF-FE9E-4659-82A8-46813A10A607}"/>
              </a:ext>
            </a:extLst>
          </p:cNvPr>
          <p:cNvGrpSpPr/>
          <p:nvPr/>
        </p:nvGrpSpPr>
        <p:grpSpPr>
          <a:xfrm>
            <a:off x="267729" y="4137337"/>
            <a:ext cx="7105134" cy="1481914"/>
            <a:chOff x="370702" y="3830122"/>
            <a:chExt cx="7105134" cy="1481914"/>
          </a:xfrm>
        </p:grpSpPr>
        <p:sp>
          <p:nvSpPr>
            <p:cNvPr id="7" name="文本框 6">
              <a:extLst>
                <a:ext uri="{FF2B5EF4-FFF2-40B4-BE49-F238E27FC236}">
                  <a16:creationId xmlns:a16="http://schemas.microsoft.com/office/drawing/2014/main" id="{09DFEDFD-38FC-4E3F-AA19-7D399959135E}"/>
                </a:ext>
              </a:extLst>
            </p:cNvPr>
            <p:cNvSpPr txBox="1"/>
            <p:nvPr/>
          </p:nvSpPr>
          <p:spPr>
            <a:xfrm>
              <a:off x="370702" y="4922109"/>
              <a:ext cx="1256270" cy="369332"/>
            </a:xfrm>
            <a:prstGeom prst="rect">
              <a:avLst/>
            </a:prstGeom>
            <a:noFill/>
            <a:ln>
              <a:solidFill>
                <a:schemeClr val="accent1"/>
              </a:solidFill>
            </a:ln>
          </p:spPr>
          <p:txBody>
            <a:bodyPr wrap="square" rtlCol="0">
              <a:spAutoFit/>
            </a:bodyPr>
            <a:lstStyle/>
            <a:p>
              <a:pPr algn="ctr"/>
              <a:r>
                <a:rPr lang="en-US" altLang="zh-CN" dirty="0"/>
                <a:t>Windows</a:t>
              </a:r>
              <a:endParaRPr lang="zh-CN" altLang="en-US" dirty="0"/>
            </a:p>
          </p:txBody>
        </p:sp>
        <p:sp>
          <p:nvSpPr>
            <p:cNvPr id="8" name="文本框 7">
              <a:extLst>
                <a:ext uri="{FF2B5EF4-FFF2-40B4-BE49-F238E27FC236}">
                  <a16:creationId xmlns:a16="http://schemas.microsoft.com/office/drawing/2014/main" id="{B20AB8F6-9478-47E5-B8BD-1EEBCCD1B499}"/>
                </a:ext>
              </a:extLst>
            </p:cNvPr>
            <p:cNvSpPr txBox="1"/>
            <p:nvPr/>
          </p:nvSpPr>
          <p:spPr>
            <a:xfrm>
              <a:off x="1832918" y="4922109"/>
              <a:ext cx="1256270" cy="369332"/>
            </a:xfrm>
            <a:prstGeom prst="rect">
              <a:avLst/>
            </a:prstGeom>
            <a:noFill/>
            <a:ln>
              <a:solidFill>
                <a:schemeClr val="accent1"/>
              </a:solidFill>
            </a:ln>
          </p:spPr>
          <p:txBody>
            <a:bodyPr wrap="square" rtlCol="0">
              <a:spAutoFit/>
            </a:bodyPr>
            <a:lstStyle/>
            <a:p>
              <a:pPr algn="ctr"/>
              <a:r>
                <a:rPr lang="en-US" altLang="zh-CN" dirty="0"/>
                <a:t>Linux</a:t>
              </a:r>
              <a:endParaRPr lang="zh-CN" altLang="en-US" dirty="0"/>
            </a:p>
          </p:txBody>
        </p:sp>
        <p:sp>
          <p:nvSpPr>
            <p:cNvPr id="9" name="文本框 8">
              <a:extLst>
                <a:ext uri="{FF2B5EF4-FFF2-40B4-BE49-F238E27FC236}">
                  <a16:creationId xmlns:a16="http://schemas.microsoft.com/office/drawing/2014/main" id="{86541511-EB76-4226-9B7A-76941316F486}"/>
                </a:ext>
              </a:extLst>
            </p:cNvPr>
            <p:cNvSpPr txBox="1"/>
            <p:nvPr/>
          </p:nvSpPr>
          <p:spPr>
            <a:xfrm>
              <a:off x="3295134" y="4942704"/>
              <a:ext cx="1256270" cy="369332"/>
            </a:xfrm>
            <a:prstGeom prst="rect">
              <a:avLst/>
            </a:prstGeom>
            <a:noFill/>
            <a:ln>
              <a:solidFill>
                <a:schemeClr val="accent1"/>
              </a:solidFill>
            </a:ln>
          </p:spPr>
          <p:txBody>
            <a:bodyPr wrap="square" rtlCol="0">
              <a:spAutoFit/>
            </a:bodyPr>
            <a:lstStyle/>
            <a:p>
              <a:pPr algn="ctr"/>
              <a:r>
                <a:rPr lang="en-US" altLang="zh-CN" dirty="0"/>
                <a:t>MacOS</a:t>
              </a:r>
              <a:endParaRPr lang="zh-CN" altLang="en-US" dirty="0"/>
            </a:p>
          </p:txBody>
        </p:sp>
        <p:sp>
          <p:nvSpPr>
            <p:cNvPr id="10" name="文本框 9">
              <a:extLst>
                <a:ext uri="{FF2B5EF4-FFF2-40B4-BE49-F238E27FC236}">
                  <a16:creationId xmlns:a16="http://schemas.microsoft.com/office/drawing/2014/main" id="{96CAC4AC-7D38-425A-8DF0-C5C61C33D782}"/>
                </a:ext>
              </a:extLst>
            </p:cNvPr>
            <p:cNvSpPr txBox="1"/>
            <p:nvPr/>
          </p:nvSpPr>
          <p:spPr>
            <a:xfrm>
              <a:off x="4831498" y="4942704"/>
              <a:ext cx="1256270" cy="369332"/>
            </a:xfrm>
            <a:prstGeom prst="rect">
              <a:avLst/>
            </a:prstGeom>
            <a:noFill/>
            <a:ln>
              <a:solidFill>
                <a:schemeClr val="accent1"/>
              </a:solidFill>
            </a:ln>
          </p:spPr>
          <p:txBody>
            <a:bodyPr wrap="square" rtlCol="0">
              <a:spAutoFit/>
            </a:bodyPr>
            <a:lstStyle/>
            <a:p>
              <a:pPr algn="ctr"/>
              <a:r>
                <a:rPr lang="en-US" altLang="zh-CN" dirty="0"/>
                <a:t>Android</a:t>
              </a:r>
              <a:endParaRPr lang="zh-CN" altLang="en-US" dirty="0"/>
            </a:p>
          </p:txBody>
        </p:sp>
        <p:sp>
          <p:nvSpPr>
            <p:cNvPr id="11" name="文本框 10">
              <a:extLst>
                <a:ext uri="{FF2B5EF4-FFF2-40B4-BE49-F238E27FC236}">
                  <a16:creationId xmlns:a16="http://schemas.microsoft.com/office/drawing/2014/main" id="{6A830D96-664A-4667-95F8-7CAAF944028D}"/>
                </a:ext>
              </a:extLst>
            </p:cNvPr>
            <p:cNvSpPr txBox="1"/>
            <p:nvPr/>
          </p:nvSpPr>
          <p:spPr>
            <a:xfrm>
              <a:off x="6219566" y="4942704"/>
              <a:ext cx="1256270" cy="369332"/>
            </a:xfrm>
            <a:prstGeom prst="rect">
              <a:avLst/>
            </a:prstGeom>
            <a:noFill/>
            <a:ln>
              <a:solidFill>
                <a:schemeClr val="accent1"/>
              </a:solidFill>
            </a:ln>
          </p:spPr>
          <p:txBody>
            <a:bodyPr wrap="square" rtlCol="0">
              <a:spAutoFit/>
            </a:bodyPr>
            <a:lstStyle/>
            <a:p>
              <a:pPr algn="ctr"/>
              <a:r>
                <a:rPr lang="en-US" altLang="zh-CN" dirty="0"/>
                <a:t>IOS</a:t>
              </a:r>
              <a:endParaRPr lang="zh-CN" altLang="en-US" dirty="0"/>
            </a:p>
          </p:txBody>
        </p:sp>
        <p:sp>
          <p:nvSpPr>
            <p:cNvPr id="12" name="文本框 11">
              <a:extLst>
                <a:ext uri="{FF2B5EF4-FFF2-40B4-BE49-F238E27FC236}">
                  <a16:creationId xmlns:a16="http://schemas.microsoft.com/office/drawing/2014/main" id="{6C04370A-2F7E-4821-A0AF-67541F4EDAF9}"/>
                </a:ext>
              </a:extLst>
            </p:cNvPr>
            <p:cNvSpPr txBox="1"/>
            <p:nvPr/>
          </p:nvSpPr>
          <p:spPr>
            <a:xfrm>
              <a:off x="370702" y="4346475"/>
              <a:ext cx="7082260" cy="369332"/>
            </a:xfrm>
            <a:prstGeom prst="rect">
              <a:avLst/>
            </a:prstGeom>
            <a:solidFill>
              <a:schemeClr val="accent2">
                <a:lumMod val="20000"/>
                <a:lumOff val="80000"/>
              </a:schemeClr>
            </a:solidFill>
            <a:ln>
              <a:solidFill>
                <a:schemeClr val="accent1"/>
              </a:solidFill>
            </a:ln>
          </p:spPr>
          <p:txBody>
            <a:bodyPr wrap="square" rtlCol="0">
              <a:spAutoFit/>
            </a:bodyPr>
            <a:lstStyle/>
            <a:p>
              <a:pPr algn="ctr"/>
              <a:r>
                <a:rPr lang="en-US" altLang="zh-CN" dirty="0"/>
                <a:t>Python</a:t>
              </a:r>
              <a:r>
                <a:rPr lang="zh-CN" altLang="en-US" dirty="0"/>
                <a:t>解释器平台</a:t>
              </a:r>
            </a:p>
          </p:txBody>
        </p:sp>
        <p:sp>
          <p:nvSpPr>
            <p:cNvPr id="13" name="文本框 12">
              <a:extLst>
                <a:ext uri="{FF2B5EF4-FFF2-40B4-BE49-F238E27FC236}">
                  <a16:creationId xmlns:a16="http://schemas.microsoft.com/office/drawing/2014/main" id="{18832A8B-CA80-4BAF-BAB7-04AA495159DA}"/>
                </a:ext>
              </a:extLst>
            </p:cNvPr>
            <p:cNvSpPr txBox="1"/>
            <p:nvPr/>
          </p:nvSpPr>
          <p:spPr>
            <a:xfrm>
              <a:off x="808401" y="3834256"/>
              <a:ext cx="2486733" cy="369332"/>
            </a:xfrm>
            <a:prstGeom prst="rect">
              <a:avLst/>
            </a:prstGeom>
            <a:noFill/>
            <a:ln>
              <a:solidFill>
                <a:schemeClr val="accent1"/>
              </a:solidFill>
            </a:ln>
          </p:spPr>
          <p:txBody>
            <a:bodyPr wrap="square" rtlCol="0">
              <a:spAutoFit/>
            </a:bodyPr>
            <a:lstStyle/>
            <a:p>
              <a:pPr algn="ctr"/>
              <a:r>
                <a:rPr lang="en-US" altLang="zh-CN" dirty="0"/>
                <a:t>.</a:t>
              </a:r>
              <a:r>
                <a:rPr lang="en-US" altLang="zh-CN" dirty="0" err="1"/>
                <a:t>py</a:t>
              </a:r>
              <a:endParaRPr lang="zh-CN" altLang="en-US" dirty="0"/>
            </a:p>
          </p:txBody>
        </p:sp>
        <p:sp>
          <p:nvSpPr>
            <p:cNvPr id="14" name="文本框 13">
              <a:extLst>
                <a:ext uri="{FF2B5EF4-FFF2-40B4-BE49-F238E27FC236}">
                  <a16:creationId xmlns:a16="http://schemas.microsoft.com/office/drawing/2014/main" id="{8534F4E7-58B4-465B-8C6B-642D5DD917F9}"/>
                </a:ext>
              </a:extLst>
            </p:cNvPr>
            <p:cNvSpPr txBox="1"/>
            <p:nvPr/>
          </p:nvSpPr>
          <p:spPr>
            <a:xfrm>
              <a:off x="4216266" y="3830122"/>
              <a:ext cx="2486733" cy="369332"/>
            </a:xfrm>
            <a:prstGeom prst="rect">
              <a:avLst/>
            </a:prstGeom>
            <a:noFill/>
            <a:ln>
              <a:solidFill>
                <a:schemeClr val="accent1"/>
              </a:solidFill>
            </a:ln>
          </p:spPr>
          <p:txBody>
            <a:bodyPr wrap="square" rtlCol="0">
              <a:spAutoFit/>
            </a:bodyPr>
            <a:lstStyle/>
            <a:p>
              <a:pPr algn="ctr"/>
              <a:r>
                <a:rPr lang="en-US" altLang="zh-CN" dirty="0"/>
                <a:t>.</a:t>
              </a:r>
              <a:r>
                <a:rPr lang="en-US" altLang="zh-CN" dirty="0" err="1"/>
                <a:t>pyc</a:t>
              </a:r>
              <a:endParaRPr lang="zh-CN" altLang="en-US" dirty="0"/>
            </a:p>
          </p:txBody>
        </p:sp>
      </p:grpSp>
      <p:sp>
        <p:nvSpPr>
          <p:cNvPr id="18" name="任意多边形: 形状 17">
            <a:extLst>
              <a:ext uri="{FF2B5EF4-FFF2-40B4-BE49-F238E27FC236}">
                <a16:creationId xmlns:a16="http://schemas.microsoft.com/office/drawing/2014/main" id="{874C749E-5EA5-429A-9730-1EAC89B7AA94}"/>
              </a:ext>
            </a:extLst>
          </p:cNvPr>
          <p:cNvSpPr/>
          <p:nvPr/>
        </p:nvSpPr>
        <p:spPr>
          <a:xfrm>
            <a:off x="10082058" y="1668162"/>
            <a:ext cx="1425779" cy="2039992"/>
          </a:xfrm>
          <a:custGeom>
            <a:avLst/>
            <a:gdLst>
              <a:gd name="connsiteX0" fmla="*/ 891764 w 891764"/>
              <a:gd name="connsiteY0" fmla="*/ 0 h 2152707"/>
              <a:gd name="connsiteX1" fmla="*/ 78277 w 891764"/>
              <a:gd name="connsiteY1" fmla="*/ 1966784 h 2152707"/>
              <a:gd name="connsiteX2" fmla="*/ 78277 w 891764"/>
              <a:gd name="connsiteY2" fmla="*/ 1956487 h 2152707"/>
              <a:gd name="connsiteX0" fmla="*/ 918289 w 1307558"/>
              <a:gd name="connsiteY0" fmla="*/ 0 h 2052775"/>
              <a:gd name="connsiteX1" fmla="*/ 1288991 w 1307558"/>
              <a:gd name="connsiteY1" fmla="*/ 1544595 h 2052775"/>
              <a:gd name="connsiteX2" fmla="*/ 104802 w 1307558"/>
              <a:gd name="connsiteY2" fmla="*/ 1966784 h 2052775"/>
              <a:gd name="connsiteX3" fmla="*/ 104802 w 1307558"/>
              <a:gd name="connsiteY3" fmla="*/ 1956487 h 2052775"/>
              <a:gd name="connsiteX0" fmla="*/ 918289 w 1477756"/>
              <a:gd name="connsiteY0" fmla="*/ 0 h 2052775"/>
              <a:gd name="connsiteX1" fmla="*/ 1453748 w 1477756"/>
              <a:gd name="connsiteY1" fmla="*/ 762000 h 2052775"/>
              <a:gd name="connsiteX2" fmla="*/ 1288991 w 1477756"/>
              <a:gd name="connsiteY2" fmla="*/ 1544595 h 2052775"/>
              <a:gd name="connsiteX3" fmla="*/ 104802 w 1477756"/>
              <a:gd name="connsiteY3" fmla="*/ 1966784 h 2052775"/>
              <a:gd name="connsiteX4" fmla="*/ 104802 w 1477756"/>
              <a:gd name="connsiteY4" fmla="*/ 1956487 h 2052775"/>
              <a:gd name="connsiteX0" fmla="*/ 918289 w 1464103"/>
              <a:gd name="connsiteY0" fmla="*/ 0 h 2052775"/>
              <a:gd name="connsiteX1" fmla="*/ 1278694 w 1464103"/>
              <a:gd name="connsiteY1" fmla="*/ 247135 h 2052775"/>
              <a:gd name="connsiteX2" fmla="*/ 1453748 w 1464103"/>
              <a:gd name="connsiteY2" fmla="*/ 762000 h 2052775"/>
              <a:gd name="connsiteX3" fmla="*/ 1288991 w 1464103"/>
              <a:gd name="connsiteY3" fmla="*/ 1544595 h 2052775"/>
              <a:gd name="connsiteX4" fmla="*/ 104802 w 1464103"/>
              <a:gd name="connsiteY4" fmla="*/ 1966784 h 2052775"/>
              <a:gd name="connsiteX5" fmla="*/ 104802 w 1464103"/>
              <a:gd name="connsiteY5" fmla="*/ 1956487 h 2052775"/>
              <a:gd name="connsiteX0" fmla="*/ 884563 w 1425779"/>
              <a:gd name="connsiteY0" fmla="*/ 0 h 2039992"/>
              <a:gd name="connsiteX1" fmla="*/ 1244968 w 1425779"/>
              <a:gd name="connsiteY1" fmla="*/ 247135 h 2039992"/>
              <a:gd name="connsiteX2" fmla="*/ 1420022 w 1425779"/>
              <a:gd name="connsiteY2" fmla="*/ 762000 h 2039992"/>
              <a:gd name="connsiteX3" fmla="*/ 1255265 w 1425779"/>
              <a:gd name="connsiteY3" fmla="*/ 1544595 h 2039992"/>
              <a:gd name="connsiteX4" fmla="*/ 781591 w 1425779"/>
              <a:gd name="connsiteY4" fmla="*/ 1812324 h 2039992"/>
              <a:gd name="connsiteX5" fmla="*/ 71076 w 1425779"/>
              <a:gd name="connsiteY5" fmla="*/ 1966784 h 2039992"/>
              <a:gd name="connsiteX6" fmla="*/ 71076 w 1425779"/>
              <a:gd name="connsiteY6" fmla="*/ 1956487 h 2039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5779" h="2039992">
                <a:moveTo>
                  <a:pt x="884563" y="0"/>
                </a:moveTo>
                <a:cubicBezTo>
                  <a:pt x="917171" y="42905"/>
                  <a:pt x="1155725" y="120135"/>
                  <a:pt x="1244968" y="247135"/>
                </a:cubicBezTo>
                <a:cubicBezTo>
                  <a:pt x="1334211" y="374135"/>
                  <a:pt x="1390846" y="547473"/>
                  <a:pt x="1420022" y="762000"/>
                </a:cubicBezTo>
                <a:cubicBezTo>
                  <a:pt x="1449198" y="976527"/>
                  <a:pt x="1363386" y="1388419"/>
                  <a:pt x="1255265" y="1544595"/>
                </a:cubicBezTo>
                <a:cubicBezTo>
                  <a:pt x="1093941" y="1596081"/>
                  <a:pt x="942915" y="1760838"/>
                  <a:pt x="781591" y="1812324"/>
                </a:cubicBezTo>
                <a:lnTo>
                  <a:pt x="71076" y="1966784"/>
                </a:lnTo>
                <a:cubicBezTo>
                  <a:pt x="-47343" y="1990811"/>
                  <a:pt x="3285" y="2124676"/>
                  <a:pt x="71076" y="195648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2814627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A2039F-0297-4DCD-9946-6120C9549FF5}"/>
              </a:ext>
            </a:extLst>
          </p:cNvPr>
          <p:cNvSpPr>
            <a:spLocks noGrp="1"/>
          </p:cNvSpPr>
          <p:nvPr>
            <p:ph type="title"/>
          </p:nvPr>
        </p:nvSpPr>
        <p:spPr/>
        <p:txBody>
          <a:bodyPr/>
          <a:lstStyle/>
          <a:p>
            <a:r>
              <a:rPr lang="en-US" altLang="zh-CN" dirty="0"/>
              <a:t>python</a:t>
            </a:r>
            <a:r>
              <a:rPr lang="zh-CN" altLang="en-US" dirty="0"/>
              <a:t>代码编写规范</a:t>
            </a:r>
          </a:p>
        </p:txBody>
      </p:sp>
      <p:sp>
        <p:nvSpPr>
          <p:cNvPr id="3" name="内容占位符 2">
            <a:extLst>
              <a:ext uri="{FF2B5EF4-FFF2-40B4-BE49-F238E27FC236}">
                <a16:creationId xmlns:a16="http://schemas.microsoft.com/office/drawing/2014/main" id="{F97C5536-5607-400B-837A-ABDFF992AB26}"/>
              </a:ext>
            </a:extLst>
          </p:cNvPr>
          <p:cNvSpPr>
            <a:spLocks noGrp="1"/>
          </p:cNvSpPr>
          <p:nvPr>
            <p:ph idx="1"/>
          </p:nvPr>
        </p:nvSpPr>
        <p:spPr/>
        <p:txBody>
          <a:bodyPr>
            <a:normAutofit/>
          </a:bodyPr>
          <a:lstStyle/>
          <a:p>
            <a:r>
              <a:rPr lang="zh-CN" altLang="en-US" dirty="0"/>
              <a:t>统一的编写规范：</a:t>
            </a:r>
            <a:endParaRPr lang="en-US" altLang="zh-CN" dirty="0"/>
          </a:p>
          <a:p>
            <a:pPr lvl="1"/>
            <a:r>
              <a:rPr lang="en-US" altLang="zh-CN" sz="2000" dirty="0"/>
              <a:t>PEP 8 -- Style Guide for Python Code  https://www.python.org/dev/peps/pep-0008/  </a:t>
            </a:r>
          </a:p>
          <a:p>
            <a:pPr lvl="1"/>
            <a:r>
              <a:rPr lang="en-US" altLang="zh-CN" sz="2000" dirty="0"/>
              <a:t>Google Python Style Guide     http://google.github.io/styleguide/pyguide.html </a:t>
            </a:r>
          </a:p>
          <a:p>
            <a:r>
              <a:rPr lang="zh-CN" altLang="en-US" dirty="0"/>
              <a:t>代码布局</a:t>
            </a:r>
            <a:r>
              <a:rPr lang="en-US" altLang="zh-CN" dirty="0"/>
              <a:t>(code layout)</a:t>
            </a:r>
          </a:p>
          <a:p>
            <a:pPr lvl="1"/>
            <a:r>
              <a:rPr lang="en-US" altLang="zh-CN" sz="2000" dirty="0"/>
              <a:t>Python</a:t>
            </a:r>
            <a:r>
              <a:rPr lang="zh-CN" altLang="zh-CN" sz="2000" dirty="0"/>
              <a:t>可以在同一行中放置多条语句，语句之间使用分号“</a:t>
            </a:r>
            <a:r>
              <a:rPr lang="en-US" altLang="zh-CN" sz="2000" dirty="0"/>
              <a:t>;</a:t>
            </a:r>
            <a:r>
              <a:rPr lang="zh-CN" altLang="zh-CN" sz="2000" dirty="0"/>
              <a:t>”分割，但为可读起见，不建议在同一行中放置多条语句</a:t>
            </a:r>
            <a:endParaRPr lang="en-US" altLang="zh-CN" sz="2000" dirty="0"/>
          </a:p>
          <a:p>
            <a:pPr lvl="1"/>
            <a:r>
              <a:rPr lang="zh-CN" altLang="en-US" sz="2000" dirty="0"/>
              <a:t>每行不超过</a:t>
            </a:r>
            <a:r>
              <a:rPr lang="en-US" altLang="zh-CN" sz="2000" dirty="0"/>
              <a:t>79</a:t>
            </a:r>
            <a:r>
              <a:rPr lang="zh-CN" altLang="en-US" sz="2000" dirty="0"/>
              <a:t>个字符，如果一行语句太长，可以在行尾加上</a:t>
            </a:r>
            <a:r>
              <a:rPr lang="en-US" altLang="zh-CN" sz="2000" dirty="0"/>
              <a:t>\</a:t>
            </a:r>
            <a:r>
              <a:rPr lang="zh-CN" altLang="en-US" sz="2000" dirty="0"/>
              <a:t>紧跟着换行，这样可以分成多行，但是更建议使用</a:t>
            </a:r>
            <a:r>
              <a:rPr lang="zh-CN" altLang="en-US" sz="2000" dirty="0">
                <a:solidFill>
                  <a:srgbClr val="0070C0"/>
                </a:solidFill>
              </a:rPr>
              <a:t>括号</a:t>
            </a:r>
            <a:r>
              <a:rPr lang="zh-CN" altLang="en-US" sz="2000" dirty="0"/>
              <a:t>来包含多行内容</a:t>
            </a:r>
          </a:p>
          <a:p>
            <a:pPr lvl="1"/>
            <a:endParaRPr lang="zh-CN" altLang="en-US" sz="2000" dirty="0"/>
          </a:p>
        </p:txBody>
      </p:sp>
      <p:sp>
        <p:nvSpPr>
          <p:cNvPr id="5" name="矩形 4">
            <a:extLst>
              <a:ext uri="{FF2B5EF4-FFF2-40B4-BE49-F238E27FC236}">
                <a16:creationId xmlns:a16="http://schemas.microsoft.com/office/drawing/2014/main" id="{64126A31-7060-46FF-917A-79B8F8FB669A}"/>
              </a:ext>
            </a:extLst>
          </p:cNvPr>
          <p:cNvSpPr/>
          <p:nvPr/>
        </p:nvSpPr>
        <p:spPr>
          <a:xfrm>
            <a:off x="7262642" y="4098012"/>
            <a:ext cx="4762781" cy="203132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if a &gt; b and a &gt; c and a &gt; 5  and b &gt; 5 and c &gt; 5  \</a:t>
            </a:r>
          </a:p>
          <a:p>
            <a:r>
              <a:rPr lang="zh-CN" altLang="en-US" dirty="0"/>
              <a:t>   and b &gt; c:</a:t>
            </a:r>
          </a:p>
          <a:p>
            <a:r>
              <a:rPr lang="zh-CN" altLang="en-US" dirty="0"/>
              <a:t>    print('blah')</a:t>
            </a:r>
          </a:p>
          <a:p>
            <a:endParaRPr lang="zh-CN" altLang="en-US" dirty="0"/>
          </a:p>
          <a:p>
            <a:r>
              <a:rPr lang="zh-CN" altLang="en-US" dirty="0"/>
              <a:t>if (a &gt; b and a &gt; c and a &gt; 5  and b &gt; 5 and c &gt; 5  </a:t>
            </a:r>
          </a:p>
          <a:p>
            <a:r>
              <a:rPr lang="zh-CN" altLang="en-US" dirty="0"/>
              <a:t>   and b &gt; c) :</a:t>
            </a:r>
          </a:p>
          <a:p>
            <a:r>
              <a:rPr lang="zh-CN" altLang="en-US" dirty="0"/>
              <a:t>    print('blah')</a:t>
            </a:r>
          </a:p>
        </p:txBody>
      </p:sp>
      <p:sp>
        <p:nvSpPr>
          <p:cNvPr id="6" name="矩形 5">
            <a:extLst>
              <a:ext uri="{FF2B5EF4-FFF2-40B4-BE49-F238E27FC236}">
                <a16:creationId xmlns:a16="http://schemas.microsoft.com/office/drawing/2014/main" id="{EA735F61-25E5-40EF-9431-1EA50A1E19F5}"/>
              </a:ext>
            </a:extLst>
          </p:cNvPr>
          <p:cNvSpPr/>
          <p:nvPr/>
        </p:nvSpPr>
        <p:spPr>
          <a:xfrm>
            <a:off x="900224" y="3927439"/>
            <a:ext cx="6362418" cy="2443874"/>
          </a:xfrm>
          <a:prstGeom prst="rect">
            <a:avLst/>
          </a:prstGeom>
        </p:spPr>
        <p:txBody>
          <a:bodyPr wrap="square">
            <a:spAutoFit/>
          </a:bodyPr>
          <a:lstStyle/>
          <a:p>
            <a:pPr marL="285750" indent="-285750">
              <a:lnSpc>
                <a:spcPct val="110000"/>
              </a:lnSpc>
              <a:buFont typeface="Arial" panose="020B0604020202020204" pitchFamily="34" charset="0"/>
              <a:buChar char="•"/>
            </a:pPr>
            <a:r>
              <a:rPr lang="en-US" altLang="zh-CN" sz="2000" dirty="0"/>
              <a:t>python</a:t>
            </a:r>
            <a:r>
              <a:rPr lang="zh-CN" altLang="en-US" sz="2000" dirty="0"/>
              <a:t>程序依靠代码块的</a:t>
            </a:r>
            <a:r>
              <a:rPr lang="zh-CN" altLang="en-US" sz="2000" dirty="0">
                <a:solidFill>
                  <a:srgbClr val="0070C0"/>
                </a:solidFill>
              </a:rPr>
              <a:t>缩进</a:t>
            </a:r>
            <a:r>
              <a:rPr lang="zh-CN" altLang="en-US" sz="2000" dirty="0"/>
              <a:t>体现代码间的逻辑关系</a:t>
            </a:r>
            <a:endParaRPr lang="en-US" altLang="zh-CN" sz="2000" dirty="0"/>
          </a:p>
          <a:p>
            <a:pPr marL="742950" lvl="1" indent="-285750">
              <a:lnSpc>
                <a:spcPct val="110000"/>
              </a:lnSpc>
              <a:buFont typeface="Arial" panose="020B0604020202020204" pitchFamily="34" charset="0"/>
              <a:buChar char="•"/>
            </a:pPr>
            <a:r>
              <a:rPr lang="en-US" altLang="zh-CN" sz="2000" dirty="0"/>
              <a:t>def/if/while/for</a:t>
            </a:r>
            <a:r>
              <a:rPr lang="zh-CN" altLang="en-US" sz="2000" dirty="0"/>
              <a:t>等复合语句中</a:t>
            </a:r>
            <a:r>
              <a:rPr lang="en-US" altLang="zh-CN" sz="2000" dirty="0"/>
              <a:t>,</a:t>
            </a:r>
            <a:r>
              <a:rPr lang="zh-CN" altLang="en-US" sz="2000" dirty="0">
                <a:solidFill>
                  <a:srgbClr val="0070C0"/>
                </a:solidFill>
              </a:rPr>
              <a:t>行尾的冒号（后面可以包括空格等）</a:t>
            </a:r>
            <a:r>
              <a:rPr lang="zh-CN" altLang="en-US" sz="2000" dirty="0"/>
              <a:t>表示下面应该是缩进的代码块</a:t>
            </a:r>
            <a:endParaRPr lang="en-US" altLang="zh-CN" sz="2000" dirty="0"/>
          </a:p>
          <a:p>
            <a:pPr marL="742950" lvl="1" indent="-285750">
              <a:lnSpc>
                <a:spcPct val="110000"/>
              </a:lnSpc>
              <a:buFont typeface="Arial" panose="020B0604020202020204" pitchFamily="34" charset="0"/>
              <a:buChar char="•"/>
            </a:pPr>
            <a:r>
              <a:rPr lang="zh-CN" altLang="en-US" sz="2000" dirty="0">
                <a:solidFill>
                  <a:srgbClr val="0070C0"/>
                </a:solidFill>
              </a:rPr>
              <a:t>缩进结束</a:t>
            </a:r>
            <a:r>
              <a:rPr lang="zh-CN" altLang="en-US" sz="2000" dirty="0"/>
              <a:t>表示代码块的结束 </a:t>
            </a:r>
            <a:endParaRPr lang="en-US" altLang="zh-CN" sz="2000" dirty="0"/>
          </a:p>
          <a:p>
            <a:pPr marL="742950" lvl="1" indent="-285750">
              <a:lnSpc>
                <a:spcPct val="110000"/>
              </a:lnSpc>
              <a:buFont typeface="Arial" panose="020B0604020202020204" pitchFamily="34" charset="0"/>
              <a:buChar char="•"/>
            </a:pPr>
            <a:r>
              <a:rPr lang="zh-CN" altLang="en-US" sz="2000" dirty="0">
                <a:solidFill>
                  <a:srgbClr val="0070C0"/>
                </a:solidFill>
              </a:rPr>
              <a:t>同一个级别</a:t>
            </a:r>
            <a:r>
              <a:rPr lang="zh-CN" altLang="en-US" sz="2000" dirty="0"/>
              <a:t>的代码块的缩进量必须相同</a:t>
            </a:r>
          </a:p>
          <a:p>
            <a:pPr marL="285750" indent="-285750">
              <a:lnSpc>
                <a:spcPct val="110000"/>
              </a:lnSpc>
              <a:buFont typeface="Arial" panose="020B0604020202020204" pitchFamily="34" charset="0"/>
              <a:buChar char="•"/>
            </a:pPr>
            <a:r>
              <a:rPr lang="zh-CN" altLang="en-US" sz="2000" dirty="0"/>
              <a:t>建议以</a:t>
            </a:r>
            <a:r>
              <a:rPr lang="en-US" altLang="zh-CN" sz="2000" dirty="0"/>
              <a:t>4</a:t>
            </a:r>
            <a:r>
              <a:rPr lang="zh-CN" altLang="en-US" sz="2000" dirty="0"/>
              <a:t>个空格为基本缩进单位，不建议采用制表符缩进，更不能混合使用制表和空格</a:t>
            </a:r>
            <a:endParaRPr lang="en-US" altLang="zh-CN" sz="2000" dirty="0"/>
          </a:p>
        </p:txBody>
      </p:sp>
      <p:sp>
        <p:nvSpPr>
          <p:cNvPr id="7" name="矩形 6">
            <a:extLst>
              <a:ext uri="{FF2B5EF4-FFF2-40B4-BE49-F238E27FC236}">
                <a16:creationId xmlns:a16="http://schemas.microsoft.com/office/drawing/2014/main" id="{2AEC9A8C-D97B-4B85-A369-AE99440BC124}"/>
              </a:ext>
            </a:extLst>
          </p:cNvPr>
          <p:cNvSpPr/>
          <p:nvPr/>
        </p:nvSpPr>
        <p:spPr>
          <a:xfrm>
            <a:off x="6000760" y="40957"/>
            <a:ext cx="5418608" cy="989886"/>
          </a:xfrm>
          <a:prstGeom prst="rect">
            <a:avLst/>
          </a:prstGeom>
        </p:spPr>
        <p:txBody>
          <a:bodyPr wrap="square">
            <a:spAutoFit/>
          </a:bodyPr>
          <a:lstStyle/>
          <a:p>
            <a:pPr>
              <a:lnSpc>
                <a:spcPct val="110000"/>
              </a:lnSpc>
            </a:pPr>
            <a:r>
              <a:rPr lang="en-US" altLang="zh-CN" dirty="0"/>
              <a:t>IDLE</a:t>
            </a:r>
            <a:r>
              <a:rPr lang="zh-CN" altLang="en-US" dirty="0"/>
              <a:t>可通过下面方法进行代码块的缩进和反缩进：</a:t>
            </a:r>
          </a:p>
          <a:p>
            <a:pPr marL="285750" indent="-285750">
              <a:lnSpc>
                <a:spcPct val="110000"/>
              </a:lnSpc>
              <a:buFont typeface="Arial" panose="020B0604020202020204" pitchFamily="34" charset="0"/>
              <a:buChar char="•"/>
            </a:pPr>
            <a:r>
              <a:rPr lang="zh-CN" altLang="en-US" dirty="0"/>
              <a:t>菜单项：</a:t>
            </a:r>
            <a:r>
              <a:rPr lang="en-US" altLang="zh-CN" dirty="0" err="1"/>
              <a:t>Format</a:t>
            </a:r>
            <a:r>
              <a:rPr lang="en-US" altLang="zh-CN" dirty="0" err="1">
                <a:sym typeface="Wingdings" panose="05000000000000000000" pitchFamily="2" charset="2"/>
              </a:rPr>
              <a:t>Indent</a:t>
            </a:r>
            <a:r>
              <a:rPr lang="en-US" altLang="zh-CN" dirty="0">
                <a:sym typeface="Wingdings" panose="05000000000000000000" pitchFamily="2" charset="2"/>
              </a:rPr>
              <a:t> Region/</a:t>
            </a:r>
            <a:r>
              <a:rPr lang="en-US" altLang="zh-CN" dirty="0" err="1">
                <a:sym typeface="Wingdings" panose="05000000000000000000" pitchFamily="2" charset="2"/>
              </a:rPr>
              <a:t>Dedent</a:t>
            </a:r>
            <a:r>
              <a:rPr lang="en-US" altLang="zh-CN" dirty="0">
                <a:sym typeface="Wingdings" panose="05000000000000000000" pitchFamily="2" charset="2"/>
              </a:rPr>
              <a:t> Region</a:t>
            </a:r>
          </a:p>
          <a:p>
            <a:pPr marL="285750" indent="-285750">
              <a:lnSpc>
                <a:spcPct val="110000"/>
              </a:lnSpc>
              <a:buFont typeface="Arial" panose="020B0604020202020204" pitchFamily="34" charset="0"/>
              <a:buChar char="•"/>
            </a:pPr>
            <a:r>
              <a:rPr lang="zh-CN" altLang="en-US" dirty="0">
                <a:sym typeface="Wingdings" panose="05000000000000000000" pitchFamily="2" charset="2"/>
              </a:rPr>
              <a:t>快捷键： </a:t>
            </a:r>
            <a:r>
              <a:rPr lang="en-US" altLang="zh-CN" dirty="0">
                <a:sym typeface="Wingdings" panose="05000000000000000000" pitchFamily="2" charset="2"/>
              </a:rPr>
              <a:t>Ctrl + [ </a:t>
            </a:r>
            <a:r>
              <a:rPr lang="zh-CN" altLang="en-US" dirty="0">
                <a:sym typeface="Wingdings" panose="05000000000000000000" pitchFamily="2" charset="2"/>
              </a:rPr>
              <a:t>和 </a:t>
            </a:r>
            <a:r>
              <a:rPr lang="en-US" altLang="zh-CN" dirty="0">
                <a:sym typeface="Wingdings" panose="05000000000000000000" pitchFamily="2" charset="2"/>
              </a:rPr>
              <a:t>Ctrl + ] </a:t>
            </a:r>
            <a:endParaRPr lang="zh-CN" altLang="en-US" sz="1600" dirty="0"/>
          </a:p>
        </p:txBody>
      </p:sp>
    </p:spTree>
    <p:extLst>
      <p:ext uri="{BB962C8B-B14F-4D97-AF65-F5344CB8AC3E}">
        <p14:creationId xmlns:p14="http://schemas.microsoft.com/office/powerpoint/2010/main" val="39365137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B4FB1E-4252-4971-9998-51E5A4A00CAA}"/>
              </a:ext>
            </a:extLst>
          </p:cNvPr>
          <p:cNvSpPr>
            <a:spLocks noGrp="1"/>
          </p:cNvSpPr>
          <p:nvPr>
            <p:ph type="title"/>
          </p:nvPr>
        </p:nvSpPr>
        <p:spPr/>
        <p:txBody>
          <a:bodyPr/>
          <a:lstStyle/>
          <a:p>
            <a:r>
              <a:rPr lang="en-US" altLang="zh-CN" dirty="0"/>
              <a:t>python</a:t>
            </a:r>
            <a:r>
              <a:rPr lang="zh-CN" altLang="en-US" dirty="0"/>
              <a:t>代码编写规范</a:t>
            </a:r>
          </a:p>
        </p:txBody>
      </p:sp>
      <p:sp>
        <p:nvSpPr>
          <p:cNvPr id="3" name="内容占位符 2">
            <a:extLst>
              <a:ext uri="{FF2B5EF4-FFF2-40B4-BE49-F238E27FC236}">
                <a16:creationId xmlns:a16="http://schemas.microsoft.com/office/drawing/2014/main" id="{1643459E-8BD6-4CCC-849D-BC203FED6417}"/>
              </a:ext>
            </a:extLst>
          </p:cNvPr>
          <p:cNvSpPr>
            <a:spLocks noGrp="1"/>
          </p:cNvSpPr>
          <p:nvPr>
            <p:ph idx="1"/>
          </p:nvPr>
        </p:nvSpPr>
        <p:spPr/>
        <p:txBody>
          <a:bodyPr/>
          <a:lstStyle/>
          <a:p>
            <a:r>
              <a:rPr lang="zh-CN" altLang="en-US" dirty="0"/>
              <a:t>代码布局</a:t>
            </a:r>
            <a:r>
              <a:rPr lang="en-US" altLang="zh-CN" dirty="0"/>
              <a:t>(code layout)</a:t>
            </a:r>
          </a:p>
          <a:p>
            <a:pPr lvl="1"/>
            <a:r>
              <a:rPr lang="zh-CN" altLang="en-US" sz="2000" dirty="0"/>
              <a:t>必要的空行</a:t>
            </a:r>
          </a:p>
          <a:p>
            <a:pPr lvl="2"/>
            <a:r>
              <a:rPr lang="zh-CN" altLang="en-US" b="1" dirty="0">
                <a:solidFill>
                  <a:schemeClr val="accent6"/>
                </a:solidFill>
              </a:rPr>
              <a:t>不同功能</a:t>
            </a:r>
            <a:r>
              <a:rPr lang="zh-CN" altLang="en-US" dirty="0"/>
              <a:t>的代码块之间建议增加</a:t>
            </a:r>
            <a:r>
              <a:rPr lang="zh-CN" altLang="en-US" b="1" dirty="0">
                <a:solidFill>
                  <a:schemeClr val="accent6"/>
                </a:solidFill>
              </a:rPr>
              <a:t>一个空行</a:t>
            </a:r>
            <a:r>
              <a:rPr lang="zh-CN" altLang="en-US" dirty="0"/>
              <a:t>以提高可读性</a:t>
            </a:r>
            <a:endParaRPr lang="en-US" altLang="zh-CN" dirty="0"/>
          </a:p>
          <a:p>
            <a:pPr lvl="2"/>
            <a:r>
              <a:rPr lang="zh-CN" altLang="en-US" dirty="0"/>
              <a:t>不同的函数定义之间可以使用</a:t>
            </a:r>
            <a:r>
              <a:rPr lang="zh-CN" altLang="en-US" b="1" dirty="0">
                <a:solidFill>
                  <a:schemeClr val="accent6"/>
                </a:solidFill>
              </a:rPr>
              <a:t>两个空行</a:t>
            </a:r>
            <a:r>
              <a:rPr lang="zh-CN" altLang="en-US" dirty="0"/>
              <a:t>隔开</a:t>
            </a:r>
            <a:endParaRPr lang="en-US" altLang="zh-CN" dirty="0"/>
          </a:p>
          <a:p>
            <a:pPr lvl="1"/>
            <a:r>
              <a:rPr lang="zh-CN" altLang="en-US" sz="2000" dirty="0"/>
              <a:t>必要的空格</a:t>
            </a:r>
          </a:p>
          <a:p>
            <a:pPr lvl="2"/>
            <a:r>
              <a:rPr lang="zh-CN" altLang="en-US" dirty="0"/>
              <a:t>建议在</a:t>
            </a:r>
            <a:r>
              <a:rPr lang="zh-CN" altLang="en-US" b="1" dirty="0">
                <a:solidFill>
                  <a:schemeClr val="accent6"/>
                </a:solidFill>
              </a:rPr>
              <a:t>逗号后面</a:t>
            </a:r>
            <a:r>
              <a:rPr lang="zh-CN" altLang="en-US" dirty="0"/>
              <a:t>添加一个空格，但是逗号前面没有空格</a:t>
            </a:r>
            <a:endParaRPr lang="en-US" altLang="zh-CN" dirty="0"/>
          </a:p>
          <a:p>
            <a:pPr lvl="2"/>
            <a:r>
              <a:rPr lang="zh-CN" altLang="en-US" dirty="0"/>
              <a:t>函数定义时的缺省值参数以及调用时的关键字参数中</a:t>
            </a:r>
            <a:r>
              <a:rPr lang="en-US" altLang="zh-CN" b="1" dirty="0">
                <a:solidFill>
                  <a:schemeClr val="accent6"/>
                </a:solidFill>
              </a:rPr>
              <a:t>=</a:t>
            </a:r>
            <a:r>
              <a:rPr lang="zh-CN" altLang="en-US" b="1" dirty="0">
                <a:solidFill>
                  <a:schemeClr val="accent6"/>
                </a:solidFill>
              </a:rPr>
              <a:t>前后</a:t>
            </a:r>
            <a:r>
              <a:rPr lang="zh-CN" altLang="en-US" dirty="0"/>
              <a:t>没有空格</a:t>
            </a:r>
            <a:endParaRPr lang="en-US" altLang="zh-CN" dirty="0"/>
          </a:p>
          <a:p>
            <a:pPr lvl="2"/>
            <a:r>
              <a:rPr lang="zh-CN" altLang="en-US" b="1" dirty="0">
                <a:solidFill>
                  <a:schemeClr val="accent6"/>
                </a:solidFill>
              </a:rPr>
              <a:t>赋值语句的</a:t>
            </a:r>
            <a:r>
              <a:rPr lang="en-US" altLang="zh-CN" b="1" dirty="0">
                <a:solidFill>
                  <a:schemeClr val="accent6"/>
                </a:solidFill>
              </a:rPr>
              <a:t>=</a:t>
            </a:r>
            <a:r>
              <a:rPr lang="zh-CN" altLang="en-US" b="1" dirty="0">
                <a:solidFill>
                  <a:schemeClr val="accent6"/>
                </a:solidFill>
              </a:rPr>
              <a:t>、比较运算符以及逻辑运算符</a:t>
            </a:r>
            <a:r>
              <a:rPr lang="en-US" altLang="zh-CN" dirty="0"/>
              <a:t>(and or not) </a:t>
            </a:r>
            <a:r>
              <a:rPr lang="zh-CN" altLang="en-US" dirty="0"/>
              <a:t>的前后各一个空格</a:t>
            </a:r>
            <a:endParaRPr lang="en-US" altLang="zh-CN" dirty="0"/>
          </a:p>
          <a:p>
            <a:pPr lvl="2"/>
            <a:r>
              <a:rPr lang="zh-CN" altLang="en-US" b="1" dirty="0">
                <a:solidFill>
                  <a:schemeClr val="accent6"/>
                </a:solidFill>
              </a:rPr>
              <a:t>算术运算符</a:t>
            </a:r>
            <a:endParaRPr lang="en-US" altLang="zh-CN" b="1" dirty="0">
              <a:solidFill>
                <a:schemeClr val="accent6"/>
              </a:solidFill>
            </a:endParaRPr>
          </a:p>
          <a:p>
            <a:pPr lvl="3"/>
            <a:r>
              <a:rPr lang="zh-CN" altLang="en-US" dirty="0"/>
              <a:t>如果只有一个算术运算符，运算符两侧前后各一个空格</a:t>
            </a:r>
          </a:p>
          <a:p>
            <a:pPr lvl="3"/>
            <a:r>
              <a:rPr lang="zh-CN" altLang="en-US" dirty="0"/>
              <a:t>如果有多个优先级的运算符出现时，</a:t>
            </a:r>
            <a:r>
              <a:rPr lang="zh-CN" altLang="en-US" b="1" dirty="0">
                <a:solidFill>
                  <a:schemeClr val="accent6"/>
                </a:solidFill>
              </a:rPr>
              <a:t>更低优先级的运算符</a:t>
            </a:r>
            <a:r>
              <a:rPr lang="zh-CN" altLang="en-US" dirty="0"/>
              <a:t>前后添加一个空格</a:t>
            </a:r>
          </a:p>
          <a:p>
            <a:pPr lvl="1"/>
            <a:endParaRPr lang="zh-CN" altLang="en-US" dirty="0"/>
          </a:p>
        </p:txBody>
      </p:sp>
      <p:sp>
        <p:nvSpPr>
          <p:cNvPr id="4" name="矩形 3">
            <a:extLst>
              <a:ext uri="{FF2B5EF4-FFF2-40B4-BE49-F238E27FC236}">
                <a16:creationId xmlns:a16="http://schemas.microsoft.com/office/drawing/2014/main" id="{FA52E1F1-3FED-4B12-B209-387ADC7CC20C}"/>
              </a:ext>
            </a:extLst>
          </p:cNvPr>
          <p:cNvSpPr/>
          <p:nvPr/>
        </p:nvSpPr>
        <p:spPr>
          <a:xfrm>
            <a:off x="529046" y="5284970"/>
            <a:ext cx="4706681"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s-ES" altLang="zh-CN" b="1" dirty="0">
                <a:solidFill>
                  <a:srgbClr val="93A1A1"/>
                </a:solidFill>
                <a:latin typeface="Consolas" panose="020B0609020204030204" pitchFamily="49" charset="0"/>
              </a:rPr>
              <a:t>def</a:t>
            </a:r>
            <a:r>
              <a:rPr lang="es-ES" altLang="zh-CN" dirty="0">
                <a:solidFill>
                  <a:srgbClr val="BBBBBB"/>
                </a:solidFill>
                <a:latin typeface="Consolas" panose="020B0609020204030204" pitchFamily="49" charset="0"/>
              </a:rPr>
              <a:t> </a:t>
            </a:r>
            <a:r>
              <a:rPr lang="es-ES" altLang="zh-CN" dirty="0">
                <a:solidFill>
                  <a:srgbClr val="268BD2"/>
                </a:solidFill>
                <a:latin typeface="Consolas" panose="020B0609020204030204" pitchFamily="49" charset="0"/>
              </a:rPr>
              <a:t>func</a:t>
            </a:r>
            <a:r>
              <a:rPr lang="es-ES" altLang="zh-CN" dirty="0">
                <a:solidFill>
                  <a:srgbClr val="BBBBBB"/>
                </a:solidFill>
                <a:latin typeface="Consolas" panose="020B0609020204030204" pitchFamily="49" charset="0"/>
              </a:rPr>
              <a:t>(a, b, c, x</a:t>
            </a:r>
            <a:r>
              <a:rPr lang="es-ES" altLang="zh-CN" dirty="0">
                <a:solidFill>
                  <a:srgbClr val="859900"/>
                </a:solidFill>
                <a:latin typeface="Consolas" panose="020B0609020204030204" pitchFamily="49" charset="0"/>
              </a:rPr>
              <a:t>=</a:t>
            </a:r>
            <a:r>
              <a:rPr lang="es-ES" altLang="zh-CN" dirty="0">
                <a:solidFill>
                  <a:srgbClr val="2AA198"/>
                </a:solidFill>
                <a:latin typeface="Consolas" panose="020B0609020204030204" pitchFamily="49" charset="0"/>
              </a:rPr>
              <a:t>'x'</a:t>
            </a:r>
            <a:r>
              <a:rPr lang="es-ES" altLang="zh-CN" dirty="0">
                <a:solidFill>
                  <a:srgbClr val="BBBBBB"/>
                </a:solidFill>
                <a:latin typeface="Consolas" panose="020B0609020204030204" pitchFamily="49" charset="0"/>
              </a:rPr>
              <a:t>, y</a:t>
            </a:r>
            <a:r>
              <a:rPr lang="es-ES" altLang="zh-CN" dirty="0">
                <a:solidFill>
                  <a:srgbClr val="859900"/>
                </a:solidFill>
                <a:latin typeface="Consolas" panose="020B0609020204030204" pitchFamily="49" charset="0"/>
              </a:rPr>
              <a:t>=</a:t>
            </a:r>
            <a:r>
              <a:rPr lang="es-ES" altLang="zh-CN" dirty="0">
                <a:solidFill>
                  <a:srgbClr val="2AA198"/>
                </a:solidFill>
                <a:latin typeface="Consolas" panose="020B0609020204030204" pitchFamily="49" charset="0"/>
              </a:rPr>
              <a:t>'y'</a:t>
            </a:r>
            <a:r>
              <a:rPr lang="es-ES" altLang="zh-CN" dirty="0">
                <a:solidFill>
                  <a:srgbClr val="BBBBBB"/>
                </a:solidFill>
                <a:latin typeface="Consolas" panose="020B0609020204030204" pitchFamily="49" charset="0"/>
              </a:rPr>
              <a:t>):</a:t>
            </a:r>
          </a:p>
          <a:p>
            <a:r>
              <a:rPr lang="es-ES" altLang="zh-CN" dirty="0">
                <a:solidFill>
                  <a:srgbClr val="BBBBBB"/>
                </a:solidFill>
                <a:latin typeface="Consolas" panose="020B0609020204030204" pitchFamily="49" charset="0"/>
              </a:rPr>
              <a:t>    </a:t>
            </a:r>
            <a:r>
              <a:rPr lang="es-ES" altLang="zh-CN" dirty="0">
                <a:solidFill>
                  <a:srgbClr val="268BD2"/>
                </a:solidFill>
                <a:latin typeface="Consolas" panose="020B0609020204030204" pitchFamily="49" charset="0"/>
              </a:rPr>
              <a:t>print</a:t>
            </a:r>
            <a:r>
              <a:rPr lang="es-ES" altLang="zh-CN" dirty="0">
                <a:solidFill>
                  <a:srgbClr val="BBBBBB"/>
                </a:solidFill>
                <a:latin typeface="Consolas" panose="020B0609020204030204" pitchFamily="49" charset="0"/>
              </a:rPr>
              <a:t>(a, b, c, x, y)</a:t>
            </a:r>
          </a:p>
          <a:p>
            <a:endParaRPr lang="es-ES" altLang="zh-CN" dirty="0">
              <a:solidFill>
                <a:srgbClr val="BBBBBB"/>
              </a:solidFill>
              <a:latin typeface="Consolas" panose="020B0609020204030204" pitchFamily="49" charset="0"/>
            </a:endParaRPr>
          </a:p>
          <a:p>
            <a:r>
              <a:rPr lang="es-ES" altLang="zh-CN" dirty="0">
                <a:solidFill>
                  <a:srgbClr val="BBBBBB"/>
                </a:solidFill>
                <a:latin typeface="Consolas" panose="020B0609020204030204" pitchFamily="49" charset="0"/>
              </a:rPr>
              <a:t>func(1, 2, 3, y=5)</a:t>
            </a:r>
          </a:p>
        </p:txBody>
      </p:sp>
      <p:sp>
        <p:nvSpPr>
          <p:cNvPr id="5" name="矩形 4">
            <a:extLst>
              <a:ext uri="{FF2B5EF4-FFF2-40B4-BE49-F238E27FC236}">
                <a16:creationId xmlns:a16="http://schemas.microsoft.com/office/drawing/2014/main" id="{A7AE5A73-94C2-4CBC-BC4D-BAB3E48C8404}"/>
              </a:ext>
            </a:extLst>
          </p:cNvPr>
          <p:cNvSpPr/>
          <p:nvPr/>
        </p:nvSpPr>
        <p:spPr>
          <a:xfrm>
            <a:off x="5887690" y="5284970"/>
            <a:ext cx="557784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latin typeface="Consolas" panose="020B0609020204030204" pitchFamily="49" charset="0"/>
              </a:rPr>
              <a:t>a = 4 + 5</a:t>
            </a:r>
          </a:p>
          <a:p>
            <a:r>
              <a:rPr lang="es-ES" altLang="zh-CN" dirty="0">
                <a:latin typeface="Consolas" panose="020B0609020204030204" pitchFamily="49" charset="0"/>
              </a:rPr>
              <a:t>x = x*2 - 1</a:t>
            </a:r>
          </a:p>
          <a:p>
            <a:r>
              <a:rPr lang="es-ES" altLang="zh-CN" dirty="0">
                <a:latin typeface="Consolas" panose="020B0609020204030204" pitchFamily="49" charset="0"/>
              </a:rPr>
              <a:t>hypot2 = x*x + y*y  # +</a:t>
            </a:r>
            <a:r>
              <a:rPr lang="zh-CN" altLang="en-US" dirty="0">
                <a:latin typeface="Consolas" panose="020B0609020204030204" pitchFamily="49" charset="0"/>
              </a:rPr>
              <a:t>优先级更低</a:t>
            </a:r>
          </a:p>
          <a:p>
            <a:r>
              <a:rPr lang="es-ES" altLang="zh-CN" dirty="0">
                <a:latin typeface="Consolas" panose="020B0609020204030204" pitchFamily="49" charset="0"/>
              </a:rPr>
              <a:t>c = (a+b) * (a-b)   # *</a:t>
            </a:r>
            <a:r>
              <a:rPr lang="zh-CN" altLang="en-US" dirty="0">
                <a:latin typeface="Consolas" panose="020B0609020204030204" pitchFamily="49" charset="0"/>
              </a:rPr>
              <a:t>相比括号优先级更低</a:t>
            </a:r>
            <a:endParaRPr lang="es-ES" altLang="zh-CN" dirty="0">
              <a:latin typeface="Consolas" panose="020B0609020204030204" pitchFamily="49" charset="0"/>
            </a:endParaRPr>
          </a:p>
        </p:txBody>
      </p:sp>
      <p:sp>
        <p:nvSpPr>
          <p:cNvPr id="6" name="矩形 5">
            <a:extLst>
              <a:ext uri="{FF2B5EF4-FFF2-40B4-BE49-F238E27FC236}">
                <a16:creationId xmlns:a16="http://schemas.microsoft.com/office/drawing/2014/main" id="{5F9E0302-3AD3-4A7C-A0B1-EC6D71E0D543}"/>
              </a:ext>
            </a:extLst>
          </p:cNvPr>
          <p:cNvSpPr/>
          <p:nvPr/>
        </p:nvSpPr>
        <p:spPr>
          <a:xfrm>
            <a:off x="5096718" y="162827"/>
            <a:ext cx="6917804"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t>空白符：空格、制表</a:t>
            </a:r>
            <a:r>
              <a:rPr lang="en-US" altLang="zh-CN" dirty="0"/>
              <a:t>(Tab)</a:t>
            </a:r>
            <a:r>
              <a:rPr lang="zh-CN" altLang="en-US" dirty="0"/>
              <a:t>和换行符</a:t>
            </a:r>
            <a:endParaRPr lang="en-US" altLang="zh-CN" dirty="0"/>
          </a:p>
          <a:p>
            <a:pPr marL="285750" indent="-285750">
              <a:buFont typeface="Arial" panose="020B0604020202020204" pitchFamily="34" charset="0"/>
              <a:buChar char="•"/>
            </a:pPr>
            <a:r>
              <a:rPr lang="zh-CN" altLang="en-US" dirty="0"/>
              <a:t>换行符：分割语句</a:t>
            </a:r>
            <a:endParaRPr lang="en-US" altLang="zh-CN" dirty="0"/>
          </a:p>
          <a:p>
            <a:pPr marL="285750" indent="-285750">
              <a:buFont typeface="Arial" panose="020B0604020202020204" pitchFamily="34" charset="0"/>
              <a:buChar char="•"/>
            </a:pPr>
            <a:r>
              <a:rPr lang="zh-CN" altLang="en-US" dirty="0"/>
              <a:t>缩进代码：具有特殊的含义</a:t>
            </a:r>
            <a:endParaRPr lang="en-US" altLang="zh-CN" dirty="0"/>
          </a:p>
          <a:p>
            <a:pPr marL="285750" indent="-285750">
              <a:buFont typeface="Arial" panose="020B0604020202020204" pitchFamily="34" charset="0"/>
              <a:buChar char="•"/>
            </a:pPr>
            <a:r>
              <a:rPr lang="zh-CN" altLang="en-US" dirty="0"/>
              <a:t>程序中可输入任意数量的空白符，建议遵循一个好的编程风格</a:t>
            </a:r>
          </a:p>
        </p:txBody>
      </p:sp>
    </p:spTree>
    <p:extLst>
      <p:ext uri="{BB962C8B-B14F-4D97-AF65-F5344CB8AC3E}">
        <p14:creationId xmlns:p14="http://schemas.microsoft.com/office/powerpoint/2010/main" val="42208485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AA190-09B8-4922-9D12-97885C2D9772}"/>
              </a:ext>
            </a:extLst>
          </p:cNvPr>
          <p:cNvSpPr>
            <a:spLocks noGrp="1"/>
          </p:cNvSpPr>
          <p:nvPr>
            <p:ph type="title"/>
          </p:nvPr>
        </p:nvSpPr>
        <p:spPr/>
        <p:txBody>
          <a:bodyPr/>
          <a:lstStyle/>
          <a:p>
            <a:r>
              <a:rPr lang="en-US" altLang="zh-CN" dirty="0"/>
              <a:t>python</a:t>
            </a:r>
            <a:r>
              <a:rPr lang="zh-CN" altLang="en-US" dirty="0"/>
              <a:t>代码编写规范</a:t>
            </a:r>
          </a:p>
        </p:txBody>
      </p:sp>
      <p:sp>
        <p:nvSpPr>
          <p:cNvPr id="3" name="内容占位符 2">
            <a:extLst>
              <a:ext uri="{FF2B5EF4-FFF2-40B4-BE49-F238E27FC236}">
                <a16:creationId xmlns:a16="http://schemas.microsoft.com/office/drawing/2014/main" id="{AA148410-0F7B-4CA3-82F1-A07811660AD1}"/>
              </a:ext>
            </a:extLst>
          </p:cNvPr>
          <p:cNvSpPr>
            <a:spLocks noGrp="1"/>
          </p:cNvSpPr>
          <p:nvPr>
            <p:ph idx="1"/>
          </p:nvPr>
        </p:nvSpPr>
        <p:spPr/>
        <p:txBody>
          <a:bodyPr>
            <a:normAutofit/>
          </a:bodyPr>
          <a:lstStyle/>
          <a:p>
            <a:r>
              <a:rPr lang="zh-CN" altLang="en-US" dirty="0"/>
              <a:t>一个好的、可读性强的程序应该有注释</a:t>
            </a:r>
          </a:p>
          <a:p>
            <a:pPr lvl="1"/>
            <a:r>
              <a:rPr lang="zh-CN" altLang="en-US" sz="2000" dirty="0"/>
              <a:t> 以#开始，表示本行</a:t>
            </a:r>
            <a:r>
              <a:rPr lang="zh-CN" altLang="en-US" sz="2000" dirty="0">
                <a:solidFill>
                  <a:srgbClr val="0070C0"/>
                </a:solidFill>
              </a:rPr>
              <a:t>#之后的内容为注释</a:t>
            </a:r>
          </a:p>
          <a:p>
            <a:pPr lvl="1"/>
            <a:r>
              <a:rPr lang="zh-CN" altLang="en-US" sz="2000" dirty="0"/>
              <a:t>多行注释可以采用</a:t>
            </a:r>
            <a:r>
              <a:rPr lang="zh-CN" altLang="en-US" sz="2000" dirty="0">
                <a:solidFill>
                  <a:srgbClr val="0070C0"/>
                </a:solidFill>
              </a:rPr>
              <a:t>长字符串字面量定义。</a:t>
            </a:r>
            <a:r>
              <a:rPr lang="zh-CN" altLang="en-US" sz="2000" dirty="0"/>
              <a:t>经常在模块开始和函数体开始处添加长注释（三引号），作为文档字符串，文档字符串同样也与代码块有相同的缩进</a:t>
            </a:r>
          </a:p>
          <a:p>
            <a:r>
              <a:rPr lang="zh-CN" altLang="en-US" dirty="0"/>
              <a:t>每个</a:t>
            </a:r>
            <a:r>
              <a:rPr lang="en-US" altLang="zh-CN" dirty="0"/>
              <a:t>import</a:t>
            </a:r>
            <a:r>
              <a:rPr lang="zh-CN" altLang="en-US" dirty="0"/>
              <a:t>只导入一个模块</a:t>
            </a:r>
            <a:endParaRPr lang="en-US" altLang="zh-CN" dirty="0"/>
          </a:p>
          <a:p>
            <a:pPr lvl="1"/>
            <a:r>
              <a:rPr lang="zh-CN" altLang="en-US" sz="2000" dirty="0"/>
              <a:t>首先导入</a:t>
            </a:r>
            <a:r>
              <a:rPr lang="en-US" altLang="zh-CN" sz="2000" dirty="0"/>
              <a:t>Python</a:t>
            </a:r>
            <a:r>
              <a:rPr lang="zh-CN" altLang="en-US" sz="2000" dirty="0"/>
              <a:t>标准库模块，如</a:t>
            </a:r>
            <a:r>
              <a:rPr lang="en-US" altLang="zh-CN" sz="2000" dirty="0" err="1"/>
              <a:t>os</a:t>
            </a:r>
            <a:r>
              <a:rPr lang="zh-CN" altLang="en-US" sz="2000" dirty="0"/>
              <a:t>、</a:t>
            </a:r>
            <a:r>
              <a:rPr lang="en-US" altLang="zh-CN" sz="2000" dirty="0"/>
              <a:t>sys</a:t>
            </a:r>
            <a:r>
              <a:rPr lang="zh-CN" altLang="en-US" sz="2000" dirty="0"/>
              <a:t>、</a:t>
            </a:r>
            <a:r>
              <a:rPr lang="en-US" altLang="zh-CN" sz="2000" dirty="0"/>
              <a:t>re</a:t>
            </a:r>
          </a:p>
          <a:p>
            <a:pPr lvl="1"/>
            <a:r>
              <a:rPr lang="zh-CN" altLang="en-US" sz="2000" dirty="0"/>
              <a:t>导入第三方扩展库，如</a:t>
            </a:r>
            <a:r>
              <a:rPr lang="en-US" altLang="zh-CN" sz="2000" dirty="0" err="1"/>
              <a:t>numpy</a:t>
            </a:r>
            <a:r>
              <a:rPr lang="zh-CN" altLang="en-US" sz="2000" dirty="0"/>
              <a:t>、</a:t>
            </a:r>
            <a:r>
              <a:rPr lang="en-US" altLang="zh-CN" sz="2000" dirty="0" err="1"/>
              <a:t>scipy</a:t>
            </a:r>
            <a:endParaRPr lang="en-US" altLang="zh-CN" sz="2000" dirty="0"/>
          </a:p>
          <a:p>
            <a:pPr lvl="1"/>
            <a:r>
              <a:rPr lang="zh-CN" altLang="en-US" sz="2000" dirty="0"/>
              <a:t>导入自己实现的本地模块</a:t>
            </a:r>
            <a:endParaRPr lang="en-US" altLang="zh-CN" sz="2000" dirty="0"/>
          </a:p>
          <a:p>
            <a:r>
              <a:rPr lang="zh-CN" altLang="en-US" sz="2200" dirty="0"/>
              <a:t>命名规则：参见前面介绍赋值语句时建议变量名的命名规范</a:t>
            </a:r>
            <a:endParaRPr lang="en-US" altLang="zh-CN" sz="2200" dirty="0"/>
          </a:p>
          <a:p>
            <a:pPr lvl="1"/>
            <a:r>
              <a:rPr lang="zh-CN" altLang="en-US" sz="2000" dirty="0"/>
              <a:t>建议采用</a:t>
            </a:r>
            <a:r>
              <a:rPr lang="en-US" altLang="zh-CN" sz="2000" dirty="0"/>
              <a:t>ASCII</a:t>
            </a:r>
            <a:r>
              <a:rPr lang="zh-CN" altLang="en-US" sz="2000" dirty="0"/>
              <a:t>字符集中的字符（字母数字和下划线），采用有意义的名字</a:t>
            </a:r>
            <a:endParaRPr lang="en-US" altLang="zh-CN" sz="2000" dirty="0"/>
          </a:p>
          <a:p>
            <a:pPr lvl="1"/>
            <a:r>
              <a:rPr lang="zh-CN" altLang="en-US" sz="2000" dirty="0"/>
              <a:t>模块、函数、变量等采用小写字母，如果为多个单词时，单词间以下划线隔开</a:t>
            </a:r>
            <a:endParaRPr lang="en-US" altLang="zh-CN" sz="2000" dirty="0"/>
          </a:p>
          <a:p>
            <a:pPr lvl="1"/>
            <a:r>
              <a:rPr lang="zh-CN" altLang="en-US" sz="2000" dirty="0"/>
              <a:t>类型名建议采用</a:t>
            </a:r>
            <a:r>
              <a:rPr lang="en-US" altLang="zh-CN" sz="2000" dirty="0"/>
              <a:t>CamelCase(</a:t>
            </a:r>
            <a:r>
              <a:rPr lang="zh-CN" altLang="en-US" sz="2000" dirty="0"/>
              <a:t>驼峰）名，即每个单词首字母大写，比如</a:t>
            </a:r>
            <a:r>
              <a:rPr lang="en-US" altLang="zh-CN" sz="2000" dirty="0" err="1"/>
              <a:t>CapWords</a:t>
            </a:r>
            <a:endParaRPr lang="en-US" altLang="zh-CN" sz="2000" dirty="0"/>
          </a:p>
          <a:p>
            <a:pPr lvl="1"/>
            <a:r>
              <a:rPr lang="zh-CN" altLang="en-US" sz="2000" dirty="0"/>
              <a:t>常量一般在模块级定义，建议采用大写形式，比如</a:t>
            </a:r>
            <a:r>
              <a:rPr lang="en-US" altLang="zh-CN" sz="2000" dirty="0"/>
              <a:t>MAX_OVERFLOW</a:t>
            </a:r>
            <a:r>
              <a:rPr lang="zh-CN" altLang="en-US" sz="2000" dirty="0"/>
              <a:t>、</a:t>
            </a:r>
            <a:r>
              <a:rPr lang="en-US" altLang="zh-CN" sz="2000" dirty="0"/>
              <a:t>TOTAL</a:t>
            </a:r>
          </a:p>
          <a:p>
            <a:pPr lvl="1"/>
            <a:endParaRPr lang="zh-CN" altLang="en-US" sz="2000" dirty="0"/>
          </a:p>
        </p:txBody>
      </p:sp>
      <p:sp>
        <p:nvSpPr>
          <p:cNvPr id="4" name="矩形 3">
            <a:extLst>
              <a:ext uri="{FF2B5EF4-FFF2-40B4-BE49-F238E27FC236}">
                <a16:creationId xmlns:a16="http://schemas.microsoft.com/office/drawing/2014/main" id="{B6236D66-0E7B-4FC7-96FA-1A299A5EC28B}"/>
              </a:ext>
            </a:extLst>
          </p:cNvPr>
          <p:cNvSpPr/>
          <p:nvPr/>
        </p:nvSpPr>
        <p:spPr>
          <a:xfrm>
            <a:off x="6130834" y="363174"/>
            <a:ext cx="6096000" cy="984885"/>
          </a:xfrm>
          <a:prstGeom prst="rect">
            <a:avLst/>
          </a:prstGeom>
        </p:spPr>
        <p:txBody>
          <a:bodyPr>
            <a:spAutoFit/>
          </a:bodyPr>
          <a:lstStyle/>
          <a:p>
            <a:r>
              <a:rPr lang="zh-CN" altLang="en-US" dirty="0"/>
              <a:t>IDLE开发环境中，可快速注释/解除注释大段内容：</a:t>
            </a:r>
          </a:p>
          <a:p>
            <a:pPr marL="342900" indent="-342900">
              <a:buFont typeface="Arial" panose="020B0604020202020204" pitchFamily="34" charset="0"/>
              <a:buChar char="•"/>
            </a:pPr>
            <a:r>
              <a:rPr lang="en-US" altLang="zh-CN" sz="2000" dirty="0" err="1"/>
              <a:t>Format</a:t>
            </a:r>
            <a:r>
              <a:rPr lang="en-US" altLang="zh-CN" sz="2000" dirty="0" err="1">
                <a:sym typeface="Wingdings" panose="05000000000000000000" pitchFamily="2" charset="2"/>
              </a:rPr>
              <a:t>Comment</a:t>
            </a:r>
            <a:r>
              <a:rPr lang="en-US" altLang="zh-CN" sz="2000" dirty="0">
                <a:sym typeface="Wingdings" panose="05000000000000000000" pitchFamily="2" charset="2"/>
              </a:rPr>
              <a:t> Out Region/Uncomment Region</a:t>
            </a:r>
          </a:p>
          <a:p>
            <a:pPr marL="342900" indent="-342900">
              <a:buFont typeface="Arial" panose="020B0604020202020204" pitchFamily="34" charset="0"/>
              <a:buChar char="•"/>
            </a:pPr>
            <a:r>
              <a:rPr lang="zh-CN" altLang="en-US" sz="2000" dirty="0">
                <a:sym typeface="Wingdings" panose="05000000000000000000" pitchFamily="2" charset="2"/>
              </a:rPr>
              <a:t>快捷键：  </a:t>
            </a:r>
            <a:r>
              <a:rPr lang="en-US" altLang="zh-CN" sz="2000" dirty="0">
                <a:sym typeface="Wingdings" panose="05000000000000000000" pitchFamily="2" charset="2"/>
              </a:rPr>
              <a:t>ALT+3   ALT+4 </a:t>
            </a:r>
          </a:p>
        </p:txBody>
      </p:sp>
    </p:spTree>
    <p:extLst>
      <p:ext uri="{BB962C8B-B14F-4D97-AF65-F5344CB8AC3E}">
        <p14:creationId xmlns:p14="http://schemas.microsoft.com/office/powerpoint/2010/main" val="15979168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13F61F-3FBE-4845-B909-F7E9BBB69265}"/>
              </a:ext>
            </a:extLst>
          </p:cNvPr>
          <p:cNvSpPr>
            <a:spLocks noGrp="1"/>
          </p:cNvSpPr>
          <p:nvPr>
            <p:ph type="title"/>
          </p:nvPr>
        </p:nvSpPr>
        <p:spPr/>
        <p:txBody>
          <a:bodyPr/>
          <a:lstStyle/>
          <a:p>
            <a:r>
              <a:rPr lang="zh-CN" altLang="en-US" dirty="0"/>
              <a:t>内置数学函数</a:t>
            </a:r>
          </a:p>
        </p:txBody>
      </p:sp>
      <p:sp>
        <p:nvSpPr>
          <p:cNvPr id="3" name="内容占位符 2">
            <a:extLst>
              <a:ext uri="{FF2B5EF4-FFF2-40B4-BE49-F238E27FC236}">
                <a16:creationId xmlns:a16="http://schemas.microsoft.com/office/drawing/2014/main" id="{C996257A-D28D-4460-A86E-459887CE6C93}"/>
              </a:ext>
            </a:extLst>
          </p:cNvPr>
          <p:cNvSpPr>
            <a:spLocks noGrp="1"/>
          </p:cNvSpPr>
          <p:nvPr>
            <p:ph idx="1"/>
          </p:nvPr>
        </p:nvSpPr>
        <p:spPr/>
        <p:txBody>
          <a:bodyPr/>
          <a:lstStyle/>
          <a:p>
            <a:r>
              <a:rPr lang="zh-CN" altLang="en-US" dirty="0"/>
              <a:t>内置函数来自于内置的模块</a:t>
            </a:r>
            <a:r>
              <a:rPr lang="en-US" altLang="zh-CN" dirty="0" err="1"/>
              <a:t>builtins</a:t>
            </a:r>
            <a:r>
              <a:rPr lang="zh-CN" altLang="en-US" dirty="0"/>
              <a:t>，可直接通过函数名访问</a:t>
            </a:r>
          </a:p>
        </p:txBody>
      </p:sp>
      <p:graphicFrame>
        <p:nvGraphicFramePr>
          <p:cNvPr id="4" name="内容占位符 3">
            <a:extLst>
              <a:ext uri="{FF2B5EF4-FFF2-40B4-BE49-F238E27FC236}">
                <a16:creationId xmlns:a16="http://schemas.microsoft.com/office/drawing/2014/main" id="{D5C1EEFC-6169-452C-AF8F-373A48D6FFB9}"/>
              </a:ext>
            </a:extLst>
          </p:cNvPr>
          <p:cNvGraphicFramePr>
            <a:graphicFrameLocks/>
          </p:cNvGraphicFramePr>
          <p:nvPr>
            <p:extLst>
              <p:ext uri="{D42A27DB-BD31-4B8C-83A1-F6EECF244321}">
                <p14:modId xmlns:p14="http://schemas.microsoft.com/office/powerpoint/2010/main" val="2021245903"/>
              </p:ext>
            </p:extLst>
          </p:nvPr>
        </p:nvGraphicFramePr>
        <p:xfrm>
          <a:off x="459377" y="1390925"/>
          <a:ext cx="10982219" cy="4998720"/>
        </p:xfrm>
        <a:graphic>
          <a:graphicData uri="http://schemas.openxmlformats.org/drawingml/2006/table">
            <a:tbl>
              <a:tblPr firstRow="1" bandRow="1">
                <a:tableStyleId>{5940675A-B579-460E-94D1-54222C63F5DA}</a:tableStyleId>
              </a:tblPr>
              <a:tblGrid>
                <a:gridCol w="2642099">
                  <a:extLst>
                    <a:ext uri="{9D8B030D-6E8A-4147-A177-3AD203B41FA5}">
                      <a16:colId xmlns:a16="http://schemas.microsoft.com/office/drawing/2014/main" val="1844711016"/>
                    </a:ext>
                  </a:extLst>
                </a:gridCol>
                <a:gridCol w="3009257">
                  <a:extLst>
                    <a:ext uri="{9D8B030D-6E8A-4147-A177-3AD203B41FA5}">
                      <a16:colId xmlns:a16="http://schemas.microsoft.com/office/drawing/2014/main" val="2168908031"/>
                    </a:ext>
                  </a:extLst>
                </a:gridCol>
                <a:gridCol w="2585308">
                  <a:extLst>
                    <a:ext uri="{9D8B030D-6E8A-4147-A177-3AD203B41FA5}">
                      <a16:colId xmlns:a16="http://schemas.microsoft.com/office/drawing/2014/main" val="875978486"/>
                    </a:ext>
                  </a:extLst>
                </a:gridCol>
                <a:gridCol w="2745555">
                  <a:extLst>
                    <a:ext uri="{9D8B030D-6E8A-4147-A177-3AD203B41FA5}">
                      <a16:colId xmlns:a16="http://schemas.microsoft.com/office/drawing/2014/main" val="3389807113"/>
                    </a:ext>
                  </a:extLst>
                </a:gridCol>
              </a:tblGrid>
              <a:tr h="370840">
                <a:tc>
                  <a:txBody>
                    <a:bodyPr/>
                    <a:lstStyle/>
                    <a:p>
                      <a:r>
                        <a:rPr lang="zh-CN" altLang="en-US" sz="2000" dirty="0"/>
                        <a:t>函数</a:t>
                      </a:r>
                    </a:p>
                  </a:txBody>
                  <a:tcPr>
                    <a:solidFill>
                      <a:schemeClr val="accent5">
                        <a:lumMod val="40000"/>
                        <a:lumOff val="60000"/>
                      </a:schemeClr>
                    </a:solidFill>
                  </a:tcPr>
                </a:tc>
                <a:tc>
                  <a:txBody>
                    <a:bodyPr/>
                    <a:lstStyle/>
                    <a:p>
                      <a:r>
                        <a:rPr lang="zh-CN" altLang="en-US" sz="2000" dirty="0"/>
                        <a:t>含义</a:t>
                      </a:r>
                    </a:p>
                  </a:txBody>
                  <a:tcPr>
                    <a:solidFill>
                      <a:schemeClr val="accent5">
                        <a:lumMod val="40000"/>
                        <a:lumOff val="60000"/>
                      </a:schemeClr>
                    </a:solidFill>
                  </a:tcPr>
                </a:tc>
                <a:tc>
                  <a:txBody>
                    <a:bodyPr/>
                    <a:lstStyle/>
                    <a:p>
                      <a:r>
                        <a:rPr lang="zh-CN" altLang="en-US" sz="2000" dirty="0"/>
                        <a:t>实例</a:t>
                      </a:r>
                    </a:p>
                  </a:txBody>
                  <a:tcPr>
                    <a:solidFill>
                      <a:schemeClr val="accent5">
                        <a:lumMod val="40000"/>
                        <a:lumOff val="60000"/>
                      </a:schemeClr>
                    </a:solidFill>
                  </a:tcPr>
                </a:tc>
                <a:tc>
                  <a:txBody>
                    <a:bodyPr/>
                    <a:lstStyle/>
                    <a:p>
                      <a:r>
                        <a:rPr lang="zh-CN" altLang="en-US" sz="2000" dirty="0"/>
                        <a:t>结果</a:t>
                      </a:r>
                    </a:p>
                  </a:txBody>
                  <a:tcPr>
                    <a:solidFill>
                      <a:schemeClr val="accent5">
                        <a:lumMod val="40000"/>
                        <a:lumOff val="60000"/>
                      </a:schemeClr>
                    </a:solidFill>
                  </a:tcPr>
                </a:tc>
                <a:extLst>
                  <a:ext uri="{0D108BD9-81ED-4DB2-BD59-A6C34878D82A}">
                    <a16:rowId xmlns:a16="http://schemas.microsoft.com/office/drawing/2014/main" val="1005513171"/>
                  </a:ext>
                </a:extLst>
              </a:tr>
              <a:tr h="370840">
                <a:tc>
                  <a:txBody>
                    <a:bodyPr/>
                    <a:lstStyle/>
                    <a:p>
                      <a:r>
                        <a:rPr lang="en-US" altLang="zh-CN" sz="2000" dirty="0"/>
                        <a:t>abs(x)</a:t>
                      </a:r>
                      <a:endParaRPr lang="zh-CN" altLang="en-US" sz="2000" dirty="0"/>
                    </a:p>
                  </a:txBody>
                  <a:tcPr/>
                </a:tc>
                <a:tc>
                  <a:txBody>
                    <a:bodyPr/>
                    <a:lstStyle/>
                    <a:p>
                      <a:r>
                        <a:rPr lang="en-US" altLang="zh-CN" sz="2000" dirty="0"/>
                        <a:t>x</a:t>
                      </a:r>
                      <a:r>
                        <a:rPr lang="zh-CN" altLang="en-US" sz="2000" dirty="0"/>
                        <a:t>的绝对值。如果</a:t>
                      </a:r>
                      <a:r>
                        <a:rPr lang="en-US" altLang="zh-CN" sz="2000" dirty="0"/>
                        <a:t>x</a:t>
                      </a:r>
                      <a:r>
                        <a:rPr lang="zh-CN" altLang="en-US" sz="2000" dirty="0"/>
                        <a:t>为复数，则返回复数的模</a:t>
                      </a:r>
                    </a:p>
                  </a:txBody>
                  <a:tcPr/>
                </a:tc>
                <a:tc>
                  <a:txBody>
                    <a:bodyPr/>
                    <a:lstStyle/>
                    <a:p>
                      <a:r>
                        <a:rPr lang="en-US" altLang="zh-CN" sz="2000" dirty="0"/>
                        <a:t>abs(-1.2)</a:t>
                      </a:r>
                    </a:p>
                    <a:p>
                      <a:r>
                        <a:rPr lang="en-US" altLang="zh-CN" sz="2000" dirty="0"/>
                        <a:t>abs(1-2j)</a:t>
                      </a:r>
                      <a:endParaRPr lang="zh-CN" altLang="en-US" sz="2000" dirty="0"/>
                    </a:p>
                  </a:txBody>
                  <a:tcPr/>
                </a:tc>
                <a:tc>
                  <a:txBody>
                    <a:bodyPr/>
                    <a:lstStyle/>
                    <a:p>
                      <a:r>
                        <a:rPr lang="en-US" altLang="zh-CN" sz="2000" dirty="0"/>
                        <a:t>1.2</a:t>
                      </a:r>
                    </a:p>
                    <a:p>
                      <a:r>
                        <a:rPr lang="en-US" altLang="zh-CN" sz="2000" dirty="0"/>
                        <a:t>2.23606797749979</a:t>
                      </a:r>
                      <a:endParaRPr lang="zh-CN" altLang="en-US" sz="2000" dirty="0"/>
                    </a:p>
                  </a:txBody>
                  <a:tcPr/>
                </a:tc>
                <a:extLst>
                  <a:ext uri="{0D108BD9-81ED-4DB2-BD59-A6C34878D82A}">
                    <a16:rowId xmlns:a16="http://schemas.microsoft.com/office/drawing/2014/main" val="2834986685"/>
                  </a:ext>
                </a:extLst>
              </a:tr>
              <a:tr h="370840">
                <a:tc>
                  <a:txBody>
                    <a:bodyPr/>
                    <a:lstStyle/>
                    <a:p>
                      <a:r>
                        <a:rPr lang="en-US" altLang="zh-CN" sz="2000" dirty="0" err="1"/>
                        <a:t>divmod</a:t>
                      </a:r>
                      <a:r>
                        <a:rPr lang="en-US" altLang="zh-CN" sz="2000" dirty="0"/>
                        <a:t>(</a:t>
                      </a:r>
                      <a:r>
                        <a:rPr lang="en-US" altLang="zh-CN" sz="2000" dirty="0" err="1"/>
                        <a:t>a,b</a:t>
                      </a:r>
                      <a:r>
                        <a:rPr lang="en-US" altLang="zh-CN" sz="2000" dirty="0"/>
                        <a:t>)</a:t>
                      </a:r>
                      <a:endParaRPr lang="zh-CN" altLang="en-US" sz="2000" dirty="0"/>
                    </a:p>
                  </a:txBody>
                  <a:tcPr/>
                </a:tc>
                <a:tc>
                  <a:txBody>
                    <a:bodyPr/>
                    <a:lstStyle/>
                    <a:p>
                      <a:r>
                        <a:rPr lang="zh-CN" altLang="en-US" sz="2000" dirty="0"/>
                        <a:t>返回</a:t>
                      </a:r>
                      <a:r>
                        <a:rPr lang="en-US" altLang="zh-CN" sz="2000" dirty="0"/>
                        <a:t>a</a:t>
                      </a:r>
                      <a:r>
                        <a:rPr lang="zh-CN" altLang="en-US" sz="2000" dirty="0"/>
                        <a:t>除以</a:t>
                      </a:r>
                      <a:r>
                        <a:rPr lang="en-US" altLang="zh-CN" sz="2000" dirty="0"/>
                        <a:t>b</a:t>
                      </a:r>
                      <a:r>
                        <a:rPr lang="zh-CN" altLang="en-US" sz="2000" dirty="0"/>
                        <a:t>的商和余数</a:t>
                      </a:r>
                    </a:p>
                  </a:txBody>
                  <a:tcPr/>
                </a:tc>
                <a:tc>
                  <a:txBody>
                    <a:bodyPr/>
                    <a:lstStyle/>
                    <a:p>
                      <a:r>
                        <a:rPr lang="en-US" altLang="zh-CN" sz="2000" dirty="0" err="1"/>
                        <a:t>divmod</a:t>
                      </a:r>
                      <a:r>
                        <a:rPr lang="en-US" altLang="zh-CN" sz="2000" dirty="0"/>
                        <a:t>(5, 3)</a:t>
                      </a:r>
                      <a:endParaRPr lang="zh-CN" altLang="en-US" sz="2000" dirty="0"/>
                    </a:p>
                  </a:txBody>
                  <a:tcPr/>
                </a:tc>
                <a:tc>
                  <a:txBody>
                    <a:bodyPr/>
                    <a:lstStyle/>
                    <a:p>
                      <a:r>
                        <a:rPr lang="en-US" altLang="zh-CN" sz="2000" dirty="0"/>
                        <a:t>(1,2)</a:t>
                      </a:r>
                      <a:endParaRPr lang="zh-CN" altLang="en-US" sz="2000" dirty="0"/>
                    </a:p>
                  </a:txBody>
                  <a:tcPr/>
                </a:tc>
                <a:extLst>
                  <a:ext uri="{0D108BD9-81ED-4DB2-BD59-A6C34878D82A}">
                    <a16:rowId xmlns:a16="http://schemas.microsoft.com/office/drawing/2014/main" val="2197056378"/>
                  </a:ext>
                </a:extLst>
              </a:tr>
              <a:tr h="370840">
                <a:tc>
                  <a:txBody>
                    <a:bodyPr/>
                    <a:lstStyle/>
                    <a:p>
                      <a:r>
                        <a:rPr lang="en-US" altLang="zh-CN" sz="2000" dirty="0"/>
                        <a:t>pow(</a:t>
                      </a:r>
                      <a:r>
                        <a:rPr lang="en-US" altLang="zh-CN" sz="2000" dirty="0" err="1"/>
                        <a:t>x,y</a:t>
                      </a:r>
                      <a:r>
                        <a:rPr lang="en-US" altLang="zh-CN" sz="2000" dirty="0"/>
                        <a:t>[,z]) </a:t>
                      </a:r>
                      <a:endParaRPr lang="zh-CN" altLang="en-US" sz="2000" dirty="0"/>
                    </a:p>
                  </a:txBody>
                  <a:tcPr/>
                </a:tc>
                <a:tc>
                  <a:txBody>
                    <a:bodyPr/>
                    <a:lstStyle/>
                    <a:p>
                      <a:r>
                        <a:rPr lang="zh-CN" altLang="en-US" sz="2000" dirty="0"/>
                        <a:t>返回</a:t>
                      </a:r>
                      <a:r>
                        <a:rPr lang="en-US" altLang="zh-CN" sz="2000" dirty="0"/>
                        <a:t>x**y</a:t>
                      </a:r>
                      <a:r>
                        <a:rPr lang="zh-CN" altLang="en-US" sz="2000" dirty="0"/>
                        <a:t>。如果</a:t>
                      </a:r>
                      <a:r>
                        <a:rPr lang="en-US" altLang="zh-CN" sz="2000" dirty="0"/>
                        <a:t>z</a:t>
                      </a:r>
                      <a:r>
                        <a:rPr lang="zh-CN" altLang="en-US" sz="2000" dirty="0"/>
                        <a:t>有，则为</a:t>
                      </a:r>
                      <a:r>
                        <a:rPr lang="en-US" altLang="zh-CN" sz="2000" dirty="0"/>
                        <a:t>pow(x, y) % z</a:t>
                      </a:r>
                      <a:endParaRPr lang="zh-CN" altLang="en-US" sz="2000" dirty="0"/>
                    </a:p>
                  </a:txBody>
                  <a:tcPr/>
                </a:tc>
                <a:tc>
                  <a:txBody>
                    <a:bodyPr/>
                    <a:lstStyle/>
                    <a:p>
                      <a:r>
                        <a:rPr lang="en-US" altLang="zh-CN" sz="2000" dirty="0"/>
                        <a:t>pow(2, 10)</a:t>
                      </a:r>
                    </a:p>
                    <a:p>
                      <a:r>
                        <a:rPr lang="en-US" altLang="zh-CN" sz="2000" dirty="0"/>
                        <a:t>pow(2, 10, 10)</a:t>
                      </a:r>
                      <a:endParaRPr lang="zh-CN" altLang="en-US" sz="2000" dirty="0"/>
                    </a:p>
                  </a:txBody>
                  <a:tcPr/>
                </a:tc>
                <a:tc>
                  <a:txBody>
                    <a:bodyPr/>
                    <a:lstStyle/>
                    <a:p>
                      <a:r>
                        <a:rPr lang="en-US" altLang="zh-CN" sz="2000" dirty="0"/>
                        <a:t>1024</a:t>
                      </a:r>
                    </a:p>
                    <a:p>
                      <a:r>
                        <a:rPr lang="en-US" altLang="zh-CN" sz="2000" dirty="0"/>
                        <a:t>4</a:t>
                      </a:r>
                      <a:endParaRPr lang="zh-CN" altLang="en-US" sz="2000" dirty="0"/>
                    </a:p>
                  </a:txBody>
                  <a:tcPr/>
                </a:tc>
                <a:extLst>
                  <a:ext uri="{0D108BD9-81ED-4DB2-BD59-A6C34878D82A}">
                    <a16:rowId xmlns:a16="http://schemas.microsoft.com/office/drawing/2014/main" val="2658384371"/>
                  </a:ext>
                </a:extLst>
              </a:tr>
              <a:tr h="370840">
                <a:tc>
                  <a:txBody>
                    <a:bodyPr/>
                    <a:lstStyle/>
                    <a:p>
                      <a:r>
                        <a:rPr lang="en-US" altLang="zh-CN" sz="2000" dirty="0"/>
                        <a:t>max(arg1,arg2,*</a:t>
                      </a:r>
                      <a:r>
                        <a:rPr lang="en-US" altLang="zh-CN" sz="2000" dirty="0" err="1"/>
                        <a:t>args</a:t>
                      </a:r>
                      <a:r>
                        <a:rPr lang="en-US" altLang="zh-CN" sz="2000" dirty="0"/>
                        <a:t>) </a:t>
                      </a:r>
                      <a:endParaRPr lang="zh-CN" altLang="en-US" sz="2000" dirty="0"/>
                    </a:p>
                  </a:txBody>
                  <a:tcPr/>
                </a:tc>
                <a:tc>
                  <a:txBody>
                    <a:bodyPr/>
                    <a:lstStyle/>
                    <a:p>
                      <a:r>
                        <a:rPr lang="zh-CN" altLang="en-US" sz="2000" dirty="0"/>
                        <a:t>取最大值</a:t>
                      </a:r>
                    </a:p>
                  </a:txBody>
                  <a:tcPr/>
                </a:tc>
                <a:tc>
                  <a:txBody>
                    <a:bodyPr/>
                    <a:lstStyle/>
                    <a:p>
                      <a:r>
                        <a:rPr lang="en-US" altLang="zh-CN" sz="2000" dirty="0"/>
                        <a:t>max(1, 7, 3, 15, 14)</a:t>
                      </a:r>
                      <a:endParaRPr lang="zh-CN" altLang="en-US" sz="2000" dirty="0"/>
                    </a:p>
                  </a:txBody>
                  <a:tcPr/>
                </a:tc>
                <a:tc>
                  <a:txBody>
                    <a:bodyPr/>
                    <a:lstStyle/>
                    <a:p>
                      <a:r>
                        <a:rPr lang="en-US" altLang="zh-CN" sz="2000" dirty="0"/>
                        <a:t>15</a:t>
                      </a:r>
                      <a:endParaRPr lang="zh-CN" altLang="en-US" sz="2000" dirty="0"/>
                    </a:p>
                  </a:txBody>
                  <a:tcPr/>
                </a:tc>
                <a:extLst>
                  <a:ext uri="{0D108BD9-81ED-4DB2-BD59-A6C34878D82A}">
                    <a16:rowId xmlns:a16="http://schemas.microsoft.com/office/drawing/2014/main" val="3669744617"/>
                  </a:ext>
                </a:extLst>
              </a:tr>
              <a:tr h="370840">
                <a:tc>
                  <a:txBody>
                    <a:bodyPr/>
                    <a:lstStyle/>
                    <a:p>
                      <a:r>
                        <a:rPr lang="en-US" altLang="zh-CN" sz="2000" dirty="0"/>
                        <a:t>min(arg1,arg2,*</a:t>
                      </a:r>
                      <a:r>
                        <a:rPr lang="en-US" altLang="zh-CN" sz="2000" dirty="0" err="1"/>
                        <a:t>args</a:t>
                      </a:r>
                      <a:r>
                        <a:rPr lang="en-US" altLang="zh-CN" sz="2000" dirty="0"/>
                        <a:t>)</a:t>
                      </a:r>
                      <a:endParaRPr lang="zh-CN" alt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a:t>取最小值</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t>min(1, 7, 3, 15, 14)</a:t>
                      </a:r>
                      <a:endParaRPr lang="zh-CN" altLang="en-US" sz="2000" dirty="0"/>
                    </a:p>
                  </a:txBody>
                  <a:tcPr/>
                </a:tc>
                <a:tc>
                  <a:txBody>
                    <a:bodyPr/>
                    <a:lstStyle/>
                    <a:p>
                      <a:r>
                        <a:rPr lang="en-US" altLang="zh-CN" sz="2000" dirty="0"/>
                        <a:t>1</a:t>
                      </a:r>
                      <a:endParaRPr lang="zh-CN" altLang="en-US" sz="2000" dirty="0"/>
                    </a:p>
                  </a:txBody>
                  <a:tcPr/>
                </a:tc>
                <a:extLst>
                  <a:ext uri="{0D108BD9-81ED-4DB2-BD59-A6C34878D82A}">
                    <a16:rowId xmlns:a16="http://schemas.microsoft.com/office/drawing/2014/main" val="615733780"/>
                  </a:ext>
                </a:extLst>
              </a:tr>
              <a:tr h="370840">
                <a:tc>
                  <a:txBody>
                    <a:bodyPr/>
                    <a:lstStyle/>
                    <a:p>
                      <a:r>
                        <a:rPr lang="en-US" altLang="zh-CN" sz="2000" dirty="0"/>
                        <a:t>sum(</a:t>
                      </a:r>
                      <a:r>
                        <a:rPr lang="en-US" altLang="zh-CN" sz="2000" dirty="0" err="1"/>
                        <a:t>iterable</a:t>
                      </a:r>
                      <a:r>
                        <a:rPr lang="en-US" altLang="zh-CN" sz="2000" dirty="0"/>
                        <a:t>[,start])</a:t>
                      </a:r>
                    </a:p>
                    <a:p>
                      <a:r>
                        <a:rPr lang="zh-CN" altLang="en-US" sz="2000" dirty="0"/>
                        <a:t>暂时不介绍</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a:t>求和，</a:t>
                      </a:r>
                      <a:r>
                        <a:rPr lang="en-US" altLang="zh-CN" sz="2000" dirty="0"/>
                        <a:t>start</a:t>
                      </a:r>
                      <a:r>
                        <a:rPr lang="zh-CN" altLang="en-US" sz="2000" dirty="0"/>
                        <a:t>如果有，表示加上</a:t>
                      </a:r>
                      <a:r>
                        <a:rPr lang="en-US" altLang="zh-CN" sz="2000" dirty="0"/>
                        <a:t>start</a:t>
                      </a:r>
                      <a:endParaRPr lang="zh-CN" alt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t>sum((1, 2, 3))</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t>sum((1, 2, 3), 44)</a:t>
                      </a:r>
                      <a:endParaRPr lang="zh-CN" altLang="en-US" sz="2000" dirty="0"/>
                    </a:p>
                  </a:txBody>
                  <a:tcPr/>
                </a:tc>
                <a:tc>
                  <a:txBody>
                    <a:bodyPr/>
                    <a:lstStyle/>
                    <a:p>
                      <a:r>
                        <a:rPr lang="en-US" altLang="zh-CN" sz="2000" dirty="0"/>
                        <a:t>6</a:t>
                      </a:r>
                    </a:p>
                    <a:p>
                      <a:r>
                        <a:rPr lang="en-US" altLang="zh-CN" sz="2000" dirty="0"/>
                        <a:t>50</a:t>
                      </a:r>
                      <a:endParaRPr lang="zh-CN" altLang="en-US" sz="2000" dirty="0"/>
                    </a:p>
                  </a:txBody>
                  <a:tcPr/>
                </a:tc>
                <a:extLst>
                  <a:ext uri="{0D108BD9-81ED-4DB2-BD59-A6C34878D82A}">
                    <a16:rowId xmlns:a16="http://schemas.microsoft.com/office/drawing/2014/main" val="761740427"/>
                  </a:ext>
                </a:extLst>
              </a:tr>
              <a:tr h="370840">
                <a:tc>
                  <a:txBody>
                    <a:bodyPr/>
                    <a:lstStyle/>
                    <a:p>
                      <a:r>
                        <a:rPr lang="en-US" altLang="zh-CN" sz="2000" dirty="0"/>
                        <a:t>round(number[,</a:t>
                      </a:r>
                      <a:r>
                        <a:rPr lang="en-US" altLang="zh-CN" sz="2000" dirty="0" err="1"/>
                        <a:t>ndigits</a:t>
                      </a:r>
                      <a:r>
                        <a:rPr lang="en-US" altLang="zh-CN" sz="2000" dirty="0"/>
                        <a:t>])</a:t>
                      </a:r>
                      <a:endParaRPr lang="zh-CN" altLang="en-US" sz="2000" dirty="0"/>
                    </a:p>
                  </a:txBody>
                  <a:tcPr>
                    <a:solidFill>
                      <a:schemeClr val="accent4">
                        <a:lumMod val="20000"/>
                        <a:lumOff val="80000"/>
                      </a:schemeClr>
                    </a:solidFill>
                  </a:tcPr>
                </a:tc>
                <a:tc>
                  <a:txBody>
                    <a:bodyPr/>
                    <a:lstStyle/>
                    <a:p>
                      <a:r>
                        <a:rPr lang="zh-CN" altLang="en-US" sz="2000" dirty="0"/>
                        <a:t>四舍六入五成双取整，如果</a:t>
                      </a:r>
                      <a:r>
                        <a:rPr lang="en-US" altLang="zh-CN" sz="2000" dirty="0" err="1"/>
                        <a:t>ndigits</a:t>
                      </a:r>
                      <a:r>
                        <a:rPr lang="zh-CN" altLang="en-US" sz="2000" dirty="0"/>
                        <a:t>则保留</a:t>
                      </a:r>
                      <a:r>
                        <a:rPr lang="en-US" altLang="zh-CN" sz="2000" dirty="0" err="1"/>
                        <a:t>ndigits</a:t>
                      </a:r>
                      <a:r>
                        <a:rPr lang="zh-CN" altLang="en-US" sz="2000" dirty="0"/>
                        <a:t>小数。可以为负数，表示保留</a:t>
                      </a:r>
                      <a:r>
                        <a:rPr lang="en-US" altLang="zh-CN" sz="2000" dirty="0"/>
                        <a:t>10</a:t>
                      </a:r>
                      <a:r>
                        <a:rPr lang="zh-CN" altLang="en-US" sz="2000" dirty="0"/>
                        <a:t>的多少次方</a:t>
                      </a:r>
                    </a:p>
                  </a:txBody>
                  <a:tcPr>
                    <a:solidFill>
                      <a:schemeClr val="accent4">
                        <a:lumMod val="20000"/>
                        <a:lumOff val="80000"/>
                      </a:schemeClr>
                    </a:solidFill>
                  </a:tcPr>
                </a:tc>
                <a:tc>
                  <a:txBody>
                    <a:bodyPr/>
                    <a:lstStyle/>
                    <a:p>
                      <a:r>
                        <a:rPr lang="en-US" altLang="zh-CN" sz="2000" dirty="0"/>
                        <a:t>round(3.14159)</a:t>
                      </a:r>
                    </a:p>
                    <a:p>
                      <a:r>
                        <a:rPr lang="en-US" altLang="zh-CN" sz="2000" dirty="0"/>
                        <a:t>round(3.14159, 4)</a:t>
                      </a:r>
                    </a:p>
                    <a:p>
                      <a:r>
                        <a:rPr lang="en-US" altLang="zh-CN" sz="2000" dirty="0"/>
                        <a:t>round(314159, -3)</a:t>
                      </a:r>
                    </a:p>
                  </a:txBody>
                  <a:tcPr>
                    <a:solidFill>
                      <a:schemeClr val="accent4">
                        <a:lumMod val="20000"/>
                        <a:lumOff val="80000"/>
                      </a:schemeClr>
                    </a:solidFill>
                  </a:tcPr>
                </a:tc>
                <a:tc>
                  <a:txBody>
                    <a:bodyPr/>
                    <a:lstStyle/>
                    <a:p>
                      <a:r>
                        <a:rPr lang="en-US" altLang="zh-CN" sz="2000" dirty="0"/>
                        <a:t>3</a:t>
                      </a:r>
                    </a:p>
                    <a:p>
                      <a:r>
                        <a:rPr lang="en-US" altLang="zh-CN" sz="2000" dirty="0"/>
                        <a:t>3.1416</a:t>
                      </a:r>
                    </a:p>
                    <a:p>
                      <a:r>
                        <a:rPr lang="en-US" altLang="zh-CN" sz="2000" dirty="0"/>
                        <a:t>314000</a:t>
                      </a:r>
                    </a:p>
                  </a:txBody>
                  <a:tcPr>
                    <a:solidFill>
                      <a:schemeClr val="accent4">
                        <a:lumMod val="20000"/>
                        <a:lumOff val="80000"/>
                      </a:schemeClr>
                    </a:solidFill>
                  </a:tcPr>
                </a:tc>
                <a:extLst>
                  <a:ext uri="{0D108BD9-81ED-4DB2-BD59-A6C34878D82A}">
                    <a16:rowId xmlns:a16="http://schemas.microsoft.com/office/drawing/2014/main" val="1813364479"/>
                  </a:ext>
                </a:extLst>
              </a:tr>
            </a:tbl>
          </a:graphicData>
        </a:graphic>
      </p:graphicFrame>
      <p:sp>
        <p:nvSpPr>
          <p:cNvPr id="6" name="文本框 5">
            <a:extLst>
              <a:ext uri="{FF2B5EF4-FFF2-40B4-BE49-F238E27FC236}">
                <a16:creationId xmlns:a16="http://schemas.microsoft.com/office/drawing/2014/main" id="{4D4A4142-0808-4260-BA81-4F6DDD0B8F61}"/>
              </a:ext>
            </a:extLst>
          </p:cNvPr>
          <p:cNvSpPr txBox="1"/>
          <p:nvPr/>
        </p:nvSpPr>
        <p:spPr>
          <a:xfrm>
            <a:off x="9481289" y="2505931"/>
            <a:ext cx="2511789"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000" dirty="0"/>
              <a:t>&gt;&gt;&gt; x, y = </a:t>
            </a:r>
            <a:r>
              <a:rPr lang="en-US" altLang="zh-CN" sz="2000" dirty="0" err="1"/>
              <a:t>divmod</a:t>
            </a:r>
            <a:r>
              <a:rPr lang="en-US" altLang="zh-CN" sz="2000" dirty="0"/>
              <a:t>(5, 3)</a:t>
            </a:r>
            <a:endParaRPr lang="zh-CN" altLang="en-US" sz="2000" dirty="0"/>
          </a:p>
        </p:txBody>
      </p:sp>
      <p:graphicFrame>
        <p:nvGraphicFramePr>
          <p:cNvPr id="8" name="表格 7">
            <a:extLst>
              <a:ext uri="{FF2B5EF4-FFF2-40B4-BE49-F238E27FC236}">
                <a16:creationId xmlns:a16="http://schemas.microsoft.com/office/drawing/2014/main" id="{37853D64-4061-4D75-898E-71764D9C4E57}"/>
              </a:ext>
            </a:extLst>
          </p:cNvPr>
          <p:cNvGraphicFramePr>
            <a:graphicFrameLocks noGrp="1"/>
          </p:cNvGraphicFramePr>
          <p:nvPr>
            <p:extLst>
              <p:ext uri="{D42A27DB-BD31-4B8C-83A1-F6EECF244321}">
                <p14:modId xmlns:p14="http://schemas.microsoft.com/office/powerpoint/2010/main" val="3151640267"/>
              </p:ext>
            </p:extLst>
          </p:nvPr>
        </p:nvGraphicFramePr>
        <p:xfrm>
          <a:off x="3925961" y="153607"/>
          <a:ext cx="8128002" cy="370840"/>
        </p:xfrm>
        <a:graphic>
          <a:graphicData uri="http://schemas.openxmlformats.org/drawingml/2006/table">
            <a:tbl>
              <a:tblPr firstRow="1" bandRow="1">
                <a:tableStyleId>{5940675A-B579-460E-94D1-54222C63F5DA}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840">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0.5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1.5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2</a:t>
                      </a:r>
                      <a:endParaRPr lang="zh-CN" altLang="en-US" dirty="0"/>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9" name="TextBox 6">
            <a:extLst>
              <a:ext uri="{FF2B5EF4-FFF2-40B4-BE49-F238E27FC236}">
                <a16:creationId xmlns:a16="http://schemas.microsoft.com/office/drawing/2014/main" id="{F943EB15-746A-4049-93FC-9EB2B29DB2CB}"/>
              </a:ext>
            </a:extLst>
          </p:cNvPr>
          <p:cNvSpPr txBox="1"/>
          <p:nvPr/>
        </p:nvSpPr>
        <p:spPr>
          <a:xfrm>
            <a:off x="7989962" y="647801"/>
            <a:ext cx="3742661"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dirty="0"/>
              <a:t>0.5 + 1.5 = 2</a:t>
            </a:r>
          </a:p>
          <a:p>
            <a:r>
              <a:rPr lang="en-US" altLang="zh-CN" dirty="0"/>
              <a:t>round(0.5) + round(1.5) = 0 + 2 = 2</a:t>
            </a:r>
            <a:endParaRPr lang="zh-CN" altLang="en-US" dirty="0"/>
          </a:p>
        </p:txBody>
      </p:sp>
    </p:spTree>
    <p:extLst>
      <p:ext uri="{BB962C8B-B14F-4D97-AF65-F5344CB8AC3E}">
        <p14:creationId xmlns:p14="http://schemas.microsoft.com/office/powerpoint/2010/main" val="40254308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7B28D9-163B-4F4D-B386-1EA1C6C60D27}"/>
              </a:ext>
            </a:extLst>
          </p:cNvPr>
          <p:cNvSpPr>
            <a:spLocks noGrp="1"/>
          </p:cNvSpPr>
          <p:nvPr>
            <p:ph type="title"/>
          </p:nvPr>
        </p:nvSpPr>
        <p:spPr/>
        <p:txBody>
          <a:bodyPr/>
          <a:lstStyle/>
          <a:p>
            <a:r>
              <a:rPr lang="en-US" altLang="zh-CN" dirty="0"/>
              <a:t>math</a:t>
            </a:r>
            <a:r>
              <a:rPr lang="zh-CN" altLang="en-US" dirty="0"/>
              <a:t>模块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A0412D3-FF20-428D-A891-BA70BD24DB46}"/>
                  </a:ext>
                </a:extLst>
              </p:cNvPr>
              <p:cNvSpPr>
                <a:spLocks noGrp="1"/>
              </p:cNvSpPr>
              <p:nvPr>
                <p:ph idx="1"/>
              </p:nvPr>
            </p:nvSpPr>
            <p:spPr/>
            <p:txBody>
              <a:bodyPr/>
              <a:lstStyle/>
              <a:p>
                <a:r>
                  <a:rPr lang="en-US" altLang="zh-CN" dirty="0"/>
                  <a:t>math.pi: </a:t>
                </a:r>
                <a:r>
                  <a:rPr lang="zh-CN" altLang="en-US" dirty="0"/>
                  <a:t>数学常量 </a:t>
                </a:r>
                <a14:m>
                  <m:oMath xmlns:m="http://schemas.openxmlformats.org/officeDocument/2006/math">
                    <m:r>
                      <a:rPr lang="en-US" altLang="zh-CN" i="1">
                        <a:latin typeface="Cambria Math" panose="02040503050406030204" pitchFamily="18" charset="0"/>
                      </a:rPr>
                      <m:t>𝜋</m:t>
                    </m:r>
                  </m:oMath>
                </a14:m>
                <a:endParaRPr lang="en-US" altLang="zh-CN" dirty="0"/>
              </a:p>
              <a:p>
                <a:r>
                  <a:rPr lang="en-US" altLang="zh-CN" dirty="0" err="1"/>
                  <a:t>math.e</a:t>
                </a:r>
                <a:r>
                  <a:rPr lang="en-US" altLang="zh-CN" dirty="0"/>
                  <a:t>:  </a:t>
                </a:r>
                <a:r>
                  <a:rPr lang="zh-CN" altLang="en-US" dirty="0"/>
                  <a:t>数学常量</a:t>
                </a:r>
                <a:r>
                  <a:rPr lang="en-US" altLang="zh-CN" dirty="0"/>
                  <a:t>e</a:t>
                </a:r>
                <a:endParaRPr lang="zh-CN" altLang="en-US" dirty="0"/>
              </a:p>
            </p:txBody>
          </p:sp>
        </mc:Choice>
        <mc:Fallback xmlns="">
          <p:sp>
            <p:nvSpPr>
              <p:cNvPr id="3" name="内容占位符 2">
                <a:extLst>
                  <a:ext uri="{FF2B5EF4-FFF2-40B4-BE49-F238E27FC236}">
                    <a16:creationId xmlns:a16="http://schemas.microsoft.com/office/drawing/2014/main" id="{9A0412D3-FF20-428D-A891-BA70BD24DB46}"/>
                  </a:ext>
                </a:extLst>
              </p:cNvPr>
              <p:cNvSpPr>
                <a:spLocks noGrp="1" noRot="1" noChangeAspect="1" noMove="1" noResize="1" noEditPoints="1" noAdjustHandles="1" noChangeArrowheads="1" noChangeShapeType="1" noTextEdit="1"/>
              </p:cNvSpPr>
              <p:nvPr>
                <p:ph idx="1"/>
              </p:nvPr>
            </p:nvSpPr>
            <p:spPr>
              <a:blipFill>
                <a:blip r:embed="rId2"/>
                <a:stretch>
                  <a:fillRect l="-486" t="-543"/>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2225881D-3766-4457-A400-5B68DEEA1B1E}"/>
              </a:ext>
            </a:extLst>
          </p:cNvPr>
          <p:cNvSpPr/>
          <p:nvPr/>
        </p:nvSpPr>
        <p:spPr>
          <a:xfrm>
            <a:off x="3548688" y="685391"/>
            <a:ext cx="8404680" cy="535531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latin typeface="Consolas" panose="020B0609020204030204" pitchFamily="49" charset="0"/>
              </a:rPr>
              <a:t>&gt;&gt;&gt; import math</a:t>
            </a:r>
          </a:p>
          <a:p>
            <a:r>
              <a:rPr lang="zh-CN" altLang="en-US" dirty="0">
                <a:latin typeface="Consolas" panose="020B0609020204030204" pitchFamily="49" charset="0"/>
              </a:rPr>
              <a:t>&gt;&gt;&gt; math</a:t>
            </a:r>
          </a:p>
          <a:p>
            <a:r>
              <a:rPr lang="zh-CN" altLang="en-US" dirty="0">
                <a:latin typeface="Consolas" panose="020B0609020204030204" pitchFamily="49" charset="0"/>
              </a:rPr>
              <a:t>&lt;module 'math' (built-in)&gt;</a:t>
            </a:r>
          </a:p>
          <a:p>
            <a:r>
              <a:rPr lang="zh-CN" altLang="en-US" dirty="0">
                <a:latin typeface="Consolas" panose="020B0609020204030204" pitchFamily="49" charset="0"/>
              </a:rPr>
              <a:t>&gt;&gt;&gt; </a:t>
            </a:r>
            <a:r>
              <a:rPr lang="zh-CN" altLang="en-US" b="1" dirty="0">
                <a:solidFill>
                  <a:schemeClr val="accent6"/>
                </a:solidFill>
                <a:latin typeface="Consolas" panose="020B0609020204030204" pitchFamily="49" charset="0"/>
              </a:rPr>
              <a:t>dir(math)</a:t>
            </a:r>
          </a:p>
          <a:p>
            <a:r>
              <a:rPr lang="en-US" altLang="zh-CN" dirty="0">
                <a:latin typeface="Consolas" panose="020B0609020204030204" pitchFamily="49" charset="0"/>
              </a:rPr>
              <a:t>['__doc__', '__loader__', '__name__', '__package__', '__spec__', '</a:t>
            </a:r>
            <a:r>
              <a:rPr lang="en-US" altLang="zh-CN" dirty="0" err="1">
                <a:latin typeface="Consolas" panose="020B0609020204030204" pitchFamily="49" charset="0"/>
              </a:rPr>
              <a:t>acos</a:t>
            </a:r>
            <a:r>
              <a:rPr lang="en-US" altLang="zh-CN" dirty="0">
                <a:latin typeface="Consolas" panose="020B0609020204030204" pitchFamily="49" charset="0"/>
              </a:rPr>
              <a:t>', '</a:t>
            </a:r>
            <a:r>
              <a:rPr lang="en-US" altLang="zh-CN" dirty="0" err="1">
                <a:latin typeface="Consolas" panose="020B0609020204030204" pitchFamily="49" charset="0"/>
              </a:rPr>
              <a:t>acosh</a:t>
            </a:r>
            <a:r>
              <a:rPr lang="en-US" altLang="zh-CN" dirty="0">
                <a:latin typeface="Consolas" panose="020B0609020204030204" pitchFamily="49" charset="0"/>
              </a:rPr>
              <a:t>', '</a:t>
            </a:r>
            <a:r>
              <a:rPr lang="en-US" altLang="zh-CN" dirty="0" err="1">
                <a:latin typeface="Consolas" panose="020B0609020204030204" pitchFamily="49" charset="0"/>
              </a:rPr>
              <a:t>asin</a:t>
            </a:r>
            <a:r>
              <a:rPr lang="en-US" altLang="zh-CN" dirty="0">
                <a:latin typeface="Consolas" panose="020B0609020204030204" pitchFamily="49" charset="0"/>
              </a:rPr>
              <a:t>', '</a:t>
            </a:r>
            <a:r>
              <a:rPr lang="en-US" altLang="zh-CN" dirty="0" err="1">
                <a:latin typeface="Consolas" panose="020B0609020204030204" pitchFamily="49" charset="0"/>
              </a:rPr>
              <a:t>asinh</a:t>
            </a:r>
            <a:r>
              <a:rPr lang="en-US" altLang="zh-CN" dirty="0">
                <a:latin typeface="Consolas" panose="020B0609020204030204" pitchFamily="49" charset="0"/>
              </a:rPr>
              <a:t>', '</a:t>
            </a:r>
            <a:r>
              <a:rPr lang="en-US" altLang="zh-CN" dirty="0" err="1">
                <a:latin typeface="Consolas" panose="020B0609020204030204" pitchFamily="49" charset="0"/>
              </a:rPr>
              <a:t>atan</a:t>
            </a:r>
            <a:r>
              <a:rPr lang="en-US" altLang="zh-CN" dirty="0">
                <a:latin typeface="Consolas" panose="020B0609020204030204" pitchFamily="49" charset="0"/>
              </a:rPr>
              <a:t>', 'atan2', '</a:t>
            </a:r>
            <a:r>
              <a:rPr lang="en-US" altLang="zh-CN" dirty="0" err="1">
                <a:latin typeface="Consolas" panose="020B0609020204030204" pitchFamily="49" charset="0"/>
              </a:rPr>
              <a:t>atanh</a:t>
            </a:r>
            <a:r>
              <a:rPr lang="en-US" altLang="zh-CN" dirty="0">
                <a:latin typeface="Consolas" panose="020B0609020204030204" pitchFamily="49" charset="0"/>
              </a:rPr>
              <a:t>', 'ceil', 'comb', '</a:t>
            </a:r>
            <a:r>
              <a:rPr lang="en-US" altLang="zh-CN" dirty="0" err="1">
                <a:latin typeface="Consolas" panose="020B0609020204030204" pitchFamily="49" charset="0"/>
              </a:rPr>
              <a:t>copysign</a:t>
            </a:r>
            <a:r>
              <a:rPr lang="en-US" altLang="zh-CN" dirty="0">
                <a:latin typeface="Consolas" panose="020B0609020204030204" pitchFamily="49" charset="0"/>
              </a:rPr>
              <a:t>', 'cos', '</a:t>
            </a:r>
            <a:r>
              <a:rPr lang="en-US" altLang="zh-CN" dirty="0" err="1">
                <a:latin typeface="Consolas" panose="020B0609020204030204" pitchFamily="49" charset="0"/>
              </a:rPr>
              <a:t>cosh</a:t>
            </a:r>
            <a:r>
              <a:rPr lang="en-US" altLang="zh-CN" dirty="0">
                <a:latin typeface="Consolas" panose="020B0609020204030204" pitchFamily="49" charset="0"/>
              </a:rPr>
              <a:t>', 'degrees', '</a:t>
            </a:r>
            <a:r>
              <a:rPr lang="en-US" altLang="zh-CN" dirty="0" err="1">
                <a:latin typeface="Consolas" panose="020B0609020204030204" pitchFamily="49" charset="0"/>
              </a:rPr>
              <a:t>dist</a:t>
            </a:r>
            <a:r>
              <a:rPr lang="en-US" altLang="zh-CN" dirty="0">
                <a:latin typeface="Consolas" panose="020B0609020204030204" pitchFamily="49" charset="0"/>
              </a:rPr>
              <a:t>', 'e', 'erf', '</a:t>
            </a:r>
            <a:r>
              <a:rPr lang="en-US" altLang="zh-CN" dirty="0" err="1">
                <a:latin typeface="Consolas" panose="020B0609020204030204" pitchFamily="49" charset="0"/>
              </a:rPr>
              <a:t>erfc</a:t>
            </a:r>
            <a:r>
              <a:rPr lang="en-US" altLang="zh-CN" dirty="0">
                <a:latin typeface="Consolas" panose="020B0609020204030204" pitchFamily="49" charset="0"/>
              </a:rPr>
              <a:t>', 'exp', 'expm1', 'fabs', 'factorial', 'floor', '</a:t>
            </a:r>
            <a:r>
              <a:rPr lang="en-US" altLang="zh-CN" dirty="0" err="1">
                <a:latin typeface="Consolas" panose="020B0609020204030204" pitchFamily="49" charset="0"/>
              </a:rPr>
              <a:t>fmod</a:t>
            </a:r>
            <a:r>
              <a:rPr lang="en-US" altLang="zh-CN" dirty="0">
                <a:latin typeface="Consolas" panose="020B0609020204030204" pitchFamily="49" charset="0"/>
              </a:rPr>
              <a:t>', '</a:t>
            </a:r>
            <a:r>
              <a:rPr lang="en-US" altLang="zh-CN" dirty="0" err="1">
                <a:latin typeface="Consolas" panose="020B0609020204030204" pitchFamily="49" charset="0"/>
              </a:rPr>
              <a:t>frexp</a:t>
            </a:r>
            <a:r>
              <a:rPr lang="en-US" altLang="zh-CN" dirty="0">
                <a:latin typeface="Consolas" panose="020B0609020204030204" pitchFamily="49" charset="0"/>
              </a:rPr>
              <a:t>', '</a:t>
            </a:r>
            <a:r>
              <a:rPr lang="en-US" altLang="zh-CN" dirty="0" err="1">
                <a:latin typeface="Consolas" panose="020B0609020204030204" pitchFamily="49" charset="0"/>
              </a:rPr>
              <a:t>fsum</a:t>
            </a:r>
            <a:r>
              <a:rPr lang="en-US" altLang="zh-CN" dirty="0">
                <a:latin typeface="Consolas" panose="020B0609020204030204" pitchFamily="49" charset="0"/>
              </a:rPr>
              <a:t>', 'gamma', '</a:t>
            </a:r>
            <a:r>
              <a:rPr lang="en-US" altLang="zh-CN" dirty="0" err="1">
                <a:latin typeface="Consolas" panose="020B0609020204030204" pitchFamily="49" charset="0"/>
              </a:rPr>
              <a:t>gcd</a:t>
            </a:r>
            <a:r>
              <a:rPr lang="en-US" altLang="zh-CN" dirty="0">
                <a:latin typeface="Consolas" panose="020B0609020204030204" pitchFamily="49" charset="0"/>
              </a:rPr>
              <a:t>', '</a:t>
            </a:r>
            <a:r>
              <a:rPr lang="en-US" altLang="zh-CN" dirty="0" err="1">
                <a:latin typeface="Consolas" panose="020B0609020204030204" pitchFamily="49" charset="0"/>
              </a:rPr>
              <a:t>hypot</a:t>
            </a:r>
            <a:r>
              <a:rPr lang="en-US" altLang="zh-CN" dirty="0">
                <a:latin typeface="Consolas" panose="020B0609020204030204" pitchFamily="49" charset="0"/>
              </a:rPr>
              <a:t>', 'inf', '</a:t>
            </a:r>
            <a:r>
              <a:rPr lang="en-US" altLang="zh-CN" dirty="0" err="1">
                <a:latin typeface="Consolas" panose="020B0609020204030204" pitchFamily="49" charset="0"/>
              </a:rPr>
              <a:t>isclose</a:t>
            </a:r>
            <a:r>
              <a:rPr lang="en-US" altLang="zh-CN" dirty="0">
                <a:latin typeface="Consolas" panose="020B0609020204030204" pitchFamily="49" charset="0"/>
              </a:rPr>
              <a:t>', '</a:t>
            </a:r>
            <a:r>
              <a:rPr lang="en-US" altLang="zh-CN" dirty="0" err="1">
                <a:latin typeface="Consolas" panose="020B0609020204030204" pitchFamily="49" charset="0"/>
              </a:rPr>
              <a:t>isfinite</a:t>
            </a:r>
            <a:r>
              <a:rPr lang="en-US" altLang="zh-CN" dirty="0">
                <a:latin typeface="Consolas" panose="020B0609020204030204" pitchFamily="49" charset="0"/>
              </a:rPr>
              <a:t>', '</a:t>
            </a:r>
            <a:r>
              <a:rPr lang="en-US" altLang="zh-CN" dirty="0" err="1">
                <a:latin typeface="Consolas" panose="020B0609020204030204" pitchFamily="49" charset="0"/>
              </a:rPr>
              <a:t>isinf</a:t>
            </a:r>
            <a:r>
              <a:rPr lang="en-US" altLang="zh-CN" dirty="0">
                <a:latin typeface="Consolas" panose="020B0609020204030204" pitchFamily="49" charset="0"/>
              </a:rPr>
              <a:t>', '</a:t>
            </a:r>
            <a:r>
              <a:rPr lang="en-US" altLang="zh-CN" dirty="0" err="1">
                <a:latin typeface="Consolas" panose="020B0609020204030204" pitchFamily="49" charset="0"/>
              </a:rPr>
              <a:t>isnan</a:t>
            </a:r>
            <a:r>
              <a:rPr lang="en-US" altLang="zh-CN" dirty="0">
                <a:latin typeface="Consolas" panose="020B0609020204030204" pitchFamily="49" charset="0"/>
              </a:rPr>
              <a:t>', '</a:t>
            </a:r>
            <a:r>
              <a:rPr lang="en-US" altLang="zh-CN" dirty="0" err="1">
                <a:latin typeface="Consolas" panose="020B0609020204030204" pitchFamily="49" charset="0"/>
              </a:rPr>
              <a:t>isqrt</a:t>
            </a:r>
            <a:r>
              <a:rPr lang="en-US" altLang="zh-CN" dirty="0">
                <a:latin typeface="Consolas" panose="020B0609020204030204" pitchFamily="49" charset="0"/>
              </a:rPr>
              <a:t>', 'lcm', '</a:t>
            </a:r>
            <a:r>
              <a:rPr lang="en-US" altLang="zh-CN" dirty="0" err="1">
                <a:latin typeface="Consolas" panose="020B0609020204030204" pitchFamily="49" charset="0"/>
              </a:rPr>
              <a:t>ldexp</a:t>
            </a:r>
            <a:r>
              <a:rPr lang="en-US" altLang="zh-CN" dirty="0">
                <a:latin typeface="Consolas" panose="020B0609020204030204" pitchFamily="49" charset="0"/>
              </a:rPr>
              <a:t>', '</a:t>
            </a:r>
            <a:r>
              <a:rPr lang="en-US" altLang="zh-CN" dirty="0" err="1">
                <a:latin typeface="Consolas" panose="020B0609020204030204" pitchFamily="49" charset="0"/>
              </a:rPr>
              <a:t>lgamma</a:t>
            </a:r>
            <a:r>
              <a:rPr lang="en-US" altLang="zh-CN" dirty="0">
                <a:latin typeface="Consolas" panose="020B0609020204030204" pitchFamily="49" charset="0"/>
              </a:rPr>
              <a:t>', 'log', 'log10', 'log1p', 'log2', '</a:t>
            </a:r>
            <a:r>
              <a:rPr lang="en-US" altLang="zh-CN" dirty="0" err="1">
                <a:latin typeface="Consolas" panose="020B0609020204030204" pitchFamily="49" charset="0"/>
              </a:rPr>
              <a:t>modf</a:t>
            </a:r>
            <a:r>
              <a:rPr lang="en-US" altLang="zh-CN" dirty="0">
                <a:latin typeface="Consolas" panose="020B0609020204030204" pitchFamily="49" charset="0"/>
              </a:rPr>
              <a:t>', 'nan', '</a:t>
            </a:r>
            <a:r>
              <a:rPr lang="en-US" altLang="zh-CN" dirty="0" err="1">
                <a:latin typeface="Consolas" panose="020B0609020204030204" pitchFamily="49" charset="0"/>
              </a:rPr>
              <a:t>nextafter</a:t>
            </a:r>
            <a:r>
              <a:rPr lang="en-US" altLang="zh-CN" dirty="0">
                <a:latin typeface="Consolas" panose="020B0609020204030204" pitchFamily="49" charset="0"/>
              </a:rPr>
              <a:t>', 'perm', 'pi', 'pow', 'prod', 'radians', 'remainder', 'sin', '</a:t>
            </a:r>
            <a:r>
              <a:rPr lang="en-US" altLang="zh-CN" dirty="0" err="1">
                <a:latin typeface="Consolas" panose="020B0609020204030204" pitchFamily="49" charset="0"/>
              </a:rPr>
              <a:t>sinh</a:t>
            </a:r>
            <a:r>
              <a:rPr lang="en-US" altLang="zh-CN" dirty="0">
                <a:latin typeface="Consolas" panose="020B0609020204030204" pitchFamily="49" charset="0"/>
              </a:rPr>
              <a:t>', 'sqrt', 'tan', 'tanh', 'tau', '</a:t>
            </a:r>
            <a:r>
              <a:rPr lang="en-US" altLang="zh-CN" dirty="0" err="1">
                <a:latin typeface="Consolas" panose="020B0609020204030204" pitchFamily="49" charset="0"/>
              </a:rPr>
              <a:t>trunc</a:t>
            </a:r>
            <a:r>
              <a:rPr lang="en-US" altLang="zh-CN" dirty="0">
                <a:latin typeface="Consolas" panose="020B0609020204030204" pitchFamily="49" charset="0"/>
              </a:rPr>
              <a:t>', '</a:t>
            </a:r>
            <a:r>
              <a:rPr lang="en-US" altLang="zh-CN" dirty="0" err="1">
                <a:latin typeface="Consolas" panose="020B0609020204030204" pitchFamily="49" charset="0"/>
              </a:rPr>
              <a:t>ulp</a:t>
            </a:r>
            <a:r>
              <a:rPr lang="en-US" altLang="zh-CN" dirty="0">
                <a:latin typeface="Consolas" panose="020B0609020204030204" pitchFamily="49" charset="0"/>
              </a:rPr>
              <a:t>'] </a:t>
            </a:r>
          </a:p>
          <a:p>
            <a:r>
              <a:rPr lang="zh-CN" altLang="en-US" dirty="0">
                <a:latin typeface="Consolas" panose="020B0609020204030204" pitchFamily="49" charset="0"/>
              </a:rPr>
              <a:t>&gt;&gt;&gt; </a:t>
            </a:r>
            <a:r>
              <a:rPr lang="zh-CN" altLang="en-US" b="1" dirty="0">
                <a:solidFill>
                  <a:schemeClr val="accent6"/>
                </a:solidFill>
                <a:latin typeface="Consolas" panose="020B0609020204030204" pitchFamily="49" charset="0"/>
              </a:rPr>
              <a:t>help(math</a:t>
            </a:r>
            <a:r>
              <a:rPr lang="zh-CN" altLang="en-US" dirty="0">
                <a:solidFill>
                  <a:schemeClr val="accent6"/>
                </a:solidFill>
                <a:latin typeface="Consolas" panose="020B0609020204030204" pitchFamily="49" charset="0"/>
              </a:rPr>
              <a:t>)</a:t>
            </a:r>
            <a:r>
              <a:rPr lang="zh-CN" altLang="en-US" dirty="0">
                <a:latin typeface="Consolas" panose="020B0609020204030204" pitchFamily="49" charset="0"/>
              </a:rPr>
              <a:t>   </a:t>
            </a:r>
            <a:r>
              <a:rPr lang="en-US" altLang="zh-CN" dirty="0">
                <a:latin typeface="Consolas" panose="020B0609020204030204" pitchFamily="49" charset="0"/>
              </a:rPr>
              <a:t># </a:t>
            </a:r>
            <a:r>
              <a:rPr lang="zh-CN" altLang="en-US" dirty="0">
                <a:latin typeface="Consolas" panose="020B0609020204030204" pitchFamily="49" charset="0"/>
              </a:rPr>
              <a:t>查看</a:t>
            </a:r>
            <a:r>
              <a:rPr lang="en-US" altLang="zh-CN" dirty="0">
                <a:latin typeface="Consolas" panose="020B0609020204030204" pitchFamily="49" charset="0"/>
              </a:rPr>
              <a:t>math</a:t>
            </a:r>
            <a:r>
              <a:rPr lang="zh-CN" altLang="en-US" dirty="0">
                <a:latin typeface="Consolas" panose="020B0609020204030204" pitchFamily="49" charset="0"/>
              </a:rPr>
              <a:t>模块帮助</a:t>
            </a:r>
            <a:endParaRPr lang="en-US" altLang="zh-CN" dirty="0">
              <a:latin typeface="Consolas" panose="020B0609020204030204" pitchFamily="49" charset="0"/>
            </a:endParaRPr>
          </a:p>
          <a:p>
            <a:r>
              <a:rPr lang="en-US" altLang="zh-CN" dirty="0">
                <a:latin typeface="Consolas" panose="020B0609020204030204" pitchFamily="49" charset="0"/>
              </a:rPr>
              <a:t>&gt;&gt;&gt; help(</a:t>
            </a:r>
            <a:r>
              <a:rPr lang="en-US" altLang="zh-CN" dirty="0" err="1">
                <a:latin typeface="Consolas" panose="020B0609020204030204" pitchFamily="49" charset="0"/>
              </a:rPr>
              <a:t>math.sin</a:t>
            </a:r>
            <a:r>
              <a:rPr lang="en-US" altLang="zh-CN" dirty="0">
                <a:latin typeface="Consolas" panose="020B0609020204030204" pitchFamily="49" charset="0"/>
              </a:rPr>
              <a:t>)  #</a:t>
            </a:r>
            <a:r>
              <a:rPr lang="zh-CN" altLang="en-US" dirty="0">
                <a:latin typeface="Consolas" panose="020B0609020204030204" pitchFamily="49" charset="0"/>
              </a:rPr>
              <a:t>查看</a:t>
            </a:r>
            <a:r>
              <a:rPr lang="en-US" altLang="zh-CN" dirty="0">
                <a:latin typeface="Consolas" panose="020B0609020204030204" pitchFamily="49" charset="0"/>
              </a:rPr>
              <a:t>math</a:t>
            </a:r>
            <a:r>
              <a:rPr lang="zh-CN" altLang="en-US" dirty="0">
                <a:latin typeface="Consolas" panose="020B0609020204030204" pitchFamily="49" charset="0"/>
              </a:rPr>
              <a:t>模块中的</a:t>
            </a:r>
            <a:r>
              <a:rPr lang="en-US" altLang="zh-CN" dirty="0">
                <a:latin typeface="Consolas" panose="020B0609020204030204" pitchFamily="49" charset="0"/>
              </a:rPr>
              <a:t>sin</a:t>
            </a:r>
            <a:r>
              <a:rPr lang="zh-CN" altLang="en-US" dirty="0">
                <a:latin typeface="Consolas" panose="020B0609020204030204" pitchFamily="49" charset="0"/>
              </a:rPr>
              <a:t>函数帮助</a:t>
            </a:r>
            <a:endParaRPr lang="en-US" altLang="zh-CN" dirty="0">
              <a:latin typeface="Consolas" panose="020B0609020204030204" pitchFamily="49" charset="0"/>
            </a:endParaRPr>
          </a:p>
          <a:p>
            <a:r>
              <a:rPr lang="en-US" altLang="zh-CN" dirty="0">
                <a:latin typeface="Consolas" panose="020B0609020204030204" pitchFamily="49" charset="0"/>
              </a:rPr>
              <a:t>&gt;&gt;&gt; </a:t>
            </a:r>
            <a:r>
              <a:rPr lang="en-US" altLang="zh-CN" dirty="0" err="1">
                <a:latin typeface="Consolas" panose="020B0609020204030204" pitchFamily="49" charset="0"/>
              </a:rPr>
              <a:t>math.pi</a:t>
            </a:r>
            <a:endParaRPr lang="en-US" altLang="zh-CN" dirty="0">
              <a:latin typeface="Consolas" panose="020B0609020204030204" pitchFamily="49" charset="0"/>
            </a:endParaRPr>
          </a:p>
          <a:p>
            <a:r>
              <a:rPr lang="en-US" altLang="zh-CN" dirty="0">
                <a:latin typeface="Consolas" panose="020B0609020204030204" pitchFamily="49" charset="0"/>
              </a:rPr>
              <a:t>3.141592653589793</a:t>
            </a:r>
          </a:p>
          <a:p>
            <a:r>
              <a:rPr lang="en-US" altLang="zh-CN" dirty="0">
                <a:latin typeface="Consolas" panose="020B0609020204030204" pitchFamily="49" charset="0"/>
              </a:rPr>
              <a:t>&gt;&gt;&gt; </a:t>
            </a:r>
            <a:r>
              <a:rPr lang="en-US" altLang="zh-CN" dirty="0" err="1">
                <a:latin typeface="Consolas" panose="020B0609020204030204" pitchFamily="49" charset="0"/>
              </a:rPr>
              <a:t>math.e</a:t>
            </a:r>
            <a:endParaRPr lang="en-US" altLang="zh-CN" dirty="0">
              <a:latin typeface="Consolas" panose="020B0609020204030204" pitchFamily="49" charset="0"/>
            </a:endParaRPr>
          </a:p>
          <a:p>
            <a:r>
              <a:rPr lang="en-US" altLang="zh-CN" dirty="0">
                <a:latin typeface="Consolas" panose="020B0609020204030204" pitchFamily="49" charset="0"/>
              </a:rPr>
              <a:t>2.718281828459045</a:t>
            </a:r>
            <a:endParaRPr lang="zh-CN" altLang="en-US" dirty="0">
              <a:latin typeface="Consolas" panose="020B0609020204030204" pitchFamily="49" charset="0"/>
            </a:endParaRPr>
          </a:p>
        </p:txBody>
      </p:sp>
    </p:spTree>
    <p:extLst>
      <p:ext uri="{BB962C8B-B14F-4D97-AF65-F5344CB8AC3E}">
        <p14:creationId xmlns:p14="http://schemas.microsoft.com/office/powerpoint/2010/main" val="20622902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C1F039-54FB-4311-9D46-59B3F9608148}"/>
              </a:ext>
            </a:extLst>
          </p:cNvPr>
          <p:cNvSpPr>
            <a:spLocks noGrp="1"/>
          </p:cNvSpPr>
          <p:nvPr>
            <p:ph type="title"/>
          </p:nvPr>
        </p:nvSpPr>
        <p:spPr/>
        <p:txBody>
          <a:bodyPr/>
          <a:lstStyle/>
          <a:p>
            <a:r>
              <a:rPr lang="en-US" altLang="zh-CN" dirty="0"/>
              <a:t>math</a:t>
            </a:r>
            <a:r>
              <a:rPr lang="zh-CN" altLang="en-US" dirty="0"/>
              <a:t>模块</a:t>
            </a:r>
          </a:p>
        </p:txBody>
      </p:sp>
      <p:sp>
        <p:nvSpPr>
          <p:cNvPr id="3" name="内容占位符 2">
            <a:extLst>
              <a:ext uri="{FF2B5EF4-FFF2-40B4-BE49-F238E27FC236}">
                <a16:creationId xmlns:a16="http://schemas.microsoft.com/office/drawing/2014/main" id="{A0E9CD4E-E617-4171-B835-DDBC2480844D}"/>
              </a:ext>
            </a:extLst>
          </p:cNvPr>
          <p:cNvSpPr>
            <a:spLocks noGrp="1"/>
          </p:cNvSpPr>
          <p:nvPr>
            <p:ph idx="1"/>
          </p:nvPr>
        </p:nvSpPr>
        <p:spPr/>
        <p:txBody>
          <a:bodyPr/>
          <a:lstStyle/>
          <a:p>
            <a:endParaRPr lang="zh-CN" altLang="en-US" dirty="0"/>
          </a:p>
        </p:txBody>
      </p:sp>
      <p:graphicFrame>
        <p:nvGraphicFramePr>
          <p:cNvPr id="4" name="表格 3">
            <a:extLst>
              <a:ext uri="{FF2B5EF4-FFF2-40B4-BE49-F238E27FC236}">
                <a16:creationId xmlns:a16="http://schemas.microsoft.com/office/drawing/2014/main" id="{608B36C9-315A-4487-9452-4046DADAB0EE}"/>
              </a:ext>
            </a:extLst>
          </p:cNvPr>
          <p:cNvGraphicFramePr>
            <a:graphicFrameLocks noGrp="1"/>
          </p:cNvGraphicFramePr>
          <p:nvPr>
            <p:extLst>
              <p:ext uri="{D42A27DB-BD31-4B8C-83A1-F6EECF244321}">
                <p14:modId xmlns:p14="http://schemas.microsoft.com/office/powerpoint/2010/main" val="417829563"/>
              </p:ext>
            </p:extLst>
          </p:nvPr>
        </p:nvGraphicFramePr>
        <p:xfrm>
          <a:off x="459377" y="612913"/>
          <a:ext cx="11585042" cy="4638040"/>
        </p:xfrm>
        <a:graphic>
          <a:graphicData uri="http://schemas.openxmlformats.org/drawingml/2006/table">
            <a:tbl>
              <a:tblPr firstRow="1" bandRow="1">
                <a:tableStyleId>{72833802-FEF1-4C79-8D5D-14CF1EAF98D9}</a:tableStyleId>
              </a:tblPr>
              <a:tblGrid>
                <a:gridCol w="1588399">
                  <a:extLst>
                    <a:ext uri="{9D8B030D-6E8A-4147-A177-3AD203B41FA5}">
                      <a16:colId xmlns:a16="http://schemas.microsoft.com/office/drawing/2014/main" val="1864179750"/>
                    </a:ext>
                  </a:extLst>
                </a:gridCol>
                <a:gridCol w="4705815">
                  <a:extLst>
                    <a:ext uri="{9D8B030D-6E8A-4147-A177-3AD203B41FA5}">
                      <a16:colId xmlns:a16="http://schemas.microsoft.com/office/drawing/2014/main" val="2406703817"/>
                    </a:ext>
                  </a:extLst>
                </a:gridCol>
                <a:gridCol w="2500401">
                  <a:extLst>
                    <a:ext uri="{9D8B030D-6E8A-4147-A177-3AD203B41FA5}">
                      <a16:colId xmlns:a16="http://schemas.microsoft.com/office/drawing/2014/main" val="2180703463"/>
                    </a:ext>
                  </a:extLst>
                </a:gridCol>
                <a:gridCol w="2790427">
                  <a:extLst>
                    <a:ext uri="{9D8B030D-6E8A-4147-A177-3AD203B41FA5}">
                      <a16:colId xmlns:a16="http://schemas.microsoft.com/office/drawing/2014/main" val="1229795425"/>
                    </a:ext>
                  </a:extLst>
                </a:gridCol>
              </a:tblGrid>
              <a:tr h="370840">
                <a:tc>
                  <a:txBody>
                    <a:bodyPr/>
                    <a:lstStyle/>
                    <a:p>
                      <a:r>
                        <a:rPr lang="zh-CN" altLang="en-US" dirty="0"/>
                        <a:t>函数</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zh-CN" altLang="en-US" dirty="0"/>
                        <a:t>含义</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zh-CN" altLang="en-US" dirty="0"/>
                        <a:t>实例</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zh-CN" altLang="en-US" dirty="0"/>
                        <a:t>结果</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314960412"/>
                  </a:ext>
                </a:extLst>
              </a:tr>
              <a:tr h="370840">
                <a:tc>
                  <a:txBody>
                    <a:bodyPr/>
                    <a:lstStyle/>
                    <a:p>
                      <a:r>
                        <a:rPr lang="x-none" altLang="zh-CN" sz="2000" kern="1200" dirty="0">
                          <a:effectLst/>
                        </a:rPr>
                        <a:t>fabs(x)</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zh-CN" altLang="zh-CN" sz="2000" kern="1200" dirty="0">
                          <a:effectLst/>
                        </a:rPr>
                        <a:t>绝对值，返回</a:t>
                      </a:r>
                      <a:r>
                        <a:rPr lang="en-US" altLang="zh-CN" sz="2000" kern="1200" dirty="0">
                          <a:effectLst/>
                        </a:rPr>
                        <a:t>float</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err="1"/>
                        <a:t>fabs</a:t>
                      </a:r>
                      <a:r>
                        <a:rPr lang="en-US" altLang="zh-CN" sz="2000" dirty="0"/>
                        <a:t>(-3)</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3.0 </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3544210336"/>
                  </a:ext>
                </a:extLst>
              </a:tr>
              <a:tr h="370840">
                <a:tc>
                  <a:txBody>
                    <a:bodyPr/>
                    <a:lstStyle/>
                    <a:p>
                      <a:r>
                        <a:rPr lang="en-US" altLang="zh-CN" sz="2000" kern="1200" dirty="0">
                          <a:effectLst/>
                        </a:rPr>
                        <a:t>ceil(x)</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solidFill>
                      <a:schemeClr val="accent2">
                        <a:lumMod val="20000"/>
                        <a:lumOff val="80000"/>
                      </a:schemeClr>
                    </a:solidFill>
                  </a:tcPr>
                </a:tc>
                <a:tc>
                  <a:txBody>
                    <a:bodyPr/>
                    <a:lstStyle/>
                    <a:p>
                      <a:r>
                        <a:rPr lang="zh-CN" altLang="zh-CN" sz="2000" kern="1200" dirty="0">
                          <a:effectLst/>
                        </a:rPr>
                        <a:t>大于等于</a:t>
                      </a:r>
                      <a:r>
                        <a:rPr lang="en-US" altLang="zh-CN" sz="2000" kern="1200" dirty="0">
                          <a:effectLst/>
                        </a:rPr>
                        <a:t>x</a:t>
                      </a:r>
                      <a:r>
                        <a:rPr lang="zh-CN" altLang="zh-CN" sz="2000" kern="1200" dirty="0">
                          <a:effectLst/>
                        </a:rPr>
                        <a:t>的最小的整数</a:t>
                      </a:r>
                      <a:r>
                        <a:rPr lang="en-US" altLang="zh-CN" sz="2000" kern="1200" dirty="0">
                          <a:effectLst/>
                        </a:rPr>
                        <a:t>(</a:t>
                      </a:r>
                      <a:r>
                        <a:rPr lang="zh-CN" altLang="en-US" sz="2000" kern="1200" dirty="0">
                          <a:effectLst/>
                        </a:rPr>
                        <a:t>正无穷方向取整</a:t>
                      </a:r>
                      <a:r>
                        <a:rPr lang="en-US" altLang="zh-CN" sz="2000" kern="1200" dirty="0">
                          <a:effectLst/>
                        </a:rPr>
                        <a:t>)</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solidFill>
                      <a:schemeClr val="accent2">
                        <a:lumMod val="20000"/>
                        <a:lumOff val="80000"/>
                      </a:schemeClr>
                    </a:solidFill>
                  </a:tcPr>
                </a:tc>
                <a:tc>
                  <a:txBody>
                    <a:bodyPr/>
                    <a:lstStyle/>
                    <a:p>
                      <a:r>
                        <a:rPr lang="en-US" altLang="zh-CN" sz="2000" dirty="0"/>
                        <a:t>ceil(1.2), ceil(-1.6)</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solidFill>
                      <a:schemeClr val="accent2">
                        <a:lumMod val="20000"/>
                        <a:lumOff val="80000"/>
                      </a:schemeClr>
                    </a:solidFill>
                  </a:tcPr>
                </a:tc>
                <a:tc>
                  <a:txBody>
                    <a:bodyPr/>
                    <a:lstStyle/>
                    <a:p>
                      <a:r>
                        <a:rPr lang="en-US" altLang="zh-CN" sz="2000" dirty="0"/>
                        <a:t>(2, -1)</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95245386"/>
                  </a:ext>
                </a:extLst>
              </a:tr>
              <a:tr h="370840">
                <a:tc>
                  <a:txBody>
                    <a:bodyPr/>
                    <a:lstStyle/>
                    <a:p>
                      <a:r>
                        <a:rPr lang="en-US" altLang="zh-CN" sz="2000" kern="1200" dirty="0">
                          <a:effectLst/>
                        </a:rPr>
                        <a:t>floor(x)</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solidFill>
                      <a:schemeClr val="accent2">
                        <a:lumMod val="20000"/>
                        <a:lumOff val="80000"/>
                      </a:schemeClr>
                    </a:solidFill>
                  </a:tcPr>
                </a:tc>
                <a:tc>
                  <a:txBody>
                    <a:bodyPr/>
                    <a:lstStyle/>
                    <a:p>
                      <a:r>
                        <a:rPr lang="zh-CN" altLang="zh-CN" sz="2000" kern="1200" dirty="0">
                          <a:effectLst/>
                        </a:rPr>
                        <a:t>小于等于</a:t>
                      </a:r>
                      <a:r>
                        <a:rPr lang="en-US" altLang="zh-CN" sz="2000" kern="1200" dirty="0">
                          <a:effectLst/>
                        </a:rPr>
                        <a:t>x</a:t>
                      </a:r>
                      <a:r>
                        <a:rPr lang="zh-CN" altLang="zh-CN" sz="2000" kern="1200" dirty="0">
                          <a:effectLst/>
                        </a:rPr>
                        <a:t>的最大的整数</a:t>
                      </a:r>
                      <a:r>
                        <a:rPr lang="en-US" altLang="zh-CN" sz="2000" kern="1200" dirty="0">
                          <a:effectLst/>
                        </a:rPr>
                        <a:t>(</a:t>
                      </a:r>
                      <a:r>
                        <a:rPr lang="zh-CN" altLang="en-US" sz="2000" kern="1200" dirty="0">
                          <a:effectLst/>
                        </a:rPr>
                        <a:t>负无穷方向取整</a:t>
                      </a:r>
                      <a:r>
                        <a:rPr lang="en-US" altLang="zh-CN" sz="2000" kern="1200" dirty="0">
                          <a:effectLst/>
                        </a:rPr>
                        <a:t>)</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solidFill>
                      <a:schemeClr val="accent2">
                        <a:lumMod val="20000"/>
                        <a:lumOff val="80000"/>
                      </a:schemeClr>
                    </a:solidFill>
                  </a:tcPr>
                </a:tc>
                <a:tc>
                  <a:txBody>
                    <a:bodyPr/>
                    <a:lstStyle/>
                    <a:p>
                      <a:r>
                        <a:rPr lang="en-US" altLang="zh-CN" sz="2000" dirty="0"/>
                        <a:t>floor(1.8), floor(-2.1)</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solidFill>
                      <a:schemeClr val="accent2">
                        <a:lumMod val="20000"/>
                        <a:lumOff val="80000"/>
                      </a:schemeClr>
                    </a:solidFill>
                  </a:tcPr>
                </a:tc>
                <a:tc>
                  <a:txBody>
                    <a:bodyPr/>
                    <a:lstStyle/>
                    <a:p>
                      <a:r>
                        <a:rPr lang="en-US" altLang="zh-CN" sz="2000" dirty="0"/>
                        <a:t>(1, -3)</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156457943"/>
                  </a:ext>
                </a:extLst>
              </a:tr>
              <a:tr h="370840">
                <a:tc>
                  <a:txBody>
                    <a:bodyPr/>
                    <a:lstStyle/>
                    <a:p>
                      <a:r>
                        <a:rPr lang="en-US" altLang="zh-CN" sz="2000" dirty="0" err="1"/>
                        <a:t>trunc</a:t>
                      </a:r>
                      <a:r>
                        <a:rPr lang="en-US" altLang="zh-CN" sz="2000" dirty="0"/>
                        <a:t>(x)</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solidFill>
                      <a:schemeClr val="accent2">
                        <a:lumMod val="20000"/>
                        <a:lumOff val="80000"/>
                      </a:schemeClr>
                    </a:solidFill>
                  </a:tcPr>
                </a:tc>
                <a:tc>
                  <a:txBody>
                    <a:bodyPr/>
                    <a:lstStyle/>
                    <a:p>
                      <a:r>
                        <a:rPr lang="zh-CN" altLang="en-US" sz="2000" dirty="0"/>
                        <a:t>截取为最接近</a:t>
                      </a:r>
                      <a:r>
                        <a:rPr lang="en-US" altLang="zh-CN" sz="2000" dirty="0"/>
                        <a:t>0</a:t>
                      </a:r>
                      <a:r>
                        <a:rPr lang="zh-CN" altLang="en-US" sz="2000" dirty="0"/>
                        <a:t>的整数（原点方向取整）</a:t>
                      </a:r>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solidFill>
                      <a:schemeClr val="accent2">
                        <a:lumMod val="20000"/>
                        <a:lumOff val="80000"/>
                      </a:schemeClr>
                    </a:solidFill>
                  </a:tcPr>
                </a:tc>
                <a:tc>
                  <a:txBody>
                    <a:bodyPr/>
                    <a:lstStyle/>
                    <a:p>
                      <a:r>
                        <a:rPr lang="en-US" altLang="zh-CN" sz="2000" dirty="0" err="1"/>
                        <a:t>trunc</a:t>
                      </a:r>
                      <a:r>
                        <a:rPr lang="en-US" altLang="zh-CN" sz="2000" dirty="0"/>
                        <a:t>(1.2), </a:t>
                      </a:r>
                      <a:r>
                        <a:rPr lang="en-US" altLang="zh-CN" sz="2000" dirty="0" err="1"/>
                        <a:t>trunc</a:t>
                      </a:r>
                      <a:r>
                        <a:rPr lang="en-US" altLang="zh-CN" sz="2000" dirty="0"/>
                        <a:t>(-2.8)</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solidFill>
                      <a:schemeClr val="accent2">
                        <a:lumMod val="20000"/>
                        <a:lumOff val="80000"/>
                      </a:schemeClr>
                    </a:solidFill>
                  </a:tcPr>
                </a:tc>
                <a:tc>
                  <a:txBody>
                    <a:bodyPr/>
                    <a:lstStyle/>
                    <a:p>
                      <a:r>
                        <a:rPr lang="en-US" altLang="zh-CN" sz="2000" dirty="0"/>
                        <a:t>(1, -2) </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546818468"/>
                  </a:ext>
                </a:extLst>
              </a:tr>
              <a:tr h="370840">
                <a:tc>
                  <a:txBody>
                    <a:bodyPr/>
                    <a:lstStyle/>
                    <a:p>
                      <a:r>
                        <a:rPr lang="en-US" altLang="zh-CN" sz="2000" dirty="0" err="1"/>
                        <a:t>sqrt</a:t>
                      </a:r>
                      <a:r>
                        <a:rPr lang="en-US" altLang="zh-CN" sz="2000" dirty="0"/>
                        <a:t>(x)</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x(&gt;=0)</a:t>
                      </a:r>
                      <a:r>
                        <a:rPr lang="zh-CN" altLang="en-US" sz="2000" dirty="0"/>
                        <a:t>的平方根</a:t>
                      </a:r>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err="1"/>
                        <a:t>sqrt</a:t>
                      </a:r>
                      <a:r>
                        <a:rPr lang="en-US" altLang="zh-CN" sz="2000" dirty="0"/>
                        <a:t>(2)</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1.4142135623730951</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971631161"/>
                  </a:ext>
                </a:extLst>
              </a:tr>
              <a:tr h="370840">
                <a:tc>
                  <a:txBody>
                    <a:bodyPr/>
                    <a:lstStyle/>
                    <a:p>
                      <a:r>
                        <a:rPr lang="en-US" altLang="zh-CN" sz="2000" dirty="0" err="1"/>
                        <a:t>exp</a:t>
                      </a:r>
                      <a:r>
                        <a:rPr lang="en-US" altLang="zh-CN" sz="2000" dirty="0"/>
                        <a:t>(x)</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e ** x</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err="1"/>
                        <a:t>exp</a:t>
                      </a:r>
                      <a:r>
                        <a:rPr lang="en-US" altLang="zh-CN" sz="2000" dirty="0"/>
                        <a:t>(5)</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148.4131591025766</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483373415"/>
                  </a:ext>
                </a:extLst>
              </a:tr>
              <a:tr h="370840">
                <a:tc>
                  <a:txBody>
                    <a:bodyPr/>
                    <a:lstStyle/>
                    <a:p>
                      <a:r>
                        <a:rPr lang="en-US" altLang="zh-CN" sz="2000" dirty="0"/>
                        <a:t>log(x[,base])</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zh-CN" altLang="en-US" sz="2000" dirty="0"/>
                        <a:t>以</a:t>
                      </a:r>
                      <a:r>
                        <a:rPr lang="en-US" altLang="zh-CN" sz="2000" dirty="0"/>
                        <a:t>base</a:t>
                      </a:r>
                      <a:r>
                        <a:rPr lang="zh-CN" altLang="en-US" sz="2000" dirty="0"/>
                        <a:t>为底</a:t>
                      </a:r>
                      <a:r>
                        <a:rPr lang="en-US" altLang="zh-CN" sz="2000" dirty="0"/>
                        <a:t>x</a:t>
                      </a:r>
                      <a:r>
                        <a:rPr lang="zh-CN" altLang="en-US" sz="2000" dirty="0"/>
                        <a:t>的对数，</a:t>
                      </a:r>
                      <a:r>
                        <a:rPr lang="en-US" altLang="zh-CN" sz="2000" dirty="0"/>
                        <a:t>base</a:t>
                      </a:r>
                      <a:r>
                        <a:rPr lang="zh-CN" altLang="en-US" sz="2000" dirty="0"/>
                        <a:t>没有则为以</a:t>
                      </a:r>
                      <a:r>
                        <a:rPr lang="en-US" altLang="zh-CN" sz="2000" dirty="0"/>
                        <a:t>e</a:t>
                      </a:r>
                      <a:r>
                        <a:rPr lang="zh-CN" altLang="en-US" sz="2000" dirty="0"/>
                        <a:t>为底的自然对数，即缺省为</a:t>
                      </a:r>
                      <a:r>
                        <a:rPr lang="en-US" altLang="zh-CN" sz="2000" dirty="0"/>
                        <a:t>ln(x)</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log(</a:t>
                      </a:r>
                      <a:r>
                        <a:rPr lang="en-US" altLang="zh-CN" sz="2000" dirty="0" err="1"/>
                        <a:t>math.e</a:t>
                      </a:r>
                      <a:r>
                        <a:rPr lang="en-US" altLang="zh-CN" sz="2000" dirty="0"/>
                        <a:t> ** 2)</a:t>
                      </a:r>
                    </a:p>
                    <a:p>
                      <a:r>
                        <a:rPr lang="en-US" altLang="zh-CN" sz="2000" dirty="0"/>
                        <a:t>log(4, 2)</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2.0</a:t>
                      </a:r>
                    </a:p>
                    <a:p>
                      <a:r>
                        <a:rPr lang="en-US" altLang="zh-CN" sz="2000" dirty="0"/>
                        <a:t>2.0</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542066594"/>
                  </a:ext>
                </a:extLst>
              </a:tr>
              <a:tr h="370840">
                <a:tc>
                  <a:txBody>
                    <a:bodyPr/>
                    <a:lstStyle/>
                    <a:p>
                      <a:r>
                        <a:rPr lang="en-US" altLang="zh-CN" sz="2000" dirty="0"/>
                        <a:t>log10/log2(x)</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zh-CN" altLang="en-US" sz="2000" dirty="0"/>
                        <a:t>以</a:t>
                      </a:r>
                      <a:r>
                        <a:rPr lang="en-US" altLang="zh-CN" sz="2000" dirty="0"/>
                        <a:t>10</a:t>
                      </a:r>
                      <a:r>
                        <a:rPr lang="zh-CN" altLang="en-US" sz="2000" dirty="0"/>
                        <a:t>或</a:t>
                      </a:r>
                      <a:r>
                        <a:rPr lang="en-US" altLang="zh-CN" sz="2000" dirty="0"/>
                        <a:t>2</a:t>
                      </a:r>
                      <a:r>
                        <a:rPr lang="zh-CN" altLang="en-US" sz="2000" dirty="0"/>
                        <a:t>为底的对数</a:t>
                      </a:r>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log10(100), log2(16)</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2.0, 4.0</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888557548"/>
                  </a:ext>
                </a:extLst>
              </a:tr>
              <a:tr h="370840">
                <a:tc>
                  <a:txBody>
                    <a:bodyPr/>
                    <a:lstStyle/>
                    <a:p>
                      <a:r>
                        <a:rPr lang="en-US" altLang="zh-CN" sz="2000" dirty="0"/>
                        <a:t>factorial(x)</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zh-CN" altLang="en-US" sz="2000" dirty="0"/>
                        <a:t>整数</a:t>
                      </a:r>
                      <a:r>
                        <a:rPr lang="en-US" altLang="zh-CN" sz="2000" dirty="0"/>
                        <a:t>x(&gt;=0)</a:t>
                      </a:r>
                      <a:r>
                        <a:rPr lang="zh-CN" altLang="en-US" sz="2000" dirty="0"/>
                        <a:t>的阶乘</a:t>
                      </a:r>
                      <a:r>
                        <a:rPr lang="en-US" altLang="zh-CN" sz="2000" dirty="0"/>
                        <a:t>, x!</a:t>
                      </a:r>
                      <a:r>
                        <a:rPr lang="zh-CN" altLang="en-US" sz="2000" dirty="0"/>
                        <a:t>，</a:t>
                      </a:r>
                      <a:r>
                        <a:rPr lang="en-US" altLang="zh-CN" sz="2000" dirty="0"/>
                        <a:t>0!</a:t>
                      </a:r>
                      <a:r>
                        <a:rPr lang="zh-CN" altLang="en-US" sz="2000" dirty="0"/>
                        <a:t>为</a:t>
                      </a:r>
                      <a:r>
                        <a:rPr lang="en-US" altLang="zh-CN" sz="2000" dirty="0"/>
                        <a:t>1</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factorial(5)</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120</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420512437"/>
                  </a:ext>
                </a:extLst>
              </a:tr>
              <a:tr h="370840">
                <a:tc>
                  <a:txBody>
                    <a:bodyPr/>
                    <a:lstStyle/>
                    <a:p>
                      <a:r>
                        <a:rPr lang="en-US" altLang="zh-CN" sz="2000" dirty="0" err="1"/>
                        <a:t>gcd</a:t>
                      </a:r>
                      <a:r>
                        <a:rPr lang="en-US" altLang="zh-CN" sz="2000" dirty="0"/>
                        <a:t>(x, y)</a:t>
                      </a:r>
                      <a:endParaRPr lang="zh-CN" altLang="en-US" sz="2000" dirty="0">
                        <a:solidFill>
                          <a:schemeClr val="tx1"/>
                        </a:solidFill>
                      </a:endParaRPr>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zh-CN" altLang="en-US" sz="2000" dirty="0"/>
                        <a:t>整数</a:t>
                      </a:r>
                      <a:r>
                        <a:rPr lang="en-US" altLang="zh-CN" sz="2000" dirty="0"/>
                        <a:t>x</a:t>
                      </a:r>
                      <a:r>
                        <a:rPr lang="zh-CN" altLang="en-US" sz="2000" dirty="0"/>
                        <a:t>和</a:t>
                      </a:r>
                      <a:r>
                        <a:rPr lang="en-US" altLang="zh-CN" sz="2000" dirty="0"/>
                        <a:t>y</a:t>
                      </a:r>
                      <a:r>
                        <a:rPr lang="zh-CN" altLang="en-US" sz="2000" dirty="0"/>
                        <a:t>的最大公约数</a:t>
                      </a:r>
                      <a:endParaRPr lang="zh-CN" altLang="en-US" sz="2000" dirty="0">
                        <a:solidFill>
                          <a:schemeClr val="tx1"/>
                        </a:solidFill>
                      </a:endParaRPr>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err="1"/>
                        <a:t>gcd</a:t>
                      </a:r>
                      <a:r>
                        <a:rPr lang="en-US" altLang="zh-CN" sz="2000" dirty="0"/>
                        <a:t>(72, 40)</a:t>
                      </a:r>
                      <a:endParaRPr lang="zh-CN" altLang="en-US" sz="2000" dirty="0">
                        <a:solidFill>
                          <a:schemeClr val="tx1"/>
                        </a:solidFill>
                      </a:endParaRPr>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8</a:t>
                      </a:r>
                      <a:endParaRPr lang="zh-CN" altLang="en-US" sz="2000" dirty="0">
                        <a:solidFill>
                          <a:schemeClr val="tx1"/>
                        </a:solidFill>
                      </a:endParaRPr>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046715287"/>
                  </a:ext>
                </a:extLst>
              </a:tr>
            </a:tbl>
          </a:graphicData>
        </a:graphic>
      </p:graphicFrame>
      <p:sp>
        <p:nvSpPr>
          <p:cNvPr id="29" name="矩形 28">
            <a:extLst>
              <a:ext uri="{FF2B5EF4-FFF2-40B4-BE49-F238E27FC236}">
                <a16:creationId xmlns:a16="http://schemas.microsoft.com/office/drawing/2014/main" id="{EDF27A8F-A0EE-45F8-87AF-6161D320CE5D}"/>
              </a:ext>
            </a:extLst>
          </p:cNvPr>
          <p:cNvSpPr/>
          <p:nvPr/>
        </p:nvSpPr>
        <p:spPr>
          <a:xfrm>
            <a:off x="289367" y="5366703"/>
            <a:ext cx="6586084" cy="149129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24C81BF7-7773-47F0-8946-2B66AF43DD62}"/>
              </a:ext>
            </a:extLst>
          </p:cNvPr>
          <p:cNvGrpSpPr/>
          <p:nvPr/>
        </p:nvGrpSpPr>
        <p:grpSpPr>
          <a:xfrm>
            <a:off x="442913" y="5378278"/>
            <a:ext cx="6432538" cy="1444673"/>
            <a:chOff x="1824574" y="5733563"/>
            <a:chExt cx="6432538" cy="1444673"/>
          </a:xfrm>
        </p:grpSpPr>
        <p:cxnSp>
          <p:nvCxnSpPr>
            <p:cNvPr id="6" name="直接箭头连接符 5">
              <a:extLst>
                <a:ext uri="{FF2B5EF4-FFF2-40B4-BE49-F238E27FC236}">
                  <a16:creationId xmlns:a16="http://schemas.microsoft.com/office/drawing/2014/main" id="{31D9F91A-2F6A-4D09-8C0C-3CE8635E04B4}"/>
                </a:ext>
              </a:extLst>
            </p:cNvPr>
            <p:cNvCxnSpPr/>
            <p:nvPr/>
          </p:nvCxnSpPr>
          <p:spPr>
            <a:xfrm flipV="1">
              <a:off x="2195813" y="6539696"/>
              <a:ext cx="5555848" cy="115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089A08D7-E808-4E0B-ACDA-6306133BBFCA}"/>
                </a:ext>
              </a:extLst>
            </p:cNvPr>
            <p:cNvCxnSpPr/>
            <p:nvPr/>
          </p:nvCxnSpPr>
          <p:spPr>
            <a:xfrm>
              <a:off x="4514127" y="6377651"/>
              <a:ext cx="0" cy="1736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E83B3977-521E-446A-BE04-F8D804E17D87}"/>
                </a:ext>
              </a:extLst>
            </p:cNvPr>
            <p:cNvSpPr txBox="1"/>
            <p:nvPr/>
          </p:nvSpPr>
          <p:spPr>
            <a:xfrm>
              <a:off x="4354493" y="6597569"/>
              <a:ext cx="425851" cy="369332"/>
            </a:xfrm>
            <a:prstGeom prst="rect">
              <a:avLst/>
            </a:prstGeom>
            <a:noFill/>
          </p:spPr>
          <p:txBody>
            <a:bodyPr wrap="square" rtlCol="0">
              <a:spAutoFit/>
            </a:bodyPr>
            <a:lstStyle/>
            <a:p>
              <a:r>
                <a:rPr lang="en-US" altLang="zh-CN" dirty="0"/>
                <a:t>0</a:t>
              </a:r>
              <a:endParaRPr lang="zh-CN" altLang="en-US" dirty="0"/>
            </a:p>
          </p:txBody>
        </p:sp>
        <p:sp>
          <p:nvSpPr>
            <p:cNvPr id="9" name="文本框 8">
              <a:extLst>
                <a:ext uri="{FF2B5EF4-FFF2-40B4-BE49-F238E27FC236}">
                  <a16:creationId xmlns:a16="http://schemas.microsoft.com/office/drawing/2014/main" id="{614A9FE6-CE88-41FA-B7BC-C6E5A0E571B9}"/>
                </a:ext>
              </a:extLst>
            </p:cNvPr>
            <p:cNvSpPr txBox="1"/>
            <p:nvPr/>
          </p:nvSpPr>
          <p:spPr>
            <a:xfrm>
              <a:off x="7458678" y="6597569"/>
              <a:ext cx="585726" cy="369332"/>
            </a:xfrm>
            <a:prstGeom prst="rect">
              <a:avLst/>
            </a:prstGeom>
            <a:noFill/>
          </p:spPr>
          <p:txBody>
            <a:bodyPr wrap="square" rtlCol="0">
              <a:spAutoFit/>
            </a:bodyPr>
            <a:lstStyle/>
            <a:p>
              <a:r>
                <a:rPr lang="en-US" altLang="zh-CN" dirty="0"/>
                <a:t>+∞</a:t>
              </a:r>
              <a:endParaRPr lang="zh-CN" altLang="en-US" dirty="0"/>
            </a:p>
          </p:txBody>
        </p:sp>
        <p:sp>
          <p:nvSpPr>
            <p:cNvPr id="10" name="文本框 9">
              <a:extLst>
                <a:ext uri="{FF2B5EF4-FFF2-40B4-BE49-F238E27FC236}">
                  <a16:creationId xmlns:a16="http://schemas.microsoft.com/office/drawing/2014/main" id="{21C2FE91-08CD-4915-B91E-8C7B9939E9D5}"/>
                </a:ext>
              </a:extLst>
            </p:cNvPr>
            <p:cNvSpPr txBox="1"/>
            <p:nvPr/>
          </p:nvSpPr>
          <p:spPr>
            <a:xfrm>
              <a:off x="1824574" y="6622646"/>
              <a:ext cx="585726" cy="369332"/>
            </a:xfrm>
            <a:prstGeom prst="rect">
              <a:avLst/>
            </a:prstGeom>
            <a:noFill/>
          </p:spPr>
          <p:txBody>
            <a:bodyPr wrap="square" rtlCol="0">
              <a:spAutoFit/>
            </a:bodyPr>
            <a:lstStyle/>
            <a:p>
              <a:r>
                <a:rPr lang="en-US" altLang="zh-CN" dirty="0"/>
                <a:t>-∞</a:t>
              </a:r>
              <a:endParaRPr lang="zh-CN" altLang="en-US" dirty="0"/>
            </a:p>
          </p:txBody>
        </p:sp>
        <p:cxnSp>
          <p:nvCxnSpPr>
            <p:cNvPr id="11" name="直接连接符 10">
              <a:extLst>
                <a:ext uri="{FF2B5EF4-FFF2-40B4-BE49-F238E27FC236}">
                  <a16:creationId xmlns:a16="http://schemas.microsoft.com/office/drawing/2014/main" id="{BDE6E26C-529A-4BD4-B4FC-4F7B421402B2}"/>
                </a:ext>
              </a:extLst>
            </p:cNvPr>
            <p:cNvCxnSpPr/>
            <p:nvPr/>
          </p:nvCxnSpPr>
          <p:spPr>
            <a:xfrm>
              <a:off x="5742966" y="6379576"/>
              <a:ext cx="0" cy="1736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6C20D966-7937-42EA-8CFC-ECE3D2CBA24C}"/>
                </a:ext>
              </a:extLst>
            </p:cNvPr>
            <p:cNvSpPr txBox="1"/>
            <p:nvPr/>
          </p:nvSpPr>
          <p:spPr>
            <a:xfrm>
              <a:off x="5583332" y="6599494"/>
              <a:ext cx="425851" cy="369332"/>
            </a:xfrm>
            <a:prstGeom prst="rect">
              <a:avLst/>
            </a:prstGeom>
            <a:noFill/>
          </p:spPr>
          <p:txBody>
            <a:bodyPr wrap="square" rtlCol="0">
              <a:spAutoFit/>
            </a:bodyPr>
            <a:lstStyle/>
            <a:p>
              <a:r>
                <a:rPr lang="en-US" altLang="zh-CN" dirty="0"/>
                <a:t>2</a:t>
              </a:r>
              <a:endParaRPr lang="zh-CN" altLang="en-US" dirty="0"/>
            </a:p>
          </p:txBody>
        </p:sp>
        <p:cxnSp>
          <p:nvCxnSpPr>
            <p:cNvPr id="13" name="直接连接符 12">
              <a:extLst>
                <a:ext uri="{FF2B5EF4-FFF2-40B4-BE49-F238E27FC236}">
                  <a16:creationId xmlns:a16="http://schemas.microsoft.com/office/drawing/2014/main" id="{C93C7C5E-C584-4DA4-96AA-E5FB53620410}"/>
                </a:ext>
              </a:extLst>
            </p:cNvPr>
            <p:cNvCxnSpPr/>
            <p:nvPr/>
          </p:nvCxnSpPr>
          <p:spPr>
            <a:xfrm>
              <a:off x="6450952" y="6381501"/>
              <a:ext cx="0" cy="1736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8F408F6C-77EE-4F97-B51D-2F4105D5B0A5}"/>
                </a:ext>
              </a:extLst>
            </p:cNvPr>
            <p:cNvSpPr txBox="1"/>
            <p:nvPr/>
          </p:nvSpPr>
          <p:spPr>
            <a:xfrm>
              <a:off x="6291318" y="6601419"/>
              <a:ext cx="425851" cy="369332"/>
            </a:xfrm>
            <a:prstGeom prst="rect">
              <a:avLst/>
            </a:prstGeom>
            <a:noFill/>
          </p:spPr>
          <p:txBody>
            <a:bodyPr wrap="square" rtlCol="0">
              <a:spAutoFit/>
            </a:bodyPr>
            <a:lstStyle/>
            <a:p>
              <a:r>
                <a:rPr lang="en-US" altLang="zh-CN" dirty="0"/>
                <a:t>3</a:t>
              </a:r>
              <a:endParaRPr lang="zh-CN" altLang="en-US" dirty="0"/>
            </a:p>
          </p:txBody>
        </p:sp>
        <p:cxnSp>
          <p:nvCxnSpPr>
            <p:cNvPr id="15" name="直接连接符 14">
              <a:extLst>
                <a:ext uri="{FF2B5EF4-FFF2-40B4-BE49-F238E27FC236}">
                  <a16:creationId xmlns:a16="http://schemas.microsoft.com/office/drawing/2014/main" id="{87B3499C-6CB1-4DAE-BFFF-EE58BEACB943}"/>
                </a:ext>
              </a:extLst>
            </p:cNvPr>
            <p:cNvCxnSpPr/>
            <p:nvPr/>
          </p:nvCxnSpPr>
          <p:spPr>
            <a:xfrm>
              <a:off x="2793347" y="6381507"/>
              <a:ext cx="0" cy="1736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C15ABED0-E29E-484F-8C36-BA6092C9E6E3}"/>
                </a:ext>
              </a:extLst>
            </p:cNvPr>
            <p:cNvSpPr txBox="1"/>
            <p:nvPr/>
          </p:nvSpPr>
          <p:spPr>
            <a:xfrm>
              <a:off x="2529538" y="6601425"/>
              <a:ext cx="425851" cy="369332"/>
            </a:xfrm>
            <a:prstGeom prst="rect">
              <a:avLst/>
            </a:prstGeom>
            <a:noFill/>
          </p:spPr>
          <p:txBody>
            <a:bodyPr wrap="square" rtlCol="0">
              <a:spAutoFit/>
            </a:bodyPr>
            <a:lstStyle/>
            <a:p>
              <a:r>
                <a:rPr lang="en-US" altLang="zh-CN" dirty="0"/>
                <a:t>-3</a:t>
              </a:r>
              <a:endParaRPr lang="zh-CN" altLang="en-US" dirty="0"/>
            </a:p>
          </p:txBody>
        </p:sp>
        <p:cxnSp>
          <p:nvCxnSpPr>
            <p:cNvPr id="17" name="直接连接符 16">
              <a:extLst>
                <a:ext uri="{FF2B5EF4-FFF2-40B4-BE49-F238E27FC236}">
                  <a16:creationId xmlns:a16="http://schemas.microsoft.com/office/drawing/2014/main" id="{2990BF58-01B1-4C8F-AA57-0E4E5DE18DCD}"/>
                </a:ext>
              </a:extLst>
            </p:cNvPr>
            <p:cNvCxnSpPr/>
            <p:nvPr/>
          </p:nvCxnSpPr>
          <p:spPr>
            <a:xfrm>
              <a:off x="3501333" y="6383432"/>
              <a:ext cx="0" cy="1736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E903729B-B4F2-462A-B37B-AB3C6C2609F7}"/>
                </a:ext>
              </a:extLst>
            </p:cNvPr>
            <p:cNvSpPr txBox="1"/>
            <p:nvPr/>
          </p:nvSpPr>
          <p:spPr>
            <a:xfrm>
              <a:off x="3237524" y="6603350"/>
              <a:ext cx="425851" cy="369332"/>
            </a:xfrm>
            <a:prstGeom prst="rect">
              <a:avLst/>
            </a:prstGeom>
            <a:noFill/>
          </p:spPr>
          <p:txBody>
            <a:bodyPr wrap="square" rtlCol="0">
              <a:spAutoFit/>
            </a:bodyPr>
            <a:lstStyle/>
            <a:p>
              <a:r>
                <a:rPr lang="en-US" altLang="zh-CN" dirty="0"/>
                <a:t>-2</a:t>
              </a:r>
              <a:endParaRPr lang="zh-CN" altLang="en-US" dirty="0"/>
            </a:p>
          </p:txBody>
        </p:sp>
        <p:sp>
          <p:nvSpPr>
            <p:cNvPr id="19" name="任意多边形 19">
              <a:extLst>
                <a:ext uri="{FF2B5EF4-FFF2-40B4-BE49-F238E27FC236}">
                  <a16:creationId xmlns:a16="http://schemas.microsoft.com/office/drawing/2014/main" id="{15407614-9BFF-42B4-9F19-E2EC8FA70814}"/>
                </a:ext>
              </a:extLst>
            </p:cNvPr>
            <p:cNvSpPr/>
            <p:nvPr/>
          </p:nvSpPr>
          <p:spPr>
            <a:xfrm>
              <a:off x="5786605" y="6086816"/>
              <a:ext cx="582588" cy="231262"/>
            </a:xfrm>
            <a:custGeom>
              <a:avLst/>
              <a:gdLst>
                <a:gd name="connsiteX0" fmla="*/ 763929 w 763929"/>
                <a:gd name="connsiteY0" fmla="*/ 0 h 13364"/>
                <a:gd name="connsiteX1" fmla="*/ 0 w 763929"/>
                <a:gd name="connsiteY1" fmla="*/ 0 h 13364"/>
                <a:gd name="connsiteX0" fmla="*/ 763929 w 763929"/>
                <a:gd name="connsiteY0" fmla="*/ 162045 h 164167"/>
                <a:gd name="connsiteX1" fmla="*/ 393539 w 763929"/>
                <a:gd name="connsiteY1" fmla="*/ 0 h 164167"/>
                <a:gd name="connsiteX2" fmla="*/ 0 w 763929"/>
                <a:gd name="connsiteY2" fmla="*/ 162045 h 164167"/>
                <a:gd name="connsiteX0" fmla="*/ 763929 w 763929"/>
                <a:gd name="connsiteY0" fmla="*/ 198330 h 200452"/>
                <a:gd name="connsiteX1" fmla="*/ 641255 w 763929"/>
                <a:gd name="connsiteY1" fmla="*/ 8496 h 200452"/>
                <a:gd name="connsiteX2" fmla="*/ 393539 w 763929"/>
                <a:gd name="connsiteY2" fmla="*/ 36285 h 200452"/>
                <a:gd name="connsiteX3" fmla="*/ 0 w 763929"/>
                <a:gd name="connsiteY3" fmla="*/ 198330 h 200452"/>
                <a:gd name="connsiteX0" fmla="*/ 763929 w 763929"/>
                <a:gd name="connsiteY0" fmla="*/ 236033 h 237571"/>
                <a:gd name="connsiteX1" fmla="*/ 641255 w 763929"/>
                <a:gd name="connsiteY1" fmla="*/ 46199 h 237571"/>
                <a:gd name="connsiteX2" fmla="*/ 272120 w 763929"/>
                <a:gd name="connsiteY2" fmla="*/ 2005 h 237571"/>
                <a:gd name="connsiteX3" fmla="*/ 0 w 763929"/>
                <a:gd name="connsiteY3" fmla="*/ 236033 h 237571"/>
                <a:gd name="connsiteX0" fmla="*/ 763929 w 763929"/>
                <a:gd name="connsiteY0" fmla="*/ 239703 h 239703"/>
                <a:gd name="connsiteX1" fmla="*/ 641255 w 763929"/>
                <a:gd name="connsiteY1" fmla="*/ 49869 h 239703"/>
                <a:gd name="connsiteX2" fmla="*/ 272120 w 763929"/>
                <a:gd name="connsiteY2" fmla="*/ 5675 h 239703"/>
                <a:gd name="connsiteX3" fmla="*/ 94865 w 763929"/>
                <a:gd name="connsiteY3" fmla="*/ 73865 h 239703"/>
                <a:gd name="connsiteX4" fmla="*/ 0 w 763929"/>
                <a:gd name="connsiteY4" fmla="*/ 239703 h 239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929" h="239703">
                  <a:moveTo>
                    <a:pt x="763929" y="239703"/>
                  </a:moveTo>
                  <a:cubicBezTo>
                    <a:pt x="740954" y="230059"/>
                    <a:pt x="702987" y="76876"/>
                    <a:pt x="641255" y="49869"/>
                  </a:cubicBezTo>
                  <a:cubicBezTo>
                    <a:pt x="579523" y="22862"/>
                    <a:pt x="348008" y="-14321"/>
                    <a:pt x="272120" y="5675"/>
                  </a:cubicBezTo>
                  <a:cubicBezTo>
                    <a:pt x="196233" y="25671"/>
                    <a:pt x="140218" y="34860"/>
                    <a:pt x="94865" y="73865"/>
                  </a:cubicBezTo>
                  <a:cubicBezTo>
                    <a:pt x="49512" y="112870"/>
                    <a:pt x="30988" y="228060"/>
                    <a:pt x="0" y="239703"/>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20">
              <a:extLst>
                <a:ext uri="{FF2B5EF4-FFF2-40B4-BE49-F238E27FC236}">
                  <a16:creationId xmlns:a16="http://schemas.microsoft.com/office/drawing/2014/main" id="{F0D0573B-A2DC-4BF8-8446-31991FF470C0}"/>
                </a:ext>
              </a:extLst>
            </p:cNvPr>
            <p:cNvSpPr/>
            <p:nvPr/>
          </p:nvSpPr>
          <p:spPr>
            <a:xfrm>
              <a:off x="2818419" y="6111781"/>
              <a:ext cx="571252" cy="265870"/>
            </a:xfrm>
            <a:custGeom>
              <a:avLst/>
              <a:gdLst>
                <a:gd name="connsiteX0" fmla="*/ 763929 w 763929"/>
                <a:gd name="connsiteY0" fmla="*/ 0 h 13364"/>
                <a:gd name="connsiteX1" fmla="*/ 0 w 763929"/>
                <a:gd name="connsiteY1" fmla="*/ 0 h 13364"/>
                <a:gd name="connsiteX0" fmla="*/ 763929 w 763929"/>
                <a:gd name="connsiteY0" fmla="*/ 162045 h 164167"/>
                <a:gd name="connsiteX1" fmla="*/ 393539 w 763929"/>
                <a:gd name="connsiteY1" fmla="*/ 0 h 164167"/>
                <a:gd name="connsiteX2" fmla="*/ 0 w 763929"/>
                <a:gd name="connsiteY2" fmla="*/ 162045 h 164167"/>
                <a:gd name="connsiteX0" fmla="*/ 763929 w 763929"/>
                <a:gd name="connsiteY0" fmla="*/ 198330 h 200452"/>
                <a:gd name="connsiteX1" fmla="*/ 641255 w 763929"/>
                <a:gd name="connsiteY1" fmla="*/ 8496 h 200452"/>
                <a:gd name="connsiteX2" fmla="*/ 393539 w 763929"/>
                <a:gd name="connsiteY2" fmla="*/ 36285 h 200452"/>
                <a:gd name="connsiteX3" fmla="*/ 0 w 763929"/>
                <a:gd name="connsiteY3" fmla="*/ 198330 h 200452"/>
                <a:gd name="connsiteX0" fmla="*/ 763929 w 763929"/>
                <a:gd name="connsiteY0" fmla="*/ 236033 h 237571"/>
                <a:gd name="connsiteX1" fmla="*/ 641255 w 763929"/>
                <a:gd name="connsiteY1" fmla="*/ 46199 h 237571"/>
                <a:gd name="connsiteX2" fmla="*/ 272120 w 763929"/>
                <a:gd name="connsiteY2" fmla="*/ 2005 h 237571"/>
                <a:gd name="connsiteX3" fmla="*/ 0 w 763929"/>
                <a:gd name="connsiteY3" fmla="*/ 236033 h 237571"/>
                <a:gd name="connsiteX0" fmla="*/ 763929 w 763929"/>
                <a:gd name="connsiteY0" fmla="*/ 239703 h 239703"/>
                <a:gd name="connsiteX1" fmla="*/ 641255 w 763929"/>
                <a:gd name="connsiteY1" fmla="*/ 49869 h 239703"/>
                <a:gd name="connsiteX2" fmla="*/ 272120 w 763929"/>
                <a:gd name="connsiteY2" fmla="*/ 5675 h 239703"/>
                <a:gd name="connsiteX3" fmla="*/ 94865 w 763929"/>
                <a:gd name="connsiteY3" fmla="*/ 73865 h 239703"/>
                <a:gd name="connsiteX4" fmla="*/ 0 w 763929"/>
                <a:gd name="connsiteY4" fmla="*/ 239703 h 239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929" h="239703">
                  <a:moveTo>
                    <a:pt x="763929" y="239703"/>
                  </a:moveTo>
                  <a:cubicBezTo>
                    <a:pt x="740954" y="230059"/>
                    <a:pt x="702987" y="76876"/>
                    <a:pt x="641255" y="49869"/>
                  </a:cubicBezTo>
                  <a:cubicBezTo>
                    <a:pt x="579523" y="22862"/>
                    <a:pt x="348008" y="-14321"/>
                    <a:pt x="272120" y="5675"/>
                  </a:cubicBezTo>
                  <a:cubicBezTo>
                    <a:pt x="196233" y="25671"/>
                    <a:pt x="140218" y="34860"/>
                    <a:pt x="94865" y="73865"/>
                  </a:cubicBezTo>
                  <a:cubicBezTo>
                    <a:pt x="49512" y="112870"/>
                    <a:pt x="30988" y="228060"/>
                    <a:pt x="0" y="239703"/>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1">
              <a:extLst>
                <a:ext uri="{FF2B5EF4-FFF2-40B4-BE49-F238E27FC236}">
                  <a16:creationId xmlns:a16="http://schemas.microsoft.com/office/drawing/2014/main" id="{EF63BCA0-ACE3-4354-9E60-71E480758617}"/>
                </a:ext>
              </a:extLst>
            </p:cNvPr>
            <p:cNvSpPr/>
            <p:nvPr/>
          </p:nvSpPr>
          <p:spPr>
            <a:xfrm rot="10800000">
              <a:off x="5797349" y="6923705"/>
              <a:ext cx="582588" cy="231262"/>
            </a:xfrm>
            <a:custGeom>
              <a:avLst/>
              <a:gdLst>
                <a:gd name="connsiteX0" fmla="*/ 763929 w 763929"/>
                <a:gd name="connsiteY0" fmla="*/ 0 h 13364"/>
                <a:gd name="connsiteX1" fmla="*/ 0 w 763929"/>
                <a:gd name="connsiteY1" fmla="*/ 0 h 13364"/>
                <a:gd name="connsiteX0" fmla="*/ 763929 w 763929"/>
                <a:gd name="connsiteY0" fmla="*/ 162045 h 164167"/>
                <a:gd name="connsiteX1" fmla="*/ 393539 w 763929"/>
                <a:gd name="connsiteY1" fmla="*/ 0 h 164167"/>
                <a:gd name="connsiteX2" fmla="*/ 0 w 763929"/>
                <a:gd name="connsiteY2" fmla="*/ 162045 h 164167"/>
                <a:gd name="connsiteX0" fmla="*/ 763929 w 763929"/>
                <a:gd name="connsiteY0" fmla="*/ 198330 h 200452"/>
                <a:gd name="connsiteX1" fmla="*/ 641255 w 763929"/>
                <a:gd name="connsiteY1" fmla="*/ 8496 h 200452"/>
                <a:gd name="connsiteX2" fmla="*/ 393539 w 763929"/>
                <a:gd name="connsiteY2" fmla="*/ 36285 h 200452"/>
                <a:gd name="connsiteX3" fmla="*/ 0 w 763929"/>
                <a:gd name="connsiteY3" fmla="*/ 198330 h 200452"/>
                <a:gd name="connsiteX0" fmla="*/ 763929 w 763929"/>
                <a:gd name="connsiteY0" fmla="*/ 236033 h 237571"/>
                <a:gd name="connsiteX1" fmla="*/ 641255 w 763929"/>
                <a:gd name="connsiteY1" fmla="*/ 46199 h 237571"/>
                <a:gd name="connsiteX2" fmla="*/ 272120 w 763929"/>
                <a:gd name="connsiteY2" fmla="*/ 2005 h 237571"/>
                <a:gd name="connsiteX3" fmla="*/ 0 w 763929"/>
                <a:gd name="connsiteY3" fmla="*/ 236033 h 237571"/>
                <a:gd name="connsiteX0" fmla="*/ 763929 w 763929"/>
                <a:gd name="connsiteY0" fmla="*/ 239703 h 239703"/>
                <a:gd name="connsiteX1" fmla="*/ 641255 w 763929"/>
                <a:gd name="connsiteY1" fmla="*/ 49869 h 239703"/>
                <a:gd name="connsiteX2" fmla="*/ 272120 w 763929"/>
                <a:gd name="connsiteY2" fmla="*/ 5675 h 239703"/>
                <a:gd name="connsiteX3" fmla="*/ 94865 w 763929"/>
                <a:gd name="connsiteY3" fmla="*/ 73865 h 239703"/>
                <a:gd name="connsiteX4" fmla="*/ 0 w 763929"/>
                <a:gd name="connsiteY4" fmla="*/ 239703 h 239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929" h="239703">
                  <a:moveTo>
                    <a:pt x="763929" y="239703"/>
                  </a:moveTo>
                  <a:cubicBezTo>
                    <a:pt x="740954" y="230059"/>
                    <a:pt x="702987" y="76876"/>
                    <a:pt x="641255" y="49869"/>
                  </a:cubicBezTo>
                  <a:cubicBezTo>
                    <a:pt x="579523" y="22862"/>
                    <a:pt x="348008" y="-14321"/>
                    <a:pt x="272120" y="5675"/>
                  </a:cubicBezTo>
                  <a:cubicBezTo>
                    <a:pt x="196233" y="25671"/>
                    <a:pt x="140218" y="34860"/>
                    <a:pt x="94865" y="73865"/>
                  </a:cubicBezTo>
                  <a:cubicBezTo>
                    <a:pt x="49512" y="112870"/>
                    <a:pt x="30988" y="228060"/>
                    <a:pt x="0" y="239703"/>
                  </a:cubicBezTo>
                </a:path>
              </a:pathLst>
            </a:custGeom>
            <a:noFill/>
            <a:ln w="28575">
              <a:solidFill>
                <a:srgbClr val="0070C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2">
              <a:extLst>
                <a:ext uri="{FF2B5EF4-FFF2-40B4-BE49-F238E27FC236}">
                  <a16:creationId xmlns:a16="http://schemas.microsoft.com/office/drawing/2014/main" id="{7E1092C9-CD59-4A4F-8AF4-34D5E4D0B141}"/>
                </a:ext>
              </a:extLst>
            </p:cNvPr>
            <p:cNvSpPr/>
            <p:nvPr/>
          </p:nvSpPr>
          <p:spPr>
            <a:xfrm rot="10800000">
              <a:off x="2808769" y="6912366"/>
              <a:ext cx="571252" cy="265870"/>
            </a:xfrm>
            <a:custGeom>
              <a:avLst/>
              <a:gdLst>
                <a:gd name="connsiteX0" fmla="*/ 763929 w 763929"/>
                <a:gd name="connsiteY0" fmla="*/ 0 h 13364"/>
                <a:gd name="connsiteX1" fmla="*/ 0 w 763929"/>
                <a:gd name="connsiteY1" fmla="*/ 0 h 13364"/>
                <a:gd name="connsiteX0" fmla="*/ 763929 w 763929"/>
                <a:gd name="connsiteY0" fmla="*/ 162045 h 164167"/>
                <a:gd name="connsiteX1" fmla="*/ 393539 w 763929"/>
                <a:gd name="connsiteY1" fmla="*/ 0 h 164167"/>
                <a:gd name="connsiteX2" fmla="*/ 0 w 763929"/>
                <a:gd name="connsiteY2" fmla="*/ 162045 h 164167"/>
                <a:gd name="connsiteX0" fmla="*/ 763929 w 763929"/>
                <a:gd name="connsiteY0" fmla="*/ 198330 h 200452"/>
                <a:gd name="connsiteX1" fmla="*/ 641255 w 763929"/>
                <a:gd name="connsiteY1" fmla="*/ 8496 h 200452"/>
                <a:gd name="connsiteX2" fmla="*/ 393539 w 763929"/>
                <a:gd name="connsiteY2" fmla="*/ 36285 h 200452"/>
                <a:gd name="connsiteX3" fmla="*/ 0 w 763929"/>
                <a:gd name="connsiteY3" fmla="*/ 198330 h 200452"/>
                <a:gd name="connsiteX0" fmla="*/ 763929 w 763929"/>
                <a:gd name="connsiteY0" fmla="*/ 236033 h 237571"/>
                <a:gd name="connsiteX1" fmla="*/ 641255 w 763929"/>
                <a:gd name="connsiteY1" fmla="*/ 46199 h 237571"/>
                <a:gd name="connsiteX2" fmla="*/ 272120 w 763929"/>
                <a:gd name="connsiteY2" fmla="*/ 2005 h 237571"/>
                <a:gd name="connsiteX3" fmla="*/ 0 w 763929"/>
                <a:gd name="connsiteY3" fmla="*/ 236033 h 237571"/>
                <a:gd name="connsiteX0" fmla="*/ 763929 w 763929"/>
                <a:gd name="connsiteY0" fmla="*/ 239703 h 239703"/>
                <a:gd name="connsiteX1" fmla="*/ 641255 w 763929"/>
                <a:gd name="connsiteY1" fmla="*/ 49869 h 239703"/>
                <a:gd name="connsiteX2" fmla="*/ 272120 w 763929"/>
                <a:gd name="connsiteY2" fmla="*/ 5675 h 239703"/>
                <a:gd name="connsiteX3" fmla="*/ 94865 w 763929"/>
                <a:gd name="connsiteY3" fmla="*/ 73865 h 239703"/>
                <a:gd name="connsiteX4" fmla="*/ 0 w 763929"/>
                <a:gd name="connsiteY4" fmla="*/ 239703 h 239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929" h="239703">
                  <a:moveTo>
                    <a:pt x="763929" y="239703"/>
                  </a:moveTo>
                  <a:cubicBezTo>
                    <a:pt x="740954" y="230059"/>
                    <a:pt x="702987" y="76876"/>
                    <a:pt x="641255" y="49869"/>
                  </a:cubicBezTo>
                  <a:cubicBezTo>
                    <a:pt x="579523" y="22862"/>
                    <a:pt x="348008" y="-14321"/>
                    <a:pt x="272120" y="5675"/>
                  </a:cubicBezTo>
                  <a:cubicBezTo>
                    <a:pt x="196233" y="25671"/>
                    <a:pt x="140218" y="34860"/>
                    <a:pt x="94865" y="73865"/>
                  </a:cubicBezTo>
                  <a:cubicBezTo>
                    <a:pt x="49512" y="112870"/>
                    <a:pt x="30988" y="228060"/>
                    <a:pt x="0" y="239703"/>
                  </a:cubicBezTo>
                </a:path>
              </a:pathLst>
            </a:custGeom>
            <a:noFill/>
            <a:ln w="28575">
              <a:solidFill>
                <a:srgbClr val="0070C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1F81C90D-76FF-4650-BF44-A8B1E755945F}"/>
                </a:ext>
              </a:extLst>
            </p:cNvPr>
            <p:cNvSpPr/>
            <p:nvPr/>
          </p:nvSpPr>
          <p:spPr>
            <a:xfrm>
              <a:off x="6583256" y="6083972"/>
              <a:ext cx="1673856" cy="369332"/>
            </a:xfrm>
            <a:prstGeom prst="rect">
              <a:avLst/>
            </a:prstGeom>
          </p:spPr>
          <p:txBody>
            <a:bodyPr wrap="none">
              <a:spAutoFit/>
            </a:bodyPr>
            <a:lstStyle/>
            <a:p>
              <a:r>
                <a:rPr lang="en-US" altLang="zh-CN" dirty="0" err="1"/>
                <a:t>math.floor</a:t>
              </a:r>
              <a:r>
                <a:rPr lang="en-US" altLang="zh-CN" dirty="0"/>
                <a:t>(5/2)</a:t>
              </a:r>
              <a:endParaRPr lang="zh-CN" altLang="en-US" dirty="0"/>
            </a:p>
          </p:txBody>
        </p:sp>
        <p:sp>
          <p:nvSpPr>
            <p:cNvPr id="24" name="矩形 23">
              <a:extLst>
                <a:ext uri="{FF2B5EF4-FFF2-40B4-BE49-F238E27FC236}">
                  <a16:creationId xmlns:a16="http://schemas.microsoft.com/office/drawing/2014/main" id="{A0C3D41C-5EAC-4AC3-B57B-4462E8210CBE}"/>
                </a:ext>
              </a:extLst>
            </p:cNvPr>
            <p:cNvSpPr/>
            <p:nvPr/>
          </p:nvSpPr>
          <p:spPr>
            <a:xfrm>
              <a:off x="6536769" y="6798244"/>
              <a:ext cx="1720343" cy="369332"/>
            </a:xfrm>
            <a:prstGeom prst="rect">
              <a:avLst/>
            </a:prstGeom>
          </p:spPr>
          <p:txBody>
            <a:bodyPr wrap="none">
              <a:spAutoFit/>
            </a:bodyPr>
            <a:lstStyle/>
            <a:p>
              <a:r>
                <a:rPr lang="en-US" altLang="zh-CN" dirty="0" err="1"/>
                <a:t>math.trunc</a:t>
              </a:r>
              <a:r>
                <a:rPr lang="en-US" altLang="zh-CN" dirty="0"/>
                <a:t>(5/2)</a:t>
              </a:r>
              <a:endParaRPr lang="zh-CN" altLang="en-US" dirty="0"/>
            </a:p>
          </p:txBody>
        </p:sp>
        <p:sp>
          <p:nvSpPr>
            <p:cNvPr id="25" name="任意多边形 28">
              <a:extLst>
                <a:ext uri="{FF2B5EF4-FFF2-40B4-BE49-F238E27FC236}">
                  <a16:creationId xmlns:a16="http://schemas.microsoft.com/office/drawing/2014/main" id="{25BD81F1-AE96-41F1-8CE6-DF2A5E0ECBCE}"/>
                </a:ext>
              </a:extLst>
            </p:cNvPr>
            <p:cNvSpPr/>
            <p:nvPr/>
          </p:nvSpPr>
          <p:spPr>
            <a:xfrm>
              <a:off x="5741281" y="5804163"/>
              <a:ext cx="582588" cy="231262"/>
            </a:xfrm>
            <a:custGeom>
              <a:avLst/>
              <a:gdLst>
                <a:gd name="connsiteX0" fmla="*/ 763929 w 763929"/>
                <a:gd name="connsiteY0" fmla="*/ 0 h 13364"/>
                <a:gd name="connsiteX1" fmla="*/ 0 w 763929"/>
                <a:gd name="connsiteY1" fmla="*/ 0 h 13364"/>
                <a:gd name="connsiteX0" fmla="*/ 763929 w 763929"/>
                <a:gd name="connsiteY0" fmla="*/ 162045 h 164167"/>
                <a:gd name="connsiteX1" fmla="*/ 393539 w 763929"/>
                <a:gd name="connsiteY1" fmla="*/ 0 h 164167"/>
                <a:gd name="connsiteX2" fmla="*/ 0 w 763929"/>
                <a:gd name="connsiteY2" fmla="*/ 162045 h 164167"/>
                <a:gd name="connsiteX0" fmla="*/ 763929 w 763929"/>
                <a:gd name="connsiteY0" fmla="*/ 198330 h 200452"/>
                <a:gd name="connsiteX1" fmla="*/ 641255 w 763929"/>
                <a:gd name="connsiteY1" fmla="*/ 8496 h 200452"/>
                <a:gd name="connsiteX2" fmla="*/ 393539 w 763929"/>
                <a:gd name="connsiteY2" fmla="*/ 36285 h 200452"/>
                <a:gd name="connsiteX3" fmla="*/ 0 w 763929"/>
                <a:gd name="connsiteY3" fmla="*/ 198330 h 200452"/>
                <a:gd name="connsiteX0" fmla="*/ 763929 w 763929"/>
                <a:gd name="connsiteY0" fmla="*/ 236033 h 237571"/>
                <a:gd name="connsiteX1" fmla="*/ 641255 w 763929"/>
                <a:gd name="connsiteY1" fmla="*/ 46199 h 237571"/>
                <a:gd name="connsiteX2" fmla="*/ 272120 w 763929"/>
                <a:gd name="connsiteY2" fmla="*/ 2005 h 237571"/>
                <a:gd name="connsiteX3" fmla="*/ 0 w 763929"/>
                <a:gd name="connsiteY3" fmla="*/ 236033 h 237571"/>
                <a:gd name="connsiteX0" fmla="*/ 763929 w 763929"/>
                <a:gd name="connsiteY0" fmla="*/ 239703 h 239703"/>
                <a:gd name="connsiteX1" fmla="*/ 641255 w 763929"/>
                <a:gd name="connsiteY1" fmla="*/ 49869 h 239703"/>
                <a:gd name="connsiteX2" fmla="*/ 272120 w 763929"/>
                <a:gd name="connsiteY2" fmla="*/ 5675 h 239703"/>
                <a:gd name="connsiteX3" fmla="*/ 94865 w 763929"/>
                <a:gd name="connsiteY3" fmla="*/ 73865 h 239703"/>
                <a:gd name="connsiteX4" fmla="*/ 0 w 763929"/>
                <a:gd name="connsiteY4" fmla="*/ 239703 h 239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929" h="239703">
                  <a:moveTo>
                    <a:pt x="763929" y="239703"/>
                  </a:moveTo>
                  <a:cubicBezTo>
                    <a:pt x="740954" y="230059"/>
                    <a:pt x="702987" y="76876"/>
                    <a:pt x="641255" y="49869"/>
                  </a:cubicBezTo>
                  <a:cubicBezTo>
                    <a:pt x="579523" y="22862"/>
                    <a:pt x="348008" y="-14321"/>
                    <a:pt x="272120" y="5675"/>
                  </a:cubicBezTo>
                  <a:cubicBezTo>
                    <a:pt x="196233" y="25671"/>
                    <a:pt x="140218" y="34860"/>
                    <a:pt x="94865" y="73865"/>
                  </a:cubicBezTo>
                  <a:cubicBezTo>
                    <a:pt x="49512" y="112870"/>
                    <a:pt x="30988" y="228060"/>
                    <a:pt x="0" y="239703"/>
                  </a:cubicBez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9">
              <a:extLst>
                <a:ext uri="{FF2B5EF4-FFF2-40B4-BE49-F238E27FC236}">
                  <a16:creationId xmlns:a16="http://schemas.microsoft.com/office/drawing/2014/main" id="{554456E2-82D9-40A1-A1EB-49212E189DB1}"/>
                </a:ext>
              </a:extLst>
            </p:cNvPr>
            <p:cNvSpPr/>
            <p:nvPr/>
          </p:nvSpPr>
          <p:spPr>
            <a:xfrm>
              <a:off x="2773095" y="5829128"/>
              <a:ext cx="571252" cy="265870"/>
            </a:xfrm>
            <a:custGeom>
              <a:avLst/>
              <a:gdLst>
                <a:gd name="connsiteX0" fmla="*/ 763929 w 763929"/>
                <a:gd name="connsiteY0" fmla="*/ 0 h 13364"/>
                <a:gd name="connsiteX1" fmla="*/ 0 w 763929"/>
                <a:gd name="connsiteY1" fmla="*/ 0 h 13364"/>
                <a:gd name="connsiteX0" fmla="*/ 763929 w 763929"/>
                <a:gd name="connsiteY0" fmla="*/ 162045 h 164167"/>
                <a:gd name="connsiteX1" fmla="*/ 393539 w 763929"/>
                <a:gd name="connsiteY1" fmla="*/ 0 h 164167"/>
                <a:gd name="connsiteX2" fmla="*/ 0 w 763929"/>
                <a:gd name="connsiteY2" fmla="*/ 162045 h 164167"/>
                <a:gd name="connsiteX0" fmla="*/ 763929 w 763929"/>
                <a:gd name="connsiteY0" fmla="*/ 198330 h 200452"/>
                <a:gd name="connsiteX1" fmla="*/ 641255 w 763929"/>
                <a:gd name="connsiteY1" fmla="*/ 8496 h 200452"/>
                <a:gd name="connsiteX2" fmla="*/ 393539 w 763929"/>
                <a:gd name="connsiteY2" fmla="*/ 36285 h 200452"/>
                <a:gd name="connsiteX3" fmla="*/ 0 w 763929"/>
                <a:gd name="connsiteY3" fmla="*/ 198330 h 200452"/>
                <a:gd name="connsiteX0" fmla="*/ 763929 w 763929"/>
                <a:gd name="connsiteY0" fmla="*/ 236033 h 237571"/>
                <a:gd name="connsiteX1" fmla="*/ 641255 w 763929"/>
                <a:gd name="connsiteY1" fmla="*/ 46199 h 237571"/>
                <a:gd name="connsiteX2" fmla="*/ 272120 w 763929"/>
                <a:gd name="connsiteY2" fmla="*/ 2005 h 237571"/>
                <a:gd name="connsiteX3" fmla="*/ 0 w 763929"/>
                <a:gd name="connsiteY3" fmla="*/ 236033 h 237571"/>
                <a:gd name="connsiteX0" fmla="*/ 763929 w 763929"/>
                <a:gd name="connsiteY0" fmla="*/ 239703 h 239703"/>
                <a:gd name="connsiteX1" fmla="*/ 641255 w 763929"/>
                <a:gd name="connsiteY1" fmla="*/ 49869 h 239703"/>
                <a:gd name="connsiteX2" fmla="*/ 272120 w 763929"/>
                <a:gd name="connsiteY2" fmla="*/ 5675 h 239703"/>
                <a:gd name="connsiteX3" fmla="*/ 94865 w 763929"/>
                <a:gd name="connsiteY3" fmla="*/ 73865 h 239703"/>
                <a:gd name="connsiteX4" fmla="*/ 0 w 763929"/>
                <a:gd name="connsiteY4" fmla="*/ 239703 h 239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929" h="239703">
                  <a:moveTo>
                    <a:pt x="763929" y="239703"/>
                  </a:moveTo>
                  <a:cubicBezTo>
                    <a:pt x="740954" y="230059"/>
                    <a:pt x="702987" y="76876"/>
                    <a:pt x="641255" y="49869"/>
                  </a:cubicBezTo>
                  <a:cubicBezTo>
                    <a:pt x="579523" y="22862"/>
                    <a:pt x="348008" y="-14321"/>
                    <a:pt x="272120" y="5675"/>
                  </a:cubicBezTo>
                  <a:cubicBezTo>
                    <a:pt x="196233" y="25671"/>
                    <a:pt x="140218" y="34860"/>
                    <a:pt x="94865" y="73865"/>
                  </a:cubicBezTo>
                  <a:cubicBezTo>
                    <a:pt x="49512" y="112870"/>
                    <a:pt x="30988" y="228060"/>
                    <a:pt x="0" y="239703"/>
                  </a:cubicBez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64B92EB3-2AD6-4D30-A6E9-4019951F9527}"/>
                </a:ext>
              </a:extLst>
            </p:cNvPr>
            <p:cNvSpPr/>
            <p:nvPr/>
          </p:nvSpPr>
          <p:spPr>
            <a:xfrm>
              <a:off x="6583256" y="5733563"/>
              <a:ext cx="1535998" cy="369332"/>
            </a:xfrm>
            <a:prstGeom prst="rect">
              <a:avLst/>
            </a:prstGeom>
          </p:spPr>
          <p:txBody>
            <a:bodyPr wrap="none">
              <a:spAutoFit/>
            </a:bodyPr>
            <a:lstStyle/>
            <a:p>
              <a:r>
                <a:rPr lang="en-US" altLang="zh-CN" dirty="0" err="1"/>
                <a:t>math.ceil</a:t>
              </a:r>
              <a:r>
                <a:rPr lang="en-US" altLang="zh-CN" dirty="0"/>
                <a:t>(5/2)</a:t>
              </a:r>
              <a:endParaRPr lang="zh-CN" altLang="en-US" dirty="0"/>
            </a:p>
          </p:txBody>
        </p:sp>
      </p:grpSp>
      <p:sp>
        <p:nvSpPr>
          <p:cNvPr id="28" name="文本框 27">
            <a:extLst>
              <a:ext uri="{FF2B5EF4-FFF2-40B4-BE49-F238E27FC236}">
                <a16:creationId xmlns:a16="http://schemas.microsoft.com/office/drawing/2014/main" id="{F7444375-3DF6-4CE5-A8E4-F6A5352ECDEB}"/>
              </a:ext>
            </a:extLst>
          </p:cNvPr>
          <p:cNvSpPr txBox="1"/>
          <p:nvPr/>
        </p:nvSpPr>
        <p:spPr>
          <a:xfrm>
            <a:off x="6974446" y="5301073"/>
            <a:ext cx="4758177" cy="1323439"/>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t>int(x): x</a:t>
            </a:r>
            <a:r>
              <a:rPr lang="zh-CN" altLang="en-US" sz="2000" dirty="0"/>
              <a:t>为整数或浮点数时，等价于</a:t>
            </a:r>
            <a:r>
              <a:rPr lang="en-US" altLang="zh-CN" sz="2000" dirty="0" err="1"/>
              <a:t>math.trunc</a:t>
            </a:r>
            <a:r>
              <a:rPr lang="en-US" altLang="zh-CN" sz="2000" dirty="0"/>
              <a:t>(x)</a:t>
            </a:r>
          </a:p>
          <a:p>
            <a:pPr marL="285750" indent="-285750">
              <a:buFont typeface="Arial" panose="020B0604020202020204" pitchFamily="34" charset="0"/>
              <a:buChar char="•"/>
            </a:pPr>
            <a:r>
              <a:rPr lang="en-US" altLang="zh-CN" sz="2000" dirty="0"/>
              <a:t>round(x, </a:t>
            </a:r>
            <a:r>
              <a:rPr lang="en-US" altLang="zh-CN" sz="2000" dirty="0" err="1"/>
              <a:t>ndigits</a:t>
            </a:r>
            <a:r>
              <a:rPr lang="en-US" altLang="zh-CN" sz="2000" dirty="0"/>
              <a:t>): </a:t>
            </a:r>
            <a:r>
              <a:rPr lang="zh-CN" altLang="en-US" sz="2000" dirty="0"/>
              <a:t>四舍六入五成双</a:t>
            </a:r>
            <a:endParaRPr lang="en-US" altLang="zh-CN" sz="2000" dirty="0"/>
          </a:p>
          <a:p>
            <a:pPr marL="285750" indent="-285750">
              <a:buFont typeface="Arial" panose="020B0604020202020204" pitchFamily="34" charset="0"/>
              <a:buChar char="•"/>
            </a:pPr>
            <a:r>
              <a:rPr lang="en-US" altLang="zh-CN" sz="2000" dirty="0"/>
              <a:t>'%.4f' % x  </a:t>
            </a:r>
            <a:r>
              <a:rPr lang="zh-CN" altLang="en-US" sz="2000" dirty="0"/>
              <a:t>相当于 </a:t>
            </a:r>
            <a:r>
              <a:rPr lang="en-US" altLang="zh-CN" sz="2000" dirty="0"/>
              <a:t>round(x, 4)</a:t>
            </a:r>
            <a:endParaRPr lang="zh-CN" altLang="en-US" sz="2000" dirty="0"/>
          </a:p>
        </p:txBody>
      </p:sp>
    </p:spTree>
    <p:extLst>
      <p:ext uri="{BB962C8B-B14F-4D97-AF65-F5344CB8AC3E}">
        <p14:creationId xmlns:p14="http://schemas.microsoft.com/office/powerpoint/2010/main" val="37352913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3E5A5C-D47E-4949-873A-2F7B39ABCB66}"/>
              </a:ext>
            </a:extLst>
          </p:cNvPr>
          <p:cNvSpPr>
            <a:spLocks noGrp="1"/>
          </p:cNvSpPr>
          <p:nvPr>
            <p:ph type="title"/>
          </p:nvPr>
        </p:nvSpPr>
        <p:spPr/>
        <p:txBody>
          <a:bodyPr/>
          <a:lstStyle/>
          <a:p>
            <a:r>
              <a:rPr lang="en-US" altLang="zh-CN" dirty="0"/>
              <a:t>math</a:t>
            </a:r>
            <a:r>
              <a:rPr lang="zh-CN" altLang="en-US" dirty="0"/>
              <a:t>模块</a:t>
            </a:r>
            <a:r>
              <a:rPr lang="en-US" altLang="zh-CN" dirty="0"/>
              <a:t>:</a:t>
            </a:r>
            <a:r>
              <a:rPr lang="zh-CN" altLang="en-US" dirty="0"/>
              <a:t>三角函数、角度转换</a:t>
            </a:r>
          </a:p>
        </p:txBody>
      </p:sp>
      <p:graphicFrame>
        <p:nvGraphicFramePr>
          <p:cNvPr id="4" name="表格 3">
            <a:extLst>
              <a:ext uri="{FF2B5EF4-FFF2-40B4-BE49-F238E27FC236}">
                <a16:creationId xmlns:a16="http://schemas.microsoft.com/office/drawing/2014/main" id="{896420A1-5C69-4C01-B104-14E6B049D100}"/>
              </a:ext>
            </a:extLst>
          </p:cNvPr>
          <p:cNvGraphicFramePr>
            <a:graphicFrameLocks noGrp="1"/>
          </p:cNvGraphicFramePr>
          <p:nvPr>
            <p:extLst>
              <p:ext uri="{D42A27DB-BD31-4B8C-83A1-F6EECF244321}">
                <p14:modId xmlns:p14="http://schemas.microsoft.com/office/powerpoint/2010/main" val="1658252587"/>
              </p:ext>
            </p:extLst>
          </p:nvPr>
        </p:nvGraphicFramePr>
        <p:xfrm>
          <a:off x="529046" y="862519"/>
          <a:ext cx="11033759" cy="3566160"/>
        </p:xfrm>
        <a:graphic>
          <a:graphicData uri="http://schemas.openxmlformats.org/drawingml/2006/table">
            <a:tbl>
              <a:tblPr firstRow="1" bandRow="1">
                <a:tableStyleId>{72833802-FEF1-4C79-8D5D-14CF1EAF98D9}</a:tableStyleId>
              </a:tblPr>
              <a:tblGrid>
                <a:gridCol w="1917116">
                  <a:extLst>
                    <a:ext uri="{9D8B030D-6E8A-4147-A177-3AD203B41FA5}">
                      <a16:colId xmlns:a16="http://schemas.microsoft.com/office/drawing/2014/main" val="1699632889"/>
                    </a:ext>
                  </a:extLst>
                </a:gridCol>
                <a:gridCol w="3599764">
                  <a:extLst>
                    <a:ext uri="{9D8B030D-6E8A-4147-A177-3AD203B41FA5}">
                      <a16:colId xmlns:a16="http://schemas.microsoft.com/office/drawing/2014/main" val="3629315182"/>
                    </a:ext>
                  </a:extLst>
                </a:gridCol>
                <a:gridCol w="2859237">
                  <a:extLst>
                    <a:ext uri="{9D8B030D-6E8A-4147-A177-3AD203B41FA5}">
                      <a16:colId xmlns:a16="http://schemas.microsoft.com/office/drawing/2014/main" val="2152504605"/>
                    </a:ext>
                  </a:extLst>
                </a:gridCol>
                <a:gridCol w="2657642">
                  <a:extLst>
                    <a:ext uri="{9D8B030D-6E8A-4147-A177-3AD203B41FA5}">
                      <a16:colId xmlns:a16="http://schemas.microsoft.com/office/drawing/2014/main" val="1465298960"/>
                    </a:ext>
                  </a:extLst>
                </a:gridCol>
              </a:tblGrid>
              <a:tr h="370840">
                <a:tc>
                  <a:txBody>
                    <a:bodyPr/>
                    <a:lstStyle/>
                    <a:p>
                      <a:r>
                        <a:rPr lang="zh-CN" altLang="en-US" sz="2000" dirty="0"/>
                        <a:t>函数</a:t>
                      </a:r>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zh-CN" altLang="en-US" sz="2000" dirty="0"/>
                        <a:t>含义</a:t>
                      </a:r>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zh-CN" altLang="en-US" sz="2000" dirty="0"/>
                        <a:t>实例</a:t>
                      </a:r>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zh-CN" altLang="en-US" sz="2000" dirty="0"/>
                        <a:t>结果</a:t>
                      </a:r>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680682865"/>
                  </a:ext>
                </a:extLst>
              </a:tr>
              <a:tr h="370840">
                <a:tc>
                  <a:txBody>
                    <a:bodyPr/>
                    <a:lstStyle/>
                    <a:p>
                      <a:r>
                        <a:rPr lang="en-US" altLang="zh-CN" sz="2000" dirty="0"/>
                        <a:t>sin(x)</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x(</a:t>
                      </a:r>
                      <a:r>
                        <a:rPr lang="zh-CN" altLang="en-US" sz="2000" b="1" dirty="0">
                          <a:solidFill>
                            <a:schemeClr val="accent6"/>
                          </a:solidFill>
                        </a:rPr>
                        <a:t>弧度</a:t>
                      </a:r>
                      <a:r>
                        <a:rPr lang="en-US" altLang="zh-CN" sz="2000" dirty="0"/>
                        <a:t>)</a:t>
                      </a:r>
                      <a:r>
                        <a:rPr lang="zh-CN" altLang="en-US" sz="2000" dirty="0"/>
                        <a:t>的正弦</a:t>
                      </a:r>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sin(pi/2)</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1.0</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4130547171"/>
                  </a:ext>
                </a:extLst>
              </a:tr>
              <a:tr h="370840">
                <a:tc>
                  <a:txBody>
                    <a:bodyPr/>
                    <a:lstStyle/>
                    <a:p>
                      <a:r>
                        <a:rPr lang="en-US" altLang="zh-CN" sz="2000" dirty="0"/>
                        <a:t>cos(x)</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x</a:t>
                      </a:r>
                      <a:r>
                        <a:rPr lang="zh-CN" altLang="en-US" sz="2000" dirty="0"/>
                        <a:t>的余弦</a:t>
                      </a:r>
                      <a:r>
                        <a:rPr lang="zh-CN" altLang="en-US" sz="2000" baseline="0" dirty="0"/>
                        <a:t> </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cos(2*pi)</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1.0</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704699307"/>
                  </a:ext>
                </a:extLst>
              </a:tr>
              <a:tr h="382837">
                <a:tc>
                  <a:txBody>
                    <a:bodyPr/>
                    <a:lstStyle/>
                    <a:p>
                      <a:r>
                        <a:rPr lang="en-US" altLang="zh-CN" sz="2000" dirty="0"/>
                        <a:t>tan(x)</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x</a:t>
                      </a:r>
                      <a:r>
                        <a:rPr lang="zh-CN" altLang="en-US" sz="2000" dirty="0"/>
                        <a:t>的正切</a:t>
                      </a:r>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tan(pi/4)</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0.9999999999999999</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3862592901"/>
                  </a:ext>
                </a:extLst>
              </a:tr>
              <a:tr h="370840">
                <a:tc>
                  <a:txBody>
                    <a:bodyPr/>
                    <a:lstStyle/>
                    <a:p>
                      <a:r>
                        <a:rPr lang="en-US" altLang="zh-CN" sz="2000" dirty="0" err="1"/>
                        <a:t>asin</a:t>
                      </a:r>
                      <a:r>
                        <a:rPr lang="en-US" altLang="zh-CN" sz="2000" dirty="0"/>
                        <a:t>(x)</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x</a:t>
                      </a:r>
                      <a:r>
                        <a:rPr lang="zh-CN" altLang="en-US" sz="2000" dirty="0"/>
                        <a:t>的反正弦</a:t>
                      </a:r>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err="1"/>
                        <a:t>asin</a:t>
                      </a:r>
                      <a:r>
                        <a:rPr lang="en-US" altLang="zh-CN" sz="2000" dirty="0"/>
                        <a:t>(1)</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1.5707963267948966</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729679968"/>
                  </a:ext>
                </a:extLst>
              </a:tr>
              <a:tr h="370840">
                <a:tc>
                  <a:txBody>
                    <a:bodyPr/>
                    <a:lstStyle/>
                    <a:p>
                      <a:r>
                        <a:rPr lang="en-US" altLang="zh-CN" sz="2000" dirty="0" err="1"/>
                        <a:t>acos</a:t>
                      </a:r>
                      <a:r>
                        <a:rPr lang="en-US" altLang="zh-CN" sz="2000" dirty="0"/>
                        <a:t>(x)</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x</a:t>
                      </a:r>
                      <a:r>
                        <a:rPr lang="zh-CN" altLang="en-US" sz="2000" dirty="0"/>
                        <a:t>的反余弦</a:t>
                      </a:r>
                      <a:r>
                        <a:rPr lang="zh-CN" altLang="en-US" sz="2000" baseline="0" dirty="0"/>
                        <a:t> </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err="1"/>
                        <a:t>acos</a:t>
                      </a:r>
                      <a:r>
                        <a:rPr lang="en-US" altLang="zh-CN" sz="2000" dirty="0"/>
                        <a:t>(1)</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0.0</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037371321"/>
                  </a:ext>
                </a:extLst>
              </a:tr>
              <a:tr h="370840">
                <a:tc>
                  <a:txBody>
                    <a:bodyPr/>
                    <a:lstStyle/>
                    <a:p>
                      <a:r>
                        <a:rPr lang="en-US" altLang="zh-CN" sz="2000" dirty="0" err="1"/>
                        <a:t>atan</a:t>
                      </a:r>
                      <a:r>
                        <a:rPr lang="en-US" altLang="zh-CN" sz="2000" dirty="0"/>
                        <a:t>(x)</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x</a:t>
                      </a:r>
                      <a:r>
                        <a:rPr lang="zh-CN" altLang="en-US" sz="2000" dirty="0"/>
                        <a:t>的反正切</a:t>
                      </a:r>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err="1"/>
                        <a:t>atan</a:t>
                      </a:r>
                      <a:r>
                        <a:rPr lang="en-US" altLang="zh-CN" sz="2000" dirty="0"/>
                        <a:t>(1)</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0.7853981633974483</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552858599"/>
                  </a:ext>
                </a:extLst>
              </a:tr>
              <a:tr h="370840">
                <a:tc>
                  <a:txBody>
                    <a:bodyPr/>
                    <a:lstStyle/>
                    <a:p>
                      <a:r>
                        <a:rPr lang="en-US" altLang="zh-CN" sz="2000" dirty="0"/>
                        <a:t>degrees(x)</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x</a:t>
                      </a:r>
                      <a:r>
                        <a:rPr lang="zh-CN" altLang="en-US" sz="2000" dirty="0"/>
                        <a:t>从弧度转换为角度</a:t>
                      </a:r>
                      <a:r>
                        <a:rPr lang="zh-CN" altLang="en-US" sz="2000" baseline="0" dirty="0"/>
                        <a:t> </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degrees(pi)</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180.0</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703666435"/>
                  </a:ext>
                </a:extLst>
              </a:tr>
              <a:tr h="370840">
                <a:tc>
                  <a:txBody>
                    <a:bodyPr/>
                    <a:lstStyle/>
                    <a:p>
                      <a:r>
                        <a:rPr lang="en-US" altLang="zh-CN" sz="2000" dirty="0"/>
                        <a:t>radians(x)</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x</a:t>
                      </a:r>
                      <a:r>
                        <a:rPr lang="zh-CN" altLang="en-US" sz="2000" dirty="0"/>
                        <a:t>从角度转换为弧度 </a:t>
                      </a:r>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radians(90)</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r>
                        <a:rPr lang="en-US" altLang="zh-CN" sz="2000" dirty="0"/>
                        <a:t>1.5707963267948966</a:t>
                      </a:r>
                      <a:endParaRPr lang="zh-CN" altLang="en-US" sz="2000" dirty="0"/>
                    </a:p>
                  </a:txBody>
                  <a:tcPr>
                    <a:lnL w="9525" cap="flat" cmpd="sng" algn="ctr">
                      <a:solidFill>
                        <a:schemeClr val="accent6"/>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279917486"/>
                  </a:ext>
                </a:extLst>
              </a:tr>
            </a:tbl>
          </a:graphicData>
        </a:graphic>
      </p:graphicFrame>
      <p:sp>
        <p:nvSpPr>
          <p:cNvPr id="6" name="内容占位符 5">
            <a:extLst>
              <a:ext uri="{FF2B5EF4-FFF2-40B4-BE49-F238E27FC236}">
                <a16:creationId xmlns:a16="http://schemas.microsoft.com/office/drawing/2014/main" id="{D5D4D30D-9F29-4473-B0C6-F0148E2A026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6810595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315" y="-59005"/>
            <a:ext cx="10515600" cy="828473"/>
          </a:xfrm>
        </p:spPr>
        <p:txBody>
          <a:bodyPr>
            <a:normAutofit/>
          </a:bodyPr>
          <a:lstStyle/>
          <a:p>
            <a:r>
              <a:rPr lang="zh-CN" altLang="en-US" sz="4000" dirty="0"/>
              <a:t>浮点数的相等判断</a:t>
            </a:r>
          </a:p>
        </p:txBody>
      </p:sp>
      <p:sp>
        <p:nvSpPr>
          <p:cNvPr id="3" name="内容占位符 2"/>
          <p:cNvSpPr>
            <a:spLocks noGrp="1"/>
          </p:cNvSpPr>
          <p:nvPr>
            <p:ph idx="1"/>
          </p:nvPr>
        </p:nvSpPr>
        <p:spPr>
          <a:xfrm>
            <a:off x="104382" y="769467"/>
            <a:ext cx="8669055" cy="5268033"/>
          </a:xfrm>
        </p:spPr>
        <p:txBody>
          <a:bodyPr>
            <a:noAutofit/>
          </a:bodyPr>
          <a:lstStyle/>
          <a:p>
            <a:pPr>
              <a:lnSpc>
                <a:spcPct val="100000"/>
              </a:lnSpc>
            </a:pPr>
            <a:r>
              <a:rPr lang="zh-CN" altLang="en-US" sz="2200" dirty="0">
                <a:latin typeface="Times New Roman" panose="02020603050405020304" pitchFamily="18" charset="0"/>
              </a:rPr>
              <a:t>十进制的浮点数在计算机内部采用二进制进行运算时会有精度误差</a:t>
            </a:r>
            <a:endParaRPr lang="en-US" altLang="zh-CN" sz="2200" dirty="0">
              <a:latin typeface="Times New Roman" panose="02020603050405020304" pitchFamily="18" charset="0"/>
            </a:endParaRPr>
          </a:p>
          <a:p>
            <a:pPr marL="914400" lvl="2" indent="0">
              <a:lnSpc>
                <a:spcPct val="100000"/>
              </a:lnSpc>
              <a:buNone/>
            </a:pPr>
            <a:r>
              <a:rPr lang="en-US" altLang="zh-CN" sz="2200" dirty="0">
                <a:latin typeface="Times New Roman" panose="02020603050405020304" pitchFamily="18" charset="0"/>
              </a:rPr>
              <a:t>0.1</a:t>
            </a:r>
            <a:r>
              <a:rPr lang="zh-CN" altLang="en-US" sz="2200" dirty="0">
                <a:latin typeface="Times New Roman" panose="02020603050405020304" pitchFamily="18" charset="0"/>
              </a:rPr>
              <a:t> </a:t>
            </a:r>
            <a:r>
              <a:rPr lang="en-US" altLang="zh-CN" sz="2200" dirty="0">
                <a:latin typeface="Times New Roman" panose="02020603050405020304" pitchFamily="18" charset="0"/>
              </a:rPr>
              <a:t>+</a:t>
            </a:r>
            <a:r>
              <a:rPr lang="zh-CN" altLang="en-US" sz="2200" dirty="0">
                <a:latin typeface="Times New Roman" panose="02020603050405020304" pitchFamily="18" charset="0"/>
              </a:rPr>
              <a:t> </a:t>
            </a:r>
            <a:r>
              <a:rPr lang="en-US" altLang="zh-CN" sz="2200" dirty="0">
                <a:latin typeface="Times New Roman" panose="02020603050405020304" pitchFamily="18" charset="0"/>
              </a:rPr>
              <a:t>0.1 + 0.1 == 0.3     # </a:t>
            </a:r>
            <a:r>
              <a:rPr lang="zh-CN" altLang="en-US" sz="2200" dirty="0">
                <a:latin typeface="Times New Roman" panose="02020603050405020304" pitchFamily="18" charset="0"/>
              </a:rPr>
              <a:t>比较的结果为</a:t>
            </a:r>
            <a:r>
              <a:rPr lang="en-US" altLang="zh-CN" sz="2200" dirty="0">
                <a:latin typeface="Times New Roman" panose="02020603050405020304" pitchFamily="18" charset="0"/>
              </a:rPr>
              <a:t>False</a:t>
            </a:r>
          </a:p>
          <a:p>
            <a:pPr lvl="1">
              <a:lnSpc>
                <a:spcPct val="100000"/>
              </a:lnSpc>
            </a:pPr>
            <a:r>
              <a:rPr lang="zh-CN" altLang="en-US" sz="2200" dirty="0">
                <a:latin typeface="Times New Roman" panose="02020603050405020304" pitchFamily="18" charset="0"/>
              </a:rPr>
              <a:t>如何判断浮点数相等呢？</a:t>
            </a:r>
            <a:endParaRPr lang="en-US" altLang="zh-CN" sz="2200" dirty="0">
              <a:latin typeface="Times New Roman" panose="02020603050405020304" pitchFamily="18" charset="0"/>
            </a:endParaRPr>
          </a:p>
          <a:p>
            <a:pPr lvl="2">
              <a:lnSpc>
                <a:spcPct val="100000"/>
              </a:lnSpc>
            </a:pPr>
            <a:r>
              <a:rPr lang="zh-CN" altLang="en-US" sz="2200" dirty="0">
                <a:latin typeface="Times New Roman" panose="02020603050405020304" pitchFamily="18" charset="0"/>
              </a:rPr>
              <a:t>如果差的绝对值非常小，</a:t>
            </a:r>
            <a:r>
              <a:rPr lang="en-US" altLang="zh-CN" sz="2200" dirty="0">
                <a:latin typeface="Times New Roman" panose="02020603050405020304" pitchFamily="18" charset="0"/>
              </a:rPr>
              <a:t>(</a:t>
            </a:r>
            <a:r>
              <a:rPr lang="zh-CN" altLang="en-US" sz="2200" dirty="0">
                <a:latin typeface="Times New Roman" panose="02020603050405020304" pitchFamily="18" charset="0"/>
              </a:rPr>
              <a:t>近似</a:t>
            </a:r>
            <a:r>
              <a:rPr lang="en-US" altLang="zh-CN" sz="2200" dirty="0">
                <a:latin typeface="Times New Roman" panose="02020603050405020304" pitchFamily="18" charset="0"/>
              </a:rPr>
              <a:t>)</a:t>
            </a:r>
            <a:r>
              <a:rPr lang="zh-CN" altLang="en-US" sz="2200" dirty="0">
                <a:latin typeface="Times New Roman" panose="02020603050405020304" pitchFamily="18" charset="0"/>
              </a:rPr>
              <a:t>相等： </a:t>
            </a:r>
            <a:r>
              <a:rPr lang="en-US" altLang="zh-CN" sz="2200" dirty="0">
                <a:latin typeface="Times New Roman" panose="02020603050405020304" pitchFamily="18" charset="0"/>
              </a:rPr>
              <a:t>abs(a-0.3) &lt; 1e-10</a:t>
            </a:r>
          </a:p>
          <a:p>
            <a:pPr lvl="2">
              <a:lnSpc>
                <a:spcPct val="100000"/>
              </a:lnSpc>
            </a:pPr>
            <a:r>
              <a:rPr lang="zh-CN" altLang="en-US" sz="2200" dirty="0">
                <a:latin typeface="Times New Roman" panose="02020603050405020304" pitchFamily="18" charset="0"/>
              </a:rPr>
              <a:t>采用</a:t>
            </a:r>
            <a:r>
              <a:rPr lang="en-US" altLang="zh-CN" sz="2200" dirty="0">
                <a:latin typeface="Times New Roman" panose="02020603050405020304" pitchFamily="18" charset="0"/>
              </a:rPr>
              <a:t>math</a:t>
            </a:r>
            <a:r>
              <a:rPr lang="zh-CN" altLang="en-US" sz="2200" dirty="0">
                <a:latin typeface="Times New Roman" panose="02020603050405020304" pitchFamily="18" charset="0"/>
              </a:rPr>
              <a:t>模块的</a:t>
            </a:r>
            <a:r>
              <a:rPr lang="en-US" altLang="zh-CN" sz="2200" dirty="0" err="1">
                <a:latin typeface="Times New Roman" panose="02020603050405020304" pitchFamily="18" charset="0"/>
              </a:rPr>
              <a:t>isclose</a:t>
            </a:r>
            <a:r>
              <a:rPr lang="zh-CN" altLang="en-US" sz="2200" dirty="0">
                <a:latin typeface="Times New Roman" panose="02020603050405020304" pitchFamily="18" charset="0"/>
              </a:rPr>
              <a:t>函数</a:t>
            </a:r>
            <a:endParaRPr lang="en-US" altLang="zh-CN" sz="2200" dirty="0">
              <a:latin typeface="Times New Roman" panose="02020603050405020304" pitchFamily="18" charset="0"/>
            </a:endParaRPr>
          </a:p>
          <a:p>
            <a:pPr marL="914400" lvl="2" indent="0">
              <a:lnSpc>
                <a:spcPct val="100000"/>
              </a:lnSpc>
              <a:buNone/>
            </a:pPr>
            <a:r>
              <a:rPr lang="en-US" altLang="zh-CN" sz="2200" b="1" dirty="0" err="1">
                <a:solidFill>
                  <a:schemeClr val="accent6"/>
                </a:solidFill>
                <a:latin typeface="Times New Roman" panose="02020603050405020304" pitchFamily="18" charset="0"/>
              </a:rPr>
              <a:t>isclose</a:t>
            </a:r>
            <a:r>
              <a:rPr lang="en-US" altLang="zh-CN" sz="2200" b="1" dirty="0">
                <a:solidFill>
                  <a:schemeClr val="accent6"/>
                </a:solidFill>
                <a:latin typeface="Times New Roman" panose="02020603050405020304" pitchFamily="18" charset="0"/>
              </a:rPr>
              <a:t>(a, b, *, </a:t>
            </a:r>
            <a:r>
              <a:rPr lang="en-US" altLang="zh-CN" sz="2200" b="1" dirty="0" err="1">
                <a:solidFill>
                  <a:schemeClr val="accent6"/>
                </a:solidFill>
                <a:latin typeface="Times New Roman" panose="02020603050405020304" pitchFamily="18" charset="0"/>
              </a:rPr>
              <a:t>rel_tol</a:t>
            </a:r>
            <a:r>
              <a:rPr lang="en-US" altLang="zh-CN" sz="2200" b="1" dirty="0">
                <a:solidFill>
                  <a:schemeClr val="accent6"/>
                </a:solidFill>
                <a:latin typeface="Times New Roman" panose="02020603050405020304" pitchFamily="18" charset="0"/>
              </a:rPr>
              <a:t>=1e-09, </a:t>
            </a:r>
            <a:r>
              <a:rPr lang="en-US" altLang="zh-CN" sz="2200" b="1" dirty="0" err="1">
                <a:solidFill>
                  <a:schemeClr val="accent6"/>
                </a:solidFill>
                <a:latin typeface="Times New Roman" panose="02020603050405020304" pitchFamily="18" charset="0"/>
              </a:rPr>
              <a:t>abs_tol</a:t>
            </a:r>
            <a:r>
              <a:rPr lang="en-US" altLang="zh-CN" sz="2200" b="1" dirty="0">
                <a:solidFill>
                  <a:schemeClr val="accent6"/>
                </a:solidFill>
                <a:latin typeface="Times New Roman" panose="02020603050405020304" pitchFamily="18" charset="0"/>
              </a:rPr>
              <a:t>=0.0)</a:t>
            </a:r>
          </a:p>
          <a:p>
            <a:pPr marL="0" indent="0">
              <a:lnSpc>
                <a:spcPct val="100000"/>
              </a:lnSpc>
              <a:buNone/>
            </a:pPr>
            <a:r>
              <a:rPr lang="zh-CN" altLang="en-US" sz="2200" b="1" dirty="0">
                <a:solidFill>
                  <a:srgbClr val="FF0000"/>
                </a:solidFill>
              </a:rPr>
              <a:t>补充的内容</a:t>
            </a:r>
            <a:r>
              <a:rPr lang="zh-CN" altLang="en-US" sz="2200" dirty="0"/>
              <a:t>：</a:t>
            </a:r>
            <a:endParaRPr lang="en-US" altLang="zh-CN" sz="2200" dirty="0"/>
          </a:p>
          <a:p>
            <a:pPr>
              <a:lnSpc>
                <a:spcPct val="100000"/>
              </a:lnSpc>
            </a:pPr>
            <a:r>
              <a:rPr lang="en-US" altLang="zh-CN" sz="2200" dirty="0"/>
              <a:t>float</a:t>
            </a:r>
            <a:r>
              <a:rPr lang="zh-CN" altLang="en-US" sz="2200" dirty="0"/>
              <a:t>类型还提供了多个内置函数，可通过</a:t>
            </a:r>
            <a:r>
              <a:rPr lang="en-US" altLang="zh-CN" sz="2200" dirty="0" err="1"/>
              <a:t>dir</a:t>
            </a:r>
            <a:r>
              <a:rPr lang="en-US" altLang="zh-CN" sz="2200" dirty="0"/>
              <a:t>(float)</a:t>
            </a:r>
            <a:r>
              <a:rPr lang="zh-CN" altLang="en-US" sz="2200" dirty="0"/>
              <a:t>查看，其中</a:t>
            </a:r>
            <a:r>
              <a:rPr lang="en-US" altLang="zh-CN" sz="2200" dirty="0" err="1"/>
              <a:t>is_integer</a:t>
            </a:r>
            <a:r>
              <a:rPr lang="en-US" altLang="zh-CN" sz="2200" dirty="0"/>
              <a:t>()</a:t>
            </a:r>
            <a:r>
              <a:rPr lang="zh-CN" altLang="en-US" sz="2200" dirty="0"/>
              <a:t>用于判断是否为整数</a:t>
            </a:r>
            <a:endParaRPr lang="en-US" altLang="zh-CN" sz="2200" dirty="0"/>
          </a:p>
          <a:p>
            <a:pPr>
              <a:lnSpc>
                <a:spcPct val="100000"/>
              </a:lnSpc>
            </a:pPr>
            <a:r>
              <a:rPr lang="en-US" altLang="zh-CN" sz="2200" dirty="0">
                <a:latin typeface="Times New Roman" panose="02020603050405020304" pitchFamily="18" charset="0"/>
              </a:rPr>
              <a:t>fractions</a:t>
            </a:r>
            <a:r>
              <a:rPr lang="zh-CN" altLang="en-US" sz="2200" dirty="0">
                <a:latin typeface="Times New Roman" panose="02020603050405020304" pitchFamily="18" charset="0"/>
              </a:rPr>
              <a:t>模块提供简分数</a:t>
            </a:r>
            <a:r>
              <a:rPr lang="en-US" altLang="zh-CN" sz="2200" dirty="0">
                <a:latin typeface="Times New Roman" panose="02020603050405020304" pitchFamily="18" charset="0"/>
              </a:rPr>
              <a:t>Fraction(</a:t>
            </a:r>
            <a:r>
              <a:rPr lang="zh-CN" altLang="en-US" sz="2200" dirty="0">
                <a:latin typeface="Times New Roman" panose="02020603050405020304" pitchFamily="18" charset="0"/>
              </a:rPr>
              <a:t>分子分母都是整数）</a:t>
            </a:r>
            <a:endParaRPr lang="en-US" altLang="zh-CN" sz="2200" dirty="0"/>
          </a:p>
          <a:p>
            <a:pPr>
              <a:lnSpc>
                <a:spcPct val="100000"/>
              </a:lnSpc>
            </a:pPr>
            <a:r>
              <a:rPr lang="en-US" altLang="zh-CN" sz="2200" dirty="0"/>
              <a:t>decimal</a:t>
            </a:r>
            <a:r>
              <a:rPr lang="zh-CN" altLang="en-US" sz="2200" dirty="0"/>
              <a:t>模块提供高精度浮点数</a:t>
            </a:r>
            <a:r>
              <a:rPr lang="en-US" altLang="zh-CN" sz="2200" dirty="0"/>
              <a:t>Decimal</a:t>
            </a:r>
            <a:r>
              <a:rPr lang="zh-CN" altLang="en-US" sz="2200" dirty="0"/>
              <a:t>，用于</a:t>
            </a:r>
            <a:r>
              <a:rPr lang="zh-CN" altLang="en-US" sz="2200" b="1" dirty="0">
                <a:solidFill>
                  <a:schemeClr val="accent6"/>
                </a:solidFill>
              </a:rPr>
              <a:t>十进制数学计算</a:t>
            </a:r>
            <a:r>
              <a:rPr lang="zh-CN" altLang="en-US" sz="2200" dirty="0"/>
              <a:t>，保证用户</a:t>
            </a:r>
            <a:r>
              <a:rPr lang="zh-CN" altLang="en-US" sz="2200" b="1" dirty="0">
                <a:solidFill>
                  <a:schemeClr val="accent6"/>
                </a:solidFill>
              </a:rPr>
              <a:t>指定的精度（缺省为</a:t>
            </a:r>
            <a:r>
              <a:rPr lang="en-US" altLang="zh-CN" sz="2200" b="1" dirty="0">
                <a:solidFill>
                  <a:schemeClr val="accent6"/>
                </a:solidFill>
              </a:rPr>
              <a:t>28</a:t>
            </a:r>
            <a:r>
              <a:rPr lang="zh-CN" altLang="en-US" sz="2200" b="1" dirty="0">
                <a:solidFill>
                  <a:schemeClr val="accent6"/>
                </a:solidFill>
              </a:rPr>
              <a:t>位）</a:t>
            </a:r>
            <a:endParaRPr lang="en-US" altLang="zh-CN" sz="2200" b="1" dirty="0">
              <a:solidFill>
                <a:schemeClr val="accent6"/>
              </a:solidFill>
            </a:endParaRPr>
          </a:p>
          <a:p>
            <a:pPr>
              <a:lnSpc>
                <a:spcPct val="100000"/>
              </a:lnSpc>
            </a:pPr>
            <a:endParaRPr lang="en-US" altLang="zh-CN" sz="2200" dirty="0"/>
          </a:p>
          <a:p>
            <a:pPr>
              <a:lnSpc>
                <a:spcPct val="100000"/>
              </a:lnSpc>
            </a:pPr>
            <a:endParaRPr lang="en-US" altLang="zh-CN" sz="2200" dirty="0">
              <a:latin typeface="Times New Roman" panose="02020603050405020304" pitchFamily="18" charset="0"/>
            </a:endParaRPr>
          </a:p>
        </p:txBody>
      </p:sp>
      <p:sp>
        <p:nvSpPr>
          <p:cNvPr id="4" name="矩形 3"/>
          <p:cNvSpPr/>
          <p:nvPr/>
        </p:nvSpPr>
        <p:spPr>
          <a:xfrm>
            <a:off x="8917774" y="205840"/>
            <a:ext cx="3169844" cy="583166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10000"/>
              </a:lnSpc>
            </a:pPr>
            <a:r>
              <a:rPr lang="en-US" altLang="zh-CN" sz="2000" dirty="0"/>
              <a:t>&gt;&gt;&gt; a = 0.1+0.1+0.1</a:t>
            </a:r>
          </a:p>
          <a:p>
            <a:pPr>
              <a:lnSpc>
                <a:spcPct val="110000"/>
              </a:lnSpc>
            </a:pPr>
            <a:r>
              <a:rPr lang="en-US" altLang="zh-CN" sz="2000" dirty="0"/>
              <a:t>&gt;&gt;&gt; a</a:t>
            </a:r>
          </a:p>
          <a:p>
            <a:pPr>
              <a:lnSpc>
                <a:spcPct val="110000"/>
              </a:lnSpc>
            </a:pPr>
            <a:r>
              <a:rPr lang="en-US" altLang="zh-CN" sz="2000" dirty="0"/>
              <a:t>0.30000000000000004</a:t>
            </a:r>
          </a:p>
          <a:p>
            <a:pPr>
              <a:lnSpc>
                <a:spcPct val="110000"/>
              </a:lnSpc>
            </a:pPr>
            <a:r>
              <a:rPr lang="en-US" altLang="zh-CN" sz="2000" dirty="0"/>
              <a:t>&gt;&gt;&gt; a == 0.3</a:t>
            </a:r>
          </a:p>
          <a:p>
            <a:pPr>
              <a:lnSpc>
                <a:spcPct val="110000"/>
              </a:lnSpc>
            </a:pPr>
            <a:r>
              <a:rPr lang="en-US" altLang="zh-CN" sz="2000" dirty="0"/>
              <a:t>False</a:t>
            </a:r>
          </a:p>
          <a:p>
            <a:pPr>
              <a:lnSpc>
                <a:spcPct val="110000"/>
              </a:lnSpc>
            </a:pPr>
            <a:r>
              <a:rPr lang="pt-BR" altLang="zh-CN" sz="2000" dirty="0"/>
              <a:t>&gt;&gt;&gt; abs(a - 0.3)</a:t>
            </a:r>
          </a:p>
          <a:p>
            <a:pPr>
              <a:lnSpc>
                <a:spcPct val="110000"/>
              </a:lnSpc>
            </a:pPr>
            <a:r>
              <a:rPr lang="pt-BR" altLang="zh-CN" sz="2000" dirty="0"/>
              <a:t>5.551115123125783e-17</a:t>
            </a:r>
          </a:p>
          <a:p>
            <a:pPr>
              <a:lnSpc>
                <a:spcPct val="110000"/>
              </a:lnSpc>
            </a:pPr>
            <a:r>
              <a:rPr lang="pt-BR" altLang="zh-CN" sz="2000" dirty="0"/>
              <a:t>&gt;&gt;&gt; </a:t>
            </a:r>
            <a:r>
              <a:rPr lang="pt-BR" altLang="zh-CN" sz="2000" b="1" dirty="0">
                <a:solidFill>
                  <a:schemeClr val="accent6"/>
                </a:solidFill>
              </a:rPr>
              <a:t>abs(a - 0.3) &lt; 1e-10</a:t>
            </a:r>
          </a:p>
          <a:p>
            <a:pPr>
              <a:lnSpc>
                <a:spcPct val="110000"/>
              </a:lnSpc>
            </a:pPr>
            <a:r>
              <a:rPr lang="pt-BR" altLang="zh-CN" sz="2000" dirty="0"/>
              <a:t>True</a:t>
            </a:r>
          </a:p>
          <a:p>
            <a:pPr>
              <a:lnSpc>
                <a:spcPct val="110000"/>
              </a:lnSpc>
            </a:pPr>
            <a:r>
              <a:rPr lang="pt-BR" altLang="zh-CN" sz="2000" dirty="0"/>
              <a:t>&gt;&gt;&gt; </a:t>
            </a:r>
            <a:r>
              <a:rPr lang="en-US" altLang="zh-CN" sz="2000" dirty="0"/>
              <a:t>import math</a:t>
            </a:r>
          </a:p>
          <a:p>
            <a:pPr>
              <a:lnSpc>
                <a:spcPct val="110000"/>
              </a:lnSpc>
            </a:pPr>
            <a:r>
              <a:rPr lang="en-US" altLang="zh-CN" sz="2000" dirty="0"/>
              <a:t>&gt;&gt;&gt; </a:t>
            </a:r>
            <a:r>
              <a:rPr lang="en-US" altLang="zh-CN" sz="2000" b="1" dirty="0" err="1">
                <a:solidFill>
                  <a:schemeClr val="accent6"/>
                </a:solidFill>
              </a:rPr>
              <a:t>math.isclose</a:t>
            </a:r>
            <a:r>
              <a:rPr lang="en-US" altLang="zh-CN" sz="2000" b="1" dirty="0">
                <a:solidFill>
                  <a:schemeClr val="accent6"/>
                </a:solidFill>
              </a:rPr>
              <a:t>(a, 0.3)</a:t>
            </a:r>
          </a:p>
          <a:p>
            <a:pPr>
              <a:lnSpc>
                <a:spcPct val="110000"/>
              </a:lnSpc>
            </a:pPr>
            <a:r>
              <a:rPr lang="en-US" altLang="zh-CN" sz="2000" dirty="0"/>
              <a:t>True</a:t>
            </a:r>
          </a:p>
          <a:p>
            <a:pPr>
              <a:lnSpc>
                <a:spcPct val="110000"/>
              </a:lnSpc>
            </a:pPr>
            <a:r>
              <a:rPr lang="en-US" altLang="zh-CN" sz="2000" dirty="0"/>
              <a:t>&gt;&gt;&gt; </a:t>
            </a:r>
            <a:r>
              <a:rPr lang="en-US" altLang="zh-CN" sz="2000" dirty="0" err="1"/>
              <a:t>a.is_integer</a:t>
            </a:r>
            <a:r>
              <a:rPr lang="en-US" altLang="zh-CN" sz="2000" dirty="0"/>
              <a:t>()</a:t>
            </a:r>
          </a:p>
          <a:p>
            <a:pPr>
              <a:lnSpc>
                <a:spcPct val="110000"/>
              </a:lnSpc>
            </a:pPr>
            <a:r>
              <a:rPr lang="en-US" altLang="zh-CN" sz="2000" dirty="0"/>
              <a:t>False</a:t>
            </a:r>
          </a:p>
          <a:p>
            <a:pPr>
              <a:lnSpc>
                <a:spcPct val="110000"/>
              </a:lnSpc>
            </a:pPr>
            <a:r>
              <a:rPr lang="en-US" altLang="zh-CN" sz="2000" dirty="0"/>
              <a:t>&gt;&gt;&gt; t = 4.0</a:t>
            </a:r>
          </a:p>
          <a:p>
            <a:pPr>
              <a:lnSpc>
                <a:spcPct val="110000"/>
              </a:lnSpc>
            </a:pPr>
            <a:r>
              <a:rPr lang="en-US" altLang="zh-CN" sz="2000" dirty="0"/>
              <a:t>&gt;&gt;&gt; </a:t>
            </a:r>
            <a:r>
              <a:rPr lang="en-US" altLang="zh-CN" sz="2000" dirty="0" err="1"/>
              <a:t>t.is_integer</a:t>
            </a:r>
            <a:r>
              <a:rPr lang="en-US" altLang="zh-CN" sz="2000" dirty="0"/>
              <a:t>()</a:t>
            </a:r>
          </a:p>
          <a:p>
            <a:pPr>
              <a:lnSpc>
                <a:spcPct val="110000"/>
              </a:lnSpc>
            </a:pPr>
            <a:r>
              <a:rPr lang="en-US" altLang="zh-CN" sz="2000" dirty="0"/>
              <a:t>True</a:t>
            </a:r>
          </a:p>
        </p:txBody>
      </p:sp>
    </p:spTree>
    <p:extLst>
      <p:ext uri="{BB962C8B-B14F-4D97-AF65-F5344CB8AC3E}">
        <p14:creationId xmlns:p14="http://schemas.microsoft.com/office/powerpoint/2010/main" val="36998570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3E41E-D416-4F9E-A96D-F1D56DBC9B69}"/>
              </a:ext>
            </a:extLst>
          </p:cNvPr>
          <p:cNvSpPr>
            <a:spLocks noGrp="1"/>
          </p:cNvSpPr>
          <p:nvPr>
            <p:ph type="title"/>
          </p:nvPr>
        </p:nvSpPr>
        <p:spPr/>
        <p:txBody>
          <a:bodyPr/>
          <a:lstStyle/>
          <a:p>
            <a:r>
              <a:rPr lang="zh-CN" altLang="en-US" dirty="0"/>
              <a:t>复数的数学运算</a:t>
            </a:r>
          </a:p>
        </p:txBody>
      </p:sp>
      <p:sp>
        <p:nvSpPr>
          <p:cNvPr id="3" name="内容占位符 2">
            <a:extLst>
              <a:ext uri="{FF2B5EF4-FFF2-40B4-BE49-F238E27FC236}">
                <a16:creationId xmlns:a16="http://schemas.microsoft.com/office/drawing/2014/main" id="{70E6D847-CD8D-4903-87EE-F991951ECB9A}"/>
              </a:ext>
            </a:extLst>
          </p:cNvPr>
          <p:cNvSpPr>
            <a:spLocks noGrp="1"/>
          </p:cNvSpPr>
          <p:nvPr>
            <p:ph idx="1"/>
          </p:nvPr>
        </p:nvSpPr>
        <p:spPr/>
        <p:txBody>
          <a:bodyPr/>
          <a:lstStyle/>
          <a:p>
            <a:r>
              <a:rPr lang="zh-CN" altLang="en-US" dirty="0">
                <a:latin typeface="宋体" panose="02010600030101010101" pitchFamily="2" charset="-122"/>
              </a:rPr>
              <a:t>复数与</a:t>
            </a:r>
            <a:r>
              <a:rPr lang="en-US" altLang="zh-CN" dirty="0">
                <a:latin typeface="宋体" panose="02010600030101010101" pitchFamily="2" charset="-122"/>
              </a:rPr>
              <a:t>int/float</a:t>
            </a:r>
            <a:r>
              <a:rPr lang="zh-CN" altLang="en-US" dirty="0">
                <a:latin typeface="宋体" panose="02010600030101010101" pitchFamily="2" charset="-122"/>
              </a:rPr>
              <a:t>一样支持常用的数学运算</a:t>
            </a:r>
            <a:endParaRPr lang="en-US" altLang="zh-CN" dirty="0">
              <a:latin typeface="宋体" panose="02010600030101010101" pitchFamily="2" charset="-122"/>
            </a:endParaRPr>
          </a:p>
          <a:p>
            <a:endParaRPr lang="zh-CN" altLang="en-US" dirty="0"/>
          </a:p>
        </p:txBody>
      </p:sp>
      <p:sp>
        <p:nvSpPr>
          <p:cNvPr id="4" name="矩形 3">
            <a:extLst>
              <a:ext uri="{FF2B5EF4-FFF2-40B4-BE49-F238E27FC236}">
                <a16:creationId xmlns:a16="http://schemas.microsoft.com/office/drawing/2014/main" id="{F741BE45-03DF-46C4-AAB8-145EE94459ED}"/>
              </a:ext>
            </a:extLst>
          </p:cNvPr>
          <p:cNvSpPr/>
          <p:nvPr/>
        </p:nvSpPr>
        <p:spPr>
          <a:xfrm>
            <a:off x="1412843" y="1229194"/>
            <a:ext cx="4970910"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80000"/>
              </a:lnSpc>
            </a:pPr>
            <a:r>
              <a:rPr lang="zh-CN" altLang="zh-CN" dirty="0">
                <a:latin typeface="宋体" panose="02010600030101010101" pitchFamily="2" charset="-122"/>
              </a:rPr>
              <a:t>&gt;&gt;&gt; a = 3</a:t>
            </a:r>
            <a:r>
              <a:rPr lang="en-US" altLang="zh-CN" dirty="0">
                <a:latin typeface="宋体" panose="02010600030101010101" pitchFamily="2" charset="-122"/>
              </a:rPr>
              <a:t> </a:t>
            </a:r>
            <a:r>
              <a:rPr lang="zh-CN" altLang="zh-CN" dirty="0">
                <a:latin typeface="宋体" panose="02010600030101010101" pitchFamily="2" charset="-122"/>
              </a:rPr>
              <a:t>+</a:t>
            </a:r>
            <a:r>
              <a:rPr lang="en-US" altLang="zh-CN" dirty="0">
                <a:latin typeface="宋体" panose="02010600030101010101" pitchFamily="2" charset="-122"/>
              </a:rPr>
              <a:t> </a:t>
            </a:r>
            <a:r>
              <a:rPr lang="zh-CN" altLang="zh-CN" dirty="0">
                <a:latin typeface="宋体" panose="02010600030101010101" pitchFamily="2" charset="-122"/>
              </a:rPr>
              <a:t>4j</a:t>
            </a:r>
          </a:p>
          <a:p>
            <a:pPr>
              <a:lnSpc>
                <a:spcPct val="80000"/>
              </a:lnSpc>
              <a:spcBef>
                <a:spcPct val="10000"/>
              </a:spcBef>
              <a:buFont typeface="Wingdings" panose="05000000000000000000" pitchFamily="2" charset="2"/>
              <a:buNone/>
            </a:pPr>
            <a:r>
              <a:rPr lang="zh-CN" altLang="zh-CN" dirty="0">
                <a:latin typeface="宋体" panose="02010600030101010101" pitchFamily="2" charset="-122"/>
              </a:rPr>
              <a:t>&gt;&gt;&gt; b = 5</a:t>
            </a:r>
            <a:r>
              <a:rPr lang="en-US" altLang="zh-CN" dirty="0">
                <a:latin typeface="宋体" panose="02010600030101010101" pitchFamily="2" charset="-122"/>
              </a:rPr>
              <a:t> </a:t>
            </a:r>
            <a:r>
              <a:rPr lang="zh-CN" altLang="zh-CN" dirty="0">
                <a:latin typeface="宋体" panose="02010600030101010101" pitchFamily="2" charset="-122"/>
              </a:rPr>
              <a:t>+</a:t>
            </a:r>
            <a:r>
              <a:rPr lang="en-US" altLang="zh-CN" dirty="0">
                <a:latin typeface="宋体" panose="02010600030101010101" pitchFamily="2" charset="-122"/>
              </a:rPr>
              <a:t> </a:t>
            </a:r>
            <a:r>
              <a:rPr lang="zh-CN" altLang="zh-CN" dirty="0">
                <a:latin typeface="宋体" panose="02010600030101010101" pitchFamily="2" charset="-122"/>
              </a:rPr>
              <a:t>6j</a:t>
            </a:r>
          </a:p>
          <a:p>
            <a:pPr>
              <a:lnSpc>
                <a:spcPct val="80000"/>
              </a:lnSpc>
              <a:spcBef>
                <a:spcPct val="10000"/>
              </a:spcBef>
              <a:buFont typeface="Wingdings" panose="05000000000000000000" pitchFamily="2" charset="2"/>
              <a:buNone/>
            </a:pPr>
            <a:r>
              <a:rPr lang="zh-CN" altLang="zh-CN" dirty="0">
                <a:latin typeface="宋体" panose="02010600030101010101" pitchFamily="2" charset="-122"/>
              </a:rPr>
              <a:t>&gt;&gt;&gt; c = a</a:t>
            </a:r>
            <a:r>
              <a:rPr lang="en-US" altLang="zh-CN" dirty="0">
                <a:latin typeface="宋体" panose="02010600030101010101" pitchFamily="2" charset="-122"/>
              </a:rPr>
              <a:t> </a:t>
            </a:r>
            <a:r>
              <a:rPr lang="zh-CN" altLang="zh-CN" dirty="0">
                <a:latin typeface="宋体" panose="02010600030101010101" pitchFamily="2" charset="-122"/>
              </a:rPr>
              <a:t>+</a:t>
            </a:r>
            <a:r>
              <a:rPr lang="en-US" altLang="zh-CN" dirty="0">
                <a:latin typeface="宋体" panose="02010600030101010101" pitchFamily="2" charset="-122"/>
              </a:rPr>
              <a:t> </a:t>
            </a:r>
            <a:r>
              <a:rPr lang="zh-CN" altLang="zh-CN" dirty="0">
                <a:latin typeface="宋体" panose="02010600030101010101" pitchFamily="2" charset="-122"/>
              </a:rPr>
              <a:t>b</a:t>
            </a:r>
          </a:p>
          <a:p>
            <a:pPr>
              <a:lnSpc>
                <a:spcPct val="80000"/>
              </a:lnSpc>
              <a:spcBef>
                <a:spcPct val="10000"/>
              </a:spcBef>
              <a:buFont typeface="Wingdings" panose="05000000000000000000" pitchFamily="2" charset="2"/>
              <a:buNone/>
            </a:pPr>
            <a:r>
              <a:rPr lang="zh-CN" altLang="zh-CN" dirty="0">
                <a:latin typeface="宋体" panose="02010600030101010101" pitchFamily="2" charset="-122"/>
              </a:rPr>
              <a:t>&gt;&gt;&gt; c</a:t>
            </a:r>
          </a:p>
          <a:p>
            <a:pPr>
              <a:lnSpc>
                <a:spcPct val="80000"/>
              </a:lnSpc>
              <a:spcBef>
                <a:spcPct val="10000"/>
              </a:spcBef>
              <a:buFont typeface="Wingdings" panose="05000000000000000000" pitchFamily="2" charset="2"/>
              <a:buNone/>
            </a:pPr>
            <a:r>
              <a:rPr lang="zh-CN" altLang="zh-CN" dirty="0">
                <a:latin typeface="宋体" panose="02010600030101010101" pitchFamily="2" charset="-122"/>
              </a:rPr>
              <a:t>(8+10j)</a:t>
            </a:r>
          </a:p>
          <a:p>
            <a:pPr>
              <a:lnSpc>
                <a:spcPct val="80000"/>
              </a:lnSpc>
              <a:spcBef>
                <a:spcPct val="10000"/>
              </a:spcBef>
              <a:buFont typeface="Wingdings" panose="05000000000000000000" pitchFamily="2" charset="2"/>
              <a:buNone/>
            </a:pPr>
            <a:r>
              <a:rPr lang="zh-CN" altLang="zh-CN" dirty="0">
                <a:latin typeface="宋体" panose="02010600030101010101" pitchFamily="2" charset="-122"/>
              </a:rPr>
              <a:t>&gt;&gt;&gt; a</a:t>
            </a:r>
            <a:r>
              <a:rPr lang="en-US" altLang="zh-CN" dirty="0">
                <a:latin typeface="宋体" panose="02010600030101010101" pitchFamily="2" charset="-122"/>
              </a:rPr>
              <a:t> </a:t>
            </a:r>
            <a:r>
              <a:rPr lang="zh-CN" altLang="zh-CN" dirty="0">
                <a:latin typeface="宋体" panose="02010600030101010101" pitchFamily="2" charset="-122"/>
              </a:rPr>
              <a:t>*</a:t>
            </a:r>
            <a:r>
              <a:rPr lang="en-US" altLang="zh-CN" dirty="0">
                <a:latin typeface="宋体" panose="02010600030101010101" pitchFamily="2" charset="-122"/>
              </a:rPr>
              <a:t> </a:t>
            </a:r>
            <a:r>
              <a:rPr lang="zh-CN" altLang="zh-CN" dirty="0">
                <a:latin typeface="宋体" panose="02010600030101010101" pitchFamily="2" charset="-122"/>
              </a:rPr>
              <a:t>b #复数乘法</a:t>
            </a:r>
          </a:p>
          <a:p>
            <a:pPr>
              <a:lnSpc>
                <a:spcPct val="80000"/>
              </a:lnSpc>
              <a:spcBef>
                <a:spcPct val="10000"/>
              </a:spcBef>
              <a:buFont typeface="Wingdings" panose="05000000000000000000" pitchFamily="2" charset="2"/>
              <a:buNone/>
            </a:pPr>
            <a:r>
              <a:rPr lang="zh-CN" altLang="zh-CN" dirty="0">
                <a:latin typeface="宋体" panose="02010600030101010101" pitchFamily="2" charset="-122"/>
              </a:rPr>
              <a:t>(-9+38j)</a:t>
            </a:r>
          </a:p>
          <a:p>
            <a:pPr>
              <a:lnSpc>
                <a:spcPct val="80000"/>
              </a:lnSpc>
              <a:spcBef>
                <a:spcPct val="10000"/>
              </a:spcBef>
              <a:buFont typeface="Wingdings" panose="05000000000000000000" pitchFamily="2" charset="2"/>
              <a:buNone/>
            </a:pPr>
            <a:r>
              <a:rPr lang="zh-CN" altLang="zh-CN" dirty="0">
                <a:latin typeface="宋体" panose="02010600030101010101" pitchFamily="2" charset="-122"/>
              </a:rPr>
              <a:t>&gt;&gt;&gt; a</a:t>
            </a:r>
            <a:r>
              <a:rPr lang="en-US" altLang="zh-CN" dirty="0">
                <a:latin typeface="宋体" panose="02010600030101010101" pitchFamily="2" charset="-122"/>
              </a:rPr>
              <a:t> </a:t>
            </a:r>
            <a:r>
              <a:rPr lang="zh-CN" altLang="zh-CN" dirty="0">
                <a:latin typeface="宋体" panose="02010600030101010101" pitchFamily="2" charset="-122"/>
              </a:rPr>
              <a:t>/</a:t>
            </a:r>
            <a:r>
              <a:rPr lang="en-US" altLang="zh-CN" dirty="0">
                <a:latin typeface="宋体" panose="02010600030101010101" pitchFamily="2" charset="-122"/>
              </a:rPr>
              <a:t> </a:t>
            </a:r>
            <a:r>
              <a:rPr lang="zh-CN" altLang="zh-CN" dirty="0">
                <a:latin typeface="宋体" panose="02010600030101010101" pitchFamily="2" charset="-122"/>
              </a:rPr>
              <a:t>b #复数除法</a:t>
            </a:r>
          </a:p>
          <a:p>
            <a:pPr>
              <a:lnSpc>
                <a:spcPct val="80000"/>
              </a:lnSpc>
              <a:spcBef>
                <a:spcPct val="10000"/>
              </a:spcBef>
              <a:buFont typeface="Wingdings" panose="05000000000000000000" pitchFamily="2" charset="2"/>
              <a:buNone/>
            </a:pPr>
            <a:r>
              <a:rPr lang="zh-CN" altLang="zh-CN" dirty="0">
                <a:latin typeface="宋体" panose="02010600030101010101" pitchFamily="2" charset="-122"/>
              </a:rPr>
              <a:t>(0.6393442622950819+0.03278688524590165j)</a:t>
            </a:r>
          </a:p>
        </p:txBody>
      </p:sp>
      <p:sp>
        <p:nvSpPr>
          <p:cNvPr id="5" name="内容占位符 2">
            <a:extLst>
              <a:ext uri="{FF2B5EF4-FFF2-40B4-BE49-F238E27FC236}">
                <a16:creationId xmlns:a16="http://schemas.microsoft.com/office/drawing/2014/main" id="{0FE142B6-64E4-4D67-8939-D71A7FB79895}"/>
              </a:ext>
            </a:extLst>
          </p:cNvPr>
          <p:cNvSpPr txBox="1">
            <a:spLocks/>
          </p:cNvSpPr>
          <p:nvPr/>
        </p:nvSpPr>
        <p:spPr>
          <a:xfrm>
            <a:off x="529046" y="3797038"/>
            <a:ext cx="11289710" cy="152331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模块</a:t>
            </a:r>
            <a:r>
              <a:rPr lang="en-US" altLang="zh-CN" dirty="0" err="1"/>
              <a:t>cmath</a:t>
            </a:r>
            <a:r>
              <a:rPr lang="zh-CN" altLang="en-US" dirty="0"/>
              <a:t>还提供了其他复数的数学运算函数</a:t>
            </a:r>
          </a:p>
        </p:txBody>
      </p:sp>
      <p:sp>
        <p:nvSpPr>
          <p:cNvPr id="6" name="矩形 5">
            <a:extLst>
              <a:ext uri="{FF2B5EF4-FFF2-40B4-BE49-F238E27FC236}">
                <a16:creationId xmlns:a16="http://schemas.microsoft.com/office/drawing/2014/main" id="{2B49A236-0BBF-4D5F-B3A1-4B616C3DAE82}"/>
              </a:ext>
            </a:extLst>
          </p:cNvPr>
          <p:cNvSpPr/>
          <p:nvPr/>
        </p:nvSpPr>
        <p:spPr>
          <a:xfrm>
            <a:off x="513667" y="4428477"/>
            <a:ext cx="11203577"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t>&gt;&gt;&gt; import cmath</a:t>
            </a:r>
          </a:p>
          <a:p>
            <a:r>
              <a:rPr lang="zh-CN" altLang="en-US" dirty="0"/>
              <a:t>&gt;&gt;&gt; dir(cmath)</a:t>
            </a:r>
          </a:p>
          <a:p>
            <a:r>
              <a:rPr lang="zh-CN" altLang="en-US" dirty="0"/>
              <a:t>['__doc__', '__loader__', '__name__', '__package__', '__spec__', 'acos', 'acosh', 'asin', 'asinh', 'atan', 'atanh', 'cos', 'cosh', 'e', 'exp', 'isclose', 'isfinite', 'isinf', 'isnan', 'log', 'log10', 'phase', 'pi', 'polar', 'rect', 'sin', 'sinh', 'sqrt', 'tan', 'tanh']</a:t>
            </a:r>
          </a:p>
        </p:txBody>
      </p:sp>
    </p:spTree>
    <p:extLst>
      <p:ext uri="{BB962C8B-B14F-4D97-AF65-F5344CB8AC3E}">
        <p14:creationId xmlns:p14="http://schemas.microsoft.com/office/powerpoint/2010/main" val="3956417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8E64479-6769-4FCA-A89B-B61C54122BD5}"/>
              </a:ext>
            </a:extLst>
          </p:cNvPr>
          <p:cNvPicPr>
            <a:picLocks noChangeAspect="1"/>
          </p:cNvPicPr>
          <p:nvPr/>
        </p:nvPicPr>
        <p:blipFill>
          <a:blip r:embed="rId2"/>
          <a:stretch>
            <a:fillRect/>
          </a:stretch>
        </p:blipFill>
        <p:spPr>
          <a:xfrm>
            <a:off x="8525392" y="5035416"/>
            <a:ext cx="3423453" cy="1584727"/>
          </a:xfrm>
          <a:prstGeom prst="rect">
            <a:avLst/>
          </a:prstGeom>
        </p:spPr>
      </p:pic>
      <p:sp>
        <p:nvSpPr>
          <p:cNvPr id="2" name="标题 1">
            <a:extLst>
              <a:ext uri="{FF2B5EF4-FFF2-40B4-BE49-F238E27FC236}">
                <a16:creationId xmlns:a16="http://schemas.microsoft.com/office/drawing/2014/main" id="{D2C980C1-3893-4590-935C-727E43AA0A60}"/>
              </a:ext>
            </a:extLst>
          </p:cNvPr>
          <p:cNvSpPr>
            <a:spLocks noGrp="1"/>
          </p:cNvSpPr>
          <p:nvPr>
            <p:ph type="title"/>
          </p:nvPr>
        </p:nvSpPr>
        <p:spPr/>
        <p:txBody>
          <a:bodyPr/>
          <a:lstStyle/>
          <a:p>
            <a:r>
              <a:rPr lang="en-US" altLang="zh-CN" dirty="0"/>
              <a:t>Python</a:t>
            </a:r>
            <a:r>
              <a:rPr lang="zh-CN" altLang="en-US" dirty="0"/>
              <a:t>语言</a:t>
            </a:r>
          </a:p>
        </p:txBody>
      </p:sp>
      <p:sp>
        <p:nvSpPr>
          <p:cNvPr id="3" name="内容占位符 2">
            <a:extLst>
              <a:ext uri="{FF2B5EF4-FFF2-40B4-BE49-F238E27FC236}">
                <a16:creationId xmlns:a16="http://schemas.microsoft.com/office/drawing/2014/main" id="{0391BCF1-4E89-42DB-A83D-F705EB5D57C4}"/>
              </a:ext>
            </a:extLst>
          </p:cNvPr>
          <p:cNvSpPr>
            <a:spLocks noGrp="1"/>
          </p:cNvSpPr>
          <p:nvPr>
            <p:ph idx="1"/>
          </p:nvPr>
        </p:nvSpPr>
        <p:spPr/>
        <p:txBody>
          <a:bodyPr>
            <a:normAutofit/>
          </a:bodyPr>
          <a:lstStyle/>
          <a:p>
            <a:r>
              <a:rPr lang="x-none" altLang="zh-CN" dirty="0"/>
              <a:t>1989</a:t>
            </a:r>
            <a:r>
              <a:rPr lang="zh-CN" altLang="zh-CN" dirty="0"/>
              <a:t>年</a:t>
            </a:r>
            <a:r>
              <a:rPr lang="zh-CN" altLang="en-US" dirty="0"/>
              <a:t>吉多</a:t>
            </a:r>
            <a:r>
              <a:rPr lang="en-US" altLang="zh-CN" dirty="0"/>
              <a:t>.</a:t>
            </a:r>
            <a:r>
              <a:rPr lang="zh-CN" altLang="en-US" dirty="0"/>
              <a:t>范罗苏姆</a:t>
            </a:r>
            <a:r>
              <a:rPr lang="en-US" altLang="zh-CN" dirty="0"/>
              <a:t>Guido van Rossum</a:t>
            </a:r>
            <a:r>
              <a:rPr lang="zh-CN" altLang="zh-CN" dirty="0"/>
              <a:t>发明</a:t>
            </a:r>
            <a:r>
              <a:rPr lang="en-US" altLang="zh-CN" dirty="0"/>
              <a:t>Python</a:t>
            </a:r>
            <a:r>
              <a:rPr lang="x-none" altLang="zh-CN" dirty="0"/>
              <a:t> [`paɪθə</a:t>
            </a:r>
            <a:r>
              <a:rPr lang="en-US" altLang="zh-CN" dirty="0"/>
              <a:t>n]</a:t>
            </a:r>
            <a:r>
              <a:rPr lang="zh-CN" altLang="zh-CN" dirty="0"/>
              <a:t>语言</a:t>
            </a:r>
            <a:endParaRPr lang="en-US" altLang="zh-CN" dirty="0"/>
          </a:p>
          <a:p>
            <a:pPr>
              <a:lnSpc>
                <a:spcPct val="130000"/>
              </a:lnSpc>
            </a:pPr>
            <a:r>
              <a:rPr lang="zh-CN" altLang="en-US" b="1" dirty="0">
                <a:solidFill>
                  <a:schemeClr val="accent1">
                    <a:lumMod val="75000"/>
                  </a:schemeClr>
                </a:solidFill>
              </a:rPr>
              <a:t>简单、易学</a:t>
            </a:r>
            <a:r>
              <a:rPr lang="zh-CN" altLang="en-US" dirty="0"/>
              <a:t>：</a:t>
            </a:r>
            <a:r>
              <a:rPr lang="en-US" altLang="zh-CN" dirty="0"/>
              <a:t>Python</a:t>
            </a:r>
            <a:r>
              <a:rPr lang="zh-CN" altLang="en-US" dirty="0"/>
              <a:t>是一种代表简单主义思想的语言</a:t>
            </a:r>
            <a:endParaRPr lang="en-US" altLang="zh-CN" dirty="0">
              <a:latin typeface="宋体" panose="02010600030101010101" pitchFamily="2" charset="-122"/>
            </a:endParaRPr>
          </a:p>
          <a:p>
            <a:pPr>
              <a:lnSpc>
                <a:spcPct val="130000"/>
              </a:lnSpc>
            </a:pPr>
            <a:r>
              <a:rPr lang="zh-CN" altLang="en-US" b="1" dirty="0">
                <a:solidFill>
                  <a:schemeClr val="accent1">
                    <a:lumMod val="75000"/>
                  </a:schemeClr>
                </a:solidFill>
              </a:rPr>
              <a:t>开源、免费</a:t>
            </a:r>
            <a:r>
              <a:rPr lang="zh-CN" altLang="en-US" dirty="0">
                <a:latin typeface="宋体" panose="02010600030101010101" pitchFamily="2" charset="-122"/>
              </a:rPr>
              <a:t>：</a:t>
            </a:r>
            <a:r>
              <a:rPr lang="zh-CN" altLang="en-US" dirty="0"/>
              <a:t> </a:t>
            </a:r>
            <a:r>
              <a:rPr lang="en-US" altLang="zh-CN" dirty="0"/>
              <a:t>Python</a:t>
            </a:r>
            <a:r>
              <a:rPr lang="zh-CN" altLang="en-US" dirty="0"/>
              <a:t>是</a:t>
            </a:r>
            <a:r>
              <a:rPr lang="en-US" altLang="zh-CN" dirty="0"/>
              <a:t>FLOSS</a:t>
            </a:r>
            <a:r>
              <a:rPr lang="zh-CN" altLang="en-US" dirty="0"/>
              <a:t>（自由</a:t>
            </a:r>
            <a:r>
              <a:rPr lang="en-US" altLang="zh-CN" dirty="0"/>
              <a:t>/</a:t>
            </a:r>
            <a:r>
              <a:rPr lang="zh-CN" altLang="en-US" dirty="0"/>
              <a:t>开放源码软件）之一。使用者可以自由地发布这个软件的拷贝、阅读它的源代码、对它做改动、把它的一部分用于新的自由软件中</a:t>
            </a:r>
            <a:endParaRPr lang="en-US" altLang="zh-CN" dirty="0">
              <a:latin typeface="宋体" panose="02010600030101010101" pitchFamily="2" charset="-122"/>
            </a:endParaRPr>
          </a:p>
          <a:p>
            <a:pPr>
              <a:lnSpc>
                <a:spcPct val="130000"/>
              </a:lnSpc>
            </a:pPr>
            <a:r>
              <a:rPr lang="zh-CN" altLang="zh-CN" b="1" dirty="0">
                <a:solidFill>
                  <a:schemeClr val="accent1">
                    <a:lumMod val="75000"/>
                  </a:schemeClr>
                </a:solidFill>
              </a:rPr>
              <a:t>跨平台</a:t>
            </a:r>
            <a:r>
              <a:rPr lang="zh-CN" altLang="en-US" dirty="0"/>
              <a:t>：</a:t>
            </a:r>
            <a:r>
              <a:rPr lang="zh-CN" altLang="zh-CN" dirty="0"/>
              <a:t>所编写程序</a:t>
            </a:r>
            <a:r>
              <a:rPr lang="zh-CN" altLang="en-US" dirty="0"/>
              <a:t>在解释器支持下</a:t>
            </a:r>
            <a:r>
              <a:rPr lang="zh-CN" altLang="zh-CN" dirty="0"/>
              <a:t>可无需修改在</a:t>
            </a:r>
            <a:r>
              <a:rPr lang="en-US" altLang="zh-CN" dirty="0"/>
              <a:t>Windows</a:t>
            </a:r>
            <a:r>
              <a:rPr lang="zh-CN" altLang="zh-CN" dirty="0"/>
              <a:t>、</a:t>
            </a:r>
            <a:r>
              <a:rPr lang="en-US" altLang="zh-CN" dirty="0"/>
              <a:t>Linux</a:t>
            </a:r>
            <a:r>
              <a:rPr lang="zh-CN" altLang="zh-CN" dirty="0"/>
              <a:t>、</a:t>
            </a:r>
            <a:r>
              <a:rPr lang="en-US" altLang="zh-CN" dirty="0"/>
              <a:t>Mac</a:t>
            </a:r>
            <a:r>
              <a:rPr lang="zh-CN" altLang="zh-CN" dirty="0"/>
              <a:t>等操作系统上使用</a:t>
            </a:r>
            <a:endParaRPr lang="en-US" altLang="zh-CN" dirty="0"/>
          </a:p>
          <a:p>
            <a:pPr>
              <a:lnSpc>
                <a:spcPct val="130000"/>
              </a:lnSpc>
            </a:pPr>
            <a:r>
              <a:rPr lang="zh-CN" altLang="en-US" b="1" dirty="0">
                <a:solidFill>
                  <a:schemeClr val="accent1">
                    <a:lumMod val="75000"/>
                  </a:schemeClr>
                </a:solidFill>
              </a:rPr>
              <a:t>灵活性</a:t>
            </a:r>
            <a:r>
              <a:rPr lang="zh-CN" altLang="en-US" dirty="0">
                <a:latin typeface="宋体" panose="02010600030101010101" pitchFamily="2" charset="-122"/>
              </a:rPr>
              <a:t>：Python支持</a:t>
            </a:r>
            <a:r>
              <a:rPr lang="zh-CN" altLang="en-US" dirty="0"/>
              <a:t>多种编程范式，包括</a:t>
            </a:r>
            <a:r>
              <a:rPr lang="zh-CN" altLang="en-US" dirty="0">
                <a:latin typeface="宋体" panose="02010600030101010101" pitchFamily="2" charset="-122"/>
              </a:rPr>
              <a:t>过程式编程、面向对象编程、函数式编程</a:t>
            </a:r>
            <a:endParaRPr lang="en-US" altLang="zh-CN" dirty="0">
              <a:latin typeface="宋体" panose="02010600030101010101" pitchFamily="2" charset="-122"/>
            </a:endParaRPr>
          </a:p>
          <a:p>
            <a:pPr>
              <a:lnSpc>
                <a:spcPct val="130000"/>
              </a:lnSpc>
            </a:pPr>
            <a:r>
              <a:rPr lang="zh-CN" altLang="en-US" b="1" dirty="0">
                <a:solidFill>
                  <a:schemeClr val="accent1">
                    <a:lumMod val="75000"/>
                  </a:schemeClr>
                </a:solidFill>
              </a:rPr>
              <a:t>可扩展和可嵌入性</a:t>
            </a:r>
            <a:r>
              <a:rPr lang="zh-CN" altLang="en-US" dirty="0">
                <a:latin typeface="宋体" panose="02010600030101010101" pitchFamily="2" charset="-122"/>
              </a:rPr>
              <a:t>：胶水语言，支持采用</a:t>
            </a:r>
            <a:r>
              <a:rPr lang="en-US" altLang="zh-CN" dirty="0">
                <a:latin typeface="宋体" panose="02010600030101010101" pitchFamily="2" charset="-122"/>
              </a:rPr>
              <a:t>C</a:t>
            </a:r>
            <a:r>
              <a:rPr lang="zh-CN" altLang="en-US" dirty="0">
                <a:latin typeface="宋体" panose="02010600030101010101" pitchFamily="2" charset="-122"/>
              </a:rPr>
              <a:t>、</a:t>
            </a:r>
            <a:r>
              <a:rPr lang="en-US" altLang="zh-CN" dirty="0">
                <a:latin typeface="宋体" panose="02010600030101010101" pitchFamily="2" charset="-122"/>
              </a:rPr>
              <a:t>C++</a:t>
            </a:r>
            <a:r>
              <a:rPr lang="zh-CN" altLang="en-US" dirty="0">
                <a:latin typeface="宋体" panose="02010600030101010101" pitchFamily="2" charset="-122"/>
              </a:rPr>
              <a:t>等语言编写扩充模块，也可为</a:t>
            </a:r>
            <a:r>
              <a:rPr lang="en-US" altLang="zh-CN" dirty="0">
                <a:latin typeface="宋体" panose="02010600030101010101" pitchFamily="2" charset="-122"/>
              </a:rPr>
              <a:t>C</a:t>
            </a:r>
            <a:r>
              <a:rPr lang="zh-CN" altLang="en-US" dirty="0">
                <a:latin typeface="宋体" panose="02010600030101010101" pitchFamily="2" charset="-122"/>
              </a:rPr>
              <a:t>、</a:t>
            </a:r>
            <a:r>
              <a:rPr lang="en-US" altLang="zh-CN" dirty="0">
                <a:latin typeface="宋体" panose="02010600030101010101" pitchFamily="2" charset="-122"/>
              </a:rPr>
              <a:t>C++</a:t>
            </a:r>
            <a:r>
              <a:rPr lang="zh-CN" altLang="en-US" dirty="0">
                <a:latin typeface="宋体" panose="02010600030101010101" pitchFamily="2" charset="-122"/>
              </a:rPr>
              <a:t>程序提供脚本功能</a:t>
            </a:r>
            <a:endParaRPr lang="en-US" altLang="zh-CN" dirty="0">
              <a:latin typeface="宋体" panose="02010600030101010101" pitchFamily="2" charset="-122"/>
            </a:endParaRPr>
          </a:p>
          <a:p>
            <a:pPr>
              <a:lnSpc>
                <a:spcPct val="130000"/>
              </a:lnSpc>
            </a:pPr>
            <a:r>
              <a:rPr lang="zh-CN" altLang="en-US" b="1" dirty="0">
                <a:solidFill>
                  <a:schemeClr val="accent1">
                    <a:lumMod val="75000"/>
                  </a:schemeClr>
                </a:solidFill>
              </a:rPr>
              <a:t>丰富的扩展库支持</a:t>
            </a:r>
            <a:r>
              <a:rPr lang="zh-CN" altLang="en-US" dirty="0">
                <a:latin typeface="宋体" panose="02010600030101010101" pitchFamily="2" charset="-122"/>
              </a:rPr>
              <a:t>：拥有大量的几乎支持所有领域应用开发的成熟扩展库</a:t>
            </a:r>
            <a:endParaRPr lang="en-US" altLang="zh-CN" dirty="0">
              <a:latin typeface="宋体" panose="02010600030101010101" pitchFamily="2" charset="-122"/>
            </a:endParaRPr>
          </a:p>
          <a:p>
            <a:pPr>
              <a:lnSpc>
                <a:spcPct val="130000"/>
              </a:lnSpc>
            </a:pPr>
            <a:r>
              <a:rPr lang="zh-CN" altLang="en-US" dirty="0"/>
              <a:t>可广泛应用在</a:t>
            </a:r>
            <a:r>
              <a:rPr lang="en-US" altLang="zh-CN" dirty="0"/>
              <a:t>Web</a:t>
            </a:r>
            <a:r>
              <a:rPr lang="zh-CN" altLang="en-US" dirty="0"/>
              <a:t>应用、图形用户界面开发、系统管理、科学计算、</a:t>
            </a:r>
            <a:endParaRPr lang="en-US" altLang="zh-CN" dirty="0"/>
          </a:p>
          <a:p>
            <a:pPr marL="0" indent="0">
              <a:lnSpc>
                <a:spcPct val="130000"/>
              </a:lnSpc>
              <a:buNone/>
            </a:pPr>
            <a:r>
              <a:rPr lang="en-US" altLang="zh-CN" dirty="0"/>
              <a:t>   </a:t>
            </a:r>
            <a:r>
              <a:rPr lang="zh-CN" altLang="en-US" dirty="0"/>
              <a:t>人工智能、大数据、游戏等</a:t>
            </a:r>
            <a:endParaRPr lang="en-US" altLang="zh-CN" dirty="0"/>
          </a:p>
          <a:p>
            <a:pPr>
              <a:lnSpc>
                <a:spcPct val="130000"/>
              </a:lnSpc>
            </a:pPr>
            <a:endParaRPr lang="zh-CN" altLang="en-US" dirty="0">
              <a:latin typeface="宋体" panose="02010600030101010101" pitchFamily="2" charset="-122"/>
            </a:endParaRPr>
          </a:p>
          <a:p>
            <a:endParaRPr lang="zh-CN" altLang="en-US" dirty="0"/>
          </a:p>
        </p:txBody>
      </p:sp>
      <p:pic>
        <p:nvPicPr>
          <p:cNvPr id="4" name="Picture 4" descr="http://cms.csdnimg.cn/article/201407/14/53c341011b72d.jpg">
            <a:extLst>
              <a:ext uri="{FF2B5EF4-FFF2-40B4-BE49-F238E27FC236}">
                <a16:creationId xmlns:a16="http://schemas.microsoft.com/office/drawing/2014/main" id="{254729B8-5FD4-4A6D-8DF5-B3C4C1D05C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8855" y="49132"/>
            <a:ext cx="2128093" cy="532023"/>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DCFB8907-AE46-48C7-80BB-5B45233DE707}"/>
              </a:ext>
            </a:extLst>
          </p:cNvPr>
          <p:cNvPicPr>
            <a:picLocks noChangeAspect="1"/>
          </p:cNvPicPr>
          <p:nvPr/>
        </p:nvPicPr>
        <p:blipFill>
          <a:blip r:embed="rId4"/>
          <a:stretch>
            <a:fillRect/>
          </a:stretch>
        </p:blipFill>
        <p:spPr>
          <a:xfrm>
            <a:off x="9239579" y="120525"/>
            <a:ext cx="2207354" cy="1403502"/>
          </a:xfrm>
          <a:prstGeom prst="rect">
            <a:avLst/>
          </a:prstGeom>
        </p:spPr>
      </p:pic>
    </p:spTree>
    <p:extLst>
      <p:ext uri="{BB962C8B-B14F-4D97-AF65-F5344CB8AC3E}">
        <p14:creationId xmlns:p14="http://schemas.microsoft.com/office/powerpoint/2010/main" val="1153386593"/>
      </p:ext>
    </p:extLst>
  </p:cSld>
  <p:clrMapOvr>
    <a:masterClrMapping/>
  </p:clrMapOvr>
</p:sld>
</file>

<file path=ppt/theme/theme1.xml><?xml version="1.0" encoding="utf-8"?>
<a:theme xmlns:a="http://schemas.openxmlformats.org/drawingml/2006/main" name="Office 主题​​">
  <a:themeElements>
    <a:clrScheme name="greensea2">
      <a:dk1>
        <a:sysClr val="windowText" lastClr="000000"/>
      </a:dk1>
      <a:lt1>
        <a:sysClr val="window" lastClr="FFFFFF"/>
      </a:lt1>
      <a:dk2>
        <a:srgbClr val="44546A"/>
      </a:dk2>
      <a:lt2>
        <a:srgbClr val="E7E6E6"/>
      </a:lt2>
      <a:accent1>
        <a:srgbClr val="3E4095"/>
      </a:accent1>
      <a:accent2>
        <a:srgbClr val="0066CC"/>
      </a:accent2>
      <a:accent3>
        <a:srgbClr val="3333CC"/>
      </a:accent3>
      <a:accent4>
        <a:srgbClr val="323F4F"/>
      </a:accent4>
      <a:accent5>
        <a:srgbClr val="FFDE20"/>
      </a:accent5>
      <a:accent6>
        <a:srgbClr val="ED3237"/>
      </a:accent6>
      <a:hlink>
        <a:srgbClr val="0563C1"/>
      </a:hlink>
      <a:folHlink>
        <a:srgbClr val="954F72"/>
      </a:folHlink>
    </a:clrScheme>
    <a:fontScheme name="自定义 1">
      <a:majorFont>
        <a:latin typeface="Consolas"/>
        <a:ea typeface="华文楷体"/>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44942</TotalTime>
  <Words>19907</Words>
  <Application>Microsoft Office PowerPoint</Application>
  <PresentationFormat>宽屏</PresentationFormat>
  <Paragraphs>2155</Paragraphs>
  <Slides>88</Slides>
  <Notes>20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88</vt:i4>
      </vt:variant>
    </vt:vector>
  </HeadingPairs>
  <TitlesOfParts>
    <vt:vector size="99" baseType="lpstr">
      <vt:lpstr>Axure Handwriting</vt:lpstr>
      <vt:lpstr>等线</vt:lpstr>
      <vt:lpstr>宋体</vt:lpstr>
      <vt:lpstr>Arial</vt:lpstr>
      <vt:lpstr>Calibri</vt:lpstr>
      <vt:lpstr>Cambria Math</vt:lpstr>
      <vt:lpstr>Consolas</vt:lpstr>
      <vt:lpstr>Courier New</vt:lpstr>
      <vt:lpstr>Times New Roman</vt:lpstr>
      <vt:lpstr>Wingdings</vt:lpstr>
      <vt:lpstr>Office 主题​​</vt:lpstr>
      <vt:lpstr>   python编程简介</vt:lpstr>
      <vt:lpstr>主要内容</vt:lpstr>
      <vt:lpstr>课程信息</vt:lpstr>
      <vt:lpstr>编程(Programming)</vt:lpstr>
      <vt:lpstr>程序语言</vt:lpstr>
      <vt:lpstr>高级程序语言</vt:lpstr>
      <vt:lpstr>解释和编译</vt:lpstr>
      <vt:lpstr>解释和编译</vt:lpstr>
      <vt:lpstr>Python语言</vt:lpstr>
      <vt:lpstr>Python版本</vt:lpstr>
      <vt:lpstr>执行python代码的两种模式：交互式和脚本模式</vt:lpstr>
      <vt:lpstr>执行python代码的两种模式：交互式和脚本模式</vt:lpstr>
      <vt:lpstr>内置函数print</vt:lpstr>
      <vt:lpstr>数据类型和对象</vt:lpstr>
      <vt:lpstr>基本数据类型</vt:lpstr>
      <vt:lpstr>变量和赋值语句</vt:lpstr>
      <vt:lpstr>变量和赋值语句</vt:lpstr>
      <vt:lpstr>复合赋值与链式赋值</vt:lpstr>
      <vt:lpstr>变量名</vt:lpstr>
      <vt:lpstr>变量名</vt:lpstr>
      <vt:lpstr>主要内容</vt:lpstr>
      <vt:lpstr>整数(int)</vt:lpstr>
      <vt:lpstr>（有限精度）浮点数（float）</vt:lpstr>
      <vt:lpstr>布尔(bool) 、复数(complex)和NoneType</vt:lpstr>
      <vt:lpstr>运算符</vt:lpstr>
      <vt:lpstr>除法类运算符</vt:lpstr>
      <vt:lpstr>算术运算符： 优先级及混合运算</vt:lpstr>
      <vt:lpstr>对象的属性和方法</vt:lpstr>
      <vt:lpstr>字符串(str)</vt:lpstr>
      <vt:lpstr>字符串转义</vt:lpstr>
      <vt:lpstr>字符串转义</vt:lpstr>
      <vt:lpstr>长字符串</vt:lpstr>
      <vt:lpstr>原始字符串</vt:lpstr>
      <vt:lpstr>原始字符串的局限性</vt:lpstr>
      <vt:lpstr>字符串对象支持的算术运算符</vt:lpstr>
      <vt:lpstr>字符串对象支持的算术运算符</vt:lpstr>
      <vt:lpstr>格式说明符</vt:lpstr>
      <vt:lpstr>格式说明符</vt:lpstr>
      <vt:lpstr>字符串格式化</vt:lpstr>
      <vt:lpstr>返回某种类型的实例对象：构造函数法</vt:lpstr>
      <vt:lpstr>内置函数str与repr</vt:lpstr>
      <vt:lpstr>内置函数input</vt:lpstr>
      <vt:lpstr>查看帮助</vt:lpstr>
      <vt:lpstr>主要内容</vt:lpstr>
      <vt:lpstr>比较(关系）运算符</vt:lpstr>
      <vt:lpstr>条件执行</vt:lpstr>
      <vt:lpstr>条件表达式</vt:lpstr>
      <vt:lpstr>if/else语句嵌套</vt:lpstr>
      <vt:lpstr>if/else语句嵌套</vt:lpstr>
      <vt:lpstr>if/else语句嵌套</vt:lpstr>
      <vt:lpstr>选择结构常见错误：错误缩进</vt:lpstr>
      <vt:lpstr>if/else结构的代码重构</vt:lpstr>
      <vt:lpstr>主要内容</vt:lpstr>
      <vt:lpstr>函数</vt:lpstr>
      <vt:lpstr>函数定义</vt:lpstr>
      <vt:lpstr>函数定义：文档字符串</vt:lpstr>
      <vt:lpstr>函数定义：return语句</vt:lpstr>
      <vt:lpstr>函数调用</vt:lpstr>
      <vt:lpstr>函数调用</vt:lpstr>
      <vt:lpstr>函数的参数</vt:lpstr>
      <vt:lpstr>函数定义：位置形参和缺省值形参</vt:lpstr>
      <vt:lpstr>函数调用：位置实参</vt:lpstr>
      <vt:lpstr>函数调用：关键字实参(keyword argument)</vt:lpstr>
      <vt:lpstr>函数调用：实参与形参的匹配</vt:lpstr>
      <vt:lpstr>recap: 内置函数print</vt:lpstr>
      <vt:lpstr>名字空间(namespace)</vt:lpstr>
      <vt:lpstr>名字空间：赋值类语句</vt:lpstr>
      <vt:lpstr>非限定名的绑定</vt:lpstr>
      <vt:lpstr>非限定名的绑定</vt:lpstr>
      <vt:lpstr>非限定名的绑定</vt:lpstr>
      <vt:lpstr>主要内容</vt:lpstr>
      <vt:lpstr>模块</vt:lpstr>
      <vt:lpstr>导入模块</vt:lpstr>
      <vt:lpstr>导入模块</vt:lpstr>
      <vt:lpstr>系统内置模块</vt:lpstr>
      <vt:lpstr>Python之禅（The Zen of Python）</vt:lpstr>
      <vt:lpstr>import语句</vt:lpstr>
      <vt:lpstr>import语句</vt:lpstr>
      <vt:lpstr>__name__</vt:lpstr>
      <vt:lpstr>python代码编写规范</vt:lpstr>
      <vt:lpstr>python代码编写规范</vt:lpstr>
      <vt:lpstr>python代码编写规范</vt:lpstr>
      <vt:lpstr>内置数学函数</vt:lpstr>
      <vt:lpstr>math模块</vt:lpstr>
      <vt:lpstr>math模块</vt:lpstr>
      <vt:lpstr>math模块:三角函数、角度转换</vt:lpstr>
      <vt:lpstr>浮点数的相等判断</vt:lpstr>
      <vt:lpstr>复数的数学运算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Mao Dilin</dc:creator>
  <cp:lastModifiedBy>于 芮</cp:lastModifiedBy>
  <cp:revision>364</cp:revision>
  <dcterms:created xsi:type="dcterms:W3CDTF">2021-07-08T12:06:32Z</dcterms:created>
  <dcterms:modified xsi:type="dcterms:W3CDTF">2021-10-06T09:24:08Z</dcterms:modified>
</cp:coreProperties>
</file>