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61"/>
  </p:notesMasterIdLst>
  <p:sldIdLst>
    <p:sldId id="256" r:id="rId2"/>
    <p:sldId id="257" r:id="rId3"/>
    <p:sldId id="350" r:id="rId4"/>
    <p:sldId id="351" r:id="rId5"/>
    <p:sldId id="352" r:id="rId6"/>
    <p:sldId id="354" r:id="rId7"/>
    <p:sldId id="355" r:id="rId8"/>
    <p:sldId id="356" r:id="rId9"/>
    <p:sldId id="357" r:id="rId10"/>
    <p:sldId id="358" r:id="rId11"/>
    <p:sldId id="396" r:id="rId12"/>
    <p:sldId id="258" r:id="rId13"/>
    <p:sldId id="259" r:id="rId14"/>
    <p:sldId id="260" r:id="rId15"/>
    <p:sldId id="261" r:id="rId16"/>
    <p:sldId id="263" r:id="rId17"/>
    <p:sldId id="399" r:id="rId18"/>
    <p:sldId id="262" r:id="rId19"/>
    <p:sldId id="348" r:id="rId20"/>
    <p:sldId id="349" r:id="rId21"/>
    <p:sldId id="376" r:id="rId22"/>
    <p:sldId id="360" r:id="rId23"/>
    <p:sldId id="361" r:id="rId24"/>
    <p:sldId id="362" r:id="rId25"/>
    <p:sldId id="363" r:id="rId26"/>
    <p:sldId id="364" r:id="rId27"/>
    <p:sldId id="366" r:id="rId28"/>
    <p:sldId id="397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401" r:id="rId39"/>
    <p:sldId id="403" r:id="rId40"/>
    <p:sldId id="402" r:id="rId41"/>
    <p:sldId id="398" r:id="rId42"/>
    <p:sldId id="377" r:id="rId43"/>
    <p:sldId id="380" r:id="rId44"/>
    <p:sldId id="381" r:id="rId45"/>
    <p:sldId id="382" r:id="rId46"/>
    <p:sldId id="379" r:id="rId47"/>
    <p:sldId id="383" r:id="rId48"/>
    <p:sldId id="384" r:id="rId49"/>
    <p:sldId id="385" r:id="rId50"/>
    <p:sldId id="386" r:id="rId51"/>
    <p:sldId id="388" r:id="rId52"/>
    <p:sldId id="389" r:id="rId53"/>
    <p:sldId id="390" r:id="rId54"/>
    <p:sldId id="387" r:id="rId55"/>
    <p:sldId id="391" r:id="rId56"/>
    <p:sldId id="392" r:id="rId57"/>
    <p:sldId id="393" r:id="rId58"/>
    <p:sldId id="394" r:id="rId59"/>
    <p:sldId id="39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95"/>
    <a:srgbClr val="003399"/>
    <a:srgbClr val="0066CC"/>
    <a:srgbClr val="3E40A9"/>
    <a:srgbClr val="073291"/>
    <a:srgbClr val="595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66" autoAdjust="0"/>
  </p:normalViewPr>
  <p:slideViewPr>
    <p:cSldViewPr snapToGrid="0">
      <p:cViewPr varScale="1">
        <p:scale>
          <a:sx n="61" d="100"/>
          <a:sy n="61" d="100"/>
        </p:scale>
        <p:origin x="178" y="43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476A4-C51F-48B2-92DF-DED52320BFCA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BEDE-8E85-48AE-9BA5-005F8B263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47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2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素数： 是否有大于</a:t>
            </a:r>
            <a:r>
              <a:rPr lang="en-US" altLang="zh-CN" dirty="0"/>
              <a:t>1</a:t>
            </a:r>
            <a:r>
              <a:rPr lang="zh-CN" altLang="en-US" dirty="0"/>
              <a:t>的因子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[n % i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(math.sqrt(n)+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]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2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yes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5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请注意break语句和else子句的用法</a:t>
            </a:r>
          </a:p>
          <a:p>
            <a:endParaRPr lang="en-US" altLang="zh-CN" dirty="0"/>
          </a:p>
          <a:p>
            <a:r>
              <a:rPr lang="zh-CN" altLang="en-US" sz="1200" dirty="0"/>
              <a:t>输出：</a:t>
            </a:r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97</a:t>
            </a:r>
          </a:p>
          <a:p>
            <a:endParaRPr lang="en-US" altLang="zh-CN" dirty="0"/>
          </a:p>
          <a:p>
            <a:r>
              <a:rPr lang="zh-CN" altLang="en-US" sz="1200" dirty="0"/>
              <a:t>输出：</a:t>
            </a:r>
            <a:endParaRPr lang="en-US" altLang="zh-CN" sz="1200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97 89 83 79 73 71 67 61 59 53 47 43 41 37 31 29 23 19 17 13 11 7 5 3 2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3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itertools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itertools.permutations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(range(1,5),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j, k in it: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print(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100 + j * 10 + 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start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time.time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stop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time.time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/>
              <a:t>import </a:t>
            </a:r>
            <a:r>
              <a:rPr lang="en-US" altLang="zh-CN" sz="2800" dirty="0" err="1"/>
              <a:t>timeit</a:t>
            </a:r>
            <a:endParaRPr lang="en-US" altLang="zh-CN" sz="2800" dirty="0"/>
          </a:p>
          <a:p>
            <a:r>
              <a:rPr lang="en-US" altLang="zh-CN" sz="2800" dirty="0" err="1"/>
              <a:t>timeit.timeit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three_digit_numbers</a:t>
            </a:r>
            <a:r>
              <a:rPr lang="en-US" altLang="zh-CN" sz="2800" dirty="0"/>
              <a:t>()', number=2000, </a:t>
            </a:r>
            <a:r>
              <a:rPr lang="en-US" altLang="zh-CN" sz="2800" dirty="0" err="1"/>
              <a:t>globals</a:t>
            </a:r>
            <a:r>
              <a:rPr lang="en-US" altLang="zh-CN" sz="2800" dirty="0"/>
              <a:t>=</a:t>
            </a:r>
            <a:r>
              <a:rPr lang="en-US" altLang="zh-CN" sz="2800" dirty="0" err="1"/>
              <a:t>globals</a:t>
            </a:r>
            <a:r>
              <a:rPr lang="en-US" altLang="zh-CN" sz="2800" dirty="0"/>
              <a:t>())</a:t>
            </a:r>
          </a:p>
          <a:p>
            <a:r>
              <a:rPr lang="en-US" altLang="zh-CN" sz="2800" dirty="0" err="1"/>
              <a:t>timeit.timeit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three_digit_numbers</a:t>
            </a:r>
            <a:r>
              <a:rPr lang="en-US" altLang="zh-CN" sz="2800" dirty="0"/>
              <a:t>()', setup='from __main__ import </a:t>
            </a:r>
            <a:r>
              <a:rPr lang="en-US" altLang="zh-CN" sz="2800" dirty="0" err="1"/>
              <a:t>three_digit_numbers</a:t>
            </a:r>
            <a:r>
              <a:rPr lang="en-US" altLang="zh-CN" sz="2800" dirty="0"/>
              <a:t>')</a:t>
            </a:r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2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9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import </a:t>
            </a:r>
            <a:r>
              <a:rPr lang="en-US" altLang="zh-CN" dirty="0" err="1">
                <a:sym typeface="Wingdings" panose="05000000000000000000" pitchFamily="2" charset="2"/>
              </a:rPr>
              <a:t>itertools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for 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 in </a:t>
            </a:r>
            <a:r>
              <a:rPr lang="en-US" altLang="zh-CN" dirty="0" err="1">
                <a:sym typeface="Wingdings" panose="05000000000000000000" pitchFamily="2" charset="2"/>
              </a:rPr>
              <a:t>itertools.count</a:t>
            </a:r>
            <a:r>
              <a:rPr lang="en-US" altLang="zh-CN" dirty="0">
                <a:sym typeface="Wingdings" panose="05000000000000000000" pitchFamily="2" charset="2"/>
              </a:rPr>
              <a:t>():  # </a:t>
            </a:r>
            <a:r>
              <a:rPr lang="zh-CN" altLang="en-US" dirty="0">
                <a:sym typeface="Wingdings" panose="05000000000000000000" pitchFamily="2" charset="2"/>
              </a:rPr>
              <a:t>缺省从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开始增加直到无穷大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pass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dirty="0"/>
              <a:t>要解决一个问题，需要在一个计算空间内重复计算多次来求解</a:t>
            </a:r>
            <a:endParaRPr lang="en-US" altLang="zh-CN" sz="1200" dirty="0"/>
          </a:p>
          <a:p>
            <a:r>
              <a:rPr lang="zh-CN" altLang="en-US" sz="1200" dirty="0"/>
              <a:t>循环变量决定了计算空间</a:t>
            </a:r>
            <a:r>
              <a:rPr lang="en-US" altLang="zh-CN" sz="1200" dirty="0"/>
              <a:t> </a:t>
            </a:r>
            <a:r>
              <a:rPr lang="zh-CN" altLang="en-US" sz="1200" dirty="0"/>
              <a:t>，循环变量要进行初值设置以及判断是否是计算空间的最后一个取值（循环条件的真值判断为假，说明不在计算空间） </a:t>
            </a:r>
            <a:endParaRPr lang="en-US" altLang="zh-CN" sz="12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3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开始循环，直到足够大时循环结束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如果找到，打印，</a:t>
            </a:r>
            <a:r>
              <a:rPr lang="zh-CN" altLang="en-US" dirty="0">
                <a:solidFill>
                  <a:srgbClr val="FF0000"/>
                </a:solidFill>
              </a:rPr>
              <a:t>设置</a:t>
            </a:r>
            <a:r>
              <a:rPr lang="en-US" altLang="zh-CN" dirty="0">
                <a:solidFill>
                  <a:srgbClr val="FF0000"/>
                </a:solidFill>
              </a:rPr>
              <a:t>found</a:t>
            </a:r>
            <a:r>
              <a:rPr lang="zh-CN" altLang="en-US" dirty="0">
                <a:solidFill>
                  <a:srgbClr val="FF0000"/>
                </a:solidFill>
              </a:rPr>
              <a:t>标志并跳出循环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if </a:t>
            </a:r>
            <a:r>
              <a:rPr lang="zh-CN" altLang="en-US" dirty="0"/>
              <a:t>语句可以变成单分支结构，即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  <a:r>
              <a:rPr lang="zh-CN" altLang="en-US" dirty="0"/>
              <a:t>在</a:t>
            </a:r>
            <a:r>
              <a:rPr lang="en-US" altLang="zh-CN" dirty="0"/>
              <a:t>if</a:t>
            </a:r>
            <a:r>
              <a:rPr lang="zh-CN" altLang="en-US" dirty="0"/>
              <a:t>语句之后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如果结束后</a:t>
            </a:r>
            <a:r>
              <a:rPr lang="en-US" altLang="zh-CN" dirty="0"/>
              <a:t>found</a:t>
            </a:r>
            <a:r>
              <a:rPr lang="zh-CN" altLang="en-US" dirty="0"/>
              <a:t>仍然为</a:t>
            </a:r>
            <a:r>
              <a:rPr lang="en-US" altLang="zh-CN" dirty="0"/>
              <a:t>False</a:t>
            </a:r>
            <a:r>
              <a:rPr lang="zh-CN" altLang="en-US" dirty="0"/>
              <a:t>，说明没有解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如果不用</a:t>
            </a:r>
            <a:r>
              <a:rPr lang="en-US" altLang="zh-CN" dirty="0"/>
              <a:t>found</a:t>
            </a:r>
            <a:r>
              <a:rPr lang="zh-CN" altLang="en-US" dirty="0"/>
              <a:t>标志？ 不方便，有两个出口跳出循环，哪个是？</a:t>
            </a:r>
            <a:endParaRPr lang="en-US" altLang="zh-CN" dirty="0"/>
          </a:p>
          <a:p>
            <a:r>
              <a:rPr lang="en-US" altLang="zh-CN" dirty="0"/>
              <a:t>while not expr and </a:t>
            </a:r>
            <a:r>
              <a:rPr lang="en-US" altLang="zh-CN" dirty="0" err="1"/>
              <a:t>i</a:t>
            </a:r>
            <a:r>
              <a:rPr lang="en-US" altLang="zh-CN" dirty="0"/>
              <a:t> &lt; limit: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两种情况都可能到这里</a:t>
            </a:r>
            <a:endParaRPr lang="en-US" altLang="zh-CN" dirty="0"/>
          </a:p>
          <a:p>
            <a:r>
              <a:rPr lang="en-US" altLang="zh-CN" dirty="0"/>
              <a:t>if expr: ...</a:t>
            </a:r>
          </a:p>
          <a:p>
            <a:r>
              <a:rPr lang="en-US" altLang="zh-CN" dirty="0"/>
              <a:t>else: ....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2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计算空间：</a:t>
            </a:r>
            <a:r>
              <a:rPr lang="en-US" altLang="zh-CN" dirty="0"/>
              <a:t>[1,n]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accumulator pattern: </a:t>
            </a:r>
          </a:p>
          <a:p>
            <a:r>
              <a:rPr lang="en-US" altLang="zh-CN" dirty="0">
                <a:effectLst/>
              </a:rPr>
              <a:t>initialize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the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accumulator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variable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effectLst/>
              </a:rPr>
              <a:t>repeat: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effectLst/>
              </a:rPr>
              <a:t>       modify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the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accumulator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variable</a:t>
            </a:r>
            <a:r>
              <a:rPr lang="en-US" altLang="zh-CN" dirty="0"/>
              <a:t> </a:t>
            </a:r>
          </a:p>
          <a:p>
            <a:endParaRPr lang="en-US" altLang="zh-CN" sz="11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when the loop terminates the accumulator has the correct value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9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为解释型语言，但是在运行时解释器也会首先将代码转换为中间代码，如果发现语法有错误，就会报错，一般认为这种情况下的语法错误不是异常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应避免过多依赖于异常处理机制</a:t>
            </a:r>
            <a:endParaRPr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可以首先通过常规的检查，如</a:t>
            </a:r>
            <a:r>
              <a:rPr lang="en-US" altLang="zh-CN" dirty="0">
                <a:latin typeface="+mn-ea"/>
              </a:rPr>
              <a:t>if...else</a:t>
            </a:r>
            <a:r>
              <a:rPr lang="zh-CN" altLang="en-US" dirty="0">
                <a:latin typeface="+mn-ea"/>
              </a:rPr>
              <a:t>判断，避免代码出现异常。在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常规检查和直接依赖异常处理两者之间进行权衡</a:t>
            </a:r>
            <a:endParaRPr lang="en-US" altLang="zh-CN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+mn-ea"/>
              </a:rPr>
              <a:t>当程序出现错误，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会自动引发异常，也可以通过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</a:rPr>
              <a:t>raise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</a:rPr>
              <a:t>显式地引发异常</a:t>
            </a:r>
            <a:endParaRPr lang="zh-CN" altLang="en-US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7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Python3.3</a:t>
            </a:r>
            <a:r>
              <a:rPr lang="zh-CN" altLang="en-US" dirty="0"/>
              <a:t>之后，原有的</a:t>
            </a:r>
            <a:r>
              <a:rPr lang="en-US" altLang="zh-CN" dirty="0" err="1"/>
              <a:t>IOError</a:t>
            </a:r>
            <a:r>
              <a:rPr lang="zh-CN" altLang="en-US" dirty="0"/>
              <a:t>等合并成</a:t>
            </a:r>
            <a:r>
              <a:rPr lang="en-US" altLang="zh-CN" dirty="0" err="1"/>
              <a:t>OSError</a:t>
            </a:r>
            <a:r>
              <a:rPr lang="zh-CN" altLang="en-US" dirty="0"/>
              <a:t>，表示系统调用时出现的与系统相关的错误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8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baseline="0" dirty="0"/>
              <a:t> = expr1 and  alternate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expr1</a:t>
            </a:r>
            <a:r>
              <a:rPr lang="zh-CN" altLang="en-US" baseline="0" dirty="0"/>
              <a:t>为非空对象时采用替代值</a:t>
            </a:r>
            <a:endParaRPr lang="en-US" altLang="zh-CN" baseline="0" dirty="0"/>
          </a:p>
          <a:p>
            <a:r>
              <a:rPr lang="en-US" altLang="zh-CN" dirty="0" err="1"/>
              <a:t>my_list</a:t>
            </a:r>
            <a:r>
              <a:rPr lang="en-US" altLang="zh-CN" dirty="0"/>
              <a:t> and </a:t>
            </a:r>
            <a:r>
              <a:rPr lang="en-US" altLang="zh-CN" dirty="0" err="1"/>
              <a:t>my_list.pop</a:t>
            </a:r>
            <a:r>
              <a:rPr lang="en-US" altLang="zh-CN" dirty="0"/>
              <a:t>() </a:t>
            </a:r>
          </a:p>
          <a:p>
            <a:endParaRPr lang="en-US" altLang="zh-CN" baseline="0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cond</a:t>
            </a:r>
            <a:r>
              <a:rPr lang="en-US" altLang="zh-CN" baseline="0" dirty="0"/>
              <a:t> </a:t>
            </a:r>
            <a:r>
              <a:rPr lang="en-US" altLang="zh-CN" dirty="0"/>
              <a:t>and [a] or [b])[0]  </a:t>
            </a:r>
            <a:r>
              <a:rPr lang="zh-CN" altLang="en-US" dirty="0"/>
              <a:t>实现 类似于 </a:t>
            </a:r>
            <a:r>
              <a:rPr lang="en-US" altLang="zh-CN" dirty="0" err="1"/>
              <a:t>cond?a:b</a:t>
            </a:r>
            <a:endParaRPr lang="en-US" altLang="zh-CN" dirty="0"/>
          </a:p>
          <a:p>
            <a:r>
              <a:rPr lang="en-US" altLang="zh-CN" dirty="0"/>
              <a:t>bool(</a:t>
            </a:r>
            <a:r>
              <a:rPr lang="en-US" altLang="zh-CN" dirty="0" err="1"/>
              <a:t>cond</a:t>
            </a:r>
            <a:r>
              <a:rPr lang="en-US" altLang="zh-CN" dirty="0"/>
              <a:t>)=True</a:t>
            </a:r>
            <a:r>
              <a:rPr lang="en-US" altLang="zh-CN" baseline="0" dirty="0"/>
              <a:t> </a:t>
            </a:r>
            <a:r>
              <a:rPr lang="en-US" altLang="zh-CN" baseline="0" dirty="0">
                <a:sym typeface="Wingdings" panose="05000000000000000000" pitchFamily="2" charset="2"/>
              </a:rPr>
              <a:t> a 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bool(</a:t>
            </a:r>
            <a:r>
              <a:rPr lang="en-US" altLang="zh-CN" baseline="0" dirty="0" err="1">
                <a:sym typeface="Wingdings" panose="05000000000000000000" pitchFamily="2" charset="2"/>
              </a:rPr>
              <a:t>cond</a:t>
            </a:r>
            <a:r>
              <a:rPr lang="en-US" altLang="zh-CN" baseline="0" dirty="0">
                <a:sym typeface="Wingdings" panose="05000000000000000000" pitchFamily="2" charset="2"/>
              </a:rPr>
              <a:t>=False),  </a:t>
            </a:r>
            <a:r>
              <a:rPr lang="en-US" altLang="zh-CN" baseline="0" dirty="0" err="1">
                <a:sym typeface="Wingdings" panose="05000000000000000000" pitchFamily="2" charset="2"/>
              </a:rPr>
              <a:t>cond</a:t>
            </a:r>
            <a:r>
              <a:rPr lang="en-US" altLang="zh-CN" baseline="0" dirty="0">
                <a:sym typeface="Wingdings" panose="05000000000000000000" pitchFamily="2" charset="2"/>
              </a:rPr>
              <a:t> and [a]  false, so b 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54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异常类：异常的类型</a:t>
            </a:r>
            <a:endParaRPr lang="en-US" altLang="zh-CN" dirty="0"/>
          </a:p>
          <a:p>
            <a:r>
              <a:rPr lang="zh-CN" altLang="en-US" dirty="0"/>
              <a:t>异常对象：某个具体的异常，其类型为某个异常类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30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e.__class__.__name</a:t>
            </a:r>
            <a:r>
              <a:rPr lang="en-US" altLang="zh-CN" dirty="0"/>
              <a:t>__  </a:t>
            </a:r>
            <a:r>
              <a:rPr lang="zh-CN" altLang="en-US" dirty="0"/>
              <a:t>返回异常类的名字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loop forever: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promp</a:t>
            </a:r>
            <a:r>
              <a:rPr lang="en-US" altLang="zh-CN" dirty="0"/>
              <a:t> to input a number</a:t>
            </a:r>
          </a:p>
          <a:p>
            <a:r>
              <a:rPr lang="en-US" altLang="zh-CN" dirty="0"/>
              <a:t>    if user input is really a number,  break</a:t>
            </a:r>
          </a:p>
          <a:p>
            <a:r>
              <a:rPr lang="en-US" altLang="zh-CN" dirty="0"/>
              <a:t>    otherwise tell the reason, try again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math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= eval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math.sqrt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  # a = </a:t>
            </a:r>
            <a:r>
              <a:rPr lang="en-US" altLang="zh-CN" sz="12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math.sqrt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eval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'print("a + b =",</a:t>
            </a:r>
            <a:r>
              <a:rPr lang="en-US" altLang="zh-CN" sz="12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a+b</a:t>
            </a:r>
            <a:r>
              <a:rPr lang="en-US" altLang="zh-CN" sz="12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)'</a:t>
            </a:r>
            <a:r>
              <a:rPr lang="en-US" altLang="zh-CN" sz="12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200" dirty="0"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latin typeface="Consolas" panose="020B0609020204030204" pitchFamily="49" charset="0"/>
              </a:rPr>
              <a:t>会输出</a:t>
            </a:r>
            <a:r>
              <a:rPr lang="en-US" altLang="zh-CN" sz="1200" dirty="0">
                <a:latin typeface="Consolas" panose="020B0609020204030204" pitchFamily="49" charset="0"/>
              </a:rPr>
              <a:t>a + b = 8</a:t>
            </a:r>
            <a:r>
              <a:rPr lang="zh-CN" altLang="en-US" sz="1200" dirty="0">
                <a:latin typeface="Consolas" panose="020B0609020204030204" pitchFamily="49" charset="0"/>
              </a:rPr>
              <a:t>，返回</a:t>
            </a:r>
            <a:r>
              <a:rPr lang="en-US" altLang="zh-CN" sz="1200" dirty="0">
                <a:latin typeface="Consolas" panose="020B0609020204030204" pitchFamily="49" charset="0"/>
              </a:rPr>
              <a:t>None</a:t>
            </a:r>
            <a:endParaRPr lang="zh-CN" altLang="zh-CN" sz="1200" dirty="0">
              <a:latin typeface="Consolas" panose="020B060902020403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8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首先字面量、函数调用等，然后幂运算，一元等各种算术运算，接下来按位运算，算好后可以来比较，比较结果才有逻辑运算（一元最高，接下来是</a:t>
            </a:r>
            <a:r>
              <a:rPr lang="en-US" altLang="zh-CN" dirty="0"/>
              <a:t>and</a:t>
            </a:r>
            <a:r>
              <a:rPr lang="en-US" altLang="zh-CN" baseline="0" dirty="0"/>
              <a:t> or)</a:t>
            </a:r>
            <a:r>
              <a:rPr lang="zh-CN" altLang="en-US" dirty="0"/>
              <a:t>，最后是函数定义。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 evaluates expressions from left to right. Notice that while evaluating an assignment, the right-hand side is evaluated before the left-hand side.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7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 expr1 and expr2:</a:t>
            </a:r>
          </a:p>
          <a:p>
            <a:r>
              <a:rPr lang="en-US" altLang="zh-CN" dirty="0"/>
              <a:t>    xxx1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xxx2</a:t>
            </a:r>
          </a:p>
          <a:p>
            <a:endParaRPr lang="en-US" altLang="zh-CN" dirty="0"/>
          </a:p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if not expr1 or not expr2: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xxx2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else: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xxx1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3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/>
                </a:solidFill>
              </a:rPr>
              <a:t>if expr == value1 or expr == value2 or expr == value3: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可以用 </a:t>
            </a:r>
            <a:r>
              <a:rPr lang="en-US" altLang="zh-CN" dirty="0"/>
              <a:t>if expr1 in (value1, value2, value3)</a:t>
            </a:r>
            <a:r>
              <a:rPr lang="zh-CN" altLang="en-US" dirty="0"/>
              <a:t> 来代替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4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iterable</a:t>
            </a:r>
            <a:r>
              <a:rPr lang="zh-CN" altLang="en-US" dirty="0"/>
              <a:t>对象相当于一个魔盒</a:t>
            </a:r>
            <a:r>
              <a:rPr lang="en-US" altLang="zh-CN" dirty="0"/>
              <a:t>,</a:t>
            </a:r>
            <a:r>
              <a:rPr lang="zh-CN" altLang="en-US" dirty="0"/>
              <a:t>保存了多个元素</a:t>
            </a:r>
            <a:r>
              <a:rPr lang="en-US" altLang="zh-CN" dirty="0"/>
              <a:t>,</a:t>
            </a:r>
            <a:r>
              <a:rPr lang="zh-CN" altLang="en-US" dirty="0"/>
              <a:t>可以按照顺序逐个获得元素 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  <a:r>
              <a:rPr lang="zh-CN" altLang="en-US" dirty="0"/>
              <a:t>打开该魔盒 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 iterator</a:t>
            </a:r>
            <a:r>
              <a:rPr lang="zh-CN" altLang="en-US" dirty="0">
                <a:sym typeface="Wingdings" panose="05000000000000000000" pitchFamily="2" charset="2"/>
              </a:rPr>
              <a:t>相当于打开的魔盒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一个魔盒可以多次打开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zh-CN" altLang="en-US" dirty="0">
                <a:sym typeface="Wingdings" panose="05000000000000000000" pitchFamily="2" charset="2"/>
              </a:rPr>
              <a:t>每次会返回一个新的打开的魔盒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打开的魔盒调用</a:t>
            </a:r>
            <a:r>
              <a:rPr lang="en-US" altLang="zh-CN" dirty="0">
                <a:sym typeface="Wingdings" panose="05000000000000000000" pitchFamily="2" charset="2"/>
              </a:rPr>
              <a:t>next(iterator), </a:t>
            </a:r>
            <a:r>
              <a:rPr lang="zh-CN" altLang="en-US" dirty="0">
                <a:sym typeface="Wingdings" panose="05000000000000000000" pitchFamily="2" charset="2"/>
              </a:rPr>
              <a:t>每次返回下一个元素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有的魔盒已经是打开的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即其为</a:t>
            </a:r>
            <a:r>
              <a:rPr lang="en-US" altLang="zh-CN" dirty="0">
                <a:sym typeface="Wingdings" panose="05000000000000000000" pitchFamily="2" charset="2"/>
              </a:rPr>
              <a:t>iterator,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iter</a:t>
            </a:r>
            <a:r>
              <a:rPr lang="en-US" altLang="zh-CN" dirty="0">
                <a:sym typeface="Wingdings" panose="05000000000000000000" pitchFamily="2" charset="2"/>
              </a:rPr>
              <a:t>(iterator) == iterator  </a:t>
            </a:r>
            <a:endParaRPr lang="en-US" altLang="zh-CN" dirty="0"/>
          </a:p>
          <a:p>
            <a:r>
              <a:rPr lang="zh-CN" altLang="en-US" dirty="0"/>
              <a:t>但注意如果魔盒有变化时，打开的魔盒同样也会有影响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5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1200" dirty="0"/>
              <a:t>该</a:t>
            </a:r>
            <a:r>
              <a:rPr lang="en-US" altLang="zh-CN" sz="1200" dirty="0"/>
              <a:t>for</a:t>
            </a:r>
            <a:r>
              <a:rPr lang="zh-CN" altLang="en-US" sz="1200" dirty="0"/>
              <a:t>循环会首先调用</a:t>
            </a:r>
            <a:r>
              <a:rPr lang="en-US" altLang="zh-CN" sz="1200" dirty="0" err="1"/>
              <a:t>iter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iterable</a:t>
            </a:r>
            <a:r>
              <a:rPr lang="en-US" altLang="zh-CN" sz="1200" dirty="0"/>
              <a:t>)</a:t>
            </a:r>
            <a:r>
              <a:rPr lang="zh-CN" altLang="en-US" sz="1200" dirty="0"/>
              <a:t>获得一个迭代器对象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1200" dirty="0"/>
              <a:t>然后取迭代器对象的下一个元素，执行一系列语句</a:t>
            </a:r>
            <a:endParaRPr lang="en-US" altLang="zh-CN" sz="1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1200" dirty="0"/>
              <a:t>然后取迭代器对象的下一个元素，再次执行一系列语句，如此继续</a:t>
            </a:r>
            <a:r>
              <a:rPr lang="en-US" altLang="zh-CN" sz="1200" dirty="0"/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1200" dirty="0"/>
              <a:t>直到取下一个元素出现</a:t>
            </a:r>
            <a:r>
              <a:rPr lang="en-US" altLang="zh-CN" sz="1200" dirty="0" err="1"/>
              <a:t>StopIteration</a:t>
            </a:r>
            <a:r>
              <a:rPr lang="zh-CN" altLang="en-US" sz="1200" dirty="0"/>
              <a:t>时循环结束</a:t>
            </a:r>
            <a:r>
              <a:rPr lang="en-US" altLang="zh-CN" sz="1200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2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可以用</a:t>
            </a:r>
            <a:r>
              <a:rPr lang="en-US" altLang="zh-CN" sz="1200" dirty="0"/>
              <a:t>list()</a:t>
            </a:r>
            <a:r>
              <a:rPr lang="zh-CN" altLang="en-US" sz="1200" dirty="0"/>
              <a:t>函数将</a:t>
            </a:r>
            <a:r>
              <a:rPr lang="en-US" altLang="zh-CN" sz="1200" dirty="0"/>
              <a:t>range</a:t>
            </a:r>
            <a:r>
              <a:rPr lang="zh-CN" altLang="en-US" sz="1200" dirty="0"/>
              <a:t>对象转化为列表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range</a:t>
            </a:r>
            <a:r>
              <a:rPr lang="zh-CN" altLang="en-US" sz="1200" dirty="0"/>
              <a:t>对象为</a:t>
            </a:r>
            <a:r>
              <a:rPr lang="zh-CN" altLang="en-US" sz="1200" b="1" dirty="0">
                <a:solidFill>
                  <a:schemeClr val="accent5"/>
                </a:solidFill>
              </a:rPr>
              <a:t>有序不可变</a:t>
            </a:r>
            <a:r>
              <a:rPr lang="zh-CN" altLang="en-US" sz="1200" dirty="0"/>
              <a:t>对象，可通过下标访问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43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sz="2000" dirty="0"/>
              <a:t>1) </a:t>
            </a:r>
            <a:r>
              <a:rPr lang="zh-CN" altLang="en-US" sz="2000" dirty="0"/>
              <a:t>分解法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2) </a:t>
            </a:r>
            <a:r>
              <a:rPr lang="zh-CN" altLang="en-US" sz="2000" dirty="0"/>
              <a:t>组合法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BEDE-8E85-48AE-9BA5-005F8B2638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8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271F8-ADAA-4BC6-B039-DB7B2D99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DEA4D-643D-43ED-BE97-429D0C86F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CF1AF-5468-4355-B694-C00DBFB6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6C85E-D82D-4AF1-94A1-3FE614B6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D36B1-BF9A-470D-A44B-8FC66E83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9D1AFC0-80D2-4D2C-A7C8-5A0F024806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28FF4-8519-4A3B-84B8-49FE0F26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C59F1-2F07-481E-B96E-76E65274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68CD0-637B-4C5D-AD13-9F661E9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77F0-BFA4-4D59-9742-58F33D13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E815D-F543-47C8-8F3F-805B792D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620AA-9EC9-44E0-B36A-983568BE7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95DE6-91DB-4FBB-8D97-409B4FFAD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DBB3E-0E8F-4DB5-B64E-DACDB45C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81F01-086D-45F2-91B3-2D4837D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AD2CF-84BE-4854-9F14-8A28F055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1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D38D05-C945-4C95-8247-A7EC7494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F98940-E298-4C02-A0D4-EC8249AE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A8DA3-B2F1-43F6-897D-782D57B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ED6B269-64D1-4AFD-BD73-423CE2A2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FB4B007-3A57-4669-A29C-3B63E446D9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296" y="2039143"/>
            <a:ext cx="4694110" cy="241458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EF51A8-F688-42F7-A9AF-08AE9C8D4F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0300" y="2162175"/>
            <a:ext cx="4962525" cy="22907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表格占位符 10">
            <a:extLst>
              <a:ext uri="{FF2B5EF4-FFF2-40B4-BE49-F238E27FC236}">
                <a16:creationId xmlns:a16="http://schemas.microsoft.com/office/drawing/2014/main" id="{16B2782A-B31D-4B08-A189-B980E4E84FDA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4522791"/>
            <a:ext cx="4694110" cy="15906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57410-BF23-4BDC-9C93-E5015099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D15446-AA20-4FF9-BA81-111F0643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82CA3-C599-4E7B-AA33-7DD0EE8E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573FF-627A-4482-9875-D0D84D52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2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A00AD-4D4F-4A90-BB82-AC6BB960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3E409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BE1D3-8CB4-440D-96F8-3A5A400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11289710" cy="5617710"/>
          </a:xfrm>
        </p:spPr>
        <p:txBody>
          <a:bodyPr/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562687-6CC3-480C-A73D-EE1D10A971F1}"/>
              </a:ext>
            </a:extLst>
          </p:cNvPr>
          <p:cNvSpPr/>
          <p:nvPr userDrawn="1"/>
        </p:nvSpPr>
        <p:spPr>
          <a:xfrm>
            <a:off x="-1" y="6581000"/>
            <a:ext cx="12192000" cy="277000"/>
          </a:xfrm>
          <a:prstGeom prst="rect">
            <a:avLst/>
          </a:prstGeom>
          <a:solidFill>
            <a:srgbClr val="0732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AD84667-4FD6-4606-849A-1BF3E2FE8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" y="6565660"/>
            <a:ext cx="989557" cy="3057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4173F8-B1CD-42EF-9E48-F2930C6A7A39}"/>
              </a:ext>
            </a:extLst>
          </p:cNvPr>
          <p:cNvSpPr txBox="1"/>
          <p:nvPr userDrawn="1"/>
        </p:nvSpPr>
        <p:spPr>
          <a:xfrm>
            <a:off x="11752125" y="6569455"/>
            <a:ext cx="70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3858DE9-7500-4A07-AB29-178CE3CB0F4B}" type="slidenum">
              <a:rPr lang="zh-CN" altLang="en-US" sz="1200" smtClean="0">
                <a:solidFill>
                  <a:schemeClr val="bg1"/>
                </a:solidFill>
              </a:rPr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3951BC-260C-499F-82DB-61C1253AEE5B}"/>
              </a:ext>
            </a:extLst>
          </p:cNvPr>
          <p:cNvSpPr/>
          <p:nvPr userDrawn="1"/>
        </p:nvSpPr>
        <p:spPr>
          <a:xfrm>
            <a:off x="-3175" y="6581000"/>
            <a:ext cx="82070" cy="277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55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FA8CE-5F8C-4DE1-87BD-093A6E24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F1409-4385-4250-9C8E-F94D3667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C6C0E-E4EF-4A4D-BE1C-58FAB5BC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92EA3-AF0B-493E-9B0D-6FFA93BD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87CD8-17FC-4A1C-9596-4BE1466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759C-CAC7-44DB-A2A1-179FFBD0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9CBD2-432B-4197-A0A7-A8CF40F9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2AF22-2B75-407F-9DA6-6C8D7740E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841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66661-C9E2-44CD-9E22-5236E0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94966-33A5-4B7A-AE10-287ABBEC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82C2D-3A7D-4ECE-AE9C-88AD0161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7D59F6-2004-46FB-B8E2-3B2996E13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38B0D6-0F3F-48DE-90CB-10601126D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7AAB63-44C1-43C0-9E29-1CE2A87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EB992-8983-4137-B343-9E810A17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33040-8B6C-4EC9-AF2F-F480C93B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8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73C7F-50E3-4BBF-85D6-233D5808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4AE306-DA55-49B6-A4F5-9BC5BD99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2DE92-F9C8-44FC-9D87-F5FDC0F5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EF772-7C58-4A65-ACA5-1724610A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8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1148BA-DB11-4E0E-8E84-CB97E33D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9FEEE-D1E2-4D36-9631-39DEFC6B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9E12C-0A7A-46FC-9CD3-0EC0953D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B2E0-0AEC-4EED-8E88-72D6F365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EA969-0295-421C-B922-773C494D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9360D-CF28-46AC-A66E-42E06595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F285A-3F8E-461E-A89F-A60002C0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31183-DE59-4E06-AB9F-8F2DBEFC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40690-90D5-4601-BCCE-D12889A3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09D14-DF52-43BA-9308-8764F1B4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ADE875-3691-49BB-B137-2384AE6DB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757DE-F15A-4122-9D9B-BCA08D69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37275-CA15-4E2B-8DAC-B7F73CE8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3D2A6-B1EC-4360-A791-F14D2F08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B45CD-5E1A-4D23-A6DD-5F0AC901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1AFC0-80D2-4D2C-A7C8-5A0F024806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B730CA-185A-422F-85F7-CE4083E4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46" y="40957"/>
            <a:ext cx="11203577" cy="644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C8DB3-1DD4-42B6-9E78-E0296777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046" y="905691"/>
            <a:ext cx="11044645" cy="5294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41A53A-B1DB-47B0-9130-DDC4854034D1}"/>
              </a:ext>
            </a:extLst>
          </p:cNvPr>
          <p:cNvSpPr/>
          <p:nvPr userDrawn="1"/>
        </p:nvSpPr>
        <p:spPr>
          <a:xfrm>
            <a:off x="11662257" y="6517865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99400D7-9113-4B59-A3BD-69C3B8176E59}" type="slidenum">
              <a:rPr lang="zh-CN" altLang="en-US" sz="1200" smtClean="0">
                <a:solidFill>
                  <a:schemeClr val="bg1"/>
                </a:solidFill>
              </a:rPr>
              <a:t>‹#›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9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655" r:id="rId12"/>
    <p:sldLayoutId id="214748380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570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6" pos="7401" userDrawn="1">
          <p15:clr>
            <a:srgbClr val="F26B43"/>
          </p15:clr>
        </p15:guide>
        <p15:guide id="7" pos="279" userDrawn="1">
          <p15:clr>
            <a:srgbClr val="F26B43"/>
          </p15:clr>
        </p15:guide>
        <p15:guide id="8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23517-31E8-495B-8CDB-2902853BE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控制结构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7B487F-27AF-49D5-AB76-51C4D0871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3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4802-7D63-4CD0-9943-724F650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逻辑运算符使用常见错误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3E60-98D7-432A-8711-49622EFA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if expr == value1 or expr == value2 or expr == value3: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错误写成  </a:t>
            </a:r>
            <a:r>
              <a:rPr lang="en-US" altLang="zh-CN" dirty="0">
                <a:solidFill>
                  <a:schemeClr val="accent3"/>
                </a:solidFill>
              </a:rPr>
              <a:t>if expr == value1 or value2 or value3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类似地：</a:t>
            </a:r>
            <a:r>
              <a:rPr lang="zh-CN" altLang="en-US" b="1" dirty="0">
                <a:solidFill>
                  <a:schemeClr val="accent6"/>
                </a:solidFill>
              </a:rPr>
              <a:t> </a:t>
            </a:r>
            <a:r>
              <a:rPr lang="en-US" altLang="zh-CN" b="1" dirty="0">
                <a:solidFill>
                  <a:schemeClr val="accent6"/>
                </a:solidFill>
              </a:rPr>
              <a:t>if expr &lt; value1 or expr &lt; value2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错误写成：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if expr &lt; value1 or value2 :    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优先级：相比再逻辑运算，相当于 </a:t>
            </a:r>
            <a:r>
              <a:rPr lang="en-US" altLang="zh-CN" dirty="0"/>
              <a:t>if (expr &lt; value) or value2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如果</a:t>
            </a:r>
            <a:r>
              <a:rPr lang="en-US" altLang="zh-CN" dirty="0"/>
              <a:t>expr &gt;= value1</a:t>
            </a:r>
            <a:r>
              <a:rPr lang="zh-CN" altLang="en-US" dirty="0"/>
              <a:t>则 </a:t>
            </a:r>
            <a:r>
              <a:rPr lang="en-US" altLang="zh-CN" dirty="0"/>
              <a:t>value2</a:t>
            </a:r>
            <a:r>
              <a:rPr lang="zh-CN" altLang="en-US" dirty="0"/>
              <a:t>的真值作为条件表达式的真值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if expr &lt; (value1 or value2):</a:t>
            </a:r>
            <a:r>
              <a:rPr lang="en-US" altLang="zh-CN" dirty="0"/>
              <a:t>   # </a:t>
            </a:r>
            <a:r>
              <a:rPr lang="zh-CN" altLang="en-US" dirty="0"/>
              <a:t>首先求解</a:t>
            </a:r>
            <a:r>
              <a:rPr lang="en-US" altLang="zh-CN" dirty="0"/>
              <a:t>value1 or value2</a:t>
            </a:r>
            <a:r>
              <a:rPr lang="zh-CN" altLang="en-US" dirty="0"/>
              <a:t>，然后与</a:t>
            </a:r>
            <a:r>
              <a:rPr lang="en-US" altLang="zh-CN" dirty="0"/>
              <a:t>expr</a:t>
            </a:r>
            <a:r>
              <a:rPr lang="zh-CN" altLang="en-US" dirty="0"/>
              <a:t>比较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55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96B4-122B-442C-828A-E7BA73A1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5CB32-E531-43BD-9E36-6ED0642F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逻辑运算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chemeClr val="accent6"/>
                </a:solidFill>
              </a:rPr>
              <a:t>可迭代对象与</a:t>
            </a:r>
            <a:r>
              <a:rPr lang="en-US" altLang="zh-CN" sz="2800" b="1" dirty="0">
                <a:solidFill>
                  <a:schemeClr val="accent6"/>
                </a:solidFill>
              </a:rPr>
              <a:t>for</a:t>
            </a:r>
            <a:r>
              <a:rPr lang="zh-CN" altLang="en-US" sz="2800" b="1" dirty="0">
                <a:solidFill>
                  <a:schemeClr val="accent6"/>
                </a:solidFill>
              </a:rPr>
              <a:t>循环</a:t>
            </a:r>
            <a:endParaRPr lang="en-US" altLang="zh-CN" sz="2800" b="1" dirty="0">
              <a:solidFill>
                <a:schemeClr val="accent6"/>
              </a:solidFill>
            </a:endParaRPr>
          </a:p>
          <a:p>
            <a:r>
              <a:rPr lang="en-US" altLang="zh-CN" sz="2800" dirty="0"/>
              <a:t>while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r>
              <a:rPr lang="zh-CN" altLang="en-US" sz="2800" dirty="0"/>
              <a:t>异常处理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700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1AF53-61DA-4D46-800D-7D218291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可迭代对象</a:t>
            </a:r>
            <a:r>
              <a:rPr lang="en-US" altLang="zh-CN" dirty="0" err="1"/>
              <a:t>iterable</a:t>
            </a:r>
            <a:r>
              <a:rPr lang="zh-CN" altLang="en-US" dirty="0"/>
              <a:t>和迭代器</a:t>
            </a:r>
            <a:r>
              <a:rPr lang="en-US" altLang="zh-CN" dirty="0"/>
              <a:t>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E25BC-5D8D-4EBD-B1F0-701EC683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728663"/>
            <a:ext cx="8249024" cy="5617710"/>
          </a:xfrm>
        </p:spPr>
        <p:txBody>
          <a:bodyPr/>
          <a:lstStyle/>
          <a:p>
            <a:r>
              <a:rPr lang="en-US" altLang="zh-CN" sz="1800" dirty="0" err="1"/>
              <a:t>iterable</a:t>
            </a:r>
            <a:r>
              <a:rPr lang="zh-CN" altLang="en-US" sz="1800" dirty="0"/>
              <a:t>对象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 err="1"/>
              <a:t>str,list,range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tuple,dict,set</a:t>
            </a:r>
            <a:r>
              <a:rPr lang="zh-CN" altLang="en-US" sz="1800" dirty="0"/>
              <a:t>等</a:t>
            </a:r>
            <a:r>
              <a:rPr lang="en-US" altLang="zh-CN" sz="1800" dirty="0"/>
              <a:t>):  </a:t>
            </a:r>
            <a:r>
              <a:rPr lang="zh-CN" altLang="en-US" sz="1800" dirty="0"/>
              <a:t>类比于一个魔盒</a:t>
            </a:r>
            <a:endParaRPr lang="en-US" altLang="zh-CN" sz="1800" dirty="0"/>
          </a:p>
          <a:p>
            <a:pPr lvl="1"/>
            <a:r>
              <a:rPr lang="zh-CN" altLang="en-US" dirty="0"/>
              <a:t>如何知道是否为</a:t>
            </a:r>
            <a:r>
              <a:rPr lang="en-US" altLang="zh-CN" dirty="0" err="1"/>
              <a:t>iterable</a:t>
            </a:r>
            <a:r>
              <a:rPr lang="zh-CN" altLang="en-US" dirty="0"/>
              <a:t>对象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  <a:r>
              <a:rPr lang="zh-CN" altLang="en-US" dirty="0"/>
              <a:t>可看到其有方法</a:t>
            </a:r>
            <a:r>
              <a:rPr lang="en-US" altLang="zh-CN" dirty="0"/>
              <a:t>__</a:t>
            </a:r>
            <a:r>
              <a:rPr lang="en-US" altLang="zh-CN" dirty="0" err="1"/>
              <a:t>iter</a:t>
            </a:r>
            <a:r>
              <a:rPr lang="en-US" altLang="zh-CN" dirty="0"/>
              <a:t>__()</a:t>
            </a: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内置函数 </a:t>
            </a:r>
            <a:r>
              <a:rPr lang="en-US" altLang="zh-CN" b="1" dirty="0" err="1">
                <a:solidFill>
                  <a:srgbClr val="0070C0"/>
                </a:solidFill>
              </a:rPr>
              <a:t>iter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iterable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就是调用该对象的</a:t>
            </a:r>
            <a:r>
              <a:rPr lang="en-US" altLang="zh-CN" b="1" dirty="0">
                <a:solidFill>
                  <a:srgbClr val="0070C0"/>
                </a:solidFill>
              </a:rPr>
              <a:t>__</a:t>
            </a:r>
            <a:r>
              <a:rPr lang="en-US" altLang="zh-CN" b="1" dirty="0" err="1">
                <a:solidFill>
                  <a:srgbClr val="0070C0"/>
                </a:solidFill>
              </a:rPr>
              <a:t>iter</a:t>
            </a:r>
            <a:r>
              <a:rPr lang="en-US" altLang="zh-CN" b="1" dirty="0">
                <a:solidFill>
                  <a:srgbClr val="0070C0"/>
                </a:solidFill>
              </a:rPr>
              <a:t>__</a:t>
            </a:r>
            <a:r>
              <a:rPr lang="zh-CN" altLang="en-US" b="1" dirty="0">
                <a:solidFill>
                  <a:srgbClr val="0070C0"/>
                </a:solidFill>
              </a:rPr>
              <a:t>方法，返回一个迭代器</a:t>
            </a:r>
            <a:r>
              <a:rPr lang="en-US" altLang="zh-CN" b="1" dirty="0">
                <a:solidFill>
                  <a:srgbClr val="0070C0"/>
                </a:solidFill>
              </a:rPr>
              <a:t>iterator </a:t>
            </a:r>
          </a:p>
          <a:p>
            <a:r>
              <a:rPr lang="en-US" altLang="zh-CN" sz="1800" dirty="0"/>
              <a:t>iterator: </a:t>
            </a:r>
            <a:r>
              <a:rPr lang="zh-CN" altLang="en-US" sz="1800" dirty="0"/>
              <a:t>类比于一个打开的魔盒，每次按一下返回下一个元素</a:t>
            </a:r>
            <a:endParaRPr lang="en-US" altLang="zh-CN" sz="1800" dirty="0"/>
          </a:p>
          <a:p>
            <a:pPr lvl="1"/>
            <a:r>
              <a:rPr lang="zh-CN" altLang="en-US" dirty="0"/>
              <a:t>如何知道是否为</a:t>
            </a:r>
            <a:r>
              <a:rPr lang="en-US" altLang="zh-CN" dirty="0"/>
              <a:t>iterator</a:t>
            </a:r>
            <a:r>
              <a:rPr lang="zh-CN" altLang="en-US" dirty="0"/>
              <a:t>对象？</a:t>
            </a:r>
            <a:r>
              <a:rPr lang="en-US" altLang="zh-CN" dirty="0" err="1"/>
              <a:t>dir</a:t>
            </a:r>
            <a:r>
              <a:rPr lang="en-US" altLang="zh-CN" dirty="0"/>
              <a:t>(iterator)</a:t>
            </a:r>
            <a:r>
              <a:rPr lang="zh-CN" altLang="en-US" dirty="0"/>
              <a:t>可看到有方法</a:t>
            </a:r>
            <a:r>
              <a:rPr lang="en-US" altLang="zh-CN" dirty="0"/>
              <a:t>__next__()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迭代器一般也是可迭代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iterable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，其</a:t>
            </a:r>
            <a:r>
              <a:rPr lang="en-US" altLang="zh-CN" dirty="0"/>
              <a:t>__</a:t>
            </a:r>
            <a:r>
              <a:rPr lang="en-US" altLang="zh-CN" dirty="0" err="1"/>
              <a:t>iter</a:t>
            </a:r>
            <a:r>
              <a:rPr lang="en-US" altLang="zh-CN" dirty="0"/>
              <a:t>__()</a:t>
            </a:r>
            <a:r>
              <a:rPr lang="zh-CN" altLang="en-US" dirty="0"/>
              <a:t>方法</a:t>
            </a:r>
            <a:r>
              <a:rPr lang="zh-CN" altLang="en-US" b="1" dirty="0">
                <a:solidFill>
                  <a:srgbClr val="FF0000"/>
                </a:solidFill>
              </a:rPr>
              <a:t>返回就是自身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70C0"/>
                </a:solidFill>
              </a:rPr>
              <a:t>内置函数</a:t>
            </a:r>
            <a:r>
              <a:rPr lang="en-US" altLang="zh-CN" b="1" dirty="0">
                <a:solidFill>
                  <a:srgbClr val="0070C0"/>
                </a:solidFill>
              </a:rPr>
              <a:t>next(iterator)</a:t>
            </a:r>
            <a:r>
              <a:rPr lang="zh-CN" altLang="en-US" b="1" dirty="0">
                <a:solidFill>
                  <a:srgbClr val="0070C0"/>
                </a:solidFill>
              </a:rPr>
              <a:t>就是调用该对象的</a:t>
            </a:r>
            <a:r>
              <a:rPr lang="en-US" altLang="zh-CN" b="1" dirty="0">
                <a:solidFill>
                  <a:srgbClr val="0070C0"/>
                </a:solidFill>
              </a:rPr>
              <a:t>__next__</a:t>
            </a:r>
            <a:r>
              <a:rPr lang="zh-CN" altLang="en-US" b="1" dirty="0">
                <a:solidFill>
                  <a:srgbClr val="0070C0"/>
                </a:solidFill>
              </a:rPr>
              <a:t>方法，从迭代器返回下一个元素，没有更多的元素时抛出异常</a:t>
            </a:r>
            <a:r>
              <a:rPr lang="en-US" altLang="zh-CN" b="1" dirty="0" err="1">
                <a:solidFill>
                  <a:srgbClr val="0070C0"/>
                </a:solidFill>
              </a:rPr>
              <a:t>StopIteration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内置函数</a:t>
            </a:r>
            <a:r>
              <a:rPr lang="en-US" altLang="zh-CN" dirty="0"/>
              <a:t>sorted/reversed()/zip()/enumerate</a:t>
            </a:r>
            <a:r>
              <a:rPr lang="zh-CN" altLang="en-US" dirty="0"/>
              <a:t>等返回的是一个迭代器对象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4708D6-7C1D-45FC-877B-4A412D3C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660" y="4436732"/>
            <a:ext cx="3810196" cy="18733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A043F0-5065-4605-B004-72B4B63D2F8C}"/>
              </a:ext>
            </a:extLst>
          </p:cNvPr>
          <p:cNvSpPr txBox="1"/>
          <p:nvPr/>
        </p:nvSpPr>
        <p:spPr>
          <a:xfrm>
            <a:off x="210257" y="4436732"/>
            <a:ext cx="440732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一个一般的魔盒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  <a:r>
              <a:rPr lang="zh-CN" altLang="en-US" dirty="0"/>
              <a:t>可以打开多次，每次返回一个不同的打开的魔盒</a:t>
            </a:r>
            <a:r>
              <a:rPr lang="en-US" altLang="zh-CN" dirty="0"/>
              <a:t>(iterator)</a:t>
            </a:r>
            <a:r>
              <a:rPr lang="zh-CN" altLang="en-US" dirty="0"/>
              <a:t>。但注意如果魔盒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  <a:r>
              <a:rPr lang="zh-CN" altLang="en-US" dirty="0"/>
              <a:t>有变化时，打开的魔盒</a:t>
            </a:r>
            <a:r>
              <a:rPr lang="en-US" altLang="zh-CN" dirty="0"/>
              <a:t>(iterator)</a:t>
            </a:r>
            <a:r>
              <a:rPr lang="zh-CN" altLang="en-US" dirty="0"/>
              <a:t>同样也会有影响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一个打开的魔盒</a:t>
            </a:r>
            <a:r>
              <a:rPr lang="en-US" altLang="zh-CN" dirty="0"/>
              <a:t>(iterator)</a:t>
            </a:r>
            <a:r>
              <a:rPr lang="zh-CN" altLang="en-US" dirty="0"/>
              <a:t>一般也是一个魔盒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  <a:r>
              <a:rPr lang="zh-CN" altLang="en-US" dirty="0"/>
              <a:t>，再打开时返回的就是同一个打开的魔盒</a:t>
            </a:r>
            <a:r>
              <a:rPr lang="en-US" altLang="zh-CN" dirty="0"/>
              <a:t>(iterator)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42AA55-7C8F-4296-9A33-600C144C45AE}"/>
              </a:ext>
            </a:extLst>
          </p:cNvPr>
          <p:cNvSpPr/>
          <p:nvPr/>
        </p:nvSpPr>
        <p:spPr>
          <a:xfrm>
            <a:off x="8924595" y="89351"/>
            <a:ext cx="3057148" cy="6555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&gt;&gt;&gt; </a:t>
            </a:r>
            <a:r>
              <a:rPr lang="zh-CN" alt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dir(str)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['__add__',</a:t>
            </a:r>
            <a:r>
              <a:rPr lang="en-US" altLang="zh-CN" sz="1600" dirty="0">
                <a:latin typeface="Consolas" panose="020B0609020204030204" pitchFamily="49" charset="0"/>
              </a:rPr>
              <a:t>... </a:t>
            </a:r>
            <a:r>
              <a:rPr lang="zh-CN" altLang="en-US" sz="1600" dirty="0">
                <a:latin typeface="Consolas" panose="020B0609020204030204" pitchFamily="49" charset="0"/>
              </a:rPr>
              <a:t>,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'__iter__'</a:t>
            </a:r>
            <a:r>
              <a:rPr lang="zh-CN" altLang="en-US" sz="1600" dirty="0"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latin typeface="Consolas" panose="020B0609020204030204" pitchFamily="49" charset="0"/>
              </a:rPr>
              <a:t>...]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s='ab'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it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it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str_iterator</a:t>
            </a:r>
            <a:r>
              <a:rPr lang="en-US" altLang="zh-CN" sz="1600" dirty="0">
                <a:latin typeface="Consolas" panose="020B0609020204030204" pitchFamily="49" charset="0"/>
              </a:rPr>
              <a:t> object at 0x03A88110&gt;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(it)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[..., '__</a:t>
            </a:r>
            <a:r>
              <a:rPr lang="en-US" altLang="zh-CN" sz="1600" dirty="0" err="1">
                <a:latin typeface="Consolas" panose="020B0609020204030204" pitchFamily="49" charset="0"/>
              </a:rPr>
              <a:t>iter</a:t>
            </a:r>
            <a:r>
              <a:rPr lang="en-US" altLang="zh-CN" sz="1600" dirty="0">
                <a:latin typeface="Consolas" panose="020B0609020204030204" pitchFamily="49" charset="0"/>
              </a:rPr>
              <a:t>__',...  '__next__', ...]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next(it)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'a'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next(it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'b'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next(it)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File "&lt;pyshell#7&gt;", line 1, in &lt;module&gt;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next(it)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StopIteration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it is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(it)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it0 = </a:t>
            </a:r>
            <a:r>
              <a:rPr lang="en-US" altLang="zh-CN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it is it0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&gt;&gt;&gt;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next(it0)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127764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F538-CFB1-4499-9D87-A7425609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F5CF6-0686-44EF-9C41-7CC86B5E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CDC94B-BC8A-4447-833D-42040EAD623C}"/>
              </a:ext>
            </a:extLst>
          </p:cNvPr>
          <p:cNvSpPr/>
          <p:nvPr/>
        </p:nvSpPr>
        <p:spPr>
          <a:xfrm>
            <a:off x="8421001" y="479336"/>
            <a:ext cx="2348784" cy="4123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iter</a:t>
            </a:r>
            <a:r>
              <a:rPr lang="en-US" altLang="zh-CN" b="1" dirty="0">
                <a:solidFill>
                  <a:schemeClr val="tx1"/>
                </a:solidFill>
              </a:rPr>
              <a:t>_ = </a:t>
            </a:r>
            <a:r>
              <a:rPr lang="en-US" altLang="zh-CN" b="1" dirty="0" err="1">
                <a:solidFill>
                  <a:schemeClr val="tx1"/>
                </a:solidFill>
              </a:rPr>
              <a:t>iter</a:t>
            </a:r>
            <a:r>
              <a:rPr lang="en-US" altLang="zh-CN" b="1" dirty="0">
                <a:solidFill>
                  <a:schemeClr val="tx1"/>
                </a:solidFill>
              </a:rPr>
              <a:t>(sequence)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68C15BCB-A0D1-4FE6-806B-BB93A8B98327}"/>
              </a:ext>
            </a:extLst>
          </p:cNvPr>
          <p:cNvSpPr/>
          <p:nvPr/>
        </p:nvSpPr>
        <p:spPr>
          <a:xfrm>
            <a:off x="8114016" y="1210995"/>
            <a:ext cx="2960530" cy="870743"/>
          </a:xfrm>
          <a:prstGeom prst="flowChartDecisi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x=next(</a:t>
            </a:r>
            <a:r>
              <a:rPr lang="en-US" altLang="zh-CN" b="1" dirty="0" err="1">
                <a:solidFill>
                  <a:schemeClr val="bg1"/>
                </a:solidFill>
              </a:rPr>
              <a:t>iter</a:t>
            </a:r>
            <a:r>
              <a:rPr lang="en-US" altLang="zh-CN" b="1" dirty="0">
                <a:solidFill>
                  <a:schemeClr val="bg1"/>
                </a:solidFill>
              </a:rPr>
              <a:t>_)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181766-AE14-4567-AD9B-4A8FC5DA951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594281" y="97374"/>
            <a:ext cx="1112" cy="381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00EA2F-F2D6-4EEB-A6E4-E5A2D205F33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594281" y="891717"/>
            <a:ext cx="1112" cy="319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84D15DF-5367-4AEF-816D-10257264957B}"/>
              </a:ext>
            </a:extLst>
          </p:cNvPr>
          <p:cNvSpPr/>
          <p:nvPr/>
        </p:nvSpPr>
        <p:spPr>
          <a:xfrm>
            <a:off x="8534878" y="2591388"/>
            <a:ext cx="2147834" cy="6078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（使用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89A819-598D-44D0-9D67-2EE4820EA47C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594281" y="2081738"/>
            <a:ext cx="14514" cy="509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F5436FE4-D1CC-47CA-818D-91E266E1BCCF}"/>
              </a:ext>
            </a:extLst>
          </p:cNvPr>
          <p:cNvSpPr/>
          <p:nvPr/>
        </p:nvSpPr>
        <p:spPr>
          <a:xfrm>
            <a:off x="9129885" y="6152461"/>
            <a:ext cx="986843" cy="37732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4A1CBC-7F9E-485F-93CD-482596330D08}"/>
              </a:ext>
            </a:extLst>
          </p:cNvPr>
          <p:cNvSpPr/>
          <p:nvPr/>
        </p:nvSpPr>
        <p:spPr>
          <a:xfrm>
            <a:off x="8534877" y="3621773"/>
            <a:ext cx="2147834" cy="6078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（使用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36CEB0-EED0-4DD5-BFED-AEA45008255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9608795" y="3199189"/>
            <a:ext cx="1" cy="422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3">
            <a:extLst>
              <a:ext uri="{FF2B5EF4-FFF2-40B4-BE49-F238E27FC236}">
                <a16:creationId xmlns:a16="http://schemas.microsoft.com/office/drawing/2014/main" id="{0530EEF7-0022-40BC-9692-3073074C796B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>
            <a:off x="7569801" y="2190582"/>
            <a:ext cx="2583208" cy="1494778"/>
          </a:xfrm>
          <a:prstGeom prst="bentConnector4">
            <a:avLst>
              <a:gd name="adj1" fmla="val -8848"/>
              <a:gd name="adj2" fmla="val 1483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4">
            <a:extLst>
              <a:ext uri="{FF2B5EF4-FFF2-40B4-BE49-F238E27FC236}">
                <a16:creationId xmlns:a16="http://schemas.microsoft.com/office/drawing/2014/main" id="{AEDFC5AE-B740-4FDB-8B40-1018D415F7B4}"/>
              </a:ext>
            </a:extLst>
          </p:cNvPr>
          <p:cNvCxnSpPr>
            <a:stCxn id="5" idx="3"/>
            <a:endCxn id="16" idx="0"/>
          </p:cNvCxnSpPr>
          <p:nvPr/>
        </p:nvCxnSpPr>
        <p:spPr>
          <a:xfrm flipH="1">
            <a:off x="9623307" y="1646366"/>
            <a:ext cx="1451240" cy="3267005"/>
          </a:xfrm>
          <a:prstGeom prst="bentConnector4">
            <a:avLst>
              <a:gd name="adj1" fmla="val -28750"/>
              <a:gd name="adj2" fmla="val 922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5">
            <a:extLst>
              <a:ext uri="{FF2B5EF4-FFF2-40B4-BE49-F238E27FC236}">
                <a16:creationId xmlns:a16="http://schemas.microsoft.com/office/drawing/2014/main" id="{B6080E3D-043C-4BF8-8AE8-B49373AA5E8E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9623306" y="2895288"/>
            <a:ext cx="1059406" cy="3257172"/>
          </a:xfrm>
          <a:prstGeom prst="bentConnector4">
            <a:avLst>
              <a:gd name="adj1" fmla="val -21575"/>
              <a:gd name="adj2" fmla="val 88973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B4D712-DF2E-4912-83B4-C498AD11D781}"/>
              </a:ext>
            </a:extLst>
          </p:cNvPr>
          <p:cNvSpPr/>
          <p:nvPr/>
        </p:nvSpPr>
        <p:spPr>
          <a:xfrm>
            <a:off x="8549389" y="4913371"/>
            <a:ext cx="2147834" cy="607801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else </a:t>
            </a:r>
            <a:r>
              <a:rPr lang="zh-CN" altLang="en-US" b="1" dirty="0">
                <a:solidFill>
                  <a:schemeClr val="tx1"/>
                </a:solidFill>
              </a:rPr>
              <a:t>语句块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B8BFAB-7EB6-40BB-900A-94206BE112B3}"/>
              </a:ext>
            </a:extLst>
          </p:cNvPr>
          <p:cNvSpPr txBox="1"/>
          <p:nvPr/>
        </p:nvSpPr>
        <p:spPr>
          <a:xfrm>
            <a:off x="10668198" y="1269039"/>
            <a:ext cx="152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StopIteration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3CA286-4B2D-4B60-814A-57C89D91CAD1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>
            <a:off x="9623306" y="5521172"/>
            <a:ext cx="0" cy="631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27C7538-2EAF-41D2-B481-50C9062408D3}"/>
              </a:ext>
            </a:extLst>
          </p:cNvPr>
          <p:cNvSpPr txBox="1"/>
          <p:nvPr/>
        </p:nvSpPr>
        <p:spPr>
          <a:xfrm>
            <a:off x="9637817" y="2009171"/>
            <a:ext cx="1792282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 exception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743E03-7DE6-46BB-A246-A0EDCB1B51B7}"/>
              </a:ext>
            </a:extLst>
          </p:cNvPr>
          <p:cNvSpPr txBox="1"/>
          <p:nvPr/>
        </p:nvSpPr>
        <p:spPr>
          <a:xfrm>
            <a:off x="10435997" y="3257236"/>
            <a:ext cx="1044894" cy="3692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break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1" name="肘形连接符 21">
            <a:extLst>
              <a:ext uri="{FF2B5EF4-FFF2-40B4-BE49-F238E27FC236}">
                <a16:creationId xmlns:a16="http://schemas.microsoft.com/office/drawing/2014/main" id="{DE7F81E4-1B4F-4C4A-91EE-D323CAB9D6D3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114017" y="1646368"/>
            <a:ext cx="420862" cy="1248922"/>
          </a:xfrm>
          <a:prstGeom prst="bentConnector3">
            <a:avLst>
              <a:gd name="adj1" fmla="val 15431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BCDB80E-617F-4967-A997-B5992F9DA18A}"/>
              </a:ext>
            </a:extLst>
          </p:cNvPr>
          <p:cNvSpPr txBox="1"/>
          <p:nvPr/>
        </p:nvSpPr>
        <p:spPr>
          <a:xfrm>
            <a:off x="7431934" y="1980146"/>
            <a:ext cx="1102943" cy="3692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continue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06F615-4AFF-4544-946B-80E0E1205863}"/>
              </a:ext>
            </a:extLst>
          </p:cNvPr>
          <p:cNvSpPr/>
          <p:nvPr/>
        </p:nvSpPr>
        <p:spPr>
          <a:xfrm>
            <a:off x="450281" y="695974"/>
            <a:ext cx="75035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target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iterable: </a:t>
            </a:r>
            <a: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Assign iterable items to target</a:t>
            </a:r>
            <a:b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循环体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条件表达式1: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 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可选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</a:t>
            </a:r>
            <a: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Exit loop now, skip else if present</a:t>
            </a:r>
            <a:endParaRPr lang="en-US" altLang="zh-CN" b="1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条件表达式2: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#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可选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 dirty="0">
                <a:latin typeface="Consolas" panose="020B0609020204030204" pitchFamily="49" charset="0"/>
              </a:rPr>
              <a:t>       #go to top of loop now</a:t>
            </a:r>
            <a:b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#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可选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else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语句块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zh-CN" altLang="zh-CN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If we didn't hit a 'break'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10E715-D5DD-4EF9-A012-F91B9D6736A5}"/>
              </a:ext>
            </a:extLst>
          </p:cNvPr>
          <p:cNvSpPr/>
          <p:nvPr/>
        </p:nvSpPr>
        <p:spPr>
          <a:xfrm>
            <a:off x="594612" y="3123724"/>
            <a:ext cx="348337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12345'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'another loop'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item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item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6B548C-84B1-4CCC-B4D9-FE349B9F8299}"/>
              </a:ext>
            </a:extLst>
          </p:cNvPr>
          <p:cNvSpPr/>
          <p:nvPr/>
        </p:nvSpPr>
        <p:spPr>
          <a:xfrm>
            <a:off x="4360646" y="4785718"/>
            <a:ext cx="166279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1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3</a:t>
            </a:r>
          </a:p>
          <a:p>
            <a:r>
              <a:rPr lang="zh-CN" altLang="en-US" dirty="0"/>
              <a:t>4</a:t>
            </a:r>
          </a:p>
          <a:p>
            <a:r>
              <a:rPr lang="zh-CN" altLang="en-US" dirty="0"/>
              <a:t>5</a:t>
            </a:r>
          </a:p>
          <a:p>
            <a:r>
              <a:rPr lang="zh-CN" altLang="en-US" dirty="0"/>
              <a:t>another loop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A9CDA4-6745-4EBC-B505-A9DF6A16F6CC}"/>
              </a:ext>
            </a:extLst>
          </p:cNvPr>
          <p:cNvSpPr/>
          <p:nvPr/>
        </p:nvSpPr>
        <p:spPr>
          <a:xfrm>
            <a:off x="4238160" y="4029004"/>
            <a:ext cx="272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个例子中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zh-CN" altLang="en-US" b="1" dirty="0">
                <a:solidFill>
                  <a:srgbClr val="FF0000"/>
                </a:solidFill>
              </a:rPr>
              <a:t>循环中的容器对象为</a:t>
            </a:r>
            <a:r>
              <a:rPr lang="en-US" altLang="zh-CN" b="1" dirty="0">
                <a:solidFill>
                  <a:srgbClr val="FF0000"/>
                </a:solidFill>
              </a:rPr>
              <a:t>iterator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： 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B084A8-AA03-4D19-AF40-3C22F6EAF3F6}"/>
              </a:ext>
            </a:extLst>
          </p:cNvPr>
          <p:cNvSpPr txBox="1"/>
          <p:nvPr/>
        </p:nvSpPr>
        <p:spPr>
          <a:xfrm>
            <a:off x="6372125" y="5606453"/>
            <a:ext cx="202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第二个循环时</a:t>
            </a:r>
            <a:r>
              <a:rPr lang="en-US" altLang="zh-CN" dirty="0"/>
              <a:t>iterator</a:t>
            </a:r>
            <a:r>
              <a:rPr lang="zh-CN" altLang="en-US" dirty="0"/>
              <a:t>对象已经没有更多的元素了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EAA934-C258-43E3-9647-22B010020281}"/>
              </a:ext>
            </a:extLst>
          </p:cNvPr>
          <p:cNvSpPr/>
          <p:nvPr/>
        </p:nvSpPr>
        <p:spPr>
          <a:xfrm>
            <a:off x="2577980" y="3036987"/>
            <a:ext cx="2212465" cy="4616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iterable.py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73A32-880C-487D-ADD6-8E794010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5C4CE-0BA8-446C-B8D9-9535A833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问题：检查字符串中是否有十进制数字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8B0734-2C25-493B-9867-C41820DCEB86}"/>
              </a:ext>
            </a:extLst>
          </p:cNvPr>
          <p:cNvSpPr/>
          <p:nvPr/>
        </p:nvSpPr>
        <p:spPr>
          <a:xfrm>
            <a:off x="529046" y="1240245"/>
            <a:ext cx="4575425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'0'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'9'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'found digit!'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found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'no digit!'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12D34E-A810-4C62-808B-17FBECE181E0}"/>
              </a:ext>
            </a:extLst>
          </p:cNvPr>
          <p:cNvSpPr/>
          <p:nvPr/>
        </p:nvSpPr>
        <p:spPr>
          <a:xfrm>
            <a:off x="529045" y="4337150"/>
            <a:ext cx="457542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'0'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'9'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'found digit!'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'no digit!'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EDFBAF-E8CC-4973-8F1E-F6D55875351C}"/>
              </a:ext>
            </a:extLst>
          </p:cNvPr>
          <p:cNvSpPr txBox="1"/>
          <p:nvPr/>
        </p:nvSpPr>
        <p:spPr>
          <a:xfrm>
            <a:off x="5448619" y="777377"/>
            <a:ext cx="6582505" cy="302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6"/>
                </a:solidFill>
              </a:rPr>
              <a:t>break</a:t>
            </a:r>
            <a:r>
              <a:rPr lang="zh-CN" altLang="en-US" sz="2000" b="1" dirty="0">
                <a:solidFill>
                  <a:schemeClr val="accent6"/>
                </a:solidFill>
              </a:rPr>
              <a:t>语句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chemeClr val="accent6"/>
                </a:solidFill>
              </a:rPr>
              <a:t>结束循环</a:t>
            </a:r>
            <a:r>
              <a:rPr lang="zh-CN" altLang="en-US" sz="2000" dirty="0"/>
              <a:t>，顺序执行</a:t>
            </a:r>
            <a:r>
              <a:rPr lang="en-US" altLang="zh-CN" sz="2000" dirty="0"/>
              <a:t>for</a:t>
            </a:r>
            <a:r>
              <a:rPr lang="zh-CN" altLang="en-US" sz="2000" dirty="0"/>
              <a:t>循环之后的语句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6"/>
                </a:solidFill>
              </a:rPr>
              <a:t>continue</a:t>
            </a:r>
            <a:r>
              <a:rPr lang="zh-CN" altLang="en-US" sz="2000" b="1" dirty="0">
                <a:solidFill>
                  <a:schemeClr val="accent6"/>
                </a:solidFill>
              </a:rPr>
              <a:t>语句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chemeClr val="accent6"/>
                </a:solidFill>
              </a:rPr>
              <a:t>结束循环的当前轮次</a:t>
            </a:r>
            <a:r>
              <a:rPr lang="zh-CN" altLang="en-US" sz="2000" dirty="0"/>
              <a:t>，回到循环开始处取下一个元素继续循环</a:t>
            </a: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从</a:t>
            </a:r>
            <a:r>
              <a:rPr lang="en-US" altLang="zh-CN" sz="2000" dirty="0"/>
              <a:t>for</a:t>
            </a:r>
            <a:r>
              <a:rPr lang="zh-CN" altLang="en-US" sz="2000" dirty="0"/>
              <a:t>循环中退出：</a:t>
            </a:r>
            <a:endParaRPr lang="en-US" altLang="zh-CN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遍历所有元素后退出。如果有</a:t>
            </a:r>
            <a:r>
              <a:rPr lang="en-US" altLang="zh-CN" sz="2000" b="1" dirty="0">
                <a:solidFill>
                  <a:schemeClr val="accent6"/>
                </a:solidFill>
              </a:rPr>
              <a:t>else</a:t>
            </a:r>
            <a:r>
              <a:rPr lang="zh-CN" altLang="en-US" sz="2000" b="1" dirty="0">
                <a:solidFill>
                  <a:schemeClr val="accent6"/>
                </a:solidFill>
              </a:rPr>
              <a:t>子句，执行其中的语句块。</a:t>
            </a:r>
            <a:r>
              <a:rPr lang="zh-CN" altLang="en-US" sz="2000" dirty="0"/>
              <a:t>注意</a:t>
            </a:r>
            <a:r>
              <a:rPr lang="en-US" altLang="zh-CN" sz="2000" dirty="0"/>
              <a:t>else</a:t>
            </a:r>
            <a:r>
              <a:rPr lang="zh-CN" altLang="en-US" sz="2000" dirty="0"/>
              <a:t>子句的缩进，特别是循环体的最后一个语句是</a:t>
            </a:r>
            <a:r>
              <a:rPr lang="en-US" altLang="zh-CN" sz="2000" dirty="0"/>
              <a:t>if</a:t>
            </a:r>
            <a:r>
              <a:rPr lang="zh-CN" altLang="en-US" sz="2000" dirty="0"/>
              <a:t>语句时</a:t>
            </a:r>
            <a:endParaRPr lang="en-US" altLang="zh-CN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break</a:t>
            </a:r>
            <a:r>
              <a:rPr lang="zh-CN" altLang="en-US" sz="2000" dirty="0"/>
              <a:t>退出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146730-D4E3-45B0-9848-0288A47FEA38}"/>
              </a:ext>
            </a:extLst>
          </p:cNvPr>
          <p:cNvSpPr/>
          <p:nvPr/>
        </p:nvSpPr>
        <p:spPr>
          <a:xfrm>
            <a:off x="6382050" y="4337150"/>
            <a:ext cx="380638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'5'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'0'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'9'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'found!'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'not found!'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12991C-8094-45ED-971E-E8E3B4E0785F}"/>
              </a:ext>
            </a:extLst>
          </p:cNvPr>
          <p:cNvSpPr/>
          <p:nvPr/>
        </p:nvSpPr>
        <p:spPr>
          <a:xfrm>
            <a:off x="5715840" y="3883075"/>
            <a:ext cx="498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问题：检查字符串中是否有十进制数字</a:t>
            </a:r>
            <a:r>
              <a:rPr lang="en-US" altLang="zh-CN" dirty="0"/>
              <a:t>(5</a:t>
            </a:r>
            <a:r>
              <a:rPr lang="zh-CN" altLang="en-US" dirty="0"/>
              <a:t>除外）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81A82C-71EF-4357-B8ED-94ACD4996860}"/>
              </a:ext>
            </a:extLst>
          </p:cNvPr>
          <p:cNvSpPr/>
          <p:nvPr/>
        </p:nvSpPr>
        <p:spPr>
          <a:xfrm>
            <a:off x="2978137" y="4021574"/>
            <a:ext cx="2212465" cy="4616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iterable.py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0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5776F-8B9F-400B-A455-70F2E0D9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r>
              <a:rPr lang="en-US" altLang="zh-CN" dirty="0"/>
              <a:t>range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53E9F-4C7F-4A31-91F4-67C69A76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r</a:t>
            </a:r>
            <a:r>
              <a:rPr lang="zh-CN" altLang="zh-CN" dirty="0"/>
              <a:t>ange(stop)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dirty="0"/>
              <a:t>range(start, stop[, step])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返回range对象</a:t>
            </a:r>
            <a:r>
              <a:rPr lang="en-US" altLang="zh-CN" dirty="0"/>
              <a:t>(</a:t>
            </a:r>
            <a:r>
              <a:rPr lang="zh-CN" altLang="en-US" dirty="0"/>
              <a:t>有序不可变对象）</a:t>
            </a:r>
            <a:r>
              <a:rPr lang="zh-CN" altLang="zh-CN" dirty="0"/>
              <a:t> </a:t>
            </a:r>
            <a:r>
              <a:rPr lang="zh-CN" altLang="en-US" dirty="0"/>
              <a:t>，产生一系列的整数，范围</a:t>
            </a:r>
            <a:r>
              <a:rPr lang="en-US" altLang="zh-CN" dirty="0"/>
              <a:t>[</a:t>
            </a:r>
            <a:r>
              <a:rPr lang="en-US" altLang="zh-CN" dirty="0" err="1"/>
              <a:t>start,stop</a:t>
            </a:r>
            <a:r>
              <a:rPr lang="en-US" altLang="zh-CN" dirty="0"/>
              <a:t>)  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chemeClr val="accent6"/>
                </a:solidFill>
              </a:rPr>
              <a:t>半闭半开区间</a:t>
            </a:r>
            <a:endParaRPr lang="en-US" altLang="zh-CN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dirty="0"/>
              <a:t>参数</a:t>
            </a:r>
            <a:r>
              <a:rPr lang="en-US" altLang="zh-CN" dirty="0"/>
              <a:t>start</a:t>
            </a:r>
            <a:r>
              <a:rPr lang="zh-CN" altLang="zh-CN" dirty="0"/>
              <a:t>表示起始值（默认为0）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参数</a:t>
            </a:r>
            <a:r>
              <a:rPr lang="en-US" altLang="zh-CN" dirty="0"/>
              <a:t>stop</a:t>
            </a:r>
            <a:r>
              <a:rPr lang="zh-CN" altLang="zh-CN" dirty="0"/>
              <a:t>表示终止值（结果中不包括这个值）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参数</a:t>
            </a:r>
            <a:r>
              <a:rPr lang="en-US" altLang="zh-CN" dirty="0"/>
              <a:t>step</a:t>
            </a:r>
            <a:r>
              <a:rPr lang="zh-CN" altLang="en-US" dirty="0"/>
              <a:t>可选，</a:t>
            </a:r>
            <a:r>
              <a:rPr lang="zh-CN" altLang="zh-CN" dirty="0"/>
              <a:t>表示步长（默认为1）</a:t>
            </a:r>
            <a:r>
              <a:rPr lang="en-US" altLang="zh-CN" dirty="0"/>
              <a:t>,step</a:t>
            </a:r>
            <a:r>
              <a:rPr lang="zh-CN" altLang="en-US" dirty="0"/>
              <a:t>可以小于</a:t>
            </a:r>
            <a:r>
              <a:rPr lang="en-US" altLang="zh-CN" dirty="0"/>
              <a:t>0</a:t>
            </a:r>
            <a:endParaRPr lang="en-US" altLang="zh-CN" u="sng" baseline="30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range</a:t>
            </a:r>
            <a:r>
              <a:rPr lang="zh-CN" altLang="en-US" dirty="0"/>
              <a:t>对象为可迭代对象：可通过</a:t>
            </a:r>
            <a:r>
              <a:rPr lang="en-US" altLang="zh-CN" dirty="0"/>
              <a:t>for</a:t>
            </a:r>
            <a:r>
              <a:rPr lang="zh-CN" altLang="en-US" dirty="0"/>
              <a:t>循环访问其中的元素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可以用</a:t>
            </a:r>
            <a:r>
              <a:rPr lang="en-US" altLang="zh-CN" dirty="0"/>
              <a:t>list()</a:t>
            </a:r>
            <a:r>
              <a:rPr lang="zh-CN" altLang="en-US" dirty="0"/>
              <a:t>函数将</a:t>
            </a:r>
            <a:r>
              <a:rPr lang="en-US" altLang="zh-CN" dirty="0"/>
              <a:t>range</a:t>
            </a:r>
            <a:r>
              <a:rPr lang="zh-CN" altLang="en-US" dirty="0"/>
              <a:t>对象转化为列表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61DFC5-CE2D-4015-8BA5-DF19720D5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23222"/>
              </p:ext>
            </p:extLst>
          </p:nvPr>
        </p:nvGraphicFramePr>
        <p:xfrm>
          <a:off x="529046" y="4146008"/>
          <a:ext cx="64139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552">
                  <a:extLst>
                    <a:ext uri="{9D8B030D-6E8A-4147-A177-3AD203B41FA5}">
                      <a16:colId xmlns:a16="http://schemas.microsoft.com/office/drawing/2014/main" val="789052869"/>
                    </a:ext>
                  </a:extLst>
                </a:gridCol>
                <a:gridCol w="4825348">
                  <a:extLst>
                    <a:ext uri="{9D8B030D-6E8A-4147-A177-3AD203B41FA5}">
                      <a16:colId xmlns:a16="http://schemas.microsoft.com/office/drawing/2014/main" val="385073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range(4)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[0,4)</a:t>
                      </a:r>
                      <a:r>
                        <a:rPr lang="zh-CN" altLang="en-US" sz="1800" dirty="0"/>
                        <a:t>的整数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6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range(1, 5)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[1,5)</a:t>
                      </a:r>
                      <a:r>
                        <a:rPr lang="zh-CN" altLang="en-US" sz="1800" dirty="0"/>
                        <a:t>的整数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53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range(1, 10, 2)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1+2*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zh-CN" altLang="en-US" sz="1800" dirty="0"/>
                        <a:t>从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开始，且</a:t>
                      </a:r>
                      <a:r>
                        <a:rPr lang="en-US" altLang="zh-CN" sz="1800" dirty="0"/>
                        <a:t>&lt;10</a:t>
                      </a:r>
                      <a:r>
                        <a:rPr lang="zh-CN" altLang="en-US" sz="1800" dirty="0"/>
                        <a:t>，即</a:t>
                      </a:r>
                      <a:r>
                        <a:rPr lang="en-US" altLang="zh-CN" sz="1800" dirty="0"/>
                        <a:t>1,3,5,7,9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8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range(9, 0, -2)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</a:t>
                      </a:r>
                      <a:r>
                        <a:rPr lang="en-US" altLang="zh-CN" sz="1800" dirty="0"/>
                        <a:t>9</a:t>
                      </a:r>
                      <a:r>
                        <a:rPr lang="zh-CN" altLang="en-US" sz="1800" dirty="0"/>
                        <a:t>开始，形式为</a:t>
                      </a:r>
                      <a:r>
                        <a:rPr lang="en-US" altLang="zh-CN" sz="1800" dirty="0"/>
                        <a:t>9-2*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, </a:t>
                      </a:r>
                      <a:r>
                        <a:rPr lang="zh-CN" altLang="en-US" sz="1800" dirty="0"/>
                        <a:t>且</a:t>
                      </a:r>
                      <a:r>
                        <a:rPr lang="en-US" altLang="zh-CN" sz="1800" dirty="0"/>
                        <a:t>&gt;0</a:t>
                      </a:r>
                      <a:r>
                        <a:rPr lang="zh-CN" altLang="en-US" sz="1800" dirty="0"/>
                        <a:t>，即为</a:t>
                      </a:r>
                      <a:r>
                        <a:rPr lang="en-US" altLang="zh-CN" sz="1800" dirty="0"/>
                        <a:t>9, 7, 5, 3, 1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4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range(0, 0)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空</a:t>
                      </a:r>
                      <a:r>
                        <a:rPr lang="en-US" altLang="zh-CN" sz="1800" dirty="0"/>
                        <a:t>range</a:t>
                      </a:r>
                      <a:r>
                        <a:rPr lang="zh-CN" altLang="en-US" sz="1800" dirty="0"/>
                        <a:t>对象，其长度为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。其他例子如</a:t>
                      </a:r>
                      <a:r>
                        <a:rPr lang="en-US" altLang="zh-CN" sz="1800" dirty="0"/>
                        <a:t>range(3, 1)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3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range(1, 5, -1)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空</a:t>
                      </a:r>
                      <a:r>
                        <a:rPr lang="en-US" altLang="zh-CN" sz="1800" dirty="0"/>
                        <a:t>range</a:t>
                      </a:r>
                      <a:r>
                        <a:rPr lang="zh-CN" altLang="en-US" sz="1800" dirty="0"/>
                        <a:t>对象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7594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74A5EC3-48BB-42B7-B8B1-03E6630C08AB}"/>
              </a:ext>
            </a:extLst>
          </p:cNvPr>
          <p:cNvSpPr/>
          <p:nvPr/>
        </p:nvSpPr>
        <p:spPr>
          <a:xfrm>
            <a:off x="7906430" y="2185872"/>
            <a:ext cx="3581400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&gt;&gt;&gt; range(</a:t>
            </a: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range(0, </a:t>
            </a: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&gt;&gt;&gt; list(range(4))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[0, 1, 2, 3]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&gt;&gt;&gt; list(range(1, 10, 2))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[1, 3, 5, 7, 9]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&gt;&gt;&gt; s = range(2, 10, 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&gt;&gt;&gt; list(s)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[2, 4, 6, 8]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&gt;&gt;&gt;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(s)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&gt;&gt;&gt; list(range(9, 0, -2))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[9, 7, 5, 3, 1]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&gt;&gt;&gt; len(range(0, 0))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532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A03CB-8C1B-458F-8CA7-E8BD1597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47EB8-AAE7-41A8-A24C-A05408C9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7DC22C-3D82-48E5-B2AA-9497D4A10E23}"/>
              </a:ext>
            </a:extLst>
          </p:cNvPr>
          <p:cNvSpPr/>
          <p:nvPr/>
        </p:nvSpPr>
        <p:spPr>
          <a:xfrm>
            <a:off x="442913" y="786931"/>
            <a:ext cx="4199735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2000" b="1" kern="100" dirty="0">
              <a:solidFill>
                <a:srgbClr val="00008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4C21CA-046F-44A2-A865-8474BA8EF6B0}"/>
              </a:ext>
            </a:extLst>
          </p:cNvPr>
          <p:cNvSpPr/>
          <p:nvPr/>
        </p:nvSpPr>
        <p:spPr>
          <a:xfrm>
            <a:off x="529046" y="4163373"/>
            <a:ext cx="433814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2AA198"/>
                </a:solidFill>
                <a:latin typeface="Consolas" panose="020B0609020204030204" pitchFamily="49" charset="0"/>
              </a:rPr>
              <a:t>倒计时开始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...'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33682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CB4B16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CB4B16"/>
                </a:solidFill>
                <a:latin typeface="Consolas" panose="020B0609020204030204" pitchFamily="49" charset="0"/>
              </a:rPr>
              <a:t>r%d</a:t>
            </a:r>
            <a:r>
              <a:rPr lang="en-US" altLang="zh-CN" dirty="0">
                <a:solidFill>
                  <a:srgbClr val="CB4B16"/>
                </a:solidFill>
                <a:latin typeface="Consolas" panose="020B0609020204030204" pitchFamily="49" charset="0"/>
              </a:rPr>
              <a:t>\a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 end</a:t>
            </a:r>
            <a:r>
              <a:rPr lang="en-US" altLang="zh-CN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CB4B16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CB4B16"/>
                </a:solidFill>
                <a:latin typeface="Consolas" panose="020B0609020204030204" pitchFamily="49" charset="0"/>
              </a:rPr>
              <a:t>r</a:t>
            </a:r>
            <a:r>
              <a:rPr lang="en-US" altLang="zh-CN" dirty="0" err="1">
                <a:solidFill>
                  <a:srgbClr val="2AA198"/>
                </a:solidFill>
                <a:latin typeface="Consolas" panose="020B0609020204030204" pitchFamily="49" charset="0"/>
              </a:rPr>
              <a:t>fire</a:t>
            </a:r>
            <a:r>
              <a:rPr lang="en-US" altLang="zh-CN" dirty="0">
                <a:solidFill>
                  <a:srgbClr val="2AA198"/>
                </a:solidFill>
                <a:latin typeface="Consolas" panose="020B0609020204030204" pitchFamily="49" charset="0"/>
              </a:rPr>
              <a:t>!'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C13086-998A-4B51-89D7-F9A09A38EBF9}"/>
              </a:ext>
            </a:extLst>
          </p:cNvPr>
          <p:cNvSpPr/>
          <p:nvPr/>
        </p:nvSpPr>
        <p:spPr>
          <a:xfrm>
            <a:off x="5914619" y="2274960"/>
            <a:ext cx="516790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courses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students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class_size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students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courses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#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class_size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students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courses    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class_size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A0687-5D35-4570-A3BD-793842005C05}"/>
              </a:ext>
            </a:extLst>
          </p:cNvPr>
          <p:cNvSpPr txBox="1"/>
          <p:nvPr/>
        </p:nvSpPr>
        <p:spPr>
          <a:xfrm>
            <a:off x="5914618" y="1243786"/>
            <a:ext cx="516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range</a:t>
            </a:r>
            <a:r>
              <a:rPr lang="zh-CN" altLang="en-US" sz="2000" dirty="0"/>
              <a:t>函数产生整数等差数列。 </a:t>
            </a:r>
            <a:r>
              <a:rPr lang="en-US" altLang="zh-CN" sz="2000" dirty="0"/>
              <a:t>/</a:t>
            </a:r>
            <a:r>
              <a:rPr lang="zh-CN" altLang="en-US" sz="2000" dirty="0"/>
              <a:t>为真除法，计算结果为浮点数，抛出异常：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TypeError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1A7FA8-8494-409C-BFEF-FF896D526581}"/>
              </a:ext>
            </a:extLst>
          </p:cNvPr>
          <p:cNvSpPr/>
          <p:nvPr/>
        </p:nvSpPr>
        <p:spPr>
          <a:xfrm>
            <a:off x="4745511" y="340137"/>
            <a:ext cx="743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</a:t>
            </a:r>
          </a:p>
          <a:p>
            <a:r>
              <a:rPr lang="zh-CN" altLang="en-US" dirty="0"/>
              <a:t>1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3</a:t>
            </a:r>
          </a:p>
          <a:p>
            <a:r>
              <a:rPr lang="zh-CN" altLang="en-US" dirty="0"/>
              <a:t>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7B9D3-66D4-4471-B737-4A4A75B12DCF}"/>
              </a:ext>
            </a:extLst>
          </p:cNvPr>
          <p:cNvSpPr/>
          <p:nvPr/>
        </p:nvSpPr>
        <p:spPr>
          <a:xfrm>
            <a:off x="4757658" y="1951672"/>
            <a:ext cx="506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5</a:t>
            </a:r>
          </a:p>
          <a:p>
            <a:r>
              <a:rPr lang="zh-CN" altLang="en-US" dirty="0"/>
              <a:t>4</a:t>
            </a:r>
          </a:p>
          <a:p>
            <a:r>
              <a:rPr lang="zh-CN" altLang="en-US" dirty="0"/>
              <a:t>3</a:t>
            </a:r>
          </a:p>
          <a:p>
            <a:r>
              <a:rPr lang="zh-CN" altLang="en-US" dirty="0"/>
              <a:t>2</a:t>
            </a:r>
          </a:p>
          <a:p>
            <a:r>
              <a:rPr lang="zh-CN" altLang="en-US" dirty="0"/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891F20-B746-405D-B5E9-1FFC0EE70812}"/>
              </a:ext>
            </a:extLst>
          </p:cNvPr>
          <p:cNvSpPr/>
          <p:nvPr/>
        </p:nvSpPr>
        <p:spPr>
          <a:xfrm>
            <a:off x="8738977" y="2044127"/>
            <a:ext cx="2212465" cy="4616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iterable.py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5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4314BE-82DC-4E0F-AA43-138390B588F9}"/>
              </a:ext>
            </a:extLst>
          </p:cNvPr>
          <p:cNvSpPr/>
          <p:nvPr/>
        </p:nvSpPr>
        <p:spPr>
          <a:xfrm>
            <a:off x="91162" y="685391"/>
            <a:ext cx="8138438" cy="424731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random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seed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1234567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25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26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随机小写英文字母</a:t>
            </a:r>
            <a:endParaRPr lang="en-US" altLang="zh-CN" b="1" kern="0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string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小写字母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choice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ascii_lowercase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[1, 100)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之间随机选择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个不同的整数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sample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kern="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list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random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shuffle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54DF31-EB0C-4D0B-9909-C0199CF1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模块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3919C-1E4D-48B6-B05D-21D26C0E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07955"/>
              </p:ext>
            </p:extLst>
          </p:nvPr>
        </p:nvGraphicFramePr>
        <p:xfrm>
          <a:off x="5045998" y="2774071"/>
          <a:ext cx="7054840" cy="4042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978">
                  <a:extLst>
                    <a:ext uri="{9D8B030D-6E8A-4147-A177-3AD203B41FA5}">
                      <a16:colId xmlns:a16="http://schemas.microsoft.com/office/drawing/2014/main" val="3611324915"/>
                    </a:ext>
                  </a:extLst>
                </a:gridCol>
                <a:gridCol w="4579862">
                  <a:extLst>
                    <a:ext uri="{9D8B030D-6E8A-4147-A177-3AD203B41FA5}">
                      <a16:colId xmlns:a16="http://schemas.microsoft.com/office/drawing/2014/main" val="2404388397"/>
                    </a:ext>
                  </a:extLst>
                </a:gridCol>
              </a:tblGrid>
              <a:tr h="396188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</a:rPr>
                        <a:t>主要函数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</a:rPr>
                        <a:t>含义</a:t>
                      </a:r>
                      <a:endParaRPr lang="en-US" altLang="zh-CN" sz="18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2680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seed(a=None)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</a:rPr>
                        <a:t>给出随机数生成器的</a:t>
                      </a:r>
                      <a:r>
                        <a:rPr lang="en-US" altLang="zh-CN" sz="1800" dirty="0">
                          <a:effectLst/>
                        </a:rPr>
                        <a:t>seed</a:t>
                      </a:r>
                      <a:endParaRPr lang="en-US" altLang="zh-CN" sz="1800" dirty="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97173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randint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返回在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区间的随机整数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208798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randrange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(start, stop=None, step=1)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从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range(start, stop[, step])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中随机选择一个整数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14769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zh-CN" sz="1800" dirty="0">
                          <a:solidFill>
                            <a:schemeClr val="tx1"/>
                          </a:solidFill>
                          <a:effectLst/>
                        </a:rPr>
                        <a:t>random() </a:t>
                      </a:r>
                      <a:endParaRPr lang="x-none" altLang="zh-CN" sz="1800" dirty="0">
                        <a:solidFill>
                          <a:schemeClr val="tx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返回在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[0,1)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区间的随机实数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11364"/>
                  </a:ext>
                </a:extLst>
              </a:tr>
              <a:tr h="38570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uniform(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返回在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区间的随机实数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5258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choice(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返回非空序列</a:t>
                      </a:r>
                      <a:r>
                        <a:rPr lang="en-US" altLang="zh-CN" sz="1800" baseline="0" dirty="0" err="1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zh-CN" altLang="en-US" sz="1800" baseline="0" dirty="0">
                          <a:solidFill>
                            <a:schemeClr val="bg1"/>
                          </a:solidFill>
                        </a:rPr>
                        <a:t>中的随机一个元素 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261432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sample(seq, n)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从序列或集合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seq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中随机</a:t>
                      </a:r>
                      <a:r>
                        <a:rPr lang="en-US" altLang="zh-CN" sz="18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 sz="1800" baseline="0" dirty="0">
                          <a:solidFill>
                            <a:schemeClr val="bg1"/>
                          </a:solidFill>
                        </a:rPr>
                        <a:t>不放回）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选择</a:t>
                      </a:r>
                      <a:r>
                        <a:rPr lang="zh-CN" alt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zh-CN" altLang="en-US" sz="1800" baseline="0" dirty="0">
                          <a:solidFill>
                            <a:schemeClr val="bg1"/>
                          </a:solidFill>
                        </a:rPr>
                        <a:t>个元素组成一个新列表返回 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88593"/>
                  </a:ext>
                </a:extLst>
              </a:tr>
              <a:tr h="396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sng" dirty="0">
                          <a:solidFill>
                            <a:schemeClr val="bg1"/>
                          </a:solidFill>
                        </a:rPr>
                        <a:t>shuffle(</a:t>
                      </a:r>
                      <a:r>
                        <a:rPr lang="en-US" altLang="zh-CN" sz="1800" u="sng" dirty="0" err="1">
                          <a:solidFill>
                            <a:schemeClr val="bg1"/>
                          </a:solidFill>
                        </a:rPr>
                        <a:t>list_obj</a:t>
                      </a:r>
                      <a:r>
                        <a:rPr lang="en-US" altLang="zh-CN" sz="1800" u="sng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8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sng" dirty="0">
                          <a:solidFill>
                            <a:schemeClr val="bg1"/>
                          </a:solidFill>
                        </a:rPr>
                        <a:t>原地随机排序列表</a:t>
                      </a:r>
                      <a:r>
                        <a:rPr lang="en-US" altLang="zh-CN" sz="1800" u="sng" dirty="0" err="1">
                          <a:solidFill>
                            <a:schemeClr val="bg1"/>
                          </a:solidFill>
                        </a:rPr>
                        <a:t>list_obj</a:t>
                      </a:r>
                      <a:r>
                        <a:rPr lang="zh-CN" altLang="en-US" sz="1800" u="sng" dirty="0">
                          <a:solidFill>
                            <a:schemeClr val="bg1"/>
                          </a:solidFill>
                        </a:rPr>
                        <a:t>，返回</a:t>
                      </a:r>
                      <a:r>
                        <a:rPr lang="en-US" altLang="zh-CN" sz="1800" u="sng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zh-CN" altLang="en-US" sz="1800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44315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D137B97-F9DC-4292-A5BC-C8831D58FDF8}"/>
              </a:ext>
            </a:extLst>
          </p:cNvPr>
          <p:cNvSpPr/>
          <p:nvPr/>
        </p:nvSpPr>
        <p:spPr>
          <a:xfrm>
            <a:off x="3699352" y="40957"/>
            <a:ext cx="840079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&gt;&gt;&gt; import random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&gt;&gt;&gt; dir(random)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[...</a:t>
            </a:r>
            <a:r>
              <a:rPr lang="zh-CN" altLang="en-US" dirty="0">
                <a:latin typeface="Consolas" panose="020B0609020204030204" pitchFamily="49" charset="0"/>
              </a:rPr>
              <a:t>, 'betavariate', </a:t>
            </a: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'choice'</a:t>
            </a:r>
            <a:r>
              <a:rPr lang="zh-CN" altLang="en-US" dirty="0">
                <a:latin typeface="Consolas" panose="020B0609020204030204" pitchFamily="49" charset="0"/>
              </a:rPr>
              <a:t>, 'choices', 'expovariate', 'gammavariate', 'gauss', 'getrandbits', 'getstate', 'lognormvariate', 'normalvariate', 'paretovariate', 'randbytes', </a:t>
            </a: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'randint', 'random', 'randrange', 'sample', 'seed'</a:t>
            </a:r>
            <a:r>
              <a:rPr lang="zh-CN" altLang="en-US" dirty="0">
                <a:latin typeface="Consolas" panose="020B0609020204030204" pitchFamily="49" charset="0"/>
              </a:rPr>
              <a:t>, 'setstate', </a:t>
            </a: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'shuffle',</a:t>
            </a:r>
            <a:r>
              <a:rPr lang="zh-CN" altLang="en-US" dirty="0">
                <a:latin typeface="Consolas" panose="020B0609020204030204" pitchFamily="49" charset="0"/>
              </a:rPr>
              <a:t> 'triangular', </a:t>
            </a: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'uniform'</a:t>
            </a:r>
            <a:r>
              <a:rPr lang="zh-CN" altLang="en-US" dirty="0">
                <a:latin typeface="Consolas" panose="020B0609020204030204" pitchFamily="49" charset="0"/>
              </a:rPr>
              <a:t>, 'vonmisesvariate', 'weibullvariate']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93EE46-FCE2-425B-920F-AA4DCBAB2E3A}"/>
              </a:ext>
            </a:extLst>
          </p:cNvPr>
          <p:cNvSpPr/>
          <p:nvPr/>
        </p:nvSpPr>
        <p:spPr>
          <a:xfrm>
            <a:off x="2114517" y="5115477"/>
            <a:ext cx="2765501" cy="46166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random_demo.py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AA39-2261-4ECE-BD61-F3E0B6EA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循环：图案问题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35EAE-59B4-4EFC-9380-63EE687D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A8ED4-8995-482B-880C-41CB8A809F55}"/>
              </a:ext>
            </a:extLst>
          </p:cNvPr>
          <p:cNvSpPr/>
          <p:nvPr/>
        </p:nvSpPr>
        <p:spPr>
          <a:xfrm>
            <a:off x="826897" y="878601"/>
            <a:ext cx="4510355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draw_triangle1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07E745-0423-4E96-8731-37AFAC60D162}"/>
              </a:ext>
            </a:extLst>
          </p:cNvPr>
          <p:cNvSpPr/>
          <p:nvPr/>
        </p:nvSpPr>
        <p:spPr>
          <a:xfrm>
            <a:off x="8268092" y="757110"/>
            <a:ext cx="9691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####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E16AB-9AED-4A2F-A085-378EB61CAF70}"/>
              </a:ext>
            </a:extLst>
          </p:cNvPr>
          <p:cNvSpPr/>
          <p:nvPr/>
        </p:nvSpPr>
        <p:spPr>
          <a:xfrm>
            <a:off x="8261172" y="2532087"/>
            <a:ext cx="296214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#++#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##++++##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###++++++###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####++++++++####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#####++++++++++#####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27CC07-2D90-473B-98E0-754A1B4EAD9F}"/>
              </a:ext>
            </a:extLst>
          </p:cNvPr>
          <p:cNvSpPr/>
          <p:nvPr/>
        </p:nvSpPr>
        <p:spPr>
          <a:xfrm>
            <a:off x="829670" y="2690336"/>
            <a:ext cx="450758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draw_triangle2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'++'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71F822-688A-44FB-ADF2-375D219894E6}"/>
              </a:ext>
            </a:extLst>
          </p:cNvPr>
          <p:cNvSpPr/>
          <p:nvPr/>
        </p:nvSpPr>
        <p:spPr>
          <a:xfrm>
            <a:off x="8286343" y="4234256"/>
            <a:ext cx="145785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*********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*******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*****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***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B7DCE2-139E-4BE3-A03E-CCA03FBA8BF8}"/>
              </a:ext>
            </a:extLst>
          </p:cNvPr>
          <p:cNvSpPr/>
          <p:nvPr/>
        </p:nvSpPr>
        <p:spPr>
          <a:xfrm>
            <a:off x="826897" y="4778786"/>
            <a:ext cx="511044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draw_triangle3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D4BB0A-921A-481C-B98F-53B91D15F0CA}"/>
              </a:ext>
            </a:extLst>
          </p:cNvPr>
          <p:cNvSpPr txBox="1"/>
          <p:nvPr/>
        </p:nvSpPr>
        <p:spPr>
          <a:xfrm>
            <a:off x="8216793" y="5787312"/>
            <a:ext cx="335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stars = a + b*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a -2*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dirty="0">
                <a:sym typeface="Wingdings" panose="05000000000000000000" pitchFamily="2" charset="2"/>
              </a:rPr>
              <a:t>a = 2 * 5 + 1 = 11</a:t>
            </a:r>
            <a:endParaRPr lang="en-US" altLang="zh-CN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0606FB-07A6-4DD8-BAC4-8714B5AEBB17}"/>
              </a:ext>
            </a:extLst>
          </p:cNvPr>
          <p:cNvSpPr/>
          <p:nvPr/>
        </p:nvSpPr>
        <p:spPr>
          <a:xfrm>
            <a:off x="4607873" y="693935"/>
            <a:ext cx="177375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draw_triangle.py</a:t>
            </a:r>
          </a:p>
        </p:txBody>
      </p:sp>
    </p:spTree>
    <p:extLst>
      <p:ext uri="{BB962C8B-B14F-4D97-AF65-F5344CB8AC3E}">
        <p14:creationId xmlns:p14="http://schemas.microsoft.com/office/powerpoint/2010/main" val="36009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9F49C-3B62-4396-9119-4E86F89F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循环：图案问题（循环嵌套）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8EB26-6415-49E3-A01F-A888D6C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86FBD-A783-4027-A1CE-18A4E4E6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5" y="3953000"/>
            <a:ext cx="9881632" cy="240648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F0DFA9-E923-4791-A5A0-CE5B5E363DBA}"/>
              </a:ext>
            </a:extLst>
          </p:cNvPr>
          <p:cNvSpPr txBox="1">
            <a:spLocks/>
          </p:cNvSpPr>
          <p:nvPr/>
        </p:nvSpPr>
        <p:spPr>
          <a:xfrm>
            <a:off x="619500" y="1092864"/>
            <a:ext cx="10511798" cy="59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问题：打印九九乘法表。</a:t>
            </a:r>
          </a:p>
          <a:p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1A248-15F5-47F1-8210-798191430A38}"/>
              </a:ext>
            </a:extLst>
          </p:cNvPr>
          <p:cNvSpPr/>
          <p:nvPr/>
        </p:nvSpPr>
        <p:spPr>
          <a:xfrm>
            <a:off x="716321" y="1999700"/>
            <a:ext cx="7702939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print_multiplication_table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打印九九乘法表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'''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'%d * %d = %d'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'\t'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AFE610-5EB9-4A84-892E-ABA7D514FA99}"/>
              </a:ext>
            </a:extLst>
          </p:cNvPr>
          <p:cNvSpPr/>
          <p:nvPr/>
        </p:nvSpPr>
        <p:spPr>
          <a:xfrm>
            <a:off x="177322" y="3947224"/>
            <a:ext cx="208566" cy="239637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56DA8-B00D-4222-80AD-A22FEACD84AD}"/>
              </a:ext>
            </a:extLst>
          </p:cNvPr>
          <p:cNvSpPr txBox="1"/>
          <p:nvPr/>
        </p:nvSpPr>
        <p:spPr>
          <a:xfrm>
            <a:off x="89486" y="2668335"/>
            <a:ext cx="442072" cy="11998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外循环</a:t>
            </a:r>
            <a:endParaRPr lang="en-US" altLang="zh-CN" dirty="0"/>
          </a:p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669138-C2AD-473C-8399-0AFFA45C2ABB}"/>
              </a:ext>
            </a:extLst>
          </p:cNvPr>
          <p:cNvSpPr/>
          <p:nvPr/>
        </p:nvSpPr>
        <p:spPr>
          <a:xfrm>
            <a:off x="35705" y="5262075"/>
            <a:ext cx="6872800" cy="258633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876FDB-E374-4440-B239-239D3BDE314D}"/>
              </a:ext>
            </a:extLst>
          </p:cNvPr>
          <p:cNvSpPr txBox="1"/>
          <p:nvPr/>
        </p:nvSpPr>
        <p:spPr>
          <a:xfrm>
            <a:off x="7181295" y="5077409"/>
            <a:ext cx="180486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内循环</a:t>
            </a:r>
            <a:r>
              <a:rPr lang="en-US" altLang="zh-CN" dirty="0"/>
              <a:t>1&lt;=j&lt;=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B884D51-D46E-41E6-B3F6-3AE8B1125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33323"/>
              </p:ext>
            </p:extLst>
          </p:nvPr>
        </p:nvGraphicFramePr>
        <p:xfrm>
          <a:off x="9594482" y="1797296"/>
          <a:ext cx="768072" cy="3703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72">
                  <a:extLst>
                    <a:ext uri="{9D8B030D-6E8A-4147-A177-3AD203B41FA5}">
                      <a16:colId xmlns:a16="http://schemas.microsoft.com/office/drawing/2014/main" val="4126679501"/>
                    </a:ext>
                  </a:extLst>
                </a:gridCol>
              </a:tblGrid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687508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215744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6397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328105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061348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042419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7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5587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8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637836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9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20785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897F2D0-365E-4D37-BF19-21FBD582B6E3}"/>
              </a:ext>
            </a:extLst>
          </p:cNvPr>
          <p:cNvSpPr txBox="1"/>
          <p:nvPr/>
        </p:nvSpPr>
        <p:spPr>
          <a:xfrm>
            <a:off x="9594482" y="1331374"/>
            <a:ext cx="768072" cy="36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067048-DFB4-4EED-B3C3-5CE4BD1F648C}"/>
              </a:ext>
            </a:extLst>
          </p:cNvPr>
          <p:cNvSpPr/>
          <p:nvPr/>
        </p:nvSpPr>
        <p:spPr>
          <a:xfrm>
            <a:off x="3663895" y="3613092"/>
            <a:ext cx="4423009" cy="46149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print_multiplication.py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F4696F-48F7-4E4F-B8A5-57F3DEF8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38779"/>
              </p:ext>
            </p:extLst>
          </p:nvPr>
        </p:nvGraphicFramePr>
        <p:xfrm>
          <a:off x="10882170" y="877748"/>
          <a:ext cx="768072" cy="411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72">
                  <a:extLst>
                    <a:ext uri="{9D8B030D-6E8A-4147-A177-3AD203B41FA5}">
                      <a16:colId xmlns:a16="http://schemas.microsoft.com/office/drawing/2014/main" val="4126679501"/>
                    </a:ext>
                  </a:extLst>
                </a:gridCol>
              </a:tblGrid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687508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AD70128-ABCC-4D2D-9F1A-F972CF75F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09301"/>
              </p:ext>
            </p:extLst>
          </p:nvPr>
        </p:nvGraphicFramePr>
        <p:xfrm>
          <a:off x="10882170" y="1687715"/>
          <a:ext cx="768072" cy="822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72">
                  <a:extLst>
                    <a:ext uri="{9D8B030D-6E8A-4147-A177-3AD203B41FA5}">
                      <a16:colId xmlns:a16="http://schemas.microsoft.com/office/drawing/2014/main" val="2133555116"/>
                    </a:ext>
                  </a:extLst>
                </a:gridCol>
              </a:tblGrid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821846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67672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B86DDDD-E5BF-4BD8-B5BE-DA1AA23C8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60583"/>
              </p:ext>
            </p:extLst>
          </p:nvPr>
        </p:nvGraphicFramePr>
        <p:xfrm>
          <a:off x="10882170" y="2985186"/>
          <a:ext cx="768072" cy="1234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72">
                  <a:extLst>
                    <a:ext uri="{9D8B030D-6E8A-4147-A177-3AD203B41FA5}">
                      <a16:colId xmlns:a16="http://schemas.microsoft.com/office/drawing/2014/main" val="2133555116"/>
                    </a:ext>
                  </a:extLst>
                </a:gridCol>
              </a:tblGrid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821846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676724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1700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66A8361-785B-4E51-84AA-BFB06D83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25827"/>
              </p:ext>
            </p:extLst>
          </p:nvPr>
        </p:nvGraphicFramePr>
        <p:xfrm>
          <a:off x="10878996" y="4653362"/>
          <a:ext cx="768072" cy="1645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72">
                  <a:extLst>
                    <a:ext uri="{9D8B030D-6E8A-4147-A177-3AD203B41FA5}">
                      <a16:colId xmlns:a16="http://schemas.microsoft.com/office/drawing/2014/main" val="2133555116"/>
                    </a:ext>
                  </a:extLst>
                </a:gridCol>
              </a:tblGrid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821846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676724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1700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91407" marR="91407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39588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C84712A-6BFE-4D20-9092-06DB78D3FAD4}"/>
              </a:ext>
            </a:extLst>
          </p:cNvPr>
          <p:cNvSpPr txBox="1"/>
          <p:nvPr/>
        </p:nvSpPr>
        <p:spPr>
          <a:xfrm>
            <a:off x="10677736" y="230357"/>
            <a:ext cx="969332" cy="36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 in 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C6E1AB-37F2-4A65-BFCA-A83E7D6D5B3F}"/>
              </a:ext>
            </a:extLst>
          </p:cNvPr>
          <p:cNvGrpSpPr/>
          <p:nvPr/>
        </p:nvGrpSpPr>
        <p:grpSpPr>
          <a:xfrm>
            <a:off x="4248658" y="791166"/>
            <a:ext cx="6250429" cy="2125228"/>
            <a:chOff x="5890451" y="1603979"/>
            <a:chExt cx="6252691" cy="21259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E9DA961-FFE1-4125-AF28-DAD25F919F1B}"/>
                </a:ext>
              </a:extLst>
            </p:cNvPr>
            <p:cNvSpPr/>
            <p:nvPr/>
          </p:nvSpPr>
          <p:spPr>
            <a:xfrm>
              <a:off x="5890451" y="1603979"/>
              <a:ext cx="6252691" cy="36946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'*'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'='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'\t'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end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'\t'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3172390-1D9E-4ABC-A113-2E310C018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639" y="2154321"/>
              <a:ext cx="158669" cy="157565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3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96B4-122B-442C-828A-E7BA73A1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5CB32-E531-43BD-9E36-6ED0642F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逻辑运算</a:t>
            </a:r>
            <a:endParaRPr lang="en-US" altLang="zh-CN" sz="2800" dirty="0"/>
          </a:p>
          <a:p>
            <a:r>
              <a:rPr lang="zh-CN" altLang="en-US" sz="2800" dirty="0"/>
              <a:t>可迭代对象与</a:t>
            </a:r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r>
              <a:rPr lang="en-US" altLang="zh-CN" sz="2800" dirty="0"/>
              <a:t>while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r>
              <a:rPr lang="zh-CN" altLang="en-US" sz="2800" dirty="0"/>
              <a:t>异常处理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331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5F262-07C2-4A1F-8B3A-21407CD2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循环：图案问题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65DAC-9B3A-4D8B-BFD7-006730B0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图案由四部分组成：</a:t>
            </a:r>
            <a:endParaRPr lang="en-US" altLang="zh-CN" dirty="0"/>
          </a:p>
          <a:p>
            <a:pPr lvl="1"/>
            <a:r>
              <a:rPr lang="zh-CN" altLang="en-US" dirty="0"/>
              <a:t>第一行</a:t>
            </a:r>
            <a:r>
              <a:rPr lang="en-US" altLang="zh-CN" dirty="0"/>
              <a:t>:  +   2 * height</a:t>
            </a:r>
            <a:r>
              <a:rPr lang="zh-CN" altLang="en-US" dirty="0"/>
              <a:t>个 </a:t>
            </a:r>
            <a:r>
              <a:rPr lang="en-US" altLang="zh-CN" dirty="0"/>
              <a:t>*    + </a:t>
            </a:r>
          </a:p>
          <a:p>
            <a:pPr lvl="1"/>
            <a:r>
              <a:rPr lang="zh-CN" altLang="en-US" dirty="0"/>
              <a:t>倒立三角形（行数作为参数</a:t>
            </a:r>
            <a:r>
              <a:rPr lang="en-US" altLang="zh-CN" dirty="0"/>
              <a:t>height</a:t>
            </a:r>
            <a:r>
              <a:rPr lang="zh-CN" altLang="en-US" dirty="0"/>
              <a:t>）：中间的数字个数，相邻两行之间相差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假设循环变量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height</a:t>
            </a:r>
            <a:r>
              <a:rPr lang="zh-CN" altLang="en-US" dirty="0"/>
              <a:t>，数字个数</a:t>
            </a:r>
            <a:r>
              <a:rPr lang="en-US" altLang="zh-CN" dirty="0"/>
              <a:t>n = a + b * </a:t>
            </a:r>
            <a:r>
              <a:rPr lang="en-US" altLang="zh-CN" dirty="0" err="1"/>
              <a:t>i</a:t>
            </a:r>
            <a:r>
              <a:rPr lang="en-US" altLang="zh-CN" dirty="0"/>
              <a:t> = a - 2i</a:t>
            </a:r>
          </a:p>
          <a:p>
            <a:pPr lvl="2"/>
            <a:r>
              <a:rPr lang="zh-CN" altLang="en-US" dirty="0"/>
              <a:t>最后一行的数字个数为</a:t>
            </a:r>
            <a:r>
              <a:rPr lang="en-US" altLang="zh-CN" dirty="0"/>
              <a:t>0</a:t>
            </a:r>
            <a:r>
              <a:rPr lang="zh-CN" altLang="en-US" dirty="0"/>
              <a:t>，因此 </a:t>
            </a:r>
            <a:r>
              <a:rPr lang="en-US" altLang="zh-CN" dirty="0"/>
              <a:t>0 = a - 2 * height</a:t>
            </a:r>
            <a:r>
              <a:rPr lang="zh-CN" altLang="en-US" dirty="0"/>
              <a:t>，即</a:t>
            </a:r>
            <a:r>
              <a:rPr lang="en-US" altLang="zh-CN" dirty="0"/>
              <a:t>a = 2 * height</a:t>
            </a:r>
          </a:p>
          <a:p>
            <a:pPr lvl="2"/>
            <a:r>
              <a:rPr lang="zh-CN" altLang="en-US" dirty="0"/>
              <a:t>每行输出</a:t>
            </a:r>
            <a:r>
              <a:rPr lang="en-US" altLang="zh-CN" dirty="0"/>
              <a:t>[1, 2 * height - 2 * </a:t>
            </a:r>
            <a:r>
              <a:rPr lang="en-US" altLang="zh-CN" dirty="0" err="1"/>
              <a:t>i</a:t>
            </a:r>
            <a:r>
              <a:rPr lang="en-US" altLang="zh-CN" dirty="0"/>
              <a:t> ]</a:t>
            </a:r>
          </a:p>
          <a:p>
            <a:pPr lvl="1"/>
            <a:r>
              <a:rPr lang="zh-CN" altLang="en-US" dirty="0"/>
              <a:t>正立三角形</a:t>
            </a:r>
            <a:endParaRPr lang="en-US" altLang="zh-CN" dirty="0"/>
          </a:p>
          <a:p>
            <a:pPr lvl="1"/>
            <a:r>
              <a:rPr lang="zh-CN" altLang="en-US" dirty="0"/>
              <a:t>最后一行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DC489E-0421-4FE2-BDA9-9246F397F40E}"/>
              </a:ext>
            </a:extLst>
          </p:cNvPr>
          <p:cNvGrpSpPr/>
          <p:nvPr/>
        </p:nvGrpSpPr>
        <p:grpSpPr>
          <a:xfrm>
            <a:off x="8862091" y="-100451"/>
            <a:ext cx="3177954" cy="3439437"/>
            <a:chOff x="7332509" y="2492352"/>
            <a:chExt cx="3177954" cy="34394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6C8CBF1-BF4D-4600-96F7-7B7FEB6E8582}"/>
                </a:ext>
              </a:extLst>
            </p:cNvPr>
            <p:cNvSpPr/>
            <p:nvPr/>
          </p:nvSpPr>
          <p:spPr>
            <a:xfrm>
              <a:off x="7332509" y="2492352"/>
              <a:ext cx="1523816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</a:rPr>
                <a:t>+--------+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|\123456/|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\1234/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\12/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 \/ 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 /\ 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/21\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/4321\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|/654321\|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+--------+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EFCF0B-5D9D-4FF7-9565-9C6004496F12}"/>
                </a:ext>
              </a:extLst>
            </p:cNvPr>
            <p:cNvSpPr/>
            <p:nvPr/>
          </p:nvSpPr>
          <p:spPr>
            <a:xfrm>
              <a:off x="8709060" y="2515469"/>
              <a:ext cx="1801403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</a:rPr>
                <a:t>+----------+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|\12345678/|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\123456/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\1234/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 \12/ 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  \/  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  /\  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 /21\ 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 /4321\ 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 /654321\ 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|/87654321\|</a:t>
              </a:r>
            </a:p>
            <a:p>
              <a:r>
                <a:rPr lang="zh-CN" altLang="en-US" dirty="0">
                  <a:latin typeface="Consolas" panose="020B0609020204030204" pitchFamily="49" charset="0"/>
                </a:rPr>
                <a:t>+----------+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72F748E-7D2A-4039-B2D5-9C727BA6A8D9}"/>
              </a:ext>
            </a:extLst>
          </p:cNvPr>
          <p:cNvSpPr/>
          <p:nvPr/>
        </p:nvSpPr>
        <p:spPr>
          <a:xfrm>
            <a:off x="91324" y="3775870"/>
            <a:ext cx="483734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draw_line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"+"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A10857-1764-44DB-B246-F7FB3FB65D96}"/>
              </a:ext>
            </a:extLst>
          </p:cNvPr>
          <p:cNvSpPr/>
          <p:nvPr/>
        </p:nvSpPr>
        <p:spPr>
          <a:xfrm>
            <a:off x="5133647" y="3213927"/>
            <a:ext cx="690639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draw_top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4F63E5-CA1C-444F-B325-3CBA52972F5B}"/>
              </a:ext>
            </a:extLst>
          </p:cNvPr>
          <p:cNvSpPr/>
          <p:nvPr/>
        </p:nvSpPr>
        <p:spPr>
          <a:xfrm>
            <a:off x="4652339" y="5072359"/>
            <a:ext cx="743187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draw_bottom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"|"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16BCA-11F9-4EB8-9544-198693484383}"/>
              </a:ext>
            </a:extLst>
          </p:cNvPr>
          <p:cNvSpPr txBox="1"/>
          <p:nvPr/>
        </p:nvSpPr>
        <p:spPr>
          <a:xfrm>
            <a:off x="9034406" y="2548949"/>
            <a:ext cx="10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height=4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E10E7F-01BD-400F-AC5B-95A4B9AF4C32}"/>
              </a:ext>
            </a:extLst>
          </p:cNvPr>
          <p:cNvSpPr txBox="1"/>
          <p:nvPr/>
        </p:nvSpPr>
        <p:spPr>
          <a:xfrm>
            <a:off x="10623382" y="3168186"/>
            <a:ext cx="10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height=5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1E303C-5FD6-4D2D-AB6A-46AEB3E59912}"/>
              </a:ext>
            </a:extLst>
          </p:cNvPr>
          <p:cNvSpPr/>
          <p:nvPr/>
        </p:nvSpPr>
        <p:spPr>
          <a:xfrm>
            <a:off x="3290556" y="3544782"/>
            <a:ext cx="136178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hourglass.py</a:t>
            </a:r>
          </a:p>
        </p:txBody>
      </p:sp>
    </p:spTree>
    <p:extLst>
      <p:ext uri="{BB962C8B-B14F-4D97-AF65-F5344CB8AC3E}">
        <p14:creationId xmlns:p14="http://schemas.microsoft.com/office/powerpoint/2010/main" val="356777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C87-B2A8-4A70-A2F1-81CCEB9A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循环：栅栏循环</a:t>
            </a:r>
            <a:r>
              <a:rPr lang="en-US" altLang="zh-CN" dirty="0"/>
              <a:t>(fencepost loop)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5BA6D-B9D9-4140-A993-62AE3E12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输出字符串</a:t>
            </a:r>
            <a:r>
              <a:rPr lang="en-US" altLang="zh-CN" dirty="0"/>
              <a:t>s</a:t>
            </a:r>
            <a:r>
              <a:rPr lang="zh-CN" altLang="en-US" dirty="0"/>
              <a:t>多次</a:t>
            </a:r>
            <a:r>
              <a:rPr lang="en-US" altLang="zh-CN" dirty="0"/>
              <a:t>(times)</a:t>
            </a:r>
            <a:r>
              <a:rPr lang="zh-CN" altLang="en-US" dirty="0"/>
              <a:t>，之间以分号隔开，整个输出采用括号括起来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B358BC-892A-4D51-8A44-5F310044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98" y="0"/>
            <a:ext cx="2035892" cy="820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B1E8A3-2BC2-44E4-9AE5-4D89D254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540" y="84677"/>
            <a:ext cx="1980414" cy="7357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0116899-C99D-4B35-BB3D-D971BBF146C7}"/>
              </a:ext>
            </a:extLst>
          </p:cNvPr>
          <p:cNvSpPr/>
          <p:nvPr/>
        </p:nvSpPr>
        <p:spPr>
          <a:xfrm>
            <a:off x="321450" y="1302429"/>
            <a:ext cx="4583570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multiprint1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; 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multiprint2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'; 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5BFB2A-1C9D-4229-B9C4-279B494496A2}"/>
              </a:ext>
            </a:extLst>
          </p:cNvPr>
          <p:cNvSpPr/>
          <p:nvPr/>
        </p:nvSpPr>
        <p:spPr>
          <a:xfrm>
            <a:off x="5753259" y="1275360"/>
            <a:ext cx="458357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multiprint3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';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multiprint4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'()'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';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923558-E9CC-44DF-87F4-84AC6D751CC8}"/>
              </a:ext>
            </a:extLst>
          </p:cNvPr>
          <p:cNvSpPr txBox="1"/>
          <p:nvPr/>
        </p:nvSpPr>
        <p:spPr>
          <a:xfrm>
            <a:off x="321450" y="5267358"/>
            <a:ext cx="7947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版本</a:t>
            </a:r>
            <a:r>
              <a:rPr lang="en-US" altLang="zh-CN" sz="2000" dirty="0"/>
              <a:t>1</a:t>
            </a:r>
            <a:r>
              <a:rPr lang="zh-CN" altLang="en-US" sz="2000" dirty="0"/>
              <a:t>：参数：</a:t>
            </a:r>
            <a:r>
              <a:rPr lang="en-US" altLang="zh-CN" sz="2000" dirty="0"/>
              <a:t>'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', 3</a:t>
            </a:r>
            <a:r>
              <a:rPr lang="zh-CN" altLang="en-US" sz="2000" dirty="0"/>
              <a:t>时 输出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/>
                </a:solidFill>
              </a:rPr>
              <a:t>版本</a:t>
            </a:r>
            <a:r>
              <a:rPr lang="en-US" altLang="zh-CN" sz="2000" b="1" dirty="0">
                <a:solidFill>
                  <a:schemeClr val="accent6"/>
                </a:solidFill>
              </a:rPr>
              <a:t>2</a:t>
            </a:r>
            <a:r>
              <a:rPr lang="zh-CN" altLang="en-US" sz="2000" b="1" dirty="0">
                <a:solidFill>
                  <a:schemeClr val="accent6"/>
                </a:solidFill>
              </a:rPr>
              <a:t>：循环体每次判断是否最后一次</a:t>
            </a:r>
            <a:endParaRPr lang="en-US" altLang="zh-CN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版本</a:t>
            </a:r>
            <a:r>
              <a:rPr lang="en-US" altLang="zh-CN" sz="2000" dirty="0"/>
              <a:t>3:   </a:t>
            </a:r>
            <a:r>
              <a:rPr lang="zh-CN" altLang="en-US" sz="2000" dirty="0"/>
              <a:t>首先输出</a:t>
            </a:r>
            <a:r>
              <a:rPr lang="en-US" altLang="zh-CN" sz="2000" dirty="0"/>
              <a:t>s</a:t>
            </a:r>
            <a:r>
              <a:rPr lang="zh-CN" altLang="en-US" sz="2000" dirty="0"/>
              <a:t>，然后重复输出</a:t>
            </a:r>
            <a:r>
              <a:rPr lang="en-US" altLang="zh-CN" sz="2000" dirty="0"/>
              <a:t>; s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times=0</a:t>
            </a:r>
            <a:r>
              <a:rPr lang="zh-CN" altLang="en-US" sz="2000" dirty="0"/>
              <a:t>时，应该输出</a:t>
            </a:r>
            <a:r>
              <a:rPr lang="en-US" altLang="zh-CN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/>
                </a:solidFill>
              </a:rPr>
              <a:t>版本</a:t>
            </a:r>
            <a:r>
              <a:rPr lang="en-US" altLang="zh-CN" sz="2000" b="1" dirty="0">
                <a:solidFill>
                  <a:schemeClr val="accent6"/>
                </a:solidFill>
              </a:rPr>
              <a:t>4</a:t>
            </a:r>
            <a:r>
              <a:rPr lang="zh-CN" altLang="en-US" sz="2000" b="1" dirty="0">
                <a:solidFill>
                  <a:schemeClr val="accent6"/>
                </a:solidFill>
              </a:rPr>
              <a:t>：版本</a:t>
            </a:r>
            <a:r>
              <a:rPr lang="en-US" altLang="zh-CN" sz="2000" b="1" dirty="0">
                <a:solidFill>
                  <a:schemeClr val="accent6"/>
                </a:solidFill>
              </a:rPr>
              <a:t>3</a:t>
            </a:r>
            <a:r>
              <a:rPr lang="zh-CN" altLang="en-US" sz="2000" b="1" dirty="0">
                <a:solidFill>
                  <a:schemeClr val="accent6"/>
                </a:solidFill>
              </a:rPr>
              <a:t>的基础上增加了特殊情形的判断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79DA27-1736-4164-83A6-176475597015}"/>
              </a:ext>
            </a:extLst>
          </p:cNvPr>
          <p:cNvSpPr/>
          <p:nvPr/>
        </p:nvSpPr>
        <p:spPr>
          <a:xfrm>
            <a:off x="9637554" y="1182465"/>
            <a:ext cx="19240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fencepost_loop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5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AE905-313B-4A79-A41E-14E00F6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循环：更多示例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98744-4F16-48B8-A61C-1C997986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问题：寻找水仙花数。</a:t>
            </a:r>
            <a:r>
              <a:rPr lang="zh-CN" altLang="zh-CN" b="1" dirty="0">
                <a:latin typeface="宋体" panose="02010600030101010101" pitchFamily="2" charset="-122"/>
              </a:rPr>
              <a:t>所谓水仙花数是指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zh-CN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zh-CN" b="1" dirty="0">
                <a:latin typeface="宋体" panose="02010600030101010101" pitchFamily="2" charset="-122"/>
              </a:rPr>
              <a:t>位的十进制数，其各位数字的立方和等于该数本身。</a:t>
            </a:r>
            <a:r>
              <a:rPr lang="en-US" altLang="zh-CN" b="1" dirty="0">
                <a:latin typeface="宋体" panose="02010600030101010101" pitchFamily="2" charset="-122"/>
              </a:rPr>
              <a:t>153</a:t>
            </a:r>
            <a:r>
              <a:rPr lang="zh-CN" altLang="zh-CN" b="1" dirty="0">
                <a:latin typeface="宋体" panose="02010600030101010101" pitchFamily="2" charset="-122"/>
              </a:rPr>
              <a:t>是水仙花数，因为</a:t>
            </a:r>
            <a:r>
              <a:rPr lang="en-US" altLang="zh-CN" b="1" dirty="0">
                <a:latin typeface="宋体" panose="02010600030101010101" pitchFamily="2" charset="-122"/>
              </a:rPr>
              <a:t>153 = 1^3 + 5^3 + 3^3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E4F68-EEB7-4A27-8D3E-DC985418E3C9}"/>
              </a:ext>
            </a:extLst>
          </p:cNvPr>
          <p:cNvSpPr/>
          <p:nvPr/>
        </p:nvSpPr>
        <p:spPr>
          <a:xfrm>
            <a:off x="639750" y="1588957"/>
            <a:ext cx="8142816" cy="25542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find_narcissi_few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输出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水仙花数</a:t>
            </a:r>
            <a:r>
              <a:rPr lang="en-US" altLang="zh-CN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”'''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hundreds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hundreds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E2D1A6-0067-4757-996C-F227DFD37E2D}"/>
              </a:ext>
            </a:extLst>
          </p:cNvPr>
          <p:cNvSpPr/>
          <p:nvPr/>
        </p:nvSpPr>
        <p:spPr>
          <a:xfrm>
            <a:off x="639750" y="4143169"/>
            <a:ext cx="8847573" cy="224647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find_narcissi_few2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hundreds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tens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hundreds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hundreds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A164AE-4ECC-464F-9C37-1AEFA6F5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834" y="1386935"/>
            <a:ext cx="3019032" cy="400058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09" eaLnBrk="0" hangingPunct="0"/>
            <a:r>
              <a:rPr lang="zh-CN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find_narcissi_few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0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endParaRPr lang="zh-CN" altLang="zh-CN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25D072-733E-4BB6-B41D-6CB8D0FA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60" y="1786993"/>
            <a:ext cx="428569" cy="8190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7358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4CB5E8D-DAD6-4854-B93D-99A1C95E2728}"/>
              </a:ext>
            </a:extLst>
          </p:cNvPr>
          <p:cNvSpPr/>
          <p:nvPr/>
        </p:nvSpPr>
        <p:spPr>
          <a:xfrm>
            <a:off x="323816" y="1232399"/>
            <a:ext cx="11289709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chicken_rabbit_cage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兔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rabbits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found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无解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F7ED8A-98B4-4C5E-A9D4-A2BA1141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循环：更多示例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F3E75-1849-4744-AFED-6DA840D1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鸡兔同笼问题。假设共有鸡、兔30只，脚90只，求鸡、兔各有多少只。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7A2B32-D13E-4A0A-B918-BCF7DC8378DC}"/>
              </a:ext>
            </a:extLst>
          </p:cNvPr>
          <p:cNvSpPr/>
          <p:nvPr/>
        </p:nvSpPr>
        <p:spPr>
          <a:xfrm>
            <a:off x="323816" y="4360385"/>
            <a:ext cx="9485665" cy="23080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chicken_rabbit_cage2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鸡兔同笼问题。假设共有鸡、兔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只，脚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鸡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兔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headers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chickens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无解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F8F7A6-CB9D-4A1A-B97B-1805324B8190}"/>
              </a:ext>
            </a:extLst>
          </p:cNvPr>
          <p:cNvSpPr/>
          <p:nvPr/>
        </p:nvSpPr>
        <p:spPr>
          <a:xfrm>
            <a:off x="7117220" y="4175743"/>
            <a:ext cx="2610185" cy="3692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chicken_rabbit.py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0021E4-6F6A-4B94-B3D0-A8F6F30EE4E9}"/>
              </a:ext>
            </a:extLst>
          </p:cNvPr>
          <p:cNvSpPr txBox="1"/>
          <p:nvPr/>
        </p:nvSpPr>
        <p:spPr>
          <a:xfrm>
            <a:off x="5861841" y="2925419"/>
            <a:ext cx="2764946" cy="461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不建议采用的版本</a:t>
            </a:r>
          </a:p>
        </p:txBody>
      </p:sp>
    </p:spTree>
    <p:extLst>
      <p:ext uri="{BB962C8B-B14F-4D97-AF65-F5344CB8AC3E}">
        <p14:creationId xmlns:p14="http://schemas.microsoft.com/office/powerpoint/2010/main" val="408452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F64B-CB07-4EEC-ABE8-F06469B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循环：更多示例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9991C-6595-4F0B-BC11-7EBDB465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7210490" cy="561771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判断一个数是否为素数。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如果一个正整数除了1和本身外没有其他因子，则称为素数，否则称为合数</a:t>
            </a:r>
          </a:p>
          <a:p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6074CB-BF27-4D07-A415-C4604BFC01EA}"/>
              </a:ext>
            </a:extLst>
          </p:cNvPr>
          <p:cNvSpPr/>
          <p:nvPr/>
        </p:nvSpPr>
        <p:spPr>
          <a:xfrm>
            <a:off x="7920040" y="129947"/>
            <a:ext cx="4055408" cy="22464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is_prime0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prime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factor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factor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prime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prime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06D6B-E51E-4BA7-9D9B-170FD803FD72}"/>
              </a:ext>
            </a:extLst>
          </p:cNvPr>
          <p:cNvSpPr/>
          <p:nvPr/>
        </p:nvSpPr>
        <p:spPr>
          <a:xfrm>
            <a:off x="3270438" y="2437924"/>
            <a:ext cx="8705010" cy="3951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math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is_prime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''' 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判断一个数是否为素数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&gt;&gt;&gt; n = int(input("Input a integer:"))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&gt;&gt;&gt; print(</a:t>
            </a:r>
            <a:r>
              <a:rPr lang="en-US" altLang="zh-CN" kern="0" dirty="0" err="1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is_prime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(n))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'''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prime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max_factor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math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sqrt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factor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max_factor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+ 1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检查可能的因子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factor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如果有非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的因子，则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不是素数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prime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prime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9B0D46-1BAE-46C8-8272-B1C7AAED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744" y="2377263"/>
            <a:ext cx="2019037" cy="461605"/>
          </a:xfrm>
          <a:prstGeom prst="rect">
            <a:avLst/>
          </a:prstGeom>
          <a:ln/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09" eaLnBrk="0" hangingPunct="0"/>
            <a:r>
              <a:rPr lang="en-US" altLang="zh-CN" sz="2400" b="1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primes.py</a:t>
            </a:r>
            <a:endParaRPr lang="zh-CN" altLang="zh-CN" sz="24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AD33B5-EEAE-4127-8564-5E7816FB530E}"/>
                  </a:ext>
                </a:extLst>
              </p:cNvPr>
              <p:cNvSpPr txBox="1"/>
              <p:nvPr/>
            </p:nvSpPr>
            <p:spPr>
              <a:xfrm>
                <a:off x="442913" y="2274628"/>
                <a:ext cx="2480487" cy="185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 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假设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 ≤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 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AD33B5-EEAE-4127-8564-5E7816FB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3" y="2274628"/>
                <a:ext cx="2480487" cy="1851613"/>
              </a:xfrm>
              <a:prstGeom prst="rect">
                <a:avLst/>
              </a:prstGeom>
              <a:blipFill>
                <a:blip r:embed="rId3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4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E1C5C-D427-4F54-9BB0-318EB13A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循环：更多示例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35680-5AEC-4C5C-8F51-8E2CC9092ADF}"/>
              </a:ext>
            </a:extLst>
          </p:cNvPr>
          <p:cNvSpPr txBox="1">
            <a:spLocks noChangeArrowheads="1"/>
          </p:cNvSpPr>
          <p:nvPr/>
        </p:nvSpPr>
        <p:spPr>
          <a:xfrm>
            <a:off x="213311" y="2187120"/>
            <a:ext cx="4302300" cy="44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u="sng" dirty="0">
                <a:solidFill>
                  <a:srgbClr val="FF0000"/>
                </a:solidFill>
                <a:latin typeface="宋体" panose="02010600030101010101" pitchFamily="2" charset="-122"/>
              </a:rPr>
              <a:t>寻找小于等于100的最大素数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FB5934-4EF9-4492-81C5-4839375D2F0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074303"/>
            <a:ext cx="5688860" cy="1208831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u="sng" dirty="0">
                <a:solidFill>
                  <a:srgbClr val="FF0000"/>
                </a:solidFill>
                <a:latin typeface="宋体" panose="02010600030101010101" pitchFamily="2" charset="-122"/>
              </a:rPr>
              <a:t>输出100以内的所有素数</a:t>
            </a:r>
            <a:endParaRPr lang="en-US" altLang="zh-CN" sz="2400" u="sng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相比左边代码，注意最后一个break语句去掉了，</a:t>
            </a:r>
            <a:r>
              <a:rPr lang="zh-CN" altLang="en-US" sz="2000" b="1" dirty="0">
                <a:solidFill>
                  <a:schemeClr val="accent6"/>
                </a:solidFill>
                <a:latin typeface="宋体" panose="02010600030101010101" pitchFamily="2" charset="-122"/>
              </a:rPr>
              <a:t>继续寻找其他素数</a:t>
            </a:r>
            <a:endParaRPr lang="en-US" altLang="zh-CN" sz="2000" b="1" dirty="0">
              <a:solidFill>
                <a:schemeClr val="accent6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6628FA-4857-488C-9307-6CFB6D516C96}"/>
              </a:ext>
            </a:extLst>
          </p:cNvPr>
          <p:cNvSpPr txBox="1"/>
          <p:nvPr/>
        </p:nvSpPr>
        <p:spPr>
          <a:xfrm>
            <a:off x="44298" y="5261039"/>
            <a:ext cx="5763825" cy="132326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000" dirty="0"/>
              <a:t>循环体中的</a:t>
            </a:r>
            <a:r>
              <a:rPr lang="en-US" altLang="zh-CN" sz="2000" dirty="0"/>
              <a:t>break</a:t>
            </a:r>
            <a:r>
              <a:rPr lang="zh-CN" altLang="en-US" sz="2000" dirty="0"/>
              <a:t>跳出当前循环</a:t>
            </a:r>
            <a:endParaRPr lang="en-US" altLang="zh-CN" sz="2000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000" dirty="0"/>
              <a:t>循环语句的</a:t>
            </a:r>
            <a:r>
              <a:rPr lang="en-US" altLang="zh-CN" sz="2000" dirty="0"/>
              <a:t>else</a:t>
            </a:r>
            <a:r>
              <a:rPr lang="zh-CN" altLang="en-US" sz="2000" dirty="0"/>
              <a:t>子句中的</a:t>
            </a:r>
            <a:r>
              <a:rPr lang="en-US" altLang="zh-CN" sz="2000" dirty="0"/>
              <a:t>break</a:t>
            </a:r>
            <a:r>
              <a:rPr lang="zh-CN" altLang="en-US" sz="2000" dirty="0"/>
              <a:t>跳出循环语句所在的循环</a:t>
            </a:r>
            <a:endParaRPr lang="en-US" altLang="zh-CN" sz="2000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000" dirty="0"/>
              <a:t>continue</a:t>
            </a:r>
            <a:r>
              <a:rPr lang="zh-CN" altLang="en-US" sz="2000" dirty="0"/>
              <a:t>也是类似情形，回到相应的循环继续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EDB4E9-7A10-4ECA-8CA8-54F6121A1579}"/>
              </a:ext>
            </a:extLst>
          </p:cNvPr>
          <p:cNvGrpSpPr/>
          <p:nvPr/>
        </p:nvGrpSpPr>
        <p:grpSpPr>
          <a:xfrm>
            <a:off x="5940395" y="2947063"/>
            <a:ext cx="6006727" cy="3391108"/>
            <a:chOff x="5828535" y="37637"/>
            <a:chExt cx="5689601" cy="394257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6225256-C110-4B73-8183-FE6948F85965}"/>
                </a:ext>
              </a:extLst>
            </p:cNvPr>
            <p:cNvSpPr/>
            <p:nvPr/>
          </p:nvSpPr>
          <p:spPr>
            <a:xfrm>
              <a:off x="5828535" y="301982"/>
              <a:ext cx="5689601" cy="36782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def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all_primes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limit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):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 </a:t>
              </a:r>
              <a:r>
                <a:rPr lang="zh-CN" altLang="zh-CN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寻找</a:t>
              </a:r>
              <a:r>
                <a:rPr lang="en-US" altLang="zh-CN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zh-CN" altLang="zh-CN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以内的所有素数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range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limit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):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max_factor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int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math</a:t>
              </a:r>
              <a:r>
                <a:rPr lang="en-US" altLang="zh-CN" b="1" kern="0" dirty="0" err="1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sqrt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factor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range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max_factor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+ 1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):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 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factor 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==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break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end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8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 '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</a:t>
              </a:r>
              <a:endParaRPr lang="zh-CN" altLang="zh-CN" sz="2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356262-A420-4D7B-9187-1517481C9028}"/>
                </a:ext>
              </a:extLst>
            </p:cNvPr>
            <p:cNvSpPr txBox="1"/>
            <p:nvPr/>
          </p:nvSpPr>
          <p:spPr>
            <a:xfrm>
              <a:off x="9726917" y="37637"/>
              <a:ext cx="1637524" cy="48826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primes.py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F419BF-C5B7-4662-A152-ACF5CF02AC7A}"/>
              </a:ext>
            </a:extLst>
          </p:cNvPr>
          <p:cNvGrpSpPr/>
          <p:nvPr/>
        </p:nvGrpSpPr>
        <p:grpSpPr>
          <a:xfrm>
            <a:off x="214019" y="2714824"/>
            <a:ext cx="5495413" cy="2554546"/>
            <a:chOff x="25848" y="1360204"/>
            <a:chExt cx="5958170" cy="25548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F597A4-1A2A-4869-AB78-12EAAF87072A}"/>
                </a:ext>
              </a:extLst>
            </p:cNvPr>
            <p:cNvSpPr/>
            <p:nvPr/>
          </p:nvSpPr>
          <p:spPr>
            <a:xfrm>
              <a:off x="25848" y="1360204"/>
              <a:ext cx="5958170" cy="255488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def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kern="0" dirty="0" err="1">
                  <a:solidFill>
                    <a:srgbClr val="FF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max_prime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limit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600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):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600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 </a:t>
              </a:r>
              <a:r>
                <a:rPr lang="zh-CN" altLang="zh-CN" sz="1600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寻找</a:t>
              </a:r>
              <a:r>
                <a:rPr lang="en-US" altLang="zh-CN" sz="1600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zh-CN" altLang="zh-CN" sz="1600" kern="0" dirty="0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以内的最大素数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 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range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limit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600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):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max_factor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int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math</a:t>
              </a:r>
              <a:r>
                <a:rPr lang="en-US" altLang="zh-CN" sz="1600" b="1" kern="0" dirty="0" err="1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600" kern="0" dirty="0" err="1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sqrt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factor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range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max_factor+1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):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 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%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factor 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==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kern="0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break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600" b="1" kern="0" dirty="0">
                  <a:solidFill>
                    <a:srgbClr val="000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en-US" altLang="zh-CN" sz="1600" kern="0" dirty="0">
                  <a:solidFill>
                    <a:srgbClr val="000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sz="1600" b="1" kern="0" dirty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break</a:t>
              </a:r>
              <a:endParaRPr lang="zh-CN" altLang="zh-CN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3E37211-0349-414E-86CF-27E322EE7327}"/>
                </a:ext>
              </a:extLst>
            </p:cNvPr>
            <p:cNvGrpSpPr/>
            <p:nvPr/>
          </p:nvGrpSpPr>
          <p:grpSpPr>
            <a:xfrm>
              <a:off x="2807981" y="2805216"/>
              <a:ext cx="2540000" cy="338598"/>
              <a:chOff x="3004540" y="3105779"/>
              <a:chExt cx="2540000" cy="338598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A209B2-77D1-41E0-ADB7-36A356664422}"/>
                  </a:ext>
                </a:extLst>
              </p:cNvPr>
              <p:cNvSpPr txBox="1"/>
              <p:nvPr/>
            </p:nvSpPr>
            <p:spPr>
              <a:xfrm>
                <a:off x="3979900" y="3105779"/>
                <a:ext cx="1564640" cy="338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退出内层循环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6FD0D016-6739-4AA6-B619-FB837B8D783C}"/>
                  </a:ext>
                </a:extLst>
              </p:cNvPr>
              <p:cNvCxnSpPr/>
              <p:nvPr/>
            </p:nvCxnSpPr>
            <p:spPr>
              <a:xfrm flipH="1">
                <a:off x="3004540" y="3268339"/>
                <a:ext cx="89408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5914368-73AC-4379-BA5B-ED9957BDC814}"/>
                </a:ext>
              </a:extLst>
            </p:cNvPr>
            <p:cNvGrpSpPr/>
            <p:nvPr/>
          </p:nvGrpSpPr>
          <p:grpSpPr>
            <a:xfrm>
              <a:off x="2849503" y="3558812"/>
              <a:ext cx="2540001" cy="338598"/>
              <a:chOff x="3046062" y="3045579"/>
              <a:chExt cx="2540001" cy="338598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BB2693-C5B1-4073-A0F6-CA19D7B400AE}"/>
                  </a:ext>
                </a:extLst>
              </p:cNvPr>
              <p:cNvSpPr txBox="1"/>
              <p:nvPr/>
            </p:nvSpPr>
            <p:spPr>
              <a:xfrm>
                <a:off x="4021423" y="3045579"/>
                <a:ext cx="1564640" cy="338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退出外层循环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AD6F60F-CEA7-4EC4-AB03-262782BC652C}"/>
                  </a:ext>
                </a:extLst>
              </p:cNvPr>
              <p:cNvCxnSpPr/>
              <p:nvPr/>
            </p:nvCxnSpPr>
            <p:spPr>
              <a:xfrm flipH="1">
                <a:off x="3046062" y="3208138"/>
                <a:ext cx="89408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54C9E0A-C23E-4986-B10E-4DA0796E881F}"/>
              </a:ext>
            </a:extLst>
          </p:cNvPr>
          <p:cNvSpPr/>
          <p:nvPr/>
        </p:nvSpPr>
        <p:spPr>
          <a:xfrm>
            <a:off x="265696" y="682022"/>
            <a:ext cx="6095206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condidate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possible_condidates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satisifed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condidate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condidate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FDFF11-1020-45A4-A965-B6C107EDAE08}"/>
              </a:ext>
            </a:extLst>
          </p:cNvPr>
          <p:cNvSpPr/>
          <p:nvPr/>
        </p:nvSpPr>
        <p:spPr>
          <a:xfrm>
            <a:off x="6538119" y="726227"/>
            <a:ext cx="5532616" cy="132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condidate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possible_condidates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satisifed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condidate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found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condidate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9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0E50D-D075-43E6-A735-7584B273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46" y="40957"/>
            <a:ext cx="11203577" cy="644434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循环：循环优化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577FA-10DF-4196-9A65-4F977A4B2AC8}"/>
              </a:ext>
            </a:extLst>
          </p:cNvPr>
          <p:cNvSpPr txBox="1">
            <a:spLocks noChangeArrowheads="1"/>
          </p:cNvSpPr>
          <p:nvPr/>
        </p:nvSpPr>
        <p:spPr>
          <a:xfrm>
            <a:off x="352873" y="754238"/>
            <a:ext cx="10238927" cy="685917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8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输出由1、2、3、4这四个数字组成的每位数都不相同的所有三位数。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B4386-4C4C-42ED-AFBF-36AC41277A30}"/>
              </a:ext>
            </a:extLst>
          </p:cNvPr>
          <p:cNvSpPr/>
          <p:nvPr/>
        </p:nvSpPr>
        <p:spPr>
          <a:xfrm>
            <a:off x="362144" y="1270896"/>
            <a:ext cx="5603227" cy="18464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three_digit_numbers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():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digits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digits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k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k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10EE8C-D05B-4554-9DDB-53C7F93EFA70}"/>
              </a:ext>
            </a:extLst>
          </p:cNvPr>
          <p:cNvSpPr/>
          <p:nvPr/>
        </p:nvSpPr>
        <p:spPr>
          <a:xfrm>
            <a:off x="8504570" y="580408"/>
            <a:ext cx="3569743" cy="400058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three_digit_numbers.py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757AB42-A459-4A45-9C72-62BBFE036D94}"/>
              </a:ext>
            </a:extLst>
          </p:cNvPr>
          <p:cNvSpPr txBox="1">
            <a:spLocks noChangeArrowheads="1"/>
          </p:cNvSpPr>
          <p:nvPr/>
        </p:nvSpPr>
        <p:spPr>
          <a:xfrm>
            <a:off x="352873" y="3346762"/>
            <a:ext cx="5715016" cy="2757000"/>
          </a:xfrm>
          <a:prstGeom prst="rect">
            <a:avLst/>
          </a:prstGeom>
        </p:spPr>
        <p:txBody>
          <a:bodyPr vert="horz" lIns="91428" tIns="45714" rIns="91428" bIns="45714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为了优化程序以获得更高的效率和运行速度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编写循环语句时，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应尽量减少循环内部不必要的计算，将与循环变量无关的代码尽可能地提取到循环之外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使用多重循环嵌套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</a:t>
            </a: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，应尽量减少内层循环中不必要的计算，尽可能地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将部分判断和计算</a:t>
            </a: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向外提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，减少循环次数和计算次数</a:t>
            </a:r>
            <a:r>
              <a:rPr lang="zh-CN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902B05-480E-46DE-A861-25B528C4ACAF}"/>
              </a:ext>
            </a:extLst>
          </p:cNvPr>
          <p:cNvGrpSpPr/>
          <p:nvPr/>
        </p:nvGrpSpPr>
        <p:grpSpPr>
          <a:xfrm>
            <a:off x="6093506" y="1145657"/>
            <a:ext cx="6096907" cy="2061834"/>
            <a:chOff x="6121740" y="1557603"/>
            <a:chExt cx="6097701" cy="206210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47C6E5-DC91-4259-AE48-E361E51A4CEC}"/>
                </a:ext>
              </a:extLst>
            </p:cNvPr>
            <p:cNvSpPr/>
            <p:nvPr/>
          </p:nvSpPr>
          <p:spPr>
            <a:xfrm>
              <a:off x="6121740" y="1557603"/>
              <a:ext cx="6097701" cy="20621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def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three_digit_numbers2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():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digits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digits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digits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continue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digits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!=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!=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FBF855B-5406-4CED-8A55-A37627F94788}"/>
                </a:ext>
              </a:extLst>
            </p:cNvPr>
            <p:cNvSpPr/>
            <p:nvPr/>
          </p:nvSpPr>
          <p:spPr>
            <a:xfrm>
              <a:off x="10051135" y="1983786"/>
              <a:ext cx="2052191" cy="58477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等线" panose="02010600030101010101" pitchFamily="2" charset="-122"/>
                  <a:cs typeface="+mn-cs"/>
                </a:rPr>
                <a:t>部分判断提到外层循环，减少循环次数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4315EB4-8940-431E-BD04-10323B3326BE}"/>
              </a:ext>
            </a:extLst>
          </p:cNvPr>
          <p:cNvGrpSpPr/>
          <p:nvPr/>
        </p:nvGrpSpPr>
        <p:grpSpPr>
          <a:xfrm>
            <a:off x="6399966" y="3753943"/>
            <a:ext cx="5674347" cy="2554212"/>
            <a:chOff x="6400800" y="3753191"/>
            <a:chExt cx="5675086" cy="255454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55E82-97D3-41E5-AB29-90C75A9DAE38}"/>
                </a:ext>
              </a:extLst>
            </p:cNvPr>
            <p:cNvSpPr/>
            <p:nvPr/>
          </p:nvSpPr>
          <p:spPr>
            <a:xfrm>
              <a:off x="6400800" y="3753191"/>
              <a:ext cx="5675086" cy="255454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def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three_digit_numbers22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digits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digits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i100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digits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continue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j10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digits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!=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and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!=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i100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j10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k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8EFA8E-C6EF-4361-967B-B10F0D68A329}"/>
                </a:ext>
              </a:extLst>
            </p:cNvPr>
            <p:cNvSpPr/>
            <p:nvPr/>
          </p:nvSpPr>
          <p:spPr>
            <a:xfrm>
              <a:off x="9629408" y="4249932"/>
              <a:ext cx="2114357" cy="58477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*100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和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j*10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提到外层循环，减少计算次数</a:t>
              </a:r>
            </a:p>
          </p:txBody>
        </p:sp>
      </p:grp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D5F135D1-4ECE-4D0C-A5BD-469DF924350F}"/>
              </a:ext>
            </a:extLst>
          </p:cNvPr>
          <p:cNvSpPr txBox="1">
            <a:spLocks/>
          </p:cNvSpPr>
          <p:nvPr/>
        </p:nvSpPr>
        <p:spPr>
          <a:xfrm>
            <a:off x="9447570" y="6473346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4251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8502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2753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700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721254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65505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809756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354007" algn="l" defTabSz="1088502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0F9E687-30CD-4881-81FD-836A4B2BF14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F4734-C32A-4061-A567-31A755EA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CF012-9A17-4312-8807-2CC341CE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宋体" panose="02010600030101010101" pitchFamily="2" charset="-122"/>
              </a:rPr>
              <a:t>输出由1、2、3、4这四个数字组成的每位数都不相同的所有三位数。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892038-EEF6-4B81-A3CE-0F8FFBD54C0A}"/>
              </a:ext>
            </a:extLst>
          </p:cNvPr>
          <p:cNvSpPr/>
          <p:nvPr/>
        </p:nvSpPr>
        <p:spPr>
          <a:xfrm>
            <a:off x="138913" y="3350445"/>
            <a:ext cx="7389370" cy="3293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three_digit_numbers3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counts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0 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counts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counts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5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print()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counts % 5: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AE029-500F-4DC0-9F43-3835F69B4B55}"/>
              </a:ext>
            </a:extLst>
          </p:cNvPr>
          <p:cNvSpPr/>
          <p:nvPr/>
        </p:nvSpPr>
        <p:spPr>
          <a:xfrm>
            <a:off x="167937" y="1207927"/>
            <a:ext cx="6622066" cy="20618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CB76EFD-448A-4AE1-A7A5-21F4509A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48" y="1427202"/>
            <a:ext cx="3473551" cy="168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DC5ED6-5E9F-440A-8DD8-78188F52A0A3}"/>
              </a:ext>
            </a:extLst>
          </p:cNvPr>
          <p:cNvSpPr txBox="1"/>
          <p:nvPr/>
        </p:nvSpPr>
        <p:spPr>
          <a:xfrm>
            <a:off x="7733759" y="3688355"/>
            <a:ext cx="4291950" cy="26535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加入代码，每行输出最多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个数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21" marR="0" lvl="0" indent="-285721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counts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记录已经输出的数的个数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21" marR="0" lvl="0" indent="-285721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如果输出的数的个数为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的倍数，在后面加上回车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85721" marR="0" lvl="0" indent="-285721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所有的数输出结束后也要检查其个数是否为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的倍数，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如果不是，加上回车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C7BBF4-9887-4FF7-9C50-E252E571F285}"/>
              </a:ext>
            </a:extLst>
          </p:cNvPr>
          <p:cNvSpPr/>
          <p:nvPr/>
        </p:nvSpPr>
        <p:spPr>
          <a:xfrm>
            <a:off x="3958539" y="1157355"/>
            <a:ext cx="3569743" cy="400058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three_digit_numbers.py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218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96B4-122B-442C-828A-E7BA73A1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5CB32-E531-43BD-9E36-6ED0642F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逻辑运算</a:t>
            </a:r>
            <a:endParaRPr lang="en-US" altLang="zh-CN" sz="2800" dirty="0"/>
          </a:p>
          <a:p>
            <a:r>
              <a:rPr lang="zh-CN" altLang="en-US" sz="2800" dirty="0"/>
              <a:t>可迭代对象与</a:t>
            </a:r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r>
              <a:rPr lang="en-US" altLang="zh-CN" sz="2800" b="1" dirty="0">
                <a:solidFill>
                  <a:schemeClr val="accent6"/>
                </a:solidFill>
              </a:rPr>
              <a:t>while</a:t>
            </a:r>
            <a:r>
              <a:rPr lang="zh-CN" altLang="en-US" sz="2800" b="1" dirty="0">
                <a:solidFill>
                  <a:schemeClr val="accent6"/>
                </a:solidFill>
              </a:rPr>
              <a:t>循环</a:t>
            </a:r>
            <a:endParaRPr lang="en-US" altLang="zh-CN" sz="2800" b="1" dirty="0">
              <a:solidFill>
                <a:schemeClr val="accent6"/>
              </a:solidFill>
            </a:endParaRPr>
          </a:p>
          <a:p>
            <a:r>
              <a:rPr lang="zh-CN" altLang="en-US" sz="2800" dirty="0"/>
              <a:t>异常处理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6224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15083-2361-4C50-B521-7E8036ED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B773B-FD8F-4A69-A299-CFF8BB22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29" y="3585029"/>
            <a:ext cx="8092525" cy="2755712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10000"/>
              </a:spcBef>
            </a:pPr>
            <a:r>
              <a:rPr lang="zh-CN" altLang="en-US" dirty="0"/>
              <a:t>循环变量：在循环过程中改变且作为循环条件的变量</a:t>
            </a:r>
            <a:endParaRPr lang="en-US" altLang="zh-CN" dirty="0"/>
          </a:p>
          <a:p>
            <a:pPr eaLnBrk="0" hangingPunct="0">
              <a:lnSpc>
                <a:spcPct val="100000"/>
              </a:lnSpc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循环体中：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0" hangingPunct="0">
              <a:lnSpc>
                <a:spcPct val="100000"/>
              </a:lnSpc>
              <a:spcBef>
                <a:spcPct val="100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break</a:t>
            </a:r>
            <a:r>
              <a:rPr lang="zh-CN" altLang="en-US" sz="2000" dirty="0">
                <a:latin typeface="宋体" panose="02010600030101010101" pitchFamily="2" charset="-122"/>
              </a:rPr>
              <a:t>语句，循环提前结束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0" hangingPunct="0">
              <a:lnSpc>
                <a:spcPct val="100000"/>
              </a:lnSpc>
              <a:spcBef>
                <a:spcPct val="100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continue</a:t>
            </a:r>
            <a:r>
              <a:rPr lang="zh-CN" altLang="en-US" sz="2000" dirty="0">
                <a:latin typeface="宋体" panose="02010600030101010101" pitchFamily="2" charset="-122"/>
              </a:rPr>
              <a:t>语句，当前轮次结束，提前进入下轮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</a:rPr>
              <a:t>适当地使用</a:t>
            </a:r>
            <a:r>
              <a:rPr lang="en-US" altLang="zh-CN" sz="2000" dirty="0">
                <a:latin typeface="宋体" panose="02010600030101010101" pitchFamily="2" charset="-122"/>
              </a:rPr>
              <a:t>break</a:t>
            </a:r>
            <a:r>
              <a:rPr lang="zh-CN" altLang="en-US" sz="2000" dirty="0">
                <a:latin typeface="宋体" panose="02010600030101010101" pitchFamily="2" charset="-122"/>
              </a:rPr>
              <a:t>语句可让代码更简单或更清晰，但不可有太多的</a:t>
            </a:r>
            <a:r>
              <a:rPr lang="en-US" altLang="zh-CN" sz="2000" dirty="0">
                <a:latin typeface="宋体" panose="02010600030101010101" pitchFamily="2" charset="-122"/>
              </a:rPr>
              <a:t>break</a:t>
            </a:r>
            <a:r>
              <a:rPr lang="zh-CN" altLang="en-US" sz="2000" dirty="0">
                <a:latin typeface="宋体" panose="02010600030101010101" pitchFamily="2" charset="-122"/>
              </a:rPr>
              <a:t>或</a:t>
            </a:r>
            <a:r>
              <a:rPr lang="en-US" altLang="zh-CN" sz="2000" dirty="0">
                <a:latin typeface="宋体" panose="02010600030101010101" pitchFamily="2" charset="-122"/>
              </a:rPr>
              <a:t>continue!!! </a:t>
            </a:r>
          </a:p>
          <a:p>
            <a:r>
              <a:rPr lang="en-US" altLang="zh-CN" dirty="0">
                <a:latin typeface="宋体" panose="02010600030101010101" pitchFamily="2" charset="-122"/>
              </a:rPr>
              <a:t>while</a:t>
            </a:r>
            <a:r>
              <a:rPr lang="zh-CN" altLang="en-US" dirty="0">
                <a:latin typeface="宋体" panose="02010600030101010101" pitchFamily="2" charset="-122"/>
              </a:rPr>
              <a:t>支持可选的else子句，当循环自然结束时（不是因为执行了break而结束）执行else结构中的语句</a:t>
            </a:r>
          </a:p>
          <a:p>
            <a:endParaRPr lang="zh-CN" altLang="en-US" dirty="0"/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82483CA2-9702-454F-AC7F-9A33F6DE8BAF}"/>
              </a:ext>
            </a:extLst>
          </p:cNvPr>
          <p:cNvSpPr/>
          <p:nvPr/>
        </p:nvSpPr>
        <p:spPr>
          <a:xfrm>
            <a:off x="8622509" y="1174251"/>
            <a:ext cx="2960530" cy="870743"/>
          </a:xfrm>
          <a:prstGeom prst="flowChartDecisi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条件表达式？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1D4AEB-3F69-478A-B9FF-06A50E4F5B5B}"/>
              </a:ext>
            </a:extLst>
          </p:cNvPr>
          <p:cNvCxnSpPr>
            <a:endCxn id="4" idx="0"/>
          </p:cNvCxnSpPr>
          <p:nvPr/>
        </p:nvCxnSpPr>
        <p:spPr>
          <a:xfrm flipH="1">
            <a:off x="10102774" y="854974"/>
            <a:ext cx="1112" cy="3192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A2180D0-67D1-4C44-A4CA-A3057B55B389}"/>
              </a:ext>
            </a:extLst>
          </p:cNvPr>
          <p:cNvSpPr/>
          <p:nvPr/>
        </p:nvSpPr>
        <p:spPr>
          <a:xfrm>
            <a:off x="9043371" y="2554644"/>
            <a:ext cx="2147834" cy="6078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D1B3A9D-933E-4EE3-A1A3-921DA931B8F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102774" y="2044994"/>
            <a:ext cx="14514" cy="509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C92BADE8-F151-421D-B5C3-84F5C7853716}"/>
              </a:ext>
            </a:extLst>
          </p:cNvPr>
          <p:cNvSpPr/>
          <p:nvPr/>
        </p:nvSpPr>
        <p:spPr>
          <a:xfrm>
            <a:off x="9638378" y="6115717"/>
            <a:ext cx="986843" cy="37732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576807-CFEF-4A39-A792-6B22F0FC2E6E}"/>
              </a:ext>
            </a:extLst>
          </p:cNvPr>
          <p:cNvSpPr/>
          <p:nvPr/>
        </p:nvSpPr>
        <p:spPr>
          <a:xfrm>
            <a:off x="9043370" y="3585029"/>
            <a:ext cx="2147834" cy="6078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循环体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C0209D-F465-4C1D-9E2A-94BCB45CA07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0117288" y="3162445"/>
            <a:ext cx="1" cy="422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2">
            <a:extLst>
              <a:ext uri="{FF2B5EF4-FFF2-40B4-BE49-F238E27FC236}">
                <a16:creationId xmlns:a16="http://schemas.microsoft.com/office/drawing/2014/main" id="{4864FED2-21FB-4009-9D71-0E4E5730BF49}"/>
              </a:ext>
            </a:extLst>
          </p:cNvPr>
          <p:cNvCxnSpPr>
            <a:stCxn id="9" idx="2"/>
            <a:endCxn id="4" idx="1"/>
          </p:cNvCxnSpPr>
          <p:nvPr/>
        </p:nvCxnSpPr>
        <p:spPr>
          <a:xfrm rot="5400000" flipH="1">
            <a:off x="8078295" y="2153838"/>
            <a:ext cx="2583208" cy="1494778"/>
          </a:xfrm>
          <a:prstGeom prst="bentConnector4">
            <a:avLst>
              <a:gd name="adj1" fmla="val -8848"/>
              <a:gd name="adj2" fmla="val 1483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3">
            <a:extLst>
              <a:ext uri="{FF2B5EF4-FFF2-40B4-BE49-F238E27FC236}">
                <a16:creationId xmlns:a16="http://schemas.microsoft.com/office/drawing/2014/main" id="{8F9D43DE-CBBF-4102-B754-FCE0518854F3}"/>
              </a:ext>
            </a:extLst>
          </p:cNvPr>
          <p:cNvCxnSpPr>
            <a:stCxn id="4" idx="3"/>
            <a:endCxn id="14" idx="0"/>
          </p:cNvCxnSpPr>
          <p:nvPr/>
        </p:nvCxnSpPr>
        <p:spPr>
          <a:xfrm flipH="1">
            <a:off x="10131800" y="1609622"/>
            <a:ext cx="1451240" cy="3267005"/>
          </a:xfrm>
          <a:prstGeom prst="bentConnector4">
            <a:avLst>
              <a:gd name="adj1" fmla="val -28750"/>
              <a:gd name="adj2" fmla="val 922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4">
            <a:extLst>
              <a:ext uri="{FF2B5EF4-FFF2-40B4-BE49-F238E27FC236}">
                <a16:creationId xmlns:a16="http://schemas.microsoft.com/office/drawing/2014/main" id="{85E9E2A1-41EE-400A-9669-43AC4336111F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0131799" y="2858544"/>
            <a:ext cx="1059406" cy="3257172"/>
          </a:xfrm>
          <a:prstGeom prst="bentConnector4">
            <a:avLst>
              <a:gd name="adj1" fmla="val -21575"/>
              <a:gd name="adj2" fmla="val 88973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58AB53B-8691-40F8-B56D-6F409FF45B62}"/>
              </a:ext>
            </a:extLst>
          </p:cNvPr>
          <p:cNvSpPr/>
          <p:nvPr/>
        </p:nvSpPr>
        <p:spPr>
          <a:xfrm>
            <a:off x="9057882" y="4876626"/>
            <a:ext cx="2147834" cy="607801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else </a:t>
            </a:r>
            <a:r>
              <a:rPr lang="zh-CN" altLang="en-US" b="1" dirty="0">
                <a:solidFill>
                  <a:schemeClr val="tx1"/>
                </a:solidFill>
              </a:rPr>
              <a:t>语句块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040B7E-1839-46FE-8BEF-CC4B7B3BDB2B}"/>
              </a:ext>
            </a:extLst>
          </p:cNvPr>
          <p:cNvSpPr txBox="1"/>
          <p:nvPr/>
        </p:nvSpPr>
        <p:spPr>
          <a:xfrm>
            <a:off x="11176691" y="1232295"/>
            <a:ext cx="1523802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8675DC6-366C-428C-BED0-5132604FD694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10131799" y="5484428"/>
            <a:ext cx="0" cy="631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984E9A1-9779-43A2-8439-944839CD1201}"/>
              </a:ext>
            </a:extLst>
          </p:cNvPr>
          <p:cNvSpPr txBox="1"/>
          <p:nvPr/>
        </p:nvSpPr>
        <p:spPr>
          <a:xfrm>
            <a:off x="10146310" y="1972427"/>
            <a:ext cx="1523802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1D106E-9F21-4B0B-8B1D-6DDB044949BD}"/>
              </a:ext>
            </a:extLst>
          </p:cNvPr>
          <p:cNvSpPr txBox="1"/>
          <p:nvPr/>
        </p:nvSpPr>
        <p:spPr>
          <a:xfrm>
            <a:off x="10944491" y="3220492"/>
            <a:ext cx="1044894" cy="3692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break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9" name="肘形连接符 20">
            <a:extLst>
              <a:ext uri="{FF2B5EF4-FFF2-40B4-BE49-F238E27FC236}">
                <a16:creationId xmlns:a16="http://schemas.microsoft.com/office/drawing/2014/main" id="{A600B0F3-FBC3-4259-ADB0-CD1AAFF8CCB1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8622511" y="1609624"/>
            <a:ext cx="420862" cy="1248922"/>
          </a:xfrm>
          <a:prstGeom prst="bentConnector3">
            <a:avLst>
              <a:gd name="adj1" fmla="val 15431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002758E-C4DE-4E42-B13C-9D387C8C35D9}"/>
              </a:ext>
            </a:extLst>
          </p:cNvPr>
          <p:cNvSpPr txBox="1"/>
          <p:nvPr/>
        </p:nvSpPr>
        <p:spPr>
          <a:xfrm>
            <a:off x="7940427" y="1943402"/>
            <a:ext cx="1102943" cy="3692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continue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507A72-397A-43AB-AD9E-2C6960625A5C}"/>
              </a:ext>
            </a:extLst>
          </p:cNvPr>
          <p:cNvCxnSpPr>
            <a:endCxn id="14" idx="2"/>
          </p:cNvCxnSpPr>
          <p:nvPr/>
        </p:nvCxnSpPr>
        <p:spPr>
          <a:xfrm>
            <a:off x="10131799" y="4876355"/>
            <a:ext cx="1" cy="608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E869F52-3B04-4397-97EA-1C31C4387E8C}"/>
              </a:ext>
            </a:extLst>
          </p:cNvPr>
          <p:cNvSpPr/>
          <p:nvPr/>
        </p:nvSpPr>
        <p:spPr>
          <a:xfrm>
            <a:off x="9196597" y="173751"/>
            <a:ext cx="1899427" cy="607801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变量初始化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E694BEFB-6210-46F8-9DF3-D215A350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0" y="679057"/>
            <a:ext cx="6405164" cy="286194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条件表达式: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循环体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条件表达式1: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  </a:t>
            </a: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可选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endParaRPr lang="en-US" altLang="zh-CN" sz="2000" b="1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914309" eaLnBrk="0" hangingPunct="0"/>
            <a:r>
              <a:rPr lang="en-US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Exit loop now, skip else if present</a:t>
            </a:r>
            <a:b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条件表达式2: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 </a:t>
            </a:r>
            <a:r>
              <a:rPr lang="en-US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#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可选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defTabSz="914309" eaLnBrk="0" hangingPunct="0"/>
            <a:r>
              <a:rPr lang="en-US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Go to top of loop now</a:t>
            </a:r>
            <a:b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#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可选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Run if we didn't hit a 'break'</a:t>
            </a:r>
            <a:br>
              <a:rPr lang="zh-CN" altLang="zh-CN" sz="20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els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语句块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193015F-0FAF-413A-9596-88E21AF383EE}"/>
              </a:ext>
            </a:extLst>
          </p:cNvPr>
          <p:cNvSpPr/>
          <p:nvPr/>
        </p:nvSpPr>
        <p:spPr>
          <a:xfrm>
            <a:off x="2684980" y="13849"/>
            <a:ext cx="5951228" cy="6211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★在循环体尾部以及</a:t>
            </a:r>
            <a:r>
              <a:rPr lang="en-US" altLang="zh-CN" dirty="0"/>
              <a:t>continue</a:t>
            </a:r>
            <a:r>
              <a:rPr lang="zh-CN" altLang="en-US" dirty="0"/>
              <a:t>处应该保证循环变量有更新</a:t>
            </a:r>
          </a:p>
        </p:txBody>
      </p:sp>
    </p:spTree>
    <p:extLst>
      <p:ext uri="{BB962C8B-B14F-4D97-AF65-F5344CB8AC3E}">
        <p14:creationId xmlns:p14="http://schemas.microsoft.com/office/powerpoint/2010/main" val="2009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0A4AA-CD55-4FA5-8177-FF89572D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布尔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A6843-54D6-4D3C-9450-63CAE1CD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and :</a:t>
            </a:r>
            <a:r>
              <a:rPr lang="zh-CN" altLang="en-US" b="1" dirty="0"/>
              <a:t>逻辑与</a:t>
            </a:r>
            <a:r>
              <a:rPr lang="zh-CN" altLang="en-US" dirty="0"/>
              <a:t>  </a:t>
            </a:r>
            <a:r>
              <a:rPr lang="en-US" altLang="zh-CN" u="sng" dirty="0">
                <a:solidFill>
                  <a:srgbClr val="FF0000"/>
                </a:solidFill>
              </a:rPr>
              <a:t>expr1 and expr2 and expr3 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/>
              <a:t>比如n&gt;= 0 and n &lt; 10</a:t>
            </a:r>
            <a:endParaRPr lang="zh-CN" altLang="en-US" u="sng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and</a:t>
            </a:r>
            <a:r>
              <a:rPr lang="zh-CN" altLang="en-US" dirty="0"/>
              <a:t>运算采用左结合律，即从左到右进行运算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只有</a:t>
            </a:r>
            <a:r>
              <a:rPr lang="zh-CN" altLang="en-US" b="1" u="sng" dirty="0">
                <a:solidFill>
                  <a:srgbClr val="FF0000"/>
                </a:solidFill>
              </a:rPr>
              <a:t>所有条件</a:t>
            </a:r>
            <a:r>
              <a:rPr lang="en-US" altLang="zh-CN" b="1" u="sng" dirty="0">
                <a:solidFill>
                  <a:srgbClr val="FF0000"/>
                </a:solidFill>
              </a:rPr>
              <a:t>(</a:t>
            </a:r>
            <a:r>
              <a:rPr lang="zh-CN" altLang="en-US" b="1" u="sng" dirty="0">
                <a:solidFill>
                  <a:srgbClr val="FF0000"/>
                </a:solidFill>
              </a:rPr>
              <a:t>表达式</a:t>
            </a:r>
            <a:r>
              <a:rPr lang="en-US" altLang="zh-CN" b="1" u="sng" dirty="0">
                <a:solidFill>
                  <a:srgbClr val="FF0000"/>
                </a:solidFill>
              </a:rPr>
              <a:t>)</a:t>
            </a:r>
            <a:r>
              <a:rPr lang="zh-CN" altLang="en-US" b="1" u="sng" dirty="0">
                <a:solidFill>
                  <a:srgbClr val="FF0000"/>
                </a:solidFill>
              </a:rPr>
              <a:t>真值判断为真，</a:t>
            </a:r>
            <a:r>
              <a:rPr lang="zh-CN" altLang="en-US" dirty="0"/>
              <a:t>最终真值判断结果才为</a:t>
            </a:r>
            <a:r>
              <a:rPr lang="zh-CN" altLang="en-US" b="1" u="sng" dirty="0">
                <a:solidFill>
                  <a:srgbClr val="FF0000"/>
                </a:solidFill>
              </a:rPr>
              <a:t>真值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短路逻辑</a:t>
            </a:r>
            <a:r>
              <a:rPr lang="en-US" altLang="zh-CN" dirty="0">
                <a:latin typeface="arial" panose="020B0604020202020204" pitchFamily="34" charset="0"/>
              </a:rPr>
              <a:t>(short-circuit logic) </a:t>
            </a:r>
            <a:r>
              <a:rPr lang="zh-CN" altLang="en-US" dirty="0"/>
              <a:t>或</a:t>
            </a:r>
            <a:r>
              <a:rPr lang="zh-CN" altLang="en-US" dirty="0">
                <a:latin typeface="arial" panose="020B0604020202020204" pitchFamily="34" charset="0"/>
              </a:rPr>
              <a:t>惰性求值</a:t>
            </a:r>
            <a:r>
              <a:rPr lang="en-US" altLang="zh-CN" dirty="0">
                <a:latin typeface="arial" panose="020B0604020202020204" pitchFamily="34" charset="0"/>
              </a:rPr>
              <a:t>(lazy evaluation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如果前面真值判断为假，不管后面条件</a:t>
            </a:r>
            <a:r>
              <a:rPr lang="en-US" altLang="zh-CN" sz="2000" dirty="0"/>
              <a:t>(</a:t>
            </a:r>
            <a:r>
              <a:rPr lang="zh-CN" altLang="en-US" sz="2000" dirty="0"/>
              <a:t>表达式</a:t>
            </a:r>
            <a:r>
              <a:rPr lang="en-US" altLang="zh-CN" sz="2000" dirty="0"/>
              <a:t>)</a:t>
            </a:r>
            <a:r>
              <a:rPr lang="zh-CN" altLang="en-US" sz="2000" dirty="0"/>
              <a:t>怎样，最终也是假值。后面表达式不需要计算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dirty="0"/>
              <a:t>注意与其他语言不同，</a:t>
            </a:r>
            <a:r>
              <a:rPr lang="en-US" altLang="zh-CN" dirty="0"/>
              <a:t>and/or</a:t>
            </a:r>
            <a:r>
              <a:rPr lang="zh-CN" altLang="en-US" dirty="0"/>
              <a:t>运算得到的结果并不一定是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，而是某个表达式的值</a:t>
            </a:r>
            <a:r>
              <a:rPr lang="en-US" altLang="zh-CN" dirty="0"/>
              <a:t>(</a:t>
            </a:r>
            <a:r>
              <a:rPr lang="zh-CN" altLang="en-US" dirty="0"/>
              <a:t>用于</a:t>
            </a:r>
            <a:r>
              <a:rPr lang="en-US" altLang="zh-CN" dirty="0">
                <a:latin typeface="arial" panose="020B0604020202020204" pitchFamily="34" charset="0"/>
              </a:rPr>
              <a:t>if/while</a:t>
            </a:r>
            <a:r>
              <a:rPr lang="zh-CN" altLang="en-US" dirty="0">
                <a:latin typeface="arial" panose="020B0604020202020204" pitchFamily="34" charset="0"/>
              </a:rPr>
              <a:t>中的条件时再进行真值判断）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and </a:t>
            </a:r>
            <a:r>
              <a:rPr lang="zh-CN" altLang="en-US" sz="2000" dirty="0"/>
              <a:t>得到的是最后一个决定真值判断的表达式的值，即第一个假的表达式（已经知道最终为假值</a:t>
            </a:r>
            <a:r>
              <a:rPr lang="en-US" altLang="zh-CN" sz="2000" dirty="0"/>
              <a:t>)</a:t>
            </a:r>
            <a:r>
              <a:rPr lang="zh-CN" altLang="en-US" sz="2000" dirty="0"/>
              <a:t>或者最后一个表达式（最终的真值判断由最后一个表达式决定）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E46829B-C108-4A9E-9552-4AEAB641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0912"/>
              </p:ext>
            </p:extLst>
          </p:nvPr>
        </p:nvGraphicFramePr>
        <p:xfrm>
          <a:off x="214636" y="4244702"/>
          <a:ext cx="9815990" cy="2057340"/>
        </p:xfrm>
        <a:graphic>
          <a:graphicData uri="http://schemas.openxmlformats.org/drawingml/2006/table">
            <a:tbl>
              <a:tblPr firstRow="1" bandRow="1"/>
              <a:tblGrid>
                <a:gridCol w="1657753">
                  <a:extLst>
                    <a:ext uri="{9D8B030D-6E8A-4147-A177-3AD203B41FA5}">
                      <a16:colId xmlns:a16="http://schemas.microsoft.com/office/drawing/2014/main" val="3193089716"/>
                    </a:ext>
                  </a:extLst>
                </a:gridCol>
                <a:gridCol w="1576347">
                  <a:extLst>
                    <a:ext uri="{9D8B030D-6E8A-4147-A177-3AD203B41FA5}">
                      <a16:colId xmlns:a16="http://schemas.microsoft.com/office/drawing/2014/main" val="3458547283"/>
                    </a:ext>
                  </a:extLst>
                </a:gridCol>
                <a:gridCol w="2826914">
                  <a:extLst>
                    <a:ext uri="{9D8B030D-6E8A-4147-A177-3AD203B41FA5}">
                      <a16:colId xmlns:a16="http://schemas.microsoft.com/office/drawing/2014/main" val="1584889441"/>
                    </a:ext>
                  </a:extLst>
                </a:gridCol>
                <a:gridCol w="3754976">
                  <a:extLst>
                    <a:ext uri="{9D8B030D-6E8A-4147-A177-3AD203B41FA5}">
                      <a16:colId xmlns:a16="http://schemas.microsoft.com/office/drawing/2014/main" val="1341431828"/>
                    </a:ext>
                  </a:extLst>
                </a:gridCol>
              </a:tblGrid>
              <a:tr h="4114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>
                          <a:solidFill>
                            <a:schemeClr val="bg1"/>
                          </a:solidFill>
                        </a:rPr>
                        <a:t>bool(expr1)</a:t>
                      </a:r>
                      <a:endParaRPr lang="zh-CN" altLang="en-US" sz="21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>
                          <a:solidFill>
                            <a:schemeClr val="bg1"/>
                          </a:solidFill>
                        </a:rPr>
                        <a:t>bool(expr2)</a:t>
                      </a:r>
                      <a:endParaRPr lang="zh-CN" altLang="en-US" sz="21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>
                          <a:solidFill>
                            <a:schemeClr val="bg1"/>
                          </a:solidFill>
                        </a:rPr>
                        <a:t>bool(expr1 and expr2)</a:t>
                      </a:r>
                      <a:endParaRPr lang="zh-CN" altLang="en-US" sz="21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>
                          <a:solidFill>
                            <a:schemeClr val="bg1"/>
                          </a:solidFill>
                        </a:rPr>
                        <a:t>expr1 and expr2</a:t>
                      </a:r>
                      <a:endParaRPr lang="zh-CN" altLang="en-US" sz="21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09922"/>
                  </a:ext>
                </a:extLst>
              </a:tr>
              <a:tr h="4114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True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True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True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expr1</a:t>
                      </a:r>
                      <a:r>
                        <a:rPr lang="zh-CN" altLang="en-US" sz="2100" dirty="0"/>
                        <a:t>为真</a:t>
                      </a:r>
                      <a:r>
                        <a:rPr lang="en-US" altLang="zh-CN" sz="2100" dirty="0"/>
                        <a:t>,</a:t>
                      </a:r>
                      <a:r>
                        <a:rPr lang="en-US" altLang="zh-CN" sz="2100" baseline="0" dirty="0"/>
                        <a:t> </a:t>
                      </a:r>
                      <a:r>
                        <a:rPr lang="zh-CN" altLang="en-US" sz="2100" baseline="0" dirty="0"/>
                        <a:t>取值为</a:t>
                      </a:r>
                      <a:r>
                        <a:rPr lang="en-US" altLang="zh-CN" sz="2100" dirty="0"/>
                        <a:t>expr2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227613"/>
                  </a:ext>
                </a:extLst>
              </a:tr>
              <a:tr h="4114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True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expr1</a:t>
                      </a:r>
                      <a:r>
                        <a:rPr lang="zh-CN" altLang="en-US" sz="2100" dirty="0"/>
                        <a:t>为真</a:t>
                      </a:r>
                      <a:r>
                        <a:rPr lang="en-US" altLang="zh-CN" sz="2100" dirty="0"/>
                        <a:t>,</a:t>
                      </a:r>
                      <a:r>
                        <a:rPr lang="en-US" altLang="zh-CN" sz="2100" baseline="0" dirty="0"/>
                        <a:t> </a:t>
                      </a:r>
                      <a:r>
                        <a:rPr lang="zh-CN" altLang="en-US" sz="2100" baseline="0" dirty="0"/>
                        <a:t>取值为</a:t>
                      </a:r>
                      <a:r>
                        <a:rPr lang="en-US" altLang="zh-CN" sz="2100" dirty="0"/>
                        <a:t>expr2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09606"/>
                  </a:ext>
                </a:extLst>
              </a:tr>
              <a:tr h="4114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True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expr1</a:t>
                      </a:r>
                      <a:r>
                        <a:rPr lang="zh-CN" altLang="en-US" sz="2100" dirty="0"/>
                        <a:t>为假</a:t>
                      </a:r>
                      <a:r>
                        <a:rPr lang="en-US" altLang="zh-CN" sz="2100" dirty="0"/>
                        <a:t>, </a:t>
                      </a:r>
                      <a:r>
                        <a:rPr lang="zh-CN" altLang="en-US" sz="2100" baseline="0" dirty="0"/>
                        <a:t>取值为</a:t>
                      </a:r>
                      <a:r>
                        <a:rPr lang="en-US" altLang="zh-CN" sz="2100" dirty="0"/>
                        <a:t>expr1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48977"/>
                  </a:ext>
                </a:extLst>
              </a:tr>
              <a:tr h="4114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False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100" dirty="0"/>
                        <a:t>expr1</a:t>
                      </a:r>
                      <a:r>
                        <a:rPr lang="zh-CN" altLang="en-US" sz="2100" dirty="0"/>
                        <a:t>为假</a:t>
                      </a:r>
                      <a:r>
                        <a:rPr lang="en-US" altLang="zh-CN" sz="2100" dirty="0"/>
                        <a:t>, </a:t>
                      </a:r>
                      <a:r>
                        <a:rPr lang="zh-CN" altLang="en-US" sz="2100" baseline="0" dirty="0"/>
                        <a:t>取值为</a:t>
                      </a:r>
                      <a:r>
                        <a:rPr lang="en-US" altLang="zh-CN" sz="2100" dirty="0"/>
                        <a:t>expr1</a:t>
                      </a:r>
                      <a:endParaRPr lang="zh-CN" altLang="en-US" sz="21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5432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E0943CD-8781-447D-860D-B013EDDB398C}"/>
              </a:ext>
            </a:extLst>
          </p:cNvPr>
          <p:cNvSpPr/>
          <p:nvPr/>
        </p:nvSpPr>
        <p:spPr>
          <a:xfrm>
            <a:off x="8725718" y="1500413"/>
            <a:ext cx="3198311" cy="36933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expr1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为真时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expr2,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否则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 expr1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31C5E-C088-44C5-8E4A-0FA560ED6E45}"/>
              </a:ext>
            </a:extLst>
          </p:cNvPr>
          <p:cNvSpPr/>
          <p:nvPr/>
        </p:nvSpPr>
        <p:spPr>
          <a:xfrm>
            <a:off x="7923380" y="196139"/>
            <a:ext cx="4000649" cy="1200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if expr1: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    expr = expr2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else: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expr = expr1   # expr1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真值为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False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A2A5E6-4012-433E-B1D2-3B377E6FCC7A}"/>
              </a:ext>
            </a:extLst>
          </p:cNvPr>
          <p:cNvSpPr/>
          <p:nvPr/>
        </p:nvSpPr>
        <p:spPr>
          <a:xfrm>
            <a:off x="214636" y="6461806"/>
            <a:ext cx="997028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and : </a:t>
            </a:r>
            <a:r>
              <a:rPr lang="zh-CN" altLang="en-US" sz="20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返回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第一个</a:t>
            </a:r>
            <a:r>
              <a:rPr lang="zh-CN" altLang="en-US" sz="2000" b="1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假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(None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、空或者数值</a:t>
            </a:r>
            <a:r>
              <a:rPr lang="en-US" altLang="zh-CN" sz="2000" b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0)</a:t>
            </a:r>
            <a:r>
              <a:rPr lang="zh-CN" altLang="en-US" sz="2000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的表达式或者最后一个表达式</a:t>
            </a:r>
            <a:endParaRPr lang="en-US" altLang="zh-CN" sz="2000" b="1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359C4B-2FED-4968-BF2E-EEAF5308412E}"/>
              </a:ext>
            </a:extLst>
          </p:cNvPr>
          <p:cNvSpPr/>
          <p:nvPr/>
        </p:nvSpPr>
        <p:spPr>
          <a:xfrm>
            <a:off x="10158791" y="4244702"/>
            <a:ext cx="1943974" cy="23083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&gt;&gt;&gt; 4 and 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&gt;&gt;&gt; 4 and 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&gt;&gt;&gt; 0.0 and 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0.0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&gt;&gt;&gt; '' and 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''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96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A36BF-FE64-46B0-9CE9-86B59610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526A6-B15E-41ED-9A58-000A9CC7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11289710" cy="5617710"/>
          </a:xfrm>
        </p:spPr>
        <p:txBody>
          <a:bodyPr/>
          <a:lstStyle/>
          <a:p>
            <a:r>
              <a:rPr lang="zh-CN" altLang="en-US" b="1" dirty="0"/>
              <a:t>问题： 给出一个正整数，获得该整数的各位数字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0830DC-EACB-44B1-A8FE-E04AB1F25F31}"/>
              </a:ext>
            </a:extLst>
          </p:cNvPr>
          <p:cNvSpPr/>
          <p:nvPr/>
        </p:nvSpPr>
        <p:spPr>
          <a:xfrm>
            <a:off x="401699" y="1094099"/>
            <a:ext cx="6975076" cy="561846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extract_digits_noloop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i="1" kern="0" dirty="0">
                <a:solidFill>
                  <a:srgbClr val="0000FF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b="1" i="1" kern="0" dirty="0">
                <a:solidFill>
                  <a:srgbClr val="808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i="1" kern="0" dirty="0" err="1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i="1" kern="0" dirty="0">
                <a:solidFill>
                  <a:srgbClr val="0000FF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 err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kern="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kern="0" dirty="0">
                <a:solidFill>
                  <a:srgbClr val="00008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i="1" kern="0" dirty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i="1" kern="0" dirty="0">
                <a:solidFill>
                  <a:srgbClr val="0000FF"/>
                </a:solidFill>
                <a:effectLst>
                  <a:glow rad="127000">
                    <a:schemeClr val="bg1"/>
                  </a:glo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b="1" i="1" kern="100" dirty="0">
              <a:effectLst>
                <a:glow rad="127000">
                  <a:schemeClr val="bg1"/>
                </a:glo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digit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2EF617-BAFC-44E9-B986-A24CF6B93B96}"/>
              </a:ext>
            </a:extLst>
          </p:cNvPr>
          <p:cNvSpPr/>
          <p:nvPr/>
        </p:nvSpPr>
        <p:spPr>
          <a:xfrm>
            <a:off x="3773875" y="6115570"/>
            <a:ext cx="3318105" cy="46160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kern="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extract_digits.py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C9E9F0-1541-4E63-BCD3-51C71A42DA38}"/>
              </a:ext>
            </a:extLst>
          </p:cNvPr>
          <p:cNvSpPr/>
          <p:nvPr/>
        </p:nvSpPr>
        <p:spPr>
          <a:xfrm>
            <a:off x="692061" y="2013735"/>
            <a:ext cx="5965594" cy="157836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CBF9780-9723-42A3-AF63-49D1CD47566E}"/>
              </a:ext>
            </a:extLst>
          </p:cNvPr>
          <p:cNvGrpSpPr/>
          <p:nvPr/>
        </p:nvGrpSpPr>
        <p:grpSpPr>
          <a:xfrm>
            <a:off x="8072403" y="340545"/>
            <a:ext cx="3909368" cy="6147031"/>
            <a:chOff x="7702001" y="623460"/>
            <a:chExt cx="3909368" cy="6147031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66A3DF37-A285-4ECE-A7C2-0AC5F71D40C2}"/>
                </a:ext>
              </a:extLst>
            </p:cNvPr>
            <p:cNvSpPr/>
            <p:nvPr/>
          </p:nvSpPr>
          <p:spPr>
            <a:xfrm>
              <a:off x="8214016" y="1071786"/>
              <a:ext cx="2467107" cy="61045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要获得右边数第几位</a:t>
              </a:r>
              <a:r>
                <a:rPr lang="en-US" altLang="zh-CN" dirty="0"/>
                <a:t>? </a:t>
              </a:r>
            </a:p>
            <a:p>
              <a:pPr algn="ctr"/>
              <a:r>
                <a:rPr lang="en-US" altLang="zh-CN" dirty="0"/>
                <a:t>place=1</a:t>
              </a:r>
              <a:endParaRPr lang="zh-CN" altLang="en-US" dirty="0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981AF9E4-8D35-4E07-B8B2-18026FFB765E}"/>
                </a:ext>
              </a:extLst>
            </p:cNvPr>
            <p:cNvSpPr/>
            <p:nvPr/>
          </p:nvSpPr>
          <p:spPr>
            <a:xfrm>
              <a:off x="8228528" y="2722868"/>
              <a:ext cx="2467107" cy="59990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获得个位数</a:t>
              </a:r>
              <a:r>
                <a:rPr lang="en-US" altLang="zh-CN" dirty="0"/>
                <a:t>:</a:t>
              </a:r>
            </a:p>
            <a:p>
              <a:pPr algn="ctr"/>
              <a:r>
                <a:rPr lang="en-US" altLang="zh-CN" dirty="0"/>
                <a:t>digit = </a:t>
              </a:r>
              <a:r>
                <a:rPr lang="en-US" altLang="zh-CN" dirty="0" err="1"/>
                <a:t>num</a:t>
              </a:r>
              <a:r>
                <a:rPr lang="en-US" altLang="zh-CN" dirty="0"/>
                <a:t> % 10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B8F1B4A4-505C-4F96-AD50-82618761AF96}"/>
                </a:ext>
              </a:extLst>
            </p:cNvPr>
            <p:cNvSpPr/>
            <p:nvPr/>
          </p:nvSpPr>
          <p:spPr>
            <a:xfrm>
              <a:off x="8228528" y="3816476"/>
              <a:ext cx="2467107" cy="640848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去掉个位数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num</a:t>
              </a:r>
              <a:r>
                <a:rPr lang="en-US" altLang="zh-CN" dirty="0"/>
                <a:t> = </a:t>
              </a:r>
              <a:r>
                <a:rPr lang="en-US" altLang="zh-CN" dirty="0" err="1"/>
                <a:t>num</a:t>
              </a:r>
              <a:r>
                <a:rPr lang="en-US" altLang="zh-CN" dirty="0"/>
                <a:t> // 10</a:t>
              </a:r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0276D8BF-647E-438E-829B-4B3100A55DB5}"/>
                </a:ext>
              </a:extLst>
            </p:cNvPr>
            <p:cNvSpPr/>
            <p:nvPr/>
          </p:nvSpPr>
          <p:spPr>
            <a:xfrm>
              <a:off x="8243040" y="5862726"/>
              <a:ext cx="2423570" cy="397094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num</a:t>
              </a:r>
              <a:r>
                <a:rPr lang="en-US" altLang="zh-CN" dirty="0"/>
                <a:t> == 0? </a:t>
              </a:r>
              <a:endParaRPr lang="zh-CN" altLang="en-US" dirty="0"/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D6A98782-9E4B-4A4B-9C32-A2EE5FB63D17}"/>
                </a:ext>
              </a:extLst>
            </p:cNvPr>
            <p:cNvSpPr/>
            <p:nvPr/>
          </p:nvSpPr>
          <p:spPr>
            <a:xfrm>
              <a:off x="8228528" y="4863956"/>
              <a:ext cx="2467107" cy="59213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更新下一位数字位置</a:t>
              </a:r>
              <a:endParaRPr lang="en-US" altLang="zh-CN" dirty="0"/>
            </a:p>
            <a:p>
              <a:pPr algn="ctr"/>
              <a:r>
                <a:rPr lang="en-US" altLang="zh-CN" dirty="0"/>
                <a:t>place = place + 1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D63B9DA-111B-48D2-B2A0-29B5992B2DAD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9447569" y="1682242"/>
              <a:ext cx="0" cy="566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E9682FA-8481-41EF-AEEB-B04F4E324261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 flipH="1">
              <a:off x="9454826" y="5456093"/>
              <a:ext cx="7256" cy="4066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E2908B4-B288-482A-84CB-E7CD68F15DA4}"/>
                </a:ext>
              </a:extLst>
            </p:cNvPr>
            <p:cNvSpPr txBox="1"/>
            <p:nvPr/>
          </p:nvSpPr>
          <p:spPr>
            <a:xfrm>
              <a:off x="10537975" y="5693079"/>
              <a:ext cx="893421" cy="36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CD7C0B4-9770-4E3A-AE35-4E828CE09D68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9462082" y="3322771"/>
              <a:ext cx="0" cy="493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FFCBE21-C97D-42E6-A9B4-9DD04BBD02DF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9462082" y="4457323"/>
              <a:ext cx="0" cy="4066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26">
              <a:extLst>
                <a:ext uri="{FF2B5EF4-FFF2-40B4-BE49-F238E27FC236}">
                  <a16:creationId xmlns:a16="http://schemas.microsoft.com/office/drawing/2014/main" id="{FC01C6C7-3E04-47F7-916D-BF7897FF0B28}"/>
                </a:ext>
              </a:extLst>
            </p:cNvPr>
            <p:cNvCxnSpPr>
              <a:stCxn id="10" idx="1"/>
              <a:endCxn id="21" idx="1"/>
            </p:cNvCxnSpPr>
            <p:nvPr/>
          </p:nvCxnSpPr>
          <p:spPr>
            <a:xfrm rot="10800000" flipH="1">
              <a:off x="8243040" y="2183153"/>
              <a:ext cx="7256" cy="3878122"/>
            </a:xfrm>
            <a:prstGeom prst="bentConnector3">
              <a:avLst>
                <a:gd name="adj1" fmla="val -103502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30">
              <a:extLst>
                <a:ext uri="{FF2B5EF4-FFF2-40B4-BE49-F238E27FC236}">
                  <a16:creationId xmlns:a16="http://schemas.microsoft.com/office/drawing/2014/main" id="{6BA1FAA4-A8EA-4E65-8E46-C5D88DA47028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9371380" y="6061274"/>
              <a:ext cx="1295231" cy="657392"/>
            </a:xfrm>
            <a:prstGeom prst="bentConnector4">
              <a:avLst>
                <a:gd name="adj1" fmla="val -40235"/>
                <a:gd name="adj2" fmla="val 6510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3A68B5-9961-4A6C-BC84-13C6181462C9}"/>
                </a:ext>
              </a:extLst>
            </p:cNvPr>
            <p:cNvSpPr txBox="1"/>
            <p:nvPr/>
          </p:nvSpPr>
          <p:spPr>
            <a:xfrm>
              <a:off x="7702001" y="5703236"/>
              <a:ext cx="893421" cy="36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8B67839-888F-49A0-A497-1D0B43AEDDF2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9447569" y="623460"/>
              <a:ext cx="0" cy="448326"/>
            </a:xfrm>
            <a:prstGeom prst="straightConnector1">
              <a:avLst/>
            </a:prstGeom>
            <a:ln w="2222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DB9747FF-B0ED-4F13-9884-07F9D16BFE6F}"/>
                </a:ext>
              </a:extLst>
            </p:cNvPr>
            <p:cNvSpPr/>
            <p:nvPr/>
          </p:nvSpPr>
          <p:spPr>
            <a:xfrm>
              <a:off x="8250297" y="1940597"/>
              <a:ext cx="2423570" cy="485108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一直重复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D8A10F6-211C-4DA7-91D9-7C96D18908EE}"/>
                </a:ext>
              </a:extLst>
            </p:cNvPr>
            <p:cNvCxnSpPr>
              <a:stCxn id="21" idx="2"/>
              <a:endCxn id="8" idx="0"/>
            </p:cNvCxnSpPr>
            <p:nvPr/>
          </p:nvCxnSpPr>
          <p:spPr>
            <a:xfrm>
              <a:off x="9462082" y="2425705"/>
              <a:ext cx="0" cy="297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CFF0CA-337E-40A4-B609-4DE342A26A4A}"/>
                </a:ext>
              </a:extLst>
            </p:cNvPr>
            <p:cNvSpPr txBox="1"/>
            <p:nvPr/>
          </p:nvSpPr>
          <p:spPr>
            <a:xfrm>
              <a:off x="8941667" y="6401207"/>
              <a:ext cx="859424" cy="36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1F6F9D-F731-440D-A82B-43D4CF6DC647}"/>
                </a:ext>
              </a:extLst>
            </p:cNvPr>
            <p:cNvSpPr txBox="1"/>
            <p:nvPr/>
          </p:nvSpPr>
          <p:spPr>
            <a:xfrm>
              <a:off x="8832299" y="2334910"/>
              <a:ext cx="893421" cy="36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32D986-8DD5-4C2F-BE0A-94C182846513}"/>
                </a:ext>
              </a:extLst>
            </p:cNvPr>
            <p:cNvSpPr/>
            <p:nvPr/>
          </p:nvSpPr>
          <p:spPr>
            <a:xfrm>
              <a:off x="10710146" y="2184881"/>
              <a:ext cx="838200" cy="660400"/>
            </a:xfrm>
            <a:custGeom>
              <a:avLst/>
              <a:gdLst>
                <a:gd name="connsiteX0" fmla="*/ 0 w 838200"/>
                <a:gd name="connsiteY0" fmla="*/ 0 h 660400"/>
                <a:gd name="connsiteX1" fmla="*/ 838200 w 838200"/>
                <a:gd name="connsiteY1" fmla="*/ 16933 h 660400"/>
                <a:gd name="connsiteX2" fmla="*/ 821267 w 83820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660400">
                  <a:moveTo>
                    <a:pt x="0" y="0"/>
                  </a:moveTo>
                  <a:lnTo>
                    <a:pt x="838200" y="16933"/>
                  </a:lnTo>
                  <a:lnTo>
                    <a:pt x="821267" y="660400"/>
                  </a:lnTo>
                </a:path>
              </a:pathLst>
            </a:cu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530505-0B2C-4321-98F7-2402EF82C86D}"/>
                </a:ext>
              </a:extLst>
            </p:cNvPr>
            <p:cNvSpPr txBox="1"/>
            <p:nvPr/>
          </p:nvSpPr>
          <p:spPr>
            <a:xfrm>
              <a:off x="10717948" y="1853306"/>
              <a:ext cx="893421" cy="36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</p:grpSp>
      <p:sp>
        <p:nvSpPr>
          <p:cNvPr id="28" name="乘号 27">
            <a:extLst>
              <a:ext uri="{FF2B5EF4-FFF2-40B4-BE49-F238E27FC236}">
                <a16:creationId xmlns:a16="http://schemas.microsoft.com/office/drawing/2014/main" id="{E94228C7-AD51-4A69-94E1-66EED46EEC87}"/>
              </a:ext>
            </a:extLst>
          </p:cNvPr>
          <p:cNvSpPr/>
          <p:nvPr/>
        </p:nvSpPr>
        <p:spPr>
          <a:xfrm>
            <a:off x="11726314" y="1845182"/>
            <a:ext cx="299538" cy="360221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2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AC1B-6745-44F5-B8A2-7F1D173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FC76-E5DE-4138-A947-7285A384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147C81D4-50DC-461D-863F-E6E50AEEC435}"/>
              </a:ext>
            </a:extLst>
          </p:cNvPr>
          <p:cNvSpPr/>
          <p:nvPr/>
        </p:nvSpPr>
        <p:spPr>
          <a:xfrm>
            <a:off x="9143573" y="507184"/>
            <a:ext cx="2467107" cy="610456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要获得右边数第几位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place=1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8E67A00B-2A07-4E46-A0EE-707427EACC30}"/>
              </a:ext>
            </a:extLst>
          </p:cNvPr>
          <p:cNvSpPr/>
          <p:nvPr/>
        </p:nvSpPr>
        <p:spPr>
          <a:xfrm>
            <a:off x="9158086" y="2158266"/>
            <a:ext cx="2467107" cy="599903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获得个位数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digit =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% 10</a:t>
            </a: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8E67FD3-0E77-4D1D-99F3-28A39ECCFB29}"/>
              </a:ext>
            </a:extLst>
          </p:cNvPr>
          <p:cNvSpPr/>
          <p:nvPr/>
        </p:nvSpPr>
        <p:spPr>
          <a:xfrm>
            <a:off x="9158086" y="3251874"/>
            <a:ext cx="2467107" cy="640848"/>
          </a:xfrm>
          <a:prstGeom prst="flowChartProcess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去掉个位数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// 10</a:t>
            </a: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827996AC-73CF-460A-ADCC-BF76A1A86D30}"/>
              </a:ext>
            </a:extLst>
          </p:cNvPr>
          <p:cNvSpPr/>
          <p:nvPr/>
        </p:nvSpPr>
        <p:spPr>
          <a:xfrm>
            <a:off x="9172598" y="5298124"/>
            <a:ext cx="2423570" cy="397094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== 0?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E6C1307-C8DA-4B16-8B89-2D92857225F8}"/>
              </a:ext>
            </a:extLst>
          </p:cNvPr>
          <p:cNvSpPr/>
          <p:nvPr/>
        </p:nvSpPr>
        <p:spPr>
          <a:xfrm>
            <a:off x="9158086" y="4299354"/>
            <a:ext cx="2467107" cy="592137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更新下一位数字位置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place = place + 1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49788EE-81F8-4070-987E-213B40730560}"/>
              </a:ext>
            </a:extLst>
          </p:cNvPr>
          <p:cNvCxnSpPr>
            <a:stCxn id="33" idx="2"/>
          </p:cNvCxnSpPr>
          <p:nvPr/>
        </p:nvCxnSpPr>
        <p:spPr>
          <a:xfrm>
            <a:off x="10377127" y="1117640"/>
            <a:ext cx="0" cy="56660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2E97578-326C-4460-8038-0FDE45B69C71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flipH="1">
            <a:off x="10384384" y="4891491"/>
            <a:ext cx="7256" cy="4066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88E954A-121D-42C6-B281-83B6F8A010B5}"/>
              </a:ext>
            </a:extLst>
          </p:cNvPr>
          <p:cNvSpPr txBox="1"/>
          <p:nvPr/>
        </p:nvSpPr>
        <p:spPr>
          <a:xfrm>
            <a:off x="11562152" y="5127387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True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5DFC117-3BA8-400B-96FA-48B32AF42A2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0391639" y="2758169"/>
            <a:ext cx="0" cy="49370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70CD6C2-37D4-4072-A90F-4E56D3012C80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10391639" y="3892721"/>
            <a:ext cx="0" cy="4066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肘形连接符 26">
            <a:extLst>
              <a:ext uri="{FF2B5EF4-FFF2-40B4-BE49-F238E27FC236}">
                <a16:creationId xmlns:a16="http://schemas.microsoft.com/office/drawing/2014/main" id="{A5B3276B-914F-437D-B000-008A05A9EF47}"/>
              </a:ext>
            </a:extLst>
          </p:cNvPr>
          <p:cNvCxnSpPr>
            <a:stCxn id="36" idx="1"/>
            <a:endCxn id="47" idx="1"/>
          </p:cNvCxnSpPr>
          <p:nvPr/>
        </p:nvCxnSpPr>
        <p:spPr>
          <a:xfrm rot="10800000" flipH="1">
            <a:off x="9172597" y="1618551"/>
            <a:ext cx="7256" cy="3878122"/>
          </a:xfrm>
          <a:prstGeom prst="bentConnector3">
            <a:avLst>
              <a:gd name="adj1" fmla="val -103502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肘形连接符 30">
            <a:extLst>
              <a:ext uri="{FF2B5EF4-FFF2-40B4-BE49-F238E27FC236}">
                <a16:creationId xmlns:a16="http://schemas.microsoft.com/office/drawing/2014/main" id="{3D2D1576-4A89-4CA3-A97F-9976AAD23928}"/>
              </a:ext>
            </a:extLst>
          </p:cNvPr>
          <p:cNvCxnSpPr>
            <a:stCxn id="36" idx="3"/>
          </p:cNvCxnSpPr>
          <p:nvPr/>
        </p:nvCxnSpPr>
        <p:spPr>
          <a:xfrm flipH="1">
            <a:off x="10300937" y="5496671"/>
            <a:ext cx="1295231" cy="657392"/>
          </a:xfrm>
          <a:prstGeom prst="bentConnector4">
            <a:avLst>
              <a:gd name="adj1" fmla="val -40235"/>
              <a:gd name="adj2" fmla="val 6510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18D396E-CB01-4460-A9D5-EE1660C6D191}"/>
              </a:ext>
            </a:extLst>
          </p:cNvPr>
          <p:cNvSpPr txBox="1"/>
          <p:nvPr/>
        </p:nvSpPr>
        <p:spPr>
          <a:xfrm>
            <a:off x="8733142" y="5146063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False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2ADA6CB-5CFE-4D2B-B98F-9BA8330CD986}"/>
              </a:ext>
            </a:extLst>
          </p:cNvPr>
          <p:cNvCxnSpPr>
            <a:endCxn id="33" idx="0"/>
          </p:cNvCxnSpPr>
          <p:nvPr/>
        </p:nvCxnSpPr>
        <p:spPr>
          <a:xfrm>
            <a:off x="10377127" y="58858"/>
            <a:ext cx="0" cy="448326"/>
          </a:xfrm>
          <a:prstGeom prst="straightConnector1">
            <a:avLst/>
          </a:prstGeom>
          <a:noFill/>
          <a:ln w="22225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1D68499F-F628-4061-8F97-60E5277D156A}"/>
              </a:ext>
            </a:extLst>
          </p:cNvPr>
          <p:cNvSpPr/>
          <p:nvPr/>
        </p:nvSpPr>
        <p:spPr>
          <a:xfrm>
            <a:off x="9179854" y="1375995"/>
            <a:ext cx="2423570" cy="485108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一直重复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1531C68-4055-4706-B655-65CB33F65A94}"/>
              </a:ext>
            </a:extLst>
          </p:cNvPr>
          <p:cNvCxnSpPr>
            <a:stCxn id="47" idx="2"/>
            <a:endCxn id="34" idx="0"/>
          </p:cNvCxnSpPr>
          <p:nvPr/>
        </p:nvCxnSpPr>
        <p:spPr>
          <a:xfrm>
            <a:off x="10391639" y="1861103"/>
            <a:ext cx="0" cy="29716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AF85C3D-DB95-4FE4-8BF9-5E79D634FC40}"/>
              </a:ext>
            </a:extLst>
          </p:cNvPr>
          <p:cNvSpPr txBox="1"/>
          <p:nvPr/>
        </p:nvSpPr>
        <p:spPr>
          <a:xfrm>
            <a:off x="9853301" y="5870040"/>
            <a:ext cx="85942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9BA3561-A39F-4DBC-80EF-AB1E395C8007}"/>
              </a:ext>
            </a:extLst>
          </p:cNvPr>
          <p:cNvSpPr/>
          <p:nvPr/>
        </p:nvSpPr>
        <p:spPr>
          <a:xfrm>
            <a:off x="31889" y="3721185"/>
            <a:ext cx="6995610" cy="310813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digit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5992D4C-4797-41BF-8365-66C41B748D3B}"/>
              </a:ext>
            </a:extLst>
          </p:cNvPr>
          <p:cNvSpPr txBox="1"/>
          <p:nvPr/>
        </p:nvSpPr>
        <p:spPr>
          <a:xfrm>
            <a:off x="540224" y="773829"/>
            <a:ext cx="6486043" cy="2862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真值判断为真时重复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866" marR="0" lvl="0" indent="-342866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 True: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永远不可能为假，因此表示一直重复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866" marR="0" lvl="0" indent="-342866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循环体中，改变的变量是？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当前的整数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place 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当前第几个数字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866" indent="-34286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循环变量：在循环过程中改变且作为循环条件的变量</a:t>
            </a:r>
            <a:endParaRPr lang="en-US" altLang="zh-CN" sz="2000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866" indent="-34286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循环的结束条件？ </a:t>
            </a:r>
            <a:r>
              <a:rPr lang="en-US" altLang="zh-CN" sz="20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num == 0 </a:t>
            </a:r>
          </a:p>
          <a:p>
            <a:pPr marL="342866" marR="0" lvl="0" indent="-342866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循环开始前一般会对这些改变的变量进行初始化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866" marR="0" lvl="0" indent="-342866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循环体中应该对这些变量进行更新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2" name="肘形连接符 35">
            <a:extLst>
              <a:ext uri="{FF2B5EF4-FFF2-40B4-BE49-F238E27FC236}">
                <a16:creationId xmlns:a16="http://schemas.microsoft.com/office/drawing/2014/main" id="{DB258F07-475D-4546-B672-DFE227859C1A}"/>
              </a:ext>
            </a:extLst>
          </p:cNvPr>
          <p:cNvCxnSpPr/>
          <p:nvPr/>
        </p:nvCxnSpPr>
        <p:spPr>
          <a:xfrm>
            <a:off x="11625193" y="1623530"/>
            <a:ext cx="393868" cy="594738"/>
          </a:xfrm>
          <a:prstGeom prst="bentConnector2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53" name="乘号 52">
            <a:extLst>
              <a:ext uri="{FF2B5EF4-FFF2-40B4-BE49-F238E27FC236}">
                <a16:creationId xmlns:a16="http://schemas.microsoft.com/office/drawing/2014/main" id="{679A7EE5-F6C0-46B4-949C-A0CDA0DD493D}"/>
              </a:ext>
            </a:extLst>
          </p:cNvPr>
          <p:cNvSpPr/>
          <p:nvPr/>
        </p:nvSpPr>
        <p:spPr>
          <a:xfrm>
            <a:off x="11847530" y="1459739"/>
            <a:ext cx="299538" cy="360221"/>
          </a:xfrm>
          <a:prstGeom prst="mathMultiply">
            <a:avLst/>
          </a:prstGeom>
          <a:solidFill>
            <a:srgbClr val="5B9BD5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DFF9B-ABD3-439F-8391-49113F2D5AAC}"/>
              </a:ext>
            </a:extLst>
          </p:cNvPr>
          <p:cNvSpPr txBox="1"/>
          <p:nvPr/>
        </p:nvSpPr>
        <p:spPr>
          <a:xfrm>
            <a:off x="9755569" y="1771513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True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DF8751-3CFC-4B17-9E19-A798D79E9196}"/>
              </a:ext>
            </a:extLst>
          </p:cNvPr>
          <p:cNvSpPr txBox="1"/>
          <p:nvPr/>
        </p:nvSpPr>
        <p:spPr>
          <a:xfrm>
            <a:off x="4703572" y="1497009"/>
            <a:ext cx="2291027" cy="707794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expr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dosomething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7A4C5A0-46A3-4B73-918F-95DC4C794D9F}"/>
              </a:ext>
            </a:extLst>
          </p:cNvPr>
          <p:cNvSpPr txBox="1"/>
          <p:nvPr/>
        </p:nvSpPr>
        <p:spPr>
          <a:xfrm>
            <a:off x="7148914" y="661836"/>
            <a:ext cx="1364164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初始化变量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F4E3035-F7D3-4F68-A427-E3EE0A100528}"/>
              </a:ext>
            </a:extLst>
          </p:cNvPr>
          <p:cNvSpPr txBox="1"/>
          <p:nvPr/>
        </p:nvSpPr>
        <p:spPr>
          <a:xfrm>
            <a:off x="7215242" y="3039087"/>
            <a:ext cx="1150329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变量更新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555F4ED-F7C2-412E-AA93-DBE7BF129A06}"/>
              </a:ext>
            </a:extLst>
          </p:cNvPr>
          <p:cNvSpPr txBox="1"/>
          <p:nvPr/>
        </p:nvSpPr>
        <p:spPr>
          <a:xfrm>
            <a:off x="7204581" y="1594703"/>
            <a:ext cx="1150329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循环结束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2975041-643E-4B04-86F9-D4C6B48BBF85}"/>
              </a:ext>
            </a:extLst>
          </p:cNvPr>
          <p:cNvSpPr txBox="1"/>
          <p:nvPr/>
        </p:nvSpPr>
        <p:spPr>
          <a:xfrm>
            <a:off x="7223286" y="5416339"/>
            <a:ext cx="1150329" cy="64624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循环结束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break!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B999A7C-547D-46C3-B18A-1CE478FCBC58}"/>
              </a:ext>
            </a:extLst>
          </p:cNvPr>
          <p:cNvSpPr txBox="1"/>
          <p:nvPr/>
        </p:nvSpPr>
        <p:spPr>
          <a:xfrm>
            <a:off x="11400819" y="1253631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False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50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E8CB-821D-4201-A9C9-D6EBFC98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改写循环以避免</a:t>
            </a:r>
            <a:r>
              <a:rPr lang="en-US" altLang="zh-CN" dirty="0"/>
              <a:t>break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62792-8EB3-4F07-A077-D9781117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34CB4B1-668B-40E6-822B-C595DC80579C}"/>
              </a:ext>
            </a:extLst>
          </p:cNvPr>
          <p:cNvGrpSpPr/>
          <p:nvPr/>
        </p:nvGrpSpPr>
        <p:grpSpPr>
          <a:xfrm>
            <a:off x="1858381" y="423714"/>
            <a:ext cx="2616652" cy="5877162"/>
            <a:chOff x="1713488" y="635359"/>
            <a:chExt cx="2616993" cy="5877927"/>
          </a:xfrm>
        </p:grpSpPr>
        <p:sp>
          <p:nvSpPr>
            <p:cNvPr id="52" name="流程图: 过程 51">
              <a:extLst>
                <a:ext uri="{FF2B5EF4-FFF2-40B4-BE49-F238E27FC236}">
                  <a16:creationId xmlns:a16="http://schemas.microsoft.com/office/drawing/2014/main" id="{DB540638-EE66-448D-9A5C-9AC3C03DACAD}"/>
                </a:ext>
              </a:extLst>
            </p:cNvPr>
            <p:cNvSpPr/>
            <p:nvPr/>
          </p:nvSpPr>
          <p:spPr>
            <a:xfrm>
              <a:off x="1848539" y="941871"/>
              <a:ext cx="2467428" cy="610535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要获得右边数第几位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?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place=1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流程图: 过程 52">
              <a:extLst>
                <a:ext uri="{FF2B5EF4-FFF2-40B4-BE49-F238E27FC236}">
                  <a16:creationId xmlns:a16="http://schemas.microsoft.com/office/drawing/2014/main" id="{1E667C16-D1DC-4859-B914-B024D15DAB03}"/>
                </a:ext>
              </a:extLst>
            </p:cNvPr>
            <p:cNvSpPr/>
            <p:nvPr/>
          </p:nvSpPr>
          <p:spPr>
            <a:xfrm>
              <a:off x="1863053" y="2593168"/>
              <a:ext cx="2467428" cy="599981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获得个位数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digit = 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num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% 10</a:t>
              </a:r>
            </a:p>
          </p:txBody>
        </p:sp>
        <p:sp>
          <p:nvSpPr>
            <p:cNvPr id="54" name="流程图: 过程 53">
              <a:extLst>
                <a:ext uri="{FF2B5EF4-FFF2-40B4-BE49-F238E27FC236}">
                  <a16:creationId xmlns:a16="http://schemas.microsoft.com/office/drawing/2014/main" id="{BD74D790-FFB1-49EF-AACA-755C727C9C77}"/>
                </a:ext>
              </a:extLst>
            </p:cNvPr>
            <p:cNvSpPr/>
            <p:nvPr/>
          </p:nvSpPr>
          <p:spPr>
            <a:xfrm>
              <a:off x="1863053" y="3686918"/>
              <a:ext cx="2467428" cy="640931"/>
            </a:xfrm>
            <a:prstGeom prst="flowChartProcess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去掉个位数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num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= 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num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// 10</a:t>
              </a:r>
            </a:p>
          </p:txBody>
        </p:sp>
        <p:sp>
          <p:nvSpPr>
            <p:cNvPr id="55" name="流程图: 决策 54">
              <a:extLst>
                <a:ext uri="{FF2B5EF4-FFF2-40B4-BE49-F238E27FC236}">
                  <a16:creationId xmlns:a16="http://schemas.microsoft.com/office/drawing/2014/main" id="{50BF1133-1B2A-4106-BD17-82D23A0889F0}"/>
                </a:ext>
              </a:extLst>
            </p:cNvPr>
            <p:cNvSpPr/>
            <p:nvPr/>
          </p:nvSpPr>
          <p:spPr>
            <a:xfrm>
              <a:off x="1877567" y="5657235"/>
              <a:ext cx="2423886" cy="397146"/>
            </a:xfrm>
            <a:prstGeom prst="flowChartDecisio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num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== 0?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8C49E68C-0043-4FB1-BAA3-DD9ECAD37A71}"/>
                </a:ext>
              </a:extLst>
            </p:cNvPr>
            <p:cNvSpPr/>
            <p:nvPr/>
          </p:nvSpPr>
          <p:spPr>
            <a:xfrm>
              <a:off x="1863053" y="4734535"/>
              <a:ext cx="2467428" cy="592214"/>
            </a:xfrm>
            <a:prstGeom prst="flowChartProcess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更新下一位数字位置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place = place + 1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204DF3C-760F-4B97-B51E-739A74565DA0}"/>
                </a:ext>
              </a:extLst>
            </p:cNvPr>
            <p:cNvCxnSpPr>
              <a:stCxn id="52" idx="2"/>
            </p:cNvCxnSpPr>
            <p:nvPr/>
          </p:nvCxnSpPr>
          <p:spPr>
            <a:xfrm>
              <a:off x="3082253" y="1552406"/>
              <a:ext cx="0" cy="56668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254F7B6-A95F-40A0-982B-9208FDA831DE}"/>
                </a:ext>
              </a:extLst>
            </p:cNvPr>
            <p:cNvCxnSpPr>
              <a:stCxn id="56" idx="2"/>
              <a:endCxn id="55" idx="0"/>
            </p:cNvCxnSpPr>
            <p:nvPr/>
          </p:nvCxnSpPr>
          <p:spPr>
            <a:xfrm flipH="1">
              <a:off x="3089510" y="5326749"/>
              <a:ext cx="7257" cy="33048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D9F1D14-2FFB-42ED-BE0E-DBA69109DD2C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>
              <a:off x="3096767" y="3193149"/>
              <a:ext cx="0" cy="49376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D728FB7-3A7E-4129-9512-98412B88CC37}"/>
                </a:ext>
              </a:extLst>
            </p:cNvPr>
            <p:cNvCxnSpPr>
              <a:stCxn id="54" idx="2"/>
              <a:endCxn id="56" idx="0"/>
            </p:cNvCxnSpPr>
            <p:nvPr/>
          </p:nvCxnSpPr>
          <p:spPr>
            <a:xfrm>
              <a:off x="3096767" y="4327849"/>
              <a:ext cx="0" cy="40668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肘形连接符 12">
              <a:extLst>
                <a:ext uri="{FF2B5EF4-FFF2-40B4-BE49-F238E27FC236}">
                  <a16:creationId xmlns:a16="http://schemas.microsoft.com/office/drawing/2014/main" id="{A8E0C765-1918-49B6-9389-E143B2A748D1}"/>
                </a:ext>
              </a:extLst>
            </p:cNvPr>
            <p:cNvCxnSpPr>
              <a:stCxn id="55" idx="1"/>
              <a:endCxn id="65" idx="1"/>
            </p:cNvCxnSpPr>
            <p:nvPr/>
          </p:nvCxnSpPr>
          <p:spPr>
            <a:xfrm rot="10800000" flipH="1">
              <a:off x="1877566" y="2053382"/>
              <a:ext cx="7257" cy="3802427"/>
            </a:xfrm>
            <a:prstGeom prst="bentConnector3">
              <a:avLst>
                <a:gd name="adj1" fmla="val -3150062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肘形连接符 13">
              <a:extLst>
                <a:ext uri="{FF2B5EF4-FFF2-40B4-BE49-F238E27FC236}">
                  <a16:creationId xmlns:a16="http://schemas.microsoft.com/office/drawing/2014/main" id="{FA404FB6-3E11-44C4-ADF1-409DF50F7B5A}"/>
                </a:ext>
              </a:extLst>
            </p:cNvPr>
            <p:cNvCxnSpPr>
              <a:stCxn id="55" idx="3"/>
            </p:cNvCxnSpPr>
            <p:nvPr/>
          </p:nvCxnSpPr>
          <p:spPr>
            <a:xfrm flipH="1">
              <a:off x="3006053" y="5855808"/>
              <a:ext cx="1295400" cy="657478"/>
            </a:xfrm>
            <a:prstGeom prst="bentConnector4">
              <a:avLst>
                <a:gd name="adj1" fmla="val -40235"/>
                <a:gd name="adj2" fmla="val 65101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A7A24E1-6750-4A9F-8E21-26B07FC8673D}"/>
                </a:ext>
              </a:extLst>
            </p:cNvPr>
            <p:cNvSpPr txBox="1"/>
            <p:nvPr/>
          </p:nvSpPr>
          <p:spPr>
            <a:xfrm>
              <a:off x="1713488" y="5462203"/>
              <a:ext cx="893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False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9EAD3C4-B2D7-46A9-B8D1-845A8F4DBBF7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3082253" y="635359"/>
              <a:ext cx="0" cy="306512"/>
            </a:xfrm>
            <a:prstGeom prst="straightConnector1">
              <a:avLst/>
            </a:prstGeom>
            <a:noFill/>
            <a:ln w="22225" cap="flat" cmpd="sng" algn="ctr">
              <a:solidFill>
                <a:srgbClr val="FFC000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5" name="流程图: 决策 64">
              <a:extLst>
                <a:ext uri="{FF2B5EF4-FFF2-40B4-BE49-F238E27FC236}">
                  <a16:creationId xmlns:a16="http://schemas.microsoft.com/office/drawing/2014/main" id="{F0B73899-1344-479C-952B-C79EF4908E90}"/>
                </a:ext>
              </a:extLst>
            </p:cNvPr>
            <p:cNvSpPr/>
            <p:nvPr/>
          </p:nvSpPr>
          <p:spPr>
            <a:xfrm>
              <a:off x="1884824" y="1810795"/>
              <a:ext cx="2423886" cy="485171"/>
            </a:xfrm>
            <a:prstGeom prst="flowChartDecisio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一直重复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9F23BFC-1BA6-47DC-B721-14620DA73D53}"/>
                </a:ext>
              </a:extLst>
            </p:cNvPr>
            <p:cNvCxnSpPr>
              <a:stCxn id="65" idx="2"/>
              <a:endCxn id="53" idx="0"/>
            </p:cNvCxnSpPr>
            <p:nvPr/>
          </p:nvCxnSpPr>
          <p:spPr>
            <a:xfrm>
              <a:off x="3096767" y="2295966"/>
              <a:ext cx="0" cy="29720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A8409DA-3D4C-445B-B7E7-AE312E727058}"/>
              </a:ext>
            </a:extLst>
          </p:cNvPr>
          <p:cNvSpPr/>
          <p:nvPr/>
        </p:nvSpPr>
        <p:spPr>
          <a:xfrm>
            <a:off x="6479556" y="118487"/>
            <a:ext cx="2467107" cy="610456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要获得右边数第几位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place=1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88084B98-C818-46ED-ABA5-B95B87C0BA3C}"/>
              </a:ext>
            </a:extLst>
          </p:cNvPr>
          <p:cNvSpPr/>
          <p:nvPr/>
        </p:nvSpPr>
        <p:spPr>
          <a:xfrm>
            <a:off x="6487037" y="2560710"/>
            <a:ext cx="2467107" cy="599903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获得个位数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digit =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% 10</a:t>
            </a: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65C898D8-3311-4EF3-8298-A320BDA71498}"/>
              </a:ext>
            </a:extLst>
          </p:cNvPr>
          <p:cNvSpPr/>
          <p:nvPr/>
        </p:nvSpPr>
        <p:spPr>
          <a:xfrm>
            <a:off x="6487037" y="3654317"/>
            <a:ext cx="2467107" cy="640848"/>
          </a:xfrm>
          <a:prstGeom prst="flowChartProcess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去掉个位数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// 10</a:t>
            </a: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B319DFAC-FA20-4AF0-9B2E-C9AAD72FB636}"/>
              </a:ext>
            </a:extLst>
          </p:cNvPr>
          <p:cNvSpPr/>
          <p:nvPr/>
        </p:nvSpPr>
        <p:spPr>
          <a:xfrm>
            <a:off x="6487037" y="4701798"/>
            <a:ext cx="2467107" cy="592137"/>
          </a:xfrm>
          <a:prstGeom prst="flowChartProcess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更新下一位数字位置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place = place + 1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B8A36A0-1B27-4145-BF5F-FE74AA347817}"/>
              </a:ext>
            </a:extLst>
          </p:cNvPr>
          <p:cNvCxnSpPr>
            <a:stCxn id="67" idx="2"/>
            <a:endCxn id="78" idx="0"/>
          </p:cNvCxnSpPr>
          <p:nvPr/>
        </p:nvCxnSpPr>
        <p:spPr>
          <a:xfrm>
            <a:off x="7713109" y="728942"/>
            <a:ext cx="0" cy="6866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AAE4210-2013-4272-B46D-DC216D385147}"/>
              </a:ext>
            </a:extLst>
          </p:cNvPr>
          <p:cNvSpPr txBox="1"/>
          <p:nvPr/>
        </p:nvSpPr>
        <p:spPr>
          <a:xfrm>
            <a:off x="9200401" y="1288903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False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CCE645F-4098-4FE7-98A3-CFF1E6583FD9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7720590" y="3160613"/>
            <a:ext cx="0" cy="49370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E7D1A60-F87C-4292-A9DA-E7578CA0BE19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7720590" y="4295165"/>
            <a:ext cx="0" cy="4066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肘形连接符 27">
            <a:extLst>
              <a:ext uri="{FF2B5EF4-FFF2-40B4-BE49-F238E27FC236}">
                <a16:creationId xmlns:a16="http://schemas.microsoft.com/office/drawing/2014/main" id="{BDD02E35-0E00-4F95-93D4-1C540AD7DD66}"/>
              </a:ext>
            </a:extLst>
          </p:cNvPr>
          <p:cNvCxnSpPr>
            <a:stCxn id="70" idx="2"/>
            <a:endCxn id="78" idx="1"/>
          </p:cNvCxnSpPr>
          <p:nvPr/>
        </p:nvCxnSpPr>
        <p:spPr>
          <a:xfrm rot="5400000" flipH="1">
            <a:off x="5032237" y="2605581"/>
            <a:ext cx="3544066" cy="1832641"/>
          </a:xfrm>
          <a:prstGeom prst="bentConnector4">
            <a:avLst>
              <a:gd name="adj1" fmla="val -13820"/>
              <a:gd name="adj2" fmla="val 11247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BDAD55B-6851-4100-BC84-07D69DE74FAB}"/>
              </a:ext>
            </a:extLst>
          </p:cNvPr>
          <p:cNvSpPr txBox="1"/>
          <p:nvPr/>
        </p:nvSpPr>
        <p:spPr>
          <a:xfrm>
            <a:off x="7751431" y="2067005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True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1EED73E-B271-4DF0-83ED-C70821C79233}"/>
              </a:ext>
            </a:extLst>
          </p:cNvPr>
          <p:cNvCxnSpPr>
            <a:endCxn id="67" idx="0"/>
          </p:cNvCxnSpPr>
          <p:nvPr/>
        </p:nvCxnSpPr>
        <p:spPr>
          <a:xfrm flipH="1">
            <a:off x="7713109" y="-197048"/>
            <a:ext cx="7481" cy="315535"/>
          </a:xfrm>
          <a:prstGeom prst="straightConnector1">
            <a:avLst/>
          </a:prstGeom>
          <a:noFill/>
          <a:ln w="22225" cap="flat" cmpd="sng" algn="ctr">
            <a:solidFill>
              <a:srgbClr val="FFC000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流程图: 决策 77">
            <a:extLst>
              <a:ext uri="{FF2B5EF4-FFF2-40B4-BE49-F238E27FC236}">
                <a16:creationId xmlns:a16="http://schemas.microsoft.com/office/drawing/2014/main" id="{13E5F5CE-A579-49C9-903D-9016A3074E60}"/>
              </a:ext>
            </a:extLst>
          </p:cNvPr>
          <p:cNvSpPr/>
          <p:nvPr/>
        </p:nvSpPr>
        <p:spPr>
          <a:xfrm>
            <a:off x="5887949" y="1415632"/>
            <a:ext cx="3650320" cy="668473"/>
          </a:xfrm>
          <a:prstGeom prst="flowChartDecision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!= 0 ?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89C0652-6918-4B17-91E2-8E4378A7F1DF}"/>
              </a:ext>
            </a:extLst>
          </p:cNvPr>
          <p:cNvCxnSpPr>
            <a:stCxn id="78" idx="2"/>
            <a:endCxn id="68" idx="0"/>
          </p:cNvCxnSpPr>
          <p:nvPr/>
        </p:nvCxnSpPr>
        <p:spPr>
          <a:xfrm>
            <a:off x="7713109" y="2084105"/>
            <a:ext cx="7481" cy="47660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CEE7A4C9-031C-4178-A075-215110A54E71}"/>
              </a:ext>
            </a:extLst>
          </p:cNvPr>
          <p:cNvSpPr txBox="1"/>
          <p:nvPr/>
        </p:nvSpPr>
        <p:spPr>
          <a:xfrm>
            <a:off x="7200176" y="6193700"/>
            <a:ext cx="85942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   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1" name="肘形连接符 33">
            <a:extLst>
              <a:ext uri="{FF2B5EF4-FFF2-40B4-BE49-F238E27FC236}">
                <a16:creationId xmlns:a16="http://schemas.microsoft.com/office/drawing/2014/main" id="{52DCF5DC-A4AD-4C28-A4A1-A510FDBDCFAD}"/>
              </a:ext>
            </a:extLst>
          </p:cNvPr>
          <p:cNvCxnSpPr>
            <a:stCxn id="78" idx="3"/>
          </p:cNvCxnSpPr>
          <p:nvPr/>
        </p:nvCxnSpPr>
        <p:spPr>
          <a:xfrm flipH="1">
            <a:off x="7751431" y="1749868"/>
            <a:ext cx="1786838" cy="4725115"/>
          </a:xfrm>
          <a:prstGeom prst="bentConnector4">
            <a:avLst>
              <a:gd name="adj1" fmla="val -23350"/>
              <a:gd name="adj2" fmla="val 90393"/>
            </a:avLst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" name="肘形连接符 35">
            <a:extLst>
              <a:ext uri="{FF2B5EF4-FFF2-40B4-BE49-F238E27FC236}">
                <a16:creationId xmlns:a16="http://schemas.microsoft.com/office/drawing/2014/main" id="{E00B4494-E462-43BB-8F33-D6FEE089D369}"/>
              </a:ext>
            </a:extLst>
          </p:cNvPr>
          <p:cNvCxnSpPr>
            <a:stCxn id="65" idx="3"/>
          </p:cNvCxnSpPr>
          <p:nvPr/>
        </p:nvCxnSpPr>
        <p:spPr>
          <a:xfrm>
            <a:off x="4453265" y="1841551"/>
            <a:ext cx="393868" cy="594738"/>
          </a:xfrm>
          <a:prstGeom prst="bentConnector2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83" name="乘号 82">
            <a:extLst>
              <a:ext uri="{FF2B5EF4-FFF2-40B4-BE49-F238E27FC236}">
                <a16:creationId xmlns:a16="http://schemas.microsoft.com/office/drawing/2014/main" id="{E1454C3F-9E4A-48F8-93AD-7EB5D0553941}"/>
              </a:ext>
            </a:extLst>
          </p:cNvPr>
          <p:cNvSpPr/>
          <p:nvPr/>
        </p:nvSpPr>
        <p:spPr>
          <a:xfrm>
            <a:off x="4675602" y="1677761"/>
            <a:ext cx="299538" cy="360221"/>
          </a:xfrm>
          <a:prstGeom prst="mathMultiply">
            <a:avLst/>
          </a:prstGeom>
          <a:solidFill>
            <a:srgbClr val="5B9BD5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879A72F-9014-458D-A31B-02072E9976EF}"/>
              </a:ext>
            </a:extLst>
          </p:cNvPr>
          <p:cNvSpPr txBox="1"/>
          <p:nvPr/>
        </p:nvSpPr>
        <p:spPr>
          <a:xfrm>
            <a:off x="4291922" y="5778358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break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4377820-8BED-4195-8A05-BC305DF8966C}"/>
              </a:ext>
            </a:extLst>
          </p:cNvPr>
          <p:cNvSpPr txBox="1"/>
          <p:nvPr/>
        </p:nvSpPr>
        <p:spPr>
          <a:xfrm>
            <a:off x="4203488" y="5279714"/>
            <a:ext cx="893421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True</a:t>
            </a:r>
            <a:endParaRPr lang="zh-CN" altLang="en-US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A4325D5-FE15-40C6-A534-F16334FAFE0C}"/>
              </a:ext>
            </a:extLst>
          </p:cNvPr>
          <p:cNvSpPr txBox="1"/>
          <p:nvPr/>
        </p:nvSpPr>
        <p:spPr>
          <a:xfrm>
            <a:off x="172904" y="666129"/>
            <a:ext cx="1364164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初始化变量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4826E2-3A7F-4CA8-B5EB-97743482B939}"/>
              </a:ext>
            </a:extLst>
          </p:cNvPr>
          <p:cNvSpPr txBox="1"/>
          <p:nvPr/>
        </p:nvSpPr>
        <p:spPr>
          <a:xfrm>
            <a:off x="239232" y="3043381"/>
            <a:ext cx="1150329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变量更新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E459A3-2EAD-4469-98FC-1D5172384DD7}"/>
              </a:ext>
            </a:extLst>
          </p:cNvPr>
          <p:cNvSpPr txBox="1"/>
          <p:nvPr/>
        </p:nvSpPr>
        <p:spPr>
          <a:xfrm>
            <a:off x="228571" y="1598997"/>
            <a:ext cx="1150329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循环结束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283D168-9814-4223-9084-5E9839390D9E}"/>
              </a:ext>
            </a:extLst>
          </p:cNvPr>
          <p:cNvSpPr txBox="1"/>
          <p:nvPr/>
        </p:nvSpPr>
        <p:spPr>
          <a:xfrm>
            <a:off x="189059" y="5420632"/>
            <a:ext cx="1150329" cy="64624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循环结束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break!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D8205C0-E002-4034-A8A5-A6D2253BB243}"/>
              </a:ext>
            </a:extLst>
          </p:cNvPr>
          <p:cNvSpPr txBox="1"/>
          <p:nvPr/>
        </p:nvSpPr>
        <p:spPr>
          <a:xfrm>
            <a:off x="10057262" y="2443037"/>
            <a:ext cx="2086267" cy="289272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★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初始为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，左边框图中循环体至少执行了一次，但是右边框图中循环体不会执行。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在循环前面加上单分支结构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==0: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print(‘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右边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…’)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左箭头 46">
            <a:extLst>
              <a:ext uri="{FF2B5EF4-FFF2-40B4-BE49-F238E27FC236}">
                <a16:creationId xmlns:a16="http://schemas.microsoft.com/office/drawing/2014/main" id="{602EC358-85DD-430F-9723-66DF088CA2E6}"/>
              </a:ext>
            </a:extLst>
          </p:cNvPr>
          <p:cNvSpPr/>
          <p:nvPr/>
        </p:nvSpPr>
        <p:spPr>
          <a:xfrm>
            <a:off x="7751431" y="862355"/>
            <a:ext cx="2233096" cy="173058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8630DB-01E3-4E3C-9407-9FC0EB8E8627}"/>
              </a:ext>
            </a:extLst>
          </p:cNvPr>
          <p:cNvSpPr txBox="1"/>
          <p:nvPr/>
        </p:nvSpPr>
        <p:spPr>
          <a:xfrm>
            <a:off x="10093822" y="212024"/>
            <a:ext cx="1919991" cy="9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要考虑</a:t>
            </a:r>
            <a:r>
              <a:rPr lang="en-US" altLang="zh-CN" dirty="0" err="1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num</a:t>
            </a:r>
            <a:r>
              <a:rPr lang="en-US" altLang="zh-CN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 == 0</a:t>
            </a:r>
            <a:r>
              <a:rPr lang="zh-CN" altLang="en-US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时循环体一次也不会执行的情况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6AC7896-FA11-4DC4-B254-1684479259DE}"/>
              </a:ext>
            </a:extLst>
          </p:cNvPr>
          <p:cNvSpPr txBox="1"/>
          <p:nvPr/>
        </p:nvSpPr>
        <p:spPr>
          <a:xfrm>
            <a:off x="4411378" y="2817537"/>
            <a:ext cx="1358659" cy="64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循环体至少执行一次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B7DCA48-AC8B-4336-A32D-20035F7D0FD8}"/>
              </a:ext>
            </a:extLst>
          </p:cNvPr>
          <p:cNvSpPr/>
          <p:nvPr/>
        </p:nvSpPr>
        <p:spPr>
          <a:xfrm>
            <a:off x="4751944" y="1123572"/>
            <a:ext cx="2106393" cy="36928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not num == 0 ==&gt;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8C2366D-506B-441A-BB1C-5F989A3CBF5E}"/>
              </a:ext>
            </a:extLst>
          </p:cNvPr>
          <p:cNvSpPr txBox="1"/>
          <p:nvPr/>
        </p:nvSpPr>
        <p:spPr>
          <a:xfrm>
            <a:off x="13074" y="6314827"/>
            <a:ext cx="3960681" cy="369284"/>
          </a:xfrm>
          <a:prstGeom prst="rect">
            <a:avLst/>
          </a:prstGeom>
          <a:solidFill>
            <a:sysClr val="windowText" lastClr="0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while True: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循环体一定会执行一次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EE4EB6E-66DE-4F39-A390-BC7A62E12C71}"/>
              </a:ext>
            </a:extLst>
          </p:cNvPr>
          <p:cNvSpPr txBox="1"/>
          <p:nvPr/>
        </p:nvSpPr>
        <p:spPr>
          <a:xfrm>
            <a:off x="5030958" y="5959096"/>
            <a:ext cx="2778941" cy="64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if + break: </a:t>
            </a:r>
            <a:r>
              <a:rPr lang="zh-CN" altLang="en-US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条件满足时退出循环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C782B9F-9A78-4285-AB85-A507B0B1538C}"/>
              </a:ext>
            </a:extLst>
          </p:cNvPr>
          <p:cNvSpPr txBox="1"/>
          <p:nvPr/>
        </p:nvSpPr>
        <p:spPr>
          <a:xfrm>
            <a:off x="9987757" y="1437858"/>
            <a:ext cx="2268587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条件满足时开始循环</a:t>
            </a:r>
          </a:p>
        </p:txBody>
      </p:sp>
    </p:spTree>
    <p:extLst>
      <p:ext uri="{BB962C8B-B14F-4D97-AF65-F5344CB8AC3E}">
        <p14:creationId xmlns:p14="http://schemas.microsoft.com/office/powerpoint/2010/main" val="3224046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7C1A-304E-4D5F-A1CE-3E1A0AD1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改写循环以避免</a:t>
            </a:r>
            <a:r>
              <a:rPr lang="en-US" altLang="zh-CN" dirty="0"/>
              <a:t>break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8380C-C377-4BA2-ABAF-687A16E0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0258AE-5EC3-4CFE-A610-29C7B3F5D87D}"/>
              </a:ext>
            </a:extLst>
          </p:cNvPr>
          <p:cNvSpPr/>
          <p:nvPr/>
        </p:nvSpPr>
        <p:spPr>
          <a:xfrm>
            <a:off x="131266" y="698359"/>
            <a:ext cx="6191351" cy="289272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extract_digits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% </a:t>
            </a:r>
            <a:r>
              <a:rPr lang="zh-CN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sz="1600" kern="0" dirty="0">
                <a:solidFill>
                  <a:srgbClr val="FF8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"""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600" kern="0" dirty="0">
                <a:solidFill>
                  <a:srgbClr val="008000"/>
                </a:solidFill>
                <a:latin typeface="Consolas" panose="020B0609020204030204" pitchFamily="49" charset="0"/>
                <a:ea typeface="宋体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digit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sz="1600" kern="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sz="1600" kern="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sz="1600" kern="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place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lang="en-US" altLang="zh-CN" sz="1600" kern="0" dirty="0">
              <a:solidFill>
                <a:srgbClr val="000000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6D2FD9-9D36-43BB-8F9B-9442E2FF7E28}"/>
              </a:ext>
            </a:extLst>
          </p:cNvPr>
          <p:cNvSpPr/>
          <p:nvPr/>
        </p:nvSpPr>
        <p:spPr>
          <a:xfrm>
            <a:off x="131266" y="3684713"/>
            <a:ext cx="7677056" cy="258532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extract_digits2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 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</a:t>
            </a:r>
            <a:r>
              <a:rPr lang="zh-CN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运算来得到从右边开始数起的各个数字</a:t>
            </a:r>
            <a:r>
              <a:rPr lang="en-US" altLang="zh-CN" kern="0" dirty="0">
                <a:solidFill>
                  <a:srgbClr val="FF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"""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0‘)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#</a:t>
            </a:r>
            <a:r>
              <a:rPr lang="zh-CN" altLang="en-US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digit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solidFill>
                <a:prstClr val="black"/>
              </a:solidFill>
              <a:latin typeface="Consolas" panose="020B0609020204030204" pitchFamily="49" charset="0"/>
              <a:ea typeface="宋体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B10983-1642-42C4-AACA-0495DF09979B}"/>
              </a:ext>
            </a:extLst>
          </p:cNvPr>
          <p:cNvSpPr/>
          <p:nvPr/>
        </p:nvSpPr>
        <p:spPr>
          <a:xfrm>
            <a:off x="6432619" y="50354"/>
            <a:ext cx="5714257" cy="34470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extract_digits3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place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右边数起第几位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done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done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digit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num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右边数起第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位数字为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%d'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place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digit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place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place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num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num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num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done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9A4718-04F1-47D4-8FA3-9A84FA776692}"/>
              </a:ext>
            </a:extLst>
          </p:cNvPr>
          <p:cNvSpPr txBox="1"/>
          <p:nvPr/>
        </p:nvSpPr>
        <p:spPr>
          <a:xfrm>
            <a:off x="7837348" y="3672110"/>
            <a:ext cx="4419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只在循环条件处判断是否结束循环，避免使用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break</a:t>
            </a: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引入一个变量，比如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done/found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等</a:t>
            </a:r>
            <a:endParaRPr lang="en-US" altLang="zh-CN" sz="20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初始 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done=False</a:t>
            </a: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循环条件中包含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not done</a:t>
            </a: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循环体中发现要退出循环时，设置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done=True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，然后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可能使用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continue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语句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回到循环条件判断处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97932A-89BF-4363-BCD5-233FEBB261F8}"/>
              </a:ext>
            </a:extLst>
          </p:cNvPr>
          <p:cNvSpPr/>
          <p:nvPr/>
        </p:nvSpPr>
        <p:spPr>
          <a:xfrm>
            <a:off x="3393155" y="3266649"/>
            <a:ext cx="3318105" cy="461605"/>
          </a:xfrm>
          <a:prstGeom prst="rect">
            <a:avLst/>
          </a:prstGeom>
          <a:solidFill>
            <a:srgbClr val="4472C4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extract_digits.py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589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641A-1391-4E84-B3F4-D5C1F8B4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ED9F0-2883-47C5-B48F-5B7DAA48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1. </a:t>
            </a:r>
            <a:r>
              <a:rPr lang="zh-CN" altLang="en-US" b="1" dirty="0"/>
              <a:t>查找一个最小正整数</a:t>
            </a:r>
            <a:r>
              <a:rPr lang="en-US" altLang="zh-CN" b="1" dirty="0"/>
              <a:t>, </a:t>
            </a:r>
            <a:r>
              <a:rPr lang="zh-CN" altLang="en-US" b="1" dirty="0"/>
              <a:t>要求满足</a:t>
            </a:r>
            <a:r>
              <a:rPr lang="en-US" altLang="zh-CN" b="1" dirty="0"/>
              <a:t>: </a:t>
            </a:r>
            <a:r>
              <a:rPr lang="zh-CN" altLang="en-US" b="1" dirty="0"/>
              <a:t>被</a:t>
            </a:r>
            <a:r>
              <a:rPr lang="en-US" altLang="zh-CN" b="1" dirty="0"/>
              <a:t>3</a:t>
            </a:r>
            <a:r>
              <a:rPr lang="zh-CN" altLang="en-US" b="1" dirty="0"/>
              <a:t>除余</a:t>
            </a:r>
            <a:r>
              <a:rPr lang="en-US" altLang="zh-CN" b="1" dirty="0"/>
              <a:t>2, </a:t>
            </a:r>
            <a:r>
              <a:rPr lang="zh-CN" altLang="en-US" b="1" dirty="0"/>
              <a:t>被</a:t>
            </a:r>
            <a:r>
              <a:rPr lang="en-US" altLang="zh-CN" b="1" dirty="0"/>
              <a:t>5</a:t>
            </a:r>
            <a:r>
              <a:rPr lang="zh-CN" altLang="en-US" b="1" dirty="0"/>
              <a:t>除余</a:t>
            </a:r>
            <a:r>
              <a:rPr lang="en-US" altLang="zh-CN" b="1" dirty="0"/>
              <a:t>3, </a:t>
            </a:r>
            <a:r>
              <a:rPr lang="zh-CN" altLang="en-US" b="1" dirty="0"/>
              <a:t>被</a:t>
            </a:r>
            <a:r>
              <a:rPr lang="en-US" altLang="zh-CN" b="1" dirty="0"/>
              <a:t>7</a:t>
            </a:r>
            <a:r>
              <a:rPr lang="zh-CN" altLang="en-US" b="1" dirty="0"/>
              <a:t>除余</a:t>
            </a:r>
            <a:r>
              <a:rPr lang="en-US" altLang="zh-CN" b="1" dirty="0"/>
              <a:t>4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FBF9E6-F5DA-4223-AA01-4AC81D3A4952}"/>
              </a:ext>
            </a:extLst>
          </p:cNvPr>
          <p:cNvSpPr/>
          <p:nvPr/>
        </p:nvSpPr>
        <p:spPr>
          <a:xfrm>
            <a:off x="529046" y="1122584"/>
            <a:ext cx="6708604" cy="5735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smallest_n1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smallest_n2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95000"/>
              </a:lnSpc>
            </a:pP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#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!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altLang="zh-CN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smallest_n3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done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done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done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CD9C8-B079-4C54-8498-1863827FD139}"/>
              </a:ext>
            </a:extLst>
          </p:cNvPr>
          <p:cNvSpPr txBox="1"/>
          <p:nvPr/>
        </p:nvSpPr>
        <p:spPr>
          <a:xfrm>
            <a:off x="7551529" y="1164012"/>
            <a:ext cx="4111425" cy="280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sz="2200" dirty="0"/>
              <a:t>从</a:t>
            </a:r>
            <a:r>
              <a:rPr lang="en-US" altLang="zh-CN" sz="2200" dirty="0"/>
              <a:t>1</a:t>
            </a:r>
            <a:r>
              <a:rPr lang="zh-CN" altLang="en-US" sz="2200" dirty="0"/>
              <a:t>开始循环，直到满足条件时使用</a:t>
            </a:r>
            <a:r>
              <a:rPr lang="en-US" altLang="zh-CN" sz="2200" dirty="0"/>
              <a:t>break</a:t>
            </a:r>
            <a:r>
              <a:rPr lang="zh-CN" altLang="en-US" sz="2200" dirty="0"/>
              <a:t>跳出循环</a:t>
            </a:r>
            <a:endParaRPr lang="en-US" altLang="zh-CN" sz="2200" dirty="0"/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sz="2200" dirty="0"/>
              <a:t>不使用</a:t>
            </a:r>
            <a:r>
              <a:rPr lang="en-US" altLang="zh-CN" sz="2200" dirty="0"/>
              <a:t>break</a:t>
            </a:r>
            <a:r>
              <a:rPr lang="zh-CN" altLang="en-US" sz="2200" dirty="0"/>
              <a:t>，将循环结束条件归并到</a:t>
            </a:r>
            <a:r>
              <a:rPr lang="en-US" altLang="zh-CN" sz="2200" dirty="0"/>
              <a:t>while</a:t>
            </a:r>
            <a:r>
              <a:rPr lang="zh-CN" altLang="en-US" sz="2200" dirty="0"/>
              <a:t>后面的条件表达式中</a:t>
            </a:r>
            <a:endParaRPr lang="en-US" altLang="zh-CN" sz="2200" dirty="0"/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sz="2200" dirty="0"/>
              <a:t>不使用</a:t>
            </a:r>
            <a:r>
              <a:rPr lang="en-US" altLang="zh-CN" sz="2200" dirty="0"/>
              <a:t>break</a:t>
            </a:r>
            <a:r>
              <a:rPr lang="zh-CN" altLang="en-US" sz="2200" dirty="0"/>
              <a:t>，引入</a:t>
            </a:r>
            <a:r>
              <a:rPr lang="en-US" altLang="zh-CN" sz="2200" dirty="0"/>
              <a:t>done</a:t>
            </a:r>
            <a:r>
              <a:rPr lang="zh-CN" altLang="en-US" sz="2200" dirty="0"/>
              <a:t>，在循环体发现循环结束时，设置</a:t>
            </a:r>
            <a:r>
              <a:rPr lang="en-US" altLang="zh-CN" sz="2200" dirty="0"/>
              <a:t>done=True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242CB-B267-4130-911E-691D62A86F66}"/>
              </a:ext>
            </a:extLst>
          </p:cNvPr>
          <p:cNvSpPr/>
          <p:nvPr/>
        </p:nvSpPr>
        <p:spPr>
          <a:xfrm>
            <a:off x="7696247" y="4312888"/>
            <a:ext cx="3821988" cy="22464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21" indent="-285721">
              <a:buFont typeface="Wingdings" panose="05000000000000000000" pitchFamily="2" charset="2"/>
              <a:buChar char="ü"/>
            </a:pPr>
            <a:r>
              <a:rPr lang="zh-CN" altLang="en-US" sz="2000" dirty="0"/>
              <a:t>中国剩余定理：由于</a:t>
            </a:r>
            <a:r>
              <a:rPr lang="en-US" altLang="zh-CN" sz="2000" dirty="0"/>
              <a:t>3/5/7</a:t>
            </a:r>
            <a:r>
              <a:rPr lang="zh-CN" altLang="en-US" sz="2000" dirty="0"/>
              <a:t>两两互素，则问题</a:t>
            </a:r>
            <a:r>
              <a:rPr lang="en-US" altLang="zh-CN" sz="2000" dirty="0"/>
              <a:t>1</a:t>
            </a:r>
            <a:r>
              <a:rPr lang="zh-CN" altLang="en-US" sz="2000" dirty="0"/>
              <a:t>一定有解</a:t>
            </a:r>
            <a:endParaRPr lang="en-US" altLang="zh-CN" sz="2000" dirty="0"/>
          </a:p>
          <a:p>
            <a:pPr marL="285721" indent="-285721">
              <a:buFont typeface="Wingdings" panose="05000000000000000000" pitchFamily="2" charset="2"/>
              <a:buChar char="ü"/>
            </a:pPr>
            <a:r>
              <a:rPr lang="zh-CN" altLang="en-US" sz="2000" dirty="0"/>
              <a:t>如果改成</a:t>
            </a:r>
            <a:r>
              <a:rPr lang="en-US" altLang="zh-CN" sz="2000" dirty="0"/>
              <a:t>6/7/9</a:t>
            </a:r>
            <a:r>
              <a:rPr lang="zh-CN" altLang="en-US" sz="2000" dirty="0"/>
              <a:t>，由于不是两两互素，问题可能有解，也有可能无解</a:t>
            </a:r>
            <a:endParaRPr lang="en-US" altLang="zh-CN" sz="2000" dirty="0"/>
          </a:p>
          <a:p>
            <a:pPr marL="285721" indent="-285721">
              <a:buFont typeface="Wingdings" panose="05000000000000000000" pitchFamily="2" charset="2"/>
              <a:buChar char="ü"/>
            </a:pPr>
            <a:r>
              <a:rPr lang="zh-CN" altLang="en-US" sz="2000" dirty="0"/>
              <a:t>有可能找不到满足条件的解，这样循环一直无法结束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213653-E3A7-47CF-B4D5-E58DC0A3DC0E}"/>
              </a:ext>
            </a:extLst>
          </p:cNvPr>
          <p:cNvSpPr/>
          <p:nvPr/>
        </p:nvSpPr>
        <p:spPr>
          <a:xfrm>
            <a:off x="5239733" y="6360198"/>
            <a:ext cx="2430158" cy="369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remainder</a:t>
            </a:r>
            <a:r>
              <a:rPr lang="en-US" altLang="zh-CN" dirty="0"/>
              <a:t>_theorem.py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456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9E36C-FE0B-416A-9288-9D1C377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66253-6477-46A9-8A3B-6A584ABED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3AE884-55E4-4347-8096-C7F54030017B}"/>
              </a:ext>
            </a:extLst>
          </p:cNvPr>
          <p:cNvSpPr/>
          <p:nvPr/>
        </p:nvSpPr>
        <p:spPr>
          <a:xfrm>
            <a:off x="103869" y="774540"/>
            <a:ext cx="7318507" cy="2862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smallest_n4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20000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limit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found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没有解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2E9470-3F92-489D-8FE6-FE9CDCB9B9BB}"/>
              </a:ext>
            </a:extLst>
          </p:cNvPr>
          <p:cNvSpPr txBox="1">
            <a:spLocks/>
          </p:cNvSpPr>
          <p:nvPr/>
        </p:nvSpPr>
        <p:spPr>
          <a:xfrm>
            <a:off x="2567501" y="130106"/>
            <a:ext cx="8496623" cy="298091"/>
          </a:xfrm>
          <a:prstGeom prst="rect">
            <a:avLst/>
          </a:prstGeom>
        </p:spPr>
        <p:txBody>
          <a:bodyPr vert="horz" lIns="108850" tIns="54425" rIns="108850" bIns="54425" rtlCol="0">
            <a:normAutofit fontScale="77500" lnSpcReduction="20000"/>
          </a:bodyPr>
          <a:lstStyle>
            <a:lvl1pPr marL="272125" indent="-272125" algn="l" defTabSz="1088502" rtl="0" eaLnBrk="1" latinLnBrk="0" hangingPunct="1">
              <a:lnSpc>
                <a:spcPct val="90000"/>
              </a:lnSpc>
              <a:spcBef>
                <a:spcPts val="1190"/>
              </a:spcBef>
              <a:buFont typeface="Arial" panose="020B0604020202020204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376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0627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4878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129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502" rtl="0" eaLnBrk="1" fontAlgn="auto" latinLnBrk="0" hangingPunct="1">
              <a:lnSpc>
                <a:spcPct val="9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问题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查找一个最小正整数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要求满足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2,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3,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0F112C-FBE3-4300-943D-E37BBD589200}"/>
              </a:ext>
            </a:extLst>
          </p:cNvPr>
          <p:cNvSpPr txBox="1"/>
          <p:nvPr/>
        </p:nvSpPr>
        <p:spPr>
          <a:xfrm>
            <a:off x="7760115" y="1584678"/>
            <a:ext cx="4059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从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开始循环，直到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找到解或足够大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时循环结束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如果找到，输出并设置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found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标志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如果结束后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found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仍然为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False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，说明没有解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FB8F6CE-6C84-49ED-9477-95BA62C157E6}"/>
              </a:ext>
            </a:extLst>
          </p:cNvPr>
          <p:cNvSpPr txBox="1">
            <a:spLocks/>
          </p:cNvSpPr>
          <p:nvPr/>
        </p:nvSpPr>
        <p:spPr>
          <a:xfrm>
            <a:off x="5007279" y="538776"/>
            <a:ext cx="6370439" cy="85796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vert="horz" lIns="91428" tIns="45714" rIns="91428" bIns="4571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问题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要求满足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有解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问题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要求满足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9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除余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无解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042DE9-90E1-4093-81C0-9CF654535AB4}"/>
              </a:ext>
            </a:extLst>
          </p:cNvPr>
          <p:cNvSpPr/>
          <p:nvPr/>
        </p:nvSpPr>
        <p:spPr>
          <a:xfrm>
            <a:off x="103869" y="3829505"/>
            <a:ext cx="7318507" cy="304698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smallest_n7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20000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found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limit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found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没有解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BA1447-1813-4A42-B69C-2DDB5F4E3856}"/>
              </a:ext>
            </a:extLst>
          </p:cNvPr>
          <p:cNvSpPr/>
          <p:nvPr/>
        </p:nvSpPr>
        <p:spPr>
          <a:xfrm>
            <a:off x="4880127" y="3523417"/>
            <a:ext cx="2430158" cy="36928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remainder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_theorem.py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D75218-0266-4374-8108-BD3F5D1E5B77}"/>
              </a:ext>
            </a:extLst>
          </p:cNvPr>
          <p:cNvSpPr/>
          <p:nvPr/>
        </p:nvSpPr>
        <p:spPr>
          <a:xfrm>
            <a:off x="1580082" y="4103901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#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问题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3. 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要求满足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被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6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除余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2, 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被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7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除余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4, 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被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9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除余</a:t>
            </a:r>
            <a:r>
              <a:rPr lang="en-US" altLang="zh-CN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4, </a:t>
            </a:r>
            <a:r>
              <a:rPr lang="zh-CN" altLang="en-US" b="1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无解</a:t>
            </a:r>
            <a:endParaRPr lang="en-US" altLang="zh-CN" b="1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0C638-54DD-4CC2-B9D5-1D924620C5A4}"/>
              </a:ext>
            </a:extLst>
          </p:cNvPr>
          <p:cNvSpPr txBox="1"/>
          <p:nvPr/>
        </p:nvSpPr>
        <p:spPr>
          <a:xfrm>
            <a:off x="7922494" y="4119160"/>
            <a:ext cx="3896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如果循环体中有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语句，则在之后：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如果循环条件仍然满足，则说明为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退出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否则循环条件不满足而结束循环</a:t>
            </a:r>
            <a:endParaRPr lang="en-US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258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5D725-78B8-4CA8-AFC6-7EC79E9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14EC4-22C2-493E-B718-53051936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AE2A67-B773-4DAE-B2E5-C87F5F64A5BE}"/>
              </a:ext>
            </a:extLst>
          </p:cNvPr>
          <p:cNvSpPr txBox="1"/>
          <p:nvPr/>
        </p:nvSpPr>
        <p:spPr>
          <a:xfrm>
            <a:off x="7960253" y="927117"/>
            <a:ext cx="3953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上面的实现中</a:t>
            </a:r>
            <a:endParaRPr lang="en-US" altLang="zh-CN" sz="20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如果找到解，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break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退出循环，如果没有找到解，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while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后面的条件表达式不满足时退出循环</a:t>
            </a:r>
            <a:endParaRPr lang="en-US" altLang="zh-CN" sz="20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marL="285721" indent="-285721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while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后面的</a:t>
            </a:r>
            <a:r>
              <a:rPr lang="en-US" altLang="zh-CN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zh-CN" altLang="en-US" sz="20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语句，如果是正常退出循环时执行相应语句块</a:t>
            </a:r>
            <a:endParaRPr lang="en-US" altLang="zh-CN" sz="20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41EFC0-2854-4C8A-9C3E-1E52B0779C7B}"/>
              </a:ext>
            </a:extLst>
          </p:cNvPr>
          <p:cNvSpPr txBox="1"/>
          <p:nvPr/>
        </p:nvSpPr>
        <p:spPr>
          <a:xfrm>
            <a:off x="8043373" y="3857241"/>
            <a:ext cx="4052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循环支持</a:t>
            </a:r>
            <a:r>
              <a:rPr lang="zh-CN" altLang="en-US" sz="2400" b="1" dirty="0">
                <a:solidFill>
                  <a:srgbClr val="4472C4"/>
                </a:solidFill>
                <a:latin typeface="Arial" pitchFamily="34" charset="0"/>
                <a:ea typeface="宋体" pitchFamily="2" charset="-122"/>
              </a:rPr>
              <a:t>可选的</a:t>
            </a:r>
            <a:r>
              <a:rPr lang="en-US" altLang="zh-CN" sz="2400" b="1" dirty="0">
                <a:solidFill>
                  <a:srgbClr val="4472C4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zh-CN" altLang="en-US" sz="2400" b="1" dirty="0">
                <a:solidFill>
                  <a:srgbClr val="4472C4"/>
                </a:solidFill>
                <a:latin typeface="Arial" pitchFamily="34" charset="0"/>
                <a:ea typeface="宋体" pitchFamily="2" charset="-122"/>
              </a:rPr>
              <a:t>子句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，在循环体中</a:t>
            </a:r>
            <a:r>
              <a:rPr lang="zh-CN" altLang="en-US" sz="2400" b="1" dirty="0">
                <a:solidFill>
                  <a:srgbClr val="4472C4"/>
                </a:solidFill>
                <a:latin typeface="Arial" pitchFamily="34" charset="0"/>
                <a:ea typeface="宋体" pitchFamily="2" charset="-122"/>
              </a:rPr>
              <a:t>没有通过</a:t>
            </a:r>
            <a:r>
              <a:rPr lang="en-US" altLang="zh-CN" sz="2400" b="1" dirty="0">
                <a:solidFill>
                  <a:srgbClr val="4472C4"/>
                </a:solidFill>
                <a:latin typeface="Arial" pitchFamily="34" charset="0"/>
                <a:ea typeface="宋体" pitchFamily="2" charset="-122"/>
              </a:rPr>
              <a:t>break</a:t>
            </a:r>
            <a:r>
              <a:rPr lang="zh-CN" altLang="en-US" sz="2400" b="1" dirty="0">
                <a:solidFill>
                  <a:srgbClr val="4472C4"/>
                </a:solidFill>
                <a:latin typeface="Arial" pitchFamily="34" charset="0"/>
                <a:ea typeface="宋体" pitchFamily="2" charset="-122"/>
              </a:rPr>
              <a:t>结束时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会执行该</a:t>
            </a:r>
            <a:r>
              <a:rPr lang="en-US" altLang="zh-CN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zh-CN" altLang="en-US" sz="2400" dirty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子句的语句块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476055-F41B-46C6-8C02-A125889617C6}"/>
              </a:ext>
            </a:extLst>
          </p:cNvPr>
          <p:cNvSpPr/>
          <p:nvPr/>
        </p:nvSpPr>
        <p:spPr>
          <a:xfrm>
            <a:off x="442913" y="670243"/>
            <a:ext cx="7210801" cy="31869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smallest_n4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20000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found </a:t>
            </a:r>
            <a:r>
              <a:rPr kumimoji="0" lang="en-US" altLang="zh-CN" sz="1800" b="1" i="0" u="sng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kumimoji="0" lang="zh-CN" altLang="zh-CN" sz="2000" b="0" i="0" u="sng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limit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found </a:t>
            </a:r>
            <a:r>
              <a:rPr kumimoji="0" lang="en-US" altLang="zh-CN" sz="1800" b="1" i="0" u="sng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kumimoji="0" lang="zh-CN" altLang="zh-CN" sz="2000" b="0" i="0" u="sng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kumimoji="0" lang="en-US" altLang="zh-CN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found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没有解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42E825-2900-4545-8C2F-5CA2AD39AECC}"/>
              </a:ext>
            </a:extLst>
          </p:cNvPr>
          <p:cNvSpPr/>
          <p:nvPr/>
        </p:nvSpPr>
        <p:spPr>
          <a:xfrm>
            <a:off x="442914" y="3915661"/>
            <a:ext cx="7237412" cy="26161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smallest_n8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20000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limit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没有解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0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C7643-E20C-4F15-B7E0-53041743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6FD34-F90B-44E1-8D71-30F5896B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419" y="152386"/>
            <a:ext cx="5498346" cy="824564"/>
          </a:xfrm>
        </p:spPr>
        <p:txBody>
          <a:bodyPr/>
          <a:lstStyle/>
          <a:p>
            <a:r>
              <a:rPr lang="zh-CN" altLang="en-US" b="1" dirty="0"/>
              <a:t>用户输入若干成绩，直到用户直接回车，不输入任何信息</a:t>
            </a:r>
            <a:r>
              <a:rPr lang="en-US" altLang="zh-CN" b="1" dirty="0"/>
              <a:t>(</a:t>
            </a:r>
            <a:r>
              <a:rPr lang="zh-CN" altLang="en-US" b="1" dirty="0"/>
              <a:t>空字符串）时结束，求平均分。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CBB634-69F5-4219-9E49-8FBABEDB0E85}"/>
              </a:ext>
            </a:extLst>
          </p:cNvPr>
          <p:cNvSpPr/>
          <p:nvPr/>
        </p:nvSpPr>
        <p:spPr>
          <a:xfrm>
            <a:off x="234235" y="602246"/>
            <a:ext cx="5796598" cy="3776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average_score1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请输入成绩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[0, 100]: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[0, 100]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之间的成绩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请输入成绩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[0, 100]: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平均成绩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%.2f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%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2807CD-40FE-4FFF-944C-6FC17E98FA0C}"/>
              </a:ext>
            </a:extLst>
          </p:cNvPr>
          <p:cNvSpPr txBox="1"/>
          <p:nvPr/>
        </p:nvSpPr>
        <p:spPr>
          <a:xfrm>
            <a:off x="6655825" y="1380415"/>
            <a:ext cx="5301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</a:rPr>
              <a:t>哨兵</a:t>
            </a:r>
            <a:r>
              <a:rPr lang="en-US" altLang="zh-CN" sz="2400" b="1" dirty="0">
                <a:solidFill>
                  <a:schemeClr val="accent6"/>
                </a:solidFill>
              </a:rPr>
              <a:t>(sentinel value)</a:t>
            </a:r>
            <a:r>
              <a:rPr lang="zh-CN" altLang="en-US" sz="2400" dirty="0"/>
              <a:t>：在处理过程中一旦出现就结束循环的值</a:t>
            </a:r>
            <a:endParaRPr lang="en-US" altLang="zh-CN" sz="2400" dirty="0"/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sz="2400" dirty="0"/>
              <a:t>循环变量：用户输入的字符串</a:t>
            </a:r>
            <a:r>
              <a:rPr lang="en-US" altLang="zh-CN" sz="2400" dirty="0"/>
              <a:t>text</a:t>
            </a:r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sz="2400" dirty="0"/>
              <a:t>循环变量初始化：</a:t>
            </a:r>
            <a:r>
              <a:rPr lang="en-US" altLang="zh-CN" sz="2400" dirty="0"/>
              <a:t>text=input(...)</a:t>
            </a:r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sz="2400" dirty="0"/>
              <a:t>循环变量更新：</a:t>
            </a:r>
            <a:r>
              <a:rPr lang="en-US" altLang="zh-CN" sz="2400" dirty="0"/>
              <a:t>text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input(...)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5F16D7-A192-46E0-9E3B-0182EB4F6446}"/>
              </a:ext>
            </a:extLst>
          </p:cNvPr>
          <p:cNvSpPr/>
          <p:nvPr/>
        </p:nvSpPr>
        <p:spPr>
          <a:xfrm>
            <a:off x="217698" y="4508089"/>
            <a:ext cx="7445695" cy="2197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shortest_phrase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phrase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'type a phrase (Enter to quit)? 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shortest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phrase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phrase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phrase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&lt;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shortest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shortest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phrase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phrase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'type a phrase (Enter to quit)? 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'shortest phrase was:'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shortest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BABFC-3DB7-41BE-9513-9A05DBEDD65E}"/>
              </a:ext>
            </a:extLst>
          </p:cNvPr>
          <p:cNvSpPr/>
          <p:nvPr/>
        </p:nvSpPr>
        <p:spPr>
          <a:xfrm>
            <a:off x="8041293" y="4503759"/>
            <a:ext cx="3916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用户输入若干个字符串，直到用户直接回车时结束，寻找其中最短</a:t>
            </a:r>
            <a:r>
              <a:rPr lang="en-US" altLang="zh-CN" b="1" dirty="0"/>
              <a:t>(</a:t>
            </a:r>
            <a:r>
              <a:rPr lang="zh-CN" altLang="en-US" b="1" dirty="0"/>
              <a:t>或最长</a:t>
            </a:r>
            <a:r>
              <a:rPr lang="en-US" altLang="zh-CN" b="1" dirty="0"/>
              <a:t>)</a:t>
            </a:r>
            <a:r>
              <a:rPr lang="zh-CN" altLang="en-US" b="1" dirty="0"/>
              <a:t>的字符串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AB4A1B-1885-4F97-9DC4-9CC2AE7EF047}"/>
              </a:ext>
            </a:extLst>
          </p:cNvPr>
          <p:cNvSpPr/>
          <p:nvPr/>
        </p:nvSpPr>
        <p:spPr>
          <a:xfrm>
            <a:off x="3835536" y="417580"/>
            <a:ext cx="181530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average_score.py</a:t>
            </a:r>
          </a:p>
        </p:txBody>
      </p:sp>
    </p:spTree>
    <p:extLst>
      <p:ext uri="{BB962C8B-B14F-4D97-AF65-F5344CB8AC3E}">
        <p14:creationId xmlns:p14="http://schemas.microsoft.com/office/powerpoint/2010/main" val="1290557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7C344-B581-48B9-B836-A3BCBB3C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46" y="40957"/>
            <a:ext cx="11203577" cy="644434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循环：级数求和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2845B-18E4-42E0-90B5-EE11D73F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计算</a:t>
            </a:r>
            <a:r>
              <a:rPr lang="en-US" altLang="zh-CN" b="1" dirty="0"/>
              <a:t>0! + 1!+2!+3!+...+n! 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65F6117-A54D-4683-95E0-F04D9828E235}"/>
              </a:ext>
            </a:extLst>
          </p:cNvPr>
          <p:cNvSpPr txBox="1">
            <a:spLocks/>
          </p:cNvSpPr>
          <p:nvPr/>
        </p:nvSpPr>
        <p:spPr>
          <a:xfrm>
            <a:off x="836219" y="1196160"/>
            <a:ext cx="5051988" cy="548227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79C82B-2965-4676-B383-7D5A62568C23}"/>
              </a:ext>
            </a:extLst>
          </p:cNvPr>
          <p:cNvGrpSpPr/>
          <p:nvPr/>
        </p:nvGrpSpPr>
        <p:grpSpPr>
          <a:xfrm>
            <a:off x="6087768" y="116913"/>
            <a:ext cx="5959080" cy="3389233"/>
            <a:chOff x="719880" y="1697313"/>
            <a:chExt cx="5959080" cy="33892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20313E-2FAD-41EB-AF2F-FA3B61C78735}"/>
                </a:ext>
              </a:extLst>
            </p:cNvPr>
            <p:cNvSpPr/>
            <p:nvPr/>
          </p:nvSpPr>
          <p:spPr>
            <a:xfrm>
              <a:off x="719880" y="1916860"/>
              <a:ext cx="5538433" cy="3169686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kern="0" dirty="0" err="1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def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kern="0" dirty="0" err="1">
                  <a:solidFill>
                    <a:srgbClr val="FF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sum_factorial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):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kern="0" dirty="0">
                  <a:solidFill>
                    <a:srgbClr val="FF8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'''</a:t>
              </a:r>
              <a:r>
                <a:rPr lang="zh-CN" altLang="en-US" sz="2000" kern="0" dirty="0">
                  <a:solidFill>
                    <a:srgbClr val="FF8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计算</a:t>
              </a:r>
              <a:r>
                <a:rPr lang="en-US" altLang="zh-CN" sz="2000" kern="0" dirty="0">
                  <a:solidFill>
                    <a:srgbClr val="FF8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0! + 1!+2!+3!+...+n! '''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kern="0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total 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= item =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kern="0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while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&lt;=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n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: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    item 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*=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    total 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+=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item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20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0" dirty="0">
                  <a:solidFill>
                    <a:srgbClr val="00008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+=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kern="0" dirty="0">
                  <a:solidFill>
                    <a:srgbClr val="FF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1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 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return</a:t>
              </a:r>
              <a:r>
                <a:rPr lang="en-US" altLang="zh-CN" sz="20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 total</a:t>
              </a:r>
              <a:endPara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F367B26-C6A7-45D5-95FE-5362AD46D035}"/>
                </a:ext>
              </a:extLst>
            </p:cNvPr>
            <p:cNvSpPr txBox="1"/>
            <p:nvPr/>
          </p:nvSpPr>
          <p:spPr>
            <a:xfrm>
              <a:off x="4126032" y="1697313"/>
              <a:ext cx="2552928" cy="40005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sum_factorial.py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356D291-9A29-4238-8666-DA56DBF9F0BD}"/>
              </a:ext>
            </a:extLst>
          </p:cNvPr>
          <p:cNvSpPr/>
          <p:nvPr/>
        </p:nvSpPr>
        <p:spPr>
          <a:xfrm>
            <a:off x="459005" y="1350527"/>
            <a:ext cx="5324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求和</a:t>
            </a:r>
            <a:r>
              <a:rPr lang="en-US" altLang="zh-CN" sz="2000" dirty="0">
                <a:solidFill>
                  <a:srgbClr val="0070C0"/>
                </a:solidFill>
              </a:rPr>
              <a:t>/</a:t>
            </a:r>
            <a:r>
              <a:rPr lang="zh-CN" altLang="en-US" sz="2000" dirty="0">
                <a:solidFill>
                  <a:srgbClr val="0070C0"/>
                </a:solidFill>
              </a:rPr>
              <a:t>求积</a:t>
            </a:r>
            <a:r>
              <a:rPr lang="en-US" altLang="zh-CN" sz="2000" dirty="0">
                <a:solidFill>
                  <a:srgbClr val="0070C0"/>
                </a:solidFill>
              </a:rPr>
              <a:t>...</a:t>
            </a:r>
            <a:r>
              <a:rPr lang="zh-CN" altLang="en-US" sz="2000" dirty="0">
                <a:solidFill>
                  <a:srgbClr val="0070C0"/>
                </a:solidFill>
              </a:rPr>
              <a:t>问题：  </a:t>
            </a:r>
            <a:r>
              <a:rPr lang="en-US" altLang="zh-CN" sz="2000" dirty="0">
                <a:solidFill>
                  <a:srgbClr val="0070C0"/>
                </a:solidFill>
              </a:rPr>
              <a:t>item1+ item2 + item3 + …. </a:t>
            </a:r>
          </a:p>
          <a:p>
            <a:r>
              <a:rPr lang="zh-CN" altLang="en-US" sz="2000" dirty="0"/>
              <a:t>循环结构：</a:t>
            </a:r>
            <a:endParaRPr lang="en-US" altLang="zh-CN" sz="2000" dirty="0"/>
          </a:p>
          <a:p>
            <a:r>
              <a:rPr lang="en-US" altLang="zh-CN" sz="2000" dirty="0"/>
              <a:t>total = item = item1 </a:t>
            </a:r>
            <a:r>
              <a:rPr lang="zh-CN" altLang="en-US" sz="2000" dirty="0"/>
              <a:t>   </a:t>
            </a:r>
            <a:endParaRPr lang="en-US" altLang="zh-CN" sz="2000" dirty="0"/>
          </a:p>
          <a:p>
            <a:r>
              <a:rPr lang="en-US" altLang="zh-CN" sz="2000" dirty="0"/>
              <a:t>while ….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    item = </a:t>
            </a:r>
            <a:r>
              <a:rPr lang="zh-CN" altLang="en-US" sz="2000" dirty="0"/>
              <a:t>根据上一项来计算当前项</a:t>
            </a:r>
            <a:endParaRPr lang="en-US" altLang="zh-CN" sz="2000" dirty="0"/>
          </a:p>
          <a:p>
            <a:r>
              <a:rPr lang="en-US" altLang="zh-CN" sz="2000" dirty="0"/>
              <a:t>    total += item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1A254F-C7D7-488D-9568-3BC9D94CCD6D}"/>
              </a:ext>
            </a:extLst>
          </p:cNvPr>
          <p:cNvSpPr/>
          <p:nvPr/>
        </p:nvSpPr>
        <p:spPr>
          <a:xfrm>
            <a:off x="338423" y="3537518"/>
            <a:ext cx="54452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循环变量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求解空间：</a:t>
            </a:r>
            <a:r>
              <a:rPr lang="en-US" altLang="zh-CN" sz="2000" dirty="0"/>
              <a:t>[1, n]</a:t>
            </a:r>
          </a:p>
          <a:p>
            <a:pPr marL="800055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循环变量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初始化为</a:t>
            </a:r>
            <a:r>
              <a:rPr lang="en-US" altLang="zh-CN" sz="2000" dirty="0"/>
              <a:t>1</a:t>
            </a:r>
          </a:p>
          <a:p>
            <a:pPr marL="800055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循环条件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n</a:t>
            </a:r>
          </a:p>
          <a:p>
            <a:pPr marL="800055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循环变量更新：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检查循环变量初始值和最后一个满足循环条件的终值，避免</a:t>
            </a:r>
            <a:r>
              <a:rPr lang="en-US" altLang="zh-CN" sz="2000" dirty="0"/>
              <a:t>"</a:t>
            </a:r>
            <a:r>
              <a:rPr lang="zh-CN" altLang="en-US" sz="2000" dirty="0"/>
              <a:t>偏</a:t>
            </a:r>
            <a:r>
              <a:rPr lang="en-US" altLang="zh-CN" sz="2000" dirty="0"/>
              <a:t>1"</a:t>
            </a:r>
            <a:r>
              <a:rPr lang="zh-CN" altLang="en-US" sz="2000" dirty="0"/>
              <a:t>错误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AEF5F1-FDF6-46CD-9D28-ACF842981EC5}"/>
              </a:ext>
            </a:extLst>
          </p:cNvPr>
          <p:cNvSpPr/>
          <p:nvPr/>
        </p:nvSpPr>
        <p:spPr>
          <a:xfrm>
            <a:off x="6047000" y="3725693"/>
            <a:ext cx="570208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sum_factorial_forloop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total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=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total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+= 1    # </a:t>
            </a:r>
            <a:r>
              <a:rPr lang="zh-CN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这一行如果执行也不会带来别的问题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total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50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E219-40F9-4CB4-A9C1-FDC3E44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D55EA-E317-4FED-8A7B-BA0F77E0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蒙特卡罗方法计算</a:t>
            </a:r>
            <a:r>
              <a:rPr lang="en-US" altLang="zh-CN" dirty="0"/>
              <a:t>pi: </a:t>
            </a:r>
          </a:p>
          <a:p>
            <a:pPr lvl="1"/>
            <a:r>
              <a:rPr lang="zh-CN" altLang="en-US" sz="2000" dirty="0"/>
              <a:t>如图所示，圆的面积为</a:t>
            </a:r>
            <a:r>
              <a:rPr lang="en-US" altLang="zh-CN" sz="2000" dirty="0"/>
              <a:t>pi</a:t>
            </a:r>
            <a:r>
              <a:rPr lang="zh-CN" altLang="en-US" sz="2000" dirty="0"/>
              <a:t>，而正方形的面积为</a:t>
            </a:r>
            <a:r>
              <a:rPr lang="en-US" altLang="zh-CN" sz="2000" dirty="0"/>
              <a:t>4,</a:t>
            </a:r>
            <a:r>
              <a:rPr lang="zh-CN" altLang="en-US" sz="2000" dirty="0"/>
              <a:t>在正方形的区域随机产生一个点，该点在圆内的概率为</a:t>
            </a:r>
            <a:r>
              <a:rPr lang="en-US" altLang="zh-CN" sz="2000" dirty="0"/>
              <a:t>pi/4</a:t>
            </a:r>
          </a:p>
          <a:p>
            <a:pPr lvl="1"/>
            <a:r>
              <a:rPr lang="en-US" altLang="zh-CN" sz="2000" dirty="0"/>
              <a:t>frequency = hits/tries = pi/4 </a:t>
            </a:r>
            <a:r>
              <a:rPr lang="zh-CN" altLang="en-US" sz="2000" dirty="0"/>
              <a:t> </a:t>
            </a:r>
            <a:r>
              <a:rPr lang="en-US" altLang="zh-CN" sz="2000" dirty="0">
                <a:sym typeface="Wingdings" panose="05000000000000000000" pitchFamily="2" charset="2"/>
              </a:rPr>
              <a:t> pi = 4*hits/tries 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4F5FD-0A94-4D98-BB14-AFC4C09F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262" y="2512945"/>
            <a:ext cx="2990494" cy="29753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FF652C-3E2F-4F93-A117-6C35D36FF623}"/>
              </a:ext>
            </a:extLst>
          </p:cNvPr>
          <p:cNvSpPr/>
          <p:nvPr/>
        </p:nvSpPr>
        <p:spPr>
          <a:xfrm>
            <a:off x="529046" y="2512945"/>
            <a:ext cx="6336475" cy="37851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random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montecarlo_pi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tries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1000000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hits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tries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y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hits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pi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hits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tries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pi</a:t>
            </a:r>
            <a:endParaRPr lang="zh-CN" altLang="zh-CN" sz="24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62B424-C322-4194-AFC2-E4D529EE12C1}"/>
              </a:ext>
            </a:extLst>
          </p:cNvPr>
          <p:cNvSpPr/>
          <p:nvPr/>
        </p:nvSpPr>
        <p:spPr>
          <a:xfrm>
            <a:off x="4220242" y="5928772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# </a:t>
            </a:r>
            <a:r>
              <a:rPr lang="zh-CN" altLang="en-US" dirty="0">
                <a:solidFill>
                  <a:srgbClr val="00B050"/>
                </a:solidFill>
              </a:rPr>
              <a:t>3.141392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4EA8AF-3196-4103-B50A-C0E0A0376139}"/>
              </a:ext>
            </a:extLst>
          </p:cNvPr>
          <p:cNvSpPr/>
          <p:nvPr/>
        </p:nvSpPr>
        <p:spPr>
          <a:xfrm>
            <a:off x="8492344" y="1851434"/>
            <a:ext cx="2648137" cy="4000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2000" dirty="0" err="1"/>
              <a:t>random.uniform</a:t>
            </a:r>
            <a:r>
              <a:rPr lang="en-US" altLang="zh-CN" sz="2000" dirty="0"/>
              <a:t>(-1, 1)</a:t>
            </a:r>
            <a:endParaRPr lang="zh-CN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FD82EAD-C062-4092-B01B-92599571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993" y="2426634"/>
            <a:ext cx="2265190" cy="46160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09" eaLnBrk="0" hangingPunct="0"/>
            <a:r>
              <a:rPr lang="zh-CN" altLang="zh-CN" sz="2400" b="1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montecarlo</a:t>
            </a:r>
            <a:r>
              <a:rPr lang="en-US" altLang="zh-CN" sz="2400" b="1" u="sng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b="1" u="sng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</a:t>
            </a:r>
            <a:endParaRPr lang="zh-CN" altLang="zh-CN" sz="24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4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3D08E-421B-41FC-BE2B-E811644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逻辑与运算示例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5A660-13C2-49B9-BA8C-C0BF5CA2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1EDCC1-46A6-4FD4-8B4E-86978E7035B4}"/>
              </a:ext>
            </a:extLst>
          </p:cNvPr>
          <p:cNvSpPr/>
          <p:nvPr/>
        </p:nvSpPr>
        <p:spPr>
          <a:xfrm>
            <a:off x="1207217" y="798235"/>
            <a:ext cx="6705600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用户输入一个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[0, 10)</a:t>
            </a:r>
            <a:r>
              <a:rPr lang="zh-CN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范围内的整数，如果正确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great</a:t>
            </a:r>
            <a:r>
              <a:rPr lang="zh-CN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，否则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wrong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number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6DB74"/>
                </a:solidFill>
                <a:latin typeface="Consolas" panose="020B0609020204030204" pitchFamily="49" charset="0"/>
              </a:rPr>
              <a:t>'please input a number[0, 10)'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number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number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6DB74"/>
                </a:solidFill>
                <a:latin typeface="Consolas" panose="020B0609020204030204" pitchFamily="49" charset="0"/>
              </a:rPr>
              <a:t>'Great!'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6DB74"/>
                </a:solidFill>
                <a:latin typeface="Consolas" panose="020B0609020204030204" pitchFamily="49" charset="0"/>
              </a:rPr>
              <a:t>'Wrong!'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6DB74"/>
                </a:solidFill>
                <a:latin typeface="Consolas" panose="020B0609020204030204" pitchFamily="49" charset="0"/>
              </a:rPr>
              <a:t>'Wrong!'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number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number </a:t>
            </a:r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88846F"/>
                </a:solidFill>
                <a:latin typeface="Consolas" panose="020B0609020204030204" pitchFamily="49" charset="0"/>
              </a:rPr>
              <a:t># 0 &lt;= number &lt; 10</a:t>
            </a:r>
            <a:endParaRPr lang="en-US" altLang="zh-C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6DB74"/>
                </a:solidFill>
                <a:latin typeface="Consolas" panose="020B0609020204030204" pitchFamily="49" charset="0"/>
              </a:rPr>
              <a:t>'Great!'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E6DB74"/>
                </a:solidFill>
                <a:latin typeface="Consolas" panose="020B0609020204030204" pitchFamily="49" charset="0"/>
              </a:rPr>
              <a:t>'Wrong!'</a:t>
            </a:r>
            <a:r>
              <a:rPr lang="en-US" altLang="zh-CN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829FC9-5D89-4141-9C0C-094208FD2B7B}"/>
              </a:ext>
            </a:extLst>
          </p:cNvPr>
          <p:cNvSpPr/>
          <p:nvPr/>
        </p:nvSpPr>
        <p:spPr>
          <a:xfrm>
            <a:off x="7004374" y="4482721"/>
            <a:ext cx="506571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40</a:t>
            </a:r>
            <a:endParaRPr lang="en-US" altLang="zh-CN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(x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'Print Value(y/n)?'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'y')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(x)</a:t>
            </a:r>
          </a:p>
          <a:p>
            <a:b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>'Great'</a:t>
            </a:r>
            <a:r>
              <a:rPr lang="en-US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2C4200-63D0-4991-BA5C-183198648380}"/>
              </a:ext>
            </a:extLst>
          </p:cNvPr>
          <p:cNvSpPr/>
          <p:nvPr/>
        </p:nvSpPr>
        <p:spPr>
          <a:xfrm>
            <a:off x="979982" y="5034242"/>
            <a:ext cx="5784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短路逻辑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如果前面的表达式已经确定了最终真值判断的结果，则后面的表达式无需计算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93391D-2092-4BCF-B07D-737B2EFBC0B6}"/>
              </a:ext>
            </a:extLst>
          </p:cNvPr>
          <p:cNvSpPr/>
          <p:nvPr/>
        </p:nvSpPr>
        <p:spPr>
          <a:xfrm>
            <a:off x="7004374" y="1458912"/>
            <a:ext cx="18168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conditional.py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2F92D-27A2-46BB-BC74-110B370A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循环：更新循环变量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C28D3-45BE-437C-BBB8-05BB9485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11289710" cy="5617710"/>
          </a:xfrm>
        </p:spPr>
        <p:txBody>
          <a:bodyPr/>
          <a:lstStyle/>
          <a:p>
            <a:pPr marL="285721" indent="-28572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for循环一般用于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循环次数可以提前确定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的情况，尤其是用于遍历可迭代对象中的元素</a:t>
            </a:r>
          </a:p>
          <a:p>
            <a:pPr marL="285721" indent="-28572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while循环一般用于循环次数难以提前确定的情况，也可以用于循环次数确定的情况</a:t>
            </a:r>
          </a:p>
          <a:p>
            <a:pPr marL="285721" indent="-28572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一般优先考虑使用for循环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/>
              <a:t>问题：输出11以内</a:t>
            </a:r>
            <a:r>
              <a:rPr lang="en-US" altLang="zh-CN" b="1" dirty="0"/>
              <a:t>[0, 10]</a:t>
            </a:r>
            <a:r>
              <a:rPr lang="zh-CN" altLang="en-US" b="1" dirty="0"/>
              <a:t>的奇数 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34544-1FDB-4D0E-9EE8-E93D8141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86" y="1611751"/>
            <a:ext cx="3019388" cy="175409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&lt;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#[0,10]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kumimoji="0" lang="en-US" altLang="zh-CN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i +=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004A36-6C4E-4E36-BCC3-6D27A3F27597}"/>
              </a:ext>
            </a:extLst>
          </p:cNvPr>
          <p:cNvSpPr/>
          <p:nvPr/>
        </p:nvSpPr>
        <p:spPr>
          <a:xfrm>
            <a:off x="4534966" y="3527812"/>
            <a:ext cx="3593632" cy="3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continue</a:t>
            </a:r>
            <a:r>
              <a:rPr lang="zh-CN" altLang="en-US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没有更新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死循环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AB52C9-64AA-4F34-A1AD-CD00A98B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788" y="4106310"/>
            <a:ext cx="3163703" cy="175409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i=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-1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&lt;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#[-1,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9]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i +=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#[0, 10]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F88CAA-9364-4782-89E7-E16DADC9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77" y="2237445"/>
            <a:ext cx="3686149" cy="120017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#[0,10]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25B98B-6005-49F8-886D-A22A2BBC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697957"/>
            <a:ext cx="3686149" cy="147713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 +=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6CC98EF-A8B5-472E-9F05-20651B5E36DF}"/>
              </a:ext>
            </a:extLst>
          </p:cNvPr>
          <p:cNvGrpSpPr/>
          <p:nvPr/>
        </p:nvGrpSpPr>
        <p:grpSpPr>
          <a:xfrm>
            <a:off x="371247" y="4436525"/>
            <a:ext cx="2951292" cy="1754100"/>
            <a:chOff x="4225044" y="6145205"/>
            <a:chExt cx="2406316" cy="175432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92B49E-D17D-42C7-908E-91B546573B71}"/>
                </a:ext>
              </a:extLst>
            </p:cNvPr>
            <p:cNvSpPr txBox="1"/>
            <p:nvPr/>
          </p:nvSpPr>
          <p:spPr>
            <a:xfrm>
              <a:off x="4225044" y="7191647"/>
              <a:ext cx="240631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i</a:t>
              </a:r>
              <a:r>
                <a:rPr lang="zh-CN" altLang="en-US" sz="2000" dirty="0"/>
                <a:t>更新不起作用，</a:t>
              </a:r>
              <a:r>
                <a:rPr lang="en-US" altLang="zh-CN" sz="2000" dirty="0"/>
                <a:t>for</a:t>
              </a:r>
              <a:r>
                <a:rPr lang="zh-CN" altLang="en-US" sz="2000" dirty="0"/>
                <a:t>循环每次重新赋值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E666ECF-E295-4018-9322-6341ABBD4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409" y="6145205"/>
              <a:ext cx="637499" cy="10464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C68443E-B4B9-4569-930C-49AE89284588}"/>
              </a:ext>
            </a:extLst>
          </p:cNvPr>
          <p:cNvSpPr txBox="1"/>
          <p:nvPr/>
        </p:nvSpPr>
        <p:spPr>
          <a:xfrm>
            <a:off x="4725397" y="5941463"/>
            <a:ext cx="3843523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这个版本求的是</a:t>
            </a:r>
            <a:r>
              <a:rPr lang="en-US" altLang="zh-CN" dirty="0">
                <a:solidFill>
                  <a:srgbClr val="FF0000"/>
                </a:solidFill>
              </a:rPr>
              <a:t>[1,11]</a:t>
            </a:r>
            <a:r>
              <a:rPr lang="zh-CN" altLang="en-US" dirty="0">
                <a:solidFill>
                  <a:srgbClr val="FF0000"/>
                </a:solidFill>
              </a:rPr>
              <a:t>范围内的奇数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E953C68-2C6D-4CAF-BC23-BFEFE89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764" y="4007569"/>
            <a:ext cx="3163703" cy="175409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i=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&lt;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# [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0,10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i +=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# [1,11]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D0AB7C5-C74C-4FAC-BABE-E8A4ECF6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788" y="1616432"/>
            <a:ext cx="3082523" cy="203106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  <a:spAutoFit/>
          </a:bodyPr>
          <a:lstStyle/>
          <a:p>
            <a:pPr defTabSz="914309" eaLnBrk="0" hangingPunct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while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&lt;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#[0,10]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i %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 += </a:t>
            </a:r>
            <a:r>
              <a:rPr lang="zh-CN" altLang="zh-CN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kumimoji="0" lang="en-US" altLang="zh-CN" b="1" i="0" u="sng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(i,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' 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i +=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灯片编号占位符 7">
            <a:extLst>
              <a:ext uri="{FF2B5EF4-FFF2-40B4-BE49-F238E27FC236}">
                <a16:creationId xmlns:a16="http://schemas.microsoft.com/office/drawing/2014/main" id="{099BBBD9-5939-4A1A-BE82-FF8154D4F323}"/>
              </a:ext>
            </a:extLst>
          </p:cNvPr>
          <p:cNvSpPr txBox="1">
            <a:spLocks/>
          </p:cNvSpPr>
          <p:nvPr/>
        </p:nvSpPr>
        <p:spPr>
          <a:xfrm>
            <a:off x="9447570" y="6473346"/>
            <a:ext cx="2742843" cy="36521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F9E687-30CD-4881-81FD-836A4B2BF146}" type="slidenum">
              <a:rPr lang="zh-CN" altLang="en-US" smtClean="0"/>
              <a:pPr/>
              <a:t>40</a:t>
            </a:fld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81A110-CE80-4B5C-8460-F9B6DD2E16A8}"/>
              </a:ext>
            </a:extLst>
          </p:cNvPr>
          <p:cNvSpPr/>
          <p:nvPr/>
        </p:nvSpPr>
        <p:spPr>
          <a:xfrm>
            <a:off x="9575894" y="1410130"/>
            <a:ext cx="248619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loop_continue_demo.py</a:t>
            </a:r>
          </a:p>
        </p:txBody>
      </p:sp>
    </p:spTree>
    <p:extLst>
      <p:ext uri="{BB962C8B-B14F-4D97-AF65-F5344CB8AC3E}">
        <p14:creationId xmlns:p14="http://schemas.microsoft.com/office/powerpoint/2010/main" val="4166404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96B4-122B-442C-828A-E7BA73A1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5CB32-E531-43BD-9E36-6ED0642F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逻辑运算</a:t>
            </a:r>
            <a:endParaRPr lang="en-US" altLang="zh-CN" sz="2800" dirty="0"/>
          </a:p>
          <a:p>
            <a:r>
              <a:rPr lang="zh-CN" altLang="en-US" sz="2800" dirty="0"/>
              <a:t>可迭代对象与</a:t>
            </a:r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r>
              <a:rPr lang="en-US" altLang="zh-CN" sz="2800" dirty="0"/>
              <a:t>while</a:t>
            </a:r>
            <a:r>
              <a:rPr lang="zh-CN" altLang="en-US" sz="2800" dirty="0"/>
              <a:t>循环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chemeClr val="accent6"/>
                </a:solidFill>
              </a:rPr>
              <a:t>异常处理</a:t>
            </a:r>
            <a:endParaRPr lang="en-US" altLang="zh-CN" sz="2800" b="1" dirty="0">
              <a:solidFill>
                <a:schemeClr val="accent6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7552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04436-0814-4701-A4AF-04B8CBBB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错误和异常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6FA7D-AC10-4A10-B9F1-DC5197C8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语法错误：解释器在将代码转换为</a:t>
            </a:r>
            <a:r>
              <a:rPr lang="en-US" altLang="zh-CN" dirty="0"/>
              <a:t>bytecode</a:t>
            </a:r>
            <a:r>
              <a:rPr lang="zh-CN" altLang="en-US" dirty="0"/>
              <a:t>时发现不符合</a:t>
            </a:r>
            <a:r>
              <a:rPr lang="en-US" altLang="zh-CN" dirty="0"/>
              <a:t>python</a:t>
            </a:r>
            <a:r>
              <a:rPr lang="zh-CN" altLang="en-US" dirty="0"/>
              <a:t>语法时报</a:t>
            </a:r>
            <a:r>
              <a:rPr lang="en-US" altLang="zh-CN" dirty="0" err="1"/>
              <a:t>SyntaxError</a:t>
            </a:r>
            <a:endParaRPr lang="en-US" altLang="zh-CN" dirty="0"/>
          </a:p>
          <a:p>
            <a:r>
              <a:rPr lang="zh-CN" altLang="en-US" dirty="0"/>
              <a:t>逻辑错误</a:t>
            </a:r>
            <a:r>
              <a:rPr lang="en-US" altLang="zh-CN" dirty="0"/>
              <a:t>(bug)</a:t>
            </a:r>
            <a:r>
              <a:rPr lang="zh-CN" altLang="en-US" dirty="0"/>
              <a:t>：程序能够运行，但是逻辑上有错误</a:t>
            </a:r>
            <a:endParaRPr lang="en-US" altLang="zh-CN" dirty="0"/>
          </a:p>
          <a:p>
            <a:r>
              <a:rPr lang="zh-CN" altLang="en-US" dirty="0"/>
              <a:t>运行时错误</a:t>
            </a:r>
            <a:r>
              <a:rPr lang="en-US" altLang="zh-CN" dirty="0"/>
              <a:t>(runtime error)</a:t>
            </a:r>
            <a:r>
              <a:rPr lang="zh-CN" altLang="en-US" dirty="0"/>
              <a:t>：解释器在执行过程中</a:t>
            </a:r>
            <a:r>
              <a:rPr lang="zh-CN" altLang="en-US" dirty="0">
                <a:latin typeface="+mn-ea"/>
              </a:rPr>
              <a:t>检测到一个不合理的情况出现，即出现了异常</a:t>
            </a:r>
            <a:r>
              <a:rPr lang="en-US" altLang="zh-CN" dirty="0">
                <a:latin typeface="+mn-ea"/>
              </a:rPr>
              <a:t>(exception)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如果不捕获异常</a:t>
            </a:r>
            <a:r>
              <a:rPr lang="zh-CN" altLang="en-US" dirty="0">
                <a:latin typeface="+mn-ea"/>
              </a:rPr>
              <a:t>，解释器就会指出当前代码已无法继续执行下去而退出。但要注意导致异常出现的真正原因可能在之前的代码中</a:t>
            </a:r>
            <a:endParaRPr lang="en-US" altLang="zh-CN" dirty="0">
              <a:latin typeface="+mn-ea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的异常处理分为两个阶段：</a:t>
            </a:r>
            <a:endParaRPr lang="en-US" altLang="zh-CN" dirty="0">
              <a:latin typeface="+mn-ea"/>
            </a:endParaRPr>
          </a:p>
          <a:p>
            <a:pPr lvl="1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latin typeface="+mn-ea"/>
              </a:rPr>
              <a:t>第一个阶段了解可能出现哪些异常</a:t>
            </a:r>
            <a:endParaRPr lang="en-US" altLang="zh-CN" sz="2000" dirty="0">
              <a:latin typeface="+mn-ea"/>
            </a:endParaRPr>
          </a:p>
          <a:p>
            <a:pPr lvl="1" eaLnBrk="0" hangingPunct="0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latin typeface="+mn-ea"/>
              </a:rPr>
              <a:t>第二个阶段是检测并处理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94444-9610-4D0E-9918-64CDF7A63966}"/>
              </a:ext>
            </a:extLst>
          </p:cNvPr>
          <p:cNvSpPr/>
          <p:nvPr/>
        </p:nvSpPr>
        <p:spPr>
          <a:xfrm>
            <a:off x="141962" y="4093220"/>
            <a:ext cx="5494661" cy="2723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&gt;&gt;&gt;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10 / 0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File "&lt;pyshell#35&gt;", line 1, in &lt;module&gt;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10 / 0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ZeroDivisionError</a:t>
            </a:r>
            <a:r>
              <a:rPr lang="zh-CN" altLang="en-US" dirty="0">
                <a:latin typeface="Consolas" panose="020B0609020204030204" pitchFamily="49" charset="0"/>
              </a:rPr>
              <a:t>: division by zero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&gt;&gt;&gt;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namee + 1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File "&lt;pyshell#36&gt;", line 1, in &lt;module&gt;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    namee + 1</a:t>
            </a:r>
          </a:p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NameError</a:t>
            </a:r>
            <a:r>
              <a:rPr lang="zh-CN" altLang="en-US" dirty="0">
                <a:latin typeface="Consolas" panose="020B0609020204030204" pitchFamily="49" charset="0"/>
              </a:rPr>
              <a:t>: name 'namee' is not defined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F69266-7F81-433D-A295-A879A8FB37BD}"/>
              </a:ext>
            </a:extLst>
          </p:cNvPr>
          <p:cNvSpPr/>
          <p:nvPr/>
        </p:nvSpPr>
        <p:spPr>
          <a:xfrm>
            <a:off x="5828778" y="2957753"/>
            <a:ext cx="6221260" cy="3388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&gt;&gt;&gt;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'2' + 2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File "&lt;pyshell#37&gt;", line 1, in &lt;module&gt;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'2' + 2</a:t>
            </a:r>
          </a:p>
          <a:p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TypeError</a:t>
            </a:r>
            <a:r>
              <a:rPr lang="zh-CN" altLang="en-US" dirty="0">
                <a:latin typeface="Consolas" panose="020B0609020204030204" pitchFamily="49" charset="0"/>
              </a:rPr>
              <a:t>: can only concatenate str (not "int") to str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&gt;&gt;&gt; 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int('abc')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File "&lt;pyshell#38&gt;", line 1, in &lt;module&gt;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int('abc')</a:t>
            </a:r>
          </a:p>
          <a:p>
            <a:r>
              <a:rPr lang="zh-CN" alt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ValueError</a:t>
            </a:r>
            <a:r>
              <a:rPr lang="zh-CN" altLang="en-US" dirty="0">
                <a:latin typeface="Consolas" panose="020B0609020204030204" pitchFamily="49" charset="0"/>
              </a:rPr>
              <a:t>: invalid literal for int() with base 10: 'abc'</a:t>
            </a:r>
          </a:p>
        </p:txBody>
      </p:sp>
    </p:spTree>
    <p:extLst>
      <p:ext uri="{BB962C8B-B14F-4D97-AF65-F5344CB8AC3E}">
        <p14:creationId xmlns:p14="http://schemas.microsoft.com/office/powerpoint/2010/main" val="2180354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40A2-F6E3-4829-A970-9B0166EC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52C78-C3A5-4968-8A66-C8154C98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EA0895-7437-4F79-91D2-0DC927CB27F1}"/>
              </a:ext>
            </a:extLst>
          </p:cNvPr>
          <p:cNvGrpSpPr/>
          <p:nvPr/>
        </p:nvGrpSpPr>
        <p:grpSpPr>
          <a:xfrm>
            <a:off x="128573" y="1204041"/>
            <a:ext cx="12013323" cy="5360311"/>
            <a:chOff x="174373" y="1228331"/>
            <a:chExt cx="12013323" cy="53603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B78746E-F17C-4437-80B7-F5F995DB460B}"/>
                </a:ext>
              </a:extLst>
            </p:cNvPr>
            <p:cNvGrpSpPr/>
            <p:nvPr/>
          </p:nvGrpSpPr>
          <p:grpSpPr>
            <a:xfrm>
              <a:off x="174373" y="1228331"/>
              <a:ext cx="12013323" cy="5360311"/>
              <a:chOff x="174373" y="1404176"/>
              <a:chExt cx="12013323" cy="5360311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4509CAD-63E4-4648-9EF4-3AEA3526F420}"/>
                  </a:ext>
                </a:extLst>
              </p:cNvPr>
              <p:cNvGrpSpPr/>
              <p:nvPr/>
            </p:nvGrpSpPr>
            <p:grpSpPr>
              <a:xfrm>
                <a:off x="174373" y="1459855"/>
                <a:ext cx="12013323" cy="5304632"/>
                <a:chOff x="136070" y="-583544"/>
                <a:chExt cx="12013323" cy="5304632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E0D954-9453-4746-A4FA-CD7F9754FE48}"/>
                    </a:ext>
                  </a:extLst>
                </p:cNvPr>
                <p:cNvSpPr txBox="1"/>
                <p:nvPr/>
              </p:nvSpPr>
              <p:spPr>
                <a:xfrm>
                  <a:off x="212273" y="742575"/>
                  <a:ext cx="1583869" cy="36933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bg1"/>
                      </a:solidFill>
                    </a:rPr>
                    <a:t>BaseException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C08F047-2956-4D7A-A5C9-4B295708342C}"/>
                    </a:ext>
                  </a:extLst>
                </p:cNvPr>
                <p:cNvSpPr txBox="1"/>
                <p:nvPr/>
              </p:nvSpPr>
              <p:spPr>
                <a:xfrm>
                  <a:off x="2318656" y="404336"/>
                  <a:ext cx="2068285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KeyboardInterrupt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833C305-23E7-4060-AEC3-B20BEE338859}"/>
                    </a:ext>
                  </a:extLst>
                </p:cNvPr>
                <p:cNvSpPr txBox="1"/>
                <p:nvPr/>
              </p:nvSpPr>
              <p:spPr>
                <a:xfrm>
                  <a:off x="2318656" y="1111907"/>
                  <a:ext cx="1219201" cy="369332"/>
                </a:xfrm>
                <a:prstGeom prst="rect">
                  <a:avLst/>
                </a:prstGeom>
                <a:solidFill>
                  <a:srgbClr val="FF0000"/>
                </a:solidFill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Exception</a:t>
                  </a:r>
                  <a:endParaRPr lang="zh-CN" altLang="en-US" b="1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3E01685-AF7B-4E32-8AE0-551342B7DA64}"/>
                    </a:ext>
                  </a:extLst>
                </p:cNvPr>
                <p:cNvSpPr txBox="1"/>
                <p:nvPr/>
              </p:nvSpPr>
              <p:spPr>
                <a:xfrm>
                  <a:off x="2730945" y="2067529"/>
                  <a:ext cx="1295399" cy="64633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Arithmetic</a:t>
                  </a:r>
                </a:p>
                <a:p>
                  <a:pPr algn="ctr"/>
                  <a:r>
                    <a:rPr lang="en-US" altLang="zh-CN" dirty="0"/>
                    <a:t>Error</a:t>
                  </a:r>
                  <a:endParaRPr lang="zh-CN" altLang="en-US" dirty="0"/>
                </a:p>
              </p:txBody>
            </p:sp>
            <p:sp>
              <p:nvSpPr>
                <p:cNvPr id="15" name="左大括号 14">
                  <a:extLst>
                    <a:ext uri="{FF2B5EF4-FFF2-40B4-BE49-F238E27FC236}">
                      <a16:creationId xmlns:a16="http://schemas.microsoft.com/office/drawing/2014/main" id="{E86032B4-B3AF-4B80-9EB4-18C13B28F439}"/>
                    </a:ext>
                  </a:extLst>
                </p:cNvPr>
                <p:cNvSpPr/>
                <p:nvPr/>
              </p:nvSpPr>
              <p:spPr>
                <a:xfrm>
                  <a:off x="2024742" y="545460"/>
                  <a:ext cx="65314" cy="892237"/>
                </a:xfrm>
                <a:prstGeom prst="leftBrac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9408A87-149C-4A37-A88C-4344B28FC07D}"/>
                    </a:ext>
                  </a:extLst>
                </p:cNvPr>
                <p:cNvSpPr txBox="1"/>
                <p:nvPr/>
              </p:nvSpPr>
              <p:spPr>
                <a:xfrm>
                  <a:off x="5724592" y="3589693"/>
                  <a:ext cx="1354554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IndexError</a:t>
                  </a:r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5C0C9DB-2769-438F-8F7C-30C831B9BC45}"/>
                    </a:ext>
                  </a:extLst>
                </p:cNvPr>
                <p:cNvSpPr txBox="1"/>
                <p:nvPr/>
              </p:nvSpPr>
              <p:spPr>
                <a:xfrm>
                  <a:off x="7382413" y="3586263"/>
                  <a:ext cx="135964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KeyError</a:t>
                  </a:r>
                  <a:r>
                    <a:rPr lang="en-US" altLang="zh-CN" dirty="0"/>
                    <a:t>…</a:t>
                  </a:r>
                  <a:endParaRPr lang="zh-CN" altLang="en-US" dirty="0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8F9DBD3-5059-46EF-A329-4F9FDE4D8846}"/>
                    </a:ext>
                  </a:extLst>
                </p:cNvPr>
                <p:cNvSpPr txBox="1"/>
                <p:nvPr/>
              </p:nvSpPr>
              <p:spPr>
                <a:xfrm>
                  <a:off x="1117137" y="2067531"/>
                  <a:ext cx="1511408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StopIteration</a:t>
                  </a:r>
                  <a:endParaRPr lang="zh-CN" altLang="en-US" dirty="0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853FD8E-7D4A-41B6-A9B6-484442FB0537}"/>
                    </a:ext>
                  </a:extLst>
                </p:cNvPr>
                <p:cNvSpPr txBox="1"/>
                <p:nvPr/>
              </p:nvSpPr>
              <p:spPr>
                <a:xfrm>
                  <a:off x="2560862" y="3420714"/>
                  <a:ext cx="1341665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ZeroDivisionError</a:t>
                  </a:r>
                  <a:r>
                    <a:rPr lang="en-US" altLang="zh-CN" dirty="0"/>
                    <a:t> …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4ED4480-1DB0-4C62-B927-E219802CABED}"/>
                    </a:ext>
                  </a:extLst>
                </p:cNvPr>
                <p:cNvSpPr txBox="1"/>
                <p:nvPr/>
              </p:nvSpPr>
              <p:spPr>
                <a:xfrm>
                  <a:off x="7428133" y="2048013"/>
                  <a:ext cx="1099455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AssertionError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33195A1-D8A1-4E43-BA6E-FC37208F8FD4}"/>
                    </a:ext>
                  </a:extLst>
                </p:cNvPr>
                <p:cNvSpPr txBox="1"/>
                <p:nvPr/>
              </p:nvSpPr>
              <p:spPr>
                <a:xfrm>
                  <a:off x="8704487" y="2069785"/>
                  <a:ext cx="1118503" cy="64633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AttributeError</a:t>
                  </a:r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99A17B1-3292-48D0-BFC7-D5A068F10FD9}"/>
                    </a:ext>
                  </a:extLst>
                </p:cNvPr>
                <p:cNvSpPr txBox="1"/>
                <p:nvPr/>
              </p:nvSpPr>
              <p:spPr>
                <a:xfrm>
                  <a:off x="9849714" y="2120697"/>
                  <a:ext cx="968827" cy="38104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OSError</a:t>
                  </a:r>
                  <a:endParaRPr lang="zh-CN" altLang="en-US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A63044-2D3D-46BC-B9BB-299908F6DEB3}"/>
                    </a:ext>
                  </a:extLst>
                </p:cNvPr>
                <p:cNvSpPr txBox="1"/>
                <p:nvPr/>
              </p:nvSpPr>
              <p:spPr>
                <a:xfrm>
                  <a:off x="8809608" y="3420714"/>
                  <a:ext cx="1580791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FileNotFound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Error</a:t>
                  </a:r>
                  <a:endParaRPr lang="zh-CN" altLang="en-US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A7ABAC1-29CC-49D9-B0A1-A1BC198E4431}"/>
                    </a:ext>
                  </a:extLst>
                </p:cNvPr>
                <p:cNvSpPr txBox="1"/>
                <p:nvPr/>
              </p:nvSpPr>
              <p:spPr>
                <a:xfrm>
                  <a:off x="10888881" y="2128117"/>
                  <a:ext cx="1260512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TypeError</a:t>
                  </a:r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C8AD70F-CDA7-4285-9BEF-D0E4CC48AAE2}"/>
                    </a:ext>
                  </a:extLst>
                </p:cNvPr>
                <p:cNvSpPr txBox="1"/>
                <p:nvPr/>
              </p:nvSpPr>
              <p:spPr>
                <a:xfrm>
                  <a:off x="136070" y="2067530"/>
                  <a:ext cx="849088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SyntaxError</a:t>
                  </a:r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C168BAD-0972-4D00-B944-6473A2336FBC}"/>
                    </a:ext>
                  </a:extLst>
                </p:cNvPr>
                <p:cNvSpPr txBox="1"/>
                <p:nvPr/>
              </p:nvSpPr>
              <p:spPr>
                <a:xfrm>
                  <a:off x="6288610" y="2078550"/>
                  <a:ext cx="903517" cy="64633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LookupError</a:t>
                  </a:r>
                  <a:endParaRPr lang="zh-CN" altLang="en-US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D2233DF-5B21-4B3A-A157-934205FD74ED}"/>
                    </a:ext>
                  </a:extLst>
                </p:cNvPr>
                <p:cNvSpPr txBox="1"/>
                <p:nvPr/>
              </p:nvSpPr>
              <p:spPr>
                <a:xfrm>
                  <a:off x="5119344" y="2098009"/>
                  <a:ext cx="783777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NameError</a:t>
                  </a:r>
                  <a:endParaRPr lang="zh-CN" altLang="en-US" dirty="0"/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F267527-B125-4F12-B41F-8D454052BD1C}"/>
                    </a:ext>
                  </a:extLst>
                </p:cNvPr>
                <p:cNvSpPr txBox="1"/>
                <p:nvPr/>
              </p:nvSpPr>
              <p:spPr>
                <a:xfrm>
                  <a:off x="4162567" y="2063252"/>
                  <a:ext cx="790931" cy="64633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ValueError</a:t>
                  </a:r>
                  <a:endParaRPr lang="zh-CN" altLang="en-US" dirty="0"/>
                </a:p>
              </p:txBody>
            </p:sp>
            <p:sp>
              <p:nvSpPr>
                <p:cNvPr id="29" name="左大括号 28">
                  <a:extLst>
                    <a:ext uri="{FF2B5EF4-FFF2-40B4-BE49-F238E27FC236}">
                      <a16:creationId xmlns:a16="http://schemas.microsoft.com/office/drawing/2014/main" id="{86C2FE89-DF7E-4435-9547-31B17559C6F8}"/>
                    </a:ext>
                  </a:extLst>
                </p:cNvPr>
                <p:cNvSpPr/>
                <p:nvPr/>
              </p:nvSpPr>
              <p:spPr>
                <a:xfrm rot="5400000">
                  <a:off x="10045453" y="1969661"/>
                  <a:ext cx="646721" cy="2101287"/>
                </a:xfrm>
                <a:prstGeom prst="leftBrac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左大括号 29">
                  <a:extLst>
                    <a:ext uri="{FF2B5EF4-FFF2-40B4-BE49-F238E27FC236}">
                      <a16:creationId xmlns:a16="http://schemas.microsoft.com/office/drawing/2014/main" id="{E30CFBD5-5255-4C36-92BD-DB1685F75F95}"/>
                    </a:ext>
                  </a:extLst>
                </p:cNvPr>
                <p:cNvSpPr/>
                <p:nvPr/>
              </p:nvSpPr>
              <p:spPr>
                <a:xfrm rot="5400000">
                  <a:off x="6451875" y="2196230"/>
                  <a:ext cx="646721" cy="2101287"/>
                </a:xfrm>
                <a:prstGeom prst="leftBrac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左大括号 30">
                  <a:extLst>
                    <a:ext uri="{FF2B5EF4-FFF2-40B4-BE49-F238E27FC236}">
                      <a16:creationId xmlns:a16="http://schemas.microsoft.com/office/drawing/2014/main" id="{CEC9EA3F-085C-4583-8633-BCFC7B2579DD}"/>
                    </a:ext>
                  </a:extLst>
                </p:cNvPr>
                <p:cNvSpPr/>
                <p:nvPr/>
              </p:nvSpPr>
              <p:spPr>
                <a:xfrm rot="5400000">
                  <a:off x="5516138" y="-3786069"/>
                  <a:ext cx="584132" cy="10876186"/>
                </a:xfrm>
                <a:prstGeom prst="leftBrac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1322F308-ABAE-4FA7-B52E-C748C3E6E360}"/>
                    </a:ext>
                  </a:extLst>
                </p:cNvPr>
                <p:cNvCxnSpPr/>
                <p:nvPr/>
              </p:nvCxnSpPr>
              <p:spPr>
                <a:xfrm flipV="1">
                  <a:off x="3537857" y="1284514"/>
                  <a:ext cx="2318657" cy="7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81C33C7-A7E3-428A-9B35-BEE07297A464}"/>
                    </a:ext>
                  </a:extLst>
                </p:cNvPr>
                <p:cNvCxnSpPr>
                  <a:stCxn id="14" idx="2"/>
                </p:cNvCxnSpPr>
                <p:nvPr/>
              </p:nvCxnSpPr>
              <p:spPr>
                <a:xfrm>
                  <a:off x="3378645" y="2713860"/>
                  <a:ext cx="6812" cy="70685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4EF44ED9-270E-4829-BAA6-AA93EDDF7CD3}"/>
                    </a:ext>
                  </a:extLst>
                </p:cNvPr>
                <p:cNvSpPr txBox="1"/>
                <p:nvPr/>
              </p:nvSpPr>
              <p:spPr>
                <a:xfrm>
                  <a:off x="2318656" y="-81555"/>
                  <a:ext cx="2068285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SystemExit</a:t>
                  </a:r>
                  <a:endParaRPr lang="zh-CN" altLang="en-US" dirty="0"/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992921D-25F4-4513-8F61-9B0182DE6A0B}"/>
                    </a:ext>
                  </a:extLst>
                </p:cNvPr>
                <p:cNvSpPr txBox="1"/>
                <p:nvPr/>
              </p:nvSpPr>
              <p:spPr>
                <a:xfrm>
                  <a:off x="2318656" y="-583544"/>
                  <a:ext cx="2068285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GeneratorExit</a:t>
                  </a:r>
                  <a:endParaRPr lang="zh-CN" altLang="en-US" dirty="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7B3FFA5-48B4-47C3-A5A1-6ACB9B297EBA}"/>
                    </a:ext>
                  </a:extLst>
                </p:cNvPr>
                <p:cNvSpPr txBox="1"/>
                <p:nvPr/>
              </p:nvSpPr>
              <p:spPr>
                <a:xfrm>
                  <a:off x="4017835" y="3517465"/>
                  <a:ext cx="1554795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UnicodeError</a:t>
                  </a:r>
                  <a:endParaRPr lang="zh-CN" altLang="en-US" dirty="0"/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39C8DD40-E5DD-4FDC-84AF-C2C53B66CD6B}"/>
                    </a:ext>
                  </a:extLst>
                </p:cNvPr>
                <p:cNvCxnSpPr>
                  <a:endCxn id="36" idx="0"/>
                </p:cNvCxnSpPr>
                <p:nvPr/>
              </p:nvCxnSpPr>
              <p:spPr>
                <a:xfrm>
                  <a:off x="4600568" y="2724881"/>
                  <a:ext cx="194665" cy="79258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09042B0-49C5-44C0-8794-2106D7462E11}"/>
                    </a:ext>
                  </a:extLst>
                </p:cNvPr>
                <p:cNvSpPr txBox="1"/>
                <p:nvPr/>
              </p:nvSpPr>
              <p:spPr>
                <a:xfrm>
                  <a:off x="3141617" y="4347427"/>
                  <a:ext cx="2318657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UnicodeEncodeError</a:t>
                  </a:r>
                  <a:endParaRPr lang="zh-CN" altLang="en-US" dirty="0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29DC05B-57A6-4A26-9372-1A951A4E4186}"/>
                    </a:ext>
                  </a:extLst>
                </p:cNvPr>
                <p:cNvSpPr txBox="1"/>
                <p:nvPr/>
              </p:nvSpPr>
              <p:spPr>
                <a:xfrm>
                  <a:off x="5736491" y="4351756"/>
                  <a:ext cx="2318657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UnicodeDecodeError</a:t>
                  </a:r>
                  <a:endParaRPr lang="zh-CN" altLang="en-US" dirty="0"/>
                </a:p>
              </p:txBody>
            </p: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6DD4CC10-C2DA-4611-B401-77276AB796AB}"/>
                    </a:ext>
                  </a:extLst>
                </p:cNvPr>
                <p:cNvCxnSpPr>
                  <a:stCxn id="36" idx="2"/>
                  <a:endCxn id="38" idx="0"/>
                </p:cNvCxnSpPr>
                <p:nvPr/>
              </p:nvCxnSpPr>
              <p:spPr>
                <a:xfrm flipH="1">
                  <a:off x="4300946" y="3886797"/>
                  <a:ext cx="494287" cy="46063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BF5DA521-F96F-42E1-8F67-5D4DDA3E0430}"/>
                    </a:ext>
                  </a:extLst>
                </p:cNvPr>
                <p:cNvCxnSpPr>
                  <a:stCxn id="36" idx="2"/>
                  <a:endCxn id="39" idx="0"/>
                </p:cNvCxnSpPr>
                <p:nvPr/>
              </p:nvCxnSpPr>
              <p:spPr>
                <a:xfrm>
                  <a:off x="4795233" y="3886797"/>
                  <a:ext cx="2100587" cy="46495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86DEB02-200B-47E8-A46E-DC2DE0D2D688}"/>
                    </a:ext>
                  </a:extLst>
                </p:cNvPr>
                <p:cNvSpPr txBox="1"/>
                <p:nvPr/>
              </p:nvSpPr>
              <p:spPr>
                <a:xfrm>
                  <a:off x="969582" y="3437205"/>
                  <a:ext cx="1341665" cy="64633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/>
                    <a:t>OverFlowError</a:t>
                  </a:r>
                  <a:endParaRPr lang="zh-CN" altLang="en-US" dirty="0"/>
                </a:p>
              </p:txBody>
            </p: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EF0EBCB4-D554-480F-A0D0-C44FC21937B2}"/>
                    </a:ext>
                  </a:extLst>
                </p:cNvPr>
                <p:cNvCxnSpPr>
                  <a:stCxn id="14" idx="2"/>
                  <a:endCxn id="42" idx="0"/>
                </p:cNvCxnSpPr>
                <p:nvPr/>
              </p:nvCxnSpPr>
              <p:spPr>
                <a:xfrm flipH="1">
                  <a:off x="1640415" y="2713860"/>
                  <a:ext cx="1738230" cy="72334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12CBC2B-80AA-40B6-8E0F-55185A239A4E}"/>
                    </a:ext>
                  </a:extLst>
                </p:cNvPr>
                <p:cNvSpPr txBox="1"/>
                <p:nvPr/>
              </p:nvSpPr>
              <p:spPr>
                <a:xfrm>
                  <a:off x="10493382" y="3378965"/>
                  <a:ext cx="1580791" cy="6463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Timeout</a:t>
                  </a:r>
                </a:p>
                <a:p>
                  <a:pPr algn="ctr"/>
                  <a:r>
                    <a:rPr lang="en-US" altLang="zh-CN" dirty="0"/>
                    <a:t>Error</a:t>
                  </a:r>
                  <a:endParaRPr lang="zh-CN" altLang="en-US" dirty="0"/>
                </a:p>
              </p:txBody>
            </p: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E44B17-6661-402B-9CC2-6D8AE054CE8D}"/>
                  </a:ext>
                </a:extLst>
              </p:cNvPr>
              <p:cNvSpPr txBox="1"/>
              <p:nvPr/>
            </p:nvSpPr>
            <p:spPr>
              <a:xfrm>
                <a:off x="4653844" y="2522871"/>
                <a:ext cx="627334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比如在调用</a:t>
                </a:r>
                <a:r>
                  <a:rPr lang="en-US" altLang="zh-CN" dirty="0"/>
                  <a:t>input()</a:t>
                </a:r>
                <a:r>
                  <a:rPr lang="zh-CN" altLang="en-US" dirty="0"/>
                  <a:t>时用户输入</a:t>
                </a:r>
                <a:r>
                  <a:rPr lang="en-US" altLang="zh-CN" dirty="0"/>
                  <a:t>Ctrl-C</a:t>
                </a:r>
                <a:r>
                  <a:rPr lang="zh-CN" altLang="en-US" dirty="0"/>
                  <a:t>，缺省不捕获，抛出异常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E3B962-C3B3-4BBE-8144-2DE15F446DCB}"/>
                  </a:ext>
                </a:extLst>
              </p:cNvPr>
              <p:cNvSpPr txBox="1"/>
              <p:nvPr/>
            </p:nvSpPr>
            <p:spPr>
              <a:xfrm>
                <a:off x="4653844" y="1980493"/>
                <a:ext cx="6203000" cy="3657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调用</a:t>
                </a:r>
                <a:r>
                  <a:rPr lang="en-US" altLang="zh-CN" dirty="0" err="1"/>
                  <a:t>sys.exit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时会抛出该异常，缺省情况下会退出解释器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AF5880-EBDC-4161-A8F7-03CC084D4BDA}"/>
                  </a:ext>
                </a:extLst>
              </p:cNvPr>
              <p:cNvSpPr txBox="1"/>
              <p:nvPr/>
            </p:nvSpPr>
            <p:spPr>
              <a:xfrm>
                <a:off x="4653844" y="1404176"/>
                <a:ext cx="168411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生成器退出</a:t>
                </a: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2B800A-AE8D-42FD-B9C5-CE4385C7664F}"/>
                </a:ext>
              </a:extLst>
            </p:cNvPr>
            <p:cNvSpPr txBox="1"/>
            <p:nvPr/>
          </p:nvSpPr>
          <p:spPr>
            <a:xfrm>
              <a:off x="6163033" y="2883224"/>
              <a:ext cx="4764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用户自定义的异常应该继承</a:t>
              </a:r>
              <a:r>
                <a:rPr lang="en-US" altLang="zh-CN" b="1" dirty="0">
                  <a:solidFill>
                    <a:srgbClr val="FF0000"/>
                  </a:solidFill>
                </a:rPr>
                <a:t>Exception</a:t>
              </a:r>
              <a:r>
                <a:rPr lang="zh-CN" altLang="en-US" b="1" dirty="0">
                  <a:solidFill>
                    <a:srgbClr val="FF0000"/>
                  </a:solidFill>
                </a:rPr>
                <a:t>或者其某个子类。</a:t>
              </a:r>
              <a:r>
                <a:rPr lang="zh-CN" altLang="en-US" dirty="0"/>
                <a:t>异常处理时有时会捕获</a:t>
              </a:r>
              <a:r>
                <a:rPr lang="en-US" altLang="zh-CN" dirty="0"/>
                <a:t>Exception</a:t>
              </a:r>
              <a:endParaRPr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1C764B29-930D-4D9A-AF9C-7A20CFFCE24D}"/>
              </a:ext>
            </a:extLst>
          </p:cNvPr>
          <p:cNvSpPr/>
          <p:nvPr/>
        </p:nvSpPr>
        <p:spPr>
          <a:xfrm>
            <a:off x="7627320" y="102896"/>
            <a:ext cx="416446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&gt;&gt;&gt; v = ValueError('xxx')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&gt;&gt;&gt; type(v)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&lt;class 'ValueError'&gt;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&gt;&gt;&gt; isinstance(v, Exception)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71761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6F46-7409-4F3B-A983-61E2B4A4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常用异常类型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CA687-AC1D-4804-AAD3-F8ADBE18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15" y="728663"/>
            <a:ext cx="3595487" cy="5617710"/>
          </a:xfrm>
        </p:spPr>
        <p:txBody>
          <a:bodyPr>
            <a:normAutofit/>
          </a:bodyPr>
          <a:lstStyle/>
          <a:p>
            <a:r>
              <a:rPr lang="zh-CN" altLang="en-US" dirty="0"/>
              <a:t>异常类：异常的类型</a:t>
            </a:r>
            <a:endParaRPr lang="en-US" altLang="zh-CN" dirty="0"/>
          </a:p>
          <a:p>
            <a:r>
              <a:rPr lang="zh-CN" altLang="en-US" dirty="0"/>
              <a:t>异常对象：某个具体的异常，其类型为某个异常类</a:t>
            </a:r>
            <a:endParaRPr lang="en-US" altLang="zh-CN" dirty="0"/>
          </a:p>
          <a:p>
            <a:pPr lvl="1"/>
            <a:r>
              <a:rPr lang="zh-CN" altLang="en-US" sz="2000" dirty="0"/>
              <a:t>属性</a:t>
            </a:r>
            <a:r>
              <a:rPr lang="en-US" altLang="zh-CN" sz="2000" dirty="0" err="1"/>
              <a:t>args</a:t>
            </a:r>
            <a:r>
              <a:rPr lang="zh-CN" altLang="en-US" sz="2000" dirty="0"/>
              <a:t>给出了创建该异常对象时传递的参数</a:t>
            </a:r>
            <a:endParaRPr lang="en-US" altLang="zh-CN" sz="2000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C4237F-4FED-4D50-9D04-87722F4C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24669"/>
              </p:ext>
            </p:extLst>
          </p:nvPr>
        </p:nvGraphicFramePr>
        <p:xfrm>
          <a:off x="442914" y="887307"/>
          <a:ext cx="779696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401">
                  <a:extLst>
                    <a:ext uri="{9D8B030D-6E8A-4147-A177-3AD203B41FA5}">
                      <a16:colId xmlns:a16="http://schemas.microsoft.com/office/drawing/2014/main" val="2972312893"/>
                    </a:ext>
                  </a:extLst>
                </a:gridCol>
                <a:gridCol w="5979559">
                  <a:extLst>
                    <a:ext uri="{9D8B030D-6E8A-4147-A177-3AD203B41FA5}">
                      <a16:colId xmlns:a16="http://schemas.microsoft.com/office/drawing/2014/main" val="271135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异常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7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几乎所有异常的基类</a:t>
                      </a:r>
                      <a:r>
                        <a:rPr lang="en-US" altLang="zh-CN" dirty="0"/>
                        <a:t>(base class)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SyntaxError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语法错误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7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NameError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访问一个没有定义的变量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5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AttributeError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访问对象的属性时出错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8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IndexError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下标不存在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6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KeyError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字典的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不存在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3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内置运算符或者某个函数作用的对象的类型不符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ValueError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内置运算符或某个函数作用的对象类型相符，但值不合适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ZeroDivisionError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除法类运算中除数为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9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OSError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执行操作系统操作时出现错误，比如文件不存在等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5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AssertionError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8405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F3C6952-6151-40C2-A0F4-0F5B3CDEC2E1}"/>
              </a:ext>
            </a:extLst>
          </p:cNvPr>
          <p:cNvSpPr/>
          <p:nvPr/>
        </p:nvSpPr>
        <p:spPr>
          <a:xfrm>
            <a:off x="646258" y="5600825"/>
            <a:ext cx="60532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dir(__builtins__) 查看内置函数以及内置的异常类型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DF28D5-6E7A-4825-949F-2712B372ADD8}"/>
              </a:ext>
            </a:extLst>
          </p:cNvPr>
          <p:cNvSpPr/>
          <p:nvPr/>
        </p:nvSpPr>
        <p:spPr>
          <a:xfrm>
            <a:off x="8445356" y="2978783"/>
            <a:ext cx="3595487" cy="2197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&gt;&gt;&gt;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ValueError()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ValueError()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&gt;&gt;&gt;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ValueError('wrong')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ValueError('wrong')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&gt;&gt;&gt;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 = ValueError('wrong', 1)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&gt;&gt;&gt;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ValueError('wrong', 1)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&gt;&gt;&gt;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t.args</a:t>
            </a:r>
          </a:p>
          <a:p>
            <a:pPr>
              <a:lnSpc>
                <a:spcPct val="95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('wrong', 1)</a:t>
            </a:r>
          </a:p>
        </p:txBody>
      </p:sp>
    </p:spTree>
    <p:extLst>
      <p:ext uri="{BB962C8B-B14F-4D97-AF65-F5344CB8AC3E}">
        <p14:creationId xmlns:p14="http://schemas.microsoft.com/office/powerpoint/2010/main" val="3905378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5EA18B-E2CA-4C71-A89B-66B718A1B741}"/>
              </a:ext>
            </a:extLst>
          </p:cNvPr>
          <p:cNvSpPr/>
          <p:nvPr/>
        </p:nvSpPr>
        <p:spPr>
          <a:xfrm>
            <a:off x="5753013" y="1527112"/>
            <a:ext cx="5673750" cy="12003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expression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identifier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]]: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exceptionBody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D8D250-71BD-440F-AB60-01B1F128530C}"/>
              </a:ext>
            </a:extLst>
          </p:cNvPr>
          <p:cNvSpPr/>
          <p:nvPr/>
        </p:nvSpPr>
        <p:spPr>
          <a:xfrm>
            <a:off x="7369295" y="1694120"/>
            <a:ext cx="2270173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&lt;body&gt;</a:t>
            </a:r>
            <a:r>
              <a:rPr lang="zh-CN" altLang="en-US" dirty="0"/>
              <a:t>中的代码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DDAAB-D4A4-403F-9FC2-9F47575A92F9}"/>
              </a:ext>
            </a:extLst>
          </p:cNvPr>
          <p:cNvSpPr/>
          <p:nvPr/>
        </p:nvSpPr>
        <p:spPr>
          <a:xfrm>
            <a:off x="5685770" y="6364302"/>
            <a:ext cx="2986267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顺序执行</a:t>
            </a:r>
            <a:r>
              <a:rPr lang="en-US" altLang="zh-CN" dirty="0"/>
              <a:t>try</a:t>
            </a:r>
            <a:r>
              <a:rPr lang="zh-CN" altLang="en-US" dirty="0"/>
              <a:t>结构之后的代码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7F8718-4ECB-4752-A061-420DE1280D86}"/>
              </a:ext>
            </a:extLst>
          </p:cNvPr>
          <p:cNvSpPr/>
          <p:nvPr/>
        </p:nvSpPr>
        <p:spPr>
          <a:xfrm>
            <a:off x="5794996" y="43005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可选的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顺序执行完且</a:t>
            </a:r>
            <a:r>
              <a:rPr lang="zh-CN" alt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</a:t>
            </a:r>
            <a:r>
              <a:rPr lang="zh-CN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异常出现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该块的代码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elseBody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3BD89D-2929-49D9-AB71-B2E6EEFEF068}"/>
              </a:ext>
            </a:extLst>
          </p:cNvPr>
          <p:cNvSpPr/>
          <p:nvPr/>
        </p:nvSpPr>
        <p:spPr>
          <a:xfrm>
            <a:off x="5730335" y="51619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可选的，</a:t>
            </a:r>
            <a:r>
              <a:rPr lang="zh-CN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不管</a:t>
            </a:r>
            <a:r>
              <a:rPr lang="zh-CN" alt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有没有</a:t>
            </a:r>
            <a:r>
              <a:rPr lang="zh-CN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异常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甚至是从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zh-CN" alt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break/continue/return)</a:t>
            </a:r>
            <a:r>
              <a:rPr lang="zh-CN" alt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，异常是否捕获</a:t>
            </a:r>
            <a:r>
              <a:rPr lang="zh-CN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都要执行</a:t>
            </a:r>
            <a:endParaRPr lang="zh-CN" altLang="zh-CN" sz="20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FE72A7-8D71-42B0-9AD1-DF9757FFF808}"/>
              </a:ext>
            </a:extLst>
          </p:cNvPr>
          <p:cNvSpPr/>
          <p:nvPr/>
        </p:nvSpPr>
        <p:spPr>
          <a:xfrm>
            <a:off x="5758899" y="2816576"/>
            <a:ext cx="6096000" cy="153888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expression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identifier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]]: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可以有多个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子句，出现异常时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按序匹配找到对应的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exception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为止</a:t>
            </a:r>
            <a:r>
              <a:rPr lang="zh-CN" altLang="en-US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zh-CN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不带表达式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等价于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zh-CN" sz="2000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BaseException</a:t>
            </a:r>
            <a:r>
              <a:rPr lang="zh-CN" altLang="en-US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应该是最后一个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exceptionBody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C840BC-9C3C-4CA6-8A3A-B62102097A2A}"/>
              </a:ext>
            </a:extLst>
          </p:cNvPr>
          <p:cNvSpPr/>
          <p:nvPr/>
        </p:nvSpPr>
        <p:spPr>
          <a:xfrm>
            <a:off x="8800606" y="5773153"/>
            <a:ext cx="3302416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如果前面没有抛出异常</a:t>
            </a:r>
            <a:r>
              <a:rPr lang="en-US" altLang="zh-CN" sz="1600" dirty="0"/>
              <a:t>(</a:t>
            </a:r>
            <a:r>
              <a:rPr lang="zh-CN" altLang="en-US" sz="1600" dirty="0"/>
              <a:t>没有异常，有异常但已捕获），除非执行了</a:t>
            </a:r>
            <a:r>
              <a:rPr lang="en-US" altLang="zh-CN" sz="1600" dirty="0"/>
              <a:t>break/continue/return</a:t>
            </a:r>
            <a:r>
              <a:rPr lang="zh-CN" altLang="en-US" sz="1600" dirty="0"/>
              <a:t>，都会顺序执行之后的代码</a:t>
            </a:r>
            <a:endParaRPr lang="en-US" altLang="zh-CN" sz="16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BD02C07-58EA-41BB-ABF5-36C07ED6296D}"/>
              </a:ext>
            </a:extLst>
          </p:cNvPr>
          <p:cNvSpPr txBox="1">
            <a:spLocks/>
          </p:cNvSpPr>
          <p:nvPr/>
        </p:nvSpPr>
        <p:spPr>
          <a:xfrm>
            <a:off x="88978" y="1766226"/>
            <a:ext cx="5366457" cy="4419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D4D8B5-C7B0-412A-BCF7-923DF5C31D8B}"/>
              </a:ext>
            </a:extLst>
          </p:cNvPr>
          <p:cNvSpPr/>
          <p:nvPr/>
        </p:nvSpPr>
        <p:spPr>
          <a:xfrm>
            <a:off x="278788" y="5071640"/>
            <a:ext cx="4986835" cy="1477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不带表达式的</a:t>
            </a:r>
            <a:r>
              <a:rPr lang="en-US" altLang="zh-CN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zh-CN" altLang="en-US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等价于</a:t>
            </a:r>
            <a:r>
              <a:rPr lang="en-US" altLang="zh-CN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 </a:t>
            </a:r>
            <a:r>
              <a:rPr lang="en-US" altLang="zh-CN" kern="0" dirty="0" err="1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BaseException</a:t>
            </a:r>
            <a:r>
              <a:rPr lang="zh-CN" altLang="en-US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，应该是最后一个</a:t>
            </a:r>
            <a:endParaRPr lang="en-US" altLang="zh-CN" kern="0" dirty="0">
              <a:solidFill>
                <a:schemeClr val="bg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如果要查看异常的具体信息</a:t>
            </a:r>
            <a:r>
              <a:rPr lang="en-US" altLang="zh-CN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except expression as instance</a:t>
            </a:r>
            <a:r>
              <a:rPr lang="zh-CN" altLang="en-US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可以获得异常对象</a:t>
            </a:r>
            <a:r>
              <a:rPr lang="en-US" altLang="zh-CN" kern="0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instance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612AC2-CFD8-4BDD-A3AC-A6F0E3A5302E}"/>
              </a:ext>
            </a:extLst>
          </p:cNvPr>
          <p:cNvSpPr/>
          <p:nvPr/>
        </p:nvSpPr>
        <p:spPr>
          <a:xfrm>
            <a:off x="5914812" y="59216"/>
            <a:ext cx="5735126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关键字后面的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expression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应该为：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u="sng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异常类</a:t>
            </a:r>
            <a:r>
              <a:rPr lang="en-US" altLang="zh-CN" u="sng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比如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ValueError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KeyError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等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u="sng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异常类的元组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，表示其中任一异常出现，如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ValueError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TypeError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/>
              <a:t> 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7D6DA8-0959-4DBE-BC0C-E19507C0454B}"/>
              </a:ext>
            </a:extLst>
          </p:cNvPr>
          <p:cNvSpPr/>
          <p:nvPr/>
        </p:nvSpPr>
        <p:spPr>
          <a:xfrm>
            <a:off x="94557" y="2919"/>
            <a:ext cx="57033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&lt;body&gt;</a:t>
            </a:r>
            <a:r>
              <a:rPr lang="zh-CN" altLang="en-US" dirty="0"/>
              <a:t>中的代码，如果</a:t>
            </a:r>
            <a:r>
              <a:rPr lang="zh-CN" altLang="en-US" b="1" dirty="0">
                <a:solidFill>
                  <a:schemeClr val="accent6"/>
                </a:solidFill>
              </a:rPr>
              <a:t>没有异常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如果有可选的</a:t>
            </a:r>
            <a:r>
              <a:rPr lang="en-US" altLang="zh-CN" dirty="0"/>
              <a:t>else</a:t>
            </a:r>
            <a:r>
              <a:rPr lang="zh-CN" altLang="en-US" dirty="0"/>
              <a:t>子句，则</a:t>
            </a:r>
            <a:r>
              <a:rPr lang="zh-CN" altLang="en-US" b="1" dirty="0">
                <a:solidFill>
                  <a:schemeClr val="accent2"/>
                </a:solidFill>
              </a:rPr>
              <a:t>执行</a:t>
            </a:r>
            <a:r>
              <a:rPr lang="en-US" altLang="zh-CN" b="1" dirty="0">
                <a:solidFill>
                  <a:schemeClr val="accent2"/>
                </a:solidFill>
              </a:rPr>
              <a:t>else</a:t>
            </a:r>
            <a:r>
              <a:rPr lang="zh-CN" altLang="en-US" b="1" dirty="0">
                <a:solidFill>
                  <a:schemeClr val="accent2"/>
                </a:solidFill>
              </a:rPr>
              <a:t>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如果有可选的</a:t>
            </a:r>
            <a:r>
              <a:rPr lang="en-US" altLang="zh-CN" dirty="0"/>
              <a:t>finally</a:t>
            </a:r>
            <a:r>
              <a:rPr lang="zh-CN" altLang="en-US" dirty="0"/>
              <a:t>子句，则</a:t>
            </a:r>
            <a:r>
              <a:rPr lang="zh-CN" altLang="en-US" b="1" dirty="0">
                <a:solidFill>
                  <a:schemeClr val="accent2"/>
                </a:solidFill>
              </a:rPr>
              <a:t>执行</a:t>
            </a:r>
            <a:r>
              <a:rPr lang="en-US" altLang="zh-CN" b="1" dirty="0">
                <a:solidFill>
                  <a:schemeClr val="accent2"/>
                </a:solidFill>
              </a:rPr>
              <a:t>finally</a:t>
            </a:r>
            <a:r>
              <a:rPr lang="zh-CN" altLang="en-US" b="1" dirty="0">
                <a:solidFill>
                  <a:schemeClr val="accent2"/>
                </a:solidFill>
              </a:rPr>
              <a:t>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顺序执行</a:t>
            </a:r>
            <a:r>
              <a:rPr lang="en-US" altLang="zh-CN" dirty="0"/>
              <a:t>try</a:t>
            </a:r>
            <a:r>
              <a:rPr lang="zh-CN" altLang="en-US" dirty="0"/>
              <a:t>语句之后的代码 </a:t>
            </a:r>
            <a:endParaRPr lang="en-US" altLang="zh-CN" dirty="0"/>
          </a:p>
          <a:p>
            <a:r>
              <a:rPr lang="zh-CN" altLang="en-US" dirty="0"/>
              <a:t>在执行</a:t>
            </a:r>
            <a:r>
              <a:rPr lang="en-US" altLang="zh-CN" dirty="0"/>
              <a:t>&lt;body&gt;</a:t>
            </a:r>
            <a:r>
              <a:rPr lang="zh-CN" altLang="en-US" dirty="0"/>
              <a:t>期间</a:t>
            </a:r>
            <a:r>
              <a:rPr lang="zh-CN" altLang="en-US" b="1" dirty="0">
                <a:solidFill>
                  <a:schemeClr val="accent6"/>
                </a:solidFill>
              </a:rPr>
              <a:t>出现异常</a:t>
            </a:r>
            <a:r>
              <a:rPr lang="zh-CN" altLang="en-US" dirty="0"/>
              <a:t>时：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逐个按照顺序匹配</a:t>
            </a:r>
            <a:r>
              <a:rPr lang="en-US" altLang="zh-CN" dirty="0"/>
              <a:t>except</a:t>
            </a:r>
            <a:r>
              <a:rPr lang="zh-CN" altLang="en-US" dirty="0"/>
              <a:t>块中的异常，找到</a:t>
            </a:r>
            <a:r>
              <a:rPr lang="zh-CN" altLang="en-US" b="1" dirty="0">
                <a:solidFill>
                  <a:schemeClr val="accent2"/>
                </a:solidFill>
              </a:rPr>
              <a:t>第一个匹配的异常</a:t>
            </a:r>
            <a:r>
              <a:rPr lang="zh-CN" altLang="en-US" dirty="0"/>
              <a:t>为止：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如果找到匹配，执行该块的代码，</a:t>
            </a:r>
            <a:r>
              <a:rPr lang="zh-CN" altLang="en-US" b="1" dirty="0">
                <a:solidFill>
                  <a:schemeClr val="accent2"/>
                </a:solidFill>
              </a:rPr>
              <a:t>跳过后面的其他</a:t>
            </a:r>
            <a:r>
              <a:rPr lang="en-US" altLang="zh-CN" b="1" dirty="0">
                <a:solidFill>
                  <a:schemeClr val="accent2"/>
                </a:solidFill>
              </a:rPr>
              <a:t>except</a:t>
            </a:r>
            <a:r>
              <a:rPr lang="zh-CN" altLang="en-US" b="1" dirty="0">
                <a:solidFill>
                  <a:schemeClr val="accent2"/>
                </a:solidFill>
              </a:rPr>
              <a:t>子句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如果有可选的</a:t>
            </a:r>
            <a:r>
              <a:rPr lang="en-US" altLang="zh-CN" dirty="0"/>
              <a:t>finally</a:t>
            </a:r>
            <a:r>
              <a:rPr lang="zh-CN" altLang="en-US" dirty="0"/>
              <a:t>子句，则</a:t>
            </a:r>
            <a:r>
              <a:rPr lang="zh-CN" altLang="en-US" b="1" dirty="0">
                <a:solidFill>
                  <a:schemeClr val="accent2"/>
                </a:solidFill>
              </a:rPr>
              <a:t>执行</a:t>
            </a:r>
            <a:r>
              <a:rPr lang="en-US" altLang="zh-CN" b="1" dirty="0">
                <a:solidFill>
                  <a:schemeClr val="accent2"/>
                </a:solidFill>
              </a:rPr>
              <a:t>finally</a:t>
            </a:r>
            <a:r>
              <a:rPr lang="zh-CN" altLang="en-US" b="1" dirty="0">
                <a:solidFill>
                  <a:schemeClr val="accent2"/>
                </a:solidFill>
              </a:rPr>
              <a:t>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如果前面</a:t>
            </a:r>
            <a:r>
              <a:rPr lang="zh-CN" altLang="en-US" b="1" dirty="0">
                <a:solidFill>
                  <a:srgbClr val="FF0000"/>
                </a:solidFill>
              </a:rPr>
              <a:t>匹配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处理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了异常</a:t>
            </a:r>
            <a:r>
              <a:rPr lang="zh-CN" altLang="en-US" dirty="0"/>
              <a:t>，则</a:t>
            </a:r>
            <a:r>
              <a:rPr lang="zh-CN" altLang="en-US" b="1" dirty="0">
                <a:solidFill>
                  <a:schemeClr val="accent2"/>
                </a:solidFill>
              </a:rPr>
              <a:t>顺序执行</a:t>
            </a:r>
            <a:r>
              <a:rPr lang="en-US" altLang="zh-CN" b="1" dirty="0">
                <a:solidFill>
                  <a:schemeClr val="accent2"/>
                </a:solidFill>
              </a:rPr>
              <a:t>try</a:t>
            </a:r>
            <a:r>
              <a:rPr lang="zh-CN" altLang="en-US" b="1" dirty="0">
                <a:solidFill>
                  <a:schemeClr val="accent2"/>
                </a:solidFill>
              </a:rPr>
              <a:t>结构后面的代码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如果没有找到匹配的异常，即未处理异常（</a:t>
            </a:r>
            <a:r>
              <a:rPr lang="zh-CN" altLang="en-US" b="1" dirty="0">
                <a:solidFill>
                  <a:srgbClr val="FF0000"/>
                </a:solidFill>
              </a:rPr>
              <a:t>异常没有捕获</a:t>
            </a:r>
            <a:r>
              <a:rPr lang="zh-CN" altLang="en-US" dirty="0"/>
              <a:t>），如果有</a:t>
            </a:r>
            <a:r>
              <a:rPr lang="en-US" altLang="zh-CN" dirty="0"/>
              <a:t>finally</a:t>
            </a:r>
            <a:r>
              <a:rPr lang="zh-CN" altLang="en-US" dirty="0"/>
              <a:t>子句，则</a:t>
            </a:r>
            <a:r>
              <a:rPr lang="zh-CN" altLang="en-US" b="1" dirty="0">
                <a:solidFill>
                  <a:schemeClr val="accent2"/>
                </a:solidFill>
              </a:rPr>
              <a:t>执行该块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rgbClr val="FF0000"/>
                </a:solidFill>
              </a:rPr>
              <a:t>往外层抛出异常</a:t>
            </a:r>
            <a:r>
              <a:rPr lang="zh-CN" altLang="en-US" dirty="0"/>
              <a:t>（不会顺序执行</a:t>
            </a:r>
            <a:r>
              <a:rPr lang="en-US" altLang="zh-CN" dirty="0"/>
              <a:t>try</a:t>
            </a:r>
            <a:r>
              <a:rPr lang="zh-CN" altLang="en-US" dirty="0"/>
              <a:t>之后的代码</a:t>
            </a:r>
            <a:r>
              <a:rPr lang="en-US" altLang="zh-CN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body/else/except</a:t>
            </a:r>
            <a:r>
              <a:rPr lang="zh-CN" altLang="en-US" dirty="0"/>
              <a:t>语句块中，如果</a:t>
            </a:r>
            <a:r>
              <a:rPr lang="zh-CN" altLang="en-US" b="1" u="sng" dirty="0">
                <a:solidFill>
                  <a:srgbClr val="FF0000"/>
                </a:solidFill>
              </a:rPr>
              <a:t>有合法</a:t>
            </a:r>
            <a:r>
              <a:rPr lang="zh-CN" altLang="en-US" b="1" dirty="0">
                <a:solidFill>
                  <a:schemeClr val="accent6"/>
                </a:solidFill>
              </a:rPr>
              <a:t>的</a:t>
            </a:r>
            <a:r>
              <a:rPr lang="en-US" altLang="zh-CN" b="1" u="sng" dirty="0">
                <a:solidFill>
                  <a:srgbClr val="FF0000"/>
                </a:solidFill>
              </a:rPr>
              <a:t>break/continue/return</a:t>
            </a:r>
            <a:r>
              <a:rPr lang="zh-CN" altLang="en-US" b="1" u="sng" dirty="0">
                <a:solidFill>
                  <a:srgbClr val="FF0000"/>
                </a:solidFill>
              </a:rPr>
              <a:t>时，会执行对应的跳转逻辑。但是如果有</a:t>
            </a:r>
            <a:r>
              <a:rPr lang="en-US" altLang="zh-CN" b="1" u="sng" dirty="0">
                <a:solidFill>
                  <a:srgbClr val="FF0000"/>
                </a:solidFill>
              </a:rPr>
              <a:t>finally</a:t>
            </a:r>
            <a:r>
              <a:rPr lang="zh-CN" altLang="en-US" b="1" u="sng" dirty="0">
                <a:solidFill>
                  <a:srgbClr val="FF0000"/>
                </a:solidFill>
              </a:rPr>
              <a:t>块，在跳转前会执行</a:t>
            </a:r>
            <a:r>
              <a:rPr lang="en-US" altLang="zh-CN" b="1" u="sng" dirty="0" err="1">
                <a:solidFill>
                  <a:srgbClr val="FF0000"/>
                </a:solidFill>
              </a:rPr>
              <a:t>finallly</a:t>
            </a:r>
            <a:r>
              <a:rPr lang="zh-CN" altLang="en-US" b="1" u="sng" dirty="0">
                <a:solidFill>
                  <a:srgbClr val="FF0000"/>
                </a:solidFill>
              </a:rPr>
              <a:t>块</a:t>
            </a:r>
            <a:endParaRPr lang="en-US" altLang="zh-CN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C0DD93-34A1-4EB7-8498-DEB500D7491B}"/>
              </a:ext>
            </a:extLst>
          </p:cNvPr>
          <p:cNvSpPr/>
          <p:nvPr/>
        </p:nvSpPr>
        <p:spPr>
          <a:xfrm>
            <a:off x="5710929" y="1509149"/>
            <a:ext cx="6457625" cy="463560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101D34-7A65-41DB-AA87-B68F700A38F6}"/>
              </a:ext>
            </a:extLst>
          </p:cNvPr>
          <p:cNvSpPr txBox="1"/>
          <p:nvPr/>
        </p:nvSpPr>
        <p:spPr>
          <a:xfrm>
            <a:off x="8010700" y="1199681"/>
            <a:ext cx="405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isinstance</a:t>
            </a:r>
            <a:r>
              <a:rPr lang="en-US" altLang="zh-CN" dirty="0">
                <a:latin typeface="Consolas" panose="020B0609020204030204" pitchFamily="49" charset="0"/>
              </a:rPr>
              <a:t>(obj, </a:t>
            </a:r>
            <a:r>
              <a:rPr lang="en-US" altLang="zh-CN" dirty="0" err="1">
                <a:latin typeface="Consolas" panose="020B0609020204030204" pitchFamily="49" charset="0"/>
              </a:rPr>
              <a:t>class_or_tuple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66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3C490-C3D3-4CBD-B5D7-99DDA979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r>
              <a:rPr lang="zh-CN" altLang="en-US" dirty="0"/>
              <a:t>：输入整数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D1979-0ECD-4760-A66D-79BA838D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5" y="594727"/>
            <a:ext cx="3478239" cy="5970460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Python</a:t>
            </a:r>
            <a:r>
              <a:rPr lang="zh-CN" altLang="en-US" sz="1800" dirty="0">
                <a:latin typeface="+mn-ea"/>
              </a:rPr>
              <a:t>的异常处理机制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允许错误发生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在错误发生时进行处理</a:t>
            </a:r>
            <a:r>
              <a:rPr lang="en-US" altLang="zh-CN" dirty="0">
                <a:latin typeface="+mn-ea"/>
              </a:rPr>
              <a:t>.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抓大放小</a:t>
            </a:r>
            <a:r>
              <a:rPr lang="zh-CN" altLang="en-US" dirty="0">
                <a:latin typeface="+mn-ea"/>
              </a:rPr>
              <a:t>：关注主要流程，较少发生的情形在</a:t>
            </a:r>
            <a:r>
              <a:rPr lang="en-US" altLang="zh-CN" dirty="0">
                <a:latin typeface="+mn-ea"/>
              </a:rPr>
              <a:t>except</a:t>
            </a:r>
            <a:r>
              <a:rPr lang="zh-CN" altLang="en-US" dirty="0">
                <a:latin typeface="+mn-ea"/>
              </a:rPr>
              <a:t>部分处理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代码更易读写，也方便纠正错误</a:t>
            </a:r>
          </a:p>
          <a:p>
            <a:r>
              <a:rPr lang="zh-CN" altLang="en-US" sz="1800" dirty="0">
                <a:latin typeface="+mn-ea"/>
              </a:rPr>
              <a:t>增加额外的逻辑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复杂性</a:t>
            </a:r>
            <a:r>
              <a:rPr lang="en-US" altLang="zh-CN" sz="1800" dirty="0">
                <a:latin typeface="+mn-ea"/>
              </a:rPr>
              <a:t>):</a:t>
            </a:r>
          </a:p>
          <a:p>
            <a:pPr lvl="1"/>
            <a:r>
              <a:rPr lang="zh-CN" altLang="en-US" dirty="0">
                <a:latin typeface="+mn-ea"/>
              </a:rPr>
              <a:t>要考虑用户输入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要求为非空字符串，且全部为数字，或者第一个为符号，后面全为数字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随着必须考虑的错误越来越多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复杂性也随之增加</a:t>
            </a:r>
            <a:r>
              <a:rPr lang="en-US" altLang="zh-CN" dirty="0">
                <a:latin typeface="+mn-ea"/>
                <a:sym typeface="Wingdings 3"/>
              </a:rPr>
              <a:t></a:t>
            </a:r>
            <a:r>
              <a:rPr lang="zh-CN" altLang="en-US" dirty="0">
                <a:latin typeface="+mn-ea"/>
              </a:rPr>
              <a:t>可能会掩盖程序的本来作用</a:t>
            </a:r>
            <a:r>
              <a:rPr lang="en-US" altLang="zh-CN" dirty="0">
                <a:latin typeface="+mn-ea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7FB7ED-78C4-40E2-AB51-A1A39AB670E1}"/>
              </a:ext>
            </a:extLst>
          </p:cNvPr>
          <p:cNvSpPr/>
          <p:nvPr/>
        </p:nvSpPr>
        <p:spPr>
          <a:xfrm>
            <a:off x="3544584" y="762089"/>
            <a:ext cx="8548149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"Please enter a number: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ValueError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"That was not a valid number. Try again..."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B7B26B-6F1A-40FD-98F6-B2869A18932E}"/>
              </a:ext>
            </a:extLst>
          </p:cNvPr>
          <p:cNvSpPr/>
          <p:nvPr/>
        </p:nvSpPr>
        <p:spPr>
          <a:xfrm>
            <a:off x="3544583" y="3798144"/>
            <a:ext cx="8548149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input_int2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"Please enter a number: 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continue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isdigit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'+-'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isdigit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break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"That was not a valid number. Try again..."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x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7CF14B-FD90-4FFA-90CA-F7430A341541}"/>
              </a:ext>
            </a:extLst>
          </p:cNvPr>
          <p:cNvSpPr txBox="1"/>
          <p:nvPr/>
        </p:nvSpPr>
        <p:spPr>
          <a:xfrm>
            <a:off x="9809914" y="539074"/>
            <a:ext cx="20398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input_int.py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448D5-2B7A-4F06-807B-C03222263B9A}"/>
              </a:ext>
            </a:extLst>
          </p:cNvPr>
          <p:cNvSpPr txBox="1"/>
          <p:nvPr/>
        </p:nvSpPr>
        <p:spPr>
          <a:xfrm>
            <a:off x="3591676" y="135289"/>
            <a:ext cx="57475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input()</a:t>
            </a:r>
            <a:r>
              <a:rPr lang="zh-CN" altLang="en-US" dirty="0"/>
              <a:t>时： 用户输入</a:t>
            </a:r>
            <a:r>
              <a:rPr lang="en-US" altLang="zh-CN" dirty="0"/>
              <a:t>Ctrl-C</a:t>
            </a:r>
            <a:r>
              <a:rPr lang="zh-CN" altLang="en-US" dirty="0"/>
              <a:t>，异常</a:t>
            </a:r>
            <a:r>
              <a:rPr lang="en-US" altLang="zh-CN" dirty="0" err="1"/>
              <a:t>KeyboardInterrupt</a:t>
            </a:r>
            <a:endParaRPr lang="en-US" altLang="zh-CN" dirty="0"/>
          </a:p>
          <a:p>
            <a:r>
              <a:rPr lang="zh-CN" altLang="en-US" dirty="0"/>
              <a:t>                              用户输入</a:t>
            </a:r>
            <a:r>
              <a:rPr lang="en-US" altLang="zh-CN" dirty="0"/>
              <a:t>Ctrl-D/Ctrl-Z: </a:t>
            </a:r>
            <a:r>
              <a:rPr lang="zh-CN" altLang="en-US" dirty="0"/>
              <a:t>异常</a:t>
            </a:r>
            <a:r>
              <a:rPr lang="en-US" altLang="zh-CN" dirty="0" err="1"/>
              <a:t>EOFError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140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3B11-645B-41E0-A4B4-6C06BF5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：输入多个值</a:t>
            </a:r>
            <a:r>
              <a:rPr lang="en-US" altLang="zh-CN" dirty="0"/>
              <a:t>+</a:t>
            </a:r>
            <a:r>
              <a:rPr lang="zh-CN" altLang="en-US" dirty="0"/>
              <a:t>异常处理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9AEE0-75E2-49F8-A036-578B3952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用户输入若干成绩，直到用户直接回车，不输入任何信息</a:t>
            </a:r>
            <a:r>
              <a:rPr lang="en-US" altLang="zh-CN" b="1" dirty="0"/>
              <a:t>(</a:t>
            </a:r>
            <a:r>
              <a:rPr lang="zh-CN" altLang="en-US" b="1" dirty="0"/>
              <a:t>空字符串）时结束，求平均分。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4AF935-4310-484A-AAEF-CF4C7D568935}"/>
              </a:ext>
            </a:extLst>
          </p:cNvPr>
          <p:cNvSpPr/>
          <p:nvPr/>
        </p:nvSpPr>
        <p:spPr>
          <a:xfrm>
            <a:off x="726041" y="1173980"/>
            <a:ext cx="6948755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average_score2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请输入成绩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[0, 100]: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[0, 100]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之间的成绩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非法的浮点数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请输入成绩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[0, 100]: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平均成绩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%.2f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% 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A134C5-5EA5-46F6-802E-9EADB14E58DA}"/>
              </a:ext>
            </a:extLst>
          </p:cNvPr>
          <p:cNvSpPr/>
          <p:nvPr/>
        </p:nvSpPr>
        <p:spPr>
          <a:xfrm>
            <a:off x="6669177" y="1465638"/>
            <a:ext cx="1997598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/>
              <a:t>average_score</a:t>
            </a:r>
            <a:r>
              <a:rPr lang="zh-CN" altLang="en-US" sz="2000" dirty="0"/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2488476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849B5-C0B2-4A7C-A1C0-81F2AC5A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raise</a:t>
            </a:r>
            <a:r>
              <a:rPr lang="zh-CN" altLang="en-US" dirty="0"/>
              <a:t>语句</a:t>
            </a:r>
            <a:r>
              <a:rPr lang="en-US" altLang="zh-CN" dirty="0"/>
              <a:t>: </a:t>
            </a:r>
            <a:r>
              <a:rPr lang="zh-CN" altLang="en-US" dirty="0"/>
              <a:t>主动抛出异常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F3E8F-63E6-422C-97AD-BFD02122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expression 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[from </a:t>
            </a:r>
            <a:r>
              <a:rPr lang="en-US" altLang="zh-CN" sz="18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orig_exception</a:t>
            </a:r>
            <a:r>
              <a:rPr lang="en-US" altLang="zh-CN" sz="18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]]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expression</a:t>
            </a:r>
            <a:r>
              <a:rPr lang="zh-CN" altLang="en-US" dirty="0"/>
              <a:t>必须是： </a:t>
            </a:r>
            <a:endParaRPr lang="en-US" altLang="zh-CN" dirty="0"/>
          </a:p>
          <a:p>
            <a:pPr lvl="1"/>
            <a:r>
              <a:rPr lang="zh-CN" altLang="en-US" sz="2000" dirty="0"/>
              <a:t>一个</a:t>
            </a:r>
            <a:r>
              <a:rPr lang="zh-CN" altLang="en-US" sz="2000" dirty="0">
                <a:solidFill>
                  <a:srgbClr val="FF0000"/>
                </a:solidFill>
              </a:rPr>
              <a:t>异常类的实例对象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一个异常类，此时系统会首先创建一个</a:t>
            </a:r>
            <a:r>
              <a:rPr lang="zh-CN" altLang="en-US" sz="2000" dirty="0">
                <a:solidFill>
                  <a:srgbClr val="FF0000"/>
                </a:solidFill>
              </a:rPr>
              <a:t>该类的实例对象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/>
              <a:t>参数为空</a:t>
            </a:r>
            <a:r>
              <a:rPr lang="en-US" altLang="zh-CN" sz="2000" dirty="0"/>
              <a:t>)</a:t>
            </a:r>
            <a:r>
              <a:rPr lang="zh-CN" altLang="en-US" sz="2000" dirty="0"/>
              <a:t>，然后抛出该异常对象</a:t>
            </a:r>
            <a:endParaRPr lang="en-US" altLang="zh-CN" sz="2000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orig_exception</a:t>
            </a:r>
            <a:r>
              <a:rPr lang="en-US" altLang="zh-CN" dirty="0"/>
              <a:t>: </a:t>
            </a:r>
            <a:r>
              <a:rPr lang="zh-CN" altLang="en-US" dirty="0"/>
              <a:t>给出了将两个异常连接起来的方法，表示异常是由于另一个异常</a:t>
            </a:r>
            <a:r>
              <a:rPr lang="en-US" altLang="zh-CN" dirty="0"/>
              <a:t>(</a:t>
            </a:r>
            <a:r>
              <a:rPr lang="en-US" altLang="zh-CN" dirty="0" err="1"/>
              <a:t>orig_exception</a:t>
            </a:r>
            <a:r>
              <a:rPr lang="en-US" altLang="zh-CN" dirty="0"/>
              <a:t>)</a:t>
            </a:r>
            <a:r>
              <a:rPr lang="zh-CN" altLang="en-US" dirty="0"/>
              <a:t>引起的</a:t>
            </a:r>
            <a:endParaRPr lang="en-US" altLang="zh-CN" dirty="0"/>
          </a:p>
          <a:p>
            <a:r>
              <a:rPr lang="zh-CN" altLang="en-US" dirty="0"/>
              <a:t>单独的</a:t>
            </a:r>
            <a:r>
              <a:rPr lang="en-US" altLang="zh-CN" dirty="0"/>
              <a:t>raise</a:t>
            </a:r>
            <a:r>
              <a:rPr lang="zh-CN" altLang="en-US" dirty="0"/>
              <a:t>一般出现在</a:t>
            </a:r>
            <a:r>
              <a:rPr lang="en-US" altLang="zh-CN" dirty="0"/>
              <a:t>except</a:t>
            </a:r>
            <a:r>
              <a:rPr lang="zh-CN" altLang="en-US" dirty="0"/>
              <a:t>块中，表示重新抛出正在匹配的异常，如果当前没有，则抛出</a:t>
            </a:r>
            <a:r>
              <a:rPr lang="en-US" altLang="zh-CN" dirty="0" err="1"/>
              <a:t>RuntimeError</a:t>
            </a:r>
            <a:r>
              <a:rPr lang="zh-CN" altLang="en-US" dirty="0"/>
              <a:t>异常</a:t>
            </a:r>
            <a:r>
              <a:rPr lang="en-US" altLang="zh-CN" dirty="0"/>
              <a:t>(No active exception to </a:t>
            </a:r>
            <a:r>
              <a:rPr lang="en-US" altLang="zh-CN" dirty="0" err="1"/>
              <a:t>reraise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E2D020-7806-48E7-B1F8-A957BF00D700}"/>
              </a:ext>
            </a:extLst>
          </p:cNvPr>
          <p:cNvSpPr/>
          <p:nvPr/>
        </p:nvSpPr>
        <p:spPr>
          <a:xfrm>
            <a:off x="754918" y="4006666"/>
            <a:ext cx="96161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'foo occurred!'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b="1" kern="0" dirty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   #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Exception()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'foo occurred!'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'an error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occured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29AB4E-8710-4565-92CD-337B4FF53A51}"/>
              </a:ext>
            </a:extLst>
          </p:cNvPr>
          <p:cNvSpPr/>
          <p:nvPr/>
        </p:nvSpPr>
        <p:spPr>
          <a:xfrm>
            <a:off x="797965" y="5298884"/>
            <a:ext cx="874092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compute_circle_area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raise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'radius should be a number larger than 0'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44">
            <a:extLst>
              <a:ext uri="{FF2B5EF4-FFF2-40B4-BE49-F238E27FC236}">
                <a16:creationId xmlns:a16="http://schemas.microsoft.com/office/drawing/2014/main" id="{A22B7F93-BB6E-4F72-BD22-AC96719A8403}"/>
              </a:ext>
            </a:extLst>
          </p:cNvPr>
          <p:cNvSpPr txBox="1"/>
          <p:nvPr/>
        </p:nvSpPr>
        <p:spPr>
          <a:xfrm>
            <a:off x="9206584" y="5304752"/>
            <a:ext cx="2250830" cy="36933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raise_exceptions.py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878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664FA-DEDD-459F-A397-6DE383FA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7E2A6-4FE8-422B-B170-EC57552F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expression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 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orig_exception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/>
              <a:t>给出了将两个异常连接起来的方法，表示现在抛出的异常是由于另一个异常</a:t>
            </a:r>
            <a:r>
              <a:rPr lang="en-US" altLang="zh-CN" dirty="0"/>
              <a:t>(</a:t>
            </a:r>
            <a:r>
              <a:rPr lang="en-US" altLang="zh-CN" dirty="0" err="1"/>
              <a:t>orig_exception</a:t>
            </a:r>
            <a:r>
              <a:rPr lang="en-US" altLang="zh-CN" dirty="0"/>
              <a:t>)</a:t>
            </a:r>
            <a:r>
              <a:rPr lang="zh-CN" altLang="en-US" dirty="0"/>
              <a:t>引起的，后面的异常保存在前一个异常的</a:t>
            </a:r>
            <a:r>
              <a:rPr lang="en-US" altLang="zh-CN" dirty="0"/>
              <a:t>__cause__</a:t>
            </a:r>
            <a:r>
              <a:rPr lang="zh-CN" altLang="en-US" dirty="0"/>
              <a:t>属性中</a:t>
            </a:r>
            <a:endParaRPr lang="en-US" altLang="zh-CN" dirty="0"/>
          </a:p>
          <a:p>
            <a:r>
              <a:rPr lang="zh-CN" altLang="en-US" dirty="0"/>
              <a:t>在处理异常</a:t>
            </a:r>
            <a:r>
              <a:rPr lang="en-US" altLang="zh-CN" dirty="0"/>
              <a:t>exception1</a:t>
            </a:r>
            <a:r>
              <a:rPr lang="zh-CN" altLang="en-US" dirty="0"/>
              <a:t>的</a:t>
            </a:r>
            <a:r>
              <a:rPr lang="en-US" altLang="zh-CN" dirty="0"/>
              <a:t>except</a:t>
            </a:r>
            <a:r>
              <a:rPr lang="zh-CN" altLang="en-US" dirty="0"/>
              <a:t>语句块中：</a:t>
            </a:r>
            <a:endParaRPr lang="en-US" altLang="zh-CN" dirty="0"/>
          </a:p>
          <a:p>
            <a:pPr lvl="1"/>
            <a:r>
              <a:rPr lang="zh-CN" altLang="en-US" sz="2000" dirty="0"/>
              <a:t>出现异常</a:t>
            </a:r>
            <a:r>
              <a:rPr lang="en-US" altLang="zh-CN" sz="2000" dirty="0"/>
              <a:t>exception2</a:t>
            </a:r>
            <a:r>
              <a:rPr lang="zh-CN" altLang="en-US" sz="2000" dirty="0"/>
              <a:t>时，相当于</a:t>
            </a:r>
            <a:r>
              <a:rPr lang="en-US" altLang="zh-CN" sz="2000" dirty="0"/>
              <a:t>raise exception2 from exception1</a:t>
            </a:r>
          </a:p>
          <a:p>
            <a:pPr lvl="1"/>
            <a:r>
              <a:rPr lang="en-US" altLang="zh-CN" sz="2000" dirty="0"/>
              <a:t>raise exception2 from None </a:t>
            </a:r>
            <a:r>
              <a:rPr lang="zh-CN" altLang="en-US" sz="2000" dirty="0"/>
              <a:t>避免与</a:t>
            </a:r>
            <a:r>
              <a:rPr lang="en-US" altLang="zh-CN" sz="2000" dirty="0"/>
              <a:t>exception1</a:t>
            </a:r>
            <a:r>
              <a:rPr lang="zh-CN" altLang="en-US" sz="2000" dirty="0"/>
              <a:t>关联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E56773-3880-4E74-BE42-B8BCF8BE6A46}"/>
              </a:ext>
            </a:extLst>
          </p:cNvPr>
          <p:cNvSpPr/>
          <p:nvPr/>
        </p:nvSpPr>
        <p:spPr>
          <a:xfrm>
            <a:off x="652134" y="3969670"/>
            <a:ext cx="7687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</a:rPr>
              <a:t>Exception: an error occured!</a:t>
            </a:r>
          </a:p>
          <a:p>
            <a:r>
              <a:rPr lang="zh-CN" altLang="en-US" dirty="0"/>
              <a:t>The above exception was the direct cause of the following exception:</a:t>
            </a:r>
          </a:p>
          <a:p>
            <a:r>
              <a:rPr lang="zh-CN" altLang="en-US" dirty="0"/>
              <a:t>Traceback (most recent call last):</a:t>
            </a:r>
          </a:p>
          <a:p>
            <a:r>
              <a:rPr lang="zh-CN" altLang="en-US" dirty="0"/>
              <a:t>  File "&lt;pyshell#13&gt;", line 1, in &lt;module&gt;</a:t>
            </a:r>
          </a:p>
          <a:p>
            <a:r>
              <a:rPr lang="zh-CN" altLang="en-US" dirty="0"/>
              <a:t>    raise Exception('foo occurred!') from Exception('an error occured!')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Exception: foo occurred!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DF2A40-E376-47D8-9B87-C65D25BD9F63}"/>
              </a:ext>
            </a:extLst>
          </p:cNvPr>
          <p:cNvSpPr/>
          <p:nvPr/>
        </p:nvSpPr>
        <p:spPr>
          <a:xfrm>
            <a:off x="652134" y="3426917"/>
            <a:ext cx="103843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'foo occurred!'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Exception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'an error 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occured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!'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9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3EB07-5899-4A4A-AC09-56795B3E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布尔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AB5BF-CA3E-44AA-8447-C0352599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and :</a:t>
            </a:r>
            <a:r>
              <a:rPr lang="zh-CN" altLang="en-US" dirty="0"/>
              <a:t>逻辑与运算  </a:t>
            </a:r>
            <a:r>
              <a:rPr lang="en-US" altLang="zh-CN" u="sng" dirty="0">
                <a:solidFill>
                  <a:srgbClr val="FF0000"/>
                </a:solidFill>
              </a:rPr>
              <a:t>expr1 and expr2 and expr3</a:t>
            </a:r>
          </a:p>
          <a:p>
            <a:pPr lvl="1"/>
            <a:r>
              <a:rPr lang="zh-CN" altLang="en-US" sz="2000" b="1" dirty="0"/>
              <a:t>返回</a:t>
            </a:r>
            <a:r>
              <a:rPr lang="zh-CN" altLang="en-US" sz="2000" b="1" dirty="0">
                <a:solidFill>
                  <a:srgbClr val="0070C0"/>
                </a:solidFill>
              </a:rPr>
              <a:t>第一个</a:t>
            </a:r>
            <a:r>
              <a:rPr lang="zh-CN" altLang="en-US" sz="2000" b="1" u="sng" dirty="0">
                <a:solidFill>
                  <a:srgbClr val="FF0000"/>
                </a:solidFill>
              </a:rPr>
              <a:t>假</a:t>
            </a:r>
            <a:r>
              <a:rPr lang="en-US" altLang="zh-CN" sz="2000" b="1" dirty="0">
                <a:solidFill>
                  <a:srgbClr val="0070C0"/>
                </a:solidFill>
              </a:rPr>
              <a:t>(None</a:t>
            </a:r>
            <a:r>
              <a:rPr lang="zh-CN" altLang="en-US" sz="2000" b="1" dirty="0">
                <a:solidFill>
                  <a:srgbClr val="0070C0"/>
                </a:solidFill>
              </a:rPr>
              <a:t>、空或者数值</a:t>
            </a:r>
            <a:r>
              <a:rPr lang="en-US" altLang="zh-CN" sz="2000" b="1" dirty="0">
                <a:solidFill>
                  <a:srgbClr val="0070C0"/>
                </a:solidFill>
              </a:rPr>
              <a:t>0)</a:t>
            </a:r>
            <a:r>
              <a:rPr lang="zh-CN" altLang="en-US" sz="2000" b="1" dirty="0"/>
              <a:t>的表达式或者最后一个表达式</a:t>
            </a:r>
            <a:endParaRPr lang="en-US" altLang="zh-CN" sz="2000" b="1" dirty="0"/>
          </a:p>
          <a:p>
            <a:r>
              <a:rPr lang="en-US" altLang="zh-CN" b="1" dirty="0"/>
              <a:t>or: </a:t>
            </a:r>
            <a:r>
              <a:rPr lang="zh-CN" altLang="en-US" b="1" dirty="0"/>
              <a:t>逻辑或运算 </a:t>
            </a:r>
            <a:r>
              <a:rPr lang="en-US" altLang="zh-CN" b="1" dirty="0"/>
              <a:t>expr1 or expr2 or expr3 </a:t>
            </a:r>
          </a:p>
          <a:p>
            <a:pPr lvl="1"/>
            <a:r>
              <a:rPr lang="zh-CN" altLang="en-US" sz="2000" dirty="0"/>
              <a:t>采用左结合律，即从左到右进行运算</a:t>
            </a:r>
            <a:endParaRPr lang="en-US" altLang="zh-CN" sz="2000" dirty="0"/>
          </a:p>
          <a:p>
            <a:pPr lvl="1"/>
            <a:r>
              <a:rPr lang="zh-CN" altLang="en-US" sz="2000" dirty="0"/>
              <a:t>只要其中任一条件真值判断为真，则最终真值判断为真值，否则为假值</a:t>
            </a:r>
            <a:endParaRPr lang="en-US" altLang="zh-CN" sz="2000" dirty="0"/>
          </a:p>
          <a:p>
            <a:pPr lvl="1"/>
            <a:r>
              <a:rPr lang="zh-CN" altLang="en-US" sz="2000" dirty="0"/>
              <a:t>短路逻辑：前面条件如果为真，后面的表达式不需要进行计算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返回</a:t>
            </a:r>
            <a:r>
              <a:rPr lang="zh-CN" altLang="en-US" sz="2000" b="1" dirty="0">
                <a:solidFill>
                  <a:srgbClr val="0070C0"/>
                </a:solidFill>
              </a:rPr>
              <a:t>第一个</a:t>
            </a:r>
            <a:r>
              <a:rPr lang="zh-CN" altLang="en-US" sz="2000" b="1" u="sng" dirty="0">
                <a:solidFill>
                  <a:srgbClr val="FF0000"/>
                </a:solidFill>
              </a:rPr>
              <a:t>真</a:t>
            </a:r>
            <a:r>
              <a:rPr lang="zh-CN" altLang="en-US" sz="2000" b="1" dirty="0">
                <a:solidFill>
                  <a:srgbClr val="0070C0"/>
                </a:solidFill>
              </a:rPr>
              <a:t>（非</a:t>
            </a:r>
            <a:r>
              <a:rPr lang="en-US" altLang="zh-CN" sz="2000" b="1" dirty="0">
                <a:solidFill>
                  <a:srgbClr val="0070C0"/>
                </a:solidFill>
              </a:rPr>
              <a:t>None</a:t>
            </a:r>
            <a:r>
              <a:rPr lang="zh-CN" altLang="en-US" sz="2000" b="1" dirty="0">
                <a:solidFill>
                  <a:srgbClr val="0070C0"/>
                </a:solidFill>
              </a:rPr>
              <a:t>、非空或者非</a:t>
            </a:r>
            <a:r>
              <a:rPr lang="en-US" altLang="zh-CN" sz="2000" b="1" dirty="0">
                <a:solidFill>
                  <a:srgbClr val="0070C0"/>
                </a:solidFill>
              </a:rPr>
              <a:t>0</a:t>
            </a:r>
            <a:r>
              <a:rPr lang="zh-CN" altLang="en-US" sz="2000" b="1" dirty="0">
                <a:solidFill>
                  <a:srgbClr val="0070C0"/>
                </a:solidFill>
              </a:rPr>
              <a:t>）</a:t>
            </a:r>
            <a:r>
              <a:rPr lang="zh-CN" altLang="en-US" sz="2000" b="1" dirty="0"/>
              <a:t>的表达式或者最后一个表达式</a:t>
            </a:r>
            <a:endParaRPr lang="en-US" altLang="zh-CN" sz="2000" b="1" dirty="0"/>
          </a:p>
          <a:p>
            <a:pPr lvl="1"/>
            <a:endParaRPr lang="zh-CN" altLang="en-US" sz="2000" b="1" dirty="0"/>
          </a:p>
          <a:p>
            <a:endParaRPr lang="zh-CN" altLang="en-US" u="sng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41BDBF-4378-4B16-B49D-ACA53429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77" y="6129337"/>
            <a:ext cx="8807888" cy="30773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  <a:extLst/>
        </p:spPr>
        <p:txBody>
          <a:bodyPr vert="horz" wrap="square" lIns="91428" tIns="0" rIns="9142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309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 = input(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'Please enter your name: 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'&lt;unknown&gt;'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B1E8B2-57B7-49C2-B3D8-B1E364005EF7}"/>
              </a:ext>
            </a:extLst>
          </p:cNvPr>
          <p:cNvSpPr txBox="1"/>
          <p:nvPr/>
        </p:nvSpPr>
        <p:spPr>
          <a:xfrm>
            <a:off x="938091" y="5694671"/>
            <a:ext cx="4935405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对象为空对象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字符串、列表等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时采用缺省值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11547CF-96EC-42F6-89B1-69DCF53CB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57409"/>
              </p:ext>
            </p:extLst>
          </p:nvPr>
        </p:nvGraphicFramePr>
        <p:xfrm>
          <a:off x="181444" y="3644084"/>
          <a:ext cx="7626150" cy="1981140"/>
        </p:xfrm>
        <a:graphic>
          <a:graphicData uri="http://schemas.openxmlformats.org/drawingml/2006/table">
            <a:tbl>
              <a:tblPr firstRow="1" bandRow="1"/>
              <a:tblGrid>
                <a:gridCol w="1418756">
                  <a:extLst>
                    <a:ext uri="{9D8B030D-6E8A-4147-A177-3AD203B41FA5}">
                      <a16:colId xmlns:a16="http://schemas.microsoft.com/office/drawing/2014/main" val="319308971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5854728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1584889441"/>
                    </a:ext>
                  </a:extLst>
                </a:gridCol>
                <a:gridCol w="2384694">
                  <a:extLst>
                    <a:ext uri="{9D8B030D-6E8A-4147-A177-3AD203B41FA5}">
                      <a16:colId xmlns:a16="http://schemas.microsoft.com/office/drawing/2014/main" val="1341431828"/>
                    </a:ext>
                  </a:extLst>
                </a:gridCol>
              </a:tblGrid>
              <a:tr h="2045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bool(expr1)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bool(expr2)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bool(expr1 or expr2)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expr1 or expr2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09922"/>
                  </a:ext>
                </a:extLst>
              </a:tr>
              <a:tr h="3619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expr1</a:t>
                      </a:r>
                      <a:r>
                        <a:rPr lang="zh-CN" altLang="en-US" sz="2000" dirty="0"/>
                        <a:t>为真</a:t>
                      </a:r>
                      <a:r>
                        <a:rPr lang="en-US" altLang="zh-CN" sz="2000" dirty="0"/>
                        <a:t>, expr1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227613"/>
                  </a:ext>
                </a:extLst>
              </a:tr>
              <a:tr h="3619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expr1</a:t>
                      </a:r>
                      <a:r>
                        <a:rPr lang="zh-CN" altLang="en-US" sz="2000" dirty="0"/>
                        <a:t>为真</a:t>
                      </a:r>
                      <a:r>
                        <a:rPr lang="en-US" altLang="zh-CN" sz="2000" dirty="0"/>
                        <a:t>, expr1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096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expr1</a:t>
                      </a:r>
                      <a:r>
                        <a:rPr lang="zh-CN" altLang="en-US" sz="2000" dirty="0"/>
                        <a:t>为假</a:t>
                      </a:r>
                      <a:r>
                        <a:rPr lang="en-US" altLang="zh-CN" sz="2000" dirty="0"/>
                        <a:t>, expr2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48977"/>
                  </a:ext>
                </a:extLst>
              </a:tr>
              <a:tr h="3619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False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expr1</a:t>
                      </a:r>
                      <a:r>
                        <a:rPr lang="zh-CN" altLang="en-US" sz="2000" dirty="0"/>
                        <a:t>为假</a:t>
                      </a:r>
                      <a:r>
                        <a:rPr lang="en-US" altLang="zh-CN" sz="2000" dirty="0"/>
                        <a:t>, expr2</a:t>
                      </a:r>
                      <a:endParaRPr lang="zh-CN" altLang="en-US" sz="2000" dirty="0"/>
                    </a:p>
                  </a:txBody>
                  <a:tcPr marL="91428" marR="91428" marT="45714" marB="45714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54320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43314EF7-B5CC-4AFC-9B10-63E9D6FCA2B4}"/>
              </a:ext>
            </a:extLst>
          </p:cNvPr>
          <p:cNvSpPr/>
          <p:nvPr/>
        </p:nvSpPr>
        <p:spPr>
          <a:xfrm>
            <a:off x="7948436" y="3737997"/>
            <a:ext cx="3643344" cy="12001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if expr1: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     expr = expr1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else: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expr = expr2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# expr1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真值为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False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11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08692-AC3B-429C-B836-B1190DFE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18037-CEE8-49C8-8E27-E6283D0C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2ED178-A75D-429F-B39C-AF5FE86BB024}"/>
              </a:ext>
            </a:extLst>
          </p:cNvPr>
          <p:cNvSpPr/>
          <p:nvPr/>
        </p:nvSpPr>
        <p:spPr>
          <a:xfrm>
            <a:off x="143423" y="3194234"/>
            <a:ext cx="8963597" cy="35825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logging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basicConfig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'main.log'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format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'%(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asctime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)s [%(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levelname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)s] %(message)s'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level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logging.info('logging started.')</a:t>
            </a:r>
          </a:p>
          <a:p>
            <a:pPr>
              <a:lnSpc>
                <a:spcPct val="90000"/>
              </a:lnSpc>
            </a:pP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get_threshold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prompt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thresh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prompt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thresh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ValueError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print(type(e), e)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get_threshold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failed'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logging</a:t>
            </a:r>
            <a:r>
              <a:rPr lang="en-US" altLang="zh-CN" b="1" kern="0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raise</a:t>
            </a:r>
            <a:endParaRPr lang="zh-CN" altLang="zh-CN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FE05F04-BC05-46A8-B83E-B7E5E9502793}"/>
              </a:ext>
            </a:extLst>
          </p:cNvPr>
          <p:cNvSpPr txBox="1">
            <a:spLocks/>
          </p:cNvSpPr>
          <p:nvPr/>
        </p:nvSpPr>
        <p:spPr>
          <a:xfrm>
            <a:off x="299490" y="1726171"/>
            <a:ext cx="9070541" cy="85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单独的</a:t>
            </a:r>
            <a:r>
              <a:rPr lang="en-US" altLang="zh-CN" sz="2000" b="1" dirty="0">
                <a:solidFill>
                  <a:srgbClr val="FF0000"/>
                </a:solidFill>
              </a:rPr>
              <a:t>raise</a:t>
            </a:r>
            <a:r>
              <a:rPr lang="zh-CN" altLang="en-US" sz="2000" b="1" dirty="0">
                <a:solidFill>
                  <a:srgbClr val="FF0000"/>
                </a:solidFill>
              </a:rPr>
              <a:t>一般出现在</a:t>
            </a:r>
            <a:r>
              <a:rPr lang="en-US" altLang="zh-CN" sz="2000" b="1" dirty="0">
                <a:solidFill>
                  <a:srgbClr val="FF0000"/>
                </a:solidFill>
              </a:rPr>
              <a:t>except</a:t>
            </a:r>
            <a:r>
              <a:rPr lang="zh-CN" altLang="en-US" sz="2000" b="1" dirty="0">
                <a:solidFill>
                  <a:srgbClr val="FF0000"/>
                </a:solidFill>
              </a:rPr>
              <a:t>块中</a:t>
            </a:r>
            <a:r>
              <a:rPr lang="zh-CN" altLang="en-US" sz="2000" dirty="0"/>
              <a:t>，表示重新抛出正在匹配的异常。如果当前没有异常时进行</a:t>
            </a:r>
            <a:r>
              <a:rPr lang="en-US" altLang="zh-CN" sz="2000" dirty="0"/>
              <a:t>raise</a:t>
            </a:r>
            <a:r>
              <a:rPr lang="zh-CN" altLang="en-US" sz="2000" dirty="0"/>
              <a:t>，则抛出</a:t>
            </a:r>
            <a:r>
              <a:rPr lang="en-US" altLang="zh-CN" sz="2000" dirty="0" err="1"/>
              <a:t>RuntimeError</a:t>
            </a:r>
            <a:r>
              <a:rPr lang="zh-CN" altLang="en-US" sz="2000" dirty="0"/>
              <a:t>异常</a:t>
            </a:r>
            <a:r>
              <a:rPr lang="en-US" altLang="zh-CN" sz="2000" dirty="0"/>
              <a:t>(No active exception to </a:t>
            </a:r>
            <a:r>
              <a:rPr lang="en-US" altLang="zh-CN" sz="2000" dirty="0" err="1"/>
              <a:t>reraise</a:t>
            </a:r>
            <a:r>
              <a:rPr lang="en-US" altLang="zh-CN" sz="2000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342F29-E700-40C4-AB57-F8D4A8E91FD1}"/>
              </a:ext>
            </a:extLst>
          </p:cNvPr>
          <p:cNvSpPr/>
          <p:nvPr/>
        </p:nvSpPr>
        <p:spPr>
          <a:xfrm>
            <a:off x="510747" y="544286"/>
            <a:ext cx="96161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'foo occurred!'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'foo occurred!'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from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'an error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occured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!'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44">
            <a:extLst>
              <a:ext uri="{FF2B5EF4-FFF2-40B4-BE49-F238E27FC236}">
                <a16:creationId xmlns:a16="http://schemas.microsoft.com/office/drawing/2014/main" id="{E41DAEEF-0180-4CD2-A626-22F10CA379E0}"/>
              </a:ext>
            </a:extLst>
          </p:cNvPr>
          <p:cNvSpPr txBox="1"/>
          <p:nvPr/>
        </p:nvSpPr>
        <p:spPr>
          <a:xfrm>
            <a:off x="6538912" y="3009568"/>
            <a:ext cx="225083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raise_exceptions.py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BC7DC-450A-4B91-82BE-7BB4EC726A99}"/>
              </a:ext>
            </a:extLst>
          </p:cNvPr>
          <p:cNvSpPr txBox="1"/>
          <p:nvPr/>
        </p:nvSpPr>
        <p:spPr>
          <a:xfrm>
            <a:off x="9218279" y="1787887"/>
            <a:ext cx="2973721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日志模块：</a:t>
            </a:r>
            <a:r>
              <a:rPr lang="en-US" altLang="zh-CN" dirty="0"/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记录哪些级别</a:t>
            </a:r>
            <a:r>
              <a:rPr lang="en-US" altLang="zh-CN" dirty="0"/>
              <a:t>(</a:t>
            </a:r>
            <a:r>
              <a:rPr lang="zh-CN" altLang="en-US" dirty="0"/>
              <a:t>缺省</a:t>
            </a:r>
            <a:r>
              <a:rPr lang="en-US" altLang="zh-CN" dirty="0"/>
              <a:t>WARNING)</a:t>
            </a:r>
            <a:r>
              <a:rPr lang="zh-CN" altLang="en-US" dirty="0"/>
              <a:t>之上</a:t>
            </a:r>
            <a:r>
              <a:rPr lang="en-US" altLang="zh-CN" dirty="0"/>
              <a:t>(</a:t>
            </a:r>
            <a:r>
              <a:rPr lang="zh-CN" altLang="en-US" dirty="0"/>
              <a:t>从低到高分别为</a:t>
            </a:r>
            <a:r>
              <a:rPr lang="en-US" altLang="zh-CN" dirty="0"/>
              <a:t>DEBUG,INFO,WARNING,ERROR,FATAL)</a:t>
            </a:r>
            <a:r>
              <a:rPr lang="zh-CN" altLang="en-US" dirty="0"/>
              <a:t>的消息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记录在哪个文件，缺省标准输出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日志格式如何，缺省</a:t>
            </a:r>
            <a:r>
              <a:rPr lang="en-US" altLang="zh-CN" dirty="0"/>
              <a:t>'%(</a:t>
            </a:r>
            <a:r>
              <a:rPr lang="en-US" altLang="zh-CN" dirty="0" err="1"/>
              <a:t>levelname</a:t>
            </a:r>
            <a:r>
              <a:rPr lang="en-US" altLang="zh-CN" dirty="0"/>
              <a:t>)s:%(name)s:%(message)s'</a:t>
            </a:r>
          </a:p>
          <a:p>
            <a:r>
              <a:rPr lang="zh-CN" altLang="en-US" dirty="0"/>
              <a:t>主要方法：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debug(msg)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info(msg)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warning(msg)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error(msg)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fatal(msg)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exception(e)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890CE-2CFF-45A3-8A55-A47CD237027D}"/>
              </a:ext>
            </a:extLst>
          </p:cNvPr>
          <p:cNvSpPr/>
          <p:nvPr/>
        </p:nvSpPr>
        <p:spPr>
          <a:xfrm>
            <a:off x="143422" y="2501753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chemeClr val="accent6"/>
                </a:solidFill>
              </a:rPr>
              <a:t>logging.warning('This is a warning message!')</a:t>
            </a:r>
          </a:p>
          <a:p>
            <a:r>
              <a:rPr lang="zh-CN" altLang="en-US" dirty="0"/>
              <a:t>WARNING:root:This is a warning message!</a:t>
            </a:r>
          </a:p>
        </p:txBody>
      </p:sp>
    </p:spTree>
    <p:extLst>
      <p:ext uri="{BB962C8B-B14F-4D97-AF65-F5344CB8AC3E}">
        <p14:creationId xmlns:p14="http://schemas.microsoft.com/office/powerpoint/2010/main" val="3227922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AC0F-EFCE-4F4A-A2CF-CD8D9CF3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r>
              <a:rPr lang="en-US" altLang="zh-CN" dirty="0"/>
              <a:t>eval</a:t>
            </a:r>
            <a:r>
              <a:rPr lang="zh-CN" altLang="en-US" dirty="0"/>
              <a:t>和</a:t>
            </a:r>
            <a:r>
              <a:rPr lang="en-US" altLang="zh-CN" dirty="0"/>
              <a:t>exec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7A439-7A34-4C83-888F-70FEE84A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eval(source, </a:t>
            </a:r>
            <a:r>
              <a:rPr lang="en-US" altLang="zh-CN" dirty="0" err="1">
                <a:solidFill>
                  <a:srgbClr val="0070C0"/>
                </a:solidFill>
              </a:rPr>
              <a:t>globals</a:t>
            </a:r>
            <a:r>
              <a:rPr lang="en-US" altLang="zh-CN" dirty="0">
                <a:solidFill>
                  <a:srgbClr val="0070C0"/>
                </a:solidFill>
              </a:rPr>
              <a:t>=None, locals=None)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</a:rPr>
              <a:t>source</a:t>
            </a:r>
            <a:r>
              <a:rPr lang="zh-CN" altLang="en-US" b="1" dirty="0">
                <a:solidFill>
                  <a:srgbClr val="FF0000"/>
                </a:solidFill>
              </a:rPr>
              <a:t>中的代码</a:t>
            </a:r>
            <a:r>
              <a:rPr lang="zh-CN" altLang="en-US" dirty="0"/>
              <a:t>，</a:t>
            </a:r>
            <a:r>
              <a:rPr lang="en-US" altLang="zh-CN" dirty="0"/>
              <a:t>source</a:t>
            </a:r>
            <a:r>
              <a:rPr lang="zh-CN" altLang="en-US" dirty="0"/>
              <a:t>一般为字符串，</a:t>
            </a:r>
            <a:r>
              <a:rPr lang="zh-CN" altLang="en-US" b="1" dirty="0">
                <a:solidFill>
                  <a:srgbClr val="FF0000"/>
                </a:solidFill>
              </a:rPr>
              <a:t>包含的代码必须为表达式</a:t>
            </a:r>
            <a:r>
              <a:rPr lang="zh-CN" altLang="en-US" dirty="0"/>
              <a:t>。该表达式在</a:t>
            </a:r>
            <a:r>
              <a:rPr lang="en-US" altLang="zh-CN" dirty="0" err="1"/>
              <a:t>globals</a:t>
            </a:r>
            <a:r>
              <a:rPr lang="zh-CN" altLang="en-US" dirty="0"/>
              <a:t>和</a:t>
            </a:r>
            <a:r>
              <a:rPr lang="en-US" altLang="zh-CN" dirty="0"/>
              <a:t>locals</a:t>
            </a:r>
            <a:r>
              <a:rPr lang="zh-CN" altLang="en-US" dirty="0"/>
              <a:t>指出的环境（</a:t>
            </a:r>
            <a:r>
              <a:rPr lang="zh-CN" altLang="en-US" b="1" dirty="0">
                <a:solidFill>
                  <a:srgbClr val="FF0000"/>
                </a:solidFill>
              </a:rPr>
              <a:t>缺省为当前环境</a:t>
            </a:r>
            <a:r>
              <a:rPr lang="zh-CN" altLang="en-US" dirty="0"/>
              <a:t>）下执行，</a:t>
            </a:r>
            <a:r>
              <a:rPr lang="zh-CN" altLang="en-US" b="1" dirty="0">
                <a:solidFill>
                  <a:srgbClr val="FF0000"/>
                </a:solidFill>
              </a:rPr>
              <a:t>运算后的对象作为返回值</a:t>
            </a:r>
            <a:r>
              <a:rPr lang="zh-CN" altLang="en-US" dirty="0"/>
              <a:t>。如果指定了</a:t>
            </a:r>
            <a:r>
              <a:rPr lang="en-US" altLang="zh-CN" dirty="0" err="1"/>
              <a:t>globals</a:t>
            </a:r>
            <a:r>
              <a:rPr lang="zh-CN" altLang="en-US" dirty="0"/>
              <a:t>和</a:t>
            </a:r>
            <a:r>
              <a:rPr lang="en-US" altLang="zh-CN" dirty="0"/>
              <a:t>locals</a:t>
            </a:r>
            <a:r>
              <a:rPr lang="zh-CN" altLang="en-US" dirty="0"/>
              <a:t>，则只会查找指定名字空间的名字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exec(source, </a:t>
            </a:r>
            <a:r>
              <a:rPr lang="en-US" altLang="zh-CN" dirty="0" err="1">
                <a:solidFill>
                  <a:srgbClr val="0070C0"/>
                </a:solidFill>
              </a:rPr>
              <a:t>globals</a:t>
            </a:r>
            <a:r>
              <a:rPr lang="en-US" altLang="zh-CN" dirty="0">
                <a:solidFill>
                  <a:srgbClr val="0070C0"/>
                </a:solidFill>
              </a:rPr>
              <a:t>=None, locals=None)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eval</a:t>
            </a:r>
            <a:r>
              <a:rPr lang="zh-CN" altLang="en-US" dirty="0"/>
              <a:t>类似，执行</a:t>
            </a:r>
            <a:r>
              <a:rPr lang="en-US" altLang="zh-CN" dirty="0"/>
              <a:t>source</a:t>
            </a:r>
            <a:r>
              <a:rPr lang="zh-CN" altLang="en-US" dirty="0"/>
              <a:t>对应的代码，返回</a:t>
            </a:r>
            <a:r>
              <a:rPr lang="en-US" altLang="zh-CN" dirty="0"/>
              <a:t>None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5F843E-5259-46BA-9137-28C9CFC963DB}"/>
              </a:ext>
            </a:extLst>
          </p:cNvPr>
          <p:cNvSpPr/>
          <p:nvPr/>
        </p:nvSpPr>
        <p:spPr>
          <a:xfrm>
            <a:off x="6303525" y="2060190"/>
            <a:ext cx="564485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text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请输入一个数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...'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text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请输入两个整数，以逗号隔开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...'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x, y =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2CB9A-072B-429F-9498-FD6877B457A4}"/>
              </a:ext>
            </a:extLst>
          </p:cNvPr>
          <p:cNvSpPr/>
          <p:nvPr/>
        </p:nvSpPr>
        <p:spPr>
          <a:xfrm>
            <a:off x="694361" y="3818561"/>
            <a:ext cx="7658529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a = eval('4, 5')      # a = 4, 5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a = eval('4*5 ')      # a = 4*5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a = eval('"</a:t>
            </a:r>
            <a:r>
              <a:rPr lang="en-US" altLang="zh-CN" sz="2000" dirty="0" err="1">
                <a:latin typeface="Consolas" panose="020B0609020204030204" pitchFamily="49" charset="0"/>
              </a:rPr>
              <a:t>abc</a:t>
            </a:r>
            <a:r>
              <a:rPr lang="en-US" altLang="zh-CN" sz="2000" dirty="0">
                <a:latin typeface="Consolas" panose="020B0609020204030204" pitchFamily="49" charset="0"/>
              </a:rPr>
              <a:t>"')     # a = '</a:t>
            </a:r>
            <a:r>
              <a:rPr lang="en-US" altLang="zh-CN" sz="2000" dirty="0" err="1">
                <a:latin typeface="Consolas" panose="020B0609020204030204" pitchFamily="49" charset="0"/>
              </a:rPr>
              <a:t>abc</a:t>
            </a:r>
            <a:r>
              <a:rPr lang="en-US" altLang="zh-CN" sz="2000" dirty="0">
                <a:latin typeface="Consolas" panose="020B0609020204030204" pitchFamily="49" charset="0"/>
              </a:rPr>
              <a:t>'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a = eval('a + (6,)')  # 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+ (6,)</a:t>
            </a:r>
          </a:p>
          <a:p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= eval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'aa'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     # a = aa</a:t>
            </a:r>
            <a:r>
              <a:rPr lang="zh-CN" altLang="en-US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，抛出异常名字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aa</a:t>
            </a:r>
            <a:r>
              <a:rPr lang="zh-CN" altLang="en-US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未定义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a = eval('a = 3')     # </a:t>
            </a:r>
            <a:r>
              <a:rPr lang="zh-CN" altLang="en-US" sz="2000" dirty="0">
                <a:latin typeface="Consolas" panose="020B0609020204030204" pitchFamily="49" charset="0"/>
              </a:rPr>
              <a:t>语法错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exec('a=4')           # a = 4 </a:t>
            </a:r>
          </a:p>
        </p:txBody>
      </p:sp>
    </p:spTree>
    <p:extLst>
      <p:ext uri="{BB962C8B-B14F-4D97-AF65-F5344CB8AC3E}">
        <p14:creationId xmlns:p14="http://schemas.microsoft.com/office/powerpoint/2010/main" val="497179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AE62-EE45-4F57-83A1-32C6A131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</a:t>
            </a:r>
            <a:r>
              <a:rPr lang="zh-CN" altLang="en-US" dirty="0"/>
              <a:t>函数是不安全的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E5DF5-B70E-4DF8-9736-81CB9B51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582B68-4660-420D-9E7A-E9911783CA2F}"/>
              </a:ext>
            </a:extLst>
          </p:cNvPr>
          <p:cNvSpPr/>
          <p:nvPr/>
        </p:nvSpPr>
        <p:spPr>
          <a:xfrm>
            <a:off x="1135101" y="4853527"/>
            <a:ext cx="8168891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safe_dict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"__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builtins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__"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os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None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eval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os.startfile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r'C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:\\Windows\\notepad.exe')"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safe_dict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68C3E-72F6-4BD3-B0EA-F614221168D9}"/>
              </a:ext>
            </a:extLst>
          </p:cNvPr>
          <p:cNvSpPr/>
          <p:nvPr/>
        </p:nvSpPr>
        <p:spPr>
          <a:xfrm>
            <a:off x="708708" y="1102226"/>
            <a:ext cx="9782830" cy="19389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"__import__('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').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startfile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:\\Windows\\notepad.exe')"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__import__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os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).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startfile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:\Windows\notepad.exe'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eval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cmd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os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eval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os.startfile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kern="0" dirty="0" err="1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r'C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:\\Windows\\notepad.exe')"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82AF1B-B742-46A3-8036-C01C31712368}"/>
              </a:ext>
            </a:extLst>
          </p:cNvPr>
          <p:cNvSpPr txBox="1">
            <a:spLocks noChangeArrowheads="1"/>
          </p:cNvSpPr>
          <p:nvPr/>
        </p:nvSpPr>
        <p:spPr>
          <a:xfrm>
            <a:off x="546631" y="3313121"/>
            <a:ext cx="11371351" cy="126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上述代码可以看到</a:t>
            </a:r>
            <a:r>
              <a:rPr lang="en-US" altLang="zh-CN" dirty="0"/>
              <a:t>eval</a:t>
            </a:r>
            <a:r>
              <a:rPr lang="zh-CN" altLang="en-US" dirty="0"/>
              <a:t>传递的参数来自于用户的输入时，调用</a:t>
            </a:r>
            <a:r>
              <a:rPr lang="en-US" altLang="zh-CN" dirty="0"/>
              <a:t>eval</a:t>
            </a:r>
            <a:r>
              <a:rPr lang="zh-CN" altLang="en-US" dirty="0"/>
              <a:t>函数是不安全的！！</a:t>
            </a:r>
            <a:endParaRPr lang="en-US" altLang="zh-CN" dirty="0"/>
          </a:p>
          <a:p>
            <a:r>
              <a:rPr lang="en-US" altLang="zh-CN" dirty="0"/>
              <a:t>__import__</a:t>
            </a:r>
            <a:r>
              <a:rPr lang="zh-CN" altLang="en-US" dirty="0"/>
              <a:t>为模块</a:t>
            </a:r>
            <a:r>
              <a:rPr lang="en-US" altLang="zh-CN" dirty="0" err="1"/>
              <a:t>builtins</a:t>
            </a:r>
            <a:r>
              <a:rPr lang="zh-CN" altLang="en-US" dirty="0"/>
              <a:t>对象（</a:t>
            </a:r>
            <a:r>
              <a:rPr lang="en-US" altLang="zh-CN" dirty="0"/>
              <a:t>__</a:t>
            </a:r>
            <a:r>
              <a:rPr lang="en-US" altLang="zh-CN" dirty="0" err="1"/>
              <a:t>builtins</a:t>
            </a:r>
            <a:r>
              <a:rPr lang="en-US" altLang="zh-CN" dirty="0"/>
              <a:t>__</a:t>
            </a:r>
            <a:r>
              <a:rPr lang="zh-CN" altLang="en-US" dirty="0"/>
              <a:t>）中的内置函数，</a:t>
            </a:r>
            <a:r>
              <a:rPr lang="en-US" altLang="zh-CN" dirty="0"/>
              <a:t>eval</a:t>
            </a:r>
            <a:r>
              <a:rPr lang="zh-CN" altLang="en-US" dirty="0"/>
              <a:t>可以传递第二个参数</a:t>
            </a:r>
            <a:r>
              <a:rPr lang="en-US" altLang="zh-CN" dirty="0"/>
              <a:t>(</a:t>
            </a:r>
            <a:r>
              <a:rPr lang="zh-CN" altLang="en-US" dirty="0"/>
              <a:t>名字空间</a:t>
            </a:r>
            <a:r>
              <a:rPr lang="en-US" altLang="zh-CN" dirty="0"/>
              <a:t>)</a:t>
            </a:r>
            <a:r>
              <a:rPr lang="zh-CN" altLang="en-US" dirty="0"/>
              <a:t>，这样在计算表达式时会查看第二个参数给出的名字空间中的名字</a:t>
            </a:r>
          </a:p>
        </p:txBody>
      </p:sp>
    </p:spTree>
    <p:extLst>
      <p:ext uri="{BB962C8B-B14F-4D97-AF65-F5344CB8AC3E}">
        <p14:creationId xmlns:p14="http://schemas.microsoft.com/office/powerpoint/2010/main" val="3847797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37F3-8D84-4CF1-9045-3F36F5B4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r>
              <a:rPr lang="en-US" altLang="zh-CN" dirty="0"/>
              <a:t>eval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A0B0F-D29A-4EDA-854F-262990A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FF0000"/>
                </a:solidFill>
              </a:rPr>
              <a:t>建议采用</a:t>
            </a:r>
            <a:r>
              <a:rPr lang="en-US" altLang="zh-CN" u="sng" dirty="0" err="1">
                <a:solidFill>
                  <a:srgbClr val="FF0000"/>
                </a:solidFill>
              </a:rPr>
              <a:t>ast</a:t>
            </a:r>
            <a:r>
              <a:rPr lang="zh-CN" altLang="en-US" u="sng" dirty="0">
                <a:solidFill>
                  <a:srgbClr val="FF0000"/>
                </a:solidFill>
              </a:rPr>
              <a:t>模块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B798FE-9FB6-4048-A20D-08EB85BB4892}"/>
              </a:ext>
            </a:extLst>
          </p:cNvPr>
          <p:cNvSpPr/>
          <p:nvPr/>
        </p:nvSpPr>
        <p:spPr>
          <a:xfrm>
            <a:off x="756862" y="1359229"/>
            <a:ext cx="243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ast</a:t>
            </a:r>
            <a:endParaRPr lang="en-US" altLang="zh-CN" dirty="0"/>
          </a:p>
          <a:p>
            <a:r>
              <a:rPr lang="zh-CN" altLang="en-US" u="sng" dirty="0">
                <a:solidFill>
                  <a:srgbClr val="FF0000"/>
                </a:solidFill>
              </a:rPr>
              <a:t>ast.literal_eval</a:t>
            </a:r>
            <a:r>
              <a:rPr lang="zh-CN" altLang="en-US" dirty="0"/>
              <a:t>( cmd 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C4602-7F0D-4EC2-A42B-A6C6F2FCCE69}"/>
              </a:ext>
            </a:extLst>
          </p:cNvPr>
          <p:cNvSpPr/>
          <p:nvPr/>
        </p:nvSpPr>
        <p:spPr>
          <a:xfrm>
            <a:off x="3509212" y="268077"/>
            <a:ext cx="8458201" cy="55399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endParaRPr lang="zh-CN" altLang="zh-CN" sz="1600" u="sng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"__import__('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').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startfile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:\\Windows\\notepad.exe')"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cmd2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os.startfile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r'C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:\\Windows\\notepad.exe')"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"__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builtins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__"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safe_dict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input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ast.literal_eval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%s...'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cmd2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en-US" altLang="zh-CN" sz="1600" b="1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literal_eval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1600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u="sng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u="sng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 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ValueError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F0E4F7-DBCD-407F-87B3-E16D9D235E74}"/>
              </a:ext>
            </a:extLst>
          </p:cNvPr>
          <p:cNvSpPr/>
          <p:nvPr/>
        </p:nvSpPr>
        <p:spPr>
          <a:xfrm>
            <a:off x="9262069" y="48254"/>
            <a:ext cx="132600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test_eval.py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25FE93-74A7-47C0-AAFB-5D2DF60FED2B}"/>
              </a:ext>
            </a:extLst>
          </p:cNvPr>
          <p:cNvSpPr/>
          <p:nvPr/>
        </p:nvSpPr>
        <p:spPr>
          <a:xfrm>
            <a:off x="3599118" y="5853680"/>
            <a:ext cx="75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ValueError: </a:t>
            </a:r>
            <a:r>
              <a:rPr lang="zh-CN" altLang="en-US" dirty="0"/>
              <a:t>malformed node or string: &lt;_ast.Call object at 0x02DA6210&gt;</a:t>
            </a:r>
          </a:p>
        </p:txBody>
      </p:sp>
    </p:spTree>
    <p:extLst>
      <p:ext uri="{BB962C8B-B14F-4D97-AF65-F5344CB8AC3E}">
        <p14:creationId xmlns:p14="http://schemas.microsoft.com/office/powerpoint/2010/main" val="1217705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6B31B-6730-4044-B5F2-53DF36EC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BF4FF-B977-4A5F-9641-EE2E9E8F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在异常出现时，会按照顺序匹配异常，一旦匹配执行其中的异常块，后面的</a:t>
            </a:r>
            <a:r>
              <a:rPr lang="en-US" altLang="zh-CN" dirty="0"/>
              <a:t>except</a:t>
            </a:r>
            <a:r>
              <a:rPr lang="zh-CN" altLang="en-US" dirty="0"/>
              <a:t>块不再执行</a:t>
            </a:r>
            <a:endParaRPr lang="en-US" altLang="zh-CN" dirty="0"/>
          </a:p>
          <a:p>
            <a:r>
              <a:rPr lang="zh-CN" altLang="en-US" dirty="0"/>
              <a:t>建议尽量显式捕捉可能会出现的异常，并编写具有针对性的代码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676FD1-F2E8-4D28-B793-F434B33E84AC}"/>
              </a:ext>
            </a:extLst>
          </p:cNvPr>
          <p:cNvGrpSpPr/>
          <p:nvPr/>
        </p:nvGrpSpPr>
        <p:grpSpPr>
          <a:xfrm>
            <a:off x="6826664" y="1481910"/>
            <a:ext cx="4998891" cy="4447372"/>
            <a:chOff x="6446520" y="1481910"/>
            <a:chExt cx="4998891" cy="44473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2592E0-0A3E-4237-A190-E135B1E4735E}"/>
                </a:ext>
              </a:extLst>
            </p:cNvPr>
            <p:cNvSpPr/>
            <p:nvPr/>
          </p:nvSpPr>
          <p:spPr>
            <a:xfrm>
              <a:off x="6446520" y="1681965"/>
              <a:ext cx="4998891" cy="424731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try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x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eval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zh-CN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请输入被除数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y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eval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zh-CN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请输入除数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z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x 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y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except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ZeroDivisionError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zh-CN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除数不能为零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except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TypeError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zh-CN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被除数和除数应为数值类型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except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NameError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as e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zh-CN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变量不存在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except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Exception </a:t>
              </a:r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as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</a:p>
            <a:p>
              <a:r>
                <a:rPr lang="en-US" altLang="zh-CN" kern="0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# except </a:t>
              </a:r>
              <a:r>
                <a:rPr lang="zh-CN" altLang="zh-CN" kern="0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等价于</a:t>
              </a:r>
              <a:r>
                <a:rPr lang="en-US" altLang="zh-CN" kern="0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except </a:t>
              </a:r>
              <a:r>
                <a:rPr lang="en-US" altLang="zh-CN" kern="0" dirty="0" err="1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BaseException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type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e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print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'/'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y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808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'='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kern="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z</a:t>
              </a:r>
              <a:r>
                <a:rPr lang="en-US" altLang="zh-CN" b="1" kern="0" dirty="0">
                  <a:solidFill>
                    <a:srgbClr val="00008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4">
              <a:extLst>
                <a:ext uri="{FF2B5EF4-FFF2-40B4-BE49-F238E27FC236}">
                  <a16:creationId xmlns:a16="http://schemas.microsoft.com/office/drawing/2014/main" id="{C5898DD6-B288-487E-8B0D-DF1E74B4CB8F}"/>
                </a:ext>
              </a:extLst>
            </p:cNvPr>
            <p:cNvSpPr txBox="1"/>
            <p:nvPr/>
          </p:nvSpPr>
          <p:spPr>
            <a:xfrm>
              <a:off x="9192161" y="1481910"/>
              <a:ext cx="1533144" cy="400110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division.py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BF9421F-00C8-4E48-A0BE-BB0AE0FAC792}"/>
              </a:ext>
            </a:extLst>
          </p:cNvPr>
          <p:cNvSpPr/>
          <p:nvPr/>
        </p:nvSpPr>
        <p:spPr>
          <a:xfrm>
            <a:off x="442913" y="1681965"/>
            <a:ext cx="6096000" cy="44751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如果要捕获所有异常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chemeClr val="accent6"/>
                </a:solidFill>
              </a:rPr>
              <a:t>不建议</a:t>
            </a:r>
            <a:r>
              <a:rPr lang="en-US" altLang="zh-CN" sz="2000" dirty="0"/>
              <a:t>)</a:t>
            </a:r>
            <a:r>
              <a:rPr lang="zh-CN" altLang="en-US" sz="2000" dirty="0"/>
              <a:t>，最后一个</a:t>
            </a:r>
            <a:r>
              <a:rPr lang="en-US" altLang="zh-CN" sz="2000" dirty="0"/>
              <a:t>except</a:t>
            </a:r>
            <a:r>
              <a:rPr lang="zh-CN" altLang="en-US" sz="2000" dirty="0"/>
              <a:t>为： </a:t>
            </a:r>
            <a:endParaRPr lang="en-US" altLang="zh-CN" sz="20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</a:rPr>
              <a:t>except </a:t>
            </a:r>
            <a:r>
              <a:rPr lang="en-US" altLang="zh-CN" sz="2000" b="1" dirty="0" err="1">
                <a:solidFill>
                  <a:srgbClr val="0070C0"/>
                </a:solidFill>
              </a:rPr>
              <a:t>BaseException</a:t>
            </a:r>
            <a:r>
              <a:rPr lang="en-US" altLang="zh-CN" sz="2000" b="1" dirty="0">
                <a:solidFill>
                  <a:srgbClr val="0070C0"/>
                </a:solidFill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</a:rPr>
              <a:t>except: </a:t>
            </a:r>
            <a:r>
              <a:rPr lang="en-US" altLang="zh-CN" sz="2000" dirty="0"/>
              <a:t> </a:t>
            </a:r>
            <a:r>
              <a:rPr lang="zh-CN" altLang="en-US" sz="2000" dirty="0"/>
              <a:t> 等价于</a:t>
            </a:r>
            <a:r>
              <a:rPr lang="en-US" altLang="zh-CN" sz="2000" dirty="0"/>
              <a:t>except </a:t>
            </a:r>
            <a:r>
              <a:rPr lang="en-US" altLang="zh-CN" sz="2000" dirty="0" err="1"/>
              <a:t>BaseException</a:t>
            </a:r>
            <a:endParaRPr lang="en-US" altLang="zh-CN" sz="20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0C0"/>
                </a:solidFill>
              </a:rPr>
              <a:t>except Exception as e  </a:t>
            </a:r>
            <a:r>
              <a:rPr lang="zh-CN" altLang="en-US" sz="2000" b="1" dirty="0">
                <a:solidFill>
                  <a:srgbClr val="0070C0"/>
                </a:solidFill>
              </a:rPr>
              <a:t>捕获绝大部分异常。</a:t>
            </a:r>
            <a:r>
              <a:rPr lang="zh-CN" altLang="en-US" sz="2000" dirty="0"/>
              <a:t>除</a:t>
            </a:r>
            <a:r>
              <a:rPr lang="en-US" altLang="zh-CN" sz="2000" dirty="0"/>
              <a:t>Exception</a:t>
            </a:r>
            <a:r>
              <a:rPr lang="zh-CN" altLang="en-US" sz="2000" dirty="0"/>
              <a:t>外还包括</a:t>
            </a:r>
            <a:r>
              <a:rPr lang="en-US" altLang="zh-CN" sz="2000" dirty="0" err="1"/>
              <a:t>KeyboardInterrupt</a:t>
            </a:r>
            <a:r>
              <a:rPr lang="en-US" altLang="zh-CN" sz="2000" dirty="0"/>
              <a:t>,  </a:t>
            </a:r>
            <a:r>
              <a:rPr lang="en-US" altLang="zh-CN" sz="2000" dirty="0" err="1"/>
              <a:t>SystemExit</a:t>
            </a:r>
            <a:r>
              <a:rPr lang="zh-CN" altLang="en-US" sz="2000" dirty="0"/>
              <a:t>等异常，这些异常一般不建议捕获</a:t>
            </a:r>
            <a:endParaRPr lang="en-US" altLang="zh-CN" sz="20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else</a:t>
            </a:r>
            <a:r>
              <a:rPr lang="zh-CN" altLang="en-US" sz="2000" dirty="0"/>
              <a:t>子句是可选的，在没有异常出现时执行</a:t>
            </a:r>
            <a:endParaRPr lang="en-US" altLang="zh-CN" sz="2000" dirty="0"/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else</a:t>
            </a:r>
            <a:r>
              <a:rPr lang="zh-CN" altLang="en-US" sz="2000" dirty="0"/>
              <a:t>子句中的代码在执行过程中也可能出现异常，如果没有捕获，将抛出异常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也可不使用</a:t>
            </a:r>
            <a:r>
              <a:rPr lang="en-US" altLang="zh-CN" sz="2000" dirty="0"/>
              <a:t>else</a:t>
            </a:r>
            <a:r>
              <a:rPr lang="zh-CN" altLang="en-US" sz="2000" dirty="0"/>
              <a:t>子句，将其放在</a:t>
            </a:r>
            <a:r>
              <a:rPr lang="en-US" altLang="zh-CN" sz="2000" dirty="0"/>
              <a:t>try</a:t>
            </a:r>
            <a:r>
              <a:rPr lang="zh-CN" altLang="en-US" sz="2000" dirty="0"/>
              <a:t>结构包含的语句块的最后，顺序执行。但这些代码执行过程中出现的异常可能被当前</a:t>
            </a:r>
            <a:r>
              <a:rPr lang="en-US" altLang="zh-CN" sz="2000" dirty="0"/>
              <a:t>try</a:t>
            </a:r>
            <a:r>
              <a:rPr lang="zh-CN" altLang="en-US" sz="2000" dirty="0"/>
              <a:t>结果的</a:t>
            </a:r>
            <a:r>
              <a:rPr lang="en-US" altLang="zh-CN" sz="2000" dirty="0"/>
              <a:t>except</a:t>
            </a:r>
            <a:r>
              <a:rPr lang="zh-CN" altLang="en-US" sz="2000" dirty="0"/>
              <a:t>子句捕获</a:t>
            </a:r>
          </a:p>
        </p:txBody>
      </p:sp>
    </p:spTree>
    <p:extLst>
      <p:ext uri="{BB962C8B-B14F-4D97-AF65-F5344CB8AC3E}">
        <p14:creationId xmlns:p14="http://schemas.microsoft.com/office/powerpoint/2010/main" val="128944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E6E1F-0EFB-4BF3-AE8E-B056999B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91E9-F9E4-4526-B08F-914A18E8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当有多个</a:t>
            </a:r>
            <a:r>
              <a:rPr lang="en-US" altLang="zh-CN" dirty="0"/>
              <a:t>except</a:t>
            </a:r>
            <a:r>
              <a:rPr lang="zh-CN" altLang="en-US" dirty="0"/>
              <a:t>块而且处理相同时，可以使用</a:t>
            </a:r>
            <a:r>
              <a:rPr lang="zh-CN" altLang="en-US" b="1" dirty="0">
                <a:solidFill>
                  <a:srgbClr val="FF0000"/>
                </a:solidFill>
              </a:rPr>
              <a:t>元组的形式</a:t>
            </a:r>
            <a:r>
              <a:rPr lang="zh-CN" altLang="en-US" dirty="0"/>
              <a:t>，表示出现的异常匹配元组中的</a:t>
            </a:r>
            <a:r>
              <a:rPr lang="zh-CN" altLang="en-US" b="1" dirty="0">
                <a:solidFill>
                  <a:srgbClr val="FF0000"/>
                </a:solidFill>
              </a:rPr>
              <a:t>任意一种异常</a:t>
            </a:r>
            <a:r>
              <a:rPr lang="zh-CN" altLang="en-US" dirty="0"/>
              <a:t>时，执行相应的</a:t>
            </a:r>
            <a:r>
              <a:rPr lang="en-US" altLang="zh-CN" dirty="0"/>
              <a:t>except</a:t>
            </a:r>
            <a:r>
              <a:rPr lang="zh-CN" altLang="en-US" dirty="0"/>
              <a:t>语句块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36364-6C4D-4D41-8438-A5F707561749}"/>
              </a:ext>
            </a:extLst>
          </p:cNvPr>
          <p:cNvSpPr/>
          <p:nvPr/>
        </p:nvSpPr>
        <p:spPr>
          <a:xfrm>
            <a:off x="641627" y="1695286"/>
            <a:ext cx="874776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division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请输入被除数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y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请输入除数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z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ZeroDivisionError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您的输入有误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t = e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Exception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'/'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2697B7-0796-493B-87F7-8ACF5A241DB2}"/>
              </a:ext>
            </a:extLst>
          </p:cNvPr>
          <p:cNvSpPr/>
          <p:nvPr/>
        </p:nvSpPr>
        <p:spPr>
          <a:xfrm>
            <a:off x="634301" y="5535129"/>
            <a:ext cx="10668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expression as instance :  </a:t>
            </a:r>
            <a:r>
              <a:rPr lang="en-US" altLang="zh-CN" sz="2000" u="sng" dirty="0">
                <a:solidFill>
                  <a:srgbClr val="FF0000"/>
                </a:solidFill>
              </a:rPr>
              <a:t>instance</a:t>
            </a:r>
            <a:r>
              <a:rPr lang="zh-CN" altLang="en-US" sz="2000" u="sng" dirty="0">
                <a:solidFill>
                  <a:srgbClr val="FF0000"/>
                </a:solidFill>
              </a:rPr>
              <a:t>为异常对象</a:t>
            </a:r>
            <a:endParaRPr lang="en-US" altLang="zh-CN" sz="2000" u="sng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exception block</a:t>
            </a:r>
            <a:r>
              <a:rPr lang="zh-CN" altLang="en-US" sz="2000" dirty="0"/>
              <a:t>引入的变量在执行完该</a:t>
            </a:r>
            <a:r>
              <a:rPr lang="en-US" altLang="zh-CN" sz="2000" dirty="0"/>
              <a:t>block</a:t>
            </a:r>
            <a:r>
              <a:rPr lang="zh-CN" altLang="en-US" sz="2000" dirty="0"/>
              <a:t>仍然可用，但是</a:t>
            </a:r>
            <a:r>
              <a:rPr lang="en-US" altLang="zh-CN" sz="2000" u="sng" dirty="0">
                <a:solidFill>
                  <a:srgbClr val="FF0000"/>
                </a:solidFill>
              </a:rPr>
              <a:t>instance</a:t>
            </a:r>
            <a:r>
              <a:rPr lang="zh-CN" altLang="en-US" sz="2000" u="sng" dirty="0">
                <a:solidFill>
                  <a:srgbClr val="FF0000"/>
                </a:solidFill>
              </a:rPr>
              <a:t>仅在该</a:t>
            </a:r>
            <a:r>
              <a:rPr lang="en-US" altLang="zh-CN" sz="2000" u="sng" dirty="0">
                <a:solidFill>
                  <a:srgbClr val="FF0000"/>
                </a:solidFill>
              </a:rPr>
              <a:t>block</a:t>
            </a:r>
            <a:r>
              <a:rPr lang="zh-CN" altLang="en-US" sz="2000" u="sng" dirty="0">
                <a:solidFill>
                  <a:srgbClr val="FF0000"/>
                </a:solidFill>
              </a:rPr>
              <a:t>中可用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F1E374-B8D7-480A-AA6C-0D87E225CC57}"/>
              </a:ext>
            </a:extLst>
          </p:cNvPr>
          <p:cNvSpPr txBox="1"/>
          <p:nvPr/>
        </p:nvSpPr>
        <p:spPr>
          <a:xfrm>
            <a:off x="9714677" y="2974868"/>
            <a:ext cx="2361235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相当于</a:t>
            </a:r>
            <a:endParaRPr lang="en-US" altLang="zh-CN" dirty="0"/>
          </a:p>
          <a:p>
            <a:r>
              <a:rPr lang="en-US" altLang="zh-CN" dirty="0"/>
              <a:t>except Exception as e:</a:t>
            </a:r>
          </a:p>
          <a:p>
            <a:r>
              <a:rPr lang="en-US" altLang="zh-CN" dirty="0"/>
              <a:t>  try:</a:t>
            </a:r>
          </a:p>
          <a:p>
            <a:r>
              <a:rPr lang="en-US" altLang="zh-CN" dirty="0"/>
              <a:t>      pass</a:t>
            </a:r>
          </a:p>
          <a:p>
            <a:r>
              <a:rPr lang="en-US" altLang="zh-CN" dirty="0"/>
              <a:t>  finally:</a:t>
            </a:r>
          </a:p>
          <a:p>
            <a:r>
              <a:rPr lang="en-US" altLang="zh-CN" dirty="0"/>
              <a:t>      del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75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5692B-5E8E-4B38-A20A-682ABDA7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5A081-764A-4126-B75E-19967DDC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不管有没有异常，异常是否捕获都会执行</a:t>
            </a:r>
            <a:r>
              <a:rPr lang="en-US" altLang="zh-CN" dirty="0" err="1"/>
              <a:t>finallyBody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zh-CN" altLang="en-US" sz="2000" dirty="0"/>
              <a:t>可进行清理工作，以便释放资源</a:t>
            </a:r>
            <a:endParaRPr lang="en-US" altLang="zh-CN" sz="2000" dirty="0"/>
          </a:p>
          <a:p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A9BA9D-CC1D-44F6-B096-729865DB0395}"/>
              </a:ext>
            </a:extLst>
          </p:cNvPr>
          <p:cNvSpPr/>
          <p:nvPr/>
        </p:nvSpPr>
        <p:spPr>
          <a:xfrm>
            <a:off x="7190690" y="61718"/>
            <a:ext cx="2836264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finallyBody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218162-8859-47A3-8516-57FE69679608}"/>
              </a:ext>
            </a:extLst>
          </p:cNvPr>
          <p:cNvGrpSpPr/>
          <p:nvPr/>
        </p:nvGrpSpPr>
        <p:grpSpPr>
          <a:xfrm>
            <a:off x="5449792" y="1411901"/>
            <a:ext cx="6522720" cy="4601212"/>
            <a:chOff x="5536822" y="1127037"/>
            <a:chExt cx="6522720" cy="46012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742B04-D75D-4F44-8914-BC1BFD745CC1}"/>
                </a:ext>
              </a:extLst>
            </p:cNvPr>
            <p:cNvSpPr/>
            <p:nvPr/>
          </p:nvSpPr>
          <p:spPr>
            <a:xfrm>
              <a:off x="5536822" y="1127037"/>
              <a:ext cx="6522720" cy="46012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B942556-FF48-4149-8826-B3F24E6B840A}"/>
                </a:ext>
              </a:extLst>
            </p:cNvPr>
            <p:cNvGrpSpPr/>
            <p:nvPr/>
          </p:nvGrpSpPr>
          <p:grpSpPr>
            <a:xfrm>
              <a:off x="5647852" y="1129752"/>
              <a:ext cx="6198330" cy="4406672"/>
              <a:chOff x="5723146" y="1174223"/>
              <a:chExt cx="6198330" cy="440667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E1C051-FF92-42D8-A730-EBF67335611C}"/>
                  </a:ext>
                </a:extLst>
              </p:cNvPr>
              <p:cNvSpPr/>
              <p:nvPr/>
            </p:nvSpPr>
            <p:spPr>
              <a:xfrm>
                <a:off x="5734375" y="1174223"/>
                <a:ext cx="5673750" cy="12003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try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: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body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&gt;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except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expression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as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identifier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]]: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&lt;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exceptionBody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&gt;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C599720-B58C-4EFA-BCAC-D726D517E049}"/>
                  </a:ext>
                </a:extLst>
              </p:cNvPr>
              <p:cNvSpPr/>
              <p:nvPr/>
            </p:nvSpPr>
            <p:spPr>
              <a:xfrm>
                <a:off x="5825476" y="3957092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else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 </a:t>
                </a:r>
                <a:r>
                  <a:rPr lang="zh-CN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可选的，</a:t>
                </a:r>
                <a:r>
                  <a:rPr lang="zh-CN" altLang="en-US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没有</a:t>
                </a:r>
                <a:r>
                  <a:rPr lang="zh-CN" altLang="zh-CN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异常出现</a:t>
                </a:r>
                <a:r>
                  <a:rPr lang="zh-CN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时</a:t>
                </a:r>
                <a:r>
                  <a:rPr lang="zh-CN" altLang="en-US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会</a:t>
                </a:r>
                <a:r>
                  <a:rPr lang="zh-CN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执行</a:t>
                </a:r>
                <a:r>
                  <a:rPr lang="zh-CN" altLang="en-US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该块的代码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elseBody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&gt;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AF4FB9-3443-4F09-9F52-2E4DB74EAF93}"/>
                  </a:ext>
                </a:extLst>
              </p:cNvPr>
              <p:cNvSpPr/>
              <p:nvPr/>
            </p:nvSpPr>
            <p:spPr>
              <a:xfrm>
                <a:off x="5825476" y="4657565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finally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 </a:t>
                </a:r>
                <a:r>
                  <a:rPr lang="zh-CN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可选的，</a:t>
                </a:r>
                <a:r>
                  <a:rPr lang="zh-CN" altLang="zh-CN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不管</a:t>
                </a:r>
                <a:r>
                  <a:rPr lang="zh-CN" altLang="en-US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有没有</a:t>
                </a:r>
                <a:r>
                  <a:rPr lang="zh-CN" altLang="zh-CN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异常</a:t>
                </a:r>
                <a:r>
                  <a:rPr lang="zh-CN" altLang="en-US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，异常是否捕获</a:t>
                </a:r>
                <a:r>
                  <a:rPr lang="zh-CN" altLang="zh-CN" b="1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都要执行</a:t>
                </a:r>
                <a:endParaRPr lang="zh-CN" altLang="zh-CN" sz="2000" b="1" kern="100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finallyBody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DD2F1A1-5ED3-4EC6-932F-87231830F554}"/>
                  </a:ext>
                </a:extLst>
              </p:cNvPr>
              <p:cNvSpPr/>
              <p:nvPr/>
            </p:nvSpPr>
            <p:spPr>
              <a:xfrm>
                <a:off x="5723146" y="2387373"/>
                <a:ext cx="6096000" cy="15388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except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expression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b="1" kern="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as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identifier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]]: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</a:p>
              <a:p>
                <a:r>
                  <a:rPr lang="en-US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 </a:t>
                </a:r>
                <a:r>
                  <a:rPr lang="zh-CN" altLang="en-US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可以有多个</a:t>
                </a:r>
                <a:r>
                  <a:rPr lang="en-US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except</a:t>
                </a:r>
                <a:r>
                  <a:rPr lang="zh-CN" altLang="en-US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子句，出现异常时</a:t>
                </a:r>
                <a:r>
                  <a:rPr lang="zh-CN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按序匹配找到对应的</a:t>
                </a:r>
                <a:r>
                  <a:rPr lang="en-US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exception</a:t>
                </a:r>
                <a:r>
                  <a:rPr lang="zh-CN" altLang="zh-CN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为止</a:t>
                </a:r>
                <a:r>
                  <a:rPr lang="zh-CN" altLang="en-US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。</a:t>
                </a:r>
                <a:r>
                  <a:rPr lang="zh-CN" altLang="zh-CN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不带表达式</a:t>
                </a:r>
                <a:r>
                  <a:rPr lang="zh-CN" altLang="en-US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的</a:t>
                </a:r>
                <a:r>
                  <a:rPr lang="en-US" altLang="zh-CN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except</a:t>
                </a:r>
                <a:r>
                  <a:rPr lang="zh-CN" altLang="en-US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等价于</a:t>
                </a:r>
                <a:r>
                  <a:rPr lang="en-US" altLang="zh-CN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except </a:t>
                </a:r>
                <a:r>
                  <a:rPr lang="en-US" altLang="zh-CN" sz="2000" kern="0" dirty="0" err="1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BaseException</a:t>
                </a:r>
                <a:r>
                  <a:rPr lang="zh-CN" altLang="en-US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，</a:t>
                </a:r>
                <a:r>
                  <a:rPr lang="zh-CN" altLang="zh-CN" sz="2000" kern="0" dirty="0">
                    <a:solidFill>
                      <a:srgbClr val="00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应该是最后一个</a:t>
                </a:r>
              </a:p>
              <a:p>
                <a:r>
                  <a:rPr lang="en-US" altLang="zh-CN" kern="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exceptionBody</a:t>
                </a:r>
                <a:r>
                  <a:rPr lang="en-US" altLang="zh-CN" b="1" kern="0" dirty="0">
                    <a:solidFill>
                      <a:srgbClr val="00008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&gt;</a:t>
                </a:r>
                <a:endParaRPr lang="zh-CN" altLang="zh-CN" sz="20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E28E0CF-826F-4C9D-AA73-94A2C327C47F}"/>
              </a:ext>
            </a:extLst>
          </p:cNvPr>
          <p:cNvSpPr/>
          <p:nvPr/>
        </p:nvSpPr>
        <p:spPr>
          <a:xfrm>
            <a:off x="459377" y="1729916"/>
            <a:ext cx="48615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try</a:t>
            </a:r>
            <a:r>
              <a:rPr lang="zh-CN" altLang="en-US" sz="2000" dirty="0"/>
              <a:t>语句也可仅包含</a:t>
            </a:r>
            <a:r>
              <a:rPr lang="en-US" altLang="zh-CN" sz="2000" dirty="0"/>
              <a:t>finally</a:t>
            </a:r>
            <a:r>
              <a:rPr lang="zh-CN" altLang="en-US" sz="2000" dirty="0"/>
              <a:t>，表示不捕获任何异常，但是不管异常是否出现会执行</a:t>
            </a:r>
            <a:r>
              <a:rPr lang="en-US" altLang="zh-CN" sz="2000" dirty="0" err="1"/>
              <a:t>finallyBody</a:t>
            </a:r>
            <a:endParaRPr lang="en-US" altLang="zh-CN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BBA57E-D990-40C7-B5BC-7C14CFCBFD67}"/>
              </a:ext>
            </a:extLst>
          </p:cNvPr>
          <p:cNvSpPr/>
          <p:nvPr/>
        </p:nvSpPr>
        <p:spPr>
          <a:xfrm>
            <a:off x="2536449" y="2563100"/>
            <a:ext cx="224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3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3653FD-2991-433F-A74C-87B084ED4376}"/>
              </a:ext>
            </a:extLst>
          </p:cNvPr>
          <p:cNvSpPr/>
          <p:nvPr/>
        </p:nvSpPr>
        <p:spPr>
          <a:xfrm>
            <a:off x="628577" y="4870235"/>
            <a:ext cx="376268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'....'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main()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'good luck!'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0208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7384-78B8-41D5-AF71-C8D9536C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子句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CCD83-A3A6-40D2-8687-1219CDCE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dirty="0"/>
              <a:t>不管有没有异常出现，有没有捕获，</a:t>
            </a:r>
            <a:r>
              <a:rPr lang="en-US" altLang="zh-CN" dirty="0"/>
              <a:t>finally</a:t>
            </a:r>
            <a:r>
              <a:rPr lang="zh-CN" altLang="en-US" dirty="0"/>
              <a:t>代码都会执行</a:t>
            </a:r>
            <a:endParaRPr lang="en-US" altLang="zh-CN" dirty="0"/>
          </a:p>
          <a:p>
            <a:pPr>
              <a:lnSpc>
                <a:spcPts val="2200"/>
              </a:lnSpc>
            </a:pPr>
            <a:r>
              <a:rPr lang="zh-CN" altLang="en-US" dirty="0"/>
              <a:t>如果异常没有被捕获（记录该异常），</a:t>
            </a:r>
            <a:r>
              <a:rPr lang="en-US" altLang="zh-CN" dirty="0"/>
              <a:t>finally</a:t>
            </a:r>
            <a:r>
              <a:rPr lang="zh-CN" altLang="en-US" dirty="0"/>
              <a:t>代码执行完后</a:t>
            </a:r>
            <a:r>
              <a:rPr lang="zh-CN" altLang="en-US" b="1" dirty="0">
                <a:solidFill>
                  <a:schemeClr val="accent2"/>
                </a:solidFill>
              </a:rPr>
              <a:t>重新抛出异常</a:t>
            </a:r>
            <a:r>
              <a:rPr lang="zh-CN" altLang="en-US" dirty="0"/>
              <a:t>，但是： 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sz="2000" dirty="0"/>
              <a:t>如果</a:t>
            </a:r>
            <a:r>
              <a:rPr lang="en-US" altLang="zh-CN" sz="2000" b="1" dirty="0">
                <a:solidFill>
                  <a:schemeClr val="accent2"/>
                </a:solidFill>
              </a:rPr>
              <a:t>finally</a:t>
            </a:r>
            <a:r>
              <a:rPr lang="zh-CN" altLang="en-US" sz="2000" b="1" dirty="0">
                <a:solidFill>
                  <a:schemeClr val="accent2"/>
                </a:solidFill>
              </a:rPr>
              <a:t>代码中出现</a:t>
            </a:r>
            <a:r>
              <a:rPr lang="en-US" altLang="zh-CN" sz="2000" b="1" dirty="0">
                <a:solidFill>
                  <a:schemeClr val="accent2"/>
                </a:solidFill>
              </a:rPr>
              <a:t>return</a:t>
            </a:r>
            <a:r>
              <a:rPr lang="zh-CN" altLang="en-US" sz="2000" b="1" dirty="0">
                <a:solidFill>
                  <a:schemeClr val="accent2"/>
                </a:solidFill>
              </a:rPr>
              <a:t>以及</a:t>
            </a:r>
            <a:r>
              <a:rPr lang="en-US" altLang="zh-CN" sz="2000" b="1" dirty="0">
                <a:solidFill>
                  <a:schemeClr val="accent2"/>
                </a:solidFill>
              </a:rPr>
              <a:t>break</a:t>
            </a:r>
            <a:r>
              <a:rPr lang="zh-CN" altLang="en-US" sz="2000" b="1" dirty="0">
                <a:solidFill>
                  <a:schemeClr val="accent5"/>
                </a:solidFill>
              </a:rPr>
              <a:t>，</a:t>
            </a:r>
            <a:r>
              <a:rPr lang="zh-CN" altLang="en-US" sz="2000" dirty="0"/>
              <a:t>则</a:t>
            </a:r>
            <a:r>
              <a:rPr lang="zh-CN" altLang="en-US" sz="2000" b="1" dirty="0">
                <a:solidFill>
                  <a:srgbClr val="FF0000"/>
                </a:solidFill>
              </a:rPr>
              <a:t>异常被取消</a:t>
            </a:r>
            <a:r>
              <a:rPr lang="zh-CN" altLang="en-US" sz="2000" dirty="0"/>
              <a:t>，不会再抛出</a:t>
            </a:r>
            <a:endParaRPr lang="en-US" altLang="zh-CN" sz="2000" dirty="0"/>
          </a:p>
          <a:p>
            <a:pPr lvl="1">
              <a:lnSpc>
                <a:spcPts val="2200"/>
              </a:lnSpc>
            </a:pPr>
            <a:r>
              <a:rPr lang="en-US" altLang="zh-CN" sz="2000" dirty="0"/>
              <a:t>python3.7</a:t>
            </a:r>
            <a:r>
              <a:rPr lang="zh-CN" altLang="en-US" sz="2000" dirty="0"/>
              <a:t>之前，</a:t>
            </a:r>
            <a:r>
              <a:rPr lang="en-US" altLang="zh-CN" sz="2000" dirty="0"/>
              <a:t>finally</a:t>
            </a:r>
            <a:r>
              <a:rPr lang="zh-CN" altLang="en-US" sz="2000" dirty="0"/>
              <a:t>代码中不能使用</a:t>
            </a:r>
            <a:r>
              <a:rPr lang="en-US" altLang="zh-CN" sz="2000" dirty="0"/>
              <a:t>continue</a:t>
            </a:r>
            <a:r>
              <a:rPr lang="zh-CN" altLang="en-US" sz="2000" dirty="0"/>
              <a:t>语句， </a:t>
            </a:r>
            <a:r>
              <a:rPr lang="en-US" altLang="zh-CN" sz="2000" dirty="0"/>
              <a:t>python3.8</a:t>
            </a:r>
            <a:r>
              <a:rPr lang="zh-CN" altLang="en-US" sz="2000" dirty="0"/>
              <a:t>取消了这一限制，显然</a:t>
            </a:r>
            <a:r>
              <a:rPr lang="en-US" altLang="zh-CN" sz="2000" dirty="0"/>
              <a:t>finally</a:t>
            </a:r>
            <a:r>
              <a:rPr lang="zh-CN" altLang="en-US" sz="2000" dirty="0"/>
              <a:t>部分有</a:t>
            </a:r>
            <a:r>
              <a:rPr lang="en-US" altLang="zh-CN" sz="2000" dirty="0"/>
              <a:t>continue</a:t>
            </a:r>
            <a:r>
              <a:rPr lang="zh-CN" altLang="en-US" sz="2000" dirty="0"/>
              <a:t>也会导致异常被取消</a:t>
            </a:r>
            <a:endParaRPr lang="en-US" altLang="zh-CN" sz="2000" dirty="0"/>
          </a:p>
          <a:p>
            <a:pPr lvl="1">
              <a:lnSpc>
                <a:spcPts val="2200"/>
              </a:lnSpc>
            </a:pPr>
            <a:r>
              <a:rPr lang="en-US" altLang="zh-CN" sz="2000" dirty="0"/>
              <a:t>(try</a:t>
            </a:r>
            <a:r>
              <a:rPr lang="zh-CN" altLang="en-US" sz="2000" dirty="0"/>
              <a:t>语句在循环中才可使用</a:t>
            </a:r>
            <a:r>
              <a:rPr lang="en-US" altLang="zh-CN" sz="2000" dirty="0"/>
              <a:t>break</a:t>
            </a:r>
            <a:r>
              <a:rPr lang="zh-CN" altLang="en-US" sz="2000" dirty="0"/>
              <a:t>和</a:t>
            </a:r>
            <a:r>
              <a:rPr lang="en-US" altLang="zh-CN" sz="2000" dirty="0"/>
              <a:t>continue</a:t>
            </a:r>
            <a:r>
              <a:rPr lang="zh-CN" altLang="en-US" sz="2000" dirty="0"/>
              <a:t>，在函数体内才可使用</a:t>
            </a:r>
            <a:r>
              <a:rPr lang="en-US" altLang="zh-CN" sz="2000" dirty="0"/>
              <a:t>return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dirty="0"/>
              <a:t>一些特殊的情形的总结：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sz="2000" dirty="0"/>
              <a:t>如果在</a:t>
            </a:r>
            <a:r>
              <a:rPr lang="en-US" altLang="zh-CN" sz="2000" dirty="0"/>
              <a:t>try body</a:t>
            </a:r>
            <a:r>
              <a:rPr lang="zh-CN" altLang="en-US" sz="2000" dirty="0"/>
              <a:t>中执行到</a:t>
            </a:r>
            <a:r>
              <a:rPr lang="en-US" altLang="zh-CN" sz="2000" dirty="0"/>
              <a:t>break/continue/return</a:t>
            </a:r>
            <a:r>
              <a:rPr lang="zh-CN" altLang="en-US" sz="2000" dirty="0"/>
              <a:t>时，不会执行</a:t>
            </a:r>
            <a:r>
              <a:rPr lang="en-US" altLang="zh-CN" sz="2000" dirty="0"/>
              <a:t>else block</a:t>
            </a:r>
            <a:r>
              <a:rPr lang="zh-CN" altLang="en-US" sz="2000" dirty="0"/>
              <a:t>的内容</a:t>
            </a:r>
            <a:endParaRPr lang="en-US" altLang="zh-CN" sz="2000" dirty="0"/>
          </a:p>
          <a:p>
            <a:pPr lvl="1">
              <a:lnSpc>
                <a:spcPts val="22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finally</a:t>
            </a:r>
            <a:r>
              <a:rPr lang="zh-CN" altLang="en-US" sz="2000" b="1" dirty="0">
                <a:solidFill>
                  <a:srgbClr val="FF0000"/>
                </a:solidFill>
              </a:rPr>
              <a:t>一定会执行，如果执行到</a:t>
            </a:r>
            <a:r>
              <a:rPr lang="en-US" altLang="zh-CN" sz="2000" b="1" dirty="0">
                <a:solidFill>
                  <a:srgbClr val="FF0000"/>
                </a:solidFill>
              </a:rPr>
              <a:t>break/continue/return</a:t>
            </a:r>
            <a:r>
              <a:rPr lang="zh-CN" altLang="en-US" sz="2000" b="1" dirty="0">
                <a:solidFill>
                  <a:srgbClr val="FF0000"/>
                </a:solidFill>
              </a:rPr>
              <a:t>时，该语句起作用，之前本来要执行的动作不再执行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ts val="2200"/>
              </a:lnSpc>
            </a:pPr>
            <a:r>
              <a:rPr lang="zh-CN" altLang="en-US" sz="2000" dirty="0"/>
              <a:t>只有在没有异常，或有异常且已捕获，且没有执行到</a:t>
            </a:r>
            <a:r>
              <a:rPr lang="en-US" altLang="zh-CN" sz="2000" dirty="0"/>
              <a:t>break/continue/return</a:t>
            </a:r>
            <a:r>
              <a:rPr lang="zh-CN" altLang="en-US" sz="2000" dirty="0"/>
              <a:t>时，才会顺序执行</a:t>
            </a:r>
            <a:r>
              <a:rPr lang="en-US" altLang="zh-CN" sz="2000" dirty="0"/>
              <a:t>try</a:t>
            </a:r>
            <a:r>
              <a:rPr lang="zh-CN" altLang="en-US" sz="2000" dirty="0"/>
              <a:t>语句后的语句</a:t>
            </a:r>
            <a:endParaRPr lang="en-US" altLang="zh-CN" sz="2000" dirty="0"/>
          </a:p>
          <a:p>
            <a:pPr lvl="1">
              <a:lnSpc>
                <a:spcPts val="2200"/>
              </a:lnSpc>
            </a:pPr>
            <a:endParaRPr lang="en-US" altLang="zh-CN" sz="2000" dirty="0"/>
          </a:p>
          <a:p>
            <a:pPr lvl="1">
              <a:lnSpc>
                <a:spcPts val="2200"/>
              </a:lnSpc>
            </a:pP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ED8E7C-6087-4404-8A7D-91E7F64540DD}"/>
              </a:ext>
            </a:extLst>
          </p:cNvPr>
          <p:cNvSpPr/>
          <p:nvPr/>
        </p:nvSpPr>
        <p:spPr>
          <a:xfrm>
            <a:off x="325107" y="4781478"/>
            <a:ext cx="453642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demo_div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ZeroDivisionError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"division by zero!"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C537C-DB28-41A2-948D-B0D56F4D3AB3}"/>
              </a:ext>
            </a:extLst>
          </p:cNvPr>
          <p:cNvSpPr/>
          <p:nvPr/>
        </p:nvSpPr>
        <p:spPr>
          <a:xfrm>
            <a:off x="5159724" y="4549676"/>
            <a:ext cx="39558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demo_div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division by zero!"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demo_div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demo_div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'2'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 </a:t>
            </a:r>
            <a:endParaRPr lang="en-US" altLang="zh-CN" kern="0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en-US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虽然有异常，但是被取消了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C63F94-DBA4-4C74-A04C-5B0C9F795EE4}"/>
              </a:ext>
            </a:extLst>
          </p:cNvPr>
          <p:cNvSpPr/>
          <p:nvPr/>
        </p:nvSpPr>
        <p:spPr>
          <a:xfrm>
            <a:off x="9482240" y="4660475"/>
            <a:ext cx="2548572" cy="15139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44">
            <a:extLst>
              <a:ext uri="{FF2B5EF4-FFF2-40B4-BE49-F238E27FC236}">
                <a16:creationId xmlns:a16="http://schemas.microsoft.com/office/drawing/2014/main" id="{30EA4CA6-5A4C-4572-A3BE-8525AFC63A8D}"/>
              </a:ext>
            </a:extLst>
          </p:cNvPr>
          <p:cNvSpPr txBox="1"/>
          <p:nvPr/>
        </p:nvSpPr>
        <p:spPr>
          <a:xfrm>
            <a:off x="3133232" y="4581423"/>
            <a:ext cx="1957992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/>
              <a:t>division2.py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295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605CA-811F-4BB5-A64E-6554B46F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26798-267A-4095-9C5E-786A6ED4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断言语句</a:t>
            </a:r>
            <a:r>
              <a:rPr lang="en-US" altLang="zh-CN" dirty="0"/>
              <a:t>: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assert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expression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reason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zh-CN" dirty="0"/>
          </a:p>
          <a:p>
            <a:pPr marL="342900" indent="-342900"/>
            <a:r>
              <a:rPr lang="zh-CN" altLang="en-US" dirty="0"/>
              <a:t>对于必须满足的条件</a:t>
            </a:r>
            <a:r>
              <a:rPr lang="en-US" altLang="zh-CN" dirty="0"/>
              <a:t>expression</a:t>
            </a:r>
            <a:r>
              <a:rPr lang="zh-CN" altLang="en-US" dirty="0"/>
              <a:t>进行验证</a:t>
            </a:r>
            <a:endParaRPr lang="en-US" altLang="zh-CN" dirty="0"/>
          </a:p>
          <a:p>
            <a:pPr marL="342900" indent="-342900"/>
            <a:r>
              <a:rPr lang="zh-CN" altLang="en-US" dirty="0"/>
              <a:t>要求</a:t>
            </a:r>
            <a:r>
              <a:rPr lang="en-US" altLang="zh-CN" dirty="0"/>
              <a:t>expression</a:t>
            </a:r>
            <a:r>
              <a:rPr lang="zh-CN" altLang="en-US" dirty="0"/>
              <a:t>真值判断的结果为真，这样才会顺序执行</a:t>
            </a:r>
            <a:r>
              <a:rPr lang="en-US" altLang="zh-CN" dirty="0"/>
              <a:t>assert</a:t>
            </a:r>
            <a:r>
              <a:rPr lang="zh-CN" altLang="en-US" dirty="0"/>
              <a:t>语句之后的语句</a:t>
            </a:r>
            <a:endParaRPr lang="en-US" altLang="zh-CN" dirty="0"/>
          </a:p>
          <a:p>
            <a:pPr marL="800100" lvl="1" indent="-342900"/>
            <a:r>
              <a:rPr lang="zh-CN" altLang="en-US" sz="2000" dirty="0"/>
              <a:t>如果表达式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判断为假，则</a:t>
            </a:r>
            <a:r>
              <a:rPr lang="zh-CN" altLang="en-US" sz="2000" b="1" dirty="0">
                <a:solidFill>
                  <a:srgbClr val="FF0000"/>
                </a:solidFill>
              </a:rPr>
              <a:t>抛出异常</a:t>
            </a:r>
            <a:r>
              <a:rPr lang="en-US" altLang="zh-CN" sz="2000" b="1" dirty="0" err="1">
                <a:solidFill>
                  <a:srgbClr val="FF0000"/>
                </a:solidFill>
              </a:rPr>
              <a:t>AssertionError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，可选的</a:t>
            </a:r>
            <a:r>
              <a:rPr lang="en-US" altLang="zh-CN" sz="2000" dirty="0"/>
              <a:t>reason</a:t>
            </a:r>
            <a:r>
              <a:rPr lang="zh-CN" altLang="en-US" sz="2000" dirty="0"/>
              <a:t>给出了原因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7AE6EE-9AE1-4E58-B242-CDE4298891D7}"/>
              </a:ext>
            </a:extLst>
          </p:cNvPr>
          <p:cNvSpPr/>
          <p:nvPr/>
        </p:nvSpPr>
        <p:spPr>
          <a:xfrm>
            <a:off x="6348603" y="2388505"/>
            <a:ext cx="54787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__debug__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expression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AssertionError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raise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AssertionError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(reason)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EA3A7F-8AD3-4BE1-B82F-527F0FCF18BC}"/>
              </a:ext>
            </a:extLst>
          </p:cNvPr>
          <p:cNvSpPr/>
          <p:nvPr/>
        </p:nvSpPr>
        <p:spPr>
          <a:xfrm>
            <a:off x="6282751" y="3588834"/>
            <a:ext cx="5703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什么时候</a:t>
            </a:r>
            <a:r>
              <a:rPr lang="en-US" altLang="zh-CN" dirty="0"/>
              <a:t>__debug__</a:t>
            </a:r>
            <a:r>
              <a:rPr lang="zh-CN" altLang="en-US" dirty="0"/>
              <a:t>为</a:t>
            </a:r>
            <a:r>
              <a:rPr lang="en-US" altLang="zh-CN" dirty="0"/>
              <a:t>True?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目前的实现中，正常情况下，</a:t>
            </a:r>
            <a:r>
              <a:rPr lang="en-US" altLang="zh-CN" dirty="0"/>
              <a:t>__debug__</a:t>
            </a:r>
            <a:r>
              <a:rPr lang="zh-CN" altLang="en-US" dirty="0"/>
              <a:t>为</a:t>
            </a:r>
            <a:r>
              <a:rPr lang="en-US" altLang="zh-CN" dirty="0"/>
              <a:t>True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Python</a:t>
            </a:r>
            <a:r>
              <a:rPr lang="zh-CN" altLang="en-US" dirty="0"/>
              <a:t>脚本以</a:t>
            </a:r>
            <a:r>
              <a:rPr lang="en-US" altLang="zh-CN" dirty="0"/>
              <a:t>-O</a:t>
            </a:r>
            <a:r>
              <a:rPr lang="zh-CN" altLang="en-US" dirty="0"/>
              <a:t>选项执行时，</a:t>
            </a:r>
            <a:r>
              <a:rPr lang="en-US" altLang="zh-CN" dirty="0"/>
              <a:t>__debug__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assert</a:t>
            </a:r>
            <a:r>
              <a:rPr lang="zh-CN" altLang="en-US" dirty="0"/>
              <a:t>语句不会产生任何代码，相当于</a:t>
            </a:r>
            <a:r>
              <a:rPr lang="en-US" altLang="zh-CN" dirty="0"/>
              <a:t>pass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952EE2-E0B2-45A1-B53E-B51BAABDDE8C}"/>
              </a:ext>
            </a:extLst>
          </p:cNvPr>
          <p:cNvSpPr/>
          <p:nvPr/>
        </p:nvSpPr>
        <p:spPr>
          <a:xfrm>
            <a:off x="348153" y="2549637"/>
            <a:ext cx="5262156" cy="193899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kern="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assert_divzero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):</a:t>
            </a:r>
            <a:endParaRPr lang="zh-CN" altLang="zh-CN" sz="24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a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请输入被除数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:'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b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请输入除数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:'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assert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lang="en-US" altLang="zh-CN" sz="2000" kern="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除数不能为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0!'</a:t>
            </a:r>
            <a:endParaRPr lang="zh-CN" altLang="zh-CN" sz="24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c 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endParaRPr lang="zh-CN" altLang="zh-CN" sz="2400" kern="100" dirty="0"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'/'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808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'='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2000" b="1" kern="0" dirty="0">
                <a:solidFill>
                  <a:srgbClr val="00008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2A7B25-50E0-43C3-8775-E6986C22ACA2}"/>
              </a:ext>
            </a:extLst>
          </p:cNvPr>
          <p:cNvSpPr/>
          <p:nvPr/>
        </p:nvSpPr>
        <p:spPr>
          <a:xfrm>
            <a:off x="199538" y="4703565"/>
            <a:ext cx="589646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&gt;&gt;&gt; assert_divzero()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请输入被除数:15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请输入除数:0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assert_divzero(), line 190, in assert_divzero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assert b!=0, '除数不能为0!'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AssertionError: 除数不能为0!</a:t>
            </a:r>
          </a:p>
        </p:txBody>
      </p:sp>
      <p:sp>
        <p:nvSpPr>
          <p:cNvPr id="8" name="文本框 44">
            <a:extLst>
              <a:ext uri="{FF2B5EF4-FFF2-40B4-BE49-F238E27FC236}">
                <a16:creationId xmlns:a16="http://schemas.microsoft.com/office/drawing/2014/main" id="{2CB63251-B8EF-4EB0-9964-CE5DCB358D7B}"/>
              </a:ext>
            </a:extLst>
          </p:cNvPr>
          <p:cNvSpPr txBox="1"/>
          <p:nvPr/>
        </p:nvSpPr>
        <p:spPr>
          <a:xfrm>
            <a:off x="4058634" y="4088519"/>
            <a:ext cx="2129357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/>
              <a:t>assert_divzero.py</a:t>
            </a:r>
            <a:endParaRPr lang="zh-CN" altLang="en-US" sz="2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1D366A-971F-4A69-9489-E164BD4D01DD}"/>
              </a:ext>
            </a:extLst>
          </p:cNvPr>
          <p:cNvSpPr/>
          <p:nvPr/>
        </p:nvSpPr>
        <p:spPr>
          <a:xfrm>
            <a:off x="6239435" y="4826675"/>
            <a:ext cx="589646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&gt;&gt;&gt; b = 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&gt;&gt;&gt; assert(b != 0)   </a:t>
            </a:r>
            <a:r>
              <a:rPr lang="en-US" altLang="zh-CN" dirty="0">
                <a:latin typeface="Consolas" panose="020B0609020204030204" pitchFamily="49" charset="0"/>
              </a:rPr>
              <a:t># assert b != 0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AssertionError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&gt;&gt;&gt; assert(b != 0, 'b不能等于0')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&lt;stdin&gt;:1: </a:t>
            </a:r>
            <a:r>
              <a:rPr lang="en-US" altLang="zh-CN" dirty="0" err="1">
                <a:latin typeface="Consolas" panose="020B0609020204030204" pitchFamily="49" charset="0"/>
              </a:rPr>
              <a:t>SyntaxWarning</a:t>
            </a:r>
            <a:r>
              <a:rPr lang="en-US" altLang="zh-CN" dirty="0">
                <a:latin typeface="Consolas" panose="020B0609020204030204" pitchFamily="49" charset="0"/>
              </a:rPr>
              <a:t>: assertion is always true, perhaps remove parentheses? </a:t>
            </a:r>
          </a:p>
        </p:txBody>
      </p:sp>
    </p:spTree>
    <p:extLst>
      <p:ext uri="{BB962C8B-B14F-4D97-AF65-F5344CB8AC3E}">
        <p14:creationId xmlns:p14="http://schemas.microsoft.com/office/powerpoint/2010/main" val="1796378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69FE-F9A0-42B1-88EE-C0712555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r>
              <a:rPr lang="en-US" altLang="zh-CN" dirty="0"/>
              <a:t>traceback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1021-DB22-4336-AEEA-4D5F49F1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发生异常时，</a:t>
            </a:r>
            <a:r>
              <a:rPr lang="en-US" altLang="zh-CN" dirty="0"/>
              <a:t>Python</a:t>
            </a:r>
            <a:r>
              <a:rPr lang="zh-CN" altLang="en-US" dirty="0"/>
              <a:t>可以回溯异常，给出大量的提示</a:t>
            </a:r>
            <a:endParaRPr lang="en-US" altLang="zh-CN" dirty="0"/>
          </a:p>
          <a:p>
            <a:r>
              <a:rPr lang="zh-CN" altLang="en-US" dirty="0"/>
              <a:t>如果已经捕获了异常，但是要输出调用栈信息，可使用</a:t>
            </a:r>
            <a:r>
              <a:rPr lang="en-US" altLang="zh-CN" dirty="0"/>
              <a:t>traceback</a:t>
            </a:r>
            <a:r>
              <a:rPr lang="zh-CN" altLang="en-US" dirty="0"/>
              <a:t>模块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36051A-B841-4365-B409-08C659967E06}"/>
              </a:ext>
            </a:extLst>
          </p:cNvPr>
          <p:cNvSpPr/>
          <p:nvPr/>
        </p:nvSpPr>
        <p:spPr>
          <a:xfrm>
            <a:off x="9836776" y="974010"/>
            <a:ext cx="204651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9C54F3-C392-447E-97CE-21373B0BF41A}"/>
              </a:ext>
            </a:extLst>
          </p:cNvPr>
          <p:cNvSpPr/>
          <p:nvPr/>
        </p:nvSpPr>
        <p:spPr>
          <a:xfrm>
            <a:off x="4647874" y="1791280"/>
            <a:ext cx="464457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endParaRPr lang="en-US" altLang="zh-CN" b="1" kern="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traceback_demo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print_exc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3423B-633C-406B-8425-BFA7F5D4A6AE}"/>
              </a:ext>
            </a:extLst>
          </p:cNvPr>
          <p:cNvSpPr/>
          <p:nvPr/>
        </p:nvSpPr>
        <p:spPr>
          <a:xfrm>
            <a:off x="478972" y="3651666"/>
            <a:ext cx="9539514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&gt;&gt;&gt; traceback_demo()</a:t>
            </a:r>
          </a:p>
          <a:p>
            <a:r>
              <a:rPr lang="zh-CN" altLang="en-US" sz="1600" dirty="0"/>
              <a:t>Traceback (</a:t>
            </a:r>
            <a:r>
              <a:rPr lang="zh-CN" altLang="en-US" sz="1600" b="1" dirty="0">
                <a:solidFill>
                  <a:srgbClr val="0070C0"/>
                </a:solidFill>
              </a:rPr>
              <a:t>most recent call last</a:t>
            </a:r>
            <a:r>
              <a:rPr lang="zh-CN" altLang="en-US" sz="1600" dirty="0"/>
              <a:t>):</a:t>
            </a:r>
          </a:p>
          <a:p>
            <a:r>
              <a:rPr lang="zh-CN" altLang="en-US" sz="1600" dirty="0"/>
              <a:t>  File "C:\Users\dlmao\Documents\src\PythonClass\chap8\traceback_demo.py", line 19, in traceback_demo</a:t>
            </a:r>
          </a:p>
          <a:p>
            <a:r>
              <a:rPr lang="zh-CN" altLang="en-US" sz="1600" dirty="0"/>
              <a:t>    C()</a:t>
            </a:r>
          </a:p>
          <a:p>
            <a:r>
              <a:rPr lang="zh-CN" altLang="en-US" sz="1600" dirty="0"/>
              <a:t>  File "C:\Users\dlmao\Documents\src\PythonClass\chap8\traceback_demo.py", line 14, in C</a:t>
            </a:r>
          </a:p>
          <a:p>
            <a:r>
              <a:rPr lang="zh-CN" altLang="en-US" sz="1600" dirty="0"/>
              <a:t>    B()</a:t>
            </a:r>
          </a:p>
          <a:p>
            <a:r>
              <a:rPr lang="zh-CN" altLang="en-US" sz="1600" dirty="0"/>
              <a:t>  File "C:\Users\dlmao\Documents\src\PythonClass\chap8\traceback_demo.py", line 11, in B</a:t>
            </a:r>
          </a:p>
          <a:p>
            <a:r>
              <a:rPr lang="zh-CN" altLang="en-US" sz="1600" dirty="0"/>
              <a:t>    A()</a:t>
            </a:r>
          </a:p>
          <a:p>
            <a:r>
              <a:rPr lang="zh-CN" altLang="en-US" sz="1600" dirty="0"/>
              <a:t>  </a:t>
            </a:r>
            <a:r>
              <a:rPr lang="zh-CN" altLang="en-US" sz="1600" b="1" dirty="0">
                <a:solidFill>
                  <a:srgbClr val="0070C0"/>
                </a:solidFill>
              </a:rPr>
              <a:t>File "C:\Users\dlmao\Documents\src\PythonClass\chap8\traceback_demo.py", line 8, in A</a:t>
            </a:r>
          </a:p>
          <a:p>
            <a:r>
              <a:rPr lang="zh-CN" altLang="en-US" sz="1600" b="1" dirty="0">
                <a:solidFill>
                  <a:srgbClr val="0070C0"/>
                </a:solidFill>
              </a:rPr>
              <a:t>    1/0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ZeroDivisionError: division by zero</a:t>
            </a:r>
          </a:p>
        </p:txBody>
      </p:sp>
      <p:sp>
        <p:nvSpPr>
          <p:cNvPr id="7" name="文本框 44">
            <a:extLst>
              <a:ext uri="{FF2B5EF4-FFF2-40B4-BE49-F238E27FC236}">
                <a16:creationId xmlns:a16="http://schemas.microsoft.com/office/drawing/2014/main" id="{07899BC3-3098-4F28-93AA-D55EFEA09A8C}"/>
              </a:ext>
            </a:extLst>
          </p:cNvPr>
          <p:cNvSpPr txBox="1"/>
          <p:nvPr/>
        </p:nvSpPr>
        <p:spPr>
          <a:xfrm>
            <a:off x="7139961" y="1591225"/>
            <a:ext cx="2546148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traceback_demo.py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B69341-F348-44A9-B341-F920370B79D4}"/>
              </a:ext>
            </a:extLst>
          </p:cNvPr>
          <p:cNvGrpSpPr/>
          <p:nvPr/>
        </p:nvGrpSpPr>
        <p:grpSpPr>
          <a:xfrm>
            <a:off x="10227025" y="3779679"/>
            <a:ext cx="1806931" cy="2250822"/>
            <a:chOff x="10227025" y="3779679"/>
            <a:chExt cx="1806931" cy="225082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DC66A9-1F15-464E-98AC-29EB474C3052}"/>
                </a:ext>
              </a:extLst>
            </p:cNvPr>
            <p:cNvSpPr txBox="1"/>
            <p:nvPr/>
          </p:nvSpPr>
          <p:spPr>
            <a:xfrm>
              <a:off x="10227026" y="4418978"/>
              <a:ext cx="75635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80363AB-8B08-4F8B-B7E3-5F35A05DD983}"/>
                </a:ext>
              </a:extLst>
            </p:cNvPr>
            <p:cNvSpPr txBox="1"/>
            <p:nvPr/>
          </p:nvSpPr>
          <p:spPr>
            <a:xfrm>
              <a:off x="10227027" y="5023140"/>
              <a:ext cx="75635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AC2300-7954-4DF7-98D8-9D7E5F56C67E}"/>
                </a:ext>
              </a:extLst>
            </p:cNvPr>
            <p:cNvSpPr txBox="1"/>
            <p:nvPr/>
          </p:nvSpPr>
          <p:spPr>
            <a:xfrm>
              <a:off x="10227028" y="5661169"/>
              <a:ext cx="75635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9290552-D510-422F-9C20-560EEC28B01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0605204" y="4788310"/>
              <a:ext cx="1" cy="2348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DE27E63-0C7B-4803-BF9D-4E4CECA59DD2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0605205" y="5392472"/>
              <a:ext cx="1" cy="2686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B0FF295-DEEE-45F4-8CBA-F10BA22198BD}"/>
                </a:ext>
              </a:extLst>
            </p:cNvPr>
            <p:cNvSpPr txBox="1"/>
            <p:nvPr/>
          </p:nvSpPr>
          <p:spPr>
            <a:xfrm>
              <a:off x="10227025" y="3779679"/>
              <a:ext cx="1806931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traceback_demo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A88AA1D-5A36-40E4-8698-CF5068FE2298}"/>
                </a:ext>
              </a:extLst>
            </p:cNvPr>
            <p:cNvCxnSpPr/>
            <p:nvPr/>
          </p:nvCxnSpPr>
          <p:spPr>
            <a:xfrm>
              <a:off x="10605202" y="4182878"/>
              <a:ext cx="1" cy="2348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1192AFD-C83A-4EC9-9E77-5260E585342D}"/>
              </a:ext>
            </a:extLst>
          </p:cNvPr>
          <p:cNvSpPr/>
          <p:nvPr/>
        </p:nvSpPr>
        <p:spPr>
          <a:xfrm>
            <a:off x="439405" y="1684002"/>
            <a:ext cx="41329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print_exc</a:t>
            </a:r>
            <a:r>
              <a:rPr lang="en-US" altLang="zh-CN" sz="2000" dirty="0"/>
              <a:t>()</a:t>
            </a:r>
            <a:r>
              <a:rPr lang="zh-CN" altLang="en-US" sz="2000" dirty="0"/>
              <a:t>会输出最近异常（包括调用栈在内）信息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format_exc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print_exc</a:t>
            </a:r>
            <a:r>
              <a:rPr lang="en-US" altLang="zh-CN" sz="2000" dirty="0"/>
              <a:t>()</a:t>
            </a:r>
            <a:r>
              <a:rPr lang="zh-CN" altLang="en-US" sz="2000" dirty="0"/>
              <a:t>类似，只是返回的是字符串</a:t>
            </a:r>
          </a:p>
        </p:txBody>
      </p:sp>
    </p:spTree>
    <p:extLst>
      <p:ext uri="{BB962C8B-B14F-4D97-AF65-F5344CB8AC3E}">
        <p14:creationId xmlns:p14="http://schemas.microsoft.com/office/powerpoint/2010/main" val="350877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C23B-62DD-45D5-9894-9AB413C8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布尔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66622-7C6A-4A51-9541-36756491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b="1" dirty="0"/>
              <a:t>not: </a:t>
            </a:r>
            <a:r>
              <a:rPr lang="zh-CN" altLang="en-US" sz="2200" b="1" dirty="0"/>
              <a:t>逻辑非</a:t>
            </a:r>
            <a:r>
              <a:rPr lang="en-US" altLang="zh-CN" sz="2200" b="1" dirty="0"/>
              <a:t> </a:t>
            </a:r>
            <a:r>
              <a:rPr lang="en-US" altLang="zh-CN" sz="2200" u="sng" dirty="0">
                <a:solidFill>
                  <a:srgbClr val="FF0000"/>
                </a:solidFill>
              </a:rPr>
              <a:t>not expr</a:t>
            </a:r>
            <a:r>
              <a:rPr lang="en-US" altLang="zh-CN" sz="2200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en-US" altLang="zh-CN" sz="2200" dirty="0"/>
              <a:t>expr</a:t>
            </a:r>
            <a:r>
              <a:rPr lang="zh-CN" altLang="en-US" sz="2200" dirty="0"/>
              <a:t>真值判断为真值时结果为</a:t>
            </a:r>
            <a:r>
              <a:rPr lang="en-US" altLang="zh-CN" sz="2200" dirty="0"/>
              <a:t>False</a:t>
            </a:r>
            <a:r>
              <a:rPr lang="zh-CN" altLang="en-US" sz="2200" dirty="0"/>
              <a:t>，</a:t>
            </a:r>
            <a:r>
              <a:rPr lang="en-US" altLang="zh-CN" sz="2200" dirty="0"/>
              <a:t> expr</a:t>
            </a:r>
            <a:r>
              <a:rPr lang="zh-CN" altLang="en-US" sz="2200" dirty="0"/>
              <a:t>真值判断为假值时结果为</a:t>
            </a:r>
            <a:r>
              <a:rPr lang="en-US" altLang="zh-CN" sz="2200" dirty="0"/>
              <a:t>True</a:t>
            </a:r>
          </a:p>
          <a:p>
            <a:pPr lvl="1"/>
            <a:r>
              <a:rPr lang="en-US" altLang="zh-CN" sz="2200" dirty="0"/>
              <a:t>True: not False, not 0, not [],  not (),  not ''  not range(0)</a:t>
            </a:r>
          </a:p>
          <a:p>
            <a:pPr lvl="1"/>
            <a:r>
              <a:rPr lang="en-US" altLang="zh-CN" sz="2200" dirty="0"/>
              <a:t>False: not True, not -1, not [1], not (1,), not 'hello'  not range(1)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if/else</a:t>
            </a:r>
            <a:r>
              <a:rPr lang="zh-CN" altLang="en-US" sz="2200" dirty="0"/>
              <a:t>三元运算符</a:t>
            </a:r>
            <a:r>
              <a:rPr lang="en-US" altLang="zh-CN" sz="2200" dirty="0"/>
              <a:t>:  </a:t>
            </a:r>
            <a:r>
              <a:rPr lang="zh-CN" altLang="zh-CN" sz="2200" u="sng" dirty="0">
                <a:solidFill>
                  <a:srgbClr val="FF0000"/>
                </a:solidFill>
              </a:rPr>
              <a:t>value1 if condition else value2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200" dirty="0"/>
              <a:t>当条件表达式condition的值</a:t>
            </a:r>
            <a:r>
              <a:rPr lang="zh-CN" altLang="en-US" sz="2200" dirty="0"/>
              <a:t>为</a:t>
            </a:r>
            <a:r>
              <a:rPr lang="zh-CN" altLang="zh-CN" sz="2200" dirty="0"/>
              <a:t>True时，表达式的值为value1，否则值为value2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短路逻辑：不会同时对</a:t>
            </a:r>
            <a:r>
              <a:rPr lang="en-US" altLang="zh-CN" sz="2200" dirty="0"/>
              <a:t>value1 </a:t>
            </a:r>
            <a:r>
              <a:rPr lang="zh-CN" altLang="en-US" sz="2200" dirty="0"/>
              <a:t>和</a:t>
            </a:r>
            <a:r>
              <a:rPr lang="en-US" altLang="zh-CN" sz="2200" dirty="0"/>
              <a:t>value2 </a:t>
            </a:r>
            <a:r>
              <a:rPr lang="zh-CN" altLang="en-US" sz="2200" dirty="0"/>
              <a:t>求值</a:t>
            </a:r>
            <a:endParaRPr lang="en-US" altLang="zh-CN" sz="2200" dirty="0"/>
          </a:p>
          <a:p>
            <a:pPr lvl="1"/>
            <a:r>
              <a:rPr lang="zh-CN" altLang="en-US" sz="2200" dirty="0"/>
              <a:t>其他语言的三元表达式的语法一般为 </a:t>
            </a:r>
            <a:r>
              <a:rPr lang="en-US" altLang="zh-CN" sz="2200" dirty="0"/>
              <a:t>condition?value1:value2 </a:t>
            </a:r>
            <a:endParaRPr lang="zh-CN" altLang="en-US" sz="22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D26CDC-8BBB-4A03-B385-088778EB7AB9}"/>
              </a:ext>
            </a:extLst>
          </p:cNvPr>
          <p:cNvSpPr txBox="1"/>
          <p:nvPr/>
        </p:nvSpPr>
        <p:spPr>
          <a:xfrm>
            <a:off x="9310687" y="3742366"/>
            <a:ext cx="24384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 condition:</a:t>
            </a:r>
          </a:p>
          <a:p>
            <a:r>
              <a:rPr lang="en-US" altLang="zh-CN" sz="2000" dirty="0"/>
              <a:t>   expr = value1 </a:t>
            </a:r>
          </a:p>
          <a:p>
            <a:r>
              <a:rPr lang="en-US" altLang="zh-CN" sz="2000" dirty="0"/>
              <a:t>else:</a:t>
            </a:r>
          </a:p>
          <a:p>
            <a:r>
              <a:rPr lang="en-US" altLang="zh-CN" sz="2000" dirty="0"/>
              <a:t>   expr = value2 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B88A1-969B-4A84-8876-2783F94A2490}"/>
              </a:ext>
            </a:extLst>
          </p:cNvPr>
          <p:cNvSpPr/>
          <p:nvPr/>
        </p:nvSpPr>
        <p:spPr>
          <a:xfrm>
            <a:off x="1608477" y="4450225"/>
            <a:ext cx="56515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&gt;&gt;&gt; x = 4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&gt;&gt;&gt; x ** 2 if x % 2 == 0  else x ** 3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2D0651-4063-4743-B5FF-E898AC34E7F8}"/>
              </a:ext>
            </a:extLst>
          </p:cNvPr>
          <p:cNvSpPr/>
          <p:nvPr/>
        </p:nvSpPr>
        <p:spPr>
          <a:xfrm>
            <a:off x="529046" y="5540107"/>
            <a:ext cx="110602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一元的</a:t>
            </a:r>
            <a:r>
              <a:rPr lang="en-US" altLang="zh-CN" sz="2200" u="sng" dirty="0">
                <a:solidFill>
                  <a:srgbClr val="FF0000"/>
                </a:solidFill>
              </a:rPr>
              <a:t>not</a:t>
            </a:r>
            <a:r>
              <a:rPr lang="zh-CN" altLang="en-US" sz="2200" u="sng" dirty="0">
                <a:solidFill>
                  <a:srgbClr val="FF0000"/>
                </a:solidFill>
              </a:rPr>
              <a:t>优先级最高，</a:t>
            </a:r>
            <a:r>
              <a:rPr lang="en-US" altLang="zh-CN" sz="2200" u="sng" dirty="0">
                <a:solidFill>
                  <a:srgbClr val="FF0000"/>
                </a:solidFill>
              </a:rPr>
              <a:t>and</a:t>
            </a:r>
            <a:r>
              <a:rPr lang="zh-CN" altLang="en-US" sz="2200" u="sng" dirty="0">
                <a:solidFill>
                  <a:srgbClr val="FF0000"/>
                </a:solidFill>
              </a:rPr>
              <a:t>第二，</a:t>
            </a:r>
            <a:r>
              <a:rPr lang="en-US" altLang="zh-CN" sz="2200" u="sng" dirty="0">
                <a:solidFill>
                  <a:srgbClr val="FF0000"/>
                </a:solidFill>
              </a:rPr>
              <a:t>or</a:t>
            </a:r>
            <a:r>
              <a:rPr lang="zh-CN" altLang="en-US" sz="2200" u="sng" dirty="0">
                <a:solidFill>
                  <a:srgbClr val="FF0000"/>
                </a:solidFill>
              </a:rPr>
              <a:t>优先级次之，三元的</a:t>
            </a:r>
            <a:r>
              <a:rPr lang="en-US" altLang="zh-CN" sz="2200" u="sng" dirty="0" err="1">
                <a:solidFill>
                  <a:srgbClr val="FF0000"/>
                </a:solidFill>
              </a:rPr>
              <a:t>ifelse</a:t>
            </a:r>
            <a:r>
              <a:rPr lang="zh-CN" altLang="en-US" sz="2200" u="sng" dirty="0">
                <a:solidFill>
                  <a:srgbClr val="FF0000"/>
                </a:solidFill>
              </a:rPr>
              <a:t>优先级最低</a:t>
            </a:r>
            <a:endParaRPr lang="en-US" altLang="zh-CN" sz="2200" u="sng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expr1 and expr2 or expr3  </a:t>
            </a:r>
            <a:r>
              <a:rPr lang="zh-CN" altLang="en-US" sz="2200" dirty="0"/>
              <a:t>相当于 </a:t>
            </a:r>
            <a:r>
              <a:rPr lang="en-US" altLang="zh-CN" sz="2200" dirty="0"/>
              <a:t>(expr1 and expr2) or expr3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not expr1 and not expr2  </a:t>
            </a:r>
            <a:r>
              <a:rPr lang="zh-CN" altLang="en-US" sz="2200" dirty="0"/>
              <a:t>相当于 </a:t>
            </a:r>
            <a:r>
              <a:rPr lang="en-US" altLang="zh-CN" sz="2200" dirty="0"/>
              <a:t>(not expr1) and (not expr2)</a:t>
            </a:r>
          </a:p>
        </p:txBody>
      </p:sp>
    </p:spTree>
    <p:extLst>
      <p:ext uri="{BB962C8B-B14F-4D97-AF65-F5344CB8AC3E}">
        <p14:creationId xmlns:p14="http://schemas.microsoft.com/office/powerpoint/2010/main" val="340147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53E-002B-4EA1-8BB4-E56C2A7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AE98E-C71D-4648-B12C-8C9F52BD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6622593" cy="5617710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优先级越低，越最后计算</a:t>
            </a:r>
            <a:endParaRPr lang="en-US" altLang="zh-CN" sz="1800" dirty="0"/>
          </a:p>
          <a:p>
            <a:r>
              <a:rPr lang="zh-CN" altLang="en-US" sz="1800" dirty="0"/>
              <a:t>除了</a:t>
            </a:r>
            <a:r>
              <a:rPr lang="en-US" altLang="zh-CN" sz="1800" dirty="0"/>
              <a:t>**</a:t>
            </a:r>
            <a:r>
              <a:rPr lang="zh-CN" altLang="en-US" sz="1800" dirty="0"/>
              <a:t>为右结合外，其他运算符都是左结合</a:t>
            </a:r>
            <a:endParaRPr lang="en-US" altLang="zh-CN" sz="1800" dirty="0"/>
          </a:p>
          <a:p>
            <a:r>
              <a:rPr lang="en-US" altLang="zh-CN" sz="1800" dirty="0"/>
              <a:t>lambda &lt; if-else &lt;  </a:t>
            </a:r>
            <a:r>
              <a:rPr lang="zh-CN" altLang="en-US" sz="1800" dirty="0"/>
              <a:t>逻辑运算符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or,and,not</a:t>
            </a:r>
            <a:r>
              <a:rPr lang="en-US" altLang="zh-CN" sz="1800" dirty="0"/>
              <a:t>) &lt; </a:t>
            </a:r>
            <a:r>
              <a:rPr lang="zh-CN" altLang="en-US" sz="1800" dirty="0"/>
              <a:t>比较运算符 </a:t>
            </a:r>
            <a:r>
              <a:rPr lang="en-US" altLang="zh-CN" sz="1800" dirty="0"/>
              <a:t>&lt; </a:t>
            </a:r>
            <a:r>
              <a:rPr lang="zh-CN" altLang="en-US" sz="1800" dirty="0"/>
              <a:t>两元位运算 </a:t>
            </a:r>
            <a:r>
              <a:rPr lang="en-US" altLang="zh-CN" sz="1800" dirty="0"/>
              <a:t>&lt; </a:t>
            </a:r>
            <a:r>
              <a:rPr lang="zh-CN" altLang="en-US" sz="1800" dirty="0"/>
              <a:t>算术运算 </a:t>
            </a:r>
            <a:r>
              <a:rPr lang="en-US" altLang="zh-CN" sz="1800" dirty="0"/>
              <a:t>&lt; </a:t>
            </a:r>
            <a:r>
              <a:rPr lang="zh-CN" altLang="en-US" sz="1800" dirty="0"/>
              <a:t>一元运算 </a:t>
            </a:r>
            <a:r>
              <a:rPr lang="en-US" altLang="zh-CN" sz="1800" dirty="0"/>
              <a:t>&lt; </a:t>
            </a:r>
            <a:r>
              <a:rPr lang="zh-CN" altLang="en-US" sz="1800" dirty="0"/>
              <a:t>求幂运算 </a:t>
            </a:r>
            <a:r>
              <a:rPr lang="en-US" altLang="zh-CN" sz="1800" dirty="0"/>
              <a:t>&lt; </a:t>
            </a:r>
            <a:r>
              <a:rPr lang="zh-CN" altLang="en-US" sz="1800" dirty="0"/>
              <a:t>下标、切片、函数调用、字面量定义等</a:t>
            </a:r>
            <a:endParaRPr lang="en-US" altLang="zh-CN" sz="1800" dirty="0"/>
          </a:p>
          <a:p>
            <a:r>
              <a:rPr lang="zh-CN" altLang="en-US" sz="1800" dirty="0"/>
              <a:t>赋值看成运算符时其优先级最低，采用右结合方式 </a:t>
            </a:r>
          </a:p>
          <a:p>
            <a:pPr marL="285721" indent="-285721"/>
            <a:r>
              <a:rPr lang="zh-CN" altLang="en-US" sz="1800" dirty="0"/>
              <a:t>首先定义对象，然后才可以运算 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字面量优先级最高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285721" indent="-285721"/>
            <a:r>
              <a:rPr lang="zh-CN" altLang="en-US" sz="1800" dirty="0">
                <a:sym typeface="Wingdings" panose="05000000000000000000" pitchFamily="2" charset="2"/>
              </a:rPr>
              <a:t>函数调用、下标和切片、属性等返回对象 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优先级次之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285721" indent="-285721"/>
            <a:r>
              <a:rPr lang="zh-CN" altLang="en-US" sz="1800" dirty="0"/>
              <a:t>有了对象，可以进行计算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算术运算符次之，一元的优先级更高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285721" indent="-285721"/>
            <a:r>
              <a:rPr lang="zh-CN" altLang="en-US" sz="1800" dirty="0">
                <a:sym typeface="Wingdings" panose="05000000000000000000" pitchFamily="2" charset="2"/>
              </a:rPr>
              <a:t>计算后可以进行比较 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比较运算符比算术运算符更低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285721" indent="-285721"/>
            <a:r>
              <a:rPr lang="zh-CN" altLang="en-US" sz="1800" dirty="0">
                <a:sym typeface="Wingdings" panose="05000000000000000000" pitchFamily="2" charset="2"/>
              </a:rPr>
              <a:t>比较以及成员判断的结果为</a:t>
            </a:r>
            <a:r>
              <a:rPr lang="en-US" altLang="zh-CN" sz="1800" dirty="0">
                <a:sym typeface="Wingdings" panose="05000000000000000000" pitchFamily="2" charset="2"/>
              </a:rPr>
              <a:t>True/False</a:t>
            </a:r>
            <a:r>
              <a:rPr lang="zh-CN" altLang="en-US" sz="1800" dirty="0">
                <a:sym typeface="Wingdings" panose="05000000000000000000" pitchFamily="2" charset="2"/>
              </a:rPr>
              <a:t>，可以进行逻辑运算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逻辑运算比比较运算符低，单目逻辑运算符</a:t>
            </a:r>
            <a:r>
              <a:rPr lang="en-US" altLang="zh-CN" sz="1800" dirty="0">
                <a:sym typeface="Wingdings" panose="05000000000000000000" pitchFamily="2" charset="2"/>
              </a:rPr>
              <a:t>(not)</a:t>
            </a:r>
            <a:r>
              <a:rPr lang="zh-CN" altLang="en-US" sz="1800" dirty="0">
                <a:sym typeface="Wingdings" panose="05000000000000000000" pitchFamily="2" charset="2"/>
              </a:rPr>
              <a:t>更高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285721" indent="-285721"/>
            <a:r>
              <a:rPr lang="zh-CN" altLang="en-US" sz="1800" dirty="0"/>
              <a:t>三元运算符及</a:t>
            </a:r>
            <a:r>
              <a:rPr lang="en-US" altLang="zh-CN" sz="1800" dirty="0"/>
              <a:t>lambda</a:t>
            </a:r>
            <a:r>
              <a:rPr lang="zh-CN" altLang="en-US" sz="1800" dirty="0"/>
              <a:t>表达式优先级最低</a:t>
            </a:r>
          </a:p>
          <a:p>
            <a:endParaRPr lang="zh-CN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3E1E4-5E3B-46AF-A160-E84BF26CD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94477"/>
              </p:ext>
            </p:extLst>
          </p:nvPr>
        </p:nvGraphicFramePr>
        <p:xfrm>
          <a:off x="7204147" y="62873"/>
          <a:ext cx="4876500" cy="66750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140114">
                  <a:extLst>
                    <a:ext uri="{9D8B030D-6E8A-4147-A177-3AD203B41FA5}">
                      <a16:colId xmlns:a16="http://schemas.microsoft.com/office/drawing/2014/main" val="1316836722"/>
                    </a:ext>
                  </a:extLst>
                </a:gridCol>
                <a:gridCol w="2736386">
                  <a:extLst>
                    <a:ext uri="{9D8B030D-6E8A-4147-A177-3AD203B41FA5}">
                      <a16:colId xmlns:a16="http://schemas.microsoft.com/office/drawing/2014/main" val="4048021829"/>
                    </a:ext>
                  </a:extLst>
                </a:gridCol>
              </a:tblGrid>
              <a:tr h="25684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运算符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描述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22138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Lambda</a:t>
                      </a:r>
                      <a:r>
                        <a:rPr lang="zh-CN" altLang="en-US" sz="1400" dirty="0"/>
                        <a:t>表达式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8320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if-else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r>
                        <a:rPr lang="zh-CN" altLang="en-US" sz="1400" dirty="0"/>
                        <a:t>元条件表达式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051902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布尔“或”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75120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and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布尔“与”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45757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not x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布尔“非”，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41307"/>
                  </a:ext>
                </a:extLst>
              </a:tr>
              <a:tr h="553718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in，not</a:t>
                      </a:r>
                      <a:r>
                        <a:rPr lang="en-US" sz="1400" dirty="0"/>
                        <a:t> in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成员测试，与下面同一性和比较相同优先级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2184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/>
                        <a:t>is，is not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同一性测试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972825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&lt;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&lt;=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&gt;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&gt;=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!=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==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比较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22943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|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按位或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36255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^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按位异或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40441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&amp;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按位与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51502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&lt;&lt;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&gt;&gt;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移位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29988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-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加法与减法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0309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*，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//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%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乘法、除法与取余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75610"/>
                  </a:ext>
                </a:extLst>
              </a:tr>
              <a:tr h="470173">
                <a:tc>
                  <a:txBody>
                    <a:bodyPr/>
                    <a:lstStyle/>
                    <a:p>
                      <a:r>
                        <a:rPr lang="en-US" sz="1400" dirty="0"/>
                        <a:t>+x，-x</a:t>
                      </a:r>
                      <a:r>
                        <a:rPr lang="zh-CN" altLang="en-US" sz="1400" dirty="0"/>
                        <a:t>， </a:t>
                      </a:r>
                      <a:r>
                        <a:rPr lang="en-US" altLang="zh-CN" sz="1400" dirty="0"/>
                        <a:t>~x</a:t>
                      </a:r>
                      <a:endParaRPr lang="en-US" sz="1400" dirty="0"/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正负号，按位求反，一元运算或单目运算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2058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**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求幂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88820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 err="1"/>
                        <a:t>x.attribute</a:t>
                      </a:r>
                      <a:endParaRPr lang="en-US" sz="1400" dirty="0"/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属性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6798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x[index] </a:t>
                      </a:r>
                      <a:r>
                        <a:rPr lang="en-US" altLang="zh-CN" sz="1400" dirty="0"/>
                        <a:t>x[</a:t>
                      </a:r>
                      <a:r>
                        <a:rPr lang="en-US" altLang="zh-CN" sz="1400" dirty="0" err="1"/>
                        <a:t>index:index</a:t>
                      </a:r>
                      <a:r>
                        <a:rPr lang="en-US" altLang="zh-CN" sz="1400" dirty="0"/>
                        <a:t>]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下标和切片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42772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f(arguments...)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函数调用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279672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experession</a:t>
                      </a:r>
                      <a:r>
                        <a:rPr lang="en-US" sz="1400" dirty="0"/>
                        <a:t>,...)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元组字面量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664309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[expression,...]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列表字面量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94259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{</a:t>
                      </a:r>
                      <a:r>
                        <a:rPr lang="en-US" sz="1400" dirty="0" err="1"/>
                        <a:t>key:datum</a:t>
                      </a:r>
                      <a:r>
                        <a:rPr lang="en-US" sz="1400" dirty="0"/>
                        <a:t>,...}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字典字面量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925821"/>
                  </a:ext>
                </a:extLst>
              </a:tr>
              <a:tr h="256841">
                <a:tc>
                  <a:txBody>
                    <a:bodyPr/>
                    <a:lstStyle/>
                    <a:p>
                      <a:r>
                        <a:rPr lang="en-US" sz="1400" dirty="0"/>
                        <a:t>'expression,...'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字符串字面量</a:t>
                      </a:r>
                    </a:p>
                  </a:txBody>
                  <a:tcPr marL="43507" marR="43507" marT="21754" marB="21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34492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4F7CE371-49CE-46AB-AEC1-2B408F220516}"/>
              </a:ext>
            </a:extLst>
          </p:cNvPr>
          <p:cNvGrpSpPr/>
          <p:nvPr/>
        </p:nvGrpSpPr>
        <p:grpSpPr>
          <a:xfrm>
            <a:off x="6541839" y="62873"/>
            <a:ext cx="628568" cy="1345481"/>
            <a:chOff x="6541839" y="366319"/>
            <a:chExt cx="628568" cy="134548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C67C9B-516B-43B6-B35D-ABCA91E331A0}"/>
                </a:ext>
              </a:extLst>
            </p:cNvPr>
            <p:cNvSpPr txBox="1"/>
            <p:nvPr/>
          </p:nvSpPr>
          <p:spPr>
            <a:xfrm>
              <a:off x="6541839" y="511627"/>
              <a:ext cx="628568" cy="120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从低到高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E3B17CF-21D5-4425-8D2E-8B04152006E0}"/>
                </a:ext>
              </a:extLst>
            </p:cNvPr>
            <p:cNvCxnSpPr/>
            <p:nvPr/>
          </p:nvCxnSpPr>
          <p:spPr>
            <a:xfrm>
              <a:off x="7031765" y="366319"/>
              <a:ext cx="0" cy="1325390"/>
            </a:xfrm>
            <a:prstGeom prst="straightConnector1">
              <a:avLst/>
            </a:prstGeom>
            <a:ln w="2222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86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6A37-7E23-4602-B0E1-E724EC42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逻辑运算符使用技巧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466AE-F106-4602-8A7D-00E22720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11289710" cy="5617710"/>
          </a:xfrm>
        </p:spPr>
        <p:txBody>
          <a:bodyPr/>
          <a:lstStyle/>
          <a:p>
            <a:r>
              <a:rPr lang="zh-CN" altLang="en-US" dirty="0"/>
              <a:t>在设计条件表达式时</a:t>
            </a:r>
            <a:r>
              <a:rPr lang="en-US" altLang="zh-CN" dirty="0"/>
              <a:t>, </a:t>
            </a:r>
            <a:r>
              <a:rPr lang="zh-CN" altLang="en-US" dirty="0"/>
              <a:t>若能大概预测不同条件失败的概率或者根据表达式运算的开销</a:t>
            </a:r>
            <a:r>
              <a:rPr lang="en-US" altLang="zh-CN" dirty="0"/>
              <a:t>, </a:t>
            </a:r>
            <a:r>
              <a:rPr lang="zh-CN" altLang="en-US" dirty="0"/>
              <a:t>可将多个条件根据</a:t>
            </a:r>
            <a:r>
              <a:rPr lang="en-US" altLang="zh-CN" dirty="0"/>
              <a:t>"and"</a:t>
            </a:r>
            <a:r>
              <a:rPr lang="zh-CN" altLang="en-US" dirty="0"/>
              <a:t>和</a:t>
            </a:r>
            <a:r>
              <a:rPr lang="en-US" altLang="zh-CN" dirty="0"/>
              <a:t>"or"</a:t>
            </a:r>
            <a:r>
              <a:rPr lang="zh-CN" altLang="en-US" dirty="0"/>
              <a:t>运算的短路特性进行组织</a:t>
            </a:r>
            <a:r>
              <a:rPr lang="en-US" altLang="zh-CN" dirty="0"/>
              <a:t>, </a:t>
            </a:r>
            <a:r>
              <a:rPr lang="zh-CN" altLang="en-US" dirty="0"/>
              <a:t>提高程序运行效率</a:t>
            </a:r>
            <a:endParaRPr lang="en-US" altLang="zh-CN" dirty="0"/>
          </a:p>
          <a:p>
            <a:pPr lvl="1"/>
            <a:r>
              <a:rPr lang="zh-CN" altLang="en-US" sz="2000" dirty="0"/>
              <a:t>表达式运算开销小的应该在前面进行求值</a:t>
            </a:r>
            <a:endParaRPr lang="en-US" altLang="zh-CN" sz="2000" dirty="0"/>
          </a:p>
          <a:p>
            <a:pPr lvl="1"/>
            <a:r>
              <a:rPr lang="en-US" altLang="zh-CN" sz="2000" dirty="0"/>
              <a:t>and</a:t>
            </a:r>
            <a:r>
              <a:rPr lang="zh-CN" altLang="en-US" sz="2000" dirty="0"/>
              <a:t>运算时失败概率高，</a:t>
            </a:r>
            <a:r>
              <a:rPr lang="en-US" altLang="zh-CN" sz="2000" dirty="0"/>
              <a:t>or</a:t>
            </a:r>
            <a:r>
              <a:rPr lang="zh-CN" altLang="en-US" sz="2000" dirty="0"/>
              <a:t>运算时成功概率高的表达式应该在前面求值</a:t>
            </a:r>
          </a:p>
          <a:p>
            <a:r>
              <a:rPr lang="zh-CN" altLang="en-US" b="1" dirty="0">
                <a:solidFill>
                  <a:schemeClr val="accent6"/>
                </a:solidFill>
              </a:rPr>
              <a:t>德摩根定理</a:t>
            </a:r>
            <a:r>
              <a:rPr lang="en-US" altLang="zh-CN" b="1" dirty="0">
                <a:solidFill>
                  <a:schemeClr val="accent6"/>
                </a:solidFill>
              </a:rPr>
              <a:t>(De Morgan's Law</a:t>
            </a:r>
            <a:r>
              <a:rPr lang="zh-CN" altLang="en-US" b="1" dirty="0">
                <a:solidFill>
                  <a:schemeClr val="accent6"/>
                </a:solidFill>
              </a:rPr>
              <a:t>）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not (expr1 and expr2) = not expr1 or  not expr2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not (expr1 or  expr2) = not expr1 and not expr2</a:t>
            </a:r>
          </a:p>
          <a:p>
            <a:endParaRPr lang="en-US" altLang="zh-CN" u="sng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EAD84-9FD2-45B5-9F21-732E359CAAF3}"/>
              </a:ext>
            </a:extLst>
          </p:cNvPr>
          <p:cNvSpPr txBox="1"/>
          <p:nvPr/>
        </p:nvSpPr>
        <p:spPr>
          <a:xfrm>
            <a:off x="8396881" y="2520315"/>
            <a:ext cx="3620771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if expr1 and expr2: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blah blah...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pass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可以改写为：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if not expr1 or not expr2: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pass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blah blah...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53EE60-EE27-46FA-ADCC-61614325004B}"/>
              </a:ext>
            </a:extLst>
          </p:cNvPr>
          <p:cNvSpPr/>
          <p:nvPr/>
        </p:nvSpPr>
        <p:spPr>
          <a:xfrm>
            <a:off x="556173" y="5079550"/>
            <a:ext cx="605059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not 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10)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不满足：被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且被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且被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EB572F-FA63-478B-A949-42DE1D7B4134}"/>
              </a:ext>
            </a:extLst>
          </p:cNvPr>
          <p:cNvSpPr/>
          <p:nvPr/>
        </p:nvSpPr>
        <p:spPr>
          <a:xfrm>
            <a:off x="556173" y="3518395"/>
            <a:ext cx="605059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不满足：被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且被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且被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整除余</a:t>
            </a:r>
            <a:r>
              <a:rPr lang="en-US" altLang="zh-CN" kern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10"</a:t>
            </a:r>
            <a:r>
              <a:rPr lang="en-US" altLang="zh-CN" b="1" kern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00C5D-EE48-411D-93AC-62A681E4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逻辑运算符使用技巧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FA61B-7C31-4658-85D1-D65789F4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28663"/>
            <a:ext cx="10794930" cy="1477847"/>
          </a:xfrm>
        </p:spPr>
        <p:txBody>
          <a:bodyPr/>
          <a:lstStyle/>
          <a:p>
            <a:pPr marL="285721" indent="-285721"/>
            <a:r>
              <a:rPr lang="zh-CN" altLang="en-US" dirty="0"/>
              <a:t>分配律</a:t>
            </a:r>
            <a:r>
              <a:rPr lang="en-US" altLang="zh-CN" dirty="0"/>
              <a:t>(distributive law)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expr1 and (expr2 or expr3) = (expr1 and expr2) or (expr1 and expr2)</a:t>
            </a:r>
          </a:p>
          <a:p>
            <a:pPr marL="0" indent="0">
              <a:buNone/>
            </a:pPr>
            <a:r>
              <a:rPr lang="en-US" altLang="zh-CN" dirty="0"/>
              <a:t>expr1 or (expr2 and expr3) = (expr1 or expr2) and (expr1 or expr3)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E7E8DB-6A3F-4F82-BCB0-458509BD33DE}"/>
              </a:ext>
            </a:extLst>
          </p:cNvPr>
          <p:cNvSpPr/>
          <p:nvPr/>
        </p:nvSpPr>
        <p:spPr>
          <a:xfrm>
            <a:off x="809779" y="2160890"/>
            <a:ext cx="749019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male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age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75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or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male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age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male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age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75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or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age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5D27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80BE06-65E8-4D9C-A76F-E06B91DED7C0}"/>
              </a:ext>
            </a:extLst>
          </p:cNvPr>
          <p:cNvSpPr/>
          <p:nvPr/>
        </p:nvSpPr>
        <p:spPr>
          <a:xfrm>
            <a:off x="849328" y="3267415"/>
            <a:ext cx="741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x == value1 or x == value2 or x == value3 or x == value4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</a:rPr>
              <a:t>x in (value1, value2, value3, value4)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B33A1-EA7F-46B6-977A-51CFE24B882A}"/>
              </a:ext>
            </a:extLst>
          </p:cNvPr>
          <p:cNvSpPr txBox="1"/>
          <p:nvPr/>
        </p:nvSpPr>
        <p:spPr>
          <a:xfrm>
            <a:off x="809779" y="3913746"/>
            <a:ext cx="7631203" cy="108965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但是如果知道</a:t>
            </a:r>
            <a:r>
              <a:rPr lang="en-US" altLang="zh-CN" sz="2000" dirty="0"/>
              <a:t>x</a:t>
            </a:r>
            <a:r>
              <a:rPr lang="zh-CN" altLang="en-US" sz="2000" dirty="0"/>
              <a:t>为整数，且判断</a:t>
            </a:r>
            <a:r>
              <a:rPr lang="en-US" altLang="zh-CN" sz="2000" dirty="0"/>
              <a:t>x</a:t>
            </a:r>
            <a:r>
              <a:rPr lang="zh-CN" altLang="en-US" sz="2000" dirty="0"/>
              <a:t>是否为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时</a:t>
            </a:r>
            <a:r>
              <a:rPr lang="en-US" altLang="zh-CN" sz="2000" dirty="0"/>
              <a:t>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绝对不要使用  </a:t>
            </a:r>
            <a:r>
              <a:rPr lang="en-US" altLang="zh-CN" sz="2000" dirty="0"/>
              <a:t>x in range(1, 5)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应该使用 </a:t>
            </a:r>
            <a:r>
              <a:rPr lang="en-US" altLang="zh-CN" sz="2000" dirty="0"/>
              <a:t>1 &lt;= x &lt; 5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758C08-1F95-49B8-AB02-AEE134B8D925}"/>
              </a:ext>
            </a:extLst>
          </p:cNvPr>
          <p:cNvSpPr/>
          <p:nvPr/>
        </p:nvSpPr>
        <p:spPr>
          <a:xfrm>
            <a:off x="4808977" y="4670779"/>
            <a:ext cx="5074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chemeClr val="accent6"/>
                </a:solidFill>
              </a:rPr>
              <a:t>问题：判断某一年是否闰年？ </a:t>
            </a:r>
            <a:endParaRPr lang="en-US" altLang="zh-CN" b="1" u="sng" dirty="0">
              <a:solidFill>
                <a:schemeClr val="accent6"/>
              </a:solidFill>
            </a:endParaRPr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dirty="0"/>
              <a:t>能被</a:t>
            </a:r>
            <a:r>
              <a:rPr lang="en-US" altLang="zh-CN" dirty="0"/>
              <a:t>400</a:t>
            </a:r>
            <a:r>
              <a:rPr lang="zh-CN" altLang="en-US" dirty="0"/>
              <a:t>整除</a:t>
            </a:r>
            <a:endParaRPr lang="en-US" altLang="zh-CN" dirty="0"/>
          </a:p>
          <a:p>
            <a:pPr marL="285721" indent="-285721">
              <a:buFont typeface="Arial" panose="020B0604020202020204" pitchFamily="34" charset="0"/>
              <a:buChar char="•"/>
            </a:pPr>
            <a:r>
              <a:rPr lang="zh-CN" altLang="en-US" dirty="0"/>
              <a:t>或者能被</a:t>
            </a:r>
            <a:r>
              <a:rPr lang="en-US" altLang="zh-CN" dirty="0"/>
              <a:t>4</a:t>
            </a:r>
            <a:r>
              <a:rPr lang="zh-CN" altLang="en-US" dirty="0"/>
              <a:t>整除，但不能被</a:t>
            </a:r>
            <a:r>
              <a:rPr lang="en-US" altLang="zh-CN" dirty="0"/>
              <a:t>100</a:t>
            </a:r>
            <a:r>
              <a:rPr lang="zh-CN" altLang="en-US" dirty="0"/>
              <a:t>整除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6D9F7D9-F76E-4A46-83F4-549651E88F37}"/>
              </a:ext>
            </a:extLst>
          </p:cNvPr>
          <p:cNvSpPr txBox="1">
            <a:spLocks/>
          </p:cNvSpPr>
          <p:nvPr/>
        </p:nvSpPr>
        <p:spPr>
          <a:xfrm>
            <a:off x="442913" y="2904165"/>
            <a:ext cx="10567465" cy="43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巧用成员关系判断运算符 </a:t>
            </a:r>
            <a:r>
              <a:rPr lang="en-US" altLang="zh-CN" dirty="0"/>
              <a:t>in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983D70-5846-4CE1-8061-232FFB0287D6}"/>
              </a:ext>
            </a:extLst>
          </p:cNvPr>
          <p:cNvSpPr/>
          <p:nvPr/>
        </p:nvSpPr>
        <p:spPr>
          <a:xfrm>
            <a:off x="529046" y="5665325"/>
            <a:ext cx="92158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is_leap_year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year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year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year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year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F3B451-80DE-45F2-B939-E45885B75486}"/>
              </a:ext>
            </a:extLst>
          </p:cNvPr>
          <p:cNvSpPr/>
          <p:nvPr/>
        </p:nvSpPr>
        <p:spPr>
          <a:xfrm>
            <a:off x="9174209" y="5480659"/>
            <a:ext cx="181688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conditional.py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8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reensea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4095"/>
      </a:accent1>
      <a:accent2>
        <a:srgbClr val="0066CC"/>
      </a:accent2>
      <a:accent3>
        <a:srgbClr val="3333CC"/>
      </a:accent3>
      <a:accent4>
        <a:srgbClr val="323F4F"/>
      </a:accent4>
      <a:accent5>
        <a:srgbClr val="FFDE20"/>
      </a:accent5>
      <a:accent6>
        <a:srgbClr val="ED323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楷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55255</TotalTime>
  <Words>14963</Words>
  <Application>Microsoft Office PowerPoint</Application>
  <PresentationFormat>宽屏</PresentationFormat>
  <Paragraphs>1775</Paragraphs>
  <Slides>59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等线</vt:lpstr>
      <vt:lpstr>华文楷体</vt:lpstr>
      <vt:lpstr>宋体</vt:lpstr>
      <vt:lpstr>微软雅黑</vt:lpstr>
      <vt:lpstr>Arial</vt:lpstr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Wingdings 3</vt:lpstr>
      <vt:lpstr>Office 主题​​</vt:lpstr>
      <vt:lpstr>控制结构</vt:lpstr>
      <vt:lpstr>主要内容</vt:lpstr>
      <vt:lpstr>逻辑(布尔)运算符</vt:lpstr>
      <vt:lpstr>逻辑与运算示例</vt:lpstr>
      <vt:lpstr>逻辑(布尔)运算符</vt:lpstr>
      <vt:lpstr>逻辑(布尔)运算符</vt:lpstr>
      <vt:lpstr>运算符优先级</vt:lpstr>
      <vt:lpstr>逻辑运算符使用技巧</vt:lpstr>
      <vt:lpstr>逻辑运算符使用技巧</vt:lpstr>
      <vt:lpstr>逻辑运算符使用常见错误</vt:lpstr>
      <vt:lpstr>主要内容</vt:lpstr>
      <vt:lpstr>可迭代对象iterable和迭代器iterator</vt:lpstr>
      <vt:lpstr>for循环</vt:lpstr>
      <vt:lpstr>for循环</vt:lpstr>
      <vt:lpstr>内置函数range</vt:lpstr>
      <vt:lpstr>range示例</vt:lpstr>
      <vt:lpstr>random模块</vt:lpstr>
      <vt:lpstr>for循环：图案问题</vt:lpstr>
      <vt:lpstr>for循环：图案问题（循环嵌套）</vt:lpstr>
      <vt:lpstr>for循环：图案问题</vt:lpstr>
      <vt:lpstr>for循环：栅栏循环(fencepost loop)</vt:lpstr>
      <vt:lpstr>for循环：更多示例</vt:lpstr>
      <vt:lpstr>for循环：更多示例</vt:lpstr>
      <vt:lpstr>for循环：更多示例</vt:lpstr>
      <vt:lpstr>for循环：更多示例</vt:lpstr>
      <vt:lpstr>for循环：循环优化</vt:lpstr>
      <vt:lpstr>for循环</vt:lpstr>
      <vt:lpstr>主要内容</vt:lpstr>
      <vt:lpstr>while循环</vt:lpstr>
      <vt:lpstr>while循环</vt:lpstr>
      <vt:lpstr>while循环</vt:lpstr>
      <vt:lpstr>改写循环以避免break </vt:lpstr>
      <vt:lpstr>改写循环以避免break </vt:lpstr>
      <vt:lpstr>while循环</vt:lpstr>
      <vt:lpstr>while循环</vt:lpstr>
      <vt:lpstr>while循环</vt:lpstr>
      <vt:lpstr>while循环</vt:lpstr>
      <vt:lpstr>while循环：级数求和</vt:lpstr>
      <vt:lpstr>while循环</vt:lpstr>
      <vt:lpstr>while循环：更新循环变量</vt:lpstr>
      <vt:lpstr>主要内容</vt:lpstr>
      <vt:lpstr>错误和异常</vt:lpstr>
      <vt:lpstr>异常类型</vt:lpstr>
      <vt:lpstr>常用异常类型</vt:lpstr>
      <vt:lpstr>PowerPoint 演示文稿</vt:lpstr>
      <vt:lpstr>示例1：输入整数</vt:lpstr>
      <vt:lpstr>示例2：输入多个值+异常处理</vt:lpstr>
      <vt:lpstr>raise语句: 主动抛出异常</vt:lpstr>
      <vt:lpstr>raise语句</vt:lpstr>
      <vt:lpstr>raise语句</vt:lpstr>
      <vt:lpstr>内置函数eval和exec</vt:lpstr>
      <vt:lpstr>eval函数是不安全的</vt:lpstr>
      <vt:lpstr>内置函数eval</vt:lpstr>
      <vt:lpstr>except子句</vt:lpstr>
      <vt:lpstr>except子句</vt:lpstr>
      <vt:lpstr>finally子句</vt:lpstr>
      <vt:lpstr>finally子句</vt:lpstr>
      <vt:lpstr>assert语句</vt:lpstr>
      <vt:lpstr>回溯traceback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Dilin</dc:creator>
  <cp:lastModifiedBy>Mao Dilin</cp:lastModifiedBy>
  <cp:revision>517</cp:revision>
  <dcterms:created xsi:type="dcterms:W3CDTF">2021-07-08T12:06:32Z</dcterms:created>
  <dcterms:modified xsi:type="dcterms:W3CDTF">2021-09-29T02:21:45Z</dcterms:modified>
</cp:coreProperties>
</file>