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79"/>
  </p:notes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 id="271" r:id="rId16"/>
    <p:sldId id="270" r:id="rId17"/>
    <p:sldId id="323" r:id="rId18"/>
    <p:sldId id="272" r:id="rId19"/>
    <p:sldId id="273" r:id="rId20"/>
    <p:sldId id="274" r:id="rId21"/>
    <p:sldId id="275" r:id="rId22"/>
    <p:sldId id="276" r:id="rId23"/>
    <p:sldId id="277" r:id="rId24"/>
    <p:sldId id="298" r:id="rId25"/>
    <p:sldId id="299" r:id="rId26"/>
    <p:sldId id="300" r:id="rId27"/>
    <p:sldId id="286" r:id="rId28"/>
    <p:sldId id="287" r:id="rId29"/>
    <p:sldId id="324" r:id="rId30"/>
    <p:sldId id="278" r:id="rId31"/>
    <p:sldId id="279" r:id="rId32"/>
    <p:sldId id="280" r:id="rId33"/>
    <p:sldId id="281" r:id="rId34"/>
    <p:sldId id="282" r:id="rId35"/>
    <p:sldId id="283" r:id="rId36"/>
    <p:sldId id="284" r:id="rId37"/>
    <p:sldId id="321" r:id="rId38"/>
    <p:sldId id="325" r:id="rId39"/>
    <p:sldId id="285" r:id="rId40"/>
    <p:sldId id="289" r:id="rId41"/>
    <p:sldId id="290" r:id="rId42"/>
    <p:sldId id="293" r:id="rId43"/>
    <p:sldId id="311" r:id="rId44"/>
    <p:sldId id="312" r:id="rId45"/>
    <p:sldId id="291" r:id="rId46"/>
    <p:sldId id="292" r:id="rId47"/>
    <p:sldId id="329" r:id="rId48"/>
    <p:sldId id="330" r:id="rId49"/>
    <p:sldId id="331" r:id="rId50"/>
    <p:sldId id="332" r:id="rId51"/>
    <p:sldId id="326" r:id="rId52"/>
    <p:sldId id="288" r:id="rId53"/>
    <p:sldId id="294" r:id="rId54"/>
    <p:sldId id="295" r:id="rId55"/>
    <p:sldId id="296" r:id="rId56"/>
    <p:sldId id="322" r:id="rId57"/>
    <p:sldId id="327" r:id="rId58"/>
    <p:sldId id="297" r:id="rId59"/>
    <p:sldId id="301" r:id="rId60"/>
    <p:sldId id="302" r:id="rId61"/>
    <p:sldId id="303" r:id="rId62"/>
    <p:sldId id="304" r:id="rId63"/>
    <p:sldId id="305" r:id="rId64"/>
    <p:sldId id="308" r:id="rId65"/>
    <p:sldId id="307" r:id="rId66"/>
    <p:sldId id="309" r:id="rId67"/>
    <p:sldId id="310" r:id="rId68"/>
    <p:sldId id="306" r:id="rId69"/>
    <p:sldId id="313" r:id="rId70"/>
    <p:sldId id="314" r:id="rId71"/>
    <p:sldId id="315" r:id="rId72"/>
    <p:sldId id="328" r:id="rId73"/>
    <p:sldId id="316" r:id="rId74"/>
    <p:sldId id="317" r:id="rId75"/>
    <p:sldId id="318" r:id="rId76"/>
    <p:sldId id="319" r:id="rId77"/>
    <p:sldId id="320"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4095"/>
    <a:srgbClr val="003399"/>
    <a:srgbClr val="0066CC"/>
    <a:srgbClr val="3E40A9"/>
    <a:srgbClr val="073291"/>
    <a:srgbClr val="595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66" autoAdjust="0"/>
  </p:normalViewPr>
  <p:slideViewPr>
    <p:cSldViewPr snapToGrid="0">
      <p:cViewPr varScale="1">
        <p:scale>
          <a:sx n="67" d="100"/>
          <a:sy n="67" d="100"/>
        </p:scale>
        <p:origin x="32" y="244"/>
      </p:cViewPr>
      <p:guideLst>
        <p:guide orient="horz" pos="5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76A4-C51F-48B2-92DF-DED52320BFCA}" type="datetimeFigureOut">
              <a:rPr lang="zh-CN" altLang="en-US" smtClean="0"/>
              <a:t>2021/10/17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8BEDE-8E85-48AE-9BA5-005F8B2638F1}" type="slidenum">
              <a:rPr lang="zh-CN" altLang="en-US" smtClean="0"/>
              <a:t>‹#›</a:t>
            </a:fld>
            <a:endParaRPr lang="zh-CN" altLang="en-US"/>
          </a:p>
        </p:txBody>
      </p:sp>
    </p:spTree>
    <p:extLst>
      <p:ext uri="{BB962C8B-B14F-4D97-AF65-F5344CB8AC3E}">
        <p14:creationId xmlns:p14="http://schemas.microsoft.com/office/powerpoint/2010/main" val="413018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a:t>
            </a:fld>
            <a:endParaRPr lang="zh-CN" altLang="en-US"/>
          </a:p>
        </p:txBody>
      </p:sp>
    </p:spTree>
    <p:extLst>
      <p:ext uri="{BB962C8B-B14F-4D97-AF65-F5344CB8AC3E}">
        <p14:creationId xmlns:p14="http://schemas.microsoft.com/office/powerpoint/2010/main" val="128894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ts val="600"/>
              </a:spcBef>
              <a:buNone/>
            </a:pPr>
            <a:r>
              <a:rPr lang="en-US" altLang="zh-CN" dirty="0"/>
              <a:t>del name  </a:t>
            </a:r>
            <a:r>
              <a:rPr lang="zh-CN" altLang="zh-CN" b="1" u="sng" dirty="0">
                <a:solidFill>
                  <a:srgbClr val="0070C0"/>
                </a:solidFill>
              </a:rPr>
              <a:t>del</a:t>
            </a:r>
            <a:r>
              <a:rPr lang="zh-CN" altLang="en-US" b="1" u="sng" dirty="0">
                <a:solidFill>
                  <a:srgbClr val="0070C0"/>
                </a:solidFill>
              </a:rPr>
              <a:t>语句解除变量与对象之间的绑定</a:t>
            </a:r>
            <a:r>
              <a:rPr lang="zh-CN" altLang="zh-CN" dirty="0"/>
              <a:t>，</a:t>
            </a:r>
            <a:r>
              <a:rPr lang="zh-CN" altLang="en-US" dirty="0"/>
              <a:t>表示解释器可以自动回收该对象，释放资源</a:t>
            </a:r>
            <a:endParaRPr lang="en-US" altLang="zh-CN" dirty="0"/>
          </a:p>
          <a:p>
            <a:pPr>
              <a:lnSpc>
                <a:spcPct val="120000"/>
              </a:lnSpc>
              <a:spcBef>
                <a:spcPts val="600"/>
              </a:spcBef>
            </a:pPr>
            <a:r>
              <a:rPr lang="zh-CN" altLang="en-US" dirty="0"/>
              <a:t>无法通过</a:t>
            </a:r>
            <a:r>
              <a:rPr lang="en-US" altLang="zh-CN" dirty="0"/>
              <a:t>name</a:t>
            </a:r>
            <a:r>
              <a:rPr lang="zh-CN" altLang="en-US" dirty="0"/>
              <a:t>访问之前绑定的对象，会</a:t>
            </a:r>
            <a:r>
              <a:rPr lang="zh-CN" altLang="zh-CN" dirty="0"/>
              <a:t>抛出异常“NameError”提示</a:t>
            </a:r>
            <a:r>
              <a:rPr lang="zh-CN" altLang="en-US" sz="1400" dirty="0">
                <a:solidFill>
                  <a:srgbClr val="FF0000"/>
                </a:solidFill>
              </a:rPr>
              <a:t>变量</a:t>
            </a:r>
            <a:r>
              <a:rPr lang="zh-CN" altLang="zh-CN" dirty="0"/>
              <a:t>不存在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22</a:t>
            </a:fld>
            <a:endParaRPr lang="zh-CN" altLang="en-US"/>
          </a:p>
        </p:txBody>
      </p:sp>
    </p:spTree>
    <p:extLst>
      <p:ext uri="{BB962C8B-B14F-4D97-AF65-F5344CB8AC3E}">
        <p14:creationId xmlns:p14="http://schemas.microsoft.com/office/powerpoint/2010/main" val="85011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 </a:t>
            </a:r>
            <a:r>
              <a:rPr lang="zh-CN" altLang="en-US" sz="1200" dirty="0"/>
              <a:t>调用迭代器获得了所有内容 </a:t>
            </a:r>
            <a:endParaRPr lang="zh-CN"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 </a:t>
            </a:r>
            <a:r>
              <a:rPr lang="zh-CN" altLang="zh-CN" sz="1200" dirty="0"/>
              <a:t>无输出内容，迭代对象已遍历结束，需要重新创建迭代对象</a:t>
            </a:r>
          </a:p>
          <a:p>
            <a:pPr marL="285750" indent="-285750">
              <a:lnSpc>
                <a:spcPct val="120000"/>
              </a:lnSpc>
              <a:spcBef>
                <a:spcPts val="0"/>
              </a:spcBef>
              <a:buFont typeface="Arial" panose="020B0604020202020204" pitchFamily="34" charset="0"/>
              <a:buChar char="•"/>
            </a:pPr>
            <a:r>
              <a:rPr lang="zh-CN" altLang="en-US" dirty="0"/>
              <a:t>第一次通过</a:t>
            </a:r>
            <a:r>
              <a:rPr lang="en-US" altLang="zh-CN" dirty="0"/>
              <a:t>iterator</a:t>
            </a:r>
            <a:r>
              <a:rPr lang="zh-CN" altLang="en-US" dirty="0"/>
              <a:t>协议</a:t>
            </a:r>
            <a:r>
              <a:rPr lang="en-US" altLang="zh-CN" dirty="0"/>
              <a:t>(</a:t>
            </a:r>
            <a:r>
              <a:rPr lang="zh-CN" altLang="en-US" dirty="0"/>
              <a:t>即</a:t>
            </a:r>
            <a:r>
              <a:rPr lang="en-US" altLang="zh-CN" dirty="0"/>
              <a:t>next)</a:t>
            </a:r>
            <a:r>
              <a:rPr lang="zh-CN" altLang="en-US" dirty="0"/>
              <a:t>遍历该对象中包含的元素</a:t>
            </a:r>
            <a:endParaRPr lang="en-US" altLang="zh-CN" dirty="0"/>
          </a:p>
          <a:p>
            <a:pPr marL="285750" indent="-285750">
              <a:lnSpc>
                <a:spcPct val="120000"/>
              </a:lnSpc>
              <a:spcBef>
                <a:spcPts val="0"/>
              </a:spcBef>
              <a:buFont typeface="Arial" panose="020B0604020202020204" pitchFamily="34" charset="0"/>
              <a:buChar char="•"/>
            </a:pPr>
            <a:r>
              <a:rPr lang="zh-CN" altLang="en-US" dirty="0"/>
              <a:t>第二次通过</a:t>
            </a:r>
            <a:r>
              <a:rPr lang="en-US" altLang="zh-CN" dirty="0"/>
              <a:t>iterator</a:t>
            </a:r>
            <a:r>
              <a:rPr lang="zh-CN" altLang="en-US" dirty="0"/>
              <a:t>协议来获得下一个元素时，抛出异常</a:t>
            </a:r>
            <a:r>
              <a:rPr lang="en-US" altLang="zh-CN" dirty="0" err="1"/>
              <a:t>StopIteration</a:t>
            </a:r>
            <a:r>
              <a:rPr lang="zh-CN" altLang="en-US" dirty="0"/>
              <a:t>，即没有更多的元素可遍历</a:t>
            </a:r>
            <a:endParaRPr lang="zh-CN"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Iterator</a:t>
            </a:r>
            <a:r>
              <a:rPr lang="zh-CN" altLang="en-US" sz="1200" dirty="0">
                <a:solidFill>
                  <a:srgbClr val="FF0000"/>
                </a:solidFill>
              </a:rPr>
              <a:t>协议：通过</a:t>
            </a:r>
            <a:r>
              <a:rPr lang="en-US" altLang="zh-CN" sz="1200" dirty="0">
                <a:solidFill>
                  <a:srgbClr val="FF0000"/>
                </a:solidFill>
              </a:rPr>
              <a:t>next(</a:t>
            </a:r>
            <a:r>
              <a:rPr lang="en-US" altLang="zh-CN" sz="1200" dirty="0" err="1">
                <a:solidFill>
                  <a:srgbClr val="FF0000"/>
                </a:solidFill>
              </a:rPr>
              <a:t>newList</a:t>
            </a:r>
            <a:r>
              <a:rPr lang="en-US" altLang="zh-CN" sz="1200" dirty="0">
                <a:solidFill>
                  <a:srgbClr val="FF0000"/>
                </a:solidFill>
              </a:rPr>
              <a:t>)</a:t>
            </a:r>
            <a:r>
              <a:rPr lang="zh-CN" altLang="en-US" sz="1200" dirty="0">
                <a:solidFill>
                  <a:srgbClr val="FF0000"/>
                </a:solidFill>
              </a:rPr>
              <a:t>返回迭代器下一个值，没有更多的元素时抛出</a:t>
            </a:r>
            <a:r>
              <a:rPr lang="en-US" altLang="zh-CN" sz="1200" dirty="0" err="1">
                <a:solidFill>
                  <a:srgbClr val="FF0000"/>
                </a:solidFill>
              </a:rPr>
              <a:t>StopIteration</a:t>
            </a:r>
            <a:endParaRPr lang="zh-CN" altLang="en-US" sz="1200" dirty="0">
              <a:solidFill>
                <a:srgbClr val="FF0000"/>
              </a:solidFill>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28</a:t>
            </a:fld>
            <a:endParaRPr lang="zh-CN" altLang="en-US"/>
          </a:p>
        </p:txBody>
      </p:sp>
    </p:spTree>
    <p:extLst>
      <p:ext uri="{BB962C8B-B14F-4D97-AF65-F5344CB8AC3E}">
        <p14:creationId xmlns:p14="http://schemas.microsoft.com/office/powerpoint/2010/main" val="362645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29</a:t>
            </a:fld>
            <a:endParaRPr lang="zh-CN" altLang="en-US"/>
          </a:p>
        </p:txBody>
      </p:sp>
    </p:spTree>
    <p:extLst>
      <p:ext uri="{BB962C8B-B14F-4D97-AF65-F5344CB8AC3E}">
        <p14:creationId xmlns:p14="http://schemas.microsoft.com/office/powerpoint/2010/main" val="343298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step&gt;0,  start </a:t>
            </a:r>
            <a:r>
              <a:rPr lang="zh-CN" altLang="en-US" dirty="0"/>
              <a:t>截取为</a:t>
            </a:r>
            <a:r>
              <a:rPr lang="en-US" altLang="zh-CN" dirty="0"/>
              <a:t>0</a:t>
            </a:r>
            <a:r>
              <a:rPr lang="zh-CN" altLang="en-US" dirty="0"/>
              <a:t>（如果其</a:t>
            </a:r>
            <a:r>
              <a:rPr lang="en-US" altLang="zh-CN" dirty="0"/>
              <a:t>&lt;-n)</a:t>
            </a:r>
            <a:r>
              <a:rPr lang="zh-CN" altLang="en-US" dirty="0"/>
              <a:t>，或截取为</a:t>
            </a:r>
            <a:r>
              <a:rPr lang="en-US" altLang="zh-CN" dirty="0"/>
              <a:t>n(</a:t>
            </a:r>
            <a:r>
              <a:rPr lang="zh-CN" altLang="en-US" dirty="0"/>
              <a:t>如果其</a:t>
            </a:r>
            <a:r>
              <a:rPr lang="en-US" altLang="zh-CN" dirty="0"/>
              <a:t>&gt;n);</a:t>
            </a:r>
            <a:r>
              <a:rPr lang="en-US" altLang="zh-CN" baseline="0" dirty="0"/>
              <a:t>    stop</a:t>
            </a:r>
            <a:r>
              <a:rPr lang="zh-CN" altLang="en-US" baseline="0" dirty="0"/>
              <a:t>截取为</a:t>
            </a:r>
            <a:r>
              <a:rPr lang="en-US" altLang="zh-CN" baseline="0" dirty="0"/>
              <a:t>n(</a:t>
            </a:r>
            <a:r>
              <a:rPr lang="zh-CN" altLang="en-US" baseline="0" dirty="0"/>
              <a:t>如果其</a:t>
            </a:r>
            <a:r>
              <a:rPr lang="en-US" altLang="zh-CN" baseline="0" dirty="0"/>
              <a:t>&gt;n)</a:t>
            </a:r>
            <a:r>
              <a:rPr lang="zh-CN" altLang="en-US" baseline="0" dirty="0"/>
              <a:t>或截取为</a:t>
            </a:r>
            <a:r>
              <a:rPr lang="en-US" altLang="zh-CN" baseline="0" dirty="0"/>
              <a:t>0</a:t>
            </a:r>
            <a:r>
              <a:rPr lang="zh-CN" altLang="en-US" baseline="0" dirty="0"/>
              <a:t>（如果其</a:t>
            </a:r>
            <a:r>
              <a:rPr lang="en-US" altLang="zh-CN" baseline="0" dirty="0"/>
              <a:t>&lt;-n)</a:t>
            </a:r>
          </a:p>
          <a:p>
            <a:endParaRPr lang="en-US" altLang="zh-CN" baseline="0" dirty="0"/>
          </a:p>
          <a:p>
            <a:r>
              <a:rPr lang="en-US" altLang="zh-CN" baseline="0" dirty="0"/>
              <a:t>step&lt;0</a:t>
            </a:r>
            <a:r>
              <a:rPr lang="zh-CN" altLang="en-US" baseline="0" dirty="0"/>
              <a:t>，类似</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32</a:t>
            </a:fld>
            <a:endParaRPr lang="zh-CN" altLang="en-US"/>
          </a:p>
        </p:txBody>
      </p:sp>
    </p:spTree>
    <p:extLst>
      <p:ext uri="{BB962C8B-B14F-4D97-AF65-F5344CB8AC3E}">
        <p14:creationId xmlns:p14="http://schemas.microsoft.com/office/powerpoint/2010/main" val="2116794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34</a:t>
            </a:fld>
            <a:endParaRPr lang="zh-CN" altLang="en-US"/>
          </a:p>
        </p:txBody>
      </p:sp>
    </p:spTree>
    <p:extLst>
      <p:ext uri="{BB962C8B-B14F-4D97-AF65-F5344CB8AC3E}">
        <p14:creationId xmlns:p14="http://schemas.microsoft.com/office/powerpoint/2010/main" val="37771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切片下标对应的位置</a:t>
            </a:r>
            <a:r>
              <a:rPr lang="en-US" altLang="zh-CN" dirty="0"/>
              <a:t>(</a:t>
            </a:r>
            <a:r>
              <a:rPr lang="zh-CN" altLang="en-US" dirty="0"/>
              <a:t>步长必须为</a:t>
            </a:r>
            <a:r>
              <a:rPr lang="en-US" altLang="zh-CN" dirty="0"/>
              <a:t>1)</a:t>
            </a:r>
            <a:r>
              <a:rPr lang="zh-CN" altLang="en-US" dirty="0"/>
              <a:t>如果为空，给列表的切片下标赋值</a:t>
            </a:r>
            <a:r>
              <a:rPr lang="en-US" altLang="zh-CN" dirty="0" err="1"/>
              <a:t>list_obj</a:t>
            </a:r>
            <a:r>
              <a:rPr lang="en-US" altLang="zh-CN" dirty="0"/>
              <a:t>[slice]</a:t>
            </a:r>
            <a:r>
              <a:rPr lang="zh-CN" altLang="en-US" dirty="0"/>
              <a:t>时相当于在指定位置</a:t>
            </a:r>
            <a:r>
              <a:rPr lang="en-US" altLang="zh-CN" dirty="0"/>
              <a:t>(start</a:t>
            </a:r>
            <a:r>
              <a:rPr lang="zh-CN" altLang="en-US" dirty="0"/>
              <a:t>或者</a:t>
            </a:r>
            <a:r>
              <a:rPr lang="en-US" altLang="zh-CN" dirty="0"/>
              <a:t>stop</a:t>
            </a:r>
            <a:r>
              <a:rPr lang="zh-CN" altLang="en-US" dirty="0"/>
              <a:t>所指位置）添加新元素</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35</a:t>
            </a:fld>
            <a:endParaRPr lang="zh-CN" altLang="en-US"/>
          </a:p>
        </p:txBody>
      </p:sp>
    </p:spTree>
    <p:extLst>
      <p:ext uri="{BB962C8B-B14F-4D97-AF65-F5344CB8AC3E}">
        <p14:creationId xmlns:p14="http://schemas.microsoft.com/office/powerpoint/2010/main" val="139951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 = 5 + 5</a:t>
            </a:r>
          </a:p>
          <a:p>
            <a:r>
              <a:rPr lang="en-US" altLang="zh-CN" dirty="0"/>
              <a:t>9 = 5 +</a:t>
            </a:r>
            <a:r>
              <a:rPr lang="zh-CN" altLang="en-US" dirty="0"/>
              <a:t>４</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36</a:t>
            </a:fld>
            <a:endParaRPr lang="zh-CN" altLang="en-US"/>
          </a:p>
        </p:txBody>
      </p:sp>
    </p:spTree>
    <p:extLst>
      <p:ext uri="{BB962C8B-B14F-4D97-AF65-F5344CB8AC3E}">
        <p14:creationId xmlns:p14="http://schemas.microsoft.com/office/powerpoint/2010/main" val="49181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38</a:t>
            </a:fld>
            <a:endParaRPr lang="zh-CN" altLang="en-US"/>
          </a:p>
        </p:txBody>
      </p:sp>
    </p:spTree>
    <p:extLst>
      <p:ext uri="{BB962C8B-B14F-4D97-AF65-F5344CB8AC3E}">
        <p14:creationId xmlns:p14="http://schemas.microsoft.com/office/powerpoint/2010/main" val="557366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ts val="0"/>
              </a:spcBef>
              <a:buNone/>
            </a:pPr>
            <a:r>
              <a:rPr lang="zh-CN" altLang="en-US" sz="1200" dirty="0"/>
              <a:t>序列解包对于字典同样有效：</a:t>
            </a:r>
            <a:endParaRPr lang="zh-CN" altLang="en-US" sz="1200" dirty="0">
              <a:solidFill>
                <a:srgbClr val="FF0000"/>
              </a:solidFill>
            </a:endParaRPr>
          </a:p>
          <a:p>
            <a:pPr>
              <a:lnSpc>
                <a:spcPct val="120000"/>
              </a:lnSpc>
              <a:spcBef>
                <a:spcPts val="0"/>
              </a:spcBef>
              <a:buFont typeface="Wingdings" pitchFamily="2" charset="2"/>
              <a:buNone/>
            </a:pPr>
            <a:r>
              <a:rPr lang="en-US" altLang="zh-CN" sz="1200" dirty="0"/>
              <a:t>&gt;&gt;&gt; b, c, d={'a':1,'b':2,'c':3}</a:t>
            </a:r>
          </a:p>
          <a:p>
            <a:pPr>
              <a:lnSpc>
                <a:spcPct val="120000"/>
              </a:lnSpc>
              <a:spcBef>
                <a:spcPts val="0"/>
              </a:spcBef>
              <a:buFont typeface="Wingdings" pitchFamily="2" charset="2"/>
              <a:buNone/>
            </a:pPr>
            <a:r>
              <a:rPr lang="en-US" altLang="zh-CN" sz="1200" dirty="0"/>
              <a:t>&gt;&gt;&gt; b, c, d</a:t>
            </a:r>
          </a:p>
          <a:p>
            <a:pPr>
              <a:lnSpc>
                <a:spcPct val="120000"/>
              </a:lnSpc>
              <a:spcBef>
                <a:spcPts val="0"/>
              </a:spcBef>
              <a:buFont typeface="Wingdings" pitchFamily="2" charset="2"/>
              <a:buNone/>
            </a:pPr>
            <a:r>
              <a:rPr lang="en-US" altLang="zh-CN" sz="1200" dirty="0"/>
              <a:t>('a', 'b', 'c')</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chemeClr val="bg1"/>
                </a:solidFill>
              </a:rPr>
              <a:t>字典也是可迭代对象，元素为字典的</a:t>
            </a:r>
            <a:r>
              <a:rPr lang="en-US" altLang="zh-CN" dirty="0">
                <a:solidFill>
                  <a:schemeClr val="bg1"/>
                </a:solidFill>
              </a:rPr>
              <a:t>key</a:t>
            </a:r>
            <a:endParaRPr lang="zh-CN" altLang="en-US" dirty="0">
              <a:solidFill>
                <a:schemeClr val="bg1"/>
              </a:solidFill>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40</a:t>
            </a:fld>
            <a:endParaRPr lang="zh-CN" altLang="en-US"/>
          </a:p>
        </p:txBody>
      </p:sp>
    </p:spTree>
    <p:extLst>
      <p:ext uri="{BB962C8B-B14F-4D97-AF65-F5344CB8AC3E}">
        <p14:creationId xmlns:p14="http://schemas.microsoft.com/office/powerpoint/2010/main" val="4244466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en-US" altLang="zh-CN" dirty="0" err="1"/>
              <a:t>b,c</a:t>
            </a:r>
            <a:r>
              <a:rPr lang="en-US" altLang="zh-CN" dirty="0"/>
              <a:t> = 1,2,3,4,5,6</a:t>
            </a:r>
          </a:p>
          <a:p>
            <a:r>
              <a:rPr lang="en-US" altLang="zh-CN" dirty="0" err="1"/>
              <a:t>a,b,c</a:t>
            </a:r>
            <a:endParaRPr lang="en-US" altLang="zh-CN" dirty="0"/>
          </a:p>
          <a:p>
            <a:r>
              <a:rPr lang="en-US" altLang="zh-CN" dirty="0"/>
              <a:t>(1, [2, 3, 4, 5], 6)</a:t>
            </a:r>
          </a:p>
          <a:p>
            <a:r>
              <a:rPr lang="zh-CN" altLang="en-US" dirty="0"/>
              <a:t>如果</a:t>
            </a:r>
            <a:r>
              <a:rPr lang="en-US" altLang="zh-CN" dirty="0"/>
              <a:t>seq</a:t>
            </a:r>
            <a:r>
              <a:rPr lang="zh-CN" altLang="en-US" dirty="0"/>
              <a:t>为</a:t>
            </a:r>
            <a:r>
              <a:rPr lang="en-US" altLang="zh-CN" dirty="0" err="1"/>
              <a:t>list,tuple</a:t>
            </a:r>
            <a:r>
              <a:rPr lang="zh-CN" altLang="en-US" dirty="0"/>
              <a:t>等有序对象 </a:t>
            </a:r>
            <a:endParaRPr lang="en-US" altLang="zh-CN" dirty="0"/>
          </a:p>
          <a:p>
            <a:r>
              <a:rPr lang="en-US" altLang="zh-CN" dirty="0"/>
              <a:t>first,</a:t>
            </a:r>
            <a:r>
              <a:rPr lang="en-US" altLang="zh-CN" baseline="0" dirty="0"/>
              <a:t> *rest = seq</a:t>
            </a:r>
            <a:r>
              <a:rPr lang="zh-CN" altLang="en-US" baseline="0" dirty="0"/>
              <a:t>可用下列实现</a:t>
            </a:r>
            <a:endParaRPr lang="en-US" altLang="zh-CN" dirty="0"/>
          </a:p>
          <a:p>
            <a:r>
              <a:rPr lang="en-US" altLang="zh-CN" dirty="0"/>
              <a:t>first, rest = seq[0], seq[1:]</a:t>
            </a:r>
          </a:p>
          <a:p>
            <a:r>
              <a:rPr lang="zh-CN" altLang="en-US" dirty="0"/>
              <a:t>或者 </a:t>
            </a:r>
            <a:endParaRPr lang="en-US" altLang="zh-CN" dirty="0"/>
          </a:p>
          <a:p>
            <a:r>
              <a:rPr lang="en-US" altLang="zh-CN" dirty="0"/>
              <a:t>it = </a:t>
            </a:r>
            <a:r>
              <a:rPr lang="en-US" altLang="zh-CN" dirty="0" err="1"/>
              <a:t>iter</a:t>
            </a:r>
            <a:r>
              <a:rPr lang="en-US" altLang="zh-CN" dirty="0"/>
              <a:t>(seq) </a:t>
            </a:r>
          </a:p>
          <a:p>
            <a:r>
              <a:rPr lang="en-US" altLang="zh-CN" dirty="0"/>
              <a:t>first = </a:t>
            </a:r>
            <a:r>
              <a:rPr lang="en-US" altLang="zh-CN" dirty="0" err="1"/>
              <a:t>it.next</a:t>
            </a:r>
            <a:r>
              <a:rPr lang="en-US" altLang="zh-CN" dirty="0"/>
              <a:t>() </a:t>
            </a:r>
          </a:p>
          <a:p>
            <a:r>
              <a:rPr lang="en-US" altLang="zh-CN" dirty="0"/>
              <a:t>rest = list(it)</a:t>
            </a:r>
          </a:p>
          <a:p>
            <a:endParaRPr lang="en-US" altLang="zh-CN" dirty="0"/>
          </a:p>
          <a:p>
            <a:r>
              <a:rPr lang="pt-BR" altLang="zh-CN" dirty="0"/>
              <a:t>a, b, c = seq[0], list(seq[1:-1]), seq[-1] </a:t>
            </a:r>
          </a:p>
          <a:p>
            <a:r>
              <a:rPr lang="pt-BR" altLang="zh-CN" dirty="0"/>
              <a:t>a, *b, c = seq</a:t>
            </a:r>
          </a:p>
          <a:p>
            <a:endParaRPr lang="en-US" altLang="zh-CN" dirty="0"/>
          </a:p>
          <a:p>
            <a:r>
              <a:rPr lang="zh-CN" altLang="en-US" dirty="0"/>
              <a:t>注意 </a:t>
            </a:r>
            <a:endParaRPr lang="en-US" altLang="zh-CN" dirty="0"/>
          </a:p>
          <a:p>
            <a:r>
              <a:rPr lang="en-US" altLang="zh-CN" dirty="0"/>
              <a:t>*s = range(10) </a:t>
            </a:r>
            <a:r>
              <a:rPr lang="zh-CN" altLang="en-US" dirty="0"/>
              <a:t>不支持，报语法错，不会认为是序列解包，而应该 </a:t>
            </a:r>
            <a:endParaRPr lang="en-US" altLang="zh-CN" dirty="0"/>
          </a:p>
          <a:p>
            <a:r>
              <a:rPr lang="en-US" altLang="zh-CN" dirty="0"/>
              <a:t>*s, = range(10)  </a:t>
            </a:r>
          </a:p>
        </p:txBody>
      </p:sp>
      <p:sp>
        <p:nvSpPr>
          <p:cNvPr id="4" name="灯片编号占位符 3"/>
          <p:cNvSpPr>
            <a:spLocks noGrp="1"/>
          </p:cNvSpPr>
          <p:nvPr>
            <p:ph type="sldNum" sz="quarter" idx="5"/>
          </p:nvPr>
        </p:nvSpPr>
        <p:spPr/>
        <p:txBody>
          <a:bodyPr/>
          <a:lstStyle/>
          <a:p>
            <a:fld id="{7708BEDE-8E85-48AE-9BA5-005F8B2638F1}" type="slidenum">
              <a:rPr lang="zh-CN" altLang="en-US" smtClean="0"/>
              <a:t>41</a:t>
            </a:fld>
            <a:endParaRPr lang="zh-CN" altLang="en-US"/>
          </a:p>
        </p:txBody>
      </p:sp>
    </p:spTree>
    <p:extLst>
      <p:ext uri="{BB962C8B-B14F-4D97-AF65-F5344CB8AC3E}">
        <p14:creationId xmlns:p14="http://schemas.microsoft.com/office/powerpoint/2010/main" val="17440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2</a:t>
            </a:fld>
            <a:endParaRPr lang="zh-CN" altLang="en-US"/>
          </a:p>
        </p:txBody>
      </p:sp>
    </p:spTree>
    <p:extLst>
      <p:ext uri="{BB962C8B-B14F-4D97-AF65-F5344CB8AC3E}">
        <p14:creationId xmlns:p14="http://schemas.microsoft.com/office/powerpoint/2010/main" val="557366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is_prime</a:t>
            </a:r>
            <a:r>
              <a:rPr lang="en-US" altLang="zh-CN" dirty="0"/>
              <a:t>()  </a:t>
            </a:r>
          </a:p>
          <a:p>
            <a:r>
              <a:rPr lang="en-US" altLang="zh-CN" dirty="0" err="1"/>
              <a:t>possible_factor</a:t>
            </a:r>
            <a:r>
              <a:rPr lang="en-US" altLang="zh-CN" dirty="0"/>
              <a:t> = 2, *range(2, int(</a:t>
            </a:r>
            <a:r>
              <a:rPr lang="en-US" altLang="zh-CN" dirty="0" err="1"/>
              <a:t>math.sqrt</a:t>
            </a:r>
            <a:r>
              <a:rPr lang="en-US" altLang="zh-CN" dirty="0"/>
              <a:t>(n)) + 1, 2)</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45</a:t>
            </a:fld>
            <a:endParaRPr lang="zh-CN" altLang="en-US"/>
          </a:p>
        </p:txBody>
      </p:sp>
    </p:spTree>
    <p:extLst>
      <p:ext uri="{BB962C8B-B14F-4D97-AF65-F5344CB8AC3E}">
        <p14:creationId xmlns:p14="http://schemas.microsoft.com/office/powerpoint/2010/main" val="3734251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当前时刻通过各种方法可以转变为</a:t>
            </a:r>
            <a:r>
              <a:rPr lang="en-US" altLang="zh-CN" sz="1200" b="0" i="0" kern="1200" dirty="0">
                <a:solidFill>
                  <a:schemeClr val="tx1"/>
                </a:solidFill>
                <a:effectLst/>
                <a:latin typeface="+mn-lt"/>
                <a:ea typeface="+mn-ea"/>
                <a:cs typeface="+mn-cs"/>
              </a:rPr>
              <a:t>seconds/tuple/str</a:t>
            </a:r>
            <a:r>
              <a:rPr lang="zh-CN" altLang="en-US" sz="1200" b="0" i="0" kern="1200" dirty="0">
                <a:solidFill>
                  <a:schemeClr val="tx1"/>
                </a:solidFill>
                <a:effectLst/>
                <a:latin typeface="+mn-lt"/>
                <a:ea typeface="+mn-ea"/>
                <a:cs typeface="+mn-cs"/>
              </a:rPr>
              <a:t>格式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三种格式之间可以进行相应的转换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时间有关的模块还包括</a:t>
            </a:r>
            <a:r>
              <a:rPr lang="en-US" altLang="zh-CN" sz="1200" dirty="0"/>
              <a:t>datetime</a:t>
            </a:r>
            <a:r>
              <a:rPr lang="zh-CN" altLang="en-US" sz="1200" dirty="0"/>
              <a:t>和</a:t>
            </a:r>
            <a:r>
              <a:rPr lang="en-US" altLang="zh-CN" sz="1200" dirty="0"/>
              <a:t>calendar</a:t>
            </a:r>
            <a:r>
              <a:rPr lang="zh-CN" altLang="en-US" sz="1200" dirty="0"/>
              <a:t>等　</a:t>
            </a:r>
          </a:p>
          <a:p>
            <a:r>
              <a:rPr lang="en-US" altLang="zh-CN" sz="1200" b="0" i="0" kern="1200" dirty="0">
                <a:solidFill>
                  <a:schemeClr val="tx1"/>
                </a:solidFill>
                <a:effectLst/>
                <a:latin typeface="+mn-lt"/>
                <a:ea typeface="+mn-ea"/>
                <a:cs typeface="+mn-cs"/>
              </a:rPr>
              <a:t>Greenwich Mean Time (GMT)  </a:t>
            </a:r>
          </a:p>
          <a:p>
            <a:r>
              <a:rPr lang="en-US" altLang="zh-CN" sz="1200" b="0" i="0" kern="1200" dirty="0">
                <a:solidFill>
                  <a:schemeClr val="tx1"/>
                </a:solidFill>
                <a:effectLst/>
                <a:latin typeface="+mn-lt"/>
                <a:ea typeface="+mn-ea"/>
                <a:cs typeface="+mn-cs"/>
              </a:rPr>
              <a:t>Coordinated Universal Time (UTC) </a:t>
            </a:r>
          </a:p>
          <a:p>
            <a:endParaRPr lang="en-US" altLang="zh-CN" dirty="0"/>
          </a:p>
          <a:p>
            <a:r>
              <a:rPr lang="en-US" altLang="zh-CN" dirty="0"/>
              <a:t>&gt;&gt;&gt; now = </a:t>
            </a:r>
            <a:r>
              <a:rPr lang="en-US" altLang="zh-CN" dirty="0" err="1"/>
              <a:t>time.strftime</a:t>
            </a:r>
            <a:r>
              <a:rPr lang="en-US" altLang="zh-CN" dirty="0"/>
              <a:t>("%Y-%m-%d %H:%M:%S", </a:t>
            </a:r>
            <a:r>
              <a:rPr lang="en-US" altLang="zh-CN" dirty="0" err="1"/>
              <a:t>time.localtime</a:t>
            </a:r>
            <a:r>
              <a:rPr lang="en-US" altLang="zh-CN" dirty="0"/>
              <a:t>())</a:t>
            </a:r>
          </a:p>
          <a:p>
            <a:r>
              <a:rPr lang="en-US" altLang="zh-CN" dirty="0"/>
              <a:t>&gt;&gt;&gt; now</a:t>
            </a:r>
          </a:p>
          <a:p>
            <a:r>
              <a:rPr lang="en-US" altLang="zh-CN" dirty="0"/>
              <a:t>'2017-10-15 11:32:41'</a:t>
            </a:r>
          </a:p>
          <a:p>
            <a:r>
              <a:rPr lang="en-US" altLang="zh-CN" dirty="0"/>
              <a:t>&gt;&gt;&gt; </a:t>
            </a:r>
            <a:r>
              <a:rPr lang="en-US" altLang="zh-CN" dirty="0" err="1"/>
              <a:t>now_tuple</a:t>
            </a:r>
            <a:r>
              <a:rPr lang="en-US" altLang="zh-CN" dirty="0"/>
              <a:t> = </a:t>
            </a:r>
            <a:r>
              <a:rPr lang="en-US" altLang="zh-CN" dirty="0" err="1"/>
              <a:t>time.strptime</a:t>
            </a:r>
            <a:r>
              <a:rPr lang="en-US" altLang="zh-CN" dirty="0"/>
              <a:t>(now, "%Y-%m-%d %H:%M:%S")</a:t>
            </a:r>
          </a:p>
          <a:p>
            <a:r>
              <a:rPr lang="en-US" altLang="zh-CN" dirty="0"/>
              <a:t>&gt;&gt;&gt; </a:t>
            </a:r>
            <a:r>
              <a:rPr lang="en-US" altLang="zh-CN" dirty="0" err="1"/>
              <a:t>now_tuple</a:t>
            </a:r>
            <a:endParaRPr lang="en-US" altLang="zh-CN" dirty="0"/>
          </a:p>
          <a:p>
            <a:r>
              <a:rPr lang="en-US" altLang="zh-CN" dirty="0" err="1"/>
              <a:t>time.struct_time</a:t>
            </a:r>
            <a:r>
              <a:rPr lang="en-US" altLang="zh-CN" dirty="0"/>
              <a:t>(</a:t>
            </a:r>
            <a:r>
              <a:rPr lang="en-US" altLang="zh-CN" dirty="0" err="1"/>
              <a:t>tm_year</a:t>
            </a:r>
            <a:r>
              <a:rPr lang="en-US" altLang="zh-CN" dirty="0"/>
              <a:t>=2017, </a:t>
            </a:r>
            <a:r>
              <a:rPr lang="en-US" altLang="zh-CN" dirty="0" err="1"/>
              <a:t>tm_mon</a:t>
            </a:r>
            <a:r>
              <a:rPr lang="en-US" altLang="zh-CN" dirty="0"/>
              <a:t>=10, </a:t>
            </a:r>
            <a:r>
              <a:rPr lang="en-US" altLang="zh-CN" dirty="0" err="1"/>
              <a:t>tm_mday</a:t>
            </a:r>
            <a:r>
              <a:rPr lang="en-US" altLang="zh-CN" dirty="0"/>
              <a:t>=15, </a:t>
            </a:r>
            <a:r>
              <a:rPr lang="en-US" altLang="zh-CN" dirty="0" err="1"/>
              <a:t>tm_hour</a:t>
            </a:r>
            <a:r>
              <a:rPr lang="en-US" altLang="zh-CN" dirty="0"/>
              <a:t>=11, </a:t>
            </a:r>
            <a:r>
              <a:rPr lang="en-US" altLang="zh-CN" dirty="0" err="1"/>
              <a:t>tm_min</a:t>
            </a:r>
            <a:r>
              <a:rPr lang="en-US" altLang="zh-CN" dirty="0"/>
              <a:t>=32, </a:t>
            </a:r>
            <a:r>
              <a:rPr lang="en-US" altLang="zh-CN" dirty="0" err="1"/>
              <a:t>tm_sec</a:t>
            </a:r>
            <a:r>
              <a:rPr lang="en-US" altLang="zh-CN" dirty="0"/>
              <a:t>=41, </a:t>
            </a:r>
            <a:r>
              <a:rPr lang="en-US" altLang="zh-CN" dirty="0" err="1"/>
              <a:t>tm_wday</a:t>
            </a:r>
            <a:r>
              <a:rPr lang="en-US" altLang="zh-CN" dirty="0"/>
              <a:t>=6, </a:t>
            </a:r>
            <a:r>
              <a:rPr lang="en-US" altLang="zh-CN" dirty="0" err="1"/>
              <a:t>tm_yday</a:t>
            </a:r>
            <a:r>
              <a:rPr lang="en-US" altLang="zh-CN" dirty="0"/>
              <a:t>=288, </a:t>
            </a:r>
            <a:r>
              <a:rPr lang="en-US" altLang="zh-CN" dirty="0" err="1"/>
              <a:t>tm_isdst</a:t>
            </a:r>
            <a:r>
              <a:rPr lang="en-US" altLang="zh-CN" dirty="0"/>
              <a:t>=-1)</a:t>
            </a:r>
          </a:p>
          <a:p>
            <a:r>
              <a:rPr lang="en-US" altLang="zh-CN" dirty="0"/>
              <a:t>&gt;&gt;&gt; </a:t>
            </a:r>
            <a:r>
              <a:rPr lang="en-US" altLang="zh-CN" dirty="0" err="1"/>
              <a:t>time.mktime</a:t>
            </a:r>
            <a:r>
              <a:rPr lang="en-US" altLang="zh-CN" dirty="0"/>
              <a:t>(</a:t>
            </a:r>
            <a:r>
              <a:rPr lang="en-US" altLang="zh-CN" dirty="0" err="1"/>
              <a:t>now_tuple</a:t>
            </a:r>
            <a:r>
              <a:rPr lang="en-US" altLang="zh-CN" dirty="0"/>
              <a:t>)</a:t>
            </a:r>
          </a:p>
          <a:p>
            <a:r>
              <a:rPr lang="en-US" altLang="zh-CN" dirty="0"/>
              <a:t>1508038361.0</a:t>
            </a:r>
          </a:p>
          <a:p>
            <a:endParaRPr lang="en-US" altLang="zh-CN" dirty="0"/>
          </a:p>
          <a:p>
            <a:pPr rtl="0" eaLnBrk="1" fontAlgn="t" latinLnBrk="0" hangingPunct="1"/>
            <a:r>
              <a:rPr lang="en-US" altLang="zh-CN" sz="1200" b="0" i="0" u="none" strike="noStrike" kern="1200" dirty="0" err="1">
                <a:solidFill>
                  <a:schemeClr val="tx1"/>
                </a:solidFill>
                <a:effectLst/>
                <a:latin typeface="+mn-lt"/>
                <a:ea typeface="+mn-ea"/>
                <a:cs typeface="+mn-cs"/>
              </a:rPr>
              <a:t>ctime</a:t>
            </a:r>
            <a:r>
              <a:rPr lang="en-US" altLang="zh-CN" sz="1200" b="0" i="0" u="none" strike="noStrike" kern="1200" dirty="0">
                <a:solidFill>
                  <a:schemeClr val="tx1"/>
                </a:solidFill>
                <a:effectLst/>
                <a:latin typeface="+mn-lt"/>
                <a:ea typeface="+mn-ea"/>
                <a:cs typeface="+mn-cs"/>
              </a:rPr>
              <a:t>([seconds]) </a:t>
            </a:r>
            <a:endParaRPr lang="zh-CN" altLang="zh-CN" sz="1200" b="0" i="0" u="none" strike="noStrike" kern="1200" dirty="0">
              <a:solidFill>
                <a:schemeClr val="tx1"/>
              </a:solidFill>
              <a:effectLst/>
              <a:latin typeface="+mn-lt"/>
              <a:ea typeface="+mn-ea"/>
              <a:cs typeface="+mn-cs"/>
            </a:endParaRPr>
          </a:p>
          <a:p>
            <a:pPr rtl="0" eaLnBrk="1" fontAlgn="auto" latinLnBrk="0" hangingPunct="1"/>
            <a:r>
              <a:rPr lang="zh-CN" altLang="zh-CN" sz="1200" b="0" i="0" u="none" strike="noStrike" kern="1200" dirty="0">
                <a:solidFill>
                  <a:schemeClr val="tx1"/>
                </a:solidFill>
                <a:effectLst/>
                <a:latin typeface="+mn-lt"/>
                <a:ea typeface="+mn-ea"/>
                <a:cs typeface="+mn-cs"/>
              </a:rPr>
              <a:t>相当于</a:t>
            </a:r>
            <a:r>
              <a:rPr lang="en-US" altLang="zh-CN" sz="1200" b="0" i="0" u="none" strike="noStrike" kern="1200" dirty="0" err="1">
                <a:solidFill>
                  <a:schemeClr val="tx1"/>
                </a:solidFill>
                <a:effectLst/>
                <a:latin typeface="+mn-lt"/>
                <a:ea typeface="+mn-ea"/>
                <a:cs typeface="+mn-cs"/>
              </a:rPr>
              <a:t>asctime</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localtime</a:t>
            </a:r>
            <a:r>
              <a:rPr lang="en-US" altLang="zh-CN" sz="1200" b="0" i="0" u="none" strike="noStrike" kern="1200" dirty="0">
                <a:solidFill>
                  <a:schemeClr val="tx1"/>
                </a:solidFill>
                <a:effectLst/>
                <a:latin typeface="+mn-lt"/>
                <a:ea typeface="+mn-ea"/>
                <a:cs typeface="+mn-cs"/>
              </a:rPr>
              <a:t>(seconds))</a:t>
            </a:r>
            <a:r>
              <a:rPr lang="zh-CN" altLang="zh-CN" sz="1200" b="0" i="0" u="none" strike="noStrike" kern="1200" dirty="0">
                <a:solidFill>
                  <a:schemeClr val="tx1"/>
                </a:solidFill>
                <a:effectLst/>
                <a:latin typeface="+mn-lt"/>
                <a:ea typeface="+mn-ea"/>
                <a:cs typeface="+mn-cs"/>
              </a:rPr>
              <a:t>，将从</a:t>
            </a:r>
            <a:r>
              <a:rPr lang="en-US" altLang="zh-CN" sz="1200" b="0" i="0" u="none" strike="noStrike" kern="1200" dirty="0">
                <a:solidFill>
                  <a:schemeClr val="tx1"/>
                </a:solidFill>
                <a:effectLst/>
                <a:latin typeface="+mn-lt"/>
                <a:ea typeface="+mn-ea"/>
                <a:cs typeface="+mn-cs"/>
              </a:rPr>
              <a:t>epoch</a:t>
            </a:r>
            <a:r>
              <a:rPr lang="zh-CN" altLang="zh-CN" sz="1200" b="0" i="0" u="none" strike="noStrike" kern="1200" dirty="0">
                <a:solidFill>
                  <a:schemeClr val="tx1"/>
                </a:solidFill>
                <a:effectLst/>
                <a:latin typeface="+mn-lt"/>
                <a:ea typeface="+mn-ea"/>
                <a:cs typeface="+mn-cs"/>
              </a:rPr>
              <a:t>开始的秒数转换为字符串，缺省为现在</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48</a:t>
            </a:fld>
            <a:endParaRPr lang="zh-CN" altLang="en-US"/>
          </a:p>
        </p:txBody>
      </p:sp>
    </p:spTree>
    <p:extLst>
      <p:ext uri="{BB962C8B-B14F-4D97-AF65-F5344CB8AC3E}">
        <p14:creationId xmlns:p14="http://schemas.microsoft.com/office/powerpoint/2010/main" val="397984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51</a:t>
            </a:fld>
            <a:endParaRPr lang="zh-CN" altLang="en-US"/>
          </a:p>
        </p:txBody>
      </p:sp>
    </p:spTree>
    <p:extLst>
      <p:ext uri="{BB962C8B-B14F-4D97-AF65-F5344CB8AC3E}">
        <p14:creationId xmlns:p14="http://schemas.microsoft.com/office/powerpoint/2010/main" val="557366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nl-NL" altLang="zh-CN" dirty="0"/>
              <a:t> c = zip ([1,2,3],[4,5,6],[7,8,9])  </a:t>
            </a:r>
          </a:p>
          <a:p>
            <a:r>
              <a:rPr lang="zh-CN" altLang="en-US" dirty="0"/>
              <a:t>矩阵的转置</a:t>
            </a:r>
            <a:r>
              <a:rPr lang="zh-CN" altLang="en-US" baseline="0" dirty="0"/>
              <a:t> </a:t>
            </a:r>
            <a:endParaRPr lang="en-US" altLang="zh-CN" baseline="0" dirty="0"/>
          </a:p>
          <a:p>
            <a:endParaRPr lang="en-US" altLang="zh-CN" baseline="0" dirty="0"/>
          </a:p>
          <a:p>
            <a:r>
              <a:rPr lang="en-US" altLang="zh-CN" baseline="0" dirty="0"/>
              <a:t>import </a:t>
            </a:r>
            <a:r>
              <a:rPr lang="en-US" altLang="zh-CN" baseline="0" dirty="0" err="1"/>
              <a:t>itertools</a:t>
            </a:r>
            <a:endParaRPr lang="en-US" altLang="zh-CN" baseline="0" dirty="0"/>
          </a:p>
          <a:p>
            <a:r>
              <a:rPr lang="en-US" altLang="zh-CN" dirty="0" err="1"/>
              <a:t>zip_longest</a:t>
            </a:r>
            <a:r>
              <a:rPr lang="en-US" altLang="zh-CN" dirty="0"/>
              <a:t>(iter1 [,iter2 [...]], [</a:t>
            </a:r>
            <a:r>
              <a:rPr lang="en-US" altLang="zh-CN" dirty="0" err="1"/>
              <a:t>fillvalue</a:t>
            </a:r>
            <a:r>
              <a:rPr lang="en-US" altLang="zh-CN" dirty="0"/>
              <a:t>=None]) --&gt; </a:t>
            </a:r>
            <a:r>
              <a:rPr lang="en-US" altLang="zh-CN" dirty="0" err="1"/>
              <a:t>zip_longest</a:t>
            </a:r>
            <a:r>
              <a:rPr lang="en-US" altLang="zh-CN" dirty="0"/>
              <a:t> object</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53</a:t>
            </a:fld>
            <a:endParaRPr lang="zh-CN" altLang="en-US"/>
          </a:p>
        </p:txBody>
      </p:sp>
    </p:spTree>
    <p:extLst>
      <p:ext uri="{BB962C8B-B14F-4D97-AF65-F5344CB8AC3E}">
        <p14:creationId xmlns:p14="http://schemas.microsoft.com/office/powerpoint/2010/main" val="3024410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嵌套序列解包： </a:t>
            </a:r>
            <a:endParaRPr lang="en-US" altLang="zh-CN" sz="1200" dirty="0"/>
          </a:p>
          <a:p>
            <a:r>
              <a:rPr lang="en-US" altLang="zh-CN" sz="1200" dirty="0"/>
              <a:t>n, (x, y) = index, value </a:t>
            </a:r>
          </a:p>
          <a:p>
            <a:r>
              <a:rPr lang="en-US" altLang="zh-CN" sz="1200" dirty="0"/>
              <a:t>(x, y) = value</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55</a:t>
            </a:fld>
            <a:endParaRPr lang="zh-CN" altLang="en-US"/>
          </a:p>
        </p:txBody>
      </p:sp>
    </p:spTree>
    <p:extLst>
      <p:ext uri="{BB962C8B-B14F-4D97-AF65-F5344CB8AC3E}">
        <p14:creationId xmlns:p14="http://schemas.microsoft.com/office/powerpoint/2010/main" val="2556184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57</a:t>
            </a:fld>
            <a:endParaRPr lang="zh-CN" altLang="en-US"/>
          </a:p>
        </p:txBody>
      </p:sp>
    </p:spTree>
    <p:extLst>
      <p:ext uri="{BB962C8B-B14F-4D97-AF65-F5344CB8AC3E}">
        <p14:creationId xmlns:p14="http://schemas.microsoft.com/office/powerpoint/2010/main" val="557366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y in range(1,z) for x in range(1,y)   </a:t>
            </a:r>
            <a:r>
              <a:rPr lang="zh-CN" altLang="en-US" dirty="0"/>
              <a:t>计算次数约等于：  </a:t>
            </a:r>
            <a:r>
              <a:rPr lang="en-US" altLang="zh-CN" dirty="0"/>
              <a:t>1 + 2 + …. + z </a:t>
            </a:r>
            <a:r>
              <a:rPr lang="zh-CN" altLang="en-US" dirty="0"/>
              <a:t>　＝</a:t>
            </a:r>
            <a:r>
              <a:rPr lang="zh-CN" altLang="en-US" baseline="0" dirty="0"/>
              <a:t> </a:t>
            </a:r>
            <a:r>
              <a:rPr lang="en-US" altLang="zh-CN" baseline="0" dirty="0"/>
              <a:t>z(z+1)/2 </a:t>
            </a:r>
          </a:p>
          <a:p>
            <a:r>
              <a:rPr lang="en-US" altLang="zh-CN" baseline="0" dirty="0"/>
              <a:t>for z in range(100)  =  sum 100(z*z) = n(n+1)(2n+1)/6</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63</a:t>
            </a:fld>
            <a:endParaRPr lang="zh-CN" altLang="en-US"/>
          </a:p>
        </p:txBody>
      </p:sp>
    </p:spTree>
    <p:extLst>
      <p:ext uri="{BB962C8B-B14F-4D97-AF65-F5344CB8AC3E}">
        <p14:creationId xmlns:p14="http://schemas.microsoft.com/office/powerpoint/2010/main" val="1737566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72</a:t>
            </a:fld>
            <a:endParaRPr lang="zh-CN" altLang="en-US"/>
          </a:p>
        </p:txBody>
      </p:sp>
    </p:spTree>
    <p:extLst>
      <p:ext uri="{BB962C8B-B14F-4D97-AF65-F5344CB8AC3E}">
        <p14:creationId xmlns:p14="http://schemas.microsoft.com/office/powerpoint/2010/main" val="1173338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en-US" altLang="zh-CN" sz="1200" dirty="0">
                <a:latin typeface="Consolas" panose="020B0609020204030204" pitchFamily="49" charset="0"/>
              </a:rPr>
              <a:t>&gt;&gt;&gt; [row[</a:t>
            </a:r>
            <a:r>
              <a:rPr lang="en-US" altLang="zh-CN" sz="1200" dirty="0" err="1">
                <a:latin typeface="Consolas" panose="020B0609020204030204" pitchFamily="49" charset="0"/>
              </a:rPr>
              <a:t>i</a:t>
            </a:r>
            <a:r>
              <a:rPr lang="en-US" altLang="zh-CN" sz="1200" dirty="0">
                <a:latin typeface="Consolas" panose="020B0609020204030204" pitchFamily="49" charset="0"/>
              </a:rPr>
              <a:t>] for row in matrix for </a:t>
            </a:r>
            <a:r>
              <a:rPr lang="en-US" altLang="zh-CN" sz="1200" dirty="0" err="1">
                <a:latin typeface="Consolas" panose="020B0609020204030204" pitchFamily="49" charset="0"/>
              </a:rPr>
              <a:t>i</a:t>
            </a:r>
            <a:r>
              <a:rPr lang="en-US" altLang="zh-CN" sz="1200" dirty="0">
                <a:latin typeface="Consolas" panose="020B0609020204030204" pitchFamily="49" charset="0"/>
              </a:rPr>
              <a:t> in </a:t>
            </a:r>
          </a:p>
          <a:p>
            <a:pPr>
              <a:buFont typeface="Wingdings" pitchFamily="2" charset="2"/>
              <a:buNone/>
            </a:pPr>
            <a:r>
              <a:rPr lang="en-US" altLang="zh-CN" sz="12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sz="12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2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sz="12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2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sz="12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2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2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200" dirty="0">
                <a:latin typeface="Consolas" panose="020B0609020204030204" pitchFamily="49" charset="0"/>
              </a:rPr>
              <a:t>]</a:t>
            </a:r>
          </a:p>
          <a:p>
            <a:pPr>
              <a:buFont typeface="Wingdings" pitchFamily="2" charset="2"/>
              <a:buNone/>
            </a:pPr>
            <a:r>
              <a:rPr lang="en-US" altLang="zh-CN" sz="1200" dirty="0">
                <a:solidFill>
                  <a:srgbClr val="0070C0"/>
                </a:solidFill>
                <a:latin typeface="Consolas" panose="020B0609020204030204" pitchFamily="49" charset="0"/>
              </a:rPr>
              <a:t>[1, 2, 3, 4, 5, 6, 7, 8, 9, 10, 11, 12]</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75</a:t>
            </a:fld>
            <a:endParaRPr lang="zh-CN" altLang="en-US"/>
          </a:p>
        </p:txBody>
      </p:sp>
    </p:spTree>
    <p:extLst>
      <p:ext uri="{BB962C8B-B14F-4D97-AF65-F5344CB8AC3E}">
        <p14:creationId xmlns:p14="http://schemas.microsoft.com/office/powerpoint/2010/main" val="5744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Calibri" pitchFamily="34" charset="0"/>
                <a:ea typeface="宋体" pitchFamily="2" charset="-122"/>
                <a:cs typeface="+mn-cs"/>
              </a:rPr>
              <a:t>十二生肖，又叫属相，是中国与十二地支相配以人出生年份的十二种动物，包括鼠、牛、虎、兔、龙、蛇、马、羊、猴、鸡、狗、猪。</a:t>
            </a:r>
            <a:endParaRPr lang="en-US" altLang="zh-CN" sz="1200" b="0" i="0" kern="1200" dirty="0">
              <a:solidFill>
                <a:schemeClr val="tx1"/>
              </a:solidFill>
              <a:effectLst/>
              <a:latin typeface="Calibri" pitchFamily="34"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5</a:t>
            </a:fld>
            <a:endParaRPr lang="zh-CN" altLang="en-US"/>
          </a:p>
        </p:txBody>
      </p:sp>
    </p:spTree>
    <p:extLst>
      <p:ext uri="{BB962C8B-B14F-4D97-AF65-F5344CB8AC3E}">
        <p14:creationId xmlns:p14="http://schemas.microsoft.com/office/powerpoint/2010/main" val="3647859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赋值语句： </a:t>
            </a:r>
            <a:r>
              <a:rPr lang="en-US" altLang="zh-CN" sz="1200" dirty="0"/>
              <a:t>var = expr     # a  = [1, 2, 3]</a:t>
            </a:r>
          </a:p>
          <a:p>
            <a:pPr marL="285750" indent="-285750">
              <a:buFont typeface="Arial" panose="020B0604020202020204" pitchFamily="34" charset="0"/>
              <a:buChar char="•"/>
            </a:pPr>
            <a:r>
              <a:rPr lang="zh-CN" altLang="en-US" sz="1200" dirty="0"/>
              <a:t>首先计算</a:t>
            </a:r>
            <a:r>
              <a:rPr lang="en-US" altLang="zh-CN" sz="1200" dirty="0"/>
              <a:t>RHS</a:t>
            </a:r>
            <a:r>
              <a:rPr lang="zh-CN" altLang="en-US" sz="1200" dirty="0"/>
              <a:t>，然后赋值</a:t>
            </a:r>
            <a:endParaRPr lang="en-US" altLang="zh-CN" sz="1200" dirty="0"/>
          </a:p>
          <a:p>
            <a:pPr marL="285750" indent="-285750">
              <a:buFont typeface="Arial" panose="020B0604020202020204" pitchFamily="34" charset="0"/>
              <a:buChar char="•"/>
            </a:pPr>
            <a:r>
              <a:rPr lang="zh-CN" altLang="en-US" sz="1200" dirty="0"/>
              <a:t>将</a:t>
            </a:r>
            <a:r>
              <a:rPr lang="en-US" altLang="zh-CN" sz="1200" dirty="0"/>
              <a:t>expr</a:t>
            </a:r>
            <a:r>
              <a:rPr lang="zh-CN" altLang="en-US" sz="1200" dirty="0"/>
              <a:t>所对应的对象与变量</a:t>
            </a:r>
            <a:r>
              <a:rPr lang="en-US" altLang="zh-CN" sz="1200" dirty="0"/>
              <a:t>var</a:t>
            </a:r>
            <a:r>
              <a:rPr lang="zh-CN" altLang="en-US" sz="1200" dirty="0"/>
              <a:t>绑定，注意其并没有改变</a:t>
            </a:r>
            <a:r>
              <a:rPr lang="en-US" altLang="zh-CN" sz="1200" dirty="0"/>
              <a:t>var</a:t>
            </a:r>
            <a:r>
              <a:rPr lang="zh-CN" altLang="en-US" sz="1200" dirty="0"/>
              <a:t>所指向的对象的值</a:t>
            </a:r>
            <a:endParaRPr lang="en-US" altLang="zh-CN" sz="1200" dirty="0"/>
          </a:p>
          <a:p>
            <a:r>
              <a:rPr lang="en-US" altLang="zh-CN" sz="1200" dirty="0"/>
              <a:t>===&gt;  a[0] = 1 </a:t>
            </a:r>
          </a:p>
          <a:p>
            <a:r>
              <a:rPr lang="zh-CN" altLang="en-US" sz="1200" dirty="0"/>
              <a:t>赋值语句左边除了可以采用变量外，还可以采用列表下标的形式，表示列表中对应位置的元素指向右边表达式所对应的对象</a:t>
            </a:r>
            <a:endParaRPr lang="en-US" altLang="zh-CN" sz="1200" dirty="0"/>
          </a:p>
          <a:p>
            <a:endParaRPr lang="zh-CN" altLang="en-US" dirty="0"/>
          </a:p>
          <a:p>
            <a:pPr>
              <a:lnSpc>
                <a:spcPct val="90000"/>
              </a:lnSpc>
            </a:pPr>
            <a:r>
              <a:rPr lang="en-US" altLang="zh-CN" dirty="0">
                <a:latin typeface="宋体" pitchFamily="2" charset="-122"/>
              </a:rPr>
              <a:t>&gt;&gt;&gt; import math</a:t>
            </a:r>
          </a:p>
          <a:p>
            <a:pPr>
              <a:lnSpc>
                <a:spcPct val="90000"/>
              </a:lnSpc>
            </a:pPr>
            <a:r>
              <a:rPr lang="en-US" altLang="zh-CN" dirty="0">
                <a:latin typeface="宋体" pitchFamily="2" charset="-122"/>
              </a:rPr>
              <a:t>&gt;&gt;&gt; </a:t>
            </a:r>
            <a:r>
              <a:rPr lang="en-US" altLang="zh-CN" dirty="0" err="1">
                <a:latin typeface="宋体" pitchFamily="2" charset="-122"/>
              </a:rPr>
              <a:t>math.pi</a:t>
            </a:r>
            <a:r>
              <a:rPr lang="en-US" altLang="zh-CN" dirty="0">
                <a:latin typeface="宋体" pitchFamily="2" charset="-122"/>
              </a:rPr>
              <a:t> = 3.14  </a:t>
            </a: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6</a:t>
            </a:fld>
            <a:endParaRPr lang="zh-CN" altLang="en-US"/>
          </a:p>
        </p:txBody>
      </p:sp>
    </p:spTree>
    <p:extLst>
      <p:ext uri="{BB962C8B-B14F-4D97-AF65-F5344CB8AC3E}">
        <p14:creationId xmlns:p14="http://schemas.microsoft.com/office/powerpoint/2010/main" val="251481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300"/>
              </a:spcAft>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8</a:t>
            </a:fld>
            <a:endParaRPr lang="zh-CN" altLang="en-US"/>
          </a:p>
        </p:txBody>
      </p:sp>
    </p:spTree>
    <p:extLst>
      <p:ext uri="{BB962C8B-B14F-4D97-AF65-F5344CB8AC3E}">
        <p14:creationId xmlns:p14="http://schemas.microsoft.com/office/powerpoint/2010/main" val="333741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当一个复合对象包含指向自身的引用时（如 </a:t>
            </a:r>
            <a:r>
              <a:rPr lang="en-US" altLang="zh-CN" dirty="0" err="1"/>
              <a:t>L.append</a:t>
            </a:r>
            <a:r>
              <a:rPr lang="en-US" altLang="zh-CN" dirty="0"/>
              <a:t>(L) </a:t>
            </a:r>
            <a:r>
              <a:rPr lang="zh-CN" altLang="en-US" dirty="0"/>
              <a:t>），称为循环对象。当</a:t>
            </a:r>
            <a:r>
              <a:rPr lang="en-US" altLang="zh-CN" dirty="0"/>
              <a:t>Python</a:t>
            </a:r>
            <a:r>
              <a:rPr lang="zh-CN" altLang="en-US" dirty="0"/>
              <a:t>在对象中检测到循环时，会打印成 </a:t>
            </a:r>
            <a:r>
              <a:rPr lang="en-US" altLang="zh-CN" dirty="0"/>
              <a:t>[...] </a:t>
            </a:r>
            <a:r>
              <a:rPr lang="zh-CN" altLang="en-US" dirty="0"/>
              <a:t>而不会 陷入无限循环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10</a:t>
            </a:fld>
            <a:endParaRPr lang="zh-CN" altLang="en-US"/>
          </a:p>
        </p:txBody>
      </p:sp>
    </p:spTree>
    <p:extLst>
      <p:ext uri="{BB962C8B-B14F-4D97-AF65-F5344CB8AC3E}">
        <p14:creationId xmlns:p14="http://schemas.microsoft.com/office/powerpoint/2010/main" val="195333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编程题：找到指定值出现的所有下标数 </a:t>
            </a:r>
            <a:r>
              <a:rPr lang="en-US" altLang="zh-CN" dirty="0"/>
              <a:t>,</a:t>
            </a:r>
            <a:r>
              <a:rPr lang="zh-CN" altLang="en-US" dirty="0"/>
              <a:t>采用</a:t>
            </a:r>
            <a:r>
              <a:rPr lang="en-US" altLang="zh-CN" dirty="0"/>
              <a:t>for</a:t>
            </a:r>
            <a:r>
              <a:rPr lang="zh-CN" altLang="en-US" dirty="0"/>
              <a:t>循环来实现</a:t>
            </a:r>
            <a:r>
              <a:rPr lang="en-US" altLang="zh-CN" dirty="0"/>
              <a:t>index</a:t>
            </a:r>
            <a:r>
              <a:rPr lang="zh-CN" altLang="en-US" dirty="0"/>
              <a:t>或扩展的</a:t>
            </a:r>
            <a:r>
              <a:rPr lang="en-US" altLang="zh-CN" dirty="0"/>
              <a:t>index </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12</a:t>
            </a:fld>
            <a:endParaRPr lang="zh-CN" altLang="en-US"/>
          </a:p>
        </p:txBody>
      </p:sp>
    </p:spTree>
    <p:extLst>
      <p:ext uri="{BB962C8B-B14F-4D97-AF65-F5344CB8AC3E}">
        <p14:creationId xmlns:p14="http://schemas.microsoft.com/office/powerpoint/2010/main" val="111149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cs typeface="Times New Roman" panose="02020603050405020304" pitchFamily="18" charset="0"/>
              </a:rPr>
              <a:t>由于涉及大量</a:t>
            </a:r>
            <a:r>
              <a:rPr lang="zh-CN" altLang="en-US" dirty="0">
                <a:latin typeface="Times New Roman" panose="02020603050405020304" pitchFamily="18" charset="0"/>
                <a:cs typeface="Times New Roman" panose="02020603050405020304" pitchFamily="18" charset="0"/>
              </a:rPr>
              <a:t>元素</a:t>
            </a:r>
            <a:r>
              <a:rPr lang="zh-CN" altLang="zh-CN" dirty="0">
                <a:latin typeface="Times New Roman" panose="02020603050405020304" pitchFamily="18" charset="0"/>
                <a:cs typeface="Times New Roman" panose="02020603050405020304" pitchFamily="18" charset="0"/>
              </a:rPr>
              <a:t>的复制，该操作速度较慢，在涉及大量元素添加时不建议使用该方法</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15</a:t>
            </a:fld>
            <a:endParaRPr lang="zh-CN" altLang="en-US"/>
          </a:p>
        </p:txBody>
      </p:sp>
    </p:spTree>
    <p:extLst>
      <p:ext uri="{BB962C8B-B14F-4D97-AF65-F5344CB8AC3E}">
        <p14:creationId xmlns:p14="http://schemas.microsoft.com/office/powerpoint/2010/main" val="287536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字典和集合</a:t>
            </a:r>
            <a:endParaRPr lang="en-US" altLang="zh-CN" sz="1200" dirty="0"/>
          </a:p>
          <a:p>
            <a:r>
              <a:rPr lang="zh-CN" altLang="en-US" sz="1200" dirty="0"/>
              <a:t>：列表解析式、生成器表达式、</a:t>
            </a:r>
            <a:r>
              <a:rPr lang="en-US" altLang="zh-CN" sz="1200" dirty="0"/>
              <a:t>map/filter/reduce</a:t>
            </a:r>
            <a:r>
              <a:rPr lang="zh-CN" altLang="en-US" sz="1200" dirty="0"/>
              <a:t>、生成器函数</a:t>
            </a:r>
            <a:endParaRPr lang="zh-CN" altLang="en-US" dirty="0"/>
          </a:p>
        </p:txBody>
      </p:sp>
      <p:sp>
        <p:nvSpPr>
          <p:cNvPr id="4" name="灯片编号占位符 3"/>
          <p:cNvSpPr>
            <a:spLocks noGrp="1"/>
          </p:cNvSpPr>
          <p:nvPr>
            <p:ph type="sldNum" sz="quarter" idx="5"/>
          </p:nvPr>
        </p:nvSpPr>
        <p:spPr/>
        <p:txBody>
          <a:bodyPr/>
          <a:lstStyle/>
          <a:p>
            <a:fld id="{7708BEDE-8E85-48AE-9BA5-005F8B2638F1}" type="slidenum">
              <a:rPr lang="zh-CN" altLang="en-US" smtClean="0"/>
              <a:t>17</a:t>
            </a:fld>
            <a:endParaRPr lang="zh-CN" altLang="en-US"/>
          </a:p>
        </p:txBody>
      </p:sp>
    </p:spTree>
    <p:extLst>
      <p:ext uri="{BB962C8B-B14F-4D97-AF65-F5344CB8AC3E}">
        <p14:creationId xmlns:p14="http://schemas.microsoft.com/office/powerpoint/2010/main" val="39609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271F8-ADAA-4BC6-B039-DB7B2D9965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5DEA4D-643D-43ED-BE97-429D0C86F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FCCF1AF-5468-4355-B694-C00DBFB605D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64F6C85E-D82D-4AF1-94A1-3FE614B6FEA4}"/>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79D36B1-BF9A-470D-A44B-8FC66E830382}"/>
              </a:ext>
            </a:extLst>
          </p:cNvPr>
          <p:cNvSpPr>
            <a:spLocks noGrp="1"/>
          </p:cNvSpPr>
          <p:nvPr>
            <p:ph type="sldNum" sz="quarter" idx="12"/>
          </p:nvPr>
        </p:nvSpPr>
        <p:spPr>
          <a:xfrm>
            <a:off x="9057730" y="6492875"/>
            <a:ext cx="2743200" cy="365125"/>
          </a:xfrm>
          <a:prstGeom prst="rect">
            <a:avLst/>
          </a:prstGeom>
        </p:spPr>
        <p:txBody>
          <a:bodyPr/>
          <a:lstStyle>
            <a:lvl1pPr algn="r">
              <a:defRPr/>
            </a:lvl1pPr>
          </a:lstStyle>
          <a:p>
            <a:fld id="{D9D1AFC0-80D2-4D2C-A7C8-5A0F0248062E}" type="slidenum">
              <a:rPr lang="zh-CN" altLang="en-US" smtClean="0"/>
              <a:pPr/>
              <a:t>‹#›</a:t>
            </a:fld>
            <a:endParaRPr lang="zh-CN" altLang="en-US" dirty="0"/>
          </a:p>
        </p:txBody>
      </p:sp>
    </p:spTree>
    <p:extLst>
      <p:ext uri="{BB962C8B-B14F-4D97-AF65-F5344CB8AC3E}">
        <p14:creationId xmlns:p14="http://schemas.microsoft.com/office/powerpoint/2010/main" val="2715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28FF4-8519-4A3B-84B8-49FE0F2685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BC59F1-2F07-481E-B96E-76E65274780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F68CD0-637B-4C5D-AD13-9F661E91B46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0F5777F0-BFA4-4D59-9742-58F33D13C2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61DE815D-F543-47C8-8F3F-805B792D18E1}"/>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362809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7620AA-9EC9-44E0-B36A-983568BE77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B95DE6-91DB-4FBB-8D97-409B4FFADE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6DBB3E-0E8F-4DB5-B64E-DACDB45CB08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AB381F01-086D-45F2-91B3-2D4837DEE42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58AD2CF-84BE-4854-9F14-8A28F055D265}"/>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1443917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D38D05-C945-4C95-8247-A7EC74940102}"/>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CCF98940-E298-4C02-A0D4-EC8249AEFD3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41A8DA3-B2F1-43F6-897D-782D57B4B44D}"/>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
        <p:nvSpPr>
          <p:cNvPr id="5" name="标题 4">
            <a:extLst>
              <a:ext uri="{FF2B5EF4-FFF2-40B4-BE49-F238E27FC236}">
                <a16:creationId xmlns:a16="http://schemas.microsoft.com/office/drawing/2014/main" id="{AED6B269-64D1-4AFD-BD73-423CE2A276BD}"/>
              </a:ext>
            </a:extLst>
          </p:cNvPr>
          <p:cNvSpPr>
            <a:spLocks noGrp="1"/>
          </p:cNvSpPr>
          <p:nvPr>
            <p:ph type="title"/>
          </p:nvPr>
        </p:nvSpPr>
        <p:spPr/>
        <p:txBody>
          <a:bodyPr/>
          <a:lstStyle/>
          <a:p>
            <a:r>
              <a:rPr lang="zh-CN" altLang="en-US" dirty="0"/>
              <a:t>单击此处编辑母版标题样式</a:t>
            </a:r>
          </a:p>
        </p:txBody>
      </p:sp>
      <p:sp>
        <p:nvSpPr>
          <p:cNvPr id="7" name="内容占位符 6">
            <a:extLst>
              <a:ext uri="{FF2B5EF4-FFF2-40B4-BE49-F238E27FC236}">
                <a16:creationId xmlns:a16="http://schemas.microsoft.com/office/drawing/2014/main" id="{1FB4B007-3A57-4669-A29C-3B63E446D951}"/>
              </a:ext>
            </a:extLst>
          </p:cNvPr>
          <p:cNvSpPr>
            <a:spLocks noGrp="1"/>
          </p:cNvSpPr>
          <p:nvPr>
            <p:ph sz="quarter" idx="13"/>
          </p:nvPr>
        </p:nvSpPr>
        <p:spPr>
          <a:xfrm>
            <a:off x="844296" y="2039143"/>
            <a:ext cx="4694110" cy="241458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a:extLst>
              <a:ext uri="{FF2B5EF4-FFF2-40B4-BE49-F238E27FC236}">
                <a16:creationId xmlns:a16="http://schemas.microsoft.com/office/drawing/2014/main" id="{E9EF51A8-F688-42F7-A9AF-08AE9C8D4F08}"/>
              </a:ext>
            </a:extLst>
          </p:cNvPr>
          <p:cNvSpPr>
            <a:spLocks noGrp="1"/>
          </p:cNvSpPr>
          <p:nvPr>
            <p:ph type="body" sz="quarter" idx="14"/>
          </p:nvPr>
        </p:nvSpPr>
        <p:spPr>
          <a:xfrm>
            <a:off x="6210300" y="2162175"/>
            <a:ext cx="4962525" cy="22907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表格占位符 10">
            <a:extLst>
              <a:ext uri="{FF2B5EF4-FFF2-40B4-BE49-F238E27FC236}">
                <a16:creationId xmlns:a16="http://schemas.microsoft.com/office/drawing/2014/main" id="{16B2782A-B31D-4B08-A189-B980E4E84FDA}"/>
              </a:ext>
            </a:extLst>
          </p:cNvPr>
          <p:cNvSpPr>
            <a:spLocks noGrp="1"/>
          </p:cNvSpPr>
          <p:nvPr>
            <p:ph type="tbl" sz="quarter" idx="15"/>
          </p:nvPr>
        </p:nvSpPr>
        <p:spPr>
          <a:xfrm>
            <a:off x="838200" y="4522791"/>
            <a:ext cx="4694110" cy="1590675"/>
          </a:xfrm>
        </p:spPr>
        <p:txBody>
          <a:bodyPr/>
          <a:lstStyle/>
          <a:p>
            <a:endParaRPr lang="zh-CN" altLang="en-US"/>
          </a:p>
        </p:txBody>
      </p:sp>
    </p:spTree>
    <p:extLst>
      <p:ext uri="{BB962C8B-B14F-4D97-AF65-F5344CB8AC3E}">
        <p14:creationId xmlns:p14="http://schemas.microsoft.com/office/powerpoint/2010/main" val="2798298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7410-BF23-4BDC-9C93-E5015099D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D15446-AA20-4FF9-BA81-111F06438FB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E5682CA3-C599-4E7B-AA33-7DD0EE8EFCD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870573FF-627A-4482-9875-D0D84D524034}"/>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57602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A00AD-4D4F-4A90-BB82-AC6BB960EFC4}"/>
              </a:ext>
            </a:extLst>
          </p:cNvPr>
          <p:cNvSpPr>
            <a:spLocks noGrp="1"/>
          </p:cNvSpPr>
          <p:nvPr>
            <p:ph type="title"/>
          </p:nvPr>
        </p:nvSpPr>
        <p:spPr/>
        <p:txBody>
          <a:bodyPr/>
          <a:lstStyle>
            <a:lvl1pPr>
              <a:defRPr sz="2800">
                <a:solidFill>
                  <a:srgbClr val="3E4095"/>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7EBE1D3-8CB4-440D-96F8-3A5A40092F90}"/>
              </a:ext>
            </a:extLst>
          </p:cNvPr>
          <p:cNvSpPr>
            <a:spLocks noGrp="1"/>
          </p:cNvSpPr>
          <p:nvPr>
            <p:ph idx="1"/>
          </p:nvPr>
        </p:nvSpPr>
        <p:spPr>
          <a:xfrm>
            <a:off x="442913" y="728663"/>
            <a:ext cx="11289710" cy="5617710"/>
          </a:xfrm>
        </p:spPr>
        <p:txBody>
          <a:bodyPr/>
          <a:lstStyle>
            <a:lvl1pPr>
              <a:lnSpc>
                <a:spcPct val="110000"/>
              </a:lnSpc>
              <a:defRPr sz="2000"/>
            </a:lvl1pPr>
            <a:lvl2pPr>
              <a:lnSpc>
                <a:spcPct val="110000"/>
              </a:lnSpc>
              <a:defRPr sz="1800"/>
            </a:lvl2pPr>
            <a:lvl3pPr>
              <a:lnSpc>
                <a:spcPct val="110000"/>
              </a:lnSpc>
              <a:defRPr sz="2000"/>
            </a:lvl3pPr>
            <a:lvl4pPr>
              <a:lnSpc>
                <a:spcPct val="110000"/>
              </a:lnSpc>
              <a:defRPr sz="2000"/>
            </a:lvl4pPr>
            <a:lvl5pPr>
              <a:lnSpc>
                <a:spcPct val="110000"/>
              </a:lnSpc>
              <a:defRPr sz="20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矩形 7">
            <a:extLst>
              <a:ext uri="{FF2B5EF4-FFF2-40B4-BE49-F238E27FC236}">
                <a16:creationId xmlns:a16="http://schemas.microsoft.com/office/drawing/2014/main" id="{C5562687-6CC3-480C-A73D-EE1D10A971F1}"/>
              </a:ext>
            </a:extLst>
          </p:cNvPr>
          <p:cNvSpPr/>
          <p:nvPr userDrawn="1"/>
        </p:nvSpPr>
        <p:spPr>
          <a:xfrm>
            <a:off x="-1" y="6581000"/>
            <a:ext cx="12192000" cy="277000"/>
          </a:xfrm>
          <a:prstGeom prst="rect">
            <a:avLst/>
          </a:prstGeom>
          <a:solidFill>
            <a:srgbClr val="0732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12" name="图片 11">
            <a:extLst>
              <a:ext uri="{FF2B5EF4-FFF2-40B4-BE49-F238E27FC236}">
                <a16:creationId xmlns:a16="http://schemas.microsoft.com/office/drawing/2014/main" id="{EAD84667-4FD6-4606-849A-1BF3E2FE82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95" y="6565660"/>
            <a:ext cx="989557" cy="305786"/>
          </a:xfrm>
          <a:prstGeom prst="rect">
            <a:avLst/>
          </a:prstGeom>
        </p:spPr>
      </p:pic>
      <p:sp>
        <p:nvSpPr>
          <p:cNvPr id="6" name="文本框 5">
            <a:extLst>
              <a:ext uri="{FF2B5EF4-FFF2-40B4-BE49-F238E27FC236}">
                <a16:creationId xmlns:a16="http://schemas.microsoft.com/office/drawing/2014/main" id="{6D4173F8-B1CD-42EF-9E48-F2930C6A7A39}"/>
              </a:ext>
            </a:extLst>
          </p:cNvPr>
          <p:cNvSpPr txBox="1"/>
          <p:nvPr userDrawn="1"/>
        </p:nvSpPr>
        <p:spPr>
          <a:xfrm>
            <a:off x="11752125" y="6569455"/>
            <a:ext cx="701299" cy="276999"/>
          </a:xfrm>
          <a:prstGeom prst="rect">
            <a:avLst/>
          </a:prstGeom>
          <a:noFill/>
        </p:spPr>
        <p:txBody>
          <a:bodyPr wrap="square" rtlCol="0">
            <a:spAutoFit/>
          </a:bodyPr>
          <a:lstStyle/>
          <a:p>
            <a:fld id="{C3858DE9-7500-4A07-AB29-178CE3CB0F4B}" type="slidenum">
              <a:rPr lang="zh-CN" altLang="en-US" sz="1200" smtClean="0">
                <a:solidFill>
                  <a:schemeClr val="bg1"/>
                </a:solidFill>
              </a:rPr>
              <a:t>‹#›</a:t>
            </a:fld>
            <a:endParaRPr lang="zh-CN" altLang="en-US" sz="1200" dirty="0">
              <a:solidFill>
                <a:schemeClr val="bg1"/>
              </a:solidFill>
            </a:endParaRPr>
          </a:p>
        </p:txBody>
      </p:sp>
      <p:sp>
        <p:nvSpPr>
          <p:cNvPr id="11" name="Rectangle 2">
            <a:extLst>
              <a:ext uri="{FF2B5EF4-FFF2-40B4-BE49-F238E27FC236}">
                <a16:creationId xmlns:a16="http://schemas.microsoft.com/office/drawing/2014/main" id="{613951BC-260C-499F-82DB-61C1253AEE5B}"/>
              </a:ext>
            </a:extLst>
          </p:cNvPr>
          <p:cNvSpPr/>
          <p:nvPr userDrawn="1"/>
        </p:nvSpPr>
        <p:spPr>
          <a:xfrm>
            <a:off x="-3175" y="6581000"/>
            <a:ext cx="82070" cy="277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a:p>
        </p:txBody>
      </p:sp>
    </p:spTree>
    <p:extLst>
      <p:ext uri="{BB962C8B-B14F-4D97-AF65-F5344CB8AC3E}">
        <p14:creationId xmlns:p14="http://schemas.microsoft.com/office/powerpoint/2010/main" val="324555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FA8CE-5F8C-4DE1-87BD-093A6E2449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3F1409-4385-4250-9C8E-F94D36678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F0C6C0E-E4EF-4A4D-BE1C-58FAB5BCF34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B8492EA3-AF0B-493E-9B0D-6FFA93BD6D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5587CD8-17FC-4A1C-9596-4BE1466AFCC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40454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D759C-CAC7-44DB-A2A1-179FFBD032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79CBD2-432B-4197-A0A7-A8CF40F9E8C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42AF22-2B75-407F-9DA6-6C8D7740EC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841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66661-C9E2-44CD-9E22-5236E0CC08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994966-33A5-4B7A-AE10-287ABBEC2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1982C2D-3A7D-4ECE-AE9C-88AD016166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7D59F6-2004-46FB-B8E2-3B2996E13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938B0D6-0F3F-48DE-90CB-10601126D6B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D7AAB63-44C1-43C0-9E29-1CE2A877E9D4}"/>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a:extLst>
              <a:ext uri="{FF2B5EF4-FFF2-40B4-BE49-F238E27FC236}">
                <a16:creationId xmlns:a16="http://schemas.microsoft.com/office/drawing/2014/main" id="{B0DEB992-8983-4137-B343-9E810A17612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0933040-8B6C-4EC9-AF2F-F480C93B99CB}"/>
              </a:ext>
            </a:extLst>
          </p:cNvPr>
          <p:cNvSpPr>
            <a:spLocks noGrp="1"/>
          </p:cNvSpPr>
          <p:nvPr>
            <p:ph type="sldNum" sz="quarter" idx="12"/>
          </p:nvPr>
        </p:nvSpPr>
        <p:spPr>
          <a:xfrm>
            <a:off x="8610600" y="6356350"/>
            <a:ext cx="2743200" cy="365125"/>
          </a:xfrm>
          <a:prstGeom prst="rect">
            <a:avLst/>
          </a:prstGeom>
        </p:spPr>
        <p:txBody>
          <a:bodyPr/>
          <a:lstStyle/>
          <a:p>
            <a:endParaRPr lang="zh-CN" altLang="en-US" dirty="0"/>
          </a:p>
        </p:txBody>
      </p:sp>
    </p:spTree>
    <p:extLst>
      <p:ext uri="{BB962C8B-B14F-4D97-AF65-F5344CB8AC3E}">
        <p14:creationId xmlns:p14="http://schemas.microsoft.com/office/powerpoint/2010/main" val="5198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3C7F-50E3-4BBF-85D6-233D580849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4AE306-DA55-49B6-A4F5-9BC5BD994055}"/>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2272DE92-F9C8-44FC-9D87-F5FDC0F5A9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EE4EF772-7C58-4A65-ACA5-1724610A8B07}"/>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4702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1148BA-DB11-4E0E-8E84-CB97E33DAF9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23F9FEEE-D1E2-4D36-9631-39DEFC6BDDA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95C9E12C-0A7A-46FC-9CD3-0EC0953D36A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9284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7B2E0-0AEC-4EED-8E88-72D6F3658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EA969-0295-421C-B922-773C494DD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59360D-CF28-46AC-A66E-42E06595A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3F285A-3F8E-461E-A89F-A60002C018DA}"/>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FFF31183-DE59-4E06-AB9F-8F2DBEFCB95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DA40690-90D5-4601-BCCE-D12889A39D11}"/>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283762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9D14-DF52-43BA-9308-8764F1B4EA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ADE875-3691-49BB-B137-2384AE6DB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8757DE-F15A-4122-9D9B-BCA08D695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337275-CA15-4E2B-8DAC-B7F73CE8C17A}"/>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5193D2A6-B1EC-4360-A791-F14D2F08985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灯片编号占位符 6">
            <a:extLst>
              <a:ext uri="{FF2B5EF4-FFF2-40B4-BE49-F238E27FC236}">
                <a16:creationId xmlns:a16="http://schemas.microsoft.com/office/drawing/2014/main" id="{522B45CD-5E1A-4D23-A6DD-5F0AC901A20F}"/>
              </a:ext>
            </a:extLst>
          </p:cNvPr>
          <p:cNvSpPr>
            <a:spLocks noGrp="1"/>
          </p:cNvSpPr>
          <p:nvPr>
            <p:ph type="sldNum" sz="quarter" idx="12"/>
          </p:nvPr>
        </p:nvSpPr>
        <p:spPr>
          <a:xfrm>
            <a:off x="8610600" y="6356350"/>
            <a:ext cx="2743200" cy="365125"/>
          </a:xfrm>
          <a:prstGeom prst="rect">
            <a:avLst/>
          </a:prstGeom>
        </p:spPr>
        <p:txBody>
          <a:bodyPr/>
          <a:lstStyle/>
          <a:p>
            <a:fld id="{D9D1AFC0-80D2-4D2C-A7C8-5A0F0248062E}" type="slidenum">
              <a:rPr lang="zh-CN" altLang="en-US" smtClean="0"/>
              <a:t>‹#›</a:t>
            </a:fld>
            <a:endParaRPr lang="zh-CN" altLang="en-US"/>
          </a:p>
        </p:txBody>
      </p:sp>
    </p:spTree>
    <p:extLst>
      <p:ext uri="{BB962C8B-B14F-4D97-AF65-F5344CB8AC3E}">
        <p14:creationId xmlns:p14="http://schemas.microsoft.com/office/powerpoint/2010/main" val="407412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730CA-185A-422F-85F7-CE4083E4A0E7}"/>
              </a:ext>
            </a:extLst>
          </p:cNvPr>
          <p:cNvSpPr>
            <a:spLocks noGrp="1"/>
          </p:cNvSpPr>
          <p:nvPr>
            <p:ph type="title"/>
          </p:nvPr>
        </p:nvSpPr>
        <p:spPr>
          <a:xfrm>
            <a:off x="529046" y="40957"/>
            <a:ext cx="11203577" cy="64443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CAC8DB3-1DD4-42B6-9E78-E0296777C42E}"/>
              </a:ext>
            </a:extLst>
          </p:cNvPr>
          <p:cNvSpPr>
            <a:spLocks noGrp="1"/>
          </p:cNvSpPr>
          <p:nvPr>
            <p:ph type="body" idx="1"/>
          </p:nvPr>
        </p:nvSpPr>
        <p:spPr>
          <a:xfrm>
            <a:off x="529046" y="905691"/>
            <a:ext cx="11044645" cy="529481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a:extLst>
              <a:ext uri="{FF2B5EF4-FFF2-40B4-BE49-F238E27FC236}">
                <a16:creationId xmlns:a16="http://schemas.microsoft.com/office/drawing/2014/main" id="{1041A53A-B1DB-47B0-9130-DDC4854034D1}"/>
              </a:ext>
            </a:extLst>
          </p:cNvPr>
          <p:cNvSpPr/>
          <p:nvPr userDrawn="1"/>
        </p:nvSpPr>
        <p:spPr>
          <a:xfrm>
            <a:off x="11662257" y="6517865"/>
            <a:ext cx="439544" cy="276999"/>
          </a:xfrm>
          <a:prstGeom prst="rect">
            <a:avLst/>
          </a:prstGeom>
        </p:spPr>
        <p:txBody>
          <a:bodyPr wrap="none">
            <a:spAutoFit/>
          </a:bodyPr>
          <a:lstStyle/>
          <a:p>
            <a:fld id="{F99400D7-9113-4B59-A3BD-69C3B8176E59}" type="slidenum">
              <a:rPr lang="zh-CN" altLang="en-US" sz="1200" smtClean="0">
                <a:solidFill>
                  <a:schemeClr val="bg1"/>
                </a:solidFill>
              </a:rPr>
              <a:t>‹#›</a:t>
            </a:fld>
            <a:endParaRPr lang="zh-CN" altLang="en-US" sz="1600" dirty="0">
              <a:solidFill>
                <a:schemeClr val="bg1"/>
              </a:solidFill>
            </a:endParaRPr>
          </a:p>
        </p:txBody>
      </p:sp>
    </p:spTree>
    <p:extLst>
      <p:ext uri="{BB962C8B-B14F-4D97-AF65-F5344CB8AC3E}">
        <p14:creationId xmlns:p14="http://schemas.microsoft.com/office/powerpoint/2010/main" val="371149534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655" r:id="rId12"/>
    <p:sldLayoutId id="214748380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570" userDrawn="1">
          <p15:clr>
            <a:srgbClr val="F26B43"/>
          </p15:clr>
        </p15:guide>
        <p15:guide id="4" orient="horz" pos="459" userDrawn="1">
          <p15:clr>
            <a:srgbClr val="F26B43"/>
          </p15:clr>
        </p15:guide>
        <p15:guide id="6" pos="7401" userDrawn="1">
          <p15:clr>
            <a:srgbClr val="F26B43"/>
          </p15:clr>
        </p15:guide>
        <p15:guide id="7" pos="279" userDrawn="1">
          <p15:clr>
            <a:srgbClr val="F26B43"/>
          </p15:clr>
        </p15:guide>
        <p15:guide id="8"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23517-31E8-495B-8CDB-2902853BE8A1}"/>
              </a:ext>
            </a:extLst>
          </p:cNvPr>
          <p:cNvSpPr>
            <a:spLocks noGrp="1"/>
          </p:cNvSpPr>
          <p:nvPr>
            <p:ph type="ctrTitle"/>
          </p:nvPr>
        </p:nvSpPr>
        <p:spPr/>
        <p:txBody>
          <a:bodyPr/>
          <a:lstStyle/>
          <a:p>
            <a:r>
              <a:rPr lang="zh-CN" altLang="en-US" dirty="0"/>
              <a:t>序列对象</a:t>
            </a:r>
          </a:p>
        </p:txBody>
      </p:sp>
      <p:sp>
        <p:nvSpPr>
          <p:cNvPr id="3" name="副标题 2">
            <a:extLst>
              <a:ext uri="{FF2B5EF4-FFF2-40B4-BE49-F238E27FC236}">
                <a16:creationId xmlns:a16="http://schemas.microsoft.com/office/drawing/2014/main" id="{667B487F-27AF-49D5-AB76-51C4D0871863}"/>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5083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8FFC9-0CA2-4655-8312-FB16DCF21642}"/>
              </a:ext>
            </a:extLst>
          </p:cNvPr>
          <p:cNvSpPr>
            <a:spLocks noGrp="1"/>
          </p:cNvSpPr>
          <p:nvPr>
            <p:ph type="title"/>
          </p:nvPr>
        </p:nvSpPr>
        <p:spPr/>
        <p:txBody>
          <a:bodyPr/>
          <a:lstStyle/>
          <a:p>
            <a:r>
              <a:rPr lang="zh-CN" altLang="en-US" dirty="0"/>
              <a:t>创建列表或元组</a:t>
            </a:r>
          </a:p>
        </p:txBody>
      </p:sp>
      <p:sp>
        <p:nvSpPr>
          <p:cNvPr id="3" name="内容占位符 2">
            <a:extLst>
              <a:ext uri="{FF2B5EF4-FFF2-40B4-BE49-F238E27FC236}">
                <a16:creationId xmlns:a16="http://schemas.microsoft.com/office/drawing/2014/main" id="{AF46339F-9F5F-4B8B-9395-E827C0450847}"/>
              </a:ext>
            </a:extLst>
          </p:cNvPr>
          <p:cNvSpPr>
            <a:spLocks noGrp="1"/>
          </p:cNvSpPr>
          <p:nvPr>
            <p:ph idx="1"/>
          </p:nvPr>
        </p:nvSpPr>
        <p:spPr/>
        <p:txBody>
          <a:bodyPr>
            <a:normAutofit/>
          </a:bodyPr>
          <a:lstStyle/>
          <a:p>
            <a:r>
              <a:rPr lang="zh-CN" altLang="en-US" dirty="0"/>
              <a:t>采用字面量方法创建一个列表或元组：</a:t>
            </a:r>
            <a:r>
              <a:rPr lang="en-US" altLang="zh-CN" dirty="0"/>
              <a:t>[1, 2, 3] </a:t>
            </a:r>
            <a:r>
              <a:rPr lang="zh-CN" altLang="en-US" dirty="0"/>
              <a:t>或</a:t>
            </a:r>
            <a:r>
              <a:rPr lang="en-US" altLang="zh-CN" dirty="0"/>
              <a:t>(1, 2, 3)</a:t>
            </a:r>
          </a:p>
          <a:p>
            <a:r>
              <a:rPr lang="zh-CN" altLang="en-US" dirty="0"/>
              <a:t>采用构造函数法创建列表或元组</a:t>
            </a:r>
            <a:r>
              <a:rPr lang="en-US" altLang="zh-CN" dirty="0"/>
              <a:t>: list([</a:t>
            </a:r>
            <a:r>
              <a:rPr lang="en-US" altLang="zh-CN" dirty="0" err="1"/>
              <a:t>iterable</a:t>
            </a:r>
            <a:r>
              <a:rPr lang="en-US" altLang="zh-CN" dirty="0"/>
              <a:t>])</a:t>
            </a:r>
            <a:r>
              <a:rPr lang="zh-CN" altLang="en-US" dirty="0"/>
              <a:t>或</a:t>
            </a:r>
            <a:r>
              <a:rPr lang="en-US" altLang="zh-CN" dirty="0"/>
              <a:t>tuple([</a:t>
            </a:r>
            <a:r>
              <a:rPr lang="en-US" altLang="zh-CN" dirty="0" err="1"/>
              <a:t>iterable</a:t>
            </a:r>
            <a:r>
              <a:rPr lang="en-US" altLang="zh-CN" dirty="0"/>
              <a:t>])</a:t>
            </a:r>
          </a:p>
          <a:p>
            <a:pPr lvl="1">
              <a:lnSpc>
                <a:spcPct val="95000"/>
              </a:lnSpc>
            </a:pPr>
            <a:r>
              <a:rPr lang="en-US" altLang="zh-CN" sz="2000" dirty="0"/>
              <a:t>list</a:t>
            </a:r>
            <a:r>
              <a:rPr lang="zh-CN" altLang="en-US" sz="2000" dirty="0"/>
              <a:t>或</a:t>
            </a:r>
            <a:r>
              <a:rPr lang="en-US" altLang="zh-CN" sz="2000" dirty="0"/>
              <a:t>tuple</a:t>
            </a:r>
            <a:r>
              <a:rPr lang="zh-CN" altLang="en-US" sz="2000" dirty="0"/>
              <a:t>函数的参数可为空，这时产生空列表或空元组</a:t>
            </a:r>
            <a:endParaRPr lang="en-US" altLang="zh-CN" sz="2000" dirty="0"/>
          </a:p>
          <a:p>
            <a:pPr lvl="1">
              <a:lnSpc>
                <a:spcPct val="95000"/>
              </a:lnSpc>
            </a:pPr>
            <a:r>
              <a:rPr lang="en-US" altLang="zh-CN" sz="2000" dirty="0"/>
              <a:t>list</a:t>
            </a:r>
            <a:r>
              <a:rPr lang="zh-CN" altLang="en-US" sz="2000" dirty="0"/>
              <a:t>或</a:t>
            </a:r>
            <a:r>
              <a:rPr lang="en-US" altLang="zh-CN" sz="2000" dirty="0"/>
              <a:t>tuple</a:t>
            </a:r>
            <a:r>
              <a:rPr lang="zh-CN" altLang="en-US" sz="2000" dirty="0"/>
              <a:t>函数的参数可为</a:t>
            </a:r>
            <a:r>
              <a:rPr lang="zh-CN" altLang="zh-CN" sz="2000" dirty="0"/>
              <a:t>可迭代</a:t>
            </a:r>
            <a:r>
              <a:rPr lang="zh-CN" altLang="en-US" sz="2000" dirty="0"/>
              <a:t>（</a:t>
            </a:r>
            <a:r>
              <a:rPr lang="en-US" altLang="zh-CN" sz="2000" dirty="0" err="1"/>
              <a:t>iterable</a:t>
            </a:r>
            <a:r>
              <a:rPr lang="zh-CN" altLang="en-US" sz="2000" dirty="0"/>
              <a:t>）</a:t>
            </a:r>
            <a:r>
              <a:rPr lang="zh-CN" altLang="zh-CN" sz="2000" dirty="0"/>
              <a:t>对象</a:t>
            </a:r>
            <a:r>
              <a:rPr lang="en-US" altLang="zh-CN" sz="2000" dirty="0"/>
              <a:t>(</a:t>
            </a:r>
            <a:r>
              <a:rPr lang="zh-CN" altLang="en-US" sz="2000" dirty="0"/>
              <a:t>比如列表、</a:t>
            </a:r>
            <a:r>
              <a:rPr lang="en-US" altLang="zh-CN" sz="2000" dirty="0"/>
              <a:t>range</a:t>
            </a:r>
            <a:r>
              <a:rPr lang="zh-CN" altLang="en-US" sz="2000" dirty="0"/>
              <a:t>对象、字符串、元组、字典、集合等</a:t>
            </a:r>
            <a:r>
              <a:rPr lang="en-US" altLang="zh-CN" sz="2000" dirty="0"/>
              <a:t>)</a:t>
            </a:r>
          </a:p>
          <a:p>
            <a:pPr lvl="2">
              <a:lnSpc>
                <a:spcPct val="95000"/>
              </a:lnSpc>
            </a:pPr>
            <a:r>
              <a:rPr lang="zh-CN" altLang="en-US" dirty="0"/>
              <a:t>创建一个新的列表或元组对象，该对象的每个元素指向可迭代对象中各个元素指向的对象</a:t>
            </a:r>
            <a:endParaRPr lang="en-US" altLang="zh-CN" dirty="0"/>
          </a:p>
          <a:p>
            <a:pPr lvl="2">
              <a:lnSpc>
                <a:spcPct val="95000"/>
              </a:lnSpc>
            </a:pPr>
            <a:r>
              <a:rPr lang="en-US" altLang="zh-CN" dirty="0"/>
              <a:t>tuple</a:t>
            </a:r>
            <a:r>
              <a:rPr lang="zh-CN" altLang="en-US" dirty="0"/>
              <a:t>函数的参数为元组时，由于元组是不可变对象，因此返回该元组</a:t>
            </a:r>
            <a:endParaRPr lang="en-US" altLang="zh-CN" dirty="0"/>
          </a:p>
          <a:p>
            <a:r>
              <a:rPr lang="zh-CN" altLang="en-US" dirty="0"/>
              <a:t>在已有列表对象时，还可以通过该对象的</a:t>
            </a:r>
            <a:r>
              <a:rPr lang="en-US" altLang="zh-CN" dirty="0"/>
              <a:t>copy()</a:t>
            </a:r>
            <a:r>
              <a:rPr lang="zh-CN" altLang="en-US" dirty="0"/>
              <a:t>方法，创建一个新的列表对象，该对象的每个元素指向原列表对象的对应位置的元素</a:t>
            </a:r>
            <a:endParaRPr lang="en-US" altLang="zh-CN" dirty="0"/>
          </a:p>
          <a:p>
            <a:endParaRPr lang="zh-CN" altLang="en-US" dirty="0"/>
          </a:p>
        </p:txBody>
      </p:sp>
      <p:sp>
        <p:nvSpPr>
          <p:cNvPr id="5" name="矩形 4">
            <a:extLst>
              <a:ext uri="{FF2B5EF4-FFF2-40B4-BE49-F238E27FC236}">
                <a16:creationId xmlns:a16="http://schemas.microsoft.com/office/drawing/2014/main" id="{B1D446E0-605E-4C27-9329-BA54F7105739}"/>
              </a:ext>
            </a:extLst>
          </p:cNvPr>
          <p:cNvSpPr/>
          <p:nvPr/>
        </p:nvSpPr>
        <p:spPr>
          <a:xfrm>
            <a:off x="158458" y="4231946"/>
            <a:ext cx="3368856" cy="2031325"/>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x = list()</a:t>
            </a:r>
            <a:r>
              <a:rPr kumimoji="0" lang="zh-CN" altLang="en-US" sz="1800" b="0"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 </a:t>
            </a:r>
            <a:r>
              <a:rPr kumimoji="0" lang="zh-CN" altLang="zh-CN"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#创建空列表</a:t>
            </a:r>
            <a:endPar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x</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list([1, 3, 5, 7, 9])</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[1, 3, 5, 7, 9]</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list(range(1, 10, 2))</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[1, 3, 5, 7, 9]</a:t>
            </a:r>
          </a:p>
        </p:txBody>
      </p:sp>
      <p:sp>
        <p:nvSpPr>
          <p:cNvPr id="7" name="矩形 6">
            <a:extLst>
              <a:ext uri="{FF2B5EF4-FFF2-40B4-BE49-F238E27FC236}">
                <a16:creationId xmlns:a16="http://schemas.microsoft.com/office/drawing/2014/main" id="{03BB1DBA-E8DC-49D3-9869-D004678A5A9E}"/>
              </a:ext>
            </a:extLst>
          </p:cNvPr>
          <p:cNvSpPr/>
          <p:nvPr/>
        </p:nvSpPr>
        <p:spPr>
          <a:xfrm>
            <a:off x="3983163" y="4176546"/>
            <a:ext cx="3853333" cy="2308324"/>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list((1, 3, 5, 7, 9))</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[1, 3, 5, 7, 9]</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zh-CN" altLang="en-US"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list('hello world')</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['h', 'e', 'l', 'l', 'o', ' ', 'w', 'o', 'r', 'l', 'd']</a:t>
            </a:r>
            <a:endParaRPr kumimoji="0" lang="en-US" altLang="zh-CN"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en-US" altLang="zh-CN"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s = list(range(5))</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&gt;&gt;&gt; </a:t>
            </a:r>
            <a:r>
              <a:rPr kumimoji="0" lang="en-US" altLang="zh-CN" sz="1800" b="1" i="0" u="none" strike="noStrike" kern="0" cap="none" spc="0" normalizeH="0" baseline="0" noProof="0" dirty="0" err="1">
                <a:ln>
                  <a:noFill/>
                </a:ln>
                <a:solidFill>
                  <a:srgbClr val="4472C4"/>
                </a:solidFill>
                <a:effectLst/>
                <a:uLnTx/>
                <a:uFillTx/>
                <a:latin typeface="Consolas" panose="020B0609020204030204" pitchFamily="49" charset="0"/>
                <a:ea typeface="等线" panose="02010600030101010101" pitchFamily="2" charset="-122"/>
              </a:rPr>
              <a:t>s.copy</a:t>
            </a:r>
            <a:r>
              <a:rPr kumimoji="0" lang="en-US" altLang="zh-CN" sz="1800" b="1"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rPr>
              <a:t>()</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[0, 1, 2, 3, 4]</a:t>
            </a:r>
            <a:endParaRPr kumimoji="0" lang="zh-CN" altLang="en-US" sz="1800"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endParaRPr>
          </a:p>
        </p:txBody>
      </p:sp>
      <p:sp>
        <p:nvSpPr>
          <p:cNvPr id="8" name="矩形 7">
            <a:extLst>
              <a:ext uri="{FF2B5EF4-FFF2-40B4-BE49-F238E27FC236}">
                <a16:creationId xmlns:a16="http://schemas.microsoft.com/office/drawing/2014/main" id="{C9BE4888-0364-43A5-9FD2-8D81762F7EC3}"/>
              </a:ext>
            </a:extLst>
          </p:cNvPr>
          <p:cNvSpPr/>
          <p:nvPr/>
        </p:nvSpPr>
        <p:spPr>
          <a:xfrm>
            <a:off x="8515013" y="4184973"/>
            <a:ext cx="2861733" cy="21975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5000"/>
              </a:lnSpc>
            </a:pPr>
            <a:r>
              <a:rPr lang="zh-CN" altLang="en-US" dirty="0">
                <a:latin typeface="Consolas" panose="020B0609020204030204" pitchFamily="49" charset="0"/>
              </a:rPr>
              <a:t>&gt;&gt;&gt; </a:t>
            </a:r>
            <a:r>
              <a:rPr lang="zh-CN" altLang="en-US" b="1" kern="0" dirty="0">
                <a:solidFill>
                  <a:srgbClr val="4472C4"/>
                </a:solidFill>
                <a:latin typeface="Consolas" panose="020B0609020204030204" pitchFamily="49" charset="0"/>
                <a:ea typeface="等线" panose="02010600030101010101" pitchFamily="2" charset="-122"/>
              </a:rPr>
              <a:t>tuple()</a:t>
            </a:r>
          </a:p>
          <a:p>
            <a:pPr>
              <a:lnSpc>
                <a:spcPct val="95000"/>
              </a:lnSpc>
            </a:pPr>
            <a:r>
              <a:rPr lang="zh-CN" altLang="en-US" dirty="0">
                <a:latin typeface="Consolas" panose="020B0609020204030204" pitchFamily="49" charset="0"/>
              </a:rPr>
              <a:t>()</a:t>
            </a:r>
            <a:endParaRPr lang="en-US" altLang="zh-CN" dirty="0">
              <a:latin typeface="Consolas" panose="020B0609020204030204" pitchFamily="49" charset="0"/>
            </a:endParaRPr>
          </a:p>
          <a:p>
            <a:pPr>
              <a:lnSpc>
                <a:spcPct val="95000"/>
              </a:lnSpc>
            </a:pPr>
            <a:r>
              <a:rPr lang="zh-CN" altLang="en-US" dirty="0">
                <a:latin typeface="Consolas" panose="020B0609020204030204" pitchFamily="49" charset="0"/>
              </a:rPr>
              <a:t>&gt;&gt;&gt; </a:t>
            </a:r>
            <a:r>
              <a:rPr lang="zh-CN" altLang="en-US" b="1" kern="0" dirty="0">
                <a:solidFill>
                  <a:srgbClr val="4472C4"/>
                </a:solidFill>
                <a:latin typeface="Consolas" panose="020B0609020204030204" pitchFamily="49" charset="0"/>
                <a:ea typeface="等线" panose="02010600030101010101" pitchFamily="2" charset="-122"/>
              </a:rPr>
              <a:t>tuple(range(5))</a:t>
            </a:r>
          </a:p>
          <a:p>
            <a:pPr>
              <a:lnSpc>
                <a:spcPct val="95000"/>
              </a:lnSpc>
            </a:pPr>
            <a:r>
              <a:rPr lang="zh-CN" altLang="en-US" dirty="0">
                <a:latin typeface="Consolas" panose="020B0609020204030204" pitchFamily="49" charset="0"/>
              </a:rPr>
              <a:t>(0, 1, 2, 3, 4)</a:t>
            </a:r>
          </a:p>
          <a:p>
            <a:pPr>
              <a:lnSpc>
                <a:spcPct val="95000"/>
              </a:lnSpc>
            </a:pPr>
            <a:r>
              <a:rPr lang="zh-CN" altLang="en-US" dirty="0">
                <a:latin typeface="Consolas" panose="020B0609020204030204" pitchFamily="49" charset="0"/>
              </a:rPr>
              <a:t>&gt;&gt;&gt; </a:t>
            </a:r>
            <a:r>
              <a:rPr lang="zh-CN" altLang="en-US" b="1" kern="0" dirty="0">
                <a:solidFill>
                  <a:srgbClr val="4472C4"/>
                </a:solidFill>
                <a:latin typeface="Consolas" panose="020B0609020204030204" pitchFamily="49" charset="0"/>
                <a:ea typeface="等线" panose="02010600030101010101" pitchFamily="2" charset="-122"/>
              </a:rPr>
              <a:t>tuple([1, 2, 3])</a:t>
            </a:r>
          </a:p>
          <a:p>
            <a:pPr>
              <a:lnSpc>
                <a:spcPct val="95000"/>
              </a:lnSpc>
            </a:pPr>
            <a:r>
              <a:rPr lang="zh-CN" altLang="en-US" dirty="0">
                <a:latin typeface="Consolas" panose="020B0609020204030204" pitchFamily="49" charset="0"/>
              </a:rPr>
              <a:t>(1, 2, 3)</a:t>
            </a:r>
          </a:p>
          <a:p>
            <a:pPr>
              <a:lnSpc>
                <a:spcPct val="95000"/>
              </a:lnSpc>
            </a:pPr>
            <a:r>
              <a:rPr lang="zh-CN" altLang="en-US" dirty="0">
                <a:latin typeface="Consolas" panose="020B0609020204030204" pitchFamily="49" charset="0"/>
              </a:rPr>
              <a:t>&gt;&gt;&gt; </a:t>
            </a:r>
            <a:r>
              <a:rPr lang="zh-CN" altLang="en-US" b="1" kern="0" dirty="0">
                <a:solidFill>
                  <a:srgbClr val="4472C4"/>
                </a:solidFill>
                <a:latin typeface="Consolas" panose="020B0609020204030204" pitchFamily="49" charset="0"/>
                <a:ea typeface="等线" panose="02010600030101010101" pitchFamily="2" charset="-122"/>
              </a:rPr>
              <a:t>tuple('123')</a:t>
            </a:r>
          </a:p>
          <a:p>
            <a:pPr>
              <a:lnSpc>
                <a:spcPct val="95000"/>
              </a:lnSpc>
            </a:pPr>
            <a:r>
              <a:rPr lang="zh-CN" altLang="en-US" dirty="0">
                <a:latin typeface="Consolas" panose="020B0609020204030204" pitchFamily="49" charset="0"/>
              </a:rPr>
              <a:t>('1', '2', '3')</a:t>
            </a:r>
          </a:p>
        </p:txBody>
      </p:sp>
      <p:sp>
        <p:nvSpPr>
          <p:cNvPr id="9" name="矩形 8">
            <a:extLst>
              <a:ext uri="{FF2B5EF4-FFF2-40B4-BE49-F238E27FC236}">
                <a16:creationId xmlns:a16="http://schemas.microsoft.com/office/drawing/2014/main" id="{967BF945-D5CD-4A93-9082-E5CAFD5970D2}"/>
              </a:ext>
            </a:extLst>
          </p:cNvPr>
          <p:cNvSpPr/>
          <p:nvPr/>
        </p:nvSpPr>
        <p:spPr>
          <a:xfrm>
            <a:off x="9041107" y="590166"/>
            <a:ext cx="2019376"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&gt;&gt;&gt; a=(1, 2)</a:t>
            </a:r>
          </a:p>
          <a:p>
            <a:r>
              <a:rPr lang="zh-CN" altLang="en-US" dirty="0"/>
              <a:t>&gt;&gt;&gt; tuple(a) is a</a:t>
            </a:r>
          </a:p>
          <a:p>
            <a:r>
              <a:rPr lang="zh-CN" altLang="en-US" b="1" dirty="0">
                <a:solidFill>
                  <a:srgbClr val="0070C0"/>
                </a:solidFill>
              </a:rPr>
              <a:t>True</a:t>
            </a:r>
          </a:p>
        </p:txBody>
      </p:sp>
    </p:spTree>
    <p:extLst>
      <p:ext uri="{BB962C8B-B14F-4D97-AF65-F5344CB8AC3E}">
        <p14:creationId xmlns:p14="http://schemas.microsoft.com/office/powerpoint/2010/main" val="24453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396F6-9160-4049-898C-775483594E75}"/>
              </a:ext>
            </a:extLst>
          </p:cNvPr>
          <p:cNvSpPr>
            <a:spLocks noGrp="1"/>
          </p:cNvSpPr>
          <p:nvPr>
            <p:ph type="title"/>
          </p:nvPr>
        </p:nvSpPr>
        <p:spPr/>
        <p:txBody>
          <a:bodyPr/>
          <a:lstStyle/>
          <a:p>
            <a:r>
              <a:rPr lang="zh-CN" altLang="en-US" dirty="0"/>
              <a:t>浅拷贝</a:t>
            </a:r>
            <a:r>
              <a:rPr lang="en-US" altLang="zh-CN" dirty="0"/>
              <a:t>(shallow copy)</a:t>
            </a:r>
            <a:endParaRPr lang="zh-CN" altLang="en-US" dirty="0"/>
          </a:p>
        </p:txBody>
      </p:sp>
      <p:sp>
        <p:nvSpPr>
          <p:cNvPr id="3" name="内容占位符 2">
            <a:extLst>
              <a:ext uri="{FF2B5EF4-FFF2-40B4-BE49-F238E27FC236}">
                <a16:creationId xmlns:a16="http://schemas.microsoft.com/office/drawing/2014/main" id="{8746A491-3420-4B46-A508-63383D9E411E}"/>
              </a:ext>
            </a:extLst>
          </p:cNvPr>
          <p:cNvSpPr>
            <a:spLocks noGrp="1"/>
          </p:cNvSpPr>
          <p:nvPr>
            <p:ph idx="1"/>
          </p:nvPr>
        </p:nvSpPr>
        <p:spPr/>
        <p:txBody>
          <a:bodyPr/>
          <a:lstStyle/>
          <a:p>
            <a:pPr>
              <a:spcBef>
                <a:spcPts val="600"/>
              </a:spcBef>
            </a:pPr>
            <a:r>
              <a:rPr lang="zh-CN" altLang="en-US" dirty="0">
                <a:latin typeface="宋体" pitchFamily="2" charset="-122"/>
              </a:rPr>
              <a:t>调用构造函数基于可迭代对象构造一个新的序列对象时，新的序列对象的元素与原可迭代对象中的对应元素指向同一个对象，即构造时采用</a:t>
            </a:r>
            <a:r>
              <a:rPr lang="zh-CN" altLang="en-US" b="1" dirty="0">
                <a:solidFill>
                  <a:srgbClr val="FF0000"/>
                </a:solidFill>
                <a:latin typeface="宋体" pitchFamily="2" charset="-122"/>
              </a:rPr>
              <a:t>浅拷贝</a:t>
            </a:r>
            <a:r>
              <a:rPr lang="en-US" altLang="zh-CN" b="1" dirty="0">
                <a:solidFill>
                  <a:srgbClr val="FF0000"/>
                </a:solidFill>
                <a:latin typeface="宋体" pitchFamily="2" charset="-122"/>
              </a:rPr>
              <a:t>(shallow copy)</a:t>
            </a:r>
          </a:p>
          <a:p>
            <a:pPr>
              <a:spcBef>
                <a:spcPts val="600"/>
              </a:spcBef>
            </a:pPr>
            <a:r>
              <a:rPr lang="en-US" altLang="zh-CN" dirty="0">
                <a:latin typeface="宋体" pitchFamily="2" charset="-122"/>
              </a:rPr>
              <a:t>python</a:t>
            </a:r>
            <a:r>
              <a:rPr lang="zh-CN" altLang="en-US" dirty="0">
                <a:latin typeface="宋体" pitchFamily="2" charset="-122"/>
              </a:rPr>
              <a:t>对于容器对象的许多操作（包括以后介绍的加法、乘法和切片等）缺省采用浅拷贝</a:t>
            </a:r>
            <a:endParaRPr lang="en-US" altLang="zh-CN" dirty="0">
              <a:latin typeface="宋体" pitchFamily="2" charset="-122"/>
            </a:endParaRPr>
          </a:p>
          <a:p>
            <a:pPr>
              <a:spcBef>
                <a:spcPts val="600"/>
              </a:spcBef>
            </a:pPr>
            <a:r>
              <a:rPr lang="en-US" altLang="zh-CN" dirty="0">
                <a:latin typeface="宋体" pitchFamily="2" charset="-122"/>
              </a:rPr>
              <a:t>copy</a:t>
            </a:r>
            <a:r>
              <a:rPr lang="zh-CN" altLang="en-US" dirty="0">
                <a:latin typeface="宋体" pitchFamily="2" charset="-122"/>
              </a:rPr>
              <a:t>模块的</a:t>
            </a:r>
            <a:r>
              <a:rPr lang="en-US" altLang="zh-CN" b="1" dirty="0" err="1">
                <a:solidFill>
                  <a:srgbClr val="FF0000"/>
                </a:solidFill>
                <a:latin typeface="宋体" pitchFamily="2" charset="-122"/>
              </a:rPr>
              <a:t>deepcopy</a:t>
            </a:r>
            <a:r>
              <a:rPr lang="zh-CN" altLang="en-US" b="1" dirty="0">
                <a:solidFill>
                  <a:srgbClr val="FF0000"/>
                </a:solidFill>
                <a:latin typeface="宋体" pitchFamily="2" charset="-122"/>
              </a:rPr>
              <a:t>方法进行深拷贝</a:t>
            </a:r>
            <a:r>
              <a:rPr lang="zh-CN" altLang="en-US" dirty="0">
                <a:latin typeface="宋体" pitchFamily="2" charset="-122"/>
              </a:rPr>
              <a:t>，返回同种类型的对象，递归拷贝其所包含的元素</a:t>
            </a:r>
            <a:endParaRPr lang="en-US" altLang="zh-CN" dirty="0">
              <a:latin typeface="宋体" pitchFamily="2" charset="-122"/>
            </a:endParaRPr>
          </a:p>
          <a:p>
            <a:endParaRPr lang="zh-CN" altLang="en-US" dirty="0"/>
          </a:p>
        </p:txBody>
      </p:sp>
      <p:sp>
        <p:nvSpPr>
          <p:cNvPr id="4" name="矩形 3">
            <a:extLst>
              <a:ext uri="{FF2B5EF4-FFF2-40B4-BE49-F238E27FC236}">
                <a16:creationId xmlns:a16="http://schemas.microsoft.com/office/drawing/2014/main" id="{958FED7F-704C-4AD4-AC3B-DEE1CDD067C3}"/>
              </a:ext>
            </a:extLst>
          </p:cNvPr>
          <p:cNvSpPr/>
          <p:nvPr/>
        </p:nvSpPr>
        <p:spPr>
          <a:xfrm>
            <a:off x="253473" y="4749687"/>
            <a:ext cx="3441704"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onsolas" panose="020B0609020204030204" pitchFamily="49" charset="0"/>
              </a:rPr>
              <a:t>&gt;&gt;&gt; import copy</a:t>
            </a:r>
          </a:p>
          <a:p>
            <a:r>
              <a:rPr lang="en-US" altLang="zh-CN" dirty="0">
                <a:latin typeface="Consolas" panose="020B0609020204030204" pitchFamily="49" charset="0"/>
              </a:rPr>
              <a:t>&gt;&gt;&gt; s2 = </a:t>
            </a:r>
            <a:r>
              <a:rPr lang="en-US" altLang="zh-CN" dirty="0" err="1">
                <a:latin typeface="Consolas" panose="020B0609020204030204" pitchFamily="49" charset="0"/>
              </a:rPr>
              <a:t>copy.deepcopy</a:t>
            </a:r>
            <a:r>
              <a:rPr lang="en-US" altLang="zh-CN" dirty="0">
                <a:latin typeface="Consolas" panose="020B0609020204030204" pitchFamily="49" charset="0"/>
              </a:rPr>
              <a:t>(s)</a:t>
            </a:r>
          </a:p>
          <a:p>
            <a:r>
              <a:rPr lang="en-US" altLang="zh-CN" dirty="0">
                <a:latin typeface="Consolas" panose="020B0609020204030204" pitchFamily="49" charset="0"/>
              </a:rPr>
              <a:t>&gt;&gt;&gt; s2</a:t>
            </a:r>
          </a:p>
          <a:p>
            <a:r>
              <a:rPr lang="en-US" altLang="zh-CN" dirty="0">
                <a:latin typeface="Consolas" panose="020B0609020204030204" pitchFamily="49" charset="0"/>
              </a:rPr>
              <a:t>[0, 1, [3, 4, 5]]</a:t>
            </a:r>
          </a:p>
          <a:p>
            <a:r>
              <a:rPr lang="en-US" altLang="zh-CN" dirty="0">
                <a:latin typeface="Consolas" panose="020B0609020204030204" pitchFamily="49" charset="0"/>
              </a:rPr>
              <a:t>&gt;&gt;&gt; s2[-1] is s[-1]</a:t>
            </a:r>
          </a:p>
          <a:p>
            <a:r>
              <a:rPr lang="en-US" altLang="zh-CN" dirty="0">
                <a:latin typeface="Consolas" panose="020B0609020204030204" pitchFamily="49" charset="0"/>
              </a:rPr>
              <a:t>False</a:t>
            </a:r>
            <a:endParaRPr lang="zh-CN" altLang="en-US" dirty="0"/>
          </a:p>
        </p:txBody>
      </p:sp>
      <p:sp>
        <p:nvSpPr>
          <p:cNvPr id="27" name="矩形 26">
            <a:extLst>
              <a:ext uri="{FF2B5EF4-FFF2-40B4-BE49-F238E27FC236}">
                <a16:creationId xmlns:a16="http://schemas.microsoft.com/office/drawing/2014/main" id="{24122762-0480-4ADA-9E84-DFFB8A47D617}"/>
              </a:ext>
            </a:extLst>
          </p:cNvPr>
          <p:cNvSpPr/>
          <p:nvPr/>
        </p:nvSpPr>
        <p:spPr>
          <a:xfrm>
            <a:off x="253472" y="2327398"/>
            <a:ext cx="3441705" cy="2308324"/>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e = (1, 2, 3, [-4, 4])</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 = [1, 2, 3, [-4, 4]] </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b = a</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c = list(a)</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d = tuple(a)</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srgbClr val="ED7D31"/>
                </a:solidFill>
                <a:effectLst/>
                <a:uLnTx/>
                <a:uFillTx/>
                <a:latin typeface="Consolas" panose="020B0609020204030204" pitchFamily="49" charset="0"/>
                <a:ea typeface="等线" panose="02010600030101010101" pitchFamily="2" charset="-122"/>
                <a:cs typeface="+mn-cs"/>
              </a:rPr>
              <a:t>a[0] = -1       # 1</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cs typeface="+mn-cs"/>
              </a:rPr>
              <a:t>c[3][0] = -40   # 2 </a:t>
            </a:r>
          </a:p>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b="0" i="0" u="none" strike="noStrike" kern="0" cap="none" spc="0" normalizeH="0" baseline="0" noProof="0" dirty="0">
                <a:ln>
                  <a:noFill/>
                </a:ln>
                <a:solidFill>
                  <a:srgbClr val="70AD47"/>
                </a:solidFill>
                <a:effectLst/>
                <a:uLnTx/>
                <a:uFillTx/>
                <a:latin typeface="Consolas" panose="020B0609020204030204" pitchFamily="49" charset="0"/>
                <a:ea typeface="等线" panose="02010600030101010101" pitchFamily="2" charset="-122"/>
                <a:cs typeface="+mn-cs"/>
              </a:rPr>
              <a:t>c[3].append(5)  # 3 </a:t>
            </a:r>
          </a:p>
        </p:txBody>
      </p:sp>
      <p:pic>
        <p:nvPicPr>
          <p:cNvPr id="28" name="图片 27">
            <a:extLst>
              <a:ext uri="{FF2B5EF4-FFF2-40B4-BE49-F238E27FC236}">
                <a16:creationId xmlns:a16="http://schemas.microsoft.com/office/drawing/2014/main" id="{4D93CFF5-F4C2-4A62-B929-870547432E06}"/>
              </a:ext>
            </a:extLst>
          </p:cNvPr>
          <p:cNvPicPr>
            <a:picLocks noChangeAspect="1"/>
          </p:cNvPicPr>
          <p:nvPr/>
        </p:nvPicPr>
        <p:blipFill>
          <a:blip r:embed="rId2"/>
          <a:stretch>
            <a:fillRect/>
          </a:stretch>
        </p:blipFill>
        <p:spPr>
          <a:xfrm>
            <a:off x="4455507" y="2472669"/>
            <a:ext cx="7607057" cy="3873704"/>
          </a:xfrm>
          <a:prstGeom prst="rect">
            <a:avLst/>
          </a:prstGeom>
        </p:spPr>
      </p:pic>
    </p:spTree>
    <p:extLst>
      <p:ext uri="{BB962C8B-B14F-4D97-AF65-F5344CB8AC3E}">
        <p14:creationId xmlns:p14="http://schemas.microsoft.com/office/powerpoint/2010/main" val="338281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79B8A-39ED-4F40-B412-0D3012D4520A}"/>
              </a:ext>
            </a:extLst>
          </p:cNvPr>
          <p:cNvSpPr>
            <a:spLocks noGrp="1"/>
          </p:cNvSpPr>
          <p:nvPr>
            <p:ph type="title"/>
          </p:nvPr>
        </p:nvSpPr>
        <p:spPr/>
        <p:txBody>
          <a:bodyPr/>
          <a:lstStyle/>
          <a:p>
            <a:r>
              <a:rPr lang="zh-CN" altLang="en-US" dirty="0"/>
              <a:t>有序对象</a:t>
            </a:r>
            <a:r>
              <a:rPr lang="en-US" altLang="zh-CN" dirty="0"/>
              <a:t>(</a:t>
            </a:r>
            <a:r>
              <a:rPr lang="zh-CN" altLang="en-US" dirty="0"/>
              <a:t>列表、元组和字符串等）的访问</a:t>
            </a:r>
          </a:p>
        </p:txBody>
      </p:sp>
      <p:sp>
        <p:nvSpPr>
          <p:cNvPr id="3" name="内容占位符 2">
            <a:extLst>
              <a:ext uri="{FF2B5EF4-FFF2-40B4-BE49-F238E27FC236}">
                <a16:creationId xmlns:a16="http://schemas.microsoft.com/office/drawing/2014/main" id="{79B05AB8-BAC5-431A-B16C-B238107AB81E}"/>
              </a:ext>
            </a:extLst>
          </p:cNvPr>
          <p:cNvSpPr>
            <a:spLocks noGrp="1"/>
          </p:cNvSpPr>
          <p:nvPr>
            <p:ph idx="1"/>
          </p:nvPr>
        </p:nvSpPr>
        <p:spPr>
          <a:xfrm>
            <a:off x="442912" y="728663"/>
            <a:ext cx="11394183" cy="1791349"/>
          </a:xfrm>
        </p:spPr>
        <p:txBody>
          <a:bodyPr>
            <a:normAutofit/>
          </a:bodyPr>
          <a:lstStyle/>
          <a:p>
            <a:r>
              <a:rPr lang="en-US" altLang="zh-CN" dirty="0"/>
              <a:t>seq[index]:</a:t>
            </a:r>
            <a:r>
              <a:rPr lang="zh-CN" altLang="zh-CN" dirty="0"/>
              <a:t>使用</a:t>
            </a:r>
            <a:r>
              <a:rPr lang="zh-CN" altLang="zh-CN" b="1" dirty="0">
                <a:solidFill>
                  <a:srgbClr val="0070C0"/>
                </a:solidFill>
              </a:rPr>
              <a:t>下标</a:t>
            </a:r>
            <a:r>
              <a:rPr lang="zh-CN" altLang="zh-CN" dirty="0"/>
              <a:t>访问列表元素</a:t>
            </a:r>
            <a:r>
              <a:rPr lang="zh-CN" altLang="en-US" dirty="0"/>
              <a:t>，如果下标越界，抛出</a:t>
            </a:r>
            <a:r>
              <a:rPr lang="en-US" altLang="zh-CN" dirty="0" err="1"/>
              <a:t>IndexError</a:t>
            </a:r>
            <a:r>
              <a:rPr lang="zh-CN" altLang="en-US" dirty="0"/>
              <a:t>，如果下标不为整数或切片，抛出</a:t>
            </a:r>
            <a:r>
              <a:rPr lang="en-US" altLang="zh-CN" dirty="0" err="1"/>
              <a:t>TypeError</a:t>
            </a:r>
            <a:endParaRPr lang="en-US" altLang="zh-CN" dirty="0"/>
          </a:p>
          <a:p>
            <a:endParaRPr lang="zh-CN" altLang="en-US" dirty="0"/>
          </a:p>
        </p:txBody>
      </p:sp>
      <p:grpSp>
        <p:nvGrpSpPr>
          <p:cNvPr id="10" name="组合 9">
            <a:extLst>
              <a:ext uri="{FF2B5EF4-FFF2-40B4-BE49-F238E27FC236}">
                <a16:creationId xmlns:a16="http://schemas.microsoft.com/office/drawing/2014/main" id="{47F7727A-B245-4B9E-A33F-A0FBD3E5EB50}"/>
              </a:ext>
            </a:extLst>
          </p:cNvPr>
          <p:cNvGrpSpPr/>
          <p:nvPr/>
        </p:nvGrpSpPr>
        <p:grpSpPr>
          <a:xfrm>
            <a:off x="529046" y="1356120"/>
            <a:ext cx="10651477" cy="1348560"/>
            <a:chOff x="285649" y="1975784"/>
            <a:chExt cx="10514014" cy="1348560"/>
          </a:xfrm>
        </p:grpSpPr>
        <p:sp>
          <p:nvSpPr>
            <p:cNvPr id="11" name="矩形 10">
              <a:extLst>
                <a:ext uri="{FF2B5EF4-FFF2-40B4-BE49-F238E27FC236}">
                  <a16:creationId xmlns:a16="http://schemas.microsoft.com/office/drawing/2014/main" id="{ED5B0D00-816A-4560-B025-8528CD4526C9}"/>
                </a:ext>
              </a:extLst>
            </p:cNvPr>
            <p:cNvSpPr/>
            <p:nvPr/>
          </p:nvSpPr>
          <p:spPr>
            <a:xfrm>
              <a:off x="9428775" y="2955012"/>
              <a:ext cx="1370888" cy="369332"/>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prstClr val="black"/>
                  </a:solidFill>
                  <a:effectLst/>
                  <a:uLnTx/>
                  <a:uFillTx/>
                  <a:latin typeface="Arial" pitchFamily="34" charset="0"/>
                  <a:ea typeface="宋体" pitchFamily="2" charset="-122"/>
                </a:rPr>
                <a:t>n=</a:t>
              </a:r>
              <a:r>
                <a:rPr kumimoji="0" lang="zh-CN" altLang="en-US" sz="1800" b="0" i="0" u="none" strike="noStrike" kern="0" cap="none" spc="0" normalizeH="0" baseline="0" noProof="0" dirty="0">
                  <a:ln>
                    <a:noFill/>
                  </a:ln>
                  <a:solidFill>
                    <a:prstClr val="black"/>
                  </a:solidFill>
                  <a:effectLst/>
                  <a:uLnTx/>
                  <a:uFillTx/>
                  <a:latin typeface="Arial" pitchFamily="34" charset="0"/>
                  <a:ea typeface="宋体" pitchFamily="2" charset="-122"/>
                </a:rPr>
                <a:t>序列长度</a:t>
              </a:r>
            </a:p>
          </p:txBody>
        </p:sp>
        <p:grpSp>
          <p:nvGrpSpPr>
            <p:cNvPr id="12" name="组合 11">
              <a:extLst>
                <a:ext uri="{FF2B5EF4-FFF2-40B4-BE49-F238E27FC236}">
                  <a16:creationId xmlns:a16="http://schemas.microsoft.com/office/drawing/2014/main" id="{8A4D47C4-E07B-4649-852C-7ADA1807AD11}"/>
                </a:ext>
              </a:extLst>
            </p:cNvPr>
            <p:cNvGrpSpPr/>
            <p:nvPr/>
          </p:nvGrpSpPr>
          <p:grpSpPr>
            <a:xfrm>
              <a:off x="285649" y="1975784"/>
              <a:ext cx="10378325" cy="1163893"/>
              <a:chOff x="285649" y="1932524"/>
              <a:chExt cx="11316788" cy="1588680"/>
            </a:xfrm>
          </p:grpSpPr>
          <p:graphicFrame>
            <p:nvGraphicFramePr>
              <p:cNvPr id="13" name="内容占位符 4">
                <a:extLst>
                  <a:ext uri="{FF2B5EF4-FFF2-40B4-BE49-F238E27FC236}">
                    <a16:creationId xmlns:a16="http://schemas.microsoft.com/office/drawing/2014/main" id="{FCF41112-D799-4FEB-B071-6190941B7A90}"/>
                  </a:ext>
                </a:extLst>
              </p:cNvPr>
              <p:cNvGraphicFramePr>
                <a:graphicFrameLocks/>
              </p:cNvGraphicFramePr>
              <p:nvPr>
                <p:extLst/>
              </p:nvPr>
            </p:nvGraphicFramePr>
            <p:xfrm>
              <a:off x="285649" y="1932524"/>
              <a:ext cx="11316788" cy="1518558"/>
            </p:xfrm>
            <a:graphic>
              <a:graphicData uri="http://schemas.openxmlformats.org/drawingml/2006/table">
                <a:tbl>
                  <a:tblPr firstRow="1" bandRow="1"/>
                  <a:tblGrid>
                    <a:gridCol w="1502002">
                      <a:extLst>
                        <a:ext uri="{9D8B030D-6E8A-4147-A177-3AD203B41FA5}">
                          <a16:colId xmlns:a16="http://schemas.microsoft.com/office/drawing/2014/main" val="807508130"/>
                        </a:ext>
                      </a:extLst>
                    </a:gridCol>
                    <a:gridCol w="1502002">
                      <a:extLst>
                        <a:ext uri="{9D8B030D-6E8A-4147-A177-3AD203B41FA5}">
                          <a16:colId xmlns:a16="http://schemas.microsoft.com/office/drawing/2014/main" val="366482229"/>
                        </a:ext>
                      </a:extLst>
                    </a:gridCol>
                    <a:gridCol w="1502002">
                      <a:extLst>
                        <a:ext uri="{9D8B030D-6E8A-4147-A177-3AD203B41FA5}">
                          <a16:colId xmlns:a16="http://schemas.microsoft.com/office/drawing/2014/main" val="4048872826"/>
                        </a:ext>
                      </a:extLst>
                    </a:gridCol>
                    <a:gridCol w="1502002">
                      <a:extLst>
                        <a:ext uri="{9D8B030D-6E8A-4147-A177-3AD203B41FA5}">
                          <a16:colId xmlns:a16="http://schemas.microsoft.com/office/drawing/2014/main" val="2094700963"/>
                        </a:ext>
                      </a:extLst>
                    </a:gridCol>
                    <a:gridCol w="1502002">
                      <a:extLst>
                        <a:ext uri="{9D8B030D-6E8A-4147-A177-3AD203B41FA5}">
                          <a16:colId xmlns:a16="http://schemas.microsoft.com/office/drawing/2014/main" val="1699012594"/>
                        </a:ext>
                      </a:extLst>
                    </a:gridCol>
                    <a:gridCol w="1502002">
                      <a:extLst>
                        <a:ext uri="{9D8B030D-6E8A-4147-A177-3AD203B41FA5}">
                          <a16:colId xmlns:a16="http://schemas.microsoft.com/office/drawing/2014/main" val="2242563111"/>
                        </a:ext>
                      </a:extLst>
                    </a:gridCol>
                    <a:gridCol w="1502002">
                      <a:extLst>
                        <a:ext uri="{9D8B030D-6E8A-4147-A177-3AD203B41FA5}">
                          <a16:colId xmlns:a16="http://schemas.microsoft.com/office/drawing/2014/main" val="3235044553"/>
                        </a:ext>
                      </a:extLst>
                    </a:gridCol>
                  </a:tblGrid>
                  <a:tr h="370840">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n-2</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334764"/>
                      </a:ext>
                    </a:extLst>
                  </a:tr>
                  <a:tr h="370840">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ap="flat" cmpd="sng" algn="ctr">
                          <a:no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40000"/>
                            <a:lumOff val="6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solidFill>
                            <a:sysClr val="windowText" lastClr="000000"/>
                          </a:solidFill>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9747014"/>
                      </a:ext>
                    </a:extLst>
                  </a:tr>
                  <a:tr h="370840">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-n-1</a:t>
                          </a: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a:t>
                          </a: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-n+1</a:t>
                          </a: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-2</a:t>
                          </a: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dirty="0"/>
                            <a:t>-1</a:t>
                          </a: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dirty="0"/>
                        </a:p>
                      </a:txBody>
                      <a:tcPr>
                        <a:lnL w="12700" cmpd="sng">
                          <a:noFill/>
                        </a:lnL>
                        <a:lnR w="12700" cmpd="sng">
                          <a:noFill/>
                        </a:lnR>
                        <a:lnT w="12700" cap="flat" cmpd="sng" algn="ctr">
                          <a:solidFill>
                            <a:sysClr val="windowText" lastClr="00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2201333"/>
                      </a:ext>
                    </a:extLst>
                  </a:tr>
                </a:tbl>
              </a:graphicData>
            </a:graphic>
          </p:graphicFrame>
          <p:cxnSp>
            <p:nvCxnSpPr>
              <p:cNvPr id="14" name="直接箭头连接符 13">
                <a:extLst>
                  <a:ext uri="{FF2B5EF4-FFF2-40B4-BE49-F238E27FC236}">
                    <a16:creationId xmlns:a16="http://schemas.microsoft.com/office/drawing/2014/main" id="{0C30D138-5280-41DF-9EB8-7F0926AE1519}"/>
                  </a:ext>
                </a:extLst>
              </p:cNvPr>
              <p:cNvCxnSpPr>
                <a:cxnSpLocks/>
              </p:cNvCxnSpPr>
              <p:nvPr/>
            </p:nvCxnSpPr>
            <p:spPr>
              <a:xfrm>
                <a:off x="5159715" y="2302806"/>
                <a:ext cx="1704478" cy="0"/>
              </a:xfrm>
              <a:prstGeom prst="straightConnector1">
                <a:avLst/>
              </a:prstGeom>
              <a:noFill/>
              <a:ln w="28575" cap="flat" cmpd="sng" algn="ctr">
                <a:solidFill>
                  <a:srgbClr val="FF0000"/>
                </a:solidFill>
                <a:prstDash val="solid"/>
                <a:miter lim="800000"/>
                <a:tailEnd type="triangle"/>
              </a:ln>
              <a:effectLst/>
            </p:spPr>
          </p:cxnSp>
          <p:cxnSp>
            <p:nvCxnSpPr>
              <p:cNvPr id="15" name="直接箭头连接符 14">
                <a:extLst>
                  <a:ext uri="{FF2B5EF4-FFF2-40B4-BE49-F238E27FC236}">
                    <a16:creationId xmlns:a16="http://schemas.microsoft.com/office/drawing/2014/main" id="{032AA898-E837-4FE5-80F1-4EF19F89BB5B}"/>
                  </a:ext>
                </a:extLst>
              </p:cNvPr>
              <p:cNvCxnSpPr>
                <a:cxnSpLocks/>
              </p:cNvCxnSpPr>
              <p:nvPr/>
            </p:nvCxnSpPr>
            <p:spPr>
              <a:xfrm>
                <a:off x="5242805" y="3521204"/>
                <a:ext cx="1704478" cy="0"/>
              </a:xfrm>
              <a:prstGeom prst="straightConnector1">
                <a:avLst/>
              </a:prstGeom>
              <a:noFill/>
              <a:ln w="28575" cap="flat" cmpd="sng" algn="ctr">
                <a:solidFill>
                  <a:srgbClr val="FF0000"/>
                </a:solidFill>
                <a:prstDash val="solid"/>
                <a:miter lim="800000"/>
                <a:headEnd type="triangle" w="med" len="med"/>
                <a:tailEnd type="none" w="med" len="med"/>
              </a:ln>
              <a:effectLst/>
            </p:spPr>
          </p:cxnSp>
        </p:grpSp>
      </p:grpSp>
      <p:sp>
        <p:nvSpPr>
          <p:cNvPr id="16" name="内容占位符 2">
            <a:extLst>
              <a:ext uri="{FF2B5EF4-FFF2-40B4-BE49-F238E27FC236}">
                <a16:creationId xmlns:a16="http://schemas.microsoft.com/office/drawing/2014/main" id="{E7DEA16F-B60C-4B38-BE4B-DED0109CC483}"/>
              </a:ext>
            </a:extLst>
          </p:cNvPr>
          <p:cNvSpPr txBox="1">
            <a:spLocks/>
          </p:cNvSpPr>
          <p:nvPr/>
        </p:nvSpPr>
        <p:spPr>
          <a:xfrm>
            <a:off x="529046" y="2788233"/>
            <a:ext cx="11394183" cy="17913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pPr>
            <a:r>
              <a:rPr lang="en-US" altLang="zh-CN" dirty="0" err="1"/>
              <a:t>seq.index</a:t>
            </a:r>
            <a:r>
              <a:rPr lang="en-US" altLang="zh-CN" dirty="0"/>
              <a:t>(value, [start, [stop]])  </a:t>
            </a:r>
            <a:r>
              <a:rPr lang="zh-CN" altLang="zh-CN" dirty="0"/>
              <a:t>获取指定</a:t>
            </a:r>
            <a:r>
              <a:rPr lang="zh-CN" altLang="en-US" dirty="0"/>
              <a:t>值</a:t>
            </a:r>
            <a:r>
              <a:rPr lang="en-US" altLang="zh-CN" dirty="0"/>
              <a:t>value</a:t>
            </a:r>
            <a:r>
              <a:rPr lang="zh-CN" altLang="en-US" dirty="0"/>
              <a:t>在指定范围</a:t>
            </a:r>
            <a:r>
              <a:rPr lang="en-US" altLang="zh-CN" dirty="0"/>
              <a:t>[start, stop]</a:t>
            </a:r>
            <a:r>
              <a:rPr lang="zh-CN" altLang="en-US" dirty="0"/>
              <a:t>内</a:t>
            </a:r>
            <a:r>
              <a:rPr lang="zh-CN" altLang="zh-CN" dirty="0">
                <a:solidFill>
                  <a:srgbClr val="FF0000"/>
                </a:solidFill>
              </a:rPr>
              <a:t>首次出现的下标</a:t>
            </a:r>
            <a:r>
              <a:rPr lang="zh-CN" altLang="en-US" dirty="0">
                <a:solidFill>
                  <a:srgbClr val="FF0000"/>
                </a:solidFill>
              </a:rPr>
              <a:t>。</a:t>
            </a:r>
            <a:r>
              <a:rPr lang="zh-CN" altLang="en-US" dirty="0"/>
              <a:t>缺省为从有序对象的第一个元素，到最后一个元素（包括）结束。也可以指定从</a:t>
            </a:r>
            <a:r>
              <a:rPr lang="en-US" altLang="zh-CN" dirty="0"/>
              <a:t>start</a:t>
            </a:r>
            <a:r>
              <a:rPr lang="zh-CN" altLang="en-US" dirty="0"/>
              <a:t>开始到</a:t>
            </a:r>
            <a:r>
              <a:rPr lang="en-US" altLang="zh-CN" dirty="0"/>
              <a:t>stop(</a:t>
            </a:r>
            <a:r>
              <a:rPr lang="zh-CN" altLang="en-US" dirty="0"/>
              <a:t>不包括</a:t>
            </a:r>
            <a:r>
              <a:rPr lang="en-US" altLang="zh-CN" dirty="0"/>
              <a:t>)</a:t>
            </a:r>
            <a:r>
              <a:rPr lang="zh-CN" altLang="en-US" dirty="0"/>
              <a:t>结束。如果无法找到值相等的元素，抛出异常</a:t>
            </a:r>
            <a:r>
              <a:rPr lang="en-US" altLang="zh-CN" dirty="0" err="1"/>
              <a:t>ValueError</a:t>
            </a:r>
            <a:endParaRPr lang="zh-CN" altLang="zh-CN" dirty="0"/>
          </a:p>
          <a:p>
            <a:endParaRPr lang="zh-CN" altLang="en-US" dirty="0"/>
          </a:p>
        </p:txBody>
      </p:sp>
      <p:sp>
        <p:nvSpPr>
          <p:cNvPr id="17" name="矩形 16">
            <a:extLst>
              <a:ext uri="{FF2B5EF4-FFF2-40B4-BE49-F238E27FC236}">
                <a16:creationId xmlns:a16="http://schemas.microsoft.com/office/drawing/2014/main" id="{26401CDA-90AA-4D7E-BAC6-E77EFB9AB44A}"/>
              </a:ext>
            </a:extLst>
          </p:cNvPr>
          <p:cNvSpPr/>
          <p:nvPr/>
        </p:nvSpPr>
        <p:spPr>
          <a:xfrm>
            <a:off x="268771" y="4035573"/>
            <a:ext cx="5489673"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a = [3, 4, 5, 7, 9, 11, 9, 7, 7</a:t>
            </a:r>
            <a:r>
              <a:rPr lang="en-US" altLang="zh-CN" dirty="0">
                <a:latin typeface="Consolas" panose="020B0609020204030204" pitchFamily="49" charset="0"/>
              </a:rPr>
              <a:t>, 6, 5</a:t>
            </a:r>
            <a:r>
              <a:rPr lang="zh-CN" altLang="en-US" dirty="0">
                <a:latin typeface="Consolas" panose="020B0609020204030204" pitchFamily="49" charset="0"/>
              </a:rPr>
              <a:t>]</a:t>
            </a:r>
          </a:p>
          <a:p>
            <a:r>
              <a:rPr lang="zh-CN" altLang="en-US" dirty="0">
                <a:latin typeface="Consolas" panose="020B0609020204030204" pitchFamily="49" charset="0"/>
              </a:rPr>
              <a:t>&gt;&gt;&gt; a[3]</a:t>
            </a:r>
          </a:p>
          <a:p>
            <a:r>
              <a:rPr lang="zh-CN" altLang="en-US" dirty="0">
                <a:latin typeface="Consolas" panose="020B0609020204030204" pitchFamily="49" charset="0"/>
              </a:rPr>
              <a:t>7</a:t>
            </a:r>
          </a:p>
          <a:p>
            <a:r>
              <a:rPr lang="zh-CN" altLang="en-US" dirty="0">
                <a:latin typeface="Consolas" panose="020B0609020204030204" pitchFamily="49" charset="0"/>
              </a:rPr>
              <a:t>&gt;&gt;&gt; a.index(7)</a:t>
            </a:r>
          </a:p>
          <a:p>
            <a:r>
              <a:rPr lang="zh-CN" altLang="en-US" dirty="0">
                <a:latin typeface="Consolas" panose="020B0609020204030204" pitchFamily="49" charset="0"/>
              </a:rPr>
              <a:t>3</a:t>
            </a:r>
          </a:p>
          <a:p>
            <a:r>
              <a:rPr lang="zh-CN" altLang="en-US" dirty="0">
                <a:latin typeface="Consolas" panose="020B0609020204030204" pitchFamily="49" charset="0"/>
              </a:rPr>
              <a:t>&gt;&gt;&gt; a.index(7, 4)</a:t>
            </a:r>
          </a:p>
          <a:p>
            <a:r>
              <a:rPr lang="zh-CN" altLang="en-US" dirty="0">
                <a:latin typeface="Consolas" panose="020B0609020204030204" pitchFamily="49" charset="0"/>
              </a:rPr>
              <a:t>7</a:t>
            </a:r>
          </a:p>
          <a:p>
            <a:r>
              <a:rPr lang="en-US" altLang="zh-CN" dirty="0">
                <a:latin typeface="Consolas" panose="020B0609020204030204" pitchFamily="49" charset="0"/>
              </a:rPr>
              <a:t>&gt;&gt;&gt; </a:t>
            </a:r>
            <a:r>
              <a:rPr lang="en-US" altLang="zh-CN" dirty="0" err="1">
                <a:latin typeface="Consolas" panose="020B0609020204030204" pitchFamily="49" charset="0"/>
              </a:rPr>
              <a:t>a.index</a:t>
            </a:r>
            <a:r>
              <a:rPr lang="en-US" altLang="zh-CN" dirty="0">
                <a:latin typeface="Consolas" panose="020B0609020204030204" pitchFamily="49" charset="0"/>
              </a:rPr>
              <a:t>(7, 8, -1)</a:t>
            </a:r>
          </a:p>
          <a:p>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18" name="矩形 17">
            <a:extLst>
              <a:ext uri="{FF2B5EF4-FFF2-40B4-BE49-F238E27FC236}">
                <a16:creationId xmlns:a16="http://schemas.microsoft.com/office/drawing/2014/main" id="{5E7B5FFA-D35B-45A9-B7D5-140AE57F9035}"/>
              </a:ext>
            </a:extLst>
          </p:cNvPr>
          <p:cNvSpPr/>
          <p:nvPr/>
        </p:nvSpPr>
        <p:spPr>
          <a:xfrm>
            <a:off x="6130834" y="4035573"/>
            <a:ext cx="501100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a.index(13)</a:t>
            </a:r>
          </a:p>
          <a:p>
            <a:r>
              <a:rPr lang="en-US" altLang="zh-CN" dirty="0">
                <a:latin typeface="Consolas" panose="020B0609020204030204" pitchFamily="49" charset="0"/>
              </a:rPr>
              <a:t>... </a:t>
            </a:r>
            <a:r>
              <a:rPr lang="zh-CN" altLang="en-US" dirty="0">
                <a:latin typeface="Consolas" panose="020B0609020204030204" pitchFamily="49" charset="0"/>
              </a:rPr>
              <a:t>ValueError: 13 is not in list</a:t>
            </a:r>
            <a:endParaRPr lang="en-US" altLang="zh-CN" dirty="0">
              <a:latin typeface="Consolas" panose="020B0609020204030204" pitchFamily="49" charset="0"/>
            </a:endParaRPr>
          </a:p>
          <a:p>
            <a:r>
              <a:rPr lang="en-US" altLang="zh-CN" dirty="0">
                <a:latin typeface="Consolas" panose="020B0609020204030204" pitchFamily="49" charset="0"/>
              </a:rPr>
              <a:t>&gt;&gt;&gt; t = (1, 2, 3, 2, 3)</a:t>
            </a:r>
          </a:p>
          <a:p>
            <a:r>
              <a:rPr lang="en-US" altLang="zh-CN" dirty="0">
                <a:latin typeface="Consolas" panose="020B0609020204030204" pitchFamily="49" charset="0"/>
              </a:rPr>
              <a:t>&gt;&gt;&gt; </a:t>
            </a:r>
            <a:r>
              <a:rPr lang="en-US" altLang="zh-CN" dirty="0" err="1">
                <a:latin typeface="Consolas" panose="020B0609020204030204" pitchFamily="49" charset="0"/>
              </a:rPr>
              <a:t>t.index</a:t>
            </a:r>
            <a:r>
              <a:rPr lang="en-US" altLang="zh-CN" dirty="0">
                <a:latin typeface="Consolas" panose="020B0609020204030204" pitchFamily="49" charset="0"/>
              </a:rPr>
              <a:t>(3)</a:t>
            </a:r>
          </a:p>
          <a:p>
            <a:r>
              <a:rPr lang="en-US" altLang="zh-CN" dirty="0">
                <a:latin typeface="Consolas" panose="020B0609020204030204" pitchFamily="49" charset="0"/>
              </a:rPr>
              <a:t>2</a:t>
            </a:r>
          </a:p>
          <a:p>
            <a:endParaRPr lang="zh-CN" altLang="en-US" dirty="0">
              <a:latin typeface="Consolas" panose="020B0609020204030204" pitchFamily="49" charset="0"/>
            </a:endParaRPr>
          </a:p>
        </p:txBody>
      </p:sp>
    </p:spTree>
    <p:extLst>
      <p:ext uri="{BB962C8B-B14F-4D97-AF65-F5344CB8AC3E}">
        <p14:creationId xmlns:p14="http://schemas.microsoft.com/office/powerpoint/2010/main" val="259300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B4A03-779C-46CB-9B57-767A6ACB6F03}"/>
              </a:ext>
            </a:extLst>
          </p:cNvPr>
          <p:cNvSpPr>
            <a:spLocks noGrp="1"/>
          </p:cNvSpPr>
          <p:nvPr>
            <p:ph type="title"/>
          </p:nvPr>
        </p:nvSpPr>
        <p:spPr/>
        <p:txBody>
          <a:bodyPr/>
          <a:lstStyle/>
          <a:p>
            <a:r>
              <a:rPr lang="zh-CN" altLang="en-US" dirty="0"/>
              <a:t>有序对象</a:t>
            </a:r>
            <a:r>
              <a:rPr lang="en-US" altLang="zh-CN" dirty="0"/>
              <a:t>(</a:t>
            </a:r>
            <a:r>
              <a:rPr lang="zh-CN" altLang="en-US" dirty="0"/>
              <a:t>列表、元组和字符串等）的访问</a:t>
            </a:r>
          </a:p>
        </p:txBody>
      </p:sp>
      <p:sp>
        <p:nvSpPr>
          <p:cNvPr id="3" name="内容占位符 2">
            <a:extLst>
              <a:ext uri="{FF2B5EF4-FFF2-40B4-BE49-F238E27FC236}">
                <a16:creationId xmlns:a16="http://schemas.microsoft.com/office/drawing/2014/main" id="{01313ADE-8B2A-4E8F-BB18-124D40D4DBD3}"/>
              </a:ext>
            </a:extLst>
          </p:cNvPr>
          <p:cNvSpPr>
            <a:spLocks noGrp="1"/>
          </p:cNvSpPr>
          <p:nvPr>
            <p:ph idx="1"/>
          </p:nvPr>
        </p:nvSpPr>
        <p:spPr/>
        <p:txBody>
          <a:bodyPr/>
          <a:lstStyle/>
          <a:p>
            <a:r>
              <a:rPr lang="en-US" altLang="zh-CN" b="1" dirty="0">
                <a:solidFill>
                  <a:srgbClr val="0070C0"/>
                </a:solidFill>
              </a:rPr>
              <a:t>seq.</a:t>
            </a:r>
            <a:r>
              <a:rPr lang="zh-CN" altLang="zh-CN" b="1" dirty="0">
                <a:solidFill>
                  <a:srgbClr val="0070C0"/>
                </a:solidFill>
              </a:rPr>
              <a:t>count</a:t>
            </a:r>
            <a:r>
              <a:rPr lang="en-US" altLang="zh-CN" b="1" dirty="0">
                <a:solidFill>
                  <a:srgbClr val="0070C0"/>
                </a:solidFill>
              </a:rPr>
              <a:t>(value)  </a:t>
            </a:r>
            <a:r>
              <a:rPr lang="zh-CN" altLang="zh-CN" dirty="0"/>
              <a:t>统计指定元素</a:t>
            </a:r>
            <a:r>
              <a:rPr lang="en-US" altLang="zh-CN" dirty="0"/>
              <a:t>value(</a:t>
            </a:r>
            <a:r>
              <a:rPr lang="zh-CN" altLang="en-US" dirty="0"/>
              <a:t>相等关系</a:t>
            </a:r>
            <a:r>
              <a:rPr lang="en-US" altLang="zh-CN" dirty="0"/>
              <a:t>)</a:t>
            </a:r>
            <a:r>
              <a:rPr lang="zh-CN" altLang="zh-CN" dirty="0"/>
              <a:t>在列表对象中出现的次数</a:t>
            </a:r>
            <a:r>
              <a:rPr lang="zh-CN" altLang="en-US" dirty="0"/>
              <a:t>，不会抛出异常</a:t>
            </a:r>
            <a:endParaRPr lang="en-US" altLang="zh-CN" dirty="0"/>
          </a:p>
          <a:p>
            <a:pPr>
              <a:lnSpc>
                <a:spcPct val="120000"/>
              </a:lnSpc>
              <a:spcBef>
                <a:spcPts val="600"/>
              </a:spcBef>
            </a:pPr>
            <a:r>
              <a:rPr lang="zh-CN" altLang="en-US" dirty="0"/>
              <a:t>成员关系判断运算符 </a:t>
            </a:r>
            <a:r>
              <a:rPr lang="en-US" altLang="zh-CN" dirty="0"/>
              <a:t>in</a:t>
            </a:r>
            <a:r>
              <a:rPr lang="zh-CN" altLang="en-US" dirty="0"/>
              <a:t>和</a:t>
            </a:r>
            <a:r>
              <a:rPr lang="en-US" altLang="zh-CN" dirty="0"/>
              <a:t>not in</a:t>
            </a:r>
          </a:p>
          <a:p>
            <a:pPr lvl="1">
              <a:lnSpc>
                <a:spcPct val="120000"/>
              </a:lnSpc>
              <a:spcBef>
                <a:spcPts val="600"/>
              </a:spcBef>
            </a:pPr>
            <a:r>
              <a:rPr lang="en-US" altLang="zh-CN" sz="2000" dirty="0">
                <a:latin typeface="宋体" pitchFamily="2" charset="-122"/>
              </a:rPr>
              <a:t>value in seq </a:t>
            </a:r>
            <a:r>
              <a:rPr lang="zh-CN" altLang="zh-CN" sz="2000" dirty="0">
                <a:latin typeface="宋体" pitchFamily="2" charset="-122"/>
              </a:rPr>
              <a:t>判断一个</a:t>
            </a:r>
            <a:r>
              <a:rPr lang="zh-CN" altLang="zh-CN" sz="2000" dirty="0">
                <a:solidFill>
                  <a:srgbClr val="0070C0"/>
                </a:solidFill>
                <a:latin typeface="宋体" pitchFamily="2" charset="-122"/>
              </a:rPr>
              <a:t>值</a:t>
            </a:r>
            <a:r>
              <a:rPr lang="zh-CN" altLang="zh-CN" sz="2000" dirty="0">
                <a:latin typeface="宋体" pitchFamily="2" charset="-122"/>
              </a:rPr>
              <a:t>是否存在于</a:t>
            </a:r>
            <a:r>
              <a:rPr lang="zh-CN" altLang="en-US" sz="2000" dirty="0">
                <a:latin typeface="宋体" pitchFamily="2" charset="-122"/>
              </a:rPr>
              <a:t>有序对象</a:t>
            </a:r>
            <a:r>
              <a:rPr lang="zh-CN" altLang="zh-CN" sz="2000" dirty="0">
                <a:latin typeface="宋体" pitchFamily="2" charset="-122"/>
              </a:rPr>
              <a:t>中</a:t>
            </a:r>
            <a:r>
              <a:rPr lang="en-US" altLang="zh-CN" sz="2000" dirty="0">
                <a:latin typeface="宋体" pitchFamily="2" charset="-122"/>
              </a:rPr>
              <a:t>(</a:t>
            </a:r>
            <a:r>
              <a:rPr lang="zh-CN" altLang="en-US" sz="2000" dirty="0">
                <a:latin typeface="宋体" pitchFamily="2" charset="-122"/>
              </a:rPr>
              <a:t>即是否有元素</a:t>
            </a:r>
            <a:r>
              <a:rPr lang="en-US" altLang="zh-CN" sz="2000" dirty="0">
                <a:latin typeface="宋体" pitchFamily="2" charset="-122"/>
              </a:rPr>
              <a:t>==value ), </a:t>
            </a:r>
            <a:r>
              <a:rPr lang="zh-CN" altLang="en-US" sz="2000" dirty="0">
                <a:latin typeface="宋体" pitchFamily="2" charset="-122"/>
              </a:rPr>
              <a:t>结果为</a:t>
            </a:r>
            <a:r>
              <a:rPr lang="zh-CN" altLang="zh-CN" sz="2000" dirty="0">
                <a:latin typeface="宋体" pitchFamily="2" charset="-122"/>
              </a:rPr>
              <a:t>True或False</a:t>
            </a:r>
            <a:endParaRPr lang="en-US" altLang="zh-CN" sz="2000" dirty="0">
              <a:latin typeface="宋体" pitchFamily="2" charset="-122"/>
            </a:endParaRPr>
          </a:p>
          <a:p>
            <a:pPr lvl="1">
              <a:lnSpc>
                <a:spcPct val="120000"/>
              </a:lnSpc>
              <a:spcBef>
                <a:spcPts val="600"/>
              </a:spcBef>
            </a:pPr>
            <a:r>
              <a:rPr lang="en-US" altLang="zh-CN" sz="2000" dirty="0">
                <a:latin typeface="宋体" pitchFamily="2" charset="-122"/>
              </a:rPr>
              <a:t>value not in seq: </a:t>
            </a:r>
            <a:r>
              <a:rPr lang="zh-CN" altLang="en-US" sz="2000" dirty="0">
                <a:latin typeface="宋体" pitchFamily="2" charset="-122"/>
              </a:rPr>
              <a:t>如果</a:t>
            </a:r>
            <a:r>
              <a:rPr lang="en-US" altLang="zh-CN" sz="2000" dirty="0">
                <a:latin typeface="宋体" pitchFamily="2" charset="-122"/>
              </a:rPr>
              <a:t>value</a:t>
            </a:r>
            <a:r>
              <a:rPr lang="zh-CN" altLang="en-US" sz="2000" dirty="0">
                <a:latin typeface="宋体" pitchFamily="2" charset="-122"/>
              </a:rPr>
              <a:t>不出现在有序对象中，结果为</a:t>
            </a:r>
            <a:r>
              <a:rPr lang="en-US" altLang="zh-CN" sz="2000" dirty="0">
                <a:latin typeface="宋体" pitchFamily="2" charset="-122"/>
              </a:rPr>
              <a:t>True</a:t>
            </a:r>
            <a:r>
              <a:rPr lang="zh-CN" altLang="en-US" sz="2000" dirty="0">
                <a:latin typeface="宋体" pitchFamily="2" charset="-122"/>
              </a:rPr>
              <a:t>，否则</a:t>
            </a:r>
            <a:r>
              <a:rPr lang="en-US" altLang="zh-CN" sz="2000" dirty="0">
                <a:latin typeface="宋体" pitchFamily="2" charset="-122"/>
              </a:rPr>
              <a:t>False </a:t>
            </a:r>
          </a:p>
          <a:p>
            <a:pPr lvl="1">
              <a:lnSpc>
                <a:spcPct val="120000"/>
              </a:lnSpc>
              <a:spcBef>
                <a:spcPts val="600"/>
              </a:spcBef>
            </a:pPr>
            <a:r>
              <a:rPr lang="zh-CN" altLang="en-US" sz="2000" dirty="0">
                <a:latin typeface="宋体" pitchFamily="2" charset="-122"/>
              </a:rPr>
              <a:t>运算符</a:t>
            </a:r>
            <a:r>
              <a:rPr lang="en-US" altLang="zh-CN" sz="2000" dirty="0">
                <a:latin typeface="宋体" pitchFamily="2" charset="-122"/>
              </a:rPr>
              <a:t>in</a:t>
            </a:r>
            <a:r>
              <a:rPr lang="zh-CN" altLang="en-US" sz="2000" dirty="0">
                <a:latin typeface="宋体" pitchFamily="2" charset="-122"/>
              </a:rPr>
              <a:t>也可用于其他容器对象，包括字典和集合等</a:t>
            </a:r>
            <a:endParaRPr lang="en-US" altLang="zh-CN" sz="2000" dirty="0">
              <a:latin typeface="宋体" pitchFamily="2" charset="-122"/>
            </a:endParaRPr>
          </a:p>
          <a:p>
            <a:pPr lvl="1">
              <a:lnSpc>
                <a:spcPct val="120000"/>
              </a:lnSpc>
              <a:spcBef>
                <a:spcPts val="600"/>
              </a:spcBef>
            </a:pPr>
            <a:r>
              <a:rPr lang="en-US" altLang="zh-CN" sz="2000" dirty="0">
                <a:latin typeface="宋体" pitchFamily="2" charset="-122"/>
              </a:rPr>
              <a:t>for</a:t>
            </a:r>
            <a:r>
              <a:rPr lang="zh-CN" altLang="en-US" sz="2000" dirty="0">
                <a:latin typeface="宋体" pitchFamily="2" charset="-122"/>
              </a:rPr>
              <a:t>循环中使用关键字</a:t>
            </a:r>
            <a:r>
              <a:rPr lang="en-US" altLang="zh-CN" sz="2000" dirty="0">
                <a:latin typeface="宋体" pitchFamily="2" charset="-122"/>
              </a:rPr>
              <a:t>in</a:t>
            </a:r>
            <a:r>
              <a:rPr lang="zh-CN" altLang="en-US" sz="2000" dirty="0">
                <a:latin typeface="宋体" pitchFamily="2" charset="-122"/>
              </a:rPr>
              <a:t>对可迭代对象的元素进行遍历，</a:t>
            </a:r>
            <a:r>
              <a:rPr lang="en-US" altLang="zh-CN" sz="2000" dirty="0">
                <a:latin typeface="宋体" pitchFamily="2" charset="-122"/>
              </a:rPr>
              <a:t>for obj in </a:t>
            </a:r>
            <a:r>
              <a:rPr lang="en-US" altLang="zh-CN" sz="2000" dirty="0" err="1">
                <a:latin typeface="宋体" pitchFamily="2" charset="-122"/>
              </a:rPr>
              <a:t>iterable</a:t>
            </a:r>
            <a:r>
              <a:rPr lang="en-US" altLang="zh-CN" sz="2000" dirty="0">
                <a:latin typeface="宋体" pitchFamily="2" charset="-122"/>
              </a:rPr>
              <a:t>: </a:t>
            </a:r>
            <a:endParaRPr lang="zh-CN" altLang="zh-CN" sz="2000" dirty="0"/>
          </a:p>
          <a:p>
            <a:endParaRPr lang="en-US" altLang="zh-CN" dirty="0"/>
          </a:p>
          <a:p>
            <a:endParaRPr lang="zh-CN" altLang="en-US" dirty="0"/>
          </a:p>
        </p:txBody>
      </p:sp>
      <p:sp>
        <p:nvSpPr>
          <p:cNvPr id="4" name="矩形 3">
            <a:extLst>
              <a:ext uri="{FF2B5EF4-FFF2-40B4-BE49-F238E27FC236}">
                <a16:creationId xmlns:a16="http://schemas.microsoft.com/office/drawing/2014/main" id="{FD2C764D-9D6C-4EAA-B671-95C05D3B0AEE}"/>
              </a:ext>
            </a:extLst>
          </p:cNvPr>
          <p:cNvSpPr/>
          <p:nvPr/>
        </p:nvSpPr>
        <p:spPr>
          <a:xfrm>
            <a:off x="342705" y="3748429"/>
            <a:ext cx="6108199" cy="28346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zh-CN" altLang="en-US" dirty="0">
                <a:latin typeface="Consolas" panose="020B0609020204030204" pitchFamily="49" charset="0"/>
              </a:rPr>
              <a:t>&gt;&gt;&gt; </a:t>
            </a:r>
            <a:r>
              <a:rPr lang="pt-BR" altLang="zh-CN" dirty="0">
                <a:latin typeface="Consolas" panose="020B0609020204030204" pitchFamily="49" charset="0"/>
              </a:rPr>
              <a:t>a = [3, 4, 5, 7, 9, 11, 9, 7, 7, [6, 5]]</a:t>
            </a:r>
            <a:endParaRPr lang="zh-CN" altLang="en-US" dirty="0">
              <a:latin typeface="Consolas" panose="020B0609020204030204" pitchFamily="49" charset="0"/>
            </a:endParaRPr>
          </a:p>
          <a:p>
            <a:pPr>
              <a:lnSpc>
                <a:spcPct val="90000"/>
              </a:lnSpc>
            </a:pPr>
            <a:r>
              <a:rPr lang="zh-CN" altLang="en-US" dirty="0">
                <a:latin typeface="Consolas" panose="020B0609020204030204" pitchFamily="49" charset="0"/>
              </a:rPr>
              <a:t>&gt;&gt;&gt; a.count(7)</a:t>
            </a:r>
          </a:p>
          <a:p>
            <a:pPr>
              <a:lnSpc>
                <a:spcPct val="90000"/>
              </a:lnSpc>
            </a:pPr>
            <a:r>
              <a:rPr lang="zh-CN" altLang="en-US" dirty="0">
                <a:latin typeface="Consolas" panose="020B0609020204030204" pitchFamily="49" charset="0"/>
              </a:rPr>
              <a:t>3</a:t>
            </a:r>
          </a:p>
          <a:p>
            <a:pPr>
              <a:lnSpc>
                <a:spcPct val="90000"/>
              </a:lnSpc>
            </a:pPr>
            <a:r>
              <a:rPr lang="zh-CN" altLang="en-US" dirty="0">
                <a:latin typeface="Consolas" panose="020B0609020204030204" pitchFamily="49" charset="0"/>
              </a:rPr>
              <a:t>&gt;&gt;&gt; a.count(0)</a:t>
            </a:r>
          </a:p>
          <a:p>
            <a:pPr>
              <a:lnSpc>
                <a:spcPct val="90000"/>
              </a:lnSpc>
            </a:pPr>
            <a:r>
              <a:rPr lang="zh-CN" altLang="en-US" dirty="0">
                <a:latin typeface="Consolas" panose="020B0609020204030204" pitchFamily="49" charset="0"/>
              </a:rPr>
              <a:t>0</a:t>
            </a:r>
          </a:p>
          <a:p>
            <a:pPr>
              <a:lnSpc>
                <a:spcPct val="90000"/>
              </a:lnSpc>
            </a:pPr>
            <a:r>
              <a:rPr lang="zh-CN" altLang="en-US" dirty="0">
                <a:latin typeface="Consolas" panose="020B0609020204030204" pitchFamily="49" charset="0"/>
              </a:rPr>
              <a:t>&gt;&gt;&gt; 7 in a</a:t>
            </a:r>
          </a:p>
          <a:p>
            <a:pPr>
              <a:lnSpc>
                <a:spcPct val="90000"/>
              </a:lnSpc>
            </a:pPr>
            <a:r>
              <a:rPr lang="zh-CN" altLang="en-US" dirty="0">
                <a:latin typeface="Consolas" panose="020B0609020204030204" pitchFamily="49" charset="0"/>
              </a:rPr>
              <a:t>True</a:t>
            </a:r>
          </a:p>
          <a:p>
            <a:pPr>
              <a:lnSpc>
                <a:spcPct val="90000"/>
              </a:lnSpc>
            </a:pPr>
            <a:r>
              <a:rPr lang="zh-CN" altLang="en-US" dirty="0">
                <a:latin typeface="Consolas" panose="020B0609020204030204" pitchFamily="49" charset="0"/>
              </a:rPr>
              <a:t>&gt;&gt;&gt; 7 not in a   </a:t>
            </a:r>
            <a:r>
              <a:rPr lang="en-US" altLang="zh-CN" dirty="0">
                <a:latin typeface="Consolas" panose="020B0609020204030204" pitchFamily="49" charset="0"/>
              </a:rPr>
              <a:t># </a:t>
            </a:r>
            <a:r>
              <a:rPr lang="zh-CN" altLang="en-US" dirty="0">
                <a:latin typeface="Consolas" panose="020B0609020204030204" pitchFamily="49" charset="0"/>
              </a:rPr>
              <a:t>不建议使用 </a:t>
            </a:r>
            <a:r>
              <a:rPr lang="en-US" altLang="zh-CN" dirty="0">
                <a:latin typeface="Consolas" panose="020B0609020204030204" pitchFamily="49" charset="0"/>
              </a:rPr>
              <a:t>not 7 in a</a:t>
            </a:r>
            <a:endParaRPr lang="zh-CN" altLang="en-US" dirty="0">
              <a:latin typeface="Consolas" panose="020B0609020204030204" pitchFamily="49" charset="0"/>
            </a:endParaRPr>
          </a:p>
          <a:p>
            <a:pPr>
              <a:lnSpc>
                <a:spcPct val="90000"/>
              </a:lnSpc>
            </a:pPr>
            <a:r>
              <a:rPr lang="zh-CN" altLang="en-US" dirty="0">
                <a:latin typeface="Consolas" panose="020B0609020204030204" pitchFamily="49" charset="0"/>
              </a:rPr>
              <a:t>False</a:t>
            </a:r>
          </a:p>
          <a:p>
            <a:pPr>
              <a:lnSpc>
                <a:spcPct val="90000"/>
              </a:lnSpc>
            </a:pPr>
            <a:r>
              <a:rPr lang="zh-CN" altLang="en-US" dirty="0">
                <a:latin typeface="Consolas" panose="020B0609020204030204" pitchFamily="49" charset="0"/>
              </a:rPr>
              <a:t>&gt;&gt;&gt; 0 not in a</a:t>
            </a:r>
          </a:p>
          <a:p>
            <a:pPr>
              <a:lnSpc>
                <a:spcPct val="90000"/>
              </a:lnSpc>
            </a:pPr>
            <a:r>
              <a:rPr lang="zh-CN" altLang="en-US" dirty="0">
                <a:latin typeface="Consolas" panose="020B0609020204030204" pitchFamily="49" charset="0"/>
              </a:rPr>
              <a:t>True</a:t>
            </a:r>
          </a:p>
        </p:txBody>
      </p:sp>
      <p:sp>
        <p:nvSpPr>
          <p:cNvPr id="5" name="矩形 4">
            <a:extLst>
              <a:ext uri="{FF2B5EF4-FFF2-40B4-BE49-F238E27FC236}">
                <a16:creationId xmlns:a16="http://schemas.microsoft.com/office/drawing/2014/main" id="{8434218F-BC23-4EF6-8A4E-154C4D580BF7}"/>
              </a:ext>
            </a:extLst>
          </p:cNvPr>
          <p:cNvSpPr/>
          <p:nvPr/>
        </p:nvSpPr>
        <p:spPr>
          <a:xfrm>
            <a:off x="6914278" y="3758383"/>
            <a:ext cx="4409251"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[6, 5] in a</a:t>
            </a:r>
          </a:p>
          <a:p>
            <a:r>
              <a:rPr lang="zh-CN" altLang="en-US" dirty="0">
                <a:latin typeface="Consolas" panose="020B0609020204030204" pitchFamily="49" charset="0"/>
              </a:rPr>
              <a:t>True</a:t>
            </a:r>
            <a:endParaRPr lang="en-US" altLang="zh-CN" dirty="0">
              <a:latin typeface="Consolas" panose="020B0609020204030204" pitchFamily="49" charset="0"/>
            </a:endParaRPr>
          </a:p>
          <a:p>
            <a:r>
              <a:rPr lang="en-US" altLang="zh-CN" dirty="0">
                <a:latin typeface="Consolas" panose="020B0609020204030204" pitchFamily="49" charset="0"/>
              </a:rPr>
              <a:t>&gt;&gt;&gt; t = (1, 2, 3, 2, 3)</a:t>
            </a:r>
          </a:p>
          <a:p>
            <a:r>
              <a:rPr lang="en-US" altLang="zh-CN" dirty="0">
                <a:latin typeface="Consolas" panose="020B0609020204030204" pitchFamily="49" charset="0"/>
              </a:rPr>
              <a:t>&gt;&gt;&gt; </a:t>
            </a:r>
            <a:r>
              <a:rPr lang="en-US" altLang="zh-CN" dirty="0" err="1">
                <a:latin typeface="Consolas" panose="020B0609020204030204" pitchFamily="49" charset="0"/>
              </a:rPr>
              <a:t>t.count</a:t>
            </a:r>
            <a:r>
              <a:rPr lang="en-US" altLang="zh-CN" dirty="0">
                <a:latin typeface="Consolas" panose="020B0609020204030204" pitchFamily="49" charset="0"/>
              </a:rPr>
              <a:t>(3)</a:t>
            </a:r>
          </a:p>
          <a:p>
            <a:r>
              <a:rPr lang="en-US" altLang="zh-CN" dirty="0">
                <a:latin typeface="Consolas" panose="020B0609020204030204" pitchFamily="49" charset="0"/>
              </a:rPr>
              <a:t>2</a:t>
            </a:r>
          </a:p>
          <a:p>
            <a:r>
              <a:rPr lang="en-US" altLang="zh-CN" dirty="0">
                <a:latin typeface="Consolas" panose="020B0609020204030204" pitchFamily="49" charset="0"/>
              </a:rPr>
              <a:t>&gt;&gt;&gt; </a:t>
            </a:r>
            <a:r>
              <a:rPr lang="en-US" altLang="zh-CN" dirty="0" err="1">
                <a:latin typeface="Consolas" panose="020B0609020204030204" pitchFamily="49" charset="0"/>
              </a:rPr>
              <a:t>t.count</a:t>
            </a:r>
            <a:r>
              <a:rPr lang="en-US" altLang="zh-CN" dirty="0">
                <a:latin typeface="Consolas" panose="020B0609020204030204" pitchFamily="49" charset="0"/>
              </a:rPr>
              <a:t>(0)</a:t>
            </a:r>
          </a:p>
          <a:p>
            <a:r>
              <a:rPr lang="en-US" altLang="zh-CN" dirty="0">
                <a:latin typeface="Consolas" panose="020B0609020204030204" pitchFamily="49" charset="0"/>
              </a:rPr>
              <a:t>0</a:t>
            </a:r>
          </a:p>
          <a:p>
            <a:r>
              <a:rPr lang="en-US" altLang="zh-CN" dirty="0">
                <a:latin typeface="Consolas" panose="020B0609020204030204" pitchFamily="49" charset="0"/>
              </a:rPr>
              <a:t>&gt;&gt;&gt; 3 in t</a:t>
            </a:r>
          </a:p>
          <a:p>
            <a:r>
              <a:rPr lang="en-US" altLang="zh-CN" dirty="0">
                <a:latin typeface="Consolas" panose="020B0609020204030204" pitchFamily="49" charset="0"/>
              </a:rPr>
              <a:t>True</a:t>
            </a:r>
          </a:p>
          <a:p>
            <a:r>
              <a:rPr lang="en-US" altLang="zh-CN" dirty="0">
                <a:latin typeface="Consolas" panose="020B0609020204030204" pitchFamily="49" charset="0"/>
              </a:rPr>
              <a:t>&gt;&gt;&gt; 0 not in t</a:t>
            </a:r>
          </a:p>
          <a:p>
            <a:r>
              <a:rPr lang="en-US" altLang="zh-CN" dirty="0">
                <a:latin typeface="Consolas" panose="020B0609020204030204" pitchFamily="49" charset="0"/>
              </a:rPr>
              <a:t>True</a:t>
            </a:r>
          </a:p>
        </p:txBody>
      </p:sp>
    </p:spTree>
    <p:extLst>
      <p:ext uri="{BB962C8B-B14F-4D97-AF65-F5344CB8AC3E}">
        <p14:creationId xmlns:p14="http://schemas.microsoft.com/office/powerpoint/2010/main" val="39653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305DB-1BCB-4B6F-863C-524712557D77}"/>
              </a:ext>
            </a:extLst>
          </p:cNvPr>
          <p:cNvSpPr>
            <a:spLocks noGrp="1"/>
          </p:cNvSpPr>
          <p:nvPr>
            <p:ph type="title"/>
          </p:nvPr>
        </p:nvSpPr>
        <p:spPr/>
        <p:txBody>
          <a:bodyPr/>
          <a:lstStyle/>
          <a:p>
            <a:r>
              <a:rPr lang="zh-CN" altLang="en-US" dirty="0"/>
              <a:t>字符串的元素访问和计数</a:t>
            </a:r>
          </a:p>
        </p:txBody>
      </p:sp>
      <p:sp>
        <p:nvSpPr>
          <p:cNvPr id="3" name="内容占位符 2">
            <a:extLst>
              <a:ext uri="{FF2B5EF4-FFF2-40B4-BE49-F238E27FC236}">
                <a16:creationId xmlns:a16="http://schemas.microsoft.com/office/drawing/2014/main" id="{52CDE8F4-0308-4833-A53E-B91178A33D78}"/>
              </a:ext>
            </a:extLst>
          </p:cNvPr>
          <p:cNvSpPr>
            <a:spLocks noGrp="1"/>
          </p:cNvSpPr>
          <p:nvPr>
            <p:ph idx="1"/>
          </p:nvPr>
        </p:nvSpPr>
        <p:spPr/>
        <p:txBody>
          <a:bodyPr/>
          <a:lstStyle/>
          <a:p>
            <a:pPr>
              <a:lnSpc>
                <a:spcPct val="95000"/>
              </a:lnSpc>
              <a:spcBef>
                <a:spcPts val="600"/>
              </a:spcBef>
            </a:pPr>
            <a:r>
              <a:rPr lang="zh-CN" altLang="en-US" dirty="0">
                <a:solidFill>
                  <a:srgbClr val="002060"/>
                </a:solidFill>
              </a:rPr>
              <a:t>字符串是</a:t>
            </a:r>
            <a:r>
              <a:rPr lang="zh-CN" altLang="en-US" dirty="0"/>
              <a:t>有序序列，可以通过下标访问指定位置的元素</a:t>
            </a:r>
            <a:r>
              <a:rPr lang="en-US" altLang="zh-CN" dirty="0"/>
              <a:t>(</a:t>
            </a:r>
            <a:r>
              <a:rPr lang="zh-CN" altLang="en-US" dirty="0"/>
              <a:t>即由对应位置的字符组成的字符串），可支持</a:t>
            </a:r>
            <a:r>
              <a:rPr lang="en-US" altLang="zh-CN" dirty="0"/>
              <a:t>in, count, index</a:t>
            </a:r>
            <a:r>
              <a:rPr lang="zh-CN" altLang="en-US" dirty="0"/>
              <a:t>，只是其参数除了是单个字符组成的字符串外，还可是长度超过</a:t>
            </a:r>
            <a:r>
              <a:rPr lang="en-US" altLang="zh-CN" dirty="0"/>
              <a:t>1</a:t>
            </a:r>
            <a:r>
              <a:rPr lang="zh-CN" altLang="en-US" dirty="0"/>
              <a:t>的</a:t>
            </a:r>
            <a:r>
              <a:rPr lang="zh-CN" altLang="en-US" b="1" dirty="0">
                <a:solidFill>
                  <a:schemeClr val="accent6"/>
                </a:solidFill>
              </a:rPr>
              <a:t>子字符串</a:t>
            </a:r>
            <a:endParaRPr lang="en-US" altLang="zh-CN" b="1" dirty="0">
              <a:solidFill>
                <a:schemeClr val="accent6"/>
              </a:solidFill>
            </a:endParaRPr>
          </a:p>
          <a:p>
            <a:pPr>
              <a:lnSpc>
                <a:spcPct val="95000"/>
              </a:lnSpc>
              <a:spcBef>
                <a:spcPts val="600"/>
              </a:spcBef>
            </a:pPr>
            <a:r>
              <a:rPr lang="en-US" altLang="zh-CN" dirty="0" err="1">
                <a:solidFill>
                  <a:srgbClr val="002060"/>
                </a:solidFill>
              </a:rPr>
              <a:t>strobj.index</a:t>
            </a:r>
            <a:r>
              <a:rPr lang="en-US" altLang="zh-CN" dirty="0">
                <a:solidFill>
                  <a:srgbClr val="002060"/>
                </a:solidFill>
              </a:rPr>
              <a:t>(sub[,start[,end]]) </a:t>
            </a:r>
            <a:r>
              <a:rPr lang="zh-CN" altLang="zh-CN" dirty="0">
                <a:latin typeface="宋体" pitchFamily="2" charset="-122"/>
              </a:rPr>
              <a:t>返回</a:t>
            </a:r>
            <a:r>
              <a:rPr lang="zh-CN" altLang="en-US" dirty="0"/>
              <a:t>子串</a:t>
            </a:r>
            <a:r>
              <a:rPr lang="en-US" altLang="zh-CN" dirty="0"/>
              <a:t>sub(</a:t>
            </a:r>
            <a:r>
              <a:rPr lang="zh-CN" altLang="en-US" dirty="0"/>
              <a:t>而不仅仅是单个字符</a:t>
            </a:r>
            <a:r>
              <a:rPr lang="en-US" altLang="zh-CN" dirty="0"/>
              <a:t>)</a:t>
            </a:r>
            <a:r>
              <a:rPr lang="zh-CN" altLang="zh-CN" dirty="0">
                <a:latin typeface="宋体" pitchFamily="2" charset="-122"/>
              </a:rPr>
              <a:t>在指定范围</a:t>
            </a:r>
            <a:r>
              <a:rPr lang="zh-CN" altLang="en-US" dirty="0">
                <a:latin typeface="宋体" pitchFamily="2" charset="-122"/>
              </a:rPr>
              <a:t>内</a:t>
            </a:r>
            <a:r>
              <a:rPr lang="zh-CN" altLang="zh-CN" b="1" dirty="0">
                <a:solidFill>
                  <a:srgbClr val="0070C0"/>
                </a:solidFill>
                <a:latin typeface="宋体" pitchFamily="2" charset="-122"/>
              </a:rPr>
              <a:t>首次出现</a:t>
            </a:r>
            <a:r>
              <a:rPr lang="zh-CN" altLang="zh-CN" dirty="0">
                <a:latin typeface="宋体" pitchFamily="2" charset="-122"/>
              </a:rPr>
              <a:t>的位置</a:t>
            </a:r>
            <a:r>
              <a:rPr lang="en-US" altLang="zh-CN" dirty="0">
                <a:latin typeface="宋体" pitchFamily="2" charset="-122"/>
              </a:rPr>
              <a:t>(</a:t>
            </a:r>
            <a:r>
              <a:rPr lang="zh-CN" altLang="en-US" dirty="0">
                <a:latin typeface="宋体" pitchFamily="2" charset="-122"/>
              </a:rPr>
              <a:t>下标</a:t>
            </a:r>
            <a:r>
              <a:rPr lang="en-US" altLang="zh-CN" dirty="0">
                <a:latin typeface="宋体" pitchFamily="2" charset="-122"/>
              </a:rPr>
              <a:t>)</a:t>
            </a:r>
            <a:r>
              <a:rPr lang="zh-CN" altLang="zh-CN" dirty="0">
                <a:latin typeface="宋体" pitchFamily="2" charset="-122"/>
              </a:rPr>
              <a:t>，</a:t>
            </a:r>
            <a:r>
              <a:rPr lang="zh-CN" altLang="zh-CN" b="1" dirty="0">
                <a:solidFill>
                  <a:srgbClr val="0070C0"/>
                </a:solidFill>
              </a:rPr>
              <a:t>如果不存在则抛异常</a:t>
            </a:r>
            <a:r>
              <a:rPr lang="en-US" altLang="zh-CN" b="1" dirty="0" err="1">
                <a:solidFill>
                  <a:srgbClr val="0070C0"/>
                </a:solidFill>
              </a:rPr>
              <a:t>ValueError</a:t>
            </a:r>
            <a:endParaRPr lang="en-US" altLang="zh-CN" b="1" dirty="0">
              <a:solidFill>
                <a:srgbClr val="0070C0"/>
              </a:solidFill>
            </a:endParaRPr>
          </a:p>
          <a:p>
            <a:pPr>
              <a:lnSpc>
                <a:spcPct val="95000"/>
              </a:lnSpc>
              <a:spcBef>
                <a:spcPts val="600"/>
              </a:spcBef>
            </a:pPr>
            <a:r>
              <a:rPr lang="en-US" altLang="zh-CN" dirty="0" err="1">
                <a:solidFill>
                  <a:srgbClr val="002060"/>
                </a:solidFill>
              </a:rPr>
              <a:t>strobj.count</a:t>
            </a:r>
            <a:r>
              <a:rPr lang="en-US" altLang="zh-CN" dirty="0">
                <a:solidFill>
                  <a:srgbClr val="002060"/>
                </a:solidFill>
              </a:rPr>
              <a:t>(sub[,start[,end]])  </a:t>
            </a:r>
            <a:r>
              <a:rPr lang="zh-CN" altLang="zh-CN" dirty="0">
                <a:latin typeface="宋体" pitchFamily="2" charset="-122"/>
              </a:rPr>
              <a:t>返回</a:t>
            </a:r>
            <a:r>
              <a:rPr lang="zh-CN" altLang="en-US" dirty="0"/>
              <a:t>子串</a:t>
            </a:r>
            <a:r>
              <a:rPr lang="en-US" altLang="zh-CN" dirty="0">
                <a:latin typeface="宋体" pitchFamily="2" charset="-122"/>
              </a:rPr>
              <a:t>sub</a:t>
            </a:r>
            <a:r>
              <a:rPr lang="zh-CN" altLang="zh-CN" dirty="0">
                <a:latin typeface="宋体" pitchFamily="2" charset="-122"/>
              </a:rPr>
              <a:t>出现的次数</a:t>
            </a:r>
            <a:r>
              <a:rPr lang="zh-CN" altLang="en-US" dirty="0">
                <a:latin typeface="宋体" pitchFamily="2" charset="-122"/>
              </a:rPr>
              <a:t>，找到子串后，在之后的下一个位置继续</a:t>
            </a:r>
            <a:r>
              <a:rPr lang="en-US" altLang="zh-CN" dirty="0">
                <a:latin typeface="宋体" pitchFamily="2" charset="-122"/>
              </a:rPr>
              <a:t>...</a:t>
            </a:r>
          </a:p>
          <a:p>
            <a:pPr>
              <a:lnSpc>
                <a:spcPct val="95000"/>
              </a:lnSpc>
              <a:spcBef>
                <a:spcPts val="600"/>
              </a:spcBef>
            </a:pPr>
            <a:r>
              <a:rPr lang="en-US" altLang="zh-CN" dirty="0">
                <a:solidFill>
                  <a:srgbClr val="002060"/>
                </a:solidFill>
              </a:rPr>
              <a:t>sub in S    sub not in S</a:t>
            </a:r>
            <a:r>
              <a:rPr lang="zh-CN" altLang="en-US" dirty="0">
                <a:solidFill>
                  <a:srgbClr val="002060"/>
                </a:solidFill>
              </a:rPr>
              <a:t>  </a:t>
            </a:r>
            <a:r>
              <a:rPr lang="zh-CN" altLang="en-US" dirty="0"/>
              <a:t>判断子串</a:t>
            </a:r>
            <a:r>
              <a:rPr lang="en-US" altLang="zh-CN" dirty="0"/>
              <a:t>sub</a:t>
            </a:r>
            <a:r>
              <a:rPr lang="zh-CN" altLang="en-US" dirty="0"/>
              <a:t>是否在</a:t>
            </a:r>
            <a:r>
              <a:rPr lang="en-US" altLang="zh-CN" dirty="0"/>
              <a:t>S</a:t>
            </a:r>
            <a:r>
              <a:rPr lang="zh-CN" altLang="en-US" dirty="0"/>
              <a:t>中出现</a:t>
            </a:r>
            <a:endParaRPr lang="en-US" altLang="zh-CN" dirty="0"/>
          </a:p>
          <a:p>
            <a:pPr>
              <a:lnSpc>
                <a:spcPct val="95000"/>
              </a:lnSpc>
            </a:pPr>
            <a:r>
              <a:rPr lang="en-US" altLang="zh-CN" u="sng" dirty="0" err="1">
                <a:solidFill>
                  <a:srgbClr val="FF0000"/>
                </a:solidFill>
              </a:rPr>
              <a:t>rindex</a:t>
            </a:r>
            <a:r>
              <a:rPr lang="en-US" altLang="zh-CN" u="sng" dirty="0">
                <a:solidFill>
                  <a:srgbClr val="FF0000"/>
                </a:solidFill>
              </a:rPr>
              <a:t>(sub[,start[,end]])</a:t>
            </a:r>
            <a:r>
              <a:rPr lang="en-US" altLang="zh-CN" dirty="0">
                <a:solidFill>
                  <a:srgbClr val="FF0000"/>
                </a:solidFill>
              </a:rPr>
              <a:t> </a:t>
            </a:r>
            <a:r>
              <a:rPr lang="zh-CN" altLang="zh-CN" dirty="0"/>
              <a:t>返回</a:t>
            </a:r>
            <a:r>
              <a:rPr lang="zh-CN" altLang="en-US" dirty="0"/>
              <a:t>子串</a:t>
            </a:r>
            <a:r>
              <a:rPr lang="en-US" altLang="zh-CN" dirty="0"/>
              <a:t>sub</a:t>
            </a:r>
            <a:r>
              <a:rPr lang="zh-CN" altLang="zh-CN" dirty="0"/>
              <a:t>在指定范围</a:t>
            </a:r>
            <a:r>
              <a:rPr lang="zh-CN" altLang="en-US" dirty="0"/>
              <a:t>内</a:t>
            </a:r>
            <a:r>
              <a:rPr lang="zh-CN" altLang="zh-CN" b="1" dirty="0">
                <a:solidFill>
                  <a:srgbClr val="0070C0"/>
                </a:solidFill>
              </a:rPr>
              <a:t>最后一次</a:t>
            </a:r>
            <a:r>
              <a:rPr lang="zh-CN" altLang="zh-CN" dirty="0"/>
              <a:t>出现的位置，</a:t>
            </a:r>
            <a:r>
              <a:rPr lang="zh-CN" altLang="zh-CN" b="1" dirty="0">
                <a:solidFill>
                  <a:srgbClr val="0070C0"/>
                </a:solidFill>
              </a:rPr>
              <a:t>如果不存在则</a:t>
            </a:r>
            <a:r>
              <a:rPr lang="en-US" altLang="zh-CN" b="1" dirty="0" err="1">
                <a:solidFill>
                  <a:srgbClr val="0070C0"/>
                </a:solidFill>
              </a:rPr>
              <a:t>ValueError</a:t>
            </a:r>
            <a:endParaRPr lang="en-US" altLang="zh-CN" b="1" dirty="0">
              <a:solidFill>
                <a:srgbClr val="0070C0"/>
              </a:solidFill>
            </a:endParaRPr>
          </a:p>
          <a:p>
            <a:pPr>
              <a:lnSpc>
                <a:spcPct val="95000"/>
              </a:lnSpc>
            </a:pPr>
            <a:r>
              <a:rPr lang="en-US" altLang="zh-CN" u="sng" dirty="0">
                <a:solidFill>
                  <a:srgbClr val="FF0000"/>
                </a:solidFill>
              </a:rPr>
              <a:t>find</a:t>
            </a:r>
            <a:r>
              <a:rPr lang="en-US" altLang="zh-CN" dirty="0"/>
              <a:t>(sub[,start[,end]]) </a:t>
            </a:r>
            <a:r>
              <a:rPr lang="en-US" altLang="zh-CN" u="sng" dirty="0" err="1">
                <a:solidFill>
                  <a:srgbClr val="FF0000"/>
                </a:solidFill>
              </a:rPr>
              <a:t>rfind</a:t>
            </a:r>
            <a:r>
              <a:rPr lang="en-US" altLang="zh-CN" dirty="0"/>
              <a:t>(sub[,start[,end]]) </a:t>
            </a:r>
            <a:r>
              <a:rPr lang="zh-CN" altLang="en-US" dirty="0"/>
              <a:t> 与</a:t>
            </a:r>
            <a:r>
              <a:rPr lang="en-US" altLang="zh-CN" dirty="0"/>
              <a:t>index/</a:t>
            </a:r>
            <a:r>
              <a:rPr lang="en-US" altLang="zh-CN" dirty="0" err="1"/>
              <a:t>rindex</a:t>
            </a:r>
            <a:r>
              <a:rPr lang="zh-CN" altLang="en-US" dirty="0"/>
              <a:t>类似，</a:t>
            </a:r>
            <a:r>
              <a:rPr lang="zh-CN" altLang="zh-CN" dirty="0">
                <a:latin typeface="宋体" pitchFamily="2" charset="-122"/>
              </a:rPr>
              <a:t>返回</a:t>
            </a:r>
            <a:r>
              <a:rPr lang="zh-CN" altLang="en-US" dirty="0"/>
              <a:t>子串</a:t>
            </a:r>
            <a:r>
              <a:rPr lang="en-US" altLang="zh-CN" dirty="0"/>
              <a:t>sub</a:t>
            </a:r>
            <a:r>
              <a:rPr lang="zh-CN" altLang="zh-CN" dirty="0">
                <a:latin typeface="宋体" pitchFamily="2" charset="-122"/>
              </a:rPr>
              <a:t>在指定范围</a:t>
            </a:r>
            <a:r>
              <a:rPr lang="zh-CN" altLang="en-US" dirty="0">
                <a:latin typeface="宋体" pitchFamily="2" charset="-122"/>
              </a:rPr>
              <a:t>内</a:t>
            </a:r>
            <a:r>
              <a:rPr lang="zh-CN" altLang="zh-CN" dirty="0">
                <a:latin typeface="宋体" pitchFamily="2" charset="-122"/>
              </a:rPr>
              <a:t>首次</a:t>
            </a:r>
            <a:r>
              <a:rPr lang="zh-CN" altLang="en-US" dirty="0">
                <a:latin typeface="宋体" pitchFamily="2" charset="-122"/>
              </a:rPr>
              <a:t>或</a:t>
            </a:r>
            <a:r>
              <a:rPr lang="zh-CN" altLang="zh-CN" dirty="0">
                <a:latin typeface="宋体" pitchFamily="2" charset="-122"/>
              </a:rPr>
              <a:t>最后一次出现的位置，</a:t>
            </a:r>
            <a:r>
              <a:rPr lang="zh-CN" altLang="zh-CN" b="1" dirty="0">
                <a:solidFill>
                  <a:srgbClr val="0070C0"/>
                </a:solidFill>
                <a:latin typeface="宋体" pitchFamily="2" charset="-122"/>
              </a:rPr>
              <a:t>如果不存在则返回-1</a:t>
            </a:r>
            <a:endParaRPr lang="zh-CN" altLang="en-US" b="1" dirty="0">
              <a:solidFill>
                <a:srgbClr val="0070C0"/>
              </a:solidFill>
            </a:endParaRPr>
          </a:p>
          <a:p>
            <a:pPr>
              <a:lnSpc>
                <a:spcPct val="95000"/>
              </a:lnSpc>
              <a:spcBef>
                <a:spcPts val="600"/>
              </a:spcBef>
            </a:pPr>
            <a:endParaRPr lang="zh-CN" altLang="en-US" dirty="0"/>
          </a:p>
        </p:txBody>
      </p:sp>
      <p:sp>
        <p:nvSpPr>
          <p:cNvPr id="4" name="矩形 3">
            <a:extLst>
              <a:ext uri="{FF2B5EF4-FFF2-40B4-BE49-F238E27FC236}">
                <a16:creationId xmlns:a16="http://schemas.microsoft.com/office/drawing/2014/main" id="{6660540B-C6FD-4707-895B-56BF40E84859}"/>
              </a:ext>
            </a:extLst>
          </p:cNvPr>
          <p:cNvSpPr/>
          <p:nvPr/>
        </p:nvSpPr>
        <p:spPr>
          <a:xfrm>
            <a:off x="532820" y="3885973"/>
            <a:ext cx="5099258" cy="289002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s </a:t>
            </a:r>
            <a:r>
              <a:rPr lang="en-US" altLang="zh-CN" b="1" kern="0" dirty="0">
                <a:solidFill>
                  <a:srgbClr val="000080"/>
                </a:solidFill>
                <a:latin typeface="Consolas" panose="020B0609020204030204" pitchFamily="49" charset="0"/>
                <a:ea typeface="宋体" panose="02010600030101010101" pitchFamily="2" charset="-122"/>
              </a:rPr>
              <a:t>= </a:t>
            </a:r>
            <a:r>
              <a:rPr lang="en-US" altLang="zh-CN" kern="0" dirty="0">
                <a:solidFill>
                  <a:srgbClr val="808080"/>
                </a:solidFill>
                <a:latin typeface="Consolas" panose="020B0609020204030204" pitchFamily="49" charset="0"/>
                <a:ea typeface="宋体" panose="02010600030101010101" pitchFamily="2" charset="-122"/>
              </a:rPr>
              <a:t>"</a:t>
            </a:r>
            <a:r>
              <a:rPr lang="en-US" altLang="zh-CN" kern="0" dirty="0" err="1">
                <a:solidFill>
                  <a:srgbClr val="808080"/>
                </a:solidFill>
                <a:latin typeface="Consolas" panose="020B0609020204030204" pitchFamily="49" charset="0"/>
                <a:ea typeface="宋体" panose="02010600030101010101" pitchFamily="2" charset="-122"/>
              </a:rPr>
              <a:t>apple,peach,banana,peach,pear</a:t>
            </a:r>
            <a:r>
              <a:rPr lang="en-US" altLang="zh-CN" kern="0" dirty="0">
                <a:solidFill>
                  <a:srgbClr val="808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index</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'peach'</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kern="0" dirty="0">
                <a:solidFill>
                  <a:srgbClr val="FF0000"/>
                </a:solidFill>
                <a:latin typeface="Consolas" panose="020B0609020204030204" pitchFamily="49" charset="0"/>
                <a:ea typeface="宋体" panose="02010600030101010101" pitchFamily="2" charset="-122"/>
              </a:rPr>
              <a:t>6</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index</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a:t>
            </a:r>
            <a:r>
              <a:rPr lang="en-US" altLang="zh-CN" kern="0" dirty="0" err="1">
                <a:solidFill>
                  <a:srgbClr val="808080"/>
                </a:solidFill>
                <a:latin typeface="Consolas" panose="020B0609020204030204" pitchFamily="49" charset="0"/>
                <a:ea typeface="宋体" panose="02010600030101010101" pitchFamily="2" charset="-122"/>
              </a:rPr>
              <a:t>ppp</a:t>
            </a:r>
            <a:r>
              <a:rPr lang="en-US" altLang="zh-CN" kern="0" dirty="0">
                <a:solidFill>
                  <a:srgbClr val="808080"/>
                </a:solidFill>
                <a:latin typeface="Consolas" panose="020B0609020204030204" pitchFamily="49" charset="0"/>
                <a:ea typeface="宋体" panose="02010600030101010101" pitchFamily="2" charset="-122"/>
              </a:rPr>
              <a:t>'</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kern="0" dirty="0" err="1">
                <a:solidFill>
                  <a:srgbClr val="000000"/>
                </a:solidFill>
                <a:latin typeface="Consolas" panose="020B0609020204030204" pitchFamily="49" charset="0"/>
                <a:ea typeface="宋体" panose="02010600030101010101" pitchFamily="2" charset="-122"/>
              </a:rPr>
              <a:t>Traceback</a:t>
            </a:r>
            <a:r>
              <a:rPr lang="en-US" altLang="zh-CN" kern="0" dirty="0">
                <a:solidFill>
                  <a:srgbClr val="000000"/>
                </a:solidFill>
                <a:latin typeface="Consolas" panose="020B0609020204030204" pitchFamily="49" charset="0"/>
                <a:ea typeface="宋体" panose="02010600030101010101" pitchFamily="2" charset="-122"/>
              </a:rPr>
              <a:t> </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most recent call last</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kern="0" dirty="0">
                <a:solidFill>
                  <a:srgbClr val="000000"/>
                </a:solidFill>
                <a:latin typeface="Consolas" panose="020B0609020204030204" pitchFamily="49" charset="0"/>
                <a:ea typeface="宋体" panose="02010600030101010101" pitchFamily="2" charset="-122"/>
              </a:rPr>
              <a:t>...</a:t>
            </a:r>
          </a:p>
          <a:p>
            <a:pPr>
              <a:lnSpc>
                <a:spcPct val="90000"/>
              </a:lnSpc>
            </a:pPr>
            <a:r>
              <a:rPr lang="en-US" altLang="zh-CN" kern="0" dirty="0" err="1">
                <a:solidFill>
                  <a:srgbClr val="000000"/>
                </a:solidFill>
                <a:latin typeface="Consolas" panose="020B0609020204030204" pitchFamily="49" charset="0"/>
                <a:ea typeface="宋体" panose="02010600030101010101" pitchFamily="2" charset="-122"/>
              </a:rPr>
              <a:t>ValueError</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substring </a:t>
            </a:r>
            <a:r>
              <a:rPr lang="en-US" altLang="zh-CN" b="1" kern="0" dirty="0">
                <a:solidFill>
                  <a:srgbClr val="0000FF"/>
                </a:solidFill>
                <a:latin typeface="Consolas" panose="020B0609020204030204" pitchFamily="49" charset="0"/>
                <a:ea typeface="宋体" panose="02010600030101010101" pitchFamily="2" charset="-122"/>
              </a:rPr>
              <a:t>not</a:t>
            </a:r>
            <a:r>
              <a:rPr lang="en-US" altLang="zh-CN" kern="0" dirty="0">
                <a:solidFill>
                  <a:srgbClr val="000000"/>
                </a:solidFill>
                <a:latin typeface="Consolas" panose="020B0609020204030204" pitchFamily="49" charset="0"/>
                <a:ea typeface="宋体" panose="02010600030101010101" pitchFamily="2" charset="-122"/>
              </a:rPr>
              <a:t> found</a:t>
            </a:r>
            <a:endParaRPr lang="en-US" altLang="zh-CN" b="1" kern="0" dirty="0">
              <a:solidFill>
                <a:srgbClr val="000080"/>
              </a:solidFill>
              <a:latin typeface="Consolas" panose="020B0609020204030204" pitchFamily="49" charset="0"/>
              <a:ea typeface="宋体" panose="02010600030101010101" pitchFamily="2" charset="-122"/>
            </a:endParaRPr>
          </a:p>
          <a:p>
            <a:pPr>
              <a:lnSpc>
                <a:spcPct val="90000"/>
              </a:lnSpc>
            </a:pPr>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rindex</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'peach'</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pPr>
              <a:lnSpc>
                <a:spcPct val="90000"/>
              </a:lnSpc>
            </a:pPr>
            <a:r>
              <a:rPr lang="en-US" altLang="zh-CN" kern="0" dirty="0">
                <a:solidFill>
                  <a:srgbClr val="FF0000"/>
                </a:solidFill>
                <a:latin typeface="Consolas" panose="020B0609020204030204" pitchFamily="49" charset="0"/>
                <a:ea typeface="宋体" panose="02010600030101010101" pitchFamily="2" charset="-122"/>
              </a:rPr>
              <a:t>19</a:t>
            </a:r>
          </a:p>
          <a:p>
            <a:pPr>
              <a:lnSpc>
                <a:spcPct val="90000"/>
              </a:lnSpc>
            </a:pPr>
            <a:r>
              <a:rPr lang="en-US" altLang="zh-CN" sz="2000" kern="100" dirty="0">
                <a:latin typeface="Consolas" panose="020B0609020204030204" pitchFamily="49" charset="0"/>
                <a:ea typeface="宋体" panose="02010600030101010101" pitchFamily="2" charset="-122"/>
              </a:rPr>
              <a:t>&gt;&gt;&gt; </a:t>
            </a:r>
            <a:r>
              <a:rPr lang="en-US" altLang="zh-CN" sz="2000" kern="100" dirty="0" err="1">
                <a:latin typeface="Consolas" panose="020B0609020204030204" pitchFamily="49" charset="0"/>
                <a:ea typeface="宋体" panose="02010600030101010101" pitchFamily="2" charset="-122"/>
              </a:rPr>
              <a:t>s.count</a:t>
            </a:r>
            <a:r>
              <a:rPr lang="en-US" altLang="zh-CN" sz="2000" kern="100" dirty="0">
                <a:latin typeface="Consolas" panose="020B0609020204030204" pitchFamily="49" charset="0"/>
                <a:ea typeface="宋体" panose="02010600030101010101" pitchFamily="2" charset="-122"/>
              </a:rPr>
              <a:t>('an')</a:t>
            </a:r>
          </a:p>
          <a:p>
            <a:pPr>
              <a:lnSpc>
                <a:spcPct val="90000"/>
              </a:lnSpc>
            </a:pPr>
            <a:r>
              <a:rPr lang="en-US" altLang="zh-CN" kern="0" dirty="0">
                <a:solidFill>
                  <a:srgbClr val="FF0000"/>
                </a:solidFill>
                <a:latin typeface="Consolas" panose="020B0609020204030204" pitchFamily="49" charset="0"/>
                <a:ea typeface="宋体" panose="02010600030101010101" pitchFamily="2" charset="-122"/>
              </a:rPr>
              <a:t>2</a:t>
            </a:r>
            <a:endParaRPr lang="zh-CN" altLang="zh-CN" kern="0" dirty="0">
              <a:solidFill>
                <a:srgbClr val="FF0000"/>
              </a:solidFill>
              <a:latin typeface="Consolas" panose="020B0609020204030204" pitchFamily="49" charset="0"/>
              <a:ea typeface="宋体" panose="02010600030101010101" pitchFamily="2" charset="-122"/>
            </a:endParaRPr>
          </a:p>
        </p:txBody>
      </p:sp>
      <p:sp>
        <p:nvSpPr>
          <p:cNvPr id="5" name="矩形 4">
            <a:extLst>
              <a:ext uri="{FF2B5EF4-FFF2-40B4-BE49-F238E27FC236}">
                <a16:creationId xmlns:a16="http://schemas.microsoft.com/office/drawing/2014/main" id="{02A2EFEC-711C-4430-AC88-1FB4D1D64EC7}"/>
              </a:ext>
            </a:extLst>
          </p:cNvPr>
          <p:cNvSpPr/>
          <p:nvPr/>
        </p:nvSpPr>
        <p:spPr>
          <a:xfrm>
            <a:off x="6559923" y="3798288"/>
            <a:ext cx="4659086" cy="289310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find</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"peach"</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r>
              <a:rPr lang="en-US" altLang="zh-CN" kern="0" dirty="0">
                <a:solidFill>
                  <a:srgbClr val="FF0000"/>
                </a:solidFill>
                <a:latin typeface="Consolas" panose="020B0609020204030204" pitchFamily="49" charset="0"/>
                <a:ea typeface="宋体" panose="02010600030101010101" pitchFamily="2" charset="-122"/>
              </a:rPr>
              <a:t>6</a:t>
            </a:r>
            <a:endParaRPr lang="zh-CN" altLang="zh-CN" sz="2000" kern="100" dirty="0">
              <a:latin typeface="Consolas" panose="020B0609020204030204" pitchFamily="49" charset="0"/>
              <a:ea typeface="宋体" panose="02010600030101010101" pitchFamily="2" charset="-122"/>
            </a:endParaRPr>
          </a:p>
          <a:p>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find</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"peach"</a:t>
            </a:r>
            <a:r>
              <a:rPr lang="en-US" altLang="zh-CN" b="1" kern="0" dirty="0">
                <a:solidFill>
                  <a:srgbClr val="000080"/>
                </a:solidFill>
                <a:latin typeface="Consolas" panose="020B0609020204030204" pitchFamily="49" charset="0"/>
                <a:ea typeface="宋体" panose="02010600030101010101" pitchFamily="2" charset="-122"/>
              </a:rPr>
              <a:t>, </a:t>
            </a:r>
            <a:r>
              <a:rPr lang="en-US" altLang="zh-CN" b="1" kern="0" dirty="0">
                <a:solidFill>
                  <a:srgbClr val="FF0000"/>
                </a:solidFill>
                <a:latin typeface="Consolas" panose="020B0609020204030204" pitchFamily="49" charset="0"/>
                <a:ea typeface="宋体" panose="02010600030101010101" pitchFamily="2" charset="-122"/>
              </a:rPr>
              <a:t>6</a:t>
            </a:r>
            <a:r>
              <a:rPr lang="en-US" altLang="zh-CN" kern="0" dirty="0">
                <a:solidFill>
                  <a:srgbClr val="FF0000"/>
                </a:solidFill>
                <a:latin typeface="Consolas" panose="020B0609020204030204" pitchFamily="49" charset="0"/>
                <a:ea typeface="宋体" panose="02010600030101010101" pitchFamily="2" charset="-122"/>
              </a:rPr>
              <a:t> + 5</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FF0000"/>
                </a:solidFill>
                <a:latin typeface="Consolas" panose="020B0609020204030204" pitchFamily="49" charset="0"/>
                <a:ea typeface="宋体" panose="02010600030101010101" pitchFamily="2" charset="-122"/>
              </a:rPr>
              <a:t> </a:t>
            </a:r>
            <a:endParaRPr lang="zh-CN" altLang="zh-CN" sz="2000" kern="100" dirty="0">
              <a:latin typeface="Consolas" panose="020B0609020204030204" pitchFamily="49" charset="0"/>
              <a:ea typeface="宋体" panose="02010600030101010101" pitchFamily="2" charset="-122"/>
            </a:endParaRPr>
          </a:p>
          <a:p>
            <a:r>
              <a:rPr lang="en-US" altLang="zh-CN" kern="0" dirty="0">
                <a:solidFill>
                  <a:srgbClr val="FF0000"/>
                </a:solidFill>
                <a:latin typeface="Consolas" panose="020B0609020204030204" pitchFamily="49" charset="0"/>
                <a:ea typeface="宋体" panose="02010600030101010101" pitchFamily="2" charset="-122"/>
              </a:rPr>
              <a:t>19</a:t>
            </a:r>
            <a:endParaRPr lang="en-US" altLang="zh-CN" b="1" kern="0" dirty="0">
              <a:solidFill>
                <a:srgbClr val="000080"/>
              </a:solidFill>
              <a:latin typeface="Consolas" panose="020B0609020204030204" pitchFamily="49" charset="0"/>
              <a:ea typeface="宋体" panose="02010600030101010101" pitchFamily="2" charset="-122"/>
            </a:endParaRPr>
          </a:p>
          <a:p>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find</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"peach"</a:t>
            </a:r>
            <a:r>
              <a:rPr lang="en-US" altLang="zh-CN" b="1" kern="0" dirty="0">
                <a:solidFill>
                  <a:srgbClr val="000080"/>
                </a:solidFill>
                <a:latin typeface="Consolas" panose="020B0609020204030204" pitchFamily="49" charset="0"/>
                <a:ea typeface="宋体" panose="02010600030101010101" pitchFamily="2" charset="-122"/>
              </a:rPr>
              <a:t>, </a:t>
            </a:r>
            <a:r>
              <a:rPr lang="en-US" altLang="zh-CN" b="1" kern="0" dirty="0">
                <a:solidFill>
                  <a:srgbClr val="FF0000"/>
                </a:solidFill>
                <a:latin typeface="Consolas" panose="020B0609020204030204" pitchFamily="49" charset="0"/>
                <a:ea typeface="宋体" panose="02010600030101010101" pitchFamily="2" charset="-122"/>
              </a:rPr>
              <a:t>11</a:t>
            </a:r>
            <a:r>
              <a:rPr lang="en-US" altLang="zh-CN" b="1" kern="0" dirty="0">
                <a:solidFill>
                  <a:srgbClr val="000080"/>
                </a:solidFill>
                <a:latin typeface="Consolas" panose="020B0609020204030204" pitchFamily="49" charset="0"/>
                <a:ea typeface="宋体" panose="02010600030101010101" pitchFamily="2" charset="-122"/>
              </a:rPr>
              <a:t>, </a:t>
            </a:r>
            <a:r>
              <a:rPr lang="en-US" altLang="zh-CN" kern="0" dirty="0">
                <a:solidFill>
                  <a:srgbClr val="FF0000"/>
                </a:solidFill>
                <a:latin typeface="Consolas" panose="020B0609020204030204" pitchFamily="49" charset="0"/>
                <a:ea typeface="宋体" panose="02010600030101010101" pitchFamily="2" charset="-122"/>
              </a:rPr>
              <a:t>24</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r>
              <a:rPr lang="en-US" altLang="zh-CN" sz="2000" kern="0" dirty="0">
                <a:solidFill>
                  <a:srgbClr val="FF0000"/>
                </a:solidFill>
                <a:latin typeface="Consolas" panose="020B0609020204030204" pitchFamily="49" charset="0"/>
                <a:ea typeface="宋体" panose="02010600030101010101" pitchFamily="2" charset="-122"/>
              </a:rPr>
              <a:t>19</a:t>
            </a:r>
            <a:endParaRPr lang="en-US" altLang="zh-CN" sz="2000" b="1" kern="0" dirty="0">
              <a:solidFill>
                <a:srgbClr val="000080"/>
              </a:solidFill>
              <a:latin typeface="Consolas" panose="020B0609020204030204" pitchFamily="49" charset="0"/>
              <a:ea typeface="宋体" panose="02010600030101010101" pitchFamily="2" charset="-122"/>
            </a:endParaRPr>
          </a:p>
          <a:p>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rfind</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'p'</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r>
              <a:rPr lang="en-US" altLang="zh-CN" kern="0" dirty="0">
                <a:solidFill>
                  <a:srgbClr val="FF0000"/>
                </a:solidFill>
                <a:latin typeface="Consolas" panose="020B0609020204030204" pitchFamily="49" charset="0"/>
                <a:ea typeface="宋体" panose="02010600030101010101" pitchFamily="2" charset="-122"/>
              </a:rPr>
              <a:t>25</a:t>
            </a:r>
            <a:endParaRPr lang="zh-CN" altLang="zh-CN" sz="2000" kern="100" dirty="0">
              <a:latin typeface="Consolas" panose="020B0609020204030204" pitchFamily="49" charset="0"/>
              <a:ea typeface="宋体" panose="02010600030101010101" pitchFamily="2" charset="-122"/>
            </a:endParaRPr>
          </a:p>
          <a:p>
            <a:r>
              <a:rPr lang="en-US" altLang="zh-CN" b="1" kern="0" dirty="0">
                <a:solidFill>
                  <a:srgbClr val="000080"/>
                </a:solidFill>
                <a:latin typeface="Consolas" panose="020B0609020204030204" pitchFamily="49" charset="0"/>
                <a:ea typeface="宋体" panose="02010600030101010101" pitchFamily="2" charset="-122"/>
              </a:rPr>
              <a:t>&gt;&gt;&gt;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000000"/>
                </a:solidFill>
                <a:latin typeface="Consolas" panose="020B0609020204030204" pitchFamily="49" charset="0"/>
                <a:ea typeface="宋体" panose="02010600030101010101" pitchFamily="2" charset="-122"/>
              </a:rPr>
              <a:t>s</a:t>
            </a:r>
            <a:r>
              <a:rPr lang="en-US" altLang="zh-CN" b="1" kern="0" dirty="0" err="1">
                <a:solidFill>
                  <a:srgbClr val="000080"/>
                </a:solidFill>
                <a:latin typeface="Consolas" panose="020B0609020204030204" pitchFamily="49" charset="0"/>
                <a:ea typeface="宋体" panose="02010600030101010101" pitchFamily="2" charset="-122"/>
              </a:rPr>
              <a:t>.</a:t>
            </a:r>
            <a:r>
              <a:rPr lang="en-US" altLang="zh-CN" kern="0" dirty="0" err="1">
                <a:solidFill>
                  <a:srgbClr val="000000"/>
                </a:solidFill>
                <a:latin typeface="Consolas" panose="020B0609020204030204" pitchFamily="49" charset="0"/>
                <a:ea typeface="宋体" panose="02010600030101010101" pitchFamily="2" charset="-122"/>
              </a:rPr>
              <a:t>rfind</a:t>
            </a:r>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808080"/>
                </a:solidFill>
                <a:latin typeface="Consolas" panose="020B0609020204030204" pitchFamily="49" charset="0"/>
                <a:ea typeface="宋体" panose="02010600030101010101" pitchFamily="2" charset="-122"/>
              </a:rPr>
              <a:t>'</a:t>
            </a:r>
            <a:r>
              <a:rPr lang="en-US" altLang="zh-CN" kern="0" dirty="0" err="1">
                <a:solidFill>
                  <a:srgbClr val="808080"/>
                </a:solidFill>
                <a:latin typeface="Consolas" panose="020B0609020204030204" pitchFamily="49" charset="0"/>
                <a:ea typeface="宋体" panose="02010600030101010101" pitchFamily="2" charset="-122"/>
              </a:rPr>
              <a:t>ppp</a:t>
            </a:r>
            <a:r>
              <a:rPr lang="en-US" altLang="zh-CN" kern="0" dirty="0">
                <a:solidFill>
                  <a:srgbClr val="808080"/>
                </a:solidFill>
                <a:latin typeface="Consolas" panose="020B0609020204030204" pitchFamily="49" charset="0"/>
                <a:ea typeface="宋体" panose="02010600030101010101" pitchFamily="2" charset="-122"/>
              </a:rPr>
              <a:t>'</a:t>
            </a:r>
            <a:r>
              <a:rPr lang="en-US" altLang="zh-CN" b="1" kern="0" dirty="0">
                <a:solidFill>
                  <a:srgbClr val="000080"/>
                </a:solidFill>
                <a:latin typeface="Consolas" panose="020B0609020204030204" pitchFamily="49" charset="0"/>
                <a:ea typeface="宋体" panose="02010600030101010101" pitchFamily="2" charset="-122"/>
              </a:rPr>
              <a:t>)</a:t>
            </a:r>
            <a:endParaRPr lang="zh-CN" altLang="zh-CN" sz="2000" kern="100" dirty="0">
              <a:latin typeface="Consolas" panose="020B0609020204030204" pitchFamily="49" charset="0"/>
              <a:ea typeface="宋体" panose="02010600030101010101" pitchFamily="2" charset="-122"/>
            </a:endParaRPr>
          </a:p>
          <a:p>
            <a:r>
              <a:rPr lang="en-US" altLang="zh-CN" b="1" kern="0" dirty="0">
                <a:solidFill>
                  <a:srgbClr val="000080"/>
                </a:solidFill>
                <a:latin typeface="Consolas" panose="020B0609020204030204" pitchFamily="49" charset="0"/>
                <a:ea typeface="宋体" panose="02010600030101010101" pitchFamily="2" charset="-122"/>
              </a:rPr>
              <a:t>-</a:t>
            </a:r>
            <a:r>
              <a:rPr lang="en-US" altLang="zh-CN" kern="0" dirty="0">
                <a:solidFill>
                  <a:srgbClr val="FF0000"/>
                </a:solidFill>
                <a:latin typeface="Consolas" panose="020B0609020204030204" pitchFamily="49" charset="0"/>
                <a:ea typeface="宋体" panose="02010600030101010101" pitchFamily="2" charset="-122"/>
              </a:rPr>
              <a:t>1</a:t>
            </a:r>
            <a:endParaRPr lang="zh-CN" altLang="zh-CN" sz="2000" kern="100" dirty="0">
              <a:latin typeface="Consolas" panose="020B0609020204030204" pitchFamily="49" charset="0"/>
              <a:ea typeface="宋体" panose="02010600030101010101" pitchFamily="2" charset="-122"/>
            </a:endParaRPr>
          </a:p>
        </p:txBody>
      </p:sp>
      <p:sp>
        <p:nvSpPr>
          <p:cNvPr id="6" name="矩形 5">
            <a:extLst>
              <a:ext uri="{FF2B5EF4-FFF2-40B4-BE49-F238E27FC236}">
                <a16:creationId xmlns:a16="http://schemas.microsoft.com/office/drawing/2014/main" id="{4D0896C2-62D1-421A-9059-A27D9248CF67}"/>
              </a:ext>
            </a:extLst>
          </p:cNvPr>
          <p:cNvSpPr/>
          <p:nvPr/>
        </p:nvSpPr>
        <p:spPr>
          <a:xfrm>
            <a:off x="7357749" y="60482"/>
            <a:ext cx="267559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&gt;&gt;&gt; 'pppppp'.count('pp')</a:t>
            </a:r>
          </a:p>
          <a:p>
            <a:r>
              <a:rPr lang="zh-CN" altLang="en-US" dirty="0"/>
              <a:t>3</a:t>
            </a:r>
          </a:p>
        </p:txBody>
      </p:sp>
    </p:spTree>
    <p:extLst>
      <p:ext uri="{BB962C8B-B14F-4D97-AF65-F5344CB8AC3E}">
        <p14:creationId xmlns:p14="http://schemas.microsoft.com/office/powerpoint/2010/main" val="346034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684A3-3C72-4231-8110-DC0182E04D2C}"/>
              </a:ext>
            </a:extLst>
          </p:cNvPr>
          <p:cNvSpPr>
            <a:spLocks noGrp="1"/>
          </p:cNvSpPr>
          <p:nvPr>
            <p:ph type="title"/>
          </p:nvPr>
        </p:nvSpPr>
        <p:spPr/>
        <p:txBody>
          <a:bodyPr/>
          <a:lstStyle/>
          <a:p>
            <a:r>
              <a:rPr lang="zh-CN" altLang="en-US" dirty="0"/>
              <a:t>有序对象的加法和乘法运算</a:t>
            </a:r>
          </a:p>
        </p:txBody>
      </p:sp>
      <p:sp>
        <p:nvSpPr>
          <p:cNvPr id="3" name="内容占位符 2">
            <a:extLst>
              <a:ext uri="{FF2B5EF4-FFF2-40B4-BE49-F238E27FC236}">
                <a16:creationId xmlns:a16="http://schemas.microsoft.com/office/drawing/2014/main" id="{70DB4E36-5F0A-4DA7-A8A8-068DF674E193}"/>
              </a:ext>
            </a:extLst>
          </p:cNvPr>
          <p:cNvSpPr>
            <a:spLocks noGrp="1"/>
          </p:cNvSpPr>
          <p:nvPr>
            <p:ph idx="1"/>
          </p:nvPr>
        </p:nvSpPr>
        <p:spPr>
          <a:xfrm>
            <a:off x="113016" y="702822"/>
            <a:ext cx="8681663" cy="1461364"/>
          </a:xfrm>
        </p:spPr>
        <p:txBody>
          <a:bodyPr>
            <a:normAutofit/>
          </a:bodyPr>
          <a:lstStyle/>
          <a:p>
            <a:pPr>
              <a:lnSpc>
                <a:spcPct val="100000"/>
              </a:lnSpc>
              <a:spcBef>
                <a:spcPts val="300"/>
              </a:spcBef>
            </a:pPr>
            <a:r>
              <a:rPr lang="zh-CN" altLang="zh-CN" dirty="0">
                <a:latin typeface="Times New Roman" panose="02020603050405020304" pitchFamily="18" charset="0"/>
                <a:cs typeface="Times New Roman" panose="02020603050405020304" pitchFamily="18" charset="0"/>
              </a:rPr>
              <a:t>运算符“+”</a:t>
            </a:r>
            <a:endParaRPr lang="en-US" altLang="zh-CN" dirty="0">
              <a:latin typeface="Times New Roman" panose="02020603050405020304" pitchFamily="18" charset="0"/>
              <a:cs typeface="Times New Roman" panose="02020603050405020304" pitchFamily="18" charset="0"/>
            </a:endParaRPr>
          </a:p>
          <a:p>
            <a:pPr lvl="1">
              <a:lnSpc>
                <a:spcPct val="100000"/>
              </a:lnSpc>
              <a:spcBef>
                <a:spcPts val="300"/>
              </a:spcBef>
            </a:pPr>
            <a:r>
              <a:rPr lang="zh-CN" altLang="en-US" sz="2000" dirty="0">
                <a:latin typeface="Times New Roman" panose="02020603050405020304" pitchFamily="18" charset="0"/>
                <a:cs typeface="Times New Roman" panose="02020603050405020304" pitchFamily="18" charset="0"/>
              </a:rPr>
              <a:t>同种类型的有序对象相加，即列表</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列表、元组</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元组、字符串</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字符串</a:t>
            </a:r>
            <a:endParaRPr lang="en-US" altLang="zh-CN" sz="2000" dirty="0">
              <a:latin typeface="Times New Roman" panose="02020603050405020304" pitchFamily="18" charset="0"/>
              <a:cs typeface="Times New Roman" panose="02020603050405020304" pitchFamily="18" charset="0"/>
            </a:endParaRPr>
          </a:p>
          <a:p>
            <a:pPr lvl="1">
              <a:lnSpc>
                <a:spcPct val="100000"/>
              </a:lnSpc>
              <a:spcBef>
                <a:spcPts val="300"/>
              </a:spcBef>
            </a:pPr>
            <a:r>
              <a:rPr lang="zh-CN" altLang="zh-CN" sz="2000" dirty="0">
                <a:latin typeface="Times New Roman" panose="02020603050405020304" pitchFamily="18" charset="0"/>
                <a:cs typeface="Times New Roman" panose="02020603050405020304" pitchFamily="18" charset="0"/>
              </a:rPr>
              <a:t>创建一个</a:t>
            </a:r>
            <a:r>
              <a:rPr lang="zh-CN" altLang="en-US" sz="2000" dirty="0">
                <a:latin typeface="Times New Roman" panose="02020603050405020304" pitchFamily="18" charset="0"/>
                <a:cs typeface="Times New Roman" panose="02020603050405020304" pitchFamily="18" charset="0"/>
              </a:rPr>
              <a:t>新的同种类型的有序对象，由两个有序对象的元素按照先后顺序组成</a:t>
            </a:r>
            <a:endParaRPr lang="en-US" altLang="zh-CN" sz="2000" dirty="0">
              <a:latin typeface="Times New Roman" panose="02020603050405020304" pitchFamily="18" charset="0"/>
              <a:cs typeface="Times New Roman" panose="02020603050405020304" pitchFamily="18" charset="0"/>
            </a:endParaRPr>
          </a:p>
          <a:p>
            <a:pPr>
              <a:spcBef>
                <a:spcPts val="300"/>
              </a:spcBef>
            </a:pPr>
            <a:endParaRPr lang="zh-CN" altLang="en-US" dirty="0"/>
          </a:p>
        </p:txBody>
      </p:sp>
      <p:pic>
        <p:nvPicPr>
          <p:cNvPr id="4" name="图片 3">
            <a:extLst>
              <a:ext uri="{FF2B5EF4-FFF2-40B4-BE49-F238E27FC236}">
                <a16:creationId xmlns:a16="http://schemas.microsoft.com/office/drawing/2014/main" id="{99B2D891-FA3F-4A0F-8E82-F19E9F085942}"/>
              </a:ext>
            </a:extLst>
          </p:cNvPr>
          <p:cNvPicPr>
            <a:picLocks noChangeAspect="1"/>
          </p:cNvPicPr>
          <p:nvPr/>
        </p:nvPicPr>
        <p:blipFill>
          <a:blip r:embed="rId3"/>
          <a:stretch>
            <a:fillRect/>
          </a:stretch>
        </p:blipFill>
        <p:spPr>
          <a:xfrm>
            <a:off x="8688278" y="0"/>
            <a:ext cx="3291596" cy="2533628"/>
          </a:xfrm>
          <a:prstGeom prst="rect">
            <a:avLst/>
          </a:prstGeom>
        </p:spPr>
      </p:pic>
      <p:sp>
        <p:nvSpPr>
          <p:cNvPr id="5" name="矩形 4">
            <a:extLst>
              <a:ext uri="{FF2B5EF4-FFF2-40B4-BE49-F238E27FC236}">
                <a16:creationId xmlns:a16="http://schemas.microsoft.com/office/drawing/2014/main" id="{40347BEA-8070-4493-90FF-81BB4D4791B2}"/>
              </a:ext>
            </a:extLst>
          </p:cNvPr>
          <p:cNvSpPr/>
          <p:nvPr/>
        </p:nvSpPr>
        <p:spPr>
          <a:xfrm>
            <a:off x="184934" y="3884945"/>
            <a:ext cx="6965879" cy="28535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0000"/>
              </a:lnSpc>
            </a:pPr>
            <a:r>
              <a:rPr lang="zh-CN" altLang="en-US" sz="1600" dirty="0">
                <a:latin typeface="+mj-lt"/>
              </a:rPr>
              <a:t>&gt;&gt;&gt; </a:t>
            </a:r>
            <a:r>
              <a:rPr lang="en-US" altLang="zh-CN" sz="1600" dirty="0">
                <a:latin typeface="+mj-lt"/>
              </a:rPr>
              <a:t>s</a:t>
            </a:r>
            <a:r>
              <a:rPr lang="zh-CN" altLang="en-US" sz="1600" dirty="0">
                <a:latin typeface="+mj-lt"/>
              </a:rPr>
              <a:t> </a:t>
            </a:r>
            <a:r>
              <a:rPr lang="en-US" altLang="zh-CN" sz="1600" dirty="0">
                <a:latin typeface="+mj-lt"/>
              </a:rPr>
              <a:t>=</a:t>
            </a:r>
            <a:r>
              <a:rPr lang="zh-CN" altLang="en-US" sz="1600" dirty="0">
                <a:latin typeface="+mj-lt"/>
              </a:rPr>
              <a:t> a = [3, 4, 5] + [7]</a:t>
            </a:r>
          </a:p>
          <a:p>
            <a:pPr>
              <a:lnSpc>
                <a:spcPct val="80000"/>
              </a:lnSpc>
            </a:pPr>
            <a:r>
              <a:rPr lang="zh-CN" altLang="en-US" sz="1600" dirty="0">
                <a:latin typeface="+mj-lt"/>
              </a:rPr>
              <a:t>&gt;&gt;&gt; a</a:t>
            </a:r>
          </a:p>
          <a:p>
            <a:pPr>
              <a:lnSpc>
                <a:spcPct val="80000"/>
              </a:lnSpc>
            </a:pPr>
            <a:r>
              <a:rPr lang="zh-CN" altLang="en-US" sz="1600" dirty="0">
                <a:latin typeface="+mj-lt"/>
              </a:rPr>
              <a:t>[3, 4, 5, 7]</a:t>
            </a:r>
          </a:p>
          <a:p>
            <a:pPr>
              <a:lnSpc>
                <a:spcPct val="80000"/>
              </a:lnSpc>
            </a:pPr>
            <a:r>
              <a:rPr lang="zh-CN" altLang="en-US" sz="1600" dirty="0">
                <a:latin typeface="+mj-lt"/>
              </a:rPr>
              <a:t>&gt;&gt;&gt; a = a + [[7]]</a:t>
            </a:r>
          </a:p>
          <a:p>
            <a:pPr>
              <a:lnSpc>
                <a:spcPct val="80000"/>
              </a:lnSpc>
            </a:pPr>
            <a:r>
              <a:rPr lang="zh-CN" altLang="en-US" sz="1600" dirty="0">
                <a:latin typeface="+mj-lt"/>
              </a:rPr>
              <a:t>&gt;&gt;&gt; a</a:t>
            </a:r>
          </a:p>
          <a:p>
            <a:pPr>
              <a:lnSpc>
                <a:spcPct val="80000"/>
              </a:lnSpc>
            </a:pPr>
            <a:r>
              <a:rPr lang="zh-CN" altLang="en-US" sz="1600" dirty="0">
                <a:latin typeface="+mj-lt"/>
              </a:rPr>
              <a:t>[3, 4, 5, 7, [7]]</a:t>
            </a:r>
          </a:p>
          <a:p>
            <a:pPr marL="0" indent="0">
              <a:lnSpc>
                <a:spcPct val="80000"/>
              </a:lnSpc>
              <a:buNone/>
            </a:pPr>
            <a:r>
              <a:rPr lang="pt-BR" altLang="zh-CN" sz="1600" dirty="0">
                <a:latin typeface="+mj-lt"/>
                <a:cs typeface="Times New Roman" panose="02020603050405020304" pitchFamily="18" charset="0"/>
              </a:rPr>
              <a:t>&gt;&gt;&gt; s is a</a:t>
            </a:r>
          </a:p>
          <a:p>
            <a:pPr marL="0" indent="0">
              <a:lnSpc>
                <a:spcPct val="80000"/>
              </a:lnSpc>
              <a:buNone/>
            </a:pPr>
            <a:r>
              <a:rPr lang="pt-BR" altLang="zh-CN" sz="1600" dirty="0">
                <a:latin typeface="+mj-lt"/>
                <a:cs typeface="Times New Roman" panose="02020603050405020304" pitchFamily="18" charset="0"/>
              </a:rPr>
              <a:t>False</a:t>
            </a:r>
            <a:endParaRPr lang="en-US" altLang="zh-CN" sz="1600" dirty="0">
              <a:latin typeface="+mj-lt"/>
            </a:endParaRPr>
          </a:p>
          <a:p>
            <a:pPr>
              <a:lnSpc>
                <a:spcPct val="80000"/>
              </a:lnSpc>
            </a:pPr>
            <a:r>
              <a:rPr lang="zh-CN" altLang="en-US" sz="1600" dirty="0">
                <a:latin typeface="+mj-lt"/>
              </a:rPr>
              <a:t>&gt;&gt;&gt; a + 7</a:t>
            </a:r>
          </a:p>
          <a:p>
            <a:pPr>
              <a:lnSpc>
                <a:spcPct val="80000"/>
              </a:lnSpc>
            </a:pPr>
            <a:r>
              <a:rPr lang="en-US" altLang="zh-CN" sz="1600" dirty="0">
                <a:latin typeface="+mj-lt"/>
              </a:rPr>
              <a:t>...</a:t>
            </a:r>
            <a:r>
              <a:rPr lang="zh-CN" altLang="en-US" sz="1600" dirty="0">
                <a:latin typeface="+mj-lt"/>
              </a:rPr>
              <a:t> TypeError: can only concatenate list (not "int") to list</a:t>
            </a:r>
            <a:endParaRPr lang="en-US" altLang="zh-CN" sz="1600" dirty="0">
              <a:latin typeface="+mj-lt"/>
            </a:endParaRPr>
          </a:p>
          <a:p>
            <a:pPr>
              <a:lnSpc>
                <a:spcPct val="80000"/>
              </a:lnSpc>
            </a:pPr>
            <a:r>
              <a:rPr lang="pt-BR" altLang="zh-CN" sz="1600" dirty="0">
                <a:latin typeface="Consolas" panose="020B0609020204030204" pitchFamily="49" charset="0"/>
                <a:cs typeface="Times New Roman" panose="02020603050405020304" pitchFamily="18" charset="0"/>
              </a:rPr>
              <a:t>&gt;&gt;&gt; a = [1, 2, 3]</a:t>
            </a:r>
          </a:p>
          <a:p>
            <a:pPr>
              <a:lnSpc>
                <a:spcPct val="80000"/>
              </a:lnSpc>
            </a:pPr>
            <a:r>
              <a:rPr lang="pt-BR" altLang="zh-CN" sz="1600" dirty="0">
                <a:latin typeface="Consolas" panose="020B0609020204030204" pitchFamily="49" charset="0"/>
                <a:cs typeface="Times New Roman" panose="02020603050405020304" pitchFamily="18" charset="0"/>
              </a:rPr>
              <a:t>&gt;&gt;&gt; a = a * 2</a:t>
            </a:r>
          </a:p>
          <a:p>
            <a:pPr>
              <a:lnSpc>
                <a:spcPct val="80000"/>
              </a:lnSpc>
            </a:pPr>
            <a:r>
              <a:rPr lang="pt-BR" altLang="zh-CN" sz="1600" dirty="0">
                <a:latin typeface="Consolas" panose="020B0609020204030204" pitchFamily="49" charset="0"/>
                <a:cs typeface="Times New Roman" panose="02020603050405020304" pitchFamily="18" charset="0"/>
              </a:rPr>
              <a:t>&gt;&gt;&gt; a</a:t>
            </a:r>
          </a:p>
          <a:p>
            <a:pPr>
              <a:lnSpc>
                <a:spcPct val="80000"/>
              </a:lnSpc>
            </a:pPr>
            <a:r>
              <a:rPr lang="pt-BR" altLang="zh-CN" sz="1600" dirty="0">
                <a:latin typeface="Consolas" panose="020B0609020204030204" pitchFamily="49" charset="0"/>
                <a:cs typeface="Times New Roman" panose="02020603050405020304" pitchFamily="18" charset="0"/>
              </a:rPr>
              <a:t>[1, 2, 3, 1, 2, 3]</a:t>
            </a:r>
          </a:p>
        </p:txBody>
      </p:sp>
      <p:sp>
        <p:nvSpPr>
          <p:cNvPr id="6" name="矩形 5">
            <a:extLst>
              <a:ext uri="{FF2B5EF4-FFF2-40B4-BE49-F238E27FC236}">
                <a16:creationId xmlns:a16="http://schemas.microsoft.com/office/drawing/2014/main" id="{2E49A28A-65AD-4529-B2EB-7A5D50C530D2}"/>
              </a:ext>
            </a:extLst>
          </p:cNvPr>
          <p:cNvSpPr/>
          <p:nvPr/>
        </p:nvSpPr>
        <p:spPr>
          <a:xfrm>
            <a:off x="7408792" y="3516970"/>
            <a:ext cx="3637258" cy="333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lnSpc>
                <a:spcPct val="90000"/>
              </a:lnSpc>
              <a:buNone/>
            </a:pPr>
            <a:r>
              <a:rPr lang="pt-BR" altLang="zh-CN" dirty="0">
                <a:latin typeface="Consolas" panose="020B0609020204030204" pitchFamily="49" charset="0"/>
                <a:cs typeface="Times New Roman" panose="02020603050405020304" pitchFamily="18" charset="0"/>
              </a:rPr>
              <a:t>&gt;&gt;&gt; a = [1, 2, 3]</a:t>
            </a:r>
          </a:p>
          <a:p>
            <a:pPr marL="0" indent="0">
              <a:lnSpc>
                <a:spcPct val="90000"/>
              </a:lnSpc>
              <a:buNone/>
            </a:pPr>
            <a:r>
              <a:rPr lang="pt-BR" altLang="zh-CN" dirty="0">
                <a:latin typeface="Consolas" panose="020B0609020204030204" pitchFamily="49" charset="0"/>
                <a:cs typeface="Times New Roman" panose="02020603050405020304" pitchFamily="18" charset="0"/>
              </a:rPr>
              <a:t>&gt;&gt;&gt; a = a * 2</a:t>
            </a:r>
          </a:p>
          <a:p>
            <a:pPr marL="0" indent="0">
              <a:lnSpc>
                <a:spcPct val="90000"/>
              </a:lnSpc>
              <a:buNone/>
            </a:pPr>
            <a:r>
              <a:rPr lang="pt-BR" altLang="zh-CN" dirty="0">
                <a:latin typeface="Consolas" panose="020B0609020204030204" pitchFamily="49" charset="0"/>
                <a:cs typeface="Times New Roman" panose="02020603050405020304" pitchFamily="18" charset="0"/>
              </a:rPr>
              <a:t>&gt;&gt;&gt; a</a:t>
            </a:r>
          </a:p>
          <a:p>
            <a:pPr marL="0" indent="0">
              <a:lnSpc>
                <a:spcPct val="90000"/>
              </a:lnSpc>
              <a:buNone/>
            </a:pPr>
            <a:r>
              <a:rPr lang="pt-BR" altLang="zh-CN" dirty="0">
                <a:latin typeface="Consolas" panose="020B0609020204030204" pitchFamily="49" charset="0"/>
                <a:cs typeface="Times New Roman" panose="02020603050405020304" pitchFamily="18" charset="0"/>
              </a:rPr>
              <a:t>[1, 2, 3, 1, 2, 3]</a:t>
            </a:r>
          </a:p>
          <a:p>
            <a:pPr>
              <a:lnSpc>
                <a:spcPct val="90000"/>
              </a:lnSpc>
            </a:pPr>
            <a:r>
              <a:rPr lang="en-US" altLang="zh-CN" dirty="0">
                <a:latin typeface="Consolas" panose="020B0609020204030204" pitchFamily="49" charset="0"/>
                <a:cs typeface="Times New Roman" panose="02020603050405020304" pitchFamily="18" charset="0"/>
              </a:rPr>
              <a:t>&gt;&gt;&gt; t = (1, 2, [3])</a:t>
            </a:r>
          </a:p>
          <a:p>
            <a:pPr>
              <a:lnSpc>
                <a:spcPct val="90000"/>
              </a:lnSpc>
            </a:pPr>
            <a:r>
              <a:rPr lang="en-US" altLang="zh-CN" dirty="0">
                <a:latin typeface="Consolas" panose="020B0609020204030204" pitchFamily="49" charset="0"/>
                <a:cs typeface="Times New Roman" panose="02020603050405020304" pitchFamily="18" charset="0"/>
              </a:rPr>
              <a:t>&gt;&gt;&gt; t1 = t * 2</a:t>
            </a:r>
          </a:p>
          <a:p>
            <a:pPr>
              <a:lnSpc>
                <a:spcPct val="90000"/>
              </a:lnSpc>
            </a:pPr>
            <a:r>
              <a:rPr lang="en-US" altLang="zh-CN" dirty="0">
                <a:latin typeface="Consolas" panose="020B0609020204030204" pitchFamily="49" charset="0"/>
                <a:cs typeface="Times New Roman" panose="02020603050405020304" pitchFamily="18" charset="0"/>
              </a:rPr>
              <a:t>&gt;&gt;&gt; t1</a:t>
            </a:r>
          </a:p>
          <a:p>
            <a:pPr>
              <a:lnSpc>
                <a:spcPct val="90000"/>
              </a:lnSpc>
            </a:pPr>
            <a:r>
              <a:rPr lang="en-US" altLang="zh-CN" dirty="0">
                <a:latin typeface="Consolas" panose="020B0609020204030204" pitchFamily="49" charset="0"/>
                <a:cs typeface="Times New Roman" panose="02020603050405020304" pitchFamily="18" charset="0"/>
              </a:rPr>
              <a:t>(1, 2, [3], 1, 2, [3])</a:t>
            </a:r>
          </a:p>
          <a:p>
            <a:pPr>
              <a:lnSpc>
                <a:spcPct val="90000"/>
              </a:lnSpc>
            </a:pPr>
            <a:r>
              <a:rPr lang="en-US" altLang="zh-CN" dirty="0">
                <a:latin typeface="Consolas" panose="020B0609020204030204" pitchFamily="49" charset="0"/>
                <a:cs typeface="Times New Roman" panose="02020603050405020304" pitchFamily="18" charset="0"/>
              </a:rPr>
              <a:t>&gt;&gt;&gt; t[-1][0] = 0</a:t>
            </a:r>
          </a:p>
          <a:p>
            <a:pPr>
              <a:lnSpc>
                <a:spcPct val="90000"/>
              </a:lnSpc>
            </a:pPr>
            <a:r>
              <a:rPr lang="en-US" altLang="zh-CN" dirty="0">
                <a:latin typeface="Consolas" panose="020B0609020204030204" pitchFamily="49" charset="0"/>
                <a:cs typeface="Times New Roman" panose="02020603050405020304" pitchFamily="18" charset="0"/>
              </a:rPr>
              <a:t>&gt;&gt;&gt; t</a:t>
            </a:r>
          </a:p>
          <a:p>
            <a:pPr>
              <a:lnSpc>
                <a:spcPct val="90000"/>
              </a:lnSpc>
            </a:pPr>
            <a:r>
              <a:rPr lang="en-US" altLang="zh-CN" dirty="0">
                <a:latin typeface="Consolas" panose="020B0609020204030204" pitchFamily="49" charset="0"/>
                <a:cs typeface="Times New Roman" panose="02020603050405020304" pitchFamily="18" charset="0"/>
              </a:rPr>
              <a:t>(1, 2, [0])</a:t>
            </a:r>
          </a:p>
          <a:p>
            <a:pPr>
              <a:lnSpc>
                <a:spcPct val="90000"/>
              </a:lnSpc>
            </a:pPr>
            <a:r>
              <a:rPr lang="en-US" altLang="zh-CN" dirty="0">
                <a:latin typeface="Consolas" panose="020B0609020204030204" pitchFamily="49" charset="0"/>
                <a:cs typeface="Times New Roman" panose="02020603050405020304" pitchFamily="18" charset="0"/>
              </a:rPr>
              <a:t>&gt;&gt;&gt; t1</a:t>
            </a:r>
          </a:p>
          <a:p>
            <a:pPr>
              <a:lnSpc>
                <a:spcPct val="90000"/>
              </a:lnSpc>
            </a:pPr>
            <a:r>
              <a:rPr lang="en-US" altLang="zh-CN" dirty="0">
                <a:latin typeface="Consolas" panose="020B0609020204030204" pitchFamily="49" charset="0"/>
                <a:cs typeface="Times New Roman" panose="02020603050405020304" pitchFamily="18" charset="0"/>
              </a:rPr>
              <a:t>(1, 2, [0], 1, 2, [0])</a:t>
            </a:r>
          </a:p>
        </p:txBody>
      </p:sp>
      <p:sp>
        <p:nvSpPr>
          <p:cNvPr id="7" name="内容占位符 2">
            <a:extLst>
              <a:ext uri="{FF2B5EF4-FFF2-40B4-BE49-F238E27FC236}">
                <a16:creationId xmlns:a16="http://schemas.microsoft.com/office/drawing/2014/main" id="{E217F0F1-CFDB-412E-BD33-FAC2CCA10C42}"/>
              </a:ext>
            </a:extLst>
          </p:cNvPr>
          <p:cNvSpPr txBox="1">
            <a:spLocks/>
          </p:cNvSpPr>
          <p:nvPr/>
        </p:nvSpPr>
        <p:spPr>
          <a:xfrm>
            <a:off x="113016" y="2104728"/>
            <a:ext cx="11774184" cy="305931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pPr>
            <a:r>
              <a:rPr lang="zh-CN" altLang="en-US" dirty="0">
                <a:latin typeface="Times New Roman" panose="02020603050405020304" pitchFamily="18" charset="0"/>
                <a:cs typeface="Times New Roman" panose="02020603050405020304" pitchFamily="18" charset="0"/>
              </a:rPr>
              <a:t>运算符“*”</a:t>
            </a:r>
            <a:endParaRPr lang="en-US" altLang="zh-CN" dirty="0">
              <a:latin typeface="Times New Roman" panose="02020603050405020304" pitchFamily="18" charset="0"/>
              <a:cs typeface="Times New Roman" panose="02020603050405020304" pitchFamily="18" charset="0"/>
            </a:endParaRPr>
          </a:p>
          <a:p>
            <a:pPr lvl="1">
              <a:lnSpc>
                <a:spcPct val="100000"/>
              </a:lnSpc>
              <a:spcBef>
                <a:spcPts val="300"/>
              </a:spcBef>
            </a:pPr>
            <a:r>
              <a:rPr lang="zh-CN" altLang="en-US" sz="2000" dirty="0">
                <a:latin typeface="Times New Roman" panose="02020603050405020304" pitchFamily="18" charset="0"/>
                <a:cs typeface="Times New Roman" panose="02020603050405020304" pitchFamily="18" charset="0"/>
              </a:rPr>
              <a:t>有序对象</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列表、元组、字符串等）</a:t>
            </a:r>
            <a:r>
              <a:rPr lang="zh-CN" altLang="zh-CN" sz="2000" dirty="0">
                <a:latin typeface="Times New Roman" panose="02020603050405020304" pitchFamily="18" charset="0"/>
                <a:cs typeface="Times New Roman" panose="02020603050405020304" pitchFamily="18" charset="0"/>
              </a:rPr>
              <a:t>与整数相乘</a:t>
            </a:r>
            <a:endParaRPr lang="en-US" altLang="zh-CN" sz="2000" dirty="0">
              <a:latin typeface="Times New Roman" panose="02020603050405020304" pitchFamily="18" charset="0"/>
              <a:cs typeface="Times New Roman" panose="02020603050405020304" pitchFamily="18" charset="0"/>
            </a:endParaRPr>
          </a:p>
          <a:p>
            <a:pPr lvl="1">
              <a:lnSpc>
                <a:spcPct val="100000"/>
              </a:lnSpc>
              <a:spcBef>
                <a:spcPts val="300"/>
              </a:spcBef>
            </a:pPr>
            <a:r>
              <a:rPr lang="zh-CN" altLang="zh-CN" sz="2000" dirty="0">
                <a:latin typeface="Times New Roman" panose="02020603050405020304" pitchFamily="18" charset="0"/>
                <a:cs typeface="Times New Roman" panose="02020603050405020304" pitchFamily="18" charset="0"/>
              </a:rPr>
              <a:t>生成一个新</a:t>
            </a:r>
            <a:r>
              <a:rPr lang="zh-CN" altLang="en-US" sz="2000" dirty="0">
                <a:latin typeface="Times New Roman" panose="02020603050405020304" pitchFamily="18" charset="0"/>
                <a:cs typeface="Times New Roman" panose="02020603050405020304" pitchFamily="18" charset="0"/>
              </a:rPr>
              <a:t>的有序对象，相当于原有序对象中的元素按照顺序重复出现多次</a:t>
            </a:r>
            <a:endParaRPr lang="en-US" altLang="zh-CN" sz="2000" dirty="0">
              <a:latin typeface="Times New Roman" panose="02020603050405020304" pitchFamily="18" charset="0"/>
              <a:cs typeface="Times New Roman" panose="02020603050405020304" pitchFamily="18" charset="0"/>
            </a:endParaRPr>
          </a:p>
          <a:p>
            <a:pPr lvl="1">
              <a:lnSpc>
                <a:spcPct val="100000"/>
              </a:lnSpc>
              <a:spcBef>
                <a:spcPts val="300"/>
              </a:spcBef>
            </a:pPr>
            <a:r>
              <a:rPr lang="zh-CN" altLang="en-US" sz="2000" dirty="0">
                <a:latin typeface="Times New Roman" panose="02020603050405020304" pitchFamily="18" charset="0"/>
                <a:cs typeface="Times New Roman" panose="02020603050405020304" pitchFamily="18" charset="0"/>
              </a:rPr>
              <a:t>对于元组或列表而言，新的元组或列表中会有多个元素指向同一个对象</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原元组或列表中的对应位置的元素所指向的对象）</a:t>
            </a:r>
            <a:endParaRPr lang="en-US" altLang="zh-CN" sz="2000" dirty="0">
              <a:latin typeface="Times New Roman" panose="02020603050405020304" pitchFamily="18" charset="0"/>
              <a:cs typeface="Times New Roman" panose="02020603050405020304" pitchFamily="18" charset="0"/>
            </a:endParaRPr>
          </a:p>
          <a:p>
            <a:pPr>
              <a:lnSpc>
                <a:spcPct val="100000"/>
              </a:lnSpc>
              <a:spcBef>
                <a:spcPts val="300"/>
              </a:spcBef>
            </a:pPr>
            <a:endParaRPr lang="zh-CN" altLang="zh-CN" dirty="0"/>
          </a:p>
          <a:p>
            <a:pPr>
              <a:spcBef>
                <a:spcPts val="300"/>
              </a:spcBef>
            </a:pPr>
            <a:endParaRPr lang="zh-CN" altLang="en-US" dirty="0"/>
          </a:p>
        </p:txBody>
      </p:sp>
    </p:spTree>
    <p:extLst>
      <p:ext uri="{BB962C8B-B14F-4D97-AF65-F5344CB8AC3E}">
        <p14:creationId xmlns:p14="http://schemas.microsoft.com/office/powerpoint/2010/main" val="273658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C7535-79F6-4965-9C3B-B0B1E1E940F5}"/>
              </a:ext>
            </a:extLst>
          </p:cNvPr>
          <p:cNvSpPr>
            <a:spLocks noGrp="1"/>
          </p:cNvSpPr>
          <p:nvPr>
            <p:ph type="title"/>
          </p:nvPr>
        </p:nvSpPr>
        <p:spPr/>
        <p:txBody>
          <a:bodyPr/>
          <a:lstStyle/>
          <a:p>
            <a:r>
              <a:rPr lang="zh-CN" altLang="en-US" dirty="0"/>
              <a:t>有序对象的比较运算</a:t>
            </a:r>
          </a:p>
        </p:txBody>
      </p:sp>
      <p:sp>
        <p:nvSpPr>
          <p:cNvPr id="3" name="内容占位符 2">
            <a:extLst>
              <a:ext uri="{FF2B5EF4-FFF2-40B4-BE49-F238E27FC236}">
                <a16:creationId xmlns:a16="http://schemas.microsoft.com/office/drawing/2014/main" id="{57FE4311-9257-4BF3-93C5-9F8E668E9D78}"/>
              </a:ext>
            </a:extLst>
          </p:cNvPr>
          <p:cNvSpPr>
            <a:spLocks noGrp="1"/>
          </p:cNvSpPr>
          <p:nvPr>
            <p:ph idx="1"/>
          </p:nvPr>
        </p:nvSpPr>
        <p:spPr/>
        <p:txBody>
          <a:bodyPr/>
          <a:lstStyle/>
          <a:p>
            <a:pPr>
              <a:spcBef>
                <a:spcPts val="600"/>
              </a:spcBef>
            </a:pPr>
            <a:r>
              <a:rPr lang="zh-CN" altLang="zh-CN" dirty="0">
                <a:latin typeface="Times New Roman" panose="02020603050405020304" pitchFamily="18" charset="0"/>
                <a:cs typeface="Times New Roman" panose="02020603050405020304" pitchFamily="18" charset="0"/>
              </a:rPr>
              <a:t>关系运算符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大于、小于、大于等于、小于等于、等于、不等于）可</a:t>
            </a:r>
            <a:r>
              <a:rPr lang="zh-CN" altLang="zh-CN" dirty="0">
                <a:latin typeface="Times New Roman" panose="02020603050405020304" pitchFamily="18" charset="0"/>
                <a:cs typeface="Times New Roman" panose="02020603050405020304" pitchFamily="18" charset="0"/>
              </a:rPr>
              <a:t>比较数值或序列的大小</a:t>
            </a:r>
            <a:endParaRPr lang="en-US" altLang="zh-CN" dirty="0">
              <a:latin typeface="Times New Roman" panose="02020603050405020304" pitchFamily="18" charset="0"/>
              <a:cs typeface="Times New Roman" panose="02020603050405020304" pitchFamily="18" charset="0"/>
            </a:endParaRPr>
          </a:p>
          <a:p>
            <a:pPr marL="342900" indent="-342900">
              <a:spcBef>
                <a:spcPts val="600"/>
              </a:spcBef>
            </a:pPr>
            <a:r>
              <a:rPr lang="zh-CN" altLang="en-US" dirty="0">
                <a:latin typeface="Times New Roman" panose="02020603050405020304" pitchFamily="18" charset="0"/>
                <a:cs typeface="Times New Roman" panose="02020603050405020304" pitchFamily="18" charset="0"/>
              </a:rPr>
              <a:t>等于和不等于几乎可以用于任何类型，而且不同类型的对象也可以比较相等关系</a:t>
            </a:r>
            <a:endParaRPr lang="en-US" altLang="zh-CN" dirty="0">
              <a:latin typeface="Times New Roman" panose="02020603050405020304" pitchFamily="18" charset="0"/>
              <a:cs typeface="Times New Roman" panose="02020603050405020304" pitchFamily="18" charset="0"/>
            </a:endParaRPr>
          </a:p>
          <a:p>
            <a:pPr marL="285750" indent="-285750">
              <a:spcBef>
                <a:spcPts val="600"/>
              </a:spcBef>
            </a:pPr>
            <a:r>
              <a:rPr lang="zh-CN" altLang="en-US" b="1" dirty="0">
                <a:solidFill>
                  <a:srgbClr val="0070C0"/>
                </a:solidFill>
              </a:rPr>
              <a:t>数字类型</a:t>
            </a:r>
            <a:r>
              <a:rPr lang="zh-CN" altLang="en-US" dirty="0"/>
              <a:t>（</a:t>
            </a:r>
            <a:r>
              <a:rPr lang="en-US" altLang="zh-CN" dirty="0"/>
              <a:t>bool</a:t>
            </a:r>
            <a:r>
              <a:rPr lang="zh-CN" altLang="en-US" dirty="0"/>
              <a:t>、整数、浮点等）的对象之间可以比较，或者是相同类型的对象才有可能比较</a:t>
            </a:r>
            <a:endParaRPr lang="en-US" altLang="zh-CN" dirty="0"/>
          </a:p>
          <a:p>
            <a:pPr marL="285750" indent="-285750">
              <a:spcBef>
                <a:spcPts val="600"/>
              </a:spcBef>
            </a:pPr>
            <a:r>
              <a:rPr lang="zh-CN" altLang="en-US" dirty="0"/>
              <a:t>列表</a:t>
            </a:r>
            <a:r>
              <a:rPr lang="en-US" altLang="zh-CN" dirty="0"/>
              <a:t>/</a:t>
            </a:r>
            <a:r>
              <a:rPr lang="zh-CN" altLang="en-US" dirty="0"/>
              <a:t>元组</a:t>
            </a:r>
            <a:r>
              <a:rPr lang="en-US" altLang="zh-CN" dirty="0"/>
              <a:t>/</a:t>
            </a:r>
            <a:r>
              <a:rPr lang="zh-CN" altLang="en-US" dirty="0"/>
              <a:t>字符串等有序序列的（</a:t>
            </a:r>
            <a:r>
              <a:rPr lang="zh-CN" altLang="en-US" b="1" dirty="0">
                <a:solidFill>
                  <a:srgbClr val="0070C0"/>
                </a:solidFill>
              </a:rPr>
              <a:t>同类</a:t>
            </a:r>
            <a:r>
              <a:rPr lang="zh-CN" altLang="en-US" dirty="0"/>
              <a:t>）对象可以比较，按顺序比较各个元素的大小，如果前面比较确定了大小关系，则结束。如果其中某个对象没有对应的元素，则无元素表示其最小</a:t>
            </a:r>
            <a:endParaRPr lang="en-US" altLang="zh-CN" dirty="0"/>
          </a:p>
          <a:p>
            <a:pPr marL="285750" indent="-285750">
              <a:spcBef>
                <a:spcPts val="600"/>
              </a:spcBef>
            </a:pPr>
            <a:r>
              <a:rPr lang="zh-CN" altLang="en-US" dirty="0"/>
              <a:t>字符之间的比较按照其在</a:t>
            </a:r>
            <a:r>
              <a:rPr lang="en-US" altLang="zh-CN" dirty="0"/>
              <a:t>(Unicode)</a:t>
            </a:r>
            <a:r>
              <a:rPr lang="zh-CN" altLang="en-US" dirty="0"/>
              <a:t>字符集中出现的先后顺序。 空格</a:t>
            </a:r>
            <a:r>
              <a:rPr lang="en-US" altLang="zh-CN" dirty="0"/>
              <a:t>… 0…9</a:t>
            </a:r>
            <a:r>
              <a:rPr lang="zh-CN" altLang="en-US" dirty="0"/>
              <a:t> </a:t>
            </a:r>
            <a:r>
              <a:rPr lang="en-US" altLang="zh-CN" dirty="0"/>
              <a:t>…A…Z… a…z …  </a:t>
            </a:r>
          </a:p>
          <a:p>
            <a:pPr marL="285750" indent="-285750">
              <a:spcBef>
                <a:spcPts val="600"/>
              </a:spcBef>
            </a:pPr>
            <a:r>
              <a:rPr lang="zh-CN" altLang="en-US" dirty="0"/>
              <a:t>算术运算符和关系运算符的优先级？ 算术运算符的优先级更高，即先算再比较</a:t>
            </a:r>
          </a:p>
          <a:p>
            <a:endParaRPr lang="zh-CN" altLang="en-US" dirty="0"/>
          </a:p>
        </p:txBody>
      </p:sp>
      <p:sp>
        <p:nvSpPr>
          <p:cNvPr id="4" name="矩形 3">
            <a:extLst>
              <a:ext uri="{FF2B5EF4-FFF2-40B4-BE49-F238E27FC236}">
                <a16:creationId xmlns:a16="http://schemas.microsoft.com/office/drawing/2014/main" id="{2A3D3C12-040B-4264-8A2C-CD8BF82FA7C7}"/>
              </a:ext>
            </a:extLst>
          </p:cNvPr>
          <p:cNvSpPr/>
          <p:nvPr/>
        </p:nvSpPr>
        <p:spPr>
          <a:xfrm>
            <a:off x="654586" y="3606381"/>
            <a:ext cx="4245717" cy="286232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onsolas" panose="020B0609020204030204" pitchFamily="49" charset="0"/>
              </a:rPr>
              <a:t>&gt;&gt;&gt; 4 != 'ab'</a:t>
            </a:r>
          </a:p>
          <a:p>
            <a:r>
              <a:rPr lang="en-US" altLang="zh-CN" dirty="0">
                <a:latin typeface="Consolas" panose="020B0609020204030204" pitchFamily="49" charset="0"/>
              </a:rPr>
              <a:t>True</a:t>
            </a:r>
          </a:p>
          <a:p>
            <a:r>
              <a:rPr lang="en-US" altLang="zh-CN" dirty="0">
                <a:latin typeface="Consolas" panose="020B0609020204030204" pitchFamily="49" charset="0"/>
              </a:rPr>
              <a:t>&gt;&gt;&gt; [1, 2] == (1, 2)</a:t>
            </a:r>
          </a:p>
          <a:p>
            <a:r>
              <a:rPr lang="en-US" altLang="zh-CN" dirty="0">
                <a:latin typeface="Consolas" panose="020B0609020204030204" pitchFamily="49" charset="0"/>
              </a:rPr>
              <a:t>False</a:t>
            </a:r>
          </a:p>
          <a:p>
            <a:r>
              <a:rPr lang="zh-CN" altLang="zh-CN" dirty="0">
                <a:latin typeface="Consolas" panose="020B0609020204030204" pitchFamily="49" charset="0"/>
              </a:rPr>
              <a:t>&gt;&gt;&gt; [1, 2, 3] &lt; [1, 2, 4]</a:t>
            </a:r>
          </a:p>
          <a:p>
            <a:r>
              <a:rPr lang="zh-CN" altLang="zh-CN" dirty="0">
                <a:solidFill>
                  <a:srgbClr val="0070C0"/>
                </a:solidFill>
                <a:latin typeface="Consolas" panose="020B0609020204030204" pitchFamily="49" charset="0"/>
              </a:rPr>
              <a:t>True</a:t>
            </a:r>
          </a:p>
          <a:p>
            <a:r>
              <a:rPr lang="zh-CN" altLang="zh-CN" dirty="0">
                <a:latin typeface="Consolas" panose="020B0609020204030204" pitchFamily="49" charset="0"/>
              </a:rPr>
              <a:t>&gt;&gt;&gt; (1, 2, 3, 4) &lt; (1, 2, 4)</a:t>
            </a:r>
          </a:p>
          <a:p>
            <a:r>
              <a:rPr lang="zh-CN" altLang="zh-CN" dirty="0">
                <a:solidFill>
                  <a:srgbClr val="0070C0"/>
                </a:solidFill>
                <a:latin typeface="Consolas" panose="020B0609020204030204" pitchFamily="49" charset="0"/>
              </a:rPr>
              <a:t>True</a:t>
            </a:r>
          </a:p>
          <a:p>
            <a:r>
              <a:rPr lang="zh-CN" altLang="zh-CN" dirty="0">
                <a:latin typeface="Consolas" panose="020B0609020204030204" pitchFamily="49" charset="0"/>
              </a:rPr>
              <a:t>&gt;&gt;&gt; </a:t>
            </a:r>
            <a:r>
              <a:rPr lang="en-US" altLang="zh-CN" dirty="0">
                <a:latin typeface="Consolas" panose="020B0609020204030204" pitchFamily="49" charset="0"/>
              </a:rPr>
              <a:t>[</a:t>
            </a:r>
            <a:r>
              <a:rPr lang="zh-CN" altLang="zh-CN" dirty="0">
                <a:latin typeface="Consolas" panose="020B0609020204030204" pitchFamily="49" charset="0"/>
              </a:rPr>
              <a:t>1, 2</a:t>
            </a:r>
            <a:r>
              <a:rPr lang="en-US" altLang="zh-CN" dirty="0">
                <a:latin typeface="Consolas" panose="020B0609020204030204" pitchFamily="49" charset="0"/>
              </a:rPr>
              <a:t>]</a:t>
            </a:r>
            <a:r>
              <a:rPr lang="zh-CN" altLang="zh-CN" dirty="0">
                <a:latin typeface="Consolas" panose="020B0609020204030204" pitchFamily="49" charset="0"/>
              </a:rPr>
              <a:t> &lt; </a:t>
            </a:r>
            <a:r>
              <a:rPr lang="en-US" altLang="zh-CN" dirty="0">
                <a:latin typeface="Consolas" panose="020B0609020204030204" pitchFamily="49" charset="0"/>
              </a:rPr>
              <a:t>[</a:t>
            </a:r>
            <a:r>
              <a:rPr lang="zh-CN" altLang="zh-CN" dirty="0">
                <a:latin typeface="Consolas" panose="020B0609020204030204" pitchFamily="49" charset="0"/>
              </a:rPr>
              <a:t>1, 2, -1</a:t>
            </a:r>
            <a:r>
              <a:rPr lang="en-US" altLang="zh-CN" dirty="0">
                <a:latin typeface="Consolas" panose="020B0609020204030204" pitchFamily="49" charset="0"/>
              </a:rPr>
              <a:t>]</a:t>
            </a:r>
            <a:endParaRPr lang="zh-CN" altLang="zh-CN" dirty="0">
              <a:latin typeface="Consolas" panose="020B0609020204030204" pitchFamily="49" charset="0"/>
            </a:endParaRPr>
          </a:p>
          <a:p>
            <a:r>
              <a:rPr lang="zh-CN" altLang="zh-CN" dirty="0">
                <a:solidFill>
                  <a:srgbClr val="0070C0"/>
                </a:solidFill>
                <a:latin typeface="Consolas" panose="020B0609020204030204" pitchFamily="49" charset="0"/>
              </a:rPr>
              <a:t>True</a:t>
            </a:r>
          </a:p>
        </p:txBody>
      </p:sp>
      <p:sp>
        <p:nvSpPr>
          <p:cNvPr id="5" name="矩形 4">
            <a:extLst>
              <a:ext uri="{FF2B5EF4-FFF2-40B4-BE49-F238E27FC236}">
                <a16:creationId xmlns:a16="http://schemas.microsoft.com/office/drawing/2014/main" id="{22DBDEBF-9864-417C-8EDD-3CB688120E33}"/>
              </a:ext>
            </a:extLst>
          </p:cNvPr>
          <p:cNvSpPr/>
          <p:nvPr/>
        </p:nvSpPr>
        <p:spPr>
          <a:xfrm>
            <a:off x="5502080" y="3637355"/>
            <a:ext cx="6442216" cy="286232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solidFill>
                  <a:srgbClr val="C00000"/>
                </a:solidFill>
                <a:latin typeface="Consolas" panose="020B0609020204030204" pitchFamily="49" charset="0"/>
              </a:rPr>
              <a:t>&gt;&gt;&gt; </a:t>
            </a:r>
            <a:r>
              <a:rPr lang="en-US" altLang="zh-CN" dirty="0">
                <a:solidFill>
                  <a:srgbClr val="C00000"/>
                </a:solidFill>
                <a:latin typeface="Consolas" panose="020B0609020204030204" pitchFamily="49" charset="0"/>
              </a:rPr>
              <a:t>[</a:t>
            </a:r>
            <a:r>
              <a:rPr lang="zh-CN" altLang="zh-CN" dirty="0">
                <a:solidFill>
                  <a:srgbClr val="C00000"/>
                </a:solidFill>
                <a:latin typeface="Consolas" panose="020B0609020204030204" pitchFamily="49" charset="0"/>
              </a:rPr>
              <a:t>1, 2, 3</a:t>
            </a:r>
            <a:r>
              <a:rPr lang="en-US" altLang="zh-CN" dirty="0">
                <a:solidFill>
                  <a:srgbClr val="C00000"/>
                </a:solidFill>
                <a:latin typeface="Consolas" panose="020B0609020204030204" pitchFamily="49" charset="0"/>
              </a:rPr>
              <a:t>]</a:t>
            </a:r>
            <a:r>
              <a:rPr lang="zh-CN" altLang="zh-CN" dirty="0">
                <a:solidFill>
                  <a:srgbClr val="C00000"/>
                </a:solidFill>
                <a:latin typeface="Consolas" panose="020B0609020204030204" pitchFamily="49" charset="0"/>
              </a:rPr>
              <a:t> == </a:t>
            </a:r>
            <a:r>
              <a:rPr lang="en-US" altLang="zh-CN" dirty="0">
                <a:solidFill>
                  <a:srgbClr val="C00000"/>
                </a:solidFill>
                <a:latin typeface="Consolas" panose="020B0609020204030204" pitchFamily="49" charset="0"/>
              </a:rPr>
              <a:t>[</a:t>
            </a:r>
            <a:r>
              <a:rPr lang="zh-CN" altLang="zh-CN" dirty="0">
                <a:solidFill>
                  <a:srgbClr val="C00000"/>
                </a:solidFill>
                <a:latin typeface="Consolas" panose="020B0609020204030204" pitchFamily="49" charset="0"/>
              </a:rPr>
              <a:t>1.0, 2.0, 3.0</a:t>
            </a:r>
            <a:r>
              <a:rPr lang="en-US" altLang="zh-CN" dirty="0">
                <a:solidFill>
                  <a:srgbClr val="C00000"/>
                </a:solidFill>
                <a:latin typeface="Consolas" panose="020B0609020204030204" pitchFamily="49" charset="0"/>
              </a:rPr>
              <a:t>]</a:t>
            </a:r>
            <a:endParaRPr lang="zh-CN" altLang="zh-CN" dirty="0">
              <a:solidFill>
                <a:srgbClr val="C00000"/>
              </a:solidFill>
              <a:latin typeface="Consolas" panose="020B0609020204030204" pitchFamily="49" charset="0"/>
            </a:endParaRPr>
          </a:p>
          <a:p>
            <a:r>
              <a:rPr lang="zh-CN" altLang="zh-CN" dirty="0">
                <a:solidFill>
                  <a:srgbClr val="0070C0"/>
                </a:solidFill>
                <a:latin typeface="Consolas" panose="020B0609020204030204" pitchFamily="49" charset="0"/>
              </a:rPr>
              <a:t>True</a:t>
            </a:r>
            <a:endParaRPr lang="en-US" altLang="zh-CN" dirty="0">
              <a:latin typeface="Consolas" panose="020B0609020204030204" pitchFamily="49" charset="0"/>
            </a:endParaRPr>
          </a:p>
          <a:p>
            <a:r>
              <a:rPr lang="zh-CN" altLang="zh-CN" dirty="0">
                <a:latin typeface="Consolas" panose="020B0609020204030204" pitchFamily="49" charset="0"/>
              </a:rPr>
              <a:t>&gt;&gt;&gt; 'a'&gt;'A'</a:t>
            </a:r>
          </a:p>
          <a:p>
            <a:r>
              <a:rPr lang="zh-CN" altLang="zh-CN" dirty="0">
                <a:solidFill>
                  <a:srgbClr val="0070C0"/>
                </a:solidFill>
                <a:latin typeface="Consolas" panose="020B0609020204030204" pitchFamily="49" charset="0"/>
              </a:rPr>
              <a:t>True</a:t>
            </a:r>
            <a:endParaRPr lang="en-US" altLang="zh-CN" dirty="0">
              <a:solidFill>
                <a:srgbClr val="0070C0"/>
              </a:solidFill>
              <a:latin typeface="Consolas" panose="020B0609020204030204" pitchFamily="49" charset="0"/>
            </a:endParaRPr>
          </a:p>
          <a:p>
            <a:r>
              <a:rPr lang="zh-CN" altLang="zh-CN" dirty="0">
                <a:latin typeface="Consolas" panose="020B0609020204030204" pitchFamily="49" charset="0"/>
              </a:rPr>
              <a:t>&gt;&gt;&gt; 'ABC' &lt; 'C' &lt; 'Pascal' &lt; 'Python'</a:t>
            </a:r>
          </a:p>
          <a:p>
            <a:r>
              <a:rPr lang="zh-CN" altLang="zh-CN" dirty="0">
                <a:solidFill>
                  <a:srgbClr val="0070C0"/>
                </a:solidFill>
                <a:latin typeface="Consolas" panose="020B0609020204030204" pitchFamily="49" charset="0"/>
              </a:rPr>
              <a:t>True</a:t>
            </a:r>
          </a:p>
          <a:p>
            <a:r>
              <a:rPr lang="zh-CN" altLang="zh-CN" dirty="0">
                <a:latin typeface="Consolas" panose="020B0609020204030204" pitchFamily="49" charset="0"/>
              </a:rPr>
              <a:t>&gt;&gt;&gt; </a:t>
            </a:r>
            <a:r>
              <a:rPr lang="en-US" altLang="zh-CN" dirty="0">
                <a:latin typeface="Consolas" panose="020B0609020204030204" pitchFamily="49" charset="0"/>
              </a:rPr>
              <a:t>[</a:t>
            </a:r>
            <a:r>
              <a:rPr lang="zh-CN" altLang="zh-CN" dirty="0">
                <a:latin typeface="Consolas" panose="020B0609020204030204" pitchFamily="49" charset="0"/>
              </a:rPr>
              <a:t>1, 2, </a:t>
            </a:r>
            <a:r>
              <a:rPr lang="en-US" altLang="zh-CN" dirty="0">
                <a:latin typeface="Consolas" panose="020B0609020204030204" pitchFamily="49" charset="0"/>
              </a:rPr>
              <a:t>[</a:t>
            </a:r>
            <a:r>
              <a:rPr lang="zh-CN" altLang="zh-CN" dirty="0">
                <a:latin typeface="Consolas" panose="020B0609020204030204" pitchFamily="49" charset="0"/>
              </a:rPr>
              <a:t>'aa', 'ab'</a:t>
            </a:r>
            <a:r>
              <a:rPr lang="en-US" altLang="zh-CN" dirty="0">
                <a:latin typeface="Consolas" panose="020B0609020204030204" pitchFamily="49" charset="0"/>
              </a:rPr>
              <a:t>]]</a:t>
            </a:r>
            <a:r>
              <a:rPr lang="zh-CN" altLang="zh-CN" dirty="0">
                <a:latin typeface="Consolas" panose="020B0609020204030204" pitchFamily="49" charset="0"/>
              </a:rPr>
              <a:t> &lt; </a:t>
            </a:r>
            <a:r>
              <a:rPr lang="en-US" altLang="zh-CN" dirty="0">
                <a:latin typeface="Consolas" panose="020B0609020204030204" pitchFamily="49" charset="0"/>
              </a:rPr>
              <a:t>[</a:t>
            </a:r>
            <a:r>
              <a:rPr lang="zh-CN" altLang="zh-CN" dirty="0">
                <a:latin typeface="Consolas" panose="020B0609020204030204" pitchFamily="49" charset="0"/>
              </a:rPr>
              <a:t>1, 2, </a:t>
            </a:r>
            <a:r>
              <a:rPr lang="en-US" altLang="zh-CN" dirty="0">
                <a:latin typeface="Consolas" panose="020B0609020204030204" pitchFamily="49" charset="0"/>
              </a:rPr>
              <a:t>[</a:t>
            </a:r>
            <a:r>
              <a:rPr lang="zh-CN" altLang="zh-CN" dirty="0">
                <a:latin typeface="Consolas" panose="020B0609020204030204" pitchFamily="49" charset="0"/>
              </a:rPr>
              <a:t>'abc', 'a'</a:t>
            </a:r>
            <a:r>
              <a:rPr lang="en-US" altLang="zh-CN" dirty="0">
                <a:latin typeface="Consolas" panose="020B0609020204030204" pitchFamily="49" charset="0"/>
              </a:rPr>
              <a:t>]</a:t>
            </a:r>
            <a:r>
              <a:rPr lang="zh-CN" altLang="zh-CN" dirty="0">
                <a:latin typeface="Consolas" panose="020B0609020204030204" pitchFamily="49" charset="0"/>
              </a:rPr>
              <a:t>, 4</a:t>
            </a:r>
            <a:r>
              <a:rPr lang="en-US" altLang="zh-CN" dirty="0">
                <a:latin typeface="Consolas" panose="020B0609020204030204" pitchFamily="49" charset="0"/>
              </a:rPr>
              <a:t>]</a:t>
            </a:r>
            <a:endParaRPr lang="zh-CN" altLang="zh-CN" dirty="0">
              <a:latin typeface="Consolas" panose="020B0609020204030204" pitchFamily="49" charset="0"/>
            </a:endParaRPr>
          </a:p>
          <a:p>
            <a:r>
              <a:rPr lang="zh-CN" altLang="zh-CN" dirty="0">
                <a:solidFill>
                  <a:srgbClr val="0070C0"/>
                </a:solidFill>
                <a:latin typeface="Consolas" panose="020B0609020204030204" pitchFamily="49" charset="0"/>
              </a:rPr>
              <a:t>True</a:t>
            </a:r>
            <a:endParaRPr lang="en-US" altLang="zh-CN" dirty="0">
              <a:solidFill>
                <a:srgbClr val="0070C0"/>
              </a:solidFill>
              <a:latin typeface="Consolas" panose="020B0609020204030204" pitchFamily="49" charset="0"/>
            </a:endParaRPr>
          </a:p>
          <a:p>
            <a:r>
              <a:rPr lang="zh-CN" altLang="en-US" dirty="0">
                <a:latin typeface="Consolas" panose="020B0609020204030204" pitchFamily="49" charset="0"/>
              </a:rPr>
              <a:t>&gt;&gt;&gt; [1,2] + [3] == [1,2,3]</a:t>
            </a:r>
          </a:p>
          <a:p>
            <a:r>
              <a:rPr lang="zh-CN" altLang="en-US" dirty="0">
                <a:latin typeface="Consolas" panose="020B0609020204030204" pitchFamily="49" charset="0"/>
              </a:rPr>
              <a:t>True</a:t>
            </a:r>
          </a:p>
        </p:txBody>
      </p:sp>
    </p:spTree>
    <p:extLst>
      <p:ext uri="{BB962C8B-B14F-4D97-AF65-F5344CB8AC3E}">
        <p14:creationId xmlns:p14="http://schemas.microsoft.com/office/powerpoint/2010/main" val="63226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rmAutofit/>
          </a:bodyPr>
          <a:lstStyle/>
          <a:p>
            <a:r>
              <a:rPr lang="zh-CN" altLang="en-US" sz="2800" dirty="0"/>
              <a:t>有序对象：字符串、列表和元组</a:t>
            </a:r>
          </a:p>
          <a:p>
            <a:r>
              <a:rPr lang="zh-CN" altLang="en-US" sz="2800" b="1" dirty="0">
                <a:solidFill>
                  <a:schemeClr val="accent6"/>
                </a:solidFill>
              </a:rPr>
              <a:t>可变有序对象：列表</a:t>
            </a:r>
          </a:p>
          <a:p>
            <a:r>
              <a:rPr lang="zh-CN" altLang="en-US" sz="2800" dirty="0"/>
              <a:t>有序对象的切片</a:t>
            </a:r>
          </a:p>
          <a:p>
            <a:r>
              <a:rPr lang="zh-CN" altLang="en-US" sz="2800" dirty="0"/>
              <a:t>序列解包</a:t>
            </a:r>
          </a:p>
          <a:p>
            <a:r>
              <a:rPr lang="zh-CN" altLang="en-US" sz="2800" dirty="0"/>
              <a:t>用于序列的常用内置函数：</a:t>
            </a:r>
            <a:r>
              <a:rPr lang="en-US" altLang="zh-CN" sz="2800" dirty="0"/>
              <a:t>zip</a:t>
            </a:r>
            <a:r>
              <a:rPr lang="zh-CN" altLang="en-US" sz="2800" dirty="0"/>
              <a:t>和</a:t>
            </a:r>
            <a:r>
              <a:rPr lang="en-US" altLang="zh-CN" sz="2800" dirty="0"/>
              <a:t>enumerate</a:t>
            </a:r>
          </a:p>
          <a:p>
            <a:r>
              <a:rPr lang="zh-CN" altLang="en-US" sz="2800" dirty="0"/>
              <a:t>函数式编程</a:t>
            </a:r>
          </a:p>
          <a:p>
            <a:r>
              <a:rPr lang="zh-CN" altLang="en-US" sz="2800" dirty="0"/>
              <a:t>多维列表</a:t>
            </a:r>
          </a:p>
        </p:txBody>
      </p:sp>
    </p:spTree>
    <p:extLst>
      <p:ext uri="{BB962C8B-B14F-4D97-AF65-F5344CB8AC3E}">
        <p14:creationId xmlns:p14="http://schemas.microsoft.com/office/powerpoint/2010/main" val="315816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40A47-826F-4B24-B8C2-AE132AA77C87}"/>
              </a:ext>
            </a:extLst>
          </p:cNvPr>
          <p:cNvSpPr>
            <a:spLocks noGrp="1"/>
          </p:cNvSpPr>
          <p:nvPr>
            <p:ph type="title"/>
          </p:nvPr>
        </p:nvSpPr>
        <p:spPr/>
        <p:txBody>
          <a:bodyPr/>
          <a:lstStyle/>
          <a:p>
            <a:r>
              <a:rPr lang="zh-CN" altLang="en-US" dirty="0"/>
              <a:t>列表对象的方法</a:t>
            </a:r>
          </a:p>
        </p:txBody>
      </p:sp>
      <p:sp>
        <p:nvSpPr>
          <p:cNvPr id="3" name="内容占位符 2">
            <a:extLst>
              <a:ext uri="{FF2B5EF4-FFF2-40B4-BE49-F238E27FC236}">
                <a16:creationId xmlns:a16="http://schemas.microsoft.com/office/drawing/2014/main" id="{32236B2D-8744-401C-8DDC-8E806633A13A}"/>
              </a:ext>
            </a:extLst>
          </p:cNvPr>
          <p:cNvSpPr>
            <a:spLocks noGrp="1"/>
          </p:cNvSpPr>
          <p:nvPr>
            <p:ph idx="1"/>
          </p:nvPr>
        </p:nvSpPr>
        <p:spPr/>
        <p:txBody>
          <a:bodyPr/>
          <a:lstStyle/>
          <a:p>
            <a:endParaRPr lang="zh-CN" altLang="en-US" dirty="0"/>
          </a:p>
        </p:txBody>
      </p:sp>
      <p:graphicFrame>
        <p:nvGraphicFramePr>
          <p:cNvPr id="4" name="Group 3">
            <a:extLst>
              <a:ext uri="{FF2B5EF4-FFF2-40B4-BE49-F238E27FC236}">
                <a16:creationId xmlns:a16="http://schemas.microsoft.com/office/drawing/2014/main" id="{495E3918-186C-493B-9C34-1F557DF69680}"/>
              </a:ext>
            </a:extLst>
          </p:cNvPr>
          <p:cNvGraphicFramePr>
            <a:graphicFrameLocks/>
          </p:cNvGraphicFramePr>
          <p:nvPr>
            <p:extLst>
              <p:ext uri="{D42A27DB-BD31-4B8C-83A1-F6EECF244321}">
                <p14:modId xmlns:p14="http://schemas.microsoft.com/office/powerpoint/2010/main" val="1283507876"/>
              </p:ext>
            </p:extLst>
          </p:nvPr>
        </p:nvGraphicFramePr>
        <p:xfrm>
          <a:off x="1094284" y="874692"/>
          <a:ext cx="10971372" cy="4811492"/>
        </p:xfrm>
        <a:graphic>
          <a:graphicData uri="http://schemas.openxmlformats.org/drawingml/2006/table">
            <a:tbl>
              <a:tblPr firstRow="1">
                <a:tableStyleId>{B301B821-A1FF-4177-AEE7-76D212191A09}</a:tableStyleId>
              </a:tblPr>
              <a:tblGrid>
                <a:gridCol w="2863478">
                  <a:extLst>
                    <a:ext uri="{9D8B030D-6E8A-4147-A177-3AD203B41FA5}">
                      <a16:colId xmlns:a16="http://schemas.microsoft.com/office/drawing/2014/main" val="20000"/>
                    </a:ext>
                  </a:extLst>
                </a:gridCol>
                <a:gridCol w="8107894">
                  <a:extLst>
                    <a:ext uri="{9D8B030D-6E8A-4147-A177-3AD203B41FA5}">
                      <a16:colId xmlns:a16="http://schemas.microsoft.com/office/drawing/2014/main" val="20001"/>
                    </a:ext>
                  </a:extLst>
                </a:gridCol>
              </a:tblGrid>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方法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0"/>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solidFill>
                            <a:srgbClr val="FF0000"/>
                          </a:solidFill>
                          <a:effectLst/>
                        </a:rPr>
                        <a:t>list.append</a:t>
                      </a:r>
                      <a:r>
                        <a:rPr kumimoji="0" lang="en-US" altLang="zh-CN" sz="2000" u="none" strike="noStrike" cap="none" normalizeH="0" baseline="0" dirty="0">
                          <a:ln>
                            <a:noFill/>
                          </a:ln>
                          <a:solidFill>
                            <a:srgbClr val="FF0000"/>
                          </a:solidFill>
                          <a:effectLst/>
                        </a:rPr>
                        <a:t>(x)</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将</a:t>
                      </a:r>
                      <a:r>
                        <a:rPr kumimoji="0" lang="zh-CN" altLang="en-US" sz="2000" b="1" u="none" strike="noStrike" cap="none" normalizeH="0" baseline="0" dirty="0">
                          <a:ln>
                            <a:noFill/>
                          </a:ln>
                          <a:solidFill>
                            <a:srgbClr val="0070C0"/>
                          </a:solidFill>
                          <a:effectLst/>
                        </a:rPr>
                        <a:t>元素</a:t>
                      </a:r>
                      <a:r>
                        <a:rPr kumimoji="0" lang="en-US" altLang="zh-CN" sz="2000" b="1" u="none" strike="noStrike" cap="none" normalizeH="0" baseline="0" dirty="0">
                          <a:ln>
                            <a:noFill/>
                          </a:ln>
                          <a:solidFill>
                            <a:srgbClr val="0070C0"/>
                          </a:solidFill>
                          <a:effectLst/>
                        </a:rPr>
                        <a:t>x</a:t>
                      </a:r>
                      <a:r>
                        <a:rPr kumimoji="0" lang="zh-CN" altLang="en-US" sz="2000" u="none" strike="noStrike" cap="none" normalizeH="0" baseline="0" dirty="0">
                          <a:ln>
                            <a:noFill/>
                          </a:ln>
                          <a:effectLst/>
                        </a:rPr>
                        <a:t>添加至列表尾部</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list.extend</a:t>
                      </a:r>
                      <a:r>
                        <a:rPr kumimoji="0" lang="en-US" altLang="zh-CN" sz="2000" u="none" strike="noStrike" cap="none" normalizeH="0" baseline="0" dirty="0">
                          <a:ln>
                            <a:noFill/>
                          </a:ln>
                          <a:effectLst/>
                        </a:rPr>
                        <a:t>(L)</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将</a:t>
                      </a:r>
                      <a:r>
                        <a:rPr kumimoji="0" lang="zh-CN" altLang="en-US" sz="2000" b="1" u="none" strike="noStrike" cap="none" normalizeH="0" baseline="0" dirty="0">
                          <a:ln>
                            <a:noFill/>
                          </a:ln>
                          <a:solidFill>
                            <a:srgbClr val="0070C0"/>
                          </a:solidFill>
                          <a:effectLst/>
                        </a:rPr>
                        <a:t>列表</a:t>
                      </a:r>
                      <a:r>
                        <a:rPr kumimoji="0" lang="en-US" altLang="zh-CN" sz="2000" b="1" u="none" strike="noStrike" cap="none" normalizeH="0" baseline="0" dirty="0">
                          <a:ln>
                            <a:noFill/>
                          </a:ln>
                          <a:solidFill>
                            <a:srgbClr val="0070C0"/>
                          </a:solidFill>
                          <a:effectLst/>
                        </a:rPr>
                        <a:t>L</a:t>
                      </a:r>
                      <a:r>
                        <a:rPr kumimoji="0" lang="zh-CN" altLang="en-US" sz="2000" u="none" strike="noStrike" cap="none" normalizeH="0" baseline="0" dirty="0">
                          <a:ln>
                            <a:noFill/>
                          </a:ln>
                          <a:effectLst/>
                        </a:rPr>
                        <a:t>中所有元素添加至列表尾部</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list.insert</a:t>
                      </a:r>
                      <a:r>
                        <a:rPr kumimoji="0" lang="en-US" altLang="zh-CN" sz="2000" u="none" strike="noStrike" cap="none" normalizeH="0" baseline="0" dirty="0">
                          <a:ln>
                            <a:noFill/>
                          </a:ln>
                          <a:effectLst/>
                        </a:rPr>
                        <a:t>(index, 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在列表指定位置</a:t>
                      </a:r>
                      <a:r>
                        <a:rPr kumimoji="0" lang="en-US" altLang="zh-CN" sz="2000" u="none" strike="noStrike" cap="none" normalizeH="0" baseline="0" dirty="0">
                          <a:ln>
                            <a:noFill/>
                          </a:ln>
                          <a:effectLst/>
                        </a:rPr>
                        <a:t>index</a:t>
                      </a:r>
                      <a:r>
                        <a:rPr kumimoji="0" lang="zh-CN" altLang="en-US" sz="2000" u="none" strike="noStrike" cap="none" normalizeH="0" baseline="0" dirty="0">
                          <a:ln>
                            <a:noFill/>
                          </a:ln>
                          <a:effectLst/>
                        </a:rPr>
                        <a:t>处添加</a:t>
                      </a:r>
                      <a:r>
                        <a:rPr kumimoji="0" lang="zh-CN" altLang="en-US" sz="2000" b="1" u="none" strike="noStrike" cap="none" normalizeH="0" baseline="0" dirty="0">
                          <a:ln>
                            <a:noFill/>
                          </a:ln>
                          <a:solidFill>
                            <a:srgbClr val="0070C0"/>
                          </a:solidFill>
                          <a:effectLst/>
                        </a:rPr>
                        <a:t>元素</a:t>
                      </a:r>
                      <a:r>
                        <a:rPr kumimoji="0" lang="en-US" altLang="zh-CN" sz="2000" b="1" u="none" strike="noStrike" cap="none" normalizeH="0" baseline="0" dirty="0">
                          <a:ln>
                            <a:noFill/>
                          </a:ln>
                          <a:solidFill>
                            <a:srgbClr val="0070C0"/>
                          </a:solidFill>
                          <a:effectLst/>
                        </a:rPr>
                        <a:t>x</a:t>
                      </a:r>
                      <a:endParaRPr kumimoji="0" lang="en-US" altLang="zh-CN" sz="2000" b="1" i="0" u="none" strike="noStrike" cap="none" normalizeH="0" baseline="0" dirty="0">
                        <a:ln>
                          <a:noFill/>
                        </a:ln>
                        <a:solidFill>
                          <a:srgbClr val="0070C0"/>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3"/>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list.remove</a:t>
                      </a:r>
                      <a:r>
                        <a:rPr kumimoji="0" lang="en-US" altLang="zh-CN" sz="2000" u="none" strike="noStrike" cap="none" normalizeH="0" baseline="0" dirty="0">
                          <a:ln>
                            <a:noFill/>
                          </a:ln>
                          <a:effectLst/>
                        </a:rPr>
                        <a:t>(x)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在列表中删除首次出现的</a:t>
                      </a:r>
                      <a:r>
                        <a:rPr kumimoji="0" lang="zh-CN" altLang="en-US" sz="2000" u="none" strike="noStrike" cap="none" normalizeH="0" baseline="0" dirty="0">
                          <a:ln>
                            <a:noFill/>
                          </a:ln>
                          <a:effectLst/>
                        </a:rPr>
                        <a:t>指</a:t>
                      </a:r>
                      <a:r>
                        <a:rPr kumimoji="0" lang="zh-CN" altLang="zh-CN" sz="2000" u="none" strike="noStrike" cap="none" normalizeH="0" baseline="0" dirty="0">
                          <a:ln>
                            <a:noFill/>
                          </a:ln>
                          <a:effectLst/>
                        </a:rPr>
                        <a:t>定元素</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4"/>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list.pop</a:t>
                      </a:r>
                      <a:r>
                        <a:rPr kumimoji="0" lang="en-US" altLang="zh-CN" sz="2000" u="none" strike="noStrike" cap="none" normalizeH="0" baseline="0" dirty="0">
                          <a:ln>
                            <a:noFill/>
                          </a:ln>
                          <a:effectLst/>
                        </a:rPr>
                        <a:t>([index])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删除并返回列表对象指定位置的元素</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5"/>
                  </a:ext>
                </a:extLst>
              </a:tr>
              <a:tr h="44485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list.clear</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删除列表中所有元素，但保留列表对象，该方法在</a:t>
                      </a:r>
                      <a:r>
                        <a:rPr kumimoji="0" lang="en-US" altLang="zh-CN" sz="2000" u="none" strike="noStrike" cap="none" normalizeH="0" baseline="0" dirty="0">
                          <a:ln>
                            <a:noFill/>
                          </a:ln>
                          <a:effectLst/>
                        </a:rPr>
                        <a:t>Python2</a:t>
                      </a:r>
                      <a:r>
                        <a:rPr kumimoji="0" lang="zh-CN" altLang="en-US" sz="2000" u="none" strike="noStrike" cap="none" normalizeH="0" baseline="0" dirty="0">
                          <a:ln>
                            <a:noFill/>
                          </a:ln>
                          <a:effectLst/>
                        </a:rPr>
                        <a:t>中没有</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6"/>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err="1">
                          <a:ln>
                            <a:noFill/>
                          </a:ln>
                          <a:solidFill>
                            <a:schemeClr val="tx1"/>
                          </a:solidFill>
                          <a:effectLst/>
                          <a:latin typeface="Arial" pitchFamily="34" charset="0"/>
                          <a:ea typeface="宋体" pitchFamily="2" charset="-122"/>
                          <a:cs typeface="+mn-cs"/>
                        </a:rPr>
                        <a:t>list.index</a:t>
                      </a:r>
                      <a:r>
                        <a:rPr kumimoji="0" lang="en-US" altLang="zh-CN" sz="2000" u="none" strike="noStrike" kern="1200" cap="none" normalizeH="0" baseline="0" dirty="0">
                          <a:ln>
                            <a:noFill/>
                          </a:ln>
                          <a:solidFill>
                            <a:schemeClr val="tx1"/>
                          </a:solidFill>
                          <a:effectLst/>
                          <a:latin typeface="Arial" pitchFamily="34" charset="0"/>
                          <a:ea typeface="宋体" pitchFamily="2" charset="-122"/>
                          <a:cs typeface="+mn-cs"/>
                        </a:rPr>
                        <a:t>(x)</a:t>
                      </a: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返回值为</a:t>
                      </a:r>
                      <a:r>
                        <a:rPr kumimoji="0" lang="en-US" altLang="zh-CN" sz="2000" u="none" strike="noStrike" cap="none" normalizeH="0" baseline="0" dirty="0">
                          <a:ln>
                            <a:noFill/>
                          </a:ln>
                          <a:effectLst/>
                        </a:rPr>
                        <a:t>x</a:t>
                      </a:r>
                      <a:r>
                        <a:rPr kumimoji="0" lang="zh-CN" altLang="en-US" sz="2000" u="none" strike="noStrike" cap="none" normalizeH="0" baseline="0" dirty="0">
                          <a:ln>
                            <a:noFill/>
                          </a:ln>
                          <a:effectLst/>
                        </a:rPr>
                        <a:t>的首个元素的下标</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7"/>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list.count</a:t>
                      </a:r>
                      <a:r>
                        <a:rPr kumimoji="0" lang="en-US" altLang="zh-CN" sz="2000" u="none" strike="noStrike" cap="none" normalizeH="0" baseline="0" dirty="0">
                          <a:ln>
                            <a:noFill/>
                          </a:ln>
                          <a:effectLst/>
                        </a:rPr>
                        <a:t>(x)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返回指定元素</a:t>
                      </a:r>
                      <a:r>
                        <a:rPr kumimoji="0" lang="en-US" altLang="zh-CN" sz="2000" u="none" strike="noStrike" cap="none" normalizeH="0" baseline="0" dirty="0">
                          <a:ln>
                            <a:noFill/>
                          </a:ln>
                          <a:effectLst/>
                        </a:rPr>
                        <a:t>x</a:t>
                      </a:r>
                      <a:r>
                        <a:rPr kumimoji="0" lang="zh-CN" altLang="en-US" sz="2000" u="none" strike="noStrike" cap="none" normalizeH="0" baseline="0" dirty="0">
                          <a:ln>
                            <a:noFill/>
                          </a:ln>
                          <a:effectLst/>
                        </a:rPr>
                        <a:t>在列表中的出现次数</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8"/>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list.reverse</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对列表元素进行</a:t>
                      </a:r>
                      <a:r>
                        <a:rPr kumimoji="0" lang="zh-CN" altLang="zh-CN" sz="2000" b="1" u="none" strike="noStrike" cap="none" normalizeH="0" baseline="0" dirty="0">
                          <a:ln>
                            <a:noFill/>
                          </a:ln>
                          <a:solidFill>
                            <a:srgbClr val="0070C0"/>
                          </a:solidFill>
                          <a:effectLst/>
                        </a:rPr>
                        <a:t>原地</a:t>
                      </a:r>
                      <a:r>
                        <a:rPr kumimoji="0" lang="zh-CN" altLang="zh-CN" sz="2000" u="none" strike="noStrike" cap="none" normalizeH="0" baseline="0" dirty="0">
                          <a:ln>
                            <a:noFill/>
                          </a:ln>
                          <a:effectLst/>
                        </a:rPr>
                        <a:t>逆序</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list.sort</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对列表元素进行</a:t>
                      </a:r>
                      <a:r>
                        <a:rPr kumimoji="0" lang="zh-CN" altLang="zh-CN" sz="2000" b="1" u="none" strike="noStrike" cap="none" normalizeH="0" baseline="0" dirty="0">
                          <a:ln>
                            <a:noFill/>
                          </a:ln>
                          <a:solidFill>
                            <a:srgbClr val="0070C0"/>
                          </a:solidFill>
                          <a:effectLst/>
                        </a:rPr>
                        <a:t>原地</a:t>
                      </a:r>
                      <a:r>
                        <a:rPr kumimoji="0" lang="zh-CN" altLang="zh-CN" sz="2000" u="none" strike="noStrike" cap="none" normalizeH="0" baseline="0" dirty="0">
                          <a:ln>
                            <a:noFill/>
                          </a:ln>
                          <a:effectLst/>
                        </a:rPr>
                        <a:t>排序</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969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err="1">
                          <a:ln>
                            <a:noFill/>
                          </a:ln>
                          <a:effectLst/>
                        </a:rPr>
                        <a:t>list.copy</a:t>
                      </a: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返回列表对象的浅拷贝</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904" marR="121904"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
        <p:nvSpPr>
          <p:cNvPr id="5" name="文本框 4">
            <a:extLst>
              <a:ext uri="{FF2B5EF4-FFF2-40B4-BE49-F238E27FC236}">
                <a16:creationId xmlns:a16="http://schemas.microsoft.com/office/drawing/2014/main" id="{12E84929-FEE4-4896-B9C6-84F3F753306F}"/>
              </a:ext>
            </a:extLst>
          </p:cNvPr>
          <p:cNvSpPr txBox="1"/>
          <p:nvPr/>
        </p:nvSpPr>
        <p:spPr>
          <a:xfrm>
            <a:off x="9149480" y="2297374"/>
            <a:ext cx="2708031" cy="830997"/>
          </a:xfrm>
          <a:prstGeom prst="rect">
            <a:avLst/>
          </a:prstGeom>
          <a:solidFill>
            <a:schemeClr val="bg1"/>
          </a:solidFill>
        </p:spPr>
        <p:txBody>
          <a:bodyPr wrap="square" rtlCol="0">
            <a:spAutoFit/>
          </a:bodyPr>
          <a:lstStyle/>
          <a:p>
            <a:r>
              <a:rPr lang="en-US" altLang="zh-CN" sz="2400" dirty="0"/>
              <a:t>del </a:t>
            </a:r>
            <a:r>
              <a:rPr lang="en-US" altLang="zh-CN" sz="2400" dirty="0" err="1"/>
              <a:t>list_var</a:t>
            </a:r>
            <a:endParaRPr lang="en-US" altLang="zh-CN" sz="2400" dirty="0"/>
          </a:p>
          <a:p>
            <a:r>
              <a:rPr lang="en-US" altLang="zh-CN" sz="2400" dirty="0"/>
              <a:t>del </a:t>
            </a:r>
            <a:r>
              <a:rPr lang="en-US" altLang="zh-CN" sz="2400" dirty="0" err="1"/>
              <a:t>list_var</a:t>
            </a:r>
            <a:r>
              <a:rPr lang="en-US" altLang="zh-CN" sz="2400" dirty="0"/>
              <a:t>[index]</a:t>
            </a:r>
            <a:endParaRPr lang="zh-CN" altLang="en-US" sz="2400" dirty="0"/>
          </a:p>
        </p:txBody>
      </p:sp>
      <p:sp>
        <p:nvSpPr>
          <p:cNvPr id="6" name="文本框 5">
            <a:extLst>
              <a:ext uri="{FF2B5EF4-FFF2-40B4-BE49-F238E27FC236}">
                <a16:creationId xmlns:a16="http://schemas.microsoft.com/office/drawing/2014/main" id="{69D64D0A-5F92-45BA-A1BB-8715524AD152}"/>
              </a:ext>
            </a:extLst>
          </p:cNvPr>
          <p:cNvSpPr txBox="1"/>
          <p:nvPr/>
        </p:nvSpPr>
        <p:spPr>
          <a:xfrm>
            <a:off x="9114840" y="3813753"/>
            <a:ext cx="2713893" cy="1200329"/>
          </a:xfrm>
          <a:prstGeom prst="rect">
            <a:avLst/>
          </a:prstGeom>
          <a:solidFill>
            <a:schemeClr val="bg1"/>
          </a:solidFill>
        </p:spPr>
        <p:txBody>
          <a:bodyPr wrap="square" rtlCol="0">
            <a:spAutoFit/>
          </a:bodyPr>
          <a:lstStyle/>
          <a:p>
            <a:r>
              <a:rPr lang="en-US" altLang="zh-CN" sz="2400" dirty="0" err="1"/>
              <a:t>list_var</a:t>
            </a:r>
            <a:r>
              <a:rPr lang="en-US" altLang="zh-CN" sz="2400" dirty="0"/>
              <a:t>[index]</a:t>
            </a:r>
          </a:p>
          <a:p>
            <a:r>
              <a:rPr lang="en-US" altLang="zh-CN" sz="2400" dirty="0"/>
              <a:t>x in </a:t>
            </a:r>
            <a:r>
              <a:rPr lang="en-US" altLang="zh-CN" sz="2400" dirty="0" err="1"/>
              <a:t>list_var</a:t>
            </a:r>
            <a:r>
              <a:rPr lang="en-US" altLang="zh-CN" sz="2400" dirty="0"/>
              <a:t> </a:t>
            </a:r>
          </a:p>
          <a:p>
            <a:r>
              <a:rPr lang="en-US" altLang="zh-CN" sz="2400" dirty="0"/>
              <a:t>x not in </a:t>
            </a:r>
            <a:r>
              <a:rPr lang="en-US" altLang="zh-CN" sz="2400" dirty="0" err="1"/>
              <a:t>list_var</a:t>
            </a:r>
            <a:endParaRPr lang="en-US" altLang="zh-CN" sz="2400" dirty="0"/>
          </a:p>
        </p:txBody>
      </p:sp>
      <p:sp>
        <p:nvSpPr>
          <p:cNvPr id="7" name="文本框 1">
            <a:extLst>
              <a:ext uri="{FF2B5EF4-FFF2-40B4-BE49-F238E27FC236}">
                <a16:creationId xmlns:a16="http://schemas.microsoft.com/office/drawing/2014/main" id="{EC5EC174-52C3-40CC-8F96-1F6591650976}"/>
              </a:ext>
            </a:extLst>
          </p:cNvPr>
          <p:cNvSpPr txBox="1"/>
          <p:nvPr/>
        </p:nvSpPr>
        <p:spPr>
          <a:xfrm>
            <a:off x="1505113" y="5823153"/>
            <a:ext cx="6705599" cy="523220"/>
          </a:xfrm>
          <a:prstGeom prst="rect">
            <a:avLst/>
          </a:prstGeom>
          <a:solidFill>
            <a:schemeClr val="accent4">
              <a:lumMod val="20000"/>
              <a:lumOff val="80000"/>
            </a:schemeClr>
          </a:solidFill>
        </p:spPr>
        <p:txBody>
          <a:bodyPr wrap="square" rtlCol="0">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544251"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1088502"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632753"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217700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721254" algn="l" defTabSz="1088502" rtl="0" eaLnBrk="1" latinLnBrk="0" hangingPunct="1">
              <a:defRPr kern="1200">
                <a:solidFill>
                  <a:schemeClr val="tx1"/>
                </a:solidFill>
                <a:latin typeface="Arial" pitchFamily="34" charset="0"/>
                <a:ea typeface="宋体" pitchFamily="2" charset="-122"/>
                <a:cs typeface="+mn-cs"/>
              </a:defRPr>
            </a:lvl6pPr>
            <a:lvl7pPr marL="3265505" algn="l" defTabSz="1088502" rtl="0" eaLnBrk="1" latinLnBrk="0" hangingPunct="1">
              <a:defRPr kern="1200">
                <a:solidFill>
                  <a:schemeClr val="tx1"/>
                </a:solidFill>
                <a:latin typeface="Arial" pitchFamily="34" charset="0"/>
                <a:ea typeface="宋体" pitchFamily="2" charset="-122"/>
                <a:cs typeface="+mn-cs"/>
              </a:defRPr>
            </a:lvl7pPr>
            <a:lvl8pPr marL="3809756" algn="l" defTabSz="1088502" rtl="0" eaLnBrk="1" latinLnBrk="0" hangingPunct="1">
              <a:defRPr kern="1200">
                <a:solidFill>
                  <a:schemeClr val="tx1"/>
                </a:solidFill>
                <a:latin typeface="Arial" pitchFamily="34" charset="0"/>
                <a:ea typeface="宋体" pitchFamily="2" charset="-122"/>
                <a:cs typeface="+mn-cs"/>
              </a:defRPr>
            </a:lvl8pPr>
            <a:lvl9pPr marL="4354007" algn="l" defTabSz="1088502" rtl="0" eaLnBrk="1" latinLnBrk="0" hangingPunct="1">
              <a:defRPr kern="1200">
                <a:solidFill>
                  <a:schemeClr val="tx1"/>
                </a:solidFill>
                <a:latin typeface="Arial" pitchFamily="34" charset="0"/>
                <a:ea typeface="宋体" pitchFamily="2" charset="-122"/>
                <a:cs typeface="+mn-cs"/>
              </a:defRPr>
            </a:lvl9pPr>
          </a:lstStyle>
          <a:p>
            <a:pPr algn="ctr"/>
            <a:r>
              <a:rPr lang="zh-CN" altLang="en-US" sz="2800" b="1" dirty="0">
                <a:solidFill>
                  <a:srgbClr val="0070C0"/>
                </a:solidFill>
              </a:rPr>
              <a:t>切片</a:t>
            </a:r>
            <a:r>
              <a:rPr lang="en-US" altLang="zh-CN" sz="2800" b="1" dirty="0">
                <a:solidFill>
                  <a:srgbClr val="0070C0"/>
                </a:solidFill>
              </a:rPr>
              <a:t>slicing</a:t>
            </a:r>
            <a:r>
              <a:rPr lang="zh-CN" altLang="en-US" sz="2800" b="1" dirty="0">
                <a:solidFill>
                  <a:srgbClr val="0070C0"/>
                </a:solidFill>
              </a:rPr>
              <a:t>： 获得列表中的多个元素</a:t>
            </a:r>
          </a:p>
        </p:txBody>
      </p:sp>
      <p:sp>
        <p:nvSpPr>
          <p:cNvPr id="8" name="文本框 7">
            <a:extLst>
              <a:ext uri="{FF2B5EF4-FFF2-40B4-BE49-F238E27FC236}">
                <a16:creationId xmlns:a16="http://schemas.microsoft.com/office/drawing/2014/main" id="{4A31F357-F091-445C-A10B-10E81711FEE8}"/>
              </a:ext>
            </a:extLst>
          </p:cNvPr>
          <p:cNvSpPr txBox="1"/>
          <p:nvPr/>
        </p:nvSpPr>
        <p:spPr>
          <a:xfrm>
            <a:off x="136500" y="1627515"/>
            <a:ext cx="507921" cy="646331"/>
          </a:xfrm>
          <a:prstGeom prst="rect">
            <a:avLst/>
          </a:prstGeom>
          <a:noFill/>
        </p:spPr>
        <p:txBody>
          <a:bodyPr wrap="square" rtlCol="0">
            <a:spAutoFit/>
          </a:bodyPr>
          <a:lstStyle/>
          <a:p>
            <a:r>
              <a:rPr lang="zh-CN" altLang="en-US" dirty="0"/>
              <a:t>增加</a:t>
            </a:r>
          </a:p>
        </p:txBody>
      </p:sp>
      <p:sp>
        <p:nvSpPr>
          <p:cNvPr id="9" name="左大括号 8">
            <a:extLst>
              <a:ext uri="{FF2B5EF4-FFF2-40B4-BE49-F238E27FC236}">
                <a16:creationId xmlns:a16="http://schemas.microsoft.com/office/drawing/2014/main" id="{0466DB04-4512-49E4-AFCC-E67558DCDFEC}"/>
              </a:ext>
            </a:extLst>
          </p:cNvPr>
          <p:cNvSpPr/>
          <p:nvPr/>
        </p:nvSpPr>
        <p:spPr>
          <a:xfrm>
            <a:off x="644421" y="1447926"/>
            <a:ext cx="241718" cy="1005511"/>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0" name="文本框 9">
            <a:extLst>
              <a:ext uri="{FF2B5EF4-FFF2-40B4-BE49-F238E27FC236}">
                <a16:creationId xmlns:a16="http://schemas.microsoft.com/office/drawing/2014/main" id="{ECD04920-774E-4734-AD49-70DD85B057FA}"/>
              </a:ext>
            </a:extLst>
          </p:cNvPr>
          <p:cNvSpPr txBox="1"/>
          <p:nvPr/>
        </p:nvSpPr>
        <p:spPr>
          <a:xfrm>
            <a:off x="121554" y="2760054"/>
            <a:ext cx="507921" cy="646331"/>
          </a:xfrm>
          <a:prstGeom prst="rect">
            <a:avLst/>
          </a:prstGeom>
          <a:noFill/>
        </p:spPr>
        <p:txBody>
          <a:bodyPr wrap="square" rtlCol="0">
            <a:spAutoFit/>
          </a:bodyPr>
          <a:lstStyle/>
          <a:p>
            <a:r>
              <a:rPr lang="zh-CN" altLang="en-US" dirty="0"/>
              <a:t>删除</a:t>
            </a:r>
          </a:p>
        </p:txBody>
      </p:sp>
      <p:sp>
        <p:nvSpPr>
          <p:cNvPr id="11" name="左大括号 10">
            <a:extLst>
              <a:ext uri="{FF2B5EF4-FFF2-40B4-BE49-F238E27FC236}">
                <a16:creationId xmlns:a16="http://schemas.microsoft.com/office/drawing/2014/main" id="{8F9F72E0-2D0D-4E44-866E-DD0B2D5B0D13}"/>
              </a:ext>
            </a:extLst>
          </p:cNvPr>
          <p:cNvSpPr/>
          <p:nvPr/>
        </p:nvSpPr>
        <p:spPr>
          <a:xfrm>
            <a:off x="643989" y="2536923"/>
            <a:ext cx="241718" cy="1173138"/>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2" name="文本框 11">
            <a:extLst>
              <a:ext uri="{FF2B5EF4-FFF2-40B4-BE49-F238E27FC236}">
                <a16:creationId xmlns:a16="http://schemas.microsoft.com/office/drawing/2014/main" id="{2CAEBE45-1C94-4CC1-B5A3-CACB3AF31D06}"/>
              </a:ext>
            </a:extLst>
          </p:cNvPr>
          <p:cNvSpPr txBox="1"/>
          <p:nvPr/>
        </p:nvSpPr>
        <p:spPr>
          <a:xfrm>
            <a:off x="114300" y="3813753"/>
            <a:ext cx="507921" cy="646331"/>
          </a:xfrm>
          <a:prstGeom prst="rect">
            <a:avLst/>
          </a:prstGeom>
          <a:noFill/>
        </p:spPr>
        <p:txBody>
          <a:bodyPr wrap="square" rtlCol="0">
            <a:spAutoFit/>
          </a:bodyPr>
          <a:lstStyle/>
          <a:p>
            <a:r>
              <a:rPr lang="zh-CN" altLang="en-US" dirty="0"/>
              <a:t>查找</a:t>
            </a:r>
          </a:p>
        </p:txBody>
      </p:sp>
      <p:sp>
        <p:nvSpPr>
          <p:cNvPr id="13" name="左大括号 12">
            <a:extLst>
              <a:ext uri="{FF2B5EF4-FFF2-40B4-BE49-F238E27FC236}">
                <a16:creationId xmlns:a16="http://schemas.microsoft.com/office/drawing/2014/main" id="{1EF4FF7A-32FC-4AF9-9979-832BBEFDD74A}"/>
              </a:ext>
            </a:extLst>
          </p:cNvPr>
          <p:cNvSpPr/>
          <p:nvPr/>
        </p:nvSpPr>
        <p:spPr>
          <a:xfrm>
            <a:off x="636735" y="3828267"/>
            <a:ext cx="234458" cy="71120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4" name="文本框 13">
            <a:extLst>
              <a:ext uri="{FF2B5EF4-FFF2-40B4-BE49-F238E27FC236}">
                <a16:creationId xmlns:a16="http://schemas.microsoft.com/office/drawing/2014/main" id="{A4216B1B-6EC9-4C6C-BF21-3CACC09FA727}"/>
              </a:ext>
            </a:extLst>
          </p:cNvPr>
          <p:cNvSpPr txBox="1"/>
          <p:nvPr/>
        </p:nvSpPr>
        <p:spPr>
          <a:xfrm>
            <a:off x="141196" y="4790911"/>
            <a:ext cx="507921" cy="646331"/>
          </a:xfrm>
          <a:prstGeom prst="rect">
            <a:avLst/>
          </a:prstGeom>
          <a:noFill/>
        </p:spPr>
        <p:txBody>
          <a:bodyPr wrap="square" rtlCol="0">
            <a:spAutoFit/>
          </a:bodyPr>
          <a:lstStyle/>
          <a:p>
            <a:r>
              <a:rPr lang="zh-CN" altLang="en-US" dirty="0"/>
              <a:t>其他</a:t>
            </a:r>
          </a:p>
        </p:txBody>
      </p:sp>
      <p:sp>
        <p:nvSpPr>
          <p:cNvPr id="15" name="左大括号 14">
            <a:extLst>
              <a:ext uri="{FF2B5EF4-FFF2-40B4-BE49-F238E27FC236}">
                <a16:creationId xmlns:a16="http://schemas.microsoft.com/office/drawing/2014/main" id="{5F5CD694-F8AD-407C-9A87-05F0C485808A}"/>
              </a:ext>
            </a:extLst>
          </p:cNvPr>
          <p:cNvSpPr/>
          <p:nvPr/>
        </p:nvSpPr>
        <p:spPr>
          <a:xfrm>
            <a:off x="663631" y="4715780"/>
            <a:ext cx="193631" cy="970404"/>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6" name="灯片编号占位符 6">
            <a:extLst>
              <a:ext uri="{FF2B5EF4-FFF2-40B4-BE49-F238E27FC236}">
                <a16:creationId xmlns:a16="http://schemas.microsoft.com/office/drawing/2014/main" id="{7EB734F9-AB08-45E4-B2F7-CC917957EBBC}"/>
              </a:ext>
            </a:extLst>
          </p:cNvPr>
          <p:cNvSpPr txBox="1">
            <a:spLocks/>
          </p:cNvSpPr>
          <p:nvPr/>
        </p:nvSpPr>
        <p:spPr>
          <a:xfrm>
            <a:off x="8626221" y="5735285"/>
            <a:ext cx="2844430" cy="457306"/>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A1CA2B-E933-42CB-8298-4C97ABB312D4}" type="slidenum">
              <a:rPr lang="zh-CN" altLang="en-US" smtClean="0"/>
              <a:pPr/>
              <a:t>18</a:t>
            </a:fld>
            <a:endParaRPr lang="en-US" altLang="zh-CN"/>
          </a:p>
        </p:txBody>
      </p:sp>
    </p:spTree>
    <p:extLst>
      <p:ext uri="{BB962C8B-B14F-4D97-AF65-F5344CB8AC3E}">
        <p14:creationId xmlns:p14="http://schemas.microsoft.com/office/powerpoint/2010/main" val="327441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B0963-2C26-4E8C-BD99-BDE0E9A90DAE}"/>
              </a:ext>
            </a:extLst>
          </p:cNvPr>
          <p:cNvSpPr>
            <a:spLocks noGrp="1"/>
          </p:cNvSpPr>
          <p:nvPr>
            <p:ph type="title"/>
          </p:nvPr>
        </p:nvSpPr>
        <p:spPr/>
        <p:txBody>
          <a:bodyPr/>
          <a:lstStyle/>
          <a:p>
            <a:r>
              <a:rPr lang="zh-CN" altLang="en-US" dirty="0"/>
              <a:t>列表对象的方法：增加元素</a:t>
            </a:r>
          </a:p>
        </p:txBody>
      </p:sp>
      <p:sp>
        <p:nvSpPr>
          <p:cNvPr id="3" name="内容占位符 2">
            <a:extLst>
              <a:ext uri="{FF2B5EF4-FFF2-40B4-BE49-F238E27FC236}">
                <a16:creationId xmlns:a16="http://schemas.microsoft.com/office/drawing/2014/main" id="{7DC41BC3-05B2-4E75-BD6C-4C545F59C71E}"/>
              </a:ext>
            </a:extLst>
          </p:cNvPr>
          <p:cNvSpPr>
            <a:spLocks noGrp="1"/>
          </p:cNvSpPr>
          <p:nvPr>
            <p:ph idx="1"/>
          </p:nvPr>
        </p:nvSpPr>
        <p:spPr>
          <a:xfrm>
            <a:off x="442913" y="728663"/>
            <a:ext cx="11289710" cy="5617710"/>
          </a:xfrm>
        </p:spPr>
        <p:txBody>
          <a:bodyPr/>
          <a:lstStyle/>
          <a:p>
            <a:pPr>
              <a:lnSpc>
                <a:spcPct val="100000"/>
              </a:lnSpc>
              <a:spcAft>
                <a:spcPts val="600"/>
              </a:spcAft>
            </a:pPr>
            <a:r>
              <a:rPr lang="en-US" altLang="zh-CN" dirty="0"/>
              <a:t>append(obj): </a:t>
            </a:r>
            <a:r>
              <a:rPr lang="zh-CN" altLang="en-US" dirty="0"/>
              <a:t>将</a:t>
            </a:r>
            <a:r>
              <a:rPr lang="en-US" altLang="zh-CN" dirty="0"/>
              <a:t>obj</a:t>
            </a:r>
            <a:r>
              <a:rPr lang="zh-CN" altLang="en-US" dirty="0"/>
              <a:t>附加到列表对象，成为最后一个元素</a:t>
            </a:r>
            <a:endParaRPr lang="en-US" altLang="zh-CN" dirty="0"/>
          </a:p>
          <a:p>
            <a:pPr>
              <a:lnSpc>
                <a:spcPct val="100000"/>
              </a:lnSpc>
              <a:spcBef>
                <a:spcPts val="0"/>
              </a:spcBef>
              <a:spcAft>
                <a:spcPts val="600"/>
              </a:spcAft>
            </a:pPr>
            <a:r>
              <a:rPr lang="zh-CN" altLang="en-US" dirty="0"/>
              <a:t>extend(iterable) ：</a:t>
            </a:r>
            <a:r>
              <a:rPr lang="zh-CN" altLang="zh-CN" dirty="0"/>
              <a:t>将另一个</a:t>
            </a:r>
            <a:r>
              <a:rPr lang="zh-CN" altLang="en-US" b="1" dirty="0">
                <a:solidFill>
                  <a:srgbClr val="FF0000"/>
                </a:solidFill>
              </a:rPr>
              <a:t>可</a:t>
            </a:r>
            <a:r>
              <a:rPr lang="zh-CN" altLang="zh-CN" b="1" dirty="0">
                <a:solidFill>
                  <a:srgbClr val="FF0000"/>
                </a:solidFill>
              </a:rPr>
              <a:t>迭代对象</a:t>
            </a:r>
            <a:r>
              <a:rPr lang="zh-CN" altLang="zh-CN" dirty="0"/>
              <a:t>的所有元素添加至该列表对象尾部</a:t>
            </a:r>
            <a:endParaRPr lang="en-US" altLang="zh-CN" dirty="0"/>
          </a:p>
          <a:p>
            <a:pPr>
              <a:lnSpc>
                <a:spcPct val="100000"/>
              </a:lnSpc>
              <a:spcBef>
                <a:spcPts val="0"/>
              </a:spcBef>
              <a:spcAft>
                <a:spcPts val="600"/>
              </a:spcAft>
            </a:pPr>
            <a:r>
              <a:rPr lang="en-US" altLang="zh-CN" dirty="0"/>
              <a:t>insert(index, object)</a:t>
            </a:r>
            <a:r>
              <a:rPr lang="zh-CN" altLang="en-US" dirty="0"/>
              <a:t>：</a:t>
            </a:r>
            <a:r>
              <a:rPr lang="zh-CN" altLang="zh-CN" dirty="0"/>
              <a:t>将元素添加至列表的指定位置</a:t>
            </a:r>
            <a:r>
              <a:rPr lang="zh-CN" altLang="en-US" dirty="0"/>
              <a:t>，在原</a:t>
            </a:r>
            <a:r>
              <a:rPr lang="en-US" altLang="zh-CN" dirty="0"/>
              <a:t>index</a:t>
            </a:r>
            <a:r>
              <a:rPr lang="zh-CN" altLang="en-US" dirty="0"/>
              <a:t>对应的位置插入新元素，原来位置以及后面的元素相应往后移动一个位置。</a:t>
            </a:r>
            <a:r>
              <a:rPr lang="en-US" altLang="zh-CN" b="1" dirty="0">
                <a:solidFill>
                  <a:srgbClr val="FF0000"/>
                </a:solidFill>
              </a:rPr>
              <a:t> index</a:t>
            </a:r>
            <a:r>
              <a:rPr lang="zh-CN" altLang="en-US" b="1" dirty="0">
                <a:solidFill>
                  <a:srgbClr val="FF0000"/>
                </a:solidFill>
              </a:rPr>
              <a:t>必须为整数</a:t>
            </a:r>
            <a:r>
              <a:rPr lang="zh-CN" altLang="en-US" dirty="0"/>
              <a:t>，否则</a:t>
            </a:r>
            <a:r>
              <a:rPr lang="en-US" altLang="zh-CN" dirty="0"/>
              <a:t>throw </a:t>
            </a:r>
            <a:r>
              <a:rPr lang="en-US" altLang="zh-CN" dirty="0" err="1"/>
              <a:t>TypeError</a:t>
            </a:r>
            <a:endParaRPr lang="en-US" altLang="zh-CN" dirty="0"/>
          </a:p>
          <a:p>
            <a:pPr>
              <a:lnSpc>
                <a:spcPct val="100000"/>
              </a:lnSpc>
              <a:spcBef>
                <a:spcPts val="0"/>
              </a:spcBef>
              <a:spcAft>
                <a:spcPts val="600"/>
              </a:spcAft>
            </a:pPr>
            <a:r>
              <a:rPr lang="zh-CN" altLang="zh-CN" b="1" u="sng" dirty="0">
                <a:solidFill>
                  <a:srgbClr val="FF0000"/>
                </a:solidFill>
              </a:rPr>
              <a:t>原地操作</a:t>
            </a:r>
            <a:r>
              <a:rPr lang="zh-CN" altLang="en-US" dirty="0"/>
              <a:t>列表， 返回值为</a:t>
            </a:r>
            <a:r>
              <a:rPr lang="en-US" altLang="zh-CN" dirty="0"/>
              <a:t>None</a:t>
            </a:r>
          </a:p>
          <a:p>
            <a:endParaRPr lang="zh-CN" altLang="en-US" dirty="0"/>
          </a:p>
        </p:txBody>
      </p:sp>
      <p:sp>
        <p:nvSpPr>
          <p:cNvPr id="4" name="矩形 3">
            <a:extLst>
              <a:ext uri="{FF2B5EF4-FFF2-40B4-BE49-F238E27FC236}">
                <a16:creationId xmlns:a16="http://schemas.microsoft.com/office/drawing/2014/main" id="{07C8AC22-43D6-4CEE-AA51-1A4CBFAD73AB}"/>
              </a:ext>
            </a:extLst>
          </p:cNvPr>
          <p:cNvSpPr/>
          <p:nvPr/>
        </p:nvSpPr>
        <p:spPr>
          <a:xfrm>
            <a:off x="9098652" y="85226"/>
            <a:ext cx="2970685" cy="1200329"/>
          </a:xfrm>
          <a:prstGeom prst="rect">
            <a:avLst/>
          </a:prstGeom>
        </p:spPr>
        <p:txBody>
          <a:bodyPr wrap="none">
            <a:spAutoFit/>
          </a:bodyPr>
          <a:lstStyle/>
          <a:p>
            <a:r>
              <a:rPr lang="zh-CN" altLang="en-US" b="1" dirty="0">
                <a:solidFill>
                  <a:srgbClr val="FF0000"/>
                </a:solidFill>
              </a:rPr>
              <a:t>不要这样调用！！ </a:t>
            </a:r>
            <a:endParaRPr lang="en-US" altLang="zh-CN" b="1" dirty="0">
              <a:solidFill>
                <a:srgbClr val="FF0000"/>
              </a:solidFill>
            </a:endParaRPr>
          </a:p>
          <a:p>
            <a:r>
              <a:rPr lang="en-US" altLang="zh-CN" b="1" dirty="0">
                <a:solidFill>
                  <a:srgbClr val="FF0000"/>
                </a:solidFill>
                <a:latin typeface="Consolas" panose="020B0609020204030204" pitchFamily="49" charset="0"/>
              </a:rPr>
              <a:t>a = </a:t>
            </a:r>
            <a:r>
              <a:rPr lang="en-US" altLang="zh-CN" b="1" dirty="0" err="1">
                <a:solidFill>
                  <a:srgbClr val="FF0000"/>
                </a:solidFill>
                <a:latin typeface="Consolas" panose="020B0609020204030204" pitchFamily="49" charset="0"/>
              </a:rPr>
              <a:t>a.append</a:t>
            </a:r>
            <a:r>
              <a:rPr lang="en-US" altLang="zh-CN" b="1" dirty="0">
                <a:solidFill>
                  <a:srgbClr val="FF0000"/>
                </a:solidFill>
                <a:latin typeface="Consolas" panose="020B0609020204030204" pitchFamily="49" charset="0"/>
              </a:rPr>
              <a:t>(obj</a:t>
            </a:r>
            <a:r>
              <a:rPr lang="en-US" altLang="zh-CN" dirty="0">
                <a:latin typeface="Consolas" panose="020B0609020204030204" pitchFamily="49" charset="0"/>
              </a:rPr>
              <a:t>)</a:t>
            </a:r>
            <a:endParaRPr lang="en-US" altLang="zh-CN" b="1" dirty="0">
              <a:solidFill>
                <a:srgbClr val="FF0000"/>
              </a:solidFill>
              <a:latin typeface="Consolas" panose="020B0609020204030204" pitchFamily="49" charset="0"/>
            </a:endParaRPr>
          </a:p>
          <a:p>
            <a:r>
              <a:rPr lang="en-US" altLang="zh-CN" b="1" dirty="0">
                <a:solidFill>
                  <a:srgbClr val="FF0000"/>
                </a:solidFill>
                <a:latin typeface="Consolas" panose="020B0609020204030204" pitchFamily="49" charset="0"/>
              </a:rPr>
              <a:t>a = </a:t>
            </a:r>
            <a:r>
              <a:rPr lang="en-US" altLang="zh-CN" b="1" dirty="0" err="1">
                <a:solidFill>
                  <a:srgbClr val="FF0000"/>
                </a:solidFill>
                <a:latin typeface="Consolas" panose="020B0609020204030204" pitchFamily="49" charset="0"/>
              </a:rPr>
              <a:t>a.extend</a:t>
            </a:r>
            <a:r>
              <a:rPr lang="en-US" altLang="zh-CN" b="1" dirty="0">
                <a:solidFill>
                  <a:srgbClr val="FF0000"/>
                </a:solidFill>
                <a:latin typeface="Consolas" panose="020B0609020204030204" pitchFamily="49" charset="0"/>
              </a:rPr>
              <a:t>(</a:t>
            </a:r>
            <a:r>
              <a:rPr lang="en-US" altLang="zh-CN" b="1" dirty="0" err="1">
                <a:solidFill>
                  <a:srgbClr val="FF0000"/>
                </a:solidFill>
                <a:latin typeface="Consolas" panose="020B0609020204030204" pitchFamily="49" charset="0"/>
              </a:rPr>
              <a:t>iterable</a:t>
            </a:r>
            <a:r>
              <a:rPr lang="en-US" altLang="zh-CN" b="1" dirty="0">
                <a:solidFill>
                  <a:srgbClr val="FF0000"/>
                </a:solidFill>
                <a:latin typeface="Consolas" panose="020B0609020204030204" pitchFamily="49" charset="0"/>
              </a:rPr>
              <a:t>)</a:t>
            </a:r>
          </a:p>
          <a:p>
            <a:r>
              <a:rPr lang="en-US" altLang="zh-CN" b="1" dirty="0">
                <a:solidFill>
                  <a:srgbClr val="FF0000"/>
                </a:solidFill>
                <a:latin typeface="Consolas" panose="020B0609020204030204" pitchFamily="49" charset="0"/>
              </a:rPr>
              <a:t>a = </a:t>
            </a:r>
            <a:r>
              <a:rPr lang="en-US" altLang="zh-CN" b="1" dirty="0" err="1">
                <a:solidFill>
                  <a:srgbClr val="FF0000"/>
                </a:solidFill>
                <a:latin typeface="Consolas" panose="020B0609020204030204" pitchFamily="49" charset="0"/>
              </a:rPr>
              <a:t>a.insert</a:t>
            </a:r>
            <a:r>
              <a:rPr lang="en-US" altLang="zh-CN" b="1" dirty="0">
                <a:solidFill>
                  <a:srgbClr val="FF0000"/>
                </a:solidFill>
                <a:latin typeface="Consolas" panose="020B0609020204030204" pitchFamily="49" charset="0"/>
              </a:rPr>
              <a:t>(</a:t>
            </a:r>
            <a:r>
              <a:rPr lang="en-US" altLang="zh-CN" b="1" dirty="0" err="1">
                <a:solidFill>
                  <a:srgbClr val="FF0000"/>
                </a:solidFill>
                <a:latin typeface="Consolas" panose="020B0609020204030204" pitchFamily="49" charset="0"/>
              </a:rPr>
              <a:t>idx</a:t>
            </a:r>
            <a:r>
              <a:rPr lang="en-US" altLang="zh-CN" b="1" dirty="0">
                <a:solidFill>
                  <a:srgbClr val="FF0000"/>
                </a:solidFill>
                <a:latin typeface="Consolas" panose="020B0609020204030204" pitchFamily="49" charset="0"/>
              </a:rPr>
              <a:t>, obj)</a:t>
            </a:r>
            <a:endParaRPr lang="zh-CN" altLang="en-US" b="1" dirty="0">
              <a:solidFill>
                <a:srgbClr val="FF0000"/>
              </a:solidFill>
              <a:latin typeface="Consolas" panose="020B0609020204030204" pitchFamily="49" charset="0"/>
            </a:endParaRPr>
          </a:p>
        </p:txBody>
      </p:sp>
      <p:pic>
        <p:nvPicPr>
          <p:cNvPr id="5" name="图片 4">
            <a:extLst>
              <a:ext uri="{FF2B5EF4-FFF2-40B4-BE49-F238E27FC236}">
                <a16:creationId xmlns:a16="http://schemas.microsoft.com/office/drawing/2014/main" id="{8C36407E-8C0A-4FA2-81ED-56E733E144E4}"/>
              </a:ext>
            </a:extLst>
          </p:cNvPr>
          <p:cNvPicPr>
            <a:picLocks noChangeAspect="1"/>
          </p:cNvPicPr>
          <p:nvPr/>
        </p:nvPicPr>
        <p:blipFill>
          <a:blip r:embed="rId2"/>
          <a:stretch>
            <a:fillRect/>
          </a:stretch>
        </p:blipFill>
        <p:spPr>
          <a:xfrm>
            <a:off x="9566539" y="2268855"/>
            <a:ext cx="2587995" cy="1877437"/>
          </a:xfrm>
          <a:prstGeom prst="rect">
            <a:avLst/>
          </a:prstGeom>
        </p:spPr>
      </p:pic>
      <p:pic>
        <p:nvPicPr>
          <p:cNvPr id="6" name="图片 5">
            <a:extLst>
              <a:ext uri="{FF2B5EF4-FFF2-40B4-BE49-F238E27FC236}">
                <a16:creationId xmlns:a16="http://schemas.microsoft.com/office/drawing/2014/main" id="{3D7CFB65-9322-45C8-A624-2A43A6B5AC32}"/>
              </a:ext>
            </a:extLst>
          </p:cNvPr>
          <p:cNvPicPr>
            <a:picLocks noChangeAspect="1"/>
          </p:cNvPicPr>
          <p:nvPr/>
        </p:nvPicPr>
        <p:blipFill>
          <a:blip r:embed="rId3"/>
          <a:stretch>
            <a:fillRect/>
          </a:stretch>
        </p:blipFill>
        <p:spPr>
          <a:xfrm>
            <a:off x="7098183" y="4504415"/>
            <a:ext cx="5039887" cy="2003254"/>
          </a:xfrm>
          <a:prstGeom prst="rect">
            <a:avLst/>
          </a:prstGeom>
        </p:spPr>
      </p:pic>
      <p:sp>
        <p:nvSpPr>
          <p:cNvPr id="7" name="矩形 6">
            <a:extLst>
              <a:ext uri="{FF2B5EF4-FFF2-40B4-BE49-F238E27FC236}">
                <a16:creationId xmlns:a16="http://schemas.microsoft.com/office/drawing/2014/main" id="{54FAB9C8-83F0-4BD6-81DA-F24B5A870BCA}"/>
              </a:ext>
            </a:extLst>
          </p:cNvPr>
          <p:cNvSpPr/>
          <p:nvPr/>
        </p:nvSpPr>
        <p:spPr>
          <a:xfrm>
            <a:off x="37466" y="2538949"/>
            <a:ext cx="2244110" cy="427809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Consolas" panose="020B0609020204030204" pitchFamily="49" charset="0"/>
              </a:rPr>
              <a:t>&gt;&gt;&gt; a = [3, 4, 5, 7]</a:t>
            </a:r>
            <a:endParaRPr lang="en-US" altLang="zh-CN" sz="1600" dirty="0">
              <a:latin typeface="Consolas" panose="020B0609020204030204" pitchFamily="49" charset="0"/>
            </a:endParaRPr>
          </a:p>
          <a:p>
            <a:r>
              <a:rPr lang="en-US" altLang="zh-CN" sz="1600" dirty="0">
                <a:latin typeface="Consolas" panose="020B0609020204030204" pitchFamily="49" charset="0"/>
              </a:rPr>
              <a:t>&gt;&gt;&gt; id(a)</a:t>
            </a:r>
          </a:p>
          <a:p>
            <a:r>
              <a:rPr lang="en-US" altLang="zh-CN" sz="1600" dirty="0">
                <a:latin typeface="Consolas" panose="020B0609020204030204" pitchFamily="49" charset="0"/>
              </a:rPr>
              <a:t>89539448</a:t>
            </a:r>
            <a:endParaRPr lang="zh-CN" altLang="en-US" sz="1600" dirty="0">
              <a:latin typeface="Consolas" panose="020B0609020204030204" pitchFamily="49" charset="0"/>
            </a:endParaRPr>
          </a:p>
          <a:p>
            <a:r>
              <a:rPr lang="zh-CN" altLang="en-US" sz="1600" dirty="0">
                <a:latin typeface="Consolas" panose="020B0609020204030204" pitchFamily="49" charset="0"/>
              </a:rPr>
              <a:t>&gt;&gt;&gt; a.append(9)</a:t>
            </a:r>
            <a:endParaRPr lang="en-US" altLang="zh-CN" sz="1600" dirty="0">
              <a:latin typeface="Consolas" panose="020B0609020204030204" pitchFamily="49" charset="0"/>
            </a:endParaRPr>
          </a:p>
          <a:p>
            <a:r>
              <a:rPr lang="en-US" altLang="zh-CN" sz="1600" dirty="0">
                <a:latin typeface="Consolas" panose="020B0609020204030204" pitchFamily="49" charset="0"/>
              </a:rPr>
              <a:t>&gt;&gt;&gt; a</a:t>
            </a:r>
          </a:p>
          <a:p>
            <a:r>
              <a:rPr lang="zh-CN" altLang="en-US" sz="1600" dirty="0">
                <a:latin typeface="Consolas" panose="020B0609020204030204" pitchFamily="49" charset="0"/>
              </a:rPr>
              <a:t>[3, 4, 5, 7, 9]</a:t>
            </a:r>
            <a:endParaRPr lang="en-US" altLang="zh-CN" sz="1600" dirty="0">
              <a:latin typeface="Consolas" panose="020B0609020204030204" pitchFamily="49" charset="0"/>
            </a:endParaRPr>
          </a:p>
          <a:p>
            <a:r>
              <a:rPr lang="en-US" altLang="zh-CN" sz="1600" dirty="0">
                <a:latin typeface="Consolas" panose="020B0609020204030204" pitchFamily="49" charset="0"/>
              </a:rPr>
              <a:t>&gt;&gt;&gt; id(a)</a:t>
            </a:r>
          </a:p>
          <a:p>
            <a:r>
              <a:rPr lang="en-US" altLang="zh-CN" sz="1600" dirty="0">
                <a:latin typeface="Consolas" panose="020B0609020204030204" pitchFamily="49" charset="0"/>
              </a:rPr>
              <a:t>89539448</a:t>
            </a:r>
            <a:endParaRPr lang="zh-CN" altLang="en-US" sz="1600" dirty="0">
              <a:latin typeface="Consolas" panose="020B0609020204030204" pitchFamily="49" charset="0"/>
            </a:endParaRPr>
          </a:p>
          <a:p>
            <a:r>
              <a:rPr lang="zh-CN" altLang="en-US" sz="1600" dirty="0">
                <a:latin typeface="Consolas" panose="020B0609020204030204" pitchFamily="49" charset="0"/>
              </a:rPr>
              <a:t>&gt;&gt;&gt; a.append([10])</a:t>
            </a:r>
          </a:p>
          <a:p>
            <a:r>
              <a:rPr lang="zh-CN" altLang="en-US" sz="1600" dirty="0">
                <a:latin typeface="Consolas" panose="020B0609020204030204" pitchFamily="49" charset="0"/>
              </a:rPr>
              <a:t>&gt;&gt;&gt; a</a:t>
            </a:r>
          </a:p>
          <a:p>
            <a:r>
              <a:rPr lang="zh-CN" altLang="en-US" sz="1600" dirty="0">
                <a:latin typeface="Consolas" panose="020B0609020204030204" pitchFamily="49" charset="0"/>
              </a:rPr>
              <a:t>[3, 4, 5, 7, 9, [10]]</a:t>
            </a:r>
            <a:endParaRPr lang="en-US" altLang="zh-CN" sz="1600" dirty="0">
              <a:latin typeface="Consolas" panose="020B0609020204030204" pitchFamily="49" charset="0"/>
            </a:endParaRPr>
          </a:p>
          <a:p>
            <a:r>
              <a:rPr lang="en-US" altLang="zh-CN" sz="1600" dirty="0">
                <a:latin typeface="Consolas" panose="020B0609020204030204" pitchFamily="49" charset="0"/>
              </a:rPr>
              <a:t>&gt;&gt;&gt; </a:t>
            </a:r>
            <a:r>
              <a:rPr lang="en-US" altLang="zh-CN" sz="1600" dirty="0" err="1">
                <a:latin typeface="Consolas" panose="020B0609020204030204" pitchFamily="49" charset="0"/>
              </a:rPr>
              <a:t>a.extend</a:t>
            </a:r>
            <a:r>
              <a:rPr lang="en-US" altLang="zh-CN" sz="1600" dirty="0">
                <a:latin typeface="Consolas" panose="020B0609020204030204" pitchFamily="49" charset="0"/>
              </a:rPr>
              <a:t>(1)</a:t>
            </a: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err="1">
                <a:latin typeface="Consolas" panose="020B0609020204030204" pitchFamily="49" charset="0"/>
              </a:rPr>
              <a:t>TypeError</a:t>
            </a:r>
            <a:r>
              <a:rPr lang="en-US" altLang="zh-CN" sz="1600" dirty="0">
                <a:latin typeface="Consolas" panose="020B0609020204030204" pitchFamily="49" charset="0"/>
              </a:rPr>
              <a:t>: 'int' object is not </a:t>
            </a:r>
            <a:r>
              <a:rPr lang="en-US" altLang="zh-CN" sz="1600" dirty="0" err="1">
                <a:latin typeface="Consolas" panose="020B0609020204030204" pitchFamily="49" charset="0"/>
              </a:rPr>
              <a:t>iterable</a:t>
            </a:r>
            <a:endParaRPr lang="zh-CN" altLang="en-US" sz="1600" dirty="0">
              <a:latin typeface="Consolas" panose="020B0609020204030204" pitchFamily="49" charset="0"/>
            </a:endParaRPr>
          </a:p>
        </p:txBody>
      </p:sp>
      <p:sp>
        <p:nvSpPr>
          <p:cNvPr id="8" name="矩形 7">
            <a:extLst>
              <a:ext uri="{FF2B5EF4-FFF2-40B4-BE49-F238E27FC236}">
                <a16:creationId xmlns:a16="http://schemas.microsoft.com/office/drawing/2014/main" id="{CDD87AFA-7F15-49E3-80AF-DA1023843234}"/>
              </a:ext>
            </a:extLst>
          </p:cNvPr>
          <p:cNvSpPr/>
          <p:nvPr/>
        </p:nvSpPr>
        <p:spPr>
          <a:xfrm>
            <a:off x="6901543" y="39948"/>
            <a:ext cx="2197109" cy="943358"/>
          </a:xfrm>
          <a:prstGeom prst="rect">
            <a:avLst/>
          </a:prstGeom>
        </p:spPr>
        <p:txBody>
          <a:bodyPr wrap="square">
            <a:spAutoFit/>
          </a:bodyPr>
          <a:lstStyle/>
          <a:p>
            <a:r>
              <a:rPr lang="en-US" altLang="zh-CN" dirty="0"/>
              <a:t>&gt;&gt;&gt; a = </a:t>
            </a:r>
            <a:r>
              <a:rPr lang="en-US" altLang="zh-CN" dirty="0" err="1"/>
              <a:t>a.append</a:t>
            </a:r>
            <a:r>
              <a:rPr lang="en-US" altLang="zh-CN" dirty="0"/>
              <a:t>(5)</a:t>
            </a:r>
          </a:p>
          <a:p>
            <a:r>
              <a:rPr lang="en-US" altLang="zh-CN" dirty="0"/>
              <a:t>&gt;&gt;&gt; print(a)</a:t>
            </a:r>
          </a:p>
          <a:p>
            <a:r>
              <a:rPr lang="en-US" altLang="zh-CN" dirty="0"/>
              <a:t>None</a:t>
            </a:r>
          </a:p>
        </p:txBody>
      </p:sp>
      <p:sp>
        <p:nvSpPr>
          <p:cNvPr id="9" name="矩形 8">
            <a:extLst>
              <a:ext uri="{FF2B5EF4-FFF2-40B4-BE49-F238E27FC236}">
                <a16:creationId xmlns:a16="http://schemas.microsoft.com/office/drawing/2014/main" id="{4DC10F70-7034-4717-9DE4-D770C900CF7C}"/>
              </a:ext>
            </a:extLst>
          </p:cNvPr>
          <p:cNvSpPr/>
          <p:nvPr/>
        </p:nvSpPr>
        <p:spPr>
          <a:xfrm>
            <a:off x="2437648" y="2547105"/>
            <a:ext cx="3658351" cy="403187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dirty="0">
                <a:latin typeface="Consolas" panose="020B0609020204030204" pitchFamily="49" charset="0"/>
              </a:rPr>
              <a:t>&gt;&gt;&gt; a = [1, 2]</a:t>
            </a:r>
          </a:p>
          <a:p>
            <a:r>
              <a:rPr lang="zh-CN" altLang="en-US" sz="1600" dirty="0">
                <a:latin typeface="Consolas" panose="020B0609020204030204" pitchFamily="49" charset="0"/>
              </a:rPr>
              <a:t>&gt;&gt;&gt; a.extend([</a:t>
            </a:r>
            <a:r>
              <a:rPr lang="en-US" altLang="zh-CN" sz="1600" dirty="0">
                <a:latin typeface="Consolas" panose="020B0609020204030204" pitchFamily="49" charset="0"/>
              </a:rPr>
              <a:t>3</a:t>
            </a:r>
            <a:r>
              <a:rPr lang="zh-CN" altLang="en-US" sz="1600" dirty="0">
                <a:latin typeface="Consolas" panose="020B0609020204030204" pitchFamily="49" charset="0"/>
              </a:rPr>
              <a:t>, </a:t>
            </a:r>
            <a:r>
              <a:rPr lang="en-US" altLang="zh-CN" sz="1600" dirty="0">
                <a:latin typeface="Consolas" panose="020B0609020204030204" pitchFamily="49" charset="0"/>
              </a:rPr>
              <a:t>4</a:t>
            </a:r>
            <a:r>
              <a:rPr lang="zh-CN" altLang="en-US" sz="1600" dirty="0">
                <a:latin typeface="Consolas" panose="020B0609020204030204" pitchFamily="49" charset="0"/>
              </a:rPr>
              <a:t>])</a:t>
            </a:r>
          </a:p>
          <a:p>
            <a:r>
              <a:rPr lang="zh-CN" altLang="en-US" sz="1600" dirty="0">
                <a:latin typeface="Consolas" panose="020B0609020204030204" pitchFamily="49" charset="0"/>
              </a:rPr>
              <a:t>&gt;&gt;&gt; a.extend([[</a:t>
            </a:r>
            <a:r>
              <a:rPr lang="en-US" altLang="zh-CN" sz="1600" dirty="0">
                <a:latin typeface="Consolas" panose="020B0609020204030204" pitchFamily="49" charset="0"/>
              </a:rPr>
              <a:t>5</a:t>
            </a:r>
            <a:r>
              <a:rPr lang="zh-CN" altLang="en-US" sz="1600" dirty="0">
                <a:latin typeface="Consolas" panose="020B0609020204030204" pitchFamily="49" charset="0"/>
              </a:rPr>
              <a:t>, </a:t>
            </a:r>
            <a:r>
              <a:rPr lang="en-US" altLang="zh-CN" sz="1600" dirty="0">
                <a:latin typeface="Consolas" panose="020B0609020204030204" pitchFamily="49" charset="0"/>
              </a:rPr>
              <a:t>6</a:t>
            </a:r>
            <a:r>
              <a:rPr lang="zh-CN" altLang="en-US" sz="1600" dirty="0">
                <a:latin typeface="Consolas" panose="020B0609020204030204" pitchFamily="49" charset="0"/>
              </a:rPr>
              <a:t>]])</a:t>
            </a:r>
          </a:p>
          <a:p>
            <a:r>
              <a:rPr lang="zh-CN" altLang="en-US" sz="1600" dirty="0">
                <a:latin typeface="Consolas" panose="020B0609020204030204" pitchFamily="49" charset="0"/>
              </a:rPr>
              <a:t>&gt;&gt;&gt; a</a:t>
            </a:r>
          </a:p>
          <a:p>
            <a:r>
              <a:rPr lang="zh-CN" altLang="en-US" sz="1600" dirty="0">
                <a:latin typeface="Consolas" panose="020B0609020204030204" pitchFamily="49" charset="0"/>
              </a:rPr>
              <a:t>[1, 2, 3, 4, [</a:t>
            </a:r>
            <a:r>
              <a:rPr lang="en-US" altLang="zh-CN" sz="1600" dirty="0">
                <a:latin typeface="Consolas" panose="020B0609020204030204" pitchFamily="49" charset="0"/>
              </a:rPr>
              <a:t>5</a:t>
            </a:r>
            <a:r>
              <a:rPr lang="zh-CN" altLang="en-US" sz="1600" dirty="0">
                <a:latin typeface="Consolas" panose="020B0609020204030204" pitchFamily="49" charset="0"/>
              </a:rPr>
              <a:t>, </a:t>
            </a:r>
            <a:r>
              <a:rPr lang="en-US" altLang="zh-CN" sz="1600" dirty="0">
                <a:latin typeface="Consolas" panose="020B0609020204030204" pitchFamily="49" charset="0"/>
              </a:rPr>
              <a:t>6</a:t>
            </a:r>
            <a:r>
              <a:rPr lang="zh-CN" altLang="en-US" sz="1600" dirty="0">
                <a:latin typeface="Consolas" panose="020B0609020204030204" pitchFamily="49" charset="0"/>
              </a:rPr>
              <a:t>]]</a:t>
            </a:r>
          </a:p>
          <a:p>
            <a:r>
              <a:rPr lang="zh-CN" altLang="en-US" sz="1600" dirty="0">
                <a:latin typeface="Consolas" panose="020B0609020204030204" pitchFamily="49" charset="0"/>
              </a:rPr>
              <a:t>&gt;&gt;&gt; </a:t>
            </a:r>
            <a:r>
              <a:rPr lang="en-US" altLang="zh-CN" sz="1600" dirty="0" err="1">
                <a:latin typeface="Consolas" panose="020B0609020204030204" pitchFamily="49" charset="0"/>
              </a:rPr>
              <a:t>a.extend</a:t>
            </a:r>
            <a:r>
              <a:rPr lang="en-US" altLang="zh-CN" sz="1600" dirty="0">
                <a:latin typeface="Consolas" panose="020B0609020204030204" pitchFamily="49" charset="0"/>
              </a:rPr>
              <a:t>(range(2))</a:t>
            </a:r>
          </a:p>
          <a:p>
            <a:r>
              <a:rPr lang="en-US" altLang="zh-CN" sz="1600" dirty="0">
                <a:latin typeface="Consolas" panose="020B0609020204030204" pitchFamily="49" charset="0"/>
              </a:rPr>
              <a:t>&gt;&gt;&gt; a</a:t>
            </a:r>
          </a:p>
          <a:p>
            <a:r>
              <a:rPr lang="zh-CN" altLang="en-US" sz="1600" dirty="0">
                <a:latin typeface="Consolas" panose="020B0609020204030204" pitchFamily="49" charset="0"/>
              </a:rPr>
              <a:t>[1, 2, 3, 4, [</a:t>
            </a:r>
            <a:r>
              <a:rPr lang="en-US" altLang="zh-CN" sz="1600" dirty="0">
                <a:latin typeface="Consolas" panose="020B0609020204030204" pitchFamily="49" charset="0"/>
              </a:rPr>
              <a:t>5</a:t>
            </a:r>
            <a:r>
              <a:rPr lang="zh-CN" altLang="en-US" sz="1600" dirty="0">
                <a:latin typeface="Consolas" panose="020B0609020204030204" pitchFamily="49" charset="0"/>
              </a:rPr>
              <a:t>, </a:t>
            </a:r>
            <a:r>
              <a:rPr lang="en-US" altLang="zh-CN" sz="1600" dirty="0">
                <a:latin typeface="Consolas" panose="020B0609020204030204" pitchFamily="49" charset="0"/>
              </a:rPr>
              <a:t>6</a:t>
            </a:r>
            <a:r>
              <a:rPr lang="zh-CN" altLang="en-US" sz="1600" dirty="0">
                <a:latin typeface="Consolas" panose="020B0609020204030204" pitchFamily="49" charset="0"/>
              </a:rPr>
              <a:t>]</a:t>
            </a:r>
            <a:r>
              <a:rPr lang="en-US" altLang="zh-CN" sz="1600" dirty="0">
                <a:latin typeface="Consolas" panose="020B0609020204030204" pitchFamily="49" charset="0"/>
              </a:rPr>
              <a:t>, 0, 1</a:t>
            </a:r>
            <a:r>
              <a:rPr lang="zh-CN" altLang="en-US" sz="1600" dirty="0">
                <a:latin typeface="Consolas" panose="020B0609020204030204" pitchFamily="49" charset="0"/>
              </a:rPr>
              <a:t>]</a:t>
            </a:r>
          </a:p>
          <a:p>
            <a:r>
              <a:rPr lang="zh-CN" altLang="zh-CN" sz="1600" dirty="0">
                <a:latin typeface="Consolas" panose="020B0609020204030204" pitchFamily="49" charset="0"/>
              </a:rPr>
              <a:t>&gt;&gt;&gt; a</a:t>
            </a:r>
            <a:r>
              <a:rPr lang="en-US" altLang="zh-CN" sz="1600" dirty="0">
                <a:latin typeface="Consolas" panose="020B0609020204030204" pitchFamily="49" charset="0"/>
              </a:rPr>
              <a:t>  = </a:t>
            </a:r>
            <a:r>
              <a:rPr lang="zh-CN" altLang="zh-CN" sz="1600" dirty="0">
                <a:latin typeface="Consolas" panose="020B0609020204030204" pitchFamily="49" charset="0"/>
              </a:rPr>
              <a:t>[3, 4, 5, 7, </a:t>
            </a:r>
            <a:r>
              <a:rPr lang="en-US" altLang="zh-CN" sz="1600" dirty="0">
                <a:latin typeface="Consolas" panose="020B0609020204030204" pitchFamily="49" charset="0"/>
              </a:rPr>
              <a:t>9</a:t>
            </a:r>
            <a:r>
              <a:rPr lang="zh-CN" altLang="zh-CN" sz="1600" dirty="0">
                <a:latin typeface="Consolas" panose="020B0609020204030204" pitchFamily="49" charset="0"/>
              </a:rPr>
              <a:t>]</a:t>
            </a:r>
            <a:endParaRPr lang="en-US" altLang="zh-CN" sz="1600" dirty="0">
              <a:latin typeface="Consolas" panose="020B0609020204030204" pitchFamily="49" charset="0"/>
            </a:endParaRPr>
          </a:p>
          <a:p>
            <a:r>
              <a:rPr lang="zh-CN" altLang="zh-CN" sz="1600" dirty="0">
                <a:latin typeface="Consolas" panose="020B0609020204030204" pitchFamily="49" charset="0"/>
              </a:rPr>
              <a:t>&gt;&gt;&gt; a.insert(3,</a:t>
            </a:r>
            <a:r>
              <a:rPr lang="en-US" altLang="zh-CN" sz="1600" dirty="0">
                <a:latin typeface="Consolas" panose="020B0609020204030204" pitchFamily="49" charset="0"/>
              </a:rPr>
              <a:t> </a:t>
            </a:r>
            <a:r>
              <a:rPr lang="zh-CN" altLang="zh-CN" sz="1600" dirty="0">
                <a:latin typeface="Consolas" panose="020B0609020204030204" pitchFamily="49" charset="0"/>
              </a:rPr>
              <a:t>6)</a:t>
            </a:r>
          </a:p>
          <a:p>
            <a:r>
              <a:rPr lang="zh-CN" altLang="zh-CN" sz="1600" dirty="0">
                <a:latin typeface="Consolas" panose="020B0609020204030204" pitchFamily="49" charset="0"/>
              </a:rPr>
              <a:t>&gt;&gt;&gt; a</a:t>
            </a:r>
          </a:p>
          <a:p>
            <a:r>
              <a:rPr lang="zh-CN" altLang="zh-CN" sz="1600" dirty="0">
                <a:latin typeface="Consolas" panose="020B0609020204030204" pitchFamily="49" charset="0"/>
              </a:rPr>
              <a:t>[3, 4, 5, 6, 7, 9]</a:t>
            </a:r>
            <a:endParaRPr lang="en-US" altLang="zh-CN" sz="1600" dirty="0">
              <a:latin typeface="Consolas" panose="020B0609020204030204" pitchFamily="49" charset="0"/>
            </a:endParaRPr>
          </a:p>
          <a:p>
            <a:r>
              <a:rPr lang="zh-CN" altLang="zh-CN" sz="1600" dirty="0">
                <a:latin typeface="Consolas" panose="020B0609020204030204" pitchFamily="49" charset="0"/>
              </a:rPr>
              <a:t>&gt;&gt;&gt; a.insert(</a:t>
            </a:r>
            <a:r>
              <a:rPr lang="en-US" altLang="zh-CN" sz="1600" dirty="0">
                <a:latin typeface="Consolas" panose="020B0609020204030204" pitchFamily="49" charset="0"/>
              </a:rPr>
              <a:t>0</a:t>
            </a:r>
            <a:r>
              <a:rPr lang="zh-CN" altLang="zh-CN" sz="1600" dirty="0">
                <a:latin typeface="Consolas" panose="020B0609020204030204" pitchFamily="49" charset="0"/>
              </a:rPr>
              <a:t>,</a:t>
            </a:r>
            <a:r>
              <a:rPr lang="en-US" altLang="zh-CN" sz="1600" dirty="0">
                <a:latin typeface="Consolas" panose="020B0609020204030204" pitchFamily="49" charset="0"/>
              </a:rPr>
              <a:t> 2</a:t>
            </a:r>
            <a:r>
              <a:rPr lang="zh-CN" altLang="zh-CN" sz="1600" dirty="0">
                <a:latin typeface="Consolas" panose="020B0609020204030204" pitchFamily="49" charset="0"/>
              </a:rPr>
              <a:t>)</a:t>
            </a:r>
            <a:r>
              <a:rPr lang="en-US" altLang="zh-CN" sz="1600" dirty="0">
                <a:latin typeface="Consolas" panose="020B0609020204030204" pitchFamily="49" charset="0"/>
              </a:rPr>
              <a:t> #</a:t>
            </a:r>
            <a:r>
              <a:rPr lang="zh-CN" altLang="en-US" sz="1600" dirty="0">
                <a:latin typeface="Consolas" panose="020B0609020204030204" pitchFamily="49" charset="0"/>
              </a:rPr>
              <a:t>最前面插入</a:t>
            </a:r>
            <a:endParaRPr lang="zh-CN" altLang="zh-CN" sz="1600" dirty="0">
              <a:latin typeface="Consolas" panose="020B0609020204030204" pitchFamily="49" charset="0"/>
            </a:endParaRPr>
          </a:p>
          <a:p>
            <a:r>
              <a:rPr lang="zh-CN" altLang="zh-CN" sz="1600" dirty="0">
                <a:latin typeface="Consolas" panose="020B0609020204030204" pitchFamily="49" charset="0"/>
              </a:rPr>
              <a:t>&gt;&gt;&gt; a</a:t>
            </a:r>
          </a:p>
          <a:p>
            <a:r>
              <a:rPr lang="zh-CN" altLang="zh-CN" sz="1600" dirty="0">
                <a:latin typeface="Consolas" panose="020B0609020204030204" pitchFamily="49" charset="0"/>
              </a:rPr>
              <a:t>[</a:t>
            </a:r>
            <a:r>
              <a:rPr lang="en-US" altLang="zh-CN" sz="1600" dirty="0">
                <a:latin typeface="Consolas" panose="020B0609020204030204" pitchFamily="49" charset="0"/>
              </a:rPr>
              <a:t>2, </a:t>
            </a:r>
            <a:r>
              <a:rPr lang="zh-CN" altLang="zh-CN" sz="1600" dirty="0">
                <a:latin typeface="Consolas" panose="020B0609020204030204" pitchFamily="49" charset="0"/>
              </a:rPr>
              <a:t>3, 4, 5, 6, 7, 9]</a:t>
            </a:r>
            <a:endParaRPr lang="en-US" altLang="zh-CN" sz="1600" dirty="0">
              <a:latin typeface="Consolas" panose="020B0609020204030204" pitchFamily="49" charset="0"/>
            </a:endParaRPr>
          </a:p>
          <a:p>
            <a:r>
              <a:rPr lang="en-US" altLang="zh-CN" sz="1600" dirty="0">
                <a:latin typeface="Consolas" panose="020B0609020204030204" pitchFamily="49" charset="0"/>
              </a:rPr>
              <a:t>&gt;&gt;&gt; </a:t>
            </a:r>
            <a:r>
              <a:rPr lang="en-US" altLang="zh-CN" sz="1600" dirty="0" err="1">
                <a:latin typeface="Consolas" panose="020B0609020204030204" pitchFamily="49" charset="0"/>
              </a:rPr>
              <a:t>a.insert</a:t>
            </a:r>
            <a:r>
              <a:rPr lang="en-US" altLang="zh-CN" sz="1600" dirty="0">
                <a:latin typeface="Consolas" panose="020B0609020204030204" pitchFamily="49" charset="0"/>
              </a:rPr>
              <a:t>(</a:t>
            </a:r>
            <a:r>
              <a:rPr lang="en-US" altLang="zh-CN" sz="1600" dirty="0" err="1">
                <a:latin typeface="Consolas" panose="020B0609020204030204" pitchFamily="49" charset="0"/>
              </a:rPr>
              <a:t>len</a:t>
            </a:r>
            <a:r>
              <a:rPr lang="en-US" altLang="zh-CN" sz="1600" dirty="0">
                <a:latin typeface="Consolas" panose="020B0609020204030204" pitchFamily="49" charset="0"/>
              </a:rPr>
              <a:t>(a), -1) # </a:t>
            </a:r>
            <a:r>
              <a:rPr lang="zh-CN" altLang="en-US" sz="1600" dirty="0">
                <a:latin typeface="Consolas" panose="020B0609020204030204" pitchFamily="49" charset="0"/>
              </a:rPr>
              <a:t>附加</a:t>
            </a:r>
            <a:endParaRPr lang="en-US" altLang="zh-CN" sz="1600" dirty="0">
              <a:latin typeface="Consolas" panose="020B0609020204030204" pitchFamily="49" charset="0"/>
            </a:endParaRPr>
          </a:p>
        </p:txBody>
      </p:sp>
      <p:sp>
        <p:nvSpPr>
          <p:cNvPr id="10" name="矩形 9">
            <a:extLst>
              <a:ext uri="{FF2B5EF4-FFF2-40B4-BE49-F238E27FC236}">
                <a16:creationId xmlns:a16="http://schemas.microsoft.com/office/drawing/2014/main" id="{FC4BD0DF-F034-4176-8DA4-9FA5A113441B}"/>
              </a:ext>
            </a:extLst>
          </p:cNvPr>
          <p:cNvSpPr/>
          <p:nvPr/>
        </p:nvSpPr>
        <p:spPr>
          <a:xfrm>
            <a:off x="6251953" y="2547105"/>
            <a:ext cx="3314586"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dirty="0">
                <a:latin typeface="Consolas" panose="020B0609020204030204" pitchFamily="49" charset="0"/>
              </a:rPr>
              <a:t>&gt;&gt;&gt; a</a:t>
            </a:r>
          </a:p>
          <a:p>
            <a:r>
              <a:rPr lang="en-US" altLang="zh-CN" sz="1600" dirty="0">
                <a:latin typeface="Consolas" panose="020B0609020204030204" pitchFamily="49" charset="0"/>
              </a:rPr>
              <a:t>[2, 3, 4, 5, 6, 7, 9, -1]</a:t>
            </a:r>
          </a:p>
          <a:p>
            <a:r>
              <a:rPr lang="en-US" altLang="zh-CN" sz="1600" dirty="0">
                <a:latin typeface="Consolas" panose="020B0609020204030204" pitchFamily="49" charset="0"/>
              </a:rPr>
              <a:t>&gt;&gt;&gt; </a:t>
            </a:r>
            <a:r>
              <a:rPr lang="en-US" altLang="zh-CN" sz="1600" dirty="0" err="1">
                <a:latin typeface="Consolas" panose="020B0609020204030204" pitchFamily="49" charset="0"/>
              </a:rPr>
              <a:t>a.insert</a:t>
            </a:r>
            <a:r>
              <a:rPr lang="en-US" altLang="zh-CN" sz="1600" dirty="0">
                <a:latin typeface="Consolas" panose="020B0609020204030204" pitchFamily="49" charset="0"/>
              </a:rPr>
              <a:t>(</a:t>
            </a:r>
            <a:r>
              <a:rPr lang="en-US" altLang="zh-CN" sz="1600" b="1" dirty="0">
                <a:solidFill>
                  <a:srgbClr val="FF0000"/>
                </a:solidFill>
                <a:latin typeface="Consolas" panose="020B0609020204030204" pitchFamily="49" charset="0"/>
              </a:rPr>
              <a:t>-1</a:t>
            </a:r>
            <a:r>
              <a:rPr lang="en-US" altLang="zh-CN" sz="1600" dirty="0">
                <a:latin typeface="Consolas" panose="020B0609020204030204" pitchFamily="49" charset="0"/>
              </a:rPr>
              <a:t>, -2) #</a:t>
            </a:r>
            <a:r>
              <a:rPr lang="zh-CN" altLang="en-US" sz="1600" dirty="0">
                <a:latin typeface="Consolas" panose="020B0609020204030204" pitchFamily="49" charset="0"/>
              </a:rPr>
              <a:t> </a:t>
            </a:r>
            <a:r>
              <a:rPr lang="en-US" altLang="zh-CN" sz="1600" dirty="0">
                <a:latin typeface="Consolas" panose="020B0609020204030204" pitchFamily="49" charset="0"/>
              </a:rPr>
              <a:t>-2 </a:t>
            </a:r>
            <a:r>
              <a:rPr lang="zh-CN" altLang="en-US" sz="1600" dirty="0">
                <a:latin typeface="Consolas" panose="020B0609020204030204" pitchFamily="49" charset="0"/>
              </a:rPr>
              <a:t>成为倒数第二个</a:t>
            </a:r>
            <a:endParaRPr lang="en-US" altLang="zh-CN" sz="1600" dirty="0">
              <a:latin typeface="Consolas" panose="020B0609020204030204" pitchFamily="49" charset="0"/>
            </a:endParaRPr>
          </a:p>
          <a:p>
            <a:r>
              <a:rPr lang="en-US" altLang="zh-CN" sz="1600" dirty="0">
                <a:latin typeface="Consolas" panose="020B0609020204030204" pitchFamily="49" charset="0"/>
              </a:rPr>
              <a:t>&gt;&gt;&gt; a </a:t>
            </a:r>
          </a:p>
          <a:p>
            <a:r>
              <a:rPr lang="en-US" altLang="zh-CN" sz="1600" dirty="0">
                <a:latin typeface="Consolas" panose="020B0609020204030204" pitchFamily="49" charset="0"/>
              </a:rPr>
              <a:t>[2, 3, 4, 5, 6, 7, 9, -2, -1]</a:t>
            </a:r>
          </a:p>
        </p:txBody>
      </p:sp>
    </p:spTree>
    <p:extLst>
      <p:ext uri="{BB962C8B-B14F-4D97-AF65-F5344CB8AC3E}">
        <p14:creationId xmlns:p14="http://schemas.microsoft.com/office/powerpoint/2010/main" val="270882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rmAutofit/>
          </a:bodyPr>
          <a:lstStyle/>
          <a:p>
            <a:r>
              <a:rPr lang="zh-CN" altLang="en-US" sz="2800" dirty="0"/>
              <a:t>有序对象：字符串、列表和元组</a:t>
            </a:r>
          </a:p>
          <a:p>
            <a:r>
              <a:rPr lang="zh-CN" altLang="en-US" sz="2800" dirty="0"/>
              <a:t>可变有序对象：列表</a:t>
            </a:r>
          </a:p>
          <a:p>
            <a:r>
              <a:rPr lang="zh-CN" altLang="en-US" sz="2800" dirty="0"/>
              <a:t>有序对象的切片</a:t>
            </a:r>
          </a:p>
          <a:p>
            <a:r>
              <a:rPr lang="zh-CN" altLang="en-US" sz="2800" dirty="0"/>
              <a:t>序列解包</a:t>
            </a:r>
          </a:p>
          <a:p>
            <a:r>
              <a:rPr lang="zh-CN" altLang="en-US" sz="2800" dirty="0"/>
              <a:t>用于序列的常用内置函数：</a:t>
            </a:r>
            <a:r>
              <a:rPr lang="en-US" altLang="zh-CN" sz="2800" dirty="0"/>
              <a:t>zip</a:t>
            </a:r>
            <a:r>
              <a:rPr lang="zh-CN" altLang="en-US" sz="2800" dirty="0"/>
              <a:t>和</a:t>
            </a:r>
            <a:r>
              <a:rPr lang="en-US" altLang="zh-CN" sz="2800" dirty="0"/>
              <a:t>enumerate</a:t>
            </a:r>
          </a:p>
          <a:p>
            <a:r>
              <a:rPr lang="zh-CN" altLang="en-US" sz="2800" dirty="0"/>
              <a:t>函数式编程</a:t>
            </a:r>
          </a:p>
          <a:p>
            <a:r>
              <a:rPr lang="zh-CN" altLang="en-US" sz="2800" dirty="0"/>
              <a:t>多维列表</a:t>
            </a:r>
          </a:p>
        </p:txBody>
      </p:sp>
    </p:spTree>
    <p:extLst>
      <p:ext uri="{BB962C8B-B14F-4D97-AF65-F5344CB8AC3E}">
        <p14:creationId xmlns:p14="http://schemas.microsoft.com/office/powerpoint/2010/main" val="244331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47515-3F33-4B70-A1F9-3AEEF1DA8B2E}"/>
              </a:ext>
            </a:extLst>
          </p:cNvPr>
          <p:cNvSpPr>
            <a:spLocks noGrp="1"/>
          </p:cNvSpPr>
          <p:nvPr>
            <p:ph type="title"/>
          </p:nvPr>
        </p:nvSpPr>
        <p:spPr/>
        <p:txBody>
          <a:bodyPr/>
          <a:lstStyle/>
          <a:p>
            <a:r>
              <a:rPr lang="zh-CN" altLang="en-US" dirty="0"/>
              <a:t>列表对象的方法：增加元素</a:t>
            </a:r>
          </a:p>
        </p:txBody>
      </p:sp>
      <p:sp>
        <p:nvSpPr>
          <p:cNvPr id="3" name="内容占位符 2">
            <a:extLst>
              <a:ext uri="{FF2B5EF4-FFF2-40B4-BE49-F238E27FC236}">
                <a16:creationId xmlns:a16="http://schemas.microsoft.com/office/drawing/2014/main" id="{170E5970-1159-40C2-B592-522A5F1C9A13}"/>
              </a:ext>
            </a:extLst>
          </p:cNvPr>
          <p:cNvSpPr>
            <a:spLocks noGrp="1"/>
          </p:cNvSpPr>
          <p:nvPr>
            <p:ph idx="1"/>
          </p:nvPr>
        </p:nvSpPr>
        <p:spPr/>
        <p:txBody>
          <a:bodyPr/>
          <a:lstStyle/>
          <a:p>
            <a:pPr marL="0" indent="0">
              <a:buNone/>
            </a:pPr>
            <a:r>
              <a:rPr lang="zh-CN" altLang="en-US" dirty="0"/>
              <a:t>复合赋值语句 </a:t>
            </a:r>
            <a:endParaRPr lang="en-US" altLang="zh-CN" dirty="0"/>
          </a:p>
          <a:p>
            <a:pPr marL="0" indent="0">
              <a:buNone/>
            </a:pPr>
            <a:r>
              <a:rPr lang="en-US" altLang="zh-CN" dirty="0" err="1"/>
              <a:t>list_obj</a:t>
            </a:r>
            <a:r>
              <a:rPr lang="zh-CN" altLang="en-US" dirty="0"/>
              <a:t> </a:t>
            </a:r>
            <a:r>
              <a:rPr lang="en-US" altLang="zh-CN" dirty="0"/>
              <a:t>+=  </a:t>
            </a:r>
            <a:r>
              <a:rPr lang="en-US" altLang="zh-CN" dirty="0" err="1"/>
              <a:t>iterable</a:t>
            </a:r>
            <a:r>
              <a:rPr lang="en-US" altLang="zh-CN" dirty="0"/>
              <a:t> </a:t>
            </a:r>
            <a:r>
              <a:rPr lang="zh-CN" altLang="en-US" dirty="0"/>
              <a:t>等价于 </a:t>
            </a:r>
            <a:r>
              <a:rPr lang="en-US" altLang="zh-CN" dirty="0" err="1"/>
              <a:t>list_obj.extend</a:t>
            </a:r>
            <a:r>
              <a:rPr lang="en-US" altLang="zh-CN" dirty="0"/>
              <a:t>(</a:t>
            </a:r>
            <a:r>
              <a:rPr lang="en-US" altLang="zh-CN" dirty="0" err="1"/>
              <a:t>iterable</a:t>
            </a:r>
            <a:r>
              <a:rPr lang="en-US" altLang="zh-CN" dirty="0"/>
              <a:t>)</a:t>
            </a:r>
            <a:r>
              <a:rPr lang="zh-CN" altLang="en-US" dirty="0"/>
              <a:t>，</a:t>
            </a:r>
            <a:r>
              <a:rPr lang="zh-CN" altLang="en-US" b="1" dirty="0">
                <a:solidFill>
                  <a:srgbClr val="0070C0"/>
                </a:solidFill>
                <a:latin typeface="Times New Roman" panose="02020603050405020304" pitchFamily="18" charset="0"/>
                <a:cs typeface="Times New Roman" panose="02020603050405020304" pitchFamily="18" charset="0"/>
              </a:rPr>
              <a:t>原地附加</a:t>
            </a:r>
            <a:r>
              <a:rPr lang="zh-CN" altLang="en-US" dirty="0"/>
              <a:t>多个元素</a:t>
            </a:r>
            <a:r>
              <a:rPr lang="en-US" altLang="zh-CN" dirty="0"/>
              <a:t> </a:t>
            </a:r>
          </a:p>
          <a:p>
            <a:pPr marL="0" indent="0">
              <a:lnSpc>
                <a:spcPct val="100000"/>
              </a:lnSpc>
              <a:buNone/>
            </a:pPr>
            <a:r>
              <a:rPr lang="en-US" altLang="zh-CN" dirty="0" err="1">
                <a:latin typeface="Times New Roman" panose="02020603050405020304" pitchFamily="18" charset="0"/>
                <a:cs typeface="Times New Roman" panose="02020603050405020304" pitchFamily="18" charset="0"/>
              </a:rPr>
              <a:t>list_obj</a:t>
            </a:r>
            <a:r>
              <a:rPr lang="en-US" altLang="zh-CN" dirty="0">
                <a:latin typeface="Times New Roman" panose="02020603050405020304" pitchFamily="18" charset="0"/>
                <a:cs typeface="Times New Roman" panose="02020603050405020304" pitchFamily="18" charset="0"/>
              </a:rPr>
              <a:t> *= 4   </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运算类似，只是</a:t>
            </a:r>
            <a:r>
              <a:rPr lang="zh-CN" altLang="en-US" b="1" dirty="0">
                <a:solidFill>
                  <a:srgbClr val="0070C0"/>
                </a:solidFill>
                <a:latin typeface="Times New Roman" panose="02020603050405020304" pitchFamily="18" charset="0"/>
                <a:cs typeface="Times New Roman" panose="02020603050405020304" pitchFamily="18" charset="0"/>
              </a:rPr>
              <a:t>原地重复，</a:t>
            </a:r>
            <a:r>
              <a:rPr lang="zh-CN" altLang="en-US" dirty="0">
                <a:latin typeface="Times New Roman" panose="02020603050405020304" pitchFamily="18" charset="0"/>
                <a:cs typeface="Times New Roman" panose="02020603050405020304" pitchFamily="18" charset="0"/>
              </a:rPr>
              <a:t>重复元素实际上是多个元素</a:t>
            </a:r>
            <a:r>
              <a:rPr lang="zh-CN" altLang="en-US" b="1" dirty="0">
                <a:solidFill>
                  <a:srgbClr val="0070C0"/>
                </a:solidFill>
                <a:latin typeface="Times New Roman" panose="02020603050405020304" pitchFamily="18" charset="0"/>
                <a:cs typeface="Times New Roman" panose="02020603050405020304" pitchFamily="18" charset="0"/>
              </a:rPr>
              <a:t>指向同一对象</a:t>
            </a:r>
            <a:endParaRPr lang="zh-CN" altLang="zh-CN" b="1"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
        <p:nvSpPr>
          <p:cNvPr id="4" name="矩形 3">
            <a:extLst>
              <a:ext uri="{FF2B5EF4-FFF2-40B4-BE49-F238E27FC236}">
                <a16:creationId xmlns:a16="http://schemas.microsoft.com/office/drawing/2014/main" id="{C9700EEB-6B50-45E0-852B-4C808FA199C1}"/>
              </a:ext>
            </a:extLst>
          </p:cNvPr>
          <p:cNvSpPr/>
          <p:nvPr/>
        </p:nvSpPr>
        <p:spPr>
          <a:xfrm>
            <a:off x="1224786" y="2228594"/>
            <a:ext cx="849568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s1 = list(range(4))</a:t>
            </a:r>
          </a:p>
          <a:p>
            <a:r>
              <a:rPr lang="en-US" altLang="zh-CN" dirty="0">
                <a:latin typeface="Consolas" panose="020B0609020204030204" pitchFamily="49" charset="0"/>
              </a:rPr>
              <a:t>&gt;&gt;&gt; alias = s1</a:t>
            </a:r>
          </a:p>
          <a:p>
            <a:r>
              <a:rPr lang="zh-CN" altLang="en-US" dirty="0">
                <a:latin typeface="Consolas" panose="020B0609020204030204" pitchFamily="49" charset="0"/>
              </a:rPr>
              <a:t>&gt;&gt;&gt; s1 += [4, 5]</a:t>
            </a:r>
          </a:p>
          <a:p>
            <a:r>
              <a:rPr lang="zh-CN" altLang="en-US" dirty="0">
                <a:latin typeface="Consolas" panose="020B0609020204030204" pitchFamily="49" charset="0"/>
              </a:rPr>
              <a:t>&gt;&gt;&gt; s1 += 'ok'</a:t>
            </a:r>
          </a:p>
          <a:p>
            <a:r>
              <a:rPr lang="zh-CN" altLang="en-US" dirty="0">
                <a:latin typeface="Consolas" panose="020B0609020204030204" pitchFamily="49" charset="0"/>
              </a:rPr>
              <a:t>&gt;&gt;&gt; s1</a:t>
            </a:r>
          </a:p>
          <a:p>
            <a:r>
              <a:rPr lang="zh-CN" altLang="en-US" dirty="0">
                <a:solidFill>
                  <a:srgbClr val="0070C0"/>
                </a:solidFill>
                <a:latin typeface="Consolas" panose="020B0609020204030204" pitchFamily="49" charset="0"/>
              </a:rPr>
              <a:t>[0, 1, 2, 3, 4, 5, 'o', 'k']</a:t>
            </a:r>
            <a:endParaRPr lang="en-US" altLang="zh-CN" dirty="0">
              <a:solidFill>
                <a:srgbClr val="0070C0"/>
              </a:solidFill>
              <a:latin typeface="Consolas" panose="020B0609020204030204" pitchFamily="49" charset="0"/>
            </a:endParaRPr>
          </a:p>
          <a:p>
            <a:r>
              <a:rPr lang="en-US" altLang="zh-CN" dirty="0">
                <a:latin typeface="Consolas" panose="020B0609020204030204" pitchFamily="49" charset="0"/>
              </a:rPr>
              <a:t>&gt;&gt;&gt; s1 is alias</a:t>
            </a:r>
          </a:p>
          <a:p>
            <a:r>
              <a:rPr lang="en-US" altLang="zh-CN" dirty="0">
                <a:solidFill>
                  <a:srgbClr val="0070C0"/>
                </a:solidFill>
                <a:latin typeface="Consolas" panose="020B0609020204030204" pitchFamily="49" charset="0"/>
              </a:rPr>
              <a:t>True</a:t>
            </a:r>
          </a:p>
          <a:p>
            <a:r>
              <a:rPr lang="zh-CN" altLang="en-US" dirty="0">
                <a:latin typeface="Consolas" panose="020B0609020204030204" pitchFamily="49" charset="0"/>
              </a:rPr>
              <a:t>&gt;&gt;&gt; s1 *= 3</a:t>
            </a:r>
          </a:p>
          <a:p>
            <a:r>
              <a:rPr lang="zh-CN" altLang="en-US" dirty="0">
                <a:latin typeface="Consolas" panose="020B0609020204030204" pitchFamily="49" charset="0"/>
              </a:rPr>
              <a:t>&gt;&gt;&gt; s1</a:t>
            </a:r>
          </a:p>
          <a:p>
            <a:r>
              <a:rPr lang="zh-CN" altLang="en-US" dirty="0">
                <a:solidFill>
                  <a:srgbClr val="0070C0"/>
                </a:solidFill>
                <a:latin typeface="Consolas" panose="020B0609020204030204" pitchFamily="49" charset="0"/>
              </a:rPr>
              <a:t>[0, 1, 2, 3, 4, 5, 'o', 'k', 0, 1, 2, 3, 4, 5, 'o', 'k', 0, 1, 2, 3, 4, 5, 'o', 'k']</a:t>
            </a:r>
            <a:endParaRPr lang="en-US" altLang="zh-CN" dirty="0">
              <a:solidFill>
                <a:srgbClr val="0070C0"/>
              </a:solidFill>
              <a:latin typeface="Consolas" panose="020B0609020204030204" pitchFamily="49" charset="0"/>
            </a:endParaRPr>
          </a:p>
          <a:p>
            <a:r>
              <a:rPr lang="en-US" altLang="zh-CN" dirty="0">
                <a:latin typeface="Consolas" panose="020B0609020204030204" pitchFamily="49" charset="0"/>
              </a:rPr>
              <a:t>&gt;&gt;&gt; s1 is alias</a:t>
            </a:r>
          </a:p>
          <a:p>
            <a:r>
              <a:rPr lang="en-US" altLang="zh-CN" dirty="0">
                <a:solidFill>
                  <a:srgbClr val="0070C0"/>
                </a:solidFill>
                <a:latin typeface="Consolas" panose="020B0609020204030204" pitchFamily="49" charset="0"/>
              </a:rPr>
              <a:t>True</a:t>
            </a:r>
            <a:endParaRPr lang="zh-CN" altLang="en-US"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425250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CD8F8-E62B-4DA7-88EE-FD7F1BCB34DD}"/>
              </a:ext>
            </a:extLst>
          </p:cNvPr>
          <p:cNvSpPr>
            <a:spLocks noGrp="1"/>
          </p:cNvSpPr>
          <p:nvPr>
            <p:ph type="title"/>
          </p:nvPr>
        </p:nvSpPr>
        <p:spPr/>
        <p:txBody>
          <a:bodyPr/>
          <a:lstStyle/>
          <a:p>
            <a:r>
              <a:rPr lang="zh-CN" altLang="en-US" dirty="0"/>
              <a:t>列表对象的方法：增加元素</a:t>
            </a:r>
          </a:p>
        </p:txBody>
      </p:sp>
      <p:sp>
        <p:nvSpPr>
          <p:cNvPr id="3" name="内容占位符 2">
            <a:extLst>
              <a:ext uri="{FF2B5EF4-FFF2-40B4-BE49-F238E27FC236}">
                <a16:creationId xmlns:a16="http://schemas.microsoft.com/office/drawing/2014/main" id="{B8D7FF58-D202-4EFE-A788-0175BA9AE80C}"/>
              </a:ext>
            </a:extLst>
          </p:cNvPr>
          <p:cNvSpPr>
            <a:spLocks noGrp="1"/>
          </p:cNvSpPr>
          <p:nvPr>
            <p:ph idx="1"/>
          </p:nvPr>
        </p:nvSpPr>
        <p:spPr/>
        <p:txBody>
          <a:bodyPr/>
          <a:lstStyle/>
          <a:p>
            <a:endParaRPr lang="zh-CN" altLang="en-US" dirty="0"/>
          </a:p>
        </p:txBody>
      </p:sp>
      <p:graphicFrame>
        <p:nvGraphicFramePr>
          <p:cNvPr id="5" name="表格 4">
            <a:extLst>
              <a:ext uri="{FF2B5EF4-FFF2-40B4-BE49-F238E27FC236}">
                <a16:creationId xmlns:a16="http://schemas.microsoft.com/office/drawing/2014/main" id="{502FF643-E19A-4B17-B1EC-510B1315726B}"/>
              </a:ext>
            </a:extLst>
          </p:cNvPr>
          <p:cNvGraphicFramePr>
            <a:graphicFrameLocks noGrp="1"/>
          </p:cNvGraphicFramePr>
          <p:nvPr>
            <p:extLst>
              <p:ext uri="{D42A27DB-BD31-4B8C-83A1-F6EECF244321}">
                <p14:modId xmlns:p14="http://schemas.microsoft.com/office/powerpoint/2010/main" val="4090985630"/>
              </p:ext>
            </p:extLst>
          </p:nvPr>
        </p:nvGraphicFramePr>
        <p:xfrm>
          <a:off x="529046" y="975450"/>
          <a:ext cx="6672267" cy="3328604"/>
        </p:xfrm>
        <a:graphic>
          <a:graphicData uri="http://schemas.openxmlformats.org/drawingml/2006/table">
            <a:tbl>
              <a:tblPr firstRow="1" firstCol="1" bandRow="1">
                <a:tableStyleId>{5940675A-B579-460E-94D1-54222C63F5DA}</a:tableStyleId>
              </a:tblPr>
              <a:tblGrid>
                <a:gridCol w="849939">
                  <a:extLst>
                    <a:ext uri="{9D8B030D-6E8A-4147-A177-3AD203B41FA5}">
                      <a16:colId xmlns:a16="http://schemas.microsoft.com/office/drawing/2014/main" val="20000"/>
                    </a:ext>
                  </a:extLst>
                </a:gridCol>
                <a:gridCol w="3035127">
                  <a:extLst>
                    <a:ext uri="{9D8B030D-6E8A-4147-A177-3AD203B41FA5}">
                      <a16:colId xmlns:a16="http://schemas.microsoft.com/office/drawing/2014/main" val="20001"/>
                    </a:ext>
                  </a:extLst>
                </a:gridCol>
                <a:gridCol w="1337690">
                  <a:extLst>
                    <a:ext uri="{9D8B030D-6E8A-4147-A177-3AD203B41FA5}">
                      <a16:colId xmlns:a16="http://schemas.microsoft.com/office/drawing/2014/main" val="20002"/>
                    </a:ext>
                  </a:extLst>
                </a:gridCol>
                <a:gridCol w="1449511">
                  <a:extLst>
                    <a:ext uri="{9D8B030D-6E8A-4147-A177-3AD203B41FA5}">
                      <a16:colId xmlns:a16="http://schemas.microsoft.com/office/drawing/2014/main" val="20003"/>
                    </a:ext>
                  </a:extLst>
                </a:gridCol>
              </a:tblGrid>
              <a:tr h="375131">
                <a:tc>
                  <a:txBody>
                    <a:bodyPr/>
                    <a:lstStyle/>
                    <a:p>
                      <a:pPr algn="ctr"/>
                      <a:r>
                        <a:rPr lang="en-US" altLang="zh-CN" sz="2000" dirty="0">
                          <a:solidFill>
                            <a:schemeClr val="bg1"/>
                          </a:solidFill>
                        </a:rPr>
                        <a:t>#</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列表元素增加方法</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别名</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tc>
                  <a:txBody>
                    <a:bodyPr/>
                    <a:lstStyle/>
                    <a:p>
                      <a:pPr algn="ctr"/>
                      <a:r>
                        <a:rPr lang="zh-CN" altLang="en-US" sz="2000" dirty="0">
                          <a:solidFill>
                            <a:schemeClr val="bg1"/>
                          </a:solidFill>
                        </a:rPr>
                        <a:t>效果</a:t>
                      </a:r>
                      <a:endParaRPr lang="zh-CN" altLang="en-US" sz="2000" dirty="0">
                        <a:solidFill>
                          <a:schemeClr val="bg1"/>
                        </a:solidFill>
                        <a:latin typeface="宋体" panose="02010600030101010101" pitchFamily="2" charset="-122"/>
                        <a:ea typeface="宋体" panose="02010600030101010101" pitchFamily="2" charset="-122"/>
                      </a:endParaRPr>
                    </a:p>
                  </a:txBody>
                  <a:tcPr>
                    <a:solidFill>
                      <a:schemeClr val="accent6"/>
                    </a:solidFill>
                  </a:tcPr>
                </a:tc>
                <a:extLst>
                  <a:ext uri="{0D108BD9-81ED-4DB2-BD59-A6C34878D82A}">
                    <a16:rowId xmlns:a16="http://schemas.microsoft.com/office/drawing/2014/main" val="10000"/>
                  </a:ext>
                </a:extLst>
              </a:tr>
              <a:tr h="435911">
                <a:tc>
                  <a:txBody>
                    <a:bodyPr/>
                    <a:lstStyle/>
                    <a:p>
                      <a:pPr algn="ctr"/>
                      <a:r>
                        <a:rPr lang="en-US" altLang="zh-CN" sz="2000" dirty="0"/>
                        <a:t>1</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en-US" altLang="zh-CN" sz="2000" dirty="0"/>
                        <a:t>append(</a:t>
                      </a:r>
                      <a:r>
                        <a:rPr lang="en-US" altLang="zh-CN" sz="2000" dirty="0" err="1"/>
                        <a:t>obj</a:t>
                      </a:r>
                      <a:r>
                        <a:rPr lang="en-US" altLang="zh-CN" sz="2000" dirty="0"/>
                        <a:t>)</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pPr algn="ctr"/>
                      <a:r>
                        <a:rPr lang="zh-CN" altLang="en-US" sz="2000" dirty="0"/>
                        <a:t>附加</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solidFill>
                      <a:schemeClr val="accent4">
                        <a:lumMod val="20000"/>
                        <a:lumOff val="80000"/>
                      </a:schemeClr>
                    </a:solidFill>
                  </a:tcPr>
                </a:tc>
                <a:extLst>
                  <a:ext uri="{0D108BD9-81ED-4DB2-BD59-A6C34878D82A}">
                    <a16:rowId xmlns:a16="http://schemas.microsoft.com/office/drawing/2014/main" val="10001"/>
                  </a:ext>
                </a:extLst>
              </a:tr>
              <a:tr h="375131">
                <a:tc>
                  <a:txBody>
                    <a:bodyPr/>
                    <a:lstStyle/>
                    <a:p>
                      <a:pPr algn="ctr"/>
                      <a:r>
                        <a:rPr lang="en-US" altLang="zh-CN" sz="2000" dirty="0"/>
                        <a:t>2</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pPr algn="ctr"/>
                      <a:r>
                        <a:rPr lang="en-US" altLang="zh-CN" sz="2000" dirty="0"/>
                        <a:t>extend(</a:t>
                      </a:r>
                      <a:r>
                        <a:rPr lang="en-US" altLang="zh-CN" sz="2000" dirty="0" err="1"/>
                        <a:t>iterable</a:t>
                      </a:r>
                      <a:r>
                        <a:rPr lang="en-US" altLang="zh-CN" sz="2000" dirty="0"/>
                        <a:t>)</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pPr algn="ctr"/>
                      <a:r>
                        <a:rPr lang="zh-CN" altLang="en-US" sz="2000" dirty="0"/>
                        <a:t>扩展</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solidFill>
                      <a:schemeClr val="accent6">
                        <a:lumMod val="20000"/>
                        <a:lumOff val="80000"/>
                      </a:schemeClr>
                    </a:solidFill>
                  </a:tcPr>
                </a:tc>
                <a:extLst>
                  <a:ext uri="{0D108BD9-81ED-4DB2-BD59-A6C34878D82A}">
                    <a16:rowId xmlns:a16="http://schemas.microsoft.com/office/drawing/2014/main" val="10002"/>
                  </a:ext>
                </a:extLst>
              </a:tr>
              <a:tr h="375131">
                <a:tc>
                  <a:txBody>
                    <a:bodyPr/>
                    <a:lstStyle/>
                    <a:p>
                      <a:pPr algn="ctr"/>
                      <a:r>
                        <a:rPr lang="en-US" altLang="zh-CN" sz="2000" dirty="0"/>
                        <a:t>3</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insert(index, </a:t>
                      </a:r>
                      <a:r>
                        <a:rPr lang="en-US" altLang="zh-CN" sz="2000" dirty="0" err="1"/>
                        <a:t>obj</a:t>
                      </a:r>
                      <a:r>
                        <a:rPr lang="en-US" altLang="zh-CN" sz="2000" dirty="0"/>
                        <a:t>)</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插入</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3"/>
                  </a:ext>
                </a:extLst>
              </a:tr>
              <a:tr h="375131">
                <a:tc>
                  <a:txBody>
                    <a:bodyPr/>
                    <a:lstStyle/>
                    <a:p>
                      <a:pPr algn="ctr"/>
                      <a:r>
                        <a:rPr lang="en-US" altLang="zh-CN" sz="2000" dirty="0">
                          <a:latin typeface="宋体" panose="02010600030101010101" pitchFamily="2" charset="-122"/>
                          <a:ea typeface="宋体" panose="02010600030101010101" pitchFamily="2" charset="-122"/>
                        </a:rPr>
                        <a:t>4</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 </a:t>
                      </a:r>
                      <a:r>
                        <a:rPr lang="en-US" altLang="zh-CN" sz="2000" dirty="0" err="1"/>
                        <a:t>iterable</a:t>
                      </a:r>
                      <a:r>
                        <a:rPr lang="en-US" altLang="zh-CN" sz="2000" dirty="0"/>
                        <a:t> </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复合赋值</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原地修改</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50848891"/>
                  </a:ext>
                </a:extLst>
              </a:tr>
              <a:tr h="435911">
                <a:tc>
                  <a:txBody>
                    <a:bodyPr/>
                    <a:lstStyle/>
                    <a:p>
                      <a:pPr algn="ctr"/>
                      <a:r>
                        <a:rPr lang="en-US" altLang="zh-CN" sz="2000" dirty="0">
                          <a:latin typeface="宋体" panose="02010600030101010101" pitchFamily="2" charset="-122"/>
                          <a:ea typeface="宋体" panose="02010600030101010101" pitchFamily="2" charset="-122"/>
                        </a:rPr>
                        <a:t>5</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 n</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zh-CN" altLang="en-US" sz="2000" dirty="0"/>
                        <a:t>复合赋值</a:t>
                      </a:r>
                      <a:endParaRPr lang="zh-CN" altLang="en-US" sz="2000" dirty="0">
                        <a:latin typeface="宋体" panose="02010600030101010101" pitchFamily="2" charset="-122"/>
                        <a:ea typeface="宋体" panose="02010600030101010101" pitchFamily="2" charset="-122"/>
                      </a:endParaRPr>
                    </a:p>
                  </a:txBody>
                  <a:tcPr/>
                </a:tc>
                <a:tc>
                  <a:txBody>
                    <a:bodyPr/>
                    <a:lstStyle/>
                    <a:p>
                      <a:r>
                        <a:rPr lang="zh-CN" altLang="en-US" sz="2000" dirty="0"/>
                        <a:t>原地重复</a:t>
                      </a:r>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622215642"/>
                  </a:ext>
                </a:extLst>
              </a:tr>
              <a:tr h="435911">
                <a:tc>
                  <a:txBody>
                    <a:bodyPr/>
                    <a:lstStyle/>
                    <a:p>
                      <a:pPr algn="ctr"/>
                      <a:r>
                        <a:rPr lang="en-US" altLang="zh-CN" sz="2000" dirty="0">
                          <a:latin typeface="宋体" panose="02010600030101010101" pitchFamily="2" charset="-122"/>
                          <a:ea typeface="宋体" panose="02010600030101010101" pitchFamily="2" charset="-122"/>
                        </a:rPr>
                        <a:t>6</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 list2</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zh-CN" altLang="en-US" sz="2000" dirty="0"/>
                        <a:t>拼接</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b="1" dirty="0">
                          <a:solidFill>
                            <a:srgbClr val="0070C0"/>
                          </a:solidFill>
                        </a:rPr>
                        <a:t>新建列表</a:t>
                      </a:r>
                      <a:endParaRPr lang="zh-CN" altLang="en-US" sz="2000" b="1" dirty="0">
                        <a:solidFill>
                          <a:srgbClr val="0070C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350299243"/>
                  </a:ext>
                </a:extLst>
              </a:tr>
              <a:tr h="435911">
                <a:tc>
                  <a:txBody>
                    <a:bodyPr/>
                    <a:lstStyle/>
                    <a:p>
                      <a:pPr algn="ctr"/>
                      <a:r>
                        <a:rPr lang="en-US" altLang="zh-CN" sz="2000" dirty="0">
                          <a:latin typeface="宋体" panose="02010600030101010101" pitchFamily="2" charset="-122"/>
                          <a:ea typeface="宋体" panose="02010600030101010101" pitchFamily="2" charset="-122"/>
                        </a:rPr>
                        <a:t>7</a:t>
                      </a:r>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t>list1 </a:t>
                      </a:r>
                      <a:r>
                        <a:rPr lang="zh-CN" altLang="en-US" sz="2000" dirty="0"/>
                        <a:t>* </a:t>
                      </a:r>
                      <a:r>
                        <a:rPr lang="en-US" altLang="zh-CN" sz="2000" dirty="0"/>
                        <a:t>n</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pPr algn="ctr"/>
                      <a:r>
                        <a:rPr lang="zh-CN" altLang="en-US" sz="2000" dirty="0"/>
                        <a:t>复制</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b="1" dirty="0">
                          <a:solidFill>
                            <a:srgbClr val="0070C0"/>
                          </a:solidFill>
                        </a:rPr>
                        <a:t>新建列表</a:t>
                      </a:r>
                      <a:endParaRPr lang="zh-CN" altLang="en-US" sz="2000" b="1" dirty="0">
                        <a:solidFill>
                          <a:srgbClr val="0070C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058561947"/>
                  </a:ext>
                </a:extLst>
              </a:tr>
            </a:tbl>
          </a:graphicData>
        </a:graphic>
      </p:graphicFrame>
      <p:sp>
        <p:nvSpPr>
          <p:cNvPr id="6" name="矩形 5">
            <a:extLst>
              <a:ext uri="{FF2B5EF4-FFF2-40B4-BE49-F238E27FC236}">
                <a16:creationId xmlns:a16="http://schemas.microsoft.com/office/drawing/2014/main" id="{6237FDA0-A47E-4581-A887-7B990DE518EE}"/>
              </a:ext>
            </a:extLst>
          </p:cNvPr>
          <p:cNvSpPr/>
          <p:nvPr/>
        </p:nvSpPr>
        <p:spPr>
          <a:xfrm>
            <a:off x="7809148" y="2088432"/>
            <a:ext cx="4118567"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859900"/>
                </a:solidFill>
                <a:latin typeface="Consolas" panose="020B0609020204030204" pitchFamily="49" charset="0"/>
              </a:rPr>
              <a:t>import</a:t>
            </a:r>
            <a:r>
              <a:rPr lang="en-US" altLang="zh-CN" dirty="0">
                <a:solidFill>
                  <a:srgbClr val="BBBBBB"/>
                </a:solidFill>
                <a:latin typeface="Consolas" panose="020B0609020204030204" pitchFamily="49" charset="0"/>
              </a:rPr>
              <a:t> math</a:t>
            </a:r>
          </a:p>
          <a:p>
            <a:r>
              <a:rPr lang="en-US" altLang="zh-CN" b="1" dirty="0">
                <a:solidFill>
                  <a:srgbClr val="93A1A1"/>
                </a:solidFill>
                <a:latin typeface="Consolas" panose="020B0609020204030204" pitchFamily="49" charset="0"/>
              </a:rPr>
              <a:t>def</a:t>
            </a:r>
            <a:r>
              <a:rPr lang="en-US" altLang="zh-CN" dirty="0">
                <a:solidFill>
                  <a:srgbClr val="BBBBBB"/>
                </a:solidFill>
                <a:latin typeface="Consolas" panose="020B0609020204030204" pitchFamily="49" charset="0"/>
              </a:rPr>
              <a:t> </a:t>
            </a:r>
            <a:r>
              <a:rPr lang="en-US" altLang="zh-CN" dirty="0" err="1">
                <a:solidFill>
                  <a:srgbClr val="268BD2"/>
                </a:solidFill>
                <a:latin typeface="Consolas" panose="020B0609020204030204" pitchFamily="49" charset="0"/>
              </a:rPr>
              <a:t>square_numbers</a:t>
            </a:r>
            <a:r>
              <a:rPr lang="en-US" altLang="zh-CN" dirty="0">
                <a:solidFill>
                  <a:srgbClr val="BBBBBB"/>
                </a:solidFill>
                <a:latin typeface="Consolas" panose="020B0609020204030204" pitchFamily="49" charset="0"/>
              </a:rPr>
              <a:t>(n</a:t>
            </a:r>
            <a:r>
              <a:rPr lang="en-US" altLang="zh-CN" dirty="0">
                <a:solidFill>
                  <a:srgbClr val="859900"/>
                </a:solidFill>
                <a:latin typeface="Consolas" panose="020B0609020204030204" pitchFamily="49" charset="0"/>
              </a:rPr>
              <a:t>=</a:t>
            </a:r>
            <a:r>
              <a:rPr lang="en-US" altLang="zh-CN" dirty="0">
                <a:solidFill>
                  <a:srgbClr val="D33682"/>
                </a:solidFill>
                <a:latin typeface="Consolas" panose="020B0609020204030204" pitchFamily="49" charset="0"/>
              </a:rPr>
              <a:t>100</a:t>
            </a:r>
            <a:r>
              <a:rPr lang="en-US" altLang="zh-CN" dirty="0">
                <a:solidFill>
                  <a:srgbClr val="BBBBBB"/>
                </a:solidFill>
                <a:latin typeface="Consolas" panose="020B0609020204030204" pitchFamily="49" charset="0"/>
              </a:rPr>
              <a:t>):</a:t>
            </a:r>
          </a:p>
          <a:p>
            <a:r>
              <a:rPr lang="en-US" altLang="zh-CN" dirty="0">
                <a:solidFill>
                  <a:srgbClr val="BBBBBB"/>
                </a:solidFill>
                <a:latin typeface="Consolas" panose="020B0609020204030204" pitchFamily="49" charset="0"/>
              </a:rPr>
              <a:t>    numbers </a:t>
            </a:r>
            <a:r>
              <a:rPr lang="en-US" altLang="zh-CN" dirty="0">
                <a:solidFill>
                  <a:srgbClr val="859900"/>
                </a:solidFill>
                <a:latin typeface="Consolas" panose="020B0609020204030204" pitchFamily="49" charset="0"/>
              </a:rPr>
              <a:t>=</a:t>
            </a:r>
            <a:r>
              <a:rPr lang="en-US" altLang="zh-CN" dirty="0">
                <a:solidFill>
                  <a:srgbClr val="BBBBBB"/>
                </a:solidFill>
                <a:latin typeface="Consolas" panose="020B0609020204030204" pitchFamily="49" charset="0"/>
              </a:rPr>
              <a:t> []</a:t>
            </a:r>
          </a:p>
          <a:p>
            <a:r>
              <a:rPr lang="en-US" altLang="zh-CN" dirty="0">
                <a:solidFill>
                  <a:srgbClr val="BBBBBB"/>
                </a:solidFill>
                <a:latin typeface="Consolas" panose="020B0609020204030204" pitchFamily="49" charset="0"/>
              </a:rPr>
              <a:t>    </a:t>
            </a:r>
            <a:r>
              <a:rPr lang="en-US" altLang="zh-CN" dirty="0">
                <a:solidFill>
                  <a:srgbClr val="859900"/>
                </a:solidFill>
                <a:latin typeface="Consolas" panose="020B0609020204030204" pitchFamily="49" charset="0"/>
              </a:rPr>
              <a:t>for</a:t>
            </a:r>
            <a:r>
              <a:rPr lang="en-US" altLang="zh-CN" dirty="0">
                <a:solidFill>
                  <a:srgbClr val="BBBBBB"/>
                </a:solidFill>
                <a:latin typeface="Consolas" panose="020B0609020204030204" pitchFamily="49" charset="0"/>
              </a:rPr>
              <a:t> </a:t>
            </a:r>
            <a:r>
              <a:rPr lang="en-US" altLang="zh-CN" dirty="0" err="1">
                <a:solidFill>
                  <a:srgbClr val="BBBBBB"/>
                </a:solidFill>
                <a:latin typeface="Consolas" panose="020B0609020204030204" pitchFamily="49" charset="0"/>
              </a:rPr>
              <a:t>i</a:t>
            </a:r>
            <a:r>
              <a:rPr lang="en-US" altLang="zh-CN" dirty="0">
                <a:solidFill>
                  <a:srgbClr val="BBBBBB"/>
                </a:solidFill>
                <a:latin typeface="Consolas" panose="020B0609020204030204" pitchFamily="49" charset="0"/>
              </a:rPr>
              <a:t> </a:t>
            </a:r>
            <a:r>
              <a:rPr lang="en-US" altLang="zh-CN" dirty="0">
                <a:solidFill>
                  <a:srgbClr val="859900"/>
                </a:solidFill>
                <a:latin typeface="Consolas" panose="020B0609020204030204" pitchFamily="49" charset="0"/>
              </a:rPr>
              <a:t>in</a:t>
            </a:r>
            <a:r>
              <a:rPr lang="en-US" altLang="zh-CN" dirty="0">
                <a:solidFill>
                  <a:srgbClr val="BBBBBB"/>
                </a:solidFill>
                <a:latin typeface="Consolas" panose="020B0609020204030204" pitchFamily="49" charset="0"/>
              </a:rPr>
              <a:t> </a:t>
            </a:r>
            <a:r>
              <a:rPr lang="en-US" altLang="zh-CN" dirty="0">
                <a:solidFill>
                  <a:srgbClr val="268BD2"/>
                </a:solidFill>
                <a:latin typeface="Consolas" panose="020B0609020204030204" pitchFamily="49" charset="0"/>
              </a:rPr>
              <a:t>range</a:t>
            </a:r>
            <a:r>
              <a:rPr lang="en-US" altLang="zh-CN" dirty="0">
                <a:solidFill>
                  <a:srgbClr val="BBBBBB"/>
                </a:solidFill>
                <a:latin typeface="Consolas" panose="020B0609020204030204" pitchFamily="49" charset="0"/>
              </a:rPr>
              <a:t>(n):</a:t>
            </a:r>
          </a:p>
          <a:p>
            <a:r>
              <a:rPr lang="en-US" altLang="zh-CN" dirty="0">
                <a:solidFill>
                  <a:srgbClr val="BBBBBB"/>
                </a:solidFill>
                <a:latin typeface="Consolas" panose="020B0609020204030204" pitchFamily="49" charset="0"/>
              </a:rPr>
              <a:t>        k </a:t>
            </a:r>
            <a:r>
              <a:rPr lang="en-US" altLang="zh-CN" dirty="0">
                <a:solidFill>
                  <a:srgbClr val="859900"/>
                </a:solidFill>
                <a:latin typeface="Consolas" panose="020B0609020204030204" pitchFamily="49" charset="0"/>
              </a:rPr>
              <a:t>=</a:t>
            </a:r>
            <a:r>
              <a:rPr lang="en-US" altLang="zh-CN" dirty="0">
                <a:solidFill>
                  <a:srgbClr val="BBBBBB"/>
                </a:solidFill>
                <a:latin typeface="Consolas" panose="020B0609020204030204" pitchFamily="49" charset="0"/>
              </a:rPr>
              <a:t> </a:t>
            </a:r>
            <a:r>
              <a:rPr lang="en-US" altLang="zh-CN" dirty="0">
                <a:solidFill>
                  <a:srgbClr val="859900"/>
                </a:solidFill>
                <a:latin typeface="Consolas" panose="020B0609020204030204" pitchFamily="49" charset="0"/>
              </a:rPr>
              <a:t>int</a:t>
            </a:r>
            <a:r>
              <a:rPr lang="en-US" altLang="zh-CN" dirty="0">
                <a:solidFill>
                  <a:srgbClr val="BBBBBB"/>
                </a:solidFill>
                <a:latin typeface="Consolas" panose="020B0609020204030204" pitchFamily="49" charset="0"/>
              </a:rPr>
              <a:t>(</a:t>
            </a:r>
            <a:r>
              <a:rPr lang="en-US" altLang="zh-CN" dirty="0" err="1">
                <a:solidFill>
                  <a:srgbClr val="BBBBBB"/>
                </a:solidFill>
                <a:latin typeface="Consolas" panose="020B0609020204030204" pitchFamily="49" charset="0"/>
              </a:rPr>
              <a:t>math.sqrt</a:t>
            </a:r>
            <a:r>
              <a:rPr lang="en-US" altLang="zh-CN" dirty="0">
                <a:solidFill>
                  <a:srgbClr val="BBBBBB"/>
                </a:solidFill>
                <a:latin typeface="Consolas" panose="020B0609020204030204" pitchFamily="49" charset="0"/>
              </a:rPr>
              <a:t>(</a:t>
            </a:r>
            <a:r>
              <a:rPr lang="en-US" altLang="zh-CN" dirty="0" err="1">
                <a:solidFill>
                  <a:srgbClr val="BBBBBB"/>
                </a:solidFill>
                <a:latin typeface="Consolas" panose="020B0609020204030204" pitchFamily="49" charset="0"/>
              </a:rPr>
              <a:t>i</a:t>
            </a:r>
            <a:r>
              <a:rPr lang="en-US" altLang="zh-CN" dirty="0">
                <a:solidFill>
                  <a:srgbClr val="BBBBBB"/>
                </a:solidFill>
                <a:latin typeface="Consolas" panose="020B0609020204030204" pitchFamily="49" charset="0"/>
              </a:rPr>
              <a:t>))</a:t>
            </a:r>
          </a:p>
          <a:p>
            <a:r>
              <a:rPr lang="en-US" altLang="zh-CN" dirty="0">
                <a:solidFill>
                  <a:srgbClr val="BBBBBB"/>
                </a:solidFill>
                <a:latin typeface="Consolas" panose="020B0609020204030204" pitchFamily="49" charset="0"/>
              </a:rPr>
              <a:t>        </a:t>
            </a:r>
            <a:r>
              <a:rPr lang="en-US" altLang="zh-CN" dirty="0">
                <a:solidFill>
                  <a:srgbClr val="859900"/>
                </a:solidFill>
                <a:latin typeface="Consolas" panose="020B0609020204030204" pitchFamily="49" charset="0"/>
              </a:rPr>
              <a:t>if</a:t>
            </a:r>
            <a:r>
              <a:rPr lang="en-US" altLang="zh-CN" dirty="0">
                <a:solidFill>
                  <a:srgbClr val="BBBBBB"/>
                </a:solidFill>
                <a:latin typeface="Consolas" panose="020B0609020204030204" pitchFamily="49" charset="0"/>
              </a:rPr>
              <a:t> k </a:t>
            </a:r>
            <a:r>
              <a:rPr lang="en-US" altLang="zh-CN" dirty="0">
                <a:solidFill>
                  <a:srgbClr val="859900"/>
                </a:solidFill>
                <a:latin typeface="Consolas" panose="020B0609020204030204" pitchFamily="49" charset="0"/>
              </a:rPr>
              <a:t>*</a:t>
            </a:r>
            <a:r>
              <a:rPr lang="en-US" altLang="zh-CN" dirty="0">
                <a:solidFill>
                  <a:srgbClr val="BBBBBB"/>
                </a:solidFill>
                <a:latin typeface="Consolas" panose="020B0609020204030204" pitchFamily="49" charset="0"/>
              </a:rPr>
              <a:t> k </a:t>
            </a:r>
            <a:r>
              <a:rPr lang="en-US" altLang="zh-CN" dirty="0">
                <a:solidFill>
                  <a:srgbClr val="859900"/>
                </a:solidFill>
                <a:latin typeface="Consolas" panose="020B0609020204030204" pitchFamily="49" charset="0"/>
              </a:rPr>
              <a:t>==</a:t>
            </a:r>
            <a:r>
              <a:rPr lang="en-US" altLang="zh-CN" dirty="0">
                <a:solidFill>
                  <a:srgbClr val="BBBBBB"/>
                </a:solidFill>
                <a:latin typeface="Consolas" panose="020B0609020204030204" pitchFamily="49" charset="0"/>
              </a:rPr>
              <a:t> i:</a:t>
            </a:r>
          </a:p>
          <a:p>
            <a:r>
              <a:rPr lang="en-US" altLang="zh-CN" dirty="0">
                <a:solidFill>
                  <a:srgbClr val="BBBBBB"/>
                </a:solidFill>
                <a:latin typeface="Consolas" panose="020B0609020204030204" pitchFamily="49" charset="0"/>
              </a:rPr>
              <a:t>            </a:t>
            </a:r>
            <a:r>
              <a:rPr lang="en-US" altLang="zh-CN" dirty="0" err="1">
                <a:solidFill>
                  <a:srgbClr val="BBBBBB"/>
                </a:solidFill>
                <a:latin typeface="Consolas" panose="020B0609020204030204" pitchFamily="49" charset="0"/>
              </a:rPr>
              <a:t>numbers.append</a:t>
            </a:r>
            <a:r>
              <a:rPr lang="en-US" altLang="zh-CN" dirty="0">
                <a:solidFill>
                  <a:srgbClr val="BBBBBB"/>
                </a:solidFill>
                <a:latin typeface="Consolas" panose="020B0609020204030204" pitchFamily="49" charset="0"/>
              </a:rPr>
              <a:t>(</a:t>
            </a:r>
            <a:r>
              <a:rPr lang="en-US" altLang="zh-CN" dirty="0" err="1">
                <a:solidFill>
                  <a:srgbClr val="BBBBBB"/>
                </a:solidFill>
                <a:latin typeface="Consolas" panose="020B0609020204030204" pitchFamily="49" charset="0"/>
              </a:rPr>
              <a:t>i</a:t>
            </a:r>
            <a:r>
              <a:rPr lang="en-US" altLang="zh-CN" dirty="0">
                <a:solidFill>
                  <a:srgbClr val="BBBBBB"/>
                </a:solidFill>
                <a:latin typeface="Consolas" panose="020B0609020204030204" pitchFamily="49" charset="0"/>
              </a:rPr>
              <a:t>)</a:t>
            </a:r>
          </a:p>
          <a:p>
            <a:r>
              <a:rPr lang="en-US" altLang="zh-CN" dirty="0">
                <a:solidFill>
                  <a:srgbClr val="BBBBBB"/>
                </a:solidFill>
                <a:latin typeface="Consolas" panose="020B0609020204030204" pitchFamily="49" charset="0"/>
              </a:rPr>
              <a:t>    </a:t>
            </a:r>
            <a:r>
              <a:rPr lang="en-US" altLang="zh-CN" dirty="0">
                <a:solidFill>
                  <a:srgbClr val="859900"/>
                </a:solidFill>
                <a:latin typeface="Consolas" panose="020B0609020204030204" pitchFamily="49" charset="0"/>
              </a:rPr>
              <a:t>return</a:t>
            </a:r>
            <a:r>
              <a:rPr lang="en-US" altLang="zh-CN" dirty="0">
                <a:solidFill>
                  <a:srgbClr val="BBBBBB"/>
                </a:solidFill>
                <a:latin typeface="Consolas" panose="020B0609020204030204" pitchFamily="49" charset="0"/>
              </a:rPr>
              <a:t> numbers</a:t>
            </a:r>
            <a:endParaRPr lang="en-US" altLang="zh-CN" b="0" dirty="0">
              <a:solidFill>
                <a:srgbClr val="BBBBBB"/>
              </a:solidFill>
              <a:effectLst/>
              <a:latin typeface="Consolas" panose="020B0609020204030204" pitchFamily="49" charset="0"/>
            </a:endParaRPr>
          </a:p>
        </p:txBody>
      </p:sp>
      <p:sp>
        <p:nvSpPr>
          <p:cNvPr id="7" name="文本框 6">
            <a:extLst>
              <a:ext uri="{FF2B5EF4-FFF2-40B4-BE49-F238E27FC236}">
                <a16:creationId xmlns:a16="http://schemas.microsoft.com/office/drawing/2014/main" id="{7E1A4EF5-0B5F-4861-A26A-E5C9DFEC61D0}"/>
              </a:ext>
            </a:extLst>
          </p:cNvPr>
          <p:cNvSpPr txBox="1"/>
          <p:nvPr/>
        </p:nvSpPr>
        <p:spPr>
          <a:xfrm>
            <a:off x="7883150" y="1363076"/>
            <a:ext cx="2371725" cy="369332"/>
          </a:xfrm>
          <a:prstGeom prst="rect">
            <a:avLst/>
          </a:prstGeom>
          <a:noFill/>
        </p:spPr>
        <p:txBody>
          <a:bodyPr wrap="square" rtlCol="0">
            <a:spAutoFit/>
          </a:bodyPr>
          <a:lstStyle/>
          <a:p>
            <a:r>
              <a:rPr lang="zh-CN" altLang="en-US" b="1" dirty="0">
                <a:solidFill>
                  <a:srgbClr val="FF0000"/>
                </a:solidFill>
              </a:rPr>
              <a:t>求</a:t>
            </a:r>
            <a:r>
              <a:rPr lang="en-US" altLang="zh-CN" b="1" dirty="0">
                <a:solidFill>
                  <a:srgbClr val="FF0000"/>
                </a:solidFill>
              </a:rPr>
              <a:t>n</a:t>
            </a:r>
            <a:r>
              <a:rPr lang="zh-CN" altLang="en-US" b="1" dirty="0">
                <a:solidFill>
                  <a:srgbClr val="FF0000"/>
                </a:solidFill>
              </a:rPr>
              <a:t>以内的平方数</a:t>
            </a:r>
          </a:p>
        </p:txBody>
      </p:sp>
      <p:sp>
        <p:nvSpPr>
          <p:cNvPr id="8" name="矩形 7">
            <a:extLst>
              <a:ext uri="{FF2B5EF4-FFF2-40B4-BE49-F238E27FC236}">
                <a16:creationId xmlns:a16="http://schemas.microsoft.com/office/drawing/2014/main" id="{CAF5E1FD-7E0F-4AD6-91D4-87B1389432D0}"/>
              </a:ext>
            </a:extLst>
          </p:cNvPr>
          <p:cNvSpPr/>
          <p:nvPr/>
        </p:nvSpPr>
        <p:spPr>
          <a:xfrm>
            <a:off x="9596306" y="1860494"/>
            <a:ext cx="2066648"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altLang="zh-CN" dirty="0"/>
              <a:t>square_numbers.py</a:t>
            </a:r>
            <a:endParaRPr lang="zh-CN" altLang="en-US" dirty="0"/>
          </a:p>
        </p:txBody>
      </p:sp>
      <p:sp>
        <p:nvSpPr>
          <p:cNvPr id="9" name="矩形 8">
            <a:extLst>
              <a:ext uri="{FF2B5EF4-FFF2-40B4-BE49-F238E27FC236}">
                <a16:creationId xmlns:a16="http://schemas.microsoft.com/office/drawing/2014/main" id="{ED062FF7-F0BF-4A5C-9C6E-966486994A3B}"/>
              </a:ext>
            </a:extLst>
          </p:cNvPr>
          <p:cNvSpPr/>
          <p:nvPr/>
        </p:nvSpPr>
        <p:spPr>
          <a:xfrm>
            <a:off x="718958" y="4621623"/>
            <a:ext cx="6870709" cy="1407180"/>
          </a:xfrm>
          <a:prstGeom prst="rect">
            <a:avLst/>
          </a:prstGeom>
          <a:ln>
            <a:solidFill>
              <a:srgbClr val="C00000"/>
            </a:solidFill>
            <a:prstDash val="dash"/>
          </a:ln>
        </p:spPr>
        <p:txBody>
          <a:bodyPr wrap="square">
            <a:spAutoFit/>
          </a:bodyPr>
          <a:lstStyle/>
          <a:p>
            <a:pPr>
              <a:lnSpc>
                <a:spcPct val="120000"/>
              </a:lnSpc>
              <a:spcAft>
                <a:spcPts val="600"/>
              </a:spcAft>
            </a:pPr>
            <a:r>
              <a:rPr lang="zh-CN" altLang="en-US" sz="1600" b="1" dirty="0">
                <a:solidFill>
                  <a:srgbClr val="C00000"/>
                </a:solidFill>
              </a:rPr>
              <a:t>注意：</a:t>
            </a:r>
            <a:endParaRPr lang="en-US" altLang="zh-CN" sz="1600" b="1" dirty="0">
              <a:solidFill>
                <a:srgbClr val="C00000"/>
              </a:solidFill>
            </a:endParaRPr>
          </a:p>
          <a:p>
            <a:pPr>
              <a:lnSpc>
                <a:spcPct val="120000"/>
              </a:lnSpc>
              <a:spcAft>
                <a:spcPts val="600"/>
              </a:spcAft>
            </a:pPr>
            <a:r>
              <a:rPr lang="en-US" altLang="zh-CN" sz="1600" dirty="0" err="1"/>
              <a:t>i</a:t>
            </a:r>
            <a:r>
              <a:rPr lang="zh-CN" altLang="zh-CN" sz="1600" dirty="0"/>
              <a:t>nsert()方法会涉及到插入位置之后所有元素的移动，这会影响处理速度</a:t>
            </a:r>
            <a:endParaRPr lang="en-US" altLang="zh-CN" sz="1600" dirty="0"/>
          </a:p>
          <a:p>
            <a:pPr>
              <a:lnSpc>
                <a:spcPct val="120000"/>
              </a:lnSpc>
              <a:spcAft>
                <a:spcPts val="600"/>
              </a:spcAft>
            </a:pPr>
            <a:r>
              <a:rPr lang="zh-CN" altLang="en-US" sz="1600" b="1" dirty="0">
                <a:solidFill>
                  <a:srgbClr val="C00000"/>
                </a:solidFill>
              </a:rPr>
              <a:t>建议：</a:t>
            </a:r>
            <a:r>
              <a:rPr lang="zh-CN" altLang="zh-CN" sz="1600" dirty="0"/>
              <a:t>除非有必要，否则应尽量避免在列表中间位置插入元素的操作，而是优先考虑使用append()</a:t>
            </a:r>
            <a:r>
              <a:rPr lang="zh-CN" altLang="en-US" sz="1600" dirty="0"/>
              <a:t>等</a:t>
            </a:r>
            <a:r>
              <a:rPr lang="zh-CN" altLang="zh-CN" sz="1600" dirty="0"/>
              <a:t>方法</a:t>
            </a:r>
            <a:r>
              <a:rPr lang="zh-CN" altLang="en-US" sz="1600" dirty="0"/>
              <a:t>在尾部附加</a:t>
            </a:r>
            <a:endParaRPr lang="en-US" altLang="zh-CN" sz="1600" dirty="0"/>
          </a:p>
        </p:txBody>
      </p:sp>
    </p:spTree>
    <p:extLst>
      <p:ext uri="{BB962C8B-B14F-4D97-AF65-F5344CB8AC3E}">
        <p14:creationId xmlns:p14="http://schemas.microsoft.com/office/powerpoint/2010/main" val="1481287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B6D2D-5E03-457B-9EE4-EA71638043C2}"/>
              </a:ext>
            </a:extLst>
          </p:cNvPr>
          <p:cNvSpPr>
            <a:spLocks noGrp="1"/>
          </p:cNvSpPr>
          <p:nvPr>
            <p:ph type="title"/>
          </p:nvPr>
        </p:nvSpPr>
        <p:spPr/>
        <p:txBody>
          <a:bodyPr/>
          <a:lstStyle/>
          <a:p>
            <a:r>
              <a:rPr lang="zh-CN" altLang="en-US" dirty="0"/>
              <a:t>列表对象的方法：删除元素</a:t>
            </a:r>
          </a:p>
        </p:txBody>
      </p:sp>
      <p:sp>
        <p:nvSpPr>
          <p:cNvPr id="3" name="内容占位符 2">
            <a:extLst>
              <a:ext uri="{FF2B5EF4-FFF2-40B4-BE49-F238E27FC236}">
                <a16:creationId xmlns:a16="http://schemas.microsoft.com/office/drawing/2014/main" id="{7B29347A-DEAD-4B6B-B753-93077F959E3B}"/>
              </a:ext>
            </a:extLst>
          </p:cNvPr>
          <p:cNvSpPr>
            <a:spLocks noGrp="1"/>
          </p:cNvSpPr>
          <p:nvPr>
            <p:ph idx="1"/>
          </p:nvPr>
        </p:nvSpPr>
        <p:spPr/>
        <p:txBody>
          <a:bodyPr>
            <a:normAutofit/>
          </a:bodyPr>
          <a:lstStyle/>
          <a:p>
            <a:pPr>
              <a:lnSpc>
                <a:spcPct val="120000"/>
              </a:lnSpc>
              <a:spcBef>
                <a:spcPts val="600"/>
              </a:spcBef>
            </a:pPr>
            <a:r>
              <a:rPr lang="zh-CN" altLang="en-US" dirty="0"/>
              <a:t>删除指定位置的元素：</a:t>
            </a:r>
            <a:r>
              <a:rPr lang="en-US" altLang="zh-CN" dirty="0"/>
              <a:t>del seq[</a:t>
            </a:r>
            <a:r>
              <a:rPr lang="en-US" altLang="zh-CN" dirty="0" err="1"/>
              <a:t>idx</a:t>
            </a:r>
            <a:r>
              <a:rPr lang="en-US" altLang="zh-CN" dirty="0"/>
              <a:t>]</a:t>
            </a:r>
          </a:p>
          <a:p>
            <a:pPr lvl="1">
              <a:lnSpc>
                <a:spcPct val="120000"/>
              </a:lnSpc>
              <a:spcBef>
                <a:spcPts val="600"/>
              </a:spcBef>
            </a:pPr>
            <a:r>
              <a:rPr lang="zh-CN" altLang="en-US" sz="2000" b="1" dirty="0"/>
              <a:t>下标越界时，抛出</a:t>
            </a:r>
            <a:r>
              <a:rPr lang="zh-CN" altLang="en-US" sz="2000" b="1" dirty="0">
                <a:solidFill>
                  <a:srgbClr val="FF0000"/>
                </a:solidFill>
              </a:rPr>
              <a:t>异常IndexError: </a:t>
            </a:r>
            <a:r>
              <a:rPr lang="zh-CN" altLang="en-US" sz="2000" b="1" dirty="0"/>
              <a:t>list assignment index out of range</a:t>
            </a:r>
            <a:endParaRPr lang="en-US" altLang="zh-CN" sz="2000" b="1" dirty="0"/>
          </a:p>
          <a:p>
            <a:pPr lvl="1">
              <a:lnSpc>
                <a:spcPct val="120000"/>
              </a:lnSpc>
              <a:spcBef>
                <a:spcPts val="600"/>
              </a:spcBef>
            </a:pPr>
            <a:r>
              <a:rPr lang="zh-CN" altLang="en-US" sz="2000" b="1" dirty="0"/>
              <a:t>下标不为整数或切片对象时，</a:t>
            </a:r>
            <a:r>
              <a:rPr lang="zh-CN" altLang="en-US" sz="2000" b="1" dirty="0">
                <a:solidFill>
                  <a:srgbClr val="FF0000"/>
                </a:solidFill>
              </a:rPr>
              <a:t>抛出异常 </a:t>
            </a:r>
            <a:r>
              <a:rPr lang="en-US" altLang="zh-CN" sz="2000" b="1" dirty="0" err="1">
                <a:solidFill>
                  <a:srgbClr val="FF0000"/>
                </a:solidFill>
              </a:rPr>
              <a:t>TypeError</a:t>
            </a:r>
            <a:r>
              <a:rPr lang="en-US" altLang="zh-CN" sz="2000" b="1" dirty="0"/>
              <a:t>: list indices must be integers or slices, not ...</a:t>
            </a:r>
            <a:endParaRPr lang="en-US" altLang="zh-CN" sz="2000" dirty="0"/>
          </a:p>
          <a:p>
            <a:pPr>
              <a:lnSpc>
                <a:spcPct val="120000"/>
              </a:lnSpc>
              <a:spcBef>
                <a:spcPts val="600"/>
              </a:spcBef>
            </a:pPr>
            <a:r>
              <a:rPr lang="zh-CN" altLang="en-US" dirty="0"/>
              <a:t>删除指定位置的元素，并且得到该元素：</a:t>
            </a:r>
            <a:r>
              <a:rPr lang="en-US" altLang="zh-CN" dirty="0" err="1"/>
              <a:t>seq.pop</a:t>
            </a:r>
            <a:r>
              <a:rPr lang="en-US" altLang="zh-CN" dirty="0"/>
              <a:t>(</a:t>
            </a:r>
            <a:r>
              <a:rPr lang="en-US" altLang="zh-CN" dirty="0" err="1"/>
              <a:t>idx</a:t>
            </a:r>
            <a:r>
              <a:rPr lang="en-US" altLang="zh-CN" dirty="0"/>
              <a:t>)</a:t>
            </a:r>
          </a:p>
          <a:p>
            <a:pPr>
              <a:lnSpc>
                <a:spcPct val="120000"/>
              </a:lnSpc>
              <a:spcBef>
                <a:spcPts val="600"/>
              </a:spcBef>
            </a:pPr>
            <a:r>
              <a:rPr lang="zh-CN" altLang="en-US" dirty="0"/>
              <a:t>根据值删除第一个出现（即值相等）的元素：</a:t>
            </a:r>
            <a:r>
              <a:rPr lang="en-US" altLang="zh-CN" dirty="0" err="1"/>
              <a:t>seq.remove</a:t>
            </a:r>
            <a:r>
              <a:rPr lang="en-US" altLang="zh-CN" dirty="0"/>
              <a:t>(value) </a:t>
            </a:r>
          </a:p>
          <a:p>
            <a:pPr lvl="1">
              <a:lnSpc>
                <a:spcPct val="120000"/>
              </a:lnSpc>
              <a:spcBef>
                <a:spcPts val="600"/>
              </a:spcBef>
            </a:pPr>
            <a:r>
              <a:rPr lang="zh-CN" altLang="en-US" dirty="0"/>
              <a:t>如果列表中有元素的值与</a:t>
            </a:r>
            <a:r>
              <a:rPr lang="en-US" altLang="zh-CN" dirty="0"/>
              <a:t>value</a:t>
            </a:r>
            <a:r>
              <a:rPr lang="zh-CN" altLang="en-US" dirty="0"/>
              <a:t>的</a:t>
            </a:r>
            <a:r>
              <a:rPr lang="zh-CN" altLang="en-US" dirty="0">
                <a:solidFill>
                  <a:srgbClr val="0070C0"/>
                </a:solidFill>
              </a:rPr>
              <a:t>值相等</a:t>
            </a:r>
            <a:r>
              <a:rPr lang="zh-CN" altLang="en-US" dirty="0"/>
              <a:t>（</a:t>
            </a:r>
            <a:r>
              <a:rPr lang="en-US" altLang="zh-CN" dirty="0"/>
              <a:t>seq[index] == value</a:t>
            </a:r>
            <a:r>
              <a:rPr lang="zh-CN" altLang="en-US" dirty="0"/>
              <a:t>），则删除第一个值相等的元素，</a:t>
            </a:r>
            <a:r>
              <a:rPr lang="zh-CN" altLang="en-US" b="1" dirty="0">
                <a:solidFill>
                  <a:schemeClr val="accent6"/>
                </a:solidFill>
              </a:rPr>
              <a:t>返回</a:t>
            </a:r>
            <a:r>
              <a:rPr lang="en-US" altLang="zh-CN" b="1" dirty="0">
                <a:solidFill>
                  <a:schemeClr val="accent6"/>
                </a:solidFill>
              </a:rPr>
              <a:t>None</a:t>
            </a:r>
            <a:r>
              <a:rPr lang="zh-CN" altLang="en-US" dirty="0"/>
              <a:t>。 </a:t>
            </a:r>
            <a:r>
              <a:rPr lang="zh-CN" altLang="zh-CN" dirty="0"/>
              <a:t>如果列表中不存在要删除的元素，则抛出异常</a:t>
            </a:r>
            <a:r>
              <a:rPr lang="en-US" altLang="zh-CN" dirty="0" err="1"/>
              <a:t>ValueError</a:t>
            </a:r>
            <a:endParaRPr lang="zh-CN" altLang="en-US" dirty="0"/>
          </a:p>
          <a:p>
            <a:endParaRPr lang="zh-CN" altLang="en-US" dirty="0"/>
          </a:p>
        </p:txBody>
      </p:sp>
      <p:sp>
        <p:nvSpPr>
          <p:cNvPr id="8" name="矩形 7">
            <a:extLst>
              <a:ext uri="{FF2B5EF4-FFF2-40B4-BE49-F238E27FC236}">
                <a16:creationId xmlns:a16="http://schemas.microsoft.com/office/drawing/2014/main" id="{A0D561A4-3CA3-4979-8018-216A9088FBB7}"/>
              </a:ext>
            </a:extLst>
          </p:cNvPr>
          <p:cNvSpPr/>
          <p:nvPr/>
        </p:nvSpPr>
        <p:spPr>
          <a:xfrm>
            <a:off x="263514" y="3690022"/>
            <a:ext cx="4055842" cy="31536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85000"/>
              </a:lnSpc>
            </a:pPr>
            <a:r>
              <a:rPr lang="zh-CN" altLang="en-US" dirty="0">
                <a:latin typeface="Consolas" panose="020B0609020204030204" pitchFamily="49" charset="0"/>
              </a:rPr>
              <a:t>&gt;&gt;&gt; a = list(range(3, </a:t>
            </a:r>
            <a:r>
              <a:rPr lang="en-US" altLang="zh-CN" dirty="0">
                <a:latin typeface="Consolas" panose="020B0609020204030204" pitchFamily="49" charset="0"/>
              </a:rPr>
              <a:t>16</a:t>
            </a:r>
            <a:r>
              <a:rPr lang="zh-CN" altLang="en-US" dirty="0">
                <a:latin typeface="Consolas" panose="020B0609020204030204" pitchFamily="49" charset="0"/>
              </a:rPr>
              <a:t>, 2))</a:t>
            </a:r>
          </a:p>
          <a:p>
            <a:pPr>
              <a:lnSpc>
                <a:spcPct val="85000"/>
              </a:lnSpc>
            </a:pPr>
            <a:r>
              <a:rPr lang="zh-CN" altLang="en-US" dirty="0">
                <a:latin typeface="Consolas" panose="020B0609020204030204" pitchFamily="49" charset="0"/>
              </a:rPr>
              <a:t>&gt;&gt;&gt; a</a:t>
            </a:r>
          </a:p>
          <a:p>
            <a:pPr>
              <a:lnSpc>
                <a:spcPct val="85000"/>
              </a:lnSpc>
            </a:pPr>
            <a:r>
              <a:rPr lang="en-US" altLang="zh-CN" dirty="0">
                <a:latin typeface="Consolas" panose="020B0609020204030204" pitchFamily="49" charset="0"/>
              </a:rPr>
              <a:t>[3, 5, 7, 9, 11, 13, 15] </a:t>
            </a:r>
          </a:p>
          <a:p>
            <a:pPr>
              <a:lnSpc>
                <a:spcPct val="85000"/>
              </a:lnSpc>
            </a:pPr>
            <a:r>
              <a:rPr lang="en-US" altLang="zh-CN" dirty="0">
                <a:latin typeface="Consolas" panose="020B0609020204030204" pitchFamily="49" charset="0"/>
              </a:rPr>
              <a:t>&gt;&gt;&gt; del a[1], a[-1]</a:t>
            </a:r>
          </a:p>
          <a:p>
            <a:pPr>
              <a:lnSpc>
                <a:spcPct val="85000"/>
              </a:lnSpc>
            </a:pPr>
            <a:r>
              <a:rPr lang="en-US" altLang="zh-CN" dirty="0">
                <a:latin typeface="Consolas" panose="020B0609020204030204" pitchFamily="49" charset="0"/>
              </a:rPr>
              <a:t>&gt;&gt;&gt; a</a:t>
            </a:r>
          </a:p>
          <a:p>
            <a:pPr>
              <a:lnSpc>
                <a:spcPct val="85000"/>
              </a:lnSpc>
            </a:pPr>
            <a:r>
              <a:rPr lang="en-US" altLang="zh-CN" dirty="0">
                <a:latin typeface="Consolas" panose="020B0609020204030204" pitchFamily="49" charset="0"/>
              </a:rPr>
              <a:t>[3, 7, 9, 11, 13]</a:t>
            </a:r>
          </a:p>
          <a:p>
            <a:pPr>
              <a:lnSpc>
                <a:spcPct val="85000"/>
              </a:lnSpc>
            </a:pPr>
            <a:r>
              <a:rPr lang="en-US" altLang="zh-CN" dirty="0">
                <a:latin typeface="Consolas" panose="020B0609020204030204" pitchFamily="49" charset="0"/>
              </a:rPr>
              <a:t>&gt;&gt;&gt; del a[5]</a:t>
            </a:r>
          </a:p>
          <a:p>
            <a:pPr>
              <a:lnSpc>
                <a:spcPct val="85000"/>
              </a:lnSpc>
            </a:pPr>
            <a:r>
              <a:rPr lang="en-US" altLang="zh-CN" dirty="0">
                <a:latin typeface="Consolas" panose="020B0609020204030204" pitchFamily="49" charset="0"/>
              </a:rPr>
              <a:t>... </a:t>
            </a:r>
            <a:r>
              <a:rPr lang="zh-CN" altLang="en-US" dirty="0">
                <a:latin typeface="Consolas" panose="020B0609020204030204" pitchFamily="49" charset="0"/>
              </a:rPr>
              <a:t>IndexError: list assignment index out of range</a:t>
            </a:r>
            <a:endParaRPr lang="en-US" altLang="zh-CN" dirty="0">
              <a:latin typeface="Consolas" panose="020B0609020204030204" pitchFamily="49" charset="0"/>
            </a:endParaRPr>
          </a:p>
          <a:p>
            <a:pPr>
              <a:lnSpc>
                <a:spcPct val="85000"/>
              </a:lnSpc>
            </a:pPr>
            <a:r>
              <a:rPr lang="en-US" altLang="zh-CN" dirty="0">
                <a:latin typeface="Consolas" panose="020B0609020204030204" pitchFamily="49" charset="0"/>
              </a:rPr>
              <a:t>&gt;&gt;&gt; </a:t>
            </a:r>
            <a:r>
              <a:rPr lang="en-US" altLang="zh-CN" dirty="0" err="1">
                <a:latin typeface="Consolas" panose="020B0609020204030204" pitchFamily="49" charset="0"/>
              </a:rPr>
              <a:t>a.pop</a:t>
            </a:r>
            <a:r>
              <a:rPr lang="en-US" altLang="zh-CN" dirty="0">
                <a:latin typeface="Consolas" panose="020B0609020204030204" pitchFamily="49" charset="0"/>
              </a:rPr>
              <a:t>()</a:t>
            </a:r>
          </a:p>
          <a:p>
            <a:pPr>
              <a:lnSpc>
                <a:spcPct val="85000"/>
              </a:lnSpc>
            </a:pPr>
            <a:r>
              <a:rPr lang="en-US" altLang="zh-CN" dirty="0">
                <a:latin typeface="Consolas" panose="020B0609020204030204" pitchFamily="49" charset="0"/>
              </a:rPr>
              <a:t>13</a:t>
            </a:r>
          </a:p>
          <a:p>
            <a:pPr>
              <a:lnSpc>
                <a:spcPct val="85000"/>
              </a:lnSpc>
            </a:pPr>
            <a:r>
              <a:rPr lang="en-US" altLang="zh-CN" dirty="0">
                <a:latin typeface="Consolas" panose="020B0609020204030204" pitchFamily="49" charset="0"/>
              </a:rPr>
              <a:t>&gt;&gt;&gt; </a:t>
            </a:r>
            <a:r>
              <a:rPr lang="en-US" altLang="zh-CN" dirty="0" err="1">
                <a:latin typeface="Consolas" panose="020B0609020204030204" pitchFamily="49" charset="0"/>
              </a:rPr>
              <a:t>a.pop</a:t>
            </a:r>
            <a:r>
              <a:rPr lang="en-US" altLang="zh-CN" dirty="0">
                <a:latin typeface="Consolas" panose="020B0609020204030204" pitchFamily="49" charset="0"/>
              </a:rPr>
              <a:t>(1)</a:t>
            </a:r>
          </a:p>
          <a:p>
            <a:pPr>
              <a:lnSpc>
                <a:spcPct val="85000"/>
              </a:lnSpc>
            </a:pPr>
            <a:r>
              <a:rPr lang="en-US" altLang="zh-CN" dirty="0">
                <a:latin typeface="Consolas" panose="020B0609020204030204" pitchFamily="49" charset="0"/>
              </a:rPr>
              <a:t>7</a:t>
            </a:r>
          </a:p>
        </p:txBody>
      </p:sp>
      <p:sp>
        <p:nvSpPr>
          <p:cNvPr id="9" name="矩形 8">
            <a:extLst>
              <a:ext uri="{FF2B5EF4-FFF2-40B4-BE49-F238E27FC236}">
                <a16:creationId xmlns:a16="http://schemas.microsoft.com/office/drawing/2014/main" id="{1FF73FD5-2D32-4718-AF43-E53D45E4CC82}"/>
              </a:ext>
            </a:extLst>
          </p:cNvPr>
          <p:cNvSpPr/>
          <p:nvPr/>
        </p:nvSpPr>
        <p:spPr>
          <a:xfrm>
            <a:off x="4718861" y="3690022"/>
            <a:ext cx="4055843"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onsolas" panose="020B0609020204030204" pitchFamily="49" charset="0"/>
              </a:rPr>
              <a:t>&gt;&gt;&gt; </a:t>
            </a:r>
            <a:r>
              <a:rPr lang="en-US" altLang="zh-CN" dirty="0" err="1">
                <a:latin typeface="Consolas" panose="020B0609020204030204" pitchFamily="49" charset="0"/>
              </a:rPr>
              <a:t>a.pop</a:t>
            </a:r>
            <a:r>
              <a:rPr lang="en-US" altLang="zh-CN" dirty="0">
                <a:latin typeface="Consolas" panose="020B0609020204030204" pitchFamily="49" charset="0"/>
              </a:rPr>
              <a:t>(-1)</a:t>
            </a:r>
          </a:p>
          <a:p>
            <a:r>
              <a:rPr lang="en-US" altLang="zh-CN" dirty="0">
                <a:latin typeface="Consolas" panose="020B0609020204030204" pitchFamily="49" charset="0"/>
              </a:rPr>
              <a:t>11</a:t>
            </a:r>
          </a:p>
          <a:p>
            <a:r>
              <a:rPr lang="zh-CN" altLang="en-US" dirty="0"/>
              <a:t>&gt;&gt;&gt; a = [3, 5, 7, 9, 7, [4, 5]]</a:t>
            </a:r>
          </a:p>
          <a:p>
            <a:r>
              <a:rPr lang="zh-CN" altLang="en-US" dirty="0"/>
              <a:t>&gt;&gt;&gt; a.remove(7)</a:t>
            </a:r>
          </a:p>
          <a:p>
            <a:r>
              <a:rPr lang="zh-CN" altLang="en-US" dirty="0"/>
              <a:t>&gt;&gt;&gt; a</a:t>
            </a:r>
          </a:p>
          <a:p>
            <a:r>
              <a:rPr lang="zh-CN" altLang="en-US" dirty="0"/>
              <a:t>[3, 5, 9, 7, [4, 5]]</a:t>
            </a:r>
          </a:p>
          <a:p>
            <a:r>
              <a:rPr lang="zh-CN" altLang="en-US" dirty="0"/>
              <a:t>&gt;&gt;&gt; a.remove(7)</a:t>
            </a:r>
          </a:p>
          <a:p>
            <a:r>
              <a:rPr lang="zh-CN" altLang="en-US" dirty="0"/>
              <a:t>&gt;&gt;&gt; a</a:t>
            </a:r>
          </a:p>
          <a:p>
            <a:r>
              <a:rPr lang="zh-CN" altLang="en-US" dirty="0"/>
              <a:t>[3, 5, 9, [4, 5]]</a:t>
            </a:r>
          </a:p>
          <a:p>
            <a:r>
              <a:rPr lang="zh-CN" altLang="en-US" dirty="0"/>
              <a:t>&gt;&gt;&gt; a.remove(7)</a:t>
            </a:r>
          </a:p>
          <a:p>
            <a:r>
              <a:rPr lang="en-US" altLang="zh-CN" dirty="0"/>
              <a:t>... </a:t>
            </a:r>
            <a:r>
              <a:rPr lang="zh-CN" altLang="en-US" dirty="0"/>
              <a:t>ValueError: list.remove(x): x not in list</a:t>
            </a:r>
          </a:p>
        </p:txBody>
      </p:sp>
      <p:pic>
        <p:nvPicPr>
          <p:cNvPr id="12" name="图片 11">
            <a:extLst>
              <a:ext uri="{FF2B5EF4-FFF2-40B4-BE49-F238E27FC236}">
                <a16:creationId xmlns:a16="http://schemas.microsoft.com/office/drawing/2014/main" id="{F505D4F5-E5D2-485A-8D61-DE81BAB9676C}"/>
              </a:ext>
            </a:extLst>
          </p:cNvPr>
          <p:cNvPicPr>
            <a:picLocks noChangeAspect="1"/>
          </p:cNvPicPr>
          <p:nvPr/>
        </p:nvPicPr>
        <p:blipFill>
          <a:blip r:embed="rId3"/>
          <a:stretch>
            <a:fillRect/>
          </a:stretch>
        </p:blipFill>
        <p:spPr>
          <a:xfrm>
            <a:off x="5111588" y="226728"/>
            <a:ext cx="7012378" cy="960599"/>
          </a:xfrm>
          <a:prstGeom prst="rect">
            <a:avLst/>
          </a:prstGeom>
        </p:spPr>
      </p:pic>
      <p:sp>
        <p:nvSpPr>
          <p:cNvPr id="13" name="矩形 12">
            <a:extLst>
              <a:ext uri="{FF2B5EF4-FFF2-40B4-BE49-F238E27FC236}">
                <a16:creationId xmlns:a16="http://schemas.microsoft.com/office/drawing/2014/main" id="{061F79C9-2C73-4C6D-882A-BC25E88A21FC}"/>
              </a:ext>
            </a:extLst>
          </p:cNvPr>
          <p:cNvSpPr/>
          <p:nvPr/>
        </p:nvSpPr>
        <p:spPr>
          <a:xfrm>
            <a:off x="9056914" y="3690022"/>
            <a:ext cx="2871572"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a.remove([4, 5])</a:t>
            </a:r>
          </a:p>
          <a:p>
            <a:r>
              <a:rPr lang="zh-CN" altLang="en-US" dirty="0">
                <a:latin typeface="Consolas" panose="020B0609020204030204" pitchFamily="49" charset="0"/>
              </a:rPr>
              <a:t>&gt;&gt;&gt; a</a:t>
            </a:r>
          </a:p>
          <a:p>
            <a:r>
              <a:rPr lang="zh-CN" altLang="en-US" dirty="0">
                <a:latin typeface="Consolas" panose="020B0609020204030204" pitchFamily="49" charset="0"/>
              </a:rPr>
              <a:t>[3, 5, 9]</a:t>
            </a:r>
          </a:p>
        </p:txBody>
      </p:sp>
    </p:spTree>
    <p:extLst>
      <p:ext uri="{BB962C8B-B14F-4D97-AF65-F5344CB8AC3E}">
        <p14:creationId xmlns:p14="http://schemas.microsoft.com/office/powerpoint/2010/main" val="57961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A176-F461-4E54-A5A6-B396AC5EE72D}"/>
              </a:ext>
            </a:extLst>
          </p:cNvPr>
          <p:cNvSpPr>
            <a:spLocks noGrp="1"/>
          </p:cNvSpPr>
          <p:nvPr>
            <p:ph type="title"/>
          </p:nvPr>
        </p:nvSpPr>
        <p:spPr/>
        <p:txBody>
          <a:bodyPr/>
          <a:lstStyle/>
          <a:p>
            <a:r>
              <a:rPr lang="zh-CN" altLang="en-US" dirty="0"/>
              <a:t>列表对象的方法：删除元素</a:t>
            </a:r>
          </a:p>
        </p:txBody>
      </p:sp>
      <p:sp>
        <p:nvSpPr>
          <p:cNvPr id="3" name="内容占位符 2">
            <a:extLst>
              <a:ext uri="{FF2B5EF4-FFF2-40B4-BE49-F238E27FC236}">
                <a16:creationId xmlns:a16="http://schemas.microsoft.com/office/drawing/2014/main" id="{BCD5E2F7-703D-4B4B-8338-9057E64F0D9B}"/>
              </a:ext>
            </a:extLst>
          </p:cNvPr>
          <p:cNvSpPr>
            <a:spLocks noGrp="1"/>
          </p:cNvSpPr>
          <p:nvPr>
            <p:ph idx="1"/>
          </p:nvPr>
        </p:nvSpPr>
        <p:spPr>
          <a:xfrm>
            <a:off x="442913" y="728663"/>
            <a:ext cx="11289710" cy="5617710"/>
          </a:xfrm>
        </p:spPr>
        <p:txBody>
          <a:bodyPr/>
          <a:lstStyle/>
          <a:p>
            <a:r>
              <a:rPr lang="zh-CN" altLang="en-US" dirty="0"/>
              <a:t>列表的</a:t>
            </a:r>
            <a:r>
              <a:rPr lang="en-US" altLang="zh-CN" dirty="0"/>
              <a:t>clear()</a:t>
            </a:r>
            <a:r>
              <a:rPr lang="zh-CN" altLang="en-US" dirty="0"/>
              <a:t>方法，删除列表对象的所有元素，即变为空列表  </a:t>
            </a:r>
            <a:endParaRPr lang="en-US" altLang="zh-CN" dirty="0"/>
          </a:p>
          <a:p>
            <a:endParaRPr lang="zh-CN" altLang="en-US" dirty="0"/>
          </a:p>
        </p:txBody>
      </p:sp>
      <p:sp>
        <p:nvSpPr>
          <p:cNvPr id="4" name="矩形 3">
            <a:extLst>
              <a:ext uri="{FF2B5EF4-FFF2-40B4-BE49-F238E27FC236}">
                <a16:creationId xmlns:a16="http://schemas.microsoft.com/office/drawing/2014/main" id="{C81F6823-B878-46A2-8459-D123A6E8FEA8}"/>
              </a:ext>
            </a:extLst>
          </p:cNvPr>
          <p:cNvSpPr/>
          <p:nvPr/>
        </p:nvSpPr>
        <p:spPr>
          <a:xfrm>
            <a:off x="885005" y="1241113"/>
            <a:ext cx="3594715"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000" dirty="0">
                <a:latin typeface="Consolas" panose="020B0609020204030204" pitchFamily="49" charset="0"/>
              </a:rPr>
              <a:t>&gt;&gt;&gt; s = [1, 2, 3]</a:t>
            </a:r>
          </a:p>
          <a:p>
            <a:r>
              <a:rPr lang="zh-CN" altLang="en-US" sz="2000" dirty="0">
                <a:latin typeface="Consolas" panose="020B0609020204030204" pitchFamily="49" charset="0"/>
              </a:rPr>
              <a:t>&gt;&gt;&gt; s.clear()</a:t>
            </a:r>
          </a:p>
          <a:p>
            <a:r>
              <a:rPr lang="zh-CN" altLang="en-US" sz="2000" dirty="0">
                <a:latin typeface="Consolas" panose="020B0609020204030204" pitchFamily="49" charset="0"/>
              </a:rPr>
              <a:t>&gt;&gt;&gt; s</a:t>
            </a:r>
          </a:p>
          <a:p>
            <a:r>
              <a:rPr lang="zh-CN" altLang="en-US" sz="2000" dirty="0">
                <a:latin typeface="Consolas" panose="020B0609020204030204" pitchFamily="49" charset="0"/>
              </a:rPr>
              <a:t>[]</a:t>
            </a:r>
          </a:p>
        </p:txBody>
      </p:sp>
      <p:graphicFrame>
        <p:nvGraphicFramePr>
          <p:cNvPr id="5" name="表格 4">
            <a:extLst>
              <a:ext uri="{FF2B5EF4-FFF2-40B4-BE49-F238E27FC236}">
                <a16:creationId xmlns:a16="http://schemas.microsoft.com/office/drawing/2014/main" id="{4CBB3176-7AF9-465F-A55C-1DBB641F60A8}"/>
              </a:ext>
            </a:extLst>
          </p:cNvPr>
          <p:cNvGraphicFramePr>
            <a:graphicFrameLocks noGrp="1"/>
          </p:cNvGraphicFramePr>
          <p:nvPr>
            <p:extLst>
              <p:ext uri="{D42A27DB-BD31-4B8C-83A1-F6EECF244321}">
                <p14:modId xmlns:p14="http://schemas.microsoft.com/office/powerpoint/2010/main" val="3509885471"/>
              </p:ext>
            </p:extLst>
          </p:nvPr>
        </p:nvGraphicFramePr>
        <p:xfrm>
          <a:off x="200178" y="2763229"/>
          <a:ext cx="11791643" cy="1854200"/>
        </p:xfrm>
        <a:graphic>
          <a:graphicData uri="http://schemas.openxmlformats.org/drawingml/2006/table">
            <a:tbl>
              <a:tblPr firstRow="1" bandRow="1">
                <a:tableStyleId>{5940675A-B579-460E-94D1-54222C63F5DA}</a:tableStyleId>
              </a:tblPr>
              <a:tblGrid>
                <a:gridCol w="2268457">
                  <a:extLst>
                    <a:ext uri="{9D8B030D-6E8A-4147-A177-3AD203B41FA5}">
                      <a16:colId xmlns:a16="http://schemas.microsoft.com/office/drawing/2014/main" val="2939770705"/>
                    </a:ext>
                  </a:extLst>
                </a:gridCol>
                <a:gridCol w="4521200">
                  <a:extLst>
                    <a:ext uri="{9D8B030D-6E8A-4147-A177-3AD203B41FA5}">
                      <a16:colId xmlns:a16="http://schemas.microsoft.com/office/drawing/2014/main" val="1132210886"/>
                    </a:ext>
                  </a:extLst>
                </a:gridCol>
                <a:gridCol w="1562100">
                  <a:extLst>
                    <a:ext uri="{9D8B030D-6E8A-4147-A177-3AD203B41FA5}">
                      <a16:colId xmlns:a16="http://schemas.microsoft.com/office/drawing/2014/main" val="1492728327"/>
                    </a:ext>
                  </a:extLst>
                </a:gridCol>
                <a:gridCol w="3439886">
                  <a:extLst>
                    <a:ext uri="{9D8B030D-6E8A-4147-A177-3AD203B41FA5}">
                      <a16:colId xmlns:a16="http://schemas.microsoft.com/office/drawing/2014/main" val="1836548779"/>
                    </a:ext>
                  </a:extLst>
                </a:gridCol>
              </a:tblGrid>
              <a:tr h="370840">
                <a:tc>
                  <a:txBody>
                    <a:bodyPr/>
                    <a:lstStyle/>
                    <a:p>
                      <a:r>
                        <a:rPr lang="zh-CN" altLang="en-US" dirty="0">
                          <a:solidFill>
                            <a:schemeClr val="bg1"/>
                          </a:solidFill>
                        </a:rPr>
                        <a:t>方法</a:t>
                      </a:r>
                    </a:p>
                  </a:txBody>
                  <a:tcPr>
                    <a:solidFill>
                      <a:schemeClr val="accent1">
                        <a:lumMod val="75000"/>
                      </a:schemeClr>
                    </a:solidFill>
                  </a:tcPr>
                </a:tc>
                <a:tc>
                  <a:txBody>
                    <a:bodyPr/>
                    <a:lstStyle/>
                    <a:p>
                      <a:r>
                        <a:rPr lang="zh-CN" altLang="en-US" dirty="0">
                          <a:solidFill>
                            <a:schemeClr val="bg1"/>
                          </a:solidFill>
                        </a:rPr>
                        <a:t>作用</a:t>
                      </a:r>
                    </a:p>
                  </a:txBody>
                  <a:tcPr>
                    <a:solidFill>
                      <a:schemeClr val="accent1">
                        <a:lumMod val="75000"/>
                      </a:schemeClr>
                    </a:solidFill>
                  </a:tcPr>
                </a:tc>
                <a:tc>
                  <a:txBody>
                    <a:bodyPr/>
                    <a:lstStyle/>
                    <a:p>
                      <a:r>
                        <a:rPr lang="zh-CN" altLang="en-US" dirty="0">
                          <a:solidFill>
                            <a:schemeClr val="bg1"/>
                          </a:solidFill>
                        </a:rPr>
                        <a:t>返回</a:t>
                      </a:r>
                    </a:p>
                  </a:txBody>
                  <a:tcPr>
                    <a:solidFill>
                      <a:schemeClr val="accent1">
                        <a:lumMod val="75000"/>
                      </a:schemeClr>
                    </a:solidFill>
                  </a:tcPr>
                </a:tc>
                <a:tc>
                  <a:txBody>
                    <a:bodyPr/>
                    <a:lstStyle/>
                    <a:p>
                      <a:r>
                        <a:rPr lang="zh-CN" altLang="en-US" dirty="0">
                          <a:solidFill>
                            <a:schemeClr val="bg1"/>
                          </a:solidFill>
                        </a:rPr>
                        <a:t>备注</a:t>
                      </a:r>
                    </a:p>
                  </a:txBody>
                  <a:tcPr>
                    <a:solidFill>
                      <a:schemeClr val="accent1">
                        <a:lumMod val="75000"/>
                      </a:schemeClr>
                    </a:solidFill>
                  </a:tcPr>
                </a:tc>
                <a:extLst>
                  <a:ext uri="{0D108BD9-81ED-4DB2-BD59-A6C34878D82A}">
                    <a16:rowId xmlns:a16="http://schemas.microsoft.com/office/drawing/2014/main" val="2817248496"/>
                  </a:ext>
                </a:extLst>
              </a:tr>
              <a:tr h="370840">
                <a:tc>
                  <a:txBody>
                    <a:bodyPr/>
                    <a:lstStyle/>
                    <a:p>
                      <a:r>
                        <a:rPr lang="en-US" altLang="zh-CN" dirty="0"/>
                        <a:t>del </a:t>
                      </a:r>
                      <a:r>
                        <a:rPr lang="en-US" altLang="zh-CN" dirty="0" err="1"/>
                        <a:t>list_obj</a:t>
                      </a:r>
                      <a:r>
                        <a:rPr lang="en-US" altLang="zh-CN" dirty="0"/>
                        <a:t>[index]</a:t>
                      </a:r>
                      <a:endParaRPr lang="zh-CN" altLang="en-US" dirty="0"/>
                    </a:p>
                  </a:txBody>
                  <a:tcPr/>
                </a:tc>
                <a:tc>
                  <a:txBody>
                    <a:bodyPr/>
                    <a:lstStyle/>
                    <a:p>
                      <a:r>
                        <a:rPr lang="zh-CN" altLang="en-US" dirty="0"/>
                        <a:t>删除指定位置元素</a:t>
                      </a:r>
                    </a:p>
                  </a:txBody>
                  <a:tcPr/>
                </a:tc>
                <a:tc>
                  <a:txBody>
                    <a:bodyPr/>
                    <a:lstStyle/>
                    <a:p>
                      <a:r>
                        <a:rPr lang="zh-CN" altLang="en-US" dirty="0"/>
                        <a:t>无返回值</a:t>
                      </a:r>
                    </a:p>
                  </a:txBody>
                  <a:tcPr/>
                </a:tc>
                <a:tc>
                  <a:txBody>
                    <a:bodyPr/>
                    <a:lstStyle/>
                    <a:p>
                      <a:r>
                        <a:rPr lang="en-US" altLang="zh-CN" dirty="0" err="1"/>
                        <a:t>IndexError,TypeError</a:t>
                      </a:r>
                      <a:endParaRPr lang="zh-CN" altLang="en-US" dirty="0"/>
                    </a:p>
                  </a:txBody>
                  <a:tcPr/>
                </a:tc>
                <a:extLst>
                  <a:ext uri="{0D108BD9-81ED-4DB2-BD59-A6C34878D82A}">
                    <a16:rowId xmlns:a16="http://schemas.microsoft.com/office/drawing/2014/main" val="1084714417"/>
                  </a:ext>
                </a:extLst>
              </a:tr>
              <a:tr h="370840">
                <a:tc>
                  <a:txBody>
                    <a:bodyPr/>
                    <a:lstStyle/>
                    <a:p>
                      <a:r>
                        <a:rPr lang="en-US" altLang="zh-CN" dirty="0"/>
                        <a:t>pop([index])</a:t>
                      </a:r>
                      <a:endParaRPr lang="zh-CN" altLang="en-US" dirty="0"/>
                    </a:p>
                  </a:txBody>
                  <a:tcPr/>
                </a:tc>
                <a:tc>
                  <a:txBody>
                    <a:bodyPr/>
                    <a:lstStyle/>
                    <a:p>
                      <a:r>
                        <a:rPr lang="zh-CN" altLang="en-US" dirty="0"/>
                        <a:t>删除指定位置元素并返回该元素</a:t>
                      </a:r>
                    </a:p>
                  </a:txBody>
                  <a:tcPr/>
                </a:tc>
                <a:tc>
                  <a:txBody>
                    <a:bodyPr/>
                    <a:lstStyle/>
                    <a:p>
                      <a:r>
                        <a:rPr lang="zh-CN" altLang="en-US" dirty="0"/>
                        <a:t>返回元素</a:t>
                      </a:r>
                    </a:p>
                  </a:txBody>
                  <a:tcPr/>
                </a:tc>
                <a:tc>
                  <a:txBody>
                    <a:bodyPr/>
                    <a:lstStyle/>
                    <a:p>
                      <a:r>
                        <a:rPr lang="en-US" altLang="zh-CN" dirty="0" err="1"/>
                        <a:t>IndexError,TypeError</a:t>
                      </a:r>
                      <a:endParaRPr lang="zh-CN" altLang="en-US" dirty="0"/>
                    </a:p>
                  </a:txBody>
                  <a:tcPr/>
                </a:tc>
                <a:extLst>
                  <a:ext uri="{0D108BD9-81ED-4DB2-BD59-A6C34878D82A}">
                    <a16:rowId xmlns:a16="http://schemas.microsoft.com/office/drawing/2014/main" val="4018962683"/>
                  </a:ext>
                </a:extLst>
              </a:tr>
              <a:tr h="370840">
                <a:tc>
                  <a:txBody>
                    <a:bodyPr/>
                    <a:lstStyle/>
                    <a:p>
                      <a:r>
                        <a:rPr lang="en-US" altLang="zh-CN" dirty="0"/>
                        <a:t>remove(value)</a:t>
                      </a:r>
                      <a:endParaRPr lang="zh-CN" altLang="en-US" dirty="0"/>
                    </a:p>
                  </a:txBody>
                  <a:tcPr/>
                </a:tc>
                <a:tc>
                  <a:txBody>
                    <a:bodyPr/>
                    <a:lstStyle/>
                    <a:p>
                      <a:r>
                        <a:rPr lang="zh-CN" altLang="en-US" dirty="0"/>
                        <a:t>删除首次出现的指定元素</a:t>
                      </a:r>
                      <a:r>
                        <a:rPr lang="en-US" altLang="zh-CN" dirty="0"/>
                        <a:t>, </a:t>
                      </a:r>
                      <a:r>
                        <a:rPr lang="zh-CN" altLang="en-US" dirty="0"/>
                        <a:t>返回</a:t>
                      </a:r>
                      <a:r>
                        <a:rPr lang="en-US" altLang="zh-CN" dirty="0"/>
                        <a:t>None</a:t>
                      </a:r>
                      <a:endParaRPr lang="zh-CN" altLang="en-US" dirty="0"/>
                    </a:p>
                  </a:txBody>
                  <a:tcPr/>
                </a:tc>
                <a:tc>
                  <a:txBody>
                    <a:bodyPr/>
                    <a:lstStyle/>
                    <a:p>
                      <a:r>
                        <a:rPr lang="zh-CN" altLang="en-US" dirty="0"/>
                        <a:t>返回</a:t>
                      </a:r>
                      <a:r>
                        <a:rPr lang="en-US" altLang="zh-CN" dirty="0"/>
                        <a:t>None</a:t>
                      </a:r>
                      <a:endParaRPr lang="zh-CN" altLang="en-US" dirty="0"/>
                    </a:p>
                  </a:txBody>
                  <a:tcPr>
                    <a:solidFill>
                      <a:schemeClr val="accent6">
                        <a:lumMod val="20000"/>
                        <a:lumOff val="80000"/>
                      </a:schemeClr>
                    </a:solidFill>
                  </a:tcPr>
                </a:tc>
                <a:tc>
                  <a:txBody>
                    <a:bodyPr/>
                    <a:lstStyle/>
                    <a:p>
                      <a:r>
                        <a:rPr lang="zh-CN" altLang="en-US" dirty="0"/>
                        <a:t>没有相应元素时</a:t>
                      </a:r>
                      <a:r>
                        <a:rPr lang="en-US" altLang="zh-CN" dirty="0" err="1"/>
                        <a:t>ValueError</a:t>
                      </a:r>
                      <a:endParaRPr lang="zh-CN" altLang="en-US" dirty="0"/>
                    </a:p>
                  </a:txBody>
                  <a:tcPr/>
                </a:tc>
                <a:extLst>
                  <a:ext uri="{0D108BD9-81ED-4DB2-BD59-A6C34878D82A}">
                    <a16:rowId xmlns:a16="http://schemas.microsoft.com/office/drawing/2014/main" val="953070554"/>
                  </a:ext>
                </a:extLst>
              </a:tr>
              <a:tr h="370840">
                <a:tc>
                  <a:txBody>
                    <a:bodyPr/>
                    <a:lstStyle/>
                    <a:p>
                      <a:r>
                        <a:rPr lang="en-US" altLang="zh-CN" dirty="0"/>
                        <a:t>clear()</a:t>
                      </a:r>
                      <a:endParaRPr lang="zh-CN" altLang="en-US" dirty="0"/>
                    </a:p>
                  </a:txBody>
                  <a:tcPr/>
                </a:tc>
                <a:tc>
                  <a:txBody>
                    <a:bodyPr/>
                    <a:lstStyle/>
                    <a:p>
                      <a:r>
                        <a:rPr lang="zh-CN" altLang="en-US" dirty="0"/>
                        <a:t>删除所有元素</a:t>
                      </a:r>
                    </a:p>
                  </a:txBody>
                  <a:tcPr/>
                </a:tc>
                <a:tc>
                  <a:txBody>
                    <a:bodyPr/>
                    <a:lstStyle/>
                    <a:p>
                      <a:r>
                        <a:rPr lang="zh-CN" altLang="en-US" dirty="0"/>
                        <a:t>返回</a:t>
                      </a:r>
                      <a:r>
                        <a:rPr lang="en-US" altLang="zh-CN" dirty="0"/>
                        <a:t>None</a:t>
                      </a:r>
                      <a:endParaRPr lang="zh-CN" altLang="en-US" dirty="0"/>
                    </a:p>
                  </a:txBody>
                  <a:tcPr>
                    <a:solidFill>
                      <a:schemeClr val="accent6">
                        <a:lumMod val="20000"/>
                        <a:lumOff val="80000"/>
                      </a:schemeClr>
                    </a:solidFill>
                  </a:tcPr>
                </a:tc>
                <a:tc>
                  <a:txBody>
                    <a:bodyPr/>
                    <a:lstStyle/>
                    <a:p>
                      <a:r>
                        <a:rPr lang="zh-CN" altLang="en-US" dirty="0"/>
                        <a:t>空列表</a:t>
                      </a:r>
                    </a:p>
                  </a:txBody>
                  <a:tcPr/>
                </a:tc>
                <a:extLst>
                  <a:ext uri="{0D108BD9-81ED-4DB2-BD59-A6C34878D82A}">
                    <a16:rowId xmlns:a16="http://schemas.microsoft.com/office/drawing/2014/main" val="2206821726"/>
                  </a:ext>
                </a:extLst>
              </a:tr>
            </a:tbl>
          </a:graphicData>
        </a:graphic>
      </p:graphicFrame>
      <p:sp>
        <p:nvSpPr>
          <p:cNvPr id="6" name="矩形 5">
            <a:extLst>
              <a:ext uri="{FF2B5EF4-FFF2-40B4-BE49-F238E27FC236}">
                <a16:creationId xmlns:a16="http://schemas.microsoft.com/office/drawing/2014/main" id="{B96E2E3B-8412-4361-BB49-7CE79B0786EA}"/>
              </a:ext>
            </a:extLst>
          </p:cNvPr>
          <p:cNvSpPr/>
          <p:nvPr/>
        </p:nvSpPr>
        <p:spPr>
          <a:xfrm>
            <a:off x="885005" y="4731324"/>
            <a:ext cx="8949446" cy="1771126"/>
          </a:xfrm>
          <a:prstGeom prst="rect">
            <a:avLst/>
          </a:prstGeom>
          <a:ln>
            <a:solidFill>
              <a:srgbClr val="C00000"/>
            </a:solidFill>
            <a:prstDash val="dash"/>
          </a:ln>
        </p:spPr>
        <p:txBody>
          <a:bodyPr wrap="square">
            <a:spAutoFit/>
          </a:bodyPr>
          <a:lstStyle/>
          <a:p>
            <a:pPr>
              <a:lnSpc>
                <a:spcPct val="120000"/>
              </a:lnSpc>
              <a:spcAft>
                <a:spcPts val="600"/>
              </a:spcAft>
            </a:pPr>
            <a:r>
              <a:rPr lang="zh-CN" altLang="en-US" sz="1600" b="1" dirty="0">
                <a:solidFill>
                  <a:srgbClr val="C00000"/>
                </a:solidFill>
              </a:rPr>
              <a:t>注意：</a:t>
            </a:r>
            <a:endParaRPr lang="en-US" altLang="zh-CN" sz="1600" b="1" dirty="0">
              <a:solidFill>
                <a:srgbClr val="C00000"/>
              </a:solidFill>
            </a:endParaRPr>
          </a:p>
          <a:p>
            <a:pPr marL="342900" indent="-342900">
              <a:lnSpc>
                <a:spcPct val="120000"/>
              </a:lnSpc>
              <a:spcAft>
                <a:spcPts val="600"/>
              </a:spcAft>
              <a:buFont typeface="+mj-lt"/>
              <a:buAutoNum type="arabicPeriod"/>
            </a:pPr>
            <a:r>
              <a:rPr lang="en-US" altLang="zh-CN" sz="1600" dirty="0" err="1"/>
              <a:t>i</a:t>
            </a:r>
            <a:r>
              <a:rPr lang="zh-CN" altLang="zh-CN" sz="1600" dirty="0"/>
              <a:t>nsert()方法会涉及到插入位置之后所有元素的移动，这会影响处理速度</a:t>
            </a:r>
            <a:endParaRPr lang="en-US" altLang="zh-CN" sz="1600" dirty="0"/>
          </a:p>
          <a:p>
            <a:pPr marL="342900" indent="-342900">
              <a:lnSpc>
                <a:spcPct val="120000"/>
              </a:lnSpc>
              <a:spcAft>
                <a:spcPts val="600"/>
              </a:spcAft>
              <a:buFont typeface="+mj-lt"/>
              <a:buAutoNum type="arabicPeriod"/>
            </a:pPr>
            <a:r>
              <a:rPr lang="zh-CN" altLang="en-US" sz="1600" dirty="0"/>
              <a:t>列表删除方法</a:t>
            </a:r>
            <a:r>
              <a:rPr lang="en-US" altLang="zh-CN" sz="1600" dirty="0"/>
              <a:t>pop()</a:t>
            </a:r>
            <a:r>
              <a:rPr lang="zh-CN" altLang="en-US" sz="1600" dirty="0"/>
              <a:t>弹出非尾部元素时，也有类似问题</a:t>
            </a:r>
            <a:endParaRPr lang="en-US" altLang="zh-CN" sz="1600" dirty="0"/>
          </a:p>
          <a:p>
            <a:pPr>
              <a:lnSpc>
                <a:spcPct val="120000"/>
              </a:lnSpc>
              <a:spcAft>
                <a:spcPts val="600"/>
              </a:spcAft>
            </a:pPr>
            <a:r>
              <a:rPr lang="zh-CN" altLang="en-US" sz="1600" b="1" dirty="0">
                <a:solidFill>
                  <a:srgbClr val="C00000"/>
                </a:solidFill>
              </a:rPr>
              <a:t>建议：</a:t>
            </a:r>
            <a:r>
              <a:rPr lang="zh-CN" altLang="zh-CN" sz="1600" dirty="0"/>
              <a:t>除非有必要，否则应尽量避免在列表中间</a:t>
            </a:r>
            <a:r>
              <a:rPr lang="zh-CN" altLang="en-US" sz="1600" dirty="0"/>
              <a:t>或头部位置</a:t>
            </a:r>
            <a:r>
              <a:rPr lang="zh-CN" altLang="zh-CN" sz="1600" dirty="0"/>
              <a:t>位置插入和删除元素的操作，而是优先考虑使用append()方法</a:t>
            </a:r>
            <a:r>
              <a:rPr lang="zh-CN" altLang="en-US" sz="1600" dirty="0"/>
              <a:t>尾部附加</a:t>
            </a:r>
            <a:r>
              <a:rPr lang="zh-CN" altLang="zh-CN" sz="1600" dirty="0"/>
              <a:t>和pop()方法</a:t>
            </a:r>
            <a:r>
              <a:rPr lang="zh-CN" altLang="en-US" sz="1600" dirty="0"/>
              <a:t>尾部删除</a:t>
            </a:r>
            <a:endParaRPr lang="en-US" altLang="zh-CN" sz="1600" dirty="0"/>
          </a:p>
        </p:txBody>
      </p:sp>
    </p:spTree>
    <p:extLst>
      <p:ext uri="{BB962C8B-B14F-4D97-AF65-F5344CB8AC3E}">
        <p14:creationId xmlns:p14="http://schemas.microsoft.com/office/powerpoint/2010/main" val="46416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16600C2-BB26-4AE0-AE97-EC49EE97ADEC}"/>
              </a:ext>
            </a:extLst>
          </p:cNvPr>
          <p:cNvPicPr>
            <a:picLocks noChangeAspect="1"/>
          </p:cNvPicPr>
          <p:nvPr/>
        </p:nvPicPr>
        <p:blipFill>
          <a:blip r:embed="rId2"/>
          <a:stretch>
            <a:fillRect/>
          </a:stretch>
        </p:blipFill>
        <p:spPr>
          <a:xfrm>
            <a:off x="9101153" y="3713536"/>
            <a:ext cx="2860839" cy="1303867"/>
          </a:xfrm>
          <a:prstGeom prst="rect">
            <a:avLst/>
          </a:prstGeom>
        </p:spPr>
      </p:pic>
      <p:sp>
        <p:nvSpPr>
          <p:cNvPr id="2" name="标题 1">
            <a:extLst>
              <a:ext uri="{FF2B5EF4-FFF2-40B4-BE49-F238E27FC236}">
                <a16:creationId xmlns:a16="http://schemas.microsoft.com/office/drawing/2014/main" id="{AFF1E3DA-852B-449F-B7B6-F0920E7CE6B5}"/>
              </a:ext>
            </a:extLst>
          </p:cNvPr>
          <p:cNvSpPr>
            <a:spLocks noGrp="1"/>
          </p:cNvSpPr>
          <p:nvPr>
            <p:ph type="title"/>
          </p:nvPr>
        </p:nvSpPr>
        <p:spPr/>
        <p:txBody>
          <a:bodyPr/>
          <a:lstStyle/>
          <a:p>
            <a:r>
              <a:rPr lang="zh-CN" altLang="en-US" dirty="0"/>
              <a:t>列表元素的删除</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4D60F9BC-4808-476B-8F8D-9E28C3CC862B}"/>
              </a:ext>
            </a:extLst>
          </p:cNvPr>
          <p:cNvSpPr>
            <a:spLocks noGrp="1"/>
          </p:cNvSpPr>
          <p:nvPr>
            <p:ph idx="1"/>
          </p:nvPr>
        </p:nvSpPr>
        <p:spPr>
          <a:xfrm>
            <a:off x="442913" y="728663"/>
            <a:ext cx="11289710" cy="5617710"/>
          </a:xfrm>
        </p:spPr>
        <p:txBody>
          <a:bodyPr/>
          <a:lstStyle/>
          <a:p>
            <a:r>
              <a:rPr lang="zh-CN" altLang="en-US" dirty="0"/>
              <a:t>如果要</a:t>
            </a:r>
            <a:r>
              <a:rPr lang="zh-CN" altLang="en-US" dirty="0">
                <a:solidFill>
                  <a:srgbClr val="FF0000"/>
                </a:solidFill>
              </a:rPr>
              <a:t>删除列表中所有出现的某个元素</a:t>
            </a:r>
            <a:r>
              <a:rPr lang="zh-CN" altLang="en-US" dirty="0"/>
              <a:t>怎么办？ </a:t>
            </a:r>
            <a:r>
              <a:rPr lang="en-US" altLang="zh-CN" dirty="0"/>
              <a:t>for</a:t>
            </a:r>
            <a:r>
              <a:rPr lang="zh-CN" altLang="en-US" dirty="0"/>
              <a:t>循环遍历，发现元素时删除该元素</a:t>
            </a:r>
          </a:p>
        </p:txBody>
      </p:sp>
      <p:sp>
        <p:nvSpPr>
          <p:cNvPr id="4" name="矩形 3">
            <a:extLst>
              <a:ext uri="{FF2B5EF4-FFF2-40B4-BE49-F238E27FC236}">
                <a16:creationId xmlns:a16="http://schemas.microsoft.com/office/drawing/2014/main" id="{81A83414-BC1B-4EA6-AE70-9A6FAF671FF5}"/>
              </a:ext>
            </a:extLst>
          </p:cNvPr>
          <p:cNvSpPr/>
          <p:nvPr/>
        </p:nvSpPr>
        <p:spPr>
          <a:xfrm>
            <a:off x="8973362" y="1300591"/>
            <a:ext cx="322710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remove_all</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p>
          <a:p>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[2, 2, 2, 2]</a:t>
            </a:r>
          </a:p>
          <a:p>
            <a:r>
              <a:rPr lang="zh-CN" altLang="zh-CN" dirty="0">
                <a:latin typeface="Consolas" panose="020B0609020204030204" pitchFamily="49" charset="0"/>
              </a:rPr>
              <a:t>x = [1,2,1,2,1,1,1]</a:t>
            </a: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remove_all</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cs typeface="Times New Roman" panose="02020603050405020304" pitchFamily="18" charset="0"/>
            </a:endParaRPr>
          </a:p>
          <a:p>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zh-CN" altLang="en-US"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[2, 2, 1] ???</a:t>
            </a:r>
            <a:endParaRPr lang="zh-CN"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54E70D21-ADC6-4820-A81A-254D59B627E3}"/>
              </a:ext>
            </a:extLst>
          </p:cNvPr>
          <p:cNvGrpSpPr/>
          <p:nvPr/>
        </p:nvGrpSpPr>
        <p:grpSpPr>
          <a:xfrm>
            <a:off x="90803" y="1266432"/>
            <a:ext cx="4189811" cy="1869816"/>
            <a:chOff x="647700" y="4954051"/>
            <a:chExt cx="4759858" cy="1869816"/>
          </a:xfrm>
        </p:grpSpPr>
        <p:sp>
          <p:nvSpPr>
            <p:cNvPr id="6" name="矩形 5">
              <a:extLst>
                <a:ext uri="{FF2B5EF4-FFF2-40B4-BE49-F238E27FC236}">
                  <a16:creationId xmlns:a16="http://schemas.microsoft.com/office/drawing/2014/main" id="{AB26B697-7CFC-475A-8711-EFE54A5644D4}"/>
                </a:ext>
              </a:extLst>
            </p:cNvPr>
            <p:cNvSpPr/>
            <p:nvPr/>
          </p:nvSpPr>
          <p:spPr>
            <a:xfrm>
              <a:off x="647700" y="4954051"/>
              <a:ext cx="4759858" cy="178510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remove_all</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err="1">
                  <a:solidFill>
                    <a:srgbClr val="00008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remove</a:t>
              </a:r>
              <a:r>
                <a:rPr lang="en-US" altLang="zh-CN" b="1" kern="0" dirty="0">
                  <a:solidFill>
                    <a:srgbClr val="00008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value</a:t>
              </a:r>
              <a:r>
                <a:rPr lang="en-US" altLang="zh-CN" b="1" kern="0" dirty="0">
                  <a:solidFill>
                    <a:srgbClr val="000080"/>
                  </a:solidFill>
                  <a:highlight>
                    <a:srgbClr val="FFFF00"/>
                  </a:highlight>
                  <a:latin typeface="Consolas" panose="020B0609020204030204" pitchFamily="49" charset="0"/>
                  <a:ea typeface="宋体" panose="02010600030101010101" pitchFamily="2" charset="-122"/>
                  <a:cs typeface="Times New Roman" panose="02020603050405020304" pitchFamily="18" charset="0"/>
                </a:rPr>
                <a:t>)</a:t>
              </a:r>
            </a:p>
            <a:p>
              <a:r>
                <a:rPr lang="en-US" altLang="zh-CN" sz="20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 </a:t>
              </a:r>
              <a:r>
                <a:rPr lang="en-US" altLang="zh-CN" sz="20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p:txBody>
        </p:sp>
        <p:sp>
          <p:nvSpPr>
            <p:cNvPr id="7" name="文本框 6">
              <a:extLst>
                <a:ext uri="{FF2B5EF4-FFF2-40B4-BE49-F238E27FC236}">
                  <a16:creationId xmlns:a16="http://schemas.microsoft.com/office/drawing/2014/main" id="{B53BBE37-5EC1-47AD-AC3A-67178EF8A89F}"/>
                </a:ext>
              </a:extLst>
            </p:cNvPr>
            <p:cNvSpPr txBox="1"/>
            <p:nvPr/>
          </p:nvSpPr>
          <p:spPr>
            <a:xfrm>
              <a:off x="3144611" y="6454535"/>
              <a:ext cx="1872582"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altLang="zh-CN" b="1" dirty="0">
                  <a:solidFill>
                    <a:schemeClr val="bg1"/>
                  </a:solidFill>
                </a:rPr>
                <a:t>remove_all.py</a:t>
              </a:r>
              <a:endParaRPr lang="zh-CN" altLang="en-US" b="1" dirty="0">
                <a:solidFill>
                  <a:schemeClr val="bg1"/>
                </a:solidFill>
              </a:endParaRPr>
            </a:p>
          </p:txBody>
        </p:sp>
      </p:grpSp>
      <p:sp>
        <p:nvSpPr>
          <p:cNvPr id="8" name="矩形 7">
            <a:extLst>
              <a:ext uri="{FF2B5EF4-FFF2-40B4-BE49-F238E27FC236}">
                <a16:creationId xmlns:a16="http://schemas.microsoft.com/office/drawing/2014/main" id="{19011ED5-C63E-4D41-BF1F-9226682BE6EA}"/>
              </a:ext>
            </a:extLst>
          </p:cNvPr>
          <p:cNvSpPr/>
          <p:nvPr/>
        </p:nvSpPr>
        <p:spPr>
          <a:xfrm>
            <a:off x="4324899" y="1266432"/>
            <a:ext cx="4521843"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remove_all_0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del</a:t>
            </a:r>
            <a:r>
              <a:rPr lang="en-US" altLang="zh-CN" kern="0" dirty="0">
                <a:solidFill>
                  <a:srgbClr val="000000"/>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00"/>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list_</a:t>
            </a:r>
            <a:r>
              <a:rPr lang="en-US" altLang="zh-CN" b="1" kern="0" dirty="0">
                <a:solidFill>
                  <a:srgbClr val="000080"/>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a:solidFill>
                  <a:srgbClr val="000000"/>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highlight>
                  <a:srgbClr val="FFFF00"/>
                </a:highlight>
                <a:latin typeface="Courier New" panose="02070309020205020404" pitchFamily="49" charset="0"/>
                <a:ea typeface="宋体" panose="02010600030101010101" pitchFamily="2" charset="-122"/>
                <a:cs typeface="Times New Roman" panose="02020603050405020304" pitchFamily="18" charset="0"/>
              </a:rPr>
              <a:t>]</a:t>
            </a:r>
            <a:endParaRPr lang="zh-CN" altLang="zh-CN" sz="2000" b="1" kern="100" dirty="0">
              <a:highlight>
                <a:srgbClr val="FFFF00"/>
              </a:highlight>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list_</a:t>
            </a:r>
            <a:endParaRPr lang="zh-CN" altLang="zh-CN" sz="2000" kern="100" dirty="0">
              <a:latin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6BFACD4-B9E6-4F1D-B5F0-7F4044891FCA}"/>
              </a:ext>
            </a:extLst>
          </p:cNvPr>
          <p:cNvSpPr txBox="1"/>
          <p:nvPr/>
        </p:nvSpPr>
        <p:spPr>
          <a:xfrm>
            <a:off x="7207246" y="3214352"/>
            <a:ext cx="3763696" cy="646331"/>
          </a:xfrm>
          <a:prstGeom prst="rect">
            <a:avLst/>
          </a:prstGeom>
          <a:noFill/>
        </p:spPr>
        <p:txBody>
          <a:bodyPr wrap="square" rtlCol="0">
            <a:spAutoFit/>
          </a:bodyPr>
          <a:lstStyle/>
          <a:p>
            <a:r>
              <a:rPr lang="zh-CN" altLang="en-US" dirty="0"/>
              <a:t>每轮循环从列表中取下一个元素，但循环体中修改了列表</a:t>
            </a:r>
          </a:p>
        </p:txBody>
      </p:sp>
      <p:cxnSp>
        <p:nvCxnSpPr>
          <p:cNvPr id="11" name="直接箭头连接符 10">
            <a:extLst>
              <a:ext uri="{FF2B5EF4-FFF2-40B4-BE49-F238E27FC236}">
                <a16:creationId xmlns:a16="http://schemas.microsoft.com/office/drawing/2014/main" id="{5744AC75-4848-447C-BD38-FD8396C6AB3E}"/>
              </a:ext>
            </a:extLst>
          </p:cNvPr>
          <p:cNvCxnSpPr>
            <a:cxnSpLocks/>
          </p:cNvCxnSpPr>
          <p:nvPr/>
        </p:nvCxnSpPr>
        <p:spPr>
          <a:xfrm flipH="1" flipV="1">
            <a:off x="7571351" y="2739151"/>
            <a:ext cx="340037" cy="39709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C4C37CA-AE15-46F4-A700-A6B292021EE0}"/>
              </a:ext>
            </a:extLst>
          </p:cNvPr>
          <p:cNvSpPr txBox="1"/>
          <p:nvPr/>
        </p:nvSpPr>
        <p:spPr>
          <a:xfrm>
            <a:off x="205374" y="3113372"/>
            <a:ext cx="6066605" cy="1200329"/>
          </a:xfrm>
          <a:prstGeom prst="rect">
            <a:avLst/>
          </a:prstGeom>
          <a:noFill/>
        </p:spPr>
        <p:txBody>
          <a:bodyPr wrap="square" rtlCol="0">
            <a:spAutoFit/>
          </a:bodyPr>
          <a:lstStyle/>
          <a:p>
            <a:r>
              <a:rPr lang="zh-CN" altLang="en-US" dirty="0"/>
              <a:t>列表的迭代器实现：</a:t>
            </a:r>
            <a:endParaRPr lang="en-US" altLang="zh-CN" dirty="0"/>
          </a:p>
          <a:p>
            <a:pPr marL="285750" indent="-285750">
              <a:buFont typeface="Arial" panose="020B0604020202020204" pitchFamily="34" charset="0"/>
              <a:buChar char="•"/>
            </a:pPr>
            <a:r>
              <a:rPr lang="zh-CN" altLang="en-US" dirty="0"/>
              <a:t>一般假设原有的可迭代对象并不会改变，至少下标不变</a:t>
            </a:r>
            <a:endParaRPr lang="en-US" altLang="zh-CN" dirty="0"/>
          </a:p>
          <a:p>
            <a:pPr marL="285750" indent="-285750">
              <a:buFont typeface="Arial" panose="020B0604020202020204" pitchFamily="34" charset="0"/>
              <a:buChar char="•"/>
            </a:pPr>
            <a:r>
              <a:rPr lang="zh-CN" altLang="en-US" dirty="0"/>
              <a:t>迭代器：维护当前下标</a:t>
            </a:r>
            <a:r>
              <a:rPr lang="en-US" altLang="zh-CN" dirty="0"/>
              <a:t>pos</a:t>
            </a:r>
          </a:p>
          <a:p>
            <a:pPr marL="285750" indent="-285750">
              <a:buFont typeface="Arial" panose="020B0604020202020204" pitchFamily="34" charset="0"/>
              <a:buChar char="•"/>
            </a:pPr>
            <a:r>
              <a:rPr lang="zh-CN" altLang="en-US" dirty="0"/>
              <a:t>如果</a:t>
            </a:r>
            <a:r>
              <a:rPr lang="en-US" altLang="zh-CN" dirty="0" err="1"/>
              <a:t>pos</a:t>
            </a:r>
            <a:r>
              <a:rPr lang="en-US" altLang="zh-CN" dirty="0"/>
              <a:t> &lt; </a:t>
            </a:r>
            <a:r>
              <a:rPr lang="en-US" altLang="zh-CN" dirty="0" err="1"/>
              <a:t>len</a:t>
            </a:r>
            <a:r>
              <a:rPr lang="en-US" altLang="zh-CN" dirty="0"/>
              <a:t>(x)</a:t>
            </a:r>
            <a:r>
              <a:rPr lang="zh-CN" altLang="en-US" dirty="0"/>
              <a:t>，则下一个元素为</a:t>
            </a:r>
            <a:r>
              <a:rPr lang="en-US" altLang="zh-CN" dirty="0"/>
              <a:t>x[pos];  pos += 1 </a:t>
            </a:r>
          </a:p>
        </p:txBody>
      </p:sp>
      <p:graphicFrame>
        <p:nvGraphicFramePr>
          <p:cNvPr id="15" name="表格 14">
            <a:extLst>
              <a:ext uri="{FF2B5EF4-FFF2-40B4-BE49-F238E27FC236}">
                <a16:creationId xmlns:a16="http://schemas.microsoft.com/office/drawing/2014/main" id="{F9A51811-4F03-4695-9CA4-5E4D91404255}"/>
              </a:ext>
            </a:extLst>
          </p:cNvPr>
          <p:cNvGraphicFramePr>
            <a:graphicFrameLocks noGrp="1"/>
          </p:cNvGraphicFramePr>
          <p:nvPr>
            <p:extLst>
              <p:ext uri="{D42A27DB-BD31-4B8C-83A1-F6EECF244321}">
                <p14:modId xmlns:p14="http://schemas.microsoft.com/office/powerpoint/2010/main" val="3001891186"/>
              </p:ext>
            </p:extLst>
          </p:nvPr>
        </p:nvGraphicFramePr>
        <p:xfrm>
          <a:off x="225455" y="4290824"/>
          <a:ext cx="5913093" cy="1854200"/>
        </p:xfrm>
        <a:graphic>
          <a:graphicData uri="http://schemas.openxmlformats.org/drawingml/2006/table">
            <a:tbl>
              <a:tblPr firstRow="1" bandRow="1">
                <a:tableStyleId>{5940675A-B579-460E-94D1-54222C63F5DA}</a:tableStyleId>
              </a:tblPr>
              <a:tblGrid>
                <a:gridCol w="1034716">
                  <a:extLst>
                    <a:ext uri="{9D8B030D-6E8A-4147-A177-3AD203B41FA5}">
                      <a16:colId xmlns:a16="http://schemas.microsoft.com/office/drawing/2014/main" val="1142260043"/>
                    </a:ext>
                  </a:extLst>
                </a:gridCol>
                <a:gridCol w="1870723">
                  <a:extLst>
                    <a:ext uri="{9D8B030D-6E8A-4147-A177-3AD203B41FA5}">
                      <a16:colId xmlns:a16="http://schemas.microsoft.com/office/drawing/2014/main" val="614529870"/>
                    </a:ext>
                  </a:extLst>
                </a:gridCol>
                <a:gridCol w="1927654">
                  <a:extLst>
                    <a:ext uri="{9D8B030D-6E8A-4147-A177-3AD203B41FA5}">
                      <a16:colId xmlns:a16="http://schemas.microsoft.com/office/drawing/2014/main" val="3835605289"/>
                    </a:ext>
                  </a:extLst>
                </a:gridCol>
                <a:gridCol w="1080000">
                  <a:extLst>
                    <a:ext uri="{9D8B030D-6E8A-4147-A177-3AD203B41FA5}">
                      <a16:colId xmlns:a16="http://schemas.microsoft.com/office/drawing/2014/main" val="4051943130"/>
                    </a:ext>
                  </a:extLst>
                </a:gridCol>
              </a:tblGrid>
              <a:tr h="370840">
                <a:tc>
                  <a:txBody>
                    <a:bodyPr/>
                    <a:lstStyle/>
                    <a:p>
                      <a:r>
                        <a:rPr lang="en-US" altLang="zh-CN" sz="1800" dirty="0" err="1"/>
                        <a:t>pos</a:t>
                      </a:r>
                      <a:r>
                        <a:rPr lang="en-US" altLang="zh-CN" sz="1800" dirty="0"/>
                        <a:t> = 0</a:t>
                      </a:r>
                      <a:endParaRPr lang="zh-CN" altLang="en-US" sz="1800" dirty="0"/>
                    </a:p>
                  </a:txBody>
                  <a:tcPr/>
                </a:tc>
                <a:tc>
                  <a:txBody>
                    <a:bodyPr/>
                    <a:lstStyle/>
                    <a:p>
                      <a:r>
                        <a:rPr lang="zh-CN" altLang="zh-CN" sz="1800" dirty="0"/>
                        <a:t>[</a:t>
                      </a:r>
                      <a:r>
                        <a:rPr lang="zh-CN" altLang="zh-CN" sz="1800" u="sng" dirty="0">
                          <a:solidFill>
                            <a:srgbClr val="FF0000"/>
                          </a:solidFill>
                        </a:rPr>
                        <a:t>1</a:t>
                      </a:r>
                      <a:r>
                        <a:rPr lang="zh-CN" altLang="zh-CN" sz="1800" dirty="0"/>
                        <a:t>,2,1,2,1,1,1]</a:t>
                      </a:r>
                      <a:endParaRPr lang="zh-CN" altLang="en-US" sz="1800" dirty="0"/>
                    </a:p>
                  </a:txBody>
                  <a:tcPr/>
                </a:tc>
                <a:tc>
                  <a:txBody>
                    <a:bodyPr/>
                    <a:lstStyle/>
                    <a:p>
                      <a:r>
                        <a:rPr lang="en-US" altLang="zh-CN" sz="1800" dirty="0" err="1"/>
                        <a:t>i</a:t>
                      </a:r>
                      <a:r>
                        <a:rPr lang="en-US" altLang="zh-CN" sz="1800" dirty="0"/>
                        <a:t> = x[</a:t>
                      </a:r>
                      <a:r>
                        <a:rPr lang="en-US" altLang="zh-CN" sz="1800" dirty="0" err="1"/>
                        <a:t>pos</a:t>
                      </a:r>
                      <a:r>
                        <a:rPr lang="en-US" altLang="zh-CN" sz="1800" dirty="0"/>
                        <a:t>] </a:t>
                      </a:r>
                      <a:r>
                        <a:rPr lang="en-US" altLang="zh-CN" sz="1800" dirty="0">
                          <a:sym typeface="Wingdings" panose="05000000000000000000" pitchFamily="2" charset="2"/>
                        </a:rPr>
                        <a:t> 1 </a:t>
                      </a:r>
                      <a:endParaRPr lang="zh-CN" altLang="en-US" sz="1800" dirty="0"/>
                    </a:p>
                  </a:txBody>
                  <a:tcPr/>
                </a:tc>
                <a:tc>
                  <a:txBody>
                    <a:bodyPr/>
                    <a:lstStyle/>
                    <a:p>
                      <a:r>
                        <a:rPr lang="en-US" altLang="zh-CN" sz="1800" dirty="0">
                          <a:sym typeface="Wingdings" panose="05000000000000000000" pitchFamily="2" charset="2"/>
                        </a:rPr>
                        <a:t>remove </a:t>
                      </a:r>
                      <a:endParaRPr lang="zh-CN" altLang="en-US" sz="1800" dirty="0"/>
                    </a:p>
                  </a:txBody>
                  <a:tcPr/>
                </a:tc>
                <a:extLst>
                  <a:ext uri="{0D108BD9-81ED-4DB2-BD59-A6C34878D82A}">
                    <a16:rowId xmlns:a16="http://schemas.microsoft.com/office/drawing/2014/main" val="3798844852"/>
                  </a:ext>
                </a:extLst>
              </a:tr>
              <a:tr h="370840">
                <a:tc>
                  <a:txBody>
                    <a:bodyPr/>
                    <a:lstStyle/>
                    <a:p>
                      <a:r>
                        <a:rPr lang="en-US" altLang="zh-CN" sz="1800" dirty="0" err="1"/>
                        <a:t>pos</a:t>
                      </a:r>
                      <a:r>
                        <a:rPr lang="en-US" altLang="zh-CN" sz="1800" dirty="0"/>
                        <a:t> = 1</a:t>
                      </a:r>
                      <a:endParaRPr lang="zh-CN" altLang="en-US" sz="1800" dirty="0"/>
                    </a:p>
                  </a:txBody>
                  <a:tcPr/>
                </a:tc>
                <a:tc>
                  <a:txBody>
                    <a:bodyPr/>
                    <a:lstStyle/>
                    <a:p>
                      <a:r>
                        <a:rPr lang="zh-CN" altLang="zh-CN" sz="1800" dirty="0"/>
                        <a:t>[2,</a:t>
                      </a:r>
                      <a:r>
                        <a:rPr lang="zh-CN" altLang="zh-CN" sz="1800" u="sng" dirty="0">
                          <a:solidFill>
                            <a:srgbClr val="FF0000"/>
                          </a:solidFill>
                        </a:rPr>
                        <a:t>1</a:t>
                      </a:r>
                      <a:r>
                        <a:rPr lang="zh-CN" altLang="zh-CN" sz="1800" dirty="0"/>
                        <a:t>,2,1,1,1]</a:t>
                      </a:r>
                      <a:endParaRPr lang="zh-CN" altLang="en-US" sz="1800" dirty="0"/>
                    </a:p>
                  </a:txBody>
                  <a:tcPr/>
                </a:tc>
                <a:tc>
                  <a:txBody>
                    <a:bodyPr/>
                    <a:lstStyle/>
                    <a:p>
                      <a:r>
                        <a:rPr lang="en-US" altLang="zh-CN" sz="1800" dirty="0" err="1"/>
                        <a:t>i</a:t>
                      </a:r>
                      <a:r>
                        <a:rPr lang="en-US" altLang="zh-CN" sz="1800" dirty="0"/>
                        <a:t> = x[</a:t>
                      </a:r>
                      <a:r>
                        <a:rPr lang="en-US" altLang="zh-CN" sz="1800" dirty="0" err="1"/>
                        <a:t>pos</a:t>
                      </a:r>
                      <a:r>
                        <a:rPr lang="en-US" altLang="zh-CN" sz="1800" dirty="0"/>
                        <a:t>] </a:t>
                      </a:r>
                      <a:r>
                        <a:rPr lang="en-US" altLang="zh-CN" sz="1800" dirty="0">
                          <a:sym typeface="Wingdings" panose="05000000000000000000" pitchFamily="2" charset="2"/>
                        </a:rPr>
                        <a:t> 1</a:t>
                      </a:r>
                      <a:endParaRPr lang="zh-CN" altLang="en-US" sz="1800" dirty="0"/>
                    </a:p>
                  </a:txBody>
                  <a:tcPr/>
                </a:tc>
                <a:tc>
                  <a:txBody>
                    <a:bodyPr/>
                    <a:lstStyle/>
                    <a:p>
                      <a:r>
                        <a:rPr lang="en-US" altLang="zh-CN" sz="1800" dirty="0">
                          <a:sym typeface="Wingdings" panose="05000000000000000000" pitchFamily="2" charset="2"/>
                        </a:rPr>
                        <a:t>remove </a:t>
                      </a:r>
                      <a:endParaRPr lang="zh-CN" altLang="en-US" sz="1800" dirty="0"/>
                    </a:p>
                  </a:txBody>
                  <a:tcPr/>
                </a:tc>
                <a:extLst>
                  <a:ext uri="{0D108BD9-81ED-4DB2-BD59-A6C34878D82A}">
                    <a16:rowId xmlns:a16="http://schemas.microsoft.com/office/drawing/2014/main" val="2186335716"/>
                  </a:ext>
                </a:extLst>
              </a:tr>
              <a:tr h="370840">
                <a:tc>
                  <a:txBody>
                    <a:bodyPr/>
                    <a:lstStyle/>
                    <a:p>
                      <a:r>
                        <a:rPr lang="en-US" altLang="zh-CN" sz="1800" dirty="0" err="1"/>
                        <a:t>pos</a:t>
                      </a:r>
                      <a:r>
                        <a:rPr lang="en-US" altLang="zh-CN" sz="1800" dirty="0"/>
                        <a:t> = 2</a:t>
                      </a:r>
                      <a:endParaRPr lang="zh-CN" altLang="en-US" sz="1800" dirty="0"/>
                    </a:p>
                  </a:txBody>
                  <a:tcPr/>
                </a:tc>
                <a:tc>
                  <a:txBody>
                    <a:bodyPr/>
                    <a:lstStyle/>
                    <a:p>
                      <a:r>
                        <a:rPr lang="zh-CN" altLang="zh-CN" sz="1800" dirty="0"/>
                        <a:t>[2,2,</a:t>
                      </a:r>
                      <a:r>
                        <a:rPr lang="zh-CN" altLang="zh-CN" sz="1800" u="sng" dirty="0">
                          <a:solidFill>
                            <a:srgbClr val="FF0000"/>
                          </a:solidFill>
                        </a:rPr>
                        <a:t>1</a:t>
                      </a:r>
                      <a:r>
                        <a:rPr lang="zh-CN" altLang="zh-CN" sz="1800" dirty="0"/>
                        <a:t>,1,1]</a:t>
                      </a:r>
                      <a:endParaRPr lang="zh-CN" altLang="en-US" sz="1800" dirty="0"/>
                    </a:p>
                  </a:txBody>
                  <a:tcPr/>
                </a:tc>
                <a:tc>
                  <a:txBody>
                    <a:bodyPr/>
                    <a:lstStyle/>
                    <a:p>
                      <a:r>
                        <a:rPr lang="en-US" altLang="zh-CN" sz="1800" dirty="0" err="1"/>
                        <a:t>i</a:t>
                      </a:r>
                      <a:r>
                        <a:rPr lang="en-US" altLang="zh-CN" sz="1800" dirty="0"/>
                        <a:t> = x[</a:t>
                      </a:r>
                      <a:r>
                        <a:rPr lang="en-US" altLang="zh-CN" sz="1800" dirty="0" err="1"/>
                        <a:t>pos</a:t>
                      </a:r>
                      <a:r>
                        <a:rPr lang="en-US" altLang="zh-CN" sz="1800" dirty="0"/>
                        <a:t>] </a:t>
                      </a:r>
                      <a:r>
                        <a:rPr lang="en-US" altLang="zh-CN" sz="1800" dirty="0">
                          <a:sym typeface="Wingdings" panose="05000000000000000000" pitchFamily="2" charset="2"/>
                        </a:rPr>
                        <a:t> 1</a:t>
                      </a:r>
                      <a:endParaRPr lang="zh-CN" altLang="en-US" sz="1800" dirty="0"/>
                    </a:p>
                  </a:txBody>
                  <a:tcPr/>
                </a:tc>
                <a:tc>
                  <a:txBody>
                    <a:bodyPr/>
                    <a:lstStyle/>
                    <a:p>
                      <a:r>
                        <a:rPr lang="en-US" altLang="zh-CN" sz="1800" dirty="0">
                          <a:sym typeface="Wingdings" panose="05000000000000000000" pitchFamily="2" charset="2"/>
                        </a:rPr>
                        <a:t>remove </a:t>
                      </a:r>
                      <a:endParaRPr lang="zh-CN" altLang="en-US" sz="1800" dirty="0"/>
                    </a:p>
                  </a:txBody>
                  <a:tcPr/>
                </a:tc>
                <a:extLst>
                  <a:ext uri="{0D108BD9-81ED-4DB2-BD59-A6C34878D82A}">
                    <a16:rowId xmlns:a16="http://schemas.microsoft.com/office/drawing/2014/main" val="549471905"/>
                  </a:ext>
                </a:extLst>
              </a:tr>
              <a:tr h="370840">
                <a:tc>
                  <a:txBody>
                    <a:bodyPr/>
                    <a:lstStyle/>
                    <a:p>
                      <a:r>
                        <a:rPr lang="en-US" altLang="zh-CN" sz="1800" dirty="0" err="1"/>
                        <a:t>pos</a:t>
                      </a:r>
                      <a:r>
                        <a:rPr lang="en-US" altLang="zh-CN" sz="1800" dirty="0"/>
                        <a:t> = 3</a:t>
                      </a:r>
                      <a:endParaRPr lang="zh-CN" altLang="en-US" sz="1800" dirty="0"/>
                    </a:p>
                  </a:txBody>
                  <a:tcPr/>
                </a:tc>
                <a:tc>
                  <a:txBody>
                    <a:bodyPr/>
                    <a:lstStyle/>
                    <a:p>
                      <a:r>
                        <a:rPr lang="zh-CN" altLang="zh-CN" sz="1800" dirty="0"/>
                        <a:t>[2,</a:t>
                      </a:r>
                      <a:r>
                        <a:rPr lang="en-US" altLang="zh-CN" sz="1800" dirty="0"/>
                        <a:t>2,</a:t>
                      </a:r>
                      <a:r>
                        <a:rPr lang="zh-CN" altLang="zh-CN" sz="1800" dirty="0"/>
                        <a:t>1,</a:t>
                      </a:r>
                      <a:r>
                        <a:rPr lang="zh-CN" altLang="zh-CN" sz="1800" u="sng" dirty="0">
                          <a:solidFill>
                            <a:srgbClr val="FF0000"/>
                          </a:solidFill>
                        </a:rPr>
                        <a:t>1</a:t>
                      </a:r>
                      <a:r>
                        <a:rPr lang="zh-CN" altLang="zh-CN" sz="1800" dirty="0"/>
                        <a:t>]</a:t>
                      </a:r>
                      <a:endParaRPr lang="zh-CN" altLang="en-US" sz="1800" dirty="0"/>
                    </a:p>
                  </a:txBody>
                  <a:tcPr/>
                </a:tc>
                <a:tc>
                  <a:txBody>
                    <a:bodyPr/>
                    <a:lstStyle/>
                    <a:p>
                      <a:r>
                        <a:rPr lang="en-US" altLang="zh-CN" sz="1800" dirty="0" err="1"/>
                        <a:t>i</a:t>
                      </a:r>
                      <a:r>
                        <a:rPr lang="en-US" altLang="zh-CN" sz="1800" dirty="0"/>
                        <a:t> = x[</a:t>
                      </a:r>
                      <a:r>
                        <a:rPr lang="en-US" altLang="zh-CN" sz="1800" dirty="0" err="1"/>
                        <a:t>pos</a:t>
                      </a:r>
                      <a:r>
                        <a:rPr lang="en-US" altLang="zh-CN" sz="1800" dirty="0"/>
                        <a:t>] </a:t>
                      </a:r>
                      <a:r>
                        <a:rPr lang="en-US" altLang="zh-CN" sz="1800" dirty="0">
                          <a:sym typeface="Wingdings" panose="05000000000000000000" pitchFamily="2" charset="2"/>
                        </a:rPr>
                        <a:t> 1</a:t>
                      </a:r>
                      <a:endParaRPr lang="zh-CN" altLang="en-US" sz="1800" dirty="0"/>
                    </a:p>
                  </a:txBody>
                  <a:tcPr/>
                </a:tc>
                <a:tc>
                  <a:txBody>
                    <a:bodyPr/>
                    <a:lstStyle/>
                    <a:p>
                      <a:r>
                        <a:rPr lang="en-US" altLang="zh-CN" sz="1800" dirty="0">
                          <a:sym typeface="Wingdings" panose="05000000000000000000" pitchFamily="2" charset="2"/>
                        </a:rPr>
                        <a:t>remove </a:t>
                      </a:r>
                      <a:endParaRPr lang="zh-CN" altLang="en-US" sz="1800" dirty="0"/>
                    </a:p>
                  </a:txBody>
                  <a:tcPr/>
                </a:tc>
                <a:extLst>
                  <a:ext uri="{0D108BD9-81ED-4DB2-BD59-A6C34878D82A}">
                    <a16:rowId xmlns:a16="http://schemas.microsoft.com/office/drawing/2014/main" val="2436785092"/>
                  </a:ext>
                </a:extLst>
              </a:tr>
              <a:tr h="370840">
                <a:tc>
                  <a:txBody>
                    <a:bodyPr/>
                    <a:lstStyle/>
                    <a:p>
                      <a:r>
                        <a:rPr lang="en-US" altLang="zh-CN" sz="1800" dirty="0" err="1"/>
                        <a:t>pos</a:t>
                      </a:r>
                      <a:r>
                        <a:rPr lang="en-US" altLang="zh-CN" sz="1800" dirty="0"/>
                        <a:t> = 4</a:t>
                      </a:r>
                      <a:endParaRPr lang="zh-CN" altLang="en-US" sz="1800" dirty="0"/>
                    </a:p>
                  </a:txBody>
                  <a:tcPr/>
                </a:tc>
                <a:tc>
                  <a:txBody>
                    <a:bodyPr/>
                    <a:lstStyle/>
                    <a:p>
                      <a:r>
                        <a:rPr lang="en-US" altLang="zh-CN" sz="1800" dirty="0">
                          <a:sym typeface="Wingdings" panose="05000000000000000000" pitchFamily="2" charset="2"/>
                        </a:rPr>
                        <a:t>[2,2,1]</a:t>
                      </a:r>
                      <a:endParaRPr lang="zh-CN" altLang="en-US" sz="1800" dirty="0"/>
                    </a:p>
                  </a:txBody>
                  <a:tcPr/>
                </a:tc>
                <a:tc>
                  <a:txBody>
                    <a:bodyPr/>
                    <a:lstStyle/>
                    <a:p>
                      <a:r>
                        <a:rPr lang="en-US" altLang="zh-CN" sz="1800" dirty="0" err="1">
                          <a:sym typeface="Wingdings" panose="05000000000000000000" pitchFamily="2" charset="2"/>
                        </a:rPr>
                        <a:t>pos</a:t>
                      </a:r>
                      <a:r>
                        <a:rPr lang="en-US" altLang="zh-CN" sz="1800" dirty="0">
                          <a:sym typeface="Wingdings" panose="05000000000000000000" pitchFamily="2" charset="2"/>
                        </a:rPr>
                        <a:t> &gt;=</a:t>
                      </a:r>
                      <a:r>
                        <a:rPr lang="en-US" altLang="zh-CN" sz="1800" dirty="0" err="1">
                          <a:sym typeface="Wingdings" panose="05000000000000000000" pitchFamily="2" charset="2"/>
                        </a:rPr>
                        <a:t>len</a:t>
                      </a:r>
                      <a:r>
                        <a:rPr lang="en-US" altLang="zh-CN" sz="1800" dirty="0">
                          <a:sym typeface="Wingdings" panose="05000000000000000000" pitchFamily="2" charset="2"/>
                        </a:rPr>
                        <a:t>(x)</a:t>
                      </a:r>
                      <a:endParaRPr lang="zh-CN" altLang="en-US" sz="1800" dirty="0"/>
                    </a:p>
                  </a:txBody>
                  <a:tcPr/>
                </a:tc>
                <a:tc>
                  <a:txBody>
                    <a:bodyPr/>
                    <a:lstStyle/>
                    <a:p>
                      <a:r>
                        <a:rPr lang="en-US" altLang="zh-CN" sz="1800" dirty="0"/>
                        <a:t>stop</a:t>
                      </a:r>
                      <a:endParaRPr lang="zh-CN" altLang="en-US" sz="1800" dirty="0"/>
                    </a:p>
                  </a:txBody>
                  <a:tcPr/>
                </a:tc>
                <a:extLst>
                  <a:ext uri="{0D108BD9-81ED-4DB2-BD59-A6C34878D82A}">
                    <a16:rowId xmlns:a16="http://schemas.microsoft.com/office/drawing/2014/main" val="512655966"/>
                  </a:ext>
                </a:extLst>
              </a:tr>
            </a:tbl>
          </a:graphicData>
        </a:graphic>
      </p:graphicFrame>
      <p:sp>
        <p:nvSpPr>
          <p:cNvPr id="16" name="文本框 15">
            <a:extLst>
              <a:ext uri="{FF2B5EF4-FFF2-40B4-BE49-F238E27FC236}">
                <a16:creationId xmlns:a16="http://schemas.microsoft.com/office/drawing/2014/main" id="{7775406D-4C65-45C1-8E43-0E7FFED1AE7D}"/>
              </a:ext>
            </a:extLst>
          </p:cNvPr>
          <p:cNvSpPr txBox="1"/>
          <p:nvPr/>
        </p:nvSpPr>
        <p:spPr>
          <a:xfrm>
            <a:off x="205374" y="6273683"/>
            <a:ext cx="5475759" cy="646331"/>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dirty="0"/>
              <a:t>例子中：一旦</a:t>
            </a:r>
            <a:r>
              <a:rPr lang="en-US" altLang="zh-CN" dirty="0"/>
              <a:t>remove(value)</a:t>
            </a:r>
            <a:r>
              <a:rPr lang="zh-CN" altLang="en-US" dirty="0"/>
              <a:t>或</a:t>
            </a:r>
            <a:r>
              <a:rPr lang="en-US" altLang="zh-CN" dirty="0"/>
              <a:t>del list_[</a:t>
            </a:r>
            <a:r>
              <a:rPr lang="en-US" altLang="zh-CN" dirty="0" err="1"/>
              <a:t>i</a:t>
            </a:r>
            <a:r>
              <a:rPr lang="en-US" altLang="zh-CN" dirty="0"/>
              <a:t>]</a:t>
            </a:r>
            <a:r>
              <a:rPr lang="zh-CN" altLang="en-US" dirty="0"/>
              <a:t>，后面的元素往前移动一个位置，导致会跳过后面一个元素</a:t>
            </a:r>
            <a:r>
              <a:rPr lang="en-US" altLang="zh-CN" dirty="0"/>
              <a:t>!</a:t>
            </a:r>
            <a:endParaRPr lang="zh-CN" altLang="en-US" dirty="0"/>
          </a:p>
        </p:txBody>
      </p:sp>
      <p:sp>
        <p:nvSpPr>
          <p:cNvPr id="21" name="矩形 20">
            <a:extLst>
              <a:ext uri="{FF2B5EF4-FFF2-40B4-BE49-F238E27FC236}">
                <a16:creationId xmlns:a16="http://schemas.microsoft.com/office/drawing/2014/main" id="{4298D776-73E6-4420-ABBD-0E440FCA6778}"/>
              </a:ext>
            </a:extLst>
          </p:cNvPr>
          <p:cNvSpPr/>
          <p:nvPr/>
        </p:nvSpPr>
        <p:spPr>
          <a:xfrm>
            <a:off x="6449205" y="4651976"/>
            <a:ext cx="5635528" cy="1797415"/>
          </a:xfrm>
          <a:prstGeom prst="rect">
            <a:avLst/>
          </a:prstGeom>
        </p:spPr>
        <p:txBody>
          <a:bodyPr wrap="square">
            <a:spAutoFit/>
          </a:bodyPr>
          <a:lstStyle/>
          <a:p>
            <a:pPr>
              <a:lnSpc>
                <a:spcPct val="120000"/>
              </a:lnSpc>
              <a:spcAft>
                <a:spcPts val="600"/>
              </a:spcAft>
            </a:pPr>
            <a:r>
              <a:rPr lang="zh-CN" altLang="en-US" b="1" dirty="0">
                <a:solidFill>
                  <a:srgbClr val="C00000"/>
                </a:solidFill>
              </a:rPr>
              <a:t>基本观察：</a:t>
            </a:r>
            <a:endParaRPr lang="en-US" altLang="zh-CN" b="1" dirty="0">
              <a:solidFill>
                <a:srgbClr val="C00000"/>
              </a:solidFill>
            </a:endParaRPr>
          </a:p>
          <a:p>
            <a:pPr marL="342831" indent="-342831">
              <a:lnSpc>
                <a:spcPct val="120000"/>
              </a:lnSpc>
              <a:spcAft>
                <a:spcPts val="600"/>
              </a:spcAft>
              <a:buFont typeface="+mj-lt"/>
              <a:buAutoNum type="arabicPeriod"/>
            </a:pPr>
            <a:r>
              <a:rPr lang="zh-CN" altLang="zh-CN" dirty="0"/>
              <a:t>每当插入或删除一个元素之后，该元素位置后面所有元素的索引就都改变了</a:t>
            </a:r>
            <a:endParaRPr lang="en-US" altLang="zh-CN" dirty="0"/>
          </a:p>
          <a:p>
            <a:pPr marL="342900" indent="-342900">
              <a:buFont typeface="+mj-lt"/>
              <a:buAutoNum type="arabicPeriod"/>
            </a:pPr>
            <a:r>
              <a:rPr lang="zh-CN" altLang="en-US" dirty="0"/>
              <a:t>迭代器实现一般假设原有的可迭代对象并不会改变，至少下标不变</a:t>
            </a:r>
            <a:endParaRPr lang="en-US" altLang="zh-CN" dirty="0"/>
          </a:p>
        </p:txBody>
      </p:sp>
    </p:spTree>
    <p:extLst>
      <p:ext uri="{BB962C8B-B14F-4D97-AF65-F5344CB8AC3E}">
        <p14:creationId xmlns:p14="http://schemas.microsoft.com/office/powerpoint/2010/main" val="430208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0760F-E576-4342-9AFB-3E75800C83B2}"/>
              </a:ext>
            </a:extLst>
          </p:cNvPr>
          <p:cNvSpPr>
            <a:spLocks noGrp="1"/>
          </p:cNvSpPr>
          <p:nvPr>
            <p:ph type="title"/>
          </p:nvPr>
        </p:nvSpPr>
        <p:spPr/>
        <p:txBody>
          <a:bodyPr/>
          <a:lstStyle/>
          <a:p>
            <a:r>
              <a:rPr lang="zh-CN" altLang="en-US" dirty="0"/>
              <a:t>列表元素的删除</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FEDCB343-4C8A-4F21-B324-C7C3710F4F9D}"/>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5FB0E14C-187E-4E9C-9CA2-FAD499E88270}"/>
              </a:ext>
            </a:extLst>
          </p:cNvPr>
          <p:cNvSpPr/>
          <p:nvPr/>
        </p:nvSpPr>
        <p:spPr>
          <a:xfrm>
            <a:off x="258208" y="1667079"/>
            <a:ext cx="5621912" cy="15081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remove_all_2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.copy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20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sz="20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remove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list_</a:t>
            </a:r>
            <a:endParaRPr lang="zh-CN" altLang="zh-CN" sz="2000" kern="100" dirty="0">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C4180BA8-9055-47BD-BDD0-2F7E6E78971C}"/>
              </a:ext>
            </a:extLst>
          </p:cNvPr>
          <p:cNvSpPr/>
          <p:nvPr/>
        </p:nvSpPr>
        <p:spPr>
          <a:xfrm>
            <a:off x="137058" y="3429000"/>
            <a:ext cx="5621912"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remove_all_3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del</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list_</a:t>
            </a:r>
            <a:endParaRPr lang="zh-CN" altLang="zh-CN" sz="2000" kern="100" dirty="0">
              <a:latin typeface="Consolas" panose="020B0609020204030204" pitchFamily="49"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C1EAEF4D-A319-4666-AC4D-FE2A6CC68B42}"/>
              </a:ext>
            </a:extLst>
          </p:cNvPr>
          <p:cNvGraphicFramePr>
            <a:graphicFrameLocks noGrp="1"/>
          </p:cNvGraphicFramePr>
          <p:nvPr>
            <p:extLst>
              <p:ext uri="{D42A27DB-BD31-4B8C-83A1-F6EECF244321}">
                <p14:modId xmlns:p14="http://schemas.microsoft.com/office/powerpoint/2010/main" val="1824589293"/>
              </p:ext>
            </p:extLst>
          </p:nvPr>
        </p:nvGraphicFramePr>
        <p:xfrm>
          <a:off x="6496043" y="5177418"/>
          <a:ext cx="5339248" cy="741680"/>
        </p:xfrm>
        <a:graphic>
          <a:graphicData uri="http://schemas.openxmlformats.org/drawingml/2006/table">
            <a:tbl>
              <a:tblPr firstRow="1" bandRow="1">
                <a:tableStyleId>{5940675A-B579-460E-94D1-54222C63F5DA}</a:tableStyleId>
              </a:tblPr>
              <a:tblGrid>
                <a:gridCol w="667406">
                  <a:extLst>
                    <a:ext uri="{9D8B030D-6E8A-4147-A177-3AD203B41FA5}">
                      <a16:colId xmlns:a16="http://schemas.microsoft.com/office/drawing/2014/main" val="1214396944"/>
                    </a:ext>
                  </a:extLst>
                </a:gridCol>
                <a:gridCol w="667406">
                  <a:extLst>
                    <a:ext uri="{9D8B030D-6E8A-4147-A177-3AD203B41FA5}">
                      <a16:colId xmlns:a16="http://schemas.microsoft.com/office/drawing/2014/main" val="1248390288"/>
                    </a:ext>
                  </a:extLst>
                </a:gridCol>
                <a:gridCol w="667406">
                  <a:extLst>
                    <a:ext uri="{9D8B030D-6E8A-4147-A177-3AD203B41FA5}">
                      <a16:colId xmlns:a16="http://schemas.microsoft.com/office/drawing/2014/main" val="3805247394"/>
                    </a:ext>
                  </a:extLst>
                </a:gridCol>
                <a:gridCol w="667406">
                  <a:extLst>
                    <a:ext uri="{9D8B030D-6E8A-4147-A177-3AD203B41FA5}">
                      <a16:colId xmlns:a16="http://schemas.microsoft.com/office/drawing/2014/main" val="50917243"/>
                    </a:ext>
                  </a:extLst>
                </a:gridCol>
                <a:gridCol w="667406">
                  <a:extLst>
                    <a:ext uri="{9D8B030D-6E8A-4147-A177-3AD203B41FA5}">
                      <a16:colId xmlns:a16="http://schemas.microsoft.com/office/drawing/2014/main" val="3059587697"/>
                    </a:ext>
                  </a:extLst>
                </a:gridCol>
                <a:gridCol w="667406">
                  <a:extLst>
                    <a:ext uri="{9D8B030D-6E8A-4147-A177-3AD203B41FA5}">
                      <a16:colId xmlns:a16="http://schemas.microsoft.com/office/drawing/2014/main" val="1930530725"/>
                    </a:ext>
                  </a:extLst>
                </a:gridCol>
                <a:gridCol w="667406">
                  <a:extLst>
                    <a:ext uri="{9D8B030D-6E8A-4147-A177-3AD203B41FA5}">
                      <a16:colId xmlns:a16="http://schemas.microsoft.com/office/drawing/2014/main" val="1242475212"/>
                    </a:ext>
                  </a:extLst>
                </a:gridCol>
                <a:gridCol w="667406">
                  <a:extLst>
                    <a:ext uri="{9D8B030D-6E8A-4147-A177-3AD203B41FA5}">
                      <a16:colId xmlns:a16="http://schemas.microsoft.com/office/drawing/2014/main" val="1615494651"/>
                    </a:ext>
                  </a:extLst>
                </a:gridCol>
              </a:tblGrid>
              <a:tr h="370840">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24616"/>
                  </a:ext>
                </a:extLst>
              </a:tr>
              <a:tr h="370840">
                <a:tc>
                  <a:txBody>
                    <a:bodyPr/>
                    <a:lstStyle/>
                    <a:p>
                      <a:pPr algn="ctr"/>
                      <a:r>
                        <a:rPr lang="en-US" altLang="zh-CN" dirty="0"/>
                        <a:t>0</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5</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6</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7</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009373"/>
                  </a:ext>
                </a:extLst>
              </a:tr>
            </a:tbl>
          </a:graphicData>
        </a:graphic>
      </p:graphicFrame>
      <p:cxnSp>
        <p:nvCxnSpPr>
          <p:cNvPr id="7" name="直接箭头连接符 6">
            <a:extLst>
              <a:ext uri="{FF2B5EF4-FFF2-40B4-BE49-F238E27FC236}">
                <a16:creationId xmlns:a16="http://schemas.microsoft.com/office/drawing/2014/main" id="{5723A7C0-43FA-444D-8D67-74341710C1BB}"/>
              </a:ext>
            </a:extLst>
          </p:cNvPr>
          <p:cNvCxnSpPr/>
          <p:nvPr/>
        </p:nvCxnSpPr>
        <p:spPr>
          <a:xfrm flipH="1">
            <a:off x="7969607" y="5996905"/>
            <a:ext cx="34253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77D9406-A44D-40B0-8D3D-3230D570CFBA}"/>
              </a:ext>
            </a:extLst>
          </p:cNvPr>
          <p:cNvSpPr/>
          <p:nvPr/>
        </p:nvSpPr>
        <p:spPr>
          <a:xfrm>
            <a:off x="7112422" y="6124578"/>
            <a:ext cx="907621" cy="369332"/>
          </a:xfrm>
          <a:prstGeom prst="rect">
            <a:avLst/>
          </a:prstGeom>
        </p:spPr>
        <p:txBody>
          <a:bodyPr wrap="none">
            <a:spAutoFit/>
          </a:bodyPr>
          <a:lstStyle/>
          <a:p>
            <a:pPr algn="ctr"/>
            <a:r>
              <a:rPr lang="en-US" altLang="zh-CN" dirty="0"/>
              <a:t>del x[1]</a:t>
            </a:r>
            <a:endParaRPr lang="zh-CN" altLang="en-US" dirty="0"/>
          </a:p>
        </p:txBody>
      </p:sp>
      <p:sp>
        <p:nvSpPr>
          <p:cNvPr id="9" name="矩形 8">
            <a:extLst>
              <a:ext uri="{FF2B5EF4-FFF2-40B4-BE49-F238E27FC236}">
                <a16:creationId xmlns:a16="http://schemas.microsoft.com/office/drawing/2014/main" id="{1A72B4FC-EFB9-4A71-A8A3-5D59111464D6}"/>
              </a:ext>
            </a:extLst>
          </p:cNvPr>
          <p:cNvSpPr/>
          <p:nvPr/>
        </p:nvSpPr>
        <p:spPr>
          <a:xfrm>
            <a:off x="10508764" y="6124578"/>
            <a:ext cx="907621" cy="369332"/>
          </a:xfrm>
          <a:prstGeom prst="rect">
            <a:avLst/>
          </a:prstGeom>
        </p:spPr>
        <p:txBody>
          <a:bodyPr wrap="none">
            <a:spAutoFit/>
          </a:bodyPr>
          <a:lstStyle/>
          <a:p>
            <a:pPr algn="ctr"/>
            <a:r>
              <a:rPr lang="en-US" altLang="zh-CN"/>
              <a:t>del x[6]</a:t>
            </a:r>
            <a:endParaRPr lang="zh-CN" altLang="en-US" dirty="0"/>
          </a:p>
        </p:txBody>
      </p:sp>
      <p:sp>
        <p:nvSpPr>
          <p:cNvPr id="10" name="矩形 9">
            <a:extLst>
              <a:ext uri="{FF2B5EF4-FFF2-40B4-BE49-F238E27FC236}">
                <a16:creationId xmlns:a16="http://schemas.microsoft.com/office/drawing/2014/main" id="{73B9679A-3211-4348-A85A-3AE815FE185F}"/>
              </a:ext>
            </a:extLst>
          </p:cNvPr>
          <p:cNvSpPr/>
          <p:nvPr/>
        </p:nvSpPr>
        <p:spPr>
          <a:xfrm>
            <a:off x="8413912" y="6124578"/>
            <a:ext cx="907621" cy="369332"/>
          </a:xfrm>
          <a:prstGeom prst="rect">
            <a:avLst/>
          </a:prstGeom>
        </p:spPr>
        <p:txBody>
          <a:bodyPr wrap="none">
            <a:spAutoFit/>
          </a:bodyPr>
          <a:lstStyle/>
          <a:p>
            <a:pPr algn="ctr"/>
            <a:r>
              <a:rPr lang="en-US" altLang="zh-CN" dirty="0"/>
              <a:t>del x[3]</a:t>
            </a:r>
            <a:endParaRPr lang="zh-CN" altLang="en-US" dirty="0"/>
          </a:p>
        </p:txBody>
      </p:sp>
      <p:sp>
        <p:nvSpPr>
          <p:cNvPr id="11" name="矩形 10">
            <a:extLst>
              <a:ext uri="{FF2B5EF4-FFF2-40B4-BE49-F238E27FC236}">
                <a16:creationId xmlns:a16="http://schemas.microsoft.com/office/drawing/2014/main" id="{C700FD97-3E2F-40A1-A1F3-AD41F2544972}"/>
              </a:ext>
            </a:extLst>
          </p:cNvPr>
          <p:cNvSpPr/>
          <p:nvPr/>
        </p:nvSpPr>
        <p:spPr>
          <a:xfrm>
            <a:off x="335785" y="1013205"/>
            <a:ext cx="1859805" cy="369332"/>
          </a:xfrm>
          <a:prstGeom prst="rect">
            <a:avLst/>
          </a:prstGeom>
        </p:spPr>
        <p:txBody>
          <a:bodyPr wrap="none">
            <a:spAutoFit/>
          </a:bodyPr>
          <a:lstStyle/>
          <a:p>
            <a:r>
              <a:rPr lang="zh-CN" altLang="zh-CN" dirty="0"/>
              <a:t>x = [1,2,1,2,1,1,1]</a:t>
            </a:r>
          </a:p>
        </p:txBody>
      </p:sp>
      <p:sp>
        <p:nvSpPr>
          <p:cNvPr id="12" name="矩形 11">
            <a:extLst>
              <a:ext uri="{FF2B5EF4-FFF2-40B4-BE49-F238E27FC236}">
                <a16:creationId xmlns:a16="http://schemas.microsoft.com/office/drawing/2014/main" id="{02C63F76-DE79-4817-85AF-17C5E65ADC37}"/>
              </a:ext>
            </a:extLst>
          </p:cNvPr>
          <p:cNvSpPr/>
          <p:nvPr/>
        </p:nvSpPr>
        <p:spPr>
          <a:xfrm>
            <a:off x="2779114" y="1013205"/>
            <a:ext cx="2489784" cy="369332"/>
          </a:xfrm>
          <a:prstGeom prst="rect">
            <a:avLst/>
          </a:prstGeom>
        </p:spPr>
        <p:txBody>
          <a:bodyPr wrap="none">
            <a:spAutoFit/>
          </a:bodyPr>
          <a:lstStyle/>
          <a:p>
            <a:r>
              <a:rPr lang="zh-CN" altLang="en-US" dirty="0"/>
              <a:t>复制 </a:t>
            </a:r>
            <a:r>
              <a:rPr lang="zh-CN" altLang="zh-CN" dirty="0"/>
              <a:t>x</a:t>
            </a:r>
            <a:r>
              <a:rPr lang="en-US" altLang="zh-CN" dirty="0"/>
              <a:t>x </a:t>
            </a:r>
            <a:r>
              <a:rPr lang="zh-CN" altLang="zh-CN" dirty="0"/>
              <a:t>= [1,2,1,2,1,1,1]</a:t>
            </a:r>
          </a:p>
        </p:txBody>
      </p:sp>
      <p:sp>
        <p:nvSpPr>
          <p:cNvPr id="13" name="矩形 12">
            <a:extLst>
              <a:ext uri="{FF2B5EF4-FFF2-40B4-BE49-F238E27FC236}">
                <a16:creationId xmlns:a16="http://schemas.microsoft.com/office/drawing/2014/main" id="{3FB31827-7F63-4A2E-9B34-79D73CE80992}"/>
              </a:ext>
            </a:extLst>
          </p:cNvPr>
          <p:cNvSpPr/>
          <p:nvPr/>
        </p:nvSpPr>
        <p:spPr>
          <a:xfrm>
            <a:off x="112981" y="4943913"/>
            <a:ext cx="6096000" cy="1963743"/>
          </a:xfrm>
          <a:prstGeom prst="rect">
            <a:avLst/>
          </a:prstGeom>
        </p:spPr>
        <p:txBody>
          <a:bodyPr>
            <a:spAutoFit/>
          </a:bodyPr>
          <a:lstStyle/>
          <a:p>
            <a:pPr>
              <a:lnSpc>
                <a:spcPct val="120000"/>
              </a:lnSpc>
              <a:spcAft>
                <a:spcPts val="600"/>
              </a:spcAft>
            </a:pPr>
            <a:r>
              <a:rPr lang="zh-CN" altLang="en-US" b="1" dirty="0">
                <a:solidFill>
                  <a:srgbClr val="FF0000"/>
                </a:solidFill>
              </a:rPr>
              <a:t>注意</a:t>
            </a:r>
            <a:r>
              <a:rPr lang="en-US" altLang="zh-CN" b="1" dirty="0">
                <a:solidFill>
                  <a:srgbClr val="FF0000"/>
                </a:solidFill>
              </a:rPr>
              <a:t>while</a:t>
            </a:r>
            <a:r>
              <a:rPr lang="zh-CN" altLang="en-US" b="1" dirty="0">
                <a:solidFill>
                  <a:srgbClr val="FF0000"/>
                </a:solidFill>
              </a:rPr>
              <a:t>的条件表达式每轮循环都会重新计算，但是</a:t>
            </a:r>
            <a:r>
              <a:rPr lang="en-US" altLang="zh-CN" b="1" dirty="0">
                <a:solidFill>
                  <a:srgbClr val="FF0000"/>
                </a:solidFill>
              </a:rPr>
              <a:t>for</a:t>
            </a:r>
            <a:r>
              <a:rPr lang="zh-CN" altLang="en-US" b="1" dirty="0">
                <a:solidFill>
                  <a:srgbClr val="FF0000"/>
                </a:solidFill>
              </a:rPr>
              <a:t>循环 </a:t>
            </a:r>
            <a:r>
              <a:rPr lang="en-US" altLang="zh-CN" b="1" dirty="0">
                <a:solidFill>
                  <a:srgbClr val="FF0000"/>
                </a:solidFill>
              </a:rPr>
              <a:t>in</a:t>
            </a:r>
            <a:r>
              <a:rPr lang="zh-CN" altLang="en-US" b="1" dirty="0">
                <a:solidFill>
                  <a:srgbClr val="FF0000"/>
                </a:solidFill>
              </a:rPr>
              <a:t>后面的表达式只会计算一次 </a:t>
            </a:r>
            <a:endParaRPr lang="en-US" altLang="zh-CN" b="1" dirty="0">
              <a:solidFill>
                <a:srgbClr val="FF0000"/>
              </a:solidFill>
            </a:endParaRPr>
          </a:p>
          <a:p>
            <a:pPr>
              <a:lnSpc>
                <a:spcPct val="120000"/>
              </a:lnSpc>
              <a:spcAft>
                <a:spcPts val="600"/>
              </a:spcAft>
            </a:pPr>
            <a:r>
              <a:rPr lang="en-US" altLang="zh-CN" dirty="0"/>
              <a:t>it_ = </a:t>
            </a:r>
            <a:r>
              <a:rPr lang="en-US" altLang="zh-CN" dirty="0" err="1"/>
              <a:t>iter</a:t>
            </a:r>
            <a:r>
              <a:rPr lang="en-US" altLang="zh-CN" dirty="0"/>
              <a:t>(list_[:])</a:t>
            </a:r>
          </a:p>
          <a:p>
            <a:pPr>
              <a:lnSpc>
                <a:spcPct val="120000"/>
              </a:lnSpc>
              <a:spcAft>
                <a:spcPts val="600"/>
              </a:spcAft>
            </a:pPr>
            <a:r>
              <a:rPr lang="en-US" altLang="zh-CN" dirty="0"/>
              <a:t>loop  item = next(it_) …. </a:t>
            </a:r>
          </a:p>
          <a:p>
            <a:pPr>
              <a:lnSpc>
                <a:spcPct val="120000"/>
              </a:lnSpc>
              <a:spcAft>
                <a:spcPts val="600"/>
              </a:spcAft>
            </a:pPr>
            <a:r>
              <a:rPr lang="en-US" altLang="zh-CN" dirty="0"/>
              <a:t>     …. </a:t>
            </a:r>
          </a:p>
        </p:txBody>
      </p:sp>
      <p:cxnSp>
        <p:nvCxnSpPr>
          <p:cNvPr id="14" name="直接箭头连接符 13">
            <a:extLst>
              <a:ext uri="{FF2B5EF4-FFF2-40B4-BE49-F238E27FC236}">
                <a16:creationId xmlns:a16="http://schemas.microsoft.com/office/drawing/2014/main" id="{472F9E4E-9448-4EBC-A240-9B9AAD9B5B4A}"/>
              </a:ext>
            </a:extLst>
          </p:cNvPr>
          <p:cNvCxnSpPr/>
          <p:nvPr/>
        </p:nvCxnSpPr>
        <p:spPr>
          <a:xfrm flipH="1" flipV="1">
            <a:off x="4909457" y="2405743"/>
            <a:ext cx="1091813" cy="22471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AC24E713-02B9-44B3-AADF-16983443DFE9}"/>
              </a:ext>
            </a:extLst>
          </p:cNvPr>
          <p:cNvCxnSpPr>
            <a:cxnSpLocks/>
          </p:cNvCxnSpPr>
          <p:nvPr/>
        </p:nvCxnSpPr>
        <p:spPr>
          <a:xfrm flipH="1">
            <a:off x="5268898" y="3808955"/>
            <a:ext cx="761787" cy="513954"/>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矩形 15">
            <a:extLst>
              <a:ext uri="{FF2B5EF4-FFF2-40B4-BE49-F238E27FC236}">
                <a16:creationId xmlns:a16="http://schemas.microsoft.com/office/drawing/2014/main" id="{00243E80-DA33-43AF-BA85-3441B50D7934}"/>
              </a:ext>
            </a:extLst>
          </p:cNvPr>
          <p:cNvSpPr/>
          <p:nvPr/>
        </p:nvSpPr>
        <p:spPr>
          <a:xfrm>
            <a:off x="6130834" y="257415"/>
            <a:ext cx="6152630" cy="4663969"/>
          </a:xfrm>
          <a:prstGeom prst="rect">
            <a:avLst/>
          </a:prstGeom>
          <a:ln>
            <a:solidFill>
              <a:srgbClr val="C00000"/>
            </a:solidFill>
            <a:prstDash val="dash"/>
          </a:ln>
        </p:spPr>
        <p:txBody>
          <a:bodyPr wrap="square">
            <a:spAutoFit/>
          </a:bodyPr>
          <a:lstStyle/>
          <a:p>
            <a:pPr>
              <a:lnSpc>
                <a:spcPct val="120000"/>
              </a:lnSpc>
              <a:spcAft>
                <a:spcPts val="600"/>
              </a:spcAft>
            </a:pPr>
            <a:r>
              <a:rPr lang="zh-CN" altLang="en-US" b="1" dirty="0">
                <a:solidFill>
                  <a:srgbClr val="C00000"/>
                </a:solidFill>
              </a:rPr>
              <a:t>基本观察：</a:t>
            </a:r>
            <a:endParaRPr lang="en-US" altLang="zh-CN" b="1" dirty="0">
              <a:solidFill>
                <a:srgbClr val="C00000"/>
              </a:solidFill>
            </a:endParaRPr>
          </a:p>
          <a:p>
            <a:pPr marL="342831" indent="-342831">
              <a:lnSpc>
                <a:spcPct val="120000"/>
              </a:lnSpc>
              <a:spcAft>
                <a:spcPts val="600"/>
              </a:spcAft>
              <a:buFont typeface="+mj-lt"/>
              <a:buAutoNum type="arabicPeriod"/>
            </a:pPr>
            <a:r>
              <a:rPr lang="zh-CN" altLang="zh-CN" dirty="0"/>
              <a:t>每当插入或删除一个元素之后，该元素位置后面所有元素的索引就都改变了</a:t>
            </a:r>
            <a:endParaRPr lang="en-US" altLang="zh-CN" dirty="0"/>
          </a:p>
          <a:p>
            <a:pPr marL="342900" indent="-342900">
              <a:buFont typeface="+mj-lt"/>
              <a:buAutoNum type="arabicPeriod"/>
            </a:pPr>
            <a:r>
              <a:rPr lang="zh-CN" altLang="en-US" dirty="0"/>
              <a:t>迭代器实现一般假设原有的可迭代对象并不会改变，至少下标不变</a:t>
            </a:r>
            <a:endParaRPr lang="en-US" altLang="zh-CN" dirty="0"/>
          </a:p>
          <a:p>
            <a:pPr>
              <a:lnSpc>
                <a:spcPct val="120000"/>
              </a:lnSpc>
              <a:spcAft>
                <a:spcPts val="600"/>
              </a:spcAft>
            </a:pPr>
            <a:r>
              <a:rPr lang="zh-CN" altLang="en-US" b="1" dirty="0">
                <a:solidFill>
                  <a:srgbClr val="0070C0"/>
                </a:solidFill>
              </a:rPr>
              <a:t>怎么办？ 优先第一种</a:t>
            </a:r>
            <a:endParaRPr lang="en-US" altLang="zh-CN" b="1" dirty="0">
              <a:solidFill>
                <a:srgbClr val="0070C0"/>
              </a:solidFill>
            </a:endParaRPr>
          </a:p>
          <a:p>
            <a:pPr marL="342831" indent="-342831">
              <a:lnSpc>
                <a:spcPct val="120000"/>
              </a:lnSpc>
              <a:spcAft>
                <a:spcPts val="600"/>
              </a:spcAft>
              <a:buFont typeface="+mj-lt"/>
              <a:buAutoNum type="arabicPeriod"/>
            </a:pPr>
            <a:r>
              <a:rPr lang="en-US" altLang="zh-CN" dirty="0">
                <a:highlight>
                  <a:srgbClr val="FFFF00"/>
                </a:highlight>
              </a:rPr>
              <a:t>for</a:t>
            </a:r>
            <a:r>
              <a:rPr lang="zh-CN" altLang="en-US" dirty="0">
                <a:highlight>
                  <a:srgbClr val="FFFF00"/>
                </a:highlight>
              </a:rPr>
              <a:t>循环中，可迭代对象不是原始的列表，而是使用</a:t>
            </a:r>
            <a:r>
              <a:rPr lang="zh-CN" altLang="en-US" b="1" dirty="0">
                <a:solidFill>
                  <a:srgbClr val="FF0000"/>
                </a:solidFill>
                <a:highlight>
                  <a:srgbClr val="FFFF00"/>
                </a:highlight>
              </a:rPr>
              <a:t>克隆的列表（如列表的切片）替代</a:t>
            </a:r>
            <a:r>
              <a:rPr lang="zh-CN" altLang="en-US" dirty="0">
                <a:solidFill>
                  <a:srgbClr val="0070C0"/>
                </a:solidFill>
                <a:highlight>
                  <a:srgbClr val="FFFF00"/>
                </a:highlight>
              </a:rPr>
              <a:t>，</a:t>
            </a:r>
            <a:r>
              <a:rPr lang="zh-CN" altLang="en-US" dirty="0">
                <a:highlight>
                  <a:srgbClr val="FFFF00"/>
                </a:highlight>
              </a:rPr>
              <a:t>即使原始列表因元素删除或增加而变化，切片时已经生成的列表不会变化</a:t>
            </a:r>
            <a:endParaRPr lang="en-US" altLang="zh-CN" dirty="0">
              <a:highlight>
                <a:srgbClr val="FFFF00"/>
              </a:highlight>
            </a:endParaRPr>
          </a:p>
          <a:p>
            <a:pPr marL="342831" indent="-342831">
              <a:lnSpc>
                <a:spcPct val="120000"/>
              </a:lnSpc>
              <a:spcAft>
                <a:spcPts val="600"/>
              </a:spcAft>
              <a:buFont typeface="+mj-lt"/>
              <a:buAutoNum type="arabicPeriod"/>
            </a:pPr>
            <a:r>
              <a:rPr lang="zh-CN" altLang="en-US" dirty="0"/>
              <a:t>使用正确的顺序，例如从后往前依次判断。</a:t>
            </a:r>
            <a:r>
              <a:rPr lang="zh-CN" altLang="en-US" b="1" dirty="0">
                <a:solidFill>
                  <a:schemeClr val="accent6"/>
                </a:solidFill>
              </a:rPr>
              <a:t>通过下标</a:t>
            </a:r>
            <a:r>
              <a:rPr lang="zh-CN" altLang="en-US" dirty="0"/>
              <a:t>从后面删除时，被删除元素之前的元素的下标不会改变</a:t>
            </a:r>
            <a:endParaRPr lang="en-US" altLang="zh-CN" dirty="0"/>
          </a:p>
          <a:p>
            <a:pPr marL="342831" indent="-342831">
              <a:lnSpc>
                <a:spcPct val="120000"/>
              </a:lnSpc>
              <a:spcAft>
                <a:spcPts val="600"/>
              </a:spcAft>
              <a:buFont typeface="+mj-lt"/>
              <a:buAutoNum type="arabicPeriod"/>
            </a:pPr>
            <a:r>
              <a:rPr lang="zh-CN" altLang="en-US" dirty="0"/>
              <a:t>不使用</a:t>
            </a:r>
            <a:r>
              <a:rPr lang="en-US" altLang="zh-CN" dirty="0"/>
              <a:t>for</a:t>
            </a:r>
            <a:r>
              <a:rPr lang="zh-CN" altLang="en-US" dirty="0"/>
              <a:t>循环，而是采用</a:t>
            </a:r>
            <a:r>
              <a:rPr lang="en-US" altLang="zh-CN" dirty="0"/>
              <a:t>while</a:t>
            </a:r>
            <a:r>
              <a:rPr lang="zh-CN" altLang="en-US" dirty="0"/>
              <a:t>，并且在循环体中考虑下标或索引改变的情况</a:t>
            </a:r>
            <a:endParaRPr lang="en-US" altLang="zh-CN" dirty="0"/>
          </a:p>
        </p:txBody>
      </p:sp>
    </p:spTree>
    <p:extLst>
      <p:ext uri="{BB962C8B-B14F-4D97-AF65-F5344CB8AC3E}">
        <p14:creationId xmlns:p14="http://schemas.microsoft.com/office/powerpoint/2010/main" val="8992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DFD94-1F31-4561-9657-C1C4CEAB68BC}"/>
              </a:ext>
            </a:extLst>
          </p:cNvPr>
          <p:cNvSpPr>
            <a:spLocks noGrp="1"/>
          </p:cNvSpPr>
          <p:nvPr>
            <p:ph type="title"/>
          </p:nvPr>
        </p:nvSpPr>
        <p:spPr/>
        <p:txBody>
          <a:bodyPr/>
          <a:lstStyle/>
          <a:p>
            <a:r>
              <a:rPr lang="zh-CN" altLang="en-US" dirty="0"/>
              <a:t>列表元素的删除</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BC1CD20-FC3B-450C-BDC1-B7C2022876F5}"/>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66756594-E466-435C-A7E6-7847ABB1B8E5}"/>
              </a:ext>
            </a:extLst>
          </p:cNvPr>
          <p:cNvSpPr/>
          <p:nvPr/>
        </p:nvSpPr>
        <p:spPr>
          <a:xfrm>
            <a:off x="6130834" y="257415"/>
            <a:ext cx="6152630" cy="4663969"/>
          </a:xfrm>
          <a:prstGeom prst="rect">
            <a:avLst/>
          </a:prstGeom>
          <a:ln>
            <a:solidFill>
              <a:srgbClr val="C00000"/>
            </a:solidFill>
            <a:prstDash val="dash"/>
          </a:ln>
        </p:spPr>
        <p:txBody>
          <a:bodyPr wrap="square">
            <a:spAutoFit/>
          </a:bodyPr>
          <a:lstStyle/>
          <a:p>
            <a:pPr>
              <a:lnSpc>
                <a:spcPct val="120000"/>
              </a:lnSpc>
              <a:spcAft>
                <a:spcPts val="600"/>
              </a:spcAft>
            </a:pPr>
            <a:r>
              <a:rPr lang="zh-CN" altLang="en-US" b="1" dirty="0">
                <a:solidFill>
                  <a:srgbClr val="C00000"/>
                </a:solidFill>
              </a:rPr>
              <a:t>基本观察：</a:t>
            </a:r>
            <a:endParaRPr lang="en-US" altLang="zh-CN" b="1" dirty="0">
              <a:solidFill>
                <a:srgbClr val="C00000"/>
              </a:solidFill>
            </a:endParaRPr>
          </a:p>
          <a:p>
            <a:pPr marL="342831" indent="-342831">
              <a:lnSpc>
                <a:spcPct val="120000"/>
              </a:lnSpc>
              <a:spcAft>
                <a:spcPts val="600"/>
              </a:spcAft>
              <a:buFont typeface="+mj-lt"/>
              <a:buAutoNum type="arabicPeriod"/>
            </a:pPr>
            <a:r>
              <a:rPr lang="zh-CN" altLang="zh-CN" dirty="0"/>
              <a:t>每当插入或删除一个元素之后，该元素位置后面所有元素的索引就都改变了</a:t>
            </a:r>
            <a:endParaRPr lang="en-US" altLang="zh-CN" dirty="0"/>
          </a:p>
          <a:p>
            <a:pPr marL="342900" indent="-342900">
              <a:buFont typeface="+mj-lt"/>
              <a:buAutoNum type="arabicPeriod"/>
            </a:pPr>
            <a:r>
              <a:rPr lang="zh-CN" altLang="en-US" dirty="0"/>
              <a:t>迭代器实现一般假设原有的可迭代对象并不会改变，至少下标不变</a:t>
            </a:r>
            <a:endParaRPr lang="en-US" altLang="zh-CN" dirty="0"/>
          </a:p>
          <a:p>
            <a:pPr>
              <a:lnSpc>
                <a:spcPct val="120000"/>
              </a:lnSpc>
              <a:spcAft>
                <a:spcPts val="600"/>
              </a:spcAft>
            </a:pPr>
            <a:r>
              <a:rPr lang="zh-CN" altLang="en-US" b="1" dirty="0">
                <a:solidFill>
                  <a:srgbClr val="0070C0"/>
                </a:solidFill>
              </a:rPr>
              <a:t>怎么办？ 优先第一种</a:t>
            </a:r>
            <a:endParaRPr lang="en-US" altLang="zh-CN" b="1" dirty="0">
              <a:solidFill>
                <a:srgbClr val="0070C0"/>
              </a:solidFill>
            </a:endParaRPr>
          </a:p>
          <a:p>
            <a:pPr marL="342831" indent="-342831">
              <a:lnSpc>
                <a:spcPct val="120000"/>
              </a:lnSpc>
              <a:spcAft>
                <a:spcPts val="600"/>
              </a:spcAft>
              <a:buFont typeface="+mj-lt"/>
              <a:buAutoNum type="arabicPeriod"/>
            </a:pPr>
            <a:r>
              <a:rPr lang="en-US" altLang="zh-CN" dirty="0">
                <a:highlight>
                  <a:srgbClr val="FFFF00"/>
                </a:highlight>
              </a:rPr>
              <a:t>for</a:t>
            </a:r>
            <a:r>
              <a:rPr lang="zh-CN" altLang="en-US" dirty="0">
                <a:highlight>
                  <a:srgbClr val="FFFF00"/>
                </a:highlight>
              </a:rPr>
              <a:t>循环中，可迭代对象不是原始的列表，而是使用</a:t>
            </a:r>
            <a:r>
              <a:rPr lang="zh-CN" altLang="en-US" b="1" dirty="0">
                <a:solidFill>
                  <a:srgbClr val="FF0000"/>
                </a:solidFill>
                <a:highlight>
                  <a:srgbClr val="FFFF00"/>
                </a:highlight>
              </a:rPr>
              <a:t>克隆的列表（如列表的切片）替代</a:t>
            </a:r>
            <a:r>
              <a:rPr lang="zh-CN" altLang="en-US" dirty="0">
                <a:solidFill>
                  <a:srgbClr val="0070C0"/>
                </a:solidFill>
                <a:highlight>
                  <a:srgbClr val="FFFF00"/>
                </a:highlight>
              </a:rPr>
              <a:t>，</a:t>
            </a:r>
            <a:r>
              <a:rPr lang="zh-CN" altLang="en-US" dirty="0">
                <a:highlight>
                  <a:srgbClr val="FFFF00"/>
                </a:highlight>
              </a:rPr>
              <a:t>即使原始列表因元素删除或增加而变化，切片时已经生成的列表不会变化</a:t>
            </a:r>
            <a:endParaRPr lang="en-US" altLang="zh-CN" dirty="0">
              <a:highlight>
                <a:srgbClr val="FFFF00"/>
              </a:highlight>
            </a:endParaRPr>
          </a:p>
          <a:p>
            <a:pPr marL="342831" indent="-342831">
              <a:lnSpc>
                <a:spcPct val="120000"/>
              </a:lnSpc>
              <a:spcAft>
                <a:spcPts val="600"/>
              </a:spcAft>
              <a:buFont typeface="+mj-lt"/>
              <a:buAutoNum type="arabicPeriod"/>
            </a:pPr>
            <a:r>
              <a:rPr lang="zh-CN" altLang="en-US" dirty="0"/>
              <a:t>使用正确的顺序，例如从后往前依次判断。</a:t>
            </a:r>
            <a:r>
              <a:rPr lang="zh-CN" altLang="en-US" b="1" dirty="0">
                <a:solidFill>
                  <a:schemeClr val="accent6"/>
                </a:solidFill>
              </a:rPr>
              <a:t>通过下标</a:t>
            </a:r>
            <a:r>
              <a:rPr lang="zh-CN" altLang="en-US" dirty="0"/>
              <a:t>从后面删除时，被删除元素之前的元素的下标不会改变</a:t>
            </a:r>
            <a:endParaRPr lang="en-US" altLang="zh-CN" dirty="0"/>
          </a:p>
          <a:p>
            <a:pPr marL="342831" indent="-342831">
              <a:lnSpc>
                <a:spcPct val="120000"/>
              </a:lnSpc>
              <a:spcAft>
                <a:spcPts val="600"/>
              </a:spcAft>
              <a:buFont typeface="+mj-lt"/>
              <a:buAutoNum type="arabicPeriod"/>
            </a:pPr>
            <a:r>
              <a:rPr lang="zh-CN" altLang="en-US" dirty="0"/>
              <a:t>不使用</a:t>
            </a:r>
            <a:r>
              <a:rPr lang="en-US" altLang="zh-CN" dirty="0"/>
              <a:t>for</a:t>
            </a:r>
            <a:r>
              <a:rPr lang="zh-CN" altLang="en-US" dirty="0"/>
              <a:t>循环，而是采用</a:t>
            </a:r>
            <a:r>
              <a:rPr lang="en-US" altLang="zh-CN" dirty="0"/>
              <a:t>while</a:t>
            </a:r>
            <a:r>
              <a:rPr lang="zh-CN" altLang="en-US" dirty="0"/>
              <a:t>，并且在循环体中考虑下标或索引改变的情况</a:t>
            </a:r>
            <a:endParaRPr lang="en-US" altLang="zh-CN" dirty="0"/>
          </a:p>
        </p:txBody>
      </p:sp>
      <p:sp>
        <p:nvSpPr>
          <p:cNvPr id="5" name="矩形 4">
            <a:extLst>
              <a:ext uri="{FF2B5EF4-FFF2-40B4-BE49-F238E27FC236}">
                <a16:creationId xmlns:a16="http://schemas.microsoft.com/office/drawing/2014/main" id="{FE381FF6-0CB9-4066-B691-1DCFDDCFDB4F}"/>
              </a:ext>
            </a:extLst>
          </p:cNvPr>
          <p:cNvSpPr/>
          <p:nvPr/>
        </p:nvSpPr>
        <p:spPr>
          <a:xfrm>
            <a:off x="378811" y="899940"/>
            <a:ext cx="5305167"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remove_all_4</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del</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list_</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不需要更新</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i</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else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list_</a:t>
            </a:r>
            <a:endParaRPr lang="zh-CN" altLang="zh-CN" sz="2000" kern="100" dirty="0">
              <a:latin typeface="等线" panose="02010600030101010101" pitchFamily="2" charset="-122"/>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6619BD0C-5458-4381-83FA-76F9257B728B}"/>
              </a:ext>
            </a:extLst>
          </p:cNvPr>
          <p:cNvGraphicFramePr>
            <a:graphicFrameLocks noGrp="1"/>
          </p:cNvGraphicFramePr>
          <p:nvPr>
            <p:extLst>
              <p:ext uri="{D42A27DB-BD31-4B8C-83A1-F6EECF244321}">
                <p14:modId xmlns:p14="http://schemas.microsoft.com/office/powerpoint/2010/main" val="4024486435"/>
              </p:ext>
            </p:extLst>
          </p:nvPr>
        </p:nvGraphicFramePr>
        <p:xfrm>
          <a:off x="413210" y="5247562"/>
          <a:ext cx="5339248" cy="741680"/>
        </p:xfrm>
        <a:graphic>
          <a:graphicData uri="http://schemas.openxmlformats.org/drawingml/2006/table">
            <a:tbl>
              <a:tblPr firstRow="1" bandRow="1">
                <a:tableStyleId>{5940675A-B579-460E-94D1-54222C63F5DA}</a:tableStyleId>
              </a:tblPr>
              <a:tblGrid>
                <a:gridCol w="667406">
                  <a:extLst>
                    <a:ext uri="{9D8B030D-6E8A-4147-A177-3AD203B41FA5}">
                      <a16:colId xmlns:a16="http://schemas.microsoft.com/office/drawing/2014/main" val="1214396944"/>
                    </a:ext>
                  </a:extLst>
                </a:gridCol>
                <a:gridCol w="667406">
                  <a:extLst>
                    <a:ext uri="{9D8B030D-6E8A-4147-A177-3AD203B41FA5}">
                      <a16:colId xmlns:a16="http://schemas.microsoft.com/office/drawing/2014/main" val="1248390288"/>
                    </a:ext>
                  </a:extLst>
                </a:gridCol>
                <a:gridCol w="667406">
                  <a:extLst>
                    <a:ext uri="{9D8B030D-6E8A-4147-A177-3AD203B41FA5}">
                      <a16:colId xmlns:a16="http://schemas.microsoft.com/office/drawing/2014/main" val="3805247394"/>
                    </a:ext>
                  </a:extLst>
                </a:gridCol>
                <a:gridCol w="667406">
                  <a:extLst>
                    <a:ext uri="{9D8B030D-6E8A-4147-A177-3AD203B41FA5}">
                      <a16:colId xmlns:a16="http://schemas.microsoft.com/office/drawing/2014/main" val="50917243"/>
                    </a:ext>
                  </a:extLst>
                </a:gridCol>
                <a:gridCol w="667406">
                  <a:extLst>
                    <a:ext uri="{9D8B030D-6E8A-4147-A177-3AD203B41FA5}">
                      <a16:colId xmlns:a16="http://schemas.microsoft.com/office/drawing/2014/main" val="3059587697"/>
                    </a:ext>
                  </a:extLst>
                </a:gridCol>
                <a:gridCol w="667406">
                  <a:extLst>
                    <a:ext uri="{9D8B030D-6E8A-4147-A177-3AD203B41FA5}">
                      <a16:colId xmlns:a16="http://schemas.microsoft.com/office/drawing/2014/main" val="1930530725"/>
                    </a:ext>
                  </a:extLst>
                </a:gridCol>
                <a:gridCol w="667406">
                  <a:extLst>
                    <a:ext uri="{9D8B030D-6E8A-4147-A177-3AD203B41FA5}">
                      <a16:colId xmlns:a16="http://schemas.microsoft.com/office/drawing/2014/main" val="1242475212"/>
                    </a:ext>
                  </a:extLst>
                </a:gridCol>
                <a:gridCol w="667406">
                  <a:extLst>
                    <a:ext uri="{9D8B030D-6E8A-4147-A177-3AD203B41FA5}">
                      <a16:colId xmlns:a16="http://schemas.microsoft.com/office/drawing/2014/main" val="1615494651"/>
                    </a:ext>
                  </a:extLst>
                </a:gridCol>
              </a:tblGrid>
              <a:tr h="370840">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324616"/>
                  </a:ext>
                </a:extLst>
              </a:tr>
              <a:tr h="370840">
                <a:tc>
                  <a:txBody>
                    <a:bodyPr/>
                    <a:lstStyle/>
                    <a:p>
                      <a:pPr algn="ctr"/>
                      <a:r>
                        <a:rPr lang="en-US" altLang="zh-CN" dirty="0"/>
                        <a:t>0</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5</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6</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7</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009373"/>
                  </a:ext>
                </a:extLst>
              </a:tr>
            </a:tbl>
          </a:graphicData>
        </a:graphic>
      </p:graphicFrame>
      <p:sp>
        <p:nvSpPr>
          <p:cNvPr id="8" name="矩形 7">
            <a:extLst>
              <a:ext uri="{FF2B5EF4-FFF2-40B4-BE49-F238E27FC236}">
                <a16:creationId xmlns:a16="http://schemas.microsoft.com/office/drawing/2014/main" id="{9DD489AE-CE93-4465-AC03-F283241B3585}"/>
              </a:ext>
            </a:extLst>
          </p:cNvPr>
          <p:cNvSpPr/>
          <p:nvPr/>
        </p:nvSpPr>
        <p:spPr>
          <a:xfrm>
            <a:off x="34834" y="3412305"/>
            <a:ext cx="6096000" cy="1631216"/>
          </a:xfrm>
          <a:prstGeom prst="rect">
            <a:avLst/>
          </a:prstGeom>
        </p:spPr>
        <p:txBody>
          <a:bodyPr>
            <a:spAutoFit/>
          </a:bodyPr>
          <a:lstStyle/>
          <a:p>
            <a:pPr marL="342900" indent="-342900">
              <a:buFont typeface="Arial" panose="020B0604020202020204" pitchFamily="34" charset="0"/>
              <a:buChar char="•"/>
            </a:pPr>
            <a:r>
              <a:rPr lang="zh-CN" altLang="en-US" sz="2000" dirty="0"/>
              <a:t>初始化 </a:t>
            </a:r>
            <a:r>
              <a:rPr lang="en-US" altLang="zh-CN" sz="2000" dirty="0" err="1"/>
              <a:t>i</a:t>
            </a:r>
            <a:r>
              <a:rPr lang="en-US" altLang="zh-CN" sz="2000" dirty="0"/>
              <a:t> = 0</a:t>
            </a:r>
            <a:r>
              <a:rPr lang="zh-CN" altLang="en-US" sz="2000" dirty="0"/>
              <a:t>，表示从头开始检查</a:t>
            </a:r>
            <a:endParaRPr lang="en-US" altLang="zh-CN" sz="2000" dirty="0"/>
          </a:p>
          <a:p>
            <a:pPr marL="342900" indent="-342900">
              <a:buFont typeface="Arial" panose="020B0604020202020204" pitchFamily="34" charset="0"/>
              <a:buChar char="•"/>
            </a:pPr>
            <a:r>
              <a:rPr lang="zh-CN" altLang="en-US" sz="2000" dirty="0"/>
              <a:t>循环体中：</a:t>
            </a:r>
            <a:endParaRPr lang="en-US" altLang="zh-CN" sz="2000" dirty="0"/>
          </a:p>
          <a:p>
            <a:pPr marL="800100" lvl="1" indent="-342900">
              <a:buFont typeface="Arial" panose="020B0604020202020204" pitchFamily="34" charset="0"/>
              <a:buChar char="•"/>
            </a:pPr>
            <a:r>
              <a:rPr lang="zh-CN" altLang="en-US" sz="2000" dirty="0"/>
              <a:t>正常情况下 </a:t>
            </a:r>
            <a:r>
              <a:rPr lang="en-US" altLang="zh-CN" sz="2000" dirty="0" err="1"/>
              <a:t>i</a:t>
            </a:r>
            <a:r>
              <a:rPr lang="en-US" altLang="zh-CN" sz="2000" dirty="0"/>
              <a:t> = </a:t>
            </a:r>
            <a:r>
              <a:rPr lang="en-US" altLang="zh-CN" sz="2000" dirty="0" err="1"/>
              <a:t>i</a:t>
            </a:r>
            <a:r>
              <a:rPr lang="en-US" altLang="zh-CN" sz="2000" dirty="0"/>
              <a:t> + 1</a:t>
            </a:r>
            <a:r>
              <a:rPr lang="zh-CN" altLang="en-US" sz="2000" dirty="0"/>
              <a:t>， 检查下一个元素</a:t>
            </a:r>
            <a:endParaRPr lang="en-US" altLang="zh-CN" sz="2000" dirty="0"/>
          </a:p>
          <a:p>
            <a:pPr marL="800100" lvl="1" indent="-342900">
              <a:buFont typeface="Arial" panose="020B0604020202020204" pitchFamily="34" charset="0"/>
              <a:buChar char="•"/>
            </a:pPr>
            <a:r>
              <a:rPr lang="zh-CN" altLang="en-US" sz="2000" dirty="0"/>
              <a:t>当前元素为</a:t>
            </a:r>
            <a:r>
              <a:rPr lang="en-US" altLang="zh-CN" sz="2000" dirty="0"/>
              <a:t>value</a:t>
            </a:r>
            <a:r>
              <a:rPr lang="zh-CN" altLang="en-US" sz="2000" dirty="0"/>
              <a:t>时，移走该</a:t>
            </a:r>
            <a:r>
              <a:rPr lang="en-US" altLang="zh-CN" sz="2000" dirty="0"/>
              <a:t>value</a:t>
            </a:r>
            <a:r>
              <a:rPr lang="zh-CN" altLang="en-US" sz="2000" dirty="0"/>
              <a:t>，下一个元素的下标仍然是</a:t>
            </a:r>
            <a:r>
              <a:rPr lang="en-US" altLang="zh-CN" sz="2000" dirty="0" err="1"/>
              <a:t>i</a:t>
            </a:r>
            <a:endParaRPr lang="zh-CN" altLang="en-US" sz="2000" dirty="0"/>
          </a:p>
        </p:txBody>
      </p:sp>
      <p:pic>
        <p:nvPicPr>
          <p:cNvPr id="9" name="图片 8">
            <a:extLst>
              <a:ext uri="{FF2B5EF4-FFF2-40B4-BE49-F238E27FC236}">
                <a16:creationId xmlns:a16="http://schemas.microsoft.com/office/drawing/2014/main" id="{20E18C6F-A8A9-48C6-A51E-C3B70E75B507}"/>
              </a:ext>
            </a:extLst>
          </p:cNvPr>
          <p:cNvPicPr>
            <a:picLocks noChangeAspect="1"/>
          </p:cNvPicPr>
          <p:nvPr/>
        </p:nvPicPr>
        <p:blipFill>
          <a:blip r:embed="rId2"/>
          <a:stretch>
            <a:fillRect/>
          </a:stretch>
        </p:blipFill>
        <p:spPr>
          <a:xfrm>
            <a:off x="7449319" y="4954789"/>
            <a:ext cx="3343195" cy="1391584"/>
          </a:xfrm>
          <a:prstGeom prst="rect">
            <a:avLst/>
          </a:prstGeom>
        </p:spPr>
      </p:pic>
    </p:spTree>
    <p:extLst>
      <p:ext uri="{BB962C8B-B14F-4D97-AF65-F5344CB8AC3E}">
        <p14:creationId xmlns:p14="http://schemas.microsoft.com/office/powerpoint/2010/main" val="223718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EED13-F99B-451E-A6A1-71D412AA5F65}"/>
              </a:ext>
            </a:extLst>
          </p:cNvPr>
          <p:cNvSpPr>
            <a:spLocks noGrp="1"/>
          </p:cNvSpPr>
          <p:nvPr>
            <p:ph type="title"/>
          </p:nvPr>
        </p:nvSpPr>
        <p:spPr/>
        <p:txBody>
          <a:bodyPr/>
          <a:lstStyle/>
          <a:p>
            <a:r>
              <a:rPr lang="zh-CN" altLang="en-US" dirty="0"/>
              <a:t>列表的排序</a:t>
            </a:r>
          </a:p>
        </p:txBody>
      </p:sp>
      <p:sp>
        <p:nvSpPr>
          <p:cNvPr id="3" name="内容占位符 2">
            <a:extLst>
              <a:ext uri="{FF2B5EF4-FFF2-40B4-BE49-F238E27FC236}">
                <a16:creationId xmlns:a16="http://schemas.microsoft.com/office/drawing/2014/main" id="{9C92B0C2-57E1-42DD-BFB7-E3F9E58FF753}"/>
              </a:ext>
            </a:extLst>
          </p:cNvPr>
          <p:cNvSpPr>
            <a:spLocks noGrp="1"/>
          </p:cNvSpPr>
          <p:nvPr>
            <p:ph idx="1"/>
          </p:nvPr>
        </p:nvSpPr>
        <p:spPr/>
        <p:txBody>
          <a:bodyPr/>
          <a:lstStyle/>
          <a:p>
            <a:pPr marL="0" indent="0">
              <a:spcBef>
                <a:spcPts val="0"/>
              </a:spcBef>
              <a:buNone/>
            </a:pPr>
            <a:r>
              <a:rPr lang="en-US" altLang="zh-CN" dirty="0"/>
              <a:t>(1) </a:t>
            </a:r>
            <a:r>
              <a:rPr lang="zh-CN" altLang="zh-CN" dirty="0"/>
              <a:t>使用列表对象的</a:t>
            </a:r>
            <a:r>
              <a:rPr lang="zh-CN" altLang="zh-CN" b="1" dirty="0">
                <a:solidFill>
                  <a:srgbClr val="0070C0"/>
                </a:solidFill>
              </a:rPr>
              <a:t>sort方法</a:t>
            </a:r>
            <a:r>
              <a:rPr lang="zh-CN" altLang="zh-CN" dirty="0"/>
              <a:t>进行</a:t>
            </a:r>
            <a:r>
              <a:rPr lang="zh-CN" altLang="zh-CN" b="1" dirty="0">
                <a:solidFill>
                  <a:srgbClr val="0070C0"/>
                </a:solidFill>
              </a:rPr>
              <a:t>原地</a:t>
            </a:r>
            <a:r>
              <a:rPr lang="zh-CN" altLang="zh-CN" dirty="0"/>
              <a:t>排序</a:t>
            </a:r>
            <a:r>
              <a:rPr lang="zh-CN" altLang="en-US" dirty="0"/>
              <a:t>。 </a:t>
            </a:r>
            <a:r>
              <a:rPr lang="en-US" altLang="zh-CN" dirty="0"/>
              <a:t>help(</a:t>
            </a:r>
            <a:r>
              <a:rPr lang="en-US" altLang="zh-CN" dirty="0" err="1"/>
              <a:t>list.sort</a:t>
            </a:r>
            <a:r>
              <a:rPr lang="en-US" altLang="zh-CN" dirty="0"/>
              <a:t>)</a:t>
            </a:r>
            <a:endParaRPr lang="zh-CN" altLang="zh-CN" dirty="0"/>
          </a:p>
          <a:p>
            <a:pPr>
              <a:spcBef>
                <a:spcPts val="0"/>
              </a:spcBef>
              <a:buFont typeface="Wingdings" pitchFamily="2" charset="2"/>
              <a:buNone/>
            </a:pPr>
            <a:r>
              <a:rPr lang="en-US" altLang="zh-CN" b="1" dirty="0" err="1">
                <a:solidFill>
                  <a:srgbClr val="0070C0"/>
                </a:solidFill>
              </a:rPr>
              <a:t>L.sort</a:t>
            </a:r>
            <a:r>
              <a:rPr lang="en-US" altLang="zh-CN" b="1" dirty="0">
                <a:solidFill>
                  <a:srgbClr val="0070C0"/>
                </a:solidFill>
              </a:rPr>
              <a:t>(key=None, reverse=False) -&gt; </a:t>
            </a:r>
            <a:r>
              <a:rPr lang="zh-CN" altLang="en-US" b="1" dirty="0">
                <a:solidFill>
                  <a:srgbClr val="FF0000"/>
                </a:solidFill>
              </a:rPr>
              <a:t>返回</a:t>
            </a:r>
            <a:r>
              <a:rPr lang="en-US" altLang="zh-CN" b="1" dirty="0">
                <a:solidFill>
                  <a:srgbClr val="FF0000"/>
                </a:solidFill>
              </a:rPr>
              <a:t>None</a:t>
            </a:r>
            <a:r>
              <a:rPr lang="zh-CN" altLang="en-US" b="1" dirty="0">
                <a:solidFill>
                  <a:srgbClr val="0070C0"/>
                </a:solidFill>
              </a:rPr>
              <a:t>， 默认基于元素间的大小关系排序，升序排列</a:t>
            </a:r>
            <a:endParaRPr lang="en-US" altLang="zh-CN" b="1" dirty="0">
              <a:solidFill>
                <a:srgbClr val="0070C0"/>
              </a:solidFill>
            </a:endParaRPr>
          </a:p>
          <a:p>
            <a:pPr>
              <a:spcBef>
                <a:spcPts val="0"/>
              </a:spcBef>
            </a:pPr>
            <a:r>
              <a:rPr lang="en-US" altLang="zh-CN" dirty="0"/>
              <a:t>reverse</a:t>
            </a:r>
            <a:r>
              <a:rPr lang="zh-CN" altLang="en-US" dirty="0"/>
              <a:t>缺省为</a:t>
            </a:r>
            <a:r>
              <a:rPr lang="en-US" altLang="zh-CN" dirty="0"/>
              <a:t>False</a:t>
            </a:r>
            <a:r>
              <a:rPr lang="zh-CN" altLang="en-US" dirty="0"/>
              <a:t>，表示升序，即从小到大；如果传递参数</a:t>
            </a:r>
            <a:r>
              <a:rPr lang="en-US" altLang="zh-CN" dirty="0"/>
              <a:t>reverse=True</a:t>
            </a:r>
            <a:r>
              <a:rPr lang="zh-CN" altLang="en-US" dirty="0"/>
              <a:t>时为降序排列</a:t>
            </a:r>
            <a:endParaRPr lang="en-US" altLang="zh-CN" dirty="0"/>
          </a:p>
          <a:p>
            <a:pPr>
              <a:spcBef>
                <a:spcPts val="0"/>
              </a:spcBef>
            </a:pPr>
            <a:r>
              <a:rPr lang="en-US" altLang="zh-CN" dirty="0"/>
              <a:t>key</a:t>
            </a:r>
            <a:r>
              <a:rPr lang="zh-CN" altLang="en-US" dirty="0"/>
              <a:t>缺省为</a:t>
            </a:r>
            <a:r>
              <a:rPr lang="en-US" altLang="zh-CN" dirty="0"/>
              <a:t>None</a:t>
            </a:r>
            <a:r>
              <a:rPr lang="zh-CN" altLang="en-US" dirty="0"/>
              <a:t>，表示基于元素间的大小关系排序。也可传递函数对象，作为排序的基准</a:t>
            </a:r>
            <a:endParaRPr lang="en-US" altLang="zh-CN" dirty="0"/>
          </a:p>
          <a:p>
            <a:pPr marL="0" indent="0">
              <a:buNone/>
            </a:pPr>
            <a:r>
              <a:rPr lang="en-US" altLang="zh-CN" dirty="0"/>
              <a:t>(2</a:t>
            </a:r>
            <a:r>
              <a:rPr lang="zh-CN" altLang="en-US" dirty="0"/>
              <a:t>）</a:t>
            </a:r>
            <a:r>
              <a:rPr lang="zh-CN" altLang="zh-CN" dirty="0"/>
              <a:t>使用</a:t>
            </a:r>
            <a:r>
              <a:rPr lang="zh-CN" altLang="zh-CN" b="1" dirty="0">
                <a:solidFill>
                  <a:srgbClr val="0070C0"/>
                </a:solidFill>
              </a:rPr>
              <a:t>内置函数sorted</a:t>
            </a:r>
            <a:r>
              <a:rPr lang="zh-CN" altLang="zh-CN" dirty="0"/>
              <a:t>对</a:t>
            </a:r>
            <a:r>
              <a:rPr lang="zh-CN" altLang="en-US" dirty="0"/>
              <a:t>可迭代对象</a:t>
            </a:r>
            <a:r>
              <a:rPr lang="en-US" altLang="zh-CN" dirty="0"/>
              <a:t>(</a:t>
            </a:r>
            <a:r>
              <a:rPr lang="zh-CN" altLang="en-US" dirty="0"/>
              <a:t>列表</a:t>
            </a:r>
            <a:r>
              <a:rPr lang="en-US" altLang="zh-CN" dirty="0"/>
              <a:t>/</a:t>
            </a:r>
            <a:r>
              <a:rPr lang="zh-CN" altLang="en-US" dirty="0"/>
              <a:t>字符串</a:t>
            </a:r>
            <a:r>
              <a:rPr lang="en-US" altLang="zh-CN" dirty="0"/>
              <a:t>/</a:t>
            </a:r>
            <a:r>
              <a:rPr lang="zh-CN" altLang="en-US" dirty="0"/>
              <a:t>元组等</a:t>
            </a:r>
            <a:r>
              <a:rPr lang="en-US" altLang="zh-CN" dirty="0"/>
              <a:t>)</a:t>
            </a:r>
            <a:r>
              <a:rPr lang="zh-CN" altLang="zh-CN" dirty="0"/>
              <a:t>进行排序并</a:t>
            </a:r>
            <a:r>
              <a:rPr lang="zh-CN" altLang="zh-CN" b="1" dirty="0">
                <a:solidFill>
                  <a:srgbClr val="FF0000"/>
                </a:solidFill>
              </a:rPr>
              <a:t>返回新列表</a:t>
            </a:r>
          </a:p>
          <a:p>
            <a:pPr>
              <a:buFont typeface="Wingdings" pitchFamily="2" charset="2"/>
              <a:buNone/>
            </a:pPr>
            <a:r>
              <a:rPr lang="en-US" altLang="zh-CN" b="1" dirty="0">
                <a:solidFill>
                  <a:srgbClr val="0070C0"/>
                </a:solidFill>
              </a:rPr>
              <a:t>sorted(</a:t>
            </a:r>
            <a:r>
              <a:rPr lang="en-US" altLang="zh-CN" b="1" dirty="0" err="1">
                <a:solidFill>
                  <a:srgbClr val="0070C0"/>
                </a:solidFill>
              </a:rPr>
              <a:t>iterable</a:t>
            </a:r>
            <a:r>
              <a:rPr lang="en-US" altLang="zh-CN" b="1" dirty="0">
                <a:solidFill>
                  <a:srgbClr val="0070C0"/>
                </a:solidFill>
              </a:rPr>
              <a:t>, key=None, reverse=False)</a:t>
            </a:r>
          </a:p>
          <a:p>
            <a:pPr>
              <a:spcBef>
                <a:spcPts val="0"/>
              </a:spcBef>
            </a:pPr>
            <a:endParaRPr lang="zh-CN" altLang="en-US" dirty="0"/>
          </a:p>
          <a:p>
            <a:pPr>
              <a:spcBef>
                <a:spcPts val="0"/>
              </a:spcBef>
            </a:pPr>
            <a:endParaRPr lang="en-US" altLang="zh-CN" dirty="0"/>
          </a:p>
          <a:p>
            <a:endParaRPr lang="zh-CN" altLang="en-US" dirty="0"/>
          </a:p>
        </p:txBody>
      </p:sp>
      <p:sp>
        <p:nvSpPr>
          <p:cNvPr id="4" name="矩形 3">
            <a:extLst>
              <a:ext uri="{FF2B5EF4-FFF2-40B4-BE49-F238E27FC236}">
                <a16:creationId xmlns:a16="http://schemas.microsoft.com/office/drawing/2014/main" id="{CA8F9B2F-F86C-406F-AADA-881B54177AD5}"/>
              </a:ext>
            </a:extLst>
          </p:cNvPr>
          <p:cNvSpPr/>
          <p:nvPr/>
        </p:nvSpPr>
        <p:spPr>
          <a:xfrm>
            <a:off x="505828" y="3085124"/>
            <a:ext cx="5581940"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buFont typeface="Wingdings" pitchFamily="2" charset="2"/>
              <a:buNone/>
            </a:pPr>
            <a:r>
              <a:rPr lang="en-US" altLang="zh-CN" dirty="0">
                <a:latin typeface="Consolas" panose="020B0609020204030204" pitchFamily="49" charset="0"/>
              </a:rPr>
              <a:t>&gt;&gt;&gt; s = [3, 4, 5, 6, 7, 9, 11, 13, 15, 17]</a:t>
            </a:r>
          </a:p>
          <a:p>
            <a:pPr>
              <a:spcBef>
                <a:spcPts val="0"/>
              </a:spcBef>
              <a:buFont typeface="Wingdings" pitchFamily="2" charset="2"/>
              <a:buNone/>
            </a:pPr>
            <a:r>
              <a:rPr lang="en-US" altLang="zh-CN" dirty="0">
                <a:latin typeface="Consolas" panose="020B0609020204030204" pitchFamily="49" charset="0"/>
              </a:rPr>
              <a:t>&gt;&gt;&gt; import random</a:t>
            </a:r>
          </a:p>
          <a:p>
            <a:pPr>
              <a:spcBef>
                <a:spcPts val="0"/>
              </a:spcBef>
              <a:buFont typeface="Wingdings" pitchFamily="2" charset="2"/>
              <a:buNone/>
            </a:pPr>
            <a:r>
              <a:rPr lang="en-US" altLang="zh-CN" dirty="0">
                <a:latin typeface="Consolas" panose="020B0609020204030204" pitchFamily="49" charset="0"/>
              </a:rPr>
              <a:t>&gt;&gt;&gt; </a:t>
            </a:r>
            <a:r>
              <a:rPr lang="en-US" altLang="zh-CN" b="1" dirty="0" err="1">
                <a:solidFill>
                  <a:schemeClr val="accent6"/>
                </a:solidFill>
                <a:latin typeface="Consolas" panose="020B0609020204030204" pitchFamily="49" charset="0"/>
              </a:rPr>
              <a:t>random.shuffle</a:t>
            </a:r>
            <a:r>
              <a:rPr lang="en-US" altLang="zh-CN" b="1" dirty="0">
                <a:solidFill>
                  <a:schemeClr val="accent6"/>
                </a:solidFill>
                <a:latin typeface="Consolas" panose="020B0609020204030204" pitchFamily="49" charset="0"/>
              </a:rPr>
              <a:t>(s)</a:t>
            </a:r>
          </a:p>
          <a:p>
            <a:pPr>
              <a:spcBef>
                <a:spcPts val="0"/>
              </a:spcBef>
              <a:buFont typeface="Wingdings" pitchFamily="2" charset="2"/>
              <a:buNone/>
            </a:pPr>
            <a:r>
              <a:rPr lang="en-US" altLang="zh-CN" dirty="0">
                <a:latin typeface="Consolas" panose="020B0609020204030204" pitchFamily="49" charset="0"/>
              </a:rPr>
              <a:t>&gt;&gt;&gt; s</a:t>
            </a:r>
          </a:p>
          <a:p>
            <a:pPr>
              <a:spcBef>
                <a:spcPts val="0"/>
              </a:spcBef>
              <a:buFont typeface="Wingdings" pitchFamily="2" charset="2"/>
              <a:buNone/>
            </a:pPr>
            <a:r>
              <a:rPr lang="en-US" altLang="zh-CN" dirty="0">
                <a:latin typeface="Consolas" panose="020B0609020204030204" pitchFamily="49" charset="0"/>
              </a:rPr>
              <a:t>[13, 5, 6, 11, 9, 7, 15, 4, 3, 17]</a:t>
            </a:r>
          </a:p>
          <a:p>
            <a:pPr>
              <a:spcBef>
                <a:spcPts val="0"/>
              </a:spcBef>
              <a:buFont typeface="Wingdings" pitchFamily="2" charset="2"/>
              <a:buNone/>
            </a:pPr>
            <a:r>
              <a:rPr lang="en-US" altLang="zh-CN" dirty="0">
                <a:latin typeface="Consolas" panose="020B0609020204030204" pitchFamily="49" charset="0"/>
              </a:rPr>
              <a:t>&gt;&gt;&gt; </a:t>
            </a:r>
            <a:r>
              <a:rPr lang="en-US" altLang="zh-CN" b="1" dirty="0">
                <a:solidFill>
                  <a:schemeClr val="accent6"/>
                </a:solidFill>
                <a:latin typeface="Consolas" panose="020B0609020204030204" pitchFamily="49" charset="0"/>
              </a:rPr>
              <a:t>s1 = s[:]</a:t>
            </a:r>
          </a:p>
          <a:p>
            <a:pPr>
              <a:spcBef>
                <a:spcPts val="0"/>
              </a:spcBef>
              <a:buFont typeface="Wingdings" pitchFamily="2" charset="2"/>
              <a:buNone/>
            </a:pPr>
            <a:r>
              <a:rPr lang="en-US" altLang="zh-CN" dirty="0">
                <a:latin typeface="Consolas" panose="020B0609020204030204" pitchFamily="49" charset="0"/>
              </a:rPr>
              <a:t>&gt;&gt;&gt; </a:t>
            </a:r>
            <a:r>
              <a:rPr lang="en-US" altLang="zh-CN" b="1" dirty="0" err="1">
                <a:solidFill>
                  <a:schemeClr val="accent6"/>
                </a:solidFill>
                <a:latin typeface="Consolas" panose="020B0609020204030204" pitchFamily="49" charset="0"/>
              </a:rPr>
              <a:t>s.sort</a:t>
            </a:r>
            <a:r>
              <a:rPr lang="en-US" altLang="zh-CN" b="1" dirty="0">
                <a:solidFill>
                  <a:schemeClr val="accent6"/>
                </a:solidFill>
                <a:latin typeface="Consolas" panose="020B0609020204030204" pitchFamily="49" charset="0"/>
              </a:rPr>
              <a:t>()</a:t>
            </a:r>
            <a:r>
              <a:rPr lang="en-US" altLang="zh-CN" dirty="0">
                <a:solidFill>
                  <a:schemeClr val="accent5"/>
                </a:solidFill>
                <a:latin typeface="Consolas" panose="020B0609020204030204" pitchFamily="49" charset="0"/>
              </a:rPr>
              <a:t> </a:t>
            </a:r>
            <a:r>
              <a:rPr lang="en-US" altLang="zh-CN" dirty="0">
                <a:latin typeface="Consolas" panose="020B0609020204030204" pitchFamily="49" charset="0"/>
              </a:rPr>
              <a:t>#</a:t>
            </a:r>
            <a:r>
              <a:rPr lang="zh-CN" altLang="en-US" dirty="0">
                <a:latin typeface="Consolas" panose="020B0609020204030204" pitchFamily="49" charset="0"/>
              </a:rPr>
              <a:t>默认为升序排列</a:t>
            </a:r>
            <a:endParaRPr lang="en-US" altLang="zh-CN" dirty="0">
              <a:latin typeface="Consolas" panose="020B0609020204030204" pitchFamily="49" charset="0"/>
            </a:endParaRPr>
          </a:p>
          <a:p>
            <a:pPr>
              <a:spcBef>
                <a:spcPts val="0"/>
              </a:spcBef>
              <a:buFont typeface="Wingdings" pitchFamily="2" charset="2"/>
              <a:buNone/>
            </a:pPr>
            <a:r>
              <a:rPr lang="en-US" altLang="zh-CN" dirty="0">
                <a:latin typeface="Consolas" panose="020B0609020204030204" pitchFamily="49" charset="0"/>
              </a:rPr>
              <a:t>&gt;&gt;&gt; s</a:t>
            </a:r>
          </a:p>
          <a:p>
            <a:pPr>
              <a:spcBef>
                <a:spcPts val="0"/>
              </a:spcBef>
              <a:buFont typeface="Wingdings" pitchFamily="2" charset="2"/>
              <a:buNone/>
            </a:pPr>
            <a:r>
              <a:rPr lang="en-US" altLang="zh-CN" dirty="0">
                <a:latin typeface="Consolas" panose="020B0609020204030204" pitchFamily="49" charset="0"/>
              </a:rPr>
              <a:t>[3, 4, 5, 6, 7, 9, 11, 13, 15, 17]</a:t>
            </a:r>
          </a:p>
          <a:p>
            <a:pPr>
              <a:spcBef>
                <a:spcPts val="0"/>
              </a:spcBef>
              <a:buFont typeface="Wingdings" pitchFamily="2" charset="2"/>
              <a:buNone/>
            </a:pPr>
            <a:r>
              <a:rPr lang="en-US" altLang="zh-CN" dirty="0">
                <a:latin typeface="Consolas" panose="020B0609020204030204" pitchFamily="49" charset="0"/>
              </a:rPr>
              <a:t>&gt;&gt;&gt; </a:t>
            </a:r>
            <a:r>
              <a:rPr lang="en-US" altLang="zh-CN" b="1" dirty="0">
                <a:solidFill>
                  <a:schemeClr val="accent6"/>
                </a:solidFill>
                <a:latin typeface="Consolas" panose="020B0609020204030204" pitchFamily="49" charset="0"/>
              </a:rPr>
              <a:t>s1.sort(reverse=True) </a:t>
            </a:r>
            <a:r>
              <a:rPr lang="en-US" altLang="zh-CN" dirty="0">
                <a:latin typeface="Consolas" panose="020B0609020204030204" pitchFamily="49" charset="0"/>
              </a:rPr>
              <a:t> #</a:t>
            </a:r>
            <a:r>
              <a:rPr lang="zh-CN" altLang="en-US" dirty="0">
                <a:latin typeface="Consolas" panose="020B0609020204030204" pitchFamily="49" charset="0"/>
              </a:rPr>
              <a:t>降序排列</a:t>
            </a:r>
            <a:endParaRPr lang="en-US" altLang="zh-CN" dirty="0">
              <a:latin typeface="Consolas" panose="020B0609020204030204" pitchFamily="49" charset="0"/>
            </a:endParaRPr>
          </a:p>
          <a:p>
            <a:pPr>
              <a:spcBef>
                <a:spcPts val="0"/>
              </a:spcBef>
              <a:buFont typeface="Wingdings" pitchFamily="2" charset="2"/>
              <a:buNone/>
            </a:pPr>
            <a:r>
              <a:rPr lang="en-US" altLang="zh-CN" dirty="0">
                <a:latin typeface="Consolas" panose="020B0609020204030204" pitchFamily="49" charset="0"/>
              </a:rPr>
              <a:t>&gt;&gt;&gt; s1</a:t>
            </a:r>
          </a:p>
          <a:p>
            <a:pPr>
              <a:spcBef>
                <a:spcPts val="0"/>
              </a:spcBef>
              <a:buFont typeface="Wingdings" pitchFamily="2" charset="2"/>
              <a:buNone/>
            </a:pPr>
            <a:r>
              <a:rPr lang="en-US" altLang="zh-CN" dirty="0">
                <a:latin typeface="Consolas" panose="020B0609020204030204" pitchFamily="49" charset="0"/>
              </a:rPr>
              <a:t>[17, 15, 13, 11, 9, 7, 6, 5, 4, 3]</a:t>
            </a:r>
          </a:p>
        </p:txBody>
      </p:sp>
      <p:sp>
        <p:nvSpPr>
          <p:cNvPr id="5" name="矩形 4">
            <a:extLst>
              <a:ext uri="{FF2B5EF4-FFF2-40B4-BE49-F238E27FC236}">
                <a16:creationId xmlns:a16="http://schemas.microsoft.com/office/drawing/2014/main" id="{57E3CA01-2704-4F5F-8E49-429CD7D839B3}"/>
              </a:ext>
            </a:extLst>
          </p:cNvPr>
          <p:cNvSpPr/>
          <p:nvPr/>
        </p:nvSpPr>
        <p:spPr>
          <a:xfrm>
            <a:off x="7142243" y="3085124"/>
            <a:ext cx="4337287"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s = [10, 5, 23, 20]</a:t>
            </a:r>
          </a:p>
          <a:p>
            <a:r>
              <a:rPr lang="zh-CN" altLang="en-US" dirty="0">
                <a:latin typeface="Consolas" panose="020B0609020204030204" pitchFamily="49" charset="0"/>
              </a:rPr>
              <a:t>&gt;&gt;&gt; s1 = sorted(s)</a:t>
            </a:r>
          </a:p>
          <a:p>
            <a:r>
              <a:rPr lang="zh-CN" altLang="en-US" dirty="0">
                <a:latin typeface="Consolas" panose="020B0609020204030204" pitchFamily="49" charset="0"/>
              </a:rPr>
              <a:t>&gt;&gt;&gt; s1</a:t>
            </a:r>
          </a:p>
          <a:p>
            <a:r>
              <a:rPr lang="zh-CN" altLang="en-US" dirty="0">
                <a:latin typeface="Consolas" panose="020B0609020204030204" pitchFamily="49" charset="0"/>
              </a:rPr>
              <a:t>[5, 10, 20, 23]</a:t>
            </a:r>
          </a:p>
          <a:p>
            <a:r>
              <a:rPr lang="zh-CN" altLang="en-US" dirty="0">
                <a:latin typeface="Consolas" panose="020B0609020204030204" pitchFamily="49" charset="0"/>
              </a:rPr>
              <a:t>&gt;&gt;&gt; s2 = sorted(s, reverse=True)</a:t>
            </a:r>
          </a:p>
          <a:p>
            <a:r>
              <a:rPr lang="zh-CN" altLang="en-US" dirty="0">
                <a:latin typeface="Consolas" panose="020B0609020204030204" pitchFamily="49" charset="0"/>
              </a:rPr>
              <a:t>&gt;&gt;&gt; s2</a:t>
            </a:r>
          </a:p>
          <a:p>
            <a:r>
              <a:rPr lang="zh-CN" altLang="en-US" dirty="0">
                <a:latin typeface="Consolas" panose="020B0609020204030204" pitchFamily="49" charset="0"/>
              </a:rPr>
              <a:t>[23, 20, 10, 5]</a:t>
            </a:r>
            <a:endParaRPr lang="en-US" altLang="zh-CN" dirty="0">
              <a:latin typeface="Consolas" panose="020B0609020204030204" pitchFamily="49" charset="0"/>
            </a:endParaRPr>
          </a:p>
          <a:p>
            <a:r>
              <a:rPr lang="en-US" altLang="zh-CN" dirty="0">
                <a:latin typeface="Consolas" panose="020B0609020204030204" pitchFamily="49" charset="0"/>
              </a:rPr>
              <a:t>&gt;&gt;&gt; sorted('python')</a:t>
            </a:r>
          </a:p>
          <a:p>
            <a:r>
              <a:rPr lang="en-US" altLang="zh-CN" dirty="0">
                <a:latin typeface="Consolas" panose="020B0609020204030204" pitchFamily="49" charset="0"/>
              </a:rPr>
              <a:t>['h', 'n', 'o', 'p', 't', 'y']</a:t>
            </a:r>
            <a:endParaRPr lang="zh-CN" altLang="en-US" dirty="0">
              <a:latin typeface="Consolas" panose="020B0609020204030204" pitchFamily="49" charset="0"/>
            </a:endParaRPr>
          </a:p>
        </p:txBody>
      </p:sp>
    </p:spTree>
    <p:extLst>
      <p:ext uri="{BB962C8B-B14F-4D97-AF65-F5344CB8AC3E}">
        <p14:creationId xmlns:p14="http://schemas.microsoft.com/office/powerpoint/2010/main" val="274671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8B110-23DA-4DE8-B88E-D2BDBC58C5A3}"/>
              </a:ext>
            </a:extLst>
          </p:cNvPr>
          <p:cNvSpPr>
            <a:spLocks noGrp="1"/>
          </p:cNvSpPr>
          <p:nvPr>
            <p:ph type="title"/>
          </p:nvPr>
        </p:nvSpPr>
        <p:spPr/>
        <p:txBody>
          <a:bodyPr/>
          <a:lstStyle/>
          <a:p>
            <a:r>
              <a:rPr lang="zh-CN" altLang="en-US" dirty="0"/>
              <a:t>列表的逆序</a:t>
            </a:r>
          </a:p>
        </p:txBody>
      </p:sp>
      <p:sp>
        <p:nvSpPr>
          <p:cNvPr id="3" name="内容占位符 2">
            <a:extLst>
              <a:ext uri="{FF2B5EF4-FFF2-40B4-BE49-F238E27FC236}">
                <a16:creationId xmlns:a16="http://schemas.microsoft.com/office/drawing/2014/main" id="{4B57C338-D67C-4A94-A06A-11D4428D4032}"/>
              </a:ext>
            </a:extLst>
          </p:cNvPr>
          <p:cNvSpPr>
            <a:spLocks noGrp="1"/>
          </p:cNvSpPr>
          <p:nvPr>
            <p:ph idx="1"/>
          </p:nvPr>
        </p:nvSpPr>
        <p:spPr/>
        <p:txBody>
          <a:bodyPr/>
          <a:lstStyle/>
          <a:p>
            <a:pPr>
              <a:lnSpc>
                <a:spcPct val="90000"/>
              </a:lnSpc>
              <a:spcBef>
                <a:spcPts val="600"/>
              </a:spcBef>
            </a:pPr>
            <a:r>
              <a:rPr lang="zh-CN" altLang="zh-CN" dirty="0"/>
              <a:t>使用列表对象的</a:t>
            </a:r>
            <a:r>
              <a:rPr lang="zh-CN" altLang="zh-CN" b="1" dirty="0">
                <a:solidFill>
                  <a:srgbClr val="0070C0"/>
                </a:solidFill>
              </a:rPr>
              <a:t>reverse方法</a:t>
            </a:r>
            <a:r>
              <a:rPr lang="zh-CN" altLang="zh-CN" dirty="0"/>
              <a:t>将元素原地逆序</a:t>
            </a:r>
            <a:r>
              <a:rPr lang="en-US" altLang="zh-CN" dirty="0"/>
              <a:t>(</a:t>
            </a:r>
            <a:r>
              <a:rPr lang="zh-CN" altLang="en-US" dirty="0"/>
              <a:t>即列表中元素出现的相反顺序），注意不等同于 </a:t>
            </a:r>
            <a:r>
              <a:rPr lang="en-US" altLang="zh-CN" dirty="0" err="1"/>
              <a:t>L.sort</a:t>
            </a:r>
            <a:r>
              <a:rPr lang="en-US" altLang="zh-CN" dirty="0"/>
              <a:t>(reverse=True)</a:t>
            </a:r>
            <a:endParaRPr lang="zh-CN" altLang="zh-CN" dirty="0"/>
          </a:p>
          <a:p>
            <a:pPr>
              <a:lnSpc>
                <a:spcPct val="120000"/>
              </a:lnSpc>
              <a:spcBef>
                <a:spcPts val="600"/>
              </a:spcBef>
            </a:pPr>
            <a:r>
              <a:rPr lang="zh-CN" altLang="zh-CN" dirty="0"/>
              <a:t>使用</a:t>
            </a:r>
            <a:r>
              <a:rPr lang="zh-CN" altLang="zh-CN" b="1" dirty="0">
                <a:solidFill>
                  <a:srgbClr val="0070C0"/>
                </a:solidFill>
              </a:rPr>
              <a:t>内置函数reversed</a:t>
            </a:r>
            <a:r>
              <a:rPr lang="zh-CN" altLang="zh-CN" dirty="0"/>
              <a:t>对</a:t>
            </a:r>
            <a:r>
              <a:rPr lang="zh-CN" altLang="en-US" dirty="0"/>
              <a:t>可迭代对象</a:t>
            </a:r>
            <a:r>
              <a:rPr lang="en-US" altLang="zh-CN" dirty="0"/>
              <a:t>(</a:t>
            </a:r>
            <a:r>
              <a:rPr lang="zh-CN" altLang="en-US" dirty="0"/>
              <a:t>如</a:t>
            </a:r>
            <a:r>
              <a:rPr lang="zh-CN" altLang="zh-CN" dirty="0"/>
              <a:t>列表</a:t>
            </a:r>
            <a:r>
              <a:rPr lang="en-US" altLang="zh-CN" dirty="0"/>
              <a:t>)</a:t>
            </a:r>
            <a:r>
              <a:rPr lang="zh-CN" altLang="en-US" dirty="0"/>
              <a:t>的</a:t>
            </a:r>
            <a:r>
              <a:rPr lang="zh-CN" altLang="zh-CN" dirty="0"/>
              <a:t>元素进行逆序排列并返回</a:t>
            </a:r>
            <a:r>
              <a:rPr lang="en-US" altLang="zh-CN" b="1" dirty="0">
                <a:solidFill>
                  <a:srgbClr val="0070C0"/>
                </a:solidFill>
              </a:rPr>
              <a:t>reversed</a:t>
            </a:r>
            <a:r>
              <a:rPr lang="zh-CN" altLang="zh-CN" b="1" dirty="0">
                <a:solidFill>
                  <a:srgbClr val="0070C0"/>
                </a:solidFill>
              </a:rPr>
              <a:t>对象</a:t>
            </a:r>
            <a:endParaRPr lang="en-US" altLang="zh-CN" b="1" dirty="0">
              <a:solidFill>
                <a:srgbClr val="0070C0"/>
              </a:solidFill>
            </a:endParaRPr>
          </a:p>
          <a:p>
            <a:pPr lvl="1">
              <a:lnSpc>
                <a:spcPct val="120000"/>
              </a:lnSpc>
              <a:spcBef>
                <a:spcPts val="600"/>
              </a:spcBef>
            </a:pPr>
            <a:r>
              <a:rPr lang="en-US" altLang="zh-CN" dirty="0"/>
              <a:t>sorted</a:t>
            </a:r>
            <a:r>
              <a:rPr lang="zh-CN" altLang="en-US" dirty="0"/>
              <a:t>函数返回新的列表</a:t>
            </a:r>
            <a:endParaRPr lang="en-US" altLang="zh-CN" dirty="0"/>
          </a:p>
          <a:p>
            <a:pPr lvl="1">
              <a:lnSpc>
                <a:spcPct val="120000"/>
              </a:lnSpc>
              <a:spcBef>
                <a:spcPts val="600"/>
              </a:spcBef>
            </a:pPr>
            <a:r>
              <a:rPr lang="en-US" altLang="zh-CN" dirty="0"/>
              <a:t>reversed</a:t>
            </a:r>
            <a:r>
              <a:rPr lang="zh-CN" altLang="en-US" dirty="0"/>
              <a:t>函数返回的不是列表，而是一个可迭代对象，更是一个</a:t>
            </a:r>
            <a:r>
              <a:rPr lang="zh-CN" altLang="en-US" b="1" dirty="0">
                <a:solidFill>
                  <a:schemeClr val="accent6"/>
                </a:solidFill>
              </a:rPr>
              <a:t>迭代器</a:t>
            </a:r>
            <a:r>
              <a:rPr lang="en-US" altLang="zh-CN" b="1" dirty="0">
                <a:solidFill>
                  <a:srgbClr val="0070C0"/>
                </a:solidFill>
              </a:rPr>
              <a:t>	</a:t>
            </a:r>
          </a:p>
          <a:p>
            <a:pPr>
              <a:spcBef>
                <a:spcPts val="600"/>
              </a:spcBef>
              <a:buNone/>
            </a:pPr>
            <a:r>
              <a:rPr lang="zh-CN" altLang="en-US" dirty="0"/>
              <a:t>￼</a:t>
            </a:r>
            <a:endParaRPr lang="zh-CN" altLang="zh-CN" dirty="0"/>
          </a:p>
          <a:p>
            <a:endParaRPr lang="zh-CN" altLang="en-US" dirty="0"/>
          </a:p>
        </p:txBody>
      </p:sp>
      <p:sp>
        <p:nvSpPr>
          <p:cNvPr id="4" name="矩形 3">
            <a:extLst>
              <a:ext uri="{FF2B5EF4-FFF2-40B4-BE49-F238E27FC236}">
                <a16:creationId xmlns:a16="http://schemas.microsoft.com/office/drawing/2014/main" id="{F23CBD70-5450-4449-A392-33987FB793D5}"/>
              </a:ext>
            </a:extLst>
          </p:cNvPr>
          <p:cNvSpPr/>
          <p:nvPr/>
        </p:nvSpPr>
        <p:spPr>
          <a:xfrm>
            <a:off x="529046" y="2798854"/>
            <a:ext cx="520484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FF0000"/>
                </a:solidFill>
                <a:latin typeface="Consolas" panose="020B0609020204030204" pitchFamily="49" charset="0"/>
                <a:cs typeface="Times New Roman" panose="02020603050405020304" pitchFamily="18" charset="0"/>
              </a:rPr>
              <a:t>3</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4</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6</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7</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5</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9</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11</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17</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13</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15</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latin typeface="Consolas" panose="020B0609020204030204" pitchFamily="49" charset="0"/>
                <a:cs typeface="Times New Roman" panose="02020603050405020304" pitchFamily="18" charset="0"/>
              </a:rPr>
              <a:t>t</a:t>
            </a:r>
            <a:r>
              <a:rPr lang="en-US" altLang="zh-CN" b="1" kern="0" dirty="0" err="1">
                <a:solidFill>
                  <a:srgbClr val="000080"/>
                </a:solidFill>
                <a:latin typeface="Consolas" panose="020B0609020204030204" pitchFamily="49" charset="0"/>
                <a:cs typeface="Times New Roman" panose="02020603050405020304" pitchFamily="18" charset="0"/>
              </a:rPr>
              <a:t>.</a:t>
            </a:r>
            <a:r>
              <a:rPr lang="en-US" altLang="zh-CN" kern="0" dirty="0" err="1">
                <a:solidFill>
                  <a:srgbClr val="000000"/>
                </a:solidFill>
                <a:latin typeface="Consolas" panose="020B0609020204030204" pitchFamily="49" charset="0"/>
                <a:cs typeface="Times New Roman" panose="02020603050405020304" pitchFamily="18" charset="0"/>
              </a:rPr>
              <a:t>reverse</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t</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FF8000"/>
                </a:solidFill>
                <a:latin typeface="Consolas" panose="020B0609020204030204" pitchFamily="49" charset="0"/>
                <a:cs typeface="Times New Roman" panose="02020603050405020304" pitchFamily="18" charset="0"/>
              </a:rPr>
              <a:t># [15, 13, 17, 11, 9, 5, 7, 6, 4, 3]</a:t>
            </a:r>
            <a:endParaRPr lang="zh-CN" altLang="zh-CN" sz="2000" kern="100" dirty="0">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0168FC19-DFCE-46EE-B41F-954CE2558ECB}"/>
              </a:ext>
            </a:extLst>
          </p:cNvPr>
          <p:cNvSpPr/>
          <p:nvPr/>
        </p:nvSpPr>
        <p:spPr>
          <a:xfrm>
            <a:off x="6966177" y="2706521"/>
            <a:ext cx="3885276"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m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reversed</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t</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type</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m</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list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m</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for</a:t>
            </a:r>
            <a:r>
              <a:rPr lang="en-US" altLang="zh-CN" kern="0" dirty="0">
                <a:solidFill>
                  <a:srgbClr val="000000"/>
                </a:solidFill>
                <a:latin typeface="Consolas" panose="020B0609020204030204" pitchFamily="49" charset="0"/>
                <a:cs typeface="Times New Roman" panose="02020603050405020304" pitchFamily="18" charset="0"/>
              </a:rPr>
              <a:t> item </a:t>
            </a:r>
            <a:r>
              <a:rPr lang="en-US" altLang="zh-CN" b="1" kern="0" dirty="0">
                <a:solidFill>
                  <a:srgbClr val="0000FF"/>
                </a:solidFill>
                <a:latin typeface="Consolas" panose="020B0609020204030204" pitchFamily="49" charset="0"/>
                <a:cs typeface="Times New Roman" panose="02020603050405020304" pitchFamily="18" charset="0"/>
              </a:rPr>
              <a:t>in</a:t>
            </a:r>
            <a:r>
              <a:rPr lang="en-US" altLang="zh-CN" kern="0" dirty="0">
                <a:solidFill>
                  <a:srgbClr val="000000"/>
                </a:solidFill>
                <a:latin typeface="Consolas" panose="020B0609020204030204" pitchFamily="49" charset="0"/>
                <a:cs typeface="Times New Roman" panose="02020603050405020304" pitchFamily="18" charset="0"/>
              </a:rPr>
              <a:t> m</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item</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endParaRPr lang="en-US" altLang="zh-CN" b="1" kern="0" dirty="0">
              <a:solidFill>
                <a:srgbClr val="0000FF"/>
              </a:solidFill>
              <a:latin typeface="Consolas" panose="020B0609020204030204" pitchFamily="49" charset="0"/>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808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FF0000"/>
                </a:solidFill>
                <a:latin typeface="Consolas" panose="020B0609020204030204" pitchFamily="49" charset="0"/>
                <a:cs typeface="Times New Roman" panose="02020603050405020304" pitchFamily="18" charset="0"/>
              </a:rPr>
              <a:t>40</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for</a:t>
            </a:r>
            <a:r>
              <a:rPr lang="en-US" altLang="zh-CN" kern="0" dirty="0">
                <a:solidFill>
                  <a:srgbClr val="000000"/>
                </a:solidFill>
                <a:latin typeface="Consolas" panose="020B0609020204030204" pitchFamily="49" charset="0"/>
                <a:cs typeface="Times New Roman" panose="02020603050405020304" pitchFamily="18" charset="0"/>
              </a:rPr>
              <a:t> item </a:t>
            </a:r>
            <a:r>
              <a:rPr lang="en-US" altLang="zh-CN" b="1" kern="0" dirty="0">
                <a:solidFill>
                  <a:srgbClr val="0000FF"/>
                </a:solidFill>
                <a:latin typeface="Consolas" panose="020B0609020204030204" pitchFamily="49" charset="0"/>
                <a:cs typeface="Times New Roman" panose="02020603050405020304" pitchFamily="18" charset="0"/>
              </a:rPr>
              <a:t>in</a:t>
            </a:r>
            <a:r>
              <a:rPr lang="en-US" altLang="zh-CN" kern="0" dirty="0">
                <a:solidFill>
                  <a:srgbClr val="000000"/>
                </a:solidFill>
                <a:latin typeface="Consolas" panose="020B0609020204030204" pitchFamily="49" charset="0"/>
                <a:cs typeface="Times New Roman" panose="02020603050405020304" pitchFamily="18" charset="0"/>
              </a:rPr>
              <a:t> reversed</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t</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item</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end</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80808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5D9E25F9-EBBD-48C9-A767-DEB9276C675F}"/>
              </a:ext>
            </a:extLst>
          </p:cNvPr>
          <p:cNvSpPr/>
          <p:nvPr/>
        </p:nvSpPr>
        <p:spPr>
          <a:xfrm>
            <a:off x="3427367" y="4510405"/>
            <a:ext cx="3153047"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右边代码的输出：</a:t>
            </a:r>
          </a:p>
          <a:p>
            <a:r>
              <a:rPr lang="zh-CN" altLang="en-US" dirty="0"/>
              <a:t>&lt;class 'list_reverseiterator'&gt;</a:t>
            </a:r>
          </a:p>
          <a:p>
            <a:r>
              <a:rPr lang="zh-CN" altLang="en-US" dirty="0"/>
              <a:t>[3, 4, 6, 7, 5, 9, 11, 17, 13, 15]</a:t>
            </a:r>
          </a:p>
          <a:p>
            <a:r>
              <a:rPr lang="zh-CN" altLang="en-US" dirty="0"/>
              <a:t>----------------------------------------</a:t>
            </a:r>
          </a:p>
          <a:p>
            <a:r>
              <a:rPr lang="zh-CN" altLang="en-US" dirty="0"/>
              <a:t>3, 4, 6, 7, 5, 9, 11, 17, 13, 15,</a:t>
            </a:r>
          </a:p>
        </p:txBody>
      </p:sp>
    </p:spTree>
    <p:extLst>
      <p:ext uri="{BB962C8B-B14F-4D97-AF65-F5344CB8AC3E}">
        <p14:creationId xmlns:p14="http://schemas.microsoft.com/office/powerpoint/2010/main" val="1484571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rmAutofit/>
          </a:bodyPr>
          <a:lstStyle/>
          <a:p>
            <a:r>
              <a:rPr lang="zh-CN" altLang="en-US" sz="2800" dirty="0"/>
              <a:t>有序对象：字符串、列表和元组</a:t>
            </a:r>
          </a:p>
          <a:p>
            <a:r>
              <a:rPr lang="zh-CN" altLang="en-US" sz="2800" dirty="0"/>
              <a:t>可变有序对象：列表</a:t>
            </a:r>
          </a:p>
          <a:p>
            <a:r>
              <a:rPr lang="zh-CN" altLang="en-US" sz="2800" b="1" dirty="0">
                <a:solidFill>
                  <a:schemeClr val="accent6"/>
                </a:solidFill>
              </a:rPr>
              <a:t>有序对象的切片</a:t>
            </a:r>
          </a:p>
          <a:p>
            <a:r>
              <a:rPr lang="zh-CN" altLang="en-US" sz="2800" dirty="0"/>
              <a:t>序列解包</a:t>
            </a:r>
          </a:p>
          <a:p>
            <a:r>
              <a:rPr lang="zh-CN" altLang="en-US" sz="2800" dirty="0"/>
              <a:t>用于序列的常用内置函数：</a:t>
            </a:r>
            <a:r>
              <a:rPr lang="en-US" altLang="zh-CN" sz="2800" dirty="0"/>
              <a:t>zip</a:t>
            </a:r>
            <a:r>
              <a:rPr lang="zh-CN" altLang="en-US" sz="2800" dirty="0"/>
              <a:t>和</a:t>
            </a:r>
            <a:r>
              <a:rPr lang="en-US" altLang="zh-CN" sz="2800" dirty="0"/>
              <a:t>enumerate</a:t>
            </a:r>
          </a:p>
          <a:p>
            <a:r>
              <a:rPr lang="zh-CN" altLang="en-US" sz="2800" dirty="0"/>
              <a:t>函数式编程</a:t>
            </a:r>
          </a:p>
          <a:p>
            <a:r>
              <a:rPr lang="zh-CN" altLang="en-US" sz="2800" dirty="0"/>
              <a:t>多维列表</a:t>
            </a:r>
          </a:p>
        </p:txBody>
      </p:sp>
    </p:spTree>
    <p:extLst>
      <p:ext uri="{BB962C8B-B14F-4D97-AF65-F5344CB8AC3E}">
        <p14:creationId xmlns:p14="http://schemas.microsoft.com/office/powerpoint/2010/main" val="163525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3FC832-A18E-45E7-B731-927539FD9279}"/>
              </a:ext>
            </a:extLst>
          </p:cNvPr>
          <p:cNvPicPr>
            <a:picLocks noChangeAspect="1"/>
          </p:cNvPicPr>
          <p:nvPr/>
        </p:nvPicPr>
        <p:blipFill>
          <a:blip r:embed="rId2"/>
          <a:stretch>
            <a:fillRect/>
          </a:stretch>
        </p:blipFill>
        <p:spPr>
          <a:xfrm>
            <a:off x="9162009" y="2617007"/>
            <a:ext cx="2587078" cy="1124816"/>
          </a:xfrm>
          <a:prstGeom prst="rect">
            <a:avLst/>
          </a:prstGeom>
        </p:spPr>
      </p:pic>
      <p:sp>
        <p:nvSpPr>
          <p:cNvPr id="2" name="标题 1">
            <a:extLst>
              <a:ext uri="{FF2B5EF4-FFF2-40B4-BE49-F238E27FC236}">
                <a16:creationId xmlns:a16="http://schemas.microsoft.com/office/drawing/2014/main" id="{911E1D7B-DCFF-47AE-937E-39D9D4F161EA}"/>
              </a:ext>
            </a:extLst>
          </p:cNvPr>
          <p:cNvSpPr>
            <a:spLocks noGrp="1"/>
          </p:cNvSpPr>
          <p:nvPr>
            <p:ph type="title"/>
          </p:nvPr>
        </p:nvSpPr>
        <p:spPr/>
        <p:txBody>
          <a:bodyPr/>
          <a:lstStyle/>
          <a:p>
            <a:r>
              <a:rPr lang="zh-CN" altLang="en-US" dirty="0"/>
              <a:t>列表和元组</a:t>
            </a:r>
          </a:p>
        </p:txBody>
      </p:sp>
      <p:sp>
        <p:nvSpPr>
          <p:cNvPr id="3" name="内容占位符 2">
            <a:extLst>
              <a:ext uri="{FF2B5EF4-FFF2-40B4-BE49-F238E27FC236}">
                <a16:creationId xmlns:a16="http://schemas.microsoft.com/office/drawing/2014/main" id="{F056EAEC-24B9-4EA5-9AB5-C86818A39163}"/>
              </a:ext>
            </a:extLst>
          </p:cNvPr>
          <p:cNvSpPr>
            <a:spLocks noGrp="1"/>
          </p:cNvSpPr>
          <p:nvPr>
            <p:ph idx="1"/>
          </p:nvPr>
        </p:nvSpPr>
        <p:spPr/>
        <p:txBody>
          <a:bodyPr>
            <a:normAutofit/>
          </a:bodyPr>
          <a:lstStyle/>
          <a:p>
            <a:r>
              <a:rPr lang="zh-CN" altLang="en-US" dirty="0"/>
              <a:t>容器</a:t>
            </a:r>
            <a:r>
              <a:rPr lang="en-US" altLang="zh-CN" dirty="0"/>
              <a:t>(container)</a:t>
            </a:r>
            <a:r>
              <a:rPr lang="zh-CN" altLang="en-US" dirty="0"/>
              <a:t>对象：可以容纳多个对象的对象，其每个组成部分称为</a:t>
            </a:r>
            <a:r>
              <a:rPr lang="zh-CN" altLang="en-US" b="1" dirty="0">
                <a:solidFill>
                  <a:schemeClr val="accent6"/>
                </a:solidFill>
              </a:rPr>
              <a:t>元素</a:t>
            </a:r>
            <a:r>
              <a:rPr lang="en-US" altLang="zh-CN" b="1" dirty="0">
                <a:solidFill>
                  <a:schemeClr val="accent6"/>
                </a:solidFill>
              </a:rPr>
              <a:t>(element)</a:t>
            </a:r>
          </a:p>
          <a:p>
            <a:r>
              <a:rPr lang="zh-CN" altLang="en-US" dirty="0"/>
              <a:t>有序对象：容器对象的元素按照一定顺序排列，可以访问指定位置的元素</a:t>
            </a:r>
            <a:endParaRPr lang="en-US" altLang="zh-CN" dirty="0"/>
          </a:p>
          <a:p>
            <a:r>
              <a:rPr lang="zh-CN" altLang="en-US" dirty="0"/>
              <a:t>列表</a:t>
            </a:r>
            <a:r>
              <a:rPr lang="en-US" altLang="zh-CN" dirty="0"/>
              <a:t>(list)</a:t>
            </a:r>
            <a:r>
              <a:rPr lang="zh-CN" altLang="en-US" dirty="0"/>
              <a:t>是</a:t>
            </a:r>
            <a:r>
              <a:rPr lang="en-US" altLang="zh-CN" dirty="0"/>
              <a:t>Python</a:t>
            </a:r>
            <a:r>
              <a:rPr lang="zh-CN" altLang="en-US" dirty="0"/>
              <a:t>中内置</a:t>
            </a:r>
            <a:r>
              <a:rPr lang="zh-CN" altLang="en-US" b="1" dirty="0">
                <a:solidFill>
                  <a:schemeClr val="accent6"/>
                </a:solidFill>
              </a:rPr>
              <a:t>可变的有序序列</a:t>
            </a:r>
            <a:r>
              <a:rPr lang="zh-CN" altLang="en-US" dirty="0"/>
              <a:t>，元组</a:t>
            </a:r>
            <a:r>
              <a:rPr lang="en-US" altLang="zh-CN" dirty="0"/>
              <a:t>(tuple)</a:t>
            </a:r>
            <a:r>
              <a:rPr lang="zh-CN" altLang="en-US" dirty="0"/>
              <a:t>是</a:t>
            </a:r>
            <a:r>
              <a:rPr lang="en-US" altLang="zh-CN" dirty="0"/>
              <a:t>python</a:t>
            </a:r>
            <a:r>
              <a:rPr lang="zh-CN" altLang="en-US" dirty="0"/>
              <a:t>中内置</a:t>
            </a:r>
            <a:r>
              <a:rPr lang="zh-CN" altLang="en-US" b="1" dirty="0">
                <a:solidFill>
                  <a:schemeClr val="accent6"/>
                </a:solidFill>
              </a:rPr>
              <a:t>不可变的有序序列</a:t>
            </a:r>
            <a:endParaRPr lang="en-US" altLang="zh-CN" b="1" dirty="0">
              <a:solidFill>
                <a:schemeClr val="accent6"/>
              </a:solidFill>
            </a:endParaRPr>
          </a:p>
          <a:p>
            <a:r>
              <a:rPr lang="zh-CN" altLang="en-US" dirty="0"/>
              <a:t>列表字面量定义：开中括号表示列表的开始，配对的闭中括号表示列表的结束，列表的元素之间以逗号隔开，比如</a:t>
            </a:r>
            <a:r>
              <a:rPr lang="en-US" altLang="zh-CN" dirty="0"/>
              <a:t>[1, 2, 3]</a:t>
            </a:r>
          </a:p>
          <a:p>
            <a:r>
              <a:rPr lang="zh-CN" altLang="en-US" dirty="0"/>
              <a:t>元组字面量定义：比如</a:t>
            </a:r>
            <a:r>
              <a:rPr lang="en-US" altLang="zh-CN" dirty="0"/>
              <a:t>(1, 2, 3)</a:t>
            </a:r>
          </a:p>
          <a:p>
            <a:pPr lvl="1"/>
            <a:r>
              <a:rPr lang="zh-CN" altLang="en-US" sz="2000" dirty="0"/>
              <a:t>与列表字面量类似，开圆括号和闭圆括号表示元组的开始和结束</a:t>
            </a:r>
            <a:endParaRPr lang="en-US" altLang="zh-CN" sz="2000" dirty="0"/>
          </a:p>
          <a:p>
            <a:pPr lvl="1"/>
            <a:r>
              <a:rPr lang="zh-CN" altLang="en-US" sz="2000" dirty="0"/>
              <a:t>在不引起歧义时，圆括号也可省略</a:t>
            </a:r>
            <a:endParaRPr lang="en-US" altLang="zh-CN" sz="2000" dirty="0"/>
          </a:p>
          <a:p>
            <a:pPr lvl="1"/>
            <a:r>
              <a:rPr lang="zh-CN" altLang="en-US" sz="2000" b="1" dirty="0">
                <a:solidFill>
                  <a:srgbClr val="C00000"/>
                </a:solidFill>
              </a:rPr>
              <a:t>注意：</a:t>
            </a:r>
            <a:r>
              <a:rPr lang="zh-CN" altLang="en-US" sz="2000" dirty="0"/>
              <a:t>如果创建只有一个元素的元组，需要在元素后面加上一个逗号“</a:t>
            </a:r>
            <a:r>
              <a:rPr lang="en-US" altLang="zh-CN" sz="2000" dirty="0"/>
              <a:t>,</a:t>
            </a:r>
            <a:r>
              <a:rPr lang="zh-CN" altLang="en-US" sz="2000" dirty="0"/>
              <a:t>”</a:t>
            </a:r>
            <a:endParaRPr lang="en-US" altLang="zh-CN" sz="2000" dirty="0"/>
          </a:p>
          <a:p>
            <a:r>
              <a:rPr lang="zh-CN" altLang="en-US" dirty="0"/>
              <a:t>列表和元组中的元素：</a:t>
            </a:r>
            <a:endParaRPr lang="en-US" altLang="zh-CN" dirty="0"/>
          </a:p>
          <a:p>
            <a:pPr lvl="1"/>
            <a:r>
              <a:rPr lang="zh-CN" altLang="en-US" sz="2000" dirty="0"/>
              <a:t>可以是任意类型的数据</a:t>
            </a:r>
            <a:r>
              <a:rPr lang="en-US" altLang="zh-CN" sz="2000" dirty="0"/>
              <a:t>(</a:t>
            </a:r>
            <a:r>
              <a:rPr lang="zh-CN" altLang="en-US" sz="2000" dirty="0"/>
              <a:t>对象</a:t>
            </a:r>
            <a:r>
              <a:rPr lang="en-US" altLang="zh-CN" sz="2000" dirty="0"/>
              <a:t>)</a:t>
            </a:r>
            <a:r>
              <a:rPr lang="zh-CN" altLang="en-US" sz="2000" dirty="0"/>
              <a:t>，比如整数、浮点数、字符串等基本类型，也可是列表、元素、字典、集合以及其他自定义类型</a:t>
            </a:r>
            <a:endParaRPr lang="en-US" altLang="zh-CN" sz="2000" dirty="0"/>
          </a:p>
          <a:p>
            <a:pPr lvl="1"/>
            <a:r>
              <a:rPr lang="zh-CN" altLang="en-US" sz="2000" dirty="0"/>
              <a:t>每个元素的类型也可各不相同</a:t>
            </a:r>
          </a:p>
        </p:txBody>
      </p:sp>
    </p:spTree>
    <p:extLst>
      <p:ext uri="{BB962C8B-B14F-4D97-AF65-F5344CB8AC3E}">
        <p14:creationId xmlns:p14="http://schemas.microsoft.com/office/powerpoint/2010/main" val="98800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72049-4FA2-48DD-9ED6-BD1D0B86F94C}"/>
              </a:ext>
            </a:extLst>
          </p:cNvPr>
          <p:cNvSpPr>
            <a:spLocks noGrp="1"/>
          </p:cNvSpPr>
          <p:nvPr>
            <p:ph type="title"/>
          </p:nvPr>
        </p:nvSpPr>
        <p:spPr/>
        <p:txBody>
          <a:bodyPr/>
          <a:lstStyle/>
          <a:p>
            <a:r>
              <a:rPr lang="zh-CN" altLang="en-US" dirty="0"/>
              <a:t>有序对象的切片</a:t>
            </a:r>
            <a:r>
              <a:rPr lang="en-US" altLang="zh-CN" dirty="0"/>
              <a:t>(slice)</a:t>
            </a:r>
            <a:endParaRPr lang="zh-CN" altLang="en-US" dirty="0"/>
          </a:p>
        </p:txBody>
      </p:sp>
      <p:sp>
        <p:nvSpPr>
          <p:cNvPr id="3" name="内容占位符 2">
            <a:extLst>
              <a:ext uri="{FF2B5EF4-FFF2-40B4-BE49-F238E27FC236}">
                <a16:creationId xmlns:a16="http://schemas.microsoft.com/office/drawing/2014/main" id="{4E7EA2D3-8544-493E-825E-AD470658378D}"/>
              </a:ext>
            </a:extLst>
          </p:cNvPr>
          <p:cNvSpPr>
            <a:spLocks noGrp="1"/>
          </p:cNvSpPr>
          <p:nvPr>
            <p:ph idx="1"/>
          </p:nvPr>
        </p:nvSpPr>
        <p:spPr/>
        <p:txBody>
          <a:bodyPr>
            <a:normAutofit/>
          </a:bodyPr>
          <a:lstStyle/>
          <a:p>
            <a:pPr>
              <a:lnSpc>
                <a:spcPct val="140000"/>
              </a:lnSpc>
              <a:spcBef>
                <a:spcPts val="0"/>
              </a:spcBef>
            </a:pPr>
            <a:r>
              <a:rPr lang="zh-CN" altLang="en-US" dirty="0"/>
              <a:t>可通过</a:t>
            </a:r>
            <a:r>
              <a:rPr lang="zh-CN" altLang="en-US" b="1" dirty="0">
                <a:solidFill>
                  <a:srgbClr val="0070C0"/>
                </a:solidFill>
              </a:rPr>
              <a:t>整数下标</a:t>
            </a:r>
            <a:r>
              <a:rPr lang="zh-CN" altLang="en-US" dirty="0"/>
              <a:t>来访问有序对象对应位置的元素</a:t>
            </a:r>
            <a:endParaRPr lang="en-US" altLang="zh-CN" dirty="0"/>
          </a:p>
          <a:p>
            <a:pPr>
              <a:lnSpc>
                <a:spcPct val="140000"/>
              </a:lnSpc>
              <a:spcBef>
                <a:spcPts val="0"/>
              </a:spcBef>
            </a:pPr>
            <a:r>
              <a:rPr lang="zh-CN" altLang="en-US" dirty="0"/>
              <a:t>可通过</a:t>
            </a:r>
            <a:r>
              <a:rPr lang="zh-CN" altLang="en-US" b="1" dirty="0">
                <a:solidFill>
                  <a:srgbClr val="0070C0"/>
                </a:solidFill>
              </a:rPr>
              <a:t>整数下标与赋值语句</a:t>
            </a:r>
            <a:r>
              <a:rPr lang="zh-CN" altLang="en-US" dirty="0"/>
              <a:t>结合修改列表中对应位置的元素</a:t>
            </a:r>
            <a:endParaRPr lang="en-US" altLang="zh-CN" dirty="0"/>
          </a:p>
          <a:p>
            <a:pPr>
              <a:lnSpc>
                <a:spcPct val="140000"/>
              </a:lnSpc>
              <a:spcBef>
                <a:spcPts val="0"/>
              </a:spcBef>
            </a:pPr>
            <a:r>
              <a:rPr lang="zh-CN" altLang="en-US" dirty="0"/>
              <a:t>可通过</a:t>
            </a:r>
            <a:r>
              <a:rPr lang="zh-CN" altLang="en-US" b="1" dirty="0">
                <a:solidFill>
                  <a:srgbClr val="0070C0"/>
                </a:solidFill>
              </a:rPr>
              <a:t>整数下标与</a:t>
            </a:r>
            <a:r>
              <a:rPr lang="en-US" altLang="zh-CN" b="1" dirty="0">
                <a:solidFill>
                  <a:srgbClr val="0070C0"/>
                </a:solidFill>
              </a:rPr>
              <a:t>del</a:t>
            </a:r>
            <a:r>
              <a:rPr lang="zh-CN" altLang="en-US" b="1" dirty="0">
                <a:solidFill>
                  <a:srgbClr val="0070C0"/>
                </a:solidFill>
              </a:rPr>
              <a:t>语句</a:t>
            </a:r>
            <a:r>
              <a:rPr lang="zh-CN" altLang="en-US" dirty="0"/>
              <a:t>结合删除列表中对应位置的元素</a:t>
            </a:r>
            <a:endParaRPr lang="en-US" altLang="zh-CN" dirty="0"/>
          </a:p>
          <a:p>
            <a:pPr>
              <a:lnSpc>
                <a:spcPct val="140000"/>
              </a:lnSpc>
              <a:spcBef>
                <a:spcPts val="0"/>
              </a:spcBef>
            </a:pPr>
            <a:r>
              <a:rPr lang="zh-CN" altLang="en-US" dirty="0"/>
              <a:t>整数下标</a:t>
            </a:r>
            <a:r>
              <a:rPr lang="en-US" altLang="zh-CN" dirty="0"/>
              <a:t>(</a:t>
            </a:r>
            <a:r>
              <a:rPr lang="zh-CN" altLang="en-US" dirty="0"/>
              <a:t>指定的某个位置）</a:t>
            </a:r>
            <a:r>
              <a:rPr lang="en-US" altLang="zh-CN" dirty="0">
                <a:sym typeface="Wingdings" panose="05000000000000000000" pitchFamily="2" charset="2"/>
              </a:rPr>
              <a:t> </a:t>
            </a:r>
            <a:r>
              <a:rPr lang="zh-CN" altLang="en-US" dirty="0">
                <a:sym typeface="Wingdings" panose="05000000000000000000" pitchFamily="2" charset="2"/>
              </a:rPr>
              <a:t>切片下标（指定的多个位置）</a:t>
            </a:r>
            <a:endParaRPr lang="en-US" altLang="zh-CN" dirty="0">
              <a:sym typeface="Wingdings" panose="05000000000000000000" pitchFamily="2" charset="2"/>
            </a:endParaRPr>
          </a:p>
          <a:p>
            <a:pPr lvl="1">
              <a:lnSpc>
                <a:spcPct val="140000"/>
              </a:lnSpc>
              <a:spcBef>
                <a:spcPts val="0"/>
              </a:spcBef>
            </a:pPr>
            <a:r>
              <a:rPr lang="zh-CN" altLang="en-US" sz="2000" dirty="0"/>
              <a:t>可通过</a:t>
            </a:r>
            <a:r>
              <a:rPr lang="zh-CN" altLang="en-US" sz="2000" b="1" dirty="0">
                <a:solidFill>
                  <a:srgbClr val="0070C0"/>
                </a:solidFill>
              </a:rPr>
              <a:t>切片下标</a:t>
            </a:r>
            <a:r>
              <a:rPr lang="zh-CN" altLang="en-US" sz="2000" dirty="0"/>
              <a:t>访问有序对象中多个位置的元素</a:t>
            </a:r>
            <a:endParaRPr lang="en-US" altLang="zh-CN" sz="2000" dirty="0"/>
          </a:p>
          <a:p>
            <a:pPr lvl="1">
              <a:lnSpc>
                <a:spcPct val="140000"/>
              </a:lnSpc>
              <a:spcBef>
                <a:spcPts val="0"/>
              </a:spcBef>
            </a:pPr>
            <a:r>
              <a:rPr lang="zh-CN" altLang="en-US" sz="2000" dirty="0"/>
              <a:t>可通过</a:t>
            </a:r>
            <a:r>
              <a:rPr lang="zh-CN" altLang="en-US" sz="2000" b="1" dirty="0">
                <a:solidFill>
                  <a:srgbClr val="0070C0"/>
                </a:solidFill>
              </a:rPr>
              <a:t>切片下标与赋值语句</a:t>
            </a:r>
            <a:r>
              <a:rPr lang="zh-CN" altLang="en-US" sz="2000" dirty="0"/>
              <a:t>结合修改列表中多个位置的元素</a:t>
            </a:r>
            <a:endParaRPr lang="en-US" altLang="zh-CN" sz="2000" dirty="0"/>
          </a:p>
          <a:p>
            <a:pPr lvl="1">
              <a:lnSpc>
                <a:spcPct val="140000"/>
              </a:lnSpc>
              <a:spcBef>
                <a:spcPts val="0"/>
              </a:spcBef>
            </a:pPr>
            <a:r>
              <a:rPr lang="zh-CN" altLang="en-US" sz="2000" dirty="0"/>
              <a:t>可通过</a:t>
            </a:r>
            <a:r>
              <a:rPr lang="zh-CN" altLang="en-US" sz="2000" b="1" dirty="0">
                <a:solidFill>
                  <a:srgbClr val="0070C0"/>
                </a:solidFill>
              </a:rPr>
              <a:t>整数下标与</a:t>
            </a:r>
            <a:r>
              <a:rPr lang="en-US" altLang="zh-CN" sz="2000" b="1" dirty="0">
                <a:solidFill>
                  <a:srgbClr val="0070C0"/>
                </a:solidFill>
              </a:rPr>
              <a:t>del</a:t>
            </a:r>
            <a:r>
              <a:rPr lang="zh-CN" altLang="en-US" sz="2000" b="1" dirty="0">
                <a:solidFill>
                  <a:srgbClr val="0070C0"/>
                </a:solidFill>
              </a:rPr>
              <a:t>语句</a:t>
            </a:r>
            <a:r>
              <a:rPr lang="zh-CN" altLang="en-US" sz="2000" dirty="0"/>
              <a:t>结合删除列表中多个位置的元素</a:t>
            </a:r>
            <a:endParaRPr lang="en-US" altLang="zh-CN" sz="2000" dirty="0"/>
          </a:p>
          <a:p>
            <a:pPr>
              <a:lnSpc>
                <a:spcPct val="140000"/>
              </a:lnSpc>
              <a:spcBef>
                <a:spcPts val="0"/>
              </a:spcBef>
            </a:pPr>
            <a:r>
              <a:rPr lang="zh-CN" altLang="en-US" dirty="0"/>
              <a:t>切片格式： </a:t>
            </a:r>
            <a:endParaRPr lang="en-US" altLang="zh-CN" dirty="0"/>
          </a:p>
          <a:p>
            <a:pPr lvl="1">
              <a:lnSpc>
                <a:spcPct val="140000"/>
              </a:lnSpc>
              <a:spcBef>
                <a:spcPts val="0"/>
              </a:spcBef>
            </a:pPr>
            <a:r>
              <a:rPr lang="en-US" altLang="zh-CN" sz="2000" dirty="0" err="1"/>
              <a:t>start:stop</a:t>
            </a:r>
            <a:r>
              <a:rPr lang="en-US" altLang="zh-CN" sz="2000" dirty="0"/>
              <a:t>  </a:t>
            </a:r>
            <a:r>
              <a:rPr lang="zh-CN" altLang="en-US" sz="2000" dirty="0"/>
              <a:t>从</a:t>
            </a:r>
            <a:r>
              <a:rPr lang="en-US" altLang="zh-CN" sz="2000" dirty="0"/>
              <a:t>start</a:t>
            </a:r>
            <a:r>
              <a:rPr lang="zh-CN" altLang="en-US" sz="2000" dirty="0"/>
              <a:t>开始到</a:t>
            </a:r>
            <a:r>
              <a:rPr lang="en-US" altLang="zh-CN" sz="2000" dirty="0"/>
              <a:t>stop</a:t>
            </a:r>
            <a:r>
              <a:rPr lang="zh-CN" altLang="en-US" sz="2000" dirty="0"/>
              <a:t>为止（不包括）的元素</a:t>
            </a:r>
            <a:endParaRPr lang="en-US" altLang="zh-CN" sz="2000" dirty="0"/>
          </a:p>
          <a:p>
            <a:pPr lvl="1">
              <a:lnSpc>
                <a:spcPct val="140000"/>
              </a:lnSpc>
              <a:spcBef>
                <a:spcPts val="0"/>
              </a:spcBef>
            </a:pPr>
            <a:r>
              <a:rPr lang="en-US" altLang="zh-CN" sz="2000" dirty="0" err="1"/>
              <a:t>start:stop:step</a:t>
            </a:r>
            <a:r>
              <a:rPr lang="zh-CN" altLang="en-US" sz="2000" dirty="0"/>
              <a:t>： 指定步长，而不是缺省的连续元素 </a:t>
            </a:r>
            <a:endParaRPr lang="en-US" altLang="zh-CN" sz="2000" dirty="0"/>
          </a:p>
          <a:p>
            <a:endParaRPr lang="zh-CN" altLang="en-US" dirty="0"/>
          </a:p>
        </p:txBody>
      </p:sp>
      <p:sp>
        <p:nvSpPr>
          <p:cNvPr id="4" name="矩形 3">
            <a:extLst>
              <a:ext uri="{FF2B5EF4-FFF2-40B4-BE49-F238E27FC236}">
                <a16:creationId xmlns:a16="http://schemas.microsoft.com/office/drawing/2014/main" id="{20737D44-0FD4-43A7-8222-79999153AEA5}"/>
              </a:ext>
            </a:extLst>
          </p:cNvPr>
          <p:cNvSpPr/>
          <p:nvPr/>
        </p:nvSpPr>
        <p:spPr>
          <a:xfrm>
            <a:off x="7957230" y="824184"/>
            <a:ext cx="4027941"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s = list(range(10))</a:t>
            </a:r>
          </a:p>
          <a:p>
            <a:r>
              <a:rPr lang="en-US" altLang="zh-CN" dirty="0">
                <a:latin typeface="Consolas" panose="020B0609020204030204" pitchFamily="49" charset="0"/>
              </a:rPr>
              <a:t>&gt;&gt;&gt; s</a:t>
            </a:r>
          </a:p>
          <a:p>
            <a:r>
              <a:rPr lang="en-US" altLang="zh-CN" dirty="0">
                <a:latin typeface="Consolas" panose="020B0609020204030204" pitchFamily="49" charset="0"/>
              </a:rPr>
              <a:t>[0, 1, 2, 3, 4, 5, 6, 7, 8, 9]</a:t>
            </a:r>
          </a:p>
          <a:p>
            <a:r>
              <a:rPr lang="en-US" altLang="zh-CN" dirty="0">
                <a:latin typeface="Consolas" panose="020B0609020204030204" pitchFamily="49" charset="0"/>
              </a:rPr>
              <a:t>&gt;&gt;&gt; s[-1]</a:t>
            </a:r>
          </a:p>
          <a:p>
            <a:r>
              <a:rPr lang="en-US" altLang="zh-CN" dirty="0">
                <a:latin typeface="Consolas" panose="020B0609020204030204" pitchFamily="49" charset="0"/>
              </a:rPr>
              <a:t>9</a:t>
            </a:r>
          </a:p>
          <a:p>
            <a:r>
              <a:rPr lang="en-US" altLang="zh-CN" dirty="0">
                <a:latin typeface="Consolas" panose="020B0609020204030204" pitchFamily="49" charset="0"/>
              </a:rPr>
              <a:t>&gt;&gt;&gt; s[-1] = -s[-1]</a:t>
            </a:r>
          </a:p>
          <a:p>
            <a:r>
              <a:rPr lang="en-US" altLang="zh-CN" dirty="0">
                <a:latin typeface="Consolas" panose="020B0609020204030204" pitchFamily="49" charset="0"/>
              </a:rPr>
              <a:t>&gt;&gt;&gt; s</a:t>
            </a:r>
          </a:p>
          <a:p>
            <a:r>
              <a:rPr lang="en-US" altLang="zh-CN" dirty="0">
                <a:latin typeface="Consolas" panose="020B0609020204030204" pitchFamily="49" charset="0"/>
              </a:rPr>
              <a:t>[0, 1, 2, 3, 4, 5, 6, 7, 8, -9]</a:t>
            </a:r>
          </a:p>
          <a:p>
            <a:r>
              <a:rPr lang="en-US" altLang="zh-CN" dirty="0">
                <a:latin typeface="Consolas" panose="020B0609020204030204" pitchFamily="49" charset="0"/>
              </a:rPr>
              <a:t>&gt;&gt;&gt; </a:t>
            </a:r>
            <a:r>
              <a:rPr lang="en-US" altLang="zh-CN" b="1" dirty="0">
                <a:solidFill>
                  <a:srgbClr val="FF0000"/>
                </a:solidFill>
                <a:latin typeface="Consolas" panose="020B0609020204030204" pitchFamily="49" charset="0"/>
              </a:rPr>
              <a:t>s[0:4]</a:t>
            </a:r>
          </a:p>
          <a:p>
            <a:r>
              <a:rPr lang="en-US" altLang="zh-CN" dirty="0">
                <a:latin typeface="Consolas" panose="020B0609020204030204" pitchFamily="49" charset="0"/>
              </a:rPr>
              <a:t>[0, 1, 2, 3]</a:t>
            </a:r>
          </a:p>
          <a:p>
            <a:r>
              <a:rPr lang="en-US" altLang="zh-CN" dirty="0">
                <a:latin typeface="Consolas" panose="020B0609020204030204" pitchFamily="49" charset="0"/>
              </a:rPr>
              <a:t>&gt;&gt;&gt; </a:t>
            </a:r>
            <a:r>
              <a:rPr lang="en-US" altLang="zh-CN" b="1" dirty="0">
                <a:solidFill>
                  <a:srgbClr val="FF0000"/>
                </a:solidFill>
                <a:latin typeface="Consolas" panose="020B0609020204030204" pitchFamily="49" charset="0"/>
              </a:rPr>
              <a:t>s[0:4] = [0] * 4</a:t>
            </a:r>
          </a:p>
          <a:p>
            <a:r>
              <a:rPr lang="en-US" altLang="zh-CN" dirty="0">
                <a:latin typeface="Consolas" panose="020B0609020204030204" pitchFamily="49" charset="0"/>
              </a:rPr>
              <a:t>&gt;&gt;&gt; s</a:t>
            </a:r>
          </a:p>
          <a:p>
            <a:r>
              <a:rPr lang="en-US" altLang="zh-CN" dirty="0">
                <a:latin typeface="Consolas" panose="020B0609020204030204" pitchFamily="49" charset="0"/>
              </a:rPr>
              <a:t>[0, 0, 0, 0, 4, 5, 6, 7, 8, -9]</a:t>
            </a:r>
          </a:p>
        </p:txBody>
      </p:sp>
    </p:spTree>
    <p:extLst>
      <p:ext uri="{BB962C8B-B14F-4D97-AF65-F5344CB8AC3E}">
        <p14:creationId xmlns:p14="http://schemas.microsoft.com/office/powerpoint/2010/main" val="58610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0AAC1-36F9-485E-8E00-9044B8B94BBC}"/>
              </a:ext>
            </a:extLst>
          </p:cNvPr>
          <p:cNvSpPr>
            <a:spLocks noGrp="1"/>
          </p:cNvSpPr>
          <p:nvPr>
            <p:ph type="title"/>
          </p:nvPr>
        </p:nvSpPr>
        <p:spPr>
          <a:xfrm>
            <a:off x="529046" y="40957"/>
            <a:ext cx="11203577" cy="644434"/>
          </a:xfrm>
        </p:spPr>
        <p:txBody>
          <a:bodyPr/>
          <a:lstStyle/>
          <a:p>
            <a:r>
              <a:rPr lang="zh-CN" altLang="en-US" dirty="0"/>
              <a:t>有序对象的切片</a:t>
            </a:r>
            <a:r>
              <a:rPr lang="en-US" altLang="zh-CN" dirty="0"/>
              <a:t>(slice):</a:t>
            </a:r>
            <a:r>
              <a:rPr lang="zh-CN" altLang="en-US" dirty="0"/>
              <a:t>基本切片</a:t>
            </a:r>
          </a:p>
        </p:txBody>
      </p:sp>
      <p:sp>
        <p:nvSpPr>
          <p:cNvPr id="3" name="内容占位符 2">
            <a:extLst>
              <a:ext uri="{FF2B5EF4-FFF2-40B4-BE49-F238E27FC236}">
                <a16:creationId xmlns:a16="http://schemas.microsoft.com/office/drawing/2014/main" id="{BA6898E5-BD38-4689-A183-B47AAAA40AEF}"/>
              </a:ext>
            </a:extLst>
          </p:cNvPr>
          <p:cNvSpPr>
            <a:spLocks noGrp="1"/>
          </p:cNvSpPr>
          <p:nvPr>
            <p:ph idx="1"/>
          </p:nvPr>
        </p:nvSpPr>
        <p:spPr>
          <a:xfrm>
            <a:off x="442913" y="728663"/>
            <a:ext cx="7803015" cy="3794351"/>
          </a:xfrm>
        </p:spPr>
        <p:txBody>
          <a:bodyPr>
            <a:normAutofit/>
          </a:bodyPr>
          <a:lstStyle/>
          <a:p>
            <a:pPr>
              <a:lnSpc>
                <a:spcPct val="120000"/>
              </a:lnSpc>
              <a:spcBef>
                <a:spcPts val="0"/>
              </a:spcBef>
              <a:buFont typeface="Wingdings" pitchFamily="2" charset="2"/>
              <a:buNone/>
            </a:pPr>
            <a:r>
              <a:rPr lang="en-US" altLang="zh-CN" dirty="0"/>
              <a:t>seq[</a:t>
            </a:r>
            <a:r>
              <a:rPr lang="en-US" altLang="zh-CN" dirty="0" err="1"/>
              <a:t>start:stop</a:t>
            </a:r>
            <a:r>
              <a:rPr lang="en-US" altLang="zh-CN" dirty="0"/>
              <a:t>] :  </a:t>
            </a:r>
            <a:r>
              <a:rPr lang="zh-CN" altLang="en-US" dirty="0"/>
              <a:t>有序对象</a:t>
            </a:r>
            <a:r>
              <a:rPr lang="en-US" altLang="zh-CN" dirty="0"/>
              <a:t>seq</a:t>
            </a:r>
            <a:r>
              <a:rPr lang="zh-CN" altLang="en-US" dirty="0"/>
              <a:t>中那些下标在</a:t>
            </a:r>
            <a:r>
              <a:rPr lang="en-US" altLang="zh-CN" dirty="0">
                <a:solidFill>
                  <a:srgbClr val="0070C0"/>
                </a:solidFill>
              </a:rPr>
              <a:t>[</a:t>
            </a:r>
            <a:r>
              <a:rPr lang="en-US" altLang="zh-CN" dirty="0" err="1">
                <a:solidFill>
                  <a:srgbClr val="0070C0"/>
                </a:solidFill>
              </a:rPr>
              <a:t>start,stop</a:t>
            </a:r>
            <a:r>
              <a:rPr lang="en-US" altLang="zh-CN" dirty="0">
                <a:solidFill>
                  <a:srgbClr val="0070C0"/>
                </a:solidFill>
              </a:rPr>
              <a:t>)</a:t>
            </a:r>
            <a:r>
              <a:rPr lang="zh-CN" altLang="en-US" dirty="0"/>
              <a:t>的元素（可</a:t>
            </a:r>
            <a:r>
              <a:rPr lang="en-US" altLang="zh-CN" dirty="0"/>
              <a:t>0</a:t>
            </a:r>
            <a:r>
              <a:rPr lang="zh-CN" altLang="en-US" dirty="0"/>
              <a:t>个），组成一个新的同种类型的有序对象 </a:t>
            </a:r>
            <a:endParaRPr lang="en-US" altLang="zh-CN" dirty="0"/>
          </a:p>
          <a:p>
            <a:pPr>
              <a:lnSpc>
                <a:spcPct val="120000"/>
              </a:lnSpc>
              <a:spcBef>
                <a:spcPts val="0"/>
              </a:spcBef>
            </a:pPr>
            <a:r>
              <a:rPr lang="en-US" altLang="zh-CN" dirty="0"/>
              <a:t>start</a:t>
            </a:r>
            <a:r>
              <a:rPr lang="zh-CN" altLang="en-US" dirty="0"/>
              <a:t>和</a:t>
            </a:r>
            <a:r>
              <a:rPr lang="en-US" altLang="zh-CN" dirty="0"/>
              <a:t>stop</a:t>
            </a:r>
            <a:r>
              <a:rPr lang="zh-CN" altLang="en-US" dirty="0"/>
              <a:t>都可省略，表示采用缺省值。如</a:t>
            </a:r>
            <a:r>
              <a:rPr lang="en-US" altLang="zh-CN" dirty="0"/>
              <a:t>seq[:5]  seq[5:]   seq[:] </a:t>
            </a:r>
          </a:p>
          <a:p>
            <a:pPr>
              <a:lnSpc>
                <a:spcPct val="120000"/>
              </a:lnSpc>
              <a:spcBef>
                <a:spcPts val="0"/>
              </a:spcBef>
            </a:pPr>
            <a:r>
              <a:rPr lang="en-US" altLang="zh-CN" dirty="0"/>
              <a:t>start</a:t>
            </a:r>
            <a:r>
              <a:rPr lang="zh-CN" altLang="en-US" dirty="0"/>
              <a:t>缺省为</a:t>
            </a:r>
            <a:r>
              <a:rPr lang="en-US" altLang="zh-CN" dirty="0"/>
              <a:t>0</a:t>
            </a:r>
            <a:r>
              <a:rPr lang="zh-CN" altLang="en-US" dirty="0"/>
              <a:t>，而</a:t>
            </a:r>
            <a:r>
              <a:rPr lang="en-US" altLang="zh-CN" dirty="0"/>
              <a:t>stop</a:t>
            </a:r>
            <a:r>
              <a:rPr lang="zh-CN" altLang="en-US" dirty="0"/>
              <a:t>缺省为</a:t>
            </a:r>
            <a:r>
              <a:rPr lang="zh-CN" altLang="en-US" b="1" dirty="0">
                <a:solidFill>
                  <a:srgbClr val="0070C0"/>
                </a:solidFill>
              </a:rPr>
              <a:t>列表结束即</a:t>
            </a:r>
            <a:r>
              <a:rPr lang="en-US" altLang="zh-CN" b="1" dirty="0" err="1">
                <a:solidFill>
                  <a:srgbClr val="0070C0"/>
                </a:solidFill>
              </a:rPr>
              <a:t>len</a:t>
            </a:r>
            <a:r>
              <a:rPr lang="en-US" altLang="zh-CN" b="1" dirty="0">
                <a:solidFill>
                  <a:srgbClr val="0070C0"/>
                </a:solidFill>
              </a:rPr>
              <a:t>(s)</a:t>
            </a:r>
          </a:p>
          <a:p>
            <a:pPr>
              <a:lnSpc>
                <a:spcPct val="120000"/>
              </a:lnSpc>
              <a:spcBef>
                <a:spcPts val="0"/>
              </a:spcBef>
            </a:pPr>
            <a:r>
              <a:rPr lang="en-US" altLang="zh-CN" dirty="0"/>
              <a:t>start&lt;stop (</a:t>
            </a:r>
            <a:r>
              <a:rPr lang="zh-CN" altLang="en-US" dirty="0"/>
              <a:t>下标意义上的比较，而不是简单的整数大小比较）才可访问到相应的元素，否则对应的元素序列为空</a:t>
            </a:r>
            <a:endParaRPr lang="en-US" altLang="zh-CN" dirty="0"/>
          </a:p>
          <a:p>
            <a:pPr lvl="1">
              <a:lnSpc>
                <a:spcPct val="120000"/>
              </a:lnSpc>
              <a:spcBef>
                <a:spcPts val="0"/>
              </a:spcBef>
            </a:pPr>
            <a:r>
              <a:rPr lang="zh-CN" altLang="en-US" sz="2000" dirty="0"/>
              <a:t>合法的下标范围为 </a:t>
            </a:r>
            <a:r>
              <a:rPr lang="en-US" altLang="zh-CN" sz="2000" dirty="0"/>
              <a:t>[-</a:t>
            </a:r>
            <a:r>
              <a:rPr lang="en-US" altLang="zh-CN" sz="2000" dirty="0" err="1"/>
              <a:t>len</a:t>
            </a:r>
            <a:r>
              <a:rPr lang="en-US" altLang="zh-CN" sz="2000" dirty="0"/>
              <a:t>(seq), </a:t>
            </a:r>
            <a:r>
              <a:rPr lang="en-US" altLang="zh-CN" sz="2000" dirty="0" err="1"/>
              <a:t>len</a:t>
            </a:r>
            <a:r>
              <a:rPr lang="en-US" altLang="zh-CN" sz="2000" dirty="0"/>
              <a:t>(seq)) </a:t>
            </a:r>
          </a:p>
          <a:p>
            <a:pPr lvl="1">
              <a:lnSpc>
                <a:spcPct val="120000"/>
              </a:lnSpc>
              <a:spcBef>
                <a:spcPts val="0"/>
              </a:spcBef>
            </a:pPr>
            <a:r>
              <a:rPr lang="zh-CN" altLang="en-US" sz="2000" dirty="0">
                <a:solidFill>
                  <a:srgbClr val="FF0000"/>
                </a:solidFill>
              </a:rPr>
              <a:t>切片的下标超出范围时，会截取到合适的下标</a:t>
            </a:r>
            <a:endParaRPr lang="en-US" altLang="zh-CN" sz="2000" dirty="0">
              <a:solidFill>
                <a:srgbClr val="FF0000"/>
              </a:solidFill>
            </a:endParaRPr>
          </a:p>
          <a:p>
            <a:pPr lvl="1">
              <a:lnSpc>
                <a:spcPct val="120000"/>
              </a:lnSpc>
              <a:spcBef>
                <a:spcPts val="0"/>
              </a:spcBef>
            </a:pPr>
            <a:r>
              <a:rPr lang="zh-CN" altLang="en-US" sz="2000" dirty="0"/>
              <a:t>如果</a:t>
            </a:r>
            <a:r>
              <a:rPr lang="en-US" altLang="zh-CN" sz="2000" dirty="0"/>
              <a:t>start&lt;-</a:t>
            </a:r>
            <a:r>
              <a:rPr lang="en-US" altLang="zh-CN" sz="2000" dirty="0" err="1"/>
              <a:t>len</a:t>
            </a:r>
            <a:r>
              <a:rPr lang="en-US" altLang="zh-CN" sz="2000" dirty="0"/>
              <a:t>(seq)</a:t>
            </a:r>
            <a:r>
              <a:rPr lang="zh-CN" altLang="en-US" sz="2000" dirty="0"/>
              <a:t>，则相当于</a:t>
            </a:r>
            <a:r>
              <a:rPr lang="en-US" altLang="zh-CN" sz="2000" dirty="0"/>
              <a:t>0</a:t>
            </a:r>
            <a:r>
              <a:rPr lang="zh-CN" altLang="en-US" sz="2000" dirty="0"/>
              <a:t>，或相当于</a:t>
            </a:r>
            <a:r>
              <a:rPr lang="en-US" altLang="zh-CN" sz="2000" dirty="0"/>
              <a:t>-</a:t>
            </a:r>
            <a:r>
              <a:rPr lang="en-US" altLang="zh-CN" sz="2000" dirty="0" err="1"/>
              <a:t>len</a:t>
            </a:r>
            <a:r>
              <a:rPr lang="en-US" altLang="zh-CN" sz="2000" dirty="0"/>
              <a:t>(seq) </a:t>
            </a:r>
          </a:p>
          <a:p>
            <a:pPr lvl="1">
              <a:lnSpc>
                <a:spcPct val="120000"/>
              </a:lnSpc>
              <a:spcBef>
                <a:spcPts val="0"/>
              </a:spcBef>
            </a:pPr>
            <a:r>
              <a:rPr lang="zh-CN" altLang="en-US" sz="2000" dirty="0"/>
              <a:t>如果</a:t>
            </a:r>
            <a:r>
              <a:rPr lang="en-US" altLang="zh-CN" sz="2000" dirty="0"/>
              <a:t>stop</a:t>
            </a:r>
            <a:r>
              <a:rPr lang="zh-CN" altLang="en-US" sz="2000" dirty="0"/>
              <a:t>超过</a:t>
            </a:r>
            <a:r>
              <a:rPr lang="en-US" altLang="zh-CN" sz="2000" dirty="0" err="1"/>
              <a:t>len</a:t>
            </a:r>
            <a:r>
              <a:rPr lang="en-US" altLang="zh-CN" sz="2000" dirty="0"/>
              <a:t>(seq)</a:t>
            </a:r>
            <a:r>
              <a:rPr lang="zh-CN" altLang="en-US" sz="2000" dirty="0"/>
              <a:t>，则相当于</a:t>
            </a:r>
            <a:r>
              <a:rPr lang="en-US" altLang="zh-CN" sz="2000" dirty="0" err="1"/>
              <a:t>len</a:t>
            </a:r>
            <a:r>
              <a:rPr lang="en-US" altLang="zh-CN" sz="2000" dirty="0"/>
              <a:t>(seq)</a:t>
            </a:r>
          </a:p>
          <a:p>
            <a:endParaRPr lang="zh-CN" altLang="en-US" sz="1800" dirty="0"/>
          </a:p>
        </p:txBody>
      </p:sp>
      <p:pic>
        <p:nvPicPr>
          <p:cNvPr id="7" name="图片 6">
            <a:extLst>
              <a:ext uri="{FF2B5EF4-FFF2-40B4-BE49-F238E27FC236}">
                <a16:creationId xmlns:a16="http://schemas.microsoft.com/office/drawing/2014/main" id="{1F30BBB2-591B-4948-99EF-6E0F918DE2AA}"/>
              </a:ext>
            </a:extLst>
          </p:cNvPr>
          <p:cNvPicPr>
            <a:picLocks noChangeAspect="1"/>
          </p:cNvPicPr>
          <p:nvPr/>
        </p:nvPicPr>
        <p:blipFill>
          <a:blip r:embed="rId2"/>
          <a:stretch>
            <a:fillRect/>
          </a:stretch>
        </p:blipFill>
        <p:spPr>
          <a:xfrm>
            <a:off x="218804" y="4610289"/>
            <a:ext cx="8103880" cy="902477"/>
          </a:xfrm>
          <a:prstGeom prst="rect">
            <a:avLst/>
          </a:prstGeom>
        </p:spPr>
      </p:pic>
      <p:sp>
        <p:nvSpPr>
          <p:cNvPr id="8" name="矩形 7">
            <a:extLst>
              <a:ext uri="{FF2B5EF4-FFF2-40B4-BE49-F238E27FC236}">
                <a16:creationId xmlns:a16="http://schemas.microsoft.com/office/drawing/2014/main" id="{BC6E3B05-9032-4A21-A902-40B5C825D5FD}"/>
              </a:ext>
            </a:extLst>
          </p:cNvPr>
          <p:cNvSpPr/>
          <p:nvPr/>
        </p:nvSpPr>
        <p:spPr>
          <a:xfrm>
            <a:off x="8464751" y="106537"/>
            <a:ext cx="3642882" cy="63463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85000"/>
              </a:lnSpc>
            </a:pPr>
            <a:r>
              <a:rPr lang="zh-CN" altLang="en-US" sz="1600" dirty="0">
                <a:latin typeface="Consolas" panose="020B0609020204030204" pitchFamily="49" charset="0"/>
              </a:rPr>
              <a:t>&gt;&gt;&gt; s = list(range(10))</a:t>
            </a:r>
          </a:p>
          <a:p>
            <a:pPr>
              <a:lnSpc>
                <a:spcPct val="85000"/>
              </a:lnSpc>
            </a:pPr>
            <a:r>
              <a:rPr lang="zh-CN" altLang="en-US" sz="1600" dirty="0">
                <a:latin typeface="Consolas" panose="020B0609020204030204" pitchFamily="49" charset="0"/>
              </a:rPr>
              <a:t>&gt;&gt;&gt; s</a:t>
            </a:r>
          </a:p>
          <a:p>
            <a:pPr>
              <a:lnSpc>
                <a:spcPct val="85000"/>
              </a:lnSpc>
            </a:pPr>
            <a:r>
              <a:rPr lang="zh-CN" altLang="en-US" sz="1600" dirty="0">
                <a:latin typeface="Consolas" panose="020B0609020204030204" pitchFamily="49" charset="0"/>
              </a:rPr>
              <a:t>[0, 1, 2, 3, 4, 5, 6, 7, 8, 9]</a:t>
            </a:r>
            <a:endParaRPr lang="en-US" altLang="zh-CN" sz="1600" dirty="0">
              <a:latin typeface="Consolas" panose="020B0609020204030204" pitchFamily="49" charset="0"/>
            </a:endParaRPr>
          </a:p>
          <a:p>
            <a:pPr>
              <a:lnSpc>
                <a:spcPct val="85000"/>
              </a:lnSpc>
            </a:pPr>
            <a:r>
              <a:rPr lang="en-US" altLang="zh-CN" sz="1600" dirty="0">
                <a:latin typeface="Consolas" panose="020B0609020204030204" pitchFamily="49" charset="0"/>
              </a:rPr>
              <a:t>&gt;&gt;&gt; s[3:6]</a:t>
            </a:r>
          </a:p>
          <a:p>
            <a:pPr>
              <a:lnSpc>
                <a:spcPct val="85000"/>
              </a:lnSpc>
            </a:pPr>
            <a:r>
              <a:rPr lang="en-US" altLang="zh-CN" sz="1600" dirty="0">
                <a:latin typeface="Consolas" panose="020B0609020204030204" pitchFamily="49" charset="0"/>
              </a:rPr>
              <a:t>[3, 4, 5]</a:t>
            </a:r>
          </a:p>
          <a:p>
            <a:pPr>
              <a:lnSpc>
                <a:spcPct val="85000"/>
              </a:lnSpc>
            </a:pPr>
            <a:r>
              <a:rPr lang="zh-CN" altLang="en-US" sz="1600" dirty="0">
                <a:latin typeface="Consolas" panose="020B0609020204030204" pitchFamily="49" charset="0"/>
              </a:rPr>
              <a:t>&gt;&gt;&gt; s[:5]</a:t>
            </a:r>
          </a:p>
          <a:p>
            <a:pPr>
              <a:lnSpc>
                <a:spcPct val="85000"/>
              </a:lnSpc>
            </a:pPr>
            <a:r>
              <a:rPr lang="zh-CN" altLang="en-US" sz="1600" dirty="0">
                <a:latin typeface="Consolas" panose="020B0609020204030204" pitchFamily="49" charset="0"/>
              </a:rPr>
              <a:t>[0, 1, 2, 3, 4]</a:t>
            </a:r>
          </a:p>
          <a:p>
            <a:pPr>
              <a:lnSpc>
                <a:spcPct val="85000"/>
              </a:lnSpc>
            </a:pPr>
            <a:r>
              <a:rPr lang="zh-CN" altLang="en-US" sz="1600" dirty="0">
                <a:latin typeface="Consolas" panose="020B0609020204030204" pitchFamily="49" charset="0"/>
              </a:rPr>
              <a:t>&gt;&gt;&gt; s[5:]</a:t>
            </a:r>
          </a:p>
          <a:p>
            <a:pPr>
              <a:lnSpc>
                <a:spcPct val="85000"/>
              </a:lnSpc>
            </a:pPr>
            <a:r>
              <a:rPr lang="zh-CN" altLang="en-US" sz="1600" dirty="0">
                <a:latin typeface="Consolas" panose="020B0609020204030204" pitchFamily="49" charset="0"/>
              </a:rPr>
              <a:t>[5, 6, 7, 8, 9]</a:t>
            </a:r>
          </a:p>
          <a:p>
            <a:pPr>
              <a:lnSpc>
                <a:spcPct val="85000"/>
              </a:lnSpc>
            </a:pPr>
            <a:r>
              <a:rPr lang="zh-CN" altLang="en-US" sz="1600" dirty="0">
                <a:latin typeface="Consolas" panose="020B0609020204030204" pitchFamily="49" charset="0"/>
              </a:rPr>
              <a:t>&gt;&gt;&gt; s[:]</a:t>
            </a:r>
          </a:p>
          <a:p>
            <a:pPr>
              <a:lnSpc>
                <a:spcPct val="85000"/>
              </a:lnSpc>
            </a:pPr>
            <a:r>
              <a:rPr lang="zh-CN" altLang="en-US" sz="1600" dirty="0">
                <a:latin typeface="Consolas" panose="020B0609020204030204" pitchFamily="49" charset="0"/>
              </a:rPr>
              <a:t>[0, 1, 2, 3, 4, 5, 6, 7, 8, 9]</a:t>
            </a:r>
            <a:endParaRPr lang="en-US" altLang="zh-CN" sz="1600" dirty="0">
              <a:latin typeface="Consolas" panose="020B0609020204030204" pitchFamily="49" charset="0"/>
            </a:endParaRPr>
          </a:p>
          <a:p>
            <a:pPr>
              <a:lnSpc>
                <a:spcPct val="85000"/>
              </a:lnSpc>
            </a:pPr>
            <a:r>
              <a:rPr lang="en-US" altLang="zh-CN" sz="1600" dirty="0">
                <a:latin typeface="Consolas" panose="020B0609020204030204" pitchFamily="49" charset="0"/>
              </a:rPr>
              <a:t>&gt;&gt;&gt; s[1:1]</a:t>
            </a:r>
          </a:p>
          <a:p>
            <a:pPr>
              <a:lnSpc>
                <a:spcPct val="85000"/>
              </a:lnSpc>
            </a:pPr>
            <a:r>
              <a:rPr lang="en-US" altLang="zh-CN" sz="1600" dirty="0">
                <a:latin typeface="Consolas" panose="020B0609020204030204" pitchFamily="49" charset="0"/>
              </a:rPr>
              <a:t>[]</a:t>
            </a:r>
            <a:endParaRPr lang="zh-CN" altLang="en-US" sz="1600" dirty="0">
              <a:latin typeface="Consolas" panose="020B0609020204030204" pitchFamily="49" charset="0"/>
            </a:endParaRPr>
          </a:p>
          <a:p>
            <a:pPr>
              <a:lnSpc>
                <a:spcPct val="85000"/>
              </a:lnSpc>
            </a:pPr>
            <a:r>
              <a:rPr lang="zh-CN" altLang="en-US" sz="1600" dirty="0">
                <a:latin typeface="Consolas" panose="020B0609020204030204" pitchFamily="49" charset="0"/>
              </a:rPr>
              <a:t>&gt;&gt;&gt; s[1:-1]</a:t>
            </a:r>
          </a:p>
          <a:p>
            <a:pPr>
              <a:lnSpc>
                <a:spcPct val="85000"/>
              </a:lnSpc>
            </a:pPr>
            <a:r>
              <a:rPr lang="zh-CN" altLang="en-US" sz="1600" dirty="0">
                <a:latin typeface="Consolas" panose="020B0609020204030204" pitchFamily="49" charset="0"/>
              </a:rPr>
              <a:t>[1, 2, 3, 4, 5, 6, 7, 8]</a:t>
            </a:r>
            <a:endParaRPr lang="en-US" altLang="zh-CN" sz="1600" dirty="0">
              <a:latin typeface="Consolas" panose="020B0609020204030204" pitchFamily="49" charset="0"/>
            </a:endParaRPr>
          </a:p>
          <a:p>
            <a:pPr>
              <a:lnSpc>
                <a:spcPct val="85000"/>
              </a:lnSpc>
            </a:pPr>
            <a:r>
              <a:rPr lang="en-US" altLang="zh-CN" sz="1600" dirty="0">
                <a:latin typeface="Consolas" panose="020B0609020204030204" pitchFamily="49" charset="0"/>
              </a:rPr>
              <a:t>&gt;&gt;&gt; s[6:20]</a:t>
            </a:r>
          </a:p>
          <a:p>
            <a:pPr>
              <a:lnSpc>
                <a:spcPct val="85000"/>
              </a:lnSpc>
            </a:pPr>
            <a:r>
              <a:rPr lang="en-US" altLang="zh-CN" sz="1600" dirty="0">
                <a:latin typeface="Consolas" panose="020B0609020204030204" pitchFamily="49" charset="0"/>
              </a:rPr>
              <a:t>[6, 7, 8, 9]</a:t>
            </a:r>
          </a:p>
          <a:p>
            <a:pPr>
              <a:lnSpc>
                <a:spcPct val="85000"/>
              </a:lnSpc>
            </a:pPr>
            <a:r>
              <a:rPr lang="en-US" altLang="zh-CN" sz="1600" dirty="0">
                <a:latin typeface="Consolas" panose="020B0609020204030204" pitchFamily="49" charset="0"/>
              </a:rPr>
              <a:t>&gt;&gt;&gt; s[-20:3]</a:t>
            </a:r>
          </a:p>
          <a:p>
            <a:pPr>
              <a:lnSpc>
                <a:spcPct val="85000"/>
              </a:lnSpc>
            </a:pPr>
            <a:r>
              <a:rPr lang="en-US" altLang="zh-CN" sz="1600" dirty="0">
                <a:latin typeface="Consolas" panose="020B0609020204030204" pitchFamily="49" charset="0"/>
              </a:rPr>
              <a:t>[0, 1, 2]</a:t>
            </a:r>
          </a:p>
          <a:p>
            <a:pPr>
              <a:lnSpc>
                <a:spcPct val="85000"/>
              </a:lnSpc>
            </a:pPr>
            <a:r>
              <a:rPr lang="en-US" altLang="zh-CN" sz="1600" dirty="0">
                <a:latin typeface="Consolas" panose="020B0609020204030204" pitchFamily="49" charset="0"/>
              </a:rPr>
              <a:t>&gt;&gt;&gt; s[20:3]</a:t>
            </a:r>
          </a:p>
          <a:p>
            <a:pPr>
              <a:lnSpc>
                <a:spcPct val="85000"/>
              </a:lnSpc>
            </a:pPr>
            <a:r>
              <a:rPr lang="en-US" altLang="zh-CN" sz="1600" dirty="0">
                <a:latin typeface="Consolas" panose="020B0609020204030204" pitchFamily="49" charset="0"/>
              </a:rPr>
              <a:t>[]</a:t>
            </a:r>
          </a:p>
          <a:p>
            <a:pPr>
              <a:lnSpc>
                <a:spcPct val="85000"/>
              </a:lnSpc>
            </a:pPr>
            <a:r>
              <a:rPr lang="zh-CN" altLang="en-US" sz="1600" dirty="0">
                <a:latin typeface="Consolas" panose="020B0609020204030204" pitchFamily="49" charset="0"/>
              </a:rPr>
              <a:t>&gt;&gt;&gt; m = 'abcdefg'</a:t>
            </a:r>
          </a:p>
          <a:p>
            <a:pPr>
              <a:lnSpc>
                <a:spcPct val="85000"/>
              </a:lnSpc>
            </a:pPr>
            <a:r>
              <a:rPr lang="zh-CN" altLang="en-US" sz="1600" dirty="0">
                <a:latin typeface="Consolas" panose="020B0609020204030204" pitchFamily="49" charset="0"/>
              </a:rPr>
              <a:t>&gt;&gt;&gt; m[1:-1]</a:t>
            </a:r>
          </a:p>
          <a:p>
            <a:pPr>
              <a:lnSpc>
                <a:spcPct val="85000"/>
              </a:lnSpc>
            </a:pPr>
            <a:r>
              <a:rPr lang="zh-CN" altLang="en-US" sz="1600" dirty="0">
                <a:latin typeface="Consolas" panose="020B0609020204030204" pitchFamily="49" charset="0"/>
              </a:rPr>
              <a:t>'bcdef'</a:t>
            </a:r>
            <a:endParaRPr lang="en-US" altLang="zh-CN" sz="1600" dirty="0">
              <a:latin typeface="Consolas" panose="020B0609020204030204" pitchFamily="49" charset="0"/>
            </a:endParaRPr>
          </a:p>
          <a:p>
            <a:r>
              <a:rPr lang="zh-CN" altLang="en-US" sz="1600" dirty="0">
                <a:latin typeface="Consolas" panose="020B0609020204030204" pitchFamily="49" charset="0"/>
              </a:rPr>
              <a:t>&gt;&gt;&gt; t = tuple(range(4))</a:t>
            </a:r>
          </a:p>
          <a:p>
            <a:r>
              <a:rPr lang="zh-CN" altLang="en-US" sz="1600" dirty="0">
                <a:latin typeface="Consolas" panose="020B0609020204030204" pitchFamily="49" charset="0"/>
              </a:rPr>
              <a:t>&gt;&gt;&gt; t</a:t>
            </a:r>
          </a:p>
          <a:p>
            <a:r>
              <a:rPr lang="zh-CN" altLang="en-US" sz="1600" dirty="0">
                <a:latin typeface="Consolas" panose="020B0609020204030204" pitchFamily="49" charset="0"/>
              </a:rPr>
              <a:t>(0, 1, 2, 3)</a:t>
            </a:r>
          </a:p>
          <a:p>
            <a:r>
              <a:rPr lang="zh-CN" altLang="en-US" sz="1600" dirty="0">
                <a:latin typeface="Consolas" panose="020B0609020204030204" pitchFamily="49" charset="0"/>
              </a:rPr>
              <a:t>&gt;&gt;&gt; t[1:-1]</a:t>
            </a:r>
          </a:p>
          <a:p>
            <a:r>
              <a:rPr lang="zh-CN" altLang="en-US" sz="1600" dirty="0">
                <a:latin typeface="Consolas" panose="020B0609020204030204" pitchFamily="49" charset="0"/>
              </a:rPr>
              <a:t>(1, 2)</a:t>
            </a:r>
          </a:p>
        </p:txBody>
      </p:sp>
    </p:spTree>
    <p:extLst>
      <p:ext uri="{BB962C8B-B14F-4D97-AF65-F5344CB8AC3E}">
        <p14:creationId xmlns:p14="http://schemas.microsoft.com/office/powerpoint/2010/main" val="122886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9806E-690A-4E12-94B1-6C13E79DC548}"/>
              </a:ext>
            </a:extLst>
          </p:cNvPr>
          <p:cNvSpPr>
            <a:spLocks noGrp="1"/>
          </p:cNvSpPr>
          <p:nvPr>
            <p:ph type="title"/>
          </p:nvPr>
        </p:nvSpPr>
        <p:spPr/>
        <p:txBody>
          <a:bodyPr/>
          <a:lstStyle/>
          <a:p>
            <a:r>
              <a:rPr lang="zh-CN" altLang="en-US" dirty="0"/>
              <a:t>有序对象的切片</a:t>
            </a:r>
            <a:r>
              <a:rPr lang="en-US" altLang="zh-CN" dirty="0"/>
              <a:t>(slice):</a:t>
            </a:r>
            <a:r>
              <a:rPr lang="zh-CN" altLang="en-US" dirty="0"/>
              <a:t>扩展切片</a:t>
            </a:r>
          </a:p>
        </p:txBody>
      </p:sp>
      <p:sp>
        <p:nvSpPr>
          <p:cNvPr id="3" name="内容占位符 2">
            <a:extLst>
              <a:ext uri="{FF2B5EF4-FFF2-40B4-BE49-F238E27FC236}">
                <a16:creationId xmlns:a16="http://schemas.microsoft.com/office/drawing/2014/main" id="{532E21FF-5B7D-4D9F-AAF8-33F100A7C184}"/>
              </a:ext>
            </a:extLst>
          </p:cNvPr>
          <p:cNvSpPr>
            <a:spLocks noGrp="1"/>
          </p:cNvSpPr>
          <p:nvPr>
            <p:ph idx="1"/>
          </p:nvPr>
        </p:nvSpPr>
        <p:spPr>
          <a:xfrm>
            <a:off x="442913" y="728663"/>
            <a:ext cx="7443787" cy="5617710"/>
          </a:xfrm>
        </p:spPr>
        <p:txBody>
          <a:bodyPr/>
          <a:lstStyle/>
          <a:p>
            <a:pPr marL="0" indent="0">
              <a:buNone/>
            </a:pPr>
            <a:r>
              <a:rPr lang="en-US" altLang="zh-CN" dirty="0"/>
              <a:t>seq[</a:t>
            </a:r>
            <a:r>
              <a:rPr lang="en-US" altLang="zh-CN" dirty="0" err="1"/>
              <a:t>start:stop</a:t>
            </a:r>
            <a:r>
              <a:rPr lang="en-US" altLang="zh-CN" dirty="0" err="1">
                <a:solidFill>
                  <a:srgbClr val="0070C0"/>
                </a:solidFill>
              </a:rPr>
              <a:t>:step</a:t>
            </a:r>
            <a:r>
              <a:rPr lang="en-US" altLang="zh-CN" dirty="0"/>
              <a:t>]: step</a:t>
            </a:r>
            <a:r>
              <a:rPr lang="zh-CN" altLang="en-US" dirty="0"/>
              <a:t>可以省略，表示缺省为</a:t>
            </a:r>
            <a:r>
              <a:rPr lang="en-US" altLang="zh-CN" dirty="0"/>
              <a:t>1</a:t>
            </a:r>
            <a:r>
              <a:rPr lang="zh-CN" altLang="en-US" dirty="0"/>
              <a:t>。描述了有序对象中从</a:t>
            </a:r>
            <a:r>
              <a:rPr lang="en-US" altLang="zh-CN" dirty="0"/>
              <a:t>start</a:t>
            </a:r>
            <a:r>
              <a:rPr lang="zh-CN" altLang="en-US" dirty="0"/>
              <a:t>开始</a:t>
            </a:r>
            <a:r>
              <a:rPr lang="en-US" altLang="zh-CN" dirty="0"/>
              <a:t>, </a:t>
            </a:r>
            <a:r>
              <a:rPr lang="zh-CN" altLang="en-US" dirty="0"/>
              <a:t>每隔</a:t>
            </a:r>
            <a:r>
              <a:rPr lang="en-US" altLang="zh-CN" dirty="0"/>
              <a:t>step</a:t>
            </a:r>
            <a:r>
              <a:rPr lang="zh-CN" altLang="en-US" dirty="0"/>
              <a:t>的元素，直到</a:t>
            </a:r>
            <a:r>
              <a:rPr lang="en-US" altLang="zh-CN" dirty="0"/>
              <a:t>stop</a:t>
            </a:r>
            <a:r>
              <a:rPr lang="zh-CN" altLang="en-US" dirty="0"/>
              <a:t>（不包括）为止</a:t>
            </a:r>
            <a:endParaRPr lang="en-US" altLang="zh-CN" dirty="0"/>
          </a:p>
          <a:p>
            <a:r>
              <a:rPr lang="en-US" altLang="zh-CN" dirty="0"/>
              <a:t>step</a:t>
            </a:r>
            <a:r>
              <a:rPr lang="zh-CN" altLang="en-US" dirty="0"/>
              <a:t>可以为负值，表示从有序对象中</a:t>
            </a:r>
            <a:r>
              <a:rPr lang="en-US" altLang="zh-CN" dirty="0"/>
              <a:t>start</a:t>
            </a:r>
            <a:r>
              <a:rPr lang="zh-CN" altLang="en-US" dirty="0"/>
              <a:t>开始，从后面往前访问相应位置的元素，直到</a:t>
            </a:r>
            <a:r>
              <a:rPr lang="en-US" altLang="zh-CN" dirty="0"/>
              <a:t>stop</a:t>
            </a:r>
            <a:r>
              <a:rPr lang="zh-CN" altLang="en-US" dirty="0"/>
              <a:t> （不包括）为止。这些元素之间相隔指定间隔</a:t>
            </a:r>
            <a:r>
              <a:rPr lang="en-US" altLang="zh-CN" dirty="0"/>
              <a:t>step</a:t>
            </a:r>
          </a:p>
          <a:p>
            <a:r>
              <a:rPr lang="zh-CN" altLang="en-US" dirty="0"/>
              <a:t>注意到列表的合法下标范围为 </a:t>
            </a:r>
            <a:r>
              <a:rPr lang="en-US" altLang="zh-CN" dirty="0"/>
              <a:t>[-</a:t>
            </a:r>
            <a:r>
              <a:rPr lang="en-US" altLang="zh-CN" dirty="0" err="1"/>
              <a:t>len</a:t>
            </a:r>
            <a:r>
              <a:rPr lang="en-US" altLang="zh-CN" dirty="0"/>
              <a:t>(s), </a:t>
            </a:r>
            <a:r>
              <a:rPr lang="en-US" altLang="zh-CN" dirty="0" err="1"/>
              <a:t>len</a:t>
            </a:r>
            <a:r>
              <a:rPr lang="en-US" altLang="zh-CN" dirty="0"/>
              <a:t>(s))</a:t>
            </a:r>
            <a:r>
              <a:rPr lang="zh-CN" altLang="en-US" dirty="0"/>
              <a:t>，</a:t>
            </a:r>
            <a:r>
              <a:rPr lang="zh-CN" altLang="en-US" dirty="0">
                <a:solidFill>
                  <a:srgbClr val="FF0000"/>
                </a:solidFill>
              </a:rPr>
              <a:t>切片的下标超出范围时，会截取到合适的下标</a:t>
            </a:r>
            <a:endParaRPr lang="en-US" altLang="zh-CN" dirty="0"/>
          </a:p>
          <a:p>
            <a:r>
              <a:rPr lang="zh-CN" altLang="en-US" dirty="0"/>
              <a:t>如果</a:t>
            </a:r>
            <a:r>
              <a:rPr lang="en-US" altLang="zh-CN" dirty="0"/>
              <a:t>step&gt;0, </a:t>
            </a:r>
            <a:r>
              <a:rPr lang="zh-CN" altLang="en-US" dirty="0"/>
              <a:t>则</a:t>
            </a:r>
            <a:r>
              <a:rPr lang="en-US" altLang="zh-CN" dirty="0"/>
              <a:t>start</a:t>
            </a:r>
            <a:r>
              <a:rPr lang="zh-CN" altLang="en-US" dirty="0"/>
              <a:t>缺省为列表开头</a:t>
            </a:r>
            <a:r>
              <a:rPr lang="en-US" altLang="zh-CN" dirty="0"/>
              <a:t>(start=0),</a:t>
            </a:r>
            <a:r>
              <a:rPr lang="zh-CN" altLang="en-US" dirty="0"/>
              <a:t> </a:t>
            </a:r>
            <a:r>
              <a:rPr lang="en-US" altLang="zh-CN" dirty="0"/>
              <a:t>stop</a:t>
            </a:r>
            <a:r>
              <a:rPr lang="zh-CN" altLang="en-US" dirty="0"/>
              <a:t>缺省为列表长度或者最后一个元素再后一个位置，</a:t>
            </a:r>
            <a:r>
              <a:rPr lang="en-US" altLang="zh-CN" dirty="0"/>
              <a:t>stop=</a:t>
            </a:r>
            <a:r>
              <a:rPr lang="en-US" altLang="zh-CN" dirty="0" err="1"/>
              <a:t>len</a:t>
            </a:r>
            <a:r>
              <a:rPr lang="en-US" altLang="zh-CN" dirty="0"/>
              <a:t>(seq) </a:t>
            </a:r>
          </a:p>
          <a:p>
            <a:r>
              <a:rPr lang="zh-CN" altLang="en-US" dirty="0"/>
              <a:t>如果</a:t>
            </a:r>
            <a:r>
              <a:rPr lang="en-US" altLang="zh-CN" dirty="0"/>
              <a:t>step&lt;0, </a:t>
            </a:r>
            <a:r>
              <a:rPr lang="zh-CN" altLang="en-US" dirty="0"/>
              <a:t>则</a:t>
            </a:r>
            <a:r>
              <a:rPr lang="en-US" altLang="zh-CN" dirty="0"/>
              <a:t>start</a:t>
            </a:r>
            <a:r>
              <a:rPr lang="zh-CN" altLang="en-US" dirty="0"/>
              <a:t>缺省为列表最后一个元素，</a:t>
            </a:r>
            <a:r>
              <a:rPr lang="en-US" altLang="zh-CN" dirty="0"/>
              <a:t>start=</a:t>
            </a:r>
            <a:r>
              <a:rPr lang="en-US" altLang="zh-CN" dirty="0" err="1"/>
              <a:t>len</a:t>
            </a:r>
            <a:r>
              <a:rPr lang="en-US" altLang="zh-CN" dirty="0"/>
              <a:t>(seq)-1</a:t>
            </a:r>
            <a:r>
              <a:rPr lang="zh-CN" altLang="en-US" dirty="0"/>
              <a:t>或</a:t>
            </a:r>
            <a:r>
              <a:rPr lang="en-US" altLang="zh-CN" dirty="0"/>
              <a:t>-1</a:t>
            </a:r>
            <a:r>
              <a:rPr lang="zh-CN" altLang="en-US" dirty="0"/>
              <a:t>，</a:t>
            </a:r>
            <a:r>
              <a:rPr lang="en-US" altLang="zh-CN" dirty="0"/>
              <a:t>stop</a:t>
            </a:r>
            <a:r>
              <a:rPr lang="zh-CN" altLang="en-US" dirty="0"/>
              <a:t>缺省为列表第一个元素再前一个位置</a:t>
            </a:r>
            <a:r>
              <a:rPr lang="en-US" altLang="zh-CN" dirty="0"/>
              <a:t>, stop=-</a:t>
            </a:r>
            <a:r>
              <a:rPr lang="en-US" altLang="zh-CN" dirty="0" err="1"/>
              <a:t>len</a:t>
            </a:r>
            <a:r>
              <a:rPr lang="en-US" altLang="zh-CN" dirty="0"/>
              <a:t>(seq) - 1</a:t>
            </a:r>
            <a:endParaRPr lang="zh-CN" altLang="en-US" dirty="0"/>
          </a:p>
          <a:p>
            <a:endParaRPr lang="zh-CN" altLang="en-US" dirty="0"/>
          </a:p>
          <a:p>
            <a:endParaRPr lang="zh-CN" altLang="en-US" dirty="0"/>
          </a:p>
        </p:txBody>
      </p:sp>
      <p:pic>
        <p:nvPicPr>
          <p:cNvPr id="5" name="图片 4">
            <a:extLst>
              <a:ext uri="{FF2B5EF4-FFF2-40B4-BE49-F238E27FC236}">
                <a16:creationId xmlns:a16="http://schemas.microsoft.com/office/drawing/2014/main" id="{721AFD89-4EFF-4BDF-8420-D7EB979E656B}"/>
              </a:ext>
            </a:extLst>
          </p:cNvPr>
          <p:cNvPicPr>
            <a:picLocks noChangeAspect="1"/>
          </p:cNvPicPr>
          <p:nvPr/>
        </p:nvPicPr>
        <p:blipFill>
          <a:blip r:embed="rId3"/>
          <a:stretch>
            <a:fillRect/>
          </a:stretch>
        </p:blipFill>
        <p:spPr>
          <a:xfrm>
            <a:off x="52759" y="4953571"/>
            <a:ext cx="8015287" cy="1695424"/>
          </a:xfrm>
          <a:prstGeom prst="rect">
            <a:avLst/>
          </a:prstGeom>
        </p:spPr>
      </p:pic>
      <p:sp>
        <p:nvSpPr>
          <p:cNvPr id="6" name="矩形 5">
            <a:extLst>
              <a:ext uri="{FF2B5EF4-FFF2-40B4-BE49-F238E27FC236}">
                <a16:creationId xmlns:a16="http://schemas.microsoft.com/office/drawing/2014/main" id="{D71345BF-FC08-4C74-A24F-6FAE771BA8E1}"/>
              </a:ext>
            </a:extLst>
          </p:cNvPr>
          <p:cNvSpPr/>
          <p:nvPr/>
        </p:nvSpPr>
        <p:spPr>
          <a:xfrm>
            <a:off x="8141524" y="470264"/>
            <a:ext cx="3934134"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s = list(range(10))</a:t>
            </a:r>
            <a:endParaRPr lang="en-US" altLang="zh-CN" dirty="0">
              <a:latin typeface="Consolas" panose="020B0609020204030204" pitchFamily="49" charset="0"/>
            </a:endParaRPr>
          </a:p>
          <a:p>
            <a:r>
              <a:rPr lang="en-US" altLang="zh-CN" dirty="0">
                <a:latin typeface="Consolas" panose="020B0609020204030204" pitchFamily="49" charset="0"/>
              </a:rPr>
              <a:t>&gt;&gt;&gt; s</a:t>
            </a:r>
          </a:p>
          <a:p>
            <a:r>
              <a:rPr lang="en-US" altLang="zh-CN" dirty="0">
                <a:latin typeface="Consolas" panose="020B0609020204030204" pitchFamily="49" charset="0"/>
              </a:rPr>
              <a:t>[0, 1, 2, 3, 4, 5, 6, 7, 8, 9]</a:t>
            </a:r>
            <a:endParaRPr lang="zh-CN" altLang="en-US" dirty="0">
              <a:latin typeface="Consolas" panose="020B0609020204030204" pitchFamily="49" charset="0"/>
            </a:endParaRPr>
          </a:p>
          <a:p>
            <a:r>
              <a:rPr lang="zh-CN" altLang="en-US" dirty="0">
                <a:latin typeface="Consolas" panose="020B0609020204030204" pitchFamily="49" charset="0"/>
              </a:rPr>
              <a:t>&gt;&gt;&gt; s[::2]</a:t>
            </a:r>
          </a:p>
          <a:p>
            <a:r>
              <a:rPr lang="zh-CN" altLang="en-US" dirty="0">
                <a:latin typeface="Consolas" panose="020B0609020204030204" pitchFamily="49" charset="0"/>
              </a:rPr>
              <a:t>[0, 2, 4, 6, 8]</a:t>
            </a:r>
          </a:p>
          <a:p>
            <a:r>
              <a:rPr lang="zh-CN" altLang="en-US" dirty="0">
                <a:latin typeface="Consolas" panose="020B0609020204030204" pitchFamily="49" charset="0"/>
              </a:rPr>
              <a:t>&gt;&gt;&gt; s[1::2]</a:t>
            </a:r>
          </a:p>
          <a:p>
            <a:r>
              <a:rPr lang="zh-CN" altLang="en-US" dirty="0">
                <a:latin typeface="Consolas" panose="020B0609020204030204" pitchFamily="49" charset="0"/>
              </a:rPr>
              <a:t>[1, 3, 5, 7, 9]</a:t>
            </a:r>
          </a:p>
          <a:p>
            <a:r>
              <a:rPr lang="zh-CN" altLang="en-US" dirty="0">
                <a:latin typeface="Consolas" panose="020B0609020204030204" pitchFamily="49" charset="0"/>
              </a:rPr>
              <a:t>&gt;&gt;&gt; s[2:-2:2]</a:t>
            </a:r>
          </a:p>
          <a:p>
            <a:r>
              <a:rPr lang="zh-CN" altLang="en-US" dirty="0">
                <a:latin typeface="Consolas" panose="020B0609020204030204" pitchFamily="49" charset="0"/>
              </a:rPr>
              <a:t>[2, 4, 6]</a:t>
            </a:r>
            <a:endParaRPr lang="en-US" altLang="zh-CN" dirty="0">
              <a:latin typeface="Consolas" panose="020B0609020204030204" pitchFamily="49" charset="0"/>
            </a:endParaRPr>
          </a:p>
          <a:p>
            <a:r>
              <a:rPr lang="zh-CN" altLang="en-US" dirty="0">
                <a:latin typeface="Consolas" panose="020B0609020204030204" pitchFamily="49" charset="0"/>
              </a:rPr>
              <a:t>&gt;&gt;&gt; s[::-1]</a:t>
            </a:r>
          </a:p>
          <a:p>
            <a:r>
              <a:rPr lang="zh-CN" altLang="en-US" dirty="0">
                <a:latin typeface="Consolas" panose="020B0609020204030204" pitchFamily="49" charset="0"/>
              </a:rPr>
              <a:t>[9, 8, 7, 6, 5, 4, 3, 2, 1, 0]</a:t>
            </a:r>
            <a:endParaRPr lang="en-US" altLang="zh-CN" dirty="0">
              <a:latin typeface="Consolas" panose="020B0609020204030204" pitchFamily="49" charset="0"/>
            </a:endParaRPr>
          </a:p>
          <a:p>
            <a:r>
              <a:rPr lang="en-US" altLang="zh-CN" dirty="0">
                <a:latin typeface="Consolas" panose="020B0609020204030204" pitchFamily="49" charset="0"/>
              </a:rPr>
              <a:t>&gt;&gt;&gt; s[-1:-4:-1]</a:t>
            </a:r>
          </a:p>
          <a:p>
            <a:r>
              <a:rPr lang="en-US" altLang="zh-CN" dirty="0">
                <a:latin typeface="Consolas" panose="020B0609020204030204" pitchFamily="49" charset="0"/>
              </a:rPr>
              <a:t>[9, 8, 7]</a:t>
            </a:r>
          </a:p>
          <a:p>
            <a:r>
              <a:rPr lang="en-US" altLang="zh-CN" dirty="0">
                <a:latin typeface="Consolas" panose="020B0609020204030204" pitchFamily="49" charset="0"/>
              </a:rPr>
              <a:t>&gt;&gt;&gt; s[-1::-2]</a:t>
            </a:r>
          </a:p>
          <a:p>
            <a:r>
              <a:rPr lang="en-US" altLang="zh-CN" dirty="0">
                <a:latin typeface="Consolas" panose="020B0609020204030204" pitchFamily="49" charset="0"/>
              </a:rPr>
              <a:t>[9, 7, 5, 3, 1]</a:t>
            </a:r>
          </a:p>
          <a:p>
            <a:r>
              <a:rPr lang="en-US" altLang="zh-CN" dirty="0">
                <a:latin typeface="Consolas" panose="020B0609020204030204" pitchFamily="49" charset="0"/>
              </a:rPr>
              <a:t>&gt;&gt;&gt; s[-2::-2]</a:t>
            </a:r>
          </a:p>
          <a:p>
            <a:r>
              <a:rPr lang="en-US" altLang="zh-CN" dirty="0">
                <a:latin typeface="Consolas" panose="020B0609020204030204" pitchFamily="49" charset="0"/>
              </a:rPr>
              <a:t>[8, 6, 4, 2, 0]</a:t>
            </a:r>
            <a:endParaRPr lang="zh-CN" altLang="en-US" dirty="0">
              <a:latin typeface="Consolas" panose="020B0609020204030204" pitchFamily="49" charset="0"/>
            </a:endParaRPr>
          </a:p>
        </p:txBody>
      </p:sp>
    </p:spTree>
    <p:extLst>
      <p:ext uri="{BB962C8B-B14F-4D97-AF65-F5344CB8AC3E}">
        <p14:creationId xmlns:p14="http://schemas.microsoft.com/office/powerpoint/2010/main" val="3042553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A3684-63D6-4A5B-8411-20588F72DF6B}"/>
              </a:ext>
            </a:extLst>
          </p:cNvPr>
          <p:cNvSpPr>
            <a:spLocks noGrp="1"/>
          </p:cNvSpPr>
          <p:nvPr>
            <p:ph type="title"/>
          </p:nvPr>
        </p:nvSpPr>
        <p:spPr/>
        <p:txBody>
          <a:bodyPr/>
          <a:lstStyle/>
          <a:p>
            <a:r>
              <a:rPr lang="zh-CN" altLang="en-US" dirty="0"/>
              <a:t>有序对象的切片</a:t>
            </a:r>
            <a:r>
              <a:rPr lang="en-US" altLang="zh-CN" dirty="0"/>
              <a:t>(slice): slice</a:t>
            </a:r>
            <a:r>
              <a:rPr lang="zh-CN" altLang="en-US" dirty="0"/>
              <a:t>对象</a:t>
            </a:r>
          </a:p>
        </p:txBody>
      </p:sp>
      <p:sp>
        <p:nvSpPr>
          <p:cNvPr id="3" name="内容占位符 2">
            <a:extLst>
              <a:ext uri="{FF2B5EF4-FFF2-40B4-BE49-F238E27FC236}">
                <a16:creationId xmlns:a16="http://schemas.microsoft.com/office/drawing/2014/main" id="{F5C1BF32-D934-44B4-86E7-71CFF47544D7}"/>
              </a:ext>
            </a:extLst>
          </p:cNvPr>
          <p:cNvSpPr>
            <a:spLocks noGrp="1"/>
          </p:cNvSpPr>
          <p:nvPr>
            <p:ph idx="1"/>
          </p:nvPr>
        </p:nvSpPr>
        <p:spPr/>
        <p:txBody>
          <a:bodyPr/>
          <a:lstStyle/>
          <a:p>
            <a:pPr>
              <a:lnSpc>
                <a:spcPct val="100000"/>
              </a:lnSpc>
            </a:pPr>
            <a:r>
              <a:rPr lang="zh-CN" altLang="en-US" dirty="0">
                <a:latin typeface="宋体" pitchFamily="2" charset="-122"/>
              </a:rPr>
              <a:t>切片下标除了冒号形式外，也可以是一个</a:t>
            </a:r>
            <a:r>
              <a:rPr lang="en-US" altLang="zh-CN" dirty="0">
                <a:latin typeface="宋体" pitchFamily="2" charset="-122"/>
              </a:rPr>
              <a:t>slice</a:t>
            </a:r>
            <a:r>
              <a:rPr lang="zh-CN" altLang="en-US" dirty="0">
                <a:latin typeface="宋体" pitchFamily="2" charset="-122"/>
              </a:rPr>
              <a:t>对象。内置函数</a:t>
            </a:r>
            <a:r>
              <a:rPr lang="en-US" altLang="zh-CN" dirty="0">
                <a:latin typeface="宋体" pitchFamily="2" charset="-122"/>
              </a:rPr>
              <a:t>slice</a:t>
            </a:r>
            <a:r>
              <a:rPr lang="zh-CN" altLang="en-US" dirty="0">
                <a:latin typeface="宋体" pitchFamily="2" charset="-122"/>
              </a:rPr>
              <a:t>与</a:t>
            </a:r>
            <a:r>
              <a:rPr lang="en-US" altLang="zh-CN" dirty="0">
                <a:latin typeface="宋体" pitchFamily="2" charset="-122"/>
              </a:rPr>
              <a:t>range</a:t>
            </a:r>
            <a:r>
              <a:rPr lang="zh-CN" altLang="en-US" dirty="0">
                <a:latin typeface="宋体" pitchFamily="2" charset="-122"/>
              </a:rPr>
              <a:t>的用法类似</a:t>
            </a:r>
            <a:endParaRPr lang="en-US" altLang="zh-CN" dirty="0">
              <a:latin typeface="宋体" pitchFamily="2" charset="-122"/>
            </a:endParaRPr>
          </a:p>
          <a:p>
            <a:pPr marL="0" indent="0">
              <a:lnSpc>
                <a:spcPct val="100000"/>
              </a:lnSpc>
              <a:buNone/>
            </a:pPr>
            <a:r>
              <a:rPr lang="en-US" altLang="zh-CN" dirty="0">
                <a:latin typeface="宋体" pitchFamily="2" charset="-122"/>
              </a:rPr>
              <a:t>slice(stop)</a:t>
            </a:r>
          </a:p>
          <a:p>
            <a:pPr marL="0" indent="0">
              <a:lnSpc>
                <a:spcPct val="100000"/>
              </a:lnSpc>
              <a:buNone/>
            </a:pPr>
            <a:r>
              <a:rPr lang="en-US" altLang="zh-CN" dirty="0">
                <a:latin typeface="宋体" pitchFamily="2" charset="-122"/>
              </a:rPr>
              <a:t>slice(start, stop[, step])</a:t>
            </a:r>
          </a:p>
          <a:p>
            <a:pPr marL="0" indent="0">
              <a:lnSpc>
                <a:spcPct val="100000"/>
              </a:lnSpc>
              <a:buNone/>
            </a:pPr>
            <a:r>
              <a:rPr lang="zh-CN" altLang="en-US" dirty="0">
                <a:latin typeface="宋体" pitchFamily="2" charset="-122"/>
              </a:rPr>
              <a:t>如果某个值要采用缺省值，传递参数</a:t>
            </a:r>
            <a:r>
              <a:rPr lang="en-US" altLang="zh-CN" dirty="0">
                <a:latin typeface="宋体" pitchFamily="2" charset="-122"/>
              </a:rPr>
              <a:t>None</a:t>
            </a:r>
          </a:p>
          <a:p>
            <a:pPr>
              <a:lnSpc>
                <a:spcPct val="100000"/>
              </a:lnSpc>
            </a:pPr>
            <a:r>
              <a:rPr lang="zh-CN" altLang="en-US" dirty="0">
                <a:latin typeface="宋体" pitchFamily="2" charset="-122"/>
              </a:rPr>
              <a:t>什么时候会用到</a:t>
            </a:r>
            <a:r>
              <a:rPr lang="en-US" altLang="zh-CN" dirty="0">
                <a:latin typeface="宋体" pitchFamily="2" charset="-122"/>
              </a:rPr>
              <a:t>slice</a:t>
            </a:r>
            <a:r>
              <a:rPr lang="zh-CN" altLang="en-US" dirty="0">
                <a:latin typeface="宋体" pitchFamily="2" charset="-122"/>
              </a:rPr>
              <a:t>对象呢？在代码比较复杂的时候，</a:t>
            </a:r>
            <a:r>
              <a:rPr lang="en-US" altLang="zh-CN" dirty="0">
                <a:latin typeface="宋体" pitchFamily="2" charset="-122"/>
              </a:rPr>
              <a:t>slice</a:t>
            </a:r>
            <a:r>
              <a:rPr lang="zh-CN" altLang="en-US" dirty="0">
                <a:latin typeface="宋体" pitchFamily="2" charset="-122"/>
              </a:rPr>
              <a:t>对象可提高可读性</a:t>
            </a:r>
            <a:endParaRPr lang="en-US" altLang="zh-CN" dirty="0">
              <a:latin typeface="宋体" pitchFamily="2" charset="-122"/>
            </a:endParaRPr>
          </a:p>
          <a:p>
            <a:pPr>
              <a:lnSpc>
                <a:spcPct val="100000"/>
              </a:lnSpc>
            </a:pPr>
            <a:endParaRPr lang="zh-CN" altLang="en-US" dirty="0"/>
          </a:p>
          <a:p>
            <a:endParaRPr lang="zh-CN" altLang="en-US" dirty="0"/>
          </a:p>
        </p:txBody>
      </p:sp>
      <p:graphicFrame>
        <p:nvGraphicFramePr>
          <p:cNvPr id="4" name="表格 3">
            <a:extLst>
              <a:ext uri="{FF2B5EF4-FFF2-40B4-BE49-F238E27FC236}">
                <a16:creationId xmlns:a16="http://schemas.microsoft.com/office/drawing/2014/main" id="{21400E51-F32A-4FC2-BB1C-899D84473700}"/>
              </a:ext>
            </a:extLst>
          </p:cNvPr>
          <p:cNvGraphicFramePr>
            <a:graphicFrameLocks noGrp="1"/>
          </p:cNvGraphicFramePr>
          <p:nvPr>
            <p:extLst>
              <p:ext uri="{D42A27DB-BD31-4B8C-83A1-F6EECF244321}">
                <p14:modId xmlns:p14="http://schemas.microsoft.com/office/powerpoint/2010/main" val="4154822944"/>
              </p:ext>
            </p:extLst>
          </p:nvPr>
        </p:nvGraphicFramePr>
        <p:xfrm>
          <a:off x="5930798" y="1190239"/>
          <a:ext cx="5295095" cy="1188720"/>
        </p:xfrm>
        <a:graphic>
          <a:graphicData uri="http://schemas.openxmlformats.org/drawingml/2006/table">
            <a:tbl>
              <a:tblPr firstRow="1" bandRow="1">
                <a:tableStyleId>{5940675A-B579-460E-94D1-54222C63F5DA}</a:tableStyleId>
              </a:tblPr>
              <a:tblGrid>
                <a:gridCol w="2212206">
                  <a:extLst>
                    <a:ext uri="{9D8B030D-6E8A-4147-A177-3AD203B41FA5}">
                      <a16:colId xmlns:a16="http://schemas.microsoft.com/office/drawing/2014/main" val="2192797973"/>
                    </a:ext>
                  </a:extLst>
                </a:gridCol>
                <a:gridCol w="3082889">
                  <a:extLst>
                    <a:ext uri="{9D8B030D-6E8A-4147-A177-3AD203B41FA5}">
                      <a16:colId xmlns:a16="http://schemas.microsoft.com/office/drawing/2014/main" val="1306474408"/>
                    </a:ext>
                  </a:extLst>
                </a:gridCol>
              </a:tblGrid>
              <a:tr h="370840">
                <a:tc>
                  <a:txBody>
                    <a:bodyPr/>
                    <a:lstStyle/>
                    <a:p>
                      <a:r>
                        <a:rPr lang="en-US" altLang="zh-CN" sz="2000" dirty="0"/>
                        <a:t>s[:stop]</a:t>
                      </a:r>
                      <a:endParaRPr lang="zh-CN" altLang="en-US" sz="2000" dirty="0"/>
                    </a:p>
                  </a:txBody>
                  <a:tcPr/>
                </a:tc>
                <a:tc>
                  <a:txBody>
                    <a:bodyPr/>
                    <a:lstStyle/>
                    <a:p>
                      <a:r>
                        <a:rPr lang="en-US" altLang="zh-CN" sz="2000" dirty="0"/>
                        <a:t>s[slice(stop)]</a:t>
                      </a:r>
                      <a:endParaRPr lang="zh-CN" altLang="en-US" sz="2000" dirty="0"/>
                    </a:p>
                  </a:txBody>
                  <a:tcPr/>
                </a:tc>
                <a:extLst>
                  <a:ext uri="{0D108BD9-81ED-4DB2-BD59-A6C34878D82A}">
                    <a16:rowId xmlns:a16="http://schemas.microsoft.com/office/drawing/2014/main" val="3065106870"/>
                  </a:ext>
                </a:extLst>
              </a:tr>
              <a:tr h="370840">
                <a:tc>
                  <a:txBody>
                    <a:bodyPr/>
                    <a:lstStyle/>
                    <a:p>
                      <a:r>
                        <a:rPr lang="en-US" altLang="zh-CN" sz="2000" dirty="0"/>
                        <a:t>s[</a:t>
                      </a:r>
                      <a:r>
                        <a:rPr lang="en-US" altLang="zh-CN" sz="2000" dirty="0" err="1"/>
                        <a:t>start:stop</a:t>
                      </a:r>
                      <a:r>
                        <a:rPr lang="en-US" altLang="zh-CN" sz="2000" dirty="0"/>
                        <a:t>]</a:t>
                      </a:r>
                      <a:endParaRPr lang="zh-CN" altLang="en-US" sz="2000" dirty="0"/>
                    </a:p>
                  </a:txBody>
                  <a:tcPr/>
                </a:tc>
                <a:tc>
                  <a:txBody>
                    <a:bodyPr/>
                    <a:lstStyle/>
                    <a:p>
                      <a:r>
                        <a:rPr lang="en-US" altLang="zh-CN" sz="2000" dirty="0"/>
                        <a:t>s[slice(start, stop)]</a:t>
                      </a:r>
                      <a:endParaRPr lang="zh-CN" altLang="en-US" sz="2000" dirty="0"/>
                    </a:p>
                  </a:txBody>
                  <a:tcPr/>
                </a:tc>
                <a:extLst>
                  <a:ext uri="{0D108BD9-81ED-4DB2-BD59-A6C34878D82A}">
                    <a16:rowId xmlns:a16="http://schemas.microsoft.com/office/drawing/2014/main" val="2002738320"/>
                  </a:ext>
                </a:extLst>
              </a:tr>
              <a:tr h="370840">
                <a:tc>
                  <a:txBody>
                    <a:bodyPr/>
                    <a:lstStyle/>
                    <a:p>
                      <a:r>
                        <a:rPr lang="en-US" altLang="zh-CN" sz="2000" dirty="0"/>
                        <a:t>s[</a:t>
                      </a:r>
                      <a:r>
                        <a:rPr lang="en-US" altLang="zh-CN" sz="2000" dirty="0" err="1"/>
                        <a:t>start:stop:step</a:t>
                      </a:r>
                      <a:r>
                        <a:rPr lang="en-US" altLang="zh-CN" sz="2000" dirty="0"/>
                        <a:t>]</a:t>
                      </a:r>
                      <a:endParaRPr lang="zh-CN" altLang="en-US" sz="2000" dirty="0"/>
                    </a:p>
                  </a:txBody>
                  <a:tcPr/>
                </a:tc>
                <a:tc>
                  <a:txBody>
                    <a:bodyPr/>
                    <a:lstStyle/>
                    <a:p>
                      <a:r>
                        <a:rPr lang="en-US" altLang="zh-CN" sz="2000" dirty="0"/>
                        <a:t>s[slice(start, stop, step)]</a:t>
                      </a:r>
                      <a:endParaRPr lang="zh-CN" altLang="en-US" sz="2000" dirty="0"/>
                    </a:p>
                  </a:txBody>
                  <a:tcPr/>
                </a:tc>
                <a:extLst>
                  <a:ext uri="{0D108BD9-81ED-4DB2-BD59-A6C34878D82A}">
                    <a16:rowId xmlns:a16="http://schemas.microsoft.com/office/drawing/2014/main" val="94579323"/>
                  </a:ext>
                </a:extLst>
              </a:tr>
            </a:tbl>
          </a:graphicData>
        </a:graphic>
      </p:graphicFrame>
      <p:sp>
        <p:nvSpPr>
          <p:cNvPr id="5" name="矩形 4">
            <a:extLst>
              <a:ext uri="{FF2B5EF4-FFF2-40B4-BE49-F238E27FC236}">
                <a16:creationId xmlns:a16="http://schemas.microsoft.com/office/drawing/2014/main" id="{F558FDF1-870C-473F-BD6D-8D8B0B475AC9}"/>
              </a:ext>
            </a:extLst>
          </p:cNvPr>
          <p:cNvSpPr/>
          <p:nvPr/>
        </p:nvSpPr>
        <p:spPr>
          <a:xfrm>
            <a:off x="529046" y="2967263"/>
            <a:ext cx="541565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s = list(range(8))</a:t>
            </a:r>
          </a:p>
          <a:p>
            <a:r>
              <a:rPr lang="zh-CN" altLang="en-US" dirty="0">
                <a:latin typeface="Consolas" panose="020B0609020204030204" pitchFamily="49" charset="0"/>
              </a:rPr>
              <a:t>&gt;&gt;&gt; clone_slice = slice(None, None)</a:t>
            </a:r>
          </a:p>
          <a:p>
            <a:r>
              <a:rPr lang="zh-CN" altLang="en-US" dirty="0">
                <a:latin typeface="Consolas" panose="020B0609020204030204" pitchFamily="49" charset="0"/>
              </a:rPr>
              <a:t>&gt;&gt;&gt; last_three_slice = slice(-3, None)</a:t>
            </a:r>
          </a:p>
          <a:p>
            <a:r>
              <a:rPr lang="zh-CN" altLang="en-US" dirty="0">
                <a:latin typeface="Consolas" panose="020B0609020204030204" pitchFamily="49" charset="0"/>
              </a:rPr>
              <a:t>&gt;&gt;&gt; reverse_slice = slice(None, None, -1)</a:t>
            </a:r>
            <a:endParaRPr lang="en-US" altLang="zh-CN" dirty="0">
              <a:latin typeface="Consolas" panose="020B0609020204030204" pitchFamily="49" charset="0"/>
            </a:endParaRPr>
          </a:p>
          <a:p>
            <a:r>
              <a:rPr lang="zh-CN" altLang="en-US" dirty="0">
                <a:latin typeface="Consolas" panose="020B0609020204030204" pitchFamily="49" charset="0"/>
              </a:rPr>
              <a:t>&gt;&gt;&gt; t</a:t>
            </a:r>
            <a:r>
              <a:rPr lang="en-US" altLang="zh-CN" dirty="0">
                <a:latin typeface="Consolas" panose="020B0609020204030204" pitchFamily="49" charset="0"/>
              </a:rPr>
              <a:t>1</a:t>
            </a:r>
            <a:r>
              <a:rPr lang="zh-CN" altLang="en-US" dirty="0">
                <a:latin typeface="Consolas" panose="020B0609020204030204" pitchFamily="49" charset="0"/>
              </a:rPr>
              <a:t> = s[clone_slice]</a:t>
            </a:r>
            <a:endParaRPr lang="en-US" altLang="zh-CN" dirty="0">
              <a:latin typeface="Consolas" panose="020B0609020204030204" pitchFamily="49" charset="0"/>
            </a:endParaRPr>
          </a:p>
          <a:p>
            <a:r>
              <a:rPr lang="zh-CN" altLang="en-US" dirty="0">
                <a:latin typeface="Consolas" panose="020B0609020204030204" pitchFamily="49" charset="0"/>
              </a:rPr>
              <a:t>&gt;&gt;&gt; t2 = s[last_three_slice]</a:t>
            </a:r>
          </a:p>
          <a:p>
            <a:r>
              <a:rPr lang="zh-CN" altLang="en-US" dirty="0">
                <a:latin typeface="Consolas" panose="020B0609020204030204" pitchFamily="49" charset="0"/>
              </a:rPr>
              <a:t>&gt;&gt;&gt; t3 = s[reverse_slice]</a:t>
            </a:r>
          </a:p>
        </p:txBody>
      </p:sp>
      <p:sp>
        <p:nvSpPr>
          <p:cNvPr id="6" name="矩形 5">
            <a:extLst>
              <a:ext uri="{FF2B5EF4-FFF2-40B4-BE49-F238E27FC236}">
                <a16:creationId xmlns:a16="http://schemas.microsoft.com/office/drawing/2014/main" id="{511C89D7-90C5-49E0-9094-E801FFFBB35A}"/>
              </a:ext>
            </a:extLst>
          </p:cNvPr>
          <p:cNvSpPr/>
          <p:nvPr/>
        </p:nvSpPr>
        <p:spPr>
          <a:xfrm>
            <a:off x="7076168" y="2929160"/>
            <a:ext cx="369667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s</a:t>
            </a:r>
          </a:p>
          <a:p>
            <a:r>
              <a:rPr lang="en-US" altLang="zh-CN" dirty="0">
                <a:latin typeface="Consolas" panose="020B0609020204030204" pitchFamily="49" charset="0"/>
              </a:rPr>
              <a:t>[0, 1, 2, 3, 4, 5, 6, 7]</a:t>
            </a:r>
          </a:p>
          <a:p>
            <a:r>
              <a:rPr lang="en-US" altLang="zh-CN" dirty="0">
                <a:latin typeface="Consolas" panose="020B0609020204030204" pitchFamily="49" charset="0"/>
              </a:rPr>
              <a:t>&gt;&gt;&gt; s[:]</a:t>
            </a:r>
          </a:p>
          <a:p>
            <a:r>
              <a:rPr lang="en-US" altLang="zh-CN" dirty="0">
                <a:latin typeface="Consolas" panose="020B0609020204030204" pitchFamily="49" charset="0"/>
              </a:rPr>
              <a:t>[0, 1, 2, 3, 4, 5, 6, 7]</a:t>
            </a:r>
          </a:p>
          <a:p>
            <a:r>
              <a:rPr lang="zh-CN" altLang="en-US" dirty="0">
                <a:latin typeface="Consolas" panose="020B0609020204030204" pitchFamily="49" charset="0"/>
              </a:rPr>
              <a:t>&gt;&gt;&gt; </a:t>
            </a:r>
            <a:r>
              <a:rPr lang="en-US" altLang="zh-CN" dirty="0">
                <a:latin typeface="Consolas" panose="020B0609020204030204" pitchFamily="49" charset="0"/>
              </a:rPr>
              <a:t>s[-3:]</a:t>
            </a:r>
            <a:endParaRPr lang="zh-CN" altLang="en-US" dirty="0">
              <a:latin typeface="Consolas" panose="020B0609020204030204" pitchFamily="49" charset="0"/>
            </a:endParaRPr>
          </a:p>
          <a:p>
            <a:r>
              <a:rPr lang="zh-CN" altLang="en-US" dirty="0">
                <a:latin typeface="Consolas" panose="020B0609020204030204" pitchFamily="49" charset="0"/>
              </a:rPr>
              <a:t>[5, 6, 7]</a:t>
            </a:r>
          </a:p>
          <a:p>
            <a:r>
              <a:rPr lang="zh-CN" altLang="en-US" dirty="0">
                <a:latin typeface="Consolas" panose="020B0609020204030204" pitchFamily="49" charset="0"/>
              </a:rPr>
              <a:t>&gt;&gt;&gt; </a:t>
            </a:r>
            <a:r>
              <a:rPr lang="en-US" altLang="zh-CN" dirty="0">
                <a:latin typeface="Consolas" panose="020B0609020204030204" pitchFamily="49" charset="0"/>
              </a:rPr>
              <a:t>s[::-1]</a:t>
            </a:r>
            <a:endParaRPr lang="zh-CN" altLang="en-US" dirty="0">
              <a:latin typeface="Consolas" panose="020B0609020204030204" pitchFamily="49" charset="0"/>
            </a:endParaRPr>
          </a:p>
          <a:p>
            <a:r>
              <a:rPr lang="zh-CN" altLang="en-US" dirty="0">
                <a:latin typeface="Consolas" panose="020B0609020204030204" pitchFamily="49" charset="0"/>
              </a:rPr>
              <a:t>[7, 6, 5, 4, 3, 2, 1, 0]</a:t>
            </a:r>
          </a:p>
        </p:txBody>
      </p:sp>
    </p:spTree>
    <p:extLst>
      <p:ext uri="{BB962C8B-B14F-4D97-AF65-F5344CB8AC3E}">
        <p14:creationId xmlns:p14="http://schemas.microsoft.com/office/powerpoint/2010/main" val="3060278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D5917C-5BA1-467C-B331-F6A4DAE498CB}"/>
              </a:ext>
            </a:extLst>
          </p:cNvPr>
          <p:cNvPicPr>
            <a:picLocks noChangeAspect="1"/>
          </p:cNvPicPr>
          <p:nvPr/>
        </p:nvPicPr>
        <p:blipFill>
          <a:blip r:embed="rId3"/>
          <a:stretch>
            <a:fillRect/>
          </a:stretch>
        </p:blipFill>
        <p:spPr>
          <a:xfrm>
            <a:off x="8959173" y="363174"/>
            <a:ext cx="3232827" cy="3345316"/>
          </a:xfrm>
          <a:prstGeom prst="rect">
            <a:avLst/>
          </a:prstGeom>
        </p:spPr>
      </p:pic>
      <p:sp>
        <p:nvSpPr>
          <p:cNvPr id="2" name="标题 1">
            <a:extLst>
              <a:ext uri="{FF2B5EF4-FFF2-40B4-BE49-F238E27FC236}">
                <a16:creationId xmlns:a16="http://schemas.microsoft.com/office/drawing/2014/main" id="{45309BA2-34A0-4874-8321-01C2D30A504F}"/>
              </a:ext>
            </a:extLst>
          </p:cNvPr>
          <p:cNvSpPr>
            <a:spLocks noGrp="1"/>
          </p:cNvSpPr>
          <p:nvPr>
            <p:ph type="title"/>
          </p:nvPr>
        </p:nvSpPr>
        <p:spPr/>
        <p:txBody>
          <a:bodyPr/>
          <a:lstStyle/>
          <a:p>
            <a:r>
              <a:rPr lang="zh-CN" altLang="en-US" dirty="0"/>
              <a:t>有序对象的切片</a:t>
            </a:r>
            <a:r>
              <a:rPr lang="en-US" altLang="zh-CN" dirty="0"/>
              <a:t>(slice):</a:t>
            </a:r>
            <a:r>
              <a:rPr lang="zh-CN" altLang="en-US" dirty="0"/>
              <a:t>切片的使用</a:t>
            </a:r>
          </a:p>
        </p:txBody>
      </p:sp>
      <p:sp>
        <p:nvSpPr>
          <p:cNvPr id="3" name="内容占位符 2">
            <a:extLst>
              <a:ext uri="{FF2B5EF4-FFF2-40B4-BE49-F238E27FC236}">
                <a16:creationId xmlns:a16="http://schemas.microsoft.com/office/drawing/2014/main" id="{1FDC0D31-FC12-4C08-AFFC-C9A1A0732366}"/>
              </a:ext>
            </a:extLst>
          </p:cNvPr>
          <p:cNvSpPr>
            <a:spLocks noGrp="1"/>
          </p:cNvSpPr>
          <p:nvPr>
            <p:ph idx="1"/>
          </p:nvPr>
        </p:nvSpPr>
        <p:spPr>
          <a:xfrm>
            <a:off x="442913" y="728663"/>
            <a:ext cx="8554130" cy="5617710"/>
          </a:xfrm>
        </p:spPr>
        <p:txBody>
          <a:bodyPr>
            <a:normAutofit/>
          </a:bodyPr>
          <a:lstStyle/>
          <a:p>
            <a:pPr>
              <a:lnSpc>
                <a:spcPct val="95000"/>
              </a:lnSpc>
            </a:pPr>
            <a:r>
              <a:rPr lang="zh-CN" altLang="en-US" dirty="0"/>
              <a:t>出现在表达式中时：</a:t>
            </a:r>
            <a:endParaRPr lang="en-US" altLang="zh-CN" dirty="0"/>
          </a:p>
          <a:p>
            <a:pPr lvl="1">
              <a:lnSpc>
                <a:spcPct val="95000"/>
              </a:lnSpc>
            </a:pPr>
            <a:r>
              <a:rPr lang="zh-CN" altLang="en-US" sz="2000" dirty="0"/>
              <a:t>下标为整数时，</a:t>
            </a:r>
            <a:r>
              <a:rPr lang="en-US" altLang="zh-CN" sz="2000" dirty="0"/>
              <a:t>seq[</a:t>
            </a:r>
            <a:r>
              <a:rPr lang="en-US" altLang="zh-CN" sz="2000" dirty="0" err="1"/>
              <a:t>idx</a:t>
            </a:r>
            <a:r>
              <a:rPr lang="en-US" altLang="zh-CN" sz="2000" dirty="0"/>
              <a:t>]</a:t>
            </a:r>
            <a:r>
              <a:rPr lang="zh-CN" altLang="en-US" sz="2000" dirty="0"/>
              <a:t> 表示访问有序对象中对应位置的元素</a:t>
            </a:r>
            <a:endParaRPr lang="en-US" altLang="zh-CN" sz="2000" dirty="0"/>
          </a:p>
          <a:p>
            <a:pPr lvl="1">
              <a:lnSpc>
                <a:spcPct val="95000"/>
              </a:lnSpc>
            </a:pPr>
            <a:r>
              <a:rPr lang="zh-CN" altLang="en-US" sz="2000" dirty="0"/>
              <a:t>下标为切片时，</a:t>
            </a:r>
            <a:r>
              <a:rPr lang="en-US" altLang="zh-CN" sz="2000" dirty="0"/>
              <a:t>seq[slice]</a:t>
            </a:r>
            <a:r>
              <a:rPr lang="zh-CN" altLang="en-US" sz="2000" dirty="0"/>
              <a:t>表示访问有序对象中多个位置的元素，最终得到的是由那些位置的元素组成的新的同种类型的有序对象</a:t>
            </a:r>
            <a:endParaRPr lang="en-US" altLang="zh-CN" sz="2000" dirty="0"/>
          </a:p>
          <a:p>
            <a:pPr lvl="1">
              <a:lnSpc>
                <a:spcPct val="95000"/>
              </a:lnSpc>
            </a:pPr>
            <a:r>
              <a:rPr lang="zh-CN" altLang="en-US" sz="2000" dirty="0"/>
              <a:t>注意：切片得到的新的有序对象的元素与原有序对象的对应元素指向同一个对象，即浅拷贝</a:t>
            </a:r>
            <a:endParaRPr lang="en-US" altLang="zh-CN" sz="2000" dirty="0"/>
          </a:p>
          <a:p>
            <a:pPr>
              <a:lnSpc>
                <a:spcPct val="95000"/>
              </a:lnSpc>
            </a:pPr>
            <a:r>
              <a:rPr lang="zh-CN" altLang="en-US" dirty="0"/>
              <a:t>如果有序对象是可变的，即有序对象</a:t>
            </a:r>
            <a:r>
              <a:rPr lang="en-US" altLang="zh-CN" dirty="0"/>
              <a:t>seq</a:t>
            </a:r>
            <a:r>
              <a:rPr lang="zh-CN" altLang="en-US" dirty="0"/>
              <a:t>为列表时：</a:t>
            </a:r>
            <a:endParaRPr lang="en-US" altLang="zh-CN" dirty="0"/>
          </a:p>
          <a:p>
            <a:pPr lvl="1">
              <a:lnSpc>
                <a:spcPct val="95000"/>
              </a:lnSpc>
            </a:pPr>
            <a:r>
              <a:rPr lang="zh-CN" altLang="en-US" sz="2000" dirty="0"/>
              <a:t>下标与</a:t>
            </a:r>
            <a:r>
              <a:rPr lang="en-US" altLang="zh-CN" sz="2000" dirty="0"/>
              <a:t>del</a:t>
            </a:r>
            <a:r>
              <a:rPr lang="zh-CN" altLang="en-US" sz="2000" dirty="0"/>
              <a:t>语句结合：</a:t>
            </a:r>
            <a:endParaRPr lang="en-US" altLang="zh-CN" sz="2000" dirty="0"/>
          </a:p>
          <a:p>
            <a:pPr lvl="2">
              <a:lnSpc>
                <a:spcPct val="95000"/>
              </a:lnSpc>
            </a:pPr>
            <a:r>
              <a:rPr lang="zh-CN" altLang="en-US" dirty="0"/>
              <a:t>下标为整数时，</a:t>
            </a:r>
            <a:r>
              <a:rPr lang="en-US" altLang="zh-CN" dirty="0"/>
              <a:t>del seq[</a:t>
            </a:r>
            <a:r>
              <a:rPr lang="en-US" altLang="zh-CN" dirty="0" err="1"/>
              <a:t>idx</a:t>
            </a:r>
            <a:r>
              <a:rPr lang="en-US" altLang="zh-CN" dirty="0"/>
              <a:t>]</a:t>
            </a:r>
            <a:r>
              <a:rPr lang="zh-CN" altLang="en-US" dirty="0"/>
              <a:t>表示删除列表中对应位置的元素</a:t>
            </a:r>
            <a:endParaRPr lang="en-US" altLang="zh-CN" dirty="0"/>
          </a:p>
          <a:p>
            <a:pPr lvl="2">
              <a:lnSpc>
                <a:spcPct val="95000"/>
              </a:lnSpc>
            </a:pPr>
            <a:r>
              <a:rPr lang="zh-CN" altLang="en-US" dirty="0"/>
              <a:t>下标为切片时，</a:t>
            </a:r>
            <a:r>
              <a:rPr lang="en-US" altLang="zh-CN" dirty="0"/>
              <a:t>del seq[slice]</a:t>
            </a:r>
            <a:r>
              <a:rPr lang="zh-CN" altLang="en-US" dirty="0"/>
              <a:t>表示删除列表中多个对应位置的元素</a:t>
            </a:r>
            <a:endParaRPr lang="en-US" altLang="zh-CN" dirty="0"/>
          </a:p>
          <a:p>
            <a:pPr lvl="1">
              <a:lnSpc>
                <a:spcPct val="95000"/>
              </a:lnSpc>
            </a:pPr>
            <a:r>
              <a:rPr lang="zh-CN" altLang="en-US" sz="2000" dirty="0"/>
              <a:t>下标与赋值语句结合：</a:t>
            </a:r>
            <a:endParaRPr lang="en-US" altLang="zh-CN" sz="2000" dirty="0"/>
          </a:p>
          <a:p>
            <a:pPr lvl="2">
              <a:lnSpc>
                <a:spcPct val="95000"/>
              </a:lnSpc>
            </a:pPr>
            <a:r>
              <a:rPr lang="zh-CN" altLang="en-US" dirty="0"/>
              <a:t>下标为整数时，</a:t>
            </a:r>
            <a:r>
              <a:rPr lang="en-US" altLang="zh-CN" dirty="0"/>
              <a:t>seq[</a:t>
            </a:r>
            <a:r>
              <a:rPr lang="en-US" altLang="zh-CN" dirty="0" err="1"/>
              <a:t>idx</a:t>
            </a:r>
            <a:r>
              <a:rPr lang="en-US" altLang="zh-CN" dirty="0"/>
              <a:t>] = value</a:t>
            </a:r>
            <a:r>
              <a:rPr lang="zh-CN" altLang="en-US" dirty="0"/>
              <a:t>，表示列表对应位置的元素改变为</a:t>
            </a:r>
            <a:r>
              <a:rPr lang="en-US" altLang="zh-CN" dirty="0"/>
              <a:t>value</a:t>
            </a:r>
          </a:p>
          <a:p>
            <a:pPr lvl="2">
              <a:lnSpc>
                <a:spcPct val="95000"/>
              </a:lnSpc>
            </a:pPr>
            <a:r>
              <a:rPr lang="zh-CN" altLang="en-US" dirty="0"/>
              <a:t>下标为切片时，</a:t>
            </a:r>
            <a:r>
              <a:rPr lang="en-US" altLang="zh-CN" dirty="0"/>
              <a:t>seq[slice] = </a:t>
            </a:r>
            <a:r>
              <a:rPr lang="en-US" altLang="zh-CN" dirty="0" err="1"/>
              <a:t>iterable</a:t>
            </a:r>
            <a:r>
              <a:rPr lang="zh-CN" altLang="en-US" dirty="0"/>
              <a:t>，表示改变（修改或删除）列表多个位置的元素</a:t>
            </a:r>
          </a:p>
        </p:txBody>
      </p:sp>
      <p:sp>
        <p:nvSpPr>
          <p:cNvPr id="5" name="矩形 4">
            <a:extLst>
              <a:ext uri="{FF2B5EF4-FFF2-40B4-BE49-F238E27FC236}">
                <a16:creationId xmlns:a16="http://schemas.microsoft.com/office/drawing/2014/main" id="{5AB9928A-454E-4E6F-AF0C-376CA6A9DF60}"/>
              </a:ext>
            </a:extLst>
          </p:cNvPr>
          <p:cNvSpPr/>
          <p:nvPr/>
        </p:nvSpPr>
        <p:spPr>
          <a:xfrm>
            <a:off x="9158604" y="4173352"/>
            <a:ext cx="2871835" cy="20621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dirty="0">
                <a:latin typeface="Consolas" panose="020B0609020204030204" pitchFamily="49" charset="0"/>
              </a:rPr>
              <a:t>&gt;&gt;&gt; s = [[1, 2], [3, 4]]</a:t>
            </a:r>
          </a:p>
          <a:p>
            <a:r>
              <a:rPr lang="zh-CN" altLang="en-US" sz="1600" dirty="0">
                <a:latin typeface="Consolas" panose="020B0609020204030204" pitchFamily="49" charset="0"/>
              </a:rPr>
              <a:t>&gt;&gt;&gt; s1 = s[:]</a:t>
            </a:r>
          </a:p>
          <a:p>
            <a:r>
              <a:rPr lang="zh-CN" altLang="en-US" sz="1600" dirty="0">
                <a:latin typeface="Consolas" panose="020B0609020204030204" pitchFamily="49" charset="0"/>
              </a:rPr>
              <a:t>&gt;&gt;&gt; import copy</a:t>
            </a:r>
          </a:p>
          <a:p>
            <a:r>
              <a:rPr lang="zh-CN" altLang="en-US" sz="1600" dirty="0">
                <a:latin typeface="Consolas" panose="020B0609020204030204" pitchFamily="49" charset="0"/>
              </a:rPr>
              <a:t>&gt;&gt;&gt; s2 = copy.deepcopy(s)</a:t>
            </a:r>
          </a:p>
          <a:p>
            <a:r>
              <a:rPr lang="zh-CN" altLang="en-US" sz="1600" dirty="0">
                <a:latin typeface="Consolas" panose="020B0609020204030204" pitchFamily="49" charset="0"/>
              </a:rPr>
              <a:t>&gt;&gt;&gt; s1[0] is s[0]</a:t>
            </a:r>
          </a:p>
          <a:p>
            <a:r>
              <a:rPr lang="zh-CN" altLang="en-US" sz="1600" dirty="0">
                <a:latin typeface="Consolas" panose="020B0609020204030204" pitchFamily="49" charset="0"/>
              </a:rPr>
              <a:t>True</a:t>
            </a:r>
          </a:p>
          <a:p>
            <a:r>
              <a:rPr lang="zh-CN" altLang="en-US" sz="1600" dirty="0">
                <a:latin typeface="Consolas" panose="020B0609020204030204" pitchFamily="49" charset="0"/>
              </a:rPr>
              <a:t>&gt;&gt;&gt; s2[0] is s[0]</a:t>
            </a:r>
          </a:p>
          <a:p>
            <a:r>
              <a:rPr lang="zh-CN" altLang="en-US" sz="1600" dirty="0">
                <a:latin typeface="Consolas" panose="020B0609020204030204" pitchFamily="49" charset="0"/>
              </a:rPr>
              <a:t>False</a:t>
            </a:r>
          </a:p>
        </p:txBody>
      </p:sp>
      <p:sp>
        <p:nvSpPr>
          <p:cNvPr id="6" name="矩形 5">
            <a:extLst>
              <a:ext uri="{FF2B5EF4-FFF2-40B4-BE49-F238E27FC236}">
                <a16:creationId xmlns:a16="http://schemas.microsoft.com/office/drawing/2014/main" id="{D39F0F27-EFAD-48BA-962C-9BC8139EF584}"/>
              </a:ext>
            </a:extLst>
          </p:cNvPr>
          <p:cNvSpPr/>
          <p:nvPr/>
        </p:nvSpPr>
        <p:spPr>
          <a:xfrm>
            <a:off x="244149" y="5802497"/>
            <a:ext cx="8715024" cy="804964"/>
          </a:xfrm>
          <a:prstGeom prst="rect">
            <a:avLst/>
          </a:prstGeom>
          <a:ln>
            <a:solidFill>
              <a:srgbClr val="C00000"/>
            </a:solidFill>
            <a:prstDash val="dash"/>
          </a:ln>
        </p:spPr>
        <p:txBody>
          <a:bodyPr wrap="square">
            <a:spAutoFit/>
          </a:bodyPr>
          <a:lstStyle/>
          <a:p>
            <a:pPr>
              <a:lnSpc>
                <a:spcPct val="120000"/>
              </a:lnSpc>
              <a:spcAft>
                <a:spcPts val="600"/>
              </a:spcAft>
            </a:pPr>
            <a:r>
              <a:rPr lang="zh-CN" altLang="zh-CN" sz="2000" dirty="0"/>
              <a:t>使用下标访问</a:t>
            </a:r>
            <a:r>
              <a:rPr lang="zh-CN" altLang="en-US" sz="2000" dirty="0"/>
              <a:t>时下标越界会抛出异常，</a:t>
            </a:r>
            <a:r>
              <a:rPr lang="zh-CN" altLang="zh-CN" sz="2000" dirty="0"/>
              <a:t>切片操作</a:t>
            </a:r>
            <a:r>
              <a:rPr lang="zh-CN" altLang="en-US" sz="2000" dirty="0"/>
              <a:t>则不会，</a:t>
            </a:r>
            <a:r>
              <a:rPr lang="zh-CN" altLang="en-US" sz="2000" dirty="0">
                <a:solidFill>
                  <a:srgbClr val="FF0000"/>
                </a:solidFill>
              </a:rPr>
              <a:t>下标超出范围时，</a:t>
            </a:r>
            <a:r>
              <a:rPr lang="zh-CN" altLang="zh-CN" sz="2000" dirty="0">
                <a:solidFill>
                  <a:srgbClr val="FF0000"/>
                </a:solidFill>
              </a:rPr>
              <a:t>仅返回能遍历到的元素</a:t>
            </a:r>
            <a:r>
              <a:rPr lang="zh-CN" altLang="en-US" sz="2000" dirty="0">
                <a:solidFill>
                  <a:srgbClr val="FF0000"/>
                </a:solidFill>
              </a:rPr>
              <a:t>或空序列，</a:t>
            </a:r>
            <a:r>
              <a:rPr lang="zh-CN" altLang="zh-CN" sz="2000" dirty="0"/>
              <a:t>代码具有更强的健壮性</a:t>
            </a:r>
            <a:endParaRPr lang="en-US" altLang="zh-CN" sz="2000" dirty="0"/>
          </a:p>
        </p:txBody>
      </p:sp>
    </p:spTree>
    <p:extLst>
      <p:ext uri="{BB962C8B-B14F-4D97-AF65-F5344CB8AC3E}">
        <p14:creationId xmlns:p14="http://schemas.microsoft.com/office/powerpoint/2010/main" val="2755025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ADF2D-D02E-409A-9567-B9507D135524}"/>
              </a:ext>
            </a:extLst>
          </p:cNvPr>
          <p:cNvSpPr>
            <a:spLocks noGrp="1"/>
          </p:cNvSpPr>
          <p:nvPr>
            <p:ph type="title"/>
          </p:nvPr>
        </p:nvSpPr>
        <p:spPr/>
        <p:txBody>
          <a:bodyPr/>
          <a:lstStyle/>
          <a:p>
            <a:r>
              <a:rPr lang="zh-CN" altLang="en-US" dirty="0"/>
              <a:t>通过切片修改列表</a:t>
            </a:r>
          </a:p>
        </p:txBody>
      </p:sp>
      <p:sp>
        <p:nvSpPr>
          <p:cNvPr id="3" name="内容占位符 2">
            <a:extLst>
              <a:ext uri="{FF2B5EF4-FFF2-40B4-BE49-F238E27FC236}">
                <a16:creationId xmlns:a16="http://schemas.microsoft.com/office/drawing/2014/main" id="{D4EF7C0D-90FC-4015-9ADA-29CDF1093557}"/>
              </a:ext>
            </a:extLst>
          </p:cNvPr>
          <p:cNvSpPr>
            <a:spLocks noGrp="1"/>
          </p:cNvSpPr>
          <p:nvPr>
            <p:ph idx="1"/>
          </p:nvPr>
        </p:nvSpPr>
        <p:spPr>
          <a:xfrm>
            <a:off x="442913" y="728662"/>
            <a:ext cx="6178323" cy="5778273"/>
          </a:xfrm>
        </p:spPr>
        <p:txBody>
          <a:bodyPr>
            <a:noAutofit/>
          </a:bodyPr>
          <a:lstStyle/>
          <a:p>
            <a:pPr marL="0" indent="0">
              <a:lnSpc>
                <a:spcPct val="95000"/>
              </a:lnSpc>
              <a:spcBef>
                <a:spcPts val="600"/>
              </a:spcBef>
              <a:buNone/>
            </a:pPr>
            <a:r>
              <a:rPr lang="zh-CN" altLang="zh-CN" b="1" dirty="0">
                <a:solidFill>
                  <a:srgbClr val="0070C0"/>
                </a:solidFill>
                <a:latin typeface="+mn-ea"/>
              </a:rPr>
              <a:t>使用切片原地修改列表内容</a:t>
            </a:r>
            <a:r>
              <a:rPr lang="zh-CN" altLang="en-US" b="1" dirty="0">
                <a:solidFill>
                  <a:srgbClr val="0070C0"/>
                </a:solidFill>
                <a:latin typeface="+mn-ea"/>
              </a:rPr>
              <a:t>：添加多个新元素</a:t>
            </a:r>
            <a:endParaRPr lang="en-US" altLang="zh-CN" b="1" dirty="0">
              <a:solidFill>
                <a:srgbClr val="0070C0"/>
              </a:solidFill>
              <a:latin typeface="+mn-ea"/>
            </a:endParaRPr>
          </a:p>
          <a:p>
            <a:pPr marL="0" indent="0">
              <a:lnSpc>
                <a:spcPct val="95000"/>
              </a:lnSpc>
              <a:spcBef>
                <a:spcPts val="600"/>
              </a:spcBef>
              <a:buNone/>
            </a:pPr>
            <a:r>
              <a:rPr lang="zh-CN" altLang="en-US" b="1" dirty="0">
                <a:solidFill>
                  <a:srgbClr val="0070C0"/>
                </a:solidFill>
                <a:latin typeface="+mn-ea"/>
              </a:rPr>
              <a:t> </a:t>
            </a:r>
            <a:r>
              <a:rPr lang="en-US" altLang="zh-CN" dirty="0">
                <a:solidFill>
                  <a:schemeClr val="bg1"/>
                </a:solidFill>
                <a:highlight>
                  <a:srgbClr val="000080"/>
                </a:highlight>
                <a:latin typeface="Consolas" panose="020B0609020204030204" pitchFamily="49" charset="0"/>
              </a:rPr>
              <a:t>seq[</a:t>
            </a:r>
            <a:r>
              <a:rPr lang="en-US" altLang="zh-CN" dirty="0" err="1">
                <a:solidFill>
                  <a:schemeClr val="bg1"/>
                </a:solidFill>
                <a:highlight>
                  <a:srgbClr val="000080"/>
                </a:highlight>
                <a:latin typeface="Consolas" panose="020B0609020204030204" pitchFamily="49" charset="0"/>
              </a:rPr>
              <a:t>i:i</a:t>
            </a:r>
            <a:r>
              <a:rPr lang="en-US" altLang="zh-CN" dirty="0">
                <a:solidFill>
                  <a:schemeClr val="bg1"/>
                </a:solidFill>
                <a:highlight>
                  <a:srgbClr val="000080"/>
                </a:highlight>
                <a:latin typeface="Consolas" panose="020B0609020204030204" pitchFamily="49" charset="0"/>
              </a:rPr>
              <a:t>] = </a:t>
            </a:r>
            <a:r>
              <a:rPr lang="en-US" altLang="zh-CN" dirty="0" err="1">
                <a:solidFill>
                  <a:schemeClr val="bg1"/>
                </a:solidFill>
                <a:highlight>
                  <a:srgbClr val="000080"/>
                </a:highlight>
                <a:latin typeface="Consolas" panose="020B0609020204030204" pitchFamily="49" charset="0"/>
              </a:rPr>
              <a:t>iterable</a:t>
            </a:r>
            <a:r>
              <a:rPr lang="en-US" altLang="zh-CN" dirty="0">
                <a:solidFill>
                  <a:schemeClr val="bg1"/>
                </a:solidFill>
                <a:latin typeface="Consolas" panose="020B0609020204030204" pitchFamily="49" charset="0"/>
              </a:rPr>
              <a:t> </a:t>
            </a:r>
            <a:r>
              <a:rPr lang="en-US" altLang="zh-CN" dirty="0">
                <a:solidFill>
                  <a:schemeClr val="bg1"/>
                </a:solidFill>
                <a:highlight>
                  <a:srgbClr val="000080"/>
                </a:highlight>
                <a:latin typeface="Consolas" panose="020B0609020204030204" pitchFamily="49" charset="0"/>
              </a:rPr>
              <a:t> </a:t>
            </a:r>
          </a:p>
          <a:p>
            <a:pPr marL="0" indent="0">
              <a:lnSpc>
                <a:spcPct val="95000"/>
              </a:lnSpc>
              <a:spcBef>
                <a:spcPts val="600"/>
              </a:spcBef>
              <a:buNone/>
            </a:pPr>
            <a:r>
              <a:rPr lang="zh-CN" altLang="en-US" dirty="0"/>
              <a:t>赋值语句左边为列表的切片形式，且</a:t>
            </a:r>
            <a:r>
              <a:rPr lang="en-US" altLang="zh-CN" dirty="0"/>
              <a:t>start/stop</a:t>
            </a:r>
            <a:r>
              <a:rPr lang="zh-CN" altLang="en-US" dirty="0"/>
              <a:t>为同一个位置，右边为</a:t>
            </a:r>
            <a:r>
              <a:rPr lang="en-US" altLang="zh-CN" dirty="0" err="1"/>
              <a:t>iterable</a:t>
            </a:r>
            <a:r>
              <a:rPr lang="zh-CN" altLang="en-US" dirty="0"/>
              <a:t>对象，即在列表对应的位置</a:t>
            </a:r>
            <a:r>
              <a:rPr lang="en-US" altLang="zh-CN" dirty="0" err="1"/>
              <a:t>i</a:t>
            </a:r>
            <a:r>
              <a:rPr lang="zh-CN" altLang="en-US" dirty="0"/>
              <a:t>处插入</a:t>
            </a:r>
            <a:r>
              <a:rPr lang="en-US" altLang="zh-CN" dirty="0" err="1"/>
              <a:t>iterable</a:t>
            </a:r>
            <a:r>
              <a:rPr lang="zh-CN" altLang="en-US" dirty="0"/>
              <a:t>对象中的各个元素</a:t>
            </a:r>
          </a:p>
          <a:p>
            <a:pPr>
              <a:lnSpc>
                <a:spcPct val="95000"/>
              </a:lnSpc>
              <a:spcBef>
                <a:spcPts val="600"/>
              </a:spcBef>
            </a:pPr>
            <a:r>
              <a:rPr lang="zh-CN" altLang="en-US" dirty="0"/>
              <a:t>可以在尾部添加多个元素</a:t>
            </a:r>
            <a:r>
              <a:rPr lang="en-US" altLang="zh-CN" dirty="0"/>
              <a:t>: seq[</a:t>
            </a:r>
            <a:r>
              <a:rPr lang="en-US" altLang="zh-CN" dirty="0" err="1"/>
              <a:t>len</a:t>
            </a:r>
            <a:r>
              <a:rPr lang="en-US" altLang="zh-CN" dirty="0"/>
              <a:t>(seq):]</a:t>
            </a:r>
          </a:p>
          <a:p>
            <a:pPr>
              <a:lnSpc>
                <a:spcPct val="95000"/>
              </a:lnSpc>
              <a:spcBef>
                <a:spcPts val="600"/>
              </a:spcBef>
            </a:pPr>
            <a:r>
              <a:rPr lang="zh-CN" altLang="en-US" dirty="0"/>
              <a:t>可以在头部插入多个元素</a:t>
            </a:r>
            <a:r>
              <a:rPr lang="en-US" altLang="zh-CN" dirty="0"/>
              <a:t>: seq[0:0]</a:t>
            </a:r>
          </a:p>
          <a:p>
            <a:pPr>
              <a:lnSpc>
                <a:spcPct val="95000"/>
              </a:lnSpc>
              <a:spcBef>
                <a:spcPts val="600"/>
              </a:spcBef>
            </a:pPr>
            <a:r>
              <a:rPr lang="zh-CN" altLang="en-US" dirty="0"/>
              <a:t>可以在中间</a:t>
            </a:r>
            <a:r>
              <a:rPr lang="en-US" altLang="zh-CN" dirty="0"/>
              <a:t>(</a:t>
            </a:r>
            <a:r>
              <a:rPr lang="zh-CN" altLang="en-US" dirty="0"/>
              <a:t>位置</a:t>
            </a:r>
            <a:r>
              <a:rPr lang="en-US" altLang="zh-CN" dirty="0" err="1"/>
              <a:t>i</a:t>
            </a:r>
            <a:r>
              <a:rPr lang="en-US" altLang="zh-CN" dirty="0"/>
              <a:t>)</a:t>
            </a:r>
            <a:r>
              <a:rPr lang="zh-CN" altLang="en-US" dirty="0"/>
              <a:t>插入多个元素</a:t>
            </a:r>
            <a:r>
              <a:rPr lang="en-US" altLang="zh-CN" dirty="0"/>
              <a:t>: seq[</a:t>
            </a:r>
            <a:r>
              <a:rPr lang="en-US" altLang="zh-CN" dirty="0" err="1"/>
              <a:t>i:i</a:t>
            </a:r>
            <a:r>
              <a:rPr lang="en-US" altLang="zh-CN" dirty="0"/>
              <a:t>]</a:t>
            </a:r>
          </a:p>
          <a:p>
            <a:pPr marL="0" indent="0">
              <a:lnSpc>
                <a:spcPct val="95000"/>
              </a:lnSpc>
              <a:spcBef>
                <a:spcPts val="600"/>
              </a:spcBef>
              <a:buNone/>
            </a:pPr>
            <a:r>
              <a:rPr lang="zh-CN" altLang="zh-CN" b="1" dirty="0">
                <a:solidFill>
                  <a:srgbClr val="0070C0"/>
                </a:solidFill>
                <a:latin typeface="+mn-ea"/>
              </a:rPr>
              <a:t>使用切片原地修改列表内容</a:t>
            </a:r>
            <a:r>
              <a:rPr lang="en-US" altLang="zh-CN" b="1" dirty="0">
                <a:solidFill>
                  <a:srgbClr val="0070C0"/>
                </a:solidFill>
                <a:latin typeface="+mn-ea"/>
              </a:rPr>
              <a:t>, </a:t>
            </a:r>
            <a:r>
              <a:rPr lang="zh-CN" altLang="en-US" b="1" dirty="0">
                <a:solidFill>
                  <a:srgbClr val="0070C0"/>
                </a:solidFill>
                <a:latin typeface="+mn-ea"/>
              </a:rPr>
              <a:t>替换或者删除元素</a:t>
            </a:r>
            <a:endParaRPr lang="en-US" altLang="zh-CN" b="1" dirty="0">
              <a:solidFill>
                <a:srgbClr val="0070C0"/>
              </a:solidFill>
              <a:latin typeface="+mn-ea"/>
            </a:endParaRPr>
          </a:p>
          <a:p>
            <a:pPr marL="342900" indent="-342900">
              <a:lnSpc>
                <a:spcPct val="95000"/>
              </a:lnSpc>
              <a:spcBef>
                <a:spcPts val="600"/>
              </a:spcBef>
            </a:pPr>
            <a:r>
              <a:rPr lang="en-US" altLang="zh-CN" dirty="0">
                <a:solidFill>
                  <a:schemeClr val="bg1"/>
                </a:solidFill>
                <a:highlight>
                  <a:srgbClr val="000080"/>
                </a:highlight>
                <a:latin typeface="Consolas" panose="020B0609020204030204" pitchFamily="49" charset="0"/>
              </a:rPr>
              <a:t>seq[</a:t>
            </a:r>
            <a:r>
              <a:rPr lang="en-US" altLang="zh-CN" dirty="0" err="1">
                <a:solidFill>
                  <a:schemeClr val="bg1"/>
                </a:solidFill>
                <a:highlight>
                  <a:srgbClr val="000080"/>
                </a:highlight>
                <a:latin typeface="Consolas" panose="020B0609020204030204" pitchFamily="49" charset="0"/>
              </a:rPr>
              <a:t>start:stop</a:t>
            </a:r>
            <a:r>
              <a:rPr lang="en-US" altLang="zh-CN" dirty="0">
                <a:solidFill>
                  <a:schemeClr val="bg1"/>
                </a:solidFill>
                <a:highlight>
                  <a:srgbClr val="000080"/>
                </a:highlight>
                <a:latin typeface="Consolas" panose="020B0609020204030204" pitchFamily="49" charset="0"/>
              </a:rPr>
              <a:t>] = </a:t>
            </a:r>
            <a:r>
              <a:rPr lang="en-US" altLang="zh-CN" dirty="0" err="1">
                <a:solidFill>
                  <a:schemeClr val="bg1"/>
                </a:solidFill>
                <a:highlight>
                  <a:srgbClr val="000080"/>
                </a:highlight>
                <a:latin typeface="Consolas" panose="020B0609020204030204" pitchFamily="49" charset="0"/>
              </a:rPr>
              <a:t>iterable</a:t>
            </a:r>
            <a:endParaRPr lang="en-US" altLang="zh-CN" dirty="0">
              <a:solidFill>
                <a:schemeClr val="bg1"/>
              </a:solidFill>
              <a:highlight>
                <a:srgbClr val="000080"/>
              </a:highlight>
              <a:latin typeface="Consolas" panose="020B0609020204030204" pitchFamily="49" charset="0"/>
            </a:endParaRPr>
          </a:p>
          <a:p>
            <a:pPr marL="342900" indent="-342900">
              <a:lnSpc>
                <a:spcPct val="95000"/>
              </a:lnSpc>
              <a:spcBef>
                <a:spcPts val="600"/>
              </a:spcBef>
            </a:pPr>
            <a:r>
              <a:rPr lang="en-US" altLang="zh-CN" dirty="0">
                <a:solidFill>
                  <a:schemeClr val="bg1"/>
                </a:solidFill>
                <a:highlight>
                  <a:srgbClr val="000080"/>
                </a:highlight>
                <a:latin typeface="Consolas" panose="020B0609020204030204" pitchFamily="49" charset="0"/>
              </a:rPr>
              <a:t>seq[</a:t>
            </a:r>
            <a:r>
              <a:rPr lang="en-US" altLang="zh-CN" dirty="0" err="1">
                <a:solidFill>
                  <a:schemeClr val="bg1"/>
                </a:solidFill>
                <a:highlight>
                  <a:srgbClr val="000080"/>
                </a:highlight>
                <a:latin typeface="Consolas" panose="020B0609020204030204" pitchFamily="49" charset="0"/>
              </a:rPr>
              <a:t>start:stop:step</a:t>
            </a:r>
            <a:r>
              <a:rPr lang="en-US" altLang="zh-CN" dirty="0">
                <a:solidFill>
                  <a:schemeClr val="bg1"/>
                </a:solidFill>
                <a:highlight>
                  <a:srgbClr val="000080"/>
                </a:highlight>
                <a:latin typeface="Consolas" panose="020B0609020204030204" pitchFamily="49" charset="0"/>
              </a:rPr>
              <a:t>] = </a:t>
            </a:r>
            <a:r>
              <a:rPr lang="en-US" altLang="zh-CN" dirty="0" err="1">
                <a:solidFill>
                  <a:schemeClr val="bg1"/>
                </a:solidFill>
                <a:highlight>
                  <a:srgbClr val="000080"/>
                </a:highlight>
                <a:latin typeface="Consolas" panose="020B0609020204030204" pitchFamily="49" charset="0"/>
              </a:rPr>
              <a:t>iterable</a:t>
            </a:r>
            <a:r>
              <a:rPr lang="en-US" altLang="zh-CN" dirty="0">
                <a:solidFill>
                  <a:schemeClr val="bg1"/>
                </a:solidFill>
                <a:latin typeface="Consolas" panose="020B0609020204030204" pitchFamily="49" charset="0"/>
              </a:rPr>
              <a:t> </a:t>
            </a:r>
            <a:r>
              <a:rPr lang="en-US" altLang="zh-CN" dirty="0">
                <a:solidFill>
                  <a:schemeClr val="bg1"/>
                </a:solidFill>
                <a:highlight>
                  <a:srgbClr val="000080"/>
                </a:highlight>
                <a:latin typeface="Consolas" panose="020B0609020204030204" pitchFamily="49" charset="0"/>
              </a:rPr>
              <a:t> </a:t>
            </a:r>
            <a:endParaRPr lang="en-US" altLang="zh-CN" dirty="0">
              <a:solidFill>
                <a:srgbClr val="0070C0"/>
              </a:solidFill>
              <a:latin typeface="宋体" pitchFamily="2" charset="-122"/>
            </a:endParaRPr>
          </a:p>
          <a:p>
            <a:pPr marL="0" indent="0">
              <a:lnSpc>
                <a:spcPct val="95000"/>
              </a:lnSpc>
              <a:spcBef>
                <a:spcPts val="600"/>
              </a:spcBef>
              <a:buNone/>
            </a:pPr>
            <a:r>
              <a:rPr lang="zh-CN" altLang="en-US" dirty="0"/>
              <a:t>赋值语句左边的切片下标描述的位置</a:t>
            </a:r>
            <a:r>
              <a:rPr lang="zh-CN" altLang="en-US" b="1" dirty="0">
                <a:solidFill>
                  <a:srgbClr val="0070C0"/>
                </a:solidFill>
              </a:rPr>
              <a:t>不为空</a:t>
            </a:r>
            <a:r>
              <a:rPr lang="zh-CN" altLang="en-US" dirty="0"/>
              <a:t>，相当于将指定位置的元素</a:t>
            </a:r>
            <a:r>
              <a:rPr lang="zh-CN" altLang="en-US" b="1" dirty="0">
                <a:solidFill>
                  <a:srgbClr val="0070C0"/>
                </a:solidFill>
              </a:rPr>
              <a:t>替换为</a:t>
            </a:r>
            <a:r>
              <a:rPr lang="zh-CN" altLang="en-US" dirty="0"/>
              <a:t>赋值语句右边</a:t>
            </a:r>
            <a:r>
              <a:rPr lang="en-US" altLang="zh-CN" dirty="0" err="1"/>
              <a:t>iterable</a:t>
            </a:r>
            <a:r>
              <a:rPr lang="zh-CN" altLang="en-US" dirty="0"/>
              <a:t>对象中的各个元素</a:t>
            </a:r>
            <a:endParaRPr lang="en-US" altLang="zh-CN" dirty="0"/>
          </a:p>
          <a:p>
            <a:pPr>
              <a:lnSpc>
                <a:spcPct val="95000"/>
              </a:lnSpc>
              <a:spcBef>
                <a:spcPts val="600"/>
              </a:spcBef>
            </a:pPr>
            <a:r>
              <a:rPr lang="zh-CN" altLang="en-US" dirty="0"/>
              <a:t>右边</a:t>
            </a:r>
            <a:r>
              <a:rPr lang="en-US" altLang="zh-CN" dirty="0" err="1"/>
              <a:t>iterable</a:t>
            </a:r>
            <a:r>
              <a:rPr lang="zh-CN" altLang="en-US" dirty="0"/>
              <a:t>对象长度为</a:t>
            </a:r>
            <a:r>
              <a:rPr lang="en-US" altLang="zh-CN" dirty="0"/>
              <a:t>0</a:t>
            </a:r>
            <a:r>
              <a:rPr lang="zh-CN" altLang="en-US" dirty="0"/>
              <a:t>，比如为空列表时，相当于删除对应的元素</a:t>
            </a:r>
            <a:endParaRPr lang="en-US" altLang="zh-CN" dirty="0"/>
          </a:p>
          <a:p>
            <a:pPr>
              <a:lnSpc>
                <a:spcPct val="95000"/>
              </a:lnSpc>
              <a:spcBef>
                <a:spcPts val="600"/>
              </a:spcBef>
            </a:pPr>
            <a:r>
              <a:rPr lang="en-US" altLang="zh-CN" dirty="0"/>
              <a:t>step</a:t>
            </a:r>
            <a:r>
              <a:rPr lang="zh-CN" altLang="en-US" dirty="0"/>
              <a:t>为</a:t>
            </a:r>
            <a:r>
              <a:rPr lang="en-US" altLang="zh-CN" dirty="0"/>
              <a:t>1</a:t>
            </a:r>
            <a:r>
              <a:rPr lang="zh-CN" altLang="en-US" dirty="0"/>
              <a:t>时，即连续位置，不要求两边元素个数一样</a:t>
            </a:r>
            <a:endParaRPr lang="zh-CN" altLang="zh-CN" dirty="0"/>
          </a:p>
          <a:p>
            <a:pPr marL="0" indent="0">
              <a:lnSpc>
                <a:spcPct val="95000"/>
              </a:lnSpc>
              <a:spcBef>
                <a:spcPts val="600"/>
              </a:spcBef>
              <a:buNone/>
            </a:pPr>
            <a:endParaRPr lang="zh-CN" altLang="en-US" dirty="0"/>
          </a:p>
        </p:txBody>
      </p:sp>
      <p:sp>
        <p:nvSpPr>
          <p:cNvPr id="5" name="矩形 4">
            <a:extLst>
              <a:ext uri="{FF2B5EF4-FFF2-40B4-BE49-F238E27FC236}">
                <a16:creationId xmlns:a16="http://schemas.microsoft.com/office/drawing/2014/main" id="{9D43E813-A990-4E72-B4C0-638B73BC6199}"/>
              </a:ext>
            </a:extLst>
          </p:cNvPr>
          <p:cNvSpPr/>
          <p:nvPr/>
        </p:nvSpPr>
        <p:spPr>
          <a:xfrm>
            <a:off x="6877932" y="29971"/>
            <a:ext cx="4873752" cy="58816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5000"/>
              </a:lnSpc>
            </a:pPr>
            <a:r>
              <a:rPr lang="zh-CN" altLang="en-US" dirty="0">
                <a:latin typeface="Consolas" panose="020B0609020204030204" pitchFamily="49" charset="0"/>
              </a:rPr>
              <a:t>&gt;&gt;&gt; s = [3, 5, 7]</a:t>
            </a:r>
          </a:p>
          <a:p>
            <a:pPr>
              <a:lnSpc>
                <a:spcPct val="95000"/>
              </a:lnSpc>
            </a:pPr>
            <a:r>
              <a:rPr lang="zh-CN" altLang="en-US" dirty="0">
                <a:latin typeface="Consolas" panose="020B0609020204030204" pitchFamily="49" charset="0"/>
              </a:rPr>
              <a:t>&gt;&gt;&gt; s[len(s):] = [9, 11] </a:t>
            </a:r>
            <a:r>
              <a:rPr lang="en-US" altLang="zh-CN" dirty="0">
                <a:latin typeface="Consolas" panose="020B0609020204030204" pitchFamily="49" charset="0"/>
              </a:rPr>
              <a:t>#</a:t>
            </a:r>
            <a:r>
              <a:rPr lang="zh-CN" altLang="en-US" dirty="0">
                <a:latin typeface="Consolas" panose="020B0609020204030204" pitchFamily="49" charset="0"/>
              </a:rPr>
              <a:t>尾部</a:t>
            </a:r>
          </a:p>
          <a:p>
            <a:pPr>
              <a:lnSpc>
                <a:spcPct val="95000"/>
              </a:lnSpc>
            </a:pPr>
            <a:r>
              <a:rPr lang="zh-CN" altLang="en-US" dirty="0">
                <a:latin typeface="Consolas" panose="020B0609020204030204" pitchFamily="49" charset="0"/>
              </a:rPr>
              <a:t>&gt;&gt;&gt; s</a:t>
            </a:r>
          </a:p>
          <a:p>
            <a:pPr>
              <a:lnSpc>
                <a:spcPct val="95000"/>
              </a:lnSpc>
            </a:pPr>
            <a:r>
              <a:rPr lang="zh-CN" altLang="en-US" dirty="0">
                <a:latin typeface="Consolas" panose="020B0609020204030204" pitchFamily="49" charset="0"/>
              </a:rPr>
              <a:t>[3, 5, 7, 9, 11]</a:t>
            </a:r>
          </a:p>
          <a:p>
            <a:pPr>
              <a:lnSpc>
                <a:spcPct val="95000"/>
              </a:lnSpc>
            </a:pPr>
            <a:r>
              <a:rPr lang="zh-CN" altLang="en-US" dirty="0">
                <a:latin typeface="Consolas" panose="020B0609020204030204" pitchFamily="49" charset="0"/>
              </a:rPr>
              <a:t>&gt;&gt;&gt; s[</a:t>
            </a:r>
            <a:r>
              <a:rPr lang="en-US" altLang="zh-CN" dirty="0">
                <a:latin typeface="Consolas" panose="020B0609020204030204" pitchFamily="49" charset="0"/>
              </a:rPr>
              <a:t>0</a:t>
            </a:r>
            <a:r>
              <a:rPr lang="zh-CN" altLang="en-US" dirty="0">
                <a:latin typeface="Consolas" panose="020B0609020204030204" pitchFamily="49" charset="0"/>
              </a:rPr>
              <a:t>:0] = [-1, 1]   </a:t>
            </a:r>
            <a:r>
              <a:rPr lang="en-US" altLang="zh-CN" dirty="0">
                <a:latin typeface="Consolas" panose="020B0609020204030204" pitchFamily="49" charset="0"/>
              </a:rPr>
              <a:t>#</a:t>
            </a:r>
            <a:r>
              <a:rPr lang="zh-CN" altLang="en-US" dirty="0">
                <a:latin typeface="Consolas" panose="020B0609020204030204" pitchFamily="49" charset="0"/>
              </a:rPr>
              <a:t>头部</a:t>
            </a:r>
          </a:p>
          <a:p>
            <a:pPr>
              <a:lnSpc>
                <a:spcPct val="95000"/>
              </a:lnSpc>
            </a:pPr>
            <a:r>
              <a:rPr lang="zh-CN" altLang="en-US" dirty="0">
                <a:latin typeface="Consolas" panose="020B0609020204030204" pitchFamily="49" charset="0"/>
              </a:rPr>
              <a:t>&gt;&gt;&gt; s</a:t>
            </a:r>
          </a:p>
          <a:p>
            <a:pPr>
              <a:lnSpc>
                <a:spcPct val="95000"/>
              </a:lnSpc>
            </a:pPr>
            <a:r>
              <a:rPr lang="zh-CN" altLang="en-US" dirty="0">
                <a:latin typeface="Consolas" panose="020B0609020204030204" pitchFamily="49" charset="0"/>
              </a:rPr>
              <a:t>[-1, 1, 3, 5, 7, 9, 11]</a:t>
            </a:r>
          </a:p>
          <a:p>
            <a:pPr>
              <a:lnSpc>
                <a:spcPct val="95000"/>
              </a:lnSpc>
            </a:pPr>
            <a:r>
              <a:rPr lang="zh-CN" altLang="en-US" dirty="0">
                <a:latin typeface="Consolas" panose="020B0609020204030204" pitchFamily="49" charset="0"/>
              </a:rPr>
              <a:t>&gt;&gt;&gt; s[3:3] = [51, 53]  </a:t>
            </a:r>
            <a:r>
              <a:rPr lang="en-US" altLang="zh-CN" dirty="0">
                <a:latin typeface="Consolas" panose="020B0609020204030204" pitchFamily="49" charset="0"/>
              </a:rPr>
              <a:t>#</a:t>
            </a:r>
            <a:r>
              <a:rPr lang="zh-CN" altLang="en-US" dirty="0">
                <a:latin typeface="Consolas" panose="020B0609020204030204" pitchFamily="49" charset="0"/>
              </a:rPr>
              <a:t>指定位置</a:t>
            </a:r>
          </a:p>
          <a:p>
            <a:pPr>
              <a:lnSpc>
                <a:spcPct val="95000"/>
              </a:lnSpc>
            </a:pPr>
            <a:r>
              <a:rPr lang="zh-CN" altLang="en-US" dirty="0">
                <a:latin typeface="Consolas" panose="020B0609020204030204" pitchFamily="49" charset="0"/>
              </a:rPr>
              <a:t>&gt;&gt;&gt; s</a:t>
            </a:r>
          </a:p>
          <a:p>
            <a:pPr>
              <a:lnSpc>
                <a:spcPct val="95000"/>
              </a:lnSpc>
            </a:pPr>
            <a:r>
              <a:rPr lang="zh-CN" altLang="en-US" dirty="0">
                <a:latin typeface="Consolas" panose="020B0609020204030204" pitchFamily="49" charset="0"/>
              </a:rPr>
              <a:t>[-1, 1, 3, 51, 53, 5, 7, 9, 11]</a:t>
            </a:r>
            <a:endParaRPr lang="en-US" altLang="zh-CN" dirty="0">
              <a:latin typeface="Consolas" panose="020B0609020204030204" pitchFamily="49" charset="0"/>
            </a:endParaRPr>
          </a:p>
          <a:p>
            <a:pPr>
              <a:lnSpc>
                <a:spcPct val="95000"/>
              </a:lnSpc>
            </a:pPr>
            <a:r>
              <a:rPr lang="en-US" altLang="zh-CN" dirty="0">
                <a:latin typeface="Consolas" panose="020B0609020204030204" pitchFamily="49" charset="0"/>
              </a:rPr>
              <a:t>&gt;&gt;&gt; s[-1:-1] = [10]</a:t>
            </a:r>
          </a:p>
          <a:p>
            <a:pPr>
              <a:lnSpc>
                <a:spcPct val="95000"/>
              </a:lnSpc>
            </a:pPr>
            <a:r>
              <a:rPr lang="en-US" altLang="zh-CN" dirty="0">
                <a:latin typeface="Consolas" panose="020B0609020204030204" pitchFamily="49" charset="0"/>
              </a:rPr>
              <a:t>&gt;&gt;&gt; s</a:t>
            </a:r>
          </a:p>
          <a:p>
            <a:pPr>
              <a:lnSpc>
                <a:spcPct val="95000"/>
              </a:lnSpc>
            </a:pPr>
            <a:r>
              <a:rPr lang="en-US" altLang="zh-CN" dirty="0">
                <a:latin typeface="Consolas" panose="020B0609020204030204" pitchFamily="49" charset="0"/>
              </a:rPr>
              <a:t>[-1, 1, 3, 0, 51, 53, 5, 7, 9, 10, 11]</a:t>
            </a:r>
          </a:p>
          <a:p>
            <a:pPr>
              <a:lnSpc>
                <a:spcPct val="95000"/>
              </a:lnSpc>
            </a:pPr>
            <a:r>
              <a:rPr lang="en-US" altLang="zh-CN" dirty="0">
                <a:latin typeface="Consolas" panose="020B0609020204030204" pitchFamily="49" charset="0"/>
              </a:rPr>
              <a:t>&gt;&gt;&gt; s[:3] = ()  # </a:t>
            </a:r>
            <a:r>
              <a:rPr lang="zh-CN" altLang="en-US" dirty="0">
                <a:latin typeface="Consolas" panose="020B0609020204030204" pitchFamily="49" charset="0"/>
              </a:rPr>
              <a:t>删除前面</a:t>
            </a:r>
            <a:r>
              <a:rPr lang="en-US" altLang="zh-CN" dirty="0">
                <a:latin typeface="Consolas" panose="020B0609020204030204" pitchFamily="49" charset="0"/>
              </a:rPr>
              <a:t>3</a:t>
            </a:r>
            <a:r>
              <a:rPr lang="zh-CN" altLang="en-US" dirty="0">
                <a:latin typeface="Consolas" panose="020B0609020204030204" pitchFamily="49" charset="0"/>
              </a:rPr>
              <a:t>个元素</a:t>
            </a:r>
            <a:endParaRPr lang="en-US" altLang="zh-CN" dirty="0">
              <a:latin typeface="Consolas" panose="020B0609020204030204" pitchFamily="49" charset="0"/>
            </a:endParaRPr>
          </a:p>
          <a:p>
            <a:pPr>
              <a:lnSpc>
                <a:spcPct val="95000"/>
              </a:lnSpc>
            </a:pPr>
            <a:r>
              <a:rPr lang="en-US" altLang="zh-CN" dirty="0">
                <a:latin typeface="Consolas" panose="020B0609020204030204" pitchFamily="49" charset="0"/>
              </a:rPr>
              <a:t>&gt;&gt;&gt; s</a:t>
            </a:r>
          </a:p>
          <a:p>
            <a:pPr>
              <a:lnSpc>
                <a:spcPct val="95000"/>
              </a:lnSpc>
            </a:pPr>
            <a:r>
              <a:rPr lang="en-US" altLang="zh-CN" dirty="0">
                <a:latin typeface="Consolas" panose="020B0609020204030204" pitchFamily="49" charset="0"/>
              </a:rPr>
              <a:t>[0, 51, 53, 5, 7, 9, 10, 11]</a:t>
            </a:r>
          </a:p>
          <a:p>
            <a:pPr>
              <a:lnSpc>
                <a:spcPct val="95000"/>
              </a:lnSpc>
            </a:pPr>
            <a:r>
              <a:rPr lang="en-US" altLang="zh-CN" dirty="0">
                <a:latin typeface="Consolas" panose="020B0609020204030204" pitchFamily="49" charset="0"/>
              </a:rPr>
              <a:t>&gt;&gt;&gt; s[:3] = [1, 2] # </a:t>
            </a:r>
            <a:r>
              <a:rPr lang="zh-CN" altLang="en-US" dirty="0">
                <a:latin typeface="Consolas" panose="020B0609020204030204" pitchFamily="49" charset="0"/>
              </a:rPr>
              <a:t>替代前面</a:t>
            </a:r>
            <a:r>
              <a:rPr lang="en-US" altLang="zh-CN" dirty="0">
                <a:latin typeface="Consolas" panose="020B0609020204030204" pitchFamily="49" charset="0"/>
              </a:rPr>
              <a:t>3</a:t>
            </a:r>
            <a:r>
              <a:rPr lang="zh-CN" altLang="en-US" dirty="0">
                <a:latin typeface="Consolas" panose="020B0609020204030204" pitchFamily="49" charset="0"/>
              </a:rPr>
              <a:t>个元素</a:t>
            </a:r>
            <a:endParaRPr lang="en-US" altLang="zh-CN" dirty="0">
              <a:latin typeface="Consolas" panose="020B0609020204030204" pitchFamily="49" charset="0"/>
            </a:endParaRPr>
          </a:p>
          <a:p>
            <a:pPr>
              <a:lnSpc>
                <a:spcPct val="95000"/>
              </a:lnSpc>
            </a:pPr>
            <a:r>
              <a:rPr lang="en-US" altLang="zh-CN" dirty="0">
                <a:latin typeface="Consolas" panose="020B0609020204030204" pitchFamily="49" charset="0"/>
              </a:rPr>
              <a:t>&gt;&gt;&gt; s</a:t>
            </a:r>
          </a:p>
          <a:p>
            <a:pPr>
              <a:lnSpc>
                <a:spcPct val="95000"/>
              </a:lnSpc>
            </a:pPr>
            <a:r>
              <a:rPr lang="en-US" altLang="zh-CN" dirty="0">
                <a:latin typeface="Consolas" panose="020B0609020204030204" pitchFamily="49" charset="0"/>
              </a:rPr>
              <a:t>[1, 2, 5, 7, 9, 10, 11]</a:t>
            </a:r>
          </a:p>
          <a:p>
            <a:pPr>
              <a:lnSpc>
                <a:spcPct val="95000"/>
              </a:lnSpc>
            </a:pPr>
            <a:r>
              <a:rPr lang="en-US" altLang="zh-CN" dirty="0">
                <a:latin typeface="Consolas" panose="020B0609020204030204" pitchFamily="49" charset="0"/>
              </a:rPr>
              <a:t>&gt;&gt;&gt; s[:3] = range(4)</a:t>
            </a:r>
          </a:p>
          <a:p>
            <a:pPr>
              <a:lnSpc>
                <a:spcPct val="95000"/>
              </a:lnSpc>
            </a:pPr>
            <a:r>
              <a:rPr lang="en-US" altLang="zh-CN" dirty="0">
                <a:latin typeface="Consolas" panose="020B0609020204030204" pitchFamily="49" charset="0"/>
              </a:rPr>
              <a:t>&gt;&gt;&gt; s</a:t>
            </a:r>
          </a:p>
          <a:p>
            <a:pPr>
              <a:lnSpc>
                <a:spcPct val="95000"/>
              </a:lnSpc>
            </a:pPr>
            <a:r>
              <a:rPr lang="en-US" altLang="zh-CN" dirty="0">
                <a:latin typeface="Consolas" panose="020B0609020204030204" pitchFamily="49" charset="0"/>
              </a:rPr>
              <a:t>[0, 1, 2, 3, 7, 9, 10, 11]</a:t>
            </a:r>
            <a:endParaRPr lang="zh-CN" altLang="en-US" dirty="0">
              <a:latin typeface="Consolas" panose="020B0609020204030204" pitchFamily="49" charset="0"/>
            </a:endParaRPr>
          </a:p>
        </p:txBody>
      </p:sp>
      <p:pic>
        <p:nvPicPr>
          <p:cNvPr id="6" name="图片 5">
            <a:extLst>
              <a:ext uri="{FF2B5EF4-FFF2-40B4-BE49-F238E27FC236}">
                <a16:creationId xmlns:a16="http://schemas.microsoft.com/office/drawing/2014/main" id="{0A1C44F2-FA57-413F-A6E3-9E9367C04180}"/>
              </a:ext>
            </a:extLst>
          </p:cNvPr>
          <p:cNvPicPr>
            <a:picLocks noChangeAspect="1"/>
          </p:cNvPicPr>
          <p:nvPr/>
        </p:nvPicPr>
        <p:blipFill>
          <a:blip r:embed="rId3"/>
          <a:stretch>
            <a:fillRect/>
          </a:stretch>
        </p:blipFill>
        <p:spPr>
          <a:xfrm>
            <a:off x="6820782" y="5901664"/>
            <a:ext cx="4005061" cy="956336"/>
          </a:xfrm>
          <a:prstGeom prst="rect">
            <a:avLst/>
          </a:prstGeom>
        </p:spPr>
      </p:pic>
    </p:spTree>
    <p:extLst>
      <p:ext uri="{BB962C8B-B14F-4D97-AF65-F5344CB8AC3E}">
        <p14:creationId xmlns:p14="http://schemas.microsoft.com/office/powerpoint/2010/main" val="4254224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54A84-034E-4069-8D33-C4BB50A6F58E}"/>
              </a:ext>
            </a:extLst>
          </p:cNvPr>
          <p:cNvSpPr>
            <a:spLocks noGrp="1"/>
          </p:cNvSpPr>
          <p:nvPr>
            <p:ph type="title"/>
          </p:nvPr>
        </p:nvSpPr>
        <p:spPr/>
        <p:txBody>
          <a:bodyPr/>
          <a:lstStyle/>
          <a:p>
            <a:r>
              <a:rPr lang="zh-CN" altLang="en-US" dirty="0"/>
              <a:t>通过切片修改列表</a:t>
            </a:r>
          </a:p>
        </p:txBody>
      </p:sp>
      <p:sp>
        <p:nvSpPr>
          <p:cNvPr id="3" name="内容占位符 2">
            <a:extLst>
              <a:ext uri="{FF2B5EF4-FFF2-40B4-BE49-F238E27FC236}">
                <a16:creationId xmlns:a16="http://schemas.microsoft.com/office/drawing/2014/main" id="{FCE407EF-ACB2-4CC2-9AC0-5A5862C74B33}"/>
              </a:ext>
            </a:extLst>
          </p:cNvPr>
          <p:cNvSpPr>
            <a:spLocks noGrp="1"/>
          </p:cNvSpPr>
          <p:nvPr>
            <p:ph idx="1"/>
          </p:nvPr>
        </p:nvSpPr>
        <p:spPr/>
        <p:txBody>
          <a:bodyPr>
            <a:normAutofit/>
          </a:bodyPr>
          <a:lstStyle/>
          <a:p>
            <a:r>
              <a:rPr lang="zh-CN" altLang="en-US" dirty="0"/>
              <a:t>列表的切片和赋值语句结合时，切片步长不为</a:t>
            </a:r>
            <a:r>
              <a:rPr lang="en-US" altLang="zh-CN" dirty="0"/>
              <a:t>1</a:t>
            </a:r>
            <a:r>
              <a:rPr lang="zh-CN" altLang="en-US" dirty="0"/>
              <a:t>时，要求左右两边的元素个数一样</a:t>
            </a:r>
            <a:endParaRPr lang="en-US" altLang="zh-CN" dirty="0"/>
          </a:p>
          <a:p>
            <a:pPr lvl="1"/>
            <a:r>
              <a:rPr lang="zh-CN" altLang="en-US" sz="2000" dirty="0"/>
              <a:t>切片和赋值语句结合只能删除连续多个元素</a:t>
            </a:r>
            <a:endParaRPr lang="en-US" altLang="zh-CN" sz="2000" dirty="0"/>
          </a:p>
          <a:p>
            <a:r>
              <a:rPr lang="zh-CN" altLang="en-US" dirty="0"/>
              <a:t>列表的切片和</a:t>
            </a:r>
            <a:r>
              <a:rPr lang="en-US" altLang="zh-CN" dirty="0"/>
              <a:t>del</a:t>
            </a:r>
            <a:r>
              <a:rPr lang="zh-CN" altLang="en-US" dirty="0"/>
              <a:t>语句结合： </a:t>
            </a:r>
            <a:r>
              <a:rPr lang="en-US" altLang="zh-CN" dirty="0"/>
              <a:t>del seq[slice] </a:t>
            </a:r>
          </a:p>
          <a:p>
            <a:pPr lvl="1"/>
            <a:r>
              <a:rPr lang="zh-CN" altLang="en-US" sz="2000" dirty="0"/>
              <a:t>对于</a:t>
            </a:r>
            <a:r>
              <a:rPr lang="en-US" altLang="zh-CN" sz="2000" dirty="0"/>
              <a:t>slice</a:t>
            </a:r>
            <a:r>
              <a:rPr lang="zh-CN" altLang="en-US" sz="2000" dirty="0"/>
              <a:t>中的步长没有限制</a:t>
            </a:r>
            <a:endParaRPr lang="en-US" altLang="zh-CN" sz="2000" dirty="0"/>
          </a:p>
          <a:p>
            <a:endParaRPr lang="zh-CN" altLang="en-US" dirty="0"/>
          </a:p>
        </p:txBody>
      </p:sp>
      <p:sp>
        <p:nvSpPr>
          <p:cNvPr id="5" name="矩形 4">
            <a:extLst>
              <a:ext uri="{FF2B5EF4-FFF2-40B4-BE49-F238E27FC236}">
                <a16:creationId xmlns:a16="http://schemas.microsoft.com/office/drawing/2014/main" id="{F1CDBB3A-A472-4F29-8391-8D39038E9DF9}"/>
              </a:ext>
            </a:extLst>
          </p:cNvPr>
          <p:cNvSpPr/>
          <p:nvPr/>
        </p:nvSpPr>
        <p:spPr>
          <a:xfrm>
            <a:off x="6958978" y="1534477"/>
            <a:ext cx="4679999" cy="4302716"/>
          </a:xfrm>
          <a:prstGeom prst="rect">
            <a:avLst/>
          </a:prstGeom>
          <a:solidFill>
            <a:sysClr val="window" lastClr="FFFFFF"/>
          </a:solidFill>
          <a:ln w="12700" cap="flat" cmpd="sng" algn="ctr">
            <a:solidFill>
              <a:srgbClr val="ED7D31"/>
            </a:solidFill>
            <a:prstDash val="solid"/>
            <a:miter lim="800000"/>
          </a:ln>
          <a:effectLst/>
        </p:spPr>
        <p:txBody>
          <a:bodyPr wrap="square">
            <a:spAutoFit/>
          </a:bodyPr>
          <a:lstStyle/>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 = list(range(9))</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[0, 1, 2, 3, 4, 5, 6, 7, 8]</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s[::2] = [0] * (</a:t>
            </a:r>
            <a:r>
              <a:rPr lang="en-US" altLang="zh-CN" sz="1600" b="1" kern="0" dirty="0">
                <a:solidFill>
                  <a:schemeClr val="accent6"/>
                </a:solidFill>
                <a:latin typeface="Consolas" panose="020B0609020204030204" pitchFamily="49" charset="0"/>
                <a:ea typeface="等线" panose="02010600030101010101" pitchFamily="2" charset="-122"/>
              </a:rPr>
              <a:t>(</a:t>
            </a:r>
            <a:r>
              <a:rPr lang="en-US" altLang="zh-CN" sz="1600" b="1" kern="0" dirty="0" err="1">
                <a:solidFill>
                  <a:schemeClr val="accent6"/>
                </a:solidFill>
                <a:latin typeface="Consolas" panose="020B0609020204030204" pitchFamily="49" charset="0"/>
                <a:ea typeface="等线" panose="02010600030101010101" pitchFamily="2" charset="-122"/>
              </a:rPr>
              <a:t>len</a:t>
            </a:r>
            <a:r>
              <a:rPr lang="en-US" altLang="zh-CN" sz="1600" b="1" kern="0" dirty="0">
                <a:solidFill>
                  <a:schemeClr val="accent6"/>
                </a:solidFill>
                <a:latin typeface="Consolas" panose="020B0609020204030204" pitchFamily="49" charset="0"/>
                <a:ea typeface="等线" panose="02010600030101010101" pitchFamily="2" charset="-122"/>
              </a:rPr>
              <a:t>(s) + 1)</a:t>
            </a:r>
            <a:r>
              <a:rPr lang="en-US" altLang="zh-CN" sz="1600" kern="0" dirty="0">
                <a:solidFill>
                  <a:prstClr val="black"/>
                </a:solidFill>
                <a:latin typeface="Consolas" panose="020B0609020204030204" pitchFamily="49" charset="0"/>
                <a:ea typeface="等线" panose="02010600030101010101" pitchFamily="2" charset="-122"/>
              </a:rPr>
              <a:t> // 2)</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[0, 1, 0, 3, 0, 5, 0, 7, 0]</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s[1::2] = [1] * (</a:t>
            </a:r>
            <a:r>
              <a:rPr lang="en-US" altLang="zh-CN" sz="1600" b="1" kern="0" dirty="0" err="1">
                <a:solidFill>
                  <a:schemeClr val="accent6"/>
                </a:solidFill>
                <a:latin typeface="Consolas" panose="020B0609020204030204" pitchFamily="49" charset="0"/>
                <a:ea typeface="等线" panose="02010600030101010101" pitchFamily="2" charset="-122"/>
              </a:rPr>
              <a:t>len</a:t>
            </a:r>
            <a:r>
              <a:rPr lang="en-US" altLang="zh-CN" sz="1600" b="1" kern="0" dirty="0">
                <a:solidFill>
                  <a:schemeClr val="accent6"/>
                </a:solidFill>
                <a:latin typeface="Consolas" panose="020B0609020204030204" pitchFamily="49" charset="0"/>
                <a:ea typeface="等线" panose="02010600030101010101" pitchFamily="2" charset="-122"/>
              </a:rPr>
              <a:t>(s)</a:t>
            </a:r>
            <a:r>
              <a:rPr lang="en-US" altLang="zh-CN" sz="1600" kern="0" dirty="0">
                <a:solidFill>
                  <a:prstClr val="black"/>
                </a:solidFill>
                <a:latin typeface="Consolas" panose="020B0609020204030204" pitchFamily="49" charset="0"/>
                <a:ea typeface="等线" panose="02010600030101010101" pitchFamily="2" charset="-122"/>
              </a:rPr>
              <a:t> // 2)</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[0, 1, 0, 1, 0, 1, 0, 1, 0]</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s[:2] = []</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[0, 1, 0, 1, 0, 1, 0]</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s[::2] = []</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a:t>
            </a:r>
          </a:p>
          <a:p>
            <a:pPr lvl="0" fontAlgn="base">
              <a:lnSpc>
                <a:spcPct val="90000"/>
              </a:lnSpc>
              <a:spcBef>
                <a:spcPct val="0"/>
              </a:spcBef>
              <a:spcAft>
                <a:spcPct val="0"/>
              </a:spcAft>
            </a:pPr>
            <a:r>
              <a:rPr lang="en-US" altLang="zh-CN" sz="1600" kern="0" dirty="0" err="1">
                <a:solidFill>
                  <a:prstClr val="black"/>
                </a:solidFill>
                <a:latin typeface="Consolas" panose="020B0609020204030204" pitchFamily="49" charset="0"/>
                <a:ea typeface="等线" panose="02010600030101010101" pitchFamily="2" charset="-122"/>
              </a:rPr>
              <a:t>ValueError</a:t>
            </a:r>
            <a:r>
              <a:rPr lang="en-US" altLang="zh-CN" sz="1600" kern="0" dirty="0">
                <a:solidFill>
                  <a:prstClr val="black"/>
                </a:solidFill>
                <a:latin typeface="Consolas" panose="020B0609020204030204" pitchFamily="49" charset="0"/>
                <a:ea typeface="等线" panose="02010600030101010101" pitchFamily="2" charset="-122"/>
              </a:rPr>
              <a:t>: attempt to assign sequence of size 0 to extended slice of size 4</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del s[::2]</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&gt;&gt;&gt; s</a:t>
            </a:r>
          </a:p>
          <a:p>
            <a:pPr lvl="0" fontAlgn="base">
              <a:lnSpc>
                <a:spcPct val="90000"/>
              </a:lnSpc>
              <a:spcBef>
                <a:spcPct val="0"/>
              </a:spcBef>
              <a:spcAft>
                <a:spcPct val="0"/>
              </a:spcAft>
            </a:pPr>
            <a:r>
              <a:rPr lang="en-US" altLang="zh-CN" sz="1600" kern="0" dirty="0">
                <a:solidFill>
                  <a:prstClr val="black"/>
                </a:solidFill>
                <a:latin typeface="Consolas" panose="020B0609020204030204" pitchFamily="49" charset="0"/>
                <a:ea typeface="等线" panose="02010600030101010101" pitchFamily="2" charset="-122"/>
              </a:rPr>
              <a:t>[1, 1, 1]</a:t>
            </a:r>
            <a:endParaRPr kumimoji="0" lang="zh-CN" altLang="zh-CN" sz="1600" b="0" i="0" u="none" strike="noStrike" kern="0" cap="none" spc="0" normalizeH="0" baseline="0" noProof="0" dirty="0">
              <a:ln>
                <a:noFill/>
              </a:ln>
              <a:solidFill>
                <a:srgbClr val="4472C4"/>
              </a:solidFill>
              <a:effectLst/>
              <a:uLnTx/>
              <a:uFillTx/>
              <a:latin typeface="Consolas" panose="020B0609020204030204" pitchFamily="49" charset="0"/>
              <a:ea typeface="等线" panose="02010600030101010101" pitchFamily="2" charset="-122"/>
            </a:endParaRPr>
          </a:p>
        </p:txBody>
      </p:sp>
      <p:pic>
        <p:nvPicPr>
          <p:cNvPr id="6" name="图片 5">
            <a:extLst>
              <a:ext uri="{FF2B5EF4-FFF2-40B4-BE49-F238E27FC236}">
                <a16:creationId xmlns:a16="http://schemas.microsoft.com/office/drawing/2014/main" id="{41C78024-7011-4A5E-A229-EA2CF66E4DBB}"/>
              </a:ext>
            </a:extLst>
          </p:cNvPr>
          <p:cNvPicPr>
            <a:picLocks noChangeAspect="1"/>
          </p:cNvPicPr>
          <p:nvPr/>
        </p:nvPicPr>
        <p:blipFill>
          <a:blip r:embed="rId3"/>
          <a:stretch>
            <a:fillRect/>
          </a:stretch>
        </p:blipFill>
        <p:spPr>
          <a:xfrm>
            <a:off x="642830" y="2627491"/>
            <a:ext cx="5159187" cy="3718882"/>
          </a:xfrm>
          <a:prstGeom prst="rect">
            <a:avLst/>
          </a:prstGeom>
        </p:spPr>
      </p:pic>
    </p:spTree>
    <p:extLst>
      <p:ext uri="{BB962C8B-B14F-4D97-AF65-F5344CB8AC3E}">
        <p14:creationId xmlns:p14="http://schemas.microsoft.com/office/powerpoint/2010/main" val="180260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63EE0-6493-47C3-88E0-3F428D6345D3}"/>
              </a:ext>
            </a:extLst>
          </p:cNvPr>
          <p:cNvSpPr>
            <a:spLocks noGrp="1"/>
          </p:cNvSpPr>
          <p:nvPr>
            <p:ph type="title"/>
          </p:nvPr>
        </p:nvSpPr>
        <p:spPr/>
        <p:txBody>
          <a:bodyPr/>
          <a:lstStyle/>
          <a:p>
            <a:r>
              <a:rPr lang="zh-CN" altLang="en-US" dirty="0"/>
              <a:t>通过切片修改列表</a:t>
            </a:r>
            <a:r>
              <a:rPr lang="en-US" altLang="zh-CN" dirty="0"/>
              <a:t>:</a:t>
            </a:r>
            <a:r>
              <a:rPr lang="zh-CN" altLang="en-US" dirty="0"/>
              <a:t>示例</a:t>
            </a:r>
          </a:p>
        </p:txBody>
      </p:sp>
      <p:sp>
        <p:nvSpPr>
          <p:cNvPr id="3" name="内容占位符 2">
            <a:extLst>
              <a:ext uri="{FF2B5EF4-FFF2-40B4-BE49-F238E27FC236}">
                <a16:creationId xmlns:a16="http://schemas.microsoft.com/office/drawing/2014/main" id="{B24ACBE0-EB01-42AB-9CE2-68C4E893B105}"/>
              </a:ext>
            </a:extLst>
          </p:cNvPr>
          <p:cNvSpPr>
            <a:spLocks noGrp="1"/>
          </p:cNvSpPr>
          <p:nvPr>
            <p:ph idx="1"/>
          </p:nvPr>
        </p:nvSpPr>
        <p:spPr/>
        <p:txBody>
          <a:bodyPr/>
          <a:lstStyle/>
          <a:p>
            <a:pPr marL="0" indent="0">
              <a:lnSpc>
                <a:spcPct val="120000"/>
              </a:lnSpc>
              <a:buNone/>
              <a:defRPr/>
            </a:pPr>
            <a:r>
              <a:rPr lang="zh-CN" altLang="en-US" dirty="0"/>
              <a:t>编写函数</a:t>
            </a:r>
            <a:r>
              <a:rPr lang="en-US" altLang="zh-CN" dirty="0"/>
              <a:t>, </a:t>
            </a:r>
            <a:r>
              <a:rPr lang="zh-CN" altLang="en-US" dirty="0"/>
              <a:t>接收一个列表</a:t>
            </a:r>
            <a:r>
              <a:rPr lang="en-US" altLang="zh-CN" dirty="0"/>
              <a:t>s</a:t>
            </a:r>
            <a:r>
              <a:rPr lang="zh-CN" altLang="en-US" dirty="0"/>
              <a:t>和一个整数</a:t>
            </a:r>
            <a:r>
              <a:rPr lang="en-US" altLang="zh-CN" dirty="0"/>
              <a:t>k</a:t>
            </a:r>
            <a:r>
              <a:rPr lang="zh-CN" altLang="en-US" dirty="0"/>
              <a:t>作为参数</a:t>
            </a:r>
            <a:r>
              <a:rPr lang="en-US" altLang="zh-CN" dirty="0"/>
              <a:t>, </a:t>
            </a:r>
            <a:r>
              <a:rPr lang="zh-CN" altLang="en-US" dirty="0"/>
              <a:t>将</a:t>
            </a:r>
            <a:r>
              <a:rPr lang="en-US" altLang="zh-CN" dirty="0"/>
              <a:t>s</a:t>
            </a:r>
            <a:r>
              <a:rPr lang="zh-CN" altLang="en-US" dirty="0"/>
              <a:t>中元素</a:t>
            </a:r>
            <a:r>
              <a:rPr lang="zh-CN" altLang="en-US" b="1" dirty="0">
                <a:solidFill>
                  <a:srgbClr val="FF0000"/>
                </a:solidFill>
              </a:rPr>
              <a:t>原地循环左移</a:t>
            </a:r>
            <a:r>
              <a:rPr lang="en-US" altLang="zh-CN" b="1" dirty="0">
                <a:solidFill>
                  <a:srgbClr val="FF0000"/>
                </a:solidFill>
              </a:rPr>
              <a:t>k</a:t>
            </a:r>
            <a:r>
              <a:rPr lang="zh-CN" altLang="en-US" b="1" dirty="0">
                <a:solidFill>
                  <a:srgbClr val="FF0000"/>
                </a:solidFill>
              </a:rPr>
              <a:t>位</a:t>
            </a:r>
            <a:r>
              <a:rPr lang="en-US" altLang="zh-CN" dirty="0"/>
              <a:t>, </a:t>
            </a:r>
            <a:r>
              <a:rPr lang="zh-CN" altLang="en-US" dirty="0"/>
              <a:t>移出的元素转移到</a:t>
            </a:r>
            <a:r>
              <a:rPr lang="en-US" altLang="zh-CN" dirty="0"/>
              <a:t>s</a:t>
            </a:r>
            <a:r>
              <a:rPr lang="zh-CN" altLang="en-US" dirty="0"/>
              <a:t>后部</a:t>
            </a:r>
            <a:r>
              <a:rPr lang="en-US" altLang="zh-CN" dirty="0"/>
              <a:t>. </a:t>
            </a:r>
            <a:r>
              <a:rPr lang="zh-CN" altLang="en-US" dirty="0"/>
              <a:t>要求</a:t>
            </a:r>
            <a:r>
              <a:rPr lang="en-US" altLang="zh-CN" dirty="0"/>
              <a:t>: </a:t>
            </a:r>
            <a:r>
              <a:rPr lang="zh-CN" altLang="en-US" dirty="0"/>
              <a:t>不得使用其它列表保存中间值</a:t>
            </a:r>
            <a:r>
              <a:rPr lang="en-US" altLang="zh-CN" dirty="0"/>
              <a:t>.</a:t>
            </a:r>
          </a:p>
          <a:p>
            <a:pPr lvl="1">
              <a:buNone/>
            </a:pPr>
            <a:r>
              <a:rPr lang="zh-CN" altLang="en-US" sz="2000" dirty="0"/>
              <a:t>假设原列表为</a:t>
            </a:r>
            <a:r>
              <a:rPr lang="en-US" altLang="zh-CN" sz="2000" dirty="0"/>
              <a:t>: </a:t>
            </a:r>
            <a:r>
              <a:rPr lang="zh-CN" altLang="en-US" sz="2000" dirty="0">
                <a:solidFill>
                  <a:srgbClr val="0070C0"/>
                </a:solidFill>
              </a:rPr>
              <a:t>[</a:t>
            </a:r>
            <a:r>
              <a:rPr lang="zh-CN" altLang="en-US" sz="2000" dirty="0">
                <a:solidFill>
                  <a:srgbClr val="FF0000"/>
                </a:solidFill>
              </a:rPr>
              <a:t>1, 2, 3, 4, 5</a:t>
            </a:r>
            <a:r>
              <a:rPr lang="zh-CN" altLang="en-US" sz="2000" dirty="0">
                <a:solidFill>
                  <a:srgbClr val="0070C0"/>
                </a:solidFill>
              </a:rPr>
              <a:t>, 6, 7, 8, 9, 10, 11, 12, 13, 14, 15, 16, 17, 18, 19, 20]</a:t>
            </a:r>
            <a:r>
              <a:rPr lang="en-US" altLang="zh-CN" sz="2000" dirty="0">
                <a:solidFill>
                  <a:srgbClr val="0070C0"/>
                </a:solidFill>
              </a:rPr>
              <a:t>, </a:t>
            </a:r>
            <a:r>
              <a:rPr lang="zh-CN" altLang="en-US" sz="2000" dirty="0"/>
              <a:t>参数</a:t>
            </a:r>
            <a:r>
              <a:rPr lang="en-US" altLang="zh-CN" sz="2000" dirty="0"/>
              <a:t>k</a:t>
            </a:r>
            <a:r>
              <a:rPr lang="zh-CN" altLang="en-US" sz="2000" dirty="0"/>
              <a:t>为</a:t>
            </a:r>
            <a:r>
              <a:rPr lang="en-US" altLang="zh-CN" sz="2000" dirty="0"/>
              <a:t>5, </a:t>
            </a:r>
            <a:r>
              <a:rPr lang="zh-CN" altLang="en-US" sz="2000" dirty="0"/>
              <a:t>则处理后列表为</a:t>
            </a:r>
            <a:r>
              <a:rPr lang="en-US" altLang="zh-CN" sz="2000" dirty="0"/>
              <a:t>: </a:t>
            </a:r>
            <a:r>
              <a:rPr lang="zh-CN" altLang="en-US" sz="2000" dirty="0">
                <a:solidFill>
                  <a:srgbClr val="0070C0"/>
                </a:solidFill>
              </a:rPr>
              <a:t>[6, 7, 8, 9, 10, 11, 12, 13, 14, 15, 16, 17, 18, 19, 20, </a:t>
            </a:r>
            <a:r>
              <a:rPr lang="zh-CN" altLang="en-US" sz="2000" dirty="0">
                <a:solidFill>
                  <a:srgbClr val="FF0000"/>
                </a:solidFill>
              </a:rPr>
              <a:t>1, 2, 3, 4, 5</a:t>
            </a:r>
            <a:r>
              <a:rPr lang="zh-CN" altLang="en-US" sz="2000" dirty="0">
                <a:solidFill>
                  <a:srgbClr val="0070C0"/>
                </a:solidFill>
              </a:rPr>
              <a:t>]</a:t>
            </a:r>
            <a:endParaRPr lang="en-US" altLang="zh-CN" sz="2000" dirty="0"/>
          </a:p>
          <a:p>
            <a:r>
              <a:rPr lang="zh-CN" altLang="en-US" dirty="0"/>
              <a:t>算法思路</a:t>
            </a:r>
            <a:r>
              <a:rPr lang="en-US" altLang="zh-CN" dirty="0"/>
              <a:t>: </a:t>
            </a:r>
            <a:r>
              <a:rPr lang="zh-CN" altLang="en-US" dirty="0"/>
              <a:t>将</a:t>
            </a:r>
            <a:r>
              <a:rPr lang="en-US" altLang="zh-CN" dirty="0"/>
              <a:t>s</a:t>
            </a:r>
            <a:r>
              <a:rPr lang="zh-CN" altLang="en-US" dirty="0"/>
              <a:t>中下标</a:t>
            </a:r>
            <a:r>
              <a:rPr lang="en-US" altLang="zh-CN" dirty="0"/>
              <a:t>k</a:t>
            </a:r>
            <a:r>
              <a:rPr lang="zh-CN" altLang="en-US" dirty="0"/>
              <a:t>之前（不包括）的元素逆序</a:t>
            </a:r>
            <a:r>
              <a:rPr lang="en-US" altLang="zh-CN" dirty="0"/>
              <a:t>, </a:t>
            </a:r>
            <a:r>
              <a:rPr lang="zh-CN" altLang="en-US" dirty="0"/>
              <a:t>下标</a:t>
            </a:r>
            <a:r>
              <a:rPr lang="en-US" altLang="zh-CN" dirty="0"/>
              <a:t>k</a:t>
            </a:r>
            <a:r>
              <a:rPr lang="zh-CN" altLang="en-US" dirty="0"/>
              <a:t>及其后的元素逆序</a:t>
            </a:r>
            <a:r>
              <a:rPr lang="en-US" altLang="zh-CN" dirty="0"/>
              <a:t>, </a:t>
            </a:r>
            <a:r>
              <a:rPr lang="zh-CN" altLang="en-US" dirty="0"/>
              <a:t>最后将整个列表逆序</a:t>
            </a:r>
            <a:endParaRPr lang="en-US" altLang="zh-CN" dirty="0"/>
          </a:p>
          <a:p>
            <a:pPr marL="0" indent="0">
              <a:lnSpc>
                <a:spcPct val="120000"/>
              </a:lnSpc>
              <a:buNone/>
              <a:defRPr/>
            </a:pPr>
            <a:endParaRPr lang="en-US" altLang="zh-CN" dirty="0"/>
          </a:p>
          <a:p>
            <a:endParaRPr lang="zh-CN" altLang="en-US" dirty="0"/>
          </a:p>
        </p:txBody>
      </p:sp>
      <p:graphicFrame>
        <p:nvGraphicFramePr>
          <p:cNvPr id="15" name="表格 14">
            <a:extLst>
              <a:ext uri="{FF2B5EF4-FFF2-40B4-BE49-F238E27FC236}">
                <a16:creationId xmlns:a16="http://schemas.microsoft.com/office/drawing/2014/main" id="{DA8DE334-3D67-45A8-91CE-C81755137B00}"/>
              </a:ext>
            </a:extLst>
          </p:cNvPr>
          <p:cNvGraphicFramePr>
            <a:graphicFrameLocks noGrp="1"/>
          </p:cNvGraphicFramePr>
          <p:nvPr>
            <p:extLst>
              <p:ext uri="{D42A27DB-BD31-4B8C-83A1-F6EECF244321}">
                <p14:modId xmlns:p14="http://schemas.microsoft.com/office/powerpoint/2010/main" val="10189372"/>
              </p:ext>
            </p:extLst>
          </p:nvPr>
        </p:nvGraphicFramePr>
        <p:xfrm>
          <a:off x="9200163" y="3081992"/>
          <a:ext cx="2774733" cy="1188720"/>
        </p:xfrm>
        <a:graphic>
          <a:graphicData uri="http://schemas.openxmlformats.org/drawingml/2006/table">
            <a:tbl>
              <a:tblPr firstRow="1" bandRow="1">
                <a:tableStyleId>{5940675A-B579-460E-94D1-54222C63F5DA}</a:tableStyleId>
              </a:tblPr>
              <a:tblGrid>
                <a:gridCol w="1340071">
                  <a:extLst>
                    <a:ext uri="{9D8B030D-6E8A-4147-A177-3AD203B41FA5}">
                      <a16:colId xmlns:a16="http://schemas.microsoft.com/office/drawing/2014/main" val="2470511900"/>
                    </a:ext>
                  </a:extLst>
                </a:gridCol>
                <a:gridCol w="1434662">
                  <a:extLst>
                    <a:ext uri="{9D8B030D-6E8A-4147-A177-3AD203B41FA5}">
                      <a16:colId xmlns:a16="http://schemas.microsoft.com/office/drawing/2014/main" val="2937346653"/>
                    </a:ext>
                  </a:extLst>
                </a:gridCol>
              </a:tblGrid>
              <a:tr h="370840">
                <a:tc>
                  <a:txBody>
                    <a:bodyPr/>
                    <a:lstStyle/>
                    <a:p>
                      <a:r>
                        <a:rPr lang="en-US" altLang="zh-CN" sz="2000" dirty="0"/>
                        <a:t>A1A2…</a:t>
                      </a:r>
                      <a:r>
                        <a:rPr lang="en-US" altLang="zh-CN" sz="2000" dirty="0" err="1"/>
                        <a:t>Ak</a:t>
                      </a:r>
                      <a:endParaRPr lang="zh-CN" altLang="en-US" sz="2000" dirty="0"/>
                    </a:p>
                  </a:txBody>
                  <a:tcPr/>
                </a:tc>
                <a:tc>
                  <a:txBody>
                    <a:bodyPr/>
                    <a:lstStyle/>
                    <a:p>
                      <a:r>
                        <a:rPr lang="en-US" altLang="zh-CN" sz="2000" dirty="0"/>
                        <a:t>B1B2…</a:t>
                      </a:r>
                      <a:r>
                        <a:rPr lang="en-US" altLang="zh-CN" sz="2000" dirty="0" err="1"/>
                        <a:t>Bn</a:t>
                      </a:r>
                      <a:endParaRPr lang="zh-CN" altLang="en-US" sz="2000" dirty="0"/>
                    </a:p>
                  </a:txBody>
                  <a:tcPr/>
                </a:tc>
                <a:extLst>
                  <a:ext uri="{0D108BD9-81ED-4DB2-BD59-A6C34878D82A}">
                    <a16:rowId xmlns:a16="http://schemas.microsoft.com/office/drawing/2014/main" val="3864156657"/>
                  </a:ext>
                </a:extLst>
              </a:tr>
              <a:tr h="370840">
                <a:tc>
                  <a:txBody>
                    <a:bodyPr/>
                    <a:lstStyle/>
                    <a:p>
                      <a:r>
                        <a:rPr lang="en-US" altLang="zh-CN" sz="2000" dirty="0" err="1"/>
                        <a:t>Ak</a:t>
                      </a:r>
                      <a:r>
                        <a:rPr lang="en-US" altLang="zh-CN" sz="2000" dirty="0"/>
                        <a:t>…A2A1</a:t>
                      </a:r>
                      <a:endParaRPr lang="zh-CN" altLang="en-US" sz="2000" dirty="0"/>
                    </a:p>
                  </a:txBody>
                  <a:tcPr/>
                </a:tc>
                <a:tc>
                  <a:txBody>
                    <a:bodyPr/>
                    <a:lstStyle/>
                    <a:p>
                      <a:r>
                        <a:rPr lang="en-US" altLang="zh-CN" sz="2000" dirty="0" err="1"/>
                        <a:t>Bn</a:t>
                      </a:r>
                      <a:r>
                        <a:rPr lang="en-US" altLang="zh-CN" sz="2000" dirty="0"/>
                        <a:t>…B2B1</a:t>
                      </a:r>
                      <a:endParaRPr lang="zh-CN" altLang="en-US" sz="2000" dirty="0"/>
                    </a:p>
                  </a:txBody>
                  <a:tcPr/>
                </a:tc>
                <a:extLst>
                  <a:ext uri="{0D108BD9-81ED-4DB2-BD59-A6C34878D82A}">
                    <a16:rowId xmlns:a16="http://schemas.microsoft.com/office/drawing/2014/main" val="2411129352"/>
                  </a:ext>
                </a:extLst>
              </a:tr>
              <a:tr h="370840">
                <a:tc>
                  <a:txBody>
                    <a:bodyPr/>
                    <a:lstStyle/>
                    <a:p>
                      <a:r>
                        <a:rPr lang="en-US" altLang="zh-CN" sz="2000" dirty="0"/>
                        <a:t>B1B2…</a:t>
                      </a:r>
                      <a:r>
                        <a:rPr lang="en-US" altLang="zh-CN" sz="2000" dirty="0" err="1"/>
                        <a:t>Bn</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A1A2…</a:t>
                      </a:r>
                      <a:r>
                        <a:rPr lang="en-US" altLang="zh-CN" sz="2000" dirty="0" err="1"/>
                        <a:t>Ak</a:t>
                      </a:r>
                      <a:endParaRPr lang="zh-CN" altLang="en-US" sz="2000" dirty="0"/>
                    </a:p>
                  </a:txBody>
                  <a:tcPr/>
                </a:tc>
                <a:extLst>
                  <a:ext uri="{0D108BD9-81ED-4DB2-BD59-A6C34878D82A}">
                    <a16:rowId xmlns:a16="http://schemas.microsoft.com/office/drawing/2014/main" val="3120046472"/>
                  </a:ext>
                </a:extLst>
              </a:tr>
            </a:tbl>
          </a:graphicData>
        </a:graphic>
      </p:graphicFrame>
      <p:sp>
        <p:nvSpPr>
          <p:cNvPr id="16" name="左弧形箭头 7">
            <a:extLst>
              <a:ext uri="{FF2B5EF4-FFF2-40B4-BE49-F238E27FC236}">
                <a16:creationId xmlns:a16="http://schemas.microsoft.com/office/drawing/2014/main" id="{445B180C-716E-4C36-8A91-4F0F5167EA73}"/>
              </a:ext>
            </a:extLst>
          </p:cNvPr>
          <p:cNvSpPr/>
          <p:nvPr/>
        </p:nvSpPr>
        <p:spPr>
          <a:xfrm>
            <a:off x="8821792" y="3262477"/>
            <a:ext cx="252249" cy="5044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左弧形箭头 10">
            <a:extLst>
              <a:ext uri="{FF2B5EF4-FFF2-40B4-BE49-F238E27FC236}">
                <a16:creationId xmlns:a16="http://schemas.microsoft.com/office/drawing/2014/main" id="{098718A4-2494-4EE0-B2D3-26F44C6C2FAE}"/>
              </a:ext>
            </a:extLst>
          </p:cNvPr>
          <p:cNvSpPr/>
          <p:nvPr/>
        </p:nvSpPr>
        <p:spPr>
          <a:xfrm>
            <a:off x="8853321" y="3766216"/>
            <a:ext cx="252249" cy="5044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a:extLst>
              <a:ext uri="{FF2B5EF4-FFF2-40B4-BE49-F238E27FC236}">
                <a16:creationId xmlns:a16="http://schemas.microsoft.com/office/drawing/2014/main" id="{F39B94C7-9386-47B0-9DFD-0501F3276DCC}"/>
              </a:ext>
            </a:extLst>
          </p:cNvPr>
          <p:cNvSpPr/>
          <p:nvPr/>
        </p:nvSpPr>
        <p:spPr>
          <a:xfrm>
            <a:off x="1088433" y="2791865"/>
            <a:ext cx="450049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lshift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reversed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reversed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reverse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5E63FA12-5546-435B-86FD-A2629AFEC582}"/>
              </a:ext>
            </a:extLst>
          </p:cNvPr>
          <p:cNvSpPr/>
          <p:nvPr/>
        </p:nvSpPr>
        <p:spPr>
          <a:xfrm>
            <a:off x="1088433" y="4099877"/>
            <a:ext cx="450049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lshift2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[k-1:</a:t>
            </a:r>
            <a:r>
              <a:rPr lang="en-US" altLang="zh-CN" b="1"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reverse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E8AD1495-F582-4BC8-9A82-ABB4BC2049BF}"/>
              </a:ext>
            </a:extLst>
          </p:cNvPr>
          <p:cNvSpPr/>
          <p:nvPr/>
        </p:nvSpPr>
        <p:spPr>
          <a:xfrm>
            <a:off x="1223005" y="5569217"/>
            <a:ext cx="8092115" cy="830997"/>
          </a:xfrm>
          <a:prstGeom prst="rect">
            <a:avLst/>
          </a:prstGeom>
          <a:ln>
            <a:solidFill>
              <a:srgbClr val="0070C0"/>
            </a:solidFill>
          </a:ln>
        </p:spPr>
        <p:txBody>
          <a:bodyPr wrap="square">
            <a:spAutoFit/>
          </a:bodyPr>
          <a:lstStyle/>
          <a:p>
            <a:r>
              <a:rPr lang="zh-CN" altLang="en-US" sz="2400" dirty="0">
                <a:solidFill>
                  <a:srgbClr val="0070C0"/>
                </a:solidFill>
              </a:rPr>
              <a:t>[</a:t>
            </a:r>
            <a:r>
              <a:rPr lang="zh-CN" altLang="en-US" sz="2400" dirty="0">
                <a:solidFill>
                  <a:srgbClr val="FF0000"/>
                </a:solidFill>
              </a:rPr>
              <a:t>1, 2, 3, 4, 5</a:t>
            </a:r>
            <a:r>
              <a:rPr lang="zh-CN" altLang="en-US" sz="2400" dirty="0">
                <a:solidFill>
                  <a:srgbClr val="0070C0"/>
                </a:solidFill>
              </a:rPr>
              <a:t>, 6, 7, 8, 9, 10, 11, 12, 13, 14, 15, 16, 17, 18, 19, 20]</a:t>
            </a:r>
          </a:p>
          <a:p>
            <a:r>
              <a:rPr lang="zh-CN" altLang="en-US" sz="2400" dirty="0">
                <a:solidFill>
                  <a:srgbClr val="0070C0"/>
                </a:solidFill>
              </a:rPr>
              <a:t>[6, 7, 8, 9, 10, 11, 12, 13, 14, 15, 16, 17, 18, 19, 20, </a:t>
            </a:r>
            <a:r>
              <a:rPr lang="zh-CN" altLang="en-US" sz="2400" dirty="0">
                <a:solidFill>
                  <a:srgbClr val="FF0000"/>
                </a:solidFill>
              </a:rPr>
              <a:t>1, 2, 3, 4, 5</a:t>
            </a:r>
            <a:r>
              <a:rPr lang="zh-CN" altLang="en-US" sz="2400" dirty="0">
                <a:solidFill>
                  <a:srgbClr val="0070C0"/>
                </a:solidFill>
              </a:rPr>
              <a:t>]</a:t>
            </a:r>
            <a:endParaRPr lang="en-US" altLang="zh-CN" sz="2400" dirty="0">
              <a:solidFill>
                <a:srgbClr val="0070C0"/>
              </a:solidFill>
            </a:endParaRPr>
          </a:p>
        </p:txBody>
      </p:sp>
      <p:sp>
        <p:nvSpPr>
          <p:cNvPr id="22" name="文本框 21">
            <a:extLst>
              <a:ext uri="{FF2B5EF4-FFF2-40B4-BE49-F238E27FC236}">
                <a16:creationId xmlns:a16="http://schemas.microsoft.com/office/drawing/2014/main" id="{BC6BC7C6-80D0-4C86-ABE5-136FD6EC2FFA}"/>
              </a:ext>
            </a:extLst>
          </p:cNvPr>
          <p:cNvSpPr txBox="1"/>
          <p:nvPr/>
        </p:nvSpPr>
        <p:spPr>
          <a:xfrm>
            <a:off x="5157834" y="2935699"/>
            <a:ext cx="11144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zh-CN" dirty="0"/>
              <a:t>lshift.py</a:t>
            </a:r>
            <a:endParaRPr lang="zh-CN" altLang="en-US" dirty="0"/>
          </a:p>
        </p:txBody>
      </p:sp>
    </p:spTree>
    <p:extLst>
      <p:ext uri="{BB962C8B-B14F-4D97-AF65-F5344CB8AC3E}">
        <p14:creationId xmlns:p14="http://schemas.microsoft.com/office/powerpoint/2010/main" val="407433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rmAutofit/>
          </a:bodyPr>
          <a:lstStyle/>
          <a:p>
            <a:r>
              <a:rPr lang="zh-CN" altLang="en-US" sz="2800" dirty="0"/>
              <a:t>有序对象：字符串、列表和元组</a:t>
            </a:r>
          </a:p>
          <a:p>
            <a:r>
              <a:rPr lang="zh-CN" altLang="en-US" sz="2800" dirty="0"/>
              <a:t>可变有序对象：列表</a:t>
            </a:r>
          </a:p>
          <a:p>
            <a:r>
              <a:rPr lang="zh-CN" altLang="en-US" sz="2800" dirty="0"/>
              <a:t>有序对象的切片</a:t>
            </a:r>
          </a:p>
          <a:p>
            <a:r>
              <a:rPr lang="zh-CN" altLang="en-US" sz="2800" b="1" dirty="0">
                <a:solidFill>
                  <a:schemeClr val="accent6"/>
                </a:solidFill>
              </a:rPr>
              <a:t>序列解包</a:t>
            </a:r>
          </a:p>
          <a:p>
            <a:r>
              <a:rPr lang="zh-CN" altLang="en-US" sz="2800" dirty="0"/>
              <a:t>用于序列的常用内置函数：</a:t>
            </a:r>
            <a:r>
              <a:rPr lang="en-US" altLang="zh-CN" sz="2800" dirty="0"/>
              <a:t>zip</a:t>
            </a:r>
            <a:r>
              <a:rPr lang="zh-CN" altLang="en-US" sz="2800" dirty="0"/>
              <a:t>和</a:t>
            </a:r>
            <a:r>
              <a:rPr lang="en-US" altLang="zh-CN" sz="2800" dirty="0"/>
              <a:t>enumerate</a:t>
            </a:r>
          </a:p>
          <a:p>
            <a:r>
              <a:rPr lang="zh-CN" altLang="en-US" sz="2800" dirty="0"/>
              <a:t>函数式编程</a:t>
            </a:r>
          </a:p>
          <a:p>
            <a:r>
              <a:rPr lang="zh-CN" altLang="en-US" sz="2800" dirty="0"/>
              <a:t>多维列表</a:t>
            </a:r>
          </a:p>
        </p:txBody>
      </p:sp>
    </p:spTree>
    <p:extLst>
      <p:ext uri="{BB962C8B-B14F-4D97-AF65-F5344CB8AC3E}">
        <p14:creationId xmlns:p14="http://schemas.microsoft.com/office/powerpoint/2010/main" val="3225995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AA669-8D6A-4232-9C7A-B58E38D229E1}"/>
              </a:ext>
            </a:extLst>
          </p:cNvPr>
          <p:cNvSpPr>
            <a:spLocks noGrp="1"/>
          </p:cNvSpPr>
          <p:nvPr>
            <p:ph type="title"/>
          </p:nvPr>
        </p:nvSpPr>
        <p:spPr/>
        <p:txBody>
          <a:bodyPr/>
          <a:lstStyle/>
          <a:p>
            <a:r>
              <a:rPr lang="zh-CN" altLang="en-US" dirty="0"/>
              <a:t>序列解包</a:t>
            </a:r>
            <a:r>
              <a:rPr lang="en-US" altLang="zh-CN" dirty="0"/>
              <a:t>(sequence unpacking)</a:t>
            </a:r>
            <a:endParaRPr lang="zh-CN" altLang="en-US" dirty="0"/>
          </a:p>
        </p:txBody>
      </p:sp>
      <p:sp>
        <p:nvSpPr>
          <p:cNvPr id="3" name="内容占位符 2">
            <a:extLst>
              <a:ext uri="{FF2B5EF4-FFF2-40B4-BE49-F238E27FC236}">
                <a16:creationId xmlns:a16="http://schemas.microsoft.com/office/drawing/2014/main" id="{09E58F3F-0207-44D7-9D77-F956A74D529F}"/>
              </a:ext>
            </a:extLst>
          </p:cNvPr>
          <p:cNvSpPr>
            <a:spLocks noGrp="1"/>
          </p:cNvSpPr>
          <p:nvPr>
            <p:ph idx="1"/>
          </p:nvPr>
        </p:nvSpPr>
        <p:spPr/>
        <p:txBody>
          <a:bodyPr/>
          <a:lstStyle/>
          <a:p>
            <a:pPr>
              <a:lnSpc>
                <a:spcPct val="120000"/>
              </a:lnSpc>
              <a:spcBef>
                <a:spcPts val="0"/>
              </a:spcBef>
            </a:pPr>
            <a:r>
              <a:rPr lang="zh-CN" altLang="en-US" dirty="0"/>
              <a:t>序列解包也称为</a:t>
            </a:r>
            <a:r>
              <a:rPr lang="en-US" altLang="zh-CN" dirty="0" err="1"/>
              <a:t>iterable</a:t>
            </a:r>
            <a:r>
              <a:rPr lang="en-US" altLang="zh-CN" dirty="0"/>
              <a:t> unpacking</a:t>
            </a:r>
            <a:r>
              <a:rPr lang="zh-CN" altLang="en-US" dirty="0"/>
              <a:t>，将</a:t>
            </a:r>
            <a:r>
              <a:rPr lang="zh-CN" altLang="en-US" b="1" dirty="0">
                <a:solidFill>
                  <a:schemeClr val="accent6"/>
                </a:solidFill>
              </a:rPr>
              <a:t>可迭代对象</a:t>
            </a:r>
            <a:r>
              <a:rPr lang="zh-CN" altLang="en-US" dirty="0"/>
              <a:t>拆分成各个元素，赋值给多个</a:t>
            </a:r>
            <a:r>
              <a:rPr lang="zh-CN" altLang="en-US" b="1" dirty="0">
                <a:solidFill>
                  <a:schemeClr val="accent6"/>
                </a:solidFill>
              </a:rPr>
              <a:t>对象引用</a:t>
            </a:r>
            <a:r>
              <a:rPr lang="en-US" altLang="zh-CN" dirty="0"/>
              <a:t>(</a:t>
            </a:r>
            <a:r>
              <a:rPr lang="zh-CN" altLang="en-US" dirty="0"/>
              <a:t>如变量</a:t>
            </a:r>
            <a:r>
              <a:rPr lang="en-US" altLang="zh-CN" dirty="0"/>
              <a:t>) </a:t>
            </a:r>
          </a:p>
          <a:p>
            <a:pPr marL="816376" lvl="2">
              <a:lnSpc>
                <a:spcPct val="120000"/>
              </a:lnSpc>
              <a:spcBef>
                <a:spcPts val="0"/>
              </a:spcBef>
            </a:pPr>
            <a:r>
              <a:rPr lang="zh-CN" altLang="en-US" dirty="0"/>
              <a:t>对象引用可以是</a:t>
            </a:r>
            <a:r>
              <a:rPr lang="zh-CN" altLang="en-US" b="1" dirty="0">
                <a:solidFill>
                  <a:srgbClr val="FF0000"/>
                </a:solidFill>
              </a:rPr>
              <a:t>变量名</a:t>
            </a:r>
            <a:r>
              <a:rPr lang="zh-CN" altLang="en-US" dirty="0"/>
              <a:t>，可以是</a:t>
            </a:r>
            <a:r>
              <a:rPr lang="zh-CN" altLang="en-US" b="1" dirty="0">
                <a:solidFill>
                  <a:srgbClr val="FF0000"/>
                </a:solidFill>
              </a:rPr>
              <a:t>属性</a:t>
            </a:r>
            <a:r>
              <a:rPr lang="zh-CN" altLang="en-US" dirty="0"/>
              <a:t>，可以是通过</a:t>
            </a:r>
            <a:r>
              <a:rPr lang="zh-CN" altLang="en-US" b="1" dirty="0">
                <a:solidFill>
                  <a:srgbClr val="FF0000"/>
                </a:solidFill>
              </a:rPr>
              <a:t>下标</a:t>
            </a:r>
            <a:r>
              <a:rPr lang="zh-CN" altLang="en-US" dirty="0"/>
              <a:t>描述的容器对象中的元素，可以是通过</a:t>
            </a:r>
            <a:r>
              <a:rPr lang="zh-CN" altLang="en-US" b="1" dirty="0">
                <a:solidFill>
                  <a:srgbClr val="FF0000"/>
                </a:solidFill>
              </a:rPr>
              <a:t>切片</a:t>
            </a:r>
            <a:r>
              <a:rPr lang="zh-CN" altLang="en-US" dirty="0"/>
              <a:t>描述的列表中的一个或多个元素</a:t>
            </a:r>
            <a:endParaRPr lang="en-US" altLang="zh-CN" dirty="0"/>
          </a:p>
          <a:p>
            <a:pPr>
              <a:lnSpc>
                <a:spcPct val="120000"/>
              </a:lnSpc>
              <a:spcBef>
                <a:spcPts val="0"/>
              </a:spcBef>
            </a:pPr>
            <a:r>
              <a:rPr lang="zh-CN" altLang="en-US" dirty="0"/>
              <a:t>赋值语句</a:t>
            </a:r>
            <a:r>
              <a:rPr lang="en-US" altLang="zh-CN" dirty="0"/>
              <a:t>(LHS=RHS)</a:t>
            </a:r>
            <a:r>
              <a:rPr lang="zh-CN" altLang="en-US" dirty="0"/>
              <a:t>中左边</a:t>
            </a:r>
            <a:r>
              <a:rPr lang="en-US" altLang="zh-CN" dirty="0"/>
              <a:t>LHS</a:t>
            </a:r>
            <a:r>
              <a:rPr lang="zh-CN" altLang="en-US" dirty="0"/>
              <a:t>为通过</a:t>
            </a:r>
            <a:r>
              <a:rPr lang="zh-CN" altLang="en-US" b="1" u="sng" dirty="0">
                <a:solidFill>
                  <a:srgbClr val="FF0000"/>
                </a:solidFill>
              </a:rPr>
              <a:t>元组或列表</a:t>
            </a:r>
            <a:r>
              <a:rPr lang="zh-CN" altLang="en-US" b="1" u="sng" dirty="0">
                <a:solidFill>
                  <a:schemeClr val="accent6"/>
                </a:solidFill>
              </a:rPr>
              <a:t>形式</a:t>
            </a:r>
            <a:r>
              <a:rPr lang="zh-CN" altLang="en-US" b="1" dirty="0">
                <a:solidFill>
                  <a:schemeClr val="accent6"/>
                </a:solidFill>
              </a:rPr>
              <a:t>描述的多个变量引用</a:t>
            </a:r>
            <a:r>
              <a:rPr lang="zh-CN" altLang="en-US" dirty="0"/>
              <a:t>时，表示序列解包</a:t>
            </a:r>
            <a:endParaRPr lang="en-US" altLang="zh-CN" dirty="0"/>
          </a:p>
          <a:p>
            <a:pPr lvl="1">
              <a:lnSpc>
                <a:spcPct val="120000"/>
              </a:lnSpc>
              <a:spcBef>
                <a:spcPts val="0"/>
              </a:spcBef>
            </a:pPr>
            <a:r>
              <a:rPr lang="en-US" altLang="zh-CN" sz="2000" dirty="0"/>
              <a:t>LHS</a:t>
            </a:r>
            <a:r>
              <a:rPr lang="zh-CN" altLang="en-US" sz="2000" dirty="0"/>
              <a:t>通过圆括号和方括号</a:t>
            </a:r>
            <a:r>
              <a:rPr lang="en-US" altLang="zh-CN" sz="2000" dirty="0"/>
              <a:t>(</a:t>
            </a:r>
            <a:r>
              <a:rPr lang="zh-CN" altLang="en-US" sz="2000" dirty="0"/>
              <a:t>不引起歧义时可省略）组织对象引用，通过逗号分割引用</a:t>
            </a:r>
            <a:endParaRPr lang="en-US" altLang="zh-CN" sz="2000" dirty="0"/>
          </a:p>
          <a:p>
            <a:pPr lvl="1">
              <a:lnSpc>
                <a:spcPct val="120000"/>
              </a:lnSpc>
              <a:spcBef>
                <a:spcPts val="0"/>
              </a:spcBef>
            </a:pPr>
            <a:r>
              <a:rPr lang="en-US" altLang="zh-CN" sz="2000" dirty="0"/>
              <a:t>RHS</a:t>
            </a:r>
            <a:r>
              <a:rPr lang="zh-CN" altLang="en-US" sz="2000" dirty="0"/>
              <a:t>可以是任何可迭代对象，包括</a:t>
            </a:r>
            <a:r>
              <a:rPr lang="en-US" altLang="zh-CN" sz="2000" dirty="0"/>
              <a:t>tuple</a:t>
            </a:r>
            <a:r>
              <a:rPr lang="zh-CN" altLang="en-US" sz="2000" dirty="0"/>
              <a:t>、</a:t>
            </a:r>
            <a:r>
              <a:rPr lang="en-US" altLang="zh-CN" sz="2000" dirty="0"/>
              <a:t>list</a:t>
            </a:r>
            <a:r>
              <a:rPr lang="zh-CN" altLang="en-US" sz="2000" dirty="0"/>
              <a:t>、</a:t>
            </a:r>
            <a:r>
              <a:rPr lang="en-US" altLang="zh-CN" sz="2000" dirty="0" err="1"/>
              <a:t>dict</a:t>
            </a:r>
            <a:r>
              <a:rPr lang="zh-CN" altLang="en-US" sz="2000" dirty="0"/>
              <a:t>、</a:t>
            </a:r>
            <a:r>
              <a:rPr lang="en-US" altLang="zh-CN" sz="2000" dirty="0"/>
              <a:t>range</a:t>
            </a:r>
            <a:r>
              <a:rPr lang="zh-CN" altLang="en-US" sz="2000" dirty="0"/>
              <a:t>、</a:t>
            </a:r>
            <a:r>
              <a:rPr lang="en-US" altLang="zh-CN" sz="2000" dirty="0"/>
              <a:t>str</a:t>
            </a:r>
            <a:r>
              <a:rPr lang="zh-CN" altLang="en-US" sz="2000" dirty="0"/>
              <a:t>等，逐个按顺序（从左到右</a:t>
            </a:r>
            <a:r>
              <a:rPr lang="en-US" altLang="zh-CN" sz="2000" dirty="0"/>
              <a:t>) </a:t>
            </a:r>
            <a:r>
              <a:rPr lang="zh-CN" altLang="en-US" sz="2000" dirty="0"/>
              <a:t>取该可迭代对象的元素赋予左边对应位置的对象引用</a:t>
            </a:r>
            <a:endParaRPr lang="en-US" altLang="zh-CN" sz="2000" dirty="0"/>
          </a:p>
          <a:p>
            <a:pPr lvl="1">
              <a:lnSpc>
                <a:spcPct val="120000"/>
              </a:lnSpc>
              <a:spcBef>
                <a:spcPts val="0"/>
              </a:spcBef>
            </a:pPr>
            <a:r>
              <a:rPr lang="zh-CN" altLang="en-US" sz="2000" b="1" u="sng" dirty="0">
                <a:solidFill>
                  <a:srgbClr val="FF0000"/>
                </a:solidFill>
              </a:rPr>
              <a:t>基本序列解包</a:t>
            </a:r>
            <a:r>
              <a:rPr lang="zh-CN" altLang="en-US" sz="2000" dirty="0"/>
              <a:t>，要求左边</a:t>
            </a:r>
            <a:r>
              <a:rPr lang="en-US" altLang="zh-CN" sz="2000" dirty="0"/>
              <a:t>LHS</a:t>
            </a:r>
            <a:r>
              <a:rPr lang="zh-CN" altLang="en-US" sz="2000" dirty="0"/>
              <a:t>中的对象引用个数与</a:t>
            </a:r>
            <a:r>
              <a:rPr lang="en-US" altLang="zh-CN" sz="2000" dirty="0"/>
              <a:t>RHS</a:t>
            </a:r>
            <a:r>
              <a:rPr lang="zh-CN" altLang="en-US" sz="2000" dirty="0"/>
              <a:t>中的元素</a:t>
            </a:r>
            <a:r>
              <a:rPr lang="zh-CN" altLang="en-US" sz="2000" b="1" dirty="0">
                <a:solidFill>
                  <a:schemeClr val="accent6"/>
                </a:solidFill>
              </a:rPr>
              <a:t>个数相同</a:t>
            </a:r>
            <a:endParaRPr lang="en-US" altLang="zh-CN" sz="2000" dirty="0">
              <a:solidFill>
                <a:schemeClr val="accent6"/>
              </a:solidFill>
            </a:endParaRPr>
          </a:p>
          <a:p>
            <a:pPr lvl="1">
              <a:lnSpc>
                <a:spcPct val="120000"/>
              </a:lnSpc>
              <a:spcBef>
                <a:spcPts val="0"/>
              </a:spcBef>
            </a:pPr>
            <a:r>
              <a:rPr lang="zh-CN" altLang="en-US" sz="2000" b="1" u="sng" dirty="0">
                <a:solidFill>
                  <a:srgbClr val="FF0000"/>
                </a:solidFill>
              </a:rPr>
              <a:t>扩展序列解包</a:t>
            </a:r>
            <a:r>
              <a:rPr lang="zh-CN" altLang="en-US" sz="2000" b="1" dirty="0">
                <a:solidFill>
                  <a:srgbClr val="FF0000"/>
                </a:solidFill>
              </a:rPr>
              <a:t>，</a:t>
            </a:r>
            <a:r>
              <a:rPr lang="zh-CN" altLang="en-US" sz="2000" dirty="0"/>
              <a:t>允许</a:t>
            </a:r>
            <a:r>
              <a:rPr lang="en-US" altLang="zh-CN" sz="2000" dirty="0"/>
              <a:t>RHS</a:t>
            </a:r>
            <a:r>
              <a:rPr lang="zh-CN" altLang="en-US" sz="2000" dirty="0"/>
              <a:t>的元素个数大于左边对象引用的个数，可使用</a:t>
            </a:r>
            <a:r>
              <a:rPr lang="zh-CN" altLang="en-US" sz="2000" b="1" dirty="0">
                <a:solidFill>
                  <a:schemeClr val="accent6"/>
                </a:solidFill>
              </a:rPr>
              <a:t>带星号的对象引用（</a:t>
            </a:r>
            <a:r>
              <a:rPr lang="en-US" altLang="zh-CN" sz="2000" b="1" dirty="0">
                <a:solidFill>
                  <a:schemeClr val="accent6"/>
                </a:solidFill>
              </a:rPr>
              <a:t>*seq</a:t>
            </a:r>
            <a:r>
              <a:rPr lang="zh-CN" altLang="en-US" sz="2000" b="1" dirty="0">
                <a:solidFill>
                  <a:schemeClr val="accent6"/>
                </a:solidFill>
              </a:rPr>
              <a:t>）</a:t>
            </a:r>
            <a:r>
              <a:rPr lang="zh-CN" altLang="en-US" sz="2000" dirty="0"/>
              <a:t>来收集</a:t>
            </a:r>
            <a:r>
              <a:rPr lang="en-US" altLang="zh-CN" sz="2000" dirty="0"/>
              <a:t>RHS</a:t>
            </a:r>
            <a:r>
              <a:rPr lang="zh-CN" altLang="en-US" sz="2000" dirty="0"/>
              <a:t>中的</a:t>
            </a:r>
            <a:r>
              <a:rPr lang="zh-CN" altLang="en-US" sz="2000" b="1" dirty="0">
                <a:solidFill>
                  <a:schemeClr val="accent6"/>
                </a:solidFill>
              </a:rPr>
              <a:t>多余元素</a:t>
            </a:r>
            <a:endParaRPr lang="en-US" altLang="zh-CN" sz="2000" dirty="0">
              <a:solidFill>
                <a:schemeClr val="accent6"/>
              </a:solidFill>
            </a:endParaRPr>
          </a:p>
          <a:p>
            <a:endParaRPr lang="zh-CN" altLang="en-US" dirty="0"/>
          </a:p>
        </p:txBody>
      </p:sp>
      <p:pic>
        <p:nvPicPr>
          <p:cNvPr id="4" name="图片 3">
            <a:extLst>
              <a:ext uri="{FF2B5EF4-FFF2-40B4-BE49-F238E27FC236}">
                <a16:creationId xmlns:a16="http://schemas.microsoft.com/office/drawing/2014/main" id="{DDD638C4-37AE-4513-8F7A-1DC8051286FE}"/>
              </a:ext>
            </a:extLst>
          </p:cNvPr>
          <p:cNvPicPr>
            <a:picLocks noChangeAspect="1"/>
          </p:cNvPicPr>
          <p:nvPr/>
        </p:nvPicPr>
        <p:blipFill>
          <a:blip r:embed="rId2"/>
          <a:stretch>
            <a:fillRect/>
          </a:stretch>
        </p:blipFill>
        <p:spPr>
          <a:xfrm>
            <a:off x="6659495" y="-103741"/>
            <a:ext cx="4272483" cy="924494"/>
          </a:xfrm>
          <a:prstGeom prst="rect">
            <a:avLst/>
          </a:prstGeom>
        </p:spPr>
      </p:pic>
      <p:sp>
        <p:nvSpPr>
          <p:cNvPr id="5" name="Rectangle 3">
            <a:extLst>
              <a:ext uri="{FF2B5EF4-FFF2-40B4-BE49-F238E27FC236}">
                <a16:creationId xmlns:a16="http://schemas.microsoft.com/office/drawing/2014/main" id="{50B7246E-A7FA-41E0-A71E-6E3818F15F5F}"/>
              </a:ext>
            </a:extLst>
          </p:cNvPr>
          <p:cNvSpPr txBox="1">
            <a:spLocks noChangeArrowheads="1"/>
          </p:cNvSpPr>
          <p:nvPr/>
        </p:nvSpPr>
        <p:spPr>
          <a:xfrm>
            <a:off x="111911" y="4652065"/>
            <a:ext cx="4538328" cy="1440986"/>
          </a:xfrm>
          <a:prstGeom prst="rect">
            <a:avLst/>
          </a:prstGeom>
        </p:spPr>
        <p:style>
          <a:lnRef idx="2">
            <a:schemeClr val="accent2"/>
          </a:lnRef>
          <a:fillRef idx="1">
            <a:schemeClr val="lt1"/>
          </a:fillRef>
          <a:effectRef idx="0">
            <a:schemeClr val="accent2"/>
          </a:effectRef>
          <a:fontRef idx="minor">
            <a:schemeClr val="dk1"/>
          </a:fontRef>
        </p:style>
        <p:txBody>
          <a:bodyPr vert="horz" lIns="108850" tIns="54425" rIns="108850" bIns="54425"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fontAlgn="auto">
              <a:lnSpc>
                <a:spcPct val="120000"/>
              </a:lnSpc>
              <a:spcBef>
                <a:spcPts val="0"/>
              </a:spcBef>
              <a:spcAft>
                <a:spcPts val="0"/>
              </a:spcAft>
              <a:buClr>
                <a:srgbClr val="008000"/>
              </a:buClr>
              <a:buNone/>
            </a:pPr>
            <a:r>
              <a:rPr lang="en-US" altLang="zh-CN" sz="1800" dirty="0">
                <a:latin typeface="Consolas" panose="020B0609020204030204" pitchFamily="49" charset="0"/>
              </a:rPr>
              <a:t>&gt;&gt;&gt; (x, y, z) = (False, 3.5, '</a:t>
            </a:r>
            <a:r>
              <a:rPr lang="en-US" altLang="zh-CN" sz="1800" dirty="0" err="1">
                <a:latin typeface="Consolas" panose="020B0609020204030204" pitchFamily="49" charset="0"/>
              </a:rPr>
              <a:t>exp</a:t>
            </a:r>
            <a:r>
              <a:rPr lang="en-US" altLang="zh-CN" sz="1800" dirty="0">
                <a:latin typeface="Consolas" panose="020B0609020204030204" pitchFamily="49" charset="0"/>
              </a:rPr>
              <a:t>')</a:t>
            </a:r>
          </a:p>
          <a:p>
            <a:pPr fontAlgn="auto">
              <a:lnSpc>
                <a:spcPct val="120000"/>
              </a:lnSpc>
              <a:spcBef>
                <a:spcPts val="0"/>
              </a:spcBef>
              <a:spcAft>
                <a:spcPts val="0"/>
              </a:spcAft>
              <a:buClr>
                <a:srgbClr val="008000"/>
              </a:buClr>
              <a:buNone/>
            </a:pPr>
            <a:r>
              <a:rPr lang="en-US" altLang="zh-CN" sz="1800" dirty="0">
                <a:latin typeface="Consolas" panose="020B0609020204030204" pitchFamily="49" charset="0"/>
              </a:rPr>
              <a:t>&gt;&gt;&gt; x, y, z = (False, 3.5, 'exp')</a:t>
            </a:r>
          </a:p>
          <a:p>
            <a:pPr fontAlgn="auto">
              <a:lnSpc>
                <a:spcPct val="120000"/>
              </a:lnSpc>
              <a:spcBef>
                <a:spcPts val="0"/>
              </a:spcBef>
              <a:spcAft>
                <a:spcPts val="0"/>
              </a:spcAft>
              <a:buClr>
                <a:srgbClr val="008000"/>
              </a:buClr>
              <a:buNone/>
            </a:pPr>
            <a:r>
              <a:rPr lang="en-US" altLang="zh-CN" sz="1800" dirty="0">
                <a:latin typeface="Consolas" panose="020B0609020204030204" pitchFamily="49" charset="0"/>
              </a:rPr>
              <a:t>&gt;&gt;&gt; x, y, z </a:t>
            </a:r>
          </a:p>
          <a:p>
            <a:pPr fontAlgn="auto">
              <a:lnSpc>
                <a:spcPct val="120000"/>
              </a:lnSpc>
              <a:spcBef>
                <a:spcPts val="0"/>
              </a:spcBef>
              <a:spcAft>
                <a:spcPts val="0"/>
              </a:spcAft>
              <a:buClr>
                <a:srgbClr val="008000"/>
              </a:buClr>
              <a:buNone/>
            </a:pPr>
            <a:r>
              <a:rPr lang="en-US" altLang="zh-CN" sz="1800" dirty="0">
                <a:solidFill>
                  <a:srgbClr val="0070C0"/>
                </a:solidFill>
                <a:latin typeface="Consolas" panose="020B0609020204030204" pitchFamily="49" charset="0"/>
              </a:rPr>
              <a:t>(False, 3.5, 'exp')</a:t>
            </a:r>
          </a:p>
          <a:p>
            <a:pPr fontAlgn="auto">
              <a:lnSpc>
                <a:spcPct val="120000"/>
              </a:lnSpc>
              <a:spcBef>
                <a:spcPts val="0"/>
              </a:spcBef>
              <a:spcAft>
                <a:spcPts val="0"/>
              </a:spcAft>
              <a:buClr>
                <a:srgbClr val="008000"/>
              </a:buClr>
              <a:buNone/>
            </a:pPr>
            <a:endParaRPr lang="en-US" altLang="zh-CN" sz="1800" dirty="0">
              <a:latin typeface="Consolas" panose="020B0609020204030204" pitchFamily="49" charset="0"/>
            </a:endParaRPr>
          </a:p>
          <a:p>
            <a:pPr fontAlgn="auto">
              <a:lnSpc>
                <a:spcPct val="120000"/>
              </a:lnSpc>
              <a:spcBef>
                <a:spcPts val="0"/>
              </a:spcBef>
              <a:spcAft>
                <a:spcPts val="0"/>
              </a:spcAft>
              <a:buClr>
                <a:srgbClr val="008000"/>
              </a:buClr>
              <a:buFont typeface="Times New Roman" pitchFamily="18" charset="0"/>
              <a:buNone/>
            </a:pPr>
            <a:endParaRPr lang="en-US" altLang="zh-CN" sz="1800" dirty="0">
              <a:latin typeface="Consolas" panose="020B0609020204030204" pitchFamily="49" charset="0"/>
            </a:endParaRPr>
          </a:p>
        </p:txBody>
      </p:sp>
      <p:sp>
        <p:nvSpPr>
          <p:cNvPr id="6" name="矩形 5">
            <a:extLst>
              <a:ext uri="{FF2B5EF4-FFF2-40B4-BE49-F238E27FC236}">
                <a16:creationId xmlns:a16="http://schemas.microsoft.com/office/drawing/2014/main" id="{75126E62-C058-4082-9C71-4450419CD01C}"/>
              </a:ext>
            </a:extLst>
          </p:cNvPr>
          <p:cNvSpPr/>
          <p:nvPr/>
        </p:nvSpPr>
        <p:spPr>
          <a:xfrm>
            <a:off x="4793058" y="4652065"/>
            <a:ext cx="3173184"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a, b, c = [1, 2, 3]</a:t>
            </a:r>
          </a:p>
          <a:p>
            <a:r>
              <a:rPr lang="en-US" altLang="zh-CN" dirty="0">
                <a:latin typeface="Consolas" panose="020B0609020204030204" pitchFamily="49" charset="0"/>
              </a:rPr>
              <a:t>&gt;&gt;&gt; a, b, c</a:t>
            </a:r>
          </a:p>
          <a:p>
            <a:r>
              <a:rPr lang="en-US" altLang="zh-CN" dirty="0">
                <a:solidFill>
                  <a:srgbClr val="0070C0"/>
                </a:solidFill>
                <a:latin typeface="Consolas" panose="020B0609020204030204" pitchFamily="49" charset="0"/>
              </a:rPr>
              <a:t>(1, 2, 3)</a:t>
            </a:r>
          </a:p>
          <a:p>
            <a:r>
              <a:rPr lang="en-US" altLang="zh-CN" dirty="0">
                <a:latin typeface="Consolas" panose="020B0609020204030204" pitchFamily="49" charset="0"/>
              </a:rPr>
              <a:t>&gt;&gt;&gt;[a, b, c] = '</a:t>
            </a:r>
            <a:r>
              <a:rPr lang="en-US" altLang="zh-CN" dirty="0" err="1">
                <a:latin typeface="Consolas" panose="020B0609020204030204" pitchFamily="49" charset="0"/>
              </a:rPr>
              <a:t>abc</a:t>
            </a:r>
            <a:r>
              <a:rPr lang="en-US" altLang="zh-CN" dirty="0">
                <a:latin typeface="Consolas" panose="020B0609020204030204" pitchFamily="49" charset="0"/>
              </a:rPr>
              <a:t>'</a:t>
            </a:r>
          </a:p>
          <a:p>
            <a:r>
              <a:rPr lang="en-US" altLang="zh-CN" dirty="0">
                <a:latin typeface="Consolas" panose="020B0609020204030204" pitchFamily="49" charset="0"/>
              </a:rPr>
              <a:t>&gt;&gt;&gt; a, b, c </a:t>
            </a:r>
          </a:p>
          <a:p>
            <a:r>
              <a:rPr lang="en-US" altLang="zh-CN" dirty="0">
                <a:solidFill>
                  <a:srgbClr val="0070C0"/>
                </a:solidFill>
                <a:latin typeface="Consolas" panose="020B0609020204030204" pitchFamily="49" charset="0"/>
              </a:rPr>
              <a:t>('a', 'b', 'c')</a:t>
            </a:r>
            <a:endParaRPr lang="zh-CN" altLang="en-US" dirty="0">
              <a:solidFill>
                <a:srgbClr val="0070C0"/>
              </a:solidFill>
              <a:latin typeface="Consolas" panose="020B0609020204030204" pitchFamily="49" charset="0"/>
            </a:endParaRPr>
          </a:p>
        </p:txBody>
      </p:sp>
      <p:sp>
        <p:nvSpPr>
          <p:cNvPr id="7" name="矩形 6">
            <a:extLst>
              <a:ext uri="{FF2B5EF4-FFF2-40B4-BE49-F238E27FC236}">
                <a16:creationId xmlns:a16="http://schemas.microsoft.com/office/drawing/2014/main" id="{EB7CCB1A-6CE1-4511-AEEB-AEC235E2F46B}"/>
              </a:ext>
            </a:extLst>
          </p:cNvPr>
          <p:cNvSpPr/>
          <p:nvPr/>
        </p:nvSpPr>
        <p:spPr>
          <a:xfrm>
            <a:off x="8109061" y="4218396"/>
            <a:ext cx="4081351"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a, b, c = range(3) </a:t>
            </a:r>
          </a:p>
          <a:p>
            <a:r>
              <a:rPr lang="en-US" altLang="zh-CN" dirty="0">
                <a:latin typeface="Consolas" panose="020B0609020204030204" pitchFamily="49" charset="0"/>
              </a:rPr>
              <a:t>&gt;&gt;&gt; a, b, c</a:t>
            </a:r>
          </a:p>
          <a:p>
            <a:r>
              <a:rPr lang="en-US" altLang="zh-CN" dirty="0">
                <a:solidFill>
                  <a:srgbClr val="0070C0"/>
                </a:solidFill>
                <a:latin typeface="Consolas" panose="020B0609020204030204" pitchFamily="49" charset="0"/>
              </a:rPr>
              <a:t>(0, 1, 2)</a:t>
            </a:r>
          </a:p>
          <a:p>
            <a:r>
              <a:rPr lang="en-US" altLang="zh-CN" dirty="0">
                <a:latin typeface="Consolas" panose="020B0609020204030204" pitchFamily="49" charset="0"/>
              </a:rPr>
              <a:t>&gt;&gt;&gt; a, b, c = range(4)</a:t>
            </a:r>
          </a:p>
          <a:p>
            <a:r>
              <a:rPr lang="en-US" altLang="zh-CN" dirty="0" err="1">
                <a:solidFill>
                  <a:srgbClr val="0070C0"/>
                </a:solidFill>
                <a:latin typeface="Consolas" panose="020B0609020204030204" pitchFamily="49" charset="0"/>
              </a:rPr>
              <a:t>Traceback</a:t>
            </a:r>
            <a:r>
              <a:rPr lang="en-US" altLang="zh-CN" dirty="0">
                <a:solidFill>
                  <a:srgbClr val="0070C0"/>
                </a:solidFill>
                <a:latin typeface="Consolas" panose="020B0609020204030204" pitchFamily="49" charset="0"/>
              </a:rPr>
              <a:t> (most recent call last):</a:t>
            </a:r>
          </a:p>
          <a:p>
            <a:r>
              <a:rPr lang="en-US" altLang="zh-CN" dirty="0" err="1">
                <a:solidFill>
                  <a:srgbClr val="FF0000"/>
                </a:solidFill>
                <a:latin typeface="Consolas" panose="020B0609020204030204" pitchFamily="49" charset="0"/>
              </a:rPr>
              <a:t>ValueError</a:t>
            </a:r>
            <a:r>
              <a:rPr lang="en-US" altLang="zh-CN" dirty="0">
                <a:solidFill>
                  <a:srgbClr val="FF0000"/>
                </a:solidFill>
                <a:latin typeface="Consolas" panose="020B0609020204030204" pitchFamily="49" charset="0"/>
              </a:rPr>
              <a:t>: too many values to unpack (expected 3)</a:t>
            </a:r>
          </a:p>
        </p:txBody>
      </p:sp>
    </p:spTree>
    <p:extLst>
      <p:ext uri="{BB962C8B-B14F-4D97-AF65-F5344CB8AC3E}">
        <p14:creationId xmlns:p14="http://schemas.microsoft.com/office/powerpoint/2010/main" val="18417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2F5F5-DD09-4327-ACCB-A5D05F7E996C}"/>
              </a:ext>
            </a:extLst>
          </p:cNvPr>
          <p:cNvSpPr>
            <a:spLocks noGrp="1"/>
          </p:cNvSpPr>
          <p:nvPr>
            <p:ph type="title"/>
          </p:nvPr>
        </p:nvSpPr>
        <p:spPr/>
        <p:txBody>
          <a:bodyPr/>
          <a:lstStyle/>
          <a:p>
            <a:r>
              <a:rPr lang="zh-CN" altLang="en-US" dirty="0"/>
              <a:t>列表和元组字面量</a:t>
            </a:r>
          </a:p>
        </p:txBody>
      </p:sp>
      <p:sp>
        <p:nvSpPr>
          <p:cNvPr id="3" name="内容占位符 2">
            <a:extLst>
              <a:ext uri="{FF2B5EF4-FFF2-40B4-BE49-F238E27FC236}">
                <a16:creationId xmlns:a16="http://schemas.microsoft.com/office/drawing/2014/main" id="{80EFDCBD-C7C6-4F8A-899C-8F6B1640D8F5}"/>
              </a:ext>
            </a:extLst>
          </p:cNvPr>
          <p:cNvSpPr>
            <a:spLocks noGrp="1"/>
          </p:cNvSpPr>
          <p:nvPr>
            <p:ph idx="1"/>
          </p:nvPr>
        </p:nvSpPr>
        <p:spPr/>
        <p:txBody>
          <a:bodyPr/>
          <a:lstStyle/>
          <a:p>
            <a:r>
              <a:rPr lang="zh-CN" altLang="en-US" dirty="0"/>
              <a:t>内置函数</a:t>
            </a:r>
            <a:r>
              <a:rPr lang="zh-CN" altLang="en-US" b="1" dirty="0">
                <a:solidFill>
                  <a:schemeClr val="accent6"/>
                </a:solidFill>
              </a:rPr>
              <a:t> </a:t>
            </a:r>
            <a:r>
              <a:rPr lang="en-US" altLang="zh-CN" b="1" dirty="0" err="1">
                <a:solidFill>
                  <a:schemeClr val="accent6"/>
                </a:solidFill>
              </a:rPr>
              <a:t>len</a:t>
            </a:r>
            <a:r>
              <a:rPr lang="en-US" altLang="zh-CN" b="1" dirty="0">
                <a:solidFill>
                  <a:schemeClr val="accent6"/>
                </a:solidFill>
              </a:rPr>
              <a:t>(obj)</a:t>
            </a:r>
            <a:r>
              <a:rPr lang="zh-CN" altLang="en-US" dirty="0"/>
              <a:t>返回容器对象</a:t>
            </a:r>
            <a:r>
              <a:rPr lang="en-US" altLang="zh-CN" dirty="0"/>
              <a:t>obj</a:t>
            </a:r>
            <a:r>
              <a:rPr lang="zh-CN" altLang="en-US" dirty="0"/>
              <a:t>中的元素的个数 </a:t>
            </a:r>
            <a:endParaRPr lang="en-US" altLang="zh-CN" dirty="0"/>
          </a:p>
          <a:p>
            <a:endParaRPr lang="zh-CN" altLang="en-US" dirty="0"/>
          </a:p>
        </p:txBody>
      </p:sp>
      <p:sp>
        <p:nvSpPr>
          <p:cNvPr id="4" name="矩形 3">
            <a:extLst>
              <a:ext uri="{FF2B5EF4-FFF2-40B4-BE49-F238E27FC236}">
                <a16:creationId xmlns:a16="http://schemas.microsoft.com/office/drawing/2014/main" id="{9E5CF4E5-4D37-45A9-A324-3666EF06E678}"/>
              </a:ext>
            </a:extLst>
          </p:cNvPr>
          <p:cNvSpPr/>
          <p:nvPr/>
        </p:nvSpPr>
        <p:spPr>
          <a:xfrm>
            <a:off x="631685" y="1328023"/>
            <a:ext cx="4905983"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onsolas" panose="020B0609020204030204" pitchFamily="49" charset="0"/>
              </a:rPr>
              <a:t>&gt;&gt;&gt; s = []</a:t>
            </a:r>
          </a:p>
          <a:p>
            <a:r>
              <a:rPr lang="en-US" altLang="zh-CN" dirty="0">
                <a:latin typeface="Consolas" panose="020B0609020204030204" pitchFamily="49" charset="0"/>
              </a:rPr>
              <a:t>&gt;&gt;&gt; s</a:t>
            </a:r>
          </a:p>
          <a:p>
            <a:r>
              <a:rPr lang="en-US" altLang="zh-CN" dirty="0">
                <a:latin typeface="Consolas" panose="020B0609020204030204" pitchFamily="49" charset="0"/>
              </a:rPr>
              <a:t>[]</a:t>
            </a:r>
          </a:p>
          <a:p>
            <a:r>
              <a:rPr lang="en-US" altLang="zh-CN" dirty="0">
                <a:latin typeface="Consolas" panose="020B0609020204030204" pitchFamily="49" charset="0"/>
              </a:rPr>
              <a:t>&gt;&gt;&gt; </a:t>
            </a:r>
            <a:r>
              <a:rPr lang="en-US" altLang="zh-CN" dirty="0" err="1">
                <a:latin typeface="Consolas" panose="020B0609020204030204" pitchFamily="49" charset="0"/>
              </a:rPr>
              <a:t>len</a:t>
            </a:r>
            <a:r>
              <a:rPr lang="en-US" altLang="zh-CN" dirty="0">
                <a:latin typeface="Consolas" panose="020B0609020204030204" pitchFamily="49" charset="0"/>
              </a:rPr>
              <a:t>(s)</a:t>
            </a:r>
          </a:p>
          <a:p>
            <a:r>
              <a:rPr lang="en-US" altLang="zh-CN" dirty="0">
                <a:latin typeface="Consolas" panose="020B0609020204030204" pitchFamily="49" charset="0"/>
              </a:rPr>
              <a:t>0</a:t>
            </a:r>
          </a:p>
          <a:p>
            <a:r>
              <a:rPr lang="zh-CN" altLang="en-US" dirty="0">
                <a:latin typeface="Consolas" panose="020B0609020204030204" pitchFamily="49" charset="0"/>
              </a:rPr>
              <a:t>&gt;&gt;&gt; [1, 2, 3]</a:t>
            </a:r>
          </a:p>
          <a:p>
            <a:r>
              <a:rPr lang="zh-CN" altLang="en-US" dirty="0">
                <a:latin typeface="Consolas" panose="020B0609020204030204" pitchFamily="49" charset="0"/>
              </a:rPr>
              <a:t>[1, 2, 3]</a:t>
            </a:r>
          </a:p>
          <a:p>
            <a:r>
              <a:rPr lang="zh-CN" altLang="en-US" dirty="0">
                <a:latin typeface="Consolas" panose="020B0609020204030204" pitchFamily="49" charset="0"/>
              </a:rPr>
              <a:t>&gt;&gt;&gt; ['if', 'for', 'while']</a:t>
            </a:r>
          </a:p>
          <a:p>
            <a:r>
              <a:rPr lang="zh-CN" altLang="en-US" dirty="0">
                <a:latin typeface="Consolas" panose="020B0609020204030204" pitchFamily="49" charset="0"/>
              </a:rPr>
              <a:t>['if', 'for', 'while']</a:t>
            </a:r>
          </a:p>
          <a:p>
            <a:r>
              <a:rPr lang="zh-CN" altLang="en-US" dirty="0">
                <a:latin typeface="Consolas" panose="020B0609020204030204" pitchFamily="49" charset="0"/>
              </a:rPr>
              <a:t>&gt;&gt;&gt; </a:t>
            </a:r>
            <a:r>
              <a:rPr lang="en-US" altLang="zh-CN" dirty="0">
                <a:latin typeface="Consolas" panose="020B0609020204030204" pitchFamily="49" charset="0"/>
              </a:rPr>
              <a:t>s = </a:t>
            </a:r>
            <a:r>
              <a:rPr lang="zh-CN" altLang="en-US" dirty="0">
                <a:latin typeface="Consolas" panose="020B0609020204030204" pitchFamily="49" charset="0"/>
              </a:rPr>
              <a:t>[[1, 2, 3], [4, 5, 6]]</a:t>
            </a:r>
            <a:endParaRPr lang="en-US" altLang="zh-CN" dirty="0">
              <a:latin typeface="Consolas" panose="020B0609020204030204" pitchFamily="49" charset="0"/>
            </a:endParaRPr>
          </a:p>
          <a:p>
            <a:r>
              <a:rPr lang="en-US" altLang="zh-CN" dirty="0">
                <a:latin typeface="Consolas" panose="020B0609020204030204" pitchFamily="49" charset="0"/>
              </a:rPr>
              <a:t>&gt;&gt;&gt; s</a:t>
            </a:r>
            <a:endParaRPr lang="zh-CN" altLang="en-US" dirty="0">
              <a:latin typeface="Consolas" panose="020B0609020204030204" pitchFamily="49" charset="0"/>
            </a:endParaRPr>
          </a:p>
          <a:p>
            <a:r>
              <a:rPr lang="zh-CN" altLang="en-US" dirty="0">
                <a:latin typeface="Consolas" panose="020B0609020204030204" pitchFamily="49" charset="0"/>
              </a:rPr>
              <a:t>[[1, 2, 3], [4, 5, 6]]</a:t>
            </a:r>
            <a:endParaRPr lang="en-US" altLang="zh-CN" dirty="0">
              <a:latin typeface="Consolas" panose="020B0609020204030204" pitchFamily="49" charset="0"/>
            </a:endParaRPr>
          </a:p>
          <a:p>
            <a:r>
              <a:rPr lang="en-US" altLang="zh-CN" dirty="0">
                <a:latin typeface="Consolas" panose="020B0609020204030204" pitchFamily="49" charset="0"/>
              </a:rPr>
              <a:t>&gt;&gt;&gt; </a:t>
            </a:r>
            <a:r>
              <a:rPr lang="en-US" altLang="zh-CN" dirty="0" err="1">
                <a:latin typeface="Consolas" panose="020B0609020204030204" pitchFamily="49" charset="0"/>
              </a:rPr>
              <a:t>len</a:t>
            </a:r>
            <a:r>
              <a:rPr lang="en-US" altLang="zh-CN" dirty="0">
                <a:latin typeface="Consolas" panose="020B0609020204030204" pitchFamily="49" charset="0"/>
              </a:rPr>
              <a:t>(s)</a:t>
            </a:r>
          </a:p>
          <a:p>
            <a:r>
              <a:rPr lang="en-US" altLang="zh-CN" dirty="0">
                <a:latin typeface="Consolas" panose="020B0609020204030204" pitchFamily="49" charset="0"/>
              </a:rPr>
              <a:t>2</a:t>
            </a:r>
            <a:endParaRPr lang="zh-CN" altLang="en-US" dirty="0">
              <a:latin typeface="Consolas" panose="020B0609020204030204" pitchFamily="49" charset="0"/>
            </a:endParaRPr>
          </a:p>
          <a:p>
            <a:r>
              <a:rPr lang="zh-CN" altLang="en-US" dirty="0">
                <a:latin typeface="Consolas" panose="020B0609020204030204" pitchFamily="49" charset="0"/>
              </a:rPr>
              <a:t>&gt;&gt;&gt; ['tony', ('python', 'math'), 18]</a:t>
            </a:r>
          </a:p>
          <a:p>
            <a:r>
              <a:rPr lang="zh-CN" altLang="en-US" dirty="0">
                <a:latin typeface="Consolas" panose="020B0609020204030204" pitchFamily="49" charset="0"/>
              </a:rPr>
              <a:t>['tony', ('python', 'math'), 18]</a:t>
            </a:r>
          </a:p>
        </p:txBody>
      </p:sp>
      <p:sp>
        <p:nvSpPr>
          <p:cNvPr id="5" name="矩形 4">
            <a:extLst>
              <a:ext uri="{FF2B5EF4-FFF2-40B4-BE49-F238E27FC236}">
                <a16:creationId xmlns:a16="http://schemas.microsoft.com/office/drawing/2014/main" id="{98502DBD-3E87-43A7-9A0B-298A6566AD3E}"/>
              </a:ext>
            </a:extLst>
          </p:cNvPr>
          <p:cNvSpPr/>
          <p:nvPr/>
        </p:nvSpPr>
        <p:spPr>
          <a:xfrm>
            <a:off x="6705704" y="82054"/>
            <a:ext cx="4328742" cy="646330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latin typeface="Consolas" panose="020B0609020204030204" pitchFamily="49" charset="0"/>
              </a:rPr>
              <a:t>&gt;&gt;&gt; t =</a:t>
            </a:r>
            <a:r>
              <a:rPr lang="zh-CN" altLang="en-US"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&gt;&gt;&gt; t</a:t>
            </a:r>
          </a:p>
          <a:p>
            <a:r>
              <a:rPr lang="en-US" altLang="zh-CN" dirty="0">
                <a:latin typeface="Consolas" panose="020B0609020204030204" pitchFamily="49" charset="0"/>
              </a:rPr>
              <a:t>()</a:t>
            </a:r>
          </a:p>
          <a:p>
            <a:r>
              <a:rPr lang="en-US" altLang="zh-CN" dirty="0">
                <a:latin typeface="Consolas" panose="020B0609020204030204" pitchFamily="49" charset="0"/>
              </a:rPr>
              <a:t>&gt;&gt;&gt; </a:t>
            </a:r>
            <a:r>
              <a:rPr lang="en-US" altLang="zh-CN" dirty="0" err="1">
                <a:latin typeface="Consolas" panose="020B0609020204030204" pitchFamily="49" charset="0"/>
              </a:rPr>
              <a:t>len</a:t>
            </a:r>
            <a:r>
              <a:rPr lang="en-US" altLang="zh-CN" dirty="0">
                <a:latin typeface="Consolas" panose="020B0609020204030204" pitchFamily="49" charset="0"/>
              </a:rPr>
              <a:t>(t)</a:t>
            </a:r>
          </a:p>
          <a:p>
            <a:r>
              <a:rPr lang="en-US" altLang="zh-CN" dirty="0">
                <a:latin typeface="Consolas" panose="020B0609020204030204" pitchFamily="49" charset="0"/>
              </a:rPr>
              <a:t>0</a:t>
            </a:r>
          </a:p>
          <a:p>
            <a:r>
              <a:rPr lang="zh-CN" altLang="en-US" dirty="0">
                <a:latin typeface="Consolas" panose="020B0609020204030204" pitchFamily="49" charset="0"/>
              </a:rPr>
              <a:t>&gt;&gt;&gt; </a:t>
            </a:r>
            <a:r>
              <a:rPr lang="en-US" altLang="zh-CN" dirty="0">
                <a:latin typeface="Consolas" panose="020B0609020204030204" pitchFamily="49" charset="0"/>
              </a:rPr>
              <a:t>(</a:t>
            </a:r>
            <a:r>
              <a:rPr lang="zh-CN" altLang="en-US" dirty="0">
                <a:latin typeface="Consolas" panose="020B0609020204030204" pitchFamily="49" charset="0"/>
              </a:rPr>
              <a:t>1, 2, 3</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latin typeface="Consolas" panose="020B0609020204030204" pitchFamily="49" charset="0"/>
              </a:rPr>
              <a:t>(</a:t>
            </a:r>
            <a:r>
              <a:rPr lang="zh-CN" altLang="en-US" dirty="0">
                <a:latin typeface="Consolas" panose="020B0609020204030204" pitchFamily="49" charset="0"/>
              </a:rPr>
              <a:t>1, 2, 3</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latin typeface="Consolas" panose="020B0609020204030204" pitchFamily="49" charset="0"/>
              </a:rPr>
              <a:t>&gt;&gt;&gt; </a:t>
            </a:r>
            <a:r>
              <a:rPr lang="en-US" altLang="zh-CN" dirty="0">
                <a:latin typeface="Consolas" panose="020B0609020204030204" pitchFamily="49" charset="0"/>
              </a:rPr>
              <a:t>t = (2, </a:t>
            </a:r>
            <a:r>
              <a:rPr lang="zh-CN" altLang="en-US" dirty="0">
                <a:latin typeface="Consolas" panose="020B0609020204030204" pitchFamily="49" charset="0"/>
              </a:rPr>
              <a:t>[1, 2, 3], [4, 5, 6]</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latin typeface="Consolas" panose="020B0609020204030204" pitchFamily="49" charset="0"/>
              </a:rPr>
              <a:t>&gt;&gt;&gt; t</a:t>
            </a:r>
          </a:p>
          <a:p>
            <a:r>
              <a:rPr lang="en-US" altLang="zh-CN" dirty="0">
                <a:latin typeface="Consolas" panose="020B0609020204030204" pitchFamily="49" charset="0"/>
              </a:rPr>
              <a:t>(2, </a:t>
            </a:r>
            <a:r>
              <a:rPr lang="zh-CN" altLang="en-US" dirty="0">
                <a:latin typeface="Consolas" panose="020B0609020204030204" pitchFamily="49" charset="0"/>
              </a:rPr>
              <a:t>[1, 2, 3], [4, 5, 6]</a:t>
            </a:r>
            <a:r>
              <a:rPr lang="en-US" altLang="zh-CN" dirty="0">
                <a:latin typeface="Consolas" panose="020B0609020204030204" pitchFamily="49" charset="0"/>
              </a:rPr>
              <a:t>)</a:t>
            </a:r>
          </a:p>
          <a:p>
            <a:r>
              <a:rPr lang="en-US" altLang="zh-CN" dirty="0">
                <a:latin typeface="Consolas" panose="020B0609020204030204" pitchFamily="49" charset="0"/>
              </a:rPr>
              <a:t>&gt;&gt;&gt; </a:t>
            </a:r>
            <a:r>
              <a:rPr lang="en-US" altLang="zh-CN" dirty="0" err="1">
                <a:latin typeface="Consolas" panose="020B0609020204030204" pitchFamily="49" charset="0"/>
              </a:rPr>
              <a:t>len</a:t>
            </a:r>
            <a:r>
              <a:rPr lang="en-US" altLang="zh-CN" dirty="0">
                <a:latin typeface="Consolas" panose="020B0609020204030204" pitchFamily="49" charset="0"/>
              </a:rPr>
              <a:t>(t)</a:t>
            </a:r>
          </a:p>
          <a:p>
            <a:r>
              <a:rPr lang="en-US" altLang="zh-CN" dirty="0">
                <a:latin typeface="Consolas" panose="020B0609020204030204" pitchFamily="49" charset="0"/>
              </a:rPr>
              <a:t>3</a:t>
            </a:r>
          </a:p>
          <a:p>
            <a:r>
              <a:rPr lang="en-US" altLang="zh-CN" dirty="0">
                <a:latin typeface="Consolas" panose="020B0609020204030204" pitchFamily="49" charset="0"/>
              </a:rPr>
              <a:t>&gt;&gt;&gt; 1, 2</a:t>
            </a:r>
          </a:p>
          <a:p>
            <a:r>
              <a:rPr lang="en-US" altLang="zh-CN" dirty="0">
                <a:latin typeface="Consolas" panose="020B0609020204030204" pitchFamily="49" charset="0"/>
              </a:rPr>
              <a:t>(1, 2)</a:t>
            </a:r>
          </a:p>
          <a:p>
            <a:r>
              <a:rPr lang="zh-CN" altLang="en-US" dirty="0">
                <a:latin typeface="Consolas" panose="020B0609020204030204" pitchFamily="49" charset="0"/>
              </a:rPr>
              <a:t>&gt;&gt;&gt; x = 1, 2, (3, 4)</a:t>
            </a:r>
          </a:p>
          <a:p>
            <a:r>
              <a:rPr lang="zh-CN" altLang="en-US" dirty="0">
                <a:latin typeface="Consolas" panose="020B0609020204030204" pitchFamily="49" charset="0"/>
              </a:rPr>
              <a:t>&gt;&gt;&gt; x</a:t>
            </a:r>
          </a:p>
          <a:p>
            <a:r>
              <a:rPr lang="zh-CN" altLang="en-US" dirty="0">
                <a:latin typeface="Consolas" panose="020B0609020204030204" pitchFamily="49" charset="0"/>
              </a:rPr>
              <a:t>(1, 2, (3, 4))</a:t>
            </a:r>
            <a:endParaRPr lang="en-US" altLang="zh-CN" dirty="0">
              <a:latin typeface="Consolas" panose="020B0609020204030204" pitchFamily="49" charset="0"/>
            </a:endParaRPr>
          </a:p>
          <a:p>
            <a:r>
              <a:rPr lang="en-US" altLang="zh-CN" dirty="0">
                <a:latin typeface="Consolas" panose="020B0609020204030204" pitchFamily="49" charset="0"/>
              </a:rPr>
              <a:t>&gt;&gt;&gt; x = (3)</a:t>
            </a:r>
          </a:p>
          <a:p>
            <a:r>
              <a:rPr lang="en-US" altLang="zh-CN" dirty="0">
                <a:latin typeface="Consolas" panose="020B0609020204030204" pitchFamily="49" charset="0"/>
              </a:rPr>
              <a:t>&gt;&gt;&gt; x</a:t>
            </a:r>
          </a:p>
          <a:p>
            <a:r>
              <a:rPr lang="en-US" altLang="zh-CN" dirty="0">
                <a:latin typeface="Consolas" panose="020B0609020204030204" pitchFamily="49" charset="0"/>
              </a:rPr>
              <a:t>3</a:t>
            </a:r>
          </a:p>
          <a:p>
            <a:r>
              <a:rPr lang="en-US" altLang="zh-CN" dirty="0">
                <a:latin typeface="Consolas" panose="020B0609020204030204" pitchFamily="49" charset="0"/>
              </a:rPr>
              <a:t>&gt;&gt;&gt; x = 3,  # or (3, )</a:t>
            </a:r>
          </a:p>
          <a:p>
            <a:r>
              <a:rPr lang="en-US" altLang="zh-CN" dirty="0">
                <a:latin typeface="Consolas" panose="020B0609020204030204" pitchFamily="49" charset="0"/>
              </a:rPr>
              <a:t>&gt;&gt;&gt; x</a:t>
            </a:r>
          </a:p>
          <a:p>
            <a:r>
              <a:rPr lang="en-US" altLang="zh-CN" dirty="0">
                <a:latin typeface="Consolas" panose="020B0609020204030204" pitchFamily="49" charset="0"/>
              </a:rPr>
              <a:t>(3,)</a:t>
            </a:r>
            <a:endParaRPr lang="zh-CN" altLang="en-US" dirty="0">
              <a:latin typeface="Consolas" panose="020B0609020204030204" pitchFamily="49" charset="0"/>
            </a:endParaRPr>
          </a:p>
        </p:txBody>
      </p:sp>
    </p:spTree>
    <p:extLst>
      <p:ext uri="{BB962C8B-B14F-4D97-AF65-F5344CB8AC3E}">
        <p14:creationId xmlns:p14="http://schemas.microsoft.com/office/powerpoint/2010/main" val="2619135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1C9D72C-5F2B-4E66-B7E5-C4310078D646}"/>
              </a:ext>
            </a:extLst>
          </p:cNvPr>
          <p:cNvPicPr>
            <a:picLocks noChangeAspect="1"/>
          </p:cNvPicPr>
          <p:nvPr/>
        </p:nvPicPr>
        <p:blipFill>
          <a:blip r:embed="rId3"/>
          <a:stretch>
            <a:fillRect/>
          </a:stretch>
        </p:blipFill>
        <p:spPr>
          <a:xfrm>
            <a:off x="8347550" y="3813247"/>
            <a:ext cx="3787071" cy="2701328"/>
          </a:xfrm>
          <a:prstGeom prst="rect">
            <a:avLst/>
          </a:prstGeom>
        </p:spPr>
      </p:pic>
      <p:sp>
        <p:nvSpPr>
          <p:cNvPr id="2" name="标题 1">
            <a:extLst>
              <a:ext uri="{FF2B5EF4-FFF2-40B4-BE49-F238E27FC236}">
                <a16:creationId xmlns:a16="http://schemas.microsoft.com/office/drawing/2014/main" id="{21C055E3-3AE1-480D-8F9B-EA2CEAA0196F}"/>
              </a:ext>
            </a:extLst>
          </p:cNvPr>
          <p:cNvSpPr>
            <a:spLocks noGrp="1"/>
          </p:cNvSpPr>
          <p:nvPr>
            <p:ph type="title"/>
          </p:nvPr>
        </p:nvSpPr>
        <p:spPr/>
        <p:txBody>
          <a:bodyPr/>
          <a:lstStyle/>
          <a:p>
            <a:r>
              <a:rPr lang="zh-CN" altLang="en-US" dirty="0"/>
              <a:t>序列解包</a:t>
            </a:r>
            <a:r>
              <a:rPr lang="en-US" altLang="zh-CN" dirty="0"/>
              <a:t>(sequence unpacking)</a:t>
            </a:r>
            <a:endParaRPr lang="zh-CN" altLang="en-US" dirty="0"/>
          </a:p>
        </p:txBody>
      </p:sp>
      <p:sp>
        <p:nvSpPr>
          <p:cNvPr id="3" name="内容占位符 2">
            <a:extLst>
              <a:ext uri="{FF2B5EF4-FFF2-40B4-BE49-F238E27FC236}">
                <a16:creationId xmlns:a16="http://schemas.microsoft.com/office/drawing/2014/main" id="{29B63C46-3544-4C53-990A-DFCC66EA91C2}"/>
              </a:ext>
            </a:extLst>
          </p:cNvPr>
          <p:cNvSpPr>
            <a:spLocks noGrp="1"/>
          </p:cNvSpPr>
          <p:nvPr>
            <p:ph idx="1"/>
          </p:nvPr>
        </p:nvSpPr>
        <p:spPr/>
        <p:txBody>
          <a:bodyPr/>
          <a:lstStyle/>
          <a:p>
            <a:pPr marL="285750" indent="-285750">
              <a:lnSpc>
                <a:spcPct val="120000"/>
              </a:lnSpc>
              <a:spcBef>
                <a:spcPts val="0"/>
              </a:spcBef>
            </a:pPr>
            <a:r>
              <a:rPr lang="zh-CN" altLang="en-US" dirty="0"/>
              <a:t>对象引用可以是变量名，可以是属性，可以是通过下标描述的容器对象中的元素，可以是通过切片描述的列表中的一个或多个元素</a:t>
            </a:r>
            <a:endParaRPr lang="en-US" altLang="zh-CN" dirty="0"/>
          </a:p>
          <a:p>
            <a:pPr marL="285750" indent="-285750">
              <a:lnSpc>
                <a:spcPct val="120000"/>
              </a:lnSpc>
              <a:spcBef>
                <a:spcPts val="0"/>
              </a:spcBef>
            </a:pPr>
            <a:r>
              <a:rPr lang="zh-CN" altLang="en-US" dirty="0"/>
              <a:t>对象引用为</a:t>
            </a:r>
            <a:r>
              <a:rPr lang="zh-CN" altLang="en-US" b="1" dirty="0">
                <a:solidFill>
                  <a:schemeClr val="accent6"/>
                </a:solidFill>
              </a:rPr>
              <a:t>切片</a:t>
            </a:r>
            <a:r>
              <a:rPr lang="zh-CN" altLang="en-US" dirty="0"/>
              <a:t>时，必须与</a:t>
            </a:r>
            <a:r>
              <a:rPr lang="zh-CN" altLang="en-US" b="1" dirty="0">
                <a:solidFill>
                  <a:schemeClr val="accent6"/>
                </a:solidFill>
              </a:rPr>
              <a:t>可迭代对象对应</a:t>
            </a:r>
            <a:endParaRPr lang="en-US" altLang="zh-CN" b="1" dirty="0">
              <a:solidFill>
                <a:schemeClr val="accent6"/>
              </a:solidFill>
            </a:endParaRPr>
          </a:p>
          <a:p>
            <a:endParaRPr lang="zh-CN" altLang="en-US" dirty="0"/>
          </a:p>
        </p:txBody>
      </p:sp>
      <p:sp>
        <p:nvSpPr>
          <p:cNvPr id="4" name="Rectangle 3">
            <a:extLst>
              <a:ext uri="{FF2B5EF4-FFF2-40B4-BE49-F238E27FC236}">
                <a16:creationId xmlns:a16="http://schemas.microsoft.com/office/drawing/2014/main" id="{A07FDB28-86B8-4E78-8893-CCC05908ABC9}"/>
              </a:ext>
            </a:extLst>
          </p:cNvPr>
          <p:cNvSpPr txBox="1">
            <a:spLocks noChangeArrowheads="1"/>
          </p:cNvSpPr>
          <p:nvPr/>
        </p:nvSpPr>
        <p:spPr>
          <a:xfrm>
            <a:off x="844911" y="1979597"/>
            <a:ext cx="7646661" cy="2394207"/>
          </a:xfrm>
          <a:prstGeom prst="rect">
            <a:avLst/>
          </a:prstGeom>
        </p:spPr>
        <p:style>
          <a:lnRef idx="2">
            <a:schemeClr val="accent2"/>
          </a:lnRef>
          <a:fillRef idx="1">
            <a:schemeClr val="lt1"/>
          </a:fillRef>
          <a:effectRef idx="0">
            <a:schemeClr val="accent2"/>
          </a:effectRef>
          <a:fontRef idx="minor">
            <a:schemeClr val="dk1"/>
          </a:fontRef>
        </p:style>
        <p:txBody>
          <a:bodyPr vert="horz" lIns="108850" tIns="54425" rIns="108850" bIns="54425"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&gt;&gt;&gt; import math</a:t>
            </a:r>
          </a:p>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&gt;&gt;&gt; list1 = list(range(12))   </a:t>
            </a:r>
          </a:p>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#list1 = [0, 1, 2, 3, 4, 5, 6, 7, 8, 9, 10, 11]</a:t>
            </a:r>
          </a:p>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&gt;&gt;&gt; x, </a:t>
            </a:r>
            <a:r>
              <a:rPr lang="en-US" altLang="zh-CN" sz="1800" dirty="0" err="1">
                <a:latin typeface="Consolas" panose="020B0609020204030204" pitchFamily="49" charset="0"/>
              </a:rPr>
              <a:t>math.y</a:t>
            </a:r>
            <a:r>
              <a:rPr lang="en-US" altLang="zh-CN" sz="1800" dirty="0">
                <a:latin typeface="Consolas" panose="020B0609020204030204" pitchFamily="49" charset="0"/>
              </a:rPr>
              <a:t>, </a:t>
            </a:r>
            <a:r>
              <a:rPr lang="en-US" altLang="zh-CN" sz="1800" dirty="0">
                <a:solidFill>
                  <a:srgbClr val="00B050"/>
                </a:solidFill>
                <a:latin typeface="Consolas" panose="020B0609020204030204" pitchFamily="49" charset="0"/>
              </a:rPr>
              <a:t>list1[-1], </a:t>
            </a:r>
            <a:r>
              <a:rPr lang="en-US" altLang="zh-CN" sz="1800" dirty="0">
                <a:solidFill>
                  <a:srgbClr val="FF0000"/>
                </a:solidFill>
                <a:latin typeface="Consolas" panose="020B0609020204030204" pitchFamily="49" charset="0"/>
              </a:rPr>
              <a:t>list1[0:5]</a:t>
            </a:r>
            <a:r>
              <a:rPr lang="en-US" altLang="zh-CN" sz="1800" dirty="0">
                <a:latin typeface="Consolas" panose="020B0609020204030204" pitchFamily="49" charset="0"/>
              </a:rPr>
              <a:t> = 3, 4, </a:t>
            </a:r>
            <a:r>
              <a:rPr lang="en-US" altLang="zh-CN" sz="1800" dirty="0">
                <a:solidFill>
                  <a:srgbClr val="00B050"/>
                </a:solidFill>
                <a:latin typeface="Consolas" panose="020B0609020204030204" pitchFamily="49" charset="0"/>
              </a:rPr>
              <a:t>0</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range(-5,0)</a:t>
            </a:r>
          </a:p>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&gt;&gt;&gt; x, </a:t>
            </a:r>
            <a:r>
              <a:rPr lang="en-US" altLang="zh-CN" sz="1800" dirty="0" err="1">
                <a:latin typeface="Consolas" panose="020B0609020204030204" pitchFamily="49" charset="0"/>
              </a:rPr>
              <a:t>math.y</a:t>
            </a:r>
            <a:endParaRPr lang="en-US" altLang="zh-CN" sz="1800" dirty="0">
              <a:latin typeface="Consolas" panose="020B0609020204030204" pitchFamily="49" charset="0"/>
            </a:endParaRPr>
          </a:p>
          <a:p>
            <a:pPr fontAlgn="auto">
              <a:lnSpc>
                <a:spcPct val="100000"/>
              </a:lnSpc>
              <a:spcBef>
                <a:spcPts val="0"/>
              </a:spcBef>
              <a:spcAft>
                <a:spcPts val="0"/>
              </a:spcAft>
              <a:buFont typeface="Wingdings" pitchFamily="2" charset="2"/>
              <a:buNone/>
            </a:pPr>
            <a:r>
              <a:rPr lang="en-US" altLang="zh-CN" sz="1800" dirty="0">
                <a:solidFill>
                  <a:srgbClr val="0070C0"/>
                </a:solidFill>
                <a:latin typeface="Consolas" panose="020B0609020204030204" pitchFamily="49" charset="0"/>
              </a:rPr>
              <a:t>(3, 4)</a:t>
            </a:r>
          </a:p>
          <a:p>
            <a:pPr fontAlgn="auto">
              <a:lnSpc>
                <a:spcPct val="100000"/>
              </a:lnSpc>
              <a:spcBef>
                <a:spcPts val="0"/>
              </a:spcBef>
              <a:spcAft>
                <a:spcPts val="0"/>
              </a:spcAft>
              <a:buFont typeface="Wingdings" pitchFamily="2" charset="2"/>
              <a:buNone/>
            </a:pPr>
            <a:r>
              <a:rPr lang="en-US" altLang="zh-CN" sz="1800" dirty="0">
                <a:latin typeface="Consolas" panose="020B0609020204030204" pitchFamily="49" charset="0"/>
              </a:rPr>
              <a:t>&gt;&gt;&gt; list1</a:t>
            </a:r>
          </a:p>
          <a:p>
            <a:pPr fontAlgn="auto">
              <a:lnSpc>
                <a:spcPct val="100000"/>
              </a:lnSpc>
              <a:spcBef>
                <a:spcPts val="0"/>
              </a:spcBef>
              <a:spcAft>
                <a:spcPts val="0"/>
              </a:spcAft>
              <a:buFont typeface="Wingdings" pitchFamily="2" charset="2"/>
              <a:buNone/>
            </a:pPr>
            <a:r>
              <a:rPr lang="en-US" altLang="zh-CN" sz="1800" dirty="0">
                <a:solidFill>
                  <a:srgbClr val="0070C0"/>
                </a:solidFill>
                <a:latin typeface="Consolas" panose="020B0609020204030204" pitchFamily="49" charset="0"/>
              </a:rPr>
              <a:t>[</a:t>
            </a:r>
            <a:r>
              <a:rPr lang="en-US" altLang="zh-CN" sz="1800" dirty="0">
                <a:solidFill>
                  <a:srgbClr val="FF0000"/>
                </a:solidFill>
                <a:latin typeface="Consolas" panose="020B0609020204030204" pitchFamily="49" charset="0"/>
              </a:rPr>
              <a:t>-5, -4, -3, -2, -1</a:t>
            </a:r>
            <a:r>
              <a:rPr lang="en-US" altLang="zh-CN" sz="1800" dirty="0">
                <a:solidFill>
                  <a:srgbClr val="0070C0"/>
                </a:solidFill>
                <a:latin typeface="Consolas" panose="020B0609020204030204" pitchFamily="49" charset="0"/>
              </a:rPr>
              <a:t>, 5, 6, 7, 8, 9, 10, </a:t>
            </a:r>
            <a:r>
              <a:rPr lang="en-US" altLang="zh-CN" sz="1800" dirty="0">
                <a:solidFill>
                  <a:srgbClr val="00B050"/>
                </a:solidFill>
                <a:latin typeface="Consolas" panose="020B0609020204030204" pitchFamily="49" charset="0"/>
              </a:rPr>
              <a:t>0</a:t>
            </a:r>
            <a:r>
              <a:rPr lang="en-US" altLang="zh-CN" sz="1800" dirty="0">
                <a:solidFill>
                  <a:srgbClr val="0070C0"/>
                </a:solidFill>
                <a:latin typeface="Consolas" panose="020B0609020204030204" pitchFamily="49" charset="0"/>
              </a:rPr>
              <a:t>]</a:t>
            </a:r>
            <a:endParaRPr lang="zh-CN" altLang="en-US" sz="1800" dirty="0">
              <a:solidFill>
                <a:srgbClr val="0070C0"/>
              </a:solidFill>
              <a:latin typeface="Consolas" panose="020B0609020204030204" pitchFamily="49" charset="0"/>
            </a:endParaRPr>
          </a:p>
        </p:txBody>
      </p:sp>
      <p:sp>
        <p:nvSpPr>
          <p:cNvPr id="5" name="矩形 4">
            <a:extLst>
              <a:ext uri="{FF2B5EF4-FFF2-40B4-BE49-F238E27FC236}">
                <a16:creationId xmlns:a16="http://schemas.microsoft.com/office/drawing/2014/main" id="{6BEE31E9-6D02-42F0-A10C-DAAEE49B6213}"/>
              </a:ext>
            </a:extLst>
          </p:cNvPr>
          <p:cNvSpPr/>
          <p:nvPr/>
        </p:nvSpPr>
        <p:spPr>
          <a:xfrm>
            <a:off x="289740" y="5036727"/>
            <a:ext cx="7455075" cy="117397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20000"/>
              </a:lnSpc>
              <a:spcBef>
                <a:spcPts val="0"/>
              </a:spcBef>
              <a:spcAft>
                <a:spcPts val="0"/>
              </a:spcAft>
              <a:buFont typeface="Wingdings" pitchFamily="2" charset="2"/>
              <a:buNone/>
            </a:pPr>
            <a:r>
              <a:rPr lang="en-US" altLang="zh-CN" sz="2000" dirty="0">
                <a:latin typeface="Consolas" panose="020B0609020204030204" pitchFamily="49" charset="0"/>
              </a:rPr>
              <a:t>&gt;&gt;&gt; a, [b, (c, d)] = 1, ['hello', ('Steve', 'Lee')]</a:t>
            </a:r>
          </a:p>
          <a:p>
            <a:pPr fontAlgn="auto">
              <a:lnSpc>
                <a:spcPct val="120000"/>
              </a:lnSpc>
              <a:spcBef>
                <a:spcPts val="0"/>
              </a:spcBef>
              <a:spcAft>
                <a:spcPts val="0"/>
              </a:spcAft>
              <a:buFont typeface="Wingdings" pitchFamily="2" charset="2"/>
              <a:buNone/>
            </a:pPr>
            <a:r>
              <a:rPr lang="en-US" altLang="zh-CN" sz="2000" dirty="0">
                <a:latin typeface="Consolas" panose="020B0609020204030204" pitchFamily="49" charset="0"/>
              </a:rPr>
              <a:t>&gt;&gt;&gt; a, b, c, d</a:t>
            </a:r>
          </a:p>
          <a:p>
            <a:pPr fontAlgn="auto">
              <a:lnSpc>
                <a:spcPct val="120000"/>
              </a:lnSpc>
              <a:spcBef>
                <a:spcPts val="0"/>
              </a:spcBef>
              <a:spcAft>
                <a:spcPts val="0"/>
              </a:spcAft>
              <a:buFont typeface="Wingdings" pitchFamily="2" charset="2"/>
              <a:buNone/>
            </a:pPr>
            <a:r>
              <a:rPr lang="en-US" altLang="zh-CN" sz="2000" dirty="0">
                <a:solidFill>
                  <a:srgbClr val="0070C0"/>
                </a:solidFill>
                <a:latin typeface="Consolas" panose="020B0609020204030204" pitchFamily="49" charset="0"/>
              </a:rPr>
              <a:t>(1, 'hello', 'Steve', 'Lee')</a:t>
            </a:r>
            <a:endParaRPr lang="zh-CN" altLang="en-US" sz="2000" dirty="0">
              <a:solidFill>
                <a:srgbClr val="0070C0"/>
              </a:solidFill>
              <a:latin typeface="Consolas" panose="020B0609020204030204" pitchFamily="49" charset="0"/>
            </a:endParaRPr>
          </a:p>
        </p:txBody>
      </p:sp>
      <p:sp>
        <p:nvSpPr>
          <p:cNvPr id="6" name="矩形 5">
            <a:extLst>
              <a:ext uri="{FF2B5EF4-FFF2-40B4-BE49-F238E27FC236}">
                <a16:creationId xmlns:a16="http://schemas.microsoft.com/office/drawing/2014/main" id="{AF72E937-8A24-47BC-A1E3-B0E8EEB8C668}"/>
              </a:ext>
            </a:extLst>
          </p:cNvPr>
          <p:cNvSpPr/>
          <p:nvPr/>
        </p:nvSpPr>
        <p:spPr>
          <a:xfrm>
            <a:off x="529046" y="4476070"/>
            <a:ext cx="2839239" cy="424988"/>
          </a:xfrm>
          <a:prstGeom prst="rect">
            <a:avLst/>
          </a:prstGeom>
        </p:spPr>
        <p:txBody>
          <a:bodyPr wrap="none">
            <a:spAutoFit/>
          </a:bodyPr>
          <a:lstStyle/>
          <a:p>
            <a:pPr marL="342900" indent="-342900" fontAlgn="auto">
              <a:lnSpc>
                <a:spcPct val="120000"/>
              </a:lnSpc>
              <a:spcBef>
                <a:spcPts val="0"/>
              </a:spcBef>
              <a:spcAft>
                <a:spcPts val="0"/>
              </a:spcAft>
              <a:buFont typeface="Arial" panose="020B0604020202020204" pitchFamily="34" charset="0"/>
              <a:buChar char="•"/>
            </a:pPr>
            <a:r>
              <a:rPr lang="zh-CN" altLang="en-US" sz="2000" dirty="0"/>
              <a:t>序列解包还可以嵌套</a:t>
            </a:r>
            <a:endParaRPr lang="zh-CN" altLang="en-US" sz="2000" dirty="0">
              <a:solidFill>
                <a:srgbClr val="FF0000"/>
              </a:solidFill>
            </a:endParaRPr>
          </a:p>
        </p:txBody>
      </p:sp>
    </p:spTree>
    <p:extLst>
      <p:ext uri="{BB962C8B-B14F-4D97-AF65-F5344CB8AC3E}">
        <p14:creationId xmlns:p14="http://schemas.microsoft.com/office/powerpoint/2010/main" val="2521895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7FD1A-DA0A-4FE7-9C05-EDE6355CB807}"/>
              </a:ext>
            </a:extLst>
          </p:cNvPr>
          <p:cNvSpPr>
            <a:spLocks noGrp="1"/>
          </p:cNvSpPr>
          <p:nvPr>
            <p:ph type="title"/>
          </p:nvPr>
        </p:nvSpPr>
        <p:spPr/>
        <p:txBody>
          <a:bodyPr/>
          <a:lstStyle/>
          <a:p>
            <a:r>
              <a:rPr lang="zh-CN" altLang="en-US" dirty="0"/>
              <a:t>扩展序列解包</a:t>
            </a:r>
          </a:p>
        </p:txBody>
      </p:sp>
      <p:sp>
        <p:nvSpPr>
          <p:cNvPr id="3" name="内容占位符 2">
            <a:extLst>
              <a:ext uri="{FF2B5EF4-FFF2-40B4-BE49-F238E27FC236}">
                <a16:creationId xmlns:a16="http://schemas.microsoft.com/office/drawing/2014/main" id="{09400DE1-CA97-4D9A-9119-3E3BCADAD3DF}"/>
              </a:ext>
            </a:extLst>
          </p:cNvPr>
          <p:cNvSpPr>
            <a:spLocks noGrp="1"/>
          </p:cNvSpPr>
          <p:nvPr>
            <p:ph idx="1"/>
          </p:nvPr>
        </p:nvSpPr>
        <p:spPr/>
        <p:txBody>
          <a:bodyPr/>
          <a:lstStyle/>
          <a:p>
            <a:pPr marL="0" indent="0">
              <a:lnSpc>
                <a:spcPct val="120000"/>
              </a:lnSpc>
              <a:spcBef>
                <a:spcPts val="0"/>
              </a:spcBef>
              <a:buNone/>
            </a:pPr>
            <a:r>
              <a:rPr lang="zh-CN" altLang="en-US" dirty="0"/>
              <a:t>扩展序列解包用于赋值语句</a:t>
            </a:r>
            <a:r>
              <a:rPr lang="en-US" altLang="zh-CN" dirty="0"/>
              <a:t>LHS=RHS</a:t>
            </a:r>
            <a:r>
              <a:rPr lang="zh-CN" altLang="en-US" dirty="0"/>
              <a:t>，相比原来的序列解包</a:t>
            </a:r>
            <a:r>
              <a:rPr lang="en-US" altLang="zh-CN" dirty="0"/>
              <a:t>,</a:t>
            </a:r>
          </a:p>
          <a:p>
            <a:pPr>
              <a:lnSpc>
                <a:spcPct val="120000"/>
              </a:lnSpc>
              <a:spcBef>
                <a:spcPts val="0"/>
              </a:spcBef>
            </a:pPr>
            <a:r>
              <a:rPr lang="zh-CN" altLang="en-US" dirty="0"/>
              <a:t>引入</a:t>
            </a:r>
            <a:r>
              <a:rPr lang="zh-CN" altLang="en-US" b="1" dirty="0">
                <a:solidFill>
                  <a:schemeClr val="accent6"/>
                </a:solidFill>
              </a:rPr>
              <a:t>带星号的对象引用（</a:t>
            </a:r>
            <a:r>
              <a:rPr lang="en-US" altLang="zh-CN" b="1" dirty="0">
                <a:solidFill>
                  <a:schemeClr val="accent6"/>
                </a:solidFill>
              </a:rPr>
              <a:t>*seq</a:t>
            </a:r>
            <a:r>
              <a:rPr lang="zh-CN" altLang="en-US" b="1" dirty="0">
                <a:solidFill>
                  <a:schemeClr val="accent6"/>
                </a:solidFill>
              </a:rPr>
              <a:t>）</a:t>
            </a:r>
            <a:endParaRPr lang="en-US" altLang="zh-CN" dirty="0"/>
          </a:p>
          <a:p>
            <a:pPr>
              <a:lnSpc>
                <a:spcPct val="120000"/>
              </a:lnSpc>
              <a:spcBef>
                <a:spcPts val="0"/>
              </a:spcBef>
            </a:pPr>
            <a:r>
              <a:rPr lang="en-US" altLang="zh-CN" dirty="0"/>
              <a:t>LHS</a:t>
            </a:r>
            <a:r>
              <a:rPr lang="zh-CN" altLang="en-US" dirty="0"/>
              <a:t>中</a:t>
            </a:r>
            <a:r>
              <a:rPr lang="zh-CN" altLang="en-US" b="1" dirty="0">
                <a:solidFill>
                  <a:srgbClr val="0070C0"/>
                </a:solidFill>
              </a:rPr>
              <a:t>最多允许出现一次带星号的对象引用</a:t>
            </a:r>
            <a:r>
              <a:rPr lang="zh-CN" altLang="en-US" dirty="0"/>
              <a:t>，该引用前后的变量一一对应赋予右边的可迭代对象的元素之后，</a:t>
            </a:r>
            <a:r>
              <a:rPr lang="zh-CN" altLang="en-US" b="1" dirty="0">
                <a:solidFill>
                  <a:srgbClr val="0070C0"/>
                </a:solidFill>
              </a:rPr>
              <a:t>剩余的元素都转变为</a:t>
            </a:r>
            <a:r>
              <a:rPr lang="en-US" altLang="zh-CN" b="1" dirty="0">
                <a:solidFill>
                  <a:srgbClr val="0070C0"/>
                </a:solidFill>
              </a:rPr>
              <a:t>list</a:t>
            </a:r>
            <a:r>
              <a:rPr lang="zh-CN" altLang="en-US" dirty="0"/>
              <a:t>然后赋值给该引用</a:t>
            </a:r>
            <a:r>
              <a:rPr lang="en-US" altLang="zh-CN" dirty="0"/>
              <a:t>seq</a:t>
            </a:r>
          </a:p>
          <a:p>
            <a:endParaRPr lang="zh-CN" altLang="en-US" dirty="0"/>
          </a:p>
          <a:p>
            <a:endParaRPr lang="zh-CN" altLang="en-US" dirty="0"/>
          </a:p>
        </p:txBody>
      </p:sp>
      <p:pic>
        <p:nvPicPr>
          <p:cNvPr id="4" name="图片 3">
            <a:extLst>
              <a:ext uri="{FF2B5EF4-FFF2-40B4-BE49-F238E27FC236}">
                <a16:creationId xmlns:a16="http://schemas.microsoft.com/office/drawing/2014/main" id="{CC38F93C-87FC-44CC-A9B2-75FD0123774E}"/>
              </a:ext>
            </a:extLst>
          </p:cNvPr>
          <p:cNvPicPr>
            <a:picLocks noChangeAspect="1"/>
          </p:cNvPicPr>
          <p:nvPr/>
        </p:nvPicPr>
        <p:blipFill>
          <a:blip r:embed="rId3"/>
          <a:stretch>
            <a:fillRect/>
          </a:stretch>
        </p:blipFill>
        <p:spPr>
          <a:xfrm>
            <a:off x="7748963" y="2005978"/>
            <a:ext cx="4219912" cy="2313929"/>
          </a:xfrm>
          <a:prstGeom prst="rect">
            <a:avLst/>
          </a:prstGeom>
        </p:spPr>
      </p:pic>
      <p:sp>
        <p:nvSpPr>
          <p:cNvPr id="5" name="矩形 4">
            <a:extLst>
              <a:ext uri="{FF2B5EF4-FFF2-40B4-BE49-F238E27FC236}">
                <a16:creationId xmlns:a16="http://schemas.microsoft.com/office/drawing/2014/main" id="{967F00BA-3745-4A5A-A2E0-595471E45C6A}"/>
              </a:ext>
            </a:extLst>
          </p:cNvPr>
          <p:cNvSpPr/>
          <p:nvPr/>
        </p:nvSpPr>
        <p:spPr>
          <a:xfrm>
            <a:off x="297558" y="4474029"/>
            <a:ext cx="916484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data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'Tom'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'math'</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'16010045'</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'13905750074'</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1999</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name</a:t>
            </a:r>
            <a:r>
              <a:rPr lang="en-US" altLang="zh-CN" b="1" kern="0" dirty="0">
                <a:solidFill>
                  <a:srgbClr val="000080"/>
                </a:solidFill>
                <a:highlight>
                  <a:srgbClr val="00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 major</a:t>
            </a:r>
            <a:r>
              <a:rPr lang="en-US" altLang="zh-CN" b="1" kern="0" dirty="0">
                <a:solidFill>
                  <a:srgbClr val="000080"/>
                </a:solidFill>
                <a:highlight>
                  <a:srgbClr val="00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 _</a:t>
            </a:r>
            <a:r>
              <a:rPr lang="en-US" altLang="zh-CN" b="1" kern="0" dirty="0">
                <a:solidFill>
                  <a:srgbClr val="000080"/>
                </a:solidFill>
                <a:highlight>
                  <a:srgbClr val="00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 phone</a:t>
            </a:r>
            <a:r>
              <a:rPr lang="en-US" altLang="zh-CN" b="1" kern="0" dirty="0">
                <a:solidFill>
                  <a:srgbClr val="000080"/>
                </a:solidFill>
                <a:highlight>
                  <a:srgbClr val="00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 birth </a:t>
            </a:r>
            <a:r>
              <a:rPr lang="en-US" altLang="zh-CN" b="1" kern="0" dirty="0">
                <a:solidFill>
                  <a:srgbClr val="000080"/>
                </a:solidFill>
                <a:highlight>
                  <a:srgbClr val="00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00FF00"/>
                </a:highlight>
                <a:latin typeface="Courier New" panose="02070309020205020404" pitchFamily="49" charset="0"/>
                <a:cs typeface="Times New Roman" panose="02020603050405020304" pitchFamily="18" charset="0"/>
              </a:rPr>
              <a:t> data</a:t>
            </a:r>
            <a:endParaRPr lang="zh-CN" altLang="zh-CN" sz="2000" kern="100" dirty="0">
              <a:highlight>
                <a:srgbClr val="00FF00"/>
              </a:highlight>
              <a:latin typeface="等线" panose="02010600030101010101" pitchFamily="2" charset="-122"/>
              <a:cs typeface="Times New Roman" panose="02020603050405020304" pitchFamily="18" charset="0"/>
            </a:endParaRPr>
          </a:p>
          <a:p>
            <a:pPr>
              <a:spcAft>
                <a:spcPts val="0"/>
              </a:spcAft>
            </a:pPr>
            <a:endParaRPr lang="en-US" altLang="zh-CN" kern="0" dirty="0">
              <a:solidFill>
                <a:srgbClr val="000000"/>
              </a:solidFill>
              <a:latin typeface="Consolas" panose="020B0609020204030204" pitchFamily="49" charset="0"/>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record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808080"/>
                </a:solidFill>
                <a:latin typeface="Consolas" panose="020B0609020204030204" pitchFamily="49" charset="0"/>
                <a:cs typeface="Times New Roman" panose="02020603050405020304" pitchFamily="18" charset="0"/>
              </a:rPr>
              <a:t>'Dave'</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808080"/>
                </a:solidFill>
                <a:latin typeface="Consolas" panose="020B0609020204030204" pitchFamily="49" charset="0"/>
                <a:cs typeface="Times New Roman" panose="02020603050405020304" pitchFamily="18" charset="0"/>
              </a:rPr>
              <a:t>'dave@example.com'</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808080"/>
                </a:solidFill>
                <a:latin typeface="Consolas" panose="020B0609020204030204" pitchFamily="49" charset="0"/>
                <a:cs typeface="Times New Roman" panose="02020603050405020304" pitchFamily="18" charset="0"/>
              </a:rPr>
              <a:t>'773-555-1212'</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808080"/>
                </a:solidFill>
                <a:latin typeface="Consolas" panose="020B0609020204030204" pitchFamily="49" charset="0"/>
                <a:cs typeface="Times New Roman" panose="02020603050405020304" pitchFamily="18" charset="0"/>
              </a:rPr>
              <a:t>'847-555-1212'</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name</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email</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err="1">
                <a:solidFill>
                  <a:srgbClr val="000000"/>
                </a:solidFill>
                <a:latin typeface="Consolas" panose="020B0609020204030204" pitchFamily="49" charset="0"/>
                <a:cs typeface="Times New Roman" panose="02020603050405020304" pitchFamily="18" charset="0"/>
              </a:rPr>
              <a:t>phone_numbers</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record</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name</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email</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phone_numbers</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245E869-442E-474E-B38F-17AE66E00AC2}"/>
              </a:ext>
            </a:extLst>
          </p:cNvPr>
          <p:cNvSpPr/>
          <p:nvPr/>
        </p:nvSpPr>
        <p:spPr>
          <a:xfrm>
            <a:off x="7881748" y="6129337"/>
            <a:ext cx="233910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zh-CN" dirty="0">
                <a:solidFill>
                  <a:schemeClr val="bg1"/>
                </a:solidFill>
              </a:rPr>
              <a:t>iterable_unpacking.py</a:t>
            </a:r>
            <a:endParaRPr lang="zh-CN" altLang="en-US" dirty="0">
              <a:solidFill>
                <a:schemeClr val="bg1"/>
              </a:solidFill>
            </a:endParaRPr>
          </a:p>
        </p:txBody>
      </p:sp>
      <p:sp>
        <p:nvSpPr>
          <p:cNvPr id="7" name="矩形 6">
            <a:extLst>
              <a:ext uri="{FF2B5EF4-FFF2-40B4-BE49-F238E27FC236}">
                <a16:creationId xmlns:a16="http://schemas.microsoft.com/office/drawing/2014/main" id="{0E30402D-FFF4-4FC2-B9ED-A0DA29324233}"/>
              </a:ext>
            </a:extLst>
          </p:cNvPr>
          <p:cNvSpPr/>
          <p:nvPr/>
        </p:nvSpPr>
        <p:spPr>
          <a:xfrm>
            <a:off x="754298" y="2456684"/>
            <a:ext cx="412568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a, *b, c = range(1, 7)</a:t>
            </a:r>
          </a:p>
          <a:p>
            <a:r>
              <a:rPr lang="en-US" altLang="zh-CN" dirty="0">
                <a:latin typeface="Consolas" panose="020B0609020204030204" pitchFamily="49" charset="0"/>
              </a:rPr>
              <a:t>&gt;&gt;&gt; a, b, c</a:t>
            </a:r>
          </a:p>
          <a:p>
            <a:r>
              <a:rPr lang="en-US" altLang="zh-CN" dirty="0">
                <a:solidFill>
                  <a:srgbClr val="0070C0"/>
                </a:solidFill>
                <a:latin typeface="Consolas" panose="020B0609020204030204" pitchFamily="49" charset="0"/>
              </a:rPr>
              <a:t>(1, [2, 3, 4, 5], 6)</a:t>
            </a:r>
            <a:endParaRPr lang="zh-CN" altLang="en-US" dirty="0">
              <a:solidFill>
                <a:srgbClr val="0070C0"/>
              </a:solidFill>
              <a:latin typeface="Consolas" panose="020B0609020204030204" pitchFamily="49" charset="0"/>
            </a:endParaRPr>
          </a:p>
        </p:txBody>
      </p:sp>
      <p:sp>
        <p:nvSpPr>
          <p:cNvPr id="8" name="文本框 7">
            <a:extLst>
              <a:ext uri="{FF2B5EF4-FFF2-40B4-BE49-F238E27FC236}">
                <a16:creationId xmlns:a16="http://schemas.microsoft.com/office/drawing/2014/main" id="{61918406-5F40-44E9-A1C9-DFF2BF4A01C9}"/>
              </a:ext>
            </a:extLst>
          </p:cNvPr>
          <p:cNvSpPr txBox="1"/>
          <p:nvPr/>
        </p:nvSpPr>
        <p:spPr>
          <a:xfrm>
            <a:off x="442913" y="3613203"/>
            <a:ext cx="639664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t>name, email, </a:t>
            </a:r>
            <a:r>
              <a:rPr lang="en-US" altLang="zh-CN" dirty="0" err="1"/>
              <a:t>phone_numbers</a:t>
            </a:r>
            <a:r>
              <a:rPr lang="en-US" altLang="zh-CN" dirty="0"/>
              <a:t> = record[0], record[1], record[2:]   #</a:t>
            </a:r>
            <a:r>
              <a:rPr lang="zh-CN" altLang="en-US" dirty="0"/>
              <a:t>这种方式麻烦，而且要能够支持下标和切片等</a:t>
            </a:r>
          </a:p>
        </p:txBody>
      </p:sp>
      <p:cxnSp>
        <p:nvCxnSpPr>
          <p:cNvPr id="9" name="直接箭头连接符 8">
            <a:extLst>
              <a:ext uri="{FF2B5EF4-FFF2-40B4-BE49-F238E27FC236}">
                <a16:creationId xmlns:a16="http://schemas.microsoft.com/office/drawing/2014/main" id="{451D0E00-0311-4644-B341-54BF12E49289}"/>
              </a:ext>
            </a:extLst>
          </p:cNvPr>
          <p:cNvCxnSpPr>
            <a:cxnSpLocks/>
            <a:stCxn id="8" idx="2"/>
          </p:cNvCxnSpPr>
          <p:nvPr/>
        </p:nvCxnSpPr>
        <p:spPr>
          <a:xfrm flipH="1">
            <a:off x="3551465" y="4259534"/>
            <a:ext cx="89768" cy="541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12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A1DDF-9B1C-4427-90CA-004ED701C8E1}"/>
              </a:ext>
            </a:extLst>
          </p:cNvPr>
          <p:cNvSpPr>
            <a:spLocks noGrp="1"/>
          </p:cNvSpPr>
          <p:nvPr>
            <p:ph type="title"/>
          </p:nvPr>
        </p:nvSpPr>
        <p:spPr/>
        <p:txBody>
          <a:bodyPr/>
          <a:lstStyle/>
          <a:p>
            <a:r>
              <a:rPr lang="zh-CN" altLang="en-US" dirty="0"/>
              <a:t>序列解包使用实例</a:t>
            </a:r>
          </a:p>
        </p:txBody>
      </p:sp>
      <p:sp>
        <p:nvSpPr>
          <p:cNvPr id="3" name="内容占位符 2">
            <a:extLst>
              <a:ext uri="{FF2B5EF4-FFF2-40B4-BE49-F238E27FC236}">
                <a16:creationId xmlns:a16="http://schemas.microsoft.com/office/drawing/2014/main" id="{14E846DA-37DC-411C-A88C-0444CA32AF84}"/>
              </a:ext>
            </a:extLst>
          </p:cNvPr>
          <p:cNvSpPr>
            <a:spLocks noGrp="1"/>
          </p:cNvSpPr>
          <p:nvPr>
            <p:ph idx="1"/>
          </p:nvPr>
        </p:nvSpPr>
        <p:spPr>
          <a:xfrm>
            <a:off x="442913" y="728663"/>
            <a:ext cx="11289710" cy="5617710"/>
          </a:xfrm>
        </p:spPr>
        <p:txBody>
          <a:bodyPr/>
          <a:lstStyle/>
          <a:p>
            <a:pPr marL="0" indent="0">
              <a:buNone/>
            </a:pPr>
            <a:r>
              <a:rPr lang="zh-CN" altLang="en-US" dirty="0"/>
              <a:t>问题：</a:t>
            </a:r>
            <a:r>
              <a:rPr lang="zh-CN" altLang="zh-CN" dirty="0"/>
              <a:t>任意输入三个英文单词，按字典顺序输出</a:t>
            </a:r>
            <a:r>
              <a:rPr lang="zh-CN" altLang="en-US" dirty="0"/>
              <a:t>这三个单词</a:t>
            </a:r>
          </a:p>
        </p:txBody>
      </p:sp>
      <p:sp>
        <p:nvSpPr>
          <p:cNvPr id="4" name="矩形 3">
            <a:extLst>
              <a:ext uri="{FF2B5EF4-FFF2-40B4-BE49-F238E27FC236}">
                <a16:creationId xmlns:a16="http://schemas.microsoft.com/office/drawing/2014/main" id="{35AF0D10-F3D1-4300-A044-28F2BDACC8A3}"/>
              </a:ext>
            </a:extLst>
          </p:cNvPr>
          <p:cNvSpPr/>
          <p:nvPr/>
        </p:nvSpPr>
        <p:spPr>
          <a:xfrm>
            <a:off x="334030" y="1456624"/>
            <a:ext cx="6092825" cy="28623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text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请输入三个英文单词，以空格分割</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text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split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8000"/>
                </a:solidFill>
                <a:latin typeface="Courier New" panose="02070309020205020404" pitchFamily="49" charset="0"/>
                <a:cs typeface="Times New Roman" panose="02020603050405020304" pitchFamily="18" charset="0"/>
              </a:rPr>
              <a:t>#x, y, z = sorted((x, y, z))</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F4DB02B6-3E56-4583-BBFF-E904318E4A8B}"/>
              </a:ext>
            </a:extLst>
          </p:cNvPr>
          <p:cNvSpPr/>
          <p:nvPr/>
        </p:nvSpPr>
        <p:spPr>
          <a:xfrm>
            <a:off x="6669103" y="1752519"/>
            <a:ext cx="5521310" cy="1477328"/>
          </a:xfrm>
          <a:prstGeom prst="rect">
            <a:avLst/>
          </a:prstGeom>
        </p:spPr>
        <p:txBody>
          <a:bodyPr wrap="square">
            <a:spAutoFit/>
          </a:bodyPr>
          <a:lstStyle/>
          <a:p>
            <a:r>
              <a:rPr lang="en-US" altLang="zh-CN" kern="0" dirty="0" err="1">
                <a:solidFill>
                  <a:srgbClr val="000000"/>
                </a:solidFill>
                <a:latin typeface="Courier New" panose="02070309020205020404" pitchFamily="49" charset="0"/>
                <a:cs typeface="Times New Roman" panose="02020603050405020304" pitchFamily="18" charset="0"/>
              </a:rPr>
              <a:t>text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split</a:t>
            </a:r>
            <a:r>
              <a:rPr lang="en-US" altLang="zh-CN" b="1" kern="0" dirty="0">
                <a:solidFill>
                  <a:srgbClr val="000080"/>
                </a:solidFill>
                <a:latin typeface="Courier New" panose="02070309020205020404" pitchFamily="49" charset="0"/>
                <a:cs typeface="Times New Roman" panose="02020603050405020304" pitchFamily="18" charset="0"/>
              </a:rPr>
              <a:t>()[:3]   </a:t>
            </a:r>
          </a:p>
          <a:p>
            <a:r>
              <a:rPr lang="zh-CN" altLang="en-US" b="1" kern="0" dirty="0">
                <a:solidFill>
                  <a:srgbClr val="000080"/>
                </a:solidFill>
                <a:latin typeface="Courier New" panose="02070309020205020404" pitchFamily="49" charset="0"/>
                <a:cs typeface="Times New Roman" panose="02020603050405020304" pitchFamily="18" charset="0"/>
              </a:rPr>
              <a:t>根据空格分割后得到一个字符串列表，然后通过切片取前面</a:t>
            </a:r>
            <a:r>
              <a:rPr lang="en-US" altLang="zh-CN" b="1" kern="0" dirty="0">
                <a:solidFill>
                  <a:srgbClr val="000080"/>
                </a:solidFill>
                <a:latin typeface="Courier New" panose="02070309020205020404" pitchFamily="49" charset="0"/>
                <a:cs typeface="Times New Roman" panose="02020603050405020304" pitchFamily="18" charset="0"/>
              </a:rPr>
              <a:t>3</a:t>
            </a:r>
            <a:r>
              <a:rPr lang="zh-CN" altLang="en-US" b="1" kern="0" dirty="0">
                <a:solidFill>
                  <a:srgbClr val="000080"/>
                </a:solidFill>
                <a:latin typeface="Courier New" panose="02070309020205020404" pitchFamily="49" charset="0"/>
                <a:cs typeface="Times New Roman" panose="02020603050405020304" pitchFamily="18" charset="0"/>
              </a:rPr>
              <a:t>个元素</a:t>
            </a:r>
            <a:endParaRPr lang="en-US" altLang="zh-CN" b="1" kern="0" dirty="0">
              <a:solidFill>
                <a:srgbClr val="000080"/>
              </a:solidFill>
              <a:latin typeface="Courier New" panose="02070309020205020404" pitchFamily="49" charset="0"/>
              <a:cs typeface="Times New Roman" panose="02020603050405020304" pitchFamily="18" charset="0"/>
            </a:endParaRPr>
          </a:p>
          <a:p>
            <a:r>
              <a:rPr lang="zh-CN" altLang="en-US" b="1" kern="0" dirty="0">
                <a:solidFill>
                  <a:srgbClr val="000080"/>
                </a:solidFill>
                <a:latin typeface="Courier New" panose="02070309020205020404" pitchFamily="49" charset="0"/>
                <a:cs typeface="Times New Roman" panose="02020603050405020304" pitchFamily="18" charset="0"/>
              </a:rPr>
              <a:t>假设用户输入 </a:t>
            </a:r>
            <a:r>
              <a:rPr lang="en-US" altLang="zh-CN" b="1" kern="0" dirty="0">
                <a:solidFill>
                  <a:srgbClr val="000080"/>
                </a:solidFill>
                <a:latin typeface="Courier New" panose="02070309020205020404" pitchFamily="49" charset="0"/>
                <a:cs typeface="Times New Roman" panose="02020603050405020304" pitchFamily="18" charset="0"/>
              </a:rPr>
              <a:t>how are you</a:t>
            </a:r>
          </a:p>
          <a:p>
            <a:r>
              <a:rPr lang="en-US" altLang="zh-CN" b="1" kern="0" dirty="0">
                <a:solidFill>
                  <a:srgbClr val="000080"/>
                </a:solidFill>
                <a:latin typeface="Courier New" panose="02070309020205020404" pitchFamily="49" charset="0"/>
                <a:cs typeface="Times New Roman" panose="02020603050405020304" pitchFamily="18" charset="0"/>
              </a:rPr>
              <a:t>x, y, z = ['how', 'are', 'you'] </a:t>
            </a:r>
            <a:endParaRPr lang="zh-CN" altLang="en-US" dirty="0"/>
          </a:p>
        </p:txBody>
      </p:sp>
      <p:sp>
        <p:nvSpPr>
          <p:cNvPr id="6" name="矩形 5">
            <a:extLst>
              <a:ext uri="{FF2B5EF4-FFF2-40B4-BE49-F238E27FC236}">
                <a16:creationId xmlns:a16="http://schemas.microsoft.com/office/drawing/2014/main" id="{4AECF9A5-BAB8-4A7B-B015-B096C067FB1F}"/>
              </a:ext>
            </a:extLst>
          </p:cNvPr>
          <p:cNvSpPr/>
          <p:nvPr/>
        </p:nvSpPr>
        <p:spPr>
          <a:xfrm>
            <a:off x="6722383" y="3520585"/>
            <a:ext cx="3973075" cy="1200329"/>
          </a:xfrm>
          <a:prstGeom prst="rect">
            <a:avLst/>
          </a:prstGeom>
        </p:spPr>
        <p:txBody>
          <a:bodyPr wrap="none">
            <a:spAutoFit/>
          </a:bodyPr>
          <a:lstStyle/>
          <a:p>
            <a:r>
              <a:rPr lang="en-US" altLang="zh-CN" b="1" dirty="0">
                <a:solidFill>
                  <a:srgbClr val="FF0000"/>
                </a:solidFill>
                <a:highlight>
                  <a:srgbClr val="FFFF00"/>
                </a:highlight>
              </a:rPr>
              <a:t>x, y = y, x   </a:t>
            </a:r>
            <a:r>
              <a:rPr lang="zh-CN" altLang="en-US" b="1" dirty="0">
                <a:solidFill>
                  <a:srgbClr val="FF0000"/>
                </a:solidFill>
                <a:highlight>
                  <a:srgbClr val="FFFF00"/>
                </a:highlight>
              </a:rPr>
              <a:t>将变量</a:t>
            </a:r>
            <a:r>
              <a:rPr lang="en-US" altLang="zh-CN" b="1" dirty="0">
                <a:solidFill>
                  <a:srgbClr val="FF0000"/>
                </a:solidFill>
                <a:highlight>
                  <a:srgbClr val="FFFF00"/>
                </a:highlight>
              </a:rPr>
              <a:t>x</a:t>
            </a:r>
            <a:r>
              <a:rPr lang="zh-CN" altLang="en-US" b="1" dirty="0">
                <a:solidFill>
                  <a:srgbClr val="FF0000"/>
                </a:solidFill>
                <a:highlight>
                  <a:srgbClr val="FFFF00"/>
                </a:highlight>
              </a:rPr>
              <a:t>和</a:t>
            </a:r>
            <a:r>
              <a:rPr lang="en-US" altLang="zh-CN" b="1" dirty="0">
                <a:solidFill>
                  <a:srgbClr val="FF0000"/>
                </a:solidFill>
                <a:highlight>
                  <a:srgbClr val="FFFF00"/>
                </a:highlight>
              </a:rPr>
              <a:t>y</a:t>
            </a:r>
            <a:r>
              <a:rPr lang="zh-CN" altLang="en-US" b="1" dirty="0">
                <a:solidFill>
                  <a:srgbClr val="FF0000"/>
                </a:solidFill>
                <a:highlight>
                  <a:srgbClr val="FFFF00"/>
                </a:highlight>
              </a:rPr>
              <a:t>对调，等价于</a:t>
            </a:r>
            <a:endParaRPr lang="en-US" altLang="zh-CN" b="1" dirty="0">
              <a:solidFill>
                <a:srgbClr val="FF0000"/>
              </a:solidFill>
              <a:highlight>
                <a:srgbClr val="FFFF00"/>
              </a:highlight>
            </a:endParaRPr>
          </a:p>
          <a:p>
            <a:r>
              <a:rPr lang="en-US" altLang="zh-CN" dirty="0" err="1"/>
              <a:t>tmp</a:t>
            </a:r>
            <a:r>
              <a:rPr lang="en-US" altLang="zh-CN" dirty="0"/>
              <a:t> = x </a:t>
            </a:r>
          </a:p>
          <a:p>
            <a:r>
              <a:rPr lang="en-US" altLang="zh-CN" dirty="0"/>
              <a:t>x = y </a:t>
            </a:r>
          </a:p>
          <a:p>
            <a:r>
              <a:rPr lang="en-US" altLang="zh-CN" dirty="0"/>
              <a:t>y = </a:t>
            </a:r>
            <a:r>
              <a:rPr lang="en-US" altLang="zh-CN" dirty="0" err="1"/>
              <a:t>tmp</a:t>
            </a:r>
            <a:r>
              <a:rPr lang="zh-CN" altLang="en-US" dirty="0"/>
              <a:t> </a:t>
            </a:r>
            <a:endParaRPr lang="en-US" altLang="zh-CN" dirty="0"/>
          </a:p>
        </p:txBody>
      </p:sp>
      <p:sp>
        <p:nvSpPr>
          <p:cNvPr id="7" name="矩形 6">
            <a:extLst>
              <a:ext uri="{FF2B5EF4-FFF2-40B4-BE49-F238E27FC236}">
                <a16:creationId xmlns:a16="http://schemas.microsoft.com/office/drawing/2014/main" id="{1625DBFE-E741-4F8D-8770-DA9978FF7292}"/>
              </a:ext>
            </a:extLst>
          </p:cNvPr>
          <p:cNvSpPr/>
          <p:nvPr/>
        </p:nvSpPr>
        <p:spPr>
          <a:xfrm>
            <a:off x="6669103" y="4149647"/>
            <a:ext cx="1508373" cy="369332"/>
          </a:xfrm>
          <a:prstGeom prst="rect">
            <a:avLst/>
          </a:prstGeom>
        </p:spPr>
        <p:txBody>
          <a:bodyPr wrap="square">
            <a:spAutoFit/>
          </a:bodyPr>
          <a:lstStyle/>
          <a:p>
            <a:r>
              <a:rPr lang="en-US" altLang="zh-CN" dirty="0"/>
              <a:t> </a:t>
            </a:r>
          </a:p>
        </p:txBody>
      </p:sp>
      <p:sp>
        <p:nvSpPr>
          <p:cNvPr id="8" name="矩形 7">
            <a:extLst>
              <a:ext uri="{FF2B5EF4-FFF2-40B4-BE49-F238E27FC236}">
                <a16:creationId xmlns:a16="http://schemas.microsoft.com/office/drawing/2014/main" id="{E3FF7664-6935-47B5-AFF9-5A00427FFC57}"/>
              </a:ext>
            </a:extLst>
          </p:cNvPr>
          <p:cNvSpPr/>
          <p:nvPr/>
        </p:nvSpPr>
        <p:spPr>
          <a:xfrm>
            <a:off x="442913" y="5024883"/>
            <a:ext cx="5566460" cy="923330"/>
          </a:xfrm>
          <a:prstGeom prst="rect">
            <a:avLst/>
          </a:prstGeom>
        </p:spPr>
        <p:txBody>
          <a:bodyPr wrap="none">
            <a:spAutoFit/>
          </a:bodyPr>
          <a:lstStyle/>
          <a:p>
            <a:r>
              <a:rPr lang="zh-CN" altLang="en-US" dirty="0"/>
              <a:t>第一个</a:t>
            </a:r>
            <a:r>
              <a:rPr lang="en-US" altLang="zh-CN" dirty="0"/>
              <a:t>if</a:t>
            </a:r>
            <a:r>
              <a:rPr lang="zh-CN" altLang="en-US" dirty="0"/>
              <a:t>语句，</a:t>
            </a:r>
            <a:r>
              <a:rPr lang="en-US" altLang="zh-CN" dirty="0"/>
              <a:t>x</a:t>
            </a:r>
            <a:r>
              <a:rPr lang="zh-CN" altLang="en-US" dirty="0"/>
              <a:t>保存原来</a:t>
            </a:r>
            <a:r>
              <a:rPr lang="en-US" altLang="zh-CN" dirty="0" err="1"/>
              <a:t>x,y</a:t>
            </a:r>
            <a:r>
              <a:rPr lang="zh-CN" altLang="en-US" dirty="0"/>
              <a:t>中的最小值 </a:t>
            </a:r>
            <a:endParaRPr lang="en-US" altLang="zh-CN" dirty="0"/>
          </a:p>
          <a:p>
            <a:r>
              <a:rPr lang="zh-CN" altLang="en-US" dirty="0"/>
              <a:t>第二个</a:t>
            </a:r>
            <a:r>
              <a:rPr lang="en-US" altLang="zh-CN" dirty="0"/>
              <a:t>if</a:t>
            </a:r>
            <a:r>
              <a:rPr lang="zh-CN" altLang="en-US" dirty="0"/>
              <a:t>语句，</a:t>
            </a:r>
            <a:r>
              <a:rPr lang="en-US" altLang="zh-CN" dirty="0"/>
              <a:t>x</a:t>
            </a:r>
            <a:r>
              <a:rPr lang="zh-CN" altLang="en-US" dirty="0"/>
              <a:t>保存三个单词中的最小值</a:t>
            </a:r>
            <a:endParaRPr lang="en-US" altLang="zh-CN" dirty="0"/>
          </a:p>
          <a:p>
            <a:r>
              <a:rPr lang="zh-CN" altLang="en-US" dirty="0"/>
              <a:t>第三个</a:t>
            </a:r>
            <a:r>
              <a:rPr lang="en-US" altLang="zh-CN" dirty="0"/>
              <a:t>if</a:t>
            </a:r>
            <a:r>
              <a:rPr lang="zh-CN" altLang="en-US" dirty="0"/>
              <a:t>语句，剩下两个单词</a:t>
            </a:r>
            <a:r>
              <a:rPr lang="en-US" altLang="zh-CN" dirty="0" err="1"/>
              <a:t>y,z</a:t>
            </a:r>
            <a:r>
              <a:rPr lang="zh-CN" altLang="en-US" dirty="0"/>
              <a:t>进行排序，</a:t>
            </a:r>
            <a:r>
              <a:rPr lang="en-US" altLang="zh-CN" dirty="0"/>
              <a:t>y</a:t>
            </a:r>
            <a:r>
              <a:rPr lang="zh-CN" altLang="en-US" dirty="0"/>
              <a:t>保留小的</a:t>
            </a:r>
          </a:p>
        </p:txBody>
      </p:sp>
      <p:sp>
        <p:nvSpPr>
          <p:cNvPr id="9" name="矩形 8">
            <a:extLst>
              <a:ext uri="{FF2B5EF4-FFF2-40B4-BE49-F238E27FC236}">
                <a16:creationId xmlns:a16="http://schemas.microsoft.com/office/drawing/2014/main" id="{63610835-C72E-49FF-A60E-1B14A468D887}"/>
              </a:ext>
            </a:extLst>
          </p:cNvPr>
          <p:cNvSpPr/>
          <p:nvPr/>
        </p:nvSpPr>
        <p:spPr>
          <a:xfrm>
            <a:off x="4455743" y="4117916"/>
            <a:ext cx="155363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zh-CN" dirty="0">
                <a:solidFill>
                  <a:schemeClr val="bg1"/>
                </a:solidFill>
              </a:rPr>
              <a:t>words_sort.py</a:t>
            </a:r>
            <a:endParaRPr lang="zh-CN" altLang="en-US" dirty="0">
              <a:solidFill>
                <a:schemeClr val="bg1"/>
              </a:solidFill>
            </a:endParaRPr>
          </a:p>
        </p:txBody>
      </p:sp>
    </p:spTree>
    <p:extLst>
      <p:ext uri="{BB962C8B-B14F-4D97-AF65-F5344CB8AC3E}">
        <p14:creationId xmlns:p14="http://schemas.microsoft.com/office/powerpoint/2010/main" val="1305587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53B60-C644-4E0F-A2A7-E125D2C2593A}"/>
              </a:ext>
            </a:extLst>
          </p:cNvPr>
          <p:cNvSpPr>
            <a:spLocks noGrp="1"/>
          </p:cNvSpPr>
          <p:nvPr>
            <p:ph type="title"/>
          </p:nvPr>
        </p:nvSpPr>
        <p:spPr/>
        <p:txBody>
          <a:bodyPr/>
          <a:lstStyle/>
          <a:p>
            <a:r>
              <a:rPr lang="zh-CN" altLang="en-US" dirty="0"/>
              <a:t>序列解包使用实例</a:t>
            </a:r>
          </a:p>
        </p:txBody>
      </p:sp>
      <p:sp>
        <p:nvSpPr>
          <p:cNvPr id="3" name="内容占位符 2">
            <a:extLst>
              <a:ext uri="{FF2B5EF4-FFF2-40B4-BE49-F238E27FC236}">
                <a16:creationId xmlns:a16="http://schemas.microsoft.com/office/drawing/2014/main" id="{71411D08-591B-43EB-BB2A-9E4C855CAC40}"/>
              </a:ext>
            </a:extLst>
          </p:cNvPr>
          <p:cNvSpPr>
            <a:spLocks noGrp="1"/>
          </p:cNvSpPr>
          <p:nvPr>
            <p:ph idx="1"/>
          </p:nvPr>
        </p:nvSpPr>
        <p:spPr/>
        <p:txBody>
          <a:bodyPr/>
          <a:lstStyle/>
          <a:p>
            <a:pPr marL="0" indent="0">
              <a:buNone/>
            </a:pPr>
            <a:r>
              <a:rPr lang="zh-CN" altLang="en-US" b="1" dirty="0"/>
              <a:t>编写函数，接收整数参数</a:t>
            </a:r>
            <a:r>
              <a:rPr lang="en-US" altLang="zh-CN" b="1" dirty="0"/>
              <a:t>t</a:t>
            </a:r>
            <a:r>
              <a:rPr lang="zh-CN" altLang="en-US" b="1" dirty="0"/>
              <a:t>，返回斐波那契数列中大于</a:t>
            </a:r>
            <a:r>
              <a:rPr lang="en-US" altLang="zh-CN" b="1" dirty="0"/>
              <a:t>t</a:t>
            </a:r>
            <a:r>
              <a:rPr lang="zh-CN" altLang="en-US" b="1" dirty="0"/>
              <a:t>的第一个数</a:t>
            </a:r>
          </a:p>
        </p:txBody>
      </p:sp>
      <p:graphicFrame>
        <p:nvGraphicFramePr>
          <p:cNvPr id="4" name="表格 3">
            <a:extLst>
              <a:ext uri="{FF2B5EF4-FFF2-40B4-BE49-F238E27FC236}">
                <a16:creationId xmlns:a16="http://schemas.microsoft.com/office/drawing/2014/main" id="{F536C9A2-7EB0-4E2D-A8EE-90C18CDF4CB8}"/>
              </a:ext>
            </a:extLst>
          </p:cNvPr>
          <p:cNvGraphicFramePr>
            <a:graphicFrameLocks noGrp="1"/>
          </p:cNvGraphicFramePr>
          <p:nvPr>
            <p:extLst>
              <p:ext uri="{D42A27DB-BD31-4B8C-83A1-F6EECF244321}">
                <p14:modId xmlns:p14="http://schemas.microsoft.com/office/powerpoint/2010/main" val="2259689828"/>
              </p:ext>
            </p:extLst>
          </p:nvPr>
        </p:nvGraphicFramePr>
        <p:xfrm>
          <a:off x="899897" y="1369672"/>
          <a:ext cx="7702659" cy="1483360"/>
        </p:xfrm>
        <a:graphic>
          <a:graphicData uri="http://schemas.openxmlformats.org/drawingml/2006/table">
            <a:tbl>
              <a:tblPr>
                <a:tableStyleId>{2D5ABB26-0587-4C30-8999-92F81FD0307C}</a:tableStyleId>
              </a:tblPr>
              <a:tblGrid>
                <a:gridCol w="855851">
                  <a:extLst>
                    <a:ext uri="{9D8B030D-6E8A-4147-A177-3AD203B41FA5}">
                      <a16:colId xmlns:a16="http://schemas.microsoft.com/office/drawing/2014/main" val="746538094"/>
                    </a:ext>
                  </a:extLst>
                </a:gridCol>
                <a:gridCol w="855851">
                  <a:extLst>
                    <a:ext uri="{9D8B030D-6E8A-4147-A177-3AD203B41FA5}">
                      <a16:colId xmlns:a16="http://schemas.microsoft.com/office/drawing/2014/main" val="2477554450"/>
                    </a:ext>
                  </a:extLst>
                </a:gridCol>
                <a:gridCol w="855851">
                  <a:extLst>
                    <a:ext uri="{9D8B030D-6E8A-4147-A177-3AD203B41FA5}">
                      <a16:colId xmlns:a16="http://schemas.microsoft.com/office/drawing/2014/main" val="3362955863"/>
                    </a:ext>
                  </a:extLst>
                </a:gridCol>
                <a:gridCol w="855851">
                  <a:extLst>
                    <a:ext uri="{9D8B030D-6E8A-4147-A177-3AD203B41FA5}">
                      <a16:colId xmlns:a16="http://schemas.microsoft.com/office/drawing/2014/main" val="3005933027"/>
                    </a:ext>
                  </a:extLst>
                </a:gridCol>
                <a:gridCol w="855851">
                  <a:extLst>
                    <a:ext uri="{9D8B030D-6E8A-4147-A177-3AD203B41FA5}">
                      <a16:colId xmlns:a16="http://schemas.microsoft.com/office/drawing/2014/main" val="980125170"/>
                    </a:ext>
                  </a:extLst>
                </a:gridCol>
                <a:gridCol w="855851">
                  <a:extLst>
                    <a:ext uri="{9D8B030D-6E8A-4147-A177-3AD203B41FA5}">
                      <a16:colId xmlns:a16="http://schemas.microsoft.com/office/drawing/2014/main" val="228711841"/>
                    </a:ext>
                  </a:extLst>
                </a:gridCol>
                <a:gridCol w="855851">
                  <a:extLst>
                    <a:ext uri="{9D8B030D-6E8A-4147-A177-3AD203B41FA5}">
                      <a16:colId xmlns:a16="http://schemas.microsoft.com/office/drawing/2014/main" val="3584960236"/>
                    </a:ext>
                  </a:extLst>
                </a:gridCol>
                <a:gridCol w="855851">
                  <a:extLst>
                    <a:ext uri="{9D8B030D-6E8A-4147-A177-3AD203B41FA5}">
                      <a16:colId xmlns:a16="http://schemas.microsoft.com/office/drawing/2014/main" val="3873439168"/>
                    </a:ext>
                  </a:extLst>
                </a:gridCol>
                <a:gridCol w="855851">
                  <a:extLst>
                    <a:ext uri="{9D8B030D-6E8A-4147-A177-3AD203B41FA5}">
                      <a16:colId xmlns:a16="http://schemas.microsoft.com/office/drawing/2014/main" val="192602188"/>
                    </a:ext>
                  </a:extLst>
                </a:gridCol>
              </a:tblGrid>
              <a:tr h="370840">
                <a:tc>
                  <a:txBody>
                    <a:bodyPr/>
                    <a:lstStyle/>
                    <a:p>
                      <a:pPr algn="ctr"/>
                      <a:r>
                        <a:rPr lang="en-US" altLang="zh-CN" sz="1600" dirty="0"/>
                        <a:t>1</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1</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2</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3</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err="1"/>
                        <a:t>prev</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err="1"/>
                        <a:t>curr</a:t>
                      </a:r>
                      <a:endParaRPr lang="zh-CN" altLang="en-US" sz="1600" dirty="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600"/>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16127287"/>
                  </a:ext>
                </a:extLst>
              </a:tr>
              <a:tr h="370840">
                <a:tc>
                  <a:txBody>
                    <a:bodyPr/>
                    <a:lstStyle/>
                    <a:p>
                      <a:pPr algn="ctr"/>
                      <a:r>
                        <a:rPr lang="en-US" altLang="zh-CN" sz="1600" dirty="0"/>
                        <a:t>fib(1)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fib(n-2)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fib(n-1)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dirty="0"/>
                        <a:t>fib(n+1)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62373249"/>
                  </a:ext>
                </a:extLst>
              </a:tr>
              <a:tr h="370840">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endParaRPr lang="zh-CN" alt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endParaRPr lang="zh-CN"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977089463"/>
                  </a:ext>
                </a:extLst>
              </a:tr>
              <a:tr h="370840">
                <a:tc>
                  <a:txBody>
                    <a:bodyPr/>
                    <a:lstStyle/>
                    <a:p>
                      <a:pPr algn="ctr"/>
                      <a:endParaRPr lang="zh-CN" altLang="en-US" sz="1600"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tc>
                  <a:txBody>
                    <a:bodyPr/>
                    <a:lstStyle/>
                    <a:p>
                      <a:endParaRPr lang="zh-CN" altLang="en-US"/>
                    </a:p>
                  </a:txBody>
                  <a:tcPr>
                    <a:solidFill>
                      <a:schemeClr val="bg1">
                        <a:lumMod val="95000"/>
                      </a:schemeClr>
                    </a:solidFill>
                  </a:tcPr>
                </a:tc>
                <a:tc>
                  <a:txBody>
                    <a:bodyPr/>
                    <a:lstStyle/>
                    <a:p>
                      <a:endParaRPr lang="zh-CN" altLang="en-US" dirty="0"/>
                    </a:p>
                  </a:txBody>
                  <a:tcPr>
                    <a:solidFill>
                      <a:schemeClr val="bg1">
                        <a:lumMod val="95000"/>
                      </a:schemeClr>
                    </a:solidFill>
                  </a:tcPr>
                </a:tc>
                <a:tc>
                  <a:txBody>
                    <a:bodyPr/>
                    <a:lstStyle/>
                    <a:p>
                      <a:pPr algn="ctr"/>
                      <a:endParaRPr lang="zh-CN" altLang="en-US" sz="1600" dirty="0"/>
                    </a:p>
                  </a:txBody>
                  <a:tcPr>
                    <a:solidFill>
                      <a:schemeClr val="bg1">
                        <a:lumMod val="95000"/>
                      </a:schemeClr>
                    </a:solidFill>
                  </a:tcPr>
                </a:tc>
                <a:extLst>
                  <a:ext uri="{0D108BD9-81ED-4DB2-BD59-A6C34878D82A}">
                    <a16:rowId xmlns:a16="http://schemas.microsoft.com/office/drawing/2014/main" val="3991724399"/>
                  </a:ext>
                </a:extLst>
              </a:tr>
            </a:tbl>
          </a:graphicData>
        </a:graphic>
      </p:graphicFrame>
      <p:sp>
        <p:nvSpPr>
          <p:cNvPr id="5" name="文本框 4">
            <a:extLst>
              <a:ext uri="{FF2B5EF4-FFF2-40B4-BE49-F238E27FC236}">
                <a16:creationId xmlns:a16="http://schemas.microsoft.com/office/drawing/2014/main" id="{63AD592B-529F-49CC-B02E-66621271C5E7}"/>
              </a:ext>
            </a:extLst>
          </p:cNvPr>
          <p:cNvSpPr txBox="1"/>
          <p:nvPr/>
        </p:nvSpPr>
        <p:spPr>
          <a:xfrm>
            <a:off x="5177704" y="1753259"/>
            <a:ext cx="1720367"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a:t>fib(n-2)   fib(n-1)</a:t>
            </a:r>
            <a:endParaRPr lang="zh-CN" altLang="en-US" sz="1600" dirty="0"/>
          </a:p>
        </p:txBody>
      </p:sp>
      <p:sp>
        <p:nvSpPr>
          <p:cNvPr id="6" name="文本框 5">
            <a:extLst>
              <a:ext uri="{FF2B5EF4-FFF2-40B4-BE49-F238E27FC236}">
                <a16:creationId xmlns:a16="http://schemas.microsoft.com/office/drawing/2014/main" id="{6929FF11-ABFB-45AB-B393-CAE39CA0065A}"/>
              </a:ext>
            </a:extLst>
          </p:cNvPr>
          <p:cNvSpPr txBox="1"/>
          <p:nvPr/>
        </p:nvSpPr>
        <p:spPr>
          <a:xfrm>
            <a:off x="5961537" y="2159736"/>
            <a:ext cx="178787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fib(n-1)   fib(n)</a:t>
            </a:r>
            <a:endParaRPr lang="zh-CN" altLang="en-US" dirty="0"/>
          </a:p>
        </p:txBody>
      </p:sp>
      <p:graphicFrame>
        <p:nvGraphicFramePr>
          <p:cNvPr id="7" name="表格 6">
            <a:extLst>
              <a:ext uri="{FF2B5EF4-FFF2-40B4-BE49-F238E27FC236}">
                <a16:creationId xmlns:a16="http://schemas.microsoft.com/office/drawing/2014/main" id="{E5637299-4AA4-4F52-8D72-A25520F4B7ED}"/>
              </a:ext>
            </a:extLst>
          </p:cNvPr>
          <p:cNvGraphicFramePr>
            <a:graphicFrameLocks noGrp="1"/>
          </p:cNvGraphicFramePr>
          <p:nvPr>
            <p:extLst>
              <p:ext uri="{D42A27DB-BD31-4B8C-83A1-F6EECF244321}">
                <p14:modId xmlns:p14="http://schemas.microsoft.com/office/powerpoint/2010/main" val="2813999078"/>
              </p:ext>
            </p:extLst>
          </p:nvPr>
        </p:nvGraphicFramePr>
        <p:xfrm>
          <a:off x="5961537" y="2529068"/>
          <a:ext cx="1711702" cy="370840"/>
        </p:xfrm>
        <a:graphic>
          <a:graphicData uri="http://schemas.openxmlformats.org/drawingml/2006/table">
            <a:tbl>
              <a:tblPr>
                <a:tableStyleId>{5C22544A-7EE6-4342-B048-85BDC9FD1C3A}</a:tableStyleId>
              </a:tblPr>
              <a:tblGrid>
                <a:gridCol w="855851">
                  <a:extLst>
                    <a:ext uri="{9D8B030D-6E8A-4147-A177-3AD203B41FA5}">
                      <a16:colId xmlns:a16="http://schemas.microsoft.com/office/drawing/2014/main" val="3785439180"/>
                    </a:ext>
                  </a:extLst>
                </a:gridCol>
                <a:gridCol w="855851">
                  <a:extLst>
                    <a:ext uri="{9D8B030D-6E8A-4147-A177-3AD203B41FA5}">
                      <a16:colId xmlns:a16="http://schemas.microsoft.com/office/drawing/2014/main" val="937686982"/>
                    </a:ext>
                  </a:extLst>
                </a:gridCol>
              </a:tblGrid>
              <a:tr h="370840">
                <a:tc>
                  <a:txBody>
                    <a:bodyPr/>
                    <a:lstStyle/>
                    <a:p>
                      <a:pPr algn="ctr"/>
                      <a:r>
                        <a:rPr lang="en-US" altLang="zh-CN" sz="1600" b="1" dirty="0" err="1">
                          <a:solidFill>
                            <a:srgbClr val="FF0000"/>
                          </a:solidFill>
                        </a:rPr>
                        <a:t>prev</a:t>
                      </a:r>
                      <a:endParaRPr lang="zh-CN" altLang="en-US" sz="1600"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600" b="1" dirty="0" err="1">
                          <a:solidFill>
                            <a:srgbClr val="FF0000"/>
                          </a:solidFill>
                        </a:rPr>
                        <a:t>curr</a:t>
                      </a:r>
                      <a:endParaRPr lang="zh-CN" altLang="en-US" sz="1600"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99345761"/>
                  </a:ext>
                </a:extLst>
              </a:tr>
            </a:tbl>
          </a:graphicData>
        </a:graphic>
      </p:graphicFrame>
      <p:sp>
        <p:nvSpPr>
          <p:cNvPr id="8" name="矩形 7">
            <a:extLst>
              <a:ext uri="{FF2B5EF4-FFF2-40B4-BE49-F238E27FC236}">
                <a16:creationId xmlns:a16="http://schemas.microsoft.com/office/drawing/2014/main" id="{368EFF1B-9DBB-4881-9738-F5DAEF89D7F2}"/>
              </a:ext>
            </a:extLst>
          </p:cNvPr>
          <p:cNvSpPr/>
          <p:nvPr/>
        </p:nvSpPr>
        <p:spPr>
          <a:xfrm>
            <a:off x="1577239" y="3407784"/>
            <a:ext cx="6096000" cy="1754326"/>
          </a:xfrm>
          <a:prstGeom prst="rect">
            <a:avLst/>
          </a:prstGeom>
          <a:ln>
            <a:solidFill>
              <a:srgbClr val="0070C0"/>
            </a:solidFill>
          </a:ln>
        </p:spPr>
        <p:txBody>
          <a:bodyPr>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fib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返回</a:t>
            </a:r>
            <a:r>
              <a:rPr lang="zh-CN" altLang="en-US"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大于</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t</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的</a:t>
            </a:r>
            <a:r>
              <a:rPr lang="zh-CN" altLang="en-US"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最小</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fibonacci</a:t>
            </a:r>
            <a:r>
              <a:rPr lang="zh-CN" altLang="zh-CN" kern="0" dirty="0">
                <a:solidFill>
                  <a:srgbClr val="FF8000"/>
                </a:solidFill>
                <a:latin typeface="Courier New" panose="02070309020205020404" pitchFamily="49" charset="0"/>
                <a:ea typeface="宋体" panose="02010600030101010101" pitchFamily="2" charset="-122"/>
                <a:cs typeface="Courier New" panose="02070309020205020404" pitchFamily="49" charset="0"/>
              </a:rPr>
              <a:t>数</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prev</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curr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6">
            <a:extLst>
              <a:ext uri="{FF2B5EF4-FFF2-40B4-BE49-F238E27FC236}">
                <a16:creationId xmlns:a16="http://schemas.microsoft.com/office/drawing/2014/main" id="{0D1EA982-4F66-4EB2-9FB2-D4F1EDEDF2A9}"/>
              </a:ext>
            </a:extLst>
          </p:cNvPr>
          <p:cNvSpPr txBox="1"/>
          <p:nvPr/>
        </p:nvSpPr>
        <p:spPr>
          <a:xfrm>
            <a:off x="6392989" y="3222364"/>
            <a:ext cx="857822" cy="3708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fib.py</a:t>
            </a:r>
            <a:endParaRPr lang="zh-CN" altLang="en-US" dirty="0">
              <a:solidFill>
                <a:schemeClr val="bg1"/>
              </a:solidFill>
            </a:endParaRPr>
          </a:p>
        </p:txBody>
      </p:sp>
    </p:spTree>
    <p:extLst>
      <p:ext uri="{BB962C8B-B14F-4D97-AF65-F5344CB8AC3E}">
        <p14:creationId xmlns:p14="http://schemas.microsoft.com/office/powerpoint/2010/main" val="2404520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A9E9E-B1FE-4242-B2F5-FCC1D326B142}"/>
              </a:ext>
            </a:extLst>
          </p:cNvPr>
          <p:cNvSpPr>
            <a:spLocks noGrp="1"/>
          </p:cNvSpPr>
          <p:nvPr>
            <p:ph type="title"/>
          </p:nvPr>
        </p:nvSpPr>
        <p:spPr/>
        <p:txBody>
          <a:bodyPr/>
          <a:lstStyle/>
          <a:p>
            <a:r>
              <a:rPr lang="zh-CN" altLang="en-US" dirty="0"/>
              <a:t>序列解包使用实例</a:t>
            </a:r>
          </a:p>
        </p:txBody>
      </p:sp>
      <p:sp>
        <p:nvSpPr>
          <p:cNvPr id="3" name="内容占位符 2">
            <a:extLst>
              <a:ext uri="{FF2B5EF4-FFF2-40B4-BE49-F238E27FC236}">
                <a16:creationId xmlns:a16="http://schemas.microsoft.com/office/drawing/2014/main" id="{2E923B4C-1AEF-4A11-BA16-F6EC9D48E3E3}"/>
              </a:ext>
            </a:extLst>
          </p:cNvPr>
          <p:cNvSpPr>
            <a:spLocks noGrp="1"/>
          </p:cNvSpPr>
          <p:nvPr>
            <p:ph idx="1"/>
          </p:nvPr>
        </p:nvSpPr>
        <p:spPr/>
        <p:txBody>
          <a:bodyPr/>
          <a:lstStyle/>
          <a:p>
            <a:pPr marL="0" indent="0">
              <a:buNone/>
            </a:pPr>
            <a:r>
              <a:rPr lang="zh-CN" altLang="en-US" b="1" dirty="0"/>
              <a:t>编写函数，求两个正整数的最大公约数和最小公倍数</a:t>
            </a:r>
            <a:endParaRPr lang="en-US" altLang="zh-CN" b="1" dirty="0"/>
          </a:p>
          <a:p>
            <a:pPr marL="0" indent="0">
              <a:buNone/>
            </a:pPr>
            <a:r>
              <a:rPr lang="zh-CN" altLang="en-US" dirty="0"/>
              <a:t>接收两个正整数</a:t>
            </a:r>
            <a:r>
              <a:rPr lang="en-US" altLang="zh-CN" dirty="0"/>
              <a:t>(</a:t>
            </a:r>
            <a:r>
              <a:rPr lang="zh-CN" altLang="en-US" dirty="0"/>
              <a:t>比如</a:t>
            </a:r>
            <a:r>
              <a:rPr lang="en-US" altLang="zh-CN" dirty="0"/>
              <a:t>24,60)</a:t>
            </a:r>
            <a:r>
              <a:rPr lang="zh-CN" altLang="en-US" dirty="0"/>
              <a:t>作为参数，返回一个元组，其中第一个元素为最大公约数，第二个元素为最小公倍数</a:t>
            </a:r>
          </a:p>
        </p:txBody>
      </p:sp>
      <p:sp>
        <p:nvSpPr>
          <p:cNvPr id="4" name="文本框 3">
            <a:extLst>
              <a:ext uri="{FF2B5EF4-FFF2-40B4-BE49-F238E27FC236}">
                <a16:creationId xmlns:a16="http://schemas.microsoft.com/office/drawing/2014/main" id="{4AFE6C0F-A7E8-4304-81F5-0CB6335A6D2F}"/>
              </a:ext>
            </a:extLst>
          </p:cNvPr>
          <p:cNvSpPr txBox="1"/>
          <p:nvPr/>
        </p:nvSpPr>
        <p:spPr>
          <a:xfrm>
            <a:off x="5843991" y="1740683"/>
            <a:ext cx="6193836"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zh-CN" altLang="en-US" dirty="0"/>
              <a:t>最大公约数</a:t>
            </a:r>
            <a:r>
              <a:rPr lang="en-US" altLang="zh-CN" dirty="0"/>
              <a:t>(</a:t>
            </a:r>
            <a:r>
              <a:rPr lang="zh-CN" altLang="en-US" dirty="0"/>
              <a:t>最大公因数或最大公因子</a:t>
            </a:r>
            <a:r>
              <a:rPr lang="en-US" altLang="zh-CN" dirty="0"/>
              <a:t>) greatest division factor</a:t>
            </a:r>
            <a:r>
              <a:rPr lang="zh-CN" altLang="en-US" dirty="0"/>
              <a:t>：两个或者多个自然数的共有的因数中最大的一个</a:t>
            </a:r>
            <a:endParaRPr lang="en-US" altLang="zh-CN" dirty="0"/>
          </a:p>
          <a:p>
            <a:pPr marL="285750" indent="-285750">
              <a:buFont typeface="Arial" panose="020B0604020202020204" pitchFamily="34" charset="0"/>
              <a:buChar char="•"/>
            </a:pPr>
            <a:r>
              <a:rPr lang="zh-CN" altLang="en-US" dirty="0"/>
              <a:t>最小公倍数</a:t>
            </a:r>
            <a:r>
              <a:rPr lang="en-US" altLang="zh-CN" dirty="0"/>
              <a:t>(Least Common Multiple)</a:t>
            </a:r>
            <a:r>
              <a:rPr lang="zh-CN" altLang="en-US" dirty="0"/>
              <a:t>：两个或者多个自然数的共有的倍数中除</a:t>
            </a:r>
            <a:r>
              <a:rPr lang="en-US" altLang="zh-CN" dirty="0"/>
              <a:t>0</a:t>
            </a:r>
            <a:r>
              <a:rPr lang="zh-CN" altLang="en-US" dirty="0"/>
              <a:t>之外的最小的一个</a:t>
            </a:r>
            <a:endParaRPr lang="en-US" altLang="zh-CN" dirty="0"/>
          </a:p>
          <a:p>
            <a:pPr marL="285750" indent="-285750">
              <a:buFont typeface="Arial" panose="020B0604020202020204" pitchFamily="34" charset="0"/>
              <a:buChar char="•"/>
            </a:pPr>
            <a:r>
              <a:rPr lang="zh-CN" altLang="en-US" dirty="0"/>
              <a:t>最大公因数和最小公倍数之间的性质：两个自然数的乘积等于这两个自然数的最大公约数和最小公倍数的乘积</a:t>
            </a:r>
            <a:endParaRPr lang="en-US" altLang="zh-CN" dirty="0"/>
          </a:p>
          <a:p>
            <a:pPr marL="285750" indent="-285750">
              <a:buFont typeface="Arial" panose="020B0604020202020204" pitchFamily="34" charset="0"/>
              <a:buChar char="•"/>
            </a:pPr>
            <a:r>
              <a:rPr lang="zh-CN" altLang="en-US" dirty="0"/>
              <a:t>质因数分解法：把每个数分别分解质因数</a:t>
            </a:r>
            <a:endParaRPr lang="en-US" altLang="zh-CN" dirty="0"/>
          </a:p>
          <a:p>
            <a:pPr marL="742950" lvl="1" indent="-285750">
              <a:buFont typeface="Arial" panose="020B0604020202020204" pitchFamily="34" charset="0"/>
              <a:buChar char="•"/>
            </a:pPr>
            <a:r>
              <a:rPr lang="zh-CN" altLang="en-US" dirty="0"/>
              <a:t>最大公约数：把各数中的全部公有质因数提取出来连乘所得的积</a:t>
            </a:r>
            <a:endParaRPr lang="en-US" altLang="zh-CN" dirty="0"/>
          </a:p>
          <a:p>
            <a:pPr marL="742950" lvl="1" indent="-285750">
              <a:buFont typeface="Arial" panose="020B0604020202020204" pitchFamily="34" charset="0"/>
              <a:buChar char="•"/>
            </a:pPr>
            <a:r>
              <a:rPr lang="zh-CN" altLang="en-US" dirty="0"/>
              <a:t>最小公倍数：把各数中的全部公有的质因数和独有的质因数提取出来连乘所得的积</a:t>
            </a:r>
            <a:endParaRPr lang="en-US" altLang="zh-CN" dirty="0"/>
          </a:p>
          <a:p>
            <a:pPr marL="285750" indent="-285750">
              <a:buFont typeface="Arial" panose="020B0604020202020204" pitchFamily="34" charset="0"/>
              <a:buChar char="•"/>
            </a:pPr>
            <a:r>
              <a:rPr lang="zh-CN" altLang="en-US" b="1" dirty="0">
                <a:solidFill>
                  <a:srgbClr val="0070C0"/>
                </a:solidFill>
              </a:rPr>
              <a:t>辗转相除法（欧几里德法）求最大公约数  </a:t>
            </a:r>
            <a:endParaRPr lang="en-US" altLang="zh-CN" b="1" dirty="0">
              <a:solidFill>
                <a:srgbClr val="0070C0"/>
              </a:solidFill>
            </a:endParaRPr>
          </a:p>
          <a:p>
            <a:r>
              <a:rPr lang="en-US" altLang="zh-CN" sz="2400" b="1" dirty="0">
                <a:solidFill>
                  <a:srgbClr val="0070C0"/>
                </a:solidFill>
              </a:rPr>
              <a:t>     </a:t>
            </a:r>
            <a:r>
              <a:rPr lang="en-US" altLang="zh-CN" sz="2400" b="1" dirty="0" err="1">
                <a:solidFill>
                  <a:srgbClr val="0070C0"/>
                </a:solidFill>
              </a:rPr>
              <a:t>gcd</a:t>
            </a:r>
            <a:r>
              <a:rPr lang="en-US" altLang="zh-CN" sz="2400" b="1" dirty="0">
                <a:solidFill>
                  <a:srgbClr val="0070C0"/>
                </a:solidFill>
              </a:rPr>
              <a:t>(</a:t>
            </a:r>
            <a:r>
              <a:rPr lang="en-US" altLang="zh-CN" sz="2400" b="1" dirty="0" err="1">
                <a:solidFill>
                  <a:srgbClr val="0070C0"/>
                </a:solidFill>
              </a:rPr>
              <a:t>m,n</a:t>
            </a:r>
            <a:r>
              <a:rPr lang="en-US" altLang="zh-CN" sz="2400" b="1" dirty="0">
                <a:solidFill>
                  <a:srgbClr val="0070C0"/>
                </a:solidFill>
              </a:rPr>
              <a:t>) = </a:t>
            </a:r>
            <a:r>
              <a:rPr lang="en-US" altLang="zh-CN" sz="2400" b="1" dirty="0" err="1">
                <a:solidFill>
                  <a:srgbClr val="0070C0"/>
                </a:solidFill>
              </a:rPr>
              <a:t>gcd</a:t>
            </a:r>
            <a:r>
              <a:rPr lang="en-US" altLang="zh-CN" sz="2400" b="1" dirty="0">
                <a:solidFill>
                  <a:srgbClr val="0070C0"/>
                </a:solidFill>
              </a:rPr>
              <a:t>(</a:t>
            </a:r>
            <a:r>
              <a:rPr lang="en-US" altLang="zh-CN" sz="2400" b="1" dirty="0" err="1">
                <a:solidFill>
                  <a:srgbClr val="0070C0"/>
                </a:solidFill>
              </a:rPr>
              <a:t>n%m</a:t>
            </a:r>
            <a:r>
              <a:rPr lang="en-US" altLang="zh-CN" sz="2400" b="1" dirty="0">
                <a:solidFill>
                  <a:srgbClr val="0070C0"/>
                </a:solidFill>
              </a:rPr>
              <a:t>, m) </a:t>
            </a:r>
          </a:p>
          <a:p>
            <a:pPr lvl="1"/>
            <a:r>
              <a:rPr lang="en-US" altLang="zh-CN" sz="2400" b="1" dirty="0">
                <a:solidFill>
                  <a:srgbClr val="0070C0"/>
                </a:solidFill>
              </a:rPr>
              <a:t>… </a:t>
            </a:r>
          </a:p>
          <a:p>
            <a:pPr lvl="1"/>
            <a:r>
              <a:rPr lang="en-US" altLang="zh-CN" sz="2400" b="1" dirty="0">
                <a:solidFill>
                  <a:srgbClr val="0070C0"/>
                </a:solidFill>
              </a:rPr>
              <a:t>(m=0, </a:t>
            </a:r>
            <a:r>
              <a:rPr lang="en-US" altLang="zh-CN" sz="2400" b="1" dirty="0" err="1">
                <a:solidFill>
                  <a:srgbClr val="0070C0"/>
                </a:solidFill>
              </a:rPr>
              <a:t>gcd</a:t>
            </a:r>
            <a:r>
              <a:rPr lang="en-US" altLang="zh-CN" sz="2400" b="1" dirty="0">
                <a:solidFill>
                  <a:srgbClr val="0070C0"/>
                </a:solidFill>
              </a:rPr>
              <a:t>) </a:t>
            </a:r>
          </a:p>
        </p:txBody>
      </p:sp>
      <p:sp>
        <p:nvSpPr>
          <p:cNvPr id="5" name="矩形 4">
            <a:extLst>
              <a:ext uri="{FF2B5EF4-FFF2-40B4-BE49-F238E27FC236}">
                <a16:creationId xmlns:a16="http://schemas.microsoft.com/office/drawing/2014/main" id="{F6470916-28DC-45CE-ABED-58A2C6F2D2E2}"/>
              </a:ext>
            </a:extLst>
          </p:cNvPr>
          <p:cNvSpPr/>
          <p:nvPr/>
        </p:nvSpPr>
        <p:spPr>
          <a:xfrm>
            <a:off x="515028" y="2026414"/>
            <a:ext cx="3840184" cy="2862322"/>
          </a:xfrm>
          <a:prstGeom prst="rect">
            <a:avLst/>
          </a:prstGeom>
          <a:solidFill>
            <a:schemeClr val="bg1">
              <a:lumMod val="95000"/>
            </a:schemeClr>
          </a:solidFill>
          <a:ln>
            <a:solidFill>
              <a:srgbClr val="0070C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FF"/>
                </a:solidFill>
                <a:latin typeface="Courier New" panose="02070309020205020404" pitchFamily="49" charset="0"/>
                <a:ea typeface="宋体" panose="02010600030101010101" pitchFamily="2" charset="-122"/>
              </a:rPr>
              <a:t>gcd1</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m</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&gt;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p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while</a:t>
            </a:r>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n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b="1" kern="0" dirty="0" err="1">
                <a:solidFill>
                  <a:srgbClr val="000080"/>
                </a:solidFill>
                <a:latin typeface="Courier New" panose="02070309020205020404" pitchFamily="49" charset="0"/>
                <a:ea typeface="宋体" panose="02010600030101010101" pitchFamily="2" charset="-122"/>
              </a:rPr>
              <a:t>n,</a:t>
            </a:r>
            <a:r>
              <a:rPr lang="en-US" altLang="zh-CN" kern="0" dirty="0" err="1">
                <a:solidFill>
                  <a:srgbClr val="000000"/>
                </a:solidFill>
                <a:latin typeface="Courier New" panose="02070309020205020404" pitchFamily="49" charset="0"/>
                <a:ea typeface="宋体" panose="02010600030101010101" pitchFamily="2" charset="-122"/>
              </a:rPr>
              <a:t>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p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demo9</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30</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20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5A0E61B1-3B61-410E-A901-0F7386ACEFA4}"/>
              </a:ext>
            </a:extLst>
          </p:cNvPr>
          <p:cNvSpPr/>
          <p:nvPr/>
        </p:nvSpPr>
        <p:spPr>
          <a:xfrm>
            <a:off x="515028" y="4996372"/>
            <a:ext cx="3840184" cy="1477328"/>
          </a:xfrm>
          <a:prstGeom prst="rect">
            <a:avLst/>
          </a:prstGeom>
          <a:ln>
            <a:solidFill>
              <a:srgbClr val="002060"/>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gcd2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n</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CEC3770-B683-497D-9F28-7782AAFC0CF8}"/>
              </a:ext>
            </a:extLst>
          </p:cNvPr>
          <p:cNvSpPr txBox="1"/>
          <p:nvPr/>
        </p:nvSpPr>
        <p:spPr>
          <a:xfrm>
            <a:off x="3220313" y="1918778"/>
            <a:ext cx="1134900"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gcd.py</a:t>
            </a:r>
            <a:endParaRPr lang="zh-CN" altLang="en-US" dirty="0">
              <a:solidFill>
                <a:schemeClr val="bg1"/>
              </a:solidFill>
            </a:endParaRPr>
          </a:p>
        </p:txBody>
      </p:sp>
    </p:spTree>
    <p:extLst>
      <p:ext uri="{BB962C8B-B14F-4D97-AF65-F5344CB8AC3E}">
        <p14:creationId xmlns:p14="http://schemas.microsoft.com/office/powerpoint/2010/main" val="3938245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CBE451-3ABB-4B15-81C4-1C4298E68660}"/>
              </a:ext>
            </a:extLst>
          </p:cNvPr>
          <p:cNvPicPr>
            <a:picLocks noChangeAspect="1"/>
          </p:cNvPicPr>
          <p:nvPr/>
        </p:nvPicPr>
        <p:blipFill>
          <a:blip r:embed="rId3"/>
          <a:stretch>
            <a:fillRect/>
          </a:stretch>
        </p:blipFill>
        <p:spPr>
          <a:xfrm>
            <a:off x="8757475" y="993546"/>
            <a:ext cx="3223539" cy="1943268"/>
          </a:xfrm>
          <a:prstGeom prst="rect">
            <a:avLst/>
          </a:prstGeom>
        </p:spPr>
      </p:pic>
      <p:sp>
        <p:nvSpPr>
          <p:cNvPr id="2" name="标题 1">
            <a:extLst>
              <a:ext uri="{FF2B5EF4-FFF2-40B4-BE49-F238E27FC236}">
                <a16:creationId xmlns:a16="http://schemas.microsoft.com/office/drawing/2014/main" id="{E3EEDB23-8820-4A62-8B20-82954C8DB0D4}"/>
              </a:ext>
            </a:extLst>
          </p:cNvPr>
          <p:cNvSpPr>
            <a:spLocks noGrp="1"/>
          </p:cNvSpPr>
          <p:nvPr>
            <p:ph type="title"/>
          </p:nvPr>
        </p:nvSpPr>
        <p:spPr/>
        <p:txBody>
          <a:bodyPr/>
          <a:lstStyle/>
          <a:p>
            <a:r>
              <a:rPr lang="zh-CN" altLang="en-US" dirty="0"/>
              <a:t>序列解包</a:t>
            </a:r>
          </a:p>
        </p:txBody>
      </p:sp>
      <p:sp>
        <p:nvSpPr>
          <p:cNvPr id="3" name="内容占位符 2">
            <a:extLst>
              <a:ext uri="{FF2B5EF4-FFF2-40B4-BE49-F238E27FC236}">
                <a16:creationId xmlns:a16="http://schemas.microsoft.com/office/drawing/2014/main" id="{65458A84-308D-4BAB-A0D2-1EA91523349A}"/>
              </a:ext>
            </a:extLst>
          </p:cNvPr>
          <p:cNvSpPr>
            <a:spLocks noGrp="1"/>
          </p:cNvSpPr>
          <p:nvPr>
            <p:ph idx="1"/>
          </p:nvPr>
        </p:nvSpPr>
        <p:spPr/>
        <p:txBody>
          <a:bodyPr>
            <a:normAutofit/>
          </a:bodyPr>
          <a:lstStyle/>
          <a:p>
            <a:r>
              <a:rPr lang="zh-CN" altLang="en-US" dirty="0"/>
              <a:t>序列解包不仅仅用于</a:t>
            </a:r>
            <a:r>
              <a:rPr lang="zh-CN" altLang="en-US" b="1" dirty="0">
                <a:solidFill>
                  <a:schemeClr val="accent6"/>
                </a:solidFill>
              </a:rPr>
              <a:t>赋值语句</a:t>
            </a:r>
            <a:endParaRPr lang="en-US" altLang="zh-CN" b="1" dirty="0">
              <a:solidFill>
                <a:schemeClr val="accent6"/>
              </a:solidFill>
            </a:endParaRPr>
          </a:p>
          <a:p>
            <a:r>
              <a:rPr lang="zh-CN" altLang="en-US" dirty="0"/>
              <a:t>序列解包可用于</a:t>
            </a:r>
            <a:r>
              <a:rPr lang="zh-CN" altLang="en-US" b="1" dirty="0">
                <a:solidFill>
                  <a:srgbClr val="0070C0"/>
                </a:solidFill>
              </a:rPr>
              <a:t>函数调用</a:t>
            </a:r>
            <a:r>
              <a:rPr lang="zh-CN" altLang="en-US" dirty="0"/>
              <a:t>中  </a:t>
            </a:r>
            <a:r>
              <a:rPr lang="en-US" altLang="zh-CN" dirty="0" err="1"/>
              <a:t>func</a:t>
            </a:r>
            <a:r>
              <a:rPr lang="en-US" altLang="zh-CN" dirty="0"/>
              <a:t>(x, y,  *seq)</a:t>
            </a:r>
          </a:p>
          <a:p>
            <a:pPr lvl="1"/>
            <a:r>
              <a:rPr lang="en-US" altLang="zh-CN" sz="2000" b="1" dirty="0">
                <a:solidFill>
                  <a:schemeClr val="accent6"/>
                </a:solidFill>
              </a:rPr>
              <a:t>*seq</a:t>
            </a:r>
            <a:r>
              <a:rPr lang="en-US" altLang="zh-CN" sz="2000" b="1" dirty="0">
                <a:solidFill>
                  <a:schemeClr val="accent5"/>
                </a:solidFill>
              </a:rPr>
              <a:t> </a:t>
            </a:r>
            <a:r>
              <a:rPr lang="zh-CN" altLang="en-US" sz="2000" b="1" dirty="0">
                <a:solidFill>
                  <a:schemeClr val="accent5"/>
                </a:solidFill>
              </a:rPr>
              <a:t>    </a:t>
            </a:r>
            <a:r>
              <a:rPr lang="zh-CN" altLang="en-US" sz="2000" dirty="0"/>
              <a:t>将可迭代对象</a:t>
            </a:r>
            <a:r>
              <a:rPr lang="en-US" altLang="zh-CN" sz="2000" dirty="0"/>
              <a:t>seq</a:t>
            </a:r>
            <a:r>
              <a:rPr lang="zh-CN" altLang="en-US" sz="2000" dirty="0"/>
              <a:t>的各个元素拆分后作为</a:t>
            </a:r>
            <a:r>
              <a:rPr lang="zh-CN" altLang="en-US" sz="2000" b="1" dirty="0">
                <a:solidFill>
                  <a:schemeClr val="accent6"/>
                </a:solidFill>
              </a:rPr>
              <a:t>位置实参</a:t>
            </a:r>
            <a:r>
              <a:rPr lang="zh-CN" altLang="en-US" sz="2000" b="1" dirty="0">
                <a:solidFill>
                  <a:schemeClr val="accent5"/>
                </a:solidFill>
              </a:rPr>
              <a:t> </a:t>
            </a:r>
            <a:endParaRPr lang="en-US" altLang="zh-CN" sz="2000" b="1" dirty="0">
              <a:solidFill>
                <a:schemeClr val="accent5"/>
              </a:solidFill>
            </a:endParaRPr>
          </a:p>
          <a:p>
            <a:endParaRPr lang="zh-CN" altLang="en-US" dirty="0"/>
          </a:p>
        </p:txBody>
      </p:sp>
      <p:sp>
        <p:nvSpPr>
          <p:cNvPr id="5" name="矩形 4">
            <a:extLst>
              <a:ext uri="{FF2B5EF4-FFF2-40B4-BE49-F238E27FC236}">
                <a16:creationId xmlns:a16="http://schemas.microsoft.com/office/drawing/2014/main" id="{4DF20227-EB44-40DC-83AF-32F1D2294D2D}"/>
              </a:ext>
            </a:extLst>
          </p:cNvPr>
          <p:cNvSpPr/>
          <p:nvPr/>
        </p:nvSpPr>
        <p:spPr>
          <a:xfrm>
            <a:off x="840941" y="2013484"/>
            <a:ext cx="669737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s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range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00"/>
                </a:highlight>
                <a:latin typeface="Courier New" panose="02070309020205020404" pitchFamily="49" charset="0"/>
                <a:cs typeface="Times New Roman" panose="02020603050405020304" pitchFamily="18" charset="0"/>
              </a:rPr>
              <a:t>print</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00"/>
                </a:highlight>
                <a:latin typeface="Courier New" panose="02070309020205020404" pitchFamily="49" charset="0"/>
                <a:cs typeface="Times New Roman" panose="02020603050405020304" pitchFamily="18" charset="0"/>
              </a:rPr>
              <a:t>s</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00"/>
                </a:highlight>
                <a:latin typeface="Courier New" panose="02070309020205020404" pitchFamily="49" charset="0"/>
                <a:cs typeface="Times New Roman" panose="02020603050405020304" pitchFamily="18" charset="0"/>
              </a:rPr>
              <a:t> </a:t>
            </a:r>
            <a:r>
              <a:rPr lang="en-US" altLang="zh-CN" kern="0" dirty="0" err="1">
                <a:solidFill>
                  <a:srgbClr val="000000"/>
                </a:solidFill>
                <a:highlight>
                  <a:srgbClr val="FFFF00"/>
                </a:highlight>
                <a:latin typeface="Courier New" panose="02070309020205020404" pitchFamily="49" charset="0"/>
                <a:cs typeface="Times New Roman" panose="02020603050405020304" pitchFamily="18" charset="0"/>
              </a:rPr>
              <a:t>sep</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r>
              <a:rPr lang="en-US" altLang="zh-CN" kern="0" dirty="0">
                <a:solidFill>
                  <a:srgbClr val="808080"/>
                </a:solidFill>
                <a:highlight>
                  <a:srgbClr val="FFFF00"/>
                </a:highlight>
                <a:latin typeface="Courier New" panose="02070309020205020404" pitchFamily="49" charset="0"/>
                <a:cs typeface="Times New Roman" panose="02020603050405020304" pitchFamily="18" charset="0"/>
              </a:rPr>
              <a:t>' + '</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r>
              <a:rPr lang="en-US" altLang="zh-CN" kern="0" dirty="0">
                <a:solidFill>
                  <a:srgbClr val="000000"/>
                </a:solidFill>
                <a:highlight>
                  <a:srgbClr val="FFFF00"/>
                </a:highlight>
                <a:latin typeface="Courier New" panose="02070309020205020404" pitchFamily="49" charset="0"/>
                <a:cs typeface="Times New Roman" panose="02020603050405020304" pitchFamily="18" charset="0"/>
              </a:rPr>
              <a:t> end</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r>
              <a:rPr lang="en-US" altLang="zh-CN" kern="0" dirty="0">
                <a:solidFill>
                  <a:srgbClr val="808080"/>
                </a:solidFill>
                <a:highlight>
                  <a:srgbClr val="FFFF00"/>
                </a:highlight>
                <a:latin typeface="Courier New" panose="02070309020205020404" pitchFamily="49" charset="0"/>
                <a:cs typeface="Times New Roman" panose="02020603050405020304" pitchFamily="18" charset="0"/>
              </a:rPr>
              <a:t>' = '</a:t>
            </a:r>
            <a:r>
              <a:rPr lang="en-US" altLang="zh-CN" b="1" kern="0" dirty="0">
                <a:solidFill>
                  <a:srgbClr val="000080"/>
                </a:solidFill>
                <a:highlight>
                  <a:srgbClr val="FFFF00"/>
                </a:highlight>
                <a:latin typeface="Courier New" panose="02070309020205020404" pitchFamily="49" charset="0"/>
                <a:cs typeface="Times New Roman" panose="02020603050405020304" pitchFamily="18" charset="0"/>
              </a:rPr>
              <a:t>)</a:t>
            </a:r>
            <a:endParaRPr lang="zh-CN" altLang="zh-CN" sz="2000" kern="100" dirty="0">
              <a:highlight>
                <a:srgbClr val="FFFF00"/>
              </a:highlight>
              <a:latin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C91AD4E-4431-4582-8CD8-DDF5A2B6223B}"/>
              </a:ext>
            </a:extLst>
          </p:cNvPr>
          <p:cNvSpPr/>
          <p:nvPr/>
        </p:nvSpPr>
        <p:spPr>
          <a:xfrm>
            <a:off x="2834318" y="2571628"/>
            <a:ext cx="4226882" cy="369332"/>
          </a:xfrm>
          <a:prstGeom prst="rect">
            <a:avLst/>
          </a:prstGeom>
          <a:ln>
            <a:noFill/>
          </a:ln>
        </p:spPr>
        <p:txBody>
          <a:bodyPr wrap="square">
            <a:spAutoFit/>
          </a:bodyPr>
          <a:lstStyle/>
          <a:p>
            <a:r>
              <a:rPr lang="en-US" altLang="zh-CN" dirty="0">
                <a:solidFill>
                  <a:srgbClr val="0070C0"/>
                </a:solidFill>
              </a:rPr>
              <a:t># 0 + 1 + 2 + 3 + 4 + 5 + 6 + 7 + 8 + 9 = 45</a:t>
            </a:r>
            <a:endParaRPr lang="zh-CN" altLang="en-US" dirty="0">
              <a:solidFill>
                <a:srgbClr val="0070C0"/>
              </a:solidFill>
            </a:endParaRPr>
          </a:p>
        </p:txBody>
      </p:sp>
      <p:sp>
        <p:nvSpPr>
          <p:cNvPr id="8" name="内容占位符 2">
            <a:extLst>
              <a:ext uri="{FF2B5EF4-FFF2-40B4-BE49-F238E27FC236}">
                <a16:creationId xmlns:a16="http://schemas.microsoft.com/office/drawing/2014/main" id="{863947E6-CB32-4271-B7E9-AA7AE83D5F90}"/>
              </a:ext>
            </a:extLst>
          </p:cNvPr>
          <p:cNvSpPr txBox="1">
            <a:spLocks/>
          </p:cNvSpPr>
          <p:nvPr/>
        </p:nvSpPr>
        <p:spPr>
          <a:xfrm>
            <a:off x="442913" y="3244969"/>
            <a:ext cx="11012487" cy="12181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序列解包可用于序列</a:t>
            </a:r>
            <a:r>
              <a:rPr lang="zh-CN" altLang="en-US" b="1" dirty="0">
                <a:solidFill>
                  <a:schemeClr val="accent6"/>
                </a:solidFill>
              </a:rPr>
              <a:t>字面量定义</a:t>
            </a:r>
            <a:r>
              <a:rPr lang="zh-CN" altLang="en-US" dirty="0"/>
              <a:t>中 </a:t>
            </a:r>
            <a:r>
              <a:rPr lang="en-US" altLang="zh-CN" dirty="0"/>
              <a:t>(python 3.5</a:t>
            </a:r>
            <a:r>
              <a:rPr lang="zh-CN" altLang="en-US" dirty="0"/>
              <a:t>引入）</a:t>
            </a:r>
            <a:endParaRPr lang="en-US" altLang="zh-CN" dirty="0"/>
          </a:p>
          <a:p>
            <a:pPr lvl="1"/>
            <a:r>
              <a:rPr lang="en-US" altLang="zh-CN" sz="2000" dirty="0"/>
              <a:t>*seq </a:t>
            </a:r>
            <a:r>
              <a:rPr lang="zh-CN" altLang="en-US" sz="2000" dirty="0"/>
              <a:t>表示将可迭代对象</a:t>
            </a:r>
            <a:r>
              <a:rPr lang="en-US" altLang="zh-CN" sz="2000" dirty="0"/>
              <a:t>seq</a:t>
            </a:r>
            <a:r>
              <a:rPr lang="zh-CN" altLang="en-US" sz="2000" dirty="0"/>
              <a:t>的各个元素拆分为多个元素 </a:t>
            </a:r>
            <a:endParaRPr lang="en-US" altLang="zh-CN" sz="2000" dirty="0"/>
          </a:p>
          <a:p>
            <a:pPr lvl="1"/>
            <a:endParaRPr lang="en-US" altLang="zh-CN" sz="2000" dirty="0"/>
          </a:p>
          <a:p>
            <a:endParaRPr lang="zh-CN" altLang="en-US" dirty="0"/>
          </a:p>
        </p:txBody>
      </p:sp>
      <p:pic>
        <p:nvPicPr>
          <p:cNvPr id="9" name="图片 8">
            <a:extLst>
              <a:ext uri="{FF2B5EF4-FFF2-40B4-BE49-F238E27FC236}">
                <a16:creationId xmlns:a16="http://schemas.microsoft.com/office/drawing/2014/main" id="{BED5EE9E-C429-4B44-BF51-997BD6078ADB}"/>
              </a:ext>
            </a:extLst>
          </p:cNvPr>
          <p:cNvPicPr>
            <a:picLocks noChangeAspect="1"/>
          </p:cNvPicPr>
          <p:nvPr/>
        </p:nvPicPr>
        <p:blipFill>
          <a:blip r:embed="rId4"/>
          <a:stretch>
            <a:fillRect/>
          </a:stretch>
        </p:blipFill>
        <p:spPr>
          <a:xfrm>
            <a:off x="8624616" y="3429000"/>
            <a:ext cx="3124471" cy="1806097"/>
          </a:xfrm>
          <a:prstGeom prst="rect">
            <a:avLst/>
          </a:prstGeom>
        </p:spPr>
      </p:pic>
      <p:sp>
        <p:nvSpPr>
          <p:cNvPr id="10" name="Rectangle 2">
            <a:extLst>
              <a:ext uri="{FF2B5EF4-FFF2-40B4-BE49-F238E27FC236}">
                <a16:creationId xmlns:a16="http://schemas.microsoft.com/office/drawing/2014/main" id="{B296677E-74EC-408F-ADE5-FA12B4C4C967}"/>
              </a:ext>
            </a:extLst>
          </p:cNvPr>
          <p:cNvSpPr>
            <a:spLocks noChangeArrowheads="1"/>
          </p:cNvSpPr>
          <p:nvPr/>
        </p:nvSpPr>
        <p:spPr bwMode="auto">
          <a:xfrm>
            <a:off x="840941" y="4221635"/>
            <a:ext cx="5876889" cy="2246769"/>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&gt;&gt;&gt; *</a:t>
            </a:r>
            <a:r>
              <a:rPr kumimoji="0" lang="zh-CN" altLang="zh-CN" sz="2000" b="0" i="0" u="none" strike="noStrike" cap="none" normalizeH="0" baseline="0" dirty="0">
                <a:ln>
                  <a:noFill/>
                </a:ln>
                <a:solidFill>
                  <a:srgbClr val="000080"/>
                </a:solidFill>
                <a:effectLst/>
                <a:latin typeface="Consolas" panose="020B0609020204030204" pitchFamily="49" charset="0"/>
              </a:rPr>
              <a:t>range</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en-US" altLang="zh-CN" sz="2000" b="0" i="0" u="none" strike="noStrike" cap="none" normalizeH="0" baseline="0" dirty="0">
                <a:ln>
                  <a:noFill/>
                </a:ln>
                <a:solidFill>
                  <a:srgbClr val="0000FF"/>
                </a:solidFill>
                <a:effectLst/>
                <a:latin typeface="Consolas" panose="020B0609020204030204" pitchFamily="49" charset="0"/>
              </a:rPr>
              <a:t>        </a:t>
            </a:r>
            <a:r>
              <a:rPr lang="en-US" altLang="zh-CN" sz="2000" dirty="0">
                <a:solidFill>
                  <a:srgbClr val="000000"/>
                </a:solidFill>
                <a:latin typeface="Consolas" panose="020B0609020204030204" pitchFamily="49" charset="0"/>
              </a:rPr>
              <a:t># </a:t>
            </a:r>
            <a:r>
              <a:rPr lang="zh-CN" altLang="en-US" sz="2000" dirty="0">
                <a:solidFill>
                  <a:srgbClr val="000000"/>
                </a:solidFill>
                <a:latin typeface="Consolas" panose="020B0609020204030204" pitchFamily="49" charset="0"/>
              </a:rPr>
              <a:t>元组字面量定义</a:t>
            </a:r>
            <a:br>
              <a:rPr lang="zh-CN" altLang="zh-CN" sz="2000" dirty="0">
                <a:solidFill>
                  <a:srgbClr val="000000"/>
                </a:solidFill>
                <a:latin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1</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2</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3</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zh-CN" altLang="zh-CN" sz="2000" b="0" i="0" u="none" strike="noStrike" cap="none" normalizeH="0" baseline="0" dirty="0">
                <a:ln>
                  <a:noFill/>
                </a:ln>
                <a:solidFill>
                  <a:srgbClr val="000000"/>
                </a:solidFill>
                <a:effectLst/>
                <a:latin typeface="Consolas" panose="020B0609020204030204" pitchFamily="49" charset="0"/>
              </a:rPr>
              <a:t>)</a:t>
            </a:r>
            <a:br>
              <a:rPr kumimoji="0" lang="zh-CN" altLang="zh-CN" sz="2000" b="0" i="0" u="none" strike="noStrike" cap="none" normalizeH="0" baseline="0" dirty="0">
                <a:ln>
                  <a:noFill/>
                </a:ln>
                <a:solidFill>
                  <a:srgbClr val="000000"/>
                </a:solidFill>
                <a:effectLst/>
                <a:latin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rPr>
              <a:t>&gt;&gt;&gt; [*</a:t>
            </a:r>
            <a:r>
              <a:rPr kumimoji="0" lang="zh-CN" altLang="zh-CN" sz="2000" b="0" i="0" u="none" strike="noStrike" cap="none" normalizeH="0" baseline="0" dirty="0">
                <a:ln>
                  <a:noFill/>
                </a:ln>
                <a:solidFill>
                  <a:srgbClr val="000080"/>
                </a:solidFill>
                <a:effectLst/>
                <a:latin typeface="Consolas" panose="020B0609020204030204" pitchFamily="49" charset="0"/>
              </a:rPr>
              <a:t>range</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en-US" altLang="zh-CN" sz="2000" b="0" i="0" u="none" strike="noStrike" cap="none" normalizeH="0" baseline="0" dirty="0">
                <a:ln>
                  <a:noFill/>
                </a:ln>
                <a:solidFill>
                  <a:srgbClr val="000000"/>
                </a:solidFill>
                <a:effectLst/>
                <a:latin typeface="Consolas" panose="020B0609020204030204" pitchFamily="49" charset="0"/>
              </a:rPr>
              <a:t>      # </a:t>
            </a:r>
            <a:r>
              <a:rPr kumimoji="0" lang="zh-CN" altLang="en-US" sz="2000" b="0" i="0" u="none" strike="noStrike" cap="none" normalizeH="0" baseline="0" dirty="0">
                <a:ln>
                  <a:noFill/>
                </a:ln>
                <a:solidFill>
                  <a:srgbClr val="000000"/>
                </a:solidFill>
                <a:effectLst/>
                <a:latin typeface="Consolas" panose="020B0609020204030204" pitchFamily="49" charset="0"/>
              </a:rPr>
              <a:t>列表字面量定义</a:t>
            </a:r>
            <a:br>
              <a:rPr kumimoji="0" lang="zh-CN" altLang="zh-CN" sz="2000" b="0" i="0" u="none" strike="noStrike" cap="none" normalizeH="0" baseline="0" dirty="0">
                <a:ln>
                  <a:noFill/>
                </a:ln>
                <a:solidFill>
                  <a:srgbClr val="000000"/>
                </a:solidFill>
                <a:effectLst/>
                <a:latin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1</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2</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3</a:t>
            </a:r>
            <a:r>
              <a:rPr kumimoji="0" lang="zh-CN"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4</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lang="zh-CN" altLang="zh-CN" sz="2000" dirty="0">
                <a:solidFill>
                  <a:srgbClr val="000000"/>
                </a:solidFill>
                <a:latin typeface="Consolas" panose="020B0609020204030204" pitchFamily="49" charset="0"/>
              </a:rPr>
              <a:t>&gt;&gt;&gt; {*range(4), 4}</a:t>
            </a:r>
            <a:r>
              <a:rPr lang="en-US" altLang="zh-CN" sz="2000" dirty="0">
                <a:solidFill>
                  <a:srgbClr val="000000"/>
                </a:solidFill>
                <a:latin typeface="Consolas" panose="020B0609020204030204" pitchFamily="49" charset="0"/>
              </a:rPr>
              <a:t>      # </a:t>
            </a:r>
            <a:r>
              <a:rPr lang="zh-CN" altLang="en-US" sz="2000" dirty="0">
                <a:solidFill>
                  <a:srgbClr val="000000"/>
                </a:solidFill>
                <a:latin typeface="Consolas" panose="020B0609020204030204" pitchFamily="49" charset="0"/>
              </a:rPr>
              <a:t>集合字面量定义</a:t>
            </a:r>
            <a:br>
              <a:rPr lang="zh-CN" altLang="zh-CN" sz="2000" dirty="0">
                <a:solidFill>
                  <a:srgbClr val="000000"/>
                </a:solidFill>
                <a:latin typeface="Consolas" panose="020B0609020204030204" pitchFamily="49" charset="0"/>
              </a:rPr>
            </a:br>
            <a:r>
              <a:rPr lang="zh-CN" altLang="zh-CN" sz="2000" dirty="0">
                <a:solidFill>
                  <a:srgbClr val="000000"/>
                </a:solidFill>
                <a:latin typeface="Consolas" panose="020B0609020204030204" pitchFamily="49" charset="0"/>
              </a:rPr>
              <a:t>{0, 1, 2, 3, 4}</a:t>
            </a:r>
            <a:endParaRPr lang="en-US" altLang="zh-CN"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18455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32963-BE11-4E27-8EA6-620BE8BAD199}"/>
              </a:ext>
            </a:extLst>
          </p:cNvPr>
          <p:cNvSpPr>
            <a:spLocks noGrp="1"/>
          </p:cNvSpPr>
          <p:nvPr>
            <p:ph type="title"/>
          </p:nvPr>
        </p:nvSpPr>
        <p:spPr/>
        <p:txBody>
          <a:bodyPr/>
          <a:lstStyle/>
          <a:p>
            <a:r>
              <a:rPr lang="zh-CN" altLang="en-US" dirty="0"/>
              <a:t>序列解包总结</a:t>
            </a:r>
          </a:p>
        </p:txBody>
      </p:sp>
      <p:sp>
        <p:nvSpPr>
          <p:cNvPr id="3" name="内容占位符 2">
            <a:extLst>
              <a:ext uri="{FF2B5EF4-FFF2-40B4-BE49-F238E27FC236}">
                <a16:creationId xmlns:a16="http://schemas.microsoft.com/office/drawing/2014/main" id="{AD2C6DF4-F1B0-488F-B1AF-215F74581375}"/>
              </a:ext>
            </a:extLst>
          </p:cNvPr>
          <p:cNvSpPr>
            <a:spLocks noGrp="1"/>
          </p:cNvSpPr>
          <p:nvPr>
            <p:ph idx="1"/>
          </p:nvPr>
        </p:nvSpPr>
        <p:spPr/>
        <p:txBody>
          <a:bodyPr/>
          <a:lstStyle/>
          <a:p>
            <a:endParaRPr lang="zh-CN" altLang="en-US"/>
          </a:p>
        </p:txBody>
      </p:sp>
      <p:graphicFrame>
        <p:nvGraphicFramePr>
          <p:cNvPr id="4" name="表格 3">
            <a:extLst>
              <a:ext uri="{FF2B5EF4-FFF2-40B4-BE49-F238E27FC236}">
                <a16:creationId xmlns:a16="http://schemas.microsoft.com/office/drawing/2014/main" id="{11F3EEB5-D33A-49C8-A523-FE14A386A4B3}"/>
              </a:ext>
            </a:extLst>
          </p:cNvPr>
          <p:cNvGraphicFramePr>
            <a:graphicFrameLocks noGrp="1"/>
          </p:cNvGraphicFramePr>
          <p:nvPr>
            <p:extLst>
              <p:ext uri="{D42A27DB-BD31-4B8C-83A1-F6EECF244321}">
                <p14:modId xmlns:p14="http://schemas.microsoft.com/office/powerpoint/2010/main" val="1513858590"/>
              </p:ext>
            </p:extLst>
          </p:nvPr>
        </p:nvGraphicFramePr>
        <p:xfrm>
          <a:off x="600146" y="801237"/>
          <a:ext cx="11132477" cy="3962400"/>
        </p:xfrm>
        <a:graphic>
          <a:graphicData uri="http://schemas.openxmlformats.org/drawingml/2006/table">
            <a:tbl>
              <a:tblPr firstRow="1" bandRow="1">
                <a:tableStyleId>{5940675A-B579-460E-94D1-54222C63F5DA}</a:tableStyleId>
              </a:tblPr>
              <a:tblGrid>
                <a:gridCol w="2956669">
                  <a:extLst>
                    <a:ext uri="{9D8B030D-6E8A-4147-A177-3AD203B41FA5}">
                      <a16:colId xmlns:a16="http://schemas.microsoft.com/office/drawing/2014/main" val="2562449187"/>
                    </a:ext>
                  </a:extLst>
                </a:gridCol>
                <a:gridCol w="8175808">
                  <a:extLst>
                    <a:ext uri="{9D8B030D-6E8A-4147-A177-3AD203B41FA5}">
                      <a16:colId xmlns:a16="http://schemas.microsoft.com/office/drawing/2014/main" val="4050243020"/>
                    </a:ext>
                  </a:extLst>
                </a:gridCol>
              </a:tblGrid>
              <a:tr h="370840">
                <a:tc>
                  <a:txBody>
                    <a:bodyPr/>
                    <a:lstStyle/>
                    <a:p>
                      <a:r>
                        <a:rPr lang="zh-CN" altLang="en-US" sz="2000" dirty="0"/>
                        <a:t>使用场景</a:t>
                      </a:r>
                    </a:p>
                  </a:txBody>
                  <a:tcPr>
                    <a:solidFill>
                      <a:schemeClr val="accent5">
                        <a:lumMod val="60000"/>
                        <a:lumOff val="40000"/>
                      </a:schemeClr>
                    </a:solidFill>
                  </a:tcPr>
                </a:tc>
                <a:tc>
                  <a:txBody>
                    <a:bodyPr/>
                    <a:lstStyle/>
                    <a:p>
                      <a:r>
                        <a:rPr lang="zh-CN" altLang="en-US" sz="2000" dirty="0"/>
                        <a:t>描述</a:t>
                      </a:r>
                    </a:p>
                  </a:txBody>
                  <a:tcPr>
                    <a:solidFill>
                      <a:schemeClr val="accent5">
                        <a:lumMod val="60000"/>
                        <a:lumOff val="40000"/>
                      </a:schemeClr>
                    </a:solidFill>
                  </a:tcPr>
                </a:tc>
                <a:extLst>
                  <a:ext uri="{0D108BD9-81ED-4DB2-BD59-A6C34878D82A}">
                    <a16:rowId xmlns:a16="http://schemas.microsoft.com/office/drawing/2014/main" val="2367168827"/>
                  </a:ext>
                </a:extLst>
              </a:tr>
              <a:tr h="370840">
                <a:tc>
                  <a:txBody>
                    <a:bodyPr/>
                    <a:lstStyle/>
                    <a:p>
                      <a:r>
                        <a:rPr lang="en-US" altLang="zh-CN" sz="2000" dirty="0"/>
                        <a:t>x, y, z = range(3)</a:t>
                      </a:r>
                      <a:endParaRPr lang="zh-CN" altLang="en-US" sz="2000" dirty="0"/>
                    </a:p>
                  </a:txBody>
                  <a:tcPr/>
                </a:tc>
                <a:tc>
                  <a:txBody>
                    <a:bodyPr/>
                    <a:lstStyle/>
                    <a:p>
                      <a:r>
                        <a:rPr lang="zh-CN" altLang="en-US" sz="2000" b="1" dirty="0">
                          <a:solidFill>
                            <a:schemeClr val="accent6"/>
                          </a:solidFill>
                        </a:rPr>
                        <a:t>赋值语句</a:t>
                      </a:r>
                      <a:r>
                        <a:rPr lang="zh-CN" altLang="en-US" sz="2000" dirty="0"/>
                        <a:t>的基本序列解包，支持嵌套序列解包</a:t>
                      </a:r>
                    </a:p>
                  </a:txBody>
                  <a:tcPr/>
                </a:tc>
                <a:extLst>
                  <a:ext uri="{0D108BD9-81ED-4DB2-BD59-A6C34878D82A}">
                    <a16:rowId xmlns:a16="http://schemas.microsoft.com/office/drawing/2014/main" val="4263801337"/>
                  </a:ext>
                </a:extLst>
              </a:tr>
              <a:tr h="370840">
                <a:tc>
                  <a:txBody>
                    <a:bodyPr/>
                    <a:lstStyle/>
                    <a:p>
                      <a:r>
                        <a:rPr lang="en-US" altLang="zh-CN" sz="2000" dirty="0"/>
                        <a:t>x, y, z, *</a:t>
                      </a:r>
                      <a:r>
                        <a:rPr lang="en-US" altLang="zh-CN" sz="2000" dirty="0" err="1"/>
                        <a:t>seq</a:t>
                      </a:r>
                      <a:r>
                        <a:rPr lang="en-US" altLang="zh-CN" sz="2000" dirty="0"/>
                        <a:t> = range(10)</a:t>
                      </a:r>
                      <a:endParaRPr lang="zh-CN" altLang="en-US" sz="2000" dirty="0"/>
                    </a:p>
                  </a:txBody>
                  <a:tcPr/>
                </a:tc>
                <a:tc>
                  <a:txBody>
                    <a:bodyPr/>
                    <a:lstStyle/>
                    <a:p>
                      <a:r>
                        <a:rPr lang="zh-CN" altLang="en-US" sz="2000" b="1" dirty="0">
                          <a:solidFill>
                            <a:schemeClr val="accent6"/>
                          </a:solidFill>
                        </a:rPr>
                        <a:t>赋值语句</a:t>
                      </a:r>
                      <a:r>
                        <a:rPr lang="zh-CN" altLang="en-US" sz="2000" dirty="0"/>
                        <a:t>的扩展序列解包，支持嵌套序列解包。首先匹配其他位置的对象引用，剩余的元素作为</a:t>
                      </a:r>
                      <a:r>
                        <a:rPr lang="en-US" altLang="zh-CN" sz="2000" dirty="0" err="1"/>
                        <a:t>seq</a:t>
                      </a:r>
                      <a:r>
                        <a:rPr lang="zh-CN" altLang="en-US" sz="2000" dirty="0"/>
                        <a:t>所指向的新列表中的元素</a:t>
                      </a:r>
                    </a:p>
                  </a:txBody>
                  <a:tcPr/>
                </a:tc>
                <a:extLst>
                  <a:ext uri="{0D108BD9-81ED-4DB2-BD59-A6C34878D82A}">
                    <a16:rowId xmlns:a16="http://schemas.microsoft.com/office/drawing/2014/main" val="4121903635"/>
                  </a:ext>
                </a:extLst>
              </a:tr>
              <a:tr h="370840">
                <a:tc>
                  <a:txBody>
                    <a:bodyPr/>
                    <a:lstStyle/>
                    <a:p>
                      <a:r>
                        <a:rPr lang="en-US" altLang="zh-CN" sz="2000" dirty="0" err="1"/>
                        <a:t>func</a:t>
                      </a:r>
                      <a:r>
                        <a:rPr lang="en-US" altLang="zh-CN" sz="2000" dirty="0"/>
                        <a:t>(x, y, *</a:t>
                      </a:r>
                      <a:r>
                        <a:rPr lang="en-US" altLang="zh-CN" sz="2000" dirty="0" err="1"/>
                        <a:t>seq</a:t>
                      </a:r>
                      <a:r>
                        <a:rPr lang="en-US" altLang="zh-CN" sz="2000" dirty="0"/>
                        <a:t>)</a:t>
                      </a:r>
                      <a:endParaRPr lang="zh-CN" altLang="en-US" sz="2000" dirty="0"/>
                    </a:p>
                  </a:txBody>
                  <a:tcPr/>
                </a:tc>
                <a:tc>
                  <a:txBody>
                    <a:bodyPr/>
                    <a:lstStyle/>
                    <a:p>
                      <a:r>
                        <a:rPr lang="zh-CN" altLang="en-US" sz="2000" b="1" dirty="0">
                          <a:solidFill>
                            <a:schemeClr val="accent6"/>
                          </a:solidFill>
                        </a:rPr>
                        <a:t>函数调用时</a:t>
                      </a:r>
                      <a:r>
                        <a:rPr lang="zh-CN" altLang="en-US" sz="2000" dirty="0"/>
                        <a:t>的序列解包，</a:t>
                      </a:r>
                      <a:r>
                        <a:rPr lang="zh-CN" altLang="en-US" sz="1800" dirty="0"/>
                        <a:t>将可迭代对象</a:t>
                      </a:r>
                      <a:r>
                        <a:rPr lang="en-US" altLang="zh-CN" sz="1800" dirty="0" err="1"/>
                        <a:t>seq</a:t>
                      </a:r>
                      <a:r>
                        <a:rPr lang="zh-CN" altLang="en-US" sz="1800" dirty="0"/>
                        <a:t>的各个元素拆分后作为位置实参 </a:t>
                      </a:r>
                      <a:endParaRPr lang="zh-CN" altLang="en-US" sz="2000" dirty="0"/>
                    </a:p>
                  </a:txBody>
                  <a:tcPr/>
                </a:tc>
                <a:extLst>
                  <a:ext uri="{0D108BD9-81ED-4DB2-BD59-A6C34878D82A}">
                    <a16:rowId xmlns:a16="http://schemas.microsoft.com/office/drawing/2014/main" val="892043144"/>
                  </a:ext>
                </a:extLst>
              </a:tr>
              <a:tr h="370840">
                <a:tc>
                  <a:txBody>
                    <a:bodyPr/>
                    <a:lstStyle/>
                    <a:p>
                      <a:r>
                        <a:rPr kumimoji="0" lang="zh-CN" altLang="zh-CN" sz="2000" b="0" i="0" u="none" strike="noStrike" cap="none" normalizeH="0" baseline="0" dirty="0">
                          <a:ln>
                            <a:noFill/>
                          </a:ln>
                          <a:solidFill>
                            <a:srgbClr val="000000"/>
                          </a:solidFill>
                          <a:effectLst/>
                          <a:latin typeface="宋体" panose="02010600030101010101" pitchFamily="2" charset="-122"/>
                        </a:rPr>
                        <a:t>[*</a:t>
                      </a:r>
                      <a:r>
                        <a:rPr kumimoji="0" lang="zh-CN" altLang="zh-CN" sz="2000" b="0" i="0" u="none" strike="noStrike" cap="none" normalizeH="0" baseline="0" dirty="0">
                          <a:ln>
                            <a:noFill/>
                          </a:ln>
                          <a:solidFill>
                            <a:srgbClr val="000080"/>
                          </a:solidFill>
                          <a:effectLst/>
                          <a:latin typeface="宋体" panose="02010600030101010101" pitchFamily="2" charset="-122"/>
                        </a:rPr>
                        <a:t>range</a:t>
                      </a:r>
                      <a:r>
                        <a:rPr kumimoji="0" lang="zh-CN" altLang="zh-CN" sz="2000" b="0" i="0" u="none" strike="noStrike" cap="none" normalizeH="0" baseline="0" dirty="0">
                          <a:ln>
                            <a:noFill/>
                          </a:ln>
                          <a:solidFill>
                            <a:srgbClr val="000000"/>
                          </a:solidFill>
                          <a:effectLst/>
                          <a:latin typeface="宋体" panose="02010600030101010101" pitchFamily="2" charset="-122"/>
                        </a:rPr>
                        <a:t>(</a:t>
                      </a:r>
                      <a:r>
                        <a:rPr kumimoji="0" lang="zh-CN" altLang="zh-CN" sz="2000" b="0" i="0" u="none" strike="noStrike" cap="none" normalizeH="0" baseline="0" dirty="0">
                          <a:ln>
                            <a:noFill/>
                          </a:ln>
                          <a:solidFill>
                            <a:srgbClr val="0000FF"/>
                          </a:solidFill>
                          <a:effectLst/>
                          <a:latin typeface="宋体" panose="02010600030101010101" pitchFamily="2" charset="-122"/>
                        </a:rPr>
                        <a:t>4</a:t>
                      </a:r>
                      <a:r>
                        <a:rPr kumimoji="0" lang="zh-CN" altLang="zh-CN" sz="2000" b="0" i="0" u="none" strike="noStrike" cap="none" normalizeH="0" baseline="0" dirty="0">
                          <a:ln>
                            <a:noFill/>
                          </a:ln>
                          <a:solidFill>
                            <a:srgbClr val="000000"/>
                          </a:solidFill>
                          <a:effectLst/>
                          <a:latin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rPr>
                        <a:t>4</a:t>
                      </a:r>
                      <a:r>
                        <a:rPr kumimoji="0" lang="zh-CN" altLang="zh-CN" sz="2000" b="0" i="0" u="none" strike="noStrike" cap="none" normalizeH="0" baseline="0" dirty="0">
                          <a:ln>
                            <a:noFill/>
                          </a:ln>
                          <a:solidFill>
                            <a:srgbClr val="000000"/>
                          </a:solidFill>
                          <a:effectLst/>
                          <a:latin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rPr>
                        <a:t> </a:t>
                      </a:r>
                      <a:endParaRPr lang="zh-CN" altLang="en-US" sz="2000" dirty="0"/>
                    </a:p>
                  </a:txBody>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2000" dirty="0"/>
                        <a:t>元组、列表、集合</a:t>
                      </a:r>
                      <a:r>
                        <a:rPr lang="zh-CN" altLang="en-US" sz="2000" b="1" dirty="0">
                          <a:solidFill>
                            <a:schemeClr val="accent6"/>
                          </a:solidFill>
                        </a:rPr>
                        <a:t>字面量定义时</a:t>
                      </a:r>
                      <a:r>
                        <a:rPr lang="zh-CN" altLang="en-US" sz="2000" dirty="0"/>
                        <a:t>的序列解包，将可迭代对象的各个元素拆分后作为新的对象中的元素</a:t>
                      </a:r>
                    </a:p>
                  </a:txBody>
                  <a:tcPr/>
                </a:tc>
                <a:extLst>
                  <a:ext uri="{0D108BD9-81ED-4DB2-BD59-A6C34878D82A}">
                    <a16:rowId xmlns:a16="http://schemas.microsoft.com/office/drawing/2014/main" val="4122821369"/>
                  </a:ext>
                </a:extLst>
              </a:tr>
              <a:tr h="370840">
                <a:tc>
                  <a:txBody>
                    <a:bodyPr/>
                    <a:lstStyle/>
                    <a:p>
                      <a:r>
                        <a:rPr lang="en-US" altLang="zh-CN" sz="2000" dirty="0" err="1"/>
                        <a:t>func</a:t>
                      </a:r>
                      <a:r>
                        <a:rPr lang="en-US" altLang="zh-CN" sz="2000" dirty="0"/>
                        <a:t>(x, y, *</a:t>
                      </a:r>
                      <a:r>
                        <a:rPr lang="en-US" altLang="zh-CN" sz="2000" dirty="0" err="1"/>
                        <a:t>seq</a:t>
                      </a:r>
                      <a:r>
                        <a:rPr lang="en-US" altLang="zh-CN" sz="2000" dirty="0"/>
                        <a:t>, **map) </a:t>
                      </a:r>
                      <a:endParaRPr lang="zh-CN" altLang="en-US" sz="2000" dirty="0"/>
                    </a:p>
                  </a:txBody>
                  <a:tcPr>
                    <a:solidFill>
                      <a:schemeClr val="accent4">
                        <a:lumMod val="20000"/>
                        <a:lumOff val="80000"/>
                      </a:schemeClr>
                    </a:solidFill>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2000" dirty="0"/>
                        <a:t>函数调用时的序列解包，</a:t>
                      </a:r>
                      <a:r>
                        <a:rPr lang="zh-CN" altLang="en-US" sz="1800" dirty="0"/>
                        <a:t>表示将</a:t>
                      </a:r>
                      <a:r>
                        <a:rPr lang="en-US" altLang="zh-CN" sz="1800" dirty="0"/>
                        <a:t>map</a:t>
                      </a:r>
                      <a:r>
                        <a:rPr lang="zh-CN" altLang="en-US" sz="1800" dirty="0"/>
                        <a:t>对象</a:t>
                      </a:r>
                      <a:r>
                        <a:rPr lang="en-US" altLang="zh-CN" sz="1800" dirty="0"/>
                        <a:t>(</a:t>
                      </a:r>
                      <a:r>
                        <a:rPr lang="zh-CN" altLang="en-US" sz="1800" dirty="0"/>
                        <a:t>如字典</a:t>
                      </a:r>
                      <a:r>
                        <a:rPr lang="en-US" altLang="zh-CN" sz="1800" dirty="0"/>
                        <a:t>)</a:t>
                      </a:r>
                      <a:r>
                        <a:rPr lang="zh-CN" altLang="en-US" sz="1800" dirty="0"/>
                        <a:t>的各个元素拆分后作为关键实参 </a:t>
                      </a:r>
                      <a:r>
                        <a:rPr lang="en-US" altLang="zh-CN" sz="1800" dirty="0"/>
                        <a:t>(</a:t>
                      </a:r>
                      <a:r>
                        <a:rPr lang="en-US" altLang="zh-CN" sz="1800" dirty="0" err="1"/>
                        <a:t>var</a:t>
                      </a:r>
                      <a:r>
                        <a:rPr lang="en-US" altLang="zh-CN" sz="1800" dirty="0"/>
                        <a:t>=value)</a:t>
                      </a:r>
                      <a:endParaRPr lang="zh-CN" altLang="en-US" sz="2000" dirty="0"/>
                    </a:p>
                  </a:txBody>
                  <a:tcPr>
                    <a:solidFill>
                      <a:schemeClr val="accent4">
                        <a:lumMod val="20000"/>
                        <a:lumOff val="80000"/>
                      </a:schemeClr>
                    </a:solidFill>
                  </a:tcPr>
                </a:tc>
                <a:extLst>
                  <a:ext uri="{0D108BD9-81ED-4DB2-BD59-A6C34878D82A}">
                    <a16:rowId xmlns:a16="http://schemas.microsoft.com/office/drawing/2014/main" val="1770132597"/>
                  </a:ext>
                </a:extLst>
              </a:tr>
              <a:tr h="370840">
                <a:tc>
                  <a:txBody>
                    <a:bodyPr/>
                    <a:lstStyle/>
                    <a:p>
                      <a:r>
                        <a:rPr kumimoji="0" lang="zh-CN" altLang="zh-CN" sz="2000" b="0" i="0" u="none" strike="noStrike" cap="none" normalizeH="0" baseline="0" dirty="0">
                          <a:ln>
                            <a:noFill/>
                          </a:ln>
                          <a:solidFill>
                            <a:srgbClr val="000000"/>
                          </a:solidFill>
                          <a:effectLst/>
                          <a:latin typeface="宋体" panose="02010600030101010101" pitchFamily="2" charset="-122"/>
                        </a:rPr>
                        <a:t>{</a:t>
                      </a:r>
                      <a:r>
                        <a:rPr kumimoji="0" lang="zh-CN" altLang="zh-CN" sz="2000" b="1" i="0" u="none" strike="noStrike" cap="none" normalizeH="0" baseline="0" dirty="0">
                          <a:ln>
                            <a:noFill/>
                          </a:ln>
                          <a:solidFill>
                            <a:srgbClr val="008080"/>
                          </a:solidFill>
                          <a:effectLst/>
                          <a:latin typeface="宋体" panose="02010600030101010101" pitchFamily="2" charset="-122"/>
                        </a:rPr>
                        <a:t>'x'</a:t>
                      </a:r>
                      <a:r>
                        <a:rPr kumimoji="0" lang="zh-CN" altLang="zh-CN" sz="2000" b="0" i="0" u="none" strike="noStrike" cap="none" normalizeH="0" baseline="0" dirty="0">
                          <a:ln>
                            <a:noFill/>
                          </a:ln>
                          <a:solidFill>
                            <a:srgbClr val="000000"/>
                          </a:solidFill>
                          <a:effectLst/>
                          <a:latin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rPr>
                        <a:t>1</a:t>
                      </a:r>
                      <a:r>
                        <a:rPr kumimoji="0" lang="zh-CN" altLang="zh-CN" sz="2000" b="0" i="0" u="none" strike="noStrike" cap="none" normalizeH="0" baseline="0" dirty="0">
                          <a:ln>
                            <a:noFill/>
                          </a:ln>
                          <a:solidFill>
                            <a:srgbClr val="000000"/>
                          </a:solidFill>
                          <a:effectLst/>
                          <a:latin typeface="宋体" panose="02010600030101010101" pitchFamily="2" charset="-122"/>
                        </a:rPr>
                        <a:t>, **{</a:t>
                      </a:r>
                      <a:r>
                        <a:rPr kumimoji="0" lang="zh-CN" altLang="zh-CN" sz="2000" b="1" i="0" u="none" strike="noStrike" cap="none" normalizeH="0" baseline="0" dirty="0">
                          <a:ln>
                            <a:noFill/>
                          </a:ln>
                          <a:solidFill>
                            <a:srgbClr val="008080"/>
                          </a:solidFill>
                          <a:effectLst/>
                          <a:latin typeface="宋体" panose="02010600030101010101" pitchFamily="2" charset="-122"/>
                        </a:rPr>
                        <a:t>'y'</a:t>
                      </a:r>
                      <a:r>
                        <a:rPr kumimoji="0" lang="zh-CN" altLang="zh-CN" sz="2000" b="0" i="0" u="none" strike="noStrike" cap="none" normalizeH="0" baseline="0" dirty="0">
                          <a:ln>
                            <a:noFill/>
                          </a:ln>
                          <a:solidFill>
                            <a:srgbClr val="000000"/>
                          </a:solidFill>
                          <a:effectLst/>
                          <a:latin typeface="宋体" panose="02010600030101010101" pitchFamily="2" charset="-122"/>
                        </a:rPr>
                        <a:t>: </a:t>
                      </a:r>
                      <a:r>
                        <a:rPr kumimoji="0" lang="zh-CN" altLang="zh-CN" sz="2000" b="0" i="0" u="none" strike="noStrike" cap="none" normalizeH="0" baseline="0" dirty="0">
                          <a:ln>
                            <a:noFill/>
                          </a:ln>
                          <a:solidFill>
                            <a:srgbClr val="0000FF"/>
                          </a:solidFill>
                          <a:effectLst/>
                          <a:latin typeface="宋体" panose="02010600030101010101" pitchFamily="2" charset="-122"/>
                        </a:rPr>
                        <a:t>2</a:t>
                      </a:r>
                      <a:r>
                        <a:rPr kumimoji="0" lang="zh-CN" altLang="zh-CN" sz="2000" b="0" i="0" u="none" strike="noStrike" cap="none" normalizeH="0" baseline="0" dirty="0">
                          <a:ln>
                            <a:noFill/>
                          </a:ln>
                          <a:solidFill>
                            <a:srgbClr val="000000"/>
                          </a:solidFill>
                          <a:effectLst/>
                          <a:latin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rPr>
                        <a:t> </a:t>
                      </a:r>
                      <a:endParaRPr lang="zh-CN" altLang="en-US" sz="2000" dirty="0"/>
                    </a:p>
                  </a:txBody>
                  <a:tcPr>
                    <a:solidFill>
                      <a:schemeClr val="accent4">
                        <a:lumMod val="20000"/>
                        <a:lumOff val="80000"/>
                      </a:schemeClr>
                    </a:solidFill>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lang="zh-CN" altLang="en-US" sz="2000" dirty="0"/>
                        <a:t>字典字面量定义时的序列解包，将</a:t>
                      </a:r>
                      <a:r>
                        <a:rPr lang="en-US" altLang="zh-CN" sz="2000" dirty="0"/>
                        <a:t>map</a:t>
                      </a:r>
                      <a:r>
                        <a:rPr lang="zh-CN" altLang="en-US" sz="2000" dirty="0"/>
                        <a:t>对象的各个元素</a:t>
                      </a:r>
                      <a:r>
                        <a:rPr lang="en-US" altLang="zh-CN" sz="2000" dirty="0"/>
                        <a:t>(</a:t>
                      </a:r>
                      <a:r>
                        <a:rPr lang="en-US" altLang="zh-CN" sz="2000" dirty="0" err="1"/>
                        <a:t>key:value</a:t>
                      </a:r>
                      <a:r>
                        <a:rPr lang="en-US" altLang="zh-CN" sz="2000" dirty="0"/>
                        <a:t>)</a:t>
                      </a:r>
                      <a:r>
                        <a:rPr lang="zh-CN" altLang="en-US" sz="2000" dirty="0"/>
                        <a:t>拆分后作为新的字典对象中的元素</a:t>
                      </a:r>
                    </a:p>
                  </a:txBody>
                  <a:tcPr>
                    <a:solidFill>
                      <a:schemeClr val="accent4">
                        <a:lumMod val="20000"/>
                        <a:lumOff val="80000"/>
                      </a:schemeClr>
                    </a:solidFill>
                  </a:tcPr>
                </a:tc>
                <a:extLst>
                  <a:ext uri="{0D108BD9-81ED-4DB2-BD59-A6C34878D82A}">
                    <a16:rowId xmlns:a16="http://schemas.microsoft.com/office/drawing/2014/main" val="3400970039"/>
                  </a:ext>
                </a:extLst>
              </a:tr>
            </a:tbl>
          </a:graphicData>
        </a:graphic>
      </p:graphicFrame>
      <p:sp>
        <p:nvSpPr>
          <p:cNvPr id="5" name="矩形 4">
            <a:extLst>
              <a:ext uri="{FF2B5EF4-FFF2-40B4-BE49-F238E27FC236}">
                <a16:creationId xmlns:a16="http://schemas.microsoft.com/office/drawing/2014/main" id="{A35E5FAF-D6C7-421C-9D03-E97F9B81C8E0}"/>
              </a:ext>
            </a:extLst>
          </p:cNvPr>
          <p:cNvSpPr/>
          <p:nvPr/>
        </p:nvSpPr>
        <p:spPr>
          <a:xfrm>
            <a:off x="642476" y="4912317"/>
            <a:ext cx="693518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print(*range(4))                  # 1</a:t>
            </a:r>
          </a:p>
          <a:p>
            <a:r>
              <a:rPr lang="zh-CN" altLang="en-US" dirty="0">
                <a:highlight>
                  <a:srgbClr val="FFFF00"/>
                </a:highlight>
                <a:latin typeface="Consolas" panose="020B0609020204030204" pitchFamily="49" charset="0"/>
              </a:rPr>
              <a:t>k = *range(4)                     # 2 </a:t>
            </a:r>
            <a:r>
              <a:rPr lang="en-US" altLang="zh-CN" dirty="0" err="1">
                <a:highlight>
                  <a:srgbClr val="FFFF00"/>
                </a:highlight>
                <a:latin typeface="Consolas" panose="020B0609020204030204" pitchFamily="49" charset="0"/>
              </a:rPr>
              <a:t>SyntaxError</a:t>
            </a:r>
            <a:r>
              <a:rPr lang="zh-CN" altLang="en-US" dirty="0">
                <a:highlight>
                  <a:srgbClr val="FFFF00"/>
                </a:highlight>
                <a:latin typeface="Consolas" panose="020B0609020204030204" pitchFamily="49" charset="0"/>
              </a:rPr>
              <a:t> </a:t>
            </a:r>
          </a:p>
          <a:p>
            <a:r>
              <a:rPr lang="zh-CN" altLang="en-US" dirty="0">
                <a:highlight>
                  <a:srgbClr val="FFFF00"/>
                </a:highlight>
                <a:latin typeface="Consolas" panose="020B0609020204030204" pitchFamily="49" charset="0"/>
              </a:rPr>
              <a:t>'%s %s %s %s' % range(4)          # 3 </a:t>
            </a:r>
            <a:r>
              <a:rPr lang="en-US" altLang="zh-CN" dirty="0" err="1">
                <a:highlight>
                  <a:srgbClr val="FFFF00"/>
                </a:highlight>
                <a:latin typeface="Consolas" panose="020B0609020204030204" pitchFamily="49" charset="0"/>
              </a:rPr>
              <a:t>TypeError</a:t>
            </a:r>
            <a:endParaRPr lang="zh-CN" altLang="en-US" dirty="0">
              <a:highlight>
                <a:srgbClr val="FFFF00"/>
              </a:highlight>
              <a:latin typeface="Consolas" panose="020B0609020204030204" pitchFamily="49" charset="0"/>
            </a:endParaRPr>
          </a:p>
          <a:p>
            <a:r>
              <a:rPr lang="zh-CN" altLang="en-US" dirty="0">
                <a:latin typeface="Consolas" panose="020B0609020204030204" pitchFamily="49" charset="0"/>
              </a:rPr>
              <a:t>'%s %s %s %s' % tuple(range(4))   # 4</a:t>
            </a:r>
          </a:p>
          <a:p>
            <a:r>
              <a:rPr lang="zh-CN" altLang="en-US" dirty="0">
                <a:latin typeface="Consolas" panose="020B0609020204030204" pitchFamily="49" charset="0"/>
              </a:rPr>
              <a:t>'%s %s %s %s' % (*range(4), )     # 5</a:t>
            </a:r>
          </a:p>
        </p:txBody>
      </p:sp>
    </p:spTree>
    <p:extLst>
      <p:ext uri="{BB962C8B-B14F-4D97-AF65-F5344CB8AC3E}">
        <p14:creationId xmlns:p14="http://schemas.microsoft.com/office/powerpoint/2010/main" val="2781770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0EF6D-A5AE-45BA-B04F-CDEBBCADCC1A}"/>
              </a:ext>
            </a:extLst>
          </p:cNvPr>
          <p:cNvSpPr>
            <a:spLocks noGrp="1"/>
          </p:cNvSpPr>
          <p:nvPr>
            <p:ph type="title"/>
          </p:nvPr>
        </p:nvSpPr>
        <p:spPr/>
        <p:txBody>
          <a:bodyPr/>
          <a:lstStyle/>
          <a:p>
            <a:r>
              <a:rPr lang="zh-CN" altLang="en-US" dirty="0"/>
              <a:t>序列解包使用实例</a:t>
            </a:r>
          </a:p>
        </p:txBody>
      </p:sp>
      <p:sp>
        <p:nvSpPr>
          <p:cNvPr id="3" name="内容占位符 2">
            <a:extLst>
              <a:ext uri="{FF2B5EF4-FFF2-40B4-BE49-F238E27FC236}">
                <a16:creationId xmlns:a16="http://schemas.microsoft.com/office/drawing/2014/main" id="{FF3E5694-2CCE-4164-8D34-B3B578F3E6D8}"/>
              </a:ext>
            </a:extLst>
          </p:cNvPr>
          <p:cNvSpPr>
            <a:spLocks noGrp="1"/>
          </p:cNvSpPr>
          <p:nvPr>
            <p:ph idx="1"/>
          </p:nvPr>
        </p:nvSpPr>
        <p:spPr/>
        <p:txBody>
          <a:bodyPr>
            <a:normAutofit/>
          </a:bodyPr>
          <a:lstStyle/>
          <a:p>
            <a:pPr marL="0" indent="0">
              <a:buNone/>
            </a:pPr>
            <a:r>
              <a:rPr lang="zh-CN" altLang="zh-CN" b="1" dirty="0">
                <a:latin typeface="宋体" panose="02010600030101010101" pitchFamily="2" charset="-122"/>
              </a:rPr>
              <a:t>编写程序，判断今天是今年的第几天</a:t>
            </a:r>
            <a:endParaRPr lang="en-US" altLang="zh-CN" b="1" dirty="0">
              <a:latin typeface="宋体" panose="02010600030101010101" pitchFamily="2" charset="-122"/>
            </a:endParaRPr>
          </a:p>
          <a:p>
            <a:pPr marL="342866" indent="-342866">
              <a:buFont typeface="+mj-lt"/>
              <a:buAutoNum type="arabicPeriod"/>
            </a:pPr>
            <a:r>
              <a:rPr lang="zh-CN" altLang="en-US" dirty="0"/>
              <a:t>首先得到今天对应的年份、月份和当月第几天</a:t>
            </a:r>
            <a:endParaRPr lang="en-US" altLang="zh-CN" dirty="0"/>
          </a:p>
          <a:p>
            <a:pPr marL="342866" indent="-342866">
              <a:buFont typeface="+mj-lt"/>
              <a:buAutoNum type="arabicPeriod"/>
            </a:pPr>
            <a:r>
              <a:rPr lang="zh-CN" altLang="en-US" dirty="0"/>
              <a:t>今年的第几天</a:t>
            </a:r>
            <a:r>
              <a:rPr lang="en-US" altLang="zh-CN" dirty="0"/>
              <a:t>=</a:t>
            </a:r>
            <a:r>
              <a:rPr lang="zh-CN" altLang="en-US" dirty="0"/>
              <a:t>前面的月份天数之和</a:t>
            </a:r>
            <a:r>
              <a:rPr lang="en-US" altLang="zh-CN" dirty="0"/>
              <a:t>+</a:t>
            </a:r>
            <a:r>
              <a:rPr lang="zh-CN" altLang="en-US" dirty="0"/>
              <a:t>当月第几天</a:t>
            </a:r>
            <a:endParaRPr lang="en-US" altLang="zh-CN" dirty="0"/>
          </a:p>
          <a:p>
            <a:r>
              <a:rPr lang="en-US" altLang="zh-CN" dirty="0"/>
              <a:t>2</a:t>
            </a:r>
            <a:r>
              <a:rPr lang="zh-CN" altLang="en-US" dirty="0"/>
              <a:t>月的天数随闰年而不同</a:t>
            </a:r>
            <a:r>
              <a:rPr lang="en-US" altLang="zh-CN" dirty="0"/>
              <a:t>, </a:t>
            </a:r>
            <a:r>
              <a:rPr lang="zh-CN" altLang="en-US" dirty="0"/>
              <a:t>怎么判断闰年？ </a:t>
            </a:r>
            <a:endParaRPr lang="en-US" altLang="zh-CN" dirty="0"/>
          </a:p>
          <a:p>
            <a:pPr marL="742921" lvl="1" indent="-285721"/>
            <a:r>
              <a:rPr lang="zh-CN" altLang="en-US" sz="2000" dirty="0"/>
              <a:t>能被</a:t>
            </a:r>
            <a:r>
              <a:rPr lang="en-US" altLang="zh-CN" sz="2000" dirty="0"/>
              <a:t>400</a:t>
            </a:r>
            <a:r>
              <a:rPr lang="zh-CN" altLang="en-US" sz="2000" dirty="0"/>
              <a:t>整除</a:t>
            </a:r>
            <a:endParaRPr lang="en-US" altLang="zh-CN" sz="2000" dirty="0"/>
          </a:p>
          <a:p>
            <a:pPr marL="742921" lvl="1" indent="-285721"/>
            <a:r>
              <a:rPr lang="zh-CN" altLang="en-US" sz="2000" dirty="0"/>
              <a:t>或者能被</a:t>
            </a:r>
            <a:r>
              <a:rPr lang="en-US" altLang="zh-CN" sz="2000" dirty="0"/>
              <a:t>4</a:t>
            </a:r>
            <a:r>
              <a:rPr lang="zh-CN" altLang="en-US" sz="2000" dirty="0"/>
              <a:t>整除，但不能被</a:t>
            </a:r>
            <a:r>
              <a:rPr lang="en-US" altLang="zh-CN" sz="2000" dirty="0"/>
              <a:t>100</a:t>
            </a:r>
            <a:r>
              <a:rPr lang="zh-CN" altLang="en-US" sz="2000" dirty="0"/>
              <a:t>整除</a:t>
            </a:r>
            <a:endParaRPr lang="en-US" altLang="zh-CN" sz="2000" dirty="0"/>
          </a:p>
          <a:p>
            <a:pPr marL="0" indent="0">
              <a:buNone/>
            </a:pPr>
            <a:endParaRPr lang="en-US" altLang="zh-CN" dirty="0"/>
          </a:p>
          <a:p>
            <a:pPr marL="0" indent="0">
              <a:buNone/>
            </a:pPr>
            <a:endParaRPr lang="zh-CN" altLang="en-US" dirty="0"/>
          </a:p>
        </p:txBody>
      </p:sp>
      <p:sp>
        <p:nvSpPr>
          <p:cNvPr id="4" name="矩形 3">
            <a:extLst>
              <a:ext uri="{FF2B5EF4-FFF2-40B4-BE49-F238E27FC236}">
                <a16:creationId xmlns:a16="http://schemas.microsoft.com/office/drawing/2014/main" id="{67D10097-DE03-46A3-8E1A-3FF9DC1FB030}"/>
              </a:ext>
            </a:extLst>
          </p:cNvPr>
          <p:cNvSpPr/>
          <p:nvPr/>
        </p:nvSpPr>
        <p:spPr>
          <a:xfrm>
            <a:off x="103212" y="3535145"/>
            <a:ext cx="8972410" cy="23431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yday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yday</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sum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day_month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month-1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day</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month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is_leap_year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year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yday</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yday</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_</a:t>
            </a:r>
            <a:endParaRPr lang="zh-CN" altLang="zh-CN" sz="2000" kern="100" dirty="0">
              <a:latin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16CB8A9B-1949-45C6-A0EF-C319C3FE026B}"/>
              </a:ext>
            </a:extLst>
          </p:cNvPr>
          <p:cNvSpPr/>
          <p:nvPr/>
        </p:nvSpPr>
        <p:spPr>
          <a:xfrm>
            <a:off x="103212" y="5924493"/>
            <a:ext cx="897241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is_leap_year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year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4</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and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year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000" kern="100" dirty="0">
              <a:latin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CCAF588D-13FC-4C3A-853B-C799ED639593}"/>
              </a:ext>
            </a:extLst>
          </p:cNvPr>
          <p:cNvSpPr/>
          <p:nvPr/>
        </p:nvSpPr>
        <p:spPr>
          <a:xfrm>
            <a:off x="6504118" y="1906132"/>
            <a:ext cx="5516292"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test_yday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time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date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time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localtime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'%4d-%02d-%02d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是今年的</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a:t>
            </a:r>
            <a:r>
              <a:rPr lang="zh-CN" altLang="zh-CN"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天</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yday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date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8EC87709-4544-4018-8E08-A99A3980D829}"/>
              </a:ext>
            </a:extLst>
          </p:cNvPr>
          <p:cNvSpPr/>
          <p:nvPr/>
        </p:nvSpPr>
        <p:spPr>
          <a:xfrm>
            <a:off x="6487654" y="80019"/>
            <a:ext cx="5644855"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import time</a:t>
            </a:r>
          </a:p>
          <a:p>
            <a:r>
              <a:rPr lang="zh-CN" altLang="en-US" dirty="0">
                <a:latin typeface="Consolas" panose="020B0609020204030204" pitchFamily="49" charset="0"/>
              </a:rPr>
              <a:t>&gt;&gt;&gt; time.localtime()</a:t>
            </a:r>
          </a:p>
          <a:p>
            <a:r>
              <a:rPr lang="zh-CN" altLang="en-US" dirty="0">
                <a:latin typeface="Consolas" panose="020B0609020204030204" pitchFamily="49" charset="0"/>
              </a:rPr>
              <a:t>time.struct_time(tm_year=2021, tm_mon=10, tm_mday=19, tm_hour=20, tm_min=25, tm_sec=13, tm_wday=1, tm_yday=292, tm_isdst=0)</a:t>
            </a:r>
          </a:p>
        </p:txBody>
      </p:sp>
      <p:sp>
        <p:nvSpPr>
          <p:cNvPr id="8" name="矩形 7">
            <a:extLst>
              <a:ext uri="{FF2B5EF4-FFF2-40B4-BE49-F238E27FC236}">
                <a16:creationId xmlns:a16="http://schemas.microsoft.com/office/drawing/2014/main" id="{91D69145-DF22-4FC8-8635-F1E62C9866EF}"/>
              </a:ext>
            </a:extLst>
          </p:cNvPr>
          <p:cNvSpPr/>
          <p:nvPr/>
        </p:nvSpPr>
        <p:spPr>
          <a:xfrm>
            <a:off x="7322227" y="5621189"/>
            <a:ext cx="160710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dirty="0"/>
              <a:t>day_of_year</a:t>
            </a:r>
            <a:r>
              <a:rPr lang="en-US" altLang="zh-CN" dirty="0"/>
              <a:t>.</a:t>
            </a:r>
            <a:r>
              <a:rPr lang="en-US" altLang="zh-CN" dirty="0" err="1"/>
              <a:t>py</a:t>
            </a:r>
            <a:endParaRPr lang="zh-CN" altLang="en-US" dirty="0"/>
          </a:p>
        </p:txBody>
      </p:sp>
    </p:spTree>
    <p:extLst>
      <p:ext uri="{BB962C8B-B14F-4D97-AF65-F5344CB8AC3E}">
        <p14:creationId xmlns:p14="http://schemas.microsoft.com/office/powerpoint/2010/main" val="3804193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72379CE5-74BD-49E8-B4AC-D3F5DAE75A16}"/>
              </a:ext>
            </a:extLst>
          </p:cNvPr>
          <p:cNvPicPr>
            <a:picLocks noChangeAspect="1"/>
          </p:cNvPicPr>
          <p:nvPr/>
        </p:nvPicPr>
        <p:blipFill>
          <a:blip r:embed="rId3"/>
          <a:stretch>
            <a:fillRect/>
          </a:stretch>
        </p:blipFill>
        <p:spPr>
          <a:xfrm>
            <a:off x="7916703" y="40957"/>
            <a:ext cx="4191296" cy="1977835"/>
          </a:xfrm>
          <a:prstGeom prst="rect">
            <a:avLst/>
          </a:prstGeom>
        </p:spPr>
      </p:pic>
      <p:sp>
        <p:nvSpPr>
          <p:cNvPr id="2" name="标题 1">
            <a:extLst>
              <a:ext uri="{FF2B5EF4-FFF2-40B4-BE49-F238E27FC236}">
                <a16:creationId xmlns:a16="http://schemas.microsoft.com/office/drawing/2014/main" id="{EE526391-EFE1-4236-9C05-0C1BC4DC368C}"/>
              </a:ext>
            </a:extLst>
          </p:cNvPr>
          <p:cNvSpPr>
            <a:spLocks noGrp="1"/>
          </p:cNvSpPr>
          <p:nvPr>
            <p:ph type="title"/>
          </p:nvPr>
        </p:nvSpPr>
        <p:spPr/>
        <p:txBody>
          <a:bodyPr/>
          <a:lstStyle/>
          <a:p>
            <a:r>
              <a:rPr lang="en-US" altLang="zh-CN" dirty="0"/>
              <a:t>time</a:t>
            </a:r>
            <a:r>
              <a:rPr lang="zh-CN" altLang="en-US" dirty="0"/>
              <a:t>模块</a:t>
            </a:r>
          </a:p>
        </p:txBody>
      </p:sp>
      <p:sp>
        <p:nvSpPr>
          <p:cNvPr id="3" name="内容占位符 2">
            <a:extLst>
              <a:ext uri="{FF2B5EF4-FFF2-40B4-BE49-F238E27FC236}">
                <a16:creationId xmlns:a16="http://schemas.microsoft.com/office/drawing/2014/main" id="{5DE8655A-05C5-4A6A-86F7-71D0AFE8BC57}"/>
              </a:ext>
            </a:extLst>
          </p:cNvPr>
          <p:cNvSpPr>
            <a:spLocks noGrp="1"/>
          </p:cNvSpPr>
          <p:nvPr>
            <p:ph idx="1"/>
          </p:nvPr>
        </p:nvSpPr>
        <p:spPr/>
        <p:txBody>
          <a:bodyPr/>
          <a:lstStyle/>
          <a:p>
            <a:r>
              <a:rPr lang="zh-CN" altLang="en-US" dirty="0"/>
              <a:t>得到当前时刻，进行不同格式的时间之间的转换</a:t>
            </a:r>
            <a:endParaRPr lang="en-US" altLang="zh-CN" dirty="0"/>
          </a:p>
          <a:p>
            <a:r>
              <a:rPr lang="zh-CN" altLang="en-US" dirty="0"/>
              <a:t>两种格式</a:t>
            </a:r>
            <a:r>
              <a:rPr lang="en-US" altLang="zh-CN" dirty="0"/>
              <a:t> + </a:t>
            </a:r>
            <a:r>
              <a:rPr lang="zh-CN" altLang="en-US" dirty="0"/>
              <a:t>字符串</a:t>
            </a:r>
            <a:endParaRPr lang="en-US" altLang="zh-CN" dirty="0"/>
          </a:p>
          <a:p>
            <a:pPr lvl="1"/>
            <a:r>
              <a:rPr lang="zh-CN" altLang="en-US" sz="2000" dirty="0"/>
              <a:t>从</a:t>
            </a:r>
            <a:r>
              <a:rPr lang="en-US" altLang="zh-CN" sz="2000" dirty="0"/>
              <a:t>epoch(</a:t>
            </a:r>
            <a:r>
              <a:rPr lang="zh-CN" altLang="en-US" sz="2000" dirty="0"/>
              <a:t>即标准时</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日）开始到现在的秒数（浮点数）</a:t>
            </a:r>
            <a:endParaRPr lang="en-US" altLang="zh-CN" sz="2000" dirty="0"/>
          </a:p>
          <a:p>
            <a:pPr lvl="1"/>
            <a:r>
              <a:rPr lang="zh-CN" altLang="en-US" sz="2000" dirty="0"/>
              <a:t>包含</a:t>
            </a:r>
            <a:r>
              <a:rPr lang="en-US" altLang="zh-CN" sz="2000" dirty="0"/>
              <a:t>9</a:t>
            </a:r>
            <a:r>
              <a:rPr lang="zh-CN" altLang="en-US" sz="2000" dirty="0"/>
              <a:t>个整数的</a:t>
            </a:r>
            <a:r>
              <a:rPr lang="en-US" altLang="zh-CN" sz="2000" dirty="0"/>
              <a:t>tuple:</a:t>
            </a:r>
            <a:r>
              <a:rPr lang="zh-CN" altLang="en-US" sz="2000" dirty="0"/>
              <a:t> 年</a:t>
            </a:r>
            <a:r>
              <a:rPr lang="en-US" altLang="zh-CN" sz="2000" dirty="0"/>
              <a:t>/</a:t>
            </a:r>
            <a:r>
              <a:rPr lang="zh-CN" altLang="en-US" sz="2000" dirty="0"/>
              <a:t>月</a:t>
            </a:r>
            <a:r>
              <a:rPr lang="en-US" altLang="zh-CN" sz="2000" dirty="0"/>
              <a:t>/</a:t>
            </a:r>
            <a:r>
              <a:rPr lang="zh-CN" altLang="en-US" sz="2000" dirty="0"/>
              <a:t>日</a:t>
            </a:r>
            <a:r>
              <a:rPr lang="en-US" altLang="zh-CN" sz="2000" dirty="0"/>
              <a:t>/</a:t>
            </a:r>
            <a:r>
              <a:rPr lang="zh-CN" altLang="en-US" sz="2000" dirty="0"/>
              <a:t>小时</a:t>
            </a:r>
            <a:r>
              <a:rPr lang="en-US" altLang="zh-CN" sz="2000" dirty="0"/>
              <a:t>/</a:t>
            </a:r>
            <a:r>
              <a:rPr lang="zh-CN" altLang="en-US" sz="2000" dirty="0"/>
              <a:t>分钟</a:t>
            </a:r>
            <a:r>
              <a:rPr lang="en-US" altLang="zh-CN" sz="2000" dirty="0"/>
              <a:t>/</a:t>
            </a:r>
            <a:r>
              <a:rPr lang="zh-CN" altLang="en-US" sz="2000" dirty="0"/>
              <a:t>秒</a:t>
            </a:r>
            <a:r>
              <a:rPr lang="en-US" altLang="zh-CN" sz="2000" dirty="0"/>
              <a:t>/</a:t>
            </a:r>
            <a:r>
              <a:rPr lang="zh-CN" altLang="en-US" sz="2000" dirty="0"/>
              <a:t>星期几</a:t>
            </a:r>
            <a:r>
              <a:rPr lang="en-US" altLang="zh-CN" sz="2000" dirty="0"/>
              <a:t>(0-6, 0</a:t>
            </a:r>
            <a:r>
              <a:rPr lang="zh-CN" altLang="en-US" sz="2000" dirty="0"/>
              <a:t>表示星期一</a:t>
            </a:r>
            <a:r>
              <a:rPr lang="en-US" altLang="zh-CN" sz="2000" dirty="0"/>
              <a:t>)/</a:t>
            </a:r>
            <a:r>
              <a:rPr lang="zh-CN" altLang="en-US" sz="2000" dirty="0">
                <a:highlight>
                  <a:srgbClr val="FFFF00"/>
                </a:highlight>
              </a:rPr>
              <a:t>当年第几天</a:t>
            </a:r>
            <a:r>
              <a:rPr lang="en-US" altLang="zh-CN" sz="2000" dirty="0">
                <a:highlight>
                  <a:srgbClr val="FFFF00"/>
                </a:highlight>
              </a:rPr>
              <a:t>(1-366)/</a:t>
            </a:r>
            <a:r>
              <a:rPr lang="zh-CN" altLang="en-US" sz="2000" dirty="0"/>
              <a:t>是否夏时制　</a:t>
            </a:r>
            <a:endParaRPr lang="en-US" altLang="zh-CN" sz="2000" dirty="0"/>
          </a:p>
          <a:p>
            <a:endParaRPr lang="zh-CN" altLang="en-US" dirty="0"/>
          </a:p>
        </p:txBody>
      </p:sp>
      <p:graphicFrame>
        <p:nvGraphicFramePr>
          <p:cNvPr id="34" name="表格 33">
            <a:extLst>
              <a:ext uri="{FF2B5EF4-FFF2-40B4-BE49-F238E27FC236}">
                <a16:creationId xmlns:a16="http://schemas.microsoft.com/office/drawing/2014/main" id="{2F3B058F-12D1-455F-8EC9-7A415E75DDF0}"/>
              </a:ext>
            </a:extLst>
          </p:cNvPr>
          <p:cNvGraphicFramePr>
            <a:graphicFrameLocks noGrp="1"/>
          </p:cNvGraphicFramePr>
          <p:nvPr>
            <p:extLst>
              <p:ext uri="{D42A27DB-BD31-4B8C-83A1-F6EECF244321}">
                <p14:modId xmlns:p14="http://schemas.microsoft.com/office/powerpoint/2010/main" val="1163201290"/>
              </p:ext>
            </p:extLst>
          </p:nvPr>
        </p:nvGraphicFramePr>
        <p:xfrm>
          <a:off x="254542" y="2826243"/>
          <a:ext cx="11752583" cy="3757238"/>
        </p:xfrm>
        <a:graphic>
          <a:graphicData uri="http://schemas.openxmlformats.org/drawingml/2006/table">
            <a:tbl>
              <a:tblPr firstRow="1" bandRow="1">
                <a:solidFill>
                  <a:schemeClr val="bg1">
                    <a:lumMod val="95000"/>
                  </a:schemeClr>
                </a:solidFill>
                <a:tableStyleId>{5940675A-B579-460E-94D1-54222C63F5DA}</a:tableStyleId>
              </a:tblPr>
              <a:tblGrid>
                <a:gridCol w="2654073">
                  <a:extLst>
                    <a:ext uri="{9D8B030D-6E8A-4147-A177-3AD203B41FA5}">
                      <a16:colId xmlns:a16="http://schemas.microsoft.com/office/drawing/2014/main" val="1163386575"/>
                    </a:ext>
                  </a:extLst>
                </a:gridCol>
                <a:gridCol w="9098510">
                  <a:extLst>
                    <a:ext uri="{9D8B030D-6E8A-4147-A177-3AD203B41FA5}">
                      <a16:colId xmlns:a16="http://schemas.microsoft.com/office/drawing/2014/main" val="3048769493"/>
                    </a:ext>
                  </a:extLst>
                </a:gridCol>
              </a:tblGrid>
              <a:tr h="361543">
                <a:tc>
                  <a:txBody>
                    <a:bodyPr/>
                    <a:lstStyle/>
                    <a:p>
                      <a:r>
                        <a:rPr lang="en-US" altLang="zh-CN" sz="1800" b="1" dirty="0">
                          <a:solidFill>
                            <a:schemeClr val="tx1"/>
                          </a:solidFill>
                        </a:rPr>
                        <a:t>time()</a:t>
                      </a:r>
                      <a:endParaRPr lang="zh-CN" altLang="en-US" sz="1800" b="1" dirty="0">
                        <a:solidFill>
                          <a:schemeClr val="tx1"/>
                        </a:solidFill>
                      </a:endParaRPr>
                    </a:p>
                  </a:txBody>
                  <a:tcPr marL="91428" marR="91428" marT="45714" marB="45714">
                    <a:solidFill>
                      <a:schemeClr val="bg1">
                        <a:lumMod val="95000"/>
                      </a:schemeClr>
                    </a:solidFill>
                  </a:tcPr>
                </a:tc>
                <a:tc>
                  <a:txBody>
                    <a:bodyPr/>
                    <a:lstStyle/>
                    <a:p>
                      <a:r>
                        <a:rPr lang="zh-CN" altLang="en-US" sz="1800" b="1" dirty="0">
                          <a:solidFill>
                            <a:schemeClr val="tx1"/>
                          </a:solidFill>
                        </a:rPr>
                        <a:t>返回从</a:t>
                      </a:r>
                      <a:r>
                        <a:rPr lang="en-US" altLang="zh-CN" sz="1800" b="1" dirty="0">
                          <a:solidFill>
                            <a:schemeClr val="tx1"/>
                          </a:solidFill>
                        </a:rPr>
                        <a:t>epoch</a:t>
                      </a:r>
                      <a:r>
                        <a:rPr lang="zh-CN" altLang="en-US" sz="1800" b="1" dirty="0">
                          <a:solidFill>
                            <a:schemeClr val="tx1"/>
                          </a:solidFill>
                        </a:rPr>
                        <a:t>开始到现在的秒数</a:t>
                      </a:r>
                    </a:p>
                  </a:txBody>
                  <a:tcPr marL="91428" marR="91428" marT="45714" marB="45714">
                    <a:solidFill>
                      <a:schemeClr val="bg1">
                        <a:lumMod val="95000"/>
                      </a:schemeClr>
                    </a:solidFill>
                  </a:tcPr>
                </a:tc>
                <a:extLst>
                  <a:ext uri="{0D108BD9-81ED-4DB2-BD59-A6C34878D82A}">
                    <a16:rowId xmlns:a16="http://schemas.microsoft.com/office/drawing/2014/main" val="2145191173"/>
                  </a:ext>
                </a:extLst>
              </a:tr>
              <a:tr h="378180">
                <a:tc>
                  <a:txBody>
                    <a:bodyPr/>
                    <a:lstStyle/>
                    <a:p>
                      <a:r>
                        <a:rPr lang="en-US" altLang="zh-CN" sz="1800" b="0" dirty="0" err="1">
                          <a:solidFill>
                            <a:schemeClr val="tx1"/>
                          </a:solidFill>
                        </a:rPr>
                        <a:t>localtime</a:t>
                      </a:r>
                      <a:r>
                        <a:rPr lang="en-US" altLang="zh-CN" sz="1800" b="0" dirty="0">
                          <a:solidFill>
                            <a:schemeClr val="tx1"/>
                          </a:solidFill>
                        </a:rPr>
                        <a:t>([seconds])</a:t>
                      </a:r>
                      <a:endParaRPr lang="zh-CN" altLang="en-US" sz="1800" b="0" dirty="0">
                        <a:solidFill>
                          <a:schemeClr val="tx1"/>
                        </a:solidFill>
                      </a:endParaRPr>
                    </a:p>
                  </a:txBody>
                  <a:tcPr marL="91428" marR="91428" marT="45714" marB="45714">
                    <a:solidFill>
                      <a:schemeClr val="tx2">
                        <a:lumMod val="20000"/>
                        <a:lumOff val="80000"/>
                      </a:schemeClr>
                    </a:solidFill>
                  </a:tcPr>
                </a:tc>
                <a:tc>
                  <a:txBody>
                    <a:bodyPr/>
                    <a:lstStyle/>
                    <a:p>
                      <a:r>
                        <a:rPr lang="zh-CN" altLang="en-US" sz="1800" b="0" dirty="0">
                          <a:solidFill>
                            <a:schemeClr val="tx1"/>
                          </a:solidFill>
                        </a:rPr>
                        <a:t>将从</a:t>
                      </a:r>
                      <a:r>
                        <a:rPr lang="en-US" altLang="zh-CN" sz="1800" b="0" dirty="0">
                          <a:solidFill>
                            <a:schemeClr val="tx1"/>
                          </a:solidFill>
                        </a:rPr>
                        <a:t>epoch</a:t>
                      </a:r>
                      <a:r>
                        <a:rPr lang="zh-CN" altLang="en-US" sz="1800" b="0" dirty="0">
                          <a:solidFill>
                            <a:schemeClr val="tx1"/>
                          </a:solidFill>
                        </a:rPr>
                        <a:t>开始的秒数格式转换为本地时间的</a:t>
                      </a:r>
                      <a:r>
                        <a:rPr lang="en-US" altLang="zh-CN" sz="1800" b="0" dirty="0">
                          <a:solidFill>
                            <a:schemeClr val="tx1"/>
                          </a:solidFill>
                        </a:rPr>
                        <a:t>tuple</a:t>
                      </a:r>
                      <a:r>
                        <a:rPr lang="zh-CN" altLang="en-US" sz="1800" b="0" dirty="0">
                          <a:solidFill>
                            <a:schemeClr val="tx1"/>
                          </a:solidFill>
                        </a:rPr>
                        <a:t>格式，缺省为现在</a:t>
                      </a:r>
                    </a:p>
                  </a:txBody>
                  <a:tcPr marL="91428" marR="91428" marT="45714" marB="45714">
                    <a:solidFill>
                      <a:schemeClr val="tx2">
                        <a:lumMod val="20000"/>
                        <a:lumOff val="80000"/>
                      </a:schemeClr>
                    </a:solidFill>
                  </a:tcPr>
                </a:tc>
                <a:extLst>
                  <a:ext uri="{0D108BD9-81ED-4DB2-BD59-A6C34878D82A}">
                    <a16:rowId xmlns:a16="http://schemas.microsoft.com/office/drawing/2014/main" val="922145081"/>
                  </a:ext>
                </a:extLst>
              </a:tr>
              <a:tr h="307571">
                <a:tc>
                  <a:txBody>
                    <a:bodyPr/>
                    <a:lstStyle/>
                    <a:p>
                      <a:r>
                        <a:rPr lang="en-US" altLang="zh-CN" sz="1800" b="0" dirty="0" err="1">
                          <a:solidFill>
                            <a:schemeClr val="tx1"/>
                          </a:solidFill>
                        </a:rPr>
                        <a:t>gmtime</a:t>
                      </a:r>
                      <a:r>
                        <a:rPr lang="en-US" altLang="zh-CN" sz="1800" b="0" dirty="0">
                          <a:solidFill>
                            <a:schemeClr val="tx1"/>
                          </a:solidFill>
                        </a:rPr>
                        <a:t>([seconds])</a:t>
                      </a:r>
                      <a:endParaRPr lang="zh-CN" altLang="en-US" sz="1800" b="0" dirty="0">
                        <a:solidFill>
                          <a:schemeClr val="tx1"/>
                        </a:solidFill>
                      </a:endParaRPr>
                    </a:p>
                  </a:txBody>
                  <a:tcPr marL="91428" marR="91428" marT="45714" marB="45714">
                    <a:solidFill>
                      <a:schemeClr val="bg1"/>
                    </a:solidFill>
                  </a:tcPr>
                </a:tc>
                <a:tc>
                  <a:txBody>
                    <a:bodyPr/>
                    <a:lstStyle/>
                    <a:p>
                      <a:r>
                        <a:rPr lang="zh-CN" altLang="en-US" sz="1800" b="0" dirty="0">
                          <a:solidFill>
                            <a:schemeClr val="tx1"/>
                          </a:solidFill>
                        </a:rPr>
                        <a:t>将从</a:t>
                      </a:r>
                      <a:r>
                        <a:rPr lang="en-US" altLang="zh-CN" sz="1800" b="0" dirty="0">
                          <a:solidFill>
                            <a:schemeClr val="tx1"/>
                          </a:solidFill>
                        </a:rPr>
                        <a:t>epoch</a:t>
                      </a:r>
                      <a:r>
                        <a:rPr lang="zh-CN" altLang="en-US" sz="1800" b="0" dirty="0">
                          <a:solidFill>
                            <a:schemeClr val="tx1"/>
                          </a:solidFill>
                        </a:rPr>
                        <a:t>开始的秒数格式转换为</a:t>
                      </a:r>
                      <a:r>
                        <a:rPr lang="en-US" altLang="zh-CN" sz="1800" b="0" dirty="0">
                          <a:solidFill>
                            <a:schemeClr val="tx1"/>
                          </a:solidFill>
                        </a:rPr>
                        <a:t>UTC</a:t>
                      </a:r>
                      <a:r>
                        <a:rPr lang="zh-CN" altLang="en-US" sz="1800" b="0" dirty="0">
                          <a:solidFill>
                            <a:schemeClr val="tx1"/>
                          </a:solidFill>
                        </a:rPr>
                        <a:t>时间的</a:t>
                      </a:r>
                      <a:r>
                        <a:rPr lang="en-US" altLang="zh-CN" sz="1800" b="0" dirty="0">
                          <a:solidFill>
                            <a:schemeClr val="tx1"/>
                          </a:solidFill>
                        </a:rPr>
                        <a:t>tuple</a:t>
                      </a:r>
                      <a:r>
                        <a:rPr lang="zh-CN" altLang="en-US" sz="1800" b="0" dirty="0">
                          <a:solidFill>
                            <a:schemeClr val="tx1"/>
                          </a:solidFill>
                        </a:rPr>
                        <a:t>格式，缺省为现在</a:t>
                      </a:r>
                    </a:p>
                  </a:txBody>
                  <a:tcPr marL="91428" marR="91428" marT="45714" marB="45714">
                    <a:solidFill>
                      <a:schemeClr val="bg1"/>
                    </a:solidFill>
                  </a:tcPr>
                </a:tc>
                <a:extLst>
                  <a:ext uri="{0D108BD9-81ED-4DB2-BD59-A6C34878D82A}">
                    <a16:rowId xmlns:a16="http://schemas.microsoft.com/office/drawing/2014/main" val="909027482"/>
                  </a:ext>
                </a:extLst>
              </a:tr>
              <a:tr h="245285">
                <a:tc>
                  <a:txBody>
                    <a:bodyPr/>
                    <a:lstStyle/>
                    <a:p>
                      <a:r>
                        <a:rPr lang="en-US" altLang="zh-CN" sz="1800" b="0" dirty="0" err="1">
                          <a:solidFill>
                            <a:schemeClr val="tx1"/>
                          </a:solidFill>
                        </a:rPr>
                        <a:t>ctime</a:t>
                      </a:r>
                      <a:r>
                        <a:rPr lang="en-US" altLang="zh-CN" sz="1800" b="0" dirty="0">
                          <a:solidFill>
                            <a:schemeClr val="tx1"/>
                          </a:solidFill>
                        </a:rPr>
                        <a:t>([seconds]) </a:t>
                      </a:r>
                      <a:endParaRPr lang="zh-CN" altLang="en-US" sz="1800" b="0" dirty="0">
                        <a:solidFill>
                          <a:schemeClr val="tx1"/>
                        </a:solidFill>
                      </a:endParaRPr>
                    </a:p>
                  </a:txBody>
                  <a:tcPr marL="91428" marR="91428" marT="45714" marB="45714">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chemeClr val="tx1"/>
                          </a:solidFill>
                        </a:rPr>
                        <a:t>将从</a:t>
                      </a:r>
                      <a:r>
                        <a:rPr lang="en-US" altLang="zh-CN" sz="1800" b="0" dirty="0">
                          <a:solidFill>
                            <a:schemeClr val="tx1"/>
                          </a:solidFill>
                        </a:rPr>
                        <a:t>epoch</a:t>
                      </a:r>
                      <a:r>
                        <a:rPr lang="zh-CN" altLang="en-US" sz="1800" b="0" dirty="0">
                          <a:solidFill>
                            <a:schemeClr val="tx1"/>
                          </a:solidFill>
                        </a:rPr>
                        <a:t>开始的秒数按照系统缺省方式转换为字符串，缺省为现在</a:t>
                      </a:r>
                    </a:p>
                  </a:txBody>
                  <a:tcPr marL="91428" marR="91428" marT="45714" marB="45714">
                    <a:solidFill>
                      <a:schemeClr val="accent6">
                        <a:lumMod val="20000"/>
                        <a:lumOff val="80000"/>
                      </a:schemeClr>
                    </a:solidFill>
                  </a:tcPr>
                </a:tc>
                <a:extLst>
                  <a:ext uri="{0D108BD9-81ED-4DB2-BD59-A6C34878D82A}">
                    <a16:rowId xmlns:a16="http://schemas.microsoft.com/office/drawing/2014/main" val="883693929"/>
                  </a:ext>
                </a:extLst>
              </a:tr>
              <a:tr h="299282">
                <a:tc>
                  <a:txBody>
                    <a:bodyPr/>
                    <a:lstStyle/>
                    <a:p>
                      <a:r>
                        <a:rPr lang="en-US" altLang="zh-CN" sz="1800" dirty="0" err="1">
                          <a:solidFill>
                            <a:schemeClr val="tx1"/>
                          </a:solidFill>
                        </a:rPr>
                        <a:t>mktime</a:t>
                      </a:r>
                      <a:r>
                        <a:rPr lang="en-US" altLang="zh-CN" sz="1800" dirty="0">
                          <a:solidFill>
                            <a:schemeClr val="tx1"/>
                          </a:solidFill>
                        </a:rPr>
                        <a:t>(tuple)</a:t>
                      </a:r>
                      <a:endParaRPr lang="zh-CN" altLang="en-US" sz="1800" dirty="0">
                        <a:solidFill>
                          <a:schemeClr val="tx1"/>
                        </a:solidFill>
                      </a:endParaRPr>
                    </a:p>
                  </a:txBody>
                  <a:tcPr marL="91428" marR="91428" marT="45714" marB="45714">
                    <a:solidFill>
                      <a:schemeClr val="bg1"/>
                    </a:solidFill>
                  </a:tcPr>
                </a:tc>
                <a:tc>
                  <a:txBody>
                    <a:bodyPr/>
                    <a:lstStyle/>
                    <a:p>
                      <a:r>
                        <a:rPr lang="zh-CN" altLang="en-US" sz="1800" dirty="0">
                          <a:solidFill>
                            <a:schemeClr val="tx1"/>
                          </a:solidFill>
                        </a:rPr>
                        <a:t>将本地时间的</a:t>
                      </a:r>
                      <a:r>
                        <a:rPr lang="en-US" altLang="zh-CN" sz="1800" dirty="0">
                          <a:solidFill>
                            <a:schemeClr val="tx1"/>
                          </a:solidFill>
                        </a:rPr>
                        <a:t>tuple</a:t>
                      </a:r>
                      <a:r>
                        <a:rPr lang="zh-CN" altLang="en-US" sz="1800" dirty="0">
                          <a:solidFill>
                            <a:schemeClr val="tx1"/>
                          </a:solidFill>
                        </a:rPr>
                        <a:t>格式转换为秒数</a:t>
                      </a:r>
                    </a:p>
                  </a:txBody>
                  <a:tcPr marL="91428" marR="91428" marT="45714" marB="45714">
                    <a:solidFill>
                      <a:schemeClr val="bg1"/>
                    </a:solidFill>
                  </a:tcPr>
                </a:tc>
                <a:extLst>
                  <a:ext uri="{0D108BD9-81ED-4DB2-BD59-A6C34878D82A}">
                    <a16:rowId xmlns:a16="http://schemas.microsoft.com/office/drawing/2014/main" val="4039552025"/>
                  </a:ext>
                </a:extLst>
              </a:tr>
              <a:tr h="490487">
                <a:tc>
                  <a:txBody>
                    <a:bodyPr/>
                    <a:lstStyle/>
                    <a:p>
                      <a:r>
                        <a:rPr lang="en-US" altLang="zh-CN" sz="1800" dirty="0" err="1">
                          <a:solidFill>
                            <a:schemeClr val="tx1"/>
                          </a:solidFill>
                        </a:rPr>
                        <a:t>asctime</a:t>
                      </a:r>
                      <a:r>
                        <a:rPr lang="en-US" altLang="zh-CN" sz="1800" dirty="0">
                          <a:solidFill>
                            <a:schemeClr val="tx1"/>
                          </a:solidFill>
                        </a:rPr>
                        <a:t>([tuple])</a:t>
                      </a:r>
                      <a:endParaRPr lang="zh-CN" altLang="en-US" sz="1800" dirty="0">
                        <a:solidFill>
                          <a:schemeClr val="tx1"/>
                        </a:solidFill>
                      </a:endParaRPr>
                    </a:p>
                  </a:txBody>
                  <a:tcPr marL="91428" marR="91428" marT="45714" marB="45714">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rPr>
                        <a:t>将本地时间的</a:t>
                      </a:r>
                      <a:r>
                        <a:rPr lang="en-US" altLang="zh-CN" sz="1800" dirty="0">
                          <a:solidFill>
                            <a:schemeClr val="tx1"/>
                          </a:solidFill>
                        </a:rPr>
                        <a:t>tuple</a:t>
                      </a:r>
                      <a:r>
                        <a:rPr lang="zh-CN" altLang="en-US" sz="1800" dirty="0">
                          <a:solidFill>
                            <a:schemeClr val="tx1"/>
                          </a:solidFill>
                        </a:rPr>
                        <a:t>格式按系统缺省方式转换为字符串，缺省为现在，即相当于传递参数</a:t>
                      </a:r>
                      <a:r>
                        <a:rPr lang="en-US" altLang="zh-CN" sz="1800" dirty="0" err="1">
                          <a:solidFill>
                            <a:schemeClr val="tx1"/>
                          </a:solidFill>
                        </a:rPr>
                        <a:t>localtime</a:t>
                      </a:r>
                      <a:r>
                        <a:rPr lang="en-US" altLang="zh-CN" sz="1800" dirty="0">
                          <a:solidFill>
                            <a:schemeClr val="tx1"/>
                          </a:solidFill>
                        </a:rPr>
                        <a:t>()</a:t>
                      </a:r>
                      <a:endParaRPr lang="zh-CN" altLang="en-US" sz="1800" dirty="0">
                        <a:solidFill>
                          <a:schemeClr val="tx1"/>
                        </a:solidFill>
                      </a:endParaRPr>
                    </a:p>
                  </a:txBody>
                  <a:tcPr marL="91428" marR="91428" marT="45714" marB="45714">
                    <a:solidFill>
                      <a:schemeClr val="bg1"/>
                    </a:solidFill>
                  </a:tcPr>
                </a:tc>
                <a:extLst>
                  <a:ext uri="{0D108BD9-81ED-4DB2-BD59-A6C34878D82A}">
                    <a16:rowId xmlns:a16="http://schemas.microsoft.com/office/drawing/2014/main" val="269051751"/>
                  </a:ext>
                </a:extLst>
              </a:tr>
              <a:tr h="423997">
                <a:tc>
                  <a:txBody>
                    <a:bodyPr/>
                    <a:lstStyle/>
                    <a:p>
                      <a:r>
                        <a:rPr lang="en-US" altLang="zh-CN" sz="1800" dirty="0" err="1">
                          <a:solidFill>
                            <a:schemeClr val="tx1"/>
                          </a:solidFill>
                        </a:rPr>
                        <a:t>strftime</a:t>
                      </a:r>
                      <a:r>
                        <a:rPr lang="en-US" altLang="zh-CN" sz="1800" dirty="0">
                          <a:solidFill>
                            <a:schemeClr val="tx1"/>
                          </a:solidFill>
                        </a:rPr>
                        <a:t>(format[,tuple])</a:t>
                      </a:r>
                      <a:endParaRPr lang="zh-CN" altLang="en-US" sz="1800" dirty="0">
                        <a:solidFill>
                          <a:schemeClr val="tx1"/>
                        </a:solidFill>
                      </a:endParaRPr>
                    </a:p>
                  </a:txBody>
                  <a:tcPr marL="91428" marR="91428" marT="45714" marB="45714">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rPr>
                        <a:t>按照</a:t>
                      </a:r>
                      <a:r>
                        <a:rPr lang="en-US" altLang="zh-CN" sz="1800" dirty="0">
                          <a:solidFill>
                            <a:schemeClr val="tx1"/>
                          </a:solidFill>
                        </a:rPr>
                        <a:t>format</a:t>
                      </a:r>
                      <a:r>
                        <a:rPr lang="zh-CN" altLang="en-US" sz="1800" dirty="0">
                          <a:solidFill>
                            <a:schemeClr val="tx1"/>
                          </a:solidFill>
                        </a:rPr>
                        <a:t>描述的格式将本地时间的</a:t>
                      </a:r>
                      <a:r>
                        <a:rPr lang="en-US" altLang="zh-CN" sz="1800" dirty="0">
                          <a:solidFill>
                            <a:schemeClr val="tx1"/>
                          </a:solidFill>
                        </a:rPr>
                        <a:t>tuple</a:t>
                      </a:r>
                      <a:r>
                        <a:rPr lang="zh-CN" altLang="en-US" sz="1800" dirty="0">
                          <a:solidFill>
                            <a:schemeClr val="tx1"/>
                          </a:solidFill>
                        </a:rPr>
                        <a:t>格式转换为字符串，缺省为现在</a:t>
                      </a:r>
                    </a:p>
                  </a:txBody>
                  <a:tcPr marL="91428" marR="91428" marT="45714" marB="45714">
                    <a:solidFill>
                      <a:schemeClr val="tx2">
                        <a:lumMod val="20000"/>
                        <a:lumOff val="80000"/>
                      </a:schemeClr>
                    </a:solidFill>
                  </a:tcPr>
                </a:tc>
                <a:extLst>
                  <a:ext uri="{0D108BD9-81ED-4DB2-BD59-A6C34878D82A}">
                    <a16:rowId xmlns:a16="http://schemas.microsoft.com/office/drawing/2014/main" val="2909720512"/>
                  </a:ext>
                </a:extLst>
              </a:tr>
              <a:tr h="440575">
                <a:tc>
                  <a:txBody>
                    <a:bodyPr/>
                    <a:lstStyle/>
                    <a:p>
                      <a:r>
                        <a:rPr lang="en-US" altLang="zh-CN" sz="1800" dirty="0" err="1">
                          <a:solidFill>
                            <a:schemeClr val="tx1"/>
                          </a:solidFill>
                        </a:rPr>
                        <a:t>strptime</a:t>
                      </a:r>
                      <a:r>
                        <a:rPr lang="en-US" altLang="zh-CN" sz="1800" dirty="0">
                          <a:solidFill>
                            <a:schemeClr val="tx1"/>
                          </a:solidFill>
                        </a:rPr>
                        <a:t>(string, format) </a:t>
                      </a:r>
                      <a:endParaRPr lang="zh-CN" altLang="en-US" sz="1800" dirty="0">
                        <a:solidFill>
                          <a:schemeClr val="tx1"/>
                        </a:solidFill>
                      </a:endParaRPr>
                    </a:p>
                  </a:txBody>
                  <a:tcPr marL="91428" marR="91428" marT="45714" marB="45714">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rPr>
                        <a:t>按照</a:t>
                      </a:r>
                      <a:r>
                        <a:rPr lang="en-US" altLang="zh-CN" sz="1800" dirty="0">
                          <a:solidFill>
                            <a:schemeClr val="tx1"/>
                          </a:solidFill>
                        </a:rPr>
                        <a:t>format</a:t>
                      </a:r>
                      <a:r>
                        <a:rPr lang="zh-CN" altLang="en-US" sz="1800" dirty="0">
                          <a:solidFill>
                            <a:schemeClr val="tx1"/>
                          </a:solidFill>
                        </a:rPr>
                        <a:t>所描述的格式分析字符串</a:t>
                      </a:r>
                      <a:r>
                        <a:rPr lang="en-US" altLang="zh-CN" sz="1800" dirty="0">
                          <a:solidFill>
                            <a:schemeClr val="tx1"/>
                          </a:solidFill>
                        </a:rPr>
                        <a:t>string</a:t>
                      </a:r>
                      <a:r>
                        <a:rPr lang="zh-CN" altLang="en-US" sz="1800" dirty="0">
                          <a:solidFill>
                            <a:schemeClr val="tx1"/>
                          </a:solidFill>
                        </a:rPr>
                        <a:t>中的时间，返回</a:t>
                      </a:r>
                      <a:r>
                        <a:rPr lang="en-US" altLang="zh-CN" sz="1800" dirty="0">
                          <a:solidFill>
                            <a:schemeClr val="tx1"/>
                          </a:solidFill>
                        </a:rPr>
                        <a:t>tuple</a:t>
                      </a:r>
                      <a:r>
                        <a:rPr lang="zh-CN" altLang="en-US" sz="1800" dirty="0">
                          <a:solidFill>
                            <a:schemeClr val="tx1"/>
                          </a:solidFill>
                        </a:rPr>
                        <a:t>格式</a:t>
                      </a:r>
                    </a:p>
                  </a:txBody>
                  <a:tcPr marL="91428" marR="91428" marT="45714" marB="45714">
                    <a:solidFill>
                      <a:schemeClr val="bg1"/>
                    </a:solidFill>
                  </a:tcPr>
                </a:tc>
                <a:extLst>
                  <a:ext uri="{0D108BD9-81ED-4DB2-BD59-A6C34878D82A}">
                    <a16:rowId xmlns:a16="http://schemas.microsoft.com/office/drawing/2014/main" val="502865732"/>
                  </a:ext>
                </a:extLst>
              </a:tr>
              <a:tr h="411426">
                <a:tc>
                  <a:txBody>
                    <a:bodyPr/>
                    <a:lstStyle/>
                    <a:p>
                      <a:r>
                        <a:rPr lang="en-US" altLang="zh-CN" sz="1800" dirty="0">
                          <a:solidFill>
                            <a:schemeClr val="tx1"/>
                          </a:solidFill>
                        </a:rPr>
                        <a:t>sleep(seconds)</a:t>
                      </a:r>
                      <a:endParaRPr lang="zh-CN" altLang="en-US" sz="1800" dirty="0">
                        <a:solidFill>
                          <a:schemeClr val="tx1"/>
                        </a:solidFill>
                      </a:endParaRPr>
                    </a:p>
                  </a:txBody>
                  <a:tcPr marL="91428" marR="91428" marT="45714" marB="45714">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rPr>
                        <a:t>睡眠指定的秒数</a:t>
                      </a:r>
                      <a:r>
                        <a:rPr lang="en-US" altLang="zh-CN" sz="1800" dirty="0">
                          <a:solidFill>
                            <a:schemeClr val="tx1"/>
                          </a:solidFill>
                        </a:rPr>
                        <a:t>(</a:t>
                      </a:r>
                      <a:r>
                        <a:rPr lang="zh-CN" altLang="en-US" sz="1800" dirty="0">
                          <a:solidFill>
                            <a:schemeClr val="tx1"/>
                          </a:solidFill>
                        </a:rPr>
                        <a:t>浮点数</a:t>
                      </a:r>
                      <a:r>
                        <a:rPr lang="en-US" altLang="zh-CN" sz="1800" dirty="0">
                          <a:solidFill>
                            <a:schemeClr val="tx1"/>
                          </a:solidFill>
                        </a:rPr>
                        <a:t>)</a:t>
                      </a:r>
                    </a:p>
                  </a:txBody>
                  <a:tcPr marL="91428" marR="91428" marT="45714" marB="45714">
                    <a:solidFill>
                      <a:schemeClr val="tx2">
                        <a:lumMod val="20000"/>
                        <a:lumOff val="80000"/>
                      </a:schemeClr>
                    </a:solidFill>
                  </a:tcPr>
                </a:tc>
                <a:extLst>
                  <a:ext uri="{0D108BD9-81ED-4DB2-BD59-A6C34878D82A}">
                    <a16:rowId xmlns:a16="http://schemas.microsoft.com/office/drawing/2014/main" val="3340230964"/>
                  </a:ext>
                </a:extLst>
              </a:tr>
            </a:tbl>
          </a:graphicData>
        </a:graphic>
      </p:graphicFrame>
    </p:spTree>
    <p:extLst>
      <p:ext uri="{BB962C8B-B14F-4D97-AF65-F5344CB8AC3E}">
        <p14:creationId xmlns:p14="http://schemas.microsoft.com/office/powerpoint/2010/main" val="287451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2A608-4AAA-4610-BEDD-96A76F150F08}"/>
              </a:ext>
            </a:extLst>
          </p:cNvPr>
          <p:cNvSpPr>
            <a:spLocks noGrp="1"/>
          </p:cNvSpPr>
          <p:nvPr>
            <p:ph type="title"/>
          </p:nvPr>
        </p:nvSpPr>
        <p:spPr/>
        <p:txBody>
          <a:bodyPr/>
          <a:lstStyle/>
          <a:p>
            <a:r>
              <a:rPr lang="en-US" altLang="zh-CN" dirty="0"/>
              <a:t>time</a:t>
            </a:r>
            <a:r>
              <a:rPr lang="zh-CN" altLang="en-US" dirty="0"/>
              <a:t>模块</a:t>
            </a:r>
          </a:p>
        </p:txBody>
      </p:sp>
      <p:sp>
        <p:nvSpPr>
          <p:cNvPr id="34" name="矩形 33">
            <a:extLst>
              <a:ext uri="{FF2B5EF4-FFF2-40B4-BE49-F238E27FC236}">
                <a16:creationId xmlns:a16="http://schemas.microsoft.com/office/drawing/2014/main" id="{C8964001-95D3-433E-B534-D468B9FC55C7}"/>
              </a:ext>
            </a:extLst>
          </p:cNvPr>
          <p:cNvSpPr/>
          <p:nvPr/>
        </p:nvSpPr>
        <p:spPr>
          <a:xfrm>
            <a:off x="529046" y="752066"/>
            <a:ext cx="10696976" cy="5632311"/>
          </a:xfrm>
          <a:prstGeom prst="rect">
            <a:avLst/>
          </a:prstGeom>
        </p:spPr>
        <p:txBody>
          <a:bodyPr wrap="square">
            <a:spAutoFit/>
          </a:bodyPr>
          <a:lstStyle/>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import time</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start = time.time()</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start</a:t>
            </a:r>
          </a:p>
          <a:p>
            <a:r>
              <a:rPr lang="zh-CN" altLang="en-US" dirty="0">
                <a:latin typeface="Consolas" panose="020B0609020204030204" pitchFamily="49" charset="0"/>
              </a:rPr>
              <a:t>1585987981.4362593</a:t>
            </a:r>
            <a:endParaRPr lang="en-US" altLang="zh-CN" dirty="0">
              <a:latin typeface="Consolas" panose="020B0609020204030204" pitchFamily="49" charset="0"/>
            </a:endParaRP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stop = time.time()</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stop - start</a:t>
            </a:r>
          </a:p>
          <a:p>
            <a:r>
              <a:rPr lang="zh-CN" altLang="en-US" dirty="0">
                <a:latin typeface="Consolas" panose="020B0609020204030204" pitchFamily="49" charset="0"/>
              </a:rPr>
              <a:t>190.97639966011047</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time.localtime()</a:t>
            </a:r>
          </a:p>
          <a:p>
            <a:r>
              <a:rPr lang="zh-CN" altLang="en-US" dirty="0">
                <a:latin typeface="Consolas" panose="020B0609020204030204" pitchFamily="49" charset="0"/>
              </a:rPr>
              <a:t>time.struct_time(tm_year=2020, tm_mon=4, tm_mday=4, </a:t>
            </a:r>
            <a:r>
              <a:rPr lang="zh-CN" altLang="en-US" dirty="0">
                <a:solidFill>
                  <a:srgbClr val="FF0000"/>
                </a:solidFill>
                <a:latin typeface="Consolas" panose="020B0609020204030204" pitchFamily="49" charset="0"/>
              </a:rPr>
              <a:t>tm_hour=16</a:t>
            </a:r>
            <a:r>
              <a:rPr lang="zh-CN" altLang="en-US" dirty="0">
                <a:latin typeface="Consolas" panose="020B0609020204030204" pitchFamily="49" charset="0"/>
              </a:rPr>
              <a:t>, tm_min=13, tm_sec=21, tm_wday=5, tm_yday=95, tm_isdst=0)</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time.gmtime()</a:t>
            </a:r>
          </a:p>
          <a:p>
            <a:r>
              <a:rPr lang="zh-CN" altLang="en-US" dirty="0">
                <a:latin typeface="Consolas" panose="020B0609020204030204" pitchFamily="49" charset="0"/>
              </a:rPr>
              <a:t>time.struct_time(tm_year=2020, tm_mon=4, tm_mday=4, </a:t>
            </a:r>
            <a:r>
              <a:rPr lang="zh-CN" altLang="en-US" dirty="0">
                <a:solidFill>
                  <a:srgbClr val="FF0000"/>
                </a:solidFill>
                <a:latin typeface="Consolas" panose="020B0609020204030204" pitchFamily="49" charset="0"/>
              </a:rPr>
              <a:t>tm_hour=8</a:t>
            </a:r>
            <a:r>
              <a:rPr lang="zh-CN" altLang="en-US" dirty="0">
                <a:latin typeface="Consolas" panose="020B0609020204030204" pitchFamily="49" charset="0"/>
              </a:rPr>
              <a:t>, tm_min=13, tm_sec=31, tm_wday=5, tm_yday=95, tm_isdst=0)</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start_tuple = time.localtime(start)</a:t>
            </a:r>
            <a:endParaRPr lang="en-US" altLang="zh-CN" dirty="0">
              <a:solidFill>
                <a:srgbClr val="FF0000"/>
              </a:solidFill>
              <a:latin typeface="Consolas" panose="020B0609020204030204" pitchFamily="49" charset="0"/>
            </a:endParaRPr>
          </a:p>
          <a:p>
            <a:r>
              <a:rPr lang="en-US" altLang="zh-CN" dirty="0">
                <a:solidFill>
                  <a:srgbClr val="FF0000"/>
                </a:solidFill>
                <a:latin typeface="Consolas" panose="020B0609020204030204" pitchFamily="49" charset="0"/>
              </a:rPr>
              <a:t>&gt;&gt;&gt; </a:t>
            </a:r>
            <a:r>
              <a:rPr lang="en-US" altLang="zh-CN" dirty="0" err="1">
                <a:solidFill>
                  <a:srgbClr val="FF0000"/>
                </a:solidFill>
                <a:latin typeface="Consolas" panose="020B0609020204030204" pitchFamily="49" charset="0"/>
              </a:rPr>
              <a:t>time.mktime</a:t>
            </a:r>
            <a:r>
              <a:rPr lang="en-US" altLang="zh-CN" dirty="0">
                <a:solidFill>
                  <a:srgbClr val="FF0000"/>
                </a:solidFill>
                <a:latin typeface="Consolas" panose="020B0609020204030204" pitchFamily="49" charset="0"/>
              </a:rPr>
              <a:t>(</a:t>
            </a:r>
            <a:r>
              <a:rPr lang="en-US" altLang="zh-CN" dirty="0" err="1">
                <a:solidFill>
                  <a:srgbClr val="FF0000"/>
                </a:solidFill>
                <a:latin typeface="Consolas" panose="020B0609020204030204" pitchFamily="49" charset="0"/>
              </a:rPr>
              <a:t>start_tuple</a:t>
            </a:r>
            <a:r>
              <a:rPr lang="en-US" altLang="zh-CN" dirty="0">
                <a:solidFill>
                  <a:srgbClr val="FF0000"/>
                </a:solidFill>
                <a:latin typeface="Consolas" panose="020B0609020204030204" pitchFamily="49" charset="0"/>
              </a:rPr>
              <a:t>)</a:t>
            </a:r>
          </a:p>
          <a:p>
            <a:r>
              <a:rPr lang="en-US" altLang="zh-CN" dirty="0">
                <a:latin typeface="Consolas" panose="020B0609020204030204" pitchFamily="49" charset="0"/>
              </a:rPr>
              <a:t>1585987981.0</a:t>
            </a:r>
            <a:endParaRPr lang="zh-CN" altLang="en-US" dirty="0">
              <a:latin typeface="Consolas" panose="020B0609020204030204" pitchFamily="49" charset="0"/>
            </a:endParaRP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time.asctime(start_tuple)</a:t>
            </a:r>
          </a:p>
          <a:p>
            <a:r>
              <a:rPr lang="zh-CN" altLang="en-US" dirty="0">
                <a:latin typeface="Consolas" panose="020B0609020204030204" pitchFamily="49" charset="0"/>
              </a:rPr>
              <a:t>'Sat Apr  4 16:13:01 2020'</a:t>
            </a:r>
          </a:p>
          <a:p>
            <a:r>
              <a:rPr lang="zh-CN" altLang="en-US" dirty="0">
                <a:latin typeface="Consolas" panose="020B0609020204030204" pitchFamily="49" charset="0"/>
              </a:rPr>
              <a:t>&gt;&gt;&gt; </a:t>
            </a:r>
            <a:r>
              <a:rPr lang="zh-CN" altLang="en-US" dirty="0">
                <a:solidFill>
                  <a:srgbClr val="FF0000"/>
                </a:solidFill>
                <a:latin typeface="Consolas" panose="020B0609020204030204" pitchFamily="49" charset="0"/>
              </a:rPr>
              <a:t>time.ctime(start)</a:t>
            </a:r>
          </a:p>
          <a:p>
            <a:r>
              <a:rPr lang="zh-CN" altLang="en-US" dirty="0">
                <a:latin typeface="Consolas" panose="020B0609020204030204" pitchFamily="49" charset="0"/>
              </a:rPr>
              <a:t>'Sat Apr  4 16:13:01 2020'</a:t>
            </a:r>
          </a:p>
        </p:txBody>
      </p:sp>
    </p:spTree>
    <p:extLst>
      <p:ext uri="{BB962C8B-B14F-4D97-AF65-F5344CB8AC3E}">
        <p14:creationId xmlns:p14="http://schemas.microsoft.com/office/powerpoint/2010/main" val="352287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1E959-8144-401D-96D0-984B2F9D2B75}"/>
              </a:ext>
            </a:extLst>
          </p:cNvPr>
          <p:cNvSpPr>
            <a:spLocks noGrp="1"/>
          </p:cNvSpPr>
          <p:nvPr>
            <p:ph type="title"/>
          </p:nvPr>
        </p:nvSpPr>
        <p:spPr/>
        <p:txBody>
          <a:bodyPr/>
          <a:lstStyle/>
          <a:p>
            <a:r>
              <a:rPr lang="zh-CN" altLang="en-US" dirty="0"/>
              <a:t>有序序列</a:t>
            </a:r>
          </a:p>
        </p:txBody>
      </p:sp>
      <p:sp>
        <p:nvSpPr>
          <p:cNvPr id="3" name="内容占位符 2">
            <a:extLst>
              <a:ext uri="{FF2B5EF4-FFF2-40B4-BE49-F238E27FC236}">
                <a16:creationId xmlns:a16="http://schemas.microsoft.com/office/drawing/2014/main" id="{684422BE-2929-4F49-9471-1198DC2EF791}"/>
              </a:ext>
            </a:extLst>
          </p:cNvPr>
          <p:cNvSpPr>
            <a:spLocks noGrp="1"/>
          </p:cNvSpPr>
          <p:nvPr>
            <p:ph idx="1"/>
          </p:nvPr>
        </p:nvSpPr>
        <p:spPr/>
        <p:txBody>
          <a:bodyPr/>
          <a:lstStyle/>
          <a:p>
            <a:pPr marL="0" indent="0">
              <a:lnSpc>
                <a:spcPct val="100000"/>
              </a:lnSpc>
              <a:buNone/>
            </a:pPr>
            <a:r>
              <a:rPr lang="zh-CN" altLang="en-US" dirty="0"/>
              <a:t>列表、元组、</a:t>
            </a:r>
            <a:r>
              <a:rPr lang="en-US" altLang="zh-CN" dirty="0"/>
              <a:t>range</a:t>
            </a:r>
            <a:r>
              <a:rPr lang="zh-CN" altLang="en-US" dirty="0"/>
              <a:t>对象、字符串都是有序序列</a:t>
            </a:r>
            <a:endParaRPr lang="en-US" altLang="zh-CN" dirty="0"/>
          </a:p>
          <a:p>
            <a:pPr>
              <a:lnSpc>
                <a:spcPct val="100000"/>
              </a:lnSpc>
            </a:pPr>
            <a:r>
              <a:rPr lang="zh-CN" altLang="en-US" dirty="0"/>
              <a:t>通过下标访问有序对象中对应位置的元素： </a:t>
            </a:r>
            <a:r>
              <a:rPr lang="en-US" altLang="zh-CN" b="1" dirty="0">
                <a:solidFill>
                  <a:srgbClr val="0070C0"/>
                </a:solidFill>
              </a:rPr>
              <a:t>seq[index]</a:t>
            </a:r>
            <a:endParaRPr lang="en-US" altLang="zh-CN" dirty="0"/>
          </a:p>
          <a:p>
            <a:pPr>
              <a:lnSpc>
                <a:spcPct val="100000"/>
              </a:lnSpc>
            </a:pPr>
            <a:r>
              <a:rPr lang="zh-CN" altLang="en-US" dirty="0"/>
              <a:t>第一个元素下标为0，第二个元素下标为1，以此类推，直到</a:t>
            </a:r>
            <a:r>
              <a:rPr lang="en-US" altLang="zh-CN" dirty="0" err="1"/>
              <a:t>len</a:t>
            </a:r>
            <a:r>
              <a:rPr lang="en-US" altLang="zh-CN" dirty="0"/>
              <a:t>(seq)-1</a:t>
            </a:r>
          </a:p>
          <a:p>
            <a:pPr>
              <a:lnSpc>
                <a:spcPct val="100000"/>
              </a:lnSpc>
            </a:pPr>
            <a:r>
              <a:rPr lang="zh-CN" altLang="en-US" dirty="0"/>
              <a:t>最后一个元素下标为</a:t>
            </a:r>
            <a:r>
              <a:rPr lang="zh-CN" altLang="en-US" dirty="0">
                <a:solidFill>
                  <a:srgbClr val="C00000"/>
                </a:solidFill>
              </a:rPr>
              <a:t>-1</a:t>
            </a:r>
            <a:r>
              <a:rPr lang="zh-CN" altLang="en-US" dirty="0"/>
              <a:t>，倒数第二个元素下标为</a:t>
            </a:r>
            <a:r>
              <a:rPr lang="zh-CN" altLang="en-US" dirty="0">
                <a:solidFill>
                  <a:srgbClr val="C00000"/>
                </a:solidFill>
              </a:rPr>
              <a:t>-2</a:t>
            </a:r>
            <a:r>
              <a:rPr lang="zh-CN" altLang="en-US" dirty="0"/>
              <a:t>，以此类推，直到</a:t>
            </a:r>
            <a:r>
              <a:rPr lang="en-US" altLang="zh-CN" dirty="0">
                <a:solidFill>
                  <a:srgbClr val="C00000"/>
                </a:solidFill>
              </a:rPr>
              <a:t>-</a:t>
            </a:r>
            <a:r>
              <a:rPr lang="en-US" altLang="zh-CN" dirty="0" err="1">
                <a:solidFill>
                  <a:srgbClr val="C00000"/>
                </a:solidFill>
              </a:rPr>
              <a:t>len</a:t>
            </a:r>
            <a:r>
              <a:rPr lang="en-US" altLang="zh-CN" dirty="0">
                <a:solidFill>
                  <a:srgbClr val="C00000"/>
                </a:solidFill>
              </a:rPr>
              <a:t>(seq) </a:t>
            </a:r>
            <a:endParaRPr lang="zh-CN" altLang="en-US" dirty="0"/>
          </a:p>
          <a:p>
            <a:pPr>
              <a:lnSpc>
                <a:spcPct val="100000"/>
              </a:lnSpc>
            </a:pPr>
            <a:r>
              <a:rPr lang="zh-CN" altLang="en-US" dirty="0">
                <a:solidFill>
                  <a:srgbClr val="C00000"/>
                </a:solidFill>
              </a:rPr>
              <a:t>负数下标  </a:t>
            </a:r>
            <a:r>
              <a:rPr lang="en-US" altLang="zh-CN" dirty="0">
                <a:solidFill>
                  <a:srgbClr val="C00000"/>
                </a:solidFill>
              </a:rPr>
              <a:t>-</a:t>
            </a:r>
            <a:r>
              <a:rPr lang="en-US" altLang="zh-CN" dirty="0" err="1">
                <a:solidFill>
                  <a:srgbClr val="C00000"/>
                </a:solidFill>
              </a:rPr>
              <a:t>i</a:t>
            </a:r>
            <a:r>
              <a:rPr lang="en-US" altLang="zh-CN" dirty="0">
                <a:solidFill>
                  <a:srgbClr val="C00000"/>
                </a:solidFill>
              </a:rPr>
              <a:t> </a:t>
            </a:r>
            <a:r>
              <a:rPr lang="zh-CN" altLang="en-US" dirty="0">
                <a:solidFill>
                  <a:srgbClr val="C00000"/>
                </a:solidFill>
              </a:rPr>
              <a:t>对应于 </a:t>
            </a:r>
            <a:r>
              <a:rPr lang="en-US" altLang="zh-CN" dirty="0" err="1">
                <a:solidFill>
                  <a:srgbClr val="C00000"/>
                </a:solidFill>
              </a:rPr>
              <a:t>len</a:t>
            </a:r>
            <a:r>
              <a:rPr lang="en-US" altLang="zh-CN" dirty="0">
                <a:solidFill>
                  <a:srgbClr val="C00000"/>
                </a:solidFill>
              </a:rPr>
              <a:t>(seq)-</a:t>
            </a:r>
            <a:r>
              <a:rPr lang="en-US" altLang="zh-CN" dirty="0" err="1">
                <a:solidFill>
                  <a:srgbClr val="C00000"/>
                </a:solidFill>
              </a:rPr>
              <a:t>i</a:t>
            </a:r>
            <a:r>
              <a:rPr lang="en-US" altLang="zh-CN" dirty="0">
                <a:solidFill>
                  <a:srgbClr val="C00000"/>
                </a:solidFill>
              </a:rPr>
              <a:t>  </a:t>
            </a:r>
          </a:p>
          <a:p>
            <a:pPr>
              <a:lnSpc>
                <a:spcPct val="100000"/>
              </a:lnSpc>
            </a:pPr>
            <a:r>
              <a:rPr lang="zh-CN" altLang="en-US" dirty="0">
                <a:solidFill>
                  <a:srgbClr val="C00000"/>
                </a:solidFill>
              </a:rPr>
              <a:t>合法下标为 </a:t>
            </a:r>
            <a:r>
              <a:rPr lang="en-US" altLang="zh-CN" dirty="0">
                <a:solidFill>
                  <a:srgbClr val="C00000"/>
                </a:solidFill>
              </a:rPr>
              <a:t>[-</a:t>
            </a:r>
            <a:r>
              <a:rPr lang="en-US" altLang="zh-CN" dirty="0" err="1">
                <a:solidFill>
                  <a:srgbClr val="C00000"/>
                </a:solidFill>
              </a:rPr>
              <a:t>len</a:t>
            </a:r>
            <a:r>
              <a:rPr lang="en-US" altLang="zh-CN" dirty="0">
                <a:solidFill>
                  <a:srgbClr val="C00000"/>
                </a:solidFill>
              </a:rPr>
              <a:t>(seq), </a:t>
            </a:r>
            <a:r>
              <a:rPr lang="en-US" altLang="zh-CN" dirty="0" err="1">
                <a:solidFill>
                  <a:srgbClr val="C00000"/>
                </a:solidFill>
              </a:rPr>
              <a:t>len</a:t>
            </a:r>
            <a:r>
              <a:rPr lang="en-US" altLang="zh-CN" dirty="0">
                <a:solidFill>
                  <a:srgbClr val="C00000"/>
                </a:solidFill>
              </a:rPr>
              <a:t>(seq)-1]</a:t>
            </a:r>
          </a:p>
          <a:p>
            <a:pPr>
              <a:lnSpc>
                <a:spcPct val="100000"/>
              </a:lnSpc>
            </a:pPr>
            <a:r>
              <a:rPr lang="zh-CN" altLang="en-US" dirty="0"/>
              <a:t>如果下标越界，程序会报错</a:t>
            </a:r>
            <a:r>
              <a:rPr lang="en-US" altLang="zh-CN" dirty="0"/>
              <a:t>(Exception </a:t>
            </a:r>
            <a:r>
              <a:rPr lang="en-US" altLang="zh-CN" b="1" dirty="0" err="1">
                <a:solidFill>
                  <a:srgbClr val="0070C0"/>
                </a:solidFill>
              </a:rPr>
              <a:t>IndexError</a:t>
            </a:r>
            <a:r>
              <a:rPr lang="en-US" altLang="zh-CN" dirty="0">
                <a:solidFill>
                  <a:srgbClr val="FF0000"/>
                </a:solidFill>
              </a:rPr>
              <a:t>) </a:t>
            </a:r>
          </a:p>
          <a:p>
            <a:pPr>
              <a:lnSpc>
                <a:spcPct val="100000"/>
              </a:lnSpc>
            </a:pPr>
            <a:r>
              <a:rPr lang="zh-CN" altLang="en-US" dirty="0"/>
              <a:t>字符串也是有序序列对象，也可通过下标访问，表示</a:t>
            </a:r>
            <a:r>
              <a:rPr lang="zh-CN" altLang="en-US" b="1" dirty="0">
                <a:solidFill>
                  <a:schemeClr val="accent6"/>
                </a:solidFill>
              </a:rPr>
              <a:t>第几个字符组成的字符串</a:t>
            </a:r>
          </a:p>
          <a:p>
            <a:pPr lvl="1">
              <a:lnSpc>
                <a:spcPct val="100000"/>
              </a:lnSpc>
            </a:pPr>
            <a:endParaRPr lang="zh-CN" altLang="en-US" sz="2000" dirty="0"/>
          </a:p>
          <a:p>
            <a:pPr>
              <a:lnSpc>
                <a:spcPct val="100000"/>
              </a:lnSpc>
            </a:pPr>
            <a:endParaRPr lang="zh-CN" altLang="en-US" dirty="0"/>
          </a:p>
        </p:txBody>
      </p:sp>
      <p:graphicFrame>
        <p:nvGraphicFramePr>
          <p:cNvPr id="4" name="表格 3">
            <a:extLst>
              <a:ext uri="{FF2B5EF4-FFF2-40B4-BE49-F238E27FC236}">
                <a16:creationId xmlns:a16="http://schemas.microsoft.com/office/drawing/2014/main" id="{A39FBF02-73C0-454A-BD40-CDCF51398E91}"/>
              </a:ext>
            </a:extLst>
          </p:cNvPr>
          <p:cNvGraphicFramePr>
            <a:graphicFrameLocks noGrp="1"/>
          </p:cNvGraphicFramePr>
          <p:nvPr>
            <p:extLst>
              <p:ext uri="{D42A27DB-BD31-4B8C-83A1-F6EECF244321}">
                <p14:modId xmlns:p14="http://schemas.microsoft.com/office/powerpoint/2010/main" val="367692643"/>
              </p:ext>
            </p:extLst>
          </p:nvPr>
        </p:nvGraphicFramePr>
        <p:xfrm>
          <a:off x="5560151" y="-44633"/>
          <a:ext cx="6798366" cy="1112520"/>
        </p:xfrm>
        <a:graphic>
          <a:graphicData uri="http://schemas.openxmlformats.org/drawingml/2006/table">
            <a:tbl>
              <a:tblPr firstRow="1" bandRow="1">
                <a:tableStyleId>{5940675A-B579-460E-94D1-54222C63F5DA}</a:tableStyleId>
              </a:tblPr>
              <a:tblGrid>
                <a:gridCol w="1133061">
                  <a:extLst>
                    <a:ext uri="{9D8B030D-6E8A-4147-A177-3AD203B41FA5}">
                      <a16:colId xmlns:a16="http://schemas.microsoft.com/office/drawing/2014/main" val="878654059"/>
                    </a:ext>
                  </a:extLst>
                </a:gridCol>
                <a:gridCol w="1133061">
                  <a:extLst>
                    <a:ext uri="{9D8B030D-6E8A-4147-A177-3AD203B41FA5}">
                      <a16:colId xmlns:a16="http://schemas.microsoft.com/office/drawing/2014/main" val="1018316820"/>
                    </a:ext>
                  </a:extLst>
                </a:gridCol>
                <a:gridCol w="1133061">
                  <a:extLst>
                    <a:ext uri="{9D8B030D-6E8A-4147-A177-3AD203B41FA5}">
                      <a16:colId xmlns:a16="http://schemas.microsoft.com/office/drawing/2014/main" val="3917121673"/>
                    </a:ext>
                  </a:extLst>
                </a:gridCol>
                <a:gridCol w="1133061">
                  <a:extLst>
                    <a:ext uri="{9D8B030D-6E8A-4147-A177-3AD203B41FA5}">
                      <a16:colId xmlns:a16="http://schemas.microsoft.com/office/drawing/2014/main" val="1441467254"/>
                    </a:ext>
                  </a:extLst>
                </a:gridCol>
                <a:gridCol w="1133061">
                  <a:extLst>
                    <a:ext uri="{9D8B030D-6E8A-4147-A177-3AD203B41FA5}">
                      <a16:colId xmlns:a16="http://schemas.microsoft.com/office/drawing/2014/main" val="483168444"/>
                    </a:ext>
                  </a:extLst>
                </a:gridCol>
                <a:gridCol w="1133061">
                  <a:extLst>
                    <a:ext uri="{9D8B030D-6E8A-4147-A177-3AD203B41FA5}">
                      <a16:colId xmlns:a16="http://schemas.microsoft.com/office/drawing/2014/main" val="1186691585"/>
                    </a:ext>
                  </a:extLst>
                </a:gridCol>
              </a:tblGrid>
              <a:tr h="370840">
                <a:tc>
                  <a:txBody>
                    <a:bodyPr/>
                    <a:lstStyle/>
                    <a:p>
                      <a:pPr algn="ctr"/>
                      <a:r>
                        <a:rPr lang="en-US" altLang="zh-CN" sz="1800" dirty="0">
                          <a:solidFill>
                            <a:srgbClr val="0070C0"/>
                          </a:solidFill>
                        </a:rPr>
                        <a:t>0</a:t>
                      </a:r>
                      <a:endParaRPr lang="zh-CN" altLang="en-US" sz="1800"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0070C0"/>
                          </a:solidFill>
                        </a:rPr>
                        <a:t>1</a:t>
                      </a:r>
                      <a:endParaRPr lang="zh-CN" altLang="en-US" sz="1800"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0070C0"/>
                          </a:solidFill>
                        </a:rPr>
                        <a:t>2</a:t>
                      </a:r>
                      <a:endParaRPr lang="zh-CN" altLang="en-US" sz="1800"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0070C0"/>
                          </a:solidFill>
                        </a:rPr>
                        <a:t>3</a:t>
                      </a:r>
                      <a:endParaRPr lang="zh-CN" altLang="en-US" sz="1800"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0070C0"/>
                          </a:solidFill>
                        </a:rPr>
                        <a:t>4</a:t>
                      </a:r>
                      <a:endParaRPr lang="zh-CN" altLang="en-US" sz="1800" dirty="0">
                        <a:solidFill>
                          <a:srgbClr val="0070C0"/>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dirty="0">
                          <a:solidFill>
                            <a:srgbClr val="0070C0"/>
                          </a:solidFill>
                        </a:rPr>
                        <a:t>[0,5)</a:t>
                      </a:r>
                      <a:endParaRPr lang="zh-CN" altLang="en-US" sz="1800" dirty="0">
                        <a:solidFill>
                          <a:srgbClr val="0070C0"/>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6316461"/>
                  </a:ext>
                </a:extLst>
              </a:tr>
              <a:tr h="370840">
                <a:tc>
                  <a:txBody>
                    <a:bodyPr/>
                    <a:lstStyle/>
                    <a:p>
                      <a:pPr algn="ctr"/>
                      <a:r>
                        <a:rPr lang="en-US" altLang="zh-CN" sz="1800" dirty="0"/>
                        <a:t>10</a:t>
                      </a:r>
                      <a:endParaRPr lang="zh-CN" alt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800" dirty="0"/>
                        <a:t>20</a:t>
                      </a:r>
                      <a:endParaRPr lang="zh-CN" alt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800" dirty="0"/>
                        <a:t>30</a:t>
                      </a:r>
                      <a:endParaRPr lang="zh-CN" alt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800" dirty="0"/>
                        <a:t>40</a:t>
                      </a:r>
                      <a:endParaRPr lang="zh-CN" alt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800" dirty="0"/>
                        <a:t>50</a:t>
                      </a:r>
                      <a:endParaRPr lang="zh-CN" altLang="en-US"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sz="1800" dirty="0"/>
                        <a:t>len(s)=5</a:t>
                      </a:r>
                      <a:endParaRPr lang="zh-CN" altLang="en-US" sz="180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7111471"/>
                  </a:ext>
                </a:extLst>
              </a:tr>
              <a:tr h="370840">
                <a:tc>
                  <a:txBody>
                    <a:bodyPr/>
                    <a:lstStyle/>
                    <a:p>
                      <a:pPr algn="ctr"/>
                      <a:r>
                        <a:rPr lang="en-US" altLang="zh-CN" sz="1800" dirty="0">
                          <a:solidFill>
                            <a:srgbClr val="C00000"/>
                          </a:solidFill>
                        </a:rPr>
                        <a:t>-5</a:t>
                      </a:r>
                      <a:endParaRPr lang="zh-CN" altLang="en-US" sz="1800"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C00000"/>
                          </a:solidFill>
                        </a:rPr>
                        <a:t>-4</a:t>
                      </a:r>
                      <a:endParaRPr lang="zh-CN" altLang="en-US" sz="1800"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C00000"/>
                          </a:solidFill>
                        </a:rPr>
                        <a:t>-3</a:t>
                      </a:r>
                      <a:endParaRPr lang="zh-CN" altLang="en-US" sz="1800"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C00000"/>
                          </a:solidFill>
                        </a:rPr>
                        <a:t>-2</a:t>
                      </a:r>
                      <a:endParaRPr lang="zh-CN" altLang="en-US" sz="1800"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C00000"/>
                          </a:solidFill>
                        </a:rPr>
                        <a:t>-1</a:t>
                      </a:r>
                      <a:endParaRPr lang="zh-CN" altLang="en-US" sz="1800" dirty="0">
                        <a:solidFill>
                          <a:srgbClr val="C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1800" dirty="0">
                          <a:solidFill>
                            <a:srgbClr val="C00000"/>
                          </a:solidFill>
                        </a:rPr>
                        <a:t>[-5,0)</a:t>
                      </a:r>
                      <a:endParaRPr lang="zh-CN" altLang="en-US" sz="1800" dirty="0">
                        <a:solidFill>
                          <a:srgbClr val="C0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3650716"/>
                  </a:ext>
                </a:extLst>
              </a:tr>
            </a:tbl>
          </a:graphicData>
        </a:graphic>
      </p:graphicFrame>
      <p:sp>
        <p:nvSpPr>
          <p:cNvPr id="5" name="矩形 4">
            <a:extLst>
              <a:ext uri="{FF2B5EF4-FFF2-40B4-BE49-F238E27FC236}">
                <a16:creationId xmlns:a16="http://schemas.microsoft.com/office/drawing/2014/main" id="{2E7E690D-1B2C-454A-8D9B-9389FCF6027A}"/>
              </a:ext>
            </a:extLst>
          </p:cNvPr>
          <p:cNvSpPr/>
          <p:nvPr/>
        </p:nvSpPr>
        <p:spPr>
          <a:xfrm>
            <a:off x="742132" y="4180364"/>
            <a:ext cx="4818019"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x = [1, 2, 3, 4, 5]</a:t>
            </a:r>
          </a:p>
          <a:p>
            <a:r>
              <a:rPr lang="zh-CN" altLang="en-US" dirty="0">
                <a:latin typeface="Consolas" panose="020B0609020204030204" pitchFamily="49" charset="0"/>
              </a:rPr>
              <a:t>&gt;&gt;&gt; x[0]</a:t>
            </a:r>
          </a:p>
          <a:p>
            <a:r>
              <a:rPr lang="zh-CN" altLang="en-US" dirty="0">
                <a:latin typeface="Consolas" panose="020B0609020204030204" pitchFamily="49" charset="0"/>
              </a:rPr>
              <a:t>1</a:t>
            </a:r>
          </a:p>
          <a:p>
            <a:r>
              <a:rPr lang="zh-CN" altLang="en-US" dirty="0">
                <a:latin typeface="Consolas" panose="020B0609020204030204" pitchFamily="49" charset="0"/>
              </a:rPr>
              <a:t>&gt;&gt;&gt; x[-1]</a:t>
            </a:r>
          </a:p>
          <a:p>
            <a:r>
              <a:rPr lang="zh-CN" altLang="en-US" dirty="0">
                <a:latin typeface="Consolas" panose="020B0609020204030204" pitchFamily="49" charset="0"/>
              </a:rPr>
              <a:t>5</a:t>
            </a:r>
          </a:p>
          <a:p>
            <a:r>
              <a:rPr lang="zh-CN" altLang="en-US" dirty="0">
                <a:latin typeface="Consolas" panose="020B0609020204030204" pitchFamily="49" charset="0"/>
              </a:rPr>
              <a:t>&gt;&gt;&gt; x[len(x)]</a:t>
            </a:r>
          </a:p>
          <a:p>
            <a:r>
              <a:rPr lang="en-US" altLang="zh-CN" dirty="0">
                <a:latin typeface="Consolas" panose="020B0609020204030204" pitchFamily="49" charset="0"/>
              </a:rPr>
              <a:t>... </a:t>
            </a:r>
          </a:p>
          <a:p>
            <a:r>
              <a:rPr lang="zh-CN" altLang="en-US" b="1" dirty="0">
                <a:solidFill>
                  <a:schemeClr val="accent6"/>
                </a:solidFill>
                <a:latin typeface="Consolas" panose="020B0609020204030204" pitchFamily="49" charset="0"/>
              </a:rPr>
              <a:t>IndexError</a:t>
            </a:r>
            <a:r>
              <a:rPr lang="zh-CN" altLang="en-US" dirty="0">
                <a:latin typeface="Consolas" panose="020B0609020204030204" pitchFamily="49" charset="0"/>
              </a:rPr>
              <a:t>: list index out of range</a:t>
            </a:r>
          </a:p>
        </p:txBody>
      </p:sp>
      <p:sp>
        <p:nvSpPr>
          <p:cNvPr id="7" name="矩形 6">
            <a:extLst>
              <a:ext uri="{FF2B5EF4-FFF2-40B4-BE49-F238E27FC236}">
                <a16:creationId xmlns:a16="http://schemas.microsoft.com/office/drawing/2014/main" id="{E9E2B362-63FD-4218-B528-60DE7344AC71}"/>
              </a:ext>
            </a:extLst>
          </p:cNvPr>
          <p:cNvSpPr/>
          <p:nvPr/>
        </p:nvSpPr>
        <p:spPr>
          <a:xfrm>
            <a:off x="6350561" y="4180364"/>
            <a:ext cx="4818019" cy="25853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t = (1, 2, 3, 4, 5)</a:t>
            </a:r>
          </a:p>
          <a:p>
            <a:r>
              <a:rPr lang="zh-CN" altLang="en-US" dirty="0">
                <a:latin typeface="Consolas" panose="020B0609020204030204" pitchFamily="49" charset="0"/>
              </a:rPr>
              <a:t>&gt;&gt;&gt; t[0]</a:t>
            </a:r>
          </a:p>
          <a:p>
            <a:r>
              <a:rPr lang="zh-CN" altLang="en-US" dirty="0">
                <a:latin typeface="Consolas" panose="020B0609020204030204" pitchFamily="49" charset="0"/>
              </a:rPr>
              <a:t>1</a:t>
            </a:r>
            <a:endParaRPr lang="en-US" altLang="zh-CN" dirty="0">
              <a:latin typeface="Consolas" panose="020B0609020204030204" pitchFamily="49" charset="0"/>
            </a:endParaRPr>
          </a:p>
          <a:p>
            <a:r>
              <a:rPr lang="en-US" altLang="zh-CN" dirty="0">
                <a:latin typeface="Consolas" panose="020B0609020204030204" pitchFamily="49" charset="0"/>
              </a:rPr>
              <a:t>&gt;&gt;&gt; t[-5]</a:t>
            </a:r>
          </a:p>
          <a:p>
            <a:r>
              <a:rPr lang="en-US" altLang="zh-CN" dirty="0">
                <a:latin typeface="Consolas" panose="020B0609020204030204" pitchFamily="49" charset="0"/>
              </a:rPr>
              <a:t>1</a:t>
            </a:r>
          </a:p>
          <a:p>
            <a:r>
              <a:rPr lang="zh-CN" altLang="en-US" dirty="0">
                <a:latin typeface="Consolas" panose="020B0609020204030204" pitchFamily="49" charset="0"/>
              </a:rPr>
              <a:t>&gt;&gt;&gt; hexdigits = '0123456789abcdef'</a:t>
            </a:r>
          </a:p>
          <a:p>
            <a:r>
              <a:rPr lang="zh-CN" altLang="en-US" dirty="0">
                <a:latin typeface="Consolas" panose="020B0609020204030204" pitchFamily="49" charset="0"/>
              </a:rPr>
              <a:t>&gt;&gt;&gt; digit = 15</a:t>
            </a:r>
          </a:p>
          <a:p>
            <a:r>
              <a:rPr lang="zh-CN" altLang="en-US" dirty="0">
                <a:latin typeface="Consolas" panose="020B0609020204030204" pitchFamily="49" charset="0"/>
              </a:rPr>
              <a:t>&gt;&gt;&gt; hexdigits[digit]</a:t>
            </a:r>
          </a:p>
          <a:p>
            <a:r>
              <a:rPr lang="zh-CN" altLang="en-US" dirty="0">
                <a:latin typeface="Consolas" panose="020B0609020204030204" pitchFamily="49" charset="0"/>
              </a:rPr>
              <a:t>'f'</a:t>
            </a:r>
          </a:p>
        </p:txBody>
      </p:sp>
    </p:spTree>
    <p:extLst>
      <p:ext uri="{BB962C8B-B14F-4D97-AF65-F5344CB8AC3E}">
        <p14:creationId xmlns:p14="http://schemas.microsoft.com/office/powerpoint/2010/main" val="1221624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87469-55FA-4237-922F-CE380F0BE8CD}"/>
              </a:ext>
            </a:extLst>
          </p:cNvPr>
          <p:cNvSpPr>
            <a:spLocks noGrp="1"/>
          </p:cNvSpPr>
          <p:nvPr>
            <p:ph type="title"/>
          </p:nvPr>
        </p:nvSpPr>
        <p:spPr/>
        <p:txBody>
          <a:bodyPr/>
          <a:lstStyle/>
          <a:p>
            <a:r>
              <a:rPr lang="en-US" altLang="zh-CN" dirty="0"/>
              <a:t>time</a:t>
            </a:r>
            <a:r>
              <a:rPr lang="zh-CN" altLang="en-US" dirty="0"/>
              <a:t>模块</a:t>
            </a:r>
          </a:p>
        </p:txBody>
      </p:sp>
      <p:sp>
        <p:nvSpPr>
          <p:cNvPr id="3" name="内容占位符 2">
            <a:extLst>
              <a:ext uri="{FF2B5EF4-FFF2-40B4-BE49-F238E27FC236}">
                <a16:creationId xmlns:a16="http://schemas.microsoft.com/office/drawing/2014/main" id="{9E1FB976-7309-4457-B4C2-42C6F80EE0FE}"/>
              </a:ext>
            </a:extLst>
          </p:cNvPr>
          <p:cNvSpPr>
            <a:spLocks noGrp="1"/>
          </p:cNvSpPr>
          <p:nvPr>
            <p:ph idx="1"/>
          </p:nvPr>
        </p:nvSpPr>
        <p:spPr/>
        <p:txBody>
          <a:bodyPr/>
          <a:lstStyle/>
          <a:p>
            <a:endParaRPr lang="zh-CN" altLang="en-US"/>
          </a:p>
        </p:txBody>
      </p:sp>
      <p:graphicFrame>
        <p:nvGraphicFramePr>
          <p:cNvPr id="10" name="内容占位符 3">
            <a:extLst>
              <a:ext uri="{FF2B5EF4-FFF2-40B4-BE49-F238E27FC236}">
                <a16:creationId xmlns:a16="http://schemas.microsoft.com/office/drawing/2014/main" id="{E23BDAC7-AF1F-4876-8591-A5DFDA1AC254}"/>
              </a:ext>
            </a:extLst>
          </p:cNvPr>
          <p:cNvGraphicFramePr>
            <a:graphicFrameLocks/>
          </p:cNvGraphicFramePr>
          <p:nvPr>
            <p:extLst>
              <p:ext uri="{D42A27DB-BD31-4B8C-83A1-F6EECF244321}">
                <p14:modId xmlns:p14="http://schemas.microsoft.com/office/powerpoint/2010/main" val="3576428602"/>
              </p:ext>
            </p:extLst>
          </p:nvPr>
        </p:nvGraphicFramePr>
        <p:xfrm>
          <a:off x="529046" y="685391"/>
          <a:ext cx="10249041" cy="4074455"/>
        </p:xfrm>
        <a:graphic>
          <a:graphicData uri="http://schemas.openxmlformats.org/drawingml/2006/table">
            <a:tbl>
              <a:tblPr firstRow="1" bandRow="1">
                <a:tableStyleId>{5940675A-B579-460E-94D1-54222C63F5DA}</a:tableStyleId>
              </a:tblPr>
              <a:tblGrid>
                <a:gridCol w="1584949">
                  <a:extLst>
                    <a:ext uri="{9D8B030D-6E8A-4147-A177-3AD203B41FA5}">
                      <a16:colId xmlns:a16="http://schemas.microsoft.com/office/drawing/2014/main" val="2021086561"/>
                    </a:ext>
                  </a:extLst>
                </a:gridCol>
                <a:gridCol w="3276458">
                  <a:extLst>
                    <a:ext uri="{9D8B030D-6E8A-4147-A177-3AD203B41FA5}">
                      <a16:colId xmlns:a16="http://schemas.microsoft.com/office/drawing/2014/main" val="1328187305"/>
                    </a:ext>
                  </a:extLst>
                </a:gridCol>
                <a:gridCol w="1670585">
                  <a:extLst>
                    <a:ext uri="{9D8B030D-6E8A-4147-A177-3AD203B41FA5}">
                      <a16:colId xmlns:a16="http://schemas.microsoft.com/office/drawing/2014/main" val="1881579056"/>
                    </a:ext>
                  </a:extLst>
                </a:gridCol>
                <a:gridCol w="3717049">
                  <a:extLst>
                    <a:ext uri="{9D8B030D-6E8A-4147-A177-3AD203B41FA5}">
                      <a16:colId xmlns:a16="http://schemas.microsoft.com/office/drawing/2014/main" val="1515636719"/>
                    </a:ext>
                  </a:extLst>
                </a:gridCol>
              </a:tblGrid>
              <a:tr h="342046">
                <a:tc>
                  <a:txBody>
                    <a:bodyPr/>
                    <a:lstStyle/>
                    <a:p>
                      <a:r>
                        <a:rPr lang="zh-CN" altLang="en-US" sz="1800" dirty="0"/>
                        <a:t>格式化字符</a:t>
                      </a:r>
                    </a:p>
                  </a:txBody>
                  <a:tcPr marL="91428" marR="91428" marT="45714" marB="45714"/>
                </a:tc>
                <a:tc>
                  <a:txBody>
                    <a:bodyPr/>
                    <a:lstStyle/>
                    <a:p>
                      <a:r>
                        <a:rPr lang="zh-CN" altLang="en-US" sz="1800" dirty="0"/>
                        <a:t>描述</a:t>
                      </a:r>
                    </a:p>
                  </a:txBody>
                  <a:tcPr marL="91428" marR="91428" marT="45714" marB="45714"/>
                </a:tc>
                <a:tc>
                  <a:txBody>
                    <a:bodyPr/>
                    <a:lstStyle/>
                    <a:p>
                      <a:r>
                        <a:rPr lang="zh-CN" altLang="en-US" sz="1800" dirty="0"/>
                        <a:t>格式化字符</a:t>
                      </a:r>
                    </a:p>
                  </a:txBody>
                  <a:tcPr marL="91428" marR="91428" marT="45714" marB="45714"/>
                </a:tc>
                <a:tc>
                  <a:txBody>
                    <a:bodyPr/>
                    <a:lstStyle/>
                    <a:p>
                      <a:r>
                        <a:rPr lang="zh-CN" altLang="en-US" sz="1800" dirty="0"/>
                        <a:t>描述</a:t>
                      </a:r>
                    </a:p>
                  </a:txBody>
                  <a:tcPr marL="91428" marR="91428" marT="45714" marB="45714"/>
                </a:tc>
                <a:extLst>
                  <a:ext uri="{0D108BD9-81ED-4DB2-BD59-A6C34878D82A}">
                    <a16:rowId xmlns:a16="http://schemas.microsoft.com/office/drawing/2014/main" val="1555610123"/>
                  </a:ext>
                </a:extLst>
              </a:tr>
              <a:tr h="342046">
                <a:tc>
                  <a:txBody>
                    <a:bodyPr/>
                    <a:lstStyle/>
                    <a:p>
                      <a:r>
                        <a:rPr lang="en-US" altLang="zh-CN" sz="1800" dirty="0"/>
                        <a:t>%Y</a:t>
                      </a:r>
                      <a:endParaRPr lang="zh-CN" altLang="en-US" sz="1800" dirty="0"/>
                    </a:p>
                  </a:txBody>
                  <a:tcPr marL="91428" marR="91428" marT="45714" marB="45714"/>
                </a:tc>
                <a:tc>
                  <a:txBody>
                    <a:bodyPr/>
                    <a:lstStyle/>
                    <a:p>
                      <a:r>
                        <a:rPr lang="zh-CN" altLang="en-US" sz="1800" dirty="0"/>
                        <a:t>四位年份</a:t>
                      </a:r>
                    </a:p>
                  </a:txBody>
                  <a:tcPr marL="91428" marR="91428" marT="45714" marB="45714"/>
                </a:tc>
                <a:tc>
                  <a:txBody>
                    <a:bodyPr/>
                    <a:lstStyle/>
                    <a:p>
                      <a:r>
                        <a:rPr lang="en-US" altLang="zh-CN" sz="1800" dirty="0"/>
                        <a:t>%a</a:t>
                      </a:r>
                      <a:endParaRPr lang="zh-CN" altLang="en-US" sz="1800" dirty="0"/>
                    </a:p>
                  </a:txBody>
                  <a:tcPr marL="91428" marR="91428" marT="45714" marB="45714"/>
                </a:tc>
                <a:tc>
                  <a:txBody>
                    <a:bodyPr/>
                    <a:lstStyle/>
                    <a:p>
                      <a:r>
                        <a:rPr lang="zh-CN" altLang="en-US" sz="1800" dirty="0"/>
                        <a:t>星期几的简写，如</a:t>
                      </a:r>
                      <a:r>
                        <a:rPr lang="en-US" altLang="zh-CN" sz="1800" dirty="0"/>
                        <a:t>Wed</a:t>
                      </a:r>
                      <a:endParaRPr lang="zh-CN" altLang="en-US" sz="1800" dirty="0"/>
                    </a:p>
                  </a:txBody>
                  <a:tcPr marL="91428" marR="91428" marT="45714" marB="45714"/>
                </a:tc>
                <a:extLst>
                  <a:ext uri="{0D108BD9-81ED-4DB2-BD59-A6C34878D82A}">
                    <a16:rowId xmlns:a16="http://schemas.microsoft.com/office/drawing/2014/main" val="2716221757"/>
                  </a:ext>
                </a:extLst>
              </a:tr>
              <a:tr h="416975">
                <a:tc>
                  <a:txBody>
                    <a:bodyPr/>
                    <a:lstStyle/>
                    <a:p>
                      <a:r>
                        <a:rPr lang="en-US" altLang="zh-CN" sz="1800" dirty="0"/>
                        <a:t>%m</a:t>
                      </a:r>
                      <a:endParaRPr lang="zh-CN" altLang="en-US" sz="1800" dirty="0"/>
                    </a:p>
                  </a:txBody>
                  <a:tcPr marL="91428" marR="91428" marT="45714" marB="45714"/>
                </a:tc>
                <a:tc>
                  <a:txBody>
                    <a:bodyPr/>
                    <a:lstStyle/>
                    <a:p>
                      <a:r>
                        <a:rPr lang="zh-CN" altLang="en-US" sz="1800" dirty="0"/>
                        <a:t>月份</a:t>
                      </a:r>
                      <a:r>
                        <a:rPr lang="en-US" altLang="zh-CN" sz="1800" dirty="0"/>
                        <a:t>[1,12]</a:t>
                      </a:r>
                      <a:endParaRPr lang="zh-CN" altLang="en-US" sz="1800" dirty="0"/>
                    </a:p>
                  </a:txBody>
                  <a:tcPr marL="91428" marR="91428" marT="45714" marB="45714"/>
                </a:tc>
                <a:tc>
                  <a:txBody>
                    <a:bodyPr/>
                    <a:lstStyle/>
                    <a:p>
                      <a:r>
                        <a:rPr lang="en-US" altLang="zh-CN" sz="1800" dirty="0"/>
                        <a:t>%A</a:t>
                      </a:r>
                      <a:endParaRPr lang="zh-CN" altLang="en-US" sz="1800" dirty="0"/>
                    </a:p>
                  </a:txBody>
                  <a:tcPr marL="91428" marR="91428" marT="45714" marB="45714"/>
                </a:tc>
                <a:tc>
                  <a:txBody>
                    <a:bodyPr/>
                    <a:lstStyle/>
                    <a:p>
                      <a:r>
                        <a:rPr lang="zh-CN" altLang="en-US" sz="1800" dirty="0"/>
                        <a:t>星期几的全名，如</a:t>
                      </a:r>
                      <a:r>
                        <a:rPr lang="en-US" altLang="zh-CN" sz="1800" dirty="0"/>
                        <a:t>Wednesday</a:t>
                      </a:r>
                      <a:endParaRPr lang="zh-CN" altLang="en-US" sz="1800" dirty="0"/>
                    </a:p>
                  </a:txBody>
                  <a:tcPr marL="91428" marR="91428" marT="45714" marB="45714"/>
                </a:tc>
                <a:extLst>
                  <a:ext uri="{0D108BD9-81ED-4DB2-BD59-A6C34878D82A}">
                    <a16:rowId xmlns:a16="http://schemas.microsoft.com/office/drawing/2014/main" val="1081645048"/>
                  </a:ext>
                </a:extLst>
              </a:tr>
              <a:tr h="342046">
                <a:tc>
                  <a:txBody>
                    <a:bodyPr/>
                    <a:lstStyle/>
                    <a:p>
                      <a:r>
                        <a:rPr lang="en-US" altLang="zh-CN" sz="1800" dirty="0"/>
                        <a:t>%d</a:t>
                      </a:r>
                      <a:endParaRPr lang="zh-CN" altLang="en-US" sz="1800" dirty="0"/>
                    </a:p>
                  </a:txBody>
                  <a:tcPr marL="91428" marR="91428" marT="45714" marB="45714"/>
                </a:tc>
                <a:tc>
                  <a:txBody>
                    <a:bodyPr/>
                    <a:lstStyle/>
                    <a:p>
                      <a:r>
                        <a:rPr lang="zh-CN" altLang="en-US" sz="1800" dirty="0"/>
                        <a:t>当月第几天</a:t>
                      </a:r>
                    </a:p>
                  </a:txBody>
                  <a:tcPr marL="91428" marR="91428" marT="45714" marB="45714"/>
                </a:tc>
                <a:tc>
                  <a:txBody>
                    <a:bodyPr/>
                    <a:lstStyle/>
                    <a:p>
                      <a:r>
                        <a:rPr lang="en-US" altLang="zh-CN" sz="1800" dirty="0"/>
                        <a:t>%b</a:t>
                      </a:r>
                      <a:endParaRPr lang="zh-CN" altLang="en-US" sz="1800" dirty="0"/>
                    </a:p>
                  </a:txBody>
                  <a:tcPr marL="91428" marR="91428" marT="45714" marB="45714"/>
                </a:tc>
                <a:tc>
                  <a:txBody>
                    <a:bodyPr/>
                    <a:lstStyle/>
                    <a:p>
                      <a:r>
                        <a:rPr lang="zh-CN" altLang="en-US" sz="1800" dirty="0"/>
                        <a:t>月份的简写</a:t>
                      </a:r>
                    </a:p>
                  </a:txBody>
                  <a:tcPr marL="91428" marR="91428" marT="45714" marB="45714"/>
                </a:tc>
                <a:extLst>
                  <a:ext uri="{0D108BD9-81ED-4DB2-BD59-A6C34878D82A}">
                    <a16:rowId xmlns:a16="http://schemas.microsoft.com/office/drawing/2014/main" val="1250281409"/>
                  </a:ext>
                </a:extLst>
              </a:tr>
              <a:tr h="342046">
                <a:tc>
                  <a:txBody>
                    <a:bodyPr/>
                    <a:lstStyle/>
                    <a:p>
                      <a:r>
                        <a:rPr lang="en-US" altLang="zh-CN" sz="1800" dirty="0"/>
                        <a:t>%H</a:t>
                      </a:r>
                      <a:endParaRPr lang="zh-CN" altLang="en-US" sz="1800" dirty="0"/>
                    </a:p>
                  </a:txBody>
                  <a:tcPr marL="91428" marR="91428" marT="45714" marB="45714"/>
                </a:tc>
                <a:tc>
                  <a:txBody>
                    <a:bodyPr/>
                    <a:lstStyle/>
                    <a:p>
                      <a:r>
                        <a:rPr lang="zh-CN" altLang="en-US" sz="1800" dirty="0"/>
                        <a:t>小时</a:t>
                      </a:r>
                      <a:r>
                        <a:rPr lang="en-US" altLang="zh-CN" sz="1800" dirty="0"/>
                        <a:t>[0,23]</a:t>
                      </a:r>
                      <a:endParaRPr lang="zh-CN" altLang="en-US" sz="1800" dirty="0"/>
                    </a:p>
                  </a:txBody>
                  <a:tcPr marL="91428" marR="91428" marT="45714" marB="45714"/>
                </a:tc>
                <a:tc>
                  <a:txBody>
                    <a:bodyPr/>
                    <a:lstStyle/>
                    <a:p>
                      <a:r>
                        <a:rPr lang="en-US" altLang="zh-CN" sz="1800" dirty="0"/>
                        <a:t>%B</a:t>
                      </a:r>
                      <a:endParaRPr lang="zh-CN" altLang="en-US" sz="1800" dirty="0"/>
                    </a:p>
                  </a:txBody>
                  <a:tcPr marL="91428" marR="91428" marT="45714" marB="45714"/>
                </a:tc>
                <a:tc>
                  <a:txBody>
                    <a:bodyPr/>
                    <a:lstStyle/>
                    <a:p>
                      <a:r>
                        <a:rPr lang="zh-CN" altLang="en-US" sz="1800" dirty="0"/>
                        <a:t>月份的全名</a:t>
                      </a:r>
                    </a:p>
                  </a:txBody>
                  <a:tcPr marL="91428" marR="91428" marT="45714" marB="45714"/>
                </a:tc>
                <a:extLst>
                  <a:ext uri="{0D108BD9-81ED-4DB2-BD59-A6C34878D82A}">
                    <a16:rowId xmlns:a16="http://schemas.microsoft.com/office/drawing/2014/main" val="3091769987"/>
                  </a:ext>
                </a:extLst>
              </a:tr>
              <a:tr h="342046">
                <a:tc>
                  <a:txBody>
                    <a:bodyPr/>
                    <a:lstStyle/>
                    <a:p>
                      <a:r>
                        <a:rPr lang="en-US" altLang="zh-CN" sz="1800" dirty="0"/>
                        <a:t>%I</a:t>
                      </a:r>
                      <a:endParaRPr lang="zh-CN" altLang="en-US" sz="1800" dirty="0"/>
                    </a:p>
                  </a:txBody>
                  <a:tcPr marL="91428" marR="91428" marT="45714" marB="45714"/>
                </a:tc>
                <a:tc>
                  <a:txBody>
                    <a:bodyPr/>
                    <a:lstStyle/>
                    <a:p>
                      <a:r>
                        <a:rPr lang="zh-CN" altLang="en-US" sz="1800" dirty="0"/>
                        <a:t>小时</a:t>
                      </a:r>
                      <a:r>
                        <a:rPr lang="en-US" altLang="zh-CN" sz="1800" dirty="0"/>
                        <a:t>[1,12]</a:t>
                      </a:r>
                      <a:endParaRPr lang="zh-CN" altLang="en-US" sz="1800" dirty="0"/>
                    </a:p>
                  </a:txBody>
                  <a:tcPr marL="91428" marR="91428" marT="45714" marB="45714"/>
                </a:tc>
                <a:tc>
                  <a:txBody>
                    <a:bodyPr/>
                    <a:lstStyle/>
                    <a:p>
                      <a:r>
                        <a:rPr lang="en-US" altLang="zh-CN" sz="1800" dirty="0"/>
                        <a:t>%c</a:t>
                      </a:r>
                      <a:endParaRPr lang="zh-CN" altLang="en-US" sz="1800" dirty="0"/>
                    </a:p>
                  </a:txBody>
                  <a:tcPr marL="91428" marR="91428" marT="45714" marB="45714"/>
                </a:tc>
                <a:tc>
                  <a:txBody>
                    <a:bodyPr/>
                    <a:lstStyle/>
                    <a:p>
                      <a:r>
                        <a:rPr lang="zh-CN" altLang="en-US" sz="1800" dirty="0"/>
                        <a:t>缺省的日期和时间格式</a:t>
                      </a:r>
                    </a:p>
                  </a:txBody>
                  <a:tcPr marL="91428" marR="91428" marT="45714" marB="45714"/>
                </a:tc>
                <a:extLst>
                  <a:ext uri="{0D108BD9-81ED-4DB2-BD59-A6C34878D82A}">
                    <a16:rowId xmlns:a16="http://schemas.microsoft.com/office/drawing/2014/main" val="4022404961"/>
                  </a:ext>
                </a:extLst>
              </a:tr>
              <a:tr h="342046">
                <a:tc>
                  <a:txBody>
                    <a:bodyPr/>
                    <a:lstStyle/>
                    <a:p>
                      <a:r>
                        <a:rPr lang="en-US" altLang="zh-CN" sz="1800" dirty="0"/>
                        <a:t>%M</a:t>
                      </a:r>
                      <a:endParaRPr lang="zh-CN" altLang="en-US" sz="1800" dirty="0"/>
                    </a:p>
                  </a:txBody>
                  <a:tcPr marL="91428" marR="91428" marT="45714" marB="45714"/>
                </a:tc>
                <a:tc>
                  <a:txBody>
                    <a:bodyPr/>
                    <a:lstStyle/>
                    <a:p>
                      <a:r>
                        <a:rPr lang="zh-CN" altLang="en-US" sz="1800" dirty="0"/>
                        <a:t>分钟</a:t>
                      </a:r>
                      <a:r>
                        <a:rPr lang="en-US" altLang="zh-CN" sz="1800" dirty="0"/>
                        <a:t>[0,59]</a:t>
                      </a:r>
                      <a:endParaRPr lang="zh-CN" altLang="en-US" sz="1800" dirty="0"/>
                    </a:p>
                  </a:txBody>
                  <a:tcPr marL="91428" marR="91428" marT="45714" marB="45714"/>
                </a:tc>
                <a:tc>
                  <a:txBody>
                    <a:bodyPr/>
                    <a:lstStyle/>
                    <a:p>
                      <a:r>
                        <a:rPr lang="en-US" altLang="zh-CN" sz="1800" dirty="0"/>
                        <a:t>%u</a:t>
                      </a:r>
                      <a:endParaRPr lang="zh-CN" altLang="en-US" sz="1800" dirty="0"/>
                    </a:p>
                  </a:txBody>
                  <a:tcPr marL="91428" marR="91428" marT="45714" marB="45714"/>
                </a:tc>
                <a:tc>
                  <a:txBody>
                    <a:bodyPr/>
                    <a:lstStyle/>
                    <a:p>
                      <a:r>
                        <a:rPr lang="zh-CN" altLang="en-US" sz="1800" dirty="0"/>
                        <a:t>星期几</a:t>
                      </a:r>
                      <a:r>
                        <a:rPr lang="en-US" altLang="zh-CN" sz="1800" dirty="0"/>
                        <a:t>[1,7]</a:t>
                      </a:r>
                      <a:endParaRPr lang="zh-CN" altLang="en-US" sz="1800" dirty="0"/>
                    </a:p>
                  </a:txBody>
                  <a:tcPr marL="91428" marR="91428" marT="45714" marB="45714"/>
                </a:tc>
                <a:extLst>
                  <a:ext uri="{0D108BD9-81ED-4DB2-BD59-A6C34878D82A}">
                    <a16:rowId xmlns:a16="http://schemas.microsoft.com/office/drawing/2014/main" val="1008560294"/>
                  </a:ext>
                </a:extLst>
              </a:tr>
              <a:tr h="342046">
                <a:tc>
                  <a:txBody>
                    <a:bodyPr/>
                    <a:lstStyle/>
                    <a:p>
                      <a:r>
                        <a:rPr lang="en-US" altLang="zh-CN" sz="1800" dirty="0"/>
                        <a:t>%S</a:t>
                      </a:r>
                      <a:endParaRPr lang="zh-CN" altLang="en-US" sz="1800" dirty="0"/>
                    </a:p>
                  </a:txBody>
                  <a:tcPr marL="91428" marR="91428" marT="45714" marB="45714"/>
                </a:tc>
                <a:tc>
                  <a:txBody>
                    <a:bodyPr/>
                    <a:lstStyle/>
                    <a:p>
                      <a:r>
                        <a:rPr lang="zh-CN" altLang="en-US" sz="1800" dirty="0"/>
                        <a:t>秒数</a:t>
                      </a:r>
                      <a:r>
                        <a:rPr lang="en-US" altLang="zh-CN" sz="1800" dirty="0"/>
                        <a:t>[0,59]</a:t>
                      </a:r>
                      <a:endParaRPr lang="zh-CN" altLang="en-US" sz="1800" dirty="0"/>
                    </a:p>
                  </a:txBody>
                  <a:tcPr marL="91428" marR="91428" marT="45714" marB="45714"/>
                </a:tc>
                <a:tc>
                  <a:txBody>
                    <a:bodyPr/>
                    <a:lstStyle/>
                    <a:p>
                      <a:r>
                        <a:rPr lang="en-US" altLang="zh-CN" sz="1800" dirty="0"/>
                        <a:t>%w</a:t>
                      </a:r>
                      <a:endParaRPr lang="zh-CN" altLang="en-US" sz="1800" dirty="0"/>
                    </a:p>
                  </a:txBody>
                  <a:tcPr marL="91428" marR="91428" marT="45714" marB="45714"/>
                </a:tc>
                <a:tc>
                  <a:txBody>
                    <a:bodyPr/>
                    <a:lstStyle/>
                    <a:p>
                      <a:r>
                        <a:rPr lang="zh-CN" altLang="en-US" sz="1800" dirty="0"/>
                        <a:t>星期几</a:t>
                      </a:r>
                      <a:r>
                        <a:rPr lang="en-US" altLang="zh-CN" sz="1800" dirty="0"/>
                        <a:t>[0,6]</a:t>
                      </a:r>
                      <a:endParaRPr lang="zh-CN" altLang="en-US" sz="1800" dirty="0"/>
                    </a:p>
                  </a:txBody>
                  <a:tcPr marL="91428" marR="91428" marT="45714" marB="45714"/>
                </a:tc>
                <a:extLst>
                  <a:ext uri="{0D108BD9-81ED-4DB2-BD59-A6C34878D82A}">
                    <a16:rowId xmlns:a16="http://schemas.microsoft.com/office/drawing/2014/main" val="3447871655"/>
                  </a:ext>
                </a:extLst>
              </a:tr>
              <a:tr h="342046">
                <a:tc>
                  <a:txBody>
                    <a:bodyPr/>
                    <a:lstStyle/>
                    <a:p>
                      <a:r>
                        <a:rPr lang="en-US" altLang="zh-CN" sz="1800" dirty="0"/>
                        <a:t>%p</a:t>
                      </a:r>
                      <a:endParaRPr lang="zh-CN" altLang="en-US" sz="1800" dirty="0"/>
                    </a:p>
                  </a:txBody>
                  <a:tcPr marL="91428" marR="91428" marT="45714" marB="45714"/>
                </a:tc>
                <a:tc>
                  <a:txBody>
                    <a:bodyPr/>
                    <a:lstStyle/>
                    <a:p>
                      <a:r>
                        <a:rPr lang="zh-CN" altLang="en-US" sz="1800" dirty="0"/>
                        <a:t>上午或下午描述 </a:t>
                      </a:r>
                      <a:r>
                        <a:rPr lang="en-US" altLang="zh-CN" sz="1800" dirty="0"/>
                        <a:t>PM/AM</a:t>
                      </a:r>
                      <a:endParaRPr lang="zh-CN" altLang="en-US" sz="1800" dirty="0"/>
                    </a:p>
                  </a:txBody>
                  <a:tcPr marL="91428" marR="91428" marT="45714" marB="45714"/>
                </a:tc>
                <a:tc>
                  <a:txBody>
                    <a:bodyPr/>
                    <a:lstStyle/>
                    <a:p>
                      <a:r>
                        <a:rPr lang="en-US" altLang="zh-CN" sz="1800" dirty="0"/>
                        <a:t>%U</a:t>
                      </a:r>
                      <a:endParaRPr lang="zh-CN" altLang="en-US" sz="1800" dirty="0"/>
                    </a:p>
                  </a:txBody>
                  <a:tcPr marL="91428" marR="91428" marT="45714" marB="45714"/>
                </a:tc>
                <a:tc>
                  <a:txBody>
                    <a:bodyPr/>
                    <a:lstStyle/>
                    <a:p>
                      <a:r>
                        <a:rPr lang="zh-CN" altLang="en-US" sz="1800" dirty="0"/>
                        <a:t>今年的第几个星期 </a:t>
                      </a:r>
                      <a:r>
                        <a:rPr lang="en-US" altLang="zh-CN" sz="1800" dirty="0"/>
                        <a:t>[0, 53]</a:t>
                      </a:r>
                      <a:endParaRPr lang="zh-CN" altLang="en-US" sz="1800" dirty="0"/>
                    </a:p>
                  </a:txBody>
                  <a:tcPr marL="91428" marR="91428" marT="45714" marB="45714"/>
                </a:tc>
                <a:extLst>
                  <a:ext uri="{0D108BD9-81ED-4DB2-BD59-A6C34878D82A}">
                    <a16:rowId xmlns:a16="http://schemas.microsoft.com/office/drawing/2014/main" val="3600194004"/>
                  </a:ext>
                </a:extLst>
              </a:tr>
              <a:tr h="342046">
                <a:tc>
                  <a:txBody>
                    <a:bodyPr/>
                    <a:lstStyle/>
                    <a:p>
                      <a:r>
                        <a:rPr lang="en-US" altLang="zh-CN" sz="1800" dirty="0"/>
                        <a:t>%z</a:t>
                      </a:r>
                      <a:endParaRPr lang="zh-CN" altLang="en-US" sz="1800" dirty="0"/>
                    </a:p>
                  </a:txBody>
                  <a:tcPr marL="91428" marR="91428" marT="45714" marB="45714"/>
                </a:tc>
                <a:tc>
                  <a:txBody>
                    <a:bodyPr/>
                    <a:lstStyle/>
                    <a:p>
                      <a:r>
                        <a:rPr lang="zh-CN" altLang="en-US" sz="1800" dirty="0"/>
                        <a:t>包含时区偏移</a:t>
                      </a:r>
                    </a:p>
                  </a:txBody>
                  <a:tcPr marL="91428" marR="91428" marT="45714" marB="45714"/>
                </a:tc>
                <a:tc>
                  <a:txBody>
                    <a:bodyPr/>
                    <a:lstStyle/>
                    <a:p>
                      <a:r>
                        <a:rPr lang="en-US" altLang="zh-CN" sz="1800" dirty="0"/>
                        <a:t>%j</a:t>
                      </a:r>
                      <a:endParaRPr lang="zh-CN" altLang="en-US" sz="1800" dirty="0"/>
                    </a:p>
                  </a:txBody>
                  <a:tcPr marL="91428" marR="91428" marT="45714" marB="45714"/>
                </a:tc>
                <a:tc>
                  <a:txBody>
                    <a:bodyPr/>
                    <a:lstStyle/>
                    <a:p>
                      <a:r>
                        <a:rPr lang="zh-CN" altLang="en-US" sz="1800" dirty="0"/>
                        <a:t>今年的第几天</a:t>
                      </a:r>
                      <a:r>
                        <a:rPr lang="en-US" altLang="zh-CN" sz="1800" dirty="0"/>
                        <a:t>[1,366]</a:t>
                      </a:r>
                      <a:endParaRPr lang="zh-CN" altLang="en-US" sz="1800" dirty="0"/>
                    </a:p>
                  </a:txBody>
                  <a:tcPr marL="91428" marR="91428" marT="45714" marB="45714"/>
                </a:tc>
                <a:extLst>
                  <a:ext uri="{0D108BD9-81ED-4DB2-BD59-A6C34878D82A}">
                    <a16:rowId xmlns:a16="http://schemas.microsoft.com/office/drawing/2014/main" val="4284325910"/>
                  </a:ext>
                </a:extLst>
              </a:tr>
              <a:tr h="342046">
                <a:tc>
                  <a:txBody>
                    <a:bodyPr/>
                    <a:lstStyle/>
                    <a:p>
                      <a:r>
                        <a:rPr lang="en-US" altLang="zh-CN" sz="1800" dirty="0"/>
                        <a:t>%s</a:t>
                      </a:r>
                      <a:endParaRPr lang="zh-CN" altLang="en-US" sz="1800" dirty="0"/>
                    </a:p>
                  </a:txBody>
                  <a:tcPr marL="91428" marR="91428" marT="45714" marB="45714"/>
                </a:tc>
                <a:tc>
                  <a:txBody>
                    <a:bodyPr/>
                    <a:lstStyle/>
                    <a:p>
                      <a:r>
                        <a:rPr lang="zh-CN" altLang="en-US" sz="1800" dirty="0"/>
                        <a:t>距离</a:t>
                      </a:r>
                      <a:r>
                        <a:rPr lang="en-US" altLang="zh-CN" sz="1800" dirty="0"/>
                        <a:t>Epoch</a:t>
                      </a:r>
                      <a:r>
                        <a:rPr lang="zh-CN" altLang="en-US" sz="1800" dirty="0"/>
                        <a:t>的秒数</a:t>
                      </a:r>
                    </a:p>
                  </a:txBody>
                  <a:tcPr marL="91428" marR="91428" marT="45714" marB="45714"/>
                </a:tc>
                <a:tc>
                  <a:txBody>
                    <a:bodyPr/>
                    <a:lstStyle/>
                    <a:p>
                      <a:endParaRPr lang="zh-CN" altLang="en-US" sz="1800"/>
                    </a:p>
                  </a:txBody>
                  <a:tcPr marL="91428" marR="91428" marT="45714" marB="45714"/>
                </a:tc>
                <a:tc>
                  <a:txBody>
                    <a:bodyPr/>
                    <a:lstStyle/>
                    <a:p>
                      <a:endParaRPr lang="zh-CN" altLang="en-US" sz="1800" dirty="0"/>
                    </a:p>
                  </a:txBody>
                  <a:tcPr marL="91428" marR="91428" marT="45714" marB="45714"/>
                </a:tc>
                <a:extLst>
                  <a:ext uri="{0D108BD9-81ED-4DB2-BD59-A6C34878D82A}">
                    <a16:rowId xmlns:a16="http://schemas.microsoft.com/office/drawing/2014/main" val="1753622669"/>
                  </a:ext>
                </a:extLst>
              </a:tr>
            </a:tbl>
          </a:graphicData>
        </a:graphic>
      </p:graphicFrame>
      <p:sp>
        <p:nvSpPr>
          <p:cNvPr id="11" name="矩形 10">
            <a:extLst>
              <a:ext uri="{FF2B5EF4-FFF2-40B4-BE49-F238E27FC236}">
                <a16:creationId xmlns:a16="http://schemas.microsoft.com/office/drawing/2014/main" id="{89B8451B-B6E7-45B6-B46C-27E0F07C3CEC}"/>
              </a:ext>
            </a:extLst>
          </p:cNvPr>
          <p:cNvSpPr/>
          <p:nvPr/>
        </p:nvSpPr>
        <p:spPr>
          <a:xfrm>
            <a:off x="442913" y="4803118"/>
            <a:ext cx="11037299" cy="175409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now = </a:t>
            </a:r>
            <a:r>
              <a:rPr lang="en-US" altLang="zh-CN" dirty="0" err="1">
                <a:latin typeface="Consolas" panose="020B0609020204030204" pitchFamily="49" charset="0"/>
              </a:rPr>
              <a:t>time.strftime</a:t>
            </a:r>
            <a:r>
              <a:rPr lang="en-US" altLang="zh-CN" dirty="0">
                <a:latin typeface="Consolas" panose="020B0609020204030204" pitchFamily="49" charset="0"/>
              </a:rPr>
              <a:t>("%Y-%m-%d %H:%M:%S", </a:t>
            </a:r>
            <a:r>
              <a:rPr lang="en-US" altLang="zh-CN" dirty="0" err="1">
                <a:latin typeface="Consolas" panose="020B0609020204030204" pitchFamily="49" charset="0"/>
              </a:rPr>
              <a:t>time.localtime</a:t>
            </a:r>
            <a:r>
              <a:rPr lang="en-US" altLang="zh-CN" dirty="0">
                <a:latin typeface="Consolas" panose="020B0609020204030204" pitchFamily="49" charset="0"/>
              </a:rPr>
              <a:t>())</a:t>
            </a:r>
          </a:p>
          <a:p>
            <a:r>
              <a:rPr lang="en-US" altLang="zh-CN" dirty="0">
                <a:latin typeface="Consolas" panose="020B0609020204030204" pitchFamily="49" charset="0"/>
              </a:rPr>
              <a:t>&gt;&gt;&gt; now</a:t>
            </a:r>
          </a:p>
          <a:p>
            <a:r>
              <a:rPr lang="en-US" altLang="zh-CN" dirty="0">
                <a:latin typeface="Consolas" panose="020B0609020204030204" pitchFamily="49" charset="0"/>
              </a:rPr>
              <a:t>'2018-04-09 23:20:26‘</a:t>
            </a:r>
          </a:p>
          <a:p>
            <a:r>
              <a:rPr lang="en-US" altLang="zh-CN" dirty="0">
                <a:latin typeface="Consolas" panose="020B0609020204030204" pitchFamily="49" charset="0"/>
              </a:rPr>
              <a:t>&gt;&gt;&gt; </a:t>
            </a:r>
            <a:r>
              <a:rPr lang="en-US" altLang="zh-CN" dirty="0" err="1">
                <a:latin typeface="Consolas" panose="020B0609020204030204" pitchFamily="49" charset="0"/>
              </a:rPr>
              <a:t>time.strptime</a:t>
            </a:r>
            <a:r>
              <a:rPr lang="en-US" altLang="zh-CN" dirty="0">
                <a:latin typeface="Consolas" panose="020B0609020204030204" pitchFamily="49" charset="0"/>
              </a:rPr>
              <a:t>(now, "%Y-%m-%d %H:%M:%S")</a:t>
            </a:r>
          </a:p>
          <a:p>
            <a:r>
              <a:rPr lang="en-US" altLang="zh-CN" dirty="0" err="1">
                <a:latin typeface="Consolas" panose="020B0609020204030204" pitchFamily="49" charset="0"/>
              </a:rPr>
              <a:t>time.struct_time</a:t>
            </a:r>
            <a:r>
              <a:rPr lang="en-US" altLang="zh-CN" dirty="0">
                <a:latin typeface="Consolas" panose="020B0609020204030204" pitchFamily="49" charset="0"/>
              </a:rPr>
              <a:t>(</a:t>
            </a:r>
            <a:r>
              <a:rPr lang="en-US" altLang="zh-CN" dirty="0" err="1">
                <a:latin typeface="Consolas" panose="020B0609020204030204" pitchFamily="49" charset="0"/>
              </a:rPr>
              <a:t>tm_year</a:t>
            </a:r>
            <a:r>
              <a:rPr lang="en-US" altLang="zh-CN" dirty="0">
                <a:latin typeface="Consolas" panose="020B0609020204030204" pitchFamily="49" charset="0"/>
              </a:rPr>
              <a:t>=2018, </a:t>
            </a:r>
            <a:r>
              <a:rPr lang="en-US" altLang="zh-CN" dirty="0" err="1">
                <a:latin typeface="Consolas" panose="020B0609020204030204" pitchFamily="49" charset="0"/>
              </a:rPr>
              <a:t>tm_mon</a:t>
            </a:r>
            <a:r>
              <a:rPr lang="en-US" altLang="zh-CN" dirty="0">
                <a:latin typeface="Consolas" panose="020B0609020204030204" pitchFamily="49" charset="0"/>
              </a:rPr>
              <a:t>=4, </a:t>
            </a:r>
            <a:r>
              <a:rPr lang="en-US" altLang="zh-CN" dirty="0" err="1">
                <a:latin typeface="Consolas" panose="020B0609020204030204" pitchFamily="49" charset="0"/>
              </a:rPr>
              <a:t>tm_mday</a:t>
            </a:r>
            <a:r>
              <a:rPr lang="en-US" altLang="zh-CN" dirty="0">
                <a:latin typeface="Consolas" panose="020B0609020204030204" pitchFamily="49" charset="0"/>
              </a:rPr>
              <a:t>=9, </a:t>
            </a:r>
            <a:r>
              <a:rPr lang="en-US" altLang="zh-CN" dirty="0" err="1">
                <a:latin typeface="Consolas" panose="020B0609020204030204" pitchFamily="49" charset="0"/>
              </a:rPr>
              <a:t>tm_hour</a:t>
            </a:r>
            <a:r>
              <a:rPr lang="en-US" altLang="zh-CN" dirty="0">
                <a:latin typeface="Consolas" panose="020B0609020204030204" pitchFamily="49" charset="0"/>
              </a:rPr>
              <a:t>=23, </a:t>
            </a:r>
            <a:r>
              <a:rPr lang="en-US" altLang="zh-CN" dirty="0" err="1">
                <a:latin typeface="Consolas" panose="020B0609020204030204" pitchFamily="49" charset="0"/>
              </a:rPr>
              <a:t>tm_min</a:t>
            </a:r>
            <a:r>
              <a:rPr lang="en-US" altLang="zh-CN" dirty="0">
                <a:latin typeface="Consolas" panose="020B0609020204030204" pitchFamily="49" charset="0"/>
              </a:rPr>
              <a:t>=20, </a:t>
            </a:r>
            <a:r>
              <a:rPr lang="en-US" altLang="zh-CN" dirty="0" err="1">
                <a:latin typeface="Consolas" panose="020B0609020204030204" pitchFamily="49" charset="0"/>
              </a:rPr>
              <a:t>tm_sec</a:t>
            </a:r>
            <a:r>
              <a:rPr lang="en-US" altLang="zh-CN" dirty="0">
                <a:latin typeface="Consolas" panose="020B0609020204030204" pitchFamily="49" charset="0"/>
              </a:rPr>
              <a:t>=26, </a:t>
            </a:r>
            <a:r>
              <a:rPr lang="en-US" altLang="zh-CN" dirty="0" err="1">
                <a:latin typeface="Consolas" panose="020B0609020204030204" pitchFamily="49" charset="0"/>
              </a:rPr>
              <a:t>tm_wday</a:t>
            </a:r>
            <a:r>
              <a:rPr lang="en-US" altLang="zh-CN" dirty="0">
                <a:latin typeface="Consolas" panose="020B0609020204030204" pitchFamily="49" charset="0"/>
              </a:rPr>
              <a:t>=0, </a:t>
            </a:r>
            <a:r>
              <a:rPr lang="en-US" altLang="zh-CN" dirty="0" err="1">
                <a:latin typeface="Consolas" panose="020B0609020204030204" pitchFamily="49" charset="0"/>
              </a:rPr>
              <a:t>tm_yday</a:t>
            </a:r>
            <a:r>
              <a:rPr lang="en-US" altLang="zh-CN" dirty="0">
                <a:latin typeface="Consolas" panose="020B0609020204030204" pitchFamily="49" charset="0"/>
              </a:rPr>
              <a:t>=99, </a:t>
            </a:r>
            <a:r>
              <a:rPr lang="en-US" altLang="zh-CN" dirty="0" err="1">
                <a:latin typeface="Consolas" panose="020B0609020204030204" pitchFamily="49" charset="0"/>
              </a:rPr>
              <a:t>tm_isdst</a:t>
            </a:r>
            <a:r>
              <a:rPr lang="en-US" altLang="zh-CN" dirty="0">
                <a:latin typeface="Consolas" panose="020B0609020204030204" pitchFamily="49" charset="0"/>
              </a:rPr>
              <a:t>=-1)</a:t>
            </a:r>
            <a:endParaRPr lang="zh-CN" altLang="en-US" dirty="0">
              <a:latin typeface="Consolas" panose="020B0609020204030204" pitchFamily="49" charset="0"/>
            </a:endParaRPr>
          </a:p>
        </p:txBody>
      </p:sp>
      <p:sp>
        <p:nvSpPr>
          <p:cNvPr id="14" name="矩形 13">
            <a:extLst>
              <a:ext uri="{FF2B5EF4-FFF2-40B4-BE49-F238E27FC236}">
                <a16:creationId xmlns:a16="http://schemas.microsoft.com/office/drawing/2014/main" id="{483EF3EC-B835-459E-9853-1841D11F29EB}"/>
              </a:ext>
            </a:extLst>
          </p:cNvPr>
          <p:cNvSpPr/>
          <p:nvPr/>
        </p:nvSpPr>
        <p:spPr>
          <a:xfrm>
            <a:off x="3000375" y="153029"/>
            <a:ext cx="8834029" cy="400110"/>
          </a:xfrm>
          <a:prstGeom prst="rect">
            <a:avLst/>
          </a:prstGeom>
        </p:spPr>
        <p:txBody>
          <a:bodyPr wrap="square">
            <a:spAutoFit/>
          </a:bodyPr>
          <a:lstStyle/>
          <a:p>
            <a:r>
              <a:rPr lang="en-US" altLang="zh-CN" sz="2000" b="1" dirty="0">
                <a:solidFill>
                  <a:schemeClr val="accent6"/>
                </a:solidFill>
              </a:rPr>
              <a:t>datetime</a:t>
            </a:r>
            <a:r>
              <a:rPr lang="zh-CN" altLang="en-US" sz="2000" b="1" dirty="0">
                <a:solidFill>
                  <a:schemeClr val="accent6"/>
                </a:solidFill>
              </a:rPr>
              <a:t>模块</a:t>
            </a:r>
            <a:r>
              <a:rPr lang="zh-CN" altLang="en-US" sz="2000" dirty="0"/>
              <a:t>在</a:t>
            </a:r>
            <a:r>
              <a:rPr lang="en-US" altLang="zh-CN" sz="2000" dirty="0"/>
              <a:t>time</a:t>
            </a:r>
            <a:r>
              <a:rPr lang="zh-CN" altLang="en-US" sz="2000" dirty="0"/>
              <a:t>模块的基础上提供日期时间等信息的访问，支持时间运算</a:t>
            </a:r>
          </a:p>
        </p:txBody>
      </p:sp>
    </p:spTree>
    <p:extLst>
      <p:ext uri="{BB962C8B-B14F-4D97-AF65-F5344CB8AC3E}">
        <p14:creationId xmlns:p14="http://schemas.microsoft.com/office/powerpoint/2010/main" val="15996357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rmAutofit/>
          </a:bodyPr>
          <a:lstStyle/>
          <a:p>
            <a:r>
              <a:rPr lang="zh-CN" altLang="en-US" sz="2800" dirty="0"/>
              <a:t>有序对象：字符串、列表和元组</a:t>
            </a:r>
          </a:p>
          <a:p>
            <a:r>
              <a:rPr lang="zh-CN" altLang="en-US" sz="2800" dirty="0"/>
              <a:t>可变有序对象：列表</a:t>
            </a:r>
          </a:p>
          <a:p>
            <a:r>
              <a:rPr lang="zh-CN" altLang="en-US" sz="2800" dirty="0"/>
              <a:t>有序对象的切片</a:t>
            </a:r>
          </a:p>
          <a:p>
            <a:r>
              <a:rPr lang="zh-CN" altLang="en-US" sz="2800" dirty="0"/>
              <a:t>序列解包</a:t>
            </a:r>
          </a:p>
          <a:p>
            <a:r>
              <a:rPr lang="zh-CN" altLang="en-US" sz="2800" b="1" dirty="0">
                <a:solidFill>
                  <a:schemeClr val="accent6"/>
                </a:solidFill>
              </a:rPr>
              <a:t>用于序列的常用内置函数：</a:t>
            </a:r>
            <a:r>
              <a:rPr lang="en-US" altLang="zh-CN" sz="2800" b="1" dirty="0">
                <a:solidFill>
                  <a:schemeClr val="accent6"/>
                </a:solidFill>
              </a:rPr>
              <a:t>zip</a:t>
            </a:r>
            <a:r>
              <a:rPr lang="zh-CN" altLang="en-US" sz="2800" b="1" dirty="0">
                <a:solidFill>
                  <a:schemeClr val="accent6"/>
                </a:solidFill>
              </a:rPr>
              <a:t>和</a:t>
            </a:r>
            <a:r>
              <a:rPr lang="en-US" altLang="zh-CN" sz="2800" b="1" dirty="0">
                <a:solidFill>
                  <a:schemeClr val="accent6"/>
                </a:solidFill>
              </a:rPr>
              <a:t>enumerate</a:t>
            </a:r>
          </a:p>
          <a:p>
            <a:r>
              <a:rPr lang="zh-CN" altLang="en-US" sz="2800" dirty="0"/>
              <a:t>函数式编程</a:t>
            </a:r>
          </a:p>
          <a:p>
            <a:r>
              <a:rPr lang="zh-CN" altLang="en-US" sz="2800" dirty="0"/>
              <a:t>多维列表</a:t>
            </a:r>
          </a:p>
        </p:txBody>
      </p:sp>
    </p:spTree>
    <p:extLst>
      <p:ext uri="{BB962C8B-B14F-4D97-AF65-F5344CB8AC3E}">
        <p14:creationId xmlns:p14="http://schemas.microsoft.com/office/powerpoint/2010/main" val="1535844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3CF23-D4F3-4168-BFED-BE49B22668A9}"/>
              </a:ext>
            </a:extLst>
          </p:cNvPr>
          <p:cNvSpPr>
            <a:spLocks noGrp="1"/>
          </p:cNvSpPr>
          <p:nvPr>
            <p:ph type="title"/>
          </p:nvPr>
        </p:nvSpPr>
        <p:spPr/>
        <p:txBody>
          <a:bodyPr/>
          <a:lstStyle/>
          <a:p>
            <a:r>
              <a:rPr lang="zh-CN" altLang="en-US" dirty="0"/>
              <a:t>用于序列对象的常用内置函数</a:t>
            </a:r>
          </a:p>
        </p:txBody>
      </p:sp>
      <p:sp>
        <p:nvSpPr>
          <p:cNvPr id="3" name="内容占位符 2">
            <a:extLst>
              <a:ext uri="{FF2B5EF4-FFF2-40B4-BE49-F238E27FC236}">
                <a16:creationId xmlns:a16="http://schemas.microsoft.com/office/drawing/2014/main" id="{572F515B-BC7C-49CF-A277-29075C37BEE6}"/>
              </a:ext>
            </a:extLst>
          </p:cNvPr>
          <p:cNvSpPr>
            <a:spLocks noGrp="1"/>
          </p:cNvSpPr>
          <p:nvPr>
            <p:ph idx="1"/>
          </p:nvPr>
        </p:nvSpPr>
        <p:spPr>
          <a:xfrm>
            <a:off x="442913" y="728663"/>
            <a:ext cx="6668180" cy="5617710"/>
          </a:xfrm>
        </p:spPr>
        <p:txBody>
          <a:bodyPr/>
          <a:lstStyle/>
          <a:p>
            <a:pPr>
              <a:lnSpc>
                <a:spcPct val="100000"/>
              </a:lnSpc>
            </a:pPr>
            <a:r>
              <a:rPr lang="en-US" altLang="zh-CN" sz="2200" dirty="0" err="1"/>
              <a:t>len</a:t>
            </a:r>
            <a:r>
              <a:rPr lang="en-US" altLang="zh-CN" sz="2200" dirty="0"/>
              <a:t>(seq)</a:t>
            </a:r>
            <a:r>
              <a:rPr lang="zh-CN" altLang="en-US" sz="2200" dirty="0">
                <a:solidFill>
                  <a:srgbClr val="FF9900"/>
                </a:solidFill>
              </a:rPr>
              <a:t>：</a:t>
            </a:r>
            <a:r>
              <a:rPr lang="zh-CN" altLang="en-US" sz="2200" dirty="0"/>
              <a:t>返回容器对象</a:t>
            </a:r>
            <a:r>
              <a:rPr lang="en-US" altLang="zh-CN" sz="2200" dirty="0"/>
              <a:t>seq</a:t>
            </a:r>
            <a:r>
              <a:rPr lang="zh-CN" altLang="en-US" sz="2200" dirty="0"/>
              <a:t>中的元素个数，适用于列表、</a:t>
            </a:r>
            <a:r>
              <a:rPr lang="en-US" altLang="zh-CN" sz="2200" dirty="0"/>
              <a:t>range</a:t>
            </a:r>
            <a:r>
              <a:rPr lang="zh-CN" altLang="en-US" sz="2200" dirty="0"/>
              <a:t>、元组、字典、集合、字符串等</a:t>
            </a:r>
          </a:p>
          <a:p>
            <a:pPr>
              <a:lnSpc>
                <a:spcPct val="100000"/>
              </a:lnSpc>
            </a:pPr>
            <a:r>
              <a:rPr lang="en-US" altLang="zh-CN" sz="2200" dirty="0"/>
              <a:t>max</a:t>
            </a:r>
            <a:r>
              <a:rPr lang="zh-CN" altLang="en-US" sz="2200" dirty="0"/>
              <a:t>和</a:t>
            </a:r>
            <a:r>
              <a:rPr lang="en-US" altLang="zh-CN" sz="2200" dirty="0"/>
              <a:t>min</a:t>
            </a:r>
            <a:r>
              <a:rPr lang="zh-CN" altLang="en-US" sz="2200" dirty="0"/>
              <a:t>：两种语法</a:t>
            </a:r>
            <a:endParaRPr lang="en-US" altLang="zh-CN" sz="2200" dirty="0"/>
          </a:p>
          <a:p>
            <a:pPr lvl="1">
              <a:lnSpc>
                <a:spcPct val="100000"/>
              </a:lnSpc>
            </a:pPr>
            <a:r>
              <a:rPr lang="en-US" altLang="zh-CN" sz="2200" dirty="0"/>
              <a:t>max(arg1, arg2, *</a:t>
            </a:r>
            <a:r>
              <a:rPr lang="en-US" altLang="zh-CN" sz="2200" dirty="0" err="1"/>
              <a:t>args</a:t>
            </a:r>
            <a:r>
              <a:rPr lang="en-US" altLang="zh-CN" sz="2200" dirty="0"/>
              <a:t>, key=</a:t>
            </a:r>
            <a:r>
              <a:rPr lang="en-US" altLang="zh-CN" sz="2200" dirty="0" err="1"/>
              <a:t>func</a:t>
            </a:r>
            <a:r>
              <a:rPr lang="en-US" altLang="zh-CN" sz="2200" dirty="0"/>
              <a:t>)</a:t>
            </a:r>
            <a:r>
              <a:rPr lang="zh-CN" altLang="en-US" sz="2200" dirty="0"/>
              <a:t>、</a:t>
            </a:r>
            <a:r>
              <a:rPr lang="en-US" altLang="zh-CN" sz="2200" dirty="0"/>
              <a:t>min(arg1, arg2, *</a:t>
            </a:r>
            <a:r>
              <a:rPr lang="en-US" altLang="zh-CN" sz="2200" dirty="0" err="1"/>
              <a:t>args</a:t>
            </a:r>
            <a:r>
              <a:rPr lang="en-US" altLang="zh-CN" sz="2200" dirty="0"/>
              <a:t>, key=</a:t>
            </a:r>
            <a:r>
              <a:rPr lang="en-US" altLang="zh-CN" sz="2200" dirty="0" err="1"/>
              <a:t>func</a:t>
            </a:r>
            <a:r>
              <a:rPr lang="en-US" altLang="zh-CN" sz="2200" dirty="0"/>
              <a:t>): </a:t>
            </a:r>
            <a:r>
              <a:rPr lang="zh-CN" altLang="en-US" sz="2200" dirty="0"/>
              <a:t>传递的参数中的最大或最小值</a:t>
            </a:r>
            <a:endParaRPr lang="en-US" altLang="zh-CN" sz="2200" dirty="0"/>
          </a:p>
          <a:p>
            <a:pPr lvl="1">
              <a:lnSpc>
                <a:spcPct val="100000"/>
              </a:lnSpc>
            </a:pPr>
            <a:r>
              <a:rPr lang="en-US" altLang="zh-CN" sz="2200" dirty="0"/>
              <a:t>max(</a:t>
            </a:r>
            <a:r>
              <a:rPr lang="en-US" altLang="zh-CN" sz="2200" dirty="0" err="1"/>
              <a:t>iterable</a:t>
            </a:r>
            <a:r>
              <a:rPr lang="en-US" altLang="zh-CN" sz="2200" dirty="0"/>
              <a:t>, default=obj, key=</a:t>
            </a:r>
            <a:r>
              <a:rPr lang="en-US" altLang="zh-CN" sz="2200" dirty="0" err="1"/>
              <a:t>func</a:t>
            </a:r>
            <a:r>
              <a:rPr lang="en-US" altLang="zh-CN" sz="2200" dirty="0"/>
              <a:t>)</a:t>
            </a:r>
            <a:r>
              <a:rPr lang="zh-CN" altLang="en-US" sz="2200" dirty="0"/>
              <a:t>、 </a:t>
            </a:r>
            <a:r>
              <a:rPr lang="en-US" altLang="zh-CN" sz="2200" dirty="0"/>
              <a:t>min(</a:t>
            </a:r>
            <a:r>
              <a:rPr lang="en-US" altLang="zh-CN" sz="2200" dirty="0" err="1"/>
              <a:t>iterable</a:t>
            </a:r>
            <a:r>
              <a:rPr lang="en-US" altLang="zh-CN" sz="2200" dirty="0"/>
              <a:t> default=obj, key=</a:t>
            </a:r>
            <a:r>
              <a:rPr lang="en-US" altLang="zh-CN" sz="2200" dirty="0" err="1"/>
              <a:t>func</a:t>
            </a:r>
            <a:r>
              <a:rPr lang="en-US" altLang="zh-CN" sz="2200" dirty="0"/>
              <a:t>)</a:t>
            </a:r>
            <a:r>
              <a:rPr lang="zh-CN" altLang="en-US" sz="2200" dirty="0">
                <a:solidFill>
                  <a:srgbClr val="FF9900"/>
                </a:solidFill>
              </a:rPr>
              <a:t>：</a:t>
            </a:r>
            <a:r>
              <a:rPr lang="zh-CN" altLang="en-US" sz="2200" dirty="0"/>
              <a:t>返回迭代对象中的最大或最小</a:t>
            </a:r>
            <a:r>
              <a:rPr lang="zh-CN" altLang="en-US" sz="2200" b="1" dirty="0">
                <a:solidFill>
                  <a:srgbClr val="FF0000"/>
                </a:solidFill>
              </a:rPr>
              <a:t>元素</a:t>
            </a:r>
            <a:r>
              <a:rPr lang="zh-CN" altLang="en-US" sz="2200" dirty="0"/>
              <a:t>，如果为空，返回</a:t>
            </a:r>
            <a:r>
              <a:rPr lang="en-US" altLang="zh-CN" sz="2200" dirty="0"/>
              <a:t>obj</a:t>
            </a:r>
          </a:p>
          <a:p>
            <a:pPr>
              <a:lnSpc>
                <a:spcPct val="100000"/>
              </a:lnSpc>
            </a:pPr>
            <a:r>
              <a:rPr lang="en-US" altLang="zh-CN" sz="2200" dirty="0"/>
              <a:t>sum(</a:t>
            </a:r>
            <a:r>
              <a:rPr lang="en-US" altLang="zh-CN" sz="2200" dirty="0" err="1"/>
              <a:t>iterable</a:t>
            </a:r>
            <a:r>
              <a:rPr lang="en-US" altLang="zh-CN" sz="2200" dirty="0"/>
              <a:t>, start=0)</a:t>
            </a:r>
            <a:r>
              <a:rPr lang="zh-CN" altLang="en-US" sz="2200" dirty="0">
                <a:solidFill>
                  <a:srgbClr val="FF9900"/>
                </a:solidFill>
              </a:rPr>
              <a:t>：</a:t>
            </a:r>
            <a:r>
              <a:rPr lang="zh-CN" altLang="en-US" sz="2200" dirty="0"/>
              <a:t>对</a:t>
            </a:r>
            <a:r>
              <a:rPr lang="zh-CN" altLang="en-US" sz="2200" b="1" dirty="0">
                <a:solidFill>
                  <a:srgbClr val="0070C0"/>
                </a:solidFill>
              </a:rPr>
              <a:t>数值型可迭代对象</a:t>
            </a:r>
            <a:r>
              <a:rPr lang="zh-CN" altLang="en-US" sz="2200" dirty="0"/>
              <a:t>的元素进行求和运算，最后加上</a:t>
            </a:r>
            <a:r>
              <a:rPr lang="en-US" altLang="zh-CN" sz="2200" dirty="0"/>
              <a:t>start</a:t>
            </a:r>
            <a:r>
              <a:rPr lang="zh-CN" altLang="en-US" sz="2200" dirty="0"/>
              <a:t>（缺省为</a:t>
            </a:r>
            <a:r>
              <a:rPr lang="en-US" altLang="zh-CN" sz="2200" dirty="0"/>
              <a:t>0</a:t>
            </a:r>
            <a:r>
              <a:rPr lang="zh-CN" altLang="en-US" sz="2200" dirty="0"/>
              <a:t>）。 </a:t>
            </a:r>
            <a:r>
              <a:rPr lang="zh-CN" altLang="en-US" sz="2200" dirty="0">
                <a:solidFill>
                  <a:srgbClr val="C00000"/>
                </a:solidFill>
              </a:rPr>
              <a:t>元素为非数值型时抛出异常</a:t>
            </a:r>
            <a:r>
              <a:rPr lang="en-US" altLang="zh-CN" sz="2200" dirty="0" err="1">
                <a:solidFill>
                  <a:srgbClr val="C00000"/>
                </a:solidFill>
              </a:rPr>
              <a:t>TypeError</a:t>
            </a:r>
            <a:endParaRPr lang="zh-CN" altLang="en-US" sz="2200" dirty="0"/>
          </a:p>
          <a:p>
            <a:endParaRPr lang="zh-CN" altLang="en-US" dirty="0"/>
          </a:p>
        </p:txBody>
      </p:sp>
      <p:sp>
        <p:nvSpPr>
          <p:cNvPr id="4" name="矩形 3">
            <a:extLst>
              <a:ext uri="{FF2B5EF4-FFF2-40B4-BE49-F238E27FC236}">
                <a16:creationId xmlns:a16="http://schemas.microsoft.com/office/drawing/2014/main" id="{773ECCA2-1340-4956-851C-738E863DBC06}"/>
              </a:ext>
            </a:extLst>
          </p:cNvPr>
          <p:cNvSpPr/>
          <p:nvPr/>
        </p:nvSpPr>
        <p:spPr>
          <a:xfrm>
            <a:off x="7574039" y="801260"/>
            <a:ext cx="3831469"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s = [1, 4, -5, -7, 6]</a:t>
            </a:r>
          </a:p>
          <a:p>
            <a:r>
              <a:rPr lang="zh-CN" altLang="en-US" dirty="0">
                <a:latin typeface="Consolas" panose="020B0609020204030204" pitchFamily="49" charset="0"/>
              </a:rPr>
              <a:t>&gt;&gt;&gt; len(s)</a:t>
            </a:r>
          </a:p>
          <a:p>
            <a:r>
              <a:rPr lang="zh-CN" altLang="en-US" dirty="0">
                <a:latin typeface="Consolas" panose="020B0609020204030204" pitchFamily="49" charset="0"/>
              </a:rPr>
              <a:t>5</a:t>
            </a:r>
          </a:p>
          <a:p>
            <a:r>
              <a:rPr lang="zh-CN" altLang="en-US" dirty="0">
                <a:latin typeface="Consolas" panose="020B0609020204030204" pitchFamily="49" charset="0"/>
              </a:rPr>
              <a:t>&gt;&gt;&gt; max(1, 4, -5, -7, 6)</a:t>
            </a:r>
          </a:p>
          <a:p>
            <a:r>
              <a:rPr lang="zh-CN" altLang="en-US" dirty="0">
                <a:latin typeface="Consolas" panose="020B0609020204030204" pitchFamily="49" charset="0"/>
              </a:rPr>
              <a:t>6</a:t>
            </a:r>
          </a:p>
          <a:p>
            <a:r>
              <a:rPr lang="zh-CN" altLang="en-US" dirty="0">
                <a:latin typeface="Consolas" panose="020B0609020204030204" pitchFamily="49" charset="0"/>
              </a:rPr>
              <a:t>&gt;&gt;&gt; min(1, 4, -5, -7, 6)</a:t>
            </a:r>
          </a:p>
          <a:p>
            <a:r>
              <a:rPr lang="zh-CN" altLang="en-US" dirty="0">
                <a:latin typeface="Consolas" panose="020B0609020204030204" pitchFamily="49" charset="0"/>
              </a:rPr>
              <a:t>-7</a:t>
            </a:r>
          </a:p>
          <a:p>
            <a:r>
              <a:rPr lang="zh-CN" altLang="en-US" dirty="0">
                <a:latin typeface="Consolas" panose="020B0609020204030204" pitchFamily="49" charset="0"/>
              </a:rPr>
              <a:t>&gt;&gt;&gt; max(s)</a:t>
            </a:r>
          </a:p>
          <a:p>
            <a:r>
              <a:rPr lang="zh-CN" altLang="en-US" dirty="0">
                <a:latin typeface="Consolas" panose="020B0609020204030204" pitchFamily="49" charset="0"/>
              </a:rPr>
              <a:t>6</a:t>
            </a:r>
          </a:p>
          <a:p>
            <a:r>
              <a:rPr lang="zh-CN" altLang="en-US" dirty="0">
                <a:latin typeface="Consolas" panose="020B0609020204030204" pitchFamily="49" charset="0"/>
              </a:rPr>
              <a:t>&gt;&gt;&gt; min(s)</a:t>
            </a:r>
          </a:p>
          <a:p>
            <a:r>
              <a:rPr lang="zh-CN" altLang="en-US" dirty="0">
                <a:latin typeface="Consolas" panose="020B0609020204030204" pitchFamily="49" charset="0"/>
              </a:rPr>
              <a:t>-7</a:t>
            </a:r>
          </a:p>
          <a:p>
            <a:r>
              <a:rPr lang="fr-FR" altLang="zh-CN" dirty="0">
                <a:latin typeface="Consolas" panose="020B0609020204030204" pitchFamily="49" charset="0"/>
              </a:rPr>
              <a:t>&gt;&gt;&gt; max([1,2], [2,4])</a:t>
            </a:r>
          </a:p>
          <a:p>
            <a:r>
              <a:rPr lang="fr-FR" altLang="zh-CN" dirty="0">
                <a:latin typeface="Consolas" panose="020B0609020204030204" pitchFamily="49" charset="0"/>
              </a:rPr>
              <a:t>[2, 4]</a:t>
            </a:r>
            <a:endParaRPr lang="en-US" altLang="zh-CN" dirty="0">
              <a:latin typeface="Consolas" panose="020B0609020204030204" pitchFamily="49" charset="0"/>
            </a:endParaRPr>
          </a:p>
          <a:p>
            <a:r>
              <a:rPr lang="zh-CN" altLang="en-US" dirty="0">
                <a:latin typeface="Consolas" panose="020B0609020204030204" pitchFamily="49" charset="0"/>
              </a:rPr>
              <a:t>&gt;&gt;&gt; sum(s)</a:t>
            </a:r>
          </a:p>
          <a:p>
            <a:r>
              <a:rPr lang="zh-CN" altLang="en-US" dirty="0">
                <a:latin typeface="Consolas" panose="020B0609020204030204" pitchFamily="49" charset="0"/>
              </a:rPr>
              <a:t>-1</a:t>
            </a:r>
            <a:endParaRPr lang="en-US" altLang="zh-CN" dirty="0">
              <a:latin typeface="Consolas" panose="020B0609020204030204" pitchFamily="49" charset="0"/>
            </a:endParaRPr>
          </a:p>
        </p:txBody>
      </p:sp>
    </p:spTree>
    <p:extLst>
      <p:ext uri="{BB962C8B-B14F-4D97-AF65-F5344CB8AC3E}">
        <p14:creationId xmlns:p14="http://schemas.microsoft.com/office/powerpoint/2010/main" val="3674128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8F631-3305-4814-8D15-F9549F902D15}"/>
              </a:ext>
            </a:extLst>
          </p:cNvPr>
          <p:cNvSpPr>
            <a:spLocks noGrp="1"/>
          </p:cNvSpPr>
          <p:nvPr>
            <p:ph type="title"/>
          </p:nvPr>
        </p:nvSpPr>
        <p:spPr/>
        <p:txBody>
          <a:bodyPr/>
          <a:lstStyle/>
          <a:p>
            <a:r>
              <a:rPr lang="zh-CN" altLang="en-US" dirty="0"/>
              <a:t>用于序列对象的常用内置函数</a:t>
            </a:r>
            <a:r>
              <a:rPr lang="en-US" altLang="zh-CN" dirty="0"/>
              <a:t>:zip</a:t>
            </a:r>
            <a:endParaRPr lang="zh-CN" altLang="en-US" dirty="0"/>
          </a:p>
        </p:txBody>
      </p:sp>
      <p:sp>
        <p:nvSpPr>
          <p:cNvPr id="3" name="内容占位符 2">
            <a:extLst>
              <a:ext uri="{FF2B5EF4-FFF2-40B4-BE49-F238E27FC236}">
                <a16:creationId xmlns:a16="http://schemas.microsoft.com/office/drawing/2014/main" id="{299176DE-BC97-4788-B435-1EF3BF61113D}"/>
              </a:ext>
            </a:extLst>
          </p:cNvPr>
          <p:cNvSpPr>
            <a:spLocks noGrp="1"/>
          </p:cNvSpPr>
          <p:nvPr>
            <p:ph idx="1"/>
          </p:nvPr>
        </p:nvSpPr>
        <p:spPr/>
        <p:txBody>
          <a:bodyPr/>
          <a:lstStyle/>
          <a:p>
            <a:r>
              <a:rPr lang="en-US" altLang="zh-CN" dirty="0"/>
              <a:t>zip(iter1,iter2,…):</a:t>
            </a:r>
            <a:r>
              <a:rPr lang="zh-CN" altLang="en-US" dirty="0"/>
              <a:t>返回一个</a:t>
            </a:r>
            <a:r>
              <a:rPr lang="en-US" altLang="zh-CN" b="1" dirty="0">
                <a:solidFill>
                  <a:srgbClr val="0070C0"/>
                </a:solidFill>
              </a:rPr>
              <a:t>zip</a:t>
            </a:r>
            <a:r>
              <a:rPr lang="zh-CN" altLang="en-US" b="1" dirty="0">
                <a:solidFill>
                  <a:srgbClr val="0070C0"/>
                </a:solidFill>
              </a:rPr>
              <a:t>对象，</a:t>
            </a:r>
            <a:r>
              <a:rPr lang="zh-CN" altLang="en-US" dirty="0"/>
              <a:t>该对象是一个迭代器</a:t>
            </a:r>
            <a:r>
              <a:rPr lang="en-US" altLang="zh-CN" dirty="0"/>
              <a:t>(iterator)</a:t>
            </a:r>
            <a:r>
              <a:rPr lang="zh-CN" altLang="en-US" dirty="0"/>
              <a:t>对象</a:t>
            </a:r>
            <a:endParaRPr lang="en-US" altLang="zh-CN" dirty="0"/>
          </a:p>
          <a:p>
            <a:pPr marL="285750" indent="-285750"/>
            <a:r>
              <a:rPr lang="zh-CN" altLang="en-US" dirty="0"/>
              <a:t>传递的参数为可迭代对象</a:t>
            </a:r>
            <a:r>
              <a:rPr lang="en-US" altLang="zh-CN" dirty="0"/>
              <a:t>(</a:t>
            </a:r>
            <a:r>
              <a:rPr lang="zh-CN" altLang="en-US" dirty="0"/>
              <a:t>列表、字符串、元组、</a:t>
            </a:r>
            <a:r>
              <a:rPr lang="en-US" altLang="zh-CN" dirty="0"/>
              <a:t>range</a:t>
            </a:r>
            <a:r>
              <a:rPr lang="zh-CN" altLang="en-US" dirty="0"/>
              <a:t>等，甚至包括字典）</a:t>
            </a:r>
            <a:endParaRPr lang="en-US" altLang="zh-CN" dirty="0"/>
          </a:p>
          <a:p>
            <a:pPr marL="285750" indent="-285750"/>
            <a:r>
              <a:rPr lang="zh-CN" altLang="en-US" dirty="0"/>
              <a:t>每次调用</a:t>
            </a:r>
            <a:r>
              <a:rPr lang="en-US" altLang="zh-CN" dirty="0"/>
              <a:t>next(</a:t>
            </a:r>
            <a:r>
              <a:rPr lang="en-US" altLang="zh-CN" dirty="0" err="1"/>
              <a:t>zip_object</a:t>
            </a:r>
            <a:r>
              <a:rPr lang="en-US" altLang="zh-CN" dirty="0"/>
              <a:t>)</a:t>
            </a:r>
            <a:r>
              <a:rPr lang="zh-CN" altLang="en-US" dirty="0"/>
              <a:t>会返回一个元组，该元组的元素为各个参数中对应位置的对象，第一次为所有参数的第一个元素，第二次为所有参数的第二个元素</a:t>
            </a:r>
            <a:r>
              <a:rPr lang="en-US" altLang="zh-CN" dirty="0"/>
              <a:t>… </a:t>
            </a:r>
          </a:p>
          <a:p>
            <a:pPr marL="285750" indent="-285750"/>
            <a:r>
              <a:rPr lang="zh-CN" altLang="en-US" dirty="0"/>
              <a:t>如果这些可迭代对象的长度不一致，则该迭代器的元素个数为</a:t>
            </a:r>
            <a:r>
              <a:rPr lang="zh-CN" altLang="en-US" b="1" dirty="0">
                <a:solidFill>
                  <a:srgbClr val="0070C0"/>
                </a:solidFill>
              </a:rPr>
              <a:t>这些长度的最小值</a:t>
            </a:r>
            <a:endParaRPr lang="zh-CN" altLang="en-US" dirty="0"/>
          </a:p>
          <a:p>
            <a:endParaRPr lang="zh-CN" altLang="en-US" dirty="0"/>
          </a:p>
        </p:txBody>
      </p:sp>
      <p:sp>
        <p:nvSpPr>
          <p:cNvPr id="4" name="Rectangle 3">
            <a:extLst>
              <a:ext uri="{FF2B5EF4-FFF2-40B4-BE49-F238E27FC236}">
                <a16:creationId xmlns:a16="http://schemas.microsoft.com/office/drawing/2014/main" id="{164C9372-5C86-43AF-803E-64A7A9401729}"/>
              </a:ext>
            </a:extLst>
          </p:cNvPr>
          <p:cNvSpPr txBox="1">
            <a:spLocks noChangeArrowheads="1"/>
          </p:cNvSpPr>
          <p:nvPr/>
        </p:nvSpPr>
        <p:spPr>
          <a:xfrm>
            <a:off x="177641" y="2895477"/>
            <a:ext cx="3949484" cy="3657723"/>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buFont typeface="Arial" panose="020B0604020202020204" pitchFamily="34" charset="0"/>
              <a:buNone/>
            </a:pPr>
            <a:r>
              <a:rPr lang="zh-CN" altLang="en-US" sz="1800" dirty="0">
                <a:latin typeface="Consolas" panose="020B0609020204030204" pitchFamily="49" charset="0"/>
              </a:rPr>
              <a:t>&gt;&gt;&gt; aList = [1, 2, 3]</a:t>
            </a:r>
          </a:p>
          <a:p>
            <a:pPr marL="0" indent="0">
              <a:lnSpc>
                <a:spcPct val="100000"/>
              </a:lnSpc>
              <a:buFont typeface="Arial" panose="020B0604020202020204" pitchFamily="34" charset="0"/>
              <a:buNone/>
            </a:pPr>
            <a:r>
              <a:rPr lang="zh-CN" altLang="en-US" sz="1800" dirty="0">
                <a:latin typeface="Consolas" panose="020B0609020204030204" pitchFamily="49" charset="0"/>
              </a:rPr>
              <a:t>&gt;&gt;&gt; bList = [4, 5, 6]</a:t>
            </a:r>
          </a:p>
          <a:p>
            <a:pPr marL="0" indent="0">
              <a:lnSpc>
                <a:spcPct val="100000"/>
              </a:lnSpc>
              <a:buFont typeface="Arial" panose="020B0604020202020204" pitchFamily="34" charset="0"/>
              <a:buNone/>
            </a:pPr>
            <a:r>
              <a:rPr lang="zh-CN" altLang="en-US" sz="1800" dirty="0">
                <a:latin typeface="Consolas" panose="020B0609020204030204" pitchFamily="49" charset="0"/>
              </a:rPr>
              <a:t>&gt;&gt;&gt; cList = zip(a, b)</a:t>
            </a:r>
          </a:p>
          <a:p>
            <a:pPr marL="0" indent="0">
              <a:lnSpc>
                <a:spcPct val="100000"/>
              </a:lnSpc>
              <a:buFont typeface="Arial" panose="020B0604020202020204" pitchFamily="34" charset="0"/>
              <a:buNone/>
            </a:pPr>
            <a:r>
              <a:rPr lang="zh-CN" altLang="en-US" sz="1800" dirty="0">
                <a:latin typeface="Consolas" panose="020B0609020204030204" pitchFamily="49" charset="0"/>
              </a:rPr>
              <a:t>&gt;&gt;&gt; cList</a:t>
            </a:r>
          </a:p>
          <a:p>
            <a:pPr marL="0" indent="0">
              <a:lnSpc>
                <a:spcPct val="100000"/>
              </a:lnSpc>
              <a:buFont typeface="Arial" panose="020B0604020202020204" pitchFamily="34" charset="0"/>
              <a:buNone/>
            </a:pPr>
            <a:r>
              <a:rPr lang="zh-CN" altLang="en-US" sz="1800" dirty="0">
                <a:solidFill>
                  <a:srgbClr val="0070C0"/>
                </a:solidFill>
                <a:latin typeface="Consolas" panose="020B0609020204030204" pitchFamily="49" charset="0"/>
              </a:rPr>
              <a:t>&lt;zip object at </a:t>
            </a:r>
            <a:r>
              <a:rPr lang="zh-CN" altLang="en-US" sz="1200" dirty="0">
                <a:solidFill>
                  <a:srgbClr val="0070C0"/>
                </a:solidFill>
                <a:latin typeface="Consolas" panose="020B0609020204030204" pitchFamily="49" charset="0"/>
              </a:rPr>
              <a:t>0x0000000003728908</a:t>
            </a:r>
            <a:r>
              <a:rPr lang="zh-CN" altLang="en-US" sz="1800" dirty="0">
                <a:solidFill>
                  <a:srgbClr val="0070C0"/>
                </a:solidFill>
                <a:latin typeface="Consolas" panose="020B0609020204030204" pitchFamily="49" charset="0"/>
              </a:rPr>
              <a:t>&gt;</a:t>
            </a:r>
          </a:p>
          <a:p>
            <a:pPr marL="0" indent="0">
              <a:lnSpc>
                <a:spcPct val="100000"/>
              </a:lnSpc>
              <a:buFont typeface="Arial" panose="020B0604020202020204" pitchFamily="34" charset="0"/>
              <a:buNone/>
            </a:pPr>
            <a:r>
              <a:rPr lang="zh-CN" altLang="en-US" sz="1800" dirty="0">
                <a:latin typeface="Consolas" panose="020B0609020204030204" pitchFamily="49" charset="0"/>
              </a:rPr>
              <a:t>&gt;&gt;&gt; list(cList)</a:t>
            </a:r>
            <a:r>
              <a:rPr lang="en-US" altLang="zh-CN" sz="1800" dirty="0">
                <a:latin typeface="Consolas" panose="020B0609020204030204" pitchFamily="49" charset="0"/>
              </a:rPr>
              <a:t>		</a:t>
            </a:r>
          </a:p>
          <a:p>
            <a:pPr marL="0" indent="0">
              <a:lnSpc>
                <a:spcPct val="100000"/>
              </a:lnSpc>
              <a:buFont typeface="Arial" panose="020B0604020202020204" pitchFamily="34" charset="0"/>
              <a:buNone/>
            </a:pPr>
            <a:r>
              <a:rPr lang="en-US" altLang="zh-CN" sz="1800" dirty="0">
                <a:latin typeface="Consolas" panose="020B0609020204030204" pitchFamily="49" charset="0"/>
              </a:rPr>
              <a:t> </a:t>
            </a:r>
            <a:r>
              <a:rPr lang="zh-CN" altLang="en-US" sz="1800" dirty="0">
                <a:solidFill>
                  <a:srgbClr val="0070C0"/>
                </a:solidFill>
                <a:latin typeface="Consolas" panose="020B0609020204030204" pitchFamily="49" charset="0"/>
              </a:rPr>
              <a:t>[(1, 4), (2, 5), (3, 6)]</a:t>
            </a:r>
            <a:endParaRPr lang="en-US" altLang="zh-CN" sz="1800" dirty="0">
              <a:solidFill>
                <a:srgbClr val="0070C0"/>
              </a:solidFill>
              <a:latin typeface="Consolas" panose="020B0609020204030204" pitchFamily="49" charset="0"/>
            </a:endParaRPr>
          </a:p>
          <a:p>
            <a:pPr marL="0" indent="0">
              <a:lnSpc>
                <a:spcPct val="100000"/>
              </a:lnSpc>
              <a:buFont typeface="Arial" panose="020B0604020202020204" pitchFamily="34" charset="0"/>
              <a:buNone/>
            </a:pPr>
            <a:r>
              <a:rPr lang="zh-CN" altLang="en-US" sz="1800" dirty="0">
                <a:latin typeface="Consolas" panose="020B0609020204030204" pitchFamily="49" charset="0"/>
              </a:rPr>
              <a:t>&gt;&gt;&gt; list(c</a:t>
            </a:r>
            <a:r>
              <a:rPr lang="en-US" altLang="zh-CN" sz="1800" dirty="0">
                <a:latin typeface="Consolas" panose="020B0609020204030204" pitchFamily="49" charset="0"/>
              </a:rPr>
              <a:t>List</a:t>
            </a:r>
            <a:r>
              <a:rPr lang="zh-CN" altLang="en-US" sz="1800" dirty="0">
                <a:latin typeface="Consolas" panose="020B0609020204030204" pitchFamily="49" charset="0"/>
              </a:rPr>
              <a: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 why??? </a:t>
            </a:r>
          </a:p>
          <a:p>
            <a:pPr marL="0" indent="0">
              <a:lnSpc>
                <a:spcPct val="100000"/>
              </a:lnSpc>
              <a:buFont typeface="Arial" panose="020B0604020202020204" pitchFamily="34" charset="0"/>
              <a:buNone/>
            </a:pPr>
            <a:r>
              <a:rPr lang="en-US" altLang="zh-CN" sz="1800" dirty="0">
                <a:solidFill>
                  <a:srgbClr val="0070C0"/>
                </a:solidFill>
                <a:latin typeface="Consolas" panose="020B0609020204030204" pitchFamily="49" charset="0"/>
              </a:rPr>
              <a:t>[]</a:t>
            </a:r>
            <a:endParaRPr lang="zh-CN" altLang="en-US" sz="1800" dirty="0">
              <a:solidFill>
                <a:srgbClr val="0070C0"/>
              </a:solidFill>
              <a:latin typeface="Consolas" panose="020B0609020204030204" pitchFamily="49" charset="0"/>
            </a:endParaRPr>
          </a:p>
        </p:txBody>
      </p:sp>
      <p:graphicFrame>
        <p:nvGraphicFramePr>
          <p:cNvPr id="5" name="表格 4">
            <a:extLst>
              <a:ext uri="{FF2B5EF4-FFF2-40B4-BE49-F238E27FC236}">
                <a16:creationId xmlns:a16="http://schemas.microsoft.com/office/drawing/2014/main" id="{62B9725D-3075-4F3C-8554-313307EC5B09}"/>
              </a:ext>
            </a:extLst>
          </p:cNvPr>
          <p:cNvGraphicFramePr>
            <a:graphicFrameLocks noGrp="1"/>
          </p:cNvGraphicFramePr>
          <p:nvPr>
            <p:extLst>
              <p:ext uri="{D42A27DB-BD31-4B8C-83A1-F6EECF244321}">
                <p14:modId xmlns:p14="http://schemas.microsoft.com/office/powerpoint/2010/main" val="3808802041"/>
              </p:ext>
            </p:extLst>
          </p:nvPr>
        </p:nvGraphicFramePr>
        <p:xfrm>
          <a:off x="4521200" y="2826527"/>
          <a:ext cx="7182887" cy="2595880"/>
        </p:xfrm>
        <a:graphic>
          <a:graphicData uri="http://schemas.openxmlformats.org/drawingml/2006/table">
            <a:tbl>
              <a:tblPr firstRow="1" bandRow="1">
                <a:tableStyleId>{5940675A-B579-460E-94D1-54222C63F5DA}</a:tableStyleId>
              </a:tblPr>
              <a:tblGrid>
                <a:gridCol w="965465">
                  <a:extLst>
                    <a:ext uri="{9D8B030D-6E8A-4147-A177-3AD203B41FA5}">
                      <a16:colId xmlns:a16="http://schemas.microsoft.com/office/drawing/2014/main" val="1015622173"/>
                    </a:ext>
                  </a:extLst>
                </a:gridCol>
                <a:gridCol w="228600">
                  <a:extLst>
                    <a:ext uri="{9D8B030D-6E8A-4147-A177-3AD203B41FA5}">
                      <a16:colId xmlns:a16="http://schemas.microsoft.com/office/drawing/2014/main" val="2600475740"/>
                    </a:ext>
                  </a:extLst>
                </a:gridCol>
                <a:gridCol w="1066800">
                  <a:extLst>
                    <a:ext uri="{9D8B030D-6E8A-4147-A177-3AD203B41FA5}">
                      <a16:colId xmlns:a16="http://schemas.microsoft.com/office/drawing/2014/main" val="3228293335"/>
                    </a:ext>
                  </a:extLst>
                </a:gridCol>
                <a:gridCol w="266700">
                  <a:extLst>
                    <a:ext uri="{9D8B030D-6E8A-4147-A177-3AD203B41FA5}">
                      <a16:colId xmlns:a16="http://schemas.microsoft.com/office/drawing/2014/main" val="3366676482"/>
                    </a:ext>
                  </a:extLst>
                </a:gridCol>
                <a:gridCol w="1092200">
                  <a:extLst>
                    <a:ext uri="{9D8B030D-6E8A-4147-A177-3AD203B41FA5}">
                      <a16:colId xmlns:a16="http://schemas.microsoft.com/office/drawing/2014/main" val="3427555896"/>
                    </a:ext>
                  </a:extLst>
                </a:gridCol>
                <a:gridCol w="774700">
                  <a:extLst>
                    <a:ext uri="{9D8B030D-6E8A-4147-A177-3AD203B41FA5}">
                      <a16:colId xmlns:a16="http://schemas.microsoft.com/office/drawing/2014/main" val="4128953386"/>
                    </a:ext>
                  </a:extLst>
                </a:gridCol>
                <a:gridCol w="2788422">
                  <a:extLst>
                    <a:ext uri="{9D8B030D-6E8A-4147-A177-3AD203B41FA5}">
                      <a16:colId xmlns:a16="http://schemas.microsoft.com/office/drawing/2014/main" val="1591565288"/>
                    </a:ext>
                  </a:extLst>
                </a:gridCol>
              </a:tblGrid>
              <a:tr h="370840">
                <a:tc gridSpan="5">
                  <a:txBody>
                    <a:bodyPr/>
                    <a:lstStyle/>
                    <a:p>
                      <a:pPr algn="ctr"/>
                      <a:r>
                        <a:rPr lang="en-US" altLang="zh-CN" dirty="0">
                          <a:solidFill>
                            <a:schemeClr val="bg1"/>
                          </a:solidFill>
                        </a:rPr>
                        <a:t>zip</a:t>
                      </a:r>
                      <a:r>
                        <a:rPr lang="zh-CN" altLang="en-US" dirty="0">
                          <a:solidFill>
                            <a:schemeClr val="bg1"/>
                          </a:solidFill>
                        </a:rPr>
                        <a:t>函数的参数为可迭代对象</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solidFill>
                            <a:schemeClr val="bg1"/>
                          </a:solidFill>
                        </a:rPr>
                        <a:t>返回可迭代的</a:t>
                      </a:r>
                      <a:r>
                        <a:rPr lang="en-US" altLang="zh-CN" dirty="0">
                          <a:solidFill>
                            <a:schemeClr val="bg1"/>
                          </a:solidFill>
                        </a:rPr>
                        <a:t>zip</a:t>
                      </a:r>
                      <a:r>
                        <a:rPr lang="zh-CN" altLang="en-US" dirty="0">
                          <a:solidFill>
                            <a:schemeClr val="bg1"/>
                          </a:solidFill>
                        </a:rPr>
                        <a:t>对象</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095214900"/>
                  </a:ext>
                </a:extLst>
              </a:tr>
              <a:tr h="370840">
                <a:tc>
                  <a:txBody>
                    <a:bodyPr/>
                    <a:lstStyle/>
                    <a:p>
                      <a:pPr algn="ctr"/>
                      <a:r>
                        <a:rPr lang="en-US" altLang="zh-CN" dirty="0" err="1"/>
                        <a:t>itera</a:t>
                      </a:r>
                      <a:endParaRPr lang="zh-CN" alt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err="1"/>
                        <a:t>iterb</a:t>
                      </a:r>
                      <a:endParaRPr lang="zh-CN" alt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err="1"/>
                        <a:t>iterc</a:t>
                      </a:r>
                      <a:endParaRPr lang="zh-CN" alt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zip(</a:t>
                      </a:r>
                      <a:r>
                        <a:rPr lang="en-US" altLang="zh-CN" dirty="0" err="1"/>
                        <a:t>itera</a:t>
                      </a:r>
                      <a:r>
                        <a:rPr lang="en-US" altLang="zh-CN" dirty="0"/>
                        <a:t>, </a:t>
                      </a:r>
                      <a:r>
                        <a:rPr lang="en-US" altLang="zh-CN" dirty="0" err="1"/>
                        <a:t>iterb</a:t>
                      </a:r>
                      <a:r>
                        <a:rPr lang="en-US" altLang="zh-CN" dirty="0"/>
                        <a:t>, </a:t>
                      </a:r>
                      <a:r>
                        <a:rPr lang="en-US" altLang="zh-CN" dirty="0" err="1"/>
                        <a:t>iterc</a:t>
                      </a:r>
                      <a:r>
                        <a:rPr lang="en-US" altLang="zh-CN" dirty="0"/>
                        <a:t>)</a:t>
                      </a:r>
                      <a:endParaRPr lang="zh-CN" alt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7664916"/>
                  </a:ext>
                </a:extLst>
              </a:tr>
              <a:tr h="370840">
                <a:tc>
                  <a:txBody>
                    <a:bodyPr/>
                    <a:lstStyle/>
                    <a:p>
                      <a:pPr algn="ctr"/>
                      <a:r>
                        <a:rPr lang="en-US" altLang="zh-CN" dirty="0"/>
                        <a:t>itera_1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iterb_1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iterc_1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1088502" rtl="0" eaLnBrk="1" fontAlgn="auto" latinLnBrk="0" hangingPunct="1">
                        <a:lnSpc>
                          <a:spcPct val="100000"/>
                        </a:lnSpc>
                        <a:spcBef>
                          <a:spcPts val="0"/>
                        </a:spcBef>
                        <a:spcAft>
                          <a:spcPts val="0"/>
                        </a:spcAft>
                        <a:buClrTx/>
                        <a:buSzTx/>
                        <a:buFontTx/>
                        <a:buNone/>
                        <a:tabLst/>
                        <a:defRPr/>
                      </a:pPr>
                      <a:r>
                        <a:rPr lang="en-US" altLang="zh-CN" dirty="0"/>
                        <a:t>itera_1,</a:t>
                      </a:r>
                      <a:r>
                        <a:rPr lang="zh-CN" altLang="en-US" dirty="0"/>
                        <a:t> </a:t>
                      </a:r>
                      <a:r>
                        <a:rPr lang="en-US" altLang="zh-CN" dirty="0"/>
                        <a:t>iterb_1, iterc_1</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676774578"/>
                  </a:ext>
                </a:extLst>
              </a:tr>
              <a:tr h="370840">
                <a:tc>
                  <a:txBody>
                    <a:bodyPr/>
                    <a:lstStyle/>
                    <a:p>
                      <a:pPr algn="ctr"/>
                      <a:r>
                        <a:rPr lang="en-US" altLang="zh-CN" dirty="0"/>
                        <a:t>itera_2</a:t>
                      </a:r>
                      <a:endParaRPr lang="zh-CN" altLang="en-US" dirty="0"/>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iterb_2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iterc_2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1088502" rtl="0" eaLnBrk="1" fontAlgn="auto" latinLnBrk="0" hangingPunct="1">
                        <a:lnSpc>
                          <a:spcPct val="100000"/>
                        </a:lnSpc>
                        <a:spcBef>
                          <a:spcPts val="0"/>
                        </a:spcBef>
                        <a:spcAft>
                          <a:spcPts val="0"/>
                        </a:spcAft>
                        <a:buClrTx/>
                        <a:buSzTx/>
                        <a:buFontTx/>
                        <a:buNone/>
                        <a:tabLst/>
                        <a:defRPr/>
                      </a:pPr>
                      <a:r>
                        <a:rPr lang="en-US" altLang="zh-CN" dirty="0"/>
                        <a:t>itera_2,</a:t>
                      </a:r>
                      <a:r>
                        <a:rPr lang="zh-CN" altLang="en-US" dirty="0"/>
                        <a:t> </a:t>
                      </a:r>
                      <a:r>
                        <a:rPr lang="en-US" altLang="zh-CN" dirty="0"/>
                        <a:t>iterb_2, iterc_2</a:t>
                      </a:r>
                      <a:endParaRPr lang="zh-CN" altLang="en-US"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690091626"/>
                  </a:ext>
                </a:extLst>
              </a:tr>
              <a:tr h="370840">
                <a:tc>
                  <a:txBody>
                    <a:bodyPr/>
                    <a:lstStyle/>
                    <a:p>
                      <a:pPr algn="ctr"/>
                      <a:r>
                        <a:rPr lang="en-US" altLang="zh-CN" dirty="0"/>
                        <a:t>itera_3</a:t>
                      </a:r>
                      <a:endParaRPr lang="zh-CN" altLang="en-US" dirty="0"/>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iterb_3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iterc_3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1088502" rtl="0" eaLnBrk="1" fontAlgn="auto" latinLnBrk="0" hangingPunct="1">
                        <a:lnSpc>
                          <a:spcPct val="100000"/>
                        </a:lnSpc>
                        <a:spcBef>
                          <a:spcPts val="0"/>
                        </a:spcBef>
                        <a:spcAft>
                          <a:spcPts val="0"/>
                        </a:spcAft>
                        <a:buClrTx/>
                        <a:buSzTx/>
                        <a:buFontTx/>
                        <a:buNone/>
                        <a:tabLst/>
                        <a:defRPr/>
                      </a:pPr>
                      <a:r>
                        <a:rPr lang="en-US" altLang="zh-CN" dirty="0"/>
                        <a:t>itera_3,</a:t>
                      </a:r>
                      <a:r>
                        <a:rPr lang="zh-CN" altLang="en-US" dirty="0"/>
                        <a:t> </a:t>
                      </a:r>
                      <a:r>
                        <a:rPr lang="en-US" altLang="zh-CN" dirty="0"/>
                        <a:t>iterb_3, iterc_3</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8827835"/>
                  </a:ext>
                </a:extLst>
              </a:tr>
              <a:tr h="370840">
                <a:tc>
                  <a:txBody>
                    <a:bodyPr/>
                    <a:lstStyle/>
                    <a:p>
                      <a:pPr algn="ctr"/>
                      <a:r>
                        <a:rPr lang="en-US" altLang="zh-CN" dirty="0"/>
                        <a:t>itera_4</a:t>
                      </a:r>
                      <a:endParaRPr lang="zh-CN" altLang="en-US" dirty="0"/>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iterc_4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4413768"/>
                  </a:ext>
                </a:extLst>
              </a:tr>
              <a:tr h="370840">
                <a:tc>
                  <a:txBody>
                    <a:bodyPr/>
                    <a:lstStyle/>
                    <a:p>
                      <a:pPr algn="ctr"/>
                      <a:r>
                        <a:rPr lang="en-US" altLang="zh-CN" dirty="0"/>
                        <a:t>itera_5</a:t>
                      </a:r>
                      <a:endParaRPr lang="zh-CN" altLang="en-US" dirty="0"/>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14977"/>
                  </a:ext>
                </a:extLst>
              </a:tr>
            </a:tbl>
          </a:graphicData>
        </a:graphic>
      </p:graphicFrame>
      <p:sp>
        <p:nvSpPr>
          <p:cNvPr id="6" name="矩形 5">
            <a:extLst>
              <a:ext uri="{FF2B5EF4-FFF2-40B4-BE49-F238E27FC236}">
                <a16:creationId xmlns:a16="http://schemas.microsoft.com/office/drawing/2014/main" id="{5E25B47C-724B-4572-ABD4-F956C2F397B2}"/>
              </a:ext>
            </a:extLst>
          </p:cNvPr>
          <p:cNvSpPr/>
          <p:nvPr/>
        </p:nvSpPr>
        <p:spPr>
          <a:xfrm>
            <a:off x="8585009" y="4939855"/>
            <a:ext cx="3429350" cy="685188"/>
          </a:xfrm>
          <a:prstGeom prst="rect">
            <a:avLst/>
          </a:prstGeom>
          <a:solidFill>
            <a:schemeClr val="accent6">
              <a:lumMod val="20000"/>
              <a:lumOff val="80000"/>
            </a:schemeClr>
          </a:solidFill>
        </p:spPr>
        <p:txBody>
          <a:bodyPr wrap="square">
            <a:spAutoFit/>
          </a:bodyPr>
          <a:lstStyle/>
          <a:p>
            <a:pPr>
              <a:lnSpc>
                <a:spcPct val="110000"/>
              </a:lnSpc>
            </a:pPr>
            <a:r>
              <a:rPr lang="en-US" altLang="zh-CN" dirty="0"/>
              <a:t>zip</a:t>
            </a:r>
            <a:r>
              <a:rPr lang="zh-CN" altLang="en-US" dirty="0"/>
              <a:t>对象可以进一步用</a:t>
            </a:r>
            <a:r>
              <a:rPr lang="en-US" altLang="zh-CN" dirty="0"/>
              <a:t>list/tuple</a:t>
            </a:r>
            <a:r>
              <a:rPr lang="zh-CN" altLang="en-US" dirty="0"/>
              <a:t>等函数转换为列表</a:t>
            </a:r>
            <a:r>
              <a:rPr lang="en-US" altLang="zh-CN" dirty="0"/>
              <a:t>/</a:t>
            </a:r>
            <a:r>
              <a:rPr lang="zh-CN" altLang="en-US" dirty="0"/>
              <a:t>元组对象</a:t>
            </a:r>
          </a:p>
        </p:txBody>
      </p:sp>
      <p:sp>
        <p:nvSpPr>
          <p:cNvPr id="7" name="矩形 6">
            <a:extLst>
              <a:ext uri="{FF2B5EF4-FFF2-40B4-BE49-F238E27FC236}">
                <a16:creationId xmlns:a16="http://schemas.microsoft.com/office/drawing/2014/main" id="{AB23AFF9-8CDF-4FD9-9681-59A8513D2245}"/>
              </a:ext>
            </a:extLst>
          </p:cNvPr>
          <p:cNvSpPr/>
          <p:nvPr/>
        </p:nvSpPr>
        <p:spPr>
          <a:xfrm>
            <a:off x="4521200" y="5667672"/>
            <a:ext cx="6418943" cy="923330"/>
          </a:xfrm>
          <a:prstGeom prst="rect">
            <a:avLst/>
          </a:prstGeom>
        </p:spPr>
        <p:txBody>
          <a:bodyPr wrap="square">
            <a:spAutoFit/>
          </a:bodyPr>
          <a:lstStyle/>
          <a:p>
            <a:pPr marL="0" indent="0">
              <a:buNone/>
            </a:pPr>
            <a:r>
              <a:rPr lang="en-US" altLang="zh-CN" dirty="0"/>
              <a:t>zip(iter1,iter2,…)</a:t>
            </a:r>
            <a:r>
              <a:rPr lang="zh-CN" altLang="en-US" dirty="0"/>
              <a:t>返回的</a:t>
            </a:r>
            <a:r>
              <a:rPr lang="en-US" altLang="zh-CN" b="1" dirty="0">
                <a:solidFill>
                  <a:srgbClr val="0070C0"/>
                </a:solidFill>
              </a:rPr>
              <a:t>zip</a:t>
            </a:r>
            <a:r>
              <a:rPr lang="zh-CN" altLang="en-US" b="1" dirty="0">
                <a:solidFill>
                  <a:srgbClr val="0070C0"/>
                </a:solidFill>
              </a:rPr>
              <a:t>对象，</a:t>
            </a:r>
            <a:r>
              <a:rPr lang="zh-CN" altLang="en-US" dirty="0"/>
              <a:t>是一个</a:t>
            </a:r>
            <a:r>
              <a:rPr lang="zh-CN" altLang="en-US" dirty="0">
                <a:highlight>
                  <a:srgbClr val="FFFF00"/>
                </a:highlight>
              </a:rPr>
              <a:t>迭代器</a:t>
            </a:r>
            <a:r>
              <a:rPr lang="en-US" altLang="zh-CN" dirty="0">
                <a:highlight>
                  <a:srgbClr val="FFFF00"/>
                </a:highlight>
              </a:rPr>
              <a:t>(iterator)</a:t>
            </a:r>
            <a:r>
              <a:rPr lang="zh-CN" altLang="en-US" dirty="0">
                <a:highlight>
                  <a:srgbClr val="FFFF00"/>
                </a:highlight>
              </a:rPr>
              <a:t>对象</a:t>
            </a:r>
            <a:endParaRPr lang="en-US" altLang="zh-CN" dirty="0">
              <a:highlight>
                <a:srgbClr val="FFFF00"/>
              </a:highlight>
            </a:endParaRPr>
          </a:p>
          <a:p>
            <a:pPr marL="285750" indent="-285750">
              <a:buFont typeface="Arial" panose="020B0604020202020204" pitchFamily="34" charset="0"/>
              <a:buChar char="•"/>
            </a:pPr>
            <a:r>
              <a:rPr lang="zh-CN" altLang="en-US" dirty="0"/>
              <a:t>调用</a:t>
            </a:r>
            <a:r>
              <a:rPr lang="en-US" altLang="zh-CN" dirty="0"/>
              <a:t>list(...)</a:t>
            </a:r>
            <a:r>
              <a:rPr lang="zh-CN" altLang="en-US" dirty="0"/>
              <a:t>后将</a:t>
            </a:r>
            <a:r>
              <a:rPr lang="en-US" altLang="zh-CN" dirty="0"/>
              <a:t>zip</a:t>
            </a:r>
            <a:r>
              <a:rPr lang="zh-CN" altLang="en-US" dirty="0"/>
              <a:t>对象中的元素取完了</a:t>
            </a:r>
            <a:endParaRPr lang="en-US" altLang="zh-CN" dirty="0"/>
          </a:p>
          <a:p>
            <a:pPr marL="285750" indent="-285750">
              <a:buFont typeface="Arial" panose="020B0604020202020204" pitchFamily="34" charset="0"/>
              <a:buChar char="•"/>
            </a:pPr>
            <a:r>
              <a:rPr lang="zh-CN" altLang="en-US" dirty="0"/>
              <a:t>再次调用时还是试图取</a:t>
            </a:r>
            <a:r>
              <a:rPr lang="en-US" altLang="zh-CN" dirty="0"/>
              <a:t>zip</a:t>
            </a:r>
            <a:r>
              <a:rPr lang="zh-CN" altLang="en-US" dirty="0"/>
              <a:t>对象的下一个元素</a:t>
            </a:r>
            <a:endParaRPr lang="en-US" altLang="zh-CN" dirty="0"/>
          </a:p>
        </p:txBody>
      </p:sp>
    </p:spTree>
    <p:extLst>
      <p:ext uri="{BB962C8B-B14F-4D97-AF65-F5344CB8AC3E}">
        <p14:creationId xmlns:p14="http://schemas.microsoft.com/office/powerpoint/2010/main" val="1192346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74923-CE42-4F13-9B55-90BD1F23644A}"/>
              </a:ext>
            </a:extLst>
          </p:cNvPr>
          <p:cNvSpPr>
            <a:spLocks noGrp="1"/>
          </p:cNvSpPr>
          <p:nvPr>
            <p:ph type="title"/>
          </p:nvPr>
        </p:nvSpPr>
        <p:spPr/>
        <p:txBody>
          <a:bodyPr/>
          <a:lstStyle/>
          <a:p>
            <a:r>
              <a:rPr lang="en-US" altLang="zh-CN" dirty="0"/>
              <a:t>zip</a:t>
            </a:r>
            <a:r>
              <a:rPr lang="zh-CN" altLang="en-US" dirty="0"/>
              <a:t>实例</a:t>
            </a:r>
            <a:r>
              <a:rPr lang="en-US" altLang="zh-CN" dirty="0"/>
              <a:t>: </a:t>
            </a:r>
            <a:r>
              <a:rPr lang="zh-CN" altLang="en-US" dirty="0"/>
              <a:t>同时对多个序列进行迭代</a:t>
            </a:r>
          </a:p>
        </p:txBody>
      </p:sp>
      <p:sp>
        <p:nvSpPr>
          <p:cNvPr id="3" name="内容占位符 2">
            <a:extLst>
              <a:ext uri="{FF2B5EF4-FFF2-40B4-BE49-F238E27FC236}">
                <a16:creationId xmlns:a16="http://schemas.microsoft.com/office/drawing/2014/main" id="{2130D982-41B1-4743-A772-05FE308098A6}"/>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72624894-DA4B-4092-9B4B-F5C54D68AB8D}"/>
              </a:ext>
            </a:extLst>
          </p:cNvPr>
          <p:cNvSpPr/>
          <p:nvPr/>
        </p:nvSpPr>
        <p:spPr>
          <a:xfrm>
            <a:off x="123598" y="2640268"/>
            <a:ext cx="11921445"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err="1">
                <a:solidFill>
                  <a:srgbClr val="000000"/>
                </a:solidFill>
                <a:latin typeface="Courier New" panose="02070309020205020404" pitchFamily="49" charset="0"/>
                <a:cs typeface="Times New Roman" panose="02020603050405020304" pitchFamily="18" charset="0"/>
              </a:rPr>
              <a:t>xpts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5</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4</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7</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latin typeface="Courier New" panose="02070309020205020404" pitchFamily="49" charset="0"/>
                <a:cs typeface="Times New Roman" panose="02020603050405020304" pitchFamily="18" charset="0"/>
              </a:rPr>
              <a:t>ypts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78</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37</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15</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62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99</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chemeClr val="tx1"/>
                </a:solidFill>
                <a:latin typeface="Courier New" panose="02070309020205020404" pitchFamily="49" charset="0"/>
                <a:cs typeface="Times New Roman" panose="02020603050405020304" pitchFamily="18" charset="0"/>
              </a:rPr>
              <a:t>100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zip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xpts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ypts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y, </a:t>
            </a:r>
            <a:r>
              <a:rPr lang="en-US" altLang="zh-CN" kern="0" dirty="0" err="1">
                <a:solidFill>
                  <a:srgbClr val="000000"/>
                </a:solidFill>
                <a:latin typeface="Courier New" panose="02070309020205020404" pitchFamily="49" charset="0"/>
                <a:cs typeface="Times New Roman" panose="02020603050405020304" pitchFamily="18" charset="0"/>
              </a:rPr>
              <a:t>sep</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3DF62A34-C2CB-4CF6-A2D7-4F2DFACA8FE3}"/>
              </a:ext>
            </a:extLst>
          </p:cNvPr>
          <p:cNvSpPr/>
          <p:nvPr/>
        </p:nvSpPr>
        <p:spPr>
          <a:xfrm>
            <a:off x="9836701" y="2461668"/>
            <a:ext cx="193354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nchor="ctr">
            <a:spAutoFit/>
          </a:bodyPr>
          <a:lstStyle/>
          <a:p>
            <a:r>
              <a:rPr lang="en-US" altLang="zh-CN" dirty="0">
                <a:solidFill>
                  <a:schemeClr val="bg1"/>
                </a:solidFill>
              </a:rPr>
              <a:t>zip_enumerate.py</a:t>
            </a:r>
            <a:endParaRPr lang="zh-CN" altLang="en-US" dirty="0">
              <a:solidFill>
                <a:schemeClr val="bg1"/>
              </a:solidFill>
            </a:endParaRPr>
          </a:p>
        </p:txBody>
      </p:sp>
      <p:sp>
        <p:nvSpPr>
          <p:cNvPr id="6" name="矩形 5">
            <a:extLst>
              <a:ext uri="{FF2B5EF4-FFF2-40B4-BE49-F238E27FC236}">
                <a16:creationId xmlns:a16="http://schemas.microsoft.com/office/drawing/2014/main" id="{0ED95E3A-A9D1-444C-882C-A921C9E7305B}"/>
              </a:ext>
            </a:extLst>
          </p:cNvPr>
          <p:cNvSpPr/>
          <p:nvPr/>
        </p:nvSpPr>
        <p:spPr>
          <a:xfrm>
            <a:off x="134483" y="1816543"/>
            <a:ext cx="4044697" cy="677108"/>
          </a:xfrm>
          <a:prstGeom prst="rect">
            <a:avLst/>
          </a:prstGeom>
          <a:solidFill>
            <a:schemeClr val="accent5">
              <a:lumMod val="20000"/>
              <a:lumOff val="80000"/>
            </a:schemeClr>
          </a:solidFill>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zip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xpts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ypts</a:t>
            </a:r>
            <a:r>
              <a:rPr lang="en-US" altLang="zh-CN" b="1" kern="0" dirty="0">
                <a:solidFill>
                  <a:srgbClr val="000080"/>
                </a:solidFill>
                <a:latin typeface="Courier New" panose="02070309020205020404" pitchFamily="49" charset="0"/>
                <a:cs typeface="Times New Roman" panose="02020603050405020304" pitchFamily="18" charset="0"/>
              </a:rPr>
              <a:t>):</a:t>
            </a:r>
          </a:p>
          <a:p>
            <a:r>
              <a:rPr lang="en-US" altLang="zh-CN" sz="20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    pass</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A4B3334-A00C-4EE3-8C73-722D454EC039}"/>
              </a:ext>
            </a:extLst>
          </p:cNvPr>
          <p:cNvSpPr/>
          <p:nvPr/>
        </p:nvSpPr>
        <p:spPr>
          <a:xfrm>
            <a:off x="134483" y="831194"/>
            <a:ext cx="4044697" cy="677108"/>
          </a:xfrm>
          <a:prstGeom prst="rect">
            <a:avLst/>
          </a:prstGeom>
          <a:solidFill>
            <a:schemeClr val="accent5">
              <a:lumMod val="20000"/>
              <a:lumOff val="80000"/>
            </a:schemeClr>
          </a:solidFill>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item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zip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xpts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ypts</a:t>
            </a:r>
            <a:r>
              <a:rPr lang="en-US" altLang="zh-CN" b="1" kern="0" dirty="0">
                <a:solidFill>
                  <a:srgbClr val="000080"/>
                </a:solidFill>
                <a:latin typeface="Courier New" panose="02070309020205020404" pitchFamily="49" charset="0"/>
                <a:cs typeface="Times New Roman" panose="02020603050405020304" pitchFamily="18" charset="0"/>
              </a:rPr>
              <a:t>):</a:t>
            </a:r>
          </a:p>
          <a:p>
            <a:r>
              <a:rPr lang="en-US" altLang="zh-CN" sz="20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    x, y = item</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箭头: 下 7">
            <a:extLst>
              <a:ext uri="{FF2B5EF4-FFF2-40B4-BE49-F238E27FC236}">
                <a16:creationId xmlns:a16="http://schemas.microsoft.com/office/drawing/2014/main" id="{D49E7C89-5531-4E58-AEC4-BBF5207BDE79}"/>
              </a:ext>
            </a:extLst>
          </p:cNvPr>
          <p:cNvSpPr/>
          <p:nvPr/>
        </p:nvSpPr>
        <p:spPr>
          <a:xfrm>
            <a:off x="1854200" y="1500882"/>
            <a:ext cx="127000" cy="286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FB025A9-FC27-4344-8224-DC1898BE7DB1}"/>
              </a:ext>
            </a:extLst>
          </p:cNvPr>
          <p:cNvSpPr txBox="1"/>
          <p:nvPr/>
        </p:nvSpPr>
        <p:spPr>
          <a:xfrm>
            <a:off x="4775425" y="887529"/>
            <a:ext cx="6642101"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每次取</a:t>
            </a:r>
            <a:r>
              <a:rPr lang="en-US" altLang="zh-CN" sz="2000" dirty="0"/>
              <a:t>zip</a:t>
            </a:r>
            <a:r>
              <a:rPr lang="zh-CN" altLang="en-US" sz="2000" dirty="0"/>
              <a:t>对象的下一个元素，即来自于</a:t>
            </a:r>
            <a:r>
              <a:rPr lang="en-US" altLang="zh-CN" sz="2000" dirty="0" err="1"/>
              <a:t>xpt</a:t>
            </a:r>
            <a:r>
              <a:rPr lang="zh-CN" altLang="en-US" sz="2000" dirty="0"/>
              <a:t>和</a:t>
            </a:r>
            <a:r>
              <a:rPr lang="en-US" altLang="zh-CN" sz="2000" dirty="0" err="1"/>
              <a:t>ypts</a:t>
            </a:r>
            <a:r>
              <a:rPr lang="zh-CN" altLang="en-US" sz="2000" dirty="0"/>
              <a:t>中对应位置的元素组成的元组，假设为 </a:t>
            </a:r>
            <a:r>
              <a:rPr lang="en-US" altLang="zh-CN" sz="2000" dirty="0" err="1"/>
              <a:t>xpts_i</a:t>
            </a:r>
            <a:r>
              <a:rPr lang="en-US" altLang="zh-CN" sz="2000" dirty="0"/>
              <a:t>, </a:t>
            </a:r>
            <a:r>
              <a:rPr lang="en-US" altLang="zh-CN" sz="2000" dirty="0" err="1"/>
              <a:t>ypts_i</a:t>
            </a:r>
            <a:endParaRPr lang="en-US" altLang="zh-CN" sz="2000" dirty="0"/>
          </a:p>
          <a:p>
            <a:pPr marL="342900" indent="-342900">
              <a:buFont typeface="Arial" panose="020B0604020202020204" pitchFamily="34" charset="0"/>
              <a:buChar char="•"/>
            </a:pPr>
            <a:r>
              <a:rPr lang="zh-CN" altLang="en-US" sz="2000" dirty="0"/>
              <a:t>序列展开</a:t>
            </a:r>
            <a:r>
              <a:rPr lang="en-US" altLang="zh-CN" sz="2000" dirty="0"/>
              <a:t>:  x, y = </a:t>
            </a:r>
            <a:r>
              <a:rPr lang="en-US" altLang="zh-CN" sz="2000" dirty="0" err="1"/>
              <a:t>xpts_i</a:t>
            </a:r>
            <a:r>
              <a:rPr lang="en-US" altLang="zh-CN" sz="2000" dirty="0"/>
              <a:t>, </a:t>
            </a:r>
            <a:r>
              <a:rPr lang="en-US" altLang="zh-CN" sz="2000" dirty="0" err="1"/>
              <a:t>ypts_i</a:t>
            </a:r>
            <a:r>
              <a:rPr lang="en-US" altLang="zh-CN" sz="2000" dirty="0"/>
              <a:t> </a:t>
            </a:r>
            <a:endParaRPr lang="zh-CN" altLang="en-US" sz="2000" dirty="0"/>
          </a:p>
        </p:txBody>
      </p:sp>
      <p:sp>
        <p:nvSpPr>
          <p:cNvPr id="10" name="矩形 9">
            <a:extLst>
              <a:ext uri="{FF2B5EF4-FFF2-40B4-BE49-F238E27FC236}">
                <a16:creationId xmlns:a16="http://schemas.microsoft.com/office/drawing/2014/main" id="{5DC7AED6-FEED-4C12-B48F-9AB42ED29B87}"/>
              </a:ext>
            </a:extLst>
          </p:cNvPr>
          <p:cNvSpPr/>
          <p:nvPr/>
        </p:nvSpPr>
        <p:spPr>
          <a:xfrm>
            <a:off x="6248628" y="2209381"/>
            <a:ext cx="1762606"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dirty="0">
                <a:latin typeface="Consolas" panose="020B0609020204030204" pitchFamily="49" charset="0"/>
              </a:rPr>
              <a:t>1       101</a:t>
            </a:r>
          </a:p>
          <a:p>
            <a:r>
              <a:rPr lang="zh-CN" altLang="en-US" dirty="0">
                <a:latin typeface="Consolas" panose="020B0609020204030204" pitchFamily="49" charset="0"/>
              </a:rPr>
              <a:t>5       78</a:t>
            </a:r>
          </a:p>
          <a:p>
            <a:r>
              <a:rPr lang="zh-CN" altLang="en-US" dirty="0">
                <a:latin typeface="Consolas" panose="020B0609020204030204" pitchFamily="49" charset="0"/>
              </a:rPr>
              <a:t>4       37</a:t>
            </a:r>
          </a:p>
          <a:p>
            <a:r>
              <a:rPr lang="zh-CN" altLang="en-US" dirty="0">
                <a:latin typeface="Consolas" panose="020B0609020204030204" pitchFamily="49" charset="0"/>
              </a:rPr>
              <a:t>2       15</a:t>
            </a:r>
          </a:p>
          <a:p>
            <a:r>
              <a:rPr lang="zh-CN" altLang="en-US" dirty="0">
                <a:latin typeface="Consolas" panose="020B0609020204030204" pitchFamily="49" charset="0"/>
              </a:rPr>
              <a:t>10      62</a:t>
            </a:r>
          </a:p>
          <a:p>
            <a:r>
              <a:rPr lang="zh-CN" altLang="en-US" dirty="0">
                <a:latin typeface="Consolas" panose="020B0609020204030204" pitchFamily="49" charset="0"/>
              </a:rPr>
              <a:t>7       99</a:t>
            </a:r>
          </a:p>
        </p:txBody>
      </p:sp>
      <p:sp>
        <p:nvSpPr>
          <p:cNvPr id="11" name="文本框 10">
            <a:extLst>
              <a:ext uri="{FF2B5EF4-FFF2-40B4-BE49-F238E27FC236}">
                <a16:creationId xmlns:a16="http://schemas.microsoft.com/office/drawing/2014/main" id="{E5B11C83-F8F8-41E0-82A0-52004899CAAE}"/>
              </a:ext>
            </a:extLst>
          </p:cNvPr>
          <p:cNvSpPr txBox="1"/>
          <p:nvPr/>
        </p:nvSpPr>
        <p:spPr>
          <a:xfrm>
            <a:off x="123598" y="4117595"/>
            <a:ext cx="11658466" cy="1015663"/>
          </a:xfrm>
          <a:prstGeom prst="rect">
            <a:avLst/>
          </a:prstGeom>
          <a:noFill/>
        </p:spPr>
        <p:txBody>
          <a:bodyPr wrap="square" rtlCol="0">
            <a:spAutoFit/>
          </a:bodyPr>
          <a:lstStyle/>
          <a:p>
            <a:r>
              <a:rPr lang="en-US" altLang="zh-CN" sz="2000" dirty="0" err="1"/>
              <a:t>itertools</a:t>
            </a:r>
            <a:r>
              <a:rPr lang="zh-CN" altLang="en-US" sz="2000" dirty="0"/>
              <a:t>模块包含了许多迭代器，其中</a:t>
            </a:r>
            <a:r>
              <a:rPr lang="en-US" altLang="zh-CN" sz="2000" dirty="0" err="1">
                <a:highlight>
                  <a:srgbClr val="FFFF00"/>
                </a:highlight>
              </a:rPr>
              <a:t>zip_longest</a:t>
            </a:r>
            <a:r>
              <a:rPr lang="en-US" altLang="zh-CN" sz="2000" dirty="0">
                <a:highlight>
                  <a:srgbClr val="FFFF00"/>
                </a:highlight>
              </a:rPr>
              <a:t>(iter1, iter2, ..., </a:t>
            </a:r>
            <a:r>
              <a:rPr lang="en-US" altLang="zh-CN" sz="2000" dirty="0" err="1">
                <a:highlight>
                  <a:srgbClr val="FFFF00"/>
                </a:highlight>
              </a:rPr>
              <a:t>fillvalue</a:t>
            </a:r>
            <a:r>
              <a:rPr lang="en-US" altLang="zh-CN" sz="2000" dirty="0">
                <a:highlight>
                  <a:srgbClr val="FFFF00"/>
                </a:highlight>
              </a:rPr>
              <a:t>=None) </a:t>
            </a:r>
            <a:r>
              <a:rPr lang="zh-CN" altLang="en-US" sz="2000" dirty="0">
                <a:highlight>
                  <a:srgbClr val="FFFF00"/>
                </a:highlight>
              </a:rPr>
              <a:t>返回</a:t>
            </a:r>
            <a:r>
              <a:rPr lang="en-US" altLang="zh-CN" sz="2000" dirty="0" err="1">
                <a:highlight>
                  <a:srgbClr val="FFFF00"/>
                </a:highlight>
              </a:rPr>
              <a:t>zip_longest</a:t>
            </a:r>
            <a:r>
              <a:rPr lang="zh-CN" altLang="en-US" sz="2000" dirty="0">
                <a:highlight>
                  <a:srgbClr val="FFFF00"/>
                </a:highlight>
              </a:rPr>
              <a:t>对象</a:t>
            </a:r>
            <a:endParaRPr lang="en-US" altLang="zh-CN" sz="2000" dirty="0">
              <a:highlight>
                <a:srgbClr val="FFFF00"/>
              </a:highlight>
            </a:endParaRPr>
          </a:p>
          <a:p>
            <a:pPr marL="342900" indent="-342900">
              <a:buFont typeface="Arial" panose="020B0604020202020204" pitchFamily="34" charset="0"/>
              <a:buChar char="•"/>
            </a:pPr>
            <a:r>
              <a:rPr lang="zh-CN" altLang="en-US" sz="2000" dirty="0"/>
              <a:t>与</a:t>
            </a:r>
            <a:r>
              <a:rPr lang="en-US" altLang="zh-CN" sz="2000" dirty="0"/>
              <a:t>zip</a:t>
            </a:r>
            <a:r>
              <a:rPr lang="zh-CN" altLang="en-US" sz="2000" dirty="0"/>
              <a:t>类似，只是迭代器的元素个数为所有可迭代对象参数的元素个数的最大值</a:t>
            </a:r>
            <a:endParaRPr lang="en-US" altLang="zh-CN" sz="2000" dirty="0"/>
          </a:p>
          <a:p>
            <a:pPr marL="342900" indent="-342900">
              <a:buFont typeface="Arial" panose="020B0604020202020204" pitchFamily="34" charset="0"/>
              <a:buChar char="•"/>
            </a:pPr>
            <a:r>
              <a:rPr lang="zh-CN" altLang="en-US" sz="2000" dirty="0"/>
              <a:t>如果某个可迭代对象参数没有更多的元素了，相当于下一个元素为</a:t>
            </a:r>
            <a:r>
              <a:rPr lang="en-US" altLang="zh-CN" sz="2000" dirty="0" err="1"/>
              <a:t>fillvalue</a:t>
            </a:r>
            <a:r>
              <a:rPr lang="zh-CN" altLang="en-US" sz="2000" dirty="0"/>
              <a:t>，缺省为</a:t>
            </a:r>
            <a:r>
              <a:rPr lang="en-US" altLang="zh-CN" sz="2000" dirty="0"/>
              <a:t>None</a:t>
            </a:r>
            <a:endParaRPr lang="zh-CN" altLang="en-US" sz="2000" dirty="0"/>
          </a:p>
        </p:txBody>
      </p:sp>
      <p:sp>
        <p:nvSpPr>
          <p:cNvPr id="12" name="矩形 11">
            <a:extLst>
              <a:ext uri="{FF2B5EF4-FFF2-40B4-BE49-F238E27FC236}">
                <a16:creationId xmlns:a16="http://schemas.microsoft.com/office/drawing/2014/main" id="{3B705520-17BE-49C6-B238-47A328F8D0E0}"/>
              </a:ext>
            </a:extLst>
          </p:cNvPr>
          <p:cNvSpPr/>
          <p:nvPr/>
        </p:nvSpPr>
        <p:spPr>
          <a:xfrm>
            <a:off x="478037" y="5146766"/>
            <a:ext cx="7402286"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import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itertools</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s1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a:solidFill>
                  <a:srgbClr val="808080"/>
                </a:solidFill>
                <a:latin typeface="Consolas" panose="020B0609020204030204" pitchFamily="49" charset="0"/>
                <a:cs typeface="Times New Roman" panose="02020603050405020304" pitchFamily="18" charset="0"/>
              </a:rPr>
              <a:t>'</a:t>
            </a:r>
            <a:r>
              <a:rPr lang="en-US" altLang="zh-CN" kern="0" dirty="0" err="1">
                <a:solidFill>
                  <a:srgbClr val="808080"/>
                </a:solidFill>
                <a:latin typeface="Consolas" panose="020B0609020204030204" pitchFamily="49" charset="0"/>
                <a:cs typeface="Times New Roman" panose="02020603050405020304" pitchFamily="18" charset="0"/>
              </a:rPr>
              <a:t>abcde</a:t>
            </a:r>
            <a:r>
              <a:rPr lang="en-US" altLang="zh-CN" kern="0" dirty="0">
                <a:solidFill>
                  <a:srgbClr val="808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s2 </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list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range</a:t>
            </a:r>
            <a:r>
              <a:rPr lang="en-US" altLang="zh-CN" b="1" kern="0" dirty="0">
                <a:solidFill>
                  <a:srgbClr val="000080"/>
                </a:solidFill>
                <a:latin typeface="Consolas" panose="020B0609020204030204" pitchFamily="49" charset="0"/>
                <a:cs typeface="Times New Roman" panose="02020603050405020304" pitchFamily="18" charset="0"/>
              </a:rPr>
              <a:t>(3))</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nsolas" panose="020B0609020204030204" pitchFamily="49" charset="0"/>
                <a:cs typeface="Times New Roman" panose="02020603050405020304" pitchFamily="18" charset="0"/>
              </a:rPr>
              <a:t>for</a:t>
            </a:r>
            <a:r>
              <a:rPr lang="en-US" altLang="zh-CN" kern="0" dirty="0">
                <a:solidFill>
                  <a:srgbClr val="000000"/>
                </a:solidFill>
                <a:latin typeface="Consolas" panose="020B0609020204030204" pitchFamily="49" charset="0"/>
                <a:cs typeface="Times New Roman" panose="02020603050405020304" pitchFamily="18" charset="0"/>
              </a:rPr>
              <a:t> x</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y </a:t>
            </a:r>
            <a:r>
              <a:rPr lang="en-US" altLang="zh-CN" b="1" kern="0" dirty="0">
                <a:solidFill>
                  <a:srgbClr val="0000FF"/>
                </a:solidFill>
                <a:latin typeface="Consolas" panose="020B0609020204030204" pitchFamily="49" charset="0"/>
                <a:cs typeface="Times New Roman" panose="02020603050405020304" pitchFamily="18" charset="0"/>
              </a:rPr>
              <a:t>in</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itertools</a:t>
            </a:r>
            <a:r>
              <a:rPr lang="en-US" altLang="zh-CN" b="1" kern="0" dirty="0" err="1">
                <a:solidFill>
                  <a:srgbClr val="000080"/>
                </a:solidFill>
                <a:latin typeface="Consolas" panose="020B0609020204030204" pitchFamily="49" charset="0"/>
                <a:cs typeface="Times New Roman" panose="02020603050405020304" pitchFamily="18" charset="0"/>
              </a:rPr>
              <a:t>.</a:t>
            </a:r>
            <a:r>
              <a:rPr lang="en-US" altLang="zh-CN" kern="0" dirty="0" err="1">
                <a:solidFill>
                  <a:srgbClr val="000000"/>
                </a:solidFill>
                <a:latin typeface="Consolas" panose="020B0609020204030204" pitchFamily="49" charset="0"/>
                <a:cs typeface="Times New Roman" panose="02020603050405020304" pitchFamily="18" charset="0"/>
              </a:rPr>
              <a:t>zip_longest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s1</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s2</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fillvalue</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FF0000"/>
                </a:solidFill>
                <a:latin typeface="Consolas" panose="020B0609020204030204" pitchFamily="49" charset="0"/>
                <a:cs typeface="Times New Roman" panose="02020603050405020304" pitchFamily="18" charset="0"/>
              </a:rPr>
              <a:t>0</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b="1" kern="0" dirty="0">
                <a:solidFill>
                  <a:srgbClr val="0000FF"/>
                </a:solidFill>
                <a:latin typeface="Consolas" panose="020B0609020204030204" pitchFamily="49" charset="0"/>
                <a:cs typeface="Times New Roman" panose="02020603050405020304" pitchFamily="18" charset="0"/>
              </a:rPr>
              <a:t>print</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x</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y</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000000"/>
                </a:solidFill>
                <a:latin typeface="Consolas" panose="020B0609020204030204" pitchFamily="49" charset="0"/>
                <a:cs typeface="Times New Roman" panose="02020603050405020304" pitchFamily="18" charset="0"/>
              </a:rPr>
              <a:t> </a:t>
            </a:r>
            <a:r>
              <a:rPr lang="en-US" altLang="zh-CN" kern="0" dirty="0" err="1">
                <a:solidFill>
                  <a:srgbClr val="000000"/>
                </a:solidFill>
                <a:latin typeface="Consolas" panose="020B0609020204030204" pitchFamily="49" charset="0"/>
                <a:cs typeface="Times New Roman" panose="02020603050405020304" pitchFamily="18" charset="0"/>
              </a:rPr>
              <a:t>sep</a:t>
            </a:r>
            <a:r>
              <a:rPr lang="en-US" altLang="zh-CN" b="1" kern="0" dirty="0">
                <a:solidFill>
                  <a:srgbClr val="000080"/>
                </a:solidFill>
                <a:latin typeface="Consolas" panose="020B0609020204030204" pitchFamily="49" charset="0"/>
                <a:cs typeface="Times New Roman" panose="02020603050405020304" pitchFamily="18" charset="0"/>
              </a:rPr>
              <a:t>=</a:t>
            </a:r>
            <a:r>
              <a:rPr lang="en-US" altLang="zh-CN" kern="0" dirty="0">
                <a:solidFill>
                  <a:srgbClr val="808080"/>
                </a:solidFill>
                <a:latin typeface="Consolas" panose="020B0609020204030204" pitchFamily="49" charset="0"/>
                <a:cs typeface="Times New Roman" panose="02020603050405020304" pitchFamily="18" charset="0"/>
              </a:rPr>
              <a:t>'\t'</a:t>
            </a:r>
            <a:r>
              <a:rPr lang="en-US" altLang="zh-CN" b="1" kern="0" dirty="0">
                <a:solidFill>
                  <a:srgbClr val="000080"/>
                </a:solidFill>
                <a:latin typeface="Consolas" panose="020B0609020204030204" pitchFamily="49" charset="0"/>
                <a:cs typeface="Times New Roman" panose="02020603050405020304" pitchFamily="18" charset="0"/>
              </a:rPr>
              <a:t>)</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C4AAEECD-FE2C-4559-8DC4-2072F8577DC2}"/>
              </a:ext>
            </a:extLst>
          </p:cNvPr>
          <p:cNvSpPr/>
          <p:nvPr/>
        </p:nvSpPr>
        <p:spPr>
          <a:xfrm>
            <a:off x="8841015" y="5223710"/>
            <a:ext cx="151311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a       0</a:t>
            </a:r>
          </a:p>
          <a:p>
            <a:r>
              <a:rPr lang="zh-CN" altLang="en-US" dirty="0">
                <a:latin typeface="Consolas" panose="020B0609020204030204" pitchFamily="49" charset="0"/>
              </a:rPr>
              <a:t>b       1</a:t>
            </a:r>
          </a:p>
          <a:p>
            <a:r>
              <a:rPr lang="zh-CN" altLang="en-US" dirty="0">
                <a:latin typeface="Consolas" panose="020B0609020204030204" pitchFamily="49" charset="0"/>
              </a:rPr>
              <a:t>c       2</a:t>
            </a:r>
          </a:p>
          <a:p>
            <a:r>
              <a:rPr lang="zh-CN" altLang="en-US" dirty="0">
                <a:latin typeface="Consolas" panose="020B0609020204030204" pitchFamily="49" charset="0"/>
              </a:rPr>
              <a:t>d       0</a:t>
            </a:r>
          </a:p>
          <a:p>
            <a:r>
              <a:rPr lang="zh-CN" altLang="en-US" dirty="0">
                <a:latin typeface="Consolas" panose="020B0609020204030204" pitchFamily="49" charset="0"/>
              </a:rPr>
              <a:t>e       0</a:t>
            </a:r>
          </a:p>
        </p:txBody>
      </p:sp>
    </p:spTree>
    <p:extLst>
      <p:ext uri="{BB962C8B-B14F-4D97-AF65-F5344CB8AC3E}">
        <p14:creationId xmlns:p14="http://schemas.microsoft.com/office/powerpoint/2010/main" val="26164949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2A340-D1BF-4956-8B10-68F2B002C0FA}"/>
              </a:ext>
            </a:extLst>
          </p:cNvPr>
          <p:cNvSpPr>
            <a:spLocks noGrp="1"/>
          </p:cNvSpPr>
          <p:nvPr>
            <p:ph type="title"/>
          </p:nvPr>
        </p:nvSpPr>
        <p:spPr/>
        <p:txBody>
          <a:bodyPr/>
          <a:lstStyle/>
          <a:p>
            <a:r>
              <a:rPr lang="zh-CN" altLang="zh-CN" dirty="0"/>
              <a:t>用于序列操作的常用内置函数</a:t>
            </a:r>
            <a:r>
              <a:rPr lang="en-US" altLang="zh-CN" dirty="0"/>
              <a:t>:enumerate</a:t>
            </a:r>
            <a:endParaRPr lang="zh-CN" altLang="en-US" dirty="0"/>
          </a:p>
        </p:txBody>
      </p:sp>
      <p:sp>
        <p:nvSpPr>
          <p:cNvPr id="3" name="内容占位符 2">
            <a:extLst>
              <a:ext uri="{FF2B5EF4-FFF2-40B4-BE49-F238E27FC236}">
                <a16:creationId xmlns:a16="http://schemas.microsoft.com/office/drawing/2014/main" id="{9CD93BF1-401B-4EB7-939F-E1CF6BAF17A0}"/>
              </a:ext>
            </a:extLst>
          </p:cNvPr>
          <p:cNvSpPr>
            <a:spLocks noGrp="1"/>
          </p:cNvSpPr>
          <p:nvPr>
            <p:ph idx="1"/>
          </p:nvPr>
        </p:nvSpPr>
        <p:spPr/>
        <p:txBody>
          <a:bodyPr/>
          <a:lstStyle/>
          <a:p>
            <a:r>
              <a:rPr lang="en-US" altLang="zh-CN" dirty="0"/>
              <a:t>enumerate(</a:t>
            </a:r>
            <a:r>
              <a:rPr lang="en-US" altLang="zh-CN" dirty="0" err="1"/>
              <a:t>iterable</a:t>
            </a:r>
            <a:r>
              <a:rPr lang="en-US" altLang="zh-CN" dirty="0"/>
              <a:t>[, start])</a:t>
            </a:r>
            <a:r>
              <a:rPr lang="zh-CN" altLang="en-US" dirty="0"/>
              <a:t>：返回</a:t>
            </a:r>
            <a:r>
              <a:rPr lang="en-US" altLang="zh-CN" dirty="0"/>
              <a:t>enumerate(</a:t>
            </a:r>
            <a:r>
              <a:rPr lang="zh-CN" altLang="en-US" dirty="0">
                <a:solidFill>
                  <a:srgbClr val="0070C0"/>
                </a:solidFill>
              </a:rPr>
              <a:t>枚举</a:t>
            </a:r>
            <a:r>
              <a:rPr lang="en-US" altLang="zh-CN" dirty="0">
                <a:solidFill>
                  <a:srgbClr val="0070C0"/>
                </a:solidFill>
              </a:rPr>
              <a:t>)</a:t>
            </a:r>
            <a:r>
              <a:rPr lang="zh-CN" altLang="en-US" dirty="0">
                <a:solidFill>
                  <a:srgbClr val="0070C0"/>
                </a:solidFill>
              </a:rPr>
              <a:t>对象，</a:t>
            </a:r>
            <a:r>
              <a:rPr lang="zh-CN" altLang="en-US" dirty="0"/>
              <a:t>是一个</a:t>
            </a:r>
            <a:r>
              <a:rPr lang="zh-CN" altLang="en-US" dirty="0">
                <a:solidFill>
                  <a:srgbClr val="0070C0"/>
                </a:solidFill>
              </a:rPr>
              <a:t>迭代器对象</a:t>
            </a:r>
            <a:r>
              <a:rPr lang="zh-CN" altLang="en-US" dirty="0"/>
              <a:t>，其每个元素为包含下标和对应可迭代对象的元素的元组。第一个元素的下标从</a:t>
            </a:r>
            <a:r>
              <a:rPr lang="en-US" altLang="zh-CN" dirty="0"/>
              <a:t>start</a:t>
            </a:r>
            <a:r>
              <a:rPr lang="zh-CN" altLang="en-US" dirty="0"/>
              <a:t>开始，缺省为</a:t>
            </a:r>
            <a:r>
              <a:rPr lang="en-US" altLang="zh-CN" dirty="0"/>
              <a:t>0 </a:t>
            </a:r>
          </a:p>
          <a:p>
            <a:endParaRPr lang="zh-CN" altLang="en-US" dirty="0"/>
          </a:p>
        </p:txBody>
      </p:sp>
      <p:sp>
        <p:nvSpPr>
          <p:cNvPr id="4" name="矩形 3">
            <a:extLst>
              <a:ext uri="{FF2B5EF4-FFF2-40B4-BE49-F238E27FC236}">
                <a16:creationId xmlns:a16="http://schemas.microsoft.com/office/drawing/2014/main" id="{B8D216C8-4057-4658-8637-00DE8B2BF611}"/>
              </a:ext>
            </a:extLst>
          </p:cNvPr>
          <p:cNvSpPr/>
          <p:nvPr/>
        </p:nvSpPr>
        <p:spPr>
          <a:xfrm>
            <a:off x="270253" y="5671122"/>
            <a:ext cx="4177100" cy="400110"/>
          </a:xfrm>
          <a:prstGeom prst="rect">
            <a:avLst/>
          </a:prstGeom>
          <a:solidFill>
            <a:schemeClr val="accent5">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altLang="zh-CN" sz="2000" dirty="0" err="1">
                <a:solidFill>
                  <a:schemeClr val="tx1"/>
                </a:solidFill>
              </a:rPr>
              <a:t>idx,val</a:t>
            </a:r>
            <a:r>
              <a:rPr lang="en-US" altLang="zh-CN" sz="2000" dirty="0">
                <a:solidFill>
                  <a:schemeClr val="tx1"/>
                </a:solidFill>
              </a:rPr>
              <a:t> = (index, value)  #</a:t>
            </a:r>
            <a:r>
              <a:rPr lang="zh-CN" altLang="en-US" sz="2000" dirty="0">
                <a:solidFill>
                  <a:schemeClr val="tx1"/>
                </a:solidFill>
              </a:rPr>
              <a:t>序列解包</a:t>
            </a:r>
          </a:p>
        </p:txBody>
      </p:sp>
      <p:sp>
        <p:nvSpPr>
          <p:cNvPr id="5" name="矩形 4">
            <a:extLst>
              <a:ext uri="{FF2B5EF4-FFF2-40B4-BE49-F238E27FC236}">
                <a16:creationId xmlns:a16="http://schemas.microsoft.com/office/drawing/2014/main" id="{8A45FDD3-64AB-4431-9057-42C611D4DE6F}"/>
              </a:ext>
            </a:extLst>
          </p:cNvPr>
          <p:cNvSpPr/>
          <p:nvPr/>
        </p:nvSpPr>
        <p:spPr>
          <a:xfrm>
            <a:off x="270253" y="1641018"/>
            <a:ext cx="6731681"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kern="0" dirty="0" err="1">
                <a:solidFill>
                  <a:srgbClr val="000000"/>
                </a:solidFill>
                <a:latin typeface="Courier New" panose="02070309020205020404" pitchFamily="49" charset="0"/>
                <a:cs typeface="Times New Roman" panose="02020603050405020304" pitchFamily="18" charset="0"/>
              </a:rPr>
              <a:t>d_list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5</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6</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7</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item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enumerate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d_list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item</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idx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enumerate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d_list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idx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data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zip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5</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4</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6</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8000"/>
                </a:solidFill>
                <a:latin typeface="Courier New" panose="02070309020205020404" pitchFamily="49" charset="0"/>
                <a:cs typeface="Times New Roman" panose="02020603050405020304" pitchFamily="18" charset="0"/>
              </a:rPr>
              <a:t># Error!</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8000"/>
                </a:solidFill>
                <a:latin typeface="Courier New" panose="02070309020205020404" pitchFamily="49" charset="0"/>
                <a:cs typeface="Times New Roman" panose="02020603050405020304" pitchFamily="18" charset="0"/>
              </a:rPr>
              <a:t># for n, x, y in enumerate(data):</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enumerate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data</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99194B66-2B34-42F0-B259-6DA046B04AF1}"/>
              </a:ext>
            </a:extLst>
          </p:cNvPr>
          <p:cNvSpPr/>
          <p:nvPr/>
        </p:nvSpPr>
        <p:spPr>
          <a:xfrm>
            <a:off x="5839456" y="1972441"/>
            <a:ext cx="1086757" cy="3139321"/>
          </a:xfrm>
          <a:prstGeom prst="rect">
            <a:avLst/>
          </a:prstGeom>
          <a:ln>
            <a:solidFill>
              <a:schemeClr val="accent1"/>
            </a:solidFill>
          </a:ln>
        </p:spPr>
        <p:txBody>
          <a:bodyPr wrap="square">
            <a:spAutoFit/>
          </a:bodyPr>
          <a:lstStyle/>
          <a:p>
            <a:r>
              <a:rPr lang="zh-CN" altLang="en-US" dirty="0">
                <a:solidFill>
                  <a:srgbClr val="0070C0"/>
                </a:solidFill>
              </a:rPr>
              <a:t>(0, 5)</a:t>
            </a:r>
          </a:p>
          <a:p>
            <a:r>
              <a:rPr lang="zh-CN" altLang="en-US" dirty="0">
                <a:solidFill>
                  <a:srgbClr val="0070C0"/>
                </a:solidFill>
              </a:rPr>
              <a:t>(1, 6)</a:t>
            </a:r>
          </a:p>
          <a:p>
            <a:r>
              <a:rPr lang="zh-CN" altLang="en-US" dirty="0">
                <a:solidFill>
                  <a:srgbClr val="0070C0"/>
                </a:solidFill>
              </a:rPr>
              <a:t>(2, 7)</a:t>
            </a:r>
          </a:p>
          <a:p>
            <a:endParaRPr lang="en-US" altLang="zh-CN" dirty="0">
              <a:solidFill>
                <a:srgbClr val="0070C0"/>
              </a:solidFill>
            </a:endParaRPr>
          </a:p>
          <a:p>
            <a:r>
              <a:rPr lang="zh-CN" altLang="en-US" dirty="0">
                <a:solidFill>
                  <a:srgbClr val="0070C0"/>
                </a:solidFill>
              </a:rPr>
              <a:t>1 5</a:t>
            </a:r>
          </a:p>
          <a:p>
            <a:r>
              <a:rPr lang="zh-CN" altLang="en-US" dirty="0">
                <a:solidFill>
                  <a:srgbClr val="0070C0"/>
                </a:solidFill>
              </a:rPr>
              <a:t>2 6</a:t>
            </a:r>
          </a:p>
          <a:p>
            <a:r>
              <a:rPr lang="zh-CN" altLang="en-US" dirty="0">
                <a:solidFill>
                  <a:srgbClr val="0070C0"/>
                </a:solidFill>
              </a:rPr>
              <a:t>3 7</a:t>
            </a:r>
          </a:p>
          <a:p>
            <a:endParaRPr lang="en-US" altLang="zh-CN" dirty="0">
              <a:solidFill>
                <a:srgbClr val="0070C0"/>
              </a:solidFill>
            </a:endParaRPr>
          </a:p>
          <a:p>
            <a:r>
              <a:rPr lang="zh-CN" altLang="en-US" dirty="0">
                <a:solidFill>
                  <a:srgbClr val="0070C0"/>
                </a:solidFill>
              </a:rPr>
              <a:t>0 : 1 2</a:t>
            </a:r>
          </a:p>
          <a:p>
            <a:r>
              <a:rPr lang="zh-CN" altLang="en-US" dirty="0">
                <a:solidFill>
                  <a:srgbClr val="0070C0"/>
                </a:solidFill>
              </a:rPr>
              <a:t>1 : 3 4</a:t>
            </a:r>
          </a:p>
          <a:p>
            <a:r>
              <a:rPr lang="zh-CN" altLang="en-US" dirty="0">
                <a:solidFill>
                  <a:srgbClr val="0070C0"/>
                </a:solidFill>
              </a:rPr>
              <a:t>2 : 5 6</a:t>
            </a:r>
          </a:p>
        </p:txBody>
      </p:sp>
      <p:sp>
        <p:nvSpPr>
          <p:cNvPr id="7" name="矩形 6">
            <a:extLst>
              <a:ext uri="{FF2B5EF4-FFF2-40B4-BE49-F238E27FC236}">
                <a16:creationId xmlns:a16="http://schemas.microsoft.com/office/drawing/2014/main" id="{F619173A-A562-4249-9CFB-717852E6F566}"/>
              </a:ext>
            </a:extLst>
          </p:cNvPr>
          <p:cNvSpPr/>
          <p:nvPr/>
        </p:nvSpPr>
        <p:spPr>
          <a:xfrm>
            <a:off x="4852926" y="1511300"/>
            <a:ext cx="193354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nchor="ctr">
            <a:spAutoFit/>
          </a:bodyPr>
          <a:lstStyle/>
          <a:p>
            <a:r>
              <a:rPr lang="en-US" altLang="zh-CN" dirty="0">
                <a:solidFill>
                  <a:schemeClr val="bg1"/>
                </a:solidFill>
              </a:rPr>
              <a:t>zip_enumerate.py</a:t>
            </a:r>
            <a:endParaRPr lang="zh-CN" altLang="en-US" dirty="0">
              <a:solidFill>
                <a:schemeClr val="bg1"/>
              </a:solidFill>
            </a:endParaRPr>
          </a:p>
        </p:txBody>
      </p:sp>
      <p:graphicFrame>
        <p:nvGraphicFramePr>
          <p:cNvPr id="8" name="表格 7">
            <a:extLst>
              <a:ext uri="{FF2B5EF4-FFF2-40B4-BE49-F238E27FC236}">
                <a16:creationId xmlns:a16="http://schemas.microsoft.com/office/drawing/2014/main" id="{D8DBB4BD-81F9-4BA0-B484-7323C6B8F4D7}"/>
              </a:ext>
            </a:extLst>
          </p:cNvPr>
          <p:cNvGraphicFramePr>
            <a:graphicFrameLocks noGrp="1"/>
          </p:cNvGraphicFramePr>
          <p:nvPr>
            <p:extLst>
              <p:ext uri="{D42A27DB-BD31-4B8C-83A1-F6EECF244321}">
                <p14:modId xmlns:p14="http://schemas.microsoft.com/office/powerpoint/2010/main" val="3679167317"/>
              </p:ext>
            </p:extLst>
          </p:nvPr>
        </p:nvGraphicFramePr>
        <p:xfrm>
          <a:off x="6547734" y="2318371"/>
          <a:ext cx="5522384" cy="2225040"/>
        </p:xfrm>
        <a:graphic>
          <a:graphicData uri="http://schemas.openxmlformats.org/drawingml/2006/table">
            <a:tbl>
              <a:tblPr firstRow="1" bandRow="1">
                <a:tableStyleId>{5940675A-B579-460E-94D1-54222C63F5DA}</a:tableStyleId>
              </a:tblPr>
              <a:tblGrid>
                <a:gridCol w="1380596">
                  <a:extLst>
                    <a:ext uri="{9D8B030D-6E8A-4147-A177-3AD203B41FA5}">
                      <a16:colId xmlns:a16="http://schemas.microsoft.com/office/drawing/2014/main" val="1310032331"/>
                    </a:ext>
                  </a:extLst>
                </a:gridCol>
                <a:gridCol w="1380596">
                  <a:extLst>
                    <a:ext uri="{9D8B030D-6E8A-4147-A177-3AD203B41FA5}">
                      <a16:colId xmlns:a16="http://schemas.microsoft.com/office/drawing/2014/main" val="1855174652"/>
                    </a:ext>
                  </a:extLst>
                </a:gridCol>
                <a:gridCol w="539596">
                  <a:extLst>
                    <a:ext uri="{9D8B030D-6E8A-4147-A177-3AD203B41FA5}">
                      <a16:colId xmlns:a16="http://schemas.microsoft.com/office/drawing/2014/main" val="2101301532"/>
                    </a:ext>
                  </a:extLst>
                </a:gridCol>
                <a:gridCol w="2221596">
                  <a:extLst>
                    <a:ext uri="{9D8B030D-6E8A-4147-A177-3AD203B41FA5}">
                      <a16:colId xmlns:a16="http://schemas.microsoft.com/office/drawing/2014/main" val="2111598074"/>
                    </a:ext>
                  </a:extLst>
                </a:gridCol>
              </a:tblGrid>
              <a:tr h="370840">
                <a:tc gridSpan="2">
                  <a:txBody>
                    <a:bodyPr/>
                    <a:lstStyle/>
                    <a:p>
                      <a:pPr algn="r"/>
                      <a:r>
                        <a:rPr lang="zh-CN" altLang="en-US" dirty="0"/>
                        <a:t>可迭代对象</a:t>
                      </a:r>
                      <a:r>
                        <a:rPr lang="en-US" altLang="zh-CN" dirty="0"/>
                        <a:t>iter1</a:t>
                      </a:r>
                      <a:endParaRPr lang="zh-CN" alt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dirty="0"/>
                        <a:t>enumerate(iter1)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9321426"/>
                  </a:ext>
                </a:extLst>
              </a:tr>
              <a:tr h="370840">
                <a:tc>
                  <a:txBody>
                    <a:bodyPr/>
                    <a:lstStyle/>
                    <a:p>
                      <a:pPr algn="r"/>
                      <a:r>
                        <a:rPr lang="en-US" altLang="zh-CN" dirty="0"/>
                        <a:t>0</a:t>
                      </a:r>
                      <a:endParaRPr lang="zh-CN" alt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dirty="0"/>
                        <a:t>e1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dirty="0"/>
                        <a:t>0, e1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2928667924"/>
                  </a:ext>
                </a:extLst>
              </a:tr>
              <a:tr h="370840">
                <a:tc>
                  <a:txBody>
                    <a:bodyPr/>
                    <a:lstStyle/>
                    <a:p>
                      <a:pPr algn="r"/>
                      <a:r>
                        <a:rPr lang="en-US" altLang="zh-CN" dirty="0"/>
                        <a:t>1</a:t>
                      </a:r>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e2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1, e2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2542598369"/>
                  </a:ext>
                </a:extLst>
              </a:tr>
              <a:tr h="370840">
                <a:tc>
                  <a:txBody>
                    <a:bodyPr/>
                    <a:lstStyle/>
                    <a:p>
                      <a:pPr algn="r"/>
                      <a:r>
                        <a:rPr lang="en-US" altLang="zh-CN" dirty="0"/>
                        <a:t>2</a:t>
                      </a:r>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e3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2, e3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2703717852"/>
                  </a:ext>
                </a:extLst>
              </a:tr>
              <a:tr h="370840">
                <a:tc>
                  <a:txBody>
                    <a:bodyPr/>
                    <a:lstStyle/>
                    <a:p>
                      <a:pPr algn="r"/>
                      <a:r>
                        <a:rPr lang="en-US" altLang="zh-CN" dirty="0"/>
                        <a:t>3</a:t>
                      </a:r>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e4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3, e4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553663505"/>
                  </a:ext>
                </a:extLst>
              </a:tr>
              <a:tr h="370840">
                <a:tc>
                  <a:txBody>
                    <a:bodyPr/>
                    <a:lstStyle/>
                    <a:p>
                      <a:pPr algn="r"/>
                      <a:r>
                        <a:rPr lang="en-US" altLang="zh-CN" dirty="0"/>
                        <a:t>4</a:t>
                      </a:r>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e5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5, e5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2128712462"/>
                  </a:ext>
                </a:extLst>
              </a:tr>
            </a:tbl>
          </a:graphicData>
        </a:graphic>
      </p:graphicFrame>
      <p:sp>
        <p:nvSpPr>
          <p:cNvPr id="9" name="文本框 8">
            <a:extLst>
              <a:ext uri="{FF2B5EF4-FFF2-40B4-BE49-F238E27FC236}">
                <a16:creationId xmlns:a16="http://schemas.microsoft.com/office/drawing/2014/main" id="{94D7E9B9-C7DE-46E1-828C-BAF61E3952EF}"/>
              </a:ext>
            </a:extLst>
          </p:cNvPr>
          <p:cNvSpPr txBox="1"/>
          <p:nvPr/>
        </p:nvSpPr>
        <p:spPr>
          <a:xfrm>
            <a:off x="7448974" y="4970148"/>
            <a:ext cx="4621144"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dirty="0"/>
              <a:t>enumerate(iter1, start)  </a:t>
            </a:r>
            <a:r>
              <a:rPr lang="zh-CN" altLang="en-US" dirty="0"/>
              <a:t>从</a:t>
            </a:r>
            <a:r>
              <a:rPr lang="en-US" altLang="zh-CN" dirty="0"/>
              <a:t>0</a:t>
            </a:r>
            <a:r>
              <a:rPr lang="zh-CN" altLang="en-US" dirty="0"/>
              <a:t>开始的下标</a:t>
            </a:r>
            <a:r>
              <a:rPr lang="en-US" altLang="zh-CN" dirty="0"/>
              <a:t>+start</a:t>
            </a:r>
            <a:endParaRPr lang="zh-CN" altLang="en-US" dirty="0"/>
          </a:p>
        </p:txBody>
      </p:sp>
      <p:sp>
        <p:nvSpPr>
          <p:cNvPr id="10" name="矩形 9">
            <a:extLst>
              <a:ext uri="{FF2B5EF4-FFF2-40B4-BE49-F238E27FC236}">
                <a16:creationId xmlns:a16="http://schemas.microsoft.com/office/drawing/2014/main" id="{63DB2AF9-EAF4-4A71-B898-13B3BEAE89D9}"/>
              </a:ext>
            </a:extLst>
          </p:cNvPr>
          <p:cNvSpPr/>
          <p:nvPr/>
        </p:nvSpPr>
        <p:spPr>
          <a:xfrm>
            <a:off x="4852927" y="5492684"/>
            <a:ext cx="7151902" cy="1200329"/>
          </a:xfrm>
          <a:prstGeom prst="rect">
            <a:avLst/>
          </a:prstGeom>
          <a:solidFill>
            <a:schemeClr val="accent5">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a:spAutoFit/>
          </a:bodyPr>
          <a:lstStyle/>
          <a:p>
            <a:pPr>
              <a:spcAft>
                <a:spcPts val="0"/>
              </a:spcAft>
            </a:pP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enumerate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data</a:t>
            </a:r>
            <a:r>
              <a:rPr lang="en-US" altLang="zh-CN" b="1" kern="0" dirty="0">
                <a:solidFill>
                  <a:srgbClr val="000080"/>
                </a:solidFill>
                <a:latin typeface="Courier New" panose="02070309020205020404" pitchFamily="49" charset="0"/>
                <a:cs typeface="Times New Roman" panose="02020603050405020304" pitchFamily="18" charset="0"/>
              </a:rPr>
              <a:t>): pass</a:t>
            </a:r>
          </a:p>
          <a:p>
            <a:pPr>
              <a:spcAft>
                <a:spcPts val="0"/>
              </a:spcAft>
            </a:pPr>
            <a:r>
              <a:rPr lang="en-US" altLang="zh-CN"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 enumerate(data)</a:t>
            </a:r>
            <a:r>
              <a:rPr lang="zh-CN" altLang="en-US"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的元素为： </a:t>
            </a:r>
            <a:r>
              <a:rPr lang="en-US" altLang="zh-CN"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index, (iter1_i, iter2_i)</a:t>
            </a: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a:t>
            </a:r>
            <a:r>
              <a:rPr lang="zh-CN" altLang="en-US" kern="0" dirty="0">
                <a:solidFill>
                  <a:srgbClr val="000000"/>
                </a:solidFill>
                <a:latin typeface="Courier New" panose="02070309020205020404" pitchFamily="49" charset="0"/>
                <a:cs typeface="Times New Roman" panose="02020603050405020304" pitchFamily="18" charset="0"/>
              </a:rPr>
              <a:t>采用嵌套序列解包：</a:t>
            </a:r>
            <a:endParaRPr lang="en-US" altLang="zh-CN" kern="0" dirty="0">
              <a:solidFill>
                <a:srgbClr val="000000"/>
              </a:solidFill>
              <a:latin typeface="Courier New" panose="02070309020205020404" pitchFamily="49" charset="0"/>
              <a:cs typeface="Times New Roman" panose="02020603050405020304" pitchFamily="18" charset="0"/>
            </a:endParaRPr>
          </a:p>
          <a:p>
            <a:pPr>
              <a:spcAft>
                <a:spcPts val="0"/>
              </a:spcAft>
            </a:pPr>
            <a:r>
              <a:rPr lang="en-US" altLang="zh-CN" kern="0" dirty="0">
                <a:solidFill>
                  <a:srgbClr val="000000"/>
                </a:solidFill>
                <a:latin typeface="Courier New" panose="02070309020205020404" pitchFamily="49" charset="0"/>
                <a:cs typeface="Times New Roman" panose="02020603050405020304" pitchFamily="18" charset="0"/>
              </a:rPr>
              <a:t># 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 = </a:t>
            </a:r>
            <a:r>
              <a:rPr lang="en-US" altLang="zh-CN"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index, (iter1_i, iter2_i)</a:t>
            </a:r>
          </a:p>
        </p:txBody>
      </p:sp>
      <p:sp>
        <p:nvSpPr>
          <p:cNvPr id="11" name="矩形 10">
            <a:extLst>
              <a:ext uri="{FF2B5EF4-FFF2-40B4-BE49-F238E27FC236}">
                <a16:creationId xmlns:a16="http://schemas.microsoft.com/office/drawing/2014/main" id="{3649987C-37F5-4FF0-8616-116C73320894}"/>
              </a:ext>
            </a:extLst>
          </p:cNvPr>
          <p:cNvSpPr/>
          <p:nvPr/>
        </p:nvSpPr>
        <p:spPr>
          <a:xfrm>
            <a:off x="7831991" y="1504597"/>
            <a:ext cx="3752616" cy="646331"/>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F92672"/>
                </a:solidFill>
                <a:latin typeface="Consolas" panose="020B0609020204030204" pitchFamily="49" charset="0"/>
              </a:rPr>
              <a:t>for</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i</a:t>
            </a:r>
            <a:r>
              <a:rPr lang="en-US" altLang="zh-CN" dirty="0">
                <a:solidFill>
                  <a:srgbClr val="F8F8F2"/>
                </a:solidFill>
                <a:latin typeface="Consolas" panose="020B0609020204030204" pitchFamily="49" charset="0"/>
              </a:rPr>
              <a:t> </a:t>
            </a:r>
            <a:r>
              <a:rPr lang="en-US" altLang="zh-CN" dirty="0">
                <a:solidFill>
                  <a:srgbClr val="F92672"/>
                </a:solidFill>
                <a:latin typeface="Consolas" panose="020B0609020204030204" pitchFamily="49" charset="0"/>
              </a:rPr>
              <a:t>in</a:t>
            </a:r>
            <a:r>
              <a:rPr lang="en-US" altLang="zh-CN" dirty="0">
                <a:solidFill>
                  <a:srgbClr val="F8F8F2"/>
                </a:solidFill>
                <a:latin typeface="Consolas" panose="020B0609020204030204" pitchFamily="49" charset="0"/>
              </a:rPr>
              <a:t> </a:t>
            </a:r>
            <a:r>
              <a:rPr lang="en-US" altLang="zh-CN" dirty="0">
                <a:solidFill>
                  <a:srgbClr val="66D9EF"/>
                </a:solidFill>
                <a:latin typeface="Consolas" panose="020B0609020204030204" pitchFamily="49" charset="0"/>
              </a:rPr>
              <a:t>range</a:t>
            </a:r>
            <a:r>
              <a:rPr lang="en-US" altLang="zh-CN" dirty="0">
                <a:solidFill>
                  <a:srgbClr val="F8F8F2"/>
                </a:solidFill>
                <a:latin typeface="Consolas" panose="020B0609020204030204" pitchFamily="49" charset="0"/>
              </a:rPr>
              <a:t>(</a:t>
            </a:r>
            <a:r>
              <a:rPr lang="en-US" altLang="zh-CN" dirty="0" err="1">
                <a:solidFill>
                  <a:srgbClr val="66D9EF"/>
                </a:solidFill>
                <a:latin typeface="Consolas" panose="020B0609020204030204" pitchFamily="49" charset="0"/>
              </a:rPr>
              <a:t>len</a:t>
            </a:r>
            <a:r>
              <a:rPr lang="en-US" altLang="zh-CN" dirty="0">
                <a:solidFill>
                  <a:srgbClr val="F8F8F2"/>
                </a:solidFill>
                <a:latin typeface="Consolas" panose="020B0609020204030204" pitchFamily="49" charset="0"/>
              </a:rPr>
              <a:t>(</a:t>
            </a:r>
            <a:r>
              <a:rPr lang="en-US" altLang="zh-CN" dirty="0" err="1">
                <a:solidFill>
                  <a:srgbClr val="F8F8F2"/>
                </a:solidFill>
                <a:latin typeface="Consolas" panose="020B0609020204030204" pitchFamily="49" charset="0"/>
              </a:rPr>
              <a:t>d_list</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dirty="0">
                <a:solidFill>
                  <a:srgbClr val="66D9EF"/>
                </a:solidFill>
                <a:latin typeface="Consolas" panose="020B0609020204030204" pitchFamily="49" charset="0"/>
              </a:rPr>
              <a:t>print</a:t>
            </a:r>
            <a:r>
              <a:rPr lang="en-US" altLang="zh-CN" dirty="0">
                <a:solidFill>
                  <a:srgbClr val="F8F8F2"/>
                </a:solidFill>
                <a:latin typeface="Consolas" panose="020B0609020204030204" pitchFamily="49" charset="0"/>
              </a:rPr>
              <a:t>(</a:t>
            </a:r>
            <a:r>
              <a:rPr lang="en-US" altLang="zh-CN" dirty="0" err="1">
                <a:solidFill>
                  <a:srgbClr val="F8F8F2"/>
                </a:solidFill>
                <a:latin typeface="Consolas" panose="020B0609020204030204" pitchFamily="49" charset="0"/>
              </a:rPr>
              <a:t>i</a:t>
            </a:r>
            <a:r>
              <a:rPr lang="en-US" altLang="zh-CN" dirty="0">
                <a:solidFill>
                  <a:srgbClr val="F8F8F2"/>
                </a:solidFill>
                <a:latin typeface="Consolas" panose="020B0609020204030204" pitchFamily="49" charset="0"/>
              </a:rPr>
              <a:t>, </a:t>
            </a:r>
            <a:r>
              <a:rPr lang="en-US" altLang="zh-CN" dirty="0" err="1">
                <a:solidFill>
                  <a:srgbClr val="F8F8F2"/>
                </a:solidFill>
                <a:latin typeface="Consolas" panose="020B0609020204030204" pitchFamily="49" charset="0"/>
              </a:rPr>
              <a:t>d_list</a:t>
            </a:r>
            <a:r>
              <a:rPr lang="en-US" altLang="zh-CN" dirty="0">
                <a:solidFill>
                  <a:srgbClr val="F8F8F2"/>
                </a:solidFill>
                <a:latin typeface="Consolas" panose="020B0609020204030204" pitchFamily="49" charset="0"/>
              </a:rPr>
              <a:t>[</a:t>
            </a:r>
            <a:r>
              <a:rPr lang="en-US" altLang="zh-CN" dirty="0" err="1">
                <a:solidFill>
                  <a:srgbClr val="F8F8F2"/>
                </a:solidFill>
                <a:latin typeface="Consolas" panose="020B0609020204030204" pitchFamily="49" charset="0"/>
              </a:rPr>
              <a:t>i</a:t>
            </a:r>
            <a:r>
              <a:rPr lang="en-US" altLang="zh-CN"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2092562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2081B-0747-44D8-B8C7-3B915CFA0A5E}"/>
              </a:ext>
            </a:extLst>
          </p:cNvPr>
          <p:cNvSpPr>
            <a:spLocks noGrp="1"/>
          </p:cNvSpPr>
          <p:nvPr>
            <p:ph type="title"/>
          </p:nvPr>
        </p:nvSpPr>
        <p:spPr/>
        <p:txBody>
          <a:bodyPr/>
          <a:lstStyle/>
          <a:p>
            <a:r>
              <a:rPr lang="en-US" altLang="zh-CN" dirty="0"/>
              <a:t>enumerate</a:t>
            </a:r>
            <a:r>
              <a:rPr lang="zh-CN" altLang="en-US" dirty="0"/>
              <a:t>使用示例</a:t>
            </a:r>
          </a:p>
        </p:txBody>
      </p:sp>
      <p:sp>
        <p:nvSpPr>
          <p:cNvPr id="3" name="内容占位符 2">
            <a:extLst>
              <a:ext uri="{FF2B5EF4-FFF2-40B4-BE49-F238E27FC236}">
                <a16:creationId xmlns:a16="http://schemas.microsoft.com/office/drawing/2014/main" id="{F2B84621-56F7-472B-A74F-0794079EE4C8}"/>
              </a:ext>
            </a:extLst>
          </p:cNvPr>
          <p:cNvSpPr>
            <a:spLocks noGrp="1"/>
          </p:cNvSpPr>
          <p:nvPr>
            <p:ph idx="1"/>
          </p:nvPr>
        </p:nvSpPr>
        <p:spPr/>
        <p:txBody>
          <a:bodyPr/>
          <a:lstStyle/>
          <a:p>
            <a:r>
              <a:rPr lang="zh-CN" altLang="en-US" dirty="0"/>
              <a:t>编写函数，参数为多个整数组成的有序对象，查找其中的最小值及其下标</a:t>
            </a:r>
            <a:r>
              <a:rPr lang="en-US" altLang="zh-CN" dirty="0"/>
              <a:t>(</a:t>
            </a:r>
            <a:r>
              <a:rPr lang="zh-CN" altLang="en-US" dirty="0"/>
              <a:t>可能有多个</a:t>
            </a:r>
            <a:r>
              <a:rPr lang="en-US" altLang="zh-CN" dirty="0"/>
              <a:t>)</a:t>
            </a:r>
            <a:r>
              <a:rPr lang="zh-CN" altLang="en-US" dirty="0"/>
              <a:t>。返回一个元组，其中第一个元素为最小值，其余元素为最小值在有序对象中的下标（最小值出现的位置）</a:t>
            </a:r>
          </a:p>
          <a:p>
            <a:endParaRPr lang="zh-CN" altLang="en-US" dirty="0"/>
          </a:p>
        </p:txBody>
      </p:sp>
      <p:sp>
        <p:nvSpPr>
          <p:cNvPr id="5" name="矩形 4">
            <a:extLst>
              <a:ext uri="{FF2B5EF4-FFF2-40B4-BE49-F238E27FC236}">
                <a16:creationId xmlns:a16="http://schemas.microsoft.com/office/drawing/2014/main" id="{EB12D282-2D92-4777-8CCA-EAE9FAA0F79C}"/>
              </a:ext>
            </a:extLst>
          </p:cNvPr>
          <p:cNvSpPr/>
          <p:nvPr/>
        </p:nvSpPr>
        <p:spPr>
          <a:xfrm>
            <a:off x="226078" y="1804177"/>
            <a:ext cx="5614391" cy="230832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rPr>
              <a:t>import</a:t>
            </a:r>
            <a:r>
              <a:rPr lang="en-US" altLang="zh-CN" kern="0" dirty="0">
                <a:solidFill>
                  <a:srgbClr val="000000"/>
                </a:solidFill>
                <a:latin typeface="Courier New" panose="02070309020205020404" pitchFamily="49" charset="0"/>
                <a:ea typeface="宋体" panose="02010600030101010101" pitchFamily="2" charset="-122"/>
              </a:rPr>
              <a:t> random</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def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FF00FF"/>
                </a:solidFill>
                <a:latin typeface="Courier New" panose="02070309020205020404" pitchFamily="49" charset="0"/>
                <a:ea typeface="宋体" panose="02010600030101010101" pitchFamily="2" charset="-122"/>
              </a:rPr>
              <a:t>index_min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m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min</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m</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index</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value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enumerate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s</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value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m</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result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index</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return</a:t>
            </a:r>
            <a:r>
              <a:rPr lang="en-US" altLang="zh-CN" kern="0" dirty="0">
                <a:solidFill>
                  <a:srgbClr val="000000"/>
                </a:solidFill>
                <a:latin typeface="Courier New" panose="02070309020205020404" pitchFamily="49" charset="0"/>
                <a:ea typeface="宋体" panose="02010600030101010101" pitchFamily="2" charset="-122"/>
              </a:rPr>
              <a:t> result</a:t>
            </a:r>
            <a:endParaRPr lang="zh-CN" altLang="zh-CN" sz="2000" kern="100" dirty="0">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55A8F43D-B1C2-4D36-A8F7-D221DAC1C454}"/>
              </a:ext>
            </a:extLst>
          </p:cNvPr>
          <p:cNvSpPr txBox="1"/>
          <p:nvPr/>
        </p:nvSpPr>
        <p:spPr>
          <a:xfrm>
            <a:off x="6662736" y="3984874"/>
            <a:ext cx="5086351" cy="523220"/>
          </a:xfrm>
          <a:prstGeom prst="rect">
            <a:avLst/>
          </a:prstGeom>
          <a:noFill/>
        </p:spPr>
        <p:txBody>
          <a:bodyPr wrap="square" rtlCol="0">
            <a:spAutoFit/>
          </a:bodyPr>
          <a:lstStyle/>
          <a:p>
            <a:r>
              <a:rPr lang="zh-CN" altLang="en-US" sz="2000" dirty="0">
                <a:solidFill>
                  <a:srgbClr val="FF0000"/>
                </a:solidFill>
              </a:rPr>
              <a:t>建议使用</a:t>
            </a:r>
            <a:r>
              <a:rPr lang="en-US" altLang="zh-CN" sz="2800" dirty="0">
                <a:solidFill>
                  <a:srgbClr val="FF0000"/>
                </a:solidFill>
              </a:rPr>
              <a:t>list</a:t>
            </a:r>
            <a:r>
              <a:rPr lang="zh-CN" altLang="en-US" sz="2000" dirty="0">
                <a:solidFill>
                  <a:srgbClr val="FF0000"/>
                </a:solidFill>
              </a:rPr>
              <a:t>，而不是</a:t>
            </a:r>
            <a:r>
              <a:rPr lang="en-US" altLang="zh-CN" sz="2000" dirty="0">
                <a:solidFill>
                  <a:srgbClr val="FF0000"/>
                </a:solidFill>
              </a:rPr>
              <a:t>tuple</a:t>
            </a:r>
            <a:r>
              <a:rPr lang="zh-CN" altLang="en-US" sz="2000" dirty="0">
                <a:solidFill>
                  <a:srgbClr val="FF0000"/>
                </a:solidFill>
              </a:rPr>
              <a:t>来保存中间结果</a:t>
            </a:r>
          </a:p>
        </p:txBody>
      </p:sp>
      <p:sp>
        <p:nvSpPr>
          <p:cNvPr id="7" name="矩形 6">
            <a:extLst>
              <a:ext uri="{FF2B5EF4-FFF2-40B4-BE49-F238E27FC236}">
                <a16:creationId xmlns:a16="http://schemas.microsoft.com/office/drawing/2014/main" id="{BD2BC5E8-6CA3-4516-86C7-FD4D319E47FC}"/>
              </a:ext>
            </a:extLst>
          </p:cNvPr>
          <p:cNvSpPr/>
          <p:nvPr/>
        </p:nvSpPr>
        <p:spPr>
          <a:xfrm>
            <a:off x="6072479" y="1828686"/>
            <a:ext cx="567660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rPr>
              <a:t>index_min2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min_value</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result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min_value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index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enumerate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value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min_value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index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tuple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result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CBC14074-86CA-48B3-8831-1645CDAD79B8}"/>
              </a:ext>
            </a:extLst>
          </p:cNvPr>
          <p:cNvSpPr/>
          <p:nvPr/>
        </p:nvSpPr>
        <p:spPr>
          <a:xfrm>
            <a:off x="226078" y="4211644"/>
            <a:ext cx="6285196" cy="1077218"/>
          </a:xfrm>
          <a:prstGeom prst="rect">
            <a:avLst/>
          </a:prstGeom>
        </p:spPr>
        <p:txBody>
          <a:bodyPr wrap="square">
            <a:spAutoFit/>
          </a:bodyPr>
          <a:lstStyle/>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random</a:t>
            </a:r>
            <a:r>
              <a:rPr lang="en-US" altLang="zh-CN" sz="16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randint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50</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index_min</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index_min2</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en-US" sz="1600" dirty="0"/>
          </a:p>
        </p:txBody>
      </p:sp>
      <p:sp>
        <p:nvSpPr>
          <p:cNvPr id="9" name="文本框 6">
            <a:extLst>
              <a:ext uri="{FF2B5EF4-FFF2-40B4-BE49-F238E27FC236}">
                <a16:creationId xmlns:a16="http://schemas.microsoft.com/office/drawing/2014/main" id="{FDE8D0D0-A698-4394-B2D6-3B62D6C9ED83}"/>
              </a:ext>
            </a:extLst>
          </p:cNvPr>
          <p:cNvSpPr txBox="1"/>
          <p:nvPr/>
        </p:nvSpPr>
        <p:spPr>
          <a:xfrm>
            <a:off x="2934061" y="1681202"/>
            <a:ext cx="1571264" cy="3693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index_min.py</a:t>
            </a:r>
            <a:endParaRPr lang="zh-CN" altLang="en-US" dirty="0">
              <a:solidFill>
                <a:schemeClr val="bg1"/>
              </a:solidFill>
            </a:endParaRPr>
          </a:p>
        </p:txBody>
      </p:sp>
    </p:spTree>
    <p:extLst>
      <p:ext uri="{BB962C8B-B14F-4D97-AF65-F5344CB8AC3E}">
        <p14:creationId xmlns:p14="http://schemas.microsoft.com/office/powerpoint/2010/main" val="2567150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Autofit/>
          </a:bodyPr>
          <a:lstStyle/>
          <a:p>
            <a:r>
              <a:rPr lang="zh-CN" altLang="en-US" sz="2400" dirty="0"/>
              <a:t>有序对象：字符串、列表和元组</a:t>
            </a:r>
          </a:p>
          <a:p>
            <a:r>
              <a:rPr lang="zh-CN" altLang="en-US" sz="2400" dirty="0"/>
              <a:t>可变有序对象：列表</a:t>
            </a:r>
          </a:p>
          <a:p>
            <a:r>
              <a:rPr lang="zh-CN" altLang="en-US" sz="2400" dirty="0"/>
              <a:t>有序对象的切片</a:t>
            </a:r>
          </a:p>
          <a:p>
            <a:r>
              <a:rPr lang="zh-CN" altLang="en-US" sz="2400" dirty="0"/>
              <a:t>序列解包</a:t>
            </a:r>
          </a:p>
          <a:p>
            <a:r>
              <a:rPr lang="zh-CN" altLang="en-US" sz="2400" dirty="0"/>
              <a:t>用于序列的常用内置函数：</a:t>
            </a:r>
            <a:r>
              <a:rPr lang="en-US" altLang="zh-CN" sz="2400" dirty="0"/>
              <a:t>zip</a:t>
            </a:r>
            <a:r>
              <a:rPr lang="zh-CN" altLang="en-US" sz="2400" dirty="0"/>
              <a:t>和</a:t>
            </a:r>
            <a:r>
              <a:rPr lang="en-US" altLang="zh-CN" sz="2400" dirty="0"/>
              <a:t>enumerate</a:t>
            </a:r>
          </a:p>
          <a:p>
            <a:r>
              <a:rPr lang="zh-CN" altLang="en-US" sz="2400" b="1" dirty="0">
                <a:solidFill>
                  <a:schemeClr val="accent6"/>
                </a:solidFill>
              </a:rPr>
              <a:t>函数式编程：</a:t>
            </a:r>
            <a:endParaRPr lang="en-US" altLang="zh-CN" sz="2400" b="1" dirty="0">
              <a:solidFill>
                <a:schemeClr val="accent6"/>
              </a:solidFill>
            </a:endParaRPr>
          </a:p>
          <a:p>
            <a:pPr lvl="1"/>
            <a:r>
              <a:rPr lang="zh-CN" altLang="en-US" sz="2400" dirty="0"/>
              <a:t>列表解析式</a:t>
            </a:r>
            <a:endParaRPr lang="en-US" altLang="zh-CN" sz="2400" dirty="0"/>
          </a:p>
          <a:p>
            <a:pPr lvl="1"/>
            <a:r>
              <a:rPr lang="zh-CN" altLang="en-US" sz="2400" dirty="0"/>
              <a:t>生成器表达式</a:t>
            </a:r>
            <a:endParaRPr lang="en-US" altLang="zh-CN" sz="2400" dirty="0"/>
          </a:p>
          <a:p>
            <a:pPr lvl="1"/>
            <a:r>
              <a:rPr lang="en-US" altLang="zh-CN" sz="2400" dirty="0"/>
              <a:t>map/filter/reduce</a:t>
            </a:r>
          </a:p>
          <a:p>
            <a:pPr lvl="1"/>
            <a:r>
              <a:rPr lang="zh-CN" altLang="en-US" sz="2400" dirty="0"/>
              <a:t>生成器函数</a:t>
            </a:r>
          </a:p>
          <a:p>
            <a:r>
              <a:rPr lang="zh-CN" altLang="en-US" sz="2400" dirty="0"/>
              <a:t>多维列表</a:t>
            </a:r>
          </a:p>
        </p:txBody>
      </p:sp>
    </p:spTree>
    <p:extLst>
      <p:ext uri="{BB962C8B-B14F-4D97-AF65-F5344CB8AC3E}">
        <p14:creationId xmlns:p14="http://schemas.microsoft.com/office/powerpoint/2010/main" val="534858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BA1D4-53F5-4198-8BDA-496E306DFFF8}"/>
              </a:ext>
            </a:extLst>
          </p:cNvPr>
          <p:cNvSpPr>
            <a:spLocks noGrp="1"/>
          </p:cNvSpPr>
          <p:nvPr>
            <p:ph type="title"/>
          </p:nvPr>
        </p:nvSpPr>
        <p:spPr/>
        <p:txBody>
          <a:bodyPr/>
          <a:lstStyle/>
          <a:p>
            <a:r>
              <a:rPr lang="zh-CN" altLang="en-US" dirty="0"/>
              <a:t>列表解析式（</a:t>
            </a:r>
            <a:r>
              <a:rPr lang="en-US" altLang="zh-CN" dirty="0"/>
              <a:t>list comprehension</a:t>
            </a:r>
            <a:r>
              <a:rPr lang="zh-CN" altLang="en-US" dirty="0"/>
              <a:t>）</a:t>
            </a:r>
          </a:p>
        </p:txBody>
      </p:sp>
      <p:sp>
        <p:nvSpPr>
          <p:cNvPr id="3" name="内容占位符 2">
            <a:extLst>
              <a:ext uri="{FF2B5EF4-FFF2-40B4-BE49-F238E27FC236}">
                <a16:creationId xmlns:a16="http://schemas.microsoft.com/office/drawing/2014/main" id="{9EF5980D-7B0F-465E-AD46-6CA85ACB8399}"/>
              </a:ext>
            </a:extLst>
          </p:cNvPr>
          <p:cNvSpPr>
            <a:spLocks noGrp="1"/>
          </p:cNvSpPr>
          <p:nvPr>
            <p:ph idx="1"/>
          </p:nvPr>
        </p:nvSpPr>
        <p:spPr/>
        <p:txBody>
          <a:bodyPr/>
          <a:lstStyle/>
          <a:p>
            <a:pPr>
              <a:lnSpc>
                <a:spcPct val="100000"/>
              </a:lnSpc>
            </a:pPr>
            <a:r>
              <a:rPr lang="zh-CN" altLang="en-US" dirty="0"/>
              <a:t>集合论： </a:t>
            </a:r>
            <a:r>
              <a:rPr lang="en-US" altLang="zh-CN" dirty="0"/>
              <a:t>{ x | p(x)}</a:t>
            </a:r>
          </a:p>
          <a:p>
            <a:pPr lvl="1">
              <a:lnSpc>
                <a:spcPct val="100000"/>
              </a:lnSpc>
            </a:pPr>
            <a:r>
              <a:rPr lang="zh-CN" altLang="en-US" sz="2000" dirty="0"/>
              <a:t>偶数  </a:t>
            </a:r>
            <a:r>
              <a:rPr lang="en-US" altLang="zh-CN" sz="2000" dirty="0"/>
              <a:t>{x | x = 2k, k ∈Z} </a:t>
            </a:r>
          </a:p>
          <a:p>
            <a:pPr lvl="1">
              <a:lnSpc>
                <a:spcPct val="100000"/>
              </a:lnSpc>
            </a:pPr>
            <a:r>
              <a:rPr lang="zh-CN" altLang="en-US" sz="2000" dirty="0"/>
              <a:t>平方数  </a:t>
            </a:r>
            <a:r>
              <a:rPr lang="en-US" altLang="zh-CN" sz="2000" dirty="0"/>
              <a:t>{x | x= k ** 2, k ∈Z}   </a:t>
            </a:r>
            <a:r>
              <a:rPr lang="zh-CN" altLang="en-US" sz="2000" dirty="0"/>
              <a:t>或者  </a:t>
            </a:r>
            <a:r>
              <a:rPr lang="en-US" altLang="zh-CN" sz="2000" dirty="0"/>
              <a:t>{ x ** 2 | x ∈Z} </a:t>
            </a:r>
            <a:r>
              <a:rPr lang="zh-CN" altLang="en-US" sz="2000" dirty="0"/>
              <a:t> </a:t>
            </a:r>
            <a:endParaRPr lang="en-US" altLang="zh-CN" sz="2000" dirty="0"/>
          </a:p>
          <a:p>
            <a:pPr>
              <a:lnSpc>
                <a:spcPct val="100000"/>
              </a:lnSpc>
            </a:pPr>
            <a:r>
              <a:rPr lang="zh-CN" altLang="en-US" dirty="0"/>
              <a:t>列表推导式</a:t>
            </a:r>
            <a:r>
              <a:rPr lang="en-US" altLang="zh-CN" dirty="0"/>
              <a:t>/</a:t>
            </a:r>
            <a:r>
              <a:rPr lang="zh-CN" altLang="en-US" dirty="0"/>
              <a:t>解析式（</a:t>
            </a:r>
            <a:r>
              <a:rPr lang="en-US" altLang="zh-CN" dirty="0"/>
              <a:t>list comprehension</a:t>
            </a:r>
            <a:r>
              <a:rPr lang="zh-CN" altLang="en-US" dirty="0"/>
              <a:t>）是利用其他可迭代对象</a:t>
            </a:r>
            <a:r>
              <a:rPr lang="en-US" altLang="zh-CN" dirty="0"/>
              <a:t>(</a:t>
            </a:r>
            <a:r>
              <a:rPr lang="zh-CN" altLang="en-US" dirty="0"/>
              <a:t>比如列表</a:t>
            </a:r>
            <a:r>
              <a:rPr lang="en-US" altLang="zh-CN" dirty="0"/>
              <a:t>)</a:t>
            </a:r>
            <a:r>
              <a:rPr lang="zh-CN" altLang="en-US" dirty="0"/>
              <a:t>中的各个元素或者某些元素</a:t>
            </a:r>
            <a:r>
              <a:rPr lang="zh-CN" altLang="en-US" u="sng" dirty="0">
                <a:solidFill>
                  <a:srgbClr val="FF0000"/>
                </a:solidFill>
              </a:rPr>
              <a:t>创建新列表</a:t>
            </a:r>
            <a:r>
              <a:rPr lang="zh-CN" altLang="en-US" dirty="0"/>
              <a:t>的一种方法，</a:t>
            </a:r>
            <a:r>
              <a:rPr lang="en-US" altLang="zh-CN" dirty="0" err="1">
                <a:latin typeface="宋体" pitchFamily="2" charset="-122"/>
              </a:rPr>
              <a:t>非常简洁，代码具有强可读性</a:t>
            </a:r>
            <a:endParaRPr lang="en-US" altLang="zh-CN" dirty="0">
              <a:latin typeface="宋体" pitchFamily="2" charset="-122"/>
            </a:endParaRPr>
          </a:p>
          <a:p>
            <a:pPr marL="0" indent="0">
              <a:lnSpc>
                <a:spcPct val="100000"/>
              </a:lnSpc>
              <a:buNone/>
            </a:pPr>
            <a:r>
              <a:rPr lang="en-US" altLang="zh-CN" sz="1800" dirty="0">
                <a:latin typeface="Consolas" panose="020B0609020204030204" pitchFamily="49" charset="0"/>
              </a:rPr>
              <a:t>[expr for value in </a:t>
            </a:r>
            <a:r>
              <a:rPr lang="en-US" altLang="zh-CN" sz="1800" dirty="0" err="1">
                <a:latin typeface="Consolas" panose="020B0609020204030204" pitchFamily="49" charset="0"/>
              </a:rPr>
              <a:t>iterable</a:t>
            </a:r>
            <a:r>
              <a:rPr lang="en-US" altLang="zh-CN" sz="1800" dirty="0">
                <a:latin typeface="Consolas" panose="020B0609020204030204" pitchFamily="49" charset="0"/>
              </a:rPr>
              <a:t>]                 [2*k for k in range(100)]</a:t>
            </a:r>
            <a:endParaRPr lang="zh-CN" altLang="en-US" sz="1800" dirty="0">
              <a:latin typeface="Consolas" panose="020B0609020204030204" pitchFamily="49" charset="0"/>
            </a:endParaRPr>
          </a:p>
          <a:p>
            <a:pPr marL="0" indent="0">
              <a:lnSpc>
                <a:spcPct val="100000"/>
              </a:lnSpc>
              <a:buNone/>
            </a:pPr>
            <a:r>
              <a:rPr lang="en-US" altLang="zh-CN" sz="1800" dirty="0">
                <a:latin typeface="Consolas" panose="020B0609020204030204" pitchFamily="49" charset="0"/>
              </a:rPr>
              <a:t>[expr for value in </a:t>
            </a:r>
            <a:r>
              <a:rPr lang="en-US" altLang="zh-CN" sz="1800" dirty="0" err="1">
                <a:latin typeface="Consolas" panose="020B0609020204030204" pitchFamily="49" charset="0"/>
              </a:rPr>
              <a:t>iterable</a:t>
            </a:r>
            <a:r>
              <a:rPr lang="en-US" altLang="zh-CN" sz="1800" dirty="0">
                <a:latin typeface="Consolas" panose="020B0609020204030204" pitchFamily="49" charset="0"/>
              </a:rPr>
              <a:t> if condition]</a:t>
            </a:r>
            <a:r>
              <a:rPr lang="en-US" altLang="zh-CN" sz="1800" dirty="0">
                <a:solidFill>
                  <a:srgbClr val="FF0000"/>
                </a:solidFill>
                <a:latin typeface="Consolas" panose="020B0609020204030204" pitchFamily="49" charset="0"/>
              </a:rPr>
              <a:t>    [</a:t>
            </a:r>
            <a:r>
              <a:rPr lang="en-US" altLang="zh-CN" sz="1800" dirty="0">
                <a:latin typeface="Consolas" panose="020B0609020204030204" pitchFamily="49" charset="0"/>
              </a:rPr>
              <a:t>2*k for k in range(100) </a:t>
            </a:r>
            <a:r>
              <a:rPr lang="en-US" altLang="zh-CN" sz="1800" dirty="0">
                <a:solidFill>
                  <a:srgbClr val="FF0000"/>
                </a:solidFill>
                <a:latin typeface="Consolas" panose="020B0609020204030204" pitchFamily="49" charset="0"/>
              </a:rPr>
              <a:t>if k % 10 == 0]</a:t>
            </a:r>
          </a:p>
          <a:p>
            <a:pPr marL="0" indent="0">
              <a:lnSpc>
                <a:spcPct val="100000"/>
              </a:lnSpc>
              <a:buNone/>
            </a:pPr>
            <a:r>
              <a:rPr lang="zh-CN" altLang="en-US" b="1" dirty="0">
                <a:latin typeface="Consolas" panose="020B0609020204030204" pitchFamily="49" charset="0"/>
              </a:rPr>
              <a:t>基本要素</a:t>
            </a:r>
            <a:r>
              <a:rPr lang="en-US" altLang="zh-CN" b="1" dirty="0">
                <a:latin typeface="Consolas" panose="020B0609020204030204" pitchFamily="49" charset="0"/>
              </a:rPr>
              <a:t>:</a:t>
            </a:r>
          </a:p>
          <a:p>
            <a:pPr marL="285750" indent="-285750">
              <a:lnSpc>
                <a:spcPct val="100000"/>
              </a:lnSpc>
            </a:pPr>
            <a:r>
              <a:rPr lang="zh-CN" altLang="en-US" b="1" dirty="0">
                <a:solidFill>
                  <a:srgbClr val="FF0000"/>
                </a:solidFill>
                <a:latin typeface="Consolas" panose="020B0609020204030204" pitchFamily="49" charset="0"/>
              </a:rPr>
              <a:t>可迭代对象</a:t>
            </a:r>
            <a:r>
              <a:rPr lang="zh-CN" altLang="en-US" dirty="0">
                <a:latin typeface="Consolas" panose="020B0609020204030204" pitchFamily="49" charset="0"/>
              </a:rPr>
              <a:t>中的元素，通过</a:t>
            </a:r>
            <a:r>
              <a:rPr lang="zh-CN" altLang="en-US" b="1" dirty="0">
                <a:solidFill>
                  <a:srgbClr val="FF0000"/>
                </a:solidFill>
                <a:latin typeface="Consolas" panose="020B0609020204030204" pitchFamily="49" charset="0"/>
              </a:rPr>
              <a:t>表达式进行进一步运算</a:t>
            </a:r>
            <a:r>
              <a:rPr lang="zh-CN" altLang="en-US" dirty="0">
                <a:latin typeface="Consolas" panose="020B0609020204030204" pitchFamily="49" charset="0"/>
              </a:rPr>
              <a:t>，对应新列表中的元素</a:t>
            </a:r>
            <a:endParaRPr lang="en-US" altLang="zh-CN" dirty="0">
              <a:latin typeface="Consolas" panose="020B0609020204030204" pitchFamily="49" charset="0"/>
            </a:endParaRPr>
          </a:p>
          <a:p>
            <a:pPr marL="285750" indent="-285750">
              <a:lnSpc>
                <a:spcPct val="100000"/>
              </a:lnSpc>
            </a:pPr>
            <a:r>
              <a:rPr lang="en-US" altLang="zh-CN" dirty="0">
                <a:latin typeface="Consolas" panose="020B0609020204030204" pitchFamily="49" charset="0"/>
              </a:rPr>
              <a:t>if</a:t>
            </a:r>
            <a:r>
              <a:rPr lang="zh-CN" altLang="en-US" dirty="0">
                <a:latin typeface="Consolas" panose="020B0609020204030204" pitchFamily="49" charset="0"/>
              </a:rPr>
              <a:t>子句</a:t>
            </a:r>
            <a:r>
              <a:rPr lang="zh-CN" altLang="en-US" b="1" dirty="0">
                <a:solidFill>
                  <a:srgbClr val="FF0000"/>
                </a:solidFill>
                <a:latin typeface="Consolas" panose="020B0609020204030204" pitchFamily="49" charset="0"/>
              </a:rPr>
              <a:t>过滤掉</a:t>
            </a:r>
            <a:r>
              <a:rPr lang="zh-CN" altLang="en-US" dirty="0">
                <a:latin typeface="Consolas" panose="020B0609020204030204" pitchFamily="49" charset="0"/>
              </a:rPr>
              <a:t>可迭代对象中的一些元素</a:t>
            </a:r>
            <a:endParaRPr lang="en-US" altLang="zh-CN" dirty="0">
              <a:latin typeface="Consolas" panose="020B0609020204030204" pitchFamily="49" charset="0"/>
            </a:endParaRPr>
          </a:p>
          <a:p>
            <a:pPr>
              <a:lnSpc>
                <a:spcPct val="100000"/>
              </a:lnSpc>
            </a:pPr>
            <a:r>
              <a:rPr lang="zh-CN" altLang="en-US" b="1" dirty="0">
                <a:solidFill>
                  <a:srgbClr val="FF0000"/>
                </a:solidFill>
              </a:rPr>
              <a:t>列表推导式中引入的变量相当于本地变量，仅在列表推导式中有意义</a:t>
            </a:r>
          </a:p>
          <a:p>
            <a:pPr marL="285750" indent="-285750">
              <a:lnSpc>
                <a:spcPct val="100000"/>
              </a:lnSpc>
            </a:pPr>
            <a:endParaRPr lang="zh-CN" altLang="en-US" dirty="0">
              <a:latin typeface="Consolas" panose="020B0609020204030204" pitchFamily="49" charset="0"/>
            </a:endParaRPr>
          </a:p>
          <a:p>
            <a:pPr>
              <a:lnSpc>
                <a:spcPct val="100000"/>
              </a:lnSpc>
            </a:pPr>
            <a:endParaRPr lang="en-US" altLang="zh-CN" dirty="0">
              <a:latin typeface="宋体" pitchFamily="2" charset="-122"/>
            </a:endParaRPr>
          </a:p>
          <a:p>
            <a:pPr>
              <a:lnSpc>
                <a:spcPct val="100000"/>
              </a:lnSpc>
            </a:pPr>
            <a:endParaRPr lang="zh-CN" altLang="en-US" dirty="0"/>
          </a:p>
        </p:txBody>
      </p:sp>
      <p:grpSp>
        <p:nvGrpSpPr>
          <p:cNvPr id="4" name="组合 3">
            <a:extLst>
              <a:ext uri="{FF2B5EF4-FFF2-40B4-BE49-F238E27FC236}">
                <a16:creationId xmlns:a16="http://schemas.microsoft.com/office/drawing/2014/main" id="{501F914B-75CC-4DE8-97A9-CD81ED51704A}"/>
              </a:ext>
            </a:extLst>
          </p:cNvPr>
          <p:cNvGrpSpPr/>
          <p:nvPr/>
        </p:nvGrpSpPr>
        <p:grpSpPr>
          <a:xfrm>
            <a:off x="7515214" y="511627"/>
            <a:ext cx="3612357" cy="1226956"/>
            <a:chOff x="5712362" y="88355"/>
            <a:chExt cx="3612357" cy="1226956"/>
          </a:xfrm>
        </p:grpSpPr>
        <p:grpSp>
          <p:nvGrpSpPr>
            <p:cNvPr id="5" name="组合 4">
              <a:extLst>
                <a:ext uri="{FF2B5EF4-FFF2-40B4-BE49-F238E27FC236}">
                  <a16:creationId xmlns:a16="http://schemas.microsoft.com/office/drawing/2014/main" id="{7D773F61-162F-431E-836A-5EE956F1CE37}"/>
                </a:ext>
              </a:extLst>
            </p:cNvPr>
            <p:cNvGrpSpPr/>
            <p:nvPr/>
          </p:nvGrpSpPr>
          <p:grpSpPr>
            <a:xfrm>
              <a:off x="5712362" y="88355"/>
              <a:ext cx="3612357" cy="379213"/>
              <a:chOff x="3059894" y="5518984"/>
              <a:chExt cx="3612357" cy="379213"/>
            </a:xfrm>
          </p:grpSpPr>
          <p:sp>
            <p:nvSpPr>
              <p:cNvPr id="10" name="文本框 9">
                <a:extLst>
                  <a:ext uri="{FF2B5EF4-FFF2-40B4-BE49-F238E27FC236}">
                    <a16:creationId xmlns:a16="http://schemas.microsoft.com/office/drawing/2014/main" id="{3944DBF9-5010-4CCE-A351-1C71C2E46ADE}"/>
                  </a:ext>
                </a:extLst>
              </p:cNvPr>
              <p:cNvSpPr txBox="1"/>
              <p:nvPr/>
            </p:nvSpPr>
            <p:spPr>
              <a:xfrm>
                <a:off x="3059894" y="5518984"/>
                <a:ext cx="1071563" cy="369332"/>
              </a:xfrm>
              <a:prstGeom prst="rect">
                <a:avLst/>
              </a:prstGeom>
              <a:noFill/>
              <a:ln>
                <a:solidFill>
                  <a:schemeClr val="accent1"/>
                </a:solidFill>
              </a:ln>
            </p:spPr>
            <p:txBody>
              <a:bodyPr wrap="square" rtlCol="0">
                <a:spAutoFit/>
              </a:bodyPr>
              <a:lstStyle/>
              <a:p>
                <a:r>
                  <a:rPr lang="zh-CN" altLang="en-US" dirty="0"/>
                  <a:t>整数集</a:t>
                </a:r>
                <a:r>
                  <a:rPr lang="en-US" altLang="zh-CN" dirty="0"/>
                  <a:t>Z</a:t>
                </a:r>
                <a:endParaRPr lang="zh-CN" altLang="en-US" dirty="0"/>
              </a:p>
            </p:txBody>
          </p:sp>
          <p:sp>
            <p:nvSpPr>
              <p:cNvPr id="11" name="文本框 10">
                <a:extLst>
                  <a:ext uri="{FF2B5EF4-FFF2-40B4-BE49-F238E27FC236}">
                    <a16:creationId xmlns:a16="http://schemas.microsoft.com/office/drawing/2014/main" id="{043CA024-9786-4E47-A446-64953CC4CE61}"/>
                  </a:ext>
                </a:extLst>
              </p:cNvPr>
              <p:cNvSpPr txBox="1"/>
              <p:nvPr/>
            </p:nvSpPr>
            <p:spPr>
              <a:xfrm>
                <a:off x="5703081" y="5528865"/>
                <a:ext cx="969170" cy="369332"/>
              </a:xfrm>
              <a:prstGeom prst="rect">
                <a:avLst/>
              </a:prstGeom>
              <a:noFill/>
              <a:ln>
                <a:solidFill>
                  <a:schemeClr val="accent1"/>
                </a:solidFill>
              </a:ln>
            </p:spPr>
            <p:txBody>
              <a:bodyPr wrap="square" rtlCol="0">
                <a:spAutoFit/>
              </a:bodyPr>
              <a:lstStyle/>
              <a:p>
                <a:pPr algn="ctr"/>
                <a:r>
                  <a:rPr lang="zh-CN" altLang="en-US" dirty="0"/>
                  <a:t>偶数集</a:t>
                </a:r>
              </a:p>
            </p:txBody>
          </p:sp>
          <p:cxnSp>
            <p:nvCxnSpPr>
              <p:cNvPr id="12" name="直接箭头连接符 11">
                <a:extLst>
                  <a:ext uri="{FF2B5EF4-FFF2-40B4-BE49-F238E27FC236}">
                    <a16:creationId xmlns:a16="http://schemas.microsoft.com/office/drawing/2014/main" id="{61C15078-2E65-4186-AE24-A5122E97398C}"/>
                  </a:ext>
                </a:extLst>
              </p:cNvPr>
              <p:cNvCxnSpPr>
                <a:stCxn id="10" idx="3"/>
                <a:endCxn id="11" idx="1"/>
              </p:cNvCxnSpPr>
              <p:nvPr/>
            </p:nvCxnSpPr>
            <p:spPr>
              <a:xfrm>
                <a:off x="4131457" y="5703650"/>
                <a:ext cx="1571624" cy="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D960F480-E345-45C9-86CA-35EBA94E82EE}"/>
                </a:ext>
              </a:extLst>
            </p:cNvPr>
            <p:cNvSpPr txBox="1"/>
            <p:nvPr/>
          </p:nvSpPr>
          <p:spPr>
            <a:xfrm>
              <a:off x="5712362" y="621995"/>
              <a:ext cx="1543050" cy="369332"/>
            </a:xfrm>
            <a:prstGeom prst="rect">
              <a:avLst/>
            </a:prstGeom>
            <a:noFill/>
            <a:ln>
              <a:solidFill>
                <a:schemeClr val="accent1"/>
              </a:solidFill>
            </a:ln>
          </p:spPr>
          <p:txBody>
            <a:bodyPr wrap="square" rtlCol="0">
              <a:spAutoFit/>
            </a:bodyPr>
            <a:lstStyle/>
            <a:p>
              <a:pPr algn="ctr"/>
              <a:r>
                <a:rPr lang="zh-CN" altLang="en-US" dirty="0"/>
                <a:t>可迭代对象</a:t>
              </a:r>
            </a:p>
          </p:txBody>
        </p:sp>
        <p:sp>
          <p:nvSpPr>
            <p:cNvPr id="7" name="文本框 6">
              <a:extLst>
                <a:ext uri="{FF2B5EF4-FFF2-40B4-BE49-F238E27FC236}">
                  <a16:creationId xmlns:a16="http://schemas.microsoft.com/office/drawing/2014/main" id="{51219F84-2B32-49A0-815F-31BEEE4366DD}"/>
                </a:ext>
              </a:extLst>
            </p:cNvPr>
            <p:cNvSpPr txBox="1"/>
            <p:nvPr/>
          </p:nvSpPr>
          <p:spPr>
            <a:xfrm>
              <a:off x="8355549" y="621994"/>
              <a:ext cx="969170" cy="369332"/>
            </a:xfrm>
            <a:prstGeom prst="rect">
              <a:avLst/>
            </a:prstGeom>
            <a:noFill/>
            <a:ln>
              <a:solidFill>
                <a:schemeClr val="accent1"/>
              </a:solidFill>
            </a:ln>
          </p:spPr>
          <p:txBody>
            <a:bodyPr wrap="square" rtlCol="0">
              <a:spAutoFit/>
            </a:bodyPr>
            <a:lstStyle/>
            <a:p>
              <a:pPr algn="ctr"/>
              <a:r>
                <a:rPr lang="zh-CN" altLang="en-US" dirty="0"/>
                <a:t>列表</a:t>
              </a:r>
            </a:p>
          </p:txBody>
        </p:sp>
        <p:cxnSp>
          <p:nvCxnSpPr>
            <p:cNvPr id="8" name="直接箭头连接符 7">
              <a:extLst>
                <a:ext uri="{FF2B5EF4-FFF2-40B4-BE49-F238E27FC236}">
                  <a16:creationId xmlns:a16="http://schemas.microsoft.com/office/drawing/2014/main" id="{28A3FB43-7C98-4D6E-92F8-8480F45DE181}"/>
                </a:ext>
              </a:extLst>
            </p:cNvPr>
            <p:cNvCxnSpPr>
              <a:stCxn id="6" idx="3"/>
              <a:endCxn id="7" idx="1"/>
            </p:cNvCxnSpPr>
            <p:nvPr/>
          </p:nvCxnSpPr>
          <p:spPr>
            <a:xfrm flipV="1">
              <a:off x="7255412" y="806660"/>
              <a:ext cx="11001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071F986-1171-4127-BBB2-1BAFF035300D}"/>
                </a:ext>
              </a:extLst>
            </p:cNvPr>
            <p:cNvSpPr txBox="1"/>
            <p:nvPr/>
          </p:nvSpPr>
          <p:spPr>
            <a:xfrm>
              <a:off x="7255412" y="945979"/>
              <a:ext cx="1100137" cy="369332"/>
            </a:xfrm>
            <a:prstGeom prst="rect">
              <a:avLst/>
            </a:prstGeom>
            <a:noFill/>
          </p:spPr>
          <p:txBody>
            <a:bodyPr wrap="square" rtlCol="0">
              <a:spAutoFit/>
            </a:bodyPr>
            <a:lstStyle/>
            <a:p>
              <a:r>
                <a:rPr lang="zh-CN" altLang="en-US" dirty="0">
                  <a:solidFill>
                    <a:srgbClr val="FF0000"/>
                  </a:solidFill>
                </a:rPr>
                <a:t>某些元素</a:t>
              </a:r>
            </a:p>
          </p:txBody>
        </p:sp>
      </p:grpSp>
      <p:sp>
        <p:nvSpPr>
          <p:cNvPr id="13" name="矩形 12">
            <a:extLst>
              <a:ext uri="{FF2B5EF4-FFF2-40B4-BE49-F238E27FC236}">
                <a16:creationId xmlns:a16="http://schemas.microsoft.com/office/drawing/2014/main" id="{EB5D690C-571E-442D-8E88-B851D6A31C2B}"/>
              </a:ext>
            </a:extLst>
          </p:cNvPr>
          <p:cNvSpPr/>
          <p:nvPr/>
        </p:nvSpPr>
        <p:spPr>
          <a:xfrm>
            <a:off x="915695" y="5789879"/>
            <a:ext cx="3198344" cy="1015663"/>
          </a:xfrm>
          <a:prstGeom prst="rect">
            <a:avLst/>
          </a:prstGeom>
          <a:solidFill>
            <a:schemeClr val="bg1">
              <a:lumMod val="95000"/>
            </a:schemeClr>
          </a:solidFill>
          <a:ln>
            <a:solidFill>
              <a:srgbClr val="00B050"/>
            </a:solidFill>
          </a:ln>
        </p:spPr>
        <p:txBody>
          <a:bodyPr wrap="square">
            <a:spAutoFit/>
          </a:bodyPr>
          <a:lstStyle/>
          <a:p>
            <a:r>
              <a:rPr lang="en-US" altLang="zh-CN" sz="2000" dirty="0">
                <a:latin typeface="Consolas" panose="020B0609020204030204" pitchFamily="49" charset="0"/>
              </a:rPr>
              <a:t>s = []</a:t>
            </a:r>
          </a:p>
          <a:p>
            <a:r>
              <a:rPr lang="en-US" altLang="zh-CN" sz="2000" dirty="0">
                <a:latin typeface="Consolas" panose="020B0609020204030204" pitchFamily="49" charset="0"/>
              </a:rPr>
              <a:t>for x in range(10):</a:t>
            </a:r>
          </a:p>
          <a:p>
            <a:r>
              <a:rPr lang="en-US" altLang="zh-CN" sz="2000" dirty="0">
                <a:latin typeface="Consolas" panose="020B0609020204030204" pitchFamily="49" charset="0"/>
              </a:rPr>
              <a:t>    </a:t>
            </a:r>
            <a:r>
              <a:rPr lang="en-US" altLang="zh-CN" sz="2000" dirty="0" err="1">
                <a:latin typeface="Consolas" panose="020B0609020204030204" pitchFamily="49" charset="0"/>
              </a:rPr>
              <a:t>s.append</a:t>
            </a:r>
            <a:r>
              <a:rPr lang="en-US" altLang="zh-CN" sz="2000" dirty="0">
                <a:latin typeface="Consolas" panose="020B0609020204030204" pitchFamily="49" charset="0"/>
              </a:rPr>
              <a:t>(x * x)</a:t>
            </a:r>
          </a:p>
        </p:txBody>
      </p:sp>
      <p:sp>
        <p:nvSpPr>
          <p:cNvPr id="14" name="矩形 13">
            <a:extLst>
              <a:ext uri="{FF2B5EF4-FFF2-40B4-BE49-F238E27FC236}">
                <a16:creationId xmlns:a16="http://schemas.microsoft.com/office/drawing/2014/main" id="{C26C3F84-7E21-42A0-A652-B5401D576361}"/>
              </a:ext>
            </a:extLst>
          </p:cNvPr>
          <p:cNvSpPr/>
          <p:nvPr/>
        </p:nvSpPr>
        <p:spPr>
          <a:xfrm>
            <a:off x="722979" y="5021193"/>
            <a:ext cx="4142481" cy="802014"/>
          </a:xfrm>
          <a:prstGeom prst="rect">
            <a:avLst/>
          </a:prstGeom>
          <a:ln>
            <a:noFill/>
          </a:ln>
        </p:spPr>
        <p:txBody>
          <a:bodyPr wrap="none">
            <a:spAutoFit/>
          </a:bodyPr>
          <a:lstStyle/>
          <a:p>
            <a:pPr>
              <a:lnSpc>
                <a:spcPct val="120000"/>
              </a:lnSpc>
            </a:pPr>
            <a:r>
              <a:rPr lang="en-US" altLang="zh-CN" sz="2000" dirty="0">
                <a:latin typeface="宋体" pitchFamily="2" charset="-122"/>
              </a:rPr>
              <a:t>s = </a:t>
            </a:r>
            <a:r>
              <a:rPr lang="en-US" altLang="zh-CN" sz="2000" b="1" dirty="0">
                <a:latin typeface="宋体" pitchFamily="2" charset="-122"/>
              </a:rPr>
              <a:t>[x * x for x in range(10)</a:t>
            </a:r>
            <a:r>
              <a:rPr lang="en-US" altLang="zh-CN" sz="2000" dirty="0">
                <a:latin typeface="宋体" pitchFamily="2" charset="-122"/>
              </a:rPr>
              <a:t>]</a:t>
            </a:r>
          </a:p>
          <a:p>
            <a:pPr>
              <a:lnSpc>
                <a:spcPct val="120000"/>
              </a:lnSpc>
            </a:pPr>
            <a:r>
              <a:rPr lang="en-US" altLang="zh-CN" sz="2000" dirty="0"/>
              <a:t>#</a:t>
            </a:r>
            <a:r>
              <a:rPr lang="zh-CN" altLang="en-US" sz="2000" dirty="0"/>
              <a:t> </a:t>
            </a:r>
            <a:r>
              <a:rPr lang="en-US" altLang="zh-CN" sz="2000" dirty="0"/>
              <a:t>[0, 1, 4, 9, 16, 25, 36, 49, 64, 81]</a:t>
            </a:r>
            <a:endParaRPr lang="en-US" altLang="zh-CN" sz="2000" dirty="0">
              <a:latin typeface="宋体" pitchFamily="2" charset="-122"/>
            </a:endParaRPr>
          </a:p>
        </p:txBody>
      </p:sp>
      <p:sp>
        <p:nvSpPr>
          <p:cNvPr id="15" name="矩形 14">
            <a:extLst>
              <a:ext uri="{FF2B5EF4-FFF2-40B4-BE49-F238E27FC236}">
                <a16:creationId xmlns:a16="http://schemas.microsoft.com/office/drawing/2014/main" id="{330AAD6A-9A78-4DA8-B17C-2EE3CEB2A339}"/>
              </a:ext>
            </a:extLst>
          </p:cNvPr>
          <p:cNvSpPr/>
          <p:nvPr/>
        </p:nvSpPr>
        <p:spPr>
          <a:xfrm>
            <a:off x="7961221" y="5402191"/>
            <a:ext cx="3441208" cy="1323439"/>
          </a:xfrm>
          <a:prstGeom prst="rect">
            <a:avLst/>
          </a:prstGeom>
          <a:solidFill>
            <a:schemeClr val="bg1">
              <a:lumMod val="95000"/>
            </a:schemeClr>
          </a:solidFill>
          <a:ln>
            <a:solidFill>
              <a:srgbClr val="00B050"/>
            </a:solidFill>
          </a:ln>
        </p:spPr>
        <p:txBody>
          <a:bodyPr wrap="square">
            <a:spAutoFit/>
          </a:bodyPr>
          <a:lstStyle/>
          <a:p>
            <a:r>
              <a:rPr lang="en-US" altLang="zh-CN" sz="2000" dirty="0">
                <a:latin typeface="Consolas" panose="020B0609020204030204" pitchFamily="49" charset="0"/>
              </a:rPr>
              <a:t>s = []</a:t>
            </a:r>
          </a:p>
          <a:p>
            <a:r>
              <a:rPr lang="en-US" altLang="zh-CN" sz="2000" dirty="0">
                <a:latin typeface="Consolas" panose="020B0609020204030204" pitchFamily="49" charset="0"/>
              </a:rPr>
              <a:t>for x in range(10):</a:t>
            </a:r>
          </a:p>
          <a:p>
            <a:r>
              <a:rPr lang="en-US" altLang="zh-CN" sz="2000" dirty="0">
                <a:latin typeface="Consolas" panose="020B0609020204030204" pitchFamily="49" charset="0"/>
              </a:rPr>
              <a:t>  if x % 2: </a:t>
            </a:r>
          </a:p>
          <a:p>
            <a:r>
              <a:rPr lang="en-US" altLang="zh-CN" sz="2000" dirty="0">
                <a:latin typeface="Consolas" panose="020B0609020204030204" pitchFamily="49" charset="0"/>
              </a:rPr>
              <a:t>      </a:t>
            </a:r>
            <a:r>
              <a:rPr lang="en-US" altLang="zh-CN" sz="2000" dirty="0" err="1">
                <a:latin typeface="Consolas" panose="020B0609020204030204" pitchFamily="49" charset="0"/>
              </a:rPr>
              <a:t>s.append</a:t>
            </a:r>
            <a:r>
              <a:rPr lang="en-US" altLang="zh-CN" sz="2000" dirty="0">
                <a:latin typeface="Consolas" panose="020B0609020204030204" pitchFamily="49" charset="0"/>
              </a:rPr>
              <a:t>(x * x)</a:t>
            </a:r>
          </a:p>
        </p:txBody>
      </p:sp>
      <p:sp>
        <p:nvSpPr>
          <p:cNvPr id="16" name="矩形 15">
            <a:extLst>
              <a:ext uri="{FF2B5EF4-FFF2-40B4-BE49-F238E27FC236}">
                <a16:creationId xmlns:a16="http://schemas.microsoft.com/office/drawing/2014/main" id="{A7E00948-828B-49DD-9080-F7DE6A2EE5BF}"/>
              </a:ext>
            </a:extLst>
          </p:cNvPr>
          <p:cNvSpPr/>
          <p:nvPr/>
        </p:nvSpPr>
        <p:spPr>
          <a:xfrm>
            <a:off x="4865460" y="4997990"/>
            <a:ext cx="5242141" cy="781945"/>
          </a:xfrm>
          <a:prstGeom prst="rect">
            <a:avLst/>
          </a:prstGeom>
          <a:ln>
            <a:noFill/>
          </a:ln>
        </p:spPr>
        <p:txBody>
          <a:bodyPr wrap="none">
            <a:spAutoFit/>
          </a:bodyPr>
          <a:lstStyle/>
          <a:p>
            <a:pPr>
              <a:lnSpc>
                <a:spcPct val="120000"/>
              </a:lnSpc>
            </a:pPr>
            <a:r>
              <a:rPr lang="en-US" altLang="zh-CN" sz="2000" dirty="0">
                <a:latin typeface="宋体" pitchFamily="2" charset="-122"/>
              </a:rPr>
              <a:t>s = </a:t>
            </a:r>
            <a:r>
              <a:rPr lang="en-US" altLang="zh-CN" sz="2000" b="1" dirty="0">
                <a:latin typeface="宋体" pitchFamily="2" charset="-122"/>
              </a:rPr>
              <a:t>[x * x for x in range(10) if x % 2]</a:t>
            </a:r>
          </a:p>
          <a:p>
            <a:pPr>
              <a:lnSpc>
                <a:spcPct val="120000"/>
              </a:lnSpc>
            </a:pPr>
            <a:r>
              <a:rPr lang="en-US" altLang="zh-CN" sz="2000" dirty="0">
                <a:latin typeface="宋体" pitchFamily="2" charset="-122"/>
              </a:rPr>
              <a:t># [1, 9, 25, 49, 81]</a:t>
            </a:r>
          </a:p>
        </p:txBody>
      </p:sp>
    </p:spTree>
    <p:extLst>
      <p:ext uri="{BB962C8B-B14F-4D97-AF65-F5344CB8AC3E}">
        <p14:creationId xmlns:p14="http://schemas.microsoft.com/office/powerpoint/2010/main" val="2283114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DFDAC-497C-4844-A210-AC4B28E7CDEE}"/>
              </a:ext>
            </a:extLst>
          </p:cNvPr>
          <p:cNvSpPr>
            <a:spLocks noGrp="1"/>
          </p:cNvSpPr>
          <p:nvPr>
            <p:ph type="title"/>
          </p:nvPr>
        </p:nvSpPr>
        <p:spPr/>
        <p:txBody>
          <a:bodyPr/>
          <a:lstStyle/>
          <a:p>
            <a:r>
              <a:rPr lang="zh-CN" altLang="en-US" dirty="0"/>
              <a:t>列表解析式</a:t>
            </a:r>
            <a:r>
              <a:rPr lang="en-US" altLang="zh-CN" dirty="0"/>
              <a:t>: </a:t>
            </a:r>
            <a:r>
              <a:rPr lang="zh-CN" altLang="en-US" dirty="0"/>
              <a:t>复杂表达式</a:t>
            </a:r>
          </a:p>
        </p:txBody>
      </p:sp>
      <p:sp>
        <p:nvSpPr>
          <p:cNvPr id="3" name="内容占位符 2">
            <a:extLst>
              <a:ext uri="{FF2B5EF4-FFF2-40B4-BE49-F238E27FC236}">
                <a16:creationId xmlns:a16="http://schemas.microsoft.com/office/drawing/2014/main" id="{2B00A3A1-42FF-4F8E-8D99-4C6FE9206F9C}"/>
              </a:ext>
            </a:extLst>
          </p:cNvPr>
          <p:cNvSpPr>
            <a:spLocks noGrp="1"/>
          </p:cNvSpPr>
          <p:nvPr>
            <p:ph idx="1"/>
          </p:nvPr>
        </p:nvSpPr>
        <p:spPr/>
        <p:txBody>
          <a:bodyPr/>
          <a:lstStyle/>
          <a:p>
            <a:pPr marL="0" indent="0">
              <a:lnSpc>
                <a:spcPct val="100000"/>
              </a:lnSpc>
              <a:buNone/>
            </a:pPr>
            <a:r>
              <a:rPr lang="zh-CN" altLang="zh-CN" dirty="0">
                <a:latin typeface="宋体" pitchFamily="2" charset="-122"/>
              </a:rPr>
              <a:t>列表</a:t>
            </a:r>
            <a:r>
              <a:rPr lang="zh-CN" altLang="en-US" dirty="0">
                <a:latin typeface="宋体" pitchFamily="2" charset="-122"/>
              </a:rPr>
              <a:t>解析</a:t>
            </a:r>
            <a:r>
              <a:rPr lang="zh-CN" altLang="zh-CN" dirty="0">
                <a:latin typeface="宋体" pitchFamily="2" charset="-122"/>
              </a:rPr>
              <a:t>式中</a:t>
            </a:r>
            <a:r>
              <a:rPr lang="zh-CN" altLang="en-US" dirty="0">
                <a:latin typeface="宋体" pitchFamily="2" charset="-122"/>
              </a:rPr>
              <a:t>的表达式</a:t>
            </a:r>
            <a:r>
              <a:rPr lang="zh-CN" altLang="zh-CN" dirty="0">
                <a:latin typeface="宋体" pitchFamily="2" charset="-122"/>
              </a:rPr>
              <a:t>可</a:t>
            </a:r>
            <a:r>
              <a:rPr lang="zh-CN" altLang="en-US" dirty="0">
                <a:latin typeface="宋体" pitchFamily="2" charset="-122"/>
              </a:rPr>
              <a:t>是</a:t>
            </a:r>
            <a:r>
              <a:rPr lang="zh-CN" altLang="zh-CN" u="sng" dirty="0">
                <a:highlight>
                  <a:srgbClr val="FFFF00"/>
                </a:highlight>
                <a:latin typeface="宋体" pitchFamily="2" charset="-122"/>
              </a:rPr>
              <a:t>函数</a:t>
            </a:r>
            <a:r>
              <a:rPr lang="zh-CN" altLang="en-US" u="sng" dirty="0">
                <a:highlight>
                  <a:srgbClr val="FFFF00"/>
                </a:highlight>
                <a:latin typeface="宋体" pitchFamily="2" charset="-122"/>
              </a:rPr>
              <a:t>调用、元组列表等字面量定义、</a:t>
            </a:r>
            <a:r>
              <a:rPr lang="zh-CN" altLang="zh-CN" u="sng" dirty="0">
                <a:highlight>
                  <a:srgbClr val="FFFF00"/>
                </a:highlight>
                <a:latin typeface="宋体" pitchFamily="2" charset="-122"/>
              </a:rPr>
              <a:t>复杂表达式</a:t>
            </a:r>
            <a:r>
              <a:rPr lang="en-US" altLang="zh-CN" u="sng" dirty="0">
                <a:highlight>
                  <a:srgbClr val="FFFF00"/>
                </a:highlight>
                <a:latin typeface="宋体" pitchFamily="2" charset="-122"/>
              </a:rPr>
              <a:t>,</a:t>
            </a:r>
            <a:r>
              <a:rPr lang="zh-CN" altLang="en-US" u="sng" dirty="0">
                <a:highlight>
                  <a:srgbClr val="FFFF00"/>
                </a:highlight>
                <a:latin typeface="宋体" pitchFamily="2" charset="-122"/>
              </a:rPr>
              <a:t>还可以是列表解析式</a:t>
            </a:r>
            <a:endParaRPr lang="en-US" altLang="zh-CN" u="sng" dirty="0">
              <a:highlight>
                <a:srgbClr val="FFFF00"/>
              </a:highlight>
              <a:latin typeface="宋体" pitchFamily="2" charset="-122"/>
            </a:endParaRPr>
          </a:p>
          <a:p>
            <a:pPr>
              <a:lnSpc>
                <a:spcPct val="80000"/>
              </a:lnSpc>
            </a:pPr>
            <a:r>
              <a:rPr lang="zh-CN" altLang="en-US" b="1" dirty="0">
                <a:solidFill>
                  <a:srgbClr val="FF0000"/>
                </a:solidFill>
              </a:rPr>
              <a:t>函数调用</a:t>
            </a:r>
            <a:endParaRPr lang="en-US" altLang="zh-CN" b="1" dirty="0">
              <a:solidFill>
                <a:srgbClr val="FF0000"/>
              </a:solidFill>
            </a:endParaRPr>
          </a:p>
          <a:p>
            <a:pPr marL="0" indent="0">
              <a:lnSpc>
                <a:spcPct val="80000"/>
              </a:lnSpc>
              <a:buNone/>
            </a:pPr>
            <a:r>
              <a:rPr lang="en-US" altLang="zh-CN" dirty="0">
                <a:latin typeface="Consolas" panose="020B0609020204030204" pitchFamily="49" charset="0"/>
              </a:rPr>
              <a:t>&gt;&gt;&gt; </a:t>
            </a:r>
            <a:r>
              <a:rPr lang="en-US" altLang="zh-CN" dirty="0" err="1">
                <a:latin typeface="Consolas" panose="020B0609020204030204" pitchFamily="49" charset="0"/>
              </a:rPr>
              <a:t>vec</a:t>
            </a:r>
            <a:r>
              <a:rPr lang="en-US" altLang="zh-CN" dirty="0">
                <a:latin typeface="Consolas" panose="020B0609020204030204" pitchFamily="49" charset="0"/>
              </a:rPr>
              <a:t> = [-1, -4, 6, 7.5, -2.3, 9, -11]</a:t>
            </a:r>
          </a:p>
          <a:p>
            <a:pPr marL="0" indent="0">
              <a:lnSpc>
                <a:spcPct val="80000"/>
              </a:lnSpc>
              <a:buNone/>
            </a:pPr>
            <a:r>
              <a:rPr lang="en-US" altLang="zh-CN" dirty="0">
                <a:latin typeface="Consolas" panose="020B0609020204030204" pitchFamily="49" charset="0"/>
              </a:rPr>
              <a:t>&gt;&gt;&gt; [abs(x) for x in </a:t>
            </a:r>
            <a:r>
              <a:rPr lang="en-US" altLang="zh-CN" dirty="0" err="1">
                <a:latin typeface="Consolas" panose="020B0609020204030204" pitchFamily="49" charset="0"/>
              </a:rPr>
              <a:t>vec</a:t>
            </a:r>
            <a:r>
              <a:rPr lang="en-US" altLang="zh-CN" dirty="0">
                <a:latin typeface="Consolas" panose="020B0609020204030204" pitchFamily="49" charset="0"/>
              </a:rPr>
              <a:t>]</a:t>
            </a:r>
          </a:p>
          <a:p>
            <a:pPr marL="0" indent="0">
              <a:lnSpc>
                <a:spcPct val="80000"/>
              </a:lnSpc>
              <a:buNone/>
            </a:pPr>
            <a:r>
              <a:rPr lang="en-US" altLang="zh-CN" dirty="0">
                <a:latin typeface="Consolas" panose="020B0609020204030204" pitchFamily="49" charset="0"/>
              </a:rPr>
              <a:t>[1, 4, 6, 7.5, 2.3, 9, 11]</a:t>
            </a:r>
            <a:endParaRPr lang="en-US" altLang="zh-CN" dirty="0">
              <a:solidFill>
                <a:srgbClr val="0070C0"/>
              </a:solidFill>
              <a:latin typeface="Consolas" panose="020B0609020204030204" pitchFamily="49" charset="0"/>
            </a:endParaRPr>
          </a:p>
          <a:p>
            <a:pPr>
              <a:lnSpc>
                <a:spcPct val="80000"/>
              </a:lnSpc>
            </a:pPr>
            <a:r>
              <a:rPr lang="zh-CN" altLang="en-US" b="1" dirty="0">
                <a:solidFill>
                  <a:srgbClr val="FF0000"/>
                </a:solidFill>
              </a:rPr>
              <a:t>元组定义，每个元素为</a:t>
            </a:r>
            <a:r>
              <a:rPr lang="en-US" altLang="zh-CN" b="1" dirty="0">
                <a:solidFill>
                  <a:srgbClr val="FF0000"/>
                </a:solidFill>
              </a:rPr>
              <a:t>(</a:t>
            </a:r>
            <a:r>
              <a:rPr lang="zh-CN" altLang="en-US" b="1" dirty="0">
                <a:solidFill>
                  <a:srgbClr val="FF0000"/>
                </a:solidFill>
              </a:rPr>
              <a:t>数，数的平方</a:t>
            </a:r>
            <a:r>
              <a:rPr lang="en-US" altLang="zh-CN" b="1" dirty="0">
                <a:solidFill>
                  <a:srgbClr val="FF0000"/>
                </a:solidFill>
              </a:rPr>
              <a:t>) </a:t>
            </a:r>
          </a:p>
          <a:p>
            <a:pPr marL="0" indent="0">
              <a:lnSpc>
                <a:spcPct val="80000"/>
              </a:lnSpc>
              <a:buNone/>
            </a:pPr>
            <a:r>
              <a:rPr lang="en-US" altLang="zh-CN" dirty="0">
                <a:latin typeface="Consolas" panose="020B0609020204030204" pitchFamily="49" charset="0"/>
              </a:rPr>
              <a:t>&gt;&gt;&gt; [(x, x ** 2) for x in range(6)] </a:t>
            </a:r>
          </a:p>
          <a:p>
            <a:pPr marL="0" indent="0">
              <a:lnSpc>
                <a:spcPct val="80000"/>
              </a:lnSpc>
              <a:buNone/>
            </a:pPr>
            <a:r>
              <a:rPr lang="en-US" altLang="zh-CN" dirty="0">
                <a:latin typeface="Consolas" panose="020B0609020204030204" pitchFamily="49" charset="0"/>
              </a:rPr>
              <a:t>[(0, 0), (1, 1), (2, 4), (3, 9), (4, 16), (5, 25)]</a:t>
            </a:r>
            <a:endParaRPr lang="zh-CN" altLang="zh-CN" dirty="0">
              <a:latin typeface="Consolas" panose="020B0609020204030204" pitchFamily="49" charset="0"/>
            </a:endParaRPr>
          </a:p>
          <a:p>
            <a:pPr>
              <a:lnSpc>
                <a:spcPct val="80000"/>
              </a:lnSpc>
            </a:pPr>
            <a:r>
              <a:rPr lang="en-US" altLang="zh-CN" b="1" dirty="0">
                <a:solidFill>
                  <a:srgbClr val="FF0000"/>
                </a:solidFill>
                <a:latin typeface="宋体" pitchFamily="2" charset="-122"/>
              </a:rPr>
              <a:t>if else</a:t>
            </a:r>
            <a:r>
              <a:rPr lang="zh-CN" altLang="en-US" b="1" dirty="0">
                <a:solidFill>
                  <a:srgbClr val="FF0000"/>
                </a:solidFill>
                <a:latin typeface="宋体" pitchFamily="2" charset="-122"/>
              </a:rPr>
              <a:t>三元表达式</a:t>
            </a:r>
            <a:endParaRPr lang="en-US" altLang="zh-CN" b="1" dirty="0">
              <a:solidFill>
                <a:srgbClr val="FF0000"/>
              </a:solidFill>
              <a:latin typeface="宋体" pitchFamily="2" charset="-122"/>
            </a:endParaRPr>
          </a:p>
          <a:p>
            <a:pPr marL="0" indent="0">
              <a:lnSpc>
                <a:spcPct val="80000"/>
              </a:lnSpc>
              <a:buNone/>
            </a:pPr>
            <a:r>
              <a:rPr lang="zh-CN" altLang="zh-CN" dirty="0">
                <a:latin typeface="Consolas" panose="020B0609020204030204" pitchFamily="49" charset="0"/>
              </a:rPr>
              <a:t>&gt;&gt;&gt; [v</a:t>
            </a:r>
            <a:r>
              <a:rPr lang="en-US" altLang="zh-CN" dirty="0">
                <a:latin typeface="Consolas" panose="020B0609020204030204" pitchFamily="49" charset="0"/>
              </a:rPr>
              <a:t> </a:t>
            </a:r>
            <a:r>
              <a:rPr lang="zh-CN" altLang="zh-CN" dirty="0">
                <a:latin typeface="Consolas" panose="020B0609020204030204" pitchFamily="49" charset="0"/>
              </a:rPr>
              <a:t>**</a:t>
            </a:r>
            <a:r>
              <a:rPr lang="en-US" altLang="zh-CN" dirty="0">
                <a:latin typeface="Consolas" panose="020B0609020204030204" pitchFamily="49" charset="0"/>
              </a:rPr>
              <a:t> </a:t>
            </a:r>
            <a:r>
              <a:rPr lang="zh-CN" altLang="zh-CN" dirty="0">
                <a:latin typeface="Consolas" panose="020B0609020204030204" pitchFamily="49" charset="0"/>
              </a:rPr>
              <a:t>2 if v</a:t>
            </a:r>
            <a:r>
              <a:rPr lang="en-US" altLang="zh-CN" dirty="0">
                <a:latin typeface="Consolas" panose="020B0609020204030204" pitchFamily="49" charset="0"/>
              </a:rPr>
              <a:t> </a:t>
            </a:r>
            <a:r>
              <a:rPr lang="zh-CN" altLang="zh-CN" dirty="0">
                <a:latin typeface="Consolas" panose="020B0609020204030204" pitchFamily="49" charset="0"/>
              </a:rPr>
              <a:t>%</a:t>
            </a:r>
            <a:r>
              <a:rPr lang="en-US" altLang="zh-CN" dirty="0">
                <a:latin typeface="Consolas" panose="020B0609020204030204" pitchFamily="49" charset="0"/>
              </a:rPr>
              <a:t> </a:t>
            </a:r>
            <a:r>
              <a:rPr lang="zh-CN" altLang="zh-CN" dirty="0">
                <a:latin typeface="Consolas" panose="020B0609020204030204" pitchFamily="49" charset="0"/>
              </a:rPr>
              <a:t>2 == 0 else v</a:t>
            </a:r>
            <a:r>
              <a:rPr lang="en-US" altLang="zh-CN" dirty="0">
                <a:latin typeface="Consolas" panose="020B0609020204030204" pitchFamily="49" charset="0"/>
              </a:rPr>
              <a:t> </a:t>
            </a:r>
            <a:r>
              <a:rPr lang="zh-CN" altLang="zh-CN" dirty="0">
                <a:latin typeface="Consolas" panose="020B0609020204030204" pitchFamily="49" charset="0"/>
              </a:rPr>
              <a:t>+</a:t>
            </a:r>
            <a:r>
              <a:rPr lang="en-US" altLang="zh-CN" dirty="0">
                <a:latin typeface="Consolas" panose="020B0609020204030204" pitchFamily="49" charset="0"/>
              </a:rPr>
              <a:t> </a:t>
            </a:r>
            <a:r>
              <a:rPr lang="zh-CN" altLang="zh-CN" dirty="0">
                <a:latin typeface="Consolas" panose="020B0609020204030204" pitchFamily="49" charset="0"/>
              </a:rPr>
              <a:t>1 for v in [2, 3,</a:t>
            </a:r>
            <a:r>
              <a:rPr lang="en-US" altLang="zh-CN" dirty="0">
                <a:latin typeface="Consolas" panose="020B0609020204030204" pitchFamily="49" charset="0"/>
              </a:rPr>
              <a:t> 5,</a:t>
            </a:r>
            <a:r>
              <a:rPr lang="zh-CN" altLang="zh-CN" dirty="0">
                <a:latin typeface="Consolas" panose="020B0609020204030204" pitchFamily="49" charset="0"/>
              </a:rPr>
              <a:t> 4, -1] if v</a:t>
            </a:r>
            <a:r>
              <a:rPr lang="en-US" altLang="zh-CN" dirty="0">
                <a:latin typeface="Consolas" panose="020B0609020204030204" pitchFamily="49" charset="0"/>
              </a:rPr>
              <a:t> </a:t>
            </a:r>
            <a:r>
              <a:rPr lang="zh-CN" altLang="zh-CN" dirty="0">
                <a:latin typeface="Consolas" panose="020B0609020204030204" pitchFamily="49" charset="0"/>
              </a:rPr>
              <a:t>&gt;</a:t>
            </a:r>
            <a:r>
              <a:rPr lang="en-US" altLang="zh-CN" dirty="0">
                <a:latin typeface="Consolas" panose="020B0609020204030204" pitchFamily="49" charset="0"/>
              </a:rPr>
              <a:t> </a:t>
            </a:r>
            <a:r>
              <a:rPr lang="zh-CN" altLang="zh-CN" dirty="0">
                <a:latin typeface="Consolas" panose="020B0609020204030204" pitchFamily="49" charset="0"/>
              </a:rPr>
              <a:t>0]</a:t>
            </a:r>
          </a:p>
          <a:p>
            <a:pPr marL="0" indent="0">
              <a:lnSpc>
                <a:spcPct val="80000"/>
              </a:lnSpc>
              <a:buNone/>
            </a:pPr>
            <a:r>
              <a:rPr lang="zh-CN" altLang="zh-CN" dirty="0">
                <a:latin typeface="Consolas" panose="020B0609020204030204" pitchFamily="49" charset="0"/>
              </a:rPr>
              <a:t>[4, 4, </a:t>
            </a:r>
            <a:r>
              <a:rPr lang="en-US" altLang="zh-CN" dirty="0">
                <a:latin typeface="Consolas" panose="020B0609020204030204" pitchFamily="49" charset="0"/>
              </a:rPr>
              <a:t>6, </a:t>
            </a:r>
            <a:r>
              <a:rPr lang="zh-CN" altLang="zh-CN" dirty="0">
                <a:latin typeface="Consolas" panose="020B0609020204030204" pitchFamily="49" charset="0"/>
              </a:rPr>
              <a:t>16]</a:t>
            </a:r>
            <a:endParaRPr lang="en-US" altLang="zh-CN" dirty="0">
              <a:latin typeface="Consolas" panose="020B0609020204030204" pitchFamily="49" charset="0"/>
            </a:endParaRPr>
          </a:p>
          <a:p>
            <a:pPr>
              <a:lnSpc>
                <a:spcPct val="80000"/>
              </a:lnSpc>
            </a:pPr>
            <a:r>
              <a:rPr lang="zh-CN" altLang="en-US" dirty="0">
                <a:highlight>
                  <a:srgbClr val="FFFF00"/>
                </a:highlight>
                <a:latin typeface="Consolas" panose="020B0609020204030204" pitchFamily="49" charset="0"/>
              </a:rPr>
              <a:t>列表解析式</a:t>
            </a:r>
            <a:endParaRPr lang="en-US" altLang="zh-CN" dirty="0">
              <a:highlight>
                <a:srgbClr val="FFFF00"/>
              </a:highlight>
              <a:latin typeface="Consolas" panose="020B0609020204030204" pitchFamily="49" charset="0"/>
            </a:endParaRPr>
          </a:p>
          <a:p>
            <a:pPr marL="0" indent="0">
              <a:lnSpc>
                <a:spcPct val="80000"/>
              </a:lnSpc>
              <a:buNone/>
            </a:pPr>
            <a:r>
              <a:rPr lang="en-US" altLang="zh-CN" dirty="0">
                <a:latin typeface="Consolas" panose="020B0609020204030204" pitchFamily="49" charset="0"/>
              </a:rPr>
              <a:t>&gt;&gt;&gt; [</a:t>
            </a:r>
            <a:r>
              <a:rPr lang="en-US" altLang="zh-CN" b="1" dirty="0">
                <a:solidFill>
                  <a:srgbClr val="FF0000"/>
                </a:solidFill>
                <a:latin typeface="Consolas" panose="020B0609020204030204" pitchFamily="49" charset="0"/>
              </a:rPr>
              <a:t>[</a:t>
            </a:r>
            <a:r>
              <a:rPr lang="en-US" altLang="zh-CN" b="1" dirty="0" err="1">
                <a:solidFill>
                  <a:srgbClr val="FF0000"/>
                </a:solidFill>
                <a:latin typeface="Consolas" panose="020B0609020204030204" pitchFamily="49" charset="0"/>
              </a:rPr>
              <a:t>i</a:t>
            </a:r>
            <a:r>
              <a:rPr lang="en-US" altLang="zh-CN" b="1" dirty="0">
                <a:solidFill>
                  <a:srgbClr val="FF0000"/>
                </a:solidFill>
                <a:latin typeface="Consolas" panose="020B0609020204030204" pitchFamily="49" charset="0"/>
              </a:rPr>
              <a:t> * j for j in range(1, 4)]</a:t>
            </a: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latin typeface="Consolas" panose="020B0609020204030204" pitchFamily="49" charset="0"/>
              </a:rPr>
              <a:t> in range(1, 4)]</a:t>
            </a:r>
          </a:p>
          <a:p>
            <a:pPr marL="0" indent="0">
              <a:lnSpc>
                <a:spcPct val="80000"/>
              </a:lnSpc>
              <a:buNone/>
            </a:pPr>
            <a:r>
              <a:rPr lang="en-US" altLang="zh-CN" dirty="0">
                <a:latin typeface="Consolas" panose="020B0609020204030204" pitchFamily="49" charset="0"/>
              </a:rPr>
              <a:t>[[1, 2, 3], [2, 4, 6], [3, 6, 9]]</a:t>
            </a:r>
            <a:endParaRPr lang="zh-CN" altLang="zh-CN" dirty="0">
              <a:latin typeface="Consolas" panose="020B0609020204030204" pitchFamily="49" charset="0"/>
            </a:endParaRPr>
          </a:p>
          <a:p>
            <a:endParaRPr lang="zh-CN" altLang="en-US" dirty="0"/>
          </a:p>
        </p:txBody>
      </p:sp>
    </p:spTree>
    <p:extLst>
      <p:ext uri="{BB962C8B-B14F-4D97-AF65-F5344CB8AC3E}">
        <p14:creationId xmlns:p14="http://schemas.microsoft.com/office/powerpoint/2010/main" val="211841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C3ACE4F-C30B-4F68-9532-AC342654EC4B}"/>
              </a:ext>
            </a:extLst>
          </p:cNvPr>
          <p:cNvPicPr>
            <a:picLocks noChangeAspect="1"/>
          </p:cNvPicPr>
          <p:nvPr/>
        </p:nvPicPr>
        <p:blipFill>
          <a:blip r:embed="rId3"/>
          <a:stretch>
            <a:fillRect/>
          </a:stretch>
        </p:blipFill>
        <p:spPr>
          <a:xfrm>
            <a:off x="8900330" y="3304999"/>
            <a:ext cx="2658876" cy="1156033"/>
          </a:xfrm>
          <a:prstGeom prst="rect">
            <a:avLst/>
          </a:prstGeom>
        </p:spPr>
      </p:pic>
      <p:sp>
        <p:nvSpPr>
          <p:cNvPr id="2" name="标题 1">
            <a:extLst>
              <a:ext uri="{FF2B5EF4-FFF2-40B4-BE49-F238E27FC236}">
                <a16:creationId xmlns:a16="http://schemas.microsoft.com/office/drawing/2014/main" id="{0F09D4AC-7FDE-4A4C-BEC5-E9C667C6BE29}"/>
              </a:ext>
            </a:extLst>
          </p:cNvPr>
          <p:cNvSpPr>
            <a:spLocks noGrp="1"/>
          </p:cNvSpPr>
          <p:nvPr>
            <p:ph type="title"/>
          </p:nvPr>
        </p:nvSpPr>
        <p:spPr/>
        <p:txBody>
          <a:bodyPr/>
          <a:lstStyle/>
          <a:p>
            <a:r>
              <a:rPr lang="zh-CN" altLang="en-US" dirty="0"/>
              <a:t>列表和元组</a:t>
            </a:r>
          </a:p>
        </p:txBody>
      </p:sp>
      <p:sp>
        <p:nvSpPr>
          <p:cNvPr id="3" name="内容占位符 2">
            <a:extLst>
              <a:ext uri="{FF2B5EF4-FFF2-40B4-BE49-F238E27FC236}">
                <a16:creationId xmlns:a16="http://schemas.microsoft.com/office/drawing/2014/main" id="{6961A479-03AF-40B0-8B4B-63E73D360FB6}"/>
              </a:ext>
            </a:extLst>
          </p:cNvPr>
          <p:cNvSpPr>
            <a:spLocks noGrp="1"/>
          </p:cNvSpPr>
          <p:nvPr>
            <p:ph idx="1"/>
          </p:nvPr>
        </p:nvSpPr>
        <p:spPr/>
        <p:txBody>
          <a:bodyPr>
            <a:normAutofit/>
          </a:bodyPr>
          <a:lstStyle/>
          <a:p>
            <a:r>
              <a:rPr lang="zh-CN" altLang="en-US" dirty="0"/>
              <a:t>列表和元组作为容器对象，其元素可以是任何类型的对象</a:t>
            </a:r>
            <a:endParaRPr lang="en-US" altLang="zh-CN" dirty="0"/>
          </a:p>
          <a:p>
            <a:r>
              <a:rPr lang="zh-CN" altLang="en-US" dirty="0"/>
              <a:t>列表和元组的内部实现非常相似：</a:t>
            </a:r>
            <a:endParaRPr lang="en-US" altLang="zh-CN" dirty="0"/>
          </a:p>
          <a:p>
            <a:pPr lvl="1"/>
            <a:r>
              <a:rPr lang="zh-CN" altLang="en-US" sz="2000" dirty="0"/>
              <a:t>列表和元组有多个</a:t>
            </a:r>
            <a:r>
              <a:rPr lang="en-US" altLang="zh-CN" sz="2000" dirty="0"/>
              <a:t>slot</a:t>
            </a:r>
            <a:r>
              <a:rPr lang="zh-CN" altLang="en-US" sz="2000" dirty="0"/>
              <a:t>，每个</a:t>
            </a:r>
            <a:r>
              <a:rPr lang="en-US" altLang="zh-CN" sz="2000" dirty="0"/>
              <a:t>slot</a:t>
            </a:r>
            <a:r>
              <a:rPr lang="zh-CN" altLang="en-US" sz="2000" dirty="0"/>
              <a:t>保存的是对应位置的对象</a:t>
            </a:r>
            <a:r>
              <a:rPr lang="en-US" altLang="zh-CN" sz="2000" dirty="0"/>
              <a:t>(</a:t>
            </a:r>
            <a:r>
              <a:rPr lang="zh-CN" altLang="en-US" sz="2000" dirty="0"/>
              <a:t>元素</a:t>
            </a:r>
            <a:r>
              <a:rPr lang="en-US" altLang="zh-CN" sz="2000" dirty="0"/>
              <a:t>)</a:t>
            </a:r>
            <a:r>
              <a:rPr lang="zh-CN" altLang="en-US" sz="2000" dirty="0"/>
              <a:t>的引用</a:t>
            </a:r>
            <a:r>
              <a:rPr lang="en-US" altLang="zh-CN" sz="2000" dirty="0"/>
              <a:t>(</a:t>
            </a:r>
            <a:r>
              <a:rPr lang="zh-CN" altLang="en-US" sz="2000" dirty="0"/>
              <a:t>相当于保存各个对象的</a:t>
            </a:r>
            <a:r>
              <a:rPr lang="en-US" altLang="zh-CN" sz="2000" dirty="0"/>
              <a:t>ID</a:t>
            </a:r>
            <a:r>
              <a:rPr lang="zh-CN" altLang="en-US" sz="2000" dirty="0"/>
              <a:t>）</a:t>
            </a:r>
            <a:endParaRPr lang="en-US" altLang="zh-CN" sz="2000" dirty="0"/>
          </a:p>
          <a:p>
            <a:pPr lvl="1"/>
            <a:r>
              <a:rPr lang="zh-CN" altLang="en-US" sz="2000" dirty="0"/>
              <a:t>列表是可变对象，指的是可以改变列表对象的各个</a:t>
            </a:r>
            <a:r>
              <a:rPr lang="en-US" altLang="zh-CN" sz="2000" dirty="0"/>
              <a:t>slot</a:t>
            </a:r>
            <a:r>
              <a:rPr lang="zh-CN" altLang="en-US" sz="2000" dirty="0"/>
              <a:t>，即可以</a:t>
            </a:r>
            <a:r>
              <a:rPr lang="zh-CN" altLang="en-US" sz="2000" dirty="0">
                <a:solidFill>
                  <a:srgbClr val="0070C0"/>
                </a:solidFill>
              </a:rPr>
              <a:t>增加和删除元素，可以</a:t>
            </a:r>
            <a:r>
              <a:rPr lang="zh-CN" altLang="en-US" sz="2000" b="1" dirty="0">
                <a:solidFill>
                  <a:schemeClr val="accent6"/>
                </a:solidFill>
              </a:rPr>
              <a:t>修改元素</a:t>
            </a:r>
            <a:r>
              <a:rPr lang="en-US" altLang="zh-CN" sz="2000" b="1" dirty="0">
                <a:solidFill>
                  <a:schemeClr val="accent6"/>
                </a:solidFill>
              </a:rPr>
              <a:t>(</a:t>
            </a:r>
            <a:r>
              <a:rPr lang="zh-CN" altLang="en-US" sz="2000" b="1" dirty="0">
                <a:solidFill>
                  <a:schemeClr val="accent6"/>
                </a:solidFill>
              </a:rPr>
              <a:t>赋值）</a:t>
            </a:r>
            <a:endParaRPr lang="en-US" altLang="zh-CN" sz="2000" b="1" dirty="0">
              <a:solidFill>
                <a:schemeClr val="accent6"/>
              </a:solidFill>
            </a:endParaRPr>
          </a:p>
          <a:p>
            <a:pPr lvl="1"/>
            <a:r>
              <a:rPr lang="zh-CN" altLang="zh-CN" sz="2000" dirty="0"/>
              <a:t>元组</a:t>
            </a:r>
            <a:r>
              <a:rPr lang="zh-CN" altLang="en-US" sz="2000" dirty="0"/>
              <a:t>是不可变对象，指</a:t>
            </a:r>
            <a:r>
              <a:rPr lang="zh-CN" altLang="zh-CN" sz="2000" dirty="0"/>
              <a:t>一旦创建，</a:t>
            </a:r>
            <a:r>
              <a:rPr lang="zh-CN" altLang="en-US" sz="2000" dirty="0"/>
              <a:t>无法改变元组对象的</a:t>
            </a:r>
            <a:r>
              <a:rPr lang="en-US" altLang="zh-CN" sz="2000" dirty="0"/>
              <a:t>slot</a:t>
            </a:r>
            <a:r>
              <a:rPr lang="zh-CN" altLang="en-US" sz="2000" dirty="0"/>
              <a:t>，即无法</a:t>
            </a:r>
            <a:r>
              <a:rPr lang="zh-CN" altLang="en-US" sz="2000" dirty="0">
                <a:solidFill>
                  <a:srgbClr val="0070C0"/>
                </a:solidFill>
              </a:rPr>
              <a:t>增加、删除、修改</a:t>
            </a:r>
            <a:r>
              <a:rPr lang="en-US" altLang="zh-CN" sz="2000" dirty="0">
                <a:solidFill>
                  <a:srgbClr val="0070C0"/>
                </a:solidFill>
              </a:rPr>
              <a:t>(</a:t>
            </a:r>
            <a:r>
              <a:rPr lang="zh-CN" altLang="en-US" sz="2000" dirty="0">
                <a:solidFill>
                  <a:srgbClr val="0070C0"/>
                </a:solidFill>
              </a:rPr>
              <a:t>赋值）元素</a:t>
            </a:r>
            <a:endParaRPr lang="en-US" altLang="zh-CN" sz="2000" dirty="0">
              <a:solidFill>
                <a:srgbClr val="0070C0"/>
              </a:solidFill>
            </a:endParaRPr>
          </a:p>
          <a:p>
            <a:r>
              <a:rPr lang="zh-CN" altLang="en-US" dirty="0"/>
              <a:t>列表元素的修改： 赋值语句   </a:t>
            </a:r>
            <a:r>
              <a:rPr lang="en-US" altLang="zh-CN" dirty="0"/>
              <a:t>LHS = RHS </a:t>
            </a:r>
          </a:p>
          <a:p>
            <a:endParaRPr lang="en-US" altLang="zh-CN" dirty="0"/>
          </a:p>
          <a:p>
            <a:pPr lvl="1"/>
            <a:endParaRPr lang="en-US" altLang="zh-CN" sz="2000" dirty="0">
              <a:sym typeface="Arial" pitchFamily="34" charset="0"/>
            </a:endParaRPr>
          </a:p>
          <a:p>
            <a:endParaRPr lang="zh-CN" altLang="en-US" dirty="0"/>
          </a:p>
        </p:txBody>
      </p:sp>
      <p:graphicFrame>
        <p:nvGraphicFramePr>
          <p:cNvPr id="7" name="表格 6">
            <a:extLst>
              <a:ext uri="{FF2B5EF4-FFF2-40B4-BE49-F238E27FC236}">
                <a16:creationId xmlns:a16="http://schemas.microsoft.com/office/drawing/2014/main" id="{E1CE544D-3741-4C0A-A4B3-1E8522017C2D}"/>
              </a:ext>
            </a:extLst>
          </p:cNvPr>
          <p:cNvGraphicFramePr>
            <a:graphicFrameLocks noGrp="1"/>
          </p:cNvGraphicFramePr>
          <p:nvPr>
            <p:extLst>
              <p:ext uri="{D42A27DB-BD31-4B8C-83A1-F6EECF244321}">
                <p14:modId xmlns:p14="http://schemas.microsoft.com/office/powerpoint/2010/main" val="1642645491"/>
              </p:ext>
            </p:extLst>
          </p:nvPr>
        </p:nvGraphicFramePr>
        <p:xfrm>
          <a:off x="8614279" y="4375112"/>
          <a:ext cx="3468554" cy="1981200"/>
        </p:xfrm>
        <a:graphic>
          <a:graphicData uri="http://schemas.openxmlformats.org/drawingml/2006/table">
            <a:tbl>
              <a:tblPr firstRow="1" bandRow="1"/>
              <a:tblGrid>
                <a:gridCol w="335280">
                  <a:extLst>
                    <a:ext uri="{9D8B030D-6E8A-4147-A177-3AD203B41FA5}">
                      <a16:colId xmlns:a16="http://schemas.microsoft.com/office/drawing/2014/main" val="3952589531"/>
                    </a:ext>
                  </a:extLst>
                </a:gridCol>
                <a:gridCol w="1879600">
                  <a:extLst>
                    <a:ext uri="{9D8B030D-6E8A-4147-A177-3AD203B41FA5}">
                      <a16:colId xmlns:a16="http://schemas.microsoft.com/office/drawing/2014/main" val="4248739350"/>
                    </a:ext>
                  </a:extLst>
                </a:gridCol>
                <a:gridCol w="436880">
                  <a:extLst>
                    <a:ext uri="{9D8B030D-6E8A-4147-A177-3AD203B41FA5}">
                      <a16:colId xmlns:a16="http://schemas.microsoft.com/office/drawing/2014/main" val="184885106"/>
                    </a:ext>
                  </a:extLst>
                </a:gridCol>
                <a:gridCol w="816794">
                  <a:extLst>
                    <a:ext uri="{9D8B030D-6E8A-4147-A177-3AD203B41FA5}">
                      <a16:colId xmlns:a16="http://schemas.microsoft.com/office/drawing/2014/main" val="832665598"/>
                    </a:ext>
                  </a:extLst>
                </a:gridCol>
              </a:tblGrid>
              <a:tr h="370840">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t>ID  Type=list</a:t>
                      </a: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44546A">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noFill/>
                      <a:prstDash val="solid"/>
                      <a:round/>
                      <a:headEnd type="none" w="med" len="med"/>
                      <a:tailEnd type="none" w="med" len="med"/>
                    </a:lnL>
                    <a:lnR w="12700" cmpd="sng">
                      <a:noFill/>
                    </a:lnR>
                    <a:lnT w="12700" cmpd="sng">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0590560"/>
                  </a:ext>
                </a:extLst>
              </a:tr>
              <a:tr h="370840">
                <a:tc rowSpan="4">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t>Slots</a:t>
                      </a:r>
                      <a:endParaRPr lang="zh-CN" altLang="en-US" sz="2000" dirty="0"/>
                    </a:p>
                  </a:txBody>
                  <a:tcPr vert="vert" anchor="ctr">
                    <a:lnL w="12700" cmpd="sng">
                      <a:noFill/>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t>e[0]</a:t>
                      </a: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solidFill>
                            <a:schemeClr val="bg1"/>
                          </a:solidFill>
                        </a:rPr>
                        <a:t>e1</a:t>
                      </a:r>
                      <a:endParaRPr lang="zh-CN" altLang="en-US" sz="2000" dirty="0">
                        <a:solidFill>
                          <a:schemeClr val="bg1"/>
                        </a:solidFill>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3027139582"/>
                  </a:ext>
                </a:extLst>
              </a:tr>
              <a:tr h="370840">
                <a:tc vMerge="1">
                  <a:txBody>
                    <a:bodyPr/>
                    <a:lstStyle/>
                    <a:p>
                      <a:pPr algn="ctr"/>
                      <a:endParaRPr lang="zh-CN" altLang="en-US" sz="2000" dirty="0"/>
                    </a:p>
                  </a:txBody>
                  <a:tcPr>
                    <a:solidFill>
                      <a:schemeClr val="accent4">
                        <a:lumMod val="20000"/>
                        <a:lumOff val="80000"/>
                      </a:scheme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t>e[1]</a:t>
                      </a: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solidFill>
                            <a:schemeClr val="bg1"/>
                          </a:solidFill>
                        </a:rPr>
                        <a:t>e2</a:t>
                      </a:r>
                      <a:endParaRPr lang="zh-CN" altLang="en-US" sz="2000" dirty="0">
                        <a:solidFill>
                          <a:schemeClr val="bg1"/>
                        </a:solidFill>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2782710449"/>
                  </a:ext>
                </a:extLst>
              </a:tr>
              <a:tr h="370840">
                <a:tc vMerge="1">
                  <a:txBody>
                    <a:bodyPr/>
                    <a:lstStyle/>
                    <a:p>
                      <a:pPr algn="ctr"/>
                      <a:endParaRPr lang="zh-CN" altLang="en-US" sz="2000" dirty="0"/>
                    </a:p>
                  </a:txBody>
                  <a:tcPr>
                    <a:solidFill>
                      <a:schemeClr val="accent4">
                        <a:lumMod val="20000"/>
                        <a:lumOff val="80000"/>
                      </a:scheme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zh-CN" altLang="en-US" sz="2000" dirty="0"/>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dirty="0">
                          <a:solidFill>
                            <a:schemeClr val="bg1"/>
                          </a:solidFill>
                        </a:rPr>
                        <a:t>...</a:t>
                      </a:r>
                      <a:endParaRPr lang="zh-CN" altLang="en-US" sz="2000" dirty="0">
                        <a:solidFill>
                          <a:schemeClr val="bg1"/>
                        </a:solidFill>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4258345469"/>
                  </a:ext>
                </a:extLst>
              </a:tr>
              <a:tr h="370840">
                <a:tc vMerge="1">
                  <a:txBody>
                    <a:bodyPr/>
                    <a:lstStyle/>
                    <a:p>
                      <a:pPr algn="ctr"/>
                      <a:endParaRPr lang="zh-CN" altLang="en-US" sz="20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r>
                        <a:rPr lang="en-US" altLang="zh-CN" sz="2000" kern="1200" dirty="0">
                          <a:solidFill>
                            <a:schemeClr val="tx1"/>
                          </a:solidFill>
                          <a:latin typeface="+mn-lt"/>
                          <a:ea typeface="+mn-ea"/>
                          <a:cs typeface="+mn-cs"/>
                        </a:rPr>
                        <a:t>e[n-1]</a:t>
                      </a:r>
                      <a:endParaRPr lang="zh-CN" altLang="en-US" sz="2000"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lumMod val="20000"/>
                        <a:lumOff val="80000"/>
                      </a:srgbClr>
                    </a:solid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kern="1200" dirty="0">
                        <a:solidFill>
                          <a:schemeClr val="tx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panose="020F0502020204030204"/>
                        </a:defRPr>
                      </a:lvl1pPr>
                      <a:lvl2pPr marL="457200" algn="l" defTabSz="914400" rtl="0" eaLnBrk="1" latinLnBrk="0" hangingPunct="1">
                        <a:defRPr sz="1800" kern="1200">
                          <a:solidFill>
                            <a:schemeClr val="tx1"/>
                          </a:solidFill>
                          <a:latin typeface="等线" panose="020F0502020204030204"/>
                        </a:defRPr>
                      </a:lvl2pPr>
                      <a:lvl3pPr marL="914400" algn="l" defTabSz="914400" rtl="0" eaLnBrk="1" latinLnBrk="0" hangingPunct="1">
                        <a:defRPr sz="1800" kern="1200">
                          <a:solidFill>
                            <a:schemeClr val="tx1"/>
                          </a:solidFill>
                          <a:latin typeface="等线" panose="020F0502020204030204"/>
                        </a:defRPr>
                      </a:lvl3pPr>
                      <a:lvl4pPr marL="1371600" algn="l" defTabSz="914400" rtl="0" eaLnBrk="1" latinLnBrk="0" hangingPunct="1">
                        <a:defRPr sz="1800" kern="1200">
                          <a:solidFill>
                            <a:schemeClr val="tx1"/>
                          </a:solidFill>
                          <a:latin typeface="等线" panose="020F0502020204030204"/>
                        </a:defRPr>
                      </a:lvl4pPr>
                      <a:lvl5pPr marL="1828800" algn="l" defTabSz="914400" rtl="0" eaLnBrk="1" latinLnBrk="0" hangingPunct="1">
                        <a:defRPr sz="1800" kern="1200">
                          <a:solidFill>
                            <a:schemeClr val="tx1"/>
                          </a:solidFill>
                          <a:latin typeface="等线" panose="020F0502020204030204"/>
                        </a:defRPr>
                      </a:lvl5pPr>
                      <a:lvl6pPr marL="2286000" algn="l" defTabSz="914400" rtl="0" eaLnBrk="1" latinLnBrk="0" hangingPunct="1">
                        <a:defRPr sz="1800" kern="1200">
                          <a:solidFill>
                            <a:schemeClr val="tx1"/>
                          </a:solidFill>
                          <a:latin typeface="等线" panose="020F0502020204030204"/>
                        </a:defRPr>
                      </a:lvl6pPr>
                      <a:lvl7pPr marL="2743200" algn="l" defTabSz="914400" rtl="0" eaLnBrk="1" latinLnBrk="0" hangingPunct="1">
                        <a:defRPr sz="1800" kern="1200">
                          <a:solidFill>
                            <a:schemeClr val="tx1"/>
                          </a:solidFill>
                          <a:latin typeface="等线" panose="020F0502020204030204"/>
                        </a:defRPr>
                      </a:lvl7pPr>
                      <a:lvl8pPr marL="3200400" algn="l" defTabSz="914400" rtl="0" eaLnBrk="1" latinLnBrk="0" hangingPunct="1">
                        <a:defRPr sz="1800" kern="1200">
                          <a:solidFill>
                            <a:schemeClr val="tx1"/>
                          </a:solidFill>
                          <a:latin typeface="等线" panose="020F0502020204030204"/>
                        </a:defRPr>
                      </a:lvl8pPr>
                      <a:lvl9pPr marL="3657600" algn="l" defTabSz="914400" rtl="0" eaLnBrk="1" latinLnBrk="0" hangingPunct="1">
                        <a:defRPr sz="1800" kern="1200">
                          <a:solidFill>
                            <a:schemeClr val="tx1"/>
                          </a:solidFill>
                          <a:latin typeface="等线" panose="020F0502020204030204"/>
                        </a:defRPr>
                      </a:lvl9pPr>
                    </a:lstStyle>
                    <a:p>
                      <a:pPr algn="ctr"/>
                      <a:endParaRPr lang="zh-CN" altLang="en-US" sz="2000" kern="1200" dirty="0">
                        <a:solidFill>
                          <a:schemeClr val="bg1"/>
                        </a:solidFill>
                        <a:latin typeface="+mn-lt"/>
                        <a:ea typeface="+mn-ea"/>
                        <a:cs typeface="+mn-cs"/>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587774219"/>
                  </a:ext>
                </a:extLst>
              </a:tr>
            </a:tbl>
          </a:graphicData>
        </a:graphic>
      </p:graphicFrame>
      <p:sp>
        <p:nvSpPr>
          <p:cNvPr id="8" name="矩形 7">
            <a:extLst>
              <a:ext uri="{FF2B5EF4-FFF2-40B4-BE49-F238E27FC236}">
                <a16:creationId xmlns:a16="http://schemas.microsoft.com/office/drawing/2014/main" id="{B97BB4A1-400D-4BE7-BA1B-D7833F0507F0}"/>
              </a:ext>
            </a:extLst>
          </p:cNvPr>
          <p:cNvSpPr/>
          <p:nvPr/>
        </p:nvSpPr>
        <p:spPr>
          <a:xfrm>
            <a:off x="8968674" y="6449808"/>
            <a:ext cx="1992853" cy="369332"/>
          </a:xfrm>
          <a:prstGeom prst="rect">
            <a:avLst/>
          </a:prstGeom>
          <a:solidFill>
            <a:schemeClr val="bg1"/>
          </a:solidFill>
        </p:spPr>
        <p:txBody>
          <a:bodyPr wrap="none">
            <a:spAutoFit/>
          </a:bodyPr>
          <a:lstStyle/>
          <a:p>
            <a:pPr fontAlgn="base">
              <a:spcBef>
                <a:spcPct val="0"/>
              </a:spcBef>
              <a:spcAft>
                <a:spcPct val="0"/>
              </a:spcAft>
              <a:buFont typeface="Arial" pitchFamily="34" charset="0"/>
              <a:buNone/>
            </a:pPr>
            <a:r>
              <a:rPr lang="en-US" altLang="zh-CN" dirty="0">
                <a:solidFill>
                  <a:prstClr val="black"/>
                </a:solidFill>
                <a:latin typeface="Arial" pitchFamily="34" charset="0"/>
                <a:ea typeface="宋体" pitchFamily="2" charset="-122"/>
              </a:rPr>
              <a:t>slot: id of element</a:t>
            </a:r>
            <a:endParaRPr lang="zh-CN" altLang="en-US" dirty="0">
              <a:solidFill>
                <a:prstClr val="black"/>
              </a:solidFill>
              <a:latin typeface="Arial" pitchFamily="34" charset="0"/>
              <a:ea typeface="宋体" pitchFamily="2" charset="-122"/>
            </a:endParaRPr>
          </a:p>
        </p:txBody>
      </p:sp>
      <p:sp>
        <p:nvSpPr>
          <p:cNvPr id="10" name="矩形 9">
            <a:extLst>
              <a:ext uri="{FF2B5EF4-FFF2-40B4-BE49-F238E27FC236}">
                <a16:creationId xmlns:a16="http://schemas.microsoft.com/office/drawing/2014/main" id="{E711BCCE-9013-4162-A4CA-FA8DE7132C99}"/>
              </a:ext>
            </a:extLst>
          </p:cNvPr>
          <p:cNvSpPr/>
          <p:nvPr/>
        </p:nvSpPr>
        <p:spPr>
          <a:xfrm>
            <a:off x="931102" y="4293174"/>
            <a:ext cx="7509760" cy="2106731"/>
          </a:xfrm>
          <a:prstGeom prst="rect">
            <a:avLst/>
          </a:prstGeom>
        </p:spPr>
        <p:txBody>
          <a:bodyPr wrap="square">
            <a:spAutoFit/>
          </a:bodyPr>
          <a:lstStyle/>
          <a:p>
            <a:pPr marL="285750" indent="-285750">
              <a:lnSpc>
                <a:spcPct val="110000"/>
              </a:lnSpc>
              <a:spcBef>
                <a:spcPts val="0"/>
              </a:spcBef>
              <a:buFont typeface="Arial" panose="020B0604020202020204" pitchFamily="34" charset="0"/>
              <a:buChar char="•"/>
            </a:pPr>
            <a:r>
              <a:rPr lang="en-US" altLang="zh-CN" sz="2000" dirty="0"/>
              <a:t>LHS</a:t>
            </a:r>
            <a:r>
              <a:rPr lang="zh-CN" altLang="en-US" sz="2000" dirty="0"/>
              <a:t>为变量</a:t>
            </a:r>
            <a:r>
              <a:rPr lang="en-US" altLang="zh-CN" sz="2000" dirty="0"/>
              <a:t>var</a:t>
            </a:r>
            <a:r>
              <a:rPr lang="zh-CN" altLang="en-US" sz="2000" dirty="0"/>
              <a:t>时</a:t>
            </a:r>
            <a:r>
              <a:rPr lang="en-US" altLang="zh-CN" sz="2000" dirty="0"/>
              <a:t>,</a:t>
            </a:r>
            <a:r>
              <a:rPr lang="zh-CN" altLang="en-US" sz="2000" dirty="0"/>
              <a:t>将名字空间中的名字与对象空间中的对象</a:t>
            </a:r>
            <a:r>
              <a:rPr lang="en-US" altLang="zh-CN" sz="2000" dirty="0"/>
              <a:t>(RHS</a:t>
            </a:r>
            <a:r>
              <a:rPr lang="zh-CN" altLang="en-US" sz="2000" dirty="0"/>
              <a:t>给出的表达式运算后的结果</a:t>
            </a:r>
            <a:r>
              <a:rPr lang="en-US" altLang="zh-CN" sz="2000" dirty="0"/>
              <a:t>)</a:t>
            </a:r>
            <a:r>
              <a:rPr lang="zh-CN" altLang="en-US" sz="2000" dirty="0"/>
              <a:t>绑定</a:t>
            </a:r>
            <a:r>
              <a:rPr lang="en-US" altLang="zh-CN" sz="2000" dirty="0"/>
              <a:t>,</a:t>
            </a:r>
            <a:r>
              <a:rPr lang="zh-CN" altLang="en-US" sz="2000" dirty="0"/>
              <a:t>即该变量指向</a:t>
            </a:r>
            <a:r>
              <a:rPr lang="en-US" altLang="zh-CN" sz="2000" dirty="0"/>
              <a:t>RHS</a:t>
            </a:r>
            <a:r>
              <a:rPr lang="zh-CN" altLang="en-US" sz="2000" dirty="0"/>
              <a:t>给出的对象</a:t>
            </a:r>
            <a:endParaRPr lang="en-US" altLang="zh-CN" sz="2000" dirty="0"/>
          </a:p>
          <a:p>
            <a:pPr marL="285750" indent="-285750">
              <a:lnSpc>
                <a:spcPct val="110000"/>
              </a:lnSpc>
              <a:spcBef>
                <a:spcPts val="0"/>
              </a:spcBef>
              <a:buFont typeface="Arial" panose="020B0604020202020204" pitchFamily="34" charset="0"/>
              <a:buChar char="•"/>
            </a:pPr>
            <a:r>
              <a:rPr lang="en-US" altLang="zh-CN" sz="2000" dirty="0"/>
              <a:t>LHS</a:t>
            </a:r>
            <a:r>
              <a:rPr lang="zh-CN" altLang="en-US" sz="2000" dirty="0"/>
              <a:t>可为属性形式，比如</a:t>
            </a:r>
            <a:r>
              <a:rPr lang="en-US" altLang="zh-CN" sz="2000" dirty="0">
                <a:latin typeface="Consolas" panose="020B0609020204030204" pitchFamily="49" charset="0"/>
              </a:rPr>
              <a:t>import math; </a:t>
            </a:r>
            <a:r>
              <a:rPr lang="en-US" altLang="zh-CN" sz="2000" dirty="0" err="1">
                <a:latin typeface="Consolas" panose="020B0609020204030204" pitchFamily="49" charset="0"/>
              </a:rPr>
              <a:t>math.pi</a:t>
            </a:r>
            <a:r>
              <a:rPr lang="en-US" altLang="zh-CN" sz="2000" dirty="0">
                <a:latin typeface="Consolas" panose="020B0609020204030204" pitchFamily="49" charset="0"/>
              </a:rPr>
              <a:t> = 3.14</a:t>
            </a:r>
            <a:endParaRPr lang="en-US" altLang="zh-CN" sz="2000" dirty="0">
              <a:solidFill>
                <a:srgbClr val="0070C0"/>
              </a:solidFill>
              <a:latin typeface="Consolas" panose="020B0609020204030204" pitchFamily="49" charset="0"/>
            </a:endParaRPr>
          </a:p>
          <a:p>
            <a:pPr marL="285750" indent="-285750">
              <a:lnSpc>
                <a:spcPct val="110000"/>
              </a:lnSpc>
              <a:spcBef>
                <a:spcPts val="0"/>
              </a:spcBef>
              <a:buFont typeface="Arial" panose="020B0604020202020204" pitchFamily="34" charset="0"/>
              <a:buChar char="•"/>
            </a:pPr>
            <a:r>
              <a:rPr lang="en-US" altLang="zh-CN" sz="2000" b="1" dirty="0">
                <a:solidFill>
                  <a:schemeClr val="accent6"/>
                </a:solidFill>
              </a:rPr>
              <a:t>LHS</a:t>
            </a:r>
            <a:r>
              <a:rPr lang="zh-CN" altLang="en-US" sz="2000" b="1" dirty="0">
                <a:solidFill>
                  <a:schemeClr val="accent6"/>
                </a:solidFill>
              </a:rPr>
              <a:t>还可以是下标形式</a:t>
            </a:r>
            <a:r>
              <a:rPr lang="en-US" altLang="zh-CN" sz="2000" b="1" dirty="0">
                <a:solidFill>
                  <a:schemeClr val="accent6"/>
                </a:solidFill>
              </a:rPr>
              <a:t>obj[expr], </a:t>
            </a:r>
            <a:r>
              <a:rPr lang="zh-CN" altLang="en-US" sz="2000" dirty="0"/>
              <a:t>即某些可变容器对象</a:t>
            </a:r>
            <a:r>
              <a:rPr lang="en-US" altLang="zh-CN" sz="2000" dirty="0"/>
              <a:t>(</a:t>
            </a:r>
            <a:r>
              <a:rPr lang="zh-CN" altLang="en-US" sz="2000" dirty="0"/>
              <a:t>如列表</a:t>
            </a:r>
            <a:r>
              <a:rPr lang="en-US" altLang="zh-CN" sz="2000" dirty="0"/>
              <a:t>,</a:t>
            </a:r>
            <a:r>
              <a:rPr lang="zh-CN" altLang="en-US" sz="2000" dirty="0"/>
              <a:t>字典等</a:t>
            </a:r>
            <a:r>
              <a:rPr lang="en-US" altLang="zh-CN" sz="2000" dirty="0"/>
              <a:t>)</a:t>
            </a:r>
            <a:r>
              <a:rPr lang="zh-CN" altLang="en-US" sz="2000" dirty="0"/>
              <a:t>中的指定位置中的元素指向</a:t>
            </a:r>
            <a:r>
              <a:rPr lang="en-US" altLang="zh-CN" sz="2000" dirty="0"/>
              <a:t>RHS</a:t>
            </a:r>
            <a:r>
              <a:rPr lang="zh-CN" altLang="en-US" sz="2000" dirty="0"/>
              <a:t>表达式所对应的对象</a:t>
            </a:r>
            <a:endParaRPr lang="en-US" altLang="zh-CN" sz="2000" dirty="0"/>
          </a:p>
          <a:p>
            <a:pPr>
              <a:lnSpc>
                <a:spcPct val="110000"/>
              </a:lnSpc>
              <a:spcBef>
                <a:spcPts val="0"/>
              </a:spcBef>
            </a:pPr>
            <a:r>
              <a:rPr lang="en-US" altLang="zh-CN" sz="2000" dirty="0"/>
              <a:t>     </a:t>
            </a:r>
            <a:r>
              <a:rPr lang="en-US" altLang="zh-CN" sz="2000" b="1" dirty="0">
                <a:latin typeface="Consolas" panose="020B0609020204030204" pitchFamily="49" charset="0"/>
              </a:rPr>
              <a:t> x = [1, 2, 3];  s[0] = -1</a:t>
            </a:r>
          </a:p>
        </p:txBody>
      </p:sp>
    </p:spTree>
    <p:extLst>
      <p:ext uri="{BB962C8B-B14F-4D97-AF65-F5344CB8AC3E}">
        <p14:creationId xmlns:p14="http://schemas.microsoft.com/office/powerpoint/2010/main" val="96022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5089C-39F3-44B7-BDBB-EFEF58F63543}"/>
              </a:ext>
            </a:extLst>
          </p:cNvPr>
          <p:cNvSpPr>
            <a:spLocks noGrp="1"/>
          </p:cNvSpPr>
          <p:nvPr>
            <p:ph type="title"/>
          </p:nvPr>
        </p:nvSpPr>
        <p:spPr/>
        <p:txBody>
          <a:bodyPr/>
          <a:lstStyle/>
          <a:p>
            <a:r>
              <a:rPr lang="zh-CN" altLang="en-US" dirty="0"/>
              <a:t>列表解析式</a:t>
            </a:r>
            <a:r>
              <a:rPr lang="en-US" altLang="zh-CN" dirty="0"/>
              <a:t>:</a:t>
            </a:r>
            <a:r>
              <a:rPr lang="zh-CN" altLang="en-US" dirty="0"/>
              <a:t>多个</a:t>
            </a:r>
            <a:r>
              <a:rPr lang="en-US" altLang="zh-CN" dirty="0"/>
              <a:t>for/if</a:t>
            </a:r>
            <a:r>
              <a:rPr lang="zh-CN" altLang="en-US" dirty="0"/>
              <a:t>子句</a:t>
            </a:r>
          </a:p>
        </p:txBody>
      </p:sp>
      <p:sp>
        <p:nvSpPr>
          <p:cNvPr id="3" name="内容占位符 2">
            <a:extLst>
              <a:ext uri="{FF2B5EF4-FFF2-40B4-BE49-F238E27FC236}">
                <a16:creationId xmlns:a16="http://schemas.microsoft.com/office/drawing/2014/main" id="{153E39C7-B50E-421D-8633-970F1691171E}"/>
              </a:ext>
            </a:extLst>
          </p:cNvPr>
          <p:cNvSpPr>
            <a:spLocks noGrp="1"/>
          </p:cNvSpPr>
          <p:nvPr>
            <p:ph idx="1"/>
          </p:nvPr>
        </p:nvSpPr>
        <p:spPr/>
        <p:txBody>
          <a:bodyPr/>
          <a:lstStyle/>
          <a:p>
            <a:pPr marL="0" indent="0">
              <a:lnSpc>
                <a:spcPct val="120000"/>
              </a:lnSpc>
              <a:buNone/>
            </a:pPr>
            <a:r>
              <a:rPr lang="zh-CN" altLang="en-US" b="1" dirty="0">
                <a:solidFill>
                  <a:srgbClr val="0070C0"/>
                </a:solidFill>
                <a:latin typeface="宋体" pitchFamily="2" charset="-122"/>
              </a:rPr>
              <a:t>语法：</a:t>
            </a:r>
            <a:r>
              <a:rPr lang="zh-CN" altLang="en-US" b="1" dirty="0">
                <a:solidFill>
                  <a:srgbClr val="0070C0"/>
                </a:solidFill>
              </a:rPr>
              <a:t> </a:t>
            </a:r>
            <a:r>
              <a:rPr lang="en-US" altLang="zh-CN" dirty="0">
                <a:latin typeface="Consolas" panose="020B0609020204030204" pitchFamily="49" charset="0"/>
              </a:rPr>
              <a:t>[expr for value in </a:t>
            </a:r>
            <a:r>
              <a:rPr lang="en-US" altLang="zh-CN" dirty="0" err="1">
                <a:latin typeface="Consolas" panose="020B0609020204030204" pitchFamily="49" charset="0"/>
              </a:rPr>
              <a:t>iterable</a:t>
            </a:r>
            <a:r>
              <a:rPr lang="en-US" altLang="zh-CN" dirty="0">
                <a:latin typeface="Consolas" panose="020B0609020204030204" pitchFamily="49" charset="0"/>
              </a:rPr>
              <a:t>] </a:t>
            </a:r>
            <a:r>
              <a:rPr lang="zh-CN" altLang="en-US" dirty="0">
                <a:latin typeface="Consolas" panose="020B0609020204030204" pitchFamily="49" charset="0"/>
              </a:rPr>
              <a:t>或  </a:t>
            </a:r>
            <a:r>
              <a:rPr lang="en-US" altLang="zh-CN" dirty="0">
                <a:latin typeface="Consolas" panose="020B0609020204030204" pitchFamily="49" charset="0"/>
              </a:rPr>
              <a:t>[expr for value in </a:t>
            </a:r>
            <a:r>
              <a:rPr lang="en-US" altLang="zh-CN" dirty="0" err="1">
                <a:latin typeface="Consolas" panose="020B0609020204030204" pitchFamily="49" charset="0"/>
              </a:rPr>
              <a:t>iterable</a:t>
            </a:r>
            <a:r>
              <a:rPr lang="en-US" altLang="zh-CN" dirty="0">
                <a:latin typeface="Consolas" panose="020B0609020204030204" pitchFamily="49" charset="0"/>
              </a:rPr>
              <a:t> if condition]</a:t>
            </a:r>
          </a:p>
          <a:p>
            <a:pPr marL="0" indent="0">
              <a:lnSpc>
                <a:spcPct val="120000"/>
              </a:lnSpc>
              <a:buNone/>
            </a:pPr>
            <a:r>
              <a:rPr lang="zh-CN" altLang="en-US" dirty="0"/>
              <a:t>第一个</a:t>
            </a:r>
            <a:r>
              <a:rPr lang="en-US" altLang="zh-CN" dirty="0"/>
              <a:t>for(</a:t>
            </a:r>
            <a:r>
              <a:rPr lang="zh-CN" altLang="en-US" dirty="0"/>
              <a:t>加上可选的</a:t>
            </a:r>
            <a:r>
              <a:rPr lang="en-US" altLang="zh-CN" dirty="0"/>
              <a:t>if)</a:t>
            </a:r>
            <a:r>
              <a:rPr lang="zh-CN" altLang="en-US" dirty="0"/>
              <a:t>之后可以跟</a:t>
            </a:r>
            <a:r>
              <a:rPr lang="en-US" altLang="zh-CN" dirty="0"/>
              <a:t>0</a:t>
            </a:r>
            <a:r>
              <a:rPr lang="zh-CN" altLang="en-US" dirty="0"/>
              <a:t>或多个</a:t>
            </a:r>
            <a:r>
              <a:rPr lang="en-US" altLang="zh-CN" dirty="0"/>
              <a:t>for(</a:t>
            </a:r>
            <a:r>
              <a:rPr lang="zh-CN" altLang="en-US" dirty="0"/>
              <a:t>加上可选的</a:t>
            </a:r>
            <a:r>
              <a:rPr lang="en-US" altLang="zh-CN" dirty="0"/>
              <a:t>if)</a:t>
            </a:r>
            <a:r>
              <a:rPr lang="en-US" altLang="zh-CN" dirty="0">
                <a:solidFill>
                  <a:srgbClr val="FF0000"/>
                </a:solidFill>
                <a:latin typeface="Consolas" panose="020B0609020204030204" pitchFamily="49" charset="0"/>
              </a:rPr>
              <a:t> </a:t>
            </a:r>
            <a:endParaRPr lang="zh-CN" altLang="en-US" dirty="0"/>
          </a:p>
          <a:p>
            <a:pPr marL="457200" lvl="1" indent="0">
              <a:lnSpc>
                <a:spcPct val="120000"/>
              </a:lnSpc>
              <a:buNone/>
            </a:pPr>
            <a:endParaRPr lang="en-US" altLang="zh-CN" sz="2000" dirty="0"/>
          </a:p>
          <a:p>
            <a:pPr lvl="1">
              <a:lnSpc>
                <a:spcPct val="120000"/>
              </a:lnSpc>
            </a:pPr>
            <a:endParaRPr lang="en-US" altLang="zh-CN" sz="2799" dirty="0"/>
          </a:p>
          <a:p>
            <a:endParaRPr lang="zh-CN" altLang="en-US" dirty="0"/>
          </a:p>
        </p:txBody>
      </p:sp>
      <p:sp>
        <p:nvSpPr>
          <p:cNvPr id="4" name="矩形 3">
            <a:extLst>
              <a:ext uri="{FF2B5EF4-FFF2-40B4-BE49-F238E27FC236}">
                <a16:creationId xmlns:a16="http://schemas.microsoft.com/office/drawing/2014/main" id="{5F4F82A1-F393-486F-8689-1F2AF2B523C8}"/>
              </a:ext>
            </a:extLst>
          </p:cNvPr>
          <p:cNvSpPr/>
          <p:nvPr/>
        </p:nvSpPr>
        <p:spPr>
          <a:xfrm>
            <a:off x="529047" y="1807375"/>
            <a:ext cx="6292168" cy="1398203"/>
          </a:xfrm>
          <a:prstGeom prst="rect">
            <a:avLst/>
          </a:prstGeom>
          <a:ln>
            <a:solidFill>
              <a:schemeClr val="accent1"/>
            </a:solidFill>
          </a:ln>
        </p:spPr>
        <p:txBody>
          <a:bodyPr wrap="square">
            <a:spAutoFit/>
          </a:bodyPr>
          <a:lstStyle/>
          <a:p>
            <a:pPr>
              <a:lnSpc>
                <a:spcPct val="120000"/>
              </a:lnSpc>
            </a:pPr>
            <a:r>
              <a:rPr lang="en-US" altLang="zh-CN" dirty="0">
                <a:latin typeface="Consolas" panose="020B0609020204030204" pitchFamily="49" charset="0"/>
              </a:rPr>
              <a:t>[expr for value1 in iterable1 if condition1</a:t>
            </a:r>
            <a:endParaRPr lang="en-US" altLang="zh-CN" sz="1600" dirty="0">
              <a:latin typeface="Consolas" panose="020B0609020204030204" pitchFamily="49" charset="0"/>
            </a:endParaRPr>
          </a:p>
          <a:p>
            <a:pPr marL="631084" lvl="1">
              <a:lnSpc>
                <a:spcPct val="120000"/>
              </a:lnSpc>
            </a:pPr>
            <a:r>
              <a:rPr lang="en-US" altLang="zh-CN" dirty="0">
                <a:latin typeface="Consolas" panose="020B0609020204030204" pitchFamily="49" charset="0"/>
              </a:rPr>
              <a:t>   for  value2 in iterable2  if condition2 </a:t>
            </a:r>
          </a:p>
          <a:p>
            <a:pPr marL="631084" lvl="1">
              <a:lnSpc>
                <a:spcPct val="120000"/>
              </a:lnSpc>
            </a:pPr>
            <a:r>
              <a:rPr lang="en-US" altLang="zh-CN" dirty="0">
                <a:latin typeface="Consolas" panose="020B0609020204030204" pitchFamily="49" charset="0"/>
              </a:rPr>
              <a:t>         …</a:t>
            </a:r>
          </a:p>
          <a:p>
            <a:pPr marL="631084" lvl="1">
              <a:lnSpc>
                <a:spcPct val="120000"/>
              </a:lnSpc>
            </a:pPr>
            <a:r>
              <a:rPr lang="en-US" altLang="zh-CN" dirty="0">
                <a:latin typeface="Consolas" panose="020B0609020204030204" pitchFamily="49" charset="0"/>
              </a:rPr>
              <a:t>   for  </a:t>
            </a:r>
            <a:r>
              <a:rPr lang="en-US" altLang="zh-CN" dirty="0" err="1">
                <a:latin typeface="Consolas" panose="020B0609020204030204" pitchFamily="49" charset="0"/>
              </a:rPr>
              <a:t>valueN</a:t>
            </a:r>
            <a:r>
              <a:rPr lang="en-US" altLang="zh-CN" dirty="0">
                <a:latin typeface="Consolas" panose="020B0609020204030204" pitchFamily="49" charset="0"/>
              </a:rPr>
              <a:t> in </a:t>
            </a:r>
            <a:r>
              <a:rPr lang="en-US" altLang="zh-CN" dirty="0" err="1">
                <a:latin typeface="Consolas" panose="020B0609020204030204" pitchFamily="49" charset="0"/>
              </a:rPr>
              <a:t>iterableN</a:t>
            </a:r>
            <a:r>
              <a:rPr lang="en-US" altLang="zh-CN" dirty="0">
                <a:latin typeface="Consolas" panose="020B0609020204030204" pitchFamily="49" charset="0"/>
              </a:rPr>
              <a:t> if </a:t>
            </a:r>
            <a:r>
              <a:rPr lang="en-US" altLang="zh-CN" dirty="0" err="1">
                <a:latin typeface="Consolas" panose="020B0609020204030204" pitchFamily="49" charset="0"/>
              </a:rPr>
              <a:t>conditionN</a:t>
            </a:r>
            <a:r>
              <a:rPr lang="en-US" altLang="zh-CN" dirty="0">
                <a:latin typeface="Consolas" panose="020B0609020204030204" pitchFamily="49" charset="0"/>
              </a:rPr>
              <a:t>] </a:t>
            </a:r>
          </a:p>
        </p:txBody>
      </p:sp>
      <p:sp>
        <p:nvSpPr>
          <p:cNvPr id="5" name="矩形 4">
            <a:extLst>
              <a:ext uri="{FF2B5EF4-FFF2-40B4-BE49-F238E27FC236}">
                <a16:creationId xmlns:a16="http://schemas.microsoft.com/office/drawing/2014/main" id="{7D872A52-0E44-4AE7-8C38-26956DD6F334}"/>
              </a:ext>
            </a:extLst>
          </p:cNvPr>
          <p:cNvSpPr/>
          <p:nvPr/>
        </p:nvSpPr>
        <p:spPr>
          <a:xfrm>
            <a:off x="7241030" y="1807375"/>
            <a:ext cx="4631531" cy="1289905"/>
          </a:xfrm>
          <a:prstGeom prst="rect">
            <a:avLst/>
          </a:prstGeom>
        </p:spPr>
        <p:txBody>
          <a:bodyPr wrap="square">
            <a:spAutoFit/>
          </a:bodyPr>
          <a:lstStyle/>
          <a:p>
            <a:pPr>
              <a:lnSpc>
                <a:spcPct val="110000"/>
              </a:lnSpc>
            </a:pPr>
            <a:r>
              <a:rPr lang="zh-CN" altLang="en-US" dirty="0">
                <a:latin typeface="+mn-ea"/>
              </a:rPr>
              <a:t>从一个迭代对象中取</a:t>
            </a:r>
            <a:r>
              <a:rPr lang="en-US" altLang="zh-CN" dirty="0">
                <a:latin typeface="+mn-ea"/>
              </a:rPr>
              <a:t>value1</a:t>
            </a:r>
            <a:r>
              <a:rPr lang="zh-CN" altLang="en-US" dirty="0">
                <a:latin typeface="+mn-ea"/>
              </a:rPr>
              <a:t>，在此基础上从第二个迭代对象中取</a:t>
            </a:r>
            <a:r>
              <a:rPr lang="en-US" altLang="zh-CN" dirty="0">
                <a:latin typeface="+mn-ea"/>
              </a:rPr>
              <a:t>value2</a:t>
            </a:r>
            <a:r>
              <a:rPr lang="zh-CN" altLang="en-US" dirty="0">
                <a:latin typeface="+mn-ea"/>
              </a:rPr>
              <a:t>，如此</a:t>
            </a:r>
            <a:r>
              <a:rPr lang="en-US" altLang="zh-CN" dirty="0">
                <a:latin typeface="+mn-ea"/>
              </a:rPr>
              <a:t>...</a:t>
            </a:r>
            <a:r>
              <a:rPr lang="zh-CN" altLang="en-US" dirty="0">
                <a:latin typeface="+mn-ea"/>
              </a:rPr>
              <a:t>从最后一个迭代对象中取</a:t>
            </a:r>
            <a:r>
              <a:rPr lang="en-US" altLang="zh-CN" dirty="0" err="1">
                <a:latin typeface="+mn-ea"/>
              </a:rPr>
              <a:t>valueN</a:t>
            </a:r>
            <a:r>
              <a:rPr lang="zh-CN" altLang="en-US" dirty="0">
                <a:latin typeface="+mn-ea"/>
              </a:rPr>
              <a:t>，这些</a:t>
            </a:r>
            <a:r>
              <a:rPr lang="en-US" altLang="zh-CN" dirty="0">
                <a:latin typeface="+mn-ea"/>
              </a:rPr>
              <a:t>value</a:t>
            </a:r>
            <a:r>
              <a:rPr lang="zh-CN" altLang="en-US" dirty="0">
                <a:latin typeface="+mn-ea"/>
              </a:rPr>
              <a:t>进行运算作为新列表中的元素</a:t>
            </a:r>
          </a:p>
        </p:txBody>
      </p:sp>
      <p:sp>
        <p:nvSpPr>
          <p:cNvPr id="6" name="文本框 5">
            <a:extLst>
              <a:ext uri="{FF2B5EF4-FFF2-40B4-BE49-F238E27FC236}">
                <a16:creationId xmlns:a16="http://schemas.microsoft.com/office/drawing/2014/main" id="{56463717-32A8-42BA-A83A-AE18D9F37723}"/>
              </a:ext>
            </a:extLst>
          </p:cNvPr>
          <p:cNvSpPr txBox="1"/>
          <p:nvPr/>
        </p:nvSpPr>
        <p:spPr>
          <a:xfrm>
            <a:off x="7033957" y="3152458"/>
            <a:ext cx="4940415" cy="101566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altLang="zh-CN" sz="2000" dirty="0">
                <a:solidFill>
                  <a:schemeClr val="tx1"/>
                </a:solidFill>
                <a:highlight>
                  <a:srgbClr val="FFFF00"/>
                </a:highlight>
              </a:rPr>
              <a:t>expr: </a:t>
            </a:r>
            <a:r>
              <a:rPr lang="zh-CN" altLang="en-US" sz="2000" dirty="0">
                <a:solidFill>
                  <a:schemeClr val="tx1"/>
                </a:solidFill>
                <a:highlight>
                  <a:srgbClr val="FFFF00"/>
                </a:highlight>
              </a:rPr>
              <a:t>可以使用所有</a:t>
            </a:r>
            <a:r>
              <a:rPr lang="en-US" altLang="zh-CN" sz="2000" dirty="0">
                <a:solidFill>
                  <a:schemeClr val="tx1"/>
                </a:solidFill>
                <a:highlight>
                  <a:srgbClr val="FFFF00"/>
                </a:highlight>
              </a:rPr>
              <a:t>for</a:t>
            </a:r>
            <a:r>
              <a:rPr lang="zh-CN" altLang="en-US" sz="2000" dirty="0">
                <a:solidFill>
                  <a:schemeClr val="tx1"/>
                </a:solidFill>
                <a:highlight>
                  <a:srgbClr val="FFFF00"/>
                </a:highlight>
              </a:rPr>
              <a:t>变量</a:t>
            </a:r>
            <a:endParaRPr lang="en-US" altLang="zh-CN" sz="2000" dirty="0">
              <a:solidFill>
                <a:schemeClr val="tx1"/>
              </a:solidFill>
              <a:highlight>
                <a:srgbClr val="FFFF00"/>
              </a:highlight>
            </a:endParaRPr>
          </a:p>
          <a:p>
            <a:pPr marL="285750" indent="-285750">
              <a:buFont typeface="Arial" panose="020B0604020202020204" pitchFamily="34" charset="0"/>
              <a:buChar char="•"/>
            </a:pPr>
            <a:r>
              <a:rPr lang="zh-CN" altLang="en-US" sz="2000" dirty="0">
                <a:solidFill>
                  <a:schemeClr val="tx1"/>
                </a:solidFill>
                <a:highlight>
                  <a:srgbClr val="FFFF00"/>
                </a:highlight>
              </a:rPr>
              <a:t>后面的</a:t>
            </a:r>
            <a:r>
              <a:rPr lang="en-US" altLang="zh-CN" sz="2000" dirty="0">
                <a:solidFill>
                  <a:schemeClr val="tx1"/>
                </a:solidFill>
                <a:highlight>
                  <a:srgbClr val="FFFF00"/>
                </a:highlight>
              </a:rPr>
              <a:t>for</a:t>
            </a:r>
            <a:r>
              <a:rPr lang="zh-CN" altLang="en-US" sz="2000" dirty="0">
                <a:solidFill>
                  <a:schemeClr val="tx1"/>
                </a:solidFill>
                <a:highlight>
                  <a:srgbClr val="FFFF00"/>
                </a:highlight>
              </a:rPr>
              <a:t>子句和</a:t>
            </a:r>
            <a:r>
              <a:rPr lang="en-US" altLang="zh-CN" sz="2000" dirty="0">
                <a:solidFill>
                  <a:schemeClr val="tx1"/>
                </a:solidFill>
                <a:highlight>
                  <a:srgbClr val="FFFF00"/>
                </a:highlight>
              </a:rPr>
              <a:t>if</a:t>
            </a:r>
            <a:r>
              <a:rPr lang="zh-CN" altLang="en-US" sz="2000" dirty="0">
                <a:solidFill>
                  <a:schemeClr val="tx1"/>
                </a:solidFill>
                <a:highlight>
                  <a:srgbClr val="FFFF00"/>
                </a:highlight>
              </a:rPr>
              <a:t>子句可以使用前面的</a:t>
            </a:r>
            <a:r>
              <a:rPr lang="en-US" altLang="zh-CN" sz="2000" dirty="0">
                <a:solidFill>
                  <a:schemeClr val="tx1"/>
                </a:solidFill>
                <a:highlight>
                  <a:srgbClr val="FFFF00"/>
                </a:highlight>
              </a:rPr>
              <a:t>for</a:t>
            </a:r>
            <a:r>
              <a:rPr lang="zh-CN" altLang="en-US" sz="2000" dirty="0">
                <a:solidFill>
                  <a:schemeClr val="tx1"/>
                </a:solidFill>
                <a:highlight>
                  <a:srgbClr val="FFFF00"/>
                </a:highlight>
              </a:rPr>
              <a:t>变量</a:t>
            </a:r>
          </a:p>
        </p:txBody>
      </p:sp>
      <p:sp>
        <p:nvSpPr>
          <p:cNvPr id="7" name="矩形 6">
            <a:extLst>
              <a:ext uri="{FF2B5EF4-FFF2-40B4-BE49-F238E27FC236}">
                <a16:creationId xmlns:a16="http://schemas.microsoft.com/office/drawing/2014/main" id="{21C4D487-18B0-4B8D-AE16-8978AE73781E}"/>
              </a:ext>
            </a:extLst>
          </p:cNvPr>
          <p:cNvSpPr/>
          <p:nvPr/>
        </p:nvSpPr>
        <p:spPr>
          <a:xfrm>
            <a:off x="236046" y="4422879"/>
            <a:ext cx="6652148"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s1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list</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range</a:t>
            </a:r>
            <a:r>
              <a:rPr lang="en-US" altLang="zh-CN" b="1" dirty="0">
                <a:solidFill>
                  <a:srgbClr val="000080"/>
                </a:solidFill>
                <a:latin typeface="Consolas" panose="020B0609020204030204" pitchFamily="49" charset="0"/>
              </a:rPr>
              <a:t>(</a:t>
            </a:r>
            <a:r>
              <a:rPr lang="en-US" altLang="zh-CN" dirty="0">
                <a:solidFill>
                  <a:srgbClr val="FF0000"/>
                </a:solidFill>
                <a:latin typeface="Consolas" panose="020B0609020204030204" pitchFamily="49" charset="0"/>
              </a:rPr>
              <a:t>10</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100</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2</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endParaRPr lang="en-US" altLang="zh-CN" dirty="0">
              <a:latin typeface="Consolas" panose="020B0609020204030204" pitchFamily="49" charset="0"/>
            </a:endParaRPr>
          </a:p>
          <a:p>
            <a:r>
              <a:rPr lang="en-US" altLang="zh-CN" dirty="0">
                <a:solidFill>
                  <a:srgbClr val="000000"/>
                </a:solidFill>
                <a:latin typeface="Consolas" panose="020B0609020204030204" pitchFamily="49" charset="0"/>
              </a:rPr>
              <a:t>s2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b="1" dirty="0">
                <a:solidFill>
                  <a:srgbClr val="000080"/>
                </a:solidFill>
                <a:latin typeface="Consolas" panose="020B0609020204030204" pitchFamily="49" charset="0"/>
              </a:rPr>
              <a:t>[</a:t>
            </a:r>
            <a:r>
              <a:rPr lang="en-US" altLang="zh-CN" dirty="0">
                <a:solidFill>
                  <a:srgbClr val="FF0000"/>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x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y </a:t>
            </a:r>
            <a:r>
              <a:rPr lang="en-US" altLang="zh-CN" b="1" dirty="0">
                <a:solidFill>
                  <a:srgbClr val="0000FF"/>
                </a:solidFill>
                <a:latin typeface="Consolas" panose="020B0609020204030204" pitchFamily="49" charset="0"/>
              </a:rPr>
              <a:t>for</a:t>
            </a:r>
            <a:r>
              <a:rPr lang="en-US" altLang="zh-CN" dirty="0">
                <a:solidFill>
                  <a:srgbClr val="000000"/>
                </a:solidFill>
                <a:latin typeface="Consolas" panose="020B0609020204030204" pitchFamily="49" charset="0"/>
              </a:rPr>
              <a:t> x </a:t>
            </a:r>
            <a:r>
              <a:rPr lang="en-US" altLang="zh-CN" b="1" dirty="0">
                <a:solidFill>
                  <a:srgbClr val="0000FF"/>
                </a:solidFill>
                <a:latin typeface="Consolas" panose="020B0609020204030204" pitchFamily="49" charset="0"/>
              </a:rPr>
              <a:t>in</a:t>
            </a:r>
            <a:r>
              <a:rPr lang="en-US" altLang="zh-CN" dirty="0">
                <a:solidFill>
                  <a:srgbClr val="000000"/>
                </a:solidFill>
                <a:latin typeface="Consolas" panose="020B0609020204030204" pitchFamily="49" charset="0"/>
              </a:rPr>
              <a:t> range</a:t>
            </a:r>
            <a:r>
              <a:rPr lang="en-US" altLang="zh-CN" b="1" dirty="0">
                <a:solidFill>
                  <a:srgbClr val="000080"/>
                </a:solidFill>
                <a:latin typeface="Consolas" panose="020B0609020204030204" pitchFamily="49" charset="0"/>
              </a:rPr>
              <a:t>(</a:t>
            </a:r>
            <a:r>
              <a:rPr lang="en-US" altLang="zh-CN" dirty="0">
                <a:solidFill>
                  <a:srgbClr val="FF0000"/>
                </a:solidFill>
                <a:latin typeface="Consolas" panose="020B0609020204030204" pitchFamily="49" charset="0"/>
              </a:rPr>
              <a:t>1</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10</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p>
          <a:p>
            <a:r>
              <a:rPr lang="en-US" altLang="zh-CN" b="1" dirty="0">
                <a:solidFill>
                  <a:srgbClr val="000000"/>
                </a:solidFill>
                <a:latin typeface="Consolas" panose="020B0609020204030204" pitchFamily="49" charset="0"/>
              </a:rPr>
              <a:t>                 </a:t>
            </a:r>
            <a:r>
              <a:rPr lang="en-US" altLang="zh-CN" b="1" dirty="0">
                <a:solidFill>
                  <a:srgbClr val="0000FF"/>
                </a:solidFill>
                <a:latin typeface="Consolas" panose="020B0609020204030204" pitchFamily="49" charset="0"/>
              </a:rPr>
              <a:t>for</a:t>
            </a:r>
            <a:r>
              <a:rPr lang="en-US" altLang="zh-CN" dirty="0">
                <a:solidFill>
                  <a:srgbClr val="000000"/>
                </a:solidFill>
                <a:latin typeface="Consolas" panose="020B0609020204030204" pitchFamily="49" charset="0"/>
              </a:rPr>
              <a:t> y </a:t>
            </a:r>
            <a:r>
              <a:rPr lang="en-US" altLang="zh-CN" b="1" dirty="0">
                <a:solidFill>
                  <a:srgbClr val="0000FF"/>
                </a:solidFill>
                <a:latin typeface="Consolas" panose="020B0609020204030204" pitchFamily="49" charset="0"/>
              </a:rPr>
              <a:t>in</a:t>
            </a:r>
            <a:r>
              <a:rPr lang="en-US" altLang="zh-CN" dirty="0">
                <a:solidFill>
                  <a:srgbClr val="000000"/>
                </a:solidFill>
                <a:latin typeface="Consolas" panose="020B0609020204030204" pitchFamily="49" charset="0"/>
              </a:rPr>
              <a:t> range</a:t>
            </a:r>
            <a:r>
              <a:rPr lang="en-US" altLang="zh-CN" b="1" dirty="0">
                <a:solidFill>
                  <a:srgbClr val="000080"/>
                </a:solidFill>
                <a:latin typeface="Consolas" panose="020B0609020204030204" pitchFamily="49" charset="0"/>
              </a:rPr>
              <a:t>(</a:t>
            </a:r>
            <a:r>
              <a:rPr lang="en-US" altLang="zh-CN" dirty="0">
                <a:solidFill>
                  <a:srgbClr val="FF0000"/>
                </a:solidFill>
                <a:latin typeface="Consolas" panose="020B0609020204030204" pitchFamily="49" charset="0"/>
              </a:rPr>
              <a:t>0</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10</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2</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a:t>
            </a:r>
            <a:endParaRPr lang="en-US" altLang="zh-CN" dirty="0">
              <a:latin typeface="Consolas" panose="020B0609020204030204" pitchFamily="49"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s3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dirty="0">
                <a:solidFill>
                  <a:srgbClr val="FF0000"/>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p:txBody>
      </p:sp>
      <p:sp>
        <p:nvSpPr>
          <p:cNvPr id="8" name="文本框 7">
            <a:extLst>
              <a:ext uri="{FF2B5EF4-FFF2-40B4-BE49-F238E27FC236}">
                <a16:creationId xmlns:a16="http://schemas.microsoft.com/office/drawing/2014/main" id="{0269BCAC-56F8-4E51-8B19-3F95D02A3F6F}"/>
              </a:ext>
            </a:extLst>
          </p:cNvPr>
          <p:cNvSpPr txBox="1"/>
          <p:nvPr/>
        </p:nvSpPr>
        <p:spPr>
          <a:xfrm>
            <a:off x="302975" y="3821185"/>
            <a:ext cx="3567906" cy="371587"/>
          </a:xfrm>
          <a:prstGeom prst="rect">
            <a:avLst/>
          </a:prstGeom>
          <a:noFill/>
        </p:spPr>
        <p:txBody>
          <a:bodyPr wrap="square" rtlCol="0">
            <a:spAutoFit/>
          </a:bodyPr>
          <a:lstStyle/>
          <a:p>
            <a:r>
              <a:rPr lang="zh-CN" altLang="en-US" b="1" dirty="0"/>
              <a:t>产生包含了所有两位偶数的列表</a:t>
            </a:r>
          </a:p>
        </p:txBody>
      </p:sp>
      <p:sp>
        <p:nvSpPr>
          <p:cNvPr id="9" name="矩形 8">
            <a:extLst>
              <a:ext uri="{FF2B5EF4-FFF2-40B4-BE49-F238E27FC236}">
                <a16:creationId xmlns:a16="http://schemas.microsoft.com/office/drawing/2014/main" id="{D1B23445-0267-4304-8C00-3B518D2CF575}"/>
              </a:ext>
            </a:extLst>
          </p:cNvPr>
          <p:cNvSpPr/>
          <p:nvPr/>
        </p:nvSpPr>
        <p:spPr>
          <a:xfrm>
            <a:off x="7129943" y="4390826"/>
            <a:ext cx="4844429"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s4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 s3</a:t>
            </a:r>
            <a:r>
              <a:rPr lang="zh-CN" altLang="en-US"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对应的循环实现</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s4</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dirty="0">
                <a:solidFill>
                  <a:srgbClr val="FF0000"/>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b="1" dirty="0">
                <a:solidFill>
                  <a:srgbClr val="000080"/>
                </a:solidFill>
                <a:latin typeface="Consolas" panose="020B0609020204030204" pitchFamily="49" charset="0"/>
              </a:rPr>
              <a:t>*</a:t>
            </a:r>
            <a:r>
              <a:rPr lang="en-US" altLang="zh-CN" dirty="0">
                <a:solidFill>
                  <a:srgbClr val="000000"/>
                </a:solidFill>
                <a:latin typeface="Consolas" panose="020B0609020204030204" pitchFamily="49" charset="0"/>
              </a:rPr>
              <a:t> 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43109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4CF74-9402-43A6-BD98-B27310934FBC}"/>
              </a:ext>
            </a:extLst>
          </p:cNvPr>
          <p:cNvSpPr>
            <a:spLocks noGrp="1"/>
          </p:cNvSpPr>
          <p:nvPr>
            <p:ph type="title"/>
          </p:nvPr>
        </p:nvSpPr>
        <p:spPr/>
        <p:txBody>
          <a:bodyPr/>
          <a:lstStyle/>
          <a:p>
            <a:r>
              <a:rPr lang="zh-CN" altLang="en-US" dirty="0"/>
              <a:t>列表解析式</a:t>
            </a:r>
            <a:r>
              <a:rPr lang="en-US" altLang="zh-CN" dirty="0"/>
              <a:t>: </a:t>
            </a:r>
            <a:r>
              <a:rPr lang="zh-CN" altLang="en-US" dirty="0"/>
              <a:t>素数</a:t>
            </a:r>
          </a:p>
        </p:txBody>
      </p:sp>
      <p:sp>
        <p:nvSpPr>
          <p:cNvPr id="3" name="内容占位符 2">
            <a:extLst>
              <a:ext uri="{FF2B5EF4-FFF2-40B4-BE49-F238E27FC236}">
                <a16:creationId xmlns:a16="http://schemas.microsoft.com/office/drawing/2014/main" id="{F52E5883-458C-4132-A19D-E120B7A6E692}"/>
              </a:ext>
            </a:extLst>
          </p:cNvPr>
          <p:cNvSpPr>
            <a:spLocks noGrp="1"/>
          </p:cNvSpPr>
          <p:nvPr>
            <p:ph idx="1"/>
          </p:nvPr>
        </p:nvSpPr>
        <p:spPr>
          <a:xfrm>
            <a:off x="442913" y="728663"/>
            <a:ext cx="11289710" cy="5617710"/>
          </a:xfrm>
        </p:spPr>
        <p:txBody>
          <a:bodyPr/>
          <a:lstStyle/>
          <a:p>
            <a:pPr marL="0" indent="0">
              <a:buNone/>
            </a:pPr>
            <a:r>
              <a:rPr lang="zh-CN" altLang="en-US" b="1" dirty="0">
                <a:solidFill>
                  <a:srgbClr val="FF0000"/>
                </a:solidFill>
                <a:latin typeface="宋体" panose="02010600030101010101" pitchFamily="2" charset="-122"/>
                <a:ea typeface="宋体" panose="02010600030101010101" pitchFamily="2" charset="-122"/>
              </a:rPr>
              <a:t>判断</a:t>
            </a:r>
            <a:r>
              <a:rPr lang="en-US" altLang="zh-CN" b="1" dirty="0">
                <a:solidFill>
                  <a:srgbClr val="FF0000"/>
                </a:solidFill>
                <a:latin typeface="宋体" panose="02010600030101010101" pitchFamily="2" charset="-122"/>
                <a:ea typeface="宋体" panose="02010600030101010101" pitchFamily="2" charset="-122"/>
              </a:rPr>
              <a:t>p</a:t>
            </a:r>
            <a:r>
              <a:rPr lang="zh-CN" altLang="en-US" b="1" dirty="0">
                <a:solidFill>
                  <a:srgbClr val="FF0000"/>
                </a:solidFill>
                <a:latin typeface="宋体" panose="02010600030101010101" pitchFamily="2" charset="-122"/>
                <a:ea typeface="宋体" panose="02010600030101010101" pitchFamily="2" charset="-122"/>
              </a:rPr>
              <a:t>是否为素数</a:t>
            </a:r>
            <a:endParaRPr lang="en-US" altLang="zh-CN" b="1" dirty="0">
              <a:solidFill>
                <a:srgbClr val="FF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一个数是素数，除了</a:t>
            </a:r>
            <a:r>
              <a:rPr lang="en-US" altLang="zh-CN" dirty="0">
                <a:solidFill>
                  <a:srgbClr val="000000"/>
                </a:solidFill>
                <a:latin typeface="宋体" panose="02010600030101010101" pitchFamily="2" charset="-122"/>
                <a:ea typeface="宋体" panose="02010600030101010101" pitchFamily="2" charset="-122"/>
              </a:rPr>
              <a:t>1</a:t>
            </a:r>
            <a:r>
              <a:rPr lang="zh-CN" altLang="en-US" dirty="0">
                <a:solidFill>
                  <a:srgbClr val="000000"/>
                </a:solidFill>
                <a:latin typeface="宋体" panose="02010600030101010101" pitchFamily="2" charset="-122"/>
                <a:ea typeface="宋体" panose="02010600030101010101" pitchFamily="2" charset="-122"/>
              </a:rPr>
              <a:t>和自身外，没有其他因子</a:t>
            </a:r>
            <a:endParaRPr lang="en-US" altLang="zh-CN"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首先得到</a:t>
            </a:r>
            <a:r>
              <a:rPr lang="en-US" altLang="zh-CN" dirty="0">
                <a:solidFill>
                  <a:srgbClr val="000000"/>
                </a:solidFill>
                <a:latin typeface="宋体" panose="02010600030101010101" pitchFamily="2" charset="-122"/>
                <a:ea typeface="宋体" panose="02010600030101010101" pitchFamily="2" charset="-122"/>
              </a:rPr>
              <a:t>p</a:t>
            </a:r>
            <a:r>
              <a:rPr lang="zh-CN" altLang="en-US" dirty="0">
                <a:solidFill>
                  <a:srgbClr val="000000"/>
                </a:solidFill>
                <a:latin typeface="宋体" panose="02010600030101010101" pitchFamily="2" charset="-122"/>
                <a:ea typeface="宋体" panose="02010600030101010101" pitchFamily="2" charset="-122"/>
              </a:rPr>
              <a:t>除以可能的因子（</a:t>
            </a:r>
            <a:r>
              <a:rPr lang="en-US" altLang="zh-CN" dirty="0">
                <a:solidFill>
                  <a:srgbClr val="000000"/>
                </a:solidFill>
                <a:latin typeface="宋体" panose="02010600030101010101" pitchFamily="2" charset="-122"/>
                <a:ea typeface="宋体" panose="02010600030101010101" pitchFamily="2" charset="-122"/>
              </a:rPr>
              <a:t>[2, sqrt(n)]</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宋体" panose="02010600030101010101" pitchFamily="2" charset="-122"/>
                <a:ea typeface="宋体" panose="02010600030101010101" pitchFamily="2" charset="-122"/>
              </a:rPr>
              <a:t>的余数组成的列表</a:t>
            </a:r>
            <a:endParaRPr lang="en-US" altLang="zh-CN"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如果其中有</a:t>
            </a:r>
            <a:r>
              <a:rPr lang="en-US" altLang="zh-CN" dirty="0">
                <a:solidFill>
                  <a:srgbClr val="000000"/>
                </a:solidFill>
                <a:latin typeface="宋体" panose="02010600030101010101" pitchFamily="2" charset="-122"/>
                <a:ea typeface="宋体" panose="02010600030101010101" pitchFamily="2" charset="-122"/>
              </a:rPr>
              <a:t>0</a:t>
            </a:r>
            <a:r>
              <a:rPr lang="zh-CN" altLang="en-US" dirty="0">
                <a:solidFill>
                  <a:srgbClr val="000000"/>
                </a:solidFill>
                <a:latin typeface="宋体" panose="02010600030101010101" pitchFamily="2" charset="-122"/>
                <a:ea typeface="宋体" panose="02010600030101010101" pitchFamily="2" charset="-122"/>
              </a:rPr>
              <a:t>，说明不是素数。如果都不为</a:t>
            </a:r>
            <a:r>
              <a:rPr lang="en-US" altLang="zh-CN" dirty="0">
                <a:solidFill>
                  <a:srgbClr val="000000"/>
                </a:solidFill>
                <a:latin typeface="宋体" panose="02010600030101010101" pitchFamily="2" charset="-122"/>
                <a:ea typeface="宋体" panose="02010600030101010101" pitchFamily="2" charset="-122"/>
              </a:rPr>
              <a:t>0</a:t>
            </a:r>
            <a:r>
              <a:rPr lang="zh-CN" altLang="en-US" dirty="0">
                <a:solidFill>
                  <a:srgbClr val="000000"/>
                </a:solidFill>
                <a:latin typeface="宋体" panose="02010600030101010101" pitchFamily="2" charset="-122"/>
                <a:ea typeface="宋体" panose="02010600030101010101" pitchFamily="2" charset="-122"/>
              </a:rPr>
              <a:t>，则为素数</a:t>
            </a:r>
            <a:endParaRPr lang="en-US" altLang="zh-CN" dirty="0">
              <a:solidFill>
                <a:srgbClr val="000000"/>
              </a:solidFill>
              <a:latin typeface="宋体" panose="02010600030101010101" pitchFamily="2" charset="-122"/>
              <a:ea typeface="宋体" panose="02010600030101010101" pitchFamily="2" charset="-122"/>
            </a:endParaRPr>
          </a:p>
          <a:p>
            <a:endParaRPr lang="zh-CN" altLang="en-US" dirty="0"/>
          </a:p>
        </p:txBody>
      </p:sp>
      <p:sp>
        <p:nvSpPr>
          <p:cNvPr id="4" name="Rectangle 2">
            <a:extLst>
              <a:ext uri="{FF2B5EF4-FFF2-40B4-BE49-F238E27FC236}">
                <a16:creationId xmlns:a16="http://schemas.microsoft.com/office/drawing/2014/main" id="{FFFE12A9-967D-47DE-A521-8069E8D10BFF}"/>
              </a:ext>
            </a:extLst>
          </p:cNvPr>
          <p:cNvSpPr>
            <a:spLocks noChangeArrowheads="1"/>
          </p:cNvSpPr>
          <p:nvPr/>
        </p:nvSpPr>
        <p:spPr bwMode="auto">
          <a:xfrm>
            <a:off x="701637" y="2743162"/>
            <a:ext cx="9367273" cy="400110"/>
          </a:xfrm>
          <a:prstGeom prst="rect">
            <a:avLst/>
          </a:prstGeom>
          <a:solidFill>
            <a:schemeClr val="accent4">
              <a:lumMod val="20000"/>
              <a:lumOff val="80000"/>
            </a:schemeClr>
          </a:solidFill>
          <a:ln>
            <a:solidFill>
              <a:schemeClr val="tx1"/>
            </a:solid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Consolas" panose="020B0609020204030204" pitchFamily="49" charset="0"/>
                <a:ea typeface="宋体" panose="02010600030101010101" pitchFamily="2" charset="-122"/>
              </a:rPr>
              <a:t>prime</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 </a:t>
            </a:r>
            <a:r>
              <a:rPr kumimoji="0" lang="zh-CN" altLang="zh-CN" sz="20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rPr>
              <a:t>0 </a:t>
            </a:r>
            <a:r>
              <a:rPr kumimoji="0" lang="en-US" altLang="zh-CN" sz="20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rPr>
              <a:t>not </a:t>
            </a:r>
            <a:r>
              <a:rPr kumimoji="0" lang="zh-CN" altLang="zh-CN" sz="2000" b="1" i="0" u="none" strike="noStrike" cap="none" normalizeH="0" baseline="0" dirty="0">
                <a:ln>
                  <a:noFill/>
                </a:ln>
                <a:solidFill>
                  <a:srgbClr val="000080"/>
                </a:solidFill>
                <a:effectLst/>
                <a:latin typeface="Consolas" panose="020B0609020204030204" pitchFamily="49" charset="0"/>
                <a:ea typeface="宋体" panose="02010600030101010101" pitchFamily="2" charset="-122"/>
              </a:rPr>
              <a:t>in </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p</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 </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d</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a:t>
            </a:r>
            <a:r>
              <a:rPr kumimoji="0" lang="zh-CN" altLang="zh-CN" sz="2000" b="1" i="0" u="none" strike="noStrike" cap="none" normalizeH="0" baseline="0" dirty="0">
                <a:ln>
                  <a:noFill/>
                </a:ln>
                <a:solidFill>
                  <a:srgbClr val="000080"/>
                </a:solidFill>
                <a:effectLst/>
                <a:latin typeface="Consolas" panose="020B0609020204030204" pitchFamily="49" charset="0"/>
                <a:ea typeface="宋体" panose="02010600030101010101" pitchFamily="2" charset="-122"/>
              </a:rPr>
              <a:t>for </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d</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a:t>
            </a:r>
            <a:r>
              <a:rPr kumimoji="0" lang="zh-CN" altLang="zh-CN" sz="2000" b="1" i="0" u="none" strike="noStrike" cap="none" normalizeH="0" baseline="0" dirty="0">
                <a:ln>
                  <a:noFill/>
                </a:ln>
                <a:solidFill>
                  <a:srgbClr val="000080"/>
                </a:solidFill>
                <a:effectLst/>
                <a:latin typeface="Consolas" panose="020B0609020204030204" pitchFamily="49" charset="0"/>
                <a:ea typeface="宋体" panose="02010600030101010101" pitchFamily="2" charset="-122"/>
              </a:rPr>
              <a:t>in </a:t>
            </a:r>
            <a:r>
              <a:rPr kumimoji="0" lang="zh-CN" altLang="zh-CN" sz="2000" b="0" i="0" u="none" strike="noStrike" cap="none" normalizeH="0" baseline="0" dirty="0">
                <a:ln>
                  <a:noFill/>
                </a:ln>
                <a:solidFill>
                  <a:srgbClr val="000080"/>
                </a:solidFill>
                <a:effectLst/>
                <a:latin typeface="Consolas" panose="020B0609020204030204" pitchFamily="49" charset="0"/>
                <a:ea typeface="宋体" panose="02010600030101010101" pitchFamily="2" charset="-122"/>
              </a:rPr>
              <a:t>range</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r>
              <a:rPr kumimoji="0" lang="zh-CN" altLang="zh-CN" sz="20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rPr>
              <a:t>2</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a:t>
            </a:r>
            <a:r>
              <a:rPr kumimoji="0" lang="zh-CN" altLang="zh-CN" sz="2000" b="0" i="0" u="none" strike="noStrike" cap="none" normalizeH="0" baseline="0" dirty="0">
                <a:ln>
                  <a:noFill/>
                </a:ln>
                <a:solidFill>
                  <a:srgbClr val="000080"/>
                </a:solidFill>
                <a:effectLst/>
                <a:latin typeface="Consolas" panose="020B0609020204030204" pitchFamily="49" charset="0"/>
                <a:ea typeface="宋体" panose="02010600030101010101" pitchFamily="2" charset="-122"/>
              </a:rPr>
              <a:t>int</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(math.sqrt(</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p</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r>
              <a:rPr kumimoji="0" lang="en-US"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 </a:t>
            </a:r>
            <a:r>
              <a:rPr kumimoji="0" lang="zh-CN" altLang="zh-CN" sz="2000" b="0" i="0" u="none" strike="noStrike" cap="none" normalizeH="0" baseline="0" dirty="0">
                <a:ln>
                  <a:noFill/>
                </a:ln>
                <a:solidFill>
                  <a:srgbClr val="0000FF"/>
                </a:solidFill>
                <a:effectLst/>
                <a:latin typeface="Consolas" panose="020B0609020204030204" pitchFamily="49" charset="0"/>
                <a:ea typeface="宋体" panose="02010600030101010101" pitchFamily="2" charset="-122"/>
              </a:rPr>
              <a:t>1</a:t>
            </a:r>
            <a:r>
              <a:rPr kumimoji="0" lang="zh-CN" altLang="zh-CN" sz="2000" b="0" i="0" u="none" strike="noStrike" cap="none" normalizeH="0" baseline="0" dirty="0">
                <a:ln>
                  <a:noFill/>
                </a:ln>
                <a:solidFill>
                  <a:srgbClr val="000000"/>
                </a:solidFill>
                <a:effectLst/>
                <a:latin typeface="Consolas" panose="020B0609020204030204" pitchFamily="49" charset="0"/>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Consolas" panose="020B0609020204030204" pitchFamily="49" charset="0"/>
            </a:endParaRPr>
          </a:p>
        </p:txBody>
      </p:sp>
      <p:sp>
        <p:nvSpPr>
          <p:cNvPr id="5" name="Rectangle 3">
            <a:extLst>
              <a:ext uri="{FF2B5EF4-FFF2-40B4-BE49-F238E27FC236}">
                <a16:creationId xmlns:a16="http://schemas.microsoft.com/office/drawing/2014/main" id="{09C15710-7C44-42B8-B425-FEA55EBEEA1A}"/>
              </a:ext>
            </a:extLst>
          </p:cNvPr>
          <p:cNvSpPr txBox="1">
            <a:spLocks noChangeArrowheads="1"/>
          </p:cNvSpPr>
          <p:nvPr/>
        </p:nvSpPr>
        <p:spPr>
          <a:xfrm>
            <a:off x="288623" y="3967233"/>
            <a:ext cx="11772558" cy="197906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altLang="zh-CN" dirty="0">
                <a:latin typeface="Consolas" panose="020B0609020204030204" pitchFamily="49" charset="0"/>
              </a:rPr>
              <a:t>&gt;&gt;&gt; </a:t>
            </a:r>
            <a:r>
              <a:rPr lang="en-US" altLang="zh-CN" b="1" dirty="0">
                <a:solidFill>
                  <a:schemeClr val="accent3"/>
                </a:solidFill>
                <a:latin typeface="Consolas" panose="020B0609020204030204" pitchFamily="49" charset="0"/>
              </a:rPr>
              <a:t>import math</a:t>
            </a:r>
          </a:p>
          <a:p>
            <a:pPr marL="0" indent="0">
              <a:buFont typeface="Arial" panose="020B0604020202020204" pitchFamily="34" charset="0"/>
              <a:buNone/>
            </a:pPr>
            <a:r>
              <a:rPr lang="en-US" altLang="zh-CN" dirty="0">
                <a:latin typeface="Consolas" panose="020B0609020204030204" pitchFamily="49" charset="0"/>
              </a:rPr>
              <a:t>&gt;&gt;&gt; </a:t>
            </a:r>
            <a:r>
              <a:rPr lang="en-US" altLang="zh-CN" b="1" dirty="0">
                <a:solidFill>
                  <a:schemeClr val="accent3"/>
                </a:solidFill>
                <a:latin typeface="Consolas" panose="020B0609020204030204" pitchFamily="49" charset="0"/>
              </a:rPr>
              <a:t>[p for p in range(2, 100) if 0 not in </a:t>
            </a:r>
          </a:p>
          <a:p>
            <a:pPr marL="0" indent="0">
              <a:buFont typeface="Arial" panose="020B0604020202020204" pitchFamily="34" charset="0"/>
              <a:buNone/>
            </a:pPr>
            <a:r>
              <a:rPr lang="en-US" altLang="zh-CN" b="1" dirty="0">
                <a:solidFill>
                  <a:schemeClr val="accent3"/>
                </a:solidFill>
                <a:latin typeface="Consolas" panose="020B0609020204030204" pitchFamily="49" charset="0"/>
              </a:rPr>
              <a:t>              [p % d for d in range(2, int(</a:t>
            </a:r>
            <a:r>
              <a:rPr lang="en-US" altLang="zh-CN" b="1" dirty="0" err="1">
                <a:solidFill>
                  <a:schemeClr val="accent3"/>
                </a:solidFill>
                <a:latin typeface="Consolas" panose="020B0609020204030204" pitchFamily="49" charset="0"/>
              </a:rPr>
              <a:t>math.sqrt</a:t>
            </a:r>
            <a:r>
              <a:rPr lang="en-US" altLang="zh-CN" b="1" dirty="0">
                <a:solidFill>
                  <a:schemeClr val="accent3"/>
                </a:solidFill>
                <a:latin typeface="Consolas" panose="020B0609020204030204" pitchFamily="49" charset="0"/>
              </a:rPr>
              <a:t>(p) + 1))]]</a:t>
            </a:r>
          </a:p>
          <a:p>
            <a:pPr marL="0" indent="0">
              <a:buFont typeface="Arial" panose="020B0604020202020204" pitchFamily="34" charset="0"/>
              <a:buNone/>
            </a:pPr>
            <a:r>
              <a:rPr lang="en-US" altLang="zh-CN" dirty="0">
                <a:latin typeface="Consolas" panose="020B0609020204030204" pitchFamily="49" charset="0"/>
              </a:rPr>
              <a:t>[2, 3, 5, 7, 11, 13, 17, 19, 23, 29, 31, 37, 41, 43, 47, 53, 59, 61, 67, 71, 73, 79, 83, 89, 97]</a:t>
            </a:r>
            <a:endParaRPr lang="zh-CN" altLang="zh-CN" dirty="0">
              <a:latin typeface="Consolas" panose="020B0609020204030204" pitchFamily="49" charset="0"/>
            </a:endParaRPr>
          </a:p>
        </p:txBody>
      </p:sp>
      <p:sp>
        <p:nvSpPr>
          <p:cNvPr id="6" name="矩形 5">
            <a:extLst>
              <a:ext uri="{FF2B5EF4-FFF2-40B4-BE49-F238E27FC236}">
                <a16:creationId xmlns:a16="http://schemas.microsoft.com/office/drawing/2014/main" id="{49EDFA6A-51D5-4908-ABDF-BED26B544C9E}"/>
              </a:ext>
            </a:extLst>
          </p:cNvPr>
          <p:cNvSpPr/>
          <p:nvPr/>
        </p:nvSpPr>
        <p:spPr>
          <a:xfrm>
            <a:off x="408826" y="3345432"/>
            <a:ext cx="4934364" cy="400110"/>
          </a:xfrm>
          <a:prstGeom prst="rect">
            <a:avLst/>
          </a:prstGeom>
        </p:spPr>
        <p:txBody>
          <a:bodyPr wrap="none">
            <a:spAutoFit/>
          </a:bodyPr>
          <a:lstStyle/>
          <a:p>
            <a:r>
              <a:rPr lang="zh-CN" altLang="zh-CN" sz="2000" b="1" dirty="0">
                <a:solidFill>
                  <a:srgbClr val="FF0000"/>
                </a:solidFill>
                <a:latin typeface="宋体" pitchFamily="2" charset="-122"/>
              </a:rPr>
              <a:t>使用列表推导式生成100以内的所有素数</a:t>
            </a:r>
            <a:r>
              <a:rPr lang="zh-CN" altLang="en-US" sz="2000" b="1" dirty="0">
                <a:solidFill>
                  <a:srgbClr val="FF0000"/>
                </a:solidFill>
                <a:latin typeface="宋体" pitchFamily="2" charset="-122"/>
              </a:rPr>
              <a:t>：</a:t>
            </a:r>
            <a:endParaRPr lang="zh-CN" altLang="en-US" sz="2000" b="1" dirty="0">
              <a:solidFill>
                <a:srgbClr val="FF0000"/>
              </a:solidFill>
            </a:endParaRPr>
          </a:p>
        </p:txBody>
      </p:sp>
    </p:spTree>
    <p:extLst>
      <p:ext uri="{BB962C8B-B14F-4D97-AF65-F5344CB8AC3E}">
        <p14:creationId xmlns:p14="http://schemas.microsoft.com/office/powerpoint/2010/main" val="831906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C4DE9-C1FF-434C-AA00-8A153E30E25F}"/>
              </a:ext>
            </a:extLst>
          </p:cNvPr>
          <p:cNvSpPr>
            <a:spLocks noGrp="1"/>
          </p:cNvSpPr>
          <p:nvPr>
            <p:ph type="title"/>
          </p:nvPr>
        </p:nvSpPr>
        <p:spPr/>
        <p:txBody>
          <a:bodyPr/>
          <a:lstStyle/>
          <a:p>
            <a:r>
              <a:rPr lang="zh-CN" altLang="en-US" dirty="0"/>
              <a:t>生成器表达式</a:t>
            </a:r>
          </a:p>
        </p:txBody>
      </p:sp>
      <p:sp>
        <p:nvSpPr>
          <p:cNvPr id="3" name="内容占位符 2">
            <a:extLst>
              <a:ext uri="{FF2B5EF4-FFF2-40B4-BE49-F238E27FC236}">
                <a16:creationId xmlns:a16="http://schemas.microsoft.com/office/drawing/2014/main" id="{931AE639-0920-4885-B087-781E6BFC89B5}"/>
              </a:ext>
            </a:extLst>
          </p:cNvPr>
          <p:cNvSpPr>
            <a:spLocks noGrp="1"/>
          </p:cNvSpPr>
          <p:nvPr>
            <p:ph idx="1"/>
          </p:nvPr>
        </p:nvSpPr>
        <p:spPr/>
        <p:txBody>
          <a:bodyPr/>
          <a:lstStyle/>
          <a:p>
            <a:pPr>
              <a:lnSpc>
                <a:spcPct val="100000"/>
              </a:lnSpc>
            </a:pPr>
            <a:r>
              <a:rPr lang="zh-CN" altLang="zh-CN" b="1" dirty="0">
                <a:solidFill>
                  <a:srgbClr val="0070C0"/>
                </a:solidFill>
                <a:latin typeface="+mn-ea"/>
              </a:rPr>
              <a:t>生成器</a:t>
            </a:r>
            <a:r>
              <a:rPr lang="zh-CN" altLang="en-US" b="1" dirty="0">
                <a:solidFill>
                  <a:srgbClr val="0070C0"/>
                </a:solidFill>
                <a:latin typeface="+mn-ea"/>
              </a:rPr>
              <a:t>表达</a:t>
            </a:r>
            <a:r>
              <a:rPr lang="zh-CN" altLang="zh-CN" b="1" dirty="0">
                <a:solidFill>
                  <a:srgbClr val="0070C0"/>
                </a:solidFill>
                <a:latin typeface="+mn-ea"/>
              </a:rPr>
              <a:t>式</a:t>
            </a:r>
            <a:r>
              <a:rPr lang="en-US" altLang="zh-CN" b="1" dirty="0">
                <a:solidFill>
                  <a:srgbClr val="0070C0"/>
                </a:solidFill>
                <a:latin typeface="+mn-ea"/>
              </a:rPr>
              <a:t>(Generator Expression)</a:t>
            </a:r>
            <a:r>
              <a:rPr lang="zh-CN" altLang="en-US" dirty="0">
                <a:latin typeface="+mn-ea"/>
              </a:rPr>
              <a:t>的语法</a:t>
            </a:r>
            <a:r>
              <a:rPr lang="zh-CN" altLang="zh-CN" dirty="0">
                <a:latin typeface="+mn-ea"/>
              </a:rPr>
              <a:t>与列表推导式</a:t>
            </a:r>
            <a:r>
              <a:rPr lang="zh-CN" altLang="en-US" dirty="0">
                <a:latin typeface="+mn-ea"/>
              </a:rPr>
              <a:t>基本相同，唯一的区别就是</a:t>
            </a:r>
            <a:r>
              <a:rPr lang="zh-CN" altLang="zh-CN" dirty="0">
                <a:latin typeface="+mn-ea"/>
              </a:rPr>
              <a:t>生成器推导式使用</a:t>
            </a:r>
            <a:r>
              <a:rPr lang="zh-CN" altLang="zh-CN" dirty="0">
                <a:solidFill>
                  <a:srgbClr val="0070C0"/>
                </a:solidFill>
                <a:latin typeface="+mn-ea"/>
              </a:rPr>
              <a:t>圆括号</a:t>
            </a:r>
            <a:r>
              <a:rPr lang="zh-CN" altLang="en-US" dirty="0">
                <a:solidFill>
                  <a:srgbClr val="0070C0"/>
                </a:solidFill>
                <a:latin typeface="+mn-ea"/>
              </a:rPr>
              <a:t>，</a:t>
            </a:r>
            <a:r>
              <a:rPr lang="zh-CN" altLang="zh-CN" dirty="0">
                <a:latin typeface="+mn-ea"/>
              </a:rPr>
              <a:t>列表推导式使用方括号</a:t>
            </a:r>
            <a:endParaRPr lang="en-US" altLang="zh-CN" dirty="0">
              <a:latin typeface="+mn-ea"/>
            </a:endParaRPr>
          </a:p>
          <a:p>
            <a:pPr>
              <a:lnSpc>
                <a:spcPct val="100000"/>
              </a:lnSpc>
            </a:pPr>
            <a:r>
              <a:rPr lang="zh-CN" altLang="en-US" dirty="0">
                <a:latin typeface="+mn-ea"/>
              </a:rPr>
              <a:t>生成器表达式运算的结果并不是一个元组，而是一个生成器对象</a:t>
            </a:r>
            <a:endParaRPr lang="en-US" altLang="zh-CN" dirty="0">
              <a:latin typeface="+mn-ea"/>
            </a:endParaRPr>
          </a:p>
          <a:p>
            <a:pPr>
              <a:lnSpc>
                <a:spcPct val="100000"/>
              </a:lnSpc>
            </a:pPr>
            <a:r>
              <a:rPr lang="zh-CN" altLang="en-US" dirty="0">
                <a:latin typeface="+mn-ea"/>
              </a:rPr>
              <a:t>生成器对象是一个</a:t>
            </a:r>
            <a:r>
              <a:rPr lang="zh-CN" altLang="en-US" b="1" dirty="0">
                <a:solidFill>
                  <a:srgbClr val="FF0000"/>
                </a:solidFill>
                <a:latin typeface="+mn-ea"/>
              </a:rPr>
              <a:t>迭代器对象</a:t>
            </a:r>
            <a:r>
              <a:rPr lang="zh-CN" altLang="en-US" dirty="0">
                <a:latin typeface="+mn-ea"/>
              </a:rPr>
              <a:t>，当然也是一个可迭代对象，可用</a:t>
            </a:r>
            <a:r>
              <a:rPr lang="en-US" altLang="zh-CN" dirty="0">
                <a:latin typeface="+mn-ea"/>
              </a:rPr>
              <a:t>for</a:t>
            </a:r>
            <a:r>
              <a:rPr lang="zh-CN" altLang="en-US" dirty="0">
                <a:latin typeface="+mn-ea"/>
              </a:rPr>
              <a:t>循环访问，也可转换为列表等</a:t>
            </a:r>
            <a:endParaRPr lang="en-US" altLang="zh-CN" dirty="0">
              <a:latin typeface="+mn-ea"/>
            </a:endParaRPr>
          </a:p>
          <a:p>
            <a:pPr lvl="1">
              <a:lnSpc>
                <a:spcPct val="100000"/>
              </a:lnSpc>
            </a:pPr>
            <a:endParaRPr lang="en-US" altLang="zh-CN" dirty="0">
              <a:latin typeface="+mn-ea"/>
            </a:endParaRPr>
          </a:p>
          <a:p>
            <a:endParaRPr lang="zh-CN" altLang="en-US" dirty="0"/>
          </a:p>
        </p:txBody>
      </p:sp>
      <p:sp>
        <p:nvSpPr>
          <p:cNvPr id="4" name="矩形 3">
            <a:extLst>
              <a:ext uri="{FF2B5EF4-FFF2-40B4-BE49-F238E27FC236}">
                <a16:creationId xmlns:a16="http://schemas.microsoft.com/office/drawing/2014/main" id="{14BDF22B-F6CA-453B-8650-6FE321FEC116}"/>
              </a:ext>
            </a:extLst>
          </p:cNvPr>
          <p:cNvSpPr/>
          <p:nvPr/>
        </p:nvSpPr>
        <p:spPr>
          <a:xfrm>
            <a:off x="645866" y="2689032"/>
            <a:ext cx="5594843"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latin typeface="Consolas" panose="020B0609020204030204" pitchFamily="49" charset="0"/>
              </a:rPr>
              <a:t>&gt;&gt;&gt; [x * x for x in range(4)]</a:t>
            </a:r>
          </a:p>
          <a:p>
            <a:r>
              <a:rPr lang="zh-CN" altLang="en-US" dirty="0">
                <a:latin typeface="Consolas" panose="020B0609020204030204" pitchFamily="49" charset="0"/>
              </a:rPr>
              <a:t>[0, 1, 4, 9]</a:t>
            </a:r>
          </a:p>
          <a:p>
            <a:r>
              <a:rPr lang="zh-CN" altLang="en-US" dirty="0">
                <a:latin typeface="Consolas" panose="020B0609020204030204" pitchFamily="49" charset="0"/>
              </a:rPr>
              <a:t>&gt;&gt;&gt; g = (x * x for x in range(4))</a:t>
            </a:r>
          </a:p>
          <a:p>
            <a:r>
              <a:rPr lang="zh-CN" altLang="en-US" dirty="0">
                <a:latin typeface="Consolas" panose="020B0609020204030204" pitchFamily="49" charset="0"/>
              </a:rPr>
              <a:t>&gt;&gt;&gt; g</a:t>
            </a:r>
          </a:p>
          <a:p>
            <a:r>
              <a:rPr lang="zh-CN" altLang="en-US" dirty="0">
                <a:latin typeface="Consolas" panose="020B0609020204030204" pitchFamily="49" charset="0"/>
              </a:rPr>
              <a:t>&lt;</a:t>
            </a:r>
            <a:r>
              <a:rPr lang="zh-CN" altLang="en-US" b="1" dirty="0">
                <a:solidFill>
                  <a:schemeClr val="accent6"/>
                </a:solidFill>
                <a:latin typeface="Consolas" panose="020B0609020204030204" pitchFamily="49" charset="0"/>
              </a:rPr>
              <a:t>generator object</a:t>
            </a:r>
            <a:r>
              <a:rPr lang="zh-CN" altLang="en-US" dirty="0">
                <a:latin typeface="Consolas" panose="020B0609020204030204" pitchFamily="49" charset="0"/>
              </a:rPr>
              <a:t> &lt;genexpr&gt; at 0x00FFADB0&gt;</a:t>
            </a:r>
          </a:p>
          <a:p>
            <a:r>
              <a:rPr lang="en-US" altLang="zh-CN" dirty="0">
                <a:latin typeface="Consolas" panose="020B0609020204030204" pitchFamily="49" charset="0"/>
              </a:rPr>
              <a:t>&gt;&gt;&gt; </a:t>
            </a:r>
            <a:r>
              <a:rPr lang="en-US" altLang="zh-CN" dirty="0" err="1">
                <a:latin typeface="Consolas" panose="020B0609020204030204" pitchFamily="49" charset="0"/>
              </a:rPr>
              <a:t>dir</a:t>
            </a:r>
            <a:r>
              <a:rPr lang="en-US" altLang="zh-CN" dirty="0">
                <a:latin typeface="Consolas" panose="020B0609020204030204" pitchFamily="49" charset="0"/>
              </a:rPr>
              <a:t>(g)</a:t>
            </a:r>
          </a:p>
          <a:p>
            <a:r>
              <a:rPr lang="en-US" altLang="zh-CN" dirty="0">
                <a:latin typeface="Consolas" panose="020B0609020204030204" pitchFamily="49" charset="0"/>
              </a:rPr>
              <a:t>[...'__</a:t>
            </a:r>
            <a:r>
              <a:rPr lang="en-US" altLang="zh-CN" dirty="0" err="1">
                <a:latin typeface="Consolas" panose="020B0609020204030204" pitchFamily="49" charset="0"/>
              </a:rPr>
              <a:t>iter</a:t>
            </a:r>
            <a:r>
              <a:rPr lang="en-US" altLang="zh-CN" dirty="0">
                <a:latin typeface="Consolas" panose="020B0609020204030204" pitchFamily="49" charset="0"/>
              </a:rPr>
              <a:t>__',..., '__next__',...]</a:t>
            </a:r>
          </a:p>
          <a:p>
            <a:r>
              <a:rPr lang="en-US" altLang="zh-CN" dirty="0">
                <a:latin typeface="Consolas" panose="020B0609020204030204" pitchFamily="49" charset="0"/>
              </a:rPr>
              <a:t>&gt;&gt;&gt; next(g)</a:t>
            </a:r>
          </a:p>
          <a:p>
            <a:r>
              <a:rPr lang="en-US" altLang="zh-CN" dirty="0">
                <a:latin typeface="Consolas" panose="020B0609020204030204" pitchFamily="49" charset="0"/>
              </a:rPr>
              <a:t>0</a:t>
            </a:r>
          </a:p>
          <a:p>
            <a:r>
              <a:rPr lang="en-US" altLang="zh-CN" dirty="0">
                <a:latin typeface="Consolas" panose="020B0609020204030204" pitchFamily="49" charset="0"/>
              </a:rPr>
              <a:t>&gt;&gt;&gt; next(g)</a:t>
            </a:r>
          </a:p>
          <a:p>
            <a:r>
              <a:rPr lang="en-US" altLang="zh-CN" dirty="0">
                <a:latin typeface="Consolas" panose="020B0609020204030204" pitchFamily="49" charset="0"/>
              </a:rPr>
              <a:t>1</a:t>
            </a:r>
          </a:p>
          <a:p>
            <a:r>
              <a:rPr lang="en-US" altLang="zh-CN" dirty="0">
                <a:latin typeface="Consolas" panose="020B0609020204030204" pitchFamily="49" charset="0"/>
              </a:rPr>
              <a:t>&gt;&gt;&gt; next(g)</a:t>
            </a:r>
          </a:p>
          <a:p>
            <a:r>
              <a:rPr lang="en-US" altLang="zh-CN" dirty="0">
                <a:latin typeface="Consolas" panose="020B0609020204030204" pitchFamily="49" charset="0"/>
              </a:rPr>
              <a:t>4</a:t>
            </a:r>
          </a:p>
        </p:txBody>
      </p:sp>
      <p:sp>
        <p:nvSpPr>
          <p:cNvPr id="5" name="矩形 4">
            <a:extLst>
              <a:ext uri="{FF2B5EF4-FFF2-40B4-BE49-F238E27FC236}">
                <a16:creationId xmlns:a16="http://schemas.microsoft.com/office/drawing/2014/main" id="{5839AB1B-6EE3-45C9-9725-3178E9004811}"/>
              </a:ext>
            </a:extLst>
          </p:cNvPr>
          <p:cNvSpPr/>
          <p:nvPr/>
        </p:nvSpPr>
        <p:spPr>
          <a:xfrm>
            <a:off x="6568308" y="2696326"/>
            <a:ext cx="5180779"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latin typeface="Consolas" panose="020B0609020204030204" pitchFamily="49" charset="0"/>
              </a:rPr>
              <a:t>&gt;&gt;&gt; next(g)</a:t>
            </a:r>
          </a:p>
          <a:p>
            <a:r>
              <a:rPr lang="en-US" altLang="zh-CN" dirty="0">
                <a:latin typeface="Consolas" panose="020B0609020204030204" pitchFamily="49" charset="0"/>
              </a:rPr>
              <a:t>9</a:t>
            </a:r>
          </a:p>
          <a:p>
            <a:r>
              <a:rPr lang="en-US" altLang="zh-CN" dirty="0">
                <a:latin typeface="Consolas" panose="020B0609020204030204" pitchFamily="49" charset="0"/>
              </a:rPr>
              <a:t>&gt;&gt;&gt; next(g)</a:t>
            </a:r>
          </a:p>
          <a:p>
            <a:r>
              <a:rPr lang="en-US" altLang="zh-CN" dirty="0">
                <a:latin typeface="Consolas" panose="020B0609020204030204" pitchFamily="49" charset="0"/>
              </a:rPr>
              <a:t>Traceback (most recent call last):</a:t>
            </a:r>
          </a:p>
          <a:p>
            <a:r>
              <a:rPr lang="en-US" altLang="zh-CN" dirty="0">
                <a:latin typeface="Consolas" panose="020B0609020204030204" pitchFamily="49" charset="0"/>
              </a:rPr>
              <a:t>  File "#python..", line 1, in &lt;module&gt;</a:t>
            </a:r>
          </a:p>
          <a:p>
            <a:r>
              <a:rPr lang="en-US" altLang="zh-CN" dirty="0">
                <a:latin typeface="Consolas" panose="020B0609020204030204" pitchFamily="49" charset="0"/>
              </a:rPr>
              <a:t>    next(g)</a:t>
            </a:r>
          </a:p>
          <a:p>
            <a:r>
              <a:rPr lang="en-US" altLang="zh-CN" dirty="0" err="1">
                <a:latin typeface="Consolas" panose="020B0609020204030204" pitchFamily="49" charset="0"/>
              </a:rPr>
              <a:t>StopIteration</a:t>
            </a:r>
            <a:endParaRPr lang="en-US" altLang="zh-CN" dirty="0">
              <a:latin typeface="Consolas" panose="020B0609020204030204" pitchFamily="49" charset="0"/>
            </a:endParaRPr>
          </a:p>
          <a:p>
            <a:r>
              <a:rPr lang="en-US" altLang="zh-CN" dirty="0">
                <a:latin typeface="Consolas" panose="020B0609020204030204" pitchFamily="49" charset="0"/>
              </a:rPr>
              <a:t>&gt;&gt;&gt; </a:t>
            </a:r>
            <a:r>
              <a:rPr lang="en-US" altLang="zh-CN" dirty="0" err="1">
                <a:latin typeface="Consolas" panose="020B0609020204030204" pitchFamily="49" charset="0"/>
              </a:rPr>
              <a:t>iter</a:t>
            </a:r>
            <a:r>
              <a:rPr lang="en-US" altLang="zh-CN" dirty="0">
                <a:latin typeface="Consolas" panose="020B0609020204030204" pitchFamily="49" charset="0"/>
              </a:rPr>
              <a:t>(g) is g</a:t>
            </a:r>
          </a:p>
          <a:p>
            <a:r>
              <a:rPr lang="en-US" altLang="zh-CN" dirty="0">
                <a:latin typeface="Consolas" panose="020B0609020204030204" pitchFamily="49" charset="0"/>
              </a:rPr>
              <a:t>True</a:t>
            </a:r>
          </a:p>
          <a:p>
            <a:r>
              <a:rPr lang="en-US" altLang="zh-CN" dirty="0">
                <a:latin typeface="Consolas" panose="020B0609020204030204" pitchFamily="49" charset="0"/>
              </a:rPr>
              <a:t>&gt;&gt;&gt; list(g)</a:t>
            </a:r>
          </a:p>
          <a:p>
            <a:r>
              <a:rPr lang="en-US" altLang="zh-CN" dirty="0">
                <a:latin typeface="Consolas" panose="020B0609020204030204" pitchFamily="49" charset="0"/>
              </a:rPr>
              <a:t>[]</a:t>
            </a:r>
          </a:p>
          <a:p>
            <a:r>
              <a:rPr lang="en-US" altLang="zh-CN" dirty="0">
                <a:latin typeface="Consolas" panose="020B0609020204030204" pitchFamily="49" charset="0"/>
              </a:rPr>
              <a:t>&gt;&gt;&gt; list(x * x for x in range(4))</a:t>
            </a:r>
          </a:p>
          <a:p>
            <a:r>
              <a:rPr lang="en-US" altLang="zh-CN" dirty="0">
                <a:latin typeface="Consolas" panose="020B0609020204030204" pitchFamily="49" charset="0"/>
              </a:rPr>
              <a:t>[0, 1, 4, 9] </a:t>
            </a:r>
          </a:p>
        </p:txBody>
      </p:sp>
    </p:spTree>
    <p:extLst>
      <p:ext uri="{BB962C8B-B14F-4D97-AF65-F5344CB8AC3E}">
        <p14:creationId xmlns:p14="http://schemas.microsoft.com/office/powerpoint/2010/main" val="812934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5E606-7871-4225-A86B-106CF89AC133}"/>
              </a:ext>
            </a:extLst>
          </p:cNvPr>
          <p:cNvSpPr>
            <a:spLocks noGrp="1"/>
          </p:cNvSpPr>
          <p:nvPr>
            <p:ph type="title"/>
          </p:nvPr>
        </p:nvSpPr>
        <p:spPr/>
        <p:txBody>
          <a:bodyPr/>
          <a:lstStyle/>
          <a:p>
            <a:r>
              <a:rPr lang="zh-CN" altLang="en-US" dirty="0"/>
              <a:t>生成器表达式</a:t>
            </a:r>
          </a:p>
        </p:txBody>
      </p:sp>
      <p:sp>
        <p:nvSpPr>
          <p:cNvPr id="3" name="内容占位符 2">
            <a:extLst>
              <a:ext uri="{FF2B5EF4-FFF2-40B4-BE49-F238E27FC236}">
                <a16:creationId xmlns:a16="http://schemas.microsoft.com/office/drawing/2014/main" id="{9CC8B721-8923-4899-8FD6-CCF6F7F125A4}"/>
              </a:ext>
            </a:extLst>
          </p:cNvPr>
          <p:cNvSpPr>
            <a:spLocks noGrp="1"/>
          </p:cNvSpPr>
          <p:nvPr>
            <p:ph idx="1"/>
          </p:nvPr>
        </p:nvSpPr>
        <p:spPr/>
        <p:txBody>
          <a:bodyPr/>
          <a:lstStyle/>
          <a:p>
            <a:pPr marL="0" indent="0">
              <a:buNone/>
            </a:pPr>
            <a:r>
              <a:rPr lang="zh-CN" altLang="en-US" dirty="0"/>
              <a:t>勾股数 </a:t>
            </a:r>
            <a:r>
              <a:rPr lang="en-US" altLang="zh-CN" dirty="0"/>
              <a:t>(</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pythogorian</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triplets)</a:t>
            </a:r>
            <a:r>
              <a:rPr lang="zh-CN" altLang="en-US" dirty="0"/>
              <a:t>：存在</a:t>
            </a:r>
            <a:r>
              <a:rPr lang="en-US" altLang="zh-CN" dirty="0"/>
              <a:t>{</a:t>
            </a:r>
            <a:r>
              <a:rPr lang="en-US" altLang="zh-CN" dirty="0" err="1"/>
              <a:t>x,y,z</a:t>
            </a:r>
            <a:r>
              <a:rPr lang="en-US" altLang="zh-CN" dirty="0"/>
              <a:t>}, 0&lt;x&lt;y&lt;z, </a:t>
            </a:r>
            <a:r>
              <a:rPr lang="zh-CN" altLang="en-US" dirty="0"/>
              <a:t>使得</a:t>
            </a:r>
            <a:r>
              <a:rPr lang="en-US" altLang="zh-CN" dirty="0"/>
              <a:t>x^2+y^2=z^2</a:t>
            </a:r>
          </a:p>
          <a:p>
            <a:pPr marL="0" indent="0">
              <a:buNone/>
            </a:pPr>
            <a:r>
              <a:rPr lang="zh-CN" altLang="en-US" dirty="0"/>
              <a:t>求前</a:t>
            </a:r>
            <a:r>
              <a:rPr lang="en-US" altLang="zh-CN" dirty="0"/>
              <a:t>10</a:t>
            </a:r>
            <a:r>
              <a:rPr lang="zh-CN" altLang="en-US" dirty="0"/>
              <a:t>个勾股数</a:t>
            </a:r>
            <a:endParaRPr lang="en-US" altLang="zh-CN" dirty="0"/>
          </a:p>
          <a:p>
            <a:endParaRPr lang="zh-CN" altLang="en-US" dirty="0"/>
          </a:p>
        </p:txBody>
      </p:sp>
      <p:sp>
        <p:nvSpPr>
          <p:cNvPr id="4" name="矩形 3">
            <a:extLst>
              <a:ext uri="{FF2B5EF4-FFF2-40B4-BE49-F238E27FC236}">
                <a16:creationId xmlns:a16="http://schemas.microsoft.com/office/drawing/2014/main" id="{D14AFB3D-0FA1-47E2-851C-DB578530AD8E}"/>
              </a:ext>
            </a:extLst>
          </p:cNvPr>
          <p:cNvSpPr/>
          <p:nvPr/>
        </p:nvSpPr>
        <p:spPr>
          <a:xfrm>
            <a:off x="816973" y="3770962"/>
            <a:ext cx="10397565" cy="666267"/>
          </a:xfrm>
          <a:prstGeom prst="rect">
            <a:avLst/>
          </a:prstGeom>
          <a:ln>
            <a:solidFill>
              <a:schemeClr val="accent1"/>
            </a:solidFill>
          </a:ln>
        </p:spPr>
        <p:txBody>
          <a:bodyPr wrap="square">
            <a:spAutoFit/>
          </a:bodyPr>
          <a:lstStyle/>
          <a:p>
            <a:r>
              <a:rPr lang="zh-CN" altLang="en-US" dirty="0">
                <a:latin typeface="Consolas" panose="020B0609020204030204" pitchFamily="49" charset="0"/>
              </a:rPr>
              <a:t>pyt = </a:t>
            </a:r>
            <a:r>
              <a:rPr lang="en-US" altLang="zh-CN" dirty="0">
                <a:latin typeface="Consolas" panose="020B0609020204030204" pitchFamily="49" charset="0"/>
              </a:rPr>
              <a:t>[</a:t>
            </a:r>
            <a:r>
              <a:rPr lang="zh-CN" altLang="en-US" dirty="0">
                <a:latin typeface="Consolas" panose="020B0609020204030204" pitchFamily="49" charset="0"/>
              </a:rPr>
              <a:t>(x,y,z) for z in range(</a:t>
            </a:r>
            <a:r>
              <a:rPr lang="en-US" altLang="zh-CN" dirty="0">
                <a:latin typeface="Consolas" panose="020B0609020204030204" pitchFamily="49" charset="0"/>
              </a:rPr>
              <a:t>1, </a:t>
            </a:r>
            <a:r>
              <a:rPr lang="zh-CN" altLang="en-US" dirty="0">
                <a:latin typeface="Consolas" panose="020B0609020204030204" pitchFamily="49" charset="0"/>
              </a:rPr>
              <a:t>1000) for y in range(1,z)   </a:t>
            </a:r>
            <a:endParaRPr lang="en-US" altLang="zh-CN" dirty="0">
              <a:latin typeface="Consolas" panose="020B0609020204030204" pitchFamily="49" charset="0"/>
            </a:endParaRPr>
          </a:p>
          <a:p>
            <a:r>
              <a:rPr lang="zh-CN" altLang="en-US" dirty="0">
                <a:latin typeface="Consolas" panose="020B0609020204030204" pitchFamily="49" charset="0"/>
              </a:rPr>
              <a:t>                                       for x in range(1,y) if x*x + y*y == z*z </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5" name="矩形 4">
            <a:extLst>
              <a:ext uri="{FF2B5EF4-FFF2-40B4-BE49-F238E27FC236}">
                <a16:creationId xmlns:a16="http://schemas.microsoft.com/office/drawing/2014/main" id="{1D9E0F6A-2FE5-49ED-B049-1948F43BC10D}"/>
              </a:ext>
            </a:extLst>
          </p:cNvPr>
          <p:cNvSpPr/>
          <p:nvPr/>
        </p:nvSpPr>
        <p:spPr>
          <a:xfrm>
            <a:off x="868679" y="1562001"/>
            <a:ext cx="7556292" cy="1754326"/>
          </a:xfrm>
          <a:prstGeom prst="rect">
            <a:avLst/>
          </a:prstGeom>
          <a:ln>
            <a:solidFill>
              <a:srgbClr val="0070C0"/>
            </a:solidFill>
          </a:ln>
        </p:spPr>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pyt_firstN_list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nums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pyt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x</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y</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(1,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p>
          <a:p>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p>
          <a:p>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y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firstN_pyt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pyt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nums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firstN_pyt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p:txBody>
      </p:sp>
      <p:sp>
        <p:nvSpPr>
          <p:cNvPr id="6" name="文本框 5">
            <a:extLst>
              <a:ext uri="{FF2B5EF4-FFF2-40B4-BE49-F238E27FC236}">
                <a16:creationId xmlns:a16="http://schemas.microsoft.com/office/drawing/2014/main" id="{C167481D-61D8-47F1-855F-6205AC3E4D67}"/>
              </a:ext>
            </a:extLst>
          </p:cNvPr>
          <p:cNvSpPr txBox="1"/>
          <p:nvPr/>
        </p:nvSpPr>
        <p:spPr>
          <a:xfrm>
            <a:off x="868679" y="3383812"/>
            <a:ext cx="5579225" cy="400110"/>
          </a:xfrm>
          <a:prstGeom prst="rect">
            <a:avLst/>
          </a:prstGeom>
          <a:noFill/>
        </p:spPr>
        <p:txBody>
          <a:bodyPr wrap="square" rtlCol="0">
            <a:spAutoFit/>
          </a:bodyPr>
          <a:lstStyle/>
          <a:p>
            <a:r>
              <a:rPr lang="zh-CN" altLang="en-US" sz="2000" dirty="0"/>
              <a:t>循环次数为</a:t>
            </a:r>
            <a:r>
              <a:rPr lang="en-US" altLang="zh-CN" sz="2000" dirty="0"/>
              <a:t>o(n^3)</a:t>
            </a:r>
            <a:r>
              <a:rPr lang="zh-CN" altLang="en-US" sz="2000" dirty="0"/>
              <a:t>， </a:t>
            </a:r>
            <a:r>
              <a:rPr lang="en-US" altLang="zh-CN" sz="2000" dirty="0"/>
              <a:t>n</a:t>
            </a:r>
            <a:r>
              <a:rPr lang="zh-CN" altLang="en-US" sz="2000" dirty="0"/>
              <a:t>从</a:t>
            </a:r>
            <a:r>
              <a:rPr lang="en-US" altLang="zh-CN" sz="2000" dirty="0"/>
              <a:t>100</a:t>
            </a:r>
            <a:r>
              <a:rPr lang="zh-CN" altLang="en-US" sz="2000" dirty="0"/>
              <a:t>改成</a:t>
            </a:r>
            <a:r>
              <a:rPr lang="en-US" altLang="zh-CN" sz="2000" dirty="0"/>
              <a:t>1000</a:t>
            </a:r>
            <a:r>
              <a:rPr lang="zh-CN" altLang="en-US" sz="2000" dirty="0"/>
              <a:t>？</a:t>
            </a:r>
          </a:p>
        </p:txBody>
      </p:sp>
      <p:sp>
        <p:nvSpPr>
          <p:cNvPr id="7" name="文本框 2">
            <a:extLst>
              <a:ext uri="{FF2B5EF4-FFF2-40B4-BE49-F238E27FC236}">
                <a16:creationId xmlns:a16="http://schemas.microsoft.com/office/drawing/2014/main" id="{1A70D56D-CC19-4C10-8D93-CA97D07C23C8}"/>
              </a:ext>
            </a:extLst>
          </p:cNvPr>
          <p:cNvSpPr txBox="1"/>
          <p:nvPr/>
        </p:nvSpPr>
        <p:spPr>
          <a:xfrm>
            <a:off x="6799010" y="1335194"/>
            <a:ext cx="1697613"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chemeClr val="bg1"/>
                </a:solidFill>
              </a:rPr>
              <a:t>pyt_firstN.py</a:t>
            </a:r>
            <a:endParaRPr lang="zh-CN" altLang="en-US" b="1" dirty="0">
              <a:solidFill>
                <a:schemeClr val="bg1"/>
              </a:solidFill>
            </a:endParaRPr>
          </a:p>
        </p:txBody>
      </p:sp>
      <p:sp>
        <p:nvSpPr>
          <p:cNvPr id="8" name="矩形 7">
            <a:extLst>
              <a:ext uri="{FF2B5EF4-FFF2-40B4-BE49-F238E27FC236}">
                <a16:creationId xmlns:a16="http://schemas.microsoft.com/office/drawing/2014/main" id="{308F9003-63D4-42B6-A389-3FF2A9A804C7}"/>
              </a:ext>
            </a:extLst>
          </p:cNvPr>
          <p:cNvSpPr/>
          <p:nvPr/>
        </p:nvSpPr>
        <p:spPr>
          <a:xfrm>
            <a:off x="816973" y="4512031"/>
            <a:ext cx="6830844" cy="2031325"/>
          </a:xfrm>
          <a:prstGeom prst="rect">
            <a:avLst/>
          </a:prstGeom>
          <a:ln>
            <a:solidFill>
              <a:srgbClr val="0070C0"/>
            </a:solidFill>
          </a:ln>
        </p:spPr>
        <p:txBody>
          <a:bodyPr wrap="square">
            <a:spAutoFit/>
          </a:bodyPr>
          <a:lstStyle/>
          <a:p>
            <a:r>
              <a:rPr lang="en-US" altLang="zh-CN" b="1" kern="0" dirty="0" err="1">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urier New" panose="02070309020205020404" pitchFamily="49" charset="0"/>
                <a:ea typeface="宋体" panose="02010600030101010101" pitchFamily="2" charset="-122"/>
                <a:cs typeface="Times New Roman" panose="02020603050405020304" pitchFamily="18" charset="0"/>
              </a:rPr>
              <a:t>pyt_firstN_generator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pyt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x</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y</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z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10000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z</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b="1"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b="1"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x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y</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y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z</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z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firstN_pyt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next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pyt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x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 </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nums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firstN_pyt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627172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A0671-9912-413D-9B9A-79F38F486076}"/>
              </a:ext>
            </a:extLst>
          </p:cNvPr>
          <p:cNvSpPr>
            <a:spLocks noGrp="1"/>
          </p:cNvSpPr>
          <p:nvPr>
            <p:ph type="title"/>
          </p:nvPr>
        </p:nvSpPr>
        <p:spPr/>
        <p:txBody>
          <a:bodyPr/>
          <a:lstStyle/>
          <a:p>
            <a:r>
              <a:rPr lang="zh-CN" altLang="en-US" dirty="0"/>
              <a:t>内置函数</a:t>
            </a:r>
            <a:r>
              <a:rPr lang="en-US" altLang="zh-CN" dirty="0"/>
              <a:t>map</a:t>
            </a:r>
            <a:r>
              <a:rPr lang="zh-CN" altLang="en-US" dirty="0"/>
              <a:t>和</a:t>
            </a:r>
            <a:r>
              <a:rPr lang="en-US" altLang="zh-CN" dirty="0"/>
              <a:t>filter</a:t>
            </a:r>
            <a:endParaRPr lang="zh-CN" altLang="en-US" dirty="0"/>
          </a:p>
        </p:txBody>
      </p:sp>
      <p:sp>
        <p:nvSpPr>
          <p:cNvPr id="3" name="内容占位符 2">
            <a:extLst>
              <a:ext uri="{FF2B5EF4-FFF2-40B4-BE49-F238E27FC236}">
                <a16:creationId xmlns:a16="http://schemas.microsoft.com/office/drawing/2014/main" id="{E1805F0E-8F97-452D-A735-B3382E044F7D}"/>
              </a:ext>
            </a:extLst>
          </p:cNvPr>
          <p:cNvSpPr>
            <a:spLocks noGrp="1"/>
          </p:cNvSpPr>
          <p:nvPr>
            <p:ph idx="1"/>
          </p:nvPr>
        </p:nvSpPr>
        <p:spPr/>
        <p:txBody>
          <a:bodyPr>
            <a:normAutofit/>
          </a:bodyPr>
          <a:lstStyle/>
          <a:p>
            <a:pPr marL="0" indent="0">
              <a:buNone/>
            </a:pPr>
            <a:r>
              <a:rPr lang="en-US" altLang="zh-CN" dirty="0"/>
              <a:t>map(</a:t>
            </a:r>
            <a:r>
              <a:rPr lang="en-US" altLang="zh-CN" dirty="0" err="1"/>
              <a:t>func</a:t>
            </a:r>
            <a:r>
              <a:rPr lang="en-US" altLang="zh-CN" dirty="0"/>
              <a:t>, </a:t>
            </a:r>
            <a:r>
              <a:rPr lang="en-US" altLang="zh-CN" dirty="0" err="1"/>
              <a:t>iterable</a:t>
            </a:r>
            <a:r>
              <a:rPr lang="en-US" altLang="zh-CN" dirty="0"/>
              <a:t>)              filter(</a:t>
            </a:r>
            <a:r>
              <a:rPr lang="en-US" altLang="zh-CN" dirty="0" err="1"/>
              <a:t>func</a:t>
            </a:r>
            <a:r>
              <a:rPr lang="en-US" altLang="zh-CN" dirty="0"/>
              <a:t>, </a:t>
            </a:r>
            <a:r>
              <a:rPr lang="en-US" altLang="zh-CN" dirty="0" err="1"/>
              <a:t>iterable</a:t>
            </a:r>
            <a:r>
              <a:rPr lang="en-US" altLang="zh-CN" dirty="0"/>
              <a:t>) </a:t>
            </a:r>
          </a:p>
          <a:p>
            <a:r>
              <a:rPr lang="zh-CN" altLang="en-US" dirty="0"/>
              <a:t>将一个函数作用到一个可迭代对象上，返回一个迭代器对象</a:t>
            </a:r>
            <a:endParaRPr lang="en-US" altLang="zh-CN" dirty="0"/>
          </a:p>
          <a:p>
            <a:r>
              <a:rPr lang="en-US" altLang="zh-CN" dirty="0"/>
              <a:t>map</a:t>
            </a:r>
            <a:r>
              <a:rPr lang="zh-CN" altLang="en-US" dirty="0"/>
              <a:t>函数返回的迭代器的元素是对</a:t>
            </a:r>
            <a:r>
              <a:rPr lang="en-US" altLang="zh-CN" dirty="0" err="1"/>
              <a:t>iterable</a:t>
            </a:r>
            <a:r>
              <a:rPr lang="zh-CN" altLang="en-US" dirty="0"/>
              <a:t>对象的元素调用相应函数</a:t>
            </a:r>
            <a:r>
              <a:rPr lang="en-US" altLang="zh-CN" dirty="0" err="1"/>
              <a:t>func</a:t>
            </a:r>
            <a:r>
              <a:rPr lang="zh-CN" altLang="en-US" dirty="0"/>
              <a:t>的结果，即每个元素为</a:t>
            </a:r>
            <a:r>
              <a:rPr lang="en-US" altLang="zh-CN" dirty="0" err="1"/>
              <a:t>func</a:t>
            </a:r>
            <a:r>
              <a:rPr lang="en-US" altLang="zh-CN" dirty="0"/>
              <a:t>(element)</a:t>
            </a:r>
          </a:p>
          <a:p>
            <a:r>
              <a:rPr lang="en-US" altLang="zh-CN" dirty="0"/>
              <a:t>filter</a:t>
            </a:r>
            <a:r>
              <a:rPr lang="zh-CN" altLang="en-US" dirty="0"/>
              <a:t>函数返回的迭代器的元素是这样得到的：</a:t>
            </a:r>
            <a:endParaRPr lang="en-US" altLang="zh-CN" dirty="0"/>
          </a:p>
          <a:p>
            <a:pPr lvl="1"/>
            <a:r>
              <a:rPr lang="en-US" altLang="zh-CN" sz="2000" dirty="0" err="1"/>
              <a:t>iterable</a:t>
            </a:r>
            <a:r>
              <a:rPr lang="zh-CN" altLang="en-US" sz="2000" dirty="0"/>
              <a:t>对象的元素作为参数调用</a:t>
            </a:r>
            <a:r>
              <a:rPr lang="en-US" altLang="zh-CN" sz="2000" dirty="0" err="1"/>
              <a:t>func</a:t>
            </a:r>
            <a:r>
              <a:rPr lang="zh-CN" altLang="en-US" sz="2000" dirty="0"/>
              <a:t>，如果</a:t>
            </a:r>
            <a:r>
              <a:rPr lang="en-US" altLang="zh-CN" sz="2000" dirty="0" err="1"/>
              <a:t>func</a:t>
            </a:r>
            <a:r>
              <a:rPr lang="en-US" altLang="zh-CN" sz="2000" dirty="0"/>
              <a:t>(element)</a:t>
            </a:r>
            <a:r>
              <a:rPr lang="zh-CN" altLang="en-US" sz="2000" dirty="0"/>
              <a:t>返回</a:t>
            </a:r>
            <a:r>
              <a:rPr lang="en-US" altLang="zh-CN" sz="2000" dirty="0"/>
              <a:t>True</a:t>
            </a:r>
            <a:r>
              <a:rPr lang="zh-CN" altLang="en-US" sz="2000" dirty="0"/>
              <a:t>，则该元素为迭代器的元素</a:t>
            </a:r>
            <a:endParaRPr lang="en-US" altLang="zh-CN" sz="2000" dirty="0"/>
          </a:p>
          <a:p>
            <a:pPr lvl="1"/>
            <a:r>
              <a:rPr lang="zh-CN" altLang="en-US" sz="2000" dirty="0"/>
              <a:t>如果</a:t>
            </a:r>
            <a:r>
              <a:rPr lang="en-US" altLang="zh-CN" sz="2000" dirty="0"/>
              <a:t>filter</a:t>
            </a:r>
            <a:r>
              <a:rPr lang="zh-CN" altLang="en-US" sz="2000" dirty="0"/>
              <a:t>函数的第</a:t>
            </a:r>
            <a:r>
              <a:rPr lang="en-US" altLang="zh-CN" sz="2000" dirty="0"/>
              <a:t>1</a:t>
            </a:r>
            <a:r>
              <a:rPr lang="zh-CN" altLang="en-US" sz="2000" dirty="0"/>
              <a:t>个参数为</a:t>
            </a:r>
            <a:r>
              <a:rPr lang="en-US" altLang="zh-CN" sz="2000" dirty="0"/>
              <a:t>None</a:t>
            </a:r>
            <a:r>
              <a:rPr lang="zh-CN" altLang="en-US" sz="2000" dirty="0"/>
              <a:t>，则</a:t>
            </a:r>
            <a:r>
              <a:rPr lang="en-US" altLang="zh-CN" sz="2000" dirty="0" err="1"/>
              <a:t>iterable</a:t>
            </a:r>
            <a:r>
              <a:rPr lang="zh-CN" altLang="en-US" sz="2000" dirty="0"/>
              <a:t>对象的元素真值判断为</a:t>
            </a:r>
            <a:r>
              <a:rPr lang="en-US" altLang="zh-CN" sz="2000" dirty="0"/>
              <a:t>True</a:t>
            </a:r>
            <a:r>
              <a:rPr lang="zh-CN" altLang="en-US" sz="2000" dirty="0"/>
              <a:t>时作为迭代器的元素</a:t>
            </a:r>
          </a:p>
          <a:p>
            <a:endParaRPr lang="zh-CN" altLang="en-US" dirty="0"/>
          </a:p>
        </p:txBody>
      </p:sp>
      <p:sp>
        <p:nvSpPr>
          <p:cNvPr id="4" name="矩形 3">
            <a:extLst>
              <a:ext uri="{FF2B5EF4-FFF2-40B4-BE49-F238E27FC236}">
                <a16:creationId xmlns:a16="http://schemas.microsoft.com/office/drawing/2014/main" id="{1E18A8F6-96B6-44B0-A03B-587ABD15F93B}"/>
              </a:ext>
            </a:extLst>
          </p:cNvPr>
          <p:cNvSpPr/>
          <p:nvPr/>
        </p:nvSpPr>
        <p:spPr>
          <a:xfrm>
            <a:off x="975131" y="3710000"/>
            <a:ext cx="8795998" cy="923330"/>
          </a:xfrm>
          <a:prstGeom prst="rect">
            <a:avLst/>
          </a:prstGeom>
        </p:spPr>
        <p:txBody>
          <a:bodyPr wrap="none">
            <a:spAutoFit/>
          </a:bodyPr>
          <a:lstStyle/>
          <a:p>
            <a:r>
              <a:rPr lang="en-US" altLang="zh-CN" dirty="0">
                <a:latin typeface="Consolas" panose="020B0609020204030204" pitchFamily="49" charset="0"/>
              </a:rPr>
              <a:t>map(</a:t>
            </a:r>
            <a:r>
              <a:rPr lang="en-US" altLang="zh-CN" dirty="0" err="1">
                <a:latin typeface="Consolas" panose="020B0609020204030204" pitchFamily="49" charset="0"/>
              </a:rPr>
              <a:t>func</a:t>
            </a:r>
            <a:r>
              <a:rPr lang="en-US" altLang="zh-CN" dirty="0">
                <a:latin typeface="Consolas" panose="020B0609020204030204" pitchFamily="49" charset="0"/>
              </a:rPr>
              <a:t>, </a:t>
            </a:r>
            <a:r>
              <a:rPr lang="en-US" altLang="zh-CN" dirty="0" err="1">
                <a:latin typeface="Consolas" panose="020B0609020204030204" pitchFamily="49" charset="0"/>
              </a:rPr>
              <a:t>iterable</a:t>
            </a:r>
            <a:r>
              <a:rPr lang="en-US" altLang="zh-CN" dirty="0">
                <a:latin typeface="Consolas" panose="020B0609020204030204" pitchFamily="49" charset="0"/>
              </a:rPr>
              <a:t>)    &lt;======&gt;     (</a:t>
            </a:r>
            <a:r>
              <a:rPr lang="en-US" altLang="zh-CN" dirty="0" err="1">
                <a:latin typeface="Consolas" panose="020B0609020204030204" pitchFamily="49" charset="0"/>
              </a:rPr>
              <a:t>func</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latin typeface="Consolas" panose="020B0609020204030204" pitchFamily="49" charset="0"/>
              </a:rPr>
              <a:t> in </a:t>
            </a:r>
            <a:r>
              <a:rPr lang="en-US" altLang="zh-CN" dirty="0" err="1">
                <a:latin typeface="Consolas" panose="020B0609020204030204" pitchFamily="49" charset="0"/>
              </a:rPr>
              <a:t>iterable</a:t>
            </a:r>
            <a:r>
              <a:rPr lang="en-US" altLang="zh-CN" dirty="0">
                <a:latin typeface="Consolas" panose="020B0609020204030204" pitchFamily="49" charset="0"/>
              </a:rPr>
              <a:t>)</a:t>
            </a:r>
          </a:p>
          <a:p>
            <a:r>
              <a:rPr lang="en-US" altLang="zh-CN" dirty="0">
                <a:solidFill>
                  <a:srgbClr val="FF0000"/>
                </a:solidFill>
                <a:latin typeface="Consolas" panose="020B0609020204030204" pitchFamily="49" charset="0"/>
              </a:rPr>
              <a:t>filter(</a:t>
            </a:r>
            <a:r>
              <a:rPr lang="en-US" altLang="zh-CN" dirty="0" err="1">
                <a:solidFill>
                  <a:srgbClr val="FF0000"/>
                </a:solidFill>
                <a:latin typeface="Consolas" panose="020B0609020204030204" pitchFamily="49" charset="0"/>
              </a:rPr>
              <a:t>func</a:t>
            </a:r>
            <a:r>
              <a:rPr lang="en-US" altLang="zh-CN" dirty="0">
                <a:solidFill>
                  <a:srgbClr val="FF0000"/>
                </a:solidFill>
                <a:latin typeface="Consolas" panose="020B0609020204030204" pitchFamily="49" charset="0"/>
              </a:rPr>
              <a:t>, </a:t>
            </a:r>
            <a:r>
              <a:rPr lang="en-US" altLang="zh-CN" dirty="0" err="1">
                <a:solidFill>
                  <a:srgbClr val="FF0000"/>
                </a:solidFill>
                <a:latin typeface="Consolas" panose="020B0609020204030204" pitchFamily="49" charset="0"/>
              </a:rPr>
              <a:t>iterable</a:t>
            </a:r>
            <a:r>
              <a:rPr lang="en-US" altLang="zh-CN" dirty="0">
                <a:solidFill>
                  <a:srgbClr val="FF0000"/>
                </a:solidFill>
                <a:latin typeface="Consolas" panose="020B0609020204030204" pitchFamily="49" charset="0"/>
              </a:rPr>
              <a:t>) &lt;======&gt;     </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latin typeface="Consolas" panose="020B0609020204030204" pitchFamily="49" charset="0"/>
              </a:rPr>
              <a:t> in </a:t>
            </a:r>
            <a:r>
              <a:rPr lang="en-US" altLang="zh-CN" dirty="0" err="1">
                <a:latin typeface="Consolas" panose="020B0609020204030204" pitchFamily="49" charset="0"/>
              </a:rPr>
              <a:t>iterable</a:t>
            </a:r>
            <a:r>
              <a:rPr lang="en-US" altLang="zh-CN" dirty="0">
                <a:latin typeface="Consolas" panose="020B0609020204030204" pitchFamily="49" charset="0"/>
              </a:rPr>
              <a:t> if </a:t>
            </a:r>
            <a:r>
              <a:rPr lang="en-US" altLang="zh-CN" dirty="0" err="1">
                <a:latin typeface="Consolas" panose="020B0609020204030204" pitchFamily="49" charset="0"/>
              </a:rPr>
              <a:t>func</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solidFill>
                  <a:srgbClr val="FF0000"/>
                </a:solidFill>
                <a:latin typeface="Consolas" panose="020B0609020204030204" pitchFamily="49" charset="0"/>
              </a:rPr>
              <a:t>filter(None, </a:t>
            </a:r>
            <a:r>
              <a:rPr lang="en-US" altLang="zh-CN" dirty="0" err="1">
                <a:solidFill>
                  <a:srgbClr val="FF0000"/>
                </a:solidFill>
                <a:latin typeface="Consolas" panose="020B0609020204030204" pitchFamily="49" charset="0"/>
              </a:rPr>
              <a:t>iterable</a:t>
            </a:r>
            <a:r>
              <a:rPr lang="en-US" altLang="zh-CN" dirty="0">
                <a:solidFill>
                  <a:srgbClr val="FF0000"/>
                </a:solidFill>
                <a:latin typeface="Consolas" panose="020B0609020204030204" pitchFamily="49" charset="0"/>
              </a:rPr>
              <a:t>) &lt;======&gt;     </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latin typeface="Consolas" panose="020B0609020204030204" pitchFamily="49" charset="0"/>
              </a:rPr>
              <a:t> in </a:t>
            </a:r>
            <a:r>
              <a:rPr lang="en-US" altLang="zh-CN" dirty="0" err="1">
                <a:latin typeface="Consolas" panose="020B0609020204030204" pitchFamily="49" charset="0"/>
              </a:rPr>
              <a:t>iterable</a:t>
            </a:r>
            <a:r>
              <a:rPr lang="en-US" altLang="zh-CN" dirty="0">
                <a:latin typeface="Consolas" panose="020B0609020204030204" pitchFamily="49" charset="0"/>
              </a:rPr>
              <a:t> if </a:t>
            </a:r>
            <a:r>
              <a:rPr lang="en-US" altLang="zh-CN" dirty="0" err="1">
                <a:latin typeface="Consolas" panose="020B0609020204030204" pitchFamily="49" charset="0"/>
              </a:rPr>
              <a:t>i</a:t>
            </a:r>
            <a:r>
              <a:rPr lang="en-US" altLang="zh-CN" dirty="0">
                <a:latin typeface="Consolas" panose="020B0609020204030204" pitchFamily="49" charset="0"/>
              </a:rPr>
              <a:t>)</a:t>
            </a:r>
          </a:p>
        </p:txBody>
      </p:sp>
      <p:sp>
        <p:nvSpPr>
          <p:cNvPr id="5" name="矩形 4">
            <a:extLst>
              <a:ext uri="{FF2B5EF4-FFF2-40B4-BE49-F238E27FC236}">
                <a16:creationId xmlns:a16="http://schemas.microsoft.com/office/drawing/2014/main" id="{0226893B-B63D-43E8-81EA-09FFC11D06DE}"/>
              </a:ext>
            </a:extLst>
          </p:cNvPr>
          <p:cNvSpPr/>
          <p:nvPr/>
        </p:nvSpPr>
        <p:spPr>
          <a:xfrm>
            <a:off x="975131" y="4751187"/>
            <a:ext cx="4308069"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zh-CN" altLang="en-US" dirty="0">
                <a:latin typeface="Consolas" panose="020B0609020204030204" pitchFamily="49" charset="0"/>
              </a:rPr>
              <a:t>&gt;&gt;&gt; </a:t>
            </a:r>
            <a:r>
              <a:rPr lang="en-US" altLang="zh-CN" dirty="0">
                <a:solidFill>
                  <a:schemeClr val="accent3"/>
                </a:solidFill>
                <a:latin typeface="Consolas" panose="020B0609020204030204" pitchFamily="49" charset="0"/>
              </a:rPr>
              <a:t>list(</a:t>
            </a:r>
            <a:r>
              <a:rPr lang="zh-CN" altLang="en-US" dirty="0">
                <a:solidFill>
                  <a:schemeClr val="accent3"/>
                </a:solidFill>
                <a:latin typeface="Consolas" panose="020B0609020204030204" pitchFamily="49" charset="0"/>
              </a:rPr>
              <a:t>map(str, range(5))</a:t>
            </a:r>
            <a:r>
              <a:rPr lang="en-US" altLang="zh-CN" dirty="0">
                <a:solidFill>
                  <a:schemeClr val="accent3"/>
                </a:solidFill>
                <a:latin typeface="Consolas" panose="020B0609020204030204" pitchFamily="49" charset="0"/>
              </a:rPr>
              <a:t>)</a:t>
            </a:r>
            <a:endParaRPr lang="zh-CN" altLang="en-US" dirty="0">
              <a:solidFill>
                <a:schemeClr val="accent3"/>
              </a:solidFill>
              <a:latin typeface="Consolas" panose="020B0609020204030204" pitchFamily="49" charset="0"/>
            </a:endParaRPr>
          </a:p>
          <a:p>
            <a:pPr>
              <a:defRPr/>
            </a:pPr>
            <a:r>
              <a:rPr lang="zh-CN" altLang="en-US" dirty="0">
                <a:latin typeface="Consolas" panose="020B0609020204030204" pitchFamily="49" charset="0"/>
              </a:rPr>
              <a:t>['0', '1', '2', '3', '4']</a:t>
            </a:r>
            <a:endParaRPr lang="en-US" altLang="zh-CN" dirty="0">
              <a:latin typeface="Consolas" panose="020B0609020204030204" pitchFamily="49" charset="0"/>
            </a:endParaRPr>
          </a:p>
          <a:p>
            <a:r>
              <a:rPr lang="zh-CN" altLang="en-US" dirty="0">
                <a:latin typeface="Consolas" panose="020B0609020204030204" pitchFamily="49" charset="0"/>
              </a:rPr>
              <a:t>&gt;&gt;&gt; s = 1, 2, '', 0, -1, []</a:t>
            </a:r>
          </a:p>
          <a:p>
            <a:r>
              <a:rPr lang="zh-CN" altLang="en-US" dirty="0">
                <a:latin typeface="Consolas" panose="020B0609020204030204" pitchFamily="49" charset="0"/>
              </a:rPr>
              <a:t>&gt;&gt;&gt; </a:t>
            </a:r>
            <a:r>
              <a:rPr lang="zh-CN" altLang="en-US" dirty="0">
                <a:solidFill>
                  <a:schemeClr val="accent3"/>
                </a:solidFill>
                <a:latin typeface="Consolas" panose="020B0609020204030204" pitchFamily="49" charset="0"/>
              </a:rPr>
              <a:t>list(filter(None, </a:t>
            </a:r>
            <a:r>
              <a:rPr lang="en-US" altLang="zh-CN" dirty="0">
                <a:solidFill>
                  <a:schemeClr val="accent3"/>
                </a:solidFill>
                <a:latin typeface="Consolas" panose="020B0609020204030204" pitchFamily="49" charset="0"/>
              </a:rPr>
              <a:t>s</a:t>
            </a:r>
            <a:r>
              <a:rPr lang="zh-CN" altLang="en-US" dirty="0">
                <a:solidFill>
                  <a:schemeClr val="accent3"/>
                </a:solidFill>
                <a:latin typeface="Consolas" panose="020B0609020204030204" pitchFamily="49" charset="0"/>
              </a:rPr>
              <a:t>))</a:t>
            </a:r>
          </a:p>
          <a:p>
            <a:r>
              <a:rPr lang="zh-CN" altLang="en-US" dirty="0">
                <a:latin typeface="Consolas" panose="020B0609020204030204" pitchFamily="49" charset="0"/>
              </a:rPr>
              <a:t>[1, 2, -1]</a:t>
            </a:r>
          </a:p>
        </p:txBody>
      </p:sp>
      <p:sp>
        <p:nvSpPr>
          <p:cNvPr id="6" name="文本框 5">
            <a:extLst>
              <a:ext uri="{FF2B5EF4-FFF2-40B4-BE49-F238E27FC236}">
                <a16:creationId xmlns:a16="http://schemas.microsoft.com/office/drawing/2014/main" id="{751B449A-7944-4F7F-8257-ED1504864909}"/>
              </a:ext>
            </a:extLst>
          </p:cNvPr>
          <p:cNvSpPr txBox="1"/>
          <p:nvPr/>
        </p:nvSpPr>
        <p:spPr>
          <a:xfrm>
            <a:off x="5647266" y="266984"/>
            <a:ext cx="524933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在</a:t>
            </a:r>
            <a:r>
              <a:rPr lang="en-US" altLang="zh-CN" dirty="0"/>
              <a:t>Python</a:t>
            </a:r>
            <a:r>
              <a:rPr lang="zh-CN" altLang="en-US" dirty="0"/>
              <a:t>语言的发展过程中，是首先有</a:t>
            </a:r>
            <a:r>
              <a:rPr lang="en-US" altLang="zh-CN" dirty="0"/>
              <a:t>map/filter</a:t>
            </a:r>
            <a:r>
              <a:rPr lang="zh-CN" altLang="en-US" dirty="0"/>
              <a:t>等内置函数，后来引入列表解析式和生成器表达式</a:t>
            </a:r>
            <a:endParaRPr lang="en-US" altLang="zh-CN" dirty="0"/>
          </a:p>
        </p:txBody>
      </p:sp>
      <p:sp>
        <p:nvSpPr>
          <p:cNvPr id="7" name="矩形 6">
            <a:extLst>
              <a:ext uri="{FF2B5EF4-FFF2-40B4-BE49-F238E27FC236}">
                <a16:creationId xmlns:a16="http://schemas.microsoft.com/office/drawing/2014/main" id="{AF3AF6A2-6E8B-4517-8234-BC11D6E0F0D4}"/>
              </a:ext>
            </a:extLst>
          </p:cNvPr>
          <p:cNvSpPr/>
          <p:nvPr/>
        </p:nvSpPr>
        <p:spPr>
          <a:xfrm>
            <a:off x="5653087" y="4730546"/>
            <a:ext cx="5563782"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pi_digits = 3, 1, 4, 1, 5, 9, 2, 6, 5</a:t>
            </a:r>
          </a:p>
          <a:p>
            <a:r>
              <a:rPr lang="zh-CN" altLang="en-US" dirty="0">
                <a:latin typeface="Consolas" panose="020B0609020204030204" pitchFamily="49" charset="0"/>
              </a:rPr>
              <a:t>&gt;&gt;&gt; </a:t>
            </a:r>
            <a:r>
              <a:rPr lang="zh-CN" altLang="en-US" dirty="0">
                <a:solidFill>
                  <a:schemeClr val="accent3"/>
                </a:solidFill>
                <a:latin typeface="Consolas" panose="020B0609020204030204" pitchFamily="49" charset="0"/>
              </a:rPr>
              <a:t>def is_odd(x):</a:t>
            </a:r>
          </a:p>
          <a:p>
            <a:r>
              <a:rPr lang="zh-CN" altLang="en-US" dirty="0">
                <a:solidFill>
                  <a:schemeClr val="accent3"/>
                </a:solidFill>
                <a:latin typeface="Consolas" panose="020B0609020204030204" pitchFamily="49" charset="0"/>
              </a:rPr>
              <a:t>	return x % 2</a:t>
            </a:r>
          </a:p>
          <a:p>
            <a:endParaRPr lang="zh-CN" altLang="en-US" dirty="0">
              <a:latin typeface="Consolas" panose="020B0609020204030204" pitchFamily="49" charset="0"/>
            </a:endParaRPr>
          </a:p>
          <a:p>
            <a:r>
              <a:rPr lang="zh-CN" altLang="en-US" dirty="0">
                <a:latin typeface="Consolas" panose="020B0609020204030204" pitchFamily="49" charset="0"/>
              </a:rPr>
              <a:t>&gt;&gt;&gt; </a:t>
            </a:r>
            <a:r>
              <a:rPr lang="zh-CN" altLang="en-US" dirty="0">
                <a:solidFill>
                  <a:schemeClr val="accent3"/>
                </a:solidFill>
                <a:latin typeface="Consolas" panose="020B0609020204030204" pitchFamily="49" charset="0"/>
              </a:rPr>
              <a:t>list(filter(is_odd, pi_digits))</a:t>
            </a:r>
          </a:p>
          <a:p>
            <a:r>
              <a:rPr lang="zh-CN" altLang="en-US" dirty="0">
                <a:latin typeface="Consolas" panose="020B0609020204030204" pitchFamily="49" charset="0"/>
              </a:rPr>
              <a:t>[3, 1, 1, 5, 9, 5]</a:t>
            </a:r>
          </a:p>
        </p:txBody>
      </p:sp>
    </p:spTree>
    <p:extLst>
      <p:ext uri="{BB962C8B-B14F-4D97-AF65-F5344CB8AC3E}">
        <p14:creationId xmlns:p14="http://schemas.microsoft.com/office/powerpoint/2010/main" val="2985140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F2FA7-90CF-4A39-9D43-BF4A9EAB3CD4}"/>
              </a:ext>
            </a:extLst>
          </p:cNvPr>
          <p:cNvSpPr>
            <a:spLocks noGrp="1"/>
          </p:cNvSpPr>
          <p:nvPr>
            <p:ph type="title"/>
          </p:nvPr>
        </p:nvSpPr>
        <p:spPr/>
        <p:txBody>
          <a:bodyPr/>
          <a:lstStyle/>
          <a:p>
            <a:r>
              <a:rPr lang="en-US" altLang="zh-CN" dirty="0"/>
              <a:t>lambda</a:t>
            </a:r>
            <a:r>
              <a:rPr lang="zh-CN" altLang="en-US" dirty="0"/>
              <a:t>表达式</a:t>
            </a:r>
          </a:p>
        </p:txBody>
      </p:sp>
      <p:sp>
        <p:nvSpPr>
          <p:cNvPr id="3" name="内容占位符 2">
            <a:extLst>
              <a:ext uri="{FF2B5EF4-FFF2-40B4-BE49-F238E27FC236}">
                <a16:creationId xmlns:a16="http://schemas.microsoft.com/office/drawing/2014/main" id="{2A91EC83-F602-454F-80B8-E0A137FC6BA3}"/>
              </a:ext>
            </a:extLst>
          </p:cNvPr>
          <p:cNvSpPr>
            <a:spLocks noGrp="1"/>
          </p:cNvSpPr>
          <p:nvPr>
            <p:ph idx="1"/>
          </p:nvPr>
        </p:nvSpPr>
        <p:spPr/>
        <p:txBody>
          <a:bodyPr/>
          <a:lstStyle/>
          <a:p>
            <a:pPr>
              <a:defRPr/>
            </a:pPr>
            <a:r>
              <a:rPr lang="en-US" altLang="zh-CN" dirty="0"/>
              <a:t>lambda</a:t>
            </a:r>
            <a:r>
              <a:rPr lang="zh-CN" altLang="en-US" dirty="0"/>
              <a:t>表达式用来定义一个仅包含一行代码的匿名函数，运算结果为一个匿名</a:t>
            </a:r>
            <a:r>
              <a:rPr lang="zh-CN" altLang="en-US" b="1" dirty="0">
                <a:solidFill>
                  <a:schemeClr val="accent6"/>
                </a:solidFill>
              </a:rPr>
              <a:t>函数对象</a:t>
            </a:r>
            <a:endParaRPr lang="en-US" altLang="zh-CN" b="1" dirty="0">
              <a:solidFill>
                <a:schemeClr val="accent6"/>
              </a:solidFill>
            </a:endParaRPr>
          </a:p>
          <a:p>
            <a:pPr lvl="1">
              <a:defRPr/>
            </a:pPr>
            <a:r>
              <a:rPr lang="zh-CN" altLang="en-US" sz="2000" dirty="0"/>
              <a:t>没有函数名字，不需要额外的取名烦恼（可能重复），避免了可能的名字冲突</a:t>
            </a:r>
            <a:endParaRPr lang="en-US" altLang="zh-CN" sz="2000" dirty="0"/>
          </a:p>
          <a:p>
            <a:pPr lvl="1">
              <a:defRPr/>
            </a:pPr>
            <a:r>
              <a:rPr lang="zh-CN" altLang="en-US" sz="2000" dirty="0"/>
              <a:t>函数体只包含一个表达式，且该表达式的计算结果为函数的返回值</a:t>
            </a:r>
            <a:endParaRPr lang="en-US" altLang="zh-CN" sz="2000" dirty="0"/>
          </a:p>
          <a:p>
            <a:pPr lvl="2">
              <a:defRPr/>
            </a:pPr>
            <a:r>
              <a:rPr lang="zh-CN" altLang="en-US" dirty="0"/>
              <a:t>只能是表达式，但注意函数调用也是表达式，因此可以调用</a:t>
            </a:r>
            <a:r>
              <a:rPr lang="en-US" altLang="zh-CN" dirty="0"/>
              <a:t>print</a:t>
            </a:r>
            <a:r>
              <a:rPr lang="zh-CN" altLang="en-US" dirty="0"/>
              <a:t>、</a:t>
            </a:r>
            <a:r>
              <a:rPr lang="en-US" altLang="zh-CN" dirty="0"/>
              <a:t>map</a:t>
            </a:r>
            <a:r>
              <a:rPr lang="zh-CN" altLang="en-US" dirty="0"/>
              <a:t>、</a:t>
            </a:r>
            <a:r>
              <a:rPr lang="en-US" altLang="zh-CN" dirty="0"/>
              <a:t>list</a:t>
            </a:r>
            <a:r>
              <a:rPr lang="zh-CN" altLang="en-US" dirty="0"/>
              <a:t>等。</a:t>
            </a:r>
            <a:endParaRPr lang="en-US" altLang="zh-CN" dirty="0"/>
          </a:p>
          <a:p>
            <a:pPr lvl="2">
              <a:defRPr/>
            </a:pPr>
            <a:r>
              <a:rPr lang="zh-CN" altLang="en-US" dirty="0"/>
              <a:t>不允许包含</a:t>
            </a:r>
            <a:r>
              <a:rPr lang="en-US" altLang="zh-CN" dirty="0"/>
              <a:t>if/for/while</a:t>
            </a:r>
            <a:r>
              <a:rPr lang="zh-CN" altLang="en-US" dirty="0"/>
              <a:t>等其他复杂的语句</a:t>
            </a:r>
            <a:endParaRPr lang="en-US" altLang="zh-CN" dirty="0"/>
          </a:p>
          <a:p>
            <a:pPr>
              <a:defRPr/>
            </a:pPr>
            <a:r>
              <a:rPr lang="en-US" altLang="zh-CN" dirty="0"/>
              <a:t>lambda</a:t>
            </a:r>
            <a:r>
              <a:rPr lang="zh-CN" altLang="en-US" dirty="0"/>
              <a:t>表达式也是函数的一种，遵循函数的参数定义，可以使用缺省值参数、可变长度参数等</a:t>
            </a:r>
            <a:endParaRPr lang="en-US" altLang="zh-CN" dirty="0"/>
          </a:p>
          <a:p>
            <a:pPr>
              <a:defRPr/>
            </a:pPr>
            <a:r>
              <a:rPr lang="zh-CN" altLang="en-US" dirty="0"/>
              <a:t>遵循函数的传递规则，可以使用位置参数，也可使用关键字参数传递来调用该函数</a:t>
            </a:r>
            <a:endParaRPr lang="en-US" altLang="zh-CN" dirty="0"/>
          </a:p>
          <a:p>
            <a:pPr>
              <a:defRPr/>
            </a:pPr>
            <a:r>
              <a:rPr lang="zh-CN" altLang="en-US" dirty="0"/>
              <a:t>遵循函数的作用域规则，参数为局部变量</a:t>
            </a:r>
            <a:endParaRPr lang="en-US" altLang="zh-CN" dirty="0"/>
          </a:p>
          <a:p>
            <a:pPr>
              <a:defRPr/>
            </a:pPr>
            <a:endParaRPr lang="en-US" altLang="zh-CN" b="1" dirty="0">
              <a:solidFill>
                <a:schemeClr val="accent5"/>
              </a:solidFill>
            </a:endParaRPr>
          </a:p>
          <a:p>
            <a:pPr marL="544197" lvl="1" indent="0">
              <a:buNone/>
              <a:defRPr/>
            </a:pPr>
            <a:endParaRPr lang="en-US" altLang="zh-CN" sz="2000" dirty="0"/>
          </a:p>
          <a:p>
            <a:pPr marL="228577" indent="-228577" defTabSz="914309">
              <a:lnSpc>
                <a:spcPct val="100000"/>
              </a:lnSpc>
              <a:buFont typeface="Arial"/>
              <a:buChar char="•"/>
              <a:defRPr/>
            </a:pPr>
            <a:endParaRPr lang="en-US" altLang="zh-CN" dirty="0"/>
          </a:p>
          <a:p>
            <a:endParaRPr lang="zh-CN" altLang="en-US" dirty="0"/>
          </a:p>
        </p:txBody>
      </p:sp>
      <p:sp>
        <p:nvSpPr>
          <p:cNvPr id="4" name="矩形 3">
            <a:extLst>
              <a:ext uri="{FF2B5EF4-FFF2-40B4-BE49-F238E27FC236}">
                <a16:creationId xmlns:a16="http://schemas.microsoft.com/office/drawing/2014/main" id="{307926B3-445D-4719-B279-81DF69491B93}"/>
              </a:ext>
            </a:extLst>
          </p:cNvPr>
          <p:cNvSpPr/>
          <p:nvPr/>
        </p:nvSpPr>
        <p:spPr>
          <a:xfrm>
            <a:off x="823183" y="4154488"/>
            <a:ext cx="512372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buNone/>
            </a:pPr>
            <a:r>
              <a:rPr lang="en-US" altLang="zh-CN" dirty="0">
                <a:latin typeface="Consolas" panose="020B0609020204030204" pitchFamily="49" charset="0"/>
              </a:rPr>
              <a:t>def  __</a:t>
            </a:r>
            <a:r>
              <a:rPr lang="en-US" altLang="zh-CN" dirty="0" err="1">
                <a:latin typeface="Consolas" panose="020B0609020204030204" pitchFamily="49" charset="0"/>
              </a:rPr>
              <a:t>anonymous_function</a:t>
            </a:r>
            <a:r>
              <a:rPr lang="en-US" altLang="zh-CN" dirty="0">
                <a:latin typeface="Consolas" panose="020B0609020204030204" pitchFamily="49" charset="0"/>
              </a:rPr>
              <a:t>__(arguments): </a:t>
            </a:r>
          </a:p>
          <a:p>
            <a:pPr marL="0" indent="0">
              <a:buNone/>
            </a:pPr>
            <a:r>
              <a:rPr lang="en-US" altLang="zh-CN" dirty="0">
                <a:latin typeface="Consolas" panose="020B0609020204030204" pitchFamily="49" charset="0"/>
              </a:rPr>
              <a:t>    return expr </a:t>
            </a:r>
          </a:p>
        </p:txBody>
      </p:sp>
      <p:sp>
        <p:nvSpPr>
          <p:cNvPr id="5" name="箭头: 右 4">
            <a:extLst>
              <a:ext uri="{FF2B5EF4-FFF2-40B4-BE49-F238E27FC236}">
                <a16:creationId xmlns:a16="http://schemas.microsoft.com/office/drawing/2014/main" id="{E7ACD3B6-261B-4A5E-B52C-6F19502DB7AD}"/>
              </a:ext>
            </a:extLst>
          </p:cNvPr>
          <p:cNvSpPr/>
          <p:nvPr/>
        </p:nvSpPr>
        <p:spPr>
          <a:xfrm>
            <a:off x="6097380" y="4276089"/>
            <a:ext cx="1018572" cy="14856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446F642-D865-4370-A3E4-2826CE72875F}"/>
              </a:ext>
            </a:extLst>
          </p:cNvPr>
          <p:cNvSpPr/>
          <p:nvPr/>
        </p:nvSpPr>
        <p:spPr>
          <a:xfrm>
            <a:off x="7249404" y="4124796"/>
            <a:ext cx="3153759" cy="3741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buNone/>
            </a:pPr>
            <a:r>
              <a:rPr lang="en-US" altLang="zh-CN" dirty="0">
                <a:latin typeface="Consolas" panose="020B0609020204030204" pitchFamily="49" charset="0"/>
              </a:rPr>
              <a:t>lambda arguments: expr</a:t>
            </a:r>
          </a:p>
        </p:txBody>
      </p:sp>
      <p:sp>
        <p:nvSpPr>
          <p:cNvPr id="7" name="文本框 6">
            <a:extLst>
              <a:ext uri="{FF2B5EF4-FFF2-40B4-BE49-F238E27FC236}">
                <a16:creationId xmlns:a16="http://schemas.microsoft.com/office/drawing/2014/main" id="{84119CC2-AF19-4479-8316-48452D2908E1}"/>
              </a:ext>
            </a:extLst>
          </p:cNvPr>
          <p:cNvSpPr txBox="1"/>
          <p:nvPr/>
        </p:nvSpPr>
        <p:spPr>
          <a:xfrm>
            <a:off x="529046" y="5881813"/>
            <a:ext cx="11030258"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lambda</a:t>
            </a:r>
            <a:r>
              <a:rPr lang="zh-CN" altLang="en-US" sz="2000" dirty="0"/>
              <a:t>表达式的优先级最低，大部分情况下</a:t>
            </a:r>
            <a:r>
              <a:rPr lang="en-US" altLang="zh-CN" sz="2000" dirty="0"/>
              <a:t>expr</a:t>
            </a:r>
            <a:r>
              <a:rPr lang="zh-CN" altLang="en-US" sz="2000" dirty="0"/>
              <a:t>不用加上括号，但注意如果表达式中有</a:t>
            </a:r>
            <a:r>
              <a:rPr lang="zh-CN" altLang="en-US" sz="2000" b="1" dirty="0">
                <a:solidFill>
                  <a:schemeClr val="accent6"/>
                </a:solidFill>
              </a:rPr>
              <a:t>省略了圆括号的元组定义时</a:t>
            </a:r>
            <a:r>
              <a:rPr lang="zh-CN" altLang="en-US" sz="2000" dirty="0"/>
              <a:t>，容易出现问题。  比如</a:t>
            </a:r>
            <a:r>
              <a:rPr lang="en-US" altLang="zh-CN" sz="2000" dirty="0"/>
              <a:t>f = </a:t>
            </a:r>
            <a:r>
              <a:rPr lang="en-US" altLang="zh-CN" sz="2000" b="1" kern="0" dirty="0">
                <a:solidFill>
                  <a:srgbClr val="0000FF"/>
                </a:solidFill>
                <a:latin typeface="Consolas" panose="020B0609020204030204" pitchFamily="49" charset="0"/>
                <a:cs typeface="Times New Roman" panose="02020603050405020304" pitchFamily="18" charset="0"/>
              </a:rPr>
              <a:t>lambda</a:t>
            </a:r>
            <a:r>
              <a:rPr lang="en-US" altLang="zh-CN" sz="2000" dirty="0"/>
              <a:t> x=3: x, 0</a:t>
            </a:r>
          </a:p>
        </p:txBody>
      </p:sp>
      <p:sp>
        <p:nvSpPr>
          <p:cNvPr id="8" name="矩形 7">
            <a:extLst>
              <a:ext uri="{FF2B5EF4-FFF2-40B4-BE49-F238E27FC236}">
                <a16:creationId xmlns:a16="http://schemas.microsoft.com/office/drawing/2014/main" id="{67122692-0BFE-42C4-A8D2-464F06661C70}"/>
              </a:ext>
            </a:extLst>
          </p:cNvPr>
          <p:cNvSpPr/>
          <p:nvPr/>
        </p:nvSpPr>
        <p:spPr>
          <a:xfrm>
            <a:off x="812766" y="4927555"/>
            <a:ext cx="5123726"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solidFill>
                  <a:schemeClr val="accent3"/>
                </a:solidFill>
                <a:latin typeface="Consolas" panose="020B0609020204030204" pitchFamily="49" charset="0"/>
              </a:rPr>
              <a:t>def is_odd(x):</a:t>
            </a:r>
          </a:p>
          <a:p>
            <a:r>
              <a:rPr lang="en-US" altLang="zh-CN" dirty="0">
                <a:solidFill>
                  <a:schemeClr val="accent3"/>
                </a:solidFill>
                <a:latin typeface="Consolas" panose="020B0609020204030204" pitchFamily="49" charset="0"/>
              </a:rPr>
              <a:t>    r</a:t>
            </a:r>
            <a:r>
              <a:rPr lang="zh-CN" altLang="en-US" dirty="0">
                <a:solidFill>
                  <a:schemeClr val="accent3"/>
                </a:solidFill>
                <a:latin typeface="Consolas" panose="020B0609020204030204" pitchFamily="49" charset="0"/>
              </a:rPr>
              <a:t>eturn x % 2</a:t>
            </a:r>
          </a:p>
          <a:p>
            <a:r>
              <a:rPr lang="zh-CN" altLang="en-US" dirty="0">
                <a:latin typeface="Consolas" panose="020B0609020204030204" pitchFamily="49" charset="0"/>
              </a:rPr>
              <a:t>pi_digits = 3, 1, 4, 1, 5, 9, 2, 6, 5</a:t>
            </a:r>
            <a:endParaRPr lang="en-US" altLang="zh-CN" dirty="0">
              <a:solidFill>
                <a:schemeClr val="accent3"/>
              </a:solidFill>
              <a:latin typeface="Consolas" panose="020B0609020204030204" pitchFamily="49" charset="0"/>
            </a:endParaRPr>
          </a:p>
        </p:txBody>
      </p:sp>
      <p:sp>
        <p:nvSpPr>
          <p:cNvPr id="9" name="矩形 8">
            <a:extLst>
              <a:ext uri="{FF2B5EF4-FFF2-40B4-BE49-F238E27FC236}">
                <a16:creationId xmlns:a16="http://schemas.microsoft.com/office/drawing/2014/main" id="{9DB94975-202F-4332-BEC6-E33F95B9B79E}"/>
              </a:ext>
            </a:extLst>
          </p:cNvPr>
          <p:cNvSpPr/>
          <p:nvPr/>
        </p:nvSpPr>
        <p:spPr>
          <a:xfrm>
            <a:off x="6130834" y="4869045"/>
            <a:ext cx="5883342" cy="92333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dirty="0">
                <a:latin typeface="Consolas" panose="020B0609020204030204" pitchFamily="49" charset="0"/>
              </a:rPr>
              <a:t>s1 = </a:t>
            </a:r>
            <a:r>
              <a:rPr lang="zh-CN" altLang="en-US" dirty="0">
                <a:solidFill>
                  <a:schemeClr val="accent3"/>
                </a:solidFill>
                <a:latin typeface="Consolas" panose="020B0609020204030204" pitchFamily="49" charset="0"/>
              </a:rPr>
              <a:t>list(filter(is_odd, pi_digits))</a:t>
            </a:r>
            <a:endParaRPr lang="en-US" altLang="zh-CN" dirty="0">
              <a:latin typeface="Consolas" panose="020B0609020204030204" pitchFamily="49" charset="0"/>
            </a:endParaRPr>
          </a:p>
          <a:p>
            <a:r>
              <a:rPr lang="zh-CN" altLang="en-US" dirty="0">
                <a:latin typeface="Consolas" panose="020B0609020204030204" pitchFamily="49" charset="0"/>
              </a:rPr>
              <a:t>s2 = </a:t>
            </a:r>
            <a:r>
              <a:rPr lang="zh-CN" altLang="en-US" dirty="0">
                <a:solidFill>
                  <a:schemeClr val="accent3"/>
                </a:solidFill>
                <a:latin typeface="Consolas" panose="020B0609020204030204" pitchFamily="49" charset="0"/>
              </a:rPr>
              <a:t>list(filter(lambda x: x % 2, pi_digits))</a:t>
            </a:r>
            <a:endParaRPr lang="en-US" altLang="zh-CN" dirty="0">
              <a:solidFill>
                <a:schemeClr val="accent3"/>
              </a:solidFill>
              <a:latin typeface="Consolas" panose="020B0609020204030204" pitchFamily="49" charset="0"/>
            </a:endParaRPr>
          </a:p>
          <a:p>
            <a:r>
              <a:rPr lang="en-US" altLang="zh-CN" dirty="0">
                <a:latin typeface="Consolas" panose="020B0609020204030204" pitchFamily="49" charset="0"/>
              </a:rPr>
              <a:t># </a:t>
            </a:r>
            <a:r>
              <a:rPr lang="zh-CN" altLang="en-US" dirty="0">
                <a:latin typeface="Consolas" panose="020B0609020204030204" pitchFamily="49" charset="0"/>
              </a:rPr>
              <a:t>[3, 1, 1, 5, 9, 5]</a:t>
            </a:r>
          </a:p>
        </p:txBody>
      </p:sp>
    </p:spTree>
    <p:extLst>
      <p:ext uri="{BB962C8B-B14F-4D97-AF65-F5344CB8AC3E}">
        <p14:creationId xmlns:p14="http://schemas.microsoft.com/office/powerpoint/2010/main" val="1212213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0ED54-1028-484C-B946-E51ADCD7BB5C}"/>
              </a:ext>
            </a:extLst>
          </p:cNvPr>
          <p:cNvSpPr>
            <a:spLocks noGrp="1"/>
          </p:cNvSpPr>
          <p:nvPr>
            <p:ph type="title"/>
          </p:nvPr>
        </p:nvSpPr>
        <p:spPr/>
        <p:txBody>
          <a:bodyPr/>
          <a:lstStyle/>
          <a:p>
            <a:r>
              <a:rPr lang="en-US" altLang="zh-CN" dirty="0"/>
              <a:t>reduce</a:t>
            </a:r>
            <a:endParaRPr lang="zh-CN" altLang="en-US" dirty="0"/>
          </a:p>
        </p:txBody>
      </p:sp>
      <p:sp>
        <p:nvSpPr>
          <p:cNvPr id="3" name="内容占位符 2">
            <a:extLst>
              <a:ext uri="{FF2B5EF4-FFF2-40B4-BE49-F238E27FC236}">
                <a16:creationId xmlns:a16="http://schemas.microsoft.com/office/drawing/2014/main" id="{41D55251-F093-432D-B570-F51E5C494098}"/>
              </a:ext>
            </a:extLst>
          </p:cNvPr>
          <p:cNvSpPr>
            <a:spLocks noGrp="1"/>
          </p:cNvSpPr>
          <p:nvPr>
            <p:ph idx="1"/>
          </p:nvPr>
        </p:nvSpPr>
        <p:spPr/>
        <p:txBody>
          <a:bodyPr>
            <a:normAutofit/>
          </a:bodyPr>
          <a:lstStyle/>
          <a:p>
            <a:pPr marL="0" indent="0">
              <a:spcBef>
                <a:spcPts val="0"/>
              </a:spcBef>
              <a:buNone/>
              <a:defRPr/>
            </a:pPr>
            <a:r>
              <a:rPr lang="zh-CN" altLang="en-US" dirty="0"/>
              <a:t>模块functools的</a:t>
            </a:r>
            <a:r>
              <a:rPr lang="en-US" altLang="zh-CN" dirty="0"/>
              <a:t>reduce(</a:t>
            </a:r>
            <a:r>
              <a:rPr lang="en-US" altLang="zh-CN" dirty="0" err="1"/>
              <a:t>func</a:t>
            </a:r>
            <a:r>
              <a:rPr lang="en-US" altLang="zh-CN" dirty="0"/>
              <a:t>, </a:t>
            </a:r>
            <a:r>
              <a:rPr lang="en-US" altLang="zh-CN" dirty="0" err="1"/>
              <a:t>iterable</a:t>
            </a:r>
            <a:r>
              <a:rPr lang="en-US" altLang="zh-CN" dirty="0"/>
              <a:t> [,initial)</a:t>
            </a:r>
          </a:p>
          <a:p>
            <a:pPr>
              <a:spcBef>
                <a:spcPts val="0"/>
              </a:spcBef>
              <a:defRPr/>
            </a:pPr>
            <a:r>
              <a:rPr lang="zh-CN" altLang="en-US" dirty="0"/>
              <a:t>将可迭代对象的所有元素进行归约，将它们归并在一起</a:t>
            </a:r>
            <a:endParaRPr lang="en-US" altLang="zh-CN" dirty="0"/>
          </a:p>
          <a:p>
            <a:pPr>
              <a:spcBef>
                <a:spcPts val="0"/>
              </a:spcBef>
              <a:defRPr/>
            </a:pPr>
            <a:r>
              <a:rPr lang="en-US" altLang="zh-CN" dirty="0" err="1"/>
              <a:t>func</a:t>
            </a:r>
            <a:r>
              <a:rPr lang="zh-CN" altLang="en-US" dirty="0"/>
              <a:t>的第一个参数为前面规约的结果，第二个参数为当前元素，返回将当前元素归约后的结果</a:t>
            </a:r>
            <a:endParaRPr lang="en-US" altLang="zh-CN" dirty="0"/>
          </a:p>
          <a:p>
            <a:pPr>
              <a:spcBef>
                <a:spcPts val="0"/>
              </a:spcBef>
              <a:defRPr/>
            </a:pPr>
            <a:r>
              <a:rPr lang="zh-CN" altLang="en-US" dirty="0"/>
              <a:t>如果只有</a:t>
            </a:r>
            <a:r>
              <a:rPr lang="en-US" altLang="zh-CN" dirty="0"/>
              <a:t>2</a:t>
            </a:r>
            <a:r>
              <a:rPr lang="zh-CN" altLang="en-US" dirty="0"/>
              <a:t>个参数：初始归约结果为第</a:t>
            </a:r>
            <a:r>
              <a:rPr lang="en-US" altLang="zh-CN" dirty="0"/>
              <a:t>1</a:t>
            </a:r>
            <a:r>
              <a:rPr lang="zh-CN" altLang="en-US" dirty="0"/>
              <a:t>个元素，从第</a:t>
            </a:r>
            <a:r>
              <a:rPr lang="en-US" altLang="zh-CN" dirty="0"/>
              <a:t>2</a:t>
            </a:r>
            <a:r>
              <a:rPr lang="zh-CN" altLang="en-US" dirty="0"/>
              <a:t>个元素开始调用</a:t>
            </a:r>
            <a:r>
              <a:rPr lang="en-US" altLang="zh-CN" dirty="0" err="1"/>
              <a:t>func</a:t>
            </a:r>
            <a:r>
              <a:rPr lang="en-US" altLang="zh-CN" dirty="0"/>
              <a:t>(sum, element)</a:t>
            </a:r>
            <a:r>
              <a:rPr lang="zh-CN" altLang="en-US" dirty="0"/>
              <a:t>，直到最后一个元素</a:t>
            </a:r>
            <a:endParaRPr lang="en-US" altLang="zh-CN" dirty="0"/>
          </a:p>
          <a:p>
            <a:pPr>
              <a:spcBef>
                <a:spcPts val="0"/>
              </a:spcBef>
              <a:defRPr/>
            </a:pPr>
            <a:r>
              <a:rPr lang="zh-CN" altLang="en-US" dirty="0"/>
              <a:t>如果传递了</a:t>
            </a:r>
            <a:r>
              <a:rPr lang="en-US" altLang="zh-CN" dirty="0"/>
              <a:t>initial</a:t>
            </a:r>
            <a:r>
              <a:rPr lang="zh-CN" altLang="en-US" dirty="0"/>
              <a:t>，则初始规约结果为</a:t>
            </a:r>
            <a:r>
              <a:rPr lang="en-US" altLang="zh-CN" dirty="0"/>
              <a:t>initial</a:t>
            </a:r>
          </a:p>
          <a:p>
            <a:pPr marL="0" indent="0">
              <a:spcBef>
                <a:spcPts val="0"/>
              </a:spcBef>
              <a:buNone/>
              <a:defRPr/>
            </a:pPr>
            <a:endParaRPr lang="zh-CN" altLang="en-US" dirty="0"/>
          </a:p>
          <a:p>
            <a:endParaRPr lang="zh-CN" altLang="en-US" dirty="0"/>
          </a:p>
        </p:txBody>
      </p:sp>
      <p:sp>
        <p:nvSpPr>
          <p:cNvPr id="4" name="Rectangle 3">
            <a:extLst>
              <a:ext uri="{FF2B5EF4-FFF2-40B4-BE49-F238E27FC236}">
                <a16:creationId xmlns:a16="http://schemas.microsoft.com/office/drawing/2014/main" id="{C47DF2FA-97AC-4C3D-8872-D42FFE61212E}"/>
              </a:ext>
            </a:extLst>
          </p:cNvPr>
          <p:cNvSpPr txBox="1">
            <a:spLocks noChangeArrowheads="1"/>
          </p:cNvSpPr>
          <p:nvPr/>
        </p:nvSpPr>
        <p:spPr>
          <a:xfrm>
            <a:off x="529046" y="2854502"/>
            <a:ext cx="4926363" cy="2803348"/>
          </a:xfrm>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100000"/>
              </a:lnSpc>
              <a:spcBef>
                <a:spcPct val="0"/>
              </a:spcBef>
              <a:defRPr/>
            </a:pPr>
            <a:r>
              <a:rPr lang="en-US" altLang="zh-CN" dirty="0">
                <a:latin typeface="Consolas" panose="020B0609020204030204" pitchFamily="49" charset="0"/>
              </a:rPr>
              <a:t>&gt;&gt;&gt; from </a:t>
            </a:r>
            <a:r>
              <a:rPr lang="en-US" altLang="zh-CN" dirty="0" err="1">
                <a:latin typeface="Consolas" panose="020B0609020204030204" pitchFamily="49" charset="0"/>
              </a:rPr>
              <a:t>functools</a:t>
            </a:r>
            <a:r>
              <a:rPr lang="en-US" altLang="zh-CN" dirty="0">
                <a:latin typeface="Consolas" panose="020B0609020204030204" pitchFamily="49" charset="0"/>
              </a:rPr>
              <a:t> import reduce</a:t>
            </a:r>
          </a:p>
          <a:p>
            <a:pPr>
              <a:lnSpc>
                <a:spcPct val="100000"/>
              </a:lnSpc>
              <a:spcBef>
                <a:spcPct val="0"/>
              </a:spcBef>
              <a:defRPr/>
            </a:pPr>
            <a:r>
              <a:rPr lang="en-US" altLang="zh-CN" dirty="0">
                <a:latin typeface="Consolas" panose="020B0609020204030204" pitchFamily="49" charset="0"/>
              </a:rPr>
              <a:t>&gt;&gt;&gt; seq=[1, 2, 3, 4, 5, 6, 7, 8, 9]</a:t>
            </a:r>
          </a:p>
          <a:p>
            <a:pPr>
              <a:lnSpc>
                <a:spcPct val="100000"/>
              </a:lnSpc>
              <a:spcBef>
                <a:spcPct val="0"/>
              </a:spcBef>
              <a:defRPr/>
            </a:pPr>
            <a:r>
              <a:rPr lang="en-US" altLang="zh-CN" dirty="0">
                <a:latin typeface="Consolas" panose="020B0609020204030204" pitchFamily="49" charset="0"/>
              </a:rPr>
              <a:t>&gt;&gt;&gt; def add(x, y):</a:t>
            </a:r>
          </a:p>
          <a:p>
            <a:pPr>
              <a:lnSpc>
                <a:spcPct val="100000"/>
              </a:lnSpc>
              <a:spcBef>
                <a:spcPct val="0"/>
              </a:spcBef>
              <a:defRPr/>
            </a:pPr>
            <a:r>
              <a:rPr lang="en-US" altLang="zh-CN" dirty="0">
                <a:latin typeface="Consolas" panose="020B0609020204030204" pitchFamily="49" charset="0"/>
              </a:rPr>
              <a:t>	return x + y</a:t>
            </a:r>
          </a:p>
          <a:p>
            <a:pPr>
              <a:lnSpc>
                <a:spcPct val="100000"/>
              </a:lnSpc>
              <a:spcBef>
                <a:spcPct val="0"/>
              </a:spcBef>
              <a:defRPr/>
            </a:pPr>
            <a:r>
              <a:rPr lang="en-US" altLang="zh-CN" dirty="0">
                <a:latin typeface="Consolas" panose="020B0609020204030204" pitchFamily="49" charset="0"/>
              </a:rPr>
              <a:t>&gt;&gt;&gt; reduce(add, range(10))</a:t>
            </a:r>
          </a:p>
          <a:p>
            <a:pPr>
              <a:lnSpc>
                <a:spcPct val="100000"/>
              </a:lnSpc>
              <a:spcBef>
                <a:spcPct val="0"/>
              </a:spcBef>
              <a:defRPr/>
            </a:pPr>
            <a:r>
              <a:rPr lang="en-US" altLang="zh-CN" dirty="0">
                <a:latin typeface="Consolas" panose="020B0609020204030204" pitchFamily="49" charset="0"/>
              </a:rPr>
              <a:t>45</a:t>
            </a:r>
          </a:p>
          <a:p>
            <a:pPr>
              <a:lnSpc>
                <a:spcPct val="100000"/>
              </a:lnSpc>
              <a:spcBef>
                <a:spcPct val="0"/>
              </a:spcBef>
              <a:defRPr/>
            </a:pPr>
            <a:r>
              <a:rPr lang="en-US" altLang="zh-CN" dirty="0">
                <a:latin typeface="Consolas" panose="020B0609020204030204" pitchFamily="49" charset="0"/>
              </a:rPr>
              <a:t>&gt;&gt;&gt; reduce(lambda </a:t>
            </a:r>
            <a:r>
              <a:rPr lang="en-US" altLang="zh-CN" dirty="0" err="1">
                <a:latin typeface="Consolas" panose="020B0609020204030204" pitchFamily="49" charset="0"/>
              </a:rPr>
              <a:t>x,y:x</a:t>
            </a:r>
            <a:r>
              <a:rPr lang="en-US" altLang="zh-CN" dirty="0">
                <a:latin typeface="Consolas" panose="020B0609020204030204" pitchFamily="49" charset="0"/>
              </a:rPr>
              <a:t> + y, seq)</a:t>
            </a:r>
          </a:p>
          <a:p>
            <a:pPr>
              <a:lnSpc>
                <a:spcPct val="100000"/>
              </a:lnSpc>
              <a:spcBef>
                <a:spcPct val="0"/>
              </a:spcBef>
              <a:defRPr/>
            </a:pPr>
            <a:r>
              <a:rPr lang="en-US" altLang="zh-CN" dirty="0">
                <a:latin typeface="Consolas" panose="020B0609020204030204" pitchFamily="49" charset="0"/>
              </a:rPr>
              <a:t>45</a:t>
            </a:r>
          </a:p>
          <a:p>
            <a:pPr>
              <a:lnSpc>
                <a:spcPct val="100000"/>
              </a:lnSpc>
              <a:spcBef>
                <a:spcPct val="0"/>
              </a:spcBef>
              <a:defRPr/>
            </a:pPr>
            <a:r>
              <a:rPr lang="en-US" altLang="zh-CN" dirty="0">
                <a:latin typeface="Consolas" panose="020B0609020204030204" pitchFamily="49" charset="0"/>
              </a:rPr>
              <a:t>&gt;&gt;&gt; reduce(add, map(str, range(10)))</a:t>
            </a:r>
          </a:p>
          <a:p>
            <a:pPr>
              <a:lnSpc>
                <a:spcPct val="100000"/>
              </a:lnSpc>
              <a:spcBef>
                <a:spcPct val="0"/>
              </a:spcBef>
              <a:defRPr/>
            </a:pPr>
            <a:r>
              <a:rPr lang="en-US" altLang="zh-CN" dirty="0">
                <a:latin typeface="Consolas" panose="020B0609020204030204" pitchFamily="49" charset="0"/>
              </a:rPr>
              <a:t>'0123456789'</a:t>
            </a:r>
          </a:p>
        </p:txBody>
      </p:sp>
      <p:graphicFrame>
        <p:nvGraphicFramePr>
          <p:cNvPr id="5" name="图片 84">
            <a:extLst>
              <a:ext uri="{FF2B5EF4-FFF2-40B4-BE49-F238E27FC236}">
                <a16:creationId xmlns:a16="http://schemas.microsoft.com/office/drawing/2014/main" id="{B3E9EC21-A988-4F0F-B5C8-3B02F33E0E9F}"/>
              </a:ext>
            </a:extLst>
          </p:cNvPr>
          <p:cNvGraphicFramePr>
            <a:graphicFrameLocks noChangeAspect="1"/>
          </p:cNvGraphicFramePr>
          <p:nvPr>
            <p:extLst>
              <p:ext uri="{D42A27DB-BD31-4B8C-83A1-F6EECF244321}">
                <p14:modId xmlns:p14="http://schemas.microsoft.com/office/powerpoint/2010/main" val="2320826633"/>
              </p:ext>
            </p:extLst>
          </p:nvPr>
        </p:nvGraphicFramePr>
        <p:xfrm>
          <a:off x="7166849" y="2536468"/>
          <a:ext cx="4091701" cy="4004594"/>
        </p:xfrm>
        <a:graphic>
          <a:graphicData uri="http://schemas.openxmlformats.org/presentationml/2006/ole">
            <mc:AlternateContent xmlns:mc="http://schemas.openxmlformats.org/markup-compatibility/2006">
              <mc:Choice xmlns:v="urn:schemas-microsoft-com:vml" Requires="v">
                <p:oleObj spid="_x0000_s1044" name="Visio" r:id="rId3" imgW="4894847" imgH="4795787" progId="Visio.Drawing.11">
                  <p:embed/>
                </p:oleObj>
              </mc:Choice>
              <mc:Fallback>
                <p:oleObj name="Visio" r:id="rId3" imgW="4894847" imgH="4795787" progId="Visio.Drawing.11">
                  <p:embed/>
                  <p:pic>
                    <p:nvPicPr>
                      <p:cNvPr id="5" name="图片 84"/>
                      <p:cNvPicPr>
                        <a:picLocks noChangeAspect="1" noChangeArrowheads="1"/>
                      </p:cNvPicPr>
                      <p:nvPr/>
                    </p:nvPicPr>
                    <p:blipFill>
                      <a:blip r:embed="rId4"/>
                      <a:srcRect/>
                      <a:stretch>
                        <a:fillRect/>
                      </a:stretch>
                    </p:blipFill>
                    <p:spPr bwMode="auto">
                      <a:xfrm>
                        <a:off x="7166849" y="2536468"/>
                        <a:ext cx="4091701" cy="4004594"/>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23160DAA-BDDD-4828-BF1E-935D13EAFD33}"/>
              </a:ext>
            </a:extLst>
          </p:cNvPr>
          <p:cNvSpPr/>
          <p:nvPr/>
        </p:nvSpPr>
        <p:spPr>
          <a:xfrm>
            <a:off x="507921" y="5809006"/>
            <a:ext cx="7339012"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def factorial(n):</a:t>
            </a:r>
          </a:p>
          <a:p>
            <a:r>
              <a:rPr lang="zh-CN" altLang="en-US" dirty="0">
                <a:latin typeface="Consolas" panose="020B0609020204030204" pitchFamily="49" charset="0"/>
              </a:rPr>
              <a:t>    return reduce(lambda x, y: x * y, range(1, n + 1), 1)</a:t>
            </a:r>
          </a:p>
        </p:txBody>
      </p:sp>
    </p:spTree>
    <p:extLst>
      <p:ext uri="{BB962C8B-B14F-4D97-AF65-F5344CB8AC3E}">
        <p14:creationId xmlns:p14="http://schemas.microsoft.com/office/powerpoint/2010/main" val="2447516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49AC-10EF-4756-BC3F-9E75254464FE}"/>
              </a:ext>
            </a:extLst>
          </p:cNvPr>
          <p:cNvSpPr>
            <a:spLocks noGrp="1"/>
          </p:cNvSpPr>
          <p:nvPr>
            <p:ph type="title"/>
          </p:nvPr>
        </p:nvSpPr>
        <p:spPr/>
        <p:txBody>
          <a:bodyPr/>
          <a:lstStyle/>
          <a:p>
            <a:r>
              <a:rPr lang="en-US" altLang="zh-CN" dirty="0"/>
              <a:t>map</a:t>
            </a:r>
            <a:r>
              <a:rPr lang="zh-CN" altLang="en-US" dirty="0"/>
              <a:t>和</a:t>
            </a:r>
            <a:r>
              <a:rPr lang="en-US" altLang="zh-CN" dirty="0"/>
              <a:t>reduce</a:t>
            </a:r>
            <a:r>
              <a:rPr lang="zh-CN" altLang="en-US" dirty="0"/>
              <a:t>示例</a:t>
            </a:r>
          </a:p>
        </p:txBody>
      </p:sp>
      <p:sp>
        <p:nvSpPr>
          <p:cNvPr id="3" name="内容占位符 2">
            <a:extLst>
              <a:ext uri="{FF2B5EF4-FFF2-40B4-BE49-F238E27FC236}">
                <a16:creationId xmlns:a16="http://schemas.microsoft.com/office/drawing/2014/main" id="{78D742C9-B5AE-47D3-B3BB-ECCA54584B4C}"/>
              </a:ext>
            </a:extLst>
          </p:cNvPr>
          <p:cNvSpPr>
            <a:spLocks noGrp="1"/>
          </p:cNvSpPr>
          <p:nvPr>
            <p:ph idx="1"/>
          </p:nvPr>
        </p:nvSpPr>
        <p:spPr/>
        <p:txBody>
          <a:bodyPr/>
          <a:lstStyle/>
          <a:p>
            <a:r>
              <a:rPr lang="zh-CN" altLang="en-US" dirty="0"/>
              <a:t>有多个字符串组成的可迭代对象，找出其中最长单词的长度</a:t>
            </a:r>
            <a:endParaRPr lang="en-US" altLang="zh-CN" dirty="0"/>
          </a:p>
          <a:p>
            <a:r>
              <a:rPr lang="zh-CN" altLang="en-US" dirty="0"/>
              <a:t>有多个字符串组成的可迭代对象，找出其中最长的单词</a:t>
            </a:r>
          </a:p>
        </p:txBody>
      </p:sp>
      <p:sp>
        <p:nvSpPr>
          <p:cNvPr id="4" name="矩形 3">
            <a:extLst>
              <a:ext uri="{FF2B5EF4-FFF2-40B4-BE49-F238E27FC236}">
                <a16:creationId xmlns:a16="http://schemas.microsoft.com/office/drawing/2014/main" id="{99D8BD90-D5AF-4DB8-9BF3-B7A35A775B7D}"/>
              </a:ext>
            </a:extLst>
          </p:cNvPr>
          <p:cNvSpPr/>
          <p:nvPr/>
        </p:nvSpPr>
        <p:spPr>
          <a:xfrm>
            <a:off x="399165" y="1884105"/>
            <a:ext cx="11463337"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string</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random</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from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functools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reduce</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num_words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words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join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choices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string</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ascii_letters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k</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num_words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'%d words'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words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max_len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reduce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map</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max_len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map</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longest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reduce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lambda</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word1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word1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word2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words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longest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5" name="文本框 2">
            <a:extLst>
              <a:ext uri="{FF2B5EF4-FFF2-40B4-BE49-F238E27FC236}">
                <a16:creationId xmlns:a16="http://schemas.microsoft.com/office/drawing/2014/main" id="{24414841-9FC3-469A-AD56-3A3F7FE23EA3}"/>
              </a:ext>
            </a:extLst>
          </p:cNvPr>
          <p:cNvSpPr txBox="1"/>
          <p:nvPr/>
        </p:nvSpPr>
        <p:spPr>
          <a:xfrm>
            <a:off x="8818310" y="1699439"/>
            <a:ext cx="1306765" cy="405586"/>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chemeClr val="bg1"/>
                </a:solidFill>
              </a:rPr>
              <a:t>longest.py</a:t>
            </a:r>
            <a:endParaRPr lang="zh-CN" altLang="en-US" sz="2000" dirty="0">
              <a:solidFill>
                <a:schemeClr val="bg1"/>
              </a:solidFill>
            </a:endParaRPr>
          </a:p>
        </p:txBody>
      </p:sp>
    </p:spTree>
    <p:extLst>
      <p:ext uri="{BB962C8B-B14F-4D97-AF65-F5344CB8AC3E}">
        <p14:creationId xmlns:p14="http://schemas.microsoft.com/office/powerpoint/2010/main" val="1038911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258E1-B61C-4EAA-83E3-2DF68FC98874}"/>
              </a:ext>
            </a:extLst>
          </p:cNvPr>
          <p:cNvSpPr>
            <a:spLocks noGrp="1"/>
          </p:cNvSpPr>
          <p:nvPr>
            <p:ph type="title"/>
          </p:nvPr>
        </p:nvSpPr>
        <p:spPr/>
        <p:txBody>
          <a:bodyPr/>
          <a:lstStyle/>
          <a:p>
            <a:r>
              <a:rPr lang="zh-CN" altLang="en-US" dirty="0"/>
              <a:t>生成器函数</a:t>
            </a:r>
          </a:p>
        </p:txBody>
      </p:sp>
      <p:sp>
        <p:nvSpPr>
          <p:cNvPr id="3" name="内容占位符 2">
            <a:extLst>
              <a:ext uri="{FF2B5EF4-FFF2-40B4-BE49-F238E27FC236}">
                <a16:creationId xmlns:a16="http://schemas.microsoft.com/office/drawing/2014/main" id="{5BAED9E4-3201-4878-AC40-B6E73635A046}"/>
              </a:ext>
            </a:extLst>
          </p:cNvPr>
          <p:cNvSpPr>
            <a:spLocks noGrp="1"/>
          </p:cNvSpPr>
          <p:nvPr>
            <p:ph idx="1"/>
          </p:nvPr>
        </p:nvSpPr>
        <p:spPr/>
        <p:txBody>
          <a:bodyPr>
            <a:normAutofit/>
          </a:bodyPr>
          <a:lstStyle/>
          <a:p>
            <a:pPr>
              <a:lnSpc>
                <a:spcPct val="100000"/>
              </a:lnSpc>
              <a:defRPr/>
            </a:pPr>
            <a:r>
              <a:rPr lang="zh-CN" altLang="en-US" dirty="0"/>
              <a:t>生成器表达式： </a:t>
            </a:r>
            <a:r>
              <a:rPr lang="en-US" altLang="zh-CN" dirty="0"/>
              <a:t>( x ** 2 for x in range(10))</a:t>
            </a:r>
          </a:p>
          <a:p>
            <a:pPr lvl="1">
              <a:lnSpc>
                <a:spcPct val="100000"/>
              </a:lnSpc>
              <a:defRPr/>
            </a:pPr>
            <a:r>
              <a:rPr lang="zh-CN" altLang="en-US" sz="2000" dirty="0"/>
              <a:t>不是一次返回全部数据，而是一个</a:t>
            </a:r>
            <a:r>
              <a:rPr lang="en-US" altLang="zh-CN" sz="2000" dirty="0"/>
              <a:t>iterator</a:t>
            </a:r>
            <a:r>
              <a:rPr lang="zh-CN" altLang="en-US" sz="2000" dirty="0"/>
              <a:t>对象，通过</a:t>
            </a:r>
            <a:r>
              <a:rPr lang="en-US" altLang="zh-CN" sz="2000" dirty="0"/>
              <a:t>next</a:t>
            </a:r>
            <a:r>
              <a:rPr lang="zh-CN" altLang="en-US" sz="2000" dirty="0"/>
              <a:t>内置函数获得下一个元素</a:t>
            </a:r>
            <a:endParaRPr lang="en-US" altLang="zh-CN" sz="2000" dirty="0"/>
          </a:p>
          <a:p>
            <a:pPr>
              <a:lnSpc>
                <a:spcPct val="100000"/>
              </a:lnSpc>
              <a:defRPr/>
            </a:pPr>
            <a:r>
              <a:rPr lang="zh-CN" altLang="en-US" dirty="0"/>
              <a:t>生成器函数可创建生成器对象　</a:t>
            </a:r>
            <a:endParaRPr lang="en-US" altLang="zh-CN" dirty="0"/>
          </a:p>
          <a:p>
            <a:pPr lvl="1">
              <a:lnSpc>
                <a:spcPct val="100000"/>
              </a:lnSpc>
              <a:defRPr/>
            </a:pPr>
            <a:r>
              <a:rPr lang="zh-CN" altLang="en-US" sz="2000" b="1" dirty="0">
                <a:solidFill>
                  <a:srgbClr val="0070C0"/>
                </a:solidFill>
              </a:rPr>
              <a:t>生成器函数</a:t>
            </a:r>
            <a:r>
              <a:rPr lang="zh-CN" altLang="en-US" sz="2000" dirty="0"/>
              <a:t>是函数的一种，普通函数原来通过</a:t>
            </a:r>
            <a:r>
              <a:rPr lang="en-US" altLang="zh-CN" sz="2000" dirty="0">
                <a:solidFill>
                  <a:srgbClr val="0070C0"/>
                </a:solidFill>
              </a:rPr>
              <a:t>return</a:t>
            </a:r>
            <a:r>
              <a:rPr lang="zh-CN" altLang="en-US" sz="2000" dirty="0">
                <a:solidFill>
                  <a:srgbClr val="0070C0"/>
                </a:solidFill>
              </a:rPr>
              <a:t>语句</a:t>
            </a:r>
            <a:r>
              <a:rPr lang="zh-CN" altLang="en-US" sz="2000" dirty="0"/>
              <a:t>返回值，现在通过</a:t>
            </a:r>
            <a:r>
              <a:rPr lang="en-US" altLang="zh-CN" sz="2000" dirty="0">
                <a:solidFill>
                  <a:srgbClr val="0070C0"/>
                </a:solidFill>
              </a:rPr>
              <a:t>yield expression</a:t>
            </a:r>
            <a:r>
              <a:rPr lang="zh-CN" altLang="en-US" sz="2000" dirty="0"/>
              <a:t>返回值 </a:t>
            </a:r>
            <a:endParaRPr lang="en-US" altLang="zh-CN" sz="2000" dirty="0"/>
          </a:p>
          <a:p>
            <a:pPr lvl="1">
              <a:lnSpc>
                <a:spcPct val="100000"/>
              </a:lnSpc>
              <a:defRPr/>
            </a:pPr>
            <a:r>
              <a:rPr lang="zh-CN" altLang="en-US" sz="2000" dirty="0"/>
              <a:t>调用生成器函数的结果是得到一个生成器对象</a:t>
            </a:r>
            <a:endParaRPr lang="en-US" altLang="zh-CN" sz="2000" dirty="0"/>
          </a:p>
          <a:p>
            <a:pPr lvl="1">
              <a:lnSpc>
                <a:spcPct val="100000"/>
              </a:lnSpc>
              <a:defRPr/>
            </a:pPr>
            <a:r>
              <a:rPr lang="zh-CN" altLang="en-US" sz="2000" dirty="0"/>
              <a:t>每次调用</a:t>
            </a:r>
            <a:r>
              <a:rPr lang="en-US" altLang="zh-CN" sz="2000" dirty="0"/>
              <a:t>next</a:t>
            </a:r>
            <a:r>
              <a:rPr lang="zh-CN" altLang="en-US" sz="2000" dirty="0"/>
              <a:t>时得到一个元素，开始执行生成器函数函数体或从上次暂停处恢复执行</a:t>
            </a:r>
            <a:endParaRPr lang="en-US" altLang="zh-CN" sz="2000" dirty="0"/>
          </a:p>
          <a:p>
            <a:pPr lvl="2"/>
            <a:r>
              <a:rPr lang="zh-CN" altLang="en-US" dirty="0"/>
              <a:t>执行生成器函数中给出的代码直到遇到</a:t>
            </a:r>
            <a:r>
              <a:rPr lang="en-US" altLang="zh-CN" dirty="0"/>
              <a:t>yield</a:t>
            </a:r>
            <a:r>
              <a:rPr lang="zh-CN" altLang="en-US" dirty="0"/>
              <a:t>表达式或者从生成器函数中返回</a:t>
            </a:r>
          </a:p>
          <a:p>
            <a:pPr lvl="2"/>
            <a:r>
              <a:rPr lang="zh-CN" altLang="en-US" dirty="0"/>
              <a:t>如果遇到</a:t>
            </a:r>
            <a:r>
              <a:rPr lang="en-US" altLang="zh-CN" dirty="0"/>
              <a:t>yield</a:t>
            </a:r>
            <a:r>
              <a:rPr lang="zh-CN" altLang="en-US" dirty="0"/>
              <a:t>表达式，暂停生成器函数的执行，并返回</a:t>
            </a:r>
            <a:r>
              <a:rPr lang="en-US" altLang="zh-CN" dirty="0"/>
              <a:t>yield</a:t>
            </a:r>
            <a:r>
              <a:rPr lang="zh-CN" altLang="en-US" dirty="0"/>
              <a:t>表达式所给出的表达式</a:t>
            </a:r>
          </a:p>
          <a:p>
            <a:pPr lvl="2"/>
            <a:r>
              <a:rPr lang="zh-CN" altLang="en-US" dirty="0"/>
              <a:t>语句执行到从生成器函数中返回，则抛出异常</a:t>
            </a:r>
            <a:r>
              <a:rPr lang="en-US" altLang="zh-CN" dirty="0" err="1"/>
              <a:t>StopIteration</a:t>
            </a:r>
            <a:endParaRPr lang="en-US" altLang="zh-CN" dirty="0"/>
          </a:p>
          <a:p>
            <a:pPr lvl="2"/>
            <a:r>
              <a:rPr lang="zh-CN" altLang="en-US" b="1" dirty="0">
                <a:solidFill>
                  <a:srgbClr val="FF0000"/>
                </a:solidFill>
              </a:rPr>
              <a:t>恢复执行时，</a:t>
            </a:r>
            <a:r>
              <a:rPr lang="en-US" altLang="zh-CN" b="1" dirty="0">
                <a:solidFill>
                  <a:srgbClr val="FF0000"/>
                </a:solidFill>
              </a:rPr>
              <a:t>yield</a:t>
            </a:r>
            <a:r>
              <a:rPr lang="zh-CN" altLang="en-US" b="1" dirty="0">
                <a:solidFill>
                  <a:srgbClr val="FF0000"/>
                </a:solidFill>
              </a:rPr>
              <a:t>表达式的结果为</a:t>
            </a:r>
            <a:r>
              <a:rPr lang="en-US" altLang="zh-CN" b="1" dirty="0">
                <a:solidFill>
                  <a:srgbClr val="FF0000"/>
                </a:solidFill>
              </a:rPr>
              <a:t>None</a:t>
            </a:r>
            <a:endParaRPr lang="zh-CN" altLang="en-US" b="1" dirty="0">
              <a:solidFill>
                <a:srgbClr val="FF0000"/>
              </a:solidFill>
            </a:endParaRPr>
          </a:p>
          <a:p>
            <a:pPr lvl="2"/>
            <a:endParaRPr lang="en-US" altLang="zh-CN" dirty="0"/>
          </a:p>
          <a:p>
            <a:endParaRPr lang="en-US" altLang="zh-CN" dirty="0"/>
          </a:p>
          <a:p>
            <a:endParaRPr lang="en-US" altLang="zh-CN" dirty="0"/>
          </a:p>
          <a:p>
            <a:endParaRPr lang="zh-CN" altLang="en-US" dirty="0"/>
          </a:p>
        </p:txBody>
      </p:sp>
      <p:sp>
        <p:nvSpPr>
          <p:cNvPr id="4" name="矩形 3">
            <a:extLst>
              <a:ext uri="{FF2B5EF4-FFF2-40B4-BE49-F238E27FC236}">
                <a16:creationId xmlns:a16="http://schemas.microsoft.com/office/drawing/2014/main" id="{56761222-8EA0-4598-936E-DC66E140C164}"/>
              </a:ext>
            </a:extLst>
          </p:cNvPr>
          <p:cNvSpPr/>
          <p:nvPr/>
        </p:nvSpPr>
        <p:spPr>
          <a:xfrm>
            <a:off x="8300185" y="4167964"/>
            <a:ext cx="3275798" cy="23360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iterable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iterable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f</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next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next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0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next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5" name="文本框 6">
            <a:extLst>
              <a:ext uri="{FF2B5EF4-FFF2-40B4-BE49-F238E27FC236}">
                <a16:creationId xmlns:a16="http://schemas.microsoft.com/office/drawing/2014/main" id="{F5DAF9CB-9080-447D-B830-CCCC9B67EBF6}"/>
              </a:ext>
            </a:extLst>
          </p:cNvPr>
          <p:cNvSpPr txBox="1"/>
          <p:nvPr/>
        </p:nvSpPr>
        <p:spPr>
          <a:xfrm>
            <a:off x="10402504" y="4124692"/>
            <a:ext cx="1713296" cy="33855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bg1"/>
                </a:solidFill>
              </a:rPr>
              <a:t>generate_func.py</a:t>
            </a:r>
            <a:endParaRPr lang="zh-CN" altLang="en-US" sz="1600" dirty="0">
              <a:solidFill>
                <a:schemeClr val="bg1"/>
              </a:solidFill>
            </a:endParaRPr>
          </a:p>
        </p:txBody>
      </p:sp>
      <p:sp>
        <p:nvSpPr>
          <p:cNvPr id="6" name="矩形 5">
            <a:extLst>
              <a:ext uri="{FF2B5EF4-FFF2-40B4-BE49-F238E27FC236}">
                <a16:creationId xmlns:a16="http://schemas.microsoft.com/office/drawing/2014/main" id="{AF7AE05A-5BC5-4177-A2C5-135A8D937472}"/>
              </a:ext>
            </a:extLst>
          </p:cNvPr>
          <p:cNvSpPr/>
          <p:nvPr/>
        </p:nvSpPr>
        <p:spPr>
          <a:xfrm>
            <a:off x="4049858" y="5007610"/>
            <a:ext cx="386715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urier New" panose="02070309020205020404" pitchFamily="49" charset="0"/>
                <a:ea typeface="宋体" panose="02010600030101010101" pitchFamily="2" charset="-122"/>
                <a:cs typeface="Times New Roman" panose="02020603050405020304" pitchFamily="18" charset="0"/>
              </a:rPr>
              <a:t>f0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iterable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iterable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item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28178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96DD0-722B-481E-BB07-30B168F7A448}"/>
              </a:ext>
            </a:extLst>
          </p:cNvPr>
          <p:cNvSpPr>
            <a:spLocks noGrp="1"/>
          </p:cNvSpPr>
          <p:nvPr>
            <p:ph type="title"/>
          </p:nvPr>
        </p:nvSpPr>
        <p:spPr/>
        <p:txBody>
          <a:bodyPr/>
          <a:lstStyle/>
          <a:p>
            <a:r>
              <a:rPr lang="zh-CN" altLang="en-US" dirty="0"/>
              <a:t>生成器函数：斐波那契数列</a:t>
            </a:r>
          </a:p>
        </p:txBody>
      </p:sp>
      <p:sp>
        <p:nvSpPr>
          <p:cNvPr id="3" name="内容占位符 2">
            <a:extLst>
              <a:ext uri="{FF2B5EF4-FFF2-40B4-BE49-F238E27FC236}">
                <a16:creationId xmlns:a16="http://schemas.microsoft.com/office/drawing/2014/main" id="{8E14CED1-981D-4553-8CB1-C0641DE31780}"/>
              </a:ext>
            </a:extLst>
          </p:cNvPr>
          <p:cNvSpPr>
            <a:spLocks noGrp="1"/>
          </p:cNvSpPr>
          <p:nvPr>
            <p:ph idx="1"/>
          </p:nvPr>
        </p:nvSpPr>
        <p:spPr/>
        <p:txBody>
          <a:bodyPr/>
          <a:lstStyle/>
          <a:p>
            <a:endParaRPr lang="zh-CN" altLang="en-US" dirty="0"/>
          </a:p>
        </p:txBody>
      </p:sp>
      <p:cxnSp>
        <p:nvCxnSpPr>
          <p:cNvPr id="4" name="直接箭头连接符 3">
            <a:extLst>
              <a:ext uri="{FF2B5EF4-FFF2-40B4-BE49-F238E27FC236}">
                <a16:creationId xmlns:a16="http://schemas.microsoft.com/office/drawing/2014/main" id="{B00A5F90-DBA5-4856-9723-83C5EA26CDCC}"/>
              </a:ext>
            </a:extLst>
          </p:cNvPr>
          <p:cNvCxnSpPr/>
          <p:nvPr/>
        </p:nvCxnSpPr>
        <p:spPr>
          <a:xfrm>
            <a:off x="2137636" y="3473904"/>
            <a:ext cx="0" cy="588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58A69831-2C70-4822-9D85-D3AC5E9922EA}"/>
              </a:ext>
            </a:extLst>
          </p:cNvPr>
          <p:cNvSpPr/>
          <p:nvPr/>
        </p:nvSpPr>
        <p:spPr>
          <a:xfrm>
            <a:off x="366979" y="1502856"/>
            <a:ext cx="5180277"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fib</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16252E2-BDBB-45D3-8D8B-C00428EE03BF}"/>
              </a:ext>
            </a:extLst>
          </p:cNvPr>
          <p:cNvSpPr/>
          <p:nvPr/>
        </p:nvSpPr>
        <p:spPr>
          <a:xfrm>
            <a:off x="328108" y="4127772"/>
            <a:ext cx="5180277" cy="15081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fib2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prev</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curr</a:t>
            </a:r>
            <a:r>
              <a:rPr lang="en-US" altLang="zh-CN" sz="2000" kern="100" dirty="0">
                <a:latin typeface="Consolas" panose="020B0609020204030204" pitchFamily="49" charset="0"/>
                <a:ea typeface="等线" panose="02010600030101010101" pitchFamily="2" charset="-122"/>
                <a:cs typeface="Times New Roman" panose="02020603050405020304" pitchFamily="18" charset="0"/>
              </a:rPr>
              <a:t> </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EFAE910-CFFA-46A2-9835-D348746D7E6A}"/>
              </a:ext>
            </a:extLst>
          </p:cNvPr>
          <p:cNvSpPr txBox="1"/>
          <p:nvPr/>
        </p:nvSpPr>
        <p:spPr>
          <a:xfrm>
            <a:off x="3663592" y="1366575"/>
            <a:ext cx="1844793" cy="3693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fib_generator.py</a:t>
            </a:r>
            <a:endParaRPr lang="zh-CN" altLang="en-US" dirty="0">
              <a:solidFill>
                <a:schemeClr val="bg1"/>
              </a:solidFill>
            </a:endParaRPr>
          </a:p>
        </p:txBody>
      </p:sp>
      <p:sp>
        <p:nvSpPr>
          <p:cNvPr id="8" name="矩形 7">
            <a:extLst>
              <a:ext uri="{FF2B5EF4-FFF2-40B4-BE49-F238E27FC236}">
                <a16:creationId xmlns:a16="http://schemas.microsoft.com/office/drawing/2014/main" id="{C7F66A95-8992-48F9-9F94-FB48754C050F}"/>
              </a:ext>
            </a:extLst>
          </p:cNvPr>
          <p:cNvSpPr/>
          <p:nvPr/>
        </p:nvSpPr>
        <p:spPr>
          <a:xfrm>
            <a:off x="6371121" y="141351"/>
            <a:ext cx="5291833" cy="369332"/>
          </a:xfrm>
          <a:prstGeom prst="rect">
            <a:avLst/>
          </a:prstGeom>
        </p:spPr>
        <p:txBody>
          <a:bodyPr wrap="none">
            <a:spAutoFit/>
          </a:bodyPr>
          <a:lstStyle/>
          <a:p>
            <a:r>
              <a:rPr lang="zh-CN" altLang="en-US" kern="0" dirty="0">
                <a:solidFill>
                  <a:srgbClr val="0070C0"/>
                </a:solidFill>
                <a:latin typeface="Courier New" panose="02070309020205020404" pitchFamily="49" charset="0"/>
                <a:ea typeface="宋体" panose="02010600030101010101" pitchFamily="2" charset="-122"/>
              </a:rPr>
              <a:t>返回前</a:t>
            </a:r>
            <a:r>
              <a:rPr lang="en-US" altLang="zh-CN" kern="0" dirty="0">
                <a:solidFill>
                  <a:srgbClr val="0070C0"/>
                </a:solidFill>
                <a:latin typeface="Courier New" panose="02070309020205020404" pitchFamily="49" charset="0"/>
                <a:ea typeface="宋体" panose="02010600030101010101" pitchFamily="2" charset="-122"/>
              </a:rPr>
              <a:t>10</a:t>
            </a:r>
            <a:r>
              <a:rPr lang="zh-CN" altLang="en-US" kern="0" dirty="0">
                <a:solidFill>
                  <a:srgbClr val="0070C0"/>
                </a:solidFill>
                <a:latin typeface="Courier New" panose="02070309020205020404" pitchFamily="49" charset="0"/>
                <a:ea typeface="宋体" panose="02010600030101010101" pitchFamily="2" charset="-122"/>
              </a:rPr>
              <a:t>个数： </a:t>
            </a:r>
            <a:r>
              <a:rPr lang="en-US" altLang="zh-CN" kern="0" dirty="0">
                <a:solidFill>
                  <a:srgbClr val="0070C0"/>
                </a:solidFill>
                <a:latin typeface="Courier New" panose="02070309020205020404" pitchFamily="49" charset="0"/>
                <a:ea typeface="宋体" panose="02010600030101010101" pitchFamily="2" charset="-122"/>
              </a:rPr>
              <a:t>1 1 2 3 5 8 13 21 34 55 </a:t>
            </a:r>
          </a:p>
        </p:txBody>
      </p:sp>
      <p:sp>
        <p:nvSpPr>
          <p:cNvPr id="9" name="矩形 8">
            <a:extLst>
              <a:ext uri="{FF2B5EF4-FFF2-40B4-BE49-F238E27FC236}">
                <a16:creationId xmlns:a16="http://schemas.microsoft.com/office/drawing/2014/main" id="{E6C053FB-3BBF-4E58-8279-EFBACE809527}"/>
              </a:ext>
            </a:extLst>
          </p:cNvPr>
          <p:cNvSpPr/>
          <p:nvPr/>
        </p:nvSpPr>
        <p:spPr>
          <a:xfrm>
            <a:off x="6422561" y="532319"/>
            <a:ext cx="4793343" cy="1200329"/>
          </a:xfrm>
          <a:prstGeom prst="rect">
            <a:avLst/>
          </a:prstGeom>
          <a:solidFill>
            <a:schemeClr val="bg1">
              <a:lumMod val="95000"/>
            </a:schemeClr>
          </a:solidFill>
          <a:ln>
            <a:solidFill>
              <a:srgbClr val="0070C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a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fib2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range</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FF0000"/>
                </a:solidFill>
                <a:latin typeface="Courier New" panose="02070309020205020404" pitchFamily="49" charset="0"/>
                <a:ea typeface="宋体" panose="02010600030101010101" pitchFamily="2" charset="-122"/>
              </a:rPr>
              <a:t>10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next</a:t>
            </a:r>
            <a:r>
              <a:rPr lang="en-US" altLang="zh-CN" b="1" kern="0" dirty="0">
                <a:solidFill>
                  <a:srgbClr val="000080"/>
                </a:solidFill>
                <a:latin typeface="Courier New" panose="02070309020205020404" pitchFamily="49" charset="0"/>
                <a:ea typeface="宋体" panose="02010600030101010101" pitchFamily="2" charset="-122"/>
              </a:rPr>
              <a:t>(a),</a:t>
            </a:r>
            <a:r>
              <a:rPr lang="en-US" altLang="zh-CN" kern="0" dirty="0">
                <a:solidFill>
                  <a:srgbClr val="000000"/>
                </a:solidFill>
                <a:latin typeface="Courier New" panose="02070309020205020404" pitchFamily="49" charset="0"/>
                <a:ea typeface="宋体" panose="02010600030101010101" pitchFamily="2" charset="-122"/>
              </a:rPr>
              <a:t> 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10" name="矩形 9">
            <a:extLst>
              <a:ext uri="{FF2B5EF4-FFF2-40B4-BE49-F238E27FC236}">
                <a16:creationId xmlns:a16="http://schemas.microsoft.com/office/drawing/2014/main" id="{C8D2E17B-6E09-4B36-854F-79FBCFED3A94}"/>
              </a:ext>
            </a:extLst>
          </p:cNvPr>
          <p:cNvSpPr/>
          <p:nvPr/>
        </p:nvSpPr>
        <p:spPr>
          <a:xfrm>
            <a:off x="6405580" y="2306271"/>
            <a:ext cx="4394198" cy="2923877"/>
          </a:xfrm>
          <a:prstGeom prst="rect">
            <a:avLst/>
          </a:prstGeom>
          <a:solidFill>
            <a:schemeClr val="bg1">
              <a:lumMod val="95000"/>
            </a:schemeClr>
          </a:solidFill>
          <a:ln>
            <a:solidFill>
              <a:srgbClr val="0070C0"/>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rPr>
              <a:t>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kern="0" dirty="0">
                <a:solidFill>
                  <a:srgbClr val="000000"/>
                </a:solidFill>
                <a:latin typeface="Courier New" panose="020703090202050204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r>
              <a:rPr lang="en-US" altLang="zh-CN" b="1" kern="0" dirty="0">
                <a:solidFill>
                  <a:srgbClr val="0000FF"/>
                </a:solidFill>
                <a:latin typeface="Courier New" panose="02070309020205020404" pitchFamily="49" charset="0"/>
                <a:ea typeface="宋体" panose="02010600030101010101" pitchFamily="2" charset="-122"/>
              </a:rPr>
              <a:t>for</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in</a:t>
            </a:r>
            <a:r>
              <a:rPr lang="en-US" altLang="zh-CN" kern="0" dirty="0">
                <a:solidFill>
                  <a:srgbClr val="000000"/>
                </a:solidFill>
                <a:latin typeface="Courier New" panose="02070309020205020404" pitchFamily="49" charset="0"/>
                <a:ea typeface="宋体" panose="02010600030101010101" pitchFamily="2" charset="-122"/>
              </a:rPr>
              <a:t> fib2</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&gt;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1000</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break</a:t>
            </a:r>
            <a:endParaRPr lang="en-US" altLang="zh-CN" kern="0" dirty="0">
              <a:solidFill>
                <a:srgbClr val="000000"/>
              </a:solidFill>
              <a:latin typeface="Courier New" panose="02070309020205020404" pitchFamily="49"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err="1">
                <a:solidFill>
                  <a:srgbClr val="000000"/>
                </a:solidFill>
                <a:latin typeface="Courier New" panose="02070309020205020404" pitchFamily="49" charset="0"/>
                <a:ea typeface="宋体" panose="02010600030101010101" pitchFamily="2" charset="-122"/>
              </a:rPr>
              <a:t>i</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end</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808080"/>
                </a:solidFill>
                <a:latin typeface="Courier New" panose="02070309020205020404" pitchFamily="49" charset="0"/>
                <a:ea typeface="宋体" panose="02010600030101010101" pitchFamily="2" charset="-122"/>
              </a:rPr>
              <a:t>'\t'</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1</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if</a:t>
            </a:r>
            <a:r>
              <a:rPr lang="en-US" altLang="zh-CN" kern="0" dirty="0">
                <a:solidFill>
                  <a:srgbClr val="000000"/>
                </a:solidFill>
                <a:latin typeface="Courier New" panose="02070309020205020404" pitchFamily="49" charset="0"/>
                <a:ea typeface="宋体" panose="02010600030101010101" pitchFamily="2" charset="-122"/>
              </a:rPr>
              <a:t> count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5</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r>
              <a:rPr lang="en-US" altLang="zh-CN" kern="0" dirty="0">
                <a:solidFill>
                  <a:srgbClr val="000000"/>
                </a:solidFill>
                <a:latin typeface="Courier New" panose="02070309020205020404" pitchFamily="49" charset="0"/>
                <a:ea typeface="宋体" panose="02010600030101010101" pitchFamily="2" charset="-122"/>
              </a:rPr>
              <a:t> </a:t>
            </a:r>
            <a:r>
              <a:rPr lang="en-US" altLang="zh-CN" kern="0" dirty="0">
                <a:solidFill>
                  <a:srgbClr val="FF0000"/>
                </a:solidFill>
                <a:latin typeface="Courier New" panose="02070309020205020404" pitchFamily="49" charset="0"/>
                <a:ea typeface="宋体" panose="02010600030101010101" pitchFamily="2" charset="-122"/>
              </a:rPr>
              <a:t>0</a:t>
            </a:r>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r>
              <a:rPr lang="en-US" altLang="zh-CN" kern="0" dirty="0">
                <a:solidFill>
                  <a:srgbClr val="000000"/>
                </a:solidFill>
                <a:latin typeface="Courier New" panose="02070309020205020404" pitchFamily="49" charset="0"/>
                <a:ea typeface="宋体" panose="02010600030101010101" pitchFamily="2" charset="-122"/>
              </a:rPr>
              <a:t>        </a:t>
            </a:r>
            <a:r>
              <a:rPr lang="en-US" altLang="zh-CN" b="1" kern="0" dirty="0">
                <a:solidFill>
                  <a:srgbClr val="0000FF"/>
                </a:solidFill>
                <a:latin typeface="Courier New" panose="02070309020205020404" pitchFamily="49" charset="0"/>
                <a:ea typeface="宋体" panose="02010600030101010101" pitchFamily="2" charset="-122"/>
              </a:rPr>
              <a:t>print</a:t>
            </a:r>
            <a:r>
              <a:rPr lang="en-US" altLang="zh-CN" b="1" kern="0" dirty="0">
                <a:solidFill>
                  <a:srgbClr val="000080"/>
                </a:solidFill>
                <a:latin typeface="Courier New" panose="02070309020205020404" pitchFamily="49" charset="0"/>
                <a:ea typeface="宋体" panose="02010600030101010101" pitchFamily="2" charset="-122"/>
              </a:rPr>
              <a:t>()</a:t>
            </a:r>
          </a:p>
          <a:p>
            <a:r>
              <a:rPr lang="en-US" altLang="zh-CN" sz="2000" b="1" kern="0" dirty="0">
                <a:solidFill>
                  <a:srgbClr val="0000FF"/>
                </a:solidFill>
                <a:latin typeface="Courier New" panose="02070309020205020404" pitchFamily="49" charset="0"/>
                <a:ea typeface="宋体" panose="02010600030101010101" pitchFamily="2" charset="-122"/>
              </a:rPr>
              <a:t>if</a:t>
            </a:r>
            <a:r>
              <a:rPr lang="en-US" altLang="zh-CN" sz="2000" kern="0" dirty="0">
                <a:solidFill>
                  <a:srgbClr val="000000"/>
                </a:solidFill>
                <a:latin typeface="Courier New" panose="02070309020205020404" pitchFamily="49" charset="0"/>
                <a:ea typeface="宋体" panose="02010600030101010101" pitchFamily="2" charset="-122"/>
              </a:rPr>
              <a:t> count </a:t>
            </a:r>
            <a:r>
              <a:rPr lang="en-US" altLang="zh-CN" sz="2000" b="1" kern="0" dirty="0">
                <a:solidFill>
                  <a:srgbClr val="000080"/>
                </a:solidFill>
                <a:latin typeface="Courier New" panose="02070309020205020404" pitchFamily="49" charset="0"/>
                <a:ea typeface="宋体" panose="02010600030101010101" pitchFamily="2" charset="-122"/>
              </a:rPr>
              <a:t>%</a:t>
            </a:r>
            <a:r>
              <a:rPr lang="en-US" altLang="zh-CN" sz="2000" kern="0" dirty="0">
                <a:solidFill>
                  <a:srgbClr val="000000"/>
                </a:solidFill>
                <a:latin typeface="Courier New" panose="02070309020205020404" pitchFamily="49" charset="0"/>
                <a:ea typeface="宋体" panose="02010600030101010101" pitchFamily="2" charset="-122"/>
              </a:rPr>
              <a:t> </a:t>
            </a:r>
            <a:r>
              <a:rPr lang="en-US" altLang="zh-CN" sz="2000" kern="0" dirty="0">
                <a:solidFill>
                  <a:srgbClr val="FF0000"/>
                </a:solidFill>
                <a:latin typeface="Courier New" panose="02070309020205020404" pitchFamily="49" charset="0"/>
                <a:ea typeface="宋体" panose="02010600030101010101" pitchFamily="2" charset="-122"/>
              </a:rPr>
              <a:t>5</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r>
              <a:rPr lang="en-US" altLang="zh-CN" sz="2000" b="1" kern="0" dirty="0">
                <a:solidFill>
                  <a:srgbClr val="0000FF"/>
                </a:solidFill>
                <a:latin typeface="Courier New" panose="02070309020205020404" pitchFamily="49" charset="0"/>
                <a:ea typeface="宋体" panose="02010600030101010101" pitchFamily="2" charset="-122"/>
              </a:rPr>
              <a:t>    print</a:t>
            </a:r>
            <a:r>
              <a:rPr lang="en-US" altLang="zh-CN" sz="2000" b="1" kern="0" dirty="0">
                <a:solidFill>
                  <a:srgbClr val="000080"/>
                </a:solidFill>
                <a:latin typeface="Courier New" panose="020703090202050204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11" name="矩形 10">
            <a:extLst>
              <a:ext uri="{FF2B5EF4-FFF2-40B4-BE49-F238E27FC236}">
                <a16:creationId xmlns:a16="http://schemas.microsoft.com/office/drawing/2014/main" id="{07AE4872-A576-43DF-9CF6-F578D75948BC}"/>
              </a:ext>
            </a:extLst>
          </p:cNvPr>
          <p:cNvSpPr/>
          <p:nvPr/>
        </p:nvSpPr>
        <p:spPr>
          <a:xfrm>
            <a:off x="6469054" y="1915705"/>
            <a:ext cx="3361818" cy="369332"/>
          </a:xfrm>
          <a:prstGeom prst="rect">
            <a:avLst/>
          </a:prstGeom>
        </p:spPr>
        <p:txBody>
          <a:bodyPr wrap="none">
            <a:spAutoFit/>
          </a:bodyPr>
          <a:lstStyle/>
          <a:p>
            <a:r>
              <a:rPr lang="zh-CN" altLang="en-US" kern="0" dirty="0">
                <a:solidFill>
                  <a:srgbClr val="0070C0"/>
                </a:solidFill>
                <a:latin typeface="Courier New" panose="02070309020205020404" pitchFamily="49" charset="0"/>
                <a:ea typeface="宋体" panose="02010600030101010101" pitchFamily="2" charset="-122"/>
              </a:rPr>
              <a:t>返回</a:t>
            </a:r>
            <a:r>
              <a:rPr lang="en-US" altLang="zh-CN" kern="0" dirty="0">
                <a:solidFill>
                  <a:srgbClr val="0070C0"/>
                </a:solidFill>
                <a:latin typeface="Courier New" panose="02070309020205020404" pitchFamily="49" charset="0"/>
                <a:ea typeface="宋体" panose="02010600030101010101" pitchFamily="2" charset="-122"/>
              </a:rPr>
              <a:t>1000</a:t>
            </a:r>
            <a:r>
              <a:rPr lang="zh-CN" altLang="en-US" kern="0" dirty="0">
                <a:solidFill>
                  <a:srgbClr val="0070C0"/>
                </a:solidFill>
                <a:latin typeface="Courier New" panose="02070309020205020404" pitchFamily="49" charset="0"/>
                <a:ea typeface="宋体" panose="02010600030101010101" pitchFamily="2" charset="-122"/>
              </a:rPr>
              <a:t>以内的</a:t>
            </a:r>
            <a:r>
              <a:rPr lang="en-US" altLang="zh-CN"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fibonacci</a:t>
            </a:r>
            <a:r>
              <a:rPr lang="zh-CN" altLang="en-US" kern="0" dirty="0">
                <a:solidFill>
                  <a:srgbClr val="0070C0"/>
                </a:solidFill>
                <a:latin typeface="Courier New" panose="02070309020205020404" pitchFamily="49" charset="0"/>
                <a:ea typeface="宋体" panose="02010600030101010101" pitchFamily="2" charset="-122"/>
              </a:rPr>
              <a:t>数</a:t>
            </a:r>
            <a:endParaRPr lang="en-US" altLang="zh-CN" kern="0" dirty="0">
              <a:solidFill>
                <a:srgbClr val="0070C0"/>
              </a:solidFill>
              <a:latin typeface="Courier New" panose="02070309020205020404" pitchFamily="49" charset="0"/>
              <a:ea typeface="宋体" panose="02010600030101010101" pitchFamily="2" charset="-122"/>
            </a:endParaRPr>
          </a:p>
        </p:txBody>
      </p:sp>
      <p:sp>
        <p:nvSpPr>
          <p:cNvPr id="12" name="矩形 11">
            <a:extLst>
              <a:ext uri="{FF2B5EF4-FFF2-40B4-BE49-F238E27FC236}">
                <a16:creationId xmlns:a16="http://schemas.microsoft.com/office/drawing/2014/main" id="{8CA23EA6-9E57-4B80-9CB0-C521D3589FE7}"/>
              </a:ext>
            </a:extLst>
          </p:cNvPr>
          <p:cNvSpPr/>
          <p:nvPr/>
        </p:nvSpPr>
        <p:spPr>
          <a:xfrm>
            <a:off x="6405580" y="5329101"/>
            <a:ext cx="5123542" cy="1200329"/>
          </a:xfrm>
          <a:prstGeom prst="rect">
            <a:avLst/>
          </a:prstGeom>
          <a:noFill/>
          <a:ln>
            <a:solidFill>
              <a:srgbClr val="0070C0"/>
            </a:solidFill>
          </a:ln>
        </p:spPr>
        <p:txBody>
          <a:bodyPr wrap="square">
            <a:spAutoFit/>
          </a:bodyPr>
          <a:lstStyle/>
          <a:p>
            <a:r>
              <a:rPr lang="en-US" altLang="zh-CN" kern="0" dirty="0">
                <a:solidFill>
                  <a:srgbClr val="0070C0"/>
                </a:solidFill>
                <a:latin typeface="Courier New" panose="02070309020205020404" pitchFamily="49" charset="0"/>
                <a:ea typeface="宋体" panose="02010600030101010101" pitchFamily="2" charset="-122"/>
              </a:rPr>
              <a:t>1	1	2	3	5	</a:t>
            </a:r>
          </a:p>
          <a:p>
            <a:r>
              <a:rPr lang="en-US" altLang="zh-CN" kern="0" dirty="0">
                <a:solidFill>
                  <a:srgbClr val="0070C0"/>
                </a:solidFill>
                <a:latin typeface="Courier New" panose="02070309020205020404" pitchFamily="49" charset="0"/>
                <a:ea typeface="宋体" panose="02010600030101010101" pitchFamily="2" charset="-122"/>
              </a:rPr>
              <a:t>8	13	21	34	55	</a:t>
            </a:r>
          </a:p>
          <a:p>
            <a:r>
              <a:rPr lang="en-US" altLang="zh-CN" kern="0" dirty="0">
                <a:solidFill>
                  <a:srgbClr val="0070C0"/>
                </a:solidFill>
                <a:latin typeface="Courier New" panose="02070309020205020404" pitchFamily="49" charset="0"/>
                <a:ea typeface="宋体" panose="02010600030101010101" pitchFamily="2" charset="-122"/>
              </a:rPr>
              <a:t>89	144	233	377	610	</a:t>
            </a:r>
          </a:p>
          <a:p>
            <a:r>
              <a:rPr lang="en-US" altLang="zh-CN" kern="0" dirty="0">
                <a:solidFill>
                  <a:srgbClr val="0070C0"/>
                </a:solidFill>
                <a:latin typeface="Courier New" panose="02070309020205020404" pitchFamily="49" charset="0"/>
                <a:ea typeface="宋体" panose="02010600030101010101" pitchFamily="2" charset="-122"/>
              </a:rPr>
              <a:t>987		</a:t>
            </a:r>
            <a:endParaRPr lang="zh-CN" altLang="zh-CN" sz="2000" kern="100" dirty="0">
              <a:solidFill>
                <a:srgbClr val="0070C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9615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1A8BB-7212-47BB-A48D-CDE42C02AF93}"/>
              </a:ext>
            </a:extLst>
          </p:cNvPr>
          <p:cNvSpPr>
            <a:spLocks noGrp="1"/>
          </p:cNvSpPr>
          <p:nvPr>
            <p:ph type="title"/>
          </p:nvPr>
        </p:nvSpPr>
        <p:spPr/>
        <p:txBody>
          <a:bodyPr/>
          <a:lstStyle/>
          <a:p>
            <a:r>
              <a:rPr lang="zh-CN" altLang="en-US" dirty="0"/>
              <a:t>有序对象：下标形式</a:t>
            </a:r>
          </a:p>
        </p:txBody>
      </p:sp>
      <p:sp>
        <p:nvSpPr>
          <p:cNvPr id="3" name="内容占位符 2">
            <a:extLst>
              <a:ext uri="{FF2B5EF4-FFF2-40B4-BE49-F238E27FC236}">
                <a16:creationId xmlns:a16="http://schemas.microsoft.com/office/drawing/2014/main" id="{7B04D4C7-33CE-4AF1-9AE2-171163DFA2F2}"/>
              </a:ext>
            </a:extLst>
          </p:cNvPr>
          <p:cNvSpPr>
            <a:spLocks noGrp="1"/>
          </p:cNvSpPr>
          <p:nvPr>
            <p:ph idx="1"/>
          </p:nvPr>
        </p:nvSpPr>
        <p:spPr/>
        <p:txBody>
          <a:bodyPr>
            <a:normAutofit/>
          </a:bodyPr>
          <a:lstStyle/>
          <a:p>
            <a:pPr marL="285750" indent="-285750">
              <a:lnSpc>
                <a:spcPct val="120000"/>
              </a:lnSpc>
            </a:pPr>
            <a:r>
              <a:rPr lang="zh-CN" altLang="en-US" dirty="0"/>
              <a:t>有序对象的下标形式</a:t>
            </a:r>
            <a:r>
              <a:rPr lang="en-US" altLang="zh-CN" dirty="0"/>
              <a:t>seq[</a:t>
            </a:r>
            <a:r>
              <a:rPr lang="en-US" altLang="zh-CN" dirty="0" err="1"/>
              <a:t>idx</a:t>
            </a:r>
            <a:r>
              <a:rPr lang="en-US" altLang="zh-CN" dirty="0"/>
              <a:t>]</a:t>
            </a:r>
            <a:r>
              <a:rPr lang="zh-CN" altLang="en-US" dirty="0"/>
              <a:t>，类似于以前介绍的变量</a:t>
            </a:r>
            <a:endParaRPr lang="en-US" altLang="zh-CN" dirty="0"/>
          </a:p>
          <a:p>
            <a:pPr marL="830001" lvl="1" indent="-285750">
              <a:lnSpc>
                <a:spcPct val="120000"/>
              </a:lnSpc>
            </a:pPr>
            <a:r>
              <a:rPr lang="zh-CN" altLang="en-US" sz="2000" dirty="0"/>
              <a:t>其出现在表达式中</a:t>
            </a:r>
            <a:r>
              <a:rPr lang="en-US" altLang="zh-CN" sz="2000" dirty="0"/>
              <a:t>, </a:t>
            </a:r>
            <a:r>
              <a:rPr lang="zh-CN" altLang="en-US" sz="2000" dirty="0"/>
              <a:t>表示访问该元素所指向的对象</a:t>
            </a:r>
            <a:endParaRPr lang="en-US" altLang="zh-CN" sz="2000" dirty="0"/>
          </a:p>
          <a:p>
            <a:pPr marL="830001" lvl="1" indent="-285750">
              <a:lnSpc>
                <a:spcPct val="120000"/>
              </a:lnSpc>
            </a:pPr>
            <a:r>
              <a:rPr lang="zh-CN" altLang="en-US" sz="2000" dirty="0"/>
              <a:t>如果</a:t>
            </a:r>
            <a:r>
              <a:rPr lang="en-US" altLang="zh-CN" sz="2000" dirty="0"/>
              <a:t>seq</a:t>
            </a:r>
            <a:r>
              <a:rPr lang="zh-CN" altLang="en-US" sz="2000" dirty="0"/>
              <a:t>为列表，则其出现在赋值语句的左边</a:t>
            </a:r>
            <a:r>
              <a:rPr lang="en-US" altLang="zh-CN" sz="2000" dirty="0"/>
              <a:t>LHS</a:t>
            </a:r>
            <a:r>
              <a:rPr lang="zh-CN" altLang="en-US" sz="2000" dirty="0"/>
              <a:t>时，表示修改该元素，相当于该列表对象的相应元素指向一个新的对象</a:t>
            </a:r>
            <a:endParaRPr lang="en-US" altLang="zh-CN" sz="2000" dirty="0"/>
          </a:p>
          <a:p>
            <a:pPr marL="1287201" lvl="2" indent="-285750">
              <a:lnSpc>
                <a:spcPct val="120000"/>
              </a:lnSpc>
            </a:pPr>
            <a:r>
              <a:rPr lang="zh-CN" altLang="en-US" dirty="0"/>
              <a:t>为变量（保存对象的引用）赋值时，并不是直接修改变量所指的对象的值，而是使</a:t>
            </a:r>
            <a:r>
              <a:rPr lang="zh-CN" altLang="en-US" b="1" dirty="0">
                <a:solidFill>
                  <a:schemeClr val="accent6"/>
                </a:solidFill>
              </a:rPr>
              <a:t>变量指向新的值</a:t>
            </a:r>
            <a:r>
              <a:rPr lang="en-US" altLang="zh-CN" b="1" dirty="0">
                <a:solidFill>
                  <a:schemeClr val="accent6"/>
                </a:solidFill>
              </a:rPr>
              <a:t>(</a:t>
            </a:r>
            <a:r>
              <a:rPr lang="zh-CN" altLang="en-US" b="1" dirty="0">
                <a:solidFill>
                  <a:schemeClr val="accent6"/>
                </a:solidFill>
              </a:rPr>
              <a:t>对象</a:t>
            </a:r>
            <a:r>
              <a:rPr lang="en-US" altLang="zh-CN" b="1" dirty="0">
                <a:solidFill>
                  <a:schemeClr val="accent6"/>
                </a:solidFill>
              </a:rPr>
              <a:t>)</a:t>
            </a:r>
          </a:p>
          <a:p>
            <a:pPr marL="1287201" lvl="2" indent="-285750">
              <a:lnSpc>
                <a:spcPct val="120000"/>
              </a:lnSpc>
            </a:pPr>
            <a:r>
              <a:rPr lang="zh-CN" altLang="en-US" dirty="0"/>
              <a:t>为列表对象的元素赋值时，并不是直接修改元素所指向的对象的值，而是使</a:t>
            </a:r>
            <a:r>
              <a:rPr lang="zh-CN" altLang="en-US" b="1" dirty="0">
                <a:solidFill>
                  <a:schemeClr val="accent6"/>
                </a:solidFill>
              </a:rPr>
              <a:t>元素指向新的值</a:t>
            </a:r>
            <a:r>
              <a:rPr lang="en-US" altLang="zh-CN" b="1" dirty="0">
                <a:solidFill>
                  <a:schemeClr val="accent6"/>
                </a:solidFill>
              </a:rPr>
              <a:t>(</a:t>
            </a:r>
            <a:r>
              <a:rPr lang="zh-CN" altLang="en-US" b="1" dirty="0">
                <a:solidFill>
                  <a:schemeClr val="accent6"/>
                </a:solidFill>
              </a:rPr>
              <a:t>对象</a:t>
            </a:r>
            <a:r>
              <a:rPr lang="en-US" altLang="zh-CN" b="1" dirty="0">
                <a:solidFill>
                  <a:schemeClr val="accent6"/>
                </a:solidFill>
              </a:rPr>
              <a:t>)</a:t>
            </a:r>
          </a:p>
          <a:p>
            <a:pPr marL="830001" lvl="1" indent="-285750">
              <a:lnSpc>
                <a:spcPct val="120000"/>
              </a:lnSpc>
            </a:pPr>
            <a:r>
              <a:rPr lang="zh-CN" altLang="en-US" sz="2000" dirty="0"/>
              <a:t>元组、字符串等都是不可变对象，因此下标形式</a:t>
            </a:r>
            <a:r>
              <a:rPr lang="en-US" altLang="zh-CN" sz="2000" dirty="0"/>
              <a:t>seq[</a:t>
            </a:r>
            <a:r>
              <a:rPr lang="en-US" altLang="zh-CN" sz="2000" dirty="0" err="1"/>
              <a:t>idx</a:t>
            </a:r>
            <a:r>
              <a:rPr lang="en-US" altLang="zh-CN" sz="2000" dirty="0"/>
              <a:t>]</a:t>
            </a:r>
            <a:r>
              <a:rPr lang="zh-CN" altLang="en-US" sz="2000" dirty="0"/>
              <a:t>不允许出现在赋值语句的左边</a:t>
            </a:r>
            <a:endParaRPr lang="en-US" altLang="zh-CN" sz="2000" dirty="0"/>
          </a:p>
          <a:p>
            <a:endParaRPr lang="zh-CN" altLang="en-US" dirty="0"/>
          </a:p>
        </p:txBody>
      </p:sp>
      <p:sp>
        <p:nvSpPr>
          <p:cNvPr id="4" name="矩形 3">
            <a:extLst>
              <a:ext uri="{FF2B5EF4-FFF2-40B4-BE49-F238E27FC236}">
                <a16:creationId xmlns:a16="http://schemas.microsoft.com/office/drawing/2014/main" id="{C163DA9E-8A40-4CF7-BF2D-A2B6F04D6EB2}"/>
              </a:ext>
            </a:extLst>
          </p:cNvPr>
          <p:cNvSpPr/>
          <p:nvPr/>
        </p:nvSpPr>
        <p:spPr>
          <a:xfrm>
            <a:off x="256970" y="4535582"/>
            <a:ext cx="2446819" cy="1837426"/>
          </a:xfrm>
          <a:prstGeom prst="rect">
            <a:avLst/>
          </a:prstGeom>
          <a:ln>
            <a:solidFill>
              <a:schemeClr val="accent1"/>
            </a:solidFill>
          </a:ln>
        </p:spPr>
        <p:txBody>
          <a:bodyPr wrap="square">
            <a:spAutoFit/>
          </a:bodyPr>
          <a:lstStyle/>
          <a:p>
            <a:pPr marL="0" indent="0">
              <a:lnSpc>
                <a:spcPct val="90000"/>
              </a:lnSpc>
              <a:spcBef>
                <a:spcPts val="0"/>
              </a:spcBef>
              <a:buNone/>
            </a:pPr>
            <a:r>
              <a:rPr lang="pt-BR" altLang="zh-CN" dirty="0">
                <a:latin typeface="Consolas" panose="020B0609020204030204" pitchFamily="49" charset="0"/>
              </a:rPr>
              <a:t>&gt;&gt;&gt; </a:t>
            </a:r>
            <a:r>
              <a:rPr lang="pt-BR" altLang="zh-CN" b="1" dirty="0">
                <a:solidFill>
                  <a:srgbClr val="FF0000"/>
                </a:solidFill>
                <a:latin typeface="Consolas" panose="020B0609020204030204" pitchFamily="49" charset="0"/>
              </a:rPr>
              <a:t>a = [3, 5, 7]</a:t>
            </a:r>
          </a:p>
          <a:p>
            <a:pPr marL="0" indent="0">
              <a:lnSpc>
                <a:spcPct val="90000"/>
              </a:lnSpc>
              <a:spcBef>
                <a:spcPts val="0"/>
              </a:spcBef>
              <a:buNone/>
            </a:pPr>
            <a:r>
              <a:rPr lang="pt-BR" altLang="zh-CN" dirty="0">
                <a:latin typeface="Consolas" panose="020B0609020204030204" pitchFamily="49" charset="0"/>
              </a:rPr>
              <a:t>&gt;&gt;&gt; </a:t>
            </a:r>
            <a:r>
              <a:rPr lang="pt-BR" altLang="zh-CN" b="1" dirty="0">
                <a:solidFill>
                  <a:srgbClr val="FF0000"/>
                </a:solidFill>
                <a:latin typeface="Consolas" panose="020B0609020204030204" pitchFamily="49" charset="0"/>
              </a:rPr>
              <a:t>b = a</a:t>
            </a:r>
          </a:p>
          <a:p>
            <a:pPr>
              <a:lnSpc>
                <a:spcPct val="90000"/>
              </a:lnSpc>
              <a:spcBef>
                <a:spcPts val="0"/>
              </a:spcBef>
            </a:pPr>
            <a:r>
              <a:rPr lang="en-US" altLang="zh-CN" dirty="0">
                <a:latin typeface="Consolas" panose="020B0609020204030204" pitchFamily="49" charset="0"/>
              </a:rPr>
              <a:t>&gt;&gt;&gt; a[1]</a:t>
            </a:r>
            <a:endParaRPr lang="pt-BR" altLang="zh-CN" dirty="0">
              <a:latin typeface="Consolas" panose="020B0609020204030204" pitchFamily="49" charset="0"/>
            </a:endParaRPr>
          </a:p>
          <a:p>
            <a:pPr marL="0" indent="0">
              <a:lnSpc>
                <a:spcPct val="90000"/>
              </a:lnSpc>
              <a:spcBef>
                <a:spcPts val="0"/>
              </a:spcBef>
              <a:buNone/>
            </a:pPr>
            <a:r>
              <a:rPr lang="pt-BR" altLang="zh-CN" dirty="0">
                <a:latin typeface="Consolas" panose="020B0609020204030204" pitchFamily="49" charset="0"/>
              </a:rPr>
              <a:t>5</a:t>
            </a:r>
          </a:p>
          <a:p>
            <a:pPr marL="0" indent="0">
              <a:lnSpc>
                <a:spcPct val="90000"/>
              </a:lnSpc>
              <a:spcBef>
                <a:spcPts val="0"/>
              </a:spcBef>
              <a:buNone/>
            </a:pPr>
            <a:r>
              <a:rPr lang="en-US" altLang="zh-CN" dirty="0">
                <a:latin typeface="Consolas" panose="020B0609020204030204" pitchFamily="49" charset="0"/>
              </a:rPr>
              <a:t>&gt;&gt;&gt; id(a[1])</a:t>
            </a:r>
            <a:endParaRPr lang="pt-BR" altLang="zh-CN" dirty="0">
              <a:latin typeface="Consolas" panose="020B0609020204030204" pitchFamily="49" charset="0"/>
            </a:endParaRPr>
          </a:p>
          <a:p>
            <a:pPr>
              <a:lnSpc>
                <a:spcPct val="90000"/>
              </a:lnSpc>
              <a:spcBef>
                <a:spcPts val="0"/>
              </a:spcBef>
              <a:buFont typeface="Wingdings" pitchFamily="2" charset="2"/>
              <a:buNone/>
            </a:pPr>
            <a:r>
              <a:rPr lang="en-US" altLang="zh-CN" dirty="0">
                <a:solidFill>
                  <a:srgbClr val="7030A0"/>
                </a:solidFill>
                <a:latin typeface="Consolas" panose="020B0609020204030204" pitchFamily="49" charset="0"/>
              </a:rPr>
              <a:t>1733441856</a:t>
            </a:r>
          </a:p>
          <a:p>
            <a:pPr>
              <a:lnSpc>
                <a:spcPct val="90000"/>
              </a:lnSpc>
              <a:spcBef>
                <a:spcPts val="0"/>
              </a:spcBef>
              <a:buFont typeface="Wingdings" pitchFamily="2" charset="2"/>
              <a:buNone/>
            </a:pPr>
            <a:endParaRPr lang="en-US" altLang="zh-CN" dirty="0">
              <a:solidFill>
                <a:srgbClr val="0070C0"/>
              </a:solidFill>
              <a:latin typeface="Consolas" panose="020B0609020204030204" pitchFamily="49" charset="0"/>
            </a:endParaRPr>
          </a:p>
        </p:txBody>
      </p:sp>
      <p:pic>
        <p:nvPicPr>
          <p:cNvPr id="5" name="图片 4">
            <a:extLst>
              <a:ext uri="{FF2B5EF4-FFF2-40B4-BE49-F238E27FC236}">
                <a16:creationId xmlns:a16="http://schemas.microsoft.com/office/drawing/2014/main" id="{99ED4C9C-C7DD-49A4-98FF-533BF8D493FA}"/>
              </a:ext>
            </a:extLst>
          </p:cNvPr>
          <p:cNvPicPr>
            <a:picLocks noChangeAspect="1"/>
          </p:cNvPicPr>
          <p:nvPr/>
        </p:nvPicPr>
        <p:blipFill>
          <a:blip r:embed="rId2"/>
          <a:stretch>
            <a:fillRect/>
          </a:stretch>
        </p:blipFill>
        <p:spPr>
          <a:xfrm>
            <a:off x="8829720" y="4473736"/>
            <a:ext cx="3105310" cy="1936850"/>
          </a:xfrm>
          <a:prstGeom prst="rect">
            <a:avLst/>
          </a:prstGeom>
        </p:spPr>
      </p:pic>
      <p:sp>
        <p:nvSpPr>
          <p:cNvPr id="6" name="矩形 5">
            <a:extLst>
              <a:ext uri="{FF2B5EF4-FFF2-40B4-BE49-F238E27FC236}">
                <a16:creationId xmlns:a16="http://schemas.microsoft.com/office/drawing/2014/main" id="{B16F06FD-36E0-4D30-B86B-BC808353A838}"/>
              </a:ext>
            </a:extLst>
          </p:cNvPr>
          <p:cNvSpPr/>
          <p:nvPr/>
        </p:nvSpPr>
        <p:spPr>
          <a:xfrm>
            <a:off x="3085489" y="4503476"/>
            <a:ext cx="1949974" cy="18374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90000"/>
              </a:lnSpc>
              <a:spcBef>
                <a:spcPts val="0"/>
              </a:spcBef>
              <a:buFont typeface="Wingdings" pitchFamily="2" charset="2"/>
              <a:buNone/>
            </a:pPr>
            <a:r>
              <a:rPr lang="en-US" altLang="zh-CN" dirty="0">
                <a:latin typeface="Consolas" panose="020B0609020204030204" pitchFamily="49" charset="0"/>
              </a:rPr>
              <a:t>&gt;&gt;&gt; </a:t>
            </a:r>
            <a:r>
              <a:rPr lang="en-US" altLang="zh-CN" b="1" dirty="0">
                <a:solidFill>
                  <a:srgbClr val="FF0000"/>
                </a:solidFill>
                <a:latin typeface="Consolas" panose="020B0609020204030204" pitchFamily="49" charset="0"/>
              </a:rPr>
              <a:t>a[1] = 8</a:t>
            </a:r>
          </a:p>
          <a:p>
            <a:pPr>
              <a:lnSpc>
                <a:spcPct val="90000"/>
              </a:lnSpc>
              <a:spcBef>
                <a:spcPts val="0"/>
              </a:spcBef>
              <a:buFont typeface="Wingdings" pitchFamily="2" charset="2"/>
              <a:buNone/>
            </a:pPr>
            <a:r>
              <a:rPr lang="en-US" altLang="zh-CN" dirty="0">
                <a:latin typeface="Consolas" panose="020B0609020204030204" pitchFamily="49" charset="0"/>
              </a:rPr>
              <a:t>&gt;&gt;&gt; id(a[1])</a:t>
            </a:r>
          </a:p>
          <a:p>
            <a:pPr>
              <a:lnSpc>
                <a:spcPct val="90000"/>
              </a:lnSpc>
              <a:spcBef>
                <a:spcPts val="0"/>
              </a:spcBef>
              <a:buFont typeface="Wingdings" pitchFamily="2" charset="2"/>
              <a:buNone/>
            </a:pPr>
            <a:r>
              <a:rPr lang="en-US" altLang="zh-CN" dirty="0">
                <a:solidFill>
                  <a:srgbClr val="7030A0"/>
                </a:solidFill>
                <a:latin typeface="Consolas" panose="020B0609020204030204" pitchFamily="49" charset="0"/>
              </a:rPr>
              <a:t>1733441904</a:t>
            </a:r>
          </a:p>
          <a:p>
            <a:pPr>
              <a:lnSpc>
                <a:spcPct val="90000"/>
              </a:lnSpc>
              <a:spcBef>
                <a:spcPts val="0"/>
              </a:spcBef>
              <a:buFont typeface="Wingdings" pitchFamily="2" charset="2"/>
              <a:buNone/>
            </a:pPr>
            <a:r>
              <a:rPr lang="en-US" altLang="zh-CN" dirty="0">
                <a:latin typeface="Consolas" panose="020B0609020204030204" pitchFamily="49" charset="0"/>
              </a:rPr>
              <a:t>&gt;&gt;&gt; a</a:t>
            </a:r>
          </a:p>
          <a:p>
            <a:pPr>
              <a:lnSpc>
                <a:spcPct val="90000"/>
              </a:lnSpc>
              <a:spcBef>
                <a:spcPts val="0"/>
              </a:spcBef>
              <a:buFont typeface="Wingdings" pitchFamily="2" charset="2"/>
              <a:buNone/>
            </a:pPr>
            <a:r>
              <a:rPr lang="en-US" altLang="zh-CN" dirty="0">
                <a:solidFill>
                  <a:srgbClr val="0070C0"/>
                </a:solidFill>
                <a:latin typeface="Consolas" panose="020B0609020204030204" pitchFamily="49" charset="0"/>
              </a:rPr>
              <a:t>[3, 8, 7]</a:t>
            </a:r>
          </a:p>
          <a:p>
            <a:pPr>
              <a:lnSpc>
                <a:spcPct val="90000"/>
              </a:lnSpc>
              <a:spcBef>
                <a:spcPts val="0"/>
              </a:spcBef>
              <a:buFont typeface="Wingdings" pitchFamily="2" charset="2"/>
              <a:buNone/>
            </a:pPr>
            <a:r>
              <a:rPr lang="en-US" altLang="zh-CN" dirty="0">
                <a:latin typeface="Consolas" panose="020B0609020204030204" pitchFamily="49" charset="0"/>
              </a:rPr>
              <a:t>&gt;&gt;&gt; b</a:t>
            </a:r>
          </a:p>
          <a:p>
            <a:pPr>
              <a:lnSpc>
                <a:spcPct val="90000"/>
              </a:lnSpc>
              <a:spcBef>
                <a:spcPts val="0"/>
              </a:spcBef>
            </a:pPr>
            <a:r>
              <a:rPr lang="en-US" altLang="zh-CN" dirty="0">
                <a:solidFill>
                  <a:srgbClr val="0070C0"/>
                </a:solidFill>
                <a:latin typeface="Consolas" panose="020B0609020204030204" pitchFamily="49" charset="0"/>
              </a:rPr>
              <a:t>[3, 8, 7]</a:t>
            </a:r>
            <a:endParaRPr lang="zh-CN" altLang="en-US" dirty="0">
              <a:latin typeface="Consolas" panose="020B0609020204030204" pitchFamily="49" charset="0"/>
            </a:endParaRPr>
          </a:p>
        </p:txBody>
      </p:sp>
      <p:sp>
        <p:nvSpPr>
          <p:cNvPr id="7" name="矩形 6">
            <a:extLst>
              <a:ext uri="{FF2B5EF4-FFF2-40B4-BE49-F238E27FC236}">
                <a16:creationId xmlns:a16="http://schemas.microsoft.com/office/drawing/2014/main" id="{1BEC31A8-3C6D-49B9-A279-E17EC83EB376}"/>
              </a:ext>
            </a:extLst>
          </p:cNvPr>
          <p:cNvSpPr/>
          <p:nvPr/>
        </p:nvSpPr>
        <p:spPr>
          <a:xfrm>
            <a:off x="5369694" y="4481682"/>
            <a:ext cx="3270146"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latin typeface="Consolas" panose="020B0609020204030204" pitchFamily="49" charset="0"/>
              </a:rPr>
              <a:t>&gt;&gt;&gt; t = (1, 2, 3)</a:t>
            </a:r>
          </a:p>
          <a:p>
            <a:r>
              <a:rPr lang="zh-CN" altLang="en-US" dirty="0">
                <a:latin typeface="Consolas" panose="020B0609020204030204" pitchFamily="49" charset="0"/>
              </a:rPr>
              <a:t>&gt;&gt;&gt; t[0]</a:t>
            </a:r>
          </a:p>
          <a:p>
            <a:r>
              <a:rPr lang="zh-CN" altLang="en-US" dirty="0">
                <a:latin typeface="Consolas" panose="020B0609020204030204" pitchFamily="49" charset="0"/>
              </a:rPr>
              <a:t>1</a:t>
            </a:r>
          </a:p>
          <a:p>
            <a:r>
              <a:rPr lang="zh-CN" altLang="en-US" dirty="0">
                <a:latin typeface="Consolas" panose="020B0609020204030204" pitchFamily="49" charset="0"/>
              </a:rPr>
              <a:t>&gt;&gt;&gt; t[0] = -1</a:t>
            </a:r>
          </a:p>
          <a:p>
            <a:r>
              <a:rPr lang="en-US" altLang="zh-CN" dirty="0">
                <a:latin typeface="Consolas" panose="020B0609020204030204" pitchFamily="49" charset="0"/>
              </a:rPr>
              <a:t>... </a:t>
            </a:r>
            <a:r>
              <a:rPr lang="zh-CN" altLang="en-US" b="1" dirty="0">
                <a:solidFill>
                  <a:schemeClr val="accent6"/>
                </a:solidFill>
                <a:latin typeface="Consolas" panose="020B0609020204030204" pitchFamily="49" charset="0"/>
              </a:rPr>
              <a:t>TypeError</a:t>
            </a:r>
            <a:r>
              <a:rPr lang="zh-CN" altLang="en-US" dirty="0">
                <a:latin typeface="Consolas" panose="020B0609020204030204" pitchFamily="49" charset="0"/>
              </a:rPr>
              <a:t>: 'tuple' object does not support </a:t>
            </a:r>
            <a:r>
              <a:rPr lang="zh-CN" altLang="en-US" b="1" dirty="0">
                <a:solidFill>
                  <a:schemeClr val="accent6"/>
                </a:solidFill>
                <a:latin typeface="Consolas" panose="020B0609020204030204" pitchFamily="49" charset="0"/>
              </a:rPr>
              <a:t>item assignment</a:t>
            </a:r>
          </a:p>
        </p:txBody>
      </p:sp>
    </p:spTree>
    <p:extLst>
      <p:ext uri="{BB962C8B-B14F-4D97-AF65-F5344CB8AC3E}">
        <p14:creationId xmlns:p14="http://schemas.microsoft.com/office/powerpoint/2010/main" val="24898503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7878D6B-41EF-4295-B5AE-A66884ED3A30}"/>
              </a:ext>
            </a:extLst>
          </p:cNvPr>
          <p:cNvGrpSpPr/>
          <p:nvPr/>
        </p:nvGrpSpPr>
        <p:grpSpPr>
          <a:xfrm>
            <a:off x="1820568" y="1657311"/>
            <a:ext cx="5947970" cy="4732334"/>
            <a:chOff x="6271767" y="1317766"/>
            <a:chExt cx="6097751" cy="4812150"/>
          </a:xfrm>
          <a:solidFill>
            <a:schemeClr val="bg1"/>
          </a:solidFill>
        </p:grpSpPr>
        <p:sp>
          <p:nvSpPr>
            <p:cNvPr id="5" name="矩形 4">
              <a:extLst>
                <a:ext uri="{FF2B5EF4-FFF2-40B4-BE49-F238E27FC236}">
                  <a16:creationId xmlns:a16="http://schemas.microsoft.com/office/drawing/2014/main" id="{B4F7FA19-3F04-47CC-A594-B3C97E990526}"/>
                </a:ext>
              </a:extLst>
            </p:cNvPr>
            <p:cNvSpPr/>
            <p:nvPr/>
          </p:nvSpPr>
          <p:spPr>
            <a:xfrm>
              <a:off x="6271767" y="1487043"/>
              <a:ext cx="6097751" cy="4642873"/>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5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from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'welcome to the python world.'</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f2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'welcome to the python world.'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count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start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step</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start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start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step</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count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pPr>
                <a:lnSpc>
                  <a:spcPct val="95000"/>
                </a:lnSpc>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break</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6" name="文本框 6">
              <a:extLst>
                <a:ext uri="{FF2B5EF4-FFF2-40B4-BE49-F238E27FC236}">
                  <a16:creationId xmlns:a16="http://schemas.microsoft.com/office/drawing/2014/main" id="{DE2DE71A-51E5-458B-97C1-9766D191841C}"/>
                </a:ext>
              </a:extLst>
            </p:cNvPr>
            <p:cNvSpPr txBox="1"/>
            <p:nvPr/>
          </p:nvSpPr>
          <p:spPr>
            <a:xfrm>
              <a:off x="10442714" y="1317766"/>
              <a:ext cx="1713296" cy="33855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bg1"/>
                  </a:solidFill>
                </a:rPr>
                <a:t>generate_func.py</a:t>
              </a:r>
              <a:endParaRPr lang="zh-CN" altLang="en-US" sz="1600" dirty="0">
                <a:solidFill>
                  <a:schemeClr val="bg1"/>
                </a:solidFill>
              </a:endParaRPr>
            </a:p>
          </p:txBody>
        </p:sp>
      </p:grpSp>
      <p:sp>
        <p:nvSpPr>
          <p:cNvPr id="2" name="标题 1">
            <a:extLst>
              <a:ext uri="{FF2B5EF4-FFF2-40B4-BE49-F238E27FC236}">
                <a16:creationId xmlns:a16="http://schemas.microsoft.com/office/drawing/2014/main" id="{6767E908-8BA3-4EF2-8243-A5B56DE0E9DD}"/>
              </a:ext>
            </a:extLst>
          </p:cNvPr>
          <p:cNvSpPr>
            <a:spLocks noGrp="1"/>
          </p:cNvSpPr>
          <p:nvPr>
            <p:ph type="title"/>
          </p:nvPr>
        </p:nvSpPr>
        <p:spPr/>
        <p:txBody>
          <a:bodyPr/>
          <a:lstStyle/>
          <a:p>
            <a:r>
              <a:rPr lang="zh-CN" altLang="en-US" dirty="0"/>
              <a:t>生成器函数</a:t>
            </a:r>
          </a:p>
        </p:txBody>
      </p:sp>
      <p:sp>
        <p:nvSpPr>
          <p:cNvPr id="3" name="内容占位符 2">
            <a:extLst>
              <a:ext uri="{FF2B5EF4-FFF2-40B4-BE49-F238E27FC236}">
                <a16:creationId xmlns:a16="http://schemas.microsoft.com/office/drawing/2014/main" id="{DF12DE14-CDB6-435B-A98E-3F685CF85F98}"/>
              </a:ext>
            </a:extLst>
          </p:cNvPr>
          <p:cNvSpPr>
            <a:spLocks noGrp="1"/>
          </p:cNvSpPr>
          <p:nvPr>
            <p:ph idx="1"/>
          </p:nvPr>
        </p:nvSpPr>
        <p:spPr>
          <a:xfrm>
            <a:off x="442913" y="728663"/>
            <a:ext cx="11289710" cy="5617710"/>
          </a:xfrm>
        </p:spPr>
        <p:txBody>
          <a:bodyPr/>
          <a:lstStyle/>
          <a:p>
            <a:r>
              <a:rPr lang="en-US" altLang="zh-CN" dirty="0"/>
              <a:t>yield from </a:t>
            </a:r>
            <a:r>
              <a:rPr lang="en-US" altLang="zh-CN" dirty="0" err="1"/>
              <a:t>iterable</a:t>
            </a:r>
            <a:r>
              <a:rPr lang="en-US" altLang="zh-CN" dirty="0"/>
              <a:t>:  </a:t>
            </a:r>
            <a:r>
              <a:rPr lang="zh-CN" altLang="en-US" dirty="0"/>
              <a:t>调用</a:t>
            </a:r>
            <a:r>
              <a:rPr lang="en-US" altLang="zh-CN" dirty="0"/>
              <a:t>next</a:t>
            </a:r>
            <a:r>
              <a:rPr lang="zh-CN" altLang="en-US" dirty="0"/>
              <a:t>时返回可迭代对象的下一个元素</a:t>
            </a:r>
            <a:endParaRPr lang="en-US" altLang="zh-CN" dirty="0"/>
          </a:p>
          <a:p>
            <a:r>
              <a:rPr lang="en-US" altLang="zh-CN" dirty="0" err="1"/>
              <a:t>itertools</a:t>
            </a:r>
            <a:r>
              <a:rPr lang="zh-CN" altLang="en-US" dirty="0"/>
              <a:t>模块中包含了多个迭代器，包括</a:t>
            </a:r>
            <a:r>
              <a:rPr lang="en-US" altLang="zh-CN" dirty="0"/>
              <a:t>count/cycle/repeat/chain</a:t>
            </a:r>
            <a:r>
              <a:rPr lang="zh-CN" altLang="en-US" dirty="0"/>
              <a:t>等</a:t>
            </a:r>
          </a:p>
          <a:p>
            <a:endParaRPr lang="zh-CN" altLang="en-US" dirty="0"/>
          </a:p>
        </p:txBody>
      </p:sp>
    </p:spTree>
    <p:extLst>
      <p:ext uri="{BB962C8B-B14F-4D97-AF65-F5344CB8AC3E}">
        <p14:creationId xmlns:p14="http://schemas.microsoft.com/office/powerpoint/2010/main" val="31790555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507DA-4822-47BA-AB88-5BBD71D69083}"/>
              </a:ext>
            </a:extLst>
          </p:cNvPr>
          <p:cNvSpPr>
            <a:spLocks noGrp="1"/>
          </p:cNvSpPr>
          <p:nvPr>
            <p:ph type="title"/>
          </p:nvPr>
        </p:nvSpPr>
        <p:spPr/>
        <p:txBody>
          <a:bodyPr/>
          <a:lstStyle/>
          <a:p>
            <a:r>
              <a:rPr lang="zh-CN" altLang="en-US" dirty="0"/>
              <a:t>生成器函数</a:t>
            </a:r>
            <a:r>
              <a:rPr lang="en-US" altLang="zh-CN" dirty="0"/>
              <a:t>: </a:t>
            </a:r>
            <a:r>
              <a:rPr lang="zh-CN" altLang="en-US" dirty="0"/>
              <a:t>调用者和生成器之间的交互</a:t>
            </a:r>
          </a:p>
        </p:txBody>
      </p:sp>
      <p:sp>
        <p:nvSpPr>
          <p:cNvPr id="3" name="内容占位符 2">
            <a:extLst>
              <a:ext uri="{FF2B5EF4-FFF2-40B4-BE49-F238E27FC236}">
                <a16:creationId xmlns:a16="http://schemas.microsoft.com/office/drawing/2014/main" id="{EC56C2A2-3A22-4FEE-8E74-43A2D8914529}"/>
              </a:ext>
            </a:extLst>
          </p:cNvPr>
          <p:cNvSpPr>
            <a:spLocks noGrp="1"/>
          </p:cNvSpPr>
          <p:nvPr>
            <p:ph idx="1"/>
          </p:nvPr>
        </p:nvSpPr>
        <p:spPr/>
        <p:txBody>
          <a:bodyPr/>
          <a:lstStyle/>
          <a:p>
            <a:pPr marL="0" indent="0">
              <a:buNone/>
            </a:pPr>
            <a:r>
              <a:rPr lang="zh-CN" altLang="en-US" dirty="0"/>
              <a:t>生成器对象的其他方法可以进行更多的交互： </a:t>
            </a:r>
            <a:r>
              <a:rPr lang="en-US" altLang="zh-CN" b="1" dirty="0">
                <a:solidFill>
                  <a:srgbClr val="FF0000"/>
                </a:solidFill>
              </a:rPr>
              <a:t>feedback = yield expr</a:t>
            </a:r>
          </a:p>
          <a:p>
            <a:r>
              <a:rPr lang="en-US" altLang="zh-CN" dirty="0"/>
              <a:t>__next__():  </a:t>
            </a:r>
            <a:r>
              <a:rPr lang="zh-CN" altLang="en-US" dirty="0"/>
              <a:t>调用者不传递对象给生成器， </a:t>
            </a:r>
            <a:r>
              <a:rPr lang="zh-CN" altLang="en-US" b="1" dirty="0">
                <a:solidFill>
                  <a:schemeClr val="accent6"/>
                </a:solidFill>
              </a:rPr>
              <a:t>恢复执行时</a:t>
            </a:r>
            <a:r>
              <a:rPr lang="en-US" altLang="zh-CN" b="1" dirty="0">
                <a:solidFill>
                  <a:schemeClr val="accent6"/>
                </a:solidFill>
              </a:rPr>
              <a:t>yield expr</a:t>
            </a:r>
            <a:r>
              <a:rPr lang="zh-CN" altLang="en-US" b="1" dirty="0">
                <a:solidFill>
                  <a:schemeClr val="accent6"/>
                </a:solidFill>
              </a:rPr>
              <a:t>的结果</a:t>
            </a:r>
            <a:r>
              <a:rPr lang="zh-CN" altLang="en-US" dirty="0"/>
              <a:t>为</a:t>
            </a:r>
            <a:r>
              <a:rPr lang="en-US" altLang="zh-CN" dirty="0"/>
              <a:t>None</a:t>
            </a:r>
          </a:p>
          <a:p>
            <a:r>
              <a:rPr lang="en-US" altLang="zh-CN" dirty="0"/>
              <a:t>send(value): </a:t>
            </a:r>
            <a:r>
              <a:rPr lang="zh-CN" altLang="en-US" dirty="0"/>
              <a:t>调用者传递</a:t>
            </a:r>
            <a:r>
              <a:rPr lang="en-US" altLang="zh-CN" dirty="0"/>
              <a:t>value</a:t>
            </a:r>
            <a:r>
              <a:rPr lang="zh-CN" altLang="en-US" dirty="0"/>
              <a:t>给生成器，</a:t>
            </a:r>
            <a:r>
              <a:rPr lang="zh-CN" altLang="en-US" b="1" dirty="0">
                <a:solidFill>
                  <a:schemeClr val="accent6"/>
                </a:solidFill>
              </a:rPr>
              <a:t>恢复执行时</a:t>
            </a:r>
            <a:r>
              <a:rPr lang="en-US" altLang="zh-CN" b="1" dirty="0">
                <a:solidFill>
                  <a:schemeClr val="accent6"/>
                </a:solidFill>
              </a:rPr>
              <a:t>yield expr</a:t>
            </a:r>
            <a:r>
              <a:rPr lang="zh-CN" altLang="en-US" b="1" dirty="0">
                <a:solidFill>
                  <a:schemeClr val="accent6"/>
                </a:solidFill>
              </a:rPr>
              <a:t>的结果</a:t>
            </a:r>
            <a:r>
              <a:rPr lang="zh-CN" altLang="en-US" dirty="0"/>
              <a:t>为</a:t>
            </a:r>
            <a:r>
              <a:rPr lang="en-US" altLang="zh-CN" dirty="0"/>
              <a:t>value</a:t>
            </a:r>
            <a:r>
              <a:rPr lang="zh-CN" altLang="en-US" dirty="0"/>
              <a:t>。生成器函数体还没有执行时调用</a:t>
            </a:r>
            <a:r>
              <a:rPr lang="en-US" altLang="zh-CN" dirty="0"/>
              <a:t>send</a:t>
            </a:r>
            <a:r>
              <a:rPr lang="zh-CN" altLang="en-US" dirty="0"/>
              <a:t>开始执行，只能传递</a:t>
            </a:r>
            <a:r>
              <a:rPr lang="en-US" altLang="zh-CN" dirty="0"/>
              <a:t>None</a:t>
            </a:r>
            <a:r>
              <a:rPr lang="zh-CN" altLang="en-US" dirty="0"/>
              <a:t>，即</a:t>
            </a:r>
            <a:r>
              <a:rPr lang="en-US" altLang="zh-CN" dirty="0"/>
              <a:t>send(None)</a:t>
            </a:r>
          </a:p>
          <a:p>
            <a:r>
              <a:rPr lang="en-US" altLang="zh-CN" dirty="0"/>
              <a:t>throw(type, value, traceback)</a:t>
            </a:r>
            <a:r>
              <a:rPr lang="zh-CN" altLang="en-US" dirty="0"/>
              <a:t>，后面两个参数可选，</a:t>
            </a:r>
            <a:r>
              <a:rPr lang="zh-CN" altLang="en-US" b="1" dirty="0">
                <a:solidFill>
                  <a:schemeClr val="accent6"/>
                </a:solidFill>
              </a:rPr>
              <a:t>恢复执行时</a:t>
            </a:r>
            <a:r>
              <a:rPr lang="en-US" altLang="zh-CN" b="1" dirty="0">
                <a:solidFill>
                  <a:schemeClr val="accent6"/>
                </a:solidFill>
              </a:rPr>
              <a:t>yield expr</a:t>
            </a:r>
            <a:r>
              <a:rPr lang="zh-CN" altLang="en-US" dirty="0"/>
              <a:t>会抛出类型为</a:t>
            </a:r>
            <a:r>
              <a:rPr lang="en-US" altLang="zh-CN" dirty="0"/>
              <a:t>type</a:t>
            </a:r>
            <a:r>
              <a:rPr lang="zh-CN" altLang="en-US" dirty="0"/>
              <a:t>的异常</a:t>
            </a:r>
            <a:endParaRPr lang="en-US" altLang="zh-CN" dirty="0"/>
          </a:p>
          <a:p>
            <a:r>
              <a:rPr lang="en-US" altLang="zh-CN" dirty="0"/>
              <a:t>close()</a:t>
            </a:r>
            <a:r>
              <a:rPr lang="zh-CN" altLang="en-US" dirty="0"/>
              <a:t>，</a:t>
            </a:r>
            <a:r>
              <a:rPr lang="zh-CN" altLang="en-US" b="1" dirty="0">
                <a:solidFill>
                  <a:schemeClr val="accent6"/>
                </a:solidFill>
              </a:rPr>
              <a:t>恢复执行时</a:t>
            </a:r>
            <a:r>
              <a:rPr lang="en-US" altLang="zh-CN" b="1" dirty="0">
                <a:solidFill>
                  <a:schemeClr val="accent6"/>
                </a:solidFill>
              </a:rPr>
              <a:t>yield expr</a:t>
            </a:r>
            <a:r>
              <a:rPr lang="zh-CN" altLang="en-US" dirty="0"/>
              <a:t>会抛出</a:t>
            </a:r>
            <a:r>
              <a:rPr lang="en-US" altLang="zh-CN" dirty="0" err="1"/>
              <a:t>GeneratorExit</a:t>
            </a:r>
            <a:r>
              <a:rPr lang="zh-CN" altLang="en-US" dirty="0"/>
              <a:t>异常，生成器在捕获该异常时应该结束</a:t>
            </a:r>
            <a:endParaRPr lang="en-US" altLang="zh-CN" dirty="0"/>
          </a:p>
          <a:p>
            <a:pPr marL="0" indent="0">
              <a:buNone/>
            </a:pPr>
            <a:endParaRPr lang="zh-CN" altLang="en-US" dirty="0"/>
          </a:p>
        </p:txBody>
      </p:sp>
      <p:sp>
        <p:nvSpPr>
          <p:cNvPr id="4" name="矩形 3">
            <a:extLst>
              <a:ext uri="{FF2B5EF4-FFF2-40B4-BE49-F238E27FC236}">
                <a16:creationId xmlns:a16="http://schemas.microsoft.com/office/drawing/2014/main" id="{7987D464-250C-4703-A0F2-17201470775A}"/>
              </a:ext>
            </a:extLst>
          </p:cNvPr>
          <p:cNvSpPr/>
          <p:nvPr/>
        </p:nvSpPr>
        <p:spPr>
          <a:xfrm>
            <a:off x="57151" y="3429000"/>
            <a:ext cx="6934200" cy="32932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random</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producer</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sz="16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'\n[PRODUCER]: produce'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try</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feedback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yield</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'[PRODUCER]: got feedback'</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feedback</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except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GeneratorExit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'[PRODUCER]: done'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break</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except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Exception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as</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'[PRODUCER]: caught exception'</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type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054748D-75EC-4D9A-BDD0-DF729341085C}"/>
              </a:ext>
            </a:extLst>
          </p:cNvPr>
          <p:cNvSpPr/>
          <p:nvPr/>
        </p:nvSpPr>
        <p:spPr>
          <a:xfrm>
            <a:off x="6467474" y="3316805"/>
            <a:ext cx="5667375"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consumer</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a:t>
            </a:r>
            <a:r>
              <a:rPr lang="en-US" altLang="zh-CN" sz="16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send</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None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'[CONSUMER]: got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feedback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nsolas" panose="020B0609020204030204" pitchFamily="49" charset="0"/>
                <a:ea typeface="宋体" panose="02010600030101010101" pitchFamily="2" charset="-122"/>
                <a:cs typeface="Courier New" panose="02070309020205020404" pitchFamily="49" charset="0"/>
              </a:rPr>
              <a:t>奇数</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t>
            </a:r>
            <a:r>
              <a:rPr lang="zh-CN" altLang="zh-CN" sz="1600" kern="0" dirty="0">
                <a:solidFill>
                  <a:srgbClr val="808080"/>
                </a:solidFill>
                <a:latin typeface="Consolas" panose="020B0609020204030204" pitchFamily="49" charset="0"/>
                <a:ea typeface="宋体" panose="02010600030101010101" pitchFamily="2" charset="-122"/>
                <a:cs typeface="Courier New" panose="02070309020205020404" pitchFamily="49" charset="0"/>
              </a:rPr>
              <a:t>偶数</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a:t>
            </a:r>
            <a:r>
              <a:rPr lang="en-US" altLang="zh-CN" sz="16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send</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feedback</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'[CONSUMER]: got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a:t>
            </a:r>
            <a:r>
              <a:rPr lang="en-US" altLang="zh-CN" sz="16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throw</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TypeError</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'spam'</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6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'[CONSUMER]: got '</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a:t>
            </a:r>
            <a:r>
              <a:rPr lang="en-US" altLang="zh-CN" sz="16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6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宋体" panose="02010600030101010101" pitchFamily="2" charset="-122"/>
              </a:rPr>
              <a:t>    </a:t>
            </a:r>
            <a:r>
              <a:rPr lang="en-US" altLang="zh-CN" sz="1600" kern="0" dirty="0" err="1">
                <a:solidFill>
                  <a:srgbClr val="000000"/>
                </a:solidFill>
                <a:latin typeface="Consolas" panose="020B0609020204030204" pitchFamily="49" charset="0"/>
                <a:ea typeface="宋体" panose="02010600030101010101" pitchFamily="2" charset="-122"/>
              </a:rPr>
              <a:t>p</a:t>
            </a:r>
            <a:r>
              <a:rPr lang="en-US" altLang="zh-CN" sz="1600" b="1" kern="0" dirty="0" err="1">
                <a:solidFill>
                  <a:srgbClr val="000080"/>
                </a:solidFill>
                <a:latin typeface="Consolas" panose="020B0609020204030204" pitchFamily="49" charset="0"/>
                <a:ea typeface="宋体" panose="02010600030101010101" pitchFamily="2" charset="-122"/>
              </a:rPr>
              <a:t>.</a:t>
            </a:r>
            <a:r>
              <a:rPr lang="en-US" altLang="zh-CN" sz="1600" kern="0" dirty="0" err="1">
                <a:solidFill>
                  <a:srgbClr val="000000"/>
                </a:solidFill>
                <a:latin typeface="Consolas" panose="020B0609020204030204" pitchFamily="49" charset="0"/>
                <a:ea typeface="宋体" panose="02010600030101010101" pitchFamily="2" charset="-122"/>
              </a:rPr>
              <a:t>close</a:t>
            </a:r>
            <a:r>
              <a:rPr lang="en-US" altLang="zh-CN" sz="1600" b="1" kern="0" dirty="0">
                <a:solidFill>
                  <a:srgbClr val="000080"/>
                </a:solidFill>
                <a:latin typeface="Consolas" panose="020B0609020204030204" pitchFamily="49" charset="0"/>
                <a:ea typeface="宋体" panose="02010600030101010101" pitchFamily="2" charset="-122"/>
              </a:rPr>
              <a:t>()</a:t>
            </a: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 </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producer</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consumer</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
            </a:r>
            <a:r>
              <a:rPr lang="en-US" altLang="zh-CN" sz="16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AB5E40C-8BC0-4E29-9DC2-96A110376A6C}"/>
              </a:ext>
            </a:extLst>
          </p:cNvPr>
          <p:cNvSpPr txBox="1"/>
          <p:nvPr/>
        </p:nvSpPr>
        <p:spPr>
          <a:xfrm>
            <a:off x="4351952" y="3537518"/>
            <a:ext cx="1713296" cy="33855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solidFill>
                  <a:schemeClr val="bg1"/>
                </a:solidFill>
              </a:rPr>
              <a:t>generate_func.py</a:t>
            </a:r>
            <a:endParaRPr lang="zh-CN" altLang="en-US" sz="1600" dirty="0">
              <a:solidFill>
                <a:schemeClr val="bg1"/>
              </a:solidFill>
            </a:endParaRPr>
          </a:p>
        </p:txBody>
      </p:sp>
    </p:spTree>
    <p:extLst>
      <p:ext uri="{BB962C8B-B14F-4D97-AF65-F5344CB8AC3E}">
        <p14:creationId xmlns:p14="http://schemas.microsoft.com/office/powerpoint/2010/main" val="23769706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596B4-122B-442C-828A-E7BA73A1A70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8545CB32-E531-43BD-9E36-6ED0642FF129}"/>
              </a:ext>
            </a:extLst>
          </p:cNvPr>
          <p:cNvSpPr>
            <a:spLocks noGrp="1"/>
          </p:cNvSpPr>
          <p:nvPr>
            <p:ph idx="1"/>
          </p:nvPr>
        </p:nvSpPr>
        <p:spPr/>
        <p:txBody>
          <a:bodyPr>
            <a:noAutofit/>
          </a:bodyPr>
          <a:lstStyle/>
          <a:p>
            <a:r>
              <a:rPr lang="zh-CN" altLang="en-US" sz="2400" dirty="0"/>
              <a:t>有序对象：字符串、列表和元组</a:t>
            </a:r>
          </a:p>
          <a:p>
            <a:r>
              <a:rPr lang="zh-CN" altLang="en-US" sz="2400" dirty="0"/>
              <a:t>可变有序对象：列表</a:t>
            </a:r>
          </a:p>
          <a:p>
            <a:r>
              <a:rPr lang="zh-CN" altLang="en-US" sz="2400" dirty="0"/>
              <a:t>有序对象的切片</a:t>
            </a:r>
          </a:p>
          <a:p>
            <a:r>
              <a:rPr lang="zh-CN" altLang="en-US" sz="2400" dirty="0"/>
              <a:t>序列解包</a:t>
            </a:r>
          </a:p>
          <a:p>
            <a:r>
              <a:rPr lang="zh-CN" altLang="en-US" sz="2400" dirty="0"/>
              <a:t>用于序列的常用内置函数：</a:t>
            </a:r>
            <a:r>
              <a:rPr lang="en-US" altLang="zh-CN" sz="2400" dirty="0"/>
              <a:t>zip</a:t>
            </a:r>
            <a:r>
              <a:rPr lang="zh-CN" altLang="en-US" sz="2400" dirty="0"/>
              <a:t>和</a:t>
            </a:r>
            <a:r>
              <a:rPr lang="en-US" altLang="zh-CN" sz="2400" dirty="0"/>
              <a:t>enumerate</a:t>
            </a:r>
          </a:p>
          <a:p>
            <a:r>
              <a:rPr lang="zh-CN" altLang="en-US" sz="2400" dirty="0"/>
              <a:t>函数式编程：</a:t>
            </a:r>
            <a:endParaRPr lang="en-US" altLang="zh-CN" sz="2400" dirty="0"/>
          </a:p>
          <a:p>
            <a:pPr lvl="1"/>
            <a:r>
              <a:rPr lang="zh-CN" altLang="en-US" sz="2400" dirty="0"/>
              <a:t>列表解析式</a:t>
            </a:r>
            <a:endParaRPr lang="en-US" altLang="zh-CN" sz="2400" dirty="0"/>
          </a:p>
          <a:p>
            <a:pPr lvl="1"/>
            <a:r>
              <a:rPr lang="zh-CN" altLang="en-US" sz="2400" dirty="0"/>
              <a:t>生成器表达式</a:t>
            </a:r>
            <a:endParaRPr lang="en-US" altLang="zh-CN" sz="2400" dirty="0"/>
          </a:p>
          <a:p>
            <a:pPr lvl="1"/>
            <a:r>
              <a:rPr lang="en-US" altLang="zh-CN" sz="2400" dirty="0"/>
              <a:t>map/filter/reduce</a:t>
            </a:r>
          </a:p>
          <a:p>
            <a:pPr lvl="1"/>
            <a:r>
              <a:rPr lang="zh-CN" altLang="en-US" sz="2400" dirty="0"/>
              <a:t>生成器函数</a:t>
            </a:r>
          </a:p>
          <a:p>
            <a:r>
              <a:rPr lang="zh-CN" altLang="en-US" sz="2400" b="1" dirty="0">
                <a:solidFill>
                  <a:schemeClr val="accent6"/>
                </a:solidFill>
              </a:rPr>
              <a:t>多维列表</a:t>
            </a:r>
          </a:p>
        </p:txBody>
      </p:sp>
    </p:spTree>
    <p:extLst>
      <p:ext uri="{BB962C8B-B14F-4D97-AF65-F5344CB8AC3E}">
        <p14:creationId xmlns:p14="http://schemas.microsoft.com/office/powerpoint/2010/main" val="2901942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71B4D-F42D-469A-AB48-ED96A97E9E2C}"/>
              </a:ext>
            </a:extLst>
          </p:cNvPr>
          <p:cNvSpPr>
            <a:spLocks noGrp="1"/>
          </p:cNvSpPr>
          <p:nvPr>
            <p:ph type="title"/>
          </p:nvPr>
        </p:nvSpPr>
        <p:spPr/>
        <p:txBody>
          <a:bodyPr/>
          <a:lstStyle/>
          <a:p>
            <a:r>
              <a:rPr lang="zh-CN" altLang="en-US" dirty="0"/>
              <a:t>多维列表</a:t>
            </a:r>
          </a:p>
        </p:txBody>
      </p:sp>
      <p:sp>
        <p:nvSpPr>
          <p:cNvPr id="3" name="内容占位符 2">
            <a:extLst>
              <a:ext uri="{FF2B5EF4-FFF2-40B4-BE49-F238E27FC236}">
                <a16:creationId xmlns:a16="http://schemas.microsoft.com/office/drawing/2014/main" id="{CABFC601-A5DB-4E1B-98E9-1EEB51AA1E41}"/>
              </a:ext>
            </a:extLst>
          </p:cNvPr>
          <p:cNvSpPr>
            <a:spLocks noGrp="1"/>
          </p:cNvSpPr>
          <p:nvPr>
            <p:ph idx="1"/>
          </p:nvPr>
        </p:nvSpPr>
        <p:spPr/>
        <p:txBody>
          <a:bodyPr>
            <a:normAutofit/>
          </a:bodyPr>
          <a:lstStyle/>
          <a:p>
            <a:r>
              <a:rPr lang="zh-CN" altLang="en-US" dirty="0"/>
              <a:t>可以通过列表的列表来表示二维矩阵</a:t>
            </a:r>
            <a:r>
              <a:rPr lang="en-US" altLang="zh-CN" dirty="0"/>
              <a:t>(matrix)</a:t>
            </a:r>
            <a:r>
              <a:rPr lang="zh-CN" altLang="en-US" dirty="0"/>
              <a:t>： </a:t>
            </a:r>
            <a:r>
              <a:rPr lang="en-US" altLang="zh-CN" dirty="0"/>
              <a:t>matrix = [row1, row2, ... </a:t>
            </a:r>
            <a:r>
              <a:rPr lang="en-US" altLang="zh-CN" dirty="0" err="1"/>
              <a:t>row_n</a:t>
            </a:r>
            <a:r>
              <a:rPr lang="en-US" altLang="zh-CN" dirty="0"/>
              <a:t>]</a:t>
            </a:r>
          </a:p>
          <a:p>
            <a:pPr lvl="1"/>
            <a:r>
              <a:rPr lang="en-US" altLang="zh-CN" sz="2000" dirty="0"/>
              <a:t>matrix</a:t>
            </a:r>
            <a:r>
              <a:rPr lang="zh-CN" altLang="en-US" sz="2000" dirty="0"/>
              <a:t>的元素为每一行对应的列表，该列表中的元素为该行的各列</a:t>
            </a:r>
            <a:endParaRPr lang="en-US" altLang="zh-CN" sz="2000" dirty="0"/>
          </a:p>
          <a:p>
            <a:pPr lvl="1"/>
            <a:r>
              <a:rPr lang="en-US" altLang="zh-CN" sz="2000" dirty="0" err="1"/>
              <a:t>len</a:t>
            </a:r>
            <a:r>
              <a:rPr lang="en-US" altLang="zh-CN" sz="2000" dirty="0"/>
              <a:t>(matrix)</a:t>
            </a:r>
            <a:r>
              <a:rPr lang="zh-CN" altLang="en-US" sz="2000" dirty="0"/>
              <a:t>为矩阵的行数，而</a:t>
            </a:r>
            <a:r>
              <a:rPr lang="en-US" altLang="zh-CN" sz="2000" dirty="0" err="1"/>
              <a:t>len</a:t>
            </a:r>
            <a:r>
              <a:rPr lang="en-US" altLang="zh-CN" sz="2000" dirty="0"/>
              <a:t>(matrix[0])</a:t>
            </a:r>
            <a:r>
              <a:rPr lang="zh-CN" altLang="en-US" sz="2000" dirty="0"/>
              <a:t>为矩阵的列数</a:t>
            </a:r>
            <a:endParaRPr lang="en-US" altLang="zh-CN" dirty="0"/>
          </a:p>
          <a:p>
            <a:pPr lvl="1"/>
            <a:r>
              <a:rPr lang="zh-CN" altLang="en-US" sz="2000" dirty="0"/>
              <a:t>通过多级下标</a:t>
            </a:r>
            <a:r>
              <a:rPr lang="en-US" altLang="zh-CN" sz="2000" dirty="0"/>
              <a:t>(</a:t>
            </a:r>
            <a:r>
              <a:rPr lang="zh-CN" altLang="en-US" sz="2000" dirty="0"/>
              <a:t>行下标和列下标</a:t>
            </a:r>
            <a:r>
              <a:rPr lang="en-US" altLang="zh-CN" sz="2000" dirty="0"/>
              <a:t>)</a:t>
            </a:r>
            <a:r>
              <a:rPr lang="zh-CN" altLang="en-US" sz="2000" dirty="0"/>
              <a:t>访问矩阵中的元素，</a:t>
            </a:r>
            <a:r>
              <a:rPr lang="en-US" altLang="zh-CN" sz="2000" dirty="0"/>
              <a:t>matrix[</a:t>
            </a:r>
            <a:r>
              <a:rPr lang="en-US" altLang="zh-CN" sz="2000" dirty="0" err="1"/>
              <a:t>i</a:t>
            </a:r>
            <a:r>
              <a:rPr lang="en-US" altLang="zh-CN" sz="2000" dirty="0"/>
              <a:t>][j]</a:t>
            </a:r>
            <a:r>
              <a:rPr lang="zh-CN" altLang="en-US" sz="2000" dirty="0"/>
              <a:t>表示第</a:t>
            </a:r>
            <a:r>
              <a:rPr lang="en-US" altLang="zh-CN" sz="2000" dirty="0"/>
              <a:t>i+1</a:t>
            </a:r>
            <a:r>
              <a:rPr lang="zh-CN" altLang="en-US" sz="2000" dirty="0"/>
              <a:t>行和第</a:t>
            </a:r>
            <a:r>
              <a:rPr lang="en-US" altLang="zh-CN" sz="2000" dirty="0"/>
              <a:t>j+1</a:t>
            </a:r>
            <a:r>
              <a:rPr lang="zh-CN" altLang="en-US" sz="2000" dirty="0"/>
              <a:t>列的元素</a:t>
            </a:r>
            <a:endParaRPr lang="en-US" altLang="zh-CN" sz="2000" dirty="0"/>
          </a:p>
          <a:p>
            <a:endParaRPr lang="zh-CN" altLang="en-US" dirty="0"/>
          </a:p>
        </p:txBody>
      </p:sp>
      <p:sp>
        <p:nvSpPr>
          <p:cNvPr id="4" name="矩形 3">
            <a:extLst>
              <a:ext uri="{FF2B5EF4-FFF2-40B4-BE49-F238E27FC236}">
                <a16:creationId xmlns:a16="http://schemas.microsoft.com/office/drawing/2014/main" id="{66524FC6-6838-4847-9343-D12DC0C81BE5}"/>
              </a:ext>
            </a:extLst>
          </p:cNvPr>
          <p:cNvSpPr/>
          <p:nvPr/>
        </p:nvSpPr>
        <p:spPr>
          <a:xfrm>
            <a:off x="1025210" y="2792518"/>
            <a:ext cx="2730062" cy="2677656"/>
          </a:xfrm>
          <a:prstGeom prst="rect">
            <a:avLst/>
          </a:prstGeom>
        </p:spPr>
        <p:txBody>
          <a:bodyPr wrap="square">
            <a:spAutoFit/>
          </a:bodyPr>
          <a:lstStyle/>
          <a:p>
            <a:r>
              <a:rPr lang="zh-CN" altLang="en-US" sz="2400" dirty="0"/>
              <a:t>matrix = [ </a:t>
            </a:r>
          </a:p>
          <a:p>
            <a:r>
              <a:rPr lang="zh-CN" altLang="en-US" sz="2400" dirty="0"/>
              <a:t> [1, 2, 3, 4, 5], </a:t>
            </a:r>
          </a:p>
          <a:p>
            <a:r>
              <a:rPr lang="zh-CN" altLang="en-US" sz="2400" dirty="0"/>
              <a:t> [6, 7, 0, 0, 0], </a:t>
            </a:r>
          </a:p>
          <a:p>
            <a:r>
              <a:rPr lang="zh-CN" altLang="en-US" sz="2400" dirty="0"/>
              <a:t> [0, 1, 0, 0, 0], </a:t>
            </a:r>
          </a:p>
          <a:p>
            <a:r>
              <a:rPr lang="zh-CN" altLang="en-US" sz="2400" dirty="0"/>
              <a:t> [1, 0, 0, 0, 8], </a:t>
            </a:r>
          </a:p>
          <a:p>
            <a:r>
              <a:rPr lang="zh-CN" altLang="en-US" sz="2400" dirty="0"/>
              <a:t> [0, 0, 9, 0, 3], </a:t>
            </a:r>
          </a:p>
          <a:p>
            <a:r>
              <a:rPr lang="zh-CN" altLang="en-US" sz="2400" dirty="0"/>
              <a:t>]</a:t>
            </a:r>
          </a:p>
        </p:txBody>
      </p:sp>
      <p:pic>
        <p:nvPicPr>
          <p:cNvPr id="5" name="图片 4">
            <a:extLst>
              <a:ext uri="{FF2B5EF4-FFF2-40B4-BE49-F238E27FC236}">
                <a16:creationId xmlns:a16="http://schemas.microsoft.com/office/drawing/2014/main" id="{1FDE546C-BACC-47A0-A912-1CA9FF070978}"/>
              </a:ext>
            </a:extLst>
          </p:cNvPr>
          <p:cNvPicPr>
            <a:picLocks noChangeAspect="1"/>
          </p:cNvPicPr>
          <p:nvPr/>
        </p:nvPicPr>
        <p:blipFill>
          <a:blip r:embed="rId2"/>
          <a:stretch>
            <a:fillRect/>
          </a:stretch>
        </p:blipFill>
        <p:spPr>
          <a:xfrm>
            <a:off x="4200181" y="2612838"/>
            <a:ext cx="3219968" cy="3037016"/>
          </a:xfrm>
          <a:prstGeom prst="rect">
            <a:avLst/>
          </a:prstGeom>
        </p:spPr>
      </p:pic>
      <p:sp>
        <p:nvSpPr>
          <p:cNvPr id="6" name="矩形 5">
            <a:extLst>
              <a:ext uri="{FF2B5EF4-FFF2-40B4-BE49-F238E27FC236}">
                <a16:creationId xmlns:a16="http://schemas.microsoft.com/office/drawing/2014/main" id="{B80BC025-69FF-4197-BE8B-A4E08DEF9FD3}"/>
              </a:ext>
            </a:extLst>
          </p:cNvPr>
          <p:cNvSpPr/>
          <p:nvPr/>
        </p:nvSpPr>
        <p:spPr>
          <a:xfrm>
            <a:off x="7880278" y="2792518"/>
            <a:ext cx="3852345" cy="2554545"/>
          </a:xfrm>
          <a:prstGeom prst="rect">
            <a:avLst/>
          </a:prstGeom>
        </p:spPr>
        <p:txBody>
          <a:bodyPr wrap="square">
            <a:spAutoFit/>
          </a:bodyPr>
          <a:lstStyle/>
          <a:p>
            <a:r>
              <a:rPr lang="zh-CN" altLang="en-US" sz="2000" dirty="0"/>
              <a:t>matrix[0]</a:t>
            </a:r>
            <a:r>
              <a:rPr lang="en-US" altLang="zh-CN" sz="2000" dirty="0">
                <a:sym typeface="Wingdings" panose="05000000000000000000" pitchFamily="2" charset="2"/>
              </a:rPr>
              <a:t> </a:t>
            </a:r>
            <a:r>
              <a:rPr lang="zh-CN" altLang="en-US" sz="2000" dirty="0"/>
              <a:t>[1, 2, 3, 4, 5]</a:t>
            </a:r>
          </a:p>
          <a:p>
            <a:r>
              <a:rPr lang="zh-CN" altLang="en-US" sz="2000" dirty="0"/>
              <a:t>matrix[1]</a:t>
            </a:r>
            <a:r>
              <a:rPr lang="en-US" altLang="zh-CN" sz="2000" dirty="0">
                <a:sym typeface="Wingdings" panose="05000000000000000000" pitchFamily="2" charset="2"/>
              </a:rPr>
              <a:t></a:t>
            </a:r>
            <a:r>
              <a:rPr lang="zh-CN" altLang="en-US" sz="2000" dirty="0"/>
              <a:t> [6, 7, 0, 0, 0]</a:t>
            </a:r>
          </a:p>
          <a:p>
            <a:r>
              <a:rPr lang="zh-CN" altLang="en-US" sz="2000" dirty="0"/>
              <a:t>matrix[2]</a:t>
            </a:r>
            <a:r>
              <a:rPr lang="en-US" altLang="zh-CN" sz="2000" dirty="0">
                <a:sym typeface="Wingdings" panose="05000000000000000000" pitchFamily="2" charset="2"/>
              </a:rPr>
              <a:t> </a:t>
            </a:r>
            <a:r>
              <a:rPr lang="zh-CN" altLang="en-US" sz="2000" dirty="0"/>
              <a:t>[0, 1, 0, 0, 0]</a:t>
            </a:r>
          </a:p>
          <a:p>
            <a:r>
              <a:rPr lang="zh-CN" altLang="en-US" sz="2000" dirty="0"/>
              <a:t>matrix[3]</a:t>
            </a:r>
            <a:r>
              <a:rPr lang="en-US" altLang="zh-CN" sz="2000" dirty="0">
                <a:sym typeface="Wingdings" panose="05000000000000000000" pitchFamily="2" charset="2"/>
              </a:rPr>
              <a:t> </a:t>
            </a:r>
            <a:r>
              <a:rPr lang="zh-CN" altLang="en-US" sz="2000" dirty="0"/>
              <a:t>[1, 0, 0, 0, 8]</a:t>
            </a:r>
          </a:p>
          <a:p>
            <a:r>
              <a:rPr lang="zh-CN" altLang="en-US" sz="2000" dirty="0"/>
              <a:t>matrix[4]</a:t>
            </a:r>
            <a:r>
              <a:rPr lang="en-US" altLang="zh-CN" sz="2000" dirty="0">
                <a:sym typeface="Wingdings" panose="05000000000000000000" pitchFamily="2" charset="2"/>
              </a:rPr>
              <a:t> </a:t>
            </a:r>
            <a:r>
              <a:rPr lang="zh-CN" altLang="en-US" sz="2000" dirty="0"/>
              <a:t>[0, 0, 9, 0, 3]</a:t>
            </a:r>
          </a:p>
          <a:p>
            <a:endParaRPr lang="zh-CN" altLang="en-US" sz="2000" dirty="0"/>
          </a:p>
          <a:p>
            <a:r>
              <a:rPr lang="zh-CN" altLang="en-US" sz="2000" dirty="0"/>
              <a:t>matrix[0][0]</a:t>
            </a:r>
            <a:r>
              <a:rPr lang="en-US" altLang="zh-CN" sz="2000" dirty="0">
                <a:sym typeface="Wingdings" panose="05000000000000000000" pitchFamily="2" charset="2"/>
              </a:rPr>
              <a:t>  </a:t>
            </a:r>
            <a:r>
              <a:rPr lang="zh-CN" altLang="en-US" sz="2000" dirty="0"/>
              <a:t>1 </a:t>
            </a:r>
          </a:p>
          <a:p>
            <a:r>
              <a:rPr lang="zh-CN" altLang="en-US" sz="2000" dirty="0"/>
              <a:t>matrix[4][4] </a:t>
            </a:r>
            <a:r>
              <a:rPr lang="en-US" altLang="zh-CN" sz="2000" dirty="0">
                <a:sym typeface="Wingdings" panose="05000000000000000000" pitchFamily="2" charset="2"/>
              </a:rPr>
              <a:t> 3</a:t>
            </a:r>
            <a:r>
              <a:rPr lang="zh-CN" altLang="en-US" sz="2000" dirty="0"/>
              <a:t> </a:t>
            </a:r>
          </a:p>
        </p:txBody>
      </p:sp>
    </p:spTree>
    <p:extLst>
      <p:ext uri="{BB962C8B-B14F-4D97-AF65-F5344CB8AC3E}">
        <p14:creationId xmlns:p14="http://schemas.microsoft.com/office/powerpoint/2010/main" val="397889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A4637-DEC7-42E2-8738-EBC1611877F1}"/>
              </a:ext>
            </a:extLst>
          </p:cNvPr>
          <p:cNvSpPr>
            <a:spLocks noGrp="1"/>
          </p:cNvSpPr>
          <p:nvPr>
            <p:ph type="title"/>
          </p:nvPr>
        </p:nvSpPr>
        <p:spPr/>
        <p:txBody>
          <a:bodyPr/>
          <a:lstStyle/>
          <a:p>
            <a:r>
              <a:rPr lang="zh-CN" altLang="en-US" dirty="0"/>
              <a:t>矩阵初始化</a:t>
            </a:r>
          </a:p>
        </p:txBody>
      </p:sp>
      <p:sp>
        <p:nvSpPr>
          <p:cNvPr id="3" name="内容占位符 2">
            <a:extLst>
              <a:ext uri="{FF2B5EF4-FFF2-40B4-BE49-F238E27FC236}">
                <a16:creationId xmlns:a16="http://schemas.microsoft.com/office/drawing/2014/main" id="{C71B8BE3-5174-4410-AAEE-DF49DC0D72C3}"/>
              </a:ext>
            </a:extLst>
          </p:cNvPr>
          <p:cNvSpPr>
            <a:spLocks noGrp="1"/>
          </p:cNvSpPr>
          <p:nvPr>
            <p:ph idx="1"/>
          </p:nvPr>
        </p:nvSpPr>
        <p:spPr>
          <a:xfrm>
            <a:off x="442913" y="728663"/>
            <a:ext cx="10891837" cy="3452812"/>
          </a:xfrm>
        </p:spPr>
        <p:txBody>
          <a:bodyPr/>
          <a:lstStyle/>
          <a:p>
            <a:r>
              <a:rPr lang="zh-CN" altLang="en-US" b="1" dirty="0"/>
              <a:t>产生指定维度的随机矩阵</a:t>
            </a:r>
          </a:p>
        </p:txBody>
      </p:sp>
      <p:sp>
        <p:nvSpPr>
          <p:cNvPr id="4" name="矩形 3">
            <a:extLst>
              <a:ext uri="{FF2B5EF4-FFF2-40B4-BE49-F238E27FC236}">
                <a16:creationId xmlns:a16="http://schemas.microsoft.com/office/drawing/2014/main" id="{899F7747-64DD-40D6-BD33-2F7C2C87F66D}"/>
              </a:ext>
            </a:extLst>
          </p:cNvPr>
          <p:cNvSpPr/>
          <p:nvPr/>
        </p:nvSpPr>
        <p:spPr>
          <a:xfrm>
            <a:off x="529046" y="1201122"/>
            <a:ext cx="6138454" cy="2585323"/>
          </a:xfrm>
          <a:prstGeom prst="rect">
            <a:avLst/>
          </a:prstGeom>
          <a:ln>
            <a:solidFill>
              <a:srgbClr val="0070C0"/>
            </a:solidFill>
          </a:ln>
        </p:spPr>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random</a:t>
            </a:r>
            <a:endParaRPr lang="zh-CN" altLang="zh-CN" sz="2000" kern="100" dirty="0">
              <a:latin typeface="Consolas" panose="020B0609020204030204" pitchFamily="49" charset="0"/>
              <a:cs typeface="Times New Roman" panose="02020603050405020304" pitchFamily="18" charset="0"/>
            </a:endParaRPr>
          </a:p>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generate_random_matrix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cols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Create an empty list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row_num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row =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col_num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cols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row</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(row)</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    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 </a:t>
            </a:r>
            <a:endParaRPr lang="zh-CN" altLang="zh-CN" sz="2000" kern="100" dirty="0">
              <a:latin typeface="Consolas" panose="020B0609020204030204" pitchFamily="49" charset="0"/>
              <a:cs typeface="Times New Roman" panose="02020603050405020304" pitchFamily="18" charset="0"/>
            </a:endParaRPr>
          </a:p>
        </p:txBody>
      </p:sp>
      <p:sp>
        <p:nvSpPr>
          <p:cNvPr id="5" name="文本框 4">
            <a:extLst>
              <a:ext uri="{FF2B5EF4-FFF2-40B4-BE49-F238E27FC236}">
                <a16:creationId xmlns:a16="http://schemas.microsoft.com/office/drawing/2014/main" id="{D256A357-6851-41B9-868C-D5479B0BBE9C}"/>
              </a:ext>
            </a:extLst>
          </p:cNvPr>
          <p:cNvSpPr txBox="1"/>
          <p:nvPr/>
        </p:nvSpPr>
        <p:spPr>
          <a:xfrm>
            <a:off x="3963028" y="851852"/>
            <a:ext cx="2376341" cy="46166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400" b="1" dirty="0">
                <a:solidFill>
                  <a:schemeClr val="bg1"/>
                </a:solidFill>
              </a:rPr>
              <a:t>matrix_usage.py</a:t>
            </a:r>
            <a:endParaRPr lang="zh-CN" altLang="en-US" sz="2400" b="1" dirty="0">
              <a:solidFill>
                <a:schemeClr val="bg1"/>
              </a:solidFill>
            </a:endParaRPr>
          </a:p>
        </p:txBody>
      </p:sp>
      <p:sp>
        <p:nvSpPr>
          <p:cNvPr id="6" name="内容占位符 2">
            <a:extLst>
              <a:ext uri="{FF2B5EF4-FFF2-40B4-BE49-F238E27FC236}">
                <a16:creationId xmlns:a16="http://schemas.microsoft.com/office/drawing/2014/main" id="{51408EE4-25FD-4001-9420-C1AC47BDA742}"/>
              </a:ext>
            </a:extLst>
          </p:cNvPr>
          <p:cNvSpPr txBox="1">
            <a:spLocks/>
          </p:cNvSpPr>
          <p:nvPr/>
        </p:nvSpPr>
        <p:spPr>
          <a:xfrm>
            <a:off x="442913" y="4277135"/>
            <a:ext cx="10891837" cy="219986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产生全</a:t>
            </a:r>
            <a:r>
              <a:rPr lang="en-US" altLang="zh-CN" b="1" dirty="0"/>
              <a:t>0</a:t>
            </a:r>
            <a:r>
              <a:rPr lang="zh-CN" altLang="en-US" b="1" dirty="0"/>
              <a:t>矩阵</a:t>
            </a:r>
          </a:p>
        </p:txBody>
      </p:sp>
      <p:sp>
        <p:nvSpPr>
          <p:cNvPr id="7" name="矩形 6">
            <a:extLst>
              <a:ext uri="{FF2B5EF4-FFF2-40B4-BE49-F238E27FC236}">
                <a16:creationId xmlns:a16="http://schemas.microsoft.com/office/drawing/2014/main" id="{C48A15B8-4F46-4B2E-BC6C-F0EE1244DF51}"/>
              </a:ext>
            </a:extLst>
          </p:cNvPr>
          <p:cNvSpPr/>
          <p:nvPr/>
        </p:nvSpPr>
        <p:spPr>
          <a:xfrm>
            <a:off x="442913" y="3869703"/>
            <a:ext cx="10891837" cy="369332"/>
          </a:xfrm>
          <a:prstGeom prst="rect">
            <a:avLst/>
          </a:prstGeom>
        </p:spPr>
        <p:txBody>
          <a:bodyPr wrap="square">
            <a:spAutoFit/>
          </a:bodyPr>
          <a:lstStyle/>
          <a:p>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cols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b="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b="1"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FDAECCFA-2B7D-4BFC-96ED-6C0483F27929}"/>
              </a:ext>
            </a:extLst>
          </p:cNvPr>
          <p:cNvSpPr/>
          <p:nvPr/>
        </p:nvSpPr>
        <p:spPr>
          <a:xfrm>
            <a:off x="442913" y="4750887"/>
            <a:ext cx="6096000" cy="1754326"/>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generate_zeros_matrix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cols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 </a:t>
            </a:r>
            <a:r>
              <a:rPr lang="zh-CN" altLang="zh-CN" kern="0" dirty="0">
                <a:solidFill>
                  <a:srgbClr val="FF8000"/>
                </a:solidFill>
                <a:latin typeface="Consolas" panose="020B0609020204030204" pitchFamily="49" charset="0"/>
                <a:ea typeface="宋体" panose="02010600030101010101" pitchFamily="2" charset="-122"/>
                <a:cs typeface="Courier New" panose="02070309020205020404" pitchFamily="49" charset="0"/>
              </a:rPr>
              <a:t>构造一个全</a:t>
            </a:r>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0</a:t>
            </a:r>
            <a:r>
              <a:rPr lang="zh-CN" altLang="zh-CN" kern="0" dirty="0">
                <a:solidFill>
                  <a:srgbClr val="FF8000"/>
                </a:solidFill>
                <a:latin typeface="Consolas" panose="020B0609020204030204" pitchFamily="49" charset="0"/>
                <a:ea typeface="宋体" panose="02010600030101010101" pitchFamily="2" charset="-122"/>
                <a:cs typeface="Courier New" panose="02070309020205020404" pitchFamily="49" charset="0"/>
              </a:rPr>
              <a:t>矩阵</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FF8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cols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rows</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matrix = [[0] * cols] * rows</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EC8CB554-E972-464D-B52C-6DB3AD41D250}"/>
              </a:ext>
            </a:extLst>
          </p:cNvPr>
          <p:cNvSpPr/>
          <p:nvPr/>
        </p:nvSpPr>
        <p:spPr>
          <a:xfrm>
            <a:off x="6760495" y="4750887"/>
            <a:ext cx="3223959" cy="147732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 </a:t>
            </a:r>
            <a:r>
              <a:rPr lang="zh-CN" altLang="en-US"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错误的代码</a:t>
            </a:r>
            <a:endPar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matrix = [[0] * 4] * 3</a:t>
            </a:r>
          </a:p>
          <a:p>
            <a:endPar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endParaRPr>
          </a:p>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row = [0] * 4</a:t>
            </a:r>
          </a:p>
          <a:p>
            <a:r>
              <a:rPr lang="en-US" altLang="zh-CN" kern="0" dirty="0">
                <a:solidFill>
                  <a:schemeClr val="tx1"/>
                </a:solidFill>
                <a:latin typeface="Consolas" panose="020B0609020204030204" pitchFamily="49" charset="0"/>
                <a:ea typeface="宋体" panose="02010600030101010101" pitchFamily="2" charset="-122"/>
                <a:cs typeface="Times New Roman" panose="02020603050405020304" pitchFamily="18" charset="0"/>
              </a:rPr>
              <a:t>matrix = [row, row, row]</a:t>
            </a:r>
            <a:endParaRPr lang="zh-CN" altLang="en-US" dirty="0">
              <a:solidFill>
                <a:schemeClr val="tx1"/>
              </a:solidFill>
            </a:endParaRPr>
          </a:p>
        </p:txBody>
      </p:sp>
      <p:pic>
        <p:nvPicPr>
          <p:cNvPr id="10" name="图片 9">
            <a:extLst>
              <a:ext uri="{FF2B5EF4-FFF2-40B4-BE49-F238E27FC236}">
                <a16:creationId xmlns:a16="http://schemas.microsoft.com/office/drawing/2014/main" id="{6C4D44FA-C433-4986-A536-BB990C2BEE50}"/>
              </a:ext>
            </a:extLst>
          </p:cNvPr>
          <p:cNvPicPr>
            <a:picLocks noChangeAspect="1"/>
          </p:cNvPicPr>
          <p:nvPr/>
        </p:nvPicPr>
        <p:blipFill>
          <a:blip r:embed="rId2"/>
          <a:stretch>
            <a:fillRect/>
          </a:stretch>
        </p:blipFill>
        <p:spPr>
          <a:xfrm>
            <a:off x="8961570" y="2544577"/>
            <a:ext cx="2778708" cy="1325126"/>
          </a:xfrm>
          <a:prstGeom prst="rect">
            <a:avLst/>
          </a:prstGeom>
        </p:spPr>
      </p:pic>
      <p:sp>
        <p:nvSpPr>
          <p:cNvPr id="11" name="矩形 10">
            <a:extLst>
              <a:ext uri="{FF2B5EF4-FFF2-40B4-BE49-F238E27FC236}">
                <a16:creationId xmlns:a16="http://schemas.microsoft.com/office/drawing/2014/main" id="{C3E80AB1-6505-4742-AE85-5214D9494605}"/>
              </a:ext>
            </a:extLst>
          </p:cNvPr>
          <p:cNvSpPr/>
          <p:nvPr/>
        </p:nvSpPr>
        <p:spPr>
          <a:xfrm>
            <a:off x="6667500" y="57946"/>
            <a:ext cx="5453472" cy="24622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generate_3d_array</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size1</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size2</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size3</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size1</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array2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j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size2</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array3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k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size3</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array3</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random</a:t>
            </a:r>
            <a:r>
              <a:rPr lang="en-US" altLang="zh-CN" sz="14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randint</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100</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array2</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array3</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array</a:t>
            </a:r>
            <a:r>
              <a:rPr lang="en-US" altLang="zh-CN" sz="1400"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array2</a:t>
            </a:r>
            <a:r>
              <a:rPr lang="en-US" altLang="zh-CN" sz="1400"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array</a:t>
            </a:r>
            <a:endParaRPr lang="zh-CN" altLang="zh-CN" sz="1400" kern="100" dirty="0">
              <a:latin typeface="Consolas" panose="020B0609020204030204" pitchFamily="49"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71254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6B2A6-CABA-46E1-B013-BB178DAECD3C}"/>
              </a:ext>
            </a:extLst>
          </p:cNvPr>
          <p:cNvSpPr>
            <a:spLocks noGrp="1"/>
          </p:cNvSpPr>
          <p:nvPr>
            <p:ph type="title"/>
          </p:nvPr>
        </p:nvSpPr>
        <p:spPr/>
        <p:txBody>
          <a:bodyPr/>
          <a:lstStyle/>
          <a:p>
            <a:r>
              <a:rPr lang="zh-CN" altLang="en-US" dirty="0"/>
              <a:t>二维矩阵的访问</a:t>
            </a:r>
          </a:p>
        </p:txBody>
      </p:sp>
      <p:sp>
        <p:nvSpPr>
          <p:cNvPr id="3" name="内容占位符 2">
            <a:extLst>
              <a:ext uri="{FF2B5EF4-FFF2-40B4-BE49-F238E27FC236}">
                <a16:creationId xmlns:a16="http://schemas.microsoft.com/office/drawing/2014/main" id="{9CAA4C13-0FD1-435D-9097-464A7B68939E}"/>
              </a:ext>
            </a:extLst>
          </p:cNvPr>
          <p:cNvSpPr>
            <a:spLocks noGrp="1"/>
          </p:cNvSpPr>
          <p:nvPr>
            <p:ph idx="1"/>
          </p:nvPr>
        </p:nvSpPr>
        <p:spPr>
          <a:xfrm>
            <a:off x="442912" y="728663"/>
            <a:ext cx="11476933" cy="1360372"/>
          </a:xfrm>
        </p:spPr>
        <p:txBody>
          <a:bodyPr/>
          <a:lstStyle/>
          <a:p>
            <a:r>
              <a:rPr lang="zh-CN" altLang="en-US" dirty="0"/>
              <a:t>显示矩阵</a:t>
            </a:r>
          </a:p>
        </p:txBody>
      </p:sp>
      <p:sp>
        <p:nvSpPr>
          <p:cNvPr id="4" name="矩形 3">
            <a:extLst>
              <a:ext uri="{FF2B5EF4-FFF2-40B4-BE49-F238E27FC236}">
                <a16:creationId xmlns:a16="http://schemas.microsoft.com/office/drawing/2014/main" id="{71FB367B-84A7-4966-8FA6-A6F062ADE333}"/>
              </a:ext>
            </a:extLst>
          </p:cNvPr>
          <p:cNvSpPr/>
          <p:nvPr/>
        </p:nvSpPr>
        <p:spPr>
          <a:xfrm>
            <a:off x="529046" y="1139844"/>
            <a:ext cx="4964441" cy="1477328"/>
          </a:xfrm>
          <a:prstGeom prst="rect">
            <a:avLst/>
          </a:prstGeom>
          <a:ln>
            <a:solidFill>
              <a:srgbClr val="0070C0"/>
            </a:solidFill>
          </a:ln>
        </p:spPr>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print_matrix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value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row</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Print a new line</a:t>
            </a:r>
            <a:endParaRPr lang="zh-CN" altLang="zh-CN" sz="2000" kern="100" dirty="0">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D15EA759-C729-4FD0-AB89-91EE4622D95F}"/>
              </a:ext>
            </a:extLst>
          </p:cNvPr>
          <p:cNvSpPr/>
          <p:nvPr/>
        </p:nvSpPr>
        <p:spPr>
          <a:xfrm>
            <a:off x="529046" y="2690336"/>
            <a:ext cx="6877050" cy="1477328"/>
          </a:xfrm>
          <a:prstGeom prst="rect">
            <a:avLst/>
          </a:prstGeom>
          <a:ln>
            <a:solidFill>
              <a:srgbClr val="0070C0"/>
            </a:solidFill>
          </a:ln>
        </p:spPr>
        <p:txBody>
          <a:bodyPr wrap="square">
            <a:spAutoFit/>
          </a:bodyPr>
          <a:lstStyle/>
          <a:p>
            <a:r>
              <a:rPr lang="en-US" altLang="zh-CN" b="1"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FF"/>
                </a:solidFill>
                <a:latin typeface="Consolas" panose="020B0609020204030204" pitchFamily="49" charset="0"/>
                <a:ea typeface="宋体" panose="02010600030101010101" pitchFamily="2" charset="-122"/>
                <a:cs typeface="Times New Roman" panose="02020603050405020304" pitchFamily="18" charset="0"/>
              </a:rPr>
              <a:t>print_matrix_2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 # </a:t>
            </a:r>
            <a:r>
              <a:rPr lang="zh-CN" altLang="en-US"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通过下标访问</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row_num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col_num</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row_num</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row_num</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col_num</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 Print a new line</a:t>
            </a:r>
            <a:endParaRPr lang="zh-CN" altLang="zh-CN" sz="2000" kern="100" dirty="0">
              <a:latin typeface="Consolas" panose="020B06090202040302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19CDE1FE-CB7B-44C3-8CB8-39A1547A1B14}"/>
              </a:ext>
            </a:extLst>
          </p:cNvPr>
          <p:cNvSpPr/>
          <p:nvPr/>
        </p:nvSpPr>
        <p:spPr>
          <a:xfrm>
            <a:off x="5680710" y="1237528"/>
            <a:ext cx="6239136" cy="1360372"/>
          </a:xfrm>
          <a:prstGeom prst="rect">
            <a:avLst/>
          </a:prstGeom>
        </p:spPr>
        <p:txBody>
          <a:bodyPr wrap="square">
            <a:spAutoFit/>
          </a:bodyPr>
          <a:lstStyle/>
          <a:p>
            <a:pPr>
              <a:lnSpc>
                <a:spcPct val="120000"/>
              </a:lnSpc>
              <a:spcBef>
                <a:spcPts val="1800"/>
              </a:spcBef>
            </a:pPr>
            <a:r>
              <a:rPr lang="en-US" altLang="zh-CN" dirty="0"/>
              <a:t># </a:t>
            </a:r>
            <a:r>
              <a:rPr lang="zh-CN" altLang="en-US" dirty="0"/>
              <a:t>嵌套列表的平铺，即新列表由最内层的列表元素组成</a:t>
            </a:r>
          </a:p>
          <a:p>
            <a:pPr>
              <a:buNone/>
            </a:pPr>
            <a:r>
              <a:rPr lang="en-US" altLang="zh-CN" sz="1600" dirty="0">
                <a:latin typeface="Consolas" panose="020B0609020204030204" pitchFamily="49" charset="0"/>
              </a:rPr>
              <a:t>&gt;&gt;&gt; matrix = [ [1, 2, 3, 4], [5, 6, 7, 8], [9, 10, 11, 12]] </a:t>
            </a:r>
          </a:p>
          <a:p>
            <a:pPr>
              <a:lnSpc>
                <a:spcPct val="90000"/>
              </a:lnSpc>
              <a:buFont typeface="Wingdings" pitchFamily="2" charset="2"/>
              <a:buNone/>
            </a:pPr>
            <a:r>
              <a:rPr lang="en-US" altLang="zh-CN" sz="1600" dirty="0">
                <a:latin typeface="Consolas" panose="020B0609020204030204" pitchFamily="49" charset="0"/>
              </a:rPr>
              <a:t>&gt;&gt;&gt; [</a:t>
            </a:r>
            <a:r>
              <a:rPr lang="en-US" altLang="zh-CN" sz="1600" b="1" dirty="0">
                <a:solidFill>
                  <a:srgbClr val="FF0000"/>
                </a:solidFill>
                <a:latin typeface="Consolas" panose="020B0609020204030204" pitchFamily="49" charset="0"/>
              </a:rPr>
              <a:t>col</a:t>
            </a:r>
            <a:r>
              <a:rPr lang="en-US" altLang="zh-CN" sz="1600" dirty="0">
                <a:latin typeface="Consolas" panose="020B0609020204030204" pitchFamily="49" charset="0"/>
              </a:rPr>
              <a:t> for row in matrix </a:t>
            </a:r>
            <a:r>
              <a:rPr lang="en-US" altLang="zh-CN" sz="1600" dirty="0">
                <a:solidFill>
                  <a:srgbClr val="FF0000"/>
                </a:solidFill>
                <a:latin typeface="Consolas" panose="020B0609020204030204" pitchFamily="49" charset="0"/>
              </a:rPr>
              <a:t>for col in row</a:t>
            </a:r>
            <a:r>
              <a:rPr lang="en-US" altLang="zh-CN" sz="1600" dirty="0">
                <a:latin typeface="Consolas" panose="020B0609020204030204" pitchFamily="49" charset="0"/>
              </a:rPr>
              <a:t>]  </a:t>
            </a:r>
          </a:p>
          <a:p>
            <a:pPr>
              <a:lnSpc>
                <a:spcPct val="90000"/>
              </a:lnSpc>
              <a:buFont typeface="Wingdings" pitchFamily="2" charset="2"/>
              <a:buNone/>
            </a:pPr>
            <a:r>
              <a:rPr lang="en-US" altLang="zh-CN" sz="1600" dirty="0">
                <a:latin typeface="Consolas" panose="020B0609020204030204" pitchFamily="49" charset="0"/>
              </a:rPr>
              <a:t>[1, 2, 3, 4, 5, 6, 7, 8, 9, 10, 11, 12] </a:t>
            </a:r>
            <a:endParaRPr lang="zh-CN" altLang="en-US" sz="1600" dirty="0">
              <a:latin typeface="Consolas" panose="020B0609020204030204" pitchFamily="49" charset="0"/>
            </a:endParaRPr>
          </a:p>
        </p:txBody>
      </p:sp>
      <p:sp>
        <p:nvSpPr>
          <p:cNvPr id="7" name="内容占位符 2">
            <a:extLst>
              <a:ext uri="{FF2B5EF4-FFF2-40B4-BE49-F238E27FC236}">
                <a16:creationId xmlns:a16="http://schemas.microsoft.com/office/drawing/2014/main" id="{5043B43A-9EC2-4829-BFE4-60A3B5EFBE10}"/>
              </a:ext>
            </a:extLst>
          </p:cNvPr>
          <p:cNvSpPr txBox="1">
            <a:spLocks/>
          </p:cNvSpPr>
          <p:nvPr/>
        </p:nvSpPr>
        <p:spPr>
          <a:xfrm>
            <a:off x="529046" y="4215748"/>
            <a:ext cx="11476933" cy="13603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获得矩阵的第</a:t>
            </a:r>
            <a:r>
              <a:rPr lang="en-US" altLang="zh-CN" dirty="0" err="1"/>
              <a:t>i</a:t>
            </a:r>
            <a:r>
              <a:rPr lang="zh-CN" altLang="en-US" dirty="0"/>
              <a:t>行： </a:t>
            </a:r>
            <a:r>
              <a:rPr lang="en-US" altLang="zh-CN" dirty="0"/>
              <a:t>matrix[</a:t>
            </a:r>
            <a:r>
              <a:rPr lang="en-US" altLang="zh-CN" dirty="0" err="1"/>
              <a:t>i</a:t>
            </a:r>
            <a:r>
              <a:rPr lang="en-US" altLang="zh-CN" dirty="0"/>
              <a:t> - 1]</a:t>
            </a:r>
          </a:p>
          <a:p>
            <a:r>
              <a:rPr lang="zh-CN" altLang="en-US" dirty="0"/>
              <a:t>获得矩阵的第</a:t>
            </a:r>
            <a:r>
              <a:rPr lang="en-US" altLang="zh-CN" dirty="0"/>
              <a:t>j</a:t>
            </a:r>
            <a:r>
              <a:rPr lang="zh-CN" altLang="en-US" dirty="0"/>
              <a:t>列：</a:t>
            </a:r>
          </a:p>
        </p:txBody>
      </p:sp>
      <p:sp>
        <p:nvSpPr>
          <p:cNvPr id="8" name="矩形 7">
            <a:extLst>
              <a:ext uri="{FF2B5EF4-FFF2-40B4-BE49-F238E27FC236}">
                <a16:creationId xmlns:a16="http://schemas.microsoft.com/office/drawing/2014/main" id="{8ACF285E-273B-4BFF-8687-15A5DA4D0567}"/>
              </a:ext>
            </a:extLst>
          </p:cNvPr>
          <p:cNvSpPr/>
          <p:nvPr/>
        </p:nvSpPr>
        <p:spPr>
          <a:xfrm>
            <a:off x="1185526" y="5128791"/>
            <a:ext cx="4676775"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get_column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column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vec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vec</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column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vec</a:t>
            </a:r>
            <a:endParaRPr lang="zh-CN" altLang="zh-CN" sz="2000" kern="100" dirty="0">
              <a:effectLst/>
              <a:latin typeface="Consolas" panose="020B0609020204030204" pitchFamily="49" charset="0"/>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7892004-6E3B-41CD-BE05-2339FF75A026}"/>
              </a:ext>
            </a:extLst>
          </p:cNvPr>
          <p:cNvSpPr/>
          <p:nvPr/>
        </p:nvSpPr>
        <p:spPr>
          <a:xfrm>
            <a:off x="6084532" y="5128791"/>
            <a:ext cx="5699216" cy="590931"/>
          </a:xfrm>
          <a:prstGeom prst="rect">
            <a:avLst/>
          </a:prstGeom>
        </p:spPr>
        <p:txBody>
          <a:bodyPr wrap="square">
            <a:spAutoFit/>
          </a:bodyPr>
          <a:lstStyle/>
          <a:p>
            <a:pPr>
              <a:lnSpc>
                <a:spcPct val="90000"/>
              </a:lnSpc>
              <a:buFont typeface="Wingdings" pitchFamily="2" charset="2"/>
              <a:buNone/>
            </a:pPr>
            <a:r>
              <a:rPr lang="en-US" altLang="zh-CN" dirty="0">
                <a:latin typeface="Consolas" panose="020B0609020204030204" pitchFamily="49" charset="0"/>
              </a:rPr>
              <a:t>&gt;&gt;&gt; [row[1] for row in matrix] # </a:t>
            </a:r>
            <a:r>
              <a:rPr lang="zh-CN" altLang="en-US" dirty="0">
                <a:latin typeface="Consolas" panose="020B0609020204030204" pitchFamily="49" charset="0"/>
              </a:rPr>
              <a:t>第</a:t>
            </a:r>
            <a:r>
              <a:rPr lang="en-US" altLang="zh-CN" dirty="0">
                <a:latin typeface="Consolas" panose="020B0609020204030204" pitchFamily="49" charset="0"/>
              </a:rPr>
              <a:t>2</a:t>
            </a:r>
            <a:r>
              <a:rPr lang="zh-CN" altLang="en-US" dirty="0">
                <a:latin typeface="Consolas" panose="020B0609020204030204" pitchFamily="49" charset="0"/>
              </a:rPr>
              <a:t>列</a:t>
            </a:r>
            <a:endParaRPr lang="en-US" altLang="zh-CN" dirty="0">
              <a:latin typeface="Consolas" panose="020B0609020204030204" pitchFamily="49" charset="0"/>
            </a:endParaRPr>
          </a:p>
          <a:p>
            <a:pPr>
              <a:lnSpc>
                <a:spcPct val="90000"/>
              </a:lnSpc>
              <a:buFont typeface="Wingdings" pitchFamily="2" charset="2"/>
              <a:buNone/>
            </a:pPr>
            <a:r>
              <a:rPr lang="en-US" altLang="zh-CN" dirty="0">
                <a:latin typeface="Consolas" panose="020B0609020204030204" pitchFamily="49" charset="0"/>
              </a:rPr>
              <a:t>[2, 6, 10]</a:t>
            </a:r>
          </a:p>
        </p:txBody>
      </p:sp>
    </p:spTree>
    <p:extLst>
      <p:ext uri="{BB962C8B-B14F-4D97-AF65-F5344CB8AC3E}">
        <p14:creationId xmlns:p14="http://schemas.microsoft.com/office/powerpoint/2010/main" val="4239445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751E1-1876-4996-B706-104994F4FEFB}"/>
              </a:ext>
            </a:extLst>
          </p:cNvPr>
          <p:cNvSpPr>
            <a:spLocks noGrp="1"/>
          </p:cNvSpPr>
          <p:nvPr>
            <p:ph type="title"/>
          </p:nvPr>
        </p:nvSpPr>
        <p:spPr/>
        <p:txBody>
          <a:bodyPr/>
          <a:lstStyle/>
          <a:p>
            <a:r>
              <a:rPr lang="zh-CN" altLang="en-US" dirty="0"/>
              <a:t>二维矩阵的转置</a:t>
            </a:r>
          </a:p>
        </p:txBody>
      </p:sp>
      <p:sp>
        <p:nvSpPr>
          <p:cNvPr id="3" name="内容占位符 2">
            <a:extLst>
              <a:ext uri="{FF2B5EF4-FFF2-40B4-BE49-F238E27FC236}">
                <a16:creationId xmlns:a16="http://schemas.microsoft.com/office/drawing/2014/main" id="{8ABB421C-DE71-4D5C-B47E-461844BCFBC2}"/>
              </a:ext>
            </a:extLst>
          </p:cNvPr>
          <p:cNvSpPr>
            <a:spLocks noGrp="1"/>
          </p:cNvSpPr>
          <p:nvPr>
            <p:ph idx="1"/>
          </p:nvPr>
        </p:nvSpPr>
        <p:spPr/>
        <p:txBody>
          <a:bodyPr/>
          <a:lstStyle/>
          <a:p>
            <a:r>
              <a:rPr lang="zh-CN" altLang="en-US" dirty="0"/>
              <a:t>矩阵的转置：把</a:t>
            </a:r>
            <a:r>
              <a:rPr lang="en-US" altLang="zh-CN" dirty="0" err="1"/>
              <a:t>mxn</a:t>
            </a:r>
            <a:r>
              <a:rPr lang="zh-CN" altLang="en-US" dirty="0"/>
              <a:t>阶矩阵</a:t>
            </a:r>
            <a:r>
              <a:rPr lang="en-US" altLang="zh-CN" dirty="0"/>
              <a:t>(</a:t>
            </a:r>
            <a:r>
              <a:rPr lang="zh-CN" altLang="en-US" dirty="0"/>
              <a:t>即</a:t>
            </a:r>
            <a:r>
              <a:rPr lang="en-US" altLang="zh-CN" dirty="0"/>
              <a:t>m</a:t>
            </a:r>
            <a:r>
              <a:rPr lang="zh-CN" altLang="en-US" dirty="0"/>
              <a:t>行</a:t>
            </a:r>
            <a:r>
              <a:rPr lang="en-US" altLang="zh-CN" dirty="0"/>
              <a:t>n</a:t>
            </a:r>
            <a:r>
              <a:rPr lang="zh-CN" altLang="en-US" dirty="0"/>
              <a:t>列</a:t>
            </a:r>
            <a:r>
              <a:rPr lang="en-US" altLang="zh-CN" dirty="0"/>
              <a:t>)</a:t>
            </a:r>
            <a:r>
              <a:rPr lang="zh-CN" altLang="en-US" dirty="0"/>
              <a:t>的行和列互换，形成</a:t>
            </a:r>
            <a:r>
              <a:rPr lang="en-US" altLang="zh-CN" dirty="0"/>
              <a:t>n*m</a:t>
            </a:r>
            <a:r>
              <a:rPr lang="zh-CN" altLang="en-US" dirty="0"/>
              <a:t>阶的转置矩阵。即原矩阵的行变为转置矩阵的列，原矩阵的列变为转置矩阵的行。</a:t>
            </a:r>
            <a:endParaRPr lang="en-US" altLang="zh-CN" dirty="0"/>
          </a:p>
          <a:p>
            <a:pPr marL="285750" indent="-285750"/>
            <a:r>
              <a:rPr lang="zh-CN" altLang="en-US" dirty="0"/>
              <a:t>采用</a:t>
            </a:r>
            <a:r>
              <a:rPr lang="en-US" altLang="zh-CN" dirty="0"/>
              <a:t>zip</a:t>
            </a:r>
            <a:r>
              <a:rPr lang="zh-CN" altLang="en-US" dirty="0"/>
              <a:t>函数实现</a:t>
            </a:r>
          </a:p>
          <a:p>
            <a:endParaRPr lang="zh-CN" altLang="en-US" dirty="0"/>
          </a:p>
        </p:txBody>
      </p:sp>
      <p:sp>
        <p:nvSpPr>
          <p:cNvPr id="4" name="Rectangle 3">
            <a:extLst>
              <a:ext uri="{FF2B5EF4-FFF2-40B4-BE49-F238E27FC236}">
                <a16:creationId xmlns:a16="http://schemas.microsoft.com/office/drawing/2014/main" id="{C223C971-F824-4DC4-A78D-7B45E87F9BB6}"/>
              </a:ext>
            </a:extLst>
          </p:cNvPr>
          <p:cNvSpPr txBox="1">
            <a:spLocks noChangeArrowheads="1"/>
          </p:cNvSpPr>
          <p:nvPr/>
        </p:nvSpPr>
        <p:spPr>
          <a:xfrm>
            <a:off x="529046" y="4096972"/>
            <a:ext cx="7048249" cy="36793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使用列表解析式的嵌套实现矩阵转置</a:t>
            </a:r>
          </a:p>
        </p:txBody>
      </p:sp>
      <p:sp>
        <p:nvSpPr>
          <p:cNvPr id="5" name="矩形 4">
            <a:extLst>
              <a:ext uri="{FF2B5EF4-FFF2-40B4-BE49-F238E27FC236}">
                <a16:creationId xmlns:a16="http://schemas.microsoft.com/office/drawing/2014/main" id="{2F727709-B115-4813-BFE2-AE7C8402045A}"/>
              </a:ext>
            </a:extLst>
          </p:cNvPr>
          <p:cNvSpPr/>
          <p:nvPr/>
        </p:nvSpPr>
        <p:spPr>
          <a:xfrm>
            <a:off x="3020118" y="1511139"/>
            <a:ext cx="8851097" cy="64633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kern="0" dirty="0">
                <a:solidFill>
                  <a:srgbClr val="000000"/>
                </a:solidFill>
                <a:latin typeface="Courier New" panose="02070309020205020404" pitchFamily="49" charset="0"/>
                <a:cs typeface="Times New Roman" panose="02020603050405020304" pitchFamily="18" charset="0"/>
              </a:rPr>
              <a:t>zip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matrix</a:t>
            </a:r>
            <a:r>
              <a:rPr lang="en-US" altLang="zh-CN" b="1" kern="0" dirty="0">
                <a:solidFill>
                  <a:srgbClr val="000080"/>
                </a:solidFill>
                <a:latin typeface="Courier New" panose="02070309020205020404" pitchFamily="49" charset="0"/>
                <a:cs typeface="Times New Roman" panose="02020603050405020304" pitchFamily="18" charset="0"/>
              </a:rPr>
              <a:t>)</a:t>
            </a:r>
            <a:r>
              <a:rPr lang="zh-CN" altLang="en-US" b="1" kern="0" dirty="0">
                <a:solidFill>
                  <a:srgbClr val="000080"/>
                </a:solidFill>
                <a:latin typeface="Courier New" panose="02070309020205020404" pitchFamily="49" charset="0"/>
                <a:cs typeface="Times New Roman" panose="02020603050405020304" pitchFamily="18" charset="0"/>
              </a:rPr>
              <a:t>函数调用的序列解包，可迭代对象</a:t>
            </a:r>
            <a:r>
              <a:rPr lang="en-US" altLang="zh-CN" b="1" kern="0" dirty="0">
                <a:solidFill>
                  <a:srgbClr val="000080"/>
                </a:solidFill>
                <a:latin typeface="Courier New" panose="02070309020205020404" pitchFamily="49" charset="0"/>
                <a:cs typeface="Times New Roman" panose="02020603050405020304" pitchFamily="18" charset="0"/>
              </a:rPr>
              <a:t>matrix</a:t>
            </a:r>
            <a:r>
              <a:rPr lang="zh-CN" altLang="en-US" b="1" kern="0" dirty="0">
                <a:solidFill>
                  <a:srgbClr val="000080"/>
                </a:solidFill>
                <a:latin typeface="Courier New" panose="02070309020205020404" pitchFamily="49" charset="0"/>
                <a:cs typeface="Times New Roman" panose="02020603050405020304" pitchFamily="18" charset="0"/>
              </a:rPr>
              <a:t>的元素展开为位置实参，相当于 </a:t>
            </a:r>
            <a:r>
              <a:rPr lang="en-US" altLang="zh-CN" b="1" kern="0" dirty="0">
                <a:solidFill>
                  <a:srgbClr val="000080"/>
                </a:solidFill>
                <a:latin typeface="Courier New" panose="02070309020205020404" pitchFamily="49" charset="0"/>
                <a:cs typeface="Times New Roman" panose="02020603050405020304" pitchFamily="18" charset="0"/>
              </a:rPr>
              <a:t>zip(matrix[0], matrix[1], …, matrix[</a:t>
            </a:r>
            <a:r>
              <a:rPr lang="en-US" altLang="zh-CN" b="1" kern="0" dirty="0" err="1">
                <a:solidFill>
                  <a:srgbClr val="000080"/>
                </a:solidFill>
                <a:latin typeface="Courier New" panose="02070309020205020404" pitchFamily="49" charset="0"/>
                <a:cs typeface="Times New Roman" panose="02020603050405020304" pitchFamily="18" charset="0"/>
              </a:rPr>
              <a:t>len</a:t>
            </a:r>
            <a:r>
              <a:rPr lang="en-US" altLang="zh-CN" b="1" kern="0" dirty="0">
                <a:solidFill>
                  <a:srgbClr val="000080"/>
                </a:solidFill>
                <a:latin typeface="Courier New" panose="02070309020205020404" pitchFamily="49" charset="0"/>
                <a:cs typeface="Times New Roman" panose="02020603050405020304" pitchFamily="18" charset="0"/>
              </a:rPr>
              <a:t>(matrix)-1])</a:t>
            </a:r>
            <a:endParaRPr lang="zh-CN" altLang="en-US" b="1" kern="0" dirty="0">
              <a:solidFill>
                <a:srgbClr val="000080"/>
              </a:solidFill>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8B2E075B-388F-47F4-8E0B-DCF6CCBA5127}"/>
              </a:ext>
            </a:extLst>
          </p:cNvPr>
          <p:cNvSpPr/>
          <p:nvPr/>
        </p:nvSpPr>
        <p:spPr>
          <a:xfrm>
            <a:off x="5938181" y="3679882"/>
            <a:ext cx="4264309" cy="646331"/>
          </a:xfrm>
          <a:prstGeom prst="rect">
            <a:avLst/>
          </a:prstGeom>
          <a:solidFill>
            <a:schemeClr val="bg1">
              <a:lumMod val="95000"/>
            </a:schemeClr>
          </a:solidFill>
        </p:spPr>
        <p:txBody>
          <a:bodyPr wrap="none">
            <a:spAutoFit/>
          </a:bodyPr>
          <a:lstStyle/>
          <a:p>
            <a:pPr>
              <a:buFont typeface="Wingdings" pitchFamily="2" charset="2"/>
              <a:buNone/>
            </a:pPr>
            <a:r>
              <a:rPr lang="en-US" altLang="zh-CN" b="1" dirty="0">
                <a:solidFill>
                  <a:srgbClr val="0070C0"/>
                </a:solidFill>
              </a:rPr>
              <a:t> [(1, 5, 9), (2, 6, 10), (3, 7, 11), (4, 8, 12)]</a:t>
            </a:r>
            <a:endParaRPr lang="en-US" altLang="zh-CN" b="1" dirty="0"/>
          </a:p>
          <a:p>
            <a:r>
              <a:rPr lang="en-US" altLang="zh-CN" b="1" dirty="0">
                <a:solidFill>
                  <a:srgbClr val="0070C0"/>
                </a:solidFill>
              </a:rPr>
              <a:t> [[1, 5, 9], [2, 6, 10], [3, 7, 11], [4, 8, 12]]</a:t>
            </a:r>
          </a:p>
        </p:txBody>
      </p:sp>
      <p:graphicFrame>
        <p:nvGraphicFramePr>
          <p:cNvPr id="7" name="表格 6">
            <a:extLst>
              <a:ext uri="{FF2B5EF4-FFF2-40B4-BE49-F238E27FC236}">
                <a16:creationId xmlns:a16="http://schemas.microsoft.com/office/drawing/2014/main" id="{1AFC89BE-BE6E-478E-A2AC-5E1858A6A1D5}"/>
              </a:ext>
            </a:extLst>
          </p:cNvPr>
          <p:cNvGraphicFramePr>
            <a:graphicFrameLocks noGrp="1"/>
          </p:cNvGraphicFramePr>
          <p:nvPr>
            <p:extLst/>
          </p:nvPr>
        </p:nvGraphicFramePr>
        <p:xfrm>
          <a:off x="6096000" y="5467335"/>
          <a:ext cx="6036308" cy="976624"/>
        </p:xfrm>
        <a:graphic>
          <a:graphicData uri="http://schemas.openxmlformats.org/drawingml/2006/table">
            <a:tbl>
              <a:tblPr firstRow="1" bandRow="1">
                <a:tableStyleId>{5940675A-B579-460E-94D1-54222C63F5DA}</a:tableStyleId>
              </a:tblPr>
              <a:tblGrid>
                <a:gridCol w="1492883">
                  <a:extLst>
                    <a:ext uri="{9D8B030D-6E8A-4147-A177-3AD203B41FA5}">
                      <a16:colId xmlns:a16="http://schemas.microsoft.com/office/drawing/2014/main" val="1675616318"/>
                    </a:ext>
                  </a:extLst>
                </a:gridCol>
                <a:gridCol w="1533525">
                  <a:extLst>
                    <a:ext uri="{9D8B030D-6E8A-4147-A177-3AD203B41FA5}">
                      <a16:colId xmlns:a16="http://schemas.microsoft.com/office/drawing/2014/main" val="172376742"/>
                    </a:ext>
                  </a:extLst>
                </a:gridCol>
                <a:gridCol w="1495425">
                  <a:extLst>
                    <a:ext uri="{9D8B030D-6E8A-4147-A177-3AD203B41FA5}">
                      <a16:colId xmlns:a16="http://schemas.microsoft.com/office/drawing/2014/main" val="1866175799"/>
                    </a:ext>
                  </a:extLst>
                </a:gridCol>
                <a:gridCol w="1514475">
                  <a:extLst>
                    <a:ext uri="{9D8B030D-6E8A-4147-A177-3AD203B41FA5}">
                      <a16:colId xmlns:a16="http://schemas.microsoft.com/office/drawing/2014/main" val="2379862377"/>
                    </a:ext>
                  </a:extLst>
                </a:gridCol>
              </a:tblGrid>
              <a:tr h="397504">
                <a:tc>
                  <a:txBody>
                    <a:bodyPr/>
                    <a:lstStyle/>
                    <a:p>
                      <a:r>
                        <a:rPr lang="en-US" altLang="zh-CN" sz="1600" dirty="0"/>
                        <a:t>0</a:t>
                      </a:r>
                      <a:endParaRPr lang="zh-CN" altLang="en-US" sz="1600" dirty="0"/>
                    </a:p>
                  </a:txBody>
                  <a:tcPr/>
                </a:tc>
                <a:tc>
                  <a:txBody>
                    <a:bodyPr/>
                    <a:lstStyle/>
                    <a:p>
                      <a:r>
                        <a:rPr lang="en-US" altLang="zh-CN" sz="1600" dirty="0"/>
                        <a:t>1</a:t>
                      </a:r>
                      <a:endParaRPr lang="zh-CN" altLang="en-US" sz="1600" dirty="0"/>
                    </a:p>
                  </a:txBody>
                  <a:tcPr/>
                </a:tc>
                <a:tc>
                  <a:txBody>
                    <a:bodyPr/>
                    <a:lstStyle/>
                    <a:p>
                      <a:r>
                        <a:rPr lang="en-US" altLang="zh-CN" sz="1600" dirty="0"/>
                        <a:t>2</a:t>
                      </a:r>
                      <a:endParaRPr lang="zh-CN" altLang="en-US" sz="1600" dirty="0"/>
                    </a:p>
                  </a:txBody>
                  <a:tcPr/>
                </a:tc>
                <a:tc>
                  <a:txBody>
                    <a:bodyPr/>
                    <a:lstStyle/>
                    <a:p>
                      <a:r>
                        <a:rPr lang="en-US" altLang="zh-CN" sz="1600" dirty="0"/>
                        <a:t>3</a:t>
                      </a:r>
                      <a:endParaRPr lang="zh-CN" altLang="en-US" sz="1600" dirty="0"/>
                    </a:p>
                  </a:txBody>
                  <a:tcPr/>
                </a:tc>
                <a:extLst>
                  <a:ext uri="{0D108BD9-81ED-4DB2-BD59-A6C34878D82A}">
                    <a16:rowId xmlns:a16="http://schemas.microsoft.com/office/drawing/2014/main" val="3466411432"/>
                  </a:ext>
                </a:extLst>
              </a:tr>
              <a:tr h="397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[row[0] for row in matrix]</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[row[1] for row in matrix]</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[row[2] for row in matrix]</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[row[3] for row in matrix]</a:t>
                      </a:r>
                      <a:endParaRPr lang="zh-CN" altLang="en-US" sz="1600" dirty="0"/>
                    </a:p>
                  </a:txBody>
                  <a:tcPr/>
                </a:tc>
                <a:extLst>
                  <a:ext uri="{0D108BD9-81ED-4DB2-BD59-A6C34878D82A}">
                    <a16:rowId xmlns:a16="http://schemas.microsoft.com/office/drawing/2014/main" val="436911025"/>
                  </a:ext>
                </a:extLst>
              </a:tr>
            </a:tbl>
          </a:graphicData>
        </a:graphic>
      </p:graphicFrame>
      <p:grpSp>
        <p:nvGrpSpPr>
          <p:cNvPr id="8" name="组合 7">
            <a:extLst>
              <a:ext uri="{FF2B5EF4-FFF2-40B4-BE49-F238E27FC236}">
                <a16:creationId xmlns:a16="http://schemas.microsoft.com/office/drawing/2014/main" id="{703EBB4F-1DCD-485C-B492-FB4C697649CC}"/>
              </a:ext>
            </a:extLst>
          </p:cNvPr>
          <p:cNvGrpSpPr/>
          <p:nvPr/>
        </p:nvGrpSpPr>
        <p:grpSpPr>
          <a:xfrm>
            <a:off x="9638748" y="2189963"/>
            <a:ext cx="2598684" cy="2350751"/>
            <a:chOff x="9612293" y="1398890"/>
            <a:chExt cx="2598684" cy="2350751"/>
          </a:xfrm>
        </p:grpSpPr>
        <p:sp>
          <p:nvSpPr>
            <p:cNvPr id="9" name="矩形 8">
              <a:extLst>
                <a:ext uri="{FF2B5EF4-FFF2-40B4-BE49-F238E27FC236}">
                  <a16:creationId xmlns:a16="http://schemas.microsoft.com/office/drawing/2014/main" id="{45906DB5-4CCB-4B1F-B9CA-FD885A316871}"/>
                </a:ext>
              </a:extLst>
            </p:cNvPr>
            <p:cNvSpPr/>
            <p:nvPr/>
          </p:nvSpPr>
          <p:spPr>
            <a:xfrm>
              <a:off x="9612293" y="1398890"/>
              <a:ext cx="2598684" cy="861774"/>
            </a:xfrm>
            <a:prstGeom prst="rect">
              <a:avLst/>
            </a:prstGeom>
          </p:spPr>
          <p:txBody>
            <a:bodyPr wrap="square">
              <a:spAutoFit/>
            </a:bodyPr>
            <a:lstStyle/>
            <a:p>
              <a:r>
                <a:rPr lang="en-US" altLang="zh-CN" sz="1600" dirty="0">
                  <a:latin typeface="Consolas" panose="020B0609020204030204" pitchFamily="49" charset="0"/>
                </a:rPr>
                <a:t>[1,   2,    3,    4], </a:t>
              </a:r>
            </a:p>
            <a:p>
              <a:r>
                <a:rPr lang="en-US" altLang="zh-CN" sz="1600" dirty="0">
                  <a:latin typeface="Consolas" panose="020B0609020204030204" pitchFamily="49" charset="0"/>
                </a:rPr>
                <a:t>[5,   6,    7,    8], </a:t>
              </a:r>
            </a:p>
            <a:p>
              <a:r>
                <a:rPr lang="en-US" altLang="zh-CN" sz="1600" dirty="0">
                  <a:latin typeface="Consolas" panose="020B0609020204030204" pitchFamily="49" charset="0"/>
                </a:rPr>
                <a:t>[9,   10,   11,   12]</a:t>
              </a:r>
            </a:p>
          </p:txBody>
        </p:sp>
        <p:sp>
          <p:nvSpPr>
            <p:cNvPr id="10" name="矩形 9">
              <a:extLst>
                <a:ext uri="{FF2B5EF4-FFF2-40B4-BE49-F238E27FC236}">
                  <a16:creationId xmlns:a16="http://schemas.microsoft.com/office/drawing/2014/main" id="{720A2680-B447-4C0B-A0FF-9FABF6C862C8}"/>
                </a:ext>
              </a:extLst>
            </p:cNvPr>
            <p:cNvSpPr/>
            <p:nvPr/>
          </p:nvSpPr>
          <p:spPr>
            <a:xfrm>
              <a:off x="10176035" y="2549312"/>
              <a:ext cx="1807317" cy="1200329"/>
            </a:xfrm>
            <a:prstGeom prst="rect">
              <a:avLst/>
            </a:prstGeom>
          </p:spPr>
          <p:txBody>
            <a:bodyPr wrap="square">
              <a:spAutoFit/>
            </a:bodyPr>
            <a:lstStyle/>
            <a:p>
              <a:r>
                <a:rPr lang="zh-CN" altLang="en-US" dirty="0">
                  <a:latin typeface="Consolas" panose="020B0609020204030204" pitchFamily="49" charset="0"/>
                </a:rPr>
                <a:t>[1,  5,  9 ], </a:t>
              </a:r>
              <a:endParaRPr lang="en-US" altLang="zh-CN" dirty="0">
                <a:latin typeface="Consolas" panose="020B0609020204030204" pitchFamily="49" charset="0"/>
              </a:endParaRPr>
            </a:p>
            <a:p>
              <a:r>
                <a:rPr lang="zh-CN" altLang="en-US" dirty="0">
                  <a:latin typeface="Consolas" panose="020B0609020204030204" pitchFamily="49" charset="0"/>
                </a:rPr>
                <a:t>[2,  6,  10], </a:t>
              </a:r>
              <a:endParaRPr lang="en-US" altLang="zh-CN" dirty="0">
                <a:latin typeface="Consolas" panose="020B0609020204030204" pitchFamily="49" charset="0"/>
              </a:endParaRPr>
            </a:p>
            <a:p>
              <a:r>
                <a:rPr lang="zh-CN" altLang="en-US" dirty="0">
                  <a:latin typeface="Consolas" panose="020B0609020204030204" pitchFamily="49" charset="0"/>
                </a:rPr>
                <a:t>[3,  7,  11], </a:t>
              </a:r>
              <a:endParaRPr lang="en-US" altLang="zh-CN" dirty="0">
                <a:latin typeface="Consolas" panose="020B0609020204030204" pitchFamily="49" charset="0"/>
              </a:endParaRPr>
            </a:p>
            <a:p>
              <a:r>
                <a:rPr lang="zh-CN" altLang="en-US" dirty="0">
                  <a:latin typeface="Consolas" panose="020B0609020204030204" pitchFamily="49" charset="0"/>
                </a:rPr>
                <a:t>[4,  8,  12]</a:t>
              </a:r>
            </a:p>
          </p:txBody>
        </p:sp>
        <p:sp>
          <p:nvSpPr>
            <p:cNvPr id="11" name="箭头: 右 10">
              <a:extLst>
                <a:ext uri="{FF2B5EF4-FFF2-40B4-BE49-F238E27FC236}">
                  <a16:creationId xmlns:a16="http://schemas.microsoft.com/office/drawing/2014/main" id="{8968E883-A629-44E2-B833-376D6BB84C90}"/>
                </a:ext>
              </a:extLst>
            </p:cNvPr>
            <p:cNvSpPr/>
            <p:nvPr/>
          </p:nvSpPr>
          <p:spPr>
            <a:xfrm rot="5400000">
              <a:off x="10778406" y="2308761"/>
              <a:ext cx="403849" cy="198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07F4020A-7ED0-4167-A862-C96FBBDC5F4C}"/>
              </a:ext>
            </a:extLst>
          </p:cNvPr>
          <p:cNvSpPr/>
          <p:nvPr/>
        </p:nvSpPr>
        <p:spPr>
          <a:xfrm>
            <a:off x="419442" y="2203096"/>
            <a:ext cx="8022422" cy="1754326"/>
          </a:xfrm>
          <a:prstGeom prst="rect">
            <a:avLst/>
          </a:prstGeom>
        </p:spPr>
        <p:txBody>
          <a:bodyPr wrap="square">
            <a:spAutoFit/>
          </a:bodyPr>
          <a:lstStyle/>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4</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5</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6</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7</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8</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9</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12</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matrix_transpose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list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zip</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matrix_transpose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matrix_transpose2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item</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matrix_transpose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matrix_transpose3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list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item</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item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zip</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cs typeface="Times New Roman" panose="02020603050405020304" pitchFamily="18" charset="0"/>
            </a:endParaRPr>
          </a:p>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matrix_transpose3</a:t>
            </a:r>
            <a:endParaRPr lang="zh-CN" altLang="zh-CN" sz="2000" kern="100" dirty="0">
              <a:latin typeface="Consolas" panose="020B0609020204030204" pitchFamily="49" charset="0"/>
              <a:cs typeface="Times New Roman" panose="02020603050405020304" pitchFamily="18" charset="0"/>
            </a:endParaRPr>
          </a:p>
        </p:txBody>
      </p:sp>
      <p:sp>
        <p:nvSpPr>
          <p:cNvPr id="13" name="矩形 12">
            <a:extLst>
              <a:ext uri="{FF2B5EF4-FFF2-40B4-BE49-F238E27FC236}">
                <a16:creationId xmlns:a16="http://schemas.microsoft.com/office/drawing/2014/main" id="{2CBF1729-C60A-4409-8523-D68F0262E76A}"/>
              </a:ext>
            </a:extLst>
          </p:cNvPr>
          <p:cNvSpPr/>
          <p:nvPr/>
        </p:nvSpPr>
        <p:spPr>
          <a:xfrm>
            <a:off x="361881" y="4508525"/>
            <a:ext cx="8137543" cy="923330"/>
          </a:xfrm>
          <a:prstGeom prst="rect">
            <a:avLst/>
          </a:prstGeom>
        </p:spPr>
        <p:txBody>
          <a:bodyPr wrap="square">
            <a:spAutoFit/>
          </a:bodyPr>
          <a:lstStyle/>
          <a:p>
            <a:pPr>
              <a:buFont typeface="Wingdings" pitchFamily="2" charset="2"/>
              <a:buNone/>
            </a:pPr>
            <a:r>
              <a:rPr lang="en-US" altLang="zh-CN" dirty="0">
                <a:latin typeface="Consolas" panose="020B0609020204030204" pitchFamily="49" charset="0"/>
              </a:rPr>
              <a:t>&gt;&gt;&gt; matrix = [ [1, 2, 3, 4], [5, 6, 7, 8], [9, 10, 11, 12]] </a:t>
            </a:r>
          </a:p>
          <a:p>
            <a:pPr>
              <a:buFont typeface="Wingdings" pitchFamily="2" charset="2"/>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&gt;&gt;&gt;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row</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row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matrix</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en-US" altLang="zh-CN" b="1" dirty="0">
              <a:latin typeface="Consolas" panose="020B0609020204030204" pitchFamily="49" charset="0"/>
            </a:endParaRPr>
          </a:p>
          <a:p>
            <a:pPr>
              <a:buFont typeface="Wingdings" pitchFamily="2" charset="2"/>
              <a:buNone/>
            </a:pPr>
            <a:r>
              <a:rPr lang="en-US" altLang="zh-CN" dirty="0">
                <a:solidFill>
                  <a:srgbClr val="0070C0"/>
                </a:solidFill>
                <a:latin typeface="Consolas" panose="020B0609020204030204" pitchFamily="49" charset="0"/>
              </a:rPr>
              <a:t>[[1, 5, 9], [2, 6, 10], [3, 7, 11], [4, 8, 12]]</a:t>
            </a:r>
            <a:r>
              <a:rPr lang="en-US" altLang="zh-CN" dirty="0">
                <a:latin typeface="Consolas" panose="020B0609020204030204" pitchFamily="49" charset="0"/>
              </a:rPr>
              <a:t> </a:t>
            </a:r>
          </a:p>
        </p:txBody>
      </p:sp>
      <p:sp>
        <p:nvSpPr>
          <p:cNvPr id="14" name="矩形 13">
            <a:extLst>
              <a:ext uri="{FF2B5EF4-FFF2-40B4-BE49-F238E27FC236}">
                <a16:creationId xmlns:a16="http://schemas.microsoft.com/office/drawing/2014/main" id="{2139EB8F-BD4F-4DE1-9C4A-2BAEB569300C}"/>
              </a:ext>
            </a:extLst>
          </p:cNvPr>
          <p:cNvSpPr/>
          <p:nvPr/>
        </p:nvSpPr>
        <p:spPr>
          <a:xfrm>
            <a:off x="8523767" y="4737029"/>
            <a:ext cx="2723823" cy="646331"/>
          </a:xfrm>
          <a:prstGeom prst="rect">
            <a:avLst/>
          </a:prstGeom>
        </p:spPr>
        <p:txBody>
          <a:bodyPr wrap="none">
            <a:spAutoFit/>
          </a:bodyPr>
          <a:lstStyle/>
          <a:p>
            <a:pPr algn="ctr"/>
            <a:r>
              <a:rPr lang="zh-CN" altLang="en-US" dirty="0"/>
              <a:t>表达式为一个列表推导式</a:t>
            </a:r>
            <a:endParaRPr lang="en-US" altLang="zh-CN" dirty="0"/>
          </a:p>
          <a:p>
            <a:pPr algn="ctr"/>
            <a:r>
              <a:rPr lang="en-US" altLang="zh-CN" dirty="0"/>
              <a:t>[row[</a:t>
            </a:r>
            <a:r>
              <a:rPr lang="en-US" altLang="zh-CN" dirty="0" err="1"/>
              <a:t>i</a:t>
            </a:r>
            <a:r>
              <a:rPr lang="en-US" altLang="zh-CN" dirty="0"/>
              <a:t>] for row in matrix]</a:t>
            </a:r>
            <a:endParaRPr lang="zh-CN" altLang="en-US" dirty="0"/>
          </a:p>
        </p:txBody>
      </p:sp>
    </p:spTree>
    <p:extLst>
      <p:ext uri="{BB962C8B-B14F-4D97-AF65-F5344CB8AC3E}">
        <p14:creationId xmlns:p14="http://schemas.microsoft.com/office/powerpoint/2010/main" val="4263862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E951A-B5AF-4E1F-A394-94DD9D1C9DA6}"/>
              </a:ext>
            </a:extLst>
          </p:cNvPr>
          <p:cNvSpPr>
            <a:spLocks noGrp="1"/>
          </p:cNvSpPr>
          <p:nvPr>
            <p:ph type="title"/>
          </p:nvPr>
        </p:nvSpPr>
        <p:spPr/>
        <p:txBody>
          <a:bodyPr/>
          <a:lstStyle/>
          <a:p>
            <a:r>
              <a:rPr lang="zh-CN" altLang="en-US" dirty="0"/>
              <a:t>锯齿状列表：示例</a:t>
            </a:r>
          </a:p>
        </p:txBody>
      </p:sp>
      <p:sp>
        <p:nvSpPr>
          <p:cNvPr id="3" name="内容占位符 2">
            <a:extLst>
              <a:ext uri="{FF2B5EF4-FFF2-40B4-BE49-F238E27FC236}">
                <a16:creationId xmlns:a16="http://schemas.microsoft.com/office/drawing/2014/main" id="{F7D7B0C0-8C68-4B94-8AB7-73DB31117FFF}"/>
              </a:ext>
            </a:extLst>
          </p:cNvPr>
          <p:cNvSpPr>
            <a:spLocks noGrp="1"/>
          </p:cNvSpPr>
          <p:nvPr>
            <p:ph idx="1"/>
          </p:nvPr>
        </p:nvSpPr>
        <p:spPr/>
        <p:txBody>
          <a:bodyPr/>
          <a:lstStyle/>
          <a:p>
            <a:r>
              <a:rPr lang="zh-CN" altLang="en-US" dirty="0"/>
              <a:t>杨辉三角形</a:t>
            </a:r>
            <a:r>
              <a:rPr lang="en-US" altLang="zh-CN" dirty="0"/>
              <a:t>, n</a:t>
            </a:r>
            <a:r>
              <a:rPr lang="zh-CN" altLang="en-US" dirty="0"/>
              <a:t>表示行数</a:t>
            </a:r>
          </a:p>
        </p:txBody>
      </p:sp>
      <p:sp>
        <p:nvSpPr>
          <p:cNvPr id="5" name="矩形 4">
            <a:extLst>
              <a:ext uri="{FF2B5EF4-FFF2-40B4-BE49-F238E27FC236}">
                <a16:creationId xmlns:a16="http://schemas.microsoft.com/office/drawing/2014/main" id="{BD8A9386-F301-41EC-B4C5-3575288A90F7}"/>
              </a:ext>
            </a:extLst>
          </p:cNvPr>
          <p:cNvSpPr/>
          <p:nvPr/>
        </p:nvSpPr>
        <p:spPr>
          <a:xfrm>
            <a:off x="321764" y="1425865"/>
            <a:ext cx="7605304"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def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FF00FF"/>
                </a:solidFill>
                <a:latin typeface="Consolas" panose="020B0609020204030204" pitchFamily="49" charset="0"/>
                <a:ea typeface="宋体" panose="02010600030101010101" pitchFamily="2" charset="-122"/>
                <a:cs typeface="Times New Roman" panose="02020603050405020304" pitchFamily="18" charset="0"/>
              </a:rPr>
              <a:t>yanghui_triangle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not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isinstance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int</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raise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ValueError</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nsolas" panose="020B0609020204030204" pitchFamily="49" charset="0"/>
                <a:ea typeface="宋体" panose="02010600030101010101" pitchFamily="2" charset="-122"/>
                <a:cs typeface="Times New Roman" panose="02020603050405020304" pitchFamily="18" charset="0"/>
              </a:rPr>
              <a:t>'A positive integer is expected.'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triangle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triangle</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line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new_line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j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len</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line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new_line</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line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j</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line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j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new_line</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triangle</a:t>
            </a:r>
            <a:r>
              <a:rPr lang="en-US" altLang="zh-CN" b="1" kern="0" dirty="0" err="1">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append</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new_line</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line </a:t>
            </a:r>
            <a:r>
              <a:rPr lang="en-US" altLang="zh-CN" b="1" kern="0" dirty="0">
                <a:solidFill>
                  <a:srgbClr val="00008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new_line</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triangle</a:t>
            </a:r>
            <a:endParaRPr lang="zh-CN" altLang="zh-CN" sz="2000" kern="100" dirty="0">
              <a:latin typeface="Consolas" panose="020B0609020204030204" pitchFamily="49"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53C3ED3-32BB-4CC2-969B-1330968F5A1C}"/>
              </a:ext>
            </a:extLst>
          </p:cNvPr>
          <p:cNvPicPr>
            <a:picLocks noChangeAspect="1"/>
          </p:cNvPicPr>
          <p:nvPr/>
        </p:nvPicPr>
        <p:blipFill>
          <a:blip r:embed="rId2"/>
          <a:stretch>
            <a:fillRect/>
          </a:stretch>
        </p:blipFill>
        <p:spPr>
          <a:xfrm>
            <a:off x="8101900" y="2487672"/>
            <a:ext cx="3987417" cy="1935920"/>
          </a:xfrm>
          <a:prstGeom prst="rect">
            <a:avLst/>
          </a:prstGeom>
        </p:spPr>
      </p:pic>
      <p:sp>
        <p:nvSpPr>
          <p:cNvPr id="7" name="文本框 6">
            <a:extLst>
              <a:ext uri="{FF2B5EF4-FFF2-40B4-BE49-F238E27FC236}">
                <a16:creationId xmlns:a16="http://schemas.microsoft.com/office/drawing/2014/main" id="{1700C836-3FFD-438A-9938-D00942496A14}"/>
              </a:ext>
            </a:extLst>
          </p:cNvPr>
          <p:cNvSpPr txBox="1"/>
          <p:nvPr/>
        </p:nvSpPr>
        <p:spPr>
          <a:xfrm>
            <a:off x="8057742" y="1494140"/>
            <a:ext cx="3873282" cy="923330"/>
          </a:xfrm>
          <a:prstGeom prst="rect">
            <a:avLst/>
          </a:prstGeom>
          <a:noFill/>
        </p:spPr>
        <p:txBody>
          <a:bodyPr wrap="square" rtlCol="0">
            <a:spAutoFit/>
          </a:bodyPr>
          <a:lstStyle/>
          <a:p>
            <a:r>
              <a:rPr lang="zh-CN" altLang="en-US" dirty="0">
                <a:solidFill>
                  <a:srgbClr val="0070C0"/>
                </a:solidFill>
              </a:rPr>
              <a:t>下一行相比上一行多了一个数，最前面和最后为</a:t>
            </a:r>
            <a:r>
              <a:rPr lang="en-US" altLang="zh-CN" dirty="0">
                <a:solidFill>
                  <a:srgbClr val="0070C0"/>
                </a:solidFill>
              </a:rPr>
              <a:t>1</a:t>
            </a:r>
            <a:r>
              <a:rPr lang="zh-CN" altLang="en-US" dirty="0">
                <a:solidFill>
                  <a:srgbClr val="0070C0"/>
                </a:solidFill>
              </a:rPr>
              <a:t>，中间的各项都是上一行中连续两项之和</a:t>
            </a:r>
          </a:p>
        </p:txBody>
      </p:sp>
      <p:grpSp>
        <p:nvGrpSpPr>
          <p:cNvPr id="8" name="组合 7">
            <a:extLst>
              <a:ext uri="{FF2B5EF4-FFF2-40B4-BE49-F238E27FC236}">
                <a16:creationId xmlns:a16="http://schemas.microsoft.com/office/drawing/2014/main" id="{E46F2D11-308E-497C-B948-AE93A33A2927}"/>
              </a:ext>
            </a:extLst>
          </p:cNvPr>
          <p:cNvGrpSpPr/>
          <p:nvPr/>
        </p:nvGrpSpPr>
        <p:grpSpPr>
          <a:xfrm>
            <a:off x="8309566" y="4749852"/>
            <a:ext cx="4252449" cy="923330"/>
            <a:chOff x="6867288" y="5548393"/>
            <a:chExt cx="4252449" cy="923330"/>
          </a:xfrm>
        </p:grpSpPr>
        <p:sp>
          <p:nvSpPr>
            <p:cNvPr id="9" name="矩形 8">
              <a:extLst>
                <a:ext uri="{FF2B5EF4-FFF2-40B4-BE49-F238E27FC236}">
                  <a16:creationId xmlns:a16="http://schemas.microsoft.com/office/drawing/2014/main" id="{AAAF257F-857C-421F-8EEC-EC791684DF3C}"/>
                </a:ext>
              </a:extLst>
            </p:cNvPr>
            <p:cNvSpPr/>
            <p:nvPr/>
          </p:nvSpPr>
          <p:spPr>
            <a:xfrm>
              <a:off x="8397497" y="6119243"/>
              <a:ext cx="1565329" cy="3254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EA85431-EB3C-4BEA-94A4-3F5DBCB88EBA}"/>
                </a:ext>
              </a:extLst>
            </p:cNvPr>
            <p:cNvSpPr/>
            <p:nvPr/>
          </p:nvSpPr>
          <p:spPr>
            <a:xfrm>
              <a:off x="8090115" y="5563891"/>
              <a:ext cx="1565329" cy="3254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AE43DB7-F31C-4F00-884C-1911D2901674}"/>
                </a:ext>
              </a:extLst>
            </p:cNvPr>
            <p:cNvSpPr txBox="1"/>
            <p:nvPr/>
          </p:nvSpPr>
          <p:spPr>
            <a:xfrm>
              <a:off x="6867288" y="5548393"/>
              <a:ext cx="4252449" cy="923330"/>
            </a:xfrm>
            <a:prstGeom prst="rect">
              <a:avLst/>
            </a:prstGeom>
            <a:noFill/>
          </p:spPr>
          <p:txBody>
            <a:bodyPr wrap="square" rtlCol="0">
              <a:spAutoFit/>
            </a:bodyPr>
            <a:lstStyle/>
            <a:p>
              <a:r>
                <a:rPr lang="en-US" altLang="zh-CN" dirty="0"/>
                <a:t>line: 	【 1</a:t>
              </a:r>
              <a:r>
                <a:rPr lang="zh-CN" altLang="en-US" dirty="0"/>
                <a:t>，</a:t>
              </a:r>
              <a:r>
                <a:rPr lang="en-US" altLang="zh-CN" dirty="0"/>
                <a:t>4</a:t>
              </a:r>
              <a:r>
                <a:rPr lang="zh-CN" altLang="en-US" dirty="0"/>
                <a:t>， </a:t>
              </a:r>
              <a:r>
                <a:rPr lang="en-US" altLang="zh-CN" dirty="0"/>
                <a:t>6</a:t>
              </a:r>
              <a:r>
                <a:rPr lang="zh-CN" altLang="en-US" dirty="0"/>
                <a:t>， </a:t>
              </a:r>
              <a:r>
                <a:rPr lang="en-US" altLang="zh-CN" dirty="0"/>
                <a:t>4</a:t>
              </a:r>
              <a:r>
                <a:rPr lang="zh-CN" altLang="en-US" dirty="0"/>
                <a:t>，  </a:t>
              </a:r>
              <a:r>
                <a:rPr lang="en-US" altLang="zh-CN" dirty="0"/>
                <a:t>1 】</a:t>
              </a:r>
            </a:p>
            <a:p>
              <a:endParaRPr lang="en-US" altLang="zh-CN" dirty="0">
                <a:sym typeface="Wingdings" panose="05000000000000000000" pitchFamily="2" charset="2"/>
              </a:endParaRPr>
            </a:p>
            <a:p>
              <a:r>
                <a:rPr lang="en-US" altLang="zh-CN" dirty="0">
                  <a:sym typeface="Wingdings" panose="05000000000000000000" pitchFamily="2" charset="2"/>
                </a:rPr>
                <a:t>    	</a:t>
              </a:r>
              <a:r>
                <a:rPr lang="en-US" altLang="zh-CN" dirty="0"/>
                <a:t>【 1</a:t>
              </a:r>
              <a:r>
                <a:rPr lang="zh-CN" altLang="en-US" dirty="0"/>
                <a:t>，</a:t>
              </a:r>
              <a:r>
                <a:rPr lang="en-US" altLang="zh-CN" dirty="0"/>
                <a:t>5</a:t>
              </a:r>
              <a:r>
                <a:rPr lang="zh-CN" altLang="en-US" dirty="0"/>
                <a:t>，</a:t>
              </a:r>
              <a:r>
                <a:rPr lang="en-US" altLang="zh-CN" dirty="0"/>
                <a:t>10</a:t>
              </a:r>
              <a:r>
                <a:rPr lang="zh-CN" altLang="en-US" dirty="0"/>
                <a:t>，</a:t>
              </a:r>
              <a:r>
                <a:rPr lang="en-US" altLang="zh-CN" dirty="0"/>
                <a:t>10</a:t>
              </a:r>
              <a:r>
                <a:rPr lang="zh-CN" altLang="en-US" dirty="0"/>
                <a:t>，</a:t>
              </a:r>
              <a:r>
                <a:rPr lang="en-US" altLang="zh-CN" dirty="0"/>
                <a:t>5,   1 】</a:t>
              </a:r>
              <a:endParaRPr lang="zh-CN" altLang="en-US" dirty="0"/>
            </a:p>
          </p:txBody>
        </p:sp>
        <p:cxnSp>
          <p:nvCxnSpPr>
            <p:cNvPr id="12" name="直接箭头连接符 11">
              <a:extLst>
                <a:ext uri="{FF2B5EF4-FFF2-40B4-BE49-F238E27FC236}">
                  <a16:creationId xmlns:a16="http://schemas.microsoft.com/office/drawing/2014/main" id="{D180E554-7C69-4A63-8DA4-B9527481C630}"/>
                </a:ext>
              </a:extLst>
            </p:cNvPr>
            <p:cNvCxnSpPr/>
            <p:nvPr/>
          </p:nvCxnSpPr>
          <p:spPr>
            <a:xfrm>
              <a:off x="8818536" y="5889355"/>
              <a:ext cx="185979" cy="259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6C80F838-AB94-4EDF-B572-AF08AE29BCA1}"/>
              </a:ext>
            </a:extLst>
          </p:cNvPr>
          <p:cNvSpPr txBox="1"/>
          <p:nvPr/>
        </p:nvSpPr>
        <p:spPr>
          <a:xfrm>
            <a:off x="4124416" y="1151760"/>
            <a:ext cx="2752634" cy="46166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2400" b="1" dirty="0">
                <a:solidFill>
                  <a:schemeClr val="bg1"/>
                </a:solidFill>
              </a:rPr>
              <a:t>yanghui_triangle.py</a:t>
            </a:r>
            <a:endParaRPr lang="zh-CN" altLang="en-US" sz="2400" b="1" dirty="0">
              <a:solidFill>
                <a:schemeClr val="bg1"/>
              </a:solidFill>
            </a:endParaRPr>
          </a:p>
        </p:txBody>
      </p:sp>
    </p:spTree>
    <p:extLst>
      <p:ext uri="{BB962C8B-B14F-4D97-AF65-F5344CB8AC3E}">
        <p14:creationId xmlns:p14="http://schemas.microsoft.com/office/powerpoint/2010/main" val="78910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FB89D-3B4C-44E5-BCA2-738F8DCD4E8A}"/>
              </a:ext>
            </a:extLst>
          </p:cNvPr>
          <p:cNvSpPr>
            <a:spLocks noGrp="1"/>
          </p:cNvSpPr>
          <p:nvPr>
            <p:ph type="title"/>
          </p:nvPr>
        </p:nvSpPr>
        <p:spPr/>
        <p:txBody>
          <a:bodyPr/>
          <a:lstStyle/>
          <a:p>
            <a:r>
              <a:rPr lang="zh-CN" altLang="en-US" dirty="0"/>
              <a:t>有序对象：下标形式</a:t>
            </a:r>
          </a:p>
        </p:txBody>
      </p:sp>
      <p:sp>
        <p:nvSpPr>
          <p:cNvPr id="3" name="内容占位符 2">
            <a:extLst>
              <a:ext uri="{FF2B5EF4-FFF2-40B4-BE49-F238E27FC236}">
                <a16:creationId xmlns:a16="http://schemas.microsoft.com/office/drawing/2014/main" id="{68D4D2D3-E755-4A27-A442-D7064E456E03}"/>
              </a:ext>
            </a:extLst>
          </p:cNvPr>
          <p:cNvSpPr>
            <a:spLocks noGrp="1"/>
          </p:cNvSpPr>
          <p:nvPr>
            <p:ph idx="1"/>
          </p:nvPr>
        </p:nvSpPr>
        <p:spPr/>
        <p:txBody>
          <a:bodyPr>
            <a:noAutofit/>
          </a:bodyPr>
          <a:lstStyle/>
          <a:p>
            <a:pPr>
              <a:lnSpc>
                <a:spcPct val="100000"/>
              </a:lnSpc>
              <a:spcBef>
                <a:spcPts val="0"/>
              </a:spcBef>
              <a:spcAft>
                <a:spcPts val="300"/>
              </a:spcAft>
            </a:pPr>
            <a:r>
              <a:rPr lang="zh-CN" altLang="en-US" dirty="0"/>
              <a:t>列表和元组中的元素的类型没有限制，其元素可以是一个可通过下标访问的有序对象</a:t>
            </a:r>
            <a:endParaRPr lang="en-US" altLang="zh-CN" dirty="0"/>
          </a:p>
          <a:p>
            <a:pPr lvl="1">
              <a:lnSpc>
                <a:spcPct val="100000"/>
              </a:lnSpc>
              <a:spcBef>
                <a:spcPts val="0"/>
              </a:spcBef>
              <a:spcAft>
                <a:spcPts val="300"/>
              </a:spcAft>
            </a:pPr>
            <a:r>
              <a:rPr lang="zh-CN" altLang="en-US" sz="2000" dirty="0"/>
              <a:t>多级下标形式：</a:t>
            </a:r>
            <a:r>
              <a:rPr lang="en-US" altLang="zh-CN" sz="2000" dirty="0"/>
              <a:t>seq[index1][index2]</a:t>
            </a:r>
          </a:p>
          <a:p>
            <a:pPr lvl="1">
              <a:lnSpc>
                <a:spcPct val="100000"/>
              </a:lnSpc>
              <a:spcBef>
                <a:spcPts val="0"/>
              </a:spcBef>
              <a:spcAft>
                <a:spcPts val="300"/>
              </a:spcAft>
            </a:pPr>
            <a:r>
              <a:rPr lang="zh-CN" altLang="en-US" sz="2000" dirty="0"/>
              <a:t>连续的下标访问采用</a:t>
            </a:r>
            <a:r>
              <a:rPr lang="zh-CN" altLang="en-US" sz="2000" b="1" dirty="0">
                <a:solidFill>
                  <a:schemeClr val="accent6"/>
                </a:solidFill>
              </a:rPr>
              <a:t>左结合</a:t>
            </a:r>
            <a:r>
              <a:rPr lang="zh-CN" altLang="en-US" sz="2000" dirty="0"/>
              <a:t>的方式</a:t>
            </a:r>
            <a:endParaRPr lang="en-US" altLang="zh-CN" sz="2000" dirty="0"/>
          </a:p>
          <a:p>
            <a:pPr lvl="1">
              <a:lnSpc>
                <a:spcPct val="100000"/>
              </a:lnSpc>
              <a:spcBef>
                <a:spcPts val="0"/>
              </a:spcBef>
              <a:spcAft>
                <a:spcPts val="300"/>
              </a:spcAft>
            </a:pPr>
            <a:r>
              <a:rPr lang="zh-CN" altLang="en-US" sz="2000" dirty="0"/>
              <a:t>通过</a:t>
            </a:r>
            <a:r>
              <a:rPr lang="en-US" altLang="zh-CN" sz="2000" dirty="0"/>
              <a:t>seq[index1]</a:t>
            </a:r>
            <a:r>
              <a:rPr lang="zh-CN" altLang="en-US" sz="2000" dirty="0"/>
              <a:t>得到</a:t>
            </a:r>
            <a:r>
              <a:rPr lang="en-US" altLang="zh-CN" sz="2000" dirty="0"/>
              <a:t>seq</a:t>
            </a:r>
            <a:r>
              <a:rPr lang="zh-CN" altLang="en-US" sz="2000" dirty="0"/>
              <a:t>下标为</a:t>
            </a:r>
            <a:r>
              <a:rPr lang="en-US" altLang="zh-CN" sz="2000" dirty="0"/>
              <a:t>index1</a:t>
            </a:r>
            <a:r>
              <a:rPr lang="zh-CN" altLang="en-US" sz="2000" dirty="0"/>
              <a:t>的元素</a:t>
            </a:r>
            <a:r>
              <a:rPr lang="en-US" altLang="zh-CN" sz="2000" dirty="0"/>
              <a:t>, </a:t>
            </a:r>
            <a:r>
              <a:rPr lang="zh-CN" altLang="en-US" sz="2000" dirty="0"/>
              <a:t>比如为</a:t>
            </a:r>
            <a:r>
              <a:rPr lang="en-US" altLang="zh-CN" sz="2000" dirty="0"/>
              <a:t>e</a:t>
            </a:r>
          </a:p>
          <a:p>
            <a:pPr lvl="1">
              <a:lnSpc>
                <a:spcPct val="100000"/>
              </a:lnSpc>
              <a:spcBef>
                <a:spcPts val="0"/>
              </a:spcBef>
              <a:spcAft>
                <a:spcPts val="300"/>
              </a:spcAft>
            </a:pPr>
            <a:r>
              <a:rPr lang="en-US" altLang="zh-CN" sz="2000" dirty="0"/>
              <a:t>seq[index1][index2]</a:t>
            </a:r>
            <a:r>
              <a:rPr lang="zh-CN" altLang="en-US" sz="2000" dirty="0"/>
              <a:t>相当于</a:t>
            </a:r>
            <a:r>
              <a:rPr lang="en-US" altLang="zh-CN" sz="2000" dirty="0"/>
              <a:t>e[index2], </a:t>
            </a:r>
            <a:r>
              <a:rPr lang="zh-CN" altLang="en-US" sz="2000" dirty="0"/>
              <a:t>即访问</a:t>
            </a:r>
            <a:r>
              <a:rPr lang="en-US" altLang="zh-CN" sz="2000" dirty="0"/>
              <a:t>seq</a:t>
            </a:r>
            <a:r>
              <a:rPr lang="zh-CN" altLang="en-US" sz="2000" dirty="0"/>
              <a:t> </a:t>
            </a:r>
            <a:r>
              <a:rPr lang="en-US" altLang="zh-CN" sz="2000" dirty="0"/>
              <a:t>(</a:t>
            </a:r>
            <a:r>
              <a:rPr lang="zh-CN" altLang="en-US" sz="2000" dirty="0"/>
              <a:t>下标为</a:t>
            </a:r>
            <a:r>
              <a:rPr lang="en-US" altLang="zh-CN" sz="2000" dirty="0"/>
              <a:t>index1)</a:t>
            </a:r>
            <a:r>
              <a:rPr lang="zh-CN" altLang="en-US" sz="2000" dirty="0"/>
              <a:t>元素所指向的容器对象中的相应</a:t>
            </a:r>
            <a:r>
              <a:rPr lang="en-US" altLang="zh-CN" sz="2000" dirty="0"/>
              <a:t>(</a:t>
            </a:r>
            <a:r>
              <a:rPr lang="zh-CN" altLang="en-US" sz="2000" dirty="0"/>
              <a:t>下标为</a:t>
            </a:r>
            <a:r>
              <a:rPr lang="en-US" altLang="zh-CN" sz="2000" dirty="0"/>
              <a:t>index2)</a:t>
            </a:r>
            <a:r>
              <a:rPr lang="zh-CN" altLang="en-US" sz="2000" dirty="0"/>
              <a:t>元素</a:t>
            </a:r>
            <a:r>
              <a:rPr lang="en-US" altLang="zh-CN" sz="2000" dirty="0"/>
              <a:t> </a:t>
            </a:r>
          </a:p>
          <a:p>
            <a:pPr marL="285750" indent="-285750">
              <a:spcBef>
                <a:spcPts val="0"/>
              </a:spcBef>
              <a:spcAft>
                <a:spcPts val="300"/>
              </a:spcAft>
            </a:pPr>
            <a:r>
              <a:rPr lang="zh-CN" altLang="en-US" dirty="0">
                <a:solidFill>
                  <a:srgbClr val="0070C0"/>
                </a:solidFill>
              </a:rPr>
              <a:t>列表为</a:t>
            </a:r>
            <a:r>
              <a:rPr lang="zh-CN" altLang="en-US" b="1" dirty="0">
                <a:solidFill>
                  <a:srgbClr val="FF0000"/>
                </a:solidFill>
              </a:rPr>
              <a:t>可变对象</a:t>
            </a:r>
            <a:r>
              <a:rPr lang="en-US" altLang="zh-CN" dirty="0">
                <a:solidFill>
                  <a:srgbClr val="0070C0"/>
                </a:solidFill>
              </a:rPr>
              <a:t>, </a:t>
            </a:r>
            <a:r>
              <a:rPr lang="zh-CN" altLang="en-US" dirty="0">
                <a:solidFill>
                  <a:srgbClr val="0070C0"/>
                </a:solidFill>
              </a:rPr>
              <a:t>指的是可以</a:t>
            </a:r>
            <a:r>
              <a:rPr lang="en-US" altLang="zh-CN" dirty="0">
                <a:solidFill>
                  <a:srgbClr val="0070C0"/>
                </a:solidFill>
              </a:rPr>
              <a:t>(</a:t>
            </a:r>
            <a:r>
              <a:rPr lang="zh-CN" altLang="en-US" dirty="0">
                <a:solidFill>
                  <a:srgbClr val="0070C0"/>
                </a:solidFill>
              </a:rPr>
              <a:t>通过赋值语句</a:t>
            </a:r>
            <a:r>
              <a:rPr lang="en-US" altLang="zh-CN" dirty="0">
                <a:solidFill>
                  <a:srgbClr val="0070C0"/>
                </a:solidFill>
              </a:rPr>
              <a:t>)</a:t>
            </a:r>
            <a:r>
              <a:rPr lang="zh-CN" altLang="en-US" b="1" dirty="0">
                <a:solidFill>
                  <a:srgbClr val="FF0000"/>
                </a:solidFill>
              </a:rPr>
              <a:t>修改列表的元素，可以增加或删除列表的元素</a:t>
            </a:r>
            <a:endParaRPr lang="en-US" altLang="zh-CN" b="1" dirty="0">
              <a:solidFill>
                <a:srgbClr val="FF0000"/>
              </a:solidFill>
            </a:endParaRPr>
          </a:p>
          <a:p>
            <a:pPr marL="742950" lvl="1" indent="-285750">
              <a:spcBef>
                <a:spcPts val="0"/>
              </a:spcBef>
              <a:spcAft>
                <a:spcPts val="300"/>
              </a:spcAft>
            </a:pPr>
            <a:r>
              <a:rPr lang="zh-CN" altLang="en-US" sz="2000" dirty="0"/>
              <a:t>通过赋值语句修改列表的元素指的是改变列表元素所指向的对象</a:t>
            </a:r>
            <a:r>
              <a:rPr lang="en-US" altLang="zh-CN" sz="2000" dirty="0"/>
              <a:t>, </a:t>
            </a:r>
            <a:r>
              <a:rPr lang="zh-CN" altLang="en-US" sz="2000" dirty="0"/>
              <a:t>而不是改变列表元素所指向的对象的值</a:t>
            </a:r>
            <a:endParaRPr lang="en-US" altLang="zh-CN" sz="2000" b="1" dirty="0">
              <a:solidFill>
                <a:srgbClr val="FF0000"/>
              </a:solidFill>
            </a:endParaRPr>
          </a:p>
          <a:p>
            <a:pPr marL="372801" indent="-285750">
              <a:spcBef>
                <a:spcPts val="0"/>
              </a:spcBef>
              <a:spcAft>
                <a:spcPts val="300"/>
              </a:spcAft>
            </a:pPr>
            <a:r>
              <a:rPr lang="zh-CN" altLang="en-US" dirty="0"/>
              <a:t>元组和列表的元素可指向可变或不可变对象</a:t>
            </a:r>
            <a:endParaRPr lang="en-US" altLang="zh-CN" dirty="0"/>
          </a:p>
          <a:p>
            <a:pPr marL="830001" lvl="1" indent="-285750">
              <a:lnSpc>
                <a:spcPct val="100000"/>
              </a:lnSpc>
              <a:spcBef>
                <a:spcPts val="0"/>
              </a:spcBef>
              <a:spcAft>
                <a:spcPts val="300"/>
              </a:spcAft>
            </a:pPr>
            <a:r>
              <a:rPr lang="zh-CN" altLang="en-US" sz="2000" dirty="0"/>
              <a:t>如果某个元素是一个可变的容器对象（如列表）</a:t>
            </a:r>
            <a:endParaRPr lang="en-US" altLang="zh-CN" sz="2000" dirty="0"/>
          </a:p>
          <a:p>
            <a:pPr marL="1374252" lvl="2" indent="-285750">
              <a:spcBef>
                <a:spcPts val="0"/>
              </a:spcBef>
              <a:spcAft>
                <a:spcPts val="300"/>
              </a:spcAft>
            </a:pPr>
            <a:r>
              <a:rPr lang="zh-CN" altLang="en-US" dirty="0"/>
              <a:t>可以通过两层下标或相应方法来修改该元素所指向对象的值</a:t>
            </a:r>
            <a:endParaRPr lang="en-US" altLang="zh-CN" dirty="0"/>
          </a:p>
          <a:p>
            <a:pPr marL="1374252" lvl="2" indent="-285750">
              <a:spcBef>
                <a:spcPts val="0"/>
              </a:spcBef>
              <a:spcAft>
                <a:spcPts val="300"/>
              </a:spcAft>
            </a:pPr>
            <a:r>
              <a:rPr lang="zh-CN" altLang="en-US" dirty="0"/>
              <a:t>但这点与外层容器对象的可变性无关</a:t>
            </a:r>
            <a:endParaRPr lang="en-US" altLang="zh-CN" dirty="0"/>
          </a:p>
          <a:p>
            <a:pPr marL="459852" indent="-285750">
              <a:spcBef>
                <a:spcPts val="0"/>
              </a:spcBef>
              <a:spcAft>
                <a:spcPts val="300"/>
              </a:spcAft>
            </a:pPr>
            <a:r>
              <a:rPr lang="zh-CN" altLang="en-US" dirty="0"/>
              <a:t>元组不可变，指的是</a:t>
            </a:r>
            <a:r>
              <a:rPr lang="zh-CN" altLang="en-US" b="1" dirty="0">
                <a:solidFill>
                  <a:srgbClr val="0070C0"/>
                </a:solidFill>
              </a:rPr>
              <a:t>其元素不可变</a:t>
            </a:r>
            <a:r>
              <a:rPr lang="zh-CN" altLang="en-US" dirty="0"/>
              <a:t>（不能增加元素，不能删除元素，不能通过赋值来改变元素，即指向其他对象）</a:t>
            </a:r>
            <a:endParaRPr lang="en-US" altLang="zh-CN" dirty="0"/>
          </a:p>
          <a:p>
            <a:pPr marL="917052" lvl="1" indent="-285750">
              <a:spcBef>
                <a:spcPts val="0"/>
              </a:spcBef>
              <a:spcAft>
                <a:spcPts val="300"/>
              </a:spcAft>
            </a:pPr>
            <a:r>
              <a:rPr lang="zh-CN" altLang="en-US" sz="2000" b="1" dirty="0">
                <a:solidFill>
                  <a:srgbClr val="0070C0"/>
                </a:solidFill>
              </a:rPr>
              <a:t>元组的元素指向的对象的可变并没有限制 ，</a:t>
            </a:r>
            <a:r>
              <a:rPr lang="zh-CN" altLang="en-US" sz="2000" dirty="0"/>
              <a:t>可以是可变对象，这样元组对象的值是可变的</a:t>
            </a:r>
            <a:endParaRPr lang="en-US" altLang="zh-CN" sz="2000" dirty="0"/>
          </a:p>
          <a:p>
            <a:pPr marL="917052" lvl="1" indent="-285750">
              <a:spcBef>
                <a:spcPts val="0"/>
              </a:spcBef>
              <a:spcAft>
                <a:spcPts val="300"/>
              </a:spcAft>
            </a:pPr>
            <a:endParaRPr lang="en-US" altLang="zh-CN" sz="2000" dirty="0"/>
          </a:p>
          <a:p>
            <a:pPr marL="459852" indent="-285750">
              <a:spcBef>
                <a:spcPts val="0"/>
              </a:spcBef>
              <a:spcAft>
                <a:spcPts val="300"/>
              </a:spcAft>
            </a:pPr>
            <a:endParaRPr lang="en-US" altLang="zh-CN" dirty="0"/>
          </a:p>
        </p:txBody>
      </p:sp>
    </p:spTree>
    <p:extLst>
      <p:ext uri="{BB962C8B-B14F-4D97-AF65-F5344CB8AC3E}">
        <p14:creationId xmlns:p14="http://schemas.microsoft.com/office/powerpoint/2010/main" val="2555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617F2-7DE4-4FA5-9F2F-B5C18A56BD69}"/>
              </a:ext>
            </a:extLst>
          </p:cNvPr>
          <p:cNvSpPr>
            <a:spLocks noGrp="1"/>
          </p:cNvSpPr>
          <p:nvPr>
            <p:ph type="title"/>
          </p:nvPr>
        </p:nvSpPr>
        <p:spPr/>
        <p:txBody>
          <a:bodyPr/>
          <a:lstStyle/>
          <a:p>
            <a:r>
              <a:rPr lang="zh-CN" altLang="en-US" dirty="0"/>
              <a:t>有序对象：下标形式</a:t>
            </a:r>
          </a:p>
        </p:txBody>
      </p:sp>
      <p:pic>
        <p:nvPicPr>
          <p:cNvPr id="4" name="图片 3">
            <a:extLst>
              <a:ext uri="{FF2B5EF4-FFF2-40B4-BE49-F238E27FC236}">
                <a16:creationId xmlns:a16="http://schemas.microsoft.com/office/drawing/2014/main" id="{6680A31D-DB21-4E9D-B2F0-4C65D3CCEE2F}"/>
              </a:ext>
            </a:extLst>
          </p:cNvPr>
          <p:cNvPicPr>
            <a:picLocks noChangeAspect="1"/>
          </p:cNvPicPr>
          <p:nvPr/>
        </p:nvPicPr>
        <p:blipFill>
          <a:blip r:embed="rId2"/>
          <a:stretch>
            <a:fillRect/>
          </a:stretch>
        </p:blipFill>
        <p:spPr>
          <a:xfrm>
            <a:off x="4953266" y="0"/>
            <a:ext cx="3645087" cy="2940201"/>
          </a:xfrm>
          <a:prstGeom prst="rect">
            <a:avLst/>
          </a:prstGeom>
        </p:spPr>
      </p:pic>
      <p:sp>
        <p:nvSpPr>
          <p:cNvPr id="5" name="矩形 4">
            <a:extLst>
              <a:ext uri="{FF2B5EF4-FFF2-40B4-BE49-F238E27FC236}">
                <a16:creationId xmlns:a16="http://schemas.microsoft.com/office/drawing/2014/main" id="{DEACF761-C0FD-4FA2-AEF4-B1C77893C479}"/>
              </a:ext>
            </a:extLst>
          </p:cNvPr>
          <p:cNvSpPr/>
          <p:nvPr/>
        </p:nvSpPr>
        <p:spPr>
          <a:xfrm>
            <a:off x="221381" y="953643"/>
            <a:ext cx="4694307" cy="4950714"/>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10000"/>
              </a:lnSpc>
              <a:spcBef>
                <a:spcPts val="0"/>
              </a:spcBef>
              <a:buFont typeface="Wingdings" pitchFamily="2" charset="2"/>
              <a:buNone/>
            </a:pPr>
            <a:r>
              <a:rPr lang="en-US" altLang="zh-CN" dirty="0">
                <a:latin typeface="Consolas" panose="020B0609020204030204" pitchFamily="49" charset="0"/>
              </a:rPr>
              <a:t>&gt;&gt;&gt; </a:t>
            </a:r>
            <a:r>
              <a:rPr lang="nb-NO" altLang="zh-CN" dirty="0">
                <a:latin typeface="Consolas" panose="020B0609020204030204" pitchFamily="49" charset="0"/>
              </a:rPr>
              <a:t>d = [1, [2, 3], 4, 'hello']</a:t>
            </a:r>
            <a:endParaRPr lang="en-US" altLang="zh-CN" dirty="0">
              <a:latin typeface="Consolas" panose="020B0609020204030204" pitchFamily="49" charset="0"/>
            </a:endParaRPr>
          </a:p>
          <a:p>
            <a:pPr>
              <a:lnSpc>
                <a:spcPct val="110000"/>
              </a:lnSpc>
              <a:spcBef>
                <a:spcPts val="0"/>
              </a:spcBef>
              <a:buFont typeface="Wingdings" pitchFamily="2" charset="2"/>
              <a:buNone/>
            </a:pPr>
            <a:r>
              <a:rPr lang="en-US" altLang="zh-CN" dirty="0">
                <a:latin typeface="Consolas" panose="020B0609020204030204" pitchFamily="49" charset="0"/>
              </a:rPr>
              <a:t>&gt;&gt;&gt; len(d)</a:t>
            </a:r>
          </a:p>
          <a:p>
            <a:pPr>
              <a:lnSpc>
                <a:spcPct val="110000"/>
              </a:lnSpc>
              <a:spcBef>
                <a:spcPts val="0"/>
              </a:spcBef>
              <a:buFont typeface="Wingdings" pitchFamily="2" charset="2"/>
              <a:buNone/>
            </a:pPr>
            <a:r>
              <a:rPr lang="en-US" altLang="zh-CN" dirty="0">
                <a:latin typeface="Consolas" panose="020B0609020204030204" pitchFamily="49" charset="0"/>
              </a:rPr>
              <a:t>4</a:t>
            </a:r>
          </a:p>
          <a:p>
            <a:pPr>
              <a:lnSpc>
                <a:spcPct val="110000"/>
              </a:lnSpc>
              <a:spcBef>
                <a:spcPts val="0"/>
              </a:spcBef>
              <a:buFont typeface="Wingdings" pitchFamily="2" charset="2"/>
              <a:buNone/>
            </a:pPr>
            <a:r>
              <a:rPr lang="en-US" altLang="zh-CN" dirty="0">
                <a:latin typeface="Consolas" panose="020B0609020204030204" pitchFamily="49" charset="0"/>
              </a:rPr>
              <a:t>&gt;&gt;&gt; d[1]</a:t>
            </a:r>
          </a:p>
          <a:p>
            <a:pPr>
              <a:lnSpc>
                <a:spcPct val="110000"/>
              </a:lnSpc>
              <a:spcBef>
                <a:spcPts val="0"/>
              </a:spcBef>
              <a:buFont typeface="Wingdings" pitchFamily="2" charset="2"/>
              <a:buNone/>
            </a:pPr>
            <a:r>
              <a:rPr lang="en-US" altLang="zh-CN" dirty="0">
                <a:latin typeface="Consolas" panose="020B0609020204030204" pitchFamily="49" charset="0"/>
              </a:rPr>
              <a:t>[2, 3]</a:t>
            </a:r>
          </a:p>
          <a:p>
            <a:pPr>
              <a:lnSpc>
                <a:spcPct val="110000"/>
              </a:lnSpc>
              <a:spcBef>
                <a:spcPts val="0"/>
              </a:spcBef>
              <a:buFont typeface="Wingdings" pitchFamily="2" charset="2"/>
              <a:buNone/>
            </a:pPr>
            <a:r>
              <a:rPr lang="en-US" altLang="zh-CN" dirty="0">
                <a:latin typeface="Consolas" panose="020B0609020204030204" pitchFamily="49" charset="0"/>
              </a:rPr>
              <a:t>&gt;&gt;&gt; d[1][0]</a:t>
            </a:r>
          </a:p>
          <a:p>
            <a:pPr>
              <a:lnSpc>
                <a:spcPct val="110000"/>
              </a:lnSpc>
              <a:spcBef>
                <a:spcPts val="0"/>
              </a:spcBef>
              <a:buFont typeface="Wingdings" pitchFamily="2" charset="2"/>
              <a:buNone/>
            </a:pPr>
            <a:r>
              <a:rPr lang="en-US" altLang="zh-CN" dirty="0">
                <a:latin typeface="Consolas" panose="020B0609020204030204" pitchFamily="49" charset="0"/>
              </a:rPr>
              <a:t>2</a:t>
            </a:r>
          </a:p>
          <a:p>
            <a:pPr>
              <a:lnSpc>
                <a:spcPct val="110000"/>
              </a:lnSpc>
              <a:spcBef>
                <a:spcPts val="0"/>
              </a:spcBef>
              <a:buFont typeface="Wingdings" pitchFamily="2" charset="2"/>
              <a:buNone/>
            </a:pPr>
            <a:r>
              <a:rPr lang="en-US" altLang="zh-CN" dirty="0">
                <a:latin typeface="Consolas" panose="020B0609020204030204" pitchFamily="49" charset="0"/>
              </a:rPr>
              <a:t>&gt;&gt;&gt; d[1][0] = -2 </a:t>
            </a:r>
          </a:p>
          <a:p>
            <a:pPr>
              <a:lnSpc>
                <a:spcPct val="110000"/>
              </a:lnSpc>
              <a:spcBef>
                <a:spcPts val="0"/>
              </a:spcBef>
              <a:buFont typeface="Wingdings" pitchFamily="2" charset="2"/>
              <a:buNone/>
            </a:pPr>
            <a:r>
              <a:rPr lang="nb-NO" altLang="zh-CN" dirty="0">
                <a:latin typeface="Consolas" panose="020B0609020204030204" pitchFamily="49" charset="0"/>
              </a:rPr>
              <a:t>&gt;&gt;&gt; d</a:t>
            </a:r>
          </a:p>
          <a:p>
            <a:pPr>
              <a:lnSpc>
                <a:spcPct val="110000"/>
              </a:lnSpc>
              <a:spcBef>
                <a:spcPts val="0"/>
              </a:spcBef>
              <a:buFont typeface="Wingdings" pitchFamily="2" charset="2"/>
              <a:buNone/>
            </a:pPr>
            <a:r>
              <a:rPr lang="nb-NO" altLang="zh-CN" dirty="0">
                <a:latin typeface="Consolas" panose="020B0609020204030204" pitchFamily="49" charset="0"/>
              </a:rPr>
              <a:t>[1, [-2, 3], 4, 'hello'] </a:t>
            </a:r>
          </a:p>
          <a:p>
            <a:pPr>
              <a:lnSpc>
                <a:spcPct val="110000"/>
              </a:lnSpc>
              <a:spcBef>
                <a:spcPts val="0"/>
              </a:spcBef>
              <a:buFont typeface="Wingdings" pitchFamily="2" charset="2"/>
              <a:buNone/>
            </a:pPr>
            <a:r>
              <a:rPr lang="en-US" altLang="zh-CN" b="1" dirty="0">
                <a:solidFill>
                  <a:srgbClr val="FF0000"/>
                </a:solidFill>
                <a:latin typeface="Consolas" panose="020B0609020204030204" pitchFamily="49" charset="0"/>
              </a:rPr>
              <a:t>&gt;&gt;&gt; d[0] = -1</a:t>
            </a:r>
          </a:p>
          <a:p>
            <a:pPr>
              <a:lnSpc>
                <a:spcPct val="110000"/>
              </a:lnSpc>
              <a:spcBef>
                <a:spcPts val="0"/>
              </a:spcBef>
              <a:buFont typeface="Wingdings" pitchFamily="2" charset="2"/>
              <a:buNone/>
            </a:pPr>
            <a:r>
              <a:rPr lang="en-US" altLang="zh-CN" dirty="0">
                <a:latin typeface="Consolas" panose="020B0609020204030204" pitchFamily="49" charset="0"/>
              </a:rPr>
              <a:t>&gt;&gt;&gt; d[3]</a:t>
            </a:r>
          </a:p>
          <a:p>
            <a:pPr>
              <a:lnSpc>
                <a:spcPct val="110000"/>
              </a:lnSpc>
              <a:spcBef>
                <a:spcPts val="0"/>
              </a:spcBef>
              <a:buFont typeface="Wingdings" pitchFamily="2" charset="2"/>
              <a:buNone/>
            </a:pPr>
            <a:r>
              <a:rPr lang="en-US" altLang="zh-CN" dirty="0">
                <a:latin typeface="Consolas" panose="020B0609020204030204" pitchFamily="49" charset="0"/>
              </a:rPr>
              <a:t>'hello'</a:t>
            </a:r>
          </a:p>
          <a:p>
            <a:pPr>
              <a:lnSpc>
                <a:spcPct val="110000"/>
              </a:lnSpc>
              <a:spcBef>
                <a:spcPts val="0"/>
              </a:spcBef>
              <a:buFont typeface="Wingdings" pitchFamily="2" charset="2"/>
              <a:buNone/>
            </a:pPr>
            <a:r>
              <a:rPr lang="en-US" altLang="zh-CN" dirty="0">
                <a:latin typeface="Consolas" panose="020B0609020204030204" pitchFamily="49" charset="0"/>
              </a:rPr>
              <a:t>&gt;&gt;&gt; d[3][0] = 'H'</a:t>
            </a:r>
          </a:p>
          <a:p>
            <a:pPr>
              <a:lnSpc>
                <a:spcPct val="110000"/>
              </a:lnSpc>
              <a:spcBef>
                <a:spcPts val="0"/>
              </a:spcBef>
              <a:buFont typeface="Wingdings" pitchFamily="2" charset="2"/>
              <a:buNone/>
            </a:pP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err="1">
                <a:latin typeface="Consolas" panose="020B0609020204030204" pitchFamily="49" charset="0"/>
              </a:rPr>
              <a:t>TypeError</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'str' object does not support item assignment</a:t>
            </a:r>
          </a:p>
        </p:txBody>
      </p:sp>
      <p:sp>
        <p:nvSpPr>
          <p:cNvPr id="6" name="矩形 5">
            <a:extLst>
              <a:ext uri="{FF2B5EF4-FFF2-40B4-BE49-F238E27FC236}">
                <a16:creationId xmlns:a16="http://schemas.microsoft.com/office/drawing/2014/main" id="{BDF43F94-60FE-49C2-ABF0-D42BBDA6EB87}"/>
              </a:ext>
            </a:extLst>
          </p:cNvPr>
          <p:cNvSpPr/>
          <p:nvPr/>
        </p:nvSpPr>
        <p:spPr>
          <a:xfrm>
            <a:off x="5217809" y="4510881"/>
            <a:ext cx="6685932" cy="19482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lnSpc>
                <a:spcPct val="90000"/>
              </a:lnSpc>
              <a:buNone/>
            </a:pPr>
            <a:r>
              <a:rPr lang="en-US" altLang="zh-CN" dirty="0">
                <a:latin typeface="Consolas" panose="020B0609020204030204" pitchFamily="49" charset="0"/>
              </a:rPr>
              <a:t>&gt;&gt;&gt; x = ([1, 2], 3)</a:t>
            </a:r>
          </a:p>
          <a:p>
            <a:pPr marL="0" indent="0">
              <a:lnSpc>
                <a:spcPct val="90000"/>
              </a:lnSpc>
              <a:buNone/>
            </a:pPr>
            <a:r>
              <a:rPr lang="en-US" altLang="zh-CN" dirty="0">
                <a:latin typeface="Consolas" panose="020B0609020204030204" pitchFamily="49" charset="0"/>
              </a:rPr>
              <a:t>&gt;&gt;&gt; x[0][0] = 5</a:t>
            </a:r>
          </a:p>
          <a:p>
            <a:pPr marL="0" indent="0">
              <a:lnSpc>
                <a:spcPct val="90000"/>
              </a:lnSpc>
              <a:buNone/>
            </a:pPr>
            <a:r>
              <a:rPr lang="en-US" altLang="zh-CN" dirty="0">
                <a:latin typeface="Consolas" panose="020B0609020204030204" pitchFamily="49" charset="0"/>
              </a:rPr>
              <a:t>&gt;&gt;&gt; x</a:t>
            </a:r>
          </a:p>
          <a:p>
            <a:pPr marL="0" indent="0">
              <a:buNone/>
            </a:pPr>
            <a:r>
              <a:rPr lang="en-US" altLang="zh-CN" dirty="0">
                <a:solidFill>
                  <a:srgbClr val="0070C0"/>
                </a:solidFill>
                <a:latin typeface="Consolas" panose="020B0609020204030204" pitchFamily="49" charset="0"/>
              </a:rPr>
              <a:t>([5, 2], 3)</a:t>
            </a:r>
          </a:p>
          <a:p>
            <a:pPr marL="0" indent="0">
              <a:buNone/>
            </a:pPr>
            <a:r>
              <a:rPr lang="en-US" altLang="zh-CN" dirty="0">
                <a:latin typeface="Consolas" panose="020B0609020204030204" pitchFamily="49" charset="0"/>
              </a:rPr>
              <a:t>&gt;&gt;&gt; x[0] = x[0] + [10]</a:t>
            </a:r>
          </a:p>
          <a:p>
            <a:pPr marL="0" indent="0">
              <a:buNone/>
            </a:pPr>
            <a:r>
              <a:rPr lang="en-US" altLang="zh-CN" dirty="0" err="1">
                <a:solidFill>
                  <a:srgbClr val="FF0000"/>
                </a:solidFill>
                <a:latin typeface="Consolas" panose="020B0609020204030204" pitchFamily="49" charset="0"/>
              </a:rPr>
              <a:t>TypeError</a:t>
            </a:r>
            <a:r>
              <a:rPr lang="en-US" altLang="zh-CN" dirty="0">
                <a:solidFill>
                  <a:srgbClr val="FF0000"/>
                </a:solidFill>
                <a:latin typeface="Consolas" panose="020B0609020204030204" pitchFamily="49" charset="0"/>
              </a:rPr>
              <a:t>: 'tuple' object does not support item assignment</a:t>
            </a:r>
          </a:p>
        </p:txBody>
      </p:sp>
      <p:pic>
        <p:nvPicPr>
          <p:cNvPr id="7" name="图片 6">
            <a:extLst>
              <a:ext uri="{FF2B5EF4-FFF2-40B4-BE49-F238E27FC236}">
                <a16:creationId xmlns:a16="http://schemas.microsoft.com/office/drawing/2014/main" id="{989AC98A-BAB9-41F6-849C-1A3A96C372ED}"/>
              </a:ext>
            </a:extLst>
          </p:cNvPr>
          <p:cNvPicPr>
            <a:picLocks noChangeAspect="1"/>
          </p:cNvPicPr>
          <p:nvPr/>
        </p:nvPicPr>
        <p:blipFill>
          <a:blip r:embed="rId3"/>
          <a:stretch>
            <a:fillRect/>
          </a:stretch>
        </p:blipFill>
        <p:spPr>
          <a:xfrm>
            <a:off x="7644041" y="2258011"/>
            <a:ext cx="4442845" cy="2164268"/>
          </a:xfrm>
          <a:prstGeom prst="rect">
            <a:avLst/>
          </a:prstGeom>
        </p:spPr>
      </p:pic>
    </p:spTree>
    <p:extLst>
      <p:ext uri="{BB962C8B-B14F-4D97-AF65-F5344CB8AC3E}">
        <p14:creationId xmlns:p14="http://schemas.microsoft.com/office/powerpoint/2010/main" val="2136239686"/>
      </p:ext>
    </p:extLst>
  </p:cSld>
  <p:clrMapOvr>
    <a:masterClrMapping/>
  </p:clrMapOvr>
</p:sld>
</file>

<file path=ppt/theme/theme1.xml><?xml version="1.0" encoding="utf-8"?>
<a:theme xmlns:a="http://schemas.openxmlformats.org/drawingml/2006/main" name="Office 主题​​">
  <a:themeElements>
    <a:clrScheme name="greensea2">
      <a:dk1>
        <a:sysClr val="windowText" lastClr="000000"/>
      </a:dk1>
      <a:lt1>
        <a:sysClr val="window" lastClr="FFFFFF"/>
      </a:lt1>
      <a:dk2>
        <a:srgbClr val="44546A"/>
      </a:dk2>
      <a:lt2>
        <a:srgbClr val="E7E6E6"/>
      </a:lt2>
      <a:accent1>
        <a:srgbClr val="3E4095"/>
      </a:accent1>
      <a:accent2>
        <a:srgbClr val="0066CC"/>
      </a:accent2>
      <a:accent3>
        <a:srgbClr val="3333CC"/>
      </a:accent3>
      <a:accent4>
        <a:srgbClr val="323F4F"/>
      </a:accent4>
      <a:accent5>
        <a:srgbClr val="FFDE20"/>
      </a:accent5>
      <a:accent6>
        <a:srgbClr val="ED3237"/>
      </a:accent6>
      <a:hlink>
        <a:srgbClr val="0563C1"/>
      </a:hlink>
      <a:folHlink>
        <a:srgbClr val="954F72"/>
      </a:folHlink>
    </a:clrScheme>
    <a:fontScheme name="自定义 1">
      <a:majorFont>
        <a:latin typeface="Consolas"/>
        <a:ea typeface="华文楷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68347</TotalTime>
  <Words>20258</Words>
  <Application>Microsoft Office PowerPoint</Application>
  <PresentationFormat>宽屏</PresentationFormat>
  <Paragraphs>2063</Paragraphs>
  <Slides>77</Slides>
  <Notes>28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9" baseType="lpstr">
      <vt:lpstr>等线</vt:lpstr>
      <vt:lpstr>华文楷体</vt:lpstr>
      <vt:lpstr>宋体</vt:lpstr>
      <vt:lpstr>微软雅黑</vt:lpstr>
      <vt:lpstr>Arial</vt:lpstr>
      <vt:lpstr>Calibri</vt:lpstr>
      <vt:lpstr>Consolas</vt:lpstr>
      <vt:lpstr>Courier New</vt:lpstr>
      <vt:lpstr>Times New Roman</vt:lpstr>
      <vt:lpstr>Wingdings</vt:lpstr>
      <vt:lpstr>Office 主题​​</vt:lpstr>
      <vt:lpstr>Visio</vt:lpstr>
      <vt:lpstr>序列对象</vt:lpstr>
      <vt:lpstr>主要内容</vt:lpstr>
      <vt:lpstr>列表和元组</vt:lpstr>
      <vt:lpstr>列表和元组字面量</vt:lpstr>
      <vt:lpstr>有序序列</vt:lpstr>
      <vt:lpstr>列表和元组</vt:lpstr>
      <vt:lpstr>有序对象：下标形式</vt:lpstr>
      <vt:lpstr>有序对象：下标形式</vt:lpstr>
      <vt:lpstr>有序对象：下标形式</vt:lpstr>
      <vt:lpstr>创建列表或元组</vt:lpstr>
      <vt:lpstr>浅拷贝(shallow copy)</vt:lpstr>
      <vt:lpstr>有序对象(列表、元组和字符串等）的访问</vt:lpstr>
      <vt:lpstr>有序对象(列表、元组和字符串等）的访问</vt:lpstr>
      <vt:lpstr>字符串的元素访问和计数</vt:lpstr>
      <vt:lpstr>有序对象的加法和乘法运算</vt:lpstr>
      <vt:lpstr>有序对象的比较运算</vt:lpstr>
      <vt:lpstr>主要内容</vt:lpstr>
      <vt:lpstr>列表对象的方法</vt:lpstr>
      <vt:lpstr>列表对象的方法：增加元素</vt:lpstr>
      <vt:lpstr>列表对象的方法：增加元素</vt:lpstr>
      <vt:lpstr>列表对象的方法：增加元素</vt:lpstr>
      <vt:lpstr>列表对象的方法：删除元素</vt:lpstr>
      <vt:lpstr>列表对象的方法：删除元素</vt:lpstr>
      <vt:lpstr>列表元素的删除+for循环</vt:lpstr>
      <vt:lpstr>列表元素的删除+for循环</vt:lpstr>
      <vt:lpstr>列表元素的删除+for循环</vt:lpstr>
      <vt:lpstr>列表的排序</vt:lpstr>
      <vt:lpstr>列表的逆序</vt:lpstr>
      <vt:lpstr>主要内容</vt:lpstr>
      <vt:lpstr>有序对象的切片(slice)</vt:lpstr>
      <vt:lpstr>有序对象的切片(slice):基本切片</vt:lpstr>
      <vt:lpstr>有序对象的切片(slice):扩展切片</vt:lpstr>
      <vt:lpstr>有序对象的切片(slice): slice对象</vt:lpstr>
      <vt:lpstr>有序对象的切片(slice):切片的使用</vt:lpstr>
      <vt:lpstr>通过切片修改列表</vt:lpstr>
      <vt:lpstr>通过切片修改列表</vt:lpstr>
      <vt:lpstr>通过切片修改列表:示例</vt:lpstr>
      <vt:lpstr>主要内容</vt:lpstr>
      <vt:lpstr>序列解包(sequence unpacking)</vt:lpstr>
      <vt:lpstr>序列解包(sequence unpacking)</vt:lpstr>
      <vt:lpstr>扩展序列解包</vt:lpstr>
      <vt:lpstr>序列解包使用实例</vt:lpstr>
      <vt:lpstr>序列解包使用实例</vt:lpstr>
      <vt:lpstr>序列解包使用实例</vt:lpstr>
      <vt:lpstr>序列解包</vt:lpstr>
      <vt:lpstr>序列解包总结</vt:lpstr>
      <vt:lpstr>序列解包使用实例</vt:lpstr>
      <vt:lpstr>time模块</vt:lpstr>
      <vt:lpstr>time模块</vt:lpstr>
      <vt:lpstr>time模块</vt:lpstr>
      <vt:lpstr>主要内容</vt:lpstr>
      <vt:lpstr>用于序列对象的常用内置函数</vt:lpstr>
      <vt:lpstr>用于序列对象的常用内置函数:zip</vt:lpstr>
      <vt:lpstr>zip实例: 同时对多个序列进行迭代</vt:lpstr>
      <vt:lpstr>用于序列操作的常用内置函数:enumerate</vt:lpstr>
      <vt:lpstr>enumerate使用示例</vt:lpstr>
      <vt:lpstr>主要内容</vt:lpstr>
      <vt:lpstr>列表解析式（list comprehension）</vt:lpstr>
      <vt:lpstr>列表解析式: 复杂表达式</vt:lpstr>
      <vt:lpstr>列表解析式:多个for/if子句</vt:lpstr>
      <vt:lpstr>列表解析式: 素数</vt:lpstr>
      <vt:lpstr>生成器表达式</vt:lpstr>
      <vt:lpstr>生成器表达式</vt:lpstr>
      <vt:lpstr>内置函数map和filter</vt:lpstr>
      <vt:lpstr>lambda表达式</vt:lpstr>
      <vt:lpstr>reduce</vt:lpstr>
      <vt:lpstr>map和reduce示例</vt:lpstr>
      <vt:lpstr>生成器函数</vt:lpstr>
      <vt:lpstr>生成器函数：斐波那契数列</vt:lpstr>
      <vt:lpstr>生成器函数</vt:lpstr>
      <vt:lpstr>生成器函数: 调用者和生成器之间的交互</vt:lpstr>
      <vt:lpstr>主要内容</vt:lpstr>
      <vt:lpstr>多维列表</vt:lpstr>
      <vt:lpstr>矩阵初始化</vt:lpstr>
      <vt:lpstr>二维矩阵的访问</vt:lpstr>
      <vt:lpstr>二维矩阵的转置</vt:lpstr>
      <vt:lpstr>锯齿状列表：示例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 Dilin</dc:creator>
  <cp:lastModifiedBy>Mao Dilin</cp:lastModifiedBy>
  <cp:revision>715</cp:revision>
  <dcterms:created xsi:type="dcterms:W3CDTF">2021-07-08T12:06:32Z</dcterms:created>
  <dcterms:modified xsi:type="dcterms:W3CDTF">2021-10-19T14:13:56Z</dcterms:modified>
</cp:coreProperties>
</file>