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3" d="100"/>
          <a:sy n="73" d="100"/>
        </p:scale>
        <p:origin x="66" y="31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BB1008F-755B-1A06-7C41-72FAEBA7722F}"/>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97A1C4FA-04FE-76AD-8653-DBC9395557E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EC0C3F0-B5DB-D13D-6BBB-548884C483D7}"/>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5" name="页脚占位符 4">
            <a:extLst>
              <a:ext uri="{FF2B5EF4-FFF2-40B4-BE49-F238E27FC236}">
                <a16:creationId xmlns:a16="http://schemas.microsoft.com/office/drawing/2014/main" id="{44E0242E-AB61-9391-CE1D-FF742D5A300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3C91AC-BC51-988B-C5CA-1C165E3F906C}"/>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38268652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C73331-1912-BBE1-8812-ECC3B09AE61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7D6292BE-DE43-F65A-F678-8D26A31F947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EA061F8-A8C7-498B-3332-9679A025A8A7}"/>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5" name="页脚占位符 4">
            <a:extLst>
              <a:ext uri="{FF2B5EF4-FFF2-40B4-BE49-F238E27FC236}">
                <a16:creationId xmlns:a16="http://schemas.microsoft.com/office/drawing/2014/main" id="{7CEE782B-56CF-C51F-782D-194394A16C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C6F782-C7DC-6761-F19E-98DB9A84B663}"/>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6491382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8B5A4F0-496F-7131-BE1D-D8EEE830FEA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C07CD35-D68C-87B3-E72D-32DF17D6E49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F2EB84F-16E7-FED8-90FF-BD3A2948BB4D}"/>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5" name="页脚占位符 4">
            <a:extLst>
              <a:ext uri="{FF2B5EF4-FFF2-40B4-BE49-F238E27FC236}">
                <a16:creationId xmlns:a16="http://schemas.microsoft.com/office/drawing/2014/main" id="{DFD7F4D0-EE6B-4899-9965-79E67880ED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0407529-3FAC-526A-4274-83461CD659E5}"/>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22494978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0CBB7F-0244-8E8F-447C-D19CDB1F3E0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C84908E1-4302-7F35-1033-8DF51B3C454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AC9DCCE-027A-888D-E3A8-678AE28A632B}"/>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5" name="页脚占位符 4">
            <a:extLst>
              <a:ext uri="{FF2B5EF4-FFF2-40B4-BE49-F238E27FC236}">
                <a16:creationId xmlns:a16="http://schemas.microsoft.com/office/drawing/2014/main" id="{F674A2D7-0D6E-A27F-0144-F618072858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D207E0-9196-C6A5-8155-5864C163C893}"/>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3078999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6A5AB6-130D-6DFE-EE62-32AB6265ABC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0432CDB-45BD-1731-BFE1-34141E98333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06E6D17-3D56-C674-69E3-8DF5CB8EE038}"/>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5" name="页脚占位符 4">
            <a:extLst>
              <a:ext uri="{FF2B5EF4-FFF2-40B4-BE49-F238E27FC236}">
                <a16:creationId xmlns:a16="http://schemas.microsoft.com/office/drawing/2014/main" id="{E509384E-5248-3C04-5537-8A10CDFD2B38}"/>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FEC5E30-1C68-F7B5-D5DA-C1E963A0E247}"/>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35933225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83C857F-F21B-4D68-A3E8-F74E776D3CA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E964A02-C46A-1867-E1C8-2660EEA2484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4F1F08F1-01C3-1FCC-C13B-11613F6F944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FF625DF-E7E9-FDE6-B3C7-F19098A8C6E1}"/>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6" name="页脚占位符 5">
            <a:extLst>
              <a:ext uri="{FF2B5EF4-FFF2-40B4-BE49-F238E27FC236}">
                <a16:creationId xmlns:a16="http://schemas.microsoft.com/office/drawing/2014/main" id="{5EFB012E-36C8-7657-C84D-DC5696D7AC5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36E498C-15B2-11F3-805A-73BC653E93A5}"/>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34847163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6BF5792-DBF3-1BC8-A702-B68E0958ABAD}"/>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3FC74F0-249C-C0EA-AACE-522F30D4388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CF80D0D-1329-EECA-A121-2215E8E14DA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ED2E777-9D20-8081-B547-49C6FFA1F1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31D6B8CD-2B3C-A6AD-FF12-77F96441A182}"/>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A3D3DE0-361D-8AEB-60AF-A1EC204089DA}"/>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8" name="页脚占位符 7">
            <a:extLst>
              <a:ext uri="{FF2B5EF4-FFF2-40B4-BE49-F238E27FC236}">
                <a16:creationId xmlns:a16="http://schemas.microsoft.com/office/drawing/2014/main" id="{8B1E5E12-B627-3EFB-E48F-8BE42095CA50}"/>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9FE6947E-CC68-F250-E9E1-C6F67350FFF5}"/>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31098057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943F6D-FE86-298F-1370-313F32C02DF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207D724-C9F5-4866-F70C-B8E8ABF4414E}"/>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4" name="页脚占位符 3">
            <a:extLst>
              <a:ext uri="{FF2B5EF4-FFF2-40B4-BE49-F238E27FC236}">
                <a16:creationId xmlns:a16="http://schemas.microsoft.com/office/drawing/2014/main" id="{A60943E2-C7DE-C3F6-3931-FF2D0EBAC21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54DA47C2-C5C1-2507-27F0-C513C0701B3E}"/>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37631718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89036D0-2A33-3E8D-7D41-E1FED76AE4CB}"/>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3" name="页脚占位符 2">
            <a:extLst>
              <a:ext uri="{FF2B5EF4-FFF2-40B4-BE49-F238E27FC236}">
                <a16:creationId xmlns:a16="http://schemas.microsoft.com/office/drawing/2014/main" id="{8333EC22-0D9C-8333-2568-88FC03B53A16}"/>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A3DBE127-5077-583A-F5BC-DA2CE8E72B59}"/>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30253519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44BB3A1-5100-8F36-AD33-D2F5B92D12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5DCCB4B-90EF-92BA-CD72-4F87B159E9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ACE29F8-BC0A-E0D4-372A-F1F0E84420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05130B2-0A77-ED96-3B06-7B6096868E85}"/>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6" name="页脚占位符 5">
            <a:extLst>
              <a:ext uri="{FF2B5EF4-FFF2-40B4-BE49-F238E27FC236}">
                <a16:creationId xmlns:a16="http://schemas.microsoft.com/office/drawing/2014/main" id="{A2ECC5E5-5139-C29F-1E66-34095E1FE4C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2F1F7D3-1E6C-E9DA-3C22-81855B1FF3B1}"/>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2723035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8E448D-150D-5181-3E71-7E639273D2D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16237A4-B6B8-D838-5FC2-2D33E3D43E2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C47C55C-B84A-0B29-D876-94E8BB96E9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CDDBE5E-0EAB-FFC7-632E-19A98BC46256}"/>
              </a:ext>
            </a:extLst>
          </p:cNvPr>
          <p:cNvSpPr>
            <a:spLocks noGrp="1"/>
          </p:cNvSpPr>
          <p:nvPr>
            <p:ph type="dt" sz="half" idx="10"/>
          </p:nvPr>
        </p:nvSpPr>
        <p:spPr/>
        <p:txBody>
          <a:bodyPr/>
          <a:lstStyle/>
          <a:p>
            <a:fld id="{4CBECEC3-5AB7-4410-A78D-F6393BBAE95D}" type="datetimeFigureOut">
              <a:rPr lang="zh-CN" altLang="en-US" smtClean="0"/>
              <a:t>2025/5/5</a:t>
            </a:fld>
            <a:endParaRPr lang="zh-CN" altLang="en-US"/>
          </a:p>
        </p:txBody>
      </p:sp>
      <p:sp>
        <p:nvSpPr>
          <p:cNvPr id="6" name="页脚占位符 5">
            <a:extLst>
              <a:ext uri="{FF2B5EF4-FFF2-40B4-BE49-F238E27FC236}">
                <a16:creationId xmlns:a16="http://schemas.microsoft.com/office/drawing/2014/main" id="{BE37EBCA-F661-1E4D-533E-07251B1D381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FFB6420-3DF3-C72B-3831-3FD1CBF0043B}"/>
              </a:ext>
            </a:extLst>
          </p:cNvPr>
          <p:cNvSpPr>
            <a:spLocks noGrp="1"/>
          </p:cNvSpPr>
          <p:nvPr>
            <p:ph type="sldNum" sz="quarter" idx="12"/>
          </p:nvPr>
        </p:nvSpPr>
        <p:spPr/>
        <p:txBody>
          <a:body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30549581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C9F59628-F71F-6847-6562-52F0BFDCB13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BBB32802-52A0-DA3D-3103-64E24BB8D4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767055-6D4D-14DE-3ADE-CFB6E545E8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CBECEC3-5AB7-4410-A78D-F6393BBAE95D}" type="datetimeFigureOut">
              <a:rPr lang="zh-CN" altLang="en-US" smtClean="0"/>
              <a:t>2025/5/5</a:t>
            </a:fld>
            <a:endParaRPr lang="zh-CN" altLang="en-US"/>
          </a:p>
        </p:txBody>
      </p:sp>
      <p:sp>
        <p:nvSpPr>
          <p:cNvPr id="5" name="页脚占位符 4">
            <a:extLst>
              <a:ext uri="{FF2B5EF4-FFF2-40B4-BE49-F238E27FC236}">
                <a16:creationId xmlns:a16="http://schemas.microsoft.com/office/drawing/2014/main" id="{D1CE2B9C-A9DC-9486-A6D8-8D256614A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3DE758CF-563C-280B-23A4-DF5147B6187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381834-4672-47EE-AF05-6C6F7F1F3E5F}" type="slidenum">
              <a:rPr lang="zh-CN" altLang="en-US" smtClean="0"/>
              <a:t>‹#›</a:t>
            </a:fld>
            <a:endParaRPr lang="zh-CN" altLang="en-US"/>
          </a:p>
        </p:txBody>
      </p:sp>
    </p:spTree>
    <p:extLst>
      <p:ext uri="{BB962C8B-B14F-4D97-AF65-F5344CB8AC3E}">
        <p14:creationId xmlns:p14="http://schemas.microsoft.com/office/powerpoint/2010/main" val="34611091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hyperlink" Target="https://baike.baidu.com/item/%E7%BA%B3%E8%A5%BF%E6%97%8F/130795?fromModule=lemma_inlink" TargetMode="External"/><Relationship Id="rId3" Type="http://schemas.openxmlformats.org/officeDocument/2006/relationships/hyperlink" Target="https://baike.baidu.com/item/%E3%80%8A%E7%81%AB%E7%83%A7%E6%9D%BE%E6%98%8E%E6%A5%BC%E3%80%8B/22631640?fromModule=lemma_inlink" TargetMode="External"/><Relationship Id="rId7" Type="http://schemas.openxmlformats.org/officeDocument/2006/relationships/hyperlink" Target="https://baike.baidu.com/item/%E8%9C%82%E8%9C%A1/22100?fromModule=lemma_inlink" TargetMode="External"/><Relationship Id="rId2" Type="http://schemas.openxmlformats.org/officeDocument/2006/relationships/hyperlink" Target="https://baike.baidu.com/item/%E7%99%BD%E6%97%8F/131111?fromModule=lemma_inlink" TargetMode="External"/><Relationship Id="rId1" Type="http://schemas.openxmlformats.org/officeDocument/2006/relationships/slideLayout" Target="../slideLayouts/slideLayout1.xml"/><Relationship Id="rId6" Type="http://schemas.openxmlformats.org/officeDocument/2006/relationships/hyperlink" Target="https://baike.baidu.com/item/%E6%8B%89%E7%A5%9C%E6%97%8F/162936?fromModule=lemma_inlink" TargetMode="External"/><Relationship Id="rId5" Type="http://schemas.openxmlformats.org/officeDocument/2006/relationships/hyperlink" Target="https://baike.baidu.com/item/%E6%91%94%E8%B7%A4/345004?fromModule=lemma_inlink" TargetMode="External"/><Relationship Id="rId4" Type="http://schemas.openxmlformats.org/officeDocument/2006/relationships/hyperlink" Target="https://baike.baidu.com/item/%E5%BD%9D%E6%97%8F/130821?fromModule=lemma_inlink" TargetMode="External"/><Relationship Id="rId9" Type="http://schemas.openxmlformats.org/officeDocument/2006/relationships/hyperlink" Target="https://baike.baidu.com/item/%E5%AD%90%E5%8A%B3%E9%98%BF%E6%99%AE/54586441?fromModule=lemma_inlink"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baike.baidu.com/item/%E6%AE%89%E5%9B%BD/1734677?fromModule=lemma_inlink" TargetMode="External"/><Relationship Id="rId3" Type="http://schemas.openxmlformats.org/officeDocument/2006/relationships/hyperlink" Target="https://baike.baidu.com/item/%E5%A4%A7%E5%90%8C%E5%B0%8F%E5%BC%82/4441931?fromModule=lemma_inlink" TargetMode="External"/><Relationship Id="rId7" Type="http://schemas.openxmlformats.org/officeDocument/2006/relationships/hyperlink" Target="https://baike.baidu.com/item/%E6%AE%89%E5%A4%AB/1623739?fromModule=lemma_inlink" TargetMode="External"/><Relationship Id="rId2" Type="http://schemas.openxmlformats.org/officeDocument/2006/relationships/hyperlink" Target="https://baike.baidu.com/item/%E5%BC%82%E6%96%87/7548148?fromModule=lemma_inlink" TargetMode="External"/><Relationship Id="rId1" Type="http://schemas.openxmlformats.org/officeDocument/2006/relationships/slideLayout" Target="../slideLayouts/slideLayout1.xml"/><Relationship Id="rId6" Type="http://schemas.openxmlformats.org/officeDocument/2006/relationships/hyperlink" Target="https://baike.baidu.com/item/%E6%AE%89%E6%83%85/10695322?fromModule=lemma_inlink" TargetMode="External"/><Relationship Id="rId5" Type="http://schemas.openxmlformats.org/officeDocument/2006/relationships/hyperlink" Target="https://baike.baidu.com/item/%E6%85%88%E5%96%84%E5%A4%AB%E4%BA%BA/23184971?fromModule=lemma_inlink" TargetMode="External"/><Relationship Id="rId4" Type="http://schemas.openxmlformats.org/officeDocument/2006/relationships/hyperlink" Target="https://baike.baidu.com/item/%E9%81%93%E5%BE%B7%E8%A7%82%E5%BF%B5/4040205?fromModule=lemma_inlink"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l="-2000" r="-2000"/>
          </a:stretch>
        </a:blipFill>
        <a:effectLst/>
      </p:bgPr>
    </p:bg>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1E509FB-5565-9D2A-D670-8BF7CA52673B}"/>
              </a:ext>
            </a:extLst>
          </p:cNvPr>
          <p:cNvSpPr txBox="1"/>
          <p:nvPr/>
        </p:nvSpPr>
        <p:spPr>
          <a:xfrm>
            <a:off x="2021808" y="287383"/>
            <a:ext cx="8148384" cy="2215991"/>
          </a:xfrm>
          <a:prstGeom prst="rect">
            <a:avLst/>
          </a:prstGeom>
          <a:noFill/>
        </p:spPr>
        <p:txBody>
          <a:bodyPr wrap="none" rtlCol="0">
            <a:spAutoFit/>
          </a:bodyPr>
          <a:lstStyle/>
          <a:p>
            <a:r>
              <a:rPr lang="zh-CN" altLang="en-US" sz="13800" dirty="0">
                <a:solidFill>
                  <a:schemeClr val="bg1"/>
                </a:solidFill>
                <a:latin typeface="华文行楷" panose="02010800040101010101" pitchFamily="2" charset="-122"/>
                <a:ea typeface="华文行楷" panose="02010800040101010101" pitchFamily="2" charset="-122"/>
              </a:rPr>
              <a:t>火   把   节</a:t>
            </a:r>
          </a:p>
        </p:txBody>
      </p:sp>
    </p:spTree>
    <p:extLst>
      <p:ext uri="{BB962C8B-B14F-4D97-AF65-F5344CB8AC3E}">
        <p14:creationId xmlns:p14="http://schemas.microsoft.com/office/powerpoint/2010/main" val="1313825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48300">
              <a:schemeClr val="accent5">
                <a:lumMod val="20000"/>
                <a:lumOff val="80000"/>
              </a:schemeClr>
            </a:gs>
            <a:gs pos="0">
              <a:schemeClr val="accent2">
                <a:lumMod val="20000"/>
                <a:lumOff val="80000"/>
              </a:schemeClr>
            </a:gs>
            <a:gs pos="100000">
              <a:schemeClr val="accent2">
                <a:lumMod val="75000"/>
              </a:schemeClr>
            </a:gs>
          </a:gsLst>
          <a:lin ang="5400000" scaled="1"/>
        </a:gradFill>
        <a:effectLst/>
      </p:bgPr>
    </p:bg>
    <p:spTree>
      <p:nvGrpSpPr>
        <p:cNvPr id="1" name="">
          <a:extLst>
            <a:ext uri="{FF2B5EF4-FFF2-40B4-BE49-F238E27FC236}">
              <a16:creationId xmlns:a16="http://schemas.microsoft.com/office/drawing/2014/main" id="{3C7B732C-298B-495B-5C53-148A58698E0D}"/>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403033F6-2826-F9E2-364B-2DCC7148CA66}"/>
              </a:ext>
            </a:extLst>
          </p:cNvPr>
          <p:cNvSpPr txBox="1"/>
          <p:nvPr/>
        </p:nvSpPr>
        <p:spPr>
          <a:xfrm>
            <a:off x="470262" y="653144"/>
            <a:ext cx="6936514" cy="4031873"/>
          </a:xfrm>
          <a:prstGeom prst="rect">
            <a:avLst/>
          </a:prstGeom>
          <a:noFill/>
        </p:spPr>
        <p:txBody>
          <a:bodyPr wrap="none" rtlCol="0">
            <a:spAutoFit/>
          </a:bodyPr>
          <a:lstStyle/>
          <a:p>
            <a:r>
              <a:rPr lang="zh-CN" altLang="en-US" sz="4000" dirty="0">
                <a:latin typeface="华文新魏" panose="02010800040101010101" pitchFamily="2" charset="-122"/>
                <a:ea typeface="华文新魏" panose="02010800040101010101" pitchFamily="2" charset="-122"/>
              </a:rPr>
              <a:t>信息：</a:t>
            </a:r>
            <a:endParaRPr lang="en-US" altLang="zh-CN" sz="4000" dirty="0">
              <a:latin typeface="华文新魏" panose="02010800040101010101" pitchFamily="2" charset="-122"/>
              <a:ea typeface="华文新魏" panose="02010800040101010101" pitchFamily="2" charset="-122"/>
            </a:endParaRPr>
          </a:p>
          <a:p>
            <a:pPr marL="285750" indent="-285750">
              <a:buFont typeface="Wingdings" panose="05000000000000000000" pitchFamily="2" charset="2"/>
              <a:buChar char="Ø"/>
            </a:pPr>
            <a:endParaRPr lang="en-US" altLang="zh-CN" dirty="0"/>
          </a:p>
          <a:p>
            <a:pPr marL="285750" indent="-285750">
              <a:buFont typeface="Wingdings" panose="05000000000000000000" pitchFamily="2" charset="2"/>
              <a:buChar char="Ø"/>
            </a:pPr>
            <a:r>
              <a:rPr lang="zh-CN" altLang="en-US" dirty="0">
                <a:latin typeface="华文宋体" panose="02010600040101010101" pitchFamily="2" charset="-122"/>
                <a:ea typeface="华文宋体" panose="02010600040101010101" pitchFamily="2" charset="-122"/>
              </a:rPr>
              <a:t>名称：火把节</a:t>
            </a:r>
            <a:endParaRPr lang="en-US" altLang="zh-CN" dirty="0">
              <a:latin typeface="华文宋体" panose="02010600040101010101" pitchFamily="2" charset="-122"/>
              <a:ea typeface="华文宋体" panose="02010600040101010101" pitchFamily="2" charset="-122"/>
            </a:endParaRPr>
          </a:p>
          <a:p>
            <a:pPr marL="285750" indent="-285750">
              <a:buFont typeface="Wingdings" panose="05000000000000000000" pitchFamily="2" charset="2"/>
              <a:buChar char="Ø"/>
            </a:pPr>
            <a:endParaRPr lang="en-US" altLang="zh-CN" dirty="0">
              <a:latin typeface="华文宋体" panose="02010600040101010101" pitchFamily="2" charset="-122"/>
              <a:ea typeface="华文宋体" panose="02010600040101010101" pitchFamily="2" charset="-122"/>
            </a:endParaRPr>
          </a:p>
          <a:p>
            <a:pPr marL="285750" indent="-285750">
              <a:buFont typeface="Wingdings" panose="05000000000000000000" pitchFamily="2" charset="2"/>
              <a:buChar char="Ø"/>
            </a:pPr>
            <a:r>
              <a:rPr lang="zh-CN" altLang="en-US" dirty="0">
                <a:latin typeface="华文宋体" panose="02010600040101010101" pitchFamily="2" charset="-122"/>
                <a:ea typeface="华文宋体" panose="02010600040101010101" pitchFamily="2" charset="-122"/>
              </a:rPr>
              <a:t>民族：彝族、白族、纳西族、基诺族、拉祜族等</a:t>
            </a:r>
            <a:endParaRPr lang="en-US" altLang="zh-CN" dirty="0">
              <a:latin typeface="华文宋体" panose="02010600040101010101" pitchFamily="2" charset="-122"/>
              <a:ea typeface="华文宋体" panose="02010600040101010101" pitchFamily="2" charset="-122"/>
            </a:endParaRPr>
          </a:p>
          <a:p>
            <a:pPr marL="285750" indent="-285750">
              <a:buFont typeface="Wingdings" panose="05000000000000000000" pitchFamily="2" charset="2"/>
              <a:buChar char="Ø"/>
            </a:pPr>
            <a:endParaRPr lang="en-US" altLang="zh-CN" dirty="0">
              <a:latin typeface="华文宋体" panose="02010600040101010101" pitchFamily="2" charset="-122"/>
              <a:ea typeface="华文宋体" panose="02010600040101010101" pitchFamily="2" charset="-122"/>
            </a:endParaRPr>
          </a:p>
          <a:p>
            <a:pPr marL="285750" indent="-285750">
              <a:buFont typeface="Wingdings" panose="05000000000000000000" pitchFamily="2" charset="2"/>
              <a:buChar char="Ø"/>
            </a:pPr>
            <a:r>
              <a:rPr lang="zh-CN" altLang="en-US" dirty="0">
                <a:latin typeface="华文宋体" panose="02010600040101010101" pitchFamily="2" charset="-122"/>
                <a:ea typeface="华文宋体" panose="02010600040101010101" pitchFamily="2" charset="-122"/>
              </a:rPr>
              <a:t>时间：</a:t>
            </a:r>
            <a:r>
              <a:rPr lang="zh-CN" altLang="en-US" b="0" i="0" dirty="0">
                <a:solidFill>
                  <a:srgbClr val="333333"/>
                </a:solidFill>
                <a:effectLst/>
                <a:latin typeface="华文宋体" panose="02010600040101010101" pitchFamily="2" charset="-122"/>
                <a:ea typeface="华文宋体" panose="02010600040101010101" pitchFamily="2" charset="-122"/>
              </a:rPr>
              <a:t>农历六月二十四左右</a:t>
            </a:r>
            <a:endParaRPr lang="en-US" altLang="zh-CN" b="0" i="0" dirty="0">
              <a:solidFill>
                <a:srgbClr val="333333"/>
              </a:solidFill>
              <a:effectLst/>
              <a:latin typeface="华文宋体" panose="02010600040101010101" pitchFamily="2" charset="-122"/>
              <a:ea typeface="华文宋体" panose="02010600040101010101" pitchFamily="2" charset="-122"/>
            </a:endParaRPr>
          </a:p>
          <a:p>
            <a:pPr marL="285750" indent="-285750">
              <a:buFont typeface="Wingdings" panose="05000000000000000000" pitchFamily="2" charset="2"/>
              <a:buChar char="Ø"/>
            </a:pPr>
            <a:endParaRPr lang="en-US" altLang="zh-CN" dirty="0">
              <a:solidFill>
                <a:srgbClr val="333333"/>
              </a:solidFill>
              <a:latin typeface="华文宋体" panose="02010600040101010101" pitchFamily="2" charset="-122"/>
              <a:ea typeface="华文宋体" panose="02010600040101010101" pitchFamily="2" charset="-122"/>
            </a:endParaRPr>
          </a:p>
          <a:p>
            <a:pPr marL="285750" indent="-285750">
              <a:buFont typeface="Wingdings" panose="05000000000000000000" pitchFamily="2" charset="2"/>
              <a:buChar char="Ø"/>
            </a:pPr>
            <a:r>
              <a:rPr lang="zh-CN" altLang="en-US" b="0" i="0" dirty="0">
                <a:solidFill>
                  <a:srgbClr val="333333"/>
                </a:solidFill>
                <a:effectLst/>
                <a:latin typeface="Helvetica Neue"/>
              </a:rPr>
              <a:t>主要活动：斗牛、斗羊、斗鸡、赛马、摔跤、歌舞表演、选美等</a:t>
            </a:r>
            <a:endParaRPr lang="en-US" altLang="zh-CN" b="0" i="0" dirty="0">
              <a:solidFill>
                <a:srgbClr val="333333"/>
              </a:solidFill>
              <a:effectLst/>
              <a:latin typeface="Helvetica Neue"/>
            </a:endParaRPr>
          </a:p>
          <a:p>
            <a:pPr marL="285750" indent="-285750">
              <a:buFont typeface="Wingdings" panose="05000000000000000000" pitchFamily="2" charset="2"/>
              <a:buChar char="Ø"/>
            </a:pPr>
            <a:endParaRPr lang="en-US" altLang="zh-CN" dirty="0">
              <a:solidFill>
                <a:srgbClr val="333333"/>
              </a:solidFill>
              <a:latin typeface="Helvetica Neue"/>
            </a:endParaRPr>
          </a:p>
          <a:p>
            <a:pPr marL="285750" indent="-285750">
              <a:buFont typeface="Wingdings" panose="05000000000000000000" pitchFamily="2" charset="2"/>
              <a:buChar char="Ø"/>
            </a:pPr>
            <a:r>
              <a:rPr lang="zh-CN" altLang="en-US" b="0" i="0" dirty="0">
                <a:solidFill>
                  <a:srgbClr val="333333"/>
                </a:solidFill>
                <a:effectLst/>
                <a:latin typeface="Helvetica Neue"/>
              </a:rPr>
              <a:t>持续时间：三天三夜</a:t>
            </a:r>
          </a:p>
          <a:p>
            <a:pPr marL="285750" indent="-285750">
              <a:buFont typeface="Wingdings" panose="05000000000000000000" pitchFamily="2" charset="2"/>
              <a:buChar char="Ø"/>
            </a:pPr>
            <a:endParaRPr lang="en-US" altLang="zh-CN" b="0" i="0" dirty="0">
              <a:solidFill>
                <a:srgbClr val="333333"/>
              </a:solidFill>
              <a:effectLst/>
              <a:latin typeface="华文宋体" panose="02010600040101010101" pitchFamily="2" charset="-122"/>
              <a:ea typeface="华文宋体" panose="02010600040101010101" pitchFamily="2" charset="-122"/>
            </a:endParaRPr>
          </a:p>
          <a:p>
            <a:endParaRPr lang="zh-CN" altLang="en-US" dirty="0"/>
          </a:p>
        </p:txBody>
      </p:sp>
    </p:spTree>
    <p:extLst>
      <p:ext uri="{BB962C8B-B14F-4D97-AF65-F5344CB8AC3E}">
        <p14:creationId xmlns:p14="http://schemas.microsoft.com/office/powerpoint/2010/main" val="2376678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pattFill prst="dotGrid">
          <a:fgClr>
            <a:schemeClr val="accent2">
              <a:lumMod val="40000"/>
              <a:lumOff val="60000"/>
            </a:schemeClr>
          </a:fgClr>
          <a:bgClr>
            <a:schemeClr val="bg1"/>
          </a:bgClr>
        </a:pattFill>
        <a:effectLst/>
      </p:bgPr>
    </p:bg>
    <p:spTree>
      <p:nvGrpSpPr>
        <p:cNvPr id="1" name="">
          <a:extLst>
            <a:ext uri="{FF2B5EF4-FFF2-40B4-BE49-F238E27FC236}">
              <a16:creationId xmlns:a16="http://schemas.microsoft.com/office/drawing/2014/main" id="{F7ABB684-3242-1653-430E-7F315E21EA7A}"/>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E7E0E25F-4467-1245-550F-25D9A7254BEA}"/>
              </a:ext>
            </a:extLst>
          </p:cNvPr>
          <p:cNvSpPr txBox="1"/>
          <p:nvPr/>
        </p:nvSpPr>
        <p:spPr>
          <a:xfrm>
            <a:off x="470262" y="653144"/>
            <a:ext cx="1723549" cy="984885"/>
          </a:xfrm>
          <a:prstGeom prst="rect">
            <a:avLst/>
          </a:prstGeom>
          <a:noFill/>
        </p:spPr>
        <p:txBody>
          <a:bodyPr wrap="none" rtlCol="0">
            <a:spAutoFit/>
          </a:bodyPr>
          <a:lstStyle/>
          <a:p>
            <a:r>
              <a:rPr lang="zh-CN" altLang="en-US" sz="4000" dirty="0">
                <a:latin typeface="华文新魏" panose="02010800040101010101" pitchFamily="2" charset="-122"/>
                <a:ea typeface="华文新魏" panose="02010800040101010101" pitchFamily="2" charset="-122"/>
              </a:rPr>
              <a:t>来源：</a:t>
            </a:r>
            <a:endParaRPr lang="en-US" altLang="zh-CN" b="0" i="0" dirty="0">
              <a:solidFill>
                <a:srgbClr val="333333"/>
              </a:solidFill>
              <a:effectLst/>
              <a:latin typeface="华文宋体" panose="02010600040101010101" pitchFamily="2" charset="-122"/>
              <a:ea typeface="华文宋体" panose="02010600040101010101" pitchFamily="2" charset="-122"/>
            </a:endParaRPr>
          </a:p>
          <a:p>
            <a:endParaRPr lang="zh-CN" altLang="en-US" dirty="0"/>
          </a:p>
        </p:txBody>
      </p:sp>
      <p:sp>
        <p:nvSpPr>
          <p:cNvPr id="4" name="文本框 3">
            <a:extLst>
              <a:ext uri="{FF2B5EF4-FFF2-40B4-BE49-F238E27FC236}">
                <a16:creationId xmlns:a16="http://schemas.microsoft.com/office/drawing/2014/main" id="{7C58C568-CBEB-1A07-712F-EFA8C6C5BA75}"/>
              </a:ext>
            </a:extLst>
          </p:cNvPr>
          <p:cNvSpPr txBox="1"/>
          <p:nvPr/>
        </p:nvSpPr>
        <p:spPr>
          <a:xfrm>
            <a:off x="8662917" y="1501273"/>
            <a:ext cx="3361508" cy="1618392"/>
          </a:xfrm>
          <a:prstGeom prst="rect">
            <a:avLst/>
          </a:prstGeom>
          <a:noFill/>
        </p:spPr>
        <p:txBody>
          <a:bodyPr wrap="square">
            <a:spAutoFit/>
          </a:bodyPr>
          <a:lstStyle/>
          <a:p>
            <a:pPr algn="l">
              <a:lnSpc>
                <a:spcPts val="1800"/>
              </a:lnSpc>
              <a:spcAft>
                <a:spcPts val="1125"/>
              </a:spcAft>
              <a:buNone/>
            </a:pPr>
            <a:r>
              <a:rPr lang="zh-CN" altLang="en-US" sz="1600" dirty="0">
                <a:solidFill>
                  <a:schemeClr val="accent3">
                    <a:lumMod val="40000"/>
                    <a:lumOff val="60000"/>
                  </a:schemeClr>
                </a:solidFill>
                <a:latin typeface="Helvetica Neue"/>
                <a:hlinkClick r:id="rId2">
                  <a:extLst>
                    <a:ext uri="{A12FA001-AC4F-418D-AE19-62706E023703}">
                      <ahyp:hlinkClr xmlns:ahyp="http://schemas.microsoft.com/office/drawing/2018/hyperlinkcolor" val="tx"/>
                    </a:ext>
                  </a:extLst>
                </a:hlinkClick>
              </a:rPr>
              <a:t>白族</a:t>
            </a:r>
            <a:endParaRPr lang="zh-CN" altLang="en-US" sz="1600" dirty="0">
              <a:solidFill>
                <a:schemeClr val="accent3">
                  <a:lumMod val="40000"/>
                  <a:lumOff val="60000"/>
                </a:schemeClr>
              </a:solidFill>
              <a:latin typeface="Helvetica Neue"/>
            </a:endParaRPr>
          </a:p>
          <a:p>
            <a:pPr algn="l">
              <a:lnSpc>
                <a:spcPts val="1800"/>
              </a:lnSpc>
              <a:spcAft>
                <a:spcPts val="1125"/>
              </a:spcAft>
              <a:buNone/>
            </a:pPr>
            <a:r>
              <a:rPr lang="zh-CN" altLang="en-US" sz="1600" dirty="0">
                <a:solidFill>
                  <a:srgbClr val="333333"/>
                </a:solidFill>
                <a:latin typeface="Helvetica Neue"/>
              </a:rPr>
              <a:t>在白族的火把节传说中，还有著名的阿南（即曼阿喃）的传说，故事情节与女性人物传说</a:t>
            </a:r>
            <a:r>
              <a:rPr lang="en-US" altLang="zh-CN" sz="1600" dirty="0">
                <a:solidFill>
                  <a:srgbClr val="333333"/>
                </a:solidFill>
                <a:latin typeface="Helvetica Neue"/>
              </a:rPr>
              <a:t>《</a:t>
            </a:r>
            <a:r>
              <a:rPr lang="zh-CN" altLang="en-US" sz="1600" dirty="0">
                <a:solidFill>
                  <a:srgbClr val="333333"/>
                </a:solidFill>
                <a:latin typeface="Helvetica Neue"/>
              </a:rPr>
              <a:t>曼阿喃</a:t>
            </a:r>
            <a:r>
              <a:rPr lang="en-US" altLang="zh-CN" sz="1600" dirty="0">
                <a:solidFill>
                  <a:srgbClr val="333333"/>
                </a:solidFill>
                <a:latin typeface="Helvetica Neue"/>
              </a:rPr>
              <a:t>》</a:t>
            </a:r>
            <a:r>
              <a:rPr lang="zh-CN" altLang="en-US" sz="1600" dirty="0">
                <a:solidFill>
                  <a:srgbClr val="333333"/>
                </a:solidFill>
                <a:latin typeface="Helvetica Neue"/>
              </a:rPr>
              <a:t>和</a:t>
            </a:r>
            <a:r>
              <a:rPr lang="en-US" altLang="zh-CN" sz="1600" dirty="0">
                <a:solidFill>
                  <a:srgbClr val="333333"/>
                </a:solidFill>
                <a:latin typeface="Helvetica Neue"/>
                <a:hlinkClick r:id="rId3">
                  <a:extLst>
                    <a:ext uri="{A12FA001-AC4F-418D-AE19-62706E023703}">
                      <ahyp:hlinkClr xmlns:ahyp="http://schemas.microsoft.com/office/drawing/2018/hyperlinkcolor" val="tx"/>
                    </a:ext>
                  </a:extLst>
                </a:hlinkClick>
              </a:rPr>
              <a:t>《</a:t>
            </a:r>
            <a:r>
              <a:rPr lang="zh-CN" altLang="en-US" sz="1600" dirty="0">
                <a:solidFill>
                  <a:srgbClr val="333333"/>
                </a:solidFill>
                <a:latin typeface="Helvetica Neue"/>
                <a:hlinkClick r:id="rId3">
                  <a:extLst>
                    <a:ext uri="{A12FA001-AC4F-418D-AE19-62706E023703}">
                      <ahyp:hlinkClr xmlns:ahyp="http://schemas.microsoft.com/office/drawing/2018/hyperlinkcolor" val="tx"/>
                    </a:ext>
                  </a:extLst>
                </a:hlinkClick>
              </a:rPr>
              <a:t>火烧松明楼</a:t>
            </a:r>
            <a:r>
              <a:rPr lang="en-US" altLang="zh-CN" sz="1600" dirty="0">
                <a:solidFill>
                  <a:srgbClr val="333333"/>
                </a:solidFill>
                <a:latin typeface="Helvetica Neue"/>
                <a:hlinkClick r:id="rId3">
                  <a:extLst>
                    <a:ext uri="{A12FA001-AC4F-418D-AE19-62706E023703}">
                      <ahyp:hlinkClr xmlns:ahyp="http://schemas.microsoft.com/office/drawing/2018/hyperlinkcolor" val="tx"/>
                    </a:ext>
                  </a:extLst>
                </a:hlinkClick>
              </a:rPr>
              <a:t>》</a:t>
            </a:r>
            <a:r>
              <a:rPr lang="zh-CN" altLang="en-US" sz="1600" dirty="0">
                <a:solidFill>
                  <a:srgbClr val="333333"/>
                </a:solidFill>
                <a:latin typeface="Helvetica Neue"/>
              </a:rPr>
              <a:t>大体一致，是人物传说与火把节传说交叉衍变的结果。</a:t>
            </a:r>
          </a:p>
        </p:txBody>
      </p:sp>
      <p:sp>
        <p:nvSpPr>
          <p:cNvPr id="5" name="文本框 4">
            <a:extLst>
              <a:ext uri="{FF2B5EF4-FFF2-40B4-BE49-F238E27FC236}">
                <a16:creationId xmlns:a16="http://schemas.microsoft.com/office/drawing/2014/main" id="{47AAF4CA-782D-E2A7-0484-0C062984FDF2}"/>
              </a:ext>
            </a:extLst>
          </p:cNvPr>
          <p:cNvSpPr txBox="1"/>
          <p:nvPr/>
        </p:nvSpPr>
        <p:spPr>
          <a:xfrm>
            <a:off x="3931918" y="901109"/>
            <a:ext cx="4730999" cy="4991110"/>
          </a:xfrm>
          <a:prstGeom prst="rect">
            <a:avLst/>
          </a:prstGeom>
          <a:noFill/>
        </p:spPr>
        <p:txBody>
          <a:bodyPr wrap="square">
            <a:spAutoFit/>
          </a:bodyPr>
          <a:lstStyle/>
          <a:p>
            <a:pPr algn="l">
              <a:lnSpc>
                <a:spcPts val="1800"/>
              </a:lnSpc>
              <a:spcAft>
                <a:spcPts val="1125"/>
              </a:spcAft>
              <a:buNone/>
            </a:pPr>
            <a:r>
              <a:rPr lang="zh-CN" altLang="en-US" sz="1600" dirty="0">
                <a:solidFill>
                  <a:schemeClr val="accent5">
                    <a:lumMod val="60000"/>
                    <a:lumOff val="40000"/>
                  </a:schemeClr>
                </a:solidFill>
                <a:latin typeface="Helvetica Neue"/>
                <a:hlinkClick r:id="rId4">
                  <a:extLst>
                    <a:ext uri="{A12FA001-AC4F-418D-AE19-62706E023703}">
                      <ahyp:hlinkClr xmlns:ahyp="http://schemas.microsoft.com/office/drawing/2018/hyperlinkcolor" val="tx"/>
                    </a:ext>
                  </a:extLst>
                </a:hlinkClick>
              </a:rPr>
              <a:t>彝族</a:t>
            </a:r>
            <a:endParaRPr lang="zh-CN" altLang="en-US" sz="1600" dirty="0">
              <a:solidFill>
                <a:schemeClr val="accent5">
                  <a:lumMod val="60000"/>
                  <a:lumOff val="40000"/>
                </a:schemeClr>
              </a:solidFill>
              <a:latin typeface="Helvetica Neue"/>
            </a:endParaRPr>
          </a:p>
          <a:p>
            <a:pPr algn="l">
              <a:lnSpc>
                <a:spcPts val="1800"/>
              </a:lnSpc>
              <a:spcAft>
                <a:spcPts val="1125"/>
              </a:spcAft>
              <a:buNone/>
            </a:pPr>
            <a:r>
              <a:rPr lang="zh-CN" altLang="en-US" sz="1600" dirty="0">
                <a:solidFill>
                  <a:srgbClr val="333333"/>
                </a:solidFill>
                <a:latin typeface="Helvetica Neue"/>
              </a:rPr>
              <a:t>很早以前，天上有个大力士叫斯惹阿比，地上有个大力士叫阿体拉巴，两人都有拔山的力气。有一天，斯惹阿比要和阿体拉巴比赛摔跤，可是阿体拉巴有急事要外出，临走时，他请母亲用一盘铁饼招待斯惹阿比。斯惹阿比认为阿体拉巴既然以铁饼为饭食，力气一定很大，便赶紧离开了。阿体拉巴回来后，听母亲说斯惹阿比刚刚离去，便追了上去，要和他进行</a:t>
            </a:r>
            <a:r>
              <a:rPr lang="zh-CN" altLang="en-US" sz="1600" dirty="0">
                <a:solidFill>
                  <a:srgbClr val="333333"/>
                </a:solidFill>
                <a:latin typeface="Helvetica Neue"/>
                <a:hlinkClick r:id="rId5">
                  <a:extLst>
                    <a:ext uri="{A12FA001-AC4F-418D-AE19-62706E023703}">
                      <ahyp:hlinkClr xmlns:ahyp="http://schemas.microsoft.com/office/drawing/2018/hyperlinkcolor" val="tx"/>
                    </a:ext>
                  </a:extLst>
                </a:hlinkClick>
              </a:rPr>
              <a:t>摔跤</a:t>
            </a:r>
            <a:r>
              <a:rPr lang="zh-CN" altLang="en-US" sz="1600" dirty="0">
                <a:solidFill>
                  <a:srgbClr val="333333"/>
                </a:solidFill>
                <a:latin typeface="Helvetica Neue"/>
              </a:rPr>
              <a:t>比赛，结果斯惹阿比被摔死了。天神恩梯古兹知道了此事，大为震怒，派了大批蝗虫来吃地上的庄稼。</a:t>
            </a:r>
          </a:p>
          <a:p>
            <a:pPr algn="l">
              <a:lnSpc>
                <a:spcPts val="1800"/>
              </a:lnSpc>
              <a:spcAft>
                <a:spcPts val="1125"/>
              </a:spcAft>
            </a:pPr>
            <a:r>
              <a:rPr lang="zh-CN" altLang="en-US" sz="1600" dirty="0">
                <a:solidFill>
                  <a:srgbClr val="333333"/>
                </a:solidFill>
                <a:latin typeface="Helvetica Neue"/>
              </a:rPr>
              <a:t>阿体拉巴便在旧历六月二十四那一晚，砍来许多松树枝、野蒿枝扎成火把，率领人们点燃起来，到田里去烧虫。从此，彝族人民便把这天定为火把节。撒梅王与异族抗争，头被砍掉，待到星宿出现又长出一个头来与之奋战厮杀。最后，由于奸细的出卖，砍掉头用尖刀草扫过脖子后，撒梅王的头就再也长不出来了，死不复生。据说尖刀草上的红斑就是撒梅王的血染红的。后来撒梅人在每年的六月二十四、二十五都要打起火把纪念撒梅王，并寻找他的英灵。</a:t>
            </a:r>
          </a:p>
        </p:txBody>
      </p:sp>
      <p:sp>
        <p:nvSpPr>
          <p:cNvPr id="6" name="文本框 5">
            <a:extLst>
              <a:ext uri="{FF2B5EF4-FFF2-40B4-BE49-F238E27FC236}">
                <a16:creationId xmlns:a16="http://schemas.microsoft.com/office/drawing/2014/main" id="{BE18FCAF-5E37-C1F7-008B-409DAF1B5BE7}"/>
              </a:ext>
            </a:extLst>
          </p:cNvPr>
          <p:cNvSpPr txBox="1"/>
          <p:nvPr/>
        </p:nvSpPr>
        <p:spPr>
          <a:xfrm>
            <a:off x="8662917" y="3119665"/>
            <a:ext cx="3361508" cy="2772554"/>
          </a:xfrm>
          <a:prstGeom prst="rect">
            <a:avLst/>
          </a:prstGeom>
          <a:noFill/>
        </p:spPr>
        <p:txBody>
          <a:bodyPr wrap="square">
            <a:spAutoFit/>
          </a:bodyPr>
          <a:lstStyle/>
          <a:p>
            <a:pPr algn="l">
              <a:lnSpc>
                <a:spcPts val="1800"/>
              </a:lnSpc>
              <a:spcAft>
                <a:spcPts val="1125"/>
              </a:spcAft>
              <a:buNone/>
            </a:pPr>
            <a:r>
              <a:rPr lang="zh-CN" altLang="en-US" sz="1600" dirty="0">
                <a:solidFill>
                  <a:schemeClr val="accent1">
                    <a:lumMod val="40000"/>
                    <a:lumOff val="60000"/>
                  </a:schemeClr>
                </a:solidFill>
                <a:latin typeface="Helvetica Neue"/>
                <a:hlinkClick r:id="rId6">
                  <a:extLst>
                    <a:ext uri="{A12FA001-AC4F-418D-AE19-62706E023703}">
                      <ahyp:hlinkClr xmlns:ahyp="http://schemas.microsoft.com/office/drawing/2018/hyperlinkcolor" val="tx"/>
                    </a:ext>
                  </a:extLst>
                </a:hlinkClick>
              </a:rPr>
              <a:t>拉祜族</a:t>
            </a:r>
            <a:endParaRPr lang="zh-CN" altLang="en-US" sz="1600" dirty="0">
              <a:solidFill>
                <a:schemeClr val="accent1">
                  <a:lumMod val="40000"/>
                  <a:lumOff val="60000"/>
                </a:schemeClr>
              </a:solidFill>
              <a:latin typeface="Helvetica Neue"/>
            </a:endParaRPr>
          </a:p>
          <a:p>
            <a:pPr algn="l">
              <a:lnSpc>
                <a:spcPts val="1800"/>
              </a:lnSpc>
              <a:spcAft>
                <a:spcPts val="1125"/>
              </a:spcAft>
              <a:buNone/>
            </a:pPr>
            <a:r>
              <a:rPr lang="zh-CN" altLang="en-US" sz="1600" dirty="0">
                <a:solidFill>
                  <a:srgbClr val="333333"/>
                </a:solidFill>
                <a:latin typeface="Helvetica Neue"/>
              </a:rPr>
              <a:t>山上住着一个善人和一个恶人，恶人专吃人眼。六月二十四这天，善人用</a:t>
            </a:r>
            <a:r>
              <a:rPr lang="zh-CN" altLang="en-US" sz="1600" dirty="0">
                <a:solidFill>
                  <a:srgbClr val="333333"/>
                </a:solidFill>
                <a:latin typeface="Helvetica Neue"/>
                <a:hlinkClick r:id="rId7">
                  <a:extLst>
                    <a:ext uri="{A12FA001-AC4F-418D-AE19-62706E023703}">
                      <ahyp:hlinkClr xmlns:ahyp="http://schemas.microsoft.com/office/drawing/2018/hyperlinkcolor" val="tx"/>
                    </a:ext>
                  </a:extLst>
                </a:hlinkClick>
              </a:rPr>
              <a:t>蜂蜡</a:t>
            </a:r>
            <a:r>
              <a:rPr lang="zh-CN" altLang="en-US" sz="1600" dirty="0">
                <a:solidFill>
                  <a:srgbClr val="333333"/>
                </a:solidFill>
                <a:latin typeface="Helvetica Neue"/>
              </a:rPr>
              <a:t>裹在山羊角上，点燃蜂蜡后叫山羊去找恶人，恶人看到火花，以为人们拿火枪来打他，便急忙躲进山洞，并用石块堵住洞口，结果被洞里冒出来的水淹死了。从此人们就不再担心恶人来吃眼睛，可以安安稳稳地搞生产了。因此</a:t>
            </a:r>
            <a:r>
              <a:rPr lang="zh-CN" altLang="en-US" sz="1600" dirty="0">
                <a:solidFill>
                  <a:srgbClr val="333333"/>
                </a:solidFill>
                <a:latin typeface="Helvetica Neue"/>
                <a:hlinkClick r:id="rId6">
                  <a:extLst>
                    <a:ext uri="{A12FA001-AC4F-418D-AE19-62706E023703}">
                      <ahyp:hlinkClr xmlns:ahyp="http://schemas.microsoft.com/office/drawing/2018/hyperlinkcolor" val="tx"/>
                    </a:ext>
                  </a:extLst>
                </a:hlinkClick>
              </a:rPr>
              <a:t>拉祜族</a:t>
            </a:r>
            <a:r>
              <a:rPr lang="zh-CN" altLang="en-US" sz="1600" dirty="0">
                <a:solidFill>
                  <a:srgbClr val="333333"/>
                </a:solidFill>
                <a:latin typeface="Helvetica Neue"/>
              </a:rPr>
              <a:t>人民就把这天定为火把节。</a:t>
            </a:r>
          </a:p>
        </p:txBody>
      </p:sp>
      <p:sp>
        <p:nvSpPr>
          <p:cNvPr id="7" name="文本框 6">
            <a:extLst>
              <a:ext uri="{FF2B5EF4-FFF2-40B4-BE49-F238E27FC236}">
                <a16:creationId xmlns:a16="http://schemas.microsoft.com/office/drawing/2014/main" id="{A71B79A6-B397-B4D7-357F-74AB71F7ECD2}"/>
              </a:ext>
            </a:extLst>
          </p:cNvPr>
          <p:cNvSpPr txBox="1"/>
          <p:nvPr/>
        </p:nvSpPr>
        <p:spPr>
          <a:xfrm>
            <a:off x="211725" y="1503838"/>
            <a:ext cx="3720193" cy="4388381"/>
          </a:xfrm>
          <a:prstGeom prst="rect">
            <a:avLst/>
          </a:prstGeom>
          <a:noFill/>
        </p:spPr>
        <p:txBody>
          <a:bodyPr wrap="square">
            <a:spAutoFit/>
          </a:bodyPr>
          <a:lstStyle/>
          <a:p>
            <a:pPr algn="l">
              <a:lnSpc>
                <a:spcPts val="1800"/>
              </a:lnSpc>
              <a:spcAft>
                <a:spcPts val="1125"/>
              </a:spcAft>
              <a:buNone/>
            </a:pPr>
            <a:r>
              <a:rPr lang="zh-CN" altLang="en-US" sz="1600" b="1" dirty="0">
                <a:solidFill>
                  <a:schemeClr val="accent2">
                    <a:lumMod val="75000"/>
                  </a:schemeClr>
                </a:solidFill>
                <a:latin typeface="Helvetica Neue"/>
                <a:hlinkClick r:id="rId8">
                  <a:extLst>
                    <a:ext uri="{A12FA001-AC4F-418D-AE19-62706E023703}">
                      <ahyp:hlinkClr xmlns:ahyp="http://schemas.microsoft.com/office/drawing/2018/hyperlinkcolor" val="tx"/>
                    </a:ext>
                  </a:extLst>
                </a:hlinkClick>
              </a:rPr>
              <a:t>纳西族</a:t>
            </a:r>
            <a:endParaRPr lang="zh-CN" altLang="en-US" sz="1600" b="1" dirty="0">
              <a:solidFill>
                <a:schemeClr val="accent2">
                  <a:lumMod val="75000"/>
                </a:schemeClr>
              </a:solidFill>
              <a:latin typeface="Helvetica Neue"/>
            </a:endParaRPr>
          </a:p>
          <a:p>
            <a:pPr algn="l">
              <a:lnSpc>
                <a:spcPts val="1800"/>
              </a:lnSpc>
              <a:spcAft>
                <a:spcPts val="1125"/>
              </a:spcAft>
              <a:buNone/>
            </a:pPr>
            <a:r>
              <a:rPr lang="zh-CN" altLang="en-US" sz="1600" dirty="0">
                <a:solidFill>
                  <a:srgbClr val="333333"/>
                </a:solidFill>
                <a:latin typeface="Helvetica Neue"/>
              </a:rPr>
              <a:t>天神</a:t>
            </a:r>
            <a:r>
              <a:rPr lang="zh-CN" altLang="en-US" sz="1600" dirty="0">
                <a:solidFill>
                  <a:srgbClr val="333333"/>
                </a:solidFill>
                <a:latin typeface="Helvetica Neue"/>
                <a:hlinkClick r:id="rId9">
                  <a:extLst>
                    <a:ext uri="{A12FA001-AC4F-418D-AE19-62706E023703}">
                      <ahyp:hlinkClr xmlns:ahyp="http://schemas.microsoft.com/office/drawing/2018/hyperlinkcolor" val="tx"/>
                    </a:ext>
                  </a:extLst>
                </a:hlinkClick>
              </a:rPr>
              <a:t>子劳阿普</a:t>
            </a:r>
            <a:r>
              <a:rPr lang="zh-CN" altLang="en-US" sz="1600" dirty="0">
                <a:solidFill>
                  <a:srgbClr val="333333"/>
                </a:solidFill>
                <a:latin typeface="Helvetica Neue"/>
              </a:rPr>
              <a:t>嫉妒人间的幸福生活，派一位年老的天将到人间，要他把人间烧成一片火海。老天将来到人间，看到一个男子将年纪稍大的孩子背在身上，年小的孩子反倒牵着走，他感到奇怪，细一问方知背着的孩子是侄子，牵着的孩子是儿子，因哥嫂已死，男子认为应该好好照料侄子。老天将为这样的人间美德深受感动，想着人们的心地是如此善良，怎忍加害于他们，便将天神烧毁人间的消息告诉给那男子，要他告诉人们于六月二十五那天事先在门口点燃火把，以此免去灾难。于是千家万户都在这天晚上点起了火把，天神以为人们早已在火海中灭亡，便沉沉地睡去，再也没有醒来。后来，纳西族人民就把这天定为火把节。</a:t>
            </a:r>
          </a:p>
        </p:txBody>
      </p:sp>
    </p:spTree>
    <p:extLst>
      <p:ext uri="{BB962C8B-B14F-4D97-AF65-F5344CB8AC3E}">
        <p14:creationId xmlns:p14="http://schemas.microsoft.com/office/powerpoint/2010/main" val="20197516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pattFill prst="divot">
          <a:fgClr>
            <a:schemeClr val="accent2">
              <a:lumMod val="75000"/>
            </a:schemeClr>
          </a:fgClr>
          <a:bgClr>
            <a:schemeClr val="bg1"/>
          </a:bgClr>
        </a:pattFill>
        <a:effectLst/>
      </p:bgPr>
    </p:bg>
    <p:spTree>
      <p:nvGrpSpPr>
        <p:cNvPr id="1" name="">
          <a:extLst>
            <a:ext uri="{FF2B5EF4-FFF2-40B4-BE49-F238E27FC236}">
              <a16:creationId xmlns:a16="http://schemas.microsoft.com/office/drawing/2014/main" id="{C55651A8-A27A-71CB-23BC-436947E4ED02}"/>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0C50D8C7-74A8-8554-3B59-7FA130A73594}"/>
              </a:ext>
            </a:extLst>
          </p:cNvPr>
          <p:cNvSpPr txBox="1"/>
          <p:nvPr/>
        </p:nvSpPr>
        <p:spPr>
          <a:xfrm>
            <a:off x="470262" y="653144"/>
            <a:ext cx="1723549" cy="984885"/>
          </a:xfrm>
          <a:prstGeom prst="rect">
            <a:avLst/>
          </a:prstGeom>
          <a:noFill/>
        </p:spPr>
        <p:txBody>
          <a:bodyPr wrap="none" rtlCol="0">
            <a:spAutoFit/>
          </a:bodyPr>
          <a:lstStyle/>
          <a:p>
            <a:r>
              <a:rPr lang="zh-CN" altLang="en-US" sz="4000" dirty="0">
                <a:latin typeface="华文新魏" panose="02010800040101010101" pitchFamily="2" charset="-122"/>
                <a:ea typeface="华文新魏" panose="02010800040101010101" pitchFamily="2" charset="-122"/>
              </a:rPr>
              <a:t>寓意：</a:t>
            </a:r>
            <a:endParaRPr lang="en-US" altLang="zh-CN" b="0" i="0" dirty="0">
              <a:solidFill>
                <a:srgbClr val="333333"/>
              </a:solidFill>
              <a:effectLst/>
              <a:latin typeface="华文宋体" panose="02010600040101010101" pitchFamily="2" charset="-122"/>
              <a:ea typeface="华文宋体" panose="02010600040101010101" pitchFamily="2" charset="-122"/>
            </a:endParaRPr>
          </a:p>
          <a:p>
            <a:endParaRPr lang="zh-CN" altLang="en-US" dirty="0"/>
          </a:p>
        </p:txBody>
      </p:sp>
      <p:sp>
        <p:nvSpPr>
          <p:cNvPr id="7" name="文本框 6">
            <a:extLst>
              <a:ext uri="{FF2B5EF4-FFF2-40B4-BE49-F238E27FC236}">
                <a16:creationId xmlns:a16="http://schemas.microsoft.com/office/drawing/2014/main" id="{C00DA000-F40C-DF57-CCD2-890A0D7B4A59}"/>
              </a:ext>
            </a:extLst>
          </p:cNvPr>
          <p:cNvSpPr txBox="1"/>
          <p:nvPr/>
        </p:nvSpPr>
        <p:spPr>
          <a:xfrm>
            <a:off x="264794" y="2137387"/>
            <a:ext cx="11662412" cy="4069768"/>
          </a:xfrm>
          <a:prstGeom prst="rect">
            <a:avLst/>
          </a:prstGeom>
          <a:noFill/>
        </p:spPr>
        <p:txBody>
          <a:bodyPr wrap="square">
            <a:spAutoFit/>
          </a:bodyPr>
          <a:lstStyle/>
          <a:p>
            <a:pPr algn="l">
              <a:lnSpc>
                <a:spcPts val="1800"/>
              </a:lnSpc>
              <a:spcAft>
                <a:spcPts val="1125"/>
              </a:spcAft>
              <a:buNone/>
            </a:pPr>
            <a:r>
              <a:rPr lang="zh-CN" altLang="en-US" b="0" i="0" dirty="0">
                <a:solidFill>
                  <a:schemeClr val="tx2">
                    <a:lumMod val="75000"/>
                    <a:lumOff val="25000"/>
                  </a:schemeClr>
                </a:solidFill>
                <a:effectLst/>
                <a:highlight>
                  <a:srgbClr val="C0C0C0"/>
                </a:highlight>
                <a:latin typeface="Helvetica Neue"/>
              </a:rPr>
              <a:t>火把节习俗和传说的形成，与族源相同的彝语支各民族的原生崇拜有关，其中尤以对火的信仰有更直接的联系，在西南彝语支各民族的火把节活动中仍保持着以火熏田除祟，逐疫去灾，灭虫保苗、催苗出穗、祈求丰年、招引光明、迎接福瑞的民俗功能，其间的民俗心理和信仰观念就是趋吉避凶。凉山彝族的火把节传说即反映了这种把火作为具有神秘因素的超自然力的原始崇拜，仍凝聚着火把节习俗及传说的原生态的民俗基因，属于早期形态的火把节节俗，其文化内核是火崇拜，与氐羌系统的彝语支民族崇火尚日的文化传统一脉相承。</a:t>
            </a:r>
          </a:p>
          <a:p>
            <a:pPr algn="l">
              <a:lnSpc>
                <a:spcPts val="1800"/>
              </a:lnSpc>
              <a:spcAft>
                <a:spcPts val="1125"/>
              </a:spcAft>
              <a:buNone/>
            </a:pPr>
            <a:r>
              <a:rPr lang="zh-CN" altLang="en-US" b="0" i="0" dirty="0">
                <a:solidFill>
                  <a:schemeClr val="tx2">
                    <a:lumMod val="75000"/>
                    <a:lumOff val="25000"/>
                  </a:schemeClr>
                </a:solidFill>
                <a:effectLst/>
                <a:highlight>
                  <a:srgbClr val="C0C0C0"/>
                </a:highlight>
                <a:latin typeface="Helvetica Neue"/>
              </a:rPr>
              <a:t>火把节传说有很多</a:t>
            </a:r>
            <a:r>
              <a:rPr lang="zh-CN" altLang="en-US" b="0" i="0" u="none" strike="noStrike" dirty="0">
                <a:solidFill>
                  <a:schemeClr val="tx2">
                    <a:lumMod val="75000"/>
                    <a:lumOff val="25000"/>
                  </a:schemeClr>
                </a:solidFill>
                <a:effectLst/>
                <a:highlight>
                  <a:srgbClr val="C0C0C0"/>
                </a:highlight>
                <a:latin typeface="Helvetica Neue"/>
                <a:hlinkClick r:id="rId2">
                  <a:extLst>
                    <a:ext uri="{A12FA001-AC4F-418D-AE19-62706E023703}">
                      <ahyp:hlinkClr xmlns:ahyp="http://schemas.microsoft.com/office/drawing/2018/hyperlinkcolor" val="tx"/>
                    </a:ext>
                  </a:extLst>
                </a:hlinkClick>
              </a:rPr>
              <a:t>异文</a:t>
            </a:r>
            <a:r>
              <a:rPr lang="zh-CN" altLang="en-US" b="0" i="0" dirty="0">
                <a:solidFill>
                  <a:schemeClr val="tx2">
                    <a:lumMod val="75000"/>
                    <a:lumOff val="25000"/>
                  </a:schemeClr>
                </a:solidFill>
                <a:effectLst/>
                <a:highlight>
                  <a:srgbClr val="C0C0C0"/>
                </a:highlight>
                <a:latin typeface="Helvetica Neue"/>
              </a:rPr>
              <a:t>，虽来源各有不同，但都</a:t>
            </a:r>
            <a:r>
              <a:rPr lang="zh-CN" altLang="en-US" b="0" i="0" u="none" strike="noStrike" dirty="0">
                <a:solidFill>
                  <a:schemeClr val="tx2">
                    <a:lumMod val="75000"/>
                    <a:lumOff val="25000"/>
                  </a:schemeClr>
                </a:solidFill>
                <a:effectLst/>
                <a:highlight>
                  <a:srgbClr val="C0C0C0"/>
                </a:highlight>
                <a:latin typeface="Helvetica Neue"/>
                <a:hlinkClick r:id="rId3">
                  <a:extLst>
                    <a:ext uri="{A12FA001-AC4F-418D-AE19-62706E023703}">
                      <ahyp:hlinkClr xmlns:ahyp="http://schemas.microsoft.com/office/drawing/2018/hyperlinkcolor" val="tx"/>
                    </a:ext>
                  </a:extLst>
                </a:hlinkClick>
              </a:rPr>
              <a:t>大同小异</a:t>
            </a:r>
            <a:r>
              <a:rPr lang="zh-CN" altLang="en-US" b="0" i="0" dirty="0">
                <a:solidFill>
                  <a:schemeClr val="tx2">
                    <a:lumMod val="75000"/>
                    <a:lumOff val="25000"/>
                  </a:schemeClr>
                </a:solidFill>
                <a:effectLst/>
                <a:highlight>
                  <a:srgbClr val="C0C0C0"/>
                </a:highlight>
                <a:latin typeface="Helvetica Neue"/>
              </a:rPr>
              <a:t>，其文本结构都按人与神的斗争→人战胜神→神进行报复→人再次战胜神→庆贺胜利和夺得丰收的叙述程式来结构故事。这些不同的文本都具有强烈的人本精神，都是以宣告人的胜利、神的失败而告终的，这与神话中以神为主导的叙事方式是不同的。随着社会的发展、历史的变迁，人类生存的核心问题的转移（从自然转向社会）及阶级社会的矛盾冲突的加剧，火把节的传说与各民族广阔而复杂的社会生活紧密交织为一体，进而成为表现民族矛盾、阶级矛盾的一种口头叙事途径。这类传说是次生性的火把节习俗传说，主题是歌颂祖先和英雄。</a:t>
            </a:r>
          </a:p>
          <a:p>
            <a:pPr algn="l">
              <a:lnSpc>
                <a:spcPts val="1800"/>
              </a:lnSpc>
              <a:spcAft>
                <a:spcPts val="1125"/>
              </a:spcAft>
            </a:pPr>
            <a:r>
              <a:rPr lang="zh-CN" altLang="en-US" b="0" i="0" dirty="0">
                <a:solidFill>
                  <a:schemeClr val="tx2">
                    <a:lumMod val="75000"/>
                    <a:lumOff val="25000"/>
                  </a:schemeClr>
                </a:solidFill>
                <a:effectLst/>
                <a:highlight>
                  <a:srgbClr val="C0C0C0"/>
                </a:highlight>
                <a:latin typeface="Helvetica Neue"/>
              </a:rPr>
              <a:t>后来传统</a:t>
            </a:r>
            <a:r>
              <a:rPr lang="zh-CN" altLang="en-US" b="0" i="0" u="none" strike="noStrike" dirty="0">
                <a:solidFill>
                  <a:schemeClr val="tx2">
                    <a:lumMod val="75000"/>
                    <a:lumOff val="25000"/>
                  </a:schemeClr>
                </a:solidFill>
                <a:effectLst/>
                <a:highlight>
                  <a:srgbClr val="C0C0C0"/>
                </a:highlight>
                <a:latin typeface="Helvetica Neue"/>
                <a:hlinkClick r:id="rId4">
                  <a:extLst>
                    <a:ext uri="{A12FA001-AC4F-418D-AE19-62706E023703}">
                      <ahyp:hlinkClr xmlns:ahyp="http://schemas.microsoft.com/office/drawing/2018/hyperlinkcolor" val="tx"/>
                    </a:ext>
                  </a:extLst>
                </a:hlinkClick>
              </a:rPr>
              <a:t>道德观念</a:t>
            </a:r>
            <a:r>
              <a:rPr lang="zh-CN" altLang="en-US" b="0" i="0" dirty="0">
                <a:solidFill>
                  <a:schemeClr val="tx2">
                    <a:lumMod val="75000"/>
                    <a:lumOff val="25000"/>
                  </a:schemeClr>
                </a:solidFill>
                <a:effectLst/>
                <a:highlight>
                  <a:srgbClr val="C0C0C0"/>
                </a:highlight>
                <a:latin typeface="Helvetica Neue"/>
              </a:rPr>
              <a:t>对火把节习俗传说的渗透，反映为女性人物传说与火把节传说的相互交叉。不论是早期的喜鹊姑娘，还是后来的阿南、</a:t>
            </a:r>
            <a:r>
              <a:rPr lang="zh-CN" altLang="en-US" b="0" i="0" u="none" strike="noStrike" dirty="0">
                <a:solidFill>
                  <a:schemeClr val="tx2">
                    <a:lumMod val="75000"/>
                    <a:lumOff val="25000"/>
                  </a:schemeClr>
                </a:solidFill>
                <a:effectLst/>
                <a:highlight>
                  <a:srgbClr val="C0C0C0"/>
                </a:highlight>
                <a:latin typeface="Helvetica Neue"/>
                <a:hlinkClick r:id="rId5">
                  <a:extLst>
                    <a:ext uri="{A12FA001-AC4F-418D-AE19-62706E023703}">
                      <ahyp:hlinkClr xmlns:ahyp="http://schemas.microsoft.com/office/drawing/2018/hyperlinkcolor" val="tx"/>
                    </a:ext>
                  </a:extLst>
                </a:hlinkClick>
              </a:rPr>
              <a:t>慈善夫人</a:t>
            </a:r>
            <a:r>
              <a:rPr lang="zh-CN" altLang="en-US" b="0" i="0" dirty="0">
                <a:solidFill>
                  <a:schemeClr val="tx2">
                    <a:lumMod val="75000"/>
                    <a:lumOff val="25000"/>
                  </a:schemeClr>
                </a:solidFill>
                <a:effectLst/>
                <a:highlight>
                  <a:srgbClr val="C0C0C0"/>
                </a:highlight>
                <a:latin typeface="Helvetica Neue"/>
              </a:rPr>
              <a:t>，大都有一种共同的“投火自焚”的命运结局，这类传说一方面反映了民族压迫和阶级压迫的黑暗现实及统治阶级内部的政治阴谋，另一方面更是“一女不更二夫”的刚烈女性的传说，意在表节烈之德。从喜鹊姑娘、阿南到</a:t>
            </a:r>
            <a:r>
              <a:rPr lang="zh-CN" altLang="en-US" b="0" i="0" u="none" strike="noStrike" dirty="0">
                <a:solidFill>
                  <a:schemeClr val="tx2">
                    <a:lumMod val="75000"/>
                    <a:lumOff val="25000"/>
                  </a:schemeClr>
                </a:solidFill>
                <a:effectLst/>
                <a:highlight>
                  <a:srgbClr val="C0C0C0"/>
                </a:highlight>
                <a:latin typeface="Helvetica Neue"/>
                <a:hlinkClick r:id="rId5">
                  <a:extLst>
                    <a:ext uri="{A12FA001-AC4F-418D-AE19-62706E023703}">
                      <ahyp:hlinkClr xmlns:ahyp="http://schemas.microsoft.com/office/drawing/2018/hyperlinkcolor" val="tx"/>
                    </a:ext>
                  </a:extLst>
                </a:hlinkClick>
              </a:rPr>
              <a:t>慈善夫人</a:t>
            </a:r>
            <a:r>
              <a:rPr lang="zh-CN" altLang="en-US" b="0" i="0" dirty="0">
                <a:solidFill>
                  <a:schemeClr val="tx2">
                    <a:lumMod val="75000"/>
                    <a:lumOff val="25000"/>
                  </a:schemeClr>
                </a:solidFill>
                <a:effectLst/>
                <a:highlight>
                  <a:srgbClr val="C0C0C0"/>
                </a:highlight>
                <a:latin typeface="Helvetica Neue"/>
              </a:rPr>
              <a:t>，一个个</a:t>
            </a:r>
            <a:r>
              <a:rPr lang="zh-CN" altLang="en-US" b="0" i="0" u="none" strike="noStrike" dirty="0">
                <a:solidFill>
                  <a:schemeClr val="tx2">
                    <a:lumMod val="75000"/>
                    <a:lumOff val="25000"/>
                  </a:schemeClr>
                </a:solidFill>
                <a:effectLst/>
                <a:highlight>
                  <a:srgbClr val="C0C0C0"/>
                </a:highlight>
                <a:latin typeface="Helvetica Neue"/>
                <a:hlinkClick r:id="rId6">
                  <a:extLst>
                    <a:ext uri="{A12FA001-AC4F-418D-AE19-62706E023703}">
                      <ahyp:hlinkClr xmlns:ahyp="http://schemas.microsoft.com/office/drawing/2018/hyperlinkcolor" val="tx"/>
                    </a:ext>
                  </a:extLst>
                </a:hlinkClick>
              </a:rPr>
              <a:t>殉情</a:t>
            </a:r>
            <a:r>
              <a:rPr lang="zh-CN" altLang="en-US" b="0" i="0" dirty="0">
                <a:solidFill>
                  <a:schemeClr val="tx2">
                    <a:lumMod val="75000"/>
                    <a:lumOff val="25000"/>
                  </a:schemeClr>
                </a:solidFill>
                <a:effectLst/>
                <a:highlight>
                  <a:srgbClr val="C0C0C0"/>
                </a:highlight>
                <a:latin typeface="Helvetica Neue"/>
              </a:rPr>
              <a:t>、</a:t>
            </a:r>
            <a:r>
              <a:rPr lang="zh-CN" altLang="en-US" b="0" i="0" u="none" strike="noStrike" dirty="0">
                <a:solidFill>
                  <a:schemeClr val="tx2">
                    <a:lumMod val="75000"/>
                    <a:lumOff val="25000"/>
                  </a:schemeClr>
                </a:solidFill>
                <a:effectLst/>
                <a:highlight>
                  <a:srgbClr val="C0C0C0"/>
                </a:highlight>
                <a:latin typeface="Helvetica Neue"/>
                <a:hlinkClick r:id="rId7">
                  <a:extLst>
                    <a:ext uri="{A12FA001-AC4F-418D-AE19-62706E023703}">
                      <ahyp:hlinkClr xmlns:ahyp="http://schemas.microsoft.com/office/drawing/2018/hyperlinkcolor" val="tx"/>
                    </a:ext>
                  </a:extLst>
                </a:hlinkClick>
              </a:rPr>
              <a:t>殉夫</a:t>
            </a:r>
            <a:r>
              <a:rPr lang="zh-CN" altLang="en-US" b="0" i="0" dirty="0">
                <a:solidFill>
                  <a:schemeClr val="tx2">
                    <a:lumMod val="75000"/>
                    <a:lumOff val="25000"/>
                  </a:schemeClr>
                </a:solidFill>
                <a:effectLst/>
                <a:highlight>
                  <a:srgbClr val="C0C0C0"/>
                </a:highlight>
                <a:latin typeface="Helvetica Neue"/>
              </a:rPr>
              <a:t>、</a:t>
            </a:r>
            <a:r>
              <a:rPr lang="zh-CN" altLang="en-US" b="0" i="0" u="none" strike="noStrike" dirty="0">
                <a:solidFill>
                  <a:schemeClr val="tx2">
                    <a:lumMod val="75000"/>
                    <a:lumOff val="25000"/>
                  </a:schemeClr>
                </a:solidFill>
                <a:effectLst/>
                <a:highlight>
                  <a:srgbClr val="C0C0C0"/>
                </a:highlight>
                <a:latin typeface="Helvetica Neue"/>
                <a:hlinkClick r:id="rId8">
                  <a:extLst>
                    <a:ext uri="{A12FA001-AC4F-418D-AE19-62706E023703}">
                      <ahyp:hlinkClr xmlns:ahyp="http://schemas.microsoft.com/office/drawing/2018/hyperlinkcolor" val="tx"/>
                    </a:ext>
                  </a:extLst>
                </a:hlinkClick>
              </a:rPr>
              <a:t>殉国</a:t>
            </a:r>
            <a:r>
              <a:rPr lang="zh-CN" altLang="en-US" b="0" i="0" dirty="0">
                <a:solidFill>
                  <a:schemeClr val="tx2">
                    <a:lumMod val="75000"/>
                    <a:lumOff val="25000"/>
                  </a:schemeClr>
                </a:solidFill>
                <a:effectLst/>
                <a:highlight>
                  <a:srgbClr val="C0C0C0"/>
                </a:highlight>
                <a:latin typeface="Helvetica Neue"/>
              </a:rPr>
              <a:t>的忠贞形象，人们将这些善良勇敢的女性人物的命运与火把节传说紧紧联系在一起，表达了特定历史时期人们“进贤烈而诋淫恶”的感情和愿望。这类传说应属后起。</a:t>
            </a:r>
          </a:p>
        </p:txBody>
      </p:sp>
    </p:spTree>
    <p:extLst>
      <p:ext uri="{BB962C8B-B14F-4D97-AF65-F5344CB8AC3E}">
        <p14:creationId xmlns:p14="http://schemas.microsoft.com/office/powerpoint/2010/main" val="1891923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pattFill prst="pct5">
          <a:fgClr>
            <a:schemeClr val="accent2">
              <a:lumMod val="75000"/>
            </a:schemeClr>
          </a:fgClr>
          <a:bgClr>
            <a:schemeClr val="bg1"/>
          </a:bgClr>
        </a:pattFill>
        <a:effectLst/>
      </p:bgPr>
    </p:bg>
    <p:spTree>
      <p:nvGrpSpPr>
        <p:cNvPr id="1" name="">
          <a:extLst>
            <a:ext uri="{FF2B5EF4-FFF2-40B4-BE49-F238E27FC236}">
              <a16:creationId xmlns:a16="http://schemas.microsoft.com/office/drawing/2014/main" id="{9379B49F-8A1A-D1A0-4E4A-44FB2DC53581}"/>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0F317FD6-C41F-37C2-95F0-27BCE33A71D1}"/>
              </a:ext>
            </a:extLst>
          </p:cNvPr>
          <p:cNvSpPr txBox="1"/>
          <p:nvPr/>
        </p:nvSpPr>
        <p:spPr>
          <a:xfrm>
            <a:off x="470262" y="653144"/>
            <a:ext cx="3177473" cy="984885"/>
          </a:xfrm>
          <a:prstGeom prst="rect">
            <a:avLst/>
          </a:prstGeom>
          <a:noFill/>
        </p:spPr>
        <p:txBody>
          <a:bodyPr wrap="none" rtlCol="0">
            <a:spAutoFit/>
          </a:bodyPr>
          <a:lstStyle/>
          <a:p>
            <a:r>
              <a:rPr lang="zh-CN" altLang="en-US" sz="4000" dirty="0">
                <a:latin typeface="华文新魏" panose="02010800040101010101" pitchFamily="2" charset="-122"/>
                <a:ea typeface="华文新魏" panose="02010800040101010101" pitchFamily="2" charset="-122"/>
              </a:rPr>
              <a:t>文献</a:t>
            </a:r>
            <a:r>
              <a:rPr lang="en-US" altLang="zh-CN" sz="4000" dirty="0">
                <a:latin typeface="华文新魏" panose="02010800040101010101" pitchFamily="2" charset="-122"/>
                <a:ea typeface="华文新魏" panose="02010800040101010101" pitchFamily="2" charset="-122"/>
              </a:rPr>
              <a:t>&amp;</a:t>
            </a:r>
            <a:r>
              <a:rPr lang="zh-CN" altLang="en-US" sz="4000" dirty="0">
                <a:latin typeface="华文新魏" panose="02010800040101010101" pitchFamily="2" charset="-122"/>
                <a:ea typeface="华文新魏" panose="02010800040101010101" pitchFamily="2" charset="-122"/>
              </a:rPr>
              <a:t>史料：</a:t>
            </a:r>
            <a:endParaRPr lang="en-US" altLang="zh-CN" b="0" i="0" dirty="0">
              <a:solidFill>
                <a:srgbClr val="333333"/>
              </a:solidFill>
              <a:effectLst/>
              <a:latin typeface="华文宋体" panose="02010600040101010101" pitchFamily="2" charset="-122"/>
              <a:ea typeface="华文宋体" panose="02010600040101010101" pitchFamily="2" charset="-122"/>
            </a:endParaRPr>
          </a:p>
          <a:p>
            <a:endParaRPr lang="zh-CN" altLang="en-US" dirty="0"/>
          </a:p>
        </p:txBody>
      </p:sp>
      <p:sp>
        <p:nvSpPr>
          <p:cNvPr id="7" name="文本框 6">
            <a:extLst>
              <a:ext uri="{FF2B5EF4-FFF2-40B4-BE49-F238E27FC236}">
                <a16:creationId xmlns:a16="http://schemas.microsoft.com/office/drawing/2014/main" id="{94695989-DD14-3D4C-BD86-4280240F12E1}"/>
              </a:ext>
            </a:extLst>
          </p:cNvPr>
          <p:cNvSpPr txBox="1"/>
          <p:nvPr/>
        </p:nvSpPr>
        <p:spPr>
          <a:xfrm>
            <a:off x="264794" y="2137387"/>
            <a:ext cx="11662412" cy="4121065"/>
          </a:xfrm>
          <a:prstGeom prst="rect">
            <a:avLst/>
          </a:prstGeom>
          <a:noFill/>
        </p:spPr>
        <p:txBody>
          <a:bodyPr wrap="square">
            <a:spAutoFit/>
          </a:bodyPr>
          <a:lstStyle/>
          <a:p>
            <a:pPr algn="l">
              <a:lnSpc>
                <a:spcPts val="1800"/>
              </a:lnSpc>
              <a:spcAft>
                <a:spcPts val="1125"/>
              </a:spcAft>
              <a:buNone/>
            </a:pPr>
            <a:r>
              <a:rPr lang="zh-CN" altLang="en-US" b="1" i="0" dirty="0">
                <a:solidFill>
                  <a:srgbClr val="00B050"/>
                </a:solidFill>
                <a:effectLst/>
                <a:latin typeface="Helvetica Neue"/>
              </a:rPr>
              <a:t>“星回”一词，</a:t>
            </a:r>
            <a:r>
              <a:rPr lang="en-US" altLang="zh-CN" b="1" i="0" dirty="0">
                <a:solidFill>
                  <a:srgbClr val="00B050"/>
                </a:solidFill>
                <a:effectLst/>
                <a:latin typeface="Helvetica Neue"/>
              </a:rPr>
              <a:t>《</a:t>
            </a:r>
            <a:r>
              <a:rPr lang="zh-CN" altLang="en-US" b="1" i="0" dirty="0">
                <a:solidFill>
                  <a:srgbClr val="00B050"/>
                </a:solidFill>
                <a:effectLst/>
                <a:latin typeface="Helvetica Neue"/>
              </a:rPr>
              <a:t>礼记</a:t>
            </a:r>
            <a:r>
              <a:rPr lang="en-US" altLang="zh-CN" b="1" i="0" dirty="0">
                <a:solidFill>
                  <a:srgbClr val="00B050"/>
                </a:solidFill>
                <a:effectLst/>
                <a:latin typeface="Helvetica Neue"/>
              </a:rPr>
              <a:t>·</a:t>
            </a:r>
            <a:r>
              <a:rPr lang="zh-CN" altLang="en-US" b="1" i="0" dirty="0">
                <a:solidFill>
                  <a:srgbClr val="00B050"/>
                </a:solidFill>
                <a:effectLst/>
                <a:latin typeface="Helvetica Neue"/>
              </a:rPr>
              <a:t>月令</a:t>
            </a:r>
            <a:r>
              <a:rPr lang="en-US" altLang="zh-CN" b="1" i="0" dirty="0">
                <a:solidFill>
                  <a:srgbClr val="00B050"/>
                </a:solidFill>
                <a:effectLst/>
                <a:latin typeface="Helvetica Neue"/>
              </a:rPr>
              <a:t>·</a:t>
            </a:r>
            <a:r>
              <a:rPr lang="zh-CN" altLang="en-US" b="1" i="0" dirty="0">
                <a:solidFill>
                  <a:srgbClr val="00B050"/>
                </a:solidFill>
                <a:effectLst/>
                <a:latin typeface="Helvetica Neue"/>
              </a:rPr>
              <a:t>季冬之月</a:t>
            </a:r>
            <a:r>
              <a:rPr lang="en-US" altLang="zh-CN" b="1" i="0" dirty="0">
                <a:solidFill>
                  <a:srgbClr val="00B050"/>
                </a:solidFill>
                <a:effectLst/>
                <a:latin typeface="Helvetica Neue"/>
              </a:rPr>
              <a:t>》</a:t>
            </a:r>
            <a:r>
              <a:rPr lang="zh-CN" altLang="en-US" b="1" i="0" dirty="0">
                <a:solidFill>
                  <a:srgbClr val="00B050"/>
                </a:solidFill>
                <a:effectLst/>
                <a:latin typeface="Helvetica Neue"/>
              </a:rPr>
              <a:t>上有记载：“是月也，日穷于次，月穷于纪，星回于天，数将几终。岁且更始。”孔颖达解释说：“谓二十八宿随天而行，每日虽周天一匝，早晚不同，至于此月，复其故处，与去年季冬早晚相似，故云星回于天。”星回“一词源自白语，即</a:t>
            </a:r>
            <a:r>
              <a:rPr lang="en-US" altLang="zh-CN" b="1" i="0" dirty="0" err="1">
                <a:solidFill>
                  <a:srgbClr val="00B050"/>
                </a:solidFill>
                <a:effectLst/>
                <a:latin typeface="Helvetica Neue"/>
              </a:rPr>
              <a:t>xinl</a:t>
            </a:r>
            <a:r>
              <a:rPr lang="zh-CN" altLang="en-US" b="1" i="0" dirty="0">
                <a:solidFill>
                  <a:srgbClr val="00B050"/>
                </a:solidFill>
                <a:effectLst/>
                <a:latin typeface="Helvetica Neue"/>
              </a:rPr>
              <a:t>（柴）</a:t>
            </a:r>
            <a:r>
              <a:rPr lang="en-US" altLang="zh-CN" b="1" i="0" dirty="0" err="1">
                <a:solidFill>
                  <a:srgbClr val="00B050"/>
                </a:solidFill>
                <a:effectLst/>
                <a:latin typeface="Helvetica Neue"/>
              </a:rPr>
              <a:t>huix</a:t>
            </a:r>
            <a:r>
              <a:rPr lang="zh-CN" altLang="en-US" b="1" i="0" dirty="0">
                <a:solidFill>
                  <a:srgbClr val="00B050"/>
                </a:solidFill>
                <a:effectLst/>
                <a:latin typeface="Helvetica Neue"/>
              </a:rPr>
              <a:t>（火）。</a:t>
            </a:r>
          </a:p>
          <a:p>
            <a:pPr algn="l">
              <a:lnSpc>
                <a:spcPts val="1800"/>
              </a:lnSpc>
              <a:spcAft>
                <a:spcPts val="1125"/>
              </a:spcAft>
              <a:buNone/>
            </a:pPr>
            <a:r>
              <a:rPr lang="en-US" altLang="zh-CN" b="1" i="0" dirty="0">
                <a:solidFill>
                  <a:srgbClr val="00B050"/>
                </a:solidFill>
                <a:effectLst/>
                <a:latin typeface="Helvetica Neue"/>
              </a:rPr>
              <a:t>《</a:t>
            </a:r>
            <a:r>
              <a:rPr lang="zh-CN" altLang="en-US" b="1" i="0" dirty="0">
                <a:solidFill>
                  <a:srgbClr val="00B050"/>
                </a:solidFill>
                <a:effectLst/>
                <a:latin typeface="Helvetica Neue"/>
              </a:rPr>
              <a:t>禄劝县志</a:t>
            </a:r>
            <a:r>
              <a:rPr lang="en-US" altLang="zh-CN" b="1" i="0" dirty="0">
                <a:solidFill>
                  <a:srgbClr val="00B050"/>
                </a:solidFill>
                <a:effectLst/>
                <a:latin typeface="Helvetica Neue"/>
              </a:rPr>
              <a:t>》</a:t>
            </a:r>
            <a:r>
              <a:rPr lang="zh-CN" altLang="en-US" b="1" i="0" dirty="0">
                <a:solidFill>
                  <a:srgbClr val="00B050"/>
                </a:solidFill>
                <a:effectLst/>
                <a:latin typeface="Helvetica Neue"/>
              </a:rPr>
              <a:t>载：“六月二十四日为火把节，亦谓星回节，夷人以此为度岁之日，犹汉人之星回于天除夕也。会饮至旬余不息，犹汉人之春宴相聚也。”</a:t>
            </a:r>
          </a:p>
          <a:p>
            <a:pPr algn="l">
              <a:lnSpc>
                <a:spcPts val="1800"/>
              </a:lnSpc>
              <a:spcAft>
                <a:spcPts val="1125"/>
              </a:spcAft>
              <a:buNone/>
            </a:pPr>
            <a:r>
              <a:rPr lang="en-US" altLang="zh-CN" b="1" i="0" dirty="0">
                <a:solidFill>
                  <a:srgbClr val="00B050"/>
                </a:solidFill>
                <a:effectLst/>
                <a:latin typeface="Helvetica Neue"/>
              </a:rPr>
              <a:t>《</a:t>
            </a:r>
            <a:r>
              <a:rPr lang="zh-CN" altLang="en-US" b="1" i="0" dirty="0">
                <a:solidFill>
                  <a:srgbClr val="00B050"/>
                </a:solidFill>
                <a:effectLst/>
                <a:latin typeface="Helvetica Neue"/>
              </a:rPr>
              <a:t>路南（今石林县）州志</a:t>
            </a:r>
            <a:r>
              <a:rPr lang="en-US" altLang="zh-CN" b="1" i="0" dirty="0">
                <a:solidFill>
                  <a:srgbClr val="00B050"/>
                </a:solidFill>
                <a:effectLst/>
                <a:latin typeface="Helvetica Neue"/>
              </a:rPr>
              <a:t>》</a:t>
            </a:r>
            <a:r>
              <a:rPr lang="zh-CN" altLang="en-US" b="1" i="0" dirty="0">
                <a:solidFill>
                  <a:srgbClr val="00B050"/>
                </a:solidFill>
                <a:effectLst/>
                <a:latin typeface="Helvetica Neue"/>
              </a:rPr>
              <a:t>记载：“六月二十四日夜，束薪为燎，以腥肉为牲，互相馈赠，谓之星回节，俗称火把节”。是中国西南彝族人民心中最为隆重和盛大的民族传统节日，类似于汉族的春节，完整的记载始见于元代李京的</a:t>
            </a:r>
            <a:r>
              <a:rPr lang="en-US" altLang="zh-CN" b="1" i="0" dirty="0">
                <a:solidFill>
                  <a:srgbClr val="00B050"/>
                </a:solidFill>
                <a:effectLst/>
                <a:latin typeface="Helvetica Neue"/>
              </a:rPr>
              <a:t>《</a:t>
            </a:r>
            <a:r>
              <a:rPr lang="zh-CN" altLang="en-US" b="1" i="0" dirty="0">
                <a:solidFill>
                  <a:srgbClr val="00B050"/>
                </a:solidFill>
                <a:effectLst/>
                <a:latin typeface="Helvetica Neue"/>
              </a:rPr>
              <a:t>云南志略</a:t>
            </a:r>
            <a:r>
              <a:rPr lang="en-US" altLang="zh-CN" b="1" i="0" dirty="0">
                <a:solidFill>
                  <a:srgbClr val="00B050"/>
                </a:solidFill>
                <a:effectLst/>
                <a:latin typeface="Helvetica Neue"/>
              </a:rPr>
              <a:t>》</a:t>
            </a:r>
            <a:r>
              <a:rPr lang="zh-CN" altLang="en-US" b="1" i="0" dirty="0">
                <a:solidFill>
                  <a:srgbClr val="00B050"/>
                </a:solidFill>
                <a:effectLst/>
                <a:latin typeface="Helvetica Neue"/>
              </a:rPr>
              <a:t>：“六月二十四日通夕以高竿缚火炬照明”。</a:t>
            </a:r>
          </a:p>
          <a:p>
            <a:pPr algn="l">
              <a:lnSpc>
                <a:spcPts val="1800"/>
              </a:lnSpc>
              <a:spcAft>
                <a:spcPts val="1125"/>
              </a:spcAft>
              <a:buNone/>
            </a:pPr>
            <a:r>
              <a:rPr lang="zh-CN" altLang="en-US" b="1" i="0" dirty="0">
                <a:solidFill>
                  <a:srgbClr val="00B050"/>
                </a:solidFill>
                <a:effectLst/>
                <a:latin typeface="Helvetica Neue"/>
              </a:rPr>
              <a:t>陆次云在</a:t>
            </a:r>
            <a:r>
              <a:rPr lang="en-US" altLang="zh-CN" b="1" i="0" dirty="0">
                <a:solidFill>
                  <a:srgbClr val="00B050"/>
                </a:solidFill>
                <a:effectLst/>
                <a:latin typeface="Helvetica Neue"/>
              </a:rPr>
              <a:t>《</a:t>
            </a:r>
            <a:r>
              <a:rPr lang="zh-CN" altLang="en-US" b="1" i="0" dirty="0">
                <a:solidFill>
                  <a:srgbClr val="00B050"/>
                </a:solidFill>
                <a:effectLst/>
                <a:latin typeface="Helvetica Neue"/>
              </a:rPr>
              <a:t>峒溪县志</a:t>
            </a:r>
            <a:r>
              <a:rPr lang="en-US" altLang="zh-CN" b="1" i="0" dirty="0">
                <a:solidFill>
                  <a:srgbClr val="00B050"/>
                </a:solidFill>
                <a:effectLst/>
                <a:latin typeface="Helvetica Neue"/>
              </a:rPr>
              <a:t>》</a:t>
            </a:r>
            <a:r>
              <a:rPr lang="zh-CN" altLang="en-US" b="1" i="0" dirty="0">
                <a:solidFill>
                  <a:srgbClr val="00B050"/>
                </a:solidFill>
                <a:effectLst/>
                <a:latin typeface="Helvetica Neue"/>
              </a:rPr>
              <a:t>中也说“六月二十四日为年”。纳西族也说“冬季春节为大，夏季火把节为大”。这些记载，表明火把节不仅与中国古代的星回节有关，而且与古代云南少数民族过年有关，是远古时代一个非常重要的节日。</a:t>
            </a:r>
          </a:p>
          <a:p>
            <a:pPr algn="l">
              <a:lnSpc>
                <a:spcPts val="1800"/>
              </a:lnSpc>
              <a:spcAft>
                <a:spcPts val="1125"/>
              </a:spcAft>
              <a:buNone/>
            </a:pPr>
            <a:r>
              <a:rPr lang="en-US" altLang="zh-CN" b="1" i="0" dirty="0">
                <a:solidFill>
                  <a:srgbClr val="00B050"/>
                </a:solidFill>
                <a:effectLst/>
                <a:latin typeface="Helvetica Neue"/>
              </a:rPr>
              <a:t>1889</a:t>
            </a:r>
            <a:r>
              <a:rPr lang="zh-CN" altLang="en-US" b="1" i="0" dirty="0">
                <a:solidFill>
                  <a:srgbClr val="00B050"/>
                </a:solidFill>
                <a:effectLst/>
                <a:latin typeface="Helvetica Neue"/>
              </a:rPr>
              <a:t>年，法国传教士保禄</a:t>
            </a:r>
            <a:r>
              <a:rPr lang="en-US" altLang="zh-CN" b="1" i="0" dirty="0">
                <a:solidFill>
                  <a:srgbClr val="00B050"/>
                </a:solidFill>
                <a:effectLst/>
                <a:latin typeface="Helvetica Neue"/>
              </a:rPr>
              <a:t>·</a:t>
            </a:r>
            <a:r>
              <a:rPr lang="zh-CN" altLang="en-US" b="1" i="0" dirty="0">
                <a:solidFill>
                  <a:srgbClr val="00B050"/>
                </a:solidFill>
                <a:effectLst/>
                <a:latin typeface="Helvetica Neue"/>
              </a:rPr>
              <a:t>维亚尔在其有关石林彝族风情的</a:t>
            </a:r>
            <a:r>
              <a:rPr lang="en-US" altLang="zh-CN" b="1" i="0" dirty="0">
                <a:solidFill>
                  <a:srgbClr val="00B050"/>
                </a:solidFill>
                <a:effectLst/>
                <a:latin typeface="Helvetica Neue"/>
              </a:rPr>
              <a:t>《</a:t>
            </a:r>
            <a:r>
              <a:rPr lang="zh-CN" altLang="en-US" b="1" i="0" dirty="0">
                <a:solidFill>
                  <a:srgbClr val="00B050"/>
                </a:solidFill>
                <a:effectLst/>
                <a:latin typeface="Helvetica Neue"/>
              </a:rPr>
              <a:t>彝族人的一场竞技</a:t>
            </a:r>
            <a:r>
              <a:rPr lang="en-US" altLang="zh-CN" b="1" i="0" dirty="0">
                <a:solidFill>
                  <a:srgbClr val="00B050"/>
                </a:solidFill>
                <a:effectLst/>
                <a:latin typeface="Helvetica Neue"/>
              </a:rPr>
              <a:t>》</a:t>
            </a:r>
            <a:r>
              <a:rPr lang="zh-CN" altLang="en-US" b="1" i="0" dirty="0">
                <a:solidFill>
                  <a:srgbClr val="00B050"/>
                </a:solidFill>
                <a:effectLst/>
                <a:latin typeface="Helvetica Neue"/>
              </a:rPr>
              <a:t>一文中，以亲历者的眼光，记述了火把节的情况。解放后，石林独具特色的自然和民族风情，吸引着全国的文人骚客，到石林观光体验、创作。著名作家徐迟、方纪、夷仁等留下了记述火把节的名篇佳作</a:t>
            </a:r>
            <a:r>
              <a:rPr lang="en-US" altLang="zh-CN" b="1" i="0" dirty="0">
                <a:solidFill>
                  <a:srgbClr val="00B050"/>
                </a:solidFill>
                <a:effectLst/>
                <a:latin typeface="Helvetica Neue"/>
              </a:rPr>
              <a:t>《</a:t>
            </a:r>
            <a:r>
              <a:rPr lang="zh-CN" altLang="en-US" b="1" i="0" dirty="0">
                <a:solidFill>
                  <a:srgbClr val="00B050"/>
                </a:solidFill>
                <a:effectLst/>
                <a:latin typeface="Helvetica Neue"/>
              </a:rPr>
              <a:t>欢乐的火把节</a:t>
            </a:r>
            <a:r>
              <a:rPr lang="en-US" altLang="zh-CN" b="1" i="0" dirty="0">
                <a:solidFill>
                  <a:srgbClr val="00B050"/>
                </a:solidFill>
                <a:effectLst/>
                <a:latin typeface="Helvetica Neue"/>
              </a:rPr>
              <a:t>》</a:t>
            </a:r>
            <a:r>
              <a:rPr lang="zh-CN" altLang="en-US" b="1" i="0" dirty="0">
                <a:solidFill>
                  <a:srgbClr val="00B050"/>
                </a:solidFill>
                <a:effectLst/>
                <a:latin typeface="Helvetica Neue"/>
              </a:rPr>
              <a:t>和</a:t>
            </a:r>
            <a:r>
              <a:rPr lang="en-US" altLang="zh-CN" b="1" i="0" dirty="0">
                <a:solidFill>
                  <a:srgbClr val="00B050"/>
                </a:solidFill>
                <a:effectLst/>
                <a:latin typeface="Helvetica Neue"/>
              </a:rPr>
              <a:t>《</a:t>
            </a:r>
            <a:r>
              <a:rPr lang="zh-CN" altLang="en-US" b="1" i="0" dirty="0">
                <a:solidFill>
                  <a:srgbClr val="00B050"/>
                </a:solidFill>
                <a:effectLst/>
                <a:latin typeface="Helvetica Neue"/>
              </a:rPr>
              <a:t>火的节日－火把节</a:t>
            </a:r>
            <a:r>
              <a:rPr lang="en-US" altLang="zh-CN" b="1" i="0" dirty="0">
                <a:solidFill>
                  <a:srgbClr val="00B050"/>
                </a:solidFill>
                <a:effectLst/>
                <a:latin typeface="Helvetica Neue"/>
              </a:rPr>
              <a:t>》</a:t>
            </a:r>
            <a:r>
              <a:rPr lang="zh-CN" altLang="en-US" b="1" i="0" dirty="0">
                <a:solidFill>
                  <a:srgbClr val="00B050"/>
                </a:solidFill>
                <a:effectLst/>
                <a:latin typeface="Helvetica Neue"/>
              </a:rPr>
              <a:t>。上述火把节和星回节的资料中，</a:t>
            </a:r>
            <a:r>
              <a:rPr lang="en-US" altLang="zh-CN" b="1" i="0" dirty="0">
                <a:solidFill>
                  <a:srgbClr val="00B050"/>
                </a:solidFill>
                <a:effectLst/>
                <a:latin typeface="Helvetica Neue"/>
              </a:rPr>
              <a:t>《</a:t>
            </a:r>
            <a:r>
              <a:rPr lang="zh-CN" altLang="en-US" b="1" i="0" dirty="0">
                <a:solidFill>
                  <a:srgbClr val="00B050"/>
                </a:solidFill>
                <a:effectLst/>
                <a:latin typeface="Helvetica Neue"/>
              </a:rPr>
              <a:t>礼记</a:t>
            </a:r>
            <a:r>
              <a:rPr lang="en-US" altLang="zh-CN" b="1" i="0" dirty="0">
                <a:solidFill>
                  <a:srgbClr val="00B050"/>
                </a:solidFill>
                <a:effectLst/>
                <a:latin typeface="Helvetica Neue"/>
              </a:rPr>
              <a:t>》</a:t>
            </a:r>
            <a:r>
              <a:rPr lang="zh-CN" altLang="en-US" b="1" i="0" dirty="0">
                <a:solidFill>
                  <a:srgbClr val="00B050"/>
                </a:solidFill>
                <a:effectLst/>
                <a:latin typeface="Helvetica Neue"/>
              </a:rPr>
              <a:t>和</a:t>
            </a:r>
            <a:r>
              <a:rPr lang="en-US" altLang="zh-CN" b="1" i="0" dirty="0">
                <a:solidFill>
                  <a:srgbClr val="00B050"/>
                </a:solidFill>
                <a:effectLst/>
                <a:latin typeface="Helvetica Neue"/>
              </a:rPr>
              <a:t>《</a:t>
            </a:r>
            <a:r>
              <a:rPr lang="zh-CN" altLang="en-US" b="1" i="0" dirty="0">
                <a:solidFill>
                  <a:srgbClr val="00B050"/>
                </a:solidFill>
                <a:effectLst/>
                <a:latin typeface="Helvetica Neue"/>
              </a:rPr>
              <a:t>玉溪编事</a:t>
            </a:r>
            <a:r>
              <a:rPr lang="en-US" altLang="zh-CN" b="1" i="0" dirty="0">
                <a:solidFill>
                  <a:srgbClr val="00B050"/>
                </a:solidFill>
                <a:effectLst/>
                <a:latin typeface="Helvetica Neue"/>
              </a:rPr>
              <a:t>》</a:t>
            </a:r>
            <a:r>
              <a:rPr lang="zh-CN" altLang="en-US" b="1" i="0" dirty="0">
                <a:solidFill>
                  <a:srgbClr val="00B050"/>
                </a:solidFill>
                <a:effectLst/>
                <a:latin typeface="Helvetica Neue"/>
              </a:rPr>
              <a:t>中所讲的星回节都在冬季，不在夏季。而</a:t>
            </a:r>
            <a:r>
              <a:rPr lang="en-US" altLang="zh-CN" b="1" i="0" dirty="0">
                <a:solidFill>
                  <a:srgbClr val="00B050"/>
                </a:solidFill>
                <a:effectLst/>
                <a:latin typeface="Helvetica Neue"/>
              </a:rPr>
              <a:t>《</a:t>
            </a:r>
            <a:r>
              <a:rPr lang="zh-CN" altLang="en-US" b="1" i="0" dirty="0">
                <a:solidFill>
                  <a:srgbClr val="00B050"/>
                </a:solidFill>
                <a:effectLst/>
                <a:latin typeface="Helvetica Neue"/>
              </a:rPr>
              <a:t>禄劝县志</a:t>
            </a:r>
            <a:r>
              <a:rPr lang="en-US" altLang="zh-CN" b="1" i="0" dirty="0">
                <a:solidFill>
                  <a:srgbClr val="00B050"/>
                </a:solidFill>
                <a:effectLst/>
                <a:latin typeface="Helvetica Neue"/>
              </a:rPr>
              <a:t>》</a:t>
            </a:r>
            <a:r>
              <a:rPr lang="zh-CN" altLang="en-US" b="1" i="0" dirty="0">
                <a:solidFill>
                  <a:srgbClr val="00B050"/>
                </a:solidFill>
                <a:effectLst/>
                <a:latin typeface="Helvetica Neue"/>
              </a:rPr>
              <a:t>和</a:t>
            </a:r>
            <a:r>
              <a:rPr lang="en-US" altLang="zh-CN" b="1" i="0" dirty="0">
                <a:solidFill>
                  <a:srgbClr val="00B050"/>
                </a:solidFill>
                <a:effectLst/>
                <a:latin typeface="Helvetica Neue"/>
              </a:rPr>
              <a:t>《</a:t>
            </a:r>
            <a:r>
              <a:rPr lang="zh-CN" altLang="en-US" b="1" i="0" dirty="0">
                <a:solidFill>
                  <a:srgbClr val="00B050"/>
                </a:solidFill>
                <a:effectLst/>
                <a:latin typeface="Helvetica Neue"/>
              </a:rPr>
              <a:t>峒溪县志</a:t>
            </a:r>
            <a:r>
              <a:rPr lang="en-US" altLang="zh-CN" b="1" i="0" dirty="0">
                <a:solidFill>
                  <a:srgbClr val="00B050"/>
                </a:solidFill>
                <a:effectLst/>
                <a:latin typeface="Helvetica Neue"/>
              </a:rPr>
              <a:t>》</a:t>
            </a:r>
            <a:r>
              <a:rPr lang="zh-CN" altLang="en-US" b="1" i="0" dirty="0">
                <a:solidFill>
                  <a:srgbClr val="00B050"/>
                </a:solidFill>
                <a:effectLst/>
                <a:latin typeface="Helvetica Neue"/>
              </a:rPr>
              <a:t>讲到星回节和火把节都是过年的节日，时间是农历六月二十四日至二十六日前后一两天。</a:t>
            </a:r>
          </a:p>
        </p:txBody>
      </p:sp>
    </p:spTree>
    <p:extLst>
      <p:ext uri="{BB962C8B-B14F-4D97-AF65-F5344CB8AC3E}">
        <p14:creationId xmlns:p14="http://schemas.microsoft.com/office/powerpoint/2010/main" val="35567132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DE4E44-EC17-8B60-6894-A9F0902871DA}"/>
            </a:ext>
          </a:extLst>
        </p:cNvPr>
        <p:cNvGrpSpPr/>
        <p:nvPr/>
      </p:nvGrpSpPr>
      <p:grpSpPr>
        <a:xfrm>
          <a:off x="0" y="0"/>
          <a:ext cx="0" cy="0"/>
          <a:chOff x="0" y="0"/>
          <a:chExt cx="0" cy="0"/>
        </a:xfrm>
      </p:grpSpPr>
      <p:sp>
        <p:nvSpPr>
          <p:cNvPr id="2" name="文本框 1">
            <a:extLst>
              <a:ext uri="{FF2B5EF4-FFF2-40B4-BE49-F238E27FC236}">
                <a16:creationId xmlns:a16="http://schemas.microsoft.com/office/drawing/2014/main" id="{A9B4CDB8-C3B8-41CD-D80B-D64AB05B5415}"/>
              </a:ext>
            </a:extLst>
          </p:cNvPr>
          <p:cNvSpPr txBox="1"/>
          <p:nvPr/>
        </p:nvSpPr>
        <p:spPr>
          <a:xfrm>
            <a:off x="470262" y="653144"/>
            <a:ext cx="3177473" cy="984885"/>
          </a:xfrm>
          <a:prstGeom prst="rect">
            <a:avLst/>
          </a:prstGeom>
          <a:noFill/>
        </p:spPr>
        <p:txBody>
          <a:bodyPr wrap="none" rtlCol="0">
            <a:spAutoFit/>
          </a:bodyPr>
          <a:lstStyle/>
          <a:p>
            <a:r>
              <a:rPr lang="zh-CN" altLang="en-US" sz="4000" dirty="0">
                <a:latin typeface="华文新魏" panose="02010800040101010101" pitchFamily="2" charset="-122"/>
                <a:ea typeface="华文新魏" panose="02010800040101010101" pitchFamily="2" charset="-122"/>
              </a:rPr>
              <a:t>文献</a:t>
            </a:r>
            <a:r>
              <a:rPr lang="en-US" altLang="zh-CN" sz="4000" dirty="0">
                <a:latin typeface="华文新魏" panose="02010800040101010101" pitchFamily="2" charset="-122"/>
                <a:ea typeface="华文新魏" panose="02010800040101010101" pitchFamily="2" charset="-122"/>
              </a:rPr>
              <a:t>&amp;</a:t>
            </a:r>
            <a:r>
              <a:rPr lang="zh-CN" altLang="en-US" sz="4000" dirty="0">
                <a:latin typeface="华文新魏" panose="02010800040101010101" pitchFamily="2" charset="-122"/>
                <a:ea typeface="华文新魏" panose="02010800040101010101" pitchFamily="2" charset="-122"/>
              </a:rPr>
              <a:t>史料：</a:t>
            </a:r>
            <a:endParaRPr lang="en-US" altLang="zh-CN" b="0" i="0" dirty="0">
              <a:solidFill>
                <a:srgbClr val="333333"/>
              </a:solidFill>
              <a:effectLst/>
              <a:latin typeface="华文宋体" panose="02010600040101010101" pitchFamily="2" charset="-122"/>
              <a:ea typeface="华文宋体" panose="02010600040101010101" pitchFamily="2" charset="-122"/>
            </a:endParaRPr>
          </a:p>
          <a:p>
            <a:endParaRPr lang="zh-CN" altLang="en-US" dirty="0"/>
          </a:p>
        </p:txBody>
      </p:sp>
      <p:sp>
        <p:nvSpPr>
          <p:cNvPr id="7" name="文本框 6">
            <a:extLst>
              <a:ext uri="{FF2B5EF4-FFF2-40B4-BE49-F238E27FC236}">
                <a16:creationId xmlns:a16="http://schemas.microsoft.com/office/drawing/2014/main" id="{D4A858A7-E92E-EF66-8613-DE610E4D899E}"/>
              </a:ext>
            </a:extLst>
          </p:cNvPr>
          <p:cNvSpPr txBox="1"/>
          <p:nvPr/>
        </p:nvSpPr>
        <p:spPr>
          <a:xfrm>
            <a:off x="264794" y="2137387"/>
            <a:ext cx="11662412" cy="4121065"/>
          </a:xfrm>
          <a:prstGeom prst="rect">
            <a:avLst/>
          </a:prstGeom>
          <a:noFill/>
        </p:spPr>
        <p:txBody>
          <a:bodyPr wrap="square">
            <a:spAutoFit/>
          </a:bodyPr>
          <a:lstStyle/>
          <a:p>
            <a:pPr algn="l">
              <a:lnSpc>
                <a:spcPts val="1800"/>
              </a:lnSpc>
              <a:spcAft>
                <a:spcPts val="1125"/>
              </a:spcAft>
              <a:buNone/>
            </a:pPr>
            <a:r>
              <a:rPr lang="zh-CN" altLang="en-US" b="1" i="0" dirty="0">
                <a:solidFill>
                  <a:srgbClr val="00B050"/>
                </a:solidFill>
                <a:effectLst/>
                <a:latin typeface="Helvetica Neue"/>
              </a:rPr>
              <a:t>“星回”一词，</a:t>
            </a:r>
            <a:r>
              <a:rPr lang="en-US" altLang="zh-CN" b="1" i="0" dirty="0">
                <a:solidFill>
                  <a:srgbClr val="00B050"/>
                </a:solidFill>
                <a:effectLst/>
                <a:latin typeface="Helvetica Neue"/>
              </a:rPr>
              <a:t>《</a:t>
            </a:r>
            <a:r>
              <a:rPr lang="zh-CN" altLang="en-US" b="1" i="0" dirty="0">
                <a:solidFill>
                  <a:srgbClr val="00B050"/>
                </a:solidFill>
                <a:effectLst/>
                <a:latin typeface="Helvetica Neue"/>
              </a:rPr>
              <a:t>礼记</a:t>
            </a:r>
            <a:r>
              <a:rPr lang="en-US" altLang="zh-CN" b="1" i="0" dirty="0">
                <a:solidFill>
                  <a:srgbClr val="00B050"/>
                </a:solidFill>
                <a:effectLst/>
                <a:latin typeface="Helvetica Neue"/>
              </a:rPr>
              <a:t>·</a:t>
            </a:r>
            <a:r>
              <a:rPr lang="zh-CN" altLang="en-US" b="1" i="0" dirty="0">
                <a:solidFill>
                  <a:srgbClr val="00B050"/>
                </a:solidFill>
                <a:effectLst/>
                <a:latin typeface="Helvetica Neue"/>
              </a:rPr>
              <a:t>月令</a:t>
            </a:r>
            <a:r>
              <a:rPr lang="en-US" altLang="zh-CN" b="1" i="0" dirty="0">
                <a:solidFill>
                  <a:srgbClr val="00B050"/>
                </a:solidFill>
                <a:effectLst/>
                <a:latin typeface="Helvetica Neue"/>
              </a:rPr>
              <a:t>·</a:t>
            </a:r>
            <a:r>
              <a:rPr lang="zh-CN" altLang="en-US" b="1" i="0" dirty="0">
                <a:solidFill>
                  <a:srgbClr val="00B050"/>
                </a:solidFill>
                <a:effectLst/>
                <a:latin typeface="Helvetica Neue"/>
              </a:rPr>
              <a:t>季冬之月</a:t>
            </a:r>
            <a:r>
              <a:rPr lang="en-US" altLang="zh-CN" b="1" i="0" dirty="0">
                <a:solidFill>
                  <a:srgbClr val="00B050"/>
                </a:solidFill>
                <a:effectLst/>
                <a:latin typeface="Helvetica Neue"/>
              </a:rPr>
              <a:t>》</a:t>
            </a:r>
            <a:r>
              <a:rPr lang="zh-CN" altLang="en-US" b="1" i="0" dirty="0">
                <a:solidFill>
                  <a:srgbClr val="00B050"/>
                </a:solidFill>
                <a:effectLst/>
                <a:latin typeface="Helvetica Neue"/>
              </a:rPr>
              <a:t>上有记载：“是月也，日穷于次，月穷于纪，星回于天，数将几终。岁且更始。”孔颖达解释说：“谓二十八宿随天而行，每日虽周天一匝，早晚不同，至于此月，复其故处，与去年季冬早晚相似，故云星回于天。”星回“一词源自白语，即</a:t>
            </a:r>
            <a:r>
              <a:rPr lang="en-US" altLang="zh-CN" b="1" i="0" dirty="0" err="1">
                <a:solidFill>
                  <a:srgbClr val="00B050"/>
                </a:solidFill>
                <a:effectLst/>
                <a:latin typeface="Helvetica Neue"/>
              </a:rPr>
              <a:t>xinl</a:t>
            </a:r>
            <a:r>
              <a:rPr lang="zh-CN" altLang="en-US" b="1" i="0" dirty="0">
                <a:solidFill>
                  <a:srgbClr val="00B050"/>
                </a:solidFill>
                <a:effectLst/>
                <a:latin typeface="Helvetica Neue"/>
              </a:rPr>
              <a:t>（柴）</a:t>
            </a:r>
            <a:r>
              <a:rPr lang="en-US" altLang="zh-CN" b="1" i="0" dirty="0" err="1">
                <a:solidFill>
                  <a:srgbClr val="00B050"/>
                </a:solidFill>
                <a:effectLst/>
                <a:latin typeface="Helvetica Neue"/>
              </a:rPr>
              <a:t>huix</a:t>
            </a:r>
            <a:r>
              <a:rPr lang="zh-CN" altLang="en-US" b="1" i="0" dirty="0">
                <a:solidFill>
                  <a:srgbClr val="00B050"/>
                </a:solidFill>
                <a:effectLst/>
                <a:latin typeface="Helvetica Neue"/>
              </a:rPr>
              <a:t>（火）。</a:t>
            </a:r>
          </a:p>
          <a:p>
            <a:pPr algn="l">
              <a:lnSpc>
                <a:spcPts val="1800"/>
              </a:lnSpc>
              <a:spcAft>
                <a:spcPts val="1125"/>
              </a:spcAft>
              <a:buNone/>
            </a:pPr>
            <a:r>
              <a:rPr lang="en-US" altLang="zh-CN" b="1" i="0" dirty="0">
                <a:solidFill>
                  <a:srgbClr val="00B050"/>
                </a:solidFill>
                <a:effectLst/>
                <a:latin typeface="Helvetica Neue"/>
              </a:rPr>
              <a:t>《</a:t>
            </a:r>
            <a:r>
              <a:rPr lang="zh-CN" altLang="en-US" b="1" i="0" dirty="0">
                <a:solidFill>
                  <a:srgbClr val="00B050"/>
                </a:solidFill>
                <a:effectLst/>
                <a:latin typeface="Helvetica Neue"/>
              </a:rPr>
              <a:t>禄劝县志</a:t>
            </a:r>
            <a:r>
              <a:rPr lang="en-US" altLang="zh-CN" b="1" i="0" dirty="0">
                <a:solidFill>
                  <a:srgbClr val="00B050"/>
                </a:solidFill>
                <a:effectLst/>
                <a:latin typeface="Helvetica Neue"/>
              </a:rPr>
              <a:t>》</a:t>
            </a:r>
            <a:r>
              <a:rPr lang="zh-CN" altLang="en-US" b="1" i="0" dirty="0">
                <a:solidFill>
                  <a:srgbClr val="00B050"/>
                </a:solidFill>
                <a:effectLst/>
                <a:latin typeface="Helvetica Neue"/>
              </a:rPr>
              <a:t>载：“六月二十四日为火把节，亦谓星回节，夷人以此为度岁之日，犹汉人之星回于天除夕也。会饮至旬余不息，犹汉人之春宴相聚也。”</a:t>
            </a:r>
          </a:p>
          <a:p>
            <a:pPr algn="l">
              <a:lnSpc>
                <a:spcPts val="1800"/>
              </a:lnSpc>
              <a:spcAft>
                <a:spcPts val="1125"/>
              </a:spcAft>
              <a:buNone/>
            </a:pPr>
            <a:r>
              <a:rPr lang="en-US" altLang="zh-CN" b="1" i="0" dirty="0">
                <a:solidFill>
                  <a:srgbClr val="00B050"/>
                </a:solidFill>
                <a:effectLst/>
                <a:latin typeface="Helvetica Neue"/>
              </a:rPr>
              <a:t>《</a:t>
            </a:r>
            <a:r>
              <a:rPr lang="zh-CN" altLang="en-US" b="1" i="0" dirty="0">
                <a:solidFill>
                  <a:srgbClr val="00B050"/>
                </a:solidFill>
                <a:effectLst/>
                <a:latin typeface="Helvetica Neue"/>
              </a:rPr>
              <a:t>路南（今石林县）州志</a:t>
            </a:r>
            <a:r>
              <a:rPr lang="en-US" altLang="zh-CN" b="1" i="0" dirty="0">
                <a:solidFill>
                  <a:srgbClr val="00B050"/>
                </a:solidFill>
                <a:effectLst/>
                <a:latin typeface="Helvetica Neue"/>
              </a:rPr>
              <a:t>》</a:t>
            </a:r>
            <a:r>
              <a:rPr lang="zh-CN" altLang="en-US" b="1" i="0" dirty="0">
                <a:solidFill>
                  <a:srgbClr val="00B050"/>
                </a:solidFill>
                <a:effectLst/>
                <a:latin typeface="Helvetica Neue"/>
              </a:rPr>
              <a:t>记载：“六月二十四日夜，束薪为燎，以腥肉为牲，互相馈赠，谓之星回节，俗称火把节”。是中国西南彝族人民心中最为隆重和盛大的民族传统节日，类似于汉族的春节，完整的记载始见于元代李京的</a:t>
            </a:r>
            <a:r>
              <a:rPr lang="en-US" altLang="zh-CN" b="1" i="0" dirty="0">
                <a:solidFill>
                  <a:srgbClr val="00B050"/>
                </a:solidFill>
                <a:effectLst/>
                <a:latin typeface="Helvetica Neue"/>
              </a:rPr>
              <a:t>《</a:t>
            </a:r>
            <a:r>
              <a:rPr lang="zh-CN" altLang="en-US" b="1" i="0" dirty="0">
                <a:solidFill>
                  <a:srgbClr val="00B050"/>
                </a:solidFill>
                <a:effectLst/>
                <a:latin typeface="Helvetica Neue"/>
              </a:rPr>
              <a:t>云南志略</a:t>
            </a:r>
            <a:r>
              <a:rPr lang="en-US" altLang="zh-CN" b="1" i="0" dirty="0">
                <a:solidFill>
                  <a:srgbClr val="00B050"/>
                </a:solidFill>
                <a:effectLst/>
                <a:latin typeface="Helvetica Neue"/>
              </a:rPr>
              <a:t>》</a:t>
            </a:r>
            <a:r>
              <a:rPr lang="zh-CN" altLang="en-US" b="1" i="0" dirty="0">
                <a:solidFill>
                  <a:srgbClr val="00B050"/>
                </a:solidFill>
                <a:effectLst/>
                <a:latin typeface="Helvetica Neue"/>
              </a:rPr>
              <a:t>：“六月二十四日通夕以高竿缚火炬照明”。</a:t>
            </a:r>
          </a:p>
          <a:p>
            <a:pPr algn="l">
              <a:lnSpc>
                <a:spcPts val="1800"/>
              </a:lnSpc>
              <a:spcAft>
                <a:spcPts val="1125"/>
              </a:spcAft>
              <a:buNone/>
            </a:pPr>
            <a:r>
              <a:rPr lang="zh-CN" altLang="en-US" b="1" i="0" dirty="0">
                <a:solidFill>
                  <a:srgbClr val="00B050"/>
                </a:solidFill>
                <a:effectLst/>
                <a:latin typeface="Helvetica Neue"/>
              </a:rPr>
              <a:t>陆次云在</a:t>
            </a:r>
            <a:r>
              <a:rPr lang="en-US" altLang="zh-CN" b="1" i="0" dirty="0">
                <a:solidFill>
                  <a:srgbClr val="00B050"/>
                </a:solidFill>
                <a:effectLst/>
                <a:latin typeface="Helvetica Neue"/>
              </a:rPr>
              <a:t>《</a:t>
            </a:r>
            <a:r>
              <a:rPr lang="zh-CN" altLang="en-US" b="1" i="0" dirty="0">
                <a:solidFill>
                  <a:srgbClr val="00B050"/>
                </a:solidFill>
                <a:effectLst/>
                <a:latin typeface="Helvetica Neue"/>
              </a:rPr>
              <a:t>峒溪县志</a:t>
            </a:r>
            <a:r>
              <a:rPr lang="en-US" altLang="zh-CN" b="1" i="0" dirty="0">
                <a:solidFill>
                  <a:srgbClr val="00B050"/>
                </a:solidFill>
                <a:effectLst/>
                <a:latin typeface="Helvetica Neue"/>
              </a:rPr>
              <a:t>》</a:t>
            </a:r>
            <a:r>
              <a:rPr lang="zh-CN" altLang="en-US" b="1" i="0" dirty="0">
                <a:solidFill>
                  <a:srgbClr val="00B050"/>
                </a:solidFill>
                <a:effectLst/>
                <a:latin typeface="Helvetica Neue"/>
              </a:rPr>
              <a:t>中也说“六月二十四日为年”。纳西族也说“冬季春节为大，夏季火把节为大”。这些记载，表明火把节不仅与中国古代的星回节有关，而且与古代云南少数民族过年有关，是远古时代一个非常重要的节日。</a:t>
            </a:r>
          </a:p>
          <a:p>
            <a:pPr algn="l">
              <a:lnSpc>
                <a:spcPts val="1800"/>
              </a:lnSpc>
              <a:spcAft>
                <a:spcPts val="1125"/>
              </a:spcAft>
              <a:buNone/>
            </a:pPr>
            <a:r>
              <a:rPr lang="en-US" altLang="zh-CN" b="1" i="0" dirty="0">
                <a:solidFill>
                  <a:srgbClr val="00B050"/>
                </a:solidFill>
                <a:effectLst/>
                <a:latin typeface="Helvetica Neue"/>
              </a:rPr>
              <a:t>1889</a:t>
            </a:r>
            <a:r>
              <a:rPr lang="zh-CN" altLang="en-US" b="1" i="0" dirty="0">
                <a:solidFill>
                  <a:srgbClr val="00B050"/>
                </a:solidFill>
                <a:effectLst/>
                <a:latin typeface="Helvetica Neue"/>
              </a:rPr>
              <a:t>年，法国传教士保禄</a:t>
            </a:r>
            <a:r>
              <a:rPr lang="en-US" altLang="zh-CN" b="1" i="0" dirty="0">
                <a:solidFill>
                  <a:srgbClr val="00B050"/>
                </a:solidFill>
                <a:effectLst/>
                <a:latin typeface="Helvetica Neue"/>
              </a:rPr>
              <a:t>·</a:t>
            </a:r>
            <a:r>
              <a:rPr lang="zh-CN" altLang="en-US" b="1" i="0" dirty="0">
                <a:solidFill>
                  <a:srgbClr val="00B050"/>
                </a:solidFill>
                <a:effectLst/>
                <a:latin typeface="Helvetica Neue"/>
              </a:rPr>
              <a:t>维亚尔在其有关石林彝族风情的</a:t>
            </a:r>
            <a:r>
              <a:rPr lang="en-US" altLang="zh-CN" b="1" i="0" dirty="0">
                <a:solidFill>
                  <a:srgbClr val="00B050"/>
                </a:solidFill>
                <a:effectLst/>
                <a:latin typeface="Helvetica Neue"/>
              </a:rPr>
              <a:t>《</a:t>
            </a:r>
            <a:r>
              <a:rPr lang="zh-CN" altLang="en-US" b="1" i="0" dirty="0">
                <a:solidFill>
                  <a:srgbClr val="00B050"/>
                </a:solidFill>
                <a:effectLst/>
                <a:latin typeface="Helvetica Neue"/>
              </a:rPr>
              <a:t>彝族人的一场竞技</a:t>
            </a:r>
            <a:r>
              <a:rPr lang="en-US" altLang="zh-CN" b="1" i="0" dirty="0">
                <a:solidFill>
                  <a:srgbClr val="00B050"/>
                </a:solidFill>
                <a:effectLst/>
                <a:latin typeface="Helvetica Neue"/>
              </a:rPr>
              <a:t>》</a:t>
            </a:r>
            <a:r>
              <a:rPr lang="zh-CN" altLang="en-US" b="1" i="0" dirty="0">
                <a:solidFill>
                  <a:srgbClr val="00B050"/>
                </a:solidFill>
                <a:effectLst/>
                <a:latin typeface="Helvetica Neue"/>
              </a:rPr>
              <a:t>一文中，以亲历者的眼光，记述了火把节的情况。解放后，石林独具特色的自然和民族风情，吸引着全国的文人骚客，到石林观光体验、创作。著名作家徐迟、方纪、夷仁等留下了记述火把节的名篇佳作</a:t>
            </a:r>
            <a:r>
              <a:rPr lang="en-US" altLang="zh-CN" b="1" i="0" dirty="0">
                <a:solidFill>
                  <a:srgbClr val="00B050"/>
                </a:solidFill>
                <a:effectLst/>
                <a:latin typeface="Helvetica Neue"/>
              </a:rPr>
              <a:t>《</a:t>
            </a:r>
            <a:r>
              <a:rPr lang="zh-CN" altLang="en-US" b="1" i="0" dirty="0">
                <a:solidFill>
                  <a:srgbClr val="00B050"/>
                </a:solidFill>
                <a:effectLst/>
                <a:latin typeface="Helvetica Neue"/>
              </a:rPr>
              <a:t>欢乐的火把节</a:t>
            </a:r>
            <a:r>
              <a:rPr lang="en-US" altLang="zh-CN" b="1" i="0" dirty="0">
                <a:solidFill>
                  <a:srgbClr val="00B050"/>
                </a:solidFill>
                <a:effectLst/>
                <a:latin typeface="Helvetica Neue"/>
              </a:rPr>
              <a:t>》</a:t>
            </a:r>
            <a:r>
              <a:rPr lang="zh-CN" altLang="en-US" b="1" i="0" dirty="0">
                <a:solidFill>
                  <a:srgbClr val="00B050"/>
                </a:solidFill>
                <a:effectLst/>
                <a:latin typeface="Helvetica Neue"/>
              </a:rPr>
              <a:t>和</a:t>
            </a:r>
            <a:r>
              <a:rPr lang="en-US" altLang="zh-CN" b="1" i="0" dirty="0">
                <a:solidFill>
                  <a:srgbClr val="00B050"/>
                </a:solidFill>
                <a:effectLst/>
                <a:latin typeface="Helvetica Neue"/>
              </a:rPr>
              <a:t>《</a:t>
            </a:r>
            <a:r>
              <a:rPr lang="zh-CN" altLang="en-US" b="1" i="0" dirty="0">
                <a:solidFill>
                  <a:srgbClr val="00B050"/>
                </a:solidFill>
                <a:effectLst/>
                <a:latin typeface="Helvetica Neue"/>
              </a:rPr>
              <a:t>火的节日－火把节</a:t>
            </a:r>
            <a:r>
              <a:rPr lang="en-US" altLang="zh-CN" b="1" i="0" dirty="0">
                <a:solidFill>
                  <a:srgbClr val="00B050"/>
                </a:solidFill>
                <a:effectLst/>
                <a:latin typeface="Helvetica Neue"/>
              </a:rPr>
              <a:t>》</a:t>
            </a:r>
            <a:r>
              <a:rPr lang="zh-CN" altLang="en-US" b="1" i="0" dirty="0">
                <a:solidFill>
                  <a:srgbClr val="00B050"/>
                </a:solidFill>
                <a:effectLst/>
                <a:latin typeface="Helvetica Neue"/>
              </a:rPr>
              <a:t>。上述火把节和星回节的资料中，</a:t>
            </a:r>
            <a:r>
              <a:rPr lang="en-US" altLang="zh-CN" b="1" i="0" dirty="0">
                <a:solidFill>
                  <a:srgbClr val="00B050"/>
                </a:solidFill>
                <a:effectLst/>
                <a:latin typeface="Helvetica Neue"/>
              </a:rPr>
              <a:t>《</a:t>
            </a:r>
            <a:r>
              <a:rPr lang="zh-CN" altLang="en-US" b="1" i="0" dirty="0">
                <a:solidFill>
                  <a:srgbClr val="00B050"/>
                </a:solidFill>
                <a:effectLst/>
                <a:latin typeface="Helvetica Neue"/>
              </a:rPr>
              <a:t>礼记</a:t>
            </a:r>
            <a:r>
              <a:rPr lang="en-US" altLang="zh-CN" b="1" i="0" dirty="0">
                <a:solidFill>
                  <a:srgbClr val="00B050"/>
                </a:solidFill>
                <a:effectLst/>
                <a:latin typeface="Helvetica Neue"/>
              </a:rPr>
              <a:t>》</a:t>
            </a:r>
            <a:r>
              <a:rPr lang="zh-CN" altLang="en-US" b="1" i="0" dirty="0">
                <a:solidFill>
                  <a:srgbClr val="00B050"/>
                </a:solidFill>
                <a:effectLst/>
                <a:latin typeface="Helvetica Neue"/>
              </a:rPr>
              <a:t>和</a:t>
            </a:r>
            <a:r>
              <a:rPr lang="en-US" altLang="zh-CN" b="1" i="0" dirty="0">
                <a:solidFill>
                  <a:srgbClr val="00B050"/>
                </a:solidFill>
                <a:effectLst/>
                <a:latin typeface="Helvetica Neue"/>
              </a:rPr>
              <a:t>《</a:t>
            </a:r>
            <a:r>
              <a:rPr lang="zh-CN" altLang="en-US" b="1" i="0" dirty="0">
                <a:solidFill>
                  <a:srgbClr val="00B050"/>
                </a:solidFill>
                <a:effectLst/>
                <a:latin typeface="Helvetica Neue"/>
              </a:rPr>
              <a:t>玉溪编事</a:t>
            </a:r>
            <a:r>
              <a:rPr lang="en-US" altLang="zh-CN" b="1" i="0" dirty="0">
                <a:solidFill>
                  <a:srgbClr val="00B050"/>
                </a:solidFill>
                <a:effectLst/>
                <a:latin typeface="Helvetica Neue"/>
              </a:rPr>
              <a:t>》</a:t>
            </a:r>
            <a:r>
              <a:rPr lang="zh-CN" altLang="en-US" b="1" i="0" dirty="0">
                <a:solidFill>
                  <a:srgbClr val="00B050"/>
                </a:solidFill>
                <a:effectLst/>
                <a:latin typeface="Helvetica Neue"/>
              </a:rPr>
              <a:t>中所讲的星回节都在冬季，不在夏季。而</a:t>
            </a:r>
            <a:r>
              <a:rPr lang="en-US" altLang="zh-CN" b="1" i="0" dirty="0">
                <a:solidFill>
                  <a:srgbClr val="00B050"/>
                </a:solidFill>
                <a:effectLst/>
                <a:latin typeface="Helvetica Neue"/>
              </a:rPr>
              <a:t>《</a:t>
            </a:r>
            <a:r>
              <a:rPr lang="zh-CN" altLang="en-US" b="1" i="0" dirty="0">
                <a:solidFill>
                  <a:srgbClr val="00B050"/>
                </a:solidFill>
                <a:effectLst/>
                <a:latin typeface="Helvetica Neue"/>
              </a:rPr>
              <a:t>禄劝县志</a:t>
            </a:r>
            <a:r>
              <a:rPr lang="en-US" altLang="zh-CN" b="1" i="0" dirty="0">
                <a:solidFill>
                  <a:srgbClr val="00B050"/>
                </a:solidFill>
                <a:effectLst/>
                <a:latin typeface="Helvetica Neue"/>
              </a:rPr>
              <a:t>》</a:t>
            </a:r>
            <a:r>
              <a:rPr lang="zh-CN" altLang="en-US" b="1" i="0" dirty="0">
                <a:solidFill>
                  <a:srgbClr val="00B050"/>
                </a:solidFill>
                <a:effectLst/>
                <a:latin typeface="Helvetica Neue"/>
              </a:rPr>
              <a:t>和</a:t>
            </a:r>
            <a:r>
              <a:rPr lang="en-US" altLang="zh-CN" b="1" i="0" dirty="0">
                <a:solidFill>
                  <a:srgbClr val="00B050"/>
                </a:solidFill>
                <a:effectLst/>
                <a:latin typeface="Helvetica Neue"/>
              </a:rPr>
              <a:t>《</a:t>
            </a:r>
            <a:r>
              <a:rPr lang="zh-CN" altLang="en-US" b="1" i="0" dirty="0">
                <a:solidFill>
                  <a:srgbClr val="00B050"/>
                </a:solidFill>
                <a:effectLst/>
                <a:latin typeface="Helvetica Neue"/>
              </a:rPr>
              <a:t>峒溪县志</a:t>
            </a:r>
            <a:r>
              <a:rPr lang="en-US" altLang="zh-CN" b="1" i="0" dirty="0">
                <a:solidFill>
                  <a:srgbClr val="00B050"/>
                </a:solidFill>
                <a:effectLst/>
                <a:latin typeface="Helvetica Neue"/>
              </a:rPr>
              <a:t>》</a:t>
            </a:r>
            <a:r>
              <a:rPr lang="zh-CN" altLang="en-US" b="1" i="0" dirty="0">
                <a:solidFill>
                  <a:srgbClr val="00B050"/>
                </a:solidFill>
                <a:effectLst/>
                <a:latin typeface="Helvetica Neue"/>
              </a:rPr>
              <a:t>讲到星回节和火把节都是过年的节日，时间是农历六月二十四日至二十六日前后一两天。</a:t>
            </a:r>
          </a:p>
        </p:txBody>
      </p:sp>
    </p:spTree>
    <p:extLst>
      <p:ext uri="{BB962C8B-B14F-4D97-AF65-F5344CB8AC3E}">
        <p14:creationId xmlns:p14="http://schemas.microsoft.com/office/powerpoint/2010/main" val="77896086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TotalTime>
  <Words>2134</Words>
  <Application>Microsoft Office PowerPoint</Application>
  <PresentationFormat>宽屏</PresentationFormat>
  <Paragraphs>38</Paragraphs>
  <Slides>6</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6</vt:i4>
      </vt:variant>
    </vt:vector>
  </HeadingPairs>
  <TitlesOfParts>
    <vt:vector size="15" baseType="lpstr">
      <vt:lpstr>Helvetica Neue</vt:lpstr>
      <vt:lpstr>等线</vt:lpstr>
      <vt:lpstr>等线 Light</vt:lpstr>
      <vt:lpstr>华文宋体</vt:lpstr>
      <vt:lpstr>华文新魏</vt:lpstr>
      <vt:lpstr>华文行楷</vt:lpstr>
      <vt:lpstr>Arial</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xuewen qin</dc:creator>
  <cp:lastModifiedBy>xuewen qin</cp:lastModifiedBy>
  <cp:revision>1</cp:revision>
  <dcterms:created xsi:type="dcterms:W3CDTF">2025-05-04T16:33:53Z</dcterms:created>
  <dcterms:modified xsi:type="dcterms:W3CDTF">2025-05-04T17:00:29Z</dcterms:modified>
</cp:coreProperties>
</file>