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35213de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35213de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35213de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35213de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35213dec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35213dec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35213dec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35213dec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35213decd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35213de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35213dec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35213de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35213dec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35213de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35213dec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35213dec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35213de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35213de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35213dec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35213dec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835213dec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835213de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35213dec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35213dec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35213de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35213de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835213de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835213de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2161" y="0"/>
            <a:ext cx="9139676" cy="5143499"/>
          </a:xfrm>
          <a:prstGeom prst="rect">
            <a:avLst/>
          </a:prstGeom>
          <a:noFill/>
          <a:ln>
            <a:noFill/>
          </a:ln>
        </p:spPr>
      </p:pic>
      <p:sp>
        <p:nvSpPr>
          <p:cNvPr id="57" name="Google Shape;57;p13"/>
          <p:cNvSpPr txBox="1"/>
          <p:nvPr/>
        </p:nvSpPr>
        <p:spPr>
          <a:xfrm>
            <a:off x="146600" y="2895500"/>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Team Details</a:t>
            </a:r>
            <a:endParaRPr sz="1800" b="1" dirty="0"/>
          </a:p>
          <a:p>
            <a:pPr marL="0" lvl="0" indent="0" algn="l" rtl="0">
              <a:spcBef>
                <a:spcPts val="0"/>
              </a:spcBef>
              <a:spcAft>
                <a:spcPts val="0"/>
              </a:spcAft>
              <a:buNone/>
            </a:pPr>
            <a:endParaRPr sz="1800" b="1" dirty="0"/>
          </a:p>
          <a:p>
            <a:pPr marL="914400" lvl="1" indent="-342900" algn="l" rtl="0">
              <a:spcBef>
                <a:spcPts val="0"/>
              </a:spcBef>
              <a:spcAft>
                <a:spcPts val="0"/>
              </a:spcAft>
              <a:buSzPts val="1800"/>
              <a:buAutoNum type="alphaLcPeriod"/>
            </a:pPr>
            <a:r>
              <a:rPr lang="en-GB" sz="1800" b="1" dirty="0"/>
              <a:t>Team name:</a:t>
            </a:r>
            <a:r>
              <a:rPr lang="en-US" sz="1800" dirty="0"/>
              <a:t> </a:t>
            </a:r>
            <a:r>
              <a:rPr lang="en-US" sz="1600" dirty="0"/>
              <a:t>Digital Defenders</a:t>
            </a:r>
            <a:endParaRPr sz="1600" dirty="0"/>
          </a:p>
          <a:p>
            <a:pPr marL="914400" lvl="1" indent="-342900" algn="l" rtl="0">
              <a:spcBef>
                <a:spcPts val="0"/>
              </a:spcBef>
              <a:spcAft>
                <a:spcPts val="0"/>
              </a:spcAft>
              <a:buSzPts val="1800"/>
              <a:buAutoNum type="alphaLcPeriod"/>
            </a:pPr>
            <a:r>
              <a:rPr lang="en-GB" sz="1800" b="1" dirty="0"/>
              <a:t>Team leader name: </a:t>
            </a:r>
            <a:r>
              <a:rPr lang="en-GB" sz="1800" dirty="0"/>
              <a:t>Rohit Yadav</a:t>
            </a:r>
            <a:endParaRPr sz="1800" dirty="0"/>
          </a:p>
          <a:p>
            <a:pPr marL="914400" lvl="1" indent="-342900" algn="l" rtl="0">
              <a:spcBef>
                <a:spcPts val="0"/>
              </a:spcBef>
              <a:spcAft>
                <a:spcPts val="0"/>
              </a:spcAft>
              <a:buSzPts val="1800"/>
              <a:buAutoNum type="alphaLcPeriod"/>
            </a:pPr>
            <a:r>
              <a:rPr lang="en-GB" sz="1800" b="1" dirty="0"/>
              <a:t>Problem Statement: </a:t>
            </a:r>
            <a:r>
              <a:rPr lang="en-GB" sz="1800" dirty="0"/>
              <a:t>Smart Web Application for Accident and Emergency cases</a:t>
            </a:r>
            <a:endParaRPr sz="1800" dirty="0"/>
          </a:p>
          <a:p>
            <a:pPr marL="0" lvl="0" indent="0" algn="l" rtl="0">
              <a:spcBef>
                <a:spcPts val="0"/>
              </a:spcBef>
              <a:spcAft>
                <a:spcPts val="0"/>
              </a:spcAft>
              <a:buNone/>
            </a:pP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9" name="Google Shape;129;p22"/>
          <p:cNvSpPr txBox="1"/>
          <p:nvPr/>
        </p:nvSpPr>
        <p:spPr>
          <a:xfrm>
            <a:off x="219900" y="855224"/>
            <a:ext cx="8723100" cy="40215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Snapshots of the prototype:</a:t>
            </a:r>
          </a:p>
          <a:p>
            <a:pPr marL="0" lvl="0" indent="0" algn="l" rtl="0">
              <a:spcBef>
                <a:spcPts val="0"/>
              </a:spcBef>
              <a:spcAft>
                <a:spcPts val="0"/>
              </a:spcAft>
              <a:buNone/>
            </a:pPr>
            <a:endParaRPr lang="en-GB" sz="1800" b="1" dirty="0"/>
          </a:p>
          <a:p>
            <a:pPr marL="457200" lvl="0" indent="-457200" algn="l" rtl="0">
              <a:spcBef>
                <a:spcPts val="0"/>
              </a:spcBef>
              <a:spcAft>
                <a:spcPts val="0"/>
              </a:spcAft>
              <a:buAutoNum type="arabicPeriod"/>
            </a:pPr>
            <a:r>
              <a:rPr lang="en-US" sz="1600" dirty="0"/>
              <a:t>Login/Authentication Screen</a:t>
            </a:r>
          </a:p>
          <a:p>
            <a:pPr marL="457200" lvl="0" indent="-457200" algn="l" rtl="0">
              <a:spcBef>
                <a:spcPts val="0"/>
              </a:spcBef>
              <a:spcAft>
                <a:spcPts val="0"/>
              </a:spcAft>
              <a:buAutoNum type="arabicPeriod"/>
            </a:pPr>
            <a:r>
              <a:rPr lang="en-US" sz="1600" dirty="0"/>
              <a:t>Dashboard</a:t>
            </a:r>
          </a:p>
          <a:p>
            <a:pPr marL="457200" lvl="0" indent="-457200" algn="l" rtl="0">
              <a:spcBef>
                <a:spcPts val="0"/>
              </a:spcBef>
              <a:spcAft>
                <a:spcPts val="0"/>
              </a:spcAft>
              <a:buAutoNum type="arabicPeriod"/>
            </a:pPr>
            <a:r>
              <a:rPr lang="en-US" sz="1600" dirty="0"/>
              <a:t>Case Management Screen</a:t>
            </a:r>
          </a:p>
          <a:p>
            <a:pPr marL="457200" lvl="0" indent="-457200" algn="l" rtl="0">
              <a:spcBef>
                <a:spcPts val="0"/>
              </a:spcBef>
              <a:spcAft>
                <a:spcPts val="0"/>
              </a:spcAft>
              <a:buAutoNum type="arabicPeriod"/>
            </a:pPr>
            <a:r>
              <a:rPr lang="en-US" sz="1600" dirty="0"/>
              <a:t>Patient Information Screen</a:t>
            </a:r>
          </a:p>
          <a:p>
            <a:pPr marL="457200" lvl="0" indent="-457200" algn="l" rtl="0">
              <a:spcBef>
                <a:spcPts val="0"/>
              </a:spcBef>
              <a:spcAft>
                <a:spcPts val="0"/>
              </a:spcAft>
              <a:buAutoNum type="arabicPeriod"/>
            </a:pPr>
            <a:r>
              <a:rPr lang="en-US" sz="1600" dirty="0"/>
              <a:t>Notification Screen</a:t>
            </a:r>
          </a:p>
          <a:p>
            <a:pPr marL="457200" lvl="0" indent="-457200" algn="l" rtl="0">
              <a:spcBef>
                <a:spcPts val="0"/>
              </a:spcBef>
              <a:spcAft>
                <a:spcPts val="0"/>
              </a:spcAft>
              <a:buAutoNum type="arabicPeriod"/>
            </a:pPr>
            <a:r>
              <a:rPr lang="en-US" sz="1600" dirty="0"/>
              <a:t>Reports and Analytics Screen</a:t>
            </a:r>
            <a:endParaRPr lang="en-GB" sz="1600" dirty="0"/>
          </a:p>
          <a:p>
            <a:pPr marL="342900" lvl="0" indent="-342900" algn="l" rtl="0">
              <a:spcBef>
                <a:spcPts val="0"/>
              </a:spcBef>
              <a:spcAft>
                <a:spcPts val="0"/>
              </a:spcAft>
              <a:buAutoNum type="arabicPeriod"/>
            </a:pPr>
            <a:endParaRPr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35" name="Google Shape;135;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6" name="Google Shape;136;p23"/>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37" name="Google Shape;137;p23"/>
          <p:cNvSpPr txBox="1"/>
          <p:nvPr/>
        </p:nvSpPr>
        <p:spPr>
          <a:xfrm>
            <a:off x="158825" y="806350"/>
            <a:ext cx="8843926" cy="41670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Prototype Performance report/Benchmarking:</a:t>
            </a:r>
          </a:p>
          <a:p>
            <a:pPr marL="0" lvl="0" indent="0" algn="l" rtl="0">
              <a:spcBef>
                <a:spcPts val="0"/>
              </a:spcBef>
              <a:spcAft>
                <a:spcPts val="0"/>
              </a:spcAft>
              <a:buNone/>
            </a:pPr>
            <a:endParaRPr lang="en-GB" b="1" dirty="0"/>
          </a:p>
          <a:p>
            <a:r>
              <a:rPr lang="en-US" b="1" dirty="0"/>
              <a:t>Executive Summary</a:t>
            </a:r>
          </a:p>
          <a:p>
            <a:pPr>
              <a:buFont typeface="Arial" panose="020B0604020202020204" pitchFamily="34" charset="0"/>
              <a:buChar char="•"/>
            </a:pPr>
            <a:r>
              <a:rPr lang="en-US" dirty="0"/>
              <a:t>Objective: Assess the prototype’s performance in handling accidental and emergency hospital cases, including responsiveness, reliability, and resource usage.</a:t>
            </a:r>
          </a:p>
          <a:p>
            <a:pPr>
              <a:buFont typeface="Arial" panose="020B0604020202020204" pitchFamily="34" charset="0"/>
              <a:buChar char="•"/>
            </a:pPr>
            <a:r>
              <a:rPr lang="en-US" dirty="0"/>
              <a:t>Key Findings: Summarize major performance metrics and any identified bottlenecks or issues.</a:t>
            </a:r>
          </a:p>
          <a:p>
            <a:pPr>
              <a:buFont typeface="Arial" panose="020B0604020202020204" pitchFamily="34" charset="0"/>
              <a:buChar char="•"/>
            </a:pPr>
            <a:r>
              <a:rPr lang="en-US" dirty="0"/>
              <a:t>Recommendations: Provide actionable suggestions based on the performance data.</a:t>
            </a:r>
          </a:p>
          <a:p>
            <a:r>
              <a:rPr lang="en-US" b="1" dirty="0"/>
              <a:t>Test Environment</a:t>
            </a:r>
          </a:p>
          <a:p>
            <a:r>
              <a:rPr lang="en-US" dirty="0"/>
              <a:t>Software Configuration:</a:t>
            </a:r>
          </a:p>
          <a:p>
            <a:pPr>
              <a:buFont typeface="Arial" panose="020B0604020202020204" pitchFamily="34" charset="0"/>
              <a:buChar char="•"/>
            </a:pPr>
            <a:r>
              <a:rPr lang="en-US" dirty="0"/>
              <a:t>Server Operating System: Version and configuration.</a:t>
            </a:r>
          </a:p>
          <a:p>
            <a:pPr>
              <a:buFont typeface="Arial" panose="020B0604020202020204" pitchFamily="34" charset="0"/>
              <a:buChar char="•"/>
            </a:pPr>
            <a:r>
              <a:rPr lang="en-US" dirty="0"/>
              <a:t>Web Server: Type (e.g., Nginx, Apache) and version.</a:t>
            </a:r>
          </a:p>
          <a:p>
            <a:pPr>
              <a:buFont typeface="Arial" panose="020B0604020202020204" pitchFamily="34" charset="0"/>
              <a:buChar char="•"/>
            </a:pPr>
            <a:r>
              <a:rPr lang="en-US" dirty="0"/>
              <a:t>Database: Type (e.g., PostgreSQL, MongoDB) and version.</a:t>
            </a:r>
          </a:p>
          <a:p>
            <a:pPr>
              <a:buFont typeface="Arial" panose="020B0604020202020204" pitchFamily="34" charset="0"/>
              <a:buChar char="•"/>
            </a:pPr>
            <a:r>
              <a:rPr lang="en-US" dirty="0"/>
              <a:t>Application Stack: Technologies used (e.g., Node.js, Python, React).</a:t>
            </a:r>
          </a:p>
          <a:p>
            <a:endParaRPr lang="en-US" b="1" dirty="0"/>
          </a:p>
          <a:p>
            <a:r>
              <a:rPr lang="en-GB" sz="1800" b="1" dirty="0"/>
              <a:t> </a:t>
            </a:r>
            <a:r>
              <a:rPr lang="en-US" b="1" dirty="0"/>
              <a:t>Load Handling</a:t>
            </a:r>
            <a:r>
              <a:rPr lang="en-US" dirty="0"/>
              <a:t>:</a:t>
            </a:r>
          </a:p>
          <a:p>
            <a:pPr>
              <a:buFont typeface="Arial" panose="020B0604020202020204" pitchFamily="34" charset="0"/>
              <a:buChar char="•"/>
            </a:pPr>
            <a:r>
              <a:rPr lang="en-US" dirty="0"/>
              <a:t>Concurrent Users: Number of simultaneous users the system can support before performance degradation.</a:t>
            </a:r>
          </a:p>
          <a:p>
            <a:pPr>
              <a:buFont typeface="Arial" panose="020B0604020202020204" pitchFamily="34" charset="0"/>
              <a:buChar char="•"/>
            </a:pPr>
            <a:r>
              <a:rPr lang="en-US" dirty="0"/>
              <a:t>Stress Testing Results: Behavior of the system under extreme conditions (e.g., 1000+ simultaneous users).</a:t>
            </a:r>
          </a:p>
          <a:p>
            <a:pPr marL="0" lvl="0" indent="0" algn="l" rtl="0">
              <a:spcBef>
                <a:spcPts val="0"/>
              </a:spcBef>
              <a:spcAft>
                <a:spcPts val="0"/>
              </a:spcAft>
              <a:buNone/>
            </a:pPr>
            <a:endParaRPr lang="en-GB"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3" name="Google Shape;14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4" name="Google Shape;144;p24"/>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45" name="Google Shape;145;p24"/>
          <p:cNvSpPr txBox="1"/>
          <p:nvPr/>
        </p:nvSpPr>
        <p:spPr>
          <a:xfrm>
            <a:off x="249900" y="826504"/>
            <a:ext cx="8894100" cy="40502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Additional Details/Future Development (if any):</a:t>
            </a:r>
          </a:p>
          <a:p>
            <a:pPr marL="0" lvl="0" indent="0" algn="l" rtl="0">
              <a:spcBef>
                <a:spcPts val="0"/>
              </a:spcBef>
              <a:spcAft>
                <a:spcPts val="0"/>
              </a:spcAft>
              <a:buNone/>
            </a:pPr>
            <a:endParaRPr lang="en-GB" dirty="0"/>
          </a:p>
          <a:p>
            <a:pPr marL="0" lvl="0" indent="0" algn="l" rtl="0">
              <a:lnSpc>
                <a:spcPct val="200000"/>
              </a:lnSpc>
              <a:spcBef>
                <a:spcPts val="0"/>
              </a:spcBef>
              <a:spcAft>
                <a:spcPts val="0"/>
              </a:spcAft>
              <a:buNone/>
            </a:pPr>
            <a:r>
              <a:rPr lang="en-US" b="1" dirty="0"/>
              <a:t>Predictive Analytics: </a:t>
            </a:r>
            <a:r>
              <a:rPr lang="en-US" dirty="0"/>
              <a:t>Integrate machine learning models to predict high-risk cases based on historical data and trends.</a:t>
            </a:r>
          </a:p>
          <a:p>
            <a:pPr marL="0" lvl="0" indent="0" algn="l" rtl="0">
              <a:lnSpc>
                <a:spcPct val="200000"/>
              </a:lnSpc>
              <a:spcBef>
                <a:spcPts val="0"/>
              </a:spcBef>
              <a:spcAft>
                <a:spcPts val="0"/>
              </a:spcAft>
              <a:buNone/>
            </a:pPr>
            <a:r>
              <a:rPr lang="en-US" b="1" dirty="0"/>
              <a:t>Real-Time Data Visualization: </a:t>
            </a:r>
            <a:r>
              <a:rPr lang="en-US" dirty="0"/>
              <a:t>Implement advanced visualizations for better understanding of live data and trends.</a:t>
            </a:r>
          </a:p>
          <a:p>
            <a:pPr marL="0" lvl="0" indent="0" algn="l" rtl="0">
              <a:lnSpc>
                <a:spcPct val="200000"/>
              </a:lnSpc>
              <a:spcBef>
                <a:spcPts val="0"/>
              </a:spcBef>
              <a:spcAft>
                <a:spcPts val="0"/>
              </a:spcAft>
              <a:buNone/>
            </a:pPr>
            <a:r>
              <a:rPr lang="en-US" b="1" dirty="0"/>
              <a:t>Improved User Experience:</a:t>
            </a:r>
          </a:p>
          <a:p>
            <a:pPr marL="0" lvl="0" indent="0" algn="l" rtl="0">
              <a:lnSpc>
                <a:spcPct val="200000"/>
              </a:lnSpc>
              <a:spcBef>
                <a:spcPts val="0"/>
              </a:spcBef>
              <a:spcAft>
                <a:spcPts val="0"/>
              </a:spcAft>
              <a:buNone/>
            </a:pPr>
            <a:r>
              <a:rPr lang="en-US" b="1" dirty="0"/>
              <a:t>User Training</a:t>
            </a:r>
            <a:r>
              <a:rPr lang="en-US" dirty="0"/>
              <a:t>: Provide comprehensive training materials and sessions for users to efficiently utilize advanced features and tools.</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1" name="Google Shape;151;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2" name="Google Shape;152;p25"/>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53" name="Google Shape;153;p25"/>
          <p:cNvSpPr txBox="1"/>
          <p:nvPr/>
        </p:nvSpPr>
        <p:spPr>
          <a:xfrm>
            <a:off x="146600" y="843000"/>
            <a:ext cx="8833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Provide links to your:</a:t>
            </a:r>
            <a:endParaRPr sz="1800" b="1"/>
          </a:p>
          <a:p>
            <a:pPr marL="0" lvl="0" indent="0" algn="l" rtl="0">
              <a:spcBef>
                <a:spcPts val="0"/>
              </a:spcBef>
              <a:spcAft>
                <a:spcPts val="0"/>
              </a:spcAft>
              <a:buNone/>
            </a:pPr>
            <a:endParaRPr sz="1800" b="1"/>
          </a:p>
          <a:p>
            <a:pPr marL="457200" lvl="0" indent="-342900" algn="l" rtl="0">
              <a:spcBef>
                <a:spcPts val="0"/>
              </a:spcBef>
              <a:spcAft>
                <a:spcPts val="0"/>
              </a:spcAft>
              <a:buSzPts val="1800"/>
              <a:buAutoNum type="arabicPeriod"/>
            </a:pPr>
            <a:r>
              <a:rPr lang="en-GB" sz="1800" b="1"/>
              <a:t>GitHub Public Repository</a:t>
            </a:r>
            <a:endParaRPr sz="1800" b="1"/>
          </a:p>
          <a:p>
            <a:pPr marL="457200" lvl="0" indent="-342900" algn="l" rtl="0">
              <a:spcBef>
                <a:spcPts val="0"/>
              </a:spcBef>
              <a:spcAft>
                <a:spcPts val="0"/>
              </a:spcAft>
              <a:buSzPts val="1800"/>
              <a:buAutoNum type="arabicPeriod"/>
            </a:pPr>
            <a:r>
              <a:rPr lang="en-GB" sz="1800" b="1"/>
              <a:t>Demo Video Link (3 Minutes)</a:t>
            </a:r>
            <a:endParaRPr sz="1800" b="1"/>
          </a:p>
          <a:p>
            <a:pPr marL="457200" lvl="0" indent="-342900" algn="l" rtl="0">
              <a:spcBef>
                <a:spcPts val="0"/>
              </a:spcBef>
              <a:spcAft>
                <a:spcPts val="0"/>
              </a:spcAft>
              <a:buSzPts val="1800"/>
              <a:buAutoNum type="arabicPeriod"/>
            </a:pPr>
            <a:r>
              <a:rPr lang="en-GB" sz="1800" b="1"/>
              <a:t>Final Product Link</a:t>
            </a:r>
            <a:endParaRPr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9" name="Google Shape;159;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0" name="Google Shape;160;p26"/>
          <p:cNvPicPr preferRelativeResize="0"/>
          <p:nvPr/>
        </p:nvPicPr>
        <p:blipFill rotWithShape="1">
          <a:blip r:embed="rId3">
            <a:alphaModFix/>
          </a:blip>
          <a:srcRect/>
          <a:stretch/>
        </p:blipFill>
        <p:spPr>
          <a:xfrm>
            <a:off x="2161" y="0"/>
            <a:ext cx="913967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6" name="Google Shape;166;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7" name="Google Shape;167;p27"/>
          <p:cNvPicPr preferRelativeResize="0"/>
          <p:nvPr/>
        </p:nvPicPr>
        <p:blipFill rotWithShape="1">
          <a:blip r:embed="rId3">
            <a:alphaModFix/>
          </a:blip>
          <a:srcRect/>
          <a:stretch/>
        </p:blipFill>
        <p:spPr>
          <a:xfrm>
            <a:off x="2161" y="0"/>
            <a:ext cx="913967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65" name="Google Shape;65;p14"/>
          <p:cNvSpPr txBox="1"/>
          <p:nvPr/>
        </p:nvSpPr>
        <p:spPr>
          <a:xfrm>
            <a:off x="85525" y="806350"/>
            <a:ext cx="8894924" cy="511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Brief about the idea</a:t>
            </a:r>
          </a:p>
          <a:p>
            <a:pPr marL="0" lvl="0" indent="0" algn="l" rtl="0">
              <a:spcBef>
                <a:spcPts val="0"/>
              </a:spcBef>
              <a:spcAft>
                <a:spcPts val="0"/>
              </a:spcAft>
              <a:buNone/>
            </a:pPr>
            <a:endParaRPr lang="en-GB" sz="1800" b="1" dirty="0"/>
          </a:p>
          <a:p>
            <a:pPr marL="0" lvl="0" indent="0" algn="l" rtl="0">
              <a:spcBef>
                <a:spcPts val="0"/>
              </a:spcBef>
              <a:spcAft>
                <a:spcPts val="0"/>
              </a:spcAft>
              <a:buNone/>
            </a:pPr>
            <a:r>
              <a:rPr lang="en-US" sz="1600" b="1" dirty="0"/>
              <a:t>Implementation of web application services for Accidental</a:t>
            </a:r>
          </a:p>
          <a:p>
            <a:pPr marL="0" lvl="0" indent="0" algn="l" rtl="0">
              <a:spcBef>
                <a:spcPts val="0"/>
              </a:spcBef>
              <a:spcAft>
                <a:spcPts val="0"/>
              </a:spcAft>
              <a:buNone/>
            </a:pPr>
            <a:r>
              <a:rPr lang="en-US" sz="1600" b="1" dirty="0"/>
              <a:t>&amp; Emergency hospital cases</a:t>
            </a:r>
          </a:p>
          <a:p>
            <a:pPr marL="285750" indent="-285750">
              <a:buFont typeface="Wingdings" panose="05000000000000000000" pitchFamily="2" charset="2"/>
              <a:buChar char="v"/>
            </a:pPr>
            <a:r>
              <a:rPr lang="en-US" sz="1600" dirty="0"/>
              <a:t>Develop a comprehensive web application that integrates real-time data, communication tools, and resource management systems to enhance the efficiency of accident and emergency services.</a:t>
            </a:r>
          </a:p>
          <a:p>
            <a:pPr marL="285750" indent="-285750">
              <a:buFont typeface="Wingdings" panose="05000000000000000000" pitchFamily="2" charset="2"/>
              <a:buChar char="v"/>
            </a:pPr>
            <a:r>
              <a:rPr lang="en-US" sz="1600" dirty="0"/>
              <a:t>The application would serve as a centralized platform for emergency responders, hospitals, and citizens, aiming to improve response times, coordination, and overall service effectiveness.</a:t>
            </a:r>
          </a:p>
          <a:p>
            <a:pPr marL="285750" indent="-285750">
              <a:buFont typeface="Wingdings" panose="05000000000000000000" pitchFamily="2" charset="2"/>
              <a:buChar char="v"/>
            </a:pPr>
            <a:r>
              <a:rPr lang="en-US" sz="1600" dirty="0"/>
              <a:t>These challenges can lead to longer wait times and increased pressure on medical staff .Due to lack of patient empty emergency beds .</a:t>
            </a:r>
          </a:p>
          <a:p>
            <a:pPr marL="285750" indent="-285750">
              <a:buFont typeface="Wingdings" panose="05000000000000000000" pitchFamily="2" charset="2"/>
              <a:buChar char="v"/>
            </a:pPr>
            <a:r>
              <a:rPr lang="en-US" sz="1600" dirty="0"/>
              <a:t>Even after reaching the hospitals, many such cases are seen in which due to lack of emergency beds in the hospital, the condition of the patient becomes very bad and in such a situation they even dies.</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pPr marL="285750" lvl="0" indent="-285750" algn="l" rtl="0">
              <a:spcBef>
                <a:spcPts val="0"/>
              </a:spcBef>
              <a:spcAft>
                <a:spcPts val="0"/>
              </a:spcAft>
              <a:buFont typeface="Wingdings" panose="05000000000000000000" pitchFamily="2" charset="2"/>
              <a:buChar char="v"/>
            </a:pPr>
            <a:endParaRPr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73" name="Google Shape;73;p15"/>
          <p:cNvSpPr txBox="1"/>
          <p:nvPr/>
        </p:nvSpPr>
        <p:spPr>
          <a:xfrm>
            <a:off x="1" y="818550"/>
            <a:ext cx="9141836" cy="425897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dirty="0">
                <a:solidFill>
                  <a:srgbClr val="000000"/>
                </a:solidFill>
              </a:rPr>
              <a:t>Opportunities</a:t>
            </a:r>
            <a:endParaRPr lang="en-US" sz="1800" b="1" dirty="0">
              <a:solidFill>
                <a:srgbClr val="000000"/>
              </a:solidFill>
            </a:endParaRPr>
          </a:p>
          <a:p>
            <a:pPr marL="571500" lvl="1" algn="l" rtl="0">
              <a:lnSpc>
                <a:spcPct val="115000"/>
              </a:lnSpc>
              <a:spcBef>
                <a:spcPts val="0"/>
              </a:spcBef>
              <a:spcAft>
                <a:spcPts val="0"/>
              </a:spcAft>
              <a:buClr>
                <a:srgbClr val="000000"/>
              </a:buClr>
              <a:buSzPts val="1800"/>
            </a:pPr>
            <a:r>
              <a:rPr lang="en-US" sz="2400" b="1" dirty="0"/>
              <a:t>a: Scope and Specificity</a:t>
            </a:r>
            <a:r>
              <a:rPr lang="en-US" sz="2400" dirty="0"/>
              <a:t>:</a:t>
            </a:r>
            <a:endParaRPr lang="en-US" sz="1800" dirty="0">
              <a:solidFill>
                <a:srgbClr val="000000"/>
              </a:solidFill>
            </a:endParaRPr>
          </a:p>
          <a:p>
            <a:pPr marL="571500">
              <a:lnSpc>
                <a:spcPct val="115000"/>
              </a:lnSpc>
              <a:buSzPts val="1800"/>
            </a:pPr>
            <a:r>
              <a:rPr lang="en-US" sz="1600" dirty="0"/>
              <a:t>Emergency Hospital Cases: The focus here is on immediate, urgent responses to accidents and emergencies. This typically involves features like real-time case tracking, triage prioritization, and integration with emergency response systems.</a:t>
            </a:r>
          </a:p>
          <a:p>
            <a:pPr marL="571500">
              <a:lnSpc>
                <a:spcPct val="115000"/>
              </a:lnSpc>
              <a:buSzPts val="1800"/>
            </a:pPr>
            <a:r>
              <a:rPr lang="en-US" sz="2000" b="1" dirty="0"/>
              <a:t>Functionality and Features </a:t>
            </a:r>
            <a:r>
              <a:rPr lang="en-US" dirty="0"/>
              <a:t>:</a:t>
            </a:r>
          </a:p>
          <a:p>
            <a:pPr marL="571500">
              <a:lnSpc>
                <a:spcPct val="115000"/>
              </a:lnSpc>
              <a:buSzPts val="1800"/>
            </a:pPr>
            <a:r>
              <a:rPr lang="en-US" dirty="0"/>
              <a:t> </a:t>
            </a:r>
            <a:r>
              <a:rPr lang="en-US" sz="1600" dirty="0"/>
              <a:t>Real-time Incident Tracking: Provides immediate updates on emergency cases, including patient status and location.</a:t>
            </a:r>
          </a:p>
          <a:p>
            <a:pPr marL="571500">
              <a:lnSpc>
                <a:spcPct val="115000"/>
              </a:lnSpc>
              <a:buSzPts val="1800"/>
            </a:pPr>
            <a:r>
              <a:rPr lang="en-US" sz="1600" dirty="0"/>
              <a:t>Triage and Prioritization: Features to categorize cases based on urgency and resource needs</a:t>
            </a:r>
            <a:r>
              <a:rPr lang="en-US" sz="2000" dirty="0"/>
              <a:t>.</a:t>
            </a:r>
          </a:p>
          <a:p>
            <a:pPr marL="571500">
              <a:lnSpc>
                <a:spcPct val="115000"/>
              </a:lnSpc>
              <a:buSzPts val="1800"/>
            </a:pPr>
            <a:r>
              <a:rPr lang="en-US" sz="2000" b="1" dirty="0"/>
              <a:t>Integration with Existing Systems : </a:t>
            </a:r>
            <a:r>
              <a:rPr lang="en-US" dirty="0"/>
              <a:t>Integration with Emergency Response Systems: </a:t>
            </a:r>
            <a:r>
              <a:rPr lang="en-US" sz="1600" dirty="0"/>
              <a:t>These applications often need to integrate with local emergency services, public safety systems, and possibly regional health databases.</a:t>
            </a:r>
            <a:endParaRPr lang="en-US" sz="1600" b="1" dirty="0"/>
          </a:p>
          <a:p>
            <a:pPr marL="571500">
              <a:lnSpc>
                <a:spcPct val="115000"/>
              </a:lnSpc>
              <a:buSzPts val="1800"/>
            </a:pPr>
            <a:endParaRPr lang="en-US" sz="1600" b="1" dirty="0"/>
          </a:p>
          <a:p>
            <a:pPr marL="571500">
              <a:lnSpc>
                <a:spcPct val="115000"/>
              </a:lnSpc>
              <a:buSzPts val="1800"/>
            </a:pPr>
            <a:endParaRPr lang="en-US" sz="2000" b="1" dirty="0"/>
          </a:p>
          <a:p>
            <a:pPr marL="571500">
              <a:lnSpc>
                <a:spcPct val="115000"/>
              </a:lnSpc>
              <a:buSzPts val="1800"/>
            </a:pPr>
            <a:endParaRPr lang="en-US" sz="2000" b="1" dirty="0"/>
          </a:p>
          <a:p>
            <a:pPr marL="571500">
              <a:lnSpc>
                <a:spcPct val="115000"/>
              </a:lnSpc>
              <a:buSzPts val="1800"/>
            </a:pPr>
            <a:endParaRPr lang="en-US" sz="2000" b="1" dirty="0"/>
          </a:p>
          <a:p>
            <a:pPr marL="571500">
              <a:lnSpc>
                <a:spcPct val="115000"/>
              </a:lnSpc>
              <a:buSzPts val="1800"/>
            </a:pPr>
            <a:endParaRPr lang="en-US" sz="1600" b="1" dirty="0"/>
          </a:p>
          <a:p>
            <a:r>
              <a:rPr lang="en-US" sz="1600" b="1" dirty="0"/>
              <a:t>           </a:t>
            </a:r>
          </a:p>
          <a:p>
            <a:pPr marL="571500">
              <a:lnSpc>
                <a:spcPct val="115000"/>
              </a:lnSpc>
              <a:buSzPts val="1800"/>
            </a:pPr>
            <a:r>
              <a:rPr lang="en-US" sz="1600" dirty="0"/>
              <a:t> </a:t>
            </a:r>
            <a:endParaRPr sz="1600" b="1" dirty="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81" name="Google Shape;81;p16"/>
          <p:cNvSpPr txBox="1"/>
          <p:nvPr/>
        </p:nvSpPr>
        <p:spPr>
          <a:xfrm>
            <a:off x="195474" y="855224"/>
            <a:ext cx="8948525" cy="41107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List of features offered by the solution</a:t>
            </a:r>
          </a:p>
          <a:p>
            <a:pPr marL="0" lvl="0" indent="0" algn="l" rtl="0">
              <a:spcBef>
                <a:spcPts val="0"/>
              </a:spcBef>
              <a:spcAft>
                <a:spcPts val="0"/>
              </a:spcAft>
              <a:buNone/>
            </a:pPr>
            <a:endParaRPr lang="en-GB" sz="1800" b="1" dirty="0"/>
          </a:p>
          <a:p>
            <a:pPr marL="0" lvl="0" indent="0" algn="l" rtl="0">
              <a:spcBef>
                <a:spcPts val="0"/>
              </a:spcBef>
              <a:spcAft>
                <a:spcPts val="0"/>
              </a:spcAft>
              <a:buNone/>
            </a:pPr>
            <a:r>
              <a:rPr lang="en-US" sz="1600" b="1" dirty="0"/>
              <a:t>Real-Time Incident Reporting:</a:t>
            </a:r>
          </a:p>
          <a:p>
            <a:pPr marL="0" lvl="0" indent="0" algn="l" rtl="0">
              <a:spcBef>
                <a:spcPts val="0"/>
              </a:spcBef>
              <a:spcAft>
                <a:spcPts val="0"/>
              </a:spcAft>
              <a:buNone/>
            </a:pPr>
            <a:r>
              <a:rPr lang="en-US" sz="1600" dirty="0"/>
              <a:t>•Feature: Allow users to report accidents or emergencies through a web interface.</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•Implementation: Use geolocation APIs to pinpoint exact locations and provide a                        user-friendly form for quick incident reporting.</a:t>
            </a:r>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b="1" dirty="0"/>
              <a:t>Real-Time Tracking and Communication:</a:t>
            </a:r>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dirty="0"/>
              <a:t>•Feature: Enable real-time tracking of emergency vehicles and provide communication</a:t>
            </a:r>
          </a:p>
          <a:p>
            <a:pPr marL="0" lvl="0" indent="0" algn="l" rtl="0">
              <a:spcBef>
                <a:spcPts val="0"/>
              </a:spcBef>
              <a:spcAft>
                <a:spcPts val="0"/>
              </a:spcAft>
              <a:buNone/>
            </a:pPr>
            <a:r>
              <a:rPr lang="en-US" sz="1600" dirty="0"/>
              <a:t> channels between responders and dispatch centers.</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•Implementation: Use GPS tracking, mobile notifications, and real-</a:t>
            </a:r>
          </a:p>
          <a:p>
            <a:pPr marL="0" lvl="0" indent="0" algn="l" rtl="0">
              <a:spcBef>
                <a:spcPts val="0"/>
              </a:spcBef>
              <a:spcAft>
                <a:spcPts val="0"/>
              </a:spcAft>
              <a:buNone/>
            </a:pPr>
            <a:r>
              <a:rPr lang="en-US" sz="1600" dirty="0"/>
              <a:t>time chat functionalities. Implement push notifications for status</a:t>
            </a:r>
            <a:r>
              <a:rPr lang="en-GB" sz="1600" dirty="0"/>
              <a:t> updates.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89" name="Google Shape;89;p17"/>
          <p:cNvSpPr txBox="1"/>
          <p:nvPr/>
        </p:nvSpPr>
        <p:spPr>
          <a:xfrm>
            <a:off x="195475" y="830775"/>
            <a:ext cx="87720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Process flow diagram or Use-case diagram</a:t>
            </a:r>
            <a:endParaRPr sz="1800" b="1"/>
          </a:p>
        </p:txBody>
      </p:sp>
      <p:pic>
        <p:nvPicPr>
          <p:cNvPr id="4" name="Picture 3">
            <a:extLst>
              <a:ext uri="{FF2B5EF4-FFF2-40B4-BE49-F238E27FC236}">
                <a16:creationId xmlns:a16="http://schemas.microsoft.com/office/drawing/2014/main" id="{1880EF47-D849-47FA-5AF6-BC79186EABFA}"/>
              </a:ext>
            </a:extLst>
          </p:cNvPr>
          <p:cNvPicPr>
            <a:picLocks noChangeAspect="1"/>
          </p:cNvPicPr>
          <p:nvPr/>
        </p:nvPicPr>
        <p:blipFill>
          <a:blip r:embed="rId4"/>
          <a:stretch>
            <a:fillRect/>
          </a:stretch>
        </p:blipFill>
        <p:spPr>
          <a:xfrm>
            <a:off x="654205" y="1248936"/>
            <a:ext cx="6447883" cy="36269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97" name="Google Shape;97;p18"/>
          <p:cNvSpPr txBox="1"/>
          <p:nvPr/>
        </p:nvSpPr>
        <p:spPr>
          <a:xfrm>
            <a:off x="207700" y="879650"/>
            <a:ext cx="8723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Wireframes/Mock diagrams of the proposed solution (optional)</a:t>
            </a:r>
            <a:endParaRPr sz="1800" b="1"/>
          </a:p>
        </p:txBody>
      </p:sp>
      <p:pic>
        <p:nvPicPr>
          <p:cNvPr id="3" name="Picture 2">
            <a:extLst>
              <a:ext uri="{FF2B5EF4-FFF2-40B4-BE49-F238E27FC236}">
                <a16:creationId xmlns:a16="http://schemas.microsoft.com/office/drawing/2014/main" id="{46A892C4-4BDD-0E5C-4922-3F52279370A5}"/>
              </a:ext>
            </a:extLst>
          </p:cNvPr>
          <p:cNvPicPr>
            <a:picLocks noChangeAspect="1"/>
          </p:cNvPicPr>
          <p:nvPr/>
        </p:nvPicPr>
        <p:blipFill>
          <a:blip r:embed="rId4"/>
          <a:stretch>
            <a:fillRect/>
          </a:stretch>
        </p:blipFill>
        <p:spPr>
          <a:xfrm>
            <a:off x="756521" y="1504726"/>
            <a:ext cx="7703537" cy="3403408"/>
          </a:xfrm>
          <a:prstGeom prst="rect">
            <a:avLst/>
          </a:prstGeom>
        </p:spPr>
      </p:pic>
      <p:sp>
        <p:nvSpPr>
          <p:cNvPr id="4" name="TextBox 3">
            <a:extLst>
              <a:ext uri="{FF2B5EF4-FFF2-40B4-BE49-F238E27FC236}">
                <a16:creationId xmlns:a16="http://schemas.microsoft.com/office/drawing/2014/main" id="{6D4555BC-15E0-CDD6-BAB2-371401E24482}"/>
              </a:ext>
            </a:extLst>
          </p:cNvPr>
          <p:cNvSpPr txBox="1"/>
          <p:nvPr/>
        </p:nvSpPr>
        <p:spPr>
          <a:xfrm>
            <a:off x="5865541" y="2238720"/>
            <a:ext cx="1189464" cy="307777"/>
          </a:xfrm>
          <a:prstGeom prst="rect">
            <a:avLst/>
          </a:prstGeom>
          <a:noFill/>
        </p:spPr>
        <p:txBody>
          <a:bodyPr wrap="square" rtlCol="0">
            <a:spAutoFit/>
          </a:bodyPr>
          <a:lstStyle/>
          <a:p>
            <a:r>
              <a:rPr lang="en-US" dirty="0"/>
              <a:t>Latest root</a:t>
            </a:r>
          </a:p>
        </p:txBody>
      </p:sp>
      <p:sp>
        <p:nvSpPr>
          <p:cNvPr id="5" name="TextBox 4">
            <a:extLst>
              <a:ext uri="{FF2B5EF4-FFF2-40B4-BE49-F238E27FC236}">
                <a16:creationId xmlns:a16="http://schemas.microsoft.com/office/drawing/2014/main" id="{9A09E83F-F462-0593-1793-026F911360F7}"/>
              </a:ext>
            </a:extLst>
          </p:cNvPr>
          <p:cNvSpPr txBox="1"/>
          <p:nvPr/>
        </p:nvSpPr>
        <p:spPr>
          <a:xfrm>
            <a:off x="2088995" y="2392608"/>
            <a:ext cx="1635512" cy="246221"/>
          </a:xfrm>
          <a:prstGeom prst="rect">
            <a:avLst/>
          </a:prstGeom>
          <a:noFill/>
        </p:spPr>
        <p:txBody>
          <a:bodyPr wrap="square" rtlCol="0">
            <a:spAutoFit/>
          </a:bodyPr>
          <a:lstStyle/>
          <a:p>
            <a:r>
              <a:rPr lang="en-US" sz="1000" dirty="0"/>
              <a:t>Everything available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  </a:t>
            </a:r>
            <a:endParaRPr dirty="0"/>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  </a:t>
            </a:r>
            <a:endParaRPr dirty="0"/>
          </a:p>
        </p:txBody>
      </p:sp>
      <p:sp>
        <p:nvSpPr>
          <p:cNvPr id="105" name="Google Shape;105;p19"/>
          <p:cNvSpPr txBox="1"/>
          <p:nvPr/>
        </p:nvSpPr>
        <p:spPr>
          <a:xfrm>
            <a:off x="171050" y="867425"/>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Architecture diagram of the proposed solution</a:t>
            </a:r>
            <a:endParaRPr sz="1800" b="1" dirty="0"/>
          </a:p>
        </p:txBody>
      </p:sp>
      <p:pic>
        <p:nvPicPr>
          <p:cNvPr id="3" name="Picture 2">
            <a:extLst>
              <a:ext uri="{FF2B5EF4-FFF2-40B4-BE49-F238E27FC236}">
                <a16:creationId xmlns:a16="http://schemas.microsoft.com/office/drawing/2014/main" id="{F57B24A3-F6A5-33B9-2B7D-E9B2519C5021}"/>
              </a:ext>
            </a:extLst>
          </p:cNvPr>
          <p:cNvPicPr>
            <a:picLocks noChangeAspect="1"/>
          </p:cNvPicPr>
          <p:nvPr/>
        </p:nvPicPr>
        <p:blipFill>
          <a:blip r:embed="rId3"/>
          <a:stretch>
            <a:fillRect/>
          </a:stretch>
        </p:blipFill>
        <p:spPr>
          <a:xfrm>
            <a:off x="381926" y="1589075"/>
            <a:ext cx="4528675" cy="2548375"/>
          </a:xfrm>
          <a:prstGeom prst="rect">
            <a:avLst/>
          </a:prstGeom>
        </p:spPr>
      </p:pic>
      <p:sp>
        <p:nvSpPr>
          <p:cNvPr id="2" name="Rectangle: Rounded Corners 1">
            <a:extLst>
              <a:ext uri="{FF2B5EF4-FFF2-40B4-BE49-F238E27FC236}">
                <a16:creationId xmlns:a16="http://schemas.microsoft.com/office/drawing/2014/main" id="{DFABD60A-B73E-8BCC-A85D-4C851FD705A1}"/>
              </a:ext>
            </a:extLst>
          </p:cNvPr>
          <p:cNvSpPr/>
          <p:nvPr/>
        </p:nvSpPr>
        <p:spPr>
          <a:xfrm>
            <a:off x="5247965" y="1315843"/>
            <a:ext cx="821314" cy="25423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a:t>
            </a:r>
          </a:p>
        </p:txBody>
      </p:sp>
      <p:sp>
        <p:nvSpPr>
          <p:cNvPr id="4" name="Rectangle: Rounded Corners 3">
            <a:extLst>
              <a:ext uri="{FF2B5EF4-FFF2-40B4-BE49-F238E27FC236}">
                <a16:creationId xmlns:a16="http://schemas.microsoft.com/office/drawing/2014/main" id="{787208BF-6616-BEC9-724A-508B6D189BB3}"/>
              </a:ext>
            </a:extLst>
          </p:cNvPr>
          <p:cNvSpPr/>
          <p:nvPr/>
        </p:nvSpPr>
        <p:spPr>
          <a:xfrm>
            <a:off x="6487801" y="1315843"/>
            <a:ext cx="1196898" cy="25423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Application</a:t>
            </a:r>
          </a:p>
        </p:txBody>
      </p:sp>
      <p:sp>
        <p:nvSpPr>
          <p:cNvPr id="5" name="Rectangle: Rounded Corners 4">
            <a:extLst>
              <a:ext uri="{FF2B5EF4-FFF2-40B4-BE49-F238E27FC236}">
                <a16:creationId xmlns:a16="http://schemas.microsoft.com/office/drawing/2014/main" id="{27FDDBF9-7609-3B6A-2459-BD42CD8AE381}"/>
              </a:ext>
            </a:extLst>
          </p:cNvPr>
          <p:cNvSpPr/>
          <p:nvPr/>
        </p:nvSpPr>
        <p:spPr>
          <a:xfrm>
            <a:off x="8103221" y="1315843"/>
            <a:ext cx="1029388" cy="25423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Database</a:t>
            </a:r>
          </a:p>
        </p:txBody>
      </p:sp>
      <p:cxnSp>
        <p:nvCxnSpPr>
          <p:cNvPr id="8" name="Straight Connector 7">
            <a:extLst>
              <a:ext uri="{FF2B5EF4-FFF2-40B4-BE49-F238E27FC236}">
                <a16:creationId xmlns:a16="http://schemas.microsoft.com/office/drawing/2014/main" id="{67145D46-0D03-D89E-A1A4-0274D1573022}"/>
              </a:ext>
            </a:extLst>
          </p:cNvPr>
          <p:cNvCxnSpPr>
            <a:cxnSpLocks/>
            <a:stCxn id="2" idx="2"/>
          </p:cNvCxnSpPr>
          <p:nvPr/>
        </p:nvCxnSpPr>
        <p:spPr>
          <a:xfrm>
            <a:off x="5658622" y="1570081"/>
            <a:ext cx="21066" cy="3418231"/>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0625116-865E-D6FC-D7B7-FF4144517426}"/>
              </a:ext>
            </a:extLst>
          </p:cNvPr>
          <p:cNvCxnSpPr/>
          <p:nvPr/>
        </p:nvCxnSpPr>
        <p:spPr>
          <a:xfrm>
            <a:off x="7140498" y="1570081"/>
            <a:ext cx="0" cy="3399237"/>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29BE308-F788-43C1-03EB-F0AF9BE4A472}"/>
              </a:ext>
            </a:extLst>
          </p:cNvPr>
          <p:cNvCxnSpPr>
            <a:cxnSpLocks/>
          </p:cNvCxnSpPr>
          <p:nvPr/>
        </p:nvCxnSpPr>
        <p:spPr>
          <a:xfrm>
            <a:off x="8746273" y="1570081"/>
            <a:ext cx="0" cy="3418231"/>
          </a:xfrm>
          <a:prstGeom prst="line">
            <a:avLst/>
          </a:prstGeom>
          <a:ln w="1905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93955B6-D3F6-4218-AB7E-A6D830A834B9}"/>
              </a:ext>
            </a:extLst>
          </p:cNvPr>
          <p:cNvSpPr/>
          <p:nvPr/>
        </p:nvSpPr>
        <p:spPr>
          <a:xfrm>
            <a:off x="5612634" y="1767435"/>
            <a:ext cx="75561" cy="69881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5DD96F-6A97-A0DA-6C65-0392CD356342}"/>
              </a:ext>
            </a:extLst>
          </p:cNvPr>
          <p:cNvSpPr/>
          <p:nvPr/>
        </p:nvSpPr>
        <p:spPr>
          <a:xfrm>
            <a:off x="7137823" y="1788587"/>
            <a:ext cx="75561" cy="69881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A45A1F-6D62-7133-FF28-0BEA8778584F}"/>
              </a:ext>
            </a:extLst>
          </p:cNvPr>
          <p:cNvSpPr/>
          <p:nvPr/>
        </p:nvSpPr>
        <p:spPr>
          <a:xfrm>
            <a:off x="8708492" y="1759883"/>
            <a:ext cx="75561" cy="69881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50BFFE9-D37B-8364-5F2D-FE99D122CD20}"/>
              </a:ext>
            </a:extLst>
          </p:cNvPr>
          <p:cNvSpPr/>
          <p:nvPr/>
        </p:nvSpPr>
        <p:spPr>
          <a:xfrm>
            <a:off x="5628953" y="2663599"/>
            <a:ext cx="90439" cy="134558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C43A4CD-9DE2-5F97-01A4-28126D74D949}"/>
              </a:ext>
            </a:extLst>
          </p:cNvPr>
          <p:cNvSpPr/>
          <p:nvPr/>
        </p:nvSpPr>
        <p:spPr>
          <a:xfrm>
            <a:off x="7101104" y="2677256"/>
            <a:ext cx="90439" cy="134558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3DBF73-1D91-3257-E7F0-80FE39E48D99}"/>
              </a:ext>
            </a:extLst>
          </p:cNvPr>
          <p:cNvSpPr/>
          <p:nvPr/>
        </p:nvSpPr>
        <p:spPr>
          <a:xfrm>
            <a:off x="8701052" y="2683999"/>
            <a:ext cx="90439" cy="134558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318CFE-7573-085E-AD87-8E87FB7B2455}"/>
              </a:ext>
            </a:extLst>
          </p:cNvPr>
          <p:cNvSpPr/>
          <p:nvPr/>
        </p:nvSpPr>
        <p:spPr>
          <a:xfrm>
            <a:off x="5643831" y="4284515"/>
            <a:ext cx="75561" cy="69881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18F2AC9-D3E5-7CB6-4D16-481239B3A790}"/>
              </a:ext>
            </a:extLst>
          </p:cNvPr>
          <p:cNvSpPr/>
          <p:nvPr/>
        </p:nvSpPr>
        <p:spPr>
          <a:xfrm>
            <a:off x="7117874" y="4284515"/>
            <a:ext cx="75561" cy="69881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7CBA1F-63E2-39DB-F496-DD5B661AB963}"/>
              </a:ext>
            </a:extLst>
          </p:cNvPr>
          <p:cNvSpPr/>
          <p:nvPr/>
        </p:nvSpPr>
        <p:spPr>
          <a:xfrm>
            <a:off x="8701910" y="4276075"/>
            <a:ext cx="75561" cy="69881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928E3E6-6EBA-F090-435C-7BBE2196D83D}"/>
              </a:ext>
            </a:extLst>
          </p:cNvPr>
          <p:cNvCxnSpPr>
            <a:cxnSpLocks/>
          </p:cNvCxnSpPr>
          <p:nvPr/>
        </p:nvCxnSpPr>
        <p:spPr>
          <a:xfrm>
            <a:off x="5719392" y="1916118"/>
            <a:ext cx="13817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E5AE29D-E84F-0532-8906-9F0484DCA068}"/>
              </a:ext>
            </a:extLst>
          </p:cNvPr>
          <p:cNvCxnSpPr>
            <a:cxnSpLocks/>
          </p:cNvCxnSpPr>
          <p:nvPr/>
        </p:nvCxnSpPr>
        <p:spPr>
          <a:xfrm>
            <a:off x="5719392" y="2863262"/>
            <a:ext cx="13817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8B8B3FF-8C18-43C4-D315-970F633444AD}"/>
              </a:ext>
            </a:extLst>
          </p:cNvPr>
          <p:cNvCxnSpPr>
            <a:cxnSpLocks/>
          </p:cNvCxnSpPr>
          <p:nvPr/>
        </p:nvCxnSpPr>
        <p:spPr>
          <a:xfrm>
            <a:off x="5726830" y="3626725"/>
            <a:ext cx="13817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B03D399-FD9E-12F9-D71B-F483CEADF840}"/>
              </a:ext>
            </a:extLst>
          </p:cNvPr>
          <p:cNvCxnSpPr>
            <a:cxnSpLocks/>
          </p:cNvCxnSpPr>
          <p:nvPr/>
        </p:nvCxnSpPr>
        <p:spPr>
          <a:xfrm>
            <a:off x="5719392" y="4435584"/>
            <a:ext cx="13817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CC4806A-305C-D5BA-9491-7BDF2B6FDAF1}"/>
              </a:ext>
            </a:extLst>
          </p:cNvPr>
          <p:cNvCxnSpPr>
            <a:cxnSpLocks/>
          </p:cNvCxnSpPr>
          <p:nvPr/>
        </p:nvCxnSpPr>
        <p:spPr>
          <a:xfrm>
            <a:off x="7191543" y="2012052"/>
            <a:ext cx="150950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CAA2C30-EF1A-5BCD-7AC3-AE7D039B3314}"/>
              </a:ext>
            </a:extLst>
          </p:cNvPr>
          <p:cNvCxnSpPr>
            <a:cxnSpLocks/>
          </p:cNvCxnSpPr>
          <p:nvPr/>
        </p:nvCxnSpPr>
        <p:spPr>
          <a:xfrm>
            <a:off x="7191542" y="2974774"/>
            <a:ext cx="150950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EC833CD-2B14-E32B-D9A6-E8F51DC5B56C}"/>
              </a:ext>
            </a:extLst>
          </p:cNvPr>
          <p:cNvCxnSpPr>
            <a:cxnSpLocks/>
          </p:cNvCxnSpPr>
          <p:nvPr/>
        </p:nvCxnSpPr>
        <p:spPr>
          <a:xfrm>
            <a:off x="7198983" y="3799964"/>
            <a:ext cx="150950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4EBC463-4196-D341-AC69-970EB6FF3FC3}"/>
              </a:ext>
            </a:extLst>
          </p:cNvPr>
          <p:cNvCxnSpPr>
            <a:cxnSpLocks/>
          </p:cNvCxnSpPr>
          <p:nvPr/>
        </p:nvCxnSpPr>
        <p:spPr>
          <a:xfrm>
            <a:off x="7198983" y="4699496"/>
            <a:ext cx="150950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13FC91C-D523-181A-2FA9-1D18EF5C688C}"/>
              </a:ext>
            </a:extLst>
          </p:cNvPr>
          <p:cNvCxnSpPr>
            <a:cxnSpLocks/>
          </p:cNvCxnSpPr>
          <p:nvPr/>
        </p:nvCxnSpPr>
        <p:spPr>
          <a:xfrm flipH="1">
            <a:off x="5696465" y="2401229"/>
            <a:ext cx="1404639" cy="0"/>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DC805D5-213B-0146-B89C-FCCFCF6AC4A0}"/>
              </a:ext>
            </a:extLst>
          </p:cNvPr>
          <p:cNvCxnSpPr>
            <a:cxnSpLocks/>
          </p:cNvCxnSpPr>
          <p:nvPr/>
        </p:nvCxnSpPr>
        <p:spPr>
          <a:xfrm flipH="1">
            <a:off x="5681611" y="3258548"/>
            <a:ext cx="1404639" cy="0"/>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31307A4-4336-5A86-ABF3-8B409070740B}"/>
              </a:ext>
            </a:extLst>
          </p:cNvPr>
          <p:cNvCxnSpPr>
            <a:cxnSpLocks/>
          </p:cNvCxnSpPr>
          <p:nvPr/>
        </p:nvCxnSpPr>
        <p:spPr>
          <a:xfrm flipH="1">
            <a:off x="5713235" y="4005463"/>
            <a:ext cx="1373015" cy="0"/>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A8260A5-9A08-04B4-42B2-05FF92593A49}"/>
              </a:ext>
            </a:extLst>
          </p:cNvPr>
          <p:cNvCxnSpPr>
            <a:cxnSpLocks/>
          </p:cNvCxnSpPr>
          <p:nvPr/>
        </p:nvCxnSpPr>
        <p:spPr>
          <a:xfrm flipH="1">
            <a:off x="5707928" y="4821044"/>
            <a:ext cx="1404639" cy="0"/>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E124295-42B6-605B-437E-8B0B5D52FCB6}"/>
              </a:ext>
            </a:extLst>
          </p:cNvPr>
          <p:cNvCxnSpPr>
            <a:cxnSpLocks/>
          </p:cNvCxnSpPr>
          <p:nvPr/>
        </p:nvCxnSpPr>
        <p:spPr>
          <a:xfrm flipH="1" flipV="1">
            <a:off x="7226533" y="2485936"/>
            <a:ext cx="1458919" cy="3776"/>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BB2D717-3FFE-7BF7-D8DA-5B86CD187CA1}"/>
              </a:ext>
            </a:extLst>
          </p:cNvPr>
          <p:cNvCxnSpPr>
            <a:cxnSpLocks/>
          </p:cNvCxnSpPr>
          <p:nvPr/>
        </p:nvCxnSpPr>
        <p:spPr>
          <a:xfrm flipH="1">
            <a:off x="7198983" y="3356789"/>
            <a:ext cx="1485884" cy="0"/>
          </a:xfrm>
          <a:prstGeom prst="straightConnector1">
            <a:avLst/>
          </a:prstGeom>
          <a:ln w="19050">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F4E8B60C-CBBD-FD3B-80A3-BB4ECB64189C}"/>
              </a:ext>
            </a:extLst>
          </p:cNvPr>
          <p:cNvSpPr/>
          <p:nvPr/>
        </p:nvSpPr>
        <p:spPr>
          <a:xfrm>
            <a:off x="5726830" y="1680116"/>
            <a:ext cx="1327634" cy="2852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1.Instalation</a:t>
            </a:r>
          </a:p>
        </p:txBody>
      </p:sp>
      <p:sp>
        <p:nvSpPr>
          <p:cNvPr id="53" name="TextBox 52">
            <a:extLst>
              <a:ext uri="{FF2B5EF4-FFF2-40B4-BE49-F238E27FC236}">
                <a16:creationId xmlns:a16="http://schemas.microsoft.com/office/drawing/2014/main" id="{CCFD6F6F-C5B8-7B2A-DED9-1B59B75014C2}"/>
              </a:ext>
            </a:extLst>
          </p:cNvPr>
          <p:cNvSpPr txBox="1"/>
          <p:nvPr/>
        </p:nvSpPr>
        <p:spPr>
          <a:xfrm>
            <a:off x="5616538" y="2147689"/>
            <a:ext cx="1668925" cy="276999"/>
          </a:xfrm>
          <a:prstGeom prst="rect">
            <a:avLst/>
          </a:prstGeom>
          <a:noFill/>
        </p:spPr>
        <p:txBody>
          <a:bodyPr wrap="square" rtlCol="0">
            <a:spAutoFit/>
          </a:bodyPr>
          <a:lstStyle/>
          <a:p>
            <a:r>
              <a:rPr lang="en-US" sz="1200" dirty="0"/>
              <a:t>4.Access Granted</a:t>
            </a:r>
          </a:p>
        </p:txBody>
      </p:sp>
      <p:sp>
        <p:nvSpPr>
          <p:cNvPr id="55" name="TextBox 54">
            <a:extLst>
              <a:ext uri="{FF2B5EF4-FFF2-40B4-BE49-F238E27FC236}">
                <a16:creationId xmlns:a16="http://schemas.microsoft.com/office/drawing/2014/main" id="{2AEBE27D-C718-8294-B679-2D671995A5DA}"/>
              </a:ext>
            </a:extLst>
          </p:cNvPr>
          <p:cNvSpPr txBox="1"/>
          <p:nvPr/>
        </p:nvSpPr>
        <p:spPr>
          <a:xfrm>
            <a:off x="5687128" y="2449932"/>
            <a:ext cx="2131031" cy="438582"/>
          </a:xfrm>
          <a:prstGeom prst="rect">
            <a:avLst/>
          </a:prstGeom>
          <a:noFill/>
        </p:spPr>
        <p:txBody>
          <a:bodyPr wrap="square" rtlCol="0">
            <a:spAutoFit/>
          </a:bodyPr>
          <a:lstStyle/>
          <a:p>
            <a:r>
              <a:rPr lang="en-US" sz="1200" dirty="0"/>
              <a:t> 5</a:t>
            </a:r>
            <a:r>
              <a:rPr lang="en-US" sz="1050" dirty="0"/>
              <a:t>.Select Emergency                     Services</a:t>
            </a:r>
          </a:p>
        </p:txBody>
      </p:sp>
      <p:sp>
        <p:nvSpPr>
          <p:cNvPr id="56" name="TextBox 55">
            <a:extLst>
              <a:ext uri="{FF2B5EF4-FFF2-40B4-BE49-F238E27FC236}">
                <a16:creationId xmlns:a16="http://schemas.microsoft.com/office/drawing/2014/main" id="{7BA345F7-E950-0A7F-8DE5-C55A34AD577E}"/>
              </a:ext>
            </a:extLst>
          </p:cNvPr>
          <p:cNvSpPr txBox="1"/>
          <p:nvPr/>
        </p:nvSpPr>
        <p:spPr>
          <a:xfrm>
            <a:off x="7101104" y="2206682"/>
            <a:ext cx="2173974" cy="276999"/>
          </a:xfrm>
          <a:prstGeom prst="rect">
            <a:avLst/>
          </a:prstGeom>
          <a:noFill/>
        </p:spPr>
        <p:txBody>
          <a:bodyPr wrap="square" rtlCol="0">
            <a:spAutoFit/>
          </a:bodyPr>
          <a:lstStyle/>
          <a:p>
            <a:r>
              <a:rPr lang="en-US" sz="1200" dirty="0"/>
              <a:t>3.Credentials matched</a:t>
            </a:r>
          </a:p>
        </p:txBody>
      </p:sp>
      <p:sp>
        <p:nvSpPr>
          <p:cNvPr id="57" name="TextBox 56">
            <a:extLst>
              <a:ext uri="{FF2B5EF4-FFF2-40B4-BE49-F238E27FC236}">
                <a16:creationId xmlns:a16="http://schemas.microsoft.com/office/drawing/2014/main" id="{768231FB-9C5C-5917-A7A4-B016A526C182}"/>
              </a:ext>
            </a:extLst>
          </p:cNvPr>
          <p:cNvSpPr txBox="1"/>
          <p:nvPr/>
        </p:nvSpPr>
        <p:spPr>
          <a:xfrm>
            <a:off x="7115958" y="2713693"/>
            <a:ext cx="1792967" cy="276999"/>
          </a:xfrm>
          <a:prstGeom prst="rect">
            <a:avLst/>
          </a:prstGeom>
          <a:noFill/>
        </p:spPr>
        <p:txBody>
          <a:bodyPr wrap="square" rtlCol="0">
            <a:spAutoFit/>
          </a:bodyPr>
          <a:lstStyle/>
          <a:p>
            <a:r>
              <a:rPr lang="en-US" sz="1200" dirty="0"/>
              <a:t>6.Request information</a:t>
            </a:r>
          </a:p>
        </p:txBody>
      </p:sp>
      <p:sp>
        <p:nvSpPr>
          <p:cNvPr id="58" name="TextBox 57">
            <a:extLst>
              <a:ext uri="{FF2B5EF4-FFF2-40B4-BE49-F238E27FC236}">
                <a16:creationId xmlns:a16="http://schemas.microsoft.com/office/drawing/2014/main" id="{810CC3AE-633E-2134-B322-1799464F3051}"/>
              </a:ext>
            </a:extLst>
          </p:cNvPr>
          <p:cNvSpPr txBox="1"/>
          <p:nvPr/>
        </p:nvSpPr>
        <p:spPr>
          <a:xfrm>
            <a:off x="5612634" y="2990692"/>
            <a:ext cx="1759355" cy="276999"/>
          </a:xfrm>
          <a:prstGeom prst="rect">
            <a:avLst/>
          </a:prstGeom>
          <a:noFill/>
        </p:spPr>
        <p:txBody>
          <a:bodyPr wrap="square" rtlCol="0">
            <a:spAutoFit/>
          </a:bodyPr>
          <a:lstStyle/>
          <a:p>
            <a:r>
              <a:rPr lang="en-US" sz="1200" dirty="0"/>
              <a:t>8.Viev service details</a:t>
            </a:r>
          </a:p>
        </p:txBody>
      </p:sp>
      <p:sp>
        <p:nvSpPr>
          <p:cNvPr id="59" name="TextBox 58">
            <a:extLst>
              <a:ext uri="{FF2B5EF4-FFF2-40B4-BE49-F238E27FC236}">
                <a16:creationId xmlns:a16="http://schemas.microsoft.com/office/drawing/2014/main" id="{5796D5C8-3BDC-F454-FE4B-E4DEA300CE00}"/>
              </a:ext>
            </a:extLst>
          </p:cNvPr>
          <p:cNvSpPr txBox="1"/>
          <p:nvPr/>
        </p:nvSpPr>
        <p:spPr>
          <a:xfrm>
            <a:off x="7198983" y="3129191"/>
            <a:ext cx="1470665" cy="276999"/>
          </a:xfrm>
          <a:prstGeom prst="rect">
            <a:avLst/>
          </a:prstGeom>
          <a:noFill/>
        </p:spPr>
        <p:txBody>
          <a:bodyPr wrap="square" rtlCol="0">
            <a:spAutoFit/>
          </a:bodyPr>
          <a:lstStyle/>
          <a:p>
            <a:r>
              <a:rPr lang="en-US" sz="1200" dirty="0"/>
              <a:t>7.Information Sent</a:t>
            </a:r>
          </a:p>
        </p:txBody>
      </p:sp>
      <p:sp>
        <p:nvSpPr>
          <p:cNvPr id="60" name="TextBox 59">
            <a:extLst>
              <a:ext uri="{FF2B5EF4-FFF2-40B4-BE49-F238E27FC236}">
                <a16:creationId xmlns:a16="http://schemas.microsoft.com/office/drawing/2014/main" id="{EE8FEE35-9FEA-452F-4478-3504440048A5}"/>
              </a:ext>
            </a:extLst>
          </p:cNvPr>
          <p:cNvSpPr txBox="1"/>
          <p:nvPr/>
        </p:nvSpPr>
        <p:spPr>
          <a:xfrm>
            <a:off x="5644855" y="3381074"/>
            <a:ext cx="1652597" cy="276999"/>
          </a:xfrm>
          <a:prstGeom prst="rect">
            <a:avLst/>
          </a:prstGeom>
          <a:noFill/>
        </p:spPr>
        <p:txBody>
          <a:bodyPr wrap="square" rtlCol="0">
            <a:spAutoFit/>
          </a:bodyPr>
          <a:lstStyle/>
          <a:p>
            <a:r>
              <a:rPr lang="en-US" sz="1200" dirty="0"/>
              <a:t>9.Report emergency</a:t>
            </a:r>
          </a:p>
        </p:txBody>
      </p:sp>
      <p:sp>
        <p:nvSpPr>
          <p:cNvPr id="61" name="TextBox 60">
            <a:extLst>
              <a:ext uri="{FF2B5EF4-FFF2-40B4-BE49-F238E27FC236}">
                <a16:creationId xmlns:a16="http://schemas.microsoft.com/office/drawing/2014/main" id="{0F5E3732-59A3-C784-604E-9AB15E19A68D}"/>
              </a:ext>
            </a:extLst>
          </p:cNvPr>
          <p:cNvSpPr txBox="1"/>
          <p:nvPr/>
        </p:nvSpPr>
        <p:spPr>
          <a:xfrm>
            <a:off x="7121233" y="3535072"/>
            <a:ext cx="1773187" cy="276999"/>
          </a:xfrm>
          <a:prstGeom prst="rect">
            <a:avLst/>
          </a:prstGeom>
          <a:noFill/>
        </p:spPr>
        <p:txBody>
          <a:bodyPr wrap="square" rtlCol="0">
            <a:spAutoFit/>
          </a:bodyPr>
          <a:lstStyle/>
          <a:p>
            <a:r>
              <a:rPr lang="en-US" sz="1200" dirty="0"/>
              <a:t>10.Submit information</a:t>
            </a:r>
          </a:p>
        </p:txBody>
      </p:sp>
      <p:sp>
        <p:nvSpPr>
          <p:cNvPr id="62" name="TextBox 61">
            <a:extLst>
              <a:ext uri="{FF2B5EF4-FFF2-40B4-BE49-F238E27FC236}">
                <a16:creationId xmlns:a16="http://schemas.microsoft.com/office/drawing/2014/main" id="{65854D7E-20B3-57C6-B170-8BD03DCC1950}"/>
              </a:ext>
            </a:extLst>
          </p:cNvPr>
          <p:cNvSpPr txBox="1"/>
          <p:nvPr/>
        </p:nvSpPr>
        <p:spPr>
          <a:xfrm>
            <a:off x="5761476" y="3763153"/>
            <a:ext cx="1535976" cy="461665"/>
          </a:xfrm>
          <a:prstGeom prst="rect">
            <a:avLst/>
          </a:prstGeom>
          <a:noFill/>
        </p:spPr>
        <p:txBody>
          <a:bodyPr wrap="square" rtlCol="0">
            <a:spAutoFit/>
          </a:bodyPr>
          <a:lstStyle/>
          <a:p>
            <a:r>
              <a:rPr lang="en-US" sz="1200" dirty="0"/>
              <a:t>11.Confirmation with report ID</a:t>
            </a:r>
          </a:p>
        </p:txBody>
      </p:sp>
      <p:sp>
        <p:nvSpPr>
          <p:cNvPr id="63" name="TextBox 62">
            <a:extLst>
              <a:ext uri="{FF2B5EF4-FFF2-40B4-BE49-F238E27FC236}">
                <a16:creationId xmlns:a16="http://schemas.microsoft.com/office/drawing/2014/main" id="{F1F5E9E8-2BDC-6A9D-DCF9-D2928C419923}"/>
              </a:ext>
            </a:extLst>
          </p:cNvPr>
          <p:cNvSpPr txBox="1"/>
          <p:nvPr/>
        </p:nvSpPr>
        <p:spPr>
          <a:xfrm>
            <a:off x="7103351" y="4448154"/>
            <a:ext cx="1773187" cy="276999"/>
          </a:xfrm>
          <a:prstGeom prst="rect">
            <a:avLst/>
          </a:prstGeom>
          <a:noFill/>
        </p:spPr>
        <p:txBody>
          <a:bodyPr wrap="square" rtlCol="0">
            <a:spAutoFit/>
          </a:bodyPr>
          <a:lstStyle/>
          <a:p>
            <a:r>
              <a:rPr lang="en-US" sz="1200" dirty="0"/>
              <a:t>13.Submit Information</a:t>
            </a:r>
          </a:p>
        </p:txBody>
      </p:sp>
      <p:sp>
        <p:nvSpPr>
          <p:cNvPr id="64" name="TextBox 63">
            <a:extLst>
              <a:ext uri="{FF2B5EF4-FFF2-40B4-BE49-F238E27FC236}">
                <a16:creationId xmlns:a16="http://schemas.microsoft.com/office/drawing/2014/main" id="{9326BCAA-AC62-84A3-20DD-4FE59E58CA8E}"/>
              </a:ext>
            </a:extLst>
          </p:cNvPr>
          <p:cNvSpPr txBox="1"/>
          <p:nvPr/>
        </p:nvSpPr>
        <p:spPr>
          <a:xfrm>
            <a:off x="5650414" y="4208401"/>
            <a:ext cx="1576105" cy="276999"/>
          </a:xfrm>
          <a:prstGeom prst="rect">
            <a:avLst/>
          </a:prstGeom>
          <a:noFill/>
        </p:spPr>
        <p:txBody>
          <a:bodyPr wrap="square" rtlCol="0">
            <a:spAutoFit/>
          </a:bodyPr>
          <a:lstStyle/>
          <a:p>
            <a:r>
              <a:rPr lang="en-US" sz="1200" dirty="0"/>
              <a:t>12.Change settings</a:t>
            </a:r>
          </a:p>
        </p:txBody>
      </p:sp>
      <p:sp>
        <p:nvSpPr>
          <p:cNvPr id="65" name="TextBox 64">
            <a:extLst>
              <a:ext uri="{FF2B5EF4-FFF2-40B4-BE49-F238E27FC236}">
                <a16:creationId xmlns:a16="http://schemas.microsoft.com/office/drawing/2014/main" id="{F8F34163-F9A0-213D-D7E2-AD64E1C4922C}"/>
              </a:ext>
            </a:extLst>
          </p:cNvPr>
          <p:cNvSpPr txBox="1"/>
          <p:nvPr/>
        </p:nvSpPr>
        <p:spPr>
          <a:xfrm>
            <a:off x="5661236" y="4588487"/>
            <a:ext cx="1573751" cy="276999"/>
          </a:xfrm>
          <a:prstGeom prst="rect">
            <a:avLst/>
          </a:prstGeom>
          <a:noFill/>
        </p:spPr>
        <p:txBody>
          <a:bodyPr wrap="square" rtlCol="0">
            <a:spAutoFit/>
          </a:bodyPr>
          <a:lstStyle/>
          <a:p>
            <a:r>
              <a:rPr lang="en-US" sz="1200" dirty="0"/>
              <a:t>14.Changes saved</a:t>
            </a:r>
          </a:p>
        </p:txBody>
      </p:sp>
      <p:sp>
        <p:nvSpPr>
          <p:cNvPr id="66" name="TextBox 65">
            <a:extLst>
              <a:ext uri="{FF2B5EF4-FFF2-40B4-BE49-F238E27FC236}">
                <a16:creationId xmlns:a16="http://schemas.microsoft.com/office/drawing/2014/main" id="{06CD8E5E-E210-7235-4825-97BBEAFD6F6B}"/>
              </a:ext>
            </a:extLst>
          </p:cNvPr>
          <p:cNvSpPr txBox="1"/>
          <p:nvPr/>
        </p:nvSpPr>
        <p:spPr>
          <a:xfrm>
            <a:off x="7213384" y="1759883"/>
            <a:ext cx="1463911" cy="276999"/>
          </a:xfrm>
          <a:prstGeom prst="rect">
            <a:avLst/>
          </a:prstGeom>
          <a:noFill/>
        </p:spPr>
        <p:txBody>
          <a:bodyPr wrap="square" rtlCol="0">
            <a:spAutoFit/>
          </a:bodyPr>
          <a:lstStyle/>
          <a:p>
            <a:r>
              <a:rPr lang="en-US" sz="1200" dirty="0"/>
              <a:t>2.Health Cases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13" name="Google Shape;113;p20"/>
          <p:cNvSpPr txBox="1"/>
          <p:nvPr/>
        </p:nvSpPr>
        <p:spPr>
          <a:xfrm>
            <a:off x="158825" y="855224"/>
            <a:ext cx="8784300" cy="4014141"/>
          </a:xfrm>
          <a:prstGeom prst="rect">
            <a:avLst/>
          </a:prstGeom>
          <a:noFill/>
          <a:ln>
            <a:noFill/>
          </a:ln>
        </p:spPr>
        <p:txBody>
          <a:bodyPr spcFirstLastPara="1" wrap="square" lIns="91425" tIns="91425" rIns="91425" bIns="91425" anchor="t" anchorCtr="0">
            <a:noAutofit/>
          </a:bodyPr>
          <a:lstStyle/>
          <a:p>
            <a:r>
              <a:rPr lang="en-US" sz="2400" b="1" dirty="0"/>
              <a:t>Technologies to be used in the solution:</a:t>
            </a:r>
          </a:p>
          <a:p>
            <a:endParaRPr lang="en-US" sz="1800" b="1" dirty="0"/>
          </a:p>
          <a:p>
            <a:pPr marL="285750" indent="-285750">
              <a:lnSpc>
                <a:spcPct val="150000"/>
              </a:lnSpc>
              <a:buFont typeface="Wingdings" panose="05000000000000000000" pitchFamily="2" charset="2"/>
              <a:buChar char="v"/>
            </a:pPr>
            <a:r>
              <a:rPr lang="en-US" sz="1800" b="1" dirty="0"/>
              <a:t>Frontend: </a:t>
            </a:r>
            <a:r>
              <a:rPr lang="en-US" sz="1800" dirty="0"/>
              <a:t>HTML, CSS, JavaScript, and modern frameworks like React.js .</a:t>
            </a:r>
          </a:p>
          <a:p>
            <a:pPr marL="285750" indent="-285750">
              <a:lnSpc>
                <a:spcPct val="150000"/>
              </a:lnSpc>
              <a:buFont typeface="Wingdings" panose="05000000000000000000" pitchFamily="2" charset="2"/>
              <a:buChar char="v"/>
            </a:pPr>
            <a:r>
              <a:rPr lang="en-US" sz="1800" b="1" dirty="0"/>
              <a:t>Backend: </a:t>
            </a:r>
            <a:r>
              <a:rPr lang="en-US" sz="1800" dirty="0"/>
              <a:t>Node.js with Express.js, Python with Django or Flask.</a:t>
            </a:r>
          </a:p>
          <a:p>
            <a:pPr marL="285750" indent="-285750">
              <a:lnSpc>
                <a:spcPct val="150000"/>
              </a:lnSpc>
              <a:buFont typeface="Wingdings" panose="05000000000000000000" pitchFamily="2" charset="2"/>
              <a:buChar char="v"/>
            </a:pPr>
            <a:r>
              <a:rPr lang="en-US" sz="1800" b="1" dirty="0"/>
              <a:t>Database: </a:t>
            </a:r>
            <a:r>
              <a:rPr lang="en-US" sz="1800" dirty="0"/>
              <a:t>Relational databases like PostgreSQL or MySQL for structured data.</a:t>
            </a:r>
          </a:p>
          <a:p>
            <a:pPr marL="285750" indent="-285750">
              <a:lnSpc>
                <a:spcPct val="150000"/>
              </a:lnSpc>
              <a:buFont typeface="Wingdings" panose="05000000000000000000" pitchFamily="2" charset="2"/>
              <a:buChar char="v"/>
            </a:pPr>
            <a:r>
              <a:rPr lang="en-US" sz="1800" b="1" dirty="0"/>
              <a:t>Cloud Services and Hosting: </a:t>
            </a:r>
            <a:r>
              <a:rPr lang="en-US" sz="1800" dirty="0"/>
              <a:t>Cloud platforms like AWS, Google Cloud, or Azure for hosting, scalability, and additional services.</a:t>
            </a:r>
          </a:p>
          <a:p>
            <a:pPr marL="285750" indent="-285750">
              <a:lnSpc>
                <a:spcPct val="150000"/>
              </a:lnSpc>
              <a:buFont typeface="Wingdings" panose="05000000000000000000" pitchFamily="2" charset="2"/>
              <a:buChar char="v"/>
            </a:pPr>
            <a:r>
              <a:rPr lang="en-US" sz="1800" b="1" dirty="0"/>
              <a:t>Real-Time Communication: </a:t>
            </a:r>
            <a:r>
              <a:rPr lang="en-US" sz="1800" dirty="0"/>
              <a:t>Web Sockets or libraries like Socket.IO for real-time communication features.</a:t>
            </a:r>
            <a:endParaRPr lang="en-US" sz="1800" b="1" dirty="0"/>
          </a:p>
          <a:p>
            <a:pPr marL="285750" indent="-285750">
              <a:buFont typeface="Wingdings" panose="05000000000000000000" pitchFamily="2" charset="2"/>
              <a:buChar char="v"/>
            </a:pPr>
            <a:endParaRPr lang="en-US" sz="1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21" name="Google Shape;121;p21"/>
          <p:cNvSpPr txBox="1"/>
          <p:nvPr/>
        </p:nvSpPr>
        <p:spPr>
          <a:xfrm>
            <a:off x="149399" y="863156"/>
            <a:ext cx="8845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Estimated implementation cost (optional)</a:t>
            </a:r>
          </a:p>
          <a:p>
            <a:pPr marL="0" lvl="0" indent="0" algn="l" rtl="0">
              <a:spcBef>
                <a:spcPts val="0"/>
              </a:spcBef>
              <a:spcAft>
                <a:spcPts val="0"/>
              </a:spcAft>
              <a:buNone/>
            </a:pPr>
            <a:endParaRPr lang="en-GB" sz="1800" b="1" dirty="0"/>
          </a:p>
          <a:p>
            <a:pPr marL="0" lvl="0" indent="0" algn="l" rtl="0">
              <a:spcBef>
                <a:spcPts val="0"/>
              </a:spcBef>
              <a:spcAft>
                <a:spcPts val="0"/>
              </a:spcAft>
              <a:buNone/>
            </a:pPr>
            <a:endParaRPr lang="en-GB" sz="1800" b="1" dirty="0"/>
          </a:p>
          <a:p>
            <a:pPr marL="0" lvl="0" indent="0" algn="l" rtl="0">
              <a:spcBef>
                <a:spcPts val="0"/>
              </a:spcBef>
              <a:spcAft>
                <a:spcPts val="0"/>
              </a:spcAft>
              <a:buNone/>
            </a:pPr>
            <a:endParaRPr lang="en-GB" sz="1800" b="1" dirty="0"/>
          </a:p>
          <a:p>
            <a:pPr marL="0" lvl="0" indent="0" algn="l" rtl="0">
              <a:spcBef>
                <a:spcPts val="0"/>
              </a:spcBef>
              <a:spcAft>
                <a:spcPts val="0"/>
              </a:spcAft>
              <a:buNone/>
            </a:pPr>
            <a:r>
              <a:rPr lang="en-GB" sz="1800" b="1" dirty="0"/>
              <a:t>No cost for any implementation .</a:t>
            </a:r>
            <a:endParaRPr sz="18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829</Words>
  <Application>Microsoft Office PowerPoint</Application>
  <PresentationFormat>On-screen Show (16:9)</PresentationFormat>
  <Paragraphs>113</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Rohit Yadav</dc:creator>
  <cp:lastModifiedBy>Rohit Yadav</cp:lastModifiedBy>
  <cp:revision>10</cp:revision>
  <dcterms:modified xsi:type="dcterms:W3CDTF">2024-09-14T18:20:13Z</dcterms:modified>
</cp:coreProperties>
</file>