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70" r:id="rId3"/>
    <p:sldId id="269" r:id="rId4"/>
    <p:sldId id="279" r:id="rId5"/>
    <p:sldId id="271" r:id="rId6"/>
    <p:sldId id="272" r:id="rId7"/>
    <p:sldId id="275" r:id="rId8"/>
    <p:sldId id="276" r:id="rId9"/>
    <p:sldId id="273" r:id="rId10"/>
    <p:sldId id="277" r:id="rId11"/>
    <p:sldId id="274" r:id="rId12"/>
    <p:sldId id="278" r:id="rId1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5033" autoAdjust="0"/>
  </p:normalViewPr>
  <p:slideViewPr>
    <p:cSldViewPr snapToGrid="0">
      <p:cViewPr varScale="1">
        <p:scale>
          <a:sx n="107" d="100"/>
          <a:sy n="107" d="100"/>
        </p:scale>
        <p:origin x="359"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3E9F-1791-446F-B003-FB9D9C602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5F469-3278-4978-87B4-839DA51B4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CD93F-609A-4886-97BE-B27736C816FC}"/>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5" name="Footer Placeholder 4">
            <a:extLst>
              <a:ext uri="{FF2B5EF4-FFF2-40B4-BE49-F238E27FC236}">
                <a16:creationId xmlns:a16="http://schemas.microsoft.com/office/drawing/2014/main" id="{7F4093B9-CE29-497A-99BF-101264E6E8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86D2E6-B23B-49F3-9C03-7F432CD53499}"/>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32250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C3C0-C4DF-4E12-B5C9-2B1F53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C8955-4ADD-405F-B8AF-AD073C5F2A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1D0DF-9D0B-4498-97DD-96FDC61E36DC}"/>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5" name="Footer Placeholder 4">
            <a:extLst>
              <a:ext uri="{FF2B5EF4-FFF2-40B4-BE49-F238E27FC236}">
                <a16:creationId xmlns:a16="http://schemas.microsoft.com/office/drawing/2014/main" id="{2F247FA5-CBB9-44A1-9CB4-1F74E9FBC3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65F99E-F915-4454-BB7C-D5F060B9A305}"/>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29212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C206F-9910-4855-A829-2B69364FA9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76CC0-0DC0-469E-8307-1D993F0081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FD04-853F-4C53-BD5F-E5F692361E7E}"/>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5" name="Footer Placeholder 4">
            <a:extLst>
              <a:ext uri="{FF2B5EF4-FFF2-40B4-BE49-F238E27FC236}">
                <a16:creationId xmlns:a16="http://schemas.microsoft.com/office/drawing/2014/main" id="{0C4F86BF-B5CB-4796-9708-CAEBB21AD1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CD6DE6-8003-4545-9906-22BE254290CC}"/>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14579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1365-90ED-4604-8F3D-5E2E66661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F6FB4-B556-4857-BDF8-7980FB3C8A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C046C-6DD9-410D-A165-16DF215A65A8}"/>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5" name="Footer Placeholder 4">
            <a:extLst>
              <a:ext uri="{FF2B5EF4-FFF2-40B4-BE49-F238E27FC236}">
                <a16:creationId xmlns:a16="http://schemas.microsoft.com/office/drawing/2014/main" id="{AD71C228-F04E-40D7-A949-50218D436A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C8EE30-9B66-457B-A310-0509AE5CB709}"/>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177824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52D0-8D83-407D-80BE-1F941FA37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78FB3-6AC6-4665-A7EA-A4048C453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C86AA9-3D75-4458-8F26-8B78C54ACF7D}"/>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5" name="Footer Placeholder 4">
            <a:extLst>
              <a:ext uri="{FF2B5EF4-FFF2-40B4-BE49-F238E27FC236}">
                <a16:creationId xmlns:a16="http://schemas.microsoft.com/office/drawing/2014/main" id="{ED048D38-6F49-4432-870D-9529D52D7C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8366E7-47BF-4354-A391-F2255B798544}"/>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205183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08BD-7ADE-4C9D-913F-2CAD321F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77E-AA97-4E33-80A8-CB5C34CF2F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36D55-BC69-4D00-BA28-40E764627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AEA0D-F6EC-484C-B72B-E3DA48AD68CC}"/>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6" name="Footer Placeholder 5">
            <a:extLst>
              <a:ext uri="{FF2B5EF4-FFF2-40B4-BE49-F238E27FC236}">
                <a16:creationId xmlns:a16="http://schemas.microsoft.com/office/drawing/2014/main" id="{BD8AC498-3F90-4665-BE5D-A052FEBFB6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1FBC7BD-3DA9-475E-B4E9-A9D0FB78DE24}"/>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39366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F94-5B33-42B8-8717-1F92A0231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A69DA-590E-4B28-BA3C-5CAA38585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FDF5BE-FEBE-4039-B0CD-CBAB302CC3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F2BD7-7189-4EEE-987C-EB515BC7A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ECFC44-7712-4F21-B448-FF79D37E20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FBE02-5719-4938-ABE0-A3B4A36F3629}"/>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8" name="Footer Placeholder 7">
            <a:extLst>
              <a:ext uri="{FF2B5EF4-FFF2-40B4-BE49-F238E27FC236}">
                <a16:creationId xmlns:a16="http://schemas.microsoft.com/office/drawing/2014/main" id="{94104D29-69EE-455C-B2AA-74F9995F542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B8E674-4FB6-406F-83A1-91EB7AAB9E2D}"/>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37613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9A68-45A6-4AF3-85DA-D6FB82C0A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3C106-7FA0-444A-8085-FC362A303509}"/>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4" name="Footer Placeholder 3">
            <a:extLst>
              <a:ext uri="{FF2B5EF4-FFF2-40B4-BE49-F238E27FC236}">
                <a16:creationId xmlns:a16="http://schemas.microsoft.com/office/drawing/2014/main" id="{711D17C3-918B-424D-AFB8-777EA39D4CA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E342B9-6B26-44AA-8003-EEC5DAD37760}"/>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329032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D7E68-88CE-4FDF-BED2-203C0816577B}"/>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3" name="Footer Placeholder 2">
            <a:extLst>
              <a:ext uri="{FF2B5EF4-FFF2-40B4-BE49-F238E27FC236}">
                <a16:creationId xmlns:a16="http://schemas.microsoft.com/office/drawing/2014/main" id="{EEA2EE83-CE1D-40CB-A6FA-C3A4ADABE3D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288EC3-247F-424D-9A8C-8713E4AF883E}"/>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390012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0082-DDBF-4B13-A3F0-DDE20618C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EBE30-1CDC-4A56-9E8B-6F84B04FC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C01F7-BD40-4BFF-B02E-DBAA89423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25E088-1D06-4D1A-B4E3-95FE77AE8E29}"/>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6" name="Footer Placeholder 5">
            <a:extLst>
              <a:ext uri="{FF2B5EF4-FFF2-40B4-BE49-F238E27FC236}">
                <a16:creationId xmlns:a16="http://schemas.microsoft.com/office/drawing/2014/main" id="{1F28E5C4-6D17-49AF-AFF5-1E7BE017CD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BAB792-65BF-4A67-85FB-DC3BF99F06EC}"/>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381819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D46-F693-4A9C-B7F6-09D4D12F8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1DA29-A1B5-433C-BAB6-C64E31BC3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23D1410-81CA-4AE1-B335-15A7B0727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E43E8B-F6E1-4E07-97B3-435DE49DD446}"/>
              </a:ext>
            </a:extLst>
          </p:cNvPr>
          <p:cNvSpPr>
            <a:spLocks noGrp="1"/>
          </p:cNvSpPr>
          <p:nvPr>
            <p:ph type="dt" sz="half" idx="10"/>
          </p:nvPr>
        </p:nvSpPr>
        <p:spPr/>
        <p:txBody>
          <a:bodyPr/>
          <a:lstStyle/>
          <a:p>
            <a:fld id="{D387F001-4320-461F-8788-93F2133AA4E1}" type="datetimeFigureOut">
              <a:rPr lang="en-US" smtClean="0"/>
              <a:t>10/19/2024</a:t>
            </a:fld>
            <a:endParaRPr lang="en-US" dirty="0"/>
          </a:p>
        </p:txBody>
      </p:sp>
      <p:sp>
        <p:nvSpPr>
          <p:cNvPr id="6" name="Footer Placeholder 5">
            <a:extLst>
              <a:ext uri="{FF2B5EF4-FFF2-40B4-BE49-F238E27FC236}">
                <a16:creationId xmlns:a16="http://schemas.microsoft.com/office/drawing/2014/main" id="{06D8BC34-F121-4201-BA48-E930912CA3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656E81-A7CA-48E5-A61E-3BF941618109}"/>
              </a:ext>
            </a:extLst>
          </p:cNvPr>
          <p:cNvSpPr>
            <a:spLocks noGrp="1"/>
          </p:cNvSpPr>
          <p:nvPr>
            <p:ph type="sldNum" sz="quarter" idx="12"/>
          </p:nvPr>
        </p:nvSpPr>
        <p:spPr/>
        <p:txBody>
          <a:bodyPr/>
          <a:lstStyle/>
          <a:p>
            <a:fld id="{923D9934-D54C-4BD8-82B9-16D54B613FC2}" type="slidenum">
              <a:rPr lang="en-US" smtClean="0"/>
              <a:t>‹#›</a:t>
            </a:fld>
            <a:endParaRPr lang="en-US" dirty="0"/>
          </a:p>
        </p:txBody>
      </p:sp>
    </p:spTree>
    <p:extLst>
      <p:ext uri="{BB962C8B-B14F-4D97-AF65-F5344CB8AC3E}">
        <p14:creationId xmlns:p14="http://schemas.microsoft.com/office/powerpoint/2010/main" val="12428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8EB6B-2CA8-4A3A-810F-DB7FEA098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2E912-E666-4667-AE4A-54FE23D55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FF52B-744A-4DFB-B38A-3EEC2AC2A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F001-4320-461F-8788-93F2133AA4E1}" type="datetimeFigureOut">
              <a:rPr lang="en-US" smtClean="0"/>
              <a:t>10/19/2024</a:t>
            </a:fld>
            <a:endParaRPr lang="en-US" dirty="0"/>
          </a:p>
        </p:txBody>
      </p:sp>
      <p:sp>
        <p:nvSpPr>
          <p:cNvPr id="5" name="Footer Placeholder 4">
            <a:extLst>
              <a:ext uri="{FF2B5EF4-FFF2-40B4-BE49-F238E27FC236}">
                <a16:creationId xmlns:a16="http://schemas.microsoft.com/office/drawing/2014/main" id="{53D38BBD-D3E0-4878-AA7E-E586FE5BF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AC835F-4A62-4EB7-8E7B-DE868C3B5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D9934-D54C-4BD8-82B9-16D54B613FC2}" type="slidenum">
              <a:rPr lang="en-US" smtClean="0"/>
              <a:t>‹#›</a:t>
            </a:fld>
            <a:endParaRPr lang="en-US" dirty="0"/>
          </a:p>
        </p:txBody>
      </p:sp>
    </p:spTree>
    <p:extLst>
      <p:ext uri="{BB962C8B-B14F-4D97-AF65-F5344CB8AC3E}">
        <p14:creationId xmlns:p14="http://schemas.microsoft.com/office/powerpoint/2010/main" val="312169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D864894B-450B-4EEE-9B30-BF156EBFA310}"/>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99D515FD-2D01-4167-8E9C-4E84BBC12044}"/>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4BF316F1-4942-4E52-064C-3610BEE7C721}"/>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4" name="TextBox 3">
            <a:extLst>
              <a:ext uri="{FF2B5EF4-FFF2-40B4-BE49-F238E27FC236}">
                <a16:creationId xmlns:a16="http://schemas.microsoft.com/office/drawing/2014/main" id="{65D7FA3B-DA30-E82A-CF19-7DE72C8DA23D}"/>
              </a:ext>
            </a:extLst>
          </p:cNvPr>
          <p:cNvSpPr txBox="1"/>
          <p:nvPr/>
        </p:nvSpPr>
        <p:spPr>
          <a:xfrm>
            <a:off x="2678464" y="1855725"/>
            <a:ext cx="6578825" cy="1015663"/>
          </a:xfrm>
          <a:prstGeom prst="rect">
            <a:avLst/>
          </a:prstGeom>
          <a:noFill/>
        </p:spPr>
        <p:txBody>
          <a:bodyPr wrap="square" rtlCol="0">
            <a:spAutoFit/>
          </a:bodyPr>
          <a:lstStyle/>
          <a:p>
            <a:pPr algn="ctr"/>
            <a:r>
              <a:rPr lang="en-US" sz="6000" dirty="0"/>
              <a:t>AI CHATBOT SYSTEM</a:t>
            </a:r>
          </a:p>
        </p:txBody>
      </p:sp>
      <p:sp>
        <p:nvSpPr>
          <p:cNvPr id="5" name="TextBox 4">
            <a:extLst>
              <a:ext uri="{FF2B5EF4-FFF2-40B4-BE49-F238E27FC236}">
                <a16:creationId xmlns:a16="http://schemas.microsoft.com/office/drawing/2014/main" id="{8E9E5D28-728A-BE2B-568A-8847F986CB25}"/>
              </a:ext>
            </a:extLst>
          </p:cNvPr>
          <p:cNvSpPr txBox="1"/>
          <p:nvPr/>
        </p:nvSpPr>
        <p:spPr>
          <a:xfrm>
            <a:off x="3801908" y="2902226"/>
            <a:ext cx="4588184" cy="369332"/>
          </a:xfrm>
          <a:prstGeom prst="rect">
            <a:avLst/>
          </a:prstGeom>
          <a:noFill/>
        </p:spPr>
        <p:txBody>
          <a:bodyPr wrap="square" rtlCol="0">
            <a:spAutoFit/>
          </a:bodyPr>
          <a:lstStyle/>
          <a:p>
            <a:pPr algn="ctr"/>
            <a:r>
              <a:rPr lang="en-US" dirty="0"/>
              <a:t>Code Crafters (GUVI Name : CSE/Section-1/16) </a:t>
            </a:r>
          </a:p>
        </p:txBody>
      </p:sp>
      <p:sp>
        <p:nvSpPr>
          <p:cNvPr id="6" name="TextBox 5">
            <a:extLst>
              <a:ext uri="{FF2B5EF4-FFF2-40B4-BE49-F238E27FC236}">
                <a16:creationId xmlns:a16="http://schemas.microsoft.com/office/drawing/2014/main" id="{5D6ABE7A-AEA6-E954-3F4F-A2D7286F7F4A}"/>
              </a:ext>
            </a:extLst>
          </p:cNvPr>
          <p:cNvSpPr txBox="1"/>
          <p:nvPr/>
        </p:nvSpPr>
        <p:spPr>
          <a:xfrm>
            <a:off x="323681" y="4105193"/>
            <a:ext cx="5219363" cy="3046988"/>
          </a:xfrm>
          <a:prstGeom prst="rect">
            <a:avLst/>
          </a:prstGeom>
          <a:noFill/>
        </p:spPr>
        <p:txBody>
          <a:bodyPr wrap="square" rtlCol="0">
            <a:spAutoFit/>
          </a:bodyPr>
          <a:lstStyle/>
          <a:p>
            <a:pPr>
              <a:lnSpc>
                <a:spcPct val="150000"/>
              </a:lnSpc>
            </a:pPr>
            <a:r>
              <a:rPr lang="en-US" sz="2400" dirty="0">
                <a:latin typeface="Tenorite" panose="00000500000000000000" pitchFamily="2" charset="0"/>
              </a:rPr>
              <a:t>TEAM MEMBERS:</a:t>
            </a:r>
          </a:p>
          <a:p>
            <a:pPr>
              <a:lnSpc>
                <a:spcPct val="150000"/>
              </a:lnSpc>
            </a:pPr>
            <a:r>
              <a:rPr lang="en-US" dirty="0">
                <a:latin typeface="Tenorite" panose="00000500000000000000" pitchFamily="2" charset="0"/>
              </a:rPr>
              <a:t>Arya Atole – 23SCSE1011455 (Group Leader)</a:t>
            </a:r>
          </a:p>
          <a:p>
            <a:pPr>
              <a:lnSpc>
                <a:spcPct val="150000"/>
              </a:lnSpc>
            </a:pPr>
            <a:r>
              <a:rPr lang="en-US" dirty="0">
                <a:latin typeface="Tenorite" panose="00000500000000000000" pitchFamily="2" charset="0"/>
              </a:rPr>
              <a:t>Sameer – 23SCSE1011909</a:t>
            </a:r>
          </a:p>
          <a:p>
            <a:pPr>
              <a:lnSpc>
                <a:spcPct val="150000"/>
              </a:lnSpc>
            </a:pPr>
            <a:r>
              <a:rPr lang="en-US" dirty="0">
                <a:latin typeface="Tenorite" panose="00000500000000000000" pitchFamily="2" charset="0"/>
              </a:rPr>
              <a:t>Durgesh Giri – 23SCSE1012420</a:t>
            </a:r>
          </a:p>
          <a:p>
            <a:pPr>
              <a:lnSpc>
                <a:spcPct val="150000"/>
              </a:lnSpc>
            </a:pPr>
            <a:r>
              <a:rPr lang="en-US" dirty="0">
                <a:latin typeface="Tenorite" panose="00000500000000000000" pitchFamily="2" charset="0"/>
              </a:rPr>
              <a:t>Abhishek Sharma – 23SCSE1012085</a:t>
            </a:r>
          </a:p>
          <a:p>
            <a:endParaRPr lang="en-US" sz="2400" dirty="0">
              <a:latin typeface="Tenorite" panose="00000500000000000000" pitchFamily="2" charset="0"/>
            </a:endParaRPr>
          </a:p>
          <a:p>
            <a:endParaRPr lang="en-US" sz="2400" dirty="0">
              <a:latin typeface="Tenorite" panose="00000500000000000000" pitchFamily="2" charset="0"/>
            </a:endParaRPr>
          </a:p>
        </p:txBody>
      </p:sp>
    </p:spTree>
    <p:extLst>
      <p:ext uri="{BB962C8B-B14F-4D97-AF65-F5344CB8AC3E}">
        <p14:creationId xmlns:p14="http://schemas.microsoft.com/office/powerpoint/2010/main" val="45563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CE39D-D3DD-7BB3-B252-A0644F94051D}"/>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6E3247A-CB26-3A9B-6415-1B035B15F29F}"/>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172E62FC-C7B7-82A3-4A0C-BD423AB357F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1F0C982-92E0-7FB6-D4AF-1A336289499F}"/>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123CDF9-63BF-40ED-3D65-2AA4ACA246B0}"/>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6BDE00F8-7D59-991A-751D-2DB9D645C89D}"/>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D3587BEE-8582-A767-0BAF-5C04766D6F6E}"/>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7BB562BE-AD3E-0886-5872-8C91835B1F16}"/>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61858718-4C28-622D-3BBB-BDF7E6EBE893}"/>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1AFB020D-0F18-132E-F0A6-7F9CC75DD1DB}"/>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2" name="TextBox 1">
            <a:extLst>
              <a:ext uri="{FF2B5EF4-FFF2-40B4-BE49-F238E27FC236}">
                <a16:creationId xmlns:a16="http://schemas.microsoft.com/office/drawing/2014/main" id="{E0571E19-B941-CDCA-1D34-3DFCB817E4B6}"/>
              </a:ext>
            </a:extLst>
          </p:cNvPr>
          <p:cNvSpPr txBox="1"/>
          <p:nvPr/>
        </p:nvSpPr>
        <p:spPr>
          <a:xfrm>
            <a:off x="2842328" y="1399234"/>
            <a:ext cx="6121624" cy="707886"/>
          </a:xfrm>
          <a:prstGeom prst="rect">
            <a:avLst/>
          </a:prstGeom>
          <a:noFill/>
        </p:spPr>
        <p:txBody>
          <a:bodyPr wrap="square">
            <a:spAutoFit/>
          </a:bodyPr>
          <a:lstStyle/>
          <a:p>
            <a:pPr algn="ctr"/>
            <a:r>
              <a:rPr lang="en-US" sz="4000" dirty="0"/>
              <a:t>BENEFITS</a:t>
            </a:r>
          </a:p>
        </p:txBody>
      </p:sp>
      <p:sp>
        <p:nvSpPr>
          <p:cNvPr id="16" name="TextBox 15">
            <a:extLst>
              <a:ext uri="{FF2B5EF4-FFF2-40B4-BE49-F238E27FC236}">
                <a16:creationId xmlns:a16="http://schemas.microsoft.com/office/drawing/2014/main" id="{11A68D05-DDD1-5C9E-218E-F0D5A57D1EFF}"/>
              </a:ext>
            </a:extLst>
          </p:cNvPr>
          <p:cNvSpPr txBox="1"/>
          <p:nvPr/>
        </p:nvSpPr>
        <p:spPr>
          <a:xfrm>
            <a:off x="1440083" y="2556454"/>
            <a:ext cx="9176668"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Automates repetitive tasks and reduces human involvement, allowing businesses to focus on more complex issues.</a:t>
            </a:r>
          </a:p>
        </p:txBody>
      </p:sp>
      <p:sp>
        <p:nvSpPr>
          <p:cNvPr id="18" name="TextBox 17">
            <a:extLst>
              <a:ext uri="{FF2B5EF4-FFF2-40B4-BE49-F238E27FC236}">
                <a16:creationId xmlns:a16="http://schemas.microsoft.com/office/drawing/2014/main" id="{1DB2CDEA-0492-787B-CF4C-CE95637E77FB}"/>
              </a:ext>
            </a:extLst>
          </p:cNvPr>
          <p:cNvSpPr txBox="1"/>
          <p:nvPr/>
        </p:nvSpPr>
        <p:spPr>
          <a:xfrm>
            <a:off x="1439455" y="3358828"/>
            <a:ext cx="9312462" cy="8803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Unlike human agents, the chatbot is available around the clock for 24X7 time, providing users with constant support.</a:t>
            </a:r>
          </a:p>
        </p:txBody>
      </p:sp>
      <p:sp>
        <p:nvSpPr>
          <p:cNvPr id="19" name="TextBox 18">
            <a:extLst>
              <a:ext uri="{FF2B5EF4-FFF2-40B4-BE49-F238E27FC236}">
                <a16:creationId xmlns:a16="http://schemas.microsoft.com/office/drawing/2014/main" id="{02B5CEB4-5820-3C9B-D437-65557303C46A}"/>
              </a:ext>
            </a:extLst>
          </p:cNvPr>
          <p:cNvSpPr txBox="1"/>
          <p:nvPr/>
        </p:nvSpPr>
        <p:spPr>
          <a:xfrm>
            <a:off x="1439455" y="4175676"/>
            <a:ext cx="8927367" cy="464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Reduces the need for large customer service teams , lowering Operational costs.</a:t>
            </a:r>
          </a:p>
        </p:txBody>
      </p:sp>
      <p:sp>
        <p:nvSpPr>
          <p:cNvPr id="20" name="TextBox 19">
            <a:extLst>
              <a:ext uri="{FF2B5EF4-FFF2-40B4-BE49-F238E27FC236}">
                <a16:creationId xmlns:a16="http://schemas.microsoft.com/office/drawing/2014/main" id="{5F0C846F-B01C-0AE3-7702-6DA3DD12368B}"/>
              </a:ext>
            </a:extLst>
          </p:cNvPr>
          <p:cNvSpPr txBox="1"/>
          <p:nvPr/>
        </p:nvSpPr>
        <p:spPr>
          <a:xfrm>
            <a:off x="1439455" y="4630245"/>
            <a:ext cx="8927367" cy="464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Provides instant, accurate responses, resulting in higher user satisfaction.</a:t>
            </a:r>
          </a:p>
        </p:txBody>
      </p:sp>
    </p:spTree>
    <p:extLst>
      <p:ext uri="{BB962C8B-B14F-4D97-AF65-F5344CB8AC3E}">
        <p14:creationId xmlns:p14="http://schemas.microsoft.com/office/powerpoint/2010/main" val="118147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7B3AD-4F24-75EE-F04D-602452EABF6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5B398E9D-26EB-EA6F-F06B-E2B3865C98E7}"/>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9E8EA5E5-8F68-CE08-ACBA-6AF3DE021F38}"/>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86F4632-4C04-F390-A1FC-06F7394A2745}"/>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2CC8E0A5-7259-872B-7993-7DE285CCCCD0}"/>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C619089E-7855-8049-BC35-DF13CF9AAF16}"/>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FDCDC2F3-C3AF-FBE7-FCDD-E7A72AE495A9}"/>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D296E699-833B-0156-EF12-1603206709EE}"/>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752FB37C-B535-F691-B0AB-EE65F811C5A3}"/>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891C247C-E379-57AF-3986-7CC143E0DF05}"/>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4" name="TextBox 3">
            <a:extLst>
              <a:ext uri="{FF2B5EF4-FFF2-40B4-BE49-F238E27FC236}">
                <a16:creationId xmlns:a16="http://schemas.microsoft.com/office/drawing/2014/main" id="{DA34F68B-4D9C-EAE9-C455-58DA08F59291}"/>
              </a:ext>
            </a:extLst>
          </p:cNvPr>
          <p:cNvSpPr txBox="1"/>
          <p:nvPr/>
        </p:nvSpPr>
        <p:spPr>
          <a:xfrm>
            <a:off x="3035188" y="1413510"/>
            <a:ext cx="6121624" cy="646331"/>
          </a:xfrm>
          <a:prstGeom prst="rect">
            <a:avLst/>
          </a:prstGeom>
          <a:noFill/>
        </p:spPr>
        <p:txBody>
          <a:bodyPr wrap="square">
            <a:spAutoFit/>
          </a:bodyPr>
          <a:lstStyle/>
          <a:p>
            <a:pPr algn="ctr"/>
            <a:r>
              <a:rPr lang="en-US" sz="3600" dirty="0"/>
              <a:t>USE CASES</a:t>
            </a:r>
          </a:p>
        </p:txBody>
      </p:sp>
      <p:sp>
        <p:nvSpPr>
          <p:cNvPr id="5" name="TextBox 4">
            <a:extLst>
              <a:ext uri="{FF2B5EF4-FFF2-40B4-BE49-F238E27FC236}">
                <a16:creationId xmlns:a16="http://schemas.microsoft.com/office/drawing/2014/main" id="{0EFE05D6-6C1C-0D3D-9310-11637F76783E}"/>
              </a:ext>
            </a:extLst>
          </p:cNvPr>
          <p:cNvSpPr txBox="1"/>
          <p:nvPr/>
        </p:nvSpPr>
        <p:spPr>
          <a:xfrm>
            <a:off x="1504949" y="2387150"/>
            <a:ext cx="2727186" cy="2251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Customer Support</a:t>
            </a:r>
          </a:p>
          <a:p>
            <a:pPr marL="285750" indent="-285750">
              <a:lnSpc>
                <a:spcPct val="150000"/>
              </a:lnSpc>
              <a:buFont typeface="Arial" panose="020B0604020202020204" pitchFamily="34" charset="0"/>
              <a:buChar char="•"/>
            </a:pPr>
            <a:r>
              <a:rPr lang="en-US" sz="2400" dirty="0"/>
              <a:t>E-commerce</a:t>
            </a:r>
          </a:p>
          <a:p>
            <a:pPr marL="285750" indent="-285750">
              <a:lnSpc>
                <a:spcPct val="150000"/>
              </a:lnSpc>
              <a:buFont typeface="Arial" panose="020B0604020202020204" pitchFamily="34" charset="0"/>
              <a:buChar char="•"/>
            </a:pPr>
            <a:r>
              <a:rPr lang="en-US" sz="2400" dirty="0"/>
              <a:t>HealthCare</a:t>
            </a:r>
          </a:p>
          <a:p>
            <a:pPr marL="285750" indent="-285750">
              <a:lnSpc>
                <a:spcPct val="150000"/>
              </a:lnSpc>
              <a:buFont typeface="Arial" panose="020B0604020202020204" pitchFamily="34" charset="0"/>
              <a:buChar char="•"/>
            </a:pPr>
            <a:r>
              <a:rPr lang="en-US" sz="2400" dirty="0"/>
              <a:t>Education</a:t>
            </a:r>
          </a:p>
        </p:txBody>
      </p:sp>
    </p:spTree>
    <p:extLst>
      <p:ext uri="{BB962C8B-B14F-4D97-AF65-F5344CB8AC3E}">
        <p14:creationId xmlns:p14="http://schemas.microsoft.com/office/powerpoint/2010/main" val="330930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52C8D-078C-AB92-4476-66617FB61CF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CFFB16BF-85F1-FABD-5A96-7F8FA47A16B4}"/>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0579CBF0-A7E3-636E-9F8B-38E9A62056D8}"/>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FC377EB-465A-9FA2-9043-5CE9A027375E}"/>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64A3DB38-7804-2F18-E616-05D5E24C11D6}"/>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61C672C4-89A5-BE59-86AB-CE9D030EE713}"/>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E1FABBCB-49CB-2F79-2714-B9176141FB57}"/>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EA289ED3-2697-F9A8-7C5F-3EB31D2F0429}"/>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B1CE347C-CA93-5E3E-7F44-51BEEC25EE91}"/>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D33860A9-231B-B4E6-FB84-A877C109AB50}"/>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4" name="TextBox 3">
            <a:extLst>
              <a:ext uri="{FF2B5EF4-FFF2-40B4-BE49-F238E27FC236}">
                <a16:creationId xmlns:a16="http://schemas.microsoft.com/office/drawing/2014/main" id="{DAD0AF48-180A-5AC1-A452-AE7BA50E49D4}"/>
              </a:ext>
            </a:extLst>
          </p:cNvPr>
          <p:cNvSpPr txBox="1"/>
          <p:nvPr/>
        </p:nvSpPr>
        <p:spPr>
          <a:xfrm>
            <a:off x="3035188" y="1413510"/>
            <a:ext cx="6121624" cy="646331"/>
          </a:xfrm>
          <a:prstGeom prst="rect">
            <a:avLst/>
          </a:prstGeom>
          <a:noFill/>
        </p:spPr>
        <p:txBody>
          <a:bodyPr wrap="square">
            <a:spAutoFit/>
          </a:bodyPr>
          <a:lstStyle/>
          <a:p>
            <a:pPr algn="ctr"/>
            <a:r>
              <a:rPr lang="en-US" sz="3600" dirty="0"/>
              <a:t>CONCLUSION</a:t>
            </a:r>
          </a:p>
        </p:txBody>
      </p:sp>
      <p:sp>
        <p:nvSpPr>
          <p:cNvPr id="5" name="TextBox 4">
            <a:extLst>
              <a:ext uri="{FF2B5EF4-FFF2-40B4-BE49-F238E27FC236}">
                <a16:creationId xmlns:a16="http://schemas.microsoft.com/office/drawing/2014/main" id="{4F3BA4F9-1C16-9375-8808-C15417505D9D}"/>
              </a:ext>
            </a:extLst>
          </p:cNvPr>
          <p:cNvSpPr txBox="1"/>
          <p:nvPr/>
        </p:nvSpPr>
        <p:spPr>
          <a:xfrm>
            <a:off x="1958102" y="2547095"/>
            <a:ext cx="8011285" cy="2251065"/>
          </a:xfrm>
          <a:prstGeom prst="rect">
            <a:avLst/>
          </a:prstGeom>
          <a:noFill/>
        </p:spPr>
        <p:txBody>
          <a:bodyPr wrap="square" rtlCol="0">
            <a:spAutoFit/>
          </a:bodyPr>
          <a:lstStyle/>
          <a:p>
            <a:pPr algn="just">
              <a:lnSpc>
                <a:spcPct val="150000"/>
              </a:lnSpc>
            </a:pPr>
            <a:r>
              <a:rPr lang="en-US" sz="1800" dirty="0"/>
              <a:t>This AI chatbot system combines powerful backend and frontend technologies to offer real-time, intelligent conversations. Its scalable architecture makes it suitable for a range of applications, from customer support to personalized recommendations.</a:t>
            </a:r>
          </a:p>
          <a:p>
            <a:pPr>
              <a:lnSpc>
                <a:spcPct val="150000"/>
              </a:lnSpc>
            </a:pPr>
            <a:endParaRPr lang="en-US" sz="2400" dirty="0"/>
          </a:p>
        </p:txBody>
      </p:sp>
    </p:spTree>
    <p:extLst>
      <p:ext uri="{BB962C8B-B14F-4D97-AF65-F5344CB8AC3E}">
        <p14:creationId xmlns:p14="http://schemas.microsoft.com/office/powerpoint/2010/main" val="198793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2C037-9FCE-457C-5ED1-ABB8F13F8C7D}"/>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099029E-DCE3-8D9F-F55B-346997D374C7}"/>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E529EEA3-483F-99A5-7929-66C97BD2D181}"/>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4CDF49F-07E2-539A-7A70-7564CAE6EA3A}"/>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E7AAB542-3E17-AA2D-A028-3BA9ED2A0570}"/>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7CA2ABDB-9EA4-C5C0-5E26-99B05C2AED6C}"/>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ADD304C3-85D5-4B1D-8C26-37C40453710C}"/>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D04B0BE-C562-AF95-E9E1-65EF4E55B13F}"/>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2C107DC5-831F-BB09-487A-74448775AFD3}"/>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3045B897-7B25-852A-9B94-424BED96CE56}"/>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2" name="TextBox 1">
            <a:extLst>
              <a:ext uri="{FF2B5EF4-FFF2-40B4-BE49-F238E27FC236}">
                <a16:creationId xmlns:a16="http://schemas.microsoft.com/office/drawing/2014/main" id="{2368646B-E6E1-3D44-5015-4DEDB9719FAD}"/>
              </a:ext>
            </a:extLst>
          </p:cNvPr>
          <p:cNvSpPr txBox="1"/>
          <p:nvPr/>
        </p:nvSpPr>
        <p:spPr>
          <a:xfrm>
            <a:off x="4420949" y="1115194"/>
            <a:ext cx="3350102" cy="769441"/>
          </a:xfrm>
          <a:prstGeom prst="rect">
            <a:avLst/>
          </a:prstGeom>
          <a:noFill/>
        </p:spPr>
        <p:txBody>
          <a:bodyPr wrap="square" rtlCol="0">
            <a:spAutoFit/>
          </a:bodyPr>
          <a:lstStyle/>
          <a:p>
            <a:pPr algn="ctr"/>
            <a:r>
              <a:rPr lang="en-US" sz="4400" dirty="0"/>
              <a:t>CONTENT</a:t>
            </a:r>
          </a:p>
        </p:txBody>
      </p:sp>
      <p:sp>
        <p:nvSpPr>
          <p:cNvPr id="4" name="TextBox 3">
            <a:extLst>
              <a:ext uri="{FF2B5EF4-FFF2-40B4-BE49-F238E27FC236}">
                <a16:creationId xmlns:a16="http://schemas.microsoft.com/office/drawing/2014/main" id="{1A5592D5-6B4C-A052-E59C-57802DBECC09}"/>
              </a:ext>
            </a:extLst>
          </p:cNvPr>
          <p:cNvSpPr txBox="1"/>
          <p:nvPr/>
        </p:nvSpPr>
        <p:spPr>
          <a:xfrm>
            <a:off x="833393" y="1780956"/>
            <a:ext cx="4159391" cy="51229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Introduction</a:t>
            </a:r>
          </a:p>
          <a:p>
            <a:pPr marL="285750" indent="-285750">
              <a:lnSpc>
                <a:spcPct val="150000"/>
              </a:lnSpc>
              <a:buFont typeface="Arial" panose="020B0604020202020204" pitchFamily="34" charset="0"/>
              <a:buChar char="•"/>
            </a:pPr>
            <a:r>
              <a:rPr lang="en-US" sz="2000" dirty="0"/>
              <a:t>Problem statement and objective</a:t>
            </a:r>
          </a:p>
          <a:p>
            <a:pPr marL="285750" indent="-285750">
              <a:lnSpc>
                <a:spcPct val="150000"/>
              </a:lnSpc>
              <a:buFont typeface="Arial" panose="020B0604020202020204" pitchFamily="34" charset="0"/>
              <a:buChar char="•"/>
            </a:pPr>
            <a:r>
              <a:rPr lang="en-US" sz="2000" dirty="0"/>
              <a:t>System Architecture</a:t>
            </a:r>
          </a:p>
          <a:p>
            <a:pPr marL="285750" indent="-285750">
              <a:lnSpc>
                <a:spcPct val="150000"/>
              </a:lnSpc>
              <a:buFont typeface="Arial" panose="020B0604020202020204" pitchFamily="34" charset="0"/>
              <a:buChar char="•"/>
            </a:pPr>
            <a:r>
              <a:rPr lang="en-US" sz="2000" dirty="0"/>
              <a:t>Backend Tech</a:t>
            </a:r>
          </a:p>
          <a:p>
            <a:pPr marL="285750" indent="-285750">
              <a:lnSpc>
                <a:spcPct val="150000"/>
              </a:lnSpc>
              <a:buFont typeface="Arial" panose="020B0604020202020204" pitchFamily="34" charset="0"/>
              <a:buChar char="•"/>
            </a:pPr>
            <a:r>
              <a:rPr lang="en-US" sz="2000" dirty="0"/>
              <a:t>Ai Integration</a:t>
            </a:r>
          </a:p>
          <a:p>
            <a:pPr marL="285750" indent="-285750">
              <a:lnSpc>
                <a:spcPct val="150000"/>
              </a:lnSpc>
              <a:buFont typeface="Arial" panose="020B0604020202020204" pitchFamily="34" charset="0"/>
              <a:buChar char="•"/>
            </a:pPr>
            <a:r>
              <a:rPr lang="en-US" sz="2000" dirty="0"/>
              <a:t>Frontend Tech</a:t>
            </a:r>
          </a:p>
          <a:p>
            <a:pPr marL="285750" indent="-285750">
              <a:lnSpc>
                <a:spcPct val="150000"/>
              </a:lnSpc>
              <a:buFont typeface="Arial" panose="020B0604020202020204" pitchFamily="34" charset="0"/>
              <a:buChar char="•"/>
            </a:pPr>
            <a:r>
              <a:rPr lang="en-US" sz="2000" dirty="0"/>
              <a:t>Key Features</a:t>
            </a:r>
          </a:p>
          <a:p>
            <a:pPr marL="285750" indent="-285750">
              <a:lnSpc>
                <a:spcPct val="150000"/>
              </a:lnSpc>
              <a:buFont typeface="Arial" panose="020B0604020202020204" pitchFamily="34" charset="0"/>
              <a:buChar char="•"/>
            </a:pPr>
            <a:r>
              <a:rPr lang="en-US" sz="2000" dirty="0"/>
              <a:t>Benefits</a:t>
            </a:r>
          </a:p>
          <a:p>
            <a:pPr marL="285750" indent="-285750">
              <a:lnSpc>
                <a:spcPct val="150000"/>
              </a:lnSpc>
              <a:buFont typeface="Arial" panose="020B0604020202020204" pitchFamily="34" charset="0"/>
              <a:buChar char="•"/>
            </a:pPr>
            <a:r>
              <a:rPr lang="en-US" sz="2000" dirty="0"/>
              <a:t>Use Cases</a:t>
            </a:r>
          </a:p>
          <a:p>
            <a:pPr marL="285750" indent="-285750">
              <a:lnSpc>
                <a:spcPct val="150000"/>
              </a:lnSpc>
              <a:buFont typeface="Arial" panose="020B0604020202020204" pitchFamily="34" charset="0"/>
              <a:buChar char="•"/>
            </a:pPr>
            <a:r>
              <a:rPr lang="en-US" sz="2000" dirty="0"/>
              <a:t>Conclusion</a:t>
            </a:r>
          </a:p>
          <a:p>
            <a:pPr marL="285750" indent="-28575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04266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C3235-BD43-ECB5-6B5E-F009793E3294}"/>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5BE6C84-0369-A9CA-B178-2E32E6DE39AE}"/>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7BF6F1BE-C16F-CDC7-1BEE-FABF0D5DF6FF}"/>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7E0A58D-B65B-EE5A-77B7-6FDB41909C18}"/>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EBA13879-73C8-DA80-6E30-9A433864D689}"/>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C130F374-4D64-C04D-4861-B4E3FF38CA8C}"/>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4D290DA0-A15D-69C0-CE72-82454A09CB05}"/>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5C71DBC8-DFB6-432D-28D1-3853A839DDC6}"/>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72627D7-140F-9106-B680-DCC6D3BE9677}"/>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099A54BD-EA97-9662-A385-4ABA17C60DA8}"/>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2" name="TextBox 1">
            <a:extLst>
              <a:ext uri="{FF2B5EF4-FFF2-40B4-BE49-F238E27FC236}">
                <a16:creationId xmlns:a16="http://schemas.microsoft.com/office/drawing/2014/main" id="{A0CDC612-0223-8FF3-3F94-604F9821D9F1}"/>
              </a:ext>
            </a:extLst>
          </p:cNvPr>
          <p:cNvSpPr txBox="1"/>
          <p:nvPr/>
        </p:nvSpPr>
        <p:spPr>
          <a:xfrm>
            <a:off x="4105359" y="1394767"/>
            <a:ext cx="3981281" cy="769441"/>
          </a:xfrm>
          <a:prstGeom prst="rect">
            <a:avLst/>
          </a:prstGeom>
          <a:noFill/>
        </p:spPr>
        <p:txBody>
          <a:bodyPr wrap="square" rtlCol="0">
            <a:spAutoFit/>
          </a:bodyPr>
          <a:lstStyle/>
          <a:p>
            <a:pPr algn="ctr"/>
            <a:r>
              <a:rPr lang="en-US" sz="4400" dirty="0"/>
              <a:t>INTRODUCTION</a:t>
            </a:r>
          </a:p>
        </p:txBody>
      </p:sp>
      <p:sp>
        <p:nvSpPr>
          <p:cNvPr id="4" name="TextBox 3">
            <a:extLst>
              <a:ext uri="{FF2B5EF4-FFF2-40B4-BE49-F238E27FC236}">
                <a16:creationId xmlns:a16="http://schemas.microsoft.com/office/drawing/2014/main" id="{ABE52A3B-02D2-F9EB-F965-775A3C20848E}"/>
              </a:ext>
            </a:extLst>
          </p:cNvPr>
          <p:cNvSpPr txBox="1"/>
          <p:nvPr/>
        </p:nvSpPr>
        <p:spPr>
          <a:xfrm>
            <a:off x="890124" y="2476163"/>
            <a:ext cx="10171688" cy="4199611"/>
          </a:xfrm>
          <a:prstGeom prst="rect">
            <a:avLst/>
          </a:prstGeom>
          <a:noFill/>
        </p:spPr>
        <p:txBody>
          <a:bodyPr wrap="square" rtlCol="0">
            <a:spAutoFit/>
          </a:bodyPr>
          <a:lstStyle/>
          <a:p>
            <a:pPr algn="just">
              <a:lnSpc>
                <a:spcPct val="150000"/>
              </a:lnSpc>
            </a:pPr>
            <a:r>
              <a:rPr lang="en-US" sz="2000" dirty="0"/>
              <a:t>Introducing to our AI chatbot system which is built using Java and Spring Boot for backend logic and user management, combined with Node.js for handling real-time communication and integration with AI services. It leverages AI models like GPT for natural language understanding, allowing it to respond intelligently to user queries. The frontend, designed using HTML, CSS, and JavaScript, offers a smooth, responsive user experience across devices. This system is scalable and efficient, providing real-time, AI-driven conversations with features like user authentication and session management, making it ideal for customer support and other interactive applications.</a:t>
            </a:r>
          </a:p>
          <a:p>
            <a:pPr algn="just">
              <a:lnSpc>
                <a:spcPct val="150000"/>
              </a:lnSpc>
            </a:pPr>
            <a:endParaRPr lang="en-US" sz="2000" dirty="0"/>
          </a:p>
        </p:txBody>
      </p:sp>
    </p:spTree>
    <p:extLst>
      <p:ext uri="{BB962C8B-B14F-4D97-AF65-F5344CB8AC3E}">
        <p14:creationId xmlns:p14="http://schemas.microsoft.com/office/powerpoint/2010/main" val="28261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58410-C96C-10B9-C3A3-76B47B79973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4E239797-DFAB-63DE-609B-03216FFD1573}"/>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EF1464A1-46A2-D420-BDA7-E72BB3A0F66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8845EB6-964F-05CC-8292-0A0C9D6D8A5E}"/>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ED31CB36-FF41-2CEA-4C30-6F27C7D151FB}"/>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300BB01E-B14F-C778-DFB0-4E13516696C5}"/>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9E0D6044-6E9D-3FC0-D64D-CFFC43E52433}"/>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25D2F48E-ED78-0047-B76B-6C34BEA27B88}"/>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61BE5866-AEC8-C19A-2B29-C2CFF76C7691}"/>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5A82ACFF-6D97-736B-EB2A-B187825CEE9B}"/>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2" name="TextBox 1">
            <a:extLst>
              <a:ext uri="{FF2B5EF4-FFF2-40B4-BE49-F238E27FC236}">
                <a16:creationId xmlns:a16="http://schemas.microsoft.com/office/drawing/2014/main" id="{F2668141-8485-9770-E40A-A4742E14FA7D}"/>
              </a:ext>
            </a:extLst>
          </p:cNvPr>
          <p:cNvSpPr txBox="1"/>
          <p:nvPr/>
        </p:nvSpPr>
        <p:spPr>
          <a:xfrm>
            <a:off x="1451845" y="1459156"/>
            <a:ext cx="9288310" cy="646331"/>
          </a:xfrm>
          <a:prstGeom prst="rect">
            <a:avLst/>
          </a:prstGeom>
          <a:noFill/>
        </p:spPr>
        <p:txBody>
          <a:bodyPr wrap="square" rtlCol="0">
            <a:spAutoFit/>
          </a:bodyPr>
          <a:lstStyle/>
          <a:p>
            <a:pPr algn="ctr"/>
            <a:r>
              <a:rPr lang="en-US" sz="3600" dirty="0"/>
              <a:t>PROBLEM STATEMENT AND OBJECTIVE</a:t>
            </a:r>
          </a:p>
        </p:txBody>
      </p:sp>
      <p:sp>
        <p:nvSpPr>
          <p:cNvPr id="6" name="Rectangle 2">
            <a:extLst>
              <a:ext uri="{FF2B5EF4-FFF2-40B4-BE49-F238E27FC236}">
                <a16:creationId xmlns:a16="http://schemas.microsoft.com/office/drawing/2014/main" id="{9948F9B0-A553-09CB-1E5A-0A85B54F15DE}"/>
              </a:ext>
            </a:extLst>
          </p:cNvPr>
          <p:cNvSpPr>
            <a:spLocks noChangeArrowheads="1"/>
          </p:cNvSpPr>
          <p:nvPr/>
        </p:nvSpPr>
        <p:spPr bwMode="auto">
          <a:xfrm>
            <a:off x="1116676" y="2586036"/>
            <a:ext cx="9958647"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problem this project addresses is the need for an efficient, automated system to handle user queries and support tasks in real time, reducing the dependency on human agents for repetitive or straightforward interactions. The objective of the AI chatbot system is to provide a scalable, AI-driven conversational platform that can understand and respond to user inputs intelligently, using natural language processing. By leveraging technologies like Java, Spring Boot, and Node.js, the system aims to enhance user experience, improve response times, and offer 24/7 support across multiple platforms.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078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A237D-5DBE-735E-9258-F28AAAB4611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C675B86-60C9-26E1-E0A1-E87205B97857}"/>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A7484FE0-8387-2C5D-2F23-783DBC00DAE5}"/>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E2B57EE-109E-7E06-A4B6-2B6BEEBA7B39}"/>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0713E686-D5E8-A612-1A5B-E621FDB8C970}"/>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D5E53FAF-571A-A52B-E8D4-C334C6EC79AA}"/>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1A4A3526-02E0-09D3-3C22-8F04704966BC}"/>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A746EADC-B045-A7F6-6FE9-E348301C99A5}"/>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58DFA088-4B80-BAFD-1DB4-39F92C744453}"/>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4FFD66E3-6966-1DDC-EA21-FD306EAA55A5}"/>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2" name="TextBox 1">
            <a:extLst>
              <a:ext uri="{FF2B5EF4-FFF2-40B4-BE49-F238E27FC236}">
                <a16:creationId xmlns:a16="http://schemas.microsoft.com/office/drawing/2014/main" id="{2D3F2399-F502-B292-8F2B-5B0C5DF2D6D8}"/>
              </a:ext>
            </a:extLst>
          </p:cNvPr>
          <p:cNvSpPr txBox="1"/>
          <p:nvPr/>
        </p:nvSpPr>
        <p:spPr>
          <a:xfrm>
            <a:off x="2807936" y="1043930"/>
            <a:ext cx="6737968" cy="707886"/>
          </a:xfrm>
          <a:prstGeom prst="rect">
            <a:avLst/>
          </a:prstGeom>
          <a:noFill/>
        </p:spPr>
        <p:txBody>
          <a:bodyPr wrap="square" rtlCol="0">
            <a:spAutoFit/>
          </a:bodyPr>
          <a:lstStyle/>
          <a:p>
            <a:pPr algn="ctr"/>
            <a:r>
              <a:rPr lang="en-US" sz="4000" dirty="0"/>
              <a:t>SYSTEM ARCHITECTURE</a:t>
            </a:r>
            <a:endParaRPr lang="en-US" sz="2800" dirty="0"/>
          </a:p>
        </p:txBody>
      </p:sp>
      <p:pic>
        <p:nvPicPr>
          <p:cNvPr id="4" name="Picture 3">
            <a:extLst>
              <a:ext uri="{FF2B5EF4-FFF2-40B4-BE49-F238E27FC236}">
                <a16:creationId xmlns:a16="http://schemas.microsoft.com/office/drawing/2014/main" id="{AC048D13-AC99-75FC-8364-0B858705B7AD}"/>
              </a:ext>
            </a:extLst>
          </p:cNvPr>
          <p:cNvPicPr>
            <a:picLocks noChangeAspect="1"/>
          </p:cNvPicPr>
          <p:nvPr/>
        </p:nvPicPr>
        <p:blipFill>
          <a:blip r:embed="rId3"/>
          <a:stretch>
            <a:fillRect/>
          </a:stretch>
        </p:blipFill>
        <p:spPr>
          <a:xfrm>
            <a:off x="922492" y="1819355"/>
            <a:ext cx="4519485" cy="4509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1B55DEBD-8D4F-CAE9-7C97-E26EDF7FF46E}"/>
              </a:ext>
            </a:extLst>
          </p:cNvPr>
          <p:cNvPicPr>
            <a:picLocks noChangeAspect="1"/>
          </p:cNvPicPr>
          <p:nvPr/>
        </p:nvPicPr>
        <p:blipFill>
          <a:blip r:embed="rId4"/>
          <a:stretch>
            <a:fillRect/>
          </a:stretch>
        </p:blipFill>
        <p:spPr>
          <a:xfrm>
            <a:off x="6651278" y="1763270"/>
            <a:ext cx="4618230" cy="4603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8265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8EB8B-3581-B287-1867-7D7CD08D157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96321DF-7912-11E9-51C0-4C2E1A7C720A}"/>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4B9A032C-2182-B914-D0D3-A74F9C0D8D5C}"/>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E3FD781-CCA6-2CE6-5C92-A94957BB747A}"/>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937EBFB7-B22D-CCFC-4649-CB765E19FAEB}"/>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E97218B2-80F2-1FF2-F584-D12E6A56998B}"/>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D37601E3-3357-0E55-DB37-A2AC3138C8D8}"/>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9BAD60F5-AB69-CD69-0019-597293BE606E}"/>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3E8E5234-15AC-7FE1-8CC6-78DA089F954E}"/>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4A7E797C-9386-A418-9DB6-9FFEC5289E2A}"/>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4" name="TextBox 3">
            <a:extLst>
              <a:ext uri="{FF2B5EF4-FFF2-40B4-BE49-F238E27FC236}">
                <a16:creationId xmlns:a16="http://schemas.microsoft.com/office/drawing/2014/main" id="{5D7B3551-7F12-20C3-F2C6-4D6F007F19C0}"/>
              </a:ext>
            </a:extLst>
          </p:cNvPr>
          <p:cNvSpPr txBox="1"/>
          <p:nvPr/>
        </p:nvSpPr>
        <p:spPr>
          <a:xfrm>
            <a:off x="2842328" y="1399234"/>
            <a:ext cx="6121624" cy="707886"/>
          </a:xfrm>
          <a:prstGeom prst="rect">
            <a:avLst/>
          </a:prstGeom>
          <a:noFill/>
        </p:spPr>
        <p:txBody>
          <a:bodyPr wrap="square">
            <a:spAutoFit/>
          </a:bodyPr>
          <a:lstStyle/>
          <a:p>
            <a:pPr algn="ctr"/>
            <a:r>
              <a:rPr lang="en-US" sz="4000" dirty="0"/>
              <a:t>BACKEND TECH</a:t>
            </a:r>
          </a:p>
        </p:txBody>
      </p:sp>
      <p:sp>
        <p:nvSpPr>
          <p:cNvPr id="7" name="TextBox 6">
            <a:extLst>
              <a:ext uri="{FF2B5EF4-FFF2-40B4-BE49-F238E27FC236}">
                <a16:creationId xmlns:a16="http://schemas.microsoft.com/office/drawing/2014/main" id="{5CFADB40-4044-7C65-1744-EC4A83EE3AA4}"/>
              </a:ext>
            </a:extLst>
          </p:cNvPr>
          <p:cNvSpPr txBox="1"/>
          <p:nvPr/>
        </p:nvSpPr>
        <p:spPr>
          <a:xfrm>
            <a:off x="671554" y="2089585"/>
            <a:ext cx="4046018" cy="400110"/>
          </a:xfrm>
          <a:prstGeom prst="rect">
            <a:avLst/>
          </a:prstGeom>
          <a:noFill/>
        </p:spPr>
        <p:txBody>
          <a:bodyPr wrap="square" rtlCol="0">
            <a:spAutoFit/>
          </a:bodyPr>
          <a:lstStyle/>
          <a:p>
            <a:pPr algn="ctr"/>
            <a:r>
              <a:rPr lang="en-US" sz="2000" b="1" dirty="0">
                <a:latin typeface="Tenorite" panose="00000500000000000000" pitchFamily="2" charset="0"/>
              </a:rPr>
              <a:t>Java &amp; Spring Boot:</a:t>
            </a:r>
          </a:p>
        </p:txBody>
      </p:sp>
      <p:sp>
        <p:nvSpPr>
          <p:cNvPr id="9" name="TextBox 8">
            <a:extLst>
              <a:ext uri="{FF2B5EF4-FFF2-40B4-BE49-F238E27FC236}">
                <a16:creationId xmlns:a16="http://schemas.microsoft.com/office/drawing/2014/main" id="{A1BD2FA7-FF3A-5C0B-A841-60E3A6BB74DF}"/>
              </a:ext>
            </a:extLst>
          </p:cNvPr>
          <p:cNvSpPr txBox="1"/>
          <p:nvPr/>
        </p:nvSpPr>
        <p:spPr>
          <a:xfrm>
            <a:off x="7023887" y="2120755"/>
            <a:ext cx="4046018" cy="400110"/>
          </a:xfrm>
          <a:prstGeom prst="rect">
            <a:avLst/>
          </a:prstGeom>
          <a:noFill/>
        </p:spPr>
        <p:txBody>
          <a:bodyPr wrap="square" rtlCol="0">
            <a:spAutoFit/>
          </a:bodyPr>
          <a:lstStyle/>
          <a:p>
            <a:pPr algn="ctr"/>
            <a:r>
              <a:rPr lang="en-US" sz="2000" b="1" dirty="0">
                <a:latin typeface="Tenorite" panose="00000500000000000000" pitchFamily="2" charset="0"/>
              </a:rPr>
              <a:t>Node.js:</a:t>
            </a:r>
          </a:p>
        </p:txBody>
      </p:sp>
      <p:sp>
        <p:nvSpPr>
          <p:cNvPr id="16" name="TextBox 15">
            <a:extLst>
              <a:ext uri="{FF2B5EF4-FFF2-40B4-BE49-F238E27FC236}">
                <a16:creationId xmlns:a16="http://schemas.microsoft.com/office/drawing/2014/main" id="{D15AC997-E224-8B93-24A8-EA1037785955}"/>
              </a:ext>
            </a:extLst>
          </p:cNvPr>
          <p:cNvSpPr txBox="1"/>
          <p:nvPr/>
        </p:nvSpPr>
        <p:spPr>
          <a:xfrm>
            <a:off x="1003158" y="2529180"/>
            <a:ext cx="374678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enorite" panose="00000500000000000000" pitchFamily="2" charset="0"/>
              </a:rPr>
              <a:t>Used for building RESTful APIs and managing the core application logic.</a:t>
            </a:r>
          </a:p>
          <a:p>
            <a:pPr marL="285750" indent="-285750">
              <a:buFont typeface="Arial" panose="020B0604020202020204" pitchFamily="34" charset="0"/>
              <a:buChar char="•"/>
            </a:pPr>
            <a:endParaRPr lang="en-US" dirty="0">
              <a:latin typeface="Tenorite" panose="00000500000000000000" pitchFamily="2" charset="0"/>
            </a:endParaRPr>
          </a:p>
          <a:p>
            <a:pPr marL="285750" indent="-285750" algn="just">
              <a:buFont typeface="Arial" panose="020B0604020202020204" pitchFamily="34" charset="0"/>
              <a:buChar char="•"/>
            </a:pPr>
            <a:r>
              <a:rPr lang="en-US" dirty="0">
                <a:latin typeface="Tenorite" panose="00000500000000000000" pitchFamily="2" charset="0"/>
              </a:rPr>
              <a:t>Handles user authentication, session management, and routing of requests.</a:t>
            </a:r>
          </a:p>
          <a:p>
            <a:pPr marL="285750" indent="-285750">
              <a:buFont typeface="Arial" panose="020B0604020202020204" pitchFamily="34" charset="0"/>
              <a:buChar char="•"/>
            </a:pPr>
            <a:endParaRPr lang="en-US" dirty="0">
              <a:latin typeface="Tenorite" panose="00000500000000000000" pitchFamily="2" charset="0"/>
            </a:endParaRPr>
          </a:p>
          <a:p>
            <a:pPr marL="285750" indent="-285750" algn="just">
              <a:buFont typeface="Arial" panose="020B0604020202020204" pitchFamily="34" charset="0"/>
              <a:buChar char="•"/>
            </a:pPr>
            <a:r>
              <a:rPr lang="en-US" dirty="0">
                <a:latin typeface="Tenorite" panose="00000500000000000000" pitchFamily="2" charset="0"/>
              </a:rPr>
              <a:t>Spring Boot simplifies the configuration and deployment process.</a:t>
            </a:r>
          </a:p>
          <a:p>
            <a:pPr marL="285750" indent="-285750">
              <a:buFont typeface="Arial" panose="020B0604020202020204" pitchFamily="34" charset="0"/>
              <a:buChar char="•"/>
            </a:pPr>
            <a:endParaRPr lang="en-US" dirty="0">
              <a:latin typeface="Tenorite" panose="00000500000000000000" pitchFamily="2" charset="0"/>
            </a:endParaRPr>
          </a:p>
        </p:txBody>
      </p:sp>
      <p:sp>
        <p:nvSpPr>
          <p:cNvPr id="18" name="TextBox 17">
            <a:extLst>
              <a:ext uri="{FF2B5EF4-FFF2-40B4-BE49-F238E27FC236}">
                <a16:creationId xmlns:a16="http://schemas.microsoft.com/office/drawing/2014/main" id="{D87B8D0C-95C3-FD2C-0FFB-F32E2690B786}"/>
              </a:ext>
            </a:extLst>
          </p:cNvPr>
          <p:cNvSpPr txBox="1"/>
          <p:nvPr/>
        </p:nvSpPr>
        <p:spPr>
          <a:xfrm>
            <a:off x="7393508" y="2548136"/>
            <a:ext cx="3746782"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enorite" panose="00000500000000000000" pitchFamily="2" charset="0"/>
              </a:rPr>
              <a:t>Acts as an intermediary for real-time communication and event handling.</a:t>
            </a:r>
          </a:p>
          <a:p>
            <a:pPr marL="285750" indent="-285750">
              <a:buFont typeface="Arial" panose="020B0604020202020204" pitchFamily="34" charset="0"/>
              <a:buChar char="•"/>
            </a:pPr>
            <a:endParaRPr lang="en-US" dirty="0">
              <a:latin typeface="Tenorite" panose="00000500000000000000" pitchFamily="2" charset="0"/>
            </a:endParaRPr>
          </a:p>
          <a:p>
            <a:pPr marL="285750" indent="-285750">
              <a:buFont typeface="Arial" panose="020B0604020202020204" pitchFamily="34" charset="0"/>
              <a:buChar char="•"/>
            </a:pPr>
            <a:r>
              <a:rPr lang="en-US" dirty="0">
                <a:latin typeface="Tenorite" panose="00000500000000000000" pitchFamily="2" charset="0"/>
              </a:rPr>
              <a:t>Manages external AI service integration for dynamic responses.</a:t>
            </a:r>
          </a:p>
          <a:p>
            <a:pPr marL="285750" indent="-285750">
              <a:buFont typeface="Arial" panose="020B0604020202020204" pitchFamily="34" charset="0"/>
              <a:buChar char="•"/>
            </a:pPr>
            <a:endParaRPr lang="en-US" dirty="0">
              <a:latin typeface="Tenorite" panose="00000500000000000000" pitchFamily="2" charset="0"/>
            </a:endParaRPr>
          </a:p>
          <a:p>
            <a:pPr marL="285750" indent="-285750">
              <a:buFont typeface="Arial" panose="020B0604020202020204" pitchFamily="34" charset="0"/>
              <a:buChar char="•"/>
            </a:pPr>
            <a:r>
              <a:rPr lang="en-US" dirty="0">
                <a:latin typeface="Tenorite" panose="00000500000000000000" pitchFamily="2" charset="0"/>
              </a:rPr>
              <a:t>Handles asynchronous tasks efficiently, improving performance and responsiveness.</a:t>
            </a:r>
          </a:p>
        </p:txBody>
      </p:sp>
    </p:spTree>
    <p:extLst>
      <p:ext uri="{BB962C8B-B14F-4D97-AF65-F5344CB8AC3E}">
        <p14:creationId xmlns:p14="http://schemas.microsoft.com/office/powerpoint/2010/main" val="11224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C8AE2-699F-3F50-962A-954CA2EA1284}"/>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38EC519-7DB9-8549-FED9-D7E929100877}"/>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DF6C4818-9E12-A00E-A917-0DA1F881487C}"/>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C42B46B-349E-9193-B5A7-04B2E30623BC}"/>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3827D2B7-41E6-AEAD-B536-242416528666}"/>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D49E8801-B735-24AC-9511-BC64C65B6336}"/>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1B665B03-45DE-8AA1-2BA1-0DBA8EF8CB09}"/>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4EB7BC92-83CB-5038-733F-E632FCC44636}"/>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7092AFB8-F1EB-A8CD-F02D-A673932EFD4D}"/>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FA4DF311-E92E-BA39-FE02-197A5E354ED2}"/>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4" name="TextBox 3">
            <a:extLst>
              <a:ext uri="{FF2B5EF4-FFF2-40B4-BE49-F238E27FC236}">
                <a16:creationId xmlns:a16="http://schemas.microsoft.com/office/drawing/2014/main" id="{F469C44E-2061-3ACA-EBB7-F50A02B57A51}"/>
              </a:ext>
            </a:extLst>
          </p:cNvPr>
          <p:cNvSpPr txBox="1"/>
          <p:nvPr/>
        </p:nvSpPr>
        <p:spPr>
          <a:xfrm>
            <a:off x="2876549" y="1260434"/>
            <a:ext cx="6121624" cy="707886"/>
          </a:xfrm>
          <a:prstGeom prst="rect">
            <a:avLst/>
          </a:prstGeom>
          <a:noFill/>
        </p:spPr>
        <p:txBody>
          <a:bodyPr wrap="square">
            <a:spAutoFit/>
          </a:bodyPr>
          <a:lstStyle/>
          <a:p>
            <a:pPr algn="ctr"/>
            <a:r>
              <a:rPr lang="en-US" sz="4000" dirty="0"/>
              <a:t>AI Integration</a:t>
            </a:r>
          </a:p>
        </p:txBody>
      </p:sp>
      <p:sp>
        <p:nvSpPr>
          <p:cNvPr id="7" name="TextBox 6">
            <a:extLst>
              <a:ext uri="{FF2B5EF4-FFF2-40B4-BE49-F238E27FC236}">
                <a16:creationId xmlns:a16="http://schemas.microsoft.com/office/drawing/2014/main" id="{823E7429-7E74-A546-C175-4FC5C69F7E2F}"/>
              </a:ext>
            </a:extLst>
          </p:cNvPr>
          <p:cNvSpPr txBox="1"/>
          <p:nvPr/>
        </p:nvSpPr>
        <p:spPr>
          <a:xfrm>
            <a:off x="1246086" y="2089585"/>
            <a:ext cx="4280772" cy="707886"/>
          </a:xfrm>
          <a:prstGeom prst="rect">
            <a:avLst/>
          </a:prstGeom>
          <a:noFill/>
        </p:spPr>
        <p:txBody>
          <a:bodyPr wrap="square" rtlCol="0">
            <a:spAutoFit/>
          </a:bodyPr>
          <a:lstStyle/>
          <a:p>
            <a:pPr algn="ctr"/>
            <a:r>
              <a:rPr lang="en-US" sz="2000" b="1" dirty="0">
                <a:latin typeface="Tenorite" panose="00000500000000000000" pitchFamily="2" charset="0"/>
              </a:rPr>
              <a:t>Natural Language Processing (NLP):</a:t>
            </a:r>
          </a:p>
          <a:p>
            <a:pPr algn="ctr"/>
            <a:endParaRPr lang="en-US" sz="2000" b="1" dirty="0">
              <a:latin typeface="Tenorite" panose="00000500000000000000" pitchFamily="2" charset="0"/>
            </a:endParaRPr>
          </a:p>
        </p:txBody>
      </p:sp>
      <p:sp>
        <p:nvSpPr>
          <p:cNvPr id="9" name="TextBox 8">
            <a:extLst>
              <a:ext uri="{FF2B5EF4-FFF2-40B4-BE49-F238E27FC236}">
                <a16:creationId xmlns:a16="http://schemas.microsoft.com/office/drawing/2014/main" id="{72FF374F-BAED-B1C7-8AC0-D3916085BFED}"/>
              </a:ext>
            </a:extLst>
          </p:cNvPr>
          <p:cNvSpPr txBox="1"/>
          <p:nvPr/>
        </p:nvSpPr>
        <p:spPr>
          <a:xfrm>
            <a:off x="6141859" y="2120755"/>
            <a:ext cx="4046018" cy="400110"/>
          </a:xfrm>
          <a:prstGeom prst="rect">
            <a:avLst/>
          </a:prstGeom>
          <a:noFill/>
        </p:spPr>
        <p:txBody>
          <a:bodyPr wrap="square" rtlCol="0">
            <a:spAutoFit/>
          </a:bodyPr>
          <a:lstStyle/>
          <a:p>
            <a:pPr algn="ctr"/>
            <a:r>
              <a:rPr lang="en-US" sz="2000" b="1" dirty="0">
                <a:latin typeface="Tenorite" panose="00000500000000000000" pitchFamily="2" charset="0"/>
              </a:rPr>
              <a:t>Features:</a:t>
            </a:r>
          </a:p>
        </p:txBody>
      </p:sp>
      <p:sp>
        <p:nvSpPr>
          <p:cNvPr id="16" name="TextBox 15">
            <a:extLst>
              <a:ext uri="{FF2B5EF4-FFF2-40B4-BE49-F238E27FC236}">
                <a16:creationId xmlns:a16="http://schemas.microsoft.com/office/drawing/2014/main" id="{DC1DC142-A87B-9D7E-2EC3-6883F4623BEB}"/>
              </a:ext>
            </a:extLst>
          </p:cNvPr>
          <p:cNvSpPr txBox="1"/>
          <p:nvPr/>
        </p:nvSpPr>
        <p:spPr>
          <a:xfrm>
            <a:off x="1246085" y="2517015"/>
            <a:ext cx="3811437"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enorite" panose="00000500000000000000" pitchFamily="2" charset="0"/>
              </a:rPr>
              <a:t>The chatbot uses AI models like GPT or other NLP services to process user queries and generate meaningful responses.</a:t>
            </a:r>
          </a:p>
          <a:p>
            <a:pPr marL="285750" indent="-285750">
              <a:buFont typeface="Arial" panose="020B0604020202020204" pitchFamily="34" charset="0"/>
              <a:buChar char="•"/>
            </a:pPr>
            <a:endParaRPr lang="en-US" dirty="0">
              <a:latin typeface="Tenorite" panose="00000500000000000000" pitchFamily="2" charset="0"/>
            </a:endParaRPr>
          </a:p>
          <a:p>
            <a:pPr marL="285750" indent="-285750" algn="just">
              <a:buFont typeface="Arial" panose="020B0604020202020204" pitchFamily="34" charset="0"/>
              <a:buChar char="•"/>
            </a:pPr>
            <a:r>
              <a:rPr lang="en-US" dirty="0">
                <a:latin typeface="Tenorite" panose="00000500000000000000" pitchFamily="2" charset="0"/>
              </a:rPr>
              <a:t>This enables the chatbot to understand the context of conversations, offering human-like dialogue.</a:t>
            </a:r>
          </a:p>
        </p:txBody>
      </p:sp>
      <p:sp>
        <p:nvSpPr>
          <p:cNvPr id="18" name="TextBox 17">
            <a:extLst>
              <a:ext uri="{FF2B5EF4-FFF2-40B4-BE49-F238E27FC236}">
                <a16:creationId xmlns:a16="http://schemas.microsoft.com/office/drawing/2014/main" id="{79246388-A8E3-404F-CBDD-1181C5CA78C0}"/>
              </a:ext>
            </a:extLst>
          </p:cNvPr>
          <p:cNvSpPr txBox="1"/>
          <p:nvPr/>
        </p:nvSpPr>
        <p:spPr>
          <a:xfrm>
            <a:off x="6608584" y="2548136"/>
            <a:ext cx="433733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Contextual Responses: AI ensures that the bot understands the context of a conversation and maintains coherent interactions.</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Error Handling: The bot can handle errors in user input and ask clarifying questions.</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Learning from Interactions: Ability to improve responses over time through interaction data analysis.</a:t>
            </a:r>
          </a:p>
        </p:txBody>
      </p:sp>
    </p:spTree>
    <p:extLst>
      <p:ext uri="{BB962C8B-B14F-4D97-AF65-F5344CB8AC3E}">
        <p14:creationId xmlns:p14="http://schemas.microsoft.com/office/powerpoint/2010/main" val="14763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A4AA6-2B1F-5BD9-64AB-F5AACA777D74}"/>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AFFC2C42-8D9F-499A-AE22-41D5DA6A1762}"/>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850DD836-2709-088B-38C4-232280450CA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522E1A0-0202-63EF-9E2F-B3D3C265ABE9}"/>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EE553526-F714-7536-B439-C0A17033DBEE}"/>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69E310D8-7110-A7DE-3C29-9CF9C01C39B0}"/>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5EDF3216-C6BE-05EE-1DA7-096D2F20329E}"/>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F1D64B21-9745-6C51-78A7-29294A5F8E4C}"/>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9C8EE1DE-E654-CF16-CFD1-9B9CB7E7C38F}"/>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FECD4824-65B8-E5A5-16A9-9302EB06D565}"/>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4" name="TextBox 3">
            <a:extLst>
              <a:ext uri="{FF2B5EF4-FFF2-40B4-BE49-F238E27FC236}">
                <a16:creationId xmlns:a16="http://schemas.microsoft.com/office/drawing/2014/main" id="{0A37A85B-21B8-D525-C6ED-264B0F19C410}"/>
              </a:ext>
            </a:extLst>
          </p:cNvPr>
          <p:cNvSpPr txBox="1"/>
          <p:nvPr/>
        </p:nvSpPr>
        <p:spPr>
          <a:xfrm>
            <a:off x="2842328" y="1399234"/>
            <a:ext cx="6121624" cy="707886"/>
          </a:xfrm>
          <a:prstGeom prst="rect">
            <a:avLst/>
          </a:prstGeom>
          <a:noFill/>
        </p:spPr>
        <p:txBody>
          <a:bodyPr wrap="square">
            <a:spAutoFit/>
          </a:bodyPr>
          <a:lstStyle/>
          <a:p>
            <a:pPr algn="ctr"/>
            <a:r>
              <a:rPr lang="en-US" sz="4000" dirty="0"/>
              <a:t>FRONTEND TECH</a:t>
            </a:r>
          </a:p>
        </p:txBody>
      </p:sp>
      <p:sp>
        <p:nvSpPr>
          <p:cNvPr id="7" name="TextBox 6">
            <a:extLst>
              <a:ext uri="{FF2B5EF4-FFF2-40B4-BE49-F238E27FC236}">
                <a16:creationId xmlns:a16="http://schemas.microsoft.com/office/drawing/2014/main" id="{EA55A38E-2A7F-ADCC-436A-D9EFA09D3690}"/>
              </a:ext>
            </a:extLst>
          </p:cNvPr>
          <p:cNvSpPr txBox="1"/>
          <p:nvPr/>
        </p:nvSpPr>
        <p:spPr>
          <a:xfrm>
            <a:off x="671554" y="2089585"/>
            <a:ext cx="4046018" cy="707886"/>
          </a:xfrm>
          <a:prstGeom prst="rect">
            <a:avLst/>
          </a:prstGeom>
          <a:noFill/>
        </p:spPr>
        <p:txBody>
          <a:bodyPr wrap="square" rtlCol="0">
            <a:spAutoFit/>
          </a:bodyPr>
          <a:lstStyle/>
          <a:p>
            <a:pPr algn="ctr"/>
            <a:r>
              <a:rPr lang="en-US" sz="2000" b="1" dirty="0">
                <a:latin typeface="Tenorite" panose="00000500000000000000" pitchFamily="2" charset="0"/>
              </a:rPr>
              <a:t>HTML, CSS, JavaScript:</a:t>
            </a:r>
          </a:p>
          <a:p>
            <a:pPr algn="ctr"/>
            <a:endParaRPr lang="en-US" sz="2000" b="1" dirty="0">
              <a:latin typeface="Tenorite" panose="00000500000000000000" pitchFamily="2" charset="0"/>
            </a:endParaRPr>
          </a:p>
        </p:txBody>
      </p:sp>
      <p:sp>
        <p:nvSpPr>
          <p:cNvPr id="9" name="TextBox 8">
            <a:extLst>
              <a:ext uri="{FF2B5EF4-FFF2-40B4-BE49-F238E27FC236}">
                <a16:creationId xmlns:a16="http://schemas.microsoft.com/office/drawing/2014/main" id="{41496898-83DF-547C-5921-767E5030881A}"/>
              </a:ext>
            </a:extLst>
          </p:cNvPr>
          <p:cNvSpPr txBox="1"/>
          <p:nvPr/>
        </p:nvSpPr>
        <p:spPr>
          <a:xfrm>
            <a:off x="7023887" y="2120755"/>
            <a:ext cx="4046018" cy="707886"/>
          </a:xfrm>
          <a:prstGeom prst="rect">
            <a:avLst/>
          </a:prstGeom>
          <a:noFill/>
        </p:spPr>
        <p:txBody>
          <a:bodyPr wrap="square" rtlCol="0">
            <a:spAutoFit/>
          </a:bodyPr>
          <a:lstStyle/>
          <a:p>
            <a:pPr algn="ctr"/>
            <a:r>
              <a:rPr lang="en-US" sz="2000" b="1" dirty="0">
                <a:latin typeface="Tenorite" panose="00000500000000000000" pitchFamily="2" charset="0"/>
              </a:rPr>
              <a:t>Responsive Designs:</a:t>
            </a:r>
          </a:p>
          <a:p>
            <a:pPr algn="ctr"/>
            <a:endParaRPr lang="en-US" sz="2000" b="1" dirty="0">
              <a:latin typeface="Tenorite" panose="00000500000000000000" pitchFamily="2" charset="0"/>
            </a:endParaRPr>
          </a:p>
        </p:txBody>
      </p:sp>
      <p:sp>
        <p:nvSpPr>
          <p:cNvPr id="16" name="TextBox 15">
            <a:extLst>
              <a:ext uri="{FF2B5EF4-FFF2-40B4-BE49-F238E27FC236}">
                <a16:creationId xmlns:a16="http://schemas.microsoft.com/office/drawing/2014/main" id="{4E792022-3D33-80A1-9332-453478BC6C6F}"/>
              </a:ext>
            </a:extLst>
          </p:cNvPr>
          <p:cNvSpPr txBox="1"/>
          <p:nvPr/>
        </p:nvSpPr>
        <p:spPr>
          <a:xfrm>
            <a:off x="1003158" y="2529180"/>
            <a:ext cx="4442782"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enorite" panose="00000500000000000000" pitchFamily="2" charset="0"/>
              </a:rPr>
              <a:t>HTML: Provides the structure for the chatbot interface, allowing users to easily input queries.</a:t>
            </a:r>
          </a:p>
          <a:p>
            <a:pPr marL="285750" indent="-285750">
              <a:buFont typeface="Arial" panose="020B0604020202020204" pitchFamily="34" charset="0"/>
              <a:buChar char="•"/>
            </a:pPr>
            <a:endParaRPr lang="en-US" dirty="0">
              <a:latin typeface="Tenorite" panose="00000500000000000000" pitchFamily="2" charset="0"/>
            </a:endParaRPr>
          </a:p>
          <a:p>
            <a:pPr marL="285750" indent="-285750" algn="just">
              <a:buFont typeface="Arial" panose="020B0604020202020204" pitchFamily="34" charset="0"/>
              <a:buChar char="•"/>
            </a:pPr>
            <a:r>
              <a:rPr lang="en-US" dirty="0">
                <a:latin typeface="Tenorite" panose="00000500000000000000" pitchFamily="2" charset="0"/>
              </a:rPr>
              <a:t>CSS: Responsible for the design, ensuring a user-friendly, visually appealing interface that adapts to various screen sizes.</a:t>
            </a:r>
          </a:p>
          <a:p>
            <a:pPr marL="285750" indent="-285750">
              <a:buFont typeface="Arial" panose="020B0604020202020204" pitchFamily="34" charset="0"/>
              <a:buChar char="•"/>
            </a:pPr>
            <a:endParaRPr lang="en-US" dirty="0">
              <a:latin typeface="Tenorite" panose="00000500000000000000" pitchFamily="2" charset="0"/>
            </a:endParaRPr>
          </a:p>
          <a:p>
            <a:pPr marL="285750" indent="-285750" algn="just">
              <a:buFont typeface="Arial" panose="020B0604020202020204" pitchFamily="34" charset="0"/>
              <a:buChar char="•"/>
            </a:pPr>
            <a:r>
              <a:rPr lang="en-US" dirty="0">
                <a:latin typeface="Tenorite" panose="00000500000000000000" pitchFamily="2" charset="0"/>
              </a:rPr>
              <a:t>JavaScript: Handles dynamic interactions, such as sending user queries to the backend and updating the UI with chatbot responses in real time.</a:t>
            </a:r>
          </a:p>
          <a:p>
            <a:pPr marL="285750" indent="-285750">
              <a:buFont typeface="Arial" panose="020B0604020202020204" pitchFamily="34" charset="0"/>
              <a:buChar char="•"/>
            </a:pPr>
            <a:endParaRPr lang="en-US" dirty="0">
              <a:latin typeface="Tenorite" panose="00000500000000000000" pitchFamily="2" charset="0"/>
            </a:endParaRPr>
          </a:p>
        </p:txBody>
      </p:sp>
      <p:sp>
        <p:nvSpPr>
          <p:cNvPr id="18" name="TextBox 17">
            <a:extLst>
              <a:ext uri="{FF2B5EF4-FFF2-40B4-BE49-F238E27FC236}">
                <a16:creationId xmlns:a16="http://schemas.microsoft.com/office/drawing/2014/main" id="{66A1A4FF-EEFE-54E6-091F-D55DCDE97338}"/>
              </a:ext>
            </a:extLst>
          </p:cNvPr>
          <p:cNvSpPr txBox="1"/>
          <p:nvPr/>
        </p:nvSpPr>
        <p:spPr>
          <a:xfrm>
            <a:off x="7393508" y="2548136"/>
            <a:ext cx="3182782"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enorite" panose="00000500000000000000" pitchFamily="2" charset="0"/>
              </a:rPr>
              <a:t>Ensures the chatbot works seamlessly across devices (desktops, tablets, and smartphones), providing an optimal user experience.</a:t>
            </a:r>
          </a:p>
          <a:p>
            <a:pPr marL="285750" indent="-285750">
              <a:buFont typeface="Arial" panose="020B0604020202020204" pitchFamily="34" charset="0"/>
              <a:buChar char="•"/>
            </a:pPr>
            <a:endParaRPr lang="en-US" dirty="0">
              <a:latin typeface="Tenorite" panose="00000500000000000000" pitchFamily="2" charset="0"/>
            </a:endParaRPr>
          </a:p>
        </p:txBody>
      </p:sp>
    </p:spTree>
    <p:extLst>
      <p:ext uri="{BB962C8B-B14F-4D97-AF65-F5344CB8AC3E}">
        <p14:creationId xmlns:p14="http://schemas.microsoft.com/office/powerpoint/2010/main" val="95441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B09D-EA12-7749-06E8-E59AE14C2A55}"/>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8080AAE-9DBF-E61D-4AC0-1456AD69B96D}"/>
              </a:ext>
            </a:extLst>
          </p:cNvPr>
          <p:cNvPicPr>
            <a:picLocks noChangeAspect="1"/>
          </p:cNvPicPr>
          <p:nvPr/>
        </p:nvPicPr>
        <p:blipFill>
          <a:blip r:embed="rId2"/>
          <a:stretch>
            <a:fillRect/>
          </a:stretch>
        </p:blipFill>
        <p:spPr>
          <a:xfrm>
            <a:off x="0" y="91607"/>
            <a:ext cx="1504949" cy="1023587"/>
          </a:xfrm>
          <a:prstGeom prst="rect">
            <a:avLst/>
          </a:prstGeom>
        </p:spPr>
      </p:pic>
      <p:sp>
        <p:nvSpPr>
          <p:cNvPr id="10" name="Title 1">
            <a:extLst>
              <a:ext uri="{FF2B5EF4-FFF2-40B4-BE49-F238E27FC236}">
                <a16:creationId xmlns:a16="http://schemas.microsoft.com/office/drawing/2014/main" id="{33AE699F-C257-A3C9-2D25-909815BA738B}"/>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AFBB620-B35D-B9D0-837F-52EB6EFE49DC}"/>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3089395F-E1EC-E1D6-321F-2A3138462B3B}"/>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3" name="Title 1">
            <a:extLst>
              <a:ext uri="{FF2B5EF4-FFF2-40B4-BE49-F238E27FC236}">
                <a16:creationId xmlns:a16="http://schemas.microsoft.com/office/drawing/2014/main" id="{693E1A6E-788A-ADA1-2956-8E911F278444}"/>
              </a:ext>
            </a:extLst>
          </p:cNvPr>
          <p:cNvSpPr txBox="1">
            <a:spLocks noChangeArrowheads="1"/>
          </p:cNvSpPr>
          <p:nvPr/>
        </p:nvSpPr>
        <p:spPr>
          <a:xfrm>
            <a:off x="1504949" y="-49547"/>
            <a:ext cx="10687051" cy="994688"/>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School of Computing Science and Engineering </a:t>
            </a:r>
          </a:p>
        </p:txBody>
      </p:sp>
      <p:pic>
        <p:nvPicPr>
          <p:cNvPr id="14" name="Picture 13">
            <a:extLst>
              <a:ext uri="{FF2B5EF4-FFF2-40B4-BE49-F238E27FC236}">
                <a16:creationId xmlns:a16="http://schemas.microsoft.com/office/drawing/2014/main" id="{74DD777B-E77D-6F5A-F5BE-A78B0CB8247F}"/>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AB76CAB8-5F83-458A-5997-7E179EAE5516}"/>
              </a:ext>
            </a:extLst>
          </p:cNvPr>
          <p:cNvSpPr txBox="1">
            <a:spLocks noChangeArrowheads="1"/>
          </p:cNvSpPr>
          <p:nvPr/>
        </p:nvSpPr>
        <p:spPr>
          <a:xfrm>
            <a:off x="3" y="645888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8FBA91E0-0149-73B7-279F-A56BC6D29E4E}"/>
              </a:ext>
            </a:extLst>
          </p:cNvPr>
          <p:cNvPicPr>
            <a:picLocks noChangeAspect="1"/>
          </p:cNvPicPr>
          <p:nvPr/>
        </p:nvPicPr>
        <p:blipFill>
          <a:blip r:embed="rId2"/>
          <a:stretch>
            <a:fillRect/>
          </a:stretch>
        </p:blipFill>
        <p:spPr>
          <a:xfrm>
            <a:off x="0" y="-78446"/>
            <a:ext cx="1504949" cy="1023587"/>
          </a:xfrm>
          <a:prstGeom prst="rect">
            <a:avLst/>
          </a:prstGeom>
        </p:spPr>
      </p:pic>
      <p:sp>
        <p:nvSpPr>
          <p:cNvPr id="3" name="TextBox 2">
            <a:extLst>
              <a:ext uri="{FF2B5EF4-FFF2-40B4-BE49-F238E27FC236}">
                <a16:creationId xmlns:a16="http://schemas.microsoft.com/office/drawing/2014/main" id="{0FC876AD-72BE-AC7A-BC2E-348F0D9091B3}"/>
              </a:ext>
            </a:extLst>
          </p:cNvPr>
          <p:cNvSpPr txBox="1"/>
          <p:nvPr/>
        </p:nvSpPr>
        <p:spPr>
          <a:xfrm>
            <a:off x="7129083" y="6431610"/>
            <a:ext cx="5062914" cy="369332"/>
          </a:xfrm>
          <a:prstGeom prst="rect">
            <a:avLst/>
          </a:prstGeom>
          <a:noFill/>
        </p:spPr>
        <p:txBody>
          <a:bodyPr wrap="square" rtlCol="0">
            <a:spAutoFit/>
          </a:bodyPr>
          <a:lstStyle/>
          <a:p>
            <a:pPr algn="r"/>
            <a:r>
              <a:rPr lang="en-US" dirty="0">
                <a:solidFill>
                  <a:schemeClr val="bg1"/>
                </a:solidFill>
              </a:rPr>
              <a:t>BTech CSE , Section – 1, Semester - 3</a:t>
            </a:r>
          </a:p>
        </p:txBody>
      </p:sp>
      <p:sp>
        <p:nvSpPr>
          <p:cNvPr id="2" name="TextBox 1">
            <a:extLst>
              <a:ext uri="{FF2B5EF4-FFF2-40B4-BE49-F238E27FC236}">
                <a16:creationId xmlns:a16="http://schemas.microsoft.com/office/drawing/2014/main" id="{C86062D5-7F61-1A07-6385-BA0BC4774F7C}"/>
              </a:ext>
            </a:extLst>
          </p:cNvPr>
          <p:cNvSpPr txBox="1"/>
          <p:nvPr/>
        </p:nvSpPr>
        <p:spPr>
          <a:xfrm>
            <a:off x="2842328" y="1399234"/>
            <a:ext cx="6121624" cy="707886"/>
          </a:xfrm>
          <a:prstGeom prst="rect">
            <a:avLst/>
          </a:prstGeom>
          <a:noFill/>
        </p:spPr>
        <p:txBody>
          <a:bodyPr wrap="square">
            <a:spAutoFit/>
          </a:bodyPr>
          <a:lstStyle/>
          <a:p>
            <a:pPr algn="ctr"/>
            <a:r>
              <a:rPr lang="en-US" sz="4000" dirty="0"/>
              <a:t>KEY FEATURES</a:t>
            </a:r>
          </a:p>
        </p:txBody>
      </p:sp>
      <p:sp>
        <p:nvSpPr>
          <p:cNvPr id="4" name="TextBox 3">
            <a:extLst>
              <a:ext uri="{FF2B5EF4-FFF2-40B4-BE49-F238E27FC236}">
                <a16:creationId xmlns:a16="http://schemas.microsoft.com/office/drawing/2014/main" id="{13FC4CA4-C56C-8970-AC1E-A4488A6674DD}"/>
              </a:ext>
            </a:extLst>
          </p:cNvPr>
          <p:cNvSpPr txBox="1"/>
          <p:nvPr/>
        </p:nvSpPr>
        <p:spPr>
          <a:xfrm>
            <a:off x="1076240" y="2496004"/>
            <a:ext cx="10268793"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Instant response to user queries through asynchronous communication between frontend and backend</a:t>
            </a:r>
          </a:p>
          <a:p>
            <a:pPr marL="285750" indent="-285750">
              <a:lnSpc>
                <a:spcPct val="150000"/>
              </a:lnSpc>
              <a:buFont typeface="Arial" panose="020B0604020202020204" pitchFamily="34" charset="0"/>
              <a:buChar char="•"/>
            </a:pPr>
            <a:r>
              <a:rPr lang="en-US" dirty="0"/>
              <a:t>Intelligent  AI driven responses generated using NLP models integrated into the backend</a:t>
            </a:r>
          </a:p>
          <a:p>
            <a:pPr marL="285750" indent="-285750">
              <a:lnSpc>
                <a:spcPct val="150000"/>
              </a:lnSpc>
              <a:buFont typeface="Arial" panose="020B0604020202020204" pitchFamily="34" charset="0"/>
              <a:buChar char="•"/>
            </a:pPr>
            <a:r>
              <a:rPr lang="en-US" dirty="0"/>
              <a:t>The system is built to handle a large volume of queries simultaneously, making it suitable for enterprise-level applications.</a:t>
            </a:r>
          </a:p>
          <a:p>
            <a:pPr marL="285750" indent="-285750">
              <a:lnSpc>
                <a:spcPct val="150000"/>
              </a:lnSpc>
              <a:buFont typeface="Arial" panose="020B0604020202020204" pitchFamily="34" charset="0"/>
              <a:buChar char="•"/>
            </a:pPr>
            <a:r>
              <a:rPr lang="en-US" dirty="0"/>
              <a:t>The chatbot is accessible on multiple devices, thanks to its responsive design.</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17610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1174</Words>
  <Application>Microsoft Office PowerPoint</Application>
  <PresentationFormat>Widescreen</PresentationFormat>
  <Paragraphs>145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Tenorite</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Singh</dc:creator>
  <cp:lastModifiedBy>Abhishek Sharma</cp:lastModifiedBy>
  <cp:revision>69</cp:revision>
  <dcterms:modified xsi:type="dcterms:W3CDTF">2024-10-19T09:27:23Z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2023-12-18T15:58:09Z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6833a886-d112-47ce-960e-8a5c6c1bf58a</vt:lpwstr>
  </property>
  <property fmtid="{D5CDD505-2E9C-101B-9397-08002B2CF9AE}" pid="7" name="MSIP_Label_defa4170-0d19-0005-0004-bc88714345d2_ActionId">
    <vt:lpwstr>15a31eee-d558-4800-aa93-3aea7a61add5</vt:lpwstr>
  </property>
  <property fmtid="{D5CDD505-2E9C-101B-9397-08002B2CF9AE}" pid="8" name="MSIP_Label_defa4170-0d19-0005-0004-bc88714345d2_ContentBits">
    <vt:lpwstr>0</vt:lpwstr>
  </property>
</Properties>
</file>