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9A11192-DE7C-4116-B00B-2B75D34F61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99C9C4B-C97C-4E2B-A360-539CF2A11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2895600"/>
          </a:xfrm>
        </p:spPr>
        <p:txBody>
          <a:bodyPr/>
          <a:lstStyle/>
          <a:p>
            <a:pPr algn="ctr"/>
            <a:r>
              <a:rPr lang="en-US" sz="7200" dirty="0" smtClean="0"/>
              <a:t>Cubic Spline Discount Function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928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1534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Convert the discount function into a yield </a:t>
            </a:r>
            <a:r>
              <a:rPr lang="en-US" dirty="0" smtClean="0"/>
              <a:t>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smtClean="0">
                <a:latin typeface="Times New Roman"/>
                <a:cs typeface="Times New Roman"/>
              </a:rPr>
              <a:t>ẞ, evaluate the spline equation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/>
              <a:t>Convert the discount function into a yield curve by </a:t>
            </a:r>
            <a:r>
              <a:rPr lang="en-US" dirty="0"/>
              <a:t>using R(0 , t) = - ln[P(0 , t)] /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05400"/>
            <a:ext cx="6781800" cy="1066800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macro that: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Takes Treasury bond descriptions as inputs, including next-payment time, payment frequency, number of remaining payments, coupon rate, and dirty price</a:t>
            </a:r>
          </a:p>
          <a:p>
            <a:endParaRPr lang="en-US" dirty="0"/>
          </a:p>
          <a:p>
            <a:r>
              <a:rPr lang="en-US" dirty="0" smtClean="0"/>
              <a:t>Records user-defined parameters such as knots and weighing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81600"/>
            <a:ext cx="6781800" cy="990600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19600"/>
          </a:xfrm>
        </p:spPr>
        <p:txBody>
          <a:bodyPr/>
          <a:lstStyle/>
          <a:p>
            <a:r>
              <a:rPr lang="en-US" dirty="0" smtClean="0"/>
              <a:t>Estimates and displays </a:t>
            </a:r>
            <a:r>
              <a:rPr lang="en-US" dirty="0" smtClean="0">
                <a:latin typeface="Times New Roman"/>
                <a:cs typeface="Times New Roman"/>
              </a:rPr>
              <a:t>ẞ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Evaluates and displays estimated dirty bond prices by using the Bond Price Equation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Displays maximum and average pricing errors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Evaluates and display the yield curve in numerical and graphical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57800"/>
            <a:ext cx="6781800" cy="914400"/>
          </a:xfrm>
        </p:spPr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72000"/>
          </a:xfrm>
        </p:spPr>
        <p:txBody>
          <a:bodyPr/>
          <a:lstStyle/>
          <a:p>
            <a:r>
              <a:rPr lang="en-US" dirty="0" smtClean="0"/>
              <a:t>Estimate the yield curve by combining the spline equation  and </a:t>
            </a:r>
            <a:r>
              <a:rPr lang="en-US" dirty="0"/>
              <a:t>R(0 , t) = - </a:t>
            </a:r>
            <a:r>
              <a:rPr lang="en-US" dirty="0" smtClean="0"/>
              <a:t>ln[P(0 </a:t>
            </a:r>
            <a:r>
              <a:rPr lang="en-US" dirty="0"/>
              <a:t>, t</a:t>
            </a:r>
            <a:r>
              <a:rPr lang="en-US" dirty="0" smtClean="0"/>
              <a:t>)] / 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 t = 0, the above expression becomes R(0, 0) = 0/0. Using </a:t>
            </a:r>
            <a:r>
              <a:rPr lang="en-US" dirty="0" err="1" smtClean="0"/>
              <a:t>L’H</a:t>
            </a:r>
            <a:r>
              <a:rPr lang="en-US" dirty="0" err="1" smtClean="0">
                <a:latin typeface="Times New Roman"/>
                <a:cs typeface="Times New Roman"/>
              </a:rPr>
              <a:t>ôpital’s</a:t>
            </a:r>
            <a:r>
              <a:rPr lang="en-US" dirty="0" smtClean="0">
                <a:latin typeface="Times New Roman"/>
                <a:cs typeface="Times New Roman"/>
              </a:rPr>
              <a:t> rule, </a:t>
            </a:r>
            <a:r>
              <a:rPr lang="en-US" dirty="0"/>
              <a:t>R(0 , t) = </a:t>
            </a:r>
            <a:r>
              <a:rPr lang="en-US" dirty="0" smtClean="0"/>
              <a:t>- {</a:t>
            </a:r>
            <a:r>
              <a:rPr lang="en-US" dirty="0" err="1" smtClean="0"/>
              <a:t>dP</a:t>
            </a:r>
            <a:r>
              <a:rPr lang="en-US" dirty="0" smtClean="0"/>
              <a:t>(0 </a:t>
            </a:r>
            <a:r>
              <a:rPr lang="en-US" dirty="0"/>
              <a:t>, t)] 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}/</a:t>
            </a:r>
            <a:r>
              <a:rPr lang="en-US" dirty="0"/>
              <a:t>P(0 , t</a:t>
            </a:r>
            <a:r>
              <a:rPr lang="en-US" dirty="0" smtClean="0"/>
              <a:t>) near t =0</a:t>
            </a:r>
          </a:p>
          <a:p>
            <a:endParaRPr lang="en-US" dirty="0"/>
          </a:p>
          <a:p>
            <a:r>
              <a:rPr lang="en-US" dirty="0" smtClean="0"/>
              <a:t>Use the spline equation and its derivative </a:t>
            </a:r>
            <a:r>
              <a:rPr lang="en-US" dirty="0" err="1" smtClean="0"/>
              <a:t>w.r.t</a:t>
            </a:r>
            <a:r>
              <a:rPr lang="en-US" dirty="0" smtClean="0"/>
              <a:t>. t to evaluate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7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/>
          <a:stretch/>
        </p:blipFill>
        <p:spPr bwMode="auto">
          <a:xfrm>
            <a:off x="76200" y="0"/>
            <a:ext cx="94488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4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334000"/>
          </a:xfrm>
        </p:spPr>
        <p:txBody>
          <a:bodyPr/>
          <a:lstStyle/>
          <a:p>
            <a:r>
              <a:rPr lang="en-US" dirty="0" smtClean="0"/>
              <a:t>Objective: To extract a smoothed yield curve from a set of Treasury security data</a:t>
            </a:r>
          </a:p>
          <a:p>
            <a:endParaRPr lang="en-US" dirty="0"/>
          </a:p>
          <a:p>
            <a:r>
              <a:rPr lang="en-US" dirty="0" smtClean="0"/>
              <a:t>Standard approach: </a:t>
            </a:r>
          </a:p>
          <a:p>
            <a:pPr lvl="1"/>
            <a:r>
              <a:rPr lang="en-US" dirty="0" smtClean="0"/>
              <a:t>Step 1: Regress the discount function on a spline</a:t>
            </a:r>
          </a:p>
          <a:p>
            <a:pPr lvl="1"/>
            <a:r>
              <a:rPr lang="en-US" dirty="0" smtClean="0"/>
              <a:t>Step 2: Convert the discount function into a yield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962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Regress the discount function on a spline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R(0 , t) is the yield </a:t>
            </a:r>
            <a:r>
              <a:rPr lang="en-US" dirty="0" smtClean="0"/>
              <a:t>curve then </a:t>
            </a:r>
            <a:r>
              <a:rPr lang="en-US" dirty="0"/>
              <a:t>the discount function </a:t>
            </a:r>
            <a:r>
              <a:rPr lang="en-US" dirty="0" smtClean="0"/>
              <a:t> P(0 </a:t>
            </a:r>
            <a:r>
              <a:rPr lang="en-US" dirty="0"/>
              <a:t>, t) = </a:t>
            </a:r>
            <a:r>
              <a:rPr lang="en-US" dirty="0" err="1"/>
              <a:t>Exp</a:t>
            </a:r>
            <a:r>
              <a:rPr lang="en-US" dirty="0"/>
              <a:t> (- R(0 , t) *t)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Given data on N bonds, use n-1 piecewise polynomials to approximate P(0 , t)</a:t>
            </a:r>
          </a:p>
          <a:p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685800"/>
                <a:ext cx="7543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1,3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         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,3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         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: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:</m:t>
                                      </m:r>
                                    </m:den>
                                  </m:f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,3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         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: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: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,3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         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685800"/>
                <a:ext cx="7543800" cy="5410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0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previous equation reduces to: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=1+</m:t>
                      </m:r>
                      <m:r>
                        <a:rPr lang="en-US" b="0" i="1" smtClean="0">
                          <a:latin typeface="Cambria Math"/>
                        </a:rPr>
                        <m:t>𝑏𝑡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b, c, 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,…, d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are unknowns and t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’s are called knots with 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2" r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6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Bond Price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regression equation comes from replacing P(0 , t) with the spline equation in each bond price B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(0)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  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m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the number of coupons,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/>
                  <a:t> is the time to the j-th coupon, C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the coupon amount and 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the face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2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381000"/>
                <a:ext cx="7543800" cy="6324600"/>
              </a:xfrm>
            </p:spPr>
            <p:txBody>
              <a:bodyPr/>
              <a:lstStyle/>
              <a:p>
                <a:r>
                  <a:rPr lang="en-US" dirty="0" smtClean="0"/>
                  <a:t>Define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≜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≜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≜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≜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for k=1…n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381000"/>
                <a:ext cx="7543800" cy="6324600"/>
              </a:xfrm>
              <a:blipFill rotWithShape="1">
                <a:blip r:embed="rId2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81600"/>
            <a:ext cx="6781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685800"/>
                <a:ext cx="75438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=1,…,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=1,…,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a NxN matrix where the off-diagonal elements are 0. For a regular OLS regression, the diagonal elements are all 1’s. For a WLS regression, 	(1/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)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is the i-th element on the diagonal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685800"/>
                <a:ext cx="7543800" cy="4572000"/>
              </a:xfrm>
              <a:blipFill rotWithShape="1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81600"/>
            <a:ext cx="6781800" cy="990600"/>
          </a:xfrm>
        </p:spPr>
        <p:txBody>
          <a:bodyPr/>
          <a:lstStyle/>
          <a:p>
            <a:r>
              <a:rPr lang="en-US" dirty="0" smtClean="0"/>
              <a:t>Regression Estimation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685800"/>
                <a:ext cx="7543800" cy="4648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     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𝜷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endParaRPr lang="en-US" b="1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 smtClean="0">
                    <a:latin typeface="Times New Roman"/>
                    <a:cs typeface="Times New Roman"/>
                  </a:rPr>
                  <a:t>ẞ = (b c d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1</a:t>
                </a:r>
                <a:r>
                  <a:rPr lang="en-US" dirty="0" smtClean="0">
                    <a:latin typeface="Times New Roman"/>
                    <a:cs typeface="Times New Roman"/>
                  </a:rPr>
                  <a:t>…d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dirty="0" smtClean="0">
                    <a:latin typeface="Times New Roman"/>
                    <a:cs typeface="Times New Roman"/>
                  </a:rPr>
                  <a:t>)</a:t>
                </a:r>
                <a:r>
                  <a:rPr lang="en-US" baseline="30000" dirty="0" smtClean="0">
                    <a:latin typeface="Times New Roman"/>
                    <a:cs typeface="Times New Roman"/>
                  </a:rPr>
                  <a:t>T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685800"/>
                <a:ext cx="7543800" cy="4648200"/>
              </a:xfrm>
              <a:blipFill rotWithShape="1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710</TotalTime>
  <Words>337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Impact</vt:lpstr>
      <vt:lpstr>Times New Roman</vt:lpstr>
      <vt:lpstr>NewsPrint</vt:lpstr>
      <vt:lpstr>Cubic Spline Discount Function</vt:lpstr>
      <vt:lpstr>PowerPoint Presentation</vt:lpstr>
      <vt:lpstr>Step 1: Regress the discount function on a spline</vt:lpstr>
      <vt:lpstr>PowerPoint Presentation</vt:lpstr>
      <vt:lpstr>Spline Equation</vt:lpstr>
      <vt:lpstr>Bond Price Equation</vt:lpstr>
      <vt:lpstr>PowerPoint Presentation</vt:lpstr>
      <vt:lpstr>Regression Formulation</vt:lpstr>
      <vt:lpstr>Regression Estimation </vt:lpstr>
      <vt:lpstr>Step 2: Convert the discount function into a yield curve</vt:lpstr>
      <vt:lpstr>Assignment</vt:lpstr>
      <vt:lpstr>Assignment</vt:lpstr>
      <vt:lpstr>Note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II</dc:creator>
  <cp:lastModifiedBy>Rakotomavo, Michel</cp:lastModifiedBy>
  <cp:revision>29</cp:revision>
  <dcterms:created xsi:type="dcterms:W3CDTF">2015-03-26T13:37:20Z</dcterms:created>
  <dcterms:modified xsi:type="dcterms:W3CDTF">2016-03-30T23:52:44Z</dcterms:modified>
</cp:coreProperties>
</file>