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5" r:id="rId3"/>
    <p:sldId id="263" r:id="rId4"/>
    <p:sldId id="268" r:id="rId5"/>
    <p:sldId id="269" r:id="rId6"/>
    <p:sldId id="272" r:id="rId7"/>
    <p:sldId id="274" r:id="rId8"/>
    <p:sldId id="275" r:id="rId9"/>
    <p:sldId id="277" r:id="rId10"/>
    <p:sldId id="276" r:id="rId11"/>
    <p:sldId id="278" r:id="rId12"/>
    <p:sldId id="279" r:id="rId13"/>
    <p:sldId id="282" r:id="rId14"/>
    <p:sldId id="283" r:id="rId15"/>
    <p:sldId id="281" r:id="rId16"/>
    <p:sldId id="284" r:id="rId17"/>
    <p:sldId id="285" r:id="rId18"/>
    <p:sldId id="286" r:id="rId19"/>
    <p:sldId id="288" r:id="rId20"/>
    <p:sldId id="287" r:id="rId21"/>
    <p:sldId id="289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510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8A448-2559-4D29-BA86-36F3503FF0D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2D07-C959-46E8-89AB-310FC4F500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49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2D07-C959-46E8-89AB-310FC4F5001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04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0FCB-67E5-4D89-B324-982AD4289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DC08E-E7B9-4E3D-99C7-04EC3D770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2BD06-FD86-4039-B6ED-CC69D96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E041A-B4B3-478C-84F2-E49E2240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750EF-071D-4032-9F5A-0111947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1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4E180-97D4-45C8-890D-9F59CAFE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D96154-B00F-4458-AFF3-4C29A6E7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C8244-9659-47DD-AA58-564773F7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0630C-73E2-4E07-9D24-63C30949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70B31-5F22-4BA4-A7EA-EAF6428F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946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C88091-2CEA-4973-836E-1F9F07FFD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5D146-B1FC-477E-962D-8296854E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CB5A1-D123-47CF-9C52-4C44483B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C2628-D0A3-4127-9978-00DA1A6C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34FAC-74BC-4AC8-9E31-EDDFBF77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D5CB-3318-4ACB-9951-69709222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8CE6A-DA36-4C6C-8158-B1AFBC95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4E9F0-06EF-41E6-ACAB-E90597C9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2D07C-3A54-424B-903C-2BFEF8A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995E87-7C1A-46AF-9296-1B3D0B0A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543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1E3EE-4B7B-4B3A-A337-FDF3D3E5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0DA86-2F32-43DD-B58C-4578DB70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FABA9-3700-4540-B55E-E862FE5F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D70BE-FB6C-4416-90D8-D40EEFE7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C5EE3-4111-4375-B498-DEB60A6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4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2BB85-6F73-4A74-A6E6-8F280CDD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B3699-5092-41B3-A871-DBAA9300F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C1D7EB-33D8-491D-A8EF-3EBFCD09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75467-9B37-4D44-9E9A-F3E4FA25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64B2B-1A8D-4A9B-B9F5-824F1C16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F0D41-3519-46B1-8A8E-30543B41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DB94-8206-4FEC-AF20-72E10414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52FEAB-F04B-4894-8D10-38FE429F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7DBF3F-9DD7-4604-8406-499EFC26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4B8F8C-61BC-4C5F-821F-46672728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EF97F9-3F32-42FC-892A-B77CC173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6A3CE-3B09-4196-9D36-45BEDCBE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3E1EA7-7962-4F78-A5F8-33348460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D118C7-A02F-435F-823E-4E4C08DC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51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A82FA-D304-4A7D-A2B8-C18B98C5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62304D-0A60-4ACE-B2C6-8E963C0B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CF196-0342-48F6-9551-092AF1D5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9CBF5E-FC4F-422D-B4CA-473FC6B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32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A53422-4389-423D-806D-EBEAF31E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7DFDF4-B3B1-4A6D-B14B-EFE215D5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CD075A-ED09-4EE3-8269-9907A44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6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4F94-BDED-4045-9C57-BFCABC28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566AC-DDF6-43FC-B0E8-166C4342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AF1998-6177-482F-A30C-5E68058E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B1FCB5-5830-4A7A-9614-AA3620C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31FAD-B3F7-4E4F-B483-D8889B3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152FE-2E35-470C-8CA9-6D9AE407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976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6364-91EC-4832-9092-48F60EB0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73CC9F-1CDD-41F5-87A9-6F1956503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68E61-95F7-4F2B-8583-0F5F25D0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97EB-18DC-4479-BD46-966FA104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A49A1-DC16-4179-B4B0-B092594F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CDDDC-8543-4F06-B154-027F09E5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2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09E6E2-C935-4B2F-ABE6-51197C68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665F8-8E72-48E1-87BF-BC5F6B4A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127EC-2F2F-44F5-BE58-0149AECD9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8FB8-E22D-49A6-9018-89C99EBF64F3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47A1B-695A-4C3B-9FA5-0E694A26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117EB-FE96-43C6-96F4-1099C620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36F5-E3FA-417A-B076-39B50D5280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24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studio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msantac.co/blog/es/2016/05/28/twitter-r-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BD6EF-05E7-4122-A0FA-C13E47D6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 </a:t>
            </a:r>
            <a:r>
              <a:rPr lang="es-PE" b="1" dirty="0" err="1"/>
              <a:t>Science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1A6C0-1308-4691-8D85-EBC6CA9F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Visualización, manipulación e interpretación de los datos.</a:t>
            </a:r>
          </a:p>
          <a:p>
            <a:pPr lvl="1"/>
            <a:r>
              <a:rPr lang="es-PE" dirty="0"/>
              <a:t>Matemáticas (Estadística)</a:t>
            </a:r>
          </a:p>
          <a:p>
            <a:pPr lvl="1"/>
            <a:r>
              <a:rPr lang="es-PE" dirty="0"/>
              <a:t>Programación (Python, R, Ruby) + Visualización de datos</a:t>
            </a:r>
          </a:p>
          <a:p>
            <a:pPr lvl="1"/>
            <a:r>
              <a:rPr lang="es-PE" dirty="0"/>
              <a:t>Entender el problema</a:t>
            </a:r>
          </a:p>
          <a:p>
            <a:pPr lvl="1"/>
            <a:endParaRPr lang="es-PE" dirty="0"/>
          </a:p>
          <a:p>
            <a:pPr marL="0" indent="0">
              <a:buNone/>
            </a:pPr>
            <a:r>
              <a:rPr lang="es-PE" b="1" dirty="0"/>
              <a:t>*Big Data:</a:t>
            </a:r>
          </a:p>
          <a:p>
            <a:pPr lvl="1"/>
            <a:r>
              <a:rPr lang="es-PE" dirty="0" err="1"/>
              <a:t>Fb</a:t>
            </a:r>
            <a:r>
              <a:rPr lang="es-PE" dirty="0"/>
              <a:t>, Google</a:t>
            </a:r>
          </a:p>
          <a:p>
            <a:pPr lvl="1"/>
            <a:r>
              <a:rPr lang="es-PE" dirty="0"/>
              <a:t>Pocos problemas del lado de matemáticas</a:t>
            </a:r>
          </a:p>
          <a:p>
            <a:pPr lvl="1"/>
            <a:r>
              <a:rPr lang="es-PE" dirty="0"/>
              <a:t>Billones de datos</a:t>
            </a:r>
          </a:p>
          <a:p>
            <a:pPr lvl="1"/>
            <a:r>
              <a:rPr lang="es-PE" dirty="0"/>
              <a:t>Modelos matemáticos y predictivos</a:t>
            </a:r>
          </a:p>
        </p:txBody>
      </p:sp>
    </p:spTree>
    <p:extLst>
      <p:ext uri="{BB962C8B-B14F-4D97-AF65-F5344CB8AC3E}">
        <p14:creationId xmlns:p14="http://schemas.microsoft.com/office/powerpoint/2010/main" val="18486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E064-F06C-496D-A3C1-0ED55CA7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632"/>
            <a:ext cx="10463784" cy="37429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Gráficos estáticos o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interactivos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dirty="0"/>
              <a:t>paquetes </a:t>
            </a:r>
            <a:r>
              <a:rPr lang="pt-BR" dirty="0" err="1"/>
              <a:t>plot</a:t>
            </a:r>
            <a:r>
              <a:rPr lang="pt-BR" dirty="0"/>
              <a:t> y ggplot2</a:t>
            </a: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Mapas temáticos estáticos o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interactivos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pt-BR" b="1" dirty="0"/>
              <a:t> </a:t>
            </a:r>
            <a:r>
              <a:rPr lang="pt-BR" dirty="0"/>
              <a:t>paquetes </a:t>
            </a:r>
            <a:r>
              <a:rPr lang="pt-BR" dirty="0" err="1"/>
              <a:t>tmap</a:t>
            </a:r>
            <a:r>
              <a:rPr lang="pt-BR" dirty="0"/>
              <a:t>, </a:t>
            </a:r>
            <a:r>
              <a:rPr lang="pt-BR" dirty="0" err="1"/>
              <a:t>leaflet</a:t>
            </a:r>
            <a:r>
              <a:rPr lang="pt-BR" dirty="0"/>
              <a:t>, </a:t>
            </a:r>
            <a:r>
              <a:rPr lang="pt-BR" dirty="0" err="1"/>
              <a:t>mapview</a:t>
            </a:r>
            <a:endParaRPr lang="pt-BR" dirty="0"/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Gráficos interactivos, aplicaciones web y </a:t>
            </a:r>
            <a:r>
              <a:rPr lang="es-PE" b="1" dirty="0" err="1">
                <a:solidFill>
                  <a:schemeClr val="bg1">
                    <a:lumMod val="50000"/>
                  </a:schemeClr>
                </a:solidFill>
              </a:rPr>
              <a:t>dashboards</a:t>
            </a: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s-PE" dirty="0"/>
              <a:t>paquetes </a:t>
            </a:r>
            <a:r>
              <a:rPr lang="es-PE" dirty="0" err="1"/>
              <a:t>plotly</a:t>
            </a:r>
            <a:r>
              <a:rPr lang="es-PE" dirty="0"/>
              <a:t>, </a:t>
            </a:r>
            <a:r>
              <a:rPr lang="es-PE" dirty="0" err="1"/>
              <a:t>rcharts</a:t>
            </a:r>
            <a:r>
              <a:rPr lang="es-PE" dirty="0"/>
              <a:t>, </a:t>
            </a:r>
            <a:r>
              <a:rPr lang="es-PE" dirty="0" err="1"/>
              <a:t>googleVis</a:t>
            </a:r>
            <a:endParaRPr lang="es-PE" dirty="0"/>
          </a:p>
          <a:p>
            <a:pPr lvl="1"/>
            <a:r>
              <a:rPr lang="es-PE" dirty="0"/>
              <a:t>paquete </a:t>
            </a:r>
            <a:r>
              <a:rPr lang="es-PE" dirty="0" err="1"/>
              <a:t>shiny</a:t>
            </a:r>
            <a:endParaRPr lang="es-PE" dirty="0"/>
          </a:p>
          <a:p>
            <a:pPr lvl="1"/>
            <a:r>
              <a:rPr lang="es-PE" dirty="0"/>
              <a:t>paquete </a:t>
            </a:r>
            <a:r>
              <a:rPr lang="es-PE" dirty="0" err="1"/>
              <a:t>flexdashboard</a:t>
            </a:r>
            <a:endParaRPr lang="es-PE" dirty="0"/>
          </a:p>
          <a:p>
            <a:pPr lvl="1"/>
            <a:r>
              <a:rPr lang="es-PE" dirty="0"/>
              <a:t>paquete </a:t>
            </a:r>
            <a:r>
              <a:rPr lang="es-PE" dirty="0" err="1"/>
              <a:t>RMarkDown</a:t>
            </a:r>
            <a:endParaRPr lang="es-PE" dirty="0"/>
          </a:p>
          <a:p>
            <a:pPr lvl="1"/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68C95F-DF26-4619-A655-3DC1D1B1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2" y="5950714"/>
            <a:ext cx="11020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E445D7-EFB4-4734-A74E-55326A65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929"/>
            <a:ext cx="10515600" cy="4282568"/>
          </a:xfrm>
        </p:spPr>
        <p:txBody>
          <a:bodyPr>
            <a:normAutofit/>
          </a:bodyPr>
          <a:lstStyle/>
          <a:p>
            <a:pPr algn="just"/>
            <a:r>
              <a:rPr lang="es-PE" sz="3400" dirty="0"/>
              <a:t>R es un potente lenguaje orientado a objetos y destinado al análisis estadístico y la representación de datos.</a:t>
            </a:r>
          </a:p>
          <a:p>
            <a:pPr algn="just"/>
            <a:r>
              <a:rPr lang="es-PE" sz="3400" dirty="0"/>
              <a:t>Se trata de software libre que permite su utilización libre y gratuitamente.  </a:t>
            </a:r>
          </a:p>
          <a:p>
            <a:pPr algn="just"/>
            <a:r>
              <a:rPr lang="es-PE" sz="3400" dirty="0"/>
              <a:t>Tiene una gran implantación en universidades y cada vez más en mundo empresarial.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75C240-3544-4EFA-B22D-D24179F3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254" y="230188"/>
            <a:ext cx="2035491" cy="14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6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2E3C6-F77A-4E6E-83D3-8527ECD8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176"/>
          </a:xfrm>
        </p:spPr>
        <p:txBody>
          <a:bodyPr/>
          <a:lstStyle/>
          <a:p>
            <a:r>
              <a:rPr lang="es-PE" b="1" dirty="0"/>
              <a:t>Por qué usar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1CACE-6857-47BD-8BEB-970AB4B9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47432" cy="46672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PE" dirty="0"/>
              <a:t>Es libre: lo cual significa que lo puedes utilizar y ¡mejorar!</a:t>
            </a:r>
          </a:p>
          <a:p>
            <a:pPr algn="just"/>
            <a:r>
              <a:rPr lang="es-PE" dirty="0"/>
              <a:t>Es multiplataforma, hay versiones para Linux, Windows, Mac… ¡web! </a:t>
            </a:r>
          </a:p>
          <a:p>
            <a:pPr algn="just"/>
            <a:r>
              <a:rPr lang="es-PE" dirty="0"/>
              <a:t>Se puede analizar en R cualquier tipo de datos.</a:t>
            </a:r>
          </a:p>
          <a:p>
            <a:pPr algn="just"/>
            <a:r>
              <a:rPr lang="es-PE" dirty="0"/>
              <a:t>Es muy potente tiene excelentes ambientes de desarrollo.</a:t>
            </a:r>
          </a:p>
          <a:p>
            <a:pPr algn="just"/>
            <a:r>
              <a:rPr lang="es-PE" dirty="0"/>
              <a:t>Su capacidad gráfica difícilmente es superada por ningún otro paquete estadístico. </a:t>
            </a:r>
          </a:p>
          <a:p>
            <a:pPr algn="just"/>
            <a:r>
              <a:rPr lang="es-PE" dirty="0"/>
              <a:t>Es compatible con “todos” los formatos de datos (.</a:t>
            </a:r>
            <a:r>
              <a:rPr lang="es-PE" dirty="0" err="1"/>
              <a:t>csv</a:t>
            </a:r>
            <a:r>
              <a:rPr lang="es-PE" dirty="0"/>
              <a:t>, .xls, .</a:t>
            </a:r>
            <a:r>
              <a:rPr lang="es-PE" dirty="0" err="1"/>
              <a:t>sav</a:t>
            </a:r>
            <a:r>
              <a:rPr lang="es-PE" dirty="0"/>
              <a:t>, .</a:t>
            </a:r>
            <a:r>
              <a:rPr lang="es-PE" dirty="0" err="1"/>
              <a:t>sas</a:t>
            </a:r>
            <a:r>
              <a:rPr lang="es-PE" dirty="0"/>
              <a:t>…)</a:t>
            </a:r>
          </a:p>
          <a:p>
            <a:pPr algn="just"/>
            <a:r>
              <a:rPr lang="es-PE" dirty="0"/>
              <a:t>Es ampliable, si quieres añadir algo: ¡empaquétalo!</a:t>
            </a:r>
          </a:p>
          <a:p>
            <a:pPr algn="just"/>
            <a:r>
              <a:rPr lang="es-PE" dirty="0"/>
              <a:t>Hay miles de técnicas estadísticas implementadas, cada día hay más (&gt;10 000 paquetes)</a:t>
            </a:r>
          </a:p>
          <a:p>
            <a:pPr algn="just"/>
            <a:r>
              <a:rPr lang="es-PE" dirty="0"/>
              <a:t>Una extensa comunidad de usuarios : &gt; 2 millones</a:t>
            </a:r>
          </a:p>
          <a:p>
            <a:pPr algn="just"/>
            <a:r>
              <a:rPr lang="es-PE" dirty="0"/>
              <a:t>Amplio desarrollo en hidrología y análisis espacial.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A712D-3651-4A34-A13A-776DC823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51" y="230188"/>
            <a:ext cx="1505425" cy="1056113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SVUNW8girxrL0_UrgIa_pLgcrBDeJrs0MHoRjLrQF7kShwDx-z">
            <a:extLst>
              <a:ext uri="{FF2B5EF4-FFF2-40B4-BE49-F238E27FC236}">
                <a16:creationId xmlns:a16="http://schemas.microsoft.com/office/drawing/2014/main" id="{CE8DAA9C-61FE-43D6-9343-5EE0C990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32" y="2179192"/>
            <a:ext cx="3486622" cy="29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6C7E9-6EEF-4010-8F40-3D592779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Distribución e instalación de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6CC70-1750-4972-BBFA-984DE509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Para instalar R hay que bajar un fichero ejecutable de la página web  del proyecto R: </a:t>
            </a:r>
          </a:p>
          <a:p>
            <a:pPr algn="just"/>
            <a:r>
              <a:rPr lang="es-PE" dirty="0">
                <a:hlinkClick r:id="rId2"/>
              </a:rPr>
              <a:t>http://www.r-project.org/</a:t>
            </a:r>
            <a:endParaRPr lang="es-PE" dirty="0"/>
          </a:p>
          <a:p>
            <a:pPr algn="just"/>
            <a:r>
              <a:rPr lang="es-PE" dirty="0"/>
              <a:t>Actualmente (febrero 2018), la versión más reciente de R para el entorno Windows es la 3.4.3 y el ejecutable de tamaño aproximadamente 78Mb tiene el nombre R-3.4.3-win.exe </a:t>
            </a:r>
          </a:p>
          <a:p>
            <a:pPr algn="just"/>
            <a:r>
              <a:rPr lang="es-PE" dirty="0"/>
              <a:t>Una vez bajado este ejecutable, hay que ejecutarlo y seguir las  instrucciones del programa de instalación.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64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FB5E2-CF62-429A-8D63-382A3999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PE" dirty="0" err="1"/>
              <a:t>RStudio</a:t>
            </a:r>
            <a:r>
              <a:rPr lang="es-PE" dirty="0"/>
              <a:t> es un editor para scripts disponible para usuarios de R en  todos los sistemas operativos.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Es considerado como un entorno de desarrollo integrado que combina un interfaz muy intuitiva con herramientas de código muy  potentes que permiten sacar el máximo provecho a R.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La versión en pruebas es gratuita y está disponible en </a:t>
            </a:r>
          </a:p>
          <a:p>
            <a:pPr marL="0" indent="0" algn="ctr">
              <a:buNone/>
            </a:pPr>
            <a:r>
              <a:rPr lang="es-PE" dirty="0">
                <a:hlinkClick r:id="rId2"/>
              </a:rPr>
              <a:t>http://www.rstudio.org/</a:t>
            </a:r>
            <a:endParaRPr lang="es-PE" dirty="0"/>
          </a:p>
          <a:p>
            <a:pPr algn="just"/>
            <a:r>
              <a:rPr lang="es-PE" dirty="0"/>
              <a:t>La ventaja de este editor es que ofrece una serie de opciones no  existentes en R, entre otras, por ejemplo, comprobar rápidamente que ningún paréntesis queda sin cerrarse o marcar, copiar y pegar columnas.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Pero además nos da un listado de las variables y nos da una descripción de los bancos de datos que hemos introducido. También tiene una lista de los paquetes instalados y los gráficos realizados. </a:t>
            </a:r>
          </a:p>
        </p:txBody>
      </p:sp>
      <p:pic>
        <p:nvPicPr>
          <p:cNvPr id="2050" name="Picture 2" descr="Resultado de imagen para rstudio">
            <a:extLst>
              <a:ext uri="{FF2B5EF4-FFF2-40B4-BE49-F238E27FC236}">
                <a16:creationId xmlns:a16="http://schemas.microsoft.com/office/drawing/2014/main" id="{5E67B98F-291B-49A5-A5E4-FB8E492C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-180975"/>
            <a:ext cx="45053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9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4DE4D3-7814-43C8-8CF8-548663C5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67" y="1160204"/>
            <a:ext cx="6747266" cy="5600231"/>
          </a:xfrm>
          <a:prstGeom prst="rect">
            <a:avLst/>
          </a:prstGeom>
        </p:spPr>
      </p:pic>
      <p:pic>
        <p:nvPicPr>
          <p:cNvPr id="7" name="Picture 2" descr="Resultado de imagen para rstudio">
            <a:extLst>
              <a:ext uri="{FF2B5EF4-FFF2-40B4-BE49-F238E27FC236}">
                <a16:creationId xmlns:a16="http://schemas.microsoft.com/office/drawing/2014/main" id="{1F57F1E2-A1A7-4628-9FBE-20D5DFD9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18" y="-328549"/>
            <a:ext cx="3916364" cy="137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7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11E8A-AF08-41F8-A376-108980B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Orientado a Objetos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129DA-3D85-46B5-8EE3-BB3386E2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Significa que las variables, datos, funciones, resultados, etc., se guardan en la memoria activa del computador en forma de objetos con un nombre específico. </a:t>
            </a:r>
          </a:p>
          <a:p>
            <a:pPr algn="just"/>
            <a:r>
              <a:rPr lang="es-PE" dirty="0"/>
              <a:t>El usuario puede modificar o manipular estos objetos con operadores (aritméticos, lógicos, y comparativos)  y funciones (que a su vez son objetos). </a:t>
            </a:r>
          </a:p>
        </p:txBody>
      </p:sp>
    </p:spTree>
    <p:extLst>
      <p:ext uri="{BB962C8B-B14F-4D97-AF65-F5344CB8AC3E}">
        <p14:creationId xmlns:p14="http://schemas.microsoft.com/office/powerpoint/2010/main" val="121932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F2D6-06EF-47A4-B86A-004B1D28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7F64C-2AF4-4AA3-BEAF-F7A37A82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733" y="2042573"/>
            <a:ext cx="3952534" cy="27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5E95-F27E-4DEB-9F15-2AA793E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Espacio y directorio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73337C-95F8-48F0-B8F1-80F5DC00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Funciones para el manejo del </a:t>
            </a:r>
            <a:r>
              <a:rPr lang="es-PE" sz="2400" dirty="0" err="1"/>
              <a:t>workspace</a:t>
            </a:r>
            <a:endParaRPr lang="es-PE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FF30F0-00FD-4053-8716-523BE333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48263"/>
              </p:ext>
            </p:extLst>
          </p:nvPr>
        </p:nvGraphicFramePr>
        <p:xfrm>
          <a:off x="1660434" y="2494960"/>
          <a:ext cx="8871132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209448">
                  <a:extLst>
                    <a:ext uri="{9D8B030D-6E8A-4147-A177-3AD203B41FA5}">
                      <a16:colId xmlns:a16="http://schemas.microsoft.com/office/drawing/2014/main" val="1813889254"/>
                    </a:ext>
                  </a:extLst>
                </a:gridCol>
                <a:gridCol w="5661684">
                  <a:extLst>
                    <a:ext uri="{9D8B030D-6E8A-4147-A177-3AD203B41FA5}">
                      <a16:colId xmlns:a16="http://schemas.microsoft.com/office/drawing/2014/main" val="184926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0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getwd</a:t>
                      </a:r>
                      <a:r>
                        <a:rPr lang="es-PE" dirty="0"/>
                        <a:t>()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Muestra el </a:t>
                      </a:r>
                      <a:r>
                        <a:rPr lang="es-PE" dirty="0" err="1"/>
                        <a:t>wd</a:t>
                      </a:r>
                      <a:r>
                        <a:rPr lang="es-PE" dirty="0"/>
                        <a:t>: </a:t>
                      </a:r>
                      <a:r>
                        <a:rPr lang="es-PE" dirty="0" err="1"/>
                        <a:t>working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directory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setwd</a:t>
                      </a:r>
                      <a:r>
                        <a:rPr lang="es-PE" dirty="0"/>
                        <a:t>("</a:t>
                      </a:r>
                      <a:r>
                        <a:rPr lang="es-PE" dirty="0" err="1"/>
                        <a:t>midirectorio</a:t>
                      </a:r>
                      <a:r>
                        <a:rPr lang="es-PE" dirty="0"/>
                        <a:t>")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Ajusta el </a:t>
                      </a:r>
                      <a:r>
                        <a:rPr lang="es-PE" dirty="0" err="1"/>
                        <a:t>wd</a:t>
                      </a:r>
                      <a:r>
                        <a:rPr lang="es-PE" dirty="0"/>
                        <a:t> al especificado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ls</a:t>
                      </a:r>
                      <a:r>
                        <a:rPr lang="es-PE" dirty="0"/>
                        <a:t>()  o </a:t>
                      </a:r>
                      <a:r>
                        <a:rPr lang="es-PE" dirty="0" err="1"/>
                        <a:t>dir</a:t>
                      </a:r>
                      <a:r>
                        <a:rPr lang="es-PE" dirty="0"/>
                        <a:t>()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Lista lo que hay en el </a:t>
                      </a:r>
                      <a:r>
                        <a:rPr lang="es-PE" dirty="0" err="1"/>
                        <a:t>wd</a:t>
                      </a:r>
                      <a:r>
                        <a:rPr lang="es-P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kern="1200" dirty="0" err="1"/>
                        <a:t>history</a:t>
                      </a:r>
                      <a:r>
                        <a:rPr lang="es-PE" sz="1800" kern="1200" dirty="0"/>
                        <a:t>()</a:t>
                      </a:r>
                      <a:endParaRPr lang="es-P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/>
                        <a:t>Muestra los últimos comandos  ejecutados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kern="1200" dirty="0" err="1"/>
                        <a:t>savehistory</a:t>
                      </a:r>
                      <a:r>
                        <a:rPr lang="es-PE" sz="1800" kern="1200" dirty="0"/>
                        <a:t>()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/>
                        <a:t>Guarda el historial de comandos, por defecto en .</a:t>
                      </a:r>
                      <a:r>
                        <a:rPr lang="es-PE" sz="1800" kern="1200" dirty="0" err="1"/>
                        <a:t>Rhistory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5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kern="1200" dirty="0" err="1"/>
                        <a:t>loadhistory</a:t>
                      </a:r>
                      <a:r>
                        <a:rPr lang="es-PE" sz="1800" kern="1200" dirty="0"/>
                        <a:t>()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/>
                        <a:t>Carga el historial de comandos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kern="1200" dirty="0" err="1"/>
                        <a:t>save.image</a:t>
                      </a:r>
                      <a:r>
                        <a:rPr lang="es-PE" sz="1800" kern="1200" dirty="0"/>
                        <a:t>("</a:t>
                      </a:r>
                      <a:r>
                        <a:rPr lang="es-PE" sz="1800" kern="1200" dirty="0" err="1"/>
                        <a:t>mywspace.R</a:t>
                      </a:r>
                      <a:r>
                        <a:rPr lang="es-PE" sz="1800" kern="1200" dirty="0"/>
                        <a:t>")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/>
                        <a:t>Guarda los objetos del </a:t>
                      </a:r>
                      <a:r>
                        <a:rPr lang="es-PE" sz="1800" kern="1200" dirty="0" err="1"/>
                        <a:t>workspace</a:t>
                      </a:r>
                      <a:r>
                        <a:rPr lang="es-PE" sz="1800" kern="1200" dirty="0"/>
                        <a:t>, por defecto en .</a:t>
                      </a:r>
                      <a:r>
                        <a:rPr lang="es-PE" sz="1800" kern="1200" dirty="0" err="1"/>
                        <a:t>Rdata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kern="1200" dirty="0"/>
                        <a:t>load("</a:t>
                      </a:r>
                      <a:r>
                        <a:rPr lang="es-PE" sz="1800" kern="1200" dirty="0" err="1"/>
                        <a:t>mywspace.R</a:t>
                      </a:r>
                      <a:r>
                        <a:rPr lang="es-PE" sz="1800" kern="1200" dirty="0"/>
                        <a:t>")</a:t>
                      </a:r>
                      <a:endParaRPr lang="es-P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/>
                        <a:t>Carga el </a:t>
                      </a:r>
                      <a:r>
                        <a:rPr lang="es-PE" sz="1800" kern="1200" dirty="0" err="1"/>
                        <a:t>workspace</a:t>
                      </a:r>
                      <a:r>
                        <a:rPr lang="es-PE" sz="1800" kern="1200" dirty="0"/>
                        <a:t> </a:t>
                      </a:r>
                      <a:r>
                        <a:rPr lang="es-PE" sz="1800" kern="1200" dirty="0" err="1"/>
                        <a:t>mywspace.R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5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5E95-F27E-4DEB-9F15-2AA793E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Algunas funciones útiles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FF30F0-00FD-4053-8716-523BE333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70119"/>
              </p:ext>
            </p:extLst>
          </p:nvPr>
        </p:nvGraphicFramePr>
        <p:xfrm>
          <a:off x="1810657" y="1789565"/>
          <a:ext cx="8570686" cy="44500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06280">
                  <a:extLst>
                    <a:ext uri="{9D8B030D-6E8A-4147-A177-3AD203B41FA5}">
                      <a16:colId xmlns:a16="http://schemas.microsoft.com/office/drawing/2014/main" val="1813889254"/>
                    </a:ext>
                  </a:extLst>
                </a:gridCol>
                <a:gridCol w="5664406">
                  <a:extLst>
                    <a:ext uri="{9D8B030D-6E8A-4147-A177-3AD203B41FA5}">
                      <a16:colId xmlns:a16="http://schemas.microsoft.com/office/drawing/2014/main" val="184926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0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length</a:t>
                      </a:r>
                      <a:r>
                        <a:rPr lang="es-PE" b="1" dirty="0"/>
                        <a:t>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Números de componentes,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dim</a:t>
                      </a:r>
                      <a:r>
                        <a:rPr lang="es-PE" b="1" dirty="0"/>
                        <a:t>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Dimensión de un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str</a:t>
                      </a:r>
                      <a:r>
                        <a:rPr lang="es-PE" b="1" dirty="0"/>
                        <a:t>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Estructura de un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P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P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Clase(</a:t>
                      </a:r>
                      <a:r>
                        <a:rPr lang="es-PE" dirty="0" err="1"/>
                        <a:t>class</a:t>
                      </a:r>
                      <a:r>
                        <a:rPr lang="es-PE" dirty="0"/>
                        <a:t>) o tipo de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</a:t>
                      </a:r>
                      <a:r>
                        <a:rPr lang="es-P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P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Nombres de los componentes de un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5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c(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, 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Combina objetos en un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head(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Lista los 10 primeros elementos de un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tail</a:t>
                      </a:r>
                      <a:r>
                        <a:rPr lang="es-PE" b="1" dirty="0"/>
                        <a:t>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Lista los 10 últimos elementos de un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3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ls</a:t>
                      </a:r>
                      <a:r>
                        <a:rPr lang="es-PE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Lista los objetos actuales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rm</a:t>
                      </a:r>
                      <a:r>
                        <a:rPr lang="es-PE" b="1" dirty="0"/>
                        <a:t>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Borra un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2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 err="1"/>
                        <a:t>save</a:t>
                      </a:r>
                      <a:r>
                        <a:rPr lang="es-PE" b="1" dirty="0"/>
                        <a:t>(</a:t>
                      </a:r>
                      <a:r>
                        <a:rPr lang="es-PE" b="1" dirty="0" err="1"/>
                        <a:t>obj</a:t>
                      </a:r>
                      <a:r>
                        <a:rPr lang="es-P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Guarda una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7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9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1FCC-154F-4216-ACDE-2C25A136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 </a:t>
            </a:r>
            <a:r>
              <a:rPr lang="es-PE" b="1" dirty="0" err="1"/>
              <a:t>Science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E6EA8-13C0-4934-84B5-E3A43AB7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la extracción de conocimiento de grandes volúmenes de datos estructurados y no estructurados mediante el uso de técnicas de minería de datos y análisis predictivo.</a:t>
            </a:r>
          </a:p>
        </p:txBody>
      </p:sp>
      <p:pic>
        <p:nvPicPr>
          <p:cNvPr id="4" name="Picture 2" descr="http://www.datascienceassn.org/sites/default/files/users/user30/Data%20Science%20Venn%20Diagram%20by%20Shelly%20Palmer%202015.png">
            <a:extLst>
              <a:ext uri="{FF2B5EF4-FFF2-40B4-BE49-F238E27FC236}">
                <a16:creationId xmlns:a16="http://schemas.microsoft.com/office/drawing/2014/main" id="{70DDF908-CF3A-41AF-B19A-2028ECBD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3" y="3027446"/>
            <a:ext cx="3712976" cy="383055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4DF7FF-6DD2-475B-9925-59C93F2B7C99}"/>
              </a:ext>
            </a:extLst>
          </p:cNvPr>
          <p:cNvSpPr txBox="1"/>
          <p:nvPr/>
        </p:nvSpPr>
        <p:spPr>
          <a:xfrm>
            <a:off x="6667842" y="3380125"/>
            <a:ext cx="3712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Análisis Estadístico</a:t>
            </a:r>
          </a:p>
          <a:p>
            <a:r>
              <a:rPr lang="es-PE" sz="2000" dirty="0"/>
              <a:t>- Estadística inferencial</a:t>
            </a:r>
          </a:p>
          <a:p>
            <a:r>
              <a:rPr lang="es-PE" sz="2000" dirty="0"/>
              <a:t>- Algoritmos</a:t>
            </a:r>
          </a:p>
          <a:p>
            <a:r>
              <a:rPr lang="es-PE" sz="2000" dirty="0"/>
              <a:t>- Experimentos</a:t>
            </a:r>
          </a:p>
          <a:p>
            <a:endParaRPr lang="es-PE" sz="2000" dirty="0"/>
          </a:p>
          <a:p>
            <a:r>
              <a:rPr lang="es-PE" sz="2000" b="1" dirty="0"/>
              <a:t>Programación</a:t>
            </a:r>
          </a:p>
          <a:p>
            <a:r>
              <a:rPr lang="es-PE" sz="2000" dirty="0"/>
              <a:t>- Hacking</a:t>
            </a:r>
          </a:p>
          <a:p>
            <a:r>
              <a:rPr lang="es-PE" sz="2000" dirty="0"/>
              <a:t>- Python, R, </a:t>
            </a:r>
            <a:r>
              <a:rPr lang="es-PE" sz="2000" dirty="0" err="1"/>
              <a:t>etc</a:t>
            </a:r>
            <a:r>
              <a:rPr lang="es-PE" sz="2000" dirty="0"/>
              <a:t>…</a:t>
            </a:r>
          </a:p>
          <a:p>
            <a:endParaRPr lang="es-PE" sz="2000" dirty="0"/>
          </a:p>
          <a:p>
            <a:r>
              <a:rPr lang="es-PE" sz="2000" b="1" dirty="0"/>
              <a:t>Conocimiento del área</a:t>
            </a:r>
          </a:p>
          <a:p>
            <a:r>
              <a:rPr lang="es-PE" sz="2000" dirty="0"/>
              <a:t>*Hidrología</a:t>
            </a:r>
          </a:p>
        </p:txBody>
      </p:sp>
    </p:spTree>
    <p:extLst>
      <p:ext uri="{BB962C8B-B14F-4D97-AF65-F5344CB8AC3E}">
        <p14:creationId xmlns:p14="http://schemas.microsoft.com/office/powerpoint/2010/main" val="210556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CF0B2-88BB-4706-9C4F-FC59EA44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Funciones útiles de estadística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7E2F1E-3829-4C69-8706-053EBD075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460" y="1690688"/>
            <a:ext cx="9403080" cy="43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DDF4D9C-483C-4A2D-8CC9-9055955A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709" y="107515"/>
            <a:ext cx="7705148" cy="66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66F3-4621-4B37-AB5E-D27D4079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s-PE" b="1" dirty="0"/>
              <a:t>Data </a:t>
            </a:r>
            <a:r>
              <a:rPr lang="es-PE" b="1" dirty="0" err="1"/>
              <a:t>Science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3424E-ECFF-4A0A-8309-75443971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Business Intelligence</a:t>
            </a:r>
          </a:p>
          <a:p>
            <a:r>
              <a:rPr lang="en-US" dirty="0" err="1"/>
              <a:t>Estadística</a:t>
            </a:r>
            <a:endParaRPr lang="en-US" dirty="0"/>
          </a:p>
          <a:p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Visualización</a:t>
            </a:r>
            <a:endParaRPr lang="en-US" dirty="0"/>
          </a:p>
          <a:p>
            <a:r>
              <a:rPr lang="en-US" dirty="0"/>
              <a:t>Machine Learning</a:t>
            </a:r>
          </a:p>
          <a:p>
            <a:r>
              <a:rPr lang="en-US" dirty="0"/>
              <a:t>Data Mining</a:t>
            </a:r>
          </a:p>
          <a:p>
            <a:r>
              <a:rPr lang="en-US" dirty="0" err="1"/>
              <a:t>Inteligencia</a:t>
            </a:r>
            <a:r>
              <a:rPr lang="en-US" dirty="0"/>
              <a:t> Artificial</a:t>
            </a:r>
          </a:p>
          <a:p>
            <a:r>
              <a:rPr lang="en-US" dirty="0"/>
              <a:t>Big Data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9048FA-981F-43B0-B8DD-A6B4B6D9D14E}"/>
              </a:ext>
            </a:extLst>
          </p:cNvPr>
          <p:cNvSpPr txBox="1">
            <a:spLocks/>
          </p:cNvSpPr>
          <p:nvPr/>
        </p:nvSpPr>
        <p:spPr>
          <a:xfrm>
            <a:off x="5315712" y="410718"/>
            <a:ext cx="5657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</a:t>
            </a:r>
            <a:r>
              <a:rPr lang="en-US" b="1" dirty="0"/>
              <a:t> Data Science?</a:t>
            </a:r>
            <a:endParaRPr lang="es-PE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AEB48AD-8319-432A-B508-5C64A627FD03}"/>
              </a:ext>
            </a:extLst>
          </p:cNvPr>
          <p:cNvSpPr txBox="1">
            <a:spLocks/>
          </p:cNvSpPr>
          <p:nvPr/>
        </p:nvSpPr>
        <p:spPr>
          <a:xfrm>
            <a:off x="5315712" y="1871218"/>
            <a:ext cx="5425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Facebook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Netflix</a:t>
            </a:r>
          </a:p>
          <a:p>
            <a:r>
              <a:rPr lang="en-US" dirty="0" err="1"/>
              <a:t>Rozetka</a:t>
            </a:r>
            <a:endParaRPr lang="en-US" dirty="0"/>
          </a:p>
          <a:p>
            <a:r>
              <a:rPr lang="en-US" dirty="0"/>
              <a:t>Microsoft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95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558D3-4286-4A1F-A73E-3823CB6C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El proceso de ciencia de datos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D87B94A-7801-42C1-84DC-0D53021E1FB3}"/>
              </a:ext>
            </a:extLst>
          </p:cNvPr>
          <p:cNvSpPr/>
          <p:nvPr/>
        </p:nvSpPr>
        <p:spPr>
          <a:xfrm>
            <a:off x="4084320" y="2383536"/>
            <a:ext cx="2365248" cy="658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Obtener los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812BBE3-6DFC-4B45-BD87-FA4B40648804}"/>
              </a:ext>
            </a:extLst>
          </p:cNvPr>
          <p:cNvSpPr/>
          <p:nvPr/>
        </p:nvSpPr>
        <p:spPr>
          <a:xfrm>
            <a:off x="4084320" y="3182112"/>
            <a:ext cx="2365248" cy="658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/>
              <a:t>Preparar los datos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BB1592-6514-490C-9559-45AA6B229D9A}"/>
              </a:ext>
            </a:extLst>
          </p:cNvPr>
          <p:cNvSpPr/>
          <p:nvPr/>
        </p:nvSpPr>
        <p:spPr>
          <a:xfrm>
            <a:off x="4084320" y="3980688"/>
            <a:ext cx="2365248" cy="658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/>
              <a:t>Explorar los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7EE2321-D416-4AC6-820D-AA7DCF5DBC84}"/>
              </a:ext>
            </a:extLst>
          </p:cNvPr>
          <p:cNvSpPr/>
          <p:nvPr/>
        </p:nvSpPr>
        <p:spPr>
          <a:xfrm>
            <a:off x="4084320" y="4779264"/>
            <a:ext cx="2365248" cy="658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/>
              <a:t>Modelar los datos</a:t>
            </a:r>
          </a:p>
        </p:txBody>
      </p: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A1761EB2-A4E5-44D3-BCEB-8837CF05B758}"/>
              </a:ext>
            </a:extLst>
          </p:cNvPr>
          <p:cNvCxnSpPr>
            <a:cxnSpLocks/>
          </p:cNvCxnSpPr>
          <p:nvPr/>
        </p:nvCxnSpPr>
        <p:spPr>
          <a:xfrm rot="10800000">
            <a:off x="4084320" y="1914144"/>
            <a:ext cx="12700" cy="3998976"/>
          </a:xfrm>
          <a:prstGeom prst="curvedConnector3">
            <a:avLst>
              <a:gd name="adj1" fmla="val 11874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06FDFBEC-83EA-479A-8FBD-8D883D92BB8E}"/>
              </a:ext>
            </a:extLst>
          </p:cNvPr>
          <p:cNvCxnSpPr>
            <a:cxnSpLocks/>
          </p:cNvCxnSpPr>
          <p:nvPr/>
        </p:nvCxnSpPr>
        <p:spPr>
          <a:xfrm flipV="1">
            <a:off x="6449568" y="5273040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51E5706D-E3B5-4265-9313-3EAC34FB528B}"/>
              </a:ext>
            </a:extLst>
          </p:cNvPr>
          <p:cNvCxnSpPr>
            <a:cxnSpLocks/>
          </p:cNvCxnSpPr>
          <p:nvPr/>
        </p:nvCxnSpPr>
        <p:spPr>
          <a:xfrm flipV="1">
            <a:off x="6436868" y="4474464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A9031BF9-685A-47E7-8C04-A5F2C12988E3}"/>
              </a:ext>
            </a:extLst>
          </p:cNvPr>
          <p:cNvCxnSpPr>
            <a:cxnSpLocks/>
          </p:cNvCxnSpPr>
          <p:nvPr/>
        </p:nvCxnSpPr>
        <p:spPr>
          <a:xfrm flipV="1">
            <a:off x="6443218" y="3674364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curvado 64">
            <a:extLst>
              <a:ext uri="{FF2B5EF4-FFF2-40B4-BE49-F238E27FC236}">
                <a16:creationId xmlns:a16="http://schemas.microsoft.com/office/drawing/2014/main" id="{6E41C76F-1774-4265-957F-027A12B21C8B}"/>
              </a:ext>
            </a:extLst>
          </p:cNvPr>
          <p:cNvCxnSpPr>
            <a:cxnSpLocks/>
          </p:cNvCxnSpPr>
          <p:nvPr/>
        </p:nvCxnSpPr>
        <p:spPr>
          <a:xfrm flipV="1">
            <a:off x="6455918" y="2871216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curvado 65">
            <a:extLst>
              <a:ext uri="{FF2B5EF4-FFF2-40B4-BE49-F238E27FC236}">
                <a16:creationId xmlns:a16="http://schemas.microsoft.com/office/drawing/2014/main" id="{F9515E2D-884A-45C7-AB4C-E89AC683EEC3}"/>
              </a:ext>
            </a:extLst>
          </p:cNvPr>
          <p:cNvCxnSpPr>
            <a:cxnSpLocks/>
          </p:cNvCxnSpPr>
          <p:nvPr/>
        </p:nvCxnSpPr>
        <p:spPr>
          <a:xfrm flipV="1">
            <a:off x="6443218" y="2071878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72BF147D-4659-4B60-9DCF-B9CBA4137BC7}"/>
              </a:ext>
            </a:extLst>
          </p:cNvPr>
          <p:cNvCxnSpPr>
            <a:cxnSpLocks/>
          </p:cNvCxnSpPr>
          <p:nvPr/>
        </p:nvCxnSpPr>
        <p:spPr>
          <a:xfrm flipH="1">
            <a:off x="4109720" y="5149596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curvado 68">
            <a:extLst>
              <a:ext uri="{FF2B5EF4-FFF2-40B4-BE49-F238E27FC236}">
                <a16:creationId xmlns:a16="http://schemas.microsoft.com/office/drawing/2014/main" id="{377A1469-C29F-4E86-AD8A-B49145203ACB}"/>
              </a:ext>
            </a:extLst>
          </p:cNvPr>
          <p:cNvCxnSpPr>
            <a:cxnSpLocks/>
          </p:cNvCxnSpPr>
          <p:nvPr/>
        </p:nvCxnSpPr>
        <p:spPr>
          <a:xfrm flipH="1">
            <a:off x="4097020" y="4351020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038A28B9-D841-4D13-B81C-B95CB2E10372}"/>
              </a:ext>
            </a:extLst>
          </p:cNvPr>
          <p:cNvCxnSpPr>
            <a:cxnSpLocks/>
          </p:cNvCxnSpPr>
          <p:nvPr/>
        </p:nvCxnSpPr>
        <p:spPr>
          <a:xfrm flipH="1">
            <a:off x="4103370" y="3550920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7C658576-A21C-474C-AB8F-C5F010A0FBC8}"/>
              </a:ext>
            </a:extLst>
          </p:cNvPr>
          <p:cNvCxnSpPr>
            <a:cxnSpLocks/>
          </p:cNvCxnSpPr>
          <p:nvPr/>
        </p:nvCxnSpPr>
        <p:spPr>
          <a:xfrm flipH="1">
            <a:off x="4116070" y="2747772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curvado 71">
            <a:extLst>
              <a:ext uri="{FF2B5EF4-FFF2-40B4-BE49-F238E27FC236}">
                <a16:creationId xmlns:a16="http://schemas.microsoft.com/office/drawing/2014/main" id="{6EBEF770-5148-48B2-8884-0672797A9D37}"/>
              </a:ext>
            </a:extLst>
          </p:cNvPr>
          <p:cNvCxnSpPr>
            <a:cxnSpLocks/>
          </p:cNvCxnSpPr>
          <p:nvPr/>
        </p:nvCxnSpPr>
        <p:spPr>
          <a:xfrm flipH="1">
            <a:off x="4103370" y="1948434"/>
            <a:ext cx="12700" cy="640080"/>
          </a:xfrm>
          <a:prstGeom prst="curvedConnector4">
            <a:avLst>
              <a:gd name="adj1" fmla="val 4920000"/>
              <a:gd name="adj2" fmla="val 9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Nube 73">
            <a:extLst>
              <a:ext uri="{FF2B5EF4-FFF2-40B4-BE49-F238E27FC236}">
                <a16:creationId xmlns:a16="http://schemas.microsoft.com/office/drawing/2014/main" id="{0AA535D0-5C19-4136-9665-8C6D45707350}"/>
              </a:ext>
            </a:extLst>
          </p:cNvPr>
          <p:cNvSpPr/>
          <p:nvPr/>
        </p:nvSpPr>
        <p:spPr>
          <a:xfrm>
            <a:off x="4047743" y="1401938"/>
            <a:ext cx="2828795" cy="831437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Plantear la pregunta correcta</a:t>
            </a:r>
          </a:p>
        </p:txBody>
      </p:sp>
      <p:sp>
        <p:nvSpPr>
          <p:cNvPr id="75" name="Nube 74">
            <a:extLst>
              <a:ext uri="{FF2B5EF4-FFF2-40B4-BE49-F238E27FC236}">
                <a16:creationId xmlns:a16="http://schemas.microsoft.com/office/drawing/2014/main" id="{49C4D8EE-C033-460B-9B3E-8839FF2D7B82}"/>
              </a:ext>
            </a:extLst>
          </p:cNvPr>
          <p:cNvSpPr/>
          <p:nvPr/>
        </p:nvSpPr>
        <p:spPr>
          <a:xfrm>
            <a:off x="3870959" y="5576316"/>
            <a:ext cx="2828795" cy="831437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Comunicar los resultados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C039DE90-ADF9-4D9B-840E-A2669C52BC7D}"/>
              </a:ext>
            </a:extLst>
          </p:cNvPr>
          <p:cNvSpPr/>
          <p:nvPr/>
        </p:nvSpPr>
        <p:spPr>
          <a:xfrm>
            <a:off x="7522695" y="6407753"/>
            <a:ext cx="327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44546A"/>
                </a:solidFill>
              </a:rPr>
              <a:t>Adaptado de </a:t>
            </a:r>
            <a:r>
              <a:rPr lang="es-PE" dirty="0">
                <a:solidFill>
                  <a:srgbClr val="0563C1"/>
                </a:solidFill>
              </a:rPr>
              <a:t>science2knowledge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824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396D-3E53-4FCB-A06C-0AE99801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Experiencia en el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E064-F06C-496D-A3C1-0ED55CA7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Es esto A o B o C? </a:t>
            </a:r>
            <a:r>
              <a:rPr lang="es-PE" b="1" dirty="0"/>
              <a:t>		:: </a:t>
            </a:r>
            <a:r>
              <a:rPr lang="es-PE" dirty="0"/>
              <a:t>clasificación</a:t>
            </a:r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Es esto extraño? 	</a:t>
            </a:r>
            <a:r>
              <a:rPr lang="es-PE" b="1" dirty="0"/>
              <a:t>		:: </a:t>
            </a:r>
            <a:r>
              <a:rPr lang="es-PE" dirty="0"/>
              <a:t>detección de anomalías</a:t>
            </a:r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Cuánto/qué tanto? </a:t>
            </a:r>
            <a:r>
              <a:rPr lang="es-PE" b="1" dirty="0"/>
              <a:t>		:: </a:t>
            </a:r>
            <a:r>
              <a:rPr lang="es-PE" dirty="0"/>
              <a:t>regresión</a:t>
            </a:r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Cómo está organizado? </a:t>
            </a:r>
            <a:r>
              <a:rPr lang="es-PE" b="1" dirty="0"/>
              <a:t>	:: </a:t>
            </a:r>
            <a:r>
              <a:rPr lang="es-PE" dirty="0" err="1"/>
              <a:t>clustering</a:t>
            </a:r>
            <a:endParaRPr lang="es-PE" dirty="0"/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Cómo cambiará? 	</a:t>
            </a:r>
            <a:r>
              <a:rPr lang="es-PE" b="1" dirty="0"/>
              <a:t>	:: </a:t>
            </a:r>
            <a:r>
              <a:rPr lang="es-PE" dirty="0"/>
              <a:t>predicción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DDDCE5-45F7-41CB-A103-A7B1A610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5940425"/>
            <a:ext cx="11058525" cy="7429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965FD6A-91D9-4135-95A2-186009C46578}"/>
              </a:ext>
            </a:extLst>
          </p:cNvPr>
          <p:cNvSpPr/>
          <p:nvPr/>
        </p:nvSpPr>
        <p:spPr>
          <a:xfrm>
            <a:off x="6900672" y="5226625"/>
            <a:ext cx="512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75B6"/>
                </a:solidFill>
                <a:latin typeface="Baskerville Old Face" panose="02020602080505020303" pitchFamily="18" charset="0"/>
              </a:rPr>
              <a:t>"The key word in data science is not data; it is science"</a:t>
            </a:r>
          </a:p>
          <a:p>
            <a:r>
              <a:rPr lang="en-US" dirty="0">
                <a:solidFill>
                  <a:srgbClr val="2E75B6"/>
                </a:solidFill>
                <a:latin typeface="Baskerville Old Face" panose="02020602080505020303" pitchFamily="18" charset="0"/>
              </a:rPr>
              <a:t>Jeff Leek. Data Science Specialization. Coursera.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20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E064-F06C-496D-A3C1-0ED55CA7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045"/>
            <a:ext cx="10515600" cy="4135596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Recolección de datos:		</a:t>
            </a:r>
            <a:r>
              <a:rPr lang="es-PE" dirty="0"/>
              <a:t>:: Estaciones, aforos</a:t>
            </a:r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Importar datos</a:t>
            </a:r>
            <a:r>
              <a:rPr lang="es-PE" b="1" dirty="0"/>
              <a:t>		 	</a:t>
            </a:r>
            <a:r>
              <a:rPr lang="es-PE" dirty="0"/>
              <a:t>:: read.csv, </a:t>
            </a:r>
            <a:r>
              <a:rPr lang="es-PE" dirty="0" err="1"/>
              <a:t>read.delim</a:t>
            </a:r>
            <a:endParaRPr lang="es-PE" dirty="0"/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Importar capas vector		</a:t>
            </a:r>
            <a:r>
              <a:rPr lang="es-PE" dirty="0"/>
              <a:t>:: paquetes </a:t>
            </a:r>
            <a:r>
              <a:rPr lang="es-PE" dirty="0" err="1"/>
              <a:t>rgdal</a:t>
            </a:r>
            <a:r>
              <a:rPr lang="es-PE" dirty="0"/>
              <a:t>, </a:t>
            </a:r>
            <a:r>
              <a:rPr lang="es-PE" dirty="0" err="1"/>
              <a:t>raster</a:t>
            </a:r>
            <a:r>
              <a:rPr lang="es-PE" dirty="0"/>
              <a:t>, </a:t>
            </a:r>
            <a:r>
              <a:rPr lang="es-PE" dirty="0" err="1"/>
              <a:t>sf</a:t>
            </a:r>
            <a:r>
              <a:rPr lang="es-PE" dirty="0"/>
              <a:t>, </a:t>
            </a:r>
            <a:r>
              <a:rPr lang="es-PE" dirty="0" err="1"/>
              <a:t>sp</a:t>
            </a:r>
            <a:r>
              <a:rPr lang="es-PE" dirty="0"/>
              <a:t>, </a:t>
            </a:r>
            <a:r>
              <a:rPr lang="es-PE" dirty="0" err="1"/>
              <a:t>ogr</a:t>
            </a:r>
            <a:endParaRPr lang="es-PE" dirty="0"/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Importar capas </a:t>
            </a:r>
            <a:r>
              <a:rPr lang="es-PE" b="1" dirty="0" err="1">
                <a:solidFill>
                  <a:schemeClr val="bg1">
                    <a:lumMod val="50000"/>
                  </a:schemeClr>
                </a:solidFill>
              </a:rPr>
              <a:t>raster</a:t>
            </a: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s-PE" dirty="0"/>
              <a:t>:: paquete </a:t>
            </a:r>
            <a:r>
              <a:rPr lang="es-PE" dirty="0" err="1"/>
              <a:t>raster</a:t>
            </a:r>
            <a:endParaRPr lang="es-PE" dirty="0"/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Obtener datos georreferenciados mediante </a:t>
            </a:r>
            <a:r>
              <a:rPr lang="es-PE" b="1" dirty="0" err="1">
                <a:solidFill>
                  <a:schemeClr val="bg1">
                    <a:lumMod val="50000"/>
                  </a:schemeClr>
                </a:solidFill>
              </a:rPr>
              <a:t>APIs</a:t>
            </a:r>
            <a:r>
              <a:rPr lang="es-PE" dirty="0"/>
              <a:t> :: paquete </a:t>
            </a:r>
            <a:r>
              <a:rPr lang="es-PE" dirty="0" err="1"/>
              <a:t>twitteR</a:t>
            </a:r>
            <a:r>
              <a:rPr lang="es-PE" dirty="0"/>
              <a:t>, </a:t>
            </a:r>
            <a:r>
              <a:rPr lang="es-PE" dirty="0">
                <a:hlinkClick r:id="rId2"/>
              </a:rPr>
              <a:t>ejemplo</a:t>
            </a:r>
            <a:endParaRPr lang="es-PE" dirty="0"/>
          </a:p>
          <a:p>
            <a:r>
              <a:rPr lang="es-PE" sz="3000" b="1" dirty="0">
                <a:solidFill>
                  <a:schemeClr val="bg1">
                    <a:lumMod val="50000"/>
                  </a:schemeClr>
                </a:solidFill>
              </a:rPr>
              <a:t>Descargar imágenes satelitales/información geográfica </a:t>
            </a:r>
            <a:r>
              <a:rPr lang="es-PE" dirty="0"/>
              <a:t>:: paquete </a:t>
            </a:r>
            <a:r>
              <a:rPr lang="es-PE" dirty="0" err="1"/>
              <a:t>raster</a:t>
            </a:r>
            <a:r>
              <a:rPr lang="es-PE" dirty="0"/>
              <a:t>, </a:t>
            </a:r>
            <a:r>
              <a:rPr lang="es-PE" dirty="0" err="1"/>
              <a:t>modis</a:t>
            </a:r>
            <a:r>
              <a:rPr lang="es-PE" dirty="0"/>
              <a:t>, </a:t>
            </a:r>
            <a:r>
              <a:rPr lang="es-PE" dirty="0" err="1"/>
              <a:t>MODISTools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65FD6A-91D9-4135-95A2-186009C46578}"/>
              </a:ext>
            </a:extLst>
          </p:cNvPr>
          <p:cNvSpPr/>
          <p:nvPr/>
        </p:nvSpPr>
        <p:spPr>
          <a:xfrm>
            <a:off x="5974080" y="5565178"/>
            <a:ext cx="6217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Baskerville Old Face" panose="02020602080505020303" pitchFamily="18" charset="0"/>
              </a:rPr>
              <a:t>http://amsantac.co/other/webinar/2016-07-13/spatial-data-science-r-webinar-es.html</a:t>
            </a:r>
            <a:endParaRPr lang="es-PE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F3008-F110-4887-910A-304BCCD7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5971779"/>
            <a:ext cx="110299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E064-F06C-496D-A3C1-0ED55CA7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632"/>
            <a:ext cx="10515600" cy="43769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sz="3600" b="1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s-PE" sz="3600" b="1" dirty="0" err="1">
                <a:solidFill>
                  <a:schemeClr val="bg1">
                    <a:lumMod val="50000"/>
                  </a:schemeClr>
                </a:solidFill>
              </a:rPr>
              <a:t>cleaning</a:t>
            </a:r>
            <a:r>
              <a:rPr lang="es-PE" sz="3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PE" sz="3600" b="1" dirty="0" err="1">
                <a:solidFill>
                  <a:schemeClr val="bg1">
                    <a:lumMod val="50000"/>
                  </a:schemeClr>
                </a:solidFill>
              </a:rPr>
              <a:t>subset</a:t>
            </a:r>
            <a:r>
              <a:rPr lang="es-PE" sz="3600" b="1" dirty="0">
                <a:solidFill>
                  <a:schemeClr val="bg1">
                    <a:lumMod val="50000"/>
                  </a:schemeClr>
                </a:solidFill>
              </a:rPr>
              <a:t>, etc.</a:t>
            </a:r>
          </a:p>
          <a:p>
            <a:r>
              <a:rPr lang="es-PE" dirty="0"/>
              <a:t>Manipular datos con “verbos” del paquete </a:t>
            </a:r>
            <a:r>
              <a:rPr lang="es-PE" dirty="0" err="1"/>
              <a:t>dplyr</a:t>
            </a:r>
            <a:r>
              <a:rPr lang="es-PE" dirty="0"/>
              <a:t> y otros del </a:t>
            </a:r>
            <a:r>
              <a:rPr lang="es-PE" dirty="0" err="1"/>
              <a:t>Hadley</a:t>
            </a:r>
            <a:r>
              <a:rPr lang="es-PE" dirty="0"/>
              <a:t>-verse</a:t>
            </a:r>
          </a:p>
          <a:p>
            <a:r>
              <a:rPr lang="es-PE" dirty="0" err="1"/>
              <a:t>Subset</a:t>
            </a:r>
            <a:r>
              <a:rPr lang="es-PE" dirty="0"/>
              <a:t> espacial (paquetes </a:t>
            </a:r>
            <a:r>
              <a:rPr lang="es-PE" dirty="0" err="1"/>
              <a:t>sp</a:t>
            </a:r>
            <a:r>
              <a:rPr lang="es-PE" dirty="0"/>
              <a:t>, </a:t>
            </a:r>
            <a:r>
              <a:rPr lang="es-PE" dirty="0" err="1"/>
              <a:t>raster</a:t>
            </a:r>
            <a:r>
              <a:rPr lang="es-PE" dirty="0"/>
              <a:t>, ncdf4)</a:t>
            </a:r>
          </a:p>
          <a:p>
            <a:pPr marL="0" indent="0">
              <a:buNone/>
            </a:pPr>
            <a:r>
              <a:rPr lang="es-PE" sz="3600" b="1" dirty="0">
                <a:solidFill>
                  <a:schemeClr val="bg1">
                    <a:lumMod val="50000"/>
                  </a:schemeClr>
                </a:solidFill>
              </a:rPr>
              <a:t>Operaciones en vector:</a:t>
            </a:r>
          </a:p>
          <a:p>
            <a:r>
              <a:rPr lang="es-PE" dirty="0"/>
              <a:t>Operaciones en tabla de atributos (paquete </a:t>
            </a:r>
            <a:r>
              <a:rPr lang="es-PE" dirty="0" err="1"/>
              <a:t>sp</a:t>
            </a:r>
            <a:r>
              <a:rPr lang="es-PE" dirty="0"/>
              <a:t>)</a:t>
            </a:r>
          </a:p>
          <a:p>
            <a:r>
              <a:rPr lang="es-PE" dirty="0"/>
              <a:t>Superposición: unión, intersección, clip, extracción de valores de </a:t>
            </a:r>
            <a:r>
              <a:rPr lang="es-PE" dirty="0" err="1"/>
              <a:t>raster</a:t>
            </a:r>
            <a:r>
              <a:rPr lang="es-PE" dirty="0"/>
              <a:t> en puntos (paquetes </a:t>
            </a:r>
            <a:r>
              <a:rPr lang="es-PE" dirty="0" err="1"/>
              <a:t>raster</a:t>
            </a:r>
            <a:r>
              <a:rPr lang="es-PE" dirty="0"/>
              <a:t>, </a:t>
            </a:r>
            <a:r>
              <a:rPr lang="es-PE" dirty="0" err="1"/>
              <a:t>rgeos</a:t>
            </a:r>
            <a:r>
              <a:rPr lang="es-PE" dirty="0"/>
              <a:t>)</a:t>
            </a:r>
          </a:p>
          <a:p>
            <a:r>
              <a:rPr lang="es-PE" dirty="0" err="1"/>
              <a:t>Dissolve</a:t>
            </a:r>
            <a:r>
              <a:rPr lang="es-PE" dirty="0"/>
              <a:t> (paquetes </a:t>
            </a:r>
            <a:r>
              <a:rPr lang="es-PE" dirty="0" err="1"/>
              <a:t>sp</a:t>
            </a:r>
            <a:r>
              <a:rPr lang="es-PE" dirty="0"/>
              <a:t>, </a:t>
            </a:r>
            <a:r>
              <a:rPr lang="es-PE" dirty="0" err="1"/>
              <a:t>rgeos</a:t>
            </a:r>
            <a:r>
              <a:rPr lang="es-PE" dirty="0"/>
              <a:t>), buffer (paquete </a:t>
            </a:r>
            <a:r>
              <a:rPr lang="es-PE" dirty="0" err="1"/>
              <a:t>rgeos</a:t>
            </a:r>
            <a:r>
              <a:rPr lang="es-PE" dirty="0"/>
              <a:t>), </a:t>
            </a:r>
            <a:r>
              <a:rPr lang="es-PE" dirty="0" err="1"/>
              <a:t>sf</a:t>
            </a:r>
            <a:endParaRPr lang="es-PE" dirty="0"/>
          </a:p>
          <a:p>
            <a:r>
              <a:rPr lang="es-PE" dirty="0"/>
              <a:t>Rasterización (paquete </a:t>
            </a:r>
            <a:r>
              <a:rPr lang="es-PE" dirty="0" err="1"/>
              <a:t>raster</a:t>
            </a:r>
            <a:r>
              <a:rPr lang="es-PE" dirty="0"/>
              <a:t>)</a:t>
            </a:r>
          </a:p>
          <a:p>
            <a:pPr marL="0" indent="0">
              <a:buNone/>
            </a:pPr>
            <a:r>
              <a:rPr lang="es-PE" sz="3600" b="1" dirty="0">
                <a:solidFill>
                  <a:schemeClr val="bg1">
                    <a:lumMod val="50000"/>
                  </a:schemeClr>
                </a:solidFill>
              </a:rPr>
              <a:t>Operaciones en </a:t>
            </a:r>
            <a:r>
              <a:rPr lang="es-PE" sz="3600" b="1" dirty="0" err="1">
                <a:solidFill>
                  <a:schemeClr val="bg1">
                    <a:lumMod val="50000"/>
                  </a:schemeClr>
                </a:solidFill>
              </a:rPr>
              <a:t>raster</a:t>
            </a:r>
            <a:r>
              <a:rPr lang="es-PE" sz="3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s-PE" dirty="0"/>
              <a:t>Álgebra de mapas, filtros espaciales(</a:t>
            </a:r>
            <a:r>
              <a:rPr lang="es-PE" dirty="0" err="1"/>
              <a:t>ClassLite</a:t>
            </a:r>
            <a:r>
              <a:rPr lang="es-PE" dirty="0"/>
              <a:t>), </a:t>
            </a:r>
            <a:r>
              <a:rPr lang="es-PE" dirty="0" err="1"/>
              <a:t>remuestreo</a:t>
            </a:r>
            <a:r>
              <a:rPr lang="es-PE" dirty="0"/>
              <a:t>, … (paquete </a:t>
            </a:r>
            <a:r>
              <a:rPr lang="es-PE" dirty="0" err="1"/>
              <a:t>raster</a:t>
            </a:r>
            <a:r>
              <a:rPr lang="es-PE" dirty="0"/>
              <a:t>)</a:t>
            </a:r>
          </a:p>
          <a:p>
            <a:r>
              <a:rPr lang="es-PE" dirty="0"/>
              <a:t>Vectorización (paquetes </a:t>
            </a:r>
            <a:r>
              <a:rPr lang="es-PE" dirty="0" err="1"/>
              <a:t>rgdal</a:t>
            </a:r>
            <a:r>
              <a:rPr lang="es-PE" dirty="0"/>
              <a:t>, </a:t>
            </a:r>
            <a:r>
              <a:rPr lang="es-PE" dirty="0" err="1"/>
              <a:t>raster</a:t>
            </a:r>
            <a:r>
              <a:rPr lang="es-PE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65FD6A-91D9-4135-95A2-186009C46578}"/>
              </a:ext>
            </a:extLst>
          </p:cNvPr>
          <p:cNvSpPr/>
          <p:nvPr/>
        </p:nvSpPr>
        <p:spPr>
          <a:xfrm>
            <a:off x="5974080" y="5565178"/>
            <a:ext cx="6217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Baskerville Old Face" panose="02020602080505020303" pitchFamily="18" charset="0"/>
              </a:rPr>
              <a:t>http://amsantac.co/other/webinar/2016-07-13/spatial-data-science-r-webinar-es.html</a:t>
            </a:r>
            <a:endParaRPr lang="es-PE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48CCFA3-B0E0-4E99-B799-9F11D4D5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9" y="5987290"/>
            <a:ext cx="11029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E064-F06C-496D-A3C1-0ED55CA7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632"/>
            <a:ext cx="10515600" cy="4376928"/>
          </a:xfrm>
        </p:spPr>
        <p:txBody>
          <a:bodyPr>
            <a:normAutofit/>
          </a:bodyPr>
          <a:lstStyle/>
          <a:p>
            <a:pPr algn="just"/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Estadísticos descriptivos: </a:t>
            </a:r>
            <a:r>
              <a:rPr lang="es-PE" dirty="0"/>
              <a:t>medidas de tendencia central y de dispersión</a:t>
            </a:r>
          </a:p>
          <a:p>
            <a:pPr algn="just"/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Gráficos exploratorios (2D y 3D): </a:t>
            </a:r>
            <a:r>
              <a:rPr lang="es-PE" dirty="0" err="1"/>
              <a:t>scatterplot</a:t>
            </a:r>
            <a:r>
              <a:rPr lang="es-PE" dirty="0"/>
              <a:t>, </a:t>
            </a:r>
            <a:r>
              <a:rPr lang="es-PE" dirty="0" err="1"/>
              <a:t>boxplot</a:t>
            </a:r>
            <a:r>
              <a:rPr lang="es-PE" dirty="0"/>
              <a:t>, histograma, …</a:t>
            </a:r>
          </a:p>
          <a:p>
            <a:pPr algn="just"/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Autocorrelación espacial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65FD6A-91D9-4135-95A2-186009C46578}"/>
              </a:ext>
            </a:extLst>
          </p:cNvPr>
          <p:cNvSpPr/>
          <p:nvPr/>
        </p:nvSpPr>
        <p:spPr>
          <a:xfrm>
            <a:off x="5974080" y="5565178"/>
            <a:ext cx="6217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Baskerville Old Face" panose="02020602080505020303" pitchFamily="18" charset="0"/>
              </a:rPr>
              <a:t>http://amsantac.co/other/webinar/2016-07-13/spatial-data-science-r-webinar-es.html</a:t>
            </a:r>
            <a:endParaRPr lang="es-PE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F15B5A-25E7-42D1-AAF1-DD9773B9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9" y="5984623"/>
            <a:ext cx="110394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E064-F06C-496D-A3C1-0ED55CA7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632"/>
            <a:ext cx="10515600" cy="4376928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Regresión:</a:t>
            </a:r>
          </a:p>
          <a:p>
            <a:pPr lvl="1"/>
            <a:r>
              <a:rPr lang="es-PE" dirty="0"/>
              <a:t>Modelos espaciales </a:t>
            </a:r>
            <a:r>
              <a:rPr lang="es-PE" dirty="0" err="1"/>
              <a:t>autoregresivos</a:t>
            </a:r>
            <a:r>
              <a:rPr lang="es-PE" dirty="0"/>
              <a:t> (paquete </a:t>
            </a:r>
            <a:r>
              <a:rPr lang="es-PE" dirty="0" err="1"/>
              <a:t>spdep</a:t>
            </a:r>
            <a:r>
              <a:rPr lang="es-PE" dirty="0"/>
              <a:t>)</a:t>
            </a:r>
          </a:p>
          <a:p>
            <a:pPr lvl="1"/>
            <a:r>
              <a:rPr lang="es-PE" dirty="0"/>
              <a:t>Regresión ponderada geográficamente (paquete </a:t>
            </a:r>
            <a:r>
              <a:rPr lang="es-PE" dirty="0" err="1"/>
              <a:t>spgwr</a:t>
            </a:r>
            <a:r>
              <a:rPr lang="es-PE" dirty="0"/>
              <a:t>)</a:t>
            </a:r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Clasificación (Machine </a:t>
            </a:r>
            <a:r>
              <a:rPr lang="es-PE" b="1" dirty="0" err="1">
                <a:solidFill>
                  <a:schemeClr val="bg1">
                    <a:lumMod val="50000"/>
                  </a:schemeClr>
                </a:solidFill>
              </a:rPr>
              <a:t>Learning</a:t>
            </a: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pPr lvl="1"/>
            <a:r>
              <a:rPr lang="es-PE" dirty="0"/>
              <a:t>Supervisada: </a:t>
            </a:r>
            <a:r>
              <a:rPr lang="es-PE" dirty="0" err="1"/>
              <a:t>RandomForests</a:t>
            </a:r>
            <a:r>
              <a:rPr lang="es-PE" dirty="0"/>
              <a:t>, SVM, </a:t>
            </a:r>
            <a:r>
              <a:rPr lang="es-PE" dirty="0" err="1"/>
              <a:t>boosting</a:t>
            </a:r>
            <a:r>
              <a:rPr lang="es-PE" dirty="0"/>
              <a:t>, … (paquete </a:t>
            </a:r>
            <a:r>
              <a:rPr lang="es-PE" dirty="0" err="1"/>
              <a:t>caret</a:t>
            </a:r>
            <a:r>
              <a:rPr lang="es-PE" dirty="0"/>
              <a:t>)</a:t>
            </a:r>
          </a:p>
          <a:p>
            <a:pPr lvl="1"/>
            <a:r>
              <a:rPr lang="es-PE" dirty="0"/>
              <a:t>No supervisada: k-</a:t>
            </a:r>
            <a:r>
              <a:rPr lang="es-PE" dirty="0" err="1"/>
              <a:t>means</a:t>
            </a:r>
            <a:r>
              <a:rPr lang="es-PE" dirty="0"/>
              <a:t> </a:t>
            </a:r>
            <a:r>
              <a:rPr lang="es-PE" dirty="0" err="1"/>
              <a:t>clustering</a:t>
            </a:r>
            <a:r>
              <a:rPr lang="es-PE" dirty="0"/>
              <a:t> (paquete </a:t>
            </a:r>
            <a:r>
              <a:rPr lang="es-PE" dirty="0" err="1"/>
              <a:t>stats</a:t>
            </a:r>
            <a:r>
              <a:rPr lang="es-PE" dirty="0"/>
              <a:t>) </a:t>
            </a:r>
          </a:p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Estadística espacial:</a:t>
            </a:r>
          </a:p>
          <a:p>
            <a:pPr lvl="1"/>
            <a:r>
              <a:rPr lang="es-PE" dirty="0"/>
              <a:t>Geoestadística (paquetes </a:t>
            </a:r>
            <a:r>
              <a:rPr lang="es-PE" dirty="0" err="1"/>
              <a:t>gstat</a:t>
            </a:r>
            <a:r>
              <a:rPr lang="es-PE" dirty="0"/>
              <a:t>, </a:t>
            </a:r>
            <a:r>
              <a:rPr lang="es-PE" dirty="0" err="1"/>
              <a:t>geoR</a:t>
            </a:r>
            <a:r>
              <a:rPr lang="es-PE" dirty="0"/>
              <a:t>, </a:t>
            </a:r>
            <a:r>
              <a:rPr lang="es-PE" dirty="0" err="1"/>
              <a:t>geospt</a:t>
            </a:r>
            <a:r>
              <a:rPr lang="es-PE" dirty="0"/>
              <a:t>, …)</a:t>
            </a:r>
          </a:p>
          <a:p>
            <a:pPr lvl="1"/>
            <a:r>
              <a:rPr lang="es-PE" dirty="0"/>
              <a:t>Patrones de puntos espaciales (paquete </a:t>
            </a:r>
            <a:r>
              <a:rPr lang="es-PE" dirty="0" err="1"/>
              <a:t>spatstat</a:t>
            </a:r>
            <a:r>
              <a:rPr lang="es-PE" dirty="0"/>
              <a:t>)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65FD6A-91D9-4135-95A2-186009C46578}"/>
              </a:ext>
            </a:extLst>
          </p:cNvPr>
          <p:cNvSpPr/>
          <p:nvPr/>
        </p:nvSpPr>
        <p:spPr>
          <a:xfrm>
            <a:off x="5974080" y="5565178"/>
            <a:ext cx="6217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Baskerville Old Face" panose="02020602080505020303" pitchFamily="18" charset="0"/>
              </a:rPr>
              <a:t>http://amsantac.co/other/webinar/2016-07-13/spatial-data-science-r-webinar-es.html</a:t>
            </a:r>
            <a:endParaRPr lang="es-PE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0F83A7-D759-433C-974F-1FEF677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8" y="5996088"/>
            <a:ext cx="11039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1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1168</Words>
  <Application>Microsoft Office PowerPoint</Application>
  <PresentationFormat>Panorámica</PresentationFormat>
  <Paragraphs>175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Baskerville Old Face</vt:lpstr>
      <vt:lpstr>Calibri</vt:lpstr>
      <vt:lpstr>Calibri Light</vt:lpstr>
      <vt:lpstr>Tema de Office</vt:lpstr>
      <vt:lpstr>Data Science</vt:lpstr>
      <vt:lpstr>Data Science</vt:lpstr>
      <vt:lpstr>Data Science</vt:lpstr>
      <vt:lpstr>El proceso de ciencia de datos</vt:lpstr>
      <vt:lpstr>Experiencia en el 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 qué usar </vt:lpstr>
      <vt:lpstr>Distribución e instalación de R</vt:lpstr>
      <vt:lpstr>Presentación de PowerPoint</vt:lpstr>
      <vt:lpstr>Presentación de PowerPoint</vt:lpstr>
      <vt:lpstr>Orientado a Objetos </vt:lpstr>
      <vt:lpstr>Presentación de PowerPoint</vt:lpstr>
      <vt:lpstr>Espacio y directorio de trabajo</vt:lpstr>
      <vt:lpstr>Algunas funciones útiles</vt:lpstr>
      <vt:lpstr>Funciones útiles de estadística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Roy Yali Samaniego</dc:creator>
  <cp:lastModifiedBy>Roy Yali Samaniego</cp:lastModifiedBy>
  <cp:revision>27</cp:revision>
  <dcterms:created xsi:type="dcterms:W3CDTF">2018-02-09T16:20:38Z</dcterms:created>
  <dcterms:modified xsi:type="dcterms:W3CDTF">2018-02-25T15:03:57Z</dcterms:modified>
</cp:coreProperties>
</file>