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ACA9F-7EAE-4437-870A-5D3AC9E7A2E5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31715A7-A32D-4184-BC8E-0650CC28EE1D}">
      <dgm:prSet phldrT="[Text]"/>
      <dgm:spPr/>
      <dgm:t>
        <a:bodyPr/>
        <a:lstStyle/>
        <a:p>
          <a:r>
            <a:rPr lang="es-PE" dirty="0"/>
            <a:t>Web </a:t>
          </a:r>
          <a:r>
            <a:rPr lang="es-PE" dirty="0" err="1"/>
            <a:t>Scraping</a:t>
          </a:r>
          <a:endParaRPr lang="es-PE" dirty="0"/>
        </a:p>
      </dgm:t>
    </dgm:pt>
    <dgm:pt modelId="{CCB8FC45-123C-4B54-8F04-582F9BE766A0}" type="parTrans" cxnId="{D9239797-19E0-465A-B30A-52CB0933C57F}">
      <dgm:prSet/>
      <dgm:spPr/>
      <dgm:t>
        <a:bodyPr/>
        <a:lstStyle/>
        <a:p>
          <a:endParaRPr lang="es-PE"/>
        </a:p>
      </dgm:t>
    </dgm:pt>
    <dgm:pt modelId="{99A1B9A1-A063-4D0C-AA37-CC9CA6201938}" type="sibTrans" cxnId="{D9239797-19E0-465A-B30A-52CB0933C57F}">
      <dgm:prSet/>
      <dgm:spPr/>
      <dgm:t>
        <a:bodyPr/>
        <a:lstStyle/>
        <a:p>
          <a:endParaRPr lang="es-PE"/>
        </a:p>
      </dgm:t>
    </dgm:pt>
    <dgm:pt modelId="{DD88FDDC-892C-4552-AEAF-20C2CE54B555}">
      <dgm:prSet phldrT="[Text]"/>
      <dgm:spPr/>
      <dgm:t>
        <a:bodyPr/>
        <a:lstStyle/>
        <a:p>
          <a:r>
            <a:rPr lang="es-PE" dirty="0"/>
            <a:t>Reconocimiento de entidades</a:t>
          </a:r>
        </a:p>
      </dgm:t>
    </dgm:pt>
    <dgm:pt modelId="{D5A97573-0B9A-4855-AEAC-85190415D747}" type="parTrans" cxnId="{C90AA036-BFAA-4A86-8AAF-F2C49645D53E}">
      <dgm:prSet/>
      <dgm:spPr/>
      <dgm:t>
        <a:bodyPr/>
        <a:lstStyle/>
        <a:p>
          <a:endParaRPr lang="es-PE"/>
        </a:p>
      </dgm:t>
    </dgm:pt>
    <dgm:pt modelId="{4EA7BA8F-3CFC-4E65-8312-FBDCAB845430}" type="sibTrans" cxnId="{C90AA036-BFAA-4A86-8AAF-F2C49645D53E}">
      <dgm:prSet/>
      <dgm:spPr/>
      <dgm:t>
        <a:bodyPr/>
        <a:lstStyle/>
        <a:p>
          <a:endParaRPr lang="es-PE"/>
        </a:p>
      </dgm:t>
    </dgm:pt>
    <dgm:pt modelId="{239D1B0D-ABC6-44CB-8A0F-5E688BB29170}">
      <dgm:prSet phldrT="[Text]"/>
      <dgm:spPr/>
      <dgm:t>
        <a:bodyPr/>
        <a:lstStyle/>
        <a:p>
          <a:r>
            <a:rPr lang="es-PE" dirty="0" err="1"/>
            <a:t>Geocodificación</a:t>
          </a:r>
          <a:endParaRPr lang="es-PE" dirty="0"/>
        </a:p>
      </dgm:t>
    </dgm:pt>
    <dgm:pt modelId="{25055075-707A-4997-80E3-FCE2BF3AEFFC}" type="parTrans" cxnId="{AB8C7DA2-135F-4AD7-92EC-DF7818AB5FB9}">
      <dgm:prSet/>
      <dgm:spPr/>
      <dgm:t>
        <a:bodyPr/>
        <a:lstStyle/>
        <a:p>
          <a:endParaRPr lang="es-PE"/>
        </a:p>
      </dgm:t>
    </dgm:pt>
    <dgm:pt modelId="{7CF73D68-1625-4909-A043-2F053A63B127}" type="sibTrans" cxnId="{AB8C7DA2-135F-4AD7-92EC-DF7818AB5FB9}">
      <dgm:prSet/>
      <dgm:spPr/>
      <dgm:t>
        <a:bodyPr/>
        <a:lstStyle/>
        <a:p>
          <a:endParaRPr lang="es-PE"/>
        </a:p>
      </dgm:t>
    </dgm:pt>
    <dgm:pt modelId="{36BBEB75-ABE8-4295-BDD5-9E287E5D769C}">
      <dgm:prSet phldrT="[Text]"/>
      <dgm:spPr/>
      <dgm:t>
        <a:bodyPr/>
        <a:lstStyle/>
        <a:p>
          <a:r>
            <a:rPr lang="es-PE" dirty="0"/>
            <a:t>Preprocesamiento de datos.</a:t>
          </a:r>
        </a:p>
      </dgm:t>
    </dgm:pt>
    <dgm:pt modelId="{C6B13BC6-4EFB-4207-9029-106E2B0E02C2}" type="parTrans" cxnId="{D4C7C112-3811-4C17-928E-C7B22837B734}">
      <dgm:prSet/>
      <dgm:spPr/>
      <dgm:t>
        <a:bodyPr/>
        <a:lstStyle/>
        <a:p>
          <a:endParaRPr lang="es-PE"/>
        </a:p>
      </dgm:t>
    </dgm:pt>
    <dgm:pt modelId="{B05BF428-C5A1-4D4C-A4BA-EE22A47DCE94}" type="sibTrans" cxnId="{D4C7C112-3811-4C17-928E-C7B22837B734}">
      <dgm:prSet/>
      <dgm:spPr/>
      <dgm:t>
        <a:bodyPr/>
        <a:lstStyle/>
        <a:p>
          <a:endParaRPr lang="es-PE"/>
        </a:p>
      </dgm:t>
    </dgm:pt>
    <dgm:pt modelId="{13AD55C3-EBB3-4254-8E13-B471AC868644}">
      <dgm:prSet phldrT="[Text]"/>
      <dgm:spPr/>
      <dgm:t>
        <a:bodyPr/>
        <a:lstStyle/>
        <a:p>
          <a:r>
            <a:rPr lang="es-PE" dirty="0"/>
            <a:t>Almacenamiento es base de datos.</a:t>
          </a:r>
        </a:p>
      </dgm:t>
    </dgm:pt>
    <dgm:pt modelId="{DF33E4C3-45C8-4500-ADFD-91258DF928A6}" type="parTrans" cxnId="{BC46CC9D-1B8A-4E4F-8132-FF1D1D4DE34F}">
      <dgm:prSet/>
      <dgm:spPr/>
      <dgm:t>
        <a:bodyPr/>
        <a:lstStyle/>
        <a:p>
          <a:endParaRPr lang="es-PE"/>
        </a:p>
      </dgm:t>
    </dgm:pt>
    <dgm:pt modelId="{ACC9FFDB-FD6E-4753-95A0-23985B481C77}" type="sibTrans" cxnId="{BC46CC9D-1B8A-4E4F-8132-FF1D1D4DE34F}">
      <dgm:prSet/>
      <dgm:spPr/>
      <dgm:t>
        <a:bodyPr/>
        <a:lstStyle/>
        <a:p>
          <a:endParaRPr lang="es-PE"/>
        </a:p>
      </dgm:t>
    </dgm:pt>
    <dgm:pt modelId="{2AC278E1-DFFE-4A3F-808F-966F41CF8E09}">
      <dgm:prSet phldrT="[Text]"/>
      <dgm:spPr/>
      <dgm:t>
        <a:bodyPr/>
        <a:lstStyle/>
        <a:p>
          <a:r>
            <a:rPr lang="es-PE" dirty="0"/>
            <a:t>Descarga de artículos periodísticos</a:t>
          </a:r>
        </a:p>
      </dgm:t>
    </dgm:pt>
    <dgm:pt modelId="{9ADDB776-8A69-4FA3-9BAC-6F8B4250FD04}" type="parTrans" cxnId="{5008ECB6-28DE-4F07-AD5D-F79AC8539F82}">
      <dgm:prSet/>
      <dgm:spPr/>
      <dgm:t>
        <a:bodyPr/>
        <a:lstStyle/>
        <a:p>
          <a:endParaRPr lang="es-PE"/>
        </a:p>
      </dgm:t>
    </dgm:pt>
    <dgm:pt modelId="{D6E2719C-1D00-4421-9A68-D8FF89E99350}" type="sibTrans" cxnId="{5008ECB6-28DE-4F07-AD5D-F79AC8539F82}">
      <dgm:prSet/>
      <dgm:spPr/>
      <dgm:t>
        <a:bodyPr/>
        <a:lstStyle/>
        <a:p>
          <a:endParaRPr lang="es-PE"/>
        </a:p>
      </dgm:t>
    </dgm:pt>
    <dgm:pt modelId="{AAF95F73-367C-4DDE-860F-2834A4DB9DB4}">
      <dgm:prSet phldrT="[Text]"/>
      <dgm:spPr/>
      <dgm:t>
        <a:bodyPr/>
        <a:lstStyle/>
        <a:p>
          <a:r>
            <a:rPr lang="es-PE" dirty="0"/>
            <a:t>Limpieza de datos</a:t>
          </a:r>
        </a:p>
      </dgm:t>
    </dgm:pt>
    <dgm:pt modelId="{894075E3-CAA7-48FE-9EEF-16B1E6FA3589}" type="parTrans" cxnId="{C5D4E998-8DD6-40CC-AFE2-CBE912D99D14}">
      <dgm:prSet/>
      <dgm:spPr/>
      <dgm:t>
        <a:bodyPr/>
        <a:lstStyle/>
        <a:p>
          <a:endParaRPr lang="es-PE"/>
        </a:p>
      </dgm:t>
    </dgm:pt>
    <dgm:pt modelId="{4E226BAB-ED49-450A-9C15-2977756291EB}" type="sibTrans" cxnId="{C5D4E998-8DD6-40CC-AFE2-CBE912D99D14}">
      <dgm:prSet/>
      <dgm:spPr/>
      <dgm:t>
        <a:bodyPr/>
        <a:lstStyle/>
        <a:p>
          <a:endParaRPr lang="es-PE"/>
        </a:p>
      </dgm:t>
    </dgm:pt>
    <dgm:pt modelId="{C295C08E-CE7A-4D71-85D3-C1D43627F8E3}">
      <dgm:prSet phldrT="[Text]"/>
      <dgm:spPr/>
      <dgm:t>
        <a:bodyPr/>
        <a:lstStyle/>
        <a:p>
          <a:r>
            <a:rPr lang="es-PE" dirty="0" err="1"/>
            <a:t>Stopwords</a:t>
          </a:r>
          <a:endParaRPr lang="es-PE" dirty="0"/>
        </a:p>
      </dgm:t>
    </dgm:pt>
    <dgm:pt modelId="{3110CDD7-939F-4BD5-B8CC-1C7B39B9F91B}" type="parTrans" cxnId="{2131BF44-A5B5-4F02-B9E3-7B244DAFE12B}">
      <dgm:prSet/>
      <dgm:spPr/>
      <dgm:t>
        <a:bodyPr/>
        <a:lstStyle/>
        <a:p>
          <a:endParaRPr lang="es-PE"/>
        </a:p>
      </dgm:t>
    </dgm:pt>
    <dgm:pt modelId="{904E8BE8-F6C1-4F4C-A6DE-4800712463F5}" type="sibTrans" cxnId="{2131BF44-A5B5-4F02-B9E3-7B244DAFE12B}">
      <dgm:prSet/>
      <dgm:spPr/>
      <dgm:t>
        <a:bodyPr/>
        <a:lstStyle/>
        <a:p>
          <a:endParaRPr lang="es-PE"/>
        </a:p>
      </dgm:t>
    </dgm:pt>
    <dgm:pt modelId="{1642BBDD-AC9B-47DE-B2D3-404BB9CCD138}">
      <dgm:prSet phldrT="[Text]"/>
      <dgm:spPr/>
      <dgm:t>
        <a:bodyPr/>
        <a:lstStyle/>
        <a:p>
          <a:r>
            <a:rPr lang="es-PE" dirty="0"/>
            <a:t>NER correspondientes a lugares</a:t>
          </a:r>
        </a:p>
      </dgm:t>
    </dgm:pt>
    <dgm:pt modelId="{594F67AB-0FE9-46C7-A95F-7AF8CA6E7BE1}" type="parTrans" cxnId="{2D733F48-8032-47FE-A22C-417696B62499}">
      <dgm:prSet/>
      <dgm:spPr/>
      <dgm:t>
        <a:bodyPr/>
        <a:lstStyle/>
        <a:p>
          <a:endParaRPr lang="es-PE"/>
        </a:p>
      </dgm:t>
    </dgm:pt>
    <dgm:pt modelId="{9A70DE35-09B7-416C-99A1-F4F1B2254E9C}" type="sibTrans" cxnId="{2D733F48-8032-47FE-A22C-417696B62499}">
      <dgm:prSet/>
      <dgm:spPr/>
      <dgm:t>
        <a:bodyPr/>
        <a:lstStyle/>
        <a:p>
          <a:endParaRPr lang="es-PE"/>
        </a:p>
      </dgm:t>
    </dgm:pt>
    <dgm:pt modelId="{D2D8CF78-95E0-4B88-AEA2-111180DDF3D2}">
      <dgm:prSet phldrT="[Text]"/>
      <dgm:spPr/>
      <dgm:t>
        <a:bodyPr/>
        <a:lstStyle/>
        <a:p>
          <a:r>
            <a:rPr lang="es-PE" dirty="0"/>
            <a:t>Relacionar los lugares a un par de coordenadas.</a:t>
          </a:r>
        </a:p>
      </dgm:t>
    </dgm:pt>
    <dgm:pt modelId="{39703890-6A6A-47AF-9A42-6B94037EDFD2}" type="parTrans" cxnId="{2B582CB4-2BC9-4E68-82E7-FA63732B164D}">
      <dgm:prSet/>
      <dgm:spPr/>
      <dgm:t>
        <a:bodyPr/>
        <a:lstStyle/>
        <a:p>
          <a:endParaRPr lang="es-PE"/>
        </a:p>
      </dgm:t>
    </dgm:pt>
    <dgm:pt modelId="{363C0CCC-4E89-417B-ADB1-6421DBD77089}" type="sibTrans" cxnId="{2B582CB4-2BC9-4E68-82E7-FA63732B164D}">
      <dgm:prSet/>
      <dgm:spPr/>
      <dgm:t>
        <a:bodyPr/>
        <a:lstStyle/>
        <a:p>
          <a:endParaRPr lang="es-PE"/>
        </a:p>
      </dgm:t>
    </dgm:pt>
    <dgm:pt modelId="{94D02B28-2FD8-4AEB-B0E4-08A18FB1CA1E}">
      <dgm:prSet phldrT="[Text]"/>
      <dgm:spPr/>
      <dgm:t>
        <a:bodyPr/>
        <a:lstStyle/>
        <a:p>
          <a:r>
            <a:rPr lang="es-PE" dirty="0"/>
            <a:t>Sqlite3</a:t>
          </a:r>
        </a:p>
      </dgm:t>
    </dgm:pt>
    <dgm:pt modelId="{DEE034B6-892B-4376-8C70-8A96E400E5B1}" type="parTrans" cxnId="{C2D65887-D10F-4319-8A2E-99B84CC80A6A}">
      <dgm:prSet/>
      <dgm:spPr/>
      <dgm:t>
        <a:bodyPr/>
        <a:lstStyle/>
        <a:p>
          <a:endParaRPr lang="es-PE"/>
        </a:p>
      </dgm:t>
    </dgm:pt>
    <dgm:pt modelId="{B22E18A9-AB1D-4AA0-B8DE-C513A001CCA1}" type="sibTrans" cxnId="{C2D65887-D10F-4319-8A2E-99B84CC80A6A}">
      <dgm:prSet/>
      <dgm:spPr/>
      <dgm:t>
        <a:bodyPr/>
        <a:lstStyle/>
        <a:p>
          <a:endParaRPr lang="es-PE"/>
        </a:p>
      </dgm:t>
    </dgm:pt>
    <dgm:pt modelId="{902A000B-F525-4990-8755-BF7FC4C1C00F}" type="pres">
      <dgm:prSet presAssocID="{B7AACA9F-7EAE-4437-870A-5D3AC9E7A2E5}" presName="CompostProcess" presStyleCnt="0">
        <dgm:presLayoutVars>
          <dgm:dir/>
          <dgm:resizeHandles val="exact"/>
        </dgm:presLayoutVars>
      </dgm:prSet>
      <dgm:spPr/>
    </dgm:pt>
    <dgm:pt modelId="{9B88D5F2-4FF1-49B7-928F-BD8B38652F1C}" type="pres">
      <dgm:prSet presAssocID="{B7AACA9F-7EAE-4437-870A-5D3AC9E7A2E5}" presName="arrow" presStyleLbl="bgShp" presStyleIdx="0" presStyleCnt="1"/>
      <dgm:spPr/>
    </dgm:pt>
    <dgm:pt modelId="{FEA43CBD-5D78-4EE6-B3EE-C4586557DF3E}" type="pres">
      <dgm:prSet presAssocID="{B7AACA9F-7EAE-4437-870A-5D3AC9E7A2E5}" presName="linearProcess" presStyleCnt="0"/>
      <dgm:spPr/>
    </dgm:pt>
    <dgm:pt modelId="{38637665-D5E6-473C-AA1C-C23FB7C19F90}" type="pres">
      <dgm:prSet presAssocID="{A31715A7-A32D-4184-BC8E-0650CC28EE1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A7CBAC-371D-40B2-8B6F-C1D943BE721D}" type="pres">
      <dgm:prSet presAssocID="{99A1B9A1-A063-4D0C-AA37-CC9CA6201938}" presName="sibTrans" presStyleCnt="0"/>
      <dgm:spPr/>
    </dgm:pt>
    <dgm:pt modelId="{CF6593AF-B2B0-4B78-9DDB-574713710185}" type="pres">
      <dgm:prSet presAssocID="{36BBEB75-ABE8-4295-BDD5-9E287E5D769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E8F71B-D3C4-4530-A273-9A8C42AAE8F2}" type="pres">
      <dgm:prSet presAssocID="{B05BF428-C5A1-4D4C-A4BA-EE22A47DCE94}" presName="sibTrans" presStyleCnt="0"/>
      <dgm:spPr/>
    </dgm:pt>
    <dgm:pt modelId="{68863725-00A2-4C29-8684-9A4040CC74F6}" type="pres">
      <dgm:prSet presAssocID="{DD88FDDC-892C-4552-AEAF-20C2CE54B55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726151-9E68-4895-8E23-9E835B151330}" type="pres">
      <dgm:prSet presAssocID="{4EA7BA8F-3CFC-4E65-8312-FBDCAB845430}" presName="sibTrans" presStyleCnt="0"/>
      <dgm:spPr/>
    </dgm:pt>
    <dgm:pt modelId="{30FA5E91-BA94-4D69-9A8C-CE457624D94F}" type="pres">
      <dgm:prSet presAssocID="{239D1B0D-ABC6-44CB-8A0F-5E688BB29170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6B1EAF-CC33-4B2A-B60B-93DB327130CC}" type="pres">
      <dgm:prSet presAssocID="{7CF73D68-1625-4909-A043-2F053A63B127}" presName="sibTrans" presStyleCnt="0"/>
      <dgm:spPr/>
    </dgm:pt>
    <dgm:pt modelId="{1B1C7CF3-57BB-4A43-AAFC-E01BF3902246}" type="pres">
      <dgm:prSet presAssocID="{13AD55C3-EBB3-4254-8E13-B471AC868644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070B076-3A31-4F8E-A66C-729EB472EC32}" type="presOf" srcId="{AAF95F73-367C-4DDE-860F-2834A4DB9DB4}" destId="{CF6593AF-B2B0-4B78-9DDB-574713710185}" srcOrd="0" destOrd="1" presId="urn:microsoft.com/office/officeart/2005/8/layout/hProcess9"/>
    <dgm:cxn modelId="{A973E2E5-CAB5-4691-B3EF-F2E9FB3FE596}" type="presOf" srcId="{239D1B0D-ABC6-44CB-8A0F-5E688BB29170}" destId="{30FA5E91-BA94-4D69-9A8C-CE457624D94F}" srcOrd="0" destOrd="0" presId="urn:microsoft.com/office/officeart/2005/8/layout/hProcess9"/>
    <dgm:cxn modelId="{2D733F48-8032-47FE-A22C-417696B62499}" srcId="{DD88FDDC-892C-4552-AEAF-20C2CE54B555}" destId="{1642BBDD-AC9B-47DE-B2D3-404BB9CCD138}" srcOrd="0" destOrd="0" parTransId="{594F67AB-0FE9-46C7-A95F-7AF8CA6E7BE1}" sibTransId="{9A70DE35-09B7-416C-99A1-F4F1B2254E9C}"/>
    <dgm:cxn modelId="{0F834F3B-CDAD-493B-A68B-92D09238BB51}" type="presOf" srcId="{36BBEB75-ABE8-4295-BDD5-9E287E5D769C}" destId="{CF6593AF-B2B0-4B78-9DDB-574713710185}" srcOrd="0" destOrd="0" presId="urn:microsoft.com/office/officeart/2005/8/layout/hProcess9"/>
    <dgm:cxn modelId="{2131BF44-A5B5-4F02-B9E3-7B244DAFE12B}" srcId="{36BBEB75-ABE8-4295-BDD5-9E287E5D769C}" destId="{C295C08E-CE7A-4D71-85D3-C1D43627F8E3}" srcOrd="1" destOrd="0" parTransId="{3110CDD7-939F-4BD5-B8CC-1C7B39B9F91B}" sibTransId="{904E8BE8-F6C1-4F4C-A6DE-4800712463F5}"/>
    <dgm:cxn modelId="{5008ECB6-28DE-4F07-AD5D-F79AC8539F82}" srcId="{A31715A7-A32D-4184-BC8E-0650CC28EE1D}" destId="{2AC278E1-DFFE-4A3F-808F-966F41CF8E09}" srcOrd="0" destOrd="0" parTransId="{9ADDB776-8A69-4FA3-9BAC-6F8B4250FD04}" sibTransId="{D6E2719C-1D00-4421-9A68-D8FF89E99350}"/>
    <dgm:cxn modelId="{0F3CEA0A-F4E0-4F9C-8919-008788BF3103}" type="presOf" srcId="{DD88FDDC-892C-4552-AEAF-20C2CE54B555}" destId="{68863725-00A2-4C29-8684-9A4040CC74F6}" srcOrd="0" destOrd="0" presId="urn:microsoft.com/office/officeart/2005/8/layout/hProcess9"/>
    <dgm:cxn modelId="{AB8C7DA2-135F-4AD7-92EC-DF7818AB5FB9}" srcId="{B7AACA9F-7EAE-4437-870A-5D3AC9E7A2E5}" destId="{239D1B0D-ABC6-44CB-8A0F-5E688BB29170}" srcOrd="3" destOrd="0" parTransId="{25055075-707A-4997-80E3-FCE2BF3AEFFC}" sibTransId="{7CF73D68-1625-4909-A043-2F053A63B127}"/>
    <dgm:cxn modelId="{A25FAE1B-1BC4-475B-8453-E473C27D7DF2}" type="presOf" srcId="{D2D8CF78-95E0-4B88-AEA2-111180DDF3D2}" destId="{30FA5E91-BA94-4D69-9A8C-CE457624D94F}" srcOrd="0" destOrd="1" presId="urn:microsoft.com/office/officeart/2005/8/layout/hProcess9"/>
    <dgm:cxn modelId="{2B582CB4-2BC9-4E68-82E7-FA63732B164D}" srcId="{239D1B0D-ABC6-44CB-8A0F-5E688BB29170}" destId="{D2D8CF78-95E0-4B88-AEA2-111180DDF3D2}" srcOrd="0" destOrd="0" parTransId="{39703890-6A6A-47AF-9A42-6B94037EDFD2}" sibTransId="{363C0CCC-4E89-417B-ADB1-6421DBD77089}"/>
    <dgm:cxn modelId="{C90AA036-BFAA-4A86-8AAF-F2C49645D53E}" srcId="{B7AACA9F-7EAE-4437-870A-5D3AC9E7A2E5}" destId="{DD88FDDC-892C-4552-AEAF-20C2CE54B555}" srcOrd="2" destOrd="0" parTransId="{D5A97573-0B9A-4855-AEAC-85190415D747}" sibTransId="{4EA7BA8F-3CFC-4E65-8312-FBDCAB845430}"/>
    <dgm:cxn modelId="{D9239797-19E0-465A-B30A-52CB0933C57F}" srcId="{B7AACA9F-7EAE-4437-870A-5D3AC9E7A2E5}" destId="{A31715A7-A32D-4184-BC8E-0650CC28EE1D}" srcOrd="0" destOrd="0" parTransId="{CCB8FC45-123C-4B54-8F04-582F9BE766A0}" sibTransId="{99A1B9A1-A063-4D0C-AA37-CC9CA6201938}"/>
    <dgm:cxn modelId="{172E991A-DD71-4FEF-809D-3488978F34F5}" type="presOf" srcId="{94D02B28-2FD8-4AEB-B0E4-08A18FB1CA1E}" destId="{1B1C7CF3-57BB-4A43-AAFC-E01BF3902246}" srcOrd="0" destOrd="1" presId="urn:microsoft.com/office/officeart/2005/8/layout/hProcess9"/>
    <dgm:cxn modelId="{27E0F2B3-2FAE-4FE0-A504-06985224068E}" type="presOf" srcId="{1642BBDD-AC9B-47DE-B2D3-404BB9CCD138}" destId="{68863725-00A2-4C29-8684-9A4040CC74F6}" srcOrd="0" destOrd="1" presId="urn:microsoft.com/office/officeart/2005/8/layout/hProcess9"/>
    <dgm:cxn modelId="{D4C7C112-3811-4C17-928E-C7B22837B734}" srcId="{B7AACA9F-7EAE-4437-870A-5D3AC9E7A2E5}" destId="{36BBEB75-ABE8-4295-BDD5-9E287E5D769C}" srcOrd="1" destOrd="0" parTransId="{C6B13BC6-4EFB-4207-9029-106E2B0E02C2}" sibTransId="{B05BF428-C5A1-4D4C-A4BA-EE22A47DCE94}"/>
    <dgm:cxn modelId="{80EC8065-30C5-4B7C-81AB-905072EC4A06}" type="presOf" srcId="{B7AACA9F-7EAE-4437-870A-5D3AC9E7A2E5}" destId="{902A000B-F525-4990-8755-BF7FC4C1C00F}" srcOrd="0" destOrd="0" presId="urn:microsoft.com/office/officeart/2005/8/layout/hProcess9"/>
    <dgm:cxn modelId="{9C73A065-6997-4408-BAF7-C6A4ACB38B3A}" type="presOf" srcId="{2AC278E1-DFFE-4A3F-808F-966F41CF8E09}" destId="{38637665-D5E6-473C-AA1C-C23FB7C19F90}" srcOrd="0" destOrd="1" presId="urn:microsoft.com/office/officeart/2005/8/layout/hProcess9"/>
    <dgm:cxn modelId="{19072CC9-1306-403E-B446-8B65DD44C63D}" type="presOf" srcId="{A31715A7-A32D-4184-BC8E-0650CC28EE1D}" destId="{38637665-D5E6-473C-AA1C-C23FB7C19F90}" srcOrd="0" destOrd="0" presId="urn:microsoft.com/office/officeart/2005/8/layout/hProcess9"/>
    <dgm:cxn modelId="{BC46CC9D-1B8A-4E4F-8132-FF1D1D4DE34F}" srcId="{B7AACA9F-7EAE-4437-870A-5D3AC9E7A2E5}" destId="{13AD55C3-EBB3-4254-8E13-B471AC868644}" srcOrd="4" destOrd="0" parTransId="{DF33E4C3-45C8-4500-ADFD-91258DF928A6}" sibTransId="{ACC9FFDB-FD6E-4753-95A0-23985B481C77}"/>
    <dgm:cxn modelId="{0351C279-CEE6-45F7-B929-CA374FFD3CE8}" type="presOf" srcId="{13AD55C3-EBB3-4254-8E13-B471AC868644}" destId="{1B1C7CF3-57BB-4A43-AAFC-E01BF3902246}" srcOrd="0" destOrd="0" presId="urn:microsoft.com/office/officeart/2005/8/layout/hProcess9"/>
    <dgm:cxn modelId="{C5D4E998-8DD6-40CC-AFE2-CBE912D99D14}" srcId="{36BBEB75-ABE8-4295-BDD5-9E287E5D769C}" destId="{AAF95F73-367C-4DDE-860F-2834A4DB9DB4}" srcOrd="0" destOrd="0" parTransId="{894075E3-CAA7-48FE-9EEF-16B1E6FA3589}" sibTransId="{4E226BAB-ED49-450A-9C15-2977756291EB}"/>
    <dgm:cxn modelId="{C2D65887-D10F-4319-8A2E-99B84CC80A6A}" srcId="{13AD55C3-EBB3-4254-8E13-B471AC868644}" destId="{94D02B28-2FD8-4AEB-B0E4-08A18FB1CA1E}" srcOrd="0" destOrd="0" parTransId="{DEE034B6-892B-4376-8C70-8A96E400E5B1}" sibTransId="{B22E18A9-AB1D-4AA0-B8DE-C513A001CCA1}"/>
    <dgm:cxn modelId="{3F3C5A60-9827-41B4-BCD4-F53B04892796}" type="presOf" srcId="{C295C08E-CE7A-4D71-85D3-C1D43627F8E3}" destId="{CF6593AF-B2B0-4B78-9DDB-574713710185}" srcOrd="0" destOrd="2" presId="urn:microsoft.com/office/officeart/2005/8/layout/hProcess9"/>
    <dgm:cxn modelId="{70F99729-3A97-4D76-B817-8505DB2B0E52}" type="presParOf" srcId="{902A000B-F525-4990-8755-BF7FC4C1C00F}" destId="{9B88D5F2-4FF1-49B7-928F-BD8B38652F1C}" srcOrd="0" destOrd="0" presId="urn:microsoft.com/office/officeart/2005/8/layout/hProcess9"/>
    <dgm:cxn modelId="{74A54A44-C170-4CED-A202-C18C1B4FEFEC}" type="presParOf" srcId="{902A000B-F525-4990-8755-BF7FC4C1C00F}" destId="{FEA43CBD-5D78-4EE6-B3EE-C4586557DF3E}" srcOrd="1" destOrd="0" presId="urn:microsoft.com/office/officeart/2005/8/layout/hProcess9"/>
    <dgm:cxn modelId="{A7ABEB2E-04D9-45C4-A318-F4B753427C45}" type="presParOf" srcId="{FEA43CBD-5D78-4EE6-B3EE-C4586557DF3E}" destId="{38637665-D5E6-473C-AA1C-C23FB7C19F90}" srcOrd="0" destOrd="0" presId="urn:microsoft.com/office/officeart/2005/8/layout/hProcess9"/>
    <dgm:cxn modelId="{62AFF694-627C-44C1-AFE7-BA0B41F3BAAC}" type="presParOf" srcId="{FEA43CBD-5D78-4EE6-B3EE-C4586557DF3E}" destId="{FBA7CBAC-371D-40B2-8B6F-C1D943BE721D}" srcOrd="1" destOrd="0" presId="urn:microsoft.com/office/officeart/2005/8/layout/hProcess9"/>
    <dgm:cxn modelId="{74D6EE42-75F8-4367-9111-5A3FB899225B}" type="presParOf" srcId="{FEA43CBD-5D78-4EE6-B3EE-C4586557DF3E}" destId="{CF6593AF-B2B0-4B78-9DDB-574713710185}" srcOrd="2" destOrd="0" presId="urn:microsoft.com/office/officeart/2005/8/layout/hProcess9"/>
    <dgm:cxn modelId="{C98DE5D6-B49B-447F-A2FE-16CAE0C86539}" type="presParOf" srcId="{FEA43CBD-5D78-4EE6-B3EE-C4586557DF3E}" destId="{BEE8F71B-D3C4-4530-A273-9A8C42AAE8F2}" srcOrd="3" destOrd="0" presId="urn:microsoft.com/office/officeart/2005/8/layout/hProcess9"/>
    <dgm:cxn modelId="{263A46D8-4293-4CE6-9877-EABE70B4AF16}" type="presParOf" srcId="{FEA43CBD-5D78-4EE6-B3EE-C4586557DF3E}" destId="{68863725-00A2-4C29-8684-9A4040CC74F6}" srcOrd="4" destOrd="0" presId="urn:microsoft.com/office/officeart/2005/8/layout/hProcess9"/>
    <dgm:cxn modelId="{E63C6C3B-79E4-409F-8AE0-0BBF121318A1}" type="presParOf" srcId="{FEA43CBD-5D78-4EE6-B3EE-C4586557DF3E}" destId="{92726151-9E68-4895-8E23-9E835B151330}" srcOrd="5" destOrd="0" presId="urn:microsoft.com/office/officeart/2005/8/layout/hProcess9"/>
    <dgm:cxn modelId="{EAAC0B1D-910A-4329-90B1-1BF115CA1C2D}" type="presParOf" srcId="{FEA43CBD-5D78-4EE6-B3EE-C4586557DF3E}" destId="{30FA5E91-BA94-4D69-9A8C-CE457624D94F}" srcOrd="6" destOrd="0" presId="urn:microsoft.com/office/officeart/2005/8/layout/hProcess9"/>
    <dgm:cxn modelId="{1E11E887-C5A9-4234-99C1-F78F8573C454}" type="presParOf" srcId="{FEA43CBD-5D78-4EE6-B3EE-C4586557DF3E}" destId="{C06B1EAF-CC33-4B2A-B60B-93DB327130CC}" srcOrd="7" destOrd="0" presId="urn:microsoft.com/office/officeart/2005/8/layout/hProcess9"/>
    <dgm:cxn modelId="{0509462B-C3D9-47A1-B87B-797A486F68ED}" type="presParOf" srcId="{FEA43CBD-5D78-4EE6-B3EE-C4586557DF3E}" destId="{1B1C7CF3-57BB-4A43-AAFC-E01BF390224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8D5F2-4FF1-49B7-928F-BD8B38652F1C}">
      <dsp:nvSpPr>
        <dsp:cNvPr id="0" name=""/>
        <dsp:cNvSpPr/>
      </dsp:nvSpPr>
      <dsp:spPr>
        <a:xfrm>
          <a:off x="754379" y="0"/>
          <a:ext cx="8549640" cy="376078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7665-D5E6-473C-AA1C-C23FB7C19F90}">
      <dsp:nvSpPr>
        <dsp:cNvPr id="0" name=""/>
        <dsp:cNvSpPr/>
      </dsp:nvSpPr>
      <dsp:spPr>
        <a:xfrm>
          <a:off x="4420" y="1128236"/>
          <a:ext cx="1932607" cy="15043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/>
            <a:t>Web </a:t>
          </a:r>
          <a:r>
            <a:rPr lang="es-PE" sz="1700" kern="1200" dirty="0" err="1"/>
            <a:t>Scraping</a:t>
          </a:r>
          <a:endParaRPr lang="es-PE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/>
            <a:t>Descarga de artículos periodísticos</a:t>
          </a:r>
        </a:p>
      </dsp:txBody>
      <dsp:txXfrm>
        <a:off x="77855" y="1201671"/>
        <a:ext cx="1785737" cy="1357445"/>
      </dsp:txXfrm>
    </dsp:sp>
    <dsp:sp modelId="{CF6593AF-B2B0-4B78-9DDB-574713710185}">
      <dsp:nvSpPr>
        <dsp:cNvPr id="0" name=""/>
        <dsp:cNvSpPr/>
      </dsp:nvSpPr>
      <dsp:spPr>
        <a:xfrm>
          <a:off x="2033658" y="1128236"/>
          <a:ext cx="1932607" cy="1504315"/>
        </a:xfrm>
        <a:prstGeom prst="roundRect">
          <a:avLst/>
        </a:prstGeom>
        <a:solidFill>
          <a:schemeClr val="accent5">
            <a:hueOff val="-375849"/>
            <a:satOff val="2596"/>
            <a:lumOff val="-44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/>
            <a:t>Preprocesamiento de datos.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/>
            <a:t>Limpieza de datos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err="1"/>
            <a:t>Stopwords</a:t>
          </a:r>
          <a:endParaRPr lang="es-PE" sz="1300" kern="1200" dirty="0"/>
        </a:p>
      </dsp:txBody>
      <dsp:txXfrm>
        <a:off x="2107093" y="1201671"/>
        <a:ext cx="1785737" cy="1357445"/>
      </dsp:txXfrm>
    </dsp:sp>
    <dsp:sp modelId="{68863725-00A2-4C29-8684-9A4040CC74F6}">
      <dsp:nvSpPr>
        <dsp:cNvPr id="0" name=""/>
        <dsp:cNvSpPr/>
      </dsp:nvSpPr>
      <dsp:spPr>
        <a:xfrm>
          <a:off x="4062896" y="1128236"/>
          <a:ext cx="1932607" cy="1504315"/>
        </a:xfrm>
        <a:prstGeom prst="roundRect">
          <a:avLst/>
        </a:prstGeom>
        <a:solidFill>
          <a:schemeClr val="accent5">
            <a:hueOff val="-751698"/>
            <a:satOff val="5191"/>
            <a:lumOff val="-8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/>
            <a:t>Reconocimiento de entidades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/>
            <a:t>NER correspondientes a lugares</a:t>
          </a:r>
        </a:p>
      </dsp:txBody>
      <dsp:txXfrm>
        <a:off x="4136331" y="1201671"/>
        <a:ext cx="1785737" cy="1357445"/>
      </dsp:txXfrm>
    </dsp:sp>
    <dsp:sp modelId="{30FA5E91-BA94-4D69-9A8C-CE457624D94F}">
      <dsp:nvSpPr>
        <dsp:cNvPr id="0" name=""/>
        <dsp:cNvSpPr/>
      </dsp:nvSpPr>
      <dsp:spPr>
        <a:xfrm>
          <a:off x="6092134" y="1128236"/>
          <a:ext cx="1932607" cy="1504315"/>
        </a:xfrm>
        <a:prstGeom prst="roundRect">
          <a:avLst/>
        </a:prstGeom>
        <a:solidFill>
          <a:schemeClr val="accent5">
            <a:hueOff val="-1127547"/>
            <a:satOff val="7787"/>
            <a:lumOff val="-13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 err="1"/>
            <a:t>Geocodificación</a:t>
          </a:r>
          <a:endParaRPr lang="es-PE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/>
            <a:t>Relacionar los lugares a un par de coordenadas.</a:t>
          </a:r>
        </a:p>
      </dsp:txBody>
      <dsp:txXfrm>
        <a:off x="6165569" y="1201671"/>
        <a:ext cx="1785737" cy="1357445"/>
      </dsp:txXfrm>
    </dsp:sp>
    <dsp:sp modelId="{1B1C7CF3-57BB-4A43-AAFC-E01BF3902246}">
      <dsp:nvSpPr>
        <dsp:cNvPr id="0" name=""/>
        <dsp:cNvSpPr/>
      </dsp:nvSpPr>
      <dsp:spPr>
        <a:xfrm>
          <a:off x="8121372" y="1128236"/>
          <a:ext cx="1932607" cy="1504315"/>
        </a:xfrm>
        <a:prstGeom prst="roundRect">
          <a:avLst/>
        </a:prstGeom>
        <a:solidFill>
          <a:schemeClr val="accent5">
            <a:hueOff val="-1503397"/>
            <a:satOff val="10383"/>
            <a:lumOff val="-17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700" kern="1200" dirty="0"/>
            <a:t>Almacenamiento es base de datos.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/>
            <a:t>Sqlite3</a:t>
          </a:r>
        </a:p>
      </dsp:txBody>
      <dsp:txXfrm>
        <a:off x="8194807" y="1201671"/>
        <a:ext cx="1785737" cy="13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1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luisyh.pythonanywhere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3793F-4977-4BD0-8802-BAD6EA6B4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6" r="16840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F5E4D-B041-4BE4-AFA4-E2ABA6B0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rgbClr val="FFFFFF"/>
                </a:solidFill>
              </a:rPr>
              <a:t>MAP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DD8-39AE-4960-ABE9-A8B1460D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s-PE" sz="1800" dirty="0">
                <a:solidFill>
                  <a:srgbClr val="FFFFFF"/>
                </a:solidFill>
              </a:rPr>
              <a:t>Noticias </a:t>
            </a:r>
            <a:r>
              <a:rPr lang="es-PE" sz="1800" dirty="0" err="1">
                <a:solidFill>
                  <a:srgbClr val="FFFFFF"/>
                </a:solidFill>
              </a:rPr>
              <a:t>espacializadas</a:t>
            </a:r>
            <a:endParaRPr lang="es-PE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B861-2D26-4B78-B994-E4CF956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MAP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3863-83BD-4A0A-97F3-AEFCBC38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aplicación que presentamos permite obtener información de las principales páginas web de </a:t>
            </a:r>
            <a:r>
              <a:rPr lang="es-PE" dirty="0" smtClean="0"/>
              <a:t>periódicos </a:t>
            </a:r>
            <a:r>
              <a:rPr lang="es-PE" dirty="0"/>
              <a:t>de Perú correspondientes al apartado de sociedad, luego esta información obtenida es clasificada por categorías y mediante reconocimiento de entidades (NER) se ubican las entidades correspondientes a palabras que indiquen un lugar.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9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0D2A-92A1-450C-B264-0705618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223" y="321729"/>
            <a:ext cx="3850520" cy="1914489"/>
          </a:xfrm>
        </p:spPr>
        <p:txBody>
          <a:bodyPr>
            <a:normAutofit/>
          </a:bodyPr>
          <a:lstStyle/>
          <a:p>
            <a:r>
              <a:rPr lang="es-PE"/>
              <a:t>Uso de la aplicación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E16BB-E9B4-4C3B-B677-2BED7916B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5527" y="321729"/>
            <a:ext cx="3683446" cy="347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ctv camera street">
            <a:extLst>
              <a:ext uri="{FF2B5EF4-FFF2-40B4-BE49-F238E27FC236}">
                <a16:creationId xmlns:a16="http://schemas.microsoft.com/office/drawing/2014/main" id="{466CA1DC-8519-428F-B217-00209123C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r="7635" b="-5"/>
          <a:stretch/>
        </p:blipFill>
        <p:spPr bwMode="auto">
          <a:xfrm>
            <a:off x="4090413" y="321732"/>
            <a:ext cx="3126813" cy="205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4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9801" y="2397087"/>
            <a:ext cx="3566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Resultado de imagen para manager meeting">
            <a:extLst>
              <a:ext uri="{FF2B5EF4-FFF2-40B4-BE49-F238E27FC236}">
                <a16:creationId xmlns:a16="http://schemas.microsoft.com/office/drawing/2014/main" id="{DF82B12A-7C45-4ADC-90B9-B206AC985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" r="4" b="996"/>
          <a:stretch/>
        </p:blipFill>
        <p:spPr bwMode="auto">
          <a:xfrm>
            <a:off x="315527" y="3871329"/>
            <a:ext cx="3683446" cy="22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nurse emergency">
            <a:extLst>
              <a:ext uri="{FF2B5EF4-FFF2-40B4-BE49-F238E27FC236}">
                <a16:creationId xmlns:a16="http://schemas.microsoft.com/office/drawing/2014/main" id="{BC586EB3-1FFE-43F7-A027-E9E99B8F3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3" r="18730" b="-3"/>
          <a:stretch/>
        </p:blipFill>
        <p:spPr bwMode="auto">
          <a:xfrm>
            <a:off x="4090413" y="2460250"/>
            <a:ext cx="3126813" cy="364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19E8-0246-4FFE-8913-371D58C8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223" y="2557953"/>
            <a:ext cx="3850520" cy="3548683"/>
          </a:xfrm>
        </p:spPr>
        <p:txBody>
          <a:bodyPr>
            <a:normAutofit/>
          </a:bodyPr>
          <a:lstStyle/>
          <a:p>
            <a:r>
              <a:rPr lang="es-PE" b="1"/>
              <a:t>- Social.</a:t>
            </a:r>
          </a:p>
          <a:p>
            <a:r>
              <a:rPr lang="es-PE" b="1"/>
              <a:t>- Seguridad Ciudadana.</a:t>
            </a:r>
          </a:p>
          <a:p>
            <a:r>
              <a:rPr lang="es-PE" b="1"/>
              <a:t>- Sector Salud.</a:t>
            </a:r>
          </a:p>
          <a:p>
            <a:r>
              <a:rPr lang="es-PE" b="1"/>
              <a:t>- Sector gubernamental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7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84D1-15A5-41DF-8351-2603019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</a:t>
            </a:r>
          </a:p>
        </p:txBody>
      </p:sp>
      <p:grpSp>
        <p:nvGrpSpPr>
          <p:cNvPr id="113" name="Grupo 112"/>
          <p:cNvGrpSpPr/>
          <p:nvPr/>
        </p:nvGrpSpPr>
        <p:grpSpPr>
          <a:xfrm>
            <a:off x="2783190" y="2121306"/>
            <a:ext cx="7374561" cy="3761908"/>
            <a:chOff x="3155746" y="2952880"/>
            <a:chExt cx="6688410" cy="3357274"/>
          </a:xfrm>
        </p:grpSpPr>
        <p:pic>
          <p:nvPicPr>
            <p:cNvPr id="91" name="Picture 2" descr="https://upload.wikimedia.org/wikipedia/commons/thumb/3/38/SQLite370.svg/382px-SQLite370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576" y="4842312"/>
              <a:ext cx="1735364" cy="77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4" descr="https://fiverr-res.cloudinary.com/images/t_main1,q_auto,f_auto/gigs/104647991/original/713f5097b5d34cd41d807bf8b16b08950a2df875/do-web-development-using-python-django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2448" y="3082535"/>
              <a:ext cx="1210046" cy="944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s://cdn.freebiesupply.com/logos/thumbs/2x/leaflet-1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4" t="35019" r="12042" b="33584"/>
            <a:stretch/>
          </p:blipFill>
          <p:spPr bwMode="auto">
            <a:xfrm>
              <a:off x="8243917" y="3579635"/>
              <a:ext cx="1600239" cy="46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4" descr="https://upload.wikimedia.org/wikipedia/commons/thumb/b/b0/Openstreetmap_logo.svg/1200px-Openstreetmap_logo.svg.png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309" y="4058167"/>
              <a:ext cx="741608" cy="697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https://www.troopsf.com/file/mongodb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746" y="5615112"/>
              <a:ext cx="739520" cy="69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s://safenet.gemalto.es/uploadedImages/images/Logos/postgresql-log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1" t="1829" r="20035" b="25610"/>
            <a:stretch/>
          </p:blipFill>
          <p:spPr bwMode="auto">
            <a:xfrm>
              <a:off x="5042179" y="5615112"/>
              <a:ext cx="711555" cy="69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https://cdn1.iconfinder.com/data/icons/flaticons-communication/32/flat_database-512.png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704" y="4958828"/>
              <a:ext cx="1196884" cy="112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8" descr="https://pbs.twimg.com/profile_images/1064502823533064192/EHAkD082_400x400.jpg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5746" y="3172512"/>
              <a:ext cx="813936" cy="764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6" descr="http://www.wiquest.com/wp-content/uploads/html5-logo.png"/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3917" y="2953760"/>
              <a:ext cx="554903" cy="590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2" descr="https://d9np3dj86nsu2.cloudfront.net/image/2a2626069a7f9b14279ee90de6ae553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97" y="3680694"/>
              <a:ext cx="803257" cy="754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8" descr="https://www.onlygfx.com/wp-content/uploads/2017/09/grunge-arrow-2-1-1024x823.png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655049" y="4145117"/>
              <a:ext cx="1207128" cy="911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30" descr="https://www.mentallycharged.com/wp-content/uploads/2013/11/bigstock-Vector-Brush-Stroke-Arrow-Coll-93232133-Converted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71219">
              <a:off x="7736418" y="4395748"/>
              <a:ext cx="1621260" cy="740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2" descr="https://i.stack.imgur.com/dMXbE.png"/>
            <p:cNvPicPr>
              <a:picLocks noChangeAspect="1" noChangeArrowheads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8" t="8487" r="25035" b="9290"/>
            <a:stretch/>
          </p:blipFill>
          <p:spPr bwMode="auto">
            <a:xfrm>
              <a:off x="8978456" y="2952880"/>
              <a:ext cx="686063" cy="591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s://dv-website.s3.amazonaws.com/uploads/2015/10/Natural-Language-Processing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734" y="4145117"/>
              <a:ext cx="1038939" cy="813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27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C02C-709B-4B9A-9EEA-136BD56C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Exploración de datos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288BF-4BD7-4718-95BF-2B8A64A78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91126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F1A-4500-49EC-9625-02F72F8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 de datos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168" t="10351" r="5672" b="2514"/>
          <a:stretch/>
        </p:blipFill>
        <p:spPr>
          <a:xfrm>
            <a:off x="886470" y="2047815"/>
            <a:ext cx="3997455" cy="4232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19" y="2483484"/>
            <a:ext cx="3808746" cy="2684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539" r="6144"/>
          <a:stretch/>
        </p:blipFill>
        <p:spPr>
          <a:xfrm>
            <a:off x="8902461" y="2483484"/>
            <a:ext cx="2820838" cy="26847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20666"/>
              </p:ext>
            </p:extLst>
          </p:nvPr>
        </p:nvGraphicFramePr>
        <p:xfrm>
          <a:off x="4988819" y="5351645"/>
          <a:ext cx="6734480" cy="914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346896">
                  <a:extLst>
                    <a:ext uri="{9D8B030D-6E8A-4147-A177-3AD203B41FA5}">
                      <a16:colId xmlns:a16="http://schemas.microsoft.com/office/drawing/2014/main" val="2840859777"/>
                    </a:ext>
                  </a:extLst>
                </a:gridCol>
                <a:gridCol w="1346896">
                  <a:extLst>
                    <a:ext uri="{9D8B030D-6E8A-4147-A177-3AD203B41FA5}">
                      <a16:colId xmlns:a16="http://schemas.microsoft.com/office/drawing/2014/main" val="292479647"/>
                    </a:ext>
                  </a:extLst>
                </a:gridCol>
                <a:gridCol w="1346896">
                  <a:extLst>
                    <a:ext uri="{9D8B030D-6E8A-4147-A177-3AD203B41FA5}">
                      <a16:colId xmlns:a16="http://schemas.microsoft.com/office/drawing/2014/main" val="2742528596"/>
                    </a:ext>
                  </a:extLst>
                </a:gridCol>
                <a:gridCol w="1346896">
                  <a:extLst>
                    <a:ext uri="{9D8B030D-6E8A-4147-A177-3AD203B41FA5}">
                      <a16:colId xmlns:a16="http://schemas.microsoft.com/office/drawing/2014/main" val="958691856"/>
                    </a:ext>
                  </a:extLst>
                </a:gridCol>
                <a:gridCol w="1346896">
                  <a:extLst>
                    <a:ext uri="{9D8B030D-6E8A-4147-A177-3AD203B41FA5}">
                      <a16:colId xmlns:a16="http://schemas.microsoft.com/office/drawing/2014/main" val="308212714"/>
                    </a:ext>
                  </a:extLst>
                </a:gridCol>
              </a:tblGrid>
              <a:tr h="5300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smtClean="0"/>
                        <a:t>Título de la noticia</a:t>
                      </a:r>
                      <a:endParaRPr lang="es-PE" sz="16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Fecha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Descripción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Lugares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Categoría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23633"/>
                  </a:ext>
                </a:extLst>
              </a:tr>
              <a:tr h="306880"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 err="1" smtClean="0">
                          <a:effectLst/>
                        </a:rPr>
                        <a:t>CharField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 smtClean="0"/>
                        <a:t>DateTime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 err="1" smtClean="0">
                          <a:effectLst/>
                        </a:rPr>
                        <a:t>TextField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 err="1" smtClean="0">
                          <a:effectLst/>
                        </a:rPr>
                        <a:t>PointField</a:t>
                      </a:r>
                      <a:endParaRPr lang="es-PE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kern="1200" dirty="0" err="1" smtClean="0">
                          <a:effectLst/>
                        </a:rPr>
                        <a:t>CharField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84771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908087" y="1984715"/>
            <a:ext cx="1970210" cy="461665"/>
          </a:xfrm>
          <a:prstGeom prst="rect">
            <a:avLst/>
          </a:prstGeom>
          <a:ln w="12700" cap="rnd">
            <a:noFill/>
            <a:round/>
          </a:ln>
          <a:effectLst>
            <a:softEdge rad="127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NLP</a:t>
            </a:r>
            <a:r>
              <a:rPr lang="es-MX" sz="2400" b="1" dirty="0"/>
              <a:t> </a:t>
            </a:r>
            <a:r>
              <a:rPr lang="es-MX" sz="2400" b="1" dirty="0" smtClean="0"/>
              <a:t>- </a:t>
            </a:r>
            <a:r>
              <a:rPr lang="es-MX" sz="2400" b="1" dirty="0" err="1" smtClean="0"/>
              <a:t>NER</a:t>
            </a:r>
            <a:endParaRPr lang="es-PE" sz="2400" b="1" dirty="0"/>
          </a:p>
        </p:txBody>
      </p:sp>
      <p:sp>
        <p:nvSpPr>
          <p:cNvPr id="16" name="Rectángulo 15"/>
          <p:cNvSpPr/>
          <p:nvPr/>
        </p:nvSpPr>
        <p:spPr>
          <a:xfrm>
            <a:off x="9394744" y="1984715"/>
            <a:ext cx="18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 </a:t>
            </a:r>
            <a:r>
              <a:rPr lang="es-MX" sz="2400" b="1" dirty="0" err="1" smtClean="0">
                <a:solidFill>
                  <a:schemeClr val="dk1"/>
                </a:solidFill>
              </a:rPr>
              <a:t>GEOCÓDIGO</a:t>
            </a:r>
            <a:endParaRPr lang="es-PE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39"/>
          <a:stretch/>
        </p:blipFill>
        <p:spPr>
          <a:xfrm>
            <a:off x="2411783" y="2108200"/>
            <a:ext cx="7428759" cy="3760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4152160" y="5870496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3"/>
              </a:rPr>
              <a:t>http</a:t>
            </a:r>
            <a:r>
              <a:rPr lang="es-PE" dirty="0" smtClean="0">
                <a:hlinkClick r:id="rId3"/>
              </a:rPr>
              <a:t>://ryali93.pythonanywhere.com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60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FBF2-02C6-45C3-85DC-CAFE3763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Mejoras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341D-101B-4889-BC48-0650FF6C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- Ampliar la cantidad de páginas de noticias que se utilizarán para obtener los datos.</a:t>
            </a:r>
          </a:p>
          <a:p>
            <a:r>
              <a:rPr lang="es-PE" dirty="0"/>
              <a:t>- Modificar el diseño de la página para que sea </a:t>
            </a:r>
            <a:r>
              <a:rPr lang="es-PE" dirty="0" err="1"/>
              <a:t>responsive</a:t>
            </a:r>
            <a:r>
              <a:rPr lang="es-PE" dirty="0"/>
              <a:t> y pueda funcionar en plataformas móviles</a:t>
            </a:r>
            <a:r>
              <a:rPr lang="es-PE" dirty="0" smtClean="0"/>
              <a:t>.</a:t>
            </a:r>
          </a:p>
          <a:p>
            <a:r>
              <a:rPr lang="es-MX" dirty="0" smtClean="0"/>
              <a:t>- Generar gráficos estadísticos que complementen la visualización.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09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185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Bahnschrift</vt:lpstr>
      <vt:lpstr>Calibri</vt:lpstr>
      <vt:lpstr>News Gothic MT</vt:lpstr>
      <vt:lpstr>RetrospectVTI</vt:lpstr>
      <vt:lpstr>MAP NEWS</vt:lpstr>
      <vt:lpstr>MAP NEWS</vt:lpstr>
      <vt:lpstr>Uso de la aplicación</vt:lpstr>
      <vt:lpstr>Arquitectura</vt:lpstr>
      <vt:lpstr>Exploración de datos</vt:lpstr>
      <vt:lpstr>Modelo de datos</vt:lpstr>
      <vt:lpstr>Demo</vt:lpstr>
      <vt:lpstr>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NEWS</dc:title>
  <dc:creator>Jorge Luis</dc:creator>
  <cp:lastModifiedBy>DATA_SCIENCE_SAB</cp:lastModifiedBy>
  <cp:revision>12</cp:revision>
  <dcterms:created xsi:type="dcterms:W3CDTF">2019-10-04T19:41:58Z</dcterms:created>
  <dcterms:modified xsi:type="dcterms:W3CDTF">2019-10-05T20:29:20Z</dcterms:modified>
</cp:coreProperties>
</file>