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03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1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32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72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22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49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95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83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89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8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81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1123-33DA-43D7-A0BF-1598981489D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03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メンデル型遺伝形式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確率と尤度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2019/11/26</a:t>
            </a:r>
          </a:p>
          <a:p>
            <a:r>
              <a:rPr lang="ja-JP" altLang="en-US" dirty="0" smtClean="0"/>
              <a:t>統計遺伝学分野</a:t>
            </a:r>
            <a:endParaRPr lang="en-US" altLang="ja-JP" dirty="0" smtClean="0"/>
          </a:p>
          <a:p>
            <a:r>
              <a:rPr kumimoji="1" lang="ja-JP" altLang="en-US" dirty="0" smtClean="0"/>
              <a:t>山田　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37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常染色体</a:t>
            </a:r>
            <a:r>
              <a:rPr lang="ja-JP" altLang="en-US" dirty="0" smtClean="0"/>
              <a:t>でのメンデル</a:t>
            </a:r>
            <a:r>
              <a:rPr kumimoji="1" lang="ja-JP" altLang="en-US" dirty="0" smtClean="0"/>
              <a:t>遺伝形式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常染色体は父由来・母由来１本ずつ</a:t>
            </a:r>
            <a:endParaRPr kumimoji="1" lang="en-US" altLang="ja-JP" dirty="0" smtClean="0"/>
          </a:p>
          <a:p>
            <a:r>
              <a:rPr lang="ja-JP" altLang="en-US" dirty="0" smtClean="0"/>
              <a:t>アレル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ある表現型</a:t>
            </a:r>
            <a:r>
              <a:rPr lang="en-US" altLang="ja-JP" dirty="0" smtClean="0"/>
              <a:t>P</a:t>
            </a:r>
            <a:r>
              <a:rPr lang="ja-JP" altLang="en-US" dirty="0" smtClean="0"/>
              <a:t>を起こす傾向のあるアレル：</a:t>
            </a:r>
            <a:r>
              <a:rPr lang="en-US" altLang="ja-JP" dirty="0" smtClean="0"/>
              <a:t>M</a:t>
            </a:r>
          </a:p>
          <a:p>
            <a:pPr lvl="1"/>
            <a:r>
              <a:rPr lang="ja-JP" altLang="en-US" dirty="0" smtClean="0"/>
              <a:t>そうでないアレル：</a:t>
            </a:r>
            <a:r>
              <a:rPr lang="en-US" altLang="ja-JP" dirty="0" smtClean="0"/>
              <a:t>m</a:t>
            </a:r>
          </a:p>
          <a:p>
            <a:r>
              <a:rPr lang="ja-JP" altLang="en-US" dirty="0" smtClean="0"/>
              <a:t>３つのジェノタイプ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MM</a:t>
            </a:r>
          </a:p>
          <a:p>
            <a:pPr lvl="1"/>
            <a:r>
              <a:rPr lang="en-US" altLang="ja-JP" dirty="0" smtClean="0"/>
              <a:t>Mm</a:t>
            </a:r>
          </a:p>
          <a:p>
            <a:pPr lvl="1"/>
            <a:r>
              <a:rPr lang="en-US" altLang="ja-JP" dirty="0" smtClean="0"/>
              <a:t>mm</a:t>
            </a:r>
          </a:p>
          <a:p>
            <a:r>
              <a:rPr lang="en-US" altLang="ja-JP" dirty="0" smtClean="0"/>
              <a:t>{MM, Mm} -&gt; P : </a:t>
            </a:r>
            <a:r>
              <a:rPr lang="ja-JP" altLang="en-US" dirty="0" smtClean="0"/>
              <a:t>常染色体優性遺伝形式</a:t>
            </a:r>
            <a:endParaRPr lang="en-US" altLang="ja-JP" dirty="0" smtClean="0"/>
          </a:p>
          <a:p>
            <a:r>
              <a:rPr lang="en-US" altLang="ja-JP" dirty="0" smtClean="0"/>
              <a:t>{MM} -&gt; P : </a:t>
            </a:r>
            <a:r>
              <a:rPr lang="ja-JP" altLang="en-US" dirty="0" smtClean="0"/>
              <a:t>常染色体劣性遺伝形式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2733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染色体</a:t>
            </a:r>
            <a:r>
              <a:rPr lang="ja-JP" altLang="en-US" dirty="0" smtClean="0"/>
              <a:t>でのメンデル</a:t>
            </a:r>
            <a:r>
              <a:rPr kumimoji="1" lang="ja-JP" altLang="en-US" dirty="0" smtClean="0"/>
              <a:t>遺伝形式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染色体は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女児：父由来・母由来１本ずつ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男児：母由来１本</a:t>
            </a:r>
            <a:endParaRPr kumimoji="1" lang="en-US" altLang="ja-JP" dirty="0" smtClean="0"/>
          </a:p>
          <a:p>
            <a:r>
              <a:rPr lang="ja-JP" altLang="en-US" dirty="0" smtClean="0"/>
              <a:t>アレル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ある表現型</a:t>
            </a:r>
            <a:r>
              <a:rPr lang="en-US" altLang="ja-JP" dirty="0" smtClean="0"/>
              <a:t>P</a:t>
            </a:r>
            <a:r>
              <a:rPr lang="ja-JP" altLang="en-US" dirty="0" smtClean="0"/>
              <a:t>を起こす傾向のあるアレル：</a:t>
            </a:r>
            <a:r>
              <a:rPr lang="en-US" altLang="ja-JP" dirty="0" smtClean="0"/>
              <a:t>M</a:t>
            </a:r>
          </a:p>
          <a:p>
            <a:pPr lvl="1"/>
            <a:r>
              <a:rPr lang="ja-JP" altLang="en-US" dirty="0" smtClean="0"/>
              <a:t>そうでないアレル：</a:t>
            </a:r>
            <a:r>
              <a:rPr lang="en-US" altLang="ja-JP" dirty="0" smtClean="0"/>
              <a:t>m</a:t>
            </a:r>
          </a:p>
          <a:p>
            <a:r>
              <a:rPr lang="ja-JP" altLang="en-US" dirty="0" smtClean="0"/>
              <a:t>ジェノタイプ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女児：３つのジェノタイプ　</a:t>
            </a:r>
            <a:r>
              <a:rPr lang="en-US" altLang="ja-JP" dirty="0" err="1" smtClean="0"/>
              <a:t>MM,Mm,mm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男児：２つのジェノタイプ　</a:t>
            </a:r>
            <a:r>
              <a:rPr lang="en-US" altLang="ja-JP" dirty="0" smtClean="0"/>
              <a:t>M,    m</a:t>
            </a:r>
          </a:p>
          <a:p>
            <a:r>
              <a:rPr lang="ja-JP" altLang="en-US" dirty="0"/>
              <a:t>女児</a:t>
            </a:r>
            <a:r>
              <a:rPr lang="en-US" altLang="ja-JP" dirty="0" smtClean="0"/>
              <a:t>{MM, Mm},</a:t>
            </a:r>
            <a:r>
              <a:rPr lang="ja-JP" altLang="en-US" dirty="0" smtClean="0"/>
              <a:t>男児</a:t>
            </a:r>
            <a:r>
              <a:rPr lang="en-US" altLang="ja-JP" dirty="0" smtClean="0"/>
              <a:t>{M} -&gt; P : X</a:t>
            </a:r>
            <a:r>
              <a:rPr lang="ja-JP" altLang="en-US" dirty="0" smtClean="0"/>
              <a:t>染色体優性遺伝形式</a:t>
            </a:r>
            <a:endParaRPr lang="en-US" altLang="ja-JP" dirty="0" smtClean="0"/>
          </a:p>
          <a:p>
            <a:r>
              <a:rPr lang="ja-JP" altLang="en-US" dirty="0" smtClean="0"/>
              <a:t>女児</a:t>
            </a:r>
            <a:r>
              <a:rPr lang="en-US" altLang="ja-JP" dirty="0" smtClean="0"/>
              <a:t>{MM}, </a:t>
            </a:r>
            <a:r>
              <a:rPr lang="ja-JP" altLang="en-US" dirty="0" smtClean="0"/>
              <a:t>男児</a:t>
            </a:r>
            <a:r>
              <a:rPr lang="en-US" altLang="ja-JP" dirty="0" smtClean="0"/>
              <a:t>{M} </a:t>
            </a:r>
            <a:r>
              <a:rPr lang="en-US" altLang="ja-JP" dirty="0" smtClean="0"/>
              <a:t>-&gt; P : </a:t>
            </a:r>
            <a:r>
              <a:rPr lang="en-US" altLang="ja-JP" dirty="0" smtClean="0"/>
              <a:t>X</a:t>
            </a:r>
            <a:r>
              <a:rPr lang="ja-JP" altLang="en-US" dirty="0" smtClean="0"/>
              <a:t>染色体</a:t>
            </a:r>
            <a:r>
              <a:rPr lang="ja-JP" altLang="en-US" dirty="0" smtClean="0"/>
              <a:t>劣性遺伝形式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30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ミトコンドリア</a:t>
            </a:r>
            <a:r>
              <a:rPr kumimoji="1" lang="ja-JP" altLang="en-US" dirty="0" smtClean="0"/>
              <a:t>染色体</a:t>
            </a:r>
            <a:r>
              <a:rPr lang="ja-JP" altLang="en-US" dirty="0" smtClean="0"/>
              <a:t>での単一遺伝子的</a:t>
            </a:r>
            <a:r>
              <a:rPr kumimoji="1" lang="ja-JP" altLang="en-US" dirty="0" smtClean="0"/>
              <a:t>遺伝形式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ミトコンドリア染色体は</a:t>
            </a:r>
            <a:r>
              <a:rPr lang="ja-JP" altLang="en-US" dirty="0" smtClean="0"/>
              <a:t>母由来</a:t>
            </a:r>
            <a:endParaRPr lang="en-US" altLang="ja-JP" dirty="0" smtClean="0"/>
          </a:p>
          <a:p>
            <a:r>
              <a:rPr kumimoji="1" lang="ja-JP" altLang="en-US" dirty="0" smtClean="0"/>
              <a:t>１細胞に多数のミトコンドリア</a:t>
            </a:r>
            <a:endParaRPr kumimoji="1" lang="en-US" altLang="ja-JP" dirty="0" smtClean="0"/>
          </a:p>
          <a:p>
            <a:r>
              <a:rPr lang="ja-JP" altLang="en-US" dirty="0" smtClean="0"/>
              <a:t>アレル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ある表現型</a:t>
            </a:r>
            <a:r>
              <a:rPr lang="en-US" altLang="ja-JP" dirty="0" smtClean="0"/>
              <a:t>P</a:t>
            </a:r>
            <a:r>
              <a:rPr lang="ja-JP" altLang="en-US" dirty="0" smtClean="0"/>
              <a:t>を起こす傾向のあるアレル：</a:t>
            </a:r>
            <a:r>
              <a:rPr lang="en-US" altLang="ja-JP" dirty="0" smtClean="0"/>
              <a:t>M</a:t>
            </a:r>
          </a:p>
          <a:p>
            <a:pPr lvl="1"/>
            <a:r>
              <a:rPr lang="ja-JP" altLang="en-US" dirty="0" smtClean="0"/>
              <a:t>そうでないアレル：</a:t>
            </a:r>
            <a:r>
              <a:rPr lang="en-US" altLang="ja-JP" dirty="0" smtClean="0"/>
              <a:t>m</a:t>
            </a:r>
          </a:p>
          <a:p>
            <a:r>
              <a:rPr lang="ja-JP" altLang="en-US" dirty="0" smtClean="0"/>
              <a:t>ジェノタイプ：多数のミトコンドリアのアレルの比率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m</a:t>
            </a:r>
            <a:r>
              <a:rPr lang="ja-JP" altLang="en-US" dirty="0" smtClean="0"/>
              <a:t>との比率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母の</a:t>
            </a:r>
            <a:r>
              <a:rPr lang="en-US" altLang="ja-JP" dirty="0" err="1" smtClean="0"/>
              <a:t>M,m</a:t>
            </a:r>
            <a:r>
              <a:rPr lang="ja-JP" altLang="en-US" dirty="0" smtClean="0"/>
              <a:t>比率と子の</a:t>
            </a:r>
            <a:r>
              <a:rPr lang="en-US" altLang="ja-JP" dirty="0" err="1" smtClean="0"/>
              <a:t>M,m</a:t>
            </a:r>
            <a:r>
              <a:rPr lang="ja-JP" altLang="en-US" dirty="0" smtClean="0"/>
              <a:t>比率は同じではない</a:t>
            </a:r>
            <a:endParaRPr lang="en-US" altLang="ja-JP" dirty="0" smtClean="0"/>
          </a:p>
          <a:p>
            <a:r>
              <a:rPr lang="en-US" altLang="ja-JP" dirty="0" err="1" smtClean="0"/>
              <a:t>M,m</a:t>
            </a:r>
            <a:r>
              <a:rPr lang="ja-JP" altLang="en-US" dirty="0" smtClean="0"/>
              <a:t>の比率と</a:t>
            </a:r>
            <a:r>
              <a:rPr lang="en-US" altLang="ja-JP" dirty="0" smtClean="0"/>
              <a:t>P</a:t>
            </a:r>
            <a:r>
              <a:rPr lang="ja-JP" altLang="en-US" dirty="0" smtClean="0"/>
              <a:t>の発現・程度に関係がある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7272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浸透率と</a:t>
            </a:r>
            <a:r>
              <a:rPr lang="ja-JP" altLang="en-US" dirty="0" smtClean="0"/>
              <a:t>フェノコピー率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浸透率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メンデル型遺伝形式で決まるフェノタイプ</a:t>
            </a:r>
            <a:r>
              <a:rPr lang="en-US" altLang="ja-JP" dirty="0" smtClean="0"/>
              <a:t>P</a:t>
            </a:r>
            <a:r>
              <a:rPr lang="ja-JP" altLang="en-US" dirty="0" smtClean="0"/>
              <a:t>が出現する確率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完璧なメンデル型遺伝形式では、浸透率＝１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常</a:t>
            </a:r>
            <a:r>
              <a:rPr lang="ja-JP" altLang="en-US" dirty="0" smtClean="0"/>
              <a:t>染色体優性の例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ジェノタイプが</a:t>
            </a:r>
            <a:r>
              <a:rPr kumimoji="1" lang="en-US" altLang="ja-JP" dirty="0" smtClean="0"/>
              <a:t>MM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Mm</a:t>
            </a:r>
            <a:r>
              <a:rPr kumimoji="1" lang="ja-JP" altLang="en-US" dirty="0" smtClean="0"/>
              <a:t>のとき、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が出現する確率が浸透率</a:t>
            </a:r>
            <a:endParaRPr kumimoji="1" lang="en-US" altLang="ja-JP" dirty="0" smtClean="0"/>
          </a:p>
          <a:p>
            <a:r>
              <a:rPr lang="ja-JP" altLang="en-US" dirty="0" smtClean="0"/>
              <a:t>フェノコピー率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メンデル型遺伝形式で決まるフェノタイプ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が、原因遺伝子を持たなくても出現する確率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完璧なメンデル型遺伝形式では、フェノコピー率＝０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常</a:t>
            </a:r>
            <a:r>
              <a:rPr kumimoji="1" lang="ja-JP" altLang="en-US" dirty="0" smtClean="0"/>
              <a:t>染色体優性の例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ジェノタイプが</a:t>
            </a:r>
            <a:r>
              <a:rPr kumimoji="1" lang="en-US" altLang="ja-JP" dirty="0" smtClean="0"/>
              <a:t>mm</a:t>
            </a:r>
            <a:r>
              <a:rPr kumimoji="1" lang="ja-JP" altLang="en-US" dirty="0" smtClean="0"/>
              <a:t>のとき、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が出現する確率が</a:t>
            </a:r>
            <a:r>
              <a:rPr lang="ja-JP" altLang="en-US" dirty="0" smtClean="0"/>
              <a:t>フェノコピー率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937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確率と尤度、尤度比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 smtClean="0"/>
                  <a:t>常染色体劣性遺伝形式であり、浸透率が</a:t>
                </a:r>
                <a:r>
                  <a:rPr lang="en-US" altLang="ja-JP" dirty="0" smtClean="0"/>
                  <a:t>0.8</a:t>
                </a:r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フェノコピー率が</a:t>
                </a:r>
                <a:r>
                  <a:rPr lang="en-US" altLang="ja-JP" dirty="0" smtClean="0"/>
                  <a:t>0.1</a:t>
                </a:r>
                <a:r>
                  <a:rPr lang="ja-JP" altLang="en-US" dirty="0" smtClean="0"/>
                  <a:t>のとき</a:t>
                </a:r>
                <a:endParaRPr lang="en-US" altLang="ja-JP" dirty="0" smtClean="0"/>
              </a:p>
              <a:p>
                <a:pPr lvl="1"/>
                <a:r>
                  <a:rPr kumimoji="1" lang="ja-JP" altLang="en-US" dirty="0" smtClean="0"/>
                  <a:t>ジェノタイプ</a:t>
                </a:r>
                <a:r>
                  <a:rPr kumimoji="1" lang="en-US" altLang="ja-JP" dirty="0" err="1" smtClean="0"/>
                  <a:t>MM,Mm,mm</a:t>
                </a:r>
                <a:r>
                  <a:rPr kumimoji="1" lang="ja-JP" altLang="en-US" dirty="0" smtClean="0"/>
                  <a:t>の人が</a:t>
                </a:r>
                <a:r>
                  <a:rPr kumimoji="1" lang="en-US" altLang="ja-JP" dirty="0" smtClean="0"/>
                  <a:t>P</a:t>
                </a:r>
                <a:r>
                  <a:rPr kumimoji="1" lang="ja-JP" altLang="en-US" dirty="0" smtClean="0"/>
                  <a:t>を発現する確率は</a:t>
                </a:r>
                <a:r>
                  <a:rPr lang="ja-JP" altLang="en-US" dirty="0" smtClean="0"/>
                  <a:t>それぞ</a:t>
                </a:r>
                <a:r>
                  <a:rPr lang="ja-JP" altLang="en-US" dirty="0"/>
                  <a:t>れ</a:t>
                </a:r>
                <a:r>
                  <a:rPr kumimoji="1" lang="en-US" altLang="ja-JP" dirty="0" smtClean="0"/>
                  <a:t>0.8,0.1,0.1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ジェノタイプ</a:t>
                </a:r>
                <a:r>
                  <a:rPr kumimoji="1" lang="en-US" altLang="ja-JP" dirty="0" smtClean="0"/>
                  <a:t>MM</a:t>
                </a:r>
                <a:r>
                  <a:rPr kumimoji="1" lang="ja-JP" altLang="en-US" dirty="0" smtClean="0"/>
                  <a:t>の人が</a:t>
                </a:r>
                <a:r>
                  <a:rPr kumimoji="1" lang="en-US" altLang="ja-JP" dirty="0" smtClean="0"/>
                  <a:t>10</a:t>
                </a:r>
                <a:r>
                  <a:rPr kumimoji="1" lang="ja-JP" altLang="en-US" dirty="0" smtClean="0"/>
                  <a:t>人いて、そのうち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人が</a:t>
                </a:r>
                <a:r>
                  <a:rPr kumimoji="1" lang="en-US" altLang="ja-JP" dirty="0" smtClean="0"/>
                  <a:t>P</a:t>
                </a:r>
                <a:r>
                  <a:rPr kumimoji="1" lang="ja-JP" altLang="en-US" dirty="0" smtClean="0"/>
                  <a:t>を発現し、</a:t>
                </a:r>
                <a:r>
                  <a:rPr kumimoji="1" lang="en-US" altLang="ja-JP" dirty="0" smtClean="0"/>
                  <a:t>2</a:t>
                </a:r>
                <a:r>
                  <a:rPr kumimoji="1" lang="ja-JP" altLang="en-US" dirty="0" smtClean="0"/>
                  <a:t>人が発現しない確率は、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dirty="0" smtClean="0"/>
              </a:p>
              <a:p>
                <a:r>
                  <a:rPr kumimoji="1" lang="en-US" altLang="ja-JP" dirty="0" smtClean="0"/>
                  <a:t>MM</a:t>
                </a:r>
                <a:r>
                  <a:rPr kumimoji="1" lang="ja-JP" altLang="en-US" dirty="0" smtClean="0"/>
                  <a:t>の人</a:t>
                </a:r>
                <a:r>
                  <a:rPr lang="ja-JP" altLang="en-US" dirty="0" smtClean="0"/>
                  <a:t>を</a:t>
                </a:r>
                <a:r>
                  <a:rPr lang="en-US" altLang="ja-JP" dirty="0" smtClean="0"/>
                  <a:t>10</a:t>
                </a:r>
                <a:r>
                  <a:rPr lang="ja-JP" altLang="en-US" dirty="0" smtClean="0"/>
                  <a:t>人観察したとき、</a:t>
                </a:r>
                <a:r>
                  <a:rPr lang="en-US" altLang="ja-JP" dirty="0" smtClean="0"/>
                  <a:t>10</a:t>
                </a:r>
                <a:r>
                  <a:rPr lang="ja-JP" altLang="en-US" dirty="0" smtClean="0"/>
                  <a:t>人中</a:t>
                </a:r>
                <a:r>
                  <a:rPr lang="en-US" altLang="ja-JP" dirty="0" smtClean="0"/>
                  <a:t>8</a:t>
                </a:r>
                <a:r>
                  <a:rPr lang="ja-JP" altLang="en-US" dirty="0" smtClean="0"/>
                  <a:t>人が</a:t>
                </a:r>
                <a:r>
                  <a:rPr lang="en-US" altLang="ja-JP" dirty="0" smtClean="0"/>
                  <a:t>P</a:t>
                </a:r>
                <a:r>
                  <a:rPr lang="ja-JP" altLang="en-US" dirty="0" smtClean="0"/>
                  <a:t>を発現していた。</a:t>
                </a:r>
                <a:r>
                  <a:rPr lang="ja-JP" altLang="en-US" dirty="0"/>
                  <a:t>このとき、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P</a:t>
                </a:r>
                <a:r>
                  <a:rPr lang="ja-JP" altLang="en-US" dirty="0" smtClean="0"/>
                  <a:t>が常染色体劣性遺伝形式であって、</a:t>
                </a:r>
                <a:r>
                  <a:rPr lang="en-US" altLang="ja-JP" dirty="0" smtClean="0"/>
                  <a:t>M</a:t>
                </a:r>
                <a:r>
                  <a:rPr lang="ja-JP" altLang="en-US" dirty="0" smtClean="0"/>
                  <a:t>がその原因アレルであるという仮説の尤度は、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 smtClean="0"/>
                  <a:t>　</a:t>
                </a: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上の確率と同じ計算式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P</a:t>
                </a:r>
                <a:r>
                  <a:rPr lang="ja-JP" altLang="en-US" dirty="0" smtClean="0"/>
                  <a:t>が常染色体優性遺伝形式であって、</a:t>
                </a:r>
                <a:r>
                  <a:rPr lang="en-US" altLang="ja-JP" dirty="0" smtClean="0"/>
                  <a:t>M</a:t>
                </a:r>
                <a:r>
                  <a:rPr lang="ja-JP" altLang="en-US" dirty="0" smtClean="0"/>
                  <a:t>がその原因アレルであるという仮説の尤度は、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 smtClean="0"/>
                  <a:t>　</a:t>
                </a: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同じ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劣性仮説と優性仮説は同じ尤度「同じもっともらしさ」</a:t>
                </a:r>
                <a:endParaRPr lang="en-US" altLang="ja-JP" dirty="0" smtClean="0"/>
              </a:p>
              <a:p>
                <a:pPr lvl="2"/>
                <a:r>
                  <a:rPr kumimoji="1" lang="ja-JP" altLang="en-US" dirty="0" smtClean="0"/>
                  <a:t>劣性</a:t>
                </a:r>
                <a:r>
                  <a:rPr lang="en-US" altLang="ja-JP" dirty="0"/>
                  <a:t> </a:t>
                </a:r>
                <a:r>
                  <a:rPr lang="en-US" altLang="ja-JP" dirty="0" smtClean="0"/>
                  <a:t>/ </a:t>
                </a:r>
                <a:r>
                  <a:rPr lang="ja-JP" altLang="en-US" dirty="0" smtClean="0"/>
                  <a:t>優性 の尤度比は</a:t>
                </a:r>
                <a:r>
                  <a:rPr lang="en-US" altLang="ja-JP" dirty="0"/>
                  <a:t> </a:t>
                </a:r>
                <a:r>
                  <a:rPr lang="en-US" altLang="ja-JP" dirty="0" smtClean="0"/>
                  <a:t>1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87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遺伝カウンセリング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ある常染色体優性遺伝病がある。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が原因アレル。浸透率は</a:t>
            </a:r>
            <a:r>
              <a:rPr kumimoji="1" lang="en-US" altLang="ja-JP" dirty="0" smtClean="0"/>
              <a:t>0.9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フェノコピー率は</a:t>
            </a:r>
            <a:r>
              <a:rPr kumimoji="1" lang="en-US" altLang="ja-JP" dirty="0" smtClean="0"/>
              <a:t>0.05</a:t>
            </a:r>
          </a:p>
          <a:p>
            <a:r>
              <a:rPr lang="ja-JP" altLang="en-US" dirty="0" smtClean="0"/>
              <a:t>父のジェノタイプは</a:t>
            </a:r>
            <a:r>
              <a:rPr lang="en-US" altLang="ja-JP" dirty="0" smtClean="0"/>
              <a:t>Mm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母のジェノタイプは</a:t>
            </a:r>
            <a:r>
              <a:rPr lang="en-US" altLang="ja-JP" dirty="0" smtClean="0"/>
              <a:t>mm</a:t>
            </a:r>
            <a:r>
              <a:rPr lang="ja-JP" altLang="en-US" dirty="0" smtClean="0"/>
              <a:t>である</a:t>
            </a:r>
            <a:endParaRPr lang="en-US" altLang="ja-JP" dirty="0" smtClean="0"/>
          </a:p>
          <a:p>
            <a:r>
              <a:rPr lang="ja-JP" altLang="en-US" dirty="0" smtClean="0"/>
              <a:t>この両親が遺伝カウンセリングに来た。子が発病する確率を計算せよ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836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遺伝形式推定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MM, Mm, mm</a:t>
            </a:r>
            <a:r>
              <a:rPr kumimoji="1" lang="ja-JP" altLang="en-US" dirty="0" smtClean="0"/>
              <a:t>のジェノタイプを持つ人がそれぞれ</a:t>
            </a:r>
            <a:r>
              <a:rPr lang="en-US" altLang="ja-JP" dirty="0" smtClean="0"/>
              <a:t>4</a:t>
            </a:r>
            <a:r>
              <a:rPr lang="ja-JP" altLang="en-US" dirty="0" smtClean="0"/>
              <a:t>人ずついる</a:t>
            </a:r>
            <a:endParaRPr lang="en-US" altLang="ja-JP" dirty="0" smtClean="0"/>
          </a:p>
          <a:p>
            <a:r>
              <a:rPr lang="ja-JP" altLang="en-US" dirty="0" smtClean="0"/>
              <a:t>それぞれ、</a:t>
            </a:r>
            <a:r>
              <a:rPr lang="en-US" altLang="ja-JP" dirty="0" smtClean="0"/>
              <a:t>3/4, 4/4, 1/4</a:t>
            </a:r>
            <a:r>
              <a:rPr lang="ja-JP" altLang="en-US" dirty="0" smtClean="0"/>
              <a:t>が</a:t>
            </a:r>
            <a:r>
              <a:rPr lang="en-US" altLang="ja-JP" dirty="0" smtClean="0"/>
              <a:t>P</a:t>
            </a:r>
            <a:r>
              <a:rPr lang="ja-JP" altLang="en-US" dirty="0" smtClean="0"/>
              <a:t>を発現したという</a:t>
            </a:r>
            <a:endParaRPr lang="en-US" altLang="ja-JP" dirty="0" smtClean="0"/>
          </a:p>
          <a:p>
            <a:r>
              <a:rPr lang="ja-JP" altLang="en-US" dirty="0" smtClean="0"/>
              <a:t>仮説１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</a:t>
            </a:r>
            <a:r>
              <a:rPr lang="ja-JP" altLang="en-US" dirty="0" smtClean="0"/>
              <a:t>を原因アレルとし、常染色体性優性遺伝形式であり、浸透率が</a:t>
            </a:r>
            <a:r>
              <a:rPr lang="en-US" altLang="ja-JP" dirty="0" smtClean="0"/>
              <a:t>x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フェノコピー率が</a:t>
            </a:r>
            <a:r>
              <a:rPr lang="en-US" altLang="ja-JP" dirty="0" smtClean="0"/>
              <a:t>y </a:t>
            </a:r>
            <a:r>
              <a:rPr lang="ja-JP" altLang="en-US" dirty="0" smtClean="0"/>
              <a:t>であるときの尤度を計算する式を示せ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</a:t>
            </a:r>
            <a:r>
              <a:rPr lang="ja-JP" altLang="en-US" dirty="0" smtClean="0"/>
              <a:t>を原因アレルとし、常染色体性劣性遺伝形式であり、浸透率が</a:t>
            </a:r>
            <a:r>
              <a:rPr lang="en-US" altLang="ja-JP" dirty="0" smtClean="0"/>
              <a:t>x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フェノコピー率が</a:t>
            </a:r>
            <a:r>
              <a:rPr lang="en-US" altLang="ja-JP" dirty="0" smtClean="0"/>
              <a:t>y </a:t>
            </a:r>
            <a:r>
              <a:rPr lang="ja-JP" altLang="en-US" dirty="0" smtClean="0"/>
              <a:t>であるときの尤度を計算する式を示せ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x = 0.8, y = 0.2</a:t>
            </a:r>
            <a:r>
              <a:rPr lang="ja-JP" altLang="en-US" dirty="0" smtClean="0"/>
              <a:t>と仮定し、優性仮説</a:t>
            </a:r>
            <a:r>
              <a:rPr lang="en-US" altLang="ja-JP" dirty="0" smtClean="0"/>
              <a:t> / </a:t>
            </a:r>
            <a:r>
              <a:rPr lang="ja-JP" altLang="en-US" dirty="0" smtClean="0"/>
              <a:t>劣性仮説 の尤度比を求めよ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6433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528</Words>
  <Application>Microsoft Office PowerPoint</Application>
  <PresentationFormat>ワイド画面</PresentationFormat>
  <Paragraphs>68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メンデル型遺伝形式 と 確率と尤度</vt:lpstr>
      <vt:lpstr>常染色体でのメンデル遺伝形式</vt:lpstr>
      <vt:lpstr>X染色体でのメンデル遺伝形式</vt:lpstr>
      <vt:lpstr>ミトコンドリア染色体での単一遺伝子的遺伝形式</vt:lpstr>
      <vt:lpstr>浸透率とフェノコピー率</vt:lpstr>
      <vt:lpstr>確率と尤度、尤度比</vt:lpstr>
      <vt:lpstr>遺伝カウンセリング</vt:lpstr>
      <vt:lpstr>遺伝形式推定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メンデル型遺伝形式 と 確率と尤度</dc:title>
  <dc:creator>山田 亮</dc:creator>
  <cp:lastModifiedBy>山田 亮</cp:lastModifiedBy>
  <cp:revision>8</cp:revision>
  <dcterms:created xsi:type="dcterms:W3CDTF">2019-11-25T23:48:31Z</dcterms:created>
  <dcterms:modified xsi:type="dcterms:W3CDTF">2019-11-26T23:34:33Z</dcterms:modified>
</cp:coreProperties>
</file>