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81" r:id="rId25"/>
    <p:sldId id="283" r:id="rId26"/>
    <p:sldId id="284" r:id="rId27"/>
    <p:sldId id="286" r:id="rId28"/>
    <p:sldId id="285" r:id="rId29"/>
    <p:sldId id="278" r:id="rId30"/>
    <p:sldId id="279" r:id="rId31"/>
    <p:sldId id="280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2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72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27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15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39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03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00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59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5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10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47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E50EF-76CA-4A3F-A456-16AC7B0B6587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39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31321" y="327804"/>
            <a:ext cx="11542143" cy="36576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体細胞キメラのいろいろ</a:t>
            </a:r>
            <a:r>
              <a:rPr lang="ja-JP" altLang="en-US" dirty="0" smtClean="0"/>
              <a:t>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次</a:t>
            </a:r>
            <a:r>
              <a:rPr lang="ja-JP" altLang="en-US" dirty="0"/>
              <a:t>世代シークエンシング法におけるキメラ検出・キメラ割合の計算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統計学的</a:t>
            </a:r>
            <a:r>
              <a:rPr lang="ja-JP" altLang="en-US" dirty="0"/>
              <a:t>基礎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192438"/>
            <a:ext cx="9144000" cy="2225614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/>
              <a:t>法数学勉強会</a:t>
            </a:r>
            <a:endParaRPr kumimoji="1" lang="en-US" altLang="ja-JP" sz="3600" dirty="0" smtClean="0"/>
          </a:p>
          <a:p>
            <a:r>
              <a:rPr lang="en-US" altLang="ja-JP" sz="3600" dirty="0" smtClean="0"/>
              <a:t>2020/01/25</a:t>
            </a:r>
          </a:p>
          <a:p>
            <a:r>
              <a:rPr kumimoji="1" lang="ja-JP" altLang="en-US" sz="3600" dirty="0" smtClean="0"/>
              <a:t>京都大学</a:t>
            </a:r>
            <a:r>
              <a:rPr kumimoji="1" lang="en-US" altLang="ja-JP" sz="3600" dirty="0" smtClean="0"/>
              <a:t>(</a:t>
            </a:r>
            <a:r>
              <a:rPr kumimoji="1" lang="ja-JP" altLang="en-US" sz="3600" dirty="0" smtClean="0"/>
              <a:t>医</a:t>
            </a:r>
            <a:r>
              <a:rPr kumimoji="1" lang="en-US" altLang="ja-JP" sz="3600" dirty="0" smtClean="0"/>
              <a:t>)</a:t>
            </a:r>
            <a:r>
              <a:rPr kumimoji="1" lang="ja-JP" altLang="en-US" sz="3600" dirty="0" smtClean="0"/>
              <a:t>統計遺伝学分野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山田　亮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11698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538"/>
            <a:ext cx="10332308" cy="67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2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4" y="41538"/>
            <a:ext cx="11244648" cy="6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2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14" y="444520"/>
            <a:ext cx="8106032" cy="626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4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先天的キメラ～双子の血液はキメラ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１卵性双生児の２人は、</a:t>
            </a:r>
            <a:r>
              <a:rPr kumimoji="1" lang="en-US" altLang="ja-JP" dirty="0" smtClean="0"/>
              <a:t>DNA</a:t>
            </a:r>
            <a:r>
              <a:rPr kumimoji="1" lang="ja-JP" altLang="en-US" dirty="0" smtClean="0"/>
              <a:t>鑑定的に同一</a:t>
            </a:r>
            <a:endParaRPr kumimoji="1" lang="en-US" altLang="ja-JP" dirty="0" smtClean="0"/>
          </a:p>
          <a:p>
            <a:r>
              <a:rPr lang="ja-JP" altLang="en-US" dirty="0" smtClean="0"/>
              <a:t>２</a:t>
            </a:r>
            <a:r>
              <a:rPr lang="en-US" altLang="ja-JP" dirty="0" smtClean="0"/>
              <a:t>(</a:t>
            </a:r>
            <a:r>
              <a:rPr lang="ja-JP" altLang="en-US" dirty="0" smtClean="0"/>
              <a:t>複</a:t>
            </a:r>
            <a:r>
              <a:rPr lang="en-US" altLang="ja-JP" dirty="0" smtClean="0"/>
              <a:t>)</a:t>
            </a:r>
            <a:r>
              <a:rPr lang="ja-JP" altLang="en-US" dirty="0" smtClean="0"/>
              <a:t>卵性双生児の２人は、</a:t>
            </a:r>
            <a:r>
              <a:rPr lang="en-US" altLang="ja-JP" dirty="0" smtClean="0"/>
              <a:t>DNA</a:t>
            </a:r>
            <a:r>
              <a:rPr lang="ja-JP" altLang="en-US" dirty="0" smtClean="0"/>
              <a:t>鑑定的に他人</a:t>
            </a:r>
            <a:r>
              <a:rPr lang="en-US" altLang="ja-JP" dirty="0" smtClean="0"/>
              <a:t>(</a:t>
            </a:r>
            <a:r>
              <a:rPr lang="ja-JP" altLang="en-US" dirty="0" smtClean="0"/>
              <a:t>同胞</a:t>
            </a:r>
            <a:r>
              <a:rPr lang="en-US" altLang="ja-JP" dirty="0" smtClean="0"/>
              <a:t>)</a:t>
            </a:r>
          </a:p>
          <a:p>
            <a:endParaRPr kumimoji="1" lang="en-US" altLang="ja-JP" dirty="0"/>
          </a:p>
          <a:p>
            <a:r>
              <a:rPr lang="ja-JP" altLang="en-US" dirty="0" smtClean="0"/>
              <a:t>「血液だけのキメラ」</a:t>
            </a:r>
            <a:r>
              <a:rPr lang="en-US" altLang="ja-JP" dirty="0" smtClean="0"/>
              <a:t>Hematopoietic </a:t>
            </a:r>
            <a:r>
              <a:rPr lang="en-US" altLang="ja-JP" dirty="0" err="1" smtClean="0"/>
              <a:t>chimerism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複</a:t>
            </a:r>
            <a:r>
              <a:rPr lang="en-US" altLang="ja-JP" dirty="0" smtClean="0"/>
              <a:t>)</a:t>
            </a:r>
            <a:r>
              <a:rPr lang="ja-JP" altLang="en-US" dirty="0" smtClean="0"/>
              <a:t>卵性双生児であっても、骨盤で血球の混合が起きるので、２</a:t>
            </a:r>
            <a:r>
              <a:rPr lang="en-US" altLang="ja-JP" dirty="0" smtClean="0"/>
              <a:t>(</a:t>
            </a:r>
            <a:r>
              <a:rPr lang="ja-JP" altLang="en-US" dirty="0" smtClean="0"/>
              <a:t>複</a:t>
            </a:r>
            <a:r>
              <a:rPr lang="en-US" altLang="ja-JP" dirty="0" smtClean="0"/>
              <a:t>)</a:t>
            </a:r>
            <a:r>
              <a:rPr lang="ja-JP" altLang="en-US" dirty="0" smtClean="0"/>
              <a:t>卵性双生児の造血細胞はキメラであることがある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割合はいろいろ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097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『</a:t>
            </a:r>
            <a:r>
              <a:rPr kumimoji="1" lang="ja-JP" altLang="en-US" dirty="0" smtClean="0"/>
              <a:t>双子キメラ</a:t>
            </a:r>
            <a:r>
              <a:rPr kumimoji="1" lang="en-US" altLang="ja-JP" dirty="0" smtClean="0"/>
              <a:t>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発生初期には２</a:t>
            </a:r>
            <a:r>
              <a:rPr lang="en-US" altLang="ja-JP" dirty="0" smtClean="0"/>
              <a:t>(</a:t>
            </a:r>
            <a:r>
              <a:rPr lang="ja-JP" altLang="en-US" dirty="0" smtClean="0"/>
              <a:t>複</a:t>
            </a:r>
            <a:r>
              <a:rPr lang="en-US" altLang="ja-JP" dirty="0" smtClean="0"/>
              <a:t>)</a:t>
            </a:r>
            <a:r>
              <a:rPr lang="ja-JP" altLang="en-US" dirty="0" smtClean="0"/>
              <a:t>卵性双生児だったが、片方が発生初期死亡し、その細胞が生き残った胎児と一緒になると、「生まれ」は双生児では「ない」が細胞はキメラ</a:t>
            </a:r>
            <a:endParaRPr lang="en-US" altLang="ja-JP" dirty="0" smtClean="0"/>
          </a:p>
          <a:p>
            <a:r>
              <a:rPr lang="ja-JP" altLang="en-US" dirty="0" smtClean="0"/>
              <a:t>妊娠が多胎妊娠であったことが確認されたうえで、１人だけが生まれることはある</a:t>
            </a:r>
            <a:endParaRPr lang="en-US" altLang="ja-JP" dirty="0" smtClean="0"/>
          </a:p>
          <a:p>
            <a:r>
              <a:rPr lang="ja-JP" altLang="en-US" dirty="0" smtClean="0"/>
              <a:t>妊娠判明時には、１子として判明したが、遡ってどうだったかはわからないこともある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一人っ子出産８件あたり１件は双生児妊娠というデータもある</a:t>
            </a:r>
            <a:endParaRPr lang="en-US" altLang="ja-JP" dirty="0"/>
          </a:p>
          <a:p>
            <a:pPr lvl="1"/>
            <a:r>
              <a:rPr lang="ja-JP" altLang="en-US" dirty="0" smtClean="0"/>
              <a:t>割合</a:t>
            </a:r>
            <a:r>
              <a:rPr lang="ja-JP" altLang="en-US" dirty="0"/>
              <a:t>はいろいろ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03" y="0"/>
            <a:ext cx="4782322" cy="163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34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四配偶子キメラ </a:t>
            </a:r>
            <a:r>
              <a:rPr kumimoji="1" lang="en-US" altLang="ja-JP" dirty="0" err="1" smtClean="0"/>
              <a:t>Tetragametic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chimerism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個の卵子　＋　１個の精子　＝　１個の受精卵</a:t>
            </a:r>
            <a:endParaRPr kumimoji="1" lang="en-US" altLang="ja-JP" dirty="0" smtClean="0"/>
          </a:p>
          <a:p>
            <a:r>
              <a:rPr lang="ja-JP" altLang="en-US" dirty="0" smtClean="0"/>
              <a:t>もう１個の卵子　＋　もう１個の精子　＝　もう１個の受精卵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２個の受精卵が合わさって、１人として発生・出生する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2812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生殖補助医療と双対キメラの増加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58097"/>
            <a:ext cx="10515600" cy="4718866"/>
          </a:xfrm>
        </p:spPr>
        <p:txBody>
          <a:bodyPr/>
          <a:lstStyle/>
          <a:p>
            <a:r>
              <a:rPr kumimoji="1" lang="ja-JP" altLang="en-US" dirty="0" smtClean="0"/>
              <a:t>関連があるかどうか、不明</a:t>
            </a:r>
            <a:endParaRPr kumimoji="1" lang="en-US" altLang="ja-JP" dirty="0" smtClean="0"/>
          </a:p>
          <a:p>
            <a:r>
              <a:rPr lang="ja-JP" altLang="en-US" dirty="0"/>
              <a:t>原理的</a:t>
            </a:r>
            <a:r>
              <a:rPr lang="ja-JP" altLang="en-US" dirty="0" smtClean="0"/>
              <a:t>に、増加要因の可能性は否定できない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44" y="2963807"/>
            <a:ext cx="10081570" cy="347405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7711"/>
            <a:ext cx="7882835" cy="5461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842350" y="6341362"/>
            <a:ext cx="706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厚生労働省資料</a:t>
            </a:r>
            <a:r>
              <a:rPr kumimoji="1" lang="en-US" altLang="ja-JP" dirty="0" smtClean="0"/>
              <a:t>(H30/11/28)『</a:t>
            </a:r>
            <a:r>
              <a:rPr kumimoji="1" lang="ja-JP" altLang="en-US" dirty="0" smtClean="0"/>
              <a:t>生殖補助医療を巡る現状について</a:t>
            </a:r>
            <a:r>
              <a:rPr kumimoji="1" lang="en-US" altLang="ja-JP" dirty="0" smtClean="0"/>
              <a:t>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171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キメラ・モザイクと</a:t>
            </a:r>
            <a:r>
              <a:rPr lang="en-US" altLang="ja-JP" dirty="0" smtClean="0"/>
              <a:t>DNA</a:t>
            </a:r>
            <a:r>
              <a:rPr lang="ja-JP" altLang="en-US" dirty="0" smtClean="0"/>
              <a:t>鑑定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相当数の細胞数を採取してマーカータイピングをする場合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混合試料様の結果になる</a:t>
            </a:r>
            <a:endParaRPr lang="en-US" altLang="ja-JP" dirty="0" smtClean="0"/>
          </a:p>
          <a:p>
            <a:r>
              <a:rPr kumimoji="1" lang="ja-JP" altLang="en-US" dirty="0" smtClean="0"/>
              <a:t>親子鑑定の際の、「親側」がキメラ・モザイクである場合には、卵巣・精巣が「どちら側」かによる。「伝達遺伝情報はキメラ」ではない</a:t>
            </a:r>
            <a:endParaRPr kumimoji="1" lang="en-US" altLang="ja-JP" dirty="0" smtClean="0"/>
          </a:p>
          <a:p>
            <a:r>
              <a:rPr lang="ja-JP" altLang="en-US" dirty="0" smtClean="0"/>
              <a:t>微量試料の場合は、試料を構成する細胞のキメラ・モザイク比率にランダムなばらつきの影響が大きく出る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646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122" name="Picture 2" descr="「お正月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690688"/>
            <a:ext cx="5715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キメラ・モザイクのジェノタイプ判定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小児科領域の、メンデル型遺伝病で、モザイク判定・モザイク比率推定が課題となった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「いかにもあるタイプのメンデル遺伝病だ」が親に原因変異がない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→ </a:t>
            </a:r>
            <a:r>
              <a:rPr lang="en-US" altLang="ja-JP" dirty="0" smtClean="0"/>
              <a:t>de novo </a:t>
            </a:r>
            <a:r>
              <a:rPr lang="ja-JP" altLang="en-US" dirty="0" smtClean="0"/>
              <a:t>変異型 </a:t>
            </a:r>
            <a:r>
              <a:rPr lang="en-US" altLang="ja-JP" dirty="0" smtClean="0"/>
              <a:t>(</a:t>
            </a:r>
            <a:r>
              <a:rPr lang="ja-JP" altLang="en-US" dirty="0" smtClean="0"/>
              <a:t>配偶子に新規に起きた原因突然変異による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調べれば原因変異であることがすぐわかる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9228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65125"/>
            <a:ext cx="6783777" cy="638667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607" y="411403"/>
            <a:ext cx="3743325" cy="11049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742" y="2311880"/>
            <a:ext cx="5100133" cy="303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59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キメラ・モザイクのジェノタイプ</a:t>
            </a:r>
            <a:r>
              <a:rPr lang="ja-JP" altLang="en-US" dirty="0" smtClean="0"/>
              <a:t>判定</a:t>
            </a:r>
            <a:r>
              <a:rPr lang="ja-JP" altLang="en-US" dirty="0"/>
              <a:t> 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ja-JP" altLang="en-US" dirty="0" smtClean="0"/>
              <a:t>メンデル遺伝病っぽいが、症状が軽く、言い切れない。親にも原因変異がない</a:t>
            </a:r>
            <a:endParaRPr lang="en-US" altLang="ja-JP" dirty="0" smtClean="0"/>
          </a:p>
          <a:p>
            <a:pPr lvl="1"/>
            <a:r>
              <a:rPr lang="ja-JP" altLang="en-US" dirty="0"/>
              <a:t>→ 発生途上で原因変異が起こり、患児は原因変異あり・なしのモザイクだった </a:t>
            </a:r>
            <a:r>
              <a:rPr lang="en-US" altLang="ja-JP" dirty="0"/>
              <a:t>(</a:t>
            </a:r>
            <a:r>
              <a:rPr lang="ja-JP" altLang="en-US" dirty="0"/>
              <a:t>発生時体細胞変異型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/>
              <a:t>ジェノタイプ</a:t>
            </a:r>
            <a:r>
              <a:rPr lang="ja-JP" altLang="en-US" dirty="0" smtClean="0"/>
              <a:t>が、</a:t>
            </a:r>
            <a:r>
              <a:rPr lang="en-US" altLang="ja-JP" dirty="0" smtClean="0"/>
              <a:t>MM, Mm, mm </a:t>
            </a:r>
            <a:r>
              <a:rPr lang="ja-JP" altLang="en-US" dirty="0" smtClean="0"/>
              <a:t>の３タイプだと思って探しても見つからない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 </a:t>
            </a:r>
            <a:r>
              <a:rPr lang="ja-JP" altLang="en-US" dirty="0" smtClean="0"/>
              <a:t>が</a:t>
            </a:r>
            <a:r>
              <a:rPr lang="en-US" altLang="ja-JP" dirty="0" smtClean="0"/>
              <a:t>80%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m </a:t>
            </a:r>
            <a:r>
              <a:rPr lang="ja-JP" altLang="en-US" dirty="0" smtClean="0"/>
              <a:t>が</a:t>
            </a:r>
            <a:r>
              <a:rPr lang="en-US" altLang="ja-JP" dirty="0" smtClean="0"/>
              <a:t>20</a:t>
            </a:r>
            <a:r>
              <a:rPr lang="ja-JP" altLang="en-US" dirty="0" smtClean="0"/>
              <a:t>％ とか</a:t>
            </a:r>
            <a:r>
              <a:rPr lang="ja-JP" altLang="en-US" dirty="0" err="1" smtClean="0"/>
              <a:t>だっ</a:t>
            </a:r>
            <a:r>
              <a:rPr lang="ja-JP" altLang="en-US" dirty="0" smtClean="0"/>
              <a:t>たりする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通常のジェノタイピング法では判定しづらかった</a:t>
            </a:r>
            <a:endParaRPr lang="en-US" altLang="ja-JP" dirty="0" smtClean="0"/>
          </a:p>
          <a:p>
            <a:pPr lvl="1"/>
            <a:r>
              <a:rPr lang="ja-JP" altLang="en-US" dirty="0"/>
              <a:t>次</a:t>
            </a:r>
            <a:r>
              <a:rPr lang="ja-JP" altLang="en-US" dirty="0" smtClean="0"/>
              <a:t>世代シークエンサーを使ったら、</a:t>
            </a:r>
            <a:r>
              <a:rPr lang="en-US" altLang="ja-JP" dirty="0" smtClean="0"/>
              <a:t>80% vs. 20%</a:t>
            </a:r>
            <a:r>
              <a:rPr lang="ja-JP" altLang="en-US" dirty="0" smtClean="0"/>
              <a:t>の推定もできた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お</a:t>
            </a:r>
            <a:r>
              <a:rPr lang="ja-JP" altLang="en-US" dirty="0"/>
              <a:t>金</a:t>
            </a:r>
            <a:r>
              <a:rPr lang="ja-JP" altLang="en-US" dirty="0" smtClean="0"/>
              <a:t>もかかったが・・・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2709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ここから数学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次世代シークエンサーを用いたジェノタイプ判定と、モザイク率・キメラ率の推定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01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シークエンサーデータ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96632" y="1600195"/>
            <a:ext cx="5962259" cy="1698319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ショートリード</a:t>
            </a:r>
            <a:endParaRPr kumimoji="1" lang="en-US" altLang="ja-JP" dirty="0" smtClean="0"/>
          </a:p>
          <a:p>
            <a:r>
              <a:rPr lang="ja-JP" altLang="en-US" dirty="0" smtClean="0"/>
              <a:t>マッピング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値は、</a:t>
            </a:r>
            <a:r>
              <a:rPr lang="en-US" altLang="ja-JP" dirty="0" smtClean="0"/>
              <a:t>0,1,2,… </a:t>
            </a:r>
            <a:endParaRPr kumimoji="1" lang="ja-JP" altLang="en-US" dirty="0"/>
          </a:p>
        </p:txBody>
      </p:sp>
      <p:pic>
        <p:nvPicPr>
          <p:cNvPr id="1026" name="Picture 2" descr="Mapping Re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840" y="1340944"/>
            <a:ext cx="6928966" cy="500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930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ホモかヘテロか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565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調べたい場所に必要なマップ本数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０本　</a:t>
            </a:r>
            <a:r>
              <a:rPr lang="ja-JP" altLang="en-US" dirty="0" smtClean="0"/>
              <a:t>（</a:t>
            </a:r>
            <a:r>
              <a:rPr lang="en-US" altLang="ja-JP" dirty="0"/>
              <a:t>A,G) </a:t>
            </a:r>
            <a:r>
              <a:rPr lang="ja-JP" altLang="en-US" dirty="0" smtClean="0"/>
              <a:t>＝ </a:t>
            </a:r>
            <a:r>
              <a:rPr lang="en-US" altLang="ja-JP" dirty="0" smtClean="0"/>
              <a:t>(0,0)</a:t>
            </a:r>
            <a:endParaRPr kumimoji="1" lang="en-US" altLang="ja-JP" dirty="0" smtClean="0"/>
          </a:p>
          <a:p>
            <a:r>
              <a:rPr lang="ja-JP" altLang="en-US" dirty="0" smtClean="0"/>
              <a:t>１本　</a:t>
            </a:r>
            <a:r>
              <a:rPr lang="ja-JP" altLang="en-US" dirty="0"/>
              <a:t>（</a:t>
            </a:r>
            <a:r>
              <a:rPr lang="en-US" altLang="ja-JP" dirty="0"/>
              <a:t>A,G) </a:t>
            </a:r>
            <a:r>
              <a:rPr lang="ja-JP" altLang="en-US" dirty="0"/>
              <a:t>＝ </a:t>
            </a:r>
            <a:r>
              <a:rPr lang="en-US" altLang="ja-JP" dirty="0" smtClean="0"/>
              <a:t>(1,0), (0,1)</a:t>
            </a:r>
            <a:endParaRPr lang="en-US" altLang="ja-JP" dirty="0"/>
          </a:p>
          <a:p>
            <a:r>
              <a:rPr kumimoji="1" lang="ja-JP" altLang="en-US" dirty="0" smtClean="0"/>
              <a:t>２本　（</a:t>
            </a:r>
            <a:r>
              <a:rPr lang="en-US" altLang="ja-JP" dirty="0" smtClean="0"/>
              <a:t>A,G) = (2,0), (1,1), (0,2)</a:t>
            </a:r>
          </a:p>
          <a:p>
            <a:r>
              <a:rPr lang="ja-JP" altLang="en-US" dirty="0" smtClean="0"/>
              <a:t>３本　（</a:t>
            </a:r>
            <a:r>
              <a:rPr lang="en-US" altLang="ja-JP" dirty="0"/>
              <a:t>A,G) = </a:t>
            </a:r>
            <a:r>
              <a:rPr lang="en-US" altLang="ja-JP" dirty="0" smtClean="0"/>
              <a:t>(3,0), (2,1), </a:t>
            </a:r>
            <a:r>
              <a:rPr lang="en-US" altLang="ja-JP" dirty="0"/>
              <a:t>(</a:t>
            </a:r>
            <a:r>
              <a:rPr lang="en-US" altLang="ja-JP" dirty="0" smtClean="0"/>
              <a:t>1,2), </a:t>
            </a:r>
            <a:r>
              <a:rPr lang="en-US" altLang="ja-JP" dirty="0"/>
              <a:t>(</a:t>
            </a:r>
            <a:r>
              <a:rPr lang="en-US" altLang="ja-JP" dirty="0" smtClean="0"/>
              <a:t>0,3)</a:t>
            </a:r>
          </a:p>
          <a:p>
            <a:r>
              <a:rPr lang="ja-JP" altLang="en-US" dirty="0" err="1" smtClean="0"/>
              <a:t>。。。</a:t>
            </a:r>
            <a:endParaRPr lang="en-US" altLang="ja-JP" dirty="0" smtClean="0"/>
          </a:p>
          <a:p>
            <a:r>
              <a:rPr lang="en-US" altLang="ja-JP" dirty="0" smtClean="0"/>
              <a:t>N</a:t>
            </a:r>
            <a:r>
              <a:rPr lang="ja-JP" altLang="en-US" dirty="0" smtClean="0"/>
              <a:t>本　   </a:t>
            </a:r>
            <a:r>
              <a:rPr lang="en-US" altLang="ja-JP" dirty="0" smtClean="0"/>
              <a:t>(A,G)</a:t>
            </a:r>
            <a:r>
              <a:rPr lang="ja-JP" altLang="en-US" dirty="0"/>
              <a:t> </a:t>
            </a:r>
            <a:r>
              <a:rPr lang="en-US" altLang="ja-JP" dirty="0" smtClean="0"/>
              <a:t>= (N,0), (N-1,1),….,(N/2,N/2),…,(1,N-1),(0,N)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071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ホモ接合体のときの </a:t>
            </a:r>
            <a:r>
              <a:rPr lang="en-US" altLang="ja-JP" dirty="0" smtClean="0"/>
              <a:t>N </a:t>
            </a:r>
            <a:r>
              <a:rPr lang="ja-JP" altLang="en-US" dirty="0" smtClean="0"/>
              <a:t>の内わけ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ヘテロ接合体のときの</a:t>
            </a:r>
            <a:r>
              <a:rPr lang="en-US" altLang="ja-JP" dirty="0" smtClean="0"/>
              <a:t>N</a:t>
            </a:r>
            <a:r>
              <a:rPr lang="ja-JP" altLang="en-US" dirty="0" smtClean="0"/>
              <a:t>の内わけ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分布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「リードエラー確率」の想定が必須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そのうえで、「十分な尤度比」が出る総リード数と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ホモとみなすべき内わけと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ヘテロとみなすべき内わけと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決められない内わけと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498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ホモ・ヘテロ・逆ホモ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1 : 0.5 : 0 … </a:t>
            </a:r>
            <a:r>
              <a:rPr lang="ja-JP" altLang="en-US" dirty="0" err="1" smtClean="0"/>
              <a:t>は簡</a:t>
            </a:r>
            <a:r>
              <a:rPr lang="ja-JP" altLang="en-US" dirty="0" smtClean="0"/>
              <a:t>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キメラ・モザイクだと</a:t>
            </a:r>
            <a:r>
              <a:rPr kumimoji="1" lang="en-US" altLang="ja-JP" dirty="0" smtClean="0"/>
              <a:t>…</a:t>
            </a:r>
          </a:p>
          <a:p>
            <a:pPr lvl="1"/>
            <a:r>
              <a:rPr lang="en-US" altLang="ja-JP" dirty="0" smtClean="0"/>
              <a:t>1 : r : 0</a:t>
            </a:r>
          </a:p>
          <a:p>
            <a:pPr lvl="2"/>
            <a:r>
              <a:rPr lang="en-US" altLang="ja-JP" dirty="0" smtClean="0"/>
              <a:t>r </a:t>
            </a:r>
            <a:r>
              <a:rPr lang="ja-JP" altLang="en-US" dirty="0" smtClean="0"/>
              <a:t>は未知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r </a:t>
            </a:r>
            <a:r>
              <a:rPr lang="ja-JP" altLang="en-US" dirty="0" smtClean="0"/>
              <a:t>の想定が</a:t>
            </a:r>
            <a:r>
              <a:rPr lang="en-US" altLang="ja-JP" dirty="0" smtClean="0"/>
              <a:t>0.5</a:t>
            </a:r>
            <a:r>
              <a:rPr lang="ja-JP" altLang="en-US" dirty="0" smtClean="0"/>
              <a:t>からずれればずれるほど、判定は難しくなる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判定</a:t>
            </a:r>
            <a:r>
              <a:rPr kumimoji="1" lang="ja-JP" altLang="en-US" dirty="0" smtClean="0"/>
              <a:t>が難しいとは、デプスを深くする必要があることを意味する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デプス　＝　お金</a:t>
            </a:r>
            <a:endParaRPr lang="en-US" altLang="ja-JP" dirty="0" smtClean="0"/>
          </a:p>
          <a:p>
            <a:r>
              <a:rPr kumimoji="1" lang="ja-JP" altLang="en-US" dirty="0" smtClean="0"/>
              <a:t>キメラ・モザイクでも「ホモ接合体」かもしれないし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5133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キメラ・モザイクではなく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混合試料だとしたら？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混合比は不明</a:t>
            </a:r>
            <a:endParaRPr kumimoji="1" lang="en-US" altLang="ja-JP" dirty="0" smtClean="0"/>
          </a:p>
          <a:p>
            <a:r>
              <a:rPr lang="ja-JP" altLang="en-US" dirty="0" smtClean="0"/>
              <a:t>ゲノムの場所によって混合比にばらつきが入る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3240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１か所ではなくて、そこら中調べたい？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354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全ゲノムをちゃんと調べたい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場所によってマップされるリード本数にばらつきが出る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0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3</a:t>
            </a:r>
            <a:r>
              <a:rPr lang="ja-JP" altLang="en-US" dirty="0" err="1" smtClean="0"/>
              <a:t>，</a:t>
            </a:r>
            <a:r>
              <a:rPr lang="ja-JP" altLang="en-US" dirty="0" smtClean="0"/>
              <a:t>・・・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？　分布　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341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キメラ母とその仔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場所によって白・黒、異なる</a:t>
            </a:r>
            <a:endParaRPr kumimoji="1" lang="en-US" altLang="ja-JP" dirty="0" smtClean="0"/>
          </a:p>
          <a:p>
            <a:r>
              <a:rPr lang="ja-JP" altLang="en-US" dirty="0" smtClean="0"/>
              <a:t>子１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全身　黒</a:t>
            </a:r>
            <a:endParaRPr lang="en-US" altLang="ja-JP" dirty="0" smtClean="0"/>
          </a:p>
          <a:p>
            <a:r>
              <a:rPr kumimoji="1" lang="ja-JP" altLang="en-US" dirty="0" smtClean="0"/>
              <a:t>子２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全身　黒</a:t>
            </a:r>
            <a:endParaRPr kumimoji="1" lang="ja-JP" altLang="en-US" dirty="0"/>
          </a:p>
        </p:txBody>
      </p:sp>
      <p:pic>
        <p:nvPicPr>
          <p:cNvPr id="1026" name="Picture 2" descr="https://upload.wikimedia.org/wikipedia/commons/thumb/e/e8/ChimericMouseWithPups.jpg/220px-ChimericMouseWithPu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66" y="0"/>
            <a:ext cx="5295834" cy="49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570224"/>
            <a:ext cx="6896166" cy="228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23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マップ本数の分布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ポアッソン分布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負の二項分布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4196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「最低限でもこれだけのデプス」を確保したい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ja-JP" altLang="en-US" dirty="0"/>
              <a:t>ゲノムの</a:t>
            </a:r>
            <a:r>
              <a:rPr lang="en-US" altLang="ja-JP" dirty="0"/>
              <a:t>9</a:t>
            </a:r>
            <a:r>
              <a:rPr lang="ja-JP" altLang="en-US" dirty="0"/>
              <a:t>割を１０デプス以上でカバーしたい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ポアッソン分布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必要なリード全本数は？</a:t>
            </a:r>
            <a:endParaRPr lang="en-US" altLang="ja-JP" dirty="0"/>
          </a:p>
          <a:p>
            <a:r>
              <a:rPr kumimoji="1" lang="ja-JP" altLang="en-US" dirty="0" smtClean="0"/>
              <a:t>負の二項分布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必要なリード全本数は？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どちらがたくさん必要？　＝　どちらが高額？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5729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モザイク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とキメラ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189751"/>
            <a:ext cx="10515600" cy="266825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１個の受精卵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発生途中で突然変異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身体の一部は青、他は緑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これは体細胞モザイク</a:t>
            </a:r>
            <a:endParaRPr kumimoji="1" lang="ja-JP" altLang="en-US" sz="3600" dirty="0"/>
          </a:p>
        </p:txBody>
      </p:sp>
      <p:pic>
        <p:nvPicPr>
          <p:cNvPr id="2050" name="Picture 2" descr="https://upload.wikimedia.org/wikipedia/commons/thumb/1/1e/Zygote1.jpg/220px-Zygot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27" y="2127160"/>
            <a:ext cx="2095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3295291" y="2490279"/>
            <a:ext cx="2053086" cy="845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6832121" y="1155940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6277153" y="1358924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6581955" y="500062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7289321" y="1613140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7506417" y="1021003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8048444" y="1640667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7903952" y="1109782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6554638" y="1964218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5871713" y="1423314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6473407" y="3262312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6376220" y="3643312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6600455" y="4155873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7252006" y="3545436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7550269" y="4096110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8162446" y="4084397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7857646" y="3164436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50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モザイクと</a:t>
            </a:r>
            <a:r>
              <a:rPr kumimoji="1" lang="ja-JP" altLang="en-US" dirty="0" smtClean="0"/>
              <a:t>キメラ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189751"/>
            <a:ext cx="10515600" cy="266825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複数の受精卵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発生途中で混ぜ混ぜ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身体の一部は青、他は緑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これはキメラ</a:t>
            </a:r>
            <a:endParaRPr kumimoji="1" lang="ja-JP" altLang="en-US" sz="3600" dirty="0"/>
          </a:p>
        </p:txBody>
      </p:sp>
      <p:pic>
        <p:nvPicPr>
          <p:cNvPr id="2050" name="Picture 2" descr="https://upload.wikimedia.org/wikipedia/commons/thumb/1/1e/Zygote1.jpg/220px-Zygot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55" y="1358924"/>
            <a:ext cx="1805034" cy="135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 rot="1000688">
            <a:off x="3141344" y="1752370"/>
            <a:ext cx="2053086" cy="845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6832121" y="1155940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6277153" y="1358924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6581955" y="500062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7289321" y="1613140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7506417" y="1021003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8048444" y="1640667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7903952" y="1109782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6554638" y="1964218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5871713" y="1423314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6473407" y="3262312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6376220" y="3643312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6600455" y="4155873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7252006" y="3545436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7550269" y="4096110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8162446" y="4084397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7857646" y="3164436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https://upload.wikimedia.org/wikipedia/commons/thumb/1/1e/Zygote1.jpg/220px-Zygot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90" y="2728137"/>
            <a:ext cx="1843264" cy="138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右矢印 22"/>
          <p:cNvSpPr/>
          <p:nvPr/>
        </p:nvSpPr>
        <p:spPr>
          <a:xfrm rot="20627034">
            <a:off x="3243191" y="2996667"/>
            <a:ext cx="2053086" cy="8453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32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加齢とモザイク化・その顕在化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多くの臓器・組織は、よく分化した細胞によって構成されている</a:t>
            </a:r>
            <a:endParaRPr kumimoji="1" lang="en-US" altLang="ja-JP" dirty="0" smtClean="0"/>
          </a:p>
          <a:p>
            <a:r>
              <a:rPr lang="ja-JP" altLang="en-US" dirty="0" smtClean="0"/>
              <a:t>細胞は新陳代謝する</a:t>
            </a:r>
            <a:endParaRPr lang="en-US" altLang="ja-JP" dirty="0" smtClean="0"/>
          </a:p>
          <a:p>
            <a:r>
              <a:rPr kumimoji="1" lang="ja-JP" altLang="en-US" dirty="0" smtClean="0"/>
              <a:t>新しい細胞は幹細胞から増殖・分化する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加齢とともに、各臓器・組織の幹細胞の数が減ってくる</a:t>
            </a:r>
            <a:endParaRPr kumimoji="1" lang="en-US" altLang="ja-JP" dirty="0" smtClean="0"/>
          </a:p>
          <a:p>
            <a:r>
              <a:rPr lang="ja-JP" altLang="en-US" dirty="0" smtClean="0"/>
              <a:t>若いときには目立たなかったモザイク割合が顕著になりうる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隠</a:t>
            </a:r>
            <a:r>
              <a:rPr kumimoji="1" lang="ja-JP" altLang="en-US" dirty="0" smtClean="0"/>
              <a:t>れていたキメラも顕著になりうる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細胞増殖の速い臓器・組織で目立つ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血液、消化管粘膜など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885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幹細胞移植・骨髄移植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フル移植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すべての骨髄細胞を他人の骨髄に取り換える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ミニ移植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自己の骨髄細胞も残しつつ、他人の骨髄移植も同居させる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骨髄は完全に入れ替わる</a:t>
            </a:r>
            <a:r>
              <a:rPr lang="en-US" altLang="ja-JP" dirty="0" smtClean="0"/>
              <a:t>/ </a:t>
            </a:r>
            <a:r>
              <a:rPr lang="ja-JP" altLang="en-US" dirty="0" smtClean="0"/>
              <a:t>キメラになる</a:t>
            </a:r>
            <a:endParaRPr lang="en-US" altLang="ja-JP" dirty="0" smtClean="0"/>
          </a:p>
          <a:p>
            <a:r>
              <a:rPr lang="ja-JP" altLang="en-US" dirty="0" smtClean="0"/>
              <a:t>骨髄幹細胞は</a:t>
            </a:r>
            <a:r>
              <a:rPr lang="ja-JP" altLang="en-US" dirty="0"/>
              <a:t>他</a:t>
            </a:r>
            <a:r>
              <a:rPr lang="ja-JP" altLang="en-US" dirty="0" smtClean="0"/>
              <a:t>の臓器の幹細胞に変化することもできる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他臓器・組織のキメラ化も起きる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903" y="0"/>
            <a:ext cx="4848097" cy="229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8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324724" y="3184525"/>
            <a:ext cx="4029075" cy="2992438"/>
          </a:xfrm>
        </p:spPr>
        <p:txBody>
          <a:bodyPr/>
          <a:lstStyle/>
          <a:p>
            <a:r>
              <a:rPr lang="ja-JP" altLang="en-US" dirty="0"/>
              <a:t>米国</a:t>
            </a:r>
            <a:r>
              <a:rPr kumimoji="1" lang="ja-JP" altLang="en-US" dirty="0" smtClean="0"/>
              <a:t>が日本より圧倒的に多いというわけでもない</a:t>
            </a:r>
            <a:endParaRPr kumimoji="1" lang="en-US" altLang="ja-JP" dirty="0" smtClean="0"/>
          </a:p>
          <a:p>
            <a:r>
              <a:rPr lang="ja-JP" altLang="en-US" dirty="0" smtClean="0"/>
              <a:t>米国で気にする程度には日本でも気にする必要あり、か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0099"/>
            <a:ext cx="7324725" cy="4191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903" y="213263"/>
            <a:ext cx="6477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78" y="365125"/>
            <a:ext cx="9964457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7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1006</Words>
  <Application>Microsoft Office PowerPoint</Application>
  <PresentationFormat>ワイド画面</PresentationFormat>
  <Paragraphs>139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5" baseType="lpstr">
      <vt:lpstr>游ゴシック</vt:lpstr>
      <vt:lpstr>游ゴシック Light</vt:lpstr>
      <vt:lpstr>Arial</vt:lpstr>
      <vt:lpstr>Office テーマ</vt:lpstr>
      <vt:lpstr>体細胞キメラのいろいろと 次世代シークエンシング法におけるキメラ検出・キメラ割合の計算の 統計学的基礎</vt:lpstr>
      <vt:lpstr>PowerPoint プレゼンテーション</vt:lpstr>
      <vt:lpstr>キメラ母とその仔</vt:lpstr>
      <vt:lpstr>モザイクとキメラ</vt:lpstr>
      <vt:lpstr>モザイクとキメラ</vt:lpstr>
      <vt:lpstr>加齢とモザイク化・その顕在化</vt:lpstr>
      <vt:lpstr>幹細胞移植・骨髄移植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先天的キメラ～双子の血液はキメラ</vt:lpstr>
      <vt:lpstr>『双子キメラ』</vt:lpstr>
      <vt:lpstr>四配偶子キメラ Tetragametic chimerism</vt:lpstr>
      <vt:lpstr>生殖補助医療と双対キメラの増加</vt:lpstr>
      <vt:lpstr>キメラ・モザイクとDNA鑑定</vt:lpstr>
      <vt:lpstr>PowerPoint プレゼンテーション</vt:lpstr>
      <vt:lpstr>キメラ・モザイクのジェノタイプ判定</vt:lpstr>
      <vt:lpstr>キメラ・モザイクのジェノタイプ判定 2</vt:lpstr>
      <vt:lpstr>ここから数学</vt:lpstr>
      <vt:lpstr>シークエンサーデータ</vt:lpstr>
      <vt:lpstr>ホモかヘテロか</vt:lpstr>
      <vt:lpstr>調べたい場所に必要なマップ本数</vt:lpstr>
      <vt:lpstr>ホモ接合体のときの N の内わけ ヘテロ接合体のときのNの内わけ</vt:lpstr>
      <vt:lpstr>ホモ・ヘテロ・逆ホモ 1 : 0.5 : 0 … は簡単</vt:lpstr>
      <vt:lpstr>キメラ・モザイクではなく 混合試料だとしたら？</vt:lpstr>
      <vt:lpstr>１か所ではなくて、そこら中調べたい？</vt:lpstr>
      <vt:lpstr>全ゲノムをちゃんと調べたい</vt:lpstr>
      <vt:lpstr>マップ本数の分布</vt:lpstr>
      <vt:lpstr>「最低限でもこれだけのデプス」を確保したい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体細胞キメラのいろいろと 次世代シークエンシング法におけるキメラ検出・キメラ割合の計算の 統計学的基礎</dc:title>
  <dc:creator>ryamada</dc:creator>
  <cp:lastModifiedBy>ryamada</cp:lastModifiedBy>
  <cp:revision>15</cp:revision>
  <dcterms:created xsi:type="dcterms:W3CDTF">2020-01-09T04:02:03Z</dcterms:created>
  <dcterms:modified xsi:type="dcterms:W3CDTF">2020-01-10T04:59:39Z</dcterms:modified>
</cp:coreProperties>
</file>