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1" r:id="rId2"/>
    <p:sldId id="256" r:id="rId3"/>
    <p:sldId id="257" r:id="rId4"/>
    <p:sldId id="258" r:id="rId5"/>
    <p:sldId id="268" r:id="rId6"/>
    <p:sldId id="275" r:id="rId7"/>
    <p:sldId id="266" r:id="rId8"/>
    <p:sldId id="267" r:id="rId9"/>
    <p:sldId id="271" r:id="rId10"/>
    <p:sldId id="259" r:id="rId11"/>
    <p:sldId id="272" r:id="rId12"/>
    <p:sldId id="264" r:id="rId13"/>
    <p:sldId id="273" r:id="rId14"/>
    <p:sldId id="274" r:id="rId15"/>
    <p:sldId id="269" r:id="rId16"/>
    <p:sldId id="276" r:id="rId17"/>
    <p:sldId id="278" r:id="rId18"/>
    <p:sldId id="277" r:id="rId19"/>
    <p:sldId id="260" r:id="rId20"/>
    <p:sldId id="279" r:id="rId21"/>
    <p:sldId id="280" r:id="rId22"/>
    <p:sldId id="261" r:id="rId23"/>
    <p:sldId id="262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mada" initials="r" lastIdx="1" clrIdx="0">
    <p:extLst>
      <p:ext uri="{19B8F6BF-5375-455C-9EA6-DF929625EA0E}">
        <p15:presenceInfo xmlns:p15="http://schemas.microsoft.com/office/powerpoint/2012/main" userId="ryama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93958" autoAdjust="0"/>
  </p:normalViewPr>
  <p:slideViewPr>
    <p:cSldViewPr snapToGrid="0">
      <p:cViewPr>
        <p:scale>
          <a:sx n="100" d="100"/>
          <a:sy n="100" d="100"/>
        </p:scale>
        <p:origin x="72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CAC97-D5C3-4659-B806-B060E42DD5AC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4406F-640A-4E8D-9577-37FC65593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89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なら</a:t>
            </a:r>
            <a:r>
              <a:rPr kumimoji="1" lang="en-US" altLang="ja-JP" dirty="0" smtClean="0"/>
              <a:t>package shapes </a:t>
            </a:r>
            <a:r>
              <a:rPr kumimoji="1" lang="ja-JP" altLang="en-US" dirty="0" smtClean="0"/>
              <a:t>の </a:t>
            </a:r>
            <a:r>
              <a:rPr kumimoji="1" lang="en-US" altLang="ja-JP" dirty="0" err="1" smtClean="0"/>
              <a:t>procGPA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4406F-640A-4E8D-9577-37FC6559315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93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4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26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77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58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0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3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50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00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2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C875-189B-413D-8FDA-9A528A117DC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01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C875-189B-413D-8FDA-9A528A117DC6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4385-4376-4B2E-8075-589462E93E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25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omedical-engineering-online.biomedcentral.com/articles/10.1186/s12938-019-0676-8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genetics/article?id=10.1371/journal.pgen.100422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遺伝情報による顔貌認識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法数学勉強会</a:t>
            </a:r>
            <a:endParaRPr lang="en-US" altLang="ja-JP" dirty="0" smtClean="0"/>
          </a:p>
          <a:p>
            <a:r>
              <a:rPr kumimoji="1" lang="en-US" altLang="ja-JP" dirty="0" smtClean="0"/>
              <a:t>2019/10/19</a:t>
            </a:r>
          </a:p>
          <a:p>
            <a:r>
              <a:rPr lang="ja-JP" altLang="en-US" dirty="0" smtClean="0"/>
              <a:t>統計遺伝学分野</a:t>
            </a:r>
            <a:endParaRPr lang="en-US" altLang="ja-JP" dirty="0" smtClean="0"/>
          </a:p>
          <a:p>
            <a:r>
              <a:rPr kumimoji="1" lang="ja-JP" altLang="en-US" dirty="0" smtClean="0"/>
              <a:t>山田　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180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0" y="0"/>
            <a:ext cx="11396146" cy="68219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6858000"/>
            <a:ext cx="94773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0" y="0"/>
            <a:ext cx="11396146" cy="68219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6858000"/>
            <a:ext cx="9477375" cy="21907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186362" y="727075"/>
            <a:ext cx="5819273" cy="11027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 smtClean="0">
                <a:solidFill>
                  <a:schemeClr val="tx1"/>
                </a:solidFill>
              </a:rPr>
              <a:t>63</a:t>
            </a:r>
            <a:r>
              <a:rPr kumimoji="1" lang="ja-JP" altLang="en-US" sz="6600" dirty="0" smtClean="0">
                <a:solidFill>
                  <a:schemeClr val="tx1"/>
                </a:solidFill>
              </a:rPr>
              <a:t>領域</a:t>
            </a:r>
            <a:endParaRPr kumimoji="1" lang="ja-JP" alt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8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509" y="94457"/>
            <a:ext cx="6962775" cy="56578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694" y="5839594"/>
            <a:ext cx="6781800" cy="10382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7554"/>
            <a:ext cx="5740608" cy="3722551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5876381" y="3991852"/>
            <a:ext cx="6210113" cy="18421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</a:rPr>
              <a:t>SNP</a:t>
            </a:r>
          </a:p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顔のどこを説明するか？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2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顔貌 </a:t>
            </a:r>
            <a:r>
              <a:rPr kumimoji="1" lang="en-US" altLang="ja-JP" dirty="0" smtClean="0"/>
              <a:t>vs. (</a:t>
            </a:r>
            <a:r>
              <a:rPr kumimoji="1" lang="ja-JP" altLang="en-US" dirty="0" smtClean="0"/>
              <a:t>遺伝</a:t>
            </a:r>
            <a:r>
              <a:rPr kumimoji="1" lang="en-US" altLang="ja-JP" dirty="0" smtClean="0"/>
              <a:t>(SNP,</a:t>
            </a:r>
            <a:r>
              <a:rPr kumimoji="1" lang="ja-JP" altLang="en-US" dirty="0" smtClean="0"/>
              <a:t>民族性</a:t>
            </a:r>
            <a:r>
              <a:rPr kumimoji="1" lang="en-US" altLang="ja-JP" dirty="0" smtClean="0"/>
              <a:t>),</a:t>
            </a:r>
            <a:r>
              <a:rPr kumimoji="1" lang="ja-JP" altLang="en-US" dirty="0" smtClean="0"/>
              <a:t>性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年齢</a:t>
            </a:r>
            <a:r>
              <a:rPr kumimoji="1" lang="en-US" altLang="ja-JP" dirty="0" smtClean="0"/>
              <a:t>,BMI)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1596"/>
          </a:xfrm>
        </p:spPr>
        <p:txBody>
          <a:bodyPr/>
          <a:lstStyle/>
          <a:p>
            <a:r>
              <a:rPr lang="ja-JP" altLang="en-US" dirty="0" smtClean="0"/>
              <a:t>顔のどの部分を、</a:t>
            </a:r>
            <a:r>
              <a:rPr lang="en-US" altLang="ja-JP" dirty="0" smtClean="0"/>
              <a:t>(</a:t>
            </a:r>
            <a:r>
              <a:rPr lang="ja-JP" altLang="en-US" dirty="0"/>
              <a:t>遺伝</a:t>
            </a:r>
            <a:r>
              <a:rPr lang="en-US" altLang="ja-JP" dirty="0"/>
              <a:t>(SNP,</a:t>
            </a:r>
            <a:r>
              <a:rPr lang="ja-JP" altLang="en-US" dirty="0"/>
              <a:t>民族性</a:t>
            </a:r>
            <a:r>
              <a:rPr lang="en-US" altLang="ja-JP" dirty="0"/>
              <a:t>),</a:t>
            </a:r>
            <a:r>
              <a:rPr lang="ja-JP" altLang="en-US" dirty="0"/>
              <a:t>性</a:t>
            </a:r>
            <a:r>
              <a:rPr lang="en-US" altLang="ja-JP" dirty="0"/>
              <a:t>,</a:t>
            </a:r>
            <a:r>
              <a:rPr lang="ja-JP" altLang="en-US" dirty="0"/>
              <a:t>年齢</a:t>
            </a:r>
            <a:r>
              <a:rPr lang="en-US" altLang="ja-JP" dirty="0"/>
              <a:t>,BMI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の組がどのように説明するかを解析</a:t>
            </a:r>
            <a:endParaRPr lang="en-US" altLang="ja-JP" dirty="0" smtClean="0"/>
          </a:p>
          <a:p>
            <a:r>
              <a:rPr kumimoji="1" lang="ja-JP" altLang="en-US" dirty="0" smtClean="0"/>
              <a:t>顔貌側：多変数</a:t>
            </a:r>
            <a:endParaRPr kumimoji="1" lang="en-US" altLang="ja-JP" dirty="0" smtClean="0"/>
          </a:p>
          <a:p>
            <a:r>
              <a:rPr lang="ja-JP" altLang="en-US" dirty="0" smtClean="0"/>
              <a:t>遺伝要因等：多変数</a:t>
            </a:r>
            <a:endParaRPr lang="en-US" altLang="ja-JP" dirty="0" smtClean="0"/>
          </a:p>
          <a:p>
            <a:r>
              <a:rPr kumimoji="1" lang="ja-JP" altLang="en-US" dirty="0" smtClean="0"/>
              <a:t>多変数 </a:t>
            </a:r>
            <a:r>
              <a:rPr kumimoji="1" lang="en-US" altLang="ja-JP" dirty="0" smtClean="0"/>
              <a:t>vs. </a:t>
            </a:r>
            <a:r>
              <a:rPr kumimoji="1" lang="ja-JP" altLang="en-US" dirty="0" smtClean="0"/>
              <a:t>多変数　～　行列 </a:t>
            </a:r>
            <a:r>
              <a:rPr kumimoji="1" lang="en-US" altLang="ja-JP" dirty="0" smtClean="0"/>
              <a:t>vs. </a:t>
            </a:r>
            <a:r>
              <a:rPr kumimoji="1" lang="ja-JP" altLang="en-US" dirty="0" smtClean="0"/>
              <a:t>行列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正準相関解析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顔貌に影響する</a:t>
            </a:r>
            <a:r>
              <a:rPr lang="en-US" altLang="ja-JP" dirty="0" smtClean="0"/>
              <a:t>SNP/</a:t>
            </a:r>
            <a:r>
              <a:rPr lang="ja-JP" altLang="en-US" dirty="0" smtClean="0"/>
              <a:t>遺伝子を同定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960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32095" y="345239"/>
            <a:ext cx="6059905" cy="5811838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多数の</a:t>
            </a:r>
            <a:r>
              <a:rPr kumimoji="1" lang="en-US" altLang="ja-JP" sz="3600" dirty="0" smtClean="0"/>
              <a:t>SNP</a:t>
            </a:r>
          </a:p>
          <a:p>
            <a:r>
              <a:rPr lang="ja-JP" altLang="en-US" sz="3600" dirty="0"/>
              <a:t>個</a:t>
            </a:r>
            <a:r>
              <a:rPr lang="ja-JP" altLang="en-US" sz="3600" dirty="0" smtClean="0"/>
              <a:t>人間距離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主成分分析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多民族顔貌コホートの場合</a:t>
            </a:r>
            <a:endParaRPr kumimoji="1" lang="en-US" altLang="ja-JP" sz="3600" dirty="0" smtClean="0"/>
          </a:p>
          <a:p>
            <a:pPr lvl="1"/>
            <a:r>
              <a:rPr lang="en-US" altLang="ja-JP" sz="3200" dirty="0" smtClean="0"/>
              <a:t>987 </a:t>
            </a:r>
            <a:r>
              <a:rPr lang="ja-JP" altLang="en-US" sz="3200" dirty="0" smtClean="0"/>
              <a:t>成分</a:t>
            </a:r>
            <a:endParaRPr lang="en-US" altLang="ja-JP" sz="3200" dirty="0" smtClean="0"/>
          </a:p>
          <a:p>
            <a:pPr lvl="1"/>
            <a:r>
              <a:rPr lang="ja-JP" altLang="en-US" sz="3200" dirty="0" smtClean="0"/>
              <a:t>個別</a:t>
            </a:r>
            <a:r>
              <a:rPr lang="en-US" altLang="ja-JP" sz="3200" dirty="0" smtClean="0"/>
              <a:t>SNP</a:t>
            </a:r>
            <a:r>
              <a:rPr lang="ja-JP" altLang="en-US" sz="3200" dirty="0" smtClean="0"/>
              <a:t>の寄与は考えない</a:t>
            </a:r>
            <a:endParaRPr lang="en-US" altLang="ja-JP" sz="3200" dirty="0" smtClean="0"/>
          </a:p>
          <a:p>
            <a:r>
              <a:rPr kumimoji="1" lang="en-US" altLang="ja-JP" sz="3600" dirty="0" smtClean="0"/>
              <a:t>EURO</a:t>
            </a:r>
            <a:r>
              <a:rPr kumimoji="1" lang="ja-JP" altLang="en-US" sz="3600" dirty="0" smtClean="0"/>
              <a:t>コホートの場合</a:t>
            </a:r>
            <a:endParaRPr kumimoji="1" lang="en-US" altLang="ja-JP" sz="3600" dirty="0" smtClean="0"/>
          </a:p>
          <a:p>
            <a:pPr lvl="1"/>
            <a:r>
              <a:rPr lang="en-US" altLang="ja-JP" sz="3200" dirty="0" smtClean="0"/>
              <a:t>4</a:t>
            </a:r>
            <a:r>
              <a:rPr lang="ja-JP" altLang="en-US" sz="3200" dirty="0" smtClean="0"/>
              <a:t>成分で民族性を決め</a:t>
            </a:r>
            <a:endParaRPr lang="en-US" altLang="ja-JP" sz="3200" dirty="0" smtClean="0"/>
          </a:p>
          <a:p>
            <a:pPr lvl="1"/>
            <a:r>
              <a:rPr kumimoji="1" lang="ja-JP" altLang="en-US" sz="3200" dirty="0" smtClean="0"/>
              <a:t>顔貌関連</a:t>
            </a:r>
            <a:r>
              <a:rPr kumimoji="1" lang="en-US" altLang="ja-JP" sz="3200" dirty="0" smtClean="0"/>
              <a:t>SNP</a:t>
            </a:r>
            <a:r>
              <a:rPr kumimoji="1" lang="ja-JP" altLang="en-US" sz="3200" dirty="0" err="1" smtClean="0"/>
              <a:t>を検</a:t>
            </a:r>
            <a:r>
              <a:rPr kumimoji="1" lang="ja-JP" altLang="en-US" sz="3200" dirty="0" smtClean="0"/>
              <a:t>出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5074" y="-244752"/>
            <a:ext cx="6458674" cy="71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47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8495" y="1690688"/>
            <a:ext cx="2402305" cy="435133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主成分</a:t>
            </a:r>
            <a:r>
              <a:rPr lang="ja-JP" altLang="en-US" dirty="0"/>
              <a:t>分析</a:t>
            </a:r>
            <a:r>
              <a:rPr lang="en-US" altLang="ja-JP" dirty="0"/>
              <a:t>(PCA)</a:t>
            </a:r>
            <a:r>
              <a:rPr lang="ja-JP" altLang="en-US" dirty="0"/>
              <a:t>は１つの行列を回転して、説明軸を選ぶ</a:t>
            </a:r>
            <a:endParaRPr lang="en-US" altLang="ja-JP" dirty="0"/>
          </a:p>
          <a:p>
            <a:r>
              <a:rPr lang="ja-JP" altLang="en-US" dirty="0"/>
              <a:t>正準相関解析は、２つの行列を両方とも回して、相関係数が高い軸が選ばれるように説明軸を選ぶ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44379"/>
            <a:ext cx="9384632" cy="62564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4648" y="6400800"/>
            <a:ext cx="9131968" cy="405315"/>
          </a:xfrm>
        </p:spPr>
        <p:txBody>
          <a:bodyPr>
            <a:noAutofit/>
          </a:bodyPr>
          <a:lstStyle/>
          <a:p>
            <a:r>
              <a:rPr lang="en-US" altLang="ja-JP" sz="1600" dirty="0">
                <a:hlinkClick r:id="rId3"/>
              </a:rPr>
              <a:t>https://biomedical-engineering-online.biomedcentral.com/articles/10.1186/s12938-019-0676-8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9093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3358" y="624941"/>
            <a:ext cx="10515600" cy="875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顔貌識別モデルの機械学習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28689" y="1814557"/>
            <a:ext cx="11024937" cy="47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 smtClean="0"/>
              <a:t>サポートベクターマシン</a:t>
            </a:r>
            <a:endParaRPr lang="en-US" altLang="ja-JP" sz="3200" dirty="0" smtClean="0"/>
          </a:p>
          <a:p>
            <a:pPr lvl="1"/>
            <a:r>
              <a:rPr lang="ja-JP" altLang="en-US" dirty="0" smtClean="0"/>
              <a:t>性別、年齢、</a:t>
            </a:r>
            <a:r>
              <a:rPr lang="en-US" altLang="ja-JP" dirty="0" smtClean="0"/>
              <a:t>BMI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民族性（多数の</a:t>
            </a:r>
            <a:r>
              <a:rPr lang="en-US" altLang="ja-JP" dirty="0" smtClean="0"/>
              <a:t>SNP</a:t>
            </a:r>
            <a:r>
              <a:rPr lang="ja-JP" altLang="en-US" dirty="0" smtClean="0"/>
              <a:t>からの遺伝的民族指標）、</a:t>
            </a:r>
            <a:r>
              <a:rPr lang="en-US" altLang="ja-JP" dirty="0" smtClean="0"/>
              <a:t>SNP</a:t>
            </a:r>
          </a:p>
          <a:p>
            <a:pPr lvl="1"/>
            <a:r>
              <a:rPr lang="ja-JP" altLang="en-US" dirty="0" smtClean="0"/>
              <a:t>各指標を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値化して、２</a:t>
            </a:r>
            <a:r>
              <a:rPr lang="en-US" altLang="ja-JP" baseline="30000" dirty="0" smtClean="0"/>
              <a:t>k</a:t>
            </a:r>
            <a:r>
              <a:rPr lang="ja-JP" altLang="en-US" dirty="0" smtClean="0"/>
              <a:t>クラスに分類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指標組み合わせでの、適切な閾値探索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指標によるクラス分類の精度を評価</a:t>
            </a:r>
            <a:endParaRPr lang="en-US" altLang="ja-JP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367" y="3144252"/>
            <a:ext cx="3603849" cy="34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5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-14288"/>
            <a:ext cx="7600950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15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0" y="87550"/>
            <a:ext cx="8678780" cy="652290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27" y="7391902"/>
            <a:ext cx="77914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9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716" y="365125"/>
            <a:ext cx="3986481" cy="132556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分類器の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パフォーマンス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70" y="7196137"/>
            <a:ext cx="9629775" cy="2847975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4259197" y="-178695"/>
            <a:ext cx="7630876" cy="7036695"/>
            <a:chOff x="1130986" y="-119417"/>
            <a:chExt cx="7630876" cy="703669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986" y="-119417"/>
              <a:ext cx="7630876" cy="6936473"/>
            </a:xfrm>
            <a:prstGeom prst="rect">
              <a:avLst/>
            </a:prstGeom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6482685" y="3389763"/>
              <a:ext cx="14603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1 – </a:t>
              </a:r>
              <a:r>
                <a:rPr kumimoji="1" lang="ja-JP" altLang="en-US" dirty="0" smtClean="0"/>
                <a:t>特異度</a:t>
              </a:r>
              <a:endParaRPr kumimoji="1" lang="ja-JP" altLang="en-US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6482685" y="6547946"/>
              <a:ext cx="14603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1 – </a:t>
              </a:r>
              <a:r>
                <a:rPr kumimoji="1" lang="ja-JP" altLang="en-US" dirty="0" smtClean="0"/>
                <a:t>特異度</a:t>
              </a:r>
              <a:endParaRPr kumimoji="1" lang="ja-JP" altLang="en-US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 rot="16200000">
              <a:off x="4707055" y="1883282"/>
              <a:ext cx="12428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感度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 rot="16200000">
              <a:off x="4712888" y="4993839"/>
              <a:ext cx="12428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感度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702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01" y="721895"/>
            <a:ext cx="997079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6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顔貌を決める遺伝子・遺伝子多型がある</a:t>
            </a:r>
            <a:endParaRPr kumimoji="1" lang="en-US" altLang="ja-JP" dirty="0" smtClean="0"/>
          </a:p>
          <a:p>
            <a:r>
              <a:rPr lang="ja-JP" altLang="en-US" dirty="0" smtClean="0"/>
              <a:t>遺伝情報から民族性も抽出できる。多民族集団の場合は、その民族性も顔貌判別情報として使える</a:t>
            </a:r>
            <a:endParaRPr lang="en-US" altLang="ja-JP" dirty="0" smtClean="0"/>
          </a:p>
          <a:p>
            <a:r>
              <a:rPr lang="ja-JP" altLang="en-US" dirty="0" smtClean="0"/>
              <a:t>感度・特異度が、まあまあ、というレベル（個人の特定、というのは、超高感度・超高特異度だが）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304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補助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9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Genotype </a:t>
            </a:r>
            <a:r>
              <a:rPr lang="en-US" altLang="ja-JP" dirty="0" smtClean="0"/>
              <a:t>Imputation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147887"/>
            <a:ext cx="57150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51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Population Structure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2176462"/>
            <a:ext cx="58007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1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74568" y="224589"/>
            <a:ext cx="4279232" cy="5952374"/>
          </a:xfrm>
        </p:spPr>
        <p:txBody>
          <a:bodyPr/>
          <a:lstStyle/>
          <a:p>
            <a:r>
              <a:rPr kumimoji="1" lang="en-US" altLang="ja-JP" dirty="0" smtClean="0"/>
              <a:t>DNA</a:t>
            </a:r>
            <a:r>
              <a:rPr kumimoji="1" lang="ja-JP" altLang="en-US" dirty="0" smtClean="0"/>
              <a:t>情報から、予想顔貌を描き、それに似た人を探す、という手もあるが、ちょっと難しい</a:t>
            </a:r>
            <a:endParaRPr kumimoji="1" lang="en-US" altLang="ja-JP" dirty="0" smtClean="0"/>
          </a:p>
          <a:p>
            <a:r>
              <a:rPr lang="ja-JP" altLang="en-US" dirty="0"/>
              <a:t>多人数</a:t>
            </a:r>
            <a:r>
              <a:rPr lang="ja-JP" altLang="en-US" dirty="0" smtClean="0"/>
              <a:t>の登録済み顔貌情報と</a:t>
            </a:r>
            <a:r>
              <a:rPr lang="en-US" altLang="ja-JP" dirty="0" smtClean="0"/>
              <a:t>DNA</a:t>
            </a:r>
            <a:r>
              <a:rPr lang="ja-JP" altLang="en-US" dirty="0" smtClean="0"/>
              <a:t>情報の関係から、「この</a:t>
            </a:r>
            <a:r>
              <a:rPr lang="en-US" altLang="ja-JP" dirty="0" smtClean="0"/>
              <a:t>DNA</a:t>
            </a:r>
            <a:r>
              <a:rPr lang="ja-JP" altLang="en-US" dirty="0" smtClean="0"/>
              <a:t>からこの顔貌は</a:t>
            </a:r>
            <a:r>
              <a:rPr lang="en-US" altLang="ja-JP" dirty="0" smtClean="0"/>
              <a:t>『</a:t>
            </a:r>
            <a:r>
              <a:rPr lang="ja-JP" altLang="en-US" dirty="0" smtClean="0"/>
              <a:t>アリ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か</a:t>
            </a:r>
            <a:r>
              <a:rPr lang="en-US" altLang="ja-JP" dirty="0" smtClean="0"/>
              <a:t>『</a:t>
            </a:r>
            <a:r>
              <a:rPr lang="ja-JP" altLang="en-US" dirty="0" smtClean="0"/>
              <a:t>ナシ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か」の判定ができると、一歩前進だ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886"/>
            <a:ext cx="6898614" cy="69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0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98" y="0"/>
            <a:ext cx="6655526" cy="6858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226" y="657727"/>
            <a:ext cx="7241376" cy="206592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526631" y="182562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DNA</a:t>
            </a:r>
            <a:r>
              <a:rPr kumimoji="1" lang="ja-JP" altLang="en-US" dirty="0" smtClean="0"/>
              <a:t>鑑定１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26631" y="3454080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DNA</a:t>
            </a:r>
            <a:r>
              <a:rPr kumimoji="1" lang="ja-JP" altLang="en-US" dirty="0" smtClean="0"/>
              <a:t>鑑定２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6817" y="6513456"/>
            <a:ext cx="934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DNA</a:t>
            </a:r>
            <a:r>
              <a:rPr kumimoji="1" lang="ja-JP" altLang="en-US" dirty="0" smtClean="0"/>
              <a:t>から「犯人の顔はこんな顔です」と</a:t>
            </a:r>
            <a:r>
              <a:rPr kumimoji="1" lang="en-US" altLang="ja-JP" dirty="0" smtClean="0"/>
              <a:t>Wanted </a:t>
            </a:r>
            <a:r>
              <a:rPr kumimoji="1" lang="ja-JP" altLang="en-US" dirty="0" smtClean="0"/>
              <a:t>ポスターを作る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ちょっとまだ無理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67324" y="3010986"/>
            <a:ext cx="3665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顔貌と</a:t>
            </a:r>
            <a:r>
              <a:rPr kumimoji="1" lang="en-US" altLang="ja-JP" dirty="0" smtClean="0"/>
              <a:t>DNA</a:t>
            </a:r>
            <a:r>
              <a:rPr kumimoji="1" lang="ja-JP" altLang="en-US" dirty="0" smtClean="0"/>
              <a:t>とのわかっているデータベースを使って</a:t>
            </a:r>
            <a:endParaRPr lang="en-US" altLang="ja-JP" dirty="0"/>
          </a:p>
          <a:p>
            <a:r>
              <a:rPr kumimoji="1" lang="ja-JP" altLang="en-US" dirty="0" smtClean="0"/>
              <a:t>知りたい</a:t>
            </a:r>
            <a:r>
              <a:rPr kumimoji="1" lang="en-US" altLang="ja-JP" dirty="0" smtClean="0"/>
              <a:t>DNA</a:t>
            </a:r>
            <a:r>
              <a:rPr lang="ja-JP" altLang="en-US" dirty="0" smtClean="0"/>
              <a:t>から生じそうな顔貌をスコア付きで選び出す</a:t>
            </a:r>
            <a:endParaRPr lang="en-US" altLang="ja-JP" dirty="0" smtClean="0"/>
          </a:p>
          <a:p>
            <a:r>
              <a:rPr kumimoji="1" lang="ja-JP" altLang="en-US" dirty="0" smtClean="0"/>
              <a:t>「こんな顔かも」「あんな顔かも」という情報として提示される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8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顔貌 </a:t>
            </a:r>
            <a:r>
              <a:rPr kumimoji="1" lang="en-US" altLang="ja-JP" dirty="0" smtClean="0"/>
              <a:t>vs. (</a:t>
            </a:r>
            <a:r>
              <a:rPr kumimoji="1" lang="ja-JP" altLang="en-US" dirty="0" smtClean="0"/>
              <a:t>遺伝</a:t>
            </a:r>
            <a:r>
              <a:rPr kumimoji="1" lang="en-US" altLang="ja-JP" dirty="0" smtClean="0"/>
              <a:t>(SNP,</a:t>
            </a:r>
            <a:r>
              <a:rPr kumimoji="1" lang="ja-JP" altLang="en-US" dirty="0" smtClean="0"/>
              <a:t>民族性</a:t>
            </a:r>
            <a:r>
              <a:rPr kumimoji="1" lang="en-US" altLang="ja-JP" dirty="0" smtClean="0"/>
              <a:t>),</a:t>
            </a:r>
            <a:r>
              <a:rPr kumimoji="1" lang="ja-JP" altLang="en-US" dirty="0" smtClean="0"/>
              <a:t>性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年齢</a:t>
            </a:r>
            <a:r>
              <a:rPr kumimoji="1" lang="en-US" altLang="ja-JP" dirty="0" smtClean="0"/>
              <a:t>,BMI)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0101"/>
          </a:xfrm>
        </p:spPr>
        <p:txBody>
          <a:bodyPr/>
          <a:lstStyle/>
          <a:p>
            <a:r>
              <a:rPr lang="ja-JP" altLang="en-US" dirty="0" smtClean="0"/>
              <a:t>顔貌に影響することが明らかな要因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性別</a:t>
            </a:r>
            <a:r>
              <a:rPr lang="ja-JP" altLang="en-US" dirty="0" smtClean="0"/>
              <a:t>、年齢、</a:t>
            </a:r>
            <a:r>
              <a:rPr lang="en-US" altLang="ja-JP" dirty="0" smtClean="0"/>
              <a:t>BMI</a:t>
            </a:r>
          </a:p>
          <a:p>
            <a:pPr lvl="1"/>
            <a:r>
              <a:rPr kumimoji="1" lang="ja-JP" altLang="en-US" dirty="0" smtClean="0"/>
              <a:t>民族性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それらを差し引いて（共変量として）、顔貌影響多型を同定・選択</a:t>
            </a:r>
            <a:endParaRPr kumimoji="1" lang="en-US" altLang="ja-JP" dirty="0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38200" y="4378076"/>
            <a:ext cx="10515600" cy="875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顔貌識別モデルの機械学習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38199" y="5253793"/>
            <a:ext cx="11024937" cy="47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 smtClean="0"/>
              <a:t>サポートベクターマシン</a:t>
            </a:r>
            <a:endParaRPr lang="en-US" altLang="ja-JP" sz="3200" dirty="0" smtClean="0"/>
          </a:p>
          <a:p>
            <a:pPr lvl="1"/>
            <a:r>
              <a:rPr lang="ja-JP" altLang="en-US" dirty="0" smtClean="0"/>
              <a:t>性別、年齢、</a:t>
            </a:r>
            <a:r>
              <a:rPr lang="en-US" altLang="ja-JP" dirty="0" smtClean="0"/>
              <a:t>BMI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民族性（多数の</a:t>
            </a:r>
            <a:r>
              <a:rPr lang="en-US" altLang="ja-JP" dirty="0" smtClean="0"/>
              <a:t>SNP</a:t>
            </a:r>
            <a:r>
              <a:rPr lang="ja-JP" altLang="en-US" dirty="0" smtClean="0"/>
              <a:t>からの遺伝的民族指標）、</a:t>
            </a:r>
            <a:r>
              <a:rPr lang="en-US" altLang="ja-JP" dirty="0" smtClean="0"/>
              <a:t>SNP</a:t>
            </a:r>
          </a:p>
        </p:txBody>
      </p:sp>
    </p:spTree>
    <p:extLst>
      <p:ext uri="{BB962C8B-B14F-4D97-AF65-F5344CB8AC3E}">
        <p14:creationId xmlns:p14="http://schemas.microsoft.com/office/powerpoint/2010/main" val="368808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-14288"/>
            <a:ext cx="7600950" cy="688657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4418" y="112991"/>
            <a:ext cx="22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顔貌ギャラリー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418" y="1130301"/>
            <a:ext cx="242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データ解析できるように特徴量に変える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418" y="2967334"/>
            <a:ext cx="2510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個々の特徴量に関係する遺伝子多型を見つける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418" y="4248982"/>
            <a:ext cx="251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複数の特徴量の統合をして判定モデルを作る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418" y="5539026"/>
            <a:ext cx="251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クロスバリデーション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41743" y="3244333"/>
            <a:ext cx="251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民族差が大きく影響している場合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41743" y="5215860"/>
            <a:ext cx="251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民族的に比較的均質な場合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28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18" y="895078"/>
            <a:ext cx="5289176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22359" y="288567"/>
            <a:ext cx="8258735" cy="287899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ja-JP" sz="1412" b="1" dirty="0">
                <a:solidFill>
                  <a:schemeClr val="tx2"/>
                </a:solidFill>
                <a:ea typeface="ＭＳ Ｐゴシック" panose="020B0600070205080204" pitchFamily="50" charset="-128"/>
              </a:rPr>
              <a:t>Figure 1. Workflow for 3D face scan processing.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090147" y="5736019"/>
            <a:ext cx="8101853" cy="5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sz="1059" dirty="0" err="1">
                <a:ea typeface="ＭＳ Ｐゴシック" panose="020B0600070205080204" pitchFamily="50" charset="-128"/>
              </a:rPr>
              <a:t>Claes</a:t>
            </a:r>
            <a:r>
              <a:rPr lang="en-US" altLang="ja-JP" sz="1059" dirty="0">
                <a:ea typeface="ＭＳ Ｐゴシック" panose="020B0600070205080204" pitchFamily="50" charset="-128"/>
              </a:rPr>
              <a:t> P, </a:t>
            </a:r>
            <a:r>
              <a:rPr lang="en-US" altLang="ja-JP" sz="1059" dirty="0" err="1">
                <a:ea typeface="ＭＳ Ｐゴシック" panose="020B0600070205080204" pitchFamily="50" charset="-128"/>
              </a:rPr>
              <a:t>Liberton</a:t>
            </a:r>
            <a:r>
              <a:rPr lang="en-US" altLang="ja-JP" sz="1059" dirty="0">
                <a:ea typeface="ＭＳ Ｐゴシック" panose="020B0600070205080204" pitchFamily="50" charset="-128"/>
              </a:rPr>
              <a:t> DK, Daniels K, </a:t>
            </a:r>
            <a:r>
              <a:rPr lang="en-US" altLang="ja-JP" sz="1059" dirty="0" err="1">
                <a:ea typeface="ＭＳ Ｐゴシック" panose="020B0600070205080204" pitchFamily="50" charset="-128"/>
              </a:rPr>
              <a:t>Rosana</a:t>
            </a:r>
            <a:r>
              <a:rPr lang="en-US" altLang="ja-JP" sz="1059" dirty="0">
                <a:ea typeface="ＭＳ Ｐゴシック" panose="020B0600070205080204" pitchFamily="50" charset="-128"/>
              </a:rPr>
              <a:t> KM, </a:t>
            </a:r>
            <a:r>
              <a:rPr lang="en-US" altLang="ja-JP" sz="1059" dirty="0" err="1">
                <a:ea typeface="ＭＳ Ｐゴシック" panose="020B0600070205080204" pitchFamily="50" charset="-128"/>
              </a:rPr>
              <a:t>Quillen</a:t>
            </a:r>
            <a:r>
              <a:rPr lang="en-US" altLang="ja-JP" sz="1059" dirty="0">
                <a:ea typeface="ＭＳ Ｐゴシック" panose="020B0600070205080204" pitchFamily="50" charset="-128"/>
              </a:rPr>
              <a:t> EE, et al. (2014) Modeling 3D Facial Shape from DNA. PLOS Genetics 10(3): e1004224. https://doi.org/10.1371/journal.pgen.1004224</a:t>
            </a:r>
          </a:p>
          <a:p>
            <a:pPr eaLnBrk="1" hangingPunct="1"/>
            <a:r>
              <a:rPr lang="en-US" altLang="ja-JP" sz="1059" dirty="0">
                <a:ea typeface="ＭＳ Ｐゴシック" panose="020B0600070205080204" pitchFamily="50" charset="-128"/>
                <a:hlinkClick r:id="rId3"/>
              </a:rPr>
              <a:t>https://journals.plos.org/plosgenetics/article?id=10.1371/journal.pgen.1004224</a:t>
            </a:r>
            <a:endParaRPr lang="en-US" altLang="ja-JP" sz="1059" dirty="0">
              <a:ea typeface="ＭＳ Ｐゴシック" panose="020B0600070205080204" pitchFamily="50" charset="-128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794" y="6342530"/>
            <a:ext cx="3630706" cy="4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326073" y="869880"/>
            <a:ext cx="60067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おおよそのアラインメントを決める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メッシュを張り付ける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左右の平均を取る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各頂点を、</a:t>
            </a:r>
            <a:r>
              <a:rPr lang="en-US" altLang="ja-JP" sz="2800" dirty="0" smtClean="0"/>
              <a:t>Quasi-Landmarks</a:t>
            </a:r>
            <a:r>
              <a:rPr lang="ja-JP" altLang="en-US" sz="2800" dirty="0" smtClean="0"/>
              <a:t>と</a:t>
            </a:r>
            <a:r>
              <a:rPr lang="ja-JP" altLang="en-US" sz="2800" dirty="0" smtClean="0"/>
              <a:t>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392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8295" y="0"/>
            <a:ext cx="7716877" cy="6858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51" y="5021079"/>
            <a:ext cx="5370596" cy="183692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991851" y="729733"/>
            <a:ext cx="243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左右非対称問題は、先行研究の手法で対処する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753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72326" cy="2426201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Generalized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Procrutes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Analysis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83" y="622466"/>
            <a:ext cx="7615638" cy="5945219"/>
          </a:xfrm>
        </p:spPr>
      </p:pic>
      <p:sp>
        <p:nvSpPr>
          <p:cNvPr id="5" name="正方形/長方形 4"/>
          <p:cNvSpPr/>
          <p:nvPr/>
        </p:nvSpPr>
        <p:spPr>
          <a:xfrm>
            <a:off x="288758" y="2791326"/>
            <a:ext cx="40586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ja-JP" altLang="en-US" dirty="0" smtClean="0"/>
              <a:t>ランドマークをうまく対応づける幾何統計手法</a:t>
            </a:r>
            <a:endParaRPr lang="en-US" altLang="ja-JP" dirty="0" smtClean="0"/>
          </a:p>
          <a:p>
            <a:r>
              <a:rPr lang="ja-JP" altLang="en-US" dirty="0" smtClean="0"/>
              <a:t>全て</a:t>
            </a:r>
            <a:r>
              <a:rPr lang="ja-JP" altLang="en-US" dirty="0" smtClean="0"/>
              <a:t>の顔貌について、回転・伸び縮みを入れて補正する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全て</a:t>
            </a:r>
            <a:r>
              <a:rPr lang="ja-JP" altLang="en-US" dirty="0"/>
              <a:t>の顔貌について、各点の「平均位置」を</a:t>
            </a:r>
            <a:r>
              <a:rPr lang="ja-JP" altLang="en-US" dirty="0" smtClean="0"/>
              <a:t>決める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平均</a:t>
            </a:r>
            <a:r>
              <a:rPr lang="ja-JP" altLang="en-US" dirty="0" smtClean="0"/>
              <a:t>からのずれを数値化する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点のペアワイズでの関係性を数値化する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相関行列をもとに階層型クラスタリングをする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63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694</Words>
  <Application>Microsoft Office PowerPoint</Application>
  <PresentationFormat>ワイド画面</PresentationFormat>
  <Paragraphs>92</Paragraphs>
  <Slides>23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ＭＳ Ｐゴシック</vt:lpstr>
      <vt:lpstr>游ゴシック</vt:lpstr>
      <vt:lpstr>游ゴシック Light</vt:lpstr>
      <vt:lpstr>Arial</vt:lpstr>
      <vt:lpstr>Office テーマ</vt:lpstr>
      <vt:lpstr>遺伝情報による顔貌認識</vt:lpstr>
      <vt:lpstr>PowerPoint プレゼンテーション</vt:lpstr>
      <vt:lpstr>PowerPoint プレゼンテーション</vt:lpstr>
      <vt:lpstr>PowerPoint プレゼンテーション</vt:lpstr>
      <vt:lpstr>顔貌 vs. (遺伝(SNP,民族性),性,年齢,BMI)</vt:lpstr>
      <vt:lpstr>PowerPoint プレゼンテーション</vt:lpstr>
      <vt:lpstr>PowerPoint プレゼンテーション</vt:lpstr>
      <vt:lpstr>PowerPoint プレゼンテーション</vt:lpstr>
      <vt:lpstr>Generalized Procrutes Analysis</vt:lpstr>
      <vt:lpstr>PowerPoint プレゼンテーション</vt:lpstr>
      <vt:lpstr>PowerPoint プレゼンテーション</vt:lpstr>
      <vt:lpstr>PowerPoint プレゼンテーション</vt:lpstr>
      <vt:lpstr>顔貌 vs. (遺伝(SNP,民族性),性,年齢,BMI)</vt:lpstr>
      <vt:lpstr>PowerPoint プレゼンテーション</vt:lpstr>
      <vt:lpstr>https://biomedical-engineering-online.biomedcentral.com/articles/10.1186/s12938-019-0676-8</vt:lpstr>
      <vt:lpstr>PowerPoint プレゼンテーション</vt:lpstr>
      <vt:lpstr>PowerPoint プレゼンテーション</vt:lpstr>
      <vt:lpstr>PowerPoint プレゼンテーション</vt:lpstr>
      <vt:lpstr>分類器の パフォーマンス</vt:lpstr>
      <vt:lpstr>まとめ</vt:lpstr>
      <vt:lpstr>補助</vt:lpstr>
      <vt:lpstr>Genotype Imputation</vt:lpstr>
      <vt:lpstr>Population Structure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ryamada</dc:creator>
  <cp:lastModifiedBy>ryamada</cp:lastModifiedBy>
  <cp:revision>23</cp:revision>
  <dcterms:created xsi:type="dcterms:W3CDTF">2019-08-01T05:15:13Z</dcterms:created>
  <dcterms:modified xsi:type="dcterms:W3CDTF">2019-10-11T07:04:18Z</dcterms:modified>
</cp:coreProperties>
</file>