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62" r:id="rId12"/>
    <p:sldId id="263" r:id="rId13"/>
    <p:sldId id="264" r:id="rId14"/>
    <p:sldId id="265" r:id="rId15"/>
    <p:sldId id="272" r:id="rId16"/>
    <p:sldId id="270" r:id="rId17"/>
    <p:sldId id="271" r:id="rId18"/>
    <p:sldId id="274" r:id="rId19"/>
    <p:sldId id="275" r:id="rId20"/>
    <p:sldId id="273"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6" r:id="rId44"/>
    <p:sldId id="299" r:id="rId45"/>
    <p:sldId id="298" r:id="rId46"/>
    <p:sldId id="305" r:id="rId47"/>
    <p:sldId id="301" r:id="rId48"/>
    <p:sldId id="307" r:id="rId49"/>
    <p:sldId id="308" r:id="rId50"/>
    <p:sldId id="309" r:id="rId51"/>
    <p:sldId id="300" r:id="rId52"/>
    <p:sldId id="316" r:id="rId53"/>
    <p:sldId id="317" r:id="rId54"/>
    <p:sldId id="318" r:id="rId55"/>
    <p:sldId id="319" r:id="rId56"/>
    <p:sldId id="320" r:id="rId57"/>
    <p:sldId id="321" r:id="rId58"/>
    <p:sldId id="322" r:id="rId59"/>
    <p:sldId id="323" r:id="rId60"/>
    <p:sldId id="324" r:id="rId61"/>
    <p:sldId id="314" r:id="rId62"/>
    <p:sldId id="325" r:id="rId63"/>
    <p:sldId id="326" r:id="rId64"/>
    <p:sldId id="327" r:id="rId65"/>
    <p:sldId id="329" r:id="rId66"/>
    <p:sldId id="328" r:id="rId67"/>
    <p:sldId id="331" r:id="rId68"/>
    <p:sldId id="330" r:id="rId69"/>
    <p:sldId id="332" r:id="rId70"/>
    <p:sldId id="333" r:id="rId71"/>
    <p:sldId id="334" r:id="rId72"/>
    <p:sldId id="335"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0" d="100"/>
          <a:sy n="70" d="100"/>
        </p:scale>
        <p:origin x="4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17329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1832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7342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61855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6048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58078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42208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201205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682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5832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76FC8E9-2F08-46C7-BB3F-9A178E3C7902}" type="datetimeFigureOut">
              <a:rPr kumimoji="1" lang="ja-JP" altLang="en-US" smtClean="0"/>
              <a:t>2020/10/15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40644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FC8E9-2F08-46C7-BB3F-9A178E3C7902}" type="datetimeFigureOut">
              <a:rPr kumimoji="1" lang="ja-JP" altLang="en-US" smtClean="0"/>
              <a:t>2020/10/15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0E165-0031-41D5-8AAC-666A386C2827}" type="slidenum">
              <a:rPr kumimoji="1" lang="ja-JP" altLang="en-US" smtClean="0"/>
              <a:t>‹#›</a:t>
            </a:fld>
            <a:endParaRPr kumimoji="1" lang="ja-JP" altLang="en-US"/>
          </a:p>
        </p:txBody>
      </p:sp>
    </p:spTree>
    <p:extLst>
      <p:ext uri="{BB962C8B-B14F-4D97-AF65-F5344CB8AC3E}">
        <p14:creationId xmlns:p14="http://schemas.microsoft.com/office/powerpoint/2010/main" val="367005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ryamada.hatenadiary.jp/entry/20201015/1602725410" TargetMode="External"/><Relationship Id="rId2" Type="http://schemas.openxmlformats.org/officeDocument/2006/relationships/hyperlink" Target="https://asecuritysite.com/encryption/hom_rs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DNA</a:t>
            </a:r>
            <a:r>
              <a:rPr kumimoji="1" lang="ja-JP" altLang="en-US" dirty="0" smtClean="0"/>
              <a:t>情報管理</a:t>
            </a:r>
            <a:r>
              <a:rPr kumimoji="1" lang="en-US" altLang="ja-JP" dirty="0" smtClean="0"/>
              <a:t/>
            </a:r>
            <a:br>
              <a:rPr kumimoji="1" lang="en-US" altLang="ja-JP" dirty="0" smtClean="0"/>
            </a:br>
            <a:r>
              <a:rPr lang="ja-JP" altLang="en-US" dirty="0" smtClean="0"/>
              <a:t>と</a:t>
            </a:r>
            <a:r>
              <a:rPr lang="en-US" altLang="ja-JP" dirty="0" smtClean="0"/>
              <a:t/>
            </a:r>
            <a:br>
              <a:rPr lang="en-US" altLang="ja-JP" dirty="0" smtClean="0"/>
            </a:br>
            <a:r>
              <a:rPr lang="en-US" altLang="ja-JP" dirty="0" smtClean="0"/>
              <a:t>Digital Forensic</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smtClean="0"/>
              <a:t>法数学勉強会</a:t>
            </a:r>
            <a:endParaRPr kumimoji="1" lang="en-US" altLang="ja-JP" dirty="0" smtClean="0"/>
          </a:p>
          <a:p>
            <a:r>
              <a:rPr lang="en-US" altLang="ja-JP" dirty="0" smtClean="0"/>
              <a:t>2020/11/21</a:t>
            </a:r>
          </a:p>
          <a:p>
            <a:r>
              <a:rPr kumimoji="1" lang="ja-JP" altLang="en-US" dirty="0" smtClean="0"/>
              <a:t>統計遺伝学分野</a:t>
            </a:r>
            <a:endParaRPr kumimoji="1" lang="en-US" altLang="ja-JP" dirty="0" smtClean="0"/>
          </a:p>
          <a:p>
            <a:r>
              <a:rPr lang="ja-JP" altLang="en-US" dirty="0" smtClean="0"/>
              <a:t>山田　亮</a:t>
            </a:r>
            <a:endParaRPr kumimoji="1" lang="ja-JP" altLang="en-US" dirty="0"/>
          </a:p>
        </p:txBody>
      </p:sp>
    </p:spTree>
    <p:extLst>
      <p:ext uri="{BB962C8B-B14F-4D97-AF65-F5344CB8AC3E}">
        <p14:creationId xmlns:p14="http://schemas.microsoft.com/office/powerpoint/2010/main" val="4126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9186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12753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Tree>
    <p:extLst>
      <p:ext uri="{BB962C8B-B14F-4D97-AF65-F5344CB8AC3E}">
        <p14:creationId xmlns:p14="http://schemas.microsoft.com/office/powerpoint/2010/main" val="265435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暗号化のルール</a:t>
            </a:r>
            <a:endParaRPr kumimoji="1" lang="ja-JP" altLang="en-US" dirty="0"/>
          </a:p>
        </p:txBody>
      </p:sp>
      <p:sp>
        <p:nvSpPr>
          <p:cNvPr id="3" name="コンテンツ プレースホルダー 2"/>
          <p:cNvSpPr>
            <a:spLocks noGrp="1"/>
          </p:cNvSpPr>
          <p:nvPr>
            <p:ph idx="1"/>
          </p:nvPr>
        </p:nvSpPr>
        <p:spPr>
          <a:xfrm>
            <a:off x="838200" y="1825625"/>
            <a:ext cx="4702629" cy="4351338"/>
          </a:xfrm>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
        <p:nvSpPr>
          <p:cNvPr id="4" name="コンテンツ プレースホルダー 2"/>
          <p:cNvSpPr txBox="1">
            <a:spLocks/>
          </p:cNvSpPr>
          <p:nvPr/>
        </p:nvSpPr>
        <p:spPr>
          <a:xfrm>
            <a:off x="6096000" y="1825625"/>
            <a:ext cx="5508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a:p>
            <a:endParaRPr lang="en-US" altLang="ja-JP" dirty="0"/>
          </a:p>
          <a:p>
            <a:r>
              <a:rPr lang="ja-JP" altLang="en-US" dirty="0" smtClean="0"/>
              <a:t>同じ行で段を一つ下げる</a:t>
            </a:r>
            <a:endParaRPr lang="en-US" altLang="ja-JP" dirty="0" smtClean="0"/>
          </a:p>
          <a:p>
            <a:endParaRPr lang="en-US" altLang="ja-JP" dirty="0" smtClean="0"/>
          </a:p>
        </p:txBody>
      </p:sp>
    </p:spTree>
    <p:extLst>
      <p:ext uri="{BB962C8B-B14F-4D97-AF65-F5344CB8AC3E}">
        <p14:creationId xmlns:p14="http://schemas.microsoft.com/office/powerpoint/2010/main" val="43646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暗号化のルール</a:t>
            </a:r>
            <a:endParaRPr kumimoji="1" lang="ja-JP" altLang="en-US" dirty="0"/>
          </a:p>
        </p:txBody>
      </p:sp>
      <p:sp>
        <p:nvSpPr>
          <p:cNvPr id="3" name="コンテンツ プレースホルダー 2"/>
          <p:cNvSpPr>
            <a:spLocks noGrp="1"/>
          </p:cNvSpPr>
          <p:nvPr>
            <p:ph idx="1"/>
          </p:nvPr>
        </p:nvSpPr>
        <p:spPr>
          <a:xfrm>
            <a:off x="838200" y="1825625"/>
            <a:ext cx="4702629" cy="4351338"/>
          </a:xfrm>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ja-JP" altLang="en-US" dirty="0" smtClean="0"/>
              <a:t>からに</a:t>
            </a:r>
            <a:r>
              <a:rPr lang="ja-JP" altLang="en-US" dirty="0" err="1" smtClean="0"/>
              <a:t>なちもなちう</a:t>
            </a:r>
            <a:r>
              <a:rPr lang="ja-JP" altLang="en-US" dirty="0" smtClean="0"/>
              <a:t>しけ</a:t>
            </a:r>
            <a:endParaRPr lang="en-US" altLang="ja-JP" dirty="0" smtClean="0"/>
          </a:p>
          <a:p>
            <a:endParaRPr lang="en-US" altLang="ja-JP" dirty="0" smtClean="0"/>
          </a:p>
          <a:p>
            <a:r>
              <a:rPr lang="ja-JP" altLang="en-US" dirty="0" smtClean="0"/>
              <a:t>てふさい</a:t>
            </a:r>
            <a:r>
              <a:rPr lang="ja-JP" altLang="en-US" dirty="0" err="1" smtClean="0"/>
              <a:t>こ</a:t>
            </a:r>
            <a:r>
              <a:rPr lang="ja-JP" altLang="en-US" dirty="0" smtClean="0"/>
              <a:t>しいこくめわ</a:t>
            </a:r>
            <a:endParaRPr lang="en-US" altLang="ja-JP" dirty="0"/>
          </a:p>
          <a:p>
            <a:endParaRPr kumimoji="1" lang="ja-JP" altLang="en-US" dirty="0"/>
          </a:p>
        </p:txBody>
      </p:sp>
      <p:sp>
        <p:nvSpPr>
          <p:cNvPr id="4" name="コンテンツ プレースホルダー 2"/>
          <p:cNvSpPr txBox="1">
            <a:spLocks/>
          </p:cNvSpPr>
          <p:nvPr/>
        </p:nvSpPr>
        <p:spPr>
          <a:xfrm>
            <a:off x="6096000" y="1825625"/>
            <a:ext cx="5508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a:p>
            <a:endParaRPr lang="en-US" altLang="ja-JP" dirty="0"/>
          </a:p>
          <a:p>
            <a:r>
              <a:rPr lang="ja-JP" altLang="en-US" dirty="0" smtClean="0"/>
              <a:t>同じ行で段を一つ下げる</a:t>
            </a:r>
            <a:endParaRPr lang="en-US" altLang="ja-JP" dirty="0" smtClean="0"/>
          </a:p>
          <a:p>
            <a:endParaRPr lang="en-US" altLang="ja-JP" dirty="0" smtClean="0"/>
          </a:p>
          <a:p>
            <a:r>
              <a:rPr lang="en-US" altLang="ja-JP" dirty="0" smtClean="0"/>
              <a:t>『</a:t>
            </a:r>
            <a:r>
              <a:rPr lang="ja-JP" altLang="en-US" dirty="0" smtClean="0"/>
              <a:t>あい</a:t>
            </a:r>
            <a:r>
              <a:rPr lang="en-US" altLang="ja-JP" dirty="0" smtClean="0"/>
              <a:t>…</a:t>
            </a:r>
            <a:r>
              <a:rPr lang="ja-JP" altLang="en-US" dirty="0" err="1" smtClean="0"/>
              <a:t>をん</a:t>
            </a:r>
            <a:r>
              <a:rPr lang="en-US" altLang="ja-JP" dirty="0" smtClean="0"/>
              <a:t>』</a:t>
            </a:r>
            <a:r>
              <a:rPr lang="ja-JP" altLang="en-US" dirty="0" smtClean="0"/>
              <a:t> 　</a:t>
            </a:r>
            <a:r>
              <a:rPr lang="en-US" altLang="ja-JP" dirty="0" smtClean="0"/>
              <a:t>49</a:t>
            </a:r>
            <a:r>
              <a:rPr lang="ja-JP" altLang="en-US" dirty="0" smtClean="0"/>
              <a:t>文字をランダムに入れ替えて対応表を作る！</a:t>
            </a:r>
            <a:endParaRPr lang="ja-JP" altLang="en-US" dirty="0"/>
          </a:p>
        </p:txBody>
      </p:sp>
    </p:spTree>
    <p:extLst>
      <p:ext uri="{BB962C8B-B14F-4D97-AF65-F5344CB8AC3E}">
        <p14:creationId xmlns:p14="http://schemas.microsoft.com/office/powerpoint/2010/main" val="321770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p:txBody>
      </p:sp>
    </p:spTree>
    <p:extLst>
      <p:ext uri="{BB962C8B-B14F-4D97-AF65-F5344CB8AC3E}">
        <p14:creationId xmlns:p14="http://schemas.microsoft.com/office/powerpoint/2010/main" val="88775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zh-TW" altLang="en-US" dirty="0"/>
              <a:t>縺薙ｍ縺ｪ縺ｮ縺溘ａ縺ｮ縺溘＞縺輔￥</a:t>
            </a:r>
            <a:endParaRPr kumimoji="1" lang="ja-JP" altLang="en-US" dirty="0"/>
          </a:p>
        </p:txBody>
      </p:sp>
    </p:spTree>
    <p:extLst>
      <p:ext uri="{BB962C8B-B14F-4D97-AF65-F5344CB8AC3E}">
        <p14:creationId xmlns:p14="http://schemas.microsoft.com/office/powerpoint/2010/main" val="328912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文字化け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err="1" smtClean="0"/>
              <a:t>ころなの</a:t>
            </a:r>
            <a:r>
              <a:rPr kumimoji="1" lang="ja-JP" altLang="en-US" dirty="0" smtClean="0"/>
              <a:t>ためのたいさく</a:t>
            </a:r>
            <a:endParaRPr kumimoji="1" lang="en-US" altLang="ja-JP" dirty="0" smtClean="0"/>
          </a:p>
          <a:p>
            <a:endParaRPr lang="en-US" altLang="ja-JP" dirty="0"/>
          </a:p>
          <a:p>
            <a:r>
              <a:rPr lang="zh-TW" altLang="en-US" dirty="0"/>
              <a:t>縺薙ｍ縺ｪ縺ｮ縺溘ａ縺ｮ縺溘＞縺輔</a:t>
            </a:r>
            <a:r>
              <a:rPr lang="zh-TW" altLang="en-US" dirty="0" smtClean="0"/>
              <a:t>￥</a:t>
            </a:r>
            <a:endParaRPr lang="en-US" altLang="zh-TW" dirty="0" smtClean="0"/>
          </a:p>
          <a:p>
            <a:pPr lvl="1"/>
            <a:r>
              <a:rPr lang="ja-JP" altLang="en-US" dirty="0"/>
              <a:t>文字</a:t>
            </a:r>
            <a:r>
              <a:rPr lang="ja-JP" altLang="en-US" dirty="0" smtClean="0"/>
              <a:t>のエンコードが</a:t>
            </a:r>
            <a:r>
              <a:rPr kumimoji="1" lang="en-US" altLang="ja-JP" dirty="0" smtClean="0"/>
              <a:t>UTF-8</a:t>
            </a:r>
            <a:r>
              <a:rPr kumimoji="1" lang="ja-JP" altLang="en-US" dirty="0" smtClean="0"/>
              <a:t>のファイルなのに</a:t>
            </a:r>
            <a:endParaRPr kumimoji="1" lang="en-US" altLang="ja-JP" dirty="0" smtClean="0"/>
          </a:p>
          <a:p>
            <a:pPr lvl="1"/>
            <a:r>
              <a:rPr lang="ja-JP" altLang="en-US" dirty="0" smtClean="0"/>
              <a:t>間違えて、</a:t>
            </a:r>
            <a:r>
              <a:rPr lang="en-US" altLang="ja-JP" dirty="0" smtClean="0"/>
              <a:t>Shift-JIS </a:t>
            </a:r>
            <a:r>
              <a:rPr lang="ja-JP" altLang="en-US" dirty="0" smtClean="0"/>
              <a:t>のつもりで開いた</a:t>
            </a:r>
            <a:r>
              <a:rPr kumimoji="1" lang="en-US" altLang="ja-JP" dirty="0" smtClean="0"/>
              <a:t> </a:t>
            </a:r>
          </a:p>
          <a:p>
            <a:pPr lvl="1"/>
            <a:endParaRPr lang="en-US" altLang="ja-JP" dirty="0"/>
          </a:p>
          <a:p>
            <a:r>
              <a:rPr kumimoji="1" lang="en-US" altLang="ja-JP" dirty="0" smtClean="0"/>
              <a:t>『</a:t>
            </a:r>
            <a:r>
              <a:rPr kumimoji="1" lang="ja-JP" altLang="en-US" dirty="0" smtClean="0"/>
              <a:t>ファイルとしては何も変わっていない</a:t>
            </a:r>
            <a:r>
              <a:rPr kumimoji="1" lang="en-US" altLang="ja-JP" dirty="0" smtClean="0"/>
              <a:t>』</a:t>
            </a:r>
          </a:p>
          <a:p>
            <a:r>
              <a:rPr lang="en-US" altLang="ja-JP" dirty="0" smtClean="0"/>
              <a:t>『</a:t>
            </a:r>
            <a:r>
              <a:rPr lang="ja-JP" altLang="en-US" dirty="0" smtClean="0"/>
              <a:t>読み手</a:t>
            </a:r>
            <a:r>
              <a:rPr lang="en-US" altLang="ja-JP" dirty="0" smtClean="0"/>
              <a:t>』</a:t>
            </a:r>
            <a:r>
              <a:rPr lang="ja-JP" altLang="en-US" dirty="0" smtClean="0"/>
              <a:t>の都合で、</a:t>
            </a:r>
            <a:r>
              <a:rPr lang="en-US" altLang="ja-JP" dirty="0" smtClean="0"/>
              <a:t>『</a:t>
            </a:r>
            <a:r>
              <a:rPr lang="ja-JP" altLang="en-US" dirty="0" smtClean="0"/>
              <a:t>読めたり読めなかったりする</a:t>
            </a:r>
            <a:r>
              <a:rPr lang="en-US" altLang="ja-JP" dirty="0" smtClean="0"/>
              <a:t>』</a:t>
            </a:r>
          </a:p>
          <a:p>
            <a:r>
              <a:rPr kumimoji="1" lang="en-US" altLang="ja-JP" dirty="0" smtClean="0"/>
              <a:t>『</a:t>
            </a:r>
            <a:r>
              <a:rPr kumimoji="1" lang="ja-JP" altLang="en-US" dirty="0" smtClean="0"/>
              <a:t>エンコードが何か</a:t>
            </a:r>
            <a:r>
              <a:rPr kumimoji="1" lang="en-US" altLang="ja-JP" dirty="0" smtClean="0"/>
              <a:t>』</a:t>
            </a:r>
            <a:r>
              <a:rPr kumimoji="1" lang="ja-JP" altLang="en-US" dirty="0" smtClean="0"/>
              <a:t>という情報が</a:t>
            </a:r>
            <a:r>
              <a:rPr kumimoji="1" lang="en-US" altLang="ja-JP" dirty="0" smtClean="0"/>
              <a:t>『</a:t>
            </a:r>
            <a:r>
              <a:rPr kumimoji="1" lang="ja-JP" altLang="en-US" dirty="0" smtClean="0"/>
              <a:t>暗号情報</a:t>
            </a:r>
            <a:r>
              <a:rPr kumimoji="1" lang="en-US" altLang="ja-JP" dirty="0" smtClean="0"/>
              <a:t>』</a:t>
            </a:r>
            <a:r>
              <a:rPr kumimoji="1" lang="ja-JP" altLang="en-US" dirty="0" smtClean="0"/>
              <a:t>になっている</a:t>
            </a:r>
            <a:endParaRPr kumimoji="1" lang="ja-JP" altLang="en-US" dirty="0"/>
          </a:p>
        </p:txBody>
      </p:sp>
    </p:spTree>
    <p:extLst>
      <p:ext uri="{BB962C8B-B14F-4D97-AF65-F5344CB8AC3E}">
        <p14:creationId xmlns:p14="http://schemas.microsoft.com/office/powerpoint/2010/main" val="304996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1311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ja-JP" altLang="en-US" dirty="0"/>
          </a:p>
        </p:txBody>
      </p:sp>
    </p:spTree>
    <p:extLst>
      <p:ext uri="{BB962C8B-B14F-4D97-AF65-F5344CB8AC3E}">
        <p14:creationId xmlns:p14="http://schemas.microsoft.com/office/powerpoint/2010/main" val="324695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鑑定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個人を特定するために行う</a:t>
            </a:r>
            <a:r>
              <a:rPr kumimoji="1" lang="en-US" altLang="ja-JP" dirty="0" smtClean="0"/>
              <a:t>(</a:t>
            </a:r>
            <a:r>
              <a:rPr kumimoji="1" lang="ja-JP" altLang="en-US" dirty="0" smtClean="0"/>
              <a:t>ことが多い</a:t>
            </a:r>
            <a:r>
              <a:rPr kumimoji="1" lang="en-US" altLang="ja-JP" dirty="0" smtClean="0"/>
              <a:t>)</a:t>
            </a:r>
          </a:p>
          <a:p>
            <a:r>
              <a:rPr lang="ja-JP" altLang="en-US" dirty="0" smtClean="0"/>
              <a:t>個人識別情報と個人識別符号</a:t>
            </a:r>
            <a:endParaRPr kumimoji="1" lang="ja-JP" altLang="en-US" dirty="0"/>
          </a:p>
        </p:txBody>
      </p:sp>
    </p:spTree>
    <p:extLst>
      <p:ext uri="{BB962C8B-B14F-4D97-AF65-F5344CB8AC3E}">
        <p14:creationId xmlns:p14="http://schemas.microsoft.com/office/powerpoint/2010/main" val="171378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2051504"/>
          </a:xfrm>
        </p:spPr>
        <p:txBody>
          <a:bodyPr>
            <a:normAutofit/>
          </a:bodyPr>
          <a:lstStyle/>
          <a:p>
            <a:r>
              <a:rPr kumimoji="1" lang="ja-JP" altLang="en-US" dirty="0" smtClean="0"/>
              <a:t>エンコーディングって？</a:t>
            </a:r>
            <a:r>
              <a:rPr kumimoji="1" lang="en-US" altLang="ja-JP" dirty="0" smtClean="0"/>
              <a:t/>
            </a:r>
            <a:br>
              <a:rPr kumimoji="1" lang="en-US" altLang="ja-JP" dirty="0" smtClean="0"/>
            </a:br>
            <a:r>
              <a:rPr lang="en-US" altLang="ja-JP" dirty="0"/>
              <a:t/>
            </a:r>
            <a:br>
              <a:rPr lang="en-US" altLang="ja-JP" dirty="0"/>
            </a:br>
            <a:r>
              <a:rPr kumimoji="1" lang="ja-JP" altLang="en-US" dirty="0" smtClean="0"/>
              <a:t>コンピュータにおける「文字」の扱い</a:t>
            </a:r>
            <a:endParaRPr kumimoji="1" lang="ja-JP" altLang="en-US" dirty="0"/>
          </a:p>
        </p:txBody>
      </p:sp>
      <p:sp>
        <p:nvSpPr>
          <p:cNvPr id="3" name="コンテンツ プレースホルダー 2"/>
          <p:cNvSpPr>
            <a:spLocks noGrp="1"/>
          </p:cNvSpPr>
          <p:nvPr>
            <p:ph idx="1"/>
          </p:nvPr>
        </p:nvSpPr>
        <p:spPr>
          <a:xfrm>
            <a:off x="838200" y="2928257"/>
            <a:ext cx="10515600" cy="3248706"/>
          </a:xfrm>
        </p:spPr>
        <p:txBody>
          <a:bodyPr/>
          <a:lstStyle/>
          <a:p>
            <a:r>
              <a:rPr lang="en-US" altLang="ja-JP" dirty="0"/>
              <a:t>http://berta.s27.xrea.com/cgi-bin/jto2.cgi</a:t>
            </a:r>
            <a:endParaRPr kumimoji="1" lang="ja-JP" altLang="en-US" dirty="0"/>
          </a:p>
        </p:txBody>
      </p:sp>
    </p:spTree>
    <p:extLst>
      <p:ext uri="{BB962C8B-B14F-4D97-AF65-F5344CB8AC3E}">
        <p14:creationId xmlns:p14="http://schemas.microsoft.com/office/powerpoint/2010/main" val="415775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en-US" altLang="ja-JP" dirty="0" smtClean="0"/>
          </a:p>
          <a:p>
            <a:r>
              <a:rPr lang="ja-JP" altLang="en-US" dirty="0" smtClean="0"/>
              <a:t>エンコーディングの種類が少なくて、すべてのエンコーディングを試してみることで、解読可能だから</a:t>
            </a:r>
            <a:endParaRPr kumimoji="1" lang="ja-JP" altLang="en-US" dirty="0"/>
          </a:p>
        </p:txBody>
      </p:sp>
    </p:spTree>
    <p:extLst>
      <p:ext uri="{BB962C8B-B14F-4D97-AF65-F5344CB8AC3E}">
        <p14:creationId xmlns:p14="http://schemas.microsoft.com/office/powerpoint/2010/main" val="145614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文字エンコーディングは</a:t>
            </a:r>
            <a:r>
              <a:rPr kumimoji="1" lang="en-US" altLang="ja-JP" dirty="0" smtClean="0"/>
              <a:t/>
            </a:r>
            <a:br>
              <a:rPr kumimoji="1" lang="en-US" altLang="ja-JP" dirty="0" smtClean="0"/>
            </a:br>
            <a:r>
              <a:rPr kumimoji="1" lang="ja-JP" altLang="en-US" dirty="0" smtClean="0"/>
              <a:t>暗号用に使えるか？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使えない</a:t>
            </a:r>
            <a:endParaRPr kumimoji="1" lang="en-US" altLang="ja-JP" dirty="0" smtClean="0"/>
          </a:p>
          <a:p>
            <a:r>
              <a:rPr lang="ja-JP" altLang="en-US" dirty="0" smtClean="0"/>
              <a:t>エンコーディングの種類が少なくて、すべてのエンコーディングを試してみることで、解読可能だから</a:t>
            </a:r>
          </a:p>
          <a:p>
            <a:r>
              <a:rPr kumimoji="1" lang="ja-JP" altLang="en-US" dirty="0" smtClean="0"/>
              <a:t>独自のエンコーディングを作成して、それを使うのは？</a:t>
            </a:r>
            <a:r>
              <a:rPr kumimoji="1" lang="en-US" altLang="ja-JP" dirty="0" smtClean="0"/>
              <a:t>	</a:t>
            </a:r>
          </a:p>
        </p:txBody>
      </p:sp>
    </p:spTree>
    <p:extLst>
      <p:ext uri="{BB962C8B-B14F-4D97-AF65-F5344CB8AC3E}">
        <p14:creationId xmlns:p14="http://schemas.microsoft.com/office/powerpoint/2010/main" val="68406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独自のエンコーディングを作ってシェアする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エンコーディング表は大きい</a:t>
            </a:r>
            <a:r>
              <a:rPr kumimoji="1" lang="en-US" altLang="ja-JP" dirty="0" smtClean="0"/>
              <a:t>(</a:t>
            </a:r>
            <a:r>
              <a:rPr kumimoji="1" lang="ja-JP" altLang="en-US" dirty="0" smtClean="0"/>
              <a:t>文字の数だけ</a:t>
            </a:r>
            <a:r>
              <a:rPr kumimoji="1" lang="en-US" altLang="ja-JP" dirty="0" smtClean="0"/>
              <a:t>…)</a:t>
            </a:r>
          </a:p>
          <a:p>
            <a:r>
              <a:rPr lang="ja-JP" altLang="en-US" dirty="0" smtClean="0"/>
              <a:t>コンパクトにするために「数学」を使う</a:t>
            </a:r>
            <a:endParaRPr lang="en-US" altLang="ja-JP" dirty="0" smtClean="0"/>
          </a:p>
        </p:txBody>
      </p:sp>
    </p:spTree>
    <p:extLst>
      <p:ext uri="{BB962C8B-B14F-4D97-AF65-F5344CB8AC3E}">
        <p14:creationId xmlns:p14="http://schemas.microsoft.com/office/powerpoint/2010/main" val="218923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258" y="261549"/>
            <a:ext cx="10994571" cy="1233490"/>
          </a:xfrm>
        </p:spPr>
        <p:txBody>
          <a:bodyPr>
            <a:normAutofit/>
          </a:bodyPr>
          <a:lstStyle/>
          <a:p>
            <a:r>
              <a:rPr kumimoji="1" lang="en-US" altLang="ja-JP" dirty="0" smtClean="0"/>
              <a:t>MS</a:t>
            </a:r>
            <a:r>
              <a:rPr kumimoji="1" lang="ja-JP" altLang="en-US" dirty="0" smtClean="0"/>
              <a:t>ワードファイルの「パスワード」かけ</a:t>
            </a:r>
            <a:endParaRPr kumimoji="1" lang="ja-JP" altLang="en-US" dirty="0"/>
          </a:p>
        </p:txBody>
      </p:sp>
      <p:sp>
        <p:nvSpPr>
          <p:cNvPr id="3" name="コンテンツ プレースホルダー 2"/>
          <p:cNvSpPr>
            <a:spLocks noGrp="1"/>
          </p:cNvSpPr>
          <p:nvPr>
            <p:ph idx="1"/>
          </p:nvPr>
        </p:nvSpPr>
        <p:spPr>
          <a:xfrm>
            <a:off x="729343" y="1869168"/>
            <a:ext cx="10515600" cy="4351338"/>
          </a:xfrm>
        </p:spPr>
        <p:txBody>
          <a:bodyPr/>
          <a:lstStyle/>
          <a:p>
            <a:r>
              <a:rPr lang="ja-JP" altLang="en-US" dirty="0" smtClean="0"/>
              <a:t>すべての電子情報は</a:t>
            </a:r>
            <a:r>
              <a:rPr lang="en-US" altLang="ja-JP" dirty="0" smtClean="0"/>
              <a:t>01</a:t>
            </a:r>
            <a:r>
              <a:rPr lang="ja-JP" altLang="en-US" dirty="0" smtClean="0"/>
              <a:t>で書かれている。その変換ルールを数学的に定義する</a:t>
            </a:r>
            <a:endParaRPr lang="en-US" altLang="ja-JP" dirty="0" smtClean="0"/>
          </a:p>
          <a:p>
            <a:r>
              <a:rPr lang="ja-JP" altLang="en-US" dirty="0" smtClean="0"/>
              <a:t>パスワードを文字列で決める</a:t>
            </a:r>
            <a:endParaRPr lang="en-US" altLang="ja-JP" dirty="0" smtClean="0"/>
          </a:p>
          <a:p>
            <a:pPr lvl="1"/>
            <a:r>
              <a:rPr lang="en-US" altLang="ja-JP" dirty="0" smtClean="0"/>
              <a:t>01</a:t>
            </a:r>
            <a:r>
              <a:rPr lang="ja-JP" altLang="en-US" dirty="0" smtClean="0"/>
              <a:t>で書かれているとみなせるので、対応する「大きな整数」を得る</a:t>
            </a:r>
            <a:endParaRPr lang="en-US" altLang="ja-JP" dirty="0" smtClean="0"/>
          </a:p>
          <a:p>
            <a:pPr lvl="1"/>
            <a:r>
              <a:rPr lang="ja-JP" altLang="en-US" dirty="0" smtClean="0"/>
              <a:t>その「大きな整数」を使って４つの処理を定める</a:t>
            </a:r>
            <a:endParaRPr lang="ja-JP" altLang="en-US" dirty="0"/>
          </a:p>
          <a:p>
            <a:endParaRPr kumimoji="1" lang="ja-JP" altLang="en-US" dirty="0"/>
          </a:p>
        </p:txBody>
      </p:sp>
    </p:spTree>
    <p:extLst>
      <p:ext uri="{BB962C8B-B14F-4D97-AF65-F5344CB8AC3E}">
        <p14:creationId xmlns:p14="http://schemas.microsoft.com/office/powerpoint/2010/main" val="1155653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429" y="141514"/>
            <a:ext cx="12028714" cy="1614782"/>
          </a:xfrm>
        </p:spPr>
        <p:txBody>
          <a:bodyPr>
            <a:normAutofit/>
          </a:bodyPr>
          <a:lstStyle/>
          <a:p>
            <a:r>
              <a:rPr kumimoji="1" lang="en-US" altLang="ja-JP" dirty="0" smtClean="0"/>
              <a:t>MS</a:t>
            </a:r>
            <a:r>
              <a:rPr kumimoji="1" lang="ja-JP" altLang="en-US" dirty="0" smtClean="0"/>
              <a:t>ワードファイルの「パスワード」かけ</a:t>
            </a:r>
            <a:r>
              <a:rPr kumimoji="1" lang="en-US" altLang="ja-JP" dirty="0" smtClean="0"/>
              <a:t/>
            </a:r>
            <a:br>
              <a:rPr kumimoji="1" lang="en-US" altLang="ja-JP" dirty="0" smtClean="0"/>
            </a:br>
            <a:r>
              <a:rPr lang="en-US" altLang="ja-JP" dirty="0" smtClean="0"/>
              <a:t>(“0000” – “1111”</a:t>
            </a:r>
            <a:r>
              <a:rPr lang="ja-JP" altLang="en-US" dirty="0" smtClean="0"/>
              <a:t>の</a:t>
            </a:r>
            <a:r>
              <a:rPr lang="en-US" altLang="ja-JP" dirty="0" smtClean="0"/>
              <a:t>16</a:t>
            </a:r>
            <a:r>
              <a:rPr lang="ja-JP" altLang="en-US" dirty="0" smtClean="0"/>
              <a:t>通りの場合</a:t>
            </a:r>
            <a:r>
              <a:rPr lang="en-US" altLang="ja-JP" dirty="0" smtClean="0"/>
              <a:t>)</a:t>
            </a:r>
            <a:endParaRPr kumimoji="1" lang="ja-JP" altLang="en-US" dirty="0"/>
          </a:p>
        </p:txBody>
      </p:sp>
      <p:sp>
        <p:nvSpPr>
          <p:cNvPr id="3" name="コンテンツ プレースホルダー 2"/>
          <p:cNvSpPr>
            <a:spLocks noGrp="1"/>
          </p:cNvSpPr>
          <p:nvPr>
            <p:ph idx="1"/>
          </p:nvPr>
        </p:nvSpPr>
        <p:spPr>
          <a:xfrm>
            <a:off x="729343" y="1869168"/>
            <a:ext cx="10515600" cy="4351338"/>
          </a:xfrm>
        </p:spPr>
        <p:txBody>
          <a:bodyPr/>
          <a:lstStyle/>
          <a:p>
            <a:r>
              <a:rPr lang="ja-JP" altLang="en-US" dirty="0" smtClean="0"/>
              <a:t>第１処理 </a:t>
            </a:r>
            <a:r>
              <a:rPr lang="en-US" altLang="ja-JP" dirty="0" smtClean="0"/>
              <a:t>(1,…,16) </a:t>
            </a:r>
            <a:r>
              <a:rPr lang="ja-JP" altLang="en-US" dirty="0" smtClean="0"/>
              <a:t>の</a:t>
            </a:r>
            <a:r>
              <a:rPr lang="en-US" altLang="ja-JP" dirty="0" smtClean="0"/>
              <a:t>『</a:t>
            </a:r>
            <a:r>
              <a:rPr lang="ja-JP" altLang="en-US" dirty="0" smtClean="0"/>
              <a:t>置換</a:t>
            </a:r>
            <a:r>
              <a:rPr lang="en-US" altLang="ja-JP" dirty="0" smtClean="0"/>
              <a:t>』</a:t>
            </a:r>
            <a:endParaRPr kumimoji="1" lang="ja-JP" altLang="en-US" dirty="0"/>
          </a:p>
        </p:txBody>
      </p:sp>
      <p:pic>
        <p:nvPicPr>
          <p:cNvPr id="1026" name="Picture 2" descr="AES-SubByte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5" y="2526778"/>
            <a:ext cx="8349343" cy="433122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5301343" y="1484124"/>
            <a:ext cx="6781800" cy="369332"/>
          </a:xfrm>
          <a:prstGeom prst="rect">
            <a:avLst/>
          </a:prstGeom>
        </p:spPr>
        <p:txBody>
          <a:bodyPr wrap="square">
            <a:spAutoFit/>
          </a:bodyPr>
          <a:lstStyle/>
          <a:p>
            <a:r>
              <a:rPr lang="ja-JP" altLang="en-US" dirty="0" smtClean="0"/>
              <a:t>https://en.wikipedia.org/wiki/Advanced_Encryption_Standard</a:t>
            </a:r>
            <a:endParaRPr lang="ja-JP" altLang="en-US" dirty="0"/>
          </a:p>
        </p:txBody>
      </p:sp>
    </p:spTree>
    <p:extLst>
      <p:ext uri="{BB962C8B-B14F-4D97-AF65-F5344CB8AC3E}">
        <p14:creationId xmlns:p14="http://schemas.microsoft.com/office/powerpoint/2010/main" val="139537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descr="File:AES-ShiftRow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61" y="2438400"/>
            <a:ext cx="11263278" cy="416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3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098" name="Picture 2" descr="https://upload.wikimedia.org/wikipedia/commons/thumb/7/76/AES-MixColumns.svg/480px-AES-MixColum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72" y="1612233"/>
            <a:ext cx="9339944" cy="496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8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4800712" y="3461884"/>
            <a:ext cx="7526337" cy="3225573"/>
          </a:xfrm>
          <a:prstGeom prst="rect">
            <a:avLst/>
          </a:prstGeom>
        </p:spPr>
      </p:pic>
      <p:pic>
        <p:nvPicPr>
          <p:cNvPr id="5122" name="Picture 2" descr="https://upload.wikimedia.org/wikipedia/commons/thumb/a/ad/AES-AddRoundKey.svg/480px-AES-AddRoundKe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3" y="365125"/>
            <a:ext cx="7725681" cy="600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2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なんだか「ごたいそう」な感じだが</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計算機が「得意」な処理</a:t>
            </a:r>
            <a:endParaRPr kumimoji="1" lang="en-US" altLang="ja-JP" dirty="0" smtClean="0"/>
          </a:p>
          <a:p>
            <a:r>
              <a:rPr lang="en-US" altLang="ja-JP" dirty="0" smtClean="0"/>
              <a:t>1,…,16</a:t>
            </a:r>
            <a:r>
              <a:rPr lang="ja-JP" altLang="en-US" dirty="0" smtClean="0"/>
              <a:t>の置換を何度も指定するより「効率的」</a:t>
            </a:r>
            <a:endParaRPr lang="en-US" altLang="ja-JP" dirty="0" smtClean="0"/>
          </a:p>
          <a:p>
            <a:pPr lvl="1"/>
            <a:r>
              <a:rPr kumimoji="1" lang="ja-JP" altLang="en-US" dirty="0" smtClean="0"/>
              <a:t>短い「パスワード」で「効率的に」入れ替えを達成できる</a:t>
            </a:r>
            <a:endParaRPr kumimoji="1" lang="en-US" altLang="ja-JP" dirty="0" smtClean="0"/>
          </a:p>
          <a:p>
            <a:r>
              <a:rPr lang="ja-JP" altLang="en-US" dirty="0"/>
              <a:t>何度</a:t>
            </a:r>
            <a:r>
              <a:rPr lang="ja-JP" altLang="en-US" dirty="0" smtClean="0"/>
              <a:t>も繰り返すことで、より複雑にできる</a:t>
            </a:r>
            <a:endParaRPr lang="en-US" altLang="ja-JP" dirty="0" smtClean="0"/>
          </a:p>
          <a:p>
            <a:pPr lvl="1"/>
            <a:r>
              <a:rPr kumimoji="1" lang="ja-JP" altLang="en-US" dirty="0" smtClean="0"/>
              <a:t>繰り返し数を増やすためには「パスワード」を長くする</a:t>
            </a:r>
            <a:endParaRPr kumimoji="1" lang="en-US" altLang="ja-JP" dirty="0" smtClean="0"/>
          </a:p>
          <a:p>
            <a:r>
              <a:rPr lang="en-US" altLang="ja-JP" dirty="0"/>
              <a:t>AES</a:t>
            </a:r>
            <a:r>
              <a:rPr lang="ja-JP" altLang="en-US" dirty="0"/>
              <a:t>法 </a:t>
            </a:r>
            <a:r>
              <a:rPr lang="en-US" altLang="ja-JP" dirty="0"/>
              <a:t>(</a:t>
            </a:r>
            <a:r>
              <a:rPr lang="en-US" altLang="ja-JP" b="1" dirty="0" smtClean="0"/>
              <a:t>Advanced Encryption Standard</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143246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76200" y="0"/>
            <a:ext cx="11680372" cy="6774616"/>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51634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AES</a:t>
            </a:r>
            <a:r>
              <a:rPr kumimoji="1" lang="ja-JP" altLang="en-US" dirty="0" smtClean="0"/>
              <a:t>法の欠点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「パスワード」の長さは所詮、ヒトが「覚えて</a:t>
            </a:r>
            <a:r>
              <a:rPr kumimoji="1" lang="en-US" altLang="ja-JP" dirty="0" smtClean="0"/>
              <a:t>(</a:t>
            </a:r>
            <a:r>
              <a:rPr kumimoji="1" lang="ja-JP" altLang="en-US" dirty="0" smtClean="0"/>
              <a:t>保管して</a:t>
            </a:r>
            <a:r>
              <a:rPr kumimoji="1" lang="en-US" altLang="ja-JP" dirty="0" smtClean="0"/>
              <a:t>)</a:t>
            </a:r>
            <a:r>
              <a:rPr kumimoji="1" lang="ja-JP" altLang="en-US" dirty="0" smtClean="0"/>
              <a:t>」おける長さ</a:t>
            </a:r>
            <a:endParaRPr kumimoji="1" lang="en-US" altLang="ja-JP" dirty="0" smtClean="0"/>
          </a:p>
          <a:p>
            <a:pPr lvl="1"/>
            <a:r>
              <a:rPr lang="ja-JP" altLang="en-US" dirty="0" smtClean="0"/>
              <a:t>しらみつぶしトライで最終的には破られる</a:t>
            </a:r>
            <a:endParaRPr kumimoji="1" lang="en-US" altLang="ja-JP" dirty="0" smtClean="0"/>
          </a:p>
          <a:p>
            <a:r>
              <a:rPr lang="ja-JP" altLang="en-US" dirty="0" smtClean="0"/>
              <a:t>「パスワード」を自分で作って、それを相手に「送付」しないといけない</a:t>
            </a:r>
            <a:endParaRPr lang="en-US" altLang="ja-JP" dirty="0" smtClean="0"/>
          </a:p>
          <a:p>
            <a:pPr lvl="1"/>
            <a:r>
              <a:rPr kumimoji="1" lang="ja-JP" altLang="en-US" dirty="0" smtClean="0"/>
              <a:t>パスワードの「やりとり」自体が危険</a:t>
            </a:r>
            <a:endParaRPr lang="en-US" altLang="ja-JP" dirty="0" smtClean="0"/>
          </a:p>
          <a:p>
            <a:endParaRPr kumimoji="1" lang="en-US" altLang="ja-JP" dirty="0" smtClean="0"/>
          </a:p>
        </p:txBody>
      </p:sp>
    </p:spTree>
    <p:extLst>
      <p:ext uri="{BB962C8B-B14F-4D97-AF65-F5344CB8AC3E}">
        <p14:creationId xmlns:p14="http://schemas.microsoft.com/office/powerpoint/2010/main" val="2865686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もっと安全な暗号化　「公開鍵方式」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二つのパスワードを使う</a:t>
            </a:r>
            <a:endParaRPr kumimoji="1" lang="en-US" altLang="ja-JP" dirty="0" smtClean="0"/>
          </a:p>
          <a:p>
            <a:r>
              <a:rPr lang="ja-JP" altLang="en-US" dirty="0"/>
              <a:t>片方</a:t>
            </a:r>
            <a:r>
              <a:rPr lang="ja-JP" altLang="en-US" dirty="0" smtClean="0"/>
              <a:t>は「やりとり」する：「公開」する</a:t>
            </a:r>
            <a:endParaRPr lang="en-US" altLang="ja-JP" dirty="0" smtClean="0"/>
          </a:p>
          <a:p>
            <a:r>
              <a:rPr kumimoji="1" lang="ja-JP" altLang="en-US" dirty="0" smtClean="0"/>
              <a:t>もう片方は「隠し続ける」：やりとりしない</a:t>
            </a:r>
            <a:endParaRPr kumimoji="1" lang="en-US" altLang="ja-JP" dirty="0" smtClean="0"/>
          </a:p>
          <a:p>
            <a:endParaRPr lang="en-US" altLang="ja-JP" dirty="0"/>
          </a:p>
          <a:p>
            <a:r>
              <a:rPr kumimoji="1" lang="ja-JP" altLang="en-US" dirty="0" smtClean="0"/>
              <a:t>片方で暗号化する</a:t>
            </a:r>
            <a:r>
              <a:rPr kumimoji="1" lang="en-US" altLang="ja-JP" dirty="0" smtClean="0"/>
              <a:t>(</a:t>
            </a:r>
            <a:r>
              <a:rPr kumimoji="1" lang="ja-JP" altLang="en-US" dirty="0" smtClean="0"/>
              <a:t>鍵をかける</a:t>
            </a:r>
            <a:r>
              <a:rPr kumimoji="1" lang="en-US" altLang="ja-JP" dirty="0" smtClean="0"/>
              <a:t>)</a:t>
            </a:r>
          </a:p>
          <a:p>
            <a:r>
              <a:rPr lang="ja-JP" altLang="en-US" dirty="0" smtClean="0"/>
              <a:t>もう片方で復号化する</a:t>
            </a:r>
            <a:r>
              <a:rPr lang="en-US" altLang="ja-JP" dirty="0" smtClean="0"/>
              <a:t>(</a:t>
            </a:r>
            <a:r>
              <a:rPr lang="ja-JP" altLang="en-US" dirty="0" smtClean="0"/>
              <a:t>鍵をあける</a:t>
            </a:r>
            <a:r>
              <a:rPr lang="en-US" altLang="ja-JP" dirty="0" smtClean="0"/>
              <a:t>)</a:t>
            </a:r>
            <a:endParaRPr kumimoji="1" lang="ja-JP" altLang="en-US" dirty="0"/>
          </a:p>
        </p:txBody>
      </p:sp>
    </p:spTree>
    <p:extLst>
      <p:ext uri="{BB962C8B-B14F-4D97-AF65-F5344CB8AC3E}">
        <p14:creationId xmlns:p14="http://schemas.microsoft.com/office/powerpoint/2010/main" val="2497719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もっと安全な暗号化　「公開鍵方式」</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２つの「パスワード」には関係がある</a:t>
            </a:r>
            <a:endParaRPr kumimoji="1" lang="en-US" altLang="ja-JP" dirty="0" smtClean="0"/>
          </a:p>
          <a:p>
            <a:r>
              <a:rPr lang="ja-JP" altLang="en-US" dirty="0" smtClean="0"/>
              <a:t>片方のパスワード</a:t>
            </a:r>
            <a:r>
              <a:rPr lang="en-US" altLang="ja-JP" dirty="0" smtClean="0"/>
              <a:t>『A</a:t>
            </a:r>
            <a:r>
              <a:rPr lang="ja-JP" altLang="en-US" dirty="0" smtClean="0"/>
              <a:t>　公開鍵</a:t>
            </a:r>
            <a:r>
              <a:rPr lang="en-US" altLang="ja-JP" dirty="0" smtClean="0"/>
              <a:t>』</a:t>
            </a:r>
            <a:r>
              <a:rPr lang="ja-JP" altLang="en-US" dirty="0" smtClean="0"/>
              <a:t>は「バレて」も怖くない</a:t>
            </a:r>
            <a:endParaRPr lang="en-US" altLang="ja-JP" dirty="0"/>
          </a:p>
          <a:p>
            <a:pPr lvl="1"/>
            <a:r>
              <a:rPr lang="ja-JP" altLang="en-US" dirty="0" smtClean="0"/>
              <a:t>やり取りできる、公開できる</a:t>
            </a:r>
            <a:endParaRPr lang="en-US" altLang="ja-JP" dirty="0" smtClean="0"/>
          </a:p>
          <a:p>
            <a:r>
              <a:rPr kumimoji="1" lang="ja-JP" altLang="en-US" dirty="0" smtClean="0"/>
              <a:t>もう片方のパスワード</a:t>
            </a:r>
            <a:r>
              <a:rPr kumimoji="1" lang="en-US" altLang="ja-JP" dirty="0" smtClean="0"/>
              <a:t>『B</a:t>
            </a:r>
            <a:r>
              <a:rPr kumimoji="1" lang="ja-JP" altLang="en-US" dirty="0" smtClean="0"/>
              <a:t>　秘密鍵</a:t>
            </a:r>
            <a:r>
              <a:rPr kumimoji="1" lang="en-US" altLang="ja-JP" dirty="0" smtClean="0"/>
              <a:t>』</a:t>
            </a:r>
            <a:r>
              <a:rPr kumimoji="1" lang="ja-JP" altLang="en-US" dirty="0" smtClean="0"/>
              <a:t>は「バレる」とまずい</a:t>
            </a:r>
            <a:endParaRPr kumimoji="1" lang="en-US" altLang="ja-JP" dirty="0" smtClean="0"/>
          </a:p>
          <a:p>
            <a:endParaRPr lang="en-US" altLang="ja-JP" dirty="0"/>
          </a:p>
          <a:p>
            <a:r>
              <a:rPr kumimoji="1" lang="ja-JP" altLang="en-US" dirty="0" smtClean="0"/>
              <a:t>なぜなら</a:t>
            </a:r>
            <a:endParaRPr kumimoji="1" lang="en-US" altLang="ja-JP" dirty="0" smtClean="0"/>
          </a:p>
          <a:p>
            <a:pPr lvl="1"/>
            <a:r>
              <a:rPr lang="en-US" altLang="ja-JP" dirty="0" smtClean="0"/>
              <a:t>『A</a:t>
            </a:r>
            <a:r>
              <a:rPr lang="ja-JP" altLang="en-US" dirty="0" smtClean="0"/>
              <a:t>　公開鍵</a:t>
            </a:r>
            <a:r>
              <a:rPr lang="en-US" altLang="ja-JP" dirty="0" smtClean="0"/>
              <a:t>』</a:t>
            </a:r>
            <a:r>
              <a:rPr lang="ja-JP" altLang="en-US" dirty="0" smtClean="0"/>
              <a:t>から</a:t>
            </a:r>
            <a:r>
              <a:rPr lang="en-US" altLang="ja-JP" dirty="0" smtClean="0"/>
              <a:t>『B</a:t>
            </a:r>
            <a:r>
              <a:rPr lang="ja-JP" altLang="en-US" dirty="0" smtClean="0"/>
              <a:t>　秘密鍵</a:t>
            </a:r>
            <a:r>
              <a:rPr lang="en-US" altLang="ja-JP" dirty="0" smtClean="0"/>
              <a:t>』</a:t>
            </a:r>
            <a:r>
              <a:rPr lang="ja-JP" altLang="en-US" dirty="0" smtClean="0"/>
              <a:t>は割り出せないから</a:t>
            </a:r>
            <a:endParaRPr lang="en-US" altLang="ja-JP" dirty="0" smtClean="0"/>
          </a:p>
          <a:p>
            <a:pPr lvl="1"/>
            <a:r>
              <a:rPr kumimoji="1" lang="en-US" altLang="ja-JP" dirty="0" smtClean="0"/>
              <a:t>『B</a:t>
            </a:r>
            <a:r>
              <a:rPr kumimoji="1" lang="ja-JP" altLang="en-US" dirty="0" smtClean="0"/>
              <a:t>　秘密鍵</a:t>
            </a:r>
            <a:r>
              <a:rPr kumimoji="1" lang="en-US" altLang="ja-JP" dirty="0" smtClean="0"/>
              <a:t>』</a:t>
            </a:r>
            <a:r>
              <a:rPr kumimoji="1" lang="ja-JP" altLang="en-US" dirty="0" smtClean="0"/>
              <a:t>から</a:t>
            </a:r>
            <a:r>
              <a:rPr kumimoji="1" lang="en-US" altLang="ja-JP" dirty="0" smtClean="0"/>
              <a:t>『A</a:t>
            </a:r>
            <a:r>
              <a:rPr kumimoji="1" lang="ja-JP" altLang="en-US" dirty="0" smtClean="0"/>
              <a:t>　公開鍵</a:t>
            </a:r>
            <a:r>
              <a:rPr kumimoji="1" lang="en-US" altLang="ja-JP" dirty="0" smtClean="0"/>
              <a:t>』</a:t>
            </a:r>
            <a:r>
              <a:rPr kumimoji="1" lang="ja-JP" altLang="en-US" dirty="0" smtClean="0"/>
              <a:t>は容易に作成できるから</a:t>
            </a:r>
            <a:endParaRPr kumimoji="1" lang="en-US" altLang="ja-JP" dirty="0" smtClean="0"/>
          </a:p>
          <a:p>
            <a:pPr lvl="1"/>
            <a:r>
              <a:rPr lang="en-US" altLang="ja-JP" dirty="0" smtClean="0"/>
              <a:t>『A』</a:t>
            </a:r>
            <a:r>
              <a:rPr lang="ja-JP" altLang="en-US" dirty="0" smtClean="0"/>
              <a:t>→</a:t>
            </a:r>
            <a:r>
              <a:rPr lang="en-US" altLang="ja-JP" dirty="0" smtClean="0"/>
              <a:t>『B』</a:t>
            </a:r>
            <a:r>
              <a:rPr lang="ja-JP" altLang="en-US" dirty="0"/>
              <a:t> </a:t>
            </a:r>
            <a:r>
              <a:rPr lang="en-US" altLang="ja-JP" dirty="0" smtClean="0"/>
              <a:t>vs. 『B』</a:t>
            </a:r>
            <a:r>
              <a:rPr lang="ja-JP" altLang="en-US" dirty="0" smtClean="0"/>
              <a:t>→</a:t>
            </a:r>
            <a:r>
              <a:rPr lang="en-US" altLang="ja-JP" dirty="0" smtClean="0"/>
              <a:t>『A』</a:t>
            </a:r>
            <a:r>
              <a:rPr lang="ja-JP" altLang="en-US" dirty="0" smtClean="0"/>
              <a:t>の非対称な関係</a:t>
            </a:r>
            <a:endParaRPr lang="en-US" altLang="ja-JP" dirty="0" smtClean="0"/>
          </a:p>
          <a:p>
            <a:pPr lvl="2"/>
            <a:r>
              <a:rPr lang="en-US" altLang="ja-JP" dirty="0" smtClean="0"/>
              <a:t>“</a:t>
            </a:r>
            <a:r>
              <a:rPr lang="ja-JP" altLang="en-US" dirty="0" smtClean="0"/>
              <a:t>一方向性関数</a:t>
            </a:r>
            <a:r>
              <a:rPr lang="en-US" altLang="ja-JP" dirty="0" smtClean="0"/>
              <a:t>”</a:t>
            </a:r>
            <a:r>
              <a:rPr lang="ja-JP" altLang="en-US" dirty="0" smtClean="0"/>
              <a:t> </a:t>
            </a:r>
            <a:endParaRPr kumimoji="1" lang="ja-JP" altLang="en-US" dirty="0"/>
          </a:p>
        </p:txBody>
      </p:sp>
    </p:spTree>
    <p:extLst>
      <p:ext uri="{BB962C8B-B14F-4D97-AF65-F5344CB8AC3E}">
        <p14:creationId xmlns:p14="http://schemas.microsoft.com/office/powerpoint/2010/main" val="1083723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p:txBody>
      </p:sp>
    </p:spTree>
    <p:extLst>
      <p:ext uri="{BB962C8B-B14F-4D97-AF65-F5344CB8AC3E}">
        <p14:creationId xmlns:p14="http://schemas.microsoft.com/office/powerpoint/2010/main" val="1975678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a:p>
            <a:r>
              <a:rPr lang="ja-JP" altLang="en-US" dirty="0" smtClean="0"/>
              <a:t>二乗も平方根も「簡単」</a:t>
            </a:r>
            <a:r>
              <a:rPr lang="en-US" altLang="ja-JP" dirty="0" smtClean="0"/>
              <a:t>…</a:t>
            </a:r>
            <a:r>
              <a:rPr lang="ja-JP" altLang="en-US" dirty="0" smtClean="0"/>
              <a:t>　でしょうか</a:t>
            </a:r>
            <a:endParaRPr lang="en-US" altLang="ja-JP" dirty="0" smtClean="0"/>
          </a:p>
          <a:p>
            <a:endParaRPr kumimoji="1" lang="en-US" altLang="ja-JP" dirty="0"/>
          </a:p>
        </p:txBody>
      </p:sp>
    </p:spTree>
    <p:extLst>
      <p:ext uri="{BB962C8B-B14F-4D97-AF65-F5344CB8AC3E}">
        <p14:creationId xmlns:p14="http://schemas.microsoft.com/office/powerpoint/2010/main" val="2647337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一方向的</a:t>
            </a:r>
            <a:r>
              <a:rPr lang="ja-JP" altLang="en-US" dirty="0" smtClean="0"/>
              <a:t>な関数の例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5 x 5 (5</a:t>
            </a:r>
            <a:r>
              <a:rPr lang="ja-JP" altLang="en-US" dirty="0" smtClean="0"/>
              <a:t>の二乗</a:t>
            </a:r>
            <a:r>
              <a:rPr lang="en-US" altLang="ja-JP" dirty="0" smtClean="0"/>
              <a:t>)= 25</a:t>
            </a:r>
          </a:p>
          <a:p>
            <a:r>
              <a:rPr kumimoji="1" lang="en-US" altLang="ja-JP" dirty="0" smtClean="0"/>
              <a:t>25 </a:t>
            </a:r>
            <a:r>
              <a:rPr kumimoji="1" lang="ja-JP" altLang="en-US" dirty="0" smtClean="0"/>
              <a:t>の平方根は </a:t>
            </a:r>
            <a:r>
              <a:rPr kumimoji="1" lang="en-US" altLang="ja-JP" dirty="0" smtClean="0"/>
              <a:t>5</a:t>
            </a:r>
          </a:p>
          <a:p>
            <a:endParaRPr lang="en-US" altLang="ja-JP" dirty="0"/>
          </a:p>
          <a:p>
            <a:r>
              <a:rPr lang="ja-JP" altLang="en-US" dirty="0" smtClean="0"/>
              <a:t>二乗も平方根も「簡単」</a:t>
            </a:r>
            <a:r>
              <a:rPr lang="en-US" altLang="ja-JP" dirty="0" smtClean="0"/>
              <a:t>…</a:t>
            </a:r>
            <a:r>
              <a:rPr lang="ja-JP" altLang="en-US" dirty="0" smtClean="0"/>
              <a:t>　でしょうか</a:t>
            </a:r>
            <a:endParaRPr lang="en-US" altLang="ja-JP" dirty="0" smtClean="0"/>
          </a:p>
          <a:p>
            <a:endParaRPr kumimoji="1" lang="en-US" altLang="ja-JP" dirty="0"/>
          </a:p>
          <a:p>
            <a:r>
              <a:rPr kumimoji="1" lang="en-US" altLang="ja-JP" dirty="0" smtClean="0"/>
              <a:t>16641 </a:t>
            </a:r>
            <a:r>
              <a:rPr kumimoji="1" lang="ja-JP" altLang="en-US" dirty="0" smtClean="0"/>
              <a:t>の平方根は？</a:t>
            </a:r>
            <a:endParaRPr kumimoji="1" lang="ja-JP" altLang="en-US" dirty="0"/>
          </a:p>
        </p:txBody>
      </p:sp>
    </p:spTree>
    <p:extLst>
      <p:ext uri="{BB962C8B-B14F-4D97-AF65-F5344CB8AC3E}">
        <p14:creationId xmlns:p14="http://schemas.microsoft.com/office/powerpoint/2010/main" val="1077162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951029" cy="1325563"/>
          </a:xfrm>
        </p:spPr>
        <p:txBody>
          <a:bodyPr/>
          <a:lstStyle/>
          <a:p>
            <a:r>
              <a:rPr lang="ja-JP" altLang="en-US" dirty="0" smtClean="0"/>
              <a:t>平方根を求めるのはなぜ面倒くさいのか？</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16641</a:t>
            </a:r>
            <a:r>
              <a:rPr lang="ja-JP" altLang="en-US" dirty="0" smtClean="0"/>
              <a:t>を割り切る数を小さい方から試してみる必要があるから</a:t>
            </a:r>
            <a:endParaRPr lang="en-US" altLang="ja-JP" dirty="0" smtClean="0"/>
          </a:p>
          <a:p>
            <a:r>
              <a:rPr kumimoji="1" lang="ja-JP" altLang="en-US" dirty="0"/>
              <a:t>素因</a:t>
            </a:r>
            <a:r>
              <a:rPr kumimoji="1" lang="ja-JP" altLang="en-US" dirty="0" smtClean="0"/>
              <a:t>数</a:t>
            </a:r>
            <a:r>
              <a:rPr kumimoji="1" lang="ja-JP" altLang="en-US" dirty="0"/>
              <a:t>分</a:t>
            </a:r>
            <a:r>
              <a:rPr kumimoji="1" lang="ja-JP" altLang="en-US" dirty="0" smtClean="0"/>
              <a:t>解</a:t>
            </a:r>
            <a:endParaRPr kumimoji="1" lang="en-US" altLang="ja-JP" dirty="0" smtClean="0"/>
          </a:p>
          <a:p>
            <a:r>
              <a:rPr lang="ja-JP" altLang="en-US" dirty="0"/>
              <a:t>素</a:t>
            </a:r>
            <a:r>
              <a:rPr lang="ja-JP" altLang="en-US" dirty="0" smtClean="0"/>
              <a:t>因数</a:t>
            </a:r>
            <a:r>
              <a:rPr lang="ja-JP" altLang="en-US" dirty="0"/>
              <a:t>分</a:t>
            </a:r>
            <a:r>
              <a:rPr lang="ja-JP" altLang="en-US" dirty="0" smtClean="0"/>
              <a:t>解は面倒くさい</a:t>
            </a:r>
            <a:endParaRPr lang="en-US" altLang="ja-JP" dirty="0" smtClean="0"/>
          </a:p>
          <a:p>
            <a:r>
              <a:rPr kumimoji="1" lang="ja-JP" altLang="en-US" dirty="0" smtClean="0"/>
              <a:t>とくに、素数は面倒くさい</a:t>
            </a:r>
            <a:endParaRPr kumimoji="1" lang="en-US" altLang="ja-JP" dirty="0" smtClean="0"/>
          </a:p>
          <a:p>
            <a:r>
              <a:rPr lang="ja-JP" altLang="en-US" dirty="0" smtClean="0"/>
              <a:t>なぜなら、</a:t>
            </a:r>
            <a:r>
              <a:rPr lang="en-US" altLang="ja-JP" dirty="0" smtClean="0"/>
              <a:t>1</a:t>
            </a:r>
            <a:r>
              <a:rPr lang="ja-JP" altLang="en-US" dirty="0" smtClean="0"/>
              <a:t>から素数それ自体までのすべての数で割ってみることが必要だから</a:t>
            </a:r>
            <a:r>
              <a:rPr lang="en-US" altLang="ja-JP" dirty="0" smtClean="0"/>
              <a:t>(</a:t>
            </a:r>
            <a:r>
              <a:rPr lang="ja-JP" altLang="en-US" dirty="0" smtClean="0"/>
              <a:t>現実的には、もう少し手数を減らせますが</a:t>
            </a:r>
            <a:r>
              <a:rPr lang="en-US" altLang="ja-JP" dirty="0" smtClean="0"/>
              <a:t>)</a:t>
            </a:r>
            <a:endParaRPr kumimoji="1" lang="ja-JP" altLang="en-US" dirty="0"/>
          </a:p>
        </p:txBody>
      </p:sp>
    </p:spTree>
    <p:extLst>
      <p:ext uri="{BB962C8B-B14F-4D97-AF65-F5344CB8AC3E}">
        <p14:creationId xmlns:p14="http://schemas.microsoft.com/office/powerpoint/2010/main" val="1397456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素数の掛け算に基づく２つの鍵</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a:t>
            </a:r>
            <a:r>
              <a:rPr lang="ja-JP" altLang="en-US" dirty="0" smtClean="0"/>
              <a:t>　公開鍵</a:t>
            </a:r>
            <a:r>
              <a:rPr lang="en-US" altLang="ja-JP" dirty="0" smtClean="0"/>
              <a:t>』</a:t>
            </a:r>
            <a:r>
              <a:rPr lang="ja-JP" altLang="en-US" dirty="0" smtClean="0"/>
              <a:t>から</a:t>
            </a:r>
            <a:r>
              <a:rPr lang="en-US" altLang="ja-JP" dirty="0" smtClean="0"/>
              <a:t>『B</a:t>
            </a:r>
            <a:r>
              <a:rPr lang="ja-JP" altLang="en-US" dirty="0" smtClean="0"/>
              <a:t>　秘密鍵</a:t>
            </a:r>
            <a:r>
              <a:rPr lang="en-US" altLang="ja-JP" dirty="0" smtClean="0"/>
              <a:t>』</a:t>
            </a:r>
            <a:r>
              <a:rPr lang="ja-JP" altLang="en-US" dirty="0" smtClean="0"/>
              <a:t>は割り出せないから</a:t>
            </a:r>
            <a:endParaRPr lang="en-US" altLang="ja-JP" dirty="0" smtClean="0"/>
          </a:p>
          <a:p>
            <a:r>
              <a:rPr lang="en-US" altLang="ja-JP" dirty="0"/>
              <a:t>『B</a:t>
            </a:r>
            <a:r>
              <a:rPr lang="ja-JP" altLang="en-US" dirty="0"/>
              <a:t>　秘密鍵</a:t>
            </a:r>
            <a:r>
              <a:rPr lang="en-US" altLang="ja-JP" dirty="0"/>
              <a:t>』</a:t>
            </a:r>
            <a:r>
              <a:rPr lang="ja-JP" altLang="en-US" dirty="0"/>
              <a:t>から</a:t>
            </a:r>
            <a:r>
              <a:rPr lang="en-US" altLang="ja-JP" dirty="0"/>
              <a:t>『A</a:t>
            </a:r>
            <a:r>
              <a:rPr lang="ja-JP" altLang="en-US" dirty="0"/>
              <a:t>　公開鍵</a:t>
            </a:r>
            <a:r>
              <a:rPr lang="en-US" altLang="ja-JP" dirty="0"/>
              <a:t>』</a:t>
            </a:r>
            <a:r>
              <a:rPr lang="ja-JP" altLang="en-US" dirty="0"/>
              <a:t>は容易に作成できるから</a:t>
            </a:r>
            <a:endParaRPr lang="en-US" altLang="ja-JP" dirty="0"/>
          </a:p>
          <a:p>
            <a:r>
              <a:rPr lang="en-US" altLang="ja-JP" dirty="0" smtClean="0"/>
              <a:t>『A』</a:t>
            </a:r>
            <a:r>
              <a:rPr lang="ja-JP" altLang="en-US" dirty="0" smtClean="0"/>
              <a:t>→</a:t>
            </a:r>
            <a:r>
              <a:rPr lang="en-US" altLang="ja-JP" dirty="0" smtClean="0"/>
              <a:t>『B』</a:t>
            </a:r>
            <a:r>
              <a:rPr lang="ja-JP" altLang="en-US" dirty="0" smtClean="0"/>
              <a:t> </a:t>
            </a:r>
            <a:r>
              <a:rPr lang="en-US" altLang="ja-JP" dirty="0" smtClean="0"/>
              <a:t>vs. 『B』</a:t>
            </a:r>
            <a:r>
              <a:rPr lang="ja-JP" altLang="en-US" dirty="0" smtClean="0"/>
              <a:t>→</a:t>
            </a:r>
            <a:r>
              <a:rPr lang="en-US" altLang="ja-JP" dirty="0" smtClean="0"/>
              <a:t>『A』</a:t>
            </a:r>
            <a:r>
              <a:rPr lang="ja-JP" altLang="en-US" dirty="0" smtClean="0"/>
              <a:t>の非対称な関係</a:t>
            </a:r>
            <a:endParaRPr lang="en-US" altLang="ja-JP" dirty="0" smtClean="0"/>
          </a:p>
          <a:p>
            <a:pPr lvl="1"/>
            <a:r>
              <a:rPr lang="en-US" altLang="ja-JP" dirty="0" smtClean="0"/>
              <a:t>“</a:t>
            </a:r>
            <a:r>
              <a:rPr lang="ja-JP" altLang="en-US" dirty="0" smtClean="0"/>
              <a:t>一方向性関数</a:t>
            </a:r>
            <a:r>
              <a:rPr lang="en-US" altLang="ja-JP" dirty="0" smtClean="0"/>
              <a:t>”</a:t>
            </a:r>
            <a:r>
              <a:rPr lang="ja-JP" altLang="en-US" dirty="0" smtClean="0"/>
              <a:t> </a:t>
            </a:r>
            <a:endParaRPr lang="ja-JP" altLang="en-US" dirty="0"/>
          </a:p>
          <a:p>
            <a:endParaRPr kumimoji="1" lang="en-US" altLang="ja-JP" dirty="0" smtClean="0"/>
          </a:p>
          <a:p>
            <a:r>
              <a:rPr lang="en-US" altLang="ja-JP" dirty="0" smtClean="0"/>
              <a:t>『A</a:t>
            </a:r>
            <a:r>
              <a:rPr lang="ja-JP" altLang="en-US" dirty="0" smtClean="0"/>
              <a:t>　２つの素数</a:t>
            </a:r>
            <a:r>
              <a:rPr lang="en-US" altLang="ja-JP" dirty="0" err="1" smtClean="0"/>
              <a:t>p,q</a:t>
            </a:r>
            <a:r>
              <a:rPr lang="en-US" altLang="ja-JP" dirty="0" smtClean="0"/>
              <a:t>』</a:t>
            </a:r>
            <a:r>
              <a:rPr lang="ja-JP" altLang="en-US" dirty="0" smtClean="0"/>
              <a:t>　⇔　</a:t>
            </a:r>
            <a:r>
              <a:rPr lang="en-US" altLang="ja-JP" dirty="0" smtClean="0"/>
              <a:t>『B</a:t>
            </a:r>
            <a:r>
              <a:rPr lang="ja-JP" altLang="en-US" dirty="0" smtClean="0"/>
              <a:t>　</a:t>
            </a:r>
            <a:r>
              <a:rPr lang="en-US" altLang="ja-JP" dirty="0" smtClean="0"/>
              <a:t>p x q』</a:t>
            </a:r>
          </a:p>
          <a:p>
            <a:r>
              <a:rPr kumimoji="1" lang="en-US" altLang="ja-JP" dirty="0" smtClean="0"/>
              <a:t>『A』</a:t>
            </a:r>
            <a:r>
              <a:rPr kumimoji="1" lang="ja-JP" altLang="en-US" dirty="0" smtClean="0"/>
              <a:t>→</a:t>
            </a:r>
            <a:r>
              <a:rPr kumimoji="1" lang="en-US" altLang="ja-JP" dirty="0" smtClean="0"/>
              <a:t>『B』</a:t>
            </a:r>
            <a:r>
              <a:rPr kumimoji="1" lang="ja-JP" altLang="en-US" dirty="0" err="1" smtClean="0"/>
              <a:t>は簡</a:t>
            </a:r>
            <a:r>
              <a:rPr kumimoji="1" lang="ja-JP" altLang="en-US" dirty="0" smtClean="0"/>
              <a:t>単、</a:t>
            </a:r>
            <a:r>
              <a:rPr kumimoji="1" lang="en-US" altLang="ja-JP" dirty="0" smtClean="0"/>
              <a:t>『B』</a:t>
            </a:r>
            <a:r>
              <a:rPr kumimoji="1" lang="ja-JP" altLang="en-US" dirty="0" smtClean="0"/>
              <a:t>→</a:t>
            </a:r>
            <a:r>
              <a:rPr kumimoji="1" lang="en-US" altLang="ja-JP" dirty="0" smtClean="0"/>
              <a:t>『A』</a:t>
            </a:r>
            <a:r>
              <a:rPr kumimoji="1" lang="ja-JP" altLang="en-US" dirty="0" smtClean="0"/>
              <a:t>は面倒くさい</a:t>
            </a:r>
            <a:endParaRPr kumimoji="1" lang="ja-JP" altLang="en-US" dirty="0"/>
          </a:p>
        </p:txBody>
      </p:sp>
    </p:spTree>
    <p:extLst>
      <p:ext uri="{BB962C8B-B14F-4D97-AF65-F5344CB8AC3E}">
        <p14:creationId xmlns:p14="http://schemas.microsoft.com/office/powerpoint/2010/main" val="3832523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暗号</a:t>
            </a:r>
            <a:endParaRPr kumimoji="1" lang="ja-JP" altLang="en-US" dirty="0"/>
          </a:p>
        </p:txBody>
      </p:sp>
      <p:sp>
        <p:nvSpPr>
          <p:cNvPr id="3" name="コンテンツ プレースホルダー 2"/>
          <p:cNvSpPr>
            <a:spLocks noGrp="1"/>
          </p:cNvSpPr>
          <p:nvPr>
            <p:ph idx="1"/>
          </p:nvPr>
        </p:nvSpPr>
        <p:spPr/>
        <p:txBody>
          <a:bodyPr/>
          <a:lstStyle/>
          <a:p>
            <a:r>
              <a:rPr lang="en-US" altLang="ja-JP" dirty="0"/>
              <a:t>Ron </a:t>
            </a:r>
            <a:r>
              <a:rPr lang="en-US" altLang="ja-JP" sz="4400" dirty="0" err="1"/>
              <a:t>R</a:t>
            </a:r>
            <a:r>
              <a:rPr lang="en-US" altLang="ja-JP" dirty="0" err="1"/>
              <a:t>ivest</a:t>
            </a:r>
            <a:r>
              <a:rPr lang="en-US" altLang="ja-JP" dirty="0"/>
              <a:t>, </a:t>
            </a:r>
            <a:r>
              <a:rPr lang="en-US" altLang="ja-JP" dirty="0" err="1"/>
              <a:t>Adi</a:t>
            </a:r>
            <a:r>
              <a:rPr lang="en-US" altLang="ja-JP" dirty="0"/>
              <a:t> </a:t>
            </a:r>
            <a:r>
              <a:rPr lang="en-US" altLang="ja-JP" sz="4800" dirty="0"/>
              <a:t>S</a:t>
            </a:r>
            <a:r>
              <a:rPr lang="en-US" altLang="ja-JP" dirty="0"/>
              <a:t>hamir, and Leonard </a:t>
            </a:r>
            <a:r>
              <a:rPr lang="en-US" altLang="ja-JP" sz="4800" dirty="0" err="1" smtClean="0"/>
              <a:t>A</a:t>
            </a:r>
            <a:r>
              <a:rPr lang="en-US" altLang="ja-JP" dirty="0" err="1" smtClean="0"/>
              <a:t>dleman</a:t>
            </a:r>
            <a:endParaRPr lang="en-US" altLang="ja-JP" dirty="0" smtClean="0"/>
          </a:p>
          <a:p>
            <a:r>
              <a:rPr kumimoji="1" lang="ja-JP" altLang="en-US" dirty="0" smtClean="0"/>
              <a:t>素数とその分解の一方向性を使った</a:t>
            </a:r>
            <a:r>
              <a:rPr kumimoji="1" lang="en-US" altLang="ja-JP" dirty="0" smtClean="0"/>
              <a:t>『</a:t>
            </a:r>
            <a:r>
              <a:rPr lang="ja-JP" altLang="en-US" dirty="0" smtClean="0"/>
              <a:t>公開・秘密鍵</a:t>
            </a:r>
            <a:r>
              <a:rPr lang="en-US" altLang="ja-JP" dirty="0" smtClean="0"/>
              <a:t>』</a:t>
            </a:r>
            <a:r>
              <a:rPr lang="ja-JP" altLang="en-US" dirty="0" smtClean="0"/>
              <a:t>作成アルゴリズム</a:t>
            </a:r>
            <a:endParaRPr lang="en-US" altLang="ja-JP" dirty="0" smtClean="0"/>
          </a:p>
          <a:p>
            <a:r>
              <a:rPr kumimoji="1" lang="ja-JP" altLang="en-US" dirty="0"/>
              <a:t>素数</a:t>
            </a:r>
            <a:r>
              <a:rPr kumimoji="1" lang="ja-JP" altLang="en-US" dirty="0" smtClean="0"/>
              <a:t>の数学</a:t>
            </a:r>
            <a:r>
              <a:rPr kumimoji="1" lang="en-US" altLang="ja-JP" dirty="0" smtClean="0"/>
              <a:t>(</a:t>
            </a:r>
            <a:r>
              <a:rPr kumimoji="1" lang="ja-JP" altLang="en-US" dirty="0" smtClean="0"/>
              <a:t>整数論</a:t>
            </a:r>
            <a:r>
              <a:rPr kumimoji="1" lang="en-US" altLang="ja-JP" dirty="0" smtClean="0"/>
              <a:t>)</a:t>
            </a:r>
            <a:r>
              <a:rPr kumimoji="1" lang="ja-JP" altLang="en-US" dirty="0" smtClean="0"/>
              <a:t>の知見を使って、難しく</a:t>
            </a:r>
            <a:r>
              <a:rPr lang="ja-JP" altLang="en-US" dirty="0" smtClean="0"/>
              <a:t>してあ</a:t>
            </a:r>
            <a:r>
              <a:rPr lang="ja-JP" altLang="en-US" dirty="0"/>
              <a:t>る</a:t>
            </a:r>
            <a:endParaRPr kumimoji="1" lang="ja-JP" altLang="en-US" dirty="0"/>
          </a:p>
        </p:txBody>
      </p:sp>
    </p:spTree>
    <p:extLst>
      <p:ext uri="{BB962C8B-B14F-4D97-AF65-F5344CB8AC3E}">
        <p14:creationId xmlns:p14="http://schemas.microsoft.com/office/powerpoint/2010/main" val="585499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アルゴリズムの数学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素数の数学なので</a:t>
            </a:r>
            <a:endParaRPr kumimoji="1" lang="en-US" altLang="ja-JP" dirty="0" smtClean="0"/>
          </a:p>
          <a:p>
            <a:pPr lvl="1"/>
            <a:r>
              <a:rPr lang="ja-JP" altLang="en-US" dirty="0" smtClean="0"/>
              <a:t>掛け算が大事</a:t>
            </a:r>
            <a:endParaRPr lang="en-US" altLang="ja-JP" dirty="0" smtClean="0"/>
          </a:p>
          <a:p>
            <a:pPr lvl="1"/>
            <a:r>
              <a:rPr lang="ja-JP" altLang="en-US" dirty="0" smtClean="0"/>
              <a:t>割り算では割り切れるかどうかが大事。余りも大事</a:t>
            </a:r>
            <a:endParaRPr lang="en-US" altLang="ja-JP" dirty="0" smtClean="0"/>
          </a:p>
          <a:p>
            <a:pPr lvl="1"/>
            <a:r>
              <a:rPr lang="ja-JP" altLang="en-US" dirty="0" smtClean="0"/>
              <a:t>最大公約数も大事</a:t>
            </a:r>
            <a:endParaRPr lang="en-US" altLang="ja-JP" dirty="0" smtClean="0"/>
          </a:p>
          <a:p>
            <a:pPr lvl="1"/>
            <a:endParaRPr lang="en-US" altLang="ja-JP" dirty="0" smtClean="0"/>
          </a:p>
        </p:txBody>
      </p:sp>
    </p:spTree>
    <p:extLst>
      <p:ext uri="{BB962C8B-B14F-4D97-AF65-F5344CB8AC3E}">
        <p14:creationId xmlns:p14="http://schemas.microsoft.com/office/powerpoint/2010/main" val="250295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239486" y="146505"/>
            <a:ext cx="10482262" cy="6622368"/>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1705083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RSA</a:t>
            </a:r>
            <a:r>
              <a:rPr lang="ja-JP" altLang="en-US" dirty="0"/>
              <a:t>アルゴリズムの</a:t>
            </a:r>
            <a:r>
              <a:rPr lang="ja-JP" altLang="en-US" dirty="0" smtClean="0"/>
              <a:t>数学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２つの素数</a:t>
            </a:r>
            <a:r>
              <a:rPr lang="en-US" altLang="ja-JP" dirty="0" err="1"/>
              <a:t>p,q</a:t>
            </a:r>
            <a:r>
              <a:rPr lang="ja-JP" altLang="en-US" dirty="0"/>
              <a:t>を用意する </a:t>
            </a:r>
            <a:r>
              <a:rPr lang="en-US" altLang="ja-JP" dirty="0"/>
              <a:t>(</a:t>
            </a:r>
            <a:r>
              <a:rPr lang="en-US" altLang="ja-JP" dirty="0" err="1">
                <a:solidFill>
                  <a:srgbClr val="FF0000"/>
                </a:solidFill>
              </a:rPr>
              <a:t>p,q</a:t>
            </a:r>
            <a:r>
              <a:rPr lang="ja-JP" altLang="en-US" dirty="0">
                <a:solidFill>
                  <a:srgbClr val="FF0000"/>
                </a:solidFill>
              </a:rPr>
              <a:t>は秘密</a:t>
            </a:r>
            <a:r>
              <a:rPr lang="en-US" altLang="ja-JP" dirty="0"/>
              <a:t>)</a:t>
            </a:r>
          </a:p>
          <a:p>
            <a:r>
              <a:rPr lang="en-US" altLang="ja-JP" dirty="0" smtClean="0"/>
              <a:t>n = p x q </a:t>
            </a:r>
            <a:r>
              <a:rPr lang="ja-JP" altLang="en-US" dirty="0" smtClean="0"/>
              <a:t>を計算する </a:t>
            </a:r>
            <a:r>
              <a:rPr lang="en-US" altLang="ja-JP" dirty="0" smtClean="0"/>
              <a:t>(</a:t>
            </a:r>
            <a:r>
              <a:rPr lang="en-US" altLang="ja-JP" dirty="0" smtClean="0">
                <a:solidFill>
                  <a:srgbClr val="0070C0"/>
                </a:solidFill>
              </a:rPr>
              <a:t>n</a:t>
            </a:r>
            <a:r>
              <a:rPr lang="ja-JP" altLang="en-US" dirty="0" smtClean="0">
                <a:solidFill>
                  <a:srgbClr val="0070C0"/>
                </a:solidFill>
              </a:rPr>
              <a:t>は公開</a:t>
            </a:r>
            <a:r>
              <a:rPr lang="en-US" altLang="ja-JP" dirty="0" smtClean="0"/>
              <a:t>)</a:t>
            </a:r>
          </a:p>
          <a:p>
            <a:r>
              <a:rPr lang="en-US" altLang="ja-JP" dirty="0" smtClean="0"/>
              <a:t>λ(n) : p-1 </a:t>
            </a:r>
            <a:r>
              <a:rPr lang="ja-JP" altLang="en-US" dirty="0" smtClean="0"/>
              <a:t>と </a:t>
            </a:r>
            <a:r>
              <a:rPr lang="en-US" altLang="ja-JP" dirty="0" smtClean="0"/>
              <a:t>q-1 </a:t>
            </a:r>
            <a:r>
              <a:rPr lang="ja-JP" altLang="en-US" dirty="0" smtClean="0"/>
              <a:t>の最小公倍数を計算する</a:t>
            </a:r>
            <a:endParaRPr lang="en-US" altLang="ja-JP" dirty="0" smtClean="0"/>
          </a:p>
          <a:p>
            <a:pPr lvl="1"/>
            <a:r>
              <a:rPr lang="en-US" altLang="ja-JP" dirty="0" smtClean="0"/>
              <a:t>p-1, q-1</a:t>
            </a:r>
            <a:r>
              <a:rPr lang="ja-JP" altLang="en-US" dirty="0" smtClean="0"/>
              <a:t>は素数ではない</a:t>
            </a:r>
            <a:r>
              <a:rPr lang="en-US" altLang="ja-JP" dirty="0" smtClean="0"/>
              <a:t>(</a:t>
            </a:r>
            <a:r>
              <a:rPr lang="ja-JP" altLang="en-US" dirty="0" smtClean="0"/>
              <a:t>とは限らない</a:t>
            </a:r>
            <a:r>
              <a:rPr lang="en-US" altLang="ja-JP" dirty="0" smtClean="0"/>
              <a:t>)</a:t>
            </a:r>
            <a:r>
              <a:rPr lang="ja-JP" altLang="en-US" dirty="0" smtClean="0"/>
              <a:t>ので、この値の計算はそれなりに難しい　→　</a:t>
            </a:r>
            <a:r>
              <a:rPr lang="ja-JP" altLang="en-US" dirty="0" smtClean="0">
                <a:solidFill>
                  <a:srgbClr val="FF0000"/>
                </a:solidFill>
              </a:rPr>
              <a:t>秘密</a:t>
            </a:r>
            <a:endParaRPr lang="en-US" altLang="ja-JP" dirty="0" smtClean="0">
              <a:solidFill>
                <a:srgbClr val="FF0000"/>
              </a:solidFill>
            </a:endParaRPr>
          </a:p>
          <a:p>
            <a:r>
              <a:rPr lang="en-US" altLang="ja-JP" dirty="0" smtClean="0"/>
              <a:t>λ(n)</a:t>
            </a:r>
            <a:r>
              <a:rPr lang="ja-JP" altLang="en-US" dirty="0" smtClean="0"/>
              <a:t>より小さく、</a:t>
            </a:r>
            <a:r>
              <a:rPr lang="en-US" altLang="ja-JP" dirty="0" smtClean="0"/>
              <a:t>λ(n)</a:t>
            </a:r>
            <a:r>
              <a:rPr lang="ja-JP" altLang="en-US" dirty="0" smtClean="0"/>
              <a:t>との最大公約数が</a:t>
            </a:r>
            <a:r>
              <a:rPr lang="en-US" altLang="ja-JP" dirty="0" smtClean="0"/>
              <a:t>1</a:t>
            </a:r>
            <a:r>
              <a:rPr lang="ja-JP" altLang="en-US" dirty="0" smtClean="0"/>
              <a:t>であるような数 </a:t>
            </a:r>
            <a:r>
              <a:rPr lang="en-US" altLang="ja-JP" dirty="0" smtClean="0"/>
              <a:t>e </a:t>
            </a:r>
            <a:r>
              <a:rPr lang="ja-JP" altLang="en-US" dirty="0" smtClean="0"/>
              <a:t>を取る </a:t>
            </a:r>
            <a:r>
              <a:rPr lang="en-US" altLang="ja-JP" dirty="0" smtClean="0"/>
              <a:t>: </a:t>
            </a:r>
            <a:r>
              <a:rPr lang="ja-JP" altLang="en-US" dirty="0" smtClean="0">
                <a:solidFill>
                  <a:srgbClr val="0070C0"/>
                </a:solidFill>
              </a:rPr>
              <a:t>公開</a:t>
            </a:r>
            <a:endParaRPr lang="en-US" altLang="ja-JP" dirty="0" smtClean="0">
              <a:solidFill>
                <a:srgbClr val="0070C0"/>
              </a:solidFill>
            </a:endParaRPr>
          </a:p>
          <a:p>
            <a:r>
              <a:rPr lang="en-US" altLang="ja-JP" dirty="0" smtClean="0"/>
              <a:t>d x e / λ(n) </a:t>
            </a:r>
            <a:r>
              <a:rPr lang="ja-JP" altLang="en-US" dirty="0" smtClean="0"/>
              <a:t>の余りが</a:t>
            </a:r>
            <a:r>
              <a:rPr lang="en-US" altLang="ja-JP" dirty="0"/>
              <a:t> </a:t>
            </a:r>
            <a:r>
              <a:rPr lang="en-US" altLang="ja-JP" dirty="0" smtClean="0"/>
              <a:t>1 </a:t>
            </a:r>
            <a:r>
              <a:rPr lang="ja-JP" altLang="en-US" dirty="0" smtClean="0"/>
              <a:t>であるような</a:t>
            </a:r>
            <a:r>
              <a:rPr lang="en-US" altLang="ja-JP" dirty="0" smtClean="0"/>
              <a:t>d</a:t>
            </a:r>
            <a:r>
              <a:rPr lang="ja-JP" altLang="en-US" dirty="0" smtClean="0"/>
              <a:t>を取る</a:t>
            </a:r>
            <a:endParaRPr lang="en-US" altLang="ja-JP" dirty="0" smtClean="0"/>
          </a:p>
          <a:p>
            <a:pPr lvl="1"/>
            <a:r>
              <a:rPr lang="en-US" altLang="ja-JP" dirty="0" smtClean="0"/>
              <a:t>d </a:t>
            </a:r>
            <a:r>
              <a:rPr lang="ja-JP" altLang="en-US" dirty="0" err="1" smtClean="0"/>
              <a:t>は簡</a:t>
            </a:r>
            <a:r>
              <a:rPr lang="ja-JP" altLang="en-US" dirty="0" smtClean="0"/>
              <a:t>単に求まる　→　</a:t>
            </a:r>
            <a:r>
              <a:rPr lang="ja-JP" altLang="en-US" dirty="0" smtClean="0">
                <a:solidFill>
                  <a:srgbClr val="FF0000"/>
                </a:solidFill>
              </a:rPr>
              <a:t>秘密</a:t>
            </a:r>
            <a:endParaRPr lang="en-US" altLang="ja-JP" dirty="0" smtClean="0">
              <a:solidFill>
                <a:srgbClr val="FF0000"/>
              </a:solidFill>
            </a:endParaRPr>
          </a:p>
          <a:p>
            <a:endParaRPr kumimoji="1" lang="ja-JP" altLang="en-US" dirty="0"/>
          </a:p>
        </p:txBody>
      </p:sp>
    </p:spTree>
    <p:extLst>
      <p:ext uri="{BB962C8B-B14F-4D97-AF65-F5344CB8AC3E}">
        <p14:creationId xmlns:p14="http://schemas.microsoft.com/office/powerpoint/2010/main" val="3001127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RSA</a:t>
            </a:r>
            <a:r>
              <a:rPr lang="ja-JP" altLang="en-US" dirty="0" smtClean="0"/>
              <a:t>アルゴリズムの数学 </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solidFill>
                  <a:srgbClr val="FF0000"/>
                </a:solidFill>
              </a:rPr>
              <a:t>p = 61, q = 53 : </a:t>
            </a:r>
            <a:r>
              <a:rPr lang="ja-JP" altLang="en-US" dirty="0" smtClean="0">
                <a:solidFill>
                  <a:srgbClr val="FF0000"/>
                </a:solidFill>
              </a:rPr>
              <a:t>両方とも素数</a:t>
            </a:r>
            <a:endParaRPr lang="en-US" altLang="ja-JP" dirty="0" smtClean="0">
              <a:solidFill>
                <a:srgbClr val="FF0000"/>
              </a:solidFill>
            </a:endParaRPr>
          </a:p>
          <a:p>
            <a:r>
              <a:rPr lang="en-US" altLang="ja-JP" dirty="0" smtClean="0">
                <a:solidFill>
                  <a:srgbClr val="0070C0"/>
                </a:solidFill>
              </a:rPr>
              <a:t>n = p x q = 3233</a:t>
            </a:r>
          </a:p>
          <a:p>
            <a:r>
              <a:rPr lang="en-US" altLang="ja-JP" dirty="0">
                <a:solidFill>
                  <a:srgbClr val="FF0000"/>
                </a:solidFill>
              </a:rPr>
              <a:t>λ</a:t>
            </a:r>
            <a:r>
              <a:rPr kumimoji="1" lang="en-US" altLang="ja-JP" dirty="0" smtClean="0">
                <a:solidFill>
                  <a:srgbClr val="FF0000"/>
                </a:solidFill>
              </a:rPr>
              <a:t>(n) = </a:t>
            </a:r>
            <a:r>
              <a:rPr lang="en-US" altLang="ja-JP" dirty="0" smtClean="0">
                <a:solidFill>
                  <a:srgbClr val="FF0000"/>
                </a:solidFill>
              </a:rPr>
              <a:t>λ(3233) = </a:t>
            </a:r>
            <a:r>
              <a:rPr kumimoji="1" lang="ja-JP" altLang="en-US" dirty="0" smtClean="0">
                <a:solidFill>
                  <a:srgbClr val="FF0000"/>
                </a:solidFill>
              </a:rPr>
              <a:t>最小公倍数 </a:t>
            </a:r>
            <a:r>
              <a:rPr kumimoji="1" lang="en-US" altLang="ja-JP" dirty="0" smtClean="0">
                <a:solidFill>
                  <a:srgbClr val="FF0000"/>
                </a:solidFill>
              </a:rPr>
              <a:t>(60,52) = 780 </a:t>
            </a:r>
            <a:endParaRPr lang="en-US" altLang="ja-JP" dirty="0">
              <a:solidFill>
                <a:srgbClr val="FF0000"/>
              </a:solidFill>
            </a:endParaRPr>
          </a:p>
          <a:p>
            <a:r>
              <a:rPr lang="en-US" altLang="ja-JP" dirty="0" smtClean="0">
                <a:solidFill>
                  <a:srgbClr val="0070C0"/>
                </a:solidFill>
              </a:rPr>
              <a:t>e = 17 </a:t>
            </a:r>
            <a:r>
              <a:rPr lang="ja-JP" altLang="en-US" dirty="0" smtClean="0">
                <a:solidFill>
                  <a:srgbClr val="0070C0"/>
                </a:solidFill>
              </a:rPr>
              <a:t>に取る</a:t>
            </a:r>
            <a:r>
              <a:rPr lang="en-US" altLang="ja-JP" dirty="0" smtClean="0"/>
              <a:t>(</a:t>
            </a:r>
            <a:r>
              <a:rPr lang="ja-JP" altLang="en-US" dirty="0" smtClean="0"/>
              <a:t>素数なので、</a:t>
            </a:r>
            <a:r>
              <a:rPr lang="en-US" altLang="ja-JP" dirty="0" smtClean="0"/>
              <a:t>λ(n)=780</a:t>
            </a:r>
            <a:r>
              <a:rPr lang="ja-JP" altLang="en-US" dirty="0" smtClean="0"/>
              <a:t>との最大公約数は１</a:t>
            </a:r>
            <a:r>
              <a:rPr lang="en-US" altLang="ja-JP" dirty="0" smtClean="0"/>
              <a:t>)</a:t>
            </a:r>
          </a:p>
          <a:p>
            <a:r>
              <a:rPr lang="en-US" altLang="ja-JP" dirty="0" smtClean="0"/>
              <a:t>d x e = C x λ(n) + 1 </a:t>
            </a:r>
            <a:r>
              <a:rPr lang="ja-JP" altLang="en-US" dirty="0" smtClean="0"/>
              <a:t>なる</a:t>
            </a:r>
            <a:r>
              <a:rPr lang="en-US" altLang="ja-JP" dirty="0" smtClean="0"/>
              <a:t>d</a:t>
            </a:r>
            <a:r>
              <a:rPr lang="ja-JP" altLang="en-US" dirty="0" smtClean="0"/>
              <a:t>が求めたい</a:t>
            </a:r>
            <a:endParaRPr lang="en-US" altLang="ja-JP" dirty="0" smtClean="0"/>
          </a:p>
          <a:p>
            <a:pPr lvl="1"/>
            <a:r>
              <a:rPr kumimoji="1" lang="en-US" altLang="ja-JP" dirty="0" smtClean="0"/>
              <a:t>a</a:t>
            </a:r>
            <a:r>
              <a:rPr kumimoji="1" lang="ja-JP" altLang="en-US" dirty="0" smtClean="0"/>
              <a:t>と</a:t>
            </a:r>
            <a:r>
              <a:rPr kumimoji="1" lang="en-US" altLang="ja-JP" dirty="0" smtClean="0"/>
              <a:t>b</a:t>
            </a:r>
            <a:r>
              <a:rPr kumimoji="1" lang="ja-JP" altLang="en-US" dirty="0" smtClean="0"/>
              <a:t>との</a:t>
            </a:r>
            <a:r>
              <a:rPr lang="ja-JP" altLang="en-US" dirty="0" smtClean="0"/>
              <a:t>最大公約数 </a:t>
            </a:r>
            <a:r>
              <a:rPr lang="en-US" altLang="ja-JP" dirty="0" smtClean="0"/>
              <a:t>g </a:t>
            </a:r>
            <a:r>
              <a:rPr lang="ja-JP" altLang="en-US" dirty="0" smtClean="0"/>
              <a:t>は</a:t>
            </a:r>
            <a:endParaRPr lang="en-US" altLang="ja-JP" dirty="0" smtClean="0"/>
          </a:p>
          <a:p>
            <a:pPr lvl="1"/>
            <a:r>
              <a:rPr lang="en-US" altLang="ja-JP" dirty="0" err="1" smtClean="0"/>
              <a:t>xa</a:t>
            </a:r>
            <a:r>
              <a:rPr lang="en-US" altLang="ja-JP" dirty="0" smtClean="0"/>
              <a:t> + </a:t>
            </a:r>
            <a:r>
              <a:rPr lang="en-US" altLang="ja-JP" dirty="0" err="1" smtClean="0"/>
              <a:t>yb</a:t>
            </a:r>
            <a:r>
              <a:rPr lang="en-US" altLang="ja-JP" dirty="0" smtClean="0"/>
              <a:t> = g (</a:t>
            </a:r>
            <a:r>
              <a:rPr lang="en-US" altLang="ja-JP" dirty="0" err="1" smtClean="0"/>
              <a:t>x,y</a:t>
            </a:r>
            <a:r>
              <a:rPr lang="ja-JP" altLang="en-US" dirty="0" smtClean="0"/>
              <a:t>は整数</a:t>
            </a:r>
            <a:r>
              <a:rPr lang="en-US" altLang="ja-JP" dirty="0" smtClean="0"/>
              <a:t>)</a:t>
            </a:r>
            <a:r>
              <a:rPr lang="ja-JP" altLang="en-US" dirty="0" smtClean="0"/>
              <a:t>と表されることが知られていることを利用して解く</a:t>
            </a:r>
            <a:endParaRPr lang="en-US" altLang="ja-JP" dirty="0" smtClean="0"/>
          </a:p>
          <a:p>
            <a:pPr lvl="1"/>
            <a:r>
              <a:rPr lang="en-US" altLang="ja-JP" dirty="0" smtClean="0">
                <a:solidFill>
                  <a:srgbClr val="FF0000"/>
                </a:solidFill>
              </a:rPr>
              <a:t>d = 413</a:t>
            </a:r>
          </a:p>
        </p:txBody>
      </p:sp>
    </p:spTree>
    <p:extLst>
      <p:ext uri="{BB962C8B-B14F-4D97-AF65-F5344CB8AC3E}">
        <p14:creationId xmlns:p14="http://schemas.microsoft.com/office/powerpoint/2010/main" val="991029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RSA</a:t>
            </a:r>
            <a:r>
              <a:rPr lang="ja-JP" altLang="en-US" dirty="0" smtClean="0"/>
              <a:t>アルゴリズムの数学 </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太郎</a:t>
            </a:r>
            <a:r>
              <a:rPr lang="ja-JP" altLang="en-US" dirty="0" smtClean="0"/>
              <a:t>さんが、秘密裡に、花子さんに情報を送る場合</a:t>
            </a:r>
            <a:endParaRPr lang="en-US" altLang="ja-JP" dirty="0" smtClean="0"/>
          </a:p>
          <a:p>
            <a:pPr lvl="1"/>
            <a:r>
              <a:rPr kumimoji="1" lang="ja-JP" altLang="en-US" dirty="0"/>
              <a:t>花子</a:t>
            </a:r>
            <a:r>
              <a:rPr kumimoji="1" lang="ja-JP" altLang="en-US" dirty="0" smtClean="0"/>
              <a:t>さんが「公開鍵」と「秘密鍵」を持っている</a:t>
            </a:r>
            <a:endParaRPr kumimoji="1" lang="en-US" altLang="ja-JP" dirty="0" smtClean="0"/>
          </a:p>
          <a:p>
            <a:pPr lvl="1"/>
            <a:r>
              <a:rPr lang="ja-JP" altLang="en-US" dirty="0" smtClean="0"/>
              <a:t>公開鍵：</a:t>
            </a:r>
            <a:r>
              <a:rPr lang="en-US" altLang="ja-JP" dirty="0" smtClean="0"/>
              <a:t>n = 3233, e = 17</a:t>
            </a:r>
          </a:p>
          <a:p>
            <a:pPr lvl="1"/>
            <a:r>
              <a:rPr kumimoji="1" lang="ja-JP" altLang="en-US" dirty="0" smtClean="0"/>
              <a:t>秘密鍵：</a:t>
            </a:r>
            <a:r>
              <a:rPr kumimoji="1" lang="en-US" altLang="ja-JP" dirty="0" smtClean="0"/>
              <a:t>d = 413</a:t>
            </a:r>
          </a:p>
          <a:p>
            <a:r>
              <a:rPr lang="ja-JP" altLang="en-US" dirty="0"/>
              <a:t>太郎</a:t>
            </a:r>
            <a:r>
              <a:rPr lang="ja-JP" altLang="en-US" dirty="0" smtClean="0"/>
              <a:t>さんは、情報を整数 </a:t>
            </a:r>
            <a:r>
              <a:rPr lang="en-US" altLang="ja-JP" dirty="0" smtClean="0"/>
              <a:t>m </a:t>
            </a:r>
            <a:r>
              <a:rPr lang="ja-JP" altLang="en-US" dirty="0" smtClean="0"/>
              <a:t>にする</a:t>
            </a:r>
            <a:endParaRPr lang="en-US" altLang="ja-JP" dirty="0" smtClean="0"/>
          </a:p>
          <a:p>
            <a:pPr lvl="1"/>
            <a:r>
              <a:rPr lang="ja-JP" altLang="en-US" dirty="0" smtClean="0"/>
              <a:t>例えば、</a:t>
            </a:r>
            <a:r>
              <a:rPr lang="en-US" altLang="ja-JP" dirty="0" smtClean="0"/>
              <a:t>m = 65</a:t>
            </a:r>
          </a:p>
          <a:p>
            <a:pPr lvl="1"/>
            <a:r>
              <a:rPr lang="ja-JP" altLang="en-US" dirty="0" smtClean="0"/>
              <a:t>公開鍵 </a:t>
            </a:r>
            <a:r>
              <a:rPr lang="en-US" altLang="ja-JP" dirty="0" smtClean="0"/>
              <a:t>n, e </a:t>
            </a:r>
            <a:r>
              <a:rPr lang="ja-JP" altLang="en-US" dirty="0" smtClean="0"/>
              <a:t>を使って、</a:t>
            </a:r>
            <a:r>
              <a:rPr lang="en-US" altLang="ja-JP" dirty="0" smtClean="0"/>
              <a:t>m</a:t>
            </a:r>
            <a:r>
              <a:rPr lang="en-US" altLang="ja-JP" baseline="30000" dirty="0" smtClean="0"/>
              <a:t>e</a:t>
            </a:r>
            <a:r>
              <a:rPr lang="en-US" altLang="ja-JP" dirty="0" smtClean="0"/>
              <a:t> </a:t>
            </a:r>
            <a:r>
              <a:rPr lang="ja-JP" altLang="en-US" dirty="0" smtClean="0"/>
              <a:t>を</a:t>
            </a:r>
            <a:r>
              <a:rPr lang="en-US" altLang="ja-JP" dirty="0" smtClean="0"/>
              <a:t>n</a:t>
            </a:r>
            <a:r>
              <a:rPr lang="ja-JP" altLang="en-US" dirty="0" smtClean="0"/>
              <a:t>で割った余り </a:t>
            </a:r>
            <a:r>
              <a:rPr lang="en-US" altLang="ja-JP" dirty="0" smtClean="0"/>
              <a:t>c </a:t>
            </a:r>
            <a:r>
              <a:rPr lang="ja-JP" altLang="en-US" dirty="0" smtClean="0"/>
              <a:t>を計算する</a:t>
            </a:r>
            <a:endParaRPr lang="en-US" altLang="ja-JP" dirty="0" smtClean="0"/>
          </a:p>
          <a:p>
            <a:pPr lvl="2"/>
            <a:r>
              <a:rPr lang="en-US" altLang="ja-JP" dirty="0"/>
              <a:t>m</a:t>
            </a:r>
            <a:r>
              <a:rPr lang="en-US" altLang="ja-JP" baseline="30000" dirty="0" smtClean="0"/>
              <a:t>e </a:t>
            </a:r>
            <a:r>
              <a:rPr lang="en-US" altLang="ja-JP" dirty="0" smtClean="0"/>
              <a:t>=</a:t>
            </a:r>
            <a:r>
              <a:rPr lang="en-US" altLang="ja-JP" baseline="30000" dirty="0" smtClean="0"/>
              <a:t> </a:t>
            </a:r>
            <a:r>
              <a:rPr lang="en-US" altLang="ja-JP" dirty="0" smtClean="0"/>
              <a:t>65</a:t>
            </a:r>
            <a:r>
              <a:rPr lang="en-US" altLang="ja-JP" baseline="30000" dirty="0" smtClean="0"/>
              <a:t>17</a:t>
            </a:r>
            <a:r>
              <a:rPr lang="en-US" altLang="ja-JP" dirty="0" smtClean="0"/>
              <a:t> </a:t>
            </a:r>
            <a:r>
              <a:rPr lang="ja-JP" altLang="en-US" dirty="0" smtClean="0"/>
              <a:t>を</a:t>
            </a:r>
            <a:r>
              <a:rPr lang="en-US" altLang="ja-JP" dirty="0" smtClean="0"/>
              <a:t>3233</a:t>
            </a:r>
            <a:r>
              <a:rPr lang="ja-JP" altLang="en-US" dirty="0" smtClean="0"/>
              <a:t>で割って余りを出すと </a:t>
            </a:r>
            <a:r>
              <a:rPr lang="en-US" altLang="ja-JP" dirty="0" smtClean="0"/>
              <a:t>c = 2790</a:t>
            </a:r>
          </a:p>
          <a:p>
            <a:pPr lvl="1"/>
            <a:r>
              <a:rPr lang="en-US" altLang="ja-JP" dirty="0" smtClean="0"/>
              <a:t>c = 2790 </a:t>
            </a:r>
            <a:r>
              <a:rPr lang="ja-JP" altLang="en-US" dirty="0" smtClean="0"/>
              <a:t>を花子さんに送る</a:t>
            </a:r>
            <a:endParaRPr lang="en-US" altLang="ja-JP" dirty="0" smtClean="0"/>
          </a:p>
          <a:p>
            <a:r>
              <a:rPr kumimoji="1" lang="ja-JP" altLang="en-US" dirty="0"/>
              <a:t>花子</a:t>
            </a:r>
            <a:r>
              <a:rPr kumimoji="1" lang="ja-JP" altLang="en-US" dirty="0" smtClean="0"/>
              <a:t>さんは、</a:t>
            </a:r>
            <a:r>
              <a:rPr kumimoji="1" lang="en-US" altLang="ja-JP" dirty="0" smtClean="0"/>
              <a:t>c</a:t>
            </a:r>
            <a:r>
              <a:rPr lang="ja-JP" altLang="en-US" dirty="0"/>
              <a:t> </a:t>
            </a:r>
            <a:r>
              <a:rPr lang="en-US" altLang="ja-JP" dirty="0" smtClean="0"/>
              <a:t>= 2790</a:t>
            </a:r>
            <a:r>
              <a:rPr lang="ja-JP" altLang="en-US" dirty="0" smtClean="0"/>
              <a:t>を受け取り、秘密鍵 </a:t>
            </a:r>
            <a:r>
              <a:rPr lang="en-US" altLang="ja-JP" dirty="0" smtClean="0"/>
              <a:t>d = 413</a:t>
            </a:r>
            <a:r>
              <a:rPr lang="ja-JP" altLang="en-US" dirty="0" smtClean="0"/>
              <a:t>と公開鍵 </a:t>
            </a:r>
            <a:r>
              <a:rPr lang="en-US" altLang="ja-JP" dirty="0" smtClean="0"/>
              <a:t>n =3233</a:t>
            </a:r>
            <a:r>
              <a:rPr lang="ja-JP" altLang="en-US" dirty="0" smtClean="0"/>
              <a:t>を使って</a:t>
            </a:r>
            <a:endParaRPr lang="en-US" altLang="ja-JP" dirty="0" smtClean="0"/>
          </a:p>
          <a:p>
            <a:pPr lvl="1"/>
            <a:r>
              <a:rPr lang="en-US" altLang="ja-JP" dirty="0" smtClean="0"/>
              <a:t>c </a:t>
            </a:r>
            <a:r>
              <a:rPr lang="en-US" altLang="ja-JP" baseline="30000" dirty="0" smtClean="0"/>
              <a:t>d</a:t>
            </a:r>
            <a:r>
              <a:rPr lang="en-US" altLang="ja-JP" dirty="0" smtClean="0"/>
              <a:t> </a:t>
            </a:r>
            <a:r>
              <a:rPr lang="ja-JP" altLang="en-US" dirty="0" smtClean="0"/>
              <a:t>を </a:t>
            </a:r>
            <a:r>
              <a:rPr lang="en-US" altLang="ja-JP" dirty="0" smtClean="0"/>
              <a:t>n</a:t>
            </a:r>
            <a:r>
              <a:rPr lang="ja-JP" altLang="en-US" dirty="0" smtClean="0"/>
              <a:t>で割った余りを計算する</a:t>
            </a:r>
            <a:endParaRPr lang="en-US" altLang="ja-JP" dirty="0" smtClean="0"/>
          </a:p>
          <a:p>
            <a:pPr lvl="1"/>
            <a:r>
              <a:rPr kumimoji="1" lang="ja-JP" altLang="en-US" dirty="0" smtClean="0"/>
              <a:t>その</a:t>
            </a:r>
            <a:r>
              <a:rPr kumimoji="1" lang="ja-JP" altLang="en-US" dirty="0"/>
              <a:t>値</a:t>
            </a:r>
            <a:r>
              <a:rPr kumimoji="1" lang="ja-JP" altLang="en-US" dirty="0" smtClean="0"/>
              <a:t>が </a:t>
            </a:r>
            <a:r>
              <a:rPr kumimoji="1" lang="en-US" altLang="ja-JP" dirty="0" smtClean="0"/>
              <a:t>m (</a:t>
            </a:r>
            <a:r>
              <a:rPr kumimoji="1" lang="ja-JP" altLang="en-US" dirty="0" smtClean="0"/>
              <a:t>太郎さんが送りたかった情報</a:t>
            </a:r>
            <a:r>
              <a:rPr kumimoji="1" lang="en-US" altLang="ja-JP" dirty="0" smtClean="0"/>
              <a:t>)</a:t>
            </a:r>
            <a:r>
              <a:rPr kumimoji="1" lang="ja-JP" altLang="en-US" dirty="0" smtClean="0"/>
              <a:t>になっている</a:t>
            </a:r>
            <a:endParaRPr kumimoji="1" lang="en-US" altLang="ja-JP" dirty="0" smtClean="0"/>
          </a:p>
          <a:p>
            <a:pPr lvl="1"/>
            <a:r>
              <a:rPr kumimoji="1" lang="en-US" altLang="ja-JP" dirty="0" smtClean="0"/>
              <a:t>d</a:t>
            </a:r>
            <a:r>
              <a:rPr kumimoji="1" lang="ja-JP" altLang="en-US" dirty="0" smtClean="0"/>
              <a:t>の情報は花子さんは一度もどこにも見せていないので、この復号処理はできないから、太郎さんの情報は花子さんにしか復号できない</a:t>
            </a:r>
            <a:endParaRPr kumimoji="1" lang="ja-JP" altLang="en-US" dirty="0"/>
          </a:p>
        </p:txBody>
      </p:sp>
      <p:sp>
        <p:nvSpPr>
          <p:cNvPr id="4" name="正方形/長方形 3"/>
          <p:cNvSpPr/>
          <p:nvPr/>
        </p:nvSpPr>
        <p:spPr>
          <a:xfrm>
            <a:off x="6096000" y="6311900"/>
            <a:ext cx="5562741" cy="369332"/>
          </a:xfrm>
          <a:prstGeom prst="rect">
            <a:avLst/>
          </a:prstGeom>
        </p:spPr>
        <p:txBody>
          <a:bodyPr wrap="none">
            <a:spAutoFit/>
          </a:bodyPr>
          <a:lstStyle/>
          <a:p>
            <a:r>
              <a:rPr lang="ja-JP" altLang="en-US" dirty="0" smtClean="0"/>
              <a:t>https://en.wikipedia.org/wiki/RSA_(cryptosystem)</a:t>
            </a:r>
            <a:endParaRPr lang="ja-JP" altLang="en-US" dirty="0"/>
          </a:p>
        </p:txBody>
      </p:sp>
    </p:spTree>
    <p:extLst>
      <p:ext uri="{BB962C8B-B14F-4D97-AF65-F5344CB8AC3E}">
        <p14:creationId xmlns:p14="http://schemas.microsoft.com/office/powerpoint/2010/main" val="167079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dirty="0" smtClean="0"/>
              <a:t>暗号化 </a:t>
            </a:r>
            <a:r>
              <a:rPr kumimoji="1" lang="en-US" altLang="ja-JP" sz="4000" dirty="0" smtClean="0"/>
              <a:t>(</a:t>
            </a:r>
            <a:r>
              <a:rPr kumimoji="1" lang="en-US" altLang="ja-JP" sz="4000" dirty="0" err="1" smtClean="0">
                <a:solidFill>
                  <a:srgbClr val="0070C0"/>
                </a:solidFill>
              </a:rPr>
              <a:t>e,n</a:t>
            </a:r>
            <a:r>
              <a:rPr kumimoji="1" lang="ja-JP" altLang="en-US" sz="4000" dirty="0" smtClean="0"/>
              <a:t>は公開</a:t>
            </a:r>
            <a:r>
              <a:rPr kumimoji="1" lang="en-US" altLang="ja-JP" sz="4000" dirty="0" smtClean="0"/>
              <a:t>)</a:t>
            </a:r>
          </a:p>
          <a:p>
            <a:pPr lvl="1"/>
            <a:r>
              <a:rPr lang="en-US" altLang="ja-JP" sz="3600" dirty="0" smtClean="0"/>
              <a:t>M = m</a:t>
            </a:r>
            <a:r>
              <a:rPr lang="en-US" altLang="ja-JP" sz="3600" baseline="30000" dirty="0" smtClean="0"/>
              <a:t>e</a:t>
            </a:r>
            <a:r>
              <a:rPr lang="en-US" altLang="ja-JP" sz="3600" dirty="0" smtClean="0"/>
              <a:t> %% n </a:t>
            </a:r>
          </a:p>
          <a:p>
            <a:pPr lvl="1"/>
            <a:r>
              <a:rPr lang="en-US" altLang="ja-JP" sz="3600" dirty="0" smtClean="0"/>
              <a:t>m </a:t>
            </a:r>
            <a:r>
              <a:rPr lang="ja-JP" altLang="en-US" sz="3600" dirty="0" smtClean="0"/>
              <a:t>を</a:t>
            </a:r>
            <a:r>
              <a:rPr lang="en-US" altLang="ja-JP" sz="3600" dirty="0" smtClean="0"/>
              <a:t>e</a:t>
            </a:r>
            <a:r>
              <a:rPr lang="ja-JP" altLang="en-US" sz="3600" dirty="0" smtClean="0"/>
              <a:t>乗して、</a:t>
            </a:r>
            <a:r>
              <a:rPr lang="en-US" altLang="ja-JP" sz="3600" dirty="0" smtClean="0"/>
              <a:t>n</a:t>
            </a:r>
            <a:r>
              <a:rPr lang="ja-JP" altLang="en-US" sz="3600" dirty="0" smtClean="0"/>
              <a:t>で割ったそのあまりが</a:t>
            </a:r>
            <a:r>
              <a:rPr lang="en-US" altLang="ja-JP" sz="3600" dirty="0" smtClean="0"/>
              <a:t>M</a:t>
            </a:r>
          </a:p>
          <a:p>
            <a:r>
              <a:rPr kumimoji="1" lang="ja-JP" altLang="en-US" sz="4000" dirty="0" smtClean="0"/>
              <a:t>復号化 </a:t>
            </a:r>
            <a:r>
              <a:rPr kumimoji="1" lang="en-US" altLang="ja-JP" sz="4000" dirty="0" smtClean="0"/>
              <a:t>(</a:t>
            </a:r>
            <a:r>
              <a:rPr kumimoji="1" lang="en-US" altLang="ja-JP" sz="4000" dirty="0" smtClean="0">
                <a:solidFill>
                  <a:srgbClr val="FF0000"/>
                </a:solidFill>
              </a:rPr>
              <a:t>d</a:t>
            </a:r>
            <a:r>
              <a:rPr kumimoji="1" lang="ja-JP" altLang="en-US" sz="4000" dirty="0" smtClean="0"/>
              <a:t>は秘密、</a:t>
            </a:r>
            <a:r>
              <a:rPr kumimoji="1" lang="en-US" altLang="ja-JP" sz="4000" dirty="0" smtClean="0">
                <a:solidFill>
                  <a:srgbClr val="0070C0"/>
                </a:solidFill>
              </a:rPr>
              <a:t>n</a:t>
            </a:r>
            <a:r>
              <a:rPr kumimoji="1" lang="ja-JP" altLang="en-US" sz="4000" dirty="0" smtClean="0"/>
              <a:t>は公開</a:t>
            </a:r>
            <a:r>
              <a:rPr kumimoji="1" lang="en-US" altLang="ja-JP" sz="4000" dirty="0" smtClean="0"/>
              <a:t>)</a:t>
            </a:r>
          </a:p>
          <a:p>
            <a:pPr lvl="1"/>
            <a:r>
              <a:rPr lang="en-US" altLang="ja-JP" sz="3600" dirty="0" smtClean="0"/>
              <a:t>m = </a:t>
            </a:r>
            <a:r>
              <a:rPr lang="en-US" altLang="ja-JP" sz="3600" dirty="0" err="1" smtClean="0"/>
              <a:t>M</a:t>
            </a:r>
            <a:r>
              <a:rPr lang="en-US" altLang="ja-JP" sz="3600" baseline="30000" dirty="0" err="1" smtClean="0"/>
              <a:t>d</a:t>
            </a:r>
            <a:r>
              <a:rPr lang="en-US" altLang="ja-JP" sz="3600" dirty="0" smtClean="0"/>
              <a:t> %% n</a:t>
            </a:r>
          </a:p>
          <a:p>
            <a:pPr lvl="1"/>
            <a:r>
              <a:rPr kumimoji="1" lang="en-US" altLang="ja-JP" sz="3600" dirty="0" smtClean="0"/>
              <a:t>M</a:t>
            </a:r>
            <a:r>
              <a:rPr lang="ja-JP" altLang="en-US" sz="3600" dirty="0"/>
              <a:t> </a:t>
            </a:r>
            <a:r>
              <a:rPr lang="ja-JP" altLang="en-US" sz="3600" dirty="0" smtClean="0"/>
              <a:t>を</a:t>
            </a:r>
            <a:r>
              <a:rPr lang="en-US" altLang="ja-JP" sz="3600" dirty="0" smtClean="0"/>
              <a:t>d</a:t>
            </a:r>
            <a:r>
              <a:rPr lang="ja-JP" altLang="en-US" sz="3600" dirty="0" smtClean="0"/>
              <a:t>乗して、</a:t>
            </a:r>
            <a:r>
              <a:rPr lang="en-US" altLang="ja-JP" sz="3600" dirty="0" smtClean="0"/>
              <a:t>n</a:t>
            </a:r>
            <a:r>
              <a:rPr lang="ja-JP" altLang="en-US" sz="3600" dirty="0" smtClean="0"/>
              <a:t>で割ったそのあまりが</a:t>
            </a:r>
            <a:r>
              <a:rPr lang="en-US" altLang="ja-JP" sz="3600" dirty="0" smtClean="0"/>
              <a:t>m</a:t>
            </a:r>
            <a:endParaRPr kumimoji="1" lang="ja-JP" altLang="en-US" sz="3600" dirty="0"/>
          </a:p>
        </p:txBody>
      </p:sp>
    </p:spTree>
    <p:extLst>
      <p:ext uri="{BB962C8B-B14F-4D97-AF65-F5344CB8AC3E}">
        <p14:creationId xmlns:p14="http://schemas.microsoft.com/office/powerpoint/2010/main" val="4261645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暗号化作業を実際にやってみたい？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a:t>
            </a:r>
            <a:r>
              <a:rPr kumimoji="1" lang="ja-JP" altLang="en-US" dirty="0" smtClean="0"/>
              <a:t>なら</a:t>
            </a:r>
            <a:r>
              <a:rPr kumimoji="1" lang="en-US" altLang="ja-JP" dirty="0" err="1" smtClean="0"/>
              <a:t>openssl</a:t>
            </a:r>
            <a:r>
              <a:rPr kumimoji="1" lang="en-US" altLang="ja-JP" dirty="0" smtClean="0"/>
              <a:t> </a:t>
            </a:r>
            <a:r>
              <a:rPr kumimoji="1" lang="ja-JP" altLang="en-US" dirty="0" smtClean="0"/>
              <a:t>パッケージ</a:t>
            </a:r>
            <a:endParaRPr kumimoji="1" lang="ja-JP" altLang="en-US" dirty="0"/>
          </a:p>
        </p:txBody>
      </p:sp>
    </p:spTree>
    <p:extLst>
      <p:ext uri="{BB962C8B-B14F-4D97-AF65-F5344CB8AC3E}">
        <p14:creationId xmlns:p14="http://schemas.microsoft.com/office/powerpoint/2010/main" val="165558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暗号化したまま</a:t>
            </a:r>
            <a:r>
              <a:rPr kumimoji="1" lang="ja-JP" altLang="en-US" dirty="0" smtClean="0"/>
              <a:t>データ計算して</a:t>
            </a:r>
            <a:r>
              <a:rPr kumimoji="1" lang="en-US" altLang="ja-JP" dirty="0" smtClean="0"/>
              <a:t/>
            </a:r>
            <a:br>
              <a:rPr kumimoji="1" lang="en-US" altLang="ja-JP" dirty="0" smtClean="0"/>
            </a:br>
            <a:r>
              <a:rPr lang="ja-JP" altLang="en-US" dirty="0" smtClean="0"/>
              <a:t>こっそり、その結果を知る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整数 </a:t>
            </a:r>
            <a:r>
              <a:rPr lang="en-US" altLang="ja-JP" dirty="0" smtClean="0"/>
              <a:t>m1 </a:t>
            </a:r>
            <a:r>
              <a:rPr lang="ja-JP" altLang="en-US" dirty="0" smtClean="0"/>
              <a:t>と </a:t>
            </a:r>
            <a:r>
              <a:rPr lang="en-US" altLang="ja-JP" dirty="0" smtClean="0"/>
              <a:t>m2 </a:t>
            </a:r>
            <a:r>
              <a:rPr lang="ja-JP" altLang="en-US" dirty="0" smtClean="0"/>
              <a:t>との積をこっそり知りたい</a:t>
            </a:r>
            <a:endParaRPr lang="en-US" altLang="ja-JP" dirty="0" smtClean="0"/>
          </a:p>
          <a:p>
            <a:r>
              <a:rPr lang="en-US" altLang="ja-JP" dirty="0"/>
              <a:t>m</a:t>
            </a:r>
            <a:r>
              <a:rPr kumimoji="1" lang="en-US" altLang="ja-JP" dirty="0" smtClean="0"/>
              <a:t>1</a:t>
            </a:r>
            <a:r>
              <a:rPr lang="ja-JP" altLang="en-US" dirty="0" smtClean="0"/>
              <a:t> であることも秘密。</a:t>
            </a:r>
            <a:r>
              <a:rPr lang="en-US" altLang="ja-JP" dirty="0"/>
              <a:t>m</a:t>
            </a:r>
            <a:r>
              <a:rPr lang="en-US" altLang="ja-JP" dirty="0" smtClean="0"/>
              <a:t>2</a:t>
            </a:r>
            <a:r>
              <a:rPr lang="ja-JP" altLang="en-US" dirty="0" smtClean="0"/>
              <a:t>であることも秘密</a:t>
            </a:r>
            <a:endParaRPr lang="en-US" altLang="ja-JP" dirty="0" smtClean="0"/>
          </a:p>
          <a:p>
            <a:r>
              <a:rPr lang="en-US" altLang="ja-JP" dirty="0" smtClean="0"/>
              <a:t>m1</a:t>
            </a:r>
            <a:r>
              <a:rPr lang="ja-JP" altLang="en-US" dirty="0" smtClean="0"/>
              <a:t>を持っている人と、</a:t>
            </a:r>
            <a:r>
              <a:rPr lang="en-US" altLang="ja-JP" dirty="0" smtClean="0"/>
              <a:t>m2</a:t>
            </a:r>
            <a:r>
              <a:rPr lang="ja-JP" altLang="en-US" dirty="0" smtClean="0"/>
              <a:t>を持っている人は別</a:t>
            </a:r>
            <a:endParaRPr lang="en-US" altLang="ja-JP" dirty="0" smtClean="0"/>
          </a:p>
          <a:p>
            <a:r>
              <a:rPr kumimoji="1" lang="ja-JP" altLang="en-US" dirty="0" smtClean="0"/>
              <a:t>表に出すのは、</a:t>
            </a:r>
            <a:r>
              <a:rPr kumimoji="1" lang="en-US" altLang="ja-JP" dirty="0" smtClean="0"/>
              <a:t>m1</a:t>
            </a:r>
            <a:r>
              <a:rPr kumimoji="1" lang="ja-JP" altLang="en-US" dirty="0" smtClean="0"/>
              <a:t>を暗号化した</a:t>
            </a:r>
            <a:r>
              <a:rPr kumimoji="1" lang="en-US" altLang="ja-JP" dirty="0" smtClean="0"/>
              <a:t>M1</a:t>
            </a:r>
            <a:r>
              <a:rPr kumimoji="1" lang="ja-JP" altLang="en-US" dirty="0" smtClean="0"/>
              <a:t>と</a:t>
            </a:r>
            <a:r>
              <a:rPr kumimoji="1" lang="en-US" altLang="ja-JP" dirty="0" smtClean="0"/>
              <a:t>m2</a:t>
            </a:r>
            <a:r>
              <a:rPr kumimoji="1" lang="ja-JP" altLang="en-US" dirty="0" smtClean="0"/>
              <a:t>を暗号化した</a:t>
            </a:r>
            <a:r>
              <a:rPr kumimoji="1" lang="en-US" altLang="ja-JP" dirty="0" smtClean="0"/>
              <a:t>M2</a:t>
            </a:r>
            <a:endParaRPr lang="en-US" altLang="ja-JP" dirty="0"/>
          </a:p>
          <a:p>
            <a:r>
              <a:rPr lang="en-US" altLang="ja-JP" dirty="0" smtClean="0"/>
              <a:t>m1 </a:t>
            </a:r>
            <a:r>
              <a:rPr lang="ja-JP" altLang="en-US" dirty="0" smtClean="0"/>
              <a:t>と </a:t>
            </a:r>
            <a:r>
              <a:rPr lang="en-US" altLang="ja-JP" dirty="0" smtClean="0"/>
              <a:t>m2</a:t>
            </a:r>
            <a:r>
              <a:rPr lang="ja-JP" altLang="en-US" dirty="0" err="1" smtClean="0"/>
              <a:t>とを</a:t>
            </a:r>
            <a:r>
              <a:rPr lang="ja-JP" altLang="en-US" dirty="0" smtClean="0"/>
              <a:t>使わずに、</a:t>
            </a:r>
            <a:r>
              <a:rPr lang="en-US" altLang="ja-JP" dirty="0" smtClean="0"/>
              <a:t>M1</a:t>
            </a:r>
            <a:r>
              <a:rPr lang="ja-JP" altLang="en-US" dirty="0" smtClean="0"/>
              <a:t>と</a:t>
            </a:r>
            <a:r>
              <a:rPr lang="en-US" altLang="ja-JP" dirty="0" smtClean="0"/>
              <a:t>M2</a:t>
            </a:r>
            <a:r>
              <a:rPr lang="ja-JP" altLang="en-US" dirty="0" smtClean="0"/>
              <a:t>とだけを使って、</a:t>
            </a:r>
            <a:r>
              <a:rPr lang="en-US" altLang="ja-JP" dirty="0" smtClean="0"/>
              <a:t>m1 x m2 </a:t>
            </a:r>
            <a:r>
              <a:rPr lang="ja-JP" altLang="en-US" dirty="0" smtClean="0"/>
              <a:t>の値を知りたい</a:t>
            </a:r>
            <a:endParaRPr lang="en-US" altLang="ja-JP" dirty="0" smtClean="0"/>
          </a:p>
        </p:txBody>
      </p:sp>
    </p:spTree>
    <p:extLst>
      <p:ext uri="{BB962C8B-B14F-4D97-AF65-F5344CB8AC3E}">
        <p14:creationId xmlns:p14="http://schemas.microsoft.com/office/powerpoint/2010/main" val="777092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暗号化したままデータ計算して</a:t>
            </a:r>
            <a:r>
              <a:rPr lang="en-US" altLang="ja-JP" dirty="0"/>
              <a:t/>
            </a:r>
            <a:br>
              <a:rPr lang="en-US" altLang="ja-JP" dirty="0"/>
            </a:br>
            <a:r>
              <a:rPr lang="ja-JP" altLang="en-US" dirty="0"/>
              <a:t>こっそり、その結果を知る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公開鍵で</a:t>
            </a:r>
            <a:r>
              <a:rPr lang="en-US" altLang="ja-JP" dirty="0"/>
              <a:t>m1 -&gt; M1, m2 -&gt; M2 </a:t>
            </a:r>
            <a:r>
              <a:rPr lang="ja-JP" altLang="en-US" dirty="0"/>
              <a:t>と</a:t>
            </a:r>
            <a:r>
              <a:rPr lang="ja-JP" altLang="en-US" dirty="0" smtClean="0"/>
              <a:t>する</a:t>
            </a:r>
            <a:endParaRPr lang="en-US" altLang="ja-JP" dirty="0" smtClean="0"/>
          </a:p>
          <a:p>
            <a:r>
              <a:rPr lang="en-US" altLang="ja-JP" dirty="0" smtClean="0"/>
              <a:t>M1 x M2 = M3 </a:t>
            </a:r>
            <a:r>
              <a:rPr lang="ja-JP" altLang="en-US" dirty="0" smtClean="0"/>
              <a:t>の計算をする</a:t>
            </a:r>
            <a:endParaRPr lang="en-US" altLang="ja-JP" dirty="0" smtClean="0"/>
          </a:p>
          <a:p>
            <a:endParaRPr lang="en-US" altLang="ja-JP" dirty="0"/>
          </a:p>
          <a:p>
            <a:r>
              <a:rPr lang="en-US" altLang="ja-JP" dirty="0" smtClean="0"/>
              <a:t>M3</a:t>
            </a:r>
            <a:r>
              <a:rPr lang="ja-JP" altLang="en-US" dirty="0" smtClean="0"/>
              <a:t>の結果を復号できるのは、</a:t>
            </a:r>
            <a:r>
              <a:rPr lang="en-US" altLang="ja-JP" dirty="0" smtClean="0"/>
              <a:t>m1 -&gt; M1 </a:t>
            </a:r>
            <a:r>
              <a:rPr lang="ja-JP" altLang="en-US" dirty="0" smtClean="0"/>
              <a:t>をした人だけ</a:t>
            </a:r>
            <a:endParaRPr lang="en-US" altLang="ja-JP" dirty="0" smtClean="0"/>
          </a:p>
          <a:p>
            <a:r>
              <a:rPr lang="en-US" altLang="ja-JP" dirty="0" smtClean="0"/>
              <a:t>m2 -&gt; M2 </a:t>
            </a:r>
            <a:r>
              <a:rPr lang="ja-JP" altLang="en-US" dirty="0" smtClean="0"/>
              <a:t>をした人は公開鍵しか知らないので復号できない</a:t>
            </a:r>
            <a:endParaRPr lang="en-US" altLang="ja-JP" dirty="0" smtClean="0"/>
          </a:p>
          <a:p>
            <a:endParaRPr lang="en-US" altLang="ja-JP" dirty="0"/>
          </a:p>
          <a:p>
            <a:r>
              <a:rPr lang="en-US" altLang="ja-JP" dirty="0" smtClean="0"/>
              <a:t>M3</a:t>
            </a:r>
            <a:r>
              <a:rPr lang="ja-JP" altLang="en-US" dirty="0" smtClean="0"/>
              <a:t>の値を秘密鍵で復号すると、</a:t>
            </a:r>
            <a:r>
              <a:rPr lang="en-US" altLang="ja-JP" dirty="0" smtClean="0"/>
              <a:t>m1 x m2 </a:t>
            </a:r>
            <a:r>
              <a:rPr lang="ja-JP" altLang="en-US" dirty="0" smtClean="0"/>
              <a:t>の値が現れる</a:t>
            </a:r>
            <a:endParaRPr lang="en-US" altLang="ja-JP" dirty="0"/>
          </a:p>
          <a:p>
            <a:endParaRPr kumimoji="1" lang="ja-JP" altLang="en-US" dirty="0"/>
          </a:p>
        </p:txBody>
      </p:sp>
    </p:spTree>
    <p:extLst>
      <p:ext uri="{BB962C8B-B14F-4D97-AF65-F5344CB8AC3E}">
        <p14:creationId xmlns:p14="http://schemas.microsoft.com/office/powerpoint/2010/main" val="4042440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準同型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暗号化した情報だけを、表に出す</a:t>
            </a:r>
            <a:endParaRPr kumimoji="1" lang="en-US" altLang="ja-JP" dirty="0" smtClean="0"/>
          </a:p>
          <a:p>
            <a:r>
              <a:rPr lang="ja-JP" altLang="en-US" dirty="0" smtClean="0"/>
              <a:t>暗号化した情報だけを使って、データ処理をしたい</a:t>
            </a:r>
            <a:endParaRPr lang="en-US" altLang="ja-JP" dirty="0" smtClean="0"/>
          </a:p>
          <a:p>
            <a:endParaRPr lang="en-US" altLang="ja-JP" dirty="0"/>
          </a:p>
          <a:p>
            <a:r>
              <a:rPr lang="en-US" altLang="ja-JP" dirty="0" smtClean="0"/>
              <a:t>f(a) </a:t>
            </a:r>
            <a:r>
              <a:rPr lang="ja-JP" altLang="en-US" dirty="0" smtClean="0"/>
              <a:t>◆ </a:t>
            </a:r>
            <a:r>
              <a:rPr lang="en-US" altLang="ja-JP" dirty="0" smtClean="0"/>
              <a:t>f(b) = f(a</a:t>
            </a:r>
            <a:r>
              <a:rPr lang="ja-JP" altLang="en-US" dirty="0" smtClean="0"/>
              <a:t>◎</a:t>
            </a:r>
            <a:r>
              <a:rPr lang="en-US" altLang="ja-JP" dirty="0" smtClean="0"/>
              <a:t>b) </a:t>
            </a:r>
            <a:r>
              <a:rPr lang="ja-JP" altLang="en-US" dirty="0" smtClean="0"/>
              <a:t>という関係</a:t>
            </a:r>
            <a:endParaRPr lang="en-US" altLang="ja-JP" dirty="0" smtClean="0"/>
          </a:p>
          <a:p>
            <a:pPr lvl="1"/>
            <a:r>
              <a:rPr lang="en-US" altLang="ja-JP" dirty="0" smtClean="0"/>
              <a:t>a </a:t>
            </a:r>
            <a:r>
              <a:rPr lang="ja-JP" altLang="en-US" dirty="0" smtClean="0"/>
              <a:t>と </a:t>
            </a:r>
            <a:r>
              <a:rPr lang="en-US" altLang="ja-JP" dirty="0" smtClean="0"/>
              <a:t>b</a:t>
            </a:r>
            <a:r>
              <a:rPr lang="ja-JP" altLang="en-US" dirty="0" smtClean="0"/>
              <a:t>とに◎という計算をして</a:t>
            </a:r>
            <a:r>
              <a:rPr lang="en-US" altLang="ja-JP" dirty="0"/>
              <a:t>a</a:t>
            </a:r>
            <a:r>
              <a:rPr lang="ja-JP" altLang="en-US" dirty="0"/>
              <a:t>◎</a:t>
            </a:r>
            <a:r>
              <a:rPr lang="en-US" altLang="ja-JP" dirty="0" smtClean="0"/>
              <a:t>b</a:t>
            </a:r>
            <a:r>
              <a:rPr lang="ja-JP" altLang="en-US" dirty="0" smtClean="0"/>
              <a:t>という値を得たい</a:t>
            </a:r>
            <a:endParaRPr lang="en-US" altLang="ja-JP" dirty="0" smtClean="0"/>
          </a:p>
          <a:p>
            <a:pPr lvl="1"/>
            <a:r>
              <a:rPr lang="en-US" altLang="ja-JP" dirty="0" smtClean="0"/>
              <a:t>f(a) </a:t>
            </a:r>
            <a:r>
              <a:rPr lang="ja-JP" altLang="en-US" dirty="0" smtClean="0"/>
              <a:t>と </a:t>
            </a:r>
            <a:r>
              <a:rPr lang="en-US" altLang="ja-JP" dirty="0" smtClean="0"/>
              <a:t>f(b)</a:t>
            </a:r>
            <a:r>
              <a:rPr lang="ja-JP" altLang="en-US" dirty="0" smtClean="0"/>
              <a:t>とに◆という計算をして</a:t>
            </a:r>
            <a:r>
              <a:rPr lang="en-US" altLang="ja-JP" dirty="0"/>
              <a:t>f(a) </a:t>
            </a:r>
            <a:r>
              <a:rPr lang="ja-JP" altLang="en-US" dirty="0"/>
              <a:t>◆ </a:t>
            </a:r>
            <a:r>
              <a:rPr lang="en-US" altLang="ja-JP" dirty="0"/>
              <a:t>f(b) </a:t>
            </a:r>
            <a:r>
              <a:rPr lang="ja-JP" altLang="en-US" dirty="0" smtClean="0"/>
              <a:t>という値を得たい</a:t>
            </a:r>
            <a:endParaRPr lang="en-US" altLang="ja-JP" dirty="0" smtClean="0"/>
          </a:p>
          <a:p>
            <a:pPr lvl="1"/>
            <a:endParaRPr lang="en-US" altLang="ja-JP" dirty="0"/>
          </a:p>
          <a:p>
            <a:pPr lvl="1"/>
            <a:r>
              <a:rPr lang="en-US" altLang="ja-JP" dirty="0" smtClean="0"/>
              <a:t>a, b</a:t>
            </a:r>
            <a:r>
              <a:rPr lang="ja-JP" altLang="en-US" dirty="0" smtClean="0"/>
              <a:t>の世界に◎と言う演算がある</a:t>
            </a:r>
            <a:endParaRPr lang="en-US" altLang="ja-JP" dirty="0" smtClean="0"/>
          </a:p>
          <a:p>
            <a:pPr lvl="1"/>
            <a:r>
              <a:rPr lang="en-US" altLang="ja-JP" dirty="0" smtClean="0"/>
              <a:t>f(a), f(b)</a:t>
            </a:r>
            <a:r>
              <a:rPr lang="ja-JP" altLang="en-US" dirty="0" smtClean="0"/>
              <a:t>の世界に◆という演算がある</a:t>
            </a:r>
            <a:endParaRPr lang="en-US" altLang="ja-JP" dirty="0" smtClean="0"/>
          </a:p>
          <a:p>
            <a:pPr lvl="1"/>
            <a:r>
              <a:rPr lang="ja-JP" altLang="en-US" dirty="0" smtClean="0"/>
              <a:t>お互いの関係がうまくできている</a:t>
            </a:r>
            <a:endParaRPr lang="en-US" altLang="ja-JP" dirty="0" smtClean="0"/>
          </a:p>
        </p:txBody>
      </p:sp>
    </p:spTree>
    <p:extLst>
      <p:ext uri="{BB962C8B-B14F-4D97-AF65-F5344CB8AC3E}">
        <p14:creationId xmlns:p14="http://schemas.microsoft.com/office/powerpoint/2010/main" val="4093684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RSA</a:t>
            </a:r>
            <a:r>
              <a:rPr kumimoji="1" lang="ja-JP" altLang="en-US" dirty="0" smtClean="0"/>
              <a:t>の</a:t>
            </a:r>
            <a:r>
              <a:rPr lang="en-US" altLang="ja-JP" dirty="0"/>
              <a:t> </a:t>
            </a:r>
            <a:r>
              <a:rPr lang="en-US" altLang="ja-JP" dirty="0" smtClean="0"/>
              <a:t>f </a:t>
            </a:r>
            <a:r>
              <a:rPr lang="ja-JP" altLang="en-US" dirty="0" smtClean="0"/>
              <a:t>と◆ と </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4000" dirty="0"/>
              <a:t>暗号化 </a:t>
            </a:r>
            <a:r>
              <a:rPr lang="en-US" altLang="ja-JP" sz="4000" dirty="0"/>
              <a:t>(</a:t>
            </a:r>
            <a:r>
              <a:rPr lang="en-US" altLang="ja-JP" sz="4000" dirty="0" err="1">
                <a:solidFill>
                  <a:srgbClr val="0070C0"/>
                </a:solidFill>
              </a:rPr>
              <a:t>e,n</a:t>
            </a:r>
            <a:r>
              <a:rPr lang="ja-JP" altLang="en-US" sz="4000" dirty="0"/>
              <a:t>は公開</a:t>
            </a:r>
            <a:r>
              <a:rPr lang="en-US" altLang="ja-JP" sz="4000" dirty="0"/>
              <a:t>)</a:t>
            </a:r>
          </a:p>
          <a:p>
            <a:pPr lvl="1"/>
            <a:r>
              <a:rPr lang="en-US" altLang="ja-JP" sz="3600" dirty="0"/>
              <a:t>M = m</a:t>
            </a:r>
            <a:r>
              <a:rPr lang="en-US" altLang="ja-JP" sz="3600" baseline="30000" dirty="0"/>
              <a:t>e</a:t>
            </a:r>
            <a:r>
              <a:rPr lang="en-US" altLang="ja-JP" sz="3600" dirty="0"/>
              <a:t> %% n </a:t>
            </a:r>
          </a:p>
          <a:p>
            <a:pPr lvl="1"/>
            <a:r>
              <a:rPr lang="en-US" altLang="ja-JP" sz="3600" dirty="0"/>
              <a:t>m </a:t>
            </a:r>
            <a:r>
              <a:rPr lang="ja-JP" altLang="en-US" sz="3600" dirty="0"/>
              <a:t>を</a:t>
            </a:r>
            <a:r>
              <a:rPr lang="en-US" altLang="ja-JP" sz="3600" dirty="0"/>
              <a:t>e</a:t>
            </a:r>
            <a:r>
              <a:rPr lang="ja-JP" altLang="en-US" sz="3600" dirty="0"/>
              <a:t>乗して、</a:t>
            </a:r>
            <a:r>
              <a:rPr lang="en-US" altLang="ja-JP" sz="3600" dirty="0"/>
              <a:t>n</a:t>
            </a:r>
            <a:r>
              <a:rPr lang="ja-JP" altLang="en-US" sz="3600" dirty="0"/>
              <a:t>で割ったそのあまりが</a:t>
            </a:r>
            <a:r>
              <a:rPr lang="en-US" altLang="ja-JP" sz="3600" dirty="0" smtClean="0"/>
              <a:t>M</a:t>
            </a:r>
          </a:p>
          <a:p>
            <a:pPr lvl="1"/>
            <a:endParaRPr lang="en-US" altLang="ja-JP" sz="3600" dirty="0"/>
          </a:p>
          <a:p>
            <a:r>
              <a:rPr lang="en-US" altLang="ja-JP" sz="4000" dirty="0"/>
              <a:t>f(a) </a:t>
            </a:r>
            <a:r>
              <a:rPr lang="ja-JP" altLang="en-US" sz="4000" dirty="0"/>
              <a:t>◆ </a:t>
            </a:r>
            <a:r>
              <a:rPr lang="en-US" altLang="ja-JP" sz="4000" dirty="0"/>
              <a:t>f(b) = f(a</a:t>
            </a:r>
            <a:r>
              <a:rPr lang="ja-JP" altLang="en-US" sz="4000" dirty="0"/>
              <a:t>◎</a:t>
            </a:r>
            <a:r>
              <a:rPr lang="en-US" altLang="ja-JP" sz="4000" dirty="0"/>
              <a:t>b) </a:t>
            </a:r>
            <a:endParaRPr lang="en-US" altLang="ja-JP" sz="4000" dirty="0" smtClean="0"/>
          </a:p>
          <a:p>
            <a:pPr lvl="1"/>
            <a:r>
              <a:rPr lang="ja-JP" altLang="en-US" sz="3600" dirty="0" smtClean="0"/>
              <a:t>関数</a:t>
            </a:r>
            <a:r>
              <a:rPr lang="en-US" altLang="ja-JP" sz="3600" dirty="0"/>
              <a:t> </a:t>
            </a:r>
            <a:r>
              <a:rPr lang="en-US" altLang="ja-JP" sz="3600" dirty="0" smtClean="0"/>
              <a:t>f : f(m) = M </a:t>
            </a:r>
          </a:p>
          <a:p>
            <a:pPr lvl="1"/>
            <a:r>
              <a:rPr lang="en-US" altLang="ja-JP" sz="3600" dirty="0" smtClean="0"/>
              <a:t> f(a</a:t>
            </a:r>
            <a:r>
              <a:rPr lang="en-US" altLang="ja-JP" sz="3600" dirty="0"/>
              <a:t>) </a:t>
            </a:r>
            <a:r>
              <a:rPr lang="ja-JP" altLang="en-US" sz="3600" dirty="0"/>
              <a:t>◆ </a:t>
            </a:r>
            <a:r>
              <a:rPr lang="en-US" altLang="ja-JP" sz="3600" dirty="0"/>
              <a:t>f(b) </a:t>
            </a:r>
            <a:r>
              <a:rPr lang="ja-JP" altLang="en-US" sz="3600" dirty="0" smtClean="0"/>
              <a:t>の</a:t>
            </a:r>
            <a:r>
              <a:rPr lang="ja-JP" altLang="en-US" sz="3600" dirty="0"/>
              <a:t>◆ </a:t>
            </a:r>
            <a:r>
              <a:rPr lang="ja-JP" altLang="en-US" sz="3600" dirty="0" smtClean="0"/>
              <a:t>は掛け算</a:t>
            </a:r>
            <a:endParaRPr lang="en-US" altLang="ja-JP" sz="3600" dirty="0" smtClean="0"/>
          </a:p>
          <a:p>
            <a:pPr lvl="1"/>
            <a:r>
              <a:rPr lang="en-US" altLang="ja-JP" sz="3600" dirty="0" smtClean="0"/>
              <a:t> </a:t>
            </a:r>
            <a:r>
              <a:rPr lang="en-US" altLang="ja-JP" sz="3600" dirty="0"/>
              <a:t>f(a</a:t>
            </a:r>
            <a:r>
              <a:rPr lang="ja-JP" altLang="en-US" sz="3600" dirty="0"/>
              <a:t>◎</a:t>
            </a:r>
            <a:r>
              <a:rPr lang="en-US" altLang="ja-JP" sz="3600" dirty="0"/>
              <a:t>b</a:t>
            </a:r>
            <a:r>
              <a:rPr lang="en-US" altLang="ja-JP" sz="3600" dirty="0" smtClean="0"/>
              <a:t>)</a:t>
            </a:r>
            <a:r>
              <a:rPr lang="ja-JP" altLang="en-US" sz="3600" dirty="0" smtClean="0"/>
              <a:t>の◎も掛け算</a:t>
            </a:r>
            <a:endParaRPr lang="en-US" altLang="ja-JP" sz="3600" dirty="0"/>
          </a:p>
        </p:txBody>
      </p:sp>
    </p:spTree>
    <p:extLst>
      <p:ext uri="{BB962C8B-B14F-4D97-AF65-F5344CB8AC3E}">
        <p14:creationId xmlns:p14="http://schemas.microsoft.com/office/powerpoint/2010/main" val="273996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準同型暗号</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暗号化したまま計算できるタイプの暗号</a:t>
            </a:r>
            <a:endParaRPr kumimoji="1" lang="en-US" altLang="ja-JP" dirty="0" smtClean="0"/>
          </a:p>
          <a:p>
            <a:r>
              <a:rPr lang="en-US" altLang="ja-JP" dirty="0" smtClean="0"/>
              <a:t>RSA</a:t>
            </a:r>
            <a:r>
              <a:rPr lang="ja-JP" altLang="en-US" dirty="0" smtClean="0"/>
              <a:t>の場合は、素数・べき乗・割り算・余りのルールが作る関数が、うまくできていることを利用している</a:t>
            </a:r>
            <a:endParaRPr lang="en-US" altLang="ja-JP" dirty="0" smtClean="0"/>
          </a:p>
          <a:p>
            <a:endParaRPr kumimoji="1" lang="en-US" altLang="ja-JP" dirty="0"/>
          </a:p>
          <a:p>
            <a:r>
              <a:rPr lang="ja-JP" altLang="en-US" dirty="0" smtClean="0"/>
              <a:t>掛け算だけがうまく行くタイプ</a:t>
            </a:r>
            <a:endParaRPr lang="en-US" altLang="ja-JP" dirty="0" smtClean="0"/>
          </a:p>
          <a:p>
            <a:r>
              <a:rPr kumimoji="1" lang="ja-JP" altLang="en-US" dirty="0"/>
              <a:t>足し算</a:t>
            </a:r>
            <a:r>
              <a:rPr kumimoji="1" lang="ja-JP" altLang="en-US" dirty="0" smtClean="0"/>
              <a:t>だけがうまく行くタイプ</a:t>
            </a:r>
            <a:endParaRPr kumimoji="1" lang="en-US" altLang="ja-JP" dirty="0" smtClean="0"/>
          </a:p>
          <a:p>
            <a:r>
              <a:rPr lang="ja-JP" altLang="en-US" dirty="0"/>
              <a:t>掛け算</a:t>
            </a:r>
            <a:r>
              <a:rPr lang="ja-JP" altLang="en-US" dirty="0" smtClean="0"/>
              <a:t>と足し算がうまく行くタイプ</a:t>
            </a:r>
            <a:endParaRPr lang="en-US" altLang="ja-JP" dirty="0" smtClean="0"/>
          </a:p>
          <a:p>
            <a:endParaRPr kumimoji="1" lang="en-US" altLang="ja-JP" dirty="0"/>
          </a:p>
          <a:p>
            <a:r>
              <a:rPr lang="ja-JP" altLang="en-US" dirty="0" smtClean="0"/>
              <a:t>などいろいろある</a:t>
            </a:r>
            <a:endParaRPr kumimoji="1" lang="ja-JP" altLang="en-US" dirty="0"/>
          </a:p>
        </p:txBody>
      </p:sp>
    </p:spTree>
    <p:extLst>
      <p:ext uri="{BB962C8B-B14F-4D97-AF65-F5344CB8AC3E}">
        <p14:creationId xmlns:p14="http://schemas.microsoft.com/office/powerpoint/2010/main" val="33037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424542" y="365125"/>
            <a:ext cx="11661322" cy="6183525"/>
          </a:xfrm>
          <a:prstGeom prst="rect">
            <a:avLst/>
          </a:prstGeom>
        </p:spPr>
      </p:pic>
      <p:sp>
        <p:nvSpPr>
          <p:cNvPr id="5" name="正方形/長方形 4"/>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2230508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ウェブサイトでやってみる</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asecuritysite.com/encryption/hom_rsa</a:t>
            </a:r>
            <a:endParaRPr lang="en-US" altLang="ja-JP" dirty="0" smtClean="0"/>
          </a:p>
          <a:p>
            <a:endParaRPr kumimoji="1" lang="en-US" altLang="ja-JP" dirty="0"/>
          </a:p>
          <a:p>
            <a:r>
              <a:rPr lang="en-US" altLang="ja-JP" dirty="0" smtClean="0"/>
              <a:t>R</a:t>
            </a:r>
            <a:r>
              <a:rPr lang="ja-JP" altLang="en-US" dirty="0" smtClean="0"/>
              <a:t>でもやってみる？</a:t>
            </a:r>
            <a:endParaRPr lang="en-US" altLang="ja-JP" dirty="0" smtClean="0"/>
          </a:p>
          <a:p>
            <a:pPr lvl="1"/>
            <a:r>
              <a:rPr lang="en-US" altLang="ja-JP" dirty="0">
                <a:hlinkClick r:id="rId3"/>
              </a:rPr>
              <a:t>https://</a:t>
            </a:r>
            <a:r>
              <a:rPr lang="en-US" altLang="ja-JP" dirty="0" smtClean="0">
                <a:hlinkClick r:id="rId3"/>
              </a:rPr>
              <a:t>ryamada.hatenadiary.jp/entry/20201015/1602725410</a:t>
            </a:r>
            <a:r>
              <a:rPr lang="ja-JP" altLang="en-US" dirty="0" smtClean="0"/>
              <a:t>　</a:t>
            </a:r>
            <a:endParaRPr kumimoji="1" lang="ja-JP" altLang="en-US" dirty="0"/>
          </a:p>
        </p:txBody>
      </p:sp>
    </p:spTree>
    <p:extLst>
      <p:ext uri="{BB962C8B-B14F-4D97-AF65-F5344CB8AC3E}">
        <p14:creationId xmlns:p14="http://schemas.microsoft.com/office/powerpoint/2010/main" val="2812841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復号不可能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暗号化は、復号できることを前提とした技術</a:t>
            </a:r>
            <a:endParaRPr kumimoji="1" lang="en-US" altLang="ja-JP" dirty="0" smtClean="0"/>
          </a:p>
          <a:p>
            <a:r>
              <a:rPr lang="ja-JP" altLang="en-US" dirty="0" smtClean="0"/>
              <a:t>復号できないなら、真実を知られることはなく、とても安全</a:t>
            </a:r>
            <a:endParaRPr lang="en-US" altLang="ja-JP" dirty="0" smtClean="0"/>
          </a:p>
          <a:p>
            <a:r>
              <a:rPr lang="ja-JP" altLang="en-US" dirty="0" smtClean="0"/>
              <a:t>ハッシュ関数というものを使う</a:t>
            </a:r>
            <a:r>
              <a:rPr lang="en-US" altLang="ja-JP" dirty="0" smtClean="0"/>
              <a:t>(</a:t>
            </a:r>
            <a:r>
              <a:rPr lang="ja-JP" altLang="en-US" dirty="0" smtClean="0"/>
              <a:t>ことが多い</a:t>
            </a:r>
            <a:r>
              <a:rPr lang="en-US" altLang="ja-JP" dirty="0" smtClean="0"/>
              <a:t>)</a:t>
            </a:r>
          </a:p>
        </p:txBody>
      </p:sp>
    </p:spTree>
    <p:extLst>
      <p:ext uri="{BB962C8B-B14F-4D97-AF65-F5344CB8AC3E}">
        <p14:creationId xmlns:p14="http://schemas.microsoft.com/office/powerpoint/2010/main" val="1149192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Tree>
    <p:extLst>
      <p:ext uri="{BB962C8B-B14F-4D97-AF65-F5344CB8AC3E}">
        <p14:creationId xmlns:p14="http://schemas.microsoft.com/office/powerpoint/2010/main" val="29757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
        <p:nvSpPr>
          <p:cNvPr id="6" name="Rectangle 1"/>
          <p:cNvSpPr txBox="1">
            <a:spLocks noChangeArrowheads="1"/>
          </p:cNvSpPr>
          <p:nvPr/>
        </p:nvSpPr>
        <p:spPr bwMode="auto">
          <a:xfrm>
            <a:off x="1535704" y="5396143"/>
            <a:ext cx="10525668"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パスワードを</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として記録する代わりに、</a:t>
            </a:r>
            <a:r>
              <a:rPr kumimoji="0" lang="en-US" altLang="ja-JP" dirty="0" smtClean="0">
                <a:latin typeface="Arial" panose="020B0604020202020204" pitchFamily="34" charset="0"/>
              </a:rPr>
              <a:t>”</a:t>
            </a:r>
            <a:r>
              <a:rPr kumimoji="0" lang="ja-JP" altLang="ja-JP" dirty="0" smtClean="0">
                <a:solidFill>
                  <a:srgbClr val="000000"/>
                </a:solidFill>
                <a:latin typeface="Lucida Console" panose="020B0609040504020204" pitchFamily="49" charset="0"/>
              </a:rPr>
              <a:t>53fec4cd</a:t>
            </a:r>
            <a:r>
              <a:rPr kumimoji="0" lang="ja-JP" altLang="ja-JP" dirty="0">
                <a:solidFill>
                  <a:srgbClr val="000000"/>
                </a:solidFill>
                <a:latin typeface="Lucida Console" panose="020B0609040504020204" pitchFamily="49" charset="0"/>
              </a:rPr>
              <a:t>a201806226c4852e4678eaa0</a:t>
            </a:r>
            <a:r>
              <a:rPr kumimoji="0" lang="ja-JP" altLang="ja-JP" dirty="0" smtClean="0">
                <a:solidFill>
                  <a:srgbClr val="000000"/>
                </a:solidFill>
                <a:latin typeface="Lucida Console" panose="020B0609040504020204" pitchFamily="49" charset="0"/>
              </a:rPr>
              <a:t>“</a:t>
            </a:r>
            <a:r>
              <a:rPr kumimoji="0" lang="ja-JP" altLang="en-US" dirty="0" smtClean="0">
                <a:latin typeface="Arial" panose="020B0604020202020204" pitchFamily="34" charset="0"/>
              </a:rPr>
              <a:t>と記録しておけば、</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正しいパスワードが入力されたかのチェックに</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は不要</a:t>
            </a:r>
            <a:endParaRPr kumimoji="0" lang="ja-JP" altLang="ja-JP" dirty="0" smtClean="0">
              <a:latin typeface="Arial" panose="020B0604020202020204" pitchFamily="34" charset="0"/>
            </a:endParaRPr>
          </a:p>
        </p:txBody>
      </p:sp>
    </p:spTree>
    <p:extLst>
      <p:ext uri="{BB962C8B-B14F-4D97-AF65-F5344CB8AC3E}">
        <p14:creationId xmlns:p14="http://schemas.microsoft.com/office/powerpoint/2010/main" val="3575271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ハッシュ関数</a:t>
            </a:r>
            <a:endParaRPr kumimoji="1" lang="ja-JP" altLang="en-US" dirty="0"/>
          </a:p>
        </p:txBody>
      </p:sp>
      <p:sp>
        <p:nvSpPr>
          <p:cNvPr id="4" name="Rectangle 1"/>
          <p:cNvSpPr>
            <a:spLocks noGrp="1" noChangeArrowheads="1"/>
          </p:cNvSpPr>
          <p:nvPr>
            <p:ph idx="1"/>
          </p:nvPr>
        </p:nvSpPr>
        <p:spPr bwMode="auto">
          <a:xfrm>
            <a:off x="294732" y="1918268"/>
            <a:ext cx="5801268"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FF"/>
                </a:solidFill>
                <a:latin typeface="Lucida Console" panose="020B0609040504020204" pitchFamily="49" charset="0"/>
              </a:rPr>
              <a:t>md5("yamada") </a:t>
            </a:r>
            <a:endParaRPr kumimoji="0" lang="en-US" altLang="ja-JP" sz="2000" dirty="0">
              <a:solidFill>
                <a:srgbClr val="0000FF"/>
              </a:solidFill>
              <a:latin typeface="Lucida Console" panose="020B0609040504020204" pitchFamily="49" charset="0"/>
            </a:endParaRPr>
          </a:p>
          <a:p>
            <a:pPr marL="0" lvl="0" indent="0" eaLnBrk="0" fontAlgn="base" hangingPunct="0">
              <a:lnSpc>
                <a:spcPct val="100000"/>
              </a:lnSpc>
              <a:spcBef>
                <a:spcPct val="0"/>
              </a:spcBef>
              <a:spcAft>
                <a:spcPct val="0"/>
              </a:spcAft>
              <a:buNone/>
            </a:pPr>
            <a:r>
              <a:rPr kumimoji="0" lang="ja-JP" altLang="ja-JP" sz="2000" dirty="0">
                <a:solidFill>
                  <a:srgbClr val="000000"/>
                </a:solidFill>
                <a:latin typeface="Lucida Console" panose="020B0609040504020204" pitchFamily="49" charset="0"/>
              </a:rPr>
              <a:t>[1] "53fec4cda201806226c4852e4678eaa0“</a:t>
            </a: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6935018" y="3277341"/>
            <a:ext cx="396158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kumimoji="0" lang="ja-JP" altLang="en-US" dirty="0" smtClean="0">
                <a:latin typeface="Arial" panose="020B0604020202020204" pitchFamily="34" charset="0"/>
              </a:rPr>
              <a:t>何度、ハッシュ関数変換しても、同じ結果が返る</a:t>
            </a:r>
            <a:endParaRPr kumimoji="0" lang="ja-JP" altLang="ja-JP" dirty="0" smtClean="0">
              <a:latin typeface="Arial" panose="020B0604020202020204" pitchFamily="34" charset="0"/>
            </a:endParaRPr>
          </a:p>
        </p:txBody>
      </p:sp>
      <p:sp>
        <p:nvSpPr>
          <p:cNvPr id="6" name="Rectangle 1"/>
          <p:cNvSpPr txBox="1">
            <a:spLocks noChangeArrowheads="1"/>
          </p:cNvSpPr>
          <p:nvPr/>
        </p:nvSpPr>
        <p:spPr bwMode="auto">
          <a:xfrm>
            <a:off x="1535704" y="5396143"/>
            <a:ext cx="10525668"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パスワードを</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として記録する代わりに、</a:t>
            </a:r>
            <a:r>
              <a:rPr kumimoji="0" lang="en-US" altLang="ja-JP" dirty="0" smtClean="0">
                <a:latin typeface="Arial" panose="020B0604020202020204" pitchFamily="34" charset="0"/>
              </a:rPr>
              <a:t>”</a:t>
            </a:r>
            <a:r>
              <a:rPr kumimoji="0" lang="ja-JP" altLang="ja-JP" dirty="0" smtClean="0">
                <a:solidFill>
                  <a:srgbClr val="000000"/>
                </a:solidFill>
                <a:latin typeface="Lucida Console" panose="020B0609040504020204" pitchFamily="49" charset="0"/>
              </a:rPr>
              <a:t>53fec4cd</a:t>
            </a:r>
            <a:r>
              <a:rPr kumimoji="0" lang="ja-JP" altLang="ja-JP" dirty="0">
                <a:solidFill>
                  <a:srgbClr val="000000"/>
                </a:solidFill>
                <a:latin typeface="Lucida Console" panose="020B0609040504020204" pitchFamily="49" charset="0"/>
              </a:rPr>
              <a:t>a201806226c4852e4678eaa0</a:t>
            </a:r>
            <a:r>
              <a:rPr kumimoji="0" lang="ja-JP" altLang="ja-JP" dirty="0" smtClean="0">
                <a:solidFill>
                  <a:srgbClr val="000000"/>
                </a:solidFill>
                <a:latin typeface="Lucida Console" panose="020B0609040504020204" pitchFamily="49" charset="0"/>
              </a:rPr>
              <a:t>“</a:t>
            </a:r>
            <a:r>
              <a:rPr kumimoji="0" lang="ja-JP" altLang="en-US" dirty="0" smtClean="0">
                <a:latin typeface="Arial" panose="020B0604020202020204" pitchFamily="34" charset="0"/>
              </a:rPr>
              <a:t>と記録しておけば、</a:t>
            </a:r>
            <a:endParaRPr kumimoji="0" lang="en-US" altLang="ja-JP" dirty="0" smtClean="0">
              <a:latin typeface="Arial" panose="020B0604020202020204" pitchFamily="34" charset="0"/>
            </a:endParaRPr>
          </a:p>
          <a:p>
            <a:pPr marL="0" lvl="0" indent="0" eaLnBrk="0" fontAlgn="base" hangingPunct="0">
              <a:lnSpc>
                <a:spcPct val="100000"/>
              </a:lnSpc>
              <a:spcBef>
                <a:spcPct val="0"/>
              </a:spcBef>
              <a:spcAft>
                <a:spcPct val="0"/>
              </a:spcAft>
              <a:buNone/>
            </a:pPr>
            <a:r>
              <a:rPr kumimoji="0" lang="ja-JP" altLang="en-US" dirty="0" smtClean="0">
                <a:latin typeface="Arial" panose="020B0604020202020204" pitchFamily="34" charset="0"/>
              </a:rPr>
              <a:t>正しいパスワードが入力されたかのチェックに</a:t>
            </a:r>
            <a:r>
              <a:rPr kumimoji="0" lang="en-US" altLang="ja-JP" dirty="0" smtClean="0">
                <a:latin typeface="Arial" panose="020B0604020202020204" pitchFamily="34" charset="0"/>
              </a:rPr>
              <a:t>”</a:t>
            </a:r>
            <a:r>
              <a:rPr kumimoji="0" lang="en-US" altLang="ja-JP" dirty="0" err="1" smtClean="0">
                <a:latin typeface="Arial" panose="020B0604020202020204" pitchFamily="34" charset="0"/>
              </a:rPr>
              <a:t>yamada</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は不要</a:t>
            </a:r>
            <a:endParaRPr kumimoji="0" lang="ja-JP" altLang="ja-JP" dirty="0" smtClean="0">
              <a:latin typeface="Arial" panose="020B0604020202020204" pitchFamily="34" charset="0"/>
            </a:endParaRPr>
          </a:p>
        </p:txBody>
      </p:sp>
      <p:sp>
        <p:nvSpPr>
          <p:cNvPr id="3" name="雲形吹き出し 2"/>
          <p:cNvSpPr/>
          <p:nvPr/>
        </p:nvSpPr>
        <p:spPr>
          <a:xfrm>
            <a:off x="6760028" y="0"/>
            <a:ext cx="5301343" cy="2405743"/>
          </a:xfrm>
          <a:prstGeom prst="cloudCallout">
            <a:avLst>
              <a:gd name="adj1" fmla="val -18600"/>
              <a:gd name="adj2" fmla="val 84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しかも、ハナモゲラ綴りから</a:t>
            </a:r>
            <a:r>
              <a:rPr kumimoji="1" lang="en-US" altLang="ja-JP" sz="2800" dirty="0" err="1" smtClean="0"/>
              <a:t>yamada</a:t>
            </a:r>
            <a:r>
              <a:rPr kumimoji="1" lang="ja-JP" altLang="en-US" sz="2800" dirty="0" smtClean="0"/>
              <a:t>を復元できない！</a:t>
            </a:r>
            <a:endParaRPr kumimoji="1" lang="en-US" altLang="ja-JP" sz="2800" dirty="0" smtClean="0"/>
          </a:p>
          <a:p>
            <a:pPr algn="ctr"/>
            <a:r>
              <a:rPr lang="ja-JP" altLang="en-US" sz="2800" dirty="0" smtClean="0"/>
              <a:t>～安心～</a:t>
            </a:r>
            <a:endParaRPr kumimoji="1" lang="ja-JP" altLang="en-US" sz="2800" dirty="0"/>
          </a:p>
        </p:txBody>
      </p:sp>
    </p:spTree>
    <p:extLst>
      <p:ext uri="{BB962C8B-B14F-4D97-AF65-F5344CB8AC3E}">
        <p14:creationId xmlns:p14="http://schemas.microsoft.com/office/powerpoint/2010/main" val="187664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5656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754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Tree>
    <p:extLst>
      <p:ext uri="{BB962C8B-B14F-4D97-AF65-F5344CB8AC3E}">
        <p14:creationId xmlns:p14="http://schemas.microsoft.com/office/powerpoint/2010/main" val="48242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Tree>
    <p:extLst>
      <p:ext uri="{BB962C8B-B14F-4D97-AF65-F5344CB8AC3E}">
        <p14:creationId xmlns:p14="http://schemas.microsoft.com/office/powerpoint/2010/main" val="1470561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
        <p:nvSpPr>
          <p:cNvPr id="7" name="右矢印 6"/>
          <p:cNvSpPr/>
          <p:nvPr/>
        </p:nvSpPr>
        <p:spPr>
          <a:xfrm rot="19382461">
            <a:off x="4097655" y="2082749"/>
            <a:ext cx="3624943" cy="856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63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19743" y="137125"/>
            <a:ext cx="11059886" cy="6637491"/>
          </a:xfrm>
          <a:prstGeom prst="rect">
            <a:avLst/>
          </a:prstGeom>
        </p:spPr>
      </p:pic>
      <p:sp>
        <p:nvSpPr>
          <p:cNvPr id="5" name="テキスト ボックス 4"/>
          <p:cNvSpPr txBox="1"/>
          <p:nvPr/>
        </p:nvSpPr>
        <p:spPr>
          <a:xfrm>
            <a:off x="6535509" y="5839390"/>
            <a:ext cx="4963887" cy="584775"/>
          </a:xfrm>
          <a:prstGeom prst="rect">
            <a:avLst/>
          </a:prstGeom>
          <a:noFill/>
        </p:spPr>
        <p:txBody>
          <a:bodyPr wrap="square" rtlCol="0">
            <a:spAutoFit/>
          </a:bodyPr>
          <a:lstStyle/>
          <a:p>
            <a:r>
              <a:rPr kumimoji="1" lang="ja-JP" altLang="en-US" sz="3200" dirty="0" err="1" smtClean="0"/>
              <a:t>．．．</a:t>
            </a:r>
            <a:r>
              <a:rPr lang="ja-JP" altLang="en-US" sz="3200" dirty="0" err="1"/>
              <a:t>．．</a:t>
            </a:r>
            <a:r>
              <a:rPr lang="ja-JP" altLang="en-US" sz="3200" dirty="0" err="1" smtClean="0"/>
              <a:t>．．</a:t>
            </a:r>
            <a:r>
              <a:rPr lang="ja-JP" altLang="en-US" sz="3200" dirty="0" err="1"/>
              <a:t>．</a:t>
            </a:r>
            <a:r>
              <a:rPr lang="ja-JP" altLang="en-US" sz="3200" dirty="0" err="1" smtClean="0"/>
              <a:t>．</a:t>
            </a:r>
            <a:endParaRPr lang="ja-JP" altLang="en-US" sz="3200" dirty="0"/>
          </a:p>
        </p:txBody>
      </p:sp>
      <p:sp>
        <p:nvSpPr>
          <p:cNvPr id="6" name="正方形/長方形 5"/>
          <p:cNvSpPr/>
          <p:nvPr/>
        </p:nvSpPr>
        <p:spPr>
          <a:xfrm>
            <a:off x="6719207" y="6405284"/>
            <a:ext cx="5219699" cy="369332"/>
          </a:xfrm>
          <a:prstGeom prst="rect">
            <a:avLst/>
          </a:prstGeom>
        </p:spPr>
        <p:txBody>
          <a:bodyPr wrap="none">
            <a:spAutoFit/>
          </a:bodyPr>
          <a:lstStyle/>
          <a:p>
            <a:r>
              <a:rPr lang="ja-JP" altLang="en-US" dirty="0" smtClean="0"/>
              <a:t>https://www.businesslawyers.jp/practices/274</a:t>
            </a:r>
            <a:endParaRPr lang="ja-JP" altLang="en-US" dirty="0"/>
          </a:p>
        </p:txBody>
      </p:sp>
    </p:spTree>
    <p:extLst>
      <p:ext uri="{BB962C8B-B14F-4D97-AF65-F5344CB8AC3E}">
        <p14:creationId xmlns:p14="http://schemas.microsoft.com/office/powerpoint/2010/main" val="3225171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27230" cy="1325563"/>
          </a:xfrm>
        </p:spPr>
        <p:txBody>
          <a:bodyPr/>
          <a:lstStyle/>
          <a:p>
            <a:r>
              <a:rPr kumimoji="1" lang="ja-JP" altLang="en-US" dirty="0" smtClean="0"/>
              <a:t>ハッシュ関数～どうして復元できないか？</a:t>
            </a:r>
            <a:endParaRPr kumimoji="1" lang="ja-JP" altLang="en-US" dirty="0"/>
          </a:p>
        </p:txBody>
      </p:sp>
      <p:sp>
        <p:nvSpPr>
          <p:cNvPr id="4" name="Rectangle 1"/>
          <p:cNvSpPr>
            <a:spLocks noGrp="1" noChangeArrowheads="1"/>
          </p:cNvSpPr>
          <p:nvPr>
            <p:ph idx="1"/>
          </p:nvPr>
        </p:nvSpPr>
        <p:spPr bwMode="auto">
          <a:xfrm>
            <a:off x="108858" y="1690688"/>
            <a:ext cx="580126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ja-JP" sz="2000" b="0" i="0" u="none" strike="noStrike" cap="none" normalizeH="0" baseline="0" dirty="0" smtClean="0">
                <a:ln>
                  <a:noFill/>
                </a:ln>
                <a:solidFill>
                  <a:srgbClr val="0000FF"/>
                </a:solidFill>
                <a:effectLst/>
                <a:latin typeface="Lucida Console" panose="020B0609040504020204" pitchFamily="49" charset="0"/>
              </a:rPr>
              <a:t>Library(</a:t>
            </a:r>
            <a:r>
              <a:rPr kumimoji="0" lang="en-US" altLang="ja-JP" sz="2000" b="0" i="0" u="none" strike="noStrike" cap="none" normalizeH="0" baseline="0" dirty="0" err="1" smtClean="0">
                <a:ln>
                  <a:noFill/>
                </a:ln>
                <a:solidFill>
                  <a:srgbClr val="0000FF"/>
                </a:solidFill>
                <a:effectLst/>
                <a:latin typeface="Lucida Console" panose="020B0609040504020204" pitchFamily="49" charset="0"/>
              </a:rPr>
              <a:t>openssl</a:t>
            </a:r>
            <a:r>
              <a:rPr kumimoji="0" lang="en-US" altLang="ja-JP" sz="20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FF"/>
                </a:solidFill>
                <a:effectLst/>
                <a:latin typeface="Lucida Console" panose="020B0609040504020204" pitchFamily="49" charset="0"/>
              </a:rPr>
              <a:t>md5("yamada") </a:t>
            </a:r>
            <a:endParaRPr kumimoji="0" lang="en-US" altLang="ja-JP" sz="20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"53fec4cda201806226c4852e4678eaa0“</a:t>
            </a:r>
            <a:endParaRPr kumimoji="0" lang="en-US" altLang="ja-JP" sz="20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ja-JP" sz="2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8858" y="2970084"/>
            <a:ext cx="117565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smtClean="0">
                <a:ln>
                  <a:noFill/>
                </a:ln>
                <a:solidFill>
                  <a:srgbClr val="0000FF"/>
                </a:solidFill>
                <a:effectLst/>
                <a:latin typeface="Lucida Console" panose="020B0609040504020204" pitchFamily="49" charset="0"/>
              </a:rPr>
              <a:t>md5("行く川のながれは絶えずして、しかも本の水にあらず。よどみに浮ぶ</a:t>
            </a:r>
            <a:r>
              <a:rPr kumimoji="0" lang="ja-JP" altLang="ja-JP" b="0" i="0" u="none" strike="noStrike" cap="none" normalizeH="0" baseline="0" dirty="0" err="1" smtClean="0">
                <a:ln>
                  <a:noFill/>
                </a:ln>
                <a:solidFill>
                  <a:srgbClr val="0000FF"/>
                </a:solidFill>
                <a:effectLst/>
                <a:latin typeface="Lucida Console" panose="020B0609040504020204" pitchFamily="49" charset="0"/>
              </a:rPr>
              <a:t>う</a:t>
            </a:r>
            <a:r>
              <a:rPr kumimoji="0" lang="ja-JP" altLang="ja-JP" b="0" i="0" u="none" strike="noStrike" cap="none" normalizeH="0" baseline="0" dirty="0" smtClean="0">
                <a:ln>
                  <a:noFill/>
                </a:ln>
                <a:solidFill>
                  <a:srgbClr val="0000FF"/>
                </a:solidFill>
                <a:effectLst/>
                <a:latin typeface="Lucida Console" panose="020B0609040504020204" pitchFamily="49" charset="0"/>
              </a:rPr>
              <a:t>たかたは、かつ消えかつ結びて久しくとゞまることなし。世の中にある人とすみかと、またかくの如し。玉しきの都の中にむねをならべいらかをあらそへる、たかきいやしき人のすまひは、代々を經て盡きせぬものなれど、これをまことかと尋ぬれば、昔ありし家はまれなり。或はこぞ破れ（やけイ）てことしは造り、あるは大家ほろびて小家となる。住む人もこれにおなじ。所もかはらず、人も多かれど、いにしへ見し人は、二三十人が中に、わづかにひとりふたりなり。あしたに死し、ゆふべに生るゝならひ、たゞ水の泡にぞ似たりける。知らず、生れ死ぬる人、いづかたより來りて、いづかたへか去る。又知らず、かりのやどり、誰が爲に心を惱まし、何によりてか目をよろこばしむる。そのあるじとすみかと、無常をあらそひ去るさま、いはゞ朝顏の露にことならず。或は露おちて花のこれり。のこるといへども朝日に枯れぬ。或は花はしぼみて、露なほ消えず。消えずといへども、ゆふべを待つことなし。』およそ物の心を知れりしよりこのかた、四十あまりの春秋をおくれる間に、世のふしぎを見ることやゝたびたびになりぬ。") </a:t>
            </a:r>
            <a:endParaRPr kumimoji="0" lang="en-US" altLang="ja-JP"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smtClean="0">
                <a:ln>
                  <a:noFill/>
                </a:ln>
                <a:solidFill>
                  <a:srgbClr val="000000"/>
                </a:solidFill>
                <a:effectLst/>
                <a:latin typeface="Lucida Console" panose="020B0609040504020204" pitchFamily="49" charset="0"/>
              </a:rPr>
              <a:t>[1] "a50fe8c2dc929f7300111f9295daf61c"</a:t>
            </a:r>
            <a:endParaRPr kumimoji="0" lang="ja-JP" altLang="ja-JP" sz="2800" b="0" i="0" u="none" strike="noStrike" cap="none" normalizeH="0" baseline="0" dirty="0" smtClean="0">
              <a:ln>
                <a:noFill/>
              </a:ln>
              <a:solidFill>
                <a:schemeClr val="tx1"/>
              </a:solidFill>
              <a:effectLst/>
              <a:latin typeface="Arial" panose="020B0604020202020204" pitchFamily="34" charset="0"/>
            </a:endParaRPr>
          </a:p>
        </p:txBody>
      </p:sp>
      <p:sp>
        <p:nvSpPr>
          <p:cNvPr id="5" name="雲形吹き出し 4"/>
          <p:cNvSpPr/>
          <p:nvPr/>
        </p:nvSpPr>
        <p:spPr>
          <a:xfrm>
            <a:off x="6351815" y="2149809"/>
            <a:ext cx="5301343" cy="2405743"/>
          </a:xfrm>
          <a:prstGeom prst="cloudCallout">
            <a:avLst>
              <a:gd name="adj1" fmla="val -44678"/>
              <a:gd name="adj2" fmla="val 7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こんなに長い文章がかなり短いハナモゲラ語になっている</a:t>
            </a:r>
            <a:endParaRPr kumimoji="1" lang="ja-JP" altLang="en-US" sz="2800" dirty="0"/>
          </a:p>
        </p:txBody>
      </p:sp>
      <p:sp>
        <p:nvSpPr>
          <p:cNvPr id="3" name="雲形吹き出し 2"/>
          <p:cNvSpPr/>
          <p:nvPr/>
        </p:nvSpPr>
        <p:spPr>
          <a:xfrm>
            <a:off x="533400" y="3603170"/>
            <a:ext cx="5181600" cy="1371601"/>
          </a:xfrm>
          <a:prstGeom prst="cloudCallout">
            <a:avLst>
              <a:gd name="adj1" fmla="val 49353"/>
              <a:gd name="adj2" fmla="val 60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情報が落ちている</a:t>
            </a:r>
            <a:endParaRPr kumimoji="1" lang="en-US" altLang="ja-JP" sz="2800" dirty="0" smtClean="0"/>
          </a:p>
        </p:txBody>
      </p:sp>
      <p:sp>
        <p:nvSpPr>
          <p:cNvPr id="7" name="右矢印 6"/>
          <p:cNvSpPr/>
          <p:nvPr/>
        </p:nvSpPr>
        <p:spPr>
          <a:xfrm rot="19382461">
            <a:off x="4097655" y="2082749"/>
            <a:ext cx="3624943" cy="856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615543" y="5932714"/>
            <a:ext cx="7402286" cy="827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t>異なる文章が同じハッシュになることが</a:t>
            </a:r>
            <a:r>
              <a:rPr lang="ja-JP" altLang="en-US" sz="2800" dirty="0" smtClean="0"/>
              <a:t>ある</a:t>
            </a:r>
            <a:endParaRPr lang="ja-JP" altLang="en-US" sz="2800" dirty="0"/>
          </a:p>
        </p:txBody>
      </p:sp>
    </p:spTree>
    <p:extLst>
      <p:ext uri="{BB962C8B-B14F-4D97-AF65-F5344CB8AC3E}">
        <p14:creationId xmlns:p14="http://schemas.microsoft.com/office/powerpoint/2010/main" val="1368694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「復号不可能」が役に立つ場合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DNA</a:t>
            </a:r>
            <a:r>
              <a:rPr kumimoji="1" lang="ja-JP" altLang="en-US" dirty="0" smtClean="0"/>
              <a:t>情報データベースは</a:t>
            </a:r>
            <a:r>
              <a:rPr kumimoji="1" lang="en-US" altLang="ja-JP" dirty="0" smtClean="0"/>
              <a:t>(</a:t>
            </a:r>
            <a:r>
              <a:rPr kumimoji="1" lang="ja-JP" altLang="en-US" dirty="0" smtClean="0"/>
              <a:t>十分冗長な</a:t>
            </a:r>
            <a:r>
              <a:rPr kumimoji="1" lang="en-US" altLang="ja-JP" dirty="0" smtClean="0"/>
              <a:t>)</a:t>
            </a:r>
            <a:r>
              <a:rPr kumimoji="1" lang="ja-JP" altLang="en-US" dirty="0" smtClean="0"/>
              <a:t>ハッシュをストックしておけば、</a:t>
            </a:r>
            <a:r>
              <a:rPr kumimoji="1" lang="en-US" altLang="ja-JP" dirty="0" smtClean="0"/>
              <a:t>DNA</a:t>
            </a:r>
            <a:r>
              <a:rPr kumimoji="1" lang="ja-JP" altLang="en-US" dirty="0" smtClean="0"/>
              <a:t>情報は読み取れないし、復元すらできない</a:t>
            </a:r>
            <a:endParaRPr kumimoji="1" lang="en-US" altLang="ja-JP" dirty="0" smtClean="0"/>
          </a:p>
          <a:p>
            <a:r>
              <a:rPr lang="ja-JP" altLang="en-US" dirty="0"/>
              <a:t>手元</a:t>
            </a:r>
            <a:r>
              <a:rPr lang="ja-JP" altLang="en-US" dirty="0" smtClean="0"/>
              <a:t>に現場資料の</a:t>
            </a:r>
            <a:r>
              <a:rPr lang="en-US" altLang="ja-JP" dirty="0" smtClean="0"/>
              <a:t>DNA</a:t>
            </a:r>
            <a:r>
              <a:rPr lang="ja-JP" altLang="en-US" dirty="0" smtClean="0"/>
              <a:t>情報があれば、それをハッシュ化することで、データベース上に「一致するものがあるかないか」の判定は可能</a:t>
            </a:r>
            <a:endParaRPr lang="en-US" altLang="ja-JP" dirty="0" smtClean="0"/>
          </a:p>
          <a:p>
            <a:r>
              <a:rPr lang="ja-JP" altLang="en-US" dirty="0" smtClean="0"/>
              <a:t>「一致するものがない」なら、それ以上は「機微情報」の深追いをしないことにして、秘匿性を確保することが可能</a:t>
            </a:r>
            <a:endParaRPr kumimoji="1" lang="ja-JP" altLang="en-US" dirty="0"/>
          </a:p>
        </p:txBody>
      </p:sp>
    </p:spTree>
    <p:extLst>
      <p:ext uri="{BB962C8B-B14F-4D97-AF65-F5344CB8AC3E}">
        <p14:creationId xmlns:p14="http://schemas.microsoft.com/office/powerpoint/2010/main" val="4270766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Digital Forensic </a:t>
            </a:r>
            <a:br>
              <a:rPr kumimoji="1" lang="en-US" altLang="ja-JP" dirty="0" smtClean="0"/>
            </a:br>
            <a:r>
              <a:rPr lang="ja-JP" altLang="en-US" dirty="0"/>
              <a:t>「</a:t>
            </a:r>
            <a:r>
              <a:rPr kumimoji="1" lang="ja-JP" altLang="en-US" dirty="0" smtClean="0"/>
              <a:t>コンピュータ犯罪系法科学</a:t>
            </a:r>
            <a:r>
              <a:rPr lang="ja-JP" altLang="en-US" dirty="0" smtClean="0"/>
              <a:t>？</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情報の改ざんの有無のチェックにハッシュを使う</a:t>
            </a:r>
            <a:endParaRPr lang="en-US" altLang="ja-JP" dirty="0" smtClean="0"/>
          </a:p>
          <a:p>
            <a:pPr lvl="1"/>
            <a:r>
              <a:rPr lang="ja-JP" altLang="en-US" dirty="0" smtClean="0"/>
              <a:t>電子ファイルのハッシュ値を求め、それを公開していれば、改ざんが疑われるファイルのハッシュ値を計算し、一致するかどうかで確認が取れる</a:t>
            </a:r>
            <a:endParaRPr lang="en-US" altLang="ja-JP" dirty="0" smtClean="0"/>
          </a:p>
          <a:p>
            <a:r>
              <a:rPr kumimoji="1" lang="ja-JP" altLang="en-US" dirty="0" smtClean="0"/>
              <a:t>情報の誤り検出にも使える</a:t>
            </a:r>
            <a:endParaRPr kumimoji="1" lang="en-US" altLang="ja-JP" dirty="0" smtClean="0"/>
          </a:p>
        </p:txBody>
      </p:sp>
    </p:spTree>
    <p:extLst>
      <p:ext uri="{BB962C8B-B14F-4D97-AF65-F5344CB8AC3E}">
        <p14:creationId xmlns:p14="http://schemas.microsoft.com/office/powerpoint/2010/main" val="1741680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a:t>
            </a:r>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12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399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29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smtClean="0"/>
          </a:p>
          <a:p>
            <a:r>
              <a:rPr lang="ja-JP" altLang="en-US" dirty="0" smtClean="0"/>
              <a:t>違う本が届いた</a:t>
            </a:r>
            <a:r>
              <a:rPr lang="en-US" altLang="ja-JP" dirty="0" smtClean="0"/>
              <a:t>…</a:t>
            </a:r>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images-na.ssl-images-amazon.com/images/I/519nk6IPF-L._SX346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725" y="1690688"/>
            <a:ext cx="331470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689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normAutofit lnSpcReduction="10000"/>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注文するところ、誤って</a:t>
            </a:r>
            <a:endParaRPr lang="en-US" altLang="ja-JP" dirty="0"/>
          </a:p>
          <a:p>
            <a:r>
              <a:rPr lang="en-US" altLang="ja-JP" b="1" dirty="0"/>
              <a:t>ISBN-10 : </a:t>
            </a:r>
            <a:r>
              <a:rPr lang="en-US" altLang="ja-JP" dirty="0" smtClean="0"/>
              <a:t>48356403</a:t>
            </a:r>
            <a:r>
              <a:rPr lang="en-US" altLang="ja-JP" sz="3600" b="1" dirty="0" smtClean="0">
                <a:solidFill>
                  <a:srgbClr val="FF0000"/>
                </a:solidFill>
              </a:rPr>
              <a:t>3</a:t>
            </a:r>
            <a:r>
              <a:rPr lang="en-US" altLang="ja-JP" dirty="0" smtClean="0"/>
              <a:t>2 </a:t>
            </a:r>
            <a:r>
              <a:rPr lang="ja-JP" altLang="en-US" dirty="0" smtClean="0"/>
              <a:t>で注文したら</a:t>
            </a:r>
            <a:endParaRPr lang="en-US" altLang="ja-JP" dirty="0" smtClean="0"/>
          </a:p>
          <a:p>
            <a:r>
              <a:rPr lang="ja-JP" altLang="en-US" dirty="0" smtClean="0"/>
              <a:t>「そのような本はありません」と言われた</a:t>
            </a:r>
            <a:endParaRPr lang="en-US" altLang="ja-JP" dirty="0" smtClean="0"/>
          </a:p>
          <a:p>
            <a:r>
              <a:rPr lang="en-US" altLang="ja-JP" b="1" dirty="0"/>
              <a:t>ISBN-10 : </a:t>
            </a:r>
            <a:r>
              <a:rPr lang="en-US" altLang="ja-JP" dirty="0" smtClean="0"/>
              <a:t>48356403</a:t>
            </a:r>
            <a:r>
              <a:rPr lang="en-US" altLang="ja-JP" sz="3600" b="1" dirty="0" smtClean="0">
                <a:solidFill>
                  <a:srgbClr val="FF0000"/>
                </a:solidFill>
              </a:rPr>
              <a:t>30 </a:t>
            </a:r>
            <a:r>
              <a:rPr lang="ja-JP" altLang="en-US" dirty="0" smtClean="0"/>
              <a:t>で注文したら</a:t>
            </a:r>
            <a:endParaRPr lang="en-US" altLang="ja-JP" dirty="0" smtClean="0"/>
          </a:p>
          <a:p>
            <a:r>
              <a:rPr lang="ja-JP" altLang="en-US" dirty="0" smtClean="0"/>
              <a:t>違う本が届いた</a:t>
            </a:r>
            <a:r>
              <a:rPr lang="en-US" altLang="ja-JP" dirty="0" smtClean="0"/>
              <a:t>…</a:t>
            </a:r>
          </a:p>
          <a:p>
            <a:r>
              <a:rPr lang="en-US" altLang="ja-JP" b="1" dirty="0"/>
              <a:t>ISBN-10 : </a:t>
            </a:r>
            <a:r>
              <a:rPr lang="en-US" altLang="ja-JP" dirty="0" smtClean="0"/>
              <a:t>48356403</a:t>
            </a:r>
            <a:r>
              <a:rPr lang="en-US" altLang="ja-JP" sz="3600" b="1" dirty="0" smtClean="0">
                <a:solidFill>
                  <a:srgbClr val="FF0000"/>
                </a:solidFill>
              </a:rPr>
              <a:t>3</a:t>
            </a:r>
            <a:r>
              <a:rPr lang="en-US" altLang="ja-JP" sz="3600" b="1" dirty="0" smtClean="0">
                <a:solidFill>
                  <a:srgbClr val="0070C0"/>
                </a:solidFill>
              </a:rPr>
              <a:t>1</a:t>
            </a:r>
            <a:r>
              <a:rPr lang="en-US" altLang="ja-JP" dirty="0" smtClean="0"/>
              <a:t> </a:t>
            </a:r>
            <a:r>
              <a:rPr lang="ja-JP" altLang="en-US" dirty="0"/>
              <a:t>で注文したら</a:t>
            </a:r>
            <a:endParaRPr lang="en-US" altLang="ja-JP" dirty="0"/>
          </a:p>
          <a:p>
            <a:r>
              <a:rPr lang="ja-JP" altLang="en-US" dirty="0"/>
              <a:t>「そのような本はありません」と言われた</a:t>
            </a:r>
            <a:endParaRPr lang="en-US" altLang="ja-JP" dirty="0"/>
          </a:p>
          <a:p>
            <a:endParaRPr lang="en-US" altLang="ja-JP" dirty="0" smtClean="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images-na.ssl-images-amazon.com/images/I/519nk6IPF-L._SX346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725" y="1690688"/>
            <a:ext cx="331470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452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誤り検出～簡単な例～</a:t>
            </a:r>
            <a:endParaRPr kumimoji="1" lang="ja-JP" altLang="en-US" dirty="0"/>
          </a:p>
        </p:txBody>
      </p:sp>
      <p:sp>
        <p:nvSpPr>
          <p:cNvPr id="3" name="コンテンツ プレースホルダー 2"/>
          <p:cNvSpPr>
            <a:spLocks noGrp="1"/>
          </p:cNvSpPr>
          <p:nvPr>
            <p:ph idx="1"/>
          </p:nvPr>
        </p:nvSpPr>
        <p:spPr>
          <a:xfrm>
            <a:off x="838200" y="1825625"/>
            <a:ext cx="7511143" cy="4351338"/>
          </a:xfrm>
        </p:spPr>
        <p:txBody>
          <a:bodyPr/>
          <a:lstStyle/>
          <a:p>
            <a:r>
              <a:rPr lang="en-US" altLang="ja-JP" b="1" dirty="0"/>
              <a:t>ISBN-10 : </a:t>
            </a:r>
            <a:r>
              <a:rPr lang="en-US" altLang="ja-JP" dirty="0"/>
              <a:t>4835640322</a:t>
            </a:r>
          </a:p>
          <a:p>
            <a:r>
              <a:rPr kumimoji="1" lang="en-US" altLang="ja-JP" dirty="0" smtClean="0"/>
              <a:t>10</a:t>
            </a:r>
            <a:r>
              <a:rPr kumimoji="1" lang="ja-JP" altLang="en-US" dirty="0" smtClean="0"/>
              <a:t>桁</a:t>
            </a:r>
            <a:r>
              <a:rPr lang="ja-JP" altLang="en-US" dirty="0"/>
              <a:t>の数字で</a:t>
            </a:r>
            <a:r>
              <a:rPr lang="ja-JP" altLang="en-US" dirty="0" smtClean="0"/>
              <a:t>注文する</a:t>
            </a:r>
            <a:endParaRPr lang="en-US" altLang="ja-JP" dirty="0" smtClean="0"/>
          </a:p>
          <a:p>
            <a:endParaRPr lang="en-US" altLang="ja-JP" dirty="0"/>
          </a:p>
          <a:p>
            <a:r>
              <a:rPr lang="ja-JP" altLang="en-US" dirty="0" smtClean="0"/>
              <a:t>１か所を書き間違えることは「ありえる」</a:t>
            </a:r>
            <a:endParaRPr lang="en-US" altLang="ja-JP" dirty="0" smtClean="0"/>
          </a:p>
          <a:p>
            <a:r>
              <a:rPr lang="ja-JP" altLang="en-US" dirty="0" smtClean="0"/>
              <a:t>２か所を書き間違えることはなさそうだが、「うまい具合に書き間違える確率」を下げておけば、被害はまずまず抑えられる</a:t>
            </a:r>
            <a:endParaRPr lang="en-US" altLang="ja-JP" dirty="0" smtClean="0"/>
          </a:p>
          <a:p>
            <a:endParaRPr lang="en-US" altLang="ja-JP" dirty="0"/>
          </a:p>
        </p:txBody>
      </p:sp>
      <p:pic>
        <p:nvPicPr>
          <p:cNvPr id="2050" name="Picture 2" descr="https://images-na.ssl-images-amazon.com/images/I/51TFi214bXL._SX35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68" y="149452"/>
            <a:ext cx="3428903" cy="484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8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チェックサムという誤り検出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正しい</a:t>
            </a:r>
            <a:r>
              <a:rPr kumimoji="1" lang="en-US" altLang="ja-JP" dirty="0" smtClean="0"/>
              <a:t>ISBN</a:t>
            </a:r>
          </a:p>
          <a:p>
            <a:pPr lvl="1"/>
            <a:r>
              <a:rPr lang="en-US" altLang="ja-JP" b="1" dirty="0"/>
              <a:t>ISBN-10 : </a:t>
            </a:r>
            <a:r>
              <a:rPr lang="en-US" altLang="ja-JP" dirty="0"/>
              <a:t>4835640322</a:t>
            </a:r>
          </a:p>
          <a:p>
            <a:pPr lvl="1"/>
            <a:r>
              <a:rPr lang="en-US" altLang="ja-JP" b="1" dirty="0"/>
              <a:t>ISBN-10 : </a:t>
            </a:r>
            <a:r>
              <a:rPr lang="en-US" altLang="ja-JP" dirty="0" smtClean="0"/>
              <a:t>48356403</a:t>
            </a:r>
            <a:r>
              <a:rPr lang="en-US" altLang="ja-JP" sz="3200" b="1" dirty="0" smtClean="0">
                <a:solidFill>
                  <a:srgbClr val="FF0000"/>
                </a:solidFill>
              </a:rPr>
              <a:t>30</a:t>
            </a:r>
          </a:p>
          <a:p>
            <a:pPr lvl="1"/>
            <a:endParaRPr kumimoji="1" lang="en-US" altLang="ja-JP" sz="3200" b="1" dirty="0">
              <a:solidFill>
                <a:srgbClr val="FF0000"/>
              </a:solidFill>
            </a:endParaRPr>
          </a:p>
          <a:p>
            <a:pPr lvl="1"/>
            <a:r>
              <a:rPr lang="en-US" altLang="ja-JP" sz="2800" dirty="0" smtClean="0"/>
              <a:t>10 * 4 + 9 * 8 + 8 * 3 + 7 * 5 + 6 * 6 + 5 * 4 + 4 * 0 + 3 * 3 + 2 * 2 = 240</a:t>
            </a:r>
          </a:p>
          <a:p>
            <a:pPr lvl="1"/>
            <a:r>
              <a:rPr kumimoji="1" lang="en-US" altLang="ja-JP" sz="2800" dirty="0" smtClean="0"/>
              <a:t>240 </a:t>
            </a:r>
            <a:r>
              <a:rPr kumimoji="1" lang="ja-JP" altLang="en-US" sz="2800" dirty="0" smtClean="0"/>
              <a:t>を </a:t>
            </a:r>
            <a:r>
              <a:rPr kumimoji="1" lang="en-US" altLang="ja-JP" sz="2800" dirty="0" smtClean="0"/>
              <a:t>11</a:t>
            </a:r>
            <a:r>
              <a:rPr kumimoji="1" lang="ja-JP" altLang="en-US" sz="2800" dirty="0" smtClean="0"/>
              <a:t>で割ると余りは</a:t>
            </a:r>
            <a:r>
              <a:rPr kumimoji="1" lang="en-US" altLang="ja-JP" sz="2800" dirty="0" smtClean="0"/>
              <a:t>9</a:t>
            </a:r>
          </a:p>
          <a:p>
            <a:pPr lvl="1"/>
            <a:r>
              <a:rPr lang="en-US" altLang="ja-JP" sz="2800" dirty="0" smtClean="0"/>
              <a:t>11-9 = 2 </a:t>
            </a:r>
            <a:r>
              <a:rPr lang="ja-JP" altLang="en-US" sz="2800" dirty="0" smtClean="0"/>
              <a:t>なので、末尾を</a:t>
            </a:r>
            <a:r>
              <a:rPr lang="en-US" altLang="ja-JP" sz="2800" dirty="0" smtClean="0"/>
              <a:t>2</a:t>
            </a:r>
            <a:r>
              <a:rPr lang="ja-JP" altLang="en-US" sz="2800" dirty="0" smtClean="0"/>
              <a:t>にすると </a:t>
            </a:r>
            <a:r>
              <a:rPr lang="en-US" altLang="ja-JP" sz="2800" dirty="0"/>
              <a:t>4835640322</a:t>
            </a:r>
          </a:p>
          <a:p>
            <a:pPr lvl="1"/>
            <a:endParaRPr kumimoji="1" lang="ja-JP" altLang="en-US" sz="2800" dirty="0"/>
          </a:p>
        </p:txBody>
      </p:sp>
    </p:spTree>
    <p:extLst>
      <p:ext uri="{BB962C8B-B14F-4D97-AF65-F5344CB8AC3E}">
        <p14:creationId xmlns:p14="http://schemas.microsoft.com/office/powerpoint/2010/main" val="58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endParaRPr kumimoji="1" lang="ja-JP" altLang="en-US" dirty="0"/>
          </a:p>
        </p:txBody>
      </p:sp>
    </p:spTree>
    <p:extLst>
      <p:ext uri="{BB962C8B-B14F-4D97-AF65-F5344CB8AC3E}">
        <p14:creationId xmlns:p14="http://schemas.microsoft.com/office/powerpoint/2010/main" val="2092301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チェックサムという誤り検出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正しい</a:t>
            </a:r>
            <a:r>
              <a:rPr kumimoji="1" lang="en-US" altLang="ja-JP" dirty="0" smtClean="0"/>
              <a:t>ISBN</a:t>
            </a:r>
          </a:p>
          <a:p>
            <a:pPr lvl="1"/>
            <a:r>
              <a:rPr lang="en-US" altLang="ja-JP" b="1" dirty="0"/>
              <a:t>ISBN-10 : </a:t>
            </a:r>
            <a:r>
              <a:rPr lang="en-US" altLang="ja-JP" dirty="0"/>
              <a:t>4835640322</a:t>
            </a:r>
          </a:p>
          <a:p>
            <a:pPr lvl="1"/>
            <a:r>
              <a:rPr lang="en-US" altLang="ja-JP" b="1" dirty="0"/>
              <a:t>ISBN-10 : </a:t>
            </a:r>
            <a:r>
              <a:rPr lang="en-US" altLang="ja-JP" dirty="0" smtClean="0"/>
              <a:t>48356403</a:t>
            </a:r>
            <a:r>
              <a:rPr lang="en-US" altLang="ja-JP" sz="3200" b="1" dirty="0" smtClean="0">
                <a:solidFill>
                  <a:srgbClr val="FF0000"/>
                </a:solidFill>
              </a:rPr>
              <a:t>30</a:t>
            </a:r>
          </a:p>
          <a:p>
            <a:pPr lvl="1"/>
            <a:endParaRPr kumimoji="1" lang="en-US" altLang="ja-JP" sz="3200" b="1" dirty="0">
              <a:solidFill>
                <a:srgbClr val="FF0000"/>
              </a:solidFill>
            </a:endParaRPr>
          </a:p>
          <a:p>
            <a:pPr lvl="1"/>
            <a:r>
              <a:rPr lang="en-US" altLang="ja-JP" sz="2800" dirty="0" smtClean="0"/>
              <a:t>10 * 4 + 9 * 8 + 8 * 3 + 7 * 5 + 6 * 6 + 5 * 4 + 4 * 0 + 3 * 3 + 2 * </a:t>
            </a:r>
            <a:r>
              <a:rPr lang="en-US" altLang="ja-JP" sz="2800" b="1" dirty="0">
                <a:solidFill>
                  <a:srgbClr val="FF0000"/>
                </a:solidFill>
              </a:rPr>
              <a:t>3</a:t>
            </a:r>
            <a:r>
              <a:rPr lang="en-US" altLang="ja-JP" sz="2800" dirty="0" smtClean="0"/>
              <a:t> = 240 + 2 = </a:t>
            </a:r>
            <a:r>
              <a:rPr lang="en-US" altLang="ja-JP" sz="2800" b="1" dirty="0" smtClean="0">
                <a:solidFill>
                  <a:srgbClr val="FF0000"/>
                </a:solidFill>
              </a:rPr>
              <a:t>242</a:t>
            </a:r>
          </a:p>
          <a:p>
            <a:pPr lvl="1"/>
            <a:r>
              <a:rPr lang="en-US" altLang="ja-JP" sz="2800" b="1" dirty="0" smtClean="0">
                <a:solidFill>
                  <a:srgbClr val="FF0000"/>
                </a:solidFill>
              </a:rPr>
              <a:t>242</a:t>
            </a:r>
            <a:r>
              <a:rPr kumimoji="1" lang="en-US" altLang="ja-JP" sz="2800" dirty="0" smtClean="0"/>
              <a:t> </a:t>
            </a:r>
            <a:r>
              <a:rPr kumimoji="1" lang="ja-JP" altLang="en-US" sz="2800" dirty="0" smtClean="0"/>
              <a:t>を </a:t>
            </a:r>
            <a:r>
              <a:rPr kumimoji="1" lang="en-US" altLang="ja-JP" sz="2800" dirty="0" smtClean="0"/>
              <a:t>11</a:t>
            </a:r>
            <a:r>
              <a:rPr kumimoji="1" lang="ja-JP" altLang="en-US" sz="2800" dirty="0" smtClean="0"/>
              <a:t>で割ると余りは</a:t>
            </a:r>
            <a:r>
              <a:rPr kumimoji="1" lang="en-US" altLang="ja-JP" sz="2800" b="1" dirty="0" smtClean="0">
                <a:solidFill>
                  <a:srgbClr val="0070C0"/>
                </a:solidFill>
              </a:rPr>
              <a:t>0</a:t>
            </a:r>
          </a:p>
          <a:p>
            <a:pPr lvl="1"/>
            <a:r>
              <a:rPr lang="ja-JP" altLang="en-US" sz="2800" dirty="0" smtClean="0"/>
              <a:t>この場合は、末尾を</a:t>
            </a:r>
            <a:r>
              <a:rPr lang="en-US" altLang="ja-JP" sz="2800" b="1" dirty="0" smtClean="0">
                <a:solidFill>
                  <a:srgbClr val="0070C0"/>
                </a:solidFill>
              </a:rPr>
              <a:t>0</a:t>
            </a:r>
            <a:r>
              <a:rPr lang="ja-JP" altLang="en-US" sz="2800" dirty="0" smtClean="0"/>
              <a:t>にすると </a:t>
            </a:r>
            <a:r>
              <a:rPr lang="en-US" altLang="ja-JP" sz="2800" dirty="0" smtClean="0"/>
              <a:t>48356403</a:t>
            </a:r>
            <a:r>
              <a:rPr lang="en-US" altLang="ja-JP" sz="2800" b="1" dirty="0" smtClean="0">
                <a:solidFill>
                  <a:srgbClr val="FF0000"/>
                </a:solidFill>
              </a:rPr>
              <a:t>3</a:t>
            </a:r>
            <a:r>
              <a:rPr lang="en-US" altLang="ja-JP" sz="2800" b="1" dirty="0" smtClean="0">
                <a:solidFill>
                  <a:srgbClr val="0070C0"/>
                </a:solidFill>
              </a:rPr>
              <a:t>0</a:t>
            </a:r>
          </a:p>
          <a:p>
            <a:pPr lvl="1"/>
            <a:r>
              <a:rPr lang="ja-JP" altLang="en-US" sz="2800" dirty="0" smtClean="0"/>
              <a:t>この</a:t>
            </a:r>
            <a:r>
              <a:rPr lang="en-US" altLang="ja-JP" sz="2800" dirty="0" smtClean="0"/>
              <a:t>ISBN</a:t>
            </a:r>
            <a:r>
              <a:rPr lang="ja-JP" altLang="en-US" sz="2800" dirty="0" smtClean="0"/>
              <a:t>は実在</a:t>
            </a:r>
            <a:r>
              <a:rPr lang="en-US" altLang="ja-JP" sz="2800" dirty="0" smtClean="0"/>
              <a:t>OK</a:t>
            </a:r>
            <a:endParaRPr lang="en-US" altLang="ja-JP" sz="2800" dirty="0"/>
          </a:p>
          <a:p>
            <a:pPr lvl="1"/>
            <a:endParaRPr lang="en-US" altLang="ja-JP" sz="2800" dirty="0"/>
          </a:p>
          <a:p>
            <a:pPr lvl="1"/>
            <a:endParaRPr kumimoji="1" lang="ja-JP" altLang="en-US" sz="2800" dirty="0"/>
          </a:p>
        </p:txBody>
      </p:sp>
    </p:spTree>
    <p:extLst>
      <p:ext uri="{BB962C8B-B14F-4D97-AF65-F5344CB8AC3E}">
        <p14:creationId xmlns:p14="http://schemas.microsoft.com/office/powerpoint/2010/main" val="35598967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ISBN</a:t>
            </a:r>
            <a:r>
              <a:rPr kumimoji="1" lang="ja-JP" altLang="en-US" dirty="0" smtClean="0"/>
              <a:t>のチェックサムとハッシュ関数</a:t>
            </a:r>
            <a:endParaRPr kumimoji="1" lang="ja-JP" altLang="en-US" dirty="0"/>
          </a:p>
        </p:txBody>
      </p:sp>
      <p:sp>
        <p:nvSpPr>
          <p:cNvPr id="3" name="コンテンツ プレースホルダー 2"/>
          <p:cNvSpPr>
            <a:spLocks noGrp="1"/>
          </p:cNvSpPr>
          <p:nvPr>
            <p:ph idx="1"/>
          </p:nvPr>
        </p:nvSpPr>
        <p:spPr>
          <a:xfrm>
            <a:off x="0" y="1978025"/>
            <a:ext cx="6150429" cy="4351338"/>
          </a:xfrm>
        </p:spPr>
        <p:txBody>
          <a:bodyPr/>
          <a:lstStyle/>
          <a:p>
            <a:r>
              <a:rPr kumimoji="1" lang="en-US" altLang="ja-JP" dirty="0" smtClean="0"/>
              <a:t>ISBN</a:t>
            </a:r>
            <a:r>
              <a:rPr kumimoji="1" lang="ja-JP" altLang="en-US" dirty="0" smtClean="0"/>
              <a:t>のチェックサム</a:t>
            </a:r>
            <a:endParaRPr kumimoji="1" lang="en-US" altLang="ja-JP" dirty="0" smtClean="0"/>
          </a:p>
          <a:p>
            <a:pPr lvl="1"/>
            <a:r>
              <a:rPr lang="ja-JP" altLang="en-US" dirty="0" smtClean="0"/>
              <a:t>関数</a:t>
            </a:r>
            <a:endParaRPr lang="en-US" altLang="ja-JP" dirty="0" smtClean="0"/>
          </a:p>
          <a:p>
            <a:pPr lvl="1"/>
            <a:r>
              <a:rPr kumimoji="1" lang="ja-JP" altLang="en-US" dirty="0" smtClean="0"/>
              <a:t>決められた数</a:t>
            </a:r>
            <a:r>
              <a:rPr kumimoji="1" lang="en-US" altLang="ja-JP" dirty="0" smtClean="0"/>
              <a:t>(9</a:t>
            </a:r>
            <a:r>
              <a:rPr kumimoji="1" lang="ja-JP" altLang="en-US" dirty="0" smtClean="0"/>
              <a:t>個</a:t>
            </a:r>
            <a:r>
              <a:rPr kumimoji="1" lang="en-US" altLang="ja-JP" dirty="0" smtClean="0"/>
              <a:t>)</a:t>
            </a:r>
            <a:r>
              <a:rPr kumimoji="1" lang="ja-JP" altLang="en-US" dirty="0" smtClean="0"/>
              <a:t>の数字を受け取って</a:t>
            </a:r>
            <a:endParaRPr kumimoji="1" lang="en-US" altLang="ja-JP" dirty="0" smtClean="0"/>
          </a:p>
          <a:p>
            <a:pPr lvl="1"/>
            <a:r>
              <a:rPr lang="ja-JP" altLang="en-US" dirty="0" smtClean="0"/>
              <a:t>１桁の数を返す</a:t>
            </a:r>
            <a:endParaRPr lang="en-US" altLang="ja-JP" dirty="0" smtClean="0"/>
          </a:p>
          <a:p>
            <a:pPr lvl="1"/>
            <a:r>
              <a:rPr lang="ja-JP" altLang="en-US" dirty="0" smtClean="0"/>
              <a:t>返される値はいろいろな本</a:t>
            </a:r>
            <a:r>
              <a:rPr lang="en-US" altLang="ja-JP" dirty="0" smtClean="0"/>
              <a:t>(</a:t>
            </a:r>
            <a:r>
              <a:rPr lang="ja-JP" altLang="en-US" dirty="0" smtClean="0"/>
              <a:t>入力</a:t>
            </a:r>
            <a:r>
              <a:rPr lang="en-US" altLang="ja-JP" dirty="0" smtClean="0"/>
              <a:t>)</a:t>
            </a:r>
            <a:r>
              <a:rPr lang="ja-JP" altLang="en-US" dirty="0" err="1" smtClean="0"/>
              <a:t>に共</a:t>
            </a:r>
            <a:r>
              <a:rPr lang="ja-JP" altLang="en-US" dirty="0" smtClean="0"/>
              <a:t>通する</a:t>
            </a:r>
            <a:endParaRPr lang="en-US" altLang="ja-JP" dirty="0" smtClean="0"/>
          </a:p>
          <a:p>
            <a:pPr lvl="1"/>
            <a:r>
              <a:rPr kumimoji="1" lang="ja-JP" altLang="en-US" dirty="0" smtClean="0"/>
              <a:t>→　復元不可能</a:t>
            </a:r>
            <a:endParaRPr kumimoji="1" lang="ja-JP" altLang="en-US" dirty="0"/>
          </a:p>
        </p:txBody>
      </p:sp>
      <p:sp>
        <p:nvSpPr>
          <p:cNvPr id="4" name="コンテンツ プレースホルダー 2"/>
          <p:cNvSpPr txBox="1">
            <a:spLocks/>
          </p:cNvSpPr>
          <p:nvPr/>
        </p:nvSpPr>
        <p:spPr>
          <a:xfrm>
            <a:off x="5932714" y="1978025"/>
            <a:ext cx="61504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ハッシュ関数</a:t>
            </a:r>
            <a:endParaRPr lang="en-US" altLang="ja-JP" dirty="0" smtClean="0"/>
          </a:p>
          <a:p>
            <a:pPr lvl="1"/>
            <a:r>
              <a:rPr lang="ja-JP" altLang="en-US" dirty="0" smtClean="0"/>
              <a:t>任意長の文字列を受け取って</a:t>
            </a:r>
            <a:endParaRPr lang="en-US" altLang="ja-JP" dirty="0" smtClean="0"/>
          </a:p>
          <a:p>
            <a:pPr lvl="1"/>
            <a:r>
              <a:rPr lang="ja-JP" altLang="en-US" dirty="0" smtClean="0"/>
              <a:t>決められた長さの文字列を返す</a:t>
            </a:r>
            <a:endParaRPr lang="en-US" altLang="ja-JP" dirty="0" smtClean="0"/>
          </a:p>
          <a:p>
            <a:pPr lvl="1"/>
            <a:r>
              <a:rPr lang="ja-JP" altLang="en-US" dirty="0" smtClean="0"/>
              <a:t>返される値はいろいろな文字列</a:t>
            </a:r>
            <a:r>
              <a:rPr lang="en-US" altLang="ja-JP" dirty="0" smtClean="0"/>
              <a:t>(</a:t>
            </a:r>
            <a:r>
              <a:rPr lang="ja-JP" altLang="en-US" dirty="0" smtClean="0"/>
              <a:t>入力</a:t>
            </a:r>
            <a:r>
              <a:rPr lang="en-US" altLang="ja-JP" dirty="0" smtClean="0"/>
              <a:t>)</a:t>
            </a:r>
            <a:r>
              <a:rPr lang="ja-JP" altLang="en-US" dirty="0" err="1" smtClean="0"/>
              <a:t>に共</a:t>
            </a:r>
            <a:r>
              <a:rPr lang="ja-JP" altLang="en-US" dirty="0" smtClean="0"/>
              <a:t>通する</a:t>
            </a:r>
            <a:endParaRPr lang="en-US" altLang="ja-JP" dirty="0" smtClean="0"/>
          </a:p>
          <a:p>
            <a:pPr lvl="1"/>
            <a:r>
              <a:rPr lang="ja-JP" altLang="en-US" dirty="0" smtClean="0"/>
              <a:t>→　復元不可能</a:t>
            </a:r>
            <a:endParaRPr lang="ja-JP" altLang="en-US" dirty="0"/>
          </a:p>
        </p:txBody>
      </p:sp>
    </p:spTree>
    <p:extLst>
      <p:ext uri="{BB962C8B-B14F-4D97-AF65-F5344CB8AC3E}">
        <p14:creationId xmlns:p14="http://schemas.microsoft.com/office/powerpoint/2010/main" val="1577776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活用分野</a:t>
            </a:r>
            <a:endParaRPr kumimoji="1" lang="en-US" altLang="ja-JP" dirty="0" smtClean="0"/>
          </a:p>
          <a:p>
            <a:pPr lvl="1"/>
            <a:r>
              <a:rPr kumimoji="1" lang="en-US" altLang="ja-JP" dirty="0" smtClean="0"/>
              <a:t>DNA</a:t>
            </a:r>
            <a:r>
              <a:rPr kumimoji="1" lang="ja-JP" altLang="en-US" dirty="0" smtClean="0"/>
              <a:t>情報など秘匿性の高い情報の扱い</a:t>
            </a:r>
            <a:endParaRPr kumimoji="1" lang="en-US" altLang="ja-JP" dirty="0" smtClean="0"/>
          </a:p>
          <a:p>
            <a:pPr lvl="1"/>
            <a:r>
              <a:rPr lang="ja-JP" altLang="en-US" dirty="0" smtClean="0"/>
              <a:t>電子情報の改ざんや誤り訂正</a:t>
            </a:r>
            <a:endParaRPr lang="en-US" altLang="ja-JP" dirty="0" smtClean="0"/>
          </a:p>
          <a:p>
            <a:pPr lvl="1"/>
            <a:r>
              <a:rPr kumimoji="1" lang="ja-JP" altLang="en-US" dirty="0" smtClean="0"/>
              <a:t>暗号と復号</a:t>
            </a:r>
            <a:endParaRPr kumimoji="1" lang="en-US" altLang="ja-JP" dirty="0" smtClean="0"/>
          </a:p>
          <a:p>
            <a:pPr lvl="1"/>
            <a:r>
              <a:rPr lang="ja-JP" altLang="en-US" dirty="0" smtClean="0"/>
              <a:t>復号不可能な秘匿化</a:t>
            </a:r>
            <a:endParaRPr lang="en-US" altLang="ja-JP" dirty="0" smtClean="0"/>
          </a:p>
          <a:p>
            <a:r>
              <a:rPr kumimoji="1" lang="ja-JP" altLang="en-US" dirty="0" smtClean="0"/>
              <a:t>背景となる数学</a:t>
            </a:r>
            <a:endParaRPr kumimoji="1" lang="en-US" altLang="ja-JP" dirty="0" smtClean="0"/>
          </a:p>
          <a:p>
            <a:pPr lvl="1"/>
            <a:r>
              <a:rPr lang="ja-JP" altLang="en-US" dirty="0" smtClean="0"/>
              <a:t>整数論・素数は一筋縄ではいかない対象</a:t>
            </a:r>
            <a:endParaRPr lang="en-US" altLang="ja-JP" dirty="0" smtClean="0"/>
          </a:p>
          <a:p>
            <a:pPr lvl="1"/>
            <a:r>
              <a:rPr lang="ja-JP" altLang="en-US" dirty="0" smtClean="0"/>
              <a:t>計算機を使っても難しい</a:t>
            </a:r>
            <a:endParaRPr lang="en-US" altLang="ja-JP" dirty="0" smtClean="0"/>
          </a:p>
          <a:p>
            <a:pPr lvl="1"/>
            <a:r>
              <a:rPr kumimoji="1" lang="ja-JP" altLang="en-US" dirty="0" smtClean="0"/>
              <a:t>割り算と余り</a:t>
            </a:r>
            <a:endParaRPr kumimoji="1" lang="en-US" altLang="ja-JP" dirty="0" smtClean="0"/>
          </a:p>
          <a:p>
            <a:pPr lvl="1"/>
            <a:r>
              <a:rPr lang="ja-JP" altLang="en-US" dirty="0"/>
              <a:t>一方</a:t>
            </a:r>
            <a:r>
              <a:rPr lang="ja-JP" altLang="en-US" dirty="0" smtClean="0"/>
              <a:t>向性関数</a:t>
            </a:r>
            <a:r>
              <a:rPr lang="en-US" altLang="ja-JP" dirty="0" smtClean="0"/>
              <a:t>(</a:t>
            </a:r>
            <a:r>
              <a:rPr lang="ja-JP" altLang="en-US" dirty="0" smtClean="0"/>
              <a:t>ある関数の計算は簡単だが、その逆関数計算は難しい</a:t>
            </a:r>
            <a:r>
              <a:rPr lang="en-US" altLang="ja-JP" dirty="0" smtClean="0"/>
              <a:t>)</a:t>
            </a:r>
            <a:endParaRPr kumimoji="1" lang="en-US" altLang="ja-JP" dirty="0" smtClean="0"/>
          </a:p>
          <a:p>
            <a:pPr lvl="1"/>
            <a:r>
              <a:rPr lang="ja-JP" altLang="en-US" dirty="0" smtClean="0"/>
              <a:t>「同型」「準同型」～代数</a:t>
            </a:r>
            <a:endParaRPr lang="en-US" altLang="ja-JP" dirty="0" smtClean="0"/>
          </a:p>
          <a:p>
            <a:pPr lvl="1"/>
            <a:r>
              <a:rPr kumimoji="1" lang="ja-JP" altLang="en-US" dirty="0"/>
              <a:t>情報</a:t>
            </a:r>
            <a:r>
              <a:rPr kumimoji="1" lang="ja-JP" altLang="en-US" dirty="0" smtClean="0"/>
              <a:t>を落としてしまうハッシュ関数は、本当に逆計算</a:t>
            </a:r>
            <a:r>
              <a:rPr kumimoji="1" lang="ja-JP" altLang="en-US" smtClean="0"/>
              <a:t>が不可能</a:t>
            </a:r>
            <a:endParaRPr kumimoji="1" lang="en-US" altLang="ja-JP" smtClean="0"/>
          </a:p>
        </p:txBody>
      </p:sp>
    </p:spTree>
    <p:extLst>
      <p:ext uri="{BB962C8B-B14F-4D97-AF65-F5344CB8AC3E}">
        <p14:creationId xmlns:p14="http://schemas.microsoft.com/office/powerpoint/2010/main" val="342219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r>
              <a:rPr kumimoji="1" lang="ja-JP" altLang="en-US" dirty="0" smtClean="0"/>
              <a:t>隠しておけない</a:t>
            </a:r>
            <a:endParaRPr kumimoji="1" lang="en-US" altLang="ja-JP" dirty="0" smtClean="0"/>
          </a:p>
          <a:p>
            <a:pPr lvl="1"/>
            <a:r>
              <a:rPr lang="ja-JP" altLang="en-US" dirty="0" smtClean="0"/>
              <a:t>サイバー攻撃される</a:t>
            </a:r>
            <a:endParaRPr lang="en-US" altLang="ja-JP" dirty="0" smtClean="0"/>
          </a:p>
          <a:p>
            <a:pPr lvl="1"/>
            <a:r>
              <a:rPr lang="ja-JP" altLang="en-US" dirty="0" smtClean="0"/>
              <a:t>どこかに置き忘れる</a:t>
            </a:r>
            <a:endParaRPr lang="en-US" altLang="ja-JP" dirty="0" smtClean="0"/>
          </a:p>
          <a:p>
            <a:pPr lvl="1"/>
            <a:r>
              <a:rPr kumimoji="1" lang="ja-JP" altLang="en-US" dirty="0" smtClean="0"/>
              <a:t>データの解析が大規模になりすぎたため、「クラウド・コンピュータ」で解析する　・・・　</a:t>
            </a:r>
            <a:r>
              <a:rPr kumimoji="1" lang="en-US" altLang="ja-JP" dirty="0" smtClean="0"/>
              <a:t>DNA</a:t>
            </a:r>
            <a:r>
              <a:rPr kumimoji="1" lang="ja-JP" altLang="en-US" dirty="0" smtClean="0"/>
              <a:t>情報をネット上に晒す</a:t>
            </a:r>
            <a:endParaRPr kumimoji="1" lang="en-US" altLang="ja-JP" dirty="0" smtClean="0"/>
          </a:p>
          <a:p>
            <a:endParaRPr kumimoji="1" lang="ja-JP" altLang="en-US" dirty="0"/>
          </a:p>
        </p:txBody>
      </p:sp>
    </p:spTree>
    <p:extLst>
      <p:ext uri="{BB962C8B-B14F-4D97-AF65-F5344CB8AC3E}">
        <p14:creationId xmlns:p14="http://schemas.microsoft.com/office/powerpoint/2010/main" val="419704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DNA</a:t>
            </a:r>
            <a:r>
              <a:rPr kumimoji="1" lang="ja-JP" altLang="en-US" dirty="0" smtClean="0"/>
              <a:t>情報は「隠すべき」情報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隠しておけば問題ない</a:t>
            </a:r>
            <a:r>
              <a:rPr lang="ja-JP" altLang="en-US" dirty="0" err="1" smtClean="0"/>
              <a:t>。。。</a:t>
            </a:r>
            <a:endParaRPr lang="en-US" altLang="ja-JP" dirty="0" smtClean="0"/>
          </a:p>
          <a:p>
            <a:r>
              <a:rPr kumimoji="1" lang="ja-JP" altLang="en-US" dirty="0" smtClean="0"/>
              <a:t>隠しておけない</a:t>
            </a:r>
            <a:endParaRPr kumimoji="1" lang="en-US" altLang="ja-JP" dirty="0" smtClean="0"/>
          </a:p>
          <a:p>
            <a:pPr lvl="1"/>
            <a:r>
              <a:rPr lang="ja-JP" altLang="en-US" dirty="0" smtClean="0"/>
              <a:t>サイバー攻撃される</a:t>
            </a:r>
            <a:endParaRPr lang="en-US" altLang="ja-JP" dirty="0" smtClean="0"/>
          </a:p>
          <a:p>
            <a:pPr lvl="1"/>
            <a:r>
              <a:rPr lang="ja-JP" altLang="en-US" dirty="0" smtClean="0"/>
              <a:t>どこかに置き忘れる</a:t>
            </a:r>
            <a:endParaRPr lang="en-US" altLang="ja-JP" dirty="0" smtClean="0"/>
          </a:p>
          <a:p>
            <a:pPr lvl="1"/>
            <a:r>
              <a:rPr kumimoji="1" lang="ja-JP" altLang="en-US" dirty="0" smtClean="0"/>
              <a:t>データの解析が大規模になりすぎたため、「クラウド・コンピュータ」で解析する　・・・　</a:t>
            </a:r>
            <a:r>
              <a:rPr kumimoji="1" lang="en-US" altLang="ja-JP" dirty="0" smtClean="0"/>
              <a:t>DNA</a:t>
            </a:r>
            <a:r>
              <a:rPr kumimoji="1" lang="ja-JP" altLang="en-US" dirty="0" smtClean="0"/>
              <a:t>情報をネット上に晒す</a:t>
            </a:r>
            <a:endParaRPr kumimoji="1" lang="en-US" altLang="ja-JP" dirty="0" smtClean="0"/>
          </a:p>
          <a:p>
            <a:r>
              <a:rPr kumimoji="1" lang="ja-JP" altLang="en-US" dirty="0" smtClean="0"/>
              <a:t>「暗号化」してわからなくする</a:t>
            </a:r>
            <a:endParaRPr kumimoji="1" lang="ja-JP" altLang="en-US" dirty="0"/>
          </a:p>
        </p:txBody>
      </p:sp>
    </p:spTree>
    <p:extLst>
      <p:ext uri="{BB962C8B-B14F-4D97-AF65-F5344CB8AC3E}">
        <p14:creationId xmlns:p14="http://schemas.microsoft.com/office/powerpoint/2010/main" val="14742209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4320</Words>
  <Application>Microsoft Office PowerPoint</Application>
  <PresentationFormat>ワイド画面</PresentationFormat>
  <Paragraphs>434</Paragraphs>
  <Slides>72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新細明體</vt:lpstr>
      <vt:lpstr>游ゴシック</vt:lpstr>
      <vt:lpstr>游ゴシック Light</vt:lpstr>
      <vt:lpstr>Arial</vt:lpstr>
      <vt:lpstr>Lucida Console</vt:lpstr>
      <vt:lpstr>Office テーマ</vt:lpstr>
      <vt:lpstr>DNA情報管理 と Digital Forensic</vt:lpstr>
      <vt:lpstr>DNA鑑定</vt:lpstr>
      <vt:lpstr>PowerPoint プレゼンテーション</vt:lpstr>
      <vt:lpstr>PowerPoint プレゼンテーション</vt:lpstr>
      <vt:lpstr>PowerPoint プレゼンテーション</vt:lpstr>
      <vt:lpstr>PowerPoint プレゼンテーション</vt:lpstr>
      <vt:lpstr>DNA情報は「隠すべき」情報</vt:lpstr>
      <vt:lpstr>DNA情報は「隠すべき」情報</vt:lpstr>
      <vt:lpstr>DNA情報は「隠すべき」情報</vt:lpstr>
      <vt:lpstr>暗号化</vt:lpstr>
      <vt:lpstr>暗号化</vt:lpstr>
      <vt:lpstr>暗号化</vt:lpstr>
      <vt:lpstr>暗号化のルール</vt:lpstr>
      <vt:lpstr>暗号化のルール</vt:lpstr>
      <vt:lpstr>PowerPoint プレゼンテーション</vt:lpstr>
      <vt:lpstr>PowerPoint プレゼンテーション</vt:lpstr>
      <vt:lpstr>文字化け</vt:lpstr>
      <vt:lpstr>文字エンコーディングは 暗号用に使えるか？</vt:lpstr>
      <vt:lpstr>文字エンコーディングは 暗号用に使えるか？</vt:lpstr>
      <vt:lpstr>エンコーディングって？  コンピュータにおける「文字」の扱い</vt:lpstr>
      <vt:lpstr>文字エンコーディングは 暗号用に使えるか？</vt:lpstr>
      <vt:lpstr>文字エンコーディングは 暗号用に使えるか？</vt:lpstr>
      <vt:lpstr>独自のエンコーディングを作ってシェアする</vt:lpstr>
      <vt:lpstr>MSワードファイルの「パスワード」かけ</vt:lpstr>
      <vt:lpstr>MSワードファイルの「パスワード」かけ (“0000” – “1111”の16通りの場合)</vt:lpstr>
      <vt:lpstr>PowerPoint プレゼンテーション</vt:lpstr>
      <vt:lpstr>PowerPoint プレゼンテーション</vt:lpstr>
      <vt:lpstr>PowerPoint プレゼンテーション</vt:lpstr>
      <vt:lpstr>なんだか「ごたいそう」な感じだが…</vt:lpstr>
      <vt:lpstr>AES法の欠点</vt:lpstr>
      <vt:lpstr>もっと安全な暗号化　「公開鍵方式」</vt:lpstr>
      <vt:lpstr>もっと安全な暗号化　「公開鍵方式」</vt:lpstr>
      <vt:lpstr>一方向的な関数の例</vt:lpstr>
      <vt:lpstr>一方向的な関数の例</vt:lpstr>
      <vt:lpstr>一方向的な関数の例</vt:lpstr>
      <vt:lpstr>平方根を求めるのはなぜ面倒くさいのか？</vt:lpstr>
      <vt:lpstr>素数の掛け算に基づく２つの鍵</vt:lpstr>
      <vt:lpstr>RSA暗号</vt:lpstr>
      <vt:lpstr>RSAアルゴリズムの数学</vt:lpstr>
      <vt:lpstr>RSAアルゴリズムの数学 (2)</vt:lpstr>
      <vt:lpstr>RSAアルゴリズムの数学 (3)</vt:lpstr>
      <vt:lpstr>RSAアルゴリズムの数学 (3)</vt:lpstr>
      <vt:lpstr>PowerPoint プレゼンテーション</vt:lpstr>
      <vt:lpstr>暗号化作業を実際にやってみたい？</vt:lpstr>
      <vt:lpstr>暗号化したままデータ計算して こっそり、その結果を知る</vt:lpstr>
      <vt:lpstr>暗号化したままデータ計算して こっそり、その結果を知る</vt:lpstr>
      <vt:lpstr>準同型</vt:lpstr>
      <vt:lpstr>RSAの f と◆ と ◎</vt:lpstr>
      <vt:lpstr>準同型暗号</vt:lpstr>
      <vt:lpstr>ウェブサイトでやってみる</vt:lpstr>
      <vt:lpstr>復号不可能</vt:lpstr>
      <vt:lpstr>ハッシュ関数</vt:lpstr>
      <vt:lpstr>ハッシュ関数</vt:lpstr>
      <vt:lpstr>ハッシュ関数</vt:lpstr>
      <vt:lpstr>ハッシュ関数～どうして復元できないか？</vt:lpstr>
      <vt:lpstr>ハッシュ関数～どうして復元できないか？</vt:lpstr>
      <vt:lpstr>ハッシュ関数～どうして復元できないか？</vt:lpstr>
      <vt:lpstr>ハッシュ関数～どうして復元できないか？</vt:lpstr>
      <vt:lpstr>ハッシュ関数～どうして復元できないか？</vt:lpstr>
      <vt:lpstr>ハッシュ関数～どうして復元できないか？</vt:lpstr>
      <vt:lpstr>「復号不可能」が役に立つ場合</vt:lpstr>
      <vt:lpstr>Digital Forensic  「コンピュータ犯罪系法科学？」</vt:lpstr>
      <vt:lpstr>誤り検出～簡単な例～</vt:lpstr>
      <vt:lpstr>誤り検出～簡単な例～</vt:lpstr>
      <vt:lpstr>誤り検出～簡単な例～</vt:lpstr>
      <vt:lpstr>誤り検出～簡単な例～</vt:lpstr>
      <vt:lpstr>誤り検出～簡単な例～</vt:lpstr>
      <vt:lpstr>誤り検出～簡単な例～</vt:lpstr>
      <vt:lpstr>チェックサムという誤り検出</vt:lpstr>
      <vt:lpstr>チェックサムという誤り検出</vt:lpstr>
      <vt:lpstr>ISBNのチェックサムとハッシュ関数</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DNA情報管理 と Digital Forensic</dc:title>
  <dc:creator>ryamada</dc:creator>
  <cp:lastModifiedBy>ryamada</cp:lastModifiedBy>
  <cp:revision>51</cp:revision>
  <dcterms:created xsi:type="dcterms:W3CDTF">2020-10-14T00:48:36Z</dcterms:created>
  <dcterms:modified xsi:type="dcterms:W3CDTF">2020-10-15T03:15:37Z</dcterms:modified>
</cp:coreProperties>
</file>