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0E8E-1E08-464D-8581-0EA4372744C2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5B9-34D3-4FE0-BA33-0B5B940B6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73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0E8E-1E08-464D-8581-0EA4372744C2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5B9-34D3-4FE0-BA33-0B5B940B6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18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0E8E-1E08-464D-8581-0EA4372744C2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5B9-34D3-4FE0-BA33-0B5B940B6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2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0E8E-1E08-464D-8581-0EA4372744C2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5B9-34D3-4FE0-BA33-0B5B940B6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0E8E-1E08-464D-8581-0EA4372744C2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5B9-34D3-4FE0-BA33-0B5B940B6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76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0E8E-1E08-464D-8581-0EA4372744C2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5B9-34D3-4FE0-BA33-0B5B940B6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6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0E8E-1E08-464D-8581-0EA4372744C2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5B9-34D3-4FE0-BA33-0B5B940B6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1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0E8E-1E08-464D-8581-0EA4372744C2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5B9-34D3-4FE0-BA33-0B5B940B6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7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0E8E-1E08-464D-8581-0EA4372744C2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5B9-34D3-4FE0-BA33-0B5B940B6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08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0E8E-1E08-464D-8581-0EA4372744C2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5B9-34D3-4FE0-BA33-0B5B940B6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98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0E8E-1E08-464D-8581-0EA4372744C2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95B9-34D3-4FE0-BA33-0B5B940B6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37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B0E8E-1E08-464D-8581-0EA4372744C2}" type="datetimeFigureOut">
              <a:rPr kumimoji="1" lang="ja-JP" altLang="en-US" smtClean="0"/>
              <a:t>2020/11/5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95B9-34D3-4FE0-BA33-0B5B940B6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93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細胞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形・運動 </a:t>
            </a:r>
            <a:r>
              <a:rPr lang="en-US" altLang="ja-JP" dirty="0" smtClean="0"/>
              <a:t>x </a:t>
            </a:r>
            <a:r>
              <a:rPr lang="ja-JP" altLang="en-US" dirty="0" smtClean="0"/>
              <a:t>遺伝子発現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統合</a:t>
            </a:r>
            <a:r>
              <a:rPr lang="ja-JP" altLang="en-US" dirty="0"/>
              <a:t>解析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ユスリ、高橋、山田</a:t>
            </a:r>
            <a:endParaRPr lang="en-US" altLang="ja-JP" dirty="0" smtClean="0"/>
          </a:p>
          <a:p>
            <a:r>
              <a:rPr kumimoji="1" lang="ja-JP" altLang="en-US" dirty="0"/>
              <a:t>京大</a:t>
            </a:r>
          </a:p>
        </p:txBody>
      </p:sp>
    </p:spTree>
    <p:extLst>
      <p:ext uri="{BB962C8B-B14F-4D97-AF65-F5344CB8AC3E}">
        <p14:creationId xmlns:p14="http://schemas.microsoft.com/office/powerpoint/2010/main" val="89731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解析方法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内田先生からいただいた５２細胞の１細胞トランスクリプトームデータと、それに対応する動画とを処理した</a:t>
            </a:r>
            <a:endParaRPr kumimoji="1" lang="en-US" altLang="ja-JP" dirty="0" smtClean="0"/>
          </a:p>
          <a:p>
            <a:r>
              <a:rPr lang="ja-JP" altLang="en-US" dirty="0" smtClean="0"/>
              <a:t>データ処理上、脱落し、２０細胞が対象となった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Resting-LPS 11, Moving-LPS 6, Resting-GM-CSF 1, Moving-GM-CSF 2</a:t>
            </a:r>
          </a:p>
          <a:p>
            <a:pPr lvl="1"/>
            <a:r>
              <a:rPr lang="ja-JP" altLang="en-US" dirty="0" smtClean="0"/>
              <a:t>脱落</a:t>
            </a:r>
            <a:r>
              <a:rPr lang="ja-JP" altLang="en-US" dirty="0"/>
              <a:t>理由</a:t>
            </a:r>
            <a:r>
              <a:rPr lang="ja-JP" altLang="en-US" dirty="0" smtClean="0"/>
              <a:t>は、形解析でエラーとなる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穴あき等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時系列トラッキングの不適切、１実験にて２細胞が形・動き解析対象となるも遺伝子発現情報は１細胞分である、など</a:t>
            </a:r>
            <a:endParaRPr lang="en-US" altLang="ja-JP" dirty="0" smtClean="0"/>
          </a:p>
          <a:p>
            <a:r>
              <a:rPr kumimoji="1" lang="ja-JP" altLang="en-US" dirty="0" smtClean="0"/>
              <a:t>形・動き２６特徴量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ユスリ法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で、遺伝子発現は全遺伝子情報で</a:t>
            </a:r>
            <a:r>
              <a:rPr kumimoji="1" lang="en-US" altLang="ja-JP" dirty="0" smtClean="0"/>
              <a:t>UMAP</a:t>
            </a:r>
            <a:r>
              <a:rPr lang="ja-JP" altLang="en-US" dirty="0" smtClean="0"/>
              <a:t>を実施</a:t>
            </a:r>
            <a:endParaRPr lang="en-US" altLang="ja-JP" dirty="0" smtClean="0"/>
          </a:p>
          <a:p>
            <a:r>
              <a:rPr kumimoji="1" lang="en-US" altLang="ja-JP" dirty="0" smtClean="0"/>
              <a:t>UMAP</a:t>
            </a:r>
            <a:r>
              <a:rPr lang="ja-JP" altLang="en-US" dirty="0" smtClean="0"/>
              <a:t>の処理においては、実行条件パラメタ</a:t>
            </a:r>
            <a:r>
              <a:rPr lang="en-US" altLang="ja-JP" dirty="0"/>
              <a:t> </a:t>
            </a:r>
            <a:r>
              <a:rPr lang="en-US" altLang="ja-JP" dirty="0" smtClean="0"/>
              <a:t>k </a:t>
            </a:r>
            <a:r>
              <a:rPr lang="ja-JP" altLang="en-US" dirty="0" smtClean="0"/>
              <a:t>を定める必要がある。その </a:t>
            </a:r>
            <a:r>
              <a:rPr lang="en-US" altLang="ja-JP" dirty="0" smtClean="0"/>
              <a:t>k </a:t>
            </a:r>
            <a:r>
              <a:rPr lang="ja-JP" altLang="en-US" dirty="0" smtClean="0"/>
              <a:t>は２以上細胞数以下。この</a:t>
            </a:r>
            <a:r>
              <a:rPr lang="en-US" altLang="ja-JP" dirty="0" smtClean="0"/>
              <a:t>k</a:t>
            </a:r>
            <a:r>
              <a:rPr lang="ja-JP" altLang="en-US" dirty="0" smtClean="0"/>
              <a:t>は</a:t>
            </a:r>
            <a:r>
              <a:rPr lang="en-US" altLang="ja-JP" dirty="0" smtClean="0"/>
              <a:t>k</a:t>
            </a:r>
            <a:r>
              <a:rPr lang="ja-JP" altLang="en-US" dirty="0" smtClean="0"/>
              <a:t>最近傍グラフというものを作成するためのパラメタ。</a:t>
            </a:r>
            <a:endParaRPr lang="en-US" altLang="ja-JP" dirty="0" smtClean="0"/>
          </a:p>
          <a:p>
            <a:r>
              <a:rPr lang="ja-JP" altLang="en-US" dirty="0" smtClean="0"/>
              <a:t>可能なすべての</a:t>
            </a:r>
            <a:r>
              <a:rPr lang="en-US" altLang="ja-JP" dirty="0" smtClean="0"/>
              <a:t>k</a:t>
            </a:r>
            <a:r>
              <a:rPr lang="ja-JP" altLang="en-US" dirty="0" err="1" smtClean="0"/>
              <a:t>にて</a:t>
            </a:r>
            <a:r>
              <a:rPr lang="en-US" altLang="ja-JP" dirty="0" smtClean="0"/>
              <a:t>UMAP</a:t>
            </a:r>
            <a:r>
              <a:rPr lang="ja-JP" altLang="en-US" dirty="0" smtClean="0"/>
              <a:t>化・</a:t>
            </a:r>
            <a:r>
              <a:rPr lang="en-US" altLang="ja-JP" dirty="0" err="1" smtClean="0"/>
              <a:t>knn</a:t>
            </a:r>
            <a:r>
              <a:rPr lang="en-US" altLang="ja-JP" dirty="0" smtClean="0"/>
              <a:t>-</a:t>
            </a:r>
            <a:r>
              <a:rPr lang="ja-JP" altLang="en-US" dirty="0" smtClean="0"/>
              <a:t>グラフ作成を行い、目視で生成される</a:t>
            </a:r>
            <a:r>
              <a:rPr lang="en-US" altLang="ja-JP" dirty="0" err="1" smtClean="0"/>
              <a:t>knn</a:t>
            </a:r>
            <a:r>
              <a:rPr lang="en-US" altLang="ja-JP" dirty="0" smtClean="0"/>
              <a:t>-</a:t>
            </a:r>
            <a:r>
              <a:rPr lang="ja-JP" altLang="en-US" dirty="0" smtClean="0"/>
              <a:t>グラフ</a:t>
            </a:r>
            <a:r>
              <a:rPr lang="en-US" altLang="ja-JP" dirty="0" smtClean="0"/>
              <a:t>/UMAP</a:t>
            </a:r>
            <a:r>
              <a:rPr lang="ja-JP" altLang="en-US" dirty="0" smtClean="0"/>
              <a:t>検出低次元多様体の適否を判断し、</a:t>
            </a:r>
            <a:r>
              <a:rPr lang="en-US" altLang="ja-JP" dirty="0" smtClean="0"/>
              <a:t>k=7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r>
              <a:rPr kumimoji="1" lang="ja-JP" altLang="en-US" dirty="0" smtClean="0"/>
              <a:t>形・動き由来の</a:t>
            </a:r>
            <a:r>
              <a:rPr kumimoji="1" lang="en-US" altLang="ja-JP" dirty="0" err="1" smtClean="0"/>
              <a:t>knn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グラフ</a:t>
            </a:r>
            <a:r>
              <a:rPr kumimoji="1" lang="en-US" altLang="ja-JP" dirty="0" smtClean="0"/>
              <a:t>(k=7)</a:t>
            </a:r>
            <a:r>
              <a:rPr kumimoji="1" lang="ja-JP" altLang="en-US" dirty="0" smtClean="0"/>
              <a:t>と遺伝子発現由来の</a:t>
            </a:r>
            <a:r>
              <a:rPr kumimoji="1" lang="en-US" altLang="ja-JP" dirty="0" err="1" smtClean="0"/>
              <a:t>knn</a:t>
            </a:r>
            <a:r>
              <a:rPr kumimoji="1" lang="en-US" altLang="ja-JP" dirty="0" smtClean="0"/>
              <a:t>-</a:t>
            </a:r>
            <a:r>
              <a:rPr lang="ja-JP" altLang="en-US" dirty="0" smtClean="0"/>
              <a:t>グラフ</a:t>
            </a:r>
            <a:r>
              <a:rPr lang="en-US" altLang="ja-JP" dirty="0" smtClean="0"/>
              <a:t>(k=7)</a:t>
            </a:r>
            <a:r>
              <a:rPr lang="ja-JP" altLang="en-US" dirty="0" smtClean="0"/>
              <a:t>とにおいて、標本間の異同をグラフ距離で評価し、それぞれの距離行列を作成</a:t>
            </a:r>
            <a:endParaRPr lang="en-US" altLang="ja-JP" dirty="0" smtClean="0"/>
          </a:p>
          <a:p>
            <a:r>
              <a:rPr kumimoji="1" lang="ja-JP" altLang="en-US" dirty="0" smtClean="0"/>
              <a:t>距離行列の間に統計的に有意な相関があるかを</a:t>
            </a:r>
            <a:r>
              <a:rPr kumimoji="1" lang="en-US" altLang="ja-JP" dirty="0" smtClean="0"/>
              <a:t>Mantel</a:t>
            </a:r>
            <a:r>
              <a:rPr kumimoji="1" lang="ja-JP" altLang="en-US" dirty="0" smtClean="0"/>
              <a:t>法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パーミュテーション法により、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値を推定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にて</a:t>
            </a:r>
            <a:r>
              <a:rPr kumimoji="1" lang="ja-JP" altLang="en-US" dirty="0" smtClean="0"/>
              <a:t>実施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127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図の説明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 smtClean="0"/>
              <a:t>第１の図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形・動きから作成された</a:t>
            </a:r>
            <a:r>
              <a:rPr lang="en-US" altLang="ja-JP" dirty="0" smtClean="0"/>
              <a:t>UMAP(</a:t>
            </a:r>
            <a:r>
              <a:rPr lang="ja-JP" altLang="en-US" dirty="0" smtClean="0"/>
              <a:t>左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と遺伝子発現から作成された</a:t>
            </a:r>
            <a:r>
              <a:rPr lang="en-US" altLang="ja-JP" dirty="0" smtClean="0"/>
              <a:t>UMAP(</a:t>
            </a:r>
            <a:r>
              <a:rPr lang="ja-JP" altLang="en-US" dirty="0" smtClean="0"/>
              <a:t>右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形・動き</a:t>
            </a:r>
            <a:r>
              <a:rPr lang="en-US" altLang="ja-JP" dirty="0" smtClean="0"/>
              <a:t>UMAP</a:t>
            </a:r>
            <a:r>
              <a:rPr lang="ja-JP" altLang="en-US" dirty="0" smtClean="0"/>
              <a:t>では、</a:t>
            </a:r>
            <a:r>
              <a:rPr lang="en-US" altLang="ja-JP" dirty="0" smtClean="0"/>
              <a:t>Resting </a:t>
            </a:r>
            <a:r>
              <a:rPr lang="ja-JP" altLang="en-US" dirty="0" smtClean="0"/>
              <a:t>と </a:t>
            </a:r>
            <a:r>
              <a:rPr lang="en-US" altLang="ja-JP" dirty="0" smtClean="0"/>
              <a:t>Moving</a:t>
            </a:r>
            <a:r>
              <a:rPr lang="ja-JP" altLang="en-US" dirty="0" err="1" smtClean="0"/>
              <a:t>とで</a:t>
            </a:r>
            <a:r>
              <a:rPr lang="ja-JP" altLang="en-US" dirty="0" smtClean="0"/>
              <a:t>分かれていることがわかる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遺伝子発現</a:t>
            </a:r>
            <a:r>
              <a:rPr lang="en-US" altLang="ja-JP" dirty="0" smtClean="0"/>
              <a:t>UMAP</a:t>
            </a:r>
            <a:r>
              <a:rPr lang="ja-JP" altLang="en-US" dirty="0" smtClean="0"/>
              <a:t>でもその傾向はあるが、分離の程度は弱い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刺激薬剤の違いは遺伝子発現</a:t>
            </a:r>
            <a:r>
              <a:rPr lang="en-US" altLang="ja-JP" dirty="0" smtClean="0"/>
              <a:t>UMAP</a:t>
            </a:r>
            <a:r>
              <a:rPr lang="ja-JP" altLang="en-US" dirty="0" smtClean="0"/>
              <a:t>で明らかな違いは認めがたい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Moving-LPS</a:t>
            </a:r>
            <a:r>
              <a:rPr lang="ja-JP" altLang="en-US" dirty="0" smtClean="0"/>
              <a:t>の中に１つ形・動き</a:t>
            </a:r>
            <a:r>
              <a:rPr lang="en-US" altLang="ja-JP" dirty="0" smtClean="0"/>
              <a:t>UMAP</a:t>
            </a:r>
            <a:r>
              <a:rPr lang="ja-JP" altLang="en-US" dirty="0" smtClean="0"/>
              <a:t>上、グループ他細胞と異同度の強い細胞が認められたが、その細胞は遺伝子発現のそれではそのような違いはなかった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薄青は</a:t>
            </a:r>
            <a:r>
              <a:rPr kumimoji="1" lang="en-US" altLang="ja-JP" dirty="0" smtClean="0"/>
              <a:t>resting-LPS</a:t>
            </a:r>
          </a:p>
          <a:p>
            <a:pPr lvl="2"/>
            <a:r>
              <a:rPr lang="ja-JP" altLang="en-US" dirty="0" smtClean="0"/>
              <a:t>濃青は</a:t>
            </a:r>
            <a:r>
              <a:rPr lang="en-US" altLang="ja-JP" dirty="0" smtClean="0"/>
              <a:t>moving-LPS</a:t>
            </a:r>
          </a:p>
          <a:p>
            <a:pPr lvl="2"/>
            <a:r>
              <a:rPr lang="ja-JP" altLang="en-US" dirty="0" smtClean="0"/>
              <a:t>薄赤は</a:t>
            </a:r>
            <a:r>
              <a:rPr lang="en-US" altLang="ja-JP" dirty="0" smtClean="0"/>
              <a:t>resting-GM-CSF</a:t>
            </a:r>
          </a:p>
          <a:p>
            <a:pPr lvl="2"/>
            <a:r>
              <a:rPr lang="ja-JP" altLang="en-US" dirty="0" smtClean="0"/>
              <a:t>濃赤は</a:t>
            </a:r>
            <a:r>
              <a:rPr lang="en-US" altLang="ja-JP" dirty="0" smtClean="0"/>
              <a:t>moving-GM-CSF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938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第２の図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UMAP</a:t>
            </a:r>
            <a:r>
              <a:rPr lang="ja-JP" altLang="en-US" dirty="0" smtClean="0"/>
              <a:t>処理の背景では、サンプル間を辺で結ぶかどうかを判断する過程があり、辺で結ぶことでグラフが作成される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それをグラフ作成アルゴリズムの名を取って、</a:t>
            </a:r>
            <a:r>
              <a:rPr kumimoji="1" lang="en-US" altLang="ja-JP" dirty="0" err="1" smtClean="0"/>
              <a:t>knn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グラフと呼ぶ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左右のパネルは形・動きと遺伝子発現のそれぞれの</a:t>
            </a:r>
            <a:r>
              <a:rPr kumimoji="1" lang="en-US" altLang="ja-JP" dirty="0" err="1" smtClean="0"/>
              <a:t>knn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グラフ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基本的</a:t>
            </a:r>
            <a:r>
              <a:rPr lang="ja-JP" altLang="en-US" dirty="0" smtClean="0"/>
              <a:t>にはこの</a:t>
            </a:r>
            <a:r>
              <a:rPr lang="en-US" altLang="ja-JP" dirty="0" err="1" smtClean="0"/>
              <a:t>knn</a:t>
            </a:r>
            <a:r>
              <a:rPr lang="en-US" altLang="ja-JP" dirty="0" smtClean="0"/>
              <a:t>-</a:t>
            </a:r>
            <a:r>
              <a:rPr lang="ja-JP" altLang="en-US" dirty="0" smtClean="0"/>
              <a:t>グラフをうまく２次元座標に下したものが</a:t>
            </a:r>
            <a:r>
              <a:rPr lang="en-US" altLang="ja-JP" dirty="0" smtClean="0"/>
              <a:t>UMAP</a:t>
            </a:r>
          </a:p>
          <a:p>
            <a:pPr lvl="1"/>
            <a:r>
              <a:rPr kumimoji="1" lang="ja-JP" altLang="en-US" dirty="0" smtClean="0"/>
              <a:t>したがって、解釈は基本的に変わらない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6743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第３の図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第２の図で示した</a:t>
            </a:r>
            <a:r>
              <a:rPr lang="en-US" altLang="ja-JP" dirty="0" err="1" smtClean="0"/>
              <a:t>knn</a:t>
            </a:r>
            <a:r>
              <a:rPr lang="en-US" altLang="ja-JP" dirty="0" smtClean="0"/>
              <a:t>-</a:t>
            </a:r>
            <a:r>
              <a:rPr lang="ja-JP" altLang="en-US" dirty="0" smtClean="0"/>
              <a:t>グラフが、</a:t>
            </a:r>
            <a:r>
              <a:rPr lang="en-US" altLang="ja-JP" dirty="0" smtClean="0"/>
              <a:t>UMAP</a:t>
            </a:r>
            <a:r>
              <a:rPr lang="ja-JP" altLang="en-US" dirty="0" smtClean="0"/>
              <a:t>の本質的な細胞の異同度情報を持っているので、その</a:t>
            </a:r>
            <a:r>
              <a:rPr lang="en-US" altLang="ja-JP" dirty="0" err="1" smtClean="0"/>
              <a:t>knn</a:t>
            </a:r>
            <a:r>
              <a:rPr lang="en-US" altLang="ja-JP" dirty="0" smtClean="0"/>
              <a:t>-</a:t>
            </a:r>
            <a:r>
              <a:rPr lang="ja-JP" altLang="en-US" dirty="0" smtClean="0"/>
              <a:t>グラフ上での細胞間距離を算出し、</a:t>
            </a:r>
            <a:r>
              <a:rPr lang="en-US" altLang="ja-JP" dirty="0" smtClean="0"/>
              <a:t>20</a:t>
            </a:r>
            <a:r>
              <a:rPr lang="ja-JP" altLang="en-US" dirty="0" smtClean="0"/>
              <a:t>細胞 </a:t>
            </a:r>
            <a:r>
              <a:rPr lang="en-US" altLang="ja-JP" dirty="0" smtClean="0"/>
              <a:t>x 20</a:t>
            </a:r>
            <a:r>
              <a:rPr lang="ja-JP" altLang="en-US" dirty="0" smtClean="0"/>
              <a:t>細胞の距離行列を、形・動き結果と遺伝子発現結果とからそれぞれ作成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２つの距離行列が似ているかどうかを</a:t>
            </a:r>
            <a:r>
              <a:rPr kumimoji="1" lang="en-US" altLang="ja-JP" dirty="0" smtClean="0"/>
              <a:t>Mantel</a:t>
            </a:r>
            <a:r>
              <a:rPr kumimoji="1" lang="ja-JP" altLang="en-US" dirty="0" smtClean="0"/>
              <a:t>法で検定し、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値 </a:t>
            </a:r>
            <a:r>
              <a:rPr lang="en-US" altLang="ja-JP" dirty="0" smtClean="0"/>
              <a:t>= 0.017</a:t>
            </a:r>
            <a:r>
              <a:rPr lang="ja-JP" altLang="en-US" dirty="0" smtClean="0"/>
              <a:t>を得た。距離行列の相関の強さは「相関係数」として</a:t>
            </a:r>
            <a:r>
              <a:rPr lang="en-US" altLang="ja-JP" dirty="0" smtClean="0"/>
              <a:t>0.221</a:t>
            </a:r>
            <a:r>
              <a:rPr lang="ja-JP" altLang="en-US" dirty="0" smtClean="0"/>
              <a:t>であった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強くはない相関だが、有意な相関であると解釈できると思われる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『</a:t>
            </a:r>
            <a:r>
              <a:rPr lang="ja-JP" altLang="en-US" dirty="0" smtClean="0"/>
              <a:t>刺激されると動く細胞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</a:t>
            </a:r>
            <a:r>
              <a:rPr lang="en-US" altLang="ja-JP" dirty="0" smtClean="0"/>
              <a:t>『</a:t>
            </a:r>
            <a:r>
              <a:rPr lang="ja-JP" altLang="en-US" dirty="0" smtClean="0"/>
              <a:t>刺激されても動かない細胞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とは、遺伝子発現的にある程度異なっている。ただし、その遺伝子発現上の違いは、</a:t>
            </a:r>
            <a:r>
              <a:rPr lang="en-US" altLang="ja-JP" dirty="0"/>
              <a:t>『</a:t>
            </a:r>
            <a:r>
              <a:rPr lang="ja-JP" altLang="en-US" dirty="0"/>
              <a:t>刺激剤に</a:t>
            </a:r>
            <a:r>
              <a:rPr lang="ja-JP" altLang="en-US" dirty="0" smtClean="0"/>
              <a:t>よらず</a:t>
            </a:r>
            <a:r>
              <a:rPr lang="en-US" altLang="ja-JP" dirty="0" smtClean="0"/>
              <a:t>』</a:t>
            </a:r>
            <a:r>
              <a:rPr lang="ja-JP" altLang="en-US" dirty="0" smtClean="0"/>
              <a:t>同様であることは否定されない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『Moving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Resting』</a:t>
            </a:r>
            <a:r>
              <a:rPr kumimoji="1" lang="ja-JP" altLang="en-US" dirty="0" smtClean="0"/>
              <a:t>という観察者の分類は、形・動き数理解析的に追認された</a:t>
            </a:r>
            <a:endParaRPr kumimoji="1" lang="en-US" altLang="ja-JP" dirty="0" smtClean="0"/>
          </a:p>
          <a:p>
            <a:pPr marL="45720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78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6" y="0"/>
            <a:ext cx="6084669" cy="6858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331" y="0"/>
            <a:ext cx="6084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5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84669" cy="6858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669" y="0"/>
            <a:ext cx="6084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6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8" y="0"/>
            <a:ext cx="6084669" cy="6858000"/>
          </a:xfrm>
          <a:prstGeom prst="rect">
            <a:avLst/>
          </a:prstGeom>
        </p:spPr>
      </p:pic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54259" y="3059667"/>
            <a:ext cx="557716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Mantel statistic r: 0.221 </a:t>
            </a:r>
            <a:endParaRPr kumimoji="0" lang="en-US" altLang="ja-JP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ja-JP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Significance </a:t>
            </a:r>
            <a:r>
              <a:rPr kumimoji="0" lang="en-US" altLang="ja-JP" sz="2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p-value</a:t>
            </a:r>
            <a:r>
              <a:rPr kumimoji="0" lang="ja-JP" altLang="ja-JP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:</a:t>
            </a:r>
            <a:r>
              <a:rPr kumimoji="0" lang="en-US" altLang="ja-JP" sz="2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0" lang="ja-JP" altLang="ja-JP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0.017 </a:t>
            </a:r>
            <a:endParaRPr kumimoji="0" lang="ja-JP" altLang="ja-JP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6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小括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技術的に形・動き特徴量抽出手法と、１細胞トランスクリプトームデータとは統合して解析できることが示された</a:t>
            </a:r>
            <a:endParaRPr kumimoji="1" lang="en-US" altLang="ja-JP" dirty="0" smtClean="0"/>
          </a:p>
          <a:p>
            <a:r>
              <a:rPr lang="ja-JP" altLang="en-US" dirty="0" smtClean="0"/>
              <a:t>今回の解析では全遺伝子の発現データを用いており、形 </a:t>
            </a:r>
            <a:r>
              <a:rPr lang="en-US" altLang="ja-JP" dirty="0" smtClean="0"/>
              <a:t>and/or </a:t>
            </a:r>
            <a:r>
              <a:rPr lang="ja-JP" altLang="en-US" dirty="0" smtClean="0"/>
              <a:t>動きに特化して関連する遺伝子</a:t>
            </a:r>
            <a:r>
              <a:rPr lang="en-US" altLang="ja-JP" dirty="0" smtClean="0"/>
              <a:t>(</a:t>
            </a:r>
            <a:r>
              <a:rPr lang="ja-JP" altLang="en-US" dirty="0" smtClean="0"/>
              <a:t>群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を用いていない</a:t>
            </a:r>
            <a:endParaRPr lang="en-US" altLang="ja-JP" dirty="0" smtClean="0"/>
          </a:p>
          <a:p>
            <a:r>
              <a:rPr lang="ja-JP" altLang="en-US" dirty="0" smtClean="0"/>
              <a:t>したがって、観察した細胞の違いのうち、形・動き特徴量と特異性高く関連する遺伝子</a:t>
            </a:r>
            <a:r>
              <a:rPr lang="en-US" altLang="ja-JP" dirty="0" smtClean="0"/>
              <a:t>(</a:t>
            </a:r>
            <a:r>
              <a:rPr lang="ja-JP" altLang="en-US" dirty="0" smtClean="0"/>
              <a:t>群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と、形・動きとは無関係に細胞の状態を反映している遺伝子</a:t>
            </a:r>
            <a:r>
              <a:rPr lang="en-US" altLang="ja-JP" dirty="0" smtClean="0"/>
              <a:t>(</a:t>
            </a:r>
            <a:r>
              <a:rPr lang="ja-JP" altLang="en-US" dirty="0" smtClean="0"/>
              <a:t>群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とを</a:t>
            </a:r>
            <a:r>
              <a:rPr lang="ja-JP" altLang="en-US" dirty="0" smtClean="0"/>
              <a:t>弁別できていない</a:t>
            </a:r>
            <a:endParaRPr lang="en-US" altLang="ja-JP" dirty="0" smtClean="0"/>
          </a:p>
          <a:p>
            <a:r>
              <a:rPr kumimoji="1" lang="ja-JP" altLang="en-US" dirty="0"/>
              <a:t>今後</a:t>
            </a:r>
            <a:r>
              <a:rPr kumimoji="1" lang="ja-JP" altLang="en-US" dirty="0" smtClean="0"/>
              <a:t>は、刺激条件がそろいつつ、形・動き状態が異なる細胞を対象とし、細胞数を増やすことで、形・動きに特異性高く関連する遺伝子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群</a:t>
            </a:r>
            <a:r>
              <a:rPr kumimoji="1" lang="en-US" altLang="ja-JP" dirty="0" smtClean="0"/>
              <a:t>)</a:t>
            </a:r>
            <a:r>
              <a:rPr kumimoji="1" lang="ja-JP" altLang="en-US" smtClean="0"/>
              <a:t>の存在を探索する方向に進むことになると思われる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333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808</Words>
  <Application>Microsoft Office PowerPoint</Application>
  <PresentationFormat>ワイド画面</PresentationFormat>
  <Paragraphs>43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Lucida Console</vt:lpstr>
      <vt:lpstr>Office テーマ</vt:lpstr>
      <vt:lpstr>1細胞 形・運動 x 遺伝子発現 統合解析</vt:lpstr>
      <vt:lpstr>解析方法</vt:lpstr>
      <vt:lpstr>図の説明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小括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ryamada</dc:creator>
  <cp:lastModifiedBy>ryamada</cp:lastModifiedBy>
  <cp:revision>6</cp:revision>
  <dcterms:created xsi:type="dcterms:W3CDTF">2020-11-05T07:54:22Z</dcterms:created>
  <dcterms:modified xsi:type="dcterms:W3CDTF">2020-11-05T08:34:54Z</dcterms:modified>
</cp:coreProperties>
</file>