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2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2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7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50EF-76CA-4A3F-A456-16AC7B0B6587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C451-6854-432A-863F-92999071B1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321" y="327804"/>
            <a:ext cx="11542143" cy="3657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体細胞キメラのいろいろ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</a:t>
            </a:r>
            <a:r>
              <a:rPr lang="ja-JP" altLang="en-US" dirty="0"/>
              <a:t>世代シークエンシング法におけるキメラ検出・キメラ割合の計算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統計学的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192438"/>
            <a:ext cx="9144000" cy="2225614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法数学勉強会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2020/01/25</a:t>
            </a:r>
          </a:p>
          <a:p>
            <a:r>
              <a:rPr kumimoji="1" lang="ja-JP" altLang="en-US" sz="3600" dirty="0" smtClean="0"/>
              <a:t>京都大学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医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統計遺伝学分野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山田　亮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169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538"/>
            <a:ext cx="10332308" cy="67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41538"/>
            <a:ext cx="11244648" cy="6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444520"/>
            <a:ext cx="8106032" cy="62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先天的キメラ～双子の血液はキメラ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１卵性双生児の２人は、</a:t>
            </a:r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鑑定的に同一</a:t>
            </a:r>
            <a:endParaRPr kumimoji="1" lang="en-US" altLang="ja-JP" dirty="0" smtClean="0"/>
          </a:p>
          <a:p>
            <a:r>
              <a:rPr lang="ja-JP" altLang="en-US" dirty="0" smtClean="0"/>
              <a:t>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卵性双生児の２人は、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鑑定的に他人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同胞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「血液だけのキメラ」</a:t>
            </a:r>
            <a:r>
              <a:rPr lang="en-US" altLang="ja-JP" dirty="0" smtClean="0"/>
              <a:t>Hematopoietic </a:t>
            </a:r>
            <a:r>
              <a:rPr lang="en-US" altLang="ja-JP" dirty="0" err="1" smtClean="0"/>
              <a:t>chimerism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卵性双生児であっても、骨盤で血球の混合が起きるので、２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卵性双生児の造血細胞はキメラであることがある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割合はいろいろ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9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双子キメラ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発生初期には２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</a:t>
            </a:r>
            <a:r>
              <a:rPr lang="en-US" altLang="ja-JP" dirty="0" smtClean="0"/>
              <a:t>)</a:t>
            </a:r>
            <a:r>
              <a:rPr lang="ja-JP" altLang="en-US" dirty="0" smtClean="0"/>
              <a:t>卵性双生児だったが、片方が発生初期死亡し、その細胞が生き残った胎児と一緒になると、「生まれ」は双生児では「ない」が細胞はキメラ</a:t>
            </a:r>
            <a:endParaRPr lang="en-US" altLang="ja-JP" dirty="0" smtClean="0"/>
          </a:p>
          <a:p>
            <a:r>
              <a:rPr lang="ja-JP" altLang="en-US" dirty="0" smtClean="0"/>
              <a:t>妊娠が多胎妊娠であったことが確認されたうえで、１人だけが生まれることはある</a:t>
            </a:r>
            <a:endParaRPr lang="en-US" altLang="ja-JP" dirty="0" smtClean="0"/>
          </a:p>
          <a:p>
            <a:r>
              <a:rPr lang="ja-JP" altLang="en-US" dirty="0" smtClean="0"/>
              <a:t>妊娠判明時には、１子として判明したが、遡ってどうだったかはわからないこともある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一人っ子出産８件あたり１件は双生児妊娠というデータもある</a:t>
            </a:r>
            <a:endParaRPr lang="en-US" altLang="ja-JP" dirty="0"/>
          </a:p>
          <a:p>
            <a:pPr lvl="1"/>
            <a:r>
              <a:rPr lang="ja-JP" altLang="en-US" dirty="0" smtClean="0"/>
              <a:t>割合</a:t>
            </a:r>
            <a:r>
              <a:rPr lang="ja-JP" altLang="en-US" dirty="0"/>
              <a:t>はいろいろ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03" y="0"/>
            <a:ext cx="4782322" cy="16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四配偶子キメラ </a:t>
            </a:r>
            <a:r>
              <a:rPr kumimoji="1" lang="en-US" altLang="ja-JP" dirty="0" err="1" smtClean="0"/>
              <a:t>Tetragametic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chimerism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個の卵子　＋　１個の精子　＝　１個の受精卵</a:t>
            </a:r>
            <a:endParaRPr kumimoji="1" lang="en-US" altLang="ja-JP" dirty="0" smtClean="0"/>
          </a:p>
          <a:p>
            <a:r>
              <a:rPr lang="ja-JP" altLang="en-US" dirty="0" smtClean="0"/>
              <a:t>もう１個の卵子　＋　もう１個の精子　＝　もう１個の受精卵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２個の受精卵が合わさって、１人として発生・出生する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281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生殖補助医療と双対キメラの増加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/>
          <a:lstStyle/>
          <a:p>
            <a:r>
              <a:rPr kumimoji="1" lang="ja-JP" altLang="en-US" dirty="0" smtClean="0"/>
              <a:t>関連があるかどうか、不明</a:t>
            </a:r>
            <a:endParaRPr kumimoji="1" lang="en-US" altLang="ja-JP" dirty="0" smtClean="0"/>
          </a:p>
          <a:p>
            <a:r>
              <a:rPr lang="ja-JP" altLang="en-US" dirty="0"/>
              <a:t>原理的</a:t>
            </a:r>
            <a:r>
              <a:rPr lang="ja-JP" altLang="en-US" dirty="0" smtClean="0"/>
              <a:t>に、増加要因の可能性は否定できない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44" y="2963807"/>
            <a:ext cx="10081570" cy="34740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7711"/>
            <a:ext cx="7882835" cy="5461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42350" y="6341362"/>
            <a:ext cx="706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厚生労働省資料</a:t>
            </a:r>
            <a:r>
              <a:rPr kumimoji="1" lang="en-US" altLang="ja-JP" dirty="0" smtClean="0"/>
              <a:t>(H30/11/28)『</a:t>
            </a:r>
            <a:r>
              <a:rPr kumimoji="1" lang="ja-JP" altLang="en-US" dirty="0" smtClean="0"/>
              <a:t>生殖補助医療を巡る現状について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171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キメラ・モザイクと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鑑定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相当数の細胞数を採取してマーカータイピングをする場合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混合試料様の結果になる</a:t>
            </a:r>
            <a:endParaRPr lang="en-US" altLang="ja-JP" dirty="0" smtClean="0"/>
          </a:p>
          <a:p>
            <a:r>
              <a:rPr kumimoji="1" lang="ja-JP" altLang="en-US" dirty="0" smtClean="0"/>
              <a:t>親子鑑定の際の、「親側」がキメラ・モザイクである場合には、卵巣・精巣が「どちら側」かによる。「伝達遺伝情報はキメラ」ではない</a:t>
            </a:r>
            <a:endParaRPr kumimoji="1" lang="en-US" altLang="ja-JP" dirty="0" smtClean="0"/>
          </a:p>
          <a:p>
            <a:r>
              <a:rPr lang="ja-JP" altLang="en-US" dirty="0" smtClean="0"/>
              <a:t>微量試料の場合は、試料を構成する細胞のキメラ・モザイク比率にランダムなばらつきの影響が大きく出る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46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 descr="「お正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キメラ・モザイクのジェノタイプ判定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小児科領域の、メンデル型遺伝病で、モザイク判定・モザイク比率推定が課題となった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「いかにもあるタイプのメンデル遺伝病だ」が親に原因変異がない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→ </a:t>
            </a:r>
            <a:r>
              <a:rPr lang="en-US" altLang="ja-JP" dirty="0" smtClean="0"/>
              <a:t>de novo </a:t>
            </a:r>
            <a:r>
              <a:rPr lang="ja-JP" altLang="en-US" dirty="0" smtClean="0"/>
              <a:t>変異型 </a:t>
            </a:r>
            <a:r>
              <a:rPr lang="en-US" altLang="ja-JP" dirty="0" smtClean="0"/>
              <a:t>(</a:t>
            </a:r>
            <a:r>
              <a:rPr lang="ja-JP" altLang="en-US" dirty="0" smtClean="0"/>
              <a:t>配偶子に新規に起きた原因突然変異による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調べれば原因変異であることがすぐわかる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22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65125"/>
            <a:ext cx="6783777" cy="63866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07" y="411403"/>
            <a:ext cx="3743325" cy="1104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42" y="2311880"/>
            <a:ext cx="5100133" cy="30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キメラ・モザイクのジェノタイプ</a:t>
            </a:r>
            <a:r>
              <a:rPr lang="ja-JP" altLang="en-US" dirty="0" smtClean="0"/>
              <a:t>判定</a:t>
            </a:r>
            <a:r>
              <a:rPr lang="ja-JP" altLang="en-US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メンデル遺伝病っぽいが、症状が軽く、言い切れない。親にも原因変異がない</a:t>
            </a:r>
            <a:endParaRPr lang="en-US" altLang="ja-JP" dirty="0" smtClean="0"/>
          </a:p>
          <a:p>
            <a:pPr lvl="1"/>
            <a:r>
              <a:rPr lang="ja-JP" altLang="en-US" dirty="0"/>
              <a:t>→ 発生途上で原因変異が起こり、患児は原因変異あり・なしのモザイクだった </a:t>
            </a:r>
            <a:r>
              <a:rPr lang="en-US" altLang="ja-JP" dirty="0"/>
              <a:t>(</a:t>
            </a:r>
            <a:r>
              <a:rPr lang="ja-JP" altLang="en-US" dirty="0"/>
              <a:t>発生時体細胞変異型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ジェノタイプ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MM, Mm, mm </a:t>
            </a:r>
            <a:r>
              <a:rPr lang="ja-JP" altLang="en-US" dirty="0" smtClean="0"/>
              <a:t>の３タイプだと思って探しても見つからない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80%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20</a:t>
            </a:r>
            <a:r>
              <a:rPr lang="ja-JP" altLang="en-US" dirty="0" smtClean="0"/>
              <a:t>％ とか</a:t>
            </a:r>
            <a:r>
              <a:rPr lang="ja-JP" altLang="en-US" dirty="0" err="1" smtClean="0"/>
              <a:t>だっ</a:t>
            </a:r>
            <a:r>
              <a:rPr lang="ja-JP" altLang="en-US" dirty="0" smtClean="0"/>
              <a:t>たりする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通常のジェノタイピング法では判定しづらかった</a:t>
            </a:r>
            <a:endParaRPr lang="en-US" altLang="ja-JP" dirty="0" smtClean="0"/>
          </a:p>
          <a:p>
            <a:pPr lvl="1"/>
            <a:r>
              <a:rPr lang="ja-JP" altLang="en-US" dirty="0"/>
              <a:t>次</a:t>
            </a:r>
            <a:r>
              <a:rPr lang="ja-JP" altLang="en-US" dirty="0" smtClean="0"/>
              <a:t>世代シークエンサーを使ったら、</a:t>
            </a:r>
            <a:r>
              <a:rPr lang="en-US" altLang="ja-JP" dirty="0" smtClean="0"/>
              <a:t>80% vs. 20%</a:t>
            </a:r>
            <a:r>
              <a:rPr lang="ja-JP" altLang="en-US" dirty="0" smtClean="0"/>
              <a:t>の推定もできた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もかかったが・・・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70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ここから数学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次世代シークエンサーを用いたジェノタイプ判定と、モザイク率・キメラ率の推定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キメラ母とその仔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場所によって白・黒、異なる</a:t>
            </a:r>
            <a:endParaRPr kumimoji="1" lang="en-US" altLang="ja-JP" dirty="0" smtClean="0"/>
          </a:p>
          <a:p>
            <a:r>
              <a:rPr lang="ja-JP" altLang="en-US" dirty="0" smtClean="0"/>
              <a:t>子１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lang="en-US" altLang="ja-JP" dirty="0" smtClean="0"/>
          </a:p>
          <a:p>
            <a:r>
              <a:rPr kumimoji="1" lang="ja-JP" altLang="en-US" dirty="0" smtClean="0"/>
              <a:t>子２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全身　黒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thumb/e/e8/ChimericMouseWithPups.jpg/220px-ChimericMouseWithP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66" y="0"/>
            <a:ext cx="5295834" cy="49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70224"/>
            <a:ext cx="6896166" cy="2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モザイク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とキメラ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１個の受精卵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発生途中で突然変異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これは体細胞モザイク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7" y="212716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295291" y="2490279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モザイクと</a:t>
            </a:r>
            <a:r>
              <a:rPr kumimoji="1" lang="ja-JP" altLang="en-US" dirty="0" smtClean="0"/>
              <a:t>キメラ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89751"/>
            <a:ext cx="10515600" cy="2668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複数の受精卵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発生途中で混ぜ混ぜ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身体の一部は青、他は緑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これはキメラ</a:t>
            </a:r>
            <a:endParaRPr kumimoji="1" lang="ja-JP" altLang="en-US" sz="3600" dirty="0"/>
          </a:p>
        </p:txBody>
      </p:sp>
      <p:pic>
        <p:nvPicPr>
          <p:cNvPr id="2050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5" y="1358924"/>
            <a:ext cx="1805034" cy="13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 rot="1000688">
            <a:off x="3141344" y="1752370"/>
            <a:ext cx="2053086" cy="84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32121" y="11559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277153" y="135892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6581955" y="50006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289321" y="1613140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506417" y="1021003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048444" y="1640667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7903952" y="1109782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554638" y="1964218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871713" y="1423314"/>
            <a:ext cx="707366" cy="66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473407" y="3262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6376220" y="3643312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600455" y="4155873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252006" y="3545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7550269" y="4096110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162446" y="4084397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7857646" y="3164436"/>
            <a:ext cx="707366" cy="6696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https://upload.wikimedia.org/wikipedia/commons/thumb/1/1e/Zygote1.jpg/220px-Zygo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90" y="2728137"/>
            <a:ext cx="1843264" cy="13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 rot="20627034">
            <a:off x="3243191" y="2996667"/>
            <a:ext cx="2053086" cy="8453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加齢とモザイク化・その顕在化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多くの臓器・組織は、よく分化した細胞によって構成されている</a:t>
            </a:r>
            <a:endParaRPr kumimoji="1" lang="en-US" altLang="ja-JP" dirty="0" smtClean="0"/>
          </a:p>
          <a:p>
            <a:r>
              <a:rPr lang="ja-JP" altLang="en-US" dirty="0" smtClean="0"/>
              <a:t>細胞は新陳代謝する</a:t>
            </a:r>
            <a:endParaRPr lang="en-US" altLang="ja-JP" dirty="0" smtClean="0"/>
          </a:p>
          <a:p>
            <a:r>
              <a:rPr kumimoji="1" lang="ja-JP" altLang="en-US" dirty="0" smtClean="0"/>
              <a:t>新しい細胞は幹細胞から増殖・分化する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加齢とともに、各臓器・組織の幹細胞の数が減ってくる</a:t>
            </a:r>
            <a:endParaRPr kumimoji="1" lang="en-US" altLang="ja-JP" dirty="0" smtClean="0"/>
          </a:p>
          <a:p>
            <a:r>
              <a:rPr lang="ja-JP" altLang="en-US" dirty="0" smtClean="0"/>
              <a:t>若いときには目立たなかったモザイク割合が顕著になりうる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隠</a:t>
            </a:r>
            <a:r>
              <a:rPr kumimoji="1" lang="ja-JP" altLang="en-US" dirty="0" smtClean="0"/>
              <a:t>れていたキメラも顕著になりうる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細胞増殖の速い臓器・組織で目立つ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血液、消化管粘膜など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85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幹細胞移植・骨髄移植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フル移植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すべての骨髄細胞を他人の骨髄に取り換える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ミニ移植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自己の骨髄細胞も残しつつ、他人の骨髄移植も同居させる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骨髄は完全に入れ替わる</a:t>
            </a:r>
            <a:r>
              <a:rPr lang="en-US" altLang="ja-JP" dirty="0" smtClean="0"/>
              <a:t>/ </a:t>
            </a:r>
            <a:r>
              <a:rPr lang="ja-JP" altLang="en-US" dirty="0" smtClean="0"/>
              <a:t>キメラになる</a:t>
            </a:r>
            <a:endParaRPr lang="en-US" altLang="ja-JP" dirty="0" smtClean="0"/>
          </a:p>
          <a:p>
            <a:r>
              <a:rPr lang="ja-JP" altLang="en-US" dirty="0" smtClean="0"/>
              <a:t>骨髄幹細胞は</a:t>
            </a:r>
            <a:r>
              <a:rPr lang="ja-JP" altLang="en-US" dirty="0"/>
              <a:t>他</a:t>
            </a:r>
            <a:r>
              <a:rPr lang="ja-JP" altLang="en-US" dirty="0" smtClean="0"/>
              <a:t>の臓器の幹細胞に変化することもできる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他臓器・組織のキメラ化も起きる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03" y="0"/>
            <a:ext cx="4848097" cy="22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24724" y="3184525"/>
            <a:ext cx="4029075" cy="2992438"/>
          </a:xfrm>
        </p:spPr>
        <p:txBody>
          <a:bodyPr/>
          <a:lstStyle/>
          <a:p>
            <a:r>
              <a:rPr lang="ja-JP" altLang="en-US" dirty="0"/>
              <a:t>米国</a:t>
            </a:r>
            <a:r>
              <a:rPr kumimoji="1" lang="ja-JP" altLang="en-US" dirty="0" smtClean="0"/>
              <a:t>が日本より圧倒的に多いというわけでもない</a:t>
            </a:r>
            <a:endParaRPr kumimoji="1" lang="en-US" altLang="ja-JP" dirty="0" smtClean="0"/>
          </a:p>
          <a:p>
            <a:r>
              <a:rPr lang="ja-JP" altLang="en-US" dirty="0" smtClean="0"/>
              <a:t>米国で気にする程度には日本でも気にする必要あり、か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099"/>
            <a:ext cx="7324725" cy="4191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03" y="213263"/>
            <a:ext cx="6477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8" y="365125"/>
            <a:ext cx="996445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780</Words>
  <Application>Microsoft Office PowerPoint</Application>
  <PresentationFormat>ワイド画面</PresentationFormat>
  <Paragraphs>88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体細胞キメラのいろいろと 次世代シークエンシング法におけるキメラ検出・キメラ割合の計算の 統計学的基礎</vt:lpstr>
      <vt:lpstr>PowerPoint プレゼンテーション</vt:lpstr>
      <vt:lpstr>キメラ母とその仔</vt:lpstr>
      <vt:lpstr>モザイクとキメラ</vt:lpstr>
      <vt:lpstr>モザイクとキメラ</vt:lpstr>
      <vt:lpstr>加齢とモザイク化・その顕在化</vt:lpstr>
      <vt:lpstr>幹細胞移植・骨髄移植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先天的キメラ～双子の血液はキメラ</vt:lpstr>
      <vt:lpstr>『双子キメラ』</vt:lpstr>
      <vt:lpstr>四配偶子キメラ Tetragametic chimerism</vt:lpstr>
      <vt:lpstr>生殖補助医療と双対キメラの増加</vt:lpstr>
      <vt:lpstr>キメラ・モザイクとDNA鑑定</vt:lpstr>
      <vt:lpstr>PowerPoint プレゼンテーション</vt:lpstr>
      <vt:lpstr>キメラ・モザイクのジェノタイプ判定</vt:lpstr>
      <vt:lpstr>キメラ・モザイクのジェノタイプ判定 2</vt:lpstr>
      <vt:lpstr>ここから数学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体細胞キメラのいろいろと 次世代シークエンシング法におけるキメラ検出・キメラ割合の計算の 統計学的基礎</dc:title>
  <dc:creator>ryamada</dc:creator>
  <cp:lastModifiedBy>ryamada</cp:lastModifiedBy>
  <cp:revision>12</cp:revision>
  <dcterms:created xsi:type="dcterms:W3CDTF">2020-01-09T04:02:03Z</dcterms:created>
  <dcterms:modified xsi:type="dcterms:W3CDTF">2020-01-09T07:56:15Z</dcterms:modified>
</cp:coreProperties>
</file>